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3" r:id="rId7"/>
    <p:sldId id="264" r:id="rId8"/>
    <p:sldId id="265" r:id="rId9"/>
    <p:sldId id="267" r:id="rId10"/>
    <p:sldId id="268" r:id="rId11"/>
    <p:sldId id="269" r:id="rId12"/>
    <p:sldId id="270" r:id="rId13"/>
    <p:sldId id="271" r:id="rId14"/>
    <p:sldId id="272" r:id="rId15"/>
    <p:sldId id="274" r:id="rId16"/>
    <p:sldId id="275" r:id="rId17"/>
    <p:sldId id="276"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2" r:id="rId43"/>
    <p:sldId id="303"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Lst>
  <p:sldSz cx="9144000" cy="6858000" type="screen4x3"/>
  <p:notesSz cx="6858000" cy="9144000"/>
  <p:embeddedFontLst>
    <p:embeddedFont>
      <p:font typeface="Calibri" panose="020F0502020204030204" pitchFamily="34" charset="0"/>
      <p:regular r:id="rId62"/>
      <p:bold r:id="rId63"/>
      <p:italic r:id="rId64"/>
      <p:boldItalic r:id="rId6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2.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3.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Sheet1!$A$2:$A$7</c:f>
              <c:strCache>
                <c:ptCount val="6"/>
                <c:pt idx="0">
                  <c:v>Bordeaux Métropole</c:v>
                </c:pt>
                <c:pt idx="1">
                  <c:v>Maison écocitoyenne Bordeaux Métropole</c:v>
                </c:pt>
                <c:pt idx="2">
                  <c:v>Eté métropolitain</c:v>
                </c:pt>
                <c:pt idx="3">
                  <c:v>Archives Bordeaux Métropole</c:v>
                </c:pt>
                <c:pt idx="4">
                  <c:v>C2D - Conseil de développement durable de Bordeaux Métropole</c:v>
                </c:pt>
                <c:pt idx="5">
                  <c:v>Circulation Bordeaux Métropole</c:v>
                </c:pt>
              </c:strCache>
            </c:strRef>
          </c:cat>
          <c:val>
            <c:numRef>
              <c:f>Sheet1!$B$2:$B$7</c:f>
              <c:numCache>
                <c:formatCode>General</c:formatCode>
                <c:ptCount val="6"/>
                <c:pt idx="0">
                  <c:v>1155</c:v>
                </c:pt>
                <c:pt idx="1">
                  <c:v>24</c:v>
                </c:pt>
                <c:pt idx="2">
                  <c:v>424</c:v>
                </c:pt>
                <c:pt idx="3">
                  <c:v>33</c:v>
                </c:pt>
                <c:pt idx="4">
                  <c:v>13</c:v>
                </c:pt>
                <c:pt idx="5">
                  <c:v>309</c:v>
                </c:pt>
              </c:numCache>
            </c:numRef>
          </c:val>
          <c:extLst>
            <c:ext xmlns:c16="http://schemas.microsoft.com/office/drawing/2014/chart" uri="{C3380CC4-5D6E-409C-BE32-E72D297353CC}">
              <c16:uniqueId val="{00000000-719D-4AB7-89F2-EA6231F47D5E}"/>
            </c:ext>
          </c:extLst>
        </c:ser>
        <c:dLbls>
          <c:showLegendKey val="0"/>
          <c:showVal val="0"/>
          <c:showCatName val="0"/>
          <c:showSerName val="0"/>
          <c:showPercent val="0"/>
          <c:showBubbleSize val="0"/>
        </c:dLbls>
        <c:gapWidth val="219"/>
        <c:overlap val="-27"/>
        <c:axId val="260428792"/>
        <c:axId val="260432400"/>
      </c:barChart>
      <c:catAx>
        <c:axId val="26042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32400"/>
        <c:crosses val="autoZero"/>
        <c:auto val="1"/>
        <c:lblAlgn val="ctr"/>
        <c:lblOffset val="100"/>
        <c:noMultiLvlLbl val="0"/>
      </c:catAx>
      <c:valAx>
        <c:axId val="26043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2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Bordeaux Métropole</c:v>
                </c:pt>
              </c:strCache>
            </c:strRef>
          </c:tx>
          <c:spPr>
            <a:solidFill>
              <a:schemeClr val="accent1"/>
            </a:solidFill>
            <a:ln>
              <a:noFill/>
            </a:ln>
            <a:effectLst/>
          </c:spPr>
          <c:invertIfNegative val="0"/>
          <c:cat>
            <c:strRef>
              <c:f>Sheet1!$A$2</c:f>
              <c:strCache>
                <c:ptCount val="1"/>
                <c:pt idx="0">
                  <c:v>Total Posts</c:v>
                </c:pt>
              </c:strCache>
            </c:strRef>
          </c:cat>
          <c:val>
            <c:numRef>
              <c:f>Sheet1!$B$2</c:f>
              <c:numCache>
                <c:formatCode>General</c:formatCode>
                <c:ptCount val="1"/>
                <c:pt idx="0">
                  <c:v>32</c:v>
                </c:pt>
              </c:numCache>
            </c:numRef>
          </c:val>
          <c:extLst>
            <c:ext xmlns:c16="http://schemas.microsoft.com/office/drawing/2014/chart" uri="{C3380CC4-5D6E-409C-BE32-E72D297353CC}">
              <c16:uniqueId val="{00000000-FED1-4DD4-92CA-133BD16D5543}"/>
            </c:ext>
          </c:extLst>
        </c:ser>
        <c:ser>
          <c:idx val="1"/>
          <c:order val="1"/>
          <c:tx>
            <c:strRef>
              <c:f>Sheet1!$C$1</c:f>
              <c:strCache>
                <c:ptCount val="1"/>
                <c:pt idx="0">
                  <c:v>Maison écocitoyenne Bordeaux Métropole</c:v>
                </c:pt>
              </c:strCache>
            </c:strRef>
          </c:tx>
          <c:spPr>
            <a:solidFill>
              <a:schemeClr val="accent2"/>
            </a:solidFill>
            <a:ln>
              <a:noFill/>
            </a:ln>
            <a:effectLst/>
          </c:spPr>
          <c:invertIfNegative val="0"/>
          <c:cat>
            <c:strRef>
              <c:f>Sheet1!$A$2</c:f>
              <c:strCache>
                <c:ptCount val="1"/>
                <c:pt idx="0">
                  <c:v>Total Posts</c:v>
                </c:pt>
              </c:strCache>
            </c:strRef>
          </c:cat>
          <c:val>
            <c:numRef>
              <c:f>Sheet1!$C$2</c:f>
              <c:numCache>
                <c:formatCode>General</c:formatCode>
                <c:ptCount val="1"/>
                <c:pt idx="0">
                  <c:v>7</c:v>
                </c:pt>
              </c:numCache>
            </c:numRef>
          </c:val>
          <c:extLst>
            <c:ext xmlns:c16="http://schemas.microsoft.com/office/drawing/2014/chart" uri="{C3380CC4-5D6E-409C-BE32-E72D297353CC}">
              <c16:uniqueId val="{00000001-FED1-4DD4-92CA-133BD16D5543}"/>
            </c:ext>
          </c:extLst>
        </c:ser>
        <c:ser>
          <c:idx val="2"/>
          <c:order val="2"/>
          <c:tx>
            <c:strRef>
              <c:f>Sheet1!$D$1</c:f>
              <c:strCache>
                <c:ptCount val="1"/>
                <c:pt idx="0">
                  <c:v>Eté métropolitain</c:v>
                </c:pt>
              </c:strCache>
            </c:strRef>
          </c:tx>
          <c:spPr>
            <a:solidFill>
              <a:schemeClr val="accent3"/>
            </a:solidFill>
            <a:ln>
              <a:noFill/>
            </a:ln>
            <a:effectLst/>
          </c:spPr>
          <c:invertIfNegative val="0"/>
          <c:cat>
            <c:strRef>
              <c:f>Sheet1!$A$2</c:f>
              <c:strCache>
                <c:ptCount val="1"/>
                <c:pt idx="0">
                  <c:v>Total Posts</c:v>
                </c:pt>
              </c:strCache>
            </c:strRef>
          </c:cat>
          <c:val>
            <c:numRef>
              <c:f>Sheet1!$D$2</c:f>
              <c:numCache>
                <c:formatCode>General</c:formatCode>
                <c:ptCount val="1"/>
                <c:pt idx="0">
                  <c:v>28</c:v>
                </c:pt>
              </c:numCache>
            </c:numRef>
          </c:val>
          <c:extLst>
            <c:ext xmlns:c16="http://schemas.microsoft.com/office/drawing/2014/chart" uri="{C3380CC4-5D6E-409C-BE32-E72D297353CC}">
              <c16:uniqueId val="{00000002-FED1-4DD4-92CA-133BD16D5543}"/>
            </c:ext>
          </c:extLst>
        </c:ser>
        <c:ser>
          <c:idx val="3"/>
          <c:order val="3"/>
          <c:tx>
            <c:strRef>
              <c:f>Sheet1!$E$1</c:f>
              <c:strCache>
                <c:ptCount val="1"/>
                <c:pt idx="0">
                  <c:v>Archives Bordeaux Métropole</c:v>
                </c:pt>
              </c:strCache>
            </c:strRef>
          </c:tx>
          <c:spPr>
            <a:solidFill>
              <a:schemeClr val="accent4"/>
            </a:solidFill>
            <a:ln>
              <a:noFill/>
            </a:ln>
            <a:effectLst/>
          </c:spPr>
          <c:invertIfNegative val="0"/>
          <c:cat>
            <c:strRef>
              <c:f>Sheet1!$A$2</c:f>
              <c:strCache>
                <c:ptCount val="1"/>
                <c:pt idx="0">
                  <c:v>Total Posts</c:v>
                </c:pt>
              </c:strCache>
            </c:strRef>
          </c:cat>
          <c:val>
            <c:numRef>
              <c:f>Sheet1!$E$2</c:f>
              <c:numCache>
                <c:formatCode>General</c:formatCode>
                <c:ptCount val="1"/>
                <c:pt idx="0">
                  <c:v>6</c:v>
                </c:pt>
              </c:numCache>
            </c:numRef>
          </c:val>
          <c:extLst>
            <c:ext xmlns:c16="http://schemas.microsoft.com/office/drawing/2014/chart" uri="{C3380CC4-5D6E-409C-BE32-E72D297353CC}">
              <c16:uniqueId val="{00000003-FED1-4DD4-92CA-133BD16D5543}"/>
            </c:ext>
          </c:extLst>
        </c:ser>
        <c:ser>
          <c:idx val="4"/>
          <c:order val="4"/>
          <c:tx>
            <c:strRef>
              <c:f>Sheet1!$F$1</c:f>
              <c:strCache>
                <c:ptCount val="1"/>
                <c:pt idx="0">
                  <c:v>C2D - Conseil de développement durable de Bordeaux Métropole</c:v>
                </c:pt>
              </c:strCache>
            </c:strRef>
          </c:tx>
          <c:spPr>
            <a:solidFill>
              <a:schemeClr val="accent5"/>
            </a:solidFill>
            <a:ln>
              <a:noFill/>
            </a:ln>
            <a:effectLst/>
          </c:spPr>
          <c:invertIfNegative val="0"/>
          <c:cat>
            <c:strRef>
              <c:f>Sheet1!$A$2</c:f>
              <c:strCache>
                <c:ptCount val="1"/>
                <c:pt idx="0">
                  <c:v>Total Posts</c:v>
                </c:pt>
              </c:strCache>
            </c:strRef>
          </c:cat>
          <c:val>
            <c:numRef>
              <c:f>Sheet1!$F$2</c:f>
              <c:numCache>
                <c:formatCode>General</c:formatCode>
                <c:ptCount val="1"/>
                <c:pt idx="0">
                  <c:v>4</c:v>
                </c:pt>
              </c:numCache>
            </c:numRef>
          </c:val>
          <c:extLst>
            <c:ext xmlns:c16="http://schemas.microsoft.com/office/drawing/2014/chart" uri="{C3380CC4-5D6E-409C-BE32-E72D297353CC}">
              <c16:uniqueId val="{00000004-FED1-4DD4-92CA-133BD16D5543}"/>
            </c:ext>
          </c:extLst>
        </c:ser>
        <c:ser>
          <c:idx val="5"/>
          <c:order val="5"/>
          <c:tx>
            <c:strRef>
              <c:f>Sheet1!$G$1</c:f>
              <c:strCache>
                <c:ptCount val="1"/>
                <c:pt idx="0">
                  <c:v>Circulation Bordeaux Métropole</c:v>
                </c:pt>
              </c:strCache>
            </c:strRef>
          </c:tx>
          <c:spPr>
            <a:solidFill>
              <a:schemeClr val="accent6"/>
            </a:solidFill>
            <a:ln>
              <a:noFill/>
            </a:ln>
            <a:effectLst/>
          </c:spPr>
          <c:invertIfNegative val="0"/>
          <c:cat>
            <c:strRef>
              <c:f>Sheet1!$A$2</c:f>
              <c:strCache>
                <c:ptCount val="1"/>
                <c:pt idx="0">
                  <c:v>Total Posts</c:v>
                </c:pt>
              </c:strCache>
            </c:strRef>
          </c:cat>
          <c:val>
            <c:numRef>
              <c:f>Sheet1!$G$2</c:f>
              <c:numCache>
                <c:formatCode>General</c:formatCode>
                <c:ptCount val="1"/>
                <c:pt idx="0">
                  <c:v>100</c:v>
                </c:pt>
              </c:numCache>
            </c:numRef>
          </c:val>
          <c:extLst>
            <c:ext xmlns:c16="http://schemas.microsoft.com/office/drawing/2014/chart" uri="{C3380CC4-5D6E-409C-BE32-E72D297353CC}">
              <c16:uniqueId val="{00000005-FED1-4DD4-92CA-133BD16D5543}"/>
            </c:ext>
          </c:extLst>
        </c:ser>
        <c:dLbls>
          <c:showLegendKey val="0"/>
          <c:showVal val="0"/>
          <c:showCatName val="0"/>
          <c:showSerName val="0"/>
          <c:showPercent val="0"/>
          <c:showBubbleSize val="0"/>
        </c:dLbls>
        <c:gapWidth val="219"/>
        <c:overlap val="-27"/>
        <c:axId val="260436008"/>
        <c:axId val="260435680"/>
      </c:barChart>
      <c:catAx>
        <c:axId val="26043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35680"/>
        <c:crosses val="autoZero"/>
        <c:auto val="1"/>
        <c:lblAlgn val="ctr"/>
        <c:lblOffset val="100"/>
        <c:noMultiLvlLbl val="0"/>
      </c:catAx>
      <c:valAx>
        <c:axId val="26043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3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Bordeaux Métropole</c:v>
                </c:pt>
              </c:strCache>
            </c:strRef>
          </c:tx>
          <c:spPr>
            <a:ln w="28575" cap="rnd">
              <a:solidFill>
                <a:schemeClr val="accent1"/>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Sheet1!$B$2:$B$32</c:f>
              <c:numCache>
                <c:formatCode>General</c:formatCode>
                <c:ptCount val="31"/>
                <c:pt idx="0">
                  <c:v>127336</c:v>
                </c:pt>
                <c:pt idx="1">
                  <c:v>234407</c:v>
                </c:pt>
                <c:pt idx="2">
                  <c:v>293843</c:v>
                </c:pt>
                <c:pt idx="3">
                  <c:v>258142</c:v>
                </c:pt>
                <c:pt idx="4">
                  <c:v>120371</c:v>
                </c:pt>
                <c:pt idx="5">
                  <c:v>17406</c:v>
                </c:pt>
                <c:pt idx="6">
                  <c:v>12431</c:v>
                </c:pt>
                <c:pt idx="7">
                  <c:v>33557</c:v>
                </c:pt>
                <c:pt idx="8">
                  <c:v>20928</c:v>
                </c:pt>
                <c:pt idx="9">
                  <c:v>14643</c:v>
                </c:pt>
                <c:pt idx="10">
                  <c:v>16288</c:v>
                </c:pt>
                <c:pt idx="11">
                  <c:v>11437</c:v>
                </c:pt>
                <c:pt idx="12">
                  <c:v>7206</c:v>
                </c:pt>
                <c:pt idx="13">
                  <c:v>8936</c:v>
                </c:pt>
                <c:pt idx="14">
                  <c:v>8472</c:v>
                </c:pt>
                <c:pt idx="15">
                  <c:v>15144</c:v>
                </c:pt>
                <c:pt idx="16">
                  <c:v>15530</c:v>
                </c:pt>
                <c:pt idx="17">
                  <c:v>16834</c:v>
                </c:pt>
                <c:pt idx="18">
                  <c:v>16281</c:v>
                </c:pt>
                <c:pt idx="19">
                  <c:v>8928</c:v>
                </c:pt>
                <c:pt idx="20">
                  <c:v>9582</c:v>
                </c:pt>
                <c:pt idx="21">
                  <c:v>6596</c:v>
                </c:pt>
                <c:pt idx="22">
                  <c:v>23978</c:v>
                </c:pt>
                <c:pt idx="23">
                  <c:v>19184</c:v>
                </c:pt>
                <c:pt idx="24">
                  <c:v>10045</c:v>
                </c:pt>
                <c:pt idx="25">
                  <c:v>12769</c:v>
                </c:pt>
                <c:pt idx="26">
                  <c:v>5026</c:v>
                </c:pt>
                <c:pt idx="27">
                  <c:v>19913</c:v>
                </c:pt>
                <c:pt idx="28">
                  <c:v>9467</c:v>
                </c:pt>
                <c:pt idx="29">
                  <c:v>22747</c:v>
                </c:pt>
                <c:pt idx="30">
                  <c:v>19050</c:v>
                </c:pt>
              </c:numCache>
            </c:numRef>
          </c:val>
          <c:smooth val="0"/>
          <c:extLst>
            <c:ext xmlns:c16="http://schemas.microsoft.com/office/drawing/2014/chart" uri="{C3380CC4-5D6E-409C-BE32-E72D297353CC}">
              <c16:uniqueId val="{00000000-9600-4F3E-8135-0A00EA7D87A7}"/>
            </c:ext>
          </c:extLst>
        </c:ser>
        <c:ser>
          <c:idx val="1"/>
          <c:order val="1"/>
          <c:tx>
            <c:strRef>
              <c:f>Sheet1!$C$1</c:f>
              <c:strCache>
                <c:ptCount val="1"/>
                <c:pt idx="0">
                  <c:v>Maison écocitoyenne Bordeaux Métropole</c:v>
                </c:pt>
              </c:strCache>
            </c:strRef>
          </c:tx>
          <c:spPr>
            <a:ln w="28575" cap="rnd">
              <a:solidFill>
                <a:schemeClr val="accent2"/>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Sheet1!$C$2:$C$32</c:f>
              <c:numCache>
                <c:formatCode>General</c:formatCode>
                <c:ptCount val="31"/>
                <c:pt idx="0">
                  <c:v>37</c:v>
                </c:pt>
                <c:pt idx="1">
                  <c:v>23</c:v>
                </c:pt>
                <c:pt idx="2">
                  <c:v>29</c:v>
                </c:pt>
                <c:pt idx="3">
                  <c:v>202</c:v>
                </c:pt>
                <c:pt idx="4">
                  <c:v>100</c:v>
                </c:pt>
                <c:pt idx="5">
                  <c:v>179</c:v>
                </c:pt>
                <c:pt idx="6">
                  <c:v>96</c:v>
                </c:pt>
                <c:pt idx="7">
                  <c:v>82</c:v>
                </c:pt>
                <c:pt idx="8">
                  <c:v>38</c:v>
                </c:pt>
                <c:pt idx="9">
                  <c:v>800</c:v>
                </c:pt>
                <c:pt idx="10">
                  <c:v>593</c:v>
                </c:pt>
                <c:pt idx="11">
                  <c:v>213</c:v>
                </c:pt>
                <c:pt idx="12">
                  <c:v>116</c:v>
                </c:pt>
                <c:pt idx="13">
                  <c:v>98</c:v>
                </c:pt>
                <c:pt idx="14">
                  <c:v>121</c:v>
                </c:pt>
                <c:pt idx="15">
                  <c:v>68</c:v>
                </c:pt>
                <c:pt idx="16">
                  <c:v>167</c:v>
                </c:pt>
                <c:pt idx="17">
                  <c:v>77</c:v>
                </c:pt>
                <c:pt idx="18">
                  <c:v>36</c:v>
                </c:pt>
                <c:pt idx="19">
                  <c:v>31</c:v>
                </c:pt>
                <c:pt idx="20">
                  <c:v>22</c:v>
                </c:pt>
                <c:pt idx="21">
                  <c:v>463</c:v>
                </c:pt>
                <c:pt idx="22">
                  <c:v>170</c:v>
                </c:pt>
                <c:pt idx="23">
                  <c:v>85</c:v>
                </c:pt>
                <c:pt idx="24">
                  <c:v>75</c:v>
                </c:pt>
                <c:pt idx="25">
                  <c:v>57</c:v>
                </c:pt>
                <c:pt idx="26">
                  <c:v>37</c:v>
                </c:pt>
                <c:pt idx="27">
                  <c:v>39</c:v>
                </c:pt>
                <c:pt idx="28">
                  <c:v>32</c:v>
                </c:pt>
                <c:pt idx="29">
                  <c:v>32</c:v>
                </c:pt>
                <c:pt idx="30">
                  <c:v>14</c:v>
                </c:pt>
              </c:numCache>
            </c:numRef>
          </c:val>
          <c:smooth val="0"/>
          <c:extLst>
            <c:ext xmlns:c16="http://schemas.microsoft.com/office/drawing/2014/chart" uri="{C3380CC4-5D6E-409C-BE32-E72D297353CC}">
              <c16:uniqueId val="{00000001-9600-4F3E-8135-0A00EA7D87A7}"/>
            </c:ext>
          </c:extLst>
        </c:ser>
        <c:ser>
          <c:idx val="2"/>
          <c:order val="2"/>
          <c:tx>
            <c:strRef>
              <c:f>Sheet1!$D$1</c:f>
              <c:strCache>
                <c:ptCount val="1"/>
                <c:pt idx="0">
                  <c:v>Eté métropolitain</c:v>
                </c:pt>
              </c:strCache>
            </c:strRef>
          </c:tx>
          <c:spPr>
            <a:ln w="28575" cap="rnd">
              <a:solidFill>
                <a:schemeClr val="accent3"/>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Sheet1!$D$2:$D$32</c:f>
              <c:numCache>
                <c:formatCode>General</c:formatCode>
                <c:ptCount val="31"/>
                <c:pt idx="0">
                  <c:v>608</c:v>
                </c:pt>
                <c:pt idx="1">
                  <c:v>792</c:v>
                </c:pt>
                <c:pt idx="2">
                  <c:v>525</c:v>
                </c:pt>
                <c:pt idx="3">
                  <c:v>995</c:v>
                </c:pt>
                <c:pt idx="4">
                  <c:v>730</c:v>
                </c:pt>
                <c:pt idx="5">
                  <c:v>870</c:v>
                </c:pt>
                <c:pt idx="6">
                  <c:v>895</c:v>
                </c:pt>
                <c:pt idx="7">
                  <c:v>781</c:v>
                </c:pt>
                <c:pt idx="8">
                  <c:v>1552</c:v>
                </c:pt>
                <c:pt idx="9">
                  <c:v>926</c:v>
                </c:pt>
                <c:pt idx="10">
                  <c:v>800</c:v>
                </c:pt>
                <c:pt idx="11">
                  <c:v>1211</c:v>
                </c:pt>
                <c:pt idx="12">
                  <c:v>1200</c:v>
                </c:pt>
                <c:pt idx="13">
                  <c:v>1016</c:v>
                </c:pt>
                <c:pt idx="14">
                  <c:v>1537</c:v>
                </c:pt>
                <c:pt idx="15">
                  <c:v>1406</c:v>
                </c:pt>
                <c:pt idx="16">
                  <c:v>1390</c:v>
                </c:pt>
                <c:pt idx="17">
                  <c:v>1100</c:v>
                </c:pt>
                <c:pt idx="18">
                  <c:v>923</c:v>
                </c:pt>
                <c:pt idx="19">
                  <c:v>1069</c:v>
                </c:pt>
                <c:pt idx="20">
                  <c:v>1297</c:v>
                </c:pt>
                <c:pt idx="21">
                  <c:v>969</c:v>
                </c:pt>
                <c:pt idx="22">
                  <c:v>1054</c:v>
                </c:pt>
                <c:pt idx="23">
                  <c:v>1967</c:v>
                </c:pt>
                <c:pt idx="24">
                  <c:v>1253</c:v>
                </c:pt>
                <c:pt idx="25">
                  <c:v>2609</c:v>
                </c:pt>
                <c:pt idx="26">
                  <c:v>10226</c:v>
                </c:pt>
                <c:pt idx="27">
                  <c:v>14213</c:v>
                </c:pt>
                <c:pt idx="28">
                  <c:v>16169</c:v>
                </c:pt>
                <c:pt idx="29">
                  <c:v>14954</c:v>
                </c:pt>
                <c:pt idx="30">
                  <c:v>12910</c:v>
                </c:pt>
              </c:numCache>
            </c:numRef>
          </c:val>
          <c:smooth val="0"/>
          <c:extLst>
            <c:ext xmlns:c16="http://schemas.microsoft.com/office/drawing/2014/chart" uri="{C3380CC4-5D6E-409C-BE32-E72D297353CC}">
              <c16:uniqueId val="{00000002-9600-4F3E-8135-0A00EA7D87A7}"/>
            </c:ext>
          </c:extLst>
        </c:ser>
        <c:ser>
          <c:idx val="3"/>
          <c:order val="3"/>
          <c:tx>
            <c:strRef>
              <c:f>Sheet1!$E$1</c:f>
              <c:strCache>
                <c:ptCount val="1"/>
                <c:pt idx="0">
                  <c:v>Archives Bordeaux Métropole</c:v>
                </c:pt>
              </c:strCache>
            </c:strRef>
          </c:tx>
          <c:spPr>
            <a:ln w="28575" cap="rnd">
              <a:solidFill>
                <a:schemeClr val="accent4"/>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Sheet1!$E$2:$E$32</c:f>
              <c:numCache>
                <c:formatCode>General</c:formatCode>
                <c:ptCount val="31"/>
                <c:pt idx="0">
                  <c:v>522</c:v>
                </c:pt>
                <c:pt idx="1">
                  <c:v>276</c:v>
                </c:pt>
                <c:pt idx="2">
                  <c:v>647</c:v>
                </c:pt>
                <c:pt idx="3">
                  <c:v>111</c:v>
                </c:pt>
                <c:pt idx="4">
                  <c:v>443</c:v>
                </c:pt>
                <c:pt idx="5">
                  <c:v>172</c:v>
                </c:pt>
                <c:pt idx="6">
                  <c:v>84</c:v>
                </c:pt>
                <c:pt idx="7">
                  <c:v>227</c:v>
                </c:pt>
                <c:pt idx="8">
                  <c:v>143</c:v>
                </c:pt>
                <c:pt idx="9">
                  <c:v>60</c:v>
                </c:pt>
                <c:pt idx="10">
                  <c:v>445</c:v>
                </c:pt>
                <c:pt idx="11">
                  <c:v>167</c:v>
                </c:pt>
                <c:pt idx="12">
                  <c:v>83</c:v>
                </c:pt>
                <c:pt idx="13">
                  <c:v>94</c:v>
                </c:pt>
                <c:pt idx="14">
                  <c:v>59</c:v>
                </c:pt>
                <c:pt idx="15">
                  <c:v>50</c:v>
                </c:pt>
                <c:pt idx="16">
                  <c:v>40</c:v>
                </c:pt>
                <c:pt idx="17">
                  <c:v>49</c:v>
                </c:pt>
                <c:pt idx="18">
                  <c:v>25</c:v>
                </c:pt>
                <c:pt idx="19">
                  <c:v>34</c:v>
                </c:pt>
                <c:pt idx="20">
                  <c:v>30</c:v>
                </c:pt>
                <c:pt idx="21">
                  <c:v>23</c:v>
                </c:pt>
                <c:pt idx="22">
                  <c:v>36</c:v>
                </c:pt>
                <c:pt idx="23">
                  <c:v>25</c:v>
                </c:pt>
                <c:pt idx="24">
                  <c:v>34</c:v>
                </c:pt>
                <c:pt idx="25">
                  <c:v>30</c:v>
                </c:pt>
                <c:pt idx="26">
                  <c:v>27</c:v>
                </c:pt>
                <c:pt idx="27">
                  <c:v>2398</c:v>
                </c:pt>
                <c:pt idx="28">
                  <c:v>800</c:v>
                </c:pt>
                <c:pt idx="29">
                  <c:v>596</c:v>
                </c:pt>
                <c:pt idx="30">
                  <c:v>224</c:v>
                </c:pt>
              </c:numCache>
            </c:numRef>
          </c:val>
          <c:smooth val="0"/>
          <c:extLst>
            <c:ext xmlns:c16="http://schemas.microsoft.com/office/drawing/2014/chart" uri="{C3380CC4-5D6E-409C-BE32-E72D297353CC}">
              <c16:uniqueId val="{00000003-9600-4F3E-8135-0A00EA7D87A7}"/>
            </c:ext>
          </c:extLst>
        </c:ser>
        <c:ser>
          <c:idx val="4"/>
          <c:order val="4"/>
          <c:tx>
            <c:strRef>
              <c:f>Sheet1!$F$1</c:f>
              <c:strCache>
                <c:ptCount val="1"/>
                <c:pt idx="0">
                  <c:v>C2D - Conseil de développement durable de Bordeaux Métropole</c:v>
                </c:pt>
              </c:strCache>
            </c:strRef>
          </c:tx>
          <c:spPr>
            <a:ln w="28575" cap="rnd">
              <a:solidFill>
                <a:schemeClr val="accent5"/>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Sheet1!$F$2:$F$32</c:f>
              <c:numCache>
                <c:formatCode>General</c:formatCode>
                <c:ptCount val="31"/>
                <c:pt idx="0">
                  <c:v>7</c:v>
                </c:pt>
                <c:pt idx="1">
                  <c:v>16</c:v>
                </c:pt>
                <c:pt idx="2">
                  <c:v>14</c:v>
                </c:pt>
                <c:pt idx="3">
                  <c:v>51</c:v>
                </c:pt>
                <c:pt idx="4">
                  <c:v>38</c:v>
                </c:pt>
                <c:pt idx="5">
                  <c:v>254</c:v>
                </c:pt>
                <c:pt idx="6">
                  <c:v>165</c:v>
                </c:pt>
                <c:pt idx="7">
                  <c:v>59</c:v>
                </c:pt>
                <c:pt idx="8">
                  <c:v>39</c:v>
                </c:pt>
                <c:pt idx="9">
                  <c:v>20</c:v>
                </c:pt>
                <c:pt idx="10">
                  <c:v>21</c:v>
                </c:pt>
                <c:pt idx="11">
                  <c:v>14</c:v>
                </c:pt>
                <c:pt idx="12">
                  <c:v>5</c:v>
                </c:pt>
                <c:pt idx="13">
                  <c:v>9</c:v>
                </c:pt>
                <c:pt idx="14">
                  <c:v>8</c:v>
                </c:pt>
                <c:pt idx="15">
                  <c:v>7</c:v>
                </c:pt>
                <c:pt idx="16">
                  <c:v>6</c:v>
                </c:pt>
                <c:pt idx="17">
                  <c:v>9</c:v>
                </c:pt>
                <c:pt idx="18">
                  <c:v>10</c:v>
                </c:pt>
                <c:pt idx="19">
                  <c:v>12</c:v>
                </c:pt>
                <c:pt idx="20">
                  <c:v>8</c:v>
                </c:pt>
                <c:pt idx="21">
                  <c:v>9</c:v>
                </c:pt>
                <c:pt idx="22">
                  <c:v>4</c:v>
                </c:pt>
                <c:pt idx="23">
                  <c:v>4</c:v>
                </c:pt>
                <c:pt idx="24">
                  <c:v>4</c:v>
                </c:pt>
                <c:pt idx="25">
                  <c:v>3</c:v>
                </c:pt>
                <c:pt idx="26">
                  <c:v>4</c:v>
                </c:pt>
                <c:pt idx="27">
                  <c:v>3</c:v>
                </c:pt>
                <c:pt idx="28">
                  <c:v>3</c:v>
                </c:pt>
                <c:pt idx="29">
                  <c:v>5</c:v>
                </c:pt>
                <c:pt idx="30">
                  <c:v>6</c:v>
                </c:pt>
              </c:numCache>
            </c:numRef>
          </c:val>
          <c:smooth val="0"/>
          <c:extLst>
            <c:ext xmlns:c16="http://schemas.microsoft.com/office/drawing/2014/chart" uri="{C3380CC4-5D6E-409C-BE32-E72D297353CC}">
              <c16:uniqueId val="{00000004-9600-4F3E-8135-0A00EA7D87A7}"/>
            </c:ext>
          </c:extLst>
        </c:ser>
        <c:ser>
          <c:idx val="5"/>
          <c:order val="5"/>
          <c:tx>
            <c:strRef>
              <c:f>Sheet1!$G$1</c:f>
              <c:strCache>
                <c:ptCount val="1"/>
                <c:pt idx="0">
                  <c:v>Circulation Bordeaux Métropole</c:v>
                </c:pt>
              </c:strCache>
            </c:strRef>
          </c:tx>
          <c:spPr>
            <a:ln w="28575" cap="rnd">
              <a:solidFill>
                <a:schemeClr val="accent6"/>
              </a:solidFill>
              <a:round/>
            </a:ln>
            <a:effectLst/>
          </c:spPr>
          <c:marker>
            <c:symbol val="none"/>
          </c:marker>
          <c:cat>
            <c:numRef>
              <c:f>Sheet1!$A$2:$A$32</c:f>
              <c:numCache>
                <c:formatCode>m/d/yyyy</c:formatCode>
                <c:ptCount val="31"/>
                <c:pt idx="0">
                  <c:v>45474</c:v>
                </c:pt>
                <c:pt idx="1">
                  <c:v>45475</c:v>
                </c:pt>
                <c:pt idx="2">
                  <c:v>45476</c:v>
                </c:pt>
                <c:pt idx="3">
                  <c:v>45477</c:v>
                </c:pt>
                <c:pt idx="4">
                  <c:v>45478</c:v>
                </c:pt>
                <c:pt idx="5">
                  <c:v>45479</c:v>
                </c:pt>
                <c:pt idx="6">
                  <c:v>45480</c:v>
                </c:pt>
                <c:pt idx="7">
                  <c:v>45481</c:v>
                </c:pt>
                <c:pt idx="8">
                  <c:v>45482</c:v>
                </c:pt>
                <c:pt idx="9">
                  <c:v>45483</c:v>
                </c:pt>
                <c:pt idx="10">
                  <c:v>45484</c:v>
                </c:pt>
                <c:pt idx="11">
                  <c:v>45485</c:v>
                </c:pt>
                <c:pt idx="12">
                  <c:v>45486</c:v>
                </c:pt>
                <c:pt idx="13">
                  <c:v>45487</c:v>
                </c:pt>
                <c:pt idx="14">
                  <c:v>45488</c:v>
                </c:pt>
                <c:pt idx="15">
                  <c:v>45489</c:v>
                </c:pt>
                <c:pt idx="16">
                  <c:v>45490</c:v>
                </c:pt>
                <c:pt idx="17">
                  <c:v>45491</c:v>
                </c:pt>
                <c:pt idx="18">
                  <c:v>45492</c:v>
                </c:pt>
                <c:pt idx="19">
                  <c:v>45493</c:v>
                </c:pt>
                <c:pt idx="20">
                  <c:v>45494</c:v>
                </c:pt>
                <c:pt idx="21">
                  <c:v>45495</c:v>
                </c:pt>
                <c:pt idx="22">
                  <c:v>45496</c:v>
                </c:pt>
                <c:pt idx="23">
                  <c:v>45497</c:v>
                </c:pt>
                <c:pt idx="24">
                  <c:v>45498</c:v>
                </c:pt>
                <c:pt idx="25">
                  <c:v>45499</c:v>
                </c:pt>
                <c:pt idx="26">
                  <c:v>45500</c:v>
                </c:pt>
                <c:pt idx="27">
                  <c:v>45501</c:v>
                </c:pt>
                <c:pt idx="28">
                  <c:v>45502</c:v>
                </c:pt>
                <c:pt idx="29">
                  <c:v>45503</c:v>
                </c:pt>
                <c:pt idx="30">
                  <c:v>45504</c:v>
                </c:pt>
              </c:numCache>
            </c:numRef>
          </c:cat>
          <c:val>
            <c:numRef>
              <c:f>Sheet1!$G$2:$G$32</c:f>
              <c:numCache>
                <c:formatCode>General</c:formatCode>
                <c:ptCount val="31"/>
                <c:pt idx="0">
                  <c:v>4469</c:v>
                </c:pt>
                <c:pt idx="1">
                  <c:v>4714</c:v>
                </c:pt>
                <c:pt idx="2">
                  <c:v>6945</c:v>
                </c:pt>
                <c:pt idx="3">
                  <c:v>2316</c:v>
                </c:pt>
                <c:pt idx="4">
                  <c:v>4514</c:v>
                </c:pt>
                <c:pt idx="5">
                  <c:v>2942</c:v>
                </c:pt>
                <c:pt idx="6">
                  <c:v>3739</c:v>
                </c:pt>
                <c:pt idx="7">
                  <c:v>16776</c:v>
                </c:pt>
                <c:pt idx="8">
                  <c:v>6796</c:v>
                </c:pt>
                <c:pt idx="9">
                  <c:v>5724</c:v>
                </c:pt>
                <c:pt idx="10">
                  <c:v>6441</c:v>
                </c:pt>
                <c:pt idx="11">
                  <c:v>6730</c:v>
                </c:pt>
                <c:pt idx="12">
                  <c:v>5659</c:v>
                </c:pt>
                <c:pt idx="13">
                  <c:v>6886</c:v>
                </c:pt>
                <c:pt idx="14">
                  <c:v>11033</c:v>
                </c:pt>
                <c:pt idx="15">
                  <c:v>15295</c:v>
                </c:pt>
                <c:pt idx="16">
                  <c:v>11457</c:v>
                </c:pt>
                <c:pt idx="17">
                  <c:v>8254</c:v>
                </c:pt>
                <c:pt idx="18">
                  <c:v>3386</c:v>
                </c:pt>
                <c:pt idx="19">
                  <c:v>4382</c:v>
                </c:pt>
                <c:pt idx="20">
                  <c:v>4259</c:v>
                </c:pt>
                <c:pt idx="21">
                  <c:v>4775</c:v>
                </c:pt>
                <c:pt idx="22">
                  <c:v>7849</c:v>
                </c:pt>
                <c:pt idx="23">
                  <c:v>3072</c:v>
                </c:pt>
                <c:pt idx="24">
                  <c:v>3131</c:v>
                </c:pt>
                <c:pt idx="25">
                  <c:v>2531</c:v>
                </c:pt>
                <c:pt idx="26">
                  <c:v>1586</c:v>
                </c:pt>
                <c:pt idx="27">
                  <c:v>1187</c:v>
                </c:pt>
                <c:pt idx="28">
                  <c:v>1203</c:v>
                </c:pt>
                <c:pt idx="29">
                  <c:v>1721</c:v>
                </c:pt>
                <c:pt idx="30">
                  <c:v>1171</c:v>
                </c:pt>
              </c:numCache>
            </c:numRef>
          </c:val>
          <c:smooth val="0"/>
          <c:extLst>
            <c:ext xmlns:c16="http://schemas.microsoft.com/office/drawing/2014/chart" uri="{C3380CC4-5D6E-409C-BE32-E72D297353CC}">
              <c16:uniqueId val="{00000005-9600-4F3E-8135-0A00EA7D87A7}"/>
            </c:ext>
          </c:extLst>
        </c:ser>
        <c:dLbls>
          <c:showLegendKey val="0"/>
          <c:showVal val="0"/>
          <c:showCatName val="0"/>
          <c:showSerName val="0"/>
          <c:showPercent val="0"/>
          <c:showBubbleSize val="0"/>
        </c:dLbls>
        <c:smooth val="0"/>
        <c:axId val="260427152"/>
        <c:axId val="260434040"/>
      </c:lineChart>
      <c:dateAx>
        <c:axId val="260427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34040"/>
        <c:crosses val="autoZero"/>
        <c:auto val="1"/>
        <c:lblOffset val="100"/>
        <c:baseTimeUnit val="days"/>
      </c:dateAx>
      <c:valAx>
        <c:axId val="26043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42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3B051-B3E7-4777-9320-6FED46905BD3}"/>
              </a:ext>
            </a:extLst>
          </p:cNvPr>
          <p:cNvSpPr>
            <a:spLocks noGrp="1"/>
          </p:cNvSpPr>
          <p:nvPr>
            <p:ph type="ctrTitle"/>
          </p:nvPr>
        </p:nvSpPr>
        <p:spPr/>
        <p:txBody>
          <a:bodyPr/>
          <a:lstStyle/>
          <a:p>
            <a:r>
              <a:rPr lang="fr-FR"/>
              <a:t>Ensemble des pages Facebook de Bordeaux Métropole</a:t>
            </a:r>
            <a:endParaRPr lang="en-US"/>
          </a:p>
        </p:txBody>
      </p:sp>
      <p:sp>
        <p:nvSpPr>
          <p:cNvPr id="3" name="Subtitle 2">
            <a:extLst>
              <a:ext uri="{FF2B5EF4-FFF2-40B4-BE49-F238E27FC236}">
                <a16:creationId xmlns:a16="http://schemas.microsoft.com/office/drawing/2014/main" id="{613A5F06-D694-43C1-AD3F-363BC43D626B}"/>
              </a:ext>
            </a:extLst>
          </p:cNvPr>
          <p:cNvSpPr>
            <a:spLocks noGrp="1"/>
          </p:cNvSpPr>
          <p:nvPr>
            <p:ph type="subTitle" idx="1"/>
          </p:nvPr>
        </p:nvSpPr>
        <p:spPr/>
        <p:txBody>
          <a:bodyPr/>
          <a:lstStyle/>
          <a:p>
            <a:r>
              <a:rPr lang="en-US"/>
              <a:t>Bordeaux Métropole</a:t>
            </a:r>
          </a:p>
        </p:txBody>
      </p:sp>
    </p:spTree>
    <p:extLst>
      <p:ext uri="{BB962C8B-B14F-4D97-AF65-F5344CB8AC3E}">
        <p14:creationId xmlns:p14="http://schemas.microsoft.com/office/powerpoint/2010/main" val="3735641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FCBD7-B2EE-4500-8484-C135E6AE7391}"/>
              </a:ext>
            </a:extLst>
          </p:cNvPr>
          <p:cNvSpPr>
            <a:spLocks noGrp="1"/>
          </p:cNvSpPr>
          <p:nvPr>
            <p:ph type="title"/>
          </p:nvPr>
        </p:nvSpPr>
        <p:spPr/>
        <p:txBody>
          <a:bodyPr/>
          <a:lstStyle/>
          <a:p>
            <a:r>
              <a:rPr lang="fr-FR"/>
              <a:t>Facebook Données clés de toutes les pages Facebook de Bordeaux Métropole | All profiles</a:t>
            </a:r>
            <a:endParaRPr lang="en-US"/>
          </a:p>
        </p:txBody>
      </p:sp>
      <p:graphicFrame>
        <p:nvGraphicFramePr>
          <p:cNvPr id="5" name="Table Placeholder 4">
            <a:extLst>
              <a:ext uri="{FF2B5EF4-FFF2-40B4-BE49-F238E27FC236}">
                <a16:creationId xmlns:a16="http://schemas.microsoft.com/office/drawing/2014/main" id="{329FCBDE-7D74-4BCD-A52E-6EC852580CBC}"/>
              </a:ext>
            </a:extLst>
          </p:cNvPr>
          <p:cNvGraphicFramePr>
            <a:graphicFrameLocks noGrp="1"/>
          </p:cNvGraphicFramePr>
          <p:nvPr>
            <p:ph type="tbl" sz="quarter" idx="13"/>
            <p:extLst>
              <p:ext uri="{D42A27DB-BD31-4B8C-83A1-F6EECF244321}">
                <p14:modId xmlns:p14="http://schemas.microsoft.com/office/powerpoint/2010/main" val="78572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878701172"/>
                    </a:ext>
                  </a:extLst>
                </a:gridCol>
                <a:gridCol w="740665">
                  <a:extLst>
                    <a:ext uri="{9D8B030D-6E8A-4147-A177-3AD203B41FA5}">
                      <a16:colId xmlns:a16="http://schemas.microsoft.com/office/drawing/2014/main" val="3575121530"/>
                    </a:ext>
                  </a:extLst>
                </a:gridCol>
                <a:gridCol w="411480">
                  <a:extLst>
                    <a:ext uri="{9D8B030D-6E8A-4147-A177-3AD203B41FA5}">
                      <a16:colId xmlns:a16="http://schemas.microsoft.com/office/drawing/2014/main" val="193915070"/>
                    </a:ext>
                  </a:extLst>
                </a:gridCol>
                <a:gridCol w="740665">
                  <a:extLst>
                    <a:ext uri="{9D8B030D-6E8A-4147-A177-3AD203B41FA5}">
                      <a16:colId xmlns:a16="http://schemas.microsoft.com/office/drawing/2014/main" val="232699191"/>
                    </a:ext>
                  </a:extLst>
                </a:gridCol>
                <a:gridCol w="411480">
                  <a:extLst>
                    <a:ext uri="{9D8B030D-6E8A-4147-A177-3AD203B41FA5}">
                      <a16:colId xmlns:a16="http://schemas.microsoft.com/office/drawing/2014/main" val="2837836869"/>
                    </a:ext>
                  </a:extLst>
                </a:gridCol>
                <a:gridCol w="411480">
                  <a:extLst>
                    <a:ext uri="{9D8B030D-6E8A-4147-A177-3AD203B41FA5}">
                      <a16:colId xmlns:a16="http://schemas.microsoft.com/office/drawing/2014/main" val="3326898601"/>
                    </a:ext>
                  </a:extLst>
                </a:gridCol>
                <a:gridCol w="411480">
                  <a:extLst>
                    <a:ext uri="{9D8B030D-6E8A-4147-A177-3AD203B41FA5}">
                      <a16:colId xmlns:a16="http://schemas.microsoft.com/office/drawing/2014/main" val="1665178895"/>
                    </a:ext>
                  </a:extLst>
                </a:gridCol>
                <a:gridCol w="411480">
                  <a:extLst>
                    <a:ext uri="{9D8B030D-6E8A-4147-A177-3AD203B41FA5}">
                      <a16:colId xmlns:a16="http://schemas.microsoft.com/office/drawing/2014/main" val="289829809"/>
                    </a:ext>
                  </a:extLst>
                </a:gridCol>
                <a:gridCol w="411480">
                  <a:extLst>
                    <a:ext uri="{9D8B030D-6E8A-4147-A177-3AD203B41FA5}">
                      <a16:colId xmlns:a16="http://schemas.microsoft.com/office/drawing/2014/main" val="1297507410"/>
                    </a:ext>
                  </a:extLst>
                </a:gridCol>
                <a:gridCol w="411480">
                  <a:extLst>
                    <a:ext uri="{9D8B030D-6E8A-4147-A177-3AD203B41FA5}">
                      <a16:colId xmlns:a16="http://schemas.microsoft.com/office/drawing/2014/main" val="2012054278"/>
                    </a:ext>
                  </a:extLst>
                </a:gridCol>
                <a:gridCol w="411480">
                  <a:extLst>
                    <a:ext uri="{9D8B030D-6E8A-4147-A177-3AD203B41FA5}">
                      <a16:colId xmlns:a16="http://schemas.microsoft.com/office/drawing/2014/main" val="3684347477"/>
                    </a:ext>
                  </a:extLst>
                </a:gridCol>
                <a:gridCol w="411480">
                  <a:extLst>
                    <a:ext uri="{9D8B030D-6E8A-4147-A177-3AD203B41FA5}">
                      <a16:colId xmlns:a16="http://schemas.microsoft.com/office/drawing/2014/main" val="3401280205"/>
                    </a:ext>
                  </a:extLst>
                </a:gridCol>
                <a:gridCol w="411480">
                  <a:extLst>
                    <a:ext uri="{9D8B030D-6E8A-4147-A177-3AD203B41FA5}">
                      <a16:colId xmlns:a16="http://schemas.microsoft.com/office/drawing/2014/main" val="110909853"/>
                    </a:ext>
                  </a:extLst>
                </a:gridCol>
                <a:gridCol w="411480">
                  <a:extLst>
                    <a:ext uri="{9D8B030D-6E8A-4147-A177-3AD203B41FA5}">
                      <a16:colId xmlns:a16="http://schemas.microsoft.com/office/drawing/2014/main" val="336579276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79534360"/>
                  </a:ext>
                </a:extLst>
              </a:tr>
              <a:tr h="370840">
                <a:tc>
                  <a:txBody>
                    <a:bodyPr/>
                    <a:lstStyle/>
                    <a:p>
                      <a:r>
                        <a:rPr lang="en-US" sz="1000"/>
                        <a:t>Bordeaux Métropole</a:t>
                      </a:r>
                    </a:p>
                  </a:txBody>
                  <a:tcPr/>
                </a:tc>
                <a:tc>
                  <a:txBody>
                    <a:bodyPr/>
                    <a:lstStyle/>
                    <a:p>
                      <a:r>
                        <a:rPr lang="en-US" sz="1000"/>
                        <a:t>43734</a:t>
                      </a:r>
                    </a:p>
                  </a:txBody>
                  <a:tcPr/>
                </a:tc>
                <a:tc>
                  <a:txBody>
                    <a:bodyPr/>
                    <a:lstStyle/>
                    <a:p>
                      <a:r>
                        <a:rPr lang="en-US" sz="1000"/>
                        <a:t>109</a:t>
                      </a:r>
                    </a:p>
                  </a:txBody>
                  <a:tcPr/>
                </a:tc>
                <a:tc>
                  <a:txBody>
                    <a:bodyPr/>
                    <a:lstStyle/>
                    <a:p>
                      <a:r>
                        <a:rPr lang="en-US" sz="1000"/>
                        <a:t>55312</a:t>
                      </a:r>
                    </a:p>
                  </a:txBody>
                  <a:tcPr/>
                </a:tc>
                <a:tc>
                  <a:txBody>
                    <a:bodyPr/>
                    <a:lstStyle/>
                    <a:p>
                      <a:r>
                        <a:rPr lang="en-US" sz="1000"/>
                        <a:t>297</a:t>
                      </a:r>
                    </a:p>
                  </a:txBody>
                  <a:tcPr/>
                </a:tc>
                <a:tc>
                  <a:txBody>
                    <a:bodyPr/>
                    <a:lstStyle/>
                    <a:p>
                      <a:r>
                        <a:rPr lang="en-US" sz="1000"/>
                        <a:t>32</a:t>
                      </a:r>
                    </a:p>
                  </a:txBody>
                  <a:tcPr/>
                </a:tc>
                <a:tc>
                  <a:txBody>
                    <a:bodyPr/>
                    <a:lstStyle/>
                    <a:p>
                      <a:r>
                        <a:rPr lang="en-US" sz="1000"/>
                        <a:t>1903</a:t>
                      </a:r>
                    </a:p>
                  </a:txBody>
                  <a:tcPr/>
                </a:tc>
                <a:tc>
                  <a:txBody>
                    <a:bodyPr/>
                    <a:lstStyle/>
                    <a:p>
                      <a:r>
                        <a:rPr lang="en-US" sz="1000"/>
                        <a:t>60</a:t>
                      </a:r>
                    </a:p>
                  </a:txBody>
                  <a:tcPr/>
                </a:tc>
                <a:tc>
                  <a:txBody>
                    <a:bodyPr/>
                    <a:lstStyle/>
                    <a:p>
                      <a:r>
                        <a:rPr lang="en-US" sz="1000"/>
                        <a:t>377</a:t>
                      </a:r>
                    </a:p>
                  </a:txBody>
                  <a:tcPr/>
                </a:tc>
                <a:tc>
                  <a:txBody>
                    <a:bodyPr/>
                    <a:lstStyle/>
                    <a:p>
                      <a:r>
                        <a:rPr lang="en-US" sz="1000"/>
                        <a:t>782</a:t>
                      </a:r>
                    </a:p>
                  </a:txBody>
                  <a:tcPr/>
                </a:tc>
                <a:tc>
                  <a:txBody>
                    <a:bodyPr/>
                    <a:lstStyle/>
                    <a:p>
                      <a:r>
                        <a:rPr lang="en-US" sz="1000"/>
                        <a:t>0</a:t>
                      </a:r>
                    </a:p>
                  </a:txBody>
                  <a:tcPr/>
                </a:tc>
                <a:tc>
                  <a:txBody>
                    <a:bodyPr/>
                    <a:lstStyle/>
                    <a:p>
                      <a:r>
                        <a:rPr lang="en-US" sz="1000"/>
                        <a:t>0</a:t>
                      </a:r>
                    </a:p>
                  </a:txBody>
                  <a:tcPr/>
                </a:tc>
                <a:tc>
                  <a:txBody>
                    <a:bodyPr/>
                    <a:lstStyle/>
                    <a:p>
                      <a:r>
                        <a:rPr lang="en-US" sz="1000"/>
                        <a:t>0.2191 %</a:t>
                      </a:r>
                    </a:p>
                  </a:txBody>
                  <a:tcPr/>
                </a:tc>
                <a:tc>
                  <a:txBody>
                    <a:bodyPr/>
                    <a:lstStyle/>
                    <a:p>
                      <a:r>
                        <a:rPr lang="en-US" sz="1000"/>
                        <a:t>0.0 %</a:t>
                      </a:r>
                    </a:p>
                  </a:txBody>
                  <a:tcPr/>
                </a:tc>
                <a:extLst>
                  <a:ext uri="{0D108BD9-81ED-4DB2-BD59-A6C34878D82A}">
                    <a16:rowId xmlns:a16="http://schemas.microsoft.com/office/drawing/2014/main" val="467316570"/>
                  </a:ext>
                </a:extLst>
              </a:tr>
              <a:tr h="370840">
                <a:tc>
                  <a:txBody>
                    <a:bodyPr/>
                    <a:lstStyle/>
                    <a:p>
                      <a:r>
                        <a:rPr lang="en-US" sz="1000"/>
                        <a:t>Maison écocitoyenne Bordeaux Métropole</a:t>
                      </a:r>
                    </a:p>
                  </a:txBody>
                  <a:tcPr/>
                </a:tc>
                <a:tc>
                  <a:txBody>
                    <a:bodyPr/>
                    <a:lstStyle/>
                    <a:p>
                      <a:r>
                        <a:rPr lang="en-US" sz="1000"/>
                        <a:t>13954</a:t>
                      </a:r>
                    </a:p>
                  </a:txBody>
                  <a:tcPr/>
                </a:tc>
                <a:tc>
                  <a:txBody>
                    <a:bodyPr/>
                    <a:lstStyle/>
                    <a:p>
                      <a:r>
                        <a:rPr lang="en-US" sz="1000"/>
                        <a:t>-5</a:t>
                      </a:r>
                    </a:p>
                  </a:txBody>
                  <a:tcPr/>
                </a:tc>
                <a:tc>
                  <a:txBody>
                    <a:bodyPr/>
                    <a:lstStyle/>
                    <a:p>
                      <a:r>
                        <a:rPr lang="en-US" sz="1000"/>
                        <a:t>15395</a:t>
                      </a:r>
                    </a:p>
                  </a:txBody>
                  <a:tcPr/>
                </a:tc>
                <a:tc>
                  <a:txBody>
                    <a:bodyPr/>
                    <a:lstStyle/>
                    <a:p>
                      <a:r>
                        <a:rPr lang="en-US" sz="1000"/>
                        <a:t>-1</a:t>
                      </a:r>
                    </a:p>
                  </a:txBody>
                  <a:tcPr/>
                </a:tc>
                <a:tc>
                  <a:txBody>
                    <a:bodyPr/>
                    <a:lstStyle/>
                    <a:p>
                      <a:r>
                        <a:rPr lang="en-US" sz="1000"/>
                        <a:t>7</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0.0225 %</a:t>
                      </a:r>
                    </a:p>
                  </a:txBody>
                  <a:tcPr/>
                </a:tc>
                <a:tc>
                  <a:txBody>
                    <a:bodyPr/>
                    <a:lstStyle/>
                    <a:p>
                      <a:r>
                        <a:rPr lang="en-US" sz="1000"/>
                        <a:t>0.0 %</a:t>
                      </a:r>
                    </a:p>
                  </a:txBody>
                  <a:tcPr/>
                </a:tc>
                <a:extLst>
                  <a:ext uri="{0D108BD9-81ED-4DB2-BD59-A6C34878D82A}">
                    <a16:rowId xmlns:a16="http://schemas.microsoft.com/office/drawing/2014/main" val="1931605662"/>
                  </a:ext>
                </a:extLst>
              </a:tr>
              <a:tr h="370840">
                <a:tc>
                  <a:txBody>
                    <a:bodyPr/>
                    <a:lstStyle/>
                    <a:p>
                      <a:r>
                        <a:rPr lang="en-US" sz="1000"/>
                        <a:t>Circulation Bordeaux Métropole</a:t>
                      </a:r>
                    </a:p>
                  </a:txBody>
                  <a:tcPr/>
                </a:tc>
                <a:tc>
                  <a:txBody>
                    <a:bodyPr/>
                    <a:lstStyle/>
                    <a:p>
                      <a:r>
                        <a:rPr lang="en-US" sz="1000"/>
                        <a:t>10674</a:t>
                      </a:r>
                    </a:p>
                  </a:txBody>
                  <a:tcPr/>
                </a:tc>
                <a:tc>
                  <a:txBody>
                    <a:bodyPr/>
                    <a:lstStyle/>
                    <a:p>
                      <a:r>
                        <a:rPr lang="en-US" sz="1000"/>
                        <a:t>43</a:t>
                      </a:r>
                    </a:p>
                  </a:txBody>
                  <a:tcPr/>
                </a:tc>
                <a:tc>
                  <a:txBody>
                    <a:bodyPr/>
                    <a:lstStyle/>
                    <a:p>
                      <a:r>
                        <a:rPr lang="en-US" sz="1000"/>
                        <a:t>12978</a:t>
                      </a:r>
                    </a:p>
                  </a:txBody>
                  <a:tcPr/>
                </a:tc>
                <a:tc>
                  <a:txBody>
                    <a:bodyPr/>
                    <a:lstStyle/>
                    <a:p>
                      <a:r>
                        <a:rPr lang="en-US" sz="1000"/>
                        <a:t>102</a:t>
                      </a:r>
                    </a:p>
                  </a:txBody>
                  <a:tcPr/>
                </a:tc>
                <a:tc>
                  <a:txBody>
                    <a:bodyPr/>
                    <a:lstStyle/>
                    <a:p>
                      <a:r>
                        <a:rPr lang="en-US" sz="1000"/>
                        <a:t>100</a:t>
                      </a:r>
                    </a:p>
                  </a:txBody>
                  <a:tcPr/>
                </a:tc>
                <a:tc>
                  <a:txBody>
                    <a:bodyPr/>
                    <a:lstStyle/>
                    <a:p>
                      <a:r>
                        <a:rPr lang="en-US" sz="1000"/>
                        <a:t>538</a:t>
                      </a:r>
                    </a:p>
                  </a:txBody>
                  <a:tcPr/>
                </a:tc>
                <a:tc>
                  <a:txBody>
                    <a:bodyPr/>
                    <a:lstStyle/>
                    <a:p>
                      <a:r>
                        <a:rPr lang="en-US" sz="1000"/>
                        <a:t>14</a:t>
                      </a:r>
                    </a:p>
                  </a:txBody>
                  <a:tcPr/>
                </a:tc>
                <a:tc>
                  <a:txBody>
                    <a:bodyPr/>
                    <a:lstStyle/>
                    <a:p>
                      <a:r>
                        <a:rPr lang="en-US" sz="1000"/>
                        <a:t>82</a:t>
                      </a:r>
                    </a:p>
                  </a:txBody>
                  <a:tcPr/>
                </a:tc>
                <a:tc>
                  <a:txBody>
                    <a:bodyPr/>
                    <a:lstStyle/>
                    <a:p>
                      <a:r>
                        <a:rPr lang="en-US" sz="1000"/>
                        <a:t>327</a:t>
                      </a:r>
                    </a:p>
                  </a:txBody>
                  <a:tcPr/>
                </a:tc>
                <a:tc>
                  <a:txBody>
                    <a:bodyPr/>
                    <a:lstStyle/>
                    <a:p>
                      <a:r>
                        <a:rPr lang="en-US" sz="1000"/>
                        <a:t>0</a:t>
                      </a:r>
                    </a:p>
                  </a:txBody>
                  <a:tcPr/>
                </a:tc>
                <a:tc>
                  <a:txBody>
                    <a:bodyPr/>
                    <a:lstStyle/>
                    <a:p>
                      <a:r>
                        <a:rPr lang="en-US" sz="1000"/>
                        <a:t>0</a:t>
                      </a:r>
                    </a:p>
                  </a:txBody>
                  <a:tcPr/>
                </a:tc>
                <a:tc>
                  <a:txBody>
                    <a:bodyPr/>
                    <a:lstStyle/>
                    <a:p>
                      <a:r>
                        <a:rPr lang="en-US" sz="1000"/>
                        <a:t>0.0889 %</a:t>
                      </a:r>
                    </a:p>
                  </a:txBody>
                  <a:tcPr/>
                </a:tc>
                <a:tc>
                  <a:txBody>
                    <a:bodyPr/>
                    <a:lstStyle/>
                    <a:p>
                      <a:r>
                        <a:rPr lang="en-US" sz="1000"/>
                        <a:t>0.0 %</a:t>
                      </a:r>
                    </a:p>
                  </a:txBody>
                  <a:tcPr/>
                </a:tc>
                <a:extLst>
                  <a:ext uri="{0D108BD9-81ED-4DB2-BD59-A6C34878D82A}">
                    <a16:rowId xmlns:a16="http://schemas.microsoft.com/office/drawing/2014/main" val="1226866333"/>
                  </a:ext>
                </a:extLst>
              </a:tr>
              <a:tr h="370840">
                <a:tc>
                  <a:txBody>
                    <a:bodyPr/>
                    <a:lstStyle/>
                    <a:p>
                      <a:r>
                        <a:rPr lang="en-US" sz="1000"/>
                        <a:t>Eté métropolitain</a:t>
                      </a:r>
                    </a:p>
                  </a:txBody>
                  <a:tcPr/>
                </a:tc>
                <a:tc>
                  <a:txBody>
                    <a:bodyPr/>
                    <a:lstStyle/>
                    <a:p>
                      <a:r>
                        <a:rPr lang="en-US" sz="1000"/>
                        <a:t>5910</a:t>
                      </a:r>
                    </a:p>
                  </a:txBody>
                  <a:tcPr/>
                </a:tc>
                <a:tc>
                  <a:txBody>
                    <a:bodyPr/>
                    <a:lstStyle/>
                    <a:p>
                      <a:r>
                        <a:rPr lang="en-US" sz="1000"/>
                        <a:t>103</a:t>
                      </a:r>
                    </a:p>
                  </a:txBody>
                  <a:tcPr/>
                </a:tc>
                <a:tc>
                  <a:txBody>
                    <a:bodyPr/>
                    <a:lstStyle/>
                    <a:p>
                      <a:r>
                        <a:rPr lang="en-US" sz="1000"/>
                        <a:t>6697</a:t>
                      </a:r>
                    </a:p>
                  </a:txBody>
                  <a:tcPr/>
                </a:tc>
                <a:tc>
                  <a:txBody>
                    <a:bodyPr/>
                    <a:lstStyle/>
                    <a:p>
                      <a:r>
                        <a:rPr lang="en-US" sz="1000"/>
                        <a:t>215</a:t>
                      </a:r>
                    </a:p>
                  </a:txBody>
                  <a:tcPr/>
                </a:tc>
                <a:tc>
                  <a:txBody>
                    <a:bodyPr/>
                    <a:lstStyle/>
                    <a:p>
                      <a:r>
                        <a:rPr lang="en-US" sz="1000"/>
                        <a:t>28</a:t>
                      </a:r>
                    </a:p>
                  </a:txBody>
                  <a:tcPr/>
                </a:tc>
                <a:tc>
                  <a:txBody>
                    <a:bodyPr/>
                    <a:lstStyle/>
                    <a:p>
                      <a:r>
                        <a:rPr lang="en-US" sz="1000"/>
                        <a:t>235</a:t>
                      </a:r>
                    </a:p>
                  </a:txBody>
                  <a:tcPr/>
                </a:tc>
                <a:tc>
                  <a:txBody>
                    <a:bodyPr/>
                    <a:lstStyle/>
                    <a:p>
                      <a:r>
                        <a:rPr lang="en-US" sz="1000"/>
                        <a:t>0</a:t>
                      </a:r>
                    </a:p>
                  </a:txBody>
                  <a:tcPr/>
                </a:tc>
                <a:tc>
                  <a:txBody>
                    <a:bodyPr/>
                    <a:lstStyle/>
                    <a:p>
                      <a:r>
                        <a:rPr lang="en-US" sz="1000"/>
                        <a:t>21</a:t>
                      </a:r>
                    </a:p>
                  </a:txBody>
                  <a:tcPr/>
                </a:tc>
                <a:tc>
                  <a:txBody>
                    <a:bodyPr/>
                    <a:lstStyle/>
                    <a:p>
                      <a:r>
                        <a:rPr lang="en-US" sz="1000"/>
                        <a:t>179</a:t>
                      </a:r>
                    </a:p>
                  </a:txBody>
                  <a:tcPr/>
                </a:tc>
                <a:tc>
                  <a:txBody>
                    <a:bodyPr/>
                    <a:lstStyle/>
                    <a:p>
                      <a:r>
                        <a:rPr lang="en-US" sz="1000"/>
                        <a:t>0</a:t>
                      </a:r>
                    </a:p>
                  </a:txBody>
                  <a:tcPr/>
                </a:tc>
                <a:tc>
                  <a:txBody>
                    <a:bodyPr/>
                    <a:lstStyle/>
                    <a:p>
                      <a:r>
                        <a:rPr lang="en-US" sz="1000"/>
                        <a:t>0</a:t>
                      </a:r>
                    </a:p>
                  </a:txBody>
                  <a:tcPr/>
                </a:tc>
                <a:tc>
                  <a:txBody>
                    <a:bodyPr/>
                    <a:lstStyle/>
                    <a:p>
                      <a:r>
                        <a:rPr lang="en-US" sz="1000"/>
                        <a:t>0.2652 %</a:t>
                      </a:r>
                    </a:p>
                  </a:txBody>
                  <a:tcPr/>
                </a:tc>
                <a:tc>
                  <a:txBody>
                    <a:bodyPr/>
                    <a:lstStyle/>
                    <a:p>
                      <a:r>
                        <a:rPr lang="en-US" sz="1000"/>
                        <a:t>0.0 %</a:t>
                      </a:r>
                    </a:p>
                  </a:txBody>
                  <a:tcPr/>
                </a:tc>
                <a:extLst>
                  <a:ext uri="{0D108BD9-81ED-4DB2-BD59-A6C34878D82A}">
                    <a16:rowId xmlns:a16="http://schemas.microsoft.com/office/drawing/2014/main" val="2329721058"/>
                  </a:ext>
                </a:extLst>
              </a:tr>
              <a:tr h="370840">
                <a:tc>
                  <a:txBody>
                    <a:bodyPr/>
                    <a:lstStyle/>
                    <a:p>
                      <a:r>
                        <a:rPr lang="en-US" sz="1000"/>
                        <a:t>Archives Bordeaux Métropole</a:t>
                      </a:r>
                    </a:p>
                  </a:txBody>
                  <a:tcPr/>
                </a:tc>
                <a:tc>
                  <a:txBody>
                    <a:bodyPr/>
                    <a:lstStyle/>
                    <a:p>
                      <a:r>
                        <a:rPr lang="en-US" sz="1000"/>
                        <a:t>3192</a:t>
                      </a:r>
                    </a:p>
                  </a:txBody>
                  <a:tcPr/>
                </a:tc>
                <a:tc>
                  <a:txBody>
                    <a:bodyPr/>
                    <a:lstStyle/>
                    <a:p>
                      <a:r>
                        <a:rPr lang="en-US" sz="1000"/>
                        <a:t>-1</a:t>
                      </a:r>
                    </a:p>
                  </a:txBody>
                  <a:tcPr/>
                </a:tc>
                <a:tc>
                  <a:txBody>
                    <a:bodyPr/>
                    <a:lstStyle/>
                    <a:p>
                      <a:r>
                        <a:rPr lang="en-US" sz="1000"/>
                        <a:t>3802</a:t>
                      </a:r>
                    </a:p>
                  </a:txBody>
                  <a:tcPr/>
                </a:tc>
                <a:tc>
                  <a:txBody>
                    <a:bodyPr/>
                    <a:lstStyle/>
                    <a:p>
                      <a:r>
                        <a:rPr lang="en-US" sz="1000"/>
                        <a:t>6</a:t>
                      </a:r>
                    </a:p>
                  </a:txBody>
                  <a:tcPr/>
                </a:tc>
                <a:tc>
                  <a:txBody>
                    <a:bodyPr/>
                    <a:lstStyle/>
                    <a:p>
                      <a:r>
                        <a:rPr lang="en-US" sz="1000"/>
                        <a:t>6</a:t>
                      </a:r>
                    </a:p>
                  </a:txBody>
                  <a:tcPr/>
                </a:tc>
                <a:tc>
                  <a:txBody>
                    <a:bodyPr/>
                    <a:lstStyle/>
                    <a:p>
                      <a:r>
                        <a:rPr lang="en-US" sz="1000"/>
                        <a:t>53</a:t>
                      </a:r>
                    </a:p>
                  </a:txBody>
                  <a:tcPr/>
                </a:tc>
                <a:tc>
                  <a:txBody>
                    <a:bodyPr/>
                    <a:lstStyle/>
                    <a:p>
                      <a:r>
                        <a:rPr lang="en-US" sz="1000"/>
                        <a:t>0</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0.3028 %</a:t>
                      </a:r>
                    </a:p>
                  </a:txBody>
                  <a:tcPr/>
                </a:tc>
                <a:tc>
                  <a:txBody>
                    <a:bodyPr/>
                    <a:lstStyle/>
                    <a:p>
                      <a:r>
                        <a:rPr lang="en-US" sz="1000"/>
                        <a:t>0.0 %</a:t>
                      </a:r>
                    </a:p>
                  </a:txBody>
                  <a:tcPr/>
                </a:tc>
                <a:extLst>
                  <a:ext uri="{0D108BD9-81ED-4DB2-BD59-A6C34878D82A}">
                    <a16:rowId xmlns:a16="http://schemas.microsoft.com/office/drawing/2014/main" val="993997999"/>
                  </a:ext>
                </a:extLst>
              </a:tr>
              <a:tr h="370840">
                <a:tc>
                  <a:txBody>
                    <a:bodyPr/>
                    <a:lstStyle/>
                    <a:p>
                      <a:r>
                        <a:rPr lang="fr-FR" sz="1000"/>
                        <a:t>C2D - Conseil de développement durable de Bordeaux Métropole</a:t>
                      </a:r>
                      <a:endParaRPr lang="en-US" sz="1000"/>
                    </a:p>
                  </a:txBody>
                  <a:tcPr/>
                </a:tc>
                <a:tc>
                  <a:txBody>
                    <a:bodyPr/>
                    <a:lstStyle/>
                    <a:p>
                      <a:r>
                        <a:rPr lang="en-US" sz="1000"/>
                        <a:t>1840</a:t>
                      </a:r>
                    </a:p>
                  </a:txBody>
                  <a:tcPr/>
                </a:tc>
                <a:tc>
                  <a:txBody>
                    <a:bodyPr/>
                    <a:lstStyle/>
                    <a:p>
                      <a:r>
                        <a:rPr lang="en-US" sz="1000"/>
                        <a:t>1</a:t>
                      </a:r>
                    </a:p>
                  </a:txBody>
                  <a:tcPr/>
                </a:tc>
                <a:tc>
                  <a:txBody>
                    <a:bodyPr/>
                    <a:lstStyle/>
                    <a:p>
                      <a:r>
                        <a:rPr lang="en-US" sz="1000"/>
                        <a:t>1914</a:t>
                      </a:r>
                    </a:p>
                  </a:txBody>
                  <a:tcPr/>
                </a:tc>
                <a:tc>
                  <a:txBody>
                    <a:bodyPr/>
                    <a:lstStyle/>
                    <a:p>
                      <a:r>
                        <a:rPr lang="en-US" sz="1000"/>
                        <a:t>5</a:t>
                      </a:r>
                    </a:p>
                  </a:txBody>
                  <a:tcPr/>
                </a:tc>
                <a:tc>
                  <a:txBody>
                    <a:bodyPr/>
                    <a:lstStyle/>
                    <a:p>
                      <a:r>
                        <a:rPr lang="en-US" sz="1000"/>
                        <a:t>4</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0.3535 %</a:t>
                      </a:r>
                    </a:p>
                  </a:txBody>
                  <a:tcPr/>
                </a:tc>
                <a:tc>
                  <a:txBody>
                    <a:bodyPr/>
                    <a:lstStyle/>
                    <a:p>
                      <a:r>
                        <a:rPr lang="en-US" sz="1000"/>
                        <a:t>0.0 %</a:t>
                      </a:r>
                    </a:p>
                  </a:txBody>
                  <a:tcPr/>
                </a:tc>
                <a:extLst>
                  <a:ext uri="{0D108BD9-81ED-4DB2-BD59-A6C34878D82A}">
                    <a16:rowId xmlns:a16="http://schemas.microsoft.com/office/drawing/2014/main" val="2656514659"/>
                  </a:ext>
                </a:extLst>
              </a:tr>
            </a:tbl>
          </a:graphicData>
        </a:graphic>
      </p:graphicFrame>
      <p:sp>
        <p:nvSpPr>
          <p:cNvPr id="4" name="Text Placeholder 3">
            <a:extLst>
              <a:ext uri="{FF2B5EF4-FFF2-40B4-BE49-F238E27FC236}">
                <a16:creationId xmlns:a16="http://schemas.microsoft.com/office/drawing/2014/main" id="{B76F98CB-7111-4219-B2CA-15453926301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65529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9FBE7-4919-4616-8DA7-C2AA1EE59D8F}"/>
              </a:ext>
            </a:extLst>
          </p:cNvPr>
          <p:cNvSpPr>
            <a:spLocks noGrp="1"/>
          </p:cNvSpPr>
          <p:nvPr>
            <p:ph type="title"/>
          </p:nvPr>
        </p:nvSpPr>
        <p:spPr/>
        <p:txBody>
          <a:bodyPr/>
          <a:lstStyle/>
          <a:p>
            <a:r>
              <a:rPr lang="fr-FR"/>
              <a:t>Facebook Posts ayant généré le plus de réactions | All profiles - 1 of 3</a:t>
            </a:r>
            <a:endParaRPr lang="en-US"/>
          </a:p>
        </p:txBody>
      </p:sp>
      <p:graphicFrame>
        <p:nvGraphicFramePr>
          <p:cNvPr id="5" name="Table Placeholder 4">
            <a:extLst>
              <a:ext uri="{FF2B5EF4-FFF2-40B4-BE49-F238E27FC236}">
                <a16:creationId xmlns:a16="http://schemas.microsoft.com/office/drawing/2014/main" id="{8C830490-D157-4CD7-BFDE-368F38EF6B1F}"/>
              </a:ext>
            </a:extLst>
          </p:cNvPr>
          <p:cNvGraphicFramePr>
            <a:graphicFrameLocks noGrp="1"/>
          </p:cNvGraphicFramePr>
          <p:nvPr>
            <p:ph type="tbl" sz="quarter" idx="13"/>
            <p:extLst>
              <p:ext uri="{D42A27DB-BD31-4B8C-83A1-F6EECF244321}">
                <p14:modId xmlns:p14="http://schemas.microsoft.com/office/powerpoint/2010/main" val="8192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76166070"/>
                    </a:ext>
                  </a:extLst>
                </a:gridCol>
                <a:gridCol w="1152144">
                  <a:extLst>
                    <a:ext uri="{9D8B030D-6E8A-4147-A177-3AD203B41FA5}">
                      <a16:colId xmlns:a16="http://schemas.microsoft.com/office/drawing/2014/main" val="1001882523"/>
                    </a:ext>
                  </a:extLst>
                </a:gridCol>
                <a:gridCol w="576072">
                  <a:extLst>
                    <a:ext uri="{9D8B030D-6E8A-4147-A177-3AD203B41FA5}">
                      <a16:colId xmlns:a16="http://schemas.microsoft.com/office/drawing/2014/main" val="2305831706"/>
                    </a:ext>
                  </a:extLst>
                </a:gridCol>
                <a:gridCol w="576072">
                  <a:extLst>
                    <a:ext uri="{9D8B030D-6E8A-4147-A177-3AD203B41FA5}">
                      <a16:colId xmlns:a16="http://schemas.microsoft.com/office/drawing/2014/main" val="4018967832"/>
                    </a:ext>
                  </a:extLst>
                </a:gridCol>
                <a:gridCol w="576072">
                  <a:extLst>
                    <a:ext uri="{9D8B030D-6E8A-4147-A177-3AD203B41FA5}">
                      <a16:colId xmlns:a16="http://schemas.microsoft.com/office/drawing/2014/main" val="3608092186"/>
                    </a:ext>
                  </a:extLst>
                </a:gridCol>
                <a:gridCol w="576072">
                  <a:extLst>
                    <a:ext uri="{9D8B030D-6E8A-4147-A177-3AD203B41FA5}">
                      <a16:colId xmlns:a16="http://schemas.microsoft.com/office/drawing/2014/main" val="2928382428"/>
                    </a:ext>
                  </a:extLst>
                </a:gridCol>
                <a:gridCol w="576072">
                  <a:extLst>
                    <a:ext uri="{9D8B030D-6E8A-4147-A177-3AD203B41FA5}">
                      <a16:colId xmlns:a16="http://schemas.microsoft.com/office/drawing/2014/main" val="994501848"/>
                    </a:ext>
                  </a:extLst>
                </a:gridCol>
                <a:gridCol w="576072">
                  <a:extLst>
                    <a:ext uri="{9D8B030D-6E8A-4147-A177-3AD203B41FA5}">
                      <a16:colId xmlns:a16="http://schemas.microsoft.com/office/drawing/2014/main" val="401459247"/>
                    </a:ext>
                  </a:extLst>
                </a:gridCol>
                <a:gridCol w="576072">
                  <a:extLst>
                    <a:ext uri="{9D8B030D-6E8A-4147-A177-3AD203B41FA5}">
                      <a16:colId xmlns:a16="http://schemas.microsoft.com/office/drawing/2014/main" val="2763427919"/>
                    </a:ext>
                  </a:extLst>
                </a:gridCol>
                <a:gridCol w="576072">
                  <a:extLst>
                    <a:ext uri="{9D8B030D-6E8A-4147-A177-3AD203B41FA5}">
                      <a16:colId xmlns:a16="http://schemas.microsoft.com/office/drawing/2014/main" val="1949267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146575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11:18:30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11:18:30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7372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14:10:03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14:10:03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42592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16:45:20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07/16/2024 16:45:20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4159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15:00:05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07/26/2024 15:00:05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16269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19:00:14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19:00:14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6081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12:10:07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9290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09:15:18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07/23/2024 09:15:18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03477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07/28/2024 18:00:05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6879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18:45:13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07/24/2024 18:45:13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13340167"/>
                  </a:ext>
                </a:extLst>
              </a:tr>
            </a:tbl>
          </a:graphicData>
        </a:graphic>
      </p:graphicFrame>
      <p:sp>
        <p:nvSpPr>
          <p:cNvPr id="4" name="Text Placeholder 3">
            <a:extLst>
              <a:ext uri="{FF2B5EF4-FFF2-40B4-BE49-F238E27FC236}">
                <a16:creationId xmlns:a16="http://schemas.microsoft.com/office/drawing/2014/main" id="{4904BBD9-AD50-436E-ADB9-2A22389C34B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38973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CD514-F5E2-4BBD-827F-CE9EDFCE50F2}"/>
              </a:ext>
            </a:extLst>
          </p:cNvPr>
          <p:cNvSpPr>
            <a:spLocks noGrp="1"/>
          </p:cNvSpPr>
          <p:nvPr>
            <p:ph type="title"/>
          </p:nvPr>
        </p:nvSpPr>
        <p:spPr/>
        <p:txBody>
          <a:bodyPr/>
          <a:lstStyle/>
          <a:p>
            <a:r>
              <a:rPr lang="fr-FR"/>
              <a:t>Facebook Posts ayant généré le plus de réactions | All profiles - 2 of 3</a:t>
            </a:r>
            <a:endParaRPr lang="en-US"/>
          </a:p>
        </p:txBody>
      </p:sp>
      <p:graphicFrame>
        <p:nvGraphicFramePr>
          <p:cNvPr id="5" name="Table Placeholder 4">
            <a:extLst>
              <a:ext uri="{FF2B5EF4-FFF2-40B4-BE49-F238E27FC236}">
                <a16:creationId xmlns:a16="http://schemas.microsoft.com/office/drawing/2014/main" id="{C6565DA7-A726-4397-BF60-B9472C51287A}"/>
              </a:ext>
            </a:extLst>
          </p:cNvPr>
          <p:cNvGraphicFramePr>
            <a:graphicFrameLocks noGrp="1"/>
          </p:cNvGraphicFramePr>
          <p:nvPr>
            <p:ph type="tbl" sz="quarter" idx="13"/>
            <p:extLst>
              <p:ext uri="{D42A27DB-BD31-4B8C-83A1-F6EECF244321}">
                <p14:modId xmlns:p14="http://schemas.microsoft.com/office/powerpoint/2010/main" val="2493319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83106080"/>
                    </a:ext>
                  </a:extLst>
                </a:gridCol>
                <a:gridCol w="1152144">
                  <a:extLst>
                    <a:ext uri="{9D8B030D-6E8A-4147-A177-3AD203B41FA5}">
                      <a16:colId xmlns:a16="http://schemas.microsoft.com/office/drawing/2014/main" val="2060207301"/>
                    </a:ext>
                  </a:extLst>
                </a:gridCol>
                <a:gridCol w="576072">
                  <a:extLst>
                    <a:ext uri="{9D8B030D-6E8A-4147-A177-3AD203B41FA5}">
                      <a16:colId xmlns:a16="http://schemas.microsoft.com/office/drawing/2014/main" val="1504210380"/>
                    </a:ext>
                  </a:extLst>
                </a:gridCol>
                <a:gridCol w="576072">
                  <a:extLst>
                    <a:ext uri="{9D8B030D-6E8A-4147-A177-3AD203B41FA5}">
                      <a16:colId xmlns:a16="http://schemas.microsoft.com/office/drawing/2014/main" val="559445466"/>
                    </a:ext>
                  </a:extLst>
                </a:gridCol>
                <a:gridCol w="576072">
                  <a:extLst>
                    <a:ext uri="{9D8B030D-6E8A-4147-A177-3AD203B41FA5}">
                      <a16:colId xmlns:a16="http://schemas.microsoft.com/office/drawing/2014/main" val="33344074"/>
                    </a:ext>
                  </a:extLst>
                </a:gridCol>
                <a:gridCol w="576072">
                  <a:extLst>
                    <a:ext uri="{9D8B030D-6E8A-4147-A177-3AD203B41FA5}">
                      <a16:colId xmlns:a16="http://schemas.microsoft.com/office/drawing/2014/main" val="2048736299"/>
                    </a:ext>
                  </a:extLst>
                </a:gridCol>
                <a:gridCol w="576072">
                  <a:extLst>
                    <a:ext uri="{9D8B030D-6E8A-4147-A177-3AD203B41FA5}">
                      <a16:colId xmlns:a16="http://schemas.microsoft.com/office/drawing/2014/main" val="3364873680"/>
                    </a:ext>
                  </a:extLst>
                </a:gridCol>
                <a:gridCol w="576072">
                  <a:extLst>
                    <a:ext uri="{9D8B030D-6E8A-4147-A177-3AD203B41FA5}">
                      <a16:colId xmlns:a16="http://schemas.microsoft.com/office/drawing/2014/main" val="655548146"/>
                    </a:ext>
                  </a:extLst>
                </a:gridCol>
                <a:gridCol w="576072">
                  <a:extLst>
                    <a:ext uri="{9D8B030D-6E8A-4147-A177-3AD203B41FA5}">
                      <a16:colId xmlns:a16="http://schemas.microsoft.com/office/drawing/2014/main" val="3920667556"/>
                    </a:ext>
                  </a:extLst>
                </a:gridCol>
                <a:gridCol w="576072">
                  <a:extLst>
                    <a:ext uri="{9D8B030D-6E8A-4147-A177-3AD203B41FA5}">
                      <a16:colId xmlns:a16="http://schemas.microsoft.com/office/drawing/2014/main" val="3386335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402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07/29/2024 10:02:33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2140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07/18/2024 18:15:04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5494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07/06/2024 18:54:39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0330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15:00:07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07/20/2024 15:00:07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950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18:15:12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07/12/2024 18:15:12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2741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19:30:03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07/17/2024 19:30:03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8599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20:00:02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07/15/2024 20:00:02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2269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07/30/2024 15:15:22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31948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09:00:35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07/08/2024 09:00:35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29104190"/>
                  </a:ext>
                </a:extLst>
              </a:tr>
            </a:tbl>
          </a:graphicData>
        </a:graphic>
      </p:graphicFrame>
      <p:sp>
        <p:nvSpPr>
          <p:cNvPr id="4" name="Text Placeholder 3">
            <a:extLst>
              <a:ext uri="{FF2B5EF4-FFF2-40B4-BE49-F238E27FC236}">
                <a16:creationId xmlns:a16="http://schemas.microsoft.com/office/drawing/2014/main" id="{CE4C57F6-477C-474A-A836-B5F6BA5A079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489063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B9940-D1F8-4981-BD31-9E71B6448FF9}"/>
              </a:ext>
            </a:extLst>
          </p:cNvPr>
          <p:cNvSpPr>
            <a:spLocks noGrp="1"/>
          </p:cNvSpPr>
          <p:nvPr>
            <p:ph type="title"/>
          </p:nvPr>
        </p:nvSpPr>
        <p:spPr/>
        <p:txBody>
          <a:bodyPr/>
          <a:lstStyle/>
          <a:p>
            <a:r>
              <a:rPr lang="fr-FR"/>
              <a:t>Facebook Posts ayant généré le plus de réactions | All profiles - 3 of 3</a:t>
            </a:r>
            <a:endParaRPr lang="en-US"/>
          </a:p>
        </p:txBody>
      </p:sp>
      <p:graphicFrame>
        <p:nvGraphicFramePr>
          <p:cNvPr id="5" name="Table Placeholder 4">
            <a:extLst>
              <a:ext uri="{FF2B5EF4-FFF2-40B4-BE49-F238E27FC236}">
                <a16:creationId xmlns:a16="http://schemas.microsoft.com/office/drawing/2014/main" id="{133DD497-FAB1-4EF8-A455-EB1407F53151}"/>
              </a:ext>
            </a:extLst>
          </p:cNvPr>
          <p:cNvGraphicFramePr>
            <a:graphicFrameLocks noGrp="1"/>
          </p:cNvGraphicFramePr>
          <p:nvPr>
            <p:ph type="tbl" sz="quarter" idx="13"/>
            <p:extLst>
              <p:ext uri="{D42A27DB-BD31-4B8C-83A1-F6EECF244321}">
                <p14:modId xmlns:p14="http://schemas.microsoft.com/office/powerpoint/2010/main" val="221030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81804718"/>
                    </a:ext>
                  </a:extLst>
                </a:gridCol>
                <a:gridCol w="1152144">
                  <a:extLst>
                    <a:ext uri="{9D8B030D-6E8A-4147-A177-3AD203B41FA5}">
                      <a16:colId xmlns:a16="http://schemas.microsoft.com/office/drawing/2014/main" val="1058025697"/>
                    </a:ext>
                  </a:extLst>
                </a:gridCol>
                <a:gridCol w="576072">
                  <a:extLst>
                    <a:ext uri="{9D8B030D-6E8A-4147-A177-3AD203B41FA5}">
                      <a16:colId xmlns:a16="http://schemas.microsoft.com/office/drawing/2014/main" val="1885551787"/>
                    </a:ext>
                  </a:extLst>
                </a:gridCol>
                <a:gridCol w="576072">
                  <a:extLst>
                    <a:ext uri="{9D8B030D-6E8A-4147-A177-3AD203B41FA5}">
                      <a16:colId xmlns:a16="http://schemas.microsoft.com/office/drawing/2014/main" val="150624720"/>
                    </a:ext>
                  </a:extLst>
                </a:gridCol>
                <a:gridCol w="576072">
                  <a:extLst>
                    <a:ext uri="{9D8B030D-6E8A-4147-A177-3AD203B41FA5}">
                      <a16:colId xmlns:a16="http://schemas.microsoft.com/office/drawing/2014/main" val="2762091294"/>
                    </a:ext>
                  </a:extLst>
                </a:gridCol>
                <a:gridCol w="576072">
                  <a:extLst>
                    <a:ext uri="{9D8B030D-6E8A-4147-A177-3AD203B41FA5}">
                      <a16:colId xmlns:a16="http://schemas.microsoft.com/office/drawing/2014/main" val="1170318591"/>
                    </a:ext>
                  </a:extLst>
                </a:gridCol>
                <a:gridCol w="576072">
                  <a:extLst>
                    <a:ext uri="{9D8B030D-6E8A-4147-A177-3AD203B41FA5}">
                      <a16:colId xmlns:a16="http://schemas.microsoft.com/office/drawing/2014/main" val="4280630725"/>
                    </a:ext>
                  </a:extLst>
                </a:gridCol>
                <a:gridCol w="576072">
                  <a:extLst>
                    <a:ext uri="{9D8B030D-6E8A-4147-A177-3AD203B41FA5}">
                      <a16:colId xmlns:a16="http://schemas.microsoft.com/office/drawing/2014/main" val="1471874192"/>
                    </a:ext>
                  </a:extLst>
                </a:gridCol>
                <a:gridCol w="576072">
                  <a:extLst>
                    <a:ext uri="{9D8B030D-6E8A-4147-A177-3AD203B41FA5}">
                      <a16:colId xmlns:a16="http://schemas.microsoft.com/office/drawing/2014/main" val="4028418519"/>
                    </a:ext>
                  </a:extLst>
                </a:gridCol>
                <a:gridCol w="576072">
                  <a:extLst>
                    <a:ext uri="{9D8B030D-6E8A-4147-A177-3AD203B41FA5}">
                      <a16:colId xmlns:a16="http://schemas.microsoft.com/office/drawing/2014/main" val="2831559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2521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11:00:12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07/19/2024 11:00:12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68892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07/14/2024 15:51:22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07/14/2024 15:51:22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8910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07/05/2024 18:00:24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07/05/2024 18:00:24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3638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19:00:10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07/22/2024 19:00:10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9922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07/09/2024 17:45:51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07/09/2024 17:45:51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3482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08:00:20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07/03/2024 08:00:20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5758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18:15:07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07/21/2024 18:15:07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14760997"/>
                  </a:ext>
                </a:extLst>
              </a:tr>
            </a:tbl>
          </a:graphicData>
        </a:graphic>
      </p:graphicFrame>
      <p:sp>
        <p:nvSpPr>
          <p:cNvPr id="4" name="Text Placeholder 3">
            <a:extLst>
              <a:ext uri="{FF2B5EF4-FFF2-40B4-BE49-F238E27FC236}">
                <a16:creationId xmlns:a16="http://schemas.microsoft.com/office/drawing/2014/main" id="{1E6E0AD4-678D-417D-BAF2-8557713370C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4237564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8A733-5E27-474F-8BB1-277A7E7B657E}"/>
              </a:ext>
            </a:extLst>
          </p:cNvPr>
          <p:cNvSpPr>
            <a:spLocks noGrp="1"/>
          </p:cNvSpPr>
          <p:nvPr>
            <p:ph type="title"/>
          </p:nvPr>
        </p:nvSpPr>
        <p:spPr/>
        <p:txBody>
          <a:bodyPr/>
          <a:lstStyle/>
          <a:p>
            <a:r>
              <a:rPr lang="fr-FR"/>
              <a:t>Facebook Genre et âge des personnes touchées | All profiles - 1 of 3</a:t>
            </a:r>
            <a:endParaRPr lang="en-US"/>
          </a:p>
        </p:txBody>
      </p:sp>
      <p:graphicFrame>
        <p:nvGraphicFramePr>
          <p:cNvPr id="5" name="Table Placeholder 4">
            <a:extLst>
              <a:ext uri="{FF2B5EF4-FFF2-40B4-BE49-F238E27FC236}">
                <a16:creationId xmlns:a16="http://schemas.microsoft.com/office/drawing/2014/main" id="{1CC02C62-3C3B-4A76-8B8F-63878D5F6990}"/>
              </a:ext>
            </a:extLst>
          </p:cNvPr>
          <p:cNvGraphicFramePr>
            <a:graphicFrameLocks noGrp="1"/>
          </p:cNvGraphicFramePr>
          <p:nvPr>
            <p:ph type="tbl" sz="quarter" idx="13"/>
            <p:extLst>
              <p:ext uri="{D42A27DB-BD31-4B8C-83A1-F6EECF244321}">
                <p14:modId xmlns:p14="http://schemas.microsoft.com/office/powerpoint/2010/main" val="1514943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985685819"/>
                    </a:ext>
                  </a:extLst>
                </a:gridCol>
                <a:gridCol w="3044952">
                  <a:extLst>
                    <a:ext uri="{9D8B030D-6E8A-4147-A177-3AD203B41FA5}">
                      <a16:colId xmlns:a16="http://schemas.microsoft.com/office/drawing/2014/main" val="3722383933"/>
                    </a:ext>
                  </a:extLst>
                </a:gridCol>
                <a:gridCol w="2057400">
                  <a:extLst>
                    <a:ext uri="{9D8B030D-6E8A-4147-A177-3AD203B41FA5}">
                      <a16:colId xmlns:a16="http://schemas.microsoft.com/office/drawing/2014/main" val="455779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161694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a:t>
                      </a:r>
                    </a:p>
                  </a:txBody>
                  <a:tcPr/>
                </a:tc>
                <a:extLst>
                  <a:ext uri="{0D108BD9-81ED-4DB2-BD59-A6C34878D82A}">
                    <a16:rowId xmlns:a16="http://schemas.microsoft.com/office/drawing/2014/main" val="310015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1891</a:t>
                      </a:r>
                    </a:p>
                  </a:txBody>
                  <a:tcPr/>
                </a:tc>
                <a:extLst>
                  <a:ext uri="{0D108BD9-81ED-4DB2-BD59-A6C34878D82A}">
                    <a16:rowId xmlns:a16="http://schemas.microsoft.com/office/drawing/2014/main" val="50731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1742</a:t>
                      </a:r>
                    </a:p>
                  </a:txBody>
                  <a:tcPr/>
                </a:tc>
                <a:extLst>
                  <a:ext uri="{0D108BD9-81ED-4DB2-BD59-A6C34878D82A}">
                    <a16:rowId xmlns:a16="http://schemas.microsoft.com/office/drawing/2014/main" val="3737582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a:t>
                      </a:r>
                    </a:p>
                  </a:txBody>
                  <a:tcPr/>
                </a:tc>
                <a:extLst>
                  <a:ext uri="{0D108BD9-81ED-4DB2-BD59-A6C34878D82A}">
                    <a16:rowId xmlns:a16="http://schemas.microsoft.com/office/drawing/2014/main" val="3889688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a:t>
                      </a:r>
                    </a:p>
                  </a:txBody>
                  <a:tcPr/>
                </a:tc>
                <a:extLst>
                  <a:ext uri="{0D108BD9-81ED-4DB2-BD59-A6C34878D82A}">
                    <a16:rowId xmlns:a16="http://schemas.microsoft.com/office/drawing/2014/main" val="3612233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extLst>
                  <a:ext uri="{0D108BD9-81ED-4DB2-BD59-A6C34878D82A}">
                    <a16:rowId xmlns:a16="http://schemas.microsoft.com/office/drawing/2014/main" val="163651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extLst>
                  <a:ext uri="{0D108BD9-81ED-4DB2-BD59-A6C34878D82A}">
                    <a16:rowId xmlns:a16="http://schemas.microsoft.com/office/drawing/2014/main" val="2359043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842</a:t>
                      </a:r>
                    </a:p>
                  </a:txBody>
                  <a:tcPr/>
                </a:tc>
                <a:extLst>
                  <a:ext uri="{0D108BD9-81ED-4DB2-BD59-A6C34878D82A}">
                    <a16:rowId xmlns:a16="http://schemas.microsoft.com/office/drawing/2014/main" val="231064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extLst>
                  <a:ext uri="{0D108BD9-81ED-4DB2-BD59-A6C34878D82A}">
                    <a16:rowId xmlns:a16="http://schemas.microsoft.com/office/drawing/2014/main" val="353428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a:t>
                      </a:r>
                    </a:p>
                  </a:txBody>
                  <a:tcPr/>
                </a:tc>
                <a:extLst>
                  <a:ext uri="{0D108BD9-81ED-4DB2-BD59-A6C34878D82A}">
                    <a16:rowId xmlns:a16="http://schemas.microsoft.com/office/drawing/2014/main" val="2583151214"/>
                  </a:ext>
                </a:extLst>
              </a:tr>
            </a:tbl>
          </a:graphicData>
        </a:graphic>
      </p:graphicFrame>
      <p:sp>
        <p:nvSpPr>
          <p:cNvPr id="4" name="Text Placeholder 3">
            <a:extLst>
              <a:ext uri="{FF2B5EF4-FFF2-40B4-BE49-F238E27FC236}">
                <a16:creationId xmlns:a16="http://schemas.microsoft.com/office/drawing/2014/main" id="{C52A79A0-8290-402A-8ED2-A5AB614A54B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227317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E190C-6370-44B4-937C-49A68934C6A1}"/>
              </a:ext>
            </a:extLst>
          </p:cNvPr>
          <p:cNvSpPr>
            <a:spLocks noGrp="1"/>
          </p:cNvSpPr>
          <p:nvPr>
            <p:ph type="title"/>
          </p:nvPr>
        </p:nvSpPr>
        <p:spPr/>
        <p:txBody>
          <a:bodyPr/>
          <a:lstStyle/>
          <a:p>
            <a:r>
              <a:rPr lang="fr-FR"/>
              <a:t>Facebook Genre et âge des personnes touchées | All profiles - 2 of 3</a:t>
            </a:r>
            <a:endParaRPr lang="en-US"/>
          </a:p>
        </p:txBody>
      </p:sp>
      <p:graphicFrame>
        <p:nvGraphicFramePr>
          <p:cNvPr id="5" name="Table Placeholder 4">
            <a:extLst>
              <a:ext uri="{FF2B5EF4-FFF2-40B4-BE49-F238E27FC236}">
                <a16:creationId xmlns:a16="http://schemas.microsoft.com/office/drawing/2014/main" id="{BDA3899A-E32E-4E64-A8AC-6A823E10C2DF}"/>
              </a:ext>
            </a:extLst>
          </p:cNvPr>
          <p:cNvGraphicFramePr>
            <a:graphicFrameLocks noGrp="1"/>
          </p:cNvGraphicFramePr>
          <p:nvPr>
            <p:ph type="tbl" sz="quarter" idx="13"/>
            <p:extLst>
              <p:ext uri="{D42A27DB-BD31-4B8C-83A1-F6EECF244321}">
                <p14:modId xmlns:p14="http://schemas.microsoft.com/office/powerpoint/2010/main" val="34668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296690493"/>
                    </a:ext>
                  </a:extLst>
                </a:gridCol>
                <a:gridCol w="3044952">
                  <a:extLst>
                    <a:ext uri="{9D8B030D-6E8A-4147-A177-3AD203B41FA5}">
                      <a16:colId xmlns:a16="http://schemas.microsoft.com/office/drawing/2014/main" val="838528464"/>
                    </a:ext>
                  </a:extLst>
                </a:gridCol>
                <a:gridCol w="2057400">
                  <a:extLst>
                    <a:ext uri="{9D8B030D-6E8A-4147-A177-3AD203B41FA5}">
                      <a16:colId xmlns:a16="http://schemas.microsoft.com/office/drawing/2014/main" val="606898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202588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a:t>
                      </a:r>
                    </a:p>
                  </a:txBody>
                  <a:tcPr/>
                </a:tc>
                <a:extLst>
                  <a:ext uri="{0D108BD9-81ED-4DB2-BD59-A6C34878D82A}">
                    <a16:rowId xmlns:a16="http://schemas.microsoft.com/office/drawing/2014/main" val="7368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extLst>
                  <a:ext uri="{0D108BD9-81ED-4DB2-BD59-A6C34878D82A}">
                    <a16:rowId xmlns:a16="http://schemas.microsoft.com/office/drawing/2014/main" val="31612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extLst>
                  <a:ext uri="{0D108BD9-81ED-4DB2-BD59-A6C34878D82A}">
                    <a16:rowId xmlns:a16="http://schemas.microsoft.com/office/drawing/2014/main" val="69831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extLst>
                  <a:ext uri="{0D108BD9-81ED-4DB2-BD59-A6C34878D82A}">
                    <a16:rowId xmlns:a16="http://schemas.microsoft.com/office/drawing/2014/main" val="34033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extLst>
                  <a:ext uri="{0D108BD9-81ED-4DB2-BD59-A6C34878D82A}">
                    <a16:rowId xmlns:a16="http://schemas.microsoft.com/office/drawing/2014/main" val="336215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extLst>
                  <a:ext uri="{0D108BD9-81ED-4DB2-BD59-A6C34878D82A}">
                    <a16:rowId xmlns:a16="http://schemas.microsoft.com/office/drawing/2014/main" val="129624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extLst>
                  <a:ext uri="{0D108BD9-81ED-4DB2-BD59-A6C34878D82A}">
                    <a16:rowId xmlns:a16="http://schemas.microsoft.com/office/drawing/2014/main" val="1470678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431928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315435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871241077"/>
                  </a:ext>
                </a:extLst>
              </a:tr>
            </a:tbl>
          </a:graphicData>
        </a:graphic>
      </p:graphicFrame>
      <p:sp>
        <p:nvSpPr>
          <p:cNvPr id="4" name="Text Placeholder 3">
            <a:extLst>
              <a:ext uri="{FF2B5EF4-FFF2-40B4-BE49-F238E27FC236}">
                <a16:creationId xmlns:a16="http://schemas.microsoft.com/office/drawing/2014/main" id="{02FECB3C-83E8-4622-A2BD-B5DE8B9E320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51945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27313-CF90-4F5B-B033-E87FA1EA26E2}"/>
              </a:ext>
            </a:extLst>
          </p:cNvPr>
          <p:cNvSpPr>
            <a:spLocks noGrp="1"/>
          </p:cNvSpPr>
          <p:nvPr>
            <p:ph type="title"/>
          </p:nvPr>
        </p:nvSpPr>
        <p:spPr/>
        <p:txBody>
          <a:bodyPr/>
          <a:lstStyle/>
          <a:p>
            <a:r>
              <a:rPr lang="fr-FR"/>
              <a:t>Facebook Genre et âge des personnes touchées | All profiles - 3 of 3</a:t>
            </a:r>
            <a:endParaRPr lang="en-US"/>
          </a:p>
        </p:txBody>
      </p:sp>
      <p:graphicFrame>
        <p:nvGraphicFramePr>
          <p:cNvPr id="5" name="Table Placeholder 4">
            <a:extLst>
              <a:ext uri="{FF2B5EF4-FFF2-40B4-BE49-F238E27FC236}">
                <a16:creationId xmlns:a16="http://schemas.microsoft.com/office/drawing/2014/main" id="{2DCCF06D-7264-4A79-87A4-B006EDB4EB19}"/>
              </a:ext>
            </a:extLst>
          </p:cNvPr>
          <p:cNvGraphicFramePr>
            <a:graphicFrameLocks noGrp="1"/>
          </p:cNvGraphicFramePr>
          <p:nvPr>
            <p:ph type="tbl" sz="quarter" idx="13"/>
            <p:extLst>
              <p:ext uri="{D42A27DB-BD31-4B8C-83A1-F6EECF244321}">
                <p14:modId xmlns:p14="http://schemas.microsoft.com/office/powerpoint/2010/main" val="1570819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044952">
                  <a:extLst>
                    <a:ext uri="{9D8B030D-6E8A-4147-A177-3AD203B41FA5}">
                      <a16:colId xmlns:a16="http://schemas.microsoft.com/office/drawing/2014/main" val="2985591527"/>
                    </a:ext>
                  </a:extLst>
                </a:gridCol>
                <a:gridCol w="3044952">
                  <a:extLst>
                    <a:ext uri="{9D8B030D-6E8A-4147-A177-3AD203B41FA5}">
                      <a16:colId xmlns:a16="http://schemas.microsoft.com/office/drawing/2014/main" val="4164824271"/>
                    </a:ext>
                  </a:extLst>
                </a:gridCol>
                <a:gridCol w="2057400">
                  <a:extLst>
                    <a:ext uri="{9D8B030D-6E8A-4147-A177-3AD203B41FA5}">
                      <a16:colId xmlns:a16="http://schemas.microsoft.com/office/drawing/2014/main" val="2881362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Age Bucket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Day</a:t>
                      </a:r>
                    </a:p>
                  </a:txBody>
                  <a:tcPr/>
                </a:tc>
                <a:extLst>
                  <a:ext uri="{0D108BD9-81ED-4DB2-BD59-A6C34878D82A}">
                    <a16:rowId xmlns:a16="http://schemas.microsoft.com/office/drawing/2014/main" val="415464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25449126"/>
                  </a:ext>
                </a:extLst>
              </a:tr>
            </a:tbl>
          </a:graphicData>
        </a:graphic>
      </p:graphicFrame>
      <p:sp>
        <p:nvSpPr>
          <p:cNvPr id="4" name="Text Placeholder 3">
            <a:extLst>
              <a:ext uri="{FF2B5EF4-FFF2-40B4-BE49-F238E27FC236}">
                <a16:creationId xmlns:a16="http://schemas.microsoft.com/office/drawing/2014/main" id="{70F7903B-5182-421B-9C60-04523681316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80273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C96D9-2601-4C03-9133-050E4C61E72F}"/>
              </a:ext>
            </a:extLst>
          </p:cNvPr>
          <p:cNvSpPr>
            <a:spLocks noGrp="1"/>
          </p:cNvSpPr>
          <p:nvPr>
            <p:ph type="title"/>
          </p:nvPr>
        </p:nvSpPr>
        <p:spPr/>
        <p:txBody>
          <a:bodyPr/>
          <a:lstStyle/>
          <a:p>
            <a:r>
              <a:rPr lang="fr-FR"/>
              <a:t>Facebook Villes d'origine des Fans | All profiles - 1 of 3</a:t>
            </a:r>
            <a:endParaRPr lang="en-US"/>
          </a:p>
        </p:txBody>
      </p:sp>
      <p:graphicFrame>
        <p:nvGraphicFramePr>
          <p:cNvPr id="5" name="Table Placeholder 4">
            <a:extLst>
              <a:ext uri="{FF2B5EF4-FFF2-40B4-BE49-F238E27FC236}">
                <a16:creationId xmlns:a16="http://schemas.microsoft.com/office/drawing/2014/main" id="{FB7B08FD-E11F-4A75-A58D-165B96B8AAC3}"/>
              </a:ext>
            </a:extLst>
          </p:cNvPr>
          <p:cNvGraphicFramePr>
            <a:graphicFrameLocks noGrp="1"/>
          </p:cNvGraphicFramePr>
          <p:nvPr>
            <p:ph type="tbl" sz="quarter" idx="13"/>
            <p:extLst>
              <p:ext uri="{D42A27DB-BD31-4B8C-83A1-F6EECF244321}">
                <p14:modId xmlns:p14="http://schemas.microsoft.com/office/powerpoint/2010/main" val="304610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96932141"/>
                    </a:ext>
                  </a:extLst>
                </a:gridCol>
                <a:gridCol w="1645920">
                  <a:extLst>
                    <a:ext uri="{9D8B030D-6E8A-4147-A177-3AD203B41FA5}">
                      <a16:colId xmlns:a16="http://schemas.microsoft.com/office/drawing/2014/main" val="2749758781"/>
                    </a:ext>
                  </a:extLst>
                </a:gridCol>
                <a:gridCol w="1645920">
                  <a:extLst>
                    <a:ext uri="{9D8B030D-6E8A-4147-A177-3AD203B41FA5}">
                      <a16:colId xmlns:a16="http://schemas.microsoft.com/office/drawing/2014/main" val="1528882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14571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48.1 %</a:t>
                      </a:r>
                    </a:p>
                  </a:txBody>
                  <a:tcPr/>
                </a:tc>
                <a:extLst>
                  <a:ext uri="{0D108BD9-81ED-4DB2-BD59-A6C34878D82A}">
                    <a16:rowId xmlns:a16="http://schemas.microsoft.com/office/drawing/2014/main" val="34034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Mérignac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extLst>
                  <a:ext uri="{0D108BD9-81ED-4DB2-BD59-A6C34878D82A}">
                    <a16:rowId xmlns:a16="http://schemas.microsoft.com/office/drawing/2014/main" val="325947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Pessac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extLst>
                  <a:ext uri="{0D108BD9-81ED-4DB2-BD59-A6C34878D82A}">
                    <a16:rowId xmlns:a16="http://schemas.microsoft.com/office/drawing/2014/main" val="54670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2589477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Bègles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223042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Talence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2963184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Villenave-d'Ornon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802221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Saint-Médard-en-Jalles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244991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Eysines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83276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Floirac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421537298"/>
                  </a:ext>
                </a:extLst>
              </a:tr>
            </a:tbl>
          </a:graphicData>
        </a:graphic>
      </p:graphicFrame>
      <p:sp>
        <p:nvSpPr>
          <p:cNvPr id="4" name="Text Placeholder 3">
            <a:extLst>
              <a:ext uri="{FF2B5EF4-FFF2-40B4-BE49-F238E27FC236}">
                <a16:creationId xmlns:a16="http://schemas.microsoft.com/office/drawing/2014/main" id="{E3E6254D-FB52-4BA3-A715-1B8656A08E6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72453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862DE-39BE-4AA9-9717-BDF419D46759}"/>
              </a:ext>
            </a:extLst>
          </p:cNvPr>
          <p:cNvSpPr>
            <a:spLocks noGrp="1"/>
          </p:cNvSpPr>
          <p:nvPr>
            <p:ph type="title"/>
          </p:nvPr>
        </p:nvSpPr>
        <p:spPr/>
        <p:txBody>
          <a:bodyPr/>
          <a:lstStyle/>
          <a:p>
            <a:r>
              <a:rPr lang="fr-FR"/>
              <a:t>Facebook Villes d'origine des Fans | All profiles - 2 of 3</a:t>
            </a:r>
            <a:endParaRPr lang="en-US"/>
          </a:p>
        </p:txBody>
      </p:sp>
      <p:graphicFrame>
        <p:nvGraphicFramePr>
          <p:cNvPr id="5" name="Table Placeholder 4">
            <a:extLst>
              <a:ext uri="{FF2B5EF4-FFF2-40B4-BE49-F238E27FC236}">
                <a16:creationId xmlns:a16="http://schemas.microsoft.com/office/drawing/2014/main" id="{7D145251-9ACA-4A98-9645-74B9E553F24F}"/>
              </a:ext>
            </a:extLst>
          </p:cNvPr>
          <p:cNvGraphicFramePr>
            <a:graphicFrameLocks noGrp="1"/>
          </p:cNvGraphicFramePr>
          <p:nvPr>
            <p:ph type="tbl" sz="quarter" idx="13"/>
            <p:extLst>
              <p:ext uri="{D42A27DB-BD31-4B8C-83A1-F6EECF244321}">
                <p14:modId xmlns:p14="http://schemas.microsoft.com/office/powerpoint/2010/main" val="75576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22494458"/>
                    </a:ext>
                  </a:extLst>
                </a:gridCol>
                <a:gridCol w="1645920">
                  <a:extLst>
                    <a:ext uri="{9D8B030D-6E8A-4147-A177-3AD203B41FA5}">
                      <a16:colId xmlns:a16="http://schemas.microsoft.com/office/drawing/2014/main" val="1286080639"/>
                    </a:ext>
                  </a:extLst>
                </a:gridCol>
                <a:gridCol w="1645920">
                  <a:extLst>
                    <a:ext uri="{9D8B030D-6E8A-4147-A177-3AD203B41FA5}">
                      <a16:colId xmlns:a16="http://schemas.microsoft.com/office/drawing/2014/main" val="1914711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3180602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Cenon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80854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Bruges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60014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Ambarès-et-La Grave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416024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Lormont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802392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Gradignan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522841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Blanquefort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8361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Bouscat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4122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Libourne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extLst>
                  <a:ext uri="{0D108BD9-81ED-4DB2-BD59-A6C34878D82A}">
                    <a16:rowId xmlns:a16="http://schemas.microsoft.com/office/drawing/2014/main" val="3127240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Carbon-Blanc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3083294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Toulouse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0.9 %</a:t>
                      </a:r>
                    </a:p>
                  </a:txBody>
                  <a:tcPr/>
                </a:tc>
                <a:extLst>
                  <a:ext uri="{0D108BD9-81ED-4DB2-BD59-A6C34878D82A}">
                    <a16:rowId xmlns:a16="http://schemas.microsoft.com/office/drawing/2014/main" val="3035340882"/>
                  </a:ext>
                </a:extLst>
              </a:tr>
            </a:tbl>
          </a:graphicData>
        </a:graphic>
      </p:graphicFrame>
      <p:sp>
        <p:nvSpPr>
          <p:cNvPr id="4" name="Text Placeholder 3">
            <a:extLst>
              <a:ext uri="{FF2B5EF4-FFF2-40B4-BE49-F238E27FC236}">
                <a16:creationId xmlns:a16="http://schemas.microsoft.com/office/drawing/2014/main" id="{BC17CF16-0362-4845-AA57-7205EC76536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58634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FEE80-0F74-4BC2-8FC4-4DD99727F968}"/>
              </a:ext>
            </a:extLst>
          </p:cNvPr>
          <p:cNvSpPr>
            <a:spLocks noGrp="1"/>
          </p:cNvSpPr>
          <p:nvPr>
            <p:ph type="title"/>
          </p:nvPr>
        </p:nvSpPr>
        <p:spPr/>
        <p:txBody>
          <a:bodyPr/>
          <a:lstStyle/>
          <a:p>
            <a:r>
              <a:rPr lang="fr-FR"/>
              <a:t>Facebook Villes d'origine des Fans | All profiles - 3 of 3</a:t>
            </a:r>
            <a:endParaRPr lang="en-US"/>
          </a:p>
        </p:txBody>
      </p:sp>
      <p:graphicFrame>
        <p:nvGraphicFramePr>
          <p:cNvPr id="5" name="Table Placeholder 4">
            <a:extLst>
              <a:ext uri="{FF2B5EF4-FFF2-40B4-BE49-F238E27FC236}">
                <a16:creationId xmlns:a16="http://schemas.microsoft.com/office/drawing/2014/main" id="{31938E73-7EC4-455B-BB8B-4583AB8F3440}"/>
              </a:ext>
            </a:extLst>
          </p:cNvPr>
          <p:cNvGraphicFramePr>
            <a:graphicFrameLocks noGrp="1"/>
          </p:cNvGraphicFramePr>
          <p:nvPr>
            <p:ph type="tbl" sz="quarter" idx="13"/>
            <p:extLst>
              <p:ext uri="{D42A27DB-BD31-4B8C-83A1-F6EECF244321}">
                <p14:modId xmlns:p14="http://schemas.microsoft.com/office/powerpoint/2010/main" val="3778143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04426143"/>
                    </a:ext>
                  </a:extLst>
                </a:gridCol>
                <a:gridCol w="1645920">
                  <a:extLst>
                    <a:ext uri="{9D8B030D-6E8A-4147-A177-3AD203B41FA5}">
                      <a16:colId xmlns:a16="http://schemas.microsoft.com/office/drawing/2014/main" val="3208229809"/>
                    </a:ext>
                  </a:extLst>
                </a:gridCol>
                <a:gridCol w="1645920">
                  <a:extLst>
                    <a:ext uri="{9D8B030D-6E8A-4147-A177-3AD203B41FA5}">
                      <a16:colId xmlns:a16="http://schemas.microsoft.com/office/drawing/2014/main" val="4142449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76516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Parempuyre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129602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Haillan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0.7 %</a:t>
                      </a:r>
                    </a:p>
                  </a:txBody>
                  <a:tcPr/>
                </a:tc>
                <a:extLst>
                  <a:ext uri="{0D108BD9-81ED-4DB2-BD59-A6C34878D82A}">
                    <a16:rowId xmlns:a16="http://schemas.microsoft.com/office/drawing/2014/main" val="127484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Marseille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1167191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Artigues-près-Bordeaux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421028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 Taillan-Médoc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0.6 %</a:t>
                      </a:r>
                    </a:p>
                  </a:txBody>
                  <a:tcPr/>
                </a:tc>
                <a:extLst>
                  <a:ext uri="{0D108BD9-81ED-4DB2-BD59-A6C34878D82A}">
                    <a16:rowId xmlns:a16="http://schemas.microsoft.com/office/drawing/2014/main" val="1231487718"/>
                  </a:ext>
                </a:extLst>
              </a:tr>
            </a:tbl>
          </a:graphicData>
        </a:graphic>
      </p:graphicFrame>
      <p:sp>
        <p:nvSpPr>
          <p:cNvPr id="4" name="Text Placeholder 3">
            <a:extLst>
              <a:ext uri="{FF2B5EF4-FFF2-40B4-BE49-F238E27FC236}">
                <a16:creationId xmlns:a16="http://schemas.microsoft.com/office/drawing/2014/main" id="{217D17E4-4570-485B-BFBA-80C496B1372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23211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3E5C-A1CB-4455-A3DB-3AB793EAE78A}"/>
              </a:ext>
            </a:extLst>
          </p:cNvPr>
          <p:cNvSpPr>
            <a:spLocks noGrp="1"/>
          </p:cNvSpPr>
          <p:nvPr>
            <p:ph type="title"/>
          </p:nvPr>
        </p:nvSpPr>
        <p:spPr/>
        <p:txBody>
          <a:bodyPr/>
          <a:lstStyle/>
          <a:p>
            <a:r>
              <a:rPr lang="fr-FR"/>
              <a:t>Facebook Nombre d'interactions par page | All profiles</a:t>
            </a:r>
            <a:endParaRPr lang="en-US"/>
          </a:p>
        </p:txBody>
      </p:sp>
      <p:graphicFrame>
        <p:nvGraphicFramePr>
          <p:cNvPr id="6" name="Chart Placeholder 5">
            <a:extLst>
              <a:ext uri="{FF2B5EF4-FFF2-40B4-BE49-F238E27FC236}">
                <a16:creationId xmlns:a16="http://schemas.microsoft.com/office/drawing/2014/main" id="{4F1FAE25-910D-4218-A1D4-2F79AC03BD30}"/>
              </a:ext>
            </a:extLst>
          </p:cNvPr>
          <p:cNvGraphicFramePr>
            <a:graphicFrameLocks noGrp="1"/>
          </p:cNvGraphicFramePr>
          <p:nvPr>
            <p:ph type="chart" sz="quarter" idx="13"/>
            <p:extLst>
              <p:ext uri="{D42A27DB-BD31-4B8C-83A1-F6EECF244321}">
                <p14:modId xmlns:p14="http://schemas.microsoft.com/office/powerpoint/2010/main" val="4275175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D5F8B3-487B-40B3-BB5C-1A87BE2FFBCD}"/>
              </a:ext>
            </a:extLst>
          </p:cNvPr>
          <p:cNvSpPr>
            <a:spLocks noGrp="1"/>
          </p:cNvSpPr>
          <p:nvPr>
            <p:ph type="body" sz="quarter" idx="14"/>
          </p:nvPr>
        </p:nvSpPr>
        <p:spPr/>
        <p:txBody>
          <a:bodyPr/>
          <a:lstStyle/>
          <a:p>
            <a:r>
              <a:rPr lang="en-US"/>
              <a:t>07/29/2024 - 08/27/2024</a:t>
            </a:r>
          </a:p>
        </p:txBody>
      </p:sp>
      <p:sp>
        <p:nvSpPr>
          <p:cNvPr id="5" name="Footer Placeholder 4">
            <a:extLst>
              <a:ext uri="{FF2B5EF4-FFF2-40B4-BE49-F238E27FC236}">
                <a16:creationId xmlns:a16="http://schemas.microsoft.com/office/drawing/2014/main" id="{B5334E8A-B589-4232-8CAC-2760CFE38D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0243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B78B7-DC2C-466D-94C1-BDA773DF8828}"/>
              </a:ext>
            </a:extLst>
          </p:cNvPr>
          <p:cNvSpPr>
            <a:spLocks noGrp="1"/>
          </p:cNvSpPr>
          <p:nvPr>
            <p:ph type="title"/>
          </p:nvPr>
        </p:nvSpPr>
        <p:spPr/>
        <p:txBody>
          <a:bodyPr/>
          <a:lstStyle/>
          <a:p>
            <a:r>
              <a:rPr lang="fr-FR"/>
              <a:t>Facebook Nombre de posts publiés par page | All profiles</a:t>
            </a:r>
            <a:endParaRPr lang="en-US"/>
          </a:p>
        </p:txBody>
      </p:sp>
      <p:graphicFrame>
        <p:nvGraphicFramePr>
          <p:cNvPr id="6" name="Chart Placeholder 5">
            <a:extLst>
              <a:ext uri="{FF2B5EF4-FFF2-40B4-BE49-F238E27FC236}">
                <a16:creationId xmlns:a16="http://schemas.microsoft.com/office/drawing/2014/main" id="{C00806F4-E008-40C1-B5CA-931B98A97318}"/>
              </a:ext>
            </a:extLst>
          </p:cNvPr>
          <p:cNvGraphicFramePr>
            <a:graphicFrameLocks noGrp="1"/>
          </p:cNvGraphicFramePr>
          <p:nvPr>
            <p:ph type="chart" sz="quarter" idx="13"/>
            <p:extLst>
              <p:ext uri="{D42A27DB-BD31-4B8C-83A1-F6EECF244321}">
                <p14:modId xmlns:p14="http://schemas.microsoft.com/office/powerpoint/2010/main" val="1670967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AC49B0-52A5-4D75-B812-4F5022839626}"/>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A9352FBC-8F0C-4327-B331-325CF0C24D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4670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40937-EBBA-45E9-8344-6EC9D67894B3}"/>
              </a:ext>
            </a:extLst>
          </p:cNvPr>
          <p:cNvSpPr>
            <a:spLocks noGrp="1"/>
          </p:cNvSpPr>
          <p:nvPr>
            <p:ph type="title"/>
          </p:nvPr>
        </p:nvSpPr>
        <p:spPr/>
        <p:txBody>
          <a:bodyPr/>
          <a:lstStyle/>
          <a:p>
            <a:r>
              <a:rPr lang="fr-FR"/>
              <a:t>Facebook Portée (nombre de comptes atteints) de chaque page | All profiles</a:t>
            </a:r>
            <a:endParaRPr lang="en-US"/>
          </a:p>
        </p:txBody>
      </p:sp>
      <p:graphicFrame>
        <p:nvGraphicFramePr>
          <p:cNvPr id="6" name="Chart Placeholder 5">
            <a:extLst>
              <a:ext uri="{FF2B5EF4-FFF2-40B4-BE49-F238E27FC236}">
                <a16:creationId xmlns:a16="http://schemas.microsoft.com/office/drawing/2014/main" id="{446C2330-6F67-4EF3-B6DB-20D559D457D1}"/>
              </a:ext>
            </a:extLst>
          </p:cNvPr>
          <p:cNvGraphicFramePr>
            <a:graphicFrameLocks noGrp="1"/>
          </p:cNvGraphicFramePr>
          <p:nvPr>
            <p:ph type="chart" sz="quarter" idx="13"/>
            <p:extLst>
              <p:ext uri="{D42A27DB-BD31-4B8C-83A1-F6EECF244321}">
                <p14:modId xmlns:p14="http://schemas.microsoft.com/office/powerpoint/2010/main" val="411875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07EB13-AD88-42BC-9E1E-5B6947DF5B90}"/>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922ED2CA-EBE3-45A7-8D19-455EBB64E2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1883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5EC32-3447-43E0-AB66-51C0621837AF}"/>
              </a:ext>
            </a:extLst>
          </p:cNvPr>
          <p:cNvSpPr>
            <a:spLocks noGrp="1"/>
          </p:cNvSpPr>
          <p:nvPr>
            <p:ph type="title"/>
          </p:nvPr>
        </p:nvSpPr>
        <p:spPr/>
        <p:txBody>
          <a:bodyPr/>
          <a:lstStyle/>
          <a:p>
            <a:r>
              <a:rPr lang="en-US"/>
              <a:t>Facebook Utilisation de hashtag | All profiles - 1 of 3</a:t>
            </a:r>
          </a:p>
        </p:txBody>
      </p:sp>
      <p:graphicFrame>
        <p:nvGraphicFramePr>
          <p:cNvPr id="5" name="Table Placeholder 4">
            <a:extLst>
              <a:ext uri="{FF2B5EF4-FFF2-40B4-BE49-F238E27FC236}">
                <a16:creationId xmlns:a16="http://schemas.microsoft.com/office/drawing/2014/main" id="{A707DBCA-EF3D-4FE1-9468-BE39C9F0710F}"/>
              </a:ext>
            </a:extLst>
          </p:cNvPr>
          <p:cNvGraphicFramePr>
            <a:graphicFrameLocks noGrp="1"/>
          </p:cNvGraphicFramePr>
          <p:nvPr>
            <p:ph type="tbl" sz="quarter" idx="13"/>
            <p:extLst>
              <p:ext uri="{D42A27DB-BD31-4B8C-83A1-F6EECF244321}">
                <p14:modId xmlns:p14="http://schemas.microsoft.com/office/powerpoint/2010/main" val="1051939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308299"/>
                    </a:ext>
                  </a:extLst>
                </a:gridCol>
                <a:gridCol w="1152144">
                  <a:extLst>
                    <a:ext uri="{9D8B030D-6E8A-4147-A177-3AD203B41FA5}">
                      <a16:colId xmlns:a16="http://schemas.microsoft.com/office/drawing/2014/main" val="3598068582"/>
                    </a:ext>
                  </a:extLst>
                </a:gridCol>
                <a:gridCol w="1152144">
                  <a:extLst>
                    <a:ext uri="{9D8B030D-6E8A-4147-A177-3AD203B41FA5}">
                      <a16:colId xmlns:a16="http://schemas.microsoft.com/office/drawing/2014/main" val="836309551"/>
                    </a:ext>
                  </a:extLst>
                </a:gridCol>
                <a:gridCol w="1152144">
                  <a:extLst>
                    <a:ext uri="{9D8B030D-6E8A-4147-A177-3AD203B41FA5}">
                      <a16:colId xmlns:a16="http://schemas.microsoft.com/office/drawing/2014/main" val="4093094121"/>
                    </a:ext>
                  </a:extLst>
                </a:gridCol>
                <a:gridCol w="1152144">
                  <a:extLst>
                    <a:ext uri="{9D8B030D-6E8A-4147-A177-3AD203B41FA5}">
                      <a16:colId xmlns:a16="http://schemas.microsoft.com/office/drawing/2014/main" val="316007751"/>
                    </a:ext>
                  </a:extLst>
                </a:gridCol>
                <a:gridCol w="1152144">
                  <a:extLst>
                    <a:ext uri="{9D8B030D-6E8A-4147-A177-3AD203B41FA5}">
                      <a16:colId xmlns:a16="http://schemas.microsoft.com/office/drawing/2014/main" val="2507362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254977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15.535714285714</a:t>
                      </a:r>
                    </a:p>
                  </a:txBody>
                  <a:tcPr/>
                </a:tc>
                <a:extLst>
                  <a:ext uri="{0D108BD9-81ED-4DB2-BD59-A6C34878D82A}">
                    <a16:rowId xmlns:a16="http://schemas.microsoft.com/office/drawing/2014/main" val="357819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15.535714285714</a:t>
                      </a:r>
                    </a:p>
                  </a:txBody>
                  <a:tcPr/>
                </a:tc>
                <a:extLst>
                  <a:ext uri="{0D108BD9-81ED-4DB2-BD59-A6C34878D82A}">
                    <a16:rowId xmlns:a16="http://schemas.microsoft.com/office/drawing/2014/main" val="1771413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0.74074074074074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6.4814814814815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15.333333333333</a:t>
                      </a:r>
                    </a:p>
                  </a:txBody>
                  <a:tcPr/>
                </a:tc>
                <a:extLst>
                  <a:ext uri="{0D108BD9-81ED-4DB2-BD59-A6C34878D82A}">
                    <a16:rowId xmlns:a16="http://schemas.microsoft.com/office/drawing/2014/main" val="238897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15.92</a:t>
                      </a:r>
                    </a:p>
                  </a:txBody>
                  <a:tcPr/>
                </a:tc>
                <a:extLst>
                  <a:ext uri="{0D108BD9-81ED-4DB2-BD59-A6C34878D82A}">
                    <a16:rowId xmlns:a16="http://schemas.microsoft.com/office/drawing/2014/main" val="343044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#PontChabanDelmas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5.9166666666667</a:t>
                      </a:r>
                    </a:p>
                  </a:txBody>
                  <a:tcPr/>
                </a:tc>
                <a:extLst>
                  <a:ext uri="{0D108BD9-81ED-4DB2-BD59-A6C34878D82A}">
                    <a16:rowId xmlns:a16="http://schemas.microsoft.com/office/drawing/2014/main" val="333258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#Etemetropolitain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0.47619047619048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13.904761904762</a:t>
                      </a:r>
                    </a:p>
                  </a:txBody>
                  <a:tcPr/>
                </a:tc>
                <a:extLst>
                  <a:ext uri="{0D108BD9-81ED-4DB2-BD59-A6C34878D82A}">
                    <a16:rowId xmlns:a16="http://schemas.microsoft.com/office/drawing/2014/main" val="271245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14.058823529412</a:t>
                      </a:r>
                    </a:p>
                  </a:txBody>
                  <a:tcPr/>
                </a:tc>
                <a:extLst>
                  <a:ext uri="{0D108BD9-81ED-4DB2-BD59-A6C34878D82A}">
                    <a16:rowId xmlns:a16="http://schemas.microsoft.com/office/drawing/2014/main" val="344740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#PontSimoneVeil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41.357142857143</a:t>
                      </a:r>
                    </a:p>
                  </a:txBody>
                  <a:tcPr/>
                </a:tc>
                <a:extLst>
                  <a:ext uri="{0D108BD9-81ED-4DB2-BD59-A6C34878D82A}">
                    <a16:rowId xmlns:a16="http://schemas.microsoft.com/office/drawing/2014/main" val="314041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#théâtre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extLst>
                  <a:ext uri="{0D108BD9-81ED-4DB2-BD59-A6C34878D82A}">
                    <a16:rowId xmlns:a16="http://schemas.microsoft.com/office/drawing/2014/main" val="440940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#RN89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689092403"/>
                  </a:ext>
                </a:extLst>
              </a:tr>
            </a:tbl>
          </a:graphicData>
        </a:graphic>
      </p:graphicFrame>
      <p:sp>
        <p:nvSpPr>
          <p:cNvPr id="4" name="Text Placeholder 3">
            <a:extLst>
              <a:ext uri="{FF2B5EF4-FFF2-40B4-BE49-F238E27FC236}">
                <a16:creationId xmlns:a16="http://schemas.microsoft.com/office/drawing/2014/main" id="{3E3F0DAC-AAEA-4C75-8623-EA447F71622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78906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788DB-24F8-4D57-90C5-5D4A54592908}"/>
              </a:ext>
            </a:extLst>
          </p:cNvPr>
          <p:cNvSpPr>
            <a:spLocks noGrp="1"/>
          </p:cNvSpPr>
          <p:nvPr>
            <p:ph type="title"/>
          </p:nvPr>
        </p:nvSpPr>
        <p:spPr/>
        <p:txBody>
          <a:bodyPr/>
          <a:lstStyle/>
          <a:p>
            <a:r>
              <a:rPr lang="en-US"/>
              <a:t>Facebook Utilisation de hashtag | All profiles - 2 of 3</a:t>
            </a:r>
          </a:p>
        </p:txBody>
      </p:sp>
      <p:graphicFrame>
        <p:nvGraphicFramePr>
          <p:cNvPr id="5" name="Table Placeholder 4">
            <a:extLst>
              <a:ext uri="{FF2B5EF4-FFF2-40B4-BE49-F238E27FC236}">
                <a16:creationId xmlns:a16="http://schemas.microsoft.com/office/drawing/2014/main" id="{B430D3BA-91B4-421E-A1B2-76B87C3AF172}"/>
              </a:ext>
            </a:extLst>
          </p:cNvPr>
          <p:cNvGraphicFramePr>
            <a:graphicFrameLocks noGrp="1"/>
          </p:cNvGraphicFramePr>
          <p:nvPr>
            <p:ph type="tbl" sz="quarter" idx="13"/>
            <p:extLst>
              <p:ext uri="{D42A27DB-BD31-4B8C-83A1-F6EECF244321}">
                <p14:modId xmlns:p14="http://schemas.microsoft.com/office/powerpoint/2010/main" val="532053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7574119"/>
                    </a:ext>
                  </a:extLst>
                </a:gridCol>
                <a:gridCol w="1152144">
                  <a:extLst>
                    <a:ext uri="{9D8B030D-6E8A-4147-A177-3AD203B41FA5}">
                      <a16:colId xmlns:a16="http://schemas.microsoft.com/office/drawing/2014/main" val="2107750870"/>
                    </a:ext>
                  </a:extLst>
                </a:gridCol>
                <a:gridCol w="1152144">
                  <a:extLst>
                    <a:ext uri="{9D8B030D-6E8A-4147-A177-3AD203B41FA5}">
                      <a16:colId xmlns:a16="http://schemas.microsoft.com/office/drawing/2014/main" val="2169050860"/>
                    </a:ext>
                  </a:extLst>
                </a:gridCol>
                <a:gridCol w="1152144">
                  <a:extLst>
                    <a:ext uri="{9D8B030D-6E8A-4147-A177-3AD203B41FA5}">
                      <a16:colId xmlns:a16="http://schemas.microsoft.com/office/drawing/2014/main" val="2705011016"/>
                    </a:ext>
                  </a:extLst>
                </a:gridCol>
                <a:gridCol w="1152144">
                  <a:extLst>
                    <a:ext uri="{9D8B030D-6E8A-4147-A177-3AD203B41FA5}">
                      <a16:colId xmlns:a16="http://schemas.microsoft.com/office/drawing/2014/main" val="1705550970"/>
                    </a:ext>
                  </a:extLst>
                </a:gridCol>
                <a:gridCol w="1152144">
                  <a:extLst>
                    <a:ext uri="{9D8B030D-6E8A-4147-A177-3AD203B41FA5}">
                      <a16:colId xmlns:a16="http://schemas.microsoft.com/office/drawing/2014/main" val="3468791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150728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#TBMTramC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extLst>
                  <a:ext uri="{0D108BD9-81ED-4DB2-BD59-A6C34878D82A}">
                    <a16:rowId xmlns:a16="http://schemas.microsoft.com/office/drawing/2014/main" val="3288200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#TBMTramD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extLst>
                  <a:ext uri="{0D108BD9-81ED-4DB2-BD59-A6C34878D82A}">
                    <a16:rowId xmlns:a16="http://schemas.microsoft.com/office/drawing/2014/main" val="389911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#musique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10.857142857143</a:t>
                      </a:r>
                    </a:p>
                  </a:txBody>
                  <a:tcPr/>
                </a:tc>
                <a:extLst>
                  <a:ext uri="{0D108BD9-81ED-4DB2-BD59-A6C34878D82A}">
                    <a16:rowId xmlns:a16="http://schemas.microsoft.com/office/drawing/2014/main" val="24544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#BdJoliotCurie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3.8571428571429</a:t>
                      </a:r>
                    </a:p>
                  </a:txBody>
                  <a:tcPr/>
                </a:tc>
                <a:extLst>
                  <a:ext uri="{0D108BD9-81ED-4DB2-BD59-A6C34878D82A}">
                    <a16:rowId xmlns:a16="http://schemas.microsoft.com/office/drawing/2014/main" val="28165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#BdEntreDeuxMers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5.8571428571429</a:t>
                      </a:r>
                    </a:p>
                  </a:txBody>
                  <a:tcPr/>
                </a:tc>
                <a:extLst>
                  <a:ext uri="{0D108BD9-81ED-4DB2-BD59-A6C34878D82A}">
                    <a16:rowId xmlns:a16="http://schemas.microsoft.com/office/drawing/2014/main" val="143590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#PontAquitaine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8.3333333333333</a:t>
                      </a:r>
                    </a:p>
                  </a:txBody>
                  <a:tcPr/>
                </a:tc>
                <a:extLst>
                  <a:ext uri="{0D108BD9-81ED-4DB2-BD59-A6C34878D82A}">
                    <a16:rowId xmlns:a16="http://schemas.microsoft.com/office/drawing/2014/main" val="208787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#Lianes6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extLst>
                  <a:ext uri="{0D108BD9-81ED-4DB2-BD59-A6C34878D82A}">
                    <a16:rowId xmlns:a16="http://schemas.microsoft.com/office/drawing/2014/main" val="1212631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#Directe54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extLst>
                  <a:ext uri="{0D108BD9-81ED-4DB2-BD59-A6C34878D82A}">
                    <a16:rowId xmlns:a16="http://schemas.microsoft.com/office/drawing/2014/main" val="2031997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#BisonFuté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extLst>
                  <a:ext uri="{0D108BD9-81ED-4DB2-BD59-A6C34878D82A}">
                    <a16:rowId xmlns:a16="http://schemas.microsoft.com/office/drawing/2014/main" val="287216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#MatmutAtlantique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extLst>
                  <a:ext uri="{0D108BD9-81ED-4DB2-BD59-A6C34878D82A}">
                    <a16:rowId xmlns:a16="http://schemas.microsoft.com/office/drawing/2014/main" val="587359200"/>
                  </a:ext>
                </a:extLst>
              </a:tr>
            </a:tbl>
          </a:graphicData>
        </a:graphic>
      </p:graphicFrame>
      <p:sp>
        <p:nvSpPr>
          <p:cNvPr id="4" name="Text Placeholder 3">
            <a:extLst>
              <a:ext uri="{FF2B5EF4-FFF2-40B4-BE49-F238E27FC236}">
                <a16:creationId xmlns:a16="http://schemas.microsoft.com/office/drawing/2014/main" id="{EFEC7D36-ACED-4B28-BB04-429993D4B81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99488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9FDFA-E941-4E68-B0E3-E4B7FF7B76D3}"/>
              </a:ext>
            </a:extLst>
          </p:cNvPr>
          <p:cNvSpPr>
            <a:spLocks noGrp="1"/>
          </p:cNvSpPr>
          <p:nvPr>
            <p:ph type="title"/>
          </p:nvPr>
        </p:nvSpPr>
        <p:spPr/>
        <p:txBody>
          <a:bodyPr/>
          <a:lstStyle/>
          <a:p>
            <a:r>
              <a:rPr lang="en-US"/>
              <a:t>Facebook Utilisation de hashtag | All profiles - 3 of 3</a:t>
            </a:r>
          </a:p>
        </p:txBody>
      </p:sp>
      <p:graphicFrame>
        <p:nvGraphicFramePr>
          <p:cNvPr id="5" name="Table Placeholder 4">
            <a:extLst>
              <a:ext uri="{FF2B5EF4-FFF2-40B4-BE49-F238E27FC236}">
                <a16:creationId xmlns:a16="http://schemas.microsoft.com/office/drawing/2014/main" id="{29BB4047-0A65-4D12-B2B9-C85EA4260FDF}"/>
              </a:ext>
            </a:extLst>
          </p:cNvPr>
          <p:cNvGraphicFramePr>
            <a:graphicFrameLocks noGrp="1"/>
          </p:cNvGraphicFramePr>
          <p:nvPr>
            <p:ph type="tbl" sz="quarter" idx="13"/>
            <p:extLst>
              <p:ext uri="{D42A27DB-BD31-4B8C-83A1-F6EECF244321}">
                <p14:modId xmlns:p14="http://schemas.microsoft.com/office/powerpoint/2010/main" val="405176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1863622"/>
                    </a:ext>
                  </a:extLst>
                </a:gridCol>
                <a:gridCol w="1152144">
                  <a:extLst>
                    <a:ext uri="{9D8B030D-6E8A-4147-A177-3AD203B41FA5}">
                      <a16:colId xmlns:a16="http://schemas.microsoft.com/office/drawing/2014/main" val="2306844350"/>
                    </a:ext>
                  </a:extLst>
                </a:gridCol>
                <a:gridCol w="1152144">
                  <a:extLst>
                    <a:ext uri="{9D8B030D-6E8A-4147-A177-3AD203B41FA5}">
                      <a16:colId xmlns:a16="http://schemas.microsoft.com/office/drawing/2014/main" val="958707771"/>
                    </a:ext>
                  </a:extLst>
                </a:gridCol>
                <a:gridCol w="1152144">
                  <a:extLst>
                    <a:ext uri="{9D8B030D-6E8A-4147-A177-3AD203B41FA5}">
                      <a16:colId xmlns:a16="http://schemas.microsoft.com/office/drawing/2014/main" val="876695981"/>
                    </a:ext>
                  </a:extLst>
                </a:gridCol>
                <a:gridCol w="1152144">
                  <a:extLst>
                    <a:ext uri="{9D8B030D-6E8A-4147-A177-3AD203B41FA5}">
                      <a16:colId xmlns:a16="http://schemas.microsoft.com/office/drawing/2014/main" val="4224308255"/>
                    </a:ext>
                  </a:extLst>
                </a:gridCol>
                <a:gridCol w="1152144">
                  <a:extLst>
                    <a:ext uri="{9D8B030D-6E8A-4147-A177-3AD203B41FA5}">
                      <a16:colId xmlns:a16="http://schemas.microsoft.com/office/drawing/2014/main" val="3777834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Interactions per Post</a:t>
                      </a:r>
                    </a:p>
                  </a:txBody>
                  <a:tcPr/>
                </a:tc>
                <a:extLst>
                  <a:ext uri="{0D108BD9-81ED-4DB2-BD59-A6C34878D82A}">
                    <a16:rowId xmlns:a16="http://schemas.microsoft.com/office/drawing/2014/main" val="413292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#mobilitésdouces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373675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#VoiessurBerges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09258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#PlaceArmagnac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797298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115282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#Ligne5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extLst>
                  <a:ext uri="{0D108BD9-81ED-4DB2-BD59-A6C34878D82A}">
                    <a16:rowId xmlns:a16="http://schemas.microsoft.com/office/drawing/2014/main" val="1449095013"/>
                  </a:ext>
                </a:extLst>
              </a:tr>
            </a:tbl>
          </a:graphicData>
        </a:graphic>
      </p:graphicFrame>
      <p:sp>
        <p:nvSpPr>
          <p:cNvPr id="4" name="Text Placeholder 3">
            <a:extLst>
              <a:ext uri="{FF2B5EF4-FFF2-40B4-BE49-F238E27FC236}">
                <a16:creationId xmlns:a16="http://schemas.microsoft.com/office/drawing/2014/main" id="{6EEE610C-686A-48B0-B6A7-7FA93DA8D64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34917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7183F-0B77-467E-94D8-F4476EAD69E8}"/>
              </a:ext>
            </a:extLst>
          </p:cNvPr>
          <p:cNvSpPr>
            <a:spLocks noGrp="1"/>
          </p:cNvSpPr>
          <p:nvPr>
            <p:ph type="title"/>
          </p:nvPr>
        </p:nvSpPr>
        <p:spPr/>
        <p:txBody>
          <a:bodyPr/>
          <a:lstStyle/>
          <a:p>
            <a:r>
              <a:rPr lang="en-US"/>
              <a:t>Facebook Publications vidéos | All profiles - 1 of 25</a:t>
            </a:r>
          </a:p>
        </p:txBody>
      </p:sp>
      <p:graphicFrame>
        <p:nvGraphicFramePr>
          <p:cNvPr id="5" name="Table Placeholder 4">
            <a:extLst>
              <a:ext uri="{FF2B5EF4-FFF2-40B4-BE49-F238E27FC236}">
                <a16:creationId xmlns:a16="http://schemas.microsoft.com/office/drawing/2014/main" id="{DCFBF6BF-BED7-4287-B261-ACBA53C6D04B}"/>
              </a:ext>
            </a:extLst>
          </p:cNvPr>
          <p:cNvGraphicFramePr>
            <a:graphicFrameLocks noGrp="1"/>
          </p:cNvGraphicFramePr>
          <p:nvPr>
            <p:ph type="tbl" sz="quarter" idx="13"/>
            <p:extLst>
              <p:ext uri="{D42A27DB-BD31-4B8C-83A1-F6EECF244321}">
                <p14:modId xmlns:p14="http://schemas.microsoft.com/office/powerpoint/2010/main" val="1080679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37724642"/>
                    </a:ext>
                  </a:extLst>
                </a:gridCol>
                <a:gridCol w="1069848">
                  <a:extLst>
                    <a:ext uri="{9D8B030D-6E8A-4147-A177-3AD203B41FA5}">
                      <a16:colId xmlns:a16="http://schemas.microsoft.com/office/drawing/2014/main" val="3049215531"/>
                    </a:ext>
                  </a:extLst>
                </a:gridCol>
                <a:gridCol w="740664">
                  <a:extLst>
                    <a:ext uri="{9D8B030D-6E8A-4147-A177-3AD203B41FA5}">
                      <a16:colId xmlns:a16="http://schemas.microsoft.com/office/drawing/2014/main" val="1562049892"/>
                    </a:ext>
                  </a:extLst>
                </a:gridCol>
                <a:gridCol w="411480">
                  <a:extLst>
                    <a:ext uri="{9D8B030D-6E8A-4147-A177-3AD203B41FA5}">
                      <a16:colId xmlns:a16="http://schemas.microsoft.com/office/drawing/2014/main" val="1199482379"/>
                    </a:ext>
                  </a:extLst>
                </a:gridCol>
                <a:gridCol w="411480">
                  <a:extLst>
                    <a:ext uri="{9D8B030D-6E8A-4147-A177-3AD203B41FA5}">
                      <a16:colId xmlns:a16="http://schemas.microsoft.com/office/drawing/2014/main" val="3848273032"/>
                    </a:ext>
                  </a:extLst>
                </a:gridCol>
                <a:gridCol w="411480">
                  <a:extLst>
                    <a:ext uri="{9D8B030D-6E8A-4147-A177-3AD203B41FA5}">
                      <a16:colId xmlns:a16="http://schemas.microsoft.com/office/drawing/2014/main" val="2530686123"/>
                    </a:ext>
                  </a:extLst>
                </a:gridCol>
                <a:gridCol w="411480">
                  <a:extLst>
                    <a:ext uri="{9D8B030D-6E8A-4147-A177-3AD203B41FA5}">
                      <a16:colId xmlns:a16="http://schemas.microsoft.com/office/drawing/2014/main" val="4157399977"/>
                    </a:ext>
                  </a:extLst>
                </a:gridCol>
                <a:gridCol w="411480">
                  <a:extLst>
                    <a:ext uri="{9D8B030D-6E8A-4147-A177-3AD203B41FA5}">
                      <a16:colId xmlns:a16="http://schemas.microsoft.com/office/drawing/2014/main" val="3482327281"/>
                    </a:ext>
                  </a:extLst>
                </a:gridCol>
                <a:gridCol w="411480">
                  <a:extLst>
                    <a:ext uri="{9D8B030D-6E8A-4147-A177-3AD203B41FA5}">
                      <a16:colId xmlns:a16="http://schemas.microsoft.com/office/drawing/2014/main" val="20073583"/>
                    </a:ext>
                  </a:extLst>
                </a:gridCol>
                <a:gridCol w="411480">
                  <a:extLst>
                    <a:ext uri="{9D8B030D-6E8A-4147-A177-3AD203B41FA5}">
                      <a16:colId xmlns:a16="http://schemas.microsoft.com/office/drawing/2014/main" val="3349368436"/>
                    </a:ext>
                  </a:extLst>
                </a:gridCol>
                <a:gridCol w="411480">
                  <a:extLst>
                    <a:ext uri="{9D8B030D-6E8A-4147-A177-3AD203B41FA5}">
                      <a16:colId xmlns:a16="http://schemas.microsoft.com/office/drawing/2014/main" val="3490746550"/>
                    </a:ext>
                  </a:extLst>
                </a:gridCol>
                <a:gridCol w="411480">
                  <a:extLst>
                    <a:ext uri="{9D8B030D-6E8A-4147-A177-3AD203B41FA5}">
                      <a16:colId xmlns:a16="http://schemas.microsoft.com/office/drawing/2014/main" val="4155879122"/>
                    </a:ext>
                  </a:extLst>
                </a:gridCol>
                <a:gridCol w="411480">
                  <a:extLst>
                    <a:ext uri="{9D8B030D-6E8A-4147-A177-3AD203B41FA5}">
                      <a16:colId xmlns:a16="http://schemas.microsoft.com/office/drawing/2014/main" val="2268564408"/>
                    </a:ext>
                  </a:extLst>
                </a:gridCol>
                <a:gridCol w="411480">
                  <a:extLst>
                    <a:ext uri="{9D8B030D-6E8A-4147-A177-3AD203B41FA5}">
                      <a16:colId xmlns:a16="http://schemas.microsoft.com/office/drawing/2014/main" val="2827294370"/>
                    </a:ext>
                  </a:extLst>
                </a:gridCol>
                <a:gridCol w="411480">
                  <a:extLst>
                    <a:ext uri="{9D8B030D-6E8A-4147-A177-3AD203B41FA5}">
                      <a16:colId xmlns:a16="http://schemas.microsoft.com/office/drawing/2014/main" val="2049219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995078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- 2024-07-31 11:41:25</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https://quintly-eu-image-storage.s3.amazonaws.com/9f38fa4d92264d77c092107096e7caff/6548ecbee1ab14e5ddc852fb7f74242f.jpg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Only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0581515"/>
                  </a:ext>
                </a:extLst>
              </a:tr>
            </a:tbl>
          </a:graphicData>
        </a:graphic>
      </p:graphicFrame>
      <p:sp>
        <p:nvSpPr>
          <p:cNvPr id="4" name="Text Placeholder 3">
            <a:extLst>
              <a:ext uri="{FF2B5EF4-FFF2-40B4-BE49-F238E27FC236}">
                <a16:creationId xmlns:a16="http://schemas.microsoft.com/office/drawing/2014/main" id="{EDA4717B-6276-4CE2-830E-45A9CE8B6A0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43099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A4A03-EA40-4EF9-965B-6331C3ECDC80}"/>
              </a:ext>
            </a:extLst>
          </p:cNvPr>
          <p:cNvSpPr>
            <a:spLocks noGrp="1"/>
          </p:cNvSpPr>
          <p:nvPr>
            <p:ph type="title"/>
          </p:nvPr>
        </p:nvSpPr>
        <p:spPr/>
        <p:txBody>
          <a:bodyPr/>
          <a:lstStyle/>
          <a:p>
            <a:r>
              <a:rPr lang="en-US"/>
              <a:t>Facebook Publications vidéos | All profiles - 2 of 25</a:t>
            </a:r>
          </a:p>
        </p:txBody>
      </p:sp>
      <p:graphicFrame>
        <p:nvGraphicFramePr>
          <p:cNvPr id="5" name="Table Placeholder 4">
            <a:extLst>
              <a:ext uri="{FF2B5EF4-FFF2-40B4-BE49-F238E27FC236}">
                <a16:creationId xmlns:a16="http://schemas.microsoft.com/office/drawing/2014/main" id="{12693F30-BCDB-43BB-9336-E63241BDEED1}"/>
              </a:ext>
            </a:extLst>
          </p:cNvPr>
          <p:cNvGraphicFramePr>
            <a:graphicFrameLocks noGrp="1"/>
          </p:cNvGraphicFramePr>
          <p:nvPr>
            <p:ph type="tbl" sz="quarter" idx="13"/>
            <p:extLst>
              <p:ext uri="{D42A27DB-BD31-4B8C-83A1-F6EECF244321}">
                <p14:modId xmlns:p14="http://schemas.microsoft.com/office/powerpoint/2010/main" val="1194350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31350696"/>
                    </a:ext>
                  </a:extLst>
                </a:gridCol>
                <a:gridCol w="1069848">
                  <a:extLst>
                    <a:ext uri="{9D8B030D-6E8A-4147-A177-3AD203B41FA5}">
                      <a16:colId xmlns:a16="http://schemas.microsoft.com/office/drawing/2014/main" val="1503637804"/>
                    </a:ext>
                  </a:extLst>
                </a:gridCol>
                <a:gridCol w="740664">
                  <a:extLst>
                    <a:ext uri="{9D8B030D-6E8A-4147-A177-3AD203B41FA5}">
                      <a16:colId xmlns:a16="http://schemas.microsoft.com/office/drawing/2014/main" val="2591974339"/>
                    </a:ext>
                  </a:extLst>
                </a:gridCol>
                <a:gridCol w="411480">
                  <a:extLst>
                    <a:ext uri="{9D8B030D-6E8A-4147-A177-3AD203B41FA5}">
                      <a16:colId xmlns:a16="http://schemas.microsoft.com/office/drawing/2014/main" val="3892027760"/>
                    </a:ext>
                  </a:extLst>
                </a:gridCol>
                <a:gridCol w="411480">
                  <a:extLst>
                    <a:ext uri="{9D8B030D-6E8A-4147-A177-3AD203B41FA5}">
                      <a16:colId xmlns:a16="http://schemas.microsoft.com/office/drawing/2014/main" val="3659295754"/>
                    </a:ext>
                  </a:extLst>
                </a:gridCol>
                <a:gridCol w="411480">
                  <a:extLst>
                    <a:ext uri="{9D8B030D-6E8A-4147-A177-3AD203B41FA5}">
                      <a16:colId xmlns:a16="http://schemas.microsoft.com/office/drawing/2014/main" val="2113787062"/>
                    </a:ext>
                  </a:extLst>
                </a:gridCol>
                <a:gridCol w="411480">
                  <a:extLst>
                    <a:ext uri="{9D8B030D-6E8A-4147-A177-3AD203B41FA5}">
                      <a16:colId xmlns:a16="http://schemas.microsoft.com/office/drawing/2014/main" val="1877524281"/>
                    </a:ext>
                  </a:extLst>
                </a:gridCol>
                <a:gridCol w="411480">
                  <a:extLst>
                    <a:ext uri="{9D8B030D-6E8A-4147-A177-3AD203B41FA5}">
                      <a16:colId xmlns:a16="http://schemas.microsoft.com/office/drawing/2014/main" val="2421721568"/>
                    </a:ext>
                  </a:extLst>
                </a:gridCol>
                <a:gridCol w="411480">
                  <a:extLst>
                    <a:ext uri="{9D8B030D-6E8A-4147-A177-3AD203B41FA5}">
                      <a16:colId xmlns:a16="http://schemas.microsoft.com/office/drawing/2014/main" val="790971204"/>
                    </a:ext>
                  </a:extLst>
                </a:gridCol>
                <a:gridCol w="411480">
                  <a:extLst>
                    <a:ext uri="{9D8B030D-6E8A-4147-A177-3AD203B41FA5}">
                      <a16:colId xmlns:a16="http://schemas.microsoft.com/office/drawing/2014/main" val="3548131325"/>
                    </a:ext>
                  </a:extLst>
                </a:gridCol>
                <a:gridCol w="411480">
                  <a:extLst>
                    <a:ext uri="{9D8B030D-6E8A-4147-A177-3AD203B41FA5}">
                      <a16:colId xmlns:a16="http://schemas.microsoft.com/office/drawing/2014/main" val="2358014198"/>
                    </a:ext>
                  </a:extLst>
                </a:gridCol>
                <a:gridCol w="411480">
                  <a:extLst>
                    <a:ext uri="{9D8B030D-6E8A-4147-A177-3AD203B41FA5}">
                      <a16:colId xmlns:a16="http://schemas.microsoft.com/office/drawing/2014/main" val="2631213710"/>
                    </a:ext>
                  </a:extLst>
                </a:gridCol>
                <a:gridCol w="411480">
                  <a:extLst>
                    <a:ext uri="{9D8B030D-6E8A-4147-A177-3AD203B41FA5}">
                      <a16:colId xmlns:a16="http://schemas.microsoft.com/office/drawing/2014/main" val="2264847576"/>
                    </a:ext>
                  </a:extLst>
                </a:gridCol>
                <a:gridCol w="411480">
                  <a:extLst>
                    <a:ext uri="{9D8B030D-6E8A-4147-A177-3AD203B41FA5}">
                      <a16:colId xmlns:a16="http://schemas.microsoft.com/office/drawing/2014/main" val="4084100295"/>
                    </a:ext>
                  </a:extLst>
                </a:gridCol>
                <a:gridCol w="411480">
                  <a:extLst>
                    <a:ext uri="{9D8B030D-6E8A-4147-A177-3AD203B41FA5}">
                      <a16:colId xmlns:a16="http://schemas.microsoft.com/office/drawing/2014/main" val="477113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70469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- 2024-07-31 11:30:16</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𝗖𝘆𝗿𝗶𝗹𝗹𝗲 𝗕𝗿𝗼𝘁𝘁𝗼 &amp; 𝗔𝗯𝗹𝗮𝘆𝗲 𝗖𝗶𝘀𝘀𝗼𝗸𝗼 
Rencontre au sommet entre Ablaye Cissoko, griot sénégalais, chanteur et maître de la kora, et Cyrille Brotto, virtuose de l’accordéon diatonique ! La délicatesse de la kora valse avec les harmonies profondes de l’accordéon tout en souffles et suspensions pour un concert inédit ! 
🧿 Concert à vivre :
VEND. 02.08 À 20H &gt; Saint-Louis-de-Montferrand - Parenthèse L’Escale
📌 Prochains Concerts Inédits en complicité avec Le Rocher de Palmer :
MERC. 07.08 À 20H ⮕ Elliott Armen &gt; Bordeaux - Square de la Croix du Sud (Nansouty)
MERC. 21.08 À 20H ⮕ Denis Cuniot &gt; Villenave d’Ornon - Parc Sourreil
JEUDI 29.08 À 20H ⮕ Sophye Soliveau &gt; Ambarès-et-Lagrave - Parc Charron
🌿 GRATUIT sans réservation
☀️ TOUT PUBLIC
➕ d’infos sur le site de l'#Etemetropolitain : https://etemetropolitain.bordeaux-metropole.fr/les-dates/ 
🤝 Restez connecté.e.s pour découvrir en images la suite de la programmation !
🎦 Montage Emma Délas, à partir d’images fournies par la production
Artistes : Ablaye Cissoko Cyrille Brotto 
Bordeaux Métropole Le Rocher de Palmer Mairie de Saint Louis de Montferrand Ville de Bordeaux Quartier Nansouty / Saint-Genès de Bordeaux Ville de Villenave d'OrnonCulture Villenave d'Ornon Pôle Culturel Evasion Ville d'Ambarès &amp; Lagrave Elliott Armen Sophye Soliveau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https://quintly-eu-image-storage.s3.amazonaws.com/9f38fa4d92264d77c092107096e7caff/499163100eec91ac1d72be4a34edebdd.jpg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01459892"/>
                  </a:ext>
                </a:extLst>
              </a:tr>
            </a:tbl>
          </a:graphicData>
        </a:graphic>
      </p:graphicFrame>
      <p:sp>
        <p:nvSpPr>
          <p:cNvPr id="4" name="Text Placeholder 3">
            <a:extLst>
              <a:ext uri="{FF2B5EF4-FFF2-40B4-BE49-F238E27FC236}">
                <a16:creationId xmlns:a16="http://schemas.microsoft.com/office/drawing/2014/main" id="{9996C6F7-0D7D-4E1B-8D87-DCE3AF07C6D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249563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1410E-A11D-4E97-9D5F-E793156B68EB}"/>
              </a:ext>
            </a:extLst>
          </p:cNvPr>
          <p:cNvSpPr>
            <a:spLocks noGrp="1"/>
          </p:cNvSpPr>
          <p:nvPr>
            <p:ph type="title"/>
          </p:nvPr>
        </p:nvSpPr>
        <p:spPr/>
        <p:txBody>
          <a:bodyPr/>
          <a:lstStyle/>
          <a:p>
            <a:r>
              <a:rPr lang="en-US"/>
              <a:t>Facebook Publications vidéos | All profiles - 3 of 25</a:t>
            </a:r>
          </a:p>
        </p:txBody>
      </p:sp>
      <p:graphicFrame>
        <p:nvGraphicFramePr>
          <p:cNvPr id="5" name="Table Placeholder 4">
            <a:extLst>
              <a:ext uri="{FF2B5EF4-FFF2-40B4-BE49-F238E27FC236}">
                <a16:creationId xmlns:a16="http://schemas.microsoft.com/office/drawing/2014/main" id="{8B12CFF1-C369-4D88-89E5-9E64C0EA462A}"/>
              </a:ext>
            </a:extLst>
          </p:cNvPr>
          <p:cNvGraphicFramePr>
            <a:graphicFrameLocks noGrp="1"/>
          </p:cNvGraphicFramePr>
          <p:nvPr>
            <p:ph type="tbl" sz="quarter" idx="13"/>
            <p:extLst>
              <p:ext uri="{D42A27DB-BD31-4B8C-83A1-F6EECF244321}">
                <p14:modId xmlns:p14="http://schemas.microsoft.com/office/powerpoint/2010/main" val="2086274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853372192"/>
                    </a:ext>
                  </a:extLst>
                </a:gridCol>
                <a:gridCol w="1069848">
                  <a:extLst>
                    <a:ext uri="{9D8B030D-6E8A-4147-A177-3AD203B41FA5}">
                      <a16:colId xmlns:a16="http://schemas.microsoft.com/office/drawing/2014/main" val="492851707"/>
                    </a:ext>
                  </a:extLst>
                </a:gridCol>
                <a:gridCol w="740664">
                  <a:extLst>
                    <a:ext uri="{9D8B030D-6E8A-4147-A177-3AD203B41FA5}">
                      <a16:colId xmlns:a16="http://schemas.microsoft.com/office/drawing/2014/main" val="629415649"/>
                    </a:ext>
                  </a:extLst>
                </a:gridCol>
                <a:gridCol w="411480">
                  <a:extLst>
                    <a:ext uri="{9D8B030D-6E8A-4147-A177-3AD203B41FA5}">
                      <a16:colId xmlns:a16="http://schemas.microsoft.com/office/drawing/2014/main" val="2072479111"/>
                    </a:ext>
                  </a:extLst>
                </a:gridCol>
                <a:gridCol w="411480">
                  <a:extLst>
                    <a:ext uri="{9D8B030D-6E8A-4147-A177-3AD203B41FA5}">
                      <a16:colId xmlns:a16="http://schemas.microsoft.com/office/drawing/2014/main" val="1311497601"/>
                    </a:ext>
                  </a:extLst>
                </a:gridCol>
                <a:gridCol w="411480">
                  <a:extLst>
                    <a:ext uri="{9D8B030D-6E8A-4147-A177-3AD203B41FA5}">
                      <a16:colId xmlns:a16="http://schemas.microsoft.com/office/drawing/2014/main" val="3195872410"/>
                    </a:ext>
                  </a:extLst>
                </a:gridCol>
                <a:gridCol w="411480">
                  <a:extLst>
                    <a:ext uri="{9D8B030D-6E8A-4147-A177-3AD203B41FA5}">
                      <a16:colId xmlns:a16="http://schemas.microsoft.com/office/drawing/2014/main" val="1410549827"/>
                    </a:ext>
                  </a:extLst>
                </a:gridCol>
                <a:gridCol w="411480">
                  <a:extLst>
                    <a:ext uri="{9D8B030D-6E8A-4147-A177-3AD203B41FA5}">
                      <a16:colId xmlns:a16="http://schemas.microsoft.com/office/drawing/2014/main" val="4114961376"/>
                    </a:ext>
                  </a:extLst>
                </a:gridCol>
                <a:gridCol w="411480">
                  <a:extLst>
                    <a:ext uri="{9D8B030D-6E8A-4147-A177-3AD203B41FA5}">
                      <a16:colId xmlns:a16="http://schemas.microsoft.com/office/drawing/2014/main" val="122233393"/>
                    </a:ext>
                  </a:extLst>
                </a:gridCol>
                <a:gridCol w="411480">
                  <a:extLst>
                    <a:ext uri="{9D8B030D-6E8A-4147-A177-3AD203B41FA5}">
                      <a16:colId xmlns:a16="http://schemas.microsoft.com/office/drawing/2014/main" val="2931560646"/>
                    </a:ext>
                  </a:extLst>
                </a:gridCol>
                <a:gridCol w="411480">
                  <a:extLst>
                    <a:ext uri="{9D8B030D-6E8A-4147-A177-3AD203B41FA5}">
                      <a16:colId xmlns:a16="http://schemas.microsoft.com/office/drawing/2014/main" val="4264783204"/>
                    </a:ext>
                  </a:extLst>
                </a:gridCol>
                <a:gridCol w="411480">
                  <a:extLst>
                    <a:ext uri="{9D8B030D-6E8A-4147-A177-3AD203B41FA5}">
                      <a16:colId xmlns:a16="http://schemas.microsoft.com/office/drawing/2014/main" val="4047856071"/>
                    </a:ext>
                  </a:extLst>
                </a:gridCol>
                <a:gridCol w="411480">
                  <a:extLst>
                    <a:ext uri="{9D8B030D-6E8A-4147-A177-3AD203B41FA5}">
                      <a16:colId xmlns:a16="http://schemas.microsoft.com/office/drawing/2014/main" val="2797887482"/>
                    </a:ext>
                  </a:extLst>
                </a:gridCol>
                <a:gridCol w="411480">
                  <a:extLst>
                    <a:ext uri="{9D8B030D-6E8A-4147-A177-3AD203B41FA5}">
                      <a16:colId xmlns:a16="http://schemas.microsoft.com/office/drawing/2014/main" val="857758378"/>
                    </a:ext>
                  </a:extLst>
                </a:gridCol>
                <a:gridCol w="411480">
                  <a:extLst>
                    <a:ext uri="{9D8B030D-6E8A-4147-A177-3AD203B41FA5}">
                      <a16:colId xmlns:a16="http://schemas.microsoft.com/office/drawing/2014/main" val="4986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51993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- 2024-07-30 15:01:56</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𝗘𝗡𝗚𝗟𝗢𝗨𝗧𝗜 ! • 𝗖𝗼𝗺𝗽𝗮𝗴𝗻𝗶𝗲 𝗛𝗘𝗟
Un humain qui se régale de déchets, des ordures jetées qui se transforment en formes colorées, un papillon aux reflets irisés, un ver en colère…
Un conte chorégraphique à voir dès 3 ans qui aborde les questions environnementales avec douceur et optimisme dans un décor 100% récup’.
🧿 Un voyage au pays des détritus à vivre :
MERCREDI 31 JUILLET À 10H30 &gt; Saint-Médard-en-Jalles - Parc de l'Ingénieur
MARDI 20 AOÛT À 10H30 &gt; Carbon-Blanc - Parc Favols
MARDI 27 AOÛT À 18H &gt; Lormont - Parc du Bois fleuri
🌿 GRATUIT sans réservation
☀️ JEUNE PUBLIC de 3 à 11 ans
➕ d’infos sur le site de l'#Etemetropolitain : https://etemetropolitain.bordeaux-metropole.fr/les-dates/ 
🤝 Restez connecté.e.s pour découvrir en images la suite de la programmation !
🎦 Montage Emma Délas, à partir d’images fournies par la compagnie 
Compagnie : Compagnie Hel 
Bordeaux Métropole  Ville de Carbon-Blanc  Ville de Lormont  Ville de Saint-Médard-en-Jalles  iddac Gironde 
#Étémétropolitain #culture #festival #spectacles #théâtre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https://quintly-eu-image-storage.s3.amazonaws.com/9f38fa4d92264d77c092107096e7caff/6331085bc39c64ec67bebb1b9a50df06.jpg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4196417"/>
                  </a:ext>
                </a:extLst>
              </a:tr>
            </a:tbl>
          </a:graphicData>
        </a:graphic>
      </p:graphicFrame>
      <p:sp>
        <p:nvSpPr>
          <p:cNvPr id="4" name="Text Placeholder 3">
            <a:extLst>
              <a:ext uri="{FF2B5EF4-FFF2-40B4-BE49-F238E27FC236}">
                <a16:creationId xmlns:a16="http://schemas.microsoft.com/office/drawing/2014/main" id="{AD4AF526-9334-4140-BA32-6869EEB5DA7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71367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3E7A5-F68E-44A6-8FA8-93A41CDD9D57}"/>
              </a:ext>
            </a:extLst>
          </p:cNvPr>
          <p:cNvSpPr>
            <a:spLocks noGrp="1"/>
          </p:cNvSpPr>
          <p:nvPr>
            <p:ph type="title"/>
          </p:nvPr>
        </p:nvSpPr>
        <p:spPr/>
        <p:txBody>
          <a:bodyPr/>
          <a:lstStyle/>
          <a:p>
            <a:r>
              <a:rPr lang="en-US"/>
              <a:t>Facebook Publications vidéos | All profiles - 4 of 25</a:t>
            </a:r>
          </a:p>
        </p:txBody>
      </p:sp>
      <p:graphicFrame>
        <p:nvGraphicFramePr>
          <p:cNvPr id="5" name="Table Placeholder 4">
            <a:extLst>
              <a:ext uri="{FF2B5EF4-FFF2-40B4-BE49-F238E27FC236}">
                <a16:creationId xmlns:a16="http://schemas.microsoft.com/office/drawing/2014/main" id="{A10ACFF7-AF39-403A-933E-68EEEEAF7265}"/>
              </a:ext>
            </a:extLst>
          </p:cNvPr>
          <p:cNvGraphicFramePr>
            <a:graphicFrameLocks noGrp="1"/>
          </p:cNvGraphicFramePr>
          <p:nvPr>
            <p:ph type="tbl" sz="quarter" idx="13"/>
            <p:extLst>
              <p:ext uri="{D42A27DB-BD31-4B8C-83A1-F6EECF244321}">
                <p14:modId xmlns:p14="http://schemas.microsoft.com/office/powerpoint/2010/main" val="1334230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6925149"/>
                    </a:ext>
                  </a:extLst>
                </a:gridCol>
                <a:gridCol w="1069848">
                  <a:extLst>
                    <a:ext uri="{9D8B030D-6E8A-4147-A177-3AD203B41FA5}">
                      <a16:colId xmlns:a16="http://schemas.microsoft.com/office/drawing/2014/main" val="1678895533"/>
                    </a:ext>
                  </a:extLst>
                </a:gridCol>
                <a:gridCol w="740664">
                  <a:extLst>
                    <a:ext uri="{9D8B030D-6E8A-4147-A177-3AD203B41FA5}">
                      <a16:colId xmlns:a16="http://schemas.microsoft.com/office/drawing/2014/main" val="976837527"/>
                    </a:ext>
                  </a:extLst>
                </a:gridCol>
                <a:gridCol w="411480">
                  <a:extLst>
                    <a:ext uri="{9D8B030D-6E8A-4147-A177-3AD203B41FA5}">
                      <a16:colId xmlns:a16="http://schemas.microsoft.com/office/drawing/2014/main" val="3307983933"/>
                    </a:ext>
                  </a:extLst>
                </a:gridCol>
                <a:gridCol w="411480">
                  <a:extLst>
                    <a:ext uri="{9D8B030D-6E8A-4147-A177-3AD203B41FA5}">
                      <a16:colId xmlns:a16="http://schemas.microsoft.com/office/drawing/2014/main" val="3516730305"/>
                    </a:ext>
                  </a:extLst>
                </a:gridCol>
                <a:gridCol w="411480">
                  <a:extLst>
                    <a:ext uri="{9D8B030D-6E8A-4147-A177-3AD203B41FA5}">
                      <a16:colId xmlns:a16="http://schemas.microsoft.com/office/drawing/2014/main" val="3339760629"/>
                    </a:ext>
                  </a:extLst>
                </a:gridCol>
                <a:gridCol w="411480">
                  <a:extLst>
                    <a:ext uri="{9D8B030D-6E8A-4147-A177-3AD203B41FA5}">
                      <a16:colId xmlns:a16="http://schemas.microsoft.com/office/drawing/2014/main" val="3553343765"/>
                    </a:ext>
                  </a:extLst>
                </a:gridCol>
                <a:gridCol w="411480">
                  <a:extLst>
                    <a:ext uri="{9D8B030D-6E8A-4147-A177-3AD203B41FA5}">
                      <a16:colId xmlns:a16="http://schemas.microsoft.com/office/drawing/2014/main" val="2864637362"/>
                    </a:ext>
                  </a:extLst>
                </a:gridCol>
                <a:gridCol w="411480">
                  <a:extLst>
                    <a:ext uri="{9D8B030D-6E8A-4147-A177-3AD203B41FA5}">
                      <a16:colId xmlns:a16="http://schemas.microsoft.com/office/drawing/2014/main" val="3310916797"/>
                    </a:ext>
                  </a:extLst>
                </a:gridCol>
                <a:gridCol w="411480">
                  <a:extLst>
                    <a:ext uri="{9D8B030D-6E8A-4147-A177-3AD203B41FA5}">
                      <a16:colId xmlns:a16="http://schemas.microsoft.com/office/drawing/2014/main" val="1333851516"/>
                    </a:ext>
                  </a:extLst>
                </a:gridCol>
                <a:gridCol w="411480">
                  <a:extLst>
                    <a:ext uri="{9D8B030D-6E8A-4147-A177-3AD203B41FA5}">
                      <a16:colId xmlns:a16="http://schemas.microsoft.com/office/drawing/2014/main" val="2674779420"/>
                    </a:ext>
                  </a:extLst>
                </a:gridCol>
                <a:gridCol w="411480">
                  <a:extLst>
                    <a:ext uri="{9D8B030D-6E8A-4147-A177-3AD203B41FA5}">
                      <a16:colId xmlns:a16="http://schemas.microsoft.com/office/drawing/2014/main" val="3696727324"/>
                    </a:ext>
                  </a:extLst>
                </a:gridCol>
                <a:gridCol w="411480">
                  <a:extLst>
                    <a:ext uri="{9D8B030D-6E8A-4147-A177-3AD203B41FA5}">
                      <a16:colId xmlns:a16="http://schemas.microsoft.com/office/drawing/2014/main" val="2427964013"/>
                    </a:ext>
                  </a:extLst>
                </a:gridCol>
                <a:gridCol w="411480">
                  <a:extLst>
                    <a:ext uri="{9D8B030D-6E8A-4147-A177-3AD203B41FA5}">
                      <a16:colId xmlns:a16="http://schemas.microsoft.com/office/drawing/2014/main" val="4179940248"/>
                    </a:ext>
                  </a:extLst>
                </a:gridCol>
                <a:gridCol w="411480">
                  <a:extLst>
                    <a:ext uri="{9D8B030D-6E8A-4147-A177-3AD203B41FA5}">
                      <a16:colId xmlns:a16="http://schemas.microsoft.com/office/drawing/2014/main" val="2777043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8671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- 2024-07-29 10:02:09</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𝗔𝗖𝗖𝗢𝗥𝗗𝗦 𝗢𝗨𝗩𝗘𝗥𝗧𝗦 𝗽𝗮𝗿 𝗹𝗮 𝗖𝗼𝗺𝗽𝗮𝗴𝗻𝗶𝗲 𝗔𝘂𝗴𝘂𝘀𝘁𝗲-𝗕𝗶𝗲𝗻𝘃𝗲𝗻𝘂𝗲
4 danseurs prennent possession de l’espace public pour une pièce percutante et interculturelle. Quand les gestuelles traditionnelles burkinabaises s’associent à des formes hip hop et urbaines plus contemporaines, les chorégraphies peuvent devenir contagieuses. 
🧿 Pièce à voir :
VEND 02.08 À 19H &gt; Mérignac - Parc de Beaudésert Saint-Exupéry
VEND 09.08 À 18H &gt; Eysines - Parvis du Plateau
VEND 23.08 À 19H &gt; Lormont - Rue Tour de Rouffiac
LUNDI 26.08 À 19H &gt; Martignas-sur-Jalle - Parvis de la Salle Gérard-Philipe
🌿 GRATUIT sans réservation
☀️ TOUT PUBLIC dès 5 ans
➕ d’infos sur le site de l'#Etemetropolitain (lien en BIO)
🤝 Restez connecté.e.s pour découvrir en images la suite de la programmation !
🎦 Montage Emma Délas, à partir d’images fournies par la compagnie 
Compagnie : Auguste Bienvenue 
Bordeaux Métropole  Ville d'Eysines  Eysines Culture  Mérignac  Mérignac Culture  Ville de Lormont  Ville de Martignas-sur-Jalle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https://quintly-eu-image-storage.s3.amazonaws.com/9f38fa4d92264d77c092107096e7caff/c79bb1c756d66be710da32714ea39882.jpg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48758802"/>
                  </a:ext>
                </a:extLst>
              </a:tr>
            </a:tbl>
          </a:graphicData>
        </a:graphic>
      </p:graphicFrame>
      <p:sp>
        <p:nvSpPr>
          <p:cNvPr id="4" name="Text Placeholder 3">
            <a:extLst>
              <a:ext uri="{FF2B5EF4-FFF2-40B4-BE49-F238E27FC236}">
                <a16:creationId xmlns:a16="http://schemas.microsoft.com/office/drawing/2014/main" id="{CD7A27FC-AC32-4478-9C93-7F9AFFEC0E9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2230076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18BC-6D93-4465-8D96-6C1D92F0B0D4}"/>
              </a:ext>
            </a:extLst>
          </p:cNvPr>
          <p:cNvSpPr>
            <a:spLocks noGrp="1"/>
          </p:cNvSpPr>
          <p:nvPr>
            <p:ph type="title"/>
          </p:nvPr>
        </p:nvSpPr>
        <p:spPr/>
        <p:txBody>
          <a:bodyPr/>
          <a:lstStyle/>
          <a:p>
            <a:r>
              <a:rPr lang="en-US"/>
              <a:t>Facebook Publications vidéos | All profiles - 5 of 25</a:t>
            </a:r>
          </a:p>
        </p:txBody>
      </p:sp>
      <p:graphicFrame>
        <p:nvGraphicFramePr>
          <p:cNvPr id="5" name="Table Placeholder 4">
            <a:extLst>
              <a:ext uri="{FF2B5EF4-FFF2-40B4-BE49-F238E27FC236}">
                <a16:creationId xmlns:a16="http://schemas.microsoft.com/office/drawing/2014/main" id="{F4F85942-86DE-45DF-AF6A-35A449544008}"/>
              </a:ext>
            </a:extLst>
          </p:cNvPr>
          <p:cNvGraphicFramePr>
            <a:graphicFrameLocks noGrp="1"/>
          </p:cNvGraphicFramePr>
          <p:nvPr>
            <p:ph type="tbl" sz="quarter" idx="13"/>
            <p:extLst>
              <p:ext uri="{D42A27DB-BD31-4B8C-83A1-F6EECF244321}">
                <p14:modId xmlns:p14="http://schemas.microsoft.com/office/powerpoint/2010/main" val="287573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1469441"/>
                    </a:ext>
                  </a:extLst>
                </a:gridCol>
                <a:gridCol w="1069848">
                  <a:extLst>
                    <a:ext uri="{9D8B030D-6E8A-4147-A177-3AD203B41FA5}">
                      <a16:colId xmlns:a16="http://schemas.microsoft.com/office/drawing/2014/main" val="1924467621"/>
                    </a:ext>
                  </a:extLst>
                </a:gridCol>
                <a:gridCol w="740664">
                  <a:extLst>
                    <a:ext uri="{9D8B030D-6E8A-4147-A177-3AD203B41FA5}">
                      <a16:colId xmlns:a16="http://schemas.microsoft.com/office/drawing/2014/main" val="1159107923"/>
                    </a:ext>
                  </a:extLst>
                </a:gridCol>
                <a:gridCol w="411480">
                  <a:extLst>
                    <a:ext uri="{9D8B030D-6E8A-4147-A177-3AD203B41FA5}">
                      <a16:colId xmlns:a16="http://schemas.microsoft.com/office/drawing/2014/main" val="462793436"/>
                    </a:ext>
                  </a:extLst>
                </a:gridCol>
                <a:gridCol w="411480">
                  <a:extLst>
                    <a:ext uri="{9D8B030D-6E8A-4147-A177-3AD203B41FA5}">
                      <a16:colId xmlns:a16="http://schemas.microsoft.com/office/drawing/2014/main" val="2431742347"/>
                    </a:ext>
                  </a:extLst>
                </a:gridCol>
                <a:gridCol w="411480">
                  <a:extLst>
                    <a:ext uri="{9D8B030D-6E8A-4147-A177-3AD203B41FA5}">
                      <a16:colId xmlns:a16="http://schemas.microsoft.com/office/drawing/2014/main" val="2374130954"/>
                    </a:ext>
                  </a:extLst>
                </a:gridCol>
                <a:gridCol w="411480">
                  <a:extLst>
                    <a:ext uri="{9D8B030D-6E8A-4147-A177-3AD203B41FA5}">
                      <a16:colId xmlns:a16="http://schemas.microsoft.com/office/drawing/2014/main" val="3346595517"/>
                    </a:ext>
                  </a:extLst>
                </a:gridCol>
                <a:gridCol w="411480">
                  <a:extLst>
                    <a:ext uri="{9D8B030D-6E8A-4147-A177-3AD203B41FA5}">
                      <a16:colId xmlns:a16="http://schemas.microsoft.com/office/drawing/2014/main" val="2430914773"/>
                    </a:ext>
                  </a:extLst>
                </a:gridCol>
                <a:gridCol w="411480">
                  <a:extLst>
                    <a:ext uri="{9D8B030D-6E8A-4147-A177-3AD203B41FA5}">
                      <a16:colId xmlns:a16="http://schemas.microsoft.com/office/drawing/2014/main" val="1001918440"/>
                    </a:ext>
                  </a:extLst>
                </a:gridCol>
                <a:gridCol w="411480">
                  <a:extLst>
                    <a:ext uri="{9D8B030D-6E8A-4147-A177-3AD203B41FA5}">
                      <a16:colId xmlns:a16="http://schemas.microsoft.com/office/drawing/2014/main" val="2011335425"/>
                    </a:ext>
                  </a:extLst>
                </a:gridCol>
                <a:gridCol w="411480">
                  <a:extLst>
                    <a:ext uri="{9D8B030D-6E8A-4147-A177-3AD203B41FA5}">
                      <a16:colId xmlns:a16="http://schemas.microsoft.com/office/drawing/2014/main" val="3484268902"/>
                    </a:ext>
                  </a:extLst>
                </a:gridCol>
                <a:gridCol w="411480">
                  <a:extLst>
                    <a:ext uri="{9D8B030D-6E8A-4147-A177-3AD203B41FA5}">
                      <a16:colId xmlns:a16="http://schemas.microsoft.com/office/drawing/2014/main" val="1579394931"/>
                    </a:ext>
                  </a:extLst>
                </a:gridCol>
                <a:gridCol w="411480">
                  <a:extLst>
                    <a:ext uri="{9D8B030D-6E8A-4147-A177-3AD203B41FA5}">
                      <a16:colId xmlns:a16="http://schemas.microsoft.com/office/drawing/2014/main" val="3794952658"/>
                    </a:ext>
                  </a:extLst>
                </a:gridCol>
                <a:gridCol w="411480">
                  <a:extLst>
                    <a:ext uri="{9D8B030D-6E8A-4147-A177-3AD203B41FA5}">
                      <a16:colId xmlns:a16="http://schemas.microsoft.com/office/drawing/2014/main" val="602063716"/>
                    </a:ext>
                  </a:extLst>
                </a:gridCol>
                <a:gridCol w="411480">
                  <a:extLst>
                    <a:ext uri="{9D8B030D-6E8A-4147-A177-3AD203B41FA5}">
                      <a16:colId xmlns:a16="http://schemas.microsoft.com/office/drawing/2014/main" val="1933550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24172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- 2024-07-28 16:00:31</a:t>
                      </a:r>
                      <a:r>
                        <a:rPr kumimoji="0" lang="en-US" sz="1000" b="0" i="0" u="none" strike="noStrike" kern="1200" cap="none" spc="0" normalizeH="0" baseline="0" noProof="0">
                          <a:ln>
                            <a:noFill/>
                          </a:ln>
                          <a:solidFill>
                            <a:prstClr val="black"/>
                          </a:solidFill>
                          <a:effectLst/>
                          <a:uLnTx/>
                          <a:uFillTx/>
                          <a:latin typeface="Calibri"/>
                          <a:ea typeface="+mn-ea"/>
                          <a:cs typeface="+mn-cs"/>
                        </a:rPr>
                        <a:t>
 🌟 𝗣𝗥𝗢𝗚𝗥𝗔𝗠𝗠𝗘 𝗗𝗘 𝗟𝗔 𝗦𝗘𝗠𝗔𝗜𝗡𝗘 𝟯 🌟
𝗗𝘂 𝟮𝟵 𝗷𝘂𝗶𝗹𝗹𝗲𝘁 𝗮𝘂 𝟰 𝗮𝗼𝘂̂𝘁</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https://quintly-eu-image-storage.s3.amazonaws.com/9f38fa4d92264d77c092107096e7caff/09f37482f57ff5b4e80809f8a81df608.jpg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61075095"/>
                  </a:ext>
                </a:extLst>
              </a:tr>
            </a:tbl>
          </a:graphicData>
        </a:graphic>
      </p:graphicFrame>
      <p:sp>
        <p:nvSpPr>
          <p:cNvPr id="4" name="Text Placeholder 3">
            <a:extLst>
              <a:ext uri="{FF2B5EF4-FFF2-40B4-BE49-F238E27FC236}">
                <a16:creationId xmlns:a16="http://schemas.microsoft.com/office/drawing/2014/main" id="{3F909126-CC1B-49A9-B6E5-D5B9E7AE784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492828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60584-D1C8-4299-B6A3-A475EB1B1E17}"/>
              </a:ext>
            </a:extLst>
          </p:cNvPr>
          <p:cNvSpPr>
            <a:spLocks noGrp="1"/>
          </p:cNvSpPr>
          <p:nvPr>
            <p:ph type="title"/>
          </p:nvPr>
        </p:nvSpPr>
        <p:spPr/>
        <p:txBody>
          <a:bodyPr/>
          <a:lstStyle/>
          <a:p>
            <a:r>
              <a:rPr lang="en-US"/>
              <a:t>Facebook Publications vidéos | All profiles - 6 of 25</a:t>
            </a:r>
          </a:p>
        </p:txBody>
      </p:sp>
      <p:graphicFrame>
        <p:nvGraphicFramePr>
          <p:cNvPr id="5" name="Table Placeholder 4">
            <a:extLst>
              <a:ext uri="{FF2B5EF4-FFF2-40B4-BE49-F238E27FC236}">
                <a16:creationId xmlns:a16="http://schemas.microsoft.com/office/drawing/2014/main" id="{DFBAD1EA-3E04-430A-B234-A81DF40E47AC}"/>
              </a:ext>
            </a:extLst>
          </p:cNvPr>
          <p:cNvGraphicFramePr>
            <a:graphicFrameLocks noGrp="1"/>
          </p:cNvGraphicFramePr>
          <p:nvPr>
            <p:ph type="tbl" sz="quarter" idx="13"/>
            <p:extLst>
              <p:ext uri="{D42A27DB-BD31-4B8C-83A1-F6EECF244321}">
                <p14:modId xmlns:p14="http://schemas.microsoft.com/office/powerpoint/2010/main" val="273038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09451201"/>
                    </a:ext>
                  </a:extLst>
                </a:gridCol>
                <a:gridCol w="1069848">
                  <a:extLst>
                    <a:ext uri="{9D8B030D-6E8A-4147-A177-3AD203B41FA5}">
                      <a16:colId xmlns:a16="http://schemas.microsoft.com/office/drawing/2014/main" val="1243904086"/>
                    </a:ext>
                  </a:extLst>
                </a:gridCol>
                <a:gridCol w="740664">
                  <a:extLst>
                    <a:ext uri="{9D8B030D-6E8A-4147-A177-3AD203B41FA5}">
                      <a16:colId xmlns:a16="http://schemas.microsoft.com/office/drawing/2014/main" val="1413722329"/>
                    </a:ext>
                  </a:extLst>
                </a:gridCol>
                <a:gridCol w="411480">
                  <a:extLst>
                    <a:ext uri="{9D8B030D-6E8A-4147-A177-3AD203B41FA5}">
                      <a16:colId xmlns:a16="http://schemas.microsoft.com/office/drawing/2014/main" val="3581023091"/>
                    </a:ext>
                  </a:extLst>
                </a:gridCol>
                <a:gridCol w="411480">
                  <a:extLst>
                    <a:ext uri="{9D8B030D-6E8A-4147-A177-3AD203B41FA5}">
                      <a16:colId xmlns:a16="http://schemas.microsoft.com/office/drawing/2014/main" val="1875565599"/>
                    </a:ext>
                  </a:extLst>
                </a:gridCol>
                <a:gridCol w="411480">
                  <a:extLst>
                    <a:ext uri="{9D8B030D-6E8A-4147-A177-3AD203B41FA5}">
                      <a16:colId xmlns:a16="http://schemas.microsoft.com/office/drawing/2014/main" val="1819067391"/>
                    </a:ext>
                  </a:extLst>
                </a:gridCol>
                <a:gridCol w="411480">
                  <a:extLst>
                    <a:ext uri="{9D8B030D-6E8A-4147-A177-3AD203B41FA5}">
                      <a16:colId xmlns:a16="http://schemas.microsoft.com/office/drawing/2014/main" val="976925310"/>
                    </a:ext>
                  </a:extLst>
                </a:gridCol>
                <a:gridCol w="411480">
                  <a:extLst>
                    <a:ext uri="{9D8B030D-6E8A-4147-A177-3AD203B41FA5}">
                      <a16:colId xmlns:a16="http://schemas.microsoft.com/office/drawing/2014/main" val="699707113"/>
                    </a:ext>
                  </a:extLst>
                </a:gridCol>
                <a:gridCol w="411480">
                  <a:extLst>
                    <a:ext uri="{9D8B030D-6E8A-4147-A177-3AD203B41FA5}">
                      <a16:colId xmlns:a16="http://schemas.microsoft.com/office/drawing/2014/main" val="810903271"/>
                    </a:ext>
                  </a:extLst>
                </a:gridCol>
                <a:gridCol w="411480">
                  <a:extLst>
                    <a:ext uri="{9D8B030D-6E8A-4147-A177-3AD203B41FA5}">
                      <a16:colId xmlns:a16="http://schemas.microsoft.com/office/drawing/2014/main" val="2115333937"/>
                    </a:ext>
                  </a:extLst>
                </a:gridCol>
                <a:gridCol w="411480">
                  <a:extLst>
                    <a:ext uri="{9D8B030D-6E8A-4147-A177-3AD203B41FA5}">
                      <a16:colId xmlns:a16="http://schemas.microsoft.com/office/drawing/2014/main" val="473559476"/>
                    </a:ext>
                  </a:extLst>
                </a:gridCol>
                <a:gridCol w="411480">
                  <a:extLst>
                    <a:ext uri="{9D8B030D-6E8A-4147-A177-3AD203B41FA5}">
                      <a16:colId xmlns:a16="http://schemas.microsoft.com/office/drawing/2014/main" val="3694654120"/>
                    </a:ext>
                  </a:extLst>
                </a:gridCol>
                <a:gridCol w="411480">
                  <a:extLst>
                    <a:ext uri="{9D8B030D-6E8A-4147-A177-3AD203B41FA5}">
                      <a16:colId xmlns:a16="http://schemas.microsoft.com/office/drawing/2014/main" val="2499038064"/>
                    </a:ext>
                  </a:extLst>
                </a:gridCol>
                <a:gridCol w="411480">
                  <a:extLst>
                    <a:ext uri="{9D8B030D-6E8A-4147-A177-3AD203B41FA5}">
                      <a16:colId xmlns:a16="http://schemas.microsoft.com/office/drawing/2014/main" val="922121870"/>
                    </a:ext>
                  </a:extLst>
                </a:gridCol>
                <a:gridCol w="411480">
                  <a:extLst>
                    <a:ext uri="{9D8B030D-6E8A-4147-A177-3AD203B41FA5}">
                      <a16:colId xmlns:a16="http://schemas.microsoft.com/office/drawing/2014/main" val="18117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42069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- 2024-07-28 09:01:26</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𝗧𝗘𝗥𝗥𝗘 ! 𝗽𝗮𝗿 𝗹𝗮 𝗰𝗼𝗺𝗽𝗮𝗴𝗻𝗶𝗲 𝗟𝗲𝘀 𝗟𝘂𝗯𝗶𝗲𝘀
Une bande de manchots aborde avec délicatesse et poésie les questions de l’accueil et des différences. Un conte en kamishibaï destiné spécifiquement aux enfants de 3 à 7 ans.
🧿 Spectacle à voir :
MAR 16.07 À 10H30 &gt; Blanquefort - Parc Fongravey
MERC. 24.07 À 10H30 &gt; Villenave d'Ornon - Cour de la Résidence Les Sépales
MERC. 31.07 À 10H30 &gt; Mérignac - Parc du Gymnase de Coubertin
VEND.02.08 À 17H00 &gt; Ambarès-et-Lagrave - Parc Charron 
LUNDI 19.08 À 17H30 &gt; Gradignan - Musée de la Vigne et du vin
VEND.23.08 À 10H30 &gt; Talence - Parc du Couvent
MERC. 28.08 À 11H &gt; Parempuyre - Complexe Léo Lagrange
🌿 GRATUIT sans réservation
☀️ JEUNE PUBLIC de 3 à 7 ans
➕ d’infos sur le site de l'#Etemetropolitain : https://etemetropolitain.bordeaux-metropole.fr/les-dates/ 
🤝 Restez connecté.e.s pour découvrir en images la suite de la programmation !
🎦 Montage Emma Délas, à partir d’images fournies par la compagnie 
Compagnie : Les Lubies   
Bordeaux Métropole Pôle Culturel Evasion  Ville d'Ambarès &amp; Lagrave  Mérignac  Mérignac Culture  Ville de Gradignan  Ville de Talence  Ville de Parempuyre 
#Étémétropolitain #culture #festival #spectacles #théâtre #musique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https://quintly-eu-image-storage.s3.amazonaws.com/9f38fa4d92264d77c092107096e7caff/f9cd28138456bfafbb123c8c51886f5e.jpg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82920824"/>
                  </a:ext>
                </a:extLst>
              </a:tr>
            </a:tbl>
          </a:graphicData>
        </a:graphic>
      </p:graphicFrame>
      <p:sp>
        <p:nvSpPr>
          <p:cNvPr id="4" name="Text Placeholder 3">
            <a:extLst>
              <a:ext uri="{FF2B5EF4-FFF2-40B4-BE49-F238E27FC236}">
                <a16:creationId xmlns:a16="http://schemas.microsoft.com/office/drawing/2014/main" id="{F72F5B9A-5247-4E41-BE7B-20F187E8E1E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44751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46BD0-7164-4C83-8AA4-A1685C8B5D68}"/>
              </a:ext>
            </a:extLst>
          </p:cNvPr>
          <p:cNvSpPr>
            <a:spLocks noGrp="1"/>
          </p:cNvSpPr>
          <p:nvPr>
            <p:ph type="title"/>
          </p:nvPr>
        </p:nvSpPr>
        <p:spPr/>
        <p:txBody>
          <a:bodyPr/>
          <a:lstStyle/>
          <a:p>
            <a:r>
              <a:rPr lang="en-US"/>
              <a:t>Facebook Publications vidéos | All profiles - 7 of 25</a:t>
            </a:r>
          </a:p>
        </p:txBody>
      </p:sp>
      <p:graphicFrame>
        <p:nvGraphicFramePr>
          <p:cNvPr id="5" name="Table Placeholder 4">
            <a:extLst>
              <a:ext uri="{FF2B5EF4-FFF2-40B4-BE49-F238E27FC236}">
                <a16:creationId xmlns:a16="http://schemas.microsoft.com/office/drawing/2014/main" id="{B8AC5011-86E4-4722-A612-92278BCF6300}"/>
              </a:ext>
            </a:extLst>
          </p:cNvPr>
          <p:cNvGraphicFramePr>
            <a:graphicFrameLocks noGrp="1"/>
          </p:cNvGraphicFramePr>
          <p:nvPr>
            <p:ph type="tbl" sz="quarter" idx="13"/>
            <p:extLst>
              <p:ext uri="{D42A27DB-BD31-4B8C-83A1-F6EECF244321}">
                <p14:modId xmlns:p14="http://schemas.microsoft.com/office/powerpoint/2010/main" val="908435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148304343"/>
                    </a:ext>
                  </a:extLst>
                </a:gridCol>
                <a:gridCol w="1069848">
                  <a:extLst>
                    <a:ext uri="{9D8B030D-6E8A-4147-A177-3AD203B41FA5}">
                      <a16:colId xmlns:a16="http://schemas.microsoft.com/office/drawing/2014/main" val="3476955964"/>
                    </a:ext>
                  </a:extLst>
                </a:gridCol>
                <a:gridCol w="740664">
                  <a:extLst>
                    <a:ext uri="{9D8B030D-6E8A-4147-A177-3AD203B41FA5}">
                      <a16:colId xmlns:a16="http://schemas.microsoft.com/office/drawing/2014/main" val="2006019300"/>
                    </a:ext>
                  </a:extLst>
                </a:gridCol>
                <a:gridCol w="411480">
                  <a:extLst>
                    <a:ext uri="{9D8B030D-6E8A-4147-A177-3AD203B41FA5}">
                      <a16:colId xmlns:a16="http://schemas.microsoft.com/office/drawing/2014/main" val="1663864439"/>
                    </a:ext>
                  </a:extLst>
                </a:gridCol>
                <a:gridCol w="411480">
                  <a:extLst>
                    <a:ext uri="{9D8B030D-6E8A-4147-A177-3AD203B41FA5}">
                      <a16:colId xmlns:a16="http://schemas.microsoft.com/office/drawing/2014/main" val="2561498783"/>
                    </a:ext>
                  </a:extLst>
                </a:gridCol>
                <a:gridCol w="411480">
                  <a:extLst>
                    <a:ext uri="{9D8B030D-6E8A-4147-A177-3AD203B41FA5}">
                      <a16:colId xmlns:a16="http://schemas.microsoft.com/office/drawing/2014/main" val="898414758"/>
                    </a:ext>
                  </a:extLst>
                </a:gridCol>
                <a:gridCol w="411480">
                  <a:extLst>
                    <a:ext uri="{9D8B030D-6E8A-4147-A177-3AD203B41FA5}">
                      <a16:colId xmlns:a16="http://schemas.microsoft.com/office/drawing/2014/main" val="1837022410"/>
                    </a:ext>
                  </a:extLst>
                </a:gridCol>
                <a:gridCol w="411480">
                  <a:extLst>
                    <a:ext uri="{9D8B030D-6E8A-4147-A177-3AD203B41FA5}">
                      <a16:colId xmlns:a16="http://schemas.microsoft.com/office/drawing/2014/main" val="1954587863"/>
                    </a:ext>
                  </a:extLst>
                </a:gridCol>
                <a:gridCol w="411480">
                  <a:extLst>
                    <a:ext uri="{9D8B030D-6E8A-4147-A177-3AD203B41FA5}">
                      <a16:colId xmlns:a16="http://schemas.microsoft.com/office/drawing/2014/main" val="2783267223"/>
                    </a:ext>
                  </a:extLst>
                </a:gridCol>
                <a:gridCol w="411480">
                  <a:extLst>
                    <a:ext uri="{9D8B030D-6E8A-4147-A177-3AD203B41FA5}">
                      <a16:colId xmlns:a16="http://schemas.microsoft.com/office/drawing/2014/main" val="2290950315"/>
                    </a:ext>
                  </a:extLst>
                </a:gridCol>
                <a:gridCol w="411480">
                  <a:extLst>
                    <a:ext uri="{9D8B030D-6E8A-4147-A177-3AD203B41FA5}">
                      <a16:colId xmlns:a16="http://schemas.microsoft.com/office/drawing/2014/main" val="4259562542"/>
                    </a:ext>
                  </a:extLst>
                </a:gridCol>
                <a:gridCol w="411480">
                  <a:extLst>
                    <a:ext uri="{9D8B030D-6E8A-4147-A177-3AD203B41FA5}">
                      <a16:colId xmlns:a16="http://schemas.microsoft.com/office/drawing/2014/main" val="1697519483"/>
                    </a:ext>
                  </a:extLst>
                </a:gridCol>
                <a:gridCol w="411480">
                  <a:extLst>
                    <a:ext uri="{9D8B030D-6E8A-4147-A177-3AD203B41FA5}">
                      <a16:colId xmlns:a16="http://schemas.microsoft.com/office/drawing/2014/main" val="3162768101"/>
                    </a:ext>
                  </a:extLst>
                </a:gridCol>
                <a:gridCol w="411480">
                  <a:extLst>
                    <a:ext uri="{9D8B030D-6E8A-4147-A177-3AD203B41FA5}">
                      <a16:colId xmlns:a16="http://schemas.microsoft.com/office/drawing/2014/main" val="3895897325"/>
                    </a:ext>
                  </a:extLst>
                </a:gridCol>
                <a:gridCol w="411480">
                  <a:extLst>
                    <a:ext uri="{9D8B030D-6E8A-4147-A177-3AD203B41FA5}">
                      <a16:colId xmlns:a16="http://schemas.microsoft.com/office/drawing/2014/main" val="1072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86323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- 2024-07-27 11:01:33</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𝗘𝗟𝗢̈ 𝗽𝗮𝗿 𝗹𝗮 𝗖𝗼𝗺𝗽𝗮𝗴𝗻𝗶𝗲 𝗘.𝗩.𝗘.𝗥
Cirque et chant lyrique se côtoient dans cette fable audacieuse et sensible qui entremêle destins familiaux, corps en mouvement et acrobaties suspendues
🧿 Spectacle à voir :
MARDI 23.07 À 19H &gt; Lormont - Parc des Iris
JEUDI 01.08 À 19H &gt; Bègles - Parc Cité Le Dorat 1
JEUDI 08.08 À 19H &gt; Bordeaux - Parc Monséjour
🌿 GRATUIT sans réservation
☀️ TOUT PUBLIC dès 10 ans
➕ d’infos sur le site de l'#Etemetropolitain : https://etemetropolitain.bordeaux-metropole.fr/les-dates/ 
🤝 Restez connecté.e.s pour découvrir en images la suite de la programmation !
🎦 Montage Emma Délas, à partir d’images fournies par la compagnie 
Compagnie : Compagnie EVER - Camille Rocailleux 
Bordeaux Métropole  Ville de Bordeaux  Bègles  Bègles Culture 
Terres Neuves Les Pôles  ChapitÔ Bègles  Bordeaux centre 
#Étémétropolitain #culture #festival #spectacles #théâtre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https://quintly-eu-image-storage.s3.amazonaws.com/9f38fa4d92264d77c092107096e7caff/b098c37ed93c3ecda9cf39a11fff0560.jpg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46782901"/>
                  </a:ext>
                </a:extLst>
              </a:tr>
            </a:tbl>
          </a:graphicData>
        </a:graphic>
      </p:graphicFrame>
      <p:sp>
        <p:nvSpPr>
          <p:cNvPr id="4" name="Text Placeholder 3">
            <a:extLst>
              <a:ext uri="{FF2B5EF4-FFF2-40B4-BE49-F238E27FC236}">
                <a16:creationId xmlns:a16="http://schemas.microsoft.com/office/drawing/2014/main" id="{EE76AD67-22AB-4610-B55D-5FEF99AF563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9104420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24B78-2455-4001-A191-4238F94508D9}"/>
              </a:ext>
            </a:extLst>
          </p:cNvPr>
          <p:cNvSpPr>
            <a:spLocks noGrp="1"/>
          </p:cNvSpPr>
          <p:nvPr>
            <p:ph type="title"/>
          </p:nvPr>
        </p:nvSpPr>
        <p:spPr/>
        <p:txBody>
          <a:bodyPr/>
          <a:lstStyle/>
          <a:p>
            <a:r>
              <a:rPr lang="en-US"/>
              <a:t>Facebook Publications vidéos | All profiles - 8 of 25</a:t>
            </a:r>
          </a:p>
        </p:txBody>
      </p:sp>
      <p:graphicFrame>
        <p:nvGraphicFramePr>
          <p:cNvPr id="5" name="Table Placeholder 4">
            <a:extLst>
              <a:ext uri="{FF2B5EF4-FFF2-40B4-BE49-F238E27FC236}">
                <a16:creationId xmlns:a16="http://schemas.microsoft.com/office/drawing/2014/main" id="{FDA70DA5-41CC-4171-B0D2-B7CBB5F48F63}"/>
              </a:ext>
            </a:extLst>
          </p:cNvPr>
          <p:cNvGraphicFramePr>
            <a:graphicFrameLocks noGrp="1"/>
          </p:cNvGraphicFramePr>
          <p:nvPr>
            <p:ph type="tbl" sz="quarter" idx="13"/>
            <p:extLst>
              <p:ext uri="{D42A27DB-BD31-4B8C-83A1-F6EECF244321}">
                <p14:modId xmlns:p14="http://schemas.microsoft.com/office/powerpoint/2010/main" val="2509341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183455914"/>
                    </a:ext>
                  </a:extLst>
                </a:gridCol>
                <a:gridCol w="1069848">
                  <a:extLst>
                    <a:ext uri="{9D8B030D-6E8A-4147-A177-3AD203B41FA5}">
                      <a16:colId xmlns:a16="http://schemas.microsoft.com/office/drawing/2014/main" val="96910346"/>
                    </a:ext>
                  </a:extLst>
                </a:gridCol>
                <a:gridCol w="740664">
                  <a:extLst>
                    <a:ext uri="{9D8B030D-6E8A-4147-A177-3AD203B41FA5}">
                      <a16:colId xmlns:a16="http://schemas.microsoft.com/office/drawing/2014/main" val="2880161228"/>
                    </a:ext>
                  </a:extLst>
                </a:gridCol>
                <a:gridCol w="411480">
                  <a:extLst>
                    <a:ext uri="{9D8B030D-6E8A-4147-A177-3AD203B41FA5}">
                      <a16:colId xmlns:a16="http://schemas.microsoft.com/office/drawing/2014/main" val="3456690572"/>
                    </a:ext>
                  </a:extLst>
                </a:gridCol>
                <a:gridCol w="411480">
                  <a:extLst>
                    <a:ext uri="{9D8B030D-6E8A-4147-A177-3AD203B41FA5}">
                      <a16:colId xmlns:a16="http://schemas.microsoft.com/office/drawing/2014/main" val="576104622"/>
                    </a:ext>
                  </a:extLst>
                </a:gridCol>
                <a:gridCol w="411480">
                  <a:extLst>
                    <a:ext uri="{9D8B030D-6E8A-4147-A177-3AD203B41FA5}">
                      <a16:colId xmlns:a16="http://schemas.microsoft.com/office/drawing/2014/main" val="3707880985"/>
                    </a:ext>
                  </a:extLst>
                </a:gridCol>
                <a:gridCol w="411480">
                  <a:extLst>
                    <a:ext uri="{9D8B030D-6E8A-4147-A177-3AD203B41FA5}">
                      <a16:colId xmlns:a16="http://schemas.microsoft.com/office/drawing/2014/main" val="809864704"/>
                    </a:ext>
                  </a:extLst>
                </a:gridCol>
                <a:gridCol w="411480">
                  <a:extLst>
                    <a:ext uri="{9D8B030D-6E8A-4147-A177-3AD203B41FA5}">
                      <a16:colId xmlns:a16="http://schemas.microsoft.com/office/drawing/2014/main" val="699790403"/>
                    </a:ext>
                  </a:extLst>
                </a:gridCol>
                <a:gridCol w="411480">
                  <a:extLst>
                    <a:ext uri="{9D8B030D-6E8A-4147-A177-3AD203B41FA5}">
                      <a16:colId xmlns:a16="http://schemas.microsoft.com/office/drawing/2014/main" val="937981903"/>
                    </a:ext>
                  </a:extLst>
                </a:gridCol>
                <a:gridCol w="411480">
                  <a:extLst>
                    <a:ext uri="{9D8B030D-6E8A-4147-A177-3AD203B41FA5}">
                      <a16:colId xmlns:a16="http://schemas.microsoft.com/office/drawing/2014/main" val="2157534478"/>
                    </a:ext>
                  </a:extLst>
                </a:gridCol>
                <a:gridCol w="411480">
                  <a:extLst>
                    <a:ext uri="{9D8B030D-6E8A-4147-A177-3AD203B41FA5}">
                      <a16:colId xmlns:a16="http://schemas.microsoft.com/office/drawing/2014/main" val="3130407851"/>
                    </a:ext>
                  </a:extLst>
                </a:gridCol>
                <a:gridCol w="411480">
                  <a:extLst>
                    <a:ext uri="{9D8B030D-6E8A-4147-A177-3AD203B41FA5}">
                      <a16:colId xmlns:a16="http://schemas.microsoft.com/office/drawing/2014/main" val="1363288975"/>
                    </a:ext>
                  </a:extLst>
                </a:gridCol>
                <a:gridCol w="411480">
                  <a:extLst>
                    <a:ext uri="{9D8B030D-6E8A-4147-A177-3AD203B41FA5}">
                      <a16:colId xmlns:a16="http://schemas.microsoft.com/office/drawing/2014/main" val="3847906563"/>
                    </a:ext>
                  </a:extLst>
                </a:gridCol>
                <a:gridCol w="411480">
                  <a:extLst>
                    <a:ext uri="{9D8B030D-6E8A-4147-A177-3AD203B41FA5}">
                      <a16:colId xmlns:a16="http://schemas.microsoft.com/office/drawing/2014/main" val="1520868344"/>
                    </a:ext>
                  </a:extLst>
                </a:gridCol>
                <a:gridCol w="411480">
                  <a:extLst>
                    <a:ext uri="{9D8B030D-6E8A-4147-A177-3AD203B41FA5}">
                      <a16:colId xmlns:a16="http://schemas.microsoft.com/office/drawing/2014/main" val="62828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36183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- 2024-07-26 14:06:08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𝗡𝗢𝗖𝗧𝗨𝗥𝗡𝗘𝗦 𝗽𝗮𝗿 𝗟𝗮 𝗖𝗼𝗺𝗽𝗮𝗴𝗻𝗶𝗲 𝗱𝗲𝘀 𝗠𝘂𝘀𝗶𝗾𝘂𝗲𝘀 𝗧𝗲́𝗹𝗲𝘀𝗰𝗼𝗽𝗶𝗾𝘂𝗲𝘀
Bruissements de feuilles et chants d’oiseaux nourrissent en direct le jeu electro de 5 musiciens. Équipé d’un casque sans fil pour une immersion totale dans la nature, vivez une expérience envoûtante.
🧿 Concert no-trace et low tech à vivre :
MARDI 16.07 À 21H &gt; Martignas sur Jalle - Parc Moulin Bidon
DIMANCHE 28.07 À 20H30 &gt; Eysines - Parc du Vigean
MARDI 06.08 À 21H &gt; Gradignan - Parc de Mandavit
MERCREDI 28.08 À 20H &gt; Bruges - Parc Ausone
JEUDI 29.08 À 20H &gt; Bassens - La Nuit américaine
🌿 GRATUIT sans réservation
 sous réserve des casques disponibles
☀️ TOUT PUBLIC dès 6 ans
➕ d’infos sur le site de l'#Etemetropolitain : https://etemetropolitain.bordeaux-metropole.fr/les-dates/ 
🤝 Restez connecté.e.s pour découvrir en images la suite de la programmation !
🎦 Montage Emma Délas, à partir d’images fournies par la compagnie 
Compagnie : La Compagnie des Musiques Télescopiques iddac Gironde
Bordeaux Métropole Ville de Bruges Bruges culture Ville de Gradignan Ville d'Eysines Eysines Culture Ville de Bassens 
#Étémétropolitain #culture #festival #spectacles #théâtre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https://quintly-eu-image-storage.s3.amazonaws.com/9f38fa4d92264d77c092107096e7caff/39f4dbd05e68646678547745d6875a30.jpg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95600909"/>
                  </a:ext>
                </a:extLst>
              </a:tr>
            </a:tbl>
          </a:graphicData>
        </a:graphic>
      </p:graphicFrame>
      <p:sp>
        <p:nvSpPr>
          <p:cNvPr id="4" name="Text Placeholder 3">
            <a:extLst>
              <a:ext uri="{FF2B5EF4-FFF2-40B4-BE49-F238E27FC236}">
                <a16:creationId xmlns:a16="http://schemas.microsoft.com/office/drawing/2014/main" id="{91FCBD3A-E870-4DC1-9B70-5A9E7796E85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8612982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A8EF9-2A90-487A-95F2-C5533C5A1B8C}"/>
              </a:ext>
            </a:extLst>
          </p:cNvPr>
          <p:cNvSpPr>
            <a:spLocks noGrp="1"/>
          </p:cNvSpPr>
          <p:nvPr>
            <p:ph type="title"/>
          </p:nvPr>
        </p:nvSpPr>
        <p:spPr/>
        <p:txBody>
          <a:bodyPr/>
          <a:lstStyle/>
          <a:p>
            <a:r>
              <a:rPr lang="en-US"/>
              <a:t>Facebook Publications vidéos | All profiles - 9 of 25</a:t>
            </a:r>
          </a:p>
        </p:txBody>
      </p:sp>
      <p:graphicFrame>
        <p:nvGraphicFramePr>
          <p:cNvPr id="5" name="Table Placeholder 4">
            <a:extLst>
              <a:ext uri="{FF2B5EF4-FFF2-40B4-BE49-F238E27FC236}">
                <a16:creationId xmlns:a16="http://schemas.microsoft.com/office/drawing/2014/main" id="{6D61686D-B54E-4190-8EA4-E91C876B1372}"/>
              </a:ext>
            </a:extLst>
          </p:cNvPr>
          <p:cNvGraphicFramePr>
            <a:graphicFrameLocks noGrp="1"/>
          </p:cNvGraphicFramePr>
          <p:nvPr>
            <p:ph type="tbl" sz="quarter" idx="13"/>
            <p:extLst>
              <p:ext uri="{D42A27DB-BD31-4B8C-83A1-F6EECF244321}">
                <p14:modId xmlns:p14="http://schemas.microsoft.com/office/powerpoint/2010/main" val="3149063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39249221"/>
                    </a:ext>
                  </a:extLst>
                </a:gridCol>
                <a:gridCol w="1069848">
                  <a:extLst>
                    <a:ext uri="{9D8B030D-6E8A-4147-A177-3AD203B41FA5}">
                      <a16:colId xmlns:a16="http://schemas.microsoft.com/office/drawing/2014/main" val="3542051514"/>
                    </a:ext>
                  </a:extLst>
                </a:gridCol>
                <a:gridCol w="740664">
                  <a:extLst>
                    <a:ext uri="{9D8B030D-6E8A-4147-A177-3AD203B41FA5}">
                      <a16:colId xmlns:a16="http://schemas.microsoft.com/office/drawing/2014/main" val="275141922"/>
                    </a:ext>
                  </a:extLst>
                </a:gridCol>
                <a:gridCol w="411480">
                  <a:extLst>
                    <a:ext uri="{9D8B030D-6E8A-4147-A177-3AD203B41FA5}">
                      <a16:colId xmlns:a16="http://schemas.microsoft.com/office/drawing/2014/main" val="4140319863"/>
                    </a:ext>
                  </a:extLst>
                </a:gridCol>
                <a:gridCol w="411480">
                  <a:extLst>
                    <a:ext uri="{9D8B030D-6E8A-4147-A177-3AD203B41FA5}">
                      <a16:colId xmlns:a16="http://schemas.microsoft.com/office/drawing/2014/main" val="2288999234"/>
                    </a:ext>
                  </a:extLst>
                </a:gridCol>
                <a:gridCol w="411480">
                  <a:extLst>
                    <a:ext uri="{9D8B030D-6E8A-4147-A177-3AD203B41FA5}">
                      <a16:colId xmlns:a16="http://schemas.microsoft.com/office/drawing/2014/main" val="2261776738"/>
                    </a:ext>
                  </a:extLst>
                </a:gridCol>
                <a:gridCol w="411480">
                  <a:extLst>
                    <a:ext uri="{9D8B030D-6E8A-4147-A177-3AD203B41FA5}">
                      <a16:colId xmlns:a16="http://schemas.microsoft.com/office/drawing/2014/main" val="4126070840"/>
                    </a:ext>
                  </a:extLst>
                </a:gridCol>
                <a:gridCol w="411480">
                  <a:extLst>
                    <a:ext uri="{9D8B030D-6E8A-4147-A177-3AD203B41FA5}">
                      <a16:colId xmlns:a16="http://schemas.microsoft.com/office/drawing/2014/main" val="1290047085"/>
                    </a:ext>
                  </a:extLst>
                </a:gridCol>
                <a:gridCol w="411480">
                  <a:extLst>
                    <a:ext uri="{9D8B030D-6E8A-4147-A177-3AD203B41FA5}">
                      <a16:colId xmlns:a16="http://schemas.microsoft.com/office/drawing/2014/main" val="818705541"/>
                    </a:ext>
                  </a:extLst>
                </a:gridCol>
                <a:gridCol w="411480">
                  <a:extLst>
                    <a:ext uri="{9D8B030D-6E8A-4147-A177-3AD203B41FA5}">
                      <a16:colId xmlns:a16="http://schemas.microsoft.com/office/drawing/2014/main" val="3049669940"/>
                    </a:ext>
                  </a:extLst>
                </a:gridCol>
                <a:gridCol w="411480">
                  <a:extLst>
                    <a:ext uri="{9D8B030D-6E8A-4147-A177-3AD203B41FA5}">
                      <a16:colId xmlns:a16="http://schemas.microsoft.com/office/drawing/2014/main" val="4065063255"/>
                    </a:ext>
                  </a:extLst>
                </a:gridCol>
                <a:gridCol w="411480">
                  <a:extLst>
                    <a:ext uri="{9D8B030D-6E8A-4147-A177-3AD203B41FA5}">
                      <a16:colId xmlns:a16="http://schemas.microsoft.com/office/drawing/2014/main" val="2281804084"/>
                    </a:ext>
                  </a:extLst>
                </a:gridCol>
                <a:gridCol w="411480">
                  <a:extLst>
                    <a:ext uri="{9D8B030D-6E8A-4147-A177-3AD203B41FA5}">
                      <a16:colId xmlns:a16="http://schemas.microsoft.com/office/drawing/2014/main" val="149101520"/>
                    </a:ext>
                  </a:extLst>
                </a:gridCol>
                <a:gridCol w="411480">
                  <a:extLst>
                    <a:ext uri="{9D8B030D-6E8A-4147-A177-3AD203B41FA5}">
                      <a16:colId xmlns:a16="http://schemas.microsoft.com/office/drawing/2014/main" val="559719311"/>
                    </a:ext>
                  </a:extLst>
                </a:gridCol>
                <a:gridCol w="411480">
                  <a:extLst>
                    <a:ext uri="{9D8B030D-6E8A-4147-A177-3AD203B41FA5}">
                      <a16:colId xmlns:a16="http://schemas.microsoft.com/office/drawing/2014/main" val="3654888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78460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- 2024-07-25 11:35:20</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
𝗠𝗔 𝗖𝗔𝗥𝗔𝗣𝗔𝗖𝗘 𝗦𝗘 𝗖𝗔𝗥𝗔𝗣𝗔𝗧𝗘 𝗽𝗮𝗿 𝗹𝗮 𝗡𝗮𝗶𝗻𝗲 𝗥𝗼𝘂𝗴𝗲
Au son du ukulélé, tortues et pieuvres tricotées content une fable sur la tolérance et l’acceptation des différences. Un entresort doux comme la laine, pour les tout-petits dès 8 mois.
🧿 Spectacle jeune public à voir :
JEUDI 18.07 À 10H &gt; Bègles - Plage
VEN. 19.07 À 17H &gt; Artigues-pres-Bordeaux - Parc Betailhe
JEUDI 25.07 À 10H30 &gt; Martignas-sur-Jalle - Jardin de La Calinière Enchantée
VEND. 26.07 À 10H30 &gt; Le Bouscat - Cour de La Passerelle
SAMEDI 24.08 À 11H &gt; Eysines - Parvis du Plateau
MERC. 28.08 À 10H30 &gt; Cenon - Parc de la Médiathèque La Lettre
🌿GRATUIT sans réservation
☀️ JEUNE PUBLIC de 8 mois à 4 ans
➕ d’infos sur le site de l'#Etemetropolitain : https://etemetropolitain.bordeaux-metropole.fr/les-dates/
🤝 Restez connecté.e.s pour découvrir en images la suite de la programmation !
🎦 Montage Emma Délas, à partir d’images fournies par la compagnie 
Compagnie : La Naine Rouge
Bordeaux Métropole Ville de Cenon Ludo Médiathèque-CENON Culture Cenon - OCAC Ville de Martignas-sur-Jalle Le Bouscat, ville à vivre Ville d'Eysines Eysines Culture
#Étémétropolitain #culture #festival #spectacles #théâtre #musique #bordeauxmetropole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https://quintly-eu-image-storage.s3.amazonaws.com/9f38fa4d92264d77c092107096e7caff/c4b05cc70ba4af0d3cd958fa582b438d.jpg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80332280"/>
                  </a:ext>
                </a:extLst>
              </a:tr>
            </a:tbl>
          </a:graphicData>
        </a:graphic>
      </p:graphicFrame>
      <p:sp>
        <p:nvSpPr>
          <p:cNvPr id="4" name="Text Placeholder 3">
            <a:extLst>
              <a:ext uri="{FF2B5EF4-FFF2-40B4-BE49-F238E27FC236}">
                <a16:creationId xmlns:a16="http://schemas.microsoft.com/office/drawing/2014/main" id="{4CDDFD80-83D3-4073-86EA-1904088AD9B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23192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91AF7-BEF7-409C-A65C-EA4B8A97554F}"/>
              </a:ext>
            </a:extLst>
          </p:cNvPr>
          <p:cNvSpPr>
            <a:spLocks noGrp="1"/>
          </p:cNvSpPr>
          <p:nvPr>
            <p:ph type="title"/>
          </p:nvPr>
        </p:nvSpPr>
        <p:spPr/>
        <p:txBody>
          <a:bodyPr/>
          <a:lstStyle/>
          <a:p>
            <a:r>
              <a:rPr lang="en-US"/>
              <a:t>Facebook Publications vidéos | All profiles - 10 of 25</a:t>
            </a:r>
          </a:p>
        </p:txBody>
      </p:sp>
      <p:graphicFrame>
        <p:nvGraphicFramePr>
          <p:cNvPr id="5" name="Table Placeholder 4">
            <a:extLst>
              <a:ext uri="{FF2B5EF4-FFF2-40B4-BE49-F238E27FC236}">
                <a16:creationId xmlns:a16="http://schemas.microsoft.com/office/drawing/2014/main" id="{2FB2B773-3057-47A1-B306-ADFE69BDF56E}"/>
              </a:ext>
            </a:extLst>
          </p:cNvPr>
          <p:cNvGraphicFramePr>
            <a:graphicFrameLocks noGrp="1"/>
          </p:cNvGraphicFramePr>
          <p:nvPr>
            <p:ph type="tbl" sz="quarter" idx="13"/>
            <p:extLst>
              <p:ext uri="{D42A27DB-BD31-4B8C-83A1-F6EECF244321}">
                <p14:modId xmlns:p14="http://schemas.microsoft.com/office/powerpoint/2010/main" val="229182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791784261"/>
                    </a:ext>
                  </a:extLst>
                </a:gridCol>
                <a:gridCol w="1069848">
                  <a:extLst>
                    <a:ext uri="{9D8B030D-6E8A-4147-A177-3AD203B41FA5}">
                      <a16:colId xmlns:a16="http://schemas.microsoft.com/office/drawing/2014/main" val="393300817"/>
                    </a:ext>
                  </a:extLst>
                </a:gridCol>
                <a:gridCol w="740664">
                  <a:extLst>
                    <a:ext uri="{9D8B030D-6E8A-4147-A177-3AD203B41FA5}">
                      <a16:colId xmlns:a16="http://schemas.microsoft.com/office/drawing/2014/main" val="2385978761"/>
                    </a:ext>
                  </a:extLst>
                </a:gridCol>
                <a:gridCol w="411480">
                  <a:extLst>
                    <a:ext uri="{9D8B030D-6E8A-4147-A177-3AD203B41FA5}">
                      <a16:colId xmlns:a16="http://schemas.microsoft.com/office/drawing/2014/main" val="3625720908"/>
                    </a:ext>
                  </a:extLst>
                </a:gridCol>
                <a:gridCol w="411480">
                  <a:extLst>
                    <a:ext uri="{9D8B030D-6E8A-4147-A177-3AD203B41FA5}">
                      <a16:colId xmlns:a16="http://schemas.microsoft.com/office/drawing/2014/main" val="2339548021"/>
                    </a:ext>
                  </a:extLst>
                </a:gridCol>
                <a:gridCol w="411480">
                  <a:extLst>
                    <a:ext uri="{9D8B030D-6E8A-4147-A177-3AD203B41FA5}">
                      <a16:colId xmlns:a16="http://schemas.microsoft.com/office/drawing/2014/main" val="2830614972"/>
                    </a:ext>
                  </a:extLst>
                </a:gridCol>
                <a:gridCol w="411480">
                  <a:extLst>
                    <a:ext uri="{9D8B030D-6E8A-4147-A177-3AD203B41FA5}">
                      <a16:colId xmlns:a16="http://schemas.microsoft.com/office/drawing/2014/main" val="3307032327"/>
                    </a:ext>
                  </a:extLst>
                </a:gridCol>
                <a:gridCol w="411480">
                  <a:extLst>
                    <a:ext uri="{9D8B030D-6E8A-4147-A177-3AD203B41FA5}">
                      <a16:colId xmlns:a16="http://schemas.microsoft.com/office/drawing/2014/main" val="3338084808"/>
                    </a:ext>
                  </a:extLst>
                </a:gridCol>
                <a:gridCol w="411480">
                  <a:extLst>
                    <a:ext uri="{9D8B030D-6E8A-4147-A177-3AD203B41FA5}">
                      <a16:colId xmlns:a16="http://schemas.microsoft.com/office/drawing/2014/main" val="1511064607"/>
                    </a:ext>
                  </a:extLst>
                </a:gridCol>
                <a:gridCol w="411480">
                  <a:extLst>
                    <a:ext uri="{9D8B030D-6E8A-4147-A177-3AD203B41FA5}">
                      <a16:colId xmlns:a16="http://schemas.microsoft.com/office/drawing/2014/main" val="3496046537"/>
                    </a:ext>
                  </a:extLst>
                </a:gridCol>
                <a:gridCol w="411480">
                  <a:extLst>
                    <a:ext uri="{9D8B030D-6E8A-4147-A177-3AD203B41FA5}">
                      <a16:colId xmlns:a16="http://schemas.microsoft.com/office/drawing/2014/main" val="1810432838"/>
                    </a:ext>
                  </a:extLst>
                </a:gridCol>
                <a:gridCol w="411480">
                  <a:extLst>
                    <a:ext uri="{9D8B030D-6E8A-4147-A177-3AD203B41FA5}">
                      <a16:colId xmlns:a16="http://schemas.microsoft.com/office/drawing/2014/main" val="3800429733"/>
                    </a:ext>
                  </a:extLst>
                </a:gridCol>
                <a:gridCol w="411480">
                  <a:extLst>
                    <a:ext uri="{9D8B030D-6E8A-4147-A177-3AD203B41FA5}">
                      <a16:colId xmlns:a16="http://schemas.microsoft.com/office/drawing/2014/main" val="1291044293"/>
                    </a:ext>
                  </a:extLst>
                </a:gridCol>
                <a:gridCol w="411480">
                  <a:extLst>
                    <a:ext uri="{9D8B030D-6E8A-4147-A177-3AD203B41FA5}">
                      <a16:colId xmlns:a16="http://schemas.microsoft.com/office/drawing/2014/main" val="426339783"/>
                    </a:ext>
                  </a:extLst>
                </a:gridCol>
                <a:gridCol w="411480">
                  <a:extLst>
                    <a:ext uri="{9D8B030D-6E8A-4147-A177-3AD203B41FA5}">
                      <a16:colId xmlns:a16="http://schemas.microsoft.com/office/drawing/2014/main" val="1771675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30923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- 2024-07-24 11:36:34</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𝗟𝗔 𝗚𝗥𝗔𝗡𝗗𝗘 𝗕𝗢𝗨𝗘𝗨𝗦𝗘 𝗽𝗮𝗿 𝗹𝗮 𝗰𝗼𝗺𝗽𝗮𝗴𝗻𝗶𝗲 𝗦𝗲𝗻𝘁𝗶𝗺𝗲𝗻𝘁𝗮𝗹𝗲 𝗙𝗼𝘂𝗹𝗲
En tablier jaune et banjo sur l’épaule, la réjouissante Inès Cassigneul, nous conte un voyage sur les rives du Mississipi.
🧿 Spectacle à voir :
MERC. 24.07 À 19H30 &gt; Ambarès-et-Lagrave - Parc Charron
JEUDI 25.07 À 19H30 &gt; Mérignac - Parc du Renard
MARDI 30.07 À 18H &gt; Gradignan - Parc du Château d’Ornon
LUNDI 05.08 À 19H &gt; Cenon - Parvis du Château Tranchère
🌿 GRATUIT sans réservation
☀️ TOUT PUBLIC dès 10 ans
➕ d’infos sur le site de l'#Etemetropolitain : https://etemetropolitain.bordeaux-metropole.fr/
🤝 Restez connecté.e.s pour découvrir en images la suite de la programmation !
🎦 Montage Emma Délas, à partir d’images fournies par la compagnie 
Compagnie : Sentimentale Foule  
Bordeaux Métropole Pôle Culturel Evasion Ville d'Ambarès &amp; Lagrave Mérignac Mérignac Culture Ville de Gradignan Ville de Cenon Ludo Médiathèque-CENON @inescassigneul Culture Cenon - OCAC 
#Étémétropolitain #culture #festival #spectacles #théâtre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https://quintly-eu-image-storage.s3.amazonaws.com/9f38fa4d92264d77c092107096e7caff/05389f2f6209edbc504ddbed2dd3dde2.jpg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07187524"/>
                  </a:ext>
                </a:extLst>
              </a:tr>
            </a:tbl>
          </a:graphicData>
        </a:graphic>
      </p:graphicFrame>
      <p:sp>
        <p:nvSpPr>
          <p:cNvPr id="4" name="Text Placeholder 3">
            <a:extLst>
              <a:ext uri="{FF2B5EF4-FFF2-40B4-BE49-F238E27FC236}">
                <a16:creationId xmlns:a16="http://schemas.microsoft.com/office/drawing/2014/main" id="{2512BB5D-C5DB-418A-9D82-45787F52216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315016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9AE9F-966E-47CC-85DB-34EDF3980213}"/>
              </a:ext>
            </a:extLst>
          </p:cNvPr>
          <p:cNvSpPr>
            <a:spLocks noGrp="1"/>
          </p:cNvSpPr>
          <p:nvPr>
            <p:ph type="title"/>
          </p:nvPr>
        </p:nvSpPr>
        <p:spPr/>
        <p:txBody>
          <a:bodyPr/>
          <a:lstStyle/>
          <a:p>
            <a:r>
              <a:rPr lang="en-US"/>
              <a:t>Facebook Publications vidéos | All profiles - 11 of 25</a:t>
            </a:r>
          </a:p>
        </p:txBody>
      </p:sp>
      <p:graphicFrame>
        <p:nvGraphicFramePr>
          <p:cNvPr id="5" name="Table Placeholder 4">
            <a:extLst>
              <a:ext uri="{FF2B5EF4-FFF2-40B4-BE49-F238E27FC236}">
                <a16:creationId xmlns:a16="http://schemas.microsoft.com/office/drawing/2014/main" id="{581BCD89-093B-4A63-A3A6-34C457C9223B}"/>
              </a:ext>
            </a:extLst>
          </p:cNvPr>
          <p:cNvGraphicFramePr>
            <a:graphicFrameLocks noGrp="1"/>
          </p:cNvGraphicFramePr>
          <p:nvPr>
            <p:ph type="tbl" sz="quarter" idx="13"/>
            <p:extLst>
              <p:ext uri="{D42A27DB-BD31-4B8C-83A1-F6EECF244321}">
                <p14:modId xmlns:p14="http://schemas.microsoft.com/office/powerpoint/2010/main" val="2880033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131627197"/>
                    </a:ext>
                  </a:extLst>
                </a:gridCol>
                <a:gridCol w="1069848">
                  <a:extLst>
                    <a:ext uri="{9D8B030D-6E8A-4147-A177-3AD203B41FA5}">
                      <a16:colId xmlns:a16="http://schemas.microsoft.com/office/drawing/2014/main" val="1569173204"/>
                    </a:ext>
                  </a:extLst>
                </a:gridCol>
                <a:gridCol w="740664">
                  <a:extLst>
                    <a:ext uri="{9D8B030D-6E8A-4147-A177-3AD203B41FA5}">
                      <a16:colId xmlns:a16="http://schemas.microsoft.com/office/drawing/2014/main" val="478858590"/>
                    </a:ext>
                  </a:extLst>
                </a:gridCol>
                <a:gridCol w="411480">
                  <a:extLst>
                    <a:ext uri="{9D8B030D-6E8A-4147-A177-3AD203B41FA5}">
                      <a16:colId xmlns:a16="http://schemas.microsoft.com/office/drawing/2014/main" val="2350458119"/>
                    </a:ext>
                  </a:extLst>
                </a:gridCol>
                <a:gridCol w="411480">
                  <a:extLst>
                    <a:ext uri="{9D8B030D-6E8A-4147-A177-3AD203B41FA5}">
                      <a16:colId xmlns:a16="http://schemas.microsoft.com/office/drawing/2014/main" val="1840825688"/>
                    </a:ext>
                  </a:extLst>
                </a:gridCol>
                <a:gridCol w="411480">
                  <a:extLst>
                    <a:ext uri="{9D8B030D-6E8A-4147-A177-3AD203B41FA5}">
                      <a16:colId xmlns:a16="http://schemas.microsoft.com/office/drawing/2014/main" val="2677612157"/>
                    </a:ext>
                  </a:extLst>
                </a:gridCol>
                <a:gridCol w="411480">
                  <a:extLst>
                    <a:ext uri="{9D8B030D-6E8A-4147-A177-3AD203B41FA5}">
                      <a16:colId xmlns:a16="http://schemas.microsoft.com/office/drawing/2014/main" val="3526337979"/>
                    </a:ext>
                  </a:extLst>
                </a:gridCol>
                <a:gridCol w="411480">
                  <a:extLst>
                    <a:ext uri="{9D8B030D-6E8A-4147-A177-3AD203B41FA5}">
                      <a16:colId xmlns:a16="http://schemas.microsoft.com/office/drawing/2014/main" val="3160552613"/>
                    </a:ext>
                  </a:extLst>
                </a:gridCol>
                <a:gridCol w="411480">
                  <a:extLst>
                    <a:ext uri="{9D8B030D-6E8A-4147-A177-3AD203B41FA5}">
                      <a16:colId xmlns:a16="http://schemas.microsoft.com/office/drawing/2014/main" val="4254446807"/>
                    </a:ext>
                  </a:extLst>
                </a:gridCol>
                <a:gridCol w="411480">
                  <a:extLst>
                    <a:ext uri="{9D8B030D-6E8A-4147-A177-3AD203B41FA5}">
                      <a16:colId xmlns:a16="http://schemas.microsoft.com/office/drawing/2014/main" val="3488999507"/>
                    </a:ext>
                  </a:extLst>
                </a:gridCol>
                <a:gridCol w="411480">
                  <a:extLst>
                    <a:ext uri="{9D8B030D-6E8A-4147-A177-3AD203B41FA5}">
                      <a16:colId xmlns:a16="http://schemas.microsoft.com/office/drawing/2014/main" val="3413470384"/>
                    </a:ext>
                  </a:extLst>
                </a:gridCol>
                <a:gridCol w="411480">
                  <a:extLst>
                    <a:ext uri="{9D8B030D-6E8A-4147-A177-3AD203B41FA5}">
                      <a16:colId xmlns:a16="http://schemas.microsoft.com/office/drawing/2014/main" val="434069546"/>
                    </a:ext>
                  </a:extLst>
                </a:gridCol>
                <a:gridCol w="411480">
                  <a:extLst>
                    <a:ext uri="{9D8B030D-6E8A-4147-A177-3AD203B41FA5}">
                      <a16:colId xmlns:a16="http://schemas.microsoft.com/office/drawing/2014/main" val="874254313"/>
                    </a:ext>
                  </a:extLst>
                </a:gridCol>
                <a:gridCol w="411480">
                  <a:extLst>
                    <a:ext uri="{9D8B030D-6E8A-4147-A177-3AD203B41FA5}">
                      <a16:colId xmlns:a16="http://schemas.microsoft.com/office/drawing/2014/main" val="778592201"/>
                    </a:ext>
                  </a:extLst>
                </a:gridCol>
                <a:gridCol w="411480">
                  <a:extLst>
                    <a:ext uri="{9D8B030D-6E8A-4147-A177-3AD203B41FA5}">
                      <a16:colId xmlns:a16="http://schemas.microsoft.com/office/drawing/2014/main" val="66752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7972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- 2024-07-23 11:46:28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𝗟𝗘𝗦 𝗖𝗔𝗜𝗟𝗟𝗢𝗨𝗫 𝗽𝗮𝗿 𝗟𝗮 𝗙𝗹𝗮𝗺𝗯𝗲́𝗲
Une embardée scientifico-théâtrale un brin farfelue, comme une déclaration d’amour au monde minéral.
🧿 Du théâtre scientifiquement prouvé à découvrir : 
VEN. 19.07 À 19H &gt; Le Taillan-Médoc - Parc du presbytère
MARDI 23.07 À 19H &gt; Carbon-Blanc - Parc du Château Brignon
MERC. 31.07 À 19H &gt; Saint-Aubin de Médoc - Jardin de Villepreux
MARDI 06.08 À 20H &gt; Bordeaux - Ruines du Palais Gallien
JEUDI 22.08 À 19H &gt; Floirac - Parc du Castel
VEN. 23.08 À 19H &gt; Parempuyre - Le Vieux Logis, Complexe Léo Lagrange
🌿 GRATUIT sans réservation
☀️ TOUT PUBLIC dès 7 ans
➕ d’infos sur le site de l'#Etemetropolitain : https://etemetropolitain.bordeaux-metropole.fr/les-dates/
🤝 Restez connecté.e.s pour découvrir en images la suite de la programmation !
🎦 Montage Emma Délas, à partir d’images fournies par la compagnie 
Compagnie : La Flambée
Ville de Saint-Aubin de Médoc Ville de Parempuyre Ville de Bordeaux Quartier Caudéran Bordeaux Ville de Floirac Bordeaux Métropole Un Air de Bordeaux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https://quintly-eu-image-storage.s3.amazonaws.com/9f38fa4d92264d77c092107096e7caff/6fc716d86f7c8ffce14474fbb622d936.jpg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8078176"/>
                  </a:ext>
                </a:extLst>
              </a:tr>
            </a:tbl>
          </a:graphicData>
        </a:graphic>
      </p:graphicFrame>
      <p:sp>
        <p:nvSpPr>
          <p:cNvPr id="4" name="Text Placeholder 3">
            <a:extLst>
              <a:ext uri="{FF2B5EF4-FFF2-40B4-BE49-F238E27FC236}">
                <a16:creationId xmlns:a16="http://schemas.microsoft.com/office/drawing/2014/main" id="{D0154096-AE86-4D1F-940F-CB01440CE73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76371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87CED-1C4D-4188-BC67-F905D54C4C05}"/>
              </a:ext>
            </a:extLst>
          </p:cNvPr>
          <p:cNvSpPr>
            <a:spLocks noGrp="1"/>
          </p:cNvSpPr>
          <p:nvPr>
            <p:ph type="title"/>
          </p:nvPr>
        </p:nvSpPr>
        <p:spPr/>
        <p:txBody>
          <a:bodyPr/>
          <a:lstStyle/>
          <a:p>
            <a:r>
              <a:rPr lang="en-US"/>
              <a:t>Facebook Publications vidéos | All profiles - 12 of 25</a:t>
            </a:r>
          </a:p>
        </p:txBody>
      </p:sp>
      <p:graphicFrame>
        <p:nvGraphicFramePr>
          <p:cNvPr id="5" name="Table Placeholder 4">
            <a:extLst>
              <a:ext uri="{FF2B5EF4-FFF2-40B4-BE49-F238E27FC236}">
                <a16:creationId xmlns:a16="http://schemas.microsoft.com/office/drawing/2014/main" id="{C859163C-D14D-4B1F-B8A8-14C44D0FB44E}"/>
              </a:ext>
            </a:extLst>
          </p:cNvPr>
          <p:cNvGraphicFramePr>
            <a:graphicFrameLocks noGrp="1"/>
          </p:cNvGraphicFramePr>
          <p:nvPr>
            <p:ph type="tbl" sz="quarter" idx="13"/>
            <p:extLst>
              <p:ext uri="{D42A27DB-BD31-4B8C-83A1-F6EECF244321}">
                <p14:modId xmlns:p14="http://schemas.microsoft.com/office/powerpoint/2010/main" val="1845139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042857112"/>
                    </a:ext>
                  </a:extLst>
                </a:gridCol>
                <a:gridCol w="1069848">
                  <a:extLst>
                    <a:ext uri="{9D8B030D-6E8A-4147-A177-3AD203B41FA5}">
                      <a16:colId xmlns:a16="http://schemas.microsoft.com/office/drawing/2014/main" val="1149726353"/>
                    </a:ext>
                  </a:extLst>
                </a:gridCol>
                <a:gridCol w="740664">
                  <a:extLst>
                    <a:ext uri="{9D8B030D-6E8A-4147-A177-3AD203B41FA5}">
                      <a16:colId xmlns:a16="http://schemas.microsoft.com/office/drawing/2014/main" val="3316632339"/>
                    </a:ext>
                  </a:extLst>
                </a:gridCol>
                <a:gridCol w="411480">
                  <a:extLst>
                    <a:ext uri="{9D8B030D-6E8A-4147-A177-3AD203B41FA5}">
                      <a16:colId xmlns:a16="http://schemas.microsoft.com/office/drawing/2014/main" val="3940993927"/>
                    </a:ext>
                  </a:extLst>
                </a:gridCol>
                <a:gridCol w="411480">
                  <a:extLst>
                    <a:ext uri="{9D8B030D-6E8A-4147-A177-3AD203B41FA5}">
                      <a16:colId xmlns:a16="http://schemas.microsoft.com/office/drawing/2014/main" val="859488298"/>
                    </a:ext>
                  </a:extLst>
                </a:gridCol>
                <a:gridCol w="411480">
                  <a:extLst>
                    <a:ext uri="{9D8B030D-6E8A-4147-A177-3AD203B41FA5}">
                      <a16:colId xmlns:a16="http://schemas.microsoft.com/office/drawing/2014/main" val="2133545356"/>
                    </a:ext>
                  </a:extLst>
                </a:gridCol>
                <a:gridCol w="411480">
                  <a:extLst>
                    <a:ext uri="{9D8B030D-6E8A-4147-A177-3AD203B41FA5}">
                      <a16:colId xmlns:a16="http://schemas.microsoft.com/office/drawing/2014/main" val="3187790671"/>
                    </a:ext>
                  </a:extLst>
                </a:gridCol>
                <a:gridCol w="411480">
                  <a:extLst>
                    <a:ext uri="{9D8B030D-6E8A-4147-A177-3AD203B41FA5}">
                      <a16:colId xmlns:a16="http://schemas.microsoft.com/office/drawing/2014/main" val="2487347699"/>
                    </a:ext>
                  </a:extLst>
                </a:gridCol>
                <a:gridCol w="411480">
                  <a:extLst>
                    <a:ext uri="{9D8B030D-6E8A-4147-A177-3AD203B41FA5}">
                      <a16:colId xmlns:a16="http://schemas.microsoft.com/office/drawing/2014/main" val="4266587656"/>
                    </a:ext>
                  </a:extLst>
                </a:gridCol>
                <a:gridCol w="411480">
                  <a:extLst>
                    <a:ext uri="{9D8B030D-6E8A-4147-A177-3AD203B41FA5}">
                      <a16:colId xmlns:a16="http://schemas.microsoft.com/office/drawing/2014/main" val="3368029435"/>
                    </a:ext>
                  </a:extLst>
                </a:gridCol>
                <a:gridCol w="411480">
                  <a:extLst>
                    <a:ext uri="{9D8B030D-6E8A-4147-A177-3AD203B41FA5}">
                      <a16:colId xmlns:a16="http://schemas.microsoft.com/office/drawing/2014/main" val="1725693304"/>
                    </a:ext>
                  </a:extLst>
                </a:gridCol>
                <a:gridCol w="411480">
                  <a:extLst>
                    <a:ext uri="{9D8B030D-6E8A-4147-A177-3AD203B41FA5}">
                      <a16:colId xmlns:a16="http://schemas.microsoft.com/office/drawing/2014/main" val="652038338"/>
                    </a:ext>
                  </a:extLst>
                </a:gridCol>
                <a:gridCol w="411480">
                  <a:extLst>
                    <a:ext uri="{9D8B030D-6E8A-4147-A177-3AD203B41FA5}">
                      <a16:colId xmlns:a16="http://schemas.microsoft.com/office/drawing/2014/main" val="3751159131"/>
                    </a:ext>
                  </a:extLst>
                </a:gridCol>
                <a:gridCol w="411480">
                  <a:extLst>
                    <a:ext uri="{9D8B030D-6E8A-4147-A177-3AD203B41FA5}">
                      <a16:colId xmlns:a16="http://schemas.microsoft.com/office/drawing/2014/main" val="3413225761"/>
                    </a:ext>
                  </a:extLst>
                </a:gridCol>
                <a:gridCol w="411480">
                  <a:extLst>
                    <a:ext uri="{9D8B030D-6E8A-4147-A177-3AD203B41FA5}">
                      <a16:colId xmlns:a16="http://schemas.microsoft.com/office/drawing/2014/main" val="3249558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1869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- 2024-07-22 13:59:54</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𝗥𝗢𝗦𝗘 𝗽𝗮𝗿 𝗹𝗮 𝗖𝗼𝗺𝗽𝗮𝗴𝗻𝗶𝗲 𝗡𝗼𝘁𝗿𝗲 𝗜𝗻𝘀𝗼𝘂𝗰𝗶𝗮𝗻𝗰𝗲
Une pièce tout terrain sur la fin des histoires d’amour qui envoie valdinguer les assignations de genre ! 6 comédien.ne.s au plateau convoquent Liv Strömquist, la queen Beyoncé, Leonardo di Caprio et la mythologique Ariane pour un plongeon vertigineux dans les abysses de la passion !
🧿 Théâtre de tréteaux à découvrir : 
MARDI 23.07 À 19H30 &gt; Gradignan - Parc de l’Ermitage
MERC 24.07 À 19H &gt; Saint-Aubin-de-Médoc - Bergerie de Villepreux 
MERC 21.08 À 19H &gt; Saint-Médard-en-Jalles - Parc de la Grange de Magudas
JEUDI 22.08 À 19H &gt; Blanquefort - La Vacherie
VEND 23.08 À 19H30 &gt; Pessac - Parc de Camponac
🌿 GRATUIT sans réservation
☀️ TOUT PUBLIC dès 10 ans
➕ d’infos sur le site de l'#Etemetropolitain : https://etemetropolitain.bordeaux-metropole.fr/les-dates/
🤝 Restez connecté.e.s pour découvrir en images la suite de la programmation !
🎦 Montage Emma Délas, à partir d’images fournies par la compagnie 
Compagnie : Notre Insouciance
Bordeaux Métropole Ville de Gradignan Ville de Saint-Médard-en-Jalles Café Culturel L'Estran Ville de Pessac Culture Pessac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https://quintly-eu-image-storage.s3.amazonaws.com/9f38fa4d92264d77c092107096e7caff/6e29457458a7f636f847c1b67c2881e8.jpg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42583021"/>
                  </a:ext>
                </a:extLst>
              </a:tr>
            </a:tbl>
          </a:graphicData>
        </a:graphic>
      </p:graphicFrame>
      <p:sp>
        <p:nvSpPr>
          <p:cNvPr id="4" name="Text Placeholder 3">
            <a:extLst>
              <a:ext uri="{FF2B5EF4-FFF2-40B4-BE49-F238E27FC236}">
                <a16:creationId xmlns:a16="http://schemas.microsoft.com/office/drawing/2014/main" id="{D1893E02-857C-47E7-9149-10ABC1361FB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8390096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01F58-5B67-4080-A717-F03452A2A747}"/>
              </a:ext>
            </a:extLst>
          </p:cNvPr>
          <p:cNvSpPr>
            <a:spLocks noGrp="1"/>
          </p:cNvSpPr>
          <p:nvPr>
            <p:ph type="title"/>
          </p:nvPr>
        </p:nvSpPr>
        <p:spPr/>
        <p:txBody>
          <a:bodyPr/>
          <a:lstStyle/>
          <a:p>
            <a:r>
              <a:rPr lang="en-US"/>
              <a:t>Facebook Publications vidéos | All profiles - 13 of 25</a:t>
            </a:r>
          </a:p>
        </p:txBody>
      </p:sp>
      <p:graphicFrame>
        <p:nvGraphicFramePr>
          <p:cNvPr id="5" name="Table Placeholder 4">
            <a:extLst>
              <a:ext uri="{FF2B5EF4-FFF2-40B4-BE49-F238E27FC236}">
                <a16:creationId xmlns:a16="http://schemas.microsoft.com/office/drawing/2014/main" id="{377B1B38-0BC4-4C4C-B697-144DC026FFC0}"/>
              </a:ext>
            </a:extLst>
          </p:cNvPr>
          <p:cNvGraphicFramePr>
            <a:graphicFrameLocks noGrp="1"/>
          </p:cNvGraphicFramePr>
          <p:nvPr>
            <p:ph type="tbl" sz="quarter" idx="13"/>
            <p:extLst>
              <p:ext uri="{D42A27DB-BD31-4B8C-83A1-F6EECF244321}">
                <p14:modId xmlns:p14="http://schemas.microsoft.com/office/powerpoint/2010/main" val="129668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168409848"/>
                    </a:ext>
                  </a:extLst>
                </a:gridCol>
                <a:gridCol w="1069848">
                  <a:extLst>
                    <a:ext uri="{9D8B030D-6E8A-4147-A177-3AD203B41FA5}">
                      <a16:colId xmlns:a16="http://schemas.microsoft.com/office/drawing/2014/main" val="2950555667"/>
                    </a:ext>
                  </a:extLst>
                </a:gridCol>
                <a:gridCol w="740664">
                  <a:extLst>
                    <a:ext uri="{9D8B030D-6E8A-4147-A177-3AD203B41FA5}">
                      <a16:colId xmlns:a16="http://schemas.microsoft.com/office/drawing/2014/main" val="291686709"/>
                    </a:ext>
                  </a:extLst>
                </a:gridCol>
                <a:gridCol w="411480">
                  <a:extLst>
                    <a:ext uri="{9D8B030D-6E8A-4147-A177-3AD203B41FA5}">
                      <a16:colId xmlns:a16="http://schemas.microsoft.com/office/drawing/2014/main" val="2255231859"/>
                    </a:ext>
                  </a:extLst>
                </a:gridCol>
                <a:gridCol w="411480">
                  <a:extLst>
                    <a:ext uri="{9D8B030D-6E8A-4147-A177-3AD203B41FA5}">
                      <a16:colId xmlns:a16="http://schemas.microsoft.com/office/drawing/2014/main" val="3864837873"/>
                    </a:ext>
                  </a:extLst>
                </a:gridCol>
                <a:gridCol w="411480">
                  <a:extLst>
                    <a:ext uri="{9D8B030D-6E8A-4147-A177-3AD203B41FA5}">
                      <a16:colId xmlns:a16="http://schemas.microsoft.com/office/drawing/2014/main" val="1208494919"/>
                    </a:ext>
                  </a:extLst>
                </a:gridCol>
                <a:gridCol w="411480">
                  <a:extLst>
                    <a:ext uri="{9D8B030D-6E8A-4147-A177-3AD203B41FA5}">
                      <a16:colId xmlns:a16="http://schemas.microsoft.com/office/drawing/2014/main" val="856688239"/>
                    </a:ext>
                  </a:extLst>
                </a:gridCol>
                <a:gridCol w="411480">
                  <a:extLst>
                    <a:ext uri="{9D8B030D-6E8A-4147-A177-3AD203B41FA5}">
                      <a16:colId xmlns:a16="http://schemas.microsoft.com/office/drawing/2014/main" val="3489218028"/>
                    </a:ext>
                  </a:extLst>
                </a:gridCol>
                <a:gridCol w="411480">
                  <a:extLst>
                    <a:ext uri="{9D8B030D-6E8A-4147-A177-3AD203B41FA5}">
                      <a16:colId xmlns:a16="http://schemas.microsoft.com/office/drawing/2014/main" val="2541554609"/>
                    </a:ext>
                  </a:extLst>
                </a:gridCol>
                <a:gridCol w="411480">
                  <a:extLst>
                    <a:ext uri="{9D8B030D-6E8A-4147-A177-3AD203B41FA5}">
                      <a16:colId xmlns:a16="http://schemas.microsoft.com/office/drawing/2014/main" val="35113715"/>
                    </a:ext>
                  </a:extLst>
                </a:gridCol>
                <a:gridCol w="411480">
                  <a:extLst>
                    <a:ext uri="{9D8B030D-6E8A-4147-A177-3AD203B41FA5}">
                      <a16:colId xmlns:a16="http://schemas.microsoft.com/office/drawing/2014/main" val="1167052604"/>
                    </a:ext>
                  </a:extLst>
                </a:gridCol>
                <a:gridCol w="411480">
                  <a:extLst>
                    <a:ext uri="{9D8B030D-6E8A-4147-A177-3AD203B41FA5}">
                      <a16:colId xmlns:a16="http://schemas.microsoft.com/office/drawing/2014/main" val="3888997427"/>
                    </a:ext>
                  </a:extLst>
                </a:gridCol>
                <a:gridCol w="411480">
                  <a:extLst>
                    <a:ext uri="{9D8B030D-6E8A-4147-A177-3AD203B41FA5}">
                      <a16:colId xmlns:a16="http://schemas.microsoft.com/office/drawing/2014/main" val="3264942341"/>
                    </a:ext>
                  </a:extLst>
                </a:gridCol>
                <a:gridCol w="411480">
                  <a:extLst>
                    <a:ext uri="{9D8B030D-6E8A-4147-A177-3AD203B41FA5}">
                      <a16:colId xmlns:a16="http://schemas.microsoft.com/office/drawing/2014/main" val="1416568297"/>
                    </a:ext>
                  </a:extLst>
                </a:gridCol>
                <a:gridCol w="411480">
                  <a:extLst>
                    <a:ext uri="{9D8B030D-6E8A-4147-A177-3AD203B41FA5}">
                      <a16:colId xmlns:a16="http://schemas.microsoft.com/office/drawing/2014/main" val="3199908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81389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- 2024-07-21 17:01:34</a:t>
                      </a:r>
                      <a:r>
                        <a:rPr kumimoji="0" lang="en-US" sz="1000" b="0" i="0" u="none" strike="noStrike" kern="1200" cap="none" spc="0" normalizeH="0" baseline="0" noProof="0">
                          <a:ln>
                            <a:noFill/>
                          </a:ln>
                          <a:solidFill>
                            <a:prstClr val="black"/>
                          </a:solidFill>
                          <a:effectLst/>
                          <a:uLnTx/>
                          <a:uFillTx/>
                          <a:latin typeface="Calibri"/>
                          <a:ea typeface="+mn-ea"/>
                          <a:cs typeface="+mn-cs"/>
                        </a:rPr>
                        <a:t>
 🌟 𝗣𝗥𝗢𝗚𝗥𝗔𝗠𝗠𝗘 𝗗𝗘 𝗟𝗔 𝗦𝗘𝗠𝗔𝗜𝗡𝗘 𝟮 🌟
𝗗𝗨 𝟮𝟮 𝗔𝗨 𝟮𝟴 𝗝𝗨𝗜𝗟𝗟𝗘𝗧</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https://quintly-eu-image-storage.s3.amazonaws.com/9f38fa4d92264d77c092107096e7caff/a4c84bbe73b075cca517ea745f2bcda0.jpg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59330027"/>
                  </a:ext>
                </a:extLst>
              </a:tr>
            </a:tbl>
          </a:graphicData>
        </a:graphic>
      </p:graphicFrame>
      <p:sp>
        <p:nvSpPr>
          <p:cNvPr id="4" name="Text Placeholder 3">
            <a:extLst>
              <a:ext uri="{FF2B5EF4-FFF2-40B4-BE49-F238E27FC236}">
                <a16:creationId xmlns:a16="http://schemas.microsoft.com/office/drawing/2014/main" id="{8DA1A1E0-9AE8-4641-B0FA-CE460158367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55546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B13FB-5CCF-4606-997F-D86D3CD778B0}"/>
              </a:ext>
            </a:extLst>
          </p:cNvPr>
          <p:cNvSpPr>
            <a:spLocks noGrp="1"/>
          </p:cNvSpPr>
          <p:nvPr>
            <p:ph type="title"/>
          </p:nvPr>
        </p:nvSpPr>
        <p:spPr/>
        <p:txBody>
          <a:bodyPr/>
          <a:lstStyle/>
          <a:p>
            <a:r>
              <a:rPr lang="en-US"/>
              <a:t>Facebook Publications vidéos | All profiles - 14 of 25</a:t>
            </a:r>
          </a:p>
        </p:txBody>
      </p:sp>
      <p:graphicFrame>
        <p:nvGraphicFramePr>
          <p:cNvPr id="5" name="Table Placeholder 4">
            <a:extLst>
              <a:ext uri="{FF2B5EF4-FFF2-40B4-BE49-F238E27FC236}">
                <a16:creationId xmlns:a16="http://schemas.microsoft.com/office/drawing/2014/main" id="{CA653B2C-6076-44EC-9E39-B786127DC51A}"/>
              </a:ext>
            </a:extLst>
          </p:cNvPr>
          <p:cNvGraphicFramePr>
            <a:graphicFrameLocks noGrp="1"/>
          </p:cNvGraphicFramePr>
          <p:nvPr>
            <p:ph type="tbl" sz="quarter" idx="13"/>
            <p:extLst>
              <p:ext uri="{D42A27DB-BD31-4B8C-83A1-F6EECF244321}">
                <p14:modId xmlns:p14="http://schemas.microsoft.com/office/powerpoint/2010/main" val="2047942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634781682"/>
                    </a:ext>
                  </a:extLst>
                </a:gridCol>
                <a:gridCol w="1069848">
                  <a:extLst>
                    <a:ext uri="{9D8B030D-6E8A-4147-A177-3AD203B41FA5}">
                      <a16:colId xmlns:a16="http://schemas.microsoft.com/office/drawing/2014/main" val="1369363575"/>
                    </a:ext>
                  </a:extLst>
                </a:gridCol>
                <a:gridCol w="740664">
                  <a:extLst>
                    <a:ext uri="{9D8B030D-6E8A-4147-A177-3AD203B41FA5}">
                      <a16:colId xmlns:a16="http://schemas.microsoft.com/office/drawing/2014/main" val="4156533293"/>
                    </a:ext>
                  </a:extLst>
                </a:gridCol>
                <a:gridCol w="411480">
                  <a:extLst>
                    <a:ext uri="{9D8B030D-6E8A-4147-A177-3AD203B41FA5}">
                      <a16:colId xmlns:a16="http://schemas.microsoft.com/office/drawing/2014/main" val="887457983"/>
                    </a:ext>
                  </a:extLst>
                </a:gridCol>
                <a:gridCol w="411480">
                  <a:extLst>
                    <a:ext uri="{9D8B030D-6E8A-4147-A177-3AD203B41FA5}">
                      <a16:colId xmlns:a16="http://schemas.microsoft.com/office/drawing/2014/main" val="780629953"/>
                    </a:ext>
                  </a:extLst>
                </a:gridCol>
                <a:gridCol w="411480">
                  <a:extLst>
                    <a:ext uri="{9D8B030D-6E8A-4147-A177-3AD203B41FA5}">
                      <a16:colId xmlns:a16="http://schemas.microsoft.com/office/drawing/2014/main" val="3369346857"/>
                    </a:ext>
                  </a:extLst>
                </a:gridCol>
                <a:gridCol w="411480">
                  <a:extLst>
                    <a:ext uri="{9D8B030D-6E8A-4147-A177-3AD203B41FA5}">
                      <a16:colId xmlns:a16="http://schemas.microsoft.com/office/drawing/2014/main" val="2406045012"/>
                    </a:ext>
                  </a:extLst>
                </a:gridCol>
                <a:gridCol w="411480">
                  <a:extLst>
                    <a:ext uri="{9D8B030D-6E8A-4147-A177-3AD203B41FA5}">
                      <a16:colId xmlns:a16="http://schemas.microsoft.com/office/drawing/2014/main" val="2560513364"/>
                    </a:ext>
                  </a:extLst>
                </a:gridCol>
                <a:gridCol w="411480">
                  <a:extLst>
                    <a:ext uri="{9D8B030D-6E8A-4147-A177-3AD203B41FA5}">
                      <a16:colId xmlns:a16="http://schemas.microsoft.com/office/drawing/2014/main" val="1387405690"/>
                    </a:ext>
                  </a:extLst>
                </a:gridCol>
                <a:gridCol w="411480">
                  <a:extLst>
                    <a:ext uri="{9D8B030D-6E8A-4147-A177-3AD203B41FA5}">
                      <a16:colId xmlns:a16="http://schemas.microsoft.com/office/drawing/2014/main" val="3542120987"/>
                    </a:ext>
                  </a:extLst>
                </a:gridCol>
                <a:gridCol w="411480">
                  <a:extLst>
                    <a:ext uri="{9D8B030D-6E8A-4147-A177-3AD203B41FA5}">
                      <a16:colId xmlns:a16="http://schemas.microsoft.com/office/drawing/2014/main" val="1154941934"/>
                    </a:ext>
                  </a:extLst>
                </a:gridCol>
                <a:gridCol w="411480">
                  <a:extLst>
                    <a:ext uri="{9D8B030D-6E8A-4147-A177-3AD203B41FA5}">
                      <a16:colId xmlns:a16="http://schemas.microsoft.com/office/drawing/2014/main" val="1076111946"/>
                    </a:ext>
                  </a:extLst>
                </a:gridCol>
                <a:gridCol w="411480">
                  <a:extLst>
                    <a:ext uri="{9D8B030D-6E8A-4147-A177-3AD203B41FA5}">
                      <a16:colId xmlns:a16="http://schemas.microsoft.com/office/drawing/2014/main" val="3842769153"/>
                    </a:ext>
                  </a:extLst>
                </a:gridCol>
                <a:gridCol w="411480">
                  <a:extLst>
                    <a:ext uri="{9D8B030D-6E8A-4147-A177-3AD203B41FA5}">
                      <a16:colId xmlns:a16="http://schemas.microsoft.com/office/drawing/2014/main" val="4289895107"/>
                    </a:ext>
                  </a:extLst>
                </a:gridCol>
                <a:gridCol w="411480">
                  <a:extLst>
                    <a:ext uri="{9D8B030D-6E8A-4147-A177-3AD203B41FA5}">
                      <a16:colId xmlns:a16="http://schemas.microsoft.com/office/drawing/2014/main" val="1522373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78871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- 2024-07-21 09:00:55</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𝗠𝗔𝗦𝗖𝗢𝗧𝗧𝗘 𝗽𝗮𝗿 𝗹𝗮 𝗖𝗼𝗺𝗽𝗮𝗴𝗻𝗶𝗲 𝗝𝘂𝘀𝗾𝘂'𝗶𝗰𝗶 𝘁𝗼𝘂𝘁 𝘃𝗮 𝗯𝗶𝗲𝗻
Derrière les câlins, coucous de la main et chorégraphies kitsch, qui est l’anonyme qui gesticule dans tous les sens pour vendre des produits de supermarché ou chauffer les tribunes ?
🧿 Un seul-en-scène intime et loufoque à découvrir :
MARDI 23.07 À 19H &gt; Blanquefort -  Skatepark de Fongravey
MERC 24.07 À 18H &gt; Eysines - Parvis du Château Lescombes
MERC 07.08 À 19H30 &gt; Ambarès-et-Lagrave - Parc Charron
JEUDI 08.08 À 19H &gt; Saint-Médard-en-Jalles - École de Gajac
🌿 GRATUIT sans réservation
☀️ TOUT PUBLIC dès 7 ans
➕ d’infos sur le site de l'#Etemetropolitain : https://etemetropolitain.bordeaux-metropole.fr/les-dates/ 
🤝 Restez connecté.e.s pour découvrir en images la suite de la programmation !
🎦 Montage Emma Délas, à partir d’images fournies par la compagnie 
Compagnie : Cie Jusqu'ici tout va bien - Adrien Taffanel 
Bordeaux Métropole  Ville d'Eysines Eysines Culture  Pôle Culturel Evasion  Ville de Saint-Médard-en-Jalles  Café Culturel L'Estran Ville de Blanquefort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https://quintly-eu-image-storage.s3.amazonaws.com/9f38fa4d92264d77c092107096e7caff/a5a351ab4f07f5c8fd6f28c6271a7c20.jpg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9110917"/>
                  </a:ext>
                </a:extLst>
              </a:tr>
            </a:tbl>
          </a:graphicData>
        </a:graphic>
      </p:graphicFrame>
      <p:sp>
        <p:nvSpPr>
          <p:cNvPr id="4" name="Text Placeholder 3">
            <a:extLst>
              <a:ext uri="{FF2B5EF4-FFF2-40B4-BE49-F238E27FC236}">
                <a16:creationId xmlns:a16="http://schemas.microsoft.com/office/drawing/2014/main" id="{D1432F04-2BA6-486A-9876-436F01DC26C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0934276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E6989-7FF8-485A-8A6D-B065FA29716D}"/>
              </a:ext>
            </a:extLst>
          </p:cNvPr>
          <p:cNvSpPr>
            <a:spLocks noGrp="1"/>
          </p:cNvSpPr>
          <p:nvPr>
            <p:ph type="title"/>
          </p:nvPr>
        </p:nvSpPr>
        <p:spPr/>
        <p:txBody>
          <a:bodyPr/>
          <a:lstStyle/>
          <a:p>
            <a:r>
              <a:rPr lang="en-US"/>
              <a:t>Facebook Publications vidéos | All profiles - 15 of 25</a:t>
            </a:r>
          </a:p>
        </p:txBody>
      </p:sp>
      <p:graphicFrame>
        <p:nvGraphicFramePr>
          <p:cNvPr id="5" name="Table Placeholder 4">
            <a:extLst>
              <a:ext uri="{FF2B5EF4-FFF2-40B4-BE49-F238E27FC236}">
                <a16:creationId xmlns:a16="http://schemas.microsoft.com/office/drawing/2014/main" id="{4F200623-90C7-4973-B08C-1C003177DC83}"/>
              </a:ext>
            </a:extLst>
          </p:cNvPr>
          <p:cNvGraphicFramePr>
            <a:graphicFrameLocks noGrp="1"/>
          </p:cNvGraphicFramePr>
          <p:nvPr>
            <p:ph type="tbl" sz="quarter" idx="13"/>
            <p:extLst>
              <p:ext uri="{D42A27DB-BD31-4B8C-83A1-F6EECF244321}">
                <p14:modId xmlns:p14="http://schemas.microsoft.com/office/powerpoint/2010/main" val="105678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53264021"/>
                    </a:ext>
                  </a:extLst>
                </a:gridCol>
                <a:gridCol w="1069848">
                  <a:extLst>
                    <a:ext uri="{9D8B030D-6E8A-4147-A177-3AD203B41FA5}">
                      <a16:colId xmlns:a16="http://schemas.microsoft.com/office/drawing/2014/main" val="2408499433"/>
                    </a:ext>
                  </a:extLst>
                </a:gridCol>
                <a:gridCol w="740664">
                  <a:extLst>
                    <a:ext uri="{9D8B030D-6E8A-4147-A177-3AD203B41FA5}">
                      <a16:colId xmlns:a16="http://schemas.microsoft.com/office/drawing/2014/main" val="1875018771"/>
                    </a:ext>
                  </a:extLst>
                </a:gridCol>
                <a:gridCol w="411480">
                  <a:extLst>
                    <a:ext uri="{9D8B030D-6E8A-4147-A177-3AD203B41FA5}">
                      <a16:colId xmlns:a16="http://schemas.microsoft.com/office/drawing/2014/main" val="681273488"/>
                    </a:ext>
                  </a:extLst>
                </a:gridCol>
                <a:gridCol w="411480">
                  <a:extLst>
                    <a:ext uri="{9D8B030D-6E8A-4147-A177-3AD203B41FA5}">
                      <a16:colId xmlns:a16="http://schemas.microsoft.com/office/drawing/2014/main" val="1712979664"/>
                    </a:ext>
                  </a:extLst>
                </a:gridCol>
                <a:gridCol w="411480">
                  <a:extLst>
                    <a:ext uri="{9D8B030D-6E8A-4147-A177-3AD203B41FA5}">
                      <a16:colId xmlns:a16="http://schemas.microsoft.com/office/drawing/2014/main" val="1925797976"/>
                    </a:ext>
                  </a:extLst>
                </a:gridCol>
                <a:gridCol w="411480">
                  <a:extLst>
                    <a:ext uri="{9D8B030D-6E8A-4147-A177-3AD203B41FA5}">
                      <a16:colId xmlns:a16="http://schemas.microsoft.com/office/drawing/2014/main" val="870361152"/>
                    </a:ext>
                  </a:extLst>
                </a:gridCol>
                <a:gridCol w="411480">
                  <a:extLst>
                    <a:ext uri="{9D8B030D-6E8A-4147-A177-3AD203B41FA5}">
                      <a16:colId xmlns:a16="http://schemas.microsoft.com/office/drawing/2014/main" val="1392905513"/>
                    </a:ext>
                  </a:extLst>
                </a:gridCol>
                <a:gridCol w="411480">
                  <a:extLst>
                    <a:ext uri="{9D8B030D-6E8A-4147-A177-3AD203B41FA5}">
                      <a16:colId xmlns:a16="http://schemas.microsoft.com/office/drawing/2014/main" val="3201103165"/>
                    </a:ext>
                  </a:extLst>
                </a:gridCol>
                <a:gridCol w="411480">
                  <a:extLst>
                    <a:ext uri="{9D8B030D-6E8A-4147-A177-3AD203B41FA5}">
                      <a16:colId xmlns:a16="http://schemas.microsoft.com/office/drawing/2014/main" val="3234758885"/>
                    </a:ext>
                  </a:extLst>
                </a:gridCol>
                <a:gridCol w="411480">
                  <a:extLst>
                    <a:ext uri="{9D8B030D-6E8A-4147-A177-3AD203B41FA5}">
                      <a16:colId xmlns:a16="http://schemas.microsoft.com/office/drawing/2014/main" val="1102446899"/>
                    </a:ext>
                  </a:extLst>
                </a:gridCol>
                <a:gridCol w="411480">
                  <a:extLst>
                    <a:ext uri="{9D8B030D-6E8A-4147-A177-3AD203B41FA5}">
                      <a16:colId xmlns:a16="http://schemas.microsoft.com/office/drawing/2014/main" val="271237265"/>
                    </a:ext>
                  </a:extLst>
                </a:gridCol>
                <a:gridCol w="411480">
                  <a:extLst>
                    <a:ext uri="{9D8B030D-6E8A-4147-A177-3AD203B41FA5}">
                      <a16:colId xmlns:a16="http://schemas.microsoft.com/office/drawing/2014/main" val="146148007"/>
                    </a:ext>
                  </a:extLst>
                </a:gridCol>
                <a:gridCol w="411480">
                  <a:extLst>
                    <a:ext uri="{9D8B030D-6E8A-4147-A177-3AD203B41FA5}">
                      <a16:colId xmlns:a16="http://schemas.microsoft.com/office/drawing/2014/main" val="2623909727"/>
                    </a:ext>
                  </a:extLst>
                </a:gridCol>
                <a:gridCol w="411480">
                  <a:extLst>
                    <a:ext uri="{9D8B030D-6E8A-4147-A177-3AD203B41FA5}">
                      <a16:colId xmlns:a16="http://schemas.microsoft.com/office/drawing/2014/main" val="3773948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547570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- 2024-07-20 16:28:54</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𝗥𝗮𝗺𝗶 𝗞𝗵𝗮𝗹𝗶𝗳𝗲́ 𝗧𝗿𝗶𝗼
Attention, pianiste hors norme ! Fils de l’immense joueur de oud Marcel Khalifé et frère du musicien Bachar Khalifé, le pianiste franco-libanais Rami Khalifé aime casser les codes. Pour son unique date dans l’Été métropolitain, il invite les violoncellistes Joachim Birman et Auguste Rachet à le rejoindre sur scène. Un concert qui promet d’être sauvage et percussif !
🧿 Concert à vivre :
LUNDI 22 JUILLET À 20H ⮕ Rami Khalife &gt; Ville de Lormont - Terrasse de la Villa Valmont
📌 Prochains Concerts Inédits de l'Été :
VENDREDI 2 AOÛT À 20H ⮕ Cyrille Brotto &amp; Ablaye Cissoko &gt; Mairie de Saint Louis de Montferrand - Parenthèse L’Escale
MERCREDI 7 AOÛT À 20H ⮕ Elliott Armen &gt; Ville de Bordeaux - Square de la Croix du Sud (Nansouty)
MERCREDI 21 AOÛT À 20H ⮕ Denis Cuniot &gt; Ville de Villenave d'Ornon - Parc Sourreil
JEUDI 29 AOÛT À 20H ⮕ Sophye Soliveau &gt; Ville d'Ambarès &amp; Lagrave - Parc Charron
🌿 GRATUIT sans réservation
☀️ TOUT PUBLIC
➕ d’infos sur le site de l'#Etemetropolitain : https://etemetropolitain.bordeaux-metropole.fr/les-dates/
🤝 Restez connecté.e.s pour découvrir en images la suite de la programmation !
🎦 Montage Emma Délas, à partir d’images fournies par la production
Artiste : Rami Khalife
Bordeaux Métropole Le Rocher de Palmer Ville de Lormont Villa Valmont Mairie de Saint Louis de Montferrand Ville de Bordeaux Bordeaux culture Ville de Villenave d'Ornon Culture Villenave d'Ornon Pôle Culturel Evasion Ablaye Cissoko Elliott Armen Sophye Soliveau Un Air de Bordeaux Visit Bordeaux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https://quintly-eu-image-storage.s3.amazonaws.com/9f38fa4d92264d77c092107096e7caff/44b18d6c4a6494626eeb29e6037355a7.jpg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49802413"/>
                  </a:ext>
                </a:extLst>
              </a:tr>
            </a:tbl>
          </a:graphicData>
        </a:graphic>
      </p:graphicFrame>
      <p:sp>
        <p:nvSpPr>
          <p:cNvPr id="4" name="Text Placeholder 3">
            <a:extLst>
              <a:ext uri="{FF2B5EF4-FFF2-40B4-BE49-F238E27FC236}">
                <a16:creationId xmlns:a16="http://schemas.microsoft.com/office/drawing/2014/main" id="{D54E253C-CFA9-4131-8FE0-DDD334E0EB0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513453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E9CDB-3EC5-4ED5-8A3E-08E4574F86A5}"/>
              </a:ext>
            </a:extLst>
          </p:cNvPr>
          <p:cNvSpPr>
            <a:spLocks noGrp="1"/>
          </p:cNvSpPr>
          <p:nvPr>
            <p:ph type="title"/>
          </p:nvPr>
        </p:nvSpPr>
        <p:spPr/>
        <p:txBody>
          <a:bodyPr/>
          <a:lstStyle/>
          <a:p>
            <a:r>
              <a:rPr lang="en-US"/>
              <a:t>Facebook Publications vidéos | All profiles - 16 of 25</a:t>
            </a:r>
          </a:p>
        </p:txBody>
      </p:sp>
      <p:graphicFrame>
        <p:nvGraphicFramePr>
          <p:cNvPr id="5" name="Table Placeholder 4">
            <a:extLst>
              <a:ext uri="{FF2B5EF4-FFF2-40B4-BE49-F238E27FC236}">
                <a16:creationId xmlns:a16="http://schemas.microsoft.com/office/drawing/2014/main" id="{E12CDB20-1196-4D36-93FA-A56F7E907C2E}"/>
              </a:ext>
            </a:extLst>
          </p:cNvPr>
          <p:cNvGraphicFramePr>
            <a:graphicFrameLocks noGrp="1"/>
          </p:cNvGraphicFramePr>
          <p:nvPr>
            <p:ph type="tbl" sz="quarter" idx="13"/>
            <p:extLst>
              <p:ext uri="{D42A27DB-BD31-4B8C-83A1-F6EECF244321}">
                <p14:modId xmlns:p14="http://schemas.microsoft.com/office/powerpoint/2010/main" val="4083000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65522787"/>
                    </a:ext>
                  </a:extLst>
                </a:gridCol>
                <a:gridCol w="1069848">
                  <a:extLst>
                    <a:ext uri="{9D8B030D-6E8A-4147-A177-3AD203B41FA5}">
                      <a16:colId xmlns:a16="http://schemas.microsoft.com/office/drawing/2014/main" val="3296890268"/>
                    </a:ext>
                  </a:extLst>
                </a:gridCol>
                <a:gridCol w="740664">
                  <a:extLst>
                    <a:ext uri="{9D8B030D-6E8A-4147-A177-3AD203B41FA5}">
                      <a16:colId xmlns:a16="http://schemas.microsoft.com/office/drawing/2014/main" val="1586430468"/>
                    </a:ext>
                  </a:extLst>
                </a:gridCol>
                <a:gridCol w="411480">
                  <a:extLst>
                    <a:ext uri="{9D8B030D-6E8A-4147-A177-3AD203B41FA5}">
                      <a16:colId xmlns:a16="http://schemas.microsoft.com/office/drawing/2014/main" val="2584514815"/>
                    </a:ext>
                  </a:extLst>
                </a:gridCol>
                <a:gridCol w="411480">
                  <a:extLst>
                    <a:ext uri="{9D8B030D-6E8A-4147-A177-3AD203B41FA5}">
                      <a16:colId xmlns:a16="http://schemas.microsoft.com/office/drawing/2014/main" val="3529151513"/>
                    </a:ext>
                  </a:extLst>
                </a:gridCol>
                <a:gridCol w="411480">
                  <a:extLst>
                    <a:ext uri="{9D8B030D-6E8A-4147-A177-3AD203B41FA5}">
                      <a16:colId xmlns:a16="http://schemas.microsoft.com/office/drawing/2014/main" val="1970312662"/>
                    </a:ext>
                  </a:extLst>
                </a:gridCol>
                <a:gridCol w="411480">
                  <a:extLst>
                    <a:ext uri="{9D8B030D-6E8A-4147-A177-3AD203B41FA5}">
                      <a16:colId xmlns:a16="http://schemas.microsoft.com/office/drawing/2014/main" val="2200578952"/>
                    </a:ext>
                  </a:extLst>
                </a:gridCol>
                <a:gridCol w="411480">
                  <a:extLst>
                    <a:ext uri="{9D8B030D-6E8A-4147-A177-3AD203B41FA5}">
                      <a16:colId xmlns:a16="http://schemas.microsoft.com/office/drawing/2014/main" val="2259477065"/>
                    </a:ext>
                  </a:extLst>
                </a:gridCol>
                <a:gridCol w="411480">
                  <a:extLst>
                    <a:ext uri="{9D8B030D-6E8A-4147-A177-3AD203B41FA5}">
                      <a16:colId xmlns:a16="http://schemas.microsoft.com/office/drawing/2014/main" val="1747523631"/>
                    </a:ext>
                  </a:extLst>
                </a:gridCol>
                <a:gridCol w="411480">
                  <a:extLst>
                    <a:ext uri="{9D8B030D-6E8A-4147-A177-3AD203B41FA5}">
                      <a16:colId xmlns:a16="http://schemas.microsoft.com/office/drawing/2014/main" val="92503703"/>
                    </a:ext>
                  </a:extLst>
                </a:gridCol>
                <a:gridCol w="411480">
                  <a:extLst>
                    <a:ext uri="{9D8B030D-6E8A-4147-A177-3AD203B41FA5}">
                      <a16:colId xmlns:a16="http://schemas.microsoft.com/office/drawing/2014/main" val="317128643"/>
                    </a:ext>
                  </a:extLst>
                </a:gridCol>
                <a:gridCol w="411480">
                  <a:extLst>
                    <a:ext uri="{9D8B030D-6E8A-4147-A177-3AD203B41FA5}">
                      <a16:colId xmlns:a16="http://schemas.microsoft.com/office/drawing/2014/main" val="2092439839"/>
                    </a:ext>
                  </a:extLst>
                </a:gridCol>
                <a:gridCol w="411480">
                  <a:extLst>
                    <a:ext uri="{9D8B030D-6E8A-4147-A177-3AD203B41FA5}">
                      <a16:colId xmlns:a16="http://schemas.microsoft.com/office/drawing/2014/main" val="1594230526"/>
                    </a:ext>
                  </a:extLst>
                </a:gridCol>
                <a:gridCol w="411480">
                  <a:extLst>
                    <a:ext uri="{9D8B030D-6E8A-4147-A177-3AD203B41FA5}">
                      <a16:colId xmlns:a16="http://schemas.microsoft.com/office/drawing/2014/main" val="3918165526"/>
                    </a:ext>
                  </a:extLst>
                </a:gridCol>
                <a:gridCol w="411480">
                  <a:extLst>
                    <a:ext uri="{9D8B030D-6E8A-4147-A177-3AD203B41FA5}">
                      <a16:colId xmlns:a16="http://schemas.microsoft.com/office/drawing/2014/main" val="3168089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73528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- 2024-07-19 13:00:42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𝗟𝗔̂𝗖𝗛𝗘𝗥 𝗗𝗘 𝗠𝗔𝗚𝗜𝗖𝗜𝗘𝗡·𝗡𝗘·𝗦 𝗽𝗮𝗿 𝗟𝗮 𝗖𝗼𝗺𝗽𝗮𝗴𝗻𝗶𝗲 𝗦𝗮𝗻𝘀 𝗚𝗿𝗮𝘃𝗶𝘁𝗲́
Illusionnistes et prestidigitateurs vous invitent à des tours de passe-passe bluffants d’une redoutable dextérité. Participation hautement recommandée dans ces numéros à en décrocher les yeux. (In)crédulités garanties.
🧿 Tours de magie à découvrir en continu :
VEND 19.07 DE 19H À 21H &gt; Bouliac - Place Chevelaure
SAM 20.07 DE 19H À 21H &gt; Saint-Louis-de-Montferrand - Parenthèse L’Escale
MERC 24.07 DE 9H30 À 13H &gt; Cenon - Marché de plein air
JEUDI 25.07 DE 19H À 22H30 &gt; Bruges - Guinguette du Parc des Borges
MARDI 27.08 DE 18H30 À 21H30 &gt; Gradignan - Parc de Laurenzane 
MERC 28.08 DE 16H À 17H30 &gt; Le Bouscat - Médiathèque La Source et Place Gambetta
MERC 28.08 DE 18H30 À 20H &gt; Le Bouscat - Barrière du Médoc et Esplanade Jean Valleix
🌿 GRATUIT sans réservation
☀️ TOUT PUBLIC dès 6 ans
➕ d’infos sur le site de l'#Etemetropolitain : https://etemetropolitain.bordeaux-metropole.fr/les-dates/ 
🤝 Restez connecté.e.s pour découvrir en images la suite de la programmation !
🎦 Montage Emma Délas, à partir d’images fournies par la compagnie 
Compagnie : Compagnie Sans Gravité 
Bordeaux Métropole Ville de BOULIAC Mairie de Saint Louis de Montferrand  Ville de Cenon Ville de Bruges Bruges culture Ville de Gradignan Le Bouscat, ville à vivre Un Air de Bordeaux Bordeaux Tourisme 
#Étémétropolitain #culture #festival #spectacles #magie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https://quintly-eu-image-storage.s3.amazonaws.com/9f38fa4d92264d77c092107096e7caff/3a0c9763ccf489fa7ab19eb4069ac049.jpg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08539126"/>
                  </a:ext>
                </a:extLst>
              </a:tr>
            </a:tbl>
          </a:graphicData>
        </a:graphic>
      </p:graphicFrame>
      <p:sp>
        <p:nvSpPr>
          <p:cNvPr id="4" name="Text Placeholder 3">
            <a:extLst>
              <a:ext uri="{FF2B5EF4-FFF2-40B4-BE49-F238E27FC236}">
                <a16:creationId xmlns:a16="http://schemas.microsoft.com/office/drawing/2014/main" id="{08380C4C-CD8F-4DBF-B9FD-77C03217EC0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18989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14454-F962-49BF-B24C-399A175619F0}"/>
              </a:ext>
            </a:extLst>
          </p:cNvPr>
          <p:cNvSpPr>
            <a:spLocks noGrp="1"/>
          </p:cNvSpPr>
          <p:nvPr>
            <p:ph type="title"/>
          </p:nvPr>
        </p:nvSpPr>
        <p:spPr/>
        <p:txBody>
          <a:bodyPr/>
          <a:lstStyle/>
          <a:p>
            <a:r>
              <a:rPr lang="en-US"/>
              <a:t>Facebook Publications vidéos | All profiles - 17 of 25</a:t>
            </a:r>
          </a:p>
        </p:txBody>
      </p:sp>
      <p:graphicFrame>
        <p:nvGraphicFramePr>
          <p:cNvPr id="5" name="Table Placeholder 4">
            <a:extLst>
              <a:ext uri="{FF2B5EF4-FFF2-40B4-BE49-F238E27FC236}">
                <a16:creationId xmlns:a16="http://schemas.microsoft.com/office/drawing/2014/main" id="{F1D04BDA-5675-42E4-BD28-16DB723C1DA5}"/>
              </a:ext>
            </a:extLst>
          </p:cNvPr>
          <p:cNvGraphicFramePr>
            <a:graphicFrameLocks noGrp="1"/>
          </p:cNvGraphicFramePr>
          <p:nvPr>
            <p:ph type="tbl" sz="quarter" idx="13"/>
            <p:extLst>
              <p:ext uri="{D42A27DB-BD31-4B8C-83A1-F6EECF244321}">
                <p14:modId xmlns:p14="http://schemas.microsoft.com/office/powerpoint/2010/main" val="332474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858179373"/>
                    </a:ext>
                  </a:extLst>
                </a:gridCol>
                <a:gridCol w="1069848">
                  <a:extLst>
                    <a:ext uri="{9D8B030D-6E8A-4147-A177-3AD203B41FA5}">
                      <a16:colId xmlns:a16="http://schemas.microsoft.com/office/drawing/2014/main" val="3879209699"/>
                    </a:ext>
                  </a:extLst>
                </a:gridCol>
                <a:gridCol w="740664">
                  <a:extLst>
                    <a:ext uri="{9D8B030D-6E8A-4147-A177-3AD203B41FA5}">
                      <a16:colId xmlns:a16="http://schemas.microsoft.com/office/drawing/2014/main" val="2266981647"/>
                    </a:ext>
                  </a:extLst>
                </a:gridCol>
                <a:gridCol w="411480">
                  <a:extLst>
                    <a:ext uri="{9D8B030D-6E8A-4147-A177-3AD203B41FA5}">
                      <a16:colId xmlns:a16="http://schemas.microsoft.com/office/drawing/2014/main" val="3319777621"/>
                    </a:ext>
                  </a:extLst>
                </a:gridCol>
                <a:gridCol w="411480">
                  <a:extLst>
                    <a:ext uri="{9D8B030D-6E8A-4147-A177-3AD203B41FA5}">
                      <a16:colId xmlns:a16="http://schemas.microsoft.com/office/drawing/2014/main" val="1317733250"/>
                    </a:ext>
                  </a:extLst>
                </a:gridCol>
                <a:gridCol w="411480">
                  <a:extLst>
                    <a:ext uri="{9D8B030D-6E8A-4147-A177-3AD203B41FA5}">
                      <a16:colId xmlns:a16="http://schemas.microsoft.com/office/drawing/2014/main" val="3993626062"/>
                    </a:ext>
                  </a:extLst>
                </a:gridCol>
                <a:gridCol w="411480">
                  <a:extLst>
                    <a:ext uri="{9D8B030D-6E8A-4147-A177-3AD203B41FA5}">
                      <a16:colId xmlns:a16="http://schemas.microsoft.com/office/drawing/2014/main" val="1749113976"/>
                    </a:ext>
                  </a:extLst>
                </a:gridCol>
                <a:gridCol w="411480">
                  <a:extLst>
                    <a:ext uri="{9D8B030D-6E8A-4147-A177-3AD203B41FA5}">
                      <a16:colId xmlns:a16="http://schemas.microsoft.com/office/drawing/2014/main" val="1511288015"/>
                    </a:ext>
                  </a:extLst>
                </a:gridCol>
                <a:gridCol w="411480">
                  <a:extLst>
                    <a:ext uri="{9D8B030D-6E8A-4147-A177-3AD203B41FA5}">
                      <a16:colId xmlns:a16="http://schemas.microsoft.com/office/drawing/2014/main" val="1033507593"/>
                    </a:ext>
                  </a:extLst>
                </a:gridCol>
                <a:gridCol w="411480">
                  <a:extLst>
                    <a:ext uri="{9D8B030D-6E8A-4147-A177-3AD203B41FA5}">
                      <a16:colId xmlns:a16="http://schemas.microsoft.com/office/drawing/2014/main" val="1842712799"/>
                    </a:ext>
                  </a:extLst>
                </a:gridCol>
                <a:gridCol w="411480">
                  <a:extLst>
                    <a:ext uri="{9D8B030D-6E8A-4147-A177-3AD203B41FA5}">
                      <a16:colId xmlns:a16="http://schemas.microsoft.com/office/drawing/2014/main" val="3042847215"/>
                    </a:ext>
                  </a:extLst>
                </a:gridCol>
                <a:gridCol w="411480">
                  <a:extLst>
                    <a:ext uri="{9D8B030D-6E8A-4147-A177-3AD203B41FA5}">
                      <a16:colId xmlns:a16="http://schemas.microsoft.com/office/drawing/2014/main" val="1173003471"/>
                    </a:ext>
                  </a:extLst>
                </a:gridCol>
                <a:gridCol w="411480">
                  <a:extLst>
                    <a:ext uri="{9D8B030D-6E8A-4147-A177-3AD203B41FA5}">
                      <a16:colId xmlns:a16="http://schemas.microsoft.com/office/drawing/2014/main" val="803329994"/>
                    </a:ext>
                  </a:extLst>
                </a:gridCol>
                <a:gridCol w="411480">
                  <a:extLst>
                    <a:ext uri="{9D8B030D-6E8A-4147-A177-3AD203B41FA5}">
                      <a16:colId xmlns:a16="http://schemas.microsoft.com/office/drawing/2014/main" val="2544807881"/>
                    </a:ext>
                  </a:extLst>
                </a:gridCol>
                <a:gridCol w="411480">
                  <a:extLst>
                    <a:ext uri="{9D8B030D-6E8A-4147-A177-3AD203B41FA5}">
                      <a16:colId xmlns:a16="http://schemas.microsoft.com/office/drawing/2014/main" val="1235938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528379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- 2024-07-18 12:55:08</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https://quintly-eu-image-storage.s3.amazonaws.com/9f38fa4d92264d77c092107096e7caff/6f65dbd9b9c44b7698147cd9aa91ae33.jpg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Only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08362650"/>
                  </a:ext>
                </a:extLst>
              </a:tr>
            </a:tbl>
          </a:graphicData>
        </a:graphic>
      </p:graphicFrame>
      <p:sp>
        <p:nvSpPr>
          <p:cNvPr id="4" name="Text Placeholder 3">
            <a:extLst>
              <a:ext uri="{FF2B5EF4-FFF2-40B4-BE49-F238E27FC236}">
                <a16:creationId xmlns:a16="http://schemas.microsoft.com/office/drawing/2014/main" id="{3D34CC9D-506D-4812-A989-0FDE6EE2CAD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6703194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A5692-062C-4173-9809-58C46D52BF88}"/>
              </a:ext>
            </a:extLst>
          </p:cNvPr>
          <p:cNvSpPr>
            <a:spLocks noGrp="1"/>
          </p:cNvSpPr>
          <p:nvPr>
            <p:ph type="title"/>
          </p:nvPr>
        </p:nvSpPr>
        <p:spPr/>
        <p:txBody>
          <a:bodyPr/>
          <a:lstStyle/>
          <a:p>
            <a:r>
              <a:rPr lang="en-US"/>
              <a:t>Facebook Publications vidéos | All profiles - 18 of 25</a:t>
            </a:r>
          </a:p>
        </p:txBody>
      </p:sp>
      <p:graphicFrame>
        <p:nvGraphicFramePr>
          <p:cNvPr id="5" name="Table Placeholder 4">
            <a:extLst>
              <a:ext uri="{FF2B5EF4-FFF2-40B4-BE49-F238E27FC236}">
                <a16:creationId xmlns:a16="http://schemas.microsoft.com/office/drawing/2014/main" id="{CBEE3544-E0C7-4365-882C-9C67FE629A75}"/>
              </a:ext>
            </a:extLst>
          </p:cNvPr>
          <p:cNvGraphicFramePr>
            <a:graphicFrameLocks noGrp="1"/>
          </p:cNvGraphicFramePr>
          <p:nvPr>
            <p:ph type="tbl" sz="quarter" idx="13"/>
            <p:extLst>
              <p:ext uri="{D42A27DB-BD31-4B8C-83A1-F6EECF244321}">
                <p14:modId xmlns:p14="http://schemas.microsoft.com/office/powerpoint/2010/main" val="3200745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19913370"/>
                    </a:ext>
                  </a:extLst>
                </a:gridCol>
                <a:gridCol w="1069848">
                  <a:extLst>
                    <a:ext uri="{9D8B030D-6E8A-4147-A177-3AD203B41FA5}">
                      <a16:colId xmlns:a16="http://schemas.microsoft.com/office/drawing/2014/main" val="754044948"/>
                    </a:ext>
                  </a:extLst>
                </a:gridCol>
                <a:gridCol w="740664">
                  <a:extLst>
                    <a:ext uri="{9D8B030D-6E8A-4147-A177-3AD203B41FA5}">
                      <a16:colId xmlns:a16="http://schemas.microsoft.com/office/drawing/2014/main" val="108022368"/>
                    </a:ext>
                  </a:extLst>
                </a:gridCol>
                <a:gridCol w="411480">
                  <a:extLst>
                    <a:ext uri="{9D8B030D-6E8A-4147-A177-3AD203B41FA5}">
                      <a16:colId xmlns:a16="http://schemas.microsoft.com/office/drawing/2014/main" val="3294646628"/>
                    </a:ext>
                  </a:extLst>
                </a:gridCol>
                <a:gridCol w="411480">
                  <a:extLst>
                    <a:ext uri="{9D8B030D-6E8A-4147-A177-3AD203B41FA5}">
                      <a16:colId xmlns:a16="http://schemas.microsoft.com/office/drawing/2014/main" val="3728879678"/>
                    </a:ext>
                  </a:extLst>
                </a:gridCol>
                <a:gridCol w="411480">
                  <a:extLst>
                    <a:ext uri="{9D8B030D-6E8A-4147-A177-3AD203B41FA5}">
                      <a16:colId xmlns:a16="http://schemas.microsoft.com/office/drawing/2014/main" val="2663027292"/>
                    </a:ext>
                  </a:extLst>
                </a:gridCol>
                <a:gridCol w="411480">
                  <a:extLst>
                    <a:ext uri="{9D8B030D-6E8A-4147-A177-3AD203B41FA5}">
                      <a16:colId xmlns:a16="http://schemas.microsoft.com/office/drawing/2014/main" val="2762980383"/>
                    </a:ext>
                  </a:extLst>
                </a:gridCol>
                <a:gridCol w="411480">
                  <a:extLst>
                    <a:ext uri="{9D8B030D-6E8A-4147-A177-3AD203B41FA5}">
                      <a16:colId xmlns:a16="http://schemas.microsoft.com/office/drawing/2014/main" val="237874779"/>
                    </a:ext>
                  </a:extLst>
                </a:gridCol>
                <a:gridCol w="411480">
                  <a:extLst>
                    <a:ext uri="{9D8B030D-6E8A-4147-A177-3AD203B41FA5}">
                      <a16:colId xmlns:a16="http://schemas.microsoft.com/office/drawing/2014/main" val="1497960274"/>
                    </a:ext>
                  </a:extLst>
                </a:gridCol>
                <a:gridCol w="411480">
                  <a:extLst>
                    <a:ext uri="{9D8B030D-6E8A-4147-A177-3AD203B41FA5}">
                      <a16:colId xmlns:a16="http://schemas.microsoft.com/office/drawing/2014/main" val="710714739"/>
                    </a:ext>
                  </a:extLst>
                </a:gridCol>
                <a:gridCol w="411480">
                  <a:extLst>
                    <a:ext uri="{9D8B030D-6E8A-4147-A177-3AD203B41FA5}">
                      <a16:colId xmlns:a16="http://schemas.microsoft.com/office/drawing/2014/main" val="2698753995"/>
                    </a:ext>
                  </a:extLst>
                </a:gridCol>
                <a:gridCol w="411480">
                  <a:extLst>
                    <a:ext uri="{9D8B030D-6E8A-4147-A177-3AD203B41FA5}">
                      <a16:colId xmlns:a16="http://schemas.microsoft.com/office/drawing/2014/main" val="2398980840"/>
                    </a:ext>
                  </a:extLst>
                </a:gridCol>
                <a:gridCol w="411480">
                  <a:extLst>
                    <a:ext uri="{9D8B030D-6E8A-4147-A177-3AD203B41FA5}">
                      <a16:colId xmlns:a16="http://schemas.microsoft.com/office/drawing/2014/main" val="3512291673"/>
                    </a:ext>
                  </a:extLst>
                </a:gridCol>
                <a:gridCol w="411480">
                  <a:extLst>
                    <a:ext uri="{9D8B030D-6E8A-4147-A177-3AD203B41FA5}">
                      <a16:colId xmlns:a16="http://schemas.microsoft.com/office/drawing/2014/main" val="3192445971"/>
                    </a:ext>
                  </a:extLst>
                </a:gridCol>
                <a:gridCol w="411480">
                  <a:extLst>
                    <a:ext uri="{9D8B030D-6E8A-4147-A177-3AD203B41FA5}">
                      <a16:colId xmlns:a16="http://schemas.microsoft.com/office/drawing/2014/main" val="724443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284569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- 2024-07-18 12:37:20</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𝗜𝗡𝗘́𝗗𝗜𝗧 𝗗𝗘 𝗟'𝗘́𝗧𝗘́ · 𝗙𝗹𝗲̀𝗰𝗵𝗲 𝗟𝗼𝘃𝗲
Phénomène live à haute tension ! L’artiste suisso-algérienne jongle entre les langues, navigue entre les influences du monde, passe de la soul à l'électro. Venez découvrir son univers et son dernier opus Guérison pour cette unique date de l’Été métropolitain.
🧿 Concert à vivre :
JEUDI 18 JUILLET À 20H &gt; Pessac - Théâtre de nature de la forêt du Bourgailh
📌 Prochains Concerts Inédits de l'Été :
LUNDI 22 JUILLET À 20H ⮕ Rami Khalifé trio &gt; Lormont - Terrasse de la Villa Valmont
VENDREDI 2 AOÛT À 20H ⮕ Cyrille Brotto &amp; Ablaye Cissoko &gt; Saint-Louis-de-Montferrand - Parenthèse L’Escale
MERCREDI 7 AOÛT À 20H ⮕ Elliott Armen &gt; Bordeaux - Square de la Croix du Sud (Nansouty)
MERCREDI 21 AOÛT À 20H ⮕ Denis Cuniot &gt; Villenave d’Ornon - Parc Sourreil
JEUDI 29 AOÛT À 20H ⮕ Sophye Soliveau &gt; Ambarès-et-Lagrave - Parc Charron
🌿 GRATUIT sans réservation
☀️ TOUT PUBLIC
➕ d’infos sur le site de l'#Etemetropolitain : https://etemetropolitain.bordeaux-metropole.fr/les-dates/
🤝 Restez connecté.e.s pour découvrir en images la suite de la programmation !
🎦 Montage Emma Délas, à partir d’images fournies par la production
Compagnie : Flèche Love
Bordeaux Métropole Le Rocher de Palmer Ville de Pessac Culture Pessac Ville de Lormont Villa Valmont Mairie de Saint Louis de Montferrand Ville de Bordeaux Ville de Villenave d'Ornon Culture Villenave d'Ornon Pôle Culturel Evasion
Rami Khalife Ablaye Cissoko Elliott Armen Cyrille Brotto Sophye Soliveau Quartier Nansouty / Saint-Genès de Bordeaux
#Étémétropolitain #culture #festival #spectacles #concert #musique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https://quintly-eu-image-storage.s3.amazonaws.com/9f38fa4d92264d77c092107096e7caff/bd03a835ed9a5dd07a43e56b33503e71.jpg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vulnérabilité,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31738351"/>
                  </a:ext>
                </a:extLst>
              </a:tr>
            </a:tbl>
          </a:graphicData>
        </a:graphic>
      </p:graphicFrame>
      <p:sp>
        <p:nvSpPr>
          <p:cNvPr id="4" name="Text Placeholder 3">
            <a:extLst>
              <a:ext uri="{FF2B5EF4-FFF2-40B4-BE49-F238E27FC236}">
                <a16:creationId xmlns:a16="http://schemas.microsoft.com/office/drawing/2014/main" id="{C927E130-A3AA-4A2D-B56A-4D9BCFE0D7E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535996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7771F-A775-4878-AC46-605BBED8A5E1}"/>
              </a:ext>
            </a:extLst>
          </p:cNvPr>
          <p:cNvSpPr>
            <a:spLocks noGrp="1"/>
          </p:cNvSpPr>
          <p:nvPr>
            <p:ph type="title"/>
          </p:nvPr>
        </p:nvSpPr>
        <p:spPr/>
        <p:txBody>
          <a:bodyPr/>
          <a:lstStyle/>
          <a:p>
            <a:r>
              <a:rPr lang="en-US"/>
              <a:t>Facebook Publications vidéos | All profiles - 19 of 25</a:t>
            </a:r>
          </a:p>
        </p:txBody>
      </p:sp>
      <p:graphicFrame>
        <p:nvGraphicFramePr>
          <p:cNvPr id="5" name="Table Placeholder 4">
            <a:extLst>
              <a:ext uri="{FF2B5EF4-FFF2-40B4-BE49-F238E27FC236}">
                <a16:creationId xmlns:a16="http://schemas.microsoft.com/office/drawing/2014/main" id="{E1B874FB-8559-4327-85EA-7615847D3592}"/>
              </a:ext>
            </a:extLst>
          </p:cNvPr>
          <p:cNvGraphicFramePr>
            <a:graphicFrameLocks noGrp="1"/>
          </p:cNvGraphicFramePr>
          <p:nvPr>
            <p:ph type="tbl" sz="quarter" idx="13"/>
            <p:extLst>
              <p:ext uri="{D42A27DB-BD31-4B8C-83A1-F6EECF244321}">
                <p14:modId xmlns:p14="http://schemas.microsoft.com/office/powerpoint/2010/main" val="259898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9586170"/>
                    </a:ext>
                  </a:extLst>
                </a:gridCol>
                <a:gridCol w="1069848">
                  <a:extLst>
                    <a:ext uri="{9D8B030D-6E8A-4147-A177-3AD203B41FA5}">
                      <a16:colId xmlns:a16="http://schemas.microsoft.com/office/drawing/2014/main" val="2086460478"/>
                    </a:ext>
                  </a:extLst>
                </a:gridCol>
                <a:gridCol w="740664">
                  <a:extLst>
                    <a:ext uri="{9D8B030D-6E8A-4147-A177-3AD203B41FA5}">
                      <a16:colId xmlns:a16="http://schemas.microsoft.com/office/drawing/2014/main" val="1585648934"/>
                    </a:ext>
                  </a:extLst>
                </a:gridCol>
                <a:gridCol w="411480">
                  <a:extLst>
                    <a:ext uri="{9D8B030D-6E8A-4147-A177-3AD203B41FA5}">
                      <a16:colId xmlns:a16="http://schemas.microsoft.com/office/drawing/2014/main" val="1928352383"/>
                    </a:ext>
                  </a:extLst>
                </a:gridCol>
                <a:gridCol w="411480">
                  <a:extLst>
                    <a:ext uri="{9D8B030D-6E8A-4147-A177-3AD203B41FA5}">
                      <a16:colId xmlns:a16="http://schemas.microsoft.com/office/drawing/2014/main" val="1250784195"/>
                    </a:ext>
                  </a:extLst>
                </a:gridCol>
                <a:gridCol w="411480">
                  <a:extLst>
                    <a:ext uri="{9D8B030D-6E8A-4147-A177-3AD203B41FA5}">
                      <a16:colId xmlns:a16="http://schemas.microsoft.com/office/drawing/2014/main" val="3252784227"/>
                    </a:ext>
                  </a:extLst>
                </a:gridCol>
                <a:gridCol w="411480">
                  <a:extLst>
                    <a:ext uri="{9D8B030D-6E8A-4147-A177-3AD203B41FA5}">
                      <a16:colId xmlns:a16="http://schemas.microsoft.com/office/drawing/2014/main" val="2526452801"/>
                    </a:ext>
                  </a:extLst>
                </a:gridCol>
                <a:gridCol w="411480">
                  <a:extLst>
                    <a:ext uri="{9D8B030D-6E8A-4147-A177-3AD203B41FA5}">
                      <a16:colId xmlns:a16="http://schemas.microsoft.com/office/drawing/2014/main" val="3601855393"/>
                    </a:ext>
                  </a:extLst>
                </a:gridCol>
                <a:gridCol w="411480">
                  <a:extLst>
                    <a:ext uri="{9D8B030D-6E8A-4147-A177-3AD203B41FA5}">
                      <a16:colId xmlns:a16="http://schemas.microsoft.com/office/drawing/2014/main" val="1804293975"/>
                    </a:ext>
                  </a:extLst>
                </a:gridCol>
                <a:gridCol w="411480">
                  <a:extLst>
                    <a:ext uri="{9D8B030D-6E8A-4147-A177-3AD203B41FA5}">
                      <a16:colId xmlns:a16="http://schemas.microsoft.com/office/drawing/2014/main" val="958321151"/>
                    </a:ext>
                  </a:extLst>
                </a:gridCol>
                <a:gridCol w="411480">
                  <a:extLst>
                    <a:ext uri="{9D8B030D-6E8A-4147-A177-3AD203B41FA5}">
                      <a16:colId xmlns:a16="http://schemas.microsoft.com/office/drawing/2014/main" val="1873285775"/>
                    </a:ext>
                  </a:extLst>
                </a:gridCol>
                <a:gridCol w="411480">
                  <a:extLst>
                    <a:ext uri="{9D8B030D-6E8A-4147-A177-3AD203B41FA5}">
                      <a16:colId xmlns:a16="http://schemas.microsoft.com/office/drawing/2014/main" val="2946514034"/>
                    </a:ext>
                  </a:extLst>
                </a:gridCol>
                <a:gridCol w="411480">
                  <a:extLst>
                    <a:ext uri="{9D8B030D-6E8A-4147-A177-3AD203B41FA5}">
                      <a16:colId xmlns:a16="http://schemas.microsoft.com/office/drawing/2014/main" val="188676906"/>
                    </a:ext>
                  </a:extLst>
                </a:gridCol>
                <a:gridCol w="411480">
                  <a:extLst>
                    <a:ext uri="{9D8B030D-6E8A-4147-A177-3AD203B41FA5}">
                      <a16:colId xmlns:a16="http://schemas.microsoft.com/office/drawing/2014/main" val="491494022"/>
                    </a:ext>
                  </a:extLst>
                </a:gridCol>
                <a:gridCol w="411480">
                  <a:extLst>
                    <a:ext uri="{9D8B030D-6E8A-4147-A177-3AD203B41FA5}">
                      <a16:colId xmlns:a16="http://schemas.microsoft.com/office/drawing/2014/main" val="235339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33943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- 2024-07-17 10:52:42</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𝗖𝗨𝗟𝗧𝗘 𝗗𝗨 𝗙𝗥𝗘𝗘𝗭𝗘 𝗽𝗮𝗿 𝗹𝗮 𝗖𝗼𝗺𝗽𝗮𝗴𝗻𝗶𝗲 𝗔𝗹𝗹𝗼𝗻𝗴𝗲́
Contorsions extrêmes d’une redoutable technicité pour ce trio, qui dévoile toute la puissance du freeze - technique de break et d’équilibre - comme un arrêt sur image.
🧿 Performance méditative à voir :
VENDREDI 19 JUILLET À 19H &gt; Parempuyre - Complexe sportif Léo Lagrange
JEUDI 25 JUILLET À 19H &gt; Bègles - Cour intérieure des BT6 et BT7
🌿 GRATUIT sans réservation
☀️ TOUT PUBLIC dès 8 ans
➕ d’infos sur le site de l'#Etemetropolitain : https://etemetropolitain.bordeaux-metropole.fr/
🤝 Restez connecté.e.s pour découvrir en images la suite de la programmation !
🎦 Montage Emma Délas, à partir d’images de répétitions fournies par la compagnie 
Compagnie : Compagnie Allongé
Bordeaux Métropole  Bègles  Bègles Culture  Ville de Parempuyre  Terres Neuves Les Pôles  ChapitÔ Bègles  Arnaud Deprez I Compagnie Allongé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https://quintly-eu-image-storage.s3.amazonaws.com/9f38fa4d92264d77c092107096e7caff/c184bcc93edcdcbc27a301af858151a0.jpg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17715117"/>
                  </a:ext>
                </a:extLst>
              </a:tr>
            </a:tbl>
          </a:graphicData>
        </a:graphic>
      </p:graphicFrame>
      <p:sp>
        <p:nvSpPr>
          <p:cNvPr id="4" name="Text Placeholder 3">
            <a:extLst>
              <a:ext uri="{FF2B5EF4-FFF2-40B4-BE49-F238E27FC236}">
                <a16:creationId xmlns:a16="http://schemas.microsoft.com/office/drawing/2014/main" id="{CD1626DB-711D-409F-ACA7-72937F57167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834990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BED63-F3B0-4AE1-B427-4A5149486CF4}"/>
              </a:ext>
            </a:extLst>
          </p:cNvPr>
          <p:cNvSpPr>
            <a:spLocks noGrp="1"/>
          </p:cNvSpPr>
          <p:nvPr>
            <p:ph type="title"/>
          </p:nvPr>
        </p:nvSpPr>
        <p:spPr/>
        <p:txBody>
          <a:bodyPr/>
          <a:lstStyle/>
          <a:p>
            <a:r>
              <a:rPr lang="en-US"/>
              <a:t>Facebook Publications vidéos | All profiles - 20 of 25</a:t>
            </a:r>
          </a:p>
        </p:txBody>
      </p:sp>
      <p:graphicFrame>
        <p:nvGraphicFramePr>
          <p:cNvPr id="5" name="Table Placeholder 4">
            <a:extLst>
              <a:ext uri="{FF2B5EF4-FFF2-40B4-BE49-F238E27FC236}">
                <a16:creationId xmlns:a16="http://schemas.microsoft.com/office/drawing/2014/main" id="{67E1DF3D-D807-483B-A005-170395C6B58D}"/>
              </a:ext>
            </a:extLst>
          </p:cNvPr>
          <p:cNvGraphicFramePr>
            <a:graphicFrameLocks noGrp="1"/>
          </p:cNvGraphicFramePr>
          <p:nvPr>
            <p:ph type="tbl" sz="quarter" idx="13"/>
            <p:extLst>
              <p:ext uri="{D42A27DB-BD31-4B8C-83A1-F6EECF244321}">
                <p14:modId xmlns:p14="http://schemas.microsoft.com/office/powerpoint/2010/main" val="2887910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689611810"/>
                    </a:ext>
                  </a:extLst>
                </a:gridCol>
                <a:gridCol w="1069848">
                  <a:extLst>
                    <a:ext uri="{9D8B030D-6E8A-4147-A177-3AD203B41FA5}">
                      <a16:colId xmlns:a16="http://schemas.microsoft.com/office/drawing/2014/main" val="2041820400"/>
                    </a:ext>
                  </a:extLst>
                </a:gridCol>
                <a:gridCol w="740664">
                  <a:extLst>
                    <a:ext uri="{9D8B030D-6E8A-4147-A177-3AD203B41FA5}">
                      <a16:colId xmlns:a16="http://schemas.microsoft.com/office/drawing/2014/main" val="1294786333"/>
                    </a:ext>
                  </a:extLst>
                </a:gridCol>
                <a:gridCol w="411480">
                  <a:extLst>
                    <a:ext uri="{9D8B030D-6E8A-4147-A177-3AD203B41FA5}">
                      <a16:colId xmlns:a16="http://schemas.microsoft.com/office/drawing/2014/main" val="3019935616"/>
                    </a:ext>
                  </a:extLst>
                </a:gridCol>
                <a:gridCol w="411480">
                  <a:extLst>
                    <a:ext uri="{9D8B030D-6E8A-4147-A177-3AD203B41FA5}">
                      <a16:colId xmlns:a16="http://schemas.microsoft.com/office/drawing/2014/main" val="2417908441"/>
                    </a:ext>
                  </a:extLst>
                </a:gridCol>
                <a:gridCol w="411480">
                  <a:extLst>
                    <a:ext uri="{9D8B030D-6E8A-4147-A177-3AD203B41FA5}">
                      <a16:colId xmlns:a16="http://schemas.microsoft.com/office/drawing/2014/main" val="3739122324"/>
                    </a:ext>
                  </a:extLst>
                </a:gridCol>
                <a:gridCol w="411480">
                  <a:extLst>
                    <a:ext uri="{9D8B030D-6E8A-4147-A177-3AD203B41FA5}">
                      <a16:colId xmlns:a16="http://schemas.microsoft.com/office/drawing/2014/main" val="2638753172"/>
                    </a:ext>
                  </a:extLst>
                </a:gridCol>
                <a:gridCol w="411480">
                  <a:extLst>
                    <a:ext uri="{9D8B030D-6E8A-4147-A177-3AD203B41FA5}">
                      <a16:colId xmlns:a16="http://schemas.microsoft.com/office/drawing/2014/main" val="1988698433"/>
                    </a:ext>
                  </a:extLst>
                </a:gridCol>
                <a:gridCol w="411480">
                  <a:extLst>
                    <a:ext uri="{9D8B030D-6E8A-4147-A177-3AD203B41FA5}">
                      <a16:colId xmlns:a16="http://schemas.microsoft.com/office/drawing/2014/main" val="3175993045"/>
                    </a:ext>
                  </a:extLst>
                </a:gridCol>
                <a:gridCol w="411480">
                  <a:extLst>
                    <a:ext uri="{9D8B030D-6E8A-4147-A177-3AD203B41FA5}">
                      <a16:colId xmlns:a16="http://schemas.microsoft.com/office/drawing/2014/main" val="184488569"/>
                    </a:ext>
                  </a:extLst>
                </a:gridCol>
                <a:gridCol w="411480">
                  <a:extLst>
                    <a:ext uri="{9D8B030D-6E8A-4147-A177-3AD203B41FA5}">
                      <a16:colId xmlns:a16="http://schemas.microsoft.com/office/drawing/2014/main" val="149485424"/>
                    </a:ext>
                  </a:extLst>
                </a:gridCol>
                <a:gridCol w="411480">
                  <a:extLst>
                    <a:ext uri="{9D8B030D-6E8A-4147-A177-3AD203B41FA5}">
                      <a16:colId xmlns:a16="http://schemas.microsoft.com/office/drawing/2014/main" val="1967624981"/>
                    </a:ext>
                  </a:extLst>
                </a:gridCol>
                <a:gridCol w="411480">
                  <a:extLst>
                    <a:ext uri="{9D8B030D-6E8A-4147-A177-3AD203B41FA5}">
                      <a16:colId xmlns:a16="http://schemas.microsoft.com/office/drawing/2014/main" val="11689662"/>
                    </a:ext>
                  </a:extLst>
                </a:gridCol>
                <a:gridCol w="411480">
                  <a:extLst>
                    <a:ext uri="{9D8B030D-6E8A-4147-A177-3AD203B41FA5}">
                      <a16:colId xmlns:a16="http://schemas.microsoft.com/office/drawing/2014/main" val="1432361199"/>
                    </a:ext>
                  </a:extLst>
                </a:gridCol>
                <a:gridCol w="411480">
                  <a:extLst>
                    <a:ext uri="{9D8B030D-6E8A-4147-A177-3AD203B41FA5}">
                      <a16:colId xmlns:a16="http://schemas.microsoft.com/office/drawing/2014/main" val="222946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1657195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- 2024-07-16 15:11:42</a:t>
                      </a:r>
                      <a:r>
                        <a:rPr kumimoji="0" lang="fr-F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https://quintly-eu-image-storage.s3.amazonaws.com/9f38fa4d92264d77c092107096e7caff/3c0aec2db77e325e71931dbffcdef455.jpg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Only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94894627"/>
                  </a:ext>
                </a:extLst>
              </a:tr>
            </a:tbl>
          </a:graphicData>
        </a:graphic>
      </p:graphicFrame>
      <p:sp>
        <p:nvSpPr>
          <p:cNvPr id="4" name="Text Placeholder 3">
            <a:extLst>
              <a:ext uri="{FF2B5EF4-FFF2-40B4-BE49-F238E27FC236}">
                <a16:creationId xmlns:a16="http://schemas.microsoft.com/office/drawing/2014/main" id="{F92E67CB-61FF-4D65-91DE-46476937DE9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846675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1B3C1-85CC-4790-8F43-9EFF215E0EA4}"/>
              </a:ext>
            </a:extLst>
          </p:cNvPr>
          <p:cNvSpPr>
            <a:spLocks noGrp="1"/>
          </p:cNvSpPr>
          <p:nvPr>
            <p:ph type="title"/>
          </p:nvPr>
        </p:nvSpPr>
        <p:spPr/>
        <p:txBody>
          <a:bodyPr/>
          <a:lstStyle/>
          <a:p>
            <a:r>
              <a:rPr lang="en-US"/>
              <a:t>Facebook Publications vidéos | All profiles - 21 of 25</a:t>
            </a:r>
          </a:p>
        </p:txBody>
      </p:sp>
      <p:graphicFrame>
        <p:nvGraphicFramePr>
          <p:cNvPr id="5" name="Table Placeholder 4">
            <a:extLst>
              <a:ext uri="{FF2B5EF4-FFF2-40B4-BE49-F238E27FC236}">
                <a16:creationId xmlns:a16="http://schemas.microsoft.com/office/drawing/2014/main" id="{07F52AF7-8D4B-460E-BD34-62999C8D12A5}"/>
              </a:ext>
            </a:extLst>
          </p:cNvPr>
          <p:cNvGraphicFramePr>
            <a:graphicFrameLocks noGrp="1"/>
          </p:cNvGraphicFramePr>
          <p:nvPr>
            <p:ph type="tbl" sz="quarter" idx="13"/>
            <p:extLst>
              <p:ext uri="{D42A27DB-BD31-4B8C-83A1-F6EECF244321}">
                <p14:modId xmlns:p14="http://schemas.microsoft.com/office/powerpoint/2010/main" val="3747371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67993795"/>
                    </a:ext>
                  </a:extLst>
                </a:gridCol>
                <a:gridCol w="1069848">
                  <a:extLst>
                    <a:ext uri="{9D8B030D-6E8A-4147-A177-3AD203B41FA5}">
                      <a16:colId xmlns:a16="http://schemas.microsoft.com/office/drawing/2014/main" val="348023748"/>
                    </a:ext>
                  </a:extLst>
                </a:gridCol>
                <a:gridCol w="740664">
                  <a:extLst>
                    <a:ext uri="{9D8B030D-6E8A-4147-A177-3AD203B41FA5}">
                      <a16:colId xmlns:a16="http://schemas.microsoft.com/office/drawing/2014/main" val="1120065597"/>
                    </a:ext>
                  </a:extLst>
                </a:gridCol>
                <a:gridCol w="411480">
                  <a:extLst>
                    <a:ext uri="{9D8B030D-6E8A-4147-A177-3AD203B41FA5}">
                      <a16:colId xmlns:a16="http://schemas.microsoft.com/office/drawing/2014/main" val="3794792790"/>
                    </a:ext>
                  </a:extLst>
                </a:gridCol>
                <a:gridCol w="411480">
                  <a:extLst>
                    <a:ext uri="{9D8B030D-6E8A-4147-A177-3AD203B41FA5}">
                      <a16:colId xmlns:a16="http://schemas.microsoft.com/office/drawing/2014/main" val="1714931540"/>
                    </a:ext>
                  </a:extLst>
                </a:gridCol>
                <a:gridCol w="411480">
                  <a:extLst>
                    <a:ext uri="{9D8B030D-6E8A-4147-A177-3AD203B41FA5}">
                      <a16:colId xmlns:a16="http://schemas.microsoft.com/office/drawing/2014/main" val="3162610991"/>
                    </a:ext>
                  </a:extLst>
                </a:gridCol>
                <a:gridCol w="411480">
                  <a:extLst>
                    <a:ext uri="{9D8B030D-6E8A-4147-A177-3AD203B41FA5}">
                      <a16:colId xmlns:a16="http://schemas.microsoft.com/office/drawing/2014/main" val="1533686455"/>
                    </a:ext>
                  </a:extLst>
                </a:gridCol>
                <a:gridCol w="411480">
                  <a:extLst>
                    <a:ext uri="{9D8B030D-6E8A-4147-A177-3AD203B41FA5}">
                      <a16:colId xmlns:a16="http://schemas.microsoft.com/office/drawing/2014/main" val="1284517996"/>
                    </a:ext>
                  </a:extLst>
                </a:gridCol>
                <a:gridCol w="411480">
                  <a:extLst>
                    <a:ext uri="{9D8B030D-6E8A-4147-A177-3AD203B41FA5}">
                      <a16:colId xmlns:a16="http://schemas.microsoft.com/office/drawing/2014/main" val="3080890633"/>
                    </a:ext>
                  </a:extLst>
                </a:gridCol>
                <a:gridCol w="411480">
                  <a:extLst>
                    <a:ext uri="{9D8B030D-6E8A-4147-A177-3AD203B41FA5}">
                      <a16:colId xmlns:a16="http://schemas.microsoft.com/office/drawing/2014/main" val="3173861959"/>
                    </a:ext>
                  </a:extLst>
                </a:gridCol>
                <a:gridCol w="411480">
                  <a:extLst>
                    <a:ext uri="{9D8B030D-6E8A-4147-A177-3AD203B41FA5}">
                      <a16:colId xmlns:a16="http://schemas.microsoft.com/office/drawing/2014/main" val="2103174618"/>
                    </a:ext>
                  </a:extLst>
                </a:gridCol>
                <a:gridCol w="411480">
                  <a:extLst>
                    <a:ext uri="{9D8B030D-6E8A-4147-A177-3AD203B41FA5}">
                      <a16:colId xmlns:a16="http://schemas.microsoft.com/office/drawing/2014/main" val="2423114709"/>
                    </a:ext>
                  </a:extLst>
                </a:gridCol>
                <a:gridCol w="411480">
                  <a:extLst>
                    <a:ext uri="{9D8B030D-6E8A-4147-A177-3AD203B41FA5}">
                      <a16:colId xmlns:a16="http://schemas.microsoft.com/office/drawing/2014/main" val="2641993592"/>
                    </a:ext>
                  </a:extLst>
                </a:gridCol>
                <a:gridCol w="411480">
                  <a:extLst>
                    <a:ext uri="{9D8B030D-6E8A-4147-A177-3AD203B41FA5}">
                      <a16:colId xmlns:a16="http://schemas.microsoft.com/office/drawing/2014/main" val="1361775051"/>
                    </a:ext>
                  </a:extLst>
                </a:gridCol>
                <a:gridCol w="411480">
                  <a:extLst>
                    <a:ext uri="{9D8B030D-6E8A-4147-A177-3AD203B41FA5}">
                      <a16:colId xmlns:a16="http://schemas.microsoft.com/office/drawing/2014/main" val="1880841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030549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- 2024-07-16 15:01:08</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𝗛𝗢𝗥𝗜𝗭𝗢𝗡 𝗽𝗮𝗿 𝗹𝗮 𝗖𝗼𝗺𝗽𝗮𝗴𝗻𝗶𝗲 𝟮𝟰.𝟵𝟮
Ascension émotionnelle en vue ! Gravissez l'Himalaya dans une épopée théâtrale proche de l’hallucination collective.
🧿 Spectacle-randonnée à vivre :
MERC 17.07 À 19H &gt; Eysines - Parc du Vigean
VEND 23.08 À 19H &gt; Mérignac - Parc du Château
🌿 GRATUIT sur réservation obligatoire 
ouverture de la billetterie de Horizon-Mérignac le 1er août
☀️ TOUT PUBLIC dès 10 ans
➕ d’infos sur le site de l'#Etemetropolitain : https://etemetropolitain.bordeaux-metropole.fr/
🤝 Restez connecté.e.s pour découvrir en images la suite de la programmation !
🎦 Montage Emma Délas, à partir d’images fournies par la compagnie 
Compagnie : Cie 24.92 
Bordeaux Métropole Ville d'Eysines Eysines Culture Mérignac Mérignac Culture 
#Étémétropolitain #culture #festival #spectacles #théâtre #bordeauxmetropole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https://quintly-eu-image-storage.s3.amazonaws.com/9f38fa4d92264d77c092107096e7caff/1caad68eede5c7432411a306ab336430.jpg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66794394"/>
                  </a:ext>
                </a:extLst>
              </a:tr>
            </a:tbl>
          </a:graphicData>
        </a:graphic>
      </p:graphicFrame>
      <p:sp>
        <p:nvSpPr>
          <p:cNvPr id="4" name="Text Placeholder 3">
            <a:extLst>
              <a:ext uri="{FF2B5EF4-FFF2-40B4-BE49-F238E27FC236}">
                <a16:creationId xmlns:a16="http://schemas.microsoft.com/office/drawing/2014/main" id="{70F83F4A-16D6-46FF-940C-8D8E39BF42E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221810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A80CE-8749-4D57-A062-39D18E1DA348}"/>
              </a:ext>
            </a:extLst>
          </p:cNvPr>
          <p:cNvSpPr>
            <a:spLocks noGrp="1"/>
          </p:cNvSpPr>
          <p:nvPr>
            <p:ph type="title"/>
          </p:nvPr>
        </p:nvSpPr>
        <p:spPr/>
        <p:txBody>
          <a:bodyPr/>
          <a:lstStyle/>
          <a:p>
            <a:r>
              <a:rPr lang="en-US"/>
              <a:t>Facebook Publications vidéos | All profiles - 22 of 25</a:t>
            </a:r>
          </a:p>
        </p:txBody>
      </p:sp>
      <p:graphicFrame>
        <p:nvGraphicFramePr>
          <p:cNvPr id="5" name="Table Placeholder 4">
            <a:extLst>
              <a:ext uri="{FF2B5EF4-FFF2-40B4-BE49-F238E27FC236}">
                <a16:creationId xmlns:a16="http://schemas.microsoft.com/office/drawing/2014/main" id="{345C4CA8-5D9F-4F1D-BDAD-3FCB43C22E2A}"/>
              </a:ext>
            </a:extLst>
          </p:cNvPr>
          <p:cNvGraphicFramePr>
            <a:graphicFrameLocks noGrp="1"/>
          </p:cNvGraphicFramePr>
          <p:nvPr>
            <p:ph type="tbl" sz="quarter" idx="13"/>
            <p:extLst>
              <p:ext uri="{D42A27DB-BD31-4B8C-83A1-F6EECF244321}">
                <p14:modId xmlns:p14="http://schemas.microsoft.com/office/powerpoint/2010/main" val="27699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38769746"/>
                    </a:ext>
                  </a:extLst>
                </a:gridCol>
                <a:gridCol w="1069848">
                  <a:extLst>
                    <a:ext uri="{9D8B030D-6E8A-4147-A177-3AD203B41FA5}">
                      <a16:colId xmlns:a16="http://schemas.microsoft.com/office/drawing/2014/main" val="1066893829"/>
                    </a:ext>
                  </a:extLst>
                </a:gridCol>
                <a:gridCol w="740664">
                  <a:extLst>
                    <a:ext uri="{9D8B030D-6E8A-4147-A177-3AD203B41FA5}">
                      <a16:colId xmlns:a16="http://schemas.microsoft.com/office/drawing/2014/main" val="521371654"/>
                    </a:ext>
                  </a:extLst>
                </a:gridCol>
                <a:gridCol w="411480">
                  <a:extLst>
                    <a:ext uri="{9D8B030D-6E8A-4147-A177-3AD203B41FA5}">
                      <a16:colId xmlns:a16="http://schemas.microsoft.com/office/drawing/2014/main" val="832982397"/>
                    </a:ext>
                  </a:extLst>
                </a:gridCol>
                <a:gridCol w="411480">
                  <a:extLst>
                    <a:ext uri="{9D8B030D-6E8A-4147-A177-3AD203B41FA5}">
                      <a16:colId xmlns:a16="http://schemas.microsoft.com/office/drawing/2014/main" val="3317744981"/>
                    </a:ext>
                  </a:extLst>
                </a:gridCol>
                <a:gridCol w="411480">
                  <a:extLst>
                    <a:ext uri="{9D8B030D-6E8A-4147-A177-3AD203B41FA5}">
                      <a16:colId xmlns:a16="http://schemas.microsoft.com/office/drawing/2014/main" val="3581434487"/>
                    </a:ext>
                  </a:extLst>
                </a:gridCol>
                <a:gridCol w="411480">
                  <a:extLst>
                    <a:ext uri="{9D8B030D-6E8A-4147-A177-3AD203B41FA5}">
                      <a16:colId xmlns:a16="http://schemas.microsoft.com/office/drawing/2014/main" val="3991401861"/>
                    </a:ext>
                  </a:extLst>
                </a:gridCol>
                <a:gridCol w="411480">
                  <a:extLst>
                    <a:ext uri="{9D8B030D-6E8A-4147-A177-3AD203B41FA5}">
                      <a16:colId xmlns:a16="http://schemas.microsoft.com/office/drawing/2014/main" val="3322042049"/>
                    </a:ext>
                  </a:extLst>
                </a:gridCol>
                <a:gridCol w="411480">
                  <a:extLst>
                    <a:ext uri="{9D8B030D-6E8A-4147-A177-3AD203B41FA5}">
                      <a16:colId xmlns:a16="http://schemas.microsoft.com/office/drawing/2014/main" val="914974199"/>
                    </a:ext>
                  </a:extLst>
                </a:gridCol>
                <a:gridCol w="411480">
                  <a:extLst>
                    <a:ext uri="{9D8B030D-6E8A-4147-A177-3AD203B41FA5}">
                      <a16:colId xmlns:a16="http://schemas.microsoft.com/office/drawing/2014/main" val="1554052926"/>
                    </a:ext>
                  </a:extLst>
                </a:gridCol>
                <a:gridCol w="411480">
                  <a:extLst>
                    <a:ext uri="{9D8B030D-6E8A-4147-A177-3AD203B41FA5}">
                      <a16:colId xmlns:a16="http://schemas.microsoft.com/office/drawing/2014/main" val="1025224625"/>
                    </a:ext>
                  </a:extLst>
                </a:gridCol>
                <a:gridCol w="411480">
                  <a:extLst>
                    <a:ext uri="{9D8B030D-6E8A-4147-A177-3AD203B41FA5}">
                      <a16:colId xmlns:a16="http://schemas.microsoft.com/office/drawing/2014/main" val="2623515311"/>
                    </a:ext>
                  </a:extLst>
                </a:gridCol>
                <a:gridCol w="411480">
                  <a:extLst>
                    <a:ext uri="{9D8B030D-6E8A-4147-A177-3AD203B41FA5}">
                      <a16:colId xmlns:a16="http://schemas.microsoft.com/office/drawing/2014/main" val="2170421299"/>
                    </a:ext>
                  </a:extLst>
                </a:gridCol>
                <a:gridCol w="411480">
                  <a:extLst>
                    <a:ext uri="{9D8B030D-6E8A-4147-A177-3AD203B41FA5}">
                      <a16:colId xmlns:a16="http://schemas.microsoft.com/office/drawing/2014/main" val="971936136"/>
                    </a:ext>
                  </a:extLst>
                </a:gridCol>
                <a:gridCol w="411480">
                  <a:extLst>
                    <a:ext uri="{9D8B030D-6E8A-4147-A177-3AD203B41FA5}">
                      <a16:colId xmlns:a16="http://schemas.microsoft.com/office/drawing/2014/main" val="792051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2172314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- 2024-07-15 18:00:59</a:t>
                      </a:r>
                      <a:r>
                        <a:rPr kumimoji="0" lang="fr-FR" sz="1000" b="0" i="0" u="none" strike="noStrike" kern="1200" cap="none" spc="0" normalizeH="0" baseline="0" noProof="0">
                          <a:ln>
                            <a:noFill/>
                          </a:ln>
                          <a:solidFill>
                            <a:prstClr val="black"/>
                          </a:solidFill>
                          <a:effectLst/>
                          <a:uLnTx/>
                          <a:uFillTx/>
                          <a:latin typeface="Calibri"/>
                          <a:ea typeface="+mn-ea"/>
                          <a:cs typeface="+mn-cs"/>
                        </a:rPr>
                        <a:t>
 🌞 Êtes-vous prêts à vivre un été culturel et artistique avec l'Eté métropolitain ?
L'Été Métropolitain revient pour sa 13ème édition ! 
Du 15 juillet au 29 août 2024, cet événement incontournable vous propose des animations sur des sites naturels et patrimoniaux de la métropole : 
🎶 Musique ; 
💃 Danse ;
📖 Lecture ; 
🎭️ Théâtre ; 
🎪 Cirque, 
🍳 Gastronomie... il y en aura pour tous les goûts ! 
À chaque édition depuis 2012, la métropole se mue en une véritable oasis artistique, où chacun est invité à venir s’abreuver des nombreuses formes que revêt l’art aujourd’hui. Avec plus de 150 rendez-vous prévus sur la période, cette édition promet une richesse et une diversité artistique sans pareille. 🖼️
Pour en savoir plus sur la programmation et les temps forts de l'Été Métropolitain, rendez-vous sur :
➡️ https://fcld.ly/on5ir8x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https://quintly-eu-image-storage.s3.amazonaws.com/d6136bef475e0c4f4a9c5fa3f6feaa69/0c3f428bed0f99c1ff587cd7dc11e670.jpg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été métropolitain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726516430"/>
                  </a:ext>
                </a:extLst>
              </a:tr>
            </a:tbl>
          </a:graphicData>
        </a:graphic>
      </p:graphicFrame>
      <p:sp>
        <p:nvSpPr>
          <p:cNvPr id="4" name="Text Placeholder 3">
            <a:extLst>
              <a:ext uri="{FF2B5EF4-FFF2-40B4-BE49-F238E27FC236}">
                <a16:creationId xmlns:a16="http://schemas.microsoft.com/office/drawing/2014/main" id="{9F444373-5733-49D9-8692-003240F55AC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087586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CFA54-DE67-48E6-87D3-52195DCEFE18}"/>
              </a:ext>
            </a:extLst>
          </p:cNvPr>
          <p:cNvSpPr>
            <a:spLocks noGrp="1"/>
          </p:cNvSpPr>
          <p:nvPr>
            <p:ph type="title"/>
          </p:nvPr>
        </p:nvSpPr>
        <p:spPr/>
        <p:txBody>
          <a:bodyPr/>
          <a:lstStyle/>
          <a:p>
            <a:r>
              <a:rPr lang="en-US"/>
              <a:t>Facebook Publications vidéos | All profiles - 23 of 25</a:t>
            </a:r>
          </a:p>
        </p:txBody>
      </p:sp>
      <p:graphicFrame>
        <p:nvGraphicFramePr>
          <p:cNvPr id="5" name="Table Placeholder 4">
            <a:extLst>
              <a:ext uri="{FF2B5EF4-FFF2-40B4-BE49-F238E27FC236}">
                <a16:creationId xmlns:a16="http://schemas.microsoft.com/office/drawing/2014/main" id="{CF6D09B5-7DFC-484F-993C-F7734FC22C24}"/>
              </a:ext>
            </a:extLst>
          </p:cNvPr>
          <p:cNvGraphicFramePr>
            <a:graphicFrameLocks noGrp="1"/>
          </p:cNvGraphicFramePr>
          <p:nvPr>
            <p:ph type="tbl" sz="quarter" idx="13"/>
            <p:extLst>
              <p:ext uri="{D42A27DB-BD31-4B8C-83A1-F6EECF244321}">
                <p14:modId xmlns:p14="http://schemas.microsoft.com/office/powerpoint/2010/main" val="66416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28188653"/>
                    </a:ext>
                  </a:extLst>
                </a:gridCol>
                <a:gridCol w="1069848">
                  <a:extLst>
                    <a:ext uri="{9D8B030D-6E8A-4147-A177-3AD203B41FA5}">
                      <a16:colId xmlns:a16="http://schemas.microsoft.com/office/drawing/2014/main" val="215831745"/>
                    </a:ext>
                  </a:extLst>
                </a:gridCol>
                <a:gridCol w="740664">
                  <a:extLst>
                    <a:ext uri="{9D8B030D-6E8A-4147-A177-3AD203B41FA5}">
                      <a16:colId xmlns:a16="http://schemas.microsoft.com/office/drawing/2014/main" val="996511852"/>
                    </a:ext>
                  </a:extLst>
                </a:gridCol>
                <a:gridCol w="411480">
                  <a:extLst>
                    <a:ext uri="{9D8B030D-6E8A-4147-A177-3AD203B41FA5}">
                      <a16:colId xmlns:a16="http://schemas.microsoft.com/office/drawing/2014/main" val="4110494302"/>
                    </a:ext>
                  </a:extLst>
                </a:gridCol>
                <a:gridCol w="411480">
                  <a:extLst>
                    <a:ext uri="{9D8B030D-6E8A-4147-A177-3AD203B41FA5}">
                      <a16:colId xmlns:a16="http://schemas.microsoft.com/office/drawing/2014/main" val="2755931626"/>
                    </a:ext>
                  </a:extLst>
                </a:gridCol>
                <a:gridCol w="411480">
                  <a:extLst>
                    <a:ext uri="{9D8B030D-6E8A-4147-A177-3AD203B41FA5}">
                      <a16:colId xmlns:a16="http://schemas.microsoft.com/office/drawing/2014/main" val="2729794637"/>
                    </a:ext>
                  </a:extLst>
                </a:gridCol>
                <a:gridCol w="411480">
                  <a:extLst>
                    <a:ext uri="{9D8B030D-6E8A-4147-A177-3AD203B41FA5}">
                      <a16:colId xmlns:a16="http://schemas.microsoft.com/office/drawing/2014/main" val="1332918442"/>
                    </a:ext>
                  </a:extLst>
                </a:gridCol>
                <a:gridCol w="411480">
                  <a:extLst>
                    <a:ext uri="{9D8B030D-6E8A-4147-A177-3AD203B41FA5}">
                      <a16:colId xmlns:a16="http://schemas.microsoft.com/office/drawing/2014/main" val="3809660798"/>
                    </a:ext>
                  </a:extLst>
                </a:gridCol>
                <a:gridCol w="411480">
                  <a:extLst>
                    <a:ext uri="{9D8B030D-6E8A-4147-A177-3AD203B41FA5}">
                      <a16:colId xmlns:a16="http://schemas.microsoft.com/office/drawing/2014/main" val="2146487115"/>
                    </a:ext>
                  </a:extLst>
                </a:gridCol>
                <a:gridCol w="411480">
                  <a:extLst>
                    <a:ext uri="{9D8B030D-6E8A-4147-A177-3AD203B41FA5}">
                      <a16:colId xmlns:a16="http://schemas.microsoft.com/office/drawing/2014/main" val="4120441574"/>
                    </a:ext>
                  </a:extLst>
                </a:gridCol>
                <a:gridCol w="411480">
                  <a:extLst>
                    <a:ext uri="{9D8B030D-6E8A-4147-A177-3AD203B41FA5}">
                      <a16:colId xmlns:a16="http://schemas.microsoft.com/office/drawing/2014/main" val="4102510022"/>
                    </a:ext>
                  </a:extLst>
                </a:gridCol>
                <a:gridCol w="411480">
                  <a:extLst>
                    <a:ext uri="{9D8B030D-6E8A-4147-A177-3AD203B41FA5}">
                      <a16:colId xmlns:a16="http://schemas.microsoft.com/office/drawing/2014/main" val="3069279563"/>
                    </a:ext>
                  </a:extLst>
                </a:gridCol>
                <a:gridCol w="411480">
                  <a:extLst>
                    <a:ext uri="{9D8B030D-6E8A-4147-A177-3AD203B41FA5}">
                      <a16:colId xmlns:a16="http://schemas.microsoft.com/office/drawing/2014/main" val="4080638303"/>
                    </a:ext>
                  </a:extLst>
                </a:gridCol>
                <a:gridCol w="411480">
                  <a:extLst>
                    <a:ext uri="{9D8B030D-6E8A-4147-A177-3AD203B41FA5}">
                      <a16:colId xmlns:a16="http://schemas.microsoft.com/office/drawing/2014/main" val="1290950563"/>
                    </a:ext>
                  </a:extLst>
                </a:gridCol>
                <a:gridCol w="411480">
                  <a:extLst>
                    <a:ext uri="{9D8B030D-6E8A-4147-A177-3AD203B41FA5}">
                      <a16:colId xmlns:a16="http://schemas.microsoft.com/office/drawing/2014/main" val="379349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980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- 2024-07-15 14:15:13</a:t>
                      </a:r>
                      <a:r>
                        <a:rPr kumimoji="0" lang="fr-FR" sz="1000" b="0" i="0" u="none" strike="noStrike" kern="1200" cap="none" spc="0" normalizeH="0" baseline="0" noProof="0">
                          <a:ln>
                            <a:noFill/>
                          </a:ln>
                          <a:solidFill>
                            <a:prstClr val="black"/>
                          </a:solidFill>
                          <a:effectLst/>
                          <a:uLnTx/>
                          <a:uFillTx/>
                          <a:latin typeface="Calibri"/>
                          <a:ea typeface="+mn-ea"/>
                          <a:cs typeface="+mn-cs"/>
                        </a:rPr>
                        <a:t>
 👀 𝗙𝗢𝗖𝗨𝗦 𝗦𝗨𝗥…👀
𝗣𝗔𝗥𝗔𝗗𝗘𝗜𝗦𝗢𝗦 𝗽𝗮𝗿 𝗹𝗮 𝗖𝗼𝗺𝗽𝗮𝗴𝗻𝗶𝗲 𝗟𝗲 𝗦𝘆𝗻𝗱𝗶𝗰𝗮𝘁 𝗱’𝗜𝗻𝗶𝘁𝗶𝗮𝘁𝗶𝘃𝗲
Deux comédiens à la main verte et au t-shirt rose se mettent littéralement à table pour une conférence décalée sur nos besoins de bouturer, planter, récolter. 
🧿 Spectacle à voir :
MARDI 16.07 À 19H &gt; Pessac - Campus, Amphi Asselin
VEND 19.07 À 21H30 &gt; Villenave d’Ornon - Halle des Jardins familiaux de Baugé
MARDI 20.08 À 19H &gt; Bordeaux - Archives de Bordeaux Métropole
MARDI 27.08 À 19H &gt; Eysines - Cinéma Jean Renoir
🌿GRATUIT sans réservation les 16.07 et 19.07
🌿GRATUIT sur réservation les 20.08 et 27.08 (ouverture des réservations le 1er août)
☀️ TOUT PUBLIC dès 12 ans
➕ d’infos sur le site de l'#Etemetropolitain : https://etemetropolitain.bordeaux-metropole.fr/les-dates/
🤝 Restez connecté.e.s pour découvrir en images la suite de la programmation !
🎦 Montage Emma Délas, à partir d’images fournies par la compagnie
Le Syndicat d'Initiative
Bordeaux Métropole Ville de Pessac Culture Villenave d'Ornon Ville de Bordeaux Ville d'Eysines Eysines Culture Archives Bordeaux Métropole Université de Bordeaux Cultureunivbx Crous de Bordeaux-Aquitaine 
#Étémétropolitain #culture #festival #spectacles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https://quintly-eu-image-storage.s3.amazonaws.com/9f38fa4d92264d77c092107096e7caff/fa058ece464ef04bfeb3ded1b293d04b.jpg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38920835"/>
                  </a:ext>
                </a:extLst>
              </a:tr>
            </a:tbl>
          </a:graphicData>
        </a:graphic>
      </p:graphicFrame>
      <p:sp>
        <p:nvSpPr>
          <p:cNvPr id="4" name="Text Placeholder 3">
            <a:extLst>
              <a:ext uri="{FF2B5EF4-FFF2-40B4-BE49-F238E27FC236}">
                <a16:creationId xmlns:a16="http://schemas.microsoft.com/office/drawing/2014/main" id="{8F3052AE-948B-46FB-8E4B-204669EBF0B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3353873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C2CD6-BDE4-4EF8-815A-8800CCFD790F}"/>
              </a:ext>
            </a:extLst>
          </p:cNvPr>
          <p:cNvSpPr>
            <a:spLocks noGrp="1"/>
          </p:cNvSpPr>
          <p:nvPr>
            <p:ph type="title"/>
          </p:nvPr>
        </p:nvSpPr>
        <p:spPr/>
        <p:txBody>
          <a:bodyPr/>
          <a:lstStyle/>
          <a:p>
            <a:r>
              <a:rPr lang="en-US"/>
              <a:t>Facebook Publications vidéos | All profiles - 24 of 25</a:t>
            </a:r>
          </a:p>
        </p:txBody>
      </p:sp>
      <p:graphicFrame>
        <p:nvGraphicFramePr>
          <p:cNvPr id="5" name="Table Placeholder 4">
            <a:extLst>
              <a:ext uri="{FF2B5EF4-FFF2-40B4-BE49-F238E27FC236}">
                <a16:creationId xmlns:a16="http://schemas.microsoft.com/office/drawing/2014/main" id="{9CBF5FED-8498-42F2-9B6B-A7254C2D53A4}"/>
              </a:ext>
            </a:extLst>
          </p:cNvPr>
          <p:cNvGraphicFramePr>
            <a:graphicFrameLocks noGrp="1"/>
          </p:cNvGraphicFramePr>
          <p:nvPr>
            <p:ph type="tbl" sz="quarter" idx="13"/>
            <p:extLst>
              <p:ext uri="{D42A27DB-BD31-4B8C-83A1-F6EECF244321}">
                <p14:modId xmlns:p14="http://schemas.microsoft.com/office/powerpoint/2010/main" val="2303143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66052829"/>
                    </a:ext>
                  </a:extLst>
                </a:gridCol>
                <a:gridCol w="1069848">
                  <a:extLst>
                    <a:ext uri="{9D8B030D-6E8A-4147-A177-3AD203B41FA5}">
                      <a16:colId xmlns:a16="http://schemas.microsoft.com/office/drawing/2014/main" val="453956687"/>
                    </a:ext>
                  </a:extLst>
                </a:gridCol>
                <a:gridCol w="740664">
                  <a:extLst>
                    <a:ext uri="{9D8B030D-6E8A-4147-A177-3AD203B41FA5}">
                      <a16:colId xmlns:a16="http://schemas.microsoft.com/office/drawing/2014/main" val="116691176"/>
                    </a:ext>
                  </a:extLst>
                </a:gridCol>
                <a:gridCol w="411480">
                  <a:extLst>
                    <a:ext uri="{9D8B030D-6E8A-4147-A177-3AD203B41FA5}">
                      <a16:colId xmlns:a16="http://schemas.microsoft.com/office/drawing/2014/main" val="1803073652"/>
                    </a:ext>
                  </a:extLst>
                </a:gridCol>
                <a:gridCol w="411480">
                  <a:extLst>
                    <a:ext uri="{9D8B030D-6E8A-4147-A177-3AD203B41FA5}">
                      <a16:colId xmlns:a16="http://schemas.microsoft.com/office/drawing/2014/main" val="3216868733"/>
                    </a:ext>
                  </a:extLst>
                </a:gridCol>
                <a:gridCol w="411480">
                  <a:extLst>
                    <a:ext uri="{9D8B030D-6E8A-4147-A177-3AD203B41FA5}">
                      <a16:colId xmlns:a16="http://schemas.microsoft.com/office/drawing/2014/main" val="4159562054"/>
                    </a:ext>
                  </a:extLst>
                </a:gridCol>
                <a:gridCol w="411480">
                  <a:extLst>
                    <a:ext uri="{9D8B030D-6E8A-4147-A177-3AD203B41FA5}">
                      <a16:colId xmlns:a16="http://schemas.microsoft.com/office/drawing/2014/main" val="1763077822"/>
                    </a:ext>
                  </a:extLst>
                </a:gridCol>
                <a:gridCol w="411480">
                  <a:extLst>
                    <a:ext uri="{9D8B030D-6E8A-4147-A177-3AD203B41FA5}">
                      <a16:colId xmlns:a16="http://schemas.microsoft.com/office/drawing/2014/main" val="2574116644"/>
                    </a:ext>
                  </a:extLst>
                </a:gridCol>
                <a:gridCol w="411480">
                  <a:extLst>
                    <a:ext uri="{9D8B030D-6E8A-4147-A177-3AD203B41FA5}">
                      <a16:colId xmlns:a16="http://schemas.microsoft.com/office/drawing/2014/main" val="2491148274"/>
                    </a:ext>
                  </a:extLst>
                </a:gridCol>
                <a:gridCol w="411480">
                  <a:extLst>
                    <a:ext uri="{9D8B030D-6E8A-4147-A177-3AD203B41FA5}">
                      <a16:colId xmlns:a16="http://schemas.microsoft.com/office/drawing/2014/main" val="1185418563"/>
                    </a:ext>
                  </a:extLst>
                </a:gridCol>
                <a:gridCol w="411480">
                  <a:extLst>
                    <a:ext uri="{9D8B030D-6E8A-4147-A177-3AD203B41FA5}">
                      <a16:colId xmlns:a16="http://schemas.microsoft.com/office/drawing/2014/main" val="3735564807"/>
                    </a:ext>
                  </a:extLst>
                </a:gridCol>
                <a:gridCol w="411480">
                  <a:extLst>
                    <a:ext uri="{9D8B030D-6E8A-4147-A177-3AD203B41FA5}">
                      <a16:colId xmlns:a16="http://schemas.microsoft.com/office/drawing/2014/main" val="3469100930"/>
                    </a:ext>
                  </a:extLst>
                </a:gridCol>
                <a:gridCol w="411480">
                  <a:extLst>
                    <a:ext uri="{9D8B030D-6E8A-4147-A177-3AD203B41FA5}">
                      <a16:colId xmlns:a16="http://schemas.microsoft.com/office/drawing/2014/main" val="3486210152"/>
                    </a:ext>
                  </a:extLst>
                </a:gridCol>
                <a:gridCol w="411480">
                  <a:extLst>
                    <a:ext uri="{9D8B030D-6E8A-4147-A177-3AD203B41FA5}">
                      <a16:colId xmlns:a16="http://schemas.microsoft.com/office/drawing/2014/main" val="746425021"/>
                    </a:ext>
                  </a:extLst>
                </a:gridCol>
                <a:gridCol w="411480">
                  <a:extLst>
                    <a:ext uri="{9D8B030D-6E8A-4147-A177-3AD203B41FA5}">
                      <a16:colId xmlns:a16="http://schemas.microsoft.com/office/drawing/2014/main" val="2446108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396983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- 2024-07-14 15:42:07</a:t>
                      </a:r>
                      <a:r>
                        <a:rPr kumimoji="0" lang="en-US" sz="1000" b="0" i="0" u="none" strike="noStrike" kern="1200" cap="none" spc="0" normalizeH="0" baseline="0" noProof="0">
                          <a:ln>
                            <a:noFill/>
                          </a:ln>
                          <a:solidFill>
                            <a:prstClr val="black"/>
                          </a:solidFill>
                          <a:effectLst/>
                          <a:uLnTx/>
                          <a:uFillTx/>
                          <a:latin typeface="Calibri"/>
                          <a:ea typeface="+mn-ea"/>
                          <a:cs typeface="+mn-cs"/>
                        </a:rPr>
                        <a:t>
 🌟 𝗣𝗥𝗢𝗚𝗥𝗔𝗠𝗠𝗘 𝗗𝗘 𝗟𝗔 𝗦𝗘𝗠𝗔𝗜𝗡𝗘 𝟭 🌟
𝗗𝗨 𝟭𝟱 𝗔𝗨 𝟮𝟭 𝗝𝗨𝗜𝗟𝗟𝗘𝗧</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https://quintly-eu-image-storage.s3.amazonaws.com/9f38fa4d92264d77c092107096e7caff/bdeae494cb2120de89992e778a8e6611.jpg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62046593"/>
                  </a:ext>
                </a:extLst>
              </a:tr>
            </a:tbl>
          </a:graphicData>
        </a:graphic>
      </p:graphicFrame>
      <p:sp>
        <p:nvSpPr>
          <p:cNvPr id="4" name="Text Placeholder 3">
            <a:extLst>
              <a:ext uri="{FF2B5EF4-FFF2-40B4-BE49-F238E27FC236}">
                <a16:creationId xmlns:a16="http://schemas.microsoft.com/office/drawing/2014/main" id="{00DE16F5-46C0-4D12-8551-1EFEBC3271A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747462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69586-7AB2-4D68-9252-74F79FC3DECD}"/>
              </a:ext>
            </a:extLst>
          </p:cNvPr>
          <p:cNvSpPr>
            <a:spLocks noGrp="1"/>
          </p:cNvSpPr>
          <p:nvPr>
            <p:ph type="title"/>
          </p:nvPr>
        </p:nvSpPr>
        <p:spPr/>
        <p:txBody>
          <a:bodyPr/>
          <a:lstStyle/>
          <a:p>
            <a:r>
              <a:rPr lang="en-US"/>
              <a:t>Facebook Publications vidéos | All profiles - 25 of 25</a:t>
            </a:r>
          </a:p>
        </p:txBody>
      </p:sp>
      <p:graphicFrame>
        <p:nvGraphicFramePr>
          <p:cNvPr id="5" name="Table Placeholder 4">
            <a:extLst>
              <a:ext uri="{FF2B5EF4-FFF2-40B4-BE49-F238E27FC236}">
                <a16:creationId xmlns:a16="http://schemas.microsoft.com/office/drawing/2014/main" id="{3A2407D7-DEC6-4610-809D-7DEBFDEA324F}"/>
              </a:ext>
            </a:extLst>
          </p:cNvPr>
          <p:cNvGraphicFramePr>
            <a:graphicFrameLocks noGrp="1"/>
          </p:cNvGraphicFramePr>
          <p:nvPr>
            <p:ph type="tbl" sz="quarter" idx="13"/>
            <p:extLst>
              <p:ext uri="{D42A27DB-BD31-4B8C-83A1-F6EECF244321}">
                <p14:modId xmlns:p14="http://schemas.microsoft.com/office/powerpoint/2010/main" val="619833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303395419"/>
                    </a:ext>
                  </a:extLst>
                </a:gridCol>
                <a:gridCol w="1069848">
                  <a:extLst>
                    <a:ext uri="{9D8B030D-6E8A-4147-A177-3AD203B41FA5}">
                      <a16:colId xmlns:a16="http://schemas.microsoft.com/office/drawing/2014/main" val="2183891189"/>
                    </a:ext>
                  </a:extLst>
                </a:gridCol>
                <a:gridCol w="740664">
                  <a:extLst>
                    <a:ext uri="{9D8B030D-6E8A-4147-A177-3AD203B41FA5}">
                      <a16:colId xmlns:a16="http://schemas.microsoft.com/office/drawing/2014/main" val="946837589"/>
                    </a:ext>
                  </a:extLst>
                </a:gridCol>
                <a:gridCol w="411480">
                  <a:extLst>
                    <a:ext uri="{9D8B030D-6E8A-4147-A177-3AD203B41FA5}">
                      <a16:colId xmlns:a16="http://schemas.microsoft.com/office/drawing/2014/main" val="2724887680"/>
                    </a:ext>
                  </a:extLst>
                </a:gridCol>
                <a:gridCol w="411480">
                  <a:extLst>
                    <a:ext uri="{9D8B030D-6E8A-4147-A177-3AD203B41FA5}">
                      <a16:colId xmlns:a16="http://schemas.microsoft.com/office/drawing/2014/main" val="884580793"/>
                    </a:ext>
                  </a:extLst>
                </a:gridCol>
                <a:gridCol w="411480">
                  <a:extLst>
                    <a:ext uri="{9D8B030D-6E8A-4147-A177-3AD203B41FA5}">
                      <a16:colId xmlns:a16="http://schemas.microsoft.com/office/drawing/2014/main" val="2638711112"/>
                    </a:ext>
                  </a:extLst>
                </a:gridCol>
                <a:gridCol w="411480">
                  <a:extLst>
                    <a:ext uri="{9D8B030D-6E8A-4147-A177-3AD203B41FA5}">
                      <a16:colId xmlns:a16="http://schemas.microsoft.com/office/drawing/2014/main" val="1473714715"/>
                    </a:ext>
                  </a:extLst>
                </a:gridCol>
                <a:gridCol w="411480">
                  <a:extLst>
                    <a:ext uri="{9D8B030D-6E8A-4147-A177-3AD203B41FA5}">
                      <a16:colId xmlns:a16="http://schemas.microsoft.com/office/drawing/2014/main" val="109733120"/>
                    </a:ext>
                  </a:extLst>
                </a:gridCol>
                <a:gridCol w="411480">
                  <a:extLst>
                    <a:ext uri="{9D8B030D-6E8A-4147-A177-3AD203B41FA5}">
                      <a16:colId xmlns:a16="http://schemas.microsoft.com/office/drawing/2014/main" val="1899103685"/>
                    </a:ext>
                  </a:extLst>
                </a:gridCol>
                <a:gridCol w="411480">
                  <a:extLst>
                    <a:ext uri="{9D8B030D-6E8A-4147-A177-3AD203B41FA5}">
                      <a16:colId xmlns:a16="http://schemas.microsoft.com/office/drawing/2014/main" val="4083373868"/>
                    </a:ext>
                  </a:extLst>
                </a:gridCol>
                <a:gridCol w="411480">
                  <a:extLst>
                    <a:ext uri="{9D8B030D-6E8A-4147-A177-3AD203B41FA5}">
                      <a16:colId xmlns:a16="http://schemas.microsoft.com/office/drawing/2014/main" val="2417277942"/>
                    </a:ext>
                  </a:extLst>
                </a:gridCol>
                <a:gridCol w="411480">
                  <a:extLst>
                    <a:ext uri="{9D8B030D-6E8A-4147-A177-3AD203B41FA5}">
                      <a16:colId xmlns:a16="http://schemas.microsoft.com/office/drawing/2014/main" val="219343630"/>
                    </a:ext>
                  </a:extLst>
                </a:gridCol>
                <a:gridCol w="411480">
                  <a:extLst>
                    <a:ext uri="{9D8B030D-6E8A-4147-A177-3AD203B41FA5}">
                      <a16:colId xmlns:a16="http://schemas.microsoft.com/office/drawing/2014/main" val="793215235"/>
                    </a:ext>
                  </a:extLst>
                </a:gridCol>
                <a:gridCol w="411480">
                  <a:extLst>
                    <a:ext uri="{9D8B030D-6E8A-4147-A177-3AD203B41FA5}">
                      <a16:colId xmlns:a16="http://schemas.microsoft.com/office/drawing/2014/main" val="3350063027"/>
                    </a:ext>
                  </a:extLst>
                </a:gridCol>
                <a:gridCol w="411480">
                  <a:extLst>
                    <a:ext uri="{9D8B030D-6E8A-4147-A177-3AD203B41FA5}">
                      <a16:colId xmlns:a16="http://schemas.microsoft.com/office/drawing/2014/main" val="699681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on Crosspostings</a:t>
                      </a:r>
                    </a:p>
                  </a:txBody>
                  <a:tcPr/>
                </a:tc>
                <a:extLst>
                  <a:ext uri="{0D108BD9-81ED-4DB2-BD59-A6C34878D82A}">
                    <a16:rowId xmlns:a16="http://schemas.microsoft.com/office/drawing/2014/main" val="4026232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 - 2024-07-13 11:00:19</a:t>
                      </a:r>
                      <a:r>
                        <a:rPr kumimoji="0" lang="en-US" sz="1000" b="0" i="0" u="none" strike="noStrike" kern="1200" cap="none" spc="0" normalizeH="0" baseline="0" noProof="0">
                          <a:ln>
                            <a:noFill/>
                          </a:ln>
                          <a:solidFill>
                            <a:prstClr val="black"/>
                          </a:solidFill>
                          <a:effectLst/>
                          <a:uLnTx/>
                          <a:uFillTx/>
                          <a:latin typeface="Calibri"/>
                          <a:ea typeface="+mn-ea"/>
                          <a:cs typeface="+mn-cs"/>
                        </a:rPr>
                        <a:t>
 👀 𝗙𝗢𝗖𝗨𝗦 𝗦𝗨𝗥… 👀
𝗟𝗘 𝗕𝗔𝗡𝗔𝗡𝗔𝗡𝗔𝗡𝗔’𝗦 𝗖𝗟𝗨𝗕 𝗽𝗮𝗿 𝗹𝗮 𝗖𝗼𝗺𝗽𝗮𝗴𝗻𝗶𝗲 𝗟𝗮 𝗕𝘂𝗴𝗻𝗲 
À coups de mantras farfelus, de peaux de banane et de costumes d’orignal, le déjanté Banananana’s Club vous invite à d’hilarantes séances de yoga collectives. Prêts à trouver le chemin du bonheur ?
🧿 Séances de coaching à vivre :
MARDI 16.07 À 19H &gt; Bouliac - Place Chevelaure
LUNDI 22.07 À 19H &gt;  Talence - Campus de Talence - Arrêt de tram Peixotto
MARDI 23.07 À 19H &gt; Saint Médard en Jalles - Espace Georges Brassens
MARDI 30.07 À 19H &gt; Bègles &gt; Parc de Mussonville
🌿 GRATUIT sans réservation 
☀️ TOUT PUBLIC dès 4 ans
➕ d’infos sur le site de l'#Etemetropolitain : https://etemetropolitain.bordeaux-metropole.fr/les-dates/ 
🤝 Restez connecté.e.s pour découvrir en images la suite de la programmation !
🎦 Montage Emma Délas, à partir d’images fournies par la compagnie 
Ville de BOULIAC Ville de Talence Ville de Saint-Médard-en-Jalles Café Culturel L'Estran Bègles Bègles Culture Terres Neuves Les Pôles Université de Bordeaux Cultureunivbx Crous de Bordeaux-Aquitaine
#ÉtéMétropolitain  #culture  #festival  #spectacles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https://quintly-eu-image-storage.s3.amazonaws.com/9f38fa4d92264d77c092107096e7caff/5d804f946443cc9eabc8e35d63571eb0.jpg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TBM,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6160587"/>
                  </a:ext>
                </a:extLst>
              </a:tr>
            </a:tbl>
          </a:graphicData>
        </a:graphic>
      </p:graphicFrame>
      <p:sp>
        <p:nvSpPr>
          <p:cNvPr id="4" name="Text Placeholder 3">
            <a:extLst>
              <a:ext uri="{FF2B5EF4-FFF2-40B4-BE49-F238E27FC236}">
                <a16:creationId xmlns:a16="http://schemas.microsoft.com/office/drawing/2014/main" id="{5129477A-2DA1-4EF9-9C91-6C2AFDF72472}"/>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654355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8B980-86DC-4FB4-AE27-22243AC3F43C}"/>
              </a:ext>
            </a:extLst>
          </p:cNvPr>
          <p:cNvSpPr>
            <a:spLocks noGrp="1"/>
          </p:cNvSpPr>
          <p:nvPr>
            <p:ph type="title"/>
          </p:nvPr>
        </p:nvSpPr>
        <p:spPr/>
        <p:txBody>
          <a:bodyPr/>
          <a:lstStyle/>
          <a:p>
            <a:r>
              <a:rPr lang="fr-FR"/>
              <a:t>Facebook Nombre vues vidéo (ensemble des pages)  | All profiles</a:t>
            </a:r>
            <a:endParaRPr lang="en-US"/>
          </a:p>
        </p:txBody>
      </p:sp>
      <p:graphicFrame>
        <p:nvGraphicFramePr>
          <p:cNvPr id="5" name="Table Placeholder 4">
            <a:extLst>
              <a:ext uri="{FF2B5EF4-FFF2-40B4-BE49-F238E27FC236}">
                <a16:creationId xmlns:a16="http://schemas.microsoft.com/office/drawing/2014/main" id="{31D77775-5BA0-40A3-B1D5-717A13695BB4}"/>
              </a:ext>
            </a:extLst>
          </p:cNvPr>
          <p:cNvGraphicFramePr>
            <a:graphicFrameLocks noGrp="1"/>
          </p:cNvGraphicFramePr>
          <p:nvPr>
            <p:ph type="tbl" sz="quarter" idx="13"/>
            <p:extLst>
              <p:ext uri="{D42A27DB-BD31-4B8C-83A1-F6EECF244321}">
                <p14:modId xmlns:p14="http://schemas.microsoft.com/office/powerpoint/2010/main" val="27542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69996320"/>
                    </a:ext>
                  </a:extLst>
                </a:gridCol>
                <a:gridCol w="822960">
                  <a:extLst>
                    <a:ext uri="{9D8B030D-6E8A-4147-A177-3AD203B41FA5}">
                      <a16:colId xmlns:a16="http://schemas.microsoft.com/office/drawing/2014/main" val="45822364"/>
                    </a:ext>
                  </a:extLst>
                </a:gridCol>
                <a:gridCol w="822960">
                  <a:extLst>
                    <a:ext uri="{9D8B030D-6E8A-4147-A177-3AD203B41FA5}">
                      <a16:colId xmlns:a16="http://schemas.microsoft.com/office/drawing/2014/main" val="2456230263"/>
                    </a:ext>
                  </a:extLst>
                </a:gridCol>
                <a:gridCol w="822960">
                  <a:extLst>
                    <a:ext uri="{9D8B030D-6E8A-4147-A177-3AD203B41FA5}">
                      <a16:colId xmlns:a16="http://schemas.microsoft.com/office/drawing/2014/main" val="3156472359"/>
                    </a:ext>
                  </a:extLst>
                </a:gridCol>
                <a:gridCol w="822960">
                  <a:extLst>
                    <a:ext uri="{9D8B030D-6E8A-4147-A177-3AD203B41FA5}">
                      <a16:colId xmlns:a16="http://schemas.microsoft.com/office/drawing/2014/main" val="3938370286"/>
                    </a:ext>
                  </a:extLst>
                </a:gridCol>
                <a:gridCol w="822960">
                  <a:extLst>
                    <a:ext uri="{9D8B030D-6E8A-4147-A177-3AD203B41FA5}">
                      <a16:colId xmlns:a16="http://schemas.microsoft.com/office/drawing/2014/main" val="3455718795"/>
                    </a:ext>
                  </a:extLst>
                </a:gridCol>
                <a:gridCol w="822960">
                  <a:extLst>
                    <a:ext uri="{9D8B030D-6E8A-4147-A177-3AD203B41FA5}">
                      <a16:colId xmlns:a16="http://schemas.microsoft.com/office/drawing/2014/main" val="1300062170"/>
                    </a:ext>
                  </a:extLst>
                </a:gridCol>
                <a:gridCol w="822960">
                  <a:extLst>
                    <a:ext uri="{9D8B030D-6E8A-4147-A177-3AD203B41FA5}">
                      <a16:colId xmlns:a16="http://schemas.microsoft.com/office/drawing/2014/main" val="80204086"/>
                    </a:ext>
                  </a:extLst>
                </a:gridCol>
                <a:gridCol w="822960">
                  <a:extLst>
                    <a:ext uri="{9D8B030D-6E8A-4147-A177-3AD203B41FA5}">
                      <a16:colId xmlns:a16="http://schemas.microsoft.com/office/drawing/2014/main" val="3205019710"/>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140360789"/>
                  </a:ext>
                </a:extLst>
              </a:tr>
              <a:tr h="370840">
                <a:tc>
                  <a:txBody>
                    <a:bodyPr/>
                    <a:lstStyle/>
                    <a:p>
                      <a:r>
                        <a:rPr lang="en-US" sz="1000"/>
                        <a:t>Maison écocitoyenne Bordeaux Métropole</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633381241"/>
                  </a:ext>
                </a:extLst>
              </a:tr>
              <a:tr h="370840">
                <a:tc>
                  <a:txBody>
                    <a:bodyPr/>
                    <a:lstStyle/>
                    <a:p>
                      <a:r>
                        <a:rPr lang="en-US" sz="1000"/>
                        <a:t>Eté métropolitain</a:t>
                      </a:r>
                    </a:p>
                  </a:txBody>
                  <a:tcPr/>
                </a:tc>
                <a:tc>
                  <a:txBody>
                    <a:bodyPr/>
                    <a:lstStyle/>
                    <a:p>
                      <a:r>
                        <a:rPr lang="en-US" sz="1000"/>
                        <a:t>10927</a:t>
                      </a:r>
                    </a:p>
                  </a:txBody>
                  <a:tcPr/>
                </a:tc>
                <a:tc>
                  <a:txBody>
                    <a:bodyPr/>
                    <a:lstStyle/>
                    <a:p>
                      <a:r>
                        <a:rPr lang="en-US" sz="1000"/>
                        <a:t>3768</a:t>
                      </a:r>
                    </a:p>
                  </a:txBody>
                  <a:tcPr/>
                </a:tc>
                <a:tc>
                  <a:txBody>
                    <a:bodyPr/>
                    <a:lstStyle/>
                    <a:p>
                      <a:r>
                        <a:rPr lang="en-US" sz="1000"/>
                        <a:t>1821</a:t>
                      </a:r>
                    </a:p>
                  </a:txBody>
                  <a:tcPr/>
                </a:tc>
                <a:tc>
                  <a:txBody>
                    <a:bodyPr/>
                    <a:lstStyle/>
                    <a:p>
                      <a:r>
                        <a:rPr lang="en-US" sz="1000"/>
                        <a:t>2206</a:t>
                      </a:r>
                    </a:p>
                  </a:txBody>
                  <a:tcPr/>
                </a:tc>
                <a:tc>
                  <a:txBody>
                    <a:bodyPr/>
                    <a:lstStyle/>
                    <a:p>
                      <a:r>
                        <a:rPr lang="en-US" sz="1000"/>
                        <a:t>8721</a:t>
                      </a:r>
                    </a:p>
                  </a:txBody>
                  <a:tcPr/>
                </a:tc>
                <a:tc>
                  <a:txBody>
                    <a:bodyPr/>
                    <a:lstStyle/>
                    <a:p>
                      <a:r>
                        <a:rPr lang="en-US" sz="1000"/>
                        <a:t>9882</a:t>
                      </a:r>
                    </a:p>
                  </a:txBody>
                  <a:tcPr/>
                </a:tc>
                <a:tc>
                  <a:txBody>
                    <a:bodyPr/>
                    <a:lstStyle/>
                    <a:p>
                      <a:r>
                        <a:rPr lang="en-US" sz="1000"/>
                        <a:t>1045</a:t>
                      </a:r>
                    </a:p>
                  </a:txBody>
                  <a:tcPr/>
                </a:tc>
                <a:tc>
                  <a:txBody>
                    <a:bodyPr/>
                    <a:lstStyle/>
                    <a:p>
                      <a:r>
                        <a:rPr lang="en-US" sz="1000"/>
                        <a:t>2482</a:t>
                      </a:r>
                    </a:p>
                  </a:txBody>
                  <a:tcPr/>
                </a:tc>
                <a:extLst>
                  <a:ext uri="{0D108BD9-81ED-4DB2-BD59-A6C34878D82A}">
                    <a16:rowId xmlns:a16="http://schemas.microsoft.com/office/drawing/2014/main" val="3794587657"/>
                  </a:ext>
                </a:extLst>
              </a:tr>
              <a:tr h="370840">
                <a:tc>
                  <a:txBody>
                    <a:bodyPr/>
                    <a:lstStyle/>
                    <a:p>
                      <a:r>
                        <a:rPr lang="en-US" sz="1000"/>
                        <a:t>Circulation Bordeaux Métropole</a:t>
                      </a:r>
                    </a:p>
                  </a:txBody>
                  <a:tcPr/>
                </a:tc>
                <a:tc>
                  <a:txBody>
                    <a:bodyPr/>
                    <a:lstStyle/>
                    <a:p>
                      <a:r>
                        <a:rPr lang="en-US" sz="1000"/>
                        <a:t>656</a:t>
                      </a:r>
                    </a:p>
                  </a:txBody>
                  <a:tcPr/>
                </a:tc>
                <a:tc>
                  <a:txBody>
                    <a:bodyPr/>
                    <a:lstStyle/>
                    <a:p>
                      <a:r>
                        <a:rPr lang="en-US" sz="1000"/>
                        <a:t>313</a:t>
                      </a:r>
                    </a:p>
                  </a:txBody>
                  <a:tcPr/>
                </a:tc>
                <a:tc>
                  <a:txBody>
                    <a:bodyPr/>
                    <a:lstStyle/>
                    <a:p>
                      <a:r>
                        <a:rPr lang="en-US" sz="1000"/>
                        <a:t>173</a:t>
                      </a:r>
                    </a:p>
                  </a:txBody>
                  <a:tcPr/>
                </a:tc>
                <a:tc>
                  <a:txBody>
                    <a:bodyPr/>
                    <a:lstStyle/>
                    <a:p>
                      <a:r>
                        <a:rPr lang="en-US" sz="1000"/>
                        <a:t>0</a:t>
                      </a:r>
                    </a:p>
                  </a:txBody>
                  <a:tcPr/>
                </a:tc>
                <a:tc>
                  <a:txBody>
                    <a:bodyPr/>
                    <a:lstStyle/>
                    <a:p>
                      <a:r>
                        <a:rPr lang="en-US" sz="1000"/>
                        <a:t>656</a:t>
                      </a:r>
                    </a:p>
                  </a:txBody>
                  <a:tcPr/>
                </a:tc>
                <a:tc>
                  <a:txBody>
                    <a:bodyPr/>
                    <a:lstStyle/>
                    <a:p>
                      <a:r>
                        <a:rPr lang="en-US" sz="1000"/>
                        <a:t>624</a:t>
                      </a:r>
                    </a:p>
                  </a:txBody>
                  <a:tcPr/>
                </a:tc>
                <a:tc>
                  <a:txBody>
                    <a:bodyPr/>
                    <a:lstStyle/>
                    <a:p>
                      <a:r>
                        <a:rPr lang="en-US" sz="1000"/>
                        <a:t>32</a:t>
                      </a:r>
                    </a:p>
                  </a:txBody>
                  <a:tcPr/>
                </a:tc>
                <a:tc>
                  <a:txBody>
                    <a:bodyPr/>
                    <a:lstStyle/>
                    <a:p>
                      <a:r>
                        <a:rPr lang="en-US" sz="1000"/>
                        <a:t>17</a:t>
                      </a:r>
                    </a:p>
                  </a:txBody>
                  <a:tcPr/>
                </a:tc>
                <a:extLst>
                  <a:ext uri="{0D108BD9-81ED-4DB2-BD59-A6C34878D82A}">
                    <a16:rowId xmlns:a16="http://schemas.microsoft.com/office/drawing/2014/main" val="2253005279"/>
                  </a:ext>
                </a:extLst>
              </a:tr>
              <a:tr h="370840">
                <a:tc>
                  <a:txBody>
                    <a:bodyPr/>
                    <a:lstStyle/>
                    <a:p>
                      <a:r>
                        <a:rPr lang="fr-FR" sz="1000"/>
                        <a:t>C2D - Conseil de développement durable de Bordeaux Métropole</a:t>
                      </a:r>
                      <a:endParaRPr lang="en-US" sz="1000"/>
                    </a:p>
                  </a:txBody>
                  <a:tcPr/>
                </a:tc>
                <a:tc>
                  <a:txBody>
                    <a:bodyPr/>
                    <a:lstStyle/>
                    <a:p>
                      <a:r>
                        <a:rPr lang="en-US" sz="1000"/>
                        <a:t>53</a:t>
                      </a:r>
                    </a:p>
                  </a:txBody>
                  <a:tcPr/>
                </a:tc>
                <a:tc>
                  <a:txBody>
                    <a:bodyPr/>
                    <a:lstStyle/>
                    <a:p>
                      <a:r>
                        <a:rPr lang="en-US" sz="1000"/>
                        <a:t>23</a:t>
                      </a:r>
                    </a:p>
                  </a:txBody>
                  <a:tcPr/>
                </a:tc>
                <a:tc>
                  <a:txBody>
                    <a:bodyPr/>
                    <a:lstStyle/>
                    <a:p>
                      <a:r>
                        <a:rPr lang="en-US" sz="1000"/>
                        <a:t>12</a:t>
                      </a:r>
                    </a:p>
                  </a:txBody>
                  <a:tcPr/>
                </a:tc>
                <a:tc>
                  <a:txBody>
                    <a:bodyPr/>
                    <a:lstStyle/>
                    <a:p>
                      <a:r>
                        <a:rPr lang="en-US" sz="1000"/>
                        <a:t>0</a:t>
                      </a:r>
                    </a:p>
                  </a:txBody>
                  <a:tcPr/>
                </a:tc>
                <a:tc>
                  <a:txBody>
                    <a:bodyPr/>
                    <a:lstStyle/>
                    <a:p>
                      <a:r>
                        <a:rPr lang="en-US" sz="1000"/>
                        <a:t>53</a:t>
                      </a:r>
                    </a:p>
                  </a:txBody>
                  <a:tcPr/>
                </a:tc>
                <a:tc>
                  <a:txBody>
                    <a:bodyPr/>
                    <a:lstStyle/>
                    <a:p>
                      <a:r>
                        <a:rPr lang="en-US" sz="1000"/>
                        <a:t>42</a:t>
                      </a:r>
                    </a:p>
                  </a:txBody>
                  <a:tcPr/>
                </a:tc>
                <a:tc>
                  <a:txBody>
                    <a:bodyPr/>
                    <a:lstStyle/>
                    <a:p>
                      <a:r>
                        <a:rPr lang="en-US" sz="1000"/>
                        <a:t>11</a:t>
                      </a:r>
                    </a:p>
                  </a:txBody>
                  <a:tcPr/>
                </a:tc>
                <a:tc>
                  <a:txBody>
                    <a:bodyPr/>
                    <a:lstStyle/>
                    <a:p>
                      <a:r>
                        <a:rPr lang="en-US" sz="1000"/>
                        <a:t>23</a:t>
                      </a:r>
                    </a:p>
                  </a:txBody>
                  <a:tcPr/>
                </a:tc>
                <a:extLst>
                  <a:ext uri="{0D108BD9-81ED-4DB2-BD59-A6C34878D82A}">
                    <a16:rowId xmlns:a16="http://schemas.microsoft.com/office/drawing/2014/main" val="2043184793"/>
                  </a:ext>
                </a:extLst>
              </a:tr>
              <a:tr h="370840">
                <a:tc>
                  <a:txBody>
                    <a:bodyPr/>
                    <a:lstStyle/>
                    <a:p>
                      <a:r>
                        <a:rPr lang="en-US" sz="1000"/>
                        <a:t>Bordeaux Métropole</a:t>
                      </a:r>
                    </a:p>
                  </a:txBody>
                  <a:tcPr/>
                </a:tc>
                <a:tc>
                  <a:txBody>
                    <a:bodyPr/>
                    <a:lstStyle/>
                    <a:p>
                      <a:r>
                        <a:rPr lang="en-US" sz="1000"/>
                        <a:t>255384</a:t>
                      </a:r>
                    </a:p>
                  </a:txBody>
                  <a:tcPr/>
                </a:tc>
                <a:tc>
                  <a:txBody>
                    <a:bodyPr/>
                    <a:lstStyle/>
                    <a:p>
                      <a:r>
                        <a:rPr lang="en-US" sz="1000"/>
                        <a:t>73024</a:t>
                      </a:r>
                    </a:p>
                  </a:txBody>
                  <a:tcPr/>
                </a:tc>
                <a:tc>
                  <a:txBody>
                    <a:bodyPr/>
                    <a:lstStyle/>
                    <a:p>
                      <a:r>
                        <a:rPr lang="en-US" sz="1000"/>
                        <a:t>46095</a:t>
                      </a:r>
                    </a:p>
                  </a:txBody>
                  <a:tcPr/>
                </a:tc>
                <a:tc>
                  <a:txBody>
                    <a:bodyPr/>
                    <a:lstStyle/>
                    <a:p>
                      <a:r>
                        <a:rPr lang="en-US" sz="1000"/>
                        <a:t>210300</a:t>
                      </a:r>
                    </a:p>
                  </a:txBody>
                  <a:tcPr/>
                </a:tc>
                <a:tc>
                  <a:txBody>
                    <a:bodyPr/>
                    <a:lstStyle/>
                    <a:p>
                      <a:r>
                        <a:rPr lang="en-US" sz="1000"/>
                        <a:t>45084</a:t>
                      </a:r>
                    </a:p>
                  </a:txBody>
                  <a:tcPr/>
                </a:tc>
                <a:tc>
                  <a:txBody>
                    <a:bodyPr/>
                    <a:lstStyle/>
                    <a:p>
                      <a:r>
                        <a:rPr lang="en-US" sz="1000"/>
                        <a:t>252232</a:t>
                      </a:r>
                    </a:p>
                  </a:txBody>
                  <a:tcPr/>
                </a:tc>
                <a:tc>
                  <a:txBody>
                    <a:bodyPr/>
                    <a:lstStyle/>
                    <a:p>
                      <a:r>
                        <a:rPr lang="en-US" sz="1000"/>
                        <a:t>3152</a:t>
                      </a:r>
                    </a:p>
                  </a:txBody>
                  <a:tcPr/>
                </a:tc>
                <a:tc>
                  <a:txBody>
                    <a:bodyPr/>
                    <a:lstStyle/>
                    <a:p>
                      <a:r>
                        <a:rPr lang="en-US" sz="1000"/>
                        <a:t>14868</a:t>
                      </a:r>
                    </a:p>
                  </a:txBody>
                  <a:tcPr/>
                </a:tc>
                <a:extLst>
                  <a:ext uri="{0D108BD9-81ED-4DB2-BD59-A6C34878D82A}">
                    <a16:rowId xmlns:a16="http://schemas.microsoft.com/office/drawing/2014/main" val="1658107963"/>
                  </a:ext>
                </a:extLst>
              </a:tr>
              <a:tr h="370840">
                <a:tc>
                  <a:txBody>
                    <a:bodyPr/>
                    <a:lstStyle/>
                    <a:p>
                      <a:r>
                        <a:rPr lang="en-US" sz="1000"/>
                        <a:t>Archives Bordeaux Métropole</a:t>
                      </a:r>
                    </a:p>
                  </a:txBody>
                  <a:tcPr/>
                </a:tc>
                <a:tc>
                  <a:txBody>
                    <a:bodyPr/>
                    <a:lstStyle/>
                    <a:p>
                      <a:r>
                        <a:rPr lang="en-US" sz="1000"/>
                        <a:t>167</a:t>
                      </a:r>
                    </a:p>
                  </a:txBody>
                  <a:tcPr/>
                </a:tc>
                <a:tc>
                  <a:txBody>
                    <a:bodyPr/>
                    <a:lstStyle/>
                    <a:p>
                      <a:r>
                        <a:rPr lang="en-US" sz="1000"/>
                        <a:t>72</a:t>
                      </a:r>
                    </a:p>
                  </a:txBody>
                  <a:tcPr/>
                </a:tc>
                <a:tc>
                  <a:txBody>
                    <a:bodyPr/>
                    <a:lstStyle/>
                    <a:p>
                      <a:r>
                        <a:rPr lang="en-US" sz="1000"/>
                        <a:t>35</a:t>
                      </a:r>
                    </a:p>
                  </a:txBody>
                  <a:tcPr/>
                </a:tc>
                <a:tc>
                  <a:txBody>
                    <a:bodyPr/>
                    <a:lstStyle/>
                    <a:p>
                      <a:r>
                        <a:rPr lang="en-US" sz="1000"/>
                        <a:t>0</a:t>
                      </a:r>
                    </a:p>
                  </a:txBody>
                  <a:tcPr/>
                </a:tc>
                <a:tc>
                  <a:txBody>
                    <a:bodyPr/>
                    <a:lstStyle/>
                    <a:p>
                      <a:r>
                        <a:rPr lang="en-US" sz="1000"/>
                        <a:t>167</a:t>
                      </a:r>
                    </a:p>
                  </a:txBody>
                  <a:tcPr/>
                </a:tc>
                <a:tc>
                  <a:txBody>
                    <a:bodyPr/>
                    <a:lstStyle/>
                    <a:p>
                      <a:r>
                        <a:rPr lang="en-US" sz="1000"/>
                        <a:t>119</a:t>
                      </a:r>
                    </a:p>
                  </a:txBody>
                  <a:tcPr/>
                </a:tc>
                <a:tc>
                  <a:txBody>
                    <a:bodyPr/>
                    <a:lstStyle/>
                    <a:p>
                      <a:r>
                        <a:rPr lang="en-US" sz="1000"/>
                        <a:t>48</a:t>
                      </a:r>
                    </a:p>
                  </a:txBody>
                  <a:tcPr/>
                </a:tc>
                <a:tc>
                  <a:txBody>
                    <a:bodyPr/>
                    <a:lstStyle/>
                    <a:p>
                      <a:r>
                        <a:rPr lang="en-US" sz="1000"/>
                        <a:t>66</a:t>
                      </a:r>
                    </a:p>
                  </a:txBody>
                  <a:tcPr/>
                </a:tc>
                <a:extLst>
                  <a:ext uri="{0D108BD9-81ED-4DB2-BD59-A6C34878D82A}">
                    <a16:rowId xmlns:a16="http://schemas.microsoft.com/office/drawing/2014/main" val="3585921591"/>
                  </a:ext>
                </a:extLst>
              </a:tr>
            </a:tbl>
          </a:graphicData>
        </a:graphic>
      </p:graphicFrame>
      <p:sp>
        <p:nvSpPr>
          <p:cNvPr id="4" name="Text Placeholder 3">
            <a:extLst>
              <a:ext uri="{FF2B5EF4-FFF2-40B4-BE49-F238E27FC236}">
                <a16:creationId xmlns:a16="http://schemas.microsoft.com/office/drawing/2014/main" id="{38647EE2-E128-43B4-B886-8A840DC0E55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995203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6EC14-E744-4BA0-9C4F-403713F85751}"/>
              </a:ext>
            </a:extLst>
          </p:cNvPr>
          <p:cNvSpPr>
            <a:spLocks noGrp="1"/>
          </p:cNvSpPr>
          <p:nvPr>
            <p:ph type="title"/>
          </p:nvPr>
        </p:nvSpPr>
        <p:spPr/>
        <p:txBody>
          <a:bodyPr/>
          <a:lstStyle/>
          <a:p>
            <a:r>
              <a:rPr lang="en-US"/>
              <a:t>Facebook Commentaires reçus | All profiles - 1 of 17</a:t>
            </a:r>
          </a:p>
        </p:txBody>
      </p:sp>
      <p:graphicFrame>
        <p:nvGraphicFramePr>
          <p:cNvPr id="5" name="Table Placeholder 4">
            <a:extLst>
              <a:ext uri="{FF2B5EF4-FFF2-40B4-BE49-F238E27FC236}">
                <a16:creationId xmlns:a16="http://schemas.microsoft.com/office/drawing/2014/main" id="{E3F29782-33B9-4BDB-ADDD-233D3A321818}"/>
              </a:ext>
            </a:extLst>
          </p:cNvPr>
          <p:cNvGraphicFramePr>
            <a:graphicFrameLocks noGrp="1"/>
          </p:cNvGraphicFramePr>
          <p:nvPr>
            <p:ph type="tbl" sz="quarter" idx="13"/>
            <p:extLst>
              <p:ext uri="{D42A27DB-BD31-4B8C-83A1-F6EECF244321}">
                <p14:modId xmlns:p14="http://schemas.microsoft.com/office/powerpoint/2010/main" val="863858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13691597"/>
                    </a:ext>
                  </a:extLst>
                </a:gridCol>
                <a:gridCol w="4114800">
                  <a:extLst>
                    <a:ext uri="{9D8B030D-6E8A-4147-A177-3AD203B41FA5}">
                      <a16:colId xmlns:a16="http://schemas.microsoft.com/office/drawing/2014/main" val="2636942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87832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Urielle - 2024-08-17 11:52:04</a:t>
                      </a:r>
                      <a:r>
                        <a:rPr kumimoji="0" lang="fr-FR" sz="1000" b="0" i="0" u="none" strike="noStrike" kern="1200" cap="none" spc="0" normalizeH="0" baseline="0" noProof="0">
                          <a:ln>
                            <a:noFill/>
                          </a:ln>
                          <a:solidFill>
                            <a:prstClr val="black"/>
                          </a:solidFill>
                          <a:effectLst/>
                          <a:uLnTx/>
                          <a:uFillTx/>
                          <a:latin typeface="Calibri"/>
                          <a:ea typeface="+mn-ea"/>
                          <a:cs typeface="+mn-cs"/>
                        </a:rPr>
                        <a:t>
 Jean-Marie Buisset mp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Demain, c'est le début du Tournoi de Football des Jeux Olympiques !
7 matchs vont se dérouler pendant plus d'une semaine. 
Vous avez vos places ? 
🚲🚊🚍 Alors anticipez vos déplacements pour aller au stade et privilégiez les mobilités douces pour éviter les difficultés de circulation.
📌 Stade #MatmutAtlantique
📆 Du 24 juillet au 2 août 2024
🌐Toutes les informations pratiques sur 👇
https://fcld.ly/xmslfox 
Ville de Bordeaux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94081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- 2024-08-12 17:16:53</a:t>
                      </a:r>
                      <a:r>
                        <a:rPr kumimoji="0" lang="fr-FR" sz="1000" b="0" i="0" u="none" strike="noStrike" kern="1200" cap="none" spc="0" normalizeH="0" baseline="0" noProof="0">
                          <a:ln>
                            <a:noFill/>
                          </a:ln>
                          <a:solidFill>
                            <a:prstClr val="black"/>
                          </a:solidFill>
                          <a:effectLst/>
                          <a:uLnTx/>
                          <a:uFillTx/>
                          <a:latin typeface="Calibri"/>
                          <a:ea typeface="+mn-ea"/>
                          <a:cs typeface="+mn-cs"/>
                        </a:rPr>
                        <a:t>
 Bonjour, N'hésitez pas à transmettre vos remarques quand aux transports sur Parempuyre aux services sur : https://www.infotbm.com/fr/contactez-nous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496933645"/>
                  </a:ext>
                </a:extLst>
              </a:tr>
            </a:tbl>
          </a:graphicData>
        </a:graphic>
      </p:graphicFrame>
      <p:sp>
        <p:nvSpPr>
          <p:cNvPr id="4" name="Text Placeholder 3">
            <a:extLst>
              <a:ext uri="{FF2B5EF4-FFF2-40B4-BE49-F238E27FC236}">
                <a16:creationId xmlns:a16="http://schemas.microsoft.com/office/drawing/2014/main" id="{A228A3CC-0056-4267-9E5F-7630FD9D9DC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79364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5B371-D3A6-4417-AE68-04AEA6931C09}"/>
              </a:ext>
            </a:extLst>
          </p:cNvPr>
          <p:cNvSpPr>
            <a:spLocks noGrp="1"/>
          </p:cNvSpPr>
          <p:nvPr>
            <p:ph type="title"/>
          </p:nvPr>
        </p:nvSpPr>
        <p:spPr/>
        <p:txBody>
          <a:bodyPr/>
          <a:lstStyle/>
          <a:p>
            <a:r>
              <a:rPr lang="en-US"/>
              <a:t>Facebook Commentaires reçus | All profiles - 2 of 17</a:t>
            </a:r>
          </a:p>
        </p:txBody>
      </p:sp>
      <p:graphicFrame>
        <p:nvGraphicFramePr>
          <p:cNvPr id="5" name="Table Placeholder 4">
            <a:extLst>
              <a:ext uri="{FF2B5EF4-FFF2-40B4-BE49-F238E27FC236}">
                <a16:creationId xmlns:a16="http://schemas.microsoft.com/office/drawing/2014/main" id="{EBDBCD3E-2B6B-4C39-9F1F-5608918552DA}"/>
              </a:ext>
            </a:extLst>
          </p:cNvPr>
          <p:cNvGraphicFramePr>
            <a:graphicFrameLocks noGrp="1"/>
          </p:cNvGraphicFramePr>
          <p:nvPr>
            <p:ph type="tbl" sz="quarter" idx="13"/>
            <p:extLst>
              <p:ext uri="{D42A27DB-BD31-4B8C-83A1-F6EECF244321}">
                <p14:modId xmlns:p14="http://schemas.microsoft.com/office/powerpoint/2010/main" val="2487567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10512378"/>
                    </a:ext>
                  </a:extLst>
                </a:gridCol>
                <a:gridCol w="4114800">
                  <a:extLst>
                    <a:ext uri="{9D8B030D-6E8A-4147-A177-3AD203B41FA5}">
                      <a16:colId xmlns:a16="http://schemas.microsoft.com/office/drawing/2014/main" val="3050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94554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- 2024-08-12 17:14:46</a:t>
                      </a:r>
                      <a:r>
                        <a:rPr kumimoji="0" lang="fr-FR" sz="1000" b="0" i="0" u="none" strike="noStrike" kern="1200" cap="none" spc="0" normalizeH="0" baseline="0" noProof="0">
                          <a:ln>
                            <a:noFill/>
                          </a:ln>
                          <a:solidFill>
                            <a:prstClr val="black"/>
                          </a:solidFill>
                          <a:effectLst/>
                          <a:uLnTx/>
                          <a:uFillTx/>
                          <a:latin typeface="Calibri"/>
                          <a:ea typeface="+mn-ea"/>
                          <a:cs typeface="+mn-cs"/>
                        </a:rPr>
                        <a:t>
 Bonjour, N'hésitez pas à remonter ces problèmes à TBM via https://www.infotbm.com/fr/contactez-nous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1560633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 - 2024-08-12 12:31:56</a:t>
                      </a:r>
                      <a:r>
                        <a:rPr kumimoji="0" lang="fr-FR" sz="1000" b="0" i="0" u="none" strike="noStrike" kern="1200" cap="none" spc="0" normalizeH="0" baseline="0" noProof="0">
                          <a:ln>
                            <a:noFill/>
                          </a:ln>
                          <a:solidFill>
                            <a:prstClr val="black"/>
                          </a:solidFill>
                          <a:effectLst/>
                          <a:uLnTx/>
                          <a:uFillTx/>
                          <a:latin typeface="Calibri"/>
                          <a:ea typeface="+mn-ea"/>
                          <a:cs typeface="+mn-cs"/>
                        </a:rPr>
                        <a:t>
 Marie Claire Bes Bonjour, vous pouvez directement remonter vos signalements à https://www.infotbm.com/fr/contactez-nous Bonne journée.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695207741"/>
                  </a:ext>
                </a:extLst>
              </a:tr>
            </a:tbl>
          </a:graphicData>
        </a:graphic>
      </p:graphicFrame>
      <p:sp>
        <p:nvSpPr>
          <p:cNvPr id="4" name="Text Placeholder 3">
            <a:extLst>
              <a:ext uri="{FF2B5EF4-FFF2-40B4-BE49-F238E27FC236}">
                <a16:creationId xmlns:a16="http://schemas.microsoft.com/office/drawing/2014/main" id="{909E49E4-373D-47D2-B387-11056C29809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8084454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1B784-5695-4939-9878-BD8BB4B8030A}"/>
              </a:ext>
            </a:extLst>
          </p:cNvPr>
          <p:cNvSpPr>
            <a:spLocks noGrp="1"/>
          </p:cNvSpPr>
          <p:nvPr>
            <p:ph type="title"/>
          </p:nvPr>
        </p:nvSpPr>
        <p:spPr/>
        <p:txBody>
          <a:bodyPr/>
          <a:lstStyle/>
          <a:p>
            <a:r>
              <a:rPr lang="en-US"/>
              <a:t>Facebook Commentaires reçus | All profiles - 3 of 17</a:t>
            </a:r>
          </a:p>
        </p:txBody>
      </p:sp>
      <p:graphicFrame>
        <p:nvGraphicFramePr>
          <p:cNvPr id="5" name="Table Placeholder 4">
            <a:extLst>
              <a:ext uri="{FF2B5EF4-FFF2-40B4-BE49-F238E27FC236}">
                <a16:creationId xmlns:a16="http://schemas.microsoft.com/office/drawing/2014/main" id="{F41B7F63-C5F2-4FBB-92B7-E4E16CF5879F}"/>
              </a:ext>
            </a:extLst>
          </p:cNvPr>
          <p:cNvGraphicFramePr>
            <a:graphicFrameLocks noGrp="1"/>
          </p:cNvGraphicFramePr>
          <p:nvPr>
            <p:ph type="tbl" sz="quarter" idx="13"/>
            <p:extLst>
              <p:ext uri="{D42A27DB-BD31-4B8C-83A1-F6EECF244321}">
                <p14:modId xmlns:p14="http://schemas.microsoft.com/office/powerpoint/2010/main" val="2090378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27173118"/>
                    </a:ext>
                  </a:extLst>
                </a:gridCol>
                <a:gridCol w="4114800">
                  <a:extLst>
                    <a:ext uri="{9D8B030D-6E8A-4147-A177-3AD203B41FA5}">
                      <a16:colId xmlns:a16="http://schemas.microsoft.com/office/drawing/2014/main" val="1445885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98185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n/a - 2024-08-11 08:17:38</a:t>
                      </a:r>
                      <a:r>
                        <a:rPr kumimoji="0" lang="en-US" sz="1000" b="0" i="0" u="none" strike="noStrike" kern="1200" cap="none" spc="0" normalizeH="0" baseline="0" noProof="0">
                          <a:ln>
                            <a:noFill/>
                          </a:ln>
                          <a:solidFill>
                            <a:prstClr val="black"/>
                          </a:solidFill>
                          <a:effectLst/>
                          <a:uLnTx/>
                          <a:uFillTx/>
                          <a:latin typeface="Calibri"/>
                          <a:ea typeface="+mn-ea"/>
                          <a:cs typeface="+mn-cs"/>
                        </a:rPr>
                        <a: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APPEL À PROJETS
Vous êtes une commune, une association, un établissement public local, une structure d’insertion ou un groupement d'employeurs ? Participez à notre nouvel appel à projets pour l'année 2024, et contribuez à :
🔹 Prévenir la pauvreté dès le plus jeune âge et lutter contre les inégalités dès l’enfance
🔹 Faciliter l’accès à l’emploi et l’insertion des publics éloignés du marché du travail
🔹 Promouvoir une transition écologique solidaire
Les projets ciblent prioritairement les quartiers prioritaires de la politique ville et les poches de pauvreté inscrites au contrat de ville 2024-2030.
Plus d'infos et dossier de candidature ➡️ https://fcld.ly/s7kv1zk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856022174"/>
                  </a:ext>
                </a:extLst>
              </a:tr>
            </a:tbl>
          </a:graphicData>
        </a:graphic>
      </p:graphicFrame>
      <p:sp>
        <p:nvSpPr>
          <p:cNvPr id="4" name="Text Placeholder 3">
            <a:extLst>
              <a:ext uri="{FF2B5EF4-FFF2-40B4-BE49-F238E27FC236}">
                <a16:creationId xmlns:a16="http://schemas.microsoft.com/office/drawing/2014/main" id="{B16A58B6-8C99-49F8-870F-6A0C3CD845F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8520409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D7780-B481-4CB0-99D0-8423118A8F1B}"/>
              </a:ext>
            </a:extLst>
          </p:cNvPr>
          <p:cNvSpPr>
            <a:spLocks noGrp="1"/>
          </p:cNvSpPr>
          <p:nvPr>
            <p:ph type="title"/>
          </p:nvPr>
        </p:nvSpPr>
        <p:spPr/>
        <p:txBody>
          <a:bodyPr/>
          <a:lstStyle/>
          <a:p>
            <a:r>
              <a:rPr lang="en-US"/>
              <a:t>Facebook Commentaires reçus | All profiles - 4 of 17</a:t>
            </a:r>
          </a:p>
        </p:txBody>
      </p:sp>
      <p:graphicFrame>
        <p:nvGraphicFramePr>
          <p:cNvPr id="5" name="Table Placeholder 4">
            <a:extLst>
              <a:ext uri="{FF2B5EF4-FFF2-40B4-BE49-F238E27FC236}">
                <a16:creationId xmlns:a16="http://schemas.microsoft.com/office/drawing/2014/main" id="{5E9D619F-6679-4DB2-88A0-09BBA593B231}"/>
              </a:ext>
            </a:extLst>
          </p:cNvPr>
          <p:cNvGraphicFramePr>
            <a:graphicFrameLocks noGrp="1"/>
          </p:cNvGraphicFramePr>
          <p:nvPr>
            <p:ph type="tbl" sz="quarter" idx="13"/>
            <p:extLst>
              <p:ext uri="{D42A27DB-BD31-4B8C-83A1-F6EECF244321}">
                <p14:modId xmlns:p14="http://schemas.microsoft.com/office/powerpoint/2010/main" val="162202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32583530"/>
                    </a:ext>
                  </a:extLst>
                </a:gridCol>
                <a:gridCol w="4114800">
                  <a:extLst>
                    <a:ext uri="{9D8B030D-6E8A-4147-A177-3AD203B41FA5}">
                      <a16:colId xmlns:a16="http://schemas.microsoft.com/office/drawing/2014/main" val="562466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106042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- 2024-08-09 14:12:59</a:t>
                      </a:r>
                      <a:r>
                        <a:rPr kumimoji="0" lang="fr-FR" sz="1000" b="0" i="0" u="none" strike="noStrike" kern="1200" cap="none" spc="0" normalizeH="0" baseline="0" noProof="0">
                          <a:ln>
                            <a:noFill/>
                          </a:ln>
                          <a:solidFill>
                            <a:prstClr val="black"/>
                          </a:solidFill>
                          <a:effectLst/>
                          <a:uLnTx/>
                          <a:uFillTx/>
                          <a:latin typeface="Calibri"/>
                          <a:ea typeface="+mn-ea"/>
                          <a:cs typeface="+mn-cs"/>
                        </a:rPr>
                        <a:t>
 J'ai lu quelque part que Bordeaux Métropole a lancé une étude de métro pour Bordeaux.  Etant passés par Nice cet été, nous avons vu qu'une des lignes de tram de cette ville est en fait aussi un métro, avec des stations souterraines, un cadencement à moins de 5 minutes entre rames ,et en plus avec des zones sans caténaires possibles par l’utilisation de rames "à batteries" (moins d'infrastructures donc). N'y aurait-il pas des choses à regarder de ce côté?</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928473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- 2024-08-08 01:14:10</a:t>
                      </a:r>
                      <a:r>
                        <a:rPr kumimoji="0" lang="fr-FR" sz="1000" b="0" i="0" u="none" strike="noStrike" kern="1200" cap="none" spc="0" normalizeH="0" baseline="0" noProof="0">
                          <a:ln>
                            <a:noFill/>
                          </a:ln>
                          <a:solidFill>
                            <a:prstClr val="black"/>
                          </a:solidFill>
                          <a:effectLst/>
                          <a:uLnTx/>
                          <a:uFillTx/>
                          <a:latin typeface="Calibri"/>
                          <a:ea typeface="+mn-ea"/>
                          <a:cs typeface="+mn-cs"/>
                        </a:rPr>
                        <a:t>
 Tram C fréquemment en panne surtout direction blanquefort ou exemple du mois de Juin 4 train direction stade parc des expositions 0 pour blanquefort quand j’appelle TBM il me disent il y a un tram dans 15 minutes cela faisait 30 minutes avant que j’appelle aucune explication aucune excuse puis j’ai reçu par mail un questionnaire de satisfaction je leur ai mis 4/10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831692829"/>
                  </a:ext>
                </a:extLst>
              </a:tr>
            </a:tbl>
          </a:graphicData>
        </a:graphic>
      </p:graphicFrame>
      <p:sp>
        <p:nvSpPr>
          <p:cNvPr id="4" name="Text Placeholder 3">
            <a:extLst>
              <a:ext uri="{FF2B5EF4-FFF2-40B4-BE49-F238E27FC236}">
                <a16:creationId xmlns:a16="http://schemas.microsoft.com/office/drawing/2014/main" id="{08A84079-4DD9-4494-968A-133CB69E3A8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8403597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72D19-3FCE-44E8-93CC-1DBC6412D781}"/>
              </a:ext>
            </a:extLst>
          </p:cNvPr>
          <p:cNvSpPr>
            <a:spLocks noGrp="1"/>
          </p:cNvSpPr>
          <p:nvPr>
            <p:ph type="title"/>
          </p:nvPr>
        </p:nvSpPr>
        <p:spPr/>
        <p:txBody>
          <a:bodyPr/>
          <a:lstStyle/>
          <a:p>
            <a:r>
              <a:rPr lang="en-US"/>
              <a:t>Facebook Commentaires reçus | All profiles - 5 of 17</a:t>
            </a:r>
          </a:p>
        </p:txBody>
      </p:sp>
      <p:graphicFrame>
        <p:nvGraphicFramePr>
          <p:cNvPr id="5" name="Table Placeholder 4">
            <a:extLst>
              <a:ext uri="{FF2B5EF4-FFF2-40B4-BE49-F238E27FC236}">
                <a16:creationId xmlns:a16="http://schemas.microsoft.com/office/drawing/2014/main" id="{22BB07EC-9CB1-4DD7-BF11-4A0E6E3134A3}"/>
              </a:ext>
            </a:extLst>
          </p:cNvPr>
          <p:cNvGraphicFramePr>
            <a:graphicFrameLocks noGrp="1"/>
          </p:cNvGraphicFramePr>
          <p:nvPr>
            <p:ph type="tbl" sz="quarter" idx="13"/>
            <p:extLst>
              <p:ext uri="{D42A27DB-BD31-4B8C-83A1-F6EECF244321}">
                <p14:modId xmlns:p14="http://schemas.microsoft.com/office/powerpoint/2010/main" val="3814712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19518502"/>
                    </a:ext>
                  </a:extLst>
                </a:gridCol>
                <a:gridCol w="4114800">
                  <a:extLst>
                    <a:ext uri="{9D8B030D-6E8A-4147-A177-3AD203B41FA5}">
                      <a16:colId xmlns:a16="http://schemas.microsoft.com/office/drawing/2014/main" val="3569203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477728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en-US"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en-US" sz="1000" b="1" i="0" u="none" strike="noStrike" kern="1200" cap="none" spc="0" normalizeH="0" baseline="0" noProof="0">
                          <a:ln>
                            <a:noFill/>
                          </a:ln>
                          <a:solidFill>
                            <a:prstClr val="black"/>
                          </a:solidFill>
                          <a:effectLst/>
                          <a:uLnTx/>
                          <a:uFillTx/>
                          <a:latin typeface="Calibri"/>
                          <a:ea typeface="+mn-ea"/>
                          <a:cs typeface="+mn-cs"/>
                        </a:rPr>
                        <a:t>Abzèta Bougma Ambassadrice Faso Ébène - Bibichou - 2024-08-06 01:41:39</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𝗙𝗢𝗖𝗨𝗦 𝗦𝗨𝗥… 🍃
𝗔𝗖𝗖𝗢𝗥𝗗𝗦 𝗢𝗨𝗩𝗘𝗥𝗧𝗦 𝗽𝗮𝗿 𝗹𝗮 𝗖𝗼𝗺𝗽𝗮𝗴𝗻𝗶𝗲 𝗔𝘂𝗴𝘂𝘀𝘁𝗲-𝗕𝗶𝗲𝗻𝘃𝗲𝗻𝘂𝗲
4 danseurs prennent possession de l’espace public pour une pièce percutante et interculturelle. Quand les gestuelles traditionnelles burkinabaises s’associent à des formes hip hop et urbaines plus contemporaines, les chorégraphies peuvent devenir contagieuses. 
🧿 Pièce à voir :
VEND 02.08 À 19H &gt; Mérignac - Parc de Beaudésert Saint-Exupéry
VEND 09.08 À 18H &gt; Eysines - Parvis du Plateau
VEND 23.08 À 19H &gt; Lormont - Rue Tour de Rouffiac
LUNDI 26.08 À 19H &gt; Martignas-sur-Jalle - Parvis de la Salle Gérard-Philipe
🌿 GRATUIT sans réservation
☀️ TOUT PUBLIC dès 5 ans
➕ d’infos sur le site de l'#Etemetropolitain (lien en BIO)
🤝 Restez connecté.e.s pour découvrir en images la suite de la programmation !
🎦 Montage Emma Délas, à partir d’images fournies par la compagnie 
Compagnie : Auguste Bienvenue 
Bordeaux Métropole  Ville d'Eysines  Eysines Culture  Mérignac  Mérignac Culture  Ville de Lormont  Ville de Martignas-sur-Jalle 
#Étémétropolitain #culture #festival #spectacles #théâtre #bordeauxmetropole</a:t>
                      </a:r>
                    </a:p>
                  </a:txBody>
                  <a:tcPr/>
                </a:tc>
                <a:extLst>
                  <a:ext uri="{0D108BD9-81ED-4DB2-BD59-A6C34878D82A}">
                    <a16:rowId xmlns:a16="http://schemas.microsoft.com/office/drawing/2014/main" val="1040135566"/>
                  </a:ext>
                </a:extLst>
              </a:tr>
            </a:tbl>
          </a:graphicData>
        </a:graphic>
      </p:graphicFrame>
      <p:sp>
        <p:nvSpPr>
          <p:cNvPr id="4" name="Text Placeholder 3">
            <a:extLst>
              <a:ext uri="{FF2B5EF4-FFF2-40B4-BE49-F238E27FC236}">
                <a16:creationId xmlns:a16="http://schemas.microsoft.com/office/drawing/2014/main" id="{AB7FF29F-284E-4F02-ACE3-2491554838D1}"/>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2296744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1356B-C517-4D0C-B487-7FB5AC1E083A}"/>
              </a:ext>
            </a:extLst>
          </p:cNvPr>
          <p:cNvSpPr>
            <a:spLocks noGrp="1"/>
          </p:cNvSpPr>
          <p:nvPr>
            <p:ph type="title"/>
          </p:nvPr>
        </p:nvSpPr>
        <p:spPr/>
        <p:txBody>
          <a:bodyPr/>
          <a:lstStyle/>
          <a:p>
            <a:r>
              <a:rPr lang="en-US"/>
              <a:t>Facebook Commentaires reçus | All profiles - 6 of 17</a:t>
            </a:r>
          </a:p>
        </p:txBody>
      </p:sp>
      <p:graphicFrame>
        <p:nvGraphicFramePr>
          <p:cNvPr id="5" name="Table Placeholder 4">
            <a:extLst>
              <a:ext uri="{FF2B5EF4-FFF2-40B4-BE49-F238E27FC236}">
                <a16:creationId xmlns:a16="http://schemas.microsoft.com/office/drawing/2014/main" id="{7566E5CB-F248-40C7-B625-BB0615279CD2}"/>
              </a:ext>
            </a:extLst>
          </p:cNvPr>
          <p:cNvGraphicFramePr>
            <a:graphicFrameLocks noGrp="1"/>
          </p:cNvGraphicFramePr>
          <p:nvPr>
            <p:ph type="tbl" sz="quarter" idx="13"/>
            <p:extLst>
              <p:ext uri="{D42A27DB-BD31-4B8C-83A1-F6EECF244321}">
                <p14:modId xmlns:p14="http://schemas.microsoft.com/office/powerpoint/2010/main" val="3958724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59943387"/>
                    </a:ext>
                  </a:extLst>
                </a:gridCol>
                <a:gridCol w="4114800">
                  <a:extLst>
                    <a:ext uri="{9D8B030D-6E8A-4147-A177-3AD203B41FA5}">
                      <a16:colId xmlns:a16="http://schemas.microsoft.com/office/drawing/2014/main" val="195889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0100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Auguste Bienvenue - 2024-08-06 00:50:15</a:t>
                      </a:r>
                      <a:r>
                        <a:rPr kumimoji="0" lang="fr-FR" sz="1000" b="0" i="0" u="none" strike="noStrike" kern="1200" cap="none" spc="0" normalizeH="0" baseline="0" noProof="0">
                          <a:ln>
                            <a:noFill/>
                          </a:ln>
                          <a:solidFill>
                            <a:prstClr val="black"/>
                          </a:solidFill>
                          <a:effectLst/>
                          <a:uLnTx/>
                          <a:uFillTx/>
                          <a:latin typeface="Calibri"/>
                          <a:ea typeface="+mn-ea"/>
                          <a:cs typeface="+mn-cs"/>
                        </a:rPr>
                        <a:t>
 Venez le découvrir ou le redécouvrir. Une petite surprise à la fin spectacle.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𝗙𝗢𝗖𝗨𝗦 𝗦𝗨𝗥… 🍃
𝗔𝗖𝗖𝗢𝗥𝗗𝗦 𝗢𝗨𝗩𝗘𝗥𝗧𝗦 𝗽𝗮𝗿 𝗹𝗮 𝗖𝗼𝗺𝗽𝗮𝗴𝗻𝗶𝗲 𝗔𝘂𝗴𝘂𝘀𝘁𝗲-𝗕𝗶𝗲𝗻𝘃𝗲𝗻𝘂𝗲
4 danseurs prennent possession de l’espace public pour une pièce percutante et interculturelle. Quand les gestuelles traditionnelles burkinabaises s’associent à des formes hip hop et urbaines plus contemporaines, les chorégraphies peuvent devenir contagieuses. 
🧿 Pièce à voir :
VEND 02.08 À 19H &gt; Mérignac - Parc de Beaudésert Saint-Exupéry
VEND 09.08 À 18H &gt; Eysines - Parvis du Plateau
VEND 23.08 À 19H &gt; Lormont - Rue Tour de Rouffiac
LUNDI 26.08 À 19H &gt; Martignas-sur-Jalle - Parvis de la Salle Gérard-Philipe
🌿 GRATUIT sans réservation
☀️ TOUT PUBLIC dès 5 ans
➕ d’infos sur le site de l'#Etemetropolitain (lien en BIO)
🤝 Restez connecté.e.s pour découvrir en images la suite de la programmation !
🎦 Montage Emma Délas, à partir d’images fournies par la compagnie 
Compagnie : Auguste Bienvenue 
Bordeaux Métropole  Ville d'Eysines  Eysines Culture  Mérignac  Mérignac Culture  Ville de Lormont  Ville de Martignas-sur-Jalle 
#Étémétropolitain #culture #festival #spectacles #théâtre #bordeauxmetropole</a:t>
                      </a:r>
                    </a:p>
                  </a:txBody>
                  <a:tcPr/>
                </a:tc>
                <a:extLst>
                  <a:ext uri="{0D108BD9-81ED-4DB2-BD59-A6C34878D82A}">
                    <a16:rowId xmlns:a16="http://schemas.microsoft.com/office/drawing/2014/main" val="292281228"/>
                  </a:ext>
                </a:extLst>
              </a:tr>
            </a:tbl>
          </a:graphicData>
        </a:graphic>
      </p:graphicFrame>
      <p:sp>
        <p:nvSpPr>
          <p:cNvPr id="4" name="Text Placeholder 3">
            <a:extLst>
              <a:ext uri="{FF2B5EF4-FFF2-40B4-BE49-F238E27FC236}">
                <a16:creationId xmlns:a16="http://schemas.microsoft.com/office/drawing/2014/main" id="{609030A4-6A59-4517-AB47-2AAB0E04A52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60908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598B4-A94D-4FC6-BDF1-49C4AB4D9A41}"/>
              </a:ext>
            </a:extLst>
          </p:cNvPr>
          <p:cNvSpPr>
            <a:spLocks noGrp="1"/>
          </p:cNvSpPr>
          <p:nvPr>
            <p:ph type="title"/>
          </p:nvPr>
        </p:nvSpPr>
        <p:spPr/>
        <p:txBody>
          <a:bodyPr/>
          <a:lstStyle/>
          <a:p>
            <a:r>
              <a:rPr lang="en-US"/>
              <a:t>Facebook Commentaires reçus | All profiles - 7 of 17</a:t>
            </a:r>
          </a:p>
        </p:txBody>
      </p:sp>
      <p:graphicFrame>
        <p:nvGraphicFramePr>
          <p:cNvPr id="5" name="Table Placeholder 4">
            <a:extLst>
              <a:ext uri="{FF2B5EF4-FFF2-40B4-BE49-F238E27FC236}">
                <a16:creationId xmlns:a16="http://schemas.microsoft.com/office/drawing/2014/main" id="{025E57C2-9ABB-4F6A-AB86-88CED298A42D}"/>
              </a:ext>
            </a:extLst>
          </p:cNvPr>
          <p:cNvGraphicFramePr>
            <a:graphicFrameLocks noGrp="1"/>
          </p:cNvGraphicFramePr>
          <p:nvPr>
            <p:ph type="tbl" sz="quarter" idx="13"/>
            <p:extLst>
              <p:ext uri="{D42A27DB-BD31-4B8C-83A1-F6EECF244321}">
                <p14:modId xmlns:p14="http://schemas.microsoft.com/office/powerpoint/2010/main" val="413879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53643316"/>
                    </a:ext>
                  </a:extLst>
                </a:gridCol>
                <a:gridCol w="4114800">
                  <a:extLst>
                    <a:ext uri="{9D8B030D-6E8A-4147-A177-3AD203B41FA5}">
                      <a16:colId xmlns:a16="http://schemas.microsoft.com/office/drawing/2014/main" val="1831791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14766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- 2024-08-04 17:04:47</a:t>
                      </a:r>
                      <a:r>
                        <a:rPr kumimoji="0" lang="fr-FR" sz="1000" b="0" i="0" u="none" strike="noStrike" kern="1200" cap="none" spc="0" normalizeH="0" baseline="0" noProof="0">
                          <a:ln>
                            <a:noFill/>
                          </a:ln>
                          <a:solidFill>
                            <a:prstClr val="black"/>
                          </a:solidFill>
                          <a:effectLst/>
                          <a:uLnTx/>
                          <a:uFillTx/>
                          <a:latin typeface="Calibri"/>
                          <a:ea typeface="+mn-ea"/>
                          <a:cs typeface="+mn-cs"/>
                        </a:rPr>
                        <a:t>
 Circulation Bordeaux Métropole réponse bateau et écologie a deux vitesses comme d'habitude, c'est effarant de voir a quel point les politiciens sont à côté de la plaque sur les questions écologiques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Au 1er janvier 2025, une  Zone à Faibles Emissions mobilité (ZFE-m) devra être mise en place par Bordeaux Métropole. 
Vous pouvez donner votre avis du 21 juin au 30 août 2024 pour exprimer vos observations ou vos propositions. 
Comment faire ?
Rendez-vous sur notre site : https://participation.bordeaux-metropole.fr/agenda/zone-faibles-emissions-mobilite-zfe-m-ouverture-de-la-concertation-reglementaire 
À noter 
Le dossier et registre papier sont consultables dans les locaux de Bordeaux Métropole, de 8h15 à 17h du lundi au vendredi. Rendez-vous à l’accueil de l’immeuble Laure Gatet, au 39-41 cours du Maréchal Juin, à Bordeaux.
Tout savoir sur la ZFE : https://bxmet.ro/zfe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43209695"/>
                  </a:ext>
                </a:extLst>
              </a:tr>
            </a:tbl>
          </a:graphicData>
        </a:graphic>
      </p:graphicFrame>
      <p:sp>
        <p:nvSpPr>
          <p:cNvPr id="4" name="Text Placeholder 3">
            <a:extLst>
              <a:ext uri="{FF2B5EF4-FFF2-40B4-BE49-F238E27FC236}">
                <a16:creationId xmlns:a16="http://schemas.microsoft.com/office/drawing/2014/main" id="{48EC00E1-EB10-4129-91C9-0A1BAB8921E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106414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A0D71-528C-4E68-91F2-22866556E8AA}"/>
              </a:ext>
            </a:extLst>
          </p:cNvPr>
          <p:cNvSpPr>
            <a:spLocks noGrp="1"/>
          </p:cNvSpPr>
          <p:nvPr>
            <p:ph type="title"/>
          </p:nvPr>
        </p:nvSpPr>
        <p:spPr/>
        <p:txBody>
          <a:bodyPr/>
          <a:lstStyle/>
          <a:p>
            <a:r>
              <a:rPr lang="en-US"/>
              <a:t>Facebook Commentaires reçus | All profiles - 8 of 17</a:t>
            </a:r>
          </a:p>
        </p:txBody>
      </p:sp>
      <p:graphicFrame>
        <p:nvGraphicFramePr>
          <p:cNvPr id="5" name="Table Placeholder 4">
            <a:extLst>
              <a:ext uri="{FF2B5EF4-FFF2-40B4-BE49-F238E27FC236}">
                <a16:creationId xmlns:a16="http://schemas.microsoft.com/office/drawing/2014/main" id="{B3FBE359-B77E-4FFB-804F-6DCA3313B992}"/>
              </a:ext>
            </a:extLst>
          </p:cNvPr>
          <p:cNvGraphicFramePr>
            <a:graphicFrameLocks noGrp="1"/>
          </p:cNvGraphicFramePr>
          <p:nvPr>
            <p:ph type="tbl" sz="quarter" idx="13"/>
            <p:extLst>
              <p:ext uri="{D42A27DB-BD31-4B8C-83A1-F6EECF244321}">
                <p14:modId xmlns:p14="http://schemas.microsoft.com/office/powerpoint/2010/main" val="199596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2841451"/>
                    </a:ext>
                  </a:extLst>
                </a:gridCol>
                <a:gridCol w="4114800">
                  <a:extLst>
                    <a:ext uri="{9D8B030D-6E8A-4147-A177-3AD203B41FA5}">
                      <a16:colId xmlns:a16="http://schemas.microsoft.com/office/drawing/2014/main" val="2002540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11092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- 2024-08-04 15:48:00</a:t>
                      </a:r>
                      <a:r>
                        <a:rPr kumimoji="0" lang="fr-FR" sz="1000" b="0" i="0" u="none" strike="noStrike" kern="1200" cap="none" spc="0" normalizeH="0" baseline="0" noProof="0">
                          <a:ln>
                            <a:noFill/>
                          </a:ln>
                          <a:solidFill>
                            <a:prstClr val="black"/>
                          </a:solidFill>
                          <a:effectLst/>
                          <a:uLnTx/>
                          <a:uFillTx/>
                          <a:latin typeface="Calibri"/>
                          <a:ea typeface="+mn-ea"/>
                          <a:cs typeface="+mn-cs"/>
                        </a:rPr>
                        <a:t>
 Un gros bordel pour une ville touristique.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363634524"/>
                  </a:ext>
                </a:extLst>
              </a:tr>
            </a:tbl>
          </a:graphicData>
        </a:graphic>
      </p:graphicFrame>
      <p:sp>
        <p:nvSpPr>
          <p:cNvPr id="4" name="Text Placeholder 3">
            <a:extLst>
              <a:ext uri="{FF2B5EF4-FFF2-40B4-BE49-F238E27FC236}">
                <a16:creationId xmlns:a16="http://schemas.microsoft.com/office/drawing/2014/main" id="{A191AEC7-8965-45B3-A847-4934CD0B18F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5457032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F49BD-463E-46E9-84DE-964F2A8A35D1}"/>
              </a:ext>
            </a:extLst>
          </p:cNvPr>
          <p:cNvSpPr>
            <a:spLocks noGrp="1"/>
          </p:cNvSpPr>
          <p:nvPr>
            <p:ph type="title"/>
          </p:nvPr>
        </p:nvSpPr>
        <p:spPr/>
        <p:txBody>
          <a:bodyPr/>
          <a:lstStyle/>
          <a:p>
            <a:r>
              <a:rPr lang="en-US"/>
              <a:t>Facebook Commentaires reçus | All profiles - 9 of 17</a:t>
            </a:r>
          </a:p>
        </p:txBody>
      </p:sp>
      <p:graphicFrame>
        <p:nvGraphicFramePr>
          <p:cNvPr id="5" name="Table Placeholder 4">
            <a:extLst>
              <a:ext uri="{FF2B5EF4-FFF2-40B4-BE49-F238E27FC236}">
                <a16:creationId xmlns:a16="http://schemas.microsoft.com/office/drawing/2014/main" id="{4CBDCDE2-6680-4B28-8591-011C53022F1E}"/>
              </a:ext>
            </a:extLst>
          </p:cNvPr>
          <p:cNvGraphicFramePr>
            <a:graphicFrameLocks noGrp="1"/>
          </p:cNvGraphicFramePr>
          <p:nvPr>
            <p:ph type="tbl" sz="quarter" idx="13"/>
            <p:extLst>
              <p:ext uri="{D42A27DB-BD31-4B8C-83A1-F6EECF244321}">
                <p14:modId xmlns:p14="http://schemas.microsoft.com/office/powerpoint/2010/main" val="1197553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1469312"/>
                    </a:ext>
                  </a:extLst>
                </a:gridCol>
                <a:gridCol w="4114800">
                  <a:extLst>
                    <a:ext uri="{9D8B030D-6E8A-4147-A177-3AD203B41FA5}">
                      <a16:colId xmlns:a16="http://schemas.microsoft.com/office/drawing/2014/main" val="3418651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375091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- 2024-08-04 09:38:46</a:t>
                      </a:r>
                      <a:r>
                        <a:rPr kumimoji="0" lang="fr-FR" sz="1000" b="0" i="0" u="none" strike="noStrike" kern="1200" cap="none" spc="0" normalizeH="0" baseline="0" noProof="0">
                          <a:ln>
                            <a:noFill/>
                          </a:ln>
                          <a:solidFill>
                            <a:prstClr val="black"/>
                          </a:solidFill>
                          <a:effectLst/>
                          <a:uLnTx/>
                          <a:uFillTx/>
                          <a:latin typeface="Calibri"/>
                          <a:ea typeface="+mn-ea"/>
                          <a:cs typeface="+mn-cs"/>
                        </a:rPr>
                        <a:t>
 A quand une rocade limitée à 80 km/h ( 90 km/ actuellement ) quand la plupart des routes du département sont déjà limitées. Quelle absurdité, on ferait déjà mieux de commencer par là.</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[ZFE] Suis-je concerné ?
Seules les voitures immatriculées avant 1997 seront concernées par la mise en place de la ZFE dans l'Intra-rocade.
Des dérogations existent : 
✔️ Personnes en situation de handicap
✔️Les accès aux parking relais
✔️Détenteurs d'un "pass ZFE"  (accès ponctuels de 24 jours/an) 
Pour circuler dans la Zone à Faible Emission, vous devrez obligatoirement coller votre vignette Crit'Air sur le pare-brise de votre voiture (que vous pouvez commander dès maintenant).
Retrouvez sur https://bit.ly/4bSExRy : 
✔️Les conditions de circulation dans la ZFE
✔️Toutes les dérogations
✔️Le site pour demander votre vignette
Circulation Bordeaux Métropole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803674266"/>
                  </a:ext>
                </a:extLst>
              </a:tr>
            </a:tbl>
          </a:graphicData>
        </a:graphic>
      </p:graphicFrame>
      <p:sp>
        <p:nvSpPr>
          <p:cNvPr id="4" name="Text Placeholder 3">
            <a:extLst>
              <a:ext uri="{FF2B5EF4-FFF2-40B4-BE49-F238E27FC236}">
                <a16:creationId xmlns:a16="http://schemas.microsoft.com/office/drawing/2014/main" id="{BA4CA80C-E0C3-46DB-8F85-6DCD8500139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2263524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32955-874F-4843-9523-D3F2595BF95E}"/>
              </a:ext>
            </a:extLst>
          </p:cNvPr>
          <p:cNvSpPr>
            <a:spLocks noGrp="1"/>
          </p:cNvSpPr>
          <p:nvPr>
            <p:ph type="title"/>
          </p:nvPr>
        </p:nvSpPr>
        <p:spPr/>
        <p:txBody>
          <a:bodyPr/>
          <a:lstStyle/>
          <a:p>
            <a:r>
              <a:rPr lang="en-US"/>
              <a:t>Facebook Commentaires reçus | All profiles - 10 of 17</a:t>
            </a:r>
          </a:p>
        </p:txBody>
      </p:sp>
      <p:graphicFrame>
        <p:nvGraphicFramePr>
          <p:cNvPr id="5" name="Table Placeholder 4">
            <a:extLst>
              <a:ext uri="{FF2B5EF4-FFF2-40B4-BE49-F238E27FC236}">
                <a16:creationId xmlns:a16="http://schemas.microsoft.com/office/drawing/2014/main" id="{A1A27BD8-7B8E-431A-A952-AFA1D9D0CF68}"/>
              </a:ext>
            </a:extLst>
          </p:cNvPr>
          <p:cNvGraphicFramePr>
            <a:graphicFrameLocks noGrp="1"/>
          </p:cNvGraphicFramePr>
          <p:nvPr>
            <p:ph type="tbl" sz="quarter" idx="13"/>
            <p:extLst>
              <p:ext uri="{D42A27DB-BD31-4B8C-83A1-F6EECF244321}">
                <p14:modId xmlns:p14="http://schemas.microsoft.com/office/powerpoint/2010/main" val="265376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5088432"/>
                    </a:ext>
                  </a:extLst>
                </a:gridCol>
                <a:gridCol w="4114800">
                  <a:extLst>
                    <a:ext uri="{9D8B030D-6E8A-4147-A177-3AD203B41FA5}">
                      <a16:colId xmlns:a16="http://schemas.microsoft.com/office/drawing/2014/main" val="568615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162818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- 2024-08-02 09:50:01</a:t>
                      </a:r>
                      <a:r>
                        <a:rPr kumimoji="0" lang="fr-FR" sz="1000" b="0" i="0" u="none" strike="noStrike" kern="1200" cap="none" spc="0" normalizeH="0" baseline="0" noProof="0">
                          <a:ln>
                            <a:noFill/>
                          </a:ln>
                          <a:solidFill>
                            <a:prstClr val="black"/>
                          </a:solidFill>
                          <a:effectLst/>
                          <a:uLnTx/>
                          <a:uFillTx/>
                          <a:latin typeface="Calibri"/>
                          <a:ea typeface="+mn-ea"/>
                          <a:cs typeface="+mn-cs"/>
                        </a:rPr>
                        <a:t>
 C est de pire en pire avant je prenais la 26 toutes les 10mn ensuite supprimé 23 et 42 supprimé maintenant c est la 78 que dans un sens et toutes les 3o mn on doit se déplacer à pied pour rejoindre le tram mais quand on a du mal à. Se déplacer c est pire ces têtes pensantes réfléchisse qu' à eux ,PENSER AUX PERSONNES ÂGÉES OU HANDICAPÉES JE PENSE QUE C EST TROP POUR VOUS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976252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21:41:31</a:t>
                      </a:r>
                      <a:r>
                        <a:rPr kumimoji="0" lang="fr-FR" sz="1000" b="0" i="0" u="none" strike="noStrike" kern="1200" cap="none" spc="0" normalizeH="0" baseline="0" noProof="0">
                          <a:ln>
                            <a:noFill/>
                          </a:ln>
                          <a:solidFill>
                            <a:prstClr val="black"/>
                          </a:solidFill>
                          <a:effectLst/>
                          <a:uLnTx/>
                          <a:uFillTx/>
                          <a:latin typeface="Calibri"/>
                          <a:ea typeface="+mn-ea"/>
                          <a:cs typeface="+mn-cs"/>
                        </a:rPr>
                        <a:t>
 Les pistes et bandes cyclables sont certes en bon état mais les bouts de verre p****n je passe + mon temps à "essayer" de les esquiver qu'à être totalement concentré sur la route et donc je me mets malheureusement plus en danger mais bon vu que je crève tout le temps j'ai opté pour la solution d'avoir des chambres à air avec préventif + bande anti-crevaison ce qui j'espère réglera le soucis. Ou alors mieux entretenir les pistes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259556594"/>
                  </a:ext>
                </a:extLst>
              </a:tr>
            </a:tbl>
          </a:graphicData>
        </a:graphic>
      </p:graphicFrame>
      <p:sp>
        <p:nvSpPr>
          <p:cNvPr id="4" name="Text Placeholder 3">
            <a:extLst>
              <a:ext uri="{FF2B5EF4-FFF2-40B4-BE49-F238E27FC236}">
                <a16:creationId xmlns:a16="http://schemas.microsoft.com/office/drawing/2014/main" id="{68D16687-7496-4BAB-996B-30082835828F}"/>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940915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10BD0-8984-4084-A1E2-DA4AEB78517C}"/>
              </a:ext>
            </a:extLst>
          </p:cNvPr>
          <p:cNvSpPr>
            <a:spLocks noGrp="1"/>
          </p:cNvSpPr>
          <p:nvPr>
            <p:ph type="title"/>
          </p:nvPr>
        </p:nvSpPr>
        <p:spPr/>
        <p:txBody>
          <a:bodyPr/>
          <a:lstStyle/>
          <a:p>
            <a:r>
              <a:rPr lang="en-US"/>
              <a:t>Facebook Commentaires reçus | All profiles - 11 of 17</a:t>
            </a:r>
          </a:p>
        </p:txBody>
      </p:sp>
      <p:graphicFrame>
        <p:nvGraphicFramePr>
          <p:cNvPr id="5" name="Table Placeholder 4">
            <a:extLst>
              <a:ext uri="{FF2B5EF4-FFF2-40B4-BE49-F238E27FC236}">
                <a16:creationId xmlns:a16="http://schemas.microsoft.com/office/drawing/2014/main" id="{2A1FE007-1679-4BEB-BCCA-866C2FCE914A}"/>
              </a:ext>
            </a:extLst>
          </p:cNvPr>
          <p:cNvGraphicFramePr>
            <a:graphicFrameLocks noGrp="1"/>
          </p:cNvGraphicFramePr>
          <p:nvPr>
            <p:ph type="tbl" sz="quarter" idx="13"/>
            <p:extLst>
              <p:ext uri="{D42A27DB-BD31-4B8C-83A1-F6EECF244321}">
                <p14:modId xmlns:p14="http://schemas.microsoft.com/office/powerpoint/2010/main" val="2962439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80549724"/>
                    </a:ext>
                  </a:extLst>
                </a:gridCol>
                <a:gridCol w="4114800">
                  <a:extLst>
                    <a:ext uri="{9D8B030D-6E8A-4147-A177-3AD203B41FA5}">
                      <a16:colId xmlns:a16="http://schemas.microsoft.com/office/drawing/2014/main" val="1737795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402340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14:35:51</a:t>
                      </a:r>
                      <a:r>
                        <a:rPr kumimoji="0" lang="fr-FR" sz="1000" b="0" i="0" u="none" strike="noStrike" kern="1200" cap="none" spc="0" normalizeH="0" baseline="0" noProof="0">
                          <a:ln>
                            <a:noFill/>
                          </a:ln>
                          <a:solidFill>
                            <a:prstClr val="black"/>
                          </a:solidFill>
                          <a:effectLst/>
                          <a:uLnTx/>
                          <a:uFillTx/>
                          <a:latin typeface="Calibri"/>
                          <a:ea typeface="+mn-ea"/>
                          <a:cs typeface="+mn-cs"/>
                        </a:rPr>
                        <a:t>
 Chris Tine a si si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Canicule Vigilance Orange - Les déchetteries de Bordeaux Métropole ouvriront mercredi 31 juillet de 7h30 à 14h30 sans interruption en raison des fortes chaleurs attendues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508615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00:28:18</a:t>
                      </a:r>
                      <a:r>
                        <a:rPr kumimoji="0" lang="fr-FR" sz="1000" b="0" i="0" u="none" strike="noStrike" kern="1200" cap="none" spc="0" normalizeH="0" baseline="0" noProof="0">
                          <a:ln>
                            <a:noFill/>
                          </a:ln>
                          <a:solidFill>
                            <a:prstClr val="black"/>
                          </a:solidFill>
                          <a:effectLst/>
                          <a:uLnTx/>
                          <a:uFillTx/>
                          <a:latin typeface="Calibri"/>
                          <a:ea typeface="+mn-ea"/>
                          <a:cs typeface="+mn-cs"/>
                        </a:rPr>
                        <a:t>
 Maxime Btl heureusement, je commente l'article qui entre autre vante la ligne A.
Ce serait bien qu'il y ait des améliorations un peu partout et quand il y en a pas on peut aussi le dire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517900385"/>
                  </a:ext>
                </a:extLst>
              </a:tr>
            </a:tbl>
          </a:graphicData>
        </a:graphic>
      </p:graphicFrame>
      <p:sp>
        <p:nvSpPr>
          <p:cNvPr id="4" name="Text Placeholder 3">
            <a:extLst>
              <a:ext uri="{FF2B5EF4-FFF2-40B4-BE49-F238E27FC236}">
                <a16:creationId xmlns:a16="http://schemas.microsoft.com/office/drawing/2014/main" id="{290B8129-03A7-4E02-9A76-D2EDD14814F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1030166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FC948-6172-4169-8565-05C0E76FB3A4}"/>
              </a:ext>
            </a:extLst>
          </p:cNvPr>
          <p:cNvSpPr>
            <a:spLocks noGrp="1"/>
          </p:cNvSpPr>
          <p:nvPr>
            <p:ph type="title"/>
          </p:nvPr>
        </p:nvSpPr>
        <p:spPr/>
        <p:txBody>
          <a:bodyPr/>
          <a:lstStyle/>
          <a:p>
            <a:r>
              <a:rPr lang="en-US"/>
              <a:t>Facebook Commentaires reçus | All profiles - 12 of 17</a:t>
            </a:r>
          </a:p>
        </p:txBody>
      </p:sp>
      <p:graphicFrame>
        <p:nvGraphicFramePr>
          <p:cNvPr id="5" name="Table Placeholder 4">
            <a:extLst>
              <a:ext uri="{FF2B5EF4-FFF2-40B4-BE49-F238E27FC236}">
                <a16:creationId xmlns:a16="http://schemas.microsoft.com/office/drawing/2014/main" id="{39537F3A-D9B4-40D4-846A-BAD9018287EB}"/>
              </a:ext>
            </a:extLst>
          </p:cNvPr>
          <p:cNvGraphicFramePr>
            <a:graphicFrameLocks noGrp="1"/>
          </p:cNvGraphicFramePr>
          <p:nvPr>
            <p:ph type="tbl" sz="quarter" idx="13"/>
            <p:extLst>
              <p:ext uri="{D42A27DB-BD31-4B8C-83A1-F6EECF244321}">
                <p14:modId xmlns:p14="http://schemas.microsoft.com/office/powerpoint/2010/main" val="1001121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02630237"/>
                    </a:ext>
                  </a:extLst>
                </a:gridCol>
                <a:gridCol w="4114800">
                  <a:extLst>
                    <a:ext uri="{9D8B030D-6E8A-4147-A177-3AD203B41FA5}">
                      <a16:colId xmlns:a16="http://schemas.microsoft.com/office/drawing/2014/main" val="428379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083355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00:20:19</a:t>
                      </a:r>
                      <a:r>
                        <a:rPr kumimoji="0" lang="fr-FR" sz="1000" b="0" i="0" u="none" strike="noStrike" kern="1200" cap="none" spc="0" normalizeH="0" baseline="0" noProof="0">
                          <a:ln>
                            <a:noFill/>
                          </a:ln>
                          <a:solidFill>
                            <a:prstClr val="black"/>
                          </a:solidFill>
                          <a:effectLst/>
                          <a:uLnTx/>
                          <a:uFillTx/>
                          <a:latin typeface="Calibri"/>
                          <a:ea typeface="+mn-ea"/>
                          <a:cs typeface="+mn-cs"/>
                        </a:rPr>
                        <a:t>
 Véronique Garreau jure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64294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- 2024-08-01 00:19:57</a:t>
                      </a:r>
                      <a:r>
                        <a:rPr kumimoji="0" lang="fr-FR" sz="1000" b="0" i="0" u="none" strike="noStrike" kern="1200" cap="none" spc="0" normalizeH="0" baseline="0" noProof="0">
                          <a:ln>
                            <a:noFill/>
                          </a:ln>
                          <a:solidFill>
                            <a:prstClr val="black"/>
                          </a:solidFill>
                          <a:effectLst/>
                          <a:uLnTx/>
                          <a:uFillTx/>
                          <a:latin typeface="Calibri"/>
                          <a:ea typeface="+mn-ea"/>
                          <a:cs typeface="+mn-cs"/>
                        </a:rPr>
                        <a:t>
 Hannah Zazie le réseau tbm ce n'est pas que la ligne 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175793365"/>
                  </a:ext>
                </a:extLst>
              </a:tr>
            </a:tbl>
          </a:graphicData>
        </a:graphic>
      </p:graphicFrame>
      <p:sp>
        <p:nvSpPr>
          <p:cNvPr id="4" name="Text Placeholder 3">
            <a:extLst>
              <a:ext uri="{FF2B5EF4-FFF2-40B4-BE49-F238E27FC236}">
                <a16:creationId xmlns:a16="http://schemas.microsoft.com/office/drawing/2014/main" id="{80D46AEA-154B-484E-B1F0-6FB9320BB820}"/>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6170164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F157C-55EC-431D-91CC-55A8D521326F}"/>
              </a:ext>
            </a:extLst>
          </p:cNvPr>
          <p:cNvSpPr>
            <a:spLocks noGrp="1"/>
          </p:cNvSpPr>
          <p:nvPr>
            <p:ph type="title"/>
          </p:nvPr>
        </p:nvSpPr>
        <p:spPr/>
        <p:txBody>
          <a:bodyPr/>
          <a:lstStyle/>
          <a:p>
            <a:r>
              <a:rPr lang="en-US"/>
              <a:t>Facebook Commentaires reçus | All profiles - 13 of 17</a:t>
            </a:r>
          </a:p>
        </p:txBody>
      </p:sp>
      <p:graphicFrame>
        <p:nvGraphicFramePr>
          <p:cNvPr id="5" name="Table Placeholder 4">
            <a:extLst>
              <a:ext uri="{FF2B5EF4-FFF2-40B4-BE49-F238E27FC236}">
                <a16:creationId xmlns:a16="http://schemas.microsoft.com/office/drawing/2014/main" id="{08CE04E6-C97A-4C8F-956E-0CC035C3A6E4}"/>
              </a:ext>
            </a:extLst>
          </p:cNvPr>
          <p:cNvGraphicFramePr>
            <a:graphicFrameLocks noGrp="1"/>
          </p:cNvGraphicFramePr>
          <p:nvPr>
            <p:ph type="tbl" sz="quarter" idx="13"/>
            <p:extLst>
              <p:ext uri="{D42A27DB-BD31-4B8C-83A1-F6EECF244321}">
                <p14:modId xmlns:p14="http://schemas.microsoft.com/office/powerpoint/2010/main" val="21254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94862673"/>
                    </a:ext>
                  </a:extLst>
                </a:gridCol>
                <a:gridCol w="4114800">
                  <a:extLst>
                    <a:ext uri="{9D8B030D-6E8A-4147-A177-3AD203B41FA5}">
                      <a16:colId xmlns:a16="http://schemas.microsoft.com/office/drawing/2014/main" val="3167920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61815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23:44:40</a:t>
                      </a:r>
                      <a:r>
                        <a:rPr kumimoji="0" lang="fr-FR" sz="1000" b="0" i="0" u="none" strike="noStrike" kern="1200" cap="none" spc="0" normalizeH="0" baseline="0" noProof="0">
                          <a:ln>
                            <a:noFill/>
                          </a:ln>
                          <a:solidFill>
                            <a:prstClr val="black"/>
                          </a:solidFill>
                          <a:effectLst/>
                          <a:uLnTx/>
                          <a:uFillTx/>
                          <a:latin typeface="Calibri"/>
                          <a:ea typeface="+mn-ea"/>
                          <a:cs typeface="+mn-cs"/>
                        </a:rPr>
                        <a:t>
 Les transports c'est pire qu'avant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59702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22:06:29</a:t>
                      </a:r>
                      <a:r>
                        <a:rPr kumimoji="0" lang="fr-FR" sz="1000" b="0" i="0" u="none" strike="noStrike" kern="1200" cap="none" spc="0" normalizeH="0" baseline="0" noProof="0">
                          <a:ln>
                            <a:noFill/>
                          </a:ln>
                          <a:solidFill>
                            <a:prstClr val="black"/>
                          </a:solidFill>
                          <a:effectLst/>
                          <a:uLnTx/>
                          <a:uFillTx/>
                          <a:latin typeface="Calibri"/>
                          <a:ea typeface="+mn-ea"/>
                          <a:cs typeface="+mn-cs"/>
                        </a:rPr>
                        <a:t>
 Alexandre Descoubes à l'image de la dégradation générale de la société...zéro respect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202665546"/>
                  </a:ext>
                </a:extLst>
              </a:tr>
            </a:tbl>
          </a:graphicData>
        </a:graphic>
      </p:graphicFrame>
      <p:sp>
        <p:nvSpPr>
          <p:cNvPr id="4" name="Text Placeholder 3">
            <a:extLst>
              <a:ext uri="{FF2B5EF4-FFF2-40B4-BE49-F238E27FC236}">
                <a16:creationId xmlns:a16="http://schemas.microsoft.com/office/drawing/2014/main" id="{D17B72B1-9096-4FB9-940A-58305B0E524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677662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5F1FF-4204-4AC0-A621-E1E1B8B6ECF8}"/>
              </a:ext>
            </a:extLst>
          </p:cNvPr>
          <p:cNvSpPr>
            <a:spLocks noGrp="1"/>
          </p:cNvSpPr>
          <p:nvPr>
            <p:ph type="title"/>
          </p:nvPr>
        </p:nvSpPr>
        <p:spPr/>
        <p:txBody>
          <a:bodyPr/>
          <a:lstStyle/>
          <a:p>
            <a:r>
              <a:rPr lang="en-US"/>
              <a:t>Facebook Commentaires reçus | All profiles - 14 of 17</a:t>
            </a:r>
          </a:p>
        </p:txBody>
      </p:sp>
      <p:graphicFrame>
        <p:nvGraphicFramePr>
          <p:cNvPr id="5" name="Table Placeholder 4">
            <a:extLst>
              <a:ext uri="{FF2B5EF4-FFF2-40B4-BE49-F238E27FC236}">
                <a16:creationId xmlns:a16="http://schemas.microsoft.com/office/drawing/2014/main" id="{19E99477-8B3F-472C-BD7E-F096904CC610}"/>
              </a:ext>
            </a:extLst>
          </p:cNvPr>
          <p:cNvGraphicFramePr>
            <a:graphicFrameLocks noGrp="1"/>
          </p:cNvGraphicFramePr>
          <p:nvPr>
            <p:ph type="tbl" sz="quarter" idx="13"/>
            <p:extLst>
              <p:ext uri="{D42A27DB-BD31-4B8C-83A1-F6EECF244321}">
                <p14:modId xmlns:p14="http://schemas.microsoft.com/office/powerpoint/2010/main" val="2528558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92798135"/>
                    </a:ext>
                  </a:extLst>
                </a:gridCol>
                <a:gridCol w="4114800">
                  <a:extLst>
                    <a:ext uri="{9D8B030D-6E8A-4147-A177-3AD203B41FA5}">
                      <a16:colId xmlns:a16="http://schemas.microsoft.com/office/drawing/2014/main" val="1108293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254183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22:05:18</a:t>
                      </a:r>
                      <a:r>
                        <a:rPr kumimoji="0" lang="fr-FR" sz="1000" b="0" i="0" u="none" strike="noStrike" kern="1200" cap="none" spc="0" normalizeH="0" baseline="0" noProof="0">
                          <a:ln>
                            <a:noFill/>
                          </a:ln>
                          <a:solidFill>
                            <a:prstClr val="black"/>
                          </a:solidFill>
                          <a:effectLst/>
                          <a:uLnTx/>
                          <a:uFillTx/>
                          <a:latin typeface="Calibri"/>
                          <a:ea typeface="+mn-ea"/>
                          <a:cs typeface="+mn-cs"/>
                        </a:rPr>
                        <a:t>
 Frank Laulan je partage totalement !  TBM est un service lamentable. 
Je n'arrive même pas à imaginer qu'on est dans une grande métropole qd je constate, jour après jour, à quel point ça se dégrade. 
Nullissime.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70779327"/>
                  </a:ext>
                </a:extLst>
              </a:tr>
            </a:tbl>
          </a:graphicData>
        </a:graphic>
      </p:graphicFrame>
      <p:sp>
        <p:nvSpPr>
          <p:cNvPr id="4" name="Text Placeholder 3">
            <a:extLst>
              <a:ext uri="{FF2B5EF4-FFF2-40B4-BE49-F238E27FC236}">
                <a16:creationId xmlns:a16="http://schemas.microsoft.com/office/drawing/2014/main" id="{38318185-39C2-4F85-AFCA-31EAAFDCBA8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4725487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0B869-1FBC-4F57-AF23-38D4FCB1667D}"/>
              </a:ext>
            </a:extLst>
          </p:cNvPr>
          <p:cNvSpPr>
            <a:spLocks noGrp="1"/>
          </p:cNvSpPr>
          <p:nvPr>
            <p:ph type="title"/>
          </p:nvPr>
        </p:nvSpPr>
        <p:spPr/>
        <p:txBody>
          <a:bodyPr/>
          <a:lstStyle/>
          <a:p>
            <a:r>
              <a:rPr lang="en-US"/>
              <a:t>Facebook Commentaires reçus | All profiles - 15 of 17</a:t>
            </a:r>
          </a:p>
        </p:txBody>
      </p:sp>
      <p:graphicFrame>
        <p:nvGraphicFramePr>
          <p:cNvPr id="5" name="Table Placeholder 4">
            <a:extLst>
              <a:ext uri="{FF2B5EF4-FFF2-40B4-BE49-F238E27FC236}">
                <a16:creationId xmlns:a16="http://schemas.microsoft.com/office/drawing/2014/main" id="{F86F98DC-CD3F-443C-89A0-4799BD6CC71E}"/>
              </a:ext>
            </a:extLst>
          </p:cNvPr>
          <p:cNvGraphicFramePr>
            <a:graphicFrameLocks noGrp="1"/>
          </p:cNvGraphicFramePr>
          <p:nvPr>
            <p:ph type="tbl" sz="quarter" idx="13"/>
            <p:extLst>
              <p:ext uri="{D42A27DB-BD31-4B8C-83A1-F6EECF244321}">
                <p14:modId xmlns:p14="http://schemas.microsoft.com/office/powerpoint/2010/main" val="722421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61624103"/>
                    </a:ext>
                  </a:extLst>
                </a:gridCol>
                <a:gridCol w="4114800">
                  <a:extLst>
                    <a:ext uri="{9D8B030D-6E8A-4147-A177-3AD203B41FA5}">
                      <a16:colId xmlns:a16="http://schemas.microsoft.com/office/drawing/2014/main" val="3988605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06120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17:41:11</a:t>
                      </a:r>
                      <a:r>
                        <a:rPr kumimoji="0" lang="fr-FR" sz="1000" b="0" i="0" u="none" strike="noStrike" kern="1200" cap="none" spc="0" normalizeH="0" baseline="0" noProof="0">
                          <a:ln>
                            <a:noFill/>
                          </a:ln>
                          <a:solidFill>
                            <a:prstClr val="black"/>
                          </a:solidFill>
                          <a:effectLst/>
                          <a:uLnTx/>
                          <a:uFillTx/>
                          <a:latin typeface="Calibri"/>
                          <a:ea typeface="+mn-ea"/>
                          <a:cs typeface="+mn-cs"/>
                        </a:rPr>
                        <a:t>
 Eté métropolitain merci beaucoup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𝗣𝗥𝗢𝗚𝗥𝗔𝗠𝗠𝗘 𝗗𝗘 𝗟𝗔 𝗦𝗘𝗠𝗔𝗜𝗡𝗘 𝟯 🌟
𝗗𝘂 𝟮𝟵 𝗷𝘂𝗶𝗹𝗹𝗲𝘁 𝗮𝘂 𝟰 𝗮𝗼𝘂̂𝘁 
👉🏼 Mardi 30.07
📌 LA GRANDE BOUEUSE • Sentimentale Foule à Ville de Gradignan
📌 LE BANANANANA'S CLUB • La Bugne à Bègles
📌 LES MEETINGS POÉTIQUES • Compagnie du Tout Vivant - Thomas Visonneau à Ville de Pessac  
👉🏼 Mercredi 31.07 
📌 ENGLOUTI ! • Compagnie HEL à Ville de Saint-Médard-en-Jalles
📌 TERRE ! • Les Lubies à Mérignac
📌 LES CAILLOUX ​​• La Flambée à Ville de Saint-Aubin de Médoc
📌 LAS GAFAS Y LA PLANCHA Einstein On The Beach à Ville d'Ambarès &amp; Lagrave
👉🏼 Jeudi 01.08 
📌 ÉLÖ ! • Compagnie EVER - Camille Rocailleux à Bègles
👉🏼 Vendredi 02,08 
📌 TERRE ! • Les Lubies à Ville d'Ambarès &amp; Lagrave
📌 ACCORDS OUVERTS • Auguste Bienvenue à Mérignac
📌 INÉDIT DE L'ÉTÉ • Cyrille Brotto et Ablaye Cissoko à Saint-Louis-de-Montferrand
➕ Plus d’infos sur notre site internet : https://etemetropolitain.bordeaux-metropole.fr/
#Étémétropolitain #culture #festival #spectacles
Bordeaux Métropole Bègles Culture Terres Neuves Les Pôles ChapitÔ Bègles Culture Pessac iddac Gironde Café Culturel L'Estran Mérignac Culture Culture Saint-Aubin de Médoc Pôle Culturel Evasion Mairie de Saint Louis de Montferrand Le Rocher de Palmer Inès Cassigneul</a:t>
                      </a:r>
                    </a:p>
                  </a:txBody>
                  <a:tcPr/>
                </a:tc>
                <a:extLst>
                  <a:ext uri="{0D108BD9-81ED-4DB2-BD59-A6C34878D82A}">
                    <a16:rowId xmlns:a16="http://schemas.microsoft.com/office/drawing/2014/main" val="3003134488"/>
                  </a:ext>
                </a:extLst>
              </a:tr>
            </a:tbl>
          </a:graphicData>
        </a:graphic>
      </p:graphicFrame>
      <p:sp>
        <p:nvSpPr>
          <p:cNvPr id="4" name="Text Placeholder 3">
            <a:extLst>
              <a:ext uri="{FF2B5EF4-FFF2-40B4-BE49-F238E27FC236}">
                <a16:creationId xmlns:a16="http://schemas.microsoft.com/office/drawing/2014/main" id="{C140CC5B-F3C2-4EDE-89FB-54E063737D0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9606973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BB770-C16C-4B1D-9B32-A86105CFC0AF}"/>
              </a:ext>
            </a:extLst>
          </p:cNvPr>
          <p:cNvSpPr>
            <a:spLocks noGrp="1"/>
          </p:cNvSpPr>
          <p:nvPr>
            <p:ph type="title"/>
          </p:nvPr>
        </p:nvSpPr>
        <p:spPr/>
        <p:txBody>
          <a:bodyPr/>
          <a:lstStyle/>
          <a:p>
            <a:r>
              <a:rPr lang="en-US"/>
              <a:t>Facebook Commentaires reçus | All profiles - 16 of 17</a:t>
            </a:r>
          </a:p>
        </p:txBody>
      </p:sp>
      <p:graphicFrame>
        <p:nvGraphicFramePr>
          <p:cNvPr id="5" name="Table Placeholder 4">
            <a:extLst>
              <a:ext uri="{FF2B5EF4-FFF2-40B4-BE49-F238E27FC236}">
                <a16:creationId xmlns:a16="http://schemas.microsoft.com/office/drawing/2014/main" id="{C997D281-F784-48D1-AC61-4097EBE53B77}"/>
              </a:ext>
            </a:extLst>
          </p:cNvPr>
          <p:cNvGraphicFramePr>
            <a:graphicFrameLocks noGrp="1"/>
          </p:cNvGraphicFramePr>
          <p:nvPr>
            <p:ph type="tbl" sz="quarter" idx="13"/>
            <p:extLst>
              <p:ext uri="{D42A27DB-BD31-4B8C-83A1-F6EECF244321}">
                <p14:modId xmlns:p14="http://schemas.microsoft.com/office/powerpoint/2010/main" val="3892483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0057828"/>
                    </a:ext>
                  </a:extLst>
                </a:gridCol>
                <a:gridCol w="4114800">
                  <a:extLst>
                    <a:ext uri="{9D8B030D-6E8A-4147-A177-3AD203B41FA5}">
                      <a16:colId xmlns:a16="http://schemas.microsoft.com/office/drawing/2014/main" val="217673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1395794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Eté métropolitain - 2024-07-31 17:11:05</a:t>
                      </a:r>
                      <a:r>
                        <a:rPr kumimoji="0" lang="fr-FR" sz="1000" b="0" i="0" u="none" strike="noStrike" kern="1200" cap="none" spc="0" normalizeH="0" baseline="0" noProof="0">
                          <a:ln>
                            <a:noFill/>
                          </a:ln>
                          <a:solidFill>
                            <a:prstClr val="black"/>
                          </a:solidFill>
                          <a:effectLst/>
                          <a:uLnTx/>
                          <a:uFillTx/>
                          <a:latin typeface="Calibri"/>
                          <a:ea typeface="+mn-ea"/>
                          <a:cs typeface="+mn-cs"/>
                        </a:rPr>
                        <a:t>
 Bonjour, nous ne pouvons vous dire si c'est l'endroit des brocantes de printemps/automne mais un fléchage avec le titre du spectacle vous aidera à vous orienter, une fois sur l'avenue de Lénine. Il faudra vous diriger vers le Bâtiment 1 de la Cité du Dorat. A demain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𝗣𝗥𝗢𝗚𝗥𝗔𝗠𝗠𝗘 𝗗𝗘 𝗟𝗔 𝗦𝗘𝗠𝗔𝗜𝗡𝗘 𝟯 🌟
𝗗𝘂 𝟮𝟵 𝗷𝘂𝗶𝗹𝗹𝗲𝘁 𝗮𝘂 𝟰 𝗮𝗼𝘂̂𝘁 
👉🏼 Mardi 30.07
📌 LA GRANDE BOUEUSE • Sentimentale Foule à Ville de Gradignan
📌 LE BANANANANA'S CLUB • La Bugne à Bègles
📌 LES MEETINGS POÉTIQUES • Compagnie du Tout Vivant - Thomas Visonneau à Ville de Pessac  
👉🏼 Mercredi 31.07 
📌 ENGLOUTI ! • Compagnie HEL à Ville de Saint-Médard-en-Jalles
📌 TERRE ! • Les Lubies à Mérignac
📌 LES CAILLOUX ​​• La Flambée à Ville de Saint-Aubin de Médoc
📌 LAS GAFAS Y LA PLANCHA Einstein On The Beach à Ville d'Ambarès &amp; Lagrave
👉🏼 Jeudi 01.08 
📌 ÉLÖ ! • Compagnie EVER - Camille Rocailleux à Bègles
👉🏼 Vendredi 02,08 
📌 TERRE ! • Les Lubies à Ville d'Ambarès &amp; Lagrave
📌 ACCORDS OUVERTS • Auguste Bienvenue à Mérignac
📌 INÉDIT DE L'ÉTÉ • Cyrille Brotto et Ablaye Cissoko à Saint-Louis-de-Montferrand
➕ Plus d’infos sur notre site internet : https://etemetropolitain.bordeaux-metropole.fr/
#Étémétropolitain #culture #festival #spectacles
Bordeaux Métropole Bègles Culture Terres Neuves Les Pôles ChapitÔ Bègles Culture Pessac iddac Gironde Café Culturel L'Estran Mérignac Culture Culture Saint-Aubin de Médoc Pôle Culturel Evasion Mairie de Saint Louis de Montferrand Le Rocher de Palmer Inès Cassigneul</a:t>
                      </a:r>
                    </a:p>
                  </a:txBody>
                  <a:tcPr/>
                </a:tc>
                <a:extLst>
                  <a:ext uri="{0D108BD9-81ED-4DB2-BD59-A6C34878D82A}">
                    <a16:rowId xmlns:a16="http://schemas.microsoft.com/office/drawing/2014/main" val="1888260364"/>
                  </a:ext>
                </a:extLst>
              </a:tr>
            </a:tbl>
          </a:graphicData>
        </a:graphic>
      </p:graphicFrame>
      <p:sp>
        <p:nvSpPr>
          <p:cNvPr id="4" name="Text Placeholder 3">
            <a:extLst>
              <a:ext uri="{FF2B5EF4-FFF2-40B4-BE49-F238E27FC236}">
                <a16:creationId xmlns:a16="http://schemas.microsoft.com/office/drawing/2014/main" id="{0404A4B7-DB51-4BB9-BE49-C5790A9DA54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811973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600E2-0D6A-47B8-8DA4-CB93C884261F}"/>
              </a:ext>
            </a:extLst>
          </p:cNvPr>
          <p:cNvSpPr>
            <a:spLocks noGrp="1"/>
          </p:cNvSpPr>
          <p:nvPr>
            <p:ph type="title"/>
          </p:nvPr>
        </p:nvSpPr>
        <p:spPr/>
        <p:txBody>
          <a:bodyPr/>
          <a:lstStyle/>
          <a:p>
            <a:r>
              <a:rPr lang="en-US"/>
              <a:t>Facebook Commentaires reçus | All profiles - 17 of 17</a:t>
            </a:r>
          </a:p>
        </p:txBody>
      </p:sp>
      <p:graphicFrame>
        <p:nvGraphicFramePr>
          <p:cNvPr id="5" name="Table Placeholder 4">
            <a:extLst>
              <a:ext uri="{FF2B5EF4-FFF2-40B4-BE49-F238E27FC236}">
                <a16:creationId xmlns:a16="http://schemas.microsoft.com/office/drawing/2014/main" id="{1A1B1BC9-78A1-4E98-A612-1DAC8C87107E}"/>
              </a:ext>
            </a:extLst>
          </p:cNvPr>
          <p:cNvGraphicFramePr>
            <a:graphicFrameLocks noGrp="1"/>
          </p:cNvGraphicFramePr>
          <p:nvPr>
            <p:ph type="tbl" sz="quarter" idx="13"/>
            <p:extLst>
              <p:ext uri="{D42A27DB-BD31-4B8C-83A1-F6EECF244321}">
                <p14:modId xmlns:p14="http://schemas.microsoft.com/office/powerpoint/2010/main" val="189255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68030650"/>
                    </a:ext>
                  </a:extLst>
                </a:gridCol>
                <a:gridCol w="4114800">
                  <a:extLst>
                    <a:ext uri="{9D8B030D-6E8A-4147-A177-3AD203B41FA5}">
                      <a16:colId xmlns:a16="http://schemas.microsoft.com/office/drawing/2014/main" val="354773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Original Post</a:t>
                      </a:r>
                    </a:p>
                  </a:txBody>
                  <a:tcPr/>
                </a:tc>
                <a:extLst>
                  <a:ext uri="{0D108BD9-81ED-4DB2-BD59-A6C34878D82A}">
                    <a16:rowId xmlns:a16="http://schemas.microsoft.com/office/drawing/2014/main" val="689457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16:34:34</a:t>
                      </a:r>
                      <a:r>
                        <a:rPr kumimoji="0" lang="fr-FR" sz="1000" b="0" i="0" u="none" strike="noStrike" kern="1200" cap="none" spc="0" normalizeH="0" baseline="0" noProof="0">
                          <a:ln>
                            <a:noFill/>
                          </a:ln>
                          <a:solidFill>
                            <a:prstClr val="black"/>
                          </a:solidFill>
                          <a:effectLst/>
                          <a:uLnTx/>
                          <a:uFillTx/>
                          <a:latin typeface="Calibri"/>
                          <a:ea typeface="+mn-ea"/>
                          <a:cs typeface="+mn-cs"/>
                        </a:rPr>
                        <a:t>
 @rousselet elisabeth j ai pas raison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 Canicule Vigilance Orange - Les déchetteries de Bordeaux Métropole ouvriront mercredi 31 juillet de 7h30 à 14h30 sans interruption en raison des fortes chaleurs attendues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3377102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Bordeaux Métropole</a:t>
                      </a:r>
                      <a:r>
                        <a:rPr kumimoji="0" lang="fr-FR" sz="1000" b="0" i="0" u="none" strike="noStrike" kern="1200" cap="none" spc="0" normalizeH="0" baseline="0" noProof="0">
                          <a:ln>
                            <a:noFill/>
                          </a:ln>
                          <a:solidFill>
                            <a:prstClr val="black"/>
                          </a:solidFill>
                          <a:effectLst/>
                          <a:uLnTx/>
                          <a:uFillTx/>
                          <a:latin typeface="Calibri"/>
                          <a:ea typeface="+mn-ea"/>
                          <a:cs typeface="+mn-cs"/>
                        </a:rPr>
                        <a:t> got a comment by </a:t>
                      </a:r>
                      <a:r>
                        <a:rPr kumimoji="0" lang="fr-FR" sz="1000" b="1" i="0" u="none" strike="noStrike" kern="1200" cap="none" spc="0" normalizeH="0" baseline="0" noProof="0">
                          <a:ln>
                            <a:noFill/>
                          </a:ln>
                          <a:solidFill>
                            <a:prstClr val="black"/>
                          </a:solidFill>
                          <a:effectLst/>
                          <a:uLnTx/>
                          <a:uFillTx/>
                          <a:latin typeface="Calibri"/>
                          <a:ea typeface="+mn-ea"/>
                          <a:cs typeface="+mn-cs"/>
                        </a:rPr>
                        <a:t>n/a - 2024-07-31 12:40:23</a:t>
                      </a:r>
                      <a:r>
                        <a:rPr kumimoji="0" lang="fr-FR" sz="1000" b="0" i="0" u="none" strike="noStrike" kern="1200" cap="none" spc="0" normalizeH="0" baseline="0" noProof="0">
                          <a:ln>
                            <a:noFill/>
                          </a:ln>
                          <a:solidFill>
                            <a:prstClr val="black"/>
                          </a:solidFill>
                          <a:effectLst/>
                          <a:uLnTx/>
                          <a:uFillTx/>
                          <a:latin typeface="Calibri"/>
                          <a:ea typeface="+mn-ea"/>
                          <a:cs typeface="+mn-cs"/>
                        </a:rPr>
                        <a:t>
 Hannah Zazie étant une usagère de la ligne B , je confirme votre point de vue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Calibri"/>
                          <a:ea typeface="+mn-ea"/>
                          <a:cs typeface="+mn-cs"/>
                        </a:rPr>
                        <a:t>Les transports, où en sommes-nous ?
Retrouvez un point d'étape des projets qui ont vu le jour ou qui sont en cours de réalisation sur la métropole.
https://www.bordeaux-metropole.fr/actualites/transports-en-sommes-nous 
Quels objectifs pour le Schéma des mobilités votés en 2021 ? 
✔️Promouvoir des déplacements pour faciliter le quotidien des habitants
✔️Mieux desservir en transports en commun les 28 communes 
✔️Renforcer les liaisons entre la rive droite et la rive gauche
✔️Miser sur la multimodalité
✔️Favoriser les modes de déplacements alternatifs à la voiture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840376488"/>
                  </a:ext>
                </a:extLst>
              </a:tr>
            </a:tbl>
          </a:graphicData>
        </a:graphic>
      </p:graphicFrame>
      <p:sp>
        <p:nvSpPr>
          <p:cNvPr id="4" name="Text Placeholder 3">
            <a:extLst>
              <a:ext uri="{FF2B5EF4-FFF2-40B4-BE49-F238E27FC236}">
                <a16:creationId xmlns:a16="http://schemas.microsoft.com/office/drawing/2014/main" id="{80E36CE7-116D-4452-B467-5FBD57B6A55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65445732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12294</Words>
  <Application>Microsoft Office PowerPoint</Application>
  <PresentationFormat>On-screen Show (4:3)</PresentationFormat>
  <Paragraphs>1714</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Calibri</vt:lpstr>
      <vt:lpstr>Arial</vt:lpstr>
      <vt:lpstr>quintly_template</vt:lpstr>
      <vt:lpstr>Ensemble des pages Facebook de Bordeaux Métropole</vt:lpstr>
      <vt:lpstr>Facebook Données clés de toutes les pages Facebook de Bordeaux Métropole | All profiles</vt:lpstr>
      <vt:lpstr>Facebook Posts ayant généré le plus de réactions | All profiles - 1 of 3</vt:lpstr>
      <vt:lpstr>Facebook Posts ayant généré le plus de réactions | All profiles - 2 of 3</vt:lpstr>
      <vt:lpstr>Facebook Posts ayant généré le plus de réactions | All profiles - 3 of 3</vt:lpstr>
      <vt:lpstr>Facebook Genre et âge des personnes touchées | All profiles - 1 of 3</vt:lpstr>
      <vt:lpstr>Facebook Genre et âge des personnes touchées | All profiles - 2 of 3</vt:lpstr>
      <vt:lpstr>Facebook Genre et âge des personnes touchées | All profiles - 3 of 3</vt:lpstr>
      <vt:lpstr>Facebook Villes d'origine des Fans | All profiles - 1 of 3</vt:lpstr>
      <vt:lpstr>Facebook Villes d'origine des Fans | All profiles - 2 of 3</vt:lpstr>
      <vt:lpstr>Facebook Villes d'origine des Fans | All profiles - 3 of 3</vt:lpstr>
      <vt:lpstr>Facebook Nombre d'interactions par page | All profiles</vt:lpstr>
      <vt:lpstr>Facebook Nombre de posts publiés par page | All profiles</vt:lpstr>
      <vt:lpstr>Facebook Portée (nombre de comptes atteints) de chaque page | All profiles</vt:lpstr>
      <vt:lpstr>Facebook Utilisation de hashtag | All profiles - 1 of 3</vt:lpstr>
      <vt:lpstr>Facebook Utilisation de hashtag | All profiles - 2 of 3</vt:lpstr>
      <vt:lpstr>Facebook Utilisation de hashtag | All profiles - 3 of 3</vt:lpstr>
      <vt:lpstr>Facebook Publications vidéos | All profiles - 1 of 25</vt:lpstr>
      <vt:lpstr>Facebook Publications vidéos | All profiles - 2 of 25</vt:lpstr>
      <vt:lpstr>Facebook Publications vidéos | All profiles - 3 of 25</vt:lpstr>
      <vt:lpstr>Facebook Publications vidéos | All profiles - 4 of 25</vt:lpstr>
      <vt:lpstr>Facebook Publications vidéos | All profiles - 5 of 25</vt:lpstr>
      <vt:lpstr>Facebook Publications vidéos | All profiles - 6 of 25</vt:lpstr>
      <vt:lpstr>Facebook Publications vidéos | All profiles - 7 of 25</vt:lpstr>
      <vt:lpstr>Facebook Publications vidéos | All profiles - 8 of 25</vt:lpstr>
      <vt:lpstr>Facebook Publications vidéos | All profiles - 9 of 25</vt:lpstr>
      <vt:lpstr>Facebook Publications vidéos | All profiles - 10 of 25</vt:lpstr>
      <vt:lpstr>Facebook Publications vidéos | All profiles - 11 of 25</vt:lpstr>
      <vt:lpstr>Facebook Publications vidéos | All profiles - 12 of 25</vt:lpstr>
      <vt:lpstr>Facebook Publications vidéos | All profiles - 13 of 25</vt:lpstr>
      <vt:lpstr>Facebook Publications vidéos | All profiles - 14 of 25</vt:lpstr>
      <vt:lpstr>Facebook Publications vidéos | All profiles - 15 of 25</vt:lpstr>
      <vt:lpstr>Facebook Publications vidéos | All profiles - 16 of 25</vt:lpstr>
      <vt:lpstr>Facebook Publications vidéos | All profiles - 17 of 25</vt:lpstr>
      <vt:lpstr>Facebook Publications vidéos | All profiles - 18 of 25</vt:lpstr>
      <vt:lpstr>Facebook Publications vidéos | All profiles - 19 of 25</vt:lpstr>
      <vt:lpstr>Facebook Publications vidéos | All profiles - 20 of 25</vt:lpstr>
      <vt:lpstr>Facebook Publications vidéos | All profiles - 21 of 25</vt:lpstr>
      <vt:lpstr>Facebook Publications vidéos | All profiles - 22 of 25</vt:lpstr>
      <vt:lpstr>Facebook Publications vidéos | All profiles - 23 of 25</vt:lpstr>
      <vt:lpstr>Facebook Publications vidéos | All profiles - 24 of 25</vt:lpstr>
      <vt:lpstr>Facebook Publications vidéos | All profiles - 25 of 25</vt:lpstr>
      <vt:lpstr>Facebook Nombre vues vidéo (ensemble des pages)  | All profiles</vt:lpstr>
      <vt:lpstr>Facebook Commentaires reçus | All profiles - 1 of 17</vt:lpstr>
      <vt:lpstr>Facebook Commentaires reçus | All profiles - 2 of 17</vt:lpstr>
      <vt:lpstr>Facebook Commentaires reçus | All profiles - 3 of 17</vt:lpstr>
      <vt:lpstr>Facebook Commentaires reçus | All profiles - 4 of 17</vt:lpstr>
      <vt:lpstr>Facebook Commentaires reçus | All profiles - 5 of 17</vt:lpstr>
      <vt:lpstr>Facebook Commentaires reçus | All profiles - 6 of 17</vt:lpstr>
      <vt:lpstr>Facebook Commentaires reçus | All profiles - 7 of 17</vt:lpstr>
      <vt:lpstr>Facebook Commentaires reçus | All profiles - 8 of 17</vt:lpstr>
      <vt:lpstr>Facebook Commentaires reçus | All profiles - 9 of 17</vt:lpstr>
      <vt:lpstr>Facebook Commentaires reçus | All profiles - 10 of 17</vt:lpstr>
      <vt:lpstr>Facebook Commentaires reçus | All profiles - 11 of 17</vt:lpstr>
      <vt:lpstr>Facebook Commentaires reçus | All profiles - 12 of 17</vt:lpstr>
      <vt:lpstr>Facebook Commentaires reçus | All profiles - 13 of 17</vt:lpstr>
      <vt:lpstr>Facebook Commentaires reçus | All profiles - 14 of 17</vt:lpstr>
      <vt:lpstr>Facebook Commentaires reçus | All profiles - 15 of 17</vt:lpstr>
      <vt:lpstr>Facebook Commentaires reçus | All profiles - 16 of 17</vt:lpstr>
      <vt:lpstr>Facebook Commentaires reçus | All profiles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Ensemble des pages Facebook de Bordeaux Métropole</dc:title>
  <dc:creator>Frederik Born</dc:creator>
  <cp:lastModifiedBy>Frederik Born</cp:lastModifiedBy>
  <cp:revision>1</cp:revision>
  <dcterms:created xsi:type="dcterms:W3CDTF">2024-08-28T12:47:13Z</dcterms:created>
  <dcterms:modified xsi:type="dcterms:W3CDTF">2024-08-28T12:50:35Z</dcterms:modified>
</cp:coreProperties>
</file>