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calvadosdepartement</c:v>
                </c:pt>
              </c:strCache>
            </c:strRef>
          </c:cat>
          <c:val>
            <c:numRef>
              <c:f>Sheet1!$B$2</c:f>
              <c:numCache>
                <c:formatCode>General</c:formatCode>
                <c:ptCount val="1"/>
                <c:pt idx="0">
                  <c:v>2</c:v>
                </c:pt>
              </c:numCache>
            </c:numRef>
          </c:val>
          <c:extLst>
            <c:ext xmlns:c16="http://schemas.microsoft.com/office/drawing/2014/chart" uri="{C3380CC4-5D6E-409C-BE32-E72D297353CC}">
              <c16:uniqueId val="{00000000-F94D-4419-86E0-F8F720E47ED9}"/>
            </c:ext>
          </c:extLst>
        </c:ser>
        <c:ser>
          <c:idx val="1"/>
          <c:order val="1"/>
          <c:tx>
            <c:strRef>
              <c:f>Sheet1!$C$1</c:f>
              <c:strCache>
                <c:ptCount val="1"/>
                <c:pt idx="0">
                  <c:v>Carousel</c:v>
                </c:pt>
              </c:strCache>
            </c:strRef>
          </c:tx>
          <c:spPr>
            <a:solidFill>
              <a:schemeClr val="accent2"/>
            </a:solidFill>
            <a:ln>
              <a:noFill/>
            </a:ln>
            <a:effectLst/>
          </c:spPr>
          <c:invertIfNegative val="0"/>
          <c:cat>
            <c:strRef>
              <c:f>Sheet1!$A$2</c:f>
              <c:strCache>
                <c:ptCount val="1"/>
                <c:pt idx="0">
                  <c:v>calvadosdepartement</c:v>
                </c:pt>
              </c:strCache>
            </c:strRef>
          </c:cat>
          <c:val>
            <c:numRef>
              <c:f>Sheet1!$C$2</c:f>
              <c:numCache>
                <c:formatCode>General</c:formatCode>
                <c:ptCount val="1"/>
                <c:pt idx="0">
                  <c:v>9</c:v>
                </c:pt>
              </c:numCache>
            </c:numRef>
          </c:val>
          <c:extLst>
            <c:ext xmlns:c16="http://schemas.microsoft.com/office/drawing/2014/chart" uri="{C3380CC4-5D6E-409C-BE32-E72D297353CC}">
              <c16:uniqueId val="{00000001-F94D-4419-86E0-F8F720E47ED9}"/>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calvadosdepartement</c:v>
                </c:pt>
              </c:strCache>
            </c:strRef>
          </c:cat>
          <c:val>
            <c:numRef>
              <c:f>Sheet1!$D$2</c:f>
              <c:numCache>
                <c:formatCode>General</c:formatCode>
                <c:ptCount val="1"/>
                <c:pt idx="0">
                  <c:v>0</c:v>
                </c:pt>
              </c:numCache>
            </c:numRef>
          </c:val>
          <c:extLst>
            <c:ext xmlns:c16="http://schemas.microsoft.com/office/drawing/2014/chart" uri="{C3380CC4-5D6E-409C-BE32-E72D297353CC}">
              <c16:uniqueId val="{00000002-F94D-4419-86E0-F8F720E47ED9}"/>
            </c:ext>
          </c:extLst>
        </c:ser>
        <c:ser>
          <c:idx val="3"/>
          <c:order val="3"/>
          <c:tx>
            <c:strRef>
              <c:f>Sheet1!$E$1</c:f>
              <c:strCache>
                <c:ptCount val="1"/>
                <c:pt idx="0">
                  <c:v>Reel</c:v>
                </c:pt>
              </c:strCache>
            </c:strRef>
          </c:tx>
          <c:spPr>
            <a:solidFill>
              <a:schemeClr val="accent4"/>
            </a:solidFill>
            <a:ln>
              <a:noFill/>
            </a:ln>
            <a:effectLst/>
          </c:spPr>
          <c:invertIfNegative val="0"/>
          <c:cat>
            <c:strRef>
              <c:f>Sheet1!$A$2</c:f>
              <c:strCache>
                <c:ptCount val="1"/>
                <c:pt idx="0">
                  <c:v>calvadosdepartement</c:v>
                </c:pt>
              </c:strCache>
            </c:strRef>
          </c:cat>
          <c:val>
            <c:numRef>
              <c:f>Sheet1!$E$2</c:f>
              <c:numCache>
                <c:formatCode>General</c:formatCode>
                <c:ptCount val="1"/>
                <c:pt idx="0">
                  <c:v>4</c:v>
                </c:pt>
              </c:numCache>
            </c:numRef>
          </c:val>
          <c:extLst>
            <c:ext xmlns:c16="http://schemas.microsoft.com/office/drawing/2014/chart" uri="{C3380CC4-5D6E-409C-BE32-E72D297353CC}">
              <c16:uniqueId val="{00000003-F94D-4419-86E0-F8F720E47ED9}"/>
            </c:ext>
          </c:extLst>
        </c:ser>
        <c:dLbls>
          <c:showLegendKey val="0"/>
          <c:showVal val="0"/>
          <c:showCatName val="0"/>
          <c:showSerName val="0"/>
          <c:showPercent val="0"/>
          <c:showBubbleSize val="0"/>
        </c:dLbls>
        <c:gapWidth val="150"/>
        <c:overlap val="100"/>
        <c:axId val="576585608"/>
        <c:axId val="576585936"/>
      </c:barChart>
      <c:catAx>
        <c:axId val="576585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6585936"/>
        <c:crosses val="autoZero"/>
        <c:auto val="1"/>
        <c:lblAlgn val="ctr"/>
        <c:lblOffset val="100"/>
        <c:noMultiLvlLbl val="0"/>
      </c:catAx>
      <c:valAx>
        <c:axId val="576585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658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Female 35-44</c:v>
                </c:pt>
              </c:strCache>
            </c:strRef>
          </c:tx>
          <c:spPr>
            <a:solidFill>
              <a:schemeClr val="accent1"/>
            </a:solidFill>
            <a:ln>
              <a:noFill/>
            </a:ln>
            <a:effectLst/>
          </c:spPr>
          <c:invertIfNegative val="0"/>
          <c:cat>
            <c:strRef>
              <c:f>Sheet1!$A$2</c:f>
              <c:strCache>
                <c:ptCount val="1"/>
                <c:pt idx="0">
                  <c:v>calvadosdepartement</c:v>
                </c:pt>
              </c:strCache>
            </c:strRef>
          </c:cat>
          <c:val>
            <c:numRef>
              <c:f>Sheet1!$B$2</c:f>
              <c:numCache>
                <c:formatCode>General</c:formatCode>
                <c:ptCount val="1"/>
                <c:pt idx="0">
                  <c:v>1894</c:v>
                </c:pt>
              </c:numCache>
            </c:numRef>
          </c:val>
          <c:extLst>
            <c:ext xmlns:c16="http://schemas.microsoft.com/office/drawing/2014/chart" uri="{C3380CC4-5D6E-409C-BE32-E72D297353CC}">
              <c16:uniqueId val="{00000000-F789-4D9D-A5A3-791AAE908731}"/>
            </c:ext>
          </c:extLst>
        </c:ser>
        <c:ser>
          <c:idx val="1"/>
          <c:order val="1"/>
          <c:tx>
            <c:strRef>
              <c:f>Sheet1!$C$1</c:f>
              <c:strCache>
                <c:ptCount val="1"/>
                <c:pt idx="0">
                  <c:v>Female 25-34</c:v>
                </c:pt>
              </c:strCache>
            </c:strRef>
          </c:tx>
          <c:spPr>
            <a:solidFill>
              <a:schemeClr val="accent2"/>
            </a:solidFill>
            <a:ln>
              <a:noFill/>
            </a:ln>
            <a:effectLst/>
          </c:spPr>
          <c:invertIfNegative val="0"/>
          <c:cat>
            <c:strRef>
              <c:f>Sheet1!$A$2</c:f>
              <c:strCache>
                <c:ptCount val="1"/>
                <c:pt idx="0">
                  <c:v>calvadosdepartement</c:v>
                </c:pt>
              </c:strCache>
            </c:strRef>
          </c:cat>
          <c:val>
            <c:numRef>
              <c:f>Sheet1!$C$2</c:f>
              <c:numCache>
                <c:formatCode>General</c:formatCode>
                <c:ptCount val="1"/>
                <c:pt idx="0">
                  <c:v>1519</c:v>
                </c:pt>
              </c:numCache>
            </c:numRef>
          </c:val>
          <c:extLst>
            <c:ext xmlns:c16="http://schemas.microsoft.com/office/drawing/2014/chart" uri="{C3380CC4-5D6E-409C-BE32-E72D297353CC}">
              <c16:uniqueId val="{00000001-F789-4D9D-A5A3-791AAE908731}"/>
            </c:ext>
          </c:extLst>
        </c:ser>
        <c:ser>
          <c:idx val="2"/>
          <c:order val="2"/>
          <c:tx>
            <c:strRef>
              <c:f>Sheet1!$D$1</c:f>
              <c:strCache>
                <c:ptCount val="1"/>
                <c:pt idx="0">
                  <c:v>Female 45-54</c:v>
                </c:pt>
              </c:strCache>
            </c:strRef>
          </c:tx>
          <c:spPr>
            <a:solidFill>
              <a:schemeClr val="accent3"/>
            </a:solidFill>
            <a:ln>
              <a:noFill/>
            </a:ln>
            <a:effectLst/>
          </c:spPr>
          <c:invertIfNegative val="0"/>
          <c:cat>
            <c:strRef>
              <c:f>Sheet1!$A$2</c:f>
              <c:strCache>
                <c:ptCount val="1"/>
                <c:pt idx="0">
                  <c:v>calvadosdepartement</c:v>
                </c:pt>
              </c:strCache>
            </c:strRef>
          </c:cat>
          <c:val>
            <c:numRef>
              <c:f>Sheet1!$D$2</c:f>
              <c:numCache>
                <c:formatCode>General</c:formatCode>
                <c:ptCount val="1"/>
                <c:pt idx="0">
                  <c:v>1516</c:v>
                </c:pt>
              </c:numCache>
            </c:numRef>
          </c:val>
          <c:extLst>
            <c:ext xmlns:c16="http://schemas.microsoft.com/office/drawing/2014/chart" uri="{C3380CC4-5D6E-409C-BE32-E72D297353CC}">
              <c16:uniqueId val="{00000002-F789-4D9D-A5A3-791AAE908731}"/>
            </c:ext>
          </c:extLst>
        </c:ser>
        <c:ser>
          <c:idx val="3"/>
          <c:order val="3"/>
          <c:tx>
            <c:strRef>
              <c:f>Sheet1!$E$1</c:f>
              <c:strCache>
                <c:ptCount val="1"/>
                <c:pt idx="0">
                  <c:v>Male 35-44</c:v>
                </c:pt>
              </c:strCache>
            </c:strRef>
          </c:tx>
          <c:spPr>
            <a:solidFill>
              <a:schemeClr val="accent4"/>
            </a:solidFill>
            <a:ln>
              <a:noFill/>
            </a:ln>
            <a:effectLst/>
          </c:spPr>
          <c:invertIfNegative val="0"/>
          <c:cat>
            <c:strRef>
              <c:f>Sheet1!$A$2</c:f>
              <c:strCache>
                <c:ptCount val="1"/>
                <c:pt idx="0">
                  <c:v>calvadosdepartement</c:v>
                </c:pt>
              </c:strCache>
            </c:strRef>
          </c:cat>
          <c:val>
            <c:numRef>
              <c:f>Sheet1!$E$2</c:f>
              <c:numCache>
                <c:formatCode>General</c:formatCode>
                <c:ptCount val="1"/>
                <c:pt idx="0">
                  <c:v>1276</c:v>
                </c:pt>
              </c:numCache>
            </c:numRef>
          </c:val>
          <c:extLst>
            <c:ext xmlns:c16="http://schemas.microsoft.com/office/drawing/2014/chart" uri="{C3380CC4-5D6E-409C-BE32-E72D297353CC}">
              <c16:uniqueId val="{00000003-F789-4D9D-A5A3-791AAE908731}"/>
            </c:ext>
          </c:extLst>
        </c:ser>
        <c:ser>
          <c:idx val="4"/>
          <c:order val="4"/>
          <c:tx>
            <c:strRef>
              <c:f>Sheet1!$F$1</c:f>
              <c:strCache>
                <c:ptCount val="1"/>
                <c:pt idx="0">
                  <c:v>Male 25-34</c:v>
                </c:pt>
              </c:strCache>
            </c:strRef>
          </c:tx>
          <c:spPr>
            <a:solidFill>
              <a:schemeClr val="accent5"/>
            </a:solidFill>
            <a:ln>
              <a:noFill/>
            </a:ln>
            <a:effectLst/>
          </c:spPr>
          <c:invertIfNegative val="0"/>
          <c:cat>
            <c:strRef>
              <c:f>Sheet1!$A$2</c:f>
              <c:strCache>
                <c:ptCount val="1"/>
                <c:pt idx="0">
                  <c:v>calvadosdepartement</c:v>
                </c:pt>
              </c:strCache>
            </c:strRef>
          </c:cat>
          <c:val>
            <c:numRef>
              <c:f>Sheet1!$F$2</c:f>
              <c:numCache>
                <c:formatCode>General</c:formatCode>
                <c:ptCount val="1"/>
                <c:pt idx="0">
                  <c:v>1240</c:v>
                </c:pt>
              </c:numCache>
            </c:numRef>
          </c:val>
          <c:extLst>
            <c:ext xmlns:c16="http://schemas.microsoft.com/office/drawing/2014/chart" uri="{C3380CC4-5D6E-409C-BE32-E72D297353CC}">
              <c16:uniqueId val="{00000004-F789-4D9D-A5A3-791AAE908731}"/>
            </c:ext>
          </c:extLst>
        </c:ser>
        <c:ser>
          <c:idx val="5"/>
          <c:order val="5"/>
          <c:tx>
            <c:strRef>
              <c:f>Sheet1!$G$1</c:f>
              <c:strCache>
                <c:ptCount val="1"/>
                <c:pt idx="0">
                  <c:v>Male 45-54</c:v>
                </c:pt>
              </c:strCache>
            </c:strRef>
          </c:tx>
          <c:spPr>
            <a:solidFill>
              <a:schemeClr val="accent6"/>
            </a:solidFill>
            <a:ln>
              <a:noFill/>
            </a:ln>
            <a:effectLst/>
          </c:spPr>
          <c:invertIfNegative val="0"/>
          <c:cat>
            <c:strRef>
              <c:f>Sheet1!$A$2</c:f>
              <c:strCache>
                <c:ptCount val="1"/>
                <c:pt idx="0">
                  <c:v>calvadosdepartement</c:v>
                </c:pt>
              </c:strCache>
            </c:strRef>
          </c:cat>
          <c:val>
            <c:numRef>
              <c:f>Sheet1!$G$2</c:f>
              <c:numCache>
                <c:formatCode>General</c:formatCode>
                <c:ptCount val="1"/>
                <c:pt idx="0">
                  <c:v>1038</c:v>
                </c:pt>
              </c:numCache>
            </c:numRef>
          </c:val>
          <c:extLst>
            <c:ext xmlns:c16="http://schemas.microsoft.com/office/drawing/2014/chart" uri="{C3380CC4-5D6E-409C-BE32-E72D297353CC}">
              <c16:uniqueId val="{00000005-F789-4D9D-A5A3-791AAE908731}"/>
            </c:ext>
          </c:extLst>
        </c:ser>
        <c:ser>
          <c:idx val="6"/>
          <c:order val="6"/>
          <c:tx>
            <c:strRef>
              <c:f>Sheet1!$H$1</c:f>
              <c:strCache>
                <c:ptCount val="1"/>
                <c:pt idx="0">
                  <c:v>Unknown 25-34</c:v>
                </c:pt>
              </c:strCache>
            </c:strRef>
          </c:tx>
          <c:spPr>
            <a:solidFill>
              <a:schemeClr val="accent1">
                <a:lumMod val="60000"/>
              </a:schemeClr>
            </a:solidFill>
            <a:ln>
              <a:noFill/>
            </a:ln>
            <a:effectLst/>
          </c:spPr>
          <c:invertIfNegative val="0"/>
          <c:cat>
            <c:strRef>
              <c:f>Sheet1!$A$2</c:f>
              <c:strCache>
                <c:ptCount val="1"/>
                <c:pt idx="0">
                  <c:v>calvadosdepartement</c:v>
                </c:pt>
              </c:strCache>
            </c:strRef>
          </c:cat>
          <c:val>
            <c:numRef>
              <c:f>Sheet1!$H$2</c:f>
              <c:numCache>
                <c:formatCode>General</c:formatCode>
                <c:ptCount val="1"/>
                <c:pt idx="0">
                  <c:v>1005</c:v>
                </c:pt>
              </c:numCache>
            </c:numRef>
          </c:val>
          <c:extLst>
            <c:ext xmlns:c16="http://schemas.microsoft.com/office/drawing/2014/chart" uri="{C3380CC4-5D6E-409C-BE32-E72D297353CC}">
              <c16:uniqueId val="{00000006-F789-4D9D-A5A3-791AAE908731}"/>
            </c:ext>
          </c:extLst>
        </c:ser>
        <c:ser>
          <c:idx val="7"/>
          <c:order val="7"/>
          <c:tx>
            <c:strRef>
              <c:f>Sheet1!$I$1</c:f>
              <c:strCache>
                <c:ptCount val="1"/>
                <c:pt idx="0">
                  <c:v>Unknown 35-44</c:v>
                </c:pt>
              </c:strCache>
            </c:strRef>
          </c:tx>
          <c:spPr>
            <a:solidFill>
              <a:schemeClr val="accent2">
                <a:lumMod val="60000"/>
              </a:schemeClr>
            </a:solidFill>
            <a:ln>
              <a:noFill/>
            </a:ln>
            <a:effectLst/>
          </c:spPr>
          <c:invertIfNegative val="0"/>
          <c:cat>
            <c:strRef>
              <c:f>Sheet1!$A$2</c:f>
              <c:strCache>
                <c:ptCount val="1"/>
                <c:pt idx="0">
                  <c:v>calvadosdepartement</c:v>
                </c:pt>
              </c:strCache>
            </c:strRef>
          </c:cat>
          <c:val>
            <c:numRef>
              <c:f>Sheet1!$I$2</c:f>
              <c:numCache>
                <c:formatCode>General</c:formatCode>
                <c:ptCount val="1"/>
                <c:pt idx="0">
                  <c:v>936</c:v>
                </c:pt>
              </c:numCache>
            </c:numRef>
          </c:val>
          <c:extLst>
            <c:ext xmlns:c16="http://schemas.microsoft.com/office/drawing/2014/chart" uri="{C3380CC4-5D6E-409C-BE32-E72D297353CC}">
              <c16:uniqueId val="{00000007-F789-4D9D-A5A3-791AAE908731}"/>
            </c:ext>
          </c:extLst>
        </c:ser>
        <c:ser>
          <c:idx val="8"/>
          <c:order val="8"/>
          <c:tx>
            <c:strRef>
              <c:f>Sheet1!$J$1</c:f>
              <c:strCache>
                <c:ptCount val="1"/>
                <c:pt idx="0">
                  <c:v>Female 55-64</c:v>
                </c:pt>
              </c:strCache>
            </c:strRef>
          </c:tx>
          <c:spPr>
            <a:solidFill>
              <a:schemeClr val="accent3">
                <a:lumMod val="60000"/>
              </a:schemeClr>
            </a:solidFill>
            <a:ln>
              <a:noFill/>
            </a:ln>
            <a:effectLst/>
          </c:spPr>
          <c:invertIfNegative val="0"/>
          <c:cat>
            <c:strRef>
              <c:f>Sheet1!$A$2</c:f>
              <c:strCache>
                <c:ptCount val="1"/>
                <c:pt idx="0">
                  <c:v>calvadosdepartement</c:v>
                </c:pt>
              </c:strCache>
            </c:strRef>
          </c:cat>
          <c:val>
            <c:numRef>
              <c:f>Sheet1!$J$2</c:f>
              <c:numCache>
                <c:formatCode>General</c:formatCode>
                <c:ptCount val="1"/>
                <c:pt idx="0">
                  <c:v>789</c:v>
                </c:pt>
              </c:numCache>
            </c:numRef>
          </c:val>
          <c:extLst>
            <c:ext xmlns:c16="http://schemas.microsoft.com/office/drawing/2014/chart" uri="{C3380CC4-5D6E-409C-BE32-E72D297353CC}">
              <c16:uniqueId val="{00000008-F789-4D9D-A5A3-791AAE908731}"/>
            </c:ext>
          </c:extLst>
        </c:ser>
        <c:ser>
          <c:idx val="9"/>
          <c:order val="9"/>
          <c:tx>
            <c:strRef>
              <c:f>Sheet1!$K$1</c:f>
              <c:strCache>
                <c:ptCount val="1"/>
                <c:pt idx="0">
                  <c:v>Unknown 45-54</c:v>
                </c:pt>
              </c:strCache>
            </c:strRef>
          </c:tx>
          <c:spPr>
            <a:solidFill>
              <a:schemeClr val="accent4">
                <a:lumMod val="60000"/>
              </a:schemeClr>
            </a:solidFill>
            <a:ln>
              <a:noFill/>
            </a:ln>
            <a:effectLst/>
          </c:spPr>
          <c:invertIfNegative val="0"/>
          <c:cat>
            <c:strRef>
              <c:f>Sheet1!$A$2</c:f>
              <c:strCache>
                <c:ptCount val="1"/>
                <c:pt idx="0">
                  <c:v>calvadosdepartement</c:v>
                </c:pt>
              </c:strCache>
            </c:strRef>
          </c:cat>
          <c:val>
            <c:numRef>
              <c:f>Sheet1!$K$2</c:f>
              <c:numCache>
                <c:formatCode>General</c:formatCode>
                <c:ptCount val="1"/>
                <c:pt idx="0">
                  <c:v>702</c:v>
                </c:pt>
              </c:numCache>
            </c:numRef>
          </c:val>
          <c:extLst>
            <c:ext xmlns:c16="http://schemas.microsoft.com/office/drawing/2014/chart" uri="{C3380CC4-5D6E-409C-BE32-E72D297353CC}">
              <c16:uniqueId val="{00000009-F789-4D9D-A5A3-791AAE908731}"/>
            </c:ext>
          </c:extLst>
        </c:ser>
        <c:ser>
          <c:idx val="10"/>
          <c:order val="10"/>
          <c:tx>
            <c:strRef>
              <c:f>Sheet1!$L$1</c:f>
              <c:strCache>
                <c:ptCount val="1"/>
                <c:pt idx="0">
                  <c:v>Male 18-24</c:v>
                </c:pt>
              </c:strCache>
            </c:strRef>
          </c:tx>
          <c:spPr>
            <a:solidFill>
              <a:schemeClr val="accent5">
                <a:lumMod val="60000"/>
              </a:schemeClr>
            </a:solidFill>
            <a:ln>
              <a:noFill/>
            </a:ln>
            <a:effectLst/>
          </c:spPr>
          <c:invertIfNegative val="0"/>
          <c:cat>
            <c:strRef>
              <c:f>Sheet1!$A$2</c:f>
              <c:strCache>
                <c:ptCount val="1"/>
                <c:pt idx="0">
                  <c:v>calvadosdepartement</c:v>
                </c:pt>
              </c:strCache>
            </c:strRef>
          </c:cat>
          <c:val>
            <c:numRef>
              <c:f>Sheet1!$L$2</c:f>
              <c:numCache>
                <c:formatCode>General</c:formatCode>
                <c:ptCount val="1"/>
                <c:pt idx="0">
                  <c:v>631</c:v>
                </c:pt>
              </c:numCache>
            </c:numRef>
          </c:val>
          <c:extLst>
            <c:ext xmlns:c16="http://schemas.microsoft.com/office/drawing/2014/chart" uri="{C3380CC4-5D6E-409C-BE32-E72D297353CC}">
              <c16:uniqueId val="{0000000A-F789-4D9D-A5A3-791AAE908731}"/>
            </c:ext>
          </c:extLst>
        </c:ser>
        <c:ser>
          <c:idx val="11"/>
          <c:order val="11"/>
          <c:tx>
            <c:strRef>
              <c:f>Sheet1!$M$1</c:f>
              <c:strCache>
                <c:ptCount val="1"/>
                <c:pt idx="0">
                  <c:v>Unknown 18-24</c:v>
                </c:pt>
              </c:strCache>
            </c:strRef>
          </c:tx>
          <c:spPr>
            <a:solidFill>
              <a:schemeClr val="accent6">
                <a:lumMod val="60000"/>
              </a:schemeClr>
            </a:solidFill>
            <a:ln>
              <a:noFill/>
            </a:ln>
            <a:effectLst/>
          </c:spPr>
          <c:invertIfNegative val="0"/>
          <c:cat>
            <c:strRef>
              <c:f>Sheet1!$A$2</c:f>
              <c:strCache>
                <c:ptCount val="1"/>
                <c:pt idx="0">
                  <c:v>calvadosdepartement</c:v>
                </c:pt>
              </c:strCache>
            </c:strRef>
          </c:cat>
          <c:val>
            <c:numRef>
              <c:f>Sheet1!$M$2</c:f>
              <c:numCache>
                <c:formatCode>General</c:formatCode>
                <c:ptCount val="1"/>
                <c:pt idx="0">
                  <c:v>623</c:v>
                </c:pt>
              </c:numCache>
            </c:numRef>
          </c:val>
          <c:extLst>
            <c:ext xmlns:c16="http://schemas.microsoft.com/office/drawing/2014/chart" uri="{C3380CC4-5D6E-409C-BE32-E72D297353CC}">
              <c16:uniqueId val="{0000000B-F789-4D9D-A5A3-791AAE908731}"/>
            </c:ext>
          </c:extLst>
        </c:ser>
        <c:ser>
          <c:idx val="12"/>
          <c:order val="12"/>
          <c:tx>
            <c:strRef>
              <c:f>Sheet1!$N$1</c:f>
              <c:strCache>
                <c:ptCount val="1"/>
                <c:pt idx="0">
                  <c:v>Male 55-64</c:v>
                </c:pt>
              </c:strCache>
            </c:strRef>
          </c:tx>
          <c:spPr>
            <a:solidFill>
              <a:schemeClr val="accent1">
                <a:lumMod val="80000"/>
                <a:lumOff val="20000"/>
              </a:schemeClr>
            </a:solidFill>
            <a:ln>
              <a:noFill/>
            </a:ln>
            <a:effectLst/>
          </c:spPr>
          <c:invertIfNegative val="0"/>
          <c:cat>
            <c:strRef>
              <c:f>Sheet1!$A$2</c:f>
              <c:strCache>
                <c:ptCount val="1"/>
                <c:pt idx="0">
                  <c:v>calvadosdepartement</c:v>
                </c:pt>
              </c:strCache>
            </c:strRef>
          </c:cat>
          <c:val>
            <c:numRef>
              <c:f>Sheet1!$N$2</c:f>
              <c:numCache>
                <c:formatCode>General</c:formatCode>
                <c:ptCount val="1"/>
                <c:pt idx="0">
                  <c:v>539</c:v>
                </c:pt>
              </c:numCache>
            </c:numRef>
          </c:val>
          <c:extLst>
            <c:ext xmlns:c16="http://schemas.microsoft.com/office/drawing/2014/chart" uri="{C3380CC4-5D6E-409C-BE32-E72D297353CC}">
              <c16:uniqueId val="{0000000C-F789-4D9D-A5A3-791AAE908731}"/>
            </c:ext>
          </c:extLst>
        </c:ser>
        <c:ser>
          <c:idx val="13"/>
          <c:order val="13"/>
          <c:tx>
            <c:strRef>
              <c:f>Sheet1!$O$1</c:f>
              <c:strCache>
                <c:ptCount val="1"/>
                <c:pt idx="0">
                  <c:v>Unknown 55-64</c:v>
                </c:pt>
              </c:strCache>
            </c:strRef>
          </c:tx>
          <c:spPr>
            <a:solidFill>
              <a:schemeClr val="accent2">
                <a:lumMod val="80000"/>
                <a:lumOff val="20000"/>
              </a:schemeClr>
            </a:solidFill>
            <a:ln>
              <a:noFill/>
            </a:ln>
            <a:effectLst/>
          </c:spPr>
          <c:invertIfNegative val="0"/>
          <c:cat>
            <c:strRef>
              <c:f>Sheet1!$A$2</c:f>
              <c:strCache>
                <c:ptCount val="1"/>
                <c:pt idx="0">
                  <c:v>calvadosdepartement</c:v>
                </c:pt>
              </c:strCache>
            </c:strRef>
          </c:cat>
          <c:val>
            <c:numRef>
              <c:f>Sheet1!$O$2</c:f>
              <c:numCache>
                <c:formatCode>General</c:formatCode>
                <c:ptCount val="1"/>
                <c:pt idx="0">
                  <c:v>437</c:v>
                </c:pt>
              </c:numCache>
            </c:numRef>
          </c:val>
          <c:extLst>
            <c:ext xmlns:c16="http://schemas.microsoft.com/office/drawing/2014/chart" uri="{C3380CC4-5D6E-409C-BE32-E72D297353CC}">
              <c16:uniqueId val="{0000000D-F789-4D9D-A5A3-791AAE908731}"/>
            </c:ext>
          </c:extLst>
        </c:ser>
        <c:ser>
          <c:idx val="14"/>
          <c:order val="14"/>
          <c:tx>
            <c:strRef>
              <c:f>Sheet1!$P$1</c:f>
              <c:strCache>
                <c:ptCount val="1"/>
                <c:pt idx="0">
                  <c:v>Female 18-24</c:v>
                </c:pt>
              </c:strCache>
            </c:strRef>
          </c:tx>
          <c:spPr>
            <a:solidFill>
              <a:schemeClr val="accent3">
                <a:lumMod val="80000"/>
                <a:lumOff val="20000"/>
              </a:schemeClr>
            </a:solidFill>
            <a:ln>
              <a:noFill/>
            </a:ln>
            <a:effectLst/>
          </c:spPr>
          <c:invertIfNegative val="0"/>
          <c:cat>
            <c:strRef>
              <c:f>Sheet1!$A$2</c:f>
              <c:strCache>
                <c:ptCount val="1"/>
                <c:pt idx="0">
                  <c:v>calvadosdepartement</c:v>
                </c:pt>
              </c:strCache>
            </c:strRef>
          </c:cat>
          <c:val>
            <c:numRef>
              <c:f>Sheet1!$P$2</c:f>
              <c:numCache>
                <c:formatCode>General</c:formatCode>
                <c:ptCount val="1"/>
                <c:pt idx="0">
                  <c:v>427</c:v>
                </c:pt>
              </c:numCache>
            </c:numRef>
          </c:val>
          <c:extLst>
            <c:ext xmlns:c16="http://schemas.microsoft.com/office/drawing/2014/chart" uri="{C3380CC4-5D6E-409C-BE32-E72D297353CC}">
              <c16:uniqueId val="{0000000E-F789-4D9D-A5A3-791AAE908731}"/>
            </c:ext>
          </c:extLst>
        </c:ser>
        <c:ser>
          <c:idx val="15"/>
          <c:order val="15"/>
          <c:tx>
            <c:strRef>
              <c:f>Sheet1!$Q$1</c:f>
              <c:strCache>
                <c:ptCount val="1"/>
                <c:pt idx="0">
                  <c:v>Female 65+</c:v>
                </c:pt>
              </c:strCache>
            </c:strRef>
          </c:tx>
          <c:spPr>
            <a:solidFill>
              <a:schemeClr val="accent4">
                <a:lumMod val="80000"/>
                <a:lumOff val="20000"/>
              </a:schemeClr>
            </a:solidFill>
            <a:ln>
              <a:noFill/>
            </a:ln>
            <a:effectLst/>
          </c:spPr>
          <c:invertIfNegative val="0"/>
          <c:cat>
            <c:strRef>
              <c:f>Sheet1!$A$2</c:f>
              <c:strCache>
                <c:ptCount val="1"/>
                <c:pt idx="0">
                  <c:v>calvadosdepartement</c:v>
                </c:pt>
              </c:strCache>
            </c:strRef>
          </c:cat>
          <c:val>
            <c:numRef>
              <c:f>Sheet1!$Q$2</c:f>
              <c:numCache>
                <c:formatCode>General</c:formatCode>
                <c:ptCount val="1"/>
                <c:pt idx="0">
                  <c:v>400</c:v>
                </c:pt>
              </c:numCache>
            </c:numRef>
          </c:val>
          <c:extLst>
            <c:ext xmlns:c16="http://schemas.microsoft.com/office/drawing/2014/chart" uri="{C3380CC4-5D6E-409C-BE32-E72D297353CC}">
              <c16:uniqueId val="{0000000F-F789-4D9D-A5A3-791AAE908731}"/>
            </c:ext>
          </c:extLst>
        </c:ser>
        <c:ser>
          <c:idx val="16"/>
          <c:order val="16"/>
          <c:tx>
            <c:strRef>
              <c:f>Sheet1!$R$1</c:f>
              <c:strCache>
                <c:ptCount val="1"/>
                <c:pt idx="0">
                  <c:v>Male 65+</c:v>
                </c:pt>
              </c:strCache>
            </c:strRef>
          </c:tx>
          <c:spPr>
            <a:solidFill>
              <a:schemeClr val="accent5">
                <a:lumMod val="80000"/>
                <a:lumOff val="20000"/>
              </a:schemeClr>
            </a:solidFill>
            <a:ln>
              <a:noFill/>
            </a:ln>
            <a:effectLst/>
          </c:spPr>
          <c:invertIfNegative val="0"/>
          <c:cat>
            <c:strRef>
              <c:f>Sheet1!$A$2</c:f>
              <c:strCache>
                <c:ptCount val="1"/>
                <c:pt idx="0">
                  <c:v>calvadosdepartement</c:v>
                </c:pt>
              </c:strCache>
            </c:strRef>
          </c:cat>
          <c:val>
            <c:numRef>
              <c:f>Sheet1!$R$2</c:f>
              <c:numCache>
                <c:formatCode>General</c:formatCode>
                <c:ptCount val="1"/>
                <c:pt idx="0">
                  <c:v>325</c:v>
                </c:pt>
              </c:numCache>
            </c:numRef>
          </c:val>
          <c:extLst>
            <c:ext xmlns:c16="http://schemas.microsoft.com/office/drawing/2014/chart" uri="{C3380CC4-5D6E-409C-BE32-E72D297353CC}">
              <c16:uniqueId val="{00000010-F789-4D9D-A5A3-791AAE908731}"/>
            </c:ext>
          </c:extLst>
        </c:ser>
        <c:ser>
          <c:idx val="17"/>
          <c:order val="17"/>
          <c:tx>
            <c:strRef>
              <c:f>Sheet1!$S$1</c:f>
              <c:strCache>
                <c:ptCount val="1"/>
                <c:pt idx="0">
                  <c:v>Unknown 65+</c:v>
                </c:pt>
              </c:strCache>
            </c:strRef>
          </c:tx>
          <c:spPr>
            <a:solidFill>
              <a:schemeClr val="accent6">
                <a:lumMod val="80000"/>
                <a:lumOff val="20000"/>
              </a:schemeClr>
            </a:solidFill>
            <a:ln>
              <a:noFill/>
            </a:ln>
            <a:effectLst/>
          </c:spPr>
          <c:invertIfNegative val="0"/>
          <c:cat>
            <c:strRef>
              <c:f>Sheet1!$A$2</c:f>
              <c:strCache>
                <c:ptCount val="1"/>
                <c:pt idx="0">
                  <c:v>calvadosdepartement</c:v>
                </c:pt>
              </c:strCache>
            </c:strRef>
          </c:cat>
          <c:val>
            <c:numRef>
              <c:f>Sheet1!$S$2</c:f>
              <c:numCache>
                <c:formatCode>General</c:formatCode>
                <c:ptCount val="1"/>
                <c:pt idx="0">
                  <c:v>192</c:v>
                </c:pt>
              </c:numCache>
            </c:numRef>
          </c:val>
          <c:extLst>
            <c:ext xmlns:c16="http://schemas.microsoft.com/office/drawing/2014/chart" uri="{C3380CC4-5D6E-409C-BE32-E72D297353CC}">
              <c16:uniqueId val="{00000011-F789-4D9D-A5A3-791AAE908731}"/>
            </c:ext>
          </c:extLst>
        </c:ser>
        <c:ser>
          <c:idx val="18"/>
          <c:order val="18"/>
          <c:tx>
            <c:strRef>
              <c:f>Sheet1!$T$1</c:f>
              <c:strCache>
                <c:ptCount val="1"/>
                <c:pt idx="0">
                  <c:v>Male 13-17</c:v>
                </c:pt>
              </c:strCache>
            </c:strRef>
          </c:tx>
          <c:spPr>
            <a:solidFill>
              <a:schemeClr val="accent1">
                <a:lumMod val="80000"/>
              </a:schemeClr>
            </a:solidFill>
            <a:ln>
              <a:noFill/>
            </a:ln>
            <a:effectLst/>
          </c:spPr>
          <c:invertIfNegative val="0"/>
          <c:cat>
            <c:strRef>
              <c:f>Sheet1!$A$2</c:f>
              <c:strCache>
                <c:ptCount val="1"/>
                <c:pt idx="0">
                  <c:v>calvadosdepartement</c:v>
                </c:pt>
              </c:strCache>
            </c:strRef>
          </c:cat>
          <c:val>
            <c:numRef>
              <c:f>Sheet1!$T$2</c:f>
              <c:numCache>
                <c:formatCode>General</c:formatCode>
                <c:ptCount val="1"/>
                <c:pt idx="0">
                  <c:v>86</c:v>
                </c:pt>
              </c:numCache>
            </c:numRef>
          </c:val>
          <c:extLst>
            <c:ext xmlns:c16="http://schemas.microsoft.com/office/drawing/2014/chart" uri="{C3380CC4-5D6E-409C-BE32-E72D297353CC}">
              <c16:uniqueId val="{00000012-F789-4D9D-A5A3-791AAE908731}"/>
            </c:ext>
          </c:extLst>
        </c:ser>
        <c:ser>
          <c:idx val="19"/>
          <c:order val="19"/>
          <c:tx>
            <c:strRef>
              <c:f>Sheet1!$U$1</c:f>
              <c:strCache>
                <c:ptCount val="1"/>
                <c:pt idx="0">
                  <c:v>Unknown 13-17</c:v>
                </c:pt>
              </c:strCache>
            </c:strRef>
          </c:tx>
          <c:spPr>
            <a:solidFill>
              <a:schemeClr val="accent2">
                <a:lumMod val="80000"/>
              </a:schemeClr>
            </a:solidFill>
            <a:ln>
              <a:noFill/>
            </a:ln>
            <a:effectLst/>
          </c:spPr>
          <c:invertIfNegative val="0"/>
          <c:cat>
            <c:strRef>
              <c:f>Sheet1!$A$2</c:f>
              <c:strCache>
                <c:ptCount val="1"/>
                <c:pt idx="0">
                  <c:v>calvadosdepartement</c:v>
                </c:pt>
              </c:strCache>
            </c:strRef>
          </c:cat>
          <c:val>
            <c:numRef>
              <c:f>Sheet1!$U$2</c:f>
              <c:numCache>
                <c:formatCode>General</c:formatCode>
                <c:ptCount val="1"/>
                <c:pt idx="0">
                  <c:v>80</c:v>
                </c:pt>
              </c:numCache>
            </c:numRef>
          </c:val>
          <c:extLst>
            <c:ext xmlns:c16="http://schemas.microsoft.com/office/drawing/2014/chart" uri="{C3380CC4-5D6E-409C-BE32-E72D297353CC}">
              <c16:uniqueId val="{00000013-F789-4D9D-A5A3-791AAE908731}"/>
            </c:ext>
          </c:extLst>
        </c:ser>
        <c:ser>
          <c:idx val="20"/>
          <c:order val="20"/>
          <c:tx>
            <c:strRef>
              <c:f>Sheet1!$V$1</c:f>
              <c:strCache>
                <c:ptCount val="1"/>
                <c:pt idx="0">
                  <c:v>Female 13-17</c:v>
                </c:pt>
              </c:strCache>
            </c:strRef>
          </c:tx>
          <c:spPr>
            <a:solidFill>
              <a:schemeClr val="accent3">
                <a:lumMod val="80000"/>
              </a:schemeClr>
            </a:solidFill>
            <a:ln>
              <a:noFill/>
            </a:ln>
            <a:effectLst/>
          </c:spPr>
          <c:invertIfNegative val="0"/>
          <c:cat>
            <c:strRef>
              <c:f>Sheet1!$A$2</c:f>
              <c:strCache>
                <c:ptCount val="1"/>
                <c:pt idx="0">
                  <c:v>calvadosdepartement</c:v>
                </c:pt>
              </c:strCache>
            </c:strRef>
          </c:cat>
          <c:val>
            <c:numRef>
              <c:f>Sheet1!$V$2</c:f>
              <c:numCache>
                <c:formatCode>General</c:formatCode>
                <c:ptCount val="1"/>
                <c:pt idx="0">
                  <c:v>41</c:v>
                </c:pt>
              </c:numCache>
            </c:numRef>
          </c:val>
          <c:extLst>
            <c:ext xmlns:c16="http://schemas.microsoft.com/office/drawing/2014/chart" uri="{C3380CC4-5D6E-409C-BE32-E72D297353CC}">
              <c16:uniqueId val="{00000014-F789-4D9D-A5A3-791AAE908731}"/>
            </c:ext>
          </c:extLst>
        </c:ser>
        <c:dLbls>
          <c:showLegendKey val="0"/>
          <c:showVal val="0"/>
          <c:showCatName val="0"/>
          <c:showSerName val="0"/>
          <c:showPercent val="0"/>
          <c:showBubbleSize val="0"/>
        </c:dLbls>
        <c:gapWidth val="150"/>
        <c:overlap val="100"/>
        <c:axId val="576581672"/>
        <c:axId val="576584296"/>
      </c:barChart>
      <c:catAx>
        <c:axId val="576581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6584296"/>
        <c:crosses val="autoZero"/>
        <c:auto val="1"/>
        <c:lblAlgn val="ctr"/>
        <c:lblOffset val="100"/>
        <c:noMultiLvlLbl val="0"/>
      </c:catAx>
      <c:valAx>
        <c:axId val="576584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658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34A97-24E8-4C8E-BD7E-B8C3D9BDB7E6}"/>
              </a:ext>
            </a:extLst>
          </p:cNvPr>
          <p:cNvSpPr>
            <a:spLocks noGrp="1"/>
          </p:cNvSpPr>
          <p:nvPr>
            <p:ph type="ctrTitle"/>
          </p:nvPr>
        </p:nvSpPr>
        <p:spPr/>
        <p:txBody>
          <a:bodyPr/>
          <a:lstStyle/>
          <a:p>
            <a:r>
              <a:rPr lang="en-US"/>
              <a:t>STATISTIQUES Instagram</a:t>
            </a:r>
          </a:p>
        </p:txBody>
      </p:sp>
      <p:sp>
        <p:nvSpPr>
          <p:cNvPr id="3" name="Subtitle 2">
            <a:extLst>
              <a:ext uri="{FF2B5EF4-FFF2-40B4-BE49-F238E27FC236}">
                <a16:creationId xmlns:a16="http://schemas.microsoft.com/office/drawing/2014/main" id="{0B79D320-4075-40C1-BB32-F73B72343201}"/>
              </a:ext>
            </a:extLst>
          </p:cNvPr>
          <p:cNvSpPr>
            <a:spLocks noGrp="1"/>
          </p:cNvSpPr>
          <p:nvPr>
            <p:ph type="subTitle" idx="1"/>
          </p:nvPr>
        </p:nvSpPr>
        <p:spPr/>
        <p:txBody>
          <a:bodyPr/>
          <a:lstStyle/>
          <a:p>
            <a:r>
              <a:rPr lang="en-US"/>
              <a:t>Département du Calvados</a:t>
            </a:r>
          </a:p>
        </p:txBody>
      </p:sp>
    </p:spTree>
    <p:extLst>
      <p:ext uri="{BB962C8B-B14F-4D97-AF65-F5344CB8AC3E}">
        <p14:creationId xmlns:p14="http://schemas.microsoft.com/office/powerpoint/2010/main" val="778578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05AA-981F-4E92-AEDA-064989979FE7}"/>
              </a:ext>
            </a:extLst>
          </p:cNvPr>
          <p:cNvSpPr>
            <a:spLocks noGrp="1"/>
          </p:cNvSpPr>
          <p:nvPr>
            <p:ph type="title"/>
          </p:nvPr>
        </p:nvSpPr>
        <p:spPr/>
        <p:txBody>
          <a:bodyPr/>
          <a:lstStyle/>
          <a:p>
            <a:r>
              <a:rPr lang="fr-FR"/>
              <a:t>Instagram RÉSUMÉ DE L'ACTIVITÉ | calvadosdepartement</a:t>
            </a:r>
            <a:endParaRPr lang="en-US"/>
          </a:p>
        </p:txBody>
      </p:sp>
      <p:graphicFrame>
        <p:nvGraphicFramePr>
          <p:cNvPr id="5" name="Table Placeholder 4">
            <a:extLst>
              <a:ext uri="{FF2B5EF4-FFF2-40B4-BE49-F238E27FC236}">
                <a16:creationId xmlns:a16="http://schemas.microsoft.com/office/drawing/2014/main" id="{3E23F2B4-20BD-4153-A655-0FBCBEA59B6A}"/>
              </a:ext>
            </a:extLst>
          </p:cNvPr>
          <p:cNvGraphicFramePr>
            <a:graphicFrameLocks noGrp="1"/>
          </p:cNvGraphicFramePr>
          <p:nvPr>
            <p:ph type="tbl" sz="quarter" idx="13"/>
            <p:extLst>
              <p:ext uri="{D42A27DB-BD31-4B8C-83A1-F6EECF244321}">
                <p14:modId xmlns:p14="http://schemas.microsoft.com/office/powerpoint/2010/main" val="3835626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73102534"/>
                    </a:ext>
                  </a:extLst>
                </a:gridCol>
                <a:gridCol w="740664">
                  <a:extLst>
                    <a:ext uri="{9D8B030D-6E8A-4147-A177-3AD203B41FA5}">
                      <a16:colId xmlns:a16="http://schemas.microsoft.com/office/drawing/2014/main" val="583660861"/>
                    </a:ext>
                  </a:extLst>
                </a:gridCol>
                <a:gridCol w="740664">
                  <a:extLst>
                    <a:ext uri="{9D8B030D-6E8A-4147-A177-3AD203B41FA5}">
                      <a16:colId xmlns:a16="http://schemas.microsoft.com/office/drawing/2014/main" val="2417740507"/>
                    </a:ext>
                  </a:extLst>
                </a:gridCol>
                <a:gridCol w="740664">
                  <a:extLst>
                    <a:ext uri="{9D8B030D-6E8A-4147-A177-3AD203B41FA5}">
                      <a16:colId xmlns:a16="http://schemas.microsoft.com/office/drawing/2014/main" val="825998569"/>
                    </a:ext>
                  </a:extLst>
                </a:gridCol>
                <a:gridCol w="740664">
                  <a:extLst>
                    <a:ext uri="{9D8B030D-6E8A-4147-A177-3AD203B41FA5}">
                      <a16:colId xmlns:a16="http://schemas.microsoft.com/office/drawing/2014/main" val="1071841384"/>
                    </a:ext>
                  </a:extLst>
                </a:gridCol>
                <a:gridCol w="740664">
                  <a:extLst>
                    <a:ext uri="{9D8B030D-6E8A-4147-A177-3AD203B41FA5}">
                      <a16:colId xmlns:a16="http://schemas.microsoft.com/office/drawing/2014/main" val="3262669655"/>
                    </a:ext>
                  </a:extLst>
                </a:gridCol>
                <a:gridCol w="740664">
                  <a:extLst>
                    <a:ext uri="{9D8B030D-6E8A-4147-A177-3AD203B41FA5}">
                      <a16:colId xmlns:a16="http://schemas.microsoft.com/office/drawing/2014/main" val="1935301324"/>
                    </a:ext>
                  </a:extLst>
                </a:gridCol>
                <a:gridCol w="740664">
                  <a:extLst>
                    <a:ext uri="{9D8B030D-6E8A-4147-A177-3AD203B41FA5}">
                      <a16:colId xmlns:a16="http://schemas.microsoft.com/office/drawing/2014/main" val="259778096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extLst>
                  <a:ext uri="{0D108BD9-81ED-4DB2-BD59-A6C34878D82A}">
                    <a16:rowId xmlns:a16="http://schemas.microsoft.com/office/drawing/2014/main" val="1873359820"/>
                  </a:ext>
                </a:extLst>
              </a:tr>
              <a:tr h="370840">
                <a:tc>
                  <a:txBody>
                    <a:bodyPr/>
                    <a:lstStyle/>
                    <a:p>
                      <a:r>
                        <a:rPr lang="en-US" sz="1000"/>
                        <a:t>calvadosdepartement</a:t>
                      </a:r>
                    </a:p>
                  </a:txBody>
                  <a:tcPr/>
                </a:tc>
                <a:tc>
                  <a:txBody>
                    <a:bodyPr/>
                    <a:lstStyle/>
                    <a:p>
                      <a:r>
                        <a:rPr lang="en-US" sz="1000"/>
                        <a:t>16387</a:t>
                      </a:r>
                    </a:p>
                  </a:txBody>
                  <a:tcPr/>
                </a:tc>
                <a:tc>
                  <a:txBody>
                    <a:bodyPr/>
                    <a:lstStyle/>
                    <a:p>
                      <a:r>
                        <a:rPr lang="en-US" sz="1000"/>
                        <a:t>149</a:t>
                      </a:r>
                    </a:p>
                  </a:txBody>
                  <a:tcPr/>
                </a:tc>
                <a:tc>
                  <a:txBody>
                    <a:bodyPr/>
                    <a:lstStyle/>
                    <a:p>
                      <a:r>
                        <a:rPr lang="en-US" sz="1000"/>
                        <a:t>2</a:t>
                      </a:r>
                    </a:p>
                  </a:txBody>
                  <a:tcPr/>
                </a:tc>
                <a:tc>
                  <a:txBody>
                    <a:bodyPr/>
                    <a:lstStyle/>
                    <a:p>
                      <a:r>
                        <a:rPr lang="en-US" sz="1000"/>
                        <a:t>9</a:t>
                      </a:r>
                    </a:p>
                  </a:txBody>
                  <a:tcPr/>
                </a:tc>
                <a:tc>
                  <a:txBody>
                    <a:bodyPr/>
                    <a:lstStyle/>
                    <a:p>
                      <a:r>
                        <a:rPr lang="en-US" sz="1000"/>
                        <a:t>0</a:t>
                      </a:r>
                    </a:p>
                  </a:txBody>
                  <a:tcPr/>
                </a:tc>
                <a:tc>
                  <a:txBody>
                    <a:bodyPr/>
                    <a:lstStyle/>
                    <a:p>
                      <a:r>
                        <a:rPr lang="en-US" sz="1000"/>
                        <a:t>4</a:t>
                      </a:r>
                    </a:p>
                  </a:txBody>
                  <a:tcPr/>
                </a:tc>
                <a:tc>
                  <a:txBody>
                    <a:bodyPr/>
                    <a:lstStyle/>
                    <a:p>
                      <a:r>
                        <a:rPr lang="en-US" sz="1000"/>
                        <a:t>15</a:t>
                      </a:r>
                    </a:p>
                  </a:txBody>
                  <a:tcPr/>
                </a:tc>
                <a:extLst>
                  <a:ext uri="{0D108BD9-81ED-4DB2-BD59-A6C34878D82A}">
                    <a16:rowId xmlns:a16="http://schemas.microsoft.com/office/drawing/2014/main" val="20409669"/>
                  </a:ext>
                </a:extLst>
              </a:tr>
            </a:tbl>
          </a:graphicData>
        </a:graphic>
      </p:graphicFrame>
      <p:sp>
        <p:nvSpPr>
          <p:cNvPr id="4" name="Text Placeholder 3">
            <a:extLst>
              <a:ext uri="{FF2B5EF4-FFF2-40B4-BE49-F238E27FC236}">
                <a16:creationId xmlns:a16="http://schemas.microsoft.com/office/drawing/2014/main" id="{047A867B-BEEF-4A2A-85A3-C03FBF405FB3}"/>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622974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71B3D-D1C0-4498-876C-3278C12981D6}"/>
              </a:ext>
            </a:extLst>
          </p:cNvPr>
          <p:cNvSpPr>
            <a:spLocks noGrp="1"/>
          </p:cNvSpPr>
          <p:nvPr>
            <p:ph type="title"/>
          </p:nvPr>
        </p:nvSpPr>
        <p:spPr/>
        <p:txBody>
          <a:bodyPr/>
          <a:lstStyle/>
          <a:p>
            <a:r>
              <a:rPr lang="fr-FR"/>
              <a:t>Instagram Résumé de l'activité | calvadosdepartement</a:t>
            </a:r>
            <a:endParaRPr lang="en-US"/>
          </a:p>
        </p:txBody>
      </p:sp>
      <p:graphicFrame>
        <p:nvGraphicFramePr>
          <p:cNvPr id="5" name="Table Placeholder 4">
            <a:extLst>
              <a:ext uri="{FF2B5EF4-FFF2-40B4-BE49-F238E27FC236}">
                <a16:creationId xmlns:a16="http://schemas.microsoft.com/office/drawing/2014/main" id="{404F9132-438E-4024-9920-F3204F2D218F}"/>
              </a:ext>
            </a:extLst>
          </p:cNvPr>
          <p:cNvGraphicFramePr>
            <a:graphicFrameLocks noGrp="1"/>
          </p:cNvGraphicFramePr>
          <p:nvPr>
            <p:ph type="tbl" sz="quarter" idx="13"/>
            <p:extLst>
              <p:ext uri="{D42A27DB-BD31-4B8C-83A1-F6EECF244321}">
                <p14:modId xmlns:p14="http://schemas.microsoft.com/office/powerpoint/2010/main" val="1479210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780164158"/>
                    </a:ext>
                  </a:extLst>
                </a:gridCol>
                <a:gridCol w="822960">
                  <a:extLst>
                    <a:ext uri="{9D8B030D-6E8A-4147-A177-3AD203B41FA5}">
                      <a16:colId xmlns:a16="http://schemas.microsoft.com/office/drawing/2014/main" val="315282084"/>
                    </a:ext>
                  </a:extLst>
                </a:gridCol>
                <a:gridCol w="822960">
                  <a:extLst>
                    <a:ext uri="{9D8B030D-6E8A-4147-A177-3AD203B41FA5}">
                      <a16:colId xmlns:a16="http://schemas.microsoft.com/office/drawing/2014/main" val="1034852051"/>
                    </a:ext>
                  </a:extLst>
                </a:gridCol>
                <a:gridCol w="822960">
                  <a:extLst>
                    <a:ext uri="{9D8B030D-6E8A-4147-A177-3AD203B41FA5}">
                      <a16:colId xmlns:a16="http://schemas.microsoft.com/office/drawing/2014/main" val="964368751"/>
                    </a:ext>
                  </a:extLst>
                </a:gridCol>
                <a:gridCol w="822960">
                  <a:extLst>
                    <a:ext uri="{9D8B030D-6E8A-4147-A177-3AD203B41FA5}">
                      <a16:colId xmlns:a16="http://schemas.microsoft.com/office/drawing/2014/main" val="107626685"/>
                    </a:ext>
                  </a:extLst>
                </a:gridCol>
                <a:gridCol w="822960">
                  <a:extLst>
                    <a:ext uri="{9D8B030D-6E8A-4147-A177-3AD203B41FA5}">
                      <a16:colId xmlns:a16="http://schemas.microsoft.com/office/drawing/2014/main" val="1121256402"/>
                    </a:ext>
                  </a:extLst>
                </a:gridCol>
                <a:gridCol w="822960">
                  <a:extLst>
                    <a:ext uri="{9D8B030D-6E8A-4147-A177-3AD203B41FA5}">
                      <a16:colId xmlns:a16="http://schemas.microsoft.com/office/drawing/2014/main" val="3238378239"/>
                    </a:ext>
                  </a:extLst>
                </a:gridCol>
                <a:gridCol w="822960">
                  <a:extLst>
                    <a:ext uri="{9D8B030D-6E8A-4147-A177-3AD203B41FA5}">
                      <a16:colId xmlns:a16="http://schemas.microsoft.com/office/drawing/2014/main" val="3168909048"/>
                    </a:ext>
                  </a:extLst>
                </a:gridCol>
                <a:gridCol w="822960">
                  <a:extLst>
                    <a:ext uri="{9D8B030D-6E8A-4147-A177-3AD203B41FA5}">
                      <a16:colId xmlns:a16="http://schemas.microsoft.com/office/drawing/2014/main" val="94085818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Stories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Reel Posts</a:t>
                      </a:r>
                    </a:p>
                  </a:txBody>
                  <a:tcPr/>
                </a:tc>
                <a:extLst>
                  <a:ext uri="{0D108BD9-81ED-4DB2-BD59-A6C34878D82A}">
                    <a16:rowId xmlns:a16="http://schemas.microsoft.com/office/drawing/2014/main" val="691536525"/>
                  </a:ext>
                </a:extLst>
              </a:tr>
              <a:tr h="370840">
                <a:tc>
                  <a:txBody>
                    <a:bodyPr/>
                    <a:lstStyle/>
                    <a:p>
                      <a:r>
                        <a:rPr lang="en-US" sz="1000"/>
                        <a:t>calvadosdepartement</a:t>
                      </a:r>
                    </a:p>
                  </a:txBody>
                  <a:tcPr/>
                </a:tc>
                <a:tc>
                  <a:txBody>
                    <a:bodyPr/>
                    <a:lstStyle/>
                    <a:p>
                      <a:r>
                        <a:rPr lang="en-US" sz="1000"/>
                        <a:t>16387</a:t>
                      </a:r>
                    </a:p>
                  </a:txBody>
                  <a:tcPr/>
                </a:tc>
                <a:tc>
                  <a:txBody>
                    <a:bodyPr/>
                    <a:lstStyle/>
                    <a:p>
                      <a:r>
                        <a:rPr lang="en-US" sz="1000"/>
                        <a:t>15</a:t>
                      </a:r>
                    </a:p>
                  </a:txBody>
                  <a:tcPr/>
                </a:tc>
                <a:tc>
                  <a:txBody>
                    <a:bodyPr/>
                    <a:lstStyle/>
                    <a:p>
                      <a:r>
                        <a:rPr lang="en-US" sz="1000"/>
                        <a:t>12</a:t>
                      </a:r>
                    </a:p>
                  </a:txBody>
                  <a:tcPr/>
                </a:tc>
                <a:tc>
                  <a:txBody>
                    <a:bodyPr/>
                    <a:lstStyle/>
                    <a:p>
                      <a:r>
                        <a:rPr lang="en-US" sz="1000"/>
                        <a:t>31863</a:t>
                      </a:r>
                    </a:p>
                  </a:txBody>
                  <a:tcPr/>
                </a:tc>
                <a:tc>
                  <a:txBody>
                    <a:bodyPr/>
                    <a:lstStyle/>
                    <a:p>
                      <a:r>
                        <a:rPr lang="en-US" sz="1000"/>
                        <a:t>12564</a:t>
                      </a:r>
                    </a:p>
                  </a:txBody>
                  <a:tcPr/>
                </a:tc>
                <a:tc>
                  <a:txBody>
                    <a:bodyPr/>
                    <a:lstStyle/>
                    <a:p>
                      <a:r>
                        <a:rPr lang="en-US" sz="1000"/>
                        <a:t>2682.3333333333</a:t>
                      </a:r>
                    </a:p>
                  </a:txBody>
                  <a:tcPr/>
                </a:tc>
                <a:tc>
                  <a:txBody>
                    <a:bodyPr/>
                    <a:lstStyle/>
                    <a:p>
                      <a:r>
                        <a:rPr lang="en-US" sz="1000"/>
                        <a:t>1010.4166666667</a:t>
                      </a:r>
                    </a:p>
                  </a:txBody>
                  <a:tcPr/>
                </a:tc>
                <a:tc>
                  <a:txBody>
                    <a:bodyPr/>
                    <a:lstStyle/>
                    <a:p>
                      <a:r>
                        <a:rPr lang="en-US" sz="1000"/>
                        <a:t>4</a:t>
                      </a:r>
                    </a:p>
                  </a:txBody>
                  <a:tcPr/>
                </a:tc>
                <a:extLst>
                  <a:ext uri="{0D108BD9-81ED-4DB2-BD59-A6C34878D82A}">
                    <a16:rowId xmlns:a16="http://schemas.microsoft.com/office/drawing/2014/main" val="3592820280"/>
                  </a:ext>
                </a:extLst>
              </a:tr>
            </a:tbl>
          </a:graphicData>
        </a:graphic>
      </p:graphicFrame>
      <p:sp>
        <p:nvSpPr>
          <p:cNvPr id="4" name="Text Placeholder 3">
            <a:extLst>
              <a:ext uri="{FF2B5EF4-FFF2-40B4-BE49-F238E27FC236}">
                <a16:creationId xmlns:a16="http://schemas.microsoft.com/office/drawing/2014/main" id="{CF3BAB46-2410-44D5-85F0-328EB5C06D2A}"/>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722188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64607-AC42-42DB-98FC-7A3175E86459}"/>
              </a:ext>
            </a:extLst>
          </p:cNvPr>
          <p:cNvSpPr>
            <a:spLocks noGrp="1"/>
          </p:cNvSpPr>
          <p:nvPr>
            <p:ph type="title"/>
          </p:nvPr>
        </p:nvSpPr>
        <p:spPr/>
        <p:txBody>
          <a:bodyPr/>
          <a:lstStyle/>
          <a:p>
            <a:r>
              <a:rPr lang="fr-FR"/>
              <a:t>Instagram Données Globales tous les contenus | calvadosdepartement - 1 of 17</a:t>
            </a:r>
            <a:endParaRPr lang="en-US"/>
          </a:p>
        </p:txBody>
      </p:sp>
      <p:graphicFrame>
        <p:nvGraphicFramePr>
          <p:cNvPr id="5" name="Table Placeholder 4">
            <a:extLst>
              <a:ext uri="{FF2B5EF4-FFF2-40B4-BE49-F238E27FC236}">
                <a16:creationId xmlns:a16="http://schemas.microsoft.com/office/drawing/2014/main" id="{BC8EB7FA-DD06-4D9F-B6F2-063E0391CE18}"/>
              </a:ext>
            </a:extLst>
          </p:cNvPr>
          <p:cNvGraphicFramePr>
            <a:graphicFrameLocks noGrp="1"/>
          </p:cNvGraphicFramePr>
          <p:nvPr>
            <p:ph type="tbl" sz="quarter" idx="13"/>
            <p:extLst>
              <p:ext uri="{D42A27DB-BD31-4B8C-83A1-F6EECF244321}">
                <p14:modId xmlns:p14="http://schemas.microsoft.com/office/powerpoint/2010/main" val="2199707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183488205"/>
                    </a:ext>
                  </a:extLst>
                </a:gridCol>
                <a:gridCol w="576072">
                  <a:extLst>
                    <a:ext uri="{9D8B030D-6E8A-4147-A177-3AD203B41FA5}">
                      <a16:colId xmlns:a16="http://schemas.microsoft.com/office/drawing/2014/main" val="232725108"/>
                    </a:ext>
                  </a:extLst>
                </a:gridCol>
                <a:gridCol w="822961">
                  <a:extLst>
                    <a:ext uri="{9D8B030D-6E8A-4147-A177-3AD203B41FA5}">
                      <a16:colId xmlns:a16="http://schemas.microsoft.com/office/drawing/2014/main" val="3536439446"/>
                    </a:ext>
                  </a:extLst>
                </a:gridCol>
                <a:gridCol w="246888">
                  <a:extLst>
                    <a:ext uri="{9D8B030D-6E8A-4147-A177-3AD203B41FA5}">
                      <a16:colId xmlns:a16="http://schemas.microsoft.com/office/drawing/2014/main" val="1073818174"/>
                    </a:ext>
                  </a:extLst>
                </a:gridCol>
                <a:gridCol w="246888">
                  <a:extLst>
                    <a:ext uri="{9D8B030D-6E8A-4147-A177-3AD203B41FA5}">
                      <a16:colId xmlns:a16="http://schemas.microsoft.com/office/drawing/2014/main" val="1947677379"/>
                    </a:ext>
                  </a:extLst>
                </a:gridCol>
                <a:gridCol w="246888">
                  <a:extLst>
                    <a:ext uri="{9D8B030D-6E8A-4147-A177-3AD203B41FA5}">
                      <a16:colId xmlns:a16="http://schemas.microsoft.com/office/drawing/2014/main" val="1263846799"/>
                    </a:ext>
                  </a:extLst>
                </a:gridCol>
                <a:gridCol w="246888">
                  <a:extLst>
                    <a:ext uri="{9D8B030D-6E8A-4147-A177-3AD203B41FA5}">
                      <a16:colId xmlns:a16="http://schemas.microsoft.com/office/drawing/2014/main" val="199939820"/>
                    </a:ext>
                  </a:extLst>
                </a:gridCol>
                <a:gridCol w="246888">
                  <a:extLst>
                    <a:ext uri="{9D8B030D-6E8A-4147-A177-3AD203B41FA5}">
                      <a16:colId xmlns:a16="http://schemas.microsoft.com/office/drawing/2014/main" val="1959487487"/>
                    </a:ext>
                  </a:extLst>
                </a:gridCol>
                <a:gridCol w="246888">
                  <a:extLst>
                    <a:ext uri="{9D8B030D-6E8A-4147-A177-3AD203B41FA5}">
                      <a16:colId xmlns:a16="http://schemas.microsoft.com/office/drawing/2014/main" val="2063150225"/>
                    </a:ext>
                  </a:extLst>
                </a:gridCol>
                <a:gridCol w="246888">
                  <a:extLst>
                    <a:ext uri="{9D8B030D-6E8A-4147-A177-3AD203B41FA5}">
                      <a16:colId xmlns:a16="http://schemas.microsoft.com/office/drawing/2014/main" val="8072247"/>
                    </a:ext>
                  </a:extLst>
                </a:gridCol>
                <a:gridCol w="246888">
                  <a:extLst>
                    <a:ext uri="{9D8B030D-6E8A-4147-A177-3AD203B41FA5}">
                      <a16:colId xmlns:a16="http://schemas.microsoft.com/office/drawing/2014/main" val="2288584975"/>
                    </a:ext>
                  </a:extLst>
                </a:gridCol>
                <a:gridCol w="246888">
                  <a:extLst>
                    <a:ext uri="{9D8B030D-6E8A-4147-A177-3AD203B41FA5}">
                      <a16:colId xmlns:a16="http://schemas.microsoft.com/office/drawing/2014/main" val="2862400218"/>
                    </a:ext>
                  </a:extLst>
                </a:gridCol>
                <a:gridCol w="246888">
                  <a:extLst>
                    <a:ext uri="{9D8B030D-6E8A-4147-A177-3AD203B41FA5}">
                      <a16:colId xmlns:a16="http://schemas.microsoft.com/office/drawing/2014/main" val="1017515601"/>
                    </a:ext>
                  </a:extLst>
                </a:gridCol>
                <a:gridCol w="246888">
                  <a:extLst>
                    <a:ext uri="{9D8B030D-6E8A-4147-A177-3AD203B41FA5}">
                      <a16:colId xmlns:a16="http://schemas.microsoft.com/office/drawing/2014/main" val="116295294"/>
                    </a:ext>
                  </a:extLst>
                </a:gridCol>
                <a:gridCol w="246888">
                  <a:extLst>
                    <a:ext uri="{9D8B030D-6E8A-4147-A177-3AD203B41FA5}">
                      <a16:colId xmlns:a16="http://schemas.microsoft.com/office/drawing/2014/main" val="3255916680"/>
                    </a:ext>
                  </a:extLst>
                </a:gridCol>
                <a:gridCol w="246888">
                  <a:extLst>
                    <a:ext uri="{9D8B030D-6E8A-4147-A177-3AD203B41FA5}">
                      <a16:colId xmlns:a16="http://schemas.microsoft.com/office/drawing/2014/main" val="3680020629"/>
                    </a:ext>
                  </a:extLst>
                </a:gridCol>
                <a:gridCol w="246888">
                  <a:extLst>
                    <a:ext uri="{9D8B030D-6E8A-4147-A177-3AD203B41FA5}">
                      <a16:colId xmlns:a16="http://schemas.microsoft.com/office/drawing/2014/main" val="2541849680"/>
                    </a:ext>
                  </a:extLst>
                </a:gridCol>
                <a:gridCol w="246888">
                  <a:extLst>
                    <a:ext uri="{9D8B030D-6E8A-4147-A177-3AD203B41FA5}">
                      <a16:colId xmlns:a16="http://schemas.microsoft.com/office/drawing/2014/main" val="918585566"/>
                    </a:ext>
                  </a:extLst>
                </a:gridCol>
                <a:gridCol w="246888">
                  <a:extLst>
                    <a:ext uri="{9D8B030D-6E8A-4147-A177-3AD203B41FA5}">
                      <a16:colId xmlns:a16="http://schemas.microsoft.com/office/drawing/2014/main" val="2784747314"/>
                    </a:ext>
                  </a:extLst>
                </a:gridCol>
                <a:gridCol w="246888">
                  <a:extLst>
                    <a:ext uri="{9D8B030D-6E8A-4147-A177-3AD203B41FA5}">
                      <a16:colId xmlns:a16="http://schemas.microsoft.com/office/drawing/2014/main" val="1365430043"/>
                    </a:ext>
                  </a:extLst>
                </a:gridCol>
                <a:gridCol w="246888">
                  <a:extLst>
                    <a:ext uri="{9D8B030D-6E8A-4147-A177-3AD203B41FA5}">
                      <a16:colId xmlns:a16="http://schemas.microsoft.com/office/drawing/2014/main" val="1072822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685713732"/>
                  </a:ext>
                </a:extLst>
              </a:tr>
            </a:tbl>
          </a:graphicData>
        </a:graphic>
      </p:graphicFrame>
      <p:sp>
        <p:nvSpPr>
          <p:cNvPr id="4" name="Text Placeholder 3">
            <a:extLst>
              <a:ext uri="{FF2B5EF4-FFF2-40B4-BE49-F238E27FC236}">
                <a16:creationId xmlns:a16="http://schemas.microsoft.com/office/drawing/2014/main" id="{55B7C417-ACA7-499D-A032-0C6D37D97321}"/>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741811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6E068-6D19-477E-877D-B960D2E111C3}"/>
              </a:ext>
            </a:extLst>
          </p:cNvPr>
          <p:cNvSpPr>
            <a:spLocks noGrp="1"/>
          </p:cNvSpPr>
          <p:nvPr>
            <p:ph type="title"/>
          </p:nvPr>
        </p:nvSpPr>
        <p:spPr/>
        <p:txBody>
          <a:bodyPr/>
          <a:lstStyle/>
          <a:p>
            <a:r>
              <a:rPr lang="fr-FR"/>
              <a:t>Instagram Données Globales tous les contenus | calvadosdepartement - 2 of 17</a:t>
            </a:r>
            <a:endParaRPr lang="en-US"/>
          </a:p>
        </p:txBody>
      </p:sp>
      <p:graphicFrame>
        <p:nvGraphicFramePr>
          <p:cNvPr id="5" name="Table Placeholder 4">
            <a:extLst>
              <a:ext uri="{FF2B5EF4-FFF2-40B4-BE49-F238E27FC236}">
                <a16:creationId xmlns:a16="http://schemas.microsoft.com/office/drawing/2014/main" id="{3CD2C34F-DDF5-4AB4-B6B7-60550F1BE329}"/>
              </a:ext>
            </a:extLst>
          </p:cNvPr>
          <p:cNvGraphicFramePr>
            <a:graphicFrameLocks noGrp="1"/>
          </p:cNvGraphicFramePr>
          <p:nvPr>
            <p:ph type="tbl" sz="quarter" idx="13"/>
            <p:extLst>
              <p:ext uri="{D42A27DB-BD31-4B8C-83A1-F6EECF244321}">
                <p14:modId xmlns:p14="http://schemas.microsoft.com/office/powerpoint/2010/main" val="721522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127216516"/>
                    </a:ext>
                  </a:extLst>
                </a:gridCol>
                <a:gridCol w="576072">
                  <a:extLst>
                    <a:ext uri="{9D8B030D-6E8A-4147-A177-3AD203B41FA5}">
                      <a16:colId xmlns:a16="http://schemas.microsoft.com/office/drawing/2014/main" val="4010812343"/>
                    </a:ext>
                  </a:extLst>
                </a:gridCol>
                <a:gridCol w="822961">
                  <a:extLst>
                    <a:ext uri="{9D8B030D-6E8A-4147-A177-3AD203B41FA5}">
                      <a16:colId xmlns:a16="http://schemas.microsoft.com/office/drawing/2014/main" val="3983728730"/>
                    </a:ext>
                  </a:extLst>
                </a:gridCol>
                <a:gridCol w="246888">
                  <a:extLst>
                    <a:ext uri="{9D8B030D-6E8A-4147-A177-3AD203B41FA5}">
                      <a16:colId xmlns:a16="http://schemas.microsoft.com/office/drawing/2014/main" val="1746159086"/>
                    </a:ext>
                  </a:extLst>
                </a:gridCol>
                <a:gridCol w="246888">
                  <a:extLst>
                    <a:ext uri="{9D8B030D-6E8A-4147-A177-3AD203B41FA5}">
                      <a16:colId xmlns:a16="http://schemas.microsoft.com/office/drawing/2014/main" val="1191076794"/>
                    </a:ext>
                  </a:extLst>
                </a:gridCol>
                <a:gridCol w="246888">
                  <a:extLst>
                    <a:ext uri="{9D8B030D-6E8A-4147-A177-3AD203B41FA5}">
                      <a16:colId xmlns:a16="http://schemas.microsoft.com/office/drawing/2014/main" val="2533036307"/>
                    </a:ext>
                  </a:extLst>
                </a:gridCol>
                <a:gridCol w="246888">
                  <a:extLst>
                    <a:ext uri="{9D8B030D-6E8A-4147-A177-3AD203B41FA5}">
                      <a16:colId xmlns:a16="http://schemas.microsoft.com/office/drawing/2014/main" val="2617671082"/>
                    </a:ext>
                  </a:extLst>
                </a:gridCol>
                <a:gridCol w="246888">
                  <a:extLst>
                    <a:ext uri="{9D8B030D-6E8A-4147-A177-3AD203B41FA5}">
                      <a16:colId xmlns:a16="http://schemas.microsoft.com/office/drawing/2014/main" val="1284088146"/>
                    </a:ext>
                  </a:extLst>
                </a:gridCol>
                <a:gridCol w="246888">
                  <a:extLst>
                    <a:ext uri="{9D8B030D-6E8A-4147-A177-3AD203B41FA5}">
                      <a16:colId xmlns:a16="http://schemas.microsoft.com/office/drawing/2014/main" val="483044760"/>
                    </a:ext>
                  </a:extLst>
                </a:gridCol>
                <a:gridCol w="246888">
                  <a:extLst>
                    <a:ext uri="{9D8B030D-6E8A-4147-A177-3AD203B41FA5}">
                      <a16:colId xmlns:a16="http://schemas.microsoft.com/office/drawing/2014/main" val="1843541510"/>
                    </a:ext>
                  </a:extLst>
                </a:gridCol>
                <a:gridCol w="246888">
                  <a:extLst>
                    <a:ext uri="{9D8B030D-6E8A-4147-A177-3AD203B41FA5}">
                      <a16:colId xmlns:a16="http://schemas.microsoft.com/office/drawing/2014/main" val="2172458317"/>
                    </a:ext>
                  </a:extLst>
                </a:gridCol>
                <a:gridCol w="246888">
                  <a:extLst>
                    <a:ext uri="{9D8B030D-6E8A-4147-A177-3AD203B41FA5}">
                      <a16:colId xmlns:a16="http://schemas.microsoft.com/office/drawing/2014/main" val="3827441461"/>
                    </a:ext>
                  </a:extLst>
                </a:gridCol>
                <a:gridCol w="246888">
                  <a:extLst>
                    <a:ext uri="{9D8B030D-6E8A-4147-A177-3AD203B41FA5}">
                      <a16:colId xmlns:a16="http://schemas.microsoft.com/office/drawing/2014/main" val="3536895950"/>
                    </a:ext>
                  </a:extLst>
                </a:gridCol>
                <a:gridCol w="246888">
                  <a:extLst>
                    <a:ext uri="{9D8B030D-6E8A-4147-A177-3AD203B41FA5}">
                      <a16:colId xmlns:a16="http://schemas.microsoft.com/office/drawing/2014/main" val="2172837658"/>
                    </a:ext>
                  </a:extLst>
                </a:gridCol>
                <a:gridCol w="246888">
                  <a:extLst>
                    <a:ext uri="{9D8B030D-6E8A-4147-A177-3AD203B41FA5}">
                      <a16:colId xmlns:a16="http://schemas.microsoft.com/office/drawing/2014/main" val="3534211144"/>
                    </a:ext>
                  </a:extLst>
                </a:gridCol>
                <a:gridCol w="246888">
                  <a:extLst>
                    <a:ext uri="{9D8B030D-6E8A-4147-A177-3AD203B41FA5}">
                      <a16:colId xmlns:a16="http://schemas.microsoft.com/office/drawing/2014/main" val="4083398719"/>
                    </a:ext>
                  </a:extLst>
                </a:gridCol>
                <a:gridCol w="246888">
                  <a:extLst>
                    <a:ext uri="{9D8B030D-6E8A-4147-A177-3AD203B41FA5}">
                      <a16:colId xmlns:a16="http://schemas.microsoft.com/office/drawing/2014/main" val="2694816378"/>
                    </a:ext>
                  </a:extLst>
                </a:gridCol>
                <a:gridCol w="246888">
                  <a:extLst>
                    <a:ext uri="{9D8B030D-6E8A-4147-A177-3AD203B41FA5}">
                      <a16:colId xmlns:a16="http://schemas.microsoft.com/office/drawing/2014/main" val="274023991"/>
                    </a:ext>
                  </a:extLst>
                </a:gridCol>
                <a:gridCol w="246888">
                  <a:extLst>
                    <a:ext uri="{9D8B030D-6E8A-4147-A177-3AD203B41FA5}">
                      <a16:colId xmlns:a16="http://schemas.microsoft.com/office/drawing/2014/main" val="605269674"/>
                    </a:ext>
                  </a:extLst>
                </a:gridCol>
                <a:gridCol w="246888">
                  <a:extLst>
                    <a:ext uri="{9D8B030D-6E8A-4147-A177-3AD203B41FA5}">
                      <a16:colId xmlns:a16="http://schemas.microsoft.com/office/drawing/2014/main" val="610057092"/>
                    </a:ext>
                  </a:extLst>
                </a:gridCol>
                <a:gridCol w="246888">
                  <a:extLst>
                    <a:ext uri="{9D8B030D-6E8A-4147-A177-3AD203B41FA5}">
                      <a16:colId xmlns:a16="http://schemas.microsoft.com/office/drawing/2014/main" val="2680789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694311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10/31/2024 17:46:02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10/31/2024 17:46:02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SPORT, VELO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20524511"/>
                  </a:ext>
                </a:extLst>
              </a:tr>
            </a:tbl>
          </a:graphicData>
        </a:graphic>
      </p:graphicFrame>
      <p:sp>
        <p:nvSpPr>
          <p:cNvPr id="4" name="Text Placeholder 3">
            <a:extLst>
              <a:ext uri="{FF2B5EF4-FFF2-40B4-BE49-F238E27FC236}">
                <a16:creationId xmlns:a16="http://schemas.microsoft.com/office/drawing/2014/main" id="{3F815172-7EFD-4AFF-B369-CDC486B5549C}"/>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4004655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98B6F-AB04-4A78-9773-C2557BE821DF}"/>
              </a:ext>
            </a:extLst>
          </p:cNvPr>
          <p:cNvSpPr>
            <a:spLocks noGrp="1"/>
          </p:cNvSpPr>
          <p:nvPr>
            <p:ph type="title"/>
          </p:nvPr>
        </p:nvSpPr>
        <p:spPr/>
        <p:txBody>
          <a:bodyPr/>
          <a:lstStyle/>
          <a:p>
            <a:r>
              <a:rPr lang="fr-FR"/>
              <a:t>Instagram Données Globales tous les contenus | calvadosdepartement - 3 of 17</a:t>
            </a:r>
            <a:endParaRPr lang="en-US"/>
          </a:p>
        </p:txBody>
      </p:sp>
      <p:graphicFrame>
        <p:nvGraphicFramePr>
          <p:cNvPr id="5" name="Table Placeholder 4">
            <a:extLst>
              <a:ext uri="{FF2B5EF4-FFF2-40B4-BE49-F238E27FC236}">
                <a16:creationId xmlns:a16="http://schemas.microsoft.com/office/drawing/2014/main" id="{AC445374-7B58-42F1-8A7E-5EA2D7943AC7}"/>
              </a:ext>
            </a:extLst>
          </p:cNvPr>
          <p:cNvGraphicFramePr>
            <a:graphicFrameLocks noGrp="1"/>
          </p:cNvGraphicFramePr>
          <p:nvPr>
            <p:ph type="tbl" sz="quarter" idx="13"/>
            <p:extLst>
              <p:ext uri="{D42A27DB-BD31-4B8C-83A1-F6EECF244321}">
                <p14:modId xmlns:p14="http://schemas.microsoft.com/office/powerpoint/2010/main" val="2914075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81533872"/>
                    </a:ext>
                  </a:extLst>
                </a:gridCol>
                <a:gridCol w="576072">
                  <a:extLst>
                    <a:ext uri="{9D8B030D-6E8A-4147-A177-3AD203B41FA5}">
                      <a16:colId xmlns:a16="http://schemas.microsoft.com/office/drawing/2014/main" val="2378346033"/>
                    </a:ext>
                  </a:extLst>
                </a:gridCol>
                <a:gridCol w="822961">
                  <a:extLst>
                    <a:ext uri="{9D8B030D-6E8A-4147-A177-3AD203B41FA5}">
                      <a16:colId xmlns:a16="http://schemas.microsoft.com/office/drawing/2014/main" val="1768478612"/>
                    </a:ext>
                  </a:extLst>
                </a:gridCol>
                <a:gridCol w="246888">
                  <a:extLst>
                    <a:ext uri="{9D8B030D-6E8A-4147-A177-3AD203B41FA5}">
                      <a16:colId xmlns:a16="http://schemas.microsoft.com/office/drawing/2014/main" val="4123040576"/>
                    </a:ext>
                  </a:extLst>
                </a:gridCol>
                <a:gridCol w="246888">
                  <a:extLst>
                    <a:ext uri="{9D8B030D-6E8A-4147-A177-3AD203B41FA5}">
                      <a16:colId xmlns:a16="http://schemas.microsoft.com/office/drawing/2014/main" val="627682820"/>
                    </a:ext>
                  </a:extLst>
                </a:gridCol>
                <a:gridCol w="246888">
                  <a:extLst>
                    <a:ext uri="{9D8B030D-6E8A-4147-A177-3AD203B41FA5}">
                      <a16:colId xmlns:a16="http://schemas.microsoft.com/office/drawing/2014/main" val="2911698094"/>
                    </a:ext>
                  </a:extLst>
                </a:gridCol>
                <a:gridCol w="246888">
                  <a:extLst>
                    <a:ext uri="{9D8B030D-6E8A-4147-A177-3AD203B41FA5}">
                      <a16:colId xmlns:a16="http://schemas.microsoft.com/office/drawing/2014/main" val="285086031"/>
                    </a:ext>
                  </a:extLst>
                </a:gridCol>
                <a:gridCol w="246888">
                  <a:extLst>
                    <a:ext uri="{9D8B030D-6E8A-4147-A177-3AD203B41FA5}">
                      <a16:colId xmlns:a16="http://schemas.microsoft.com/office/drawing/2014/main" val="1607168840"/>
                    </a:ext>
                  </a:extLst>
                </a:gridCol>
                <a:gridCol w="246888">
                  <a:extLst>
                    <a:ext uri="{9D8B030D-6E8A-4147-A177-3AD203B41FA5}">
                      <a16:colId xmlns:a16="http://schemas.microsoft.com/office/drawing/2014/main" val="343943080"/>
                    </a:ext>
                  </a:extLst>
                </a:gridCol>
                <a:gridCol w="246888">
                  <a:extLst>
                    <a:ext uri="{9D8B030D-6E8A-4147-A177-3AD203B41FA5}">
                      <a16:colId xmlns:a16="http://schemas.microsoft.com/office/drawing/2014/main" val="534508087"/>
                    </a:ext>
                  </a:extLst>
                </a:gridCol>
                <a:gridCol w="246888">
                  <a:extLst>
                    <a:ext uri="{9D8B030D-6E8A-4147-A177-3AD203B41FA5}">
                      <a16:colId xmlns:a16="http://schemas.microsoft.com/office/drawing/2014/main" val="2504337268"/>
                    </a:ext>
                  </a:extLst>
                </a:gridCol>
                <a:gridCol w="246888">
                  <a:extLst>
                    <a:ext uri="{9D8B030D-6E8A-4147-A177-3AD203B41FA5}">
                      <a16:colId xmlns:a16="http://schemas.microsoft.com/office/drawing/2014/main" val="308355046"/>
                    </a:ext>
                  </a:extLst>
                </a:gridCol>
                <a:gridCol w="246888">
                  <a:extLst>
                    <a:ext uri="{9D8B030D-6E8A-4147-A177-3AD203B41FA5}">
                      <a16:colId xmlns:a16="http://schemas.microsoft.com/office/drawing/2014/main" val="243341364"/>
                    </a:ext>
                  </a:extLst>
                </a:gridCol>
                <a:gridCol w="246888">
                  <a:extLst>
                    <a:ext uri="{9D8B030D-6E8A-4147-A177-3AD203B41FA5}">
                      <a16:colId xmlns:a16="http://schemas.microsoft.com/office/drawing/2014/main" val="1297395756"/>
                    </a:ext>
                  </a:extLst>
                </a:gridCol>
                <a:gridCol w="246888">
                  <a:extLst>
                    <a:ext uri="{9D8B030D-6E8A-4147-A177-3AD203B41FA5}">
                      <a16:colId xmlns:a16="http://schemas.microsoft.com/office/drawing/2014/main" val="3099868342"/>
                    </a:ext>
                  </a:extLst>
                </a:gridCol>
                <a:gridCol w="246888">
                  <a:extLst>
                    <a:ext uri="{9D8B030D-6E8A-4147-A177-3AD203B41FA5}">
                      <a16:colId xmlns:a16="http://schemas.microsoft.com/office/drawing/2014/main" val="1006965732"/>
                    </a:ext>
                  </a:extLst>
                </a:gridCol>
                <a:gridCol w="246888">
                  <a:extLst>
                    <a:ext uri="{9D8B030D-6E8A-4147-A177-3AD203B41FA5}">
                      <a16:colId xmlns:a16="http://schemas.microsoft.com/office/drawing/2014/main" val="2929354360"/>
                    </a:ext>
                  </a:extLst>
                </a:gridCol>
                <a:gridCol w="246888">
                  <a:extLst>
                    <a:ext uri="{9D8B030D-6E8A-4147-A177-3AD203B41FA5}">
                      <a16:colId xmlns:a16="http://schemas.microsoft.com/office/drawing/2014/main" val="1577398353"/>
                    </a:ext>
                  </a:extLst>
                </a:gridCol>
                <a:gridCol w="246888">
                  <a:extLst>
                    <a:ext uri="{9D8B030D-6E8A-4147-A177-3AD203B41FA5}">
                      <a16:colId xmlns:a16="http://schemas.microsoft.com/office/drawing/2014/main" val="1161495325"/>
                    </a:ext>
                  </a:extLst>
                </a:gridCol>
                <a:gridCol w="246888">
                  <a:extLst>
                    <a:ext uri="{9D8B030D-6E8A-4147-A177-3AD203B41FA5}">
                      <a16:colId xmlns:a16="http://schemas.microsoft.com/office/drawing/2014/main" val="3894863424"/>
                    </a:ext>
                  </a:extLst>
                </a:gridCol>
                <a:gridCol w="246888">
                  <a:extLst>
                    <a:ext uri="{9D8B030D-6E8A-4147-A177-3AD203B41FA5}">
                      <a16:colId xmlns:a16="http://schemas.microsoft.com/office/drawing/2014/main" val="1986519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89668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10/28/2024 12:02:04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10/28/2024 12:02:04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0894664"/>
                  </a:ext>
                </a:extLst>
              </a:tr>
            </a:tbl>
          </a:graphicData>
        </a:graphic>
      </p:graphicFrame>
      <p:sp>
        <p:nvSpPr>
          <p:cNvPr id="4" name="Text Placeholder 3">
            <a:extLst>
              <a:ext uri="{FF2B5EF4-FFF2-40B4-BE49-F238E27FC236}">
                <a16:creationId xmlns:a16="http://schemas.microsoft.com/office/drawing/2014/main" id="{7C72B5DE-DA6C-4F18-BEF4-88BFDEDA99EE}"/>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314737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D6C03-FFE8-4A2E-916E-F68F76FBA100}"/>
              </a:ext>
            </a:extLst>
          </p:cNvPr>
          <p:cNvSpPr>
            <a:spLocks noGrp="1"/>
          </p:cNvSpPr>
          <p:nvPr>
            <p:ph type="title"/>
          </p:nvPr>
        </p:nvSpPr>
        <p:spPr/>
        <p:txBody>
          <a:bodyPr/>
          <a:lstStyle/>
          <a:p>
            <a:r>
              <a:rPr lang="fr-FR"/>
              <a:t>Instagram Données Globales tous les contenus | calvadosdepartement - 4 of 17</a:t>
            </a:r>
            <a:endParaRPr lang="en-US"/>
          </a:p>
        </p:txBody>
      </p:sp>
      <p:graphicFrame>
        <p:nvGraphicFramePr>
          <p:cNvPr id="5" name="Table Placeholder 4">
            <a:extLst>
              <a:ext uri="{FF2B5EF4-FFF2-40B4-BE49-F238E27FC236}">
                <a16:creationId xmlns:a16="http://schemas.microsoft.com/office/drawing/2014/main" id="{2702E417-E2E3-4AD5-B8B9-C47923D12DD2}"/>
              </a:ext>
            </a:extLst>
          </p:cNvPr>
          <p:cNvGraphicFramePr>
            <a:graphicFrameLocks noGrp="1"/>
          </p:cNvGraphicFramePr>
          <p:nvPr>
            <p:ph type="tbl" sz="quarter" idx="13"/>
            <p:extLst>
              <p:ext uri="{D42A27DB-BD31-4B8C-83A1-F6EECF244321}">
                <p14:modId xmlns:p14="http://schemas.microsoft.com/office/powerpoint/2010/main" val="3119714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781154079"/>
                    </a:ext>
                  </a:extLst>
                </a:gridCol>
                <a:gridCol w="576072">
                  <a:extLst>
                    <a:ext uri="{9D8B030D-6E8A-4147-A177-3AD203B41FA5}">
                      <a16:colId xmlns:a16="http://schemas.microsoft.com/office/drawing/2014/main" val="3383099206"/>
                    </a:ext>
                  </a:extLst>
                </a:gridCol>
                <a:gridCol w="822961">
                  <a:extLst>
                    <a:ext uri="{9D8B030D-6E8A-4147-A177-3AD203B41FA5}">
                      <a16:colId xmlns:a16="http://schemas.microsoft.com/office/drawing/2014/main" val="388890236"/>
                    </a:ext>
                  </a:extLst>
                </a:gridCol>
                <a:gridCol w="246888">
                  <a:extLst>
                    <a:ext uri="{9D8B030D-6E8A-4147-A177-3AD203B41FA5}">
                      <a16:colId xmlns:a16="http://schemas.microsoft.com/office/drawing/2014/main" val="3633660730"/>
                    </a:ext>
                  </a:extLst>
                </a:gridCol>
                <a:gridCol w="246888">
                  <a:extLst>
                    <a:ext uri="{9D8B030D-6E8A-4147-A177-3AD203B41FA5}">
                      <a16:colId xmlns:a16="http://schemas.microsoft.com/office/drawing/2014/main" val="2646763251"/>
                    </a:ext>
                  </a:extLst>
                </a:gridCol>
                <a:gridCol w="246888">
                  <a:extLst>
                    <a:ext uri="{9D8B030D-6E8A-4147-A177-3AD203B41FA5}">
                      <a16:colId xmlns:a16="http://schemas.microsoft.com/office/drawing/2014/main" val="1628291800"/>
                    </a:ext>
                  </a:extLst>
                </a:gridCol>
                <a:gridCol w="246888">
                  <a:extLst>
                    <a:ext uri="{9D8B030D-6E8A-4147-A177-3AD203B41FA5}">
                      <a16:colId xmlns:a16="http://schemas.microsoft.com/office/drawing/2014/main" val="1378386312"/>
                    </a:ext>
                  </a:extLst>
                </a:gridCol>
                <a:gridCol w="246888">
                  <a:extLst>
                    <a:ext uri="{9D8B030D-6E8A-4147-A177-3AD203B41FA5}">
                      <a16:colId xmlns:a16="http://schemas.microsoft.com/office/drawing/2014/main" val="974694600"/>
                    </a:ext>
                  </a:extLst>
                </a:gridCol>
                <a:gridCol w="246888">
                  <a:extLst>
                    <a:ext uri="{9D8B030D-6E8A-4147-A177-3AD203B41FA5}">
                      <a16:colId xmlns:a16="http://schemas.microsoft.com/office/drawing/2014/main" val="1713728958"/>
                    </a:ext>
                  </a:extLst>
                </a:gridCol>
                <a:gridCol w="246888">
                  <a:extLst>
                    <a:ext uri="{9D8B030D-6E8A-4147-A177-3AD203B41FA5}">
                      <a16:colId xmlns:a16="http://schemas.microsoft.com/office/drawing/2014/main" val="2707265659"/>
                    </a:ext>
                  </a:extLst>
                </a:gridCol>
                <a:gridCol w="246888">
                  <a:extLst>
                    <a:ext uri="{9D8B030D-6E8A-4147-A177-3AD203B41FA5}">
                      <a16:colId xmlns:a16="http://schemas.microsoft.com/office/drawing/2014/main" val="2825216235"/>
                    </a:ext>
                  </a:extLst>
                </a:gridCol>
                <a:gridCol w="246888">
                  <a:extLst>
                    <a:ext uri="{9D8B030D-6E8A-4147-A177-3AD203B41FA5}">
                      <a16:colId xmlns:a16="http://schemas.microsoft.com/office/drawing/2014/main" val="4083372407"/>
                    </a:ext>
                  </a:extLst>
                </a:gridCol>
                <a:gridCol w="246888">
                  <a:extLst>
                    <a:ext uri="{9D8B030D-6E8A-4147-A177-3AD203B41FA5}">
                      <a16:colId xmlns:a16="http://schemas.microsoft.com/office/drawing/2014/main" val="1269406761"/>
                    </a:ext>
                  </a:extLst>
                </a:gridCol>
                <a:gridCol w="246888">
                  <a:extLst>
                    <a:ext uri="{9D8B030D-6E8A-4147-A177-3AD203B41FA5}">
                      <a16:colId xmlns:a16="http://schemas.microsoft.com/office/drawing/2014/main" val="3789305180"/>
                    </a:ext>
                  </a:extLst>
                </a:gridCol>
                <a:gridCol w="246888">
                  <a:extLst>
                    <a:ext uri="{9D8B030D-6E8A-4147-A177-3AD203B41FA5}">
                      <a16:colId xmlns:a16="http://schemas.microsoft.com/office/drawing/2014/main" val="112231858"/>
                    </a:ext>
                  </a:extLst>
                </a:gridCol>
                <a:gridCol w="246888">
                  <a:extLst>
                    <a:ext uri="{9D8B030D-6E8A-4147-A177-3AD203B41FA5}">
                      <a16:colId xmlns:a16="http://schemas.microsoft.com/office/drawing/2014/main" val="2067181035"/>
                    </a:ext>
                  </a:extLst>
                </a:gridCol>
                <a:gridCol w="246888">
                  <a:extLst>
                    <a:ext uri="{9D8B030D-6E8A-4147-A177-3AD203B41FA5}">
                      <a16:colId xmlns:a16="http://schemas.microsoft.com/office/drawing/2014/main" val="3942643992"/>
                    </a:ext>
                  </a:extLst>
                </a:gridCol>
                <a:gridCol w="246888">
                  <a:extLst>
                    <a:ext uri="{9D8B030D-6E8A-4147-A177-3AD203B41FA5}">
                      <a16:colId xmlns:a16="http://schemas.microsoft.com/office/drawing/2014/main" val="2625497940"/>
                    </a:ext>
                  </a:extLst>
                </a:gridCol>
                <a:gridCol w="246888">
                  <a:extLst>
                    <a:ext uri="{9D8B030D-6E8A-4147-A177-3AD203B41FA5}">
                      <a16:colId xmlns:a16="http://schemas.microsoft.com/office/drawing/2014/main" val="1982941040"/>
                    </a:ext>
                  </a:extLst>
                </a:gridCol>
                <a:gridCol w="246888">
                  <a:extLst>
                    <a:ext uri="{9D8B030D-6E8A-4147-A177-3AD203B41FA5}">
                      <a16:colId xmlns:a16="http://schemas.microsoft.com/office/drawing/2014/main" val="3209612766"/>
                    </a:ext>
                  </a:extLst>
                </a:gridCol>
                <a:gridCol w="246888">
                  <a:extLst>
                    <a:ext uri="{9D8B030D-6E8A-4147-A177-3AD203B41FA5}">
                      <a16:colId xmlns:a16="http://schemas.microsoft.com/office/drawing/2014/main" val="2258634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745493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10/24/2024 18:00:52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10/24/2024 18:00:52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SPORT, ROUTE &amp; VOIRIE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75292045"/>
                  </a:ext>
                </a:extLst>
              </a:tr>
            </a:tbl>
          </a:graphicData>
        </a:graphic>
      </p:graphicFrame>
      <p:sp>
        <p:nvSpPr>
          <p:cNvPr id="4" name="Text Placeholder 3">
            <a:extLst>
              <a:ext uri="{FF2B5EF4-FFF2-40B4-BE49-F238E27FC236}">
                <a16:creationId xmlns:a16="http://schemas.microsoft.com/office/drawing/2014/main" id="{2FB731E3-88E9-4D87-99D0-4430C3EFA4C0}"/>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580355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4E53C-8CE3-4534-8C14-B22A3704BCEA}"/>
              </a:ext>
            </a:extLst>
          </p:cNvPr>
          <p:cNvSpPr>
            <a:spLocks noGrp="1"/>
          </p:cNvSpPr>
          <p:nvPr>
            <p:ph type="title"/>
          </p:nvPr>
        </p:nvSpPr>
        <p:spPr/>
        <p:txBody>
          <a:bodyPr/>
          <a:lstStyle/>
          <a:p>
            <a:r>
              <a:rPr lang="fr-FR"/>
              <a:t>Instagram Données Globales tous les contenus | calvadosdepartement - 5 of 17</a:t>
            </a:r>
            <a:endParaRPr lang="en-US"/>
          </a:p>
        </p:txBody>
      </p:sp>
      <p:graphicFrame>
        <p:nvGraphicFramePr>
          <p:cNvPr id="5" name="Table Placeholder 4">
            <a:extLst>
              <a:ext uri="{FF2B5EF4-FFF2-40B4-BE49-F238E27FC236}">
                <a16:creationId xmlns:a16="http://schemas.microsoft.com/office/drawing/2014/main" id="{F4EAF1EE-2AD9-42C5-92C6-373AEAD9AE9C}"/>
              </a:ext>
            </a:extLst>
          </p:cNvPr>
          <p:cNvGraphicFramePr>
            <a:graphicFrameLocks noGrp="1"/>
          </p:cNvGraphicFramePr>
          <p:nvPr>
            <p:ph type="tbl" sz="quarter" idx="13"/>
            <p:extLst>
              <p:ext uri="{D42A27DB-BD31-4B8C-83A1-F6EECF244321}">
                <p14:modId xmlns:p14="http://schemas.microsoft.com/office/powerpoint/2010/main" val="3334359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88312151"/>
                    </a:ext>
                  </a:extLst>
                </a:gridCol>
                <a:gridCol w="576072">
                  <a:extLst>
                    <a:ext uri="{9D8B030D-6E8A-4147-A177-3AD203B41FA5}">
                      <a16:colId xmlns:a16="http://schemas.microsoft.com/office/drawing/2014/main" val="1737243870"/>
                    </a:ext>
                  </a:extLst>
                </a:gridCol>
                <a:gridCol w="822961">
                  <a:extLst>
                    <a:ext uri="{9D8B030D-6E8A-4147-A177-3AD203B41FA5}">
                      <a16:colId xmlns:a16="http://schemas.microsoft.com/office/drawing/2014/main" val="3532759325"/>
                    </a:ext>
                  </a:extLst>
                </a:gridCol>
                <a:gridCol w="246888">
                  <a:extLst>
                    <a:ext uri="{9D8B030D-6E8A-4147-A177-3AD203B41FA5}">
                      <a16:colId xmlns:a16="http://schemas.microsoft.com/office/drawing/2014/main" val="857428477"/>
                    </a:ext>
                  </a:extLst>
                </a:gridCol>
                <a:gridCol w="246888">
                  <a:extLst>
                    <a:ext uri="{9D8B030D-6E8A-4147-A177-3AD203B41FA5}">
                      <a16:colId xmlns:a16="http://schemas.microsoft.com/office/drawing/2014/main" val="4192896767"/>
                    </a:ext>
                  </a:extLst>
                </a:gridCol>
                <a:gridCol w="246888">
                  <a:extLst>
                    <a:ext uri="{9D8B030D-6E8A-4147-A177-3AD203B41FA5}">
                      <a16:colId xmlns:a16="http://schemas.microsoft.com/office/drawing/2014/main" val="2007007175"/>
                    </a:ext>
                  </a:extLst>
                </a:gridCol>
                <a:gridCol w="246888">
                  <a:extLst>
                    <a:ext uri="{9D8B030D-6E8A-4147-A177-3AD203B41FA5}">
                      <a16:colId xmlns:a16="http://schemas.microsoft.com/office/drawing/2014/main" val="2680686073"/>
                    </a:ext>
                  </a:extLst>
                </a:gridCol>
                <a:gridCol w="246888">
                  <a:extLst>
                    <a:ext uri="{9D8B030D-6E8A-4147-A177-3AD203B41FA5}">
                      <a16:colId xmlns:a16="http://schemas.microsoft.com/office/drawing/2014/main" val="536219585"/>
                    </a:ext>
                  </a:extLst>
                </a:gridCol>
                <a:gridCol w="246888">
                  <a:extLst>
                    <a:ext uri="{9D8B030D-6E8A-4147-A177-3AD203B41FA5}">
                      <a16:colId xmlns:a16="http://schemas.microsoft.com/office/drawing/2014/main" val="528749031"/>
                    </a:ext>
                  </a:extLst>
                </a:gridCol>
                <a:gridCol w="246888">
                  <a:extLst>
                    <a:ext uri="{9D8B030D-6E8A-4147-A177-3AD203B41FA5}">
                      <a16:colId xmlns:a16="http://schemas.microsoft.com/office/drawing/2014/main" val="651919267"/>
                    </a:ext>
                  </a:extLst>
                </a:gridCol>
                <a:gridCol w="246888">
                  <a:extLst>
                    <a:ext uri="{9D8B030D-6E8A-4147-A177-3AD203B41FA5}">
                      <a16:colId xmlns:a16="http://schemas.microsoft.com/office/drawing/2014/main" val="977394670"/>
                    </a:ext>
                  </a:extLst>
                </a:gridCol>
                <a:gridCol w="246888">
                  <a:extLst>
                    <a:ext uri="{9D8B030D-6E8A-4147-A177-3AD203B41FA5}">
                      <a16:colId xmlns:a16="http://schemas.microsoft.com/office/drawing/2014/main" val="3133413736"/>
                    </a:ext>
                  </a:extLst>
                </a:gridCol>
                <a:gridCol w="246888">
                  <a:extLst>
                    <a:ext uri="{9D8B030D-6E8A-4147-A177-3AD203B41FA5}">
                      <a16:colId xmlns:a16="http://schemas.microsoft.com/office/drawing/2014/main" val="1390149627"/>
                    </a:ext>
                  </a:extLst>
                </a:gridCol>
                <a:gridCol w="246888">
                  <a:extLst>
                    <a:ext uri="{9D8B030D-6E8A-4147-A177-3AD203B41FA5}">
                      <a16:colId xmlns:a16="http://schemas.microsoft.com/office/drawing/2014/main" val="837536975"/>
                    </a:ext>
                  </a:extLst>
                </a:gridCol>
                <a:gridCol w="246888">
                  <a:extLst>
                    <a:ext uri="{9D8B030D-6E8A-4147-A177-3AD203B41FA5}">
                      <a16:colId xmlns:a16="http://schemas.microsoft.com/office/drawing/2014/main" val="1142184239"/>
                    </a:ext>
                  </a:extLst>
                </a:gridCol>
                <a:gridCol w="246888">
                  <a:extLst>
                    <a:ext uri="{9D8B030D-6E8A-4147-A177-3AD203B41FA5}">
                      <a16:colId xmlns:a16="http://schemas.microsoft.com/office/drawing/2014/main" val="752165161"/>
                    </a:ext>
                  </a:extLst>
                </a:gridCol>
                <a:gridCol w="246888">
                  <a:extLst>
                    <a:ext uri="{9D8B030D-6E8A-4147-A177-3AD203B41FA5}">
                      <a16:colId xmlns:a16="http://schemas.microsoft.com/office/drawing/2014/main" val="1864462937"/>
                    </a:ext>
                  </a:extLst>
                </a:gridCol>
                <a:gridCol w="246888">
                  <a:extLst>
                    <a:ext uri="{9D8B030D-6E8A-4147-A177-3AD203B41FA5}">
                      <a16:colId xmlns:a16="http://schemas.microsoft.com/office/drawing/2014/main" val="3075944906"/>
                    </a:ext>
                  </a:extLst>
                </a:gridCol>
                <a:gridCol w="246888">
                  <a:extLst>
                    <a:ext uri="{9D8B030D-6E8A-4147-A177-3AD203B41FA5}">
                      <a16:colId xmlns:a16="http://schemas.microsoft.com/office/drawing/2014/main" val="3524690264"/>
                    </a:ext>
                  </a:extLst>
                </a:gridCol>
                <a:gridCol w="246888">
                  <a:extLst>
                    <a:ext uri="{9D8B030D-6E8A-4147-A177-3AD203B41FA5}">
                      <a16:colId xmlns:a16="http://schemas.microsoft.com/office/drawing/2014/main" val="2818750829"/>
                    </a:ext>
                  </a:extLst>
                </a:gridCol>
                <a:gridCol w="246888">
                  <a:extLst>
                    <a:ext uri="{9D8B030D-6E8A-4147-A177-3AD203B41FA5}">
                      <a16:colId xmlns:a16="http://schemas.microsoft.com/office/drawing/2014/main" val="3112834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015107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10/22/2024 13:01:03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10/22/2024 13:01:03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60711159"/>
                  </a:ext>
                </a:extLst>
              </a:tr>
            </a:tbl>
          </a:graphicData>
        </a:graphic>
      </p:graphicFrame>
      <p:sp>
        <p:nvSpPr>
          <p:cNvPr id="4" name="Text Placeholder 3">
            <a:extLst>
              <a:ext uri="{FF2B5EF4-FFF2-40B4-BE49-F238E27FC236}">
                <a16:creationId xmlns:a16="http://schemas.microsoft.com/office/drawing/2014/main" id="{71CF938D-A219-4D78-B164-423B76404F4F}"/>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636162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32A08-4BF4-4BFB-9660-F9CB13C03F52}"/>
              </a:ext>
            </a:extLst>
          </p:cNvPr>
          <p:cNvSpPr>
            <a:spLocks noGrp="1"/>
          </p:cNvSpPr>
          <p:nvPr>
            <p:ph type="title"/>
          </p:nvPr>
        </p:nvSpPr>
        <p:spPr/>
        <p:txBody>
          <a:bodyPr/>
          <a:lstStyle/>
          <a:p>
            <a:r>
              <a:rPr lang="fr-FR"/>
              <a:t>Instagram Données Globales tous les contenus | calvadosdepartement - 6 of 17</a:t>
            </a:r>
            <a:endParaRPr lang="en-US"/>
          </a:p>
        </p:txBody>
      </p:sp>
      <p:graphicFrame>
        <p:nvGraphicFramePr>
          <p:cNvPr id="5" name="Table Placeholder 4">
            <a:extLst>
              <a:ext uri="{FF2B5EF4-FFF2-40B4-BE49-F238E27FC236}">
                <a16:creationId xmlns:a16="http://schemas.microsoft.com/office/drawing/2014/main" id="{384D0298-2F8F-4305-B7E2-13805AD7CEE8}"/>
              </a:ext>
            </a:extLst>
          </p:cNvPr>
          <p:cNvGraphicFramePr>
            <a:graphicFrameLocks noGrp="1"/>
          </p:cNvGraphicFramePr>
          <p:nvPr>
            <p:ph type="tbl" sz="quarter" idx="13"/>
            <p:extLst>
              <p:ext uri="{D42A27DB-BD31-4B8C-83A1-F6EECF244321}">
                <p14:modId xmlns:p14="http://schemas.microsoft.com/office/powerpoint/2010/main" val="511971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853464905"/>
                    </a:ext>
                  </a:extLst>
                </a:gridCol>
                <a:gridCol w="576072">
                  <a:extLst>
                    <a:ext uri="{9D8B030D-6E8A-4147-A177-3AD203B41FA5}">
                      <a16:colId xmlns:a16="http://schemas.microsoft.com/office/drawing/2014/main" val="3395057795"/>
                    </a:ext>
                  </a:extLst>
                </a:gridCol>
                <a:gridCol w="822961">
                  <a:extLst>
                    <a:ext uri="{9D8B030D-6E8A-4147-A177-3AD203B41FA5}">
                      <a16:colId xmlns:a16="http://schemas.microsoft.com/office/drawing/2014/main" val="3207830831"/>
                    </a:ext>
                  </a:extLst>
                </a:gridCol>
                <a:gridCol w="246888">
                  <a:extLst>
                    <a:ext uri="{9D8B030D-6E8A-4147-A177-3AD203B41FA5}">
                      <a16:colId xmlns:a16="http://schemas.microsoft.com/office/drawing/2014/main" val="1559498118"/>
                    </a:ext>
                  </a:extLst>
                </a:gridCol>
                <a:gridCol w="246888">
                  <a:extLst>
                    <a:ext uri="{9D8B030D-6E8A-4147-A177-3AD203B41FA5}">
                      <a16:colId xmlns:a16="http://schemas.microsoft.com/office/drawing/2014/main" val="3005997083"/>
                    </a:ext>
                  </a:extLst>
                </a:gridCol>
                <a:gridCol w="246888">
                  <a:extLst>
                    <a:ext uri="{9D8B030D-6E8A-4147-A177-3AD203B41FA5}">
                      <a16:colId xmlns:a16="http://schemas.microsoft.com/office/drawing/2014/main" val="2161697408"/>
                    </a:ext>
                  </a:extLst>
                </a:gridCol>
                <a:gridCol w="246888">
                  <a:extLst>
                    <a:ext uri="{9D8B030D-6E8A-4147-A177-3AD203B41FA5}">
                      <a16:colId xmlns:a16="http://schemas.microsoft.com/office/drawing/2014/main" val="1046910887"/>
                    </a:ext>
                  </a:extLst>
                </a:gridCol>
                <a:gridCol w="246888">
                  <a:extLst>
                    <a:ext uri="{9D8B030D-6E8A-4147-A177-3AD203B41FA5}">
                      <a16:colId xmlns:a16="http://schemas.microsoft.com/office/drawing/2014/main" val="1543781956"/>
                    </a:ext>
                  </a:extLst>
                </a:gridCol>
                <a:gridCol w="246888">
                  <a:extLst>
                    <a:ext uri="{9D8B030D-6E8A-4147-A177-3AD203B41FA5}">
                      <a16:colId xmlns:a16="http://schemas.microsoft.com/office/drawing/2014/main" val="4173334843"/>
                    </a:ext>
                  </a:extLst>
                </a:gridCol>
                <a:gridCol w="246888">
                  <a:extLst>
                    <a:ext uri="{9D8B030D-6E8A-4147-A177-3AD203B41FA5}">
                      <a16:colId xmlns:a16="http://schemas.microsoft.com/office/drawing/2014/main" val="2379274607"/>
                    </a:ext>
                  </a:extLst>
                </a:gridCol>
                <a:gridCol w="246888">
                  <a:extLst>
                    <a:ext uri="{9D8B030D-6E8A-4147-A177-3AD203B41FA5}">
                      <a16:colId xmlns:a16="http://schemas.microsoft.com/office/drawing/2014/main" val="3175907477"/>
                    </a:ext>
                  </a:extLst>
                </a:gridCol>
                <a:gridCol w="246888">
                  <a:extLst>
                    <a:ext uri="{9D8B030D-6E8A-4147-A177-3AD203B41FA5}">
                      <a16:colId xmlns:a16="http://schemas.microsoft.com/office/drawing/2014/main" val="342020045"/>
                    </a:ext>
                  </a:extLst>
                </a:gridCol>
                <a:gridCol w="246888">
                  <a:extLst>
                    <a:ext uri="{9D8B030D-6E8A-4147-A177-3AD203B41FA5}">
                      <a16:colId xmlns:a16="http://schemas.microsoft.com/office/drawing/2014/main" val="644614520"/>
                    </a:ext>
                  </a:extLst>
                </a:gridCol>
                <a:gridCol w="246888">
                  <a:extLst>
                    <a:ext uri="{9D8B030D-6E8A-4147-A177-3AD203B41FA5}">
                      <a16:colId xmlns:a16="http://schemas.microsoft.com/office/drawing/2014/main" val="4117874097"/>
                    </a:ext>
                  </a:extLst>
                </a:gridCol>
                <a:gridCol w="246888">
                  <a:extLst>
                    <a:ext uri="{9D8B030D-6E8A-4147-A177-3AD203B41FA5}">
                      <a16:colId xmlns:a16="http://schemas.microsoft.com/office/drawing/2014/main" val="1161990288"/>
                    </a:ext>
                  </a:extLst>
                </a:gridCol>
                <a:gridCol w="246888">
                  <a:extLst>
                    <a:ext uri="{9D8B030D-6E8A-4147-A177-3AD203B41FA5}">
                      <a16:colId xmlns:a16="http://schemas.microsoft.com/office/drawing/2014/main" val="1365284821"/>
                    </a:ext>
                  </a:extLst>
                </a:gridCol>
                <a:gridCol w="246888">
                  <a:extLst>
                    <a:ext uri="{9D8B030D-6E8A-4147-A177-3AD203B41FA5}">
                      <a16:colId xmlns:a16="http://schemas.microsoft.com/office/drawing/2014/main" val="3184505958"/>
                    </a:ext>
                  </a:extLst>
                </a:gridCol>
                <a:gridCol w="246888">
                  <a:extLst>
                    <a:ext uri="{9D8B030D-6E8A-4147-A177-3AD203B41FA5}">
                      <a16:colId xmlns:a16="http://schemas.microsoft.com/office/drawing/2014/main" val="3074333233"/>
                    </a:ext>
                  </a:extLst>
                </a:gridCol>
                <a:gridCol w="246888">
                  <a:extLst>
                    <a:ext uri="{9D8B030D-6E8A-4147-A177-3AD203B41FA5}">
                      <a16:colId xmlns:a16="http://schemas.microsoft.com/office/drawing/2014/main" val="2161111609"/>
                    </a:ext>
                  </a:extLst>
                </a:gridCol>
                <a:gridCol w="246888">
                  <a:extLst>
                    <a:ext uri="{9D8B030D-6E8A-4147-A177-3AD203B41FA5}">
                      <a16:colId xmlns:a16="http://schemas.microsoft.com/office/drawing/2014/main" val="3239355599"/>
                    </a:ext>
                  </a:extLst>
                </a:gridCol>
                <a:gridCol w="246888">
                  <a:extLst>
                    <a:ext uri="{9D8B030D-6E8A-4147-A177-3AD203B41FA5}">
                      <a16:colId xmlns:a16="http://schemas.microsoft.com/office/drawing/2014/main" val="919148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523016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10/19/2024 12:01:05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10/19/2024 12:01:05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7964832"/>
                  </a:ext>
                </a:extLst>
              </a:tr>
            </a:tbl>
          </a:graphicData>
        </a:graphic>
      </p:graphicFrame>
      <p:sp>
        <p:nvSpPr>
          <p:cNvPr id="4" name="Text Placeholder 3">
            <a:extLst>
              <a:ext uri="{FF2B5EF4-FFF2-40B4-BE49-F238E27FC236}">
                <a16:creationId xmlns:a16="http://schemas.microsoft.com/office/drawing/2014/main" id="{E4312B0F-F610-438A-8546-23B532560820}"/>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848724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C7E9B-2EDB-41D4-83B4-52C5A07F3351}"/>
              </a:ext>
            </a:extLst>
          </p:cNvPr>
          <p:cNvSpPr>
            <a:spLocks noGrp="1"/>
          </p:cNvSpPr>
          <p:nvPr>
            <p:ph type="title"/>
          </p:nvPr>
        </p:nvSpPr>
        <p:spPr/>
        <p:txBody>
          <a:bodyPr/>
          <a:lstStyle/>
          <a:p>
            <a:r>
              <a:rPr lang="fr-FR"/>
              <a:t>Instagram Données Globales tous les contenus | calvadosdepartement - 7 of 17</a:t>
            </a:r>
            <a:endParaRPr lang="en-US"/>
          </a:p>
        </p:txBody>
      </p:sp>
      <p:graphicFrame>
        <p:nvGraphicFramePr>
          <p:cNvPr id="5" name="Table Placeholder 4">
            <a:extLst>
              <a:ext uri="{FF2B5EF4-FFF2-40B4-BE49-F238E27FC236}">
                <a16:creationId xmlns:a16="http://schemas.microsoft.com/office/drawing/2014/main" id="{ED98B8C5-3B3C-47E5-AA19-E0EAB8DFEDC6}"/>
              </a:ext>
            </a:extLst>
          </p:cNvPr>
          <p:cNvGraphicFramePr>
            <a:graphicFrameLocks noGrp="1"/>
          </p:cNvGraphicFramePr>
          <p:nvPr>
            <p:ph type="tbl" sz="quarter" idx="13"/>
            <p:extLst>
              <p:ext uri="{D42A27DB-BD31-4B8C-83A1-F6EECF244321}">
                <p14:modId xmlns:p14="http://schemas.microsoft.com/office/powerpoint/2010/main" val="3141675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718232664"/>
                    </a:ext>
                  </a:extLst>
                </a:gridCol>
                <a:gridCol w="576072">
                  <a:extLst>
                    <a:ext uri="{9D8B030D-6E8A-4147-A177-3AD203B41FA5}">
                      <a16:colId xmlns:a16="http://schemas.microsoft.com/office/drawing/2014/main" val="4175887131"/>
                    </a:ext>
                  </a:extLst>
                </a:gridCol>
                <a:gridCol w="822961">
                  <a:extLst>
                    <a:ext uri="{9D8B030D-6E8A-4147-A177-3AD203B41FA5}">
                      <a16:colId xmlns:a16="http://schemas.microsoft.com/office/drawing/2014/main" val="1448686226"/>
                    </a:ext>
                  </a:extLst>
                </a:gridCol>
                <a:gridCol w="246888">
                  <a:extLst>
                    <a:ext uri="{9D8B030D-6E8A-4147-A177-3AD203B41FA5}">
                      <a16:colId xmlns:a16="http://schemas.microsoft.com/office/drawing/2014/main" val="1078594249"/>
                    </a:ext>
                  </a:extLst>
                </a:gridCol>
                <a:gridCol w="246888">
                  <a:extLst>
                    <a:ext uri="{9D8B030D-6E8A-4147-A177-3AD203B41FA5}">
                      <a16:colId xmlns:a16="http://schemas.microsoft.com/office/drawing/2014/main" val="3782853489"/>
                    </a:ext>
                  </a:extLst>
                </a:gridCol>
                <a:gridCol w="246888">
                  <a:extLst>
                    <a:ext uri="{9D8B030D-6E8A-4147-A177-3AD203B41FA5}">
                      <a16:colId xmlns:a16="http://schemas.microsoft.com/office/drawing/2014/main" val="3996417171"/>
                    </a:ext>
                  </a:extLst>
                </a:gridCol>
                <a:gridCol w="246888">
                  <a:extLst>
                    <a:ext uri="{9D8B030D-6E8A-4147-A177-3AD203B41FA5}">
                      <a16:colId xmlns:a16="http://schemas.microsoft.com/office/drawing/2014/main" val="889432894"/>
                    </a:ext>
                  </a:extLst>
                </a:gridCol>
                <a:gridCol w="246888">
                  <a:extLst>
                    <a:ext uri="{9D8B030D-6E8A-4147-A177-3AD203B41FA5}">
                      <a16:colId xmlns:a16="http://schemas.microsoft.com/office/drawing/2014/main" val="235748194"/>
                    </a:ext>
                  </a:extLst>
                </a:gridCol>
                <a:gridCol w="246888">
                  <a:extLst>
                    <a:ext uri="{9D8B030D-6E8A-4147-A177-3AD203B41FA5}">
                      <a16:colId xmlns:a16="http://schemas.microsoft.com/office/drawing/2014/main" val="777932492"/>
                    </a:ext>
                  </a:extLst>
                </a:gridCol>
                <a:gridCol w="246888">
                  <a:extLst>
                    <a:ext uri="{9D8B030D-6E8A-4147-A177-3AD203B41FA5}">
                      <a16:colId xmlns:a16="http://schemas.microsoft.com/office/drawing/2014/main" val="135537108"/>
                    </a:ext>
                  </a:extLst>
                </a:gridCol>
                <a:gridCol w="246888">
                  <a:extLst>
                    <a:ext uri="{9D8B030D-6E8A-4147-A177-3AD203B41FA5}">
                      <a16:colId xmlns:a16="http://schemas.microsoft.com/office/drawing/2014/main" val="906006316"/>
                    </a:ext>
                  </a:extLst>
                </a:gridCol>
                <a:gridCol w="246888">
                  <a:extLst>
                    <a:ext uri="{9D8B030D-6E8A-4147-A177-3AD203B41FA5}">
                      <a16:colId xmlns:a16="http://schemas.microsoft.com/office/drawing/2014/main" val="3688228860"/>
                    </a:ext>
                  </a:extLst>
                </a:gridCol>
                <a:gridCol w="246888">
                  <a:extLst>
                    <a:ext uri="{9D8B030D-6E8A-4147-A177-3AD203B41FA5}">
                      <a16:colId xmlns:a16="http://schemas.microsoft.com/office/drawing/2014/main" val="336666666"/>
                    </a:ext>
                  </a:extLst>
                </a:gridCol>
                <a:gridCol w="246888">
                  <a:extLst>
                    <a:ext uri="{9D8B030D-6E8A-4147-A177-3AD203B41FA5}">
                      <a16:colId xmlns:a16="http://schemas.microsoft.com/office/drawing/2014/main" val="2900629170"/>
                    </a:ext>
                  </a:extLst>
                </a:gridCol>
                <a:gridCol w="246888">
                  <a:extLst>
                    <a:ext uri="{9D8B030D-6E8A-4147-A177-3AD203B41FA5}">
                      <a16:colId xmlns:a16="http://schemas.microsoft.com/office/drawing/2014/main" val="3713153248"/>
                    </a:ext>
                  </a:extLst>
                </a:gridCol>
                <a:gridCol w="246888">
                  <a:extLst>
                    <a:ext uri="{9D8B030D-6E8A-4147-A177-3AD203B41FA5}">
                      <a16:colId xmlns:a16="http://schemas.microsoft.com/office/drawing/2014/main" val="616235222"/>
                    </a:ext>
                  </a:extLst>
                </a:gridCol>
                <a:gridCol w="246888">
                  <a:extLst>
                    <a:ext uri="{9D8B030D-6E8A-4147-A177-3AD203B41FA5}">
                      <a16:colId xmlns:a16="http://schemas.microsoft.com/office/drawing/2014/main" val="549617106"/>
                    </a:ext>
                  </a:extLst>
                </a:gridCol>
                <a:gridCol w="246888">
                  <a:extLst>
                    <a:ext uri="{9D8B030D-6E8A-4147-A177-3AD203B41FA5}">
                      <a16:colId xmlns:a16="http://schemas.microsoft.com/office/drawing/2014/main" val="865920880"/>
                    </a:ext>
                  </a:extLst>
                </a:gridCol>
                <a:gridCol w="246888">
                  <a:extLst>
                    <a:ext uri="{9D8B030D-6E8A-4147-A177-3AD203B41FA5}">
                      <a16:colId xmlns:a16="http://schemas.microsoft.com/office/drawing/2014/main" val="2190508649"/>
                    </a:ext>
                  </a:extLst>
                </a:gridCol>
                <a:gridCol w="246888">
                  <a:extLst>
                    <a:ext uri="{9D8B030D-6E8A-4147-A177-3AD203B41FA5}">
                      <a16:colId xmlns:a16="http://schemas.microsoft.com/office/drawing/2014/main" val="505506297"/>
                    </a:ext>
                  </a:extLst>
                </a:gridCol>
                <a:gridCol w="246888">
                  <a:extLst>
                    <a:ext uri="{9D8B030D-6E8A-4147-A177-3AD203B41FA5}">
                      <a16:colId xmlns:a16="http://schemas.microsoft.com/office/drawing/2014/main" val="2569012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687423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10/16/2024 18:31:32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10/16/2024 18:31:32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04096479"/>
                  </a:ext>
                </a:extLst>
              </a:tr>
            </a:tbl>
          </a:graphicData>
        </a:graphic>
      </p:graphicFrame>
      <p:sp>
        <p:nvSpPr>
          <p:cNvPr id="4" name="Text Placeholder 3">
            <a:extLst>
              <a:ext uri="{FF2B5EF4-FFF2-40B4-BE49-F238E27FC236}">
                <a16:creationId xmlns:a16="http://schemas.microsoft.com/office/drawing/2014/main" id="{C1B4EAD0-CFEF-4352-AFEF-C359E069CF97}"/>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545163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3FA2A-7027-48C4-B160-A7C43B42C7C6}"/>
              </a:ext>
            </a:extLst>
          </p:cNvPr>
          <p:cNvSpPr>
            <a:spLocks noGrp="1"/>
          </p:cNvSpPr>
          <p:nvPr>
            <p:ph type="title"/>
          </p:nvPr>
        </p:nvSpPr>
        <p:spPr/>
        <p:txBody>
          <a:bodyPr/>
          <a:lstStyle/>
          <a:p>
            <a:r>
              <a:rPr lang="fr-FR"/>
              <a:t>Instagram Données Globales tous les contenus | calvadosdepartement - 8 of 17</a:t>
            </a:r>
            <a:endParaRPr lang="en-US"/>
          </a:p>
        </p:txBody>
      </p:sp>
      <p:graphicFrame>
        <p:nvGraphicFramePr>
          <p:cNvPr id="5" name="Table Placeholder 4">
            <a:extLst>
              <a:ext uri="{FF2B5EF4-FFF2-40B4-BE49-F238E27FC236}">
                <a16:creationId xmlns:a16="http://schemas.microsoft.com/office/drawing/2014/main" id="{29974D99-3C07-4D9B-9D0F-C2BA83FCAFEC}"/>
              </a:ext>
            </a:extLst>
          </p:cNvPr>
          <p:cNvGraphicFramePr>
            <a:graphicFrameLocks noGrp="1"/>
          </p:cNvGraphicFramePr>
          <p:nvPr>
            <p:ph type="tbl" sz="quarter" idx="13"/>
            <p:extLst>
              <p:ext uri="{D42A27DB-BD31-4B8C-83A1-F6EECF244321}">
                <p14:modId xmlns:p14="http://schemas.microsoft.com/office/powerpoint/2010/main" val="2249133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429216806"/>
                    </a:ext>
                  </a:extLst>
                </a:gridCol>
                <a:gridCol w="576072">
                  <a:extLst>
                    <a:ext uri="{9D8B030D-6E8A-4147-A177-3AD203B41FA5}">
                      <a16:colId xmlns:a16="http://schemas.microsoft.com/office/drawing/2014/main" val="1695189454"/>
                    </a:ext>
                  </a:extLst>
                </a:gridCol>
                <a:gridCol w="822961">
                  <a:extLst>
                    <a:ext uri="{9D8B030D-6E8A-4147-A177-3AD203B41FA5}">
                      <a16:colId xmlns:a16="http://schemas.microsoft.com/office/drawing/2014/main" val="4095485440"/>
                    </a:ext>
                  </a:extLst>
                </a:gridCol>
                <a:gridCol w="246888">
                  <a:extLst>
                    <a:ext uri="{9D8B030D-6E8A-4147-A177-3AD203B41FA5}">
                      <a16:colId xmlns:a16="http://schemas.microsoft.com/office/drawing/2014/main" val="1382197359"/>
                    </a:ext>
                  </a:extLst>
                </a:gridCol>
                <a:gridCol w="246888">
                  <a:extLst>
                    <a:ext uri="{9D8B030D-6E8A-4147-A177-3AD203B41FA5}">
                      <a16:colId xmlns:a16="http://schemas.microsoft.com/office/drawing/2014/main" val="3322379244"/>
                    </a:ext>
                  </a:extLst>
                </a:gridCol>
                <a:gridCol w="246888">
                  <a:extLst>
                    <a:ext uri="{9D8B030D-6E8A-4147-A177-3AD203B41FA5}">
                      <a16:colId xmlns:a16="http://schemas.microsoft.com/office/drawing/2014/main" val="236446978"/>
                    </a:ext>
                  </a:extLst>
                </a:gridCol>
                <a:gridCol w="246888">
                  <a:extLst>
                    <a:ext uri="{9D8B030D-6E8A-4147-A177-3AD203B41FA5}">
                      <a16:colId xmlns:a16="http://schemas.microsoft.com/office/drawing/2014/main" val="3122814913"/>
                    </a:ext>
                  </a:extLst>
                </a:gridCol>
                <a:gridCol w="246888">
                  <a:extLst>
                    <a:ext uri="{9D8B030D-6E8A-4147-A177-3AD203B41FA5}">
                      <a16:colId xmlns:a16="http://schemas.microsoft.com/office/drawing/2014/main" val="732755657"/>
                    </a:ext>
                  </a:extLst>
                </a:gridCol>
                <a:gridCol w="246888">
                  <a:extLst>
                    <a:ext uri="{9D8B030D-6E8A-4147-A177-3AD203B41FA5}">
                      <a16:colId xmlns:a16="http://schemas.microsoft.com/office/drawing/2014/main" val="243415268"/>
                    </a:ext>
                  </a:extLst>
                </a:gridCol>
                <a:gridCol w="246888">
                  <a:extLst>
                    <a:ext uri="{9D8B030D-6E8A-4147-A177-3AD203B41FA5}">
                      <a16:colId xmlns:a16="http://schemas.microsoft.com/office/drawing/2014/main" val="2851145388"/>
                    </a:ext>
                  </a:extLst>
                </a:gridCol>
                <a:gridCol w="246888">
                  <a:extLst>
                    <a:ext uri="{9D8B030D-6E8A-4147-A177-3AD203B41FA5}">
                      <a16:colId xmlns:a16="http://schemas.microsoft.com/office/drawing/2014/main" val="2882632808"/>
                    </a:ext>
                  </a:extLst>
                </a:gridCol>
                <a:gridCol w="246888">
                  <a:extLst>
                    <a:ext uri="{9D8B030D-6E8A-4147-A177-3AD203B41FA5}">
                      <a16:colId xmlns:a16="http://schemas.microsoft.com/office/drawing/2014/main" val="4220761544"/>
                    </a:ext>
                  </a:extLst>
                </a:gridCol>
                <a:gridCol w="246888">
                  <a:extLst>
                    <a:ext uri="{9D8B030D-6E8A-4147-A177-3AD203B41FA5}">
                      <a16:colId xmlns:a16="http://schemas.microsoft.com/office/drawing/2014/main" val="289067114"/>
                    </a:ext>
                  </a:extLst>
                </a:gridCol>
                <a:gridCol w="246888">
                  <a:extLst>
                    <a:ext uri="{9D8B030D-6E8A-4147-A177-3AD203B41FA5}">
                      <a16:colId xmlns:a16="http://schemas.microsoft.com/office/drawing/2014/main" val="3851292963"/>
                    </a:ext>
                  </a:extLst>
                </a:gridCol>
                <a:gridCol w="246888">
                  <a:extLst>
                    <a:ext uri="{9D8B030D-6E8A-4147-A177-3AD203B41FA5}">
                      <a16:colId xmlns:a16="http://schemas.microsoft.com/office/drawing/2014/main" val="226708044"/>
                    </a:ext>
                  </a:extLst>
                </a:gridCol>
                <a:gridCol w="246888">
                  <a:extLst>
                    <a:ext uri="{9D8B030D-6E8A-4147-A177-3AD203B41FA5}">
                      <a16:colId xmlns:a16="http://schemas.microsoft.com/office/drawing/2014/main" val="52014631"/>
                    </a:ext>
                  </a:extLst>
                </a:gridCol>
                <a:gridCol w="246888">
                  <a:extLst>
                    <a:ext uri="{9D8B030D-6E8A-4147-A177-3AD203B41FA5}">
                      <a16:colId xmlns:a16="http://schemas.microsoft.com/office/drawing/2014/main" val="3701554356"/>
                    </a:ext>
                  </a:extLst>
                </a:gridCol>
                <a:gridCol w="246888">
                  <a:extLst>
                    <a:ext uri="{9D8B030D-6E8A-4147-A177-3AD203B41FA5}">
                      <a16:colId xmlns:a16="http://schemas.microsoft.com/office/drawing/2014/main" val="2323885039"/>
                    </a:ext>
                  </a:extLst>
                </a:gridCol>
                <a:gridCol w="246888">
                  <a:extLst>
                    <a:ext uri="{9D8B030D-6E8A-4147-A177-3AD203B41FA5}">
                      <a16:colId xmlns:a16="http://schemas.microsoft.com/office/drawing/2014/main" val="2813136429"/>
                    </a:ext>
                  </a:extLst>
                </a:gridCol>
                <a:gridCol w="246888">
                  <a:extLst>
                    <a:ext uri="{9D8B030D-6E8A-4147-A177-3AD203B41FA5}">
                      <a16:colId xmlns:a16="http://schemas.microsoft.com/office/drawing/2014/main" val="2773244008"/>
                    </a:ext>
                  </a:extLst>
                </a:gridCol>
                <a:gridCol w="246888">
                  <a:extLst>
                    <a:ext uri="{9D8B030D-6E8A-4147-A177-3AD203B41FA5}">
                      <a16:colId xmlns:a16="http://schemas.microsoft.com/office/drawing/2014/main" val="571564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051986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10/15/2024 11:00:50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10/15/2024 11:00:50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61542561"/>
                  </a:ext>
                </a:extLst>
              </a:tr>
            </a:tbl>
          </a:graphicData>
        </a:graphic>
      </p:graphicFrame>
      <p:sp>
        <p:nvSpPr>
          <p:cNvPr id="4" name="Text Placeholder 3">
            <a:extLst>
              <a:ext uri="{FF2B5EF4-FFF2-40B4-BE49-F238E27FC236}">
                <a16:creationId xmlns:a16="http://schemas.microsoft.com/office/drawing/2014/main" id="{5883790A-335A-4EE4-8EA2-E50BB70F7B1E}"/>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443951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1843F-295A-4AEE-8965-85A5FB1766E8}"/>
              </a:ext>
            </a:extLst>
          </p:cNvPr>
          <p:cNvSpPr>
            <a:spLocks noGrp="1"/>
          </p:cNvSpPr>
          <p:nvPr>
            <p:ph type="title"/>
          </p:nvPr>
        </p:nvSpPr>
        <p:spPr/>
        <p:txBody>
          <a:bodyPr/>
          <a:lstStyle/>
          <a:p>
            <a:r>
              <a:rPr lang="fr-FR"/>
              <a:t>Instagram Données Globales tous les contenus | calvadosdepartement - 9 of 17</a:t>
            </a:r>
            <a:endParaRPr lang="en-US"/>
          </a:p>
        </p:txBody>
      </p:sp>
      <p:graphicFrame>
        <p:nvGraphicFramePr>
          <p:cNvPr id="5" name="Table Placeholder 4">
            <a:extLst>
              <a:ext uri="{FF2B5EF4-FFF2-40B4-BE49-F238E27FC236}">
                <a16:creationId xmlns:a16="http://schemas.microsoft.com/office/drawing/2014/main" id="{24C344B1-DE05-4FB6-A71E-B2FD779920B2}"/>
              </a:ext>
            </a:extLst>
          </p:cNvPr>
          <p:cNvGraphicFramePr>
            <a:graphicFrameLocks noGrp="1"/>
          </p:cNvGraphicFramePr>
          <p:nvPr>
            <p:ph type="tbl" sz="quarter" idx="13"/>
            <p:extLst>
              <p:ext uri="{D42A27DB-BD31-4B8C-83A1-F6EECF244321}">
                <p14:modId xmlns:p14="http://schemas.microsoft.com/office/powerpoint/2010/main" val="2161142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7019758"/>
                    </a:ext>
                  </a:extLst>
                </a:gridCol>
                <a:gridCol w="576072">
                  <a:extLst>
                    <a:ext uri="{9D8B030D-6E8A-4147-A177-3AD203B41FA5}">
                      <a16:colId xmlns:a16="http://schemas.microsoft.com/office/drawing/2014/main" val="427606293"/>
                    </a:ext>
                  </a:extLst>
                </a:gridCol>
                <a:gridCol w="822961">
                  <a:extLst>
                    <a:ext uri="{9D8B030D-6E8A-4147-A177-3AD203B41FA5}">
                      <a16:colId xmlns:a16="http://schemas.microsoft.com/office/drawing/2014/main" val="3474587318"/>
                    </a:ext>
                  </a:extLst>
                </a:gridCol>
                <a:gridCol w="246888">
                  <a:extLst>
                    <a:ext uri="{9D8B030D-6E8A-4147-A177-3AD203B41FA5}">
                      <a16:colId xmlns:a16="http://schemas.microsoft.com/office/drawing/2014/main" val="2872206093"/>
                    </a:ext>
                  </a:extLst>
                </a:gridCol>
                <a:gridCol w="246888">
                  <a:extLst>
                    <a:ext uri="{9D8B030D-6E8A-4147-A177-3AD203B41FA5}">
                      <a16:colId xmlns:a16="http://schemas.microsoft.com/office/drawing/2014/main" val="769227684"/>
                    </a:ext>
                  </a:extLst>
                </a:gridCol>
                <a:gridCol w="246888">
                  <a:extLst>
                    <a:ext uri="{9D8B030D-6E8A-4147-A177-3AD203B41FA5}">
                      <a16:colId xmlns:a16="http://schemas.microsoft.com/office/drawing/2014/main" val="2076632059"/>
                    </a:ext>
                  </a:extLst>
                </a:gridCol>
                <a:gridCol w="246888">
                  <a:extLst>
                    <a:ext uri="{9D8B030D-6E8A-4147-A177-3AD203B41FA5}">
                      <a16:colId xmlns:a16="http://schemas.microsoft.com/office/drawing/2014/main" val="269279703"/>
                    </a:ext>
                  </a:extLst>
                </a:gridCol>
                <a:gridCol w="246888">
                  <a:extLst>
                    <a:ext uri="{9D8B030D-6E8A-4147-A177-3AD203B41FA5}">
                      <a16:colId xmlns:a16="http://schemas.microsoft.com/office/drawing/2014/main" val="3711579570"/>
                    </a:ext>
                  </a:extLst>
                </a:gridCol>
                <a:gridCol w="246888">
                  <a:extLst>
                    <a:ext uri="{9D8B030D-6E8A-4147-A177-3AD203B41FA5}">
                      <a16:colId xmlns:a16="http://schemas.microsoft.com/office/drawing/2014/main" val="3333521164"/>
                    </a:ext>
                  </a:extLst>
                </a:gridCol>
                <a:gridCol w="246888">
                  <a:extLst>
                    <a:ext uri="{9D8B030D-6E8A-4147-A177-3AD203B41FA5}">
                      <a16:colId xmlns:a16="http://schemas.microsoft.com/office/drawing/2014/main" val="3968949976"/>
                    </a:ext>
                  </a:extLst>
                </a:gridCol>
                <a:gridCol w="246888">
                  <a:extLst>
                    <a:ext uri="{9D8B030D-6E8A-4147-A177-3AD203B41FA5}">
                      <a16:colId xmlns:a16="http://schemas.microsoft.com/office/drawing/2014/main" val="663095038"/>
                    </a:ext>
                  </a:extLst>
                </a:gridCol>
                <a:gridCol w="246888">
                  <a:extLst>
                    <a:ext uri="{9D8B030D-6E8A-4147-A177-3AD203B41FA5}">
                      <a16:colId xmlns:a16="http://schemas.microsoft.com/office/drawing/2014/main" val="3942462998"/>
                    </a:ext>
                  </a:extLst>
                </a:gridCol>
                <a:gridCol w="246888">
                  <a:extLst>
                    <a:ext uri="{9D8B030D-6E8A-4147-A177-3AD203B41FA5}">
                      <a16:colId xmlns:a16="http://schemas.microsoft.com/office/drawing/2014/main" val="4153243863"/>
                    </a:ext>
                  </a:extLst>
                </a:gridCol>
                <a:gridCol w="246888">
                  <a:extLst>
                    <a:ext uri="{9D8B030D-6E8A-4147-A177-3AD203B41FA5}">
                      <a16:colId xmlns:a16="http://schemas.microsoft.com/office/drawing/2014/main" val="955291563"/>
                    </a:ext>
                  </a:extLst>
                </a:gridCol>
                <a:gridCol w="246888">
                  <a:extLst>
                    <a:ext uri="{9D8B030D-6E8A-4147-A177-3AD203B41FA5}">
                      <a16:colId xmlns:a16="http://schemas.microsoft.com/office/drawing/2014/main" val="2470439455"/>
                    </a:ext>
                  </a:extLst>
                </a:gridCol>
                <a:gridCol w="246888">
                  <a:extLst>
                    <a:ext uri="{9D8B030D-6E8A-4147-A177-3AD203B41FA5}">
                      <a16:colId xmlns:a16="http://schemas.microsoft.com/office/drawing/2014/main" val="1490598343"/>
                    </a:ext>
                  </a:extLst>
                </a:gridCol>
                <a:gridCol w="246888">
                  <a:extLst>
                    <a:ext uri="{9D8B030D-6E8A-4147-A177-3AD203B41FA5}">
                      <a16:colId xmlns:a16="http://schemas.microsoft.com/office/drawing/2014/main" val="3189733518"/>
                    </a:ext>
                  </a:extLst>
                </a:gridCol>
                <a:gridCol w="246888">
                  <a:extLst>
                    <a:ext uri="{9D8B030D-6E8A-4147-A177-3AD203B41FA5}">
                      <a16:colId xmlns:a16="http://schemas.microsoft.com/office/drawing/2014/main" val="134285951"/>
                    </a:ext>
                  </a:extLst>
                </a:gridCol>
                <a:gridCol w="246888">
                  <a:extLst>
                    <a:ext uri="{9D8B030D-6E8A-4147-A177-3AD203B41FA5}">
                      <a16:colId xmlns:a16="http://schemas.microsoft.com/office/drawing/2014/main" val="2105313611"/>
                    </a:ext>
                  </a:extLst>
                </a:gridCol>
                <a:gridCol w="246888">
                  <a:extLst>
                    <a:ext uri="{9D8B030D-6E8A-4147-A177-3AD203B41FA5}">
                      <a16:colId xmlns:a16="http://schemas.microsoft.com/office/drawing/2014/main" val="3493934649"/>
                    </a:ext>
                  </a:extLst>
                </a:gridCol>
                <a:gridCol w="246888">
                  <a:extLst>
                    <a:ext uri="{9D8B030D-6E8A-4147-A177-3AD203B41FA5}">
                      <a16:colId xmlns:a16="http://schemas.microsoft.com/office/drawing/2014/main" val="670068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841238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10/12/2024 12:05:12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10/12/2024 12:05:12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55231699"/>
                  </a:ext>
                </a:extLst>
              </a:tr>
            </a:tbl>
          </a:graphicData>
        </a:graphic>
      </p:graphicFrame>
      <p:sp>
        <p:nvSpPr>
          <p:cNvPr id="4" name="Text Placeholder 3">
            <a:extLst>
              <a:ext uri="{FF2B5EF4-FFF2-40B4-BE49-F238E27FC236}">
                <a16:creationId xmlns:a16="http://schemas.microsoft.com/office/drawing/2014/main" id="{683CE3DC-64AE-4167-A161-75795A1F3367}"/>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656086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1ACEE-9F29-44C6-8898-546F13741867}"/>
              </a:ext>
            </a:extLst>
          </p:cNvPr>
          <p:cNvSpPr>
            <a:spLocks noGrp="1"/>
          </p:cNvSpPr>
          <p:nvPr>
            <p:ph type="title"/>
          </p:nvPr>
        </p:nvSpPr>
        <p:spPr/>
        <p:txBody>
          <a:bodyPr/>
          <a:lstStyle/>
          <a:p>
            <a:r>
              <a:rPr lang="fr-FR"/>
              <a:t>Instagram Données Globales tous les contenus | calvadosdepartement - 10 of 17</a:t>
            </a:r>
            <a:endParaRPr lang="en-US"/>
          </a:p>
        </p:txBody>
      </p:sp>
      <p:graphicFrame>
        <p:nvGraphicFramePr>
          <p:cNvPr id="5" name="Table Placeholder 4">
            <a:extLst>
              <a:ext uri="{FF2B5EF4-FFF2-40B4-BE49-F238E27FC236}">
                <a16:creationId xmlns:a16="http://schemas.microsoft.com/office/drawing/2014/main" id="{B4A488BD-D8CA-452E-8AFE-C33B2C768165}"/>
              </a:ext>
            </a:extLst>
          </p:cNvPr>
          <p:cNvGraphicFramePr>
            <a:graphicFrameLocks noGrp="1"/>
          </p:cNvGraphicFramePr>
          <p:nvPr>
            <p:ph type="tbl" sz="quarter" idx="13"/>
            <p:extLst>
              <p:ext uri="{D42A27DB-BD31-4B8C-83A1-F6EECF244321}">
                <p14:modId xmlns:p14="http://schemas.microsoft.com/office/powerpoint/2010/main" val="2808561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203972624"/>
                    </a:ext>
                  </a:extLst>
                </a:gridCol>
                <a:gridCol w="576072">
                  <a:extLst>
                    <a:ext uri="{9D8B030D-6E8A-4147-A177-3AD203B41FA5}">
                      <a16:colId xmlns:a16="http://schemas.microsoft.com/office/drawing/2014/main" val="2745735408"/>
                    </a:ext>
                  </a:extLst>
                </a:gridCol>
                <a:gridCol w="822961">
                  <a:extLst>
                    <a:ext uri="{9D8B030D-6E8A-4147-A177-3AD203B41FA5}">
                      <a16:colId xmlns:a16="http://schemas.microsoft.com/office/drawing/2014/main" val="705240868"/>
                    </a:ext>
                  </a:extLst>
                </a:gridCol>
                <a:gridCol w="246888">
                  <a:extLst>
                    <a:ext uri="{9D8B030D-6E8A-4147-A177-3AD203B41FA5}">
                      <a16:colId xmlns:a16="http://schemas.microsoft.com/office/drawing/2014/main" val="3176684626"/>
                    </a:ext>
                  </a:extLst>
                </a:gridCol>
                <a:gridCol w="246888">
                  <a:extLst>
                    <a:ext uri="{9D8B030D-6E8A-4147-A177-3AD203B41FA5}">
                      <a16:colId xmlns:a16="http://schemas.microsoft.com/office/drawing/2014/main" val="2212093645"/>
                    </a:ext>
                  </a:extLst>
                </a:gridCol>
                <a:gridCol w="246888">
                  <a:extLst>
                    <a:ext uri="{9D8B030D-6E8A-4147-A177-3AD203B41FA5}">
                      <a16:colId xmlns:a16="http://schemas.microsoft.com/office/drawing/2014/main" val="2013718605"/>
                    </a:ext>
                  </a:extLst>
                </a:gridCol>
                <a:gridCol w="246888">
                  <a:extLst>
                    <a:ext uri="{9D8B030D-6E8A-4147-A177-3AD203B41FA5}">
                      <a16:colId xmlns:a16="http://schemas.microsoft.com/office/drawing/2014/main" val="1351434127"/>
                    </a:ext>
                  </a:extLst>
                </a:gridCol>
                <a:gridCol w="246888">
                  <a:extLst>
                    <a:ext uri="{9D8B030D-6E8A-4147-A177-3AD203B41FA5}">
                      <a16:colId xmlns:a16="http://schemas.microsoft.com/office/drawing/2014/main" val="1978065099"/>
                    </a:ext>
                  </a:extLst>
                </a:gridCol>
                <a:gridCol w="246888">
                  <a:extLst>
                    <a:ext uri="{9D8B030D-6E8A-4147-A177-3AD203B41FA5}">
                      <a16:colId xmlns:a16="http://schemas.microsoft.com/office/drawing/2014/main" val="200993343"/>
                    </a:ext>
                  </a:extLst>
                </a:gridCol>
                <a:gridCol w="246888">
                  <a:extLst>
                    <a:ext uri="{9D8B030D-6E8A-4147-A177-3AD203B41FA5}">
                      <a16:colId xmlns:a16="http://schemas.microsoft.com/office/drawing/2014/main" val="2830252845"/>
                    </a:ext>
                  </a:extLst>
                </a:gridCol>
                <a:gridCol w="246888">
                  <a:extLst>
                    <a:ext uri="{9D8B030D-6E8A-4147-A177-3AD203B41FA5}">
                      <a16:colId xmlns:a16="http://schemas.microsoft.com/office/drawing/2014/main" val="4248665050"/>
                    </a:ext>
                  </a:extLst>
                </a:gridCol>
                <a:gridCol w="246888">
                  <a:extLst>
                    <a:ext uri="{9D8B030D-6E8A-4147-A177-3AD203B41FA5}">
                      <a16:colId xmlns:a16="http://schemas.microsoft.com/office/drawing/2014/main" val="3295312512"/>
                    </a:ext>
                  </a:extLst>
                </a:gridCol>
                <a:gridCol w="246888">
                  <a:extLst>
                    <a:ext uri="{9D8B030D-6E8A-4147-A177-3AD203B41FA5}">
                      <a16:colId xmlns:a16="http://schemas.microsoft.com/office/drawing/2014/main" val="1079984603"/>
                    </a:ext>
                  </a:extLst>
                </a:gridCol>
                <a:gridCol w="246888">
                  <a:extLst>
                    <a:ext uri="{9D8B030D-6E8A-4147-A177-3AD203B41FA5}">
                      <a16:colId xmlns:a16="http://schemas.microsoft.com/office/drawing/2014/main" val="2167351719"/>
                    </a:ext>
                  </a:extLst>
                </a:gridCol>
                <a:gridCol w="246888">
                  <a:extLst>
                    <a:ext uri="{9D8B030D-6E8A-4147-A177-3AD203B41FA5}">
                      <a16:colId xmlns:a16="http://schemas.microsoft.com/office/drawing/2014/main" val="2348264757"/>
                    </a:ext>
                  </a:extLst>
                </a:gridCol>
                <a:gridCol w="246888">
                  <a:extLst>
                    <a:ext uri="{9D8B030D-6E8A-4147-A177-3AD203B41FA5}">
                      <a16:colId xmlns:a16="http://schemas.microsoft.com/office/drawing/2014/main" val="834455157"/>
                    </a:ext>
                  </a:extLst>
                </a:gridCol>
                <a:gridCol w="246888">
                  <a:extLst>
                    <a:ext uri="{9D8B030D-6E8A-4147-A177-3AD203B41FA5}">
                      <a16:colId xmlns:a16="http://schemas.microsoft.com/office/drawing/2014/main" val="3167348737"/>
                    </a:ext>
                  </a:extLst>
                </a:gridCol>
                <a:gridCol w="246888">
                  <a:extLst>
                    <a:ext uri="{9D8B030D-6E8A-4147-A177-3AD203B41FA5}">
                      <a16:colId xmlns:a16="http://schemas.microsoft.com/office/drawing/2014/main" val="3159713347"/>
                    </a:ext>
                  </a:extLst>
                </a:gridCol>
                <a:gridCol w="246888">
                  <a:extLst>
                    <a:ext uri="{9D8B030D-6E8A-4147-A177-3AD203B41FA5}">
                      <a16:colId xmlns:a16="http://schemas.microsoft.com/office/drawing/2014/main" val="2664724813"/>
                    </a:ext>
                  </a:extLst>
                </a:gridCol>
                <a:gridCol w="246888">
                  <a:extLst>
                    <a:ext uri="{9D8B030D-6E8A-4147-A177-3AD203B41FA5}">
                      <a16:colId xmlns:a16="http://schemas.microsoft.com/office/drawing/2014/main" val="3214251893"/>
                    </a:ext>
                  </a:extLst>
                </a:gridCol>
                <a:gridCol w="246888">
                  <a:extLst>
                    <a:ext uri="{9D8B030D-6E8A-4147-A177-3AD203B41FA5}">
                      <a16:colId xmlns:a16="http://schemas.microsoft.com/office/drawing/2014/main" val="3503091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8857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10/11/2024 19:36:57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10/11/2024 19:36:57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39668744"/>
                  </a:ext>
                </a:extLst>
              </a:tr>
            </a:tbl>
          </a:graphicData>
        </a:graphic>
      </p:graphicFrame>
      <p:sp>
        <p:nvSpPr>
          <p:cNvPr id="4" name="Text Placeholder 3">
            <a:extLst>
              <a:ext uri="{FF2B5EF4-FFF2-40B4-BE49-F238E27FC236}">
                <a16:creationId xmlns:a16="http://schemas.microsoft.com/office/drawing/2014/main" id="{D0CB4511-E779-41C2-B98F-0990CFA842FA}"/>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953570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03DAE-8E11-4233-8754-DD38A7B49EEB}"/>
              </a:ext>
            </a:extLst>
          </p:cNvPr>
          <p:cNvSpPr>
            <a:spLocks noGrp="1"/>
          </p:cNvSpPr>
          <p:nvPr>
            <p:ph type="title"/>
          </p:nvPr>
        </p:nvSpPr>
        <p:spPr/>
        <p:txBody>
          <a:bodyPr/>
          <a:lstStyle/>
          <a:p>
            <a:r>
              <a:rPr lang="fr-FR"/>
              <a:t>Instagram Données Globales tous les contenus | calvadosdepartement - 11 of 17</a:t>
            </a:r>
            <a:endParaRPr lang="en-US"/>
          </a:p>
        </p:txBody>
      </p:sp>
      <p:graphicFrame>
        <p:nvGraphicFramePr>
          <p:cNvPr id="5" name="Table Placeholder 4">
            <a:extLst>
              <a:ext uri="{FF2B5EF4-FFF2-40B4-BE49-F238E27FC236}">
                <a16:creationId xmlns:a16="http://schemas.microsoft.com/office/drawing/2014/main" id="{20B65AB8-7768-47E0-BFC3-6567502CE793}"/>
              </a:ext>
            </a:extLst>
          </p:cNvPr>
          <p:cNvGraphicFramePr>
            <a:graphicFrameLocks noGrp="1"/>
          </p:cNvGraphicFramePr>
          <p:nvPr>
            <p:ph type="tbl" sz="quarter" idx="13"/>
            <p:extLst>
              <p:ext uri="{D42A27DB-BD31-4B8C-83A1-F6EECF244321}">
                <p14:modId xmlns:p14="http://schemas.microsoft.com/office/powerpoint/2010/main" val="2601663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440931035"/>
                    </a:ext>
                  </a:extLst>
                </a:gridCol>
                <a:gridCol w="576072">
                  <a:extLst>
                    <a:ext uri="{9D8B030D-6E8A-4147-A177-3AD203B41FA5}">
                      <a16:colId xmlns:a16="http://schemas.microsoft.com/office/drawing/2014/main" val="2379666186"/>
                    </a:ext>
                  </a:extLst>
                </a:gridCol>
                <a:gridCol w="822961">
                  <a:extLst>
                    <a:ext uri="{9D8B030D-6E8A-4147-A177-3AD203B41FA5}">
                      <a16:colId xmlns:a16="http://schemas.microsoft.com/office/drawing/2014/main" val="3403765518"/>
                    </a:ext>
                  </a:extLst>
                </a:gridCol>
                <a:gridCol w="246888">
                  <a:extLst>
                    <a:ext uri="{9D8B030D-6E8A-4147-A177-3AD203B41FA5}">
                      <a16:colId xmlns:a16="http://schemas.microsoft.com/office/drawing/2014/main" val="591582552"/>
                    </a:ext>
                  </a:extLst>
                </a:gridCol>
                <a:gridCol w="246888">
                  <a:extLst>
                    <a:ext uri="{9D8B030D-6E8A-4147-A177-3AD203B41FA5}">
                      <a16:colId xmlns:a16="http://schemas.microsoft.com/office/drawing/2014/main" val="3095152953"/>
                    </a:ext>
                  </a:extLst>
                </a:gridCol>
                <a:gridCol w="246888">
                  <a:extLst>
                    <a:ext uri="{9D8B030D-6E8A-4147-A177-3AD203B41FA5}">
                      <a16:colId xmlns:a16="http://schemas.microsoft.com/office/drawing/2014/main" val="923578973"/>
                    </a:ext>
                  </a:extLst>
                </a:gridCol>
                <a:gridCol w="246888">
                  <a:extLst>
                    <a:ext uri="{9D8B030D-6E8A-4147-A177-3AD203B41FA5}">
                      <a16:colId xmlns:a16="http://schemas.microsoft.com/office/drawing/2014/main" val="2690027881"/>
                    </a:ext>
                  </a:extLst>
                </a:gridCol>
                <a:gridCol w="246888">
                  <a:extLst>
                    <a:ext uri="{9D8B030D-6E8A-4147-A177-3AD203B41FA5}">
                      <a16:colId xmlns:a16="http://schemas.microsoft.com/office/drawing/2014/main" val="3275541049"/>
                    </a:ext>
                  </a:extLst>
                </a:gridCol>
                <a:gridCol w="246888">
                  <a:extLst>
                    <a:ext uri="{9D8B030D-6E8A-4147-A177-3AD203B41FA5}">
                      <a16:colId xmlns:a16="http://schemas.microsoft.com/office/drawing/2014/main" val="3784255653"/>
                    </a:ext>
                  </a:extLst>
                </a:gridCol>
                <a:gridCol w="246888">
                  <a:extLst>
                    <a:ext uri="{9D8B030D-6E8A-4147-A177-3AD203B41FA5}">
                      <a16:colId xmlns:a16="http://schemas.microsoft.com/office/drawing/2014/main" val="1068324057"/>
                    </a:ext>
                  </a:extLst>
                </a:gridCol>
                <a:gridCol w="246888">
                  <a:extLst>
                    <a:ext uri="{9D8B030D-6E8A-4147-A177-3AD203B41FA5}">
                      <a16:colId xmlns:a16="http://schemas.microsoft.com/office/drawing/2014/main" val="191143555"/>
                    </a:ext>
                  </a:extLst>
                </a:gridCol>
                <a:gridCol w="246888">
                  <a:extLst>
                    <a:ext uri="{9D8B030D-6E8A-4147-A177-3AD203B41FA5}">
                      <a16:colId xmlns:a16="http://schemas.microsoft.com/office/drawing/2014/main" val="2693550367"/>
                    </a:ext>
                  </a:extLst>
                </a:gridCol>
                <a:gridCol w="246888">
                  <a:extLst>
                    <a:ext uri="{9D8B030D-6E8A-4147-A177-3AD203B41FA5}">
                      <a16:colId xmlns:a16="http://schemas.microsoft.com/office/drawing/2014/main" val="398445460"/>
                    </a:ext>
                  </a:extLst>
                </a:gridCol>
                <a:gridCol w="246888">
                  <a:extLst>
                    <a:ext uri="{9D8B030D-6E8A-4147-A177-3AD203B41FA5}">
                      <a16:colId xmlns:a16="http://schemas.microsoft.com/office/drawing/2014/main" val="596674594"/>
                    </a:ext>
                  </a:extLst>
                </a:gridCol>
                <a:gridCol w="246888">
                  <a:extLst>
                    <a:ext uri="{9D8B030D-6E8A-4147-A177-3AD203B41FA5}">
                      <a16:colId xmlns:a16="http://schemas.microsoft.com/office/drawing/2014/main" val="2033934830"/>
                    </a:ext>
                  </a:extLst>
                </a:gridCol>
                <a:gridCol w="246888">
                  <a:extLst>
                    <a:ext uri="{9D8B030D-6E8A-4147-A177-3AD203B41FA5}">
                      <a16:colId xmlns:a16="http://schemas.microsoft.com/office/drawing/2014/main" val="2967310756"/>
                    </a:ext>
                  </a:extLst>
                </a:gridCol>
                <a:gridCol w="246888">
                  <a:extLst>
                    <a:ext uri="{9D8B030D-6E8A-4147-A177-3AD203B41FA5}">
                      <a16:colId xmlns:a16="http://schemas.microsoft.com/office/drawing/2014/main" val="98120198"/>
                    </a:ext>
                  </a:extLst>
                </a:gridCol>
                <a:gridCol w="246888">
                  <a:extLst>
                    <a:ext uri="{9D8B030D-6E8A-4147-A177-3AD203B41FA5}">
                      <a16:colId xmlns:a16="http://schemas.microsoft.com/office/drawing/2014/main" val="3366330465"/>
                    </a:ext>
                  </a:extLst>
                </a:gridCol>
                <a:gridCol w="246888">
                  <a:extLst>
                    <a:ext uri="{9D8B030D-6E8A-4147-A177-3AD203B41FA5}">
                      <a16:colId xmlns:a16="http://schemas.microsoft.com/office/drawing/2014/main" val="1493449123"/>
                    </a:ext>
                  </a:extLst>
                </a:gridCol>
                <a:gridCol w="246888">
                  <a:extLst>
                    <a:ext uri="{9D8B030D-6E8A-4147-A177-3AD203B41FA5}">
                      <a16:colId xmlns:a16="http://schemas.microsoft.com/office/drawing/2014/main" val="4047827875"/>
                    </a:ext>
                  </a:extLst>
                </a:gridCol>
                <a:gridCol w="246888">
                  <a:extLst>
                    <a:ext uri="{9D8B030D-6E8A-4147-A177-3AD203B41FA5}">
                      <a16:colId xmlns:a16="http://schemas.microsoft.com/office/drawing/2014/main" val="2640621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531994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10/10/2024 12:01:25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10/10/2024 12:01:25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29934008"/>
                  </a:ext>
                </a:extLst>
              </a:tr>
            </a:tbl>
          </a:graphicData>
        </a:graphic>
      </p:graphicFrame>
      <p:sp>
        <p:nvSpPr>
          <p:cNvPr id="4" name="Text Placeholder 3">
            <a:extLst>
              <a:ext uri="{FF2B5EF4-FFF2-40B4-BE49-F238E27FC236}">
                <a16:creationId xmlns:a16="http://schemas.microsoft.com/office/drawing/2014/main" id="{358939A4-A1E4-4529-BD04-C4486D07C8EB}"/>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411105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C98DE-1EF9-43DC-A652-B8471D891D26}"/>
              </a:ext>
            </a:extLst>
          </p:cNvPr>
          <p:cNvSpPr>
            <a:spLocks noGrp="1"/>
          </p:cNvSpPr>
          <p:nvPr>
            <p:ph type="title"/>
          </p:nvPr>
        </p:nvSpPr>
        <p:spPr/>
        <p:txBody>
          <a:bodyPr/>
          <a:lstStyle/>
          <a:p>
            <a:r>
              <a:rPr lang="fr-FR"/>
              <a:t>Instagram Données Globales tous les contenus | calvadosdepartement - 12 of 17</a:t>
            </a:r>
            <a:endParaRPr lang="en-US"/>
          </a:p>
        </p:txBody>
      </p:sp>
      <p:graphicFrame>
        <p:nvGraphicFramePr>
          <p:cNvPr id="5" name="Table Placeholder 4">
            <a:extLst>
              <a:ext uri="{FF2B5EF4-FFF2-40B4-BE49-F238E27FC236}">
                <a16:creationId xmlns:a16="http://schemas.microsoft.com/office/drawing/2014/main" id="{9952BF45-1DF0-4B97-BA3F-BFF336D76C19}"/>
              </a:ext>
            </a:extLst>
          </p:cNvPr>
          <p:cNvGraphicFramePr>
            <a:graphicFrameLocks noGrp="1"/>
          </p:cNvGraphicFramePr>
          <p:nvPr>
            <p:ph type="tbl" sz="quarter" idx="13"/>
            <p:extLst>
              <p:ext uri="{D42A27DB-BD31-4B8C-83A1-F6EECF244321}">
                <p14:modId xmlns:p14="http://schemas.microsoft.com/office/powerpoint/2010/main" val="3907481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702135217"/>
                    </a:ext>
                  </a:extLst>
                </a:gridCol>
                <a:gridCol w="576072">
                  <a:extLst>
                    <a:ext uri="{9D8B030D-6E8A-4147-A177-3AD203B41FA5}">
                      <a16:colId xmlns:a16="http://schemas.microsoft.com/office/drawing/2014/main" val="1436143890"/>
                    </a:ext>
                  </a:extLst>
                </a:gridCol>
                <a:gridCol w="822961">
                  <a:extLst>
                    <a:ext uri="{9D8B030D-6E8A-4147-A177-3AD203B41FA5}">
                      <a16:colId xmlns:a16="http://schemas.microsoft.com/office/drawing/2014/main" val="2752645832"/>
                    </a:ext>
                  </a:extLst>
                </a:gridCol>
                <a:gridCol w="246888">
                  <a:extLst>
                    <a:ext uri="{9D8B030D-6E8A-4147-A177-3AD203B41FA5}">
                      <a16:colId xmlns:a16="http://schemas.microsoft.com/office/drawing/2014/main" val="861337729"/>
                    </a:ext>
                  </a:extLst>
                </a:gridCol>
                <a:gridCol w="246888">
                  <a:extLst>
                    <a:ext uri="{9D8B030D-6E8A-4147-A177-3AD203B41FA5}">
                      <a16:colId xmlns:a16="http://schemas.microsoft.com/office/drawing/2014/main" val="444494494"/>
                    </a:ext>
                  </a:extLst>
                </a:gridCol>
                <a:gridCol w="246888">
                  <a:extLst>
                    <a:ext uri="{9D8B030D-6E8A-4147-A177-3AD203B41FA5}">
                      <a16:colId xmlns:a16="http://schemas.microsoft.com/office/drawing/2014/main" val="3804133403"/>
                    </a:ext>
                  </a:extLst>
                </a:gridCol>
                <a:gridCol w="246888">
                  <a:extLst>
                    <a:ext uri="{9D8B030D-6E8A-4147-A177-3AD203B41FA5}">
                      <a16:colId xmlns:a16="http://schemas.microsoft.com/office/drawing/2014/main" val="4291646199"/>
                    </a:ext>
                  </a:extLst>
                </a:gridCol>
                <a:gridCol w="246888">
                  <a:extLst>
                    <a:ext uri="{9D8B030D-6E8A-4147-A177-3AD203B41FA5}">
                      <a16:colId xmlns:a16="http://schemas.microsoft.com/office/drawing/2014/main" val="2415931887"/>
                    </a:ext>
                  </a:extLst>
                </a:gridCol>
                <a:gridCol w="246888">
                  <a:extLst>
                    <a:ext uri="{9D8B030D-6E8A-4147-A177-3AD203B41FA5}">
                      <a16:colId xmlns:a16="http://schemas.microsoft.com/office/drawing/2014/main" val="1703744756"/>
                    </a:ext>
                  </a:extLst>
                </a:gridCol>
                <a:gridCol w="246888">
                  <a:extLst>
                    <a:ext uri="{9D8B030D-6E8A-4147-A177-3AD203B41FA5}">
                      <a16:colId xmlns:a16="http://schemas.microsoft.com/office/drawing/2014/main" val="3869387019"/>
                    </a:ext>
                  </a:extLst>
                </a:gridCol>
                <a:gridCol w="246888">
                  <a:extLst>
                    <a:ext uri="{9D8B030D-6E8A-4147-A177-3AD203B41FA5}">
                      <a16:colId xmlns:a16="http://schemas.microsoft.com/office/drawing/2014/main" val="3423763890"/>
                    </a:ext>
                  </a:extLst>
                </a:gridCol>
                <a:gridCol w="246888">
                  <a:extLst>
                    <a:ext uri="{9D8B030D-6E8A-4147-A177-3AD203B41FA5}">
                      <a16:colId xmlns:a16="http://schemas.microsoft.com/office/drawing/2014/main" val="318418043"/>
                    </a:ext>
                  </a:extLst>
                </a:gridCol>
                <a:gridCol w="246888">
                  <a:extLst>
                    <a:ext uri="{9D8B030D-6E8A-4147-A177-3AD203B41FA5}">
                      <a16:colId xmlns:a16="http://schemas.microsoft.com/office/drawing/2014/main" val="435680877"/>
                    </a:ext>
                  </a:extLst>
                </a:gridCol>
                <a:gridCol w="246888">
                  <a:extLst>
                    <a:ext uri="{9D8B030D-6E8A-4147-A177-3AD203B41FA5}">
                      <a16:colId xmlns:a16="http://schemas.microsoft.com/office/drawing/2014/main" val="4100512608"/>
                    </a:ext>
                  </a:extLst>
                </a:gridCol>
                <a:gridCol w="246888">
                  <a:extLst>
                    <a:ext uri="{9D8B030D-6E8A-4147-A177-3AD203B41FA5}">
                      <a16:colId xmlns:a16="http://schemas.microsoft.com/office/drawing/2014/main" val="678379235"/>
                    </a:ext>
                  </a:extLst>
                </a:gridCol>
                <a:gridCol w="246888">
                  <a:extLst>
                    <a:ext uri="{9D8B030D-6E8A-4147-A177-3AD203B41FA5}">
                      <a16:colId xmlns:a16="http://schemas.microsoft.com/office/drawing/2014/main" val="220221220"/>
                    </a:ext>
                  </a:extLst>
                </a:gridCol>
                <a:gridCol w="246888">
                  <a:extLst>
                    <a:ext uri="{9D8B030D-6E8A-4147-A177-3AD203B41FA5}">
                      <a16:colId xmlns:a16="http://schemas.microsoft.com/office/drawing/2014/main" val="717181819"/>
                    </a:ext>
                  </a:extLst>
                </a:gridCol>
                <a:gridCol w="246888">
                  <a:extLst>
                    <a:ext uri="{9D8B030D-6E8A-4147-A177-3AD203B41FA5}">
                      <a16:colId xmlns:a16="http://schemas.microsoft.com/office/drawing/2014/main" val="1248791577"/>
                    </a:ext>
                  </a:extLst>
                </a:gridCol>
                <a:gridCol w="246888">
                  <a:extLst>
                    <a:ext uri="{9D8B030D-6E8A-4147-A177-3AD203B41FA5}">
                      <a16:colId xmlns:a16="http://schemas.microsoft.com/office/drawing/2014/main" val="343500481"/>
                    </a:ext>
                  </a:extLst>
                </a:gridCol>
                <a:gridCol w="246888">
                  <a:extLst>
                    <a:ext uri="{9D8B030D-6E8A-4147-A177-3AD203B41FA5}">
                      <a16:colId xmlns:a16="http://schemas.microsoft.com/office/drawing/2014/main" val="3000897960"/>
                    </a:ext>
                  </a:extLst>
                </a:gridCol>
                <a:gridCol w="246888">
                  <a:extLst>
                    <a:ext uri="{9D8B030D-6E8A-4147-A177-3AD203B41FA5}">
                      <a16:colId xmlns:a16="http://schemas.microsoft.com/office/drawing/2014/main" val="1873504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646945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10/09/2024 17:21:46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10/09/2024 17:21:46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40345967"/>
                  </a:ext>
                </a:extLst>
              </a:tr>
            </a:tbl>
          </a:graphicData>
        </a:graphic>
      </p:graphicFrame>
      <p:sp>
        <p:nvSpPr>
          <p:cNvPr id="4" name="Text Placeholder 3">
            <a:extLst>
              <a:ext uri="{FF2B5EF4-FFF2-40B4-BE49-F238E27FC236}">
                <a16:creationId xmlns:a16="http://schemas.microsoft.com/office/drawing/2014/main" id="{B8207EA6-4C85-4D66-9C2F-A5D44D360864}"/>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969013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F0B1E-5B37-411B-9FAD-C115893ABAE7}"/>
              </a:ext>
            </a:extLst>
          </p:cNvPr>
          <p:cNvSpPr>
            <a:spLocks noGrp="1"/>
          </p:cNvSpPr>
          <p:nvPr>
            <p:ph type="title"/>
          </p:nvPr>
        </p:nvSpPr>
        <p:spPr/>
        <p:txBody>
          <a:bodyPr/>
          <a:lstStyle/>
          <a:p>
            <a:r>
              <a:rPr lang="fr-FR"/>
              <a:t>Instagram Données Globales tous les contenus | calvadosdepartement - 13 of 17</a:t>
            </a:r>
            <a:endParaRPr lang="en-US"/>
          </a:p>
        </p:txBody>
      </p:sp>
      <p:graphicFrame>
        <p:nvGraphicFramePr>
          <p:cNvPr id="5" name="Table Placeholder 4">
            <a:extLst>
              <a:ext uri="{FF2B5EF4-FFF2-40B4-BE49-F238E27FC236}">
                <a16:creationId xmlns:a16="http://schemas.microsoft.com/office/drawing/2014/main" id="{4086FDB4-6A6A-4B29-AB5A-52D6EC801597}"/>
              </a:ext>
            </a:extLst>
          </p:cNvPr>
          <p:cNvGraphicFramePr>
            <a:graphicFrameLocks noGrp="1"/>
          </p:cNvGraphicFramePr>
          <p:nvPr>
            <p:ph type="tbl" sz="quarter" idx="13"/>
            <p:extLst>
              <p:ext uri="{D42A27DB-BD31-4B8C-83A1-F6EECF244321}">
                <p14:modId xmlns:p14="http://schemas.microsoft.com/office/powerpoint/2010/main" val="3100812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42551248"/>
                    </a:ext>
                  </a:extLst>
                </a:gridCol>
                <a:gridCol w="576072">
                  <a:extLst>
                    <a:ext uri="{9D8B030D-6E8A-4147-A177-3AD203B41FA5}">
                      <a16:colId xmlns:a16="http://schemas.microsoft.com/office/drawing/2014/main" val="1601348699"/>
                    </a:ext>
                  </a:extLst>
                </a:gridCol>
                <a:gridCol w="822961">
                  <a:extLst>
                    <a:ext uri="{9D8B030D-6E8A-4147-A177-3AD203B41FA5}">
                      <a16:colId xmlns:a16="http://schemas.microsoft.com/office/drawing/2014/main" val="655914534"/>
                    </a:ext>
                  </a:extLst>
                </a:gridCol>
                <a:gridCol w="246888">
                  <a:extLst>
                    <a:ext uri="{9D8B030D-6E8A-4147-A177-3AD203B41FA5}">
                      <a16:colId xmlns:a16="http://schemas.microsoft.com/office/drawing/2014/main" val="877442983"/>
                    </a:ext>
                  </a:extLst>
                </a:gridCol>
                <a:gridCol w="246888">
                  <a:extLst>
                    <a:ext uri="{9D8B030D-6E8A-4147-A177-3AD203B41FA5}">
                      <a16:colId xmlns:a16="http://schemas.microsoft.com/office/drawing/2014/main" val="1626958152"/>
                    </a:ext>
                  </a:extLst>
                </a:gridCol>
                <a:gridCol w="246888">
                  <a:extLst>
                    <a:ext uri="{9D8B030D-6E8A-4147-A177-3AD203B41FA5}">
                      <a16:colId xmlns:a16="http://schemas.microsoft.com/office/drawing/2014/main" val="1775078311"/>
                    </a:ext>
                  </a:extLst>
                </a:gridCol>
                <a:gridCol w="246888">
                  <a:extLst>
                    <a:ext uri="{9D8B030D-6E8A-4147-A177-3AD203B41FA5}">
                      <a16:colId xmlns:a16="http://schemas.microsoft.com/office/drawing/2014/main" val="4127889554"/>
                    </a:ext>
                  </a:extLst>
                </a:gridCol>
                <a:gridCol w="246888">
                  <a:extLst>
                    <a:ext uri="{9D8B030D-6E8A-4147-A177-3AD203B41FA5}">
                      <a16:colId xmlns:a16="http://schemas.microsoft.com/office/drawing/2014/main" val="1535633343"/>
                    </a:ext>
                  </a:extLst>
                </a:gridCol>
                <a:gridCol w="246888">
                  <a:extLst>
                    <a:ext uri="{9D8B030D-6E8A-4147-A177-3AD203B41FA5}">
                      <a16:colId xmlns:a16="http://schemas.microsoft.com/office/drawing/2014/main" val="235133989"/>
                    </a:ext>
                  </a:extLst>
                </a:gridCol>
                <a:gridCol w="246888">
                  <a:extLst>
                    <a:ext uri="{9D8B030D-6E8A-4147-A177-3AD203B41FA5}">
                      <a16:colId xmlns:a16="http://schemas.microsoft.com/office/drawing/2014/main" val="666789109"/>
                    </a:ext>
                  </a:extLst>
                </a:gridCol>
                <a:gridCol w="246888">
                  <a:extLst>
                    <a:ext uri="{9D8B030D-6E8A-4147-A177-3AD203B41FA5}">
                      <a16:colId xmlns:a16="http://schemas.microsoft.com/office/drawing/2014/main" val="3662887617"/>
                    </a:ext>
                  </a:extLst>
                </a:gridCol>
                <a:gridCol w="246888">
                  <a:extLst>
                    <a:ext uri="{9D8B030D-6E8A-4147-A177-3AD203B41FA5}">
                      <a16:colId xmlns:a16="http://schemas.microsoft.com/office/drawing/2014/main" val="3865124444"/>
                    </a:ext>
                  </a:extLst>
                </a:gridCol>
                <a:gridCol w="246888">
                  <a:extLst>
                    <a:ext uri="{9D8B030D-6E8A-4147-A177-3AD203B41FA5}">
                      <a16:colId xmlns:a16="http://schemas.microsoft.com/office/drawing/2014/main" val="3415491429"/>
                    </a:ext>
                  </a:extLst>
                </a:gridCol>
                <a:gridCol w="246888">
                  <a:extLst>
                    <a:ext uri="{9D8B030D-6E8A-4147-A177-3AD203B41FA5}">
                      <a16:colId xmlns:a16="http://schemas.microsoft.com/office/drawing/2014/main" val="3922593802"/>
                    </a:ext>
                  </a:extLst>
                </a:gridCol>
                <a:gridCol w="246888">
                  <a:extLst>
                    <a:ext uri="{9D8B030D-6E8A-4147-A177-3AD203B41FA5}">
                      <a16:colId xmlns:a16="http://schemas.microsoft.com/office/drawing/2014/main" val="3951882520"/>
                    </a:ext>
                  </a:extLst>
                </a:gridCol>
                <a:gridCol w="246888">
                  <a:extLst>
                    <a:ext uri="{9D8B030D-6E8A-4147-A177-3AD203B41FA5}">
                      <a16:colId xmlns:a16="http://schemas.microsoft.com/office/drawing/2014/main" val="1915119261"/>
                    </a:ext>
                  </a:extLst>
                </a:gridCol>
                <a:gridCol w="246888">
                  <a:extLst>
                    <a:ext uri="{9D8B030D-6E8A-4147-A177-3AD203B41FA5}">
                      <a16:colId xmlns:a16="http://schemas.microsoft.com/office/drawing/2014/main" val="1008133736"/>
                    </a:ext>
                  </a:extLst>
                </a:gridCol>
                <a:gridCol w="246888">
                  <a:extLst>
                    <a:ext uri="{9D8B030D-6E8A-4147-A177-3AD203B41FA5}">
                      <a16:colId xmlns:a16="http://schemas.microsoft.com/office/drawing/2014/main" val="1976049188"/>
                    </a:ext>
                  </a:extLst>
                </a:gridCol>
                <a:gridCol w="246888">
                  <a:extLst>
                    <a:ext uri="{9D8B030D-6E8A-4147-A177-3AD203B41FA5}">
                      <a16:colId xmlns:a16="http://schemas.microsoft.com/office/drawing/2014/main" val="2685777492"/>
                    </a:ext>
                  </a:extLst>
                </a:gridCol>
                <a:gridCol w="246888">
                  <a:extLst>
                    <a:ext uri="{9D8B030D-6E8A-4147-A177-3AD203B41FA5}">
                      <a16:colId xmlns:a16="http://schemas.microsoft.com/office/drawing/2014/main" val="2283886831"/>
                    </a:ext>
                  </a:extLst>
                </a:gridCol>
                <a:gridCol w="246888">
                  <a:extLst>
                    <a:ext uri="{9D8B030D-6E8A-4147-A177-3AD203B41FA5}">
                      <a16:colId xmlns:a16="http://schemas.microsoft.com/office/drawing/2014/main" val="3518117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724176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10/08/2024 12:02:07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10/08/2024 12:02:07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7971783"/>
                  </a:ext>
                </a:extLst>
              </a:tr>
            </a:tbl>
          </a:graphicData>
        </a:graphic>
      </p:graphicFrame>
      <p:sp>
        <p:nvSpPr>
          <p:cNvPr id="4" name="Text Placeholder 3">
            <a:extLst>
              <a:ext uri="{FF2B5EF4-FFF2-40B4-BE49-F238E27FC236}">
                <a16:creationId xmlns:a16="http://schemas.microsoft.com/office/drawing/2014/main" id="{6E8333EA-C3CF-4E19-A35B-85F2B8A2389A}"/>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620396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89D81-E4DF-4D3F-8AD5-13A129406BE2}"/>
              </a:ext>
            </a:extLst>
          </p:cNvPr>
          <p:cNvSpPr>
            <a:spLocks noGrp="1"/>
          </p:cNvSpPr>
          <p:nvPr>
            <p:ph type="title"/>
          </p:nvPr>
        </p:nvSpPr>
        <p:spPr/>
        <p:txBody>
          <a:bodyPr/>
          <a:lstStyle/>
          <a:p>
            <a:r>
              <a:rPr lang="fr-FR"/>
              <a:t>Instagram Données Globales tous les contenus | calvadosdepartement - 14 of 17</a:t>
            </a:r>
            <a:endParaRPr lang="en-US"/>
          </a:p>
        </p:txBody>
      </p:sp>
      <p:graphicFrame>
        <p:nvGraphicFramePr>
          <p:cNvPr id="5" name="Table Placeholder 4">
            <a:extLst>
              <a:ext uri="{FF2B5EF4-FFF2-40B4-BE49-F238E27FC236}">
                <a16:creationId xmlns:a16="http://schemas.microsoft.com/office/drawing/2014/main" id="{E3F77735-A242-4A39-9809-FD95DA17C098}"/>
              </a:ext>
            </a:extLst>
          </p:cNvPr>
          <p:cNvGraphicFramePr>
            <a:graphicFrameLocks noGrp="1"/>
          </p:cNvGraphicFramePr>
          <p:nvPr>
            <p:ph type="tbl" sz="quarter" idx="13"/>
            <p:extLst>
              <p:ext uri="{D42A27DB-BD31-4B8C-83A1-F6EECF244321}">
                <p14:modId xmlns:p14="http://schemas.microsoft.com/office/powerpoint/2010/main" val="1108602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797057937"/>
                    </a:ext>
                  </a:extLst>
                </a:gridCol>
                <a:gridCol w="576072">
                  <a:extLst>
                    <a:ext uri="{9D8B030D-6E8A-4147-A177-3AD203B41FA5}">
                      <a16:colId xmlns:a16="http://schemas.microsoft.com/office/drawing/2014/main" val="1205024784"/>
                    </a:ext>
                  </a:extLst>
                </a:gridCol>
                <a:gridCol w="822961">
                  <a:extLst>
                    <a:ext uri="{9D8B030D-6E8A-4147-A177-3AD203B41FA5}">
                      <a16:colId xmlns:a16="http://schemas.microsoft.com/office/drawing/2014/main" val="2981027007"/>
                    </a:ext>
                  </a:extLst>
                </a:gridCol>
                <a:gridCol w="246888">
                  <a:extLst>
                    <a:ext uri="{9D8B030D-6E8A-4147-A177-3AD203B41FA5}">
                      <a16:colId xmlns:a16="http://schemas.microsoft.com/office/drawing/2014/main" val="2496511839"/>
                    </a:ext>
                  </a:extLst>
                </a:gridCol>
                <a:gridCol w="246888">
                  <a:extLst>
                    <a:ext uri="{9D8B030D-6E8A-4147-A177-3AD203B41FA5}">
                      <a16:colId xmlns:a16="http://schemas.microsoft.com/office/drawing/2014/main" val="1987445729"/>
                    </a:ext>
                  </a:extLst>
                </a:gridCol>
                <a:gridCol w="246888">
                  <a:extLst>
                    <a:ext uri="{9D8B030D-6E8A-4147-A177-3AD203B41FA5}">
                      <a16:colId xmlns:a16="http://schemas.microsoft.com/office/drawing/2014/main" val="2129322171"/>
                    </a:ext>
                  </a:extLst>
                </a:gridCol>
                <a:gridCol w="246888">
                  <a:extLst>
                    <a:ext uri="{9D8B030D-6E8A-4147-A177-3AD203B41FA5}">
                      <a16:colId xmlns:a16="http://schemas.microsoft.com/office/drawing/2014/main" val="3156220457"/>
                    </a:ext>
                  </a:extLst>
                </a:gridCol>
                <a:gridCol w="246888">
                  <a:extLst>
                    <a:ext uri="{9D8B030D-6E8A-4147-A177-3AD203B41FA5}">
                      <a16:colId xmlns:a16="http://schemas.microsoft.com/office/drawing/2014/main" val="3039023066"/>
                    </a:ext>
                  </a:extLst>
                </a:gridCol>
                <a:gridCol w="246888">
                  <a:extLst>
                    <a:ext uri="{9D8B030D-6E8A-4147-A177-3AD203B41FA5}">
                      <a16:colId xmlns:a16="http://schemas.microsoft.com/office/drawing/2014/main" val="2382189417"/>
                    </a:ext>
                  </a:extLst>
                </a:gridCol>
                <a:gridCol w="246888">
                  <a:extLst>
                    <a:ext uri="{9D8B030D-6E8A-4147-A177-3AD203B41FA5}">
                      <a16:colId xmlns:a16="http://schemas.microsoft.com/office/drawing/2014/main" val="179711724"/>
                    </a:ext>
                  </a:extLst>
                </a:gridCol>
                <a:gridCol w="246888">
                  <a:extLst>
                    <a:ext uri="{9D8B030D-6E8A-4147-A177-3AD203B41FA5}">
                      <a16:colId xmlns:a16="http://schemas.microsoft.com/office/drawing/2014/main" val="3040193744"/>
                    </a:ext>
                  </a:extLst>
                </a:gridCol>
                <a:gridCol w="246888">
                  <a:extLst>
                    <a:ext uri="{9D8B030D-6E8A-4147-A177-3AD203B41FA5}">
                      <a16:colId xmlns:a16="http://schemas.microsoft.com/office/drawing/2014/main" val="3088722660"/>
                    </a:ext>
                  </a:extLst>
                </a:gridCol>
                <a:gridCol w="246888">
                  <a:extLst>
                    <a:ext uri="{9D8B030D-6E8A-4147-A177-3AD203B41FA5}">
                      <a16:colId xmlns:a16="http://schemas.microsoft.com/office/drawing/2014/main" val="1498119815"/>
                    </a:ext>
                  </a:extLst>
                </a:gridCol>
                <a:gridCol w="246888">
                  <a:extLst>
                    <a:ext uri="{9D8B030D-6E8A-4147-A177-3AD203B41FA5}">
                      <a16:colId xmlns:a16="http://schemas.microsoft.com/office/drawing/2014/main" val="2447439137"/>
                    </a:ext>
                  </a:extLst>
                </a:gridCol>
                <a:gridCol w="246888">
                  <a:extLst>
                    <a:ext uri="{9D8B030D-6E8A-4147-A177-3AD203B41FA5}">
                      <a16:colId xmlns:a16="http://schemas.microsoft.com/office/drawing/2014/main" val="332629110"/>
                    </a:ext>
                  </a:extLst>
                </a:gridCol>
                <a:gridCol w="246888">
                  <a:extLst>
                    <a:ext uri="{9D8B030D-6E8A-4147-A177-3AD203B41FA5}">
                      <a16:colId xmlns:a16="http://schemas.microsoft.com/office/drawing/2014/main" val="2893010611"/>
                    </a:ext>
                  </a:extLst>
                </a:gridCol>
                <a:gridCol w="246888">
                  <a:extLst>
                    <a:ext uri="{9D8B030D-6E8A-4147-A177-3AD203B41FA5}">
                      <a16:colId xmlns:a16="http://schemas.microsoft.com/office/drawing/2014/main" val="859359992"/>
                    </a:ext>
                  </a:extLst>
                </a:gridCol>
                <a:gridCol w="246888">
                  <a:extLst>
                    <a:ext uri="{9D8B030D-6E8A-4147-A177-3AD203B41FA5}">
                      <a16:colId xmlns:a16="http://schemas.microsoft.com/office/drawing/2014/main" val="3108461380"/>
                    </a:ext>
                  </a:extLst>
                </a:gridCol>
                <a:gridCol w="246888">
                  <a:extLst>
                    <a:ext uri="{9D8B030D-6E8A-4147-A177-3AD203B41FA5}">
                      <a16:colId xmlns:a16="http://schemas.microsoft.com/office/drawing/2014/main" val="1633212465"/>
                    </a:ext>
                  </a:extLst>
                </a:gridCol>
                <a:gridCol w="246888">
                  <a:extLst>
                    <a:ext uri="{9D8B030D-6E8A-4147-A177-3AD203B41FA5}">
                      <a16:colId xmlns:a16="http://schemas.microsoft.com/office/drawing/2014/main" val="369214894"/>
                    </a:ext>
                  </a:extLst>
                </a:gridCol>
                <a:gridCol w="246888">
                  <a:extLst>
                    <a:ext uri="{9D8B030D-6E8A-4147-A177-3AD203B41FA5}">
                      <a16:colId xmlns:a16="http://schemas.microsoft.com/office/drawing/2014/main" val="2906748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848117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10/04/2024 18:46:28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10/04/2024 18:46:28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20533352"/>
                  </a:ext>
                </a:extLst>
              </a:tr>
            </a:tbl>
          </a:graphicData>
        </a:graphic>
      </p:graphicFrame>
      <p:sp>
        <p:nvSpPr>
          <p:cNvPr id="4" name="Text Placeholder 3">
            <a:extLst>
              <a:ext uri="{FF2B5EF4-FFF2-40B4-BE49-F238E27FC236}">
                <a16:creationId xmlns:a16="http://schemas.microsoft.com/office/drawing/2014/main" id="{3E1B41B1-093C-43A8-AB91-EFE977116875}"/>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919350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3FBE5-8694-4EC9-B42F-20AB6FE0D997}"/>
              </a:ext>
            </a:extLst>
          </p:cNvPr>
          <p:cNvSpPr>
            <a:spLocks noGrp="1"/>
          </p:cNvSpPr>
          <p:nvPr>
            <p:ph type="title"/>
          </p:nvPr>
        </p:nvSpPr>
        <p:spPr/>
        <p:txBody>
          <a:bodyPr/>
          <a:lstStyle/>
          <a:p>
            <a:r>
              <a:rPr lang="fr-FR"/>
              <a:t>Instagram Données Globales tous les contenus | calvadosdepartement - 15 of 17</a:t>
            </a:r>
            <a:endParaRPr lang="en-US"/>
          </a:p>
        </p:txBody>
      </p:sp>
      <p:graphicFrame>
        <p:nvGraphicFramePr>
          <p:cNvPr id="5" name="Table Placeholder 4">
            <a:extLst>
              <a:ext uri="{FF2B5EF4-FFF2-40B4-BE49-F238E27FC236}">
                <a16:creationId xmlns:a16="http://schemas.microsoft.com/office/drawing/2014/main" id="{9E1FEBB0-0870-46C7-9C0D-855E9568C161}"/>
              </a:ext>
            </a:extLst>
          </p:cNvPr>
          <p:cNvGraphicFramePr>
            <a:graphicFrameLocks noGrp="1"/>
          </p:cNvGraphicFramePr>
          <p:nvPr>
            <p:ph type="tbl" sz="quarter" idx="13"/>
            <p:extLst>
              <p:ext uri="{D42A27DB-BD31-4B8C-83A1-F6EECF244321}">
                <p14:modId xmlns:p14="http://schemas.microsoft.com/office/powerpoint/2010/main" val="1067930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450308934"/>
                    </a:ext>
                  </a:extLst>
                </a:gridCol>
                <a:gridCol w="576072">
                  <a:extLst>
                    <a:ext uri="{9D8B030D-6E8A-4147-A177-3AD203B41FA5}">
                      <a16:colId xmlns:a16="http://schemas.microsoft.com/office/drawing/2014/main" val="786670637"/>
                    </a:ext>
                  </a:extLst>
                </a:gridCol>
                <a:gridCol w="822961">
                  <a:extLst>
                    <a:ext uri="{9D8B030D-6E8A-4147-A177-3AD203B41FA5}">
                      <a16:colId xmlns:a16="http://schemas.microsoft.com/office/drawing/2014/main" val="2654109626"/>
                    </a:ext>
                  </a:extLst>
                </a:gridCol>
                <a:gridCol w="246888">
                  <a:extLst>
                    <a:ext uri="{9D8B030D-6E8A-4147-A177-3AD203B41FA5}">
                      <a16:colId xmlns:a16="http://schemas.microsoft.com/office/drawing/2014/main" val="4137566271"/>
                    </a:ext>
                  </a:extLst>
                </a:gridCol>
                <a:gridCol w="246888">
                  <a:extLst>
                    <a:ext uri="{9D8B030D-6E8A-4147-A177-3AD203B41FA5}">
                      <a16:colId xmlns:a16="http://schemas.microsoft.com/office/drawing/2014/main" val="2098701168"/>
                    </a:ext>
                  </a:extLst>
                </a:gridCol>
                <a:gridCol w="246888">
                  <a:extLst>
                    <a:ext uri="{9D8B030D-6E8A-4147-A177-3AD203B41FA5}">
                      <a16:colId xmlns:a16="http://schemas.microsoft.com/office/drawing/2014/main" val="3935423124"/>
                    </a:ext>
                  </a:extLst>
                </a:gridCol>
                <a:gridCol w="246888">
                  <a:extLst>
                    <a:ext uri="{9D8B030D-6E8A-4147-A177-3AD203B41FA5}">
                      <a16:colId xmlns:a16="http://schemas.microsoft.com/office/drawing/2014/main" val="1244209113"/>
                    </a:ext>
                  </a:extLst>
                </a:gridCol>
                <a:gridCol w="246888">
                  <a:extLst>
                    <a:ext uri="{9D8B030D-6E8A-4147-A177-3AD203B41FA5}">
                      <a16:colId xmlns:a16="http://schemas.microsoft.com/office/drawing/2014/main" val="1924585492"/>
                    </a:ext>
                  </a:extLst>
                </a:gridCol>
                <a:gridCol w="246888">
                  <a:extLst>
                    <a:ext uri="{9D8B030D-6E8A-4147-A177-3AD203B41FA5}">
                      <a16:colId xmlns:a16="http://schemas.microsoft.com/office/drawing/2014/main" val="2139562238"/>
                    </a:ext>
                  </a:extLst>
                </a:gridCol>
                <a:gridCol w="246888">
                  <a:extLst>
                    <a:ext uri="{9D8B030D-6E8A-4147-A177-3AD203B41FA5}">
                      <a16:colId xmlns:a16="http://schemas.microsoft.com/office/drawing/2014/main" val="3496788372"/>
                    </a:ext>
                  </a:extLst>
                </a:gridCol>
                <a:gridCol w="246888">
                  <a:extLst>
                    <a:ext uri="{9D8B030D-6E8A-4147-A177-3AD203B41FA5}">
                      <a16:colId xmlns:a16="http://schemas.microsoft.com/office/drawing/2014/main" val="4035886629"/>
                    </a:ext>
                  </a:extLst>
                </a:gridCol>
                <a:gridCol w="246888">
                  <a:extLst>
                    <a:ext uri="{9D8B030D-6E8A-4147-A177-3AD203B41FA5}">
                      <a16:colId xmlns:a16="http://schemas.microsoft.com/office/drawing/2014/main" val="1958897528"/>
                    </a:ext>
                  </a:extLst>
                </a:gridCol>
                <a:gridCol w="246888">
                  <a:extLst>
                    <a:ext uri="{9D8B030D-6E8A-4147-A177-3AD203B41FA5}">
                      <a16:colId xmlns:a16="http://schemas.microsoft.com/office/drawing/2014/main" val="2701207760"/>
                    </a:ext>
                  </a:extLst>
                </a:gridCol>
                <a:gridCol w="246888">
                  <a:extLst>
                    <a:ext uri="{9D8B030D-6E8A-4147-A177-3AD203B41FA5}">
                      <a16:colId xmlns:a16="http://schemas.microsoft.com/office/drawing/2014/main" val="3626107439"/>
                    </a:ext>
                  </a:extLst>
                </a:gridCol>
                <a:gridCol w="246888">
                  <a:extLst>
                    <a:ext uri="{9D8B030D-6E8A-4147-A177-3AD203B41FA5}">
                      <a16:colId xmlns:a16="http://schemas.microsoft.com/office/drawing/2014/main" val="3381332561"/>
                    </a:ext>
                  </a:extLst>
                </a:gridCol>
                <a:gridCol w="246888">
                  <a:extLst>
                    <a:ext uri="{9D8B030D-6E8A-4147-A177-3AD203B41FA5}">
                      <a16:colId xmlns:a16="http://schemas.microsoft.com/office/drawing/2014/main" val="3225212398"/>
                    </a:ext>
                  </a:extLst>
                </a:gridCol>
                <a:gridCol w="246888">
                  <a:extLst>
                    <a:ext uri="{9D8B030D-6E8A-4147-A177-3AD203B41FA5}">
                      <a16:colId xmlns:a16="http://schemas.microsoft.com/office/drawing/2014/main" val="2692193222"/>
                    </a:ext>
                  </a:extLst>
                </a:gridCol>
                <a:gridCol w="246888">
                  <a:extLst>
                    <a:ext uri="{9D8B030D-6E8A-4147-A177-3AD203B41FA5}">
                      <a16:colId xmlns:a16="http://schemas.microsoft.com/office/drawing/2014/main" val="3668909845"/>
                    </a:ext>
                  </a:extLst>
                </a:gridCol>
                <a:gridCol w="246888">
                  <a:extLst>
                    <a:ext uri="{9D8B030D-6E8A-4147-A177-3AD203B41FA5}">
                      <a16:colId xmlns:a16="http://schemas.microsoft.com/office/drawing/2014/main" val="2550263634"/>
                    </a:ext>
                  </a:extLst>
                </a:gridCol>
                <a:gridCol w="246888">
                  <a:extLst>
                    <a:ext uri="{9D8B030D-6E8A-4147-A177-3AD203B41FA5}">
                      <a16:colId xmlns:a16="http://schemas.microsoft.com/office/drawing/2014/main" val="810095655"/>
                    </a:ext>
                  </a:extLst>
                </a:gridCol>
                <a:gridCol w="246888">
                  <a:extLst>
                    <a:ext uri="{9D8B030D-6E8A-4147-A177-3AD203B41FA5}">
                      <a16:colId xmlns:a16="http://schemas.microsoft.com/office/drawing/2014/main" val="622343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241118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10/04/2024 12:46:14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10/04/2024 12:46:14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86069770"/>
                  </a:ext>
                </a:extLst>
              </a:tr>
            </a:tbl>
          </a:graphicData>
        </a:graphic>
      </p:graphicFrame>
      <p:sp>
        <p:nvSpPr>
          <p:cNvPr id="4" name="Text Placeholder 3">
            <a:extLst>
              <a:ext uri="{FF2B5EF4-FFF2-40B4-BE49-F238E27FC236}">
                <a16:creationId xmlns:a16="http://schemas.microsoft.com/office/drawing/2014/main" id="{28079116-2833-4ABC-8C52-F128BD58BA87}"/>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4161083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D8A43-56AA-4C76-B026-55FDF4E64C2E}"/>
              </a:ext>
            </a:extLst>
          </p:cNvPr>
          <p:cNvSpPr>
            <a:spLocks noGrp="1"/>
          </p:cNvSpPr>
          <p:nvPr>
            <p:ph type="title"/>
          </p:nvPr>
        </p:nvSpPr>
        <p:spPr/>
        <p:txBody>
          <a:bodyPr/>
          <a:lstStyle/>
          <a:p>
            <a:r>
              <a:rPr lang="fr-FR"/>
              <a:t>Instagram Données Globales tous les contenus | calvadosdepartement - 16 of 17</a:t>
            </a:r>
            <a:endParaRPr lang="en-US"/>
          </a:p>
        </p:txBody>
      </p:sp>
      <p:graphicFrame>
        <p:nvGraphicFramePr>
          <p:cNvPr id="5" name="Table Placeholder 4">
            <a:extLst>
              <a:ext uri="{FF2B5EF4-FFF2-40B4-BE49-F238E27FC236}">
                <a16:creationId xmlns:a16="http://schemas.microsoft.com/office/drawing/2014/main" id="{D8CACE93-5942-4F5C-9BBA-66E5315EA6E7}"/>
              </a:ext>
            </a:extLst>
          </p:cNvPr>
          <p:cNvGraphicFramePr>
            <a:graphicFrameLocks noGrp="1"/>
          </p:cNvGraphicFramePr>
          <p:nvPr>
            <p:ph type="tbl" sz="quarter" idx="13"/>
            <p:extLst>
              <p:ext uri="{D42A27DB-BD31-4B8C-83A1-F6EECF244321}">
                <p14:modId xmlns:p14="http://schemas.microsoft.com/office/powerpoint/2010/main" val="2900071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430532384"/>
                    </a:ext>
                  </a:extLst>
                </a:gridCol>
                <a:gridCol w="576072">
                  <a:extLst>
                    <a:ext uri="{9D8B030D-6E8A-4147-A177-3AD203B41FA5}">
                      <a16:colId xmlns:a16="http://schemas.microsoft.com/office/drawing/2014/main" val="55812732"/>
                    </a:ext>
                  </a:extLst>
                </a:gridCol>
                <a:gridCol w="822961">
                  <a:extLst>
                    <a:ext uri="{9D8B030D-6E8A-4147-A177-3AD203B41FA5}">
                      <a16:colId xmlns:a16="http://schemas.microsoft.com/office/drawing/2014/main" val="3812157866"/>
                    </a:ext>
                  </a:extLst>
                </a:gridCol>
                <a:gridCol w="246888">
                  <a:extLst>
                    <a:ext uri="{9D8B030D-6E8A-4147-A177-3AD203B41FA5}">
                      <a16:colId xmlns:a16="http://schemas.microsoft.com/office/drawing/2014/main" val="149141905"/>
                    </a:ext>
                  </a:extLst>
                </a:gridCol>
                <a:gridCol w="246888">
                  <a:extLst>
                    <a:ext uri="{9D8B030D-6E8A-4147-A177-3AD203B41FA5}">
                      <a16:colId xmlns:a16="http://schemas.microsoft.com/office/drawing/2014/main" val="1847226868"/>
                    </a:ext>
                  </a:extLst>
                </a:gridCol>
                <a:gridCol w="246888">
                  <a:extLst>
                    <a:ext uri="{9D8B030D-6E8A-4147-A177-3AD203B41FA5}">
                      <a16:colId xmlns:a16="http://schemas.microsoft.com/office/drawing/2014/main" val="2056533456"/>
                    </a:ext>
                  </a:extLst>
                </a:gridCol>
                <a:gridCol w="246888">
                  <a:extLst>
                    <a:ext uri="{9D8B030D-6E8A-4147-A177-3AD203B41FA5}">
                      <a16:colId xmlns:a16="http://schemas.microsoft.com/office/drawing/2014/main" val="1777197127"/>
                    </a:ext>
                  </a:extLst>
                </a:gridCol>
                <a:gridCol w="246888">
                  <a:extLst>
                    <a:ext uri="{9D8B030D-6E8A-4147-A177-3AD203B41FA5}">
                      <a16:colId xmlns:a16="http://schemas.microsoft.com/office/drawing/2014/main" val="1683253224"/>
                    </a:ext>
                  </a:extLst>
                </a:gridCol>
                <a:gridCol w="246888">
                  <a:extLst>
                    <a:ext uri="{9D8B030D-6E8A-4147-A177-3AD203B41FA5}">
                      <a16:colId xmlns:a16="http://schemas.microsoft.com/office/drawing/2014/main" val="1904280861"/>
                    </a:ext>
                  </a:extLst>
                </a:gridCol>
                <a:gridCol w="246888">
                  <a:extLst>
                    <a:ext uri="{9D8B030D-6E8A-4147-A177-3AD203B41FA5}">
                      <a16:colId xmlns:a16="http://schemas.microsoft.com/office/drawing/2014/main" val="670557735"/>
                    </a:ext>
                  </a:extLst>
                </a:gridCol>
                <a:gridCol w="246888">
                  <a:extLst>
                    <a:ext uri="{9D8B030D-6E8A-4147-A177-3AD203B41FA5}">
                      <a16:colId xmlns:a16="http://schemas.microsoft.com/office/drawing/2014/main" val="277208000"/>
                    </a:ext>
                  </a:extLst>
                </a:gridCol>
                <a:gridCol w="246888">
                  <a:extLst>
                    <a:ext uri="{9D8B030D-6E8A-4147-A177-3AD203B41FA5}">
                      <a16:colId xmlns:a16="http://schemas.microsoft.com/office/drawing/2014/main" val="3794206348"/>
                    </a:ext>
                  </a:extLst>
                </a:gridCol>
                <a:gridCol w="246888">
                  <a:extLst>
                    <a:ext uri="{9D8B030D-6E8A-4147-A177-3AD203B41FA5}">
                      <a16:colId xmlns:a16="http://schemas.microsoft.com/office/drawing/2014/main" val="3920992463"/>
                    </a:ext>
                  </a:extLst>
                </a:gridCol>
                <a:gridCol w="246888">
                  <a:extLst>
                    <a:ext uri="{9D8B030D-6E8A-4147-A177-3AD203B41FA5}">
                      <a16:colId xmlns:a16="http://schemas.microsoft.com/office/drawing/2014/main" val="1684134616"/>
                    </a:ext>
                  </a:extLst>
                </a:gridCol>
                <a:gridCol w="246888">
                  <a:extLst>
                    <a:ext uri="{9D8B030D-6E8A-4147-A177-3AD203B41FA5}">
                      <a16:colId xmlns:a16="http://schemas.microsoft.com/office/drawing/2014/main" val="2335121637"/>
                    </a:ext>
                  </a:extLst>
                </a:gridCol>
                <a:gridCol w="246888">
                  <a:extLst>
                    <a:ext uri="{9D8B030D-6E8A-4147-A177-3AD203B41FA5}">
                      <a16:colId xmlns:a16="http://schemas.microsoft.com/office/drawing/2014/main" val="3847403884"/>
                    </a:ext>
                  </a:extLst>
                </a:gridCol>
                <a:gridCol w="246888">
                  <a:extLst>
                    <a:ext uri="{9D8B030D-6E8A-4147-A177-3AD203B41FA5}">
                      <a16:colId xmlns:a16="http://schemas.microsoft.com/office/drawing/2014/main" val="3315214309"/>
                    </a:ext>
                  </a:extLst>
                </a:gridCol>
                <a:gridCol w="246888">
                  <a:extLst>
                    <a:ext uri="{9D8B030D-6E8A-4147-A177-3AD203B41FA5}">
                      <a16:colId xmlns:a16="http://schemas.microsoft.com/office/drawing/2014/main" val="3902507934"/>
                    </a:ext>
                  </a:extLst>
                </a:gridCol>
                <a:gridCol w="246888">
                  <a:extLst>
                    <a:ext uri="{9D8B030D-6E8A-4147-A177-3AD203B41FA5}">
                      <a16:colId xmlns:a16="http://schemas.microsoft.com/office/drawing/2014/main" val="250853805"/>
                    </a:ext>
                  </a:extLst>
                </a:gridCol>
                <a:gridCol w="246888">
                  <a:extLst>
                    <a:ext uri="{9D8B030D-6E8A-4147-A177-3AD203B41FA5}">
                      <a16:colId xmlns:a16="http://schemas.microsoft.com/office/drawing/2014/main" val="1059709461"/>
                    </a:ext>
                  </a:extLst>
                </a:gridCol>
                <a:gridCol w="246888">
                  <a:extLst>
                    <a:ext uri="{9D8B030D-6E8A-4147-A177-3AD203B41FA5}">
                      <a16:colId xmlns:a16="http://schemas.microsoft.com/office/drawing/2014/main" val="3774871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0962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12:02:07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12:02:07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63543881"/>
                  </a:ext>
                </a:extLst>
              </a:tr>
            </a:tbl>
          </a:graphicData>
        </a:graphic>
      </p:graphicFrame>
      <p:sp>
        <p:nvSpPr>
          <p:cNvPr id="4" name="Text Placeholder 3">
            <a:extLst>
              <a:ext uri="{FF2B5EF4-FFF2-40B4-BE49-F238E27FC236}">
                <a16:creationId xmlns:a16="http://schemas.microsoft.com/office/drawing/2014/main" id="{2C4F5DE4-77DD-4FE5-971B-3428825F7A7E}"/>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038118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2596A-825B-4299-B203-20881D7EBA29}"/>
              </a:ext>
            </a:extLst>
          </p:cNvPr>
          <p:cNvSpPr>
            <a:spLocks noGrp="1"/>
          </p:cNvSpPr>
          <p:nvPr>
            <p:ph type="title"/>
          </p:nvPr>
        </p:nvSpPr>
        <p:spPr/>
        <p:txBody>
          <a:bodyPr/>
          <a:lstStyle/>
          <a:p>
            <a:r>
              <a:rPr lang="fr-FR"/>
              <a:t>Instagram Données Globales tous les contenus | calvadosdepartement - 17 of 17</a:t>
            </a:r>
            <a:endParaRPr lang="en-US"/>
          </a:p>
        </p:txBody>
      </p:sp>
      <p:graphicFrame>
        <p:nvGraphicFramePr>
          <p:cNvPr id="5" name="Table Placeholder 4">
            <a:extLst>
              <a:ext uri="{FF2B5EF4-FFF2-40B4-BE49-F238E27FC236}">
                <a16:creationId xmlns:a16="http://schemas.microsoft.com/office/drawing/2014/main" id="{83E7D95D-C323-4CC7-AD9E-CBEBD8D420EE}"/>
              </a:ext>
            </a:extLst>
          </p:cNvPr>
          <p:cNvGraphicFramePr>
            <a:graphicFrameLocks noGrp="1"/>
          </p:cNvGraphicFramePr>
          <p:nvPr>
            <p:ph type="tbl" sz="quarter" idx="13"/>
            <p:extLst>
              <p:ext uri="{D42A27DB-BD31-4B8C-83A1-F6EECF244321}">
                <p14:modId xmlns:p14="http://schemas.microsoft.com/office/powerpoint/2010/main" val="3893854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317062637"/>
                    </a:ext>
                  </a:extLst>
                </a:gridCol>
                <a:gridCol w="576072">
                  <a:extLst>
                    <a:ext uri="{9D8B030D-6E8A-4147-A177-3AD203B41FA5}">
                      <a16:colId xmlns:a16="http://schemas.microsoft.com/office/drawing/2014/main" val="1681324669"/>
                    </a:ext>
                  </a:extLst>
                </a:gridCol>
                <a:gridCol w="822961">
                  <a:extLst>
                    <a:ext uri="{9D8B030D-6E8A-4147-A177-3AD203B41FA5}">
                      <a16:colId xmlns:a16="http://schemas.microsoft.com/office/drawing/2014/main" val="2254663190"/>
                    </a:ext>
                  </a:extLst>
                </a:gridCol>
                <a:gridCol w="246888">
                  <a:extLst>
                    <a:ext uri="{9D8B030D-6E8A-4147-A177-3AD203B41FA5}">
                      <a16:colId xmlns:a16="http://schemas.microsoft.com/office/drawing/2014/main" val="3371898157"/>
                    </a:ext>
                  </a:extLst>
                </a:gridCol>
                <a:gridCol w="246888">
                  <a:extLst>
                    <a:ext uri="{9D8B030D-6E8A-4147-A177-3AD203B41FA5}">
                      <a16:colId xmlns:a16="http://schemas.microsoft.com/office/drawing/2014/main" val="2022226542"/>
                    </a:ext>
                  </a:extLst>
                </a:gridCol>
                <a:gridCol w="246888">
                  <a:extLst>
                    <a:ext uri="{9D8B030D-6E8A-4147-A177-3AD203B41FA5}">
                      <a16:colId xmlns:a16="http://schemas.microsoft.com/office/drawing/2014/main" val="1796922589"/>
                    </a:ext>
                  </a:extLst>
                </a:gridCol>
                <a:gridCol w="246888">
                  <a:extLst>
                    <a:ext uri="{9D8B030D-6E8A-4147-A177-3AD203B41FA5}">
                      <a16:colId xmlns:a16="http://schemas.microsoft.com/office/drawing/2014/main" val="4138474791"/>
                    </a:ext>
                  </a:extLst>
                </a:gridCol>
                <a:gridCol w="246888">
                  <a:extLst>
                    <a:ext uri="{9D8B030D-6E8A-4147-A177-3AD203B41FA5}">
                      <a16:colId xmlns:a16="http://schemas.microsoft.com/office/drawing/2014/main" val="3397448717"/>
                    </a:ext>
                  </a:extLst>
                </a:gridCol>
                <a:gridCol w="246888">
                  <a:extLst>
                    <a:ext uri="{9D8B030D-6E8A-4147-A177-3AD203B41FA5}">
                      <a16:colId xmlns:a16="http://schemas.microsoft.com/office/drawing/2014/main" val="1297732908"/>
                    </a:ext>
                  </a:extLst>
                </a:gridCol>
                <a:gridCol w="246888">
                  <a:extLst>
                    <a:ext uri="{9D8B030D-6E8A-4147-A177-3AD203B41FA5}">
                      <a16:colId xmlns:a16="http://schemas.microsoft.com/office/drawing/2014/main" val="4212285370"/>
                    </a:ext>
                  </a:extLst>
                </a:gridCol>
                <a:gridCol w="246888">
                  <a:extLst>
                    <a:ext uri="{9D8B030D-6E8A-4147-A177-3AD203B41FA5}">
                      <a16:colId xmlns:a16="http://schemas.microsoft.com/office/drawing/2014/main" val="2819832517"/>
                    </a:ext>
                  </a:extLst>
                </a:gridCol>
                <a:gridCol w="246888">
                  <a:extLst>
                    <a:ext uri="{9D8B030D-6E8A-4147-A177-3AD203B41FA5}">
                      <a16:colId xmlns:a16="http://schemas.microsoft.com/office/drawing/2014/main" val="2975134260"/>
                    </a:ext>
                  </a:extLst>
                </a:gridCol>
                <a:gridCol w="246888">
                  <a:extLst>
                    <a:ext uri="{9D8B030D-6E8A-4147-A177-3AD203B41FA5}">
                      <a16:colId xmlns:a16="http://schemas.microsoft.com/office/drawing/2014/main" val="517001091"/>
                    </a:ext>
                  </a:extLst>
                </a:gridCol>
                <a:gridCol w="246888">
                  <a:extLst>
                    <a:ext uri="{9D8B030D-6E8A-4147-A177-3AD203B41FA5}">
                      <a16:colId xmlns:a16="http://schemas.microsoft.com/office/drawing/2014/main" val="2399893476"/>
                    </a:ext>
                  </a:extLst>
                </a:gridCol>
                <a:gridCol w="246888">
                  <a:extLst>
                    <a:ext uri="{9D8B030D-6E8A-4147-A177-3AD203B41FA5}">
                      <a16:colId xmlns:a16="http://schemas.microsoft.com/office/drawing/2014/main" val="2428485407"/>
                    </a:ext>
                  </a:extLst>
                </a:gridCol>
                <a:gridCol w="246888">
                  <a:extLst>
                    <a:ext uri="{9D8B030D-6E8A-4147-A177-3AD203B41FA5}">
                      <a16:colId xmlns:a16="http://schemas.microsoft.com/office/drawing/2014/main" val="4216947591"/>
                    </a:ext>
                  </a:extLst>
                </a:gridCol>
                <a:gridCol w="246888">
                  <a:extLst>
                    <a:ext uri="{9D8B030D-6E8A-4147-A177-3AD203B41FA5}">
                      <a16:colId xmlns:a16="http://schemas.microsoft.com/office/drawing/2014/main" val="2000142581"/>
                    </a:ext>
                  </a:extLst>
                </a:gridCol>
                <a:gridCol w="246888">
                  <a:extLst>
                    <a:ext uri="{9D8B030D-6E8A-4147-A177-3AD203B41FA5}">
                      <a16:colId xmlns:a16="http://schemas.microsoft.com/office/drawing/2014/main" val="1391731495"/>
                    </a:ext>
                  </a:extLst>
                </a:gridCol>
                <a:gridCol w="246888">
                  <a:extLst>
                    <a:ext uri="{9D8B030D-6E8A-4147-A177-3AD203B41FA5}">
                      <a16:colId xmlns:a16="http://schemas.microsoft.com/office/drawing/2014/main" val="1545239748"/>
                    </a:ext>
                  </a:extLst>
                </a:gridCol>
                <a:gridCol w="246888">
                  <a:extLst>
                    <a:ext uri="{9D8B030D-6E8A-4147-A177-3AD203B41FA5}">
                      <a16:colId xmlns:a16="http://schemas.microsoft.com/office/drawing/2014/main" val="3436720785"/>
                    </a:ext>
                  </a:extLst>
                </a:gridCol>
                <a:gridCol w="246888">
                  <a:extLst>
                    <a:ext uri="{9D8B030D-6E8A-4147-A177-3AD203B41FA5}">
                      <a16:colId xmlns:a16="http://schemas.microsoft.com/office/drawing/2014/main" val="3339798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585919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1443</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230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54</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39</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1766</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31863</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40235</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16470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181</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41</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129</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11</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514329695"/>
                  </a:ext>
                </a:extLst>
              </a:tr>
            </a:tbl>
          </a:graphicData>
        </a:graphic>
      </p:graphicFrame>
      <p:sp>
        <p:nvSpPr>
          <p:cNvPr id="4" name="Text Placeholder 3">
            <a:extLst>
              <a:ext uri="{FF2B5EF4-FFF2-40B4-BE49-F238E27FC236}">
                <a16:creationId xmlns:a16="http://schemas.microsoft.com/office/drawing/2014/main" id="{C0B37363-4CA6-44F9-BC03-82745C902FCB}"/>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1711134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01228-BBD4-4694-A308-05E1EED0DB63}"/>
              </a:ext>
            </a:extLst>
          </p:cNvPr>
          <p:cNvSpPr>
            <a:spLocks noGrp="1"/>
          </p:cNvSpPr>
          <p:nvPr>
            <p:ph type="title"/>
          </p:nvPr>
        </p:nvSpPr>
        <p:spPr/>
        <p:txBody>
          <a:bodyPr/>
          <a:lstStyle/>
          <a:p>
            <a:r>
              <a:rPr lang="fr-FR"/>
              <a:t>Instagram MEILLEURS TX d'ENGAGEMENT | calvadosdepartement</a:t>
            </a:r>
            <a:endParaRPr lang="en-US"/>
          </a:p>
        </p:txBody>
      </p:sp>
      <p:graphicFrame>
        <p:nvGraphicFramePr>
          <p:cNvPr id="5" name="Table Placeholder 4">
            <a:extLst>
              <a:ext uri="{FF2B5EF4-FFF2-40B4-BE49-F238E27FC236}">
                <a16:creationId xmlns:a16="http://schemas.microsoft.com/office/drawing/2014/main" id="{F6FD69A0-D68B-49F8-BA41-E16C19542C1A}"/>
              </a:ext>
            </a:extLst>
          </p:cNvPr>
          <p:cNvGraphicFramePr>
            <a:graphicFrameLocks noGrp="1"/>
          </p:cNvGraphicFramePr>
          <p:nvPr>
            <p:ph type="tbl" sz="quarter" idx="13"/>
            <p:extLst>
              <p:ext uri="{D42A27DB-BD31-4B8C-83A1-F6EECF244321}">
                <p14:modId xmlns:p14="http://schemas.microsoft.com/office/powerpoint/2010/main" val="916953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81411292"/>
                    </a:ext>
                  </a:extLst>
                </a:gridCol>
                <a:gridCol w="1645920">
                  <a:extLst>
                    <a:ext uri="{9D8B030D-6E8A-4147-A177-3AD203B41FA5}">
                      <a16:colId xmlns:a16="http://schemas.microsoft.com/office/drawing/2014/main" val="686260710"/>
                    </a:ext>
                  </a:extLst>
                </a:gridCol>
                <a:gridCol w="2304288">
                  <a:extLst>
                    <a:ext uri="{9D8B030D-6E8A-4147-A177-3AD203B41FA5}">
                      <a16:colId xmlns:a16="http://schemas.microsoft.com/office/drawing/2014/main" val="2460907731"/>
                    </a:ext>
                  </a:extLst>
                </a:gridCol>
                <a:gridCol w="822960">
                  <a:extLst>
                    <a:ext uri="{9D8B030D-6E8A-4147-A177-3AD203B41FA5}">
                      <a16:colId xmlns:a16="http://schemas.microsoft.com/office/drawing/2014/main" val="1808035345"/>
                    </a:ext>
                  </a:extLst>
                </a:gridCol>
                <a:gridCol w="822960">
                  <a:extLst>
                    <a:ext uri="{9D8B030D-6E8A-4147-A177-3AD203B41FA5}">
                      <a16:colId xmlns:a16="http://schemas.microsoft.com/office/drawing/2014/main" val="208010794"/>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Tags</a:t>
                      </a:r>
                    </a:p>
                  </a:txBody>
                  <a:tcPr/>
                </a:tc>
                <a:tc>
                  <a:txBody>
                    <a:bodyPr/>
                    <a:lstStyle/>
                    <a:p>
                      <a:r>
                        <a:rPr lang="en-US" sz="1000"/>
                        <a:t>Engagements (Organic)</a:t>
                      </a:r>
                    </a:p>
                  </a:txBody>
                  <a:tcPr/>
                </a:tc>
                <a:tc>
                  <a:txBody>
                    <a:bodyPr/>
                    <a:lstStyle/>
                    <a:p>
                      <a:r>
                        <a:rPr lang="en-US" sz="1000"/>
                        <a:t>Engagement Rate (Organic)</a:t>
                      </a:r>
                    </a:p>
                  </a:txBody>
                  <a:tcPr/>
                </a:tc>
                <a:extLst>
                  <a:ext uri="{0D108BD9-81ED-4DB2-BD59-A6C34878D82A}">
                    <a16:rowId xmlns:a16="http://schemas.microsoft.com/office/drawing/2014/main" val="3751826757"/>
                  </a:ext>
                </a:extLst>
              </a:tr>
              <a:tr h="370840">
                <a:tc>
                  <a:txBody>
                    <a:bodyPr/>
                    <a:lstStyle/>
                    <a:p>
                      <a:r>
                        <a:rPr lang="en-US" sz="1000"/>
                        <a:t>10/15/2024 11:00:50</a:t>
                      </a:r>
                    </a:p>
                  </a:txBody>
                  <a:tcPr/>
                </a:tc>
                <a:tc>
                  <a:txBody>
                    <a:bodyPr/>
                    <a:lstStyle/>
                    <a:p>
                      <a:r>
                        <a:rPr lang="en-US" sz="1000"/>
                        <a:t>10/15/2024 11:00:50</a:t>
                      </a:r>
                    </a:p>
                  </a:txBody>
                  <a:tcPr/>
                </a:tc>
                <a:tc>
                  <a:txBody>
                    <a:bodyPr/>
                    <a:lstStyle/>
                    <a:p>
                      <a:r>
                        <a:rPr lang="en-US" sz="1000"/>
                        <a:t>SPORT</a:t>
                      </a:r>
                    </a:p>
                  </a:txBody>
                  <a:tcPr/>
                </a:tc>
                <a:tc>
                  <a:txBody>
                    <a:bodyPr/>
                    <a:lstStyle/>
                    <a:p>
                      <a:r>
                        <a:rPr lang="en-US" sz="1000"/>
                        <a:t>396</a:t>
                      </a:r>
                    </a:p>
                  </a:txBody>
                  <a:tcPr/>
                </a:tc>
                <a:tc>
                  <a:txBody>
                    <a:bodyPr/>
                    <a:lstStyle/>
                    <a:p>
                      <a:r>
                        <a:rPr lang="en-US" sz="1000"/>
                        <a:t>8.24 %</a:t>
                      </a:r>
                    </a:p>
                  </a:txBody>
                  <a:tcPr/>
                </a:tc>
                <a:extLst>
                  <a:ext uri="{0D108BD9-81ED-4DB2-BD59-A6C34878D82A}">
                    <a16:rowId xmlns:a16="http://schemas.microsoft.com/office/drawing/2014/main" val="1057115219"/>
                  </a:ext>
                </a:extLst>
              </a:tr>
              <a:tr h="370840">
                <a:tc>
                  <a:txBody>
                    <a:bodyPr/>
                    <a:lstStyle/>
                    <a:p>
                      <a:r>
                        <a:rPr lang="en-US" sz="1000"/>
                        <a:t>10/04/2024 12:46:14</a:t>
                      </a:r>
                    </a:p>
                  </a:txBody>
                  <a:tcPr/>
                </a:tc>
                <a:tc>
                  <a:txBody>
                    <a:bodyPr/>
                    <a:lstStyle/>
                    <a:p>
                      <a:r>
                        <a:rPr lang="en-US" sz="1000"/>
                        <a:t>10/04/2024 12:46:14</a:t>
                      </a:r>
                    </a:p>
                  </a:txBody>
                  <a:tcPr/>
                </a:tc>
                <a:tc>
                  <a:txBody>
                    <a:bodyPr/>
                    <a:lstStyle/>
                    <a:p>
                      <a:endParaRPr lang="en-US" sz="1000"/>
                    </a:p>
                  </a:txBody>
                  <a:tcPr/>
                </a:tc>
                <a:tc>
                  <a:txBody>
                    <a:bodyPr/>
                    <a:lstStyle/>
                    <a:p>
                      <a:r>
                        <a:rPr lang="en-US" sz="1000"/>
                        <a:t>106</a:t>
                      </a:r>
                    </a:p>
                  </a:txBody>
                  <a:tcPr/>
                </a:tc>
                <a:tc>
                  <a:txBody>
                    <a:bodyPr/>
                    <a:lstStyle/>
                    <a:p>
                      <a:r>
                        <a:rPr lang="en-US" sz="1000"/>
                        <a:t>5.27 %</a:t>
                      </a:r>
                    </a:p>
                  </a:txBody>
                  <a:tcPr/>
                </a:tc>
                <a:extLst>
                  <a:ext uri="{0D108BD9-81ED-4DB2-BD59-A6C34878D82A}">
                    <a16:rowId xmlns:a16="http://schemas.microsoft.com/office/drawing/2014/main" val="2344470126"/>
                  </a:ext>
                </a:extLst>
              </a:tr>
              <a:tr h="370840">
                <a:tc>
                  <a:txBody>
                    <a:bodyPr/>
                    <a:lstStyle/>
                    <a:p>
                      <a:r>
                        <a:rPr lang="en-US" sz="1000"/>
                        <a:t>10/04/2024 18:46:28</a:t>
                      </a:r>
                    </a:p>
                  </a:txBody>
                  <a:tcPr/>
                </a:tc>
                <a:tc>
                  <a:txBody>
                    <a:bodyPr/>
                    <a:lstStyle/>
                    <a:p>
                      <a:r>
                        <a:rPr lang="en-US" sz="1000"/>
                        <a:t>10/04/2024 18:46:28</a:t>
                      </a:r>
                    </a:p>
                  </a:txBody>
                  <a:tcPr/>
                </a:tc>
                <a:tc>
                  <a:txBody>
                    <a:bodyPr/>
                    <a:lstStyle/>
                    <a:p>
                      <a:endParaRPr lang="en-US" sz="1000"/>
                    </a:p>
                  </a:txBody>
                  <a:tcPr/>
                </a:tc>
                <a:tc>
                  <a:txBody>
                    <a:bodyPr/>
                    <a:lstStyle/>
                    <a:p>
                      <a:r>
                        <a:rPr lang="en-US" sz="1000"/>
                        <a:t>349</a:t>
                      </a:r>
                    </a:p>
                  </a:txBody>
                  <a:tcPr/>
                </a:tc>
                <a:tc>
                  <a:txBody>
                    <a:bodyPr/>
                    <a:lstStyle/>
                    <a:p>
                      <a:r>
                        <a:rPr lang="en-US" sz="1000"/>
                        <a:t>4.67 %</a:t>
                      </a:r>
                    </a:p>
                  </a:txBody>
                  <a:tcPr/>
                </a:tc>
                <a:extLst>
                  <a:ext uri="{0D108BD9-81ED-4DB2-BD59-A6C34878D82A}">
                    <a16:rowId xmlns:a16="http://schemas.microsoft.com/office/drawing/2014/main" val="1678135826"/>
                  </a:ext>
                </a:extLst>
              </a:tr>
              <a:tr h="370840">
                <a:tc>
                  <a:txBody>
                    <a:bodyPr/>
                    <a:lstStyle/>
                    <a:p>
                      <a:r>
                        <a:rPr lang="en-US" sz="1000"/>
                        <a:t>10/08/2024 12:02:07</a:t>
                      </a:r>
                    </a:p>
                  </a:txBody>
                  <a:tcPr/>
                </a:tc>
                <a:tc>
                  <a:txBody>
                    <a:bodyPr/>
                    <a:lstStyle/>
                    <a:p>
                      <a:r>
                        <a:rPr lang="en-US" sz="1000"/>
                        <a:t>10/08/2024 12:02:07</a:t>
                      </a:r>
                    </a:p>
                  </a:txBody>
                  <a:tcPr/>
                </a:tc>
                <a:tc>
                  <a:txBody>
                    <a:bodyPr/>
                    <a:lstStyle/>
                    <a:p>
                      <a:endParaRPr lang="en-US" sz="1000"/>
                    </a:p>
                  </a:txBody>
                  <a:tcPr/>
                </a:tc>
                <a:tc>
                  <a:txBody>
                    <a:bodyPr/>
                    <a:lstStyle/>
                    <a:p>
                      <a:r>
                        <a:rPr lang="en-US" sz="1000"/>
                        <a:t>144</a:t>
                      </a:r>
                    </a:p>
                  </a:txBody>
                  <a:tcPr/>
                </a:tc>
                <a:tc>
                  <a:txBody>
                    <a:bodyPr/>
                    <a:lstStyle/>
                    <a:p>
                      <a:r>
                        <a:rPr lang="en-US" sz="1000"/>
                        <a:t>4.5 %</a:t>
                      </a:r>
                    </a:p>
                  </a:txBody>
                  <a:tcPr/>
                </a:tc>
                <a:extLst>
                  <a:ext uri="{0D108BD9-81ED-4DB2-BD59-A6C34878D82A}">
                    <a16:rowId xmlns:a16="http://schemas.microsoft.com/office/drawing/2014/main" val="87745616"/>
                  </a:ext>
                </a:extLst>
              </a:tr>
              <a:tr h="370840">
                <a:tc>
                  <a:txBody>
                    <a:bodyPr/>
                    <a:lstStyle/>
                    <a:p>
                      <a:r>
                        <a:rPr lang="en-US" sz="1000"/>
                        <a:t>10/12/2024 12:05:12</a:t>
                      </a:r>
                    </a:p>
                  </a:txBody>
                  <a:tcPr/>
                </a:tc>
                <a:tc>
                  <a:txBody>
                    <a:bodyPr/>
                    <a:lstStyle/>
                    <a:p>
                      <a:r>
                        <a:rPr lang="en-US" sz="1000"/>
                        <a:t>10/12/2024 12:05:12</a:t>
                      </a:r>
                    </a:p>
                  </a:txBody>
                  <a:tcPr/>
                </a:tc>
                <a:tc>
                  <a:txBody>
                    <a:bodyPr/>
                    <a:lstStyle/>
                    <a:p>
                      <a:endParaRPr lang="en-US" sz="1000"/>
                    </a:p>
                  </a:txBody>
                  <a:tcPr/>
                </a:tc>
                <a:tc>
                  <a:txBody>
                    <a:bodyPr/>
                    <a:lstStyle/>
                    <a:p>
                      <a:r>
                        <a:rPr lang="en-US" sz="1000"/>
                        <a:t>100</a:t>
                      </a:r>
                    </a:p>
                  </a:txBody>
                  <a:tcPr/>
                </a:tc>
                <a:tc>
                  <a:txBody>
                    <a:bodyPr/>
                    <a:lstStyle/>
                    <a:p>
                      <a:r>
                        <a:rPr lang="en-US" sz="1000"/>
                        <a:t>4.49 %</a:t>
                      </a:r>
                    </a:p>
                  </a:txBody>
                  <a:tcPr/>
                </a:tc>
                <a:extLst>
                  <a:ext uri="{0D108BD9-81ED-4DB2-BD59-A6C34878D82A}">
                    <a16:rowId xmlns:a16="http://schemas.microsoft.com/office/drawing/2014/main" val="2864287061"/>
                  </a:ext>
                </a:extLst>
              </a:tr>
              <a:tr h="370840">
                <a:tc>
                  <a:txBody>
                    <a:bodyPr/>
                    <a:lstStyle/>
                    <a:p>
                      <a:r>
                        <a:rPr lang="en-US" sz="1000" b="1"/>
                        <a:t>Summary</a:t>
                      </a:r>
                    </a:p>
                  </a:txBody>
                  <a:tcPr/>
                </a:tc>
                <a:tc>
                  <a:txBody>
                    <a:bodyPr/>
                    <a:lstStyle/>
                    <a:p>
                      <a:r>
                        <a:rPr lang="en-US" sz="1000" b="1"/>
                        <a:t>Summary</a:t>
                      </a:r>
                    </a:p>
                  </a:txBody>
                  <a:tcPr/>
                </a:tc>
                <a:tc>
                  <a:txBody>
                    <a:bodyPr/>
                    <a:lstStyle/>
                    <a:p>
                      <a:endParaRPr lang="en-US" sz="1000" b="1"/>
                    </a:p>
                  </a:txBody>
                  <a:tcPr/>
                </a:tc>
                <a:tc>
                  <a:txBody>
                    <a:bodyPr/>
                    <a:lstStyle/>
                    <a:p>
                      <a:r>
                        <a:rPr lang="el-GR" sz="1000" b="1"/>
                        <a:t>Σ = 1095</a:t>
                      </a:r>
                      <a:endParaRPr lang="en-US" sz="1000" b="1"/>
                    </a:p>
                  </a:txBody>
                  <a:tcPr/>
                </a:tc>
                <a:tc>
                  <a:txBody>
                    <a:bodyPr/>
                    <a:lstStyle/>
                    <a:p>
                      <a:r>
                        <a:rPr lang="en-US" sz="1000" b="1"/>
                        <a:t>x̄ = 5.43%</a:t>
                      </a:r>
                    </a:p>
                  </a:txBody>
                  <a:tcPr/>
                </a:tc>
                <a:extLst>
                  <a:ext uri="{0D108BD9-81ED-4DB2-BD59-A6C34878D82A}">
                    <a16:rowId xmlns:a16="http://schemas.microsoft.com/office/drawing/2014/main" val="2186736205"/>
                  </a:ext>
                </a:extLst>
              </a:tr>
            </a:tbl>
          </a:graphicData>
        </a:graphic>
      </p:graphicFrame>
      <p:sp>
        <p:nvSpPr>
          <p:cNvPr id="4" name="Text Placeholder 3">
            <a:extLst>
              <a:ext uri="{FF2B5EF4-FFF2-40B4-BE49-F238E27FC236}">
                <a16:creationId xmlns:a16="http://schemas.microsoft.com/office/drawing/2014/main" id="{0BDDCCEF-645E-4928-90CE-BACD3A8A0278}"/>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606096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CDA20-1004-4CDB-907F-F4A90D7D46E8}"/>
              </a:ext>
            </a:extLst>
          </p:cNvPr>
          <p:cNvSpPr>
            <a:spLocks noGrp="1"/>
          </p:cNvSpPr>
          <p:nvPr>
            <p:ph type="title"/>
          </p:nvPr>
        </p:nvSpPr>
        <p:spPr/>
        <p:txBody>
          <a:bodyPr/>
          <a:lstStyle/>
          <a:p>
            <a:r>
              <a:rPr lang="en-US"/>
              <a:t>Instagram MEILLEURES PORTEES | calvadosdepartement</a:t>
            </a:r>
          </a:p>
        </p:txBody>
      </p:sp>
      <p:graphicFrame>
        <p:nvGraphicFramePr>
          <p:cNvPr id="5" name="Table Placeholder 4">
            <a:extLst>
              <a:ext uri="{FF2B5EF4-FFF2-40B4-BE49-F238E27FC236}">
                <a16:creationId xmlns:a16="http://schemas.microsoft.com/office/drawing/2014/main" id="{BFE5721D-8116-44CC-80FB-2431834ABAE9}"/>
              </a:ext>
            </a:extLst>
          </p:cNvPr>
          <p:cNvGraphicFramePr>
            <a:graphicFrameLocks noGrp="1"/>
          </p:cNvGraphicFramePr>
          <p:nvPr>
            <p:ph type="tbl" sz="quarter" idx="13"/>
            <p:extLst>
              <p:ext uri="{D42A27DB-BD31-4B8C-83A1-F6EECF244321}">
                <p14:modId xmlns:p14="http://schemas.microsoft.com/office/powerpoint/2010/main" val="1341032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259264790"/>
                    </a:ext>
                  </a:extLst>
                </a:gridCol>
                <a:gridCol w="1810512">
                  <a:extLst>
                    <a:ext uri="{9D8B030D-6E8A-4147-A177-3AD203B41FA5}">
                      <a16:colId xmlns:a16="http://schemas.microsoft.com/office/drawing/2014/main" val="303680262"/>
                    </a:ext>
                  </a:extLst>
                </a:gridCol>
                <a:gridCol w="2551176">
                  <a:extLst>
                    <a:ext uri="{9D8B030D-6E8A-4147-A177-3AD203B41FA5}">
                      <a16:colId xmlns:a16="http://schemas.microsoft.com/office/drawing/2014/main" val="2344018263"/>
                    </a:ext>
                  </a:extLst>
                </a:gridCol>
                <a:gridCol w="905256">
                  <a:extLst>
                    <a:ext uri="{9D8B030D-6E8A-4147-A177-3AD203B41FA5}">
                      <a16:colId xmlns:a16="http://schemas.microsoft.com/office/drawing/2014/main" val="3609290769"/>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Tags</a:t>
                      </a:r>
                    </a:p>
                  </a:txBody>
                  <a:tcPr/>
                </a:tc>
                <a:tc>
                  <a:txBody>
                    <a:bodyPr/>
                    <a:lstStyle/>
                    <a:p>
                      <a:r>
                        <a:rPr lang="en-US" sz="1000"/>
                        <a:t>Reach (Organic)</a:t>
                      </a:r>
                    </a:p>
                  </a:txBody>
                  <a:tcPr/>
                </a:tc>
                <a:extLst>
                  <a:ext uri="{0D108BD9-81ED-4DB2-BD59-A6C34878D82A}">
                    <a16:rowId xmlns:a16="http://schemas.microsoft.com/office/drawing/2014/main" val="1478332791"/>
                  </a:ext>
                </a:extLst>
              </a:tr>
              <a:tr h="370840">
                <a:tc>
                  <a:txBody>
                    <a:bodyPr/>
                    <a:lstStyle/>
                    <a:p>
                      <a:r>
                        <a:rPr lang="en-US" sz="1000"/>
                        <a:t>10/04/2024 18:46:28</a:t>
                      </a:r>
                    </a:p>
                  </a:txBody>
                  <a:tcPr/>
                </a:tc>
                <a:tc>
                  <a:txBody>
                    <a:bodyPr/>
                    <a:lstStyle/>
                    <a:p>
                      <a:r>
                        <a:rPr lang="en-US" sz="1000"/>
                        <a:t>10/04/2024 18:46:28</a:t>
                      </a:r>
                    </a:p>
                  </a:txBody>
                  <a:tcPr/>
                </a:tc>
                <a:tc>
                  <a:txBody>
                    <a:bodyPr/>
                    <a:lstStyle/>
                    <a:p>
                      <a:endParaRPr lang="en-US" sz="1000"/>
                    </a:p>
                  </a:txBody>
                  <a:tcPr/>
                </a:tc>
                <a:tc>
                  <a:txBody>
                    <a:bodyPr/>
                    <a:lstStyle/>
                    <a:p>
                      <a:r>
                        <a:rPr lang="en-US" sz="1000"/>
                        <a:t>6432</a:t>
                      </a:r>
                    </a:p>
                  </a:txBody>
                  <a:tcPr/>
                </a:tc>
                <a:extLst>
                  <a:ext uri="{0D108BD9-81ED-4DB2-BD59-A6C34878D82A}">
                    <a16:rowId xmlns:a16="http://schemas.microsoft.com/office/drawing/2014/main" val="3497919551"/>
                  </a:ext>
                </a:extLst>
              </a:tr>
              <a:tr h="370840">
                <a:tc>
                  <a:txBody>
                    <a:bodyPr/>
                    <a:lstStyle/>
                    <a:p>
                      <a:r>
                        <a:rPr lang="en-US" sz="1000"/>
                        <a:t>10/15/2024 11:00:50</a:t>
                      </a:r>
                    </a:p>
                  </a:txBody>
                  <a:tcPr/>
                </a:tc>
                <a:tc>
                  <a:txBody>
                    <a:bodyPr/>
                    <a:lstStyle/>
                    <a:p>
                      <a:r>
                        <a:rPr lang="en-US" sz="1000"/>
                        <a:t>10/15/2024 11:00:50</a:t>
                      </a:r>
                    </a:p>
                  </a:txBody>
                  <a:tcPr/>
                </a:tc>
                <a:tc>
                  <a:txBody>
                    <a:bodyPr/>
                    <a:lstStyle/>
                    <a:p>
                      <a:r>
                        <a:rPr lang="en-US" sz="1000"/>
                        <a:t>SPORT</a:t>
                      </a:r>
                    </a:p>
                  </a:txBody>
                  <a:tcPr/>
                </a:tc>
                <a:tc>
                  <a:txBody>
                    <a:bodyPr/>
                    <a:lstStyle/>
                    <a:p>
                      <a:r>
                        <a:rPr lang="en-US" sz="1000"/>
                        <a:t>3860</a:t>
                      </a:r>
                    </a:p>
                  </a:txBody>
                  <a:tcPr/>
                </a:tc>
                <a:extLst>
                  <a:ext uri="{0D108BD9-81ED-4DB2-BD59-A6C34878D82A}">
                    <a16:rowId xmlns:a16="http://schemas.microsoft.com/office/drawing/2014/main" val="2319302454"/>
                  </a:ext>
                </a:extLst>
              </a:tr>
              <a:tr h="370840">
                <a:tc>
                  <a:txBody>
                    <a:bodyPr/>
                    <a:lstStyle/>
                    <a:p>
                      <a:r>
                        <a:rPr lang="en-US" sz="1000"/>
                        <a:t>10/11/2024 19:36:57</a:t>
                      </a:r>
                    </a:p>
                  </a:txBody>
                  <a:tcPr/>
                </a:tc>
                <a:tc>
                  <a:txBody>
                    <a:bodyPr/>
                    <a:lstStyle/>
                    <a:p>
                      <a:r>
                        <a:rPr lang="en-US" sz="1000"/>
                        <a:t>10/11/2024 19:36:57</a:t>
                      </a:r>
                    </a:p>
                  </a:txBody>
                  <a:tcPr/>
                </a:tc>
                <a:tc>
                  <a:txBody>
                    <a:bodyPr/>
                    <a:lstStyle/>
                    <a:p>
                      <a:endParaRPr lang="en-US" sz="1000"/>
                    </a:p>
                  </a:txBody>
                  <a:tcPr/>
                </a:tc>
                <a:tc>
                  <a:txBody>
                    <a:bodyPr/>
                    <a:lstStyle/>
                    <a:p>
                      <a:r>
                        <a:rPr lang="en-US" sz="1000"/>
                        <a:t>3827</a:t>
                      </a:r>
                    </a:p>
                  </a:txBody>
                  <a:tcPr/>
                </a:tc>
                <a:extLst>
                  <a:ext uri="{0D108BD9-81ED-4DB2-BD59-A6C34878D82A}">
                    <a16:rowId xmlns:a16="http://schemas.microsoft.com/office/drawing/2014/main" val="3718187843"/>
                  </a:ext>
                </a:extLst>
              </a:tr>
              <a:tr h="370840">
                <a:tc>
                  <a:txBody>
                    <a:bodyPr/>
                    <a:lstStyle/>
                    <a:p>
                      <a:r>
                        <a:rPr lang="en-US" sz="1000"/>
                        <a:t>10/01/2024 12:02:07</a:t>
                      </a:r>
                    </a:p>
                  </a:txBody>
                  <a:tcPr/>
                </a:tc>
                <a:tc>
                  <a:txBody>
                    <a:bodyPr/>
                    <a:lstStyle/>
                    <a:p>
                      <a:r>
                        <a:rPr lang="en-US" sz="1000"/>
                        <a:t>10/01/2024 12:02:07</a:t>
                      </a:r>
                    </a:p>
                  </a:txBody>
                  <a:tcPr/>
                </a:tc>
                <a:tc>
                  <a:txBody>
                    <a:bodyPr/>
                    <a:lstStyle/>
                    <a:p>
                      <a:r>
                        <a:rPr lang="en-US" sz="1000"/>
                        <a:t>CULTURE </a:t>
                      </a:r>
                    </a:p>
                  </a:txBody>
                  <a:tcPr/>
                </a:tc>
                <a:tc>
                  <a:txBody>
                    <a:bodyPr/>
                    <a:lstStyle/>
                    <a:p>
                      <a:r>
                        <a:rPr lang="en-US" sz="1000"/>
                        <a:t>2963</a:t>
                      </a:r>
                    </a:p>
                  </a:txBody>
                  <a:tcPr/>
                </a:tc>
                <a:extLst>
                  <a:ext uri="{0D108BD9-81ED-4DB2-BD59-A6C34878D82A}">
                    <a16:rowId xmlns:a16="http://schemas.microsoft.com/office/drawing/2014/main" val="4113508816"/>
                  </a:ext>
                </a:extLst>
              </a:tr>
              <a:tr h="370840">
                <a:tc>
                  <a:txBody>
                    <a:bodyPr/>
                    <a:lstStyle/>
                    <a:p>
                      <a:r>
                        <a:rPr lang="en-US" sz="1000"/>
                        <a:t>10/31/2024 17:46:02</a:t>
                      </a:r>
                    </a:p>
                  </a:txBody>
                  <a:tcPr/>
                </a:tc>
                <a:tc>
                  <a:txBody>
                    <a:bodyPr/>
                    <a:lstStyle/>
                    <a:p>
                      <a:r>
                        <a:rPr lang="en-US" sz="1000"/>
                        <a:t>10/31/2024 17:46:02</a:t>
                      </a:r>
                    </a:p>
                  </a:txBody>
                  <a:tcPr/>
                </a:tc>
                <a:tc>
                  <a:txBody>
                    <a:bodyPr/>
                    <a:lstStyle/>
                    <a:p>
                      <a:r>
                        <a:rPr lang="en-US" sz="1000"/>
                        <a:t>SPORT, VELO</a:t>
                      </a:r>
                    </a:p>
                  </a:txBody>
                  <a:tcPr/>
                </a:tc>
                <a:tc>
                  <a:txBody>
                    <a:bodyPr/>
                    <a:lstStyle/>
                    <a:p>
                      <a:r>
                        <a:rPr lang="en-US" sz="1000"/>
                        <a:t>2556</a:t>
                      </a:r>
                    </a:p>
                  </a:txBody>
                  <a:tcPr/>
                </a:tc>
                <a:extLst>
                  <a:ext uri="{0D108BD9-81ED-4DB2-BD59-A6C34878D82A}">
                    <a16:rowId xmlns:a16="http://schemas.microsoft.com/office/drawing/2014/main" val="1864184139"/>
                  </a:ext>
                </a:extLst>
              </a:tr>
              <a:tr h="370840">
                <a:tc>
                  <a:txBody>
                    <a:bodyPr/>
                    <a:lstStyle/>
                    <a:p>
                      <a:r>
                        <a:rPr lang="en-US" sz="1000" b="1"/>
                        <a:t>Summary</a:t>
                      </a:r>
                    </a:p>
                  </a:txBody>
                  <a:tcPr/>
                </a:tc>
                <a:tc>
                  <a:txBody>
                    <a:bodyPr/>
                    <a:lstStyle/>
                    <a:p>
                      <a:r>
                        <a:rPr lang="en-US" sz="1000" b="1"/>
                        <a:t>Summary</a:t>
                      </a:r>
                    </a:p>
                  </a:txBody>
                  <a:tcPr/>
                </a:tc>
                <a:tc>
                  <a:txBody>
                    <a:bodyPr/>
                    <a:lstStyle/>
                    <a:p>
                      <a:endParaRPr lang="en-US" sz="1000" b="1"/>
                    </a:p>
                  </a:txBody>
                  <a:tcPr/>
                </a:tc>
                <a:tc>
                  <a:txBody>
                    <a:bodyPr/>
                    <a:lstStyle/>
                    <a:p>
                      <a:r>
                        <a:rPr lang="el-GR" sz="1000" b="1"/>
                        <a:t>Σ = 19638</a:t>
                      </a:r>
                      <a:endParaRPr lang="en-US" sz="1000" b="1"/>
                    </a:p>
                  </a:txBody>
                  <a:tcPr/>
                </a:tc>
                <a:extLst>
                  <a:ext uri="{0D108BD9-81ED-4DB2-BD59-A6C34878D82A}">
                    <a16:rowId xmlns:a16="http://schemas.microsoft.com/office/drawing/2014/main" val="3535320465"/>
                  </a:ext>
                </a:extLst>
              </a:tr>
            </a:tbl>
          </a:graphicData>
        </a:graphic>
      </p:graphicFrame>
      <p:sp>
        <p:nvSpPr>
          <p:cNvPr id="4" name="Text Placeholder 3">
            <a:extLst>
              <a:ext uri="{FF2B5EF4-FFF2-40B4-BE49-F238E27FC236}">
                <a16:creationId xmlns:a16="http://schemas.microsoft.com/office/drawing/2014/main" id="{DF410E5F-629A-4C05-96CE-BDE928CC40E5}"/>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758959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19078-332E-471A-B222-2C1EED02B06F}"/>
              </a:ext>
            </a:extLst>
          </p:cNvPr>
          <p:cNvSpPr>
            <a:spLocks noGrp="1"/>
          </p:cNvSpPr>
          <p:nvPr>
            <p:ph type="title"/>
          </p:nvPr>
        </p:nvSpPr>
        <p:spPr/>
        <p:txBody>
          <a:bodyPr/>
          <a:lstStyle/>
          <a:p>
            <a:r>
              <a:rPr lang="en-US"/>
              <a:t>Instagram NBRE D'IMPRESSIONS | calvadosdepartement</a:t>
            </a:r>
          </a:p>
        </p:txBody>
      </p:sp>
      <p:graphicFrame>
        <p:nvGraphicFramePr>
          <p:cNvPr id="5" name="Table Placeholder 4">
            <a:extLst>
              <a:ext uri="{FF2B5EF4-FFF2-40B4-BE49-F238E27FC236}">
                <a16:creationId xmlns:a16="http://schemas.microsoft.com/office/drawing/2014/main" id="{67F2C8B7-2401-42C5-BBA7-A241D17C7FE7}"/>
              </a:ext>
            </a:extLst>
          </p:cNvPr>
          <p:cNvGraphicFramePr>
            <a:graphicFrameLocks noGrp="1"/>
          </p:cNvGraphicFramePr>
          <p:nvPr>
            <p:ph type="tbl" sz="quarter" idx="13"/>
            <p:extLst>
              <p:ext uri="{D42A27DB-BD31-4B8C-83A1-F6EECF244321}">
                <p14:modId xmlns:p14="http://schemas.microsoft.com/office/powerpoint/2010/main" val="921327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736249833"/>
                    </a:ext>
                  </a:extLst>
                </a:gridCol>
                <a:gridCol w="1810512">
                  <a:extLst>
                    <a:ext uri="{9D8B030D-6E8A-4147-A177-3AD203B41FA5}">
                      <a16:colId xmlns:a16="http://schemas.microsoft.com/office/drawing/2014/main" val="574068159"/>
                    </a:ext>
                  </a:extLst>
                </a:gridCol>
                <a:gridCol w="2551176">
                  <a:extLst>
                    <a:ext uri="{9D8B030D-6E8A-4147-A177-3AD203B41FA5}">
                      <a16:colId xmlns:a16="http://schemas.microsoft.com/office/drawing/2014/main" val="812377552"/>
                    </a:ext>
                  </a:extLst>
                </a:gridCol>
                <a:gridCol w="905256">
                  <a:extLst>
                    <a:ext uri="{9D8B030D-6E8A-4147-A177-3AD203B41FA5}">
                      <a16:colId xmlns:a16="http://schemas.microsoft.com/office/drawing/2014/main" val="1367259832"/>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Tags</a:t>
                      </a:r>
                    </a:p>
                  </a:txBody>
                  <a:tcPr/>
                </a:tc>
                <a:tc>
                  <a:txBody>
                    <a:bodyPr/>
                    <a:lstStyle/>
                    <a:p>
                      <a:r>
                        <a:rPr lang="en-US" sz="1000"/>
                        <a:t>Impressions (Organic)</a:t>
                      </a:r>
                    </a:p>
                  </a:txBody>
                  <a:tcPr/>
                </a:tc>
                <a:extLst>
                  <a:ext uri="{0D108BD9-81ED-4DB2-BD59-A6C34878D82A}">
                    <a16:rowId xmlns:a16="http://schemas.microsoft.com/office/drawing/2014/main" val="1252918944"/>
                  </a:ext>
                </a:extLst>
              </a:tr>
              <a:tr h="370840">
                <a:tc>
                  <a:txBody>
                    <a:bodyPr/>
                    <a:lstStyle/>
                    <a:p>
                      <a:r>
                        <a:rPr lang="en-US" sz="1000"/>
                        <a:t>10/15/2024 11:00:50</a:t>
                      </a:r>
                    </a:p>
                  </a:txBody>
                  <a:tcPr/>
                </a:tc>
                <a:tc>
                  <a:txBody>
                    <a:bodyPr/>
                    <a:lstStyle/>
                    <a:p>
                      <a:r>
                        <a:rPr lang="en-US" sz="1000"/>
                        <a:t>10/15/2024 11:00:50</a:t>
                      </a:r>
                    </a:p>
                  </a:txBody>
                  <a:tcPr/>
                </a:tc>
                <a:tc>
                  <a:txBody>
                    <a:bodyPr/>
                    <a:lstStyle/>
                    <a:p>
                      <a:r>
                        <a:rPr lang="en-US" sz="1000"/>
                        <a:t>SPORT</a:t>
                      </a:r>
                    </a:p>
                  </a:txBody>
                  <a:tcPr/>
                </a:tc>
                <a:tc>
                  <a:txBody>
                    <a:bodyPr/>
                    <a:lstStyle/>
                    <a:p>
                      <a:r>
                        <a:rPr lang="en-US" sz="1000"/>
                        <a:t>4805</a:t>
                      </a:r>
                    </a:p>
                  </a:txBody>
                  <a:tcPr/>
                </a:tc>
                <a:extLst>
                  <a:ext uri="{0D108BD9-81ED-4DB2-BD59-A6C34878D82A}">
                    <a16:rowId xmlns:a16="http://schemas.microsoft.com/office/drawing/2014/main" val="2105727879"/>
                  </a:ext>
                </a:extLst>
              </a:tr>
              <a:tr h="370840">
                <a:tc>
                  <a:txBody>
                    <a:bodyPr/>
                    <a:lstStyle/>
                    <a:p>
                      <a:r>
                        <a:rPr lang="en-US" sz="1000"/>
                        <a:t>10/01/2024 12:02:07</a:t>
                      </a:r>
                    </a:p>
                  </a:txBody>
                  <a:tcPr/>
                </a:tc>
                <a:tc>
                  <a:txBody>
                    <a:bodyPr/>
                    <a:lstStyle/>
                    <a:p>
                      <a:r>
                        <a:rPr lang="en-US" sz="1000"/>
                        <a:t>10/01/2024 12:02:07</a:t>
                      </a:r>
                    </a:p>
                  </a:txBody>
                  <a:tcPr/>
                </a:tc>
                <a:tc>
                  <a:txBody>
                    <a:bodyPr/>
                    <a:lstStyle/>
                    <a:p>
                      <a:r>
                        <a:rPr lang="en-US" sz="1000"/>
                        <a:t>CULTURE </a:t>
                      </a:r>
                    </a:p>
                  </a:txBody>
                  <a:tcPr/>
                </a:tc>
                <a:tc>
                  <a:txBody>
                    <a:bodyPr/>
                    <a:lstStyle/>
                    <a:p>
                      <a:r>
                        <a:rPr lang="en-US" sz="1000"/>
                        <a:t>3603</a:t>
                      </a:r>
                    </a:p>
                  </a:txBody>
                  <a:tcPr/>
                </a:tc>
                <a:extLst>
                  <a:ext uri="{0D108BD9-81ED-4DB2-BD59-A6C34878D82A}">
                    <a16:rowId xmlns:a16="http://schemas.microsoft.com/office/drawing/2014/main" val="2845231565"/>
                  </a:ext>
                </a:extLst>
              </a:tr>
              <a:tr h="370840">
                <a:tc>
                  <a:txBody>
                    <a:bodyPr/>
                    <a:lstStyle/>
                    <a:p>
                      <a:r>
                        <a:rPr lang="en-US" sz="1000"/>
                        <a:t>10/10/2024 12:01:25</a:t>
                      </a:r>
                    </a:p>
                  </a:txBody>
                  <a:tcPr/>
                </a:tc>
                <a:tc>
                  <a:txBody>
                    <a:bodyPr/>
                    <a:lstStyle/>
                    <a:p>
                      <a:r>
                        <a:rPr lang="en-US" sz="1000"/>
                        <a:t>10/10/2024 12:01:25</a:t>
                      </a:r>
                    </a:p>
                  </a:txBody>
                  <a:tcPr/>
                </a:tc>
                <a:tc>
                  <a:txBody>
                    <a:bodyPr/>
                    <a:lstStyle/>
                    <a:p>
                      <a:endParaRPr lang="en-US" sz="1000"/>
                    </a:p>
                  </a:txBody>
                  <a:tcPr/>
                </a:tc>
                <a:tc>
                  <a:txBody>
                    <a:bodyPr/>
                    <a:lstStyle/>
                    <a:p>
                      <a:r>
                        <a:rPr lang="en-US" sz="1000"/>
                        <a:t>3324</a:t>
                      </a:r>
                    </a:p>
                  </a:txBody>
                  <a:tcPr/>
                </a:tc>
                <a:extLst>
                  <a:ext uri="{0D108BD9-81ED-4DB2-BD59-A6C34878D82A}">
                    <a16:rowId xmlns:a16="http://schemas.microsoft.com/office/drawing/2014/main" val="1298654323"/>
                  </a:ext>
                </a:extLst>
              </a:tr>
              <a:tr h="370840">
                <a:tc>
                  <a:txBody>
                    <a:bodyPr/>
                    <a:lstStyle/>
                    <a:p>
                      <a:r>
                        <a:rPr lang="en-US" sz="1000"/>
                        <a:t>10/08/2024 12:02:07</a:t>
                      </a:r>
                    </a:p>
                  </a:txBody>
                  <a:tcPr/>
                </a:tc>
                <a:tc>
                  <a:txBody>
                    <a:bodyPr/>
                    <a:lstStyle/>
                    <a:p>
                      <a:r>
                        <a:rPr lang="en-US" sz="1000"/>
                        <a:t>10/08/2024 12:02:07</a:t>
                      </a:r>
                    </a:p>
                  </a:txBody>
                  <a:tcPr/>
                </a:tc>
                <a:tc>
                  <a:txBody>
                    <a:bodyPr/>
                    <a:lstStyle/>
                    <a:p>
                      <a:endParaRPr lang="en-US" sz="1000"/>
                    </a:p>
                  </a:txBody>
                  <a:tcPr/>
                </a:tc>
                <a:tc>
                  <a:txBody>
                    <a:bodyPr/>
                    <a:lstStyle/>
                    <a:p>
                      <a:r>
                        <a:rPr lang="en-US" sz="1000"/>
                        <a:t>3202</a:t>
                      </a:r>
                    </a:p>
                  </a:txBody>
                  <a:tcPr/>
                </a:tc>
                <a:extLst>
                  <a:ext uri="{0D108BD9-81ED-4DB2-BD59-A6C34878D82A}">
                    <a16:rowId xmlns:a16="http://schemas.microsoft.com/office/drawing/2014/main" val="1889164488"/>
                  </a:ext>
                </a:extLst>
              </a:tr>
              <a:tr h="370840">
                <a:tc>
                  <a:txBody>
                    <a:bodyPr/>
                    <a:lstStyle/>
                    <a:p>
                      <a:r>
                        <a:rPr lang="en-US" sz="1000"/>
                        <a:t>10/31/2024 17:46:02</a:t>
                      </a:r>
                    </a:p>
                  </a:txBody>
                  <a:tcPr/>
                </a:tc>
                <a:tc>
                  <a:txBody>
                    <a:bodyPr/>
                    <a:lstStyle/>
                    <a:p>
                      <a:r>
                        <a:rPr lang="en-US" sz="1000"/>
                        <a:t>10/31/2024 17:46:02</a:t>
                      </a:r>
                    </a:p>
                  </a:txBody>
                  <a:tcPr/>
                </a:tc>
                <a:tc>
                  <a:txBody>
                    <a:bodyPr/>
                    <a:lstStyle/>
                    <a:p>
                      <a:r>
                        <a:rPr lang="en-US" sz="1000"/>
                        <a:t>SPORT, VELO</a:t>
                      </a:r>
                    </a:p>
                  </a:txBody>
                  <a:tcPr/>
                </a:tc>
                <a:tc>
                  <a:txBody>
                    <a:bodyPr/>
                    <a:lstStyle/>
                    <a:p>
                      <a:r>
                        <a:rPr lang="en-US" sz="1000"/>
                        <a:t>3187</a:t>
                      </a:r>
                    </a:p>
                  </a:txBody>
                  <a:tcPr/>
                </a:tc>
                <a:extLst>
                  <a:ext uri="{0D108BD9-81ED-4DB2-BD59-A6C34878D82A}">
                    <a16:rowId xmlns:a16="http://schemas.microsoft.com/office/drawing/2014/main" val="2619709243"/>
                  </a:ext>
                </a:extLst>
              </a:tr>
              <a:tr h="370840">
                <a:tc>
                  <a:txBody>
                    <a:bodyPr/>
                    <a:lstStyle/>
                    <a:p>
                      <a:r>
                        <a:rPr lang="en-US" sz="1000" b="1"/>
                        <a:t>Summary</a:t>
                      </a:r>
                    </a:p>
                  </a:txBody>
                  <a:tcPr/>
                </a:tc>
                <a:tc>
                  <a:txBody>
                    <a:bodyPr/>
                    <a:lstStyle/>
                    <a:p>
                      <a:r>
                        <a:rPr lang="en-US" sz="1000" b="1"/>
                        <a:t>Summary</a:t>
                      </a:r>
                    </a:p>
                  </a:txBody>
                  <a:tcPr/>
                </a:tc>
                <a:tc>
                  <a:txBody>
                    <a:bodyPr/>
                    <a:lstStyle/>
                    <a:p>
                      <a:endParaRPr lang="en-US" sz="1000" b="1"/>
                    </a:p>
                  </a:txBody>
                  <a:tcPr/>
                </a:tc>
                <a:tc>
                  <a:txBody>
                    <a:bodyPr/>
                    <a:lstStyle/>
                    <a:p>
                      <a:r>
                        <a:rPr lang="el-GR" sz="1000" b="1"/>
                        <a:t>Σ = 18121</a:t>
                      </a:r>
                      <a:endParaRPr lang="en-US" sz="1000" b="1"/>
                    </a:p>
                  </a:txBody>
                  <a:tcPr/>
                </a:tc>
                <a:extLst>
                  <a:ext uri="{0D108BD9-81ED-4DB2-BD59-A6C34878D82A}">
                    <a16:rowId xmlns:a16="http://schemas.microsoft.com/office/drawing/2014/main" val="572913226"/>
                  </a:ext>
                </a:extLst>
              </a:tr>
            </a:tbl>
          </a:graphicData>
        </a:graphic>
      </p:graphicFrame>
      <p:sp>
        <p:nvSpPr>
          <p:cNvPr id="4" name="Text Placeholder 3">
            <a:extLst>
              <a:ext uri="{FF2B5EF4-FFF2-40B4-BE49-F238E27FC236}">
                <a16:creationId xmlns:a16="http://schemas.microsoft.com/office/drawing/2014/main" id="{310770F5-73F3-44BF-9B4F-F7AD42253062}"/>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1821906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57A4C-9B3C-4008-8843-1548291C8318}"/>
              </a:ext>
            </a:extLst>
          </p:cNvPr>
          <p:cNvSpPr>
            <a:spLocks noGrp="1"/>
          </p:cNvSpPr>
          <p:nvPr>
            <p:ph type="title"/>
          </p:nvPr>
        </p:nvSpPr>
        <p:spPr/>
        <p:txBody>
          <a:bodyPr/>
          <a:lstStyle/>
          <a:p>
            <a:r>
              <a:rPr lang="en-US"/>
              <a:t>Instagram NBRE DE REACTIONS | calvadosdepartement</a:t>
            </a:r>
          </a:p>
        </p:txBody>
      </p:sp>
      <p:graphicFrame>
        <p:nvGraphicFramePr>
          <p:cNvPr id="5" name="Table Placeholder 4">
            <a:extLst>
              <a:ext uri="{FF2B5EF4-FFF2-40B4-BE49-F238E27FC236}">
                <a16:creationId xmlns:a16="http://schemas.microsoft.com/office/drawing/2014/main" id="{ED4DBB41-3501-46AE-8F78-90E976A977B4}"/>
              </a:ext>
            </a:extLst>
          </p:cNvPr>
          <p:cNvGraphicFramePr>
            <a:graphicFrameLocks noGrp="1"/>
          </p:cNvGraphicFramePr>
          <p:nvPr>
            <p:ph type="tbl" sz="quarter" idx="13"/>
            <p:extLst>
              <p:ext uri="{D42A27DB-BD31-4B8C-83A1-F6EECF244321}">
                <p14:modId xmlns:p14="http://schemas.microsoft.com/office/powerpoint/2010/main" val="1515378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03672387"/>
                    </a:ext>
                  </a:extLst>
                </a:gridCol>
                <a:gridCol w="1152144">
                  <a:extLst>
                    <a:ext uri="{9D8B030D-6E8A-4147-A177-3AD203B41FA5}">
                      <a16:colId xmlns:a16="http://schemas.microsoft.com/office/drawing/2014/main" val="3862820520"/>
                    </a:ext>
                  </a:extLst>
                </a:gridCol>
                <a:gridCol w="1645920">
                  <a:extLst>
                    <a:ext uri="{9D8B030D-6E8A-4147-A177-3AD203B41FA5}">
                      <a16:colId xmlns:a16="http://schemas.microsoft.com/office/drawing/2014/main" val="1692906657"/>
                    </a:ext>
                  </a:extLst>
                </a:gridCol>
                <a:gridCol w="576072">
                  <a:extLst>
                    <a:ext uri="{9D8B030D-6E8A-4147-A177-3AD203B41FA5}">
                      <a16:colId xmlns:a16="http://schemas.microsoft.com/office/drawing/2014/main" val="2649648355"/>
                    </a:ext>
                  </a:extLst>
                </a:gridCol>
                <a:gridCol w="576072">
                  <a:extLst>
                    <a:ext uri="{9D8B030D-6E8A-4147-A177-3AD203B41FA5}">
                      <a16:colId xmlns:a16="http://schemas.microsoft.com/office/drawing/2014/main" val="2022435821"/>
                    </a:ext>
                  </a:extLst>
                </a:gridCol>
                <a:gridCol w="576072">
                  <a:extLst>
                    <a:ext uri="{9D8B030D-6E8A-4147-A177-3AD203B41FA5}">
                      <a16:colId xmlns:a16="http://schemas.microsoft.com/office/drawing/2014/main" val="1791534811"/>
                    </a:ext>
                  </a:extLst>
                </a:gridCol>
                <a:gridCol w="576072">
                  <a:extLst>
                    <a:ext uri="{9D8B030D-6E8A-4147-A177-3AD203B41FA5}">
                      <a16:colId xmlns:a16="http://schemas.microsoft.com/office/drawing/2014/main" val="1727244126"/>
                    </a:ext>
                  </a:extLst>
                </a:gridCol>
                <a:gridCol w="576072">
                  <a:extLst>
                    <a:ext uri="{9D8B030D-6E8A-4147-A177-3AD203B41FA5}">
                      <a16:colId xmlns:a16="http://schemas.microsoft.com/office/drawing/2014/main" val="1817033787"/>
                    </a:ext>
                  </a:extLst>
                </a:gridCol>
                <a:gridCol w="576072">
                  <a:extLst>
                    <a:ext uri="{9D8B030D-6E8A-4147-A177-3AD203B41FA5}">
                      <a16:colId xmlns:a16="http://schemas.microsoft.com/office/drawing/2014/main" val="303888658"/>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Tags</a:t>
                      </a:r>
                    </a:p>
                  </a:txBody>
                  <a:tcPr/>
                </a:tc>
                <a:tc>
                  <a:txBody>
                    <a:bodyPr/>
                    <a:lstStyle/>
                    <a:p>
                      <a:r>
                        <a:rPr lang="en-US" sz="1000"/>
                        <a:t>Type</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Profile Visits</a:t>
                      </a:r>
                    </a:p>
                  </a:txBody>
                  <a:tcPr/>
                </a:tc>
                <a:extLst>
                  <a:ext uri="{0D108BD9-81ED-4DB2-BD59-A6C34878D82A}">
                    <a16:rowId xmlns:a16="http://schemas.microsoft.com/office/drawing/2014/main" val="2079963704"/>
                  </a:ext>
                </a:extLst>
              </a:tr>
              <a:tr h="370840">
                <a:tc>
                  <a:txBody>
                    <a:bodyPr/>
                    <a:lstStyle/>
                    <a:p>
                      <a:r>
                        <a:rPr lang="en-US" sz="1000"/>
                        <a:t>10/04/2024 18:46:28</a:t>
                      </a:r>
                    </a:p>
                  </a:txBody>
                  <a:tcPr/>
                </a:tc>
                <a:tc>
                  <a:txBody>
                    <a:bodyPr/>
                    <a:lstStyle/>
                    <a:p>
                      <a:r>
                        <a:rPr lang="en-US" sz="1000"/>
                        <a:t>10/04/2024 18:46:28</a:t>
                      </a:r>
                    </a:p>
                  </a:txBody>
                  <a:tcPr/>
                </a:tc>
                <a:tc>
                  <a:txBody>
                    <a:bodyPr/>
                    <a:lstStyle/>
                    <a:p>
                      <a:endParaRPr lang="en-US" sz="1000"/>
                    </a:p>
                  </a:txBody>
                  <a:tcPr/>
                </a:tc>
                <a:tc>
                  <a:txBody>
                    <a:bodyPr/>
                    <a:lstStyle/>
                    <a:p>
                      <a:r>
                        <a:rPr lang="en-US" sz="1000"/>
                        <a:t>Reel</a:t>
                      </a:r>
                    </a:p>
                  </a:txBody>
                  <a:tcPr/>
                </a:tc>
                <a:tc>
                  <a:txBody>
                    <a:bodyPr/>
                    <a:lstStyle/>
                    <a:p>
                      <a:r>
                        <a:rPr lang="en-US" sz="1000"/>
                        <a:t>310</a:t>
                      </a:r>
                    </a:p>
                  </a:txBody>
                  <a:tcPr/>
                </a:tc>
                <a:tc>
                  <a:txBody>
                    <a:bodyPr/>
                    <a:lstStyle/>
                    <a:p>
                      <a:r>
                        <a:rPr lang="en-US" sz="1000"/>
                        <a:t>9</a:t>
                      </a:r>
                    </a:p>
                  </a:txBody>
                  <a:tcPr/>
                </a:tc>
                <a:tc>
                  <a:txBody>
                    <a:bodyPr/>
                    <a:lstStyle/>
                    <a:p>
                      <a:r>
                        <a:rPr lang="en-US" sz="1000"/>
                        <a:t>20</a:t>
                      </a:r>
                    </a:p>
                  </a:txBody>
                  <a:tcPr/>
                </a:tc>
                <a:tc>
                  <a:txBody>
                    <a:bodyPr/>
                    <a:lstStyle/>
                    <a:p>
                      <a:r>
                        <a:rPr lang="en-US" sz="1000"/>
                        <a:t>10</a:t>
                      </a:r>
                    </a:p>
                  </a:txBody>
                  <a:tcPr/>
                </a:tc>
                <a:tc>
                  <a:txBody>
                    <a:bodyPr/>
                    <a:lstStyle/>
                    <a:p>
                      <a:r>
                        <a:rPr lang="en-US" sz="1000"/>
                        <a:t>n/a</a:t>
                      </a:r>
                    </a:p>
                  </a:txBody>
                  <a:tcPr/>
                </a:tc>
                <a:extLst>
                  <a:ext uri="{0D108BD9-81ED-4DB2-BD59-A6C34878D82A}">
                    <a16:rowId xmlns:a16="http://schemas.microsoft.com/office/drawing/2014/main" val="1438565478"/>
                  </a:ext>
                </a:extLst>
              </a:tr>
              <a:tr h="370840">
                <a:tc>
                  <a:txBody>
                    <a:bodyPr/>
                    <a:lstStyle/>
                    <a:p>
                      <a:r>
                        <a:rPr lang="en-US" sz="1000"/>
                        <a:t>10/15/2024 11:00:50</a:t>
                      </a:r>
                    </a:p>
                  </a:txBody>
                  <a:tcPr/>
                </a:tc>
                <a:tc>
                  <a:txBody>
                    <a:bodyPr/>
                    <a:lstStyle/>
                    <a:p>
                      <a:r>
                        <a:rPr lang="en-US" sz="1000"/>
                        <a:t>10/15/2024 11:00:50</a:t>
                      </a:r>
                    </a:p>
                  </a:txBody>
                  <a:tcPr/>
                </a:tc>
                <a:tc>
                  <a:txBody>
                    <a:bodyPr/>
                    <a:lstStyle/>
                    <a:p>
                      <a:r>
                        <a:rPr lang="en-US" sz="1000"/>
                        <a:t>SPORT</a:t>
                      </a:r>
                    </a:p>
                  </a:txBody>
                  <a:tcPr/>
                </a:tc>
                <a:tc>
                  <a:txBody>
                    <a:bodyPr/>
                    <a:lstStyle/>
                    <a:p>
                      <a:r>
                        <a:rPr lang="en-US" sz="1000"/>
                        <a:t>Image</a:t>
                      </a:r>
                    </a:p>
                  </a:txBody>
                  <a:tcPr/>
                </a:tc>
                <a:tc>
                  <a:txBody>
                    <a:bodyPr/>
                    <a:lstStyle/>
                    <a:p>
                      <a:r>
                        <a:rPr lang="en-US" sz="1000"/>
                        <a:t>220</a:t>
                      </a:r>
                    </a:p>
                  </a:txBody>
                  <a:tcPr/>
                </a:tc>
                <a:tc>
                  <a:txBody>
                    <a:bodyPr/>
                    <a:lstStyle/>
                    <a:p>
                      <a:r>
                        <a:rPr lang="en-US" sz="1000"/>
                        <a:t>167</a:t>
                      </a:r>
                    </a:p>
                  </a:txBody>
                  <a:tcPr/>
                </a:tc>
                <a:tc>
                  <a:txBody>
                    <a:bodyPr/>
                    <a:lstStyle/>
                    <a:p>
                      <a:r>
                        <a:rPr lang="en-US" sz="1000"/>
                        <a:t>4</a:t>
                      </a:r>
                    </a:p>
                  </a:txBody>
                  <a:tcPr/>
                </a:tc>
                <a:tc>
                  <a:txBody>
                    <a:bodyPr/>
                    <a:lstStyle/>
                    <a:p>
                      <a:r>
                        <a:rPr lang="en-US" sz="1000"/>
                        <a:t>5</a:t>
                      </a:r>
                    </a:p>
                  </a:txBody>
                  <a:tcPr/>
                </a:tc>
                <a:tc>
                  <a:txBody>
                    <a:bodyPr/>
                    <a:lstStyle/>
                    <a:p>
                      <a:r>
                        <a:rPr lang="en-US" sz="1000"/>
                        <a:t>47</a:t>
                      </a:r>
                    </a:p>
                  </a:txBody>
                  <a:tcPr/>
                </a:tc>
                <a:extLst>
                  <a:ext uri="{0D108BD9-81ED-4DB2-BD59-A6C34878D82A}">
                    <a16:rowId xmlns:a16="http://schemas.microsoft.com/office/drawing/2014/main" val="883534495"/>
                  </a:ext>
                </a:extLst>
              </a:tr>
              <a:tr h="370840">
                <a:tc>
                  <a:txBody>
                    <a:bodyPr/>
                    <a:lstStyle/>
                    <a:p>
                      <a:r>
                        <a:rPr lang="en-US" sz="1000"/>
                        <a:t>10/11/2024 19:36:57</a:t>
                      </a:r>
                    </a:p>
                  </a:txBody>
                  <a:tcPr/>
                </a:tc>
                <a:tc>
                  <a:txBody>
                    <a:bodyPr/>
                    <a:lstStyle/>
                    <a:p>
                      <a:r>
                        <a:rPr lang="en-US" sz="1000"/>
                        <a:t>10/11/2024 19:36:57</a:t>
                      </a:r>
                    </a:p>
                  </a:txBody>
                  <a:tcPr/>
                </a:tc>
                <a:tc>
                  <a:txBody>
                    <a:bodyPr/>
                    <a:lstStyle/>
                    <a:p>
                      <a:endParaRPr lang="en-US" sz="1000"/>
                    </a:p>
                  </a:txBody>
                  <a:tcPr/>
                </a:tc>
                <a:tc>
                  <a:txBody>
                    <a:bodyPr/>
                    <a:lstStyle/>
                    <a:p>
                      <a:r>
                        <a:rPr lang="en-US" sz="1000"/>
                        <a:t>Reel</a:t>
                      </a:r>
                    </a:p>
                  </a:txBody>
                  <a:tcPr/>
                </a:tc>
                <a:tc>
                  <a:txBody>
                    <a:bodyPr/>
                    <a:lstStyle/>
                    <a:p>
                      <a:r>
                        <a:rPr lang="en-US" sz="1000"/>
                        <a:t>175</a:t>
                      </a:r>
                    </a:p>
                  </a:txBody>
                  <a:tcPr/>
                </a:tc>
                <a:tc>
                  <a:txBody>
                    <a:bodyPr/>
                    <a:lstStyle/>
                    <a:p>
                      <a:r>
                        <a:rPr lang="en-US" sz="1000"/>
                        <a:t>2</a:t>
                      </a:r>
                    </a:p>
                  </a:txBody>
                  <a:tcPr/>
                </a:tc>
                <a:tc>
                  <a:txBody>
                    <a:bodyPr/>
                    <a:lstStyle/>
                    <a:p>
                      <a:r>
                        <a:rPr lang="en-US" sz="1000"/>
                        <a:t>5</a:t>
                      </a:r>
                    </a:p>
                  </a:txBody>
                  <a:tcPr/>
                </a:tc>
                <a:tc>
                  <a:txBody>
                    <a:bodyPr/>
                    <a:lstStyle/>
                    <a:p>
                      <a:r>
                        <a:rPr lang="en-US" sz="1000"/>
                        <a:t>4</a:t>
                      </a:r>
                    </a:p>
                  </a:txBody>
                  <a:tcPr/>
                </a:tc>
                <a:tc>
                  <a:txBody>
                    <a:bodyPr/>
                    <a:lstStyle/>
                    <a:p>
                      <a:r>
                        <a:rPr lang="en-US" sz="1000"/>
                        <a:t>n/a</a:t>
                      </a:r>
                    </a:p>
                  </a:txBody>
                  <a:tcPr/>
                </a:tc>
                <a:extLst>
                  <a:ext uri="{0D108BD9-81ED-4DB2-BD59-A6C34878D82A}">
                    <a16:rowId xmlns:a16="http://schemas.microsoft.com/office/drawing/2014/main" val="3142642035"/>
                  </a:ext>
                </a:extLst>
              </a:tr>
              <a:tr h="370840">
                <a:tc>
                  <a:txBody>
                    <a:bodyPr/>
                    <a:lstStyle/>
                    <a:p>
                      <a:r>
                        <a:rPr lang="en-US" sz="1000"/>
                        <a:t>10/08/2024 12:02:07</a:t>
                      </a:r>
                    </a:p>
                  </a:txBody>
                  <a:tcPr/>
                </a:tc>
                <a:tc>
                  <a:txBody>
                    <a:bodyPr/>
                    <a:lstStyle/>
                    <a:p>
                      <a:r>
                        <a:rPr lang="en-US" sz="1000"/>
                        <a:t>10/08/2024 12:02:07</a:t>
                      </a:r>
                    </a:p>
                  </a:txBody>
                  <a:tcPr/>
                </a:tc>
                <a:tc>
                  <a:txBody>
                    <a:bodyPr/>
                    <a:lstStyle/>
                    <a:p>
                      <a:endParaRPr lang="en-US" sz="1000"/>
                    </a:p>
                  </a:txBody>
                  <a:tcPr/>
                </a:tc>
                <a:tc>
                  <a:txBody>
                    <a:bodyPr/>
                    <a:lstStyle/>
                    <a:p>
                      <a:r>
                        <a:rPr lang="en-US" sz="1000"/>
                        <a:t>Carousel</a:t>
                      </a:r>
                    </a:p>
                  </a:txBody>
                  <a:tcPr/>
                </a:tc>
                <a:tc>
                  <a:txBody>
                    <a:bodyPr/>
                    <a:lstStyle/>
                    <a:p>
                      <a:r>
                        <a:rPr lang="en-US" sz="1000"/>
                        <a:t>110</a:t>
                      </a:r>
                    </a:p>
                  </a:txBody>
                  <a:tcPr/>
                </a:tc>
                <a:tc>
                  <a:txBody>
                    <a:bodyPr/>
                    <a:lstStyle/>
                    <a:p>
                      <a:r>
                        <a:rPr lang="en-US" sz="1000"/>
                        <a:t>28</a:t>
                      </a:r>
                    </a:p>
                  </a:txBody>
                  <a:tcPr/>
                </a:tc>
                <a:tc>
                  <a:txBody>
                    <a:bodyPr/>
                    <a:lstStyle/>
                    <a:p>
                      <a:r>
                        <a:rPr lang="en-US" sz="1000"/>
                        <a:t>1</a:t>
                      </a:r>
                    </a:p>
                  </a:txBody>
                  <a:tcPr/>
                </a:tc>
                <a:tc>
                  <a:txBody>
                    <a:bodyPr/>
                    <a:lstStyle/>
                    <a:p>
                      <a:r>
                        <a:rPr lang="en-US" sz="1000"/>
                        <a:t>5</a:t>
                      </a:r>
                    </a:p>
                  </a:txBody>
                  <a:tcPr/>
                </a:tc>
                <a:tc>
                  <a:txBody>
                    <a:bodyPr/>
                    <a:lstStyle/>
                    <a:p>
                      <a:r>
                        <a:rPr lang="en-US" sz="1000"/>
                        <a:t>18</a:t>
                      </a:r>
                    </a:p>
                  </a:txBody>
                  <a:tcPr/>
                </a:tc>
                <a:extLst>
                  <a:ext uri="{0D108BD9-81ED-4DB2-BD59-A6C34878D82A}">
                    <a16:rowId xmlns:a16="http://schemas.microsoft.com/office/drawing/2014/main" val="3072877792"/>
                  </a:ext>
                </a:extLst>
              </a:tr>
              <a:tr h="370840">
                <a:tc>
                  <a:txBody>
                    <a:bodyPr/>
                    <a:lstStyle/>
                    <a:p>
                      <a:r>
                        <a:rPr lang="en-US" sz="1000"/>
                        <a:t>10/04/2024 12:46:14</a:t>
                      </a:r>
                    </a:p>
                  </a:txBody>
                  <a:tcPr/>
                </a:tc>
                <a:tc>
                  <a:txBody>
                    <a:bodyPr/>
                    <a:lstStyle/>
                    <a:p>
                      <a:r>
                        <a:rPr lang="en-US" sz="1000"/>
                        <a:t>10/04/2024 12:46:14</a:t>
                      </a:r>
                    </a:p>
                  </a:txBody>
                  <a:tcPr/>
                </a:tc>
                <a:tc>
                  <a:txBody>
                    <a:bodyPr/>
                    <a:lstStyle/>
                    <a:p>
                      <a:endParaRPr lang="en-US" sz="1000"/>
                    </a:p>
                  </a:txBody>
                  <a:tcPr/>
                </a:tc>
                <a:tc>
                  <a:txBody>
                    <a:bodyPr/>
                    <a:lstStyle/>
                    <a:p>
                      <a:r>
                        <a:rPr lang="en-US" sz="1000"/>
                        <a:t>Carousel</a:t>
                      </a:r>
                    </a:p>
                  </a:txBody>
                  <a:tcPr/>
                </a:tc>
                <a:tc>
                  <a:txBody>
                    <a:bodyPr/>
                    <a:lstStyle/>
                    <a:p>
                      <a:r>
                        <a:rPr lang="en-US" sz="1000"/>
                        <a:t>93</a:t>
                      </a:r>
                    </a:p>
                  </a:txBody>
                  <a:tcPr/>
                </a:tc>
                <a:tc>
                  <a:txBody>
                    <a:bodyPr/>
                    <a:lstStyle/>
                    <a:p>
                      <a:r>
                        <a:rPr lang="en-US" sz="1000"/>
                        <a:t>9</a:t>
                      </a:r>
                    </a:p>
                  </a:txBody>
                  <a:tcPr/>
                </a:tc>
                <a:tc>
                  <a:txBody>
                    <a:bodyPr/>
                    <a:lstStyle/>
                    <a:p>
                      <a:r>
                        <a:rPr lang="en-US" sz="1000"/>
                        <a:t>3</a:t>
                      </a:r>
                    </a:p>
                  </a:txBody>
                  <a:tcPr/>
                </a:tc>
                <a:tc>
                  <a:txBody>
                    <a:bodyPr/>
                    <a:lstStyle/>
                    <a:p>
                      <a:r>
                        <a:rPr lang="en-US" sz="1000"/>
                        <a:t>1</a:t>
                      </a:r>
                    </a:p>
                  </a:txBody>
                  <a:tcPr/>
                </a:tc>
                <a:tc>
                  <a:txBody>
                    <a:bodyPr/>
                    <a:lstStyle/>
                    <a:p>
                      <a:r>
                        <a:rPr lang="en-US" sz="1000"/>
                        <a:t>8</a:t>
                      </a:r>
                    </a:p>
                  </a:txBody>
                  <a:tcPr/>
                </a:tc>
                <a:extLst>
                  <a:ext uri="{0D108BD9-81ED-4DB2-BD59-A6C34878D82A}">
                    <a16:rowId xmlns:a16="http://schemas.microsoft.com/office/drawing/2014/main" val="1864410926"/>
                  </a:ext>
                </a:extLst>
              </a:tr>
              <a:tr h="370840">
                <a:tc>
                  <a:txBody>
                    <a:bodyPr/>
                    <a:lstStyle/>
                    <a:p>
                      <a:r>
                        <a:rPr lang="en-US" sz="1000" b="1"/>
                        <a:t>Summary</a:t>
                      </a:r>
                    </a:p>
                  </a:txBody>
                  <a:tcPr/>
                </a:tc>
                <a:tc>
                  <a:txBody>
                    <a:bodyPr/>
                    <a:lstStyle/>
                    <a:p>
                      <a:r>
                        <a:rPr lang="en-US" sz="1000" b="1"/>
                        <a:t>Summary</a:t>
                      </a:r>
                    </a:p>
                  </a:txBody>
                  <a:tcPr/>
                </a:tc>
                <a:tc>
                  <a:txBody>
                    <a:bodyPr/>
                    <a:lstStyle/>
                    <a:p>
                      <a:endParaRPr lang="en-US" sz="1000" b="1"/>
                    </a:p>
                  </a:txBody>
                  <a:tcPr/>
                </a:tc>
                <a:tc>
                  <a:txBody>
                    <a:bodyPr/>
                    <a:lstStyle/>
                    <a:p>
                      <a:endParaRPr lang="en-US" sz="1000" b="1"/>
                    </a:p>
                  </a:txBody>
                  <a:tcPr/>
                </a:tc>
                <a:tc>
                  <a:txBody>
                    <a:bodyPr/>
                    <a:lstStyle/>
                    <a:p>
                      <a:r>
                        <a:rPr lang="el-GR" sz="1000" b="1"/>
                        <a:t>Σ = 908</a:t>
                      </a:r>
                      <a:endParaRPr lang="en-US" sz="1000" b="1"/>
                    </a:p>
                  </a:txBody>
                  <a:tcPr/>
                </a:tc>
                <a:tc>
                  <a:txBody>
                    <a:bodyPr/>
                    <a:lstStyle/>
                    <a:p>
                      <a:r>
                        <a:rPr lang="el-GR" sz="1000" b="1"/>
                        <a:t>Σ = 215</a:t>
                      </a:r>
                      <a:endParaRPr lang="en-US" sz="1000" b="1"/>
                    </a:p>
                  </a:txBody>
                  <a:tcPr/>
                </a:tc>
                <a:tc>
                  <a:txBody>
                    <a:bodyPr/>
                    <a:lstStyle/>
                    <a:p>
                      <a:r>
                        <a:rPr lang="el-GR" sz="1000" b="1"/>
                        <a:t>Σ = 33</a:t>
                      </a:r>
                      <a:endParaRPr lang="en-US" sz="1000" b="1"/>
                    </a:p>
                  </a:txBody>
                  <a:tcPr/>
                </a:tc>
                <a:tc>
                  <a:txBody>
                    <a:bodyPr/>
                    <a:lstStyle/>
                    <a:p>
                      <a:r>
                        <a:rPr lang="el-GR" sz="1000" b="1"/>
                        <a:t>Σ = 25</a:t>
                      </a:r>
                      <a:endParaRPr lang="en-US" sz="1000" b="1"/>
                    </a:p>
                  </a:txBody>
                  <a:tcPr/>
                </a:tc>
                <a:tc>
                  <a:txBody>
                    <a:bodyPr/>
                    <a:lstStyle/>
                    <a:p>
                      <a:r>
                        <a:rPr lang="el-GR" sz="1000" b="1"/>
                        <a:t>Σ = 73</a:t>
                      </a:r>
                      <a:endParaRPr lang="en-US" sz="1000" b="1"/>
                    </a:p>
                  </a:txBody>
                  <a:tcPr/>
                </a:tc>
                <a:extLst>
                  <a:ext uri="{0D108BD9-81ED-4DB2-BD59-A6C34878D82A}">
                    <a16:rowId xmlns:a16="http://schemas.microsoft.com/office/drawing/2014/main" val="2984476365"/>
                  </a:ext>
                </a:extLst>
              </a:tr>
            </a:tbl>
          </a:graphicData>
        </a:graphic>
      </p:graphicFrame>
      <p:sp>
        <p:nvSpPr>
          <p:cNvPr id="4" name="Text Placeholder 3">
            <a:extLst>
              <a:ext uri="{FF2B5EF4-FFF2-40B4-BE49-F238E27FC236}">
                <a16:creationId xmlns:a16="http://schemas.microsoft.com/office/drawing/2014/main" id="{030BF00E-8D80-496C-902F-21F32C1C5272}"/>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55311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D41F5-F1CE-4211-81B2-500B3D78DE60}"/>
              </a:ext>
            </a:extLst>
          </p:cNvPr>
          <p:cNvSpPr>
            <a:spLocks noGrp="1"/>
          </p:cNvSpPr>
          <p:nvPr>
            <p:ph type="title"/>
          </p:nvPr>
        </p:nvSpPr>
        <p:spPr/>
        <p:txBody>
          <a:bodyPr/>
          <a:lstStyle/>
          <a:p>
            <a:r>
              <a:rPr lang="en-US"/>
              <a:t>Instagram DONNEES GLOBALES REELS ( ORGANIQUES) | calvadosdepartement</a:t>
            </a:r>
          </a:p>
        </p:txBody>
      </p:sp>
      <p:graphicFrame>
        <p:nvGraphicFramePr>
          <p:cNvPr id="5" name="Table Placeholder 4">
            <a:extLst>
              <a:ext uri="{FF2B5EF4-FFF2-40B4-BE49-F238E27FC236}">
                <a16:creationId xmlns:a16="http://schemas.microsoft.com/office/drawing/2014/main" id="{40EBAAE4-652D-4E3F-A449-34094CCE5A8A}"/>
              </a:ext>
            </a:extLst>
          </p:cNvPr>
          <p:cNvGraphicFramePr>
            <a:graphicFrameLocks noGrp="1"/>
          </p:cNvGraphicFramePr>
          <p:nvPr>
            <p:ph type="tbl" sz="quarter" idx="13"/>
            <p:extLst>
              <p:ext uri="{D42A27DB-BD31-4B8C-83A1-F6EECF244321}">
                <p14:modId xmlns:p14="http://schemas.microsoft.com/office/powerpoint/2010/main" val="4205414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30739451"/>
                    </a:ext>
                  </a:extLst>
                </a:gridCol>
                <a:gridCol w="658368">
                  <a:extLst>
                    <a:ext uri="{9D8B030D-6E8A-4147-A177-3AD203B41FA5}">
                      <a16:colId xmlns:a16="http://schemas.microsoft.com/office/drawing/2014/main" val="3037138443"/>
                    </a:ext>
                  </a:extLst>
                </a:gridCol>
                <a:gridCol w="411480">
                  <a:extLst>
                    <a:ext uri="{9D8B030D-6E8A-4147-A177-3AD203B41FA5}">
                      <a16:colId xmlns:a16="http://schemas.microsoft.com/office/drawing/2014/main" val="3952969986"/>
                    </a:ext>
                  </a:extLst>
                </a:gridCol>
                <a:gridCol w="411480">
                  <a:extLst>
                    <a:ext uri="{9D8B030D-6E8A-4147-A177-3AD203B41FA5}">
                      <a16:colId xmlns:a16="http://schemas.microsoft.com/office/drawing/2014/main" val="594336079"/>
                    </a:ext>
                  </a:extLst>
                </a:gridCol>
                <a:gridCol w="411480">
                  <a:extLst>
                    <a:ext uri="{9D8B030D-6E8A-4147-A177-3AD203B41FA5}">
                      <a16:colId xmlns:a16="http://schemas.microsoft.com/office/drawing/2014/main" val="2612352917"/>
                    </a:ext>
                  </a:extLst>
                </a:gridCol>
                <a:gridCol w="411480">
                  <a:extLst>
                    <a:ext uri="{9D8B030D-6E8A-4147-A177-3AD203B41FA5}">
                      <a16:colId xmlns:a16="http://schemas.microsoft.com/office/drawing/2014/main" val="1232160291"/>
                    </a:ext>
                  </a:extLst>
                </a:gridCol>
                <a:gridCol w="411480">
                  <a:extLst>
                    <a:ext uri="{9D8B030D-6E8A-4147-A177-3AD203B41FA5}">
                      <a16:colId xmlns:a16="http://schemas.microsoft.com/office/drawing/2014/main" val="2202462145"/>
                    </a:ext>
                  </a:extLst>
                </a:gridCol>
                <a:gridCol w="411480">
                  <a:extLst>
                    <a:ext uri="{9D8B030D-6E8A-4147-A177-3AD203B41FA5}">
                      <a16:colId xmlns:a16="http://schemas.microsoft.com/office/drawing/2014/main" val="3086899552"/>
                    </a:ext>
                  </a:extLst>
                </a:gridCol>
                <a:gridCol w="411480">
                  <a:extLst>
                    <a:ext uri="{9D8B030D-6E8A-4147-A177-3AD203B41FA5}">
                      <a16:colId xmlns:a16="http://schemas.microsoft.com/office/drawing/2014/main" val="2059434340"/>
                    </a:ext>
                  </a:extLst>
                </a:gridCol>
                <a:gridCol w="411480">
                  <a:extLst>
                    <a:ext uri="{9D8B030D-6E8A-4147-A177-3AD203B41FA5}">
                      <a16:colId xmlns:a16="http://schemas.microsoft.com/office/drawing/2014/main" val="1322907614"/>
                    </a:ext>
                  </a:extLst>
                </a:gridCol>
                <a:gridCol w="411480">
                  <a:extLst>
                    <a:ext uri="{9D8B030D-6E8A-4147-A177-3AD203B41FA5}">
                      <a16:colId xmlns:a16="http://schemas.microsoft.com/office/drawing/2014/main" val="548823854"/>
                    </a:ext>
                  </a:extLst>
                </a:gridCol>
                <a:gridCol w="411480">
                  <a:extLst>
                    <a:ext uri="{9D8B030D-6E8A-4147-A177-3AD203B41FA5}">
                      <a16:colId xmlns:a16="http://schemas.microsoft.com/office/drawing/2014/main" val="474803182"/>
                    </a:ext>
                  </a:extLst>
                </a:gridCol>
                <a:gridCol w="411480">
                  <a:extLst>
                    <a:ext uri="{9D8B030D-6E8A-4147-A177-3AD203B41FA5}">
                      <a16:colId xmlns:a16="http://schemas.microsoft.com/office/drawing/2014/main" val="906444877"/>
                    </a:ext>
                  </a:extLst>
                </a:gridCol>
                <a:gridCol w="411480">
                  <a:extLst>
                    <a:ext uri="{9D8B030D-6E8A-4147-A177-3AD203B41FA5}">
                      <a16:colId xmlns:a16="http://schemas.microsoft.com/office/drawing/2014/main" val="877998609"/>
                    </a:ext>
                  </a:extLst>
                </a:gridCol>
                <a:gridCol w="411480">
                  <a:extLst>
                    <a:ext uri="{9D8B030D-6E8A-4147-A177-3AD203B41FA5}">
                      <a16:colId xmlns:a16="http://schemas.microsoft.com/office/drawing/2014/main" val="1170830963"/>
                    </a:ext>
                  </a:extLst>
                </a:gridCol>
              </a:tblGrid>
              <a:tr h="370840">
                <a:tc>
                  <a:txBody>
                    <a:bodyPr/>
                    <a:lstStyle/>
                    <a:p>
                      <a:r>
                        <a:rPr lang="en-US" sz="1000"/>
                        <a:t>Post</a:t>
                      </a:r>
                    </a:p>
                  </a:txBody>
                  <a:tcPr/>
                </a:tc>
                <a:tc>
                  <a:txBody>
                    <a:bodyPr/>
                    <a:lstStyle/>
                    <a:p>
                      <a:r>
                        <a:rPr lang="en-US" sz="1000"/>
                        <a:t>Published</a:t>
                      </a:r>
                    </a:p>
                  </a:txBody>
                  <a:tcPr/>
                </a:tc>
                <a:tc>
                  <a:txBody>
                    <a:bodyPr/>
                    <a:lstStyle/>
                    <a:p>
                      <a:r>
                        <a:rPr lang="en-US" sz="1000"/>
                        <a:t>Tags</a:t>
                      </a:r>
                    </a:p>
                  </a:txBody>
                  <a:tcPr/>
                </a:tc>
                <a:tc>
                  <a:txBody>
                    <a:bodyPr/>
                    <a:lstStyle/>
                    <a:p>
                      <a:r>
                        <a:rPr lang="en-US" sz="1000"/>
                        <a:t>Reach (Organic)</a:t>
                      </a:r>
                    </a:p>
                  </a:txBody>
                  <a:tcPr/>
                </a:tc>
                <a:tc>
                  <a:txBody>
                    <a:bodyPr/>
                    <a:lstStyle/>
                    <a:p>
                      <a:r>
                        <a:rPr lang="en-US" sz="1000"/>
                        <a:t>Interactions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Shares (Organic)</a:t>
                      </a:r>
                    </a:p>
                  </a:txBody>
                  <a:tcPr/>
                </a:tc>
                <a:tc>
                  <a:txBody>
                    <a:bodyPr/>
                    <a:lstStyle/>
                    <a:p>
                      <a:r>
                        <a:rPr lang="en-US" sz="1000"/>
                        <a:t>Saves (Organic)</a:t>
                      </a:r>
                    </a:p>
                  </a:txBody>
                  <a:tcPr/>
                </a:tc>
                <a:tc>
                  <a:txBody>
                    <a:bodyPr/>
                    <a:lstStyle/>
                    <a:p>
                      <a:r>
                        <a:rPr lang="en-US" sz="1000"/>
                        <a:t>Interaction Rate (Organic)</a:t>
                      </a:r>
                    </a:p>
                  </a:txBody>
                  <a:tcPr/>
                </a:tc>
                <a:tc>
                  <a:txBody>
                    <a:bodyPr/>
                    <a:lstStyle/>
                    <a:p>
                      <a:r>
                        <a:rPr lang="en-US" sz="1000"/>
                        <a:t>Plays</a:t>
                      </a:r>
                    </a:p>
                  </a:txBody>
                  <a:tcPr/>
                </a:tc>
                <a:tc>
                  <a:txBody>
                    <a:bodyPr/>
                    <a:lstStyle/>
                    <a:p>
                      <a:r>
                        <a:rPr lang="en-US" sz="1000"/>
                        <a:t>Initial Plays</a:t>
                      </a:r>
                    </a:p>
                  </a:txBody>
                  <a:tcPr/>
                </a:tc>
                <a:tc>
                  <a:txBody>
                    <a:bodyPr/>
                    <a:lstStyle/>
                    <a:p>
                      <a:r>
                        <a:rPr lang="en-US" sz="1000"/>
                        <a:t>Replays</a:t>
                      </a:r>
                    </a:p>
                  </a:txBody>
                  <a:tcPr/>
                </a:tc>
                <a:tc>
                  <a:txBody>
                    <a:bodyPr/>
                    <a:lstStyle/>
                    <a:p>
                      <a:r>
                        <a:rPr lang="en-US" sz="1000"/>
                        <a:t>Avg. Watch Time (sec)</a:t>
                      </a:r>
                    </a:p>
                  </a:txBody>
                  <a:tcPr/>
                </a:tc>
                <a:tc>
                  <a:txBody>
                    <a:bodyPr/>
                    <a:lstStyle/>
                    <a:p>
                      <a:r>
                        <a:rPr lang="en-US" sz="1000"/>
                        <a:t>Watch Time (min)</a:t>
                      </a:r>
                    </a:p>
                  </a:txBody>
                  <a:tcPr/>
                </a:tc>
                <a:extLst>
                  <a:ext uri="{0D108BD9-81ED-4DB2-BD59-A6C34878D82A}">
                    <a16:rowId xmlns:a16="http://schemas.microsoft.com/office/drawing/2014/main" val="2990228131"/>
                  </a:ext>
                </a:extLst>
              </a:tr>
              <a:tr h="370840">
                <a:tc>
                  <a:txBody>
                    <a:bodyPr/>
                    <a:lstStyle/>
                    <a:p>
                      <a:r>
                        <a:rPr lang="en-US" sz="1000"/>
                        <a:t>10/04/2024 18:46:28</a:t>
                      </a:r>
                    </a:p>
                  </a:txBody>
                  <a:tcPr/>
                </a:tc>
                <a:tc>
                  <a:txBody>
                    <a:bodyPr/>
                    <a:lstStyle/>
                    <a:p>
                      <a:r>
                        <a:rPr lang="en-US" sz="1000"/>
                        <a:t>10/04/2024 18:46:28</a:t>
                      </a:r>
                    </a:p>
                  </a:txBody>
                  <a:tcPr/>
                </a:tc>
                <a:tc>
                  <a:txBody>
                    <a:bodyPr/>
                    <a:lstStyle/>
                    <a:p>
                      <a:endParaRPr lang="en-US" sz="1000"/>
                    </a:p>
                  </a:txBody>
                  <a:tcPr/>
                </a:tc>
                <a:tc>
                  <a:txBody>
                    <a:bodyPr/>
                    <a:lstStyle/>
                    <a:p>
                      <a:r>
                        <a:rPr lang="en-US" sz="1000"/>
                        <a:t>6432</a:t>
                      </a:r>
                    </a:p>
                  </a:txBody>
                  <a:tcPr/>
                </a:tc>
                <a:tc>
                  <a:txBody>
                    <a:bodyPr/>
                    <a:lstStyle/>
                    <a:p>
                      <a:r>
                        <a:rPr lang="en-US" sz="1000"/>
                        <a:t>349</a:t>
                      </a:r>
                    </a:p>
                  </a:txBody>
                  <a:tcPr/>
                </a:tc>
                <a:tc>
                  <a:txBody>
                    <a:bodyPr/>
                    <a:lstStyle/>
                    <a:p>
                      <a:r>
                        <a:rPr lang="en-US" sz="1000"/>
                        <a:t>310</a:t>
                      </a:r>
                    </a:p>
                  </a:txBody>
                  <a:tcPr/>
                </a:tc>
                <a:tc>
                  <a:txBody>
                    <a:bodyPr/>
                    <a:lstStyle/>
                    <a:p>
                      <a:r>
                        <a:rPr lang="en-US" sz="1000"/>
                        <a:t>9</a:t>
                      </a:r>
                    </a:p>
                  </a:txBody>
                  <a:tcPr/>
                </a:tc>
                <a:tc>
                  <a:txBody>
                    <a:bodyPr/>
                    <a:lstStyle/>
                    <a:p>
                      <a:r>
                        <a:rPr lang="en-US" sz="1000"/>
                        <a:t>10</a:t>
                      </a:r>
                    </a:p>
                  </a:txBody>
                  <a:tcPr/>
                </a:tc>
                <a:tc>
                  <a:txBody>
                    <a:bodyPr/>
                    <a:lstStyle/>
                    <a:p>
                      <a:r>
                        <a:rPr lang="en-US" sz="1000"/>
                        <a:t>20</a:t>
                      </a:r>
                    </a:p>
                  </a:txBody>
                  <a:tcPr/>
                </a:tc>
                <a:tc>
                  <a:txBody>
                    <a:bodyPr/>
                    <a:lstStyle/>
                    <a:p>
                      <a:r>
                        <a:rPr lang="en-US" sz="1000"/>
                        <a:t>5.43 %</a:t>
                      </a:r>
                    </a:p>
                  </a:txBody>
                  <a:tcPr/>
                </a:tc>
                <a:tc>
                  <a:txBody>
                    <a:bodyPr/>
                    <a:lstStyle/>
                    <a:p>
                      <a:r>
                        <a:rPr lang="en-US" sz="1000"/>
                        <a:t>10355</a:t>
                      </a:r>
                    </a:p>
                  </a:txBody>
                  <a:tcPr/>
                </a:tc>
                <a:tc>
                  <a:txBody>
                    <a:bodyPr/>
                    <a:lstStyle/>
                    <a:p>
                      <a:r>
                        <a:rPr lang="en-US" sz="1000"/>
                        <a:t>7474</a:t>
                      </a:r>
                    </a:p>
                  </a:txBody>
                  <a:tcPr/>
                </a:tc>
                <a:tc>
                  <a:txBody>
                    <a:bodyPr/>
                    <a:lstStyle/>
                    <a:p>
                      <a:r>
                        <a:rPr lang="en-US" sz="1000"/>
                        <a:t>2881</a:t>
                      </a:r>
                    </a:p>
                  </a:txBody>
                  <a:tcPr/>
                </a:tc>
                <a:tc>
                  <a:txBody>
                    <a:bodyPr/>
                    <a:lstStyle/>
                    <a:p>
                      <a:r>
                        <a:rPr lang="en-US" sz="1000"/>
                        <a:t>17.977</a:t>
                      </a:r>
                    </a:p>
                  </a:txBody>
                  <a:tcPr/>
                </a:tc>
                <a:tc>
                  <a:txBody>
                    <a:bodyPr/>
                    <a:lstStyle/>
                    <a:p>
                      <a:r>
                        <a:rPr lang="en-US" sz="1000"/>
                        <a:t>2242.7131833333</a:t>
                      </a:r>
                    </a:p>
                  </a:txBody>
                  <a:tcPr/>
                </a:tc>
                <a:extLst>
                  <a:ext uri="{0D108BD9-81ED-4DB2-BD59-A6C34878D82A}">
                    <a16:rowId xmlns:a16="http://schemas.microsoft.com/office/drawing/2014/main" val="1503434313"/>
                  </a:ext>
                </a:extLst>
              </a:tr>
              <a:tr h="370840">
                <a:tc>
                  <a:txBody>
                    <a:bodyPr/>
                    <a:lstStyle/>
                    <a:p>
                      <a:r>
                        <a:rPr lang="en-US" sz="1000"/>
                        <a:t>10/11/2024 19:36:57</a:t>
                      </a:r>
                    </a:p>
                  </a:txBody>
                  <a:tcPr/>
                </a:tc>
                <a:tc>
                  <a:txBody>
                    <a:bodyPr/>
                    <a:lstStyle/>
                    <a:p>
                      <a:r>
                        <a:rPr lang="en-US" sz="1000"/>
                        <a:t>10/11/2024 19:36:57</a:t>
                      </a:r>
                    </a:p>
                  </a:txBody>
                  <a:tcPr/>
                </a:tc>
                <a:tc>
                  <a:txBody>
                    <a:bodyPr/>
                    <a:lstStyle/>
                    <a:p>
                      <a:endParaRPr lang="en-US" sz="1000"/>
                    </a:p>
                  </a:txBody>
                  <a:tcPr/>
                </a:tc>
                <a:tc>
                  <a:txBody>
                    <a:bodyPr/>
                    <a:lstStyle/>
                    <a:p>
                      <a:r>
                        <a:rPr lang="en-US" sz="1000"/>
                        <a:t>3827</a:t>
                      </a:r>
                    </a:p>
                  </a:txBody>
                  <a:tcPr/>
                </a:tc>
                <a:tc>
                  <a:txBody>
                    <a:bodyPr/>
                    <a:lstStyle/>
                    <a:p>
                      <a:r>
                        <a:rPr lang="en-US" sz="1000"/>
                        <a:t>186</a:t>
                      </a:r>
                    </a:p>
                  </a:txBody>
                  <a:tcPr/>
                </a:tc>
                <a:tc>
                  <a:txBody>
                    <a:bodyPr/>
                    <a:lstStyle/>
                    <a:p>
                      <a:r>
                        <a:rPr lang="en-US" sz="1000"/>
                        <a:t>175</a:t>
                      </a:r>
                    </a:p>
                  </a:txBody>
                  <a:tcPr/>
                </a:tc>
                <a:tc>
                  <a:txBody>
                    <a:bodyPr/>
                    <a:lstStyle/>
                    <a:p>
                      <a:r>
                        <a:rPr lang="en-US" sz="1000"/>
                        <a:t>2</a:t>
                      </a:r>
                    </a:p>
                  </a:txBody>
                  <a:tcPr/>
                </a:tc>
                <a:tc>
                  <a:txBody>
                    <a:bodyPr/>
                    <a:lstStyle/>
                    <a:p>
                      <a:r>
                        <a:rPr lang="en-US" sz="1000"/>
                        <a:t>4</a:t>
                      </a:r>
                    </a:p>
                  </a:txBody>
                  <a:tcPr/>
                </a:tc>
                <a:tc>
                  <a:txBody>
                    <a:bodyPr/>
                    <a:lstStyle/>
                    <a:p>
                      <a:r>
                        <a:rPr lang="en-US" sz="1000"/>
                        <a:t>5</a:t>
                      </a:r>
                    </a:p>
                  </a:txBody>
                  <a:tcPr/>
                </a:tc>
                <a:tc>
                  <a:txBody>
                    <a:bodyPr/>
                    <a:lstStyle/>
                    <a:p>
                      <a:r>
                        <a:rPr lang="en-US" sz="1000"/>
                        <a:t>4.86 %</a:t>
                      </a:r>
                    </a:p>
                  </a:txBody>
                  <a:tcPr/>
                </a:tc>
                <a:tc>
                  <a:txBody>
                    <a:bodyPr/>
                    <a:lstStyle/>
                    <a:p>
                      <a:r>
                        <a:rPr lang="en-US" sz="1000"/>
                        <a:t>6054</a:t>
                      </a:r>
                    </a:p>
                  </a:txBody>
                  <a:tcPr/>
                </a:tc>
                <a:tc>
                  <a:txBody>
                    <a:bodyPr/>
                    <a:lstStyle/>
                    <a:p>
                      <a:r>
                        <a:rPr lang="en-US" sz="1000"/>
                        <a:t>4480</a:t>
                      </a:r>
                    </a:p>
                  </a:txBody>
                  <a:tcPr/>
                </a:tc>
                <a:tc>
                  <a:txBody>
                    <a:bodyPr/>
                    <a:lstStyle/>
                    <a:p>
                      <a:r>
                        <a:rPr lang="en-US" sz="1000"/>
                        <a:t>1574</a:t>
                      </a:r>
                    </a:p>
                  </a:txBody>
                  <a:tcPr/>
                </a:tc>
                <a:tc>
                  <a:txBody>
                    <a:bodyPr/>
                    <a:lstStyle/>
                    <a:p>
                      <a:r>
                        <a:rPr lang="en-US" sz="1000"/>
                        <a:t>14.066</a:t>
                      </a:r>
                    </a:p>
                  </a:txBody>
                  <a:tcPr/>
                </a:tc>
                <a:tc>
                  <a:txBody>
                    <a:bodyPr/>
                    <a:lstStyle/>
                    <a:p>
                      <a:r>
                        <a:rPr lang="en-US" sz="1000"/>
                        <a:t>1054.0655666667</a:t>
                      </a:r>
                    </a:p>
                  </a:txBody>
                  <a:tcPr/>
                </a:tc>
                <a:extLst>
                  <a:ext uri="{0D108BD9-81ED-4DB2-BD59-A6C34878D82A}">
                    <a16:rowId xmlns:a16="http://schemas.microsoft.com/office/drawing/2014/main" val="1057491293"/>
                  </a:ext>
                </a:extLst>
              </a:tr>
              <a:tr h="370840">
                <a:tc>
                  <a:txBody>
                    <a:bodyPr/>
                    <a:lstStyle/>
                    <a:p>
                      <a:r>
                        <a:rPr lang="en-US" sz="1000"/>
                        <a:t>10/16/2024 18:31:32</a:t>
                      </a:r>
                    </a:p>
                  </a:txBody>
                  <a:tcPr/>
                </a:tc>
                <a:tc>
                  <a:txBody>
                    <a:bodyPr/>
                    <a:lstStyle/>
                    <a:p>
                      <a:r>
                        <a:rPr lang="en-US" sz="1000"/>
                        <a:t>10/16/2024 18:31:32</a:t>
                      </a:r>
                    </a:p>
                  </a:txBody>
                  <a:tcPr/>
                </a:tc>
                <a:tc>
                  <a:txBody>
                    <a:bodyPr/>
                    <a:lstStyle/>
                    <a:p>
                      <a:endParaRPr lang="en-US" sz="1000"/>
                    </a:p>
                  </a:txBody>
                  <a:tcPr/>
                </a:tc>
                <a:tc>
                  <a:txBody>
                    <a:bodyPr/>
                    <a:lstStyle/>
                    <a:p>
                      <a:r>
                        <a:rPr lang="en-US" sz="1000"/>
                        <a:t>2382</a:t>
                      </a:r>
                    </a:p>
                  </a:txBody>
                  <a:tcPr/>
                </a:tc>
                <a:tc>
                  <a:txBody>
                    <a:bodyPr/>
                    <a:lstStyle/>
                    <a:p>
                      <a:r>
                        <a:rPr lang="en-US" sz="1000"/>
                        <a:t>60</a:t>
                      </a:r>
                    </a:p>
                  </a:txBody>
                  <a:tcPr/>
                </a:tc>
                <a:tc>
                  <a:txBody>
                    <a:bodyPr/>
                    <a:lstStyle/>
                    <a:p>
                      <a:r>
                        <a:rPr lang="en-US" sz="1000"/>
                        <a:t>56</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2.52 %</a:t>
                      </a:r>
                    </a:p>
                  </a:txBody>
                  <a:tcPr/>
                </a:tc>
                <a:tc>
                  <a:txBody>
                    <a:bodyPr/>
                    <a:lstStyle/>
                    <a:p>
                      <a:r>
                        <a:rPr lang="en-US" sz="1000"/>
                        <a:t>3656</a:t>
                      </a:r>
                    </a:p>
                  </a:txBody>
                  <a:tcPr/>
                </a:tc>
                <a:tc>
                  <a:txBody>
                    <a:bodyPr/>
                    <a:lstStyle/>
                    <a:p>
                      <a:r>
                        <a:rPr lang="en-US" sz="1000"/>
                        <a:t>2792</a:t>
                      </a:r>
                    </a:p>
                  </a:txBody>
                  <a:tcPr/>
                </a:tc>
                <a:tc>
                  <a:txBody>
                    <a:bodyPr/>
                    <a:lstStyle/>
                    <a:p>
                      <a:r>
                        <a:rPr lang="en-US" sz="1000"/>
                        <a:t>864</a:t>
                      </a:r>
                    </a:p>
                  </a:txBody>
                  <a:tcPr/>
                </a:tc>
                <a:tc>
                  <a:txBody>
                    <a:bodyPr/>
                    <a:lstStyle/>
                    <a:p>
                      <a:r>
                        <a:rPr lang="en-US" sz="1000"/>
                        <a:t>7.55</a:t>
                      </a:r>
                    </a:p>
                  </a:txBody>
                  <a:tcPr/>
                </a:tc>
                <a:tc>
                  <a:txBody>
                    <a:bodyPr/>
                    <a:lstStyle/>
                    <a:p>
                      <a:r>
                        <a:rPr lang="en-US" sz="1000"/>
                        <a:t>352.74871666667</a:t>
                      </a:r>
                    </a:p>
                  </a:txBody>
                  <a:tcPr/>
                </a:tc>
                <a:extLst>
                  <a:ext uri="{0D108BD9-81ED-4DB2-BD59-A6C34878D82A}">
                    <a16:rowId xmlns:a16="http://schemas.microsoft.com/office/drawing/2014/main" val="2452961071"/>
                  </a:ext>
                </a:extLst>
              </a:tr>
              <a:tr h="370840">
                <a:tc>
                  <a:txBody>
                    <a:bodyPr/>
                    <a:lstStyle/>
                    <a:p>
                      <a:r>
                        <a:rPr lang="en-US" sz="1000"/>
                        <a:t>10/09/2024 17:21:46</a:t>
                      </a:r>
                    </a:p>
                  </a:txBody>
                  <a:tcPr/>
                </a:tc>
                <a:tc>
                  <a:txBody>
                    <a:bodyPr/>
                    <a:lstStyle/>
                    <a:p>
                      <a:r>
                        <a:rPr lang="en-US" sz="1000"/>
                        <a:t>10/09/2024 17:21:46</a:t>
                      </a:r>
                    </a:p>
                  </a:txBody>
                  <a:tcPr/>
                </a:tc>
                <a:tc>
                  <a:txBody>
                    <a:bodyPr/>
                    <a:lstStyle/>
                    <a:p>
                      <a:endParaRPr lang="en-US" sz="1000"/>
                    </a:p>
                  </a:txBody>
                  <a:tcPr/>
                </a:tc>
                <a:tc>
                  <a:txBody>
                    <a:bodyPr/>
                    <a:lstStyle/>
                    <a:p>
                      <a:r>
                        <a:rPr lang="en-US" sz="1000"/>
                        <a:t>1648</a:t>
                      </a:r>
                    </a:p>
                  </a:txBody>
                  <a:tcPr/>
                </a:tc>
                <a:tc>
                  <a:txBody>
                    <a:bodyPr/>
                    <a:lstStyle/>
                    <a:p>
                      <a:r>
                        <a:rPr lang="en-US" sz="1000"/>
                        <a:t>28</a:t>
                      </a:r>
                    </a:p>
                  </a:txBody>
                  <a:tcPr/>
                </a:tc>
                <a:tc>
                  <a:txBody>
                    <a:bodyPr/>
                    <a:lstStyle/>
                    <a:p>
                      <a:r>
                        <a:rPr lang="en-US" sz="1000"/>
                        <a:t>28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1.7 %</a:t>
                      </a:r>
                    </a:p>
                  </a:txBody>
                  <a:tcPr/>
                </a:tc>
                <a:tc>
                  <a:txBody>
                    <a:bodyPr/>
                    <a:lstStyle/>
                    <a:p>
                      <a:r>
                        <a:rPr lang="en-US" sz="1000"/>
                        <a:t>2342</a:t>
                      </a:r>
                    </a:p>
                  </a:txBody>
                  <a:tcPr/>
                </a:tc>
                <a:tc>
                  <a:txBody>
                    <a:bodyPr/>
                    <a:lstStyle/>
                    <a:p>
                      <a:r>
                        <a:rPr lang="en-US" sz="1000"/>
                        <a:t>1724</a:t>
                      </a:r>
                    </a:p>
                  </a:txBody>
                  <a:tcPr/>
                </a:tc>
                <a:tc>
                  <a:txBody>
                    <a:bodyPr/>
                    <a:lstStyle/>
                    <a:p>
                      <a:r>
                        <a:rPr lang="en-US" sz="1000"/>
                        <a:t>618</a:t>
                      </a:r>
                    </a:p>
                  </a:txBody>
                  <a:tcPr/>
                </a:tc>
                <a:tc>
                  <a:txBody>
                    <a:bodyPr/>
                    <a:lstStyle/>
                    <a:p>
                      <a:r>
                        <a:rPr lang="en-US" sz="1000"/>
                        <a:t>6.9</a:t>
                      </a:r>
                    </a:p>
                  </a:txBody>
                  <a:tcPr/>
                </a:tc>
                <a:tc>
                  <a:txBody>
                    <a:bodyPr/>
                    <a:lstStyle/>
                    <a:p>
                      <a:r>
                        <a:rPr lang="en-US" sz="1000"/>
                        <a:t>199.3113</a:t>
                      </a:r>
                    </a:p>
                  </a:txBody>
                  <a:tcPr/>
                </a:tc>
                <a:extLst>
                  <a:ext uri="{0D108BD9-81ED-4DB2-BD59-A6C34878D82A}">
                    <a16:rowId xmlns:a16="http://schemas.microsoft.com/office/drawing/2014/main" val="95861368"/>
                  </a:ext>
                </a:extLst>
              </a:tr>
            </a:tbl>
          </a:graphicData>
        </a:graphic>
      </p:graphicFrame>
      <p:sp>
        <p:nvSpPr>
          <p:cNvPr id="4" name="Text Placeholder 3">
            <a:extLst>
              <a:ext uri="{FF2B5EF4-FFF2-40B4-BE49-F238E27FC236}">
                <a16:creationId xmlns:a16="http://schemas.microsoft.com/office/drawing/2014/main" id="{572BCB7A-3F25-45A5-9D0A-C46F9C8D5E62}"/>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7363059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45773-6F35-40A4-BA18-8A14C8E5E50F}"/>
              </a:ext>
            </a:extLst>
          </p:cNvPr>
          <p:cNvSpPr>
            <a:spLocks noGrp="1"/>
          </p:cNvSpPr>
          <p:nvPr>
            <p:ph type="title"/>
          </p:nvPr>
        </p:nvSpPr>
        <p:spPr/>
        <p:txBody>
          <a:bodyPr/>
          <a:lstStyle/>
          <a:p>
            <a:r>
              <a:rPr lang="en-US"/>
              <a:t>Instagram Post Type Distribution Per Profile | calvadosdepartement</a:t>
            </a:r>
          </a:p>
        </p:txBody>
      </p:sp>
      <p:graphicFrame>
        <p:nvGraphicFramePr>
          <p:cNvPr id="6" name="Chart Placeholder 5">
            <a:extLst>
              <a:ext uri="{FF2B5EF4-FFF2-40B4-BE49-F238E27FC236}">
                <a16:creationId xmlns:a16="http://schemas.microsoft.com/office/drawing/2014/main" id="{40CF1E3D-4B04-4E0D-B32C-37AB82FF9044}"/>
              </a:ext>
            </a:extLst>
          </p:cNvPr>
          <p:cNvGraphicFramePr>
            <a:graphicFrameLocks noGrp="1"/>
          </p:cNvGraphicFramePr>
          <p:nvPr>
            <p:ph type="chart" sz="quarter" idx="13"/>
            <p:extLst>
              <p:ext uri="{D42A27DB-BD31-4B8C-83A1-F6EECF244321}">
                <p14:modId xmlns:p14="http://schemas.microsoft.com/office/powerpoint/2010/main" val="2457784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16D3A7-7AC6-4BAE-91E6-BB25D089EF01}"/>
              </a:ext>
            </a:extLst>
          </p:cNvPr>
          <p:cNvSpPr>
            <a:spLocks noGrp="1"/>
          </p:cNvSpPr>
          <p:nvPr>
            <p:ph type="body" sz="quarter" idx="14"/>
          </p:nvPr>
        </p:nvSpPr>
        <p:spPr/>
        <p:txBody>
          <a:bodyPr/>
          <a:lstStyle/>
          <a:p>
            <a:r>
              <a:rPr lang="en-US"/>
              <a:t>10/01/2024 - 10/31/2024</a:t>
            </a:r>
          </a:p>
        </p:txBody>
      </p:sp>
      <p:sp>
        <p:nvSpPr>
          <p:cNvPr id="5" name="Footer Placeholder 4">
            <a:extLst>
              <a:ext uri="{FF2B5EF4-FFF2-40B4-BE49-F238E27FC236}">
                <a16:creationId xmlns:a16="http://schemas.microsoft.com/office/drawing/2014/main" id="{66966215-828D-40FD-9C83-044E3F79FF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6691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A8F7A-7801-4922-8619-B2EA46897F8F}"/>
              </a:ext>
            </a:extLst>
          </p:cNvPr>
          <p:cNvSpPr>
            <a:spLocks noGrp="1"/>
          </p:cNvSpPr>
          <p:nvPr>
            <p:ph type="title"/>
          </p:nvPr>
        </p:nvSpPr>
        <p:spPr/>
        <p:txBody>
          <a:bodyPr/>
          <a:lstStyle/>
          <a:p>
            <a:r>
              <a:rPr lang="en-US"/>
              <a:t>Instagram Followers Demographics | calvadosdepartement</a:t>
            </a:r>
          </a:p>
        </p:txBody>
      </p:sp>
      <p:graphicFrame>
        <p:nvGraphicFramePr>
          <p:cNvPr id="6" name="Chart Placeholder 5">
            <a:extLst>
              <a:ext uri="{FF2B5EF4-FFF2-40B4-BE49-F238E27FC236}">
                <a16:creationId xmlns:a16="http://schemas.microsoft.com/office/drawing/2014/main" id="{17A45410-EBFB-4853-9F57-E28A87F3972A}"/>
              </a:ext>
            </a:extLst>
          </p:cNvPr>
          <p:cNvGraphicFramePr>
            <a:graphicFrameLocks noGrp="1"/>
          </p:cNvGraphicFramePr>
          <p:nvPr>
            <p:ph type="chart" sz="quarter" idx="13"/>
            <p:extLst>
              <p:ext uri="{D42A27DB-BD31-4B8C-83A1-F6EECF244321}">
                <p14:modId xmlns:p14="http://schemas.microsoft.com/office/powerpoint/2010/main" val="35495786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DBF9C3-7276-45B7-8B21-6AB275DE6545}"/>
              </a:ext>
            </a:extLst>
          </p:cNvPr>
          <p:cNvSpPr>
            <a:spLocks noGrp="1"/>
          </p:cNvSpPr>
          <p:nvPr>
            <p:ph type="body" sz="quarter" idx="14"/>
          </p:nvPr>
        </p:nvSpPr>
        <p:spPr/>
        <p:txBody>
          <a:bodyPr/>
          <a:lstStyle/>
          <a:p>
            <a:r>
              <a:rPr lang="en-US"/>
              <a:t>10/01/2024 - 10/31/2024</a:t>
            </a:r>
          </a:p>
        </p:txBody>
      </p:sp>
      <p:sp>
        <p:nvSpPr>
          <p:cNvPr id="5" name="Footer Placeholder 4">
            <a:extLst>
              <a:ext uri="{FF2B5EF4-FFF2-40B4-BE49-F238E27FC236}">
                <a16:creationId xmlns:a16="http://schemas.microsoft.com/office/drawing/2014/main" id="{1AC132F0-F3AC-465F-A250-5E4F4017B8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11929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0BA7E-973A-4F88-98A6-6A7D77E819D1}"/>
              </a:ext>
            </a:extLst>
          </p:cNvPr>
          <p:cNvSpPr>
            <a:spLocks noGrp="1"/>
          </p:cNvSpPr>
          <p:nvPr>
            <p:ph type="title"/>
          </p:nvPr>
        </p:nvSpPr>
        <p:spPr/>
        <p:txBody>
          <a:bodyPr/>
          <a:lstStyle/>
          <a:p>
            <a:r>
              <a:rPr lang="en-US"/>
              <a:t>Instagram ABONNES PAR AGE ET GENRE | calvadosdepartement - 1 of 3</a:t>
            </a:r>
          </a:p>
        </p:txBody>
      </p:sp>
      <p:graphicFrame>
        <p:nvGraphicFramePr>
          <p:cNvPr id="5" name="Table Placeholder 4">
            <a:extLst>
              <a:ext uri="{FF2B5EF4-FFF2-40B4-BE49-F238E27FC236}">
                <a16:creationId xmlns:a16="http://schemas.microsoft.com/office/drawing/2014/main" id="{DAC515AC-EB14-4CF1-B336-428F30A62ABC}"/>
              </a:ext>
            </a:extLst>
          </p:cNvPr>
          <p:cNvGraphicFramePr>
            <a:graphicFrameLocks noGrp="1"/>
          </p:cNvGraphicFramePr>
          <p:nvPr>
            <p:ph type="tbl" sz="quarter" idx="13"/>
            <p:extLst>
              <p:ext uri="{D42A27DB-BD31-4B8C-83A1-F6EECF244321}">
                <p14:modId xmlns:p14="http://schemas.microsoft.com/office/powerpoint/2010/main" val="1548850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6128782"/>
                    </a:ext>
                  </a:extLst>
                </a:gridCol>
                <a:gridCol w="2221992">
                  <a:extLst>
                    <a:ext uri="{9D8B030D-6E8A-4147-A177-3AD203B41FA5}">
                      <a16:colId xmlns:a16="http://schemas.microsoft.com/office/drawing/2014/main" val="3186960824"/>
                    </a:ext>
                  </a:extLst>
                </a:gridCol>
                <a:gridCol w="1481328">
                  <a:extLst>
                    <a:ext uri="{9D8B030D-6E8A-4147-A177-3AD203B41FA5}">
                      <a16:colId xmlns:a16="http://schemas.microsoft.com/office/drawing/2014/main" val="1535053108"/>
                    </a:ext>
                  </a:extLst>
                </a:gridCol>
                <a:gridCol w="1481328">
                  <a:extLst>
                    <a:ext uri="{9D8B030D-6E8A-4147-A177-3AD203B41FA5}">
                      <a16:colId xmlns:a16="http://schemas.microsoft.com/office/drawing/2014/main" val="279816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2365987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7.9 %</a:t>
                      </a:r>
                    </a:p>
                  </a:txBody>
                  <a:tcPr/>
                </a:tc>
                <a:extLst>
                  <a:ext uri="{0D108BD9-81ED-4DB2-BD59-A6C34878D82A}">
                    <a16:rowId xmlns:a16="http://schemas.microsoft.com/office/drawing/2014/main" val="2455994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2441814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3005226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2482092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2005225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597070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1848500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945913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059941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2723569793"/>
                  </a:ext>
                </a:extLst>
              </a:tr>
            </a:tbl>
          </a:graphicData>
        </a:graphic>
      </p:graphicFrame>
      <p:sp>
        <p:nvSpPr>
          <p:cNvPr id="4" name="Text Placeholder 3">
            <a:extLst>
              <a:ext uri="{FF2B5EF4-FFF2-40B4-BE49-F238E27FC236}">
                <a16:creationId xmlns:a16="http://schemas.microsoft.com/office/drawing/2014/main" id="{C53047DC-5C87-42D2-9E36-C9DD62C15538}"/>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3508264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EEE20-AC5D-4D80-ACF4-F8C3F4F23EE5}"/>
              </a:ext>
            </a:extLst>
          </p:cNvPr>
          <p:cNvSpPr>
            <a:spLocks noGrp="1"/>
          </p:cNvSpPr>
          <p:nvPr>
            <p:ph type="title"/>
          </p:nvPr>
        </p:nvSpPr>
        <p:spPr/>
        <p:txBody>
          <a:bodyPr/>
          <a:lstStyle/>
          <a:p>
            <a:r>
              <a:rPr lang="en-US"/>
              <a:t>Instagram ABONNES PAR AGE ET GENRE | calvadosdepartement - 2 of 3</a:t>
            </a:r>
          </a:p>
        </p:txBody>
      </p:sp>
      <p:graphicFrame>
        <p:nvGraphicFramePr>
          <p:cNvPr id="5" name="Table Placeholder 4">
            <a:extLst>
              <a:ext uri="{FF2B5EF4-FFF2-40B4-BE49-F238E27FC236}">
                <a16:creationId xmlns:a16="http://schemas.microsoft.com/office/drawing/2014/main" id="{17957520-722B-4324-864C-5DA2A6732E4B}"/>
              </a:ext>
            </a:extLst>
          </p:cNvPr>
          <p:cNvGraphicFramePr>
            <a:graphicFrameLocks noGrp="1"/>
          </p:cNvGraphicFramePr>
          <p:nvPr>
            <p:ph type="tbl" sz="quarter" idx="13"/>
            <p:extLst>
              <p:ext uri="{D42A27DB-BD31-4B8C-83A1-F6EECF244321}">
                <p14:modId xmlns:p14="http://schemas.microsoft.com/office/powerpoint/2010/main" val="1948970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85400748"/>
                    </a:ext>
                  </a:extLst>
                </a:gridCol>
                <a:gridCol w="2221992">
                  <a:extLst>
                    <a:ext uri="{9D8B030D-6E8A-4147-A177-3AD203B41FA5}">
                      <a16:colId xmlns:a16="http://schemas.microsoft.com/office/drawing/2014/main" val="1653875548"/>
                    </a:ext>
                  </a:extLst>
                </a:gridCol>
                <a:gridCol w="1481328">
                  <a:extLst>
                    <a:ext uri="{9D8B030D-6E8A-4147-A177-3AD203B41FA5}">
                      <a16:colId xmlns:a16="http://schemas.microsoft.com/office/drawing/2014/main" val="1101593498"/>
                    </a:ext>
                  </a:extLst>
                </a:gridCol>
                <a:gridCol w="1481328">
                  <a:extLst>
                    <a:ext uri="{9D8B030D-6E8A-4147-A177-3AD203B41FA5}">
                      <a16:colId xmlns:a16="http://schemas.microsoft.com/office/drawing/2014/main" val="482640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2513893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extLst>
                  <a:ext uri="{0D108BD9-81ED-4DB2-BD59-A6C34878D82A}">
                    <a16:rowId xmlns:a16="http://schemas.microsoft.com/office/drawing/2014/main" val="786098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extLst>
                  <a:ext uri="{0D108BD9-81ED-4DB2-BD59-A6C34878D82A}">
                    <a16:rowId xmlns:a16="http://schemas.microsoft.com/office/drawing/2014/main" val="706729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0.6 %</a:t>
                      </a:r>
                    </a:p>
                  </a:txBody>
                  <a:tcPr/>
                </a:tc>
                <a:extLst>
                  <a:ext uri="{0D108BD9-81ED-4DB2-BD59-A6C34878D82A}">
                    <a16:rowId xmlns:a16="http://schemas.microsoft.com/office/drawing/2014/main" val="280690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0.5 %</a:t>
                      </a:r>
                    </a:p>
                  </a:txBody>
                  <a:tcPr/>
                </a:tc>
                <a:extLst>
                  <a:ext uri="{0D108BD9-81ED-4DB2-BD59-A6C34878D82A}">
                    <a16:rowId xmlns:a16="http://schemas.microsoft.com/office/drawing/2014/main" val="2788191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0.4 %</a:t>
                      </a:r>
                    </a:p>
                  </a:txBody>
                  <a:tcPr/>
                </a:tc>
                <a:extLst>
                  <a:ext uri="{0D108BD9-81ED-4DB2-BD59-A6C34878D82A}">
                    <a16:rowId xmlns:a16="http://schemas.microsoft.com/office/drawing/2014/main" val="3637320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0.3 %</a:t>
                      </a:r>
                    </a:p>
                  </a:txBody>
                  <a:tcPr/>
                </a:tc>
                <a:extLst>
                  <a:ext uri="{0D108BD9-81ED-4DB2-BD59-A6C34878D82A}">
                    <a16:rowId xmlns:a16="http://schemas.microsoft.com/office/drawing/2014/main" val="3078092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0.2 %</a:t>
                      </a:r>
                    </a:p>
                  </a:txBody>
                  <a:tcPr/>
                </a:tc>
                <a:extLst>
                  <a:ext uri="{0D108BD9-81ED-4DB2-BD59-A6C34878D82A}">
                    <a16:rowId xmlns:a16="http://schemas.microsoft.com/office/drawing/2014/main" val="2362387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0.2 %</a:t>
                      </a:r>
                    </a:p>
                  </a:txBody>
                  <a:tcPr/>
                </a:tc>
                <a:extLst>
                  <a:ext uri="{0D108BD9-81ED-4DB2-BD59-A6C34878D82A}">
                    <a16:rowId xmlns:a16="http://schemas.microsoft.com/office/drawing/2014/main" val="2102239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3256865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-0.6 %</a:t>
                      </a:r>
                    </a:p>
                  </a:txBody>
                  <a:tcPr/>
                </a:tc>
                <a:extLst>
                  <a:ext uri="{0D108BD9-81ED-4DB2-BD59-A6C34878D82A}">
                    <a16:rowId xmlns:a16="http://schemas.microsoft.com/office/drawing/2014/main" val="3591638637"/>
                  </a:ext>
                </a:extLst>
              </a:tr>
            </a:tbl>
          </a:graphicData>
        </a:graphic>
      </p:graphicFrame>
      <p:sp>
        <p:nvSpPr>
          <p:cNvPr id="4" name="Text Placeholder 3">
            <a:extLst>
              <a:ext uri="{FF2B5EF4-FFF2-40B4-BE49-F238E27FC236}">
                <a16:creationId xmlns:a16="http://schemas.microsoft.com/office/drawing/2014/main" id="{97FBF136-568F-4F83-A990-87CE8DF06FE4}"/>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40615551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919BD-40FF-449C-8B92-AC5ABFB1FA6E}"/>
              </a:ext>
            </a:extLst>
          </p:cNvPr>
          <p:cNvSpPr>
            <a:spLocks noGrp="1"/>
          </p:cNvSpPr>
          <p:nvPr>
            <p:ph type="title"/>
          </p:nvPr>
        </p:nvSpPr>
        <p:spPr/>
        <p:txBody>
          <a:bodyPr/>
          <a:lstStyle/>
          <a:p>
            <a:r>
              <a:rPr lang="en-US"/>
              <a:t>Instagram ABONNES PAR AGE ET GENRE | calvadosdepartement - 3 of 3</a:t>
            </a:r>
          </a:p>
        </p:txBody>
      </p:sp>
      <p:graphicFrame>
        <p:nvGraphicFramePr>
          <p:cNvPr id="5" name="Table Placeholder 4">
            <a:extLst>
              <a:ext uri="{FF2B5EF4-FFF2-40B4-BE49-F238E27FC236}">
                <a16:creationId xmlns:a16="http://schemas.microsoft.com/office/drawing/2014/main" id="{493A4EF9-00B1-45B1-8170-DE841C710C2A}"/>
              </a:ext>
            </a:extLst>
          </p:cNvPr>
          <p:cNvGraphicFramePr>
            <a:graphicFrameLocks noGrp="1"/>
          </p:cNvGraphicFramePr>
          <p:nvPr>
            <p:ph type="tbl" sz="quarter" idx="13"/>
            <p:extLst>
              <p:ext uri="{D42A27DB-BD31-4B8C-83A1-F6EECF244321}">
                <p14:modId xmlns:p14="http://schemas.microsoft.com/office/powerpoint/2010/main" val="3431842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15136415"/>
                    </a:ext>
                  </a:extLst>
                </a:gridCol>
                <a:gridCol w="2221992">
                  <a:extLst>
                    <a:ext uri="{9D8B030D-6E8A-4147-A177-3AD203B41FA5}">
                      <a16:colId xmlns:a16="http://schemas.microsoft.com/office/drawing/2014/main" val="302874112"/>
                    </a:ext>
                  </a:extLst>
                </a:gridCol>
                <a:gridCol w="1481328">
                  <a:extLst>
                    <a:ext uri="{9D8B030D-6E8A-4147-A177-3AD203B41FA5}">
                      <a16:colId xmlns:a16="http://schemas.microsoft.com/office/drawing/2014/main" val="3613458679"/>
                    </a:ext>
                  </a:extLst>
                </a:gridCol>
                <a:gridCol w="1481328">
                  <a:extLst>
                    <a:ext uri="{9D8B030D-6E8A-4147-A177-3AD203B41FA5}">
                      <a16:colId xmlns:a16="http://schemas.microsoft.com/office/drawing/2014/main" val="840384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2716979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3606864882"/>
                  </a:ext>
                </a:extLst>
              </a:tr>
            </a:tbl>
          </a:graphicData>
        </a:graphic>
      </p:graphicFrame>
      <p:sp>
        <p:nvSpPr>
          <p:cNvPr id="4" name="Text Placeholder 3">
            <a:extLst>
              <a:ext uri="{FF2B5EF4-FFF2-40B4-BE49-F238E27FC236}">
                <a16:creationId xmlns:a16="http://schemas.microsoft.com/office/drawing/2014/main" id="{D01E6390-3E0D-420F-A95C-36704ECF9901}"/>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625836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F747D-F444-4ED7-A802-D73E0BB215AC}"/>
              </a:ext>
            </a:extLst>
          </p:cNvPr>
          <p:cNvSpPr>
            <a:spLocks noGrp="1"/>
          </p:cNvSpPr>
          <p:nvPr>
            <p:ph type="title"/>
          </p:nvPr>
        </p:nvSpPr>
        <p:spPr/>
        <p:txBody>
          <a:bodyPr/>
          <a:lstStyle/>
          <a:p>
            <a:r>
              <a:rPr lang="en-US"/>
              <a:t>Instagram DONNEES GLOBALES STORIES | calvadosdepartement - 1 of 13</a:t>
            </a:r>
          </a:p>
        </p:txBody>
      </p:sp>
      <p:graphicFrame>
        <p:nvGraphicFramePr>
          <p:cNvPr id="5" name="Table Placeholder 4">
            <a:extLst>
              <a:ext uri="{FF2B5EF4-FFF2-40B4-BE49-F238E27FC236}">
                <a16:creationId xmlns:a16="http://schemas.microsoft.com/office/drawing/2014/main" id="{9445E2B6-DCDE-4B2B-BC5F-EC962AA51776}"/>
              </a:ext>
            </a:extLst>
          </p:cNvPr>
          <p:cNvGraphicFramePr>
            <a:graphicFrameLocks noGrp="1"/>
          </p:cNvGraphicFramePr>
          <p:nvPr>
            <p:ph type="tbl" sz="quarter" idx="13"/>
            <p:extLst>
              <p:ext uri="{D42A27DB-BD31-4B8C-83A1-F6EECF244321}">
                <p14:modId xmlns:p14="http://schemas.microsoft.com/office/powerpoint/2010/main" val="4012873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9">
                  <a:extLst>
                    <a:ext uri="{9D8B030D-6E8A-4147-A177-3AD203B41FA5}">
                      <a16:colId xmlns:a16="http://schemas.microsoft.com/office/drawing/2014/main" val="1007741598"/>
                    </a:ext>
                  </a:extLst>
                </a:gridCol>
                <a:gridCol w="493776">
                  <a:extLst>
                    <a:ext uri="{9D8B030D-6E8A-4147-A177-3AD203B41FA5}">
                      <a16:colId xmlns:a16="http://schemas.microsoft.com/office/drawing/2014/main" val="1894041076"/>
                    </a:ext>
                  </a:extLst>
                </a:gridCol>
                <a:gridCol w="658369">
                  <a:extLst>
                    <a:ext uri="{9D8B030D-6E8A-4147-A177-3AD203B41FA5}">
                      <a16:colId xmlns:a16="http://schemas.microsoft.com/office/drawing/2014/main" val="2249459594"/>
                    </a:ext>
                  </a:extLst>
                </a:gridCol>
                <a:gridCol w="740665">
                  <a:extLst>
                    <a:ext uri="{9D8B030D-6E8A-4147-A177-3AD203B41FA5}">
                      <a16:colId xmlns:a16="http://schemas.microsoft.com/office/drawing/2014/main" val="3027829896"/>
                    </a:ext>
                  </a:extLst>
                </a:gridCol>
                <a:gridCol w="246888">
                  <a:extLst>
                    <a:ext uri="{9D8B030D-6E8A-4147-A177-3AD203B41FA5}">
                      <a16:colId xmlns:a16="http://schemas.microsoft.com/office/drawing/2014/main" val="1425901914"/>
                    </a:ext>
                  </a:extLst>
                </a:gridCol>
                <a:gridCol w="246888">
                  <a:extLst>
                    <a:ext uri="{9D8B030D-6E8A-4147-A177-3AD203B41FA5}">
                      <a16:colId xmlns:a16="http://schemas.microsoft.com/office/drawing/2014/main" val="3469619893"/>
                    </a:ext>
                  </a:extLst>
                </a:gridCol>
                <a:gridCol w="246888">
                  <a:extLst>
                    <a:ext uri="{9D8B030D-6E8A-4147-A177-3AD203B41FA5}">
                      <a16:colId xmlns:a16="http://schemas.microsoft.com/office/drawing/2014/main" val="532127601"/>
                    </a:ext>
                  </a:extLst>
                </a:gridCol>
                <a:gridCol w="246888">
                  <a:extLst>
                    <a:ext uri="{9D8B030D-6E8A-4147-A177-3AD203B41FA5}">
                      <a16:colId xmlns:a16="http://schemas.microsoft.com/office/drawing/2014/main" val="2781105170"/>
                    </a:ext>
                  </a:extLst>
                </a:gridCol>
                <a:gridCol w="246888">
                  <a:extLst>
                    <a:ext uri="{9D8B030D-6E8A-4147-A177-3AD203B41FA5}">
                      <a16:colId xmlns:a16="http://schemas.microsoft.com/office/drawing/2014/main" val="4127854369"/>
                    </a:ext>
                  </a:extLst>
                </a:gridCol>
                <a:gridCol w="246888">
                  <a:extLst>
                    <a:ext uri="{9D8B030D-6E8A-4147-A177-3AD203B41FA5}">
                      <a16:colId xmlns:a16="http://schemas.microsoft.com/office/drawing/2014/main" val="3155973092"/>
                    </a:ext>
                  </a:extLst>
                </a:gridCol>
                <a:gridCol w="246888">
                  <a:extLst>
                    <a:ext uri="{9D8B030D-6E8A-4147-A177-3AD203B41FA5}">
                      <a16:colId xmlns:a16="http://schemas.microsoft.com/office/drawing/2014/main" val="630736208"/>
                    </a:ext>
                  </a:extLst>
                </a:gridCol>
                <a:gridCol w="246888">
                  <a:extLst>
                    <a:ext uri="{9D8B030D-6E8A-4147-A177-3AD203B41FA5}">
                      <a16:colId xmlns:a16="http://schemas.microsoft.com/office/drawing/2014/main" val="2825094900"/>
                    </a:ext>
                  </a:extLst>
                </a:gridCol>
                <a:gridCol w="246888">
                  <a:extLst>
                    <a:ext uri="{9D8B030D-6E8A-4147-A177-3AD203B41FA5}">
                      <a16:colId xmlns:a16="http://schemas.microsoft.com/office/drawing/2014/main" val="2014860032"/>
                    </a:ext>
                  </a:extLst>
                </a:gridCol>
                <a:gridCol w="246888">
                  <a:extLst>
                    <a:ext uri="{9D8B030D-6E8A-4147-A177-3AD203B41FA5}">
                      <a16:colId xmlns:a16="http://schemas.microsoft.com/office/drawing/2014/main" val="3008411792"/>
                    </a:ext>
                  </a:extLst>
                </a:gridCol>
                <a:gridCol w="246888">
                  <a:extLst>
                    <a:ext uri="{9D8B030D-6E8A-4147-A177-3AD203B41FA5}">
                      <a16:colId xmlns:a16="http://schemas.microsoft.com/office/drawing/2014/main" val="1210075222"/>
                    </a:ext>
                  </a:extLst>
                </a:gridCol>
                <a:gridCol w="246888">
                  <a:extLst>
                    <a:ext uri="{9D8B030D-6E8A-4147-A177-3AD203B41FA5}">
                      <a16:colId xmlns:a16="http://schemas.microsoft.com/office/drawing/2014/main" val="3638363699"/>
                    </a:ext>
                  </a:extLst>
                </a:gridCol>
                <a:gridCol w="246888">
                  <a:extLst>
                    <a:ext uri="{9D8B030D-6E8A-4147-A177-3AD203B41FA5}">
                      <a16:colId xmlns:a16="http://schemas.microsoft.com/office/drawing/2014/main" val="3186093077"/>
                    </a:ext>
                  </a:extLst>
                </a:gridCol>
                <a:gridCol w="246888">
                  <a:extLst>
                    <a:ext uri="{9D8B030D-6E8A-4147-A177-3AD203B41FA5}">
                      <a16:colId xmlns:a16="http://schemas.microsoft.com/office/drawing/2014/main" val="1719673507"/>
                    </a:ext>
                  </a:extLst>
                </a:gridCol>
                <a:gridCol w="246888">
                  <a:extLst>
                    <a:ext uri="{9D8B030D-6E8A-4147-A177-3AD203B41FA5}">
                      <a16:colId xmlns:a16="http://schemas.microsoft.com/office/drawing/2014/main" val="2514738615"/>
                    </a:ext>
                  </a:extLst>
                </a:gridCol>
                <a:gridCol w="246888">
                  <a:extLst>
                    <a:ext uri="{9D8B030D-6E8A-4147-A177-3AD203B41FA5}">
                      <a16:colId xmlns:a16="http://schemas.microsoft.com/office/drawing/2014/main" val="1118954139"/>
                    </a:ext>
                  </a:extLst>
                </a:gridCol>
                <a:gridCol w="246888">
                  <a:extLst>
                    <a:ext uri="{9D8B030D-6E8A-4147-A177-3AD203B41FA5}">
                      <a16:colId xmlns:a16="http://schemas.microsoft.com/office/drawing/2014/main" val="3749984113"/>
                    </a:ext>
                  </a:extLst>
                </a:gridCol>
                <a:gridCol w="246888">
                  <a:extLst>
                    <a:ext uri="{9D8B030D-6E8A-4147-A177-3AD203B41FA5}">
                      <a16:colId xmlns:a16="http://schemas.microsoft.com/office/drawing/2014/main" val="1577568599"/>
                    </a:ext>
                  </a:extLst>
                </a:gridCol>
                <a:gridCol w="246888">
                  <a:extLst>
                    <a:ext uri="{9D8B030D-6E8A-4147-A177-3AD203B41FA5}">
                      <a16:colId xmlns:a16="http://schemas.microsoft.com/office/drawing/2014/main" val="1589292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426604236"/>
                  </a:ext>
                </a:extLst>
              </a:tr>
            </a:tbl>
          </a:graphicData>
        </a:graphic>
      </p:graphicFrame>
      <p:sp>
        <p:nvSpPr>
          <p:cNvPr id="4" name="Text Placeholder 3">
            <a:extLst>
              <a:ext uri="{FF2B5EF4-FFF2-40B4-BE49-F238E27FC236}">
                <a16:creationId xmlns:a16="http://schemas.microsoft.com/office/drawing/2014/main" id="{9B75E87B-86F6-45C1-A918-36EA958EFAF7}"/>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5766698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A4DAF-B02D-494D-AD36-E05209AE42D3}"/>
              </a:ext>
            </a:extLst>
          </p:cNvPr>
          <p:cNvSpPr>
            <a:spLocks noGrp="1"/>
          </p:cNvSpPr>
          <p:nvPr>
            <p:ph type="title"/>
          </p:nvPr>
        </p:nvSpPr>
        <p:spPr/>
        <p:txBody>
          <a:bodyPr/>
          <a:lstStyle/>
          <a:p>
            <a:r>
              <a:rPr lang="en-US"/>
              <a:t>Instagram DONNEES GLOBALES STORIES | calvadosdepartement - 2 of 13</a:t>
            </a:r>
          </a:p>
        </p:txBody>
      </p:sp>
      <p:graphicFrame>
        <p:nvGraphicFramePr>
          <p:cNvPr id="5" name="Table Placeholder 4">
            <a:extLst>
              <a:ext uri="{FF2B5EF4-FFF2-40B4-BE49-F238E27FC236}">
                <a16:creationId xmlns:a16="http://schemas.microsoft.com/office/drawing/2014/main" id="{D61C5261-50C8-42E8-979C-BBF2ACA95BB4}"/>
              </a:ext>
            </a:extLst>
          </p:cNvPr>
          <p:cNvGraphicFramePr>
            <a:graphicFrameLocks noGrp="1"/>
          </p:cNvGraphicFramePr>
          <p:nvPr>
            <p:ph type="tbl" sz="quarter" idx="13"/>
            <p:extLst>
              <p:ext uri="{D42A27DB-BD31-4B8C-83A1-F6EECF244321}">
                <p14:modId xmlns:p14="http://schemas.microsoft.com/office/powerpoint/2010/main" val="3479896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9">
                  <a:extLst>
                    <a:ext uri="{9D8B030D-6E8A-4147-A177-3AD203B41FA5}">
                      <a16:colId xmlns:a16="http://schemas.microsoft.com/office/drawing/2014/main" val="1823549561"/>
                    </a:ext>
                  </a:extLst>
                </a:gridCol>
                <a:gridCol w="493776">
                  <a:extLst>
                    <a:ext uri="{9D8B030D-6E8A-4147-A177-3AD203B41FA5}">
                      <a16:colId xmlns:a16="http://schemas.microsoft.com/office/drawing/2014/main" val="2680992560"/>
                    </a:ext>
                  </a:extLst>
                </a:gridCol>
                <a:gridCol w="658369">
                  <a:extLst>
                    <a:ext uri="{9D8B030D-6E8A-4147-A177-3AD203B41FA5}">
                      <a16:colId xmlns:a16="http://schemas.microsoft.com/office/drawing/2014/main" val="676529433"/>
                    </a:ext>
                  </a:extLst>
                </a:gridCol>
                <a:gridCol w="740665">
                  <a:extLst>
                    <a:ext uri="{9D8B030D-6E8A-4147-A177-3AD203B41FA5}">
                      <a16:colId xmlns:a16="http://schemas.microsoft.com/office/drawing/2014/main" val="3065632455"/>
                    </a:ext>
                  </a:extLst>
                </a:gridCol>
                <a:gridCol w="246888">
                  <a:extLst>
                    <a:ext uri="{9D8B030D-6E8A-4147-A177-3AD203B41FA5}">
                      <a16:colId xmlns:a16="http://schemas.microsoft.com/office/drawing/2014/main" val="2556184923"/>
                    </a:ext>
                  </a:extLst>
                </a:gridCol>
                <a:gridCol w="246888">
                  <a:extLst>
                    <a:ext uri="{9D8B030D-6E8A-4147-A177-3AD203B41FA5}">
                      <a16:colId xmlns:a16="http://schemas.microsoft.com/office/drawing/2014/main" val="1804679713"/>
                    </a:ext>
                  </a:extLst>
                </a:gridCol>
                <a:gridCol w="246888">
                  <a:extLst>
                    <a:ext uri="{9D8B030D-6E8A-4147-A177-3AD203B41FA5}">
                      <a16:colId xmlns:a16="http://schemas.microsoft.com/office/drawing/2014/main" val="3141512594"/>
                    </a:ext>
                  </a:extLst>
                </a:gridCol>
                <a:gridCol w="246888">
                  <a:extLst>
                    <a:ext uri="{9D8B030D-6E8A-4147-A177-3AD203B41FA5}">
                      <a16:colId xmlns:a16="http://schemas.microsoft.com/office/drawing/2014/main" val="4117990287"/>
                    </a:ext>
                  </a:extLst>
                </a:gridCol>
                <a:gridCol w="246888">
                  <a:extLst>
                    <a:ext uri="{9D8B030D-6E8A-4147-A177-3AD203B41FA5}">
                      <a16:colId xmlns:a16="http://schemas.microsoft.com/office/drawing/2014/main" val="2133764479"/>
                    </a:ext>
                  </a:extLst>
                </a:gridCol>
                <a:gridCol w="246888">
                  <a:extLst>
                    <a:ext uri="{9D8B030D-6E8A-4147-A177-3AD203B41FA5}">
                      <a16:colId xmlns:a16="http://schemas.microsoft.com/office/drawing/2014/main" val="570940993"/>
                    </a:ext>
                  </a:extLst>
                </a:gridCol>
                <a:gridCol w="246888">
                  <a:extLst>
                    <a:ext uri="{9D8B030D-6E8A-4147-A177-3AD203B41FA5}">
                      <a16:colId xmlns:a16="http://schemas.microsoft.com/office/drawing/2014/main" val="361744594"/>
                    </a:ext>
                  </a:extLst>
                </a:gridCol>
                <a:gridCol w="246888">
                  <a:extLst>
                    <a:ext uri="{9D8B030D-6E8A-4147-A177-3AD203B41FA5}">
                      <a16:colId xmlns:a16="http://schemas.microsoft.com/office/drawing/2014/main" val="665457986"/>
                    </a:ext>
                  </a:extLst>
                </a:gridCol>
                <a:gridCol w="246888">
                  <a:extLst>
                    <a:ext uri="{9D8B030D-6E8A-4147-A177-3AD203B41FA5}">
                      <a16:colId xmlns:a16="http://schemas.microsoft.com/office/drawing/2014/main" val="2457706522"/>
                    </a:ext>
                  </a:extLst>
                </a:gridCol>
                <a:gridCol w="246888">
                  <a:extLst>
                    <a:ext uri="{9D8B030D-6E8A-4147-A177-3AD203B41FA5}">
                      <a16:colId xmlns:a16="http://schemas.microsoft.com/office/drawing/2014/main" val="724961709"/>
                    </a:ext>
                  </a:extLst>
                </a:gridCol>
                <a:gridCol w="246888">
                  <a:extLst>
                    <a:ext uri="{9D8B030D-6E8A-4147-A177-3AD203B41FA5}">
                      <a16:colId xmlns:a16="http://schemas.microsoft.com/office/drawing/2014/main" val="1588339629"/>
                    </a:ext>
                  </a:extLst>
                </a:gridCol>
                <a:gridCol w="246888">
                  <a:extLst>
                    <a:ext uri="{9D8B030D-6E8A-4147-A177-3AD203B41FA5}">
                      <a16:colId xmlns:a16="http://schemas.microsoft.com/office/drawing/2014/main" val="4118450401"/>
                    </a:ext>
                  </a:extLst>
                </a:gridCol>
                <a:gridCol w="246888">
                  <a:extLst>
                    <a:ext uri="{9D8B030D-6E8A-4147-A177-3AD203B41FA5}">
                      <a16:colId xmlns:a16="http://schemas.microsoft.com/office/drawing/2014/main" val="3846576433"/>
                    </a:ext>
                  </a:extLst>
                </a:gridCol>
                <a:gridCol w="246888">
                  <a:extLst>
                    <a:ext uri="{9D8B030D-6E8A-4147-A177-3AD203B41FA5}">
                      <a16:colId xmlns:a16="http://schemas.microsoft.com/office/drawing/2014/main" val="1446780625"/>
                    </a:ext>
                  </a:extLst>
                </a:gridCol>
                <a:gridCol w="246888">
                  <a:extLst>
                    <a:ext uri="{9D8B030D-6E8A-4147-A177-3AD203B41FA5}">
                      <a16:colId xmlns:a16="http://schemas.microsoft.com/office/drawing/2014/main" val="3695985903"/>
                    </a:ext>
                  </a:extLst>
                </a:gridCol>
                <a:gridCol w="246888">
                  <a:extLst>
                    <a:ext uri="{9D8B030D-6E8A-4147-A177-3AD203B41FA5}">
                      <a16:colId xmlns:a16="http://schemas.microsoft.com/office/drawing/2014/main" val="2237014599"/>
                    </a:ext>
                  </a:extLst>
                </a:gridCol>
                <a:gridCol w="246888">
                  <a:extLst>
                    <a:ext uri="{9D8B030D-6E8A-4147-A177-3AD203B41FA5}">
                      <a16:colId xmlns:a16="http://schemas.microsoft.com/office/drawing/2014/main" val="3912962958"/>
                    </a:ext>
                  </a:extLst>
                </a:gridCol>
                <a:gridCol w="246888">
                  <a:extLst>
                    <a:ext uri="{9D8B030D-6E8A-4147-A177-3AD203B41FA5}">
                      <a16:colId xmlns:a16="http://schemas.microsoft.com/office/drawing/2014/main" val="1669560547"/>
                    </a:ext>
                  </a:extLst>
                </a:gridCol>
                <a:gridCol w="246888">
                  <a:extLst>
                    <a:ext uri="{9D8B030D-6E8A-4147-A177-3AD203B41FA5}">
                      <a16:colId xmlns:a16="http://schemas.microsoft.com/office/drawing/2014/main" val="1928179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1352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10/15/2024 17:14:53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10/15/2024 17:14:53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il est l'heure de
@calvadosdepartement
Jouez pour tenter de
gagner 2 places pour
soutenir les
@drakkars_de_caen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0.2319 %</a:t>
                      </a:r>
                    </a:p>
                  </a:txBody>
                  <a:tcPr/>
                </a:tc>
                <a:extLst>
                  <a:ext uri="{0D108BD9-81ED-4DB2-BD59-A6C34878D82A}">
                    <a16:rowId xmlns:a16="http://schemas.microsoft.com/office/drawing/2014/main" val="2055665239"/>
                  </a:ext>
                </a:extLst>
              </a:tr>
            </a:tbl>
          </a:graphicData>
        </a:graphic>
      </p:graphicFrame>
      <p:sp>
        <p:nvSpPr>
          <p:cNvPr id="4" name="Text Placeholder 3">
            <a:extLst>
              <a:ext uri="{FF2B5EF4-FFF2-40B4-BE49-F238E27FC236}">
                <a16:creationId xmlns:a16="http://schemas.microsoft.com/office/drawing/2014/main" id="{0E11CF40-A7AD-4E1E-87E6-5337F93A1B69}"/>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5561046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40775-7422-4F2D-AE4E-CE40DFC22AF5}"/>
              </a:ext>
            </a:extLst>
          </p:cNvPr>
          <p:cNvSpPr>
            <a:spLocks noGrp="1"/>
          </p:cNvSpPr>
          <p:nvPr>
            <p:ph type="title"/>
          </p:nvPr>
        </p:nvSpPr>
        <p:spPr/>
        <p:txBody>
          <a:bodyPr/>
          <a:lstStyle/>
          <a:p>
            <a:r>
              <a:rPr lang="en-US"/>
              <a:t>Instagram DONNEES GLOBALES STORIES | calvadosdepartement - 3 of 13</a:t>
            </a:r>
          </a:p>
        </p:txBody>
      </p:sp>
      <p:graphicFrame>
        <p:nvGraphicFramePr>
          <p:cNvPr id="5" name="Table Placeholder 4">
            <a:extLst>
              <a:ext uri="{FF2B5EF4-FFF2-40B4-BE49-F238E27FC236}">
                <a16:creationId xmlns:a16="http://schemas.microsoft.com/office/drawing/2014/main" id="{A7DBD876-18DC-4E03-9284-58BE952CDEF8}"/>
              </a:ext>
            </a:extLst>
          </p:cNvPr>
          <p:cNvGraphicFramePr>
            <a:graphicFrameLocks noGrp="1"/>
          </p:cNvGraphicFramePr>
          <p:nvPr>
            <p:ph type="tbl" sz="quarter" idx="13"/>
            <p:extLst>
              <p:ext uri="{D42A27DB-BD31-4B8C-83A1-F6EECF244321}">
                <p14:modId xmlns:p14="http://schemas.microsoft.com/office/powerpoint/2010/main" val="2804958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9">
                  <a:extLst>
                    <a:ext uri="{9D8B030D-6E8A-4147-A177-3AD203B41FA5}">
                      <a16:colId xmlns:a16="http://schemas.microsoft.com/office/drawing/2014/main" val="3620445518"/>
                    </a:ext>
                  </a:extLst>
                </a:gridCol>
                <a:gridCol w="493776">
                  <a:extLst>
                    <a:ext uri="{9D8B030D-6E8A-4147-A177-3AD203B41FA5}">
                      <a16:colId xmlns:a16="http://schemas.microsoft.com/office/drawing/2014/main" val="2395037147"/>
                    </a:ext>
                  </a:extLst>
                </a:gridCol>
                <a:gridCol w="658369">
                  <a:extLst>
                    <a:ext uri="{9D8B030D-6E8A-4147-A177-3AD203B41FA5}">
                      <a16:colId xmlns:a16="http://schemas.microsoft.com/office/drawing/2014/main" val="2160609018"/>
                    </a:ext>
                  </a:extLst>
                </a:gridCol>
                <a:gridCol w="740665">
                  <a:extLst>
                    <a:ext uri="{9D8B030D-6E8A-4147-A177-3AD203B41FA5}">
                      <a16:colId xmlns:a16="http://schemas.microsoft.com/office/drawing/2014/main" val="1456229643"/>
                    </a:ext>
                  </a:extLst>
                </a:gridCol>
                <a:gridCol w="246888">
                  <a:extLst>
                    <a:ext uri="{9D8B030D-6E8A-4147-A177-3AD203B41FA5}">
                      <a16:colId xmlns:a16="http://schemas.microsoft.com/office/drawing/2014/main" val="3716995781"/>
                    </a:ext>
                  </a:extLst>
                </a:gridCol>
                <a:gridCol w="246888">
                  <a:extLst>
                    <a:ext uri="{9D8B030D-6E8A-4147-A177-3AD203B41FA5}">
                      <a16:colId xmlns:a16="http://schemas.microsoft.com/office/drawing/2014/main" val="95957870"/>
                    </a:ext>
                  </a:extLst>
                </a:gridCol>
                <a:gridCol w="246888">
                  <a:extLst>
                    <a:ext uri="{9D8B030D-6E8A-4147-A177-3AD203B41FA5}">
                      <a16:colId xmlns:a16="http://schemas.microsoft.com/office/drawing/2014/main" val="2941671602"/>
                    </a:ext>
                  </a:extLst>
                </a:gridCol>
                <a:gridCol w="246888">
                  <a:extLst>
                    <a:ext uri="{9D8B030D-6E8A-4147-A177-3AD203B41FA5}">
                      <a16:colId xmlns:a16="http://schemas.microsoft.com/office/drawing/2014/main" val="2709969900"/>
                    </a:ext>
                  </a:extLst>
                </a:gridCol>
                <a:gridCol w="246888">
                  <a:extLst>
                    <a:ext uri="{9D8B030D-6E8A-4147-A177-3AD203B41FA5}">
                      <a16:colId xmlns:a16="http://schemas.microsoft.com/office/drawing/2014/main" val="1311203698"/>
                    </a:ext>
                  </a:extLst>
                </a:gridCol>
                <a:gridCol w="246888">
                  <a:extLst>
                    <a:ext uri="{9D8B030D-6E8A-4147-A177-3AD203B41FA5}">
                      <a16:colId xmlns:a16="http://schemas.microsoft.com/office/drawing/2014/main" val="982524835"/>
                    </a:ext>
                  </a:extLst>
                </a:gridCol>
                <a:gridCol w="246888">
                  <a:extLst>
                    <a:ext uri="{9D8B030D-6E8A-4147-A177-3AD203B41FA5}">
                      <a16:colId xmlns:a16="http://schemas.microsoft.com/office/drawing/2014/main" val="1318276604"/>
                    </a:ext>
                  </a:extLst>
                </a:gridCol>
                <a:gridCol w="246888">
                  <a:extLst>
                    <a:ext uri="{9D8B030D-6E8A-4147-A177-3AD203B41FA5}">
                      <a16:colId xmlns:a16="http://schemas.microsoft.com/office/drawing/2014/main" val="1235709592"/>
                    </a:ext>
                  </a:extLst>
                </a:gridCol>
                <a:gridCol w="246888">
                  <a:extLst>
                    <a:ext uri="{9D8B030D-6E8A-4147-A177-3AD203B41FA5}">
                      <a16:colId xmlns:a16="http://schemas.microsoft.com/office/drawing/2014/main" val="900798893"/>
                    </a:ext>
                  </a:extLst>
                </a:gridCol>
                <a:gridCol w="246888">
                  <a:extLst>
                    <a:ext uri="{9D8B030D-6E8A-4147-A177-3AD203B41FA5}">
                      <a16:colId xmlns:a16="http://schemas.microsoft.com/office/drawing/2014/main" val="2921021844"/>
                    </a:ext>
                  </a:extLst>
                </a:gridCol>
                <a:gridCol w="246888">
                  <a:extLst>
                    <a:ext uri="{9D8B030D-6E8A-4147-A177-3AD203B41FA5}">
                      <a16:colId xmlns:a16="http://schemas.microsoft.com/office/drawing/2014/main" val="790429003"/>
                    </a:ext>
                  </a:extLst>
                </a:gridCol>
                <a:gridCol w="246888">
                  <a:extLst>
                    <a:ext uri="{9D8B030D-6E8A-4147-A177-3AD203B41FA5}">
                      <a16:colId xmlns:a16="http://schemas.microsoft.com/office/drawing/2014/main" val="4237706"/>
                    </a:ext>
                  </a:extLst>
                </a:gridCol>
                <a:gridCol w="246888">
                  <a:extLst>
                    <a:ext uri="{9D8B030D-6E8A-4147-A177-3AD203B41FA5}">
                      <a16:colId xmlns:a16="http://schemas.microsoft.com/office/drawing/2014/main" val="334563908"/>
                    </a:ext>
                  </a:extLst>
                </a:gridCol>
                <a:gridCol w="246888">
                  <a:extLst>
                    <a:ext uri="{9D8B030D-6E8A-4147-A177-3AD203B41FA5}">
                      <a16:colId xmlns:a16="http://schemas.microsoft.com/office/drawing/2014/main" val="66972757"/>
                    </a:ext>
                  </a:extLst>
                </a:gridCol>
                <a:gridCol w="246888">
                  <a:extLst>
                    <a:ext uri="{9D8B030D-6E8A-4147-A177-3AD203B41FA5}">
                      <a16:colId xmlns:a16="http://schemas.microsoft.com/office/drawing/2014/main" val="1244947813"/>
                    </a:ext>
                  </a:extLst>
                </a:gridCol>
                <a:gridCol w="246888">
                  <a:extLst>
                    <a:ext uri="{9D8B030D-6E8A-4147-A177-3AD203B41FA5}">
                      <a16:colId xmlns:a16="http://schemas.microsoft.com/office/drawing/2014/main" val="2423312361"/>
                    </a:ext>
                  </a:extLst>
                </a:gridCol>
                <a:gridCol w="246888">
                  <a:extLst>
                    <a:ext uri="{9D8B030D-6E8A-4147-A177-3AD203B41FA5}">
                      <a16:colId xmlns:a16="http://schemas.microsoft.com/office/drawing/2014/main" val="4010249071"/>
                    </a:ext>
                  </a:extLst>
                </a:gridCol>
                <a:gridCol w="246888">
                  <a:extLst>
                    <a:ext uri="{9D8B030D-6E8A-4147-A177-3AD203B41FA5}">
                      <a16:colId xmlns:a16="http://schemas.microsoft.com/office/drawing/2014/main" val="4049788999"/>
                    </a:ext>
                  </a:extLst>
                </a:gridCol>
                <a:gridCol w="246888">
                  <a:extLst>
                    <a:ext uri="{9D8B030D-6E8A-4147-A177-3AD203B41FA5}">
                      <a16:colId xmlns:a16="http://schemas.microsoft.com/office/drawing/2014/main" val="1868750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593980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10/07/2024 16:17:44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10/07/2024 16:17:44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
Connaissez-vous Antoine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0.3372 %</a:t>
                      </a:r>
                    </a:p>
                  </a:txBody>
                  <a:tcPr/>
                </a:tc>
                <a:extLst>
                  <a:ext uri="{0D108BD9-81ED-4DB2-BD59-A6C34878D82A}">
                    <a16:rowId xmlns:a16="http://schemas.microsoft.com/office/drawing/2014/main" val="2868867377"/>
                  </a:ext>
                </a:extLst>
              </a:tr>
            </a:tbl>
          </a:graphicData>
        </a:graphic>
      </p:graphicFrame>
      <p:sp>
        <p:nvSpPr>
          <p:cNvPr id="4" name="Text Placeholder 3">
            <a:extLst>
              <a:ext uri="{FF2B5EF4-FFF2-40B4-BE49-F238E27FC236}">
                <a16:creationId xmlns:a16="http://schemas.microsoft.com/office/drawing/2014/main" id="{96816394-0442-4A26-8436-F3D128C8193A}"/>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6903598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A65C1-73C1-471B-8B1D-F56ABF89970F}"/>
              </a:ext>
            </a:extLst>
          </p:cNvPr>
          <p:cNvSpPr>
            <a:spLocks noGrp="1"/>
          </p:cNvSpPr>
          <p:nvPr>
            <p:ph type="title"/>
          </p:nvPr>
        </p:nvSpPr>
        <p:spPr/>
        <p:txBody>
          <a:bodyPr/>
          <a:lstStyle/>
          <a:p>
            <a:r>
              <a:rPr lang="en-US"/>
              <a:t>Instagram DONNEES GLOBALES STORIES | calvadosdepartement - 4 of 13</a:t>
            </a:r>
          </a:p>
        </p:txBody>
      </p:sp>
      <p:graphicFrame>
        <p:nvGraphicFramePr>
          <p:cNvPr id="5" name="Table Placeholder 4">
            <a:extLst>
              <a:ext uri="{FF2B5EF4-FFF2-40B4-BE49-F238E27FC236}">
                <a16:creationId xmlns:a16="http://schemas.microsoft.com/office/drawing/2014/main" id="{D1C2BD2A-9127-420D-8CAC-8AF1CE5EA17B}"/>
              </a:ext>
            </a:extLst>
          </p:cNvPr>
          <p:cNvGraphicFramePr>
            <a:graphicFrameLocks noGrp="1"/>
          </p:cNvGraphicFramePr>
          <p:nvPr>
            <p:ph type="tbl" sz="quarter" idx="13"/>
            <p:extLst>
              <p:ext uri="{D42A27DB-BD31-4B8C-83A1-F6EECF244321}">
                <p14:modId xmlns:p14="http://schemas.microsoft.com/office/powerpoint/2010/main" val="3541198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9">
                  <a:extLst>
                    <a:ext uri="{9D8B030D-6E8A-4147-A177-3AD203B41FA5}">
                      <a16:colId xmlns:a16="http://schemas.microsoft.com/office/drawing/2014/main" val="2753940868"/>
                    </a:ext>
                  </a:extLst>
                </a:gridCol>
                <a:gridCol w="493776">
                  <a:extLst>
                    <a:ext uri="{9D8B030D-6E8A-4147-A177-3AD203B41FA5}">
                      <a16:colId xmlns:a16="http://schemas.microsoft.com/office/drawing/2014/main" val="33799133"/>
                    </a:ext>
                  </a:extLst>
                </a:gridCol>
                <a:gridCol w="658369">
                  <a:extLst>
                    <a:ext uri="{9D8B030D-6E8A-4147-A177-3AD203B41FA5}">
                      <a16:colId xmlns:a16="http://schemas.microsoft.com/office/drawing/2014/main" val="737580113"/>
                    </a:ext>
                  </a:extLst>
                </a:gridCol>
                <a:gridCol w="740665">
                  <a:extLst>
                    <a:ext uri="{9D8B030D-6E8A-4147-A177-3AD203B41FA5}">
                      <a16:colId xmlns:a16="http://schemas.microsoft.com/office/drawing/2014/main" val="1475204756"/>
                    </a:ext>
                  </a:extLst>
                </a:gridCol>
                <a:gridCol w="246888">
                  <a:extLst>
                    <a:ext uri="{9D8B030D-6E8A-4147-A177-3AD203B41FA5}">
                      <a16:colId xmlns:a16="http://schemas.microsoft.com/office/drawing/2014/main" val="367844242"/>
                    </a:ext>
                  </a:extLst>
                </a:gridCol>
                <a:gridCol w="246888">
                  <a:extLst>
                    <a:ext uri="{9D8B030D-6E8A-4147-A177-3AD203B41FA5}">
                      <a16:colId xmlns:a16="http://schemas.microsoft.com/office/drawing/2014/main" val="2287309651"/>
                    </a:ext>
                  </a:extLst>
                </a:gridCol>
                <a:gridCol w="246888">
                  <a:extLst>
                    <a:ext uri="{9D8B030D-6E8A-4147-A177-3AD203B41FA5}">
                      <a16:colId xmlns:a16="http://schemas.microsoft.com/office/drawing/2014/main" val="3460988082"/>
                    </a:ext>
                  </a:extLst>
                </a:gridCol>
                <a:gridCol w="246888">
                  <a:extLst>
                    <a:ext uri="{9D8B030D-6E8A-4147-A177-3AD203B41FA5}">
                      <a16:colId xmlns:a16="http://schemas.microsoft.com/office/drawing/2014/main" val="1238450953"/>
                    </a:ext>
                  </a:extLst>
                </a:gridCol>
                <a:gridCol w="246888">
                  <a:extLst>
                    <a:ext uri="{9D8B030D-6E8A-4147-A177-3AD203B41FA5}">
                      <a16:colId xmlns:a16="http://schemas.microsoft.com/office/drawing/2014/main" val="3065441818"/>
                    </a:ext>
                  </a:extLst>
                </a:gridCol>
                <a:gridCol w="246888">
                  <a:extLst>
                    <a:ext uri="{9D8B030D-6E8A-4147-A177-3AD203B41FA5}">
                      <a16:colId xmlns:a16="http://schemas.microsoft.com/office/drawing/2014/main" val="1129695851"/>
                    </a:ext>
                  </a:extLst>
                </a:gridCol>
                <a:gridCol w="246888">
                  <a:extLst>
                    <a:ext uri="{9D8B030D-6E8A-4147-A177-3AD203B41FA5}">
                      <a16:colId xmlns:a16="http://schemas.microsoft.com/office/drawing/2014/main" val="4081534950"/>
                    </a:ext>
                  </a:extLst>
                </a:gridCol>
                <a:gridCol w="246888">
                  <a:extLst>
                    <a:ext uri="{9D8B030D-6E8A-4147-A177-3AD203B41FA5}">
                      <a16:colId xmlns:a16="http://schemas.microsoft.com/office/drawing/2014/main" val="158964579"/>
                    </a:ext>
                  </a:extLst>
                </a:gridCol>
                <a:gridCol w="246888">
                  <a:extLst>
                    <a:ext uri="{9D8B030D-6E8A-4147-A177-3AD203B41FA5}">
                      <a16:colId xmlns:a16="http://schemas.microsoft.com/office/drawing/2014/main" val="1562558498"/>
                    </a:ext>
                  </a:extLst>
                </a:gridCol>
                <a:gridCol w="246888">
                  <a:extLst>
                    <a:ext uri="{9D8B030D-6E8A-4147-A177-3AD203B41FA5}">
                      <a16:colId xmlns:a16="http://schemas.microsoft.com/office/drawing/2014/main" val="3806868201"/>
                    </a:ext>
                  </a:extLst>
                </a:gridCol>
                <a:gridCol w="246888">
                  <a:extLst>
                    <a:ext uri="{9D8B030D-6E8A-4147-A177-3AD203B41FA5}">
                      <a16:colId xmlns:a16="http://schemas.microsoft.com/office/drawing/2014/main" val="1364312613"/>
                    </a:ext>
                  </a:extLst>
                </a:gridCol>
                <a:gridCol w="246888">
                  <a:extLst>
                    <a:ext uri="{9D8B030D-6E8A-4147-A177-3AD203B41FA5}">
                      <a16:colId xmlns:a16="http://schemas.microsoft.com/office/drawing/2014/main" val="20572025"/>
                    </a:ext>
                  </a:extLst>
                </a:gridCol>
                <a:gridCol w="246888">
                  <a:extLst>
                    <a:ext uri="{9D8B030D-6E8A-4147-A177-3AD203B41FA5}">
                      <a16:colId xmlns:a16="http://schemas.microsoft.com/office/drawing/2014/main" val="3174002152"/>
                    </a:ext>
                  </a:extLst>
                </a:gridCol>
                <a:gridCol w="246888">
                  <a:extLst>
                    <a:ext uri="{9D8B030D-6E8A-4147-A177-3AD203B41FA5}">
                      <a16:colId xmlns:a16="http://schemas.microsoft.com/office/drawing/2014/main" val="3096147828"/>
                    </a:ext>
                  </a:extLst>
                </a:gridCol>
                <a:gridCol w="246888">
                  <a:extLst>
                    <a:ext uri="{9D8B030D-6E8A-4147-A177-3AD203B41FA5}">
                      <a16:colId xmlns:a16="http://schemas.microsoft.com/office/drawing/2014/main" val="2362527545"/>
                    </a:ext>
                  </a:extLst>
                </a:gridCol>
                <a:gridCol w="246888">
                  <a:extLst>
                    <a:ext uri="{9D8B030D-6E8A-4147-A177-3AD203B41FA5}">
                      <a16:colId xmlns:a16="http://schemas.microsoft.com/office/drawing/2014/main" val="3977666671"/>
                    </a:ext>
                  </a:extLst>
                </a:gridCol>
                <a:gridCol w="246888">
                  <a:extLst>
                    <a:ext uri="{9D8B030D-6E8A-4147-A177-3AD203B41FA5}">
                      <a16:colId xmlns:a16="http://schemas.microsoft.com/office/drawing/2014/main" val="3940208999"/>
                    </a:ext>
                  </a:extLst>
                </a:gridCol>
                <a:gridCol w="246888">
                  <a:extLst>
                    <a:ext uri="{9D8B030D-6E8A-4147-A177-3AD203B41FA5}">
                      <a16:colId xmlns:a16="http://schemas.microsoft.com/office/drawing/2014/main" val="2596256863"/>
                    </a:ext>
                  </a:extLst>
                </a:gridCol>
                <a:gridCol w="246888">
                  <a:extLst>
                    <a:ext uri="{9D8B030D-6E8A-4147-A177-3AD203B41FA5}">
                      <a16:colId xmlns:a16="http://schemas.microsoft.com/office/drawing/2014/main" val="84547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177720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10/03/2024 14:43:28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10/03/2024 14:43:28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CALVADOS
MAGAZINE
lejournal du
CALVADOS
VINCENT
CALVADOS
MAGAZINE
A 40 ans!
Calvados
40 ans d'histoire entre
nous !
LIRE LE DOSSIER SPÉCIAL 40 ANS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0.7175 %</a:t>
                      </a:r>
                    </a:p>
                  </a:txBody>
                  <a:tcPr/>
                </a:tc>
                <a:extLst>
                  <a:ext uri="{0D108BD9-81ED-4DB2-BD59-A6C34878D82A}">
                    <a16:rowId xmlns:a16="http://schemas.microsoft.com/office/drawing/2014/main" val="436434620"/>
                  </a:ext>
                </a:extLst>
              </a:tr>
            </a:tbl>
          </a:graphicData>
        </a:graphic>
      </p:graphicFrame>
      <p:sp>
        <p:nvSpPr>
          <p:cNvPr id="4" name="Text Placeholder 3">
            <a:extLst>
              <a:ext uri="{FF2B5EF4-FFF2-40B4-BE49-F238E27FC236}">
                <a16:creationId xmlns:a16="http://schemas.microsoft.com/office/drawing/2014/main" id="{C0299139-BC3B-43B3-84F6-F8162F15D56B}"/>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8177551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AC94A-6DBB-4852-88AD-A7B5C793C594}"/>
              </a:ext>
            </a:extLst>
          </p:cNvPr>
          <p:cNvSpPr>
            <a:spLocks noGrp="1"/>
          </p:cNvSpPr>
          <p:nvPr>
            <p:ph type="title"/>
          </p:nvPr>
        </p:nvSpPr>
        <p:spPr/>
        <p:txBody>
          <a:bodyPr/>
          <a:lstStyle/>
          <a:p>
            <a:r>
              <a:rPr lang="en-US"/>
              <a:t>Instagram DONNEES GLOBALES STORIES | calvadosdepartement - 5 of 13</a:t>
            </a:r>
          </a:p>
        </p:txBody>
      </p:sp>
      <p:graphicFrame>
        <p:nvGraphicFramePr>
          <p:cNvPr id="5" name="Table Placeholder 4">
            <a:extLst>
              <a:ext uri="{FF2B5EF4-FFF2-40B4-BE49-F238E27FC236}">
                <a16:creationId xmlns:a16="http://schemas.microsoft.com/office/drawing/2014/main" id="{0E3B39A4-1797-4002-BCF1-E5D46EE849B5}"/>
              </a:ext>
            </a:extLst>
          </p:cNvPr>
          <p:cNvGraphicFramePr>
            <a:graphicFrameLocks noGrp="1"/>
          </p:cNvGraphicFramePr>
          <p:nvPr>
            <p:ph type="tbl" sz="quarter" idx="13"/>
            <p:extLst>
              <p:ext uri="{D42A27DB-BD31-4B8C-83A1-F6EECF244321}">
                <p14:modId xmlns:p14="http://schemas.microsoft.com/office/powerpoint/2010/main" val="2007081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9">
                  <a:extLst>
                    <a:ext uri="{9D8B030D-6E8A-4147-A177-3AD203B41FA5}">
                      <a16:colId xmlns:a16="http://schemas.microsoft.com/office/drawing/2014/main" val="3807971049"/>
                    </a:ext>
                  </a:extLst>
                </a:gridCol>
                <a:gridCol w="493776">
                  <a:extLst>
                    <a:ext uri="{9D8B030D-6E8A-4147-A177-3AD203B41FA5}">
                      <a16:colId xmlns:a16="http://schemas.microsoft.com/office/drawing/2014/main" val="3090502509"/>
                    </a:ext>
                  </a:extLst>
                </a:gridCol>
                <a:gridCol w="658369">
                  <a:extLst>
                    <a:ext uri="{9D8B030D-6E8A-4147-A177-3AD203B41FA5}">
                      <a16:colId xmlns:a16="http://schemas.microsoft.com/office/drawing/2014/main" val="3825751090"/>
                    </a:ext>
                  </a:extLst>
                </a:gridCol>
                <a:gridCol w="740665">
                  <a:extLst>
                    <a:ext uri="{9D8B030D-6E8A-4147-A177-3AD203B41FA5}">
                      <a16:colId xmlns:a16="http://schemas.microsoft.com/office/drawing/2014/main" val="3563227432"/>
                    </a:ext>
                  </a:extLst>
                </a:gridCol>
                <a:gridCol w="246888">
                  <a:extLst>
                    <a:ext uri="{9D8B030D-6E8A-4147-A177-3AD203B41FA5}">
                      <a16:colId xmlns:a16="http://schemas.microsoft.com/office/drawing/2014/main" val="484095891"/>
                    </a:ext>
                  </a:extLst>
                </a:gridCol>
                <a:gridCol w="246888">
                  <a:extLst>
                    <a:ext uri="{9D8B030D-6E8A-4147-A177-3AD203B41FA5}">
                      <a16:colId xmlns:a16="http://schemas.microsoft.com/office/drawing/2014/main" val="1144536787"/>
                    </a:ext>
                  </a:extLst>
                </a:gridCol>
                <a:gridCol w="246888">
                  <a:extLst>
                    <a:ext uri="{9D8B030D-6E8A-4147-A177-3AD203B41FA5}">
                      <a16:colId xmlns:a16="http://schemas.microsoft.com/office/drawing/2014/main" val="2830206908"/>
                    </a:ext>
                  </a:extLst>
                </a:gridCol>
                <a:gridCol w="246888">
                  <a:extLst>
                    <a:ext uri="{9D8B030D-6E8A-4147-A177-3AD203B41FA5}">
                      <a16:colId xmlns:a16="http://schemas.microsoft.com/office/drawing/2014/main" val="3898113666"/>
                    </a:ext>
                  </a:extLst>
                </a:gridCol>
                <a:gridCol w="246888">
                  <a:extLst>
                    <a:ext uri="{9D8B030D-6E8A-4147-A177-3AD203B41FA5}">
                      <a16:colId xmlns:a16="http://schemas.microsoft.com/office/drawing/2014/main" val="1909058421"/>
                    </a:ext>
                  </a:extLst>
                </a:gridCol>
                <a:gridCol w="246888">
                  <a:extLst>
                    <a:ext uri="{9D8B030D-6E8A-4147-A177-3AD203B41FA5}">
                      <a16:colId xmlns:a16="http://schemas.microsoft.com/office/drawing/2014/main" val="3152094004"/>
                    </a:ext>
                  </a:extLst>
                </a:gridCol>
                <a:gridCol w="246888">
                  <a:extLst>
                    <a:ext uri="{9D8B030D-6E8A-4147-A177-3AD203B41FA5}">
                      <a16:colId xmlns:a16="http://schemas.microsoft.com/office/drawing/2014/main" val="28645239"/>
                    </a:ext>
                  </a:extLst>
                </a:gridCol>
                <a:gridCol w="246888">
                  <a:extLst>
                    <a:ext uri="{9D8B030D-6E8A-4147-A177-3AD203B41FA5}">
                      <a16:colId xmlns:a16="http://schemas.microsoft.com/office/drawing/2014/main" val="1425347814"/>
                    </a:ext>
                  </a:extLst>
                </a:gridCol>
                <a:gridCol w="246888">
                  <a:extLst>
                    <a:ext uri="{9D8B030D-6E8A-4147-A177-3AD203B41FA5}">
                      <a16:colId xmlns:a16="http://schemas.microsoft.com/office/drawing/2014/main" val="1331231465"/>
                    </a:ext>
                  </a:extLst>
                </a:gridCol>
                <a:gridCol w="246888">
                  <a:extLst>
                    <a:ext uri="{9D8B030D-6E8A-4147-A177-3AD203B41FA5}">
                      <a16:colId xmlns:a16="http://schemas.microsoft.com/office/drawing/2014/main" val="3353191627"/>
                    </a:ext>
                  </a:extLst>
                </a:gridCol>
                <a:gridCol w="246888">
                  <a:extLst>
                    <a:ext uri="{9D8B030D-6E8A-4147-A177-3AD203B41FA5}">
                      <a16:colId xmlns:a16="http://schemas.microsoft.com/office/drawing/2014/main" val="4245281476"/>
                    </a:ext>
                  </a:extLst>
                </a:gridCol>
                <a:gridCol w="246888">
                  <a:extLst>
                    <a:ext uri="{9D8B030D-6E8A-4147-A177-3AD203B41FA5}">
                      <a16:colId xmlns:a16="http://schemas.microsoft.com/office/drawing/2014/main" val="2879507449"/>
                    </a:ext>
                  </a:extLst>
                </a:gridCol>
                <a:gridCol w="246888">
                  <a:extLst>
                    <a:ext uri="{9D8B030D-6E8A-4147-A177-3AD203B41FA5}">
                      <a16:colId xmlns:a16="http://schemas.microsoft.com/office/drawing/2014/main" val="4094936385"/>
                    </a:ext>
                  </a:extLst>
                </a:gridCol>
                <a:gridCol w="246888">
                  <a:extLst>
                    <a:ext uri="{9D8B030D-6E8A-4147-A177-3AD203B41FA5}">
                      <a16:colId xmlns:a16="http://schemas.microsoft.com/office/drawing/2014/main" val="1399713325"/>
                    </a:ext>
                  </a:extLst>
                </a:gridCol>
                <a:gridCol w="246888">
                  <a:extLst>
                    <a:ext uri="{9D8B030D-6E8A-4147-A177-3AD203B41FA5}">
                      <a16:colId xmlns:a16="http://schemas.microsoft.com/office/drawing/2014/main" val="258931031"/>
                    </a:ext>
                  </a:extLst>
                </a:gridCol>
                <a:gridCol w="246888">
                  <a:extLst>
                    <a:ext uri="{9D8B030D-6E8A-4147-A177-3AD203B41FA5}">
                      <a16:colId xmlns:a16="http://schemas.microsoft.com/office/drawing/2014/main" val="1421744631"/>
                    </a:ext>
                  </a:extLst>
                </a:gridCol>
                <a:gridCol w="246888">
                  <a:extLst>
                    <a:ext uri="{9D8B030D-6E8A-4147-A177-3AD203B41FA5}">
                      <a16:colId xmlns:a16="http://schemas.microsoft.com/office/drawing/2014/main" val="4111055759"/>
                    </a:ext>
                  </a:extLst>
                </a:gridCol>
                <a:gridCol w="246888">
                  <a:extLst>
                    <a:ext uri="{9D8B030D-6E8A-4147-A177-3AD203B41FA5}">
                      <a16:colId xmlns:a16="http://schemas.microsoft.com/office/drawing/2014/main" val="3806226391"/>
                    </a:ext>
                  </a:extLst>
                </a:gridCol>
                <a:gridCol w="246888">
                  <a:extLst>
                    <a:ext uri="{9D8B030D-6E8A-4147-A177-3AD203B41FA5}">
                      <a16:colId xmlns:a16="http://schemas.microsoft.com/office/drawing/2014/main" val="2050614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264360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10/14/2024 12:07:53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10/14/2024 12:07:53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2:44
Alors la traversée de
calvadosdepartement
Connaissez-vous Marion
Joffle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0.4113 %</a:t>
                      </a:r>
                    </a:p>
                  </a:txBody>
                  <a:tcPr/>
                </a:tc>
                <a:extLst>
                  <a:ext uri="{0D108BD9-81ED-4DB2-BD59-A6C34878D82A}">
                    <a16:rowId xmlns:a16="http://schemas.microsoft.com/office/drawing/2014/main" val="3753728977"/>
                  </a:ext>
                </a:extLst>
              </a:tr>
            </a:tbl>
          </a:graphicData>
        </a:graphic>
      </p:graphicFrame>
      <p:sp>
        <p:nvSpPr>
          <p:cNvPr id="4" name="Text Placeholder 3">
            <a:extLst>
              <a:ext uri="{FF2B5EF4-FFF2-40B4-BE49-F238E27FC236}">
                <a16:creationId xmlns:a16="http://schemas.microsoft.com/office/drawing/2014/main" id="{A717F59C-9AA3-4832-B141-2A1013D86D13}"/>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339653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8905A-C624-4A75-A2AA-C367151F8C01}"/>
              </a:ext>
            </a:extLst>
          </p:cNvPr>
          <p:cNvSpPr>
            <a:spLocks noGrp="1"/>
          </p:cNvSpPr>
          <p:nvPr>
            <p:ph type="title"/>
          </p:nvPr>
        </p:nvSpPr>
        <p:spPr/>
        <p:txBody>
          <a:bodyPr/>
          <a:lstStyle/>
          <a:p>
            <a:r>
              <a:rPr lang="en-US"/>
              <a:t>Instagram DONNEES GLOBALES STORIES | calvadosdepartement - 6 of 13</a:t>
            </a:r>
          </a:p>
        </p:txBody>
      </p:sp>
      <p:graphicFrame>
        <p:nvGraphicFramePr>
          <p:cNvPr id="5" name="Table Placeholder 4">
            <a:extLst>
              <a:ext uri="{FF2B5EF4-FFF2-40B4-BE49-F238E27FC236}">
                <a16:creationId xmlns:a16="http://schemas.microsoft.com/office/drawing/2014/main" id="{84095918-6BF1-48D7-95A4-50C465288F2A}"/>
              </a:ext>
            </a:extLst>
          </p:cNvPr>
          <p:cNvGraphicFramePr>
            <a:graphicFrameLocks noGrp="1"/>
          </p:cNvGraphicFramePr>
          <p:nvPr>
            <p:ph type="tbl" sz="quarter" idx="13"/>
            <p:extLst>
              <p:ext uri="{D42A27DB-BD31-4B8C-83A1-F6EECF244321}">
                <p14:modId xmlns:p14="http://schemas.microsoft.com/office/powerpoint/2010/main" val="3443781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9">
                  <a:extLst>
                    <a:ext uri="{9D8B030D-6E8A-4147-A177-3AD203B41FA5}">
                      <a16:colId xmlns:a16="http://schemas.microsoft.com/office/drawing/2014/main" val="2259581783"/>
                    </a:ext>
                  </a:extLst>
                </a:gridCol>
                <a:gridCol w="493776">
                  <a:extLst>
                    <a:ext uri="{9D8B030D-6E8A-4147-A177-3AD203B41FA5}">
                      <a16:colId xmlns:a16="http://schemas.microsoft.com/office/drawing/2014/main" val="3433418545"/>
                    </a:ext>
                  </a:extLst>
                </a:gridCol>
                <a:gridCol w="658369">
                  <a:extLst>
                    <a:ext uri="{9D8B030D-6E8A-4147-A177-3AD203B41FA5}">
                      <a16:colId xmlns:a16="http://schemas.microsoft.com/office/drawing/2014/main" val="2580738342"/>
                    </a:ext>
                  </a:extLst>
                </a:gridCol>
                <a:gridCol w="740665">
                  <a:extLst>
                    <a:ext uri="{9D8B030D-6E8A-4147-A177-3AD203B41FA5}">
                      <a16:colId xmlns:a16="http://schemas.microsoft.com/office/drawing/2014/main" val="3644150553"/>
                    </a:ext>
                  </a:extLst>
                </a:gridCol>
                <a:gridCol w="246888">
                  <a:extLst>
                    <a:ext uri="{9D8B030D-6E8A-4147-A177-3AD203B41FA5}">
                      <a16:colId xmlns:a16="http://schemas.microsoft.com/office/drawing/2014/main" val="684266690"/>
                    </a:ext>
                  </a:extLst>
                </a:gridCol>
                <a:gridCol w="246888">
                  <a:extLst>
                    <a:ext uri="{9D8B030D-6E8A-4147-A177-3AD203B41FA5}">
                      <a16:colId xmlns:a16="http://schemas.microsoft.com/office/drawing/2014/main" val="424710162"/>
                    </a:ext>
                  </a:extLst>
                </a:gridCol>
                <a:gridCol w="246888">
                  <a:extLst>
                    <a:ext uri="{9D8B030D-6E8A-4147-A177-3AD203B41FA5}">
                      <a16:colId xmlns:a16="http://schemas.microsoft.com/office/drawing/2014/main" val="3548599490"/>
                    </a:ext>
                  </a:extLst>
                </a:gridCol>
                <a:gridCol w="246888">
                  <a:extLst>
                    <a:ext uri="{9D8B030D-6E8A-4147-A177-3AD203B41FA5}">
                      <a16:colId xmlns:a16="http://schemas.microsoft.com/office/drawing/2014/main" val="2881290589"/>
                    </a:ext>
                  </a:extLst>
                </a:gridCol>
                <a:gridCol w="246888">
                  <a:extLst>
                    <a:ext uri="{9D8B030D-6E8A-4147-A177-3AD203B41FA5}">
                      <a16:colId xmlns:a16="http://schemas.microsoft.com/office/drawing/2014/main" val="2888462485"/>
                    </a:ext>
                  </a:extLst>
                </a:gridCol>
                <a:gridCol w="246888">
                  <a:extLst>
                    <a:ext uri="{9D8B030D-6E8A-4147-A177-3AD203B41FA5}">
                      <a16:colId xmlns:a16="http://schemas.microsoft.com/office/drawing/2014/main" val="3219574018"/>
                    </a:ext>
                  </a:extLst>
                </a:gridCol>
                <a:gridCol w="246888">
                  <a:extLst>
                    <a:ext uri="{9D8B030D-6E8A-4147-A177-3AD203B41FA5}">
                      <a16:colId xmlns:a16="http://schemas.microsoft.com/office/drawing/2014/main" val="3559147518"/>
                    </a:ext>
                  </a:extLst>
                </a:gridCol>
                <a:gridCol w="246888">
                  <a:extLst>
                    <a:ext uri="{9D8B030D-6E8A-4147-A177-3AD203B41FA5}">
                      <a16:colId xmlns:a16="http://schemas.microsoft.com/office/drawing/2014/main" val="3150178490"/>
                    </a:ext>
                  </a:extLst>
                </a:gridCol>
                <a:gridCol w="246888">
                  <a:extLst>
                    <a:ext uri="{9D8B030D-6E8A-4147-A177-3AD203B41FA5}">
                      <a16:colId xmlns:a16="http://schemas.microsoft.com/office/drawing/2014/main" val="3073849770"/>
                    </a:ext>
                  </a:extLst>
                </a:gridCol>
                <a:gridCol w="246888">
                  <a:extLst>
                    <a:ext uri="{9D8B030D-6E8A-4147-A177-3AD203B41FA5}">
                      <a16:colId xmlns:a16="http://schemas.microsoft.com/office/drawing/2014/main" val="461667999"/>
                    </a:ext>
                  </a:extLst>
                </a:gridCol>
                <a:gridCol w="246888">
                  <a:extLst>
                    <a:ext uri="{9D8B030D-6E8A-4147-A177-3AD203B41FA5}">
                      <a16:colId xmlns:a16="http://schemas.microsoft.com/office/drawing/2014/main" val="534195286"/>
                    </a:ext>
                  </a:extLst>
                </a:gridCol>
                <a:gridCol w="246888">
                  <a:extLst>
                    <a:ext uri="{9D8B030D-6E8A-4147-A177-3AD203B41FA5}">
                      <a16:colId xmlns:a16="http://schemas.microsoft.com/office/drawing/2014/main" val="2414956083"/>
                    </a:ext>
                  </a:extLst>
                </a:gridCol>
                <a:gridCol w="246888">
                  <a:extLst>
                    <a:ext uri="{9D8B030D-6E8A-4147-A177-3AD203B41FA5}">
                      <a16:colId xmlns:a16="http://schemas.microsoft.com/office/drawing/2014/main" val="4088037575"/>
                    </a:ext>
                  </a:extLst>
                </a:gridCol>
                <a:gridCol w="246888">
                  <a:extLst>
                    <a:ext uri="{9D8B030D-6E8A-4147-A177-3AD203B41FA5}">
                      <a16:colId xmlns:a16="http://schemas.microsoft.com/office/drawing/2014/main" val="1033463812"/>
                    </a:ext>
                  </a:extLst>
                </a:gridCol>
                <a:gridCol w="246888">
                  <a:extLst>
                    <a:ext uri="{9D8B030D-6E8A-4147-A177-3AD203B41FA5}">
                      <a16:colId xmlns:a16="http://schemas.microsoft.com/office/drawing/2014/main" val="1714970261"/>
                    </a:ext>
                  </a:extLst>
                </a:gridCol>
                <a:gridCol w="246888">
                  <a:extLst>
                    <a:ext uri="{9D8B030D-6E8A-4147-A177-3AD203B41FA5}">
                      <a16:colId xmlns:a16="http://schemas.microsoft.com/office/drawing/2014/main" val="2915419041"/>
                    </a:ext>
                  </a:extLst>
                </a:gridCol>
                <a:gridCol w="246888">
                  <a:extLst>
                    <a:ext uri="{9D8B030D-6E8A-4147-A177-3AD203B41FA5}">
                      <a16:colId xmlns:a16="http://schemas.microsoft.com/office/drawing/2014/main" val="1167205027"/>
                    </a:ext>
                  </a:extLst>
                </a:gridCol>
                <a:gridCol w="246888">
                  <a:extLst>
                    <a:ext uri="{9D8B030D-6E8A-4147-A177-3AD203B41FA5}">
                      <a16:colId xmlns:a16="http://schemas.microsoft.com/office/drawing/2014/main" val="3087354903"/>
                    </a:ext>
                  </a:extLst>
                </a:gridCol>
                <a:gridCol w="246888">
                  <a:extLst>
                    <a:ext uri="{9D8B030D-6E8A-4147-A177-3AD203B41FA5}">
                      <a16:colId xmlns:a16="http://schemas.microsoft.com/office/drawing/2014/main" val="207185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204947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10/23/2024 16:54:23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10/23/2024 16:54:23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JEU CONCOURS
JOUEZ AVEC LE DÉPARTEMENT ET
TENTEZ DE GAGNER 2 PLACES
US
VS
USBD
MONDEVILLE
ALENCON
USO MONDEVILLE
ALENÇON
20 H 00
SAMEDI 2 NOVEMBRE
HALLE BÉRÉGOVOY
TENTEZ VOTRE CHANCE!
Jeu disponible sur notre
page Facebook
POUR JOUER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0.7384 %</a:t>
                      </a:r>
                    </a:p>
                  </a:txBody>
                  <a:tcPr/>
                </a:tc>
                <a:extLst>
                  <a:ext uri="{0D108BD9-81ED-4DB2-BD59-A6C34878D82A}">
                    <a16:rowId xmlns:a16="http://schemas.microsoft.com/office/drawing/2014/main" val="725528478"/>
                  </a:ext>
                </a:extLst>
              </a:tr>
            </a:tbl>
          </a:graphicData>
        </a:graphic>
      </p:graphicFrame>
      <p:sp>
        <p:nvSpPr>
          <p:cNvPr id="4" name="Text Placeholder 3">
            <a:extLst>
              <a:ext uri="{FF2B5EF4-FFF2-40B4-BE49-F238E27FC236}">
                <a16:creationId xmlns:a16="http://schemas.microsoft.com/office/drawing/2014/main" id="{5B6B4826-1AB8-4A38-AC73-96FEE6AA261F}"/>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8319767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5F98E-7B5F-4C1B-985D-D3D1CAADEAA4}"/>
              </a:ext>
            </a:extLst>
          </p:cNvPr>
          <p:cNvSpPr>
            <a:spLocks noGrp="1"/>
          </p:cNvSpPr>
          <p:nvPr>
            <p:ph type="title"/>
          </p:nvPr>
        </p:nvSpPr>
        <p:spPr/>
        <p:txBody>
          <a:bodyPr/>
          <a:lstStyle/>
          <a:p>
            <a:r>
              <a:rPr lang="en-US"/>
              <a:t>Instagram DONNEES GLOBALES STORIES | calvadosdepartement - 7 of 13</a:t>
            </a:r>
          </a:p>
        </p:txBody>
      </p:sp>
      <p:graphicFrame>
        <p:nvGraphicFramePr>
          <p:cNvPr id="5" name="Table Placeholder 4">
            <a:extLst>
              <a:ext uri="{FF2B5EF4-FFF2-40B4-BE49-F238E27FC236}">
                <a16:creationId xmlns:a16="http://schemas.microsoft.com/office/drawing/2014/main" id="{5C7C3409-CC07-4C76-8C34-63AFEDD87952}"/>
              </a:ext>
            </a:extLst>
          </p:cNvPr>
          <p:cNvGraphicFramePr>
            <a:graphicFrameLocks noGrp="1"/>
          </p:cNvGraphicFramePr>
          <p:nvPr>
            <p:ph type="tbl" sz="quarter" idx="13"/>
            <p:extLst>
              <p:ext uri="{D42A27DB-BD31-4B8C-83A1-F6EECF244321}">
                <p14:modId xmlns:p14="http://schemas.microsoft.com/office/powerpoint/2010/main" val="1028718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9">
                  <a:extLst>
                    <a:ext uri="{9D8B030D-6E8A-4147-A177-3AD203B41FA5}">
                      <a16:colId xmlns:a16="http://schemas.microsoft.com/office/drawing/2014/main" val="695386016"/>
                    </a:ext>
                  </a:extLst>
                </a:gridCol>
                <a:gridCol w="493776">
                  <a:extLst>
                    <a:ext uri="{9D8B030D-6E8A-4147-A177-3AD203B41FA5}">
                      <a16:colId xmlns:a16="http://schemas.microsoft.com/office/drawing/2014/main" val="1824992559"/>
                    </a:ext>
                  </a:extLst>
                </a:gridCol>
                <a:gridCol w="658369">
                  <a:extLst>
                    <a:ext uri="{9D8B030D-6E8A-4147-A177-3AD203B41FA5}">
                      <a16:colId xmlns:a16="http://schemas.microsoft.com/office/drawing/2014/main" val="1717490626"/>
                    </a:ext>
                  </a:extLst>
                </a:gridCol>
                <a:gridCol w="740665">
                  <a:extLst>
                    <a:ext uri="{9D8B030D-6E8A-4147-A177-3AD203B41FA5}">
                      <a16:colId xmlns:a16="http://schemas.microsoft.com/office/drawing/2014/main" val="1156508544"/>
                    </a:ext>
                  </a:extLst>
                </a:gridCol>
                <a:gridCol w="246888">
                  <a:extLst>
                    <a:ext uri="{9D8B030D-6E8A-4147-A177-3AD203B41FA5}">
                      <a16:colId xmlns:a16="http://schemas.microsoft.com/office/drawing/2014/main" val="2138611101"/>
                    </a:ext>
                  </a:extLst>
                </a:gridCol>
                <a:gridCol w="246888">
                  <a:extLst>
                    <a:ext uri="{9D8B030D-6E8A-4147-A177-3AD203B41FA5}">
                      <a16:colId xmlns:a16="http://schemas.microsoft.com/office/drawing/2014/main" val="1286156396"/>
                    </a:ext>
                  </a:extLst>
                </a:gridCol>
                <a:gridCol w="246888">
                  <a:extLst>
                    <a:ext uri="{9D8B030D-6E8A-4147-A177-3AD203B41FA5}">
                      <a16:colId xmlns:a16="http://schemas.microsoft.com/office/drawing/2014/main" val="4027595962"/>
                    </a:ext>
                  </a:extLst>
                </a:gridCol>
                <a:gridCol w="246888">
                  <a:extLst>
                    <a:ext uri="{9D8B030D-6E8A-4147-A177-3AD203B41FA5}">
                      <a16:colId xmlns:a16="http://schemas.microsoft.com/office/drawing/2014/main" val="2035279881"/>
                    </a:ext>
                  </a:extLst>
                </a:gridCol>
                <a:gridCol w="246888">
                  <a:extLst>
                    <a:ext uri="{9D8B030D-6E8A-4147-A177-3AD203B41FA5}">
                      <a16:colId xmlns:a16="http://schemas.microsoft.com/office/drawing/2014/main" val="1419731931"/>
                    </a:ext>
                  </a:extLst>
                </a:gridCol>
                <a:gridCol w="246888">
                  <a:extLst>
                    <a:ext uri="{9D8B030D-6E8A-4147-A177-3AD203B41FA5}">
                      <a16:colId xmlns:a16="http://schemas.microsoft.com/office/drawing/2014/main" val="1292619727"/>
                    </a:ext>
                  </a:extLst>
                </a:gridCol>
                <a:gridCol w="246888">
                  <a:extLst>
                    <a:ext uri="{9D8B030D-6E8A-4147-A177-3AD203B41FA5}">
                      <a16:colId xmlns:a16="http://schemas.microsoft.com/office/drawing/2014/main" val="1220965107"/>
                    </a:ext>
                  </a:extLst>
                </a:gridCol>
                <a:gridCol w="246888">
                  <a:extLst>
                    <a:ext uri="{9D8B030D-6E8A-4147-A177-3AD203B41FA5}">
                      <a16:colId xmlns:a16="http://schemas.microsoft.com/office/drawing/2014/main" val="5530900"/>
                    </a:ext>
                  </a:extLst>
                </a:gridCol>
                <a:gridCol w="246888">
                  <a:extLst>
                    <a:ext uri="{9D8B030D-6E8A-4147-A177-3AD203B41FA5}">
                      <a16:colId xmlns:a16="http://schemas.microsoft.com/office/drawing/2014/main" val="3033311522"/>
                    </a:ext>
                  </a:extLst>
                </a:gridCol>
                <a:gridCol w="246888">
                  <a:extLst>
                    <a:ext uri="{9D8B030D-6E8A-4147-A177-3AD203B41FA5}">
                      <a16:colId xmlns:a16="http://schemas.microsoft.com/office/drawing/2014/main" val="1938322341"/>
                    </a:ext>
                  </a:extLst>
                </a:gridCol>
                <a:gridCol w="246888">
                  <a:extLst>
                    <a:ext uri="{9D8B030D-6E8A-4147-A177-3AD203B41FA5}">
                      <a16:colId xmlns:a16="http://schemas.microsoft.com/office/drawing/2014/main" val="613221917"/>
                    </a:ext>
                  </a:extLst>
                </a:gridCol>
                <a:gridCol w="246888">
                  <a:extLst>
                    <a:ext uri="{9D8B030D-6E8A-4147-A177-3AD203B41FA5}">
                      <a16:colId xmlns:a16="http://schemas.microsoft.com/office/drawing/2014/main" val="3843581293"/>
                    </a:ext>
                  </a:extLst>
                </a:gridCol>
                <a:gridCol w="246888">
                  <a:extLst>
                    <a:ext uri="{9D8B030D-6E8A-4147-A177-3AD203B41FA5}">
                      <a16:colId xmlns:a16="http://schemas.microsoft.com/office/drawing/2014/main" val="2177043982"/>
                    </a:ext>
                  </a:extLst>
                </a:gridCol>
                <a:gridCol w="246888">
                  <a:extLst>
                    <a:ext uri="{9D8B030D-6E8A-4147-A177-3AD203B41FA5}">
                      <a16:colId xmlns:a16="http://schemas.microsoft.com/office/drawing/2014/main" val="3803155078"/>
                    </a:ext>
                  </a:extLst>
                </a:gridCol>
                <a:gridCol w="246888">
                  <a:extLst>
                    <a:ext uri="{9D8B030D-6E8A-4147-A177-3AD203B41FA5}">
                      <a16:colId xmlns:a16="http://schemas.microsoft.com/office/drawing/2014/main" val="731969216"/>
                    </a:ext>
                  </a:extLst>
                </a:gridCol>
                <a:gridCol w="246888">
                  <a:extLst>
                    <a:ext uri="{9D8B030D-6E8A-4147-A177-3AD203B41FA5}">
                      <a16:colId xmlns:a16="http://schemas.microsoft.com/office/drawing/2014/main" val="902918495"/>
                    </a:ext>
                  </a:extLst>
                </a:gridCol>
                <a:gridCol w="246888">
                  <a:extLst>
                    <a:ext uri="{9D8B030D-6E8A-4147-A177-3AD203B41FA5}">
                      <a16:colId xmlns:a16="http://schemas.microsoft.com/office/drawing/2014/main" val="3560497762"/>
                    </a:ext>
                  </a:extLst>
                </a:gridCol>
                <a:gridCol w="246888">
                  <a:extLst>
                    <a:ext uri="{9D8B030D-6E8A-4147-A177-3AD203B41FA5}">
                      <a16:colId xmlns:a16="http://schemas.microsoft.com/office/drawing/2014/main" val="3417865868"/>
                    </a:ext>
                  </a:extLst>
                </a:gridCol>
                <a:gridCol w="246888">
                  <a:extLst>
                    <a:ext uri="{9D8B030D-6E8A-4147-A177-3AD203B41FA5}">
                      <a16:colId xmlns:a16="http://schemas.microsoft.com/office/drawing/2014/main" val="428633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648459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10/11/2024 11:45:02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10/11/2024 11:45:02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Du 11 au 18 octobre
SEMAINE DE
L'ALLAITEMENT
Futurs parents ou parents venez échanger
avec nos professionnels et participer à des
ateliers autour du bien-être du bébé sur tout
le territoire.
PROGRAMME DE LA SEMAINE DE...
RETOUR
@calvadosdepartement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0.7469 %</a:t>
                      </a:r>
                    </a:p>
                  </a:txBody>
                  <a:tcPr/>
                </a:tc>
                <a:extLst>
                  <a:ext uri="{0D108BD9-81ED-4DB2-BD59-A6C34878D82A}">
                    <a16:rowId xmlns:a16="http://schemas.microsoft.com/office/drawing/2014/main" val="4251231496"/>
                  </a:ext>
                </a:extLst>
              </a:tr>
            </a:tbl>
          </a:graphicData>
        </a:graphic>
      </p:graphicFrame>
      <p:sp>
        <p:nvSpPr>
          <p:cNvPr id="4" name="Text Placeholder 3">
            <a:extLst>
              <a:ext uri="{FF2B5EF4-FFF2-40B4-BE49-F238E27FC236}">
                <a16:creationId xmlns:a16="http://schemas.microsoft.com/office/drawing/2014/main" id="{4C52EF4B-7514-4608-B714-90C24F163855}"/>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4256932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87584-9E4D-408D-B09D-6B9524AA11E8}"/>
              </a:ext>
            </a:extLst>
          </p:cNvPr>
          <p:cNvSpPr>
            <a:spLocks noGrp="1"/>
          </p:cNvSpPr>
          <p:nvPr>
            <p:ph type="title"/>
          </p:nvPr>
        </p:nvSpPr>
        <p:spPr/>
        <p:txBody>
          <a:bodyPr/>
          <a:lstStyle/>
          <a:p>
            <a:r>
              <a:rPr lang="en-US"/>
              <a:t>Instagram DONNEES GLOBALES STORIES | calvadosdepartement - 8 of 13</a:t>
            </a:r>
          </a:p>
        </p:txBody>
      </p:sp>
      <p:graphicFrame>
        <p:nvGraphicFramePr>
          <p:cNvPr id="5" name="Table Placeholder 4">
            <a:extLst>
              <a:ext uri="{FF2B5EF4-FFF2-40B4-BE49-F238E27FC236}">
                <a16:creationId xmlns:a16="http://schemas.microsoft.com/office/drawing/2014/main" id="{40511ED3-19B8-4A48-BADA-175BF9F8C5CA}"/>
              </a:ext>
            </a:extLst>
          </p:cNvPr>
          <p:cNvGraphicFramePr>
            <a:graphicFrameLocks noGrp="1"/>
          </p:cNvGraphicFramePr>
          <p:nvPr>
            <p:ph type="tbl" sz="quarter" idx="13"/>
            <p:extLst>
              <p:ext uri="{D42A27DB-BD31-4B8C-83A1-F6EECF244321}">
                <p14:modId xmlns:p14="http://schemas.microsoft.com/office/powerpoint/2010/main" val="4244377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9">
                  <a:extLst>
                    <a:ext uri="{9D8B030D-6E8A-4147-A177-3AD203B41FA5}">
                      <a16:colId xmlns:a16="http://schemas.microsoft.com/office/drawing/2014/main" val="3751968690"/>
                    </a:ext>
                  </a:extLst>
                </a:gridCol>
                <a:gridCol w="493776">
                  <a:extLst>
                    <a:ext uri="{9D8B030D-6E8A-4147-A177-3AD203B41FA5}">
                      <a16:colId xmlns:a16="http://schemas.microsoft.com/office/drawing/2014/main" val="379827990"/>
                    </a:ext>
                  </a:extLst>
                </a:gridCol>
                <a:gridCol w="658369">
                  <a:extLst>
                    <a:ext uri="{9D8B030D-6E8A-4147-A177-3AD203B41FA5}">
                      <a16:colId xmlns:a16="http://schemas.microsoft.com/office/drawing/2014/main" val="1799840788"/>
                    </a:ext>
                  </a:extLst>
                </a:gridCol>
                <a:gridCol w="740665">
                  <a:extLst>
                    <a:ext uri="{9D8B030D-6E8A-4147-A177-3AD203B41FA5}">
                      <a16:colId xmlns:a16="http://schemas.microsoft.com/office/drawing/2014/main" val="2700265102"/>
                    </a:ext>
                  </a:extLst>
                </a:gridCol>
                <a:gridCol w="246888">
                  <a:extLst>
                    <a:ext uri="{9D8B030D-6E8A-4147-A177-3AD203B41FA5}">
                      <a16:colId xmlns:a16="http://schemas.microsoft.com/office/drawing/2014/main" val="257577502"/>
                    </a:ext>
                  </a:extLst>
                </a:gridCol>
                <a:gridCol w="246888">
                  <a:extLst>
                    <a:ext uri="{9D8B030D-6E8A-4147-A177-3AD203B41FA5}">
                      <a16:colId xmlns:a16="http://schemas.microsoft.com/office/drawing/2014/main" val="1160383049"/>
                    </a:ext>
                  </a:extLst>
                </a:gridCol>
                <a:gridCol w="246888">
                  <a:extLst>
                    <a:ext uri="{9D8B030D-6E8A-4147-A177-3AD203B41FA5}">
                      <a16:colId xmlns:a16="http://schemas.microsoft.com/office/drawing/2014/main" val="4035820981"/>
                    </a:ext>
                  </a:extLst>
                </a:gridCol>
                <a:gridCol w="246888">
                  <a:extLst>
                    <a:ext uri="{9D8B030D-6E8A-4147-A177-3AD203B41FA5}">
                      <a16:colId xmlns:a16="http://schemas.microsoft.com/office/drawing/2014/main" val="3759229434"/>
                    </a:ext>
                  </a:extLst>
                </a:gridCol>
                <a:gridCol w="246888">
                  <a:extLst>
                    <a:ext uri="{9D8B030D-6E8A-4147-A177-3AD203B41FA5}">
                      <a16:colId xmlns:a16="http://schemas.microsoft.com/office/drawing/2014/main" val="3624633235"/>
                    </a:ext>
                  </a:extLst>
                </a:gridCol>
                <a:gridCol w="246888">
                  <a:extLst>
                    <a:ext uri="{9D8B030D-6E8A-4147-A177-3AD203B41FA5}">
                      <a16:colId xmlns:a16="http://schemas.microsoft.com/office/drawing/2014/main" val="1759701495"/>
                    </a:ext>
                  </a:extLst>
                </a:gridCol>
                <a:gridCol w="246888">
                  <a:extLst>
                    <a:ext uri="{9D8B030D-6E8A-4147-A177-3AD203B41FA5}">
                      <a16:colId xmlns:a16="http://schemas.microsoft.com/office/drawing/2014/main" val="1283770929"/>
                    </a:ext>
                  </a:extLst>
                </a:gridCol>
                <a:gridCol w="246888">
                  <a:extLst>
                    <a:ext uri="{9D8B030D-6E8A-4147-A177-3AD203B41FA5}">
                      <a16:colId xmlns:a16="http://schemas.microsoft.com/office/drawing/2014/main" val="203094125"/>
                    </a:ext>
                  </a:extLst>
                </a:gridCol>
                <a:gridCol w="246888">
                  <a:extLst>
                    <a:ext uri="{9D8B030D-6E8A-4147-A177-3AD203B41FA5}">
                      <a16:colId xmlns:a16="http://schemas.microsoft.com/office/drawing/2014/main" val="2860473469"/>
                    </a:ext>
                  </a:extLst>
                </a:gridCol>
                <a:gridCol w="246888">
                  <a:extLst>
                    <a:ext uri="{9D8B030D-6E8A-4147-A177-3AD203B41FA5}">
                      <a16:colId xmlns:a16="http://schemas.microsoft.com/office/drawing/2014/main" val="3217451222"/>
                    </a:ext>
                  </a:extLst>
                </a:gridCol>
                <a:gridCol w="246888">
                  <a:extLst>
                    <a:ext uri="{9D8B030D-6E8A-4147-A177-3AD203B41FA5}">
                      <a16:colId xmlns:a16="http://schemas.microsoft.com/office/drawing/2014/main" val="271837062"/>
                    </a:ext>
                  </a:extLst>
                </a:gridCol>
                <a:gridCol w="246888">
                  <a:extLst>
                    <a:ext uri="{9D8B030D-6E8A-4147-A177-3AD203B41FA5}">
                      <a16:colId xmlns:a16="http://schemas.microsoft.com/office/drawing/2014/main" val="3358040400"/>
                    </a:ext>
                  </a:extLst>
                </a:gridCol>
                <a:gridCol w="246888">
                  <a:extLst>
                    <a:ext uri="{9D8B030D-6E8A-4147-A177-3AD203B41FA5}">
                      <a16:colId xmlns:a16="http://schemas.microsoft.com/office/drawing/2014/main" val="1720126310"/>
                    </a:ext>
                  </a:extLst>
                </a:gridCol>
                <a:gridCol w="246888">
                  <a:extLst>
                    <a:ext uri="{9D8B030D-6E8A-4147-A177-3AD203B41FA5}">
                      <a16:colId xmlns:a16="http://schemas.microsoft.com/office/drawing/2014/main" val="4098295125"/>
                    </a:ext>
                  </a:extLst>
                </a:gridCol>
                <a:gridCol w="246888">
                  <a:extLst>
                    <a:ext uri="{9D8B030D-6E8A-4147-A177-3AD203B41FA5}">
                      <a16:colId xmlns:a16="http://schemas.microsoft.com/office/drawing/2014/main" val="3489014607"/>
                    </a:ext>
                  </a:extLst>
                </a:gridCol>
                <a:gridCol w="246888">
                  <a:extLst>
                    <a:ext uri="{9D8B030D-6E8A-4147-A177-3AD203B41FA5}">
                      <a16:colId xmlns:a16="http://schemas.microsoft.com/office/drawing/2014/main" val="3506878619"/>
                    </a:ext>
                  </a:extLst>
                </a:gridCol>
                <a:gridCol w="246888">
                  <a:extLst>
                    <a:ext uri="{9D8B030D-6E8A-4147-A177-3AD203B41FA5}">
                      <a16:colId xmlns:a16="http://schemas.microsoft.com/office/drawing/2014/main" val="149201856"/>
                    </a:ext>
                  </a:extLst>
                </a:gridCol>
                <a:gridCol w="246888">
                  <a:extLst>
                    <a:ext uri="{9D8B030D-6E8A-4147-A177-3AD203B41FA5}">
                      <a16:colId xmlns:a16="http://schemas.microsoft.com/office/drawing/2014/main" val="585270033"/>
                    </a:ext>
                  </a:extLst>
                </a:gridCol>
                <a:gridCol w="246888">
                  <a:extLst>
                    <a:ext uri="{9D8B030D-6E8A-4147-A177-3AD203B41FA5}">
                      <a16:colId xmlns:a16="http://schemas.microsoft.com/office/drawing/2014/main" val="1404002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394325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10/17/2024 12:06:49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10/17/2024 12:06:49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1:53
INTER'ACT TOUR
Une semaine
INTER
ACT avec les réfugiés
Tap here
4 collèges du Calvados
ont accueilli l'Inter'Act Tour
dans le cadre du
@prixbayeux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0.7082 %</a:t>
                      </a:r>
                    </a:p>
                  </a:txBody>
                  <a:tcPr/>
                </a:tc>
                <a:extLst>
                  <a:ext uri="{0D108BD9-81ED-4DB2-BD59-A6C34878D82A}">
                    <a16:rowId xmlns:a16="http://schemas.microsoft.com/office/drawing/2014/main" val="4205284673"/>
                  </a:ext>
                </a:extLst>
              </a:tr>
            </a:tbl>
          </a:graphicData>
        </a:graphic>
      </p:graphicFrame>
      <p:sp>
        <p:nvSpPr>
          <p:cNvPr id="4" name="Text Placeholder 3">
            <a:extLst>
              <a:ext uri="{FF2B5EF4-FFF2-40B4-BE49-F238E27FC236}">
                <a16:creationId xmlns:a16="http://schemas.microsoft.com/office/drawing/2014/main" id="{80597719-87B2-4ACC-90DB-4B6CEC090FDB}"/>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3500979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EEF99-22F7-49A3-ABFD-43CDC2F4258E}"/>
              </a:ext>
            </a:extLst>
          </p:cNvPr>
          <p:cNvSpPr>
            <a:spLocks noGrp="1"/>
          </p:cNvSpPr>
          <p:nvPr>
            <p:ph type="title"/>
          </p:nvPr>
        </p:nvSpPr>
        <p:spPr/>
        <p:txBody>
          <a:bodyPr/>
          <a:lstStyle/>
          <a:p>
            <a:r>
              <a:rPr lang="en-US"/>
              <a:t>Instagram DONNEES GLOBALES STORIES | calvadosdepartement - 9 of 13</a:t>
            </a:r>
          </a:p>
        </p:txBody>
      </p:sp>
      <p:graphicFrame>
        <p:nvGraphicFramePr>
          <p:cNvPr id="5" name="Table Placeholder 4">
            <a:extLst>
              <a:ext uri="{FF2B5EF4-FFF2-40B4-BE49-F238E27FC236}">
                <a16:creationId xmlns:a16="http://schemas.microsoft.com/office/drawing/2014/main" id="{B5C70830-EB71-4E8C-A3DD-63A559C41F83}"/>
              </a:ext>
            </a:extLst>
          </p:cNvPr>
          <p:cNvGraphicFramePr>
            <a:graphicFrameLocks noGrp="1"/>
          </p:cNvGraphicFramePr>
          <p:nvPr>
            <p:ph type="tbl" sz="quarter" idx="13"/>
            <p:extLst>
              <p:ext uri="{D42A27DB-BD31-4B8C-83A1-F6EECF244321}">
                <p14:modId xmlns:p14="http://schemas.microsoft.com/office/powerpoint/2010/main" val="3992902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9">
                  <a:extLst>
                    <a:ext uri="{9D8B030D-6E8A-4147-A177-3AD203B41FA5}">
                      <a16:colId xmlns:a16="http://schemas.microsoft.com/office/drawing/2014/main" val="4282267047"/>
                    </a:ext>
                  </a:extLst>
                </a:gridCol>
                <a:gridCol w="493776">
                  <a:extLst>
                    <a:ext uri="{9D8B030D-6E8A-4147-A177-3AD203B41FA5}">
                      <a16:colId xmlns:a16="http://schemas.microsoft.com/office/drawing/2014/main" val="1889559690"/>
                    </a:ext>
                  </a:extLst>
                </a:gridCol>
                <a:gridCol w="658369">
                  <a:extLst>
                    <a:ext uri="{9D8B030D-6E8A-4147-A177-3AD203B41FA5}">
                      <a16:colId xmlns:a16="http://schemas.microsoft.com/office/drawing/2014/main" val="1373521886"/>
                    </a:ext>
                  </a:extLst>
                </a:gridCol>
                <a:gridCol w="740665">
                  <a:extLst>
                    <a:ext uri="{9D8B030D-6E8A-4147-A177-3AD203B41FA5}">
                      <a16:colId xmlns:a16="http://schemas.microsoft.com/office/drawing/2014/main" val="2247642234"/>
                    </a:ext>
                  </a:extLst>
                </a:gridCol>
                <a:gridCol w="246888">
                  <a:extLst>
                    <a:ext uri="{9D8B030D-6E8A-4147-A177-3AD203B41FA5}">
                      <a16:colId xmlns:a16="http://schemas.microsoft.com/office/drawing/2014/main" val="1635386153"/>
                    </a:ext>
                  </a:extLst>
                </a:gridCol>
                <a:gridCol w="246888">
                  <a:extLst>
                    <a:ext uri="{9D8B030D-6E8A-4147-A177-3AD203B41FA5}">
                      <a16:colId xmlns:a16="http://schemas.microsoft.com/office/drawing/2014/main" val="2728714692"/>
                    </a:ext>
                  </a:extLst>
                </a:gridCol>
                <a:gridCol w="246888">
                  <a:extLst>
                    <a:ext uri="{9D8B030D-6E8A-4147-A177-3AD203B41FA5}">
                      <a16:colId xmlns:a16="http://schemas.microsoft.com/office/drawing/2014/main" val="1422399929"/>
                    </a:ext>
                  </a:extLst>
                </a:gridCol>
                <a:gridCol w="246888">
                  <a:extLst>
                    <a:ext uri="{9D8B030D-6E8A-4147-A177-3AD203B41FA5}">
                      <a16:colId xmlns:a16="http://schemas.microsoft.com/office/drawing/2014/main" val="2613980430"/>
                    </a:ext>
                  </a:extLst>
                </a:gridCol>
                <a:gridCol w="246888">
                  <a:extLst>
                    <a:ext uri="{9D8B030D-6E8A-4147-A177-3AD203B41FA5}">
                      <a16:colId xmlns:a16="http://schemas.microsoft.com/office/drawing/2014/main" val="3943031849"/>
                    </a:ext>
                  </a:extLst>
                </a:gridCol>
                <a:gridCol w="246888">
                  <a:extLst>
                    <a:ext uri="{9D8B030D-6E8A-4147-A177-3AD203B41FA5}">
                      <a16:colId xmlns:a16="http://schemas.microsoft.com/office/drawing/2014/main" val="2138270376"/>
                    </a:ext>
                  </a:extLst>
                </a:gridCol>
                <a:gridCol w="246888">
                  <a:extLst>
                    <a:ext uri="{9D8B030D-6E8A-4147-A177-3AD203B41FA5}">
                      <a16:colId xmlns:a16="http://schemas.microsoft.com/office/drawing/2014/main" val="759884530"/>
                    </a:ext>
                  </a:extLst>
                </a:gridCol>
                <a:gridCol w="246888">
                  <a:extLst>
                    <a:ext uri="{9D8B030D-6E8A-4147-A177-3AD203B41FA5}">
                      <a16:colId xmlns:a16="http://schemas.microsoft.com/office/drawing/2014/main" val="3784842336"/>
                    </a:ext>
                  </a:extLst>
                </a:gridCol>
                <a:gridCol w="246888">
                  <a:extLst>
                    <a:ext uri="{9D8B030D-6E8A-4147-A177-3AD203B41FA5}">
                      <a16:colId xmlns:a16="http://schemas.microsoft.com/office/drawing/2014/main" val="4275245051"/>
                    </a:ext>
                  </a:extLst>
                </a:gridCol>
                <a:gridCol w="246888">
                  <a:extLst>
                    <a:ext uri="{9D8B030D-6E8A-4147-A177-3AD203B41FA5}">
                      <a16:colId xmlns:a16="http://schemas.microsoft.com/office/drawing/2014/main" val="2980086785"/>
                    </a:ext>
                  </a:extLst>
                </a:gridCol>
                <a:gridCol w="246888">
                  <a:extLst>
                    <a:ext uri="{9D8B030D-6E8A-4147-A177-3AD203B41FA5}">
                      <a16:colId xmlns:a16="http://schemas.microsoft.com/office/drawing/2014/main" val="1086649566"/>
                    </a:ext>
                  </a:extLst>
                </a:gridCol>
                <a:gridCol w="246888">
                  <a:extLst>
                    <a:ext uri="{9D8B030D-6E8A-4147-A177-3AD203B41FA5}">
                      <a16:colId xmlns:a16="http://schemas.microsoft.com/office/drawing/2014/main" val="1542066226"/>
                    </a:ext>
                  </a:extLst>
                </a:gridCol>
                <a:gridCol w="246888">
                  <a:extLst>
                    <a:ext uri="{9D8B030D-6E8A-4147-A177-3AD203B41FA5}">
                      <a16:colId xmlns:a16="http://schemas.microsoft.com/office/drawing/2014/main" val="2856204774"/>
                    </a:ext>
                  </a:extLst>
                </a:gridCol>
                <a:gridCol w="246888">
                  <a:extLst>
                    <a:ext uri="{9D8B030D-6E8A-4147-A177-3AD203B41FA5}">
                      <a16:colId xmlns:a16="http://schemas.microsoft.com/office/drawing/2014/main" val="1023492195"/>
                    </a:ext>
                  </a:extLst>
                </a:gridCol>
                <a:gridCol w="246888">
                  <a:extLst>
                    <a:ext uri="{9D8B030D-6E8A-4147-A177-3AD203B41FA5}">
                      <a16:colId xmlns:a16="http://schemas.microsoft.com/office/drawing/2014/main" val="3058748363"/>
                    </a:ext>
                  </a:extLst>
                </a:gridCol>
                <a:gridCol w="246888">
                  <a:extLst>
                    <a:ext uri="{9D8B030D-6E8A-4147-A177-3AD203B41FA5}">
                      <a16:colId xmlns:a16="http://schemas.microsoft.com/office/drawing/2014/main" val="3683466724"/>
                    </a:ext>
                  </a:extLst>
                </a:gridCol>
                <a:gridCol w="246888">
                  <a:extLst>
                    <a:ext uri="{9D8B030D-6E8A-4147-A177-3AD203B41FA5}">
                      <a16:colId xmlns:a16="http://schemas.microsoft.com/office/drawing/2014/main" val="1326260370"/>
                    </a:ext>
                  </a:extLst>
                </a:gridCol>
                <a:gridCol w="246888">
                  <a:extLst>
                    <a:ext uri="{9D8B030D-6E8A-4147-A177-3AD203B41FA5}">
                      <a16:colId xmlns:a16="http://schemas.microsoft.com/office/drawing/2014/main" val="2935834599"/>
                    </a:ext>
                  </a:extLst>
                </a:gridCol>
                <a:gridCol w="246888">
                  <a:extLst>
                    <a:ext uri="{9D8B030D-6E8A-4147-A177-3AD203B41FA5}">
                      <a16:colId xmlns:a16="http://schemas.microsoft.com/office/drawing/2014/main" val="690402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86991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10/17/2024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10/17/2024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EXPOSITION PHOTOS
regard sur le combat
du 18/10/2024 au 31/10/2024
Steve PERCHEY
RENCONTRE AVEC L'ARTISTE
Le jeudi 24 octobre 2024 de 12h en
salle des pas perdus
TRIBUNAL JUDICIAIRE DE CAEN
11 rue Dumant CAEN
du lundi au vendredi de 8h15 à 16h15
- -
@steve_perchey_photographie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ROUTE &amp; VOIRIE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0.8464 %</a:t>
                      </a:r>
                    </a:p>
                  </a:txBody>
                  <a:tcPr/>
                </a:tc>
                <a:extLst>
                  <a:ext uri="{0D108BD9-81ED-4DB2-BD59-A6C34878D82A}">
                    <a16:rowId xmlns:a16="http://schemas.microsoft.com/office/drawing/2014/main" val="763602286"/>
                  </a:ext>
                </a:extLst>
              </a:tr>
            </a:tbl>
          </a:graphicData>
        </a:graphic>
      </p:graphicFrame>
      <p:sp>
        <p:nvSpPr>
          <p:cNvPr id="4" name="Text Placeholder 3">
            <a:extLst>
              <a:ext uri="{FF2B5EF4-FFF2-40B4-BE49-F238E27FC236}">
                <a16:creationId xmlns:a16="http://schemas.microsoft.com/office/drawing/2014/main" id="{CFA0D30C-5613-4C65-88E2-7F1554FA3D13}"/>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5319316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8346E-CAAF-4089-8380-258B9FEB10DF}"/>
              </a:ext>
            </a:extLst>
          </p:cNvPr>
          <p:cNvSpPr>
            <a:spLocks noGrp="1"/>
          </p:cNvSpPr>
          <p:nvPr>
            <p:ph type="title"/>
          </p:nvPr>
        </p:nvSpPr>
        <p:spPr/>
        <p:txBody>
          <a:bodyPr/>
          <a:lstStyle/>
          <a:p>
            <a:r>
              <a:rPr lang="en-US"/>
              <a:t>Instagram DONNEES GLOBALES STORIES | calvadosdepartement - 10 of 13</a:t>
            </a:r>
          </a:p>
        </p:txBody>
      </p:sp>
      <p:graphicFrame>
        <p:nvGraphicFramePr>
          <p:cNvPr id="5" name="Table Placeholder 4">
            <a:extLst>
              <a:ext uri="{FF2B5EF4-FFF2-40B4-BE49-F238E27FC236}">
                <a16:creationId xmlns:a16="http://schemas.microsoft.com/office/drawing/2014/main" id="{DB20EB51-FB7E-49CB-9707-AB2EBFD84354}"/>
              </a:ext>
            </a:extLst>
          </p:cNvPr>
          <p:cNvGraphicFramePr>
            <a:graphicFrameLocks noGrp="1"/>
          </p:cNvGraphicFramePr>
          <p:nvPr>
            <p:ph type="tbl" sz="quarter" idx="13"/>
            <p:extLst>
              <p:ext uri="{D42A27DB-BD31-4B8C-83A1-F6EECF244321}">
                <p14:modId xmlns:p14="http://schemas.microsoft.com/office/powerpoint/2010/main" val="3178967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9">
                  <a:extLst>
                    <a:ext uri="{9D8B030D-6E8A-4147-A177-3AD203B41FA5}">
                      <a16:colId xmlns:a16="http://schemas.microsoft.com/office/drawing/2014/main" val="1201157965"/>
                    </a:ext>
                  </a:extLst>
                </a:gridCol>
                <a:gridCol w="493776">
                  <a:extLst>
                    <a:ext uri="{9D8B030D-6E8A-4147-A177-3AD203B41FA5}">
                      <a16:colId xmlns:a16="http://schemas.microsoft.com/office/drawing/2014/main" val="2217680914"/>
                    </a:ext>
                  </a:extLst>
                </a:gridCol>
                <a:gridCol w="658369">
                  <a:extLst>
                    <a:ext uri="{9D8B030D-6E8A-4147-A177-3AD203B41FA5}">
                      <a16:colId xmlns:a16="http://schemas.microsoft.com/office/drawing/2014/main" val="216027881"/>
                    </a:ext>
                  </a:extLst>
                </a:gridCol>
                <a:gridCol w="740665">
                  <a:extLst>
                    <a:ext uri="{9D8B030D-6E8A-4147-A177-3AD203B41FA5}">
                      <a16:colId xmlns:a16="http://schemas.microsoft.com/office/drawing/2014/main" val="3806312998"/>
                    </a:ext>
                  </a:extLst>
                </a:gridCol>
                <a:gridCol w="246888">
                  <a:extLst>
                    <a:ext uri="{9D8B030D-6E8A-4147-A177-3AD203B41FA5}">
                      <a16:colId xmlns:a16="http://schemas.microsoft.com/office/drawing/2014/main" val="1009279054"/>
                    </a:ext>
                  </a:extLst>
                </a:gridCol>
                <a:gridCol w="246888">
                  <a:extLst>
                    <a:ext uri="{9D8B030D-6E8A-4147-A177-3AD203B41FA5}">
                      <a16:colId xmlns:a16="http://schemas.microsoft.com/office/drawing/2014/main" val="1639763604"/>
                    </a:ext>
                  </a:extLst>
                </a:gridCol>
                <a:gridCol w="246888">
                  <a:extLst>
                    <a:ext uri="{9D8B030D-6E8A-4147-A177-3AD203B41FA5}">
                      <a16:colId xmlns:a16="http://schemas.microsoft.com/office/drawing/2014/main" val="3677104154"/>
                    </a:ext>
                  </a:extLst>
                </a:gridCol>
                <a:gridCol w="246888">
                  <a:extLst>
                    <a:ext uri="{9D8B030D-6E8A-4147-A177-3AD203B41FA5}">
                      <a16:colId xmlns:a16="http://schemas.microsoft.com/office/drawing/2014/main" val="217259231"/>
                    </a:ext>
                  </a:extLst>
                </a:gridCol>
                <a:gridCol w="246888">
                  <a:extLst>
                    <a:ext uri="{9D8B030D-6E8A-4147-A177-3AD203B41FA5}">
                      <a16:colId xmlns:a16="http://schemas.microsoft.com/office/drawing/2014/main" val="2776549086"/>
                    </a:ext>
                  </a:extLst>
                </a:gridCol>
                <a:gridCol w="246888">
                  <a:extLst>
                    <a:ext uri="{9D8B030D-6E8A-4147-A177-3AD203B41FA5}">
                      <a16:colId xmlns:a16="http://schemas.microsoft.com/office/drawing/2014/main" val="3538260891"/>
                    </a:ext>
                  </a:extLst>
                </a:gridCol>
                <a:gridCol w="246888">
                  <a:extLst>
                    <a:ext uri="{9D8B030D-6E8A-4147-A177-3AD203B41FA5}">
                      <a16:colId xmlns:a16="http://schemas.microsoft.com/office/drawing/2014/main" val="3094488772"/>
                    </a:ext>
                  </a:extLst>
                </a:gridCol>
                <a:gridCol w="246888">
                  <a:extLst>
                    <a:ext uri="{9D8B030D-6E8A-4147-A177-3AD203B41FA5}">
                      <a16:colId xmlns:a16="http://schemas.microsoft.com/office/drawing/2014/main" val="671698864"/>
                    </a:ext>
                  </a:extLst>
                </a:gridCol>
                <a:gridCol w="246888">
                  <a:extLst>
                    <a:ext uri="{9D8B030D-6E8A-4147-A177-3AD203B41FA5}">
                      <a16:colId xmlns:a16="http://schemas.microsoft.com/office/drawing/2014/main" val="204766894"/>
                    </a:ext>
                  </a:extLst>
                </a:gridCol>
                <a:gridCol w="246888">
                  <a:extLst>
                    <a:ext uri="{9D8B030D-6E8A-4147-A177-3AD203B41FA5}">
                      <a16:colId xmlns:a16="http://schemas.microsoft.com/office/drawing/2014/main" val="3762836802"/>
                    </a:ext>
                  </a:extLst>
                </a:gridCol>
                <a:gridCol w="246888">
                  <a:extLst>
                    <a:ext uri="{9D8B030D-6E8A-4147-A177-3AD203B41FA5}">
                      <a16:colId xmlns:a16="http://schemas.microsoft.com/office/drawing/2014/main" val="4011282889"/>
                    </a:ext>
                  </a:extLst>
                </a:gridCol>
                <a:gridCol w="246888">
                  <a:extLst>
                    <a:ext uri="{9D8B030D-6E8A-4147-A177-3AD203B41FA5}">
                      <a16:colId xmlns:a16="http://schemas.microsoft.com/office/drawing/2014/main" val="3253315143"/>
                    </a:ext>
                  </a:extLst>
                </a:gridCol>
                <a:gridCol w="246888">
                  <a:extLst>
                    <a:ext uri="{9D8B030D-6E8A-4147-A177-3AD203B41FA5}">
                      <a16:colId xmlns:a16="http://schemas.microsoft.com/office/drawing/2014/main" val="2265659245"/>
                    </a:ext>
                  </a:extLst>
                </a:gridCol>
                <a:gridCol w="246888">
                  <a:extLst>
                    <a:ext uri="{9D8B030D-6E8A-4147-A177-3AD203B41FA5}">
                      <a16:colId xmlns:a16="http://schemas.microsoft.com/office/drawing/2014/main" val="2270583922"/>
                    </a:ext>
                  </a:extLst>
                </a:gridCol>
                <a:gridCol w="246888">
                  <a:extLst>
                    <a:ext uri="{9D8B030D-6E8A-4147-A177-3AD203B41FA5}">
                      <a16:colId xmlns:a16="http://schemas.microsoft.com/office/drawing/2014/main" val="1131670139"/>
                    </a:ext>
                  </a:extLst>
                </a:gridCol>
                <a:gridCol w="246888">
                  <a:extLst>
                    <a:ext uri="{9D8B030D-6E8A-4147-A177-3AD203B41FA5}">
                      <a16:colId xmlns:a16="http://schemas.microsoft.com/office/drawing/2014/main" val="1582276221"/>
                    </a:ext>
                  </a:extLst>
                </a:gridCol>
                <a:gridCol w="246888">
                  <a:extLst>
                    <a:ext uri="{9D8B030D-6E8A-4147-A177-3AD203B41FA5}">
                      <a16:colId xmlns:a16="http://schemas.microsoft.com/office/drawing/2014/main" val="715460650"/>
                    </a:ext>
                  </a:extLst>
                </a:gridCol>
                <a:gridCol w="246888">
                  <a:extLst>
                    <a:ext uri="{9D8B030D-6E8A-4147-A177-3AD203B41FA5}">
                      <a16:colId xmlns:a16="http://schemas.microsoft.com/office/drawing/2014/main" val="4050274982"/>
                    </a:ext>
                  </a:extLst>
                </a:gridCol>
                <a:gridCol w="246888">
                  <a:extLst>
                    <a:ext uri="{9D8B030D-6E8A-4147-A177-3AD203B41FA5}">
                      <a16:colId xmlns:a16="http://schemas.microsoft.com/office/drawing/2014/main" val="3857051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1860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10/18/2024 16:43:00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10/18/2024 16:43:00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#SANTÉSEXUELLE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0.7045 %</a:t>
                      </a:r>
                    </a:p>
                  </a:txBody>
                  <a:tcPr/>
                </a:tc>
                <a:extLst>
                  <a:ext uri="{0D108BD9-81ED-4DB2-BD59-A6C34878D82A}">
                    <a16:rowId xmlns:a16="http://schemas.microsoft.com/office/drawing/2014/main" val="2030298860"/>
                  </a:ext>
                </a:extLst>
              </a:tr>
            </a:tbl>
          </a:graphicData>
        </a:graphic>
      </p:graphicFrame>
      <p:sp>
        <p:nvSpPr>
          <p:cNvPr id="4" name="Text Placeholder 3">
            <a:extLst>
              <a:ext uri="{FF2B5EF4-FFF2-40B4-BE49-F238E27FC236}">
                <a16:creationId xmlns:a16="http://schemas.microsoft.com/office/drawing/2014/main" id="{20AF4BE1-28F1-4B38-986A-1808AE9623A6}"/>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2953747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FFCC7-2C70-4A3C-A621-A19D52C7B14C}"/>
              </a:ext>
            </a:extLst>
          </p:cNvPr>
          <p:cNvSpPr>
            <a:spLocks noGrp="1"/>
          </p:cNvSpPr>
          <p:nvPr>
            <p:ph type="title"/>
          </p:nvPr>
        </p:nvSpPr>
        <p:spPr/>
        <p:txBody>
          <a:bodyPr/>
          <a:lstStyle/>
          <a:p>
            <a:r>
              <a:rPr lang="en-US"/>
              <a:t>Instagram DONNEES GLOBALES STORIES | calvadosdepartement - 11 of 13</a:t>
            </a:r>
          </a:p>
        </p:txBody>
      </p:sp>
      <p:graphicFrame>
        <p:nvGraphicFramePr>
          <p:cNvPr id="5" name="Table Placeholder 4">
            <a:extLst>
              <a:ext uri="{FF2B5EF4-FFF2-40B4-BE49-F238E27FC236}">
                <a16:creationId xmlns:a16="http://schemas.microsoft.com/office/drawing/2014/main" id="{4918C8A6-74D2-48D8-9B06-B9AA904878A5}"/>
              </a:ext>
            </a:extLst>
          </p:cNvPr>
          <p:cNvGraphicFramePr>
            <a:graphicFrameLocks noGrp="1"/>
          </p:cNvGraphicFramePr>
          <p:nvPr>
            <p:ph type="tbl" sz="quarter" idx="13"/>
            <p:extLst>
              <p:ext uri="{D42A27DB-BD31-4B8C-83A1-F6EECF244321}">
                <p14:modId xmlns:p14="http://schemas.microsoft.com/office/powerpoint/2010/main" val="282141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9">
                  <a:extLst>
                    <a:ext uri="{9D8B030D-6E8A-4147-A177-3AD203B41FA5}">
                      <a16:colId xmlns:a16="http://schemas.microsoft.com/office/drawing/2014/main" val="3587219328"/>
                    </a:ext>
                  </a:extLst>
                </a:gridCol>
                <a:gridCol w="493776">
                  <a:extLst>
                    <a:ext uri="{9D8B030D-6E8A-4147-A177-3AD203B41FA5}">
                      <a16:colId xmlns:a16="http://schemas.microsoft.com/office/drawing/2014/main" val="1092064697"/>
                    </a:ext>
                  </a:extLst>
                </a:gridCol>
                <a:gridCol w="658369">
                  <a:extLst>
                    <a:ext uri="{9D8B030D-6E8A-4147-A177-3AD203B41FA5}">
                      <a16:colId xmlns:a16="http://schemas.microsoft.com/office/drawing/2014/main" val="626650927"/>
                    </a:ext>
                  </a:extLst>
                </a:gridCol>
                <a:gridCol w="740665">
                  <a:extLst>
                    <a:ext uri="{9D8B030D-6E8A-4147-A177-3AD203B41FA5}">
                      <a16:colId xmlns:a16="http://schemas.microsoft.com/office/drawing/2014/main" val="2209162705"/>
                    </a:ext>
                  </a:extLst>
                </a:gridCol>
                <a:gridCol w="246888">
                  <a:extLst>
                    <a:ext uri="{9D8B030D-6E8A-4147-A177-3AD203B41FA5}">
                      <a16:colId xmlns:a16="http://schemas.microsoft.com/office/drawing/2014/main" val="517211247"/>
                    </a:ext>
                  </a:extLst>
                </a:gridCol>
                <a:gridCol w="246888">
                  <a:extLst>
                    <a:ext uri="{9D8B030D-6E8A-4147-A177-3AD203B41FA5}">
                      <a16:colId xmlns:a16="http://schemas.microsoft.com/office/drawing/2014/main" val="3417567528"/>
                    </a:ext>
                  </a:extLst>
                </a:gridCol>
                <a:gridCol w="246888">
                  <a:extLst>
                    <a:ext uri="{9D8B030D-6E8A-4147-A177-3AD203B41FA5}">
                      <a16:colId xmlns:a16="http://schemas.microsoft.com/office/drawing/2014/main" val="2587003125"/>
                    </a:ext>
                  </a:extLst>
                </a:gridCol>
                <a:gridCol w="246888">
                  <a:extLst>
                    <a:ext uri="{9D8B030D-6E8A-4147-A177-3AD203B41FA5}">
                      <a16:colId xmlns:a16="http://schemas.microsoft.com/office/drawing/2014/main" val="3015797594"/>
                    </a:ext>
                  </a:extLst>
                </a:gridCol>
                <a:gridCol w="246888">
                  <a:extLst>
                    <a:ext uri="{9D8B030D-6E8A-4147-A177-3AD203B41FA5}">
                      <a16:colId xmlns:a16="http://schemas.microsoft.com/office/drawing/2014/main" val="4144080321"/>
                    </a:ext>
                  </a:extLst>
                </a:gridCol>
                <a:gridCol w="246888">
                  <a:extLst>
                    <a:ext uri="{9D8B030D-6E8A-4147-A177-3AD203B41FA5}">
                      <a16:colId xmlns:a16="http://schemas.microsoft.com/office/drawing/2014/main" val="2784296934"/>
                    </a:ext>
                  </a:extLst>
                </a:gridCol>
                <a:gridCol w="246888">
                  <a:extLst>
                    <a:ext uri="{9D8B030D-6E8A-4147-A177-3AD203B41FA5}">
                      <a16:colId xmlns:a16="http://schemas.microsoft.com/office/drawing/2014/main" val="1154573560"/>
                    </a:ext>
                  </a:extLst>
                </a:gridCol>
                <a:gridCol w="246888">
                  <a:extLst>
                    <a:ext uri="{9D8B030D-6E8A-4147-A177-3AD203B41FA5}">
                      <a16:colId xmlns:a16="http://schemas.microsoft.com/office/drawing/2014/main" val="1072490359"/>
                    </a:ext>
                  </a:extLst>
                </a:gridCol>
                <a:gridCol w="246888">
                  <a:extLst>
                    <a:ext uri="{9D8B030D-6E8A-4147-A177-3AD203B41FA5}">
                      <a16:colId xmlns:a16="http://schemas.microsoft.com/office/drawing/2014/main" val="3160085225"/>
                    </a:ext>
                  </a:extLst>
                </a:gridCol>
                <a:gridCol w="246888">
                  <a:extLst>
                    <a:ext uri="{9D8B030D-6E8A-4147-A177-3AD203B41FA5}">
                      <a16:colId xmlns:a16="http://schemas.microsoft.com/office/drawing/2014/main" val="870406138"/>
                    </a:ext>
                  </a:extLst>
                </a:gridCol>
                <a:gridCol w="246888">
                  <a:extLst>
                    <a:ext uri="{9D8B030D-6E8A-4147-A177-3AD203B41FA5}">
                      <a16:colId xmlns:a16="http://schemas.microsoft.com/office/drawing/2014/main" val="1063837947"/>
                    </a:ext>
                  </a:extLst>
                </a:gridCol>
                <a:gridCol w="246888">
                  <a:extLst>
                    <a:ext uri="{9D8B030D-6E8A-4147-A177-3AD203B41FA5}">
                      <a16:colId xmlns:a16="http://schemas.microsoft.com/office/drawing/2014/main" val="2069347692"/>
                    </a:ext>
                  </a:extLst>
                </a:gridCol>
                <a:gridCol w="246888">
                  <a:extLst>
                    <a:ext uri="{9D8B030D-6E8A-4147-A177-3AD203B41FA5}">
                      <a16:colId xmlns:a16="http://schemas.microsoft.com/office/drawing/2014/main" val="1670714743"/>
                    </a:ext>
                  </a:extLst>
                </a:gridCol>
                <a:gridCol w="246888">
                  <a:extLst>
                    <a:ext uri="{9D8B030D-6E8A-4147-A177-3AD203B41FA5}">
                      <a16:colId xmlns:a16="http://schemas.microsoft.com/office/drawing/2014/main" val="4136788708"/>
                    </a:ext>
                  </a:extLst>
                </a:gridCol>
                <a:gridCol w="246888">
                  <a:extLst>
                    <a:ext uri="{9D8B030D-6E8A-4147-A177-3AD203B41FA5}">
                      <a16:colId xmlns:a16="http://schemas.microsoft.com/office/drawing/2014/main" val="2061286071"/>
                    </a:ext>
                  </a:extLst>
                </a:gridCol>
                <a:gridCol w="246888">
                  <a:extLst>
                    <a:ext uri="{9D8B030D-6E8A-4147-A177-3AD203B41FA5}">
                      <a16:colId xmlns:a16="http://schemas.microsoft.com/office/drawing/2014/main" val="2686563796"/>
                    </a:ext>
                  </a:extLst>
                </a:gridCol>
                <a:gridCol w="246888">
                  <a:extLst>
                    <a:ext uri="{9D8B030D-6E8A-4147-A177-3AD203B41FA5}">
                      <a16:colId xmlns:a16="http://schemas.microsoft.com/office/drawing/2014/main" val="1087691013"/>
                    </a:ext>
                  </a:extLst>
                </a:gridCol>
                <a:gridCol w="246888">
                  <a:extLst>
                    <a:ext uri="{9D8B030D-6E8A-4147-A177-3AD203B41FA5}">
                      <a16:colId xmlns:a16="http://schemas.microsoft.com/office/drawing/2014/main" val="1240728035"/>
                    </a:ext>
                  </a:extLst>
                </a:gridCol>
                <a:gridCol w="246888">
                  <a:extLst>
                    <a:ext uri="{9D8B030D-6E8A-4147-A177-3AD203B41FA5}">
                      <a16:colId xmlns:a16="http://schemas.microsoft.com/office/drawing/2014/main" val="1774428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784318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10/18/2024 16:43:41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10/18/2024 16:43:41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0.8697 %</a:t>
                      </a:r>
                    </a:p>
                  </a:txBody>
                  <a:tcPr/>
                </a:tc>
                <a:extLst>
                  <a:ext uri="{0D108BD9-81ED-4DB2-BD59-A6C34878D82A}">
                    <a16:rowId xmlns:a16="http://schemas.microsoft.com/office/drawing/2014/main" val="1472804984"/>
                  </a:ext>
                </a:extLst>
              </a:tr>
            </a:tbl>
          </a:graphicData>
        </a:graphic>
      </p:graphicFrame>
      <p:sp>
        <p:nvSpPr>
          <p:cNvPr id="4" name="Text Placeholder 3">
            <a:extLst>
              <a:ext uri="{FF2B5EF4-FFF2-40B4-BE49-F238E27FC236}">
                <a16:creationId xmlns:a16="http://schemas.microsoft.com/office/drawing/2014/main" id="{B4C03B9F-A804-4AEF-94D7-572CFB553A35}"/>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4659787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9C02C-56DA-4F04-A21C-E4BB6C2D4309}"/>
              </a:ext>
            </a:extLst>
          </p:cNvPr>
          <p:cNvSpPr>
            <a:spLocks noGrp="1"/>
          </p:cNvSpPr>
          <p:nvPr>
            <p:ph type="title"/>
          </p:nvPr>
        </p:nvSpPr>
        <p:spPr/>
        <p:txBody>
          <a:bodyPr/>
          <a:lstStyle/>
          <a:p>
            <a:r>
              <a:rPr lang="en-US"/>
              <a:t>Instagram DONNEES GLOBALES STORIES | calvadosdepartement - 12 of 13</a:t>
            </a:r>
          </a:p>
        </p:txBody>
      </p:sp>
      <p:graphicFrame>
        <p:nvGraphicFramePr>
          <p:cNvPr id="5" name="Table Placeholder 4">
            <a:extLst>
              <a:ext uri="{FF2B5EF4-FFF2-40B4-BE49-F238E27FC236}">
                <a16:creationId xmlns:a16="http://schemas.microsoft.com/office/drawing/2014/main" id="{BDE421B4-FB62-464E-B6B3-D24EA8C9DF55}"/>
              </a:ext>
            </a:extLst>
          </p:cNvPr>
          <p:cNvGraphicFramePr>
            <a:graphicFrameLocks noGrp="1"/>
          </p:cNvGraphicFramePr>
          <p:nvPr>
            <p:ph type="tbl" sz="quarter" idx="13"/>
            <p:extLst>
              <p:ext uri="{D42A27DB-BD31-4B8C-83A1-F6EECF244321}">
                <p14:modId xmlns:p14="http://schemas.microsoft.com/office/powerpoint/2010/main" val="2407823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9">
                  <a:extLst>
                    <a:ext uri="{9D8B030D-6E8A-4147-A177-3AD203B41FA5}">
                      <a16:colId xmlns:a16="http://schemas.microsoft.com/office/drawing/2014/main" val="3812614115"/>
                    </a:ext>
                  </a:extLst>
                </a:gridCol>
                <a:gridCol w="493776">
                  <a:extLst>
                    <a:ext uri="{9D8B030D-6E8A-4147-A177-3AD203B41FA5}">
                      <a16:colId xmlns:a16="http://schemas.microsoft.com/office/drawing/2014/main" val="223443492"/>
                    </a:ext>
                  </a:extLst>
                </a:gridCol>
                <a:gridCol w="658369">
                  <a:extLst>
                    <a:ext uri="{9D8B030D-6E8A-4147-A177-3AD203B41FA5}">
                      <a16:colId xmlns:a16="http://schemas.microsoft.com/office/drawing/2014/main" val="718764164"/>
                    </a:ext>
                  </a:extLst>
                </a:gridCol>
                <a:gridCol w="740665">
                  <a:extLst>
                    <a:ext uri="{9D8B030D-6E8A-4147-A177-3AD203B41FA5}">
                      <a16:colId xmlns:a16="http://schemas.microsoft.com/office/drawing/2014/main" val="279392580"/>
                    </a:ext>
                  </a:extLst>
                </a:gridCol>
                <a:gridCol w="246888">
                  <a:extLst>
                    <a:ext uri="{9D8B030D-6E8A-4147-A177-3AD203B41FA5}">
                      <a16:colId xmlns:a16="http://schemas.microsoft.com/office/drawing/2014/main" val="2884375276"/>
                    </a:ext>
                  </a:extLst>
                </a:gridCol>
                <a:gridCol w="246888">
                  <a:extLst>
                    <a:ext uri="{9D8B030D-6E8A-4147-A177-3AD203B41FA5}">
                      <a16:colId xmlns:a16="http://schemas.microsoft.com/office/drawing/2014/main" val="2976921008"/>
                    </a:ext>
                  </a:extLst>
                </a:gridCol>
                <a:gridCol w="246888">
                  <a:extLst>
                    <a:ext uri="{9D8B030D-6E8A-4147-A177-3AD203B41FA5}">
                      <a16:colId xmlns:a16="http://schemas.microsoft.com/office/drawing/2014/main" val="1705901979"/>
                    </a:ext>
                  </a:extLst>
                </a:gridCol>
                <a:gridCol w="246888">
                  <a:extLst>
                    <a:ext uri="{9D8B030D-6E8A-4147-A177-3AD203B41FA5}">
                      <a16:colId xmlns:a16="http://schemas.microsoft.com/office/drawing/2014/main" val="3370274575"/>
                    </a:ext>
                  </a:extLst>
                </a:gridCol>
                <a:gridCol w="246888">
                  <a:extLst>
                    <a:ext uri="{9D8B030D-6E8A-4147-A177-3AD203B41FA5}">
                      <a16:colId xmlns:a16="http://schemas.microsoft.com/office/drawing/2014/main" val="2463973100"/>
                    </a:ext>
                  </a:extLst>
                </a:gridCol>
                <a:gridCol w="246888">
                  <a:extLst>
                    <a:ext uri="{9D8B030D-6E8A-4147-A177-3AD203B41FA5}">
                      <a16:colId xmlns:a16="http://schemas.microsoft.com/office/drawing/2014/main" val="2737370486"/>
                    </a:ext>
                  </a:extLst>
                </a:gridCol>
                <a:gridCol w="246888">
                  <a:extLst>
                    <a:ext uri="{9D8B030D-6E8A-4147-A177-3AD203B41FA5}">
                      <a16:colId xmlns:a16="http://schemas.microsoft.com/office/drawing/2014/main" val="1850184985"/>
                    </a:ext>
                  </a:extLst>
                </a:gridCol>
                <a:gridCol w="246888">
                  <a:extLst>
                    <a:ext uri="{9D8B030D-6E8A-4147-A177-3AD203B41FA5}">
                      <a16:colId xmlns:a16="http://schemas.microsoft.com/office/drawing/2014/main" val="702156932"/>
                    </a:ext>
                  </a:extLst>
                </a:gridCol>
                <a:gridCol w="246888">
                  <a:extLst>
                    <a:ext uri="{9D8B030D-6E8A-4147-A177-3AD203B41FA5}">
                      <a16:colId xmlns:a16="http://schemas.microsoft.com/office/drawing/2014/main" val="2764523691"/>
                    </a:ext>
                  </a:extLst>
                </a:gridCol>
                <a:gridCol w="246888">
                  <a:extLst>
                    <a:ext uri="{9D8B030D-6E8A-4147-A177-3AD203B41FA5}">
                      <a16:colId xmlns:a16="http://schemas.microsoft.com/office/drawing/2014/main" val="463212646"/>
                    </a:ext>
                  </a:extLst>
                </a:gridCol>
                <a:gridCol w="246888">
                  <a:extLst>
                    <a:ext uri="{9D8B030D-6E8A-4147-A177-3AD203B41FA5}">
                      <a16:colId xmlns:a16="http://schemas.microsoft.com/office/drawing/2014/main" val="1771176241"/>
                    </a:ext>
                  </a:extLst>
                </a:gridCol>
                <a:gridCol w="246888">
                  <a:extLst>
                    <a:ext uri="{9D8B030D-6E8A-4147-A177-3AD203B41FA5}">
                      <a16:colId xmlns:a16="http://schemas.microsoft.com/office/drawing/2014/main" val="2796206288"/>
                    </a:ext>
                  </a:extLst>
                </a:gridCol>
                <a:gridCol w="246888">
                  <a:extLst>
                    <a:ext uri="{9D8B030D-6E8A-4147-A177-3AD203B41FA5}">
                      <a16:colId xmlns:a16="http://schemas.microsoft.com/office/drawing/2014/main" val="2048785893"/>
                    </a:ext>
                  </a:extLst>
                </a:gridCol>
                <a:gridCol w="246888">
                  <a:extLst>
                    <a:ext uri="{9D8B030D-6E8A-4147-A177-3AD203B41FA5}">
                      <a16:colId xmlns:a16="http://schemas.microsoft.com/office/drawing/2014/main" val="3690791148"/>
                    </a:ext>
                  </a:extLst>
                </a:gridCol>
                <a:gridCol w="246888">
                  <a:extLst>
                    <a:ext uri="{9D8B030D-6E8A-4147-A177-3AD203B41FA5}">
                      <a16:colId xmlns:a16="http://schemas.microsoft.com/office/drawing/2014/main" val="1340056853"/>
                    </a:ext>
                  </a:extLst>
                </a:gridCol>
                <a:gridCol w="246888">
                  <a:extLst>
                    <a:ext uri="{9D8B030D-6E8A-4147-A177-3AD203B41FA5}">
                      <a16:colId xmlns:a16="http://schemas.microsoft.com/office/drawing/2014/main" val="2935296879"/>
                    </a:ext>
                  </a:extLst>
                </a:gridCol>
                <a:gridCol w="246888">
                  <a:extLst>
                    <a:ext uri="{9D8B030D-6E8A-4147-A177-3AD203B41FA5}">
                      <a16:colId xmlns:a16="http://schemas.microsoft.com/office/drawing/2014/main" val="2901249117"/>
                    </a:ext>
                  </a:extLst>
                </a:gridCol>
                <a:gridCol w="246888">
                  <a:extLst>
                    <a:ext uri="{9D8B030D-6E8A-4147-A177-3AD203B41FA5}">
                      <a16:colId xmlns:a16="http://schemas.microsoft.com/office/drawing/2014/main" val="2608585079"/>
                    </a:ext>
                  </a:extLst>
                </a:gridCol>
                <a:gridCol w="246888">
                  <a:extLst>
                    <a:ext uri="{9D8B030D-6E8A-4147-A177-3AD203B41FA5}">
                      <a16:colId xmlns:a16="http://schemas.microsoft.com/office/drawing/2014/main" val="1935140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062878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10/18/2024 16:44:52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10/18/2024 16:44:52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0.8800 %</a:t>
                      </a:r>
                    </a:p>
                  </a:txBody>
                  <a:tcPr/>
                </a:tc>
                <a:extLst>
                  <a:ext uri="{0D108BD9-81ED-4DB2-BD59-A6C34878D82A}">
                    <a16:rowId xmlns:a16="http://schemas.microsoft.com/office/drawing/2014/main" val="1899882993"/>
                  </a:ext>
                </a:extLst>
              </a:tr>
            </a:tbl>
          </a:graphicData>
        </a:graphic>
      </p:graphicFrame>
      <p:sp>
        <p:nvSpPr>
          <p:cNvPr id="4" name="Text Placeholder 3">
            <a:extLst>
              <a:ext uri="{FF2B5EF4-FFF2-40B4-BE49-F238E27FC236}">
                <a16:creationId xmlns:a16="http://schemas.microsoft.com/office/drawing/2014/main" id="{C59D0D44-974D-44D3-B51E-BFDDED8CFA0F}"/>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42662208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A350F-D764-4D2B-8D37-CD196AE85D4D}"/>
              </a:ext>
            </a:extLst>
          </p:cNvPr>
          <p:cNvSpPr>
            <a:spLocks noGrp="1"/>
          </p:cNvSpPr>
          <p:nvPr>
            <p:ph type="title"/>
          </p:nvPr>
        </p:nvSpPr>
        <p:spPr/>
        <p:txBody>
          <a:bodyPr/>
          <a:lstStyle/>
          <a:p>
            <a:r>
              <a:rPr lang="en-US"/>
              <a:t>Instagram DONNEES GLOBALES STORIES | calvadosdepartement - 13 of 13</a:t>
            </a:r>
          </a:p>
        </p:txBody>
      </p:sp>
      <p:graphicFrame>
        <p:nvGraphicFramePr>
          <p:cNvPr id="5" name="Table Placeholder 4">
            <a:extLst>
              <a:ext uri="{FF2B5EF4-FFF2-40B4-BE49-F238E27FC236}">
                <a16:creationId xmlns:a16="http://schemas.microsoft.com/office/drawing/2014/main" id="{B34CA4C9-F3F1-46DA-BE84-18E15BF82497}"/>
              </a:ext>
            </a:extLst>
          </p:cNvPr>
          <p:cNvGraphicFramePr>
            <a:graphicFrameLocks noGrp="1"/>
          </p:cNvGraphicFramePr>
          <p:nvPr>
            <p:ph type="tbl" sz="quarter" idx="13"/>
            <p:extLst>
              <p:ext uri="{D42A27DB-BD31-4B8C-83A1-F6EECF244321}">
                <p14:modId xmlns:p14="http://schemas.microsoft.com/office/powerpoint/2010/main" val="928236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9">
                  <a:extLst>
                    <a:ext uri="{9D8B030D-6E8A-4147-A177-3AD203B41FA5}">
                      <a16:colId xmlns:a16="http://schemas.microsoft.com/office/drawing/2014/main" val="177427657"/>
                    </a:ext>
                  </a:extLst>
                </a:gridCol>
                <a:gridCol w="493776">
                  <a:extLst>
                    <a:ext uri="{9D8B030D-6E8A-4147-A177-3AD203B41FA5}">
                      <a16:colId xmlns:a16="http://schemas.microsoft.com/office/drawing/2014/main" val="430391647"/>
                    </a:ext>
                  </a:extLst>
                </a:gridCol>
                <a:gridCol w="658369">
                  <a:extLst>
                    <a:ext uri="{9D8B030D-6E8A-4147-A177-3AD203B41FA5}">
                      <a16:colId xmlns:a16="http://schemas.microsoft.com/office/drawing/2014/main" val="1464346645"/>
                    </a:ext>
                  </a:extLst>
                </a:gridCol>
                <a:gridCol w="740665">
                  <a:extLst>
                    <a:ext uri="{9D8B030D-6E8A-4147-A177-3AD203B41FA5}">
                      <a16:colId xmlns:a16="http://schemas.microsoft.com/office/drawing/2014/main" val="2697067238"/>
                    </a:ext>
                  </a:extLst>
                </a:gridCol>
                <a:gridCol w="246888">
                  <a:extLst>
                    <a:ext uri="{9D8B030D-6E8A-4147-A177-3AD203B41FA5}">
                      <a16:colId xmlns:a16="http://schemas.microsoft.com/office/drawing/2014/main" val="1714768361"/>
                    </a:ext>
                  </a:extLst>
                </a:gridCol>
                <a:gridCol w="246888">
                  <a:extLst>
                    <a:ext uri="{9D8B030D-6E8A-4147-A177-3AD203B41FA5}">
                      <a16:colId xmlns:a16="http://schemas.microsoft.com/office/drawing/2014/main" val="2541544478"/>
                    </a:ext>
                  </a:extLst>
                </a:gridCol>
                <a:gridCol w="246888">
                  <a:extLst>
                    <a:ext uri="{9D8B030D-6E8A-4147-A177-3AD203B41FA5}">
                      <a16:colId xmlns:a16="http://schemas.microsoft.com/office/drawing/2014/main" val="1389259357"/>
                    </a:ext>
                  </a:extLst>
                </a:gridCol>
                <a:gridCol w="246888">
                  <a:extLst>
                    <a:ext uri="{9D8B030D-6E8A-4147-A177-3AD203B41FA5}">
                      <a16:colId xmlns:a16="http://schemas.microsoft.com/office/drawing/2014/main" val="908420451"/>
                    </a:ext>
                  </a:extLst>
                </a:gridCol>
                <a:gridCol w="246888">
                  <a:extLst>
                    <a:ext uri="{9D8B030D-6E8A-4147-A177-3AD203B41FA5}">
                      <a16:colId xmlns:a16="http://schemas.microsoft.com/office/drawing/2014/main" val="2945262387"/>
                    </a:ext>
                  </a:extLst>
                </a:gridCol>
                <a:gridCol w="246888">
                  <a:extLst>
                    <a:ext uri="{9D8B030D-6E8A-4147-A177-3AD203B41FA5}">
                      <a16:colId xmlns:a16="http://schemas.microsoft.com/office/drawing/2014/main" val="2845846552"/>
                    </a:ext>
                  </a:extLst>
                </a:gridCol>
                <a:gridCol w="246888">
                  <a:extLst>
                    <a:ext uri="{9D8B030D-6E8A-4147-A177-3AD203B41FA5}">
                      <a16:colId xmlns:a16="http://schemas.microsoft.com/office/drawing/2014/main" val="695387568"/>
                    </a:ext>
                  </a:extLst>
                </a:gridCol>
                <a:gridCol w="246888">
                  <a:extLst>
                    <a:ext uri="{9D8B030D-6E8A-4147-A177-3AD203B41FA5}">
                      <a16:colId xmlns:a16="http://schemas.microsoft.com/office/drawing/2014/main" val="3144442725"/>
                    </a:ext>
                  </a:extLst>
                </a:gridCol>
                <a:gridCol w="246888">
                  <a:extLst>
                    <a:ext uri="{9D8B030D-6E8A-4147-A177-3AD203B41FA5}">
                      <a16:colId xmlns:a16="http://schemas.microsoft.com/office/drawing/2014/main" val="1004526963"/>
                    </a:ext>
                  </a:extLst>
                </a:gridCol>
                <a:gridCol w="246888">
                  <a:extLst>
                    <a:ext uri="{9D8B030D-6E8A-4147-A177-3AD203B41FA5}">
                      <a16:colId xmlns:a16="http://schemas.microsoft.com/office/drawing/2014/main" val="2693808511"/>
                    </a:ext>
                  </a:extLst>
                </a:gridCol>
                <a:gridCol w="246888">
                  <a:extLst>
                    <a:ext uri="{9D8B030D-6E8A-4147-A177-3AD203B41FA5}">
                      <a16:colId xmlns:a16="http://schemas.microsoft.com/office/drawing/2014/main" val="1082013378"/>
                    </a:ext>
                  </a:extLst>
                </a:gridCol>
                <a:gridCol w="246888">
                  <a:extLst>
                    <a:ext uri="{9D8B030D-6E8A-4147-A177-3AD203B41FA5}">
                      <a16:colId xmlns:a16="http://schemas.microsoft.com/office/drawing/2014/main" val="2039374840"/>
                    </a:ext>
                  </a:extLst>
                </a:gridCol>
                <a:gridCol w="246888">
                  <a:extLst>
                    <a:ext uri="{9D8B030D-6E8A-4147-A177-3AD203B41FA5}">
                      <a16:colId xmlns:a16="http://schemas.microsoft.com/office/drawing/2014/main" val="66267634"/>
                    </a:ext>
                  </a:extLst>
                </a:gridCol>
                <a:gridCol w="246888">
                  <a:extLst>
                    <a:ext uri="{9D8B030D-6E8A-4147-A177-3AD203B41FA5}">
                      <a16:colId xmlns:a16="http://schemas.microsoft.com/office/drawing/2014/main" val="2499322775"/>
                    </a:ext>
                  </a:extLst>
                </a:gridCol>
                <a:gridCol w="246888">
                  <a:extLst>
                    <a:ext uri="{9D8B030D-6E8A-4147-A177-3AD203B41FA5}">
                      <a16:colId xmlns:a16="http://schemas.microsoft.com/office/drawing/2014/main" val="1643767375"/>
                    </a:ext>
                  </a:extLst>
                </a:gridCol>
                <a:gridCol w="246888">
                  <a:extLst>
                    <a:ext uri="{9D8B030D-6E8A-4147-A177-3AD203B41FA5}">
                      <a16:colId xmlns:a16="http://schemas.microsoft.com/office/drawing/2014/main" val="4109054578"/>
                    </a:ext>
                  </a:extLst>
                </a:gridCol>
                <a:gridCol w="246888">
                  <a:extLst>
                    <a:ext uri="{9D8B030D-6E8A-4147-A177-3AD203B41FA5}">
                      <a16:colId xmlns:a16="http://schemas.microsoft.com/office/drawing/2014/main" val="2218296741"/>
                    </a:ext>
                  </a:extLst>
                </a:gridCol>
                <a:gridCol w="246888">
                  <a:extLst>
                    <a:ext uri="{9D8B030D-6E8A-4147-A177-3AD203B41FA5}">
                      <a16:colId xmlns:a16="http://schemas.microsoft.com/office/drawing/2014/main" val="3575178249"/>
                    </a:ext>
                  </a:extLst>
                </a:gridCol>
                <a:gridCol w="246888">
                  <a:extLst>
                    <a:ext uri="{9D8B030D-6E8A-4147-A177-3AD203B41FA5}">
                      <a16:colId xmlns:a16="http://schemas.microsoft.com/office/drawing/2014/main" val="874272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042690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10/18/2024 16:48:30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10/18/2024 16:48:30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D'INFOS
www
Calvados
LE DÉPARTEMENT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0.8785 %</a:t>
                      </a:r>
                    </a:p>
                  </a:txBody>
                  <a:tcPr/>
                </a:tc>
                <a:extLst>
                  <a:ext uri="{0D108BD9-81ED-4DB2-BD59-A6C34878D82A}">
                    <a16:rowId xmlns:a16="http://schemas.microsoft.com/office/drawing/2014/main" val="430945761"/>
                  </a:ext>
                </a:extLst>
              </a:tr>
            </a:tbl>
          </a:graphicData>
        </a:graphic>
      </p:graphicFrame>
      <p:sp>
        <p:nvSpPr>
          <p:cNvPr id="4" name="Text Placeholder 3">
            <a:extLst>
              <a:ext uri="{FF2B5EF4-FFF2-40B4-BE49-F238E27FC236}">
                <a16:creationId xmlns:a16="http://schemas.microsoft.com/office/drawing/2014/main" id="{2638780B-4000-4E9F-BF83-B63F54CD5066}"/>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9706055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3973</Words>
  <Application>Microsoft Office PowerPoint</Application>
  <PresentationFormat>On-screen Show (4:3)</PresentationFormat>
  <Paragraphs>1668</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STATISTIQUES Instagram</vt:lpstr>
      <vt:lpstr>Instagram RÉSUMÉ DE L'ACTIVITÉ | calvadosdepartement</vt:lpstr>
      <vt:lpstr>Instagram Résumé de l'activité | calvadosdepartement</vt:lpstr>
      <vt:lpstr>Instagram Données Globales tous les contenus | calvadosdepartement - 1 of 17</vt:lpstr>
      <vt:lpstr>Instagram Données Globales tous les contenus | calvadosdepartement - 2 of 17</vt:lpstr>
      <vt:lpstr>Instagram Données Globales tous les contenus | calvadosdepartement - 3 of 17</vt:lpstr>
      <vt:lpstr>Instagram Données Globales tous les contenus | calvadosdepartement - 4 of 17</vt:lpstr>
      <vt:lpstr>Instagram Données Globales tous les contenus | calvadosdepartement - 5 of 17</vt:lpstr>
      <vt:lpstr>Instagram Données Globales tous les contenus | calvadosdepartement - 6 of 17</vt:lpstr>
      <vt:lpstr>Instagram Données Globales tous les contenus | calvadosdepartement - 7 of 17</vt:lpstr>
      <vt:lpstr>Instagram Données Globales tous les contenus | calvadosdepartement - 8 of 17</vt:lpstr>
      <vt:lpstr>Instagram Données Globales tous les contenus | calvadosdepartement - 9 of 17</vt:lpstr>
      <vt:lpstr>Instagram Données Globales tous les contenus | calvadosdepartement - 10 of 17</vt:lpstr>
      <vt:lpstr>Instagram Données Globales tous les contenus | calvadosdepartement - 11 of 17</vt:lpstr>
      <vt:lpstr>Instagram Données Globales tous les contenus | calvadosdepartement - 12 of 17</vt:lpstr>
      <vt:lpstr>Instagram Données Globales tous les contenus | calvadosdepartement - 13 of 17</vt:lpstr>
      <vt:lpstr>Instagram Données Globales tous les contenus | calvadosdepartement - 14 of 17</vt:lpstr>
      <vt:lpstr>Instagram Données Globales tous les contenus | calvadosdepartement - 15 of 17</vt:lpstr>
      <vt:lpstr>Instagram Données Globales tous les contenus | calvadosdepartement - 16 of 17</vt:lpstr>
      <vt:lpstr>Instagram Données Globales tous les contenus | calvadosdepartement - 17 of 17</vt:lpstr>
      <vt:lpstr>Instagram MEILLEURS TX d'ENGAGEMENT | calvadosdepartement</vt:lpstr>
      <vt:lpstr>Instagram MEILLEURES PORTEES | calvadosdepartement</vt:lpstr>
      <vt:lpstr>Instagram NBRE D'IMPRESSIONS | calvadosdepartement</vt:lpstr>
      <vt:lpstr>Instagram NBRE DE REACTIONS | calvadosdepartement</vt:lpstr>
      <vt:lpstr>Instagram DONNEES GLOBALES REELS ( ORGANIQUES) | calvadosdepartement</vt:lpstr>
      <vt:lpstr>Instagram Post Type Distribution Per Profile | calvadosdepartement</vt:lpstr>
      <vt:lpstr>Instagram Followers Demographics | calvadosdepartement</vt:lpstr>
      <vt:lpstr>Instagram ABONNES PAR AGE ET GENRE | calvadosdepartement - 1 of 3</vt:lpstr>
      <vt:lpstr>Instagram ABONNES PAR AGE ET GENRE | calvadosdepartement - 2 of 3</vt:lpstr>
      <vt:lpstr>Instagram ABONNES PAR AGE ET GENRE | calvadosdepartement - 3 of 3</vt:lpstr>
      <vt:lpstr>Instagram DONNEES GLOBALES STORIES | calvadosdepartement - 1 of 13</vt:lpstr>
      <vt:lpstr>Instagram DONNEES GLOBALES STORIES | calvadosdepartement - 2 of 13</vt:lpstr>
      <vt:lpstr>Instagram DONNEES GLOBALES STORIES | calvadosdepartement - 3 of 13</vt:lpstr>
      <vt:lpstr>Instagram DONNEES GLOBALES STORIES | calvadosdepartement - 4 of 13</vt:lpstr>
      <vt:lpstr>Instagram DONNEES GLOBALES STORIES | calvadosdepartement - 5 of 13</vt:lpstr>
      <vt:lpstr>Instagram DONNEES GLOBALES STORIES | calvadosdepartement - 6 of 13</vt:lpstr>
      <vt:lpstr>Instagram DONNEES GLOBALES STORIES | calvadosdepartement - 7 of 13</vt:lpstr>
      <vt:lpstr>Instagram DONNEES GLOBALES STORIES | calvadosdepartement - 8 of 13</vt:lpstr>
      <vt:lpstr>Instagram DONNEES GLOBALES STORIES | calvadosdepartement - 9 of 13</vt:lpstr>
      <vt:lpstr>Instagram DONNEES GLOBALES STORIES | calvadosdepartement - 10 of 13</vt:lpstr>
      <vt:lpstr>Instagram DONNEES GLOBALES STORIES | calvadosdepartement - 11 of 13</vt:lpstr>
      <vt:lpstr>Instagram DONNEES GLOBALES STORIES | calvadosdepartement - 12 of 13</vt:lpstr>
      <vt:lpstr>Instagram DONNEES GLOBALES STORIES | calvadosdepartement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STATISTIQUES Instagram</dc:title>
  <dc:creator>Frederik Born</dc:creator>
  <cp:lastModifiedBy>Frederik Born</cp:lastModifiedBy>
  <cp:revision>1</cp:revision>
  <dcterms:created xsi:type="dcterms:W3CDTF">2024-11-12T06:51:11Z</dcterms:created>
  <dcterms:modified xsi:type="dcterms:W3CDTF">2024-11-12T06:53:11Z</dcterms:modified>
</cp:coreProperties>
</file>