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3" r:id="rId27"/>
    <p:sldId id="284" r:id="rId28"/>
    <p:sldId id="286" r:id="rId29"/>
    <p:sldId id="287" r:id="rId30"/>
    <p:sldId id="289" r:id="rId31"/>
    <p:sldId id="290" r:id="rId32"/>
    <p:sldId id="292" r:id="rId33"/>
    <p:sldId id="293" r:id="rId34"/>
    <p:sldId id="294" r:id="rId35"/>
    <p:sldId id="295" r:id="rId36"/>
    <p:sldId id="296" r:id="rId37"/>
    <p:sldId id="297" r:id="rId38"/>
    <p:sldId id="298" r:id="rId39"/>
    <p:sldId id="299" r:id="rId40"/>
    <p:sldId id="300" r:id="rId41"/>
    <p:sldId id="301" r:id="rId42"/>
    <p:sldId id="302" r:id="rId43"/>
    <p:sldId id="303" r:id="rId44"/>
    <p:sldId id="304" r:id="rId45"/>
    <p:sldId id="306" r:id="rId46"/>
    <p:sldId id="307" r:id="rId47"/>
    <p:sldId id="308" r:id="rId48"/>
    <p:sldId id="309" r:id="rId49"/>
    <p:sldId id="310" r:id="rId50"/>
    <p:sldId id="311" r:id="rId51"/>
    <p:sldId id="312" r:id="rId52"/>
    <p:sldId id="313" r:id="rId53"/>
    <p:sldId id="314" r:id="rId54"/>
    <p:sldId id="315" r:id="rId55"/>
    <p:sldId id="316" r:id="rId56"/>
    <p:sldId id="317" r:id="rId57"/>
    <p:sldId id="318" r:id="rId58"/>
    <p:sldId id="319" r:id="rId59"/>
    <p:sldId id="320" r:id="rId60"/>
    <p:sldId id="321" r:id="rId61"/>
    <p:sldId id="322" r:id="rId62"/>
    <p:sldId id="324" r:id="rId63"/>
    <p:sldId id="325" r:id="rId64"/>
    <p:sldId id="326" r:id="rId65"/>
    <p:sldId id="327" r:id="rId66"/>
    <p:sldId id="328" r:id="rId67"/>
    <p:sldId id="329" r:id="rId68"/>
    <p:sldId id="330" r:id="rId69"/>
    <p:sldId id="331" r:id="rId70"/>
    <p:sldId id="332" r:id="rId71"/>
    <p:sldId id="333" r:id="rId72"/>
    <p:sldId id="334" r:id="rId73"/>
    <p:sldId id="335" r:id="rId74"/>
    <p:sldId id="336" r:id="rId75"/>
    <p:sldId id="337" r:id="rId76"/>
    <p:sldId id="338" r:id="rId77"/>
    <p:sldId id="339" r:id="rId78"/>
    <p:sldId id="340" r:id="rId79"/>
    <p:sldId id="341" r:id="rId80"/>
    <p:sldId id="342" r:id="rId81"/>
    <p:sldId id="343" r:id="rId82"/>
    <p:sldId id="344" r:id="rId83"/>
    <p:sldId id="345" r:id="rId84"/>
    <p:sldId id="346" r:id="rId85"/>
    <p:sldId id="347" r:id="rId86"/>
    <p:sldId id="348" r:id="rId87"/>
    <p:sldId id="350" r:id="rId88"/>
    <p:sldId id="351" r:id="rId89"/>
    <p:sldId id="352" r:id="rId90"/>
    <p:sldId id="353" r:id="rId91"/>
    <p:sldId id="354" r:id="rId92"/>
    <p:sldId id="355" r:id="rId93"/>
    <p:sldId id="356" r:id="rId94"/>
    <p:sldId id="357" r:id="rId95"/>
    <p:sldId id="358" r:id="rId96"/>
    <p:sldId id="359" r:id="rId97"/>
  </p:sldIdLst>
  <p:sldSz cx="9144000" cy="6858000" type="screen4x3"/>
  <p:notesSz cx="6858000" cy="9144000"/>
  <p:embeddedFontLst>
    <p:embeddedFont>
      <p:font typeface="Calibri" panose="020F0502020204030204" pitchFamily="34" charset="0"/>
      <p:regular r:id="rId98"/>
      <p:bold r:id="rId99"/>
      <p:italic r:id="rId100"/>
      <p:boldItalic r:id="rId10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font" Target="fonts/font3.fntdata"/><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font" Target="fonts/font2.fntdata"/><Relationship Id="rId10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81F0D-88EC-4DA4-B22A-BEA22311C45B}"/>
              </a:ext>
            </a:extLst>
          </p:cNvPr>
          <p:cNvSpPr>
            <a:spLocks noGrp="1"/>
          </p:cNvSpPr>
          <p:nvPr>
            <p:ph type="ctrTitle"/>
          </p:nvPr>
        </p:nvSpPr>
        <p:spPr/>
        <p:txBody>
          <a:bodyPr/>
          <a:lstStyle/>
          <a:p>
            <a:r>
              <a:rPr lang="en-US"/>
              <a:t>Reporting achats</a:t>
            </a:r>
          </a:p>
        </p:txBody>
      </p:sp>
      <p:sp>
        <p:nvSpPr>
          <p:cNvPr id="3" name="Subtitle 2">
            <a:extLst>
              <a:ext uri="{FF2B5EF4-FFF2-40B4-BE49-F238E27FC236}">
                <a16:creationId xmlns:a16="http://schemas.microsoft.com/office/drawing/2014/main" id="{B9085DE1-B1E8-4F31-A212-D49BCF773C31}"/>
              </a:ext>
            </a:extLst>
          </p:cNvPr>
          <p:cNvSpPr>
            <a:spLocks noGrp="1"/>
          </p:cNvSpPr>
          <p:nvPr>
            <p:ph type="subTitle" idx="1"/>
          </p:nvPr>
        </p:nvSpPr>
        <p:spPr/>
        <p:txBody>
          <a:bodyPr/>
          <a:lstStyle/>
          <a:p>
            <a:r>
              <a:rPr lang="en-US"/>
              <a:t>Millésima SA </a:t>
            </a:r>
          </a:p>
        </p:txBody>
      </p:sp>
    </p:spTree>
    <p:extLst>
      <p:ext uri="{BB962C8B-B14F-4D97-AF65-F5344CB8AC3E}">
        <p14:creationId xmlns:p14="http://schemas.microsoft.com/office/powerpoint/2010/main" val="401331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98E07-6657-4C46-BB6F-71AE175860D4}"/>
              </a:ext>
            </a:extLst>
          </p:cNvPr>
          <p:cNvSpPr>
            <a:spLocks noGrp="1"/>
          </p:cNvSpPr>
          <p:nvPr>
            <p:ph type="title"/>
          </p:nvPr>
        </p:nvSpPr>
        <p:spPr/>
        <p:txBody>
          <a:bodyPr/>
          <a:lstStyle/>
          <a:p>
            <a:r>
              <a:rPr lang="en-US"/>
              <a:t>Overall All Posts Table | All profiles - 1 of 24</a:t>
            </a:r>
          </a:p>
        </p:txBody>
      </p:sp>
      <p:graphicFrame>
        <p:nvGraphicFramePr>
          <p:cNvPr id="5" name="Table Placeholder 4">
            <a:extLst>
              <a:ext uri="{FF2B5EF4-FFF2-40B4-BE49-F238E27FC236}">
                <a16:creationId xmlns:a16="http://schemas.microsoft.com/office/drawing/2014/main" id="{434D7999-89D6-4154-BC6F-9F826D4147FF}"/>
              </a:ext>
            </a:extLst>
          </p:cNvPr>
          <p:cNvGraphicFramePr>
            <a:graphicFrameLocks noGrp="1"/>
          </p:cNvGraphicFramePr>
          <p:nvPr>
            <p:ph type="tbl" sz="quarter" idx="13"/>
            <p:extLst>
              <p:ext uri="{D42A27DB-BD31-4B8C-83A1-F6EECF244321}">
                <p14:modId xmlns:p14="http://schemas.microsoft.com/office/powerpoint/2010/main" val="1501278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09424399"/>
                    </a:ext>
                  </a:extLst>
                </a:gridCol>
                <a:gridCol w="1316736">
                  <a:extLst>
                    <a:ext uri="{9D8B030D-6E8A-4147-A177-3AD203B41FA5}">
                      <a16:colId xmlns:a16="http://schemas.microsoft.com/office/drawing/2014/main" val="789386146"/>
                    </a:ext>
                  </a:extLst>
                </a:gridCol>
                <a:gridCol w="658368">
                  <a:extLst>
                    <a:ext uri="{9D8B030D-6E8A-4147-A177-3AD203B41FA5}">
                      <a16:colId xmlns:a16="http://schemas.microsoft.com/office/drawing/2014/main" val="3478736767"/>
                    </a:ext>
                  </a:extLst>
                </a:gridCol>
                <a:gridCol w="658368">
                  <a:extLst>
                    <a:ext uri="{9D8B030D-6E8A-4147-A177-3AD203B41FA5}">
                      <a16:colId xmlns:a16="http://schemas.microsoft.com/office/drawing/2014/main" val="2366296210"/>
                    </a:ext>
                  </a:extLst>
                </a:gridCol>
                <a:gridCol w="658368">
                  <a:extLst>
                    <a:ext uri="{9D8B030D-6E8A-4147-A177-3AD203B41FA5}">
                      <a16:colId xmlns:a16="http://schemas.microsoft.com/office/drawing/2014/main" val="2566511627"/>
                    </a:ext>
                  </a:extLst>
                </a:gridCol>
                <a:gridCol w="658368">
                  <a:extLst>
                    <a:ext uri="{9D8B030D-6E8A-4147-A177-3AD203B41FA5}">
                      <a16:colId xmlns:a16="http://schemas.microsoft.com/office/drawing/2014/main" val="3921119129"/>
                    </a:ext>
                  </a:extLst>
                </a:gridCol>
                <a:gridCol w="658368">
                  <a:extLst>
                    <a:ext uri="{9D8B030D-6E8A-4147-A177-3AD203B41FA5}">
                      <a16:colId xmlns:a16="http://schemas.microsoft.com/office/drawing/2014/main" val="2122203"/>
                    </a:ext>
                  </a:extLst>
                </a:gridCol>
                <a:gridCol w="658368">
                  <a:extLst>
                    <a:ext uri="{9D8B030D-6E8A-4147-A177-3AD203B41FA5}">
                      <a16:colId xmlns:a16="http://schemas.microsoft.com/office/drawing/2014/main" val="3644303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952868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millesima - 2024-07-05 12:30:29</a:t>
                      </a:r>
                      <a:r>
                        <a:rPr kumimoji="0" lang="en-US" sz="1000" b="0" i="0" u="none" strike="noStrike" kern="1200" cap="none" spc="0" normalizeH="0" baseline="0" noProof="0">
                          <a:ln>
                            <a:noFill/>
                          </a:ln>
                          <a:solidFill>
                            <a:prstClr val="black"/>
                          </a:solidFill>
                          <a:effectLst/>
                          <a:uLnTx/>
                          <a:uFillTx/>
                          <a:latin typeface="Calibri"/>
                          <a:ea typeface="+mn-ea"/>
                          <a:cs typeface="+mn-cs"/>
                        </a:rPr>
                        <a:t>
 Élaboré à partir de la parcelle éponyme composée de grenache et de rolles presque centenaires, 𝗚𝗮𝗿𝗿𝘂𝘀 𝗱𝗲 𝗖𝗵𝗮̂𝘁𝗲𝗮𝘂 𝗱’𝗘𝘀𝗰𝗹𝗮𝗻𝘀 est une référence incontournable parmi les grands vins des Côtes de Provence, représentant par-delà les frontières l’excellence et le luxe.
📸 : ©Château d’Esclans
#millesima #chateaudesclans #rose #wine #provence #cotedeprovence #summer2024 #grenache #rosetime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https://quintly-eu-image-storage.s3.amazonaws.com/4fd71e878b4bef407fdeb69c08f49b39/b2366c733091cecdf26e7b709e7e805e.jpg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4.5000 %</a:t>
                      </a:r>
                    </a:p>
                  </a:txBody>
                  <a:tcPr/>
                </a:tc>
                <a:extLst>
                  <a:ext uri="{0D108BD9-81ED-4DB2-BD59-A6C34878D82A}">
                    <a16:rowId xmlns:a16="http://schemas.microsoft.com/office/drawing/2014/main" val="1806284003"/>
                  </a:ext>
                </a:extLst>
              </a:tr>
            </a:tbl>
          </a:graphicData>
        </a:graphic>
      </p:graphicFrame>
      <p:sp>
        <p:nvSpPr>
          <p:cNvPr id="4" name="Text Placeholder 3">
            <a:extLst>
              <a:ext uri="{FF2B5EF4-FFF2-40B4-BE49-F238E27FC236}">
                <a16:creationId xmlns:a16="http://schemas.microsoft.com/office/drawing/2014/main" id="{A64711FB-AFCB-45B7-BA2D-3FA79E6FF256}"/>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18954991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78B57-36AD-4664-AB56-5609048DCFA3}"/>
              </a:ext>
            </a:extLst>
          </p:cNvPr>
          <p:cNvSpPr>
            <a:spLocks noGrp="1"/>
          </p:cNvSpPr>
          <p:nvPr>
            <p:ph type="title"/>
          </p:nvPr>
        </p:nvSpPr>
        <p:spPr/>
        <p:txBody>
          <a:bodyPr/>
          <a:lstStyle/>
          <a:p>
            <a:r>
              <a:rPr lang="en-US"/>
              <a:t>Overall All Posts Table | All profiles - 2 of 24</a:t>
            </a:r>
          </a:p>
        </p:txBody>
      </p:sp>
      <p:graphicFrame>
        <p:nvGraphicFramePr>
          <p:cNvPr id="5" name="Table Placeholder 4">
            <a:extLst>
              <a:ext uri="{FF2B5EF4-FFF2-40B4-BE49-F238E27FC236}">
                <a16:creationId xmlns:a16="http://schemas.microsoft.com/office/drawing/2014/main" id="{9493520C-BAE8-4DC9-8234-D6D5363F4370}"/>
              </a:ext>
            </a:extLst>
          </p:cNvPr>
          <p:cNvGraphicFramePr>
            <a:graphicFrameLocks noGrp="1"/>
          </p:cNvGraphicFramePr>
          <p:nvPr>
            <p:ph type="tbl" sz="quarter" idx="13"/>
            <p:extLst>
              <p:ext uri="{D42A27DB-BD31-4B8C-83A1-F6EECF244321}">
                <p14:modId xmlns:p14="http://schemas.microsoft.com/office/powerpoint/2010/main" val="420482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37001885"/>
                    </a:ext>
                  </a:extLst>
                </a:gridCol>
                <a:gridCol w="1316736">
                  <a:extLst>
                    <a:ext uri="{9D8B030D-6E8A-4147-A177-3AD203B41FA5}">
                      <a16:colId xmlns:a16="http://schemas.microsoft.com/office/drawing/2014/main" val="4049324074"/>
                    </a:ext>
                  </a:extLst>
                </a:gridCol>
                <a:gridCol w="658368">
                  <a:extLst>
                    <a:ext uri="{9D8B030D-6E8A-4147-A177-3AD203B41FA5}">
                      <a16:colId xmlns:a16="http://schemas.microsoft.com/office/drawing/2014/main" val="3691160874"/>
                    </a:ext>
                  </a:extLst>
                </a:gridCol>
                <a:gridCol w="658368">
                  <a:extLst>
                    <a:ext uri="{9D8B030D-6E8A-4147-A177-3AD203B41FA5}">
                      <a16:colId xmlns:a16="http://schemas.microsoft.com/office/drawing/2014/main" val="2469815134"/>
                    </a:ext>
                  </a:extLst>
                </a:gridCol>
                <a:gridCol w="658368">
                  <a:extLst>
                    <a:ext uri="{9D8B030D-6E8A-4147-A177-3AD203B41FA5}">
                      <a16:colId xmlns:a16="http://schemas.microsoft.com/office/drawing/2014/main" val="80345401"/>
                    </a:ext>
                  </a:extLst>
                </a:gridCol>
                <a:gridCol w="658368">
                  <a:extLst>
                    <a:ext uri="{9D8B030D-6E8A-4147-A177-3AD203B41FA5}">
                      <a16:colId xmlns:a16="http://schemas.microsoft.com/office/drawing/2014/main" val="2765425338"/>
                    </a:ext>
                  </a:extLst>
                </a:gridCol>
                <a:gridCol w="658368">
                  <a:extLst>
                    <a:ext uri="{9D8B030D-6E8A-4147-A177-3AD203B41FA5}">
                      <a16:colId xmlns:a16="http://schemas.microsoft.com/office/drawing/2014/main" val="3356208305"/>
                    </a:ext>
                  </a:extLst>
                </a:gridCol>
                <a:gridCol w="658368">
                  <a:extLst>
                    <a:ext uri="{9D8B030D-6E8A-4147-A177-3AD203B41FA5}">
                      <a16:colId xmlns:a16="http://schemas.microsoft.com/office/drawing/2014/main" val="2359797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648795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millesima - 2024-07-01 18:31:38</a:t>
                      </a:r>
                      <a:r>
                        <a:rPr kumimoji="0" lang="en-US" sz="1000" b="0" i="0" u="none" strike="noStrike" kern="1200" cap="none" spc="0" normalizeH="0" baseline="0" noProof="0">
                          <a:ln>
                            <a:noFill/>
                          </a:ln>
                          <a:solidFill>
                            <a:prstClr val="black"/>
                          </a:solidFill>
                          <a:effectLst/>
                          <a:uLnTx/>
                          <a:uFillTx/>
                          <a:latin typeface="Calibri"/>
                          <a:ea typeface="+mn-ea"/>
                          <a:cs typeface="+mn-cs"/>
                        </a:rPr>
                        <a:t>
 Dom Pérignon est synonyme de perfection. Chaque millésime capture l'essence d'une année unique. 
🌟 Le 𝗗𝗼𝗺 𝗣𝗲́𝗿𝗶𝗴𝗻𝗼𝗻 𝗩𝗶𝗻𝘁𝗮𝗴𝗲 𝟮𝟬𝟭𝟱, avec ses contrastes climatiques, révèle des notes de cacao, de tilleul et de papaye verte. En bouche, des arômes de pêche et de gentiane s'épanouissent. Découvrez cette cuvée exceptionnelle en avant-première chez Millésima !
📸 : @domperignonofficial
#dompérignon #vintage2015 #champagne #millésima #champagnedomperignon #avantpremiere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https://quintly-eu-image-storage.s3.amazonaws.com/4fd71e878b4bef407fdeb69c08f49b39/48144562e4b52046ed214542069babab.jpg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7.1600 %</a:t>
                      </a:r>
                    </a:p>
                  </a:txBody>
                  <a:tcPr/>
                </a:tc>
                <a:extLst>
                  <a:ext uri="{0D108BD9-81ED-4DB2-BD59-A6C34878D82A}">
                    <a16:rowId xmlns:a16="http://schemas.microsoft.com/office/drawing/2014/main" val="2896543329"/>
                  </a:ext>
                </a:extLst>
              </a:tr>
            </a:tbl>
          </a:graphicData>
        </a:graphic>
      </p:graphicFrame>
      <p:sp>
        <p:nvSpPr>
          <p:cNvPr id="4" name="Text Placeholder 3">
            <a:extLst>
              <a:ext uri="{FF2B5EF4-FFF2-40B4-BE49-F238E27FC236}">
                <a16:creationId xmlns:a16="http://schemas.microsoft.com/office/drawing/2014/main" id="{3F3B7CEF-3344-4DCF-ACF1-7FEF5FA18F2D}"/>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1544411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184BE-8C5B-44F9-846A-3B619215FBF7}"/>
              </a:ext>
            </a:extLst>
          </p:cNvPr>
          <p:cNvSpPr>
            <a:spLocks noGrp="1"/>
          </p:cNvSpPr>
          <p:nvPr>
            <p:ph type="title"/>
          </p:nvPr>
        </p:nvSpPr>
        <p:spPr/>
        <p:txBody>
          <a:bodyPr/>
          <a:lstStyle/>
          <a:p>
            <a:r>
              <a:rPr lang="en-US"/>
              <a:t>Overall All Posts Table | All profiles - 3 of 24</a:t>
            </a:r>
          </a:p>
        </p:txBody>
      </p:sp>
      <p:graphicFrame>
        <p:nvGraphicFramePr>
          <p:cNvPr id="5" name="Table Placeholder 4">
            <a:extLst>
              <a:ext uri="{FF2B5EF4-FFF2-40B4-BE49-F238E27FC236}">
                <a16:creationId xmlns:a16="http://schemas.microsoft.com/office/drawing/2014/main" id="{26F197CC-3D3F-438F-BFCB-8D0CF1A2E0EE}"/>
              </a:ext>
            </a:extLst>
          </p:cNvPr>
          <p:cNvGraphicFramePr>
            <a:graphicFrameLocks noGrp="1"/>
          </p:cNvGraphicFramePr>
          <p:nvPr>
            <p:ph type="tbl" sz="quarter" idx="13"/>
            <p:extLst>
              <p:ext uri="{D42A27DB-BD31-4B8C-83A1-F6EECF244321}">
                <p14:modId xmlns:p14="http://schemas.microsoft.com/office/powerpoint/2010/main" val="3389893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72018103"/>
                    </a:ext>
                  </a:extLst>
                </a:gridCol>
                <a:gridCol w="1316736">
                  <a:extLst>
                    <a:ext uri="{9D8B030D-6E8A-4147-A177-3AD203B41FA5}">
                      <a16:colId xmlns:a16="http://schemas.microsoft.com/office/drawing/2014/main" val="216923517"/>
                    </a:ext>
                  </a:extLst>
                </a:gridCol>
                <a:gridCol w="658368">
                  <a:extLst>
                    <a:ext uri="{9D8B030D-6E8A-4147-A177-3AD203B41FA5}">
                      <a16:colId xmlns:a16="http://schemas.microsoft.com/office/drawing/2014/main" val="3699207383"/>
                    </a:ext>
                  </a:extLst>
                </a:gridCol>
                <a:gridCol w="658368">
                  <a:extLst>
                    <a:ext uri="{9D8B030D-6E8A-4147-A177-3AD203B41FA5}">
                      <a16:colId xmlns:a16="http://schemas.microsoft.com/office/drawing/2014/main" val="124266289"/>
                    </a:ext>
                  </a:extLst>
                </a:gridCol>
                <a:gridCol w="658368">
                  <a:extLst>
                    <a:ext uri="{9D8B030D-6E8A-4147-A177-3AD203B41FA5}">
                      <a16:colId xmlns:a16="http://schemas.microsoft.com/office/drawing/2014/main" val="1415703690"/>
                    </a:ext>
                  </a:extLst>
                </a:gridCol>
                <a:gridCol w="658368">
                  <a:extLst>
                    <a:ext uri="{9D8B030D-6E8A-4147-A177-3AD203B41FA5}">
                      <a16:colId xmlns:a16="http://schemas.microsoft.com/office/drawing/2014/main" val="2098467752"/>
                    </a:ext>
                  </a:extLst>
                </a:gridCol>
                <a:gridCol w="658368">
                  <a:extLst>
                    <a:ext uri="{9D8B030D-6E8A-4147-A177-3AD203B41FA5}">
                      <a16:colId xmlns:a16="http://schemas.microsoft.com/office/drawing/2014/main" val="2213520979"/>
                    </a:ext>
                  </a:extLst>
                </a:gridCol>
                <a:gridCol w="658368">
                  <a:extLst>
                    <a:ext uri="{9D8B030D-6E8A-4147-A177-3AD203B41FA5}">
                      <a16:colId xmlns:a16="http://schemas.microsoft.com/office/drawing/2014/main" val="2248552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240130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Millésima - 2024-07-01 18:31:26</a:t>
                      </a:r>
                      <a:r>
                        <a:rPr kumimoji="0" lang="en-US" sz="1000" b="0" i="0" u="none" strike="noStrike" kern="1200" cap="none" spc="0" normalizeH="0" baseline="0" noProof="0">
                          <a:ln>
                            <a:noFill/>
                          </a:ln>
                          <a:solidFill>
                            <a:prstClr val="black"/>
                          </a:solidFill>
                          <a:effectLst/>
                          <a:uLnTx/>
                          <a:uFillTx/>
                          <a:latin typeface="Calibri"/>
                          <a:ea typeface="+mn-ea"/>
                          <a:cs typeface="+mn-cs"/>
                        </a:rPr>
                        <a:t>
 𝗗𝗲́𝗰𝗼𝘂𝘃𝗿𝗲𝘇 𝗹𝗲 𝗗𝗼𝗺 𝗣𝗲́𝗿𝗶𝗴𝗻𝗼𝗻 𝗩𝗶𝗻𝘁𝗮𝗴𝗲 𝟮𝟬𝟭𝟱 𝗲𝗻 𝗮𝘃𝗮𝗻𝘁-𝗽𝗿𝗲𝗺𝗶𝗲̀𝗿𝗲 𝘀𝘂𝗿 𝗠𝗶𝗹𝗹𝗲́𝘀𝗶𝗺𝗮
Dom Pérignon perpétue la quête de perfection avec chaque millésime. Le Vintage 2015, résultat d'une année climatique unique, révèle des notes de cacao et de fleurs, ainsi qu'une fraîcheur fruitée en bouche. Découvrez cette cuvée exclusive chez Millésima.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https://quintly-eu-image-storage.s3.amazonaws.com/07dbdcf59b906301f0c060f21d658204/2de8ed41548ebeb0d44ea24a492235a9.jpg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3.5242 %</a:t>
                      </a:r>
                    </a:p>
                  </a:txBody>
                  <a:tcPr/>
                </a:tc>
                <a:extLst>
                  <a:ext uri="{0D108BD9-81ED-4DB2-BD59-A6C34878D82A}">
                    <a16:rowId xmlns:a16="http://schemas.microsoft.com/office/drawing/2014/main" val="1976417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Twitter Own Tweets @MillesimaFR - 2024-07-01 18:30:13</a:t>
                      </a:r>
                      <a:r>
                        <a:rPr kumimoji="0" lang="en-US" sz="1000" b="0" i="0" u="none" strike="noStrike" kern="1200" cap="none" spc="0" normalizeH="0" baseline="0" noProof="0">
                          <a:ln>
                            <a:noFill/>
                          </a:ln>
                          <a:solidFill>
                            <a:prstClr val="black"/>
                          </a:solidFill>
                          <a:effectLst/>
                          <a:uLnTx/>
                          <a:uFillTx/>
                          <a:latin typeface="Calibri"/>
                          <a:ea typeface="+mn-ea"/>
                          <a:cs typeface="+mn-cs"/>
                        </a:rPr>
                        <a:t>
 #DomPérignon, symbole de perfection. 🌟 Le #Vintage2015 dévoile des arômes de cacao et de papaye verte, et une fraîcheur en bouche. Découvrez cette cuvée de #Champagne exceptionnelle chez Millésima ! 
🔎 fcld.ly/dom_perignon_2… pic.twitter.com/RFRy4Kwp1X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323670538"/>
                  </a:ext>
                </a:extLst>
              </a:tr>
            </a:tbl>
          </a:graphicData>
        </a:graphic>
      </p:graphicFrame>
      <p:sp>
        <p:nvSpPr>
          <p:cNvPr id="4" name="Text Placeholder 3">
            <a:extLst>
              <a:ext uri="{FF2B5EF4-FFF2-40B4-BE49-F238E27FC236}">
                <a16:creationId xmlns:a16="http://schemas.microsoft.com/office/drawing/2014/main" id="{FCDEE151-36B0-4257-8926-339D77DD5765}"/>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31962239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E4716-18A0-4A22-BE2F-F4F3C946FC24}"/>
              </a:ext>
            </a:extLst>
          </p:cNvPr>
          <p:cNvSpPr>
            <a:spLocks noGrp="1"/>
          </p:cNvSpPr>
          <p:nvPr>
            <p:ph type="title"/>
          </p:nvPr>
        </p:nvSpPr>
        <p:spPr/>
        <p:txBody>
          <a:bodyPr/>
          <a:lstStyle/>
          <a:p>
            <a:r>
              <a:rPr lang="en-US"/>
              <a:t>Overall All Posts Table | All profiles - 4 of 24</a:t>
            </a:r>
          </a:p>
        </p:txBody>
      </p:sp>
      <p:graphicFrame>
        <p:nvGraphicFramePr>
          <p:cNvPr id="5" name="Table Placeholder 4">
            <a:extLst>
              <a:ext uri="{FF2B5EF4-FFF2-40B4-BE49-F238E27FC236}">
                <a16:creationId xmlns:a16="http://schemas.microsoft.com/office/drawing/2014/main" id="{B934EAFC-BA5C-4728-A3A1-F5CC8C2696D2}"/>
              </a:ext>
            </a:extLst>
          </p:cNvPr>
          <p:cNvGraphicFramePr>
            <a:graphicFrameLocks noGrp="1"/>
          </p:cNvGraphicFramePr>
          <p:nvPr>
            <p:ph type="tbl" sz="quarter" idx="13"/>
            <p:extLst>
              <p:ext uri="{D42A27DB-BD31-4B8C-83A1-F6EECF244321}">
                <p14:modId xmlns:p14="http://schemas.microsoft.com/office/powerpoint/2010/main" val="2607982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71567449"/>
                    </a:ext>
                  </a:extLst>
                </a:gridCol>
                <a:gridCol w="1316736">
                  <a:extLst>
                    <a:ext uri="{9D8B030D-6E8A-4147-A177-3AD203B41FA5}">
                      <a16:colId xmlns:a16="http://schemas.microsoft.com/office/drawing/2014/main" val="1676135001"/>
                    </a:ext>
                  </a:extLst>
                </a:gridCol>
                <a:gridCol w="658368">
                  <a:extLst>
                    <a:ext uri="{9D8B030D-6E8A-4147-A177-3AD203B41FA5}">
                      <a16:colId xmlns:a16="http://schemas.microsoft.com/office/drawing/2014/main" val="3301960922"/>
                    </a:ext>
                  </a:extLst>
                </a:gridCol>
                <a:gridCol w="658368">
                  <a:extLst>
                    <a:ext uri="{9D8B030D-6E8A-4147-A177-3AD203B41FA5}">
                      <a16:colId xmlns:a16="http://schemas.microsoft.com/office/drawing/2014/main" val="1570745949"/>
                    </a:ext>
                  </a:extLst>
                </a:gridCol>
                <a:gridCol w="658368">
                  <a:extLst>
                    <a:ext uri="{9D8B030D-6E8A-4147-A177-3AD203B41FA5}">
                      <a16:colId xmlns:a16="http://schemas.microsoft.com/office/drawing/2014/main" val="1789135936"/>
                    </a:ext>
                  </a:extLst>
                </a:gridCol>
                <a:gridCol w="658368">
                  <a:extLst>
                    <a:ext uri="{9D8B030D-6E8A-4147-A177-3AD203B41FA5}">
                      <a16:colId xmlns:a16="http://schemas.microsoft.com/office/drawing/2014/main" val="2462960150"/>
                    </a:ext>
                  </a:extLst>
                </a:gridCol>
                <a:gridCol w="658368">
                  <a:extLst>
                    <a:ext uri="{9D8B030D-6E8A-4147-A177-3AD203B41FA5}">
                      <a16:colId xmlns:a16="http://schemas.microsoft.com/office/drawing/2014/main" val="2098519605"/>
                    </a:ext>
                  </a:extLst>
                </a:gridCol>
                <a:gridCol w="658368">
                  <a:extLst>
                    <a:ext uri="{9D8B030D-6E8A-4147-A177-3AD203B41FA5}">
                      <a16:colId xmlns:a16="http://schemas.microsoft.com/office/drawing/2014/main" val="350612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905064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millesimausa - 2024-06-28 13:41:59</a:t>
                      </a:r>
                      <a:r>
                        <a:rPr kumimoji="0" lang="en-US" sz="1000" b="0" i="0" u="none" strike="noStrike" kern="1200" cap="none" spc="0" normalizeH="0" baseline="0" noProof="0">
                          <a:ln>
                            <a:noFill/>
                          </a:ln>
                          <a:solidFill>
                            <a:prstClr val="black"/>
                          </a:solidFill>
                          <a:effectLst/>
                          <a:uLnTx/>
                          <a:uFillTx/>
                          <a:latin typeface="Calibri"/>
                          <a:ea typeface="+mn-ea"/>
                          <a:cs typeface="+mn-cs"/>
                        </a:rPr>
                        <a:t>
 🗓️✨𝐀𝐧 𝐄𝐯𝐞𝐧𝐭-𝐅𝐢𝐥𝐥𝐞𝐝 𝐌𝐨𝐧𝐭𝐡 𝐨𝐟 𝐉𝐮𝐧𝐞!
The month of June in our store was brimming with remarkable events featuring prestigious wine and champagne houses.
𝐏𝐢𝐨 𝐂𝐞𝐬𝐚𝐫𝐞, 𝐓-𝐎𝐢𝐧𝐨𝐬, 𝐭𝐡𝐞 𝐓𝐞𝐬𝐬𝐞𝐫𝐨𝐧 𝐟𝐚𝐦𝐢𝐥𝐲, 𝐂𝐡𝐚𝐦𝐩𝐚𝐠𝐧𝐞 𝐀𝐲𝐚𝐥𝐚, 𝐌𝐨𝐞𝐭 &amp; 𝐂𝐡𝐚𝐧𝐝𝐨𝐧, 𝐌𝐢𝐧𝐮𝐭𝐲, 𝐏𝐨𝐦𝐦𝐞𝐫𝐲 𝐚𝐧𝐝 𝐦𝐚𝐧𝐲 𝐨𝐭𝐡𝐞𝐫𝐬... These illustrious producers shared their boundless knowledge and passion for wine. Each house contributed to a month filled with exceptional tastings. Thank you to all the ambassadors, representatives and producers who joined us this month!
#junerecap #instoretasting #event #winetasting #millesimausa #pommery #toinos #ayalachampagne #moetchandon #rose #minuty #pontetcanet #freetasting #freewinetasting #minuty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https://quintly-eu-image-storage.s3.amazonaws.com/4779dac5c147e99c1f301897c2922867/48ab436e85520167917480538f9e6d7f.jpg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7.6100 %</a:t>
                      </a:r>
                    </a:p>
                  </a:txBody>
                  <a:tcPr/>
                </a:tc>
                <a:extLst>
                  <a:ext uri="{0D108BD9-81ED-4DB2-BD59-A6C34878D82A}">
                    <a16:rowId xmlns:a16="http://schemas.microsoft.com/office/drawing/2014/main" val="4230500697"/>
                  </a:ext>
                </a:extLst>
              </a:tr>
            </a:tbl>
          </a:graphicData>
        </a:graphic>
      </p:graphicFrame>
      <p:sp>
        <p:nvSpPr>
          <p:cNvPr id="4" name="Text Placeholder 3">
            <a:extLst>
              <a:ext uri="{FF2B5EF4-FFF2-40B4-BE49-F238E27FC236}">
                <a16:creationId xmlns:a16="http://schemas.microsoft.com/office/drawing/2014/main" id="{38A55342-57D7-4190-9311-EA5FEFAB5E39}"/>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20684757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8DEC5-20A6-4F68-B6B6-017ACED76FAC}"/>
              </a:ext>
            </a:extLst>
          </p:cNvPr>
          <p:cNvSpPr>
            <a:spLocks noGrp="1"/>
          </p:cNvSpPr>
          <p:nvPr>
            <p:ph type="title"/>
          </p:nvPr>
        </p:nvSpPr>
        <p:spPr/>
        <p:txBody>
          <a:bodyPr/>
          <a:lstStyle/>
          <a:p>
            <a:r>
              <a:rPr lang="en-US"/>
              <a:t>Overall All Posts Table | All profiles - 5 of 24</a:t>
            </a:r>
          </a:p>
        </p:txBody>
      </p:sp>
      <p:graphicFrame>
        <p:nvGraphicFramePr>
          <p:cNvPr id="5" name="Table Placeholder 4">
            <a:extLst>
              <a:ext uri="{FF2B5EF4-FFF2-40B4-BE49-F238E27FC236}">
                <a16:creationId xmlns:a16="http://schemas.microsoft.com/office/drawing/2014/main" id="{5E1A127F-3644-4299-A7FC-2D533D356440}"/>
              </a:ext>
            </a:extLst>
          </p:cNvPr>
          <p:cNvGraphicFramePr>
            <a:graphicFrameLocks noGrp="1"/>
          </p:cNvGraphicFramePr>
          <p:nvPr>
            <p:ph type="tbl" sz="quarter" idx="13"/>
            <p:extLst>
              <p:ext uri="{D42A27DB-BD31-4B8C-83A1-F6EECF244321}">
                <p14:modId xmlns:p14="http://schemas.microsoft.com/office/powerpoint/2010/main" val="3764243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71048881"/>
                    </a:ext>
                  </a:extLst>
                </a:gridCol>
                <a:gridCol w="1316736">
                  <a:extLst>
                    <a:ext uri="{9D8B030D-6E8A-4147-A177-3AD203B41FA5}">
                      <a16:colId xmlns:a16="http://schemas.microsoft.com/office/drawing/2014/main" val="3976153841"/>
                    </a:ext>
                  </a:extLst>
                </a:gridCol>
                <a:gridCol w="658368">
                  <a:extLst>
                    <a:ext uri="{9D8B030D-6E8A-4147-A177-3AD203B41FA5}">
                      <a16:colId xmlns:a16="http://schemas.microsoft.com/office/drawing/2014/main" val="729923022"/>
                    </a:ext>
                  </a:extLst>
                </a:gridCol>
                <a:gridCol w="658368">
                  <a:extLst>
                    <a:ext uri="{9D8B030D-6E8A-4147-A177-3AD203B41FA5}">
                      <a16:colId xmlns:a16="http://schemas.microsoft.com/office/drawing/2014/main" val="1166219837"/>
                    </a:ext>
                  </a:extLst>
                </a:gridCol>
                <a:gridCol w="658368">
                  <a:extLst>
                    <a:ext uri="{9D8B030D-6E8A-4147-A177-3AD203B41FA5}">
                      <a16:colId xmlns:a16="http://schemas.microsoft.com/office/drawing/2014/main" val="3550597297"/>
                    </a:ext>
                  </a:extLst>
                </a:gridCol>
                <a:gridCol w="658368">
                  <a:extLst>
                    <a:ext uri="{9D8B030D-6E8A-4147-A177-3AD203B41FA5}">
                      <a16:colId xmlns:a16="http://schemas.microsoft.com/office/drawing/2014/main" val="1998772930"/>
                    </a:ext>
                  </a:extLst>
                </a:gridCol>
                <a:gridCol w="658368">
                  <a:extLst>
                    <a:ext uri="{9D8B030D-6E8A-4147-A177-3AD203B41FA5}">
                      <a16:colId xmlns:a16="http://schemas.microsoft.com/office/drawing/2014/main" val="2421721404"/>
                    </a:ext>
                  </a:extLst>
                </a:gridCol>
                <a:gridCol w="658368">
                  <a:extLst>
                    <a:ext uri="{9D8B030D-6E8A-4147-A177-3AD203B41FA5}">
                      <a16:colId xmlns:a16="http://schemas.microsoft.com/office/drawing/2014/main" val="1266836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036735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millesima - 2024-06-27 12:31:08</a:t>
                      </a:r>
                      <a:r>
                        <a:rPr kumimoji="0" lang="en-US" sz="1000" b="0" i="0" u="none" strike="noStrike" kern="1200" cap="none" spc="0" normalizeH="0" baseline="0" noProof="0">
                          <a:ln>
                            <a:noFill/>
                          </a:ln>
                          <a:solidFill>
                            <a:prstClr val="black"/>
                          </a:solidFill>
                          <a:effectLst/>
                          <a:uLnTx/>
                          <a:uFillTx/>
                          <a:latin typeface="Calibri"/>
                          <a:ea typeface="+mn-ea"/>
                          <a:cs typeface="+mn-cs"/>
                        </a:rPr>
                        <a:t>
 Propriétaire de 390 hectares, la 𝗠𝗮𝗶𝘀𝗼𝗻 𝗩𝗲𝘂𝘃𝗲 𝗖𝗹𝗶𝗰𝗾𝘂𝗼𝘁 possède l’un des plus grands vignobles champenois 🌱. Ce vignoble est aussi exceptionnel par sa qualité puisqu’il est réparti sur 12 des 17 Grands Crus et 20 des 44 Premiers Crus de la Champagne.
📸 : @veuveclicquot 
#veuveclicquot #veuveclicquotchampagne #champagne #millesima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https://quintly-eu-image-storage.s3.amazonaws.com/4fd71e878b4bef407fdeb69c08f49b39/d841205f58110dc171fd94b304019cdc.jpg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6.4100 %</a:t>
                      </a:r>
                    </a:p>
                  </a:txBody>
                  <a:tcPr/>
                </a:tc>
                <a:extLst>
                  <a:ext uri="{0D108BD9-81ED-4DB2-BD59-A6C34878D82A}">
                    <a16:rowId xmlns:a16="http://schemas.microsoft.com/office/drawing/2014/main" val="2581858197"/>
                  </a:ext>
                </a:extLst>
              </a:tr>
            </a:tbl>
          </a:graphicData>
        </a:graphic>
      </p:graphicFrame>
      <p:sp>
        <p:nvSpPr>
          <p:cNvPr id="4" name="Text Placeholder 3">
            <a:extLst>
              <a:ext uri="{FF2B5EF4-FFF2-40B4-BE49-F238E27FC236}">
                <a16:creationId xmlns:a16="http://schemas.microsoft.com/office/drawing/2014/main" id="{EDCF04DD-EACE-414E-83CA-D8FF6B9776C4}"/>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1412161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19F71-4CCB-44D8-A9DA-678B2608F366}"/>
              </a:ext>
            </a:extLst>
          </p:cNvPr>
          <p:cNvSpPr>
            <a:spLocks noGrp="1"/>
          </p:cNvSpPr>
          <p:nvPr>
            <p:ph type="title"/>
          </p:nvPr>
        </p:nvSpPr>
        <p:spPr/>
        <p:txBody>
          <a:bodyPr/>
          <a:lstStyle/>
          <a:p>
            <a:r>
              <a:rPr lang="en-US"/>
              <a:t>Overall All Posts Table | All profiles - 6 of 24</a:t>
            </a:r>
          </a:p>
        </p:txBody>
      </p:sp>
      <p:graphicFrame>
        <p:nvGraphicFramePr>
          <p:cNvPr id="5" name="Table Placeholder 4">
            <a:extLst>
              <a:ext uri="{FF2B5EF4-FFF2-40B4-BE49-F238E27FC236}">
                <a16:creationId xmlns:a16="http://schemas.microsoft.com/office/drawing/2014/main" id="{5D23EA98-1AFB-4EFB-8500-B3635A036FD4}"/>
              </a:ext>
            </a:extLst>
          </p:cNvPr>
          <p:cNvGraphicFramePr>
            <a:graphicFrameLocks noGrp="1"/>
          </p:cNvGraphicFramePr>
          <p:nvPr>
            <p:ph type="tbl" sz="quarter" idx="13"/>
            <p:extLst>
              <p:ext uri="{D42A27DB-BD31-4B8C-83A1-F6EECF244321}">
                <p14:modId xmlns:p14="http://schemas.microsoft.com/office/powerpoint/2010/main" val="1648334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85083187"/>
                    </a:ext>
                  </a:extLst>
                </a:gridCol>
                <a:gridCol w="1316736">
                  <a:extLst>
                    <a:ext uri="{9D8B030D-6E8A-4147-A177-3AD203B41FA5}">
                      <a16:colId xmlns:a16="http://schemas.microsoft.com/office/drawing/2014/main" val="881259223"/>
                    </a:ext>
                  </a:extLst>
                </a:gridCol>
                <a:gridCol w="658368">
                  <a:extLst>
                    <a:ext uri="{9D8B030D-6E8A-4147-A177-3AD203B41FA5}">
                      <a16:colId xmlns:a16="http://schemas.microsoft.com/office/drawing/2014/main" val="3631106114"/>
                    </a:ext>
                  </a:extLst>
                </a:gridCol>
                <a:gridCol w="658368">
                  <a:extLst>
                    <a:ext uri="{9D8B030D-6E8A-4147-A177-3AD203B41FA5}">
                      <a16:colId xmlns:a16="http://schemas.microsoft.com/office/drawing/2014/main" val="1478314216"/>
                    </a:ext>
                  </a:extLst>
                </a:gridCol>
                <a:gridCol w="658368">
                  <a:extLst>
                    <a:ext uri="{9D8B030D-6E8A-4147-A177-3AD203B41FA5}">
                      <a16:colId xmlns:a16="http://schemas.microsoft.com/office/drawing/2014/main" val="3832596123"/>
                    </a:ext>
                  </a:extLst>
                </a:gridCol>
                <a:gridCol w="658368">
                  <a:extLst>
                    <a:ext uri="{9D8B030D-6E8A-4147-A177-3AD203B41FA5}">
                      <a16:colId xmlns:a16="http://schemas.microsoft.com/office/drawing/2014/main" val="4104551459"/>
                    </a:ext>
                  </a:extLst>
                </a:gridCol>
                <a:gridCol w="658368">
                  <a:extLst>
                    <a:ext uri="{9D8B030D-6E8A-4147-A177-3AD203B41FA5}">
                      <a16:colId xmlns:a16="http://schemas.microsoft.com/office/drawing/2014/main" val="3728901867"/>
                    </a:ext>
                  </a:extLst>
                </a:gridCol>
                <a:gridCol w="658368">
                  <a:extLst>
                    <a:ext uri="{9D8B030D-6E8A-4147-A177-3AD203B41FA5}">
                      <a16:colId xmlns:a16="http://schemas.microsoft.com/office/drawing/2014/main" val="2856448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8341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Millesima - 2024-06-24 17:15:06</a:t>
                      </a:r>
                      <a:r>
                        <a:rPr kumimoji="0" lang="en-US" sz="1000" b="0" i="0" u="none" strike="noStrike" kern="1200" cap="none" spc="0" normalizeH="0" baseline="0" noProof="0">
                          <a:ln>
                            <a:noFill/>
                          </a:ln>
                          <a:solidFill>
                            <a:prstClr val="black"/>
                          </a:solidFill>
                          <a:effectLst/>
                          <a:uLnTx/>
                          <a:uFillTx/>
                          <a:latin typeface="Calibri"/>
                          <a:ea typeface="+mn-ea"/>
                          <a:cs typeface="+mn-cs"/>
                        </a:rPr>
                        <a:t>
 🍷 IN-STORE TASTING 🍷
☀️ 𝐒𝐮𝐦𝐦𝐞𝐫 𝐒𝐨𝐥𝐬𝐭𝐢𝐜𝐞
📍 𝐌𝐢𝐥𝐥𝐞𝐬𝐢𝐦𝐚 𝐒𝐭𝐨𝐫𝐞 
📅 𝐓𝐡𝐮𝐫𝐬𝐝𝐚𝐲, 𝐉𝐮𝐧𝐞 𝟐𝟕𝐭𝐡
🕔 𝐟𝐫𝐨𝐦 𝟓 𝐏𝐌 𝐭𝐨 𝟕 𝐏𝐌.
From 5 to 7pm on Thursday, June 27th celebrate the summer soltice with a delightful tasting of 𝑹𝒐𝒔𝒆 𝒘𝒊𝒏𝒆𝒔 𝒇𝒓𝒐𝒎 𝑪𝒉𝒂𝒕𝒆𝒂𝒖 𝑴𝒊𝒏𝒖𝒕𝒚 𝒂𝒏𝒅 𝑪𝒉𝒂𝒕𝒆𝒂𝒖 𝒅'𝑬𝒔𝒄𝒍𝒂𝒏𝒔. Discover Minuty Château Minuty 281 2023, Minuty Château Minuty Rose et Or 2023, Château d'Esclans Château d'Esclans 2023 and Château d'Esclans Garrus Rose 2023 this week and reserve your spot below!
🔎: https://www.eventbrite.com/e/free-in-store-tasting-summer-solstice-tickets-924431167507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https://quintly-eu-image-storage.s3.amazonaws.com/4aca7f86b828ac68a4e39ce061e02b36/d801475557515400fd588382e57e0473.jpg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291065887"/>
                  </a:ext>
                </a:extLst>
              </a:tr>
            </a:tbl>
          </a:graphicData>
        </a:graphic>
      </p:graphicFrame>
      <p:sp>
        <p:nvSpPr>
          <p:cNvPr id="4" name="Text Placeholder 3">
            <a:extLst>
              <a:ext uri="{FF2B5EF4-FFF2-40B4-BE49-F238E27FC236}">
                <a16:creationId xmlns:a16="http://schemas.microsoft.com/office/drawing/2014/main" id="{E9670901-ECC8-40F2-BCA0-9B67680F71B5}"/>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1197702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51EDD-0BDB-4DEB-8AF4-1710488A64FF}"/>
              </a:ext>
            </a:extLst>
          </p:cNvPr>
          <p:cNvSpPr>
            <a:spLocks noGrp="1"/>
          </p:cNvSpPr>
          <p:nvPr>
            <p:ph type="title"/>
          </p:nvPr>
        </p:nvSpPr>
        <p:spPr/>
        <p:txBody>
          <a:bodyPr/>
          <a:lstStyle/>
          <a:p>
            <a:r>
              <a:rPr lang="en-US"/>
              <a:t>Overall All Posts Table | All profiles - 7 of 24</a:t>
            </a:r>
          </a:p>
        </p:txBody>
      </p:sp>
      <p:graphicFrame>
        <p:nvGraphicFramePr>
          <p:cNvPr id="5" name="Table Placeholder 4">
            <a:extLst>
              <a:ext uri="{FF2B5EF4-FFF2-40B4-BE49-F238E27FC236}">
                <a16:creationId xmlns:a16="http://schemas.microsoft.com/office/drawing/2014/main" id="{208C52FC-BB6A-4367-8CDE-8A301FDEFBD8}"/>
              </a:ext>
            </a:extLst>
          </p:cNvPr>
          <p:cNvGraphicFramePr>
            <a:graphicFrameLocks noGrp="1"/>
          </p:cNvGraphicFramePr>
          <p:nvPr>
            <p:ph type="tbl" sz="quarter" idx="13"/>
            <p:extLst>
              <p:ext uri="{D42A27DB-BD31-4B8C-83A1-F6EECF244321}">
                <p14:modId xmlns:p14="http://schemas.microsoft.com/office/powerpoint/2010/main" val="367287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68342912"/>
                    </a:ext>
                  </a:extLst>
                </a:gridCol>
                <a:gridCol w="1316736">
                  <a:extLst>
                    <a:ext uri="{9D8B030D-6E8A-4147-A177-3AD203B41FA5}">
                      <a16:colId xmlns:a16="http://schemas.microsoft.com/office/drawing/2014/main" val="564992838"/>
                    </a:ext>
                  </a:extLst>
                </a:gridCol>
                <a:gridCol w="658368">
                  <a:extLst>
                    <a:ext uri="{9D8B030D-6E8A-4147-A177-3AD203B41FA5}">
                      <a16:colId xmlns:a16="http://schemas.microsoft.com/office/drawing/2014/main" val="1090948809"/>
                    </a:ext>
                  </a:extLst>
                </a:gridCol>
                <a:gridCol w="658368">
                  <a:extLst>
                    <a:ext uri="{9D8B030D-6E8A-4147-A177-3AD203B41FA5}">
                      <a16:colId xmlns:a16="http://schemas.microsoft.com/office/drawing/2014/main" val="1113536653"/>
                    </a:ext>
                  </a:extLst>
                </a:gridCol>
                <a:gridCol w="658368">
                  <a:extLst>
                    <a:ext uri="{9D8B030D-6E8A-4147-A177-3AD203B41FA5}">
                      <a16:colId xmlns:a16="http://schemas.microsoft.com/office/drawing/2014/main" val="3692920763"/>
                    </a:ext>
                  </a:extLst>
                </a:gridCol>
                <a:gridCol w="658368">
                  <a:extLst>
                    <a:ext uri="{9D8B030D-6E8A-4147-A177-3AD203B41FA5}">
                      <a16:colId xmlns:a16="http://schemas.microsoft.com/office/drawing/2014/main" val="1461204282"/>
                    </a:ext>
                  </a:extLst>
                </a:gridCol>
                <a:gridCol w="658368">
                  <a:extLst>
                    <a:ext uri="{9D8B030D-6E8A-4147-A177-3AD203B41FA5}">
                      <a16:colId xmlns:a16="http://schemas.microsoft.com/office/drawing/2014/main" val="1607852207"/>
                    </a:ext>
                  </a:extLst>
                </a:gridCol>
                <a:gridCol w="658368">
                  <a:extLst>
                    <a:ext uri="{9D8B030D-6E8A-4147-A177-3AD203B41FA5}">
                      <a16:colId xmlns:a16="http://schemas.microsoft.com/office/drawing/2014/main" val="3999834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01513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Instagram millesima - 2024-06-21 12:01:22</a:t>
                      </a:r>
                      <a:r>
                        <a:rPr kumimoji="0" lang="fr-FR" sz="1000" b="0" i="0" u="none" strike="noStrike" kern="1200" cap="none" spc="0" normalizeH="0" baseline="0" noProof="0">
                          <a:ln>
                            <a:noFill/>
                          </a:ln>
                          <a:solidFill>
                            <a:prstClr val="black"/>
                          </a:solidFill>
                          <a:effectLst/>
                          <a:uLnTx/>
                          <a:uFillTx/>
                          <a:latin typeface="Calibri"/>
                          <a:ea typeface="+mn-ea"/>
                          <a:cs typeface="+mn-cs"/>
                        </a:rPr>
                        <a:t>
 Cuvée emblématique de la Maison depuis 1869, 𝗠𝗼𝗲̈𝘁 𝗜𝗺𝗽𝗲́𝗿𝗶𝗮𝗹 en est l'expression la plus accomplie et la plus universelle. Moët Impérial intègre toute la diversité des cépages, toute la richesse des terroirs et des vendanges de Champagne, pour révéler dans son intégralité la complexité qui le caractérise.
📸 : ©Moët &amp; Chandon
#moetetchandon #moetimperial #millesima #champagne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https://quintly-eu-image-storage.s3.amazonaws.com/4fd71e878b4bef407fdeb69c08f49b39/dd2ae459989e6693b66efe5af2e95485.jpg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3.8400 %</a:t>
                      </a:r>
                    </a:p>
                  </a:txBody>
                  <a:tcPr/>
                </a:tc>
                <a:extLst>
                  <a:ext uri="{0D108BD9-81ED-4DB2-BD59-A6C34878D82A}">
                    <a16:rowId xmlns:a16="http://schemas.microsoft.com/office/drawing/2014/main" val="682193421"/>
                  </a:ext>
                </a:extLst>
              </a:tr>
            </a:tbl>
          </a:graphicData>
        </a:graphic>
      </p:graphicFrame>
      <p:sp>
        <p:nvSpPr>
          <p:cNvPr id="4" name="Text Placeholder 3">
            <a:extLst>
              <a:ext uri="{FF2B5EF4-FFF2-40B4-BE49-F238E27FC236}">
                <a16:creationId xmlns:a16="http://schemas.microsoft.com/office/drawing/2014/main" id="{FEE55255-80E1-40F1-A9A0-A71C83E49D5C}"/>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42482845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E97E5-9D26-443C-85CA-7E5079D1FFFC}"/>
              </a:ext>
            </a:extLst>
          </p:cNvPr>
          <p:cNvSpPr>
            <a:spLocks noGrp="1"/>
          </p:cNvSpPr>
          <p:nvPr>
            <p:ph type="title"/>
          </p:nvPr>
        </p:nvSpPr>
        <p:spPr/>
        <p:txBody>
          <a:bodyPr/>
          <a:lstStyle/>
          <a:p>
            <a:r>
              <a:rPr lang="en-US"/>
              <a:t>Overall All Posts Table | All profiles - 8 of 24</a:t>
            </a:r>
          </a:p>
        </p:txBody>
      </p:sp>
      <p:graphicFrame>
        <p:nvGraphicFramePr>
          <p:cNvPr id="5" name="Table Placeholder 4">
            <a:extLst>
              <a:ext uri="{FF2B5EF4-FFF2-40B4-BE49-F238E27FC236}">
                <a16:creationId xmlns:a16="http://schemas.microsoft.com/office/drawing/2014/main" id="{DCB41AA4-4632-4760-8AF5-A679C4735181}"/>
              </a:ext>
            </a:extLst>
          </p:cNvPr>
          <p:cNvGraphicFramePr>
            <a:graphicFrameLocks noGrp="1"/>
          </p:cNvGraphicFramePr>
          <p:nvPr>
            <p:ph type="tbl" sz="quarter" idx="13"/>
            <p:extLst>
              <p:ext uri="{D42A27DB-BD31-4B8C-83A1-F6EECF244321}">
                <p14:modId xmlns:p14="http://schemas.microsoft.com/office/powerpoint/2010/main" val="1869614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20973690"/>
                    </a:ext>
                  </a:extLst>
                </a:gridCol>
                <a:gridCol w="1316736">
                  <a:extLst>
                    <a:ext uri="{9D8B030D-6E8A-4147-A177-3AD203B41FA5}">
                      <a16:colId xmlns:a16="http://schemas.microsoft.com/office/drawing/2014/main" val="84879866"/>
                    </a:ext>
                  </a:extLst>
                </a:gridCol>
                <a:gridCol w="658368">
                  <a:extLst>
                    <a:ext uri="{9D8B030D-6E8A-4147-A177-3AD203B41FA5}">
                      <a16:colId xmlns:a16="http://schemas.microsoft.com/office/drawing/2014/main" val="3042262189"/>
                    </a:ext>
                  </a:extLst>
                </a:gridCol>
                <a:gridCol w="658368">
                  <a:extLst>
                    <a:ext uri="{9D8B030D-6E8A-4147-A177-3AD203B41FA5}">
                      <a16:colId xmlns:a16="http://schemas.microsoft.com/office/drawing/2014/main" val="3639560672"/>
                    </a:ext>
                  </a:extLst>
                </a:gridCol>
                <a:gridCol w="658368">
                  <a:extLst>
                    <a:ext uri="{9D8B030D-6E8A-4147-A177-3AD203B41FA5}">
                      <a16:colId xmlns:a16="http://schemas.microsoft.com/office/drawing/2014/main" val="2613921501"/>
                    </a:ext>
                  </a:extLst>
                </a:gridCol>
                <a:gridCol w="658368">
                  <a:extLst>
                    <a:ext uri="{9D8B030D-6E8A-4147-A177-3AD203B41FA5}">
                      <a16:colId xmlns:a16="http://schemas.microsoft.com/office/drawing/2014/main" val="659267494"/>
                    </a:ext>
                  </a:extLst>
                </a:gridCol>
                <a:gridCol w="658368">
                  <a:extLst>
                    <a:ext uri="{9D8B030D-6E8A-4147-A177-3AD203B41FA5}">
                      <a16:colId xmlns:a16="http://schemas.microsoft.com/office/drawing/2014/main" val="1599127376"/>
                    </a:ext>
                  </a:extLst>
                </a:gridCol>
                <a:gridCol w="658368">
                  <a:extLst>
                    <a:ext uri="{9D8B030D-6E8A-4147-A177-3AD203B41FA5}">
                      <a16:colId xmlns:a16="http://schemas.microsoft.com/office/drawing/2014/main" val="1589258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005617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cavejeroboam - 2024-06-18 14:01:10</a:t>
                      </a:r>
                      <a:r>
                        <a:rPr kumimoji="0" lang="en-US" sz="1000" b="0" i="0" u="none" strike="noStrike" kern="1200" cap="none" spc="0" normalizeH="0" baseline="0" noProof="0">
                          <a:ln>
                            <a:noFill/>
                          </a:ln>
                          <a:solidFill>
                            <a:prstClr val="black"/>
                          </a:solidFill>
                          <a:effectLst/>
                          <a:uLnTx/>
                          <a:uFillTx/>
                          <a:latin typeface="Calibri"/>
                          <a:ea typeface="+mn-ea"/>
                          <a:cs typeface="+mn-cs"/>
                        </a:rPr>
                        <a:t>
 𝙇𝙚 𝙨𝙖𝙫𝙞𝙚𝙯-𝙫𝙤𝙪𝙨 ?
Fondé en 1985 par David Hohnen, le 𝗗𝗼𝗺𝗮𝗶𝗻𝗲 𝗖𝗹𝗼𝘂𝗱𝘆 𝗕𝗮𝘆 est un véritable pionnier de 𝘔𝘢𝘳𝘭𝘣𝘰𝘳𝘰𝘶𝘨𝘩, 𝘕𝘰𝘶𝘷𝘦𝘭𝘭𝘦-𝘡𝘦́𝘭𝘢𝘯𝘥𝘦. Situé entre l’Océan Pacifique et les Richmond Range, Cloudy Bay s'étend sur plus de 310 hectares de vignes. Engagé dans une démarche environnementale, le domaine intègre de bonnes pratiques à la vigne et au chai. En trois décennies, Cloudy Bay est devenu une référence emblématique des vins du Nouveau-Monde.
🍷 Dégustation 
Le nez séduit par des fragrances d'agrumes, de citron vert, de nectarine blanche et de fruit de la passion. La bouche, ample et précise, conjugue fruité, minéralité et équilibre. 🌿
Les millésimes 2022 et 2023 sont à retrouver dans notre boutique :
📍 Cave Jeroboam by Millésima
Place de la croix de fer
83990 Saint-Tropez
📸 : @cloudybay 
#CloudyBay #SauvignonBlanc #jeroboam #jeroboamsttropez #jeroboambymillesima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https://quintly-eu-image-storage.s3.amazonaws.com/b6ce0fd2f377d954bad5799242aa9d55/fd5ebc1a5ca7b4018adb7a9702344cd1.jpg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6.3600 %</a:t>
                      </a:r>
                    </a:p>
                  </a:txBody>
                  <a:tcPr/>
                </a:tc>
                <a:extLst>
                  <a:ext uri="{0D108BD9-81ED-4DB2-BD59-A6C34878D82A}">
                    <a16:rowId xmlns:a16="http://schemas.microsoft.com/office/drawing/2014/main" val="3871816021"/>
                  </a:ext>
                </a:extLst>
              </a:tr>
            </a:tbl>
          </a:graphicData>
        </a:graphic>
      </p:graphicFrame>
      <p:sp>
        <p:nvSpPr>
          <p:cNvPr id="4" name="Text Placeholder 3">
            <a:extLst>
              <a:ext uri="{FF2B5EF4-FFF2-40B4-BE49-F238E27FC236}">
                <a16:creationId xmlns:a16="http://schemas.microsoft.com/office/drawing/2014/main" id="{635D719B-CE35-4B3B-8999-4A13A99CDC56}"/>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21280121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926E3-57BA-48F6-8207-2253C1E24992}"/>
              </a:ext>
            </a:extLst>
          </p:cNvPr>
          <p:cNvSpPr>
            <a:spLocks noGrp="1"/>
          </p:cNvSpPr>
          <p:nvPr>
            <p:ph type="title"/>
          </p:nvPr>
        </p:nvSpPr>
        <p:spPr/>
        <p:txBody>
          <a:bodyPr/>
          <a:lstStyle/>
          <a:p>
            <a:r>
              <a:rPr lang="en-US"/>
              <a:t>Overall All Posts Table | All profiles - 9 of 24</a:t>
            </a:r>
          </a:p>
        </p:txBody>
      </p:sp>
      <p:graphicFrame>
        <p:nvGraphicFramePr>
          <p:cNvPr id="5" name="Table Placeholder 4">
            <a:extLst>
              <a:ext uri="{FF2B5EF4-FFF2-40B4-BE49-F238E27FC236}">
                <a16:creationId xmlns:a16="http://schemas.microsoft.com/office/drawing/2014/main" id="{B3515571-F90A-4795-BB9A-886AA534C9BC}"/>
              </a:ext>
            </a:extLst>
          </p:cNvPr>
          <p:cNvGraphicFramePr>
            <a:graphicFrameLocks noGrp="1"/>
          </p:cNvGraphicFramePr>
          <p:nvPr>
            <p:ph type="tbl" sz="quarter" idx="13"/>
            <p:extLst>
              <p:ext uri="{D42A27DB-BD31-4B8C-83A1-F6EECF244321}">
                <p14:modId xmlns:p14="http://schemas.microsoft.com/office/powerpoint/2010/main" val="3730744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88415144"/>
                    </a:ext>
                  </a:extLst>
                </a:gridCol>
                <a:gridCol w="1316736">
                  <a:extLst>
                    <a:ext uri="{9D8B030D-6E8A-4147-A177-3AD203B41FA5}">
                      <a16:colId xmlns:a16="http://schemas.microsoft.com/office/drawing/2014/main" val="2045045720"/>
                    </a:ext>
                  </a:extLst>
                </a:gridCol>
                <a:gridCol w="658368">
                  <a:extLst>
                    <a:ext uri="{9D8B030D-6E8A-4147-A177-3AD203B41FA5}">
                      <a16:colId xmlns:a16="http://schemas.microsoft.com/office/drawing/2014/main" val="100070281"/>
                    </a:ext>
                  </a:extLst>
                </a:gridCol>
                <a:gridCol w="658368">
                  <a:extLst>
                    <a:ext uri="{9D8B030D-6E8A-4147-A177-3AD203B41FA5}">
                      <a16:colId xmlns:a16="http://schemas.microsoft.com/office/drawing/2014/main" val="3596191049"/>
                    </a:ext>
                  </a:extLst>
                </a:gridCol>
                <a:gridCol w="658368">
                  <a:extLst>
                    <a:ext uri="{9D8B030D-6E8A-4147-A177-3AD203B41FA5}">
                      <a16:colId xmlns:a16="http://schemas.microsoft.com/office/drawing/2014/main" val="2075614904"/>
                    </a:ext>
                  </a:extLst>
                </a:gridCol>
                <a:gridCol w="658368">
                  <a:extLst>
                    <a:ext uri="{9D8B030D-6E8A-4147-A177-3AD203B41FA5}">
                      <a16:colId xmlns:a16="http://schemas.microsoft.com/office/drawing/2014/main" val="334171702"/>
                    </a:ext>
                  </a:extLst>
                </a:gridCol>
                <a:gridCol w="658368">
                  <a:extLst>
                    <a:ext uri="{9D8B030D-6E8A-4147-A177-3AD203B41FA5}">
                      <a16:colId xmlns:a16="http://schemas.microsoft.com/office/drawing/2014/main" val="2640919461"/>
                    </a:ext>
                  </a:extLst>
                </a:gridCol>
                <a:gridCol w="658368">
                  <a:extLst>
                    <a:ext uri="{9D8B030D-6E8A-4147-A177-3AD203B41FA5}">
                      <a16:colId xmlns:a16="http://schemas.microsoft.com/office/drawing/2014/main" val="2887538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277654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millesima - 2024-06-17 17:00:53</a:t>
                      </a:r>
                      <a:r>
                        <a:rPr kumimoji="0" lang="en-US" sz="1000" b="0" i="0" u="none" strike="noStrike" kern="1200" cap="none" spc="0" normalizeH="0" baseline="0" noProof="0">
                          <a:ln>
                            <a:noFill/>
                          </a:ln>
                          <a:solidFill>
                            <a:prstClr val="black"/>
                          </a:solidFill>
                          <a:effectLst/>
                          <a:uLnTx/>
                          <a:uFillTx/>
                          <a:latin typeface="Calibri"/>
                          <a:ea typeface="+mn-ea"/>
                          <a:cs typeface="+mn-cs"/>
                        </a:rPr>
                        <a:t>
 L’individualité chez 𝗞𝗿𝘂𝗴, c'est l’art de reconnaître chaque parcelle de vigne comme un ingrédient unique dans nos champagnes. Chaque année, la maison de champagne célèbre cette philosophie en mettant en lumière un Ingrédient Unique. En 2024, elle honore l'élégance et le potentiel de 𝙡𝙖 𝙁𝙡𝙚𝙪𝙧 🌸🌻, invitant les Chefs des Krug Ambassades à créer des accords mets et champagnes avec les cuvées Édition de Krug Grande Cuvée et de Krug Rosé.
📸 : @krugchampagne 
#Krug #Champagne #GrandeCuvée #KrugRosé #singleingredient #KrugChampagne #KrugxFlower #KrugxSingleIngredient #KrugLovers #millesima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https://quintly-eu-image-storage.s3.amazonaws.com/4fd71e878b4bef407fdeb69c08f49b39/a7ee704b746ab2af7be1e0220b0bc374.jpg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3.4600 %</a:t>
                      </a:r>
                    </a:p>
                  </a:txBody>
                  <a:tcPr/>
                </a:tc>
                <a:extLst>
                  <a:ext uri="{0D108BD9-81ED-4DB2-BD59-A6C34878D82A}">
                    <a16:rowId xmlns:a16="http://schemas.microsoft.com/office/drawing/2014/main" val="2905683988"/>
                  </a:ext>
                </a:extLst>
              </a:tr>
            </a:tbl>
          </a:graphicData>
        </a:graphic>
      </p:graphicFrame>
      <p:sp>
        <p:nvSpPr>
          <p:cNvPr id="4" name="Text Placeholder 3">
            <a:extLst>
              <a:ext uri="{FF2B5EF4-FFF2-40B4-BE49-F238E27FC236}">
                <a16:creationId xmlns:a16="http://schemas.microsoft.com/office/drawing/2014/main" id="{3FE1094A-3415-4089-9205-E781C5FD9C49}"/>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35191125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19B70-19AA-4545-88EA-ECB43C4F40F4}"/>
              </a:ext>
            </a:extLst>
          </p:cNvPr>
          <p:cNvSpPr>
            <a:spLocks noGrp="1"/>
          </p:cNvSpPr>
          <p:nvPr>
            <p:ph type="title"/>
          </p:nvPr>
        </p:nvSpPr>
        <p:spPr/>
        <p:txBody>
          <a:bodyPr/>
          <a:lstStyle/>
          <a:p>
            <a:r>
              <a:rPr lang="en-US"/>
              <a:t>Overall All Posts Table | All profiles - 10 of 24</a:t>
            </a:r>
          </a:p>
        </p:txBody>
      </p:sp>
      <p:graphicFrame>
        <p:nvGraphicFramePr>
          <p:cNvPr id="5" name="Table Placeholder 4">
            <a:extLst>
              <a:ext uri="{FF2B5EF4-FFF2-40B4-BE49-F238E27FC236}">
                <a16:creationId xmlns:a16="http://schemas.microsoft.com/office/drawing/2014/main" id="{3634E497-07CB-49F7-ABD4-53F9970B0D04}"/>
              </a:ext>
            </a:extLst>
          </p:cNvPr>
          <p:cNvGraphicFramePr>
            <a:graphicFrameLocks noGrp="1"/>
          </p:cNvGraphicFramePr>
          <p:nvPr>
            <p:ph type="tbl" sz="quarter" idx="13"/>
            <p:extLst>
              <p:ext uri="{D42A27DB-BD31-4B8C-83A1-F6EECF244321}">
                <p14:modId xmlns:p14="http://schemas.microsoft.com/office/powerpoint/2010/main" val="4063297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74657081"/>
                    </a:ext>
                  </a:extLst>
                </a:gridCol>
                <a:gridCol w="1316736">
                  <a:extLst>
                    <a:ext uri="{9D8B030D-6E8A-4147-A177-3AD203B41FA5}">
                      <a16:colId xmlns:a16="http://schemas.microsoft.com/office/drawing/2014/main" val="3787327084"/>
                    </a:ext>
                  </a:extLst>
                </a:gridCol>
                <a:gridCol w="658368">
                  <a:extLst>
                    <a:ext uri="{9D8B030D-6E8A-4147-A177-3AD203B41FA5}">
                      <a16:colId xmlns:a16="http://schemas.microsoft.com/office/drawing/2014/main" val="1138076896"/>
                    </a:ext>
                  </a:extLst>
                </a:gridCol>
                <a:gridCol w="658368">
                  <a:extLst>
                    <a:ext uri="{9D8B030D-6E8A-4147-A177-3AD203B41FA5}">
                      <a16:colId xmlns:a16="http://schemas.microsoft.com/office/drawing/2014/main" val="2639181289"/>
                    </a:ext>
                  </a:extLst>
                </a:gridCol>
                <a:gridCol w="658368">
                  <a:extLst>
                    <a:ext uri="{9D8B030D-6E8A-4147-A177-3AD203B41FA5}">
                      <a16:colId xmlns:a16="http://schemas.microsoft.com/office/drawing/2014/main" val="3088908002"/>
                    </a:ext>
                  </a:extLst>
                </a:gridCol>
                <a:gridCol w="658368">
                  <a:extLst>
                    <a:ext uri="{9D8B030D-6E8A-4147-A177-3AD203B41FA5}">
                      <a16:colId xmlns:a16="http://schemas.microsoft.com/office/drawing/2014/main" val="328526916"/>
                    </a:ext>
                  </a:extLst>
                </a:gridCol>
                <a:gridCol w="658368">
                  <a:extLst>
                    <a:ext uri="{9D8B030D-6E8A-4147-A177-3AD203B41FA5}">
                      <a16:colId xmlns:a16="http://schemas.microsoft.com/office/drawing/2014/main" val="940147242"/>
                    </a:ext>
                  </a:extLst>
                </a:gridCol>
                <a:gridCol w="658368">
                  <a:extLst>
                    <a:ext uri="{9D8B030D-6E8A-4147-A177-3AD203B41FA5}">
                      <a16:colId xmlns:a16="http://schemas.microsoft.com/office/drawing/2014/main" val="1721821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397030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Instagram millesima - 2024-06-10 12:01:24</a:t>
                      </a:r>
                      <a:r>
                        <a:rPr kumimoji="0" lang="fr-FR" sz="1000" b="0" i="0" u="none" strike="noStrike" kern="1200" cap="none" spc="0" normalizeH="0" baseline="0" noProof="0">
                          <a:ln>
                            <a:noFill/>
                          </a:ln>
                          <a:solidFill>
                            <a:prstClr val="black"/>
                          </a:solidFill>
                          <a:effectLst/>
                          <a:uLnTx/>
                          <a:uFillTx/>
                          <a:latin typeface="Calibri"/>
                          <a:ea typeface="+mn-ea"/>
                          <a:cs typeface="+mn-cs"/>
                        </a:rPr>
                        <a:t>
 La cuvée 𝗠𝗶𝗻𝘂𝘁𝘆 𝗣𝗿𝗲𝘀𝘁𝗶𝗴𝗲 est née il y a plus de 25 ans avec la volonté de Jean-Etienne et François Matton d’offrir à un large public amateur de rosés de Provence un vin où s'allient l’expression aromatique et la légèreté en bouche avec une maîtrise poussée des terroirs de la Provence. 
📸 : ©Baptiste Fauchille | @chateauminuty 
#Minuty #millesima #provence #rosé #minutyrosé #minutyprestige #millesima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https://quintly-eu-image-storage.s3.amazonaws.com/4fd71e878b4bef407fdeb69c08f49b39/8202408a64459f48461e2e3da2196b5a.jpg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5.9600 %</a:t>
                      </a:r>
                    </a:p>
                  </a:txBody>
                  <a:tcPr/>
                </a:tc>
                <a:extLst>
                  <a:ext uri="{0D108BD9-81ED-4DB2-BD59-A6C34878D82A}">
                    <a16:rowId xmlns:a16="http://schemas.microsoft.com/office/drawing/2014/main" val="1225051604"/>
                  </a:ext>
                </a:extLst>
              </a:tr>
            </a:tbl>
          </a:graphicData>
        </a:graphic>
      </p:graphicFrame>
      <p:sp>
        <p:nvSpPr>
          <p:cNvPr id="4" name="Text Placeholder 3">
            <a:extLst>
              <a:ext uri="{FF2B5EF4-FFF2-40B4-BE49-F238E27FC236}">
                <a16:creationId xmlns:a16="http://schemas.microsoft.com/office/drawing/2014/main" id="{567423BB-A274-43DD-89FB-7F20322F99E5}"/>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20991042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DE145-7A87-48E1-A057-0C4D4F9DF897}"/>
              </a:ext>
            </a:extLst>
          </p:cNvPr>
          <p:cNvSpPr>
            <a:spLocks noGrp="1"/>
          </p:cNvSpPr>
          <p:nvPr>
            <p:ph type="title"/>
          </p:nvPr>
        </p:nvSpPr>
        <p:spPr/>
        <p:txBody>
          <a:bodyPr/>
          <a:lstStyle/>
          <a:p>
            <a:r>
              <a:rPr lang="en-US"/>
              <a:t>Overall All Posts Table | All profiles - 11 of 24</a:t>
            </a:r>
          </a:p>
        </p:txBody>
      </p:sp>
      <p:graphicFrame>
        <p:nvGraphicFramePr>
          <p:cNvPr id="5" name="Table Placeholder 4">
            <a:extLst>
              <a:ext uri="{FF2B5EF4-FFF2-40B4-BE49-F238E27FC236}">
                <a16:creationId xmlns:a16="http://schemas.microsoft.com/office/drawing/2014/main" id="{DC3C4909-D195-4A68-AD77-5185915FED45}"/>
              </a:ext>
            </a:extLst>
          </p:cNvPr>
          <p:cNvGraphicFramePr>
            <a:graphicFrameLocks noGrp="1"/>
          </p:cNvGraphicFramePr>
          <p:nvPr>
            <p:ph type="tbl" sz="quarter" idx="13"/>
            <p:extLst>
              <p:ext uri="{D42A27DB-BD31-4B8C-83A1-F6EECF244321}">
                <p14:modId xmlns:p14="http://schemas.microsoft.com/office/powerpoint/2010/main" val="2224970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46472953"/>
                    </a:ext>
                  </a:extLst>
                </a:gridCol>
                <a:gridCol w="1316736">
                  <a:extLst>
                    <a:ext uri="{9D8B030D-6E8A-4147-A177-3AD203B41FA5}">
                      <a16:colId xmlns:a16="http://schemas.microsoft.com/office/drawing/2014/main" val="125292578"/>
                    </a:ext>
                  </a:extLst>
                </a:gridCol>
                <a:gridCol w="658368">
                  <a:extLst>
                    <a:ext uri="{9D8B030D-6E8A-4147-A177-3AD203B41FA5}">
                      <a16:colId xmlns:a16="http://schemas.microsoft.com/office/drawing/2014/main" val="1943755620"/>
                    </a:ext>
                  </a:extLst>
                </a:gridCol>
                <a:gridCol w="658368">
                  <a:extLst>
                    <a:ext uri="{9D8B030D-6E8A-4147-A177-3AD203B41FA5}">
                      <a16:colId xmlns:a16="http://schemas.microsoft.com/office/drawing/2014/main" val="1524342400"/>
                    </a:ext>
                  </a:extLst>
                </a:gridCol>
                <a:gridCol w="658368">
                  <a:extLst>
                    <a:ext uri="{9D8B030D-6E8A-4147-A177-3AD203B41FA5}">
                      <a16:colId xmlns:a16="http://schemas.microsoft.com/office/drawing/2014/main" val="2376272822"/>
                    </a:ext>
                  </a:extLst>
                </a:gridCol>
                <a:gridCol w="658368">
                  <a:extLst>
                    <a:ext uri="{9D8B030D-6E8A-4147-A177-3AD203B41FA5}">
                      <a16:colId xmlns:a16="http://schemas.microsoft.com/office/drawing/2014/main" val="3386430898"/>
                    </a:ext>
                  </a:extLst>
                </a:gridCol>
                <a:gridCol w="658368">
                  <a:extLst>
                    <a:ext uri="{9D8B030D-6E8A-4147-A177-3AD203B41FA5}">
                      <a16:colId xmlns:a16="http://schemas.microsoft.com/office/drawing/2014/main" val="242857657"/>
                    </a:ext>
                  </a:extLst>
                </a:gridCol>
                <a:gridCol w="658368">
                  <a:extLst>
                    <a:ext uri="{9D8B030D-6E8A-4147-A177-3AD203B41FA5}">
                      <a16:colId xmlns:a16="http://schemas.microsoft.com/office/drawing/2014/main" val="597868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913218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millesimausa - 2024-06-09 17:30:59</a:t>
                      </a:r>
                      <a:r>
                        <a:rPr kumimoji="0" lang="en-US" sz="1000" b="0" i="0" u="none" strike="noStrike" kern="1200" cap="none" spc="0" normalizeH="0" baseline="0" noProof="0">
                          <a:ln>
                            <a:noFill/>
                          </a:ln>
                          <a:solidFill>
                            <a:prstClr val="black"/>
                          </a:solidFill>
                          <a:effectLst/>
                          <a:uLnTx/>
                          <a:uFillTx/>
                          <a:latin typeface="Calibri"/>
                          <a:ea typeface="+mn-ea"/>
                          <a:cs typeface="+mn-cs"/>
                        </a:rPr>
                        <a:t>
 🥂🍾 The 𝐌𝐨𝐞̈𝐭 &amp; 𝐂𝐡𝐚𝐧𝐝𝐨𝐧 team visited our store and unveiled their Collection Impériale Création n°1 Champagne. Enzo Gouedar, the senior brand director of Moët &amp; Chandon, conducted this tasting in our Forum and presented the Champagne House's fine cuvees. Here are some snapshots of the tasting!
#instoretasting #newyork #millesimausa #moetchandon #champagne #collectionimperiale #branddirector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https://quintly-eu-image-storage.s3.amazonaws.com/4779dac5c147e99c1f301897c2922867/49406dff27ea8312028320d336acfbda.jpg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11.0400 %</a:t>
                      </a:r>
                    </a:p>
                  </a:txBody>
                  <a:tcPr/>
                </a:tc>
                <a:extLst>
                  <a:ext uri="{0D108BD9-81ED-4DB2-BD59-A6C34878D82A}">
                    <a16:rowId xmlns:a16="http://schemas.microsoft.com/office/drawing/2014/main" val="3936085521"/>
                  </a:ext>
                </a:extLst>
              </a:tr>
            </a:tbl>
          </a:graphicData>
        </a:graphic>
      </p:graphicFrame>
      <p:sp>
        <p:nvSpPr>
          <p:cNvPr id="4" name="Text Placeholder 3">
            <a:extLst>
              <a:ext uri="{FF2B5EF4-FFF2-40B4-BE49-F238E27FC236}">
                <a16:creationId xmlns:a16="http://schemas.microsoft.com/office/drawing/2014/main" id="{D543CDB1-5DA7-4A3B-A78A-DE04BD01819F}"/>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15911294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F3A0C-2DBA-4686-ABF0-5BCDBB14DCA5}"/>
              </a:ext>
            </a:extLst>
          </p:cNvPr>
          <p:cNvSpPr>
            <a:spLocks noGrp="1"/>
          </p:cNvSpPr>
          <p:nvPr>
            <p:ph type="title"/>
          </p:nvPr>
        </p:nvSpPr>
        <p:spPr/>
        <p:txBody>
          <a:bodyPr/>
          <a:lstStyle/>
          <a:p>
            <a:r>
              <a:rPr lang="en-US"/>
              <a:t>Overall All Posts Table | All profiles - 12 of 24</a:t>
            </a:r>
          </a:p>
        </p:txBody>
      </p:sp>
      <p:graphicFrame>
        <p:nvGraphicFramePr>
          <p:cNvPr id="5" name="Table Placeholder 4">
            <a:extLst>
              <a:ext uri="{FF2B5EF4-FFF2-40B4-BE49-F238E27FC236}">
                <a16:creationId xmlns:a16="http://schemas.microsoft.com/office/drawing/2014/main" id="{1F56048C-A0E3-434C-B3AE-8501159592FE}"/>
              </a:ext>
            </a:extLst>
          </p:cNvPr>
          <p:cNvGraphicFramePr>
            <a:graphicFrameLocks noGrp="1"/>
          </p:cNvGraphicFramePr>
          <p:nvPr>
            <p:ph type="tbl" sz="quarter" idx="13"/>
            <p:extLst>
              <p:ext uri="{D42A27DB-BD31-4B8C-83A1-F6EECF244321}">
                <p14:modId xmlns:p14="http://schemas.microsoft.com/office/powerpoint/2010/main" val="875306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70760210"/>
                    </a:ext>
                  </a:extLst>
                </a:gridCol>
                <a:gridCol w="1316736">
                  <a:extLst>
                    <a:ext uri="{9D8B030D-6E8A-4147-A177-3AD203B41FA5}">
                      <a16:colId xmlns:a16="http://schemas.microsoft.com/office/drawing/2014/main" val="4258294700"/>
                    </a:ext>
                  </a:extLst>
                </a:gridCol>
                <a:gridCol w="658368">
                  <a:extLst>
                    <a:ext uri="{9D8B030D-6E8A-4147-A177-3AD203B41FA5}">
                      <a16:colId xmlns:a16="http://schemas.microsoft.com/office/drawing/2014/main" val="1753749404"/>
                    </a:ext>
                  </a:extLst>
                </a:gridCol>
                <a:gridCol w="658368">
                  <a:extLst>
                    <a:ext uri="{9D8B030D-6E8A-4147-A177-3AD203B41FA5}">
                      <a16:colId xmlns:a16="http://schemas.microsoft.com/office/drawing/2014/main" val="3348104805"/>
                    </a:ext>
                  </a:extLst>
                </a:gridCol>
                <a:gridCol w="658368">
                  <a:extLst>
                    <a:ext uri="{9D8B030D-6E8A-4147-A177-3AD203B41FA5}">
                      <a16:colId xmlns:a16="http://schemas.microsoft.com/office/drawing/2014/main" val="2389857446"/>
                    </a:ext>
                  </a:extLst>
                </a:gridCol>
                <a:gridCol w="658368">
                  <a:extLst>
                    <a:ext uri="{9D8B030D-6E8A-4147-A177-3AD203B41FA5}">
                      <a16:colId xmlns:a16="http://schemas.microsoft.com/office/drawing/2014/main" val="3637145148"/>
                    </a:ext>
                  </a:extLst>
                </a:gridCol>
                <a:gridCol w="658368">
                  <a:extLst>
                    <a:ext uri="{9D8B030D-6E8A-4147-A177-3AD203B41FA5}">
                      <a16:colId xmlns:a16="http://schemas.microsoft.com/office/drawing/2014/main" val="2667359734"/>
                    </a:ext>
                  </a:extLst>
                </a:gridCol>
                <a:gridCol w="658368">
                  <a:extLst>
                    <a:ext uri="{9D8B030D-6E8A-4147-A177-3AD203B41FA5}">
                      <a16:colId xmlns:a16="http://schemas.microsoft.com/office/drawing/2014/main" val="1103946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867252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Millesima - 2024-06-09 17:30:09</a:t>
                      </a:r>
                      <a:r>
                        <a:rPr kumimoji="0" lang="en-US" sz="1000" b="0" i="0" u="none" strike="noStrike" kern="1200" cap="none" spc="0" normalizeH="0" baseline="0" noProof="0">
                          <a:ln>
                            <a:noFill/>
                          </a:ln>
                          <a:solidFill>
                            <a:prstClr val="black"/>
                          </a:solidFill>
                          <a:effectLst/>
                          <a:uLnTx/>
                          <a:uFillTx/>
                          <a:latin typeface="Calibri"/>
                          <a:ea typeface="+mn-ea"/>
                          <a:cs typeface="+mn-cs"/>
                        </a:rPr>
                        <a:t>
 🥂🍾 The 𝐌𝐨𝐞̈𝐭 &amp; 𝐂𝐡𝐚𝐧𝐝𝐨𝐧 team visited our store and unveiled their Collection Impériale Création n°1 Champagne. Enzo Gouedar, the senior brand director of Moët &amp; Chandon, conducted this tasting in our Forum and presented the Champagne House's fine cuvees. Here are some snapshots of the tasting!
For more information on our upcoming events, please contact us at : 𝗲𝘃𝗲𝗻𝘁𝘀𝗻𝘆𝗰@𝗺𝗶𝗹𝗹𝗲𝘀𝗶𝗺𝗮.𝗰𝗼𝗺</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https://quintly-eu-image-storage.s3.amazonaws.com/4aca7f86b828ac68a4e39ce061e02b36/d292c9aa5db90e336743d291443516c4.jpg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3.3333 %</a:t>
                      </a:r>
                    </a:p>
                  </a:txBody>
                  <a:tcPr/>
                </a:tc>
                <a:extLst>
                  <a:ext uri="{0D108BD9-81ED-4DB2-BD59-A6C34878D82A}">
                    <a16:rowId xmlns:a16="http://schemas.microsoft.com/office/drawing/2014/main" val="340322139"/>
                  </a:ext>
                </a:extLst>
              </a:tr>
            </a:tbl>
          </a:graphicData>
        </a:graphic>
      </p:graphicFrame>
      <p:sp>
        <p:nvSpPr>
          <p:cNvPr id="4" name="Text Placeholder 3">
            <a:extLst>
              <a:ext uri="{FF2B5EF4-FFF2-40B4-BE49-F238E27FC236}">
                <a16:creationId xmlns:a16="http://schemas.microsoft.com/office/drawing/2014/main" id="{44E16DA4-AE73-4598-87E2-66111ED53D75}"/>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24674856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C15DD-E7E9-494D-95C4-069FC2566BFC}"/>
              </a:ext>
            </a:extLst>
          </p:cNvPr>
          <p:cNvSpPr>
            <a:spLocks noGrp="1"/>
          </p:cNvSpPr>
          <p:nvPr>
            <p:ph type="title"/>
          </p:nvPr>
        </p:nvSpPr>
        <p:spPr/>
        <p:txBody>
          <a:bodyPr/>
          <a:lstStyle/>
          <a:p>
            <a:r>
              <a:rPr lang="en-US"/>
              <a:t>Overall All Posts Table | All profiles - 13 of 24</a:t>
            </a:r>
          </a:p>
        </p:txBody>
      </p:sp>
      <p:graphicFrame>
        <p:nvGraphicFramePr>
          <p:cNvPr id="5" name="Table Placeholder 4">
            <a:extLst>
              <a:ext uri="{FF2B5EF4-FFF2-40B4-BE49-F238E27FC236}">
                <a16:creationId xmlns:a16="http://schemas.microsoft.com/office/drawing/2014/main" id="{E1BA6004-D631-40BB-B5C5-472BDF6B3068}"/>
              </a:ext>
            </a:extLst>
          </p:cNvPr>
          <p:cNvGraphicFramePr>
            <a:graphicFrameLocks noGrp="1"/>
          </p:cNvGraphicFramePr>
          <p:nvPr>
            <p:ph type="tbl" sz="quarter" idx="13"/>
            <p:extLst>
              <p:ext uri="{D42A27DB-BD31-4B8C-83A1-F6EECF244321}">
                <p14:modId xmlns:p14="http://schemas.microsoft.com/office/powerpoint/2010/main" val="2746463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31172991"/>
                    </a:ext>
                  </a:extLst>
                </a:gridCol>
                <a:gridCol w="1316736">
                  <a:extLst>
                    <a:ext uri="{9D8B030D-6E8A-4147-A177-3AD203B41FA5}">
                      <a16:colId xmlns:a16="http://schemas.microsoft.com/office/drawing/2014/main" val="1825462506"/>
                    </a:ext>
                  </a:extLst>
                </a:gridCol>
                <a:gridCol w="658368">
                  <a:extLst>
                    <a:ext uri="{9D8B030D-6E8A-4147-A177-3AD203B41FA5}">
                      <a16:colId xmlns:a16="http://schemas.microsoft.com/office/drawing/2014/main" val="100154062"/>
                    </a:ext>
                  </a:extLst>
                </a:gridCol>
                <a:gridCol w="658368">
                  <a:extLst>
                    <a:ext uri="{9D8B030D-6E8A-4147-A177-3AD203B41FA5}">
                      <a16:colId xmlns:a16="http://schemas.microsoft.com/office/drawing/2014/main" val="395051048"/>
                    </a:ext>
                  </a:extLst>
                </a:gridCol>
                <a:gridCol w="658368">
                  <a:extLst>
                    <a:ext uri="{9D8B030D-6E8A-4147-A177-3AD203B41FA5}">
                      <a16:colId xmlns:a16="http://schemas.microsoft.com/office/drawing/2014/main" val="1044393103"/>
                    </a:ext>
                  </a:extLst>
                </a:gridCol>
                <a:gridCol w="658368">
                  <a:extLst>
                    <a:ext uri="{9D8B030D-6E8A-4147-A177-3AD203B41FA5}">
                      <a16:colId xmlns:a16="http://schemas.microsoft.com/office/drawing/2014/main" val="3797663056"/>
                    </a:ext>
                  </a:extLst>
                </a:gridCol>
                <a:gridCol w="658368">
                  <a:extLst>
                    <a:ext uri="{9D8B030D-6E8A-4147-A177-3AD203B41FA5}">
                      <a16:colId xmlns:a16="http://schemas.microsoft.com/office/drawing/2014/main" val="1610002074"/>
                    </a:ext>
                  </a:extLst>
                </a:gridCol>
                <a:gridCol w="658368">
                  <a:extLst>
                    <a:ext uri="{9D8B030D-6E8A-4147-A177-3AD203B41FA5}">
                      <a16:colId xmlns:a16="http://schemas.microsoft.com/office/drawing/2014/main" val="2370051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65636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millesimausa - 2024-06-05 17:01:34</a:t>
                      </a:r>
                      <a:r>
                        <a:rPr kumimoji="0" lang="en-US" sz="1000" b="0" i="0" u="none" strike="noStrike" kern="1200" cap="none" spc="0" normalizeH="0" baseline="0" noProof="0">
                          <a:ln>
                            <a:noFill/>
                          </a:ln>
                          <a:solidFill>
                            <a:prstClr val="black"/>
                          </a:solidFill>
                          <a:effectLst/>
                          <a:uLnTx/>
                          <a:uFillTx/>
                          <a:latin typeface="Calibri"/>
                          <a:ea typeface="+mn-ea"/>
                          <a:cs typeface="+mn-cs"/>
                        </a:rPr>
                        <a:t>
 🍃 While visiting Napa Valley, Joseph Phelps fell in love with these virgin vineyards. A visionary and a pioneer, 𝐉𝐨𝐬𝐞𝐩𝐡 𝐏𝐡𝐞𝐥𝐩𝐬 was convinced that he could produce fine wines by investing relentless energy and attention into them. In 1973, Joseph Phelps decided to found his own winery by taking over the running of 600 acres of land (over 240 hectares) on a ranch located to the east of 𝑺𝒂𝒊𝒏𝒕 𝑯𝒆𝒍𝒆𝒏𝒂, 𝒊𝒏 𝑪𝒂𝒍𝒊𝒇𝒐𝒓𝒏𝒊𝒂’𝒔 𝑵𝒂𝒑𝒂 𝑪𝒐𝒖𝒏𝒕𝒚, in the western part of the United States.
📸: © @josephphelps
#napavalley #josephphelps #insignia #vineyardview  #napacounty #california #californianwine #josephphelpswine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https://quintly-eu-image-storage.s3.amazonaws.com/4779dac5c147e99c1f301897c2922867/83a2754e604389b83f25a46d96424d0c.jpg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6.2500 %</a:t>
                      </a:r>
                    </a:p>
                  </a:txBody>
                  <a:tcPr/>
                </a:tc>
                <a:extLst>
                  <a:ext uri="{0D108BD9-81ED-4DB2-BD59-A6C34878D82A}">
                    <a16:rowId xmlns:a16="http://schemas.microsoft.com/office/drawing/2014/main" val="2403850163"/>
                  </a:ext>
                </a:extLst>
              </a:tr>
            </a:tbl>
          </a:graphicData>
        </a:graphic>
      </p:graphicFrame>
      <p:sp>
        <p:nvSpPr>
          <p:cNvPr id="4" name="Text Placeholder 3">
            <a:extLst>
              <a:ext uri="{FF2B5EF4-FFF2-40B4-BE49-F238E27FC236}">
                <a16:creationId xmlns:a16="http://schemas.microsoft.com/office/drawing/2014/main" id="{756ABAF4-4A4F-4546-BF1E-FF8D1DA6B56C}"/>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33092815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06BD4-50BF-466C-9FE7-9B80E21920C3}"/>
              </a:ext>
            </a:extLst>
          </p:cNvPr>
          <p:cNvSpPr>
            <a:spLocks noGrp="1"/>
          </p:cNvSpPr>
          <p:nvPr>
            <p:ph type="title"/>
          </p:nvPr>
        </p:nvSpPr>
        <p:spPr/>
        <p:txBody>
          <a:bodyPr/>
          <a:lstStyle/>
          <a:p>
            <a:r>
              <a:rPr lang="en-US"/>
              <a:t>Overall All Posts Table | All profiles - 14 of 24</a:t>
            </a:r>
          </a:p>
        </p:txBody>
      </p:sp>
      <p:graphicFrame>
        <p:nvGraphicFramePr>
          <p:cNvPr id="5" name="Table Placeholder 4">
            <a:extLst>
              <a:ext uri="{FF2B5EF4-FFF2-40B4-BE49-F238E27FC236}">
                <a16:creationId xmlns:a16="http://schemas.microsoft.com/office/drawing/2014/main" id="{99FC3D9A-225E-46DB-96F4-C6D0B7B219D8}"/>
              </a:ext>
            </a:extLst>
          </p:cNvPr>
          <p:cNvGraphicFramePr>
            <a:graphicFrameLocks noGrp="1"/>
          </p:cNvGraphicFramePr>
          <p:nvPr>
            <p:ph type="tbl" sz="quarter" idx="13"/>
            <p:extLst>
              <p:ext uri="{D42A27DB-BD31-4B8C-83A1-F6EECF244321}">
                <p14:modId xmlns:p14="http://schemas.microsoft.com/office/powerpoint/2010/main" val="3676470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86886383"/>
                    </a:ext>
                  </a:extLst>
                </a:gridCol>
                <a:gridCol w="1316736">
                  <a:extLst>
                    <a:ext uri="{9D8B030D-6E8A-4147-A177-3AD203B41FA5}">
                      <a16:colId xmlns:a16="http://schemas.microsoft.com/office/drawing/2014/main" val="1921158388"/>
                    </a:ext>
                  </a:extLst>
                </a:gridCol>
                <a:gridCol w="658368">
                  <a:extLst>
                    <a:ext uri="{9D8B030D-6E8A-4147-A177-3AD203B41FA5}">
                      <a16:colId xmlns:a16="http://schemas.microsoft.com/office/drawing/2014/main" val="2854614218"/>
                    </a:ext>
                  </a:extLst>
                </a:gridCol>
                <a:gridCol w="658368">
                  <a:extLst>
                    <a:ext uri="{9D8B030D-6E8A-4147-A177-3AD203B41FA5}">
                      <a16:colId xmlns:a16="http://schemas.microsoft.com/office/drawing/2014/main" val="2593039472"/>
                    </a:ext>
                  </a:extLst>
                </a:gridCol>
                <a:gridCol w="658368">
                  <a:extLst>
                    <a:ext uri="{9D8B030D-6E8A-4147-A177-3AD203B41FA5}">
                      <a16:colId xmlns:a16="http://schemas.microsoft.com/office/drawing/2014/main" val="2275302206"/>
                    </a:ext>
                  </a:extLst>
                </a:gridCol>
                <a:gridCol w="658368">
                  <a:extLst>
                    <a:ext uri="{9D8B030D-6E8A-4147-A177-3AD203B41FA5}">
                      <a16:colId xmlns:a16="http://schemas.microsoft.com/office/drawing/2014/main" val="2324241281"/>
                    </a:ext>
                  </a:extLst>
                </a:gridCol>
                <a:gridCol w="658368">
                  <a:extLst>
                    <a:ext uri="{9D8B030D-6E8A-4147-A177-3AD203B41FA5}">
                      <a16:colId xmlns:a16="http://schemas.microsoft.com/office/drawing/2014/main" val="3615557209"/>
                    </a:ext>
                  </a:extLst>
                </a:gridCol>
                <a:gridCol w="658368">
                  <a:extLst>
                    <a:ext uri="{9D8B030D-6E8A-4147-A177-3AD203B41FA5}">
                      <a16:colId xmlns:a16="http://schemas.microsoft.com/office/drawing/2014/main" val="276202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949916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millesimausa - 2024-05-31 18:01:18</a:t>
                      </a:r>
                      <a:r>
                        <a:rPr kumimoji="0" lang="en-US" sz="1000" b="0" i="0" u="none" strike="noStrike" kern="1200" cap="none" spc="0" normalizeH="0" baseline="0" noProof="0">
                          <a:ln>
                            <a:noFill/>
                          </a:ln>
                          <a:solidFill>
                            <a:prstClr val="black"/>
                          </a:solidFill>
                          <a:effectLst/>
                          <a:uLnTx/>
                          <a:uFillTx/>
                          <a:latin typeface="Calibri"/>
                          <a:ea typeface="+mn-ea"/>
                          <a:cs typeface="+mn-cs"/>
                        </a:rPr>
                        <a:t>
 🌄 The fruit of an ambitious project, Ao Yun was born from the desire to produce a unique wine on the 𝑓𝑜𝑜𝑡ℎ𝑖𝑙𝑙𝑠 𝑜𝑓 𝑡ℎ𝑒 𝐻𝑖𝑚𝑎𝑙𝑎𝑦𝑎𝑠. An exceptional Chinese wine, Ao Yun is part of the Estates &amp; Wines collection at the LVMH group. Meaning "𝒇𝒍𝒚𝒊𝒏𝒈 𝒂𝒃𝒐𝒗𝒆 𝒕𝒉𝒆 𝒄𝒍𝒐𝒖𝒅𝒔", Ao Yun takes its name from its place of birth. It took over 4 years of research for Australian oenologist Tony Jordan, to find the perfect terroir at 27 degrees latitude north in China, near the mythical city of Shangri-La.
Located 2,600 meters above sea level, the Ao Yun vineyard covers 30 hectares of vines, cut across 320 different plots and spread over the terraced villages of 𝐀𝐝𝐨𝐧𝐠, 𝐗𝐢𝐝𝐚𝐧𝐠, 𝐒𝐢𝐧𝐨𝐧𝐠 𝐚𝐧𝐝 𝐒𝐡𝐮𝐨𝐫𝐢.
📸: © @aoyun_official 
#aoyun #lvmh #himalayas #highaltitudewine #finewine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https://quintly-eu-image-storage.s3.amazonaws.com/4779dac5c147e99c1f301897c2922867/d44e748e705f06c6393d13c6418c1af9.jpg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2.0700 %</a:t>
                      </a:r>
                    </a:p>
                  </a:txBody>
                  <a:tcPr/>
                </a:tc>
                <a:extLst>
                  <a:ext uri="{0D108BD9-81ED-4DB2-BD59-A6C34878D82A}">
                    <a16:rowId xmlns:a16="http://schemas.microsoft.com/office/drawing/2014/main" val="4267055952"/>
                  </a:ext>
                </a:extLst>
              </a:tr>
            </a:tbl>
          </a:graphicData>
        </a:graphic>
      </p:graphicFrame>
      <p:sp>
        <p:nvSpPr>
          <p:cNvPr id="4" name="Text Placeholder 3">
            <a:extLst>
              <a:ext uri="{FF2B5EF4-FFF2-40B4-BE49-F238E27FC236}">
                <a16:creationId xmlns:a16="http://schemas.microsoft.com/office/drawing/2014/main" id="{216B6EF0-5EC0-47BE-A0B6-433BD3396381}"/>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25397241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E1CC8-988F-4BD9-B752-B5D14F833F71}"/>
              </a:ext>
            </a:extLst>
          </p:cNvPr>
          <p:cNvSpPr>
            <a:spLocks noGrp="1"/>
          </p:cNvSpPr>
          <p:nvPr>
            <p:ph type="title"/>
          </p:nvPr>
        </p:nvSpPr>
        <p:spPr/>
        <p:txBody>
          <a:bodyPr/>
          <a:lstStyle/>
          <a:p>
            <a:r>
              <a:rPr lang="en-US"/>
              <a:t>Overall All Posts Table | All profiles - 15 of 24</a:t>
            </a:r>
          </a:p>
        </p:txBody>
      </p:sp>
      <p:graphicFrame>
        <p:nvGraphicFramePr>
          <p:cNvPr id="5" name="Table Placeholder 4">
            <a:extLst>
              <a:ext uri="{FF2B5EF4-FFF2-40B4-BE49-F238E27FC236}">
                <a16:creationId xmlns:a16="http://schemas.microsoft.com/office/drawing/2014/main" id="{61B533D6-C63F-426B-890B-28467F14C469}"/>
              </a:ext>
            </a:extLst>
          </p:cNvPr>
          <p:cNvGraphicFramePr>
            <a:graphicFrameLocks noGrp="1"/>
          </p:cNvGraphicFramePr>
          <p:nvPr>
            <p:ph type="tbl" sz="quarter" idx="13"/>
            <p:extLst>
              <p:ext uri="{D42A27DB-BD31-4B8C-83A1-F6EECF244321}">
                <p14:modId xmlns:p14="http://schemas.microsoft.com/office/powerpoint/2010/main" val="763058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84148417"/>
                    </a:ext>
                  </a:extLst>
                </a:gridCol>
                <a:gridCol w="1316736">
                  <a:extLst>
                    <a:ext uri="{9D8B030D-6E8A-4147-A177-3AD203B41FA5}">
                      <a16:colId xmlns:a16="http://schemas.microsoft.com/office/drawing/2014/main" val="1683821443"/>
                    </a:ext>
                  </a:extLst>
                </a:gridCol>
                <a:gridCol w="658368">
                  <a:extLst>
                    <a:ext uri="{9D8B030D-6E8A-4147-A177-3AD203B41FA5}">
                      <a16:colId xmlns:a16="http://schemas.microsoft.com/office/drawing/2014/main" val="658756065"/>
                    </a:ext>
                  </a:extLst>
                </a:gridCol>
                <a:gridCol w="658368">
                  <a:extLst>
                    <a:ext uri="{9D8B030D-6E8A-4147-A177-3AD203B41FA5}">
                      <a16:colId xmlns:a16="http://schemas.microsoft.com/office/drawing/2014/main" val="1686281313"/>
                    </a:ext>
                  </a:extLst>
                </a:gridCol>
                <a:gridCol w="658368">
                  <a:extLst>
                    <a:ext uri="{9D8B030D-6E8A-4147-A177-3AD203B41FA5}">
                      <a16:colId xmlns:a16="http://schemas.microsoft.com/office/drawing/2014/main" val="3049367715"/>
                    </a:ext>
                  </a:extLst>
                </a:gridCol>
                <a:gridCol w="658368">
                  <a:extLst>
                    <a:ext uri="{9D8B030D-6E8A-4147-A177-3AD203B41FA5}">
                      <a16:colId xmlns:a16="http://schemas.microsoft.com/office/drawing/2014/main" val="1394359477"/>
                    </a:ext>
                  </a:extLst>
                </a:gridCol>
                <a:gridCol w="658368">
                  <a:extLst>
                    <a:ext uri="{9D8B030D-6E8A-4147-A177-3AD203B41FA5}">
                      <a16:colId xmlns:a16="http://schemas.microsoft.com/office/drawing/2014/main" val="2269828512"/>
                    </a:ext>
                  </a:extLst>
                </a:gridCol>
                <a:gridCol w="658368">
                  <a:extLst>
                    <a:ext uri="{9D8B030D-6E8A-4147-A177-3AD203B41FA5}">
                      <a16:colId xmlns:a16="http://schemas.microsoft.com/office/drawing/2014/main" val="104579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240758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Instagram cavejeroboam - 2024-05-28 17:01:15</a:t>
                      </a:r>
                      <a:r>
                        <a:rPr kumimoji="0" lang="fr-FR" sz="1000" b="0" i="0" u="none" strike="noStrike" kern="1200" cap="none" spc="0" normalizeH="0" baseline="0" noProof="0">
                          <a:ln>
                            <a:noFill/>
                          </a:ln>
                          <a:solidFill>
                            <a:prstClr val="black"/>
                          </a:solidFill>
                          <a:effectLst/>
                          <a:uLnTx/>
                          <a:uFillTx/>
                          <a:latin typeface="Calibri"/>
                          <a:ea typeface="+mn-ea"/>
                          <a:cs typeface="+mn-cs"/>
                        </a:rPr>
                        <a:t>
 Sculpté par les vents, niché entre le Massif des Maures, les anciens salins de Hyères et les îles d’Or, le 𝗖𝗵𝗮̂𝘁𝗲𝗮𝘂 𝗚𝗮𝗹𝗼𝘂𝗽𝗲𝘁 veille sur un terroir exceptionnel. Ce Cru Classé de Provence présente son premier millésime certifié en agriculture biologique : le Château Galoupet 2023. 🍇🌿
Un rosé gastronomique, aux arômes de pêche jaune, mangue, ananas et agrumes, intense et structuré avec une note saline. Un véritable hommage à la biodiversité et à l'excellence.
Un rosé de Provence que vous pouvez retrouver dans notre boutique : 
📍 Jeroboam by Millésima St Tropez 
Pl. Croix de Fer, 
83990 Saint-Tropez
📸 : @chateaugaloupet 
#ProvenceWine #BioWine #ChateauGaloupet #RoseDeGastronomie #Millésime2023 #CotesDeProvence #WineLovers #WineTasting #OrganicWine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https://quintly-eu-image-storage.s3.amazonaws.com/b6ce0fd2f377d954bad5799242aa9d55/4c4ee2cd65eaee179d8f656f435c489d.jpg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13.1800 %</a:t>
                      </a:r>
                    </a:p>
                  </a:txBody>
                  <a:tcPr/>
                </a:tc>
                <a:extLst>
                  <a:ext uri="{0D108BD9-81ED-4DB2-BD59-A6C34878D82A}">
                    <a16:rowId xmlns:a16="http://schemas.microsoft.com/office/drawing/2014/main" val="205235803"/>
                  </a:ext>
                </a:extLst>
              </a:tr>
            </a:tbl>
          </a:graphicData>
        </a:graphic>
      </p:graphicFrame>
      <p:sp>
        <p:nvSpPr>
          <p:cNvPr id="4" name="Text Placeholder 3">
            <a:extLst>
              <a:ext uri="{FF2B5EF4-FFF2-40B4-BE49-F238E27FC236}">
                <a16:creationId xmlns:a16="http://schemas.microsoft.com/office/drawing/2014/main" id="{0DFD6C77-BEB6-45DF-9768-97A48BBE838E}"/>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38353391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B1806-9474-4140-9374-DB2FC71F2B75}"/>
              </a:ext>
            </a:extLst>
          </p:cNvPr>
          <p:cNvSpPr>
            <a:spLocks noGrp="1"/>
          </p:cNvSpPr>
          <p:nvPr>
            <p:ph type="title"/>
          </p:nvPr>
        </p:nvSpPr>
        <p:spPr/>
        <p:txBody>
          <a:bodyPr/>
          <a:lstStyle/>
          <a:p>
            <a:r>
              <a:rPr lang="en-US"/>
              <a:t>Overall All Posts Table | All profiles - 16 of 24</a:t>
            </a:r>
          </a:p>
        </p:txBody>
      </p:sp>
      <p:graphicFrame>
        <p:nvGraphicFramePr>
          <p:cNvPr id="5" name="Table Placeholder 4">
            <a:extLst>
              <a:ext uri="{FF2B5EF4-FFF2-40B4-BE49-F238E27FC236}">
                <a16:creationId xmlns:a16="http://schemas.microsoft.com/office/drawing/2014/main" id="{3A0D4AD2-3B37-457C-8B37-D97EEC7FC1A5}"/>
              </a:ext>
            </a:extLst>
          </p:cNvPr>
          <p:cNvGraphicFramePr>
            <a:graphicFrameLocks noGrp="1"/>
          </p:cNvGraphicFramePr>
          <p:nvPr>
            <p:ph type="tbl" sz="quarter" idx="13"/>
            <p:extLst>
              <p:ext uri="{D42A27DB-BD31-4B8C-83A1-F6EECF244321}">
                <p14:modId xmlns:p14="http://schemas.microsoft.com/office/powerpoint/2010/main" val="3258980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06851782"/>
                    </a:ext>
                  </a:extLst>
                </a:gridCol>
                <a:gridCol w="1316736">
                  <a:extLst>
                    <a:ext uri="{9D8B030D-6E8A-4147-A177-3AD203B41FA5}">
                      <a16:colId xmlns:a16="http://schemas.microsoft.com/office/drawing/2014/main" val="4012292987"/>
                    </a:ext>
                  </a:extLst>
                </a:gridCol>
                <a:gridCol w="658368">
                  <a:extLst>
                    <a:ext uri="{9D8B030D-6E8A-4147-A177-3AD203B41FA5}">
                      <a16:colId xmlns:a16="http://schemas.microsoft.com/office/drawing/2014/main" val="1928054581"/>
                    </a:ext>
                  </a:extLst>
                </a:gridCol>
                <a:gridCol w="658368">
                  <a:extLst>
                    <a:ext uri="{9D8B030D-6E8A-4147-A177-3AD203B41FA5}">
                      <a16:colId xmlns:a16="http://schemas.microsoft.com/office/drawing/2014/main" val="1216896851"/>
                    </a:ext>
                  </a:extLst>
                </a:gridCol>
                <a:gridCol w="658368">
                  <a:extLst>
                    <a:ext uri="{9D8B030D-6E8A-4147-A177-3AD203B41FA5}">
                      <a16:colId xmlns:a16="http://schemas.microsoft.com/office/drawing/2014/main" val="4130947725"/>
                    </a:ext>
                  </a:extLst>
                </a:gridCol>
                <a:gridCol w="658368">
                  <a:extLst>
                    <a:ext uri="{9D8B030D-6E8A-4147-A177-3AD203B41FA5}">
                      <a16:colId xmlns:a16="http://schemas.microsoft.com/office/drawing/2014/main" val="2328749928"/>
                    </a:ext>
                  </a:extLst>
                </a:gridCol>
                <a:gridCol w="658368">
                  <a:extLst>
                    <a:ext uri="{9D8B030D-6E8A-4147-A177-3AD203B41FA5}">
                      <a16:colId xmlns:a16="http://schemas.microsoft.com/office/drawing/2014/main" val="975291673"/>
                    </a:ext>
                  </a:extLst>
                </a:gridCol>
                <a:gridCol w="658368">
                  <a:extLst>
                    <a:ext uri="{9D8B030D-6E8A-4147-A177-3AD203B41FA5}">
                      <a16:colId xmlns:a16="http://schemas.microsoft.com/office/drawing/2014/main" val="101208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103966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Facebook Jeroboam by Millésima Ferret - 2024-05-28 17:00:08</a:t>
                      </a:r>
                      <a:r>
                        <a:rPr kumimoji="0" lang="fr-FR" sz="1000" b="0" i="0" u="none" strike="noStrike" kern="1200" cap="none" spc="0" normalizeH="0" baseline="0" noProof="0">
                          <a:ln>
                            <a:noFill/>
                          </a:ln>
                          <a:solidFill>
                            <a:prstClr val="black"/>
                          </a:solidFill>
                          <a:effectLst/>
                          <a:uLnTx/>
                          <a:uFillTx/>
                          <a:latin typeface="Calibri"/>
                          <a:ea typeface="+mn-ea"/>
                          <a:cs typeface="+mn-cs"/>
                        </a:rPr>
                        <a:t>
 Sculpté par les vents, niché entre le Massif des Maures, les anciens salins de Hyères et les îles d’Or, le Château Galoupet veille sur un terroir exceptionnel. Ce Cru Classé de Provence présente son premier millésime certifié en agriculture biologique : le Château Galoupet 2023. 🍇🌿
Un rosé gastronomique, aux arômes de pêche jaune, mangue, ananas et agrumes, intense et structuré avec une note saline. Un véritable hommage à la biodiversité et à l'excellence.
Un Cru Classé de Provence parfait pour vos moments estivaux, que vous pouvez retrouver en boutique : 
📍 Jeroboam by Millésima Ferret 
9 Bd de la Plage
33970 Lège-Cap-Ferret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https://quintly-eu-image-storage.s3.amazonaws.com/a6e2274a34ec79f026acf97885b20223/2854a2b4442a57895223edb456d6c663.jpg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5.8824 %</a:t>
                      </a:r>
                    </a:p>
                  </a:txBody>
                  <a:tcPr/>
                </a:tc>
                <a:extLst>
                  <a:ext uri="{0D108BD9-81ED-4DB2-BD59-A6C34878D82A}">
                    <a16:rowId xmlns:a16="http://schemas.microsoft.com/office/drawing/2014/main" val="4069548921"/>
                  </a:ext>
                </a:extLst>
              </a:tr>
            </a:tbl>
          </a:graphicData>
        </a:graphic>
      </p:graphicFrame>
      <p:sp>
        <p:nvSpPr>
          <p:cNvPr id="4" name="Text Placeholder 3">
            <a:extLst>
              <a:ext uri="{FF2B5EF4-FFF2-40B4-BE49-F238E27FC236}">
                <a16:creationId xmlns:a16="http://schemas.microsoft.com/office/drawing/2014/main" id="{6159410A-FA86-46EF-A686-33F4D018AE0D}"/>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8743202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EC016-2BBA-4C57-B58C-9B457E50DA95}"/>
              </a:ext>
            </a:extLst>
          </p:cNvPr>
          <p:cNvSpPr>
            <a:spLocks noGrp="1"/>
          </p:cNvSpPr>
          <p:nvPr>
            <p:ph type="title"/>
          </p:nvPr>
        </p:nvSpPr>
        <p:spPr/>
        <p:txBody>
          <a:bodyPr/>
          <a:lstStyle/>
          <a:p>
            <a:r>
              <a:rPr lang="en-US"/>
              <a:t>Overall All Posts Table | All profiles - 17 of 24</a:t>
            </a:r>
          </a:p>
        </p:txBody>
      </p:sp>
      <p:graphicFrame>
        <p:nvGraphicFramePr>
          <p:cNvPr id="5" name="Table Placeholder 4">
            <a:extLst>
              <a:ext uri="{FF2B5EF4-FFF2-40B4-BE49-F238E27FC236}">
                <a16:creationId xmlns:a16="http://schemas.microsoft.com/office/drawing/2014/main" id="{E8FE08CA-7DD6-4931-B98B-3962C02C78A0}"/>
              </a:ext>
            </a:extLst>
          </p:cNvPr>
          <p:cNvGraphicFramePr>
            <a:graphicFrameLocks noGrp="1"/>
          </p:cNvGraphicFramePr>
          <p:nvPr>
            <p:ph type="tbl" sz="quarter" idx="13"/>
            <p:extLst>
              <p:ext uri="{D42A27DB-BD31-4B8C-83A1-F6EECF244321}">
                <p14:modId xmlns:p14="http://schemas.microsoft.com/office/powerpoint/2010/main" val="4155857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83126862"/>
                    </a:ext>
                  </a:extLst>
                </a:gridCol>
                <a:gridCol w="1316736">
                  <a:extLst>
                    <a:ext uri="{9D8B030D-6E8A-4147-A177-3AD203B41FA5}">
                      <a16:colId xmlns:a16="http://schemas.microsoft.com/office/drawing/2014/main" val="4096736358"/>
                    </a:ext>
                  </a:extLst>
                </a:gridCol>
                <a:gridCol w="658368">
                  <a:extLst>
                    <a:ext uri="{9D8B030D-6E8A-4147-A177-3AD203B41FA5}">
                      <a16:colId xmlns:a16="http://schemas.microsoft.com/office/drawing/2014/main" val="3108229926"/>
                    </a:ext>
                  </a:extLst>
                </a:gridCol>
                <a:gridCol w="658368">
                  <a:extLst>
                    <a:ext uri="{9D8B030D-6E8A-4147-A177-3AD203B41FA5}">
                      <a16:colId xmlns:a16="http://schemas.microsoft.com/office/drawing/2014/main" val="3141541694"/>
                    </a:ext>
                  </a:extLst>
                </a:gridCol>
                <a:gridCol w="658368">
                  <a:extLst>
                    <a:ext uri="{9D8B030D-6E8A-4147-A177-3AD203B41FA5}">
                      <a16:colId xmlns:a16="http://schemas.microsoft.com/office/drawing/2014/main" val="2671813570"/>
                    </a:ext>
                  </a:extLst>
                </a:gridCol>
                <a:gridCol w="658368">
                  <a:extLst>
                    <a:ext uri="{9D8B030D-6E8A-4147-A177-3AD203B41FA5}">
                      <a16:colId xmlns:a16="http://schemas.microsoft.com/office/drawing/2014/main" val="714797352"/>
                    </a:ext>
                  </a:extLst>
                </a:gridCol>
                <a:gridCol w="658368">
                  <a:extLst>
                    <a:ext uri="{9D8B030D-6E8A-4147-A177-3AD203B41FA5}">
                      <a16:colId xmlns:a16="http://schemas.microsoft.com/office/drawing/2014/main" val="1501113508"/>
                    </a:ext>
                  </a:extLst>
                </a:gridCol>
                <a:gridCol w="658368">
                  <a:extLst>
                    <a:ext uri="{9D8B030D-6E8A-4147-A177-3AD203B41FA5}">
                      <a16:colId xmlns:a16="http://schemas.microsoft.com/office/drawing/2014/main" val="2038287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496020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millesimausa - 2024-05-28 16:31:00</a:t>
                      </a:r>
                      <a:r>
                        <a:rPr kumimoji="0" lang="en-US" sz="1000" b="0" i="0" u="none" strike="noStrike" kern="1200" cap="none" spc="0" normalizeH="0" baseline="0" noProof="0">
                          <a:ln>
                            <a:noFill/>
                          </a:ln>
                          <a:solidFill>
                            <a:prstClr val="black"/>
                          </a:solidFill>
                          <a:effectLst/>
                          <a:uLnTx/>
                          <a:uFillTx/>
                          <a:latin typeface="Calibri"/>
                          <a:ea typeface="+mn-ea"/>
                          <a:cs typeface="+mn-cs"/>
                        </a:rPr>
                        <a:t>
 🕊️☀️ Basking in the sun and overlooking the Mediterranean coast, this ochre-colored and blue-shuttered estate is home to the world’s most iconic and admired rosé wines. Having acquired the estate in 2006, Sacha Lichine is onto his 18th vintage and the rosé wines produced by this estate have yet to disappoint. Producing an array of 𝑝𝑟𝑜𝑣𝑒𝑛𝑐𝑎𝑙-𝑠𝑡𝑦𝑙𝑒 rose wines, the estate’s most iconic bottling is the legendary: 𝐖𝐡𝐢𝐬𝐩𝐞𝐫𝐢𝐧𝐠 𝐀𝐧𝐠𝐞𝐥. The grapes thrive in the Esclans Valley, in the Cotes de Provence region and are harvested at night, to avoid the scorching south-of-France heat. The grapes are meticulously sorted by the estate’s talented teams, who assess the quality of every grape. Fermentation is carried out entirely in stainless steel tanks, a technique that guarantees the quality of Whispering Angel. Comprising a blend of 𝐺𝑟𝑒𝑛𝑎𝑐ℎ𝑒, 𝑆𝑦𝑟𝑎ℎ, 𝐶𝑎𝑟𝑖𝑔𝑛𝑎𝑛, 𝐶𝑖𝑛𝑠𝑎𝑢𝑙𝑡 𝑎𝑛𝑑 𝑅𝑜𝑙𝑙𝑒, Whispering Angel wines will lure you in with their pale pink color. 𝑭𝒍𝒐𝒓𝒂𝒍 𝒂𝒏𝒅 𝒇𝒓𝒖𝒊𝒕𝒚 𝒏𝒐𝒕𝒆𝒔 fill the nose, giving way to a 𝒓𝒐𝒖𝒏𝒅, 𝒔𝒎𝒐𝒐𝒕𝒉 𝒂𝒏𝒅 𝒗𝒊𝒃𝒓𝒂𝒏𝒕 𝒂𝒄𝒊𝒅𝒊𝒕𝒚 on the palate. This elegant wine reveals juicy and ripe fruit notes, making it the perfect wine to serve chilled at your summertime feasts. Without further ado, discover the 𝟐𝟎𝟐𝟐 𝐯𝐢𝐧𝐭𝐚𝐠𝐞 𝐨𝐟 𝐖𝐡𝐢𝐬𝐩𝐞𝐫𝐢𝐧𝐠 𝐀𝐧𝐠𝐞𝐥 now and serve this wine to your guests this summer!
📸: © @thewhisperingangel | Hervé Fabre
#whisperingangel #cavesdesclans #provence #provencerose #rosewine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https://quintly-eu-image-storage.s3.amazonaws.com/4779dac5c147e99c1f301897c2922867/ccc4cd6dd9b434909d99feb607c45bf4.jpg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5.7100 %</a:t>
                      </a:r>
                    </a:p>
                  </a:txBody>
                  <a:tcPr/>
                </a:tc>
                <a:extLst>
                  <a:ext uri="{0D108BD9-81ED-4DB2-BD59-A6C34878D82A}">
                    <a16:rowId xmlns:a16="http://schemas.microsoft.com/office/drawing/2014/main" val="604214103"/>
                  </a:ext>
                </a:extLst>
              </a:tr>
            </a:tbl>
          </a:graphicData>
        </a:graphic>
      </p:graphicFrame>
      <p:sp>
        <p:nvSpPr>
          <p:cNvPr id="4" name="Text Placeholder 3">
            <a:extLst>
              <a:ext uri="{FF2B5EF4-FFF2-40B4-BE49-F238E27FC236}">
                <a16:creationId xmlns:a16="http://schemas.microsoft.com/office/drawing/2014/main" id="{57AB8A0E-36B7-4B6C-B62E-6D17E3094CE3}"/>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42581262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27265-51D1-4523-AE7B-2D40877F340F}"/>
              </a:ext>
            </a:extLst>
          </p:cNvPr>
          <p:cNvSpPr>
            <a:spLocks noGrp="1"/>
          </p:cNvSpPr>
          <p:nvPr>
            <p:ph type="title"/>
          </p:nvPr>
        </p:nvSpPr>
        <p:spPr/>
        <p:txBody>
          <a:bodyPr/>
          <a:lstStyle/>
          <a:p>
            <a:r>
              <a:rPr lang="en-US"/>
              <a:t>Overall All Posts Table | All profiles - 18 of 24</a:t>
            </a:r>
          </a:p>
        </p:txBody>
      </p:sp>
      <p:graphicFrame>
        <p:nvGraphicFramePr>
          <p:cNvPr id="5" name="Table Placeholder 4">
            <a:extLst>
              <a:ext uri="{FF2B5EF4-FFF2-40B4-BE49-F238E27FC236}">
                <a16:creationId xmlns:a16="http://schemas.microsoft.com/office/drawing/2014/main" id="{CD9B06C4-EAAE-4439-80DD-4FF335A5BAA3}"/>
              </a:ext>
            </a:extLst>
          </p:cNvPr>
          <p:cNvGraphicFramePr>
            <a:graphicFrameLocks noGrp="1"/>
          </p:cNvGraphicFramePr>
          <p:nvPr>
            <p:ph type="tbl" sz="quarter" idx="13"/>
            <p:extLst>
              <p:ext uri="{D42A27DB-BD31-4B8C-83A1-F6EECF244321}">
                <p14:modId xmlns:p14="http://schemas.microsoft.com/office/powerpoint/2010/main" val="3006033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18899419"/>
                    </a:ext>
                  </a:extLst>
                </a:gridCol>
                <a:gridCol w="1316736">
                  <a:extLst>
                    <a:ext uri="{9D8B030D-6E8A-4147-A177-3AD203B41FA5}">
                      <a16:colId xmlns:a16="http://schemas.microsoft.com/office/drawing/2014/main" val="4052304243"/>
                    </a:ext>
                  </a:extLst>
                </a:gridCol>
                <a:gridCol w="658368">
                  <a:extLst>
                    <a:ext uri="{9D8B030D-6E8A-4147-A177-3AD203B41FA5}">
                      <a16:colId xmlns:a16="http://schemas.microsoft.com/office/drawing/2014/main" val="1848058901"/>
                    </a:ext>
                  </a:extLst>
                </a:gridCol>
                <a:gridCol w="658368">
                  <a:extLst>
                    <a:ext uri="{9D8B030D-6E8A-4147-A177-3AD203B41FA5}">
                      <a16:colId xmlns:a16="http://schemas.microsoft.com/office/drawing/2014/main" val="301765315"/>
                    </a:ext>
                  </a:extLst>
                </a:gridCol>
                <a:gridCol w="658368">
                  <a:extLst>
                    <a:ext uri="{9D8B030D-6E8A-4147-A177-3AD203B41FA5}">
                      <a16:colId xmlns:a16="http://schemas.microsoft.com/office/drawing/2014/main" val="1664227832"/>
                    </a:ext>
                  </a:extLst>
                </a:gridCol>
                <a:gridCol w="658368">
                  <a:extLst>
                    <a:ext uri="{9D8B030D-6E8A-4147-A177-3AD203B41FA5}">
                      <a16:colId xmlns:a16="http://schemas.microsoft.com/office/drawing/2014/main" val="3353964753"/>
                    </a:ext>
                  </a:extLst>
                </a:gridCol>
                <a:gridCol w="658368">
                  <a:extLst>
                    <a:ext uri="{9D8B030D-6E8A-4147-A177-3AD203B41FA5}">
                      <a16:colId xmlns:a16="http://schemas.microsoft.com/office/drawing/2014/main" val="24267142"/>
                    </a:ext>
                  </a:extLst>
                </a:gridCol>
                <a:gridCol w="658368">
                  <a:extLst>
                    <a:ext uri="{9D8B030D-6E8A-4147-A177-3AD203B41FA5}">
                      <a16:colId xmlns:a16="http://schemas.microsoft.com/office/drawing/2014/main" val="1415445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020958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Millesima USA - 2024-05-28 16:30:13</a:t>
                      </a:r>
                      <a:r>
                        <a:rPr kumimoji="0" lang="en-US" sz="1000" b="0" i="0" u="none" strike="noStrike" kern="1200" cap="none" spc="0" normalizeH="0" baseline="0" noProof="0">
                          <a:ln>
                            <a:noFill/>
                          </a:ln>
                          <a:solidFill>
                            <a:prstClr val="black"/>
                          </a:solidFill>
                          <a:effectLst/>
                          <a:uLnTx/>
                          <a:uFillTx/>
                          <a:latin typeface="Calibri"/>
                          <a:ea typeface="+mn-ea"/>
                          <a:cs typeface="+mn-cs"/>
                        </a:rPr>
                        <a:t>
 🕊️☀️ Basking in the sun and overlooking the Mediterranean coast, this ochre-colored and blue-shuttered estate is home to the world’s most iconic and admired rosé wines. Having acquired the estate in 2006, Sacha Lichine is onto his 18th vintage and the rosé wines produced by this estate have yet to disappoint. Producing an array of 𝑝𝑟𝑜𝑣𝑒𝑛𝑐𝑎𝑙-𝑠𝑡𝑦𝑙𝑒 rose wines, the estate’s most iconic bottling is the legendary: 𝐖𝐡𝐢𝐬𝐩𝐞𝐫𝐢𝐧𝐠 𝐀𝐧𝐠𝐞𝐥. The grapes thrive in the Esclans Valley, in the Cotes de Provence region and are harvested at night, to avoid the scorching south-of-France heat. The grapes are meticulously sorted by the estate’s talented teams, who assess the quality of every grape. Fermentation is carried out entirely in stainless steel tanks, a technique that guarantees the quality of Whispering Angel. Comprising a blend of 𝐺𝑟𝑒𝑛𝑎𝑐ℎ𝑒, 𝑆𝑦𝑟𝑎ℎ, 𝐶𝑎𝑟𝑖𝑔𝑛𝑎𝑛, 𝐶𝑖𝑛𝑠𝑎𝑢𝑙𝑡 𝑎𝑛𝑑 𝑅𝑜𝑙𝑙𝑒, Whispering Angel wines will lure you in with their pale pink color. 𝑭𝒍𝒐𝒓𝒂𝒍 𝒂𝒏𝒅 𝒇𝒓𝒖𝒊𝒕𝒚 𝒏𝒐𝒕𝒆𝒔 fill the nose, giving way to a 𝒓𝒐𝒖𝒏𝒅, 𝒔𝒎𝒐𝒐𝒕𝒉 𝒂𝒏𝒅 𝒗𝒊𝒃𝒓𝒂𝒏𝒕 𝒂𝒄𝒊𝒅𝒊𝒕𝒚 on the palate. This elegant wine reveals juicy and ripe fruit notes, making it the perfect wine to serve chilled at your summertime feasts. Without further ado, discover the 𝟐𝟎𝟐𝟐 𝐯𝐢𝐧𝐭𝐚𝐠𝐞 𝐨𝐟 𝐖𝐡𝐢𝐬𝐩𝐞𝐫𝐢𝐧𝐠 𝐀𝐧𝐠𝐞𝐥 now and serve this wine to your guests this summer!
#WhisperingAngel #RoseWine #CavesdEsclans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3.1447 %</a:t>
                      </a:r>
                    </a:p>
                  </a:txBody>
                  <a:tcPr/>
                </a:tc>
                <a:extLst>
                  <a:ext uri="{0D108BD9-81ED-4DB2-BD59-A6C34878D82A}">
                    <a16:rowId xmlns:a16="http://schemas.microsoft.com/office/drawing/2014/main" val="4157118133"/>
                  </a:ext>
                </a:extLst>
              </a:tr>
            </a:tbl>
          </a:graphicData>
        </a:graphic>
      </p:graphicFrame>
      <p:sp>
        <p:nvSpPr>
          <p:cNvPr id="4" name="Text Placeholder 3">
            <a:extLst>
              <a:ext uri="{FF2B5EF4-FFF2-40B4-BE49-F238E27FC236}">
                <a16:creationId xmlns:a16="http://schemas.microsoft.com/office/drawing/2014/main" id="{A2E7B691-8D97-49CD-A295-BCA14EA7F43F}"/>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23856332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C8A75-E765-4F99-B1A8-72C122E0891F}"/>
              </a:ext>
            </a:extLst>
          </p:cNvPr>
          <p:cNvSpPr>
            <a:spLocks noGrp="1"/>
          </p:cNvSpPr>
          <p:nvPr>
            <p:ph type="title"/>
          </p:nvPr>
        </p:nvSpPr>
        <p:spPr/>
        <p:txBody>
          <a:bodyPr/>
          <a:lstStyle/>
          <a:p>
            <a:r>
              <a:rPr lang="en-US"/>
              <a:t>Overall All Posts Table | All profiles - 19 of 24</a:t>
            </a:r>
          </a:p>
        </p:txBody>
      </p:sp>
      <p:graphicFrame>
        <p:nvGraphicFramePr>
          <p:cNvPr id="5" name="Table Placeholder 4">
            <a:extLst>
              <a:ext uri="{FF2B5EF4-FFF2-40B4-BE49-F238E27FC236}">
                <a16:creationId xmlns:a16="http://schemas.microsoft.com/office/drawing/2014/main" id="{52F51D3B-5031-4E14-9422-FADFCE9E65F7}"/>
              </a:ext>
            </a:extLst>
          </p:cNvPr>
          <p:cNvGraphicFramePr>
            <a:graphicFrameLocks noGrp="1"/>
          </p:cNvGraphicFramePr>
          <p:nvPr>
            <p:ph type="tbl" sz="quarter" idx="13"/>
            <p:extLst>
              <p:ext uri="{D42A27DB-BD31-4B8C-83A1-F6EECF244321}">
                <p14:modId xmlns:p14="http://schemas.microsoft.com/office/powerpoint/2010/main" val="2439552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31086859"/>
                    </a:ext>
                  </a:extLst>
                </a:gridCol>
                <a:gridCol w="1316736">
                  <a:extLst>
                    <a:ext uri="{9D8B030D-6E8A-4147-A177-3AD203B41FA5}">
                      <a16:colId xmlns:a16="http://schemas.microsoft.com/office/drawing/2014/main" val="2347141741"/>
                    </a:ext>
                  </a:extLst>
                </a:gridCol>
                <a:gridCol w="658368">
                  <a:extLst>
                    <a:ext uri="{9D8B030D-6E8A-4147-A177-3AD203B41FA5}">
                      <a16:colId xmlns:a16="http://schemas.microsoft.com/office/drawing/2014/main" val="2887481962"/>
                    </a:ext>
                  </a:extLst>
                </a:gridCol>
                <a:gridCol w="658368">
                  <a:extLst>
                    <a:ext uri="{9D8B030D-6E8A-4147-A177-3AD203B41FA5}">
                      <a16:colId xmlns:a16="http://schemas.microsoft.com/office/drawing/2014/main" val="1747922157"/>
                    </a:ext>
                  </a:extLst>
                </a:gridCol>
                <a:gridCol w="658368">
                  <a:extLst>
                    <a:ext uri="{9D8B030D-6E8A-4147-A177-3AD203B41FA5}">
                      <a16:colId xmlns:a16="http://schemas.microsoft.com/office/drawing/2014/main" val="3728431960"/>
                    </a:ext>
                  </a:extLst>
                </a:gridCol>
                <a:gridCol w="658368">
                  <a:extLst>
                    <a:ext uri="{9D8B030D-6E8A-4147-A177-3AD203B41FA5}">
                      <a16:colId xmlns:a16="http://schemas.microsoft.com/office/drawing/2014/main" val="2205544794"/>
                    </a:ext>
                  </a:extLst>
                </a:gridCol>
                <a:gridCol w="658368">
                  <a:extLst>
                    <a:ext uri="{9D8B030D-6E8A-4147-A177-3AD203B41FA5}">
                      <a16:colId xmlns:a16="http://schemas.microsoft.com/office/drawing/2014/main" val="3267901137"/>
                    </a:ext>
                  </a:extLst>
                </a:gridCol>
                <a:gridCol w="658368">
                  <a:extLst>
                    <a:ext uri="{9D8B030D-6E8A-4147-A177-3AD203B41FA5}">
                      <a16:colId xmlns:a16="http://schemas.microsoft.com/office/drawing/2014/main" val="2599676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588024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Twitter Own Tweets @MillesimaENG - 2024-05-27 15:30:20</a:t>
                      </a:r>
                      <a:r>
                        <a:rPr kumimoji="0" lang="en-US" sz="1000" b="0" i="0" u="none" strike="noStrike" kern="1200" cap="none" spc="0" normalizeH="0" baseline="0" noProof="0">
                          <a:ln>
                            <a:noFill/>
                          </a:ln>
                          <a:solidFill>
                            <a:prstClr val="black"/>
                          </a:solidFill>
                          <a:effectLst/>
                          <a:uLnTx/>
                          <a:uFillTx/>
                          <a:latin typeface="Calibri"/>
                          <a:ea typeface="+mn-ea"/>
                          <a:cs typeface="+mn-cs"/>
                        </a:rPr>
                        <a:t>
 🌸🌷 Château Galoupet 2023: Our first organic vintage! A hot, dry year yielded high-quality, aromatic grapes. Expect summer fruits and a saline finish.
🔎: millesima.co.uk/producer-chate… pic.twitter.com/26IJbF79so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201445620"/>
                  </a:ext>
                </a:extLst>
              </a:tr>
            </a:tbl>
          </a:graphicData>
        </a:graphic>
      </p:graphicFrame>
      <p:sp>
        <p:nvSpPr>
          <p:cNvPr id="4" name="Text Placeholder 3">
            <a:extLst>
              <a:ext uri="{FF2B5EF4-FFF2-40B4-BE49-F238E27FC236}">
                <a16:creationId xmlns:a16="http://schemas.microsoft.com/office/drawing/2014/main" id="{680EDC94-02F1-4FC2-8DAD-95CA2EA24112}"/>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30054063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243F7-6E93-478D-B452-AA1FA167CD4D}"/>
              </a:ext>
            </a:extLst>
          </p:cNvPr>
          <p:cNvSpPr>
            <a:spLocks noGrp="1"/>
          </p:cNvSpPr>
          <p:nvPr>
            <p:ph type="title"/>
          </p:nvPr>
        </p:nvSpPr>
        <p:spPr/>
        <p:txBody>
          <a:bodyPr/>
          <a:lstStyle/>
          <a:p>
            <a:r>
              <a:rPr lang="en-US"/>
              <a:t>Overall All Posts Table | All profiles - 20 of 24</a:t>
            </a:r>
          </a:p>
        </p:txBody>
      </p:sp>
      <p:graphicFrame>
        <p:nvGraphicFramePr>
          <p:cNvPr id="5" name="Table Placeholder 4">
            <a:extLst>
              <a:ext uri="{FF2B5EF4-FFF2-40B4-BE49-F238E27FC236}">
                <a16:creationId xmlns:a16="http://schemas.microsoft.com/office/drawing/2014/main" id="{74BE5770-7633-4B72-A0F3-B1E5D39425C3}"/>
              </a:ext>
            </a:extLst>
          </p:cNvPr>
          <p:cNvGraphicFramePr>
            <a:graphicFrameLocks noGrp="1"/>
          </p:cNvGraphicFramePr>
          <p:nvPr>
            <p:ph type="tbl" sz="quarter" idx="13"/>
            <p:extLst>
              <p:ext uri="{D42A27DB-BD31-4B8C-83A1-F6EECF244321}">
                <p14:modId xmlns:p14="http://schemas.microsoft.com/office/powerpoint/2010/main" val="1831120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16277752"/>
                    </a:ext>
                  </a:extLst>
                </a:gridCol>
                <a:gridCol w="1316736">
                  <a:extLst>
                    <a:ext uri="{9D8B030D-6E8A-4147-A177-3AD203B41FA5}">
                      <a16:colId xmlns:a16="http://schemas.microsoft.com/office/drawing/2014/main" val="116516527"/>
                    </a:ext>
                  </a:extLst>
                </a:gridCol>
                <a:gridCol w="658368">
                  <a:extLst>
                    <a:ext uri="{9D8B030D-6E8A-4147-A177-3AD203B41FA5}">
                      <a16:colId xmlns:a16="http://schemas.microsoft.com/office/drawing/2014/main" val="2013184049"/>
                    </a:ext>
                  </a:extLst>
                </a:gridCol>
                <a:gridCol w="658368">
                  <a:extLst>
                    <a:ext uri="{9D8B030D-6E8A-4147-A177-3AD203B41FA5}">
                      <a16:colId xmlns:a16="http://schemas.microsoft.com/office/drawing/2014/main" val="1636232787"/>
                    </a:ext>
                  </a:extLst>
                </a:gridCol>
                <a:gridCol w="658368">
                  <a:extLst>
                    <a:ext uri="{9D8B030D-6E8A-4147-A177-3AD203B41FA5}">
                      <a16:colId xmlns:a16="http://schemas.microsoft.com/office/drawing/2014/main" val="1104261481"/>
                    </a:ext>
                  </a:extLst>
                </a:gridCol>
                <a:gridCol w="658368">
                  <a:extLst>
                    <a:ext uri="{9D8B030D-6E8A-4147-A177-3AD203B41FA5}">
                      <a16:colId xmlns:a16="http://schemas.microsoft.com/office/drawing/2014/main" val="2940472835"/>
                    </a:ext>
                  </a:extLst>
                </a:gridCol>
                <a:gridCol w="658368">
                  <a:extLst>
                    <a:ext uri="{9D8B030D-6E8A-4147-A177-3AD203B41FA5}">
                      <a16:colId xmlns:a16="http://schemas.microsoft.com/office/drawing/2014/main" val="1530262224"/>
                    </a:ext>
                  </a:extLst>
                </a:gridCol>
                <a:gridCol w="658368">
                  <a:extLst>
                    <a:ext uri="{9D8B030D-6E8A-4147-A177-3AD203B41FA5}">
                      <a16:colId xmlns:a16="http://schemas.microsoft.com/office/drawing/2014/main" val="2729951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366486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Millésima - 2024-05-27 15:30:07</a:t>
                      </a:r>
                      <a:r>
                        <a:rPr kumimoji="0" lang="en-US" sz="1000" b="0" i="0" u="none" strike="noStrike" kern="1200" cap="none" spc="0" normalizeH="0" baseline="0" noProof="0">
                          <a:ln>
                            <a:noFill/>
                          </a:ln>
                          <a:solidFill>
                            <a:prstClr val="black"/>
                          </a:solidFill>
                          <a:effectLst/>
                          <a:uLnTx/>
                          <a:uFillTx/>
                          <a:latin typeface="Calibri"/>
                          <a:ea typeface="+mn-ea"/>
                          <a:cs typeface="+mn-cs"/>
                        </a:rPr>
                        <a:t>
 🌸🌷 Shaped by the winds, between the Massif des Maures, the ancient salt flats of Hyères, and the golden islands, Château Galoupet watches over a terroir of 77 hectares of protected woodlands and 69 hectares of vineyards. Wishing to create a biodiversity sanctuary and committed to the environment, this Cru Classé from Provence is delighted to present its first vintage certified in organic farming with the release of Château Galoupet 2023. A hot and dry vintage, 2023 produced low yields and high-quality grapes, highly concentrated in aromas. To compose this cuvée, a careful selection is made from the estate's 40 parcels, each managed and vinified independently. To preserve aromatic intensity, the most structured wines are vinified and aged in demi-muids. Special care is given to the tibouren, a rare and delicate grape variety that is part of the blend, distinguished by its aromas of yellow fruits and a saline touch. This rosé from the Côtes-de-Provence first evokes on the nose summer fruits like yellow peach, mango, fresh pineapple, and subtle citrus aromas. On the palate, it is intense, ample, and structured with a long, complex, and saline finish. A true gastronomic rosé, Château Galoupet also reveals good aging potential.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https://quintly-eu-image-storage.s3.amazonaws.com/432f312af9684125b51d164856c83dfc/ad84b426a1878dd87d95b31a3dea3e56.jpg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0.9709 %</a:t>
                      </a:r>
                    </a:p>
                  </a:txBody>
                  <a:tcPr/>
                </a:tc>
                <a:extLst>
                  <a:ext uri="{0D108BD9-81ED-4DB2-BD59-A6C34878D82A}">
                    <a16:rowId xmlns:a16="http://schemas.microsoft.com/office/drawing/2014/main" val="2870352113"/>
                  </a:ext>
                </a:extLst>
              </a:tr>
            </a:tbl>
          </a:graphicData>
        </a:graphic>
      </p:graphicFrame>
      <p:sp>
        <p:nvSpPr>
          <p:cNvPr id="4" name="Text Placeholder 3">
            <a:extLst>
              <a:ext uri="{FF2B5EF4-FFF2-40B4-BE49-F238E27FC236}">
                <a16:creationId xmlns:a16="http://schemas.microsoft.com/office/drawing/2014/main" id="{43CE8F65-C4E2-4B6D-A6A3-FED1EE4CBB97}"/>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9224822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F54EE-19BA-4D0A-8E84-0C59C249C9D5}"/>
              </a:ext>
            </a:extLst>
          </p:cNvPr>
          <p:cNvSpPr>
            <a:spLocks noGrp="1"/>
          </p:cNvSpPr>
          <p:nvPr>
            <p:ph type="title"/>
          </p:nvPr>
        </p:nvSpPr>
        <p:spPr/>
        <p:txBody>
          <a:bodyPr/>
          <a:lstStyle/>
          <a:p>
            <a:r>
              <a:rPr lang="en-US"/>
              <a:t>Overall All Posts Table | All profiles - 21 of 24</a:t>
            </a:r>
          </a:p>
        </p:txBody>
      </p:sp>
      <p:graphicFrame>
        <p:nvGraphicFramePr>
          <p:cNvPr id="5" name="Table Placeholder 4">
            <a:extLst>
              <a:ext uri="{FF2B5EF4-FFF2-40B4-BE49-F238E27FC236}">
                <a16:creationId xmlns:a16="http://schemas.microsoft.com/office/drawing/2014/main" id="{D394C17F-540F-4052-9543-569D3D13FC06}"/>
              </a:ext>
            </a:extLst>
          </p:cNvPr>
          <p:cNvGraphicFramePr>
            <a:graphicFrameLocks noGrp="1"/>
          </p:cNvGraphicFramePr>
          <p:nvPr>
            <p:ph type="tbl" sz="quarter" idx="13"/>
            <p:extLst>
              <p:ext uri="{D42A27DB-BD31-4B8C-83A1-F6EECF244321}">
                <p14:modId xmlns:p14="http://schemas.microsoft.com/office/powerpoint/2010/main" val="4175925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40239479"/>
                    </a:ext>
                  </a:extLst>
                </a:gridCol>
                <a:gridCol w="1316736">
                  <a:extLst>
                    <a:ext uri="{9D8B030D-6E8A-4147-A177-3AD203B41FA5}">
                      <a16:colId xmlns:a16="http://schemas.microsoft.com/office/drawing/2014/main" val="1431509776"/>
                    </a:ext>
                  </a:extLst>
                </a:gridCol>
                <a:gridCol w="658368">
                  <a:extLst>
                    <a:ext uri="{9D8B030D-6E8A-4147-A177-3AD203B41FA5}">
                      <a16:colId xmlns:a16="http://schemas.microsoft.com/office/drawing/2014/main" val="2934882428"/>
                    </a:ext>
                  </a:extLst>
                </a:gridCol>
                <a:gridCol w="658368">
                  <a:extLst>
                    <a:ext uri="{9D8B030D-6E8A-4147-A177-3AD203B41FA5}">
                      <a16:colId xmlns:a16="http://schemas.microsoft.com/office/drawing/2014/main" val="2116587285"/>
                    </a:ext>
                  </a:extLst>
                </a:gridCol>
                <a:gridCol w="658368">
                  <a:extLst>
                    <a:ext uri="{9D8B030D-6E8A-4147-A177-3AD203B41FA5}">
                      <a16:colId xmlns:a16="http://schemas.microsoft.com/office/drawing/2014/main" val="3764058664"/>
                    </a:ext>
                  </a:extLst>
                </a:gridCol>
                <a:gridCol w="658368">
                  <a:extLst>
                    <a:ext uri="{9D8B030D-6E8A-4147-A177-3AD203B41FA5}">
                      <a16:colId xmlns:a16="http://schemas.microsoft.com/office/drawing/2014/main" val="4037141812"/>
                    </a:ext>
                  </a:extLst>
                </a:gridCol>
                <a:gridCol w="658368">
                  <a:extLst>
                    <a:ext uri="{9D8B030D-6E8A-4147-A177-3AD203B41FA5}">
                      <a16:colId xmlns:a16="http://schemas.microsoft.com/office/drawing/2014/main" val="1718959058"/>
                    </a:ext>
                  </a:extLst>
                </a:gridCol>
                <a:gridCol w="658368">
                  <a:extLst>
                    <a:ext uri="{9D8B030D-6E8A-4147-A177-3AD203B41FA5}">
                      <a16:colId xmlns:a16="http://schemas.microsoft.com/office/drawing/2014/main" val="512153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519573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Instagram millesima - 2024-05-25 17:00:41</a:t>
                      </a:r>
                      <a:r>
                        <a:rPr kumimoji="0" lang="fr-FR" sz="1000" b="0" i="0" u="none" strike="noStrike" kern="1200" cap="none" spc="0" normalizeH="0" baseline="0" noProof="0">
                          <a:ln>
                            <a:noFill/>
                          </a:ln>
                          <a:solidFill>
                            <a:prstClr val="black"/>
                          </a:solidFill>
                          <a:effectLst/>
                          <a:uLnTx/>
                          <a:uFillTx/>
                          <a:latin typeface="Calibri"/>
                          <a:ea typeface="+mn-ea"/>
                          <a:cs typeface="+mn-cs"/>
                        </a:rPr>
                        <a:t>
 𝗠𝗜𝗡𝗨𝗧𝗬 𝗠 est la cuvée emblématique qui capture l'essence de la Provence et le style distinctif de Minuty. Elle est issue d'une sélection rigoureuse de raisins provenant de tous les terroirs de l'Appellation, s'étendant de la bordure maritime à l'arrière-pays, incluant la Sainte-Victoire. La bouteille, redessinée en 2014 mais créée dans les années 60 par Monique Farnet, mère de Jean-Etienne et François Matton, est devenue un symbole régional grâce à sa forme révolutionnaire. Cette cuvée combine intensité aromatique et légèreté en bouche, reflétant le style caractéristique de Minuty.
📸 : ©Zoé Fidji | @chateauminuty
#Minuty #millesima #provence #rosé #minutyrosé #minutyM #rosédeprovence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https://quintly-eu-image-storage.s3.amazonaws.com/4fd71e878b4bef407fdeb69c08f49b39/5e561386d9b721b37e1d70b7c1e3255a.jpg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368962635"/>
                  </a:ext>
                </a:extLst>
              </a:tr>
            </a:tbl>
          </a:graphicData>
        </a:graphic>
      </p:graphicFrame>
      <p:sp>
        <p:nvSpPr>
          <p:cNvPr id="4" name="Text Placeholder 3">
            <a:extLst>
              <a:ext uri="{FF2B5EF4-FFF2-40B4-BE49-F238E27FC236}">
                <a16:creationId xmlns:a16="http://schemas.microsoft.com/office/drawing/2014/main" id="{344C2B77-F61D-45E7-9CB0-10C88FAABBD5}"/>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30112612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D5CC7-E1D0-4D7D-A885-0B7A20917FEB}"/>
              </a:ext>
            </a:extLst>
          </p:cNvPr>
          <p:cNvSpPr>
            <a:spLocks noGrp="1"/>
          </p:cNvSpPr>
          <p:nvPr>
            <p:ph type="title"/>
          </p:nvPr>
        </p:nvSpPr>
        <p:spPr/>
        <p:txBody>
          <a:bodyPr/>
          <a:lstStyle/>
          <a:p>
            <a:r>
              <a:rPr lang="en-US"/>
              <a:t>Overall All Posts Table | All profiles - 22 of 24</a:t>
            </a:r>
          </a:p>
        </p:txBody>
      </p:sp>
      <p:graphicFrame>
        <p:nvGraphicFramePr>
          <p:cNvPr id="5" name="Table Placeholder 4">
            <a:extLst>
              <a:ext uri="{FF2B5EF4-FFF2-40B4-BE49-F238E27FC236}">
                <a16:creationId xmlns:a16="http://schemas.microsoft.com/office/drawing/2014/main" id="{E800C89B-50B4-4085-8BEE-EA3D7063B72D}"/>
              </a:ext>
            </a:extLst>
          </p:cNvPr>
          <p:cNvGraphicFramePr>
            <a:graphicFrameLocks noGrp="1"/>
          </p:cNvGraphicFramePr>
          <p:nvPr>
            <p:ph type="tbl" sz="quarter" idx="13"/>
            <p:extLst>
              <p:ext uri="{D42A27DB-BD31-4B8C-83A1-F6EECF244321}">
                <p14:modId xmlns:p14="http://schemas.microsoft.com/office/powerpoint/2010/main" val="546097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80920467"/>
                    </a:ext>
                  </a:extLst>
                </a:gridCol>
                <a:gridCol w="1316736">
                  <a:extLst>
                    <a:ext uri="{9D8B030D-6E8A-4147-A177-3AD203B41FA5}">
                      <a16:colId xmlns:a16="http://schemas.microsoft.com/office/drawing/2014/main" val="1941679375"/>
                    </a:ext>
                  </a:extLst>
                </a:gridCol>
                <a:gridCol w="658368">
                  <a:extLst>
                    <a:ext uri="{9D8B030D-6E8A-4147-A177-3AD203B41FA5}">
                      <a16:colId xmlns:a16="http://schemas.microsoft.com/office/drawing/2014/main" val="3966461139"/>
                    </a:ext>
                  </a:extLst>
                </a:gridCol>
                <a:gridCol w="658368">
                  <a:extLst>
                    <a:ext uri="{9D8B030D-6E8A-4147-A177-3AD203B41FA5}">
                      <a16:colId xmlns:a16="http://schemas.microsoft.com/office/drawing/2014/main" val="718781457"/>
                    </a:ext>
                  </a:extLst>
                </a:gridCol>
                <a:gridCol w="658368">
                  <a:extLst>
                    <a:ext uri="{9D8B030D-6E8A-4147-A177-3AD203B41FA5}">
                      <a16:colId xmlns:a16="http://schemas.microsoft.com/office/drawing/2014/main" val="1298827017"/>
                    </a:ext>
                  </a:extLst>
                </a:gridCol>
                <a:gridCol w="658368">
                  <a:extLst>
                    <a:ext uri="{9D8B030D-6E8A-4147-A177-3AD203B41FA5}">
                      <a16:colId xmlns:a16="http://schemas.microsoft.com/office/drawing/2014/main" val="2044022320"/>
                    </a:ext>
                  </a:extLst>
                </a:gridCol>
                <a:gridCol w="658368">
                  <a:extLst>
                    <a:ext uri="{9D8B030D-6E8A-4147-A177-3AD203B41FA5}">
                      <a16:colId xmlns:a16="http://schemas.microsoft.com/office/drawing/2014/main" val="1869397933"/>
                    </a:ext>
                  </a:extLst>
                </a:gridCol>
                <a:gridCol w="658368">
                  <a:extLst>
                    <a:ext uri="{9D8B030D-6E8A-4147-A177-3AD203B41FA5}">
                      <a16:colId xmlns:a16="http://schemas.microsoft.com/office/drawing/2014/main" val="2797776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677898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LinkedIn Millesima - 2024-05-24 16:01:26</a:t>
                      </a:r>
                      <a:r>
                        <a:rPr kumimoji="0" lang="fr-FR" sz="1000" b="0" i="0" u="none" strike="noStrike" kern="1200" cap="none" spc="0" normalizeH="0" baseline="0" noProof="0">
                          <a:ln>
                            <a:noFill/>
                          </a:ln>
                          <a:solidFill>
                            <a:prstClr val="black"/>
                          </a:solidFill>
                          <a:effectLst/>
                          <a:uLnTx/>
                          <a:uFillTx/>
                          <a:latin typeface="Calibri"/>
                          <a:ea typeface="+mn-ea"/>
                          <a:cs typeface="+mn-cs"/>
                        </a:rPr>
                        <a:t>
 Façonné par les vents, entre le Massif des Maures, les anciens salins de Hyères et les îles d’Or, le Château Galoupet  veille sur un terroir de 77 hectares de bois protégés et 69 hectares de vignes. Engagé pour l’environnement, ce Cru Classé de Provence présente son premier millésime certifié en agriculture biologique : le Château Galoupet 2023.
Millésime chaud et sec, 2023 a généré des raisins de grande qualité, très concentrés en arômes. Une sélection minutieuse parmi les 40 parcelles du domaine a permis de composer cette cuvée, avec une attention particulière au tibouren, cépage rare aux arômes de fruits jaunes et à la touche saline. En bouche, ce rosé des 𝘊𝘰̂𝘵𝘦𝘴-𝘥𝘦-𝘗𝘳𝘰𝘷𝘦𝘯𝘤𝘦 est intense, ample et structuré avec une finale longue et complexe. Un véritable rosé de gastronomie, révélant un bon potentiel de garde.
#ProvenceWine #chateaugaloupet #rosé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3.5988 %</a:t>
                      </a:r>
                    </a:p>
                  </a:txBody>
                  <a:tcPr/>
                </a:tc>
                <a:extLst>
                  <a:ext uri="{0D108BD9-81ED-4DB2-BD59-A6C34878D82A}">
                    <a16:rowId xmlns:a16="http://schemas.microsoft.com/office/drawing/2014/main" val="2283932113"/>
                  </a:ext>
                </a:extLst>
              </a:tr>
            </a:tbl>
          </a:graphicData>
        </a:graphic>
      </p:graphicFrame>
      <p:sp>
        <p:nvSpPr>
          <p:cNvPr id="4" name="Text Placeholder 3">
            <a:extLst>
              <a:ext uri="{FF2B5EF4-FFF2-40B4-BE49-F238E27FC236}">
                <a16:creationId xmlns:a16="http://schemas.microsoft.com/office/drawing/2014/main" id="{CBAAF211-A0FC-40A4-B90F-EE431E0BBCE8}"/>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30374843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76765-7074-4EC6-9B62-DD84EB78C06E}"/>
              </a:ext>
            </a:extLst>
          </p:cNvPr>
          <p:cNvSpPr>
            <a:spLocks noGrp="1"/>
          </p:cNvSpPr>
          <p:nvPr>
            <p:ph type="title"/>
          </p:nvPr>
        </p:nvSpPr>
        <p:spPr/>
        <p:txBody>
          <a:bodyPr/>
          <a:lstStyle/>
          <a:p>
            <a:r>
              <a:rPr lang="en-US"/>
              <a:t>Overall All Posts Table | All profiles - 23 of 24</a:t>
            </a:r>
          </a:p>
        </p:txBody>
      </p:sp>
      <p:graphicFrame>
        <p:nvGraphicFramePr>
          <p:cNvPr id="5" name="Table Placeholder 4">
            <a:extLst>
              <a:ext uri="{FF2B5EF4-FFF2-40B4-BE49-F238E27FC236}">
                <a16:creationId xmlns:a16="http://schemas.microsoft.com/office/drawing/2014/main" id="{7D18A111-E124-4012-8468-8623F7F32701}"/>
              </a:ext>
            </a:extLst>
          </p:cNvPr>
          <p:cNvGraphicFramePr>
            <a:graphicFrameLocks noGrp="1"/>
          </p:cNvGraphicFramePr>
          <p:nvPr>
            <p:ph type="tbl" sz="quarter" idx="13"/>
            <p:extLst>
              <p:ext uri="{D42A27DB-BD31-4B8C-83A1-F6EECF244321}">
                <p14:modId xmlns:p14="http://schemas.microsoft.com/office/powerpoint/2010/main" val="2370670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36547207"/>
                    </a:ext>
                  </a:extLst>
                </a:gridCol>
                <a:gridCol w="1316736">
                  <a:extLst>
                    <a:ext uri="{9D8B030D-6E8A-4147-A177-3AD203B41FA5}">
                      <a16:colId xmlns:a16="http://schemas.microsoft.com/office/drawing/2014/main" val="2656390549"/>
                    </a:ext>
                  </a:extLst>
                </a:gridCol>
                <a:gridCol w="658368">
                  <a:extLst>
                    <a:ext uri="{9D8B030D-6E8A-4147-A177-3AD203B41FA5}">
                      <a16:colId xmlns:a16="http://schemas.microsoft.com/office/drawing/2014/main" val="2980903769"/>
                    </a:ext>
                  </a:extLst>
                </a:gridCol>
                <a:gridCol w="658368">
                  <a:extLst>
                    <a:ext uri="{9D8B030D-6E8A-4147-A177-3AD203B41FA5}">
                      <a16:colId xmlns:a16="http://schemas.microsoft.com/office/drawing/2014/main" val="3991380793"/>
                    </a:ext>
                  </a:extLst>
                </a:gridCol>
                <a:gridCol w="658368">
                  <a:extLst>
                    <a:ext uri="{9D8B030D-6E8A-4147-A177-3AD203B41FA5}">
                      <a16:colId xmlns:a16="http://schemas.microsoft.com/office/drawing/2014/main" val="3062982530"/>
                    </a:ext>
                  </a:extLst>
                </a:gridCol>
                <a:gridCol w="658368">
                  <a:extLst>
                    <a:ext uri="{9D8B030D-6E8A-4147-A177-3AD203B41FA5}">
                      <a16:colId xmlns:a16="http://schemas.microsoft.com/office/drawing/2014/main" val="1616231912"/>
                    </a:ext>
                  </a:extLst>
                </a:gridCol>
                <a:gridCol w="658368">
                  <a:extLst>
                    <a:ext uri="{9D8B030D-6E8A-4147-A177-3AD203B41FA5}">
                      <a16:colId xmlns:a16="http://schemas.microsoft.com/office/drawing/2014/main" val="192515867"/>
                    </a:ext>
                  </a:extLst>
                </a:gridCol>
                <a:gridCol w="658368">
                  <a:extLst>
                    <a:ext uri="{9D8B030D-6E8A-4147-A177-3AD203B41FA5}">
                      <a16:colId xmlns:a16="http://schemas.microsoft.com/office/drawing/2014/main" val="3217641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964713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Instagram millesima - 2024-05-24 16:01:19</a:t>
                      </a:r>
                      <a:r>
                        <a:rPr kumimoji="0" lang="fr-FR" sz="1000" b="0" i="0" u="none" strike="noStrike" kern="1200" cap="none" spc="0" normalizeH="0" baseline="0" noProof="0">
                          <a:ln>
                            <a:noFill/>
                          </a:ln>
                          <a:solidFill>
                            <a:prstClr val="black"/>
                          </a:solidFill>
                          <a:effectLst/>
                          <a:uLnTx/>
                          <a:uFillTx/>
                          <a:latin typeface="Calibri"/>
                          <a:ea typeface="+mn-ea"/>
                          <a:cs typeface="+mn-cs"/>
                        </a:rPr>
                        <a:t>
 Façonné par les vents, entre le Massif des Maures, les anciens salins de Hyères et les îles d’Or, le 𝗖𝗵𝗮̂𝘁𝗲𝗮𝘂 𝗚𝗮𝗹𝗼𝘂𝗽𝗲𝘁 veille sur un terroir unique. Ce Cru Classé de Provence présente son premier millésime certifié en agriculture biologique : le Château Galoupet 2023. 🍇🌿
Un rosé de gastronomie, aux arômes de pêche jaune, mangue, ananas et agrumes, intense et structuré avec une touche saline. Un véritable hommage à la biodiversité et à l'excellence.
📸 : @chateaugaloupet
#ProvenceWine #BioWine #ChateauGaloupet #RoseDeGastronomie #Millésime2023 #CotesDeProvence #WineLovers #WineTasting #OrganicWine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https://quintly-eu-image-storage.s3.amazonaws.com/4fd71e878b4bef407fdeb69c08f49b39/d54fd4dcf99662afd35a84de0774feb3.jpg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4.3000 %</a:t>
                      </a:r>
                    </a:p>
                  </a:txBody>
                  <a:tcPr/>
                </a:tc>
                <a:extLst>
                  <a:ext uri="{0D108BD9-81ED-4DB2-BD59-A6C34878D82A}">
                    <a16:rowId xmlns:a16="http://schemas.microsoft.com/office/drawing/2014/main" val="2549026708"/>
                  </a:ext>
                </a:extLst>
              </a:tr>
            </a:tbl>
          </a:graphicData>
        </a:graphic>
      </p:graphicFrame>
      <p:sp>
        <p:nvSpPr>
          <p:cNvPr id="4" name="Text Placeholder 3">
            <a:extLst>
              <a:ext uri="{FF2B5EF4-FFF2-40B4-BE49-F238E27FC236}">
                <a16:creationId xmlns:a16="http://schemas.microsoft.com/office/drawing/2014/main" id="{1ED6F6DC-CA3F-4BA8-9202-A77CE89F28FD}"/>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29460061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0602D-0397-45F3-A3B4-E99BA7E3B56C}"/>
              </a:ext>
            </a:extLst>
          </p:cNvPr>
          <p:cNvSpPr>
            <a:spLocks noGrp="1"/>
          </p:cNvSpPr>
          <p:nvPr>
            <p:ph type="title"/>
          </p:nvPr>
        </p:nvSpPr>
        <p:spPr/>
        <p:txBody>
          <a:bodyPr/>
          <a:lstStyle/>
          <a:p>
            <a:r>
              <a:rPr lang="en-US"/>
              <a:t>Overall All Posts Table | All profiles - 24 of 24</a:t>
            </a:r>
          </a:p>
        </p:txBody>
      </p:sp>
      <p:graphicFrame>
        <p:nvGraphicFramePr>
          <p:cNvPr id="5" name="Table Placeholder 4">
            <a:extLst>
              <a:ext uri="{FF2B5EF4-FFF2-40B4-BE49-F238E27FC236}">
                <a16:creationId xmlns:a16="http://schemas.microsoft.com/office/drawing/2014/main" id="{B80AD061-6167-47AB-84EF-ED60A3082704}"/>
              </a:ext>
            </a:extLst>
          </p:cNvPr>
          <p:cNvGraphicFramePr>
            <a:graphicFrameLocks noGrp="1"/>
          </p:cNvGraphicFramePr>
          <p:nvPr>
            <p:ph type="tbl" sz="quarter" idx="13"/>
            <p:extLst>
              <p:ext uri="{D42A27DB-BD31-4B8C-83A1-F6EECF244321}">
                <p14:modId xmlns:p14="http://schemas.microsoft.com/office/powerpoint/2010/main" val="3442964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1794337"/>
                    </a:ext>
                  </a:extLst>
                </a:gridCol>
                <a:gridCol w="1316736">
                  <a:extLst>
                    <a:ext uri="{9D8B030D-6E8A-4147-A177-3AD203B41FA5}">
                      <a16:colId xmlns:a16="http://schemas.microsoft.com/office/drawing/2014/main" val="3794986868"/>
                    </a:ext>
                  </a:extLst>
                </a:gridCol>
                <a:gridCol w="658368">
                  <a:extLst>
                    <a:ext uri="{9D8B030D-6E8A-4147-A177-3AD203B41FA5}">
                      <a16:colId xmlns:a16="http://schemas.microsoft.com/office/drawing/2014/main" val="2274128709"/>
                    </a:ext>
                  </a:extLst>
                </a:gridCol>
                <a:gridCol w="658368">
                  <a:extLst>
                    <a:ext uri="{9D8B030D-6E8A-4147-A177-3AD203B41FA5}">
                      <a16:colId xmlns:a16="http://schemas.microsoft.com/office/drawing/2014/main" val="2613260755"/>
                    </a:ext>
                  </a:extLst>
                </a:gridCol>
                <a:gridCol w="658368">
                  <a:extLst>
                    <a:ext uri="{9D8B030D-6E8A-4147-A177-3AD203B41FA5}">
                      <a16:colId xmlns:a16="http://schemas.microsoft.com/office/drawing/2014/main" val="512449592"/>
                    </a:ext>
                  </a:extLst>
                </a:gridCol>
                <a:gridCol w="658368">
                  <a:extLst>
                    <a:ext uri="{9D8B030D-6E8A-4147-A177-3AD203B41FA5}">
                      <a16:colId xmlns:a16="http://schemas.microsoft.com/office/drawing/2014/main" val="2615285405"/>
                    </a:ext>
                  </a:extLst>
                </a:gridCol>
                <a:gridCol w="658368">
                  <a:extLst>
                    <a:ext uri="{9D8B030D-6E8A-4147-A177-3AD203B41FA5}">
                      <a16:colId xmlns:a16="http://schemas.microsoft.com/office/drawing/2014/main" val="3127212965"/>
                    </a:ext>
                  </a:extLst>
                </a:gridCol>
                <a:gridCol w="658368">
                  <a:extLst>
                    <a:ext uri="{9D8B030D-6E8A-4147-A177-3AD203B41FA5}">
                      <a16:colId xmlns:a16="http://schemas.microsoft.com/office/drawing/2014/main" val="1057205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701143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Twitter Own Tweets @MillesimaFR - 2024-05-24 16:00:26</a:t>
                      </a:r>
                      <a:r>
                        <a:rPr kumimoji="0" lang="en-US" sz="1000" b="0" i="0" u="none" strike="noStrike" kern="1200" cap="none" spc="0" normalizeH="0" baseline="0" noProof="0">
                          <a:ln>
                            <a:noFill/>
                          </a:ln>
                          <a:solidFill>
                            <a:prstClr val="black"/>
                          </a:solidFill>
                          <a:effectLst/>
                          <a:uLnTx/>
                          <a:uFillTx/>
                          <a:latin typeface="Calibri"/>
                          <a:ea typeface="+mn-ea"/>
                          <a:cs typeface="+mn-cs"/>
                        </a:rPr>
                        <a:t>
 Le #ChâteauGaloupet présente son premier millésime certifié en #agriculturebiologique : Château Galoupet 2023. 🍇🌿 Un #rosé de #gastronomie, aux arômes de fruits frais structuré avec une touche saline. Un hommage à la biodiversité et à l'excellence. 
🔎 fcld.ly/galoupet pic.twitter.com/F5UCoh8xyT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3388362912"/>
                  </a:ext>
                </a:extLst>
              </a:tr>
            </a:tbl>
          </a:graphicData>
        </a:graphic>
      </p:graphicFrame>
      <p:sp>
        <p:nvSpPr>
          <p:cNvPr id="4" name="Text Placeholder 3">
            <a:extLst>
              <a:ext uri="{FF2B5EF4-FFF2-40B4-BE49-F238E27FC236}">
                <a16:creationId xmlns:a16="http://schemas.microsoft.com/office/drawing/2014/main" id="{606EA591-5BC4-4177-BF43-30F457ABA5D4}"/>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22696813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A4309-8778-4B50-9AF5-9BE9910C68E3}"/>
              </a:ext>
            </a:extLst>
          </p:cNvPr>
          <p:cNvSpPr>
            <a:spLocks noGrp="1"/>
          </p:cNvSpPr>
          <p:nvPr>
            <p:ph type="title"/>
          </p:nvPr>
        </p:nvSpPr>
        <p:spPr/>
        <p:txBody>
          <a:bodyPr/>
          <a:lstStyle/>
          <a:p>
            <a:r>
              <a:rPr lang="en-US"/>
              <a:t>Instagram Post Tag Performance | All profiles - 1 of 2</a:t>
            </a:r>
          </a:p>
        </p:txBody>
      </p:sp>
      <p:graphicFrame>
        <p:nvGraphicFramePr>
          <p:cNvPr id="5" name="Table Placeholder 4">
            <a:extLst>
              <a:ext uri="{FF2B5EF4-FFF2-40B4-BE49-F238E27FC236}">
                <a16:creationId xmlns:a16="http://schemas.microsoft.com/office/drawing/2014/main" id="{70FCBDD1-025A-479B-94C5-0DE2D2129A55}"/>
              </a:ext>
            </a:extLst>
          </p:cNvPr>
          <p:cNvGraphicFramePr>
            <a:graphicFrameLocks noGrp="1"/>
          </p:cNvGraphicFramePr>
          <p:nvPr>
            <p:ph type="tbl" sz="quarter" idx="13"/>
            <p:extLst>
              <p:ext uri="{D42A27DB-BD31-4B8C-83A1-F6EECF244321}">
                <p14:modId xmlns:p14="http://schemas.microsoft.com/office/powerpoint/2010/main" val="2671467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723679745"/>
                    </a:ext>
                  </a:extLst>
                </a:gridCol>
                <a:gridCol w="905256">
                  <a:extLst>
                    <a:ext uri="{9D8B030D-6E8A-4147-A177-3AD203B41FA5}">
                      <a16:colId xmlns:a16="http://schemas.microsoft.com/office/drawing/2014/main" val="796947390"/>
                    </a:ext>
                  </a:extLst>
                </a:gridCol>
                <a:gridCol w="905256">
                  <a:extLst>
                    <a:ext uri="{9D8B030D-6E8A-4147-A177-3AD203B41FA5}">
                      <a16:colId xmlns:a16="http://schemas.microsoft.com/office/drawing/2014/main" val="1743545145"/>
                    </a:ext>
                  </a:extLst>
                </a:gridCol>
                <a:gridCol w="905256">
                  <a:extLst>
                    <a:ext uri="{9D8B030D-6E8A-4147-A177-3AD203B41FA5}">
                      <a16:colId xmlns:a16="http://schemas.microsoft.com/office/drawing/2014/main" val="2809893459"/>
                    </a:ext>
                  </a:extLst>
                </a:gridCol>
                <a:gridCol w="905256">
                  <a:extLst>
                    <a:ext uri="{9D8B030D-6E8A-4147-A177-3AD203B41FA5}">
                      <a16:colId xmlns:a16="http://schemas.microsoft.com/office/drawing/2014/main" val="290469764"/>
                    </a:ext>
                  </a:extLst>
                </a:gridCol>
                <a:gridCol w="905256">
                  <a:extLst>
                    <a:ext uri="{9D8B030D-6E8A-4147-A177-3AD203B41FA5}">
                      <a16:colId xmlns:a16="http://schemas.microsoft.com/office/drawing/2014/main" val="2503020323"/>
                    </a:ext>
                  </a:extLst>
                </a:gridCol>
                <a:gridCol w="905256">
                  <a:extLst>
                    <a:ext uri="{9D8B030D-6E8A-4147-A177-3AD203B41FA5}">
                      <a16:colId xmlns:a16="http://schemas.microsoft.com/office/drawing/2014/main" val="880769434"/>
                    </a:ext>
                  </a:extLst>
                </a:gridCol>
                <a:gridCol w="905256">
                  <a:extLst>
                    <a:ext uri="{9D8B030D-6E8A-4147-A177-3AD203B41FA5}">
                      <a16:colId xmlns:a16="http://schemas.microsoft.com/office/drawing/2014/main" val="1984496290"/>
                    </a:ext>
                  </a:extLst>
                </a:gridCol>
                <a:gridCol w="905256">
                  <a:extLst>
                    <a:ext uri="{9D8B030D-6E8A-4147-A177-3AD203B41FA5}">
                      <a16:colId xmlns:a16="http://schemas.microsoft.com/office/drawing/2014/main" val="480961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(Total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(Total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 (Total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(Total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(Total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(Total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(Avg. Organic)</a:t>
                      </a:r>
                    </a:p>
                  </a:txBody>
                  <a:tcPr/>
                </a:tc>
                <a:extLst>
                  <a:ext uri="{0D108BD9-81ED-4DB2-BD59-A6C34878D82A}">
                    <a16:rowId xmlns:a16="http://schemas.microsoft.com/office/drawing/2014/main" val="230061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Veuve Clicquot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633</a:t>
                      </a:r>
                    </a:p>
                  </a:txBody>
                  <a:tcPr/>
                </a:tc>
                <a:extLst>
                  <a:ext uri="{0D108BD9-81ED-4DB2-BD59-A6C34878D82A}">
                    <a16:rowId xmlns:a16="http://schemas.microsoft.com/office/drawing/2014/main" val="2018212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Terrazas de los Andes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a:t>
                      </a:r>
                    </a:p>
                  </a:txBody>
                  <a:tcPr/>
                </a:tc>
                <a:extLst>
                  <a:ext uri="{0D108BD9-81ED-4DB2-BD59-A6C34878D82A}">
                    <a16:rowId xmlns:a16="http://schemas.microsoft.com/office/drawing/2014/main" val="2221156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Moët &amp; Chandon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651</a:t>
                      </a:r>
                    </a:p>
                  </a:txBody>
                  <a:tcPr/>
                </a:tc>
                <a:extLst>
                  <a:ext uri="{0D108BD9-81ED-4DB2-BD59-A6C34878D82A}">
                    <a16:rowId xmlns:a16="http://schemas.microsoft.com/office/drawing/2014/main" val="3328074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Minuty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a:t>
                      </a:r>
                    </a:p>
                  </a:txBody>
                  <a:tcPr/>
                </a:tc>
                <a:extLst>
                  <a:ext uri="{0D108BD9-81ED-4DB2-BD59-A6C34878D82A}">
                    <a16:rowId xmlns:a16="http://schemas.microsoft.com/office/drawing/2014/main" val="3058804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Krug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a:t>
                      </a:r>
                    </a:p>
                  </a:txBody>
                  <a:tcPr/>
                </a:tc>
                <a:extLst>
                  <a:ext uri="{0D108BD9-81ED-4DB2-BD59-A6C34878D82A}">
                    <a16:rowId xmlns:a16="http://schemas.microsoft.com/office/drawing/2014/main" val="1141288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Joseph Phelps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a:t>
                      </a:r>
                    </a:p>
                  </a:txBody>
                  <a:tcPr/>
                </a:tc>
                <a:extLst>
                  <a:ext uri="{0D108BD9-81ED-4DB2-BD59-A6C34878D82A}">
                    <a16:rowId xmlns:a16="http://schemas.microsoft.com/office/drawing/2014/main" val="2384919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Galoupet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extLst>
                  <a:ext uri="{0D108BD9-81ED-4DB2-BD59-A6C34878D82A}">
                    <a16:rowId xmlns:a16="http://schemas.microsoft.com/office/drawing/2014/main" val="347544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Dom Pérignon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764</a:t>
                      </a:r>
                    </a:p>
                  </a:txBody>
                  <a:tcPr/>
                </a:tc>
                <a:extLst>
                  <a:ext uri="{0D108BD9-81ED-4DB2-BD59-A6C34878D82A}">
                    <a16:rowId xmlns:a16="http://schemas.microsoft.com/office/drawing/2014/main" val="2542895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Cloudy Bay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a:t>
                      </a:r>
                    </a:p>
                  </a:txBody>
                  <a:tcPr/>
                </a:tc>
                <a:extLst>
                  <a:ext uri="{0D108BD9-81ED-4DB2-BD59-A6C34878D82A}">
                    <a16:rowId xmlns:a16="http://schemas.microsoft.com/office/drawing/2014/main" val="382782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Chateau d'Esclans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a:t>
                      </a:r>
                    </a:p>
                  </a:txBody>
                  <a:tcPr/>
                </a:tc>
                <a:extLst>
                  <a:ext uri="{0D108BD9-81ED-4DB2-BD59-A6C34878D82A}">
                    <a16:rowId xmlns:a16="http://schemas.microsoft.com/office/drawing/2014/main" val="3264851237"/>
                  </a:ext>
                </a:extLst>
              </a:tr>
            </a:tbl>
          </a:graphicData>
        </a:graphic>
      </p:graphicFrame>
      <p:sp>
        <p:nvSpPr>
          <p:cNvPr id="4" name="Text Placeholder 3">
            <a:extLst>
              <a:ext uri="{FF2B5EF4-FFF2-40B4-BE49-F238E27FC236}">
                <a16:creationId xmlns:a16="http://schemas.microsoft.com/office/drawing/2014/main" id="{27A1F49C-71A5-4392-AE6A-219350959984}"/>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37176567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DF1A8-51F0-47F2-BA5D-64336D5407E2}"/>
              </a:ext>
            </a:extLst>
          </p:cNvPr>
          <p:cNvSpPr>
            <a:spLocks noGrp="1"/>
          </p:cNvSpPr>
          <p:nvPr>
            <p:ph type="title"/>
          </p:nvPr>
        </p:nvSpPr>
        <p:spPr/>
        <p:txBody>
          <a:bodyPr/>
          <a:lstStyle/>
          <a:p>
            <a:r>
              <a:rPr lang="en-US"/>
              <a:t>Instagram Post Tag Performance | All profiles - 2 of 2</a:t>
            </a:r>
          </a:p>
        </p:txBody>
      </p:sp>
      <p:graphicFrame>
        <p:nvGraphicFramePr>
          <p:cNvPr id="5" name="Table Placeholder 4">
            <a:extLst>
              <a:ext uri="{FF2B5EF4-FFF2-40B4-BE49-F238E27FC236}">
                <a16:creationId xmlns:a16="http://schemas.microsoft.com/office/drawing/2014/main" id="{C0D9ADD4-D5EB-4714-BFAC-7F503EBF4683}"/>
              </a:ext>
            </a:extLst>
          </p:cNvPr>
          <p:cNvGraphicFramePr>
            <a:graphicFrameLocks noGrp="1"/>
          </p:cNvGraphicFramePr>
          <p:nvPr>
            <p:ph type="tbl" sz="quarter" idx="13"/>
            <p:extLst>
              <p:ext uri="{D42A27DB-BD31-4B8C-83A1-F6EECF244321}">
                <p14:modId xmlns:p14="http://schemas.microsoft.com/office/powerpoint/2010/main" val="3922139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052094446"/>
                    </a:ext>
                  </a:extLst>
                </a:gridCol>
                <a:gridCol w="905256">
                  <a:extLst>
                    <a:ext uri="{9D8B030D-6E8A-4147-A177-3AD203B41FA5}">
                      <a16:colId xmlns:a16="http://schemas.microsoft.com/office/drawing/2014/main" val="2575246360"/>
                    </a:ext>
                  </a:extLst>
                </a:gridCol>
                <a:gridCol w="905256">
                  <a:extLst>
                    <a:ext uri="{9D8B030D-6E8A-4147-A177-3AD203B41FA5}">
                      <a16:colId xmlns:a16="http://schemas.microsoft.com/office/drawing/2014/main" val="4110442028"/>
                    </a:ext>
                  </a:extLst>
                </a:gridCol>
                <a:gridCol w="905256">
                  <a:extLst>
                    <a:ext uri="{9D8B030D-6E8A-4147-A177-3AD203B41FA5}">
                      <a16:colId xmlns:a16="http://schemas.microsoft.com/office/drawing/2014/main" val="3072134012"/>
                    </a:ext>
                  </a:extLst>
                </a:gridCol>
                <a:gridCol w="905256">
                  <a:extLst>
                    <a:ext uri="{9D8B030D-6E8A-4147-A177-3AD203B41FA5}">
                      <a16:colId xmlns:a16="http://schemas.microsoft.com/office/drawing/2014/main" val="1964261540"/>
                    </a:ext>
                  </a:extLst>
                </a:gridCol>
                <a:gridCol w="905256">
                  <a:extLst>
                    <a:ext uri="{9D8B030D-6E8A-4147-A177-3AD203B41FA5}">
                      <a16:colId xmlns:a16="http://schemas.microsoft.com/office/drawing/2014/main" val="368947420"/>
                    </a:ext>
                  </a:extLst>
                </a:gridCol>
                <a:gridCol w="905256">
                  <a:extLst>
                    <a:ext uri="{9D8B030D-6E8A-4147-A177-3AD203B41FA5}">
                      <a16:colId xmlns:a16="http://schemas.microsoft.com/office/drawing/2014/main" val="2717311000"/>
                    </a:ext>
                  </a:extLst>
                </a:gridCol>
                <a:gridCol w="905256">
                  <a:extLst>
                    <a:ext uri="{9D8B030D-6E8A-4147-A177-3AD203B41FA5}">
                      <a16:colId xmlns:a16="http://schemas.microsoft.com/office/drawing/2014/main" val="3042085709"/>
                    </a:ext>
                  </a:extLst>
                </a:gridCol>
                <a:gridCol w="905256">
                  <a:extLst>
                    <a:ext uri="{9D8B030D-6E8A-4147-A177-3AD203B41FA5}">
                      <a16:colId xmlns:a16="http://schemas.microsoft.com/office/drawing/2014/main" val="411867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(Total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(Total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 (Total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(Total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(Total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(Total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(Avg. Organic)</a:t>
                      </a:r>
                    </a:p>
                  </a:txBody>
                  <a:tcPr/>
                </a:tc>
                <a:extLst>
                  <a:ext uri="{0D108BD9-81ED-4DB2-BD59-A6C34878D82A}">
                    <a16:rowId xmlns:a16="http://schemas.microsoft.com/office/drawing/2014/main" val="3398097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Caves d'Esclans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a:t>
                      </a:r>
                    </a:p>
                  </a:txBody>
                  <a:tcPr/>
                </a:tc>
                <a:extLst>
                  <a:ext uri="{0D108BD9-81ED-4DB2-BD59-A6C34878D82A}">
                    <a16:rowId xmlns:a16="http://schemas.microsoft.com/office/drawing/2014/main" val="1218142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Ao Yun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extLst>
                  <a:ext uri="{0D108BD9-81ED-4DB2-BD59-A6C34878D82A}">
                    <a16:rowId xmlns:a16="http://schemas.microsoft.com/office/drawing/2014/main" val="2011876514"/>
                  </a:ext>
                </a:extLst>
              </a:tr>
            </a:tbl>
          </a:graphicData>
        </a:graphic>
      </p:graphicFrame>
      <p:sp>
        <p:nvSpPr>
          <p:cNvPr id="4" name="Text Placeholder 3">
            <a:extLst>
              <a:ext uri="{FF2B5EF4-FFF2-40B4-BE49-F238E27FC236}">
                <a16:creationId xmlns:a16="http://schemas.microsoft.com/office/drawing/2014/main" id="{6DA223FE-61AC-4826-9CE6-498380662854}"/>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13928401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4043C-F6AC-4025-9CBF-4A4B27F9839E}"/>
              </a:ext>
            </a:extLst>
          </p:cNvPr>
          <p:cNvSpPr>
            <a:spLocks noGrp="1"/>
          </p:cNvSpPr>
          <p:nvPr>
            <p:ph type="title"/>
          </p:nvPr>
        </p:nvSpPr>
        <p:spPr/>
        <p:txBody>
          <a:bodyPr/>
          <a:lstStyle/>
          <a:p>
            <a:r>
              <a:rPr lang="en-US"/>
              <a:t>Facebook Post Tag Performance | All profiles - 1 of 2</a:t>
            </a:r>
          </a:p>
        </p:txBody>
      </p:sp>
      <p:graphicFrame>
        <p:nvGraphicFramePr>
          <p:cNvPr id="5" name="Table Placeholder 4">
            <a:extLst>
              <a:ext uri="{FF2B5EF4-FFF2-40B4-BE49-F238E27FC236}">
                <a16:creationId xmlns:a16="http://schemas.microsoft.com/office/drawing/2014/main" id="{2B2A79A1-A2F0-4D30-BC3F-DA5637B389FD}"/>
              </a:ext>
            </a:extLst>
          </p:cNvPr>
          <p:cNvGraphicFramePr>
            <a:graphicFrameLocks noGrp="1"/>
          </p:cNvGraphicFramePr>
          <p:nvPr>
            <p:ph type="tbl" sz="quarter" idx="13"/>
            <p:extLst>
              <p:ext uri="{D42A27DB-BD31-4B8C-83A1-F6EECF244321}">
                <p14:modId xmlns:p14="http://schemas.microsoft.com/office/powerpoint/2010/main" val="3405904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986316706"/>
                    </a:ext>
                  </a:extLst>
                </a:gridCol>
                <a:gridCol w="493776">
                  <a:extLst>
                    <a:ext uri="{9D8B030D-6E8A-4147-A177-3AD203B41FA5}">
                      <a16:colId xmlns:a16="http://schemas.microsoft.com/office/drawing/2014/main" val="318131676"/>
                    </a:ext>
                  </a:extLst>
                </a:gridCol>
                <a:gridCol w="493776">
                  <a:extLst>
                    <a:ext uri="{9D8B030D-6E8A-4147-A177-3AD203B41FA5}">
                      <a16:colId xmlns:a16="http://schemas.microsoft.com/office/drawing/2014/main" val="782808728"/>
                    </a:ext>
                  </a:extLst>
                </a:gridCol>
                <a:gridCol w="493776">
                  <a:extLst>
                    <a:ext uri="{9D8B030D-6E8A-4147-A177-3AD203B41FA5}">
                      <a16:colId xmlns:a16="http://schemas.microsoft.com/office/drawing/2014/main" val="4247940469"/>
                    </a:ext>
                  </a:extLst>
                </a:gridCol>
                <a:gridCol w="493776">
                  <a:extLst>
                    <a:ext uri="{9D8B030D-6E8A-4147-A177-3AD203B41FA5}">
                      <a16:colId xmlns:a16="http://schemas.microsoft.com/office/drawing/2014/main" val="1683641585"/>
                    </a:ext>
                  </a:extLst>
                </a:gridCol>
                <a:gridCol w="493776">
                  <a:extLst>
                    <a:ext uri="{9D8B030D-6E8A-4147-A177-3AD203B41FA5}">
                      <a16:colId xmlns:a16="http://schemas.microsoft.com/office/drawing/2014/main" val="2774973754"/>
                    </a:ext>
                  </a:extLst>
                </a:gridCol>
                <a:gridCol w="493776">
                  <a:extLst>
                    <a:ext uri="{9D8B030D-6E8A-4147-A177-3AD203B41FA5}">
                      <a16:colId xmlns:a16="http://schemas.microsoft.com/office/drawing/2014/main" val="2050887969"/>
                    </a:ext>
                  </a:extLst>
                </a:gridCol>
                <a:gridCol w="493776">
                  <a:extLst>
                    <a:ext uri="{9D8B030D-6E8A-4147-A177-3AD203B41FA5}">
                      <a16:colId xmlns:a16="http://schemas.microsoft.com/office/drawing/2014/main" val="484467723"/>
                    </a:ext>
                  </a:extLst>
                </a:gridCol>
                <a:gridCol w="493776">
                  <a:extLst>
                    <a:ext uri="{9D8B030D-6E8A-4147-A177-3AD203B41FA5}">
                      <a16:colId xmlns:a16="http://schemas.microsoft.com/office/drawing/2014/main" val="3422526881"/>
                    </a:ext>
                  </a:extLst>
                </a:gridCol>
                <a:gridCol w="493776">
                  <a:extLst>
                    <a:ext uri="{9D8B030D-6E8A-4147-A177-3AD203B41FA5}">
                      <a16:colId xmlns:a16="http://schemas.microsoft.com/office/drawing/2014/main" val="1423356699"/>
                    </a:ext>
                  </a:extLst>
                </a:gridCol>
                <a:gridCol w="493776">
                  <a:extLst>
                    <a:ext uri="{9D8B030D-6E8A-4147-A177-3AD203B41FA5}">
                      <a16:colId xmlns:a16="http://schemas.microsoft.com/office/drawing/2014/main" val="4062571596"/>
                    </a:ext>
                  </a:extLst>
                </a:gridCol>
                <a:gridCol w="493776">
                  <a:extLst>
                    <a:ext uri="{9D8B030D-6E8A-4147-A177-3AD203B41FA5}">
                      <a16:colId xmlns:a16="http://schemas.microsoft.com/office/drawing/2014/main" val="2413967609"/>
                    </a:ext>
                  </a:extLst>
                </a:gridCol>
                <a:gridCol w="493776">
                  <a:extLst>
                    <a:ext uri="{9D8B030D-6E8A-4147-A177-3AD203B41FA5}">
                      <a16:colId xmlns:a16="http://schemas.microsoft.com/office/drawing/2014/main" val="4097211047"/>
                    </a:ext>
                  </a:extLst>
                </a:gridCol>
                <a:gridCol w="493776">
                  <a:extLst>
                    <a:ext uri="{9D8B030D-6E8A-4147-A177-3AD203B41FA5}">
                      <a16:colId xmlns:a16="http://schemas.microsoft.com/office/drawing/2014/main" val="1793451704"/>
                    </a:ext>
                  </a:extLst>
                </a:gridCol>
                <a:gridCol w="493776">
                  <a:extLst>
                    <a:ext uri="{9D8B030D-6E8A-4147-A177-3AD203B41FA5}">
                      <a16:colId xmlns:a16="http://schemas.microsoft.com/office/drawing/2014/main" val="441247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 (Avg.)</a:t>
                      </a:r>
                    </a:p>
                  </a:txBody>
                  <a:tcPr/>
                </a:tc>
                <a:extLst>
                  <a:ext uri="{0D108BD9-81ED-4DB2-BD59-A6C34878D82A}">
                    <a16:rowId xmlns:a16="http://schemas.microsoft.com/office/drawing/2014/main" val="1733849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Veuve Clicquot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0.6954 %</a:t>
                      </a:r>
                    </a:p>
                  </a:txBody>
                  <a:tcPr/>
                </a:tc>
                <a:extLst>
                  <a:ext uri="{0D108BD9-81ED-4DB2-BD59-A6C34878D82A}">
                    <a16:rowId xmlns:a16="http://schemas.microsoft.com/office/drawing/2014/main" val="1300791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Terrazas de los Andes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2.6316 %</a:t>
                      </a:r>
                    </a:p>
                  </a:txBody>
                  <a:tcPr/>
                </a:tc>
                <a:extLst>
                  <a:ext uri="{0D108BD9-81ED-4DB2-BD59-A6C34878D82A}">
                    <a16:rowId xmlns:a16="http://schemas.microsoft.com/office/drawing/2014/main" val="2538996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Moët &amp; Chandon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1.8150 %</a:t>
                      </a:r>
                    </a:p>
                  </a:txBody>
                  <a:tcPr/>
                </a:tc>
                <a:extLst>
                  <a:ext uri="{0D108BD9-81ED-4DB2-BD59-A6C34878D82A}">
                    <a16:rowId xmlns:a16="http://schemas.microsoft.com/office/drawing/2014/main" val="1580077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Minuty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0.4006 %</a:t>
                      </a:r>
                    </a:p>
                  </a:txBody>
                  <a:tcPr/>
                </a:tc>
                <a:extLst>
                  <a:ext uri="{0D108BD9-81ED-4DB2-BD59-A6C34878D82A}">
                    <a16:rowId xmlns:a16="http://schemas.microsoft.com/office/drawing/2014/main" val="2240632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Krug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0.8530 %</a:t>
                      </a:r>
                    </a:p>
                  </a:txBody>
                  <a:tcPr/>
                </a:tc>
                <a:extLst>
                  <a:ext uri="{0D108BD9-81ED-4DB2-BD59-A6C34878D82A}">
                    <a16:rowId xmlns:a16="http://schemas.microsoft.com/office/drawing/2014/main" val="3303963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Joseph Phelps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0.3776 %</a:t>
                      </a:r>
                    </a:p>
                  </a:txBody>
                  <a:tcPr/>
                </a:tc>
                <a:extLst>
                  <a:ext uri="{0D108BD9-81ED-4DB2-BD59-A6C34878D82A}">
                    <a16:rowId xmlns:a16="http://schemas.microsoft.com/office/drawing/2014/main" val="871317512"/>
                  </a:ext>
                </a:extLst>
              </a:tr>
            </a:tbl>
          </a:graphicData>
        </a:graphic>
      </p:graphicFrame>
      <p:sp>
        <p:nvSpPr>
          <p:cNvPr id="4" name="Text Placeholder 3">
            <a:extLst>
              <a:ext uri="{FF2B5EF4-FFF2-40B4-BE49-F238E27FC236}">
                <a16:creationId xmlns:a16="http://schemas.microsoft.com/office/drawing/2014/main" id="{C386EB63-22C8-4F45-8A33-4DD7FC3D4DEA}"/>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3399272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A57A6-6557-4564-B3ED-968B3A2FA525}"/>
              </a:ext>
            </a:extLst>
          </p:cNvPr>
          <p:cNvSpPr>
            <a:spLocks noGrp="1"/>
          </p:cNvSpPr>
          <p:nvPr>
            <p:ph type="title"/>
          </p:nvPr>
        </p:nvSpPr>
        <p:spPr/>
        <p:txBody>
          <a:bodyPr/>
          <a:lstStyle/>
          <a:p>
            <a:r>
              <a:rPr lang="en-US"/>
              <a:t>Facebook Post Tag Performance | All profiles - 2 of 2</a:t>
            </a:r>
          </a:p>
        </p:txBody>
      </p:sp>
      <p:graphicFrame>
        <p:nvGraphicFramePr>
          <p:cNvPr id="5" name="Table Placeholder 4">
            <a:extLst>
              <a:ext uri="{FF2B5EF4-FFF2-40B4-BE49-F238E27FC236}">
                <a16:creationId xmlns:a16="http://schemas.microsoft.com/office/drawing/2014/main" id="{5C300DC6-B5AD-4583-B48E-4C86BC669496}"/>
              </a:ext>
            </a:extLst>
          </p:cNvPr>
          <p:cNvGraphicFramePr>
            <a:graphicFrameLocks noGrp="1"/>
          </p:cNvGraphicFramePr>
          <p:nvPr>
            <p:ph type="tbl" sz="quarter" idx="13"/>
            <p:extLst>
              <p:ext uri="{D42A27DB-BD31-4B8C-83A1-F6EECF244321}">
                <p14:modId xmlns:p14="http://schemas.microsoft.com/office/powerpoint/2010/main" val="1677843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381215655"/>
                    </a:ext>
                  </a:extLst>
                </a:gridCol>
                <a:gridCol w="493776">
                  <a:extLst>
                    <a:ext uri="{9D8B030D-6E8A-4147-A177-3AD203B41FA5}">
                      <a16:colId xmlns:a16="http://schemas.microsoft.com/office/drawing/2014/main" val="3091931487"/>
                    </a:ext>
                  </a:extLst>
                </a:gridCol>
                <a:gridCol w="493776">
                  <a:extLst>
                    <a:ext uri="{9D8B030D-6E8A-4147-A177-3AD203B41FA5}">
                      <a16:colId xmlns:a16="http://schemas.microsoft.com/office/drawing/2014/main" val="2138508740"/>
                    </a:ext>
                  </a:extLst>
                </a:gridCol>
                <a:gridCol w="493776">
                  <a:extLst>
                    <a:ext uri="{9D8B030D-6E8A-4147-A177-3AD203B41FA5}">
                      <a16:colId xmlns:a16="http://schemas.microsoft.com/office/drawing/2014/main" val="1699316220"/>
                    </a:ext>
                  </a:extLst>
                </a:gridCol>
                <a:gridCol w="493776">
                  <a:extLst>
                    <a:ext uri="{9D8B030D-6E8A-4147-A177-3AD203B41FA5}">
                      <a16:colId xmlns:a16="http://schemas.microsoft.com/office/drawing/2014/main" val="1762240509"/>
                    </a:ext>
                  </a:extLst>
                </a:gridCol>
                <a:gridCol w="493776">
                  <a:extLst>
                    <a:ext uri="{9D8B030D-6E8A-4147-A177-3AD203B41FA5}">
                      <a16:colId xmlns:a16="http://schemas.microsoft.com/office/drawing/2014/main" val="2118429639"/>
                    </a:ext>
                  </a:extLst>
                </a:gridCol>
                <a:gridCol w="493776">
                  <a:extLst>
                    <a:ext uri="{9D8B030D-6E8A-4147-A177-3AD203B41FA5}">
                      <a16:colId xmlns:a16="http://schemas.microsoft.com/office/drawing/2014/main" val="1864503697"/>
                    </a:ext>
                  </a:extLst>
                </a:gridCol>
                <a:gridCol w="493776">
                  <a:extLst>
                    <a:ext uri="{9D8B030D-6E8A-4147-A177-3AD203B41FA5}">
                      <a16:colId xmlns:a16="http://schemas.microsoft.com/office/drawing/2014/main" val="1245575415"/>
                    </a:ext>
                  </a:extLst>
                </a:gridCol>
                <a:gridCol w="493776">
                  <a:extLst>
                    <a:ext uri="{9D8B030D-6E8A-4147-A177-3AD203B41FA5}">
                      <a16:colId xmlns:a16="http://schemas.microsoft.com/office/drawing/2014/main" val="2583722045"/>
                    </a:ext>
                  </a:extLst>
                </a:gridCol>
                <a:gridCol w="493776">
                  <a:extLst>
                    <a:ext uri="{9D8B030D-6E8A-4147-A177-3AD203B41FA5}">
                      <a16:colId xmlns:a16="http://schemas.microsoft.com/office/drawing/2014/main" val="1639313377"/>
                    </a:ext>
                  </a:extLst>
                </a:gridCol>
                <a:gridCol w="493776">
                  <a:extLst>
                    <a:ext uri="{9D8B030D-6E8A-4147-A177-3AD203B41FA5}">
                      <a16:colId xmlns:a16="http://schemas.microsoft.com/office/drawing/2014/main" val="1628891046"/>
                    </a:ext>
                  </a:extLst>
                </a:gridCol>
                <a:gridCol w="493776">
                  <a:extLst>
                    <a:ext uri="{9D8B030D-6E8A-4147-A177-3AD203B41FA5}">
                      <a16:colId xmlns:a16="http://schemas.microsoft.com/office/drawing/2014/main" val="1559711133"/>
                    </a:ext>
                  </a:extLst>
                </a:gridCol>
                <a:gridCol w="493776">
                  <a:extLst>
                    <a:ext uri="{9D8B030D-6E8A-4147-A177-3AD203B41FA5}">
                      <a16:colId xmlns:a16="http://schemas.microsoft.com/office/drawing/2014/main" val="1782087829"/>
                    </a:ext>
                  </a:extLst>
                </a:gridCol>
                <a:gridCol w="493776">
                  <a:extLst>
                    <a:ext uri="{9D8B030D-6E8A-4147-A177-3AD203B41FA5}">
                      <a16:colId xmlns:a16="http://schemas.microsoft.com/office/drawing/2014/main" val="2188606456"/>
                    </a:ext>
                  </a:extLst>
                </a:gridCol>
                <a:gridCol w="493776">
                  <a:extLst>
                    <a:ext uri="{9D8B030D-6E8A-4147-A177-3AD203B41FA5}">
                      <a16:colId xmlns:a16="http://schemas.microsoft.com/office/drawing/2014/main" val="2418630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 (Avg.)</a:t>
                      </a:r>
                    </a:p>
                  </a:txBody>
                  <a:tcPr/>
                </a:tc>
                <a:extLst>
                  <a:ext uri="{0D108BD9-81ED-4DB2-BD59-A6C34878D82A}">
                    <a16:rowId xmlns:a16="http://schemas.microsoft.com/office/drawing/2014/main" val="3891691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Galoupet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2.7999 %</a:t>
                      </a:r>
                    </a:p>
                  </a:txBody>
                  <a:tcPr/>
                </a:tc>
                <a:extLst>
                  <a:ext uri="{0D108BD9-81ED-4DB2-BD59-A6C34878D82A}">
                    <a16:rowId xmlns:a16="http://schemas.microsoft.com/office/drawing/2014/main" val="484888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Dom Pérignon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3.5242 %</a:t>
                      </a:r>
                    </a:p>
                  </a:txBody>
                  <a:tcPr/>
                </a:tc>
                <a:extLst>
                  <a:ext uri="{0D108BD9-81ED-4DB2-BD59-A6C34878D82A}">
                    <a16:rowId xmlns:a16="http://schemas.microsoft.com/office/drawing/2014/main" val="632396273"/>
                  </a:ext>
                </a:extLst>
              </a:tr>
            </a:tbl>
          </a:graphicData>
        </a:graphic>
      </p:graphicFrame>
      <p:sp>
        <p:nvSpPr>
          <p:cNvPr id="4" name="Text Placeholder 3">
            <a:extLst>
              <a:ext uri="{FF2B5EF4-FFF2-40B4-BE49-F238E27FC236}">
                <a16:creationId xmlns:a16="http://schemas.microsoft.com/office/drawing/2014/main" id="{C2B2C308-8BF5-4547-91C7-A4D351AFEA6B}"/>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14929900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A5D1C-0230-4A7D-ADDB-87C9ACD6458A}"/>
              </a:ext>
            </a:extLst>
          </p:cNvPr>
          <p:cNvSpPr>
            <a:spLocks noGrp="1"/>
          </p:cNvSpPr>
          <p:nvPr>
            <p:ph type="title"/>
          </p:nvPr>
        </p:nvSpPr>
        <p:spPr/>
        <p:txBody>
          <a:bodyPr/>
          <a:lstStyle/>
          <a:p>
            <a:r>
              <a:rPr lang="en-US"/>
              <a:t>LinkedIn Post Tag Performance | All profiles - 1 of 2</a:t>
            </a:r>
          </a:p>
        </p:txBody>
      </p:sp>
      <p:graphicFrame>
        <p:nvGraphicFramePr>
          <p:cNvPr id="5" name="Table Placeholder 4">
            <a:extLst>
              <a:ext uri="{FF2B5EF4-FFF2-40B4-BE49-F238E27FC236}">
                <a16:creationId xmlns:a16="http://schemas.microsoft.com/office/drawing/2014/main" id="{97572792-FD00-4A62-A885-22C6046FB574}"/>
              </a:ext>
            </a:extLst>
          </p:cNvPr>
          <p:cNvGraphicFramePr>
            <a:graphicFrameLocks noGrp="1"/>
          </p:cNvGraphicFramePr>
          <p:nvPr>
            <p:ph type="tbl" sz="quarter" idx="13"/>
            <p:extLst>
              <p:ext uri="{D42A27DB-BD31-4B8C-83A1-F6EECF244321}">
                <p14:modId xmlns:p14="http://schemas.microsoft.com/office/powerpoint/2010/main" val="1209886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4155275442"/>
                    </a:ext>
                  </a:extLst>
                </a:gridCol>
                <a:gridCol w="493776">
                  <a:extLst>
                    <a:ext uri="{9D8B030D-6E8A-4147-A177-3AD203B41FA5}">
                      <a16:colId xmlns:a16="http://schemas.microsoft.com/office/drawing/2014/main" val="1230474661"/>
                    </a:ext>
                  </a:extLst>
                </a:gridCol>
                <a:gridCol w="493776">
                  <a:extLst>
                    <a:ext uri="{9D8B030D-6E8A-4147-A177-3AD203B41FA5}">
                      <a16:colId xmlns:a16="http://schemas.microsoft.com/office/drawing/2014/main" val="525142769"/>
                    </a:ext>
                  </a:extLst>
                </a:gridCol>
                <a:gridCol w="493776">
                  <a:extLst>
                    <a:ext uri="{9D8B030D-6E8A-4147-A177-3AD203B41FA5}">
                      <a16:colId xmlns:a16="http://schemas.microsoft.com/office/drawing/2014/main" val="1427878834"/>
                    </a:ext>
                  </a:extLst>
                </a:gridCol>
                <a:gridCol w="493776">
                  <a:extLst>
                    <a:ext uri="{9D8B030D-6E8A-4147-A177-3AD203B41FA5}">
                      <a16:colId xmlns:a16="http://schemas.microsoft.com/office/drawing/2014/main" val="3978771002"/>
                    </a:ext>
                  </a:extLst>
                </a:gridCol>
                <a:gridCol w="493776">
                  <a:extLst>
                    <a:ext uri="{9D8B030D-6E8A-4147-A177-3AD203B41FA5}">
                      <a16:colId xmlns:a16="http://schemas.microsoft.com/office/drawing/2014/main" val="199949838"/>
                    </a:ext>
                  </a:extLst>
                </a:gridCol>
                <a:gridCol w="493776">
                  <a:extLst>
                    <a:ext uri="{9D8B030D-6E8A-4147-A177-3AD203B41FA5}">
                      <a16:colId xmlns:a16="http://schemas.microsoft.com/office/drawing/2014/main" val="663707972"/>
                    </a:ext>
                  </a:extLst>
                </a:gridCol>
                <a:gridCol w="493776">
                  <a:extLst>
                    <a:ext uri="{9D8B030D-6E8A-4147-A177-3AD203B41FA5}">
                      <a16:colId xmlns:a16="http://schemas.microsoft.com/office/drawing/2014/main" val="2897747528"/>
                    </a:ext>
                  </a:extLst>
                </a:gridCol>
                <a:gridCol w="493776">
                  <a:extLst>
                    <a:ext uri="{9D8B030D-6E8A-4147-A177-3AD203B41FA5}">
                      <a16:colId xmlns:a16="http://schemas.microsoft.com/office/drawing/2014/main" val="491985784"/>
                    </a:ext>
                  </a:extLst>
                </a:gridCol>
                <a:gridCol w="493776">
                  <a:extLst>
                    <a:ext uri="{9D8B030D-6E8A-4147-A177-3AD203B41FA5}">
                      <a16:colId xmlns:a16="http://schemas.microsoft.com/office/drawing/2014/main" val="845276100"/>
                    </a:ext>
                  </a:extLst>
                </a:gridCol>
                <a:gridCol w="493776">
                  <a:extLst>
                    <a:ext uri="{9D8B030D-6E8A-4147-A177-3AD203B41FA5}">
                      <a16:colId xmlns:a16="http://schemas.microsoft.com/office/drawing/2014/main" val="3141757956"/>
                    </a:ext>
                  </a:extLst>
                </a:gridCol>
                <a:gridCol w="493776">
                  <a:extLst>
                    <a:ext uri="{9D8B030D-6E8A-4147-A177-3AD203B41FA5}">
                      <a16:colId xmlns:a16="http://schemas.microsoft.com/office/drawing/2014/main" val="622334025"/>
                    </a:ext>
                  </a:extLst>
                </a:gridCol>
                <a:gridCol w="493776">
                  <a:extLst>
                    <a:ext uri="{9D8B030D-6E8A-4147-A177-3AD203B41FA5}">
                      <a16:colId xmlns:a16="http://schemas.microsoft.com/office/drawing/2014/main" val="2112747253"/>
                    </a:ext>
                  </a:extLst>
                </a:gridCol>
                <a:gridCol w="493776">
                  <a:extLst>
                    <a:ext uri="{9D8B030D-6E8A-4147-A177-3AD203B41FA5}">
                      <a16:colId xmlns:a16="http://schemas.microsoft.com/office/drawing/2014/main" val="3770213558"/>
                    </a:ext>
                  </a:extLst>
                </a:gridCol>
                <a:gridCol w="493776">
                  <a:extLst>
                    <a:ext uri="{9D8B030D-6E8A-4147-A177-3AD203B41FA5}">
                      <a16:colId xmlns:a16="http://schemas.microsoft.com/office/drawing/2014/main" val="2691396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(Avg.)</a:t>
                      </a:r>
                    </a:p>
                  </a:txBody>
                  <a:tcPr/>
                </a:tc>
                <a:extLst>
                  <a:ext uri="{0D108BD9-81ED-4DB2-BD59-A6C34878D82A}">
                    <a16:rowId xmlns:a16="http://schemas.microsoft.com/office/drawing/2014/main" val="177482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Caves d'Esclans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4.3160515040369 %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29411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Chateau d'Esclans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5.4874489200234 %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64489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Galoupet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3.5987748851455 %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80514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Joseph Phelps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4.9382716049383 %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7333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Krug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3.5591274397245 %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56672686"/>
                  </a:ext>
                </a:extLst>
              </a:tr>
            </a:tbl>
          </a:graphicData>
        </a:graphic>
      </p:graphicFrame>
      <p:sp>
        <p:nvSpPr>
          <p:cNvPr id="4" name="Text Placeholder 3">
            <a:extLst>
              <a:ext uri="{FF2B5EF4-FFF2-40B4-BE49-F238E27FC236}">
                <a16:creationId xmlns:a16="http://schemas.microsoft.com/office/drawing/2014/main" id="{3C942D86-F7E1-4535-8685-0AD75295BCB6}"/>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15124838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3ADA3-4E2C-4CB5-8A18-6616FED424A3}"/>
              </a:ext>
            </a:extLst>
          </p:cNvPr>
          <p:cNvSpPr>
            <a:spLocks noGrp="1"/>
          </p:cNvSpPr>
          <p:nvPr>
            <p:ph type="title"/>
          </p:nvPr>
        </p:nvSpPr>
        <p:spPr/>
        <p:txBody>
          <a:bodyPr/>
          <a:lstStyle/>
          <a:p>
            <a:r>
              <a:rPr lang="en-US"/>
              <a:t>LinkedIn Post Tag Performance | All profiles - 2 of 2</a:t>
            </a:r>
          </a:p>
        </p:txBody>
      </p:sp>
      <p:graphicFrame>
        <p:nvGraphicFramePr>
          <p:cNvPr id="5" name="Table Placeholder 4">
            <a:extLst>
              <a:ext uri="{FF2B5EF4-FFF2-40B4-BE49-F238E27FC236}">
                <a16:creationId xmlns:a16="http://schemas.microsoft.com/office/drawing/2014/main" id="{28359D23-5803-4616-8AF1-EA6032C79A2C}"/>
              </a:ext>
            </a:extLst>
          </p:cNvPr>
          <p:cNvGraphicFramePr>
            <a:graphicFrameLocks noGrp="1"/>
          </p:cNvGraphicFramePr>
          <p:nvPr>
            <p:ph type="tbl" sz="quarter" idx="13"/>
            <p:extLst>
              <p:ext uri="{D42A27DB-BD31-4B8C-83A1-F6EECF244321}">
                <p14:modId xmlns:p14="http://schemas.microsoft.com/office/powerpoint/2010/main" val="1986058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873801891"/>
                    </a:ext>
                  </a:extLst>
                </a:gridCol>
                <a:gridCol w="493776">
                  <a:extLst>
                    <a:ext uri="{9D8B030D-6E8A-4147-A177-3AD203B41FA5}">
                      <a16:colId xmlns:a16="http://schemas.microsoft.com/office/drawing/2014/main" val="208485544"/>
                    </a:ext>
                  </a:extLst>
                </a:gridCol>
                <a:gridCol w="493776">
                  <a:extLst>
                    <a:ext uri="{9D8B030D-6E8A-4147-A177-3AD203B41FA5}">
                      <a16:colId xmlns:a16="http://schemas.microsoft.com/office/drawing/2014/main" val="2361666531"/>
                    </a:ext>
                  </a:extLst>
                </a:gridCol>
                <a:gridCol w="493776">
                  <a:extLst>
                    <a:ext uri="{9D8B030D-6E8A-4147-A177-3AD203B41FA5}">
                      <a16:colId xmlns:a16="http://schemas.microsoft.com/office/drawing/2014/main" val="2336073847"/>
                    </a:ext>
                  </a:extLst>
                </a:gridCol>
                <a:gridCol w="493776">
                  <a:extLst>
                    <a:ext uri="{9D8B030D-6E8A-4147-A177-3AD203B41FA5}">
                      <a16:colId xmlns:a16="http://schemas.microsoft.com/office/drawing/2014/main" val="819018215"/>
                    </a:ext>
                  </a:extLst>
                </a:gridCol>
                <a:gridCol w="493776">
                  <a:extLst>
                    <a:ext uri="{9D8B030D-6E8A-4147-A177-3AD203B41FA5}">
                      <a16:colId xmlns:a16="http://schemas.microsoft.com/office/drawing/2014/main" val="4294723994"/>
                    </a:ext>
                  </a:extLst>
                </a:gridCol>
                <a:gridCol w="493776">
                  <a:extLst>
                    <a:ext uri="{9D8B030D-6E8A-4147-A177-3AD203B41FA5}">
                      <a16:colId xmlns:a16="http://schemas.microsoft.com/office/drawing/2014/main" val="4263452190"/>
                    </a:ext>
                  </a:extLst>
                </a:gridCol>
                <a:gridCol w="493776">
                  <a:extLst>
                    <a:ext uri="{9D8B030D-6E8A-4147-A177-3AD203B41FA5}">
                      <a16:colId xmlns:a16="http://schemas.microsoft.com/office/drawing/2014/main" val="1736829419"/>
                    </a:ext>
                  </a:extLst>
                </a:gridCol>
                <a:gridCol w="493776">
                  <a:extLst>
                    <a:ext uri="{9D8B030D-6E8A-4147-A177-3AD203B41FA5}">
                      <a16:colId xmlns:a16="http://schemas.microsoft.com/office/drawing/2014/main" val="4119908928"/>
                    </a:ext>
                  </a:extLst>
                </a:gridCol>
                <a:gridCol w="493776">
                  <a:extLst>
                    <a:ext uri="{9D8B030D-6E8A-4147-A177-3AD203B41FA5}">
                      <a16:colId xmlns:a16="http://schemas.microsoft.com/office/drawing/2014/main" val="139810173"/>
                    </a:ext>
                  </a:extLst>
                </a:gridCol>
                <a:gridCol w="493776">
                  <a:extLst>
                    <a:ext uri="{9D8B030D-6E8A-4147-A177-3AD203B41FA5}">
                      <a16:colId xmlns:a16="http://schemas.microsoft.com/office/drawing/2014/main" val="150365190"/>
                    </a:ext>
                  </a:extLst>
                </a:gridCol>
                <a:gridCol w="493776">
                  <a:extLst>
                    <a:ext uri="{9D8B030D-6E8A-4147-A177-3AD203B41FA5}">
                      <a16:colId xmlns:a16="http://schemas.microsoft.com/office/drawing/2014/main" val="2993081014"/>
                    </a:ext>
                  </a:extLst>
                </a:gridCol>
                <a:gridCol w="493776">
                  <a:extLst>
                    <a:ext uri="{9D8B030D-6E8A-4147-A177-3AD203B41FA5}">
                      <a16:colId xmlns:a16="http://schemas.microsoft.com/office/drawing/2014/main" val="808949895"/>
                    </a:ext>
                  </a:extLst>
                </a:gridCol>
                <a:gridCol w="493776">
                  <a:extLst>
                    <a:ext uri="{9D8B030D-6E8A-4147-A177-3AD203B41FA5}">
                      <a16:colId xmlns:a16="http://schemas.microsoft.com/office/drawing/2014/main" val="3162328470"/>
                    </a:ext>
                  </a:extLst>
                </a:gridCol>
                <a:gridCol w="493776">
                  <a:extLst>
                    <a:ext uri="{9D8B030D-6E8A-4147-A177-3AD203B41FA5}">
                      <a16:colId xmlns:a16="http://schemas.microsoft.com/office/drawing/2014/main" val="1409500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(Avg.)</a:t>
                      </a:r>
                    </a:p>
                  </a:txBody>
                  <a:tcPr/>
                </a:tc>
                <a:extLst>
                  <a:ext uri="{0D108BD9-81ED-4DB2-BD59-A6C34878D82A}">
                    <a16:rowId xmlns:a16="http://schemas.microsoft.com/office/drawing/2014/main" val="1466403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Minuty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4.0423484119346 %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2483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Moët &amp; Chandon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5.0085616438356 %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92052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Terrazas de los Andes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3.6496350364963 %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51055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Veuve Clicquot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1.6393442622951 %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09924553"/>
                  </a:ext>
                </a:extLst>
              </a:tr>
            </a:tbl>
          </a:graphicData>
        </a:graphic>
      </p:graphicFrame>
      <p:sp>
        <p:nvSpPr>
          <p:cNvPr id="4" name="Text Placeholder 3">
            <a:extLst>
              <a:ext uri="{FF2B5EF4-FFF2-40B4-BE49-F238E27FC236}">
                <a16:creationId xmlns:a16="http://schemas.microsoft.com/office/drawing/2014/main" id="{19DB0899-9967-4047-AF3A-FA6EFB311389}"/>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25008135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6E70D-7EB4-42B0-8F96-A87DE744BBD1}"/>
              </a:ext>
            </a:extLst>
          </p:cNvPr>
          <p:cNvSpPr>
            <a:spLocks noGrp="1"/>
          </p:cNvSpPr>
          <p:nvPr>
            <p:ph type="title"/>
          </p:nvPr>
        </p:nvSpPr>
        <p:spPr/>
        <p:txBody>
          <a:bodyPr/>
          <a:lstStyle/>
          <a:p>
            <a:r>
              <a:rPr lang="en-US"/>
              <a:t>Twitter Own Tweets Table | All profiles - 1 of 13</a:t>
            </a:r>
          </a:p>
        </p:txBody>
      </p:sp>
      <p:graphicFrame>
        <p:nvGraphicFramePr>
          <p:cNvPr id="5" name="Table Placeholder 4">
            <a:extLst>
              <a:ext uri="{FF2B5EF4-FFF2-40B4-BE49-F238E27FC236}">
                <a16:creationId xmlns:a16="http://schemas.microsoft.com/office/drawing/2014/main" id="{1BFB20C8-0697-4B2C-B8C3-24C54589C9DF}"/>
              </a:ext>
            </a:extLst>
          </p:cNvPr>
          <p:cNvGraphicFramePr>
            <a:graphicFrameLocks noGrp="1"/>
          </p:cNvGraphicFramePr>
          <p:nvPr>
            <p:ph type="tbl" sz="quarter" idx="13"/>
            <p:extLst>
              <p:ext uri="{D42A27DB-BD31-4B8C-83A1-F6EECF244321}">
                <p14:modId xmlns:p14="http://schemas.microsoft.com/office/powerpoint/2010/main" val="3003915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15540992"/>
                    </a:ext>
                  </a:extLst>
                </a:gridCol>
                <a:gridCol w="1316736">
                  <a:extLst>
                    <a:ext uri="{9D8B030D-6E8A-4147-A177-3AD203B41FA5}">
                      <a16:colId xmlns:a16="http://schemas.microsoft.com/office/drawing/2014/main" val="1889313644"/>
                    </a:ext>
                  </a:extLst>
                </a:gridCol>
                <a:gridCol w="411480">
                  <a:extLst>
                    <a:ext uri="{9D8B030D-6E8A-4147-A177-3AD203B41FA5}">
                      <a16:colId xmlns:a16="http://schemas.microsoft.com/office/drawing/2014/main" val="962014736"/>
                    </a:ext>
                  </a:extLst>
                </a:gridCol>
                <a:gridCol w="411480">
                  <a:extLst>
                    <a:ext uri="{9D8B030D-6E8A-4147-A177-3AD203B41FA5}">
                      <a16:colId xmlns:a16="http://schemas.microsoft.com/office/drawing/2014/main" val="3384836185"/>
                    </a:ext>
                  </a:extLst>
                </a:gridCol>
                <a:gridCol w="411480">
                  <a:extLst>
                    <a:ext uri="{9D8B030D-6E8A-4147-A177-3AD203B41FA5}">
                      <a16:colId xmlns:a16="http://schemas.microsoft.com/office/drawing/2014/main" val="687324833"/>
                    </a:ext>
                  </a:extLst>
                </a:gridCol>
                <a:gridCol w="411480">
                  <a:extLst>
                    <a:ext uri="{9D8B030D-6E8A-4147-A177-3AD203B41FA5}">
                      <a16:colId xmlns:a16="http://schemas.microsoft.com/office/drawing/2014/main" val="185331810"/>
                    </a:ext>
                  </a:extLst>
                </a:gridCol>
                <a:gridCol w="411480">
                  <a:extLst>
                    <a:ext uri="{9D8B030D-6E8A-4147-A177-3AD203B41FA5}">
                      <a16:colId xmlns:a16="http://schemas.microsoft.com/office/drawing/2014/main" val="3820289781"/>
                    </a:ext>
                  </a:extLst>
                </a:gridCol>
                <a:gridCol w="411480">
                  <a:extLst>
                    <a:ext uri="{9D8B030D-6E8A-4147-A177-3AD203B41FA5}">
                      <a16:colId xmlns:a16="http://schemas.microsoft.com/office/drawing/2014/main" val="4227293077"/>
                    </a:ext>
                  </a:extLst>
                </a:gridCol>
                <a:gridCol w="576072">
                  <a:extLst>
                    <a:ext uri="{9D8B030D-6E8A-4147-A177-3AD203B41FA5}">
                      <a16:colId xmlns:a16="http://schemas.microsoft.com/office/drawing/2014/main" val="3179280662"/>
                    </a:ext>
                  </a:extLst>
                </a:gridCol>
                <a:gridCol w="411480">
                  <a:extLst>
                    <a:ext uri="{9D8B030D-6E8A-4147-A177-3AD203B41FA5}">
                      <a16:colId xmlns:a16="http://schemas.microsoft.com/office/drawing/2014/main" val="3388198119"/>
                    </a:ext>
                  </a:extLst>
                </a:gridCol>
                <a:gridCol w="411480">
                  <a:extLst>
                    <a:ext uri="{9D8B030D-6E8A-4147-A177-3AD203B41FA5}">
                      <a16:colId xmlns:a16="http://schemas.microsoft.com/office/drawing/2014/main" val="2196180701"/>
                    </a:ext>
                  </a:extLst>
                </a:gridCol>
                <a:gridCol w="411480">
                  <a:extLst>
                    <a:ext uri="{9D8B030D-6E8A-4147-A177-3AD203B41FA5}">
                      <a16:colId xmlns:a16="http://schemas.microsoft.com/office/drawing/2014/main" val="3623291997"/>
                    </a:ext>
                  </a:extLst>
                </a:gridCol>
                <a:gridCol w="411480">
                  <a:extLst>
                    <a:ext uri="{9D8B030D-6E8A-4147-A177-3AD203B41FA5}">
                      <a16:colId xmlns:a16="http://schemas.microsoft.com/office/drawing/2014/main" val="2308943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356283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@MillesimaFR - 2024-07-01 18:30:13</a:t>
                      </a:r>
                      <a:r>
                        <a:rPr kumimoji="0" lang="en-US" sz="1000" b="0" i="0" u="none" strike="noStrike" kern="1200" cap="none" spc="0" normalizeH="0" baseline="0" noProof="0">
                          <a:ln>
                            <a:noFill/>
                          </a:ln>
                          <a:solidFill>
                            <a:prstClr val="black"/>
                          </a:solidFill>
                          <a:effectLst/>
                          <a:uLnTx/>
                          <a:uFillTx/>
                          <a:latin typeface="Calibri"/>
                          <a:ea typeface="+mn-ea"/>
                          <a:cs typeface="+mn-cs"/>
                        </a:rPr>
                        <a:t>
 #DomPérignon, symbole de perfection. 🌟 Le #Vintage2015 dévoile des arômes de cacao et de papaye verte, et une fraîcheur en bouche. Découvrez cette cuvée de #Champagne exceptionnelle chez Millésima ! 
🔎 fcld.ly/dom_perignon_2… pic.twitter.com/RFRy4Kwp1X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Dom Pérignon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90792392"/>
                  </a:ext>
                </a:extLst>
              </a:tr>
            </a:tbl>
          </a:graphicData>
        </a:graphic>
      </p:graphicFrame>
      <p:sp>
        <p:nvSpPr>
          <p:cNvPr id="4" name="Text Placeholder 3">
            <a:extLst>
              <a:ext uri="{FF2B5EF4-FFF2-40B4-BE49-F238E27FC236}">
                <a16:creationId xmlns:a16="http://schemas.microsoft.com/office/drawing/2014/main" id="{AD2FC5E0-8DEE-4E82-B7BA-1FC64D62AAF1}"/>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13253423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C00D4-71D2-4273-88B0-1D8DE2711F2D}"/>
              </a:ext>
            </a:extLst>
          </p:cNvPr>
          <p:cNvSpPr>
            <a:spLocks noGrp="1"/>
          </p:cNvSpPr>
          <p:nvPr>
            <p:ph type="title"/>
          </p:nvPr>
        </p:nvSpPr>
        <p:spPr/>
        <p:txBody>
          <a:bodyPr/>
          <a:lstStyle/>
          <a:p>
            <a:r>
              <a:rPr lang="en-US"/>
              <a:t>Twitter Own Tweets Table | All profiles - 2 of 13</a:t>
            </a:r>
          </a:p>
        </p:txBody>
      </p:sp>
      <p:graphicFrame>
        <p:nvGraphicFramePr>
          <p:cNvPr id="5" name="Table Placeholder 4">
            <a:extLst>
              <a:ext uri="{FF2B5EF4-FFF2-40B4-BE49-F238E27FC236}">
                <a16:creationId xmlns:a16="http://schemas.microsoft.com/office/drawing/2014/main" id="{27A0F62F-BF4A-471E-B9F8-3830C4EDC571}"/>
              </a:ext>
            </a:extLst>
          </p:cNvPr>
          <p:cNvGraphicFramePr>
            <a:graphicFrameLocks noGrp="1"/>
          </p:cNvGraphicFramePr>
          <p:nvPr>
            <p:ph type="tbl" sz="quarter" idx="13"/>
            <p:extLst>
              <p:ext uri="{D42A27DB-BD31-4B8C-83A1-F6EECF244321}">
                <p14:modId xmlns:p14="http://schemas.microsoft.com/office/powerpoint/2010/main" val="3266929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4047473"/>
                    </a:ext>
                  </a:extLst>
                </a:gridCol>
                <a:gridCol w="1316736">
                  <a:extLst>
                    <a:ext uri="{9D8B030D-6E8A-4147-A177-3AD203B41FA5}">
                      <a16:colId xmlns:a16="http://schemas.microsoft.com/office/drawing/2014/main" val="2136957479"/>
                    </a:ext>
                  </a:extLst>
                </a:gridCol>
                <a:gridCol w="411480">
                  <a:extLst>
                    <a:ext uri="{9D8B030D-6E8A-4147-A177-3AD203B41FA5}">
                      <a16:colId xmlns:a16="http://schemas.microsoft.com/office/drawing/2014/main" val="3300651374"/>
                    </a:ext>
                  </a:extLst>
                </a:gridCol>
                <a:gridCol w="411480">
                  <a:extLst>
                    <a:ext uri="{9D8B030D-6E8A-4147-A177-3AD203B41FA5}">
                      <a16:colId xmlns:a16="http://schemas.microsoft.com/office/drawing/2014/main" val="1063944992"/>
                    </a:ext>
                  </a:extLst>
                </a:gridCol>
                <a:gridCol w="411480">
                  <a:extLst>
                    <a:ext uri="{9D8B030D-6E8A-4147-A177-3AD203B41FA5}">
                      <a16:colId xmlns:a16="http://schemas.microsoft.com/office/drawing/2014/main" val="1292757746"/>
                    </a:ext>
                  </a:extLst>
                </a:gridCol>
                <a:gridCol w="411480">
                  <a:extLst>
                    <a:ext uri="{9D8B030D-6E8A-4147-A177-3AD203B41FA5}">
                      <a16:colId xmlns:a16="http://schemas.microsoft.com/office/drawing/2014/main" val="4222328472"/>
                    </a:ext>
                  </a:extLst>
                </a:gridCol>
                <a:gridCol w="411480">
                  <a:extLst>
                    <a:ext uri="{9D8B030D-6E8A-4147-A177-3AD203B41FA5}">
                      <a16:colId xmlns:a16="http://schemas.microsoft.com/office/drawing/2014/main" val="3549980110"/>
                    </a:ext>
                  </a:extLst>
                </a:gridCol>
                <a:gridCol w="411480">
                  <a:extLst>
                    <a:ext uri="{9D8B030D-6E8A-4147-A177-3AD203B41FA5}">
                      <a16:colId xmlns:a16="http://schemas.microsoft.com/office/drawing/2014/main" val="3551281020"/>
                    </a:ext>
                  </a:extLst>
                </a:gridCol>
                <a:gridCol w="576072">
                  <a:extLst>
                    <a:ext uri="{9D8B030D-6E8A-4147-A177-3AD203B41FA5}">
                      <a16:colId xmlns:a16="http://schemas.microsoft.com/office/drawing/2014/main" val="1807513715"/>
                    </a:ext>
                  </a:extLst>
                </a:gridCol>
                <a:gridCol w="411480">
                  <a:extLst>
                    <a:ext uri="{9D8B030D-6E8A-4147-A177-3AD203B41FA5}">
                      <a16:colId xmlns:a16="http://schemas.microsoft.com/office/drawing/2014/main" val="2626236549"/>
                    </a:ext>
                  </a:extLst>
                </a:gridCol>
                <a:gridCol w="411480">
                  <a:extLst>
                    <a:ext uri="{9D8B030D-6E8A-4147-A177-3AD203B41FA5}">
                      <a16:colId xmlns:a16="http://schemas.microsoft.com/office/drawing/2014/main" val="2152410106"/>
                    </a:ext>
                  </a:extLst>
                </a:gridCol>
                <a:gridCol w="411480">
                  <a:extLst>
                    <a:ext uri="{9D8B030D-6E8A-4147-A177-3AD203B41FA5}">
                      <a16:colId xmlns:a16="http://schemas.microsoft.com/office/drawing/2014/main" val="1038855096"/>
                    </a:ext>
                  </a:extLst>
                </a:gridCol>
                <a:gridCol w="411480">
                  <a:extLst>
                    <a:ext uri="{9D8B030D-6E8A-4147-A177-3AD203B41FA5}">
                      <a16:colId xmlns:a16="http://schemas.microsoft.com/office/drawing/2014/main" val="2887199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088353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@MillesimaENG - 2024-05-27 15:30:20</a:t>
                      </a:r>
                      <a:r>
                        <a:rPr kumimoji="0" lang="en-US" sz="1000" b="0" i="0" u="none" strike="noStrike" kern="1200" cap="none" spc="0" normalizeH="0" baseline="0" noProof="0">
                          <a:ln>
                            <a:noFill/>
                          </a:ln>
                          <a:solidFill>
                            <a:prstClr val="black"/>
                          </a:solidFill>
                          <a:effectLst/>
                          <a:uLnTx/>
                          <a:uFillTx/>
                          <a:latin typeface="Calibri"/>
                          <a:ea typeface="+mn-ea"/>
                          <a:cs typeface="+mn-cs"/>
                        </a:rPr>
                        <a:t>
 🌸🌷 Château Galoupet 2023: Our first organic vintage! A hot, dry year yielded high-quality, aromatic grapes. Expect summer fruits and a saline finish.
🔎: millesima.co.uk/producer-chate… pic.twitter.com/26IJbF79so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Galoupet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30651794"/>
                  </a:ext>
                </a:extLst>
              </a:tr>
            </a:tbl>
          </a:graphicData>
        </a:graphic>
      </p:graphicFrame>
      <p:sp>
        <p:nvSpPr>
          <p:cNvPr id="4" name="Text Placeholder 3">
            <a:extLst>
              <a:ext uri="{FF2B5EF4-FFF2-40B4-BE49-F238E27FC236}">
                <a16:creationId xmlns:a16="http://schemas.microsoft.com/office/drawing/2014/main" id="{639B6A91-EE76-46AC-B6A4-682C72D569B4}"/>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41937141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9CAE0-F2FB-424B-9D80-B7B08CF1DB6A}"/>
              </a:ext>
            </a:extLst>
          </p:cNvPr>
          <p:cNvSpPr>
            <a:spLocks noGrp="1"/>
          </p:cNvSpPr>
          <p:nvPr>
            <p:ph type="title"/>
          </p:nvPr>
        </p:nvSpPr>
        <p:spPr/>
        <p:txBody>
          <a:bodyPr/>
          <a:lstStyle/>
          <a:p>
            <a:r>
              <a:rPr lang="en-US"/>
              <a:t>Twitter Own Tweets Table | All profiles - 3 of 13</a:t>
            </a:r>
          </a:p>
        </p:txBody>
      </p:sp>
      <p:graphicFrame>
        <p:nvGraphicFramePr>
          <p:cNvPr id="5" name="Table Placeholder 4">
            <a:extLst>
              <a:ext uri="{FF2B5EF4-FFF2-40B4-BE49-F238E27FC236}">
                <a16:creationId xmlns:a16="http://schemas.microsoft.com/office/drawing/2014/main" id="{C8F71D80-2E0A-4E09-83B5-4848E62DC3C6}"/>
              </a:ext>
            </a:extLst>
          </p:cNvPr>
          <p:cNvGraphicFramePr>
            <a:graphicFrameLocks noGrp="1"/>
          </p:cNvGraphicFramePr>
          <p:nvPr>
            <p:ph type="tbl" sz="quarter" idx="13"/>
            <p:extLst>
              <p:ext uri="{D42A27DB-BD31-4B8C-83A1-F6EECF244321}">
                <p14:modId xmlns:p14="http://schemas.microsoft.com/office/powerpoint/2010/main" val="2455473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61878863"/>
                    </a:ext>
                  </a:extLst>
                </a:gridCol>
                <a:gridCol w="1316736">
                  <a:extLst>
                    <a:ext uri="{9D8B030D-6E8A-4147-A177-3AD203B41FA5}">
                      <a16:colId xmlns:a16="http://schemas.microsoft.com/office/drawing/2014/main" val="473091419"/>
                    </a:ext>
                  </a:extLst>
                </a:gridCol>
                <a:gridCol w="411480">
                  <a:extLst>
                    <a:ext uri="{9D8B030D-6E8A-4147-A177-3AD203B41FA5}">
                      <a16:colId xmlns:a16="http://schemas.microsoft.com/office/drawing/2014/main" val="1891694755"/>
                    </a:ext>
                  </a:extLst>
                </a:gridCol>
                <a:gridCol w="411480">
                  <a:extLst>
                    <a:ext uri="{9D8B030D-6E8A-4147-A177-3AD203B41FA5}">
                      <a16:colId xmlns:a16="http://schemas.microsoft.com/office/drawing/2014/main" val="4128770044"/>
                    </a:ext>
                  </a:extLst>
                </a:gridCol>
                <a:gridCol w="411480">
                  <a:extLst>
                    <a:ext uri="{9D8B030D-6E8A-4147-A177-3AD203B41FA5}">
                      <a16:colId xmlns:a16="http://schemas.microsoft.com/office/drawing/2014/main" val="1245040022"/>
                    </a:ext>
                  </a:extLst>
                </a:gridCol>
                <a:gridCol w="411480">
                  <a:extLst>
                    <a:ext uri="{9D8B030D-6E8A-4147-A177-3AD203B41FA5}">
                      <a16:colId xmlns:a16="http://schemas.microsoft.com/office/drawing/2014/main" val="2652431953"/>
                    </a:ext>
                  </a:extLst>
                </a:gridCol>
                <a:gridCol w="411480">
                  <a:extLst>
                    <a:ext uri="{9D8B030D-6E8A-4147-A177-3AD203B41FA5}">
                      <a16:colId xmlns:a16="http://schemas.microsoft.com/office/drawing/2014/main" val="3797683048"/>
                    </a:ext>
                  </a:extLst>
                </a:gridCol>
                <a:gridCol w="411480">
                  <a:extLst>
                    <a:ext uri="{9D8B030D-6E8A-4147-A177-3AD203B41FA5}">
                      <a16:colId xmlns:a16="http://schemas.microsoft.com/office/drawing/2014/main" val="3824483199"/>
                    </a:ext>
                  </a:extLst>
                </a:gridCol>
                <a:gridCol w="576072">
                  <a:extLst>
                    <a:ext uri="{9D8B030D-6E8A-4147-A177-3AD203B41FA5}">
                      <a16:colId xmlns:a16="http://schemas.microsoft.com/office/drawing/2014/main" val="118438983"/>
                    </a:ext>
                  </a:extLst>
                </a:gridCol>
                <a:gridCol w="411480">
                  <a:extLst>
                    <a:ext uri="{9D8B030D-6E8A-4147-A177-3AD203B41FA5}">
                      <a16:colId xmlns:a16="http://schemas.microsoft.com/office/drawing/2014/main" val="2503029927"/>
                    </a:ext>
                  </a:extLst>
                </a:gridCol>
                <a:gridCol w="411480">
                  <a:extLst>
                    <a:ext uri="{9D8B030D-6E8A-4147-A177-3AD203B41FA5}">
                      <a16:colId xmlns:a16="http://schemas.microsoft.com/office/drawing/2014/main" val="4270155336"/>
                    </a:ext>
                  </a:extLst>
                </a:gridCol>
                <a:gridCol w="411480">
                  <a:extLst>
                    <a:ext uri="{9D8B030D-6E8A-4147-A177-3AD203B41FA5}">
                      <a16:colId xmlns:a16="http://schemas.microsoft.com/office/drawing/2014/main" val="2678087371"/>
                    </a:ext>
                  </a:extLst>
                </a:gridCol>
                <a:gridCol w="411480">
                  <a:extLst>
                    <a:ext uri="{9D8B030D-6E8A-4147-A177-3AD203B41FA5}">
                      <a16:colId xmlns:a16="http://schemas.microsoft.com/office/drawing/2014/main" val="509253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536490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@MillesimaFR - 2024-05-24 16:00:26</a:t>
                      </a:r>
                      <a:r>
                        <a:rPr kumimoji="0" lang="fr-FR" sz="1000" b="0" i="0" u="none" strike="noStrike" kern="1200" cap="none" spc="0" normalizeH="0" baseline="0" noProof="0">
                          <a:ln>
                            <a:noFill/>
                          </a:ln>
                          <a:solidFill>
                            <a:prstClr val="black"/>
                          </a:solidFill>
                          <a:effectLst/>
                          <a:uLnTx/>
                          <a:uFillTx/>
                          <a:latin typeface="Calibri"/>
                          <a:ea typeface="+mn-ea"/>
                          <a:cs typeface="+mn-cs"/>
                        </a:rPr>
                        <a:t>
 Le #ChâteauGaloupet présente son premier millésime certifié en #agriculturebiologique : Château Galoupet 2023. 🍇🌿 Un #rosé de #gastronomie, aux arômes de fruits frais structuré avec une touche saline. Un hommage à la biodiversité et à l'excellence. 
🔎 fcld.ly/galoupet pic.twitter.com/F5UCoh8xyT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Galoupet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1286946"/>
                  </a:ext>
                </a:extLst>
              </a:tr>
            </a:tbl>
          </a:graphicData>
        </a:graphic>
      </p:graphicFrame>
      <p:sp>
        <p:nvSpPr>
          <p:cNvPr id="4" name="Text Placeholder 3">
            <a:extLst>
              <a:ext uri="{FF2B5EF4-FFF2-40B4-BE49-F238E27FC236}">
                <a16:creationId xmlns:a16="http://schemas.microsoft.com/office/drawing/2014/main" id="{19E9E5F4-443F-4F30-A184-264BC2360EC8}"/>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23094777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F4894-4AEA-4F9A-8A40-C600BF17EBDE}"/>
              </a:ext>
            </a:extLst>
          </p:cNvPr>
          <p:cNvSpPr>
            <a:spLocks noGrp="1"/>
          </p:cNvSpPr>
          <p:nvPr>
            <p:ph type="title"/>
          </p:nvPr>
        </p:nvSpPr>
        <p:spPr/>
        <p:txBody>
          <a:bodyPr/>
          <a:lstStyle/>
          <a:p>
            <a:r>
              <a:rPr lang="en-US"/>
              <a:t>Twitter Own Tweets Table | All profiles - 4 of 13</a:t>
            </a:r>
          </a:p>
        </p:txBody>
      </p:sp>
      <p:graphicFrame>
        <p:nvGraphicFramePr>
          <p:cNvPr id="5" name="Table Placeholder 4">
            <a:extLst>
              <a:ext uri="{FF2B5EF4-FFF2-40B4-BE49-F238E27FC236}">
                <a16:creationId xmlns:a16="http://schemas.microsoft.com/office/drawing/2014/main" id="{46146C80-BE73-4EDF-9042-89980B9BE0B0}"/>
              </a:ext>
            </a:extLst>
          </p:cNvPr>
          <p:cNvGraphicFramePr>
            <a:graphicFrameLocks noGrp="1"/>
          </p:cNvGraphicFramePr>
          <p:nvPr>
            <p:ph type="tbl" sz="quarter" idx="13"/>
            <p:extLst>
              <p:ext uri="{D42A27DB-BD31-4B8C-83A1-F6EECF244321}">
                <p14:modId xmlns:p14="http://schemas.microsoft.com/office/powerpoint/2010/main" val="3620112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670407490"/>
                    </a:ext>
                  </a:extLst>
                </a:gridCol>
                <a:gridCol w="1316736">
                  <a:extLst>
                    <a:ext uri="{9D8B030D-6E8A-4147-A177-3AD203B41FA5}">
                      <a16:colId xmlns:a16="http://schemas.microsoft.com/office/drawing/2014/main" val="2030139805"/>
                    </a:ext>
                  </a:extLst>
                </a:gridCol>
                <a:gridCol w="411480">
                  <a:extLst>
                    <a:ext uri="{9D8B030D-6E8A-4147-A177-3AD203B41FA5}">
                      <a16:colId xmlns:a16="http://schemas.microsoft.com/office/drawing/2014/main" val="3098580084"/>
                    </a:ext>
                  </a:extLst>
                </a:gridCol>
                <a:gridCol w="411480">
                  <a:extLst>
                    <a:ext uri="{9D8B030D-6E8A-4147-A177-3AD203B41FA5}">
                      <a16:colId xmlns:a16="http://schemas.microsoft.com/office/drawing/2014/main" val="1680657033"/>
                    </a:ext>
                  </a:extLst>
                </a:gridCol>
                <a:gridCol w="411480">
                  <a:extLst>
                    <a:ext uri="{9D8B030D-6E8A-4147-A177-3AD203B41FA5}">
                      <a16:colId xmlns:a16="http://schemas.microsoft.com/office/drawing/2014/main" val="1359498050"/>
                    </a:ext>
                  </a:extLst>
                </a:gridCol>
                <a:gridCol w="411480">
                  <a:extLst>
                    <a:ext uri="{9D8B030D-6E8A-4147-A177-3AD203B41FA5}">
                      <a16:colId xmlns:a16="http://schemas.microsoft.com/office/drawing/2014/main" val="4088773096"/>
                    </a:ext>
                  </a:extLst>
                </a:gridCol>
                <a:gridCol w="411480">
                  <a:extLst>
                    <a:ext uri="{9D8B030D-6E8A-4147-A177-3AD203B41FA5}">
                      <a16:colId xmlns:a16="http://schemas.microsoft.com/office/drawing/2014/main" val="3767052813"/>
                    </a:ext>
                  </a:extLst>
                </a:gridCol>
                <a:gridCol w="411480">
                  <a:extLst>
                    <a:ext uri="{9D8B030D-6E8A-4147-A177-3AD203B41FA5}">
                      <a16:colId xmlns:a16="http://schemas.microsoft.com/office/drawing/2014/main" val="2861518688"/>
                    </a:ext>
                  </a:extLst>
                </a:gridCol>
                <a:gridCol w="576072">
                  <a:extLst>
                    <a:ext uri="{9D8B030D-6E8A-4147-A177-3AD203B41FA5}">
                      <a16:colId xmlns:a16="http://schemas.microsoft.com/office/drawing/2014/main" val="4110457640"/>
                    </a:ext>
                  </a:extLst>
                </a:gridCol>
                <a:gridCol w="411480">
                  <a:extLst>
                    <a:ext uri="{9D8B030D-6E8A-4147-A177-3AD203B41FA5}">
                      <a16:colId xmlns:a16="http://schemas.microsoft.com/office/drawing/2014/main" val="735003906"/>
                    </a:ext>
                  </a:extLst>
                </a:gridCol>
                <a:gridCol w="411480">
                  <a:extLst>
                    <a:ext uri="{9D8B030D-6E8A-4147-A177-3AD203B41FA5}">
                      <a16:colId xmlns:a16="http://schemas.microsoft.com/office/drawing/2014/main" val="549347039"/>
                    </a:ext>
                  </a:extLst>
                </a:gridCol>
                <a:gridCol w="411480">
                  <a:extLst>
                    <a:ext uri="{9D8B030D-6E8A-4147-A177-3AD203B41FA5}">
                      <a16:colId xmlns:a16="http://schemas.microsoft.com/office/drawing/2014/main" val="4104975915"/>
                    </a:ext>
                  </a:extLst>
                </a:gridCol>
                <a:gridCol w="411480">
                  <a:extLst>
                    <a:ext uri="{9D8B030D-6E8A-4147-A177-3AD203B41FA5}">
                      <a16:colId xmlns:a16="http://schemas.microsoft.com/office/drawing/2014/main" val="838302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639599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@MillesimaENG - 2024-03-29 17:00:16</a:t>
                      </a:r>
                      <a:r>
                        <a:rPr kumimoji="0" lang="en-US" sz="1000" b="0" i="0" u="none" strike="noStrike" kern="1200" cap="none" spc="0" normalizeH="0" baseline="0" noProof="0">
                          <a:ln>
                            <a:noFill/>
                          </a:ln>
                          <a:solidFill>
                            <a:prstClr val="black"/>
                          </a:solidFill>
                          <a:effectLst/>
                          <a:uLnTx/>
                          <a:uFillTx/>
                          <a:latin typeface="Calibri"/>
                          <a:ea typeface="+mn-ea"/>
                          <a:cs typeface="+mn-cs"/>
                        </a:rPr>
                        <a:t>
 🆕💛 Minuty M Rosé 2023, the new limited edition by Henriette Arcelin. The iconic Minuty M cuvée continues its artistic journey with Henriette Arcelin, a French illustrator and ceramist who has lived in Lisbon for 10 years.
🔎: millesima.co.uk/minuty-m-henri… pic.twitter.com/bID8Olt4lW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Minuty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1331370462"/>
                  </a:ext>
                </a:extLst>
              </a:tr>
            </a:tbl>
          </a:graphicData>
        </a:graphic>
      </p:graphicFrame>
      <p:sp>
        <p:nvSpPr>
          <p:cNvPr id="4" name="Text Placeholder 3">
            <a:extLst>
              <a:ext uri="{FF2B5EF4-FFF2-40B4-BE49-F238E27FC236}">
                <a16:creationId xmlns:a16="http://schemas.microsoft.com/office/drawing/2014/main" id="{B97DA305-C464-42E7-A498-67C5A7BBCE98}"/>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23794516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53C4B-33BA-4B32-90D2-53C9F6D512F2}"/>
              </a:ext>
            </a:extLst>
          </p:cNvPr>
          <p:cNvSpPr>
            <a:spLocks noGrp="1"/>
          </p:cNvSpPr>
          <p:nvPr>
            <p:ph type="title"/>
          </p:nvPr>
        </p:nvSpPr>
        <p:spPr/>
        <p:txBody>
          <a:bodyPr/>
          <a:lstStyle/>
          <a:p>
            <a:r>
              <a:rPr lang="en-US"/>
              <a:t>Twitter Own Tweets Table | All profiles - 5 of 13</a:t>
            </a:r>
          </a:p>
        </p:txBody>
      </p:sp>
      <p:graphicFrame>
        <p:nvGraphicFramePr>
          <p:cNvPr id="5" name="Table Placeholder 4">
            <a:extLst>
              <a:ext uri="{FF2B5EF4-FFF2-40B4-BE49-F238E27FC236}">
                <a16:creationId xmlns:a16="http://schemas.microsoft.com/office/drawing/2014/main" id="{0CAAB63E-5649-42C8-A33F-D4517017D809}"/>
              </a:ext>
            </a:extLst>
          </p:cNvPr>
          <p:cNvGraphicFramePr>
            <a:graphicFrameLocks noGrp="1"/>
          </p:cNvGraphicFramePr>
          <p:nvPr>
            <p:ph type="tbl" sz="quarter" idx="13"/>
            <p:extLst>
              <p:ext uri="{D42A27DB-BD31-4B8C-83A1-F6EECF244321}">
                <p14:modId xmlns:p14="http://schemas.microsoft.com/office/powerpoint/2010/main" val="4069664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89585500"/>
                    </a:ext>
                  </a:extLst>
                </a:gridCol>
                <a:gridCol w="1316736">
                  <a:extLst>
                    <a:ext uri="{9D8B030D-6E8A-4147-A177-3AD203B41FA5}">
                      <a16:colId xmlns:a16="http://schemas.microsoft.com/office/drawing/2014/main" val="1436076293"/>
                    </a:ext>
                  </a:extLst>
                </a:gridCol>
                <a:gridCol w="411480">
                  <a:extLst>
                    <a:ext uri="{9D8B030D-6E8A-4147-A177-3AD203B41FA5}">
                      <a16:colId xmlns:a16="http://schemas.microsoft.com/office/drawing/2014/main" val="1593892721"/>
                    </a:ext>
                  </a:extLst>
                </a:gridCol>
                <a:gridCol w="411480">
                  <a:extLst>
                    <a:ext uri="{9D8B030D-6E8A-4147-A177-3AD203B41FA5}">
                      <a16:colId xmlns:a16="http://schemas.microsoft.com/office/drawing/2014/main" val="1959580197"/>
                    </a:ext>
                  </a:extLst>
                </a:gridCol>
                <a:gridCol w="411480">
                  <a:extLst>
                    <a:ext uri="{9D8B030D-6E8A-4147-A177-3AD203B41FA5}">
                      <a16:colId xmlns:a16="http://schemas.microsoft.com/office/drawing/2014/main" val="2111087364"/>
                    </a:ext>
                  </a:extLst>
                </a:gridCol>
                <a:gridCol w="411480">
                  <a:extLst>
                    <a:ext uri="{9D8B030D-6E8A-4147-A177-3AD203B41FA5}">
                      <a16:colId xmlns:a16="http://schemas.microsoft.com/office/drawing/2014/main" val="3065767226"/>
                    </a:ext>
                  </a:extLst>
                </a:gridCol>
                <a:gridCol w="411480">
                  <a:extLst>
                    <a:ext uri="{9D8B030D-6E8A-4147-A177-3AD203B41FA5}">
                      <a16:colId xmlns:a16="http://schemas.microsoft.com/office/drawing/2014/main" val="4221322468"/>
                    </a:ext>
                  </a:extLst>
                </a:gridCol>
                <a:gridCol w="411480">
                  <a:extLst>
                    <a:ext uri="{9D8B030D-6E8A-4147-A177-3AD203B41FA5}">
                      <a16:colId xmlns:a16="http://schemas.microsoft.com/office/drawing/2014/main" val="2505002657"/>
                    </a:ext>
                  </a:extLst>
                </a:gridCol>
                <a:gridCol w="576072">
                  <a:extLst>
                    <a:ext uri="{9D8B030D-6E8A-4147-A177-3AD203B41FA5}">
                      <a16:colId xmlns:a16="http://schemas.microsoft.com/office/drawing/2014/main" val="84435177"/>
                    </a:ext>
                  </a:extLst>
                </a:gridCol>
                <a:gridCol w="411480">
                  <a:extLst>
                    <a:ext uri="{9D8B030D-6E8A-4147-A177-3AD203B41FA5}">
                      <a16:colId xmlns:a16="http://schemas.microsoft.com/office/drawing/2014/main" val="3490203450"/>
                    </a:ext>
                  </a:extLst>
                </a:gridCol>
                <a:gridCol w="411480">
                  <a:extLst>
                    <a:ext uri="{9D8B030D-6E8A-4147-A177-3AD203B41FA5}">
                      <a16:colId xmlns:a16="http://schemas.microsoft.com/office/drawing/2014/main" val="2066171399"/>
                    </a:ext>
                  </a:extLst>
                </a:gridCol>
                <a:gridCol w="411480">
                  <a:extLst>
                    <a:ext uri="{9D8B030D-6E8A-4147-A177-3AD203B41FA5}">
                      <a16:colId xmlns:a16="http://schemas.microsoft.com/office/drawing/2014/main" val="1850375633"/>
                    </a:ext>
                  </a:extLst>
                </a:gridCol>
                <a:gridCol w="411480">
                  <a:extLst>
                    <a:ext uri="{9D8B030D-6E8A-4147-A177-3AD203B41FA5}">
                      <a16:colId xmlns:a16="http://schemas.microsoft.com/office/drawing/2014/main" val="3730752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262884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@MillesimaFR - 2024-03-28 14:05:35</a:t>
                      </a:r>
                      <a:r>
                        <a:rPr kumimoji="0" lang="en-US" sz="1000" b="0" i="0" u="none" strike="noStrike" kern="1200" cap="none" spc="0" normalizeH="0" baseline="0" noProof="0">
                          <a:ln>
                            <a:noFill/>
                          </a:ln>
                          <a:solidFill>
                            <a:prstClr val="black"/>
                          </a:solidFill>
                          <a:effectLst/>
                          <a:uLnTx/>
                          <a:uFillTx/>
                          <a:latin typeface="Calibri"/>
                          <a:ea typeface="+mn-ea"/>
                          <a:cs typeface="+mn-cs"/>
                        </a:rPr>
                        <a:t>
 Minuty M Rosé 2023, la nouvelle édition limitée by Henriette Arcelin. L’iconique cuvée Minuty M, poursuit son voyage artistique avec Henriette Arcelin, une illustratrice et céramiste française qui vit à Lisbonne depuis 10 ans. 
🔎: fcld.ly/minuty_2023 pic.twitter.com/XBlbPzLWfa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Minuty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1.0101 %</a:t>
                      </a:r>
                    </a:p>
                  </a:txBody>
                  <a:tcPr/>
                </a:tc>
                <a:extLst>
                  <a:ext uri="{0D108BD9-81ED-4DB2-BD59-A6C34878D82A}">
                    <a16:rowId xmlns:a16="http://schemas.microsoft.com/office/drawing/2014/main" val="188503159"/>
                  </a:ext>
                </a:extLst>
              </a:tr>
            </a:tbl>
          </a:graphicData>
        </a:graphic>
      </p:graphicFrame>
      <p:sp>
        <p:nvSpPr>
          <p:cNvPr id="4" name="Text Placeholder 3">
            <a:extLst>
              <a:ext uri="{FF2B5EF4-FFF2-40B4-BE49-F238E27FC236}">
                <a16:creationId xmlns:a16="http://schemas.microsoft.com/office/drawing/2014/main" id="{0B051263-28C1-4D80-B6A0-8751E3FA955D}"/>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20499356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16DE3-AA67-4777-BD64-11504F56FDE4}"/>
              </a:ext>
            </a:extLst>
          </p:cNvPr>
          <p:cNvSpPr>
            <a:spLocks noGrp="1"/>
          </p:cNvSpPr>
          <p:nvPr>
            <p:ph type="title"/>
          </p:nvPr>
        </p:nvSpPr>
        <p:spPr/>
        <p:txBody>
          <a:bodyPr/>
          <a:lstStyle/>
          <a:p>
            <a:r>
              <a:rPr lang="en-US"/>
              <a:t>Twitter Own Tweets Table | All profiles - 6 of 13</a:t>
            </a:r>
          </a:p>
        </p:txBody>
      </p:sp>
      <p:graphicFrame>
        <p:nvGraphicFramePr>
          <p:cNvPr id="5" name="Table Placeholder 4">
            <a:extLst>
              <a:ext uri="{FF2B5EF4-FFF2-40B4-BE49-F238E27FC236}">
                <a16:creationId xmlns:a16="http://schemas.microsoft.com/office/drawing/2014/main" id="{3351E7C0-B7C4-4C5F-91B7-C073EB3CF0C0}"/>
              </a:ext>
            </a:extLst>
          </p:cNvPr>
          <p:cNvGraphicFramePr>
            <a:graphicFrameLocks noGrp="1"/>
          </p:cNvGraphicFramePr>
          <p:nvPr>
            <p:ph type="tbl" sz="quarter" idx="13"/>
            <p:extLst>
              <p:ext uri="{D42A27DB-BD31-4B8C-83A1-F6EECF244321}">
                <p14:modId xmlns:p14="http://schemas.microsoft.com/office/powerpoint/2010/main" val="700730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29085251"/>
                    </a:ext>
                  </a:extLst>
                </a:gridCol>
                <a:gridCol w="1316736">
                  <a:extLst>
                    <a:ext uri="{9D8B030D-6E8A-4147-A177-3AD203B41FA5}">
                      <a16:colId xmlns:a16="http://schemas.microsoft.com/office/drawing/2014/main" val="1154297284"/>
                    </a:ext>
                  </a:extLst>
                </a:gridCol>
                <a:gridCol w="411480">
                  <a:extLst>
                    <a:ext uri="{9D8B030D-6E8A-4147-A177-3AD203B41FA5}">
                      <a16:colId xmlns:a16="http://schemas.microsoft.com/office/drawing/2014/main" val="958976365"/>
                    </a:ext>
                  </a:extLst>
                </a:gridCol>
                <a:gridCol w="411480">
                  <a:extLst>
                    <a:ext uri="{9D8B030D-6E8A-4147-A177-3AD203B41FA5}">
                      <a16:colId xmlns:a16="http://schemas.microsoft.com/office/drawing/2014/main" val="1142160011"/>
                    </a:ext>
                  </a:extLst>
                </a:gridCol>
                <a:gridCol w="411480">
                  <a:extLst>
                    <a:ext uri="{9D8B030D-6E8A-4147-A177-3AD203B41FA5}">
                      <a16:colId xmlns:a16="http://schemas.microsoft.com/office/drawing/2014/main" val="1133518733"/>
                    </a:ext>
                  </a:extLst>
                </a:gridCol>
                <a:gridCol w="411480">
                  <a:extLst>
                    <a:ext uri="{9D8B030D-6E8A-4147-A177-3AD203B41FA5}">
                      <a16:colId xmlns:a16="http://schemas.microsoft.com/office/drawing/2014/main" val="143666094"/>
                    </a:ext>
                  </a:extLst>
                </a:gridCol>
                <a:gridCol w="411480">
                  <a:extLst>
                    <a:ext uri="{9D8B030D-6E8A-4147-A177-3AD203B41FA5}">
                      <a16:colId xmlns:a16="http://schemas.microsoft.com/office/drawing/2014/main" val="1112931764"/>
                    </a:ext>
                  </a:extLst>
                </a:gridCol>
                <a:gridCol w="411480">
                  <a:extLst>
                    <a:ext uri="{9D8B030D-6E8A-4147-A177-3AD203B41FA5}">
                      <a16:colId xmlns:a16="http://schemas.microsoft.com/office/drawing/2014/main" val="290780638"/>
                    </a:ext>
                  </a:extLst>
                </a:gridCol>
                <a:gridCol w="576072">
                  <a:extLst>
                    <a:ext uri="{9D8B030D-6E8A-4147-A177-3AD203B41FA5}">
                      <a16:colId xmlns:a16="http://schemas.microsoft.com/office/drawing/2014/main" val="3715446701"/>
                    </a:ext>
                  </a:extLst>
                </a:gridCol>
                <a:gridCol w="411480">
                  <a:extLst>
                    <a:ext uri="{9D8B030D-6E8A-4147-A177-3AD203B41FA5}">
                      <a16:colId xmlns:a16="http://schemas.microsoft.com/office/drawing/2014/main" val="3211531840"/>
                    </a:ext>
                  </a:extLst>
                </a:gridCol>
                <a:gridCol w="411480">
                  <a:extLst>
                    <a:ext uri="{9D8B030D-6E8A-4147-A177-3AD203B41FA5}">
                      <a16:colId xmlns:a16="http://schemas.microsoft.com/office/drawing/2014/main" val="981826907"/>
                    </a:ext>
                  </a:extLst>
                </a:gridCol>
                <a:gridCol w="411480">
                  <a:extLst>
                    <a:ext uri="{9D8B030D-6E8A-4147-A177-3AD203B41FA5}">
                      <a16:colId xmlns:a16="http://schemas.microsoft.com/office/drawing/2014/main" val="871553103"/>
                    </a:ext>
                  </a:extLst>
                </a:gridCol>
                <a:gridCol w="411480">
                  <a:extLst>
                    <a:ext uri="{9D8B030D-6E8A-4147-A177-3AD203B41FA5}">
                      <a16:colId xmlns:a16="http://schemas.microsoft.com/office/drawing/2014/main" val="2704457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752220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@MillesimaFR - 2024-03-12 17:30:10</a:t>
                      </a:r>
                      <a:r>
                        <a:rPr kumimoji="0" lang="fr-FR" sz="1000" b="0" i="0" u="none" strike="noStrike" kern="1200" cap="none" spc="0" normalizeH="0" baseline="0" noProof="0">
                          <a:ln>
                            <a:noFill/>
                          </a:ln>
                          <a:solidFill>
                            <a:prstClr val="black"/>
                          </a:solidFill>
                          <a:effectLst/>
                          <a:uLnTx/>
                          <a:uFillTx/>
                          <a:latin typeface="Calibri"/>
                          <a:ea typeface="+mn-ea"/>
                          <a:cs typeface="+mn-cs"/>
                        </a:rPr>
                        <a:t>
 À la Maison @Krug, chaque Millésime #Krug célèbre le caractère distinct d'une année particulière. Pour Krug, l'année 2011 a donné naissance à un #champagne assertif, plein de caractère, opulent tout en étant vif.
🔎 : fcld.ly/npock3k pic.twitter.com/NsLJRtrkT4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Krug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2.0833 %</a:t>
                      </a:r>
                    </a:p>
                  </a:txBody>
                  <a:tcPr/>
                </a:tc>
                <a:extLst>
                  <a:ext uri="{0D108BD9-81ED-4DB2-BD59-A6C34878D82A}">
                    <a16:rowId xmlns:a16="http://schemas.microsoft.com/office/drawing/2014/main" val="1651242937"/>
                  </a:ext>
                </a:extLst>
              </a:tr>
            </a:tbl>
          </a:graphicData>
        </a:graphic>
      </p:graphicFrame>
      <p:sp>
        <p:nvSpPr>
          <p:cNvPr id="4" name="Text Placeholder 3">
            <a:extLst>
              <a:ext uri="{FF2B5EF4-FFF2-40B4-BE49-F238E27FC236}">
                <a16:creationId xmlns:a16="http://schemas.microsoft.com/office/drawing/2014/main" id="{6D650BFF-412C-4697-A840-FA95CED8E766}"/>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11674660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23633-82F2-4AFF-9932-DBEB284E8AA6}"/>
              </a:ext>
            </a:extLst>
          </p:cNvPr>
          <p:cNvSpPr>
            <a:spLocks noGrp="1"/>
          </p:cNvSpPr>
          <p:nvPr>
            <p:ph type="title"/>
          </p:nvPr>
        </p:nvSpPr>
        <p:spPr/>
        <p:txBody>
          <a:bodyPr/>
          <a:lstStyle/>
          <a:p>
            <a:r>
              <a:rPr lang="en-US"/>
              <a:t>Twitter Own Tweets Table | All profiles - 7 of 13</a:t>
            </a:r>
          </a:p>
        </p:txBody>
      </p:sp>
      <p:graphicFrame>
        <p:nvGraphicFramePr>
          <p:cNvPr id="5" name="Table Placeholder 4">
            <a:extLst>
              <a:ext uri="{FF2B5EF4-FFF2-40B4-BE49-F238E27FC236}">
                <a16:creationId xmlns:a16="http://schemas.microsoft.com/office/drawing/2014/main" id="{CB33E964-05D6-4CEF-B992-E8DD93972BF3}"/>
              </a:ext>
            </a:extLst>
          </p:cNvPr>
          <p:cNvGraphicFramePr>
            <a:graphicFrameLocks noGrp="1"/>
          </p:cNvGraphicFramePr>
          <p:nvPr>
            <p:ph type="tbl" sz="quarter" idx="13"/>
            <p:extLst>
              <p:ext uri="{D42A27DB-BD31-4B8C-83A1-F6EECF244321}">
                <p14:modId xmlns:p14="http://schemas.microsoft.com/office/powerpoint/2010/main" val="2048387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69766318"/>
                    </a:ext>
                  </a:extLst>
                </a:gridCol>
                <a:gridCol w="1316736">
                  <a:extLst>
                    <a:ext uri="{9D8B030D-6E8A-4147-A177-3AD203B41FA5}">
                      <a16:colId xmlns:a16="http://schemas.microsoft.com/office/drawing/2014/main" val="3128367080"/>
                    </a:ext>
                  </a:extLst>
                </a:gridCol>
                <a:gridCol w="411480">
                  <a:extLst>
                    <a:ext uri="{9D8B030D-6E8A-4147-A177-3AD203B41FA5}">
                      <a16:colId xmlns:a16="http://schemas.microsoft.com/office/drawing/2014/main" val="2053448254"/>
                    </a:ext>
                  </a:extLst>
                </a:gridCol>
                <a:gridCol w="411480">
                  <a:extLst>
                    <a:ext uri="{9D8B030D-6E8A-4147-A177-3AD203B41FA5}">
                      <a16:colId xmlns:a16="http://schemas.microsoft.com/office/drawing/2014/main" val="3868377102"/>
                    </a:ext>
                  </a:extLst>
                </a:gridCol>
                <a:gridCol w="411480">
                  <a:extLst>
                    <a:ext uri="{9D8B030D-6E8A-4147-A177-3AD203B41FA5}">
                      <a16:colId xmlns:a16="http://schemas.microsoft.com/office/drawing/2014/main" val="2516723365"/>
                    </a:ext>
                  </a:extLst>
                </a:gridCol>
                <a:gridCol w="411480">
                  <a:extLst>
                    <a:ext uri="{9D8B030D-6E8A-4147-A177-3AD203B41FA5}">
                      <a16:colId xmlns:a16="http://schemas.microsoft.com/office/drawing/2014/main" val="226367330"/>
                    </a:ext>
                  </a:extLst>
                </a:gridCol>
                <a:gridCol w="411480">
                  <a:extLst>
                    <a:ext uri="{9D8B030D-6E8A-4147-A177-3AD203B41FA5}">
                      <a16:colId xmlns:a16="http://schemas.microsoft.com/office/drawing/2014/main" val="3682861707"/>
                    </a:ext>
                  </a:extLst>
                </a:gridCol>
                <a:gridCol w="411480">
                  <a:extLst>
                    <a:ext uri="{9D8B030D-6E8A-4147-A177-3AD203B41FA5}">
                      <a16:colId xmlns:a16="http://schemas.microsoft.com/office/drawing/2014/main" val="4099121893"/>
                    </a:ext>
                  </a:extLst>
                </a:gridCol>
                <a:gridCol w="576072">
                  <a:extLst>
                    <a:ext uri="{9D8B030D-6E8A-4147-A177-3AD203B41FA5}">
                      <a16:colId xmlns:a16="http://schemas.microsoft.com/office/drawing/2014/main" val="629506496"/>
                    </a:ext>
                  </a:extLst>
                </a:gridCol>
                <a:gridCol w="411480">
                  <a:extLst>
                    <a:ext uri="{9D8B030D-6E8A-4147-A177-3AD203B41FA5}">
                      <a16:colId xmlns:a16="http://schemas.microsoft.com/office/drawing/2014/main" val="2082649013"/>
                    </a:ext>
                  </a:extLst>
                </a:gridCol>
                <a:gridCol w="411480">
                  <a:extLst>
                    <a:ext uri="{9D8B030D-6E8A-4147-A177-3AD203B41FA5}">
                      <a16:colId xmlns:a16="http://schemas.microsoft.com/office/drawing/2014/main" val="3823145272"/>
                    </a:ext>
                  </a:extLst>
                </a:gridCol>
                <a:gridCol w="411480">
                  <a:extLst>
                    <a:ext uri="{9D8B030D-6E8A-4147-A177-3AD203B41FA5}">
                      <a16:colId xmlns:a16="http://schemas.microsoft.com/office/drawing/2014/main" val="816876811"/>
                    </a:ext>
                  </a:extLst>
                </a:gridCol>
                <a:gridCol w="411480">
                  <a:extLst>
                    <a:ext uri="{9D8B030D-6E8A-4147-A177-3AD203B41FA5}">
                      <a16:colId xmlns:a16="http://schemas.microsoft.com/office/drawing/2014/main" val="4172486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194460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@MillesimaENG - 2024-03-12 13:00:18</a:t>
                      </a:r>
                      <a:r>
                        <a:rPr kumimoji="0" lang="en-US" sz="1000" b="0" i="0" u="none" strike="noStrike" kern="1200" cap="none" spc="0" normalizeH="0" baseline="0" noProof="0">
                          <a:ln>
                            <a:noFill/>
                          </a:ln>
                          <a:solidFill>
                            <a:prstClr val="black"/>
                          </a:solidFill>
                          <a:effectLst/>
                          <a:uLnTx/>
                          <a:uFillTx/>
                          <a:latin typeface="Calibri"/>
                          <a:ea typeface="+mn-ea"/>
                          <a:cs typeface="+mn-cs"/>
                        </a:rPr>
                        <a:t>
 🥂🍾 At the Krug Champagne House, each Krug Vintage celebrates the distinct character of a particular year. For Krug, 2011 has produced a Champagne that is bold, full of character, opulent yet lively.
🔎: millesima.co.uk/champagne-krug… pic.twitter.com/5tN5jcydUM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Krug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2052321003"/>
                  </a:ext>
                </a:extLst>
              </a:tr>
            </a:tbl>
          </a:graphicData>
        </a:graphic>
      </p:graphicFrame>
      <p:sp>
        <p:nvSpPr>
          <p:cNvPr id="4" name="Text Placeholder 3">
            <a:extLst>
              <a:ext uri="{FF2B5EF4-FFF2-40B4-BE49-F238E27FC236}">
                <a16:creationId xmlns:a16="http://schemas.microsoft.com/office/drawing/2014/main" id="{CE69FB28-EC6F-4E48-ADA0-E4BC68FA68C5}"/>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15546328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12AD9-257D-488D-BDD8-BED6344B9E8D}"/>
              </a:ext>
            </a:extLst>
          </p:cNvPr>
          <p:cNvSpPr>
            <a:spLocks noGrp="1"/>
          </p:cNvSpPr>
          <p:nvPr>
            <p:ph type="title"/>
          </p:nvPr>
        </p:nvSpPr>
        <p:spPr/>
        <p:txBody>
          <a:bodyPr/>
          <a:lstStyle/>
          <a:p>
            <a:r>
              <a:rPr lang="en-US"/>
              <a:t>Twitter Own Tweets Table | All profiles - 8 of 13</a:t>
            </a:r>
          </a:p>
        </p:txBody>
      </p:sp>
      <p:graphicFrame>
        <p:nvGraphicFramePr>
          <p:cNvPr id="5" name="Table Placeholder 4">
            <a:extLst>
              <a:ext uri="{FF2B5EF4-FFF2-40B4-BE49-F238E27FC236}">
                <a16:creationId xmlns:a16="http://schemas.microsoft.com/office/drawing/2014/main" id="{BBDB1CC6-1F01-480E-B952-7485665EC955}"/>
              </a:ext>
            </a:extLst>
          </p:cNvPr>
          <p:cNvGraphicFramePr>
            <a:graphicFrameLocks noGrp="1"/>
          </p:cNvGraphicFramePr>
          <p:nvPr>
            <p:ph type="tbl" sz="quarter" idx="13"/>
            <p:extLst>
              <p:ext uri="{D42A27DB-BD31-4B8C-83A1-F6EECF244321}">
                <p14:modId xmlns:p14="http://schemas.microsoft.com/office/powerpoint/2010/main" val="1969138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41579383"/>
                    </a:ext>
                  </a:extLst>
                </a:gridCol>
                <a:gridCol w="1316736">
                  <a:extLst>
                    <a:ext uri="{9D8B030D-6E8A-4147-A177-3AD203B41FA5}">
                      <a16:colId xmlns:a16="http://schemas.microsoft.com/office/drawing/2014/main" val="223532987"/>
                    </a:ext>
                  </a:extLst>
                </a:gridCol>
                <a:gridCol w="411480">
                  <a:extLst>
                    <a:ext uri="{9D8B030D-6E8A-4147-A177-3AD203B41FA5}">
                      <a16:colId xmlns:a16="http://schemas.microsoft.com/office/drawing/2014/main" val="4003530976"/>
                    </a:ext>
                  </a:extLst>
                </a:gridCol>
                <a:gridCol w="411480">
                  <a:extLst>
                    <a:ext uri="{9D8B030D-6E8A-4147-A177-3AD203B41FA5}">
                      <a16:colId xmlns:a16="http://schemas.microsoft.com/office/drawing/2014/main" val="1637008283"/>
                    </a:ext>
                  </a:extLst>
                </a:gridCol>
                <a:gridCol w="411480">
                  <a:extLst>
                    <a:ext uri="{9D8B030D-6E8A-4147-A177-3AD203B41FA5}">
                      <a16:colId xmlns:a16="http://schemas.microsoft.com/office/drawing/2014/main" val="1200048466"/>
                    </a:ext>
                  </a:extLst>
                </a:gridCol>
                <a:gridCol w="411480">
                  <a:extLst>
                    <a:ext uri="{9D8B030D-6E8A-4147-A177-3AD203B41FA5}">
                      <a16:colId xmlns:a16="http://schemas.microsoft.com/office/drawing/2014/main" val="3850444188"/>
                    </a:ext>
                  </a:extLst>
                </a:gridCol>
                <a:gridCol w="411480">
                  <a:extLst>
                    <a:ext uri="{9D8B030D-6E8A-4147-A177-3AD203B41FA5}">
                      <a16:colId xmlns:a16="http://schemas.microsoft.com/office/drawing/2014/main" val="2194711702"/>
                    </a:ext>
                  </a:extLst>
                </a:gridCol>
                <a:gridCol w="411480">
                  <a:extLst>
                    <a:ext uri="{9D8B030D-6E8A-4147-A177-3AD203B41FA5}">
                      <a16:colId xmlns:a16="http://schemas.microsoft.com/office/drawing/2014/main" val="38876387"/>
                    </a:ext>
                  </a:extLst>
                </a:gridCol>
                <a:gridCol w="576072">
                  <a:extLst>
                    <a:ext uri="{9D8B030D-6E8A-4147-A177-3AD203B41FA5}">
                      <a16:colId xmlns:a16="http://schemas.microsoft.com/office/drawing/2014/main" val="2603425013"/>
                    </a:ext>
                  </a:extLst>
                </a:gridCol>
                <a:gridCol w="411480">
                  <a:extLst>
                    <a:ext uri="{9D8B030D-6E8A-4147-A177-3AD203B41FA5}">
                      <a16:colId xmlns:a16="http://schemas.microsoft.com/office/drawing/2014/main" val="747757163"/>
                    </a:ext>
                  </a:extLst>
                </a:gridCol>
                <a:gridCol w="411480">
                  <a:extLst>
                    <a:ext uri="{9D8B030D-6E8A-4147-A177-3AD203B41FA5}">
                      <a16:colId xmlns:a16="http://schemas.microsoft.com/office/drawing/2014/main" val="2604456890"/>
                    </a:ext>
                  </a:extLst>
                </a:gridCol>
                <a:gridCol w="411480">
                  <a:extLst>
                    <a:ext uri="{9D8B030D-6E8A-4147-A177-3AD203B41FA5}">
                      <a16:colId xmlns:a16="http://schemas.microsoft.com/office/drawing/2014/main" val="2252070372"/>
                    </a:ext>
                  </a:extLst>
                </a:gridCol>
                <a:gridCol w="411480">
                  <a:extLst>
                    <a:ext uri="{9D8B030D-6E8A-4147-A177-3AD203B41FA5}">
                      <a16:colId xmlns:a16="http://schemas.microsoft.com/office/drawing/2014/main" val="585543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691344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@MillesimaENG - 2024-03-08 18:00:24</a:t>
                      </a:r>
                      <a:r>
                        <a:rPr kumimoji="0" lang="en-US" sz="1000" b="0" i="0" u="none" strike="noStrike" kern="1200" cap="none" spc="0" normalizeH="0" baseline="0" noProof="0">
                          <a:ln>
                            <a:noFill/>
                          </a:ln>
                          <a:solidFill>
                            <a:prstClr val="black"/>
                          </a:solidFill>
                          <a:effectLst/>
                          <a:uLnTx/>
                          <a:uFillTx/>
                          <a:latin typeface="Calibri"/>
                          <a:ea typeface="+mn-ea"/>
                          <a:cs typeface="+mn-cs"/>
                        </a:rPr>
                        <a:t>
 🥂🍾 Discover La Grande Dame Rosé 2015 cuvée by #VeuveClicquot. This #champagne embodies two of her major innovations: the development of the first vintage champagne in 1810 &amp;amp; the creation of the first known blended rosé champagne in 1818.
🔎: millesima.co.uk/champagne-veuv… pic.twitter.com/jdQl2lGTov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Veuve Clicquot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1.8405 %</a:t>
                      </a:r>
                    </a:p>
                  </a:txBody>
                  <a:tcPr/>
                </a:tc>
                <a:extLst>
                  <a:ext uri="{0D108BD9-81ED-4DB2-BD59-A6C34878D82A}">
                    <a16:rowId xmlns:a16="http://schemas.microsoft.com/office/drawing/2014/main" val="2034563170"/>
                  </a:ext>
                </a:extLst>
              </a:tr>
            </a:tbl>
          </a:graphicData>
        </a:graphic>
      </p:graphicFrame>
      <p:sp>
        <p:nvSpPr>
          <p:cNvPr id="4" name="Text Placeholder 3">
            <a:extLst>
              <a:ext uri="{FF2B5EF4-FFF2-40B4-BE49-F238E27FC236}">
                <a16:creationId xmlns:a16="http://schemas.microsoft.com/office/drawing/2014/main" id="{574FFD5C-344C-473D-A55E-4D98F7A25118}"/>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26856577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1BA14-E44E-4CE1-8FEB-059EDF4B29A7}"/>
              </a:ext>
            </a:extLst>
          </p:cNvPr>
          <p:cNvSpPr>
            <a:spLocks noGrp="1"/>
          </p:cNvSpPr>
          <p:nvPr>
            <p:ph type="title"/>
          </p:nvPr>
        </p:nvSpPr>
        <p:spPr/>
        <p:txBody>
          <a:bodyPr/>
          <a:lstStyle/>
          <a:p>
            <a:r>
              <a:rPr lang="en-US"/>
              <a:t>Twitter Own Tweets Table | All profiles - 9 of 13</a:t>
            </a:r>
          </a:p>
        </p:txBody>
      </p:sp>
      <p:graphicFrame>
        <p:nvGraphicFramePr>
          <p:cNvPr id="5" name="Table Placeholder 4">
            <a:extLst>
              <a:ext uri="{FF2B5EF4-FFF2-40B4-BE49-F238E27FC236}">
                <a16:creationId xmlns:a16="http://schemas.microsoft.com/office/drawing/2014/main" id="{B307EEB9-F48D-41E3-A02F-7FF61B3D2B43}"/>
              </a:ext>
            </a:extLst>
          </p:cNvPr>
          <p:cNvGraphicFramePr>
            <a:graphicFrameLocks noGrp="1"/>
          </p:cNvGraphicFramePr>
          <p:nvPr>
            <p:ph type="tbl" sz="quarter" idx="13"/>
            <p:extLst>
              <p:ext uri="{D42A27DB-BD31-4B8C-83A1-F6EECF244321}">
                <p14:modId xmlns:p14="http://schemas.microsoft.com/office/powerpoint/2010/main" val="1415225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32240678"/>
                    </a:ext>
                  </a:extLst>
                </a:gridCol>
                <a:gridCol w="1316736">
                  <a:extLst>
                    <a:ext uri="{9D8B030D-6E8A-4147-A177-3AD203B41FA5}">
                      <a16:colId xmlns:a16="http://schemas.microsoft.com/office/drawing/2014/main" val="2165869535"/>
                    </a:ext>
                  </a:extLst>
                </a:gridCol>
                <a:gridCol w="411480">
                  <a:extLst>
                    <a:ext uri="{9D8B030D-6E8A-4147-A177-3AD203B41FA5}">
                      <a16:colId xmlns:a16="http://schemas.microsoft.com/office/drawing/2014/main" val="4178239414"/>
                    </a:ext>
                  </a:extLst>
                </a:gridCol>
                <a:gridCol w="411480">
                  <a:extLst>
                    <a:ext uri="{9D8B030D-6E8A-4147-A177-3AD203B41FA5}">
                      <a16:colId xmlns:a16="http://schemas.microsoft.com/office/drawing/2014/main" val="603954900"/>
                    </a:ext>
                  </a:extLst>
                </a:gridCol>
                <a:gridCol w="411480">
                  <a:extLst>
                    <a:ext uri="{9D8B030D-6E8A-4147-A177-3AD203B41FA5}">
                      <a16:colId xmlns:a16="http://schemas.microsoft.com/office/drawing/2014/main" val="1748493130"/>
                    </a:ext>
                  </a:extLst>
                </a:gridCol>
                <a:gridCol w="411480">
                  <a:extLst>
                    <a:ext uri="{9D8B030D-6E8A-4147-A177-3AD203B41FA5}">
                      <a16:colId xmlns:a16="http://schemas.microsoft.com/office/drawing/2014/main" val="606912280"/>
                    </a:ext>
                  </a:extLst>
                </a:gridCol>
                <a:gridCol w="411480">
                  <a:extLst>
                    <a:ext uri="{9D8B030D-6E8A-4147-A177-3AD203B41FA5}">
                      <a16:colId xmlns:a16="http://schemas.microsoft.com/office/drawing/2014/main" val="1844828140"/>
                    </a:ext>
                  </a:extLst>
                </a:gridCol>
                <a:gridCol w="411480">
                  <a:extLst>
                    <a:ext uri="{9D8B030D-6E8A-4147-A177-3AD203B41FA5}">
                      <a16:colId xmlns:a16="http://schemas.microsoft.com/office/drawing/2014/main" val="2599307484"/>
                    </a:ext>
                  </a:extLst>
                </a:gridCol>
                <a:gridCol w="576072">
                  <a:extLst>
                    <a:ext uri="{9D8B030D-6E8A-4147-A177-3AD203B41FA5}">
                      <a16:colId xmlns:a16="http://schemas.microsoft.com/office/drawing/2014/main" val="575040294"/>
                    </a:ext>
                  </a:extLst>
                </a:gridCol>
                <a:gridCol w="411480">
                  <a:extLst>
                    <a:ext uri="{9D8B030D-6E8A-4147-A177-3AD203B41FA5}">
                      <a16:colId xmlns:a16="http://schemas.microsoft.com/office/drawing/2014/main" val="2827241124"/>
                    </a:ext>
                  </a:extLst>
                </a:gridCol>
                <a:gridCol w="411480">
                  <a:extLst>
                    <a:ext uri="{9D8B030D-6E8A-4147-A177-3AD203B41FA5}">
                      <a16:colId xmlns:a16="http://schemas.microsoft.com/office/drawing/2014/main" val="1052867307"/>
                    </a:ext>
                  </a:extLst>
                </a:gridCol>
                <a:gridCol w="411480">
                  <a:extLst>
                    <a:ext uri="{9D8B030D-6E8A-4147-A177-3AD203B41FA5}">
                      <a16:colId xmlns:a16="http://schemas.microsoft.com/office/drawing/2014/main" val="2921819909"/>
                    </a:ext>
                  </a:extLst>
                </a:gridCol>
                <a:gridCol w="411480">
                  <a:extLst>
                    <a:ext uri="{9D8B030D-6E8A-4147-A177-3AD203B41FA5}">
                      <a16:colId xmlns:a16="http://schemas.microsoft.com/office/drawing/2014/main" val="242328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6275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@MillesimaFR - 2024-03-07 17:00:20</a:t>
                      </a:r>
                      <a:r>
                        <a:rPr kumimoji="0" lang="fr-FR" sz="1000" b="0" i="0" u="none" strike="noStrike" kern="1200" cap="none" spc="0" normalizeH="0" baseline="0" noProof="0">
                          <a:ln>
                            <a:noFill/>
                          </a:ln>
                          <a:solidFill>
                            <a:prstClr val="black"/>
                          </a:solidFill>
                          <a:effectLst/>
                          <a:uLnTx/>
                          <a:uFillTx/>
                          <a:latin typeface="Calibri"/>
                          <a:ea typeface="+mn-ea"/>
                          <a:cs typeface="+mn-cs"/>
                        </a:rPr>
                        <a:t>
 Découvrez la cuvée #LaGrandeDame #Rosé 2015 de la maison #veuveclicquot. Cette cuvée incarne deux de ses innovations majeures : l'élaboration du premier #champagne millésimé en 1810 et la création du premier #champagnerosé d’assemblage connu en 1818.
🔎 : bit.ly/4a6b4Dn pic.twitter.com/XC8Bd8inyt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Veuve Clicquot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1.1331 %</a:t>
                      </a:r>
                    </a:p>
                  </a:txBody>
                  <a:tcPr/>
                </a:tc>
                <a:extLst>
                  <a:ext uri="{0D108BD9-81ED-4DB2-BD59-A6C34878D82A}">
                    <a16:rowId xmlns:a16="http://schemas.microsoft.com/office/drawing/2014/main" val="769869973"/>
                  </a:ext>
                </a:extLst>
              </a:tr>
            </a:tbl>
          </a:graphicData>
        </a:graphic>
      </p:graphicFrame>
      <p:sp>
        <p:nvSpPr>
          <p:cNvPr id="4" name="Text Placeholder 3">
            <a:extLst>
              <a:ext uri="{FF2B5EF4-FFF2-40B4-BE49-F238E27FC236}">
                <a16:creationId xmlns:a16="http://schemas.microsoft.com/office/drawing/2014/main" id="{8393BAE0-75FA-4F8C-9866-4B4D0F6739AA}"/>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33273424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01F6E-C1EB-4C7B-B8BA-D7C3CBADA771}"/>
              </a:ext>
            </a:extLst>
          </p:cNvPr>
          <p:cNvSpPr>
            <a:spLocks noGrp="1"/>
          </p:cNvSpPr>
          <p:nvPr>
            <p:ph type="title"/>
          </p:nvPr>
        </p:nvSpPr>
        <p:spPr/>
        <p:txBody>
          <a:bodyPr/>
          <a:lstStyle/>
          <a:p>
            <a:r>
              <a:rPr lang="en-US"/>
              <a:t>Twitter Own Tweets Table | All profiles - 10 of 13</a:t>
            </a:r>
          </a:p>
        </p:txBody>
      </p:sp>
      <p:graphicFrame>
        <p:nvGraphicFramePr>
          <p:cNvPr id="5" name="Table Placeholder 4">
            <a:extLst>
              <a:ext uri="{FF2B5EF4-FFF2-40B4-BE49-F238E27FC236}">
                <a16:creationId xmlns:a16="http://schemas.microsoft.com/office/drawing/2014/main" id="{D16C1270-0E60-48BA-8AB4-86A584DFE2CD}"/>
              </a:ext>
            </a:extLst>
          </p:cNvPr>
          <p:cNvGraphicFramePr>
            <a:graphicFrameLocks noGrp="1"/>
          </p:cNvGraphicFramePr>
          <p:nvPr>
            <p:ph type="tbl" sz="quarter" idx="13"/>
            <p:extLst>
              <p:ext uri="{D42A27DB-BD31-4B8C-83A1-F6EECF244321}">
                <p14:modId xmlns:p14="http://schemas.microsoft.com/office/powerpoint/2010/main" val="3261924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977704"/>
                    </a:ext>
                  </a:extLst>
                </a:gridCol>
                <a:gridCol w="1316736">
                  <a:extLst>
                    <a:ext uri="{9D8B030D-6E8A-4147-A177-3AD203B41FA5}">
                      <a16:colId xmlns:a16="http://schemas.microsoft.com/office/drawing/2014/main" val="1949658755"/>
                    </a:ext>
                  </a:extLst>
                </a:gridCol>
                <a:gridCol w="411480">
                  <a:extLst>
                    <a:ext uri="{9D8B030D-6E8A-4147-A177-3AD203B41FA5}">
                      <a16:colId xmlns:a16="http://schemas.microsoft.com/office/drawing/2014/main" val="1053857430"/>
                    </a:ext>
                  </a:extLst>
                </a:gridCol>
                <a:gridCol w="411480">
                  <a:extLst>
                    <a:ext uri="{9D8B030D-6E8A-4147-A177-3AD203B41FA5}">
                      <a16:colId xmlns:a16="http://schemas.microsoft.com/office/drawing/2014/main" val="380451433"/>
                    </a:ext>
                  </a:extLst>
                </a:gridCol>
                <a:gridCol w="411480">
                  <a:extLst>
                    <a:ext uri="{9D8B030D-6E8A-4147-A177-3AD203B41FA5}">
                      <a16:colId xmlns:a16="http://schemas.microsoft.com/office/drawing/2014/main" val="3612361635"/>
                    </a:ext>
                  </a:extLst>
                </a:gridCol>
                <a:gridCol w="411480">
                  <a:extLst>
                    <a:ext uri="{9D8B030D-6E8A-4147-A177-3AD203B41FA5}">
                      <a16:colId xmlns:a16="http://schemas.microsoft.com/office/drawing/2014/main" val="111233548"/>
                    </a:ext>
                  </a:extLst>
                </a:gridCol>
                <a:gridCol w="411480">
                  <a:extLst>
                    <a:ext uri="{9D8B030D-6E8A-4147-A177-3AD203B41FA5}">
                      <a16:colId xmlns:a16="http://schemas.microsoft.com/office/drawing/2014/main" val="2871427626"/>
                    </a:ext>
                  </a:extLst>
                </a:gridCol>
                <a:gridCol w="411480">
                  <a:extLst>
                    <a:ext uri="{9D8B030D-6E8A-4147-A177-3AD203B41FA5}">
                      <a16:colId xmlns:a16="http://schemas.microsoft.com/office/drawing/2014/main" val="1434447145"/>
                    </a:ext>
                  </a:extLst>
                </a:gridCol>
                <a:gridCol w="576072">
                  <a:extLst>
                    <a:ext uri="{9D8B030D-6E8A-4147-A177-3AD203B41FA5}">
                      <a16:colId xmlns:a16="http://schemas.microsoft.com/office/drawing/2014/main" val="764292293"/>
                    </a:ext>
                  </a:extLst>
                </a:gridCol>
                <a:gridCol w="411480">
                  <a:extLst>
                    <a:ext uri="{9D8B030D-6E8A-4147-A177-3AD203B41FA5}">
                      <a16:colId xmlns:a16="http://schemas.microsoft.com/office/drawing/2014/main" val="1890608365"/>
                    </a:ext>
                  </a:extLst>
                </a:gridCol>
                <a:gridCol w="411480">
                  <a:extLst>
                    <a:ext uri="{9D8B030D-6E8A-4147-A177-3AD203B41FA5}">
                      <a16:colId xmlns:a16="http://schemas.microsoft.com/office/drawing/2014/main" val="630498878"/>
                    </a:ext>
                  </a:extLst>
                </a:gridCol>
                <a:gridCol w="411480">
                  <a:extLst>
                    <a:ext uri="{9D8B030D-6E8A-4147-A177-3AD203B41FA5}">
                      <a16:colId xmlns:a16="http://schemas.microsoft.com/office/drawing/2014/main" val="4261123153"/>
                    </a:ext>
                  </a:extLst>
                </a:gridCol>
                <a:gridCol w="411480">
                  <a:extLst>
                    <a:ext uri="{9D8B030D-6E8A-4147-A177-3AD203B41FA5}">
                      <a16:colId xmlns:a16="http://schemas.microsoft.com/office/drawing/2014/main" val="5171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262336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@MillesimaUSA - 2024-02-20 23:00:12</a:t>
                      </a:r>
                      <a:r>
                        <a:rPr kumimoji="0" lang="en-US" sz="1000" b="0" i="0" u="none" strike="noStrike" kern="1200" cap="none" spc="0" normalizeH="0" baseline="0" noProof="0">
                          <a:ln>
                            <a:noFill/>
                          </a:ln>
                          <a:solidFill>
                            <a:prstClr val="black"/>
                          </a:solidFill>
                          <a:effectLst/>
                          <a:uLnTx/>
                          <a:uFillTx/>
                          <a:latin typeface="Calibri"/>
                          <a:ea typeface="+mn-ea"/>
                          <a:cs typeface="+mn-cs"/>
                        </a:rPr>
                        <a:t>
 🇦🇷🍷 Born from the collaboration of Chateau Cheval Blanc &amp;amp; Terrazas de los Andes, our wines reflect refinement &amp;amp; innovation since 1999. Experience the perfect harmony of Old World tradition and New World boldness.
🔎: millesima-usa.com/producer-cheva… pic.twitter.com/VMkJd9C24M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Terrazas de los Andes , Château Cheval Blanc, Cheval des Andes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3597028589"/>
                  </a:ext>
                </a:extLst>
              </a:tr>
            </a:tbl>
          </a:graphicData>
        </a:graphic>
      </p:graphicFrame>
      <p:sp>
        <p:nvSpPr>
          <p:cNvPr id="4" name="Text Placeholder 3">
            <a:extLst>
              <a:ext uri="{FF2B5EF4-FFF2-40B4-BE49-F238E27FC236}">
                <a16:creationId xmlns:a16="http://schemas.microsoft.com/office/drawing/2014/main" id="{CF4965F6-1B81-4885-9AE9-BE306AFCC71A}"/>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31867312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07A10-D720-43AA-BBD9-CDF9520B493F}"/>
              </a:ext>
            </a:extLst>
          </p:cNvPr>
          <p:cNvSpPr>
            <a:spLocks noGrp="1"/>
          </p:cNvSpPr>
          <p:nvPr>
            <p:ph type="title"/>
          </p:nvPr>
        </p:nvSpPr>
        <p:spPr/>
        <p:txBody>
          <a:bodyPr/>
          <a:lstStyle/>
          <a:p>
            <a:r>
              <a:rPr lang="en-US"/>
              <a:t>Twitter Own Tweets Table | All profiles - 11 of 13</a:t>
            </a:r>
          </a:p>
        </p:txBody>
      </p:sp>
      <p:graphicFrame>
        <p:nvGraphicFramePr>
          <p:cNvPr id="5" name="Table Placeholder 4">
            <a:extLst>
              <a:ext uri="{FF2B5EF4-FFF2-40B4-BE49-F238E27FC236}">
                <a16:creationId xmlns:a16="http://schemas.microsoft.com/office/drawing/2014/main" id="{86590888-DFDC-400B-B8E5-29B555543BF0}"/>
              </a:ext>
            </a:extLst>
          </p:cNvPr>
          <p:cNvGraphicFramePr>
            <a:graphicFrameLocks noGrp="1"/>
          </p:cNvGraphicFramePr>
          <p:nvPr>
            <p:ph type="tbl" sz="quarter" idx="13"/>
            <p:extLst>
              <p:ext uri="{D42A27DB-BD31-4B8C-83A1-F6EECF244321}">
                <p14:modId xmlns:p14="http://schemas.microsoft.com/office/powerpoint/2010/main" val="476208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11360839"/>
                    </a:ext>
                  </a:extLst>
                </a:gridCol>
                <a:gridCol w="1316736">
                  <a:extLst>
                    <a:ext uri="{9D8B030D-6E8A-4147-A177-3AD203B41FA5}">
                      <a16:colId xmlns:a16="http://schemas.microsoft.com/office/drawing/2014/main" val="1885860582"/>
                    </a:ext>
                  </a:extLst>
                </a:gridCol>
                <a:gridCol w="411480">
                  <a:extLst>
                    <a:ext uri="{9D8B030D-6E8A-4147-A177-3AD203B41FA5}">
                      <a16:colId xmlns:a16="http://schemas.microsoft.com/office/drawing/2014/main" val="1052384750"/>
                    </a:ext>
                  </a:extLst>
                </a:gridCol>
                <a:gridCol w="411480">
                  <a:extLst>
                    <a:ext uri="{9D8B030D-6E8A-4147-A177-3AD203B41FA5}">
                      <a16:colId xmlns:a16="http://schemas.microsoft.com/office/drawing/2014/main" val="3798168949"/>
                    </a:ext>
                  </a:extLst>
                </a:gridCol>
                <a:gridCol w="411480">
                  <a:extLst>
                    <a:ext uri="{9D8B030D-6E8A-4147-A177-3AD203B41FA5}">
                      <a16:colId xmlns:a16="http://schemas.microsoft.com/office/drawing/2014/main" val="1389109543"/>
                    </a:ext>
                  </a:extLst>
                </a:gridCol>
                <a:gridCol w="411480">
                  <a:extLst>
                    <a:ext uri="{9D8B030D-6E8A-4147-A177-3AD203B41FA5}">
                      <a16:colId xmlns:a16="http://schemas.microsoft.com/office/drawing/2014/main" val="4219666766"/>
                    </a:ext>
                  </a:extLst>
                </a:gridCol>
                <a:gridCol w="411480">
                  <a:extLst>
                    <a:ext uri="{9D8B030D-6E8A-4147-A177-3AD203B41FA5}">
                      <a16:colId xmlns:a16="http://schemas.microsoft.com/office/drawing/2014/main" val="877864558"/>
                    </a:ext>
                  </a:extLst>
                </a:gridCol>
                <a:gridCol w="411480">
                  <a:extLst>
                    <a:ext uri="{9D8B030D-6E8A-4147-A177-3AD203B41FA5}">
                      <a16:colId xmlns:a16="http://schemas.microsoft.com/office/drawing/2014/main" val="930586256"/>
                    </a:ext>
                  </a:extLst>
                </a:gridCol>
                <a:gridCol w="576072">
                  <a:extLst>
                    <a:ext uri="{9D8B030D-6E8A-4147-A177-3AD203B41FA5}">
                      <a16:colId xmlns:a16="http://schemas.microsoft.com/office/drawing/2014/main" val="3789631180"/>
                    </a:ext>
                  </a:extLst>
                </a:gridCol>
                <a:gridCol w="411480">
                  <a:extLst>
                    <a:ext uri="{9D8B030D-6E8A-4147-A177-3AD203B41FA5}">
                      <a16:colId xmlns:a16="http://schemas.microsoft.com/office/drawing/2014/main" val="832841452"/>
                    </a:ext>
                  </a:extLst>
                </a:gridCol>
                <a:gridCol w="411480">
                  <a:extLst>
                    <a:ext uri="{9D8B030D-6E8A-4147-A177-3AD203B41FA5}">
                      <a16:colId xmlns:a16="http://schemas.microsoft.com/office/drawing/2014/main" val="2361377813"/>
                    </a:ext>
                  </a:extLst>
                </a:gridCol>
                <a:gridCol w="411480">
                  <a:extLst>
                    <a:ext uri="{9D8B030D-6E8A-4147-A177-3AD203B41FA5}">
                      <a16:colId xmlns:a16="http://schemas.microsoft.com/office/drawing/2014/main" val="3992878434"/>
                    </a:ext>
                  </a:extLst>
                </a:gridCol>
                <a:gridCol w="411480">
                  <a:extLst>
                    <a:ext uri="{9D8B030D-6E8A-4147-A177-3AD203B41FA5}">
                      <a16:colId xmlns:a16="http://schemas.microsoft.com/office/drawing/2014/main" val="3067780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738677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@MillesimaUSA - 2024-02-02 21:00:12</a:t>
                      </a:r>
                      <a:r>
                        <a:rPr kumimoji="0" lang="en-US" sz="1000" b="0" i="0" u="none" strike="noStrike" kern="1200" cap="none" spc="0" normalizeH="0" baseline="0" noProof="0">
                          <a:ln>
                            <a:noFill/>
                          </a:ln>
                          <a:solidFill>
                            <a:prstClr val="black"/>
                          </a:solidFill>
                          <a:effectLst/>
                          <a:uLnTx/>
                          <a:uFillTx/>
                          <a:latin typeface="Calibri"/>
                          <a:ea typeface="+mn-ea"/>
                          <a:cs typeface="+mn-cs"/>
                        </a:rPr>
                        <a:t>
 🇺🇸🍂 Some snapshots of the thick fog decending on the Joseph Phelps Vineyards in #California.
📸: © #JosephPhelps
🔎: millesima-usa.com/producer-josep… pic.twitter.com/d73UZkcd7d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Joseph Phelps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85780777"/>
                  </a:ext>
                </a:extLst>
              </a:tr>
            </a:tbl>
          </a:graphicData>
        </a:graphic>
      </p:graphicFrame>
      <p:sp>
        <p:nvSpPr>
          <p:cNvPr id="4" name="Text Placeholder 3">
            <a:extLst>
              <a:ext uri="{FF2B5EF4-FFF2-40B4-BE49-F238E27FC236}">
                <a16:creationId xmlns:a16="http://schemas.microsoft.com/office/drawing/2014/main" id="{7009C091-72AA-4806-8E38-4131862E4C4F}"/>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40731746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90A12-3D7F-42DD-9F5D-7045997E9A97}"/>
              </a:ext>
            </a:extLst>
          </p:cNvPr>
          <p:cNvSpPr>
            <a:spLocks noGrp="1"/>
          </p:cNvSpPr>
          <p:nvPr>
            <p:ph type="title"/>
          </p:nvPr>
        </p:nvSpPr>
        <p:spPr/>
        <p:txBody>
          <a:bodyPr/>
          <a:lstStyle/>
          <a:p>
            <a:r>
              <a:rPr lang="en-US"/>
              <a:t>Twitter Own Tweets Table | All profiles - 12 of 13</a:t>
            </a:r>
          </a:p>
        </p:txBody>
      </p:sp>
      <p:graphicFrame>
        <p:nvGraphicFramePr>
          <p:cNvPr id="5" name="Table Placeholder 4">
            <a:extLst>
              <a:ext uri="{FF2B5EF4-FFF2-40B4-BE49-F238E27FC236}">
                <a16:creationId xmlns:a16="http://schemas.microsoft.com/office/drawing/2014/main" id="{B96594A6-E5ED-407A-B5C8-089A12DD4118}"/>
              </a:ext>
            </a:extLst>
          </p:cNvPr>
          <p:cNvGraphicFramePr>
            <a:graphicFrameLocks noGrp="1"/>
          </p:cNvGraphicFramePr>
          <p:nvPr>
            <p:ph type="tbl" sz="quarter" idx="13"/>
            <p:extLst>
              <p:ext uri="{D42A27DB-BD31-4B8C-83A1-F6EECF244321}">
                <p14:modId xmlns:p14="http://schemas.microsoft.com/office/powerpoint/2010/main" val="4151933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50960916"/>
                    </a:ext>
                  </a:extLst>
                </a:gridCol>
                <a:gridCol w="1316736">
                  <a:extLst>
                    <a:ext uri="{9D8B030D-6E8A-4147-A177-3AD203B41FA5}">
                      <a16:colId xmlns:a16="http://schemas.microsoft.com/office/drawing/2014/main" val="530759120"/>
                    </a:ext>
                  </a:extLst>
                </a:gridCol>
                <a:gridCol w="411480">
                  <a:extLst>
                    <a:ext uri="{9D8B030D-6E8A-4147-A177-3AD203B41FA5}">
                      <a16:colId xmlns:a16="http://schemas.microsoft.com/office/drawing/2014/main" val="2106007284"/>
                    </a:ext>
                  </a:extLst>
                </a:gridCol>
                <a:gridCol w="411480">
                  <a:extLst>
                    <a:ext uri="{9D8B030D-6E8A-4147-A177-3AD203B41FA5}">
                      <a16:colId xmlns:a16="http://schemas.microsoft.com/office/drawing/2014/main" val="941230388"/>
                    </a:ext>
                  </a:extLst>
                </a:gridCol>
                <a:gridCol w="411480">
                  <a:extLst>
                    <a:ext uri="{9D8B030D-6E8A-4147-A177-3AD203B41FA5}">
                      <a16:colId xmlns:a16="http://schemas.microsoft.com/office/drawing/2014/main" val="1162972182"/>
                    </a:ext>
                  </a:extLst>
                </a:gridCol>
                <a:gridCol w="411480">
                  <a:extLst>
                    <a:ext uri="{9D8B030D-6E8A-4147-A177-3AD203B41FA5}">
                      <a16:colId xmlns:a16="http://schemas.microsoft.com/office/drawing/2014/main" val="1968901506"/>
                    </a:ext>
                  </a:extLst>
                </a:gridCol>
                <a:gridCol w="411480">
                  <a:extLst>
                    <a:ext uri="{9D8B030D-6E8A-4147-A177-3AD203B41FA5}">
                      <a16:colId xmlns:a16="http://schemas.microsoft.com/office/drawing/2014/main" val="1807880284"/>
                    </a:ext>
                  </a:extLst>
                </a:gridCol>
                <a:gridCol w="411480">
                  <a:extLst>
                    <a:ext uri="{9D8B030D-6E8A-4147-A177-3AD203B41FA5}">
                      <a16:colId xmlns:a16="http://schemas.microsoft.com/office/drawing/2014/main" val="2248650686"/>
                    </a:ext>
                  </a:extLst>
                </a:gridCol>
                <a:gridCol w="576072">
                  <a:extLst>
                    <a:ext uri="{9D8B030D-6E8A-4147-A177-3AD203B41FA5}">
                      <a16:colId xmlns:a16="http://schemas.microsoft.com/office/drawing/2014/main" val="1312492250"/>
                    </a:ext>
                  </a:extLst>
                </a:gridCol>
                <a:gridCol w="411480">
                  <a:extLst>
                    <a:ext uri="{9D8B030D-6E8A-4147-A177-3AD203B41FA5}">
                      <a16:colId xmlns:a16="http://schemas.microsoft.com/office/drawing/2014/main" val="169358192"/>
                    </a:ext>
                  </a:extLst>
                </a:gridCol>
                <a:gridCol w="411480">
                  <a:extLst>
                    <a:ext uri="{9D8B030D-6E8A-4147-A177-3AD203B41FA5}">
                      <a16:colId xmlns:a16="http://schemas.microsoft.com/office/drawing/2014/main" val="687461238"/>
                    </a:ext>
                  </a:extLst>
                </a:gridCol>
                <a:gridCol w="411480">
                  <a:extLst>
                    <a:ext uri="{9D8B030D-6E8A-4147-A177-3AD203B41FA5}">
                      <a16:colId xmlns:a16="http://schemas.microsoft.com/office/drawing/2014/main" val="890325332"/>
                    </a:ext>
                  </a:extLst>
                </a:gridCol>
                <a:gridCol w="411480">
                  <a:extLst>
                    <a:ext uri="{9D8B030D-6E8A-4147-A177-3AD203B41FA5}">
                      <a16:colId xmlns:a16="http://schemas.microsoft.com/office/drawing/2014/main" val="4221337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197493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@MillesimaENG - 2024-02-02 16:00:39</a:t>
                      </a:r>
                      <a:r>
                        <a:rPr kumimoji="0" lang="en-US" sz="1000" b="0" i="0" u="none" strike="noStrike" kern="1200" cap="none" spc="0" normalizeH="0" baseline="0" noProof="0">
                          <a:ln>
                            <a:noFill/>
                          </a:ln>
                          <a:solidFill>
                            <a:prstClr val="black"/>
                          </a:solidFill>
                          <a:effectLst/>
                          <a:uLnTx/>
                          <a:uFillTx/>
                          <a:latin typeface="Calibri"/>
                          <a:ea typeface="+mn-ea"/>
                          <a:cs typeface="+mn-cs"/>
                        </a:rPr>
                        <a:t>
 🇺🇸🍷  Some snapshots of the thick fog decending on the Joseph Phelps Vineyards in #California.
📸: © #JosephPhelps
🔎: millesima.co.uk/producer-josep… pic.twitter.com/onb4wcHP9x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Joseph Phelps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82120553"/>
                  </a:ext>
                </a:extLst>
              </a:tr>
            </a:tbl>
          </a:graphicData>
        </a:graphic>
      </p:graphicFrame>
      <p:sp>
        <p:nvSpPr>
          <p:cNvPr id="4" name="Text Placeholder 3">
            <a:extLst>
              <a:ext uri="{FF2B5EF4-FFF2-40B4-BE49-F238E27FC236}">
                <a16:creationId xmlns:a16="http://schemas.microsoft.com/office/drawing/2014/main" id="{7B7E63BC-F0EF-4203-9380-F31B3BAA9C86}"/>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1365058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63743-DC15-4CAC-9600-B79448BCAFE8}"/>
              </a:ext>
            </a:extLst>
          </p:cNvPr>
          <p:cNvSpPr>
            <a:spLocks noGrp="1"/>
          </p:cNvSpPr>
          <p:nvPr>
            <p:ph type="title"/>
          </p:nvPr>
        </p:nvSpPr>
        <p:spPr/>
        <p:txBody>
          <a:bodyPr/>
          <a:lstStyle/>
          <a:p>
            <a:r>
              <a:rPr lang="en-US"/>
              <a:t>Twitter Own Tweets Table | All profiles - 13 of 13</a:t>
            </a:r>
          </a:p>
        </p:txBody>
      </p:sp>
      <p:graphicFrame>
        <p:nvGraphicFramePr>
          <p:cNvPr id="5" name="Table Placeholder 4">
            <a:extLst>
              <a:ext uri="{FF2B5EF4-FFF2-40B4-BE49-F238E27FC236}">
                <a16:creationId xmlns:a16="http://schemas.microsoft.com/office/drawing/2014/main" id="{60AA01B9-0C79-4FBF-939A-692A4AA5B87E}"/>
              </a:ext>
            </a:extLst>
          </p:cNvPr>
          <p:cNvGraphicFramePr>
            <a:graphicFrameLocks noGrp="1"/>
          </p:cNvGraphicFramePr>
          <p:nvPr>
            <p:ph type="tbl" sz="quarter" idx="13"/>
            <p:extLst>
              <p:ext uri="{D42A27DB-BD31-4B8C-83A1-F6EECF244321}">
                <p14:modId xmlns:p14="http://schemas.microsoft.com/office/powerpoint/2010/main" val="2575930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410499999"/>
                    </a:ext>
                  </a:extLst>
                </a:gridCol>
                <a:gridCol w="1316736">
                  <a:extLst>
                    <a:ext uri="{9D8B030D-6E8A-4147-A177-3AD203B41FA5}">
                      <a16:colId xmlns:a16="http://schemas.microsoft.com/office/drawing/2014/main" val="3655533863"/>
                    </a:ext>
                  </a:extLst>
                </a:gridCol>
                <a:gridCol w="411480">
                  <a:extLst>
                    <a:ext uri="{9D8B030D-6E8A-4147-A177-3AD203B41FA5}">
                      <a16:colId xmlns:a16="http://schemas.microsoft.com/office/drawing/2014/main" val="3577898125"/>
                    </a:ext>
                  </a:extLst>
                </a:gridCol>
                <a:gridCol w="411480">
                  <a:extLst>
                    <a:ext uri="{9D8B030D-6E8A-4147-A177-3AD203B41FA5}">
                      <a16:colId xmlns:a16="http://schemas.microsoft.com/office/drawing/2014/main" val="1552610696"/>
                    </a:ext>
                  </a:extLst>
                </a:gridCol>
                <a:gridCol w="411480">
                  <a:extLst>
                    <a:ext uri="{9D8B030D-6E8A-4147-A177-3AD203B41FA5}">
                      <a16:colId xmlns:a16="http://schemas.microsoft.com/office/drawing/2014/main" val="904013303"/>
                    </a:ext>
                  </a:extLst>
                </a:gridCol>
                <a:gridCol w="411480">
                  <a:extLst>
                    <a:ext uri="{9D8B030D-6E8A-4147-A177-3AD203B41FA5}">
                      <a16:colId xmlns:a16="http://schemas.microsoft.com/office/drawing/2014/main" val="800314537"/>
                    </a:ext>
                  </a:extLst>
                </a:gridCol>
                <a:gridCol w="411480">
                  <a:extLst>
                    <a:ext uri="{9D8B030D-6E8A-4147-A177-3AD203B41FA5}">
                      <a16:colId xmlns:a16="http://schemas.microsoft.com/office/drawing/2014/main" val="2020020504"/>
                    </a:ext>
                  </a:extLst>
                </a:gridCol>
                <a:gridCol w="411480">
                  <a:extLst>
                    <a:ext uri="{9D8B030D-6E8A-4147-A177-3AD203B41FA5}">
                      <a16:colId xmlns:a16="http://schemas.microsoft.com/office/drawing/2014/main" val="3491987897"/>
                    </a:ext>
                  </a:extLst>
                </a:gridCol>
                <a:gridCol w="576072">
                  <a:extLst>
                    <a:ext uri="{9D8B030D-6E8A-4147-A177-3AD203B41FA5}">
                      <a16:colId xmlns:a16="http://schemas.microsoft.com/office/drawing/2014/main" val="3745125560"/>
                    </a:ext>
                  </a:extLst>
                </a:gridCol>
                <a:gridCol w="411480">
                  <a:extLst>
                    <a:ext uri="{9D8B030D-6E8A-4147-A177-3AD203B41FA5}">
                      <a16:colId xmlns:a16="http://schemas.microsoft.com/office/drawing/2014/main" val="1395673362"/>
                    </a:ext>
                  </a:extLst>
                </a:gridCol>
                <a:gridCol w="411480">
                  <a:extLst>
                    <a:ext uri="{9D8B030D-6E8A-4147-A177-3AD203B41FA5}">
                      <a16:colId xmlns:a16="http://schemas.microsoft.com/office/drawing/2014/main" val="1439917861"/>
                    </a:ext>
                  </a:extLst>
                </a:gridCol>
                <a:gridCol w="411480">
                  <a:extLst>
                    <a:ext uri="{9D8B030D-6E8A-4147-A177-3AD203B41FA5}">
                      <a16:colId xmlns:a16="http://schemas.microsoft.com/office/drawing/2014/main" val="1637027988"/>
                    </a:ext>
                  </a:extLst>
                </a:gridCol>
                <a:gridCol w="411480">
                  <a:extLst>
                    <a:ext uri="{9D8B030D-6E8A-4147-A177-3AD203B41FA5}">
                      <a16:colId xmlns:a16="http://schemas.microsoft.com/office/drawing/2014/main" val="1814135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692259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@MillesimaFR - 2024-01-10 18:00:15</a:t>
                      </a:r>
                      <a:r>
                        <a:rPr kumimoji="0" lang="fr-FR" sz="1000" b="0" i="0" u="none" strike="noStrike" kern="1200" cap="none" spc="0" normalizeH="0" baseline="0" noProof="0">
                          <a:ln>
                            <a:noFill/>
                          </a:ln>
                          <a:solidFill>
                            <a:prstClr val="black"/>
                          </a:solidFill>
                          <a:effectLst/>
                          <a:uLnTx/>
                          <a:uFillTx/>
                          <a:latin typeface="Calibri"/>
                          <a:ea typeface="+mn-ea"/>
                          <a:cs typeface="+mn-cs"/>
                        </a:rPr>
                        <a:t>
 À l'occasion des 280 ans de la Maison, #MoetetChandon présente Collection #Impériale Création No. 1 : un assemblage de 7 millésimes remarquables de #champagne, chacun avec des singularités et soigneusement sélectionné.
🔎 : bit.ly/48J8XEL pic.twitter.com/TtEO9vQomw</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Moët &amp; Chandon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98677955"/>
                  </a:ext>
                </a:extLst>
              </a:tr>
            </a:tbl>
          </a:graphicData>
        </a:graphic>
      </p:graphicFrame>
      <p:sp>
        <p:nvSpPr>
          <p:cNvPr id="4" name="Text Placeholder 3">
            <a:extLst>
              <a:ext uri="{FF2B5EF4-FFF2-40B4-BE49-F238E27FC236}">
                <a16:creationId xmlns:a16="http://schemas.microsoft.com/office/drawing/2014/main" id="{666F4671-5A5D-453F-A132-748D881551D4}"/>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7145224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36AD8-2846-4451-888E-DE61FF816492}"/>
              </a:ext>
            </a:extLst>
          </p:cNvPr>
          <p:cNvSpPr>
            <a:spLocks noGrp="1"/>
          </p:cNvSpPr>
          <p:nvPr>
            <p:ph type="title"/>
          </p:nvPr>
        </p:nvSpPr>
        <p:spPr/>
        <p:txBody>
          <a:bodyPr/>
          <a:lstStyle/>
          <a:p>
            <a:r>
              <a:rPr lang="en-US"/>
              <a:t>Facebook Original Own Posts Table | All profiles - 1 of 17</a:t>
            </a:r>
          </a:p>
        </p:txBody>
      </p:sp>
      <p:graphicFrame>
        <p:nvGraphicFramePr>
          <p:cNvPr id="5" name="Table Placeholder 4">
            <a:extLst>
              <a:ext uri="{FF2B5EF4-FFF2-40B4-BE49-F238E27FC236}">
                <a16:creationId xmlns:a16="http://schemas.microsoft.com/office/drawing/2014/main" id="{AB5BCD10-969C-4841-8638-B526C921738B}"/>
              </a:ext>
            </a:extLst>
          </p:cNvPr>
          <p:cNvGraphicFramePr>
            <a:graphicFrameLocks noGrp="1"/>
          </p:cNvGraphicFramePr>
          <p:nvPr>
            <p:ph type="tbl" sz="quarter" idx="13"/>
            <p:extLst>
              <p:ext uri="{D42A27DB-BD31-4B8C-83A1-F6EECF244321}">
                <p14:modId xmlns:p14="http://schemas.microsoft.com/office/powerpoint/2010/main" val="3196075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178363504"/>
                    </a:ext>
                  </a:extLst>
                </a:gridCol>
                <a:gridCol w="905256">
                  <a:extLst>
                    <a:ext uri="{9D8B030D-6E8A-4147-A177-3AD203B41FA5}">
                      <a16:colId xmlns:a16="http://schemas.microsoft.com/office/drawing/2014/main" val="349207752"/>
                    </a:ext>
                  </a:extLst>
                </a:gridCol>
                <a:gridCol w="329184">
                  <a:extLst>
                    <a:ext uri="{9D8B030D-6E8A-4147-A177-3AD203B41FA5}">
                      <a16:colId xmlns:a16="http://schemas.microsoft.com/office/drawing/2014/main" val="525159021"/>
                    </a:ext>
                  </a:extLst>
                </a:gridCol>
                <a:gridCol w="329184">
                  <a:extLst>
                    <a:ext uri="{9D8B030D-6E8A-4147-A177-3AD203B41FA5}">
                      <a16:colId xmlns:a16="http://schemas.microsoft.com/office/drawing/2014/main" val="3391166402"/>
                    </a:ext>
                  </a:extLst>
                </a:gridCol>
                <a:gridCol w="329184">
                  <a:extLst>
                    <a:ext uri="{9D8B030D-6E8A-4147-A177-3AD203B41FA5}">
                      <a16:colId xmlns:a16="http://schemas.microsoft.com/office/drawing/2014/main" val="1603647693"/>
                    </a:ext>
                  </a:extLst>
                </a:gridCol>
                <a:gridCol w="329184">
                  <a:extLst>
                    <a:ext uri="{9D8B030D-6E8A-4147-A177-3AD203B41FA5}">
                      <a16:colId xmlns:a16="http://schemas.microsoft.com/office/drawing/2014/main" val="4133865812"/>
                    </a:ext>
                  </a:extLst>
                </a:gridCol>
                <a:gridCol w="329184">
                  <a:extLst>
                    <a:ext uri="{9D8B030D-6E8A-4147-A177-3AD203B41FA5}">
                      <a16:colId xmlns:a16="http://schemas.microsoft.com/office/drawing/2014/main" val="2885209209"/>
                    </a:ext>
                  </a:extLst>
                </a:gridCol>
                <a:gridCol w="329184">
                  <a:extLst>
                    <a:ext uri="{9D8B030D-6E8A-4147-A177-3AD203B41FA5}">
                      <a16:colId xmlns:a16="http://schemas.microsoft.com/office/drawing/2014/main" val="2024239383"/>
                    </a:ext>
                  </a:extLst>
                </a:gridCol>
                <a:gridCol w="329184">
                  <a:extLst>
                    <a:ext uri="{9D8B030D-6E8A-4147-A177-3AD203B41FA5}">
                      <a16:colId xmlns:a16="http://schemas.microsoft.com/office/drawing/2014/main" val="969386866"/>
                    </a:ext>
                  </a:extLst>
                </a:gridCol>
                <a:gridCol w="329184">
                  <a:extLst>
                    <a:ext uri="{9D8B030D-6E8A-4147-A177-3AD203B41FA5}">
                      <a16:colId xmlns:a16="http://schemas.microsoft.com/office/drawing/2014/main" val="470099574"/>
                    </a:ext>
                  </a:extLst>
                </a:gridCol>
                <a:gridCol w="329184">
                  <a:extLst>
                    <a:ext uri="{9D8B030D-6E8A-4147-A177-3AD203B41FA5}">
                      <a16:colId xmlns:a16="http://schemas.microsoft.com/office/drawing/2014/main" val="1679248777"/>
                    </a:ext>
                  </a:extLst>
                </a:gridCol>
                <a:gridCol w="329184">
                  <a:extLst>
                    <a:ext uri="{9D8B030D-6E8A-4147-A177-3AD203B41FA5}">
                      <a16:colId xmlns:a16="http://schemas.microsoft.com/office/drawing/2014/main" val="455434752"/>
                    </a:ext>
                  </a:extLst>
                </a:gridCol>
                <a:gridCol w="329184">
                  <a:extLst>
                    <a:ext uri="{9D8B030D-6E8A-4147-A177-3AD203B41FA5}">
                      <a16:colId xmlns:a16="http://schemas.microsoft.com/office/drawing/2014/main" val="4164521752"/>
                    </a:ext>
                  </a:extLst>
                </a:gridCol>
                <a:gridCol w="329184">
                  <a:extLst>
                    <a:ext uri="{9D8B030D-6E8A-4147-A177-3AD203B41FA5}">
                      <a16:colId xmlns:a16="http://schemas.microsoft.com/office/drawing/2014/main" val="3391524696"/>
                    </a:ext>
                  </a:extLst>
                </a:gridCol>
                <a:gridCol w="329184">
                  <a:extLst>
                    <a:ext uri="{9D8B030D-6E8A-4147-A177-3AD203B41FA5}">
                      <a16:colId xmlns:a16="http://schemas.microsoft.com/office/drawing/2014/main" val="3092120383"/>
                    </a:ext>
                  </a:extLst>
                </a:gridCol>
                <a:gridCol w="329184">
                  <a:extLst>
                    <a:ext uri="{9D8B030D-6E8A-4147-A177-3AD203B41FA5}">
                      <a16:colId xmlns:a16="http://schemas.microsoft.com/office/drawing/2014/main" val="4081539146"/>
                    </a:ext>
                  </a:extLst>
                </a:gridCol>
                <a:gridCol w="329184">
                  <a:extLst>
                    <a:ext uri="{9D8B030D-6E8A-4147-A177-3AD203B41FA5}">
                      <a16:colId xmlns:a16="http://schemas.microsoft.com/office/drawing/2014/main" val="382409105"/>
                    </a:ext>
                  </a:extLst>
                </a:gridCol>
                <a:gridCol w="329184">
                  <a:extLst>
                    <a:ext uri="{9D8B030D-6E8A-4147-A177-3AD203B41FA5}">
                      <a16:colId xmlns:a16="http://schemas.microsoft.com/office/drawing/2014/main" val="3676062677"/>
                    </a:ext>
                  </a:extLst>
                </a:gridCol>
                <a:gridCol w="329184">
                  <a:extLst>
                    <a:ext uri="{9D8B030D-6E8A-4147-A177-3AD203B41FA5}">
                      <a16:colId xmlns:a16="http://schemas.microsoft.com/office/drawing/2014/main" val="995853819"/>
                    </a:ext>
                  </a:extLst>
                </a:gridCol>
                <a:gridCol w="329184">
                  <a:extLst>
                    <a:ext uri="{9D8B030D-6E8A-4147-A177-3AD203B41FA5}">
                      <a16:colId xmlns:a16="http://schemas.microsoft.com/office/drawing/2014/main" val="1513985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921778360"/>
                  </a:ext>
                </a:extLst>
              </a:tr>
            </a:tbl>
          </a:graphicData>
        </a:graphic>
      </p:graphicFrame>
      <p:sp>
        <p:nvSpPr>
          <p:cNvPr id="4" name="Text Placeholder 3">
            <a:extLst>
              <a:ext uri="{FF2B5EF4-FFF2-40B4-BE49-F238E27FC236}">
                <a16:creationId xmlns:a16="http://schemas.microsoft.com/office/drawing/2014/main" id="{26898C2A-A576-4EA4-9388-7F83E930EB70}"/>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13931449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795A9-98A1-4CF7-8A72-B7503399A4EF}"/>
              </a:ext>
            </a:extLst>
          </p:cNvPr>
          <p:cNvSpPr>
            <a:spLocks noGrp="1"/>
          </p:cNvSpPr>
          <p:nvPr>
            <p:ph type="title"/>
          </p:nvPr>
        </p:nvSpPr>
        <p:spPr/>
        <p:txBody>
          <a:bodyPr/>
          <a:lstStyle/>
          <a:p>
            <a:r>
              <a:rPr lang="en-US"/>
              <a:t>Facebook Original Own Posts Table | All profiles - 2 of 17</a:t>
            </a:r>
          </a:p>
        </p:txBody>
      </p:sp>
      <p:graphicFrame>
        <p:nvGraphicFramePr>
          <p:cNvPr id="5" name="Table Placeholder 4">
            <a:extLst>
              <a:ext uri="{FF2B5EF4-FFF2-40B4-BE49-F238E27FC236}">
                <a16:creationId xmlns:a16="http://schemas.microsoft.com/office/drawing/2014/main" id="{59FD64FF-0217-4BF0-A7FA-96147E0E7BC4}"/>
              </a:ext>
            </a:extLst>
          </p:cNvPr>
          <p:cNvGraphicFramePr>
            <a:graphicFrameLocks noGrp="1"/>
          </p:cNvGraphicFramePr>
          <p:nvPr>
            <p:ph type="tbl" sz="quarter" idx="13"/>
            <p:extLst>
              <p:ext uri="{D42A27DB-BD31-4B8C-83A1-F6EECF244321}">
                <p14:modId xmlns:p14="http://schemas.microsoft.com/office/powerpoint/2010/main" val="3438797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76638364"/>
                    </a:ext>
                  </a:extLst>
                </a:gridCol>
                <a:gridCol w="905256">
                  <a:extLst>
                    <a:ext uri="{9D8B030D-6E8A-4147-A177-3AD203B41FA5}">
                      <a16:colId xmlns:a16="http://schemas.microsoft.com/office/drawing/2014/main" val="796753858"/>
                    </a:ext>
                  </a:extLst>
                </a:gridCol>
                <a:gridCol w="329184">
                  <a:extLst>
                    <a:ext uri="{9D8B030D-6E8A-4147-A177-3AD203B41FA5}">
                      <a16:colId xmlns:a16="http://schemas.microsoft.com/office/drawing/2014/main" val="4074351976"/>
                    </a:ext>
                  </a:extLst>
                </a:gridCol>
                <a:gridCol w="329184">
                  <a:extLst>
                    <a:ext uri="{9D8B030D-6E8A-4147-A177-3AD203B41FA5}">
                      <a16:colId xmlns:a16="http://schemas.microsoft.com/office/drawing/2014/main" val="167257821"/>
                    </a:ext>
                  </a:extLst>
                </a:gridCol>
                <a:gridCol w="329184">
                  <a:extLst>
                    <a:ext uri="{9D8B030D-6E8A-4147-A177-3AD203B41FA5}">
                      <a16:colId xmlns:a16="http://schemas.microsoft.com/office/drawing/2014/main" val="3770355695"/>
                    </a:ext>
                  </a:extLst>
                </a:gridCol>
                <a:gridCol w="329184">
                  <a:extLst>
                    <a:ext uri="{9D8B030D-6E8A-4147-A177-3AD203B41FA5}">
                      <a16:colId xmlns:a16="http://schemas.microsoft.com/office/drawing/2014/main" val="1466414081"/>
                    </a:ext>
                  </a:extLst>
                </a:gridCol>
                <a:gridCol w="329184">
                  <a:extLst>
                    <a:ext uri="{9D8B030D-6E8A-4147-A177-3AD203B41FA5}">
                      <a16:colId xmlns:a16="http://schemas.microsoft.com/office/drawing/2014/main" val="3329607171"/>
                    </a:ext>
                  </a:extLst>
                </a:gridCol>
                <a:gridCol w="329184">
                  <a:extLst>
                    <a:ext uri="{9D8B030D-6E8A-4147-A177-3AD203B41FA5}">
                      <a16:colId xmlns:a16="http://schemas.microsoft.com/office/drawing/2014/main" val="2487598428"/>
                    </a:ext>
                  </a:extLst>
                </a:gridCol>
                <a:gridCol w="329184">
                  <a:extLst>
                    <a:ext uri="{9D8B030D-6E8A-4147-A177-3AD203B41FA5}">
                      <a16:colId xmlns:a16="http://schemas.microsoft.com/office/drawing/2014/main" val="948080045"/>
                    </a:ext>
                  </a:extLst>
                </a:gridCol>
                <a:gridCol w="329184">
                  <a:extLst>
                    <a:ext uri="{9D8B030D-6E8A-4147-A177-3AD203B41FA5}">
                      <a16:colId xmlns:a16="http://schemas.microsoft.com/office/drawing/2014/main" val="3542231232"/>
                    </a:ext>
                  </a:extLst>
                </a:gridCol>
                <a:gridCol w="329184">
                  <a:extLst>
                    <a:ext uri="{9D8B030D-6E8A-4147-A177-3AD203B41FA5}">
                      <a16:colId xmlns:a16="http://schemas.microsoft.com/office/drawing/2014/main" val="1965788229"/>
                    </a:ext>
                  </a:extLst>
                </a:gridCol>
                <a:gridCol w="329184">
                  <a:extLst>
                    <a:ext uri="{9D8B030D-6E8A-4147-A177-3AD203B41FA5}">
                      <a16:colId xmlns:a16="http://schemas.microsoft.com/office/drawing/2014/main" val="4179725786"/>
                    </a:ext>
                  </a:extLst>
                </a:gridCol>
                <a:gridCol w="329184">
                  <a:extLst>
                    <a:ext uri="{9D8B030D-6E8A-4147-A177-3AD203B41FA5}">
                      <a16:colId xmlns:a16="http://schemas.microsoft.com/office/drawing/2014/main" val="2027254111"/>
                    </a:ext>
                  </a:extLst>
                </a:gridCol>
                <a:gridCol w="329184">
                  <a:extLst>
                    <a:ext uri="{9D8B030D-6E8A-4147-A177-3AD203B41FA5}">
                      <a16:colId xmlns:a16="http://schemas.microsoft.com/office/drawing/2014/main" val="572537358"/>
                    </a:ext>
                  </a:extLst>
                </a:gridCol>
                <a:gridCol w="329184">
                  <a:extLst>
                    <a:ext uri="{9D8B030D-6E8A-4147-A177-3AD203B41FA5}">
                      <a16:colId xmlns:a16="http://schemas.microsoft.com/office/drawing/2014/main" val="1746479937"/>
                    </a:ext>
                  </a:extLst>
                </a:gridCol>
                <a:gridCol w="329184">
                  <a:extLst>
                    <a:ext uri="{9D8B030D-6E8A-4147-A177-3AD203B41FA5}">
                      <a16:colId xmlns:a16="http://schemas.microsoft.com/office/drawing/2014/main" val="3414613487"/>
                    </a:ext>
                  </a:extLst>
                </a:gridCol>
                <a:gridCol w="329184">
                  <a:extLst>
                    <a:ext uri="{9D8B030D-6E8A-4147-A177-3AD203B41FA5}">
                      <a16:colId xmlns:a16="http://schemas.microsoft.com/office/drawing/2014/main" val="602982318"/>
                    </a:ext>
                  </a:extLst>
                </a:gridCol>
                <a:gridCol w="329184">
                  <a:extLst>
                    <a:ext uri="{9D8B030D-6E8A-4147-A177-3AD203B41FA5}">
                      <a16:colId xmlns:a16="http://schemas.microsoft.com/office/drawing/2014/main" val="4276579338"/>
                    </a:ext>
                  </a:extLst>
                </a:gridCol>
                <a:gridCol w="329184">
                  <a:extLst>
                    <a:ext uri="{9D8B030D-6E8A-4147-A177-3AD203B41FA5}">
                      <a16:colId xmlns:a16="http://schemas.microsoft.com/office/drawing/2014/main" val="2696630789"/>
                    </a:ext>
                  </a:extLst>
                </a:gridCol>
                <a:gridCol w="329184">
                  <a:extLst>
                    <a:ext uri="{9D8B030D-6E8A-4147-A177-3AD203B41FA5}">
                      <a16:colId xmlns:a16="http://schemas.microsoft.com/office/drawing/2014/main" val="136803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858730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Millésima - 2024-07-01 18:31:26</a:t>
                      </a:r>
                      <a:r>
                        <a:rPr kumimoji="0" lang="en-US" sz="1000" b="0" i="0" u="none" strike="noStrike" kern="1200" cap="none" spc="0" normalizeH="0" baseline="0" noProof="0">
                          <a:ln>
                            <a:noFill/>
                          </a:ln>
                          <a:solidFill>
                            <a:prstClr val="black"/>
                          </a:solidFill>
                          <a:effectLst/>
                          <a:uLnTx/>
                          <a:uFillTx/>
                          <a:latin typeface="Calibri"/>
                          <a:ea typeface="+mn-ea"/>
                          <a:cs typeface="+mn-cs"/>
                        </a:rPr>
                        <a:t>
 𝗗𝗲́𝗰𝗼𝘂𝘃𝗿𝗲𝘇 𝗹𝗲 𝗗𝗼𝗺 𝗣𝗲́𝗿𝗶𝗴𝗻𝗼𝗻 𝗩𝗶𝗻𝘁𝗮𝗴𝗲 𝟮𝟬𝟭𝟱 𝗲𝗻 𝗮𝘃𝗮𝗻𝘁-𝗽𝗿𝗲𝗺𝗶𝗲̀𝗿𝗲 𝘀𝘂𝗿 𝗠𝗶𝗹𝗹𝗲́𝘀𝗶𝗺𝗮
Dom Pérignon perpétue la quête de perfection avec chaque millésime. Le Vintage 2015, résultat d'une année climatique unique, révèle des notes de cacao et de fleurs, ainsi qu'une fraîcheur fruitée en bouche. Découvrez cette cuvée exclusive chez Millésima.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Dom Pérignon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511454438"/>
                  </a:ext>
                </a:extLst>
              </a:tr>
            </a:tbl>
          </a:graphicData>
        </a:graphic>
      </p:graphicFrame>
      <p:sp>
        <p:nvSpPr>
          <p:cNvPr id="4" name="Text Placeholder 3">
            <a:extLst>
              <a:ext uri="{FF2B5EF4-FFF2-40B4-BE49-F238E27FC236}">
                <a16:creationId xmlns:a16="http://schemas.microsoft.com/office/drawing/2014/main" id="{B61C6426-61F1-4146-B383-7A2CE592C1A7}"/>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12163500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2B578-6139-429F-82B8-AD4F5DD148AC}"/>
              </a:ext>
            </a:extLst>
          </p:cNvPr>
          <p:cNvSpPr>
            <a:spLocks noGrp="1"/>
          </p:cNvSpPr>
          <p:nvPr>
            <p:ph type="title"/>
          </p:nvPr>
        </p:nvSpPr>
        <p:spPr/>
        <p:txBody>
          <a:bodyPr/>
          <a:lstStyle/>
          <a:p>
            <a:r>
              <a:rPr lang="en-US"/>
              <a:t>Facebook Original Own Posts Table | All profiles - 3 of 17</a:t>
            </a:r>
          </a:p>
        </p:txBody>
      </p:sp>
      <p:graphicFrame>
        <p:nvGraphicFramePr>
          <p:cNvPr id="5" name="Table Placeholder 4">
            <a:extLst>
              <a:ext uri="{FF2B5EF4-FFF2-40B4-BE49-F238E27FC236}">
                <a16:creationId xmlns:a16="http://schemas.microsoft.com/office/drawing/2014/main" id="{DF20EA91-DFCC-494E-9E13-D546CD6F558B}"/>
              </a:ext>
            </a:extLst>
          </p:cNvPr>
          <p:cNvGraphicFramePr>
            <a:graphicFrameLocks noGrp="1"/>
          </p:cNvGraphicFramePr>
          <p:nvPr>
            <p:ph type="tbl" sz="quarter" idx="13"/>
            <p:extLst>
              <p:ext uri="{D42A27DB-BD31-4B8C-83A1-F6EECF244321}">
                <p14:modId xmlns:p14="http://schemas.microsoft.com/office/powerpoint/2010/main" val="1209908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77289851"/>
                    </a:ext>
                  </a:extLst>
                </a:gridCol>
                <a:gridCol w="905256">
                  <a:extLst>
                    <a:ext uri="{9D8B030D-6E8A-4147-A177-3AD203B41FA5}">
                      <a16:colId xmlns:a16="http://schemas.microsoft.com/office/drawing/2014/main" val="2109121049"/>
                    </a:ext>
                  </a:extLst>
                </a:gridCol>
                <a:gridCol w="329184">
                  <a:extLst>
                    <a:ext uri="{9D8B030D-6E8A-4147-A177-3AD203B41FA5}">
                      <a16:colId xmlns:a16="http://schemas.microsoft.com/office/drawing/2014/main" val="4165275465"/>
                    </a:ext>
                  </a:extLst>
                </a:gridCol>
                <a:gridCol w="329184">
                  <a:extLst>
                    <a:ext uri="{9D8B030D-6E8A-4147-A177-3AD203B41FA5}">
                      <a16:colId xmlns:a16="http://schemas.microsoft.com/office/drawing/2014/main" val="1246822870"/>
                    </a:ext>
                  </a:extLst>
                </a:gridCol>
                <a:gridCol w="329184">
                  <a:extLst>
                    <a:ext uri="{9D8B030D-6E8A-4147-A177-3AD203B41FA5}">
                      <a16:colId xmlns:a16="http://schemas.microsoft.com/office/drawing/2014/main" val="2175545919"/>
                    </a:ext>
                  </a:extLst>
                </a:gridCol>
                <a:gridCol w="329184">
                  <a:extLst>
                    <a:ext uri="{9D8B030D-6E8A-4147-A177-3AD203B41FA5}">
                      <a16:colId xmlns:a16="http://schemas.microsoft.com/office/drawing/2014/main" val="1961848127"/>
                    </a:ext>
                  </a:extLst>
                </a:gridCol>
                <a:gridCol w="329184">
                  <a:extLst>
                    <a:ext uri="{9D8B030D-6E8A-4147-A177-3AD203B41FA5}">
                      <a16:colId xmlns:a16="http://schemas.microsoft.com/office/drawing/2014/main" val="3933345728"/>
                    </a:ext>
                  </a:extLst>
                </a:gridCol>
                <a:gridCol w="329184">
                  <a:extLst>
                    <a:ext uri="{9D8B030D-6E8A-4147-A177-3AD203B41FA5}">
                      <a16:colId xmlns:a16="http://schemas.microsoft.com/office/drawing/2014/main" val="355685155"/>
                    </a:ext>
                  </a:extLst>
                </a:gridCol>
                <a:gridCol w="329184">
                  <a:extLst>
                    <a:ext uri="{9D8B030D-6E8A-4147-A177-3AD203B41FA5}">
                      <a16:colId xmlns:a16="http://schemas.microsoft.com/office/drawing/2014/main" val="2606117688"/>
                    </a:ext>
                  </a:extLst>
                </a:gridCol>
                <a:gridCol w="329184">
                  <a:extLst>
                    <a:ext uri="{9D8B030D-6E8A-4147-A177-3AD203B41FA5}">
                      <a16:colId xmlns:a16="http://schemas.microsoft.com/office/drawing/2014/main" val="1226521590"/>
                    </a:ext>
                  </a:extLst>
                </a:gridCol>
                <a:gridCol w="329184">
                  <a:extLst>
                    <a:ext uri="{9D8B030D-6E8A-4147-A177-3AD203B41FA5}">
                      <a16:colId xmlns:a16="http://schemas.microsoft.com/office/drawing/2014/main" val="499802122"/>
                    </a:ext>
                  </a:extLst>
                </a:gridCol>
                <a:gridCol w="329184">
                  <a:extLst>
                    <a:ext uri="{9D8B030D-6E8A-4147-A177-3AD203B41FA5}">
                      <a16:colId xmlns:a16="http://schemas.microsoft.com/office/drawing/2014/main" val="119245474"/>
                    </a:ext>
                  </a:extLst>
                </a:gridCol>
                <a:gridCol w="329184">
                  <a:extLst>
                    <a:ext uri="{9D8B030D-6E8A-4147-A177-3AD203B41FA5}">
                      <a16:colId xmlns:a16="http://schemas.microsoft.com/office/drawing/2014/main" val="3948596315"/>
                    </a:ext>
                  </a:extLst>
                </a:gridCol>
                <a:gridCol w="329184">
                  <a:extLst>
                    <a:ext uri="{9D8B030D-6E8A-4147-A177-3AD203B41FA5}">
                      <a16:colId xmlns:a16="http://schemas.microsoft.com/office/drawing/2014/main" val="4116183057"/>
                    </a:ext>
                  </a:extLst>
                </a:gridCol>
                <a:gridCol w="329184">
                  <a:extLst>
                    <a:ext uri="{9D8B030D-6E8A-4147-A177-3AD203B41FA5}">
                      <a16:colId xmlns:a16="http://schemas.microsoft.com/office/drawing/2014/main" val="2691434638"/>
                    </a:ext>
                  </a:extLst>
                </a:gridCol>
                <a:gridCol w="329184">
                  <a:extLst>
                    <a:ext uri="{9D8B030D-6E8A-4147-A177-3AD203B41FA5}">
                      <a16:colId xmlns:a16="http://schemas.microsoft.com/office/drawing/2014/main" val="2290263964"/>
                    </a:ext>
                  </a:extLst>
                </a:gridCol>
                <a:gridCol w="329184">
                  <a:extLst>
                    <a:ext uri="{9D8B030D-6E8A-4147-A177-3AD203B41FA5}">
                      <a16:colId xmlns:a16="http://schemas.microsoft.com/office/drawing/2014/main" val="2176261753"/>
                    </a:ext>
                  </a:extLst>
                </a:gridCol>
                <a:gridCol w="329184">
                  <a:extLst>
                    <a:ext uri="{9D8B030D-6E8A-4147-A177-3AD203B41FA5}">
                      <a16:colId xmlns:a16="http://schemas.microsoft.com/office/drawing/2014/main" val="3431600662"/>
                    </a:ext>
                  </a:extLst>
                </a:gridCol>
                <a:gridCol w="329184">
                  <a:extLst>
                    <a:ext uri="{9D8B030D-6E8A-4147-A177-3AD203B41FA5}">
                      <a16:colId xmlns:a16="http://schemas.microsoft.com/office/drawing/2014/main" val="132428579"/>
                    </a:ext>
                  </a:extLst>
                </a:gridCol>
                <a:gridCol w="329184">
                  <a:extLst>
                    <a:ext uri="{9D8B030D-6E8A-4147-A177-3AD203B41FA5}">
                      <a16:colId xmlns:a16="http://schemas.microsoft.com/office/drawing/2014/main" val="3264319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09459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Millesima - 2024-06-24 17:15:06</a:t>
                      </a:r>
                      <a:r>
                        <a:rPr kumimoji="0" lang="en-US" sz="1000" b="0" i="0" u="none" strike="noStrike" kern="1200" cap="none" spc="0" normalizeH="0" baseline="0" noProof="0">
                          <a:ln>
                            <a:noFill/>
                          </a:ln>
                          <a:solidFill>
                            <a:prstClr val="black"/>
                          </a:solidFill>
                          <a:effectLst/>
                          <a:uLnTx/>
                          <a:uFillTx/>
                          <a:latin typeface="Calibri"/>
                          <a:ea typeface="+mn-ea"/>
                          <a:cs typeface="+mn-cs"/>
                        </a:rPr>
                        <a:t>
 🍷 IN-STORE TASTING 🍷
☀️ 𝐒𝐮𝐦𝐦𝐞𝐫 𝐒𝐨𝐥𝐬𝐭𝐢𝐜𝐞
📍 𝐌𝐢𝐥𝐥𝐞𝐬𝐢𝐦𝐚 𝐒𝐭𝐨𝐫𝐞 
📅 𝐓𝐡𝐮𝐫𝐬𝐝𝐚𝐲, 𝐉𝐮𝐧𝐞 𝟐𝟕𝐭𝐡
🕔 𝐟𝐫𝐨𝐦 𝟓 𝐏𝐌 𝐭𝐨 𝟕 𝐏𝐌.
From 5 to 7pm on Thursday, June 27th celebrate the summer soltice with a delightful tasting of 𝑹𝒐𝒔𝒆 𝒘𝒊𝒏𝒆𝒔 𝒇𝒓𝒐𝒎 𝑪𝒉𝒂𝒕𝒆𝒂𝒖 𝑴𝒊𝒏𝒖𝒕𝒚 𝒂𝒏𝒅 𝑪𝒉𝒂𝒕𝒆𝒂𝒖 𝒅'𝑬𝒔𝒄𝒍𝒂𝒏𝒔. Discover Minuty Château Minuty 281 2023, Minuty Château Minuty Rose et Or 2023, Château d'Esclans Château d'Esclans 2023 and Château d'Esclans Garrus Rose 2023 this week and reserve your spot below!
🔎: https://www.eventbrite.com/e/free-in-store-tasting-summer-solstice-tickets-924431167507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Minuty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371453228"/>
                  </a:ext>
                </a:extLst>
              </a:tr>
            </a:tbl>
          </a:graphicData>
        </a:graphic>
      </p:graphicFrame>
      <p:sp>
        <p:nvSpPr>
          <p:cNvPr id="4" name="Text Placeholder 3">
            <a:extLst>
              <a:ext uri="{FF2B5EF4-FFF2-40B4-BE49-F238E27FC236}">
                <a16:creationId xmlns:a16="http://schemas.microsoft.com/office/drawing/2014/main" id="{E484E503-F549-4FBF-864B-1377DEE11D8F}"/>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22292015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9B626-4B01-4CDA-8C58-8962EBA5D9A7}"/>
              </a:ext>
            </a:extLst>
          </p:cNvPr>
          <p:cNvSpPr>
            <a:spLocks noGrp="1"/>
          </p:cNvSpPr>
          <p:nvPr>
            <p:ph type="title"/>
          </p:nvPr>
        </p:nvSpPr>
        <p:spPr/>
        <p:txBody>
          <a:bodyPr/>
          <a:lstStyle/>
          <a:p>
            <a:r>
              <a:rPr lang="en-US"/>
              <a:t>Facebook Original Own Posts Table | All profiles - 4 of 17</a:t>
            </a:r>
          </a:p>
        </p:txBody>
      </p:sp>
      <p:graphicFrame>
        <p:nvGraphicFramePr>
          <p:cNvPr id="5" name="Table Placeholder 4">
            <a:extLst>
              <a:ext uri="{FF2B5EF4-FFF2-40B4-BE49-F238E27FC236}">
                <a16:creationId xmlns:a16="http://schemas.microsoft.com/office/drawing/2014/main" id="{7DF37627-3761-4CB0-AF31-693353850F32}"/>
              </a:ext>
            </a:extLst>
          </p:cNvPr>
          <p:cNvGraphicFramePr>
            <a:graphicFrameLocks noGrp="1"/>
          </p:cNvGraphicFramePr>
          <p:nvPr>
            <p:ph type="tbl" sz="quarter" idx="13"/>
            <p:extLst>
              <p:ext uri="{D42A27DB-BD31-4B8C-83A1-F6EECF244321}">
                <p14:modId xmlns:p14="http://schemas.microsoft.com/office/powerpoint/2010/main" val="1930610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688725336"/>
                    </a:ext>
                  </a:extLst>
                </a:gridCol>
                <a:gridCol w="905256">
                  <a:extLst>
                    <a:ext uri="{9D8B030D-6E8A-4147-A177-3AD203B41FA5}">
                      <a16:colId xmlns:a16="http://schemas.microsoft.com/office/drawing/2014/main" val="2022854965"/>
                    </a:ext>
                  </a:extLst>
                </a:gridCol>
                <a:gridCol w="329184">
                  <a:extLst>
                    <a:ext uri="{9D8B030D-6E8A-4147-A177-3AD203B41FA5}">
                      <a16:colId xmlns:a16="http://schemas.microsoft.com/office/drawing/2014/main" val="1866088566"/>
                    </a:ext>
                  </a:extLst>
                </a:gridCol>
                <a:gridCol w="329184">
                  <a:extLst>
                    <a:ext uri="{9D8B030D-6E8A-4147-A177-3AD203B41FA5}">
                      <a16:colId xmlns:a16="http://schemas.microsoft.com/office/drawing/2014/main" val="3766955731"/>
                    </a:ext>
                  </a:extLst>
                </a:gridCol>
                <a:gridCol w="329184">
                  <a:extLst>
                    <a:ext uri="{9D8B030D-6E8A-4147-A177-3AD203B41FA5}">
                      <a16:colId xmlns:a16="http://schemas.microsoft.com/office/drawing/2014/main" val="1520675565"/>
                    </a:ext>
                  </a:extLst>
                </a:gridCol>
                <a:gridCol w="329184">
                  <a:extLst>
                    <a:ext uri="{9D8B030D-6E8A-4147-A177-3AD203B41FA5}">
                      <a16:colId xmlns:a16="http://schemas.microsoft.com/office/drawing/2014/main" val="3278894102"/>
                    </a:ext>
                  </a:extLst>
                </a:gridCol>
                <a:gridCol w="329184">
                  <a:extLst>
                    <a:ext uri="{9D8B030D-6E8A-4147-A177-3AD203B41FA5}">
                      <a16:colId xmlns:a16="http://schemas.microsoft.com/office/drawing/2014/main" val="887235858"/>
                    </a:ext>
                  </a:extLst>
                </a:gridCol>
                <a:gridCol w="329184">
                  <a:extLst>
                    <a:ext uri="{9D8B030D-6E8A-4147-A177-3AD203B41FA5}">
                      <a16:colId xmlns:a16="http://schemas.microsoft.com/office/drawing/2014/main" val="331446424"/>
                    </a:ext>
                  </a:extLst>
                </a:gridCol>
                <a:gridCol w="329184">
                  <a:extLst>
                    <a:ext uri="{9D8B030D-6E8A-4147-A177-3AD203B41FA5}">
                      <a16:colId xmlns:a16="http://schemas.microsoft.com/office/drawing/2014/main" val="2845549739"/>
                    </a:ext>
                  </a:extLst>
                </a:gridCol>
                <a:gridCol w="329184">
                  <a:extLst>
                    <a:ext uri="{9D8B030D-6E8A-4147-A177-3AD203B41FA5}">
                      <a16:colId xmlns:a16="http://schemas.microsoft.com/office/drawing/2014/main" val="2051209384"/>
                    </a:ext>
                  </a:extLst>
                </a:gridCol>
                <a:gridCol w="329184">
                  <a:extLst>
                    <a:ext uri="{9D8B030D-6E8A-4147-A177-3AD203B41FA5}">
                      <a16:colId xmlns:a16="http://schemas.microsoft.com/office/drawing/2014/main" val="2332672554"/>
                    </a:ext>
                  </a:extLst>
                </a:gridCol>
                <a:gridCol w="329184">
                  <a:extLst>
                    <a:ext uri="{9D8B030D-6E8A-4147-A177-3AD203B41FA5}">
                      <a16:colId xmlns:a16="http://schemas.microsoft.com/office/drawing/2014/main" val="3112699293"/>
                    </a:ext>
                  </a:extLst>
                </a:gridCol>
                <a:gridCol w="329184">
                  <a:extLst>
                    <a:ext uri="{9D8B030D-6E8A-4147-A177-3AD203B41FA5}">
                      <a16:colId xmlns:a16="http://schemas.microsoft.com/office/drawing/2014/main" val="2297154807"/>
                    </a:ext>
                  </a:extLst>
                </a:gridCol>
                <a:gridCol w="329184">
                  <a:extLst>
                    <a:ext uri="{9D8B030D-6E8A-4147-A177-3AD203B41FA5}">
                      <a16:colId xmlns:a16="http://schemas.microsoft.com/office/drawing/2014/main" val="3190207717"/>
                    </a:ext>
                  </a:extLst>
                </a:gridCol>
                <a:gridCol w="329184">
                  <a:extLst>
                    <a:ext uri="{9D8B030D-6E8A-4147-A177-3AD203B41FA5}">
                      <a16:colId xmlns:a16="http://schemas.microsoft.com/office/drawing/2014/main" val="1068698156"/>
                    </a:ext>
                  </a:extLst>
                </a:gridCol>
                <a:gridCol w="329184">
                  <a:extLst>
                    <a:ext uri="{9D8B030D-6E8A-4147-A177-3AD203B41FA5}">
                      <a16:colId xmlns:a16="http://schemas.microsoft.com/office/drawing/2014/main" val="2269019747"/>
                    </a:ext>
                  </a:extLst>
                </a:gridCol>
                <a:gridCol w="329184">
                  <a:extLst>
                    <a:ext uri="{9D8B030D-6E8A-4147-A177-3AD203B41FA5}">
                      <a16:colId xmlns:a16="http://schemas.microsoft.com/office/drawing/2014/main" val="2785585493"/>
                    </a:ext>
                  </a:extLst>
                </a:gridCol>
                <a:gridCol w="329184">
                  <a:extLst>
                    <a:ext uri="{9D8B030D-6E8A-4147-A177-3AD203B41FA5}">
                      <a16:colId xmlns:a16="http://schemas.microsoft.com/office/drawing/2014/main" val="169942900"/>
                    </a:ext>
                  </a:extLst>
                </a:gridCol>
                <a:gridCol w="329184">
                  <a:extLst>
                    <a:ext uri="{9D8B030D-6E8A-4147-A177-3AD203B41FA5}">
                      <a16:colId xmlns:a16="http://schemas.microsoft.com/office/drawing/2014/main" val="2556308063"/>
                    </a:ext>
                  </a:extLst>
                </a:gridCol>
                <a:gridCol w="329184">
                  <a:extLst>
                    <a:ext uri="{9D8B030D-6E8A-4147-A177-3AD203B41FA5}">
                      <a16:colId xmlns:a16="http://schemas.microsoft.com/office/drawing/2014/main" val="24670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264964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Millesima - 2024-06-09 17:30:09</a:t>
                      </a:r>
                      <a:r>
                        <a:rPr kumimoji="0" lang="en-US" sz="1000" b="0" i="0" u="none" strike="noStrike" kern="1200" cap="none" spc="0" normalizeH="0" baseline="0" noProof="0">
                          <a:ln>
                            <a:noFill/>
                          </a:ln>
                          <a:solidFill>
                            <a:prstClr val="black"/>
                          </a:solidFill>
                          <a:effectLst/>
                          <a:uLnTx/>
                          <a:uFillTx/>
                          <a:latin typeface="Calibri"/>
                          <a:ea typeface="+mn-ea"/>
                          <a:cs typeface="+mn-cs"/>
                        </a:rPr>
                        <a:t>
 🥂🍾 The 𝐌𝐨𝐞̈𝐭 &amp; 𝐂𝐡𝐚𝐧𝐝𝐨𝐧 team visited our store and unveiled their Collection Impériale Création n°1 Champagne. Enzo Gouedar, the senior brand director of Moët &amp; Chandon, conducted this tasting in our Forum and presented the Champagne House's fine cuvees. Here are some snapshots of the tasting!
For more information on our upcoming events, please contact us at : 𝗲𝘃𝗲𝗻𝘁𝘀𝗻𝘆𝗰@𝗺𝗶𝗹𝗹𝗲𝘀𝗶𝗺𝗮.𝗰𝗼𝗺</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Moët &amp; Chandon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121504262"/>
                  </a:ext>
                </a:extLst>
              </a:tr>
            </a:tbl>
          </a:graphicData>
        </a:graphic>
      </p:graphicFrame>
      <p:sp>
        <p:nvSpPr>
          <p:cNvPr id="4" name="Text Placeholder 3">
            <a:extLst>
              <a:ext uri="{FF2B5EF4-FFF2-40B4-BE49-F238E27FC236}">
                <a16:creationId xmlns:a16="http://schemas.microsoft.com/office/drawing/2014/main" id="{0BB6E13D-3832-4238-99AE-35E904C4A921}"/>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21546985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80D83-12BE-428E-8DAA-A410F12B9F0F}"/>
              </a:ext>
            </a:extLst>
          </p:cNvPr>
          <p:cNvSpPr>
            <a:spLocks noGrp="1"/>
          </p:cNvSpPr>
          <p:nvPr>
            <p:ph type="title"/>
          </p:nvPr>
        </p:nvSpPr>
        <p:spPr/>
        <p:txBody>
          <a:bodyPr/>
          <a:lstStyle/>
          <a:p>
            <a:r>
              <a:rPr lang="en-US"/>
              <a:t>Facebook Original Own Posts Table | All profiles - 5 of 17</a:t>
            </a:r>
          </a:p>
        </p:txBody>
      </p:sp>
      <p:graphicFrame>
        <p:nvGraphicFramePr>
          <p:cNvPr id="5" name="Table Placeholder 4">
            <a:extLst>
              <a:ext uri="{FF2B5EF4-FFF2-40B4-BE49-F238E27FC236}">
                <a16:creationId xmlns:a16="http://schemas.microsoft.com/office/drawing/2014/main" id="{581A95BA-50CC-4CCF-8ABA-BCAF062D5636}"/>
              </a:ext>
            </a:extLst>
          </p:cNvPr>
          <p:cNvGraphicFramePr>
            <a:graphicFrameLocks noGrp="1"/>
          </p:cNvGraphicFramePr>
          <p:nvPr>
            <p:ph type="tbl" sz="quarter" idx="13"/>
            <p:extLst>
              <p:ext uri="{D42A27DB-BD31-4B8C-83A1-F6EECF244321}">
                <p14:modId xmlns:p14="http://schemas.microsoft.com/office/powerpoint/2010/main" val="1140915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17080126"/>
                    </a:ext>
                  </a:extLst>
                </a:gridCol>
                <a:gridCol w="905256">
                  <a:extLst>
                    <a:ext uri="{9D8B030D-6E8A-4147-A177-3AD203B41FA5}">
                      <a16:colId xmlns:a16="http://schemas.microsoft.com/office/drawing/2014/main" val="3065296283"/>
                    </a:ext>
                  </a:extLst>
                </a:gridCol>
                <a:gridCol w="329184">
                  <a:extLst>
                    <a:ext uri="{9D8B030D-6E8A-4147-A177-3AD203B41FA5}">
                      <a16:colId xmlns:a16="http://schemas.microsoft.com/office/drawing/2014/main" val="1673655764"/>
                    </a:ext>
                  </a:extLst>
                </a:gridCol>
                <a:gridCol w="329184">
                  <a:extLst>
                    <a:ext uri="{9D8B030D-6E8A-4147-A177-3AD203B41FA5}">
                      <a16:colId xmlns:a16="http://schemas.microsoft.com/office/drawing/2014/main" val="1680077564"/>
                    </a:ext>
                  </a:extLst>
                </a:gridCol>
                <a:gridCol w="329184">
                  <a:extLst>
                    <a:ext uri="{9D8B030D-6E8A-4147-A177-3AD203B41FA5}">
                      <a16:colId xmlns:a16="http://schemas.microsoft.com/office/drawing/2014/main" val="3410039493"/>
                    </a:ext>
                  </a:extLst>
                </a:gridCol>
                <a:gridCol w="329184">
                  <a:extLst>
                    <a:ext uri="{9D8B030D-6E8A-4147-A177-3AD203B41FA5}">
                      <a16:colId xmlns:a16="http://schemas.microsoft.com/office/drawing/2014/main" val="1564509510"/>
                    </a:ext>
                  </a:extLst>
                </a:gridCol>
                <a:gridCol w="329184">
                  <a:extLst>
                    <a:ext uri="{9D8B030D-6E8A-4147-A177-3AD203B41FA5}">
                      <a16:colId xmlns:a16="http://schemas.microsoft.com/office/drawing/2014/main" val="999678223"/>
                    </a:ext>
                  </a:extLst>
                </a:gridCol>
                <a:gridCol w="329184">
                  <a:extLst>
                    <a:ext uri="{9D8B030D-6E8A-4147-A177-3AD203B41FA5}">
                      <a16:colId xmlns:a16="http://schemas.microsoft.com/office/drawing/2014/main" val="334307675"/>
                    </a:ext>
                  </a:extLst>
                </a:gridCol>
                <a:gridCol w="329184">
                  <a:extLst>
                    <a:ext uri="{9D8B030D-6E8A-4147-A177-3AD203B41FA5}">
                      <a16:colId xmlns:a16="http://schemas.microsoft.com/office/drawing/2014/main" val="1882718886"/>
                    </a:ext>
                  </a:extLst>
                </a:gridCol>
                <a:gridCol w="329184">
                  <a:extLst>
                    <a:ext uri="{9D8B030D-6E8A-4147-A177-3AD203B41FA5}">
                      <a16:colId xmlns:a16="http://schemas.microsoft.com/office/drawing/2014/main" val="3705885180"/>
                    </a:ext>
                  </a:extLst>
                </a:gridCol>
                <a:gridCol w="329184">
                  <a:extLst>
                    <a:ext uri="{9D8B030D-6E8A-4147-A177-3AD203B41FA5}">
                      <a16:colId xmlns:a16="http://schemas.microsoft.com/office/drawing/2014/main" val="1811578051"/>
                    </a:ext>
                  </a:extLst>
                </a:gridCol>
                <a:gridCol w="329184">
                  <a:extLst>
                    <a:ext uri="{9D8B030D-6E8A-4147-A177-3AD203B41FA5}">
                      <a16:colId xmlns:a16="http://schemas.microsoft.com/office/drawing/2014/main" val="3400866117"/>
                    </a:ext>
                  </a:extLst>
                </a:gridCol>
                <a:gridCol w="329184">
                  <a:extLst>
                    <a:ext uri="{9D8B030D-6E8A-4147-A177-3AD203B41FA5}">
                      <a16:colId xmlns:a16="http://schemas.microsoft.com/office/drawing/2014/main" val="1717351280"/>
                    </a:ext>
                  </a:extLst>
                </a:gridCol>
                <a:gridCol w="329184">
                  <a:extLst>
                    <a:ext uri="{9D8B030D-6E8A-4147-A177-3AD203B41FA5}">
                      <a16:colId xmlns:a16="http://schemas.microsoft.com/office/drawing/2014/main" val="1240426410"/>
                    </a:ext>
                  </a:extLst>
                </a:gridCol>
                <a:gridCol w="329184">
                  <a:extLst>
                    <a:ext uri="{9D8B030D-6E8A-4147-A177-3AD203B41FA5}">
                      <a16:colId xmlns:a16="http://schemas.microsoft.com/office/drawing/2014/main" val="893524833"/>
                    </a:ext>
                  </a:extLst>
                </a:gridCol>
                <a:gridCol w="329184">
                  <a:extLst>
                    <a:ext uri="{9D8B030D-6E8A-4147-A177-3AD203B41FA5}">
                      <a16:colId xmlns:a16="http://schemas.microsoft.com/office/drawing/2014/main" val="2830832215"/>
                    </a:ext>
                  </a:extLst>
                </a:gridCol>
                <a:gridCol w="329184">
                  <a:extLst>
                    <a:ext uri="{9D8B030D-6E8A-4147-A177-3AD203B41FA5}">
                      <a16:colId xmlns:a16="http://schemas.microsoft.com/office/drawing/2014/main" val="1244475419"/>
                    </a:ext>
                  </a:extLst>
                </a:gridCol>
                <a:gridCol w="329184">
                  <a:extLst>
                    <a:ext uri="{9D8B030D-6E8A-4147-A177-3AD203B41FA5}">
                      <a16:colId xmlns:a16="http://schemas.microsoft.com/office/drawing/2014/main" val="1746931805"/>
                    </a:ext>
                  </a:extLst>
                </a:gridCol>
                <a:gridCol w="329184">
                  <a:extLst>
                    <a:ext uri="{9D8B030D-6E8A-4147-A177-3AD203B41FA5}">
                      <a16:colId xmlns:a16="http://schemas.microsoft.com/office/drawing/2014/main" val="1404355637"/>
                    </a:ext>
                  </a:extLst>
                </a:gridCol>
                <a:gridCol w="329184">
                  <a:extLst>
                    <a:ext uri="{9D8B030D-6E8A-4147-A177-3AD203B41FA5}">
                      <a16:colId xmlns:a16="http://schemas.microsoft.com/office/drawing/2014/main" val="4244663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628336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Jeroboam by Millésima Ferret - 2024-05-28 17:00:08</a:t>
                      </a:r>
                      <a:r>
                        <a:rPr kumimoji="0" lang="fr-FR" sz="1000" b="0" i="0" u="none" strike="noStrike" kern="1200" cap="none" spc="0" normalizeH="0" baseline="0" noProof="0">
                          <a:ln>
                            <a:noFill/>
                          </a:ln>
                          <a:solidFill>
                            <a:prstClr val="black"/>
                          </a:solidFill>
                          <a:effectLst/>
                          <a:uLnTx/>
                          <a:uFillTx/>
                          <a:latin typeface="Calibri"/>
                          <a:ea typeface="+mn-ea"/>
                          <a:cs typeface="+mn-cs"/>
                        </a:rPr>
                        <a:t>
 Sculpté par les vents, niché entre le Massif des Maures, les anciens salins de Hyères et les îles d’Or, le Château Galoupet veille sur un terroir exceptionnel. Ce Cru Classé de Provence présente son premier millésime certifié en agriculture biologique : le Château Galoupet 2023. 🍇🌿
Un rosé gastronomique, aux arômes de pêche jaune, mangue, ananas et agrumes, intense et structuré avec une note saline. Un véritable hommage à la biodiversité et à l'excellence.
Un Cru Classé de Provence parfait pour vos moments estivaux, que vous pouvez retrouver en boutique : 
📍 Jeroboam by Millésima Ferret 
9 Bd de la Plage
33970 Lège-Cap-Ferret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Galoupet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128112472"/>
                  </a:ext>
                </a:extLst>
              </a:tr>
            </a:tbl>
          </a:graphicData>
        </a:graphic>
      </p:graphicFrame>
      <p:sp>
        <p:nvSpPr>
          <p:cNvPr id="4" name="Text Placeholder 3">
            <a:extLst>
              <a:ext uri="{FF2B5EF4-FFF2-40B4-BE49-F238E27FC236}">
                <a16:creationId xmlns:a16="http://schemas.microsoft.com/office/drawing/2014/main" id="{1D54B99E-0D41-4009-B98D-C8B035E6DE59}"/>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4528459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792EA-7440-4123-949D-5D64797E214B}"/>
              </a:ext>
            </a:extLst>
          </p:cNvPr>
          <p:cNvSpPr>
            <a:spLocks noGrp="1"/>
          </p:cNvSpPr>
          <p:nvPr>
            <p:ph type="title"/>
          </p:nvPr>
        </p:nvSpPr>
        <p:spPr/>
        <p:txBody>
          <a:bodyPr/>
          <a:lstStyle/>
          <a:p>
            <a:r>
              <a:rPr lang="en-US"/>
              <a:t>Facebook Original Own Posts Table | All profiles - 6 of 17</a:t>
            </a:r>
          </a:p>
        </p:txBody>
      </p:sp>
      <p:graphicFrame>
        <p:nvGraphicFramePr>
          <p:cNvPr id="5" name="Table Placeholder 4">
            <a:extLst>
              <a:ext uri="{FF2B5EF4-FFF2-40B4-BE49-F238E27FC236}">
                <a16:creationId xmlns:a16="http://schemas.microsoft.com/office/drawing/2014/main" id="{833CFBDD-A6C0-4C50-AB6A-C5BED01D08DA}"/>
              </a:ext>
            </a:extLst>
          </p:cNvPr>
          <p:cNvGraphicFramePr>
            <a:graphicFrameLocks noGrp="1"/>
          </p:cNvGraphicFramePr>
          <p:nvPr>
            <p:ph type="tbl" sz="quarter" idx="13"/>
            <p:extLst>
              <p:ext uri="{D42A27DB-BD31-4B8C-83A1-F6EECF244321}">
                <p14:modId xmlns:p14="http://schemas.microsoft.com/office/powerpoint/2010/main" val="3207810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257114308"/>
                    </a:ext>
                  </a:extLst>
                </a:gridCol>
                <a:gridCol w="905256">
                  <a:extLst>
                    <a:ext uri="{9D8B030D-6E8A-4147-A177-3AD203B41FA5}">
                      <a16:colId xmlns:a16="http://schemas.microsoft.com/office/drawing/2014/main" val="2912612623"/>
                    </a:ext>
                  </a:extLst>
                </a:gridCol>
                <a:gridCol w="329184">
                  <a:extLst>
                    <a:ext uri="{9D8B030D-6E8A-4147-A177-3AD203B41FA5}">
                      <a16:colId xmlns:a16="http://schemas.microsoft.com/office/drawing/2014/main" val="682247590"/>
                    </a:ext>
                  </a:extLst>
                </a:gridCol>
                <a:gridCol w="329184">
                  <a:extLst>
                    <a:ext uri="{9D8B030D-6E8A-4147-A177-3AD203B41FA5}">
                      <a16:colId xmlns:a16="http://schemas.microsoft.com/office/drawing/2014/main" val="2740901046"/>
                    </a:ext>
                  </a:extLst>
                </a:gridCol>
                <a:gridCol w="329184">
                  <a:extLst>
                    <a:ext uri="{9D8B030D-6E8A-4147-A177-3AD203B41FA5}">
                      <a16:colId xmlns:a16="http://schemas.microsoft.com/office/drawing/2014/main" val="3117904522"/>
                    </a:ext>
                  </a:extLst>
                </a:gridCol>
                <a:gridCol w="329184">
                  <a:extLst>
                    <a:ext uri="{9D8B030D-6E8A-4147-A177-3AD203B41FA5}">
                      <a16:colId xmlns:a16="http://schemas.microsoft.com/office/drawing/2014/main" val="653839287"/>
                    </a:ext>
                  </a:extLst>
                </a:gridCol>
                <a:gridCol w="329184">
                  <a:extLst>
                    <a:ext uri="{9D8B030D-6E8A-4147-A177-3AD203B41FA5}">
                      <a16:colId xmlns:a16="http://schemas.microsoft.com/office/drawing/2014/main" val="1844524038"/>
                    </a:ext>
                  </a:extLst>
                </a:gridCol>
                <a:gridCol w="329184">
                  <a:extLst>
                    <a:ext uri="{9D8B030D-6E8A-4147-A177-3AD203B41FA5}">
                      <a16:colId xmlns:a16="http://schemas.microsoft.com/office/drawing/2014/main" val="1179891883"/>
                    </a:ext>
                  </a:extLst>
                </a:gridCol>
                <a:gridCol w="329184">
                  <a:extLst>
                    <a:ext uri="{9D8B030D-6E8A-4147-A177-3AD203B41FA5}">
                      <a16:colId xmlns:a16="http://schemas.microsoft.com/office/drawing/2014/main" val="2761730133"/>
                    </a:ext>
                  </a:extLst>
                </a:gridCol>
                <a:gridCol w="329184">
                  <a:extLst>
                    <a:ext uri="{9D8B030D-6E8A-4147-A177-3AD203B41FA5}">
                      <a16:colId xmlns:a16="http://schemas.microsoft.com/office/drawing/2014/main" val="4048993924"/>
                    </a:ext>
                  </a:extLst>
                </a:gridCol>
                <a:gridCol w="329184">
                  <a:extLst>
                    <a:ext uri="{9D8B030D-6E8A-4147-A177-3AD203B41FA5}">
                      <a16:colId xmlns:a16="http://schemas.microsoft.com/office/drawing/2014/main" val="3339515618"/>
                    </a:ext>
                  </a:extLst>
                </a:gridCol>
                <a:gridCol w="329184">
                  <a:extLst>
                    <a:ext uri="{9D8B030D-6E8A-4147-A177-3AD203B41FA5}">
                      <a16:colId xmlns:a16="http://schemas.microsoft.com/office/drawing/2014/main" val="4178522968"/>
                    </a:ext>
                  </a:extLst>
                </a:gridCol>
                <a:gridCol w="329184">
                  <a:extLst>
                    <a:ext uri="{9D8B030D-6E8A-4147-A177-3AD203B41FA5}">
                      <a16:colId xmlns:a16="http://schemas.microsoft.com/office/drawing/2014/main" val="3751926466"/>
                    </a:ext>
                  </a:extLst>
                </a:gridCol>
                <a:gridCol w="329184">
                  <a:extLst>
                    <a:ext uri="{9D8B030D-6E8A-4147-A177-3AD203B41FA5}">
                      <a16:colId xmlns:a16="http://schemas.microsoft.com/office/drawing/2014/main" val="3725540336"/>
                    </a:ext>
                  </a:extLst>
                </a:gridCol>
                <a:gridCol w="329184">
                  <a:extLst>
                    <a:ext uri="{9D8B030D-6E8A-4147-A177-3AD203B41FA5}">
                      <a16:colId xmlns:a16="http://schemas.microsoft.com/office/drawing/2014/main" val="3913369106"/>
                    </a:ext>
                  </a:extLst>
                </a:gridCol>
                <a:gridCol w="329184">
                  <a:extLst>
                    <a:ext uri="{9D8B030D-6E8A-4147-A177-3AD203B41FA5}">
                      <a16:colId xmlns:a16="http://schemas.microsoft.com/office/drawing/2014/main" val="1625105566"/>
                    </a:ext>
                  </a:extLst>
                </a:gridCol>
                <a:gridCol w="329184">
                  <a:extLst>
                    <a:ext uri="{9D8B030D-6E8A-4147-A177-3AD203B41FA5}">
                      <a16:colId xmlns:a16="http://schemas.microsoft.com/office/drawing/2014/main" val="97998598"/>
                    </a:ext>
                  </a:extLst>
                </a:gridCol>
                <a:gridCol w="329184">
                  <a:extLst>
                    <a:ext uri="{9D8B030D-6E8A-4147-A177-3AD203B41FA5}">
                      <a16:colId xmlns:a16="http://schemas.microsoft.com/office/drawing/2014/main" val="803362353"/>
                    </a:ext>
                  </a:extLst>
                </a:gridCol>
                <a:gridCol w="329184">
                  <a:extLst>
                    <a:ext uri="{9D8B030D-6E8A-4147-A177-3AD203B41FA5}">
                      <a16:colId xmlns:a16="http://schemas.microsoft.com/office/drawing/2014/main" val="1258448856"/>
                    </a:ext>
                  </a:extLst>
                </a:gridCol>
                <a:gridCol w="329184">
                  <a:extLst>
                    <a:ext uri="{9D8B030D-6E8A-4147-A177-3AD203B41FA5}">
                      <a16:colId xmlns:a16="http://schemas.microsoft.com/office/drawing/2014/main" val="1243590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511892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Millésima - 2024-05-27 15:30:07</a:t>
                      </a:r>
                      <a:r>
                        <a:rPr kumimoji="0" lang="en-US" sz="1000" b="0" i="0" u="none" strike="noStrike" kern="1200" cap="none" spc="0" normalizeH="0" baseline="0" noProof="0">
                          <a:ln>
                            <a:noFill/>
                          </a:ln>
                          <a:solidFill>
                            <a:prstClr val="black"/>
                          </a:solidFill>
                          <a:effectLst/>
                          <a:uLnTx/>
                          <a:uFillTx/>
                          <a:latin typeface="Calibri"/>
                          <a:ea typeface="+mn-ea"/>
                          <a:cs typeface="+mn-cs"/>
                        </a:rPr>
                        <a:t>
 🌸🌷 Shaped by the winds, between the Massif des Maures, the ancient salt flats of Hyères, and the golden islands, Château Galoupet watches over a terroir of 77 hectares of protected woodlands and 69 hectares of vineyards. Wishing to create a biodiversity sanctuary and committed to the environment, this Cru Classé from Provence is delighted to present its first vintage certified in organic farming with the release of Château Galoupet 2023. A hot and dry vintage, 2023 produced low yields and high-quality grapes, highly concentrated in aromas. To compose this cuvée, a careful selection is made from the estate's 40 parcels, each managed and vinified independently. To preserve aromatic intensity, the most structured wines are vinified and aged in demi-muids. Special care is given to the tibouren, a rare and delicate grape variety that is part of the blend, distinguished by its aromas of yellow fruits and a saline touch. This rosé from the Côtes-de-Provence first evokes on the nose summer fruits like yellow peach, mango, fresh pineapple, and subtle citrus aromas. On the palate, it is intense, ample, and structured with a long, complex, and saline finish. A true gastronomic rosé, Château Galoupet also reveals good aging potential.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Galoupet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852124520"/>
                  </a:ext>
                </a:extLst>
              </a:tr>
            </a:tbl>
          </a:graphicData>
        </a:graphic>
      </p:graphicFrame>
      <p:sp>
        <p:nvSpPr>
          <p:cNvPr id="4" name="Text Placeholder 3">
            <a:extLst>
              <a:ext uri="{FF2B5EF4-FFF2-40B4-BE49-F238E27FC236}">
                <a16:creationId xmlns:a16="http://schemas.microsoft.com/office/drawing/2014/main" id="{19E3EC72-47EC-42ED-AAB1-3CB062C2DA4F}"/>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8816913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6BDF4-E832-4861-9DC9-6B76381AD2ED}"/>
              </a:ext>
            </a:extLst>
          </p:cNvPr>
          <p:cNvSpPr>
            <a:spLocks noGrp="1"/>
          </p:cNvSpPr>
          <p:nvPr>
            <p:ph type="title"/>
          </p:nvPr>
        </p:nvSpPr>
        <p:spPr/>
        <p:txBody>
          <a:bodyPr/>
          <a:lstStyle/>
          <a:p>
            <a:r>
              <a:rPr lang="en-US"/>
              <a:t>Facebook Original Own Posts Table | All profiles - 7 of 17</a:t>
            </a:r>
          </a:p>
        </p:txBody>
      </p:sp>
      <p:graphicFrame>
        <p:nvGraphicFramePr>
          <p:cNvPr id="5" name="Table Placeholder 4">
            <a:extLst>
              <a:ext uri="{FF2B5EF4-FFF2-40B4-BE49-F238E27FC236}">
                <a16:creationId xmlns:a16="http://schemas.microsoft.com/office/drawing/2014/main" id="{9072E7DB-9039-45E4-A080-228D7FAD6BF3}"/>
              </a:ext>
            </a:extLst>
          </p:cNvPr>
          <p:cNvGraphicFramePr>
            <a:graphicFrameLocks noGrp="1"/>
          </p:cNvGraphicFramePr>
          <p:nvPr>
            <p:ph type="tbl" sz="quarter" idx="13"/>
            <p:extLst>
              <p:ext uri="{D42A27DB-BD31-4B8C-83A1-F6EECF244321}">
                <p14:modId xmlns:p14="http://schemas.microsoft.com/office/powerpoint/2010/main" val="510465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398537795"/>
                    </a:ext>
                  </a:extLst>
                </a:gridCol>
                <a:gridCol w="905256">
                  <a:extLst>
                    <a:ext uri="{9D8B030D-6E8A-4147-A177-3AD203B41FA5}">
                      <a16:colId xmlns:a16="http://schemas.microsoft.com/office/drawing/2014/main" val="3666146604"/>
                    </a:ext>
                  </a:extLst>
                </a:gridCol>
                <a:gridCol w="329184">
                  <a:extLst>
                    <a:ext uri="{9D8B030D-6E8A-4147-A177-3AD203B41FA5}">
                      <a16:colId xmlns:a16="http://schemas.microsoft.com/office/drawing/2014/main" val="2501318273"/>
                    </a:ext>
                  </a:extLst>
                </a:gridCol>
                <a:gridCol w="329184">
                  <a:extLst>
                    <a:ext uri="{9D8B030D-6E8A-4147-A177-3AD203B41FA5}">
                      <a16:colId xmlns:a16="http://schemas.microsoft.com/office/drawing/2014/main" val="837189678"/>
                    </a:ext>
                  </a:extLst>
                </a:gridCol>
                <a:gridCol w="329184">
                  <a:extLst>
                    <a:ext uri="{9D8B030D-6E8A-4147-A177-3AD203B41FA5}">
                      <a16:colId xmlns:a16="http://schemas.microsoft.com/office/drawing/2014/main" val="636671571"/>
                    </a:ext>
                  </a:extLst>
                </a:gridCol>
                <a:gridCol w="329184">
                  <a:extLst>
                    <a:ext uri="{9D8B030D-6E8A-4147-A177-3AD203B41FA5}">
                      <a16:colId xmlns:a16="http://schemas.microsoft.com/office/drawing/2014/main" val="3251984627"/>
                    </a:ext>
                  </a:extLst>
                </a:gridCol>
                <a:gridCol w="329184">
                  <a:extLst>
                    <a:ext uri="{9D8B030D-6E8A-4147-A177-3AD203B41FA5}">
                      <a16:colId xmlns:a16="http://schemas.microsoft.com/office/drawing/2014/main" val="2053886477"/>
                    </a:ext>
                  </a:extLst>
                </a:gridCol>
                <a:gridCol w="329184">
                  <a:extLst>
                    <a:ext uri="{9D8B030D-6E8A-4147-A177-3AD203B41FA5}">
                      <a16:colId xmlns:a16="http://schemas.microsoft.com/office/drawing/2014/main" val="2973756918"/>
                    </a:ext>
                  </a:extLst>
                </a:gridCol>
                <a:gridCol w="329184">
                  <a:extLst>
                    <a:ext uri="{9D8B030D-6E8A-4147-A177-3AD203B41FA5}">
                      <a16:colId xmlns:a16="http://schemas.microsoft.com/office/drawing/2014/main" val="2792507820"/>
                    </a:ext>
                  </a:extLst>
                </a:gridCol>
                <a:gridCol w="329184">
                  <a:extLst>
                    <a:ext uri="{9D8B030D-6E8A-4147-A177-3AD203B41FA5}">
                      <a16:colId xmlns:a16="http://schemas.microsoft.com/office/drawing/2014/main" val="500956752"/>
                    </a:ext>
                  </a:extLst>
                </a:gridCol>
                <a:gridCol w="329184">
                  <a:extLst>
                    <a:ext uri="{9D8B030D-6E8A-4147-A177-3AD203B41FA5}">
                      <a16:colId xmlns:a16="http://schemas.microsoft.com/office/drawing/2014/main" val="3548969275"/>
                    </a:ext>
                  </a:extLst>
                </a:gridCol>
                <a:gridCol w="329184">
                  <a:extLst>
                    <a:ext uri="{9D8B030D-6E8A-4147-A177-3AD203B41FA5}">
                      <a16:colId xmlns:a16="http://schemas.microsoft.com/office/drawing/2014/main" val="1853251366"/>
                    </a:ext>
                  </a:extLst>
                </a:gridCol>
                <a:gridCol w="329184">
                  <a:extLst>
                    <a:ext uri="{9D8B030D-6E8A-4147-A177-3AD203B41FA5}">
                      <a16:colId xmlns:a16="http://schemas.microsoft.com/office/drawing/2014/main" val="188281135"/>
                    </a:ext>
                  </a:extLst>
                </a:gridCol>
                <a:gridCol w="329184">
                  <a:extLst>
                    <a:ext uri="{9D8B030D-6E8A-4147-A177-3AD203B41FA5}">
                      <a16:colId xmlns:a16="http://schemas.microsoft.com/office/drawing/2014/main" val="3950408579"/>
                    </a:ext>
                  </a:extLst>
                </a:gridCol>
                <a:gridCol w="329184">
                  <a:extLst>
                    <a:ext uri="{9D8B030D-6E8A-4147-A177-3AD203B41FA5}">
                      <a16:colId xmlns:a16="http://schemas.microsoft.com/office/drawing/2014/main" val="2912181344"/>
                    </a:ext>
                  </a:extLst>
                </a:gridCol>
                <a:gridCol w="329184">
                  <a:extLst>
                    <a:ext uri="{9D8B030D-6E8A-4147-A177-3AD203B41FA5}">
                      <a16:colId xmlns:a16="http://schemas.microsoft.com/office/drawing/2014/main" val="2777986715"/>
                    </a:ext>
                  </a:extLst>
                </a:gridCol>
                <a:gridCol w="329184">
                  <a:extLst>
                    <a:ext uri="{9D8B030D-6E8A-4147-A177-3AD203B41FA5}">
                      <a16:colId xmlns:a16="http://schemas.microsoft.com/office/drawing/2014/main" val="2160381819"/>
                    </a:ext>
                  </a:extLst>
                </a:gridCol>
                <a:gridCol w="329184">
                  <a:extLst>
                    <a:ext uri="{9D8B030D-6E8A-4147-A177-3AD203B41FA5}">
                      <a16:colId xmlns:a16="http://schemas.microsoft.com/office/drawing/2014/main" val="2772107499"/>
                    </a:ext>
                  </a:extLst>
                </a:gridCol>
                <a:gridCol w="329184">
                  <a:extLst>
                    <a:ext uri="{9D8B030D-6E8A-4147-A177-3AD203B41FA5}">
                      <a16:colId xmlns:a16="http://schemas.microsoft.com/office/drawing/2014/main" val="2463344820"/>
                    </a:ext>
                  </a:extLst>
                </a:gridCol>
                <a:gridCol w="329184">
                  <a:extLst>
                    <a:ext uri="{9D8B030D-6E8A-4147-A177-3AD203B41FA5}">
                      <a16:colId xmlns:a16="http://schemas.microsoft.com/office/drawing/2014/main" val="4145318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194295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Millésima - 2024-05-24 16:00:08</a:t>
                      </a:r>
                      <a:r>
                        <a:rPr kumimoji="0" lang="fr-FR" sz="1000" b="0" i="0" u="none" strike="noStrike" kern="1200" cap="none" spc="0" normalizeH="0" baseline="0" noProof="0">
                          <a:ln>
                            <a:noFill/>
                          </a:ln>
                          <a:solidFill>
                            <a:prstClr val="black"/>
                          </a:solidFill>
                          <a:effectLst/>
                          <a:uLnTx/>
                          <a:uFillTx/>
                          <a:latin typeface="Calibri"/>
                          <a:ea typeface="+mn-ea"/>
                          <a:cs typeface="+mn-cs"/>
                        </a:rPr>
                        <a:t>
 Façonné par les vents, entre le Massif des Maures, les anciens salins de Hyères et les îles d’Or, le Château Galoupet  veille sur un terroir de 77 hectares de bois protégés et 69 hectares de vignes. Souhaitant créer un sanctuaire de biodiversité et engagé pour l’environnement, ce Cru Classé de Provence présente son premier millésime certifié en agriculture biologique avec la sortie du Château Galoupet 2023.
Millésime chaud et sec, 2023 a généré des rendements faibles ainsi que des raisins de grande qualité, très concentrés en arômes. Pour composer cette cuvée, une sélection minutieuse est effectuée parmi les 40 parcelles du domaine, chacune étant gérée et vinifiée de manière indépendante. Afin de préserver l'intensité aromatique, les vins les plus structurés sont vinifiés et élevés en demi-muids. Un soin particulier est apporté au tibouren, cépage rare et délicat faisant partie de l’assemblage, qui se distingue par ses arômes de fruits jaunes et sa touche saline.
Ce rosé des Côtes-de-Provence évoque d’abord au nez des fruits d'été comme la pêche jaune, la mangue, l'ananas frais ainsi que de subtils arômes d’agrumes. En bouche, il est intense, ample et structuré avec une finale longue, complexe et saline. Véritable rosé de gastronomie, le Château Galoupet révèle également un bon potentiel de garde.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Galoupet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706340828"/>
                  </a:ext>
                </a:extLst>
              </a:tr>
            </a:tbl>
          </a:graphicData>
        </a:graphic>
      </p:graphicFrame>
      <p:sp>
        <p:nvSpPr>
          <p:cNvPr id="4" name="Text Placeholder 3">
            <a:extLst>
              <a:ext uri="{FF2B5EF4-FFF2-40B4-BE49-F238E27FC236}">
                <a16:creationId xmlns:a16="http://schemas.microsoft.com/office/drawing/2014/main" id="{0B1C8E6A-C1C1-4BEE-8033-4B9E55428673}"/>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28875499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6CB56-EAD2-40CA-B891-F8D19402C68D}"/>
              </a:ext>
            </a:extLst>
          </p:cNvPr>
          <p:cNvSpPr>
            <a:spLocks noGrp="1"/>
          </p:cNvSpPr>
          <p:nvPr>
            <p:ph type="title"/>
          </p:nvPr>
        </p:nvSpPr>
        <p:spPr/>
        <p:txBody>
          <a:bodyPr/>
          <a:lstStyle/>
          <a:p>
            <a:r>
              <a:rPr lang="en-US"/>
              <a:t>Facebook Original Own Posts Table | All profiles - 8 of 17</a:t>
            </a:r>
          </a:p>
        </p:txBody>
      </p:sp>
      <p:graphicFrame>
        <p:nvGraphicFramePr>
          <p:cNvPr id="5" name="Table Placeholder 4">
            <a:extLst>
              <a:ext uri="{FF2B5EF4-FFF2-40B4-BE49-F238E27FC236}">
                <a16:creationId xmlns:a16="http://schemas.microsoft.com/office/drawing/2014/main" id="{880E2E69-0AA7-47CD-8B1D-647479B9FE9C}"/>
              </a:ext>
            </a:extLst>
          </p:cNvPr>
          <p:cNvGraphicFramePr>
            <a:graphicFrameLocks noGrp="1"/>
          </p:cNvGraphicFramePr>
          <p:nvPr>
            <p:ph type="tbl" sz="quarter" idx="13"/>
            <p:extLst>
              <p:ext uri="{D42A27DB-BD31-4B8C-83A1-F6EECF244321}">
                <p14:modId xmlns:p14="http://schemas.microsoft.com/office/powerpoint/2010/main" val="1963450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984239642"/>
                    </a:ext>
                  </a:extLst>
                </a:gridCol>
                <a:gridCol w="905256">
                  <a:extLst>
                    <a:ext uri="{9D8B030D-6E8A-4147-A177-3AD203B41FA5}">
                      <a16:colId xmlns:a16="http://schemas.microsoft.com/office/drawing/2014/main" val="2349813138"/>
                    </a:ext>
                  </a:extLst>
                </a:gridCol>
                <a:gridCol w="329184">
                  <a:extLst>
                    <a:ext uri="{9D8B030D-6E8A-4147-A177-3AD203B41FA5}">
                      <a16:colId xmlns:a16="http://schemas.microsoft.com/office/drawing/2014/main" val="479672785"/>
                    </a:ext>
                  </a:extLst>
                </a:gridCol>
                <a:gridCol w="329184">
                  <a:extLst>
                    <a:ext uri="{9D8B030D-6E8A-4147-A177-3AD203B41FA5}">
                      <a16:colId xmlns:a16="http://schemas.microsoft.com/office/drawing/2014/main" val="1306253628"/>
                    </a:ext>
                  </a:extLst>
                </a:gridCol>
                <a:gridCol w="329184">
                  <a:extLst>
                    <a:ext uri="{9D8B030D-6E8A-4147-A177-3AD203B41FA5}">
                      <a16:colId xmlns:a16="http://schemas.microsoft.com/office/drawing/2014/main" val="2999300267"/>
                    </a:ext>
                  </a:extLst>
                </a:gridCol>
                <a:gridCol w="329184">
                  <a:extLst>
                    <a:ext uri="{9D8B030D-6E8A-4147-A177-3AD203B41FA5}">
                      <a16:colId xmlns:a16="http://schemas.microsoft.com/office/drawing/2014/main" val="3318689357"/>
                    </a:ext>
                  </a:extLst>
                </a:gridCol>
                <a:gridCol w="329184">
                  <a:extLst>
                    <a:ext uri="{9D8B030D-6E8A-4147-A177-3AD203B41FA5}">
                      <a16:colId xmlns:a16="http://schemas.microsoft.com/office/drawing/2014/main" val="4107349105"/>
                    </a:ext>
                  </a:extLst>
                </a:gridCol>
                <a:gridCol w="329184">
                  <a:extLst>
                    <a:ext uri="{9D8B030D-6E8A-4147-A177-3AD203B41FA5}">
                      <a16:colId xmlns:a16="http://schemas.microsoft.com/office/drawing/2014/main" val="1860387619"/>
                    </a:ext>
                  </a:extLst>
                </a:gridCol>
                <a:gridCol w="329184">
                  <a:extLst>
                    <a:ext uri="{9D8B030D-6E8A-4147-A177-3AD203B41FA5}">
                      <a16:colId xmlns:a16="http://schemas.microsoft.com/office/drawing/2014/main" val="535977904"/>
                    </a:ext>
                  </a:extLst>
                </a:gridCol>
                <a:gridCol w="329184">
                  <a:extLst>
                    <a:ext uri="{9D8B030D-6E8A-4147-A177-3AD203B41FA5}">
                      <a16:colId xmlns:a16="http://schemas.microsoft.com/office/drawing/2014/main" val="2092118933"/>
                    </a:ext>
                  </a:extLst>
                </a:gridCol>
                <a:gridCol w="329184">
                  <a:extLst>
                    <a:ext uri="{9D8B030D-6E8A-4147-A177-3AD203B41FA5}">
                      <a16:colId xmlns:a16="http://schemas.microsoft.com/office/drawing/2014/main" val="247727615"/>
                    </a:ext>
                  </a:extLst>
                </a:gridCol>
                <a:gridCol w="329184">
                  <a:extLst>
                    <a:ext uri="{9D8B030D-6E8A-4147-A177-3AD203B41FA5}">
                      <a16:colId xmlns:a16="http://schemas.microsoft.com/office/drawing/2014/main" val="2540874205"/>
                    </a:ext>
                  </a:extLst>
                </a:gridCol>
                <a:gridCol w="329184">
                  <a:extLst>
                    <a:ext uri="{9D8B030D-6E8A-4147-A177-3AD203B41FA5}">
                      <a16:colId xmlns:a16="http://schemas.microsoft.com/office/drawing/2014/main" val="152842082"/>
                    </a:ext>
                  </a:extLst>
                </a:gridCol>
                <a:gridCol w="329184">
                  <a:extLst>
                    <a:ext uri="{9D8B030D-6E8A-4147-A177-3AD203B41FA5}">
                      <a16:colId xmlns:a16="http://schemas.microsoft.com/office/drawing/2014/main" val="2169553229"/>
                    </a:ext>
                  </a:extLst>
                </a:gridCol>
                <a:gridCol w="329184">
                  <a:extLst>
                    <a:ext uri="{9D8B030D-6E8A-4147-A177-3AD203B41FA5}">
                      <a16:colId xmlns:a16="http://schemas.microsoft.com/office/drawing/2014/main" val="2614600552"/>
                    </a:ext>
                  </a:extLst>
                </a:gridCol>
                <a:gridCol w="329184">
                  <a:extLst>
                    <a:ext uri="{9D8B030D-6E8A-4147-A177-3AD203B41FA5}">
                      <a16:colId xmlns:a16="http://schemas.microsoft.com/office/drawing/2014/main" val="3882484239"/>
                    </a:ext>
                  </a:extLst>
                </a:gridCol>
                <a:gridCol w="329184">
                  <a:extLst>
                    <a:ext uri="{9D8B030D-6E8A-4147-A177-3AD203B41FA5}">
                      <a16:colId xmlns:a16="http://schemas.microsoft.com/office/drawing/2014/main" val="2045785419"/>
                    </a:ext>
                  </a:extLst>
                </a:gridCol>
                <a:gridCol w="329184">
                  <a:extLst>
                    <a:ext uri="{9D8B030D-6E8A-4147-A177-3AD203B41FA5}">
                      <a16:colId xmlns:a16="http://schemas.microsoft.com/office/drawing/2014/main" val="1084855792"/>
                    </a:ext>
                  </a:extLst>
                </a:gridCol>
                <a:gridCol w="329184">
                  <a:extLst>
                    <a:ext uri="{9D8B030D-6E8A-4147-A177-3AD203B41FA5}">
                      <a16:colId xmlns:a16="http://schemas.microsoft.com/office/drawing/2014/main" val="3737480479"/>
                    </a:ext>
                  </a:extLst>
                </a:gridCol>
                <a:gridCol w="329184">
                  <a:extLst>
                    <a:ext uri="{9D8B030D-6E8A-4147-A177-3AD203B41FA5}">
                      <a16:colId xmlns:a16="http://schemas.microsoft.com/office/drawing/2014/main" val="3319670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220796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Millésima - 2024-03-29 17:00:14</a:t>
                      </a:r>
                      <a:r>
                        <a:rPr kumimoji="0" lang="en-US" sz="1000" b="0" i="0" u="none" strike="noStrike" kern="1200" cap="none" spc="0" normalizeH="0" baseline="0" noProof="0">
                          <a:ln>
                            <a:noFill/>
                          </a:ln>
                          <a:solidFill>
                            <a:prstClr val="black"/>
                          </a:solidFill>
                          <a:effectLst/>
                          <a:uLnTx/>
                          <a:uFillTx/>
                          <a:latin typeface="Calibri"/>
                          <a:ea typeface="+mn-ea"/>
                          <a:cs typeface="+mn-cs"/>
                        </a:rPr>
                        <a:t>
 🆕💛 Minuty M Rosé 2023, the new limited edition by Henriette Arcelin.
The iconic Minuty M Rosé continues its artistic journey with Henriette Arcelin, a French illustrator and ceramist who has lived in Lisbon for 10 years. Her eye-catching work is organic and playful, inspired by botanics, natural history, wildlife and marine biology.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Minuty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603943396"/>
                  </a:ext>
                </a:extLst>
              </a:tr>
            </a:tbl>
          </a:graphicData>
        </a:graphic>
      </p:graphicFrame>
      <p:sp>
        <p:nvSpPr>
          <p:cNvPr id="4" name="Text Placeholder 3">
            <a:extLst>
              <a:ext uri="{FF2B5EF4-FFF2-40B4-BE49-F238E27FC236}">
                <a16:creationId xmlns:a16="http://schemas.microsoft.com/office/drawing/2014/main" id="{D00A23A5-EB4B-4010-810C-C814BC64F50E}"/>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22367601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2AD2E-6EE1-45D0-BCEA-F107E1B9E566}"/>
              </a:ext>
            </a:extLst>
          </p:cNvPr>
          <p:cNvSpPr>
            <a:spLocks noGrp="1"/>
          </p:cNvSpPr>
          <p:nvPr>
            <p:ph type="title"/>
          </p:nvPr>
        </p:nvSpPr>
        <p:spPr/>
        <p:txBody>
          <a:bodyPr/>
          <a:lstStyle/>
          <a:p>
            <a:r>
              <a:rPr lang="en-US"/>
              <a:t>Facebook Original Own Posts Table | All profiles - 9 of 17</a:t>
            </a:r>
          </a:p>
        </p:txBody>
      </p:sp>
      <p:graphicFrame>
        <p:nvGraphicFramePr>
          <p:cNvPr id="5" name="Table Placeholder 4">
            <a:extLst>
              <a:ext uri="{FF2B5EF4-FFF2-40B4-BE49-F238E27FC236}">
                <a16:creationId xmlns:a16="http://schemas.microsoft.com/office/drawing/2014/main" id="{099DE10A-909A-4C1C-A99F-52353F55E0AA}"/>
              </a:ext>
            </a:extLst>
          </p:cNvPr>
          <p:cNvGraphicFramePr>
            <a:graphicFrameLocks noGrp="1"/>
          </p:cNvGraphicFramePr>
          <p:nvPr>
            <p:ph type="tbl" sz="quarter" idx="13"/>
            <p:extLst>
              <p:ext uri="{D42A27DB-BD31-4B8C-83A1-F6EECF244321}">
                <p14:modId xmlns:p14="http://schemas.microsoft.com/office/powerpoint/2010/main" val="491085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072862580"/>
                    </a:ext>
                  </a:extLst>
                </a:gridCol>
                <a:gridCol w="905256">
                  <a:extLst>
                    <a:ext uri="{9D8B030D-6E8A-4147-A177-3AD203B41FA5}">
                      <a16:colId xmlns:a16="http://schemas.microsoft.com/office/drawing/2014/main" val="929027729"/>
                    </a:ext>
                  </a:extLst>
                </a:gridCol>
                <a:gridCol w="329184">
                  <a:extLst>
                    <a:ext uri="{9D8B030D-6E8A-4147-A177-3AD203B41FA5}">
                      <a16:colId xmlns:a16="http://schemas.microsoft.com/office/drawing/2014/main" val="4284703824"/>
                    </a:ext>
                  </a:extLst>
                </a:gridCol>
                <a:gridCol w="329184">
                  <a:extLst>
                    <a:ext uri="{9D8B030D-6E8A-4147-A177-3AD203B41FA5}">
                      <a16:colId xmlns:a16="http://schemas.microsoft.com/office/drawing/2014/main" val="1345322275"/>
                    </a:ext>
                  </a:extLst>
                </a:gridCol>
                <a:gridCol w="329184">
                  <a:extLst>
                    <a:ext uri="{9D8B030D-6E8A-4147-A177-3AD203B41FA5}">
                      <a16:colId xmlns:a16="http://schemas.microsoft.com/office/drawing/2014/main" val="2430564814"/>
                    </a:ext>
                  </a:extLst>
                </a:gridCol>
                <a:gridCol w="329184">
                  <a:extLst>
                    <a:ext uri="{9D8B030D-6E8A-4147-A177-3AD203B41FA5}">
                      <a16:colId xmlns:a16="http://schemas.microsoft.com/office/drawing/2014/main" val="448381170"/>
                    </a:ext>
                  </a:extLst>
                </a:gridCol>
                <a:gridCol w="329184">
                  <a:extLst>
                    <a:ext uri="{9D8B030D-6E8A-4147-A177-3AD203B41FA5}">
                      <a16:colId xmlns:a16="http://schemas.microsoft.com/office/drawing/2014/main" val="2826396105"/>
                    </a:ext>
                  </a:extLst>
                </a:gridCol>
                <a:gridCol w="329184">
                  <a:extLst>
                    <a:ext uri="{9D8B030D-6E8A-4147-A177-3AD203B41FA5}">
                      <a16:colId xmlns:a16="http://schemas.microsoft.com/office/drawing/2014/main" val="3815277973"/>
                    </a:ext>
                  </a:extLst>
                </a:gridCol>
                <a:gridCol w="329184">
                  <a:extLst>
                    <a:ext uri="{9D8B030D-6E8A-4147-A177-3AD203B41FA5}">
                      <a16:colId xmlns:a16="http://schemas.microsoft.com/office/drawing/2014/main" val="4245197327"/>
                    </a:ext>
                  </a:extLst>
                </a:gridCol>
                <a:gridCol w="329184">
                  <a:extLst>
                    <a:ext uri="{9D8B030D-6E8A-4147-A177-3AD203B41FA5}">
                      <a16:colId xmlns:a16="http://schemas.microsoft.com/office/drawing/2014/main" val="1542064865"/>
                    </a:ext>
                  </a:extLst>
                </a:gridCol>
                <a:gridCol w="329184">
                  <a:extLst>
                    <a:ext uri="{9D8B030D-6E8A-4147-A177-3AD203B41FA5}">
                      <a16:colId xmlns:a16="http://schemas.microsoft.com/office/drawing/2014/main" val="1757237007"/>
                    </a:ext>
                  </a:extLst>
                </a:gridCol>
                <a:gridCol w="329184">
                  <a:extLst>
                    <a:ext uri="{9D8B030D-6E8A-4147-A177-3AD203B41FA5}">
                      <a16:colId xmlns:a16="http://schemas.microsoft.com/office/drawing/2014/main" val="1250984512"/>
                    </a:ext>
                  </a:extLst>
                </a:gridCol>
                <a:gridCol w="329184">
                  <a:extLst>
                    <a:ext uri="{9D8B030D-6E8A-4147-A177-3AD203B41FA5}">
                      <a16:colId xmlns:a16="http://schemas.microsoft.com/office/drawing/2014/main" val="1126023207"/>
                    </a:ext>
                  </a:extLst>
                </a:gridCol>
                <a:gridCol w="329184">
                  <a:extLst>
                    <a:ext uri="{9D8B030D-6E8A-4147-A177-3AD203B41FA5}">
                      <a16:colId xmlns:a16="http://schemas.microsoft.com/office/drawing/2014/main" val="3545858862"/>
                    </a:ext>
                  </a:extLst>
                </a:gridCol>
                <a:gridCol w="329184">
                  <a:extLst>
                    <a:ext uri="{9D8B030D-6E8A-4147-A177-3AD203B41FA5}">
                      <a16:colId xmlns:a16="http://schemas.microsoft.com/office/drawing/2014/main" val="461689902"/>
                    </a:ext>
                  </a:extLst>
                </a:gridCol>
                <a:gridCol w="329184">
                  <a:extLst>
                    <a:ext uri="{9D8B030D-6E8A-4147-A177-3AD203B41FA5}">
                      <a16:colId xmlns:a16="http://schemas.microsoft.com/office/drawing/2014/main" val="1024365283"/>
                    </a:ext>
                  </a:extLst>
                </a:gridCol>
                <a:gridCol w="329184">
                  <a:extLst>
                    <a:ext uri="{9D8B030D-6E8A-4147-A177-3AD203B41FA5}">
                      <a16:colId xmlns:a16="http://schemas.microsoft.com/office/drawing/2014/main" val="2257611231"/>
                    </a:ext>
                  </a:extLst>
                </a:gridCol>
                <a:gridCol w="329184">
                  <a:extLst>
                    <a:ext uri="{9D8B030D-6E8A-4147-A177-3AD203B41FA5}">
                      <a16:colId xmlns:a16="http://schemas.microsoft.com/office/drawing/2014/main" val="3859051017"/>
                    </a:ext>
                  </a:extLst>
                </a:gridCol>
                <a:gridCol w="329184">
                  <a:extLst>
                    <a:ext uri="{9D8B030D-6E8A-4147-A177-3AD203B41FA5}">
                      <a16:colId xmlns:a16="http://schemas.microsoft.com/office/drawing/2014/main" val="2242471122"/>
                    </a:ext>
                  </a:extLst>
                </a:gridCol>
                <a:gridCol w="329184">
                  <a:extLst>
                    <a:ext uri="{9D8B030D-6E8A-4147-A177-3AD203B41FA5}">
                      <a16:colId xmlns:a16="http://schemas.microsoft.com/office/drawing/2014/main" val="2962556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526781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Millésima - 2024-03-28 14:07:44</a:t>
                      </a:r>
                      <a:r>
                        <a:rPr kumimoji="0" lang="fr-FR" sz="1000" b="0" i="0" u="none" strike="noStrike" kern="1200" cap="none" spc="0" normalizeH="0" baseline="0" noProof="0">
                          <a:ln>
                            <a:noFill/>
                          </a:ln>
                          <a:solidFill>
                            <a:prstClr val="black"/>
                          </a:solidFill>
                          <a:effectLst/>
                          <a:uLnTx/>
                          <a:uFillTx/>
                          <a:latin typeface="Calibri"/>
                          <a:ea typeface="+mn-ea"/>
                          <a:cs typeface="+mn-cs"/>
                        </a:rPr>
                        <a:t>
 𝗠𝗶𝗻𝘂𝘁𝘆 𝗠 𝗥𝗼𝘀𝗲́ 𝟮𝟬𝟮𝟯, la nouvelle édition limitée by 𝑯𝒆𝒏𝒓𝒊𝒆𝒕𝒕𝒆 𝑨𝒓𝒄𝒆𝒍𝒊𝒏 x Château Minuty 
L’iconique cuvée Minuty M Rosé poursuit son voyage artistique avec Henriette Arcelin, une illustratrice et céramiste française qui vit à Lisbonne depuis 10 ans. Son travail attire le regard par son côté organique et ludique inspiré de la botanique, de l'histoire naturelle, de la faune et de la biologie marine.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Minuty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602807976"/>
                  </a:ext>
                </a:extLst>
              </a:tr>
            </a:tbl>
          </a:graphicData>
        </a:graphic>
      </p:graphicFrame>
      <p:sp>
        <p:nvSpPr>
          <p:cNvPr id="4" name="Text Placeholder 3">
            <a:extLst>
              <a:ext uri="{FF2B5EF4-FFF2-40B4-BE49-F238E27FC236}">
                <a16:creationId xmlns:a16="http://schemas.microsoft.com/office/drawing/2014/main" id="{CC970D6E-1BD2-4A6B-BB39-699328BA4D17}"/>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19880322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63DE5-EE3A-49B6-B316-094410902782}"/>
              </a:ext>
            </a:extLst>
          </p:cNvPr>
          <p:cNvSpPr>
            <a:spLocks noGrp="1"/>
          </p:cNvSpPr>
          <p:nvPr>
            <p:ph type="title"/>
          </p:nvPr>
        </p:nvSpPr>
        <p:spPr/>
        <p:txBody>
          <a:bodyPr/>
          <a:lstStyle/>
          <a:p>
            <a:r>
              <a:rPr lang="en-US"/>
              <a:t>Facebook Original Own Posts Table | All profiles - 10 of 17</a:t>
            </a:r>
          </a:p>
        </p:txBody>
      </p:sp>
      <p:graphicFrame>
        <p:nvGraphicFramePr>
          <p:cNvPr id="5" name="Table Placeholder 4">
            <a:extLst>
              <a:ext uri="{FF2B5EF4-FFF2-40B4-BE49-F238E27FC236}">
                <a16:creationId xmlns:a16="http://schemas.microsoft.com/office/drawing/2014/main" id="{1BD5441F-2C9B-4EA6-A169-BECC45676A36}"/>
              </a:ext>
            </a:extLst>
          </p:cNvPr>
          <p:cNvGraphicFramePr>
            <a:graphicFrameLocks noGrp="1"/>
          </p:cNvGraphicFramePr>
          <p:nvPr>
            <p:ph type="tbl" sz="quarter" idx="13"/>
            <p:extLst>
              <p:ext uri="{D42A27DB-BD31-4B8C-83A1-F6EECF244321}">
                <p14:modId xmlns:p14="http://schemas.microsoft.com/office/powerpoint/2010/main" val="3086852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747014144"/>
                    </a:ext>
                  </a:extLst>
                </a:gridCol>
                <a:gridCol w="905256">
                  <a:extLst>
                    <a:ext uri="{9D8B030D-6E8A-4147-A177-3AD203B41FA5}">
                      <a16:colId xmlns:a16="http://schemas.microsoft.com/office/drawing/2014/main" val="2525109919"/>
                    </a:ext>
                  </a:extLst>
                </a:gridCol>
                <a:gridCol w="329184">
                  <a:extLst>
                    <a:ext uri="{9D8B030D-6E8A-4147-A177-3AD203B41FA5}">
                      <a16:colId xmlns:a16="http://schemas.microsoft.com/office/drawing/2014/main" val="3246247423"/>
                    </a:ext>
                  </a:extLst>
                </a:gridCol>
                <a:gridCol w="329184">
                  <a:extLst>
                    <a:ext uri="{9D8B030D-6E8A-4147-A177-3AD203B41FA5}">
                      <a16:colId xmlns:a16="http://schemas.microsoft.com/office/drawing/2014/main" val="1190011747"/>
                    </a:ext>
                  </a:extLst>
                </a:gridCol>
                <a:gridCol w="329184">
                  <a:extLst>
                    <a:ext uri="{9D8B030D-6E8A-4147-A177-3AD203B41FA5}">
                      <a16:colId xmlns:a16="http://schemas.microsoft.com/office/drawing/2014/main" val="960041295"/>
                    </a:ext>
                  </a:extLst>
                </a:gridCol>
                <a:gridCol w="329184">
                  <a:extLst>
                    <a:ext uri="{9D8B030D-6E8A-4147-A177-3AD203B41FA5}">
                      <a16:colId xmlns:a16="http://schemas.microsoft.com/office/drawing/2014/main" val="2515360211"/>
                    </a:ext>
                  </a:extLst>
                </a:gridCol>
                <a:gridCol w="329184">
                  <a:extLst>
                    <a:ext uri="{9D8B030D-6E8A-4147-A177-3AD203B41FA5}">
                      <a16:colId xmlns:a16="http://schemas.microsoft.com/office/drawing/2014/main" val="1026577197"/>
                    </a:ext>
                  </a:extLst>
                </a:gridCol>
                <a:gridCol w="329184">
                  <a:extLst>
                    <a:ext uri="{9D8B030D-6E8A-4147-A177-3AD203B41FA5}">
                      <a16:colId xmlns:a16="http://schemas.microsoft.com/office/drawing/2014/main" val="3462144577"/>
                    </a:ext>
                  </a:extLst>
                </a:gridCol>
                <a:gridCol w="329184">
                  <a:extLst>
                    <a:ext uri="{9D8B030D-6E8A-4147-A177-3AD203B41FA5}">
                      <a16:colId xmlns:a16="http://schemas.microsoft.com/office/drawing/2014/main" val="2530319146"/>
                    </a:ext>
                  </a:extLst>
                </a:gridCol>
                <a:gridCol w="329184">
                  <a:extLst>
                    <a:ext uri="{9D8B030D-6E8A-4147-A177-3AD203B41FA5}">
                      <a16:colId xmlns:a16="http://schemas.microsoft.com/office/drawing/2014/main" val="1815815654"/>
                    </a:ext>
                  </a:extLst>
                </a:gridCol>
                <a:gridCol w="329184">
                  <a:extLst>
                    <a:ext uri="{9D8B030D-6E8A-4147-A177-3AD203B41FA5}">
                      <a16:colId xmlns:a16="http://schemas.microsoft.com/office/drawing/2014/main" val="1934983219"/>
                    </a:ext>
                  </a:extLst>
                </a:gridCol>
                <a:gridCol w="329184">
                  <a:extLst>
                    <a:ext uri="{9D8B030D-6E8A-4147-A177-3AD203B41FA5}">
                      <a16:colId xmlns:a16="http://schemas.microsoft.com/office/drawing/2014/main" val="2556399573"/>
                    </a:ext>
                  </a:extLst>
                </a:gridCol>
                <a:gridCol w="329184">
                  <a:extLst>
                    <a:ext uri="{9D8B030D-6E8A-4147-A177-3AD203B41FA5}">
                      <a16:colId xmlns:a16="http://schemas.microsoft.com/office/drawing/2014/main" val="3366930853"/>
                    </a:ext>
                  </a:extLst>
                </a:gridCol>
                <a:gridCol w="329184">
                  <a:extLst>
                    <a:ext uri="{9D8B030D-6E8A-4147-A177-3AD203B41FA5}">
                      <a16:colId xmlns:a16="http://schemas.microsoft.com/office/drawing/2014/main" val="1760829884"/>
                    </a:ext>
                  </a:extLst>
                </a:gridCol>
                <a:gridCol w="329184">
                  <a:extLst>
                    <a:ext uri="{9D8B030D-6E8A-4147-A177-3AD203B41FA5}">
                      <a16:colId xmlns:a16="http://schemas.microsoft.com/office/drawing/2014/main" val="1115169083"/>
                    </a:ext>
                  </a:extLst>
                </a:gridCol>
                <a:gridCol w="329184">
                  <a:extLst>
                    <a:ext uri="{9D8B030D-6E8A-4147-A177-3AD203B41FA5}">
                      <a16:colId xmlns:a16="http://schemas.microsoft.com/office/drawing/2014/main" val="148247421"/>
                    </a:ext>
                  </a:extLst>
                </a:gridCol>
                <a:gridCol w="329184">
                  <a:extLst>
                    <a:ext uri="{9D8B030D-6E8A-4147-A177-3AD203B41FA5}">
                      <a16:colId xmlns:a16="http://schemas.microsoft.com/office/drawing/2014/main" val="747812851"/>
                    </a:ext>
                  </a:extLst>
                </a:gridCol>
                <a:gridCol w="329184">
                  <a:extLst>
                    <a:ext uri="{9D8B030D-6E8A-4147-A177-3AD203B41FA5}">
                      <a16:colId xmlns:a16="http://schemas.microsoft.com/office/drawing/2014/main" val="2460594059"/>
                    </a:ext>
                  </a:extLst>
                </a:gridCol>
                <a:gridCol w="329184">
                  <a:extLst>
                    <a:ext uri="{9D8B030D-6E8A-4147-A177-3AD203B41FA5}">
                      <a16:colId xmlns:a16="http://schemas.microsoft.com/office/drawing/2014/main" val="3688346113"/>
                    </a:ext>
                  </a:extLst>
                </a:gridCol>
                <a:gridCol w="329184">
                  <a:extLst>
                    <a:ext uri="{9D8B030D-6E8A-4147-A177-3AD203B41FA5}">
                      <a16:colId xmlns:a16="http://schemas.microsoft.com/office/drawing/2014/main" val="1552628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297825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Millésima - 2024-03-12 18:00:38</a:t>
                      </a:r>
                      <a:r>
                        <a:rPr kumimoji="0" lang="fr-FR" sz="1000" b="0" i="0" u="none" strike="noStrike" kern="1200" cap="none" spc="0" normalizeH="0" baseline="0" noProof="0">
                          <a:ln>
                            <a:noFill/>
                          </a:ln>
                          <a:solidFill>
                            <a:prstClr val="black"/>
                          </a:solidFill>
                          <a:effectLst/>
                          <a:uLnTx/>
                          <a:uFillTx/>
                          <a:latin typeface="Calibri"/>
                          <a:ea typeface="+mn-ea"/>
                          <a:cs typeface="+mn-cs"/>
                        </a:rPr>
                        <a:t>
 À la Maison Krug, chaque Millésime Krug célèbre le caractère distinct d'une année particulière.
𝗞𝗿𝘂𝗴 𝟮𝟬𝟭𝟭 est une histoire étonnante alliant finesse et puissance, surnommée « 𝘙𝘰𝘯𝘥𝘦𝘶𝘳 𝘊𝘪𝘴𝘦𝘭𝘦́𝘦 » par le Comité de Dégustation de la Maison. Pour Krug, l'année 2011 a donné naissance à un Champagne assertif, plein de caractère, opulent tout en étant vif.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Krug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759987175"/>
                  </a:ext>
                </a:extLst>
              </a:tr>
            </a:tbl>
          </a:graphicData>
        </a:graphic>
      </p:graphicFrame>
      <p:sp>
        <p:nvSpPr>
          <p:cNvPr id="4" name="Text Placeholder 3">
            <a:extLst>
              <a:ext uri="{FF2B5EF4-FFF2-40B4-BE49-F238E27FC236}">
                <a16:creationId xmlns:a16="http://schemas.microsoft.com/office/drawing/2014/main" id="{750B7773-827D-4671-B5C3-1F13CE2BF561}"/>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188540740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42D50-C424-4EFA-9A7C-74042F238BDF}"/>
              </a:ext>
            </a:extLst>
          </p:cNvPr>
          <p:cNvSpPr>
            <a:spLocks noGrp="1"/>
          </p:cNvSpPr>
          <p:nvPr>
            <p:ph type="title"/>
          </p:nvPr>
        </p:nvSpPr>
        <p:spPr/>
        <p:txBody>
          <a:bodyPr/>
          <a:lstStyle/>
          <a:p>
            <a:r>
              <a:rPr lang="en-US"/>
              <a:t>Facebook Original Own Posts Table | All profiles - 11 of 17</a:t>
            </a:r>
          </a:p>
        </p:txBody>
      </p:sp>
      <p:graphicFrame>
        <p:nvGraphicFramePr>
          <p:cNvPr id="5" name="Table Placeholder 4">
            <a:extLst>
              <a:ext uri="{FF2B5EF4-FFF2-40B4-BE49-F238E27FC236}">
                <a16:creationId xmlns:a16="http://schemas.microsoft.com/office/drawing/2014/main" id="{3AEB7290-A855-4203-BF41-56AB6D3A7212}"/>
              </a:ext>
            </a:extLst>
          </p:cNvPr>
          <p:cNvGraphicFramePr>
            <a:graphicFrameLocks noGrp="1"/>
          </p:cNvGraphicFramePr>
          <p:nvPr>
            <p:ph type="tbl" sz="quarter" idx="13"/>
            <p:extLst>
              <p:ext uri="{D42A27DB-BD31-4B8C-83A1-F6EECF244321}">
                <p14:modId xmlns:p14="http://schemas.microsoft.com/office/powerpoint/2010/main" val="58962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263708286"/>
                    </a:ext>
                  </a:extLst>
                </a:gridCol>
                <a:gridCol w="905256">
                  <a:extLst>
                    <a:ext uri="{9D8B030D-6E8A-4147-A177-3AD203B41FA5}">
                      <a16:colId xmlns:a16="http://schemas.microsoft.com/office/drawing/2014/main" val="2417717758"/>
                    </a:ext>
                  </a:extLst>
                </a:gridCol>
                <a:gridCol w="329184">
                  <a:extLst>
                    <a:ext uri="{9D8B030D-6E8A-4147-A177-3AD203B41FA5}">
                      <a16:colId xmlns:a16="http://schemas.microsoft.com/office/drawing/2014/main" val="3025762101"/>
                    </a:ext>
                  </a:extLst>
                </a:gridCol>
                <a:gridCol w="329184">
                  <a:extLst>
                    <a:ext uri="{9D8B030D-6E8A-4147-A177-3AD203B41FA5}">
                      <a16:colId xmlns:a16="http://schemas.microsoft.com/office/drawing/2014/main" val="1832878003"/>
                    </a:ext>
                  </a:extLst>
                </a:gridCol>
                <a:gridCol w="329184">
                  <a:extLst>
                    <a:ext uri="{9D8B030D-6E8A-4147-A177-3AD203B41FA5}">
                      <a16:colId xmlns:a16="http://schemas.microsoft.com/office/drawing/2014/main" val="4107310879"/>
                    </a:ext>
                  </a:extLst>
                </a:gridCol>
                <a:gridCol w="329184">
                  <a:extLst>
                    <a:ext uri="{9D8B030D-6E8A-4147-A177-3AD203B41FA5}">
                      <a16:colId xmlns:a16="http://schemas.microsoft.com/office/drawing/2014/main" val="1507951485"/>
                    </a:ext>
                  </a:extLst>
                </a:gridCol>
                <a:gridCol w="329184">
                  <a:extLst>
                    <a:ext uri="{9D8B030D-6E8A-4147-A177-3AD203B41FA5}">
                      <a16:colId xmlns:a16="http://schemas.microsoft.com/office/drawing/2014/main" val="1576905033"/>
                    </a:ext>
                  </a:extLst>
                </a:gridCol>
                <a:gridCol w="329184">
                  <a:extLst>
                    <a:ext uri="{9D8B030D-6E8A-4147-A177-3AD203B41FA5}">
                      <a16:colId xmlns:a16="http://schemas.microsoft.com/office/drawing/2014/main" val="968761017"/>
                    </a:ext>
                  </a:extLst>
                </a:gridCol>
                <a:gridCol w="329184">
                  <a:extLst>
                    <a:ext uri="{9D8B030D-6E8A-4147-A177-3AD203B41FA5}">
                      <a16:colId xmlns:a16="http://schemas.microsoft.com/office/drawing/2014/main" val="4141435643"/>
                    </a:ext>
                  </a:extLst>
                </a:gridCol>
                <a:gridCol w="329184">
                  <a:extLst>
                    <a:ext uri="{9D8B030D-6E8A-4147-A177-3AD203B41FA5}">
                      <a16:colId xmlns:a16="http://schemas.microsoft.com/office/drawing/2014/main" val="2366046497"/>
                    </a:ext>
                  </a:extLst>
                </a:gridCol>
                <a:gridCol w="329184">
                  <a:extLst>
                    <a:ext uri="{9D8B030D-6E8A-4147-A177-3AD203B41FA5}">
                      <a16:colId xmlns:a16="http://schemas.microsoft.com/office/drawing/2014/main" val="3136945548"/>
                    </a:ext>
                  </a:extLst>
                </a:gridCol>
                <a:gridCol w="329184">
                  <a:extLst>
                    <a:ext uri="{9D8B030D-6E8A-4147-A177-3AD203B41FA5}">
                      <a16:colId xmlns:a16="http://schemas.microsoft.com/office/drawing/2014/main" val="861864562"/>
                    </a:ext>
                  </a:extLst>
                </a:gridCol>
                <a:gridCol w="329184">
                  <a:extLst>
                    <a:ext uri="{9D8B030D-6E8A-4147-A177-3AD203B41FA5}">
                      <a16:colId xmlns:a16="http://schemas.microsoft.com/office/drawing/2014/main" val="3341108454"/>
                    </a:ext>
                  </a:extLst>
                </a:gridCol>
                <a:gridCol w="329184">
                  <a:extLst>
                    <a:ext uri="{9D8B030D-6E8A-4147-A177-3AD203B41FA5}">
                      <a16:colId xmlns:a16="http://schemas.microsoft.com/office/drawing/2014/main" val="3350383476"/>
                    </a:ext>
                  </a:extLst>
                </a:gridCol>
                <a:gridCol w="329184">
                  <a:extLst>
                    <a:ext uri="{9D8B030D-6E8A-4147-A177-3AD203B41FA5}">
                      <a16:colId xmlns:a16="http://schemas.microsoft.com/office/drawing/2014/main" val="71134866"/>
                    </a:ext>
                  </a:extLst>
                </a:gridCol>
                <a:gridCol w="329184">
                  <a:extLst>
                    <a:ext uri="{9D8B030D-6E8A-4147-A177-3AD203B41FA5}">
                      <a16:colId xmlns:a16="http://schemas.microsoft.com/office/drawing/2014/main" val="700177751"/>
                    </a:ext>
                  </a:extLst>
                </a:gridCol>
                <a:gridCol w="329184">
                  <a:extLst>
                    <a:ext uri="{9D8B030D-6E8A-4147-A177-3AD203B41FA5}">
                      <a16:colId xmlns:a16="http://schemas.microsoft.com/office/drawing/2014/main" val="1212559025"/>
                    </a:ext>
                  </a:extLst>
                </a:gridCol>
                <a:gridCol w="329184">
                  <a:extLst>
                    <a:ext uri="{9D8B030D-6E8A-4147-A177-3AD203B41FA5}">
                      <a16:colId xmlns:a16="http://schemas.microsoft.com/office/drawing/2014/main" val="2969454789"/>
                    </a:ext>
                  </a:extLst>
                </a:gridCol>
                <a:gridCol w="329184">
                  <a:extLst>
                    <a:ext uri="{9D8B030D-6E8A-4147-A177-3AD203B41FA5}">
                      <a16:colId xmlns:a16="http://schemas.microsoft.com/office/drawing/2014/main" val="2534314812"/>
                    </a:ext>
                  </a:extLst>
                </a:gridCol>
                <a:gridCol w="329184">
                  <a:extLst>
                    <a:ext uri="{9D8B030D-6E8A-4147-A177-3AD203B41FA5}">
                      <a16:colId xmlns:a16="http://schemas.microsoft.com/office/drawing/2014/main" val="2074263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4077333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Millésima - 2024-03-12 16:26:21</a:t>
                      </a:r>
                      <a:r>
                        <a:rPr kumimoji="0" lang="fr-FR" sz="1000" b="0" i="0" u="none" strike="noStrike" kern="1200" cap="none" spc="0" normalizeH="0" baseline="0" noProof="0">
                          <a:ln>
                            <a:noFill/>
                          </a:ln>
                          <a:solidFill>
                            <a:prstClr val="black"/>
                          </a:solidFill>
                          <a:effectLst/>
                          <a:uLnTx/>
                          <a:uFillTx/>
                          <a:latin typeface="Calibri"/>
                          <a:ea typeface="+mn-ea"/>
                          <a:cs typeface="+mn-cs"/>
                        </a:rPr>
                        <a:t>
 À la Maison Krug, chaque Millésime Krug célèbre le caractère distinct d'une année particulière.
𝗞𝗿𝘂𝗴 𝟮𝟬𝟭𝟭 est une histoire étonnante alliant finesse et puissance, surnommée « 𝘙𝘰𝘯𝘥𝘦𝘶𝘳 𝘊𝘪𝘴𝘦𝘭𝘦́𝘦 » par le Comité de Dégustation de la Maison. Pour Krug, l'année 2011 a donné naissance à un Champagne assertif, plein de caractère, opulent tout en étant vif.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Krug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492403145"/>
                  </a:ext>
                </a:extLst>
              </a:tr>
            </a:tbl>
          </a:graphicData>
        </a:graphic>
      </p:graphicFrame>
      <p:sp>
        <p:nvSpPr>
          <p:cNvPr id="4" name="Text Placeholder 3">
            <a:extLst>
              <a:ext uri="{FF2B5EF4-FFF2-40B4-BE49-F238E27FC236}">
                <a16:creationId xmlns:a16="http://schemas.microsoft.com/office/drawing/2014/main" id="{4045E443-1A41-4E1A-9CA6-06AD03CAD87D}"/>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10535698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E5846-B973-4819-BB1A-6907346FCA97}"/>
              </a:ext>
            </a:extLst>
          </p:cNvPr>
          <p:cNvSpPr>
            <a:spLocks noGrp="1"/>
          </p:cNvSpPr>
          <p:nvPr>
            <p:ph type="title"/>
          </p:nvPr>
        </p:nvSpPr>
        <p:spPr/>
        <p:txBody>
          <a:bodyPr/>
          <a:lstStyle/>
          <a:p>
            <a:r>
              <a:rPr lang="en-US"/>
              <a:t>Facebook Original Own Posts Table | All profiles - 12 of 17</a:t>
            </a:r>
          </a:p>
        </p:txBody>
      </p:sp>
      <p:graphicFrame>
        <p:nvGraphicFramePr>
          <p:cNvPr id="5" name="Table Placeholder 4">
            <a:extLst>
              <a:ext uri="{FF2B5EF4-FFF2-40B4-BE49-F238E27FC236}">
                <a16:creationId xmlns:a16="http://schemas.microsoft.com/office/drawing/2014/main" id="{CDC9718A-FC5B-4EF1-82AF-06921946CE51}"/>
              </a:ext>
            </a:extLst>
          </p:cNvPr>
          <p:cNvGraphicFramePr>
            <a:graphicFrameLocks noGrp="1"/>
          </p:cNvGraphicFramePr>
          <p:nvPr>
            <p:ph type="tbl" sz="quarter" idx="13"/>
            <p:extLst>
              <p:ext uri="{D42A27DB-BD31-4B8C-83A1-F6EECF244321}">
                <p14:modId xmlns:p14="http://schemas.microsoft.com/office/powerpoint/2010/main" val="2860919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77715767"/>
                    </a:ext>
                  </a:extLst>
                </a:gridCol>
                <a:gridCol w="905256">
                  <a:extLst>
                    <a:ext uri="{9D8B030D-6E8A-4147-A177-3AD203B41FA5}">
                      <a16:colId xmlns:a16="http://schemas.microsoft.com/office/drawing/2014/main" val="4058512037"/>
                    </a:ext>
                  </a:extLst>
                </a:gridCol>
                <a:gridCol w="329184">
                  <a:extLst>
                    <a:ext uri="{9D8B030D-6E8A-4147-A177-3AD203B41FA5}">
                      <a16:colId xmlns:a16="http://schemas.microsoft.com/office/drawing/2014/main" val="2981175336"/>
                    </a:ext>
                  </a:extLst>
                </a:gridCol>
                <a:gridCol w="329184">
                  <a:extLst>
                    <a:ext uri="{9D8B030D-6E8A-4147-A177-3AD203B41FA5}">
                      <a16:colId xmlns:a16="http://schemas.microsoft.com/office/drawing/2014/main" val="429198320"/>
                    </a:ext>
                  </a:extLst>
                </a:gridCol>
                <a:gridCol w="329184">
                  <a:extLst>
                    <a:ext uri="{9D8B030D-6E8A-4147-A177-3AD203B41FA5}">
                      <a16:colId xmlns:a16="http://schemas.microsoft.com/office/drawing/2014/main" val="2799923435"/>
                    </a:ext>
                  </a:extLst>
                </a:gridCol>
                <a:gridCol w="329184">
                  <a:extLst>
                    <a:ext uri="{9D8B030D-6E8A-4147-A177-3AD203B41FA5}">
                      <a16:colId xmlns:a16="http://schemas.microsoft.com/office/drawing/2014/main" val="3641917302"/>
                    </a:ext>
                  </a:extLst>
                </a:gridCol>
                <a:gridCol w="329184">
                  <a:extLst>
                    <a:ext uri="{9D8B030D-6E8A-4147-A177-3AD203B41FA5}">
                      <a16:colId xmlns:a16="http://schemas.microsoft.com/office/drawing/2014/main" val="3061611718"/>
                    </a:ext>
                  </a:extLst>
                </a:gridCol>
                <a:gridCol w="329184">
                  <a:extLst>
                    <a:ext uri="{9D8B030D-6E8A-4147-A177-3AD203B41FA5}">
                      <a16:colId xmlns:a16="http://schemas.microsoft.com/office/drawing/2014/main" val="1096415840"/>
                    </a:ext>
                  </a:extLst>
                </a:gridCol>
                <a:gridCol w="329184">
                  <a:extLst>
                    <a:ext uri="{9D8B030D-6E8A-4147-A177-3AD203B41FA5}">
                      <a16:colId xmlns:a16="http://schemas.microsoft.com/office/drawing/2014/main" val="2091682687"/>
                    </a:ext>
                  </a:extLst>
                </a:gridCol>
                <a:gridCol w="329184">
                  <a:extLst>
                    <a:ext uri="{9D8B030D-6E8A-4147-A177-3AD203B41FA5}">
                      <a16:colId xmlns:a16="http://schemas.microsoft.com/office/drawing/2014/main" val="77696200"/>
                    </a:ext>
                  </a:extLst>
                </a:gridCol>
                <a:gridCol w="329184">
                  <a:extLst>
                    <a:ext uri="{9D8B030D-6E8A-4147-A177-3AD203B41FA5}">
                      <a16:colId xmlns:a16="http://schemas.microsoft.com/office/drawing/2014/main" val="1565990892"/>
                    </a:ext>
                  </a:extLst>
                </a:gridCol>
                <a:gridCol w="329184">
                  <a:extLst>
                    <a:ext uri="{9D8B030D-6E8A-4147-A177-3AD203B41FA5}">
                      <a16:colId xmlns:a16="http://schemas.microsoft.com/office/drawing/2014/main" val="3930256751"/>
                    </a:ext>
                  </a:extLst>
                </a:gridCol>
                <a:gridCol w="329184">
                  <a:extLst>
                    <a:ext uri="{9D8B030D-6E8A-4147-A177-3AD203B41FA5}">
                      <a16:colId xmlns:a16="http://schemas.microsoft.com/office/drawing/2014/main" val="1515572667"/>
                    </a:ext>
                  </a:extLst>
                </a:gridCol>
                <a:gridCol w="329184">
                  <a:extLst>
                    <a:ext uri="{9D8B030D-6E8A-4147-A177-3AD203B41FA5}">
                      <a16:colId xmlns:a16="http://schemas.microsoft.com/office/drawing/2014/main" val="381438711"/>
                    </a:ext>
                  </a:extLst>
                </a:gridCol>
                <a:gridCol w="329184">
                  <a:extLst>
                    <a:ext uri="{9D8B030D-6E8A-4147-A177-3AD203B41FA5}">
                      <a16:colId xmlns:a16="http://schemas.microsoft.com/office/drawing/2014/main" val="3645896338"/>
                    </a:ext>
                  </a:extLst>
                </a:gridCol>
                <a:gridCol w="329184">
                  <a:extLst>
                    <a:ext uri="{9D8B030D-6E8A-4147-A177-3AD203B41FA5}">
                      <a16:colId xmlns:a16="http://schemas.microsoft.com/office/drawing/2014/main" val="2461063835"/>
                    </a:ext>
                  </a:extLst>
                </a:gridCol>
                <a:gridCol w="329184">
                  <a:extLst>
                    <a:ext uri="{9D8B030D-6E8A-4147-A177-3AD203B41FA5}">
                      <a16:colId xmlns:a16="http://schemas.microsoft.com/office/drawing/2014/main" val="2372364509"/>
                    </a:ext>
                  </a:extLst>
                </a:gridCol>
                <a:gridCol w="329184">
                  <a:extLst>
                    <a:ext uri="{9D8B030D-6E8A-4147-A177-3AD203B41FA5}">
                      <a16:colId xmlns:a16="http://schemas.microsoft.com/office/drawing/2014/main" val="3918327575"/>
                    </a:ext>
                  </a:extLst>
                </a:gridCol>
                <a:gridCol w="329184">
                  <a:extLst>
                    <a:ext uri="{9D8B030D-6E8A-4147-A177-3AD203B41FA5}">
                      <a16:colId xmlns:a16="http://schemas.microsoft.com/office/drawing/2014/main" val="1486446662"/>
                    </a:ext>
                  </a:extLst>
                </a:gridCol>
                <a:gridCol w="329184">
                  <a:extLst>
                    <a:ext uri="{9D8B030D-6E8A-4147-A177-3AD203B41FA5}">
                      <a16:colId xmlns:a16="http://schemas.microsoft.com/office/drawing/2014/main" val="4093919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539734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Millésima - 2024-03-12 13:00:21</a:t>
                      </a:r>
                      <a:r>
                        <a:rPr kumimoji="0" lang="en-US" sz="1000" b="0" i="0" u="none" strike="noStrike" kern="1200" cap="none" spc="0" normalizeH="0" baseline="0" noProof="0">
                          <a:ln>
                            <a:noFill/>
                          </a:ln>
                          <a:solidFill>
                            <a:prstClr val="black"/>
                          </a:solidFill>
                          <a:effectLst/>
                          <a:uLnTx/>
                          <a:uFillTx/>
                          <a:latin typeface="Calibri"/>
                          <a:ea typeface="+mn-ea"/>
                          <a:cs typeface="+mn-cs"/>
                        </a:rPr>
                        <a:t>
 🥂🍾 At the Krug Champagne House, each Krug Vintage celebrates the distinct character of a particular year. Krug 2011 tells an astonishing story of finesse and power, dubbed '𝑺𝒑𝒊𝒓𝒊𝒕𝒆𝒅 𝑹𝒐𝒖𝒏𝒅𝒏𝒆𝒔𝒔' by the House's Tasting Committee. For Krug, 2011 has produced a Champagne that is bold, full of character, opulent yet lively.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Krug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0.5865 %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725560716"/>
                  </a:ext>
                </a:extLst>
              </a:tr>
            </a:tbl>
          </a:graphicData>
        </a:graphic>
      </p:graphicFrame>
      <p:sp>
        <p:nvSpPr>
          <p:cNvPr id="4" name="Text Placeholder 3">
            <a:extLst>
              <a:ext uri="{FF2B5EF4-FFF2-40B4-BE49-F238E27FC236}">
                <a16:creationId xmlns:a16="http://schemas.microsoft.com/office/drawing/2014/main" id="{1F1A4C93-44D5-44C4-84C5-05827866B089}"/>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395309688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70A1C-3615-4366-A126-9621E52921AC}"/>
              </a:ext>
            </a:extLst>
          </p:cNvPr>
          <p:cNvSpPr>
            <a:spLocks noGrp="1"/>
          </p:cNvSpPr>
          <p:nvPr>
            <p:ph type="title"/>
          </p:nvPr>
        </p:nvSpPr>
        <p:spPr/>
        <p:txBody>
          <a:bodyPr/>
          <a:lstStyle/>
          <a:p>
            <a:r>
              <a:rPr lang="en-US"/>
              <a:t>Facebook Original Own Posts Table | All profiles - 13 of 17</a:t>
            </a:r>
          </a:p>
        </p:txBody>
      </p:sp>
      <p:graphicFrame>
        <p:nvGraphicFramePr>
          <p:cNvPr id="5" name="Table Placeholder 4">
            <a:extLst>
              <a:ext uri="{FF2B5EF4-FFF2-40B4-BE49-F238E27FC236}">
                <a16:creationId xmlns:a16="http://schemas.microsoft.com/office/drawing/2014/main" id="{5022CB11-6CCF-4207-81EA-B18BE0344FC4}"/>
              </a:ext>
            </a:extLst>
          </p:cNvPr>
          <p:cNvGraphicFramePr>
            <a:graphicFrameLocks noGrp="1"/>
          </p:cNvGraphicFramePr>
          <p:nvPr>
            <p:ph type="tbl" sz="quarter" idx="13"/>
            <p:extLst>
              <p:ext uri="{D42A27DB-BD31-4B8C-83A1-F6EECF244321}">
                <p14:modId xmlns:p14="http://schemas.microsoft.com/office/powerpoint/2010/main" val="1831355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279626816"/>
                    </a:ext>
                  </a:extLst>
                </a:gridCol>
                <a:gridCol w="905256">
                  <a:extLst>
                    <a:ext uri="{9D8B030D-6E8A-4147-A177-3AD203B41FA5}">
                      <a16:colId xmlns:a16="http://schemas.microsoft.com/office/drawing/2014/main" val="4070751157"/>
                    </a:ext>
                  </a:extLst>
                </a:gridCol>
                <a:gridCol w="329184">
                  <a:extLst>
                    <a:ext uri="{9D8B030D-6E8A-4147-A177-3AD203B41FA5}">
                      <a16:colId xmlns:a16="http://schemas.microsoft.com/office/drawing/2014/main" val="1952214620"/>
                    </a:ext>
                  </a:extLst>
                </a:gridCol>
                <a:gridCol w="329184">
                  <a:extLst>
                    <a:ext uri="{9D8B030D-6E8A-4147-A177-3AD203B41FA5}">
                      <a16:colId xmlns:a16="http://schemas.microsoft.com/office/drawing/2014/main" val="2908532636"/>
                    </a:ext>
                  </a:extLst>
                </a:gridCol>
                <a:gridCol w="329184">
                  <a:extLst>
                    <a:ext uri="{9D8B030D-6E8A-4147-A177-3AD203B41FA5}">
                      <a16:colId xmlns:a16="http://schemas.microsoft.com/office/drawing/2014/main" val="2779487556"/>
                    </a:ext>
                  </a:extLst>
                </a:gridCol>
                <a:gridCol w="329184">
                  <a:extLst>
                    <a:ext uri="{9D8B030D-6E8A-4147-A177-3AD203B41FA5}">
                      <a16:colId xmlns:a16="http://schemas.microsoft.com/office/drawing/2014/main" val="885858782"/>
                    </a:ext>
                  </a:extLst>
                </a:gridCol>
                <a:gridCol w="329184">
                  <a:extLst>
                    <a:ext uri="{9D8B030D-6E8A-4147-A177-3AD203B41FA5}">
                      <a16:colId xmlns:a16="http://schemas.microsoft.com/office/drawing/2014/main" val="239721427"/>
                    </a:ext>
                  </a:extLst>
                </a:gridCol>
                <a:gridCol w="329184">
                  <a:extLst>
                    <a:ext uri="{9D8B030D-6E8A-4147-A177-3AD203B41FA5}">
                      <a16:colId xmlns:a16="http://schemas.microsoft.com/office/drawing/2014/main" val="1233818502"/>
                    </a:ext>
                  </a:extLst>
                </a:gridCol>
                <a:gridCol w="329184">
                  <a:extLst>
                    <a:ext uri="{9D8B030D-6E8A-4147-A177-3AD203B41FA5}">
                      <a16:colId xmlns:a16="http://schemas.microsoft.com/office/drawing/2014/main" val="2455617431"/>
                    </a:ext>
                  </a:extLst>
                </a:gridCol>
                <a:gridCol w="329184">
                  <a:extLst>
                    <a:ext uri="{9D8B030D-6E8A-4147-A177-3AD203B41FA5}">
                      <a16:colId xmlns:a16="http://schemas.microsoft.com/office/drawing/2014/main" val="3974151029"/>
                    </a:ext>
                  </a:extLst>
                </a:gridCol>
                <a:gridCol w="329184">
                  <a:extLst>
                    <a:ext uri="{9D8B030D-6E8A-4147-A177-3AD203B41FA5}">
                      <a16:colId xmlns:a16="http://schemas.microsoft.com/office/drawing/2014/main" val="2639657705"/>
                    </a:ext>
                  </a:extLst>
                </a:gridCol>
                <a:gridCol w="329184">
                  <a:extLst>
                    <a:ext uri="{9D8B030D-6E8A-4147-A177-3AD203B41FA5}">
                      <a16:colId xmlns:a16="http://schemas.microsoft.com/office/drawing/2014/main" val="1063616952"/>
                    </a:ext>
                  </a:extLst>
                </a:gridCol>
                <a:gridCol w="329184">
                  <a:extLst>
                    <a:ext uri="{9D8B030D-6E8A-4147-A177-3AD203B41FA5}">
                      <a16:colId xmlns:a16="http://schemas.microsoft.com/office/drawing/2014/main" val="2184157653"/>
                    </a:ext>
                  </a:extLst>
                </a:gridCol>
                <a:gridCol w="329184">
                  <a:extLst>
                    <a:ext uri="{9D8B030D-6E8A-4147-A177-3AD203B41FA5}">
                      <a16:colId xmlns:a16="http://schemas.microsoft.com/office/drawing/2014/main" val="1540231317"/>
                    </a:ext>
                  </a:extLst>
                </a:gridCol>
                <a:gridCol w="329184">
                  <a:extLst>
                    <a:ext uri="{9D8B030D-6E8A-4147-A177-3AD203B41FA5}">
                      <a16:colId xmlns:a16="http://schemas.microsoft.com/office/drawing/2014/main" val="2753986451"/>
                    </a:ext>
                  </a:extLst>
                </a:gridCol>
                <a:gridCol w="329184">
                  <a:extLst>
                    <a:ext uri="{9D8B030D-6E8A-4147-A177-3AD203B41FA5}">
                      <a16:colId xmlns:a16="http://schemas.microsoft.com/office/drawing/2014/main" val="3519256480"/>
                    </a:ext>
                  </a:extLst>
                </a:gridCol>
                <a:gridCol w="329184">
                  <a:extLst>
                    <a:ext uri="{9D8B030D-6E8A-4147-A177-3AD203B41FA5}">
                      <a16:colId xmlns:a16="http://schemas.microsoft.com/office/drawing/2014/main" val="1478250615"/>
                    </a:ext>
                  </a:extLst>
                </a:gridCol>
                <a:gridCol w="329184">
                  <a:extLst>
                    <a:ext uri="{9D8B030D-6E8A-4147-A177-3AD203B41FA5}">
                      <a16:colId xmlns:a16="http://schemas.microsoft.com/office/drawing/2014/main" val="1025526724"/>
                    </a:ext>
                  </a:extLst>
                </a:gridCol>
                <a:gridCol w="329184">
                  <a:extLst>
                    <a:ext uri="{9D8B030D-6E8A-4147-A177-3AD203B41FA5}">
                      <a16:colId xmlns:a16="http://schemas.microsoft.com/office/drawing/2014/main" val="675005287"/>
                    </a:ext>
                  </a:extLst>
                </a:gridCol>
                <a:gridCol w="329184">
                  <a:extLst>
                    <a:ext uri="{9D8B030D-6E8A-4147-A177-3AD203B41FA5}">
                      <a16:colId xmlns:a16="http://schemas.microsoft.com/office/drawing/2014/main" val="3898674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92255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Millésima - 2024-03-07 17:00:21</a:t>
                      </a:r>
                      <a:r>
                        <a:rPr kumimoji="0" lang="fr-FR" sz="1000" b="0" i="0" u="none" strike="noStrike" kern="1200" cap="none" spc="0" normalizeH="0" baseline="0" noProof="0">
                          <a:ln>
                            <a:noFill/>
                          </a:ln>
                          <a:solidFill>
                            <a:prstClr val="black"/>
                          </a:solidFill>
                          <a:effectLst/>
                          <a:uLnTx/>
                          <a:uFillTx/>
                          <a:latin typeface="Calibri"/>
                          <a:ea typeface="+mn-ea"/>
                          <a:cs typeface="+mn-cs"/>
                        </a:rPr>
                        <a:t>
 Découvrez la cuvée La Grande Dame Rosé 2015 de Veuve Clicquot, un hommage à l’esprit pionnier de Madame Clicquot.
Cette cuvée incarne deux de ses innovations majeures : l'élaboration du premier champagne millésimé en 1810 et la création du premier champagne rosé d’assemblage connu en 1818.</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Veuve Clicquot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0.6954 %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490034075"/>
                  </a:ext>
                </a:extLst>
              </a:tr>
            </a:tbl>
          </a:graphicData>
        </a:graphic>
      </p:graphicFrame>
      <p:sp>
        <p:nvSpPr>
          <p:cNvPr id="4" name="Text Placeholder 3">
            <a:extLst>
              <a:ext uri="{FF2B5EF4-FFF2-40B4-BE49-F238E27FC236}">
                <a16:creationId xmlns:a16="http://schemas.microsoft.com/office/drawing/2014/main" id="{3E0AF97D-F98E-4396-AAC2-722FB1940AFD}"/>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8126639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D5AFA-DE94-47B8-9CC7-FF4A66090177}"/>
              </a:ext>
            </a:extLst>
          </p:cNvPr>
          <p:cNvSpPr>
            <a:spLocks noGrp="1"/>
          </p:cNvSpPr>
          <p:nvPr>
            <p:ph type="title"/>
          </p:nvPr>
        </p:nvSpPr>
        <p:spPr/>
        <p:txBody>
          <a:bodyPr/>
          <a:lstStyle/>
          <a:p>
            <a:r>
              <a:rPr lang="en-US"/>
              <a:t>Facebook Original Own Posts Table | All profiles - 14 of 17</a:t>
            </a:r>
          </a:p>
        </p:txBody>
      </p:sp>
      <p:graphicFrame>
        <p:nvGraphicFramePr>
          <p:cNvPr id="5" name="Table Placeholder 4">
            <a:extLst>
              <a:ext uri="{FF2B5EF4-FFF2-40B4-BE49-F238E27FC236}">
                <a16:creationId xmlns:a16="http://schemas.microsoft.com/office/drawing/2014/main" id="{A987B734-3F94-4711-B966-CD8E1CCB2178}"/>
              </a:ext>
            </a:extLst>
          </p:cNvPr>
          <p:cNvGraphicFramePr>
            <a:graphicFrameLocks noGrp="1"/>
          </p:cNvGraphicFramePr>
          <p:nvPr>
            <p:ph type="tbl" sz="quarter" idx="13"/>
            <p:extLst>
              <p:ext uri="{D42A27DB-BD31-4B8C-83A1-F6EECF244321}">
                <p14:modId xmlns:p14="http://schemas.microsoft.com/office/powerpoint/2010/main" val="3255144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858529146"/>
                    </a:ext>
                  </a:extLst>
                </a:gridCol>
                <a:gridCol w="905256">
                  <a:extLst>
                    <a:ext uri="{9D8B030D-6E8A-4147-A177-3AD203B41FA5}">
                      <a16:colId xmlns:a16="http://schemas.microsoft.com/office/drawing/2014/main" val="285578935"/>
                    </a:ext>
                  </a:extLst>
                </a:gridCol>
                <a:gridCol w="329184">
                  <a:extLst>
                    <a:ext uri="{9D8B030D-6E8A-4147-A177-3AD203B41FA5}">
                      <a16:colId xmlns:a16="http://schemas.microsoft.com/office/drawing/2014/main" val="1655676566"/>
                    </a:ext>
                  </a:extLst>
                </a:gridCol>
                <a:gridCol w="329184">
                  <a:extLst>
                    <a:ext uri="{9D8B030D-6E8A-4147-A177-3AD203B41FA5}">
                      <a16:colId xmlns:a16="http://schemas.microsoft.com/office/drawing/2014/main" val="4119766168"/>
                    </a:ext>
                  </a:extLst>
                </a:gridCol>
                <a:gridCol w="329184">
                  <a:extLst>
                    <a:ext uri="{9D8B030D-6E8A-4147-A177-3AD203B41FA5}">
                      <a16:colId xmlns:a16="http://schemas.microsoft.com/office/drawing/2014/main" val="1356445543"/>
                    </a:ext>
                  </a:extLst>
                </a:gridCol>
                <a:gridCol w="329184">
                  <a:extLst>
                    <a:ext uri="{9D8B030D-6E8A-4147-A177-3AD203B41FA5}">
                      <a16:colId xmlns:a16="http://schemas.microsoft.com/office/drawing/2014/main" val="3808487603"/>
                    </a:ext>
                  </a:extLst>
                </a:gridCol>
                <a:gridCol w="329184">
                  <a:extLst>
                    <a:ext uri="{9D8B030D-6E8A-4147-A177-3AD203B41FA5}">
                      <a16:colId xmlns:a16="http://schemas.microsoft.com/office/drawing/2014/main" val="950662478"/>
                    </a:ext>
                  </a:extLst>
                </a:gridCol>
                <a:gridCol w="329184">
                  <a:extLst>
                    <a:ext uri="{9D8B030D-6E8A-4147-A177-3AD203B41FA5}">
                      <a16:colId xmlns:a16="http://schemas.microsoft.com/office/drawing/2014/main" val="170647322"/>
                    </a:ext>
                  </a:extLst>
                </a:gridCol>
                <a:gridCol w="329184">
                  <a:extLst>
                    <a:ext uri="{9D8B030D-6E8A-4147-A177-3AD203B41FA5}">
                      <a16:colId xmlns:a16="http://schemas.microsoft.com/office/drawing/2014/main" val="904176845"/>
                    </a:ext>
                  </a:extLst>
                </a:gridCol>
                <a:gridCol w="329184">
                  <a:extLst>
                    <a:ext uri="{9D8B030D-6E8A-4147-A177-3AD203B41FA5}">
                      <a16:colId xmlns:a16="http://schemas.microsoft.com/office/drawing/2014/main" val="1721422642"/>
                    </a:ext>
                  </a:extLst>
                </a:gridCol>
                <a:gridCol w="329184">
                  <a:extLst>
                    <a:ext uri="{9D8B030D-6E8A-4147-A177-3AD203B41FA5}">
                      <a16:colId xmlns:a16="http://schemas.microsoft.com/office/drawing/2014/main" val="3023524881"/>
                    </a:ext>
                  </a:extLst>
                </a:gridCol>
                <a:gridCol w="329184">
                  <a:extLst>
                    <a:ext uri="{9D8B030D-6E8A-4147-A177-3AD203B41FA5}">
                      <a16:colId xmlns:a16="http://schemas.microsoft.com/office/drawing/2014/main" val="611213222"/>
                    </a:ext>
                  </a:extLst>
                </a:gridCol>
                <a:gridCol w="329184">
                  <a:extLst>
                    <a:ext uri="{9D8B030D-6E8A-4147-A177-3AD203B41FA5}">
                      <a16:colId xmlns:a16="http://schemas.microsoft.com/office/drawing/2014/main" val="3139227035"/>
                    </a:ext>
                  </a:extLst>
                </a:gridCol>
                <a:gridCol w="329184">
                  <a:extLst>
                    <a:ext uri="{9D8B030D-6E8A-4147-A177-3AD203B41FA5}">
                      <a16:colId xmlns:a16="http://schemas.microsoft.com/office/drawing/2014/main" val="3750480257"/>
                    </a:ext>
                  </a:extLst>
                </a:gridCol>
                <a:gridCol w="329184">
                  <a:extLst>
                    <a:ext uri="{9D8B030D-6E8A-4147-A177-3AD203B41FA5}">
                      <a16:colId xmlns:a16="http://schemas.microsoft.com/office/drawing/2014/main" val="257633279"/>
                    </a:ext>
                  </a:extLst>
                </a:gridCol>
                <a:gridCol w="329184">
                  <a:extLst>
                    <a:ext uri="{9D8B030D-6E8A-4147-A177-3AD203B41FA5}">
                      <a16:colId xmlns:a16="http://schemas.microsoft.com/office/drawing/2014/main" val="2085277678"/>
                    </a:ext>
                  </a:extLst>
                </a:gridCol>
                <a:gridCol w="329184">
                  <a:extLst>
                    <a:ext uri="{9D8B030D-6E8A-4147-A177-3AD203B41FA5}">
                      <a16:colId xmlns:a16="http://schemas.microsoft.com/office/drawing/2014/main" val="1440697188"/>
                    </a:ext>
                  </a:extLst>
                </a:gridCol>
                <a:gridCol w="329184">
                  <a:extLst>
                    <a:ext uri="{9D8B030D-6E8A-4147-A177-3AD203B41FA5}">
                      <a16:colId xmlns:a16="http://schemas.microsoft.com/office/drawing/2014/main" val="1471253286"/>
                    </a:ext>
                  </a:extLst>
                </a:gridCol>
                <a:gridCol w="329184">
                  <a:extLst>
                    <a:ext uri="{9D8B030D-6E8A-4147-A177-3AD203B41FA5}">
                      <a16:colId xmlns:a16="http://schemas.microsoft.com/office/drawing/2014/main" val="1651080699"/>
                    </a:ext>
                  </a:extLst>
                </a:gridCol>
                <a:gridCol w="329184">
                  <a:extLst>
                    <a:ext uri="{9D8B030D-6E8A-4147-A177-3AD203B41FA5}">
                      <a16:colId xmlns:a16="http://schemas.microsoft.com/office/drawing/2014/main" val="268793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99287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Millesima - 2024-02-20 22:00:21</a:t>
                      </a:r>
                      <a:r>
                        <a:rPr kumimoji="0" lang="en-US" sz="1000" b="0" i="0" u="none" strike="noStrike" kern="1200" cap="none" spc="0" normalizeH="0" baseline="0" noProof="0">
                          <a:ln>
                            <a:noFill/>
                          </a:ln>
                          <a:solidFill>
                            <a:prstClr val="black"/>
                          </a:solidFill>
                          <a:effectLst/>
                          <a:uLnTx/>
                          <a:uFillTx/>
                          <a:latin typeface="Calibri"/>
                          <a:ea typeface="+mn-ea"/>
                          <a:cs typeface="+mn-cs"/>
                        </a:rPr>
                        <a:t>
 🇦🇷🍷 Nestled in the foothills of the Andes Mountains, Cheval des Andes stands as a testament to the artful collaboration between two prestigious wine-producing regions—Bordeaux, France, and Mendoza, Argentina. This winery, born from the partnership between 𝐂𝐡𝐚𝐭𝐞𝐚𝐮 𝐂𝐡𝐞𝐯𝐚𝐥 𝐁𝐥𝐚𝐧𝐜 and 𝐓𝐞𝐫𝐫𝐚𝐳𝐚𝐬 𝐝𝐞 𝐥𝐨𝐬 𝐀𝐧𝐝𝐞𝐬, seamlessly combines the timeless elegance of Bordeaux winemaking with the unique terroir of the Argentine landscape. Established in 1999, Cheval des Andes has become a symbol of refinement and innovation in the world of wine. The estate's vineyards are strategically situated in the renowned terroirs of the Mendoza region, benefiting from the high-altitude vineyards that contribute to the distinctive character of their wines. Guided by a commitment to sustainability and respect for the environment, Cheval des Andes employs cutting-edge viticultural practices to nurture their vines. The result is a range of exceptional wines that reflect the perfect synergy between 𝑶𝒍𝒅 𝑾𝒐𝒓𝒍𝒅 𝒕𝒓𝒂𝒅𝒊𝒕𝒊𝒐𝒏 𝒂𝒏𝒅 𝑵𝒆𝒘 𝑾𝒐𝒓𝒍𝒅 𝒃𝒐𝒍𝒅𝒏𝒆𝒔𝒔. Cheval des Andes invites wine enthusiasts on a journey through their portfolio, where each bottle tells a story of meticulous craftsmanship and a deep understanding of the land. Every wine produced is a celebration of the diverse flavors and nuances that make Argentine wines truly exceptional. Experience the allure of Cheval des Andes—an embodiment of the harmonious marriage between French finesse and Argentine passion. Discover Cheval des Andes 2018, 2019 and 2020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Terrazas de los Andes , Cheval des Andes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359169395"/>
                  </a:ext>
                </a:extLst>
              </a:tr>
            </a:tbl>
          </a:graphicData>
        </a:graphic>
      </p:graphicFrame>
      <p:sp>
        <p:nvSpPr>
          <p:cNvPr id="4" name="Text Placeholder 3">
            <a:extLst>
              <a:ext uri="{FF2B5EF4-FFF2-40B4-BE49-F238E27FC236}">
                <a16:creationId xmlns:a16="http://schemas.microsoft.com/office/drawing/2014/main" id="{B7704F31-154D-4769-A768-EFD1F78E9FF0}"/>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15479044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2830D-99A8-4D95-ACCE-CE4D9EDAF2E1}"/>
              </a:ext>
            </a:extLst>
          </p:cNvPr>
          <p:cNvSpPr>
            <a:spLocks noGrp="1"/>
          </p:cNvSpPr>
          <p:nvPr>
            <p:ph type="title"/>
          </p:nvPr>
        </p:nvSpPr>
        <p:spPr/>
        <p:txBody>
          <a:bodyPr/>
          <a:lstStyle/>
          <a:p>
            <a:r>
              <a:rPr lang="en-US"/>
              <a:t>Facebook Original Own Posts Table | All profiles - 15 of 17</a:t>
            </a:r>
          </a:p>
        </p:txBody>
      </p:sp>
      <p:graphicFrame>
        <p:nvGraphicFramePr>
          <p:cNvPr id="5" name="Table Placeholder 4">
            <a:extLst>
              <a:ext uri="{FF2B5EF4-FFF2-40B4-BE49-F238E27FC236}">
                <a16:creationId xmlns:a16="http://schemas.microsoft.com/office/drawing/2014/main" id="{AEC79235-580B-45E1-A0F2-17A58E2D814C}"/>
              </a:ext>
            </a:extLst>
          </p:cNvPr>
          <p:cNvGraphicFramePr>
            <a:graphicFrameLocks noGrp="1"/>
          </p:cNvGraphicFramePr>
          <p:nvPr>
            <p:ph type="tbl" sz="quarter" idx="13"/>
            <p:extLst>
              <p:ext uri="{D42A27DB-BD31-4B8C-83A1-F6EECF244321}">
                <p14:modId xmlns:p14="http://schemas.microsoft.com/office/powerpoint/2010/main" val="2347758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804354267"/>
                    </a:ext>
                  </a:extLst>
                </a:gridCol>
                <a:gridCol w="905256">
                  <a:extLst>
                    <a:ext uri="{9D8B030D-6E8A-4147-A177-3AD203B41FA5}">
                      <a16:colId xmlns:a16="http://schemas.microsoft.com/office/drawing/2014/main" val="4230978288"/>
                    </a:ext>
                  </a:extLst>
                </a:gridCol>
                <a:gridCol w="329184">
                  <a:extLst>
                    <a:ext uri="{9D8B030D-6E8A-4147-A177-3AD203B41FA5}">
                      <a16:colId xmlns:a16="http://schemas.microsoft.com/office/drawing/2014/main" val="3313676971"/>
                    </a:ext>
                  </a:extLst>
                </a:gridCol>
                <a:gridCol w="329184">
                  <a:extLst>
                    <a:ext uri="{9D8B030D-6E8A-4147-A177-3AD203B41FA5}">
                      <a16:colId xmlns:a16="http://schemas.microsoft.com/office/drawing/2014/main" val="3307542031"/>
                    </a:ext>
                  </a:extLst>
                </a:gridCol>
                <a:gridCol w="329184">
                  <a:extLst>
                    <a:ext uri="{9D8B030D-6E8A-4147-A177-3AD203B41FA5}">
                      <a16:colId xmlns:a16="http://schemas.microsoft.com/office/drawing/2014/main" val="4231410245"/>
                    </a:ext>
                  </a:extLst>
                </a:gridCol>
                <a:gridCol w="329184">
                  <a:extLst>
                    <a:ext uri="{9D8B030D-6E8A-4147-A177-3AD203B41FA5}">
                      <a16:colId xmlns:a16="http://schemas.microsoft.com/office/drawing/2014/main" val="3289779894"/>
                    </a:ext>
                  </a:extLst>
                </a:gridCol>
                <a:gridCol w="329184">
                  <a:extLst>
                    <a:ext uri="{9D8B030D-6E8A-4147-A177-3AD203B41FA5}">
                      <a16:colId xmlns:a16="http://schemas.microsoft.com/office/drawing/2014/main" val="1709123561"/>
                    </a:ext>
                  </a:extLst>
                </a:gridCol>
                <a:gridCol w="329184">
                  <a:extLst>
                    <a:ext uri="{9D8B030D-6E8A-4147-A177-3AD203B41FA5}">
                      <a16:colId xmlns:a16="http://schemas.microsoft.com/office/drawing/2014/main" val="3116344642"/>
                    </a:ext>
                  </a:extLst>
                </a:gridCol>
                <a:gridCol w="329184">
                  <a:extLst>
                    <a:ext uri="{9D8B030D-6E8A-4147-A177-3AD203B41FA5}">
                      <a16:colId xmlns:a16="http://schemas.microsoft.com/office/drawing/2014/main" val="1785047700"/>
                    </a:ext>
                  </a:extLst>
                </a:gridCol>
                <a:gridCol w="329184">
                  <a:extLst>
                    <a:ext uri="{9D8B030D-6E8A-4147-A177-3AD203B41FA5}">
                      <a16:colId xmlns:a16="http://schemas.microsoft.com/office/drawing/2014/main" val="1396570260"/>
                    </a:ext>
                  </a:extLst>
                </a:gridCol>
                <a:gridCol w="329184">
                  <a:extLst>
                    <a:ext uri="{9D8B030D-6E8A-4147-A177-3AD203B41FA5}">
                      <a16:colId xmlns:a16="http://schemas.microsoft.com/office/drawing/2014/main" val="3342882559"/>
                    </a:ext>
                  </a:extLst>
                </a:gridCol>
                <a:gridCol w="329184">
                  <a:extLst>
                    <a:ext uri="{9D8B030D-6E8A-4147-A177-3AD203B41FA5}">
                      <a16:colId xmlns:a16="http://schemas.microsoft.com/office/drawing/2014/main" val="4163040334"/>
                    </a:ext>
                  </a:extLst>
                </a:gridCol>
                <a:gridCol w="329184">
                  <a:extLst>
                    <a:ext uri="{9D8B030D-6E8A-4147-A177-3AD203B41FA5}">
                      <a16:colId xmlns:a16="http://schemas.microsoft.com/office/drawing/2014/main" val="1468841806"/>
                    </a:ext>
                  </a:extLst>
                </a:gridCol>
                <a:gridCol w="329184">
                  <a:extLst>
                    <a:ext uri="{9D8B030D-6E8A-4147-A177-3AD203B41FA5}">
                      <a16:colId xmlns:a16="http://schemas.microsoft.com/office/drawing/2014/main" val="2066359500"/>
                    </a:ext>
                  </a:extLst>
                </a:gridCol>
                <a:gridCol w="329184">
                  <a:extLst>
                    <a:ext uri="{9D8B030D-6E8A-4147-A177-3AD203B41FA5}">
                      <a16:colId xmlns:a16="http://schemas.microsoft.com/office/drawing/2014/main" val="2363706365"/>
                    </a:ext>
                  </a:extLst>
                </a:gridCol>
                <a:gridCol w="329184">
                  <a:extLst>
                    <a:ext uri="{9D8B030D-6E8A-4147-A177-3AD203B41FA5}">
                      <a16:colId xmlns:a16="http://schemas.microsoft.com/office/drawing/2014/main" val="972898482"/>
                    </a:ext>
                  </a:extLst>
                </a:gridCol>
                <a:gridCol w="329184">
                  <a:extLst>
                    <a:ext uri="{9D8B030D-6E8A-4147-A177-3AD203B41FA5}">
                      <a16:colId xmlns:a16="http://schemas.microsoft.com/office/drawing/2014/main" val="2469396978"/>
                    </a:ext>
                  </a:extLst>
                </a:gridCol>
                <a:gridCol w="329184">
                  <a:extLst>
                    <a:ext uri="{9D8B030D-6E8A-4147-A177-3AD203B41FA5}">
                      <a16:colId xmlns:a16="http://schemas.microsoft.com/office/drawing/2014/main" val="1576884393"/>
                    </a:ext>
                  </a:extLst>
                </a:gridCol>
                <a:gridCol w="329184">
                  <a:extLst>
                    <a:ext uri="{9D8B030D-6E8A-4147-A177-3AD203B41FA5}">
                      <a16:colId xmlns:a16="http://schemas.microsoft.com/office/drawing/2014/main" val="2596948098"/>
                    </a:ext>
                  </a:extLst>
                </a:gridCol>
                <a:gridCol w="329184">
                  <a:extLst>
                    <a:ext uri="{9D8B030D-6E8A-4147-A177-3AD203B41FA5}">
                      <a16:colId xmlns:a16="http://schemas.microsoft.com/office/drawing/2014/main" val="1821548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649336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Millesima - 2024-02-02 21:00:26</a:t>
                      </a:r>
                      <a:r>
                        <a:rPr kumimoji="0" lang="en-US" sz="1000" b="0" i="0" u="none" strike="noStrike" kern="1200" cap="none" spc="0" normalizeH="0" baseline="0" noProof="0">
                          <a:ln>
                            <a:noFill/>
                          </a:ln>
                          <a:solidFill>
                            <a:prstClr val="black"/>
                          </a:solidFill>
                          <a:effectLst/>
                          <a:uLnTx/>
                          <a:uFillTx/>
                          <a:latin typeface="Calibri"/>
                          <a:ea typeface="+mn-ea"/>
                          <a:cs typeface="+mn-cs"/>
                        </a:rPr>
                        <a:t>
 🇺🇸🍂 Some snapshots of the thick fog decending on the Joseph Phelps Vineyards in California.
📸: © Joseph Phelps Vineyards 
🔎: https://www.millesima-usa.com/producer-joseph-phelps-vineyards.html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Joseph Phelps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430511071"/>
                  </a:ext>
                </a:extLst>
              </a:tr>
            </a:tbl>
          </a:graphicData>
        </a:graphic>
      </p:graphicFrame>
      <p:sp>
        <p:nvSpPr>
          <p:cNvPr id="4" name="Text Placeholder 3">
            <a:extLst>
              <a:ext uri="{FF2B5EF4-FFF2-40B4-BE49-F238E27FC236}">
                <a16:creationId xmlns:a16="http://schemas.microsoft.com/office/drawing/2014/main" id="{464FD0A2-AAF2-4A39-8468-80F9F558AB97}"/>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39559594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CBE3D-09AE-46F6-B929-8F40B05E948C}"/>
              </a:ext>
            </a:extLst>
          </p:cNvPr>
          <p:cNvSpPr>
            <a:spLocks noGrp="1"/>
          </p:cNvSpPr>
          <p:nvPr>
            <p:ph type="title"/>
          </p:nvPr>
        </p:nvSpPr>
        <p:spPr/>
        <p:txBody>
          <a:bodyPr/>
          <a:lstStyle/>
          <a:p>
            <a:r>
              <a:rPr lang="en-US"/>
              <a:t>Facebook Original Own Posts Table | All profiles - 16 of 17</a:t>
            </a:r>
          </a:p>
        </p:txBody>
      </p:sp>
      <p:graphicFrame>
        <p:nvGraphicFramePr>
          <p:cNvPr id="5" name="Table Placeholder 4">
            <a:extLst>
              <a:ext uri="{FF2B5EF4-FFF2-40B4-BE49-F238E27FC236}">
                <a16:creationId xmlns:a16="http://schemas.microsoft.com/office/drawing/2014/main" id="{D8A0AA89-6C75-470E-9620-8A23738FA98E}"/>
              </a:ext>
            </a:extLst>
          </p:cNvPr>
          <p:cNvGraphicFramePr>
            <a:graphicFrameLocks noGrp="1"/>
          </p:cNvGraphicFramePr>
          <p:nvPr>
            <p:ph type="tbl" sz="quarter" idx="13"/>
            <p:extLst>
              <p:ext uri="{D42A27DB-BD31-4B8C-83A1-F6EECF244321}">
                <p14:modId xmlns:p14="http://schemas.microsoft.com/office/powerpoint/2010/main" val="2304462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767046253"/>
                    </a:ext>
                  </a:extLst>
                </a:gridCol>
                <a:gridCol w="905256">
                  <a:extLst>
                    <a:ext uri="{9D8B030D-6E8A-4147-A177-3AD203B41FA5}">
                      <a16:colId xmlns:a16="http://schemas.microsoft.com/office/drawing/2014/main" val="998262538"/>
                    </a:ext>
                  </a:extLst>
                </a:gridCol>
                <a:gridCol w="329184">
                  <a:extLst>
                    <a:ext uri="{9D8B030D-6E8A-4147-A177-3AD203B41FA5}">
                      <a16:colId xmlns:a16="http://schemas.microsoft.com/office/drawing/2014/main" val="2540208633"/>
                    </a:ext>
                  </a:extLst>
                </a:gridCol>
                <a:gridCol w="329184">
                  <a:extLst>
                    <a:ext uri="{9D8B030D-6E8A-4147-A177-3AD203B41FA5}">
                      <a16:colId xmlns:a16="http://schemas.microsoft.com/office/drawing/2014/main" val="2165397224"/>
                    </a:ext>
                  </a:extLst>
                </a:gridCol>
                <a:gridCol w="329184">
                  <a:extLst>
                    <a:ext uri="{9D8B030D-6E8A-4147-A177-3AD203B41FA5}">
                      <a16:colId xmlns:a16="http://schemas.microsoft.com/office/drawing/2014/main" val="76761449"/>
                    </a:ext>
                  </a:extLst>
                </a:gridCol>
                <a:gridCol w="329184">
                  <a:extLst>
                    <a:ext uri="{9D8B030D-6E8A-4147-A177-3AD203B41FA5}">
                      <a16:colId xmlns:a16="http://schemas.microsoft.com/office/drawing/2014/main" val="2511416300"/>
                    </a:ext>
                  </a:extLst>
                </a:gridCol>
                <a:gridCol w="329184">
                  <a:extLst>
                    <a:ext uri="{9D8B030D-6E8A-4147-A177-3AD203B41FA5}">
                      <a16:colId xmlns:a16="http://schemas.microsoft.com/office/drawing/2014/main" val="157696152"/>
                    </a:ext>
                  </a:extLst>
                </a:gridCol>
                <a:gridCol w="329184">
                  <a:extLst>
                    <a:ext uri="{9D8B030D-6E8A-4147-A177-3AD203B41FA5}">
                      <a16:colId xmlns:a16="http://schemas.microsoft.com/office/drawing/2014/main" val="651324806"/>
                    </a:ext>
                  </a:extLst>
                </a:gridCol>
                <a:gridCol w="329184">
                  <a:extLst>
                    <a:ext uri="{9D8B030D-6E8A-4147-A177-3AD203B41FA5}">
                      <a16:colId xmlns:a16="http://schemas.microsoft.com/office/drawing/2014/main" val="2131985204"/>
                    </a:ext>
                  </a:extLst>
                </a:gridCol>
                <a:gridCol w="329184">
                  <a:extLst>
                    <a:ext uri="{9D8B030D-6E8A-4147-A177-3AD203B41FA5}">
                      <a16:colId xmlns:a16="http://schemas.microsoft.com/office/drawing/2014/main" val="2011395627"/>
                    </a:ext>
                  </a:extLst>
                </a:gridCol>
                <a:gridCol w="329184">
                  <a:extLst>
                    <a:ext uri="{9D8B030D-6E8A-4147-A177-3AD203B41FA5}">
                      <a16:colId xmlns:a16="http://schemas.microsoft.com/office/drawing/2014/main" val="1664397391"/>
                    </a:ext>
                  </a:extLst>
                </a:gridCol>
                <a:gridCol w="329184">
                  <a:extLst>
                    <a:ext uri="{9D8B030D-6E8A-4147-A177-3AD203B41FA5}">
                      <a16:colId xmlns:a16="http://schemas.microsoft.com/office/drawing/2014/main" val="1102138619"/>
                    </a:ext>
                  </a:extLst>
                </a:gridCol>
                <a:gridCol w="329184">
                  <a:extLst>
                    <a:ext uri="{9D8B030D-6E8A-4147-A177-3AD203B41FA5}">
                      <a16:colId xmlns:a16="http://schemas.microsoft.com/office/drawing/2014/main" val="571667763"/>
                    </a:ext>
                  </a:extLst>
                </a:gridCol>
                <a:gridCol w="329184">
                  <a:extLst>
                    <a:ext uri="{9D8B030D-6E8A-4147-A177-3AD203B41FA5}">
                      <a16:colId xmlns:a16="http://schemas.microsoft.com/office/drawing/2014/main" val="3416731863"/>
                    </a:ext>
                  </a:extLst>
                </a:gridCol>
                <a:gridCol w="329184">
                  <a:extLst>
                    <a:ext uri="{9D8B030D-6E8A-4147-A177-3AD203B41FA5}">
                      <a16:colId xmlns:a16="http://schemas.microsoft.com/office/drawing/2014/main" val="3766412908"/>
                    </a:ext>
                  </a:extLst>
                </a:gridCol>
                <a:gridCol w="329184">
                  <a:extLst>
                    <a:ext uri="{9D8B030D-6E8A-4147-A177-3AD203B41FA5}">
                      <a16:colId xmlns:a16="http://schemas.microsoft.com/office/drawing/2014/main" val="4120385436"/>
                    </a:ext>
                  </a:extLst>
                </a:gridCol>
                <a:gridCol w="329184">
                  <a:extLst>
                    <a:ext uri="{9D8B030D-6E8A-4147-A177-3AD203B41FA5}">
                      <a16:colId xmlns:a16="http://schemas.microsoft.com/office/drawing/2014/main" val="2429920317"/>
                    </a:ext>
                  </a:extLst>
                </a:gridCol>
                <a:gridCol w="329184">
                  <a:extLst>
                    <a:ext uri="{9D8B030D-6E8A-4147-A177-3AD203B41FA5}">
                      <a16:colId xmlns:a16="http://schemas.microsoft.com/office/drawing/2014/main" val="585147456"/>
                    </a:ext>
                  </a:extLst>
                </a:gridCol>
                <a:gridCol w="329184">
                  <a:extLst>
                    <a:ext uri="{9D8B030D-6E8A-4147-A177-3AD203B41FA5}">
                      <a16:colId xmlns:a16="http://schemas.microsoft.com/office/drawing/2014/main" val="1199272287"/>
                    </a:ext>
                  </a:extLst>
                </a:gridCol>
                <a:gridCol w="329184">
                  <a:extLst>
                    <a:ext uri="{9D8B030D-6E8A-4147-A177-3AD203B41FA5}">
                      <a16:colId xmlns:a16="http://schemas.microsoft.com/office/drawing/2014/main" val="3793184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4184474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Millésima - 2024-02-02 16:01:30</a:t>
                      </a:r>
                      <a:r>
                        <a:rPr kumimoji="0" lang="en-US" sz="1000" b="0" i="0" u="none" strike="noStrike" kern="1200" cap="none" spc="0" normalizeH="0" baseline="0" noProof="0">
                          <a:ln>
                            <a:noFill/>
                          </a:ln>
                          <a:solidFill>
                            <a:prstClr val="black"/>
                          </a:solidFill>
                          <a:effectLst/>
                          <a:uLnTx/>
                          <a:uFillTx/>
                          <a:latin typeface="Calibri"/>
                          <a:ea typeface="+mn-ea"/>
                          <a:cs typeface="+mn-cs"/>
                        </a:rPr>
                        <a:t>
 🇺🇸🍷  Some snapshots of the thick fog decending on the Joseph Phelps Vineyards in California.
📸: © Joseph Phelps Vineyards 
🔎: https://www.millesima.co.uk/producer-joseph-phelps-vineyards.html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Joseph Phelps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001094793"/>
                  </a:ext>
                </a:extLst>
              </a:tr>
            </a:tbl>
          </a:graphicData>
        </a:graphic>
      </p:graphicFrame>
      <p:sp>
        <p:nvSpPr>
          <p:cNvPr id="4" name="Text Placeholder 3">
            <a:extLst>
              <a:ext uri="{FF2B5EF4-FFF2-40B4-BE49-F238E27FC236}">
                <a16:creationId xmlns:a16="http://schemas.microsoft.com/office/drawing/2014/main" id="{FE56E080-4466-4E91-BA71-E8EF1868D72D}"/>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9486312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8F1BD-7E5F-46A3-BC6C-86951D167535}"/>
              </a:ext>
            </a:extLst>
          </p:cNvPr>
          <p:cNvSpPr>
            <a:spLocks noGrp="1"/>
          </p:cNvSpPr>
          <p:nvPr>
            <p:ph type="title"/>
          </p:nvPr>
        </p:nvSpPr>
        <p:spPr/>
        <p:txBody>
          <a:bodyPr/>
          <a:lstStyle/>
          <a:p>
            <a:r>
              <a:rPr lang="en-US"/>
              <a:t>Facebook Original Own Posts Table | All profiles - 17 of 17</a:t>
            </a:r>
          </a:p>
        </p:txBody>
      </p:sp>
      <p:graphicFrame>
        <p:nvGraphicFramePr>
          <p:cNvPr id="5" name="Table Placeholder 4">
            <a:extLst>
              <a:ext uri="{FF2B5EF4-FFF2-40B4-BE49-F238E27FC236}">
                <a16:creationId xmlns:a16="http://schemas.microsoft.com/office/drawing/2014/main" id="{D0326286-27DC-4D85-A44C-817433F3C6A4}"/>
              </a:ext>
            </a:extLst>
          </p:cNvPr>
          <p:cNvGraphicFramePr>
            <a:graphicFrameLocks noGrp="1"/>
          </p:cNvGraphicFramePr>
          <p:nvPr>
            <p:ph type="tbl" sz="quarter" idx="13"/>
            <p:extLst>
              <p:ext uri="{D42A27DB-BD31-4B8C-83A1-F6EECF244321}">
                <p14:modId xmlns:p14="http://schemas.microsoft.com/office/powerpoint/2010/main" val="24438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196319883"/>
                    </a:ext>
                  </a:extLst>
                </a:gridCol>
                <a:gridCol w="905256">
                  <a:extLst>
                    <a:ext uri="{9D8B030D-6E8A-4147-A177-3AD203B41FA5}">
                      <a16:colId xmlns:a16="http://schemas.microsoft.com/office/drawing/2014/main" val="1177142265"/>
                    </a:ext>
                  </a:extLst>
                </a:gridCol>
                <a:gridCol w="329184">
                  <a:extLst>
                    <a:ext uri="{9D8B030D-6E8A-4147-A177-3AD203B41FA5}">
                      <a16:colId xmlns:a16="http://schemas.microsoft.com/office/drawing/2014/main" val="3039180466"/>
                    </a:ext>
                  </a:extLst>
                </a:gridCol>
                <a:gridCol w="329184">
                  <a:extLst>
                    <a:ext uri="{9D8B030D-6E8A-4147-A177-3AD203B41FA5}">
                      <a16:colId xmlns:a16="http://schemas.microsoft.com/office/drawing/2014/main" val="3553344608"/>
                    </a:ext>
                  </a:extLst>
                </a:gridCol>
                <a:gridCol w="329184">
                  <a:extLst>
                    <a:ext uri="{9D8B030D-6E8A-4147-A177-3AD203B41FA5}">
                      <a16:colId xmlns:a16="http://schemas.microsoft.com/office/drawing/2014/main" val="1352598741"/>
                    </a:ext>
                  </a:extLst>
                </a:gridCol>
                <a:gridCol w="329184">
                  <a:extLst>
                    <a:ext uri="{9D8B030D-6E8A-4147-A177-3AD203B41FA5}">
                      <a16:colId xmlns:a16="http://schemas.microsoft.com/office/drawing/2014/main" val="1259348852"/>
                    </a:ext>
                  </a:extLst>
                </a:gridCol>
                <a:gridCol w="329184">
                  <a:extLst>
                    <a:ext uri="{9D8B030D-6E8A-4147-A177-3AD203B41FA5}">
                      <a16:colId xmlns:a16="http://schemas.microsoft.com/office/drawing/2014/main" val="2489705712"/>
                    </a:ext>
                  </a:extLst>
                </a:gridCol>
                <a:gridCol w="329184">
                  <a:extLst>
                    <a:ext uri="{9D8B030D-6E8A-4147-A177-3AD203B41FA5}">
                      <a16:colId xmlns:a16="http://schemas.microsoft.com/office/drawing/2014/main" val="1365954443"/>
                    </a:ext>
                  </a:extLst>
                </a:gridCol>
                <a:gridCol w="329184">
                  <a:extLst>
                    <a:ext uri="{9D8B030D-6E8A-4147-A177-3AD203B41FA5}">
                      <a16:colId xmlns:a16="http://schemas.microsoft.com/office/drawing/2014/main" val="1007951775"/>
                    </a:ext>
                  </a:extLst>
                </a:gridCol>
                <a:gridCol w="329184">
                  <a:extLst>
                    <a:ext uri="{9D8B030D-6E8A-4147-A177-3AD203B41FA5}">
                      <a16:colId xmlns:a16="http://schemas.microsoft.com/office/drawing/2014/main" val="3378882786"/>
                    </a:ext>
                  </a:extLst>
                </a:gridCol>
                <a:gridCol w="329184">
                  <a:extLst>
                    <a:ext uri="{9D8B030D-6E8A-4147-A177-3AD203B41FA5}">
                      <a16:colId xmlns:a16="http://schemas.microsoft.com/office/drawing/2014/main" val="3488021435"/>
                    </a:ext>
                  </a:extLst>
                </a:gridCol>
                <a:gridCol w="329184">
                  <a:extLst>
                    <a:ext uri="{9D8B030D-6E8A-4147-A177-3AD203B41FA5}">
                      <a16:colId xmlns:a16="http://schemas.microsoft.com/office/drawing/2014/main" val="3459825665"/>
                    </a:ext>
                  </a:extLst>
                </a:gridCol>
                <a:gridCol w="329184">
                  <a:extLst>
                    <a:ext uri="{9D8B030D-6E8A-4147-A177-3AD203B41FA5}">
                      <a16:colId xmlns:a16="http://schemas.microsoft.com/office/drawing/2014/main" val="1921239308"/>
                    </a:ext>
                  </a:extLst>
                </a:gridCol>
                <a:gridCol w="329184">
                  <a:extLst>
                    <a:ext uri="{9D8B030D-6E8A-4147-A177-3AD203B41FA5}">
                      <a16:colId xmlns:a16="http://schemas.microsoft.com/office/drawing/2014/main" val="2103806557"/>
                    </a:ext>
                  </a:extLst>
                </a:gridCol>
                <a:gridCol w="329184">
                  <a:extLst>
                    <a:ext uri="{9D8B030D-6E8A-4147-A177-3AD203B41FA5}">
                      <a16:colId xmlns:a16="http://schemas.microsoft.com/office/drawing/2014/main" val="2004530219"/>
                    </a:ext>
                  </a:extLst>
                </a:gridCol>
                <a:gridCol w="329184">
                  <a:extLst>
                    <a:ext uri="{9D8B030D-6E8A-4147-A177-3AD203B41FA5}">
                      <a16:colId xmlns:a16="http://schemas.microsoft.com/office/drawing/2014/main" val="2194407993"/>
                    </a:ext>
                  </a:extLst>
                </a:gridCol>
                <a:gridCol w="329184">
                  <a:extLst>
                    <a:ext uri="{9D8B030D-6E8A-4147-A177-3AD203B41FA5}">
                      <a16:colId xmlns:a16="http://schemas.microsoft.com/office/drawing/2014/main" val="781142154"/>
                    </a:ext>
                  </a:extLst>
                </a:gridCol>
                <a:gridCol w="329184">
                  <a:extLst>
                    <a:ext uri="{9D8B030D-6E8A-4147-A177-3AD203B41FA5}">
                      <a16:colId xmlns:a16="http://schemas.microsoft.com/office/drawing/2014/main" val="1265164224"/>
                    </a:ext>
                  </a:extLst>
                </a:gridCol>
                <a:gridCol w="329184">
                  <a:extLst>
                    <a:ext uri="{9D8B030D-6E8A-4147-A177-3AD203B41FA5}">
                      <a16:colId xmlns:a16="http://schemas.microsoft.com/office/drawing/2014/main" val="2051798255"/>
                    </a:ext>
                  </a:extLst>
                </a:gridCol>
                <a:gridCol w="329184">
                  <a:extLst>
                    <a:ext uri="{9D8B030D-6E8A-4147-A177-3AD203B41FA5}">
                      <a16:colId xmlns:a16="http://schemas.microsoft.com/office/drawing/2014/main" val="3556080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579533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Millésima - 2024-01-11 18:00:21</a:t>
                      </a:r>
                      <a:r>
                        <a:rPr kumimoji="0" lang="en-US" sz="1000" b="0" i="0" u="none" strike="noStrike" kern="1200" cap="none" spc="0" normalizeH="0" baseline="0" noProof="0">
                          <a:ln>
                            <a:noFill/>
                          </a:ln>
                          <a:solidFill>
                            <a:prstClr val="black"/>
                          </a:solidFill>
                          <a:effectLst/>
                          <a:uLnTx/>
                          <a:uFillTx/>
                          <a:latin typeface="Calibri"/>
                          <a:ea typeface="+mn-ea"/>
                          <a:cs typeface="+mn-cs"/>
                        </a:rPr>
                        <a:t>
 🍾🥂 In celebration of its 280th anniversary, Moët &amp; Chandon unveils the Imperial Collection Creation N°1. Reflecting 20 years of research, this 'high oenology' cuvée reveals seven exceptional vintages, each expressing its uniqueness. Merging the meticulous art of selection, maturation, and blending, this brut nature prestige champagne stands out for its eminently complex expression. To achieve such a level of excellence, cellar master Benoît Gouez aged each vintage tailor-made to intrinsically reveal its personality. Thus, some were matured in stainless steel tanks to preserve the purity of the fruit, others were vinified in oak barrels to highlight their power, and some were aged in bottles to develop subtle toasted nuances. This collection of vintages, meticulously composed over more than twenty years, resembles the work of a conscientious artisan, weaving threads of different colors to create a complex and unique piece. The result is an exceptional champagne, characterized by a lively and full expression with subtle smoky and licorice notes.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Moët &amp; Chandon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238043286"/>
                  </a:ext>
                </a:extLst>
              </a:tr>
            </a:tbl>
          </a:graphicData>
        </a:graphic>
      </p:graphicFrame>
      <p:sp>
        <p:nvSpPr>
          <p:cNvPr id="4" name="Text Placeholder 3">
            <a:extLst>
              <a:ext uri="{FF2B5EF4-FFF2-40B4-BE49-F238E27FC236}">
                <a16:creationId xmlns:a16="http://schemas.microsoft.com/office/drawing/2014/main" id="{3481AA94-45F8-4255-BEAB-0BE9D69DC39C}"/>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6048644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73A53-6774-4347-AE68-2ADAB84A0C2D}"/>
              </a:ext>
            </a:extLst>
          </p:cNvPr>
          <p:cNvSpPr>
            <a:spLocks noGrp="1"/>
          </p:cNvSpPr>
          <p:nvPr>
            <p:ph type="title"/>
          </p:nvPr>
        </p:nvSpPr>
        <p:spPr/>
        <p:txBody>
          <a:bodyPr/>
          <a:lstStyle/>
          <a:p>
            <a:r>
              <a:rPr lang="en-US"/>
              <a:t>Instagram Posts Table | All profiles - 1 of 25</a:t>
            </a:r>
          </a:p>
        </p:txBody>
      </p:sp>
      <p:graphicFrame>
        <p:nvGraphicFramePr>
          <p:cNvPr id="5" name="Table Placeholder 4">
            <a:extLst>
              <a:ext uri="{FF2B5EF4-FFF2-40B4-BE49-F238E27FC236}">
                <a16:creationId xmlns:a16="http://schemas.microsoft.com/office/drawing/2014/main" id="{D06EF088-AFE7-41F5-9CF4-7CB58425BCF0}"/>
              </a:ext>
            </a:extLst>
          </p:cNvPr>
          <p:cNvGraphicFramePr>
            <a:graphicFrameLocks noGrp="1"/>
          </p:cNvGraphicFramePr>
          <p:nvPr>
            <p:ph type="tbl" sz="quarter" idx="13"/>
            <p:extLst>
              <p:ext uri="{D42A27DB-BD31-4B8C-83A1-F6EECF244321}">
                <p14:modId xmlns:p14="http://schemas.microsoft.com/office/powerpoint/2010/main" val="2240979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00000100"/>
                    </a:ext>
                  </a:extLst>
                </a:gridCol>
                <a:gridCol w="1399032">
                  <a:extLst>
                    <a:ext uri="{9D8B030D-6E8A-4147-A177-3AD203B41FA5}">
                      <a16:colId xmlns:a16="http://schemas.microsoft.com/office/drawing/2014/main" val="4036887471"/>
                    </a:ext>
                  </a:extLst>
                </a:gridCol>
                <a:gridCol w="1728216">
                  <a:extLst>
                    <a:ext uri="{9D8B030D-6E8A-4147-A177-3AD203B41FA5}">
                      <a16:colId xmlns:a16="http://schemas.microsoft.com/office/drawing/2014/main" val="2108841106"/>
                    </a:ext>
                  </a:extLst>
                </a:gridCol>
                <a:gridCol w="576072">
                  <a:extLst>
                    <a:ext uri="{9D8B030D-6E8A-4147-A177-3AD203B41FA5}">
                      <a16:colId xmlns:a16="http://schemas.microsoft.com/office/drawing/2014/main" val="3336867239"/>
                    </a:ext>
                  </a:extLst>
                </a:gridCol>
                <a:gridCol w="576072">
                  <a:extLst>
                    <a:ext uri="{9D8B030D-6E8A-4147-A177-3AD203B41FA5}">
                      <a16:colId xmlns:a16="http://schemas.microsoft.com/office/drawing/2014/main" val="3455941167"/>
                    </a:ext>
                  </a:extLst>
                </a:gridCol>
                <a:gridCol w="576072">
                  <a:extLst>
                    <a:ext uri="{9D8B030D-6E8A-4147-A177-3AD203B41FA5}">
                      <a16:colId xmlns:a16="http://schemas.microsoft.com/office/drawing/2014/main" val="601879807"/>
                    </a:ext>
                  </a:extLst>
                </a:gridCol>
                <a:gridCol w="576072">
                  <a:extLst>
                    <a:ext uri="{9D8B030D-6E8A-4147-A177-3AD203B41FA5}">
                      <a16:colId xmlns:a16="http://schemas.microsoft.com/office/drawing/2014/main" val="2085292128"/>
                    </a:ext>
                  </a:extLst>
                </a:gridCol>
                <a:gridCol w="576072">
                  <a:extLst>
                    <a:ext uri="{9D8B030D-6E8A-4147-A177-3AD203B41FA5}">
                      <a16:colId xmlns:a16="http://schemas.microsoft.com/office/drawing/2014/main" val="3411557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86255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millesima - 2024-07-05 12:30:29</a:t>
                      </a:r>
                      <a:r>
                        <a:rPr kumimoji="0" lang="en-US" sz="1000" b="0" i="0" u="none" strike="noStrike" kern="1200" cap="none" spc="0" normalizeH="0" baseline="0" noProof="0">
                          <a:ln>
                            <a:noFill/>
                          </a:ln>
                          <a:solidFill>
                            <a:prstClr val="black"/>
                          </a:solidFill>
                          <a:effectLst/>
                          <a:uLnTx/>
                          <a:uFillTx/>
                          <a:latin typeface="Calibri"/>
                          <a:ea typeface="+mn-ea"/>
                          <a:cs typeface="+mn-cs"/>
                        </a:rPr>
                        <a:t>
 Élaboré à partir de la parcelle éponyme composée de grenache et de rolles presque centenaires, 𝗚𝗮𝗿𝗿𝘂𝘀 𝗱𝗲 𝗖𝗵𝗮̂𝘁𝗲𝗮𝘂 𝗱’𝗘𝘀𝗰𝗹𝗮𝗻𝘀 est une référence incontournable parmi les grands vins des Côtes de Provence, représentant par-delà les frontières l’excellence et le luxe.
📸 : ©Château d’Esclans
#millesima #chateaudesclans #rose #wine #provence #cotedeprovence #summer2024 #grenache #rosetime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https://quintly-eu-image-storage.s3.amazonaws.com/7812cba9ed412a541b4e8762ce49a2fd/b2366c733091cecdf26e7b709e7e805e.jpg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Caves d'Esclans, Chateau d'Esclans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170433959"/>
                  </a:ext>
                </a:extLst>
              </a:tr>
            </a:tbl>
          </a:graphicData>
        </a:graphic>
      </p:graphicFrame>
      <p:sp>
        <p:nvSpPr>
          <p:cNvPr id="4" name="Text Placeholder 3">
            <a:extLst>
              <a:ext uri="{FF2B5EF4-FFF2-40B4-BE49-F238E27FC236}">
                <a16:creationId xmlns:a16="http://schemas.microsoft.com/office/drawing/2014/main" id="{05F2D617-92A0-4053-9D72-3C1410A87956}"/>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6279265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CE965-51B0-4361-AF48-508B4446B2E8}"/>
              </a:ext>
            </a:extLst>
          </p:cNvPr>
          <p:cNvSpPr>
            <a:spLocks noGrp="1"/>
          </p:cNvSpPr>
          <p:nvPr>
            <p:ph type="title"/>
          </p:nvPr>
        </p:nvSpPr>
        <p:spPr/>
        <p:txBody>
          <a:bodyPr/>
          <a:lstStyle/>
          <a:p>
            <a:r>
              <a:rPr lang="en-US"/>
              <a:t>Instagram Posts Table | All profiles - 2 of 25</a:t>
            </a:r>
          </a:p>
        </p:txBody>
      </p:sp>
      <p:graphicFrame>
        <p:nvGraphicFramePr>
          <p:cNvPr id="5" name="Table Placeholder 4">
            <a:extLst>
              <a:ext uri="{FF2B5EF4-FFF2-40B4-BE49-F238E27FC236}">
                <a16:creationId xmlns:a16="http://schemas.microsoft.com/office/drawing/2014/main" id="{89931013-86B1-40A9-B418-5D1B01B4B743}"/>
              </a:ext>
            </a:extLst>
          </p:cNvPr>
          <p:cNvGraphicFramePr>
            <a:graphicFrameLocks noGrp="1"/>
          </p:cNvGraphicFramePr>
          <p:nvPr>
            <p:ph type="tbl" sz="quarter" idx="13"/>
            <p:extLst>
              <p:ext uri="{D42A27DB-BD31-4B8C-83A1-F6EECF244321}">
                <p14:modId xmlns:p14="http://schemas.microsoft.com/office/powerpoint/2010/main" val="4179614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055949466"/>
                    </a:ext>
                  </a:extLst>
                </a:gridCol>
                <a:gridCol w="1399032">
                  <a:extLst>
                    <a:ext uri="{9D8B030D-6E8A-4147-A177-3AD203B41FA5}">
                      <a16:colId xmlns:a16="http://schemas.microsoft.com/office/drawing/2014/main" val="1035090450"/>
                    </a:ext>
                  </a:extLst>
                </a:gridCol>
                <a:gridCol w="1728216">
                  <a:extLst>
                    <a:ext uri="{9D8B030D-6E8A-4147-A177-3AD203B41FA5}">
                      <a16:colId xmlns:a16="http://schemas.microsoft.com/office/drawing/2014/main" val="785402978"/>
                    </a:ext>
                  </a:extLst>
                </a:gridCol>
                <a:gridCol w="576072">
                  <a:extLst>
                    <a:ext uri="{9D8B030D-6E8A-4147-A177-3AD203B41FA5}">
                      <a16:colId xmlns:a16="http://schemas.microsoft.com/office/drawing/2014/main" val="2943565380"/>
                    </a:ext>
                  </a:extLst>
                </a:gridCol>
                <a:gridCol w="576072">
                  <a:extLst>
                    <a:ext uri="{9D8B030D-6E8A-4147-A177-3AD203B41FA5}">
                      <a16:colId xmlns:a16="http://schemas.microsoft.com/office/drawing/2014/main" val="3125496628"/>
                    </a:ext>
                  </a:extLst>
                </a:gridCol>
                <a:gridCol w="576072">
                  <a:extLst>
                    <a:ext uri="{9D8B030D-6E8A-4147-A177-3AD203B41FA5}">
                      <a16:colId xmlns:a16="http://schemas.microsoft.com/office/drawing/2014/main" val="3153228087"/>
                    </a:ext>
                  </a:extLst>
                </a:gridCol>
                <a:gridCol w="576072">
                  <a:extLst>
                    <a:ext uri="{9D8B030D-6E8A-4147-A177-3AD203B41FA5}">
                      <a16:colId xmlns:a16="http://schemas.microsoft.com/office/drawing/2014/main" val="3997191475"/>
                    </a:ext>
                  </a:extLst>
                </a:gridCol>
                <a:gridCol w="576072">
                  <a:extLst>
                    <a:ext uri="{9D8B030D-6E8A-4147-A177-3AD203B41FA5}">
                      <a16:colId xmlns:a16="http://schemas.microsoft.com/office/drawing/2014/main" val="4092143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04985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millesima - 2024-07-01 18:31:38</a:t>
                      </a:r>
                      <a:r>
                        <a:rPr kumimoji="0" lang="en-US" sz="1000" b="0" i="0" u="none" strike="noStrike" kern="1200" cap="none" spc="0" normalizeH="0" baseline="0" noProof="0">
                          <a:ln>
                            <a:noFill/>
                          </a:ln>
                          <a:solidFill>
                            <a:prstClr val="black"/>
                          </a:solidFill>
                          <a:effectLst/>
                          <a:uLnTx/>
                          <a:uFillTx/>
                          <a:latin typeface="Calibri"/>
                          <a:ea typeface="+mn-ea"/>
                          <a:cs typeface="+mn-cs"/>
                        </a:rPr>
                        <a:t>
 Dom Pérignon est synonyme de perfection. Chaque millésime capture l'essence d'une année unique. 
🌟 Le 𝗗𝗼𝗺 𝗣𝗲́𝗿𝗶𝗴𝗻𝗼𝗻 𝗩𝗶𝗻𝘁𝗮𝗴𝗲 𝟮𝟬𝟭𝟱, avec ses contrastes climatiques, révèle des notes de cacao, de tilleul et de papaye verte. En bouche, des arômes de pêche et de gentiane s'épanouissent. Découvrez cette cuvée exceptionnelle en avant-première chez Millésima !
📸 : domperignonofficial
#dompérignon #vintage2015 #champagne #millésima #champagnedomperignon #avantpremiere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https://quintly-eu-image-storage.s3.amazonaws.com/7812cba9ed412a541b4e8762ce49a2fd/48144562e4b52046ed214542069babab.jpg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Dom Pérignon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0.3663 %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968289940"/>
                  </a:ext>
                </a:extLst>
              </a:tr>
            </a:tbl>
          </a:graphicData>
        </a:graphic>
      </p:graphicFrame>
      <p:sp>
        <p:nvSpPr>
          <p:cNvPr id="4" name="Text Placeholder 3">
            <a:extLst>
              <a:ext uri="{FF2B5EF4-FFF2-40B4-BE49-F238E27FC236}">
                <a16:creationId xmlns:a16="http://schemas.microsoft.com/office/drawing/2014/main" id="{BB118CD4-B5F7-43F7-80A0-321E743AE7E1}"/>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284018920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DCA07-AE4F-4C64-9228-E53621129C93}"/>
              </a:ext>
            </a:extLst>
          </p:cNvPr>
          <p:cNvSpPr>
            <a:spLocks noGrp="1"/>
          </p:cNvSpPr>
          <p:nvPr>
            <p:ph type="title"/>
          </p:nvPr>
        </p:nvSpPr>
        <p:spPr/>
        <p:txBody>
          <a:bodyPr/>
          <a:lstStyle/>
          <a:p>
            <a:r>
              <a:rPr lang="en-US"/>
              <a:t>Instagram Posts Table | All profiles - 3 of 25</a:t>
            </a:r>
          </a:p>
        </p:txBody>
      </p:sp>
      <p:graphicFrame>
        <p:nvGraphicFramePr>
          <p:cNvPr id="5" name="Table Placeholder 4">
            <a:extLst>
              <a:ext uri="{FF2B5EF4-FFF2-40B4-BE49-F238E27FC236}">
                <a16:creationId xmlns:a16="http://schemas.microsoft.com/office/drawing/2014/main" id="{008124DC-416D-44A6-9FE8-84BC33B63812}"/>
              </a:ext>
            </a:extLst>
          </p:cNvPr>
          <p:cNvGraphicFramePr>
            <a:graphicFrameLocks noGrp="1"/>
          </p:cNvGraphicFramePr>
          <p:nvPr>
            <p:ph type="tbl" sz="quarter" idx="13"/>
            <p:extLst>
              <p:ext uri="{D42A27DB-BD31-4B8C-83A1-F6EECF244321}">
                <p14:modId xmlns:p14="http://schemas.microsoft.com/office/powerpoint/2010/main" val="3898014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80726995"/>
                    </a:ext>
                  </a:extLst>
                </a:gridCol>
                <a:gridCol w="1399032">
                  <a:extLst>
                    <a:ext uri="{9D8B030D-6E8A-4147-A177-3AD203B41FA5}">
                      <a16:colId xmlns:a16="http://schemas.microsoft.com/office/drawing/2014/main" val="3817235797"/>
                    </a:ext>
                  </a:extLst>
                </a:gridCol>
                <a:gridCol w="1728216">
                  <a:extLst>
                    <a:ext uri="{9D8B030D-6E8A-4147-A177-3AD203B41FA5}">
                      <a16:colId xmlns:a16="http://schemas.microsoft.com/office/drawing/2014/main" val="4190179099"/>
                    </a:ext>
                  </a:extLst>
                </a:gridCol>
                <a:gridCol w="576072">
                  <a:extLst>
                    <a:ext uri="{9D8B030D-6E8A-4147-A177-3AD203B41FA5}">
                      <a16:colId xmlns:a16="http://schemas.microsoft.com/office/drawing/2014/main" val="53288947"/>
                    </a:ext>
                  </a:extLst>
                </a:gridCol>
                <a:gridCol w="576072">
                  <a:extLst>
                    <a:ext uri="{9D8B030D-6E8A-4147-A177-3AD203B41FA5}">
                      <a16:colId xmlns:a16="http://schemas.microsoft.com/office/drawing/2014/main" val="3587145380"/>
                    </a:ext>
                  </a:extLst>
                </a:gridCol>
                <a:gridCol w="576072">
                  <a:extLst>
                    <a:ext uri="{9D8B030D-6E8A-4147-A177-3AD203B41FA5}">
                      <a16:colId xmlns:a16="http://schemas.microsoft.com/office/drawing/2014/main" val="3577760860"/>
                    </a:ext>
                  </a:extLst>
                </a:gridCol>
                <a:gridCol w="576072">
                  <a:extLst>
                    <a:ext uri="{9D8B030D-6E8A-4147-A177-3AD203B41FA5}">
                      <a16:colId xmlns:a16="http://schemas.microsoft.com/office/drawing/2014/main" val="1029914172"/>
                    </a:ext>
                  </a:extLst>
                </a:gridCol>
                <a:gridCol w="576072">
                  <a:extLst>
                    <a:ext uri="{9D8B030D-6E8A-4147-A177-3AD203B41FA5}">
                      <a16:colId xmlns:a16="http://schemas.microsoft.com/office/drawing/2014/main" val="587475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86828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millesimausa - 2024-06-28 13:41:59</a:t>
                      </a:r>
                      <a:r>
                        <a:rPr kumimoji="0" lang="en-US" sz="1000" b="0" i="0" u="none" strike="noStrike" kern="1200" cap="none" spc="0" normalizeH="0" baseline="0" noProof="0">
                          <a:ln>
                            <a:noFill/>
                          </a:ln>
                          <a:solidFill>
                            <a:prstClr val="black"/>
                          </a:solidFill>
                          <a:effectLst/>
                          <a:uLnTx/>
                          <a:uFillTx/>
                          <a:latin typeface="Calibri"/>
                          <a:ea typeface="+mn-ea"/>
                          <a:cs typeface="+mn-cs"/>
                        </a:rPr>
                        <a:t>
 🗓️✨𝐀𝐧 𝐄𝐯𝐞𝐧𝐭-𝐅𝐢𝐥𝐥𝐞𝐝 𝐌𝐨𝐧𝐭𝐡 𝐨𝐟 𝐉𝐮𝐧𝐞!
The month of June in our store was brimming with remarkable events featuring prestigious wine and champagne houses.
𝐏𝐢𝐨 𝐂𝐞𝐬𝐚𝐫𝐞, 𝐓-𝐎𝐢𝐧𝐨𝐬, 𝐭𝐡𝐞 𝐓𝐞𝐬𝐬𝐞𝐫𝐨𝐧 𝐟𝐚𝐦𝐢𝐥𝐲, 𝐂𝐡𝐚𝐦𝐩𝐚𝐠𝐧𝐞 𝐀𝐲𝐚𝐥𝐚, 𝐌𝐨𝐞𝐭 &amp; 𝐂𝐡𝐚𝐧𝐝𝐨𝐧, 𝐌𝐢𝐧𝐮𝐭𝐲, 𝐏𝐨𝐦𝐦𝐞𝐫𝐲 𝐚𝐧𝐝 𝐦𝐚𝐧𝐲 𝐨𝐭𝐡𝐞𝐫𝐬... These illustrious producers shared their boundless knowledge and passion for wine. Each house contributed to a month filled with exceptional tastings. Thank you to all the ambassadors, representatives and producers who joined us this month!
#junerecap #instoretasting #event #winetasting #millesimausa #pommery #toinos #ayalachampagne #moetchandon #rose #minuty #pontetcanet #freetasting #freewinetasting #minuty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-2.cdninstagram.com/o1/v/t16/f1/m86/B249763E00137B1BEAF2778011A14BBC_video_dashinit.mp4?efg=eyJ2ZW5jb2RlX3RhZyI6InZ0c192b2RfdXJsZ2VuLmNsaXBzLnVua25vd24tQzMuNzIwLmRhc2hfYmFzZWxpbmVfMV92MSJ9&amp;_nc_ht=scontent-fra3-2.cdninstagram.com&amp;_nc_cat=103&amp;vs=1960313924400247_336589672&amp;_nc_vs=HBksFQIYUmlnX3hwdl9yZWVsc19wZXJtYW5lbnRfc3JfcHJvZC9CMjQ5NzYzRTAwMTM3QjFCRUFGMjc3ODAxMUExNEJCQ192aWRlb19kYXNoaW5pdC5tcDQVAALIAQAVAhg6cGFzc3Rocm91Z2hfZXZlcnN0b3JlL0dMaXF2eG9iemh6c05jNENBSnhDX2xxbGtOWkxicV9FQUFBRhUCAsgBACgAGAAbAYgHdXNlX29pbAExFQAAJq6Ez9qUkptBFQIoAkMzLBdAL2ZmZmZmZhgSZGFzaF9iYXNlbGluZV8xX3YxEQB1AAA%3D&amp;ccb=9-4&amp;oh=00_AYAlxz5k0_XyUNc3LxTjBZWiDbE744Lcpu7c-xn74m2OAA&amp;oe=66862C24&amp;_nc_sid=1d576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Moët &amp; Chandon, Minuty, Ayala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332385143"/>
                  </a:ext>
                </a:extLst>
              </a:tr>
            </a:tbl>
          </a:graphicData>
        </a:graphic>
      </p:graphicFrame>
      <p:sp>
        <p:nvSpPr>
          <p:cNvPr id="4" name="Text Placeholder 3">
            <a:extLst>
              <a:ext uri="{FF2B5EF4-FFF2-40B4-BE49-F238E27FC236}">
                <a16:creationId xmlns:a16="http://schemas.microsoft.com/office/drawing/2014/main" id="{16FA6E26-7442-4196-B9AF-FB3ED66C0482}"/>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19689875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C318B-2B2E-42F4-B523-BAD98C5FB685}"/>
              </a:ext>
            </a:extLst>
          </p:cNvPr>
          <p:cNvSpPr>
            <a:spLocks noGrp="1"/>
          </p:cNvSpPr>
          <p:nvPr>
            <p:ph type="title"/>
          </p:nvPr>
        </p:nvSpPr>
        <p:spPr/>
        <p:txBody>
          <a:bodyPr/>
          <a:lstStyle/>
          <a:p>
            <a:r>
              <a:rPr lang="en-US"/>
              <a:t>Instagram Posts Table | All profiles - 4 of 25</a:t>
            </a:r>
          </a:p>
        </p:txBody>
      </p:sp>
      <p:graphicFrame>
        <p:nvGraphicFramePr>
          <p:cNvPr id="5" name="Table Placeholder 4">
            <a:extLst>
              <a:ext uri="{FF2B5EF4-FFF2-40B4-BE49-F238E27FC236}">
                <a16:creationId xmlns:a16="http://schemas.microsoft.com/office/drawing/2014/main" id="{9F4D90B2-E684-4C57-80FC-FD801F5565F2}"/>
              </a:ext>
            </a:extLst>
          </p:cNvPr>
          <p:cNvGraphicFramePr>
            <a:graphicFrameLocks noGrp="1"/>
          </p:cNvGraphicFramePr>
          <p:nvPr>
            <p:ph type="tbl" sz="quarter" idx="13"/>
            <p:extLst>
              <p:ext uri="{D42A27DB-BD31-4B8C-83A1-F6EECF244321}">
                <p14:modId xmlns:p14="http://schemas.microsoft.com/office/powerpoint/2010/main" val="823203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96137393"/>
                    </a:ext>
                  </a:extLst>
                </a:gridCol>
                <a:gridCol w="1399032">
                  <a:extLst>
                    <a:ext uri="{9D8B030D-6E8A-4147-A177-3AD203B41FA5}">
                      <a16:colId xmlns:a16="http://schemas.microsoft.com/office/drawing/2014/main" val="389941180"/>
                    </a:ext>
                  </a:extLst>
                </a:gridCol>
                <a:gridCol w="1728216">
                  <a:extLst>
                    <a:ext uri="{9D8B030D-6E8A-4147-A177-3AD203B41FA5}">
                      <a16:colId xmlns:a16="http://schemas.microsoft.com/office/drawing/2014/main" val="3009512297"/>
                    </a:ext>
                  </a:extLst>
                </a:gridCol>
                <a:gridCol w="576072">
                  <a:extLst>
                    <a:ext uri="{9D8B030D-6E8A-4147-A177-3AD203B41FA5}">
                      <a16:colId xmlns:a16="http://schemas.microsoft.com/office/drawing/2014/main" val="2778781520"/>
                    </a:ext>
                  </a:extLst>
                </a:gridCol>
                <a:gridCol w="576072">
                  <a:extLst>
                    <a:ext uri="{9D8B030D-6E8A-4147-A177-3AD203B41FA5}">
                      <a16:colId xmlns:a16="http://schemas.microsoft.com/office/drawing/2014/main" val="1203109531"/>
                    </a:ext>
                  </a:extLst>
                </a:gridCol>
                <a:gridCol w="576072">
                  <a:extLst>
                    <a:ext uri="{9D8B030D-6E8A-4147-A177-3AD203B41FA5}">
                      <a16:colId xmlns:a16="http://schemas.microsoft.com/office/drawing/2014/main" val="4121008174"/>
                    </a:ext>
                  </a:extLst>
                </a:gridCol>
                <a:gridCol w="576072">
                  <a:extLst>
                    <a:ext uri="{9D8B030D-6E8A-4147-A177-3AD203B41FA5}">
                      <a16:colId xmlns:a16="http://schemas.microsoft.com/office/drawing/2014/main" val="502903587"/>
                    </a:ext>
                  </a:extLst>
                </a:gridCol>
                <a:gridCol w="576072">
                  <a:extLst>
                    <a:ext uri="{9D8B030D-6E8A-4147-A177-3AD203B41FA5}">
                      <a16:colId xmlns:a16="http://schemas.microsoft.com/office/drawing/2014/main" val="4188847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0750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millesima - 2024-06-27 12:31:08</a:t>
                      </a:r>
                      <a:r>
                        <a:rPr kumimoji="0" lang="en-US" sz="1000" b="0" i="0" u="none" strike="noStrike" kern="1200" cap="none" spc="0" normalizeH="0" baseline="0" noProof="0">
                          <a:ln>
                            <a:noFill/>
                          </a:ln>
                          <a:solidFill>
                            <a:prstClr val="black"/>
                          </a:solidFill>
                          <a:effectLst/>
                          <a:uLnTx/>
                          <a:uFillTx/>
                          <a:latin typeface="Calibri"/>
                          <a:ea typeface="+mn-ea"/>
                          <a:cs typeface="+mn-cs"/>
                        </a:rPr>
                        <a:t>
 Propriétaire de 390 hectares, la 𝗠𝗮𝗶𝘀𝗼𝗻 𝗩𝗲𝘂𝘃𝗲 𝗖𝗹𝗶𝗰𝗾𝘂𝗼𝘁 possède l’un des plus grands vignobles champenois 🌱. Ce vignoble est aussi exceptionnel par sa qualité puisqu’il est réparti sur 12 des 17 Grands Crus et 20 des 44 Premiers Crus de la Champagne.
📸 : veuveclicquot 
#veuveclicquot #veuveclicquotchampagne #champagne #millesima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https://quintly-eu-image-storage.s3.amazonaws.com/7812cba9ed412a541b4e8762ce49a2fd/d841205f58110dc171fd94b304019cdc.jpg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Veuve Clicquot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945843794"/>
                  </a:ext>
                </a:extLst>
              </a:tr>
            </a:tbl>
          </a:graphicData>
        </a:graphic>
      </p:graphicFrame>
      <p:sp>
        <p:nvSpPr>
          <p:cNvPr id="4" name="Text Placeholder 3">
            <a:extLst>
              <a:ext uri="{FF2B5EF4-FFF2-40B4-BE49-F238E27FC236}">
                <a16:creationId xmlns:a16="http://schemas.microsoft.com/office/drawing/2014/main" id="{A31635D5-EA19-4AA0-ADEC-B66E4274DA72}"/>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301724085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03AD0-BB92-4E4D-86B6-62892288057B}"/>
              </a:ext>
            </a:extLst>
          </p:cNvPr>
          <p:cNvSpPr>
            <a:spLocks noGrp="1"/>
          </p:cNvSpPr>
          <p:nvPr>
            <p:ph type="title"/>
          </p:nvPr>
        </p:nvSpPr>
        <p:spPr/>
        <p:txBody>
          <a:bodyPr/>
          <a:lstStyle/>
          <a:p>
            <a:r>
              <a:rPr lang="en-US"/>
              <a:t>Instagram Posts Table | All profiles - 5 of 25</a:t>
            </a:r>
          </a:p>
        </p:txBody>
      </p:sp>
      <p:graphicFrame>
        <p:nvGraphicFramePr>
          <p:cNvPr id="5" name="Table Placeholder 4">
            <a:extLst>
              <a:ext uri="{FF2B5EF4-FFF2-40B4-BE49-F238E27FC236}">
                <a16:creationId xmlns:a16="http://schemas.microsoft.com/office/drawing/2014/main" id="{E064713B-478C-4407-BC68-971C5C00DC1C}"/>
              </a:ext>
            </a:extLst>
          </p:cNvPr>
          <p:cNvGraphicFramePr>
            <a:graphicFrameLocks noGrp="1"/>
          </p:cNvGraphicFramePr>
          <p:nvPr>
            <p:ph type="tbl" sz="quarter" idx="13"/>
            <p:extLst>
              <p:ext uri="{D42A27DB-BD31-4B8C-83A1-F6EECF244321}">
                <p14:modId xmlns:p14="http://schemas.microsoft.com/office/powerpoint/2010/main" val="4256102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805430309"/>
                    </a:ext>
                  </a:extLst>
                </a:gridCol>
                <a:gridCol w="1399032">
                  <a:extLst>
                    <a:ext uri="{9D8B030D-6E8A-4147-A177-3AD203B41FA5}">
                      <a16:colId xmlns:a16="http://schemas.microsoft.com/office/drawing/2014/main" val="3954542610"/>
                    </a:ext>
                  </a:extLst>
                </a:gridCol>
                <a:gridCol w="1728216">
                  <a:extLst>
                    <a:ext uri="{9D8B030D-6E8A-4147-A177-3AD203B41FA5}">
                      <a16:colId xmlns:a16="http://schemas.microsoft.com/office/drawing/2014/main" val="4058151564"/>
                    </a:ext>
                  </a:extLst>
                </a:gridCol>
                <a:gridCol w="576072">
                  <a:extLst>
                    <a:ext uri="{9D8B030D-6E8A-4147-A177-3AD203B41FA5}">
                      <a16:colId xmlns:a16="http://schemas.microsoft.com/office/drawing/2014/main" val="1911060706"/>
                    </a:ext>
                  </a:extLst>
                </a:gridCol>
                <a:gridCol w="576072">
                  <a:extLst>
                    <a:ext uri="{9D8B030D-6E8A-4147-A177-3AD203B41FA5}">
                      <a16:colId xmlns:a16="http://schemas.microsoft.com/office/drawing/2014/main" val="13242666"/>
                    </a:ext>
                  </a:extLst>
                </a:gridCol>
                <a:gridCol w="576072">
                  <a:extLst>
                    <a:ext uri="{9D8B030D-6E8A-4147-A177-3AD203B41FA5}">
                      <a16:colId xmlns:a16="http://schemas.microsoft.com/office/drawing/2014/main" val="1171993637"/>
                    </a:ext>
                  </a:extLst>
                </a:gridCol>
                <a:gridCol w="576072">
                  <a:extLst>
                    <a:ext uri="{9D8B030D-6E8A-4147-A177-3AD203B41FA5}">
                      <a16:colId xmlns:a16="http://schemas.microsoft.com/office/drawing/2014/main" val="98251992"/>
                    </a:ext>
                  </a:extLst>
                </a:gridCol>
                <a:gridCol w="576072">
                  <a:extLst>
                    <a:ext uri="{9D8B030D-6E8A-4147-A177-3AD203B41FA5}">
                      <a16:colId xmlns:a16="http://schemas.microsoft.com/office/drawing/2014/main" val="3329090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88119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millesima - 2024-06-21 12:01:22</a:t>
                      </a:r>
                      <a:r>
                        <a:rPr kumimoji="0" lang="fr-FR" sz="1000" b="0" i="0" u="none" strike="noStrike" kern="1200" cap="none" spc="0" normalizeH="0" baseline="0" noProof="0">
                          <a:ln>
                            <a:noFill/>
                          </a:ln>
                          <a:solidFill>
                            <a:prstClr val="black"/>
                          </a:solidFill>
                          <a:effectLst/>
                          <a:uLnTx/>
                          <a:uFillTx/>
                          <a:latin typeface="Calibri"/>
                          <a:ea typeface="+mn-ea"/>
                          <a:cs typeface="+mn-cs"/>
                        </a:rPr>
                        <a:t>
 Cuvée emblématique de la Maison depuis 1869, 𝗠𝗼𝗲̈𝘁 𝗜𝗺𝗽𝗲́𝗿𝗶𝗮𝗹 en est l'expression la plus accomplie et la plus universelle. Moët Impérial intègre toute la diversité des cépages, toute la richesse des terroirs et des vendanges de Champagne, pour révéler dans son intégralité la complexité qui le caractérise.
📸 : ©Moët &amp; Chandon
#moetetchandon #moetimperial #millesima #champagne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https://quintly-eu-image-storage.s3.amazonaws.com/7812cba9ed412a541b4e8762ce49a2fd/dd2ae459989e6693b66efe5af2e95485.jpg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Moët &amp; Chandon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637009217"/>
                  </a:ext>
                </a:extLst>
              </a:tr>
            </a:tbl>
          </a:graphicData>
        </a:graphic>
      </p:graphicFrame>
      <p:sp>
        <p:nvSpPr>
          <p:cNvPr id="4" name="Text Placeholder 3">
            <a:extLst>
              <a:ext uri="{FF2B5EF4-FFF2-40B4-BE49-F238E27FC236}">
                <a16:creationId xmlns:a16="http://schemas.microsoft.com/office/drawing/2014/main" id="{28EC418B-EAC2-475B-B85C-448E009F17F2}"/>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192360037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16FE-41C4-4903-AA14-281BDB6DD8FF}"/>
              </a:ext>
            </a:extLst>
          </p:cNvPr>
          <p:cNvSpPr>
            <a:spLocks noGrp="1"/>
          </p:cNvSpPr>
          <p:nvPr>
            <p:ph type="title"/>
          </p:nvPr>
        </p:nvSpPr>
        <p:spPr/>
        <p:txBody>
          <a:bodyPr/>
          <a:lstStyle/>
          <a:p>
            <a:r>
              <a:rPr lang="en-US"/>
              <a:t>Instagram Posts Table | All profiles - 6 of 25</a:t>
            </a:r>
          </a:p>
        </p:txBody>
      </p:sp>
      <p:graphicFrame>
        <p:nvGraphicFramePr>
          <p:cNvPr id="5" name="Table Placeholder 4">
            <a:extLst>
              <a:ext uri="{FF2B5EF4-FFF2-40B4-BE49-F238E27FC236}">
                <a16:creationId xmlns:a16="http://schemas.microsoft.com/office/drawing/2014/main" id="{EA1C14DC-20EE-4101-A925-CE22BD93C6C1}"/>
              </a:ext>
            </a:extLst>
          </p:cNvPr>
          <p:cNvGraphicFramePr>
            <a:graphicFrameLocks noGrp="1"/>
          </p:cNvGraphicFramePr>
          <p:nvPr>
            <p:ph type="tbl" sz="quarter" idx="13"/>
            <p:extLst>
              <p:ext uri="{D42A27DB-BD31-4B8C-83A1-F6EECF244321}">
                <p14:modId xmlns:p14="http://schemas.microsoft.com/office/powerpoint/2010/main" val="2324870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03723206"/>
                    </a:ext>
                  </a:extLst>
                </a:gridCol>
                <a:gridCol w="1399032">
                  <a:extLst>
                    <a:ext uri="{9D8B030D-6E8A-4147-A177-3AD203B41FA5}">
                      <a16:colId xmlns:a16="http://schemas.microsoft.com/office/drawing/2014/main" val="3105945656"/>
                    </a:ext>
                  </a:extLst>
                </a:gridCol>
                <a:gridCol w="1728216">
                  <a:extLst>
                    <a:ext uri="{9D8B030D-6E8A-4147-A177-3AD203B41FA5}">
                      <a16:colId xmlns:a16="http://schemas.microsoft.com/office/drawing/2014/main" val="2809695026"/>
                    </a:ext>
                  </a:extLst>
                </a:gridCol>
                <a:gridCol w="576072">
                  <a:extLst>
                    <a:ext uri="{9D8B030D-6E8A-4147-A177-3AD203B41FA5}">
                      <a16:colId xmlns:a16="http://schemas.microsoft.com/office/drawing/2014/main" val="159945313"/>
                    </a:ext>
                  </a:extLst>
                </a:gridCol>
                <a:gridCol w="576072">
                  <a:extLst>
                    <a:ext uri="{9D8B030D-6E8A-4147-A177-3AD203B41FA5}">
                      <a16:colId xmlns:a16="http://schemas.microsoft.com/office/drawing/2014/main" val="2875152549"/>
                    </a:ext>
                  </a:extLst>
                </a:gridCol>
                <a:gridCol w="576072">
                  <a:extLst>
                    <a:ext uri="{9D8B030D-6E8A-4147-A177-3AD203B41FA5}">
                      <a16:colId xmlns:a16="http://schemas.microsoft.com/office/drawing/2014/main" val="3937431247"/>
                    </a:ext>
                  </a:extLst>
                </a:gridCol>
                <a:gridCol w="576072">
                  <a:extLst>
                    <a:ext uri="{9D8B030D-6E8A-4147-A177-3AD203B41FA5}">
                      <a16:colId xmlns:a16="http://schemas.microsoft.com/office/drawing/2014/main" val="468062024"/>
                    </a:ext>
                  </a:extLst>
                </a:gridCol>
                <a:gridCol w="576072">
                  <a:extLst>
                    <a:ext uri="{9D8B030D-6E8A-4147-A177-3AD203B41FA5}">
                      <a16:colId xmlns:a16="http://schemas.microsoft.com/office/drawing/2014/main" val="934258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51396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cavejeroboam - 2024-06-18 14:01:10</a:t>
                      </a:r>
                      <a:r>
                        <a:rPr kumimoji="0" lang="en-US" sz="1000" b="0" i="0" u="none" strike="noStrike" kern="1200" cap="none" spc="0" normalizeH="0" baseline="0" noProof="0">
                          <a:ln>
                            <a:noFill/>
                          </a:ln>
                          <a:solidFill>
                            <a:prstClr val="black"/>
                          </a:solidFill>
                          <a:effectLst/>
                          <a:uLnTx/>
                          <a:uFillTx/>
                          <a:latin typeface="Calibri"/>
                          <a:ea typeface="+mn-ea"/>
                          <a:cs typeface="+mn-cs"/>
                        </a:rPr>
                        <a:t>
 𝙇𝙚 𝙨𝙖𝙫𝙞𝙚𝙯-𝙫𝙤𝙪𝙨 ?
Fondé en 1985 par David Hohnen, le 𝗗𝗼𝗺𝗮𝗶𝗻𝗲 𝗖𝗹𝗼𝘂𝗱𝘆 𝗕𝗮𝘆 est un véritable pionnier de 𝘔𝘢𝘳𝘭𝘣𝘰𝘳𝘰𝘶𝘨𝘩, 𝘕𝘰𝘶𝘷𝘦𝘭𝘭𝘦-𝘡𝘦́𝘭𝘢𝘯𝘥𝘦. Situé entre l’Océan Pacifique et les Richmond Range, Cloudy Bay s'étend sur plus de 310 hectares de vignes. Engagé dans une démarche environnementale, le domaine intègre de bonnes pratiques à la vigne et au chai. En trois décennies, Cloudy Bay est devenu une référence emblématique des vins du Nouveau-Monde.
🍷 Dégustation 
Le nez séduit par des fragrances d'agrumes, de citron vert, de nectarine blanche et de fruit de la passion. La bouche, ample et précise, conjugue fruité, minéralité et équilibre. 🌿
Les millésimes 2022 et 2023 sont à retrouver dans notre boutique :
📍 Cave Jeroboam by Millésima
Place de la croix de fer
83990 Saint-Tropez
📸 : cloudybay 
#CloudyBay #SauvignonBlanc #jeroboam #jeroboamsttropez #jeroboambymillesima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https://quintly-eu-image-storage.s3.amazonaws.com/6465ed49ce09e9572ce83e262cafa458/fd5ebc1a5ca7b4018adb7a9702344cd1.jpg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Cloudy Bay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327164936"/>
                  </a:ext>
                </a:extLst>
              </a:tr>
            </a:tbl>
          </a:graphicData>
        </a:graphic>
      </p:graphicFrame>
      <p:sp>
        <p:nvSpPr>
          <p:cNvPr id="4" name="Text Placeholder 3">
            <a:extLst>
              <a:ext uri="{FF2B5EF4-FFF2-40B4-BE49-F238E27FC236}">
                <a16:creationId xmlns:a16="http://schemas.microsoft.com/office/drawing/2014/main" id="{EC5A26F6-C852-4D29-9FB7-A7DB4E394274}"/>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116311196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78DE1-9BFC-4DF7-8F6D-15AF51662360}"/>
              </a:ext>
            </a:extLst>
          </p:cNvPr>
          <p:cNvSpPr>
            <a:spLocks noGrp="1"/>
          </p:cNvSpPr>
          <p:nvPr>
            <p:ph type="title"/>
          </p:nvPr>
        </p:nvSpPr>
        <p:spPr/>
        <p:txBody>
          <a:bodyPr/>
          <a:lstStyle/>
          <a:p>
            <a:r>
              <a:rPr lang="en-US"/>
              <a:t>Instagram Posts Table | All profiles - 7 of 25</a:t>
            </a:r>
          </a:p>
        </p:txBody>
      </p:sp>
      <p:graphicFrame>
        <p:nvGraphicFramePr>
          <p:cNvPr id="5" name="Table Placeholder 4">
            <a:extLst>
              <a:ext uri="{FF2B5EF4-FFF2-40B4-BE49-F238E27FC236}">
                <a16:creationId xmlns:a16="http://schemas.microsoft.com/office/drawing/2014/main" id="{FC7EDBDF-6642-4041-8793-84FF32424A35}"/>
              </a:ext>
            </a:extLst>
          </p:cNvPr>
          <p:cNvGraphicFramePr>
            <a:graphicFrameLocks noGrp="1"/>
          </p:cNvGraphicFramePr>
          <p:nvPr>
            <p:ph type="tbl" sz="quarter" idx="13"/>
            <p:extLst>
              <p:ext uri="{D42A27DB-BD31-4B8C-83A1-F6EECF244321}">
                <p14:modId xmlns:p14="http://schemas.microsoft.com/office/powerpoint/2010/main" val="3915861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1085143"/>
                    </a:ext>
                  </a:extLst>
                </a:gridCol>
                <a:gridCol w="1399032">
                  <a:extLst>
                    <a:ext uri="{9D8B030D-6E8A-4147-A177-3AD203B41FA5}">
                      <a16:colId xmlns:a16="http://schemas.microsoft.com/office/drawing/2014/main" val="3004561394"/>
                    </a:ext>
                  </a:extLst>
                </a:gridCol>
                <a:gridCol w="1728216">
                  <a:extLst>
                    <a:ext uri="{9D8B030D-6E8A-4147-A177-3AD203B41FA5}">
                      <a16:colId xmlns:a16="http://schemas.microsoft.com/office/drawing/2014/main" val="687513875"/>
                    </a:ext>
                  </a:extLst>
                </a:gridCol>
                <a:gridCol w="576072">
                  <a:extLst>
                    <a:ext uri="{9D8B030D-6E8A-4147-A177-3AD203B41FA5}">
                      <a16:colId xmlns:a16="http://schemas.microsoft.com/office/drawing/2014/main" val="3798876777"/>
                    </a:ext>
                  </a:extLst>
                </a:gridCol>
                <a:gridCol w="576072">
                  <a:extLst>
                    <a:ext uri="{9D8B030D-6E8A-4147-A177-3AD203B41FA5}">
                      <a16:colId xmlns:a16="http://schemas.microsoft.com/office/drawing/2014/main" val="2119855695"/>
                    </a:ext>
                  </a:extLst>
                </a:gridCol>
                <a:gridCol w="576072">
                  <a:extLst>
                    <a:ext uri="{9D8B030D-6E8A-4147-A177-3AD203B41FA5}">
                      <a16:colId xmlns:a16="http://schemas.microsoft.com/office/drawing/2014/main" val="4250455321"/>
                    </a:ext>
                  </a:extLst>
                </a:gridCol>
                <a:gridCol w="576072">
                  <a:extLst>
                    <a:ext uri="{9D8B030D-6E8A-4147-A177-3AD203B41FA5}">
                      <a16:colId xmlns:a16="http://schemas.microsoft.com/office/drawing/2014/main" val="4230992510"/>
                    </a:ext>
                  </a:extLst>
                </a:gridCol>
                <a:gridCol w="576072">
                  <a:extLst>
                    <a:ext uri="{9D8B030D-6E8A-4147-A177-3AD203B41FA5}">
                      <a16:colId xmlns:a16="http://schemas.microsoft.com/office/drawing/2014/main" val="1388818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97324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millesima - 2024-06-17 17:00:53</a:t>
                      </a:r>
                      <a:r>
                        <a:rPr kumimoji="0" lang="en-US" sz="1000" b="0" i="0" u="none" strike="noStrike" kern="1200" cap="none" spc="0" normalizeH="0" baseline="0" noProof="0">
                          <a:ln>
                            <a:noFill/>
                          </a:ln>
                          <a:solidFill>
                            <a:prstClr val="black"/>
                          </a:solidFill>
                          <a:effectLst/>
                          <a:uLnTx/>
                          <a:uFillTx/>
                          <a:latin typeface="Calibri"/>
                          <a:ea typeface="+mn-ea"/>
                          <a:cs typeface="+mn-cs"/>
                        </a:rPr>
                        <a:t>
 L’individualité chez 𝗞𝗿𝘂𝗴, c'est l’art de reconnaître chaque parcelle de vigne comme un ingrédient unique dans nos champagnes. Chaque année, la maison de champagne célèbre cette philosophie en mettant en lumière un Ingrédient Unique. En 2024, elle honore l'élégance et le potentiel de 𝙡𝙖 𝙁𝙡𝙚𝙪𝙧 🌸🌻, invitant les Chefs des Krug Ambassades à créer des accords mets et champagnes avec les cuvées Édition de Krug Grande Cuvée et de Krug Rosé.
📸 : krugchampagne 
#Krug #Champagne #GrandeCuvée #KrugRosé #singleingredient #KrugChampagne #KrugxFlower #KrugxSingleIngredient #KrugLovers #millesima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https://quintly-eu-image-storage.s3.amazonaws.com/7812cba9ed412a541b4e8762ce49a2fd/a7ee704b746ab2af7be1e0220b0bc374.jpg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Krug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459081607"/>
                  </a:ext>
                </a:extLst>
              </a:tr>
            </a:tbl>
          </a:graphicData>
        </a:graphic>
      </p:graphicFrame>
      <p:sp>
        <p:nvSpPr>
          <p:cNvPr id="4" name="Text Placeholder 3">
            <a:extLst>
              <a:ext uri="{FF2B5EF4-FFF2-40B4-BE49-F238E27FC236}">
                <a16:creationId xmlns:a16="http://schemas.microsoft.com/office/drawing/2014/main" id="{289176A3-37B8-4D8C-BDEF-E6F2FC668591}"/>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35324370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1C5D4-5663-4F56-AF17-3A1B7FA18BA4}"/>
              </a:ext>
            </a:extLst>
          </p:cNvPr>
          <p:cNvSpPr>
            <a:spLocks noGrp="1"/>
          </p:cNvSpPr>
          <p:nvPr>
            <p:ph type="title"/>
          </p:nvPr>
        </p:nvSpPr>
        <p:spPr/>
        <p:txBody>
          <a:bodyPr/>
          <a:lstStyle/>
          <a:p>
            <a:r>
              <a:rPr lang="en-US"/>
              <a:t>Instagram Posts Table | All profiles - 8 of 25</a:t>
            </a:r>
          </a:p>
        </p:txBody>
      </p:sp>
      <p:graphicFrame>
        <p:nvGraphicFramePr>
          <p:cNvPr id="5" name="Table Placeholder 4">
            <a:extLst>
              <a:ext uri="{FF2B5EF4-FFF2-40B4-BE49-F238E27FC236}">
                <a16:creationId xmlns:a16="http://schemas.microsoft.com/office/drawing/2014/main" id="{663C69E4-EE21-4BD4-8BB5-B0CED9441FA5}"/>
              </a:ext>
            </a:extLst>
          </p:cNvPr>
          <p:cNvGraphicFramePr>
            <a:graphicFrameLocks noGrp="1"/>
          </p:cNvGraphicFramePr>
          <p:nvPr>
            <p:ph type="tbl" sz="quarter" idx="13"/>
            <p:extLst>
              <p:ext uri="{D42A27DB-BD31-4B8C-83A1-F6EECF244321}">
                <p14:modId xmlns:p14="http://schemas.microsoft.com/office/powerpoint/2010/main" val="3163515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240306051"/>
                    </a:ext>
                  </a:extLst>
                </a:gridCol>
                <a:gridCol w="1399032">
                  <a:extLst>
                    <a:ext uri="{9D8B030D-6E8A-4147-A177-3AD203B41FA5}">
                      <a16:colId xmlns:a16="http://schemas.microsoft.com/office/drawing/2014/main" val="494907125"/>
                    </a:ext>
                  </a:extLst>
                </a:gridCol>
                <a:gridCol w="1728216">
                  <a:extLst>
                    <a:ext uri="{9D8B030D-6E8A-4147-A177-3AD203B41FA5}">
                      <a16:colId xmlns:a16="http://schemas.microsoft.com/office/drawing/2014/main" val="2731761864"/>
                    </a:ext>
                  </a:extLst>
                </a:gridCol>
                <a:gridCol w="576072">
                  <a:extLst>
                    <a:ext uri="{9D8B030D-6E8A-4147-A177-3AD203B41FA5}">
                      <a16:colId xmlns:a16="http://schemas.microsoft.com/office/drawing/2014/main" val="2812304247"/>
                    </a:ext>
                  </a:extLst>
                </a:gridCol>
                <a:gridCol w="576072">
                  <a:extLst>
                    <a:ext uri="{9D8B030D-6E8A-4147-A177-3AD203B41FA5}">
                      <a16:colId xmlns:a16="http://schemas.microsoft.com/office/drawing/2014/main" val="3892707574"/>
                    </a:ext>
                  </a:extLst>
                </a:gridCol>
                <a:gridCol w="576072">
                  <a:extLst>
                    <a:ext uri="{9D8B030D-6E8A-4147-A177-3AD203B41FA5}">
                      <a16:colId xmlns:a16="http://schemas.microsoft.com/office/drawing/2014/main" val="768789864"/>
                    </a:ext>
                  </a:extLst>
                </a:gridCol>
                <a:gridCol w="576072">
                  <a:extLst>
                    <a:ext uri="{9D8B030D-6E8A-4147-A177-3AD203B41FA5}">
                      <a16:colId xmlns:a16="http://schemas.microsoft.com/office/drawing/2014/main" val="4054192137"/>
                    </a:ext>
                  </a:extLst>
                </a:gridCol>
                <a:gridCol w="576072">
                  <a:extLst>
                    <a:ext uri="{9D8B030D-6E8A-4147-A177-3AD203B41FA5}">
                      <a16:colId xmlns:a16="http://schemas.microsoft.com/office/drawing/2014/main" val="4032342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85429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millesima - 2024-06-10 12:01:24</a:t>
                      </a:r>
                      <a:r>
                        <a:rPr kumimoji="0" lang="fr-FR" sz="1000" b="0" i="0" u="none" strike="noStrike" kern="1200" cap="none" spc="0" normalizeH="0" baseline="0" noProof="0">
                          <a:ln>
                            <a:noFill/>
                          </a:ln>
                          <a:solidFill>
                            <a:prstClr val="black"/>
                          </a:solidFill>
                          <a:effectLst/>
                          <a:uLnTx/>
                          <a:uFillTx/>
                          <a:latin typeface="Calibri"/>
                          <a:ea typeface="+mn-ea"/>
                          <a:cs typeface="+mn-cs"/>
                        </a:rPr>
                        <a:t>
 La cuvée 𝗠𝗶𝗻𝘂𝘁𝘆 𝗣𝗿𝗲𝘀𝘁𝗶𝗴𝗲 est née il y a plus de 25 ans avec la volonté de Jean-Etienne et François Matton d’offrir à un large public amateur de rosés de Provence un vin où s'allient l’expression aromatique et la légèreté en bouche avec une maîtrise poussée des terroirs de la Provence. 
📸 : ©Baptiste Fauchille | chateauminuty 
#Minuty #millesima #provence #rosé #minutyrosé #minutyprestige #millesima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https://quintly-eu-image-storage.s3.amazonaws.com/7812cba9ed412a541b4e8762ce49a2fd/8202408a64459f48461e2e3da2196b5a.jpg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Minuty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985631168"/>
                  </a:ext>
                </a:extLst>
              </a:tr>
            </a:tbl>
          </a:graphicData>
        </a:graphic>
      </p:graphicFrame>
      <p:sp>
        <p:nvSpPr>
          <p:cNvPr id="4" name="Text Placeholder 3">
            <a:extLst>
              <a:ext uri="{FF2B5EF4-FFF2-40B4-BE49-F238E27FC236}">
                <a16:creationId xmlns:a16="http://schemas.microsoft.com/office/drawing/2014/main" id="{32BFF0F0-FB5D-4721-998C-BFF12635F78F}"/>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113709662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05ECA-7D2A-45A0-A21A-69D2601A116B}"/>
              </a:ext>
            </a:extLst>
          </p:cNvPr>
          <p:cNvSpPr>
            <a:spLocks noGrp="1"/>
          </p:cNvSpPr>
          <p:nvPr>
            <p:ph type="title"/>
          </p:nvPr>
        </p:nvSpPr>
        <p:spPr/>
        <p:txBody>
          <a:bodyPr/>
          <a:lstStyle/>
          <a:p>
            <a:r>
              <a:rPr lang="en-US"/>
              <a:t>Instagram Posts Table | All profiles - 9 of 25</a:t>
            </a:r>
          </a:p>
        </p:txBody>
      </p:sp>
      <p:graphicFrame>
        <p:nvGraphicFramePr>
          <p:cNvPr id="5" name="Table Placeholder 4">
            <a:extLst>
              <a:ext uri="{FF2B5EF4-FFF2-40B4-BE49-F238E27FC236}">
                <a16:creationId xmlns:a16="http://schemas.microsoft.com/office/drawing/2014/main" id="{A01B7362-D965-4F3A-BC6E-7EF61AE27C3A}"/>
              </a:ext>
            </a:extLst>
          </p:cNvPr>
          <p:cNvGraphicFramePr>
            <a:graphicFrameLocks noGrp="1"/>
          </p:cNvGraphicFramePr>
          <p:nvPr>
            <p:ph type="tbl" sz="quarter" idx="13"/>
            <p:extLst>
              <p:ext uri="{D42A27DB-BD31-4B8C-83A1-F6EECF244321}">
                <p14:modId xmlns:p14="http://schemas.microsoft.com/office/powerpoint/2010/main" val="2182981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02589689"/>
                    </a:ext>
                  </a:extLst>
                </a:gridCol>
                <a:gridCol w="1399032">
                  <a:extLst>
                    <a:ext uri="{9D8B030D-6E8A-4147-A177-3AD203B41FA5}">
                      <a16:colId xmlns:a16="http://schemas.microsoft.com/office/drawing/2014/main" val="3747038567"/>
                    </a:ext>
                  </a:extLst>
                </a:gridCol>
                <a:gridCol w="1728216">
                  <a:extLst>
                    <a:ext uri="{9D8B030D-6E8A-4147-A177-3AD203B41FA5}">
                      <a16:colId xmlns:a16="http://schemas.microsoft.com/office/drawing/2014/main" val="4292044012"/>
                    </a:ext>
                  </a:extLst>
                </a:gridCol>
                <a:gridCol w="576072">
                  <a:extLst>
                    <a:ext uri="{9D8B030D-6E8A-4147-A177-3AD203B41FA5}">
                      <a16:colId xmlns:a16="http://schemas.microsoft.com/office/drawing/2014/main" val="2104840329"/>
                    </a:ext>
                  </a:extLst>
                </a:gridCol>
                <a:gridCol w="576072">
                  <a:extLst>
                    <a:ext uri="{9D8B030D-6E8A-4147-A177-3AD203B41FA5}">
                      <a16:colId xmlns:a16="http://schemas.microsoft.com/office/drawing/2014/main" val="4179936274"/>
                    </a:ext>
                  </a:extLst>
                </a:gridCol>
                <a:gridCol w="576072">
                  <a:extLst>
                    <a:ext uri="{9D8B030D-6E8A-4147-A177-3AD203B41FA5}">
                      <a16:colId xmlns:a16="http://schemas.microsoft.com/office/drawing/2014/main" val="3267377218"/>
                    </a:ext>
                  </a:extLst>
                </a:gridCol>
                <a:gridCol w="576072">
                  <a:extLst>
                    <a:ext uri="{9D8B030D-6E8A-4147-A177-3AD203B41FA5}">
                      <a16:colId xmlns:a16="http://schemas.microsoft.com/office/drawing/2014/main" val="2371963203"/>
                    </a:ext>
                  </a:extLst>
                </a:gridCol>
                <a:gridCol w="576072">
                  <a:extLst>
                    <a:ext uri="{9D8B030D-6E8A-4147-A177-3AD203B41FA5}">
                      <a16:colId xmlns:a16="http://schemas.microsoft.com/office/drawing/2014/main" val="1837180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49409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millesimausa - 2024-06-09 17:30:59</a:t>
                      </a:r>
                      <a:r>
                        <a:rPr kumimoji="0" lang="en-US" sz="1000" b="0" i="0" u="none" strike="noStrike" kern="1200" cap="none" spc="0" normalizeH="0" baseline="0" noProof="0">
                          <a:ln>
                            <a:noFill/>
                          </a:ln>
                          <a:solidFill>
                            <a:prstClr val="black"/>
                          </a:solidFill>
                          <a:effectLst/>
                          <a:uLnTx/>
                          <a:uFillTx/>
                          <a:latin typeface="Calibri"/>
                          <a:ea typeface="+mn-ea"/>
                          <a:cs typeface="+mn-cs"/>
                        </a:rPr>
                        <a:t>
 🥂🍾 The 𝐌𝐨𝐞̈𝐭 &amp; 𝐂𝐡𝐚𝐧𝐝𝐨𝐧 team visited our store and unveiled their Collection Impériale Création n°1 Champagne. Enzo Gouedar, the senior brand director of Moët &amp; Chandon, conducted this tasting in our Forum and presented the Champagne House's fine cuvees. Here are some snapshots of the tasting!
#instoretasting #newyork #millesimausa #moetchandon #champagne #collectionimperiale #branddirector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https://quintly-eu-image-storage.s3.amazonaws.com/7b616dcc1c75a3697dcb11444c7da52d/49406dff27ea8312028320d336acfbda.jpg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Moët &amp; Chandon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672958044"/>
                  </a:ext>
                </a:extLst>
              </a:tr>
            </a:tbl>
          </a:graphicData>
        </a:graphic>
      </p:graphicFrame>
      <p:sp>
        <p:nvSpPr>
          <p:cNvPr id="4" name="Text Placeholder 3">
            <a:extLst>
              <a:ext uri="{FF2B5EF4-FFF2-40B4-BE49-F238E27FC236}">
                <a16:creationId xmlns:a16="http://schemas.microsoft.com/office/drawing/2014/main" id="{3E973B47-9B11-41D2-839F-0D616059F57B}"/>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50088957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1342F-187F-4DBF-9617-8F80DFE7DF16}"/>
              </a:ext>
            </a:extLst>
          </p:cNvPr>
          <p:cNvSpPr>
            <a:spLocks noGrp="1"/>
          </p:cNvSpPr>
          <p:nvPr>
            <p:ph type="title"/>
          </p:nvPr>
        </p:nvSpPr>
        <p:spPr/>
        <p:txBody>
          <a:bodyPr/>
          <a:lstStyle/>
          <a:p>
            <a:r>
              <a:rPr lang="en-US"/>
              <a:t>Instagram Posts Table | All profiles - 10 of 25</a:t>
            </a:r>
          </a:p>
        </p:txBody>
      </p:sp>
      <p:graphicFrame>
        <p:nvGraphicFramePr>
          <p:cNvPr id="5" name="Table Placeholder 4">
            <a:extLst>
              <a:ext uri="{FF2B5EF4-FFF2-40B4-BE49-F238E27FC236}">
                <a16:creationId xmlns:a16="http://schemas.microsoft.com/office/drawing/2014/main" id="{AB34B995-D89F-4679-893E-83473E72FD9D}"/>
              </a:ext>
            </a:extLst>
          </p:cNvPr>
          <p:cNvGraphicFramePr>
            <a:graphicFrameLocks noGrp="1"/>
          </p:cNvGraphicFramePr>
          <p:nvPr>
            <p:ph type="tbl" sz="quarter" idx="13"/>
            <p:extLst>
              <p:ext uri="{D42A27DB-BD31-4B8C-83A1-F6EECF244321}">
                <p14:modId xmlns:p14="http://schemas.microsoft.com/office/powerpoint/2010/main" val="848079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22590205"/>
                    </a:ext>
                  </a:extLst>
                </a:gridCol>
                <a:gridCol w="1399032">
                  <a:extLst>
                    <a:ext uri="{9D8B030D-6E8A-4147-A177-3AD203B41FA5}">
                      <a16:colId xmlns:a16="http://schemas.microsoft.com/office/drawing/2014/main" val="2599755058"/>
                    </a:ext>
                  </a:extLst>
                </a:gridCol>
                <a:gridCol w="1728216">
                  <a:extLst>
                    <a:ext uri="{9D8B030D-6E8A-4147-A177-3AD203B41FA5}">
                      <a16:colId xmlns:a16="http://schemas.microsoft.com/office/drawing/2014/main" val="3196190475"/>
                    </a:ext>
                  </a:extLst>
                </a:gridCol>
                <a:gridCol w="576072">
                  <a:extLst>
                    <a:ext uri="{9D8B030D-6E8A-4147-A177-3AD203B41FA5}">
                      <a16:colId xmlns:a16="http://schemas.microsoft.com/office/drawing/2014/main" val="487693133"/>
                    </a:ext>
                  </a:extLst>
                </a:gridCol>
                <a:gridCol w="576072">
                  <a:extLst>
                    <a:ext uri="{9D8B030D-6E8A-4147-A177-3AD203B41FA5}">
                      <a16:colId xmlns:a16="http://schemas.microsoft.com/office/drawing/2014/main" val="4075968722"/>
                    </a:ext>
                  </a:extLst>
                </a:gridCol>
                <a:gridCol w="576072">
                  <a:extLst>
                    <a:ext uri="{9D8B030D-6E8A-4147-A177-3AD203B41FA5}">
                      <a16:colId xmlns:a16="http://schemas.microsoft.com/office/drawing/2014/main" val="7599050"/>
                    </a:ext>
                  </a:extLst>
                </a:gridCol>
                <a:gridCol w="576072">
                  <a:extLst>
                    <a:ext uri="{9D8B030D-6E8A-4147-A177-3AD203B41FA5}">
                      <a16:colId xmlns:a16="http://schemas.microsoft.com/office/drawing/2014/main" val="2124955185"/>
                    </a:ext>
                  </a:extLst>
                </a:gridCol>
                <a:gridCol w="576072">
                  <a:extLst>
                    <a:ext uri="{9D8B030D-6E8A-4147-A177-3AD203B41FA5}">
                      <a16:colId xmlns:a16="http://schemas.microsoft.com/office/drawing/2014/main" val="2346117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41781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millesimausa - 2024-06-05 17:01:34</a:t>
                      </a:r>
                      <a:r>
                        <a:rPr kumimoji="0" lang="en-US" sz="1000" b="0" i="0" u="none" strike="noStrike" kern="1200" cap="none" spc="0" normalizeH="0" baseline="0" noProof="0">
                          <a:ln>
                            <a:noFill/>
                          </a:ln>
                          <a:solidFill>
                            <a:prstClr val="black"/>
                          </a:solidFill>
                          <a:effectLst/>
                          <a:uLnTx/>
                          <a:uFillTx/>
                          <a:latin typeface="Calibri"/>
                          <a:ea typeface="+mn-ea"/>
                          <a:cs typeface="+mn-cs"/>
                        </a:rPr>
                        <a:t>
 🍃 While visiting Napa Valley, Joseph Phelps fell in love with these virgin vineyards. A visionary and a pioneer, 𝐉𝐨𝐬𝐞𝐩𝐡 𝐏𝐡𝐞𝐥𝐩𝐬 was convinced that he could produce fine wines by investing relentless energy and attention into them. In 1973, Joseph Phelps decided to found his own winery by taking over the running of 600 acres of land (over 240 hectares) on a ranch located to the east of 𝑺𝒂𝒊𝒏𝒕 𝑯𝒆𝒍𝒆𝒏𝒂, 𝒊𝒏 𝑪𝒂𝒍𝒊𝒇𝒐𝒓𝒏𝒊𝒂’𝒔 𝑵𝒂𝒑𝒂 𝑪𝒐𝒖𝒏𝒕𝒚, in the western part of the United States.
📸: © josephphelps
#napavalley #josephphelps #insignia #vineyardview  #napacounty #california #californianwine #josephphelpswine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https://quintly-eu-image-storage.s3.amazonaws.com/7b616dcc1c75a3697dcb11444c7da52d/83a2754e604389b83f25a46d96424d0c.jpg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Joseph Phelps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986538343"/>
                  </a:ext>
                </a:extLst>
              </a:tr>
            </a:tbl>
          </a:graphicData>
        </a:graphic>
      </p:graphicFrame>
      <p:sp>
        <p:nvSpPr>
          <p:cNvPr id="4" name="Text Placeholder 3">
            <a:extLst>
              <a:ext uri="{FF2B5EF4-FFF2-40B4-BE49-F238E27FC236}">
                <a16:creationId xmlns:a16="http://schemas.microsoft.com/office/drawing/2014/main" id="{9A196DC8-0E18-42F3-8973-BAF1337BA8EA}"/>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201432711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76646-32C2-4605-A1EB-8A8479B946C1}"/>
              </a:ext>
            </a:extLst>
          </p:cNvPr>
          <p:cNvSpPr>
            <a:spLocks noGrp="1"/>
          </p:cNvSpPr>
          <p:nvPr>
            <p:ph type="title"/>
          </p:nvPr>
        </p:nvSpPr>
        <p:spPr/>
        <p:txBody>
          <a:bodyPr/>
          <a:lstStyle/>
          <a:p>
            <a:r>
              <a:rPr lang="en-US"/>
              <a:t>Instagram Posts Table | All profiles - 11 of 25</a:t>
            </a:r>
          </a:p>
        </p:txBody>
      </p:sp>
      <p:graphicFrame>
        <p:nvGraphicFramePr>
          <p:cNvPr id="5" name="Table Placeholder 4">
            <a:extLst>
              <a:ext uri="{FF2B5EF4-FFF2-40B4-BE49-F238E27FC236}">
                <a16:creationId xmlns:a16="http://schemas.microsoft.com/office/drawing/2014/main" id="{B72E59FF-8D80-4DE5-AA53-B43C6C22B435}"/>
              </a:ext>
            </a:extLst>
          </p:cNvPr>
          <p:cNvGraphicFramePr>
            <a:graphicFrameLocks noGrp="1"/>
          </p:cNvGraphicFramePr>
          <p:nvPr>
            <p:ph type="tbl" sz="quarter" idx="13"/>
            <p:extLst>
              <p:ext uri="{D42A27DB-BD31-4B8C-83A1-F6EECF244321}">
                <p14:modId xmlns:p14="http://schemas.microsoft.com/office/powerpoint/2010/main" val="4290218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43523690"/>
                    </a:ext>
                  </a:extLst>
                </a:gridCol>
                <a:gridCol w="1399032">
                  <a:extLst>
                    <a:ext uri="{9D8B030D-6E8A-4147-A177-3AD203B41FA5}">
                      <a16:colId xmlns:a16="http://schemas.microsoft.com/office/drawing/2014/main" val="2723534077"/>
                    </a:ext>
                  </a:extLst>
                </a:gridCol>
                <a:gridCol w="1728216">
                  <a:extLst>
                    <a:ext uri="{9D8B030D-6E8A-4147-A177-3AD203B41FA5}">
                      <a16:colId xmlns:a16="http://schemas.microsoft.com/office/drawing/2014/main" val="1116354467"/>
                    </a:ext>
                  </a:extLst>
                </a:gridCol>
                <a:gridCol w="576072">
                  <a:extLst>
                    <a:ext uri="{9D8B030D-6E8A-4147-A177-3AD203B41FA5}">
                      <a16:colId xmlns:a16="http://schemas.microsoft.com/office/drawing/2014/main" val="1219390923"/>
                    </a:ext>
                  </a:extLst>
                </a:gridCol>
                <a:gridCol w="576072">
                  <a:extLst>
                    <a:ext uri="{9D8B030D-6E8A-4147-A177-3AD203B41FA5}">
                      <a16:colId xmlns:a16="http://schemas.microsoft.com/office/drawing/2014/main" val="1825937977"/>
                    </a:ext>
                  </a:extLst>
                </a:gridCol>
                <a:gridCol w="576072">
                  <a:extLst>
                    <a:ext uri="{9D8B030D-6E8A-4147-A177-3AD203B41FA5}">
                      <a16:colId xmlns:a16="http://schemas.microsoft.com/office/drawing/2014/main" val="1273460122"/>
                    </a:ext>
                  </a:extLst>
                </a:gridCol>
                <a:gridCol w="576072">
                  <a:extLst>
                    <a:ext uri="{9D8B030D-6E8A-4147-A177-3AD203B41FA5}">
                      <a16:colId xmlns:a16="http://schemas.microsoft.com/office/drawing/2014/main" val="1850161033"/>
                    </a:ext>
                  </a:extLst>
                </a:gridCol>
                <a:gridCol w="576072">
                  <a:extLst>
                    <a:ext uri="{9D8B030D-6E8A-4147-A177-3AD203B41FA5}">
                      <a16:colId xmlns:a16="http://schemas.microsoft.com/office/drawing/2014/main" val="833273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45591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millesimausa - 2024-05-31 18:01:18</a:t>
                      </a:r>
                      <a:r>
                        <a:rPr kumimoji="0" lang="en-US" sz="1000" b="0" i="0" u="none" strike="noStrike" kern="1200" cap="none" spc="0" normalizeH="0" baseline="0" noProof="0">
                          <a:ln>
                            <a:noFill/>
                          </a:ln>
                          <a:solidFill>
                            <a:prstClr val="black"/>
                          </a:solidFill>
                          <a:effectLst/>
                          <a:uLnTx/>
                          <a:uFillTx/>
                          <a:latin typeface="Calibri"/>
                          <a:ea typeface="+mn-ea"/>
                          <a:cs typeface="+mn-cs"/>
                        </a:rPr>
                        <a:t>
 🌄 The fruit of an ambitious project, Ao Yun was born from the desire to produce a unique wine on the 𝑓𝑜𝑜𝑡ℎ𝑖𝑙𝑙𝑠 𝑜𝑓 𝑡ℎ𝑒 𝐻𝑖𝑚𝑎𝑙𝑎𝑦𝑎𝑠. An exceptional Chinese wine, Ao Yun is part of the Estates &amp; Wines collection at the LVMH group. Meaning "𝒇𝒍𝒚𝒊𝒏𝒈 𝒂𝒃𝒐𝒗𝒆 𝒕𝒉𝒆 𝒄𝒍𝒐𝒖𝒅𝒔", Ao Yun takes its name from its place of birth. It took over 4 years of research for Australian oenologist Tony Jordan, to find the perfect terroir at 27 degrees latitude north in China, near the mythical city of Shangri-La.
Located 2,600 meters above sea level, the Ao Yun vineyard covers 30 hectares of vines, cut across 320 different plots and spread over the terraced villages of 𝐀𝐝𝐨𝐧𝐠, 𝐗𝐢𝐝𝐚𝐧𝐠, 𝐒𝐢𝐧𝐨𝐧𝐠 𝐚𝐧𝐝 𝐒𝐡𝐮𝐨𝐫𝐢.
📸: © aoyun_official 
#aoyun #lvmh #himalayas #highaltitudewine #finewine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https://quintly-eu-image-storage.s3.amazonaws.com/7b616dcc1c75a3697dcb11444c7da52d/d44e748e705f06c6393d13c6418c1af9.jpg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Ao Yun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338188517"/>
                  </a:ext>
                </a:extLst>
              </a:tr>
            </a:tbl>
          </a:graphicData>
        </a:graphic>
      </p:graphicFrame>
      <p:sp>
        <p:nvSpPr>
          <p:cNvPr id="4" name="Text Placeholder 3">
            <a:extLst>
              <a:ext uri="{FF2B5EF4-FFF2-40B4-BE49-F238E27FC236}">
                <a16:creationId xmlns:a16="http://schemas.microsoft.com/office/drawing/2014/main" id="{9186AAED-695E-4C41-8008-C4F2B29FB48B}"/>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281169428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E88D-6235-47D8-911B-2A3BD7E23F95}"/>
              </a:ext>
            </a:extLst>
          </p:cNvPr>
          <p:cNvSpPr>
            <a:spLocks noGrp="1"/>
          </p:cNvSpPr>
          <p:nvPr>
            <p:ph type="title"/>
          </p:nvPr>
        </p:nvSpPr>
        <p:spPr/>
        <p:txBody>
          <a:bodyPr/>
          <a:lstStyle/>
          <a:p>
            <a:r>
              <a:rPr lang="en-US"/>
              <a:t>Instagram Posts Table | All profiles - 12 of 25</a:t>
            </a:r>
          </a:p>
        </p:txBody>
      </p:sp>
      <p:graphicFrame>
        <p:nvGraphicFramePr>
          <p:cNvPr id="5" name="Table Placeholder 4">
            <a:extLst>
              <a:ext uri="{FF2B5EF4-FFF2-40B4-BE49-F238E27FC236}">
                <a16:creationId xmlns:a16="http://schemas.microsoft.com/office/drawing/2014/main" id="{5FFE57A2-FFCC-4732-AC7B-3E7C88717E86}"/>
              </a:ext>
            </a:extLst>
          </p:cNvPr>
          <p:cNvGraphicFramePr>
            <a:graphicFrameLocks noGrp="1"/>
          </p:cNvGraphicFramePr>
          <p:nvPr>
            <p:ph type="tbl" sz="quarter" idx="13"/>
            <p:extLst>
              <p:ext uri="{D42A27DB-BD31-4B8C-83A1-F6EECF244321}">
                <p14:modId xmlns:p14="http://schemas.microsoft.com/office/powerpoint/2010/main" val="1442580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45016591"/>
                    </a:ext>
                  </a:extLst>
                </a:gridCol>
                <a:gridCol w="1399032">
                  <a:extLst>
                    <a:ext uri="{9D8B030D-6E8A-4147-A177-3AD203B41FA5}">
                      <a16:colId xmlns:a16="http://schemas.microsoft.com/office/drawing/2014/main" val="2951480006"/>
                    </a:ext>
                  </a:extLst>
                </a:gridCol>
                <a:gridCol w="1728216">
                  <a:extLst>
                    <a:ext uri="{9D8B030D-6E8A-4147-A177-3AD203B41FA5}">
                      <a16:colId xmlns:a16="http://schemas.microsoft.com/office/drawing/2014/main" val="3533619222"/>
                    </a:ext>
                  </a:extLst>
                </a:gridCol>
                <a:gridCol w="576072">
                  <a:extLst>
                    <a:ext uri="{9D8B030D-6E8A-4147-A177-3AD203B41FA5}">
                      <a16:colId xmlns:a16="http://schemas.microsoft.com/office/drawing/2014/main" val="1972445276"/>
                    </a:ext>
                  </a:extLst>
                </a:gridCol>
                <a:gridCol w="576072">
                  <a:extLst>
                    <a:ext uri="{9D8B030D-6E8A-4147-A177-3AD203B41FA5}">
                      <a16:colId xmlns:a16="http://schemas.microsoft.com/office/drawing/2014/main" val="2503948089"/>
                    </a:ext>
                  </a:extLst>
                </a:gridCol>
                <a:gridCol w="576072">
                  <a:extLst>
                    <a:ext uri="{9D8B030D-6E8A-4147-A177-3AD203B41FA5}">
                      <a16:colId xmlns:a16="http://schemas.microsoft.com/office/drawing/2014/main" val="1923280157"/>
                    </a:ext>
                  </a:extLst>
                </a:gridCol>
                <a:gridCol w="576072">
                  <a:extLst>
                    <a:ext uri="{9D8B030D-6E8A-4147-A177-3AD203B41FA5}">
                      <a16:colId xmlns:a16="http://schemas.microsoft.com/office/drawing/2014/main" val="965723042"/>
                    </a:ext>
                  </a:extLst>
                </a:gridCol>
                <a:gridCol w="576072">
                  <a:extLst>
                    <a:ext uri="{9D8B030D-6E8A-4147-A177-3AD203B41FA5}">
                      <a16:colId xmlns:a16="http://schemas.microsoft.com/office/drawing/2014/main" val="694239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86508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cavejeroboam - 2024-05-28 17:01:15</a:t>
                      </a:r>
                      <a:r>
                        <a:rPr kumimoji="0" lang="fr-FR" sz="1000" b="0" i="0" u="none" strike="noStrike" kern="1200" cap="none" spc="0" normalizeH="0" baseline="0" noProof="0">
                          <a:ln>
                            <a:noFill/>
                          </a:ln>
                          <a:solidFill>
                            <a:prstClr val="black"/>
                          </a:solidFill>
                          <a:effectLst/>
                          <a:uLnTx/>
                          <a:uFillTx/>
                          <a:latin typeface="Calibri"/>
                          <a:ea typeface="+mn-ea"/>
                          <a:cs typeface="+mn-cs"/>
                        </a:rPr>
                        <a:t>
 Sculpté par les vents, niché entre le Massif des Maures, les anciens salins de Hyères et les îles d’Or, le 𝗖𝗵𝗮̂𝘁𝗲𝗮𝘂 𝗚𝗮𝗹𝗼𝘂𝗽𝗲𝘁 veille sur un terroir exceptionnel. Ce Cru Classé de Provence présente son premier millésime certifié en agriculture biologique : le Château Galoupet 2023. 🍇🌿
Un rosé gastronomique, aux arômes de pêche jaune, mangue, ananas et agrumes, intense et structuré avec une note saline. Un véritable hommage à la biodiversité et à l'excellence.
Un rosé de Provence que vous pouvez retrouver dans notre boutique : 
📍 Jeroboam by Millésima St Tropez 
Pl. Croix de Fer, 
83990 Saint-Tropez
📸 : chateaugaloupet 
#ProvenceWine #BioWine #ChateauGaloupet #RoseDeGastronomie #Millésime2023 #CotesDeProvence #WineLovers #WineTasting #OrganicWine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https://quintly-eu-image-storage.s3.amazonaws.com/6465ed49ce09e9572ce83e262cafa458/4c4ee2cd65eaee179d8f656f435c489d.jpg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Galoupet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621825102"/>
                  </a:ext>
                </a:extLst>
              </a:tr>
            </a:tbl>
          </a:graphicData>
        </a:graphic>
      </p:graphicFrame>
      <p:sp>
        <p:nvSpPr>
          <p:cNvPr id="4" name="Text Placeholder 3">
            <a:extLst>
              <a:ext uri="{FF2B5EF4-FFF2-40B4-BE49-F238E27FC236}">
                <a16:creationId xmlns:a16="http://schemas.microsoft.com/office/drawing/2014/main" id="{512A3239-978E-40F2-B5FE-327DDBA530AB}"/>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376812452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703FB-B041-4E00-A0F3-E46CDF0982B8}"/>
              </a:ext>
            </a:extLst>
          </p:cNvPr>
          <p:cNvSpPr>
            <a:spLocks noGrp="1"/>
          </p:cNvSpPr>
          <p:nvPr>
            <p:ph type="title"/>
          </p:nvPr>
        </p:nvSpPr>
        <p:spPr/>
        <p:txBody>
          <a:bodyPr/>
          <a:lstStyle/>
          <a:p>
            <a:r>
              <a:rPr lang="en-US"/>
              <a:t>Instagram Posts Table | All profiles - 13 of 25</a:t>
            </a:r>
          </a:p>
        </p:txBody>
      </p:sp>
      <p:graphicFrame>
        <p:nvGraphicFramePr>
          <p:cNvPr id="5" name="Table Placeholder 4">
            <a:extLst>
              <a:ext uri="{FF2B5EF4-FFF2-40B4-BE49-F238E27FC236}">
                <a16:creationId xmlns:a16="http://schemas.microsoft.com/office/drawing/2014/main" id="{C89073B6-0EAC-4DE1-A4CB-B9A38C0CFE04}"/>
              </a:ext>
            </a:extLst>
          </p:cNvPr>
          <p:cNvGraphicFramePr>
            <a:graphicFrameLocks noGrp="1"/>
          </p:cNvGraphicFramePr>
          <p:nvPr>
            <p:ph type="tbl" sz="quarter" idx="13"/>
            <p:extLst>
              <p:ext uri="{D42A27DB-BD31-4B8C-83A1-F6EECF244321}">
                <p14:modId xmlns:p14="http://schemas.microsoft.com/office/powerpoint/2010/main" val="302763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4419104"/>
                    </a:ext>
                  </a:extLst>
                </a:gridCol>
                <a:gridCol w="1399032">
                  <a:extLst>
                    <a:ext uri="{9D8B030D-6E8A-4147-A177-3AD203B41FA5}">
                      <a16:colId xmlns:a16="http://schemas.microsoft.com/office/drawing/2014/main" val="2132069021"/>
                    </a:ext>
                  </a:extLst>
                </a:gridCol>
                <a:gridCol w="1728216">
                  <a:extLst>
                    <a:ext uri="{9D8B030D-6E8A-4147-A177-3AD203B41FA5}">
                      <a16:colId xmlns:a16="http://schemas.microsoft.com/office/drawing/2014/main" val="2073304464"/>
                    </a:ext>
                  </a:extLst>
                </a:gridCol>
                <a:gridCol w="576072">
                  <a:extLst>
                    <a:ext uri="{9D8B030D-6E8A-4147-A177-3AD203B41FA5}">
                      <a16:colId xmlns:a16="http://schemas.microsoft.com/office/drawing/2014/main" val="3264187312"/>
                    </a:ext>
                  </a:extLst>
                </a:gridCol>
                <a:gridCol w="576072">
                  <a:extLst>
                    <a:ext uri="{9D8B030D-6E8A-4147-A177-3AD203B41FA5}">
                      <a16:colId xmlns:a16="http://schemas.microsoft.com/office/drawing/2014/main" val="2625455167"/>
                    </a:ext>
                  </a:extLst>
                </a:gridCol>
                <a:gridCol w="576072">
                  <a:extLst>
                    <a:ext uri="{9D8B030D-6E8A-4147-A177-3AD203B41FA5}">
                      <a16:colId xmlns:a16="http://schemas.microsoft.com/office/drawing/2014/main" val="1274971362"/>
                    </a:ext>
                  </a:extLst>
                </a:gridCol>
                <a:gridCol w="576072">
                  <a:extLst>
                    <a:ext uri="{9D8B030D-6E8A-4147-A177-3AD203B41FA5}">
                      <a16:colId xmlns:a16="http://schemas.microsoft.com/office/drawing/2014/main" val="1372922184"/>
                    </a:ext>
                  </a:extLst>
                </a:gridCol>
                <a:gridCol w="576072">
                  <a:extLst>
                    <a:ext uri="{9D8B030D-6E8A-4147-A177-3AD203B41FA5}">
                      <a16:colId xmlns:a16="http://schemas.microsoft.com/office/drawing/2014/main" val="1999826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3478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millesimausa - 2024-05-28 16:31:00</a:t>
                      </a:r>
                      <a:r>
                        <a:rPr kumimoji="0" lang="en-US" sz="1000" b="0" i="0" u="none" strike="noStrike" kern="1200" cap="none" spc="0" normalizeH="0" baseline="0" noProof="0">
                          <a:ln>
                            <a:noFill/>
                          </a:ln>
                          <a:solidFill>
                            <a:prstClr val="black"/>
                          </a:solidFill>
                          <a:effectLst/>
                          <a:uLnTx/>
                          <a:uFillTx/>
                          <a:latin typeface="Calibri"/>
                          <a:ea typeface="+mn-ea"/>
                          <a:cs typeface="+mn-cs"/>
                        </a:rPr>
                        <a:t>
 🕊️☀️ Basking in the sun and overlooking the Mediterranean coast, this ochre-colored and blue-shuttered estate is home to the world’s most iconic and admired rosé wines. Having acquired the estate in 2006, Sacha Lichine is onto his 18th vintage and the rosé wines produced by this estate have yet to disappoint. Producing an array of 𝑝𝑟𝑜𝑣𝑒𝑛𝑐𝑎𝑙-𝑠𝑡𝑦𝑙𝑒 rose wines, the estate’s most iconic bottling is the legendary: 𝐖𝐡𝐢𝐬𝐩𝐞𝐫𝐢𝐧𝐠 𝐀𝐧𝐠𝐞𝐥. The grapes thrive in the Esclans Valley, in the Cotes de Provence region and are harvested at night, to avoid the scorching south-of-France heat. The grapes are meticulously sorted by the estate’s talented teams, who assess the quality of every grape. Fermentation is carried out entirely in stainless steel tanks, a technique that guarantees the quality of Whispering Angel. Comprising a blend of 𝐺𝑟𝑒𝑛𝑎𝑐ℎ𝑒, 𝑆𝑦𝑟𝑎ℎ, 𝐶𝑎𝑟𝑖𝑔𝑛𝑎𝑛, 𝐶𝑖𝑛𝑠𝑎𝑢𝑙𝑡 𝑎𝑛𝑑 𝑅𝑜𝑙𝑙𝑒, Whispering Angel wines will lure you in with their pale pink color. 𝑭𝒍𝒐𝒓𝒂𝒍 𝒂𝒏𝒅 𝒇𝒓𝒖𝒊𝒕𝒚 𝒏𝒐𝒕𝒆𝒔 fill the nose, giving way to a 𝒓𝒐𝒖𝒏𝒅, 𝒔𝒎𝒐𝒐𝒕𝒉 𝒂𝒏𝒅 𝒗𝒊𝒃𝒓𝒂𝒏𝒕 𝒂𝒄𝒊𝒅𝒊𝒕𝒚 on the palate. This elegant wine reveals juicy and ripe fruit notes, making it the perfect wine to serve chilled at your summertime feasts. Without further ado, discover the 𝟐𝟎𝟐𝟐 𝐯𝐢𝐧𝐭𝐚𝐠𝐞 𝐨𝐟 𝐖𝐡𝐢𝐬𝐩𝐞𝐫𝐢𝐧𝐠 𝐀𝐧𝐠𝐞𝐥 now and serve this wine to your guests this summer!
📸: © thewhisperingangel | Hervé Fabre
#whisperingangel #cavesdesclans #provence #provencerose #rosewine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https://quintly-eu-image-storage.s3.amazonaws.com/7b616dcc1c75a3697dcb11444c7da52d/ccc4cd6dd9b434909d99feb607c45bf4.jpg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Whispering Angel, Caves d'Esclans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4198831769"/>
                  </a:ext>
                </a:extLst>
              </a:tr>
            </a:tbl>
          </a:graphicData>
        </a:graphic>
      </p:graphicFrame>
      <p:sp>
        <p:nvSpPr>
          <p:cNvPr id="4" name="Text Placeholder 3">
            <a:extLst>
              <a:ext uri="{FF2B5EF4-FFF2-40B4-BE49-F238E27FC236}">
                <a16:creationId xmlns:a16="http://schemas.microsoft.com/office/drawing/2014/main" id="{148640CA-120A-4A75-B837-A2351C7E6299}"/>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63651039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CF5C6-3193-44C0-BB1C-7CAD16498F16}"/>
              </a:ext>
            </a:extLst>
          </p:cNvPr>
          <p:cNvSpPr>
            <a:spLocks noGrp="1"/>
          </p:cNvSpPr>
          <p:nvPr>
            <p:ph type="title"/>
          </p:nvPr>
        </p:nvSpPr>
        <p:spPr/>
        <p:txBody>
          <a:bodyPr/>
          <a:lstStyle/>
          <a:p>
            <a:r>
              <a:rPr lang="en-US"/>
              <a:t>Instagram Posts Table | All profiles - 14 of 25</a:t>
            </a:r>
          </a:p>
        </p:txBody>
      </p:sp>
      <p:graphicFrame>
        <p:nvGraphicFramePr>
          <p:cNvPr id="5" name="Table Placeholder 4">
            <a:extLst>
              <a:ext uri="{FF2B5EF4-FFF2-40B4-BE49-F238E27FC236}">
                <a16:creationId xmlns:a16="http://schemas.microsoft.com/office/drawing/2014/main" id="{31C75E3E-94BF-4072-8C1F-419AE1CC616D}"/>
              </a:ext>
            </a:extLst>
          </p:cNvPr>
          <p:cNvGraphicFramePr>
            <a:graphicFrameLocks noGrp="1"/>
          </p:cNvGraphicFramePr>
          <p:nvPr>
            <p:ph type="tbl" sz="quarter" idx="13"/>
            <p:extLst>
              <p:ext uri="{D42A27DB-BD31-4B8C-83A1-F6EECF244321}">
                <p14:modId xmlns:p14="http://schemas.microsoft.com/office/powerpoint/2010/main" val="1423784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050830528"/>
                    </a:ext>
                  </a:extLst>
                </a:gridCol>
                <a:gridCol w="1399032">
                  <a:extLst>
                    <a:ext uri="{9D8B030D-6E8A-4147-A177-3AD203B41FA5}">
                      <a16:colId xmlns:a16="http://schemas.microsoft.com/office/drawing/2014/main" val="1716796013"/>
                    </a:ext>
                  </a:extLst>
                </a:gridCol>
                <a:gridCol w="1728216">
                  <a:extLst>
                    <a:ext uri="{9D8B030D-6E8A-4147-A177-3AD203B41FA5}">
                      <a16:colId xmlns:a16="http://schemas.microsoft.com/office/drawing/2014/main" val="2358046568"/>
                    </a:ext>
                  </a:extLst>
                </a:gridCol>
                <a:gridCol w="576072">
                  <a:extLst>
                    <a:ext uri="{9D8B030D-6E8A-4147-A177-3AD203B41FA5}">
                      <a16:colId xmlns:a16="http://schemas.microsoft.com/office/drawing/2014/main" val="3779056944"/>
                    </a:ext>
                  </a:extLst>
                </a:gridCol>
                <a:gridCol w="576072">
                  <a:extLst>
                    <a:ext uri="{9D8B030D-6E8A-4147-A177-3AD203B41FA5}">
                      <a16:colId xmlns:a16="http://schemas.microsoft.com/office/drawing/2014/main" val="721047672"/>
                    </a:ext>
                  </a:extLst>
                </a:gridCol>
                <a:gridCol w="576072">
                  <a:extLst>
                    <a:ext uri="{9D8B030D-6E8A-4147-A177-3AD203B41FA5}">
                      <a16:colId xmlns:a16="http://schemas.microsoft.com/office/drawing/2014/main" val="4113029739"/>
                    </a:ext>
                  </a:extLst>
                </a:gridCol>
                <a:gridCol w="576072">
                  <a:extLst>
                    <a:ext uri="{9D8B030D-6E8A-4147-A177-3AD203B41FA5}">
                      <a16:colId xmlns:a16="http://schemas.microsoft.com/office/drawing/2014/main" val="3610678392"/>
                    </a:ext>
                  </a:extLst>
                </a:gridCol>
                <a:gridCol w="576072">
                  <a:extLst>
                    <a:ext uri="{9D8B030D-6E8A-4147-A177-3AD203B41FA5}">
                      <a16:colId xmlns:a16="http://schemas.microsoft.com/office/drawing/2014/main" val="4091800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86080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millesima - 2024-05-25 17:00:41</a:t>
                      </a:r>
                      <a:r>
                        <a:rPr kumimoji="0" lang="fr-FR" sz="1000" b="0" i="0" u="none" strike="noStrike" kern="1200" cap="none" spc="0" normalizeH="0" baseline="0" noProof="0">
                          <a:ln>
                            <a:noFill/>
                          </a:ln>
                          <a:solidFill>
                            <a:prstClr val="black"/>
                          </a:solidFill>
                          <a:effectLst/>
                          <a:uLnTx/>
                          <a:uFillTx/>
                          <a:latin typeface="Calibri"/>
                          <a:ea typeface="+mn-ea"/>
                          <a:cs typeface="+mn-cs"/>
                        </a:rPr>
                        <a:t>
 𝗠𝗜𝗡𝗨𝗧𝗬 𝗠 est la cuvée emblématique qui capture l'essence de la Provence et le style distinctif de Minuty. Elle est issue d'une sélection rigoureuse de raisins provenant de tous les terroirs de l'Appellation, s'étendant de la bordure maritime à l'arrière-pays, incluant la Sainte-Victoire. La bouteille, redessinée en 2014 mais créée dans les années 60 par Monique Farnet, mère de Jean-Etienne et François Matton, est devenue un symbole régional grâce à sa forme révolutionnaire. Cette cuvée combine intensité aromatique et légèreté en bouche, reflétant le style caractéristique de Minuty.
📸 : ©Zoé Fidji | chateauminuty
#Minuty #millesima #provence #rosé #minutyrosé #minutyM #rosédeprovence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https://quintly-eu-image-storage.s3.amazonaws.com/7812cba9ed412a541b4e8762ce49a2fd/5e561386d9b721b37e1d70b7c1e3255a.jpg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Minuty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146831957"/>
                  </a:ext>
                </a:extLst>
              </a:tr>
            </a:tbl>
          </a:graphicData>
        </a:graphic>
      </p:graphicFrame>
      <p:sp>
        <p:nvSpPr>
          <p:cNvPr id="4" name="Text Placeholder 3">
            <a:extLst>
              <a:ext uri="{FF2B5EF4-FFF2-40B4-BE49-F238E27FC236}">
                <a16:creationId xmlns:a16="http://schemas.microsoft.com/office/drawing/2014/main" id="{B698BD51-EEAF-42B8-A342-026A4E10E0D5}"/>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428670855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E6164-497C-4E07-98AD-5806F17DAD3E}"/>
              </a:ext>
            </a:extLst>
          </p:cNvPr>
          <p:cNvSpPr>
            <a:spLocks noGrp="1"/>
          </p:cNvSpPr>
          <p:nvPr>
            <p:ph type="title"/>
          </p:nvPr>
        </p:nvSpPr>
        <p:spPr/>
        <p:txBody>
          <a:bodyPr/>
          <a:lstStyle/>
          <a:p>
            <a:r>
              <a:rPr lang="en-US"/>
              <a:t>Instagram Posts Table | All profiles - 15 of 25</a:t>
            </a:r>
          </a:p>
        </p:txBody>
      </p:sp>
      <p:graphicFrame>
        <p:nvGraphicFramePr>
          <p:cNvPr id="5" name="Table Placeholder 4">
            <a:extLst>
              <a:ext uri="{FF2B5EF4-FFF2-40B4-BE49-F238E27FC236}">
                <a16:creationId xmlns:a16="http://schemas.microsoft.com/office/drawing/2014/main" id="{E432D9EF-67AF-491F-8ABE-E7E884218F7D}"/>
              </a:ext>
            </a:extLst>
          </p:cNvPr>
          <p:cNvGraphicFramePr>
            <a:graphicFrameLocks noGrp="1"/>
          </p:cNvGraphicFramePr>
          <p:nvPr>
            <p:ph type="tbl" sz="quarter" idx="13"/>
            <p:extLst>
              <p:ext uri="{D42A27DB-BD31-4B8C-83A1-F6EECF244321}">
                <p14:modId xmlns:p14="http://schemas.microsoft.com/office/powerpoint/2010/main" val="4184625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46832628"/>
                    </a:ext>
                  </a:extLst>
                </a:gridCol>
                <a:gridCol w="1399032">
                  <a:extLst>
                    <a:ext uri="{9D8B030D-6E8A-4147-A177-3AD203B41FA5}">
                      <a16:colId xmlns:a16="http://schemas.microsoft.com/office/drawing/2014/main" val="107948328"/>
                    </a:ext>
                  </a:extLst>
                </a:gridCol>
                <a:gridCol w="1728216">
                  <a:extLst>
                    <a:ext uri="{9D8B030D-6E8A-4147-A177-3AD203B41FA5}">
                      <a16:colId xmlns:a16="http://schemas.microsoft.com/office/drawing/2014/main" val="1791462964"/>
                    </a:ext>
                  </a:extLst>
                </a:gridCol>
                <a:gridCol w="576072">
                  <a:extLst>
                    <a:ext uri="{9D8B030D-6E8A-4147-A177-3AD203B41FA5}">
                      <a16:colId xmlns:a16="http://schemas.microsoft.com/office/drawing/2014/main" val="2129798733"/>
                    </a:ext>
                  </a:extLst>
                </a:gridCol>
                <a:gridCol w="576072">
                  <a:extLst>
                    <a:ext uri="{9D8B030D-6E8A-4147-A177-3AD203B41FA5}">
                      <a16:colId xmlns:a16="http://schemas.microsoft.com/office/drawing/2014/main" val="2316047506"/>
                    </a:ext>
                  </a:extLst>
                </a:gridCol>
                <a:gridCol w="576072">
                  <a:extLst>
                    <a:ext uri="{9D8B030D-6E8A-4147-A177-3AD203B41FA5}">
                      <a16:colId xmlns:a16="http://schemas.microsoft.com/office/drawing/2014/main" val="592439987"/>
                    </a:ext>
                  </a:extLst>
                </a:gridCol>
                <a:gridCol w="576072">
                  <a:extLst>
                    <a:ext uri="{9D8B030D-6E8A-4147-A177-3AD203B41FA5}">
                      <a16:colId xmlns:a16="http://schemas.microsoft.com/office/drawing/2014/main" val="1554270877"/>
                    </a:ext>
                  </a:extLst>
                </a:gridCol>
                <a:gridCol w="576072">
                  <a:extLst>
                    <a:ext uri="{9D8B030D-6E8A-4147-A177-3AD203B41FA5}">
                      <a16:colId xmlns:a16="http://schemas.microsoft.com/office/drawing/2014/main" val="3331305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06538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millesima - 2024-05-24 16:01:19</a:t>
                      </a:r>
                      <a:r>
                        <a:rPr kumimoji="0" lang="fr-FR" sz="1000" b="0" i="0" u="none" strike="noStrike" kern="1200" cap="none" spc="0" normalizeH="0" baseline="0" noProof="0">
                          <a:ln>
                            <a:noFill/>
                          </a:ln>
                          <a:solidFill>
                            <a:prstClr val="black"/>
                          </a:solidFill>
                          <a:effectLst/>
                          <a:uLnTx/>
                          <a:uFillTx/>
                          <a:latin typeface="Calibri"/>
                          <a:ea typeface="+mn-ea"/>
                          <a:cs typeface="+mn-cs"/>
                        </a:rPr>
                        <a:t>
 Façonné par les vents, entre le Massif des Maures, les anciens salins de Hyères et les îles d’Or, le 𝗖𝗵𝗮̂𝘁𝗲𝗮𝘂 𝗚𝗮𝗹𝗼𝘂𝗽𝗲𝘁 veille sur un terroir unique. Ce Cru Classé de Provence présente son premier millésime certifié en agriculture biologique : le Château Galoupet 2023. 🍇🌿
Un rosé de gastronomie, aux arômes de pêche jaune, mangue, ananas et agrumes, intense et structuré avec une touche saline. Un véritable hommage à la biodiversité et à l'excellence.
📸 : chateaugaloupet
#ProvenceWine #BioWine #ChateauGaloupet #RoseDeGastronomie #Millésime2023 #CotesDeProvence #WineLovers #WineTasting #OrganicWine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https://quintly-eu-image-storage.s3.amazonaws.com/7812cba9ed412a541b4e8762ce49a2fd/d54fd4dcf99662afd35a84de0774feb3.jpg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Galoupet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303889894"/>
                  </a:ext>
                </a:extLst>
              </a:tr>
            </a:tbl>
          </a:graphicData>
        </a:graphic>
      </p:graphicFrame>
      <p:sp>
        <p:nvSpPr>
          <p:cNvPr id="4" name="Text Placeholder 3">
            <a:extLst>
              <a:ext uri="{FF2B5EF4-FFF2-40B4-BE49-F238E27FC236}">
                <a16:creationId xmlns:a16="http://schemas.microsoft.com/office/drawing/2014/main" id="{CB9950B7-1764-40AE-BFCE-528E4A532C48}"/>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267969037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00596-17E0-46F4-85F2-55614EC4D71A}"/>
              </a:ext>
            </a:extLst>
          </p:cNvPr>
          <p:cNvSpPr>
            <a:spLocks noGrp="1"/>
          </p:cNvSpPr>
          <p:nvPr>
            <p:ph type="title"/>
          </p:nvPr>
        </p:nvSpPr>
        <p:spPr/>
        <p:txBody>
          <a:bodyPr/>
          <a:lstStyle/>
          <a:p>
            <a:r>
              <a:rPr lang="en-US"/>
              <a:t>Instagram Posts Table | All profiles - 16 of 25</a:t>
            </a:r>
          </a:p>
        </p:txBody>
      </p:sp>
      <p:graphicFrame>
        <p:nvGraphicFramePr>
          <p:cNvPr id="5" name="Table Placeholder 4">
            <a:extLst>
              <a:ext uri="{FF2B5EF4-FFF2-40B4-BE49-F238E27FC236}">
                <a16:creationId xmlns:a16="http://schemas.microsoft.com/office/drawing/2014/main" id="{44DF2345-8593-48ED-80C1-2B47D948F61F}"/>
              </a:ext>
            </a:extLst>
          </p:cNvPr>
          <p:cNvGraphicFramePr>
            <a:graphicFrameLocks noGrp="1"/>
          </p:cNvGraphicFramePr>
          <p:nvPr>
            <p:ph type="tbl" sz="quarter" idx="13"/>
            <p:extLst>
              <p:ext uri="{D42A27DB-BD31-4B8C-83A1-F6EECF244321}">
                <p14:modId xmlns:p14="http://schemas.microsoft.com/office/powerpoint/2010/main" val="991932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91925239"/>
                    </a:ext>
                  </a:extLst>
                </a:gridCol>
                <a:gridCol w="1399032">
                  <a:extLst>
                    <a:ext uri="{9D8B030D-6E8A-4147-A177-3AD203B41FA5}">
                      <a16:colId xmlns:a16="http://schemas.microsoft.com/office/drawing/2014/main" val="4021464119"/>
                    </a:ext>
                  </a:extLst>
                </a:gridCol>
                <a:gridCol w="1728216">
                  <a:extLst>
                    <a:ext uri="{9D8B030D-6E8A-4147-A177-3AD203B41FA5}">
                      <a16:colId xmlns:a16="http://schemas.microsoft.com/office/drawing/2014/main" val="1609786465"/>
                    </a:ext>
                  </a:extLst>
                </a:gridCol>
                <a:gridCol w="576072">
                  <a:extLst>
                    <a:ext uri="{9D8B030D-6E8A-4147-A177-3AD203B41FA5}">
                      <a16:colId xmlns:a16="http://schemas.microsoft.com/office/drawing/2014/main" val="1157021924"/>
                    </a:ext>
                  </a:extLst>
                </a:gridCol>
                <a:gridCol w="576072">
                  <a:extLst>
                    <a:ext uri="{9D8B030D-6E8A-4147-A177-3AD203B41FA5}">
                      <a16:colId xmlns:a16="http://schemas.microsoft.com/office/drawing/2014/main" val="538905207"/>
                    </a:ext>
                  </a:extLst>
                </a:gridCol>
                <a:gridCol w="576072">
                  <a:extLst>
                    <a:ext uri="{9D8B030D-6E8A-4147-A177-3AD203B41FA5}">
                      <a16:colId xmlns:a16="http://schemas.microsoft.com/office/drawing/2014/main" val="2540800560"/>
                    </a:ext>
                  </a:extLst>
                </a:gridCol>
                <a:gridCol w="576072">
                  <a:extLst>
                    <a:ext uri="{9D8B030D-6E8A-4147-A177-3AD203B41FA5}">
                      <a16:colId xmlns:a16="http://schemas.microsoft.com/office/drawing/2014/main" val="3608300817"/>
                    </a:ext>
                  </a:extLst>
                </a:gridCol>
                <a:gridCol w="576072">
                  <a:extLst>
                    <a:ext uri="{9D8B030D-6E8A-4147-A177-3AD203B41FA5}">
                      <a16:colId xmlns:a16="http://schemas.microsoft.com/office/drawing/2014/main" val="1576755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90204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cavejeroboam - 2024-05-14 17:00:43</a:t>
                      </a:r>
                      <a:r>
                        <a:rPr kumimoji="0" lang="en-US" sz="1000" b="0" i="0" u="none" strike="noStrike" kern="1200" cap="none" spc="0" normalizeH="0" baseline="0" noProof="0">
                          <a:ln>
                            <a:noFill/>
                          </a:ln>
                          <a:solidFill>
                            <a:prstClr val="black"/>
                          </a:solidFill>
                          <a:effectLst/>
                          <a:uLnTx/>
                          <a:uFillTx/>
                          <a:latin typeface="Calibri"/>
                          <a:ea typeface="+mn-ea"/>
                          <a:cs typeface="+mn-cs"/>
                        </a:rPr>
                        <a:t>
 Domaine fondé par des pionniers, adopté par la population locale et façonné par les Andes, 𝗧𝗲𝗿𝗿𝗮𝘇𝗮𝘀 𝗱𝗲 𝗹𝗼𝘀 𝗔𝗻𝗱𝗲𝘀 peut se targuer d’être une propriété d'Argentine à l’histoire récente mais riche. 
Il y a trente ans, Hervé Birnie-Scott, un agronome français, a choisi de s'installer en 𝘈𝘮𝘦́𝘳𝘪𝘲𝘶𝘦 𝘥𝘶 𝘚𝘶𝘥 pour élever les vins argentins à la stature des grands crus mondialement reconnus. Ce pari ambitieux a été couronné de succès : aujourd'hui, Terrazas de los Andes est considéré comme 𝙪𝙣 𝙨𝙮𝙢𝙗𝙤𝙡𝙚 𝙙𝙪 𝙥𝙧𝙚𝙨𝙩𝙞𝙜𝙚 𝙫𝙞𝙣𝙞𝙘𝙤𝙡𝙚 𝙖𝙧𝙜𝙚𝙣𝙩𝙞𝙣.
À retrouver dans notre boutique :
📍 Cave Jeroboam by Millésima
Place de la croix de fer
83990 Saint-Tropez 
📸 : terrazas_andes 
#reserva #malbec #terrazasdelosandes #argentina #MendozaWine #ArgentinianWine #MalbecArgentino #ArgentinianMalbec #MalbecWine #millesima #foodandwine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https://quintly-eu-image-storage.s3.amazonaws.com/6465ed49ce09e9572ce83e262cafa458/bac7062eea2a3bf29521cade23e2eb88.jpg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Terrazas de los Andes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574652327"/>
                  </a:ext>
                </a:extLst>
              </a:tr>
            </a:tbl>
          </a:graphicData>
        </a:graphic>
      </p:graphicFrame>
      <p:sp>
        <p:nvSpPr>
          <p:cNvPr id="4" name="Text Placeholder 3">
            <a:extLst>
              <a:ext uri="{FF2B5EF4-FFF2-40B4-BE49-F238E27FC236}">
                <a16:creationId xmlns:a16="http://schemas.microsoft.com/office/drawing/2014/main" id="{26E86F4C-0401-4F7D-B38B-7BCB0A6910D2}"/>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1026630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F9E97-7528-44D5-B5F4-330BCC4A5191}"/>
              </a:ext>
            </a:extLst>
          </p:cNvPr>
          <p:cNvSpPr>
            <a:spLocks noGrp="1"/>
          </p:cNvSpPr>
          <p:nvPr>
            <p:ph type="title"/>
          </p:nvPr>
        </p:nvSpPr>
        <p:spPr/>
        <p:txBody>
          <a:bodyPr/>
          <a:lstStyle/>
          <a:p>
            <a:r>
              <a:rPr lang="en-US"/>
              <a:t>Instagram Posts Table | All profiles - 17 of 25</a:t>
            </a:r>
          </a:p>
        </p:txBody>
      </p:sp>
      <p:graphicFrame>
        <p:nvGraphicFramePr>
          <p:cNvPr id="5" name="Table Placeholder 4">
            <a:extLst>
              <a:ext uri="{FF2B5EF4-FFF2-40B4-BE49-F238E27FC236}">
                <a16:creationId xmlns:a16="http://schemas.microsoft.com/office/drawing/2014/main" id="{4BCCC92D-1346-45F4-B607-09BED8AADA94}"/>
              </a:ext>
            </a:extLst>
          </p:cNvPr>
          <p:cNvGraphicFramePr>
            <a:graphicFrameLocks noGrp="1"/>
          </p:cNvGraphicFramePr>
          <p:nvPr>
            <p:ph type="tbl" sz="quarter" idx="13"/>
            <p:extLst>
              <p:ext uri="{D42A27DB-BD31-4B8C-83A1-F6EECF244321}">
                <p14:modId xmlns:p14="http://schemas.microsoft.com/office/powerpoint/2010/main" val="2522051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75813047"/>
                    </a:ext>
                  </a:extLst>
                </a:gridCol>
                <a:gridCol w="1399032">
                  <a:extLst>
                    <a:ext uri="{9D8B030D-6E8A-4147-A177-3AD203B41FA5}">
                      <a16:colId xmlns:a16="http://schemas.microsoft.com/office/drawing/2014/main" val="2222923849"/>
                    </a:ext>
                  </a:extLst>
                </a:gridCol>
                <a:gridCol w="1728216">
                  <a:extLst>
                    <a:ext uri="{9D8B030D-6E8A-4147-A177-3AD203B41FA5}">
                      <a16:colId xmlns:a16="http://schemas.microsoft.com/office/drawing/2014/main" val="1287187561"/>
                    </a:ext>
                  </a:extLst>
                </a:gridCol>
                <a:gridCol w="576072">
                  <a:extLst>
                    <a:ext uri="{9D8B030D-6E8A-4147-A177-3AD203B41FA5}">
                      <a16:colId xmlns:a16="http://schemas.microsoft.com/office/drawing/2014/main" val="2054647881"/>
                    </a:ext>
                  </a:extLst>
                </a:gridCol>
                <a:gridCol w="576072">
                  <a:extLst>
                    <a:ext uri="{9D8B030D-6E8A-4147-A177-3AD203B41FA5}">
                      <a16:colId xmlns:a16="http://schemas.microsoft.com/office/drawing/2014/main" val="1013105579"/>
                    </a:ext>
                  </a:extLst>
                </a:gridCol>
                <a:gridCol w="576072">
                  <a:extLst>
                    <a:ext uri="{9D8B030D-6E8A-4147-A177-3AD203B41FA5}">
                      <a16:colId xmlns:a16="http://schemas.microsoft.com/office/drawing/2014/main" val="1638161288"/>
                    </a:ext>
                  </a:extLst>
                </a:gridCol>
                <a:gridCol w="576072">
                  <a:extLst>
                    <a:ext uri="{9D8B030D-6E8A-4147-A177-3AD203B41FA5}">
                      <a16:colId xmlns:a16="http://schemas.microsoft.com/office/drawing/2014/main" val="2451075932"/>
                    </a:ext>
                  </a:extLst>
                </a:gridCol>
                <a:gridCol w="576072">
                  <a:extLst>
                    <a:ext uri="{9D8B030D-6E8A-4147-A177-3AD203B41FA5}">
                      <a16:colId xmlns:a16="http://schemas.microsoft.com/office/drawing/2014/main" val="2321918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21480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millesima - 2024-05-14 14:01:03</a:t>
                      </a:r>
                      <a:r>
                        <a:rPr kumimoji="0" lang="fr-FR" sz="1000" b="0" i="0" u="none" strike="noStrike" kern="1200" cap="none" spc="0" normalizeH="0" baseline="0" noProof="0">
                          <a:ln>
                            <a:noFill/>
                          </a:ln>
                          <a:solidFill>
                            <a:prstClr val="black"/>
                          </a:solidFill>
                          <a:effectLst/>
                          <a:uLnTx/>
                          <a:uFillTx/>
                          <a:latin typeface="Calibri"/>
                          <a:ea typeface="+mn-ea"/>
                          <a:cs typeface="+mn-cs"/>
                        </a:rPr>
                        <a:t>
 Fondé en 1985 par David Hohnen, le 𝗗𝗼𝗺𝗮𝗶𝗻𝗲 𝗖𝗹𝗼𝘂𝗱𝘆 𝗕𝗮𝘆 se dresse fièrement dans les paysages spectaculaires de 𝘔𝘢𝘳𝘭𝘣𝘰𝘳𝘰𝘶𝘨𝘩, en Nouvelle-Zélande. Situé à l'orée de la baie éponyme, niché entre l’Océan Pacifique et les montagnes de Richmond Range, ce domaine fut parmi les pionniers à explorer le terroir unique de Marlborough. Aujourd'hui, Cloudy Bay s'étend sur plus de 310 hectares de vignes et se distingue par son engagement environnemental, appliquant des pratiques durables tant dans les vignes qu’au chai. En quelques décennies, il est devenu une icône des vins du Nouveau-Monde 🌱🌎️
📸 : cloudybay
#cloudybay #nouvellezelande #nouveaumonde #wine #marlborough #domainecloudybay #millesima #SauvignonBlanc #NewZealand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https://quintly-eu-image-storage.s3.amazonaws.com/7812cba9ed412a541b4e8762ce49a2fd/b9a120e483b2bf97f81fdaa0e465f8af.jpg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Cloudy Bay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240644087"/>
                  </a:ext>
                </a:extLst>
              </a:tr>
            </a:tbl>
          </a:graphicData>
        </a:graphic>
      </p:graphicFrame>
      <p:sp>
        <p:nvSpPr>
          <p:cNvPr id="4" name="Text Placeholder 3">
            <a:extLst>
              <a:ext uri="{FF2B5EF4-FFF2-40B4-BE49-F238E27FC236}">
                <a16:creationId xmlns:a16="http://schemas.microsoft.com/office/drawing/2014/main" id="{B93A4B86-2107-4404-B80F-95D09AA8BE31}"/>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331842069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78B15-277B-4602-BBB6-4C0C1CBBC8BE}"/>
              </a:ext>
            </a:extLst>
          </p:cNvPr>
          <p:cNvSpPr>
            <a:spLocks noGrp="1"/>
          </p:cNvSpPr>
          <p:nvPr>
            <p:ph type="title"/>
          </p:nvPr>
        </p:nvSpPr>
        <p:spPr/>
        <p:txBody>
          <a:bodyPr/>
          <a:lstStyle/>
          <a:p>
            <a:r>
              <a:rPr lang="en-US"/>
              <a:t>Instagram Posts Table | All profiles - 18 of 25</a:t>
            </a:r>
          </a:p>
        </p:txBody>
      </p:sp>
      <p:graphicFrame>
        <p:nvGraphicFramePr>
          <p:cNvPr id="5" name="Table Placeholder 4">
            <a:extLst>
              <a:ext uri="{FF2B5EF4-FFF2-40B4-BE49-F238E27FC236}">
                <a16:creationId xmlns:a16="http://schemas.microsoft.com/office/drawing/2014/main" id="{C3465B53-BFAD-4FBC-89BF-4A6F1EAB1F55}"/>
              </a:ext>
            </a:extLst>
          </p:cNvPr>
          <p:cNvGraphicFramePr>
            <a:graphicFrameLocks noGrp="1"/>
          </p:cNvGraphicFramePr>
          <p:nvPr>
            <p:ph type="tbl" sz="quarter" idx="13"/>
            <p:extLst>
              <p:ext uri="{D42A27DB-BD31-4B8C-83A1-F6EECF244321}">
                <p14:modId xmlns:p14="http://schemas.microsoft.com/office/powerpoint/2010/main" val="1355533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40961398"/>
                    </a:ext>
                  </a:extLst>
                </a:gridCol>
                <a:gridCol w="1399032">
                  <a:extLst>
                    <a:ext uri="{9D8B030D-6E8A-4147-A177-3AD203B41FA5}">
                      <a16:colId xmlns:a16="http://schemas.microsoft.com/office/drawing/2014/main" val="736531307"/>
                    </a:ext>
                  </a:extLst>
                </a:gridCol>
                <a:gridCol w="1728216">
                  <a:extLst>
                    <a:ext uri="{9D8B030D-6E8A-4147-A177-3AD203B41FA5}">
                      <a16:colId xmlns:a16="http://schemas.microsoft.com/office/drawing/2014/main" val="1043806902"/>
                    </a:ext>
                  </a:extLst>
                </a:gridCol>
                <a:gridCol w="576072">
                  <a:extLst>
                    <a:ext uri="{9D8B030D-6E8A-4147-A177-3AD203B41FA5}">
                      <a16:colId xmlns:a16="http://schemas.microsoft.com/office/drawing/2014/main" val="2800429072"/>
                    </a:ext>
                  </a:extLst>
                </a:gridCol>
                <a:gridCol w="576072">
                  <a:extLst>
                    <a:ext uri="{9D8B030D-6E8A-4147-A177-3AD203B41FA5}">
                      <a16:colId xmlns:a16="http://schemas.microsoft.com/office/drawing/2014/main" val="3457457019"/>
                    </a:ext>
                  </a:extLst>
                </a:gridCol>
                <a:gridCol w="576072">
                  <a:extLst>
                    <a:ext uri="{9D8B030D-6E8A-4147-A177-3AD203B41FA5}">
                      <a16:colId xmlns:a16="http://schemas.microsoft.com/office/drawing/2014/main" val="409179064"/>
                    </a:ext>
                  </a:extLst>
                </a:gridCol>
                <a:gridCol w="576072">
                  <a:extLst>
                    <a:ext uri="{9D8B030D-6E8A-4147-A177-3AD203B41FA5}">
                      <a16:colId xmlns:a16="http://schemas.microsoft.com/office/drawing/2014/main" val="1079569494"/>
                    </a:ext>
                  </a:extLst>
                </a:gridCol>
                <a:gridCol w="576072">
                  <a:extLst>
                    <a:ext uri="{9D8B030D-6E8A-4147-A177-3AD203B41FA5}">
                      <a16:colId xmlns:a16="http://schemas.microsoft.com/office/drawing/2014/main" val="572330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75289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millesimausa - 2024-05-13 18:01:28</a:t>
                      </a:r>
                      <a:r>
                        <a:rPr kumimoji="0" lang="en-US" sz="1000" b="0" i="0" u="none" strike="noStrike" kern="1200" cap="none" spc="0" normalizeH="0" baseline="0" noProof="0">
                          <a:ln>
                            <a:noFill/>
                          </a:ln>
                          <a:solidFill>
                            <a:prstClr val="black"/>
                          </a:solidFill>
                          <a:effectLst/>
                          <a:uLnTx/>
                          <a:uFillTx/>
                          <a:latin typeface="Calibri"/>
                          <a:ea typeface="+mn-ea"/>
                          <a:cs typeface="+mn-cs"/>
                        </a:rPr>
                        <a:t>
 🍋 In a breathtakingly beautiful landscape shared between the Pacific Ocean and the Richmond Range mountain range, 𝐂𝐥𝐨𝐮𝐝𝐲 𝐁𝐚𝐲 is located at the entrance to the bay bearing the same name. With a seductive vivacity, the nose combines refreshing fragrances of citrus, lime, white nectarine, and passion fruit. Ample and precise on the palate, this 𝟐𝟎𝟐𝟑 𝐒𝐚𝐮𝐯𝐢𝐠𝐧𝐨𝐧 𝐁𝐥𝐚𝐧𝐜 wine ideally combines a fruity expression, minerality, and balance.
📸: © cloudybay
#cloudybay #sauvignonblanc #newzealand #cloudybaywine #whitewine #beach #picnic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https://quintly-eu-image-storage.s3.amazonaws.com/7b616dcc1c75a3697dcb11444c7da52d/415c863584bd76d9b687581769deb85b.jpg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Cloudy Bay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956613646"/>
                  </a:ext>
                </a:extLst>
              </a:tr>
            </a:tbl>
          </a:graphicData>
        </a:graphic>
      </p:graphicFrame>
      <p:sp>
        <p:nvSpPr>
          <p:cNvPr id="4" name="Text Placeholder 3">
            <a:extLst>
              <a:ext uri="{FF2B5EF4-FFF2-40B4-BE49-F238E27FC236}">
                <a16:creationId xmlns:a16="http://schemas.microsoft.com/office/drawing/2014/main" id="{090B16E7-09FD-46BF-AD5E-176EF1B4B366}"/>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154759855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F055B-A7F6-405F-97B3-23FE32C34C09}"/>
              </a:ext>
            </a:extLst>
          </p:cNvPr>
          <p:cNvSpPr>
            <a:spLocks noGrp="1"/>
          </p:cNvSpPr>
          <p:nvPr>
            <p:ph type="title"/>
          </p:nvPr>
        </p:nvSpPr>
        <p:spPr/>
        <p:txBody>
          <a:bodyPr/>
          <a:lstStyle/>
          <a:p>
            <a:r>
              <a:rPr lang="en-US"/>
              <a:t>Instagram Posts Table | All profiles - 19 of 25</a:t>
            </a:r>
          </a:p>
        </p:txBody>
      </p:sp>
      <p:graphicFrame>
        <p:nvGraphicFramePr>
          <p:cNvPr id="5" name="Table Placeholder 4">
            <a:extLst>
              <a:ext uri="{FF2B5EF4-FFF2-40B4-BE49-F238E27FC236}">
                <a16:creationId xmlns:a16="http://schemas.microsoft.com/office/drawing/2014/main" id="{9602FFA4-89C0-48D3-AC99-C8F202440047}"/>
              </a:ext>
            </a:extLst>
          </p:cNvPr>
          <p:cNvGraphicFramePr>
            <a:graphicFrameLocks noGrp="1"/>
          </p:cNvGraphicFramePr>
          <p:nvPr>
            <p:ph type="tbl" sz="quarter" idx="13"/>
            <p:extLst>
              <p:ext uri="{D42A27DB-BD31-4B8C-83A1-F6EECF244321}">
                <p14:modId xmlns:p14="http://schemas.microsoft.com/office/powerpoint/2010/main" val="574273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204188283"/>
                    </a:ext>
                  </a:extLst>
                </a:gridCol>
                <a:gridCol w="1399032">
                  <a:extLst>
                    <a:ext uri="{9D8B030D-6E8A-4147-A177-3AD203B41FA5}">
                      <a16:colId xmlns:a16="http://schemas.microsoft.com/office/drawing/2014/main" val="2313960801"/>
                    </a:ext>
                  </a:extLst>
                </a:gridCol>
                <a:gridCol w="1728216">
                  <a:extLst>
                    <a:ext uri="{9D8B030D-6E8A-4147-A177-3AD203B41FA5}">
                      <a16:colId xmlns:a16="http://schemas.microsoft.com/office/drawing/2014/main" val="2066861803"/>
                    </a:ext>
                  </a:extLst>
                </a:gridCol>
                <a:gridCol w="576072">
                  <a:extLst>
                    <a:ext uri="{9D8B030D-6E8A-4147-A177-3AD203B41FA5}">
                      <a16:colId xmlns:a16="http://schemas.microsoft.com/office/drawing/2014/main" val="3824130030"/>
                    </a:ext>
                  </a:extLst>
                </a:gridCol>
                <a:gridCol w="576072">
                  <a:extLst>
                    <a:ext uri="{9D8B030D-6E8A-4147-A177-3AD203B41FA5}">
                      <a16:colId xmlns:a16="http://schemas.microsoft.com/office/drawing/2014/main" val="2251298428"/>
                    </a:ext>
                  </a:extLst>
                </a:gridCol>
                <a:gridCol w="576072">
                  <a:extLst>
                    <a:ext uri="{9D8B030D-6E8A-4147-A177-3AD203B41FA5}">
                      <a16:colId xmlns:a16="http://schemas.microsoft.com/office/drawing/2014/main" val="2054950045"/>
                    </a:ext>
                  </a:extLst>
                </a:gridCol>
                <a:gridCol w="576072">
                  <a:extLst>
                    <a:ext uri="{9D8B030D-6E8A-4147-A177-3AD203B41FA5}">
                      <a16:colId xmlns:a16="http://schemas.microsoft.com/office/drawing/2014/main" val="2561349925"/>
                    </a:ext>
                  </a:extLst>
                </a:gridCol>
                <a:gridCol w="576072">
                  <a:extLst>
                    <a:ext uri="{9D8B030D-6E8A-4147-A177-3AD203B41FA5}">
                      <a16:colId xmlns:a16="http://schemas.microsoft.com/office/drawing/2014/main" val="34272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11212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millesima - 2024-03-28 14:12:21</a:t>
                      </a:r>
                      <a:r>
                        <a:rPr kumimoji="0" lang="fr-FR" sz="1000" b="0" i="0" u="none" strike="noStrike" kern="1200" cap="none" spc="0" normalizeH="0" baseline="0" noProof="0">
                          <a:ln>
                            <a:noFill/>
                          </a:ln>
                          <a:solidFill>
                            <a:prstClr val="black"/>
                          </a:solidFill>
                          <a:effectLst/>
                          <a:uLnTx/>
                          <a:uFillTx/>
                          <a:latin typeface="Calibri"/>
                          <a:ea typeface="+mn-ea"/>
                          <a:cs typeface="+mn-cs"/>
                        </a:rPr>
                        <a:t>
 𝗠𝗶𝗻𝘂𝘁𝘆 𝗠 𝗥𝗼𝘀𝗲́ 𝟮𝟬𝟮𝟯, la nouvelle édition limitée by 𝑯𝒆𝒏𝒓𝒊𝒆𝒕𝒕𝒆 𝑨𝒓𝒄𝒆𝒍𝒊𝒏
L’iconique cuvée 𝘔𝘪𝘯𝘶𝘵𝘺 𝘔 𝘙𝘰𝘴𝘦́, de couleur rose nacré et d'intensité aromatique, poursuit son voyage artistique avec Henriette Arcelin, une illustratrice et céramiste française qui vit à Lisbonne depuis 10 ans. Son travail attire le regard par son côté organique et ludique inspiré de la botanique, de l'histoire naturelle, de la faune et de la biologie marine. Le folklore, les textiles et l'artisanat des diverses régions du monde sont également très présents dans les créations de l'artiste. 
📸 : chateauminuty
#chateauminuty #millesima #minuty #rosé #MinutyM #Provence #rosedeprovence #summeriscoming #HenrietteArcelin #wineandart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https://quintly-eu-image-storage.s3.amazonaws.com/7812cba9ed412a541b4e8762ce49a2fd/8c1bcd3036e7321f749f470a755c29fa.jpg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Minuty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474309510"/>
                  </a:ext>
                </a:extLst>
              </a:tr>
            </a:tbl>
          </a:graphicData>
        </a:graphic>
      </p:graphicFrame>
      <p:sp>
        <p:nvSpPr>
          <p:cNvPr id="4" name="Text Placeholder 3">
            <a:extLst>
              <a:ext uri="{FF2B5EF4-FFF2-40B4-BE49-F238E27FC236}">
                <a16:creationId xmlns:a16="http://schemas.microsoft.com/office/drawing/2014/main" id="{E2A8270A-8A48-43A6-8E3B-EAAA203B6A88}"/>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292127873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FF672-8ACE-45E8-A4C1-82799E1EE6DE}"/>
              </a:ext>
            </a:extLst>
          </p:cNvPr>
          <p:cNvSpPr>
            <a:spLocks noGrp="1"/>
          </p:cNvSpPr>
          <p:nvPr>
            <p:ph type="title"/>
          </p:nvPr>
        </p:nvSpPr>
        <p:spPr/>
        <p:txBody>
          <a:bodyPr/>
          <a:lstStyle/>
          <a:p>
            <a:r>
              <a:rPr lang="en-US"/>
              <a:t>Instagram Posts Table | All profiles - 20 of 25</a:t>
            </a:r>
          </a:p>
        </p:txBody>
      </p:sp>
      <p:graphicFrame>
        <p:nvGraphicFramePr>
          <p:cNvPr id="5" name="Table Placeholder 4">
            <a:extLst>
              <a:ext uri="{FF2B5EF4-FFF2-40B4-BE49-F238E27FC236}">
                <a16:creationId xmlns:a16="http://schemas.microsoft.com/office/drawing/2014/main" id="{89C9503A-64D2-4E56-A4D7-C4D8EFF426C3}"/>
              </a:ext>
            </a:extLst>
          </p:cNvPr>
          <p:cNvGraphicFramePr>
            <a:graphicFrameLocks noGrp="1"/>
          </p:cNvGraphicFramePr>
          <p:nvPr>
            <p:ph type="tbl" sz="quarter" idx="13"/>
            <p:extLst>
              <p:ext uri="{D42A27DB-BD31-4B8C-83A1-F6EECF244321}">
                <p14:modId xmlns:p14="http://schemas.microsoft.com/office/powerpoint/2010/main" val="2504907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65694804"/>
                    </a:ext>
                  </a:extLst>
                </a:gridCol>
                <a:gridCol w="1399032">
                  <a:extLst>
                    <a:ext uri="{9D8B030D-6E8A-4147-A177-3AD203B41FA5}">
                      <a16:colId xmlns:a16="http://schemas.microsoft.com/office/drawing/2014/main" val="3230981608"/>
                    </a:ext>
                  </a:extLst>
                </a:gridCol>
                <a:gridCol w="1728216">
                  <a:extLst>
                    <a:ext uri="{9D8B030D-6E8A-4147-A177-3AD203B41FA5}">
                      <a16:colId xmlns:a16="http://schemas.microsoft.com/office/drawing/2014/main" val="3880082042"/>
                    </a:ext>
                  </a:extLst>
                </a:gridCol>
                <a:gridCol w="576072">
                  <a:extLst>
                    <a:ext uri="{9D8B030D-6E8A-4147-A177-3AD203B41FA5}">
                      <a16:colId xmlns:a16="http://schemas.microsoft.com/office/drawing/2014/main" val="3314770866"/>
                    </a:ext>
                  </a:extLst>
                </a:gridCol>
                <a:gridCol w="576072">
                  <a:extLst>
                    <a:ext uri="{9D8B030D-6E8A-4147-A177-3AD203B41FA5}">
                      <a16:colId xmlns:a16="http://schemas.microsoft.com/office/drawing/2014/main" val="1839956372"/>
                    </a:ext>
                  </a:extLst>
                </a:gridCol>
                <a:gridCol w="576072">
                  <a:extLst>
                    <a:ext uri="{9D8B030D-6E8A-4147-A177-3AD203B41FA5}">
                      <a16:colId xmlns:a16="http://schemas.microsoft.com/office/drawing/2014/main" val="3259690575"/>
                    </a:ext>
                  </a:extLst>
                </a:gridCol>
                <a:gridCol w="576072">
                  <a:extLst>
                    <a:ext uri="{9D8B030D-6E8A-4147-A177-3AD203B41FA5}">
                      <a16:colId xmlns:a16="http://schemas.microsoft.com/office/drawing/2014/main" val="1746979323"/>
                    </a:ext>
                  </a:extLst>
                </a:gridCol>
                <a:gridCol w="576072">
                  <a:extLst>
                    <a:ext uri="{9D8B030D-6E8A-4147-A177-3AD203B41FA5}">
                      <a16:colId xmlns:a16="http://schemas.microsoft.com/office/drawing/2014/main" val="1072306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04695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millesimausa - 2024-03-22 18:00:19</a:t>
                      </a:r>
                      <a:r>
                        <a:rPr kumimoji="0" lang="en-US" sz="1000" b="0" i="0" u="none" strike="noStrike" kern="1200" cap="none" spc="0" normalizeH="0" baseline="0" noProof="0">
                          <a:ln>
                            <a:noFill/>
                          </a:ln>
                          <a:solidFill>
                            <a:prstClr val="black"/>
                          </a:solidFill>
                          <a:effectLst/>
                          <a:uLnTx/>
                          <a:uFillTx/>
                          <a:latin typeface="Calibri"/>
                          <a:ea typeface="+mn-ea"/>
                          <a:cs typeface="+mn-cs"/>
                        </a:rPr>
                        <a:t>
 🍷 In 1974, Joseph Phelps created his iconic wine: 𝐈𝐧𝐬𝐢𝐠𝐧𝐢𝐚. This legendary wine, comprising the tradition Bordeaux-style blend, was revolutionary for its time and comprised the finest plots of its vintage.
📸: © josephphelps
#josephphelps #josephpehlpsvineyards #insignia #bordeauxblend #california #califonianwine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https://quintly-eu-image-storage.s3.amazonaws.com/7b616dcc1c75a3697dcb11444c7da52d/0b480248e42eed910c83df77a8aa9d8f.jpg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Joseph Phelps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620175883"/>
                  </a:ext>
                </a:extLst>
              </a:tr>
            </a:tbl>
          </a:graphicData>
        </a:graphic>
      </p:graphicFrame>
      <p:sp>
        <p:nvSpPr>
          <p:cNvPr id="4" name="Text Placeholder 3">
            <a:extLst>
              <a:ext uri="{FF2B5EF4-FFF2-40B4-BE49-F238E27FC236}">
                <a16:creationId xmlns:a16="http://schemas.microsoft.com/office/drawing/2014/main" id="{C2A91C04-69B6-4AA9-A191-6FCC7A134F68}"/>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10888747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C3766-54F7-40AD-BAF2-CAD1E1CF6B6A}"/>
              </a:ext>
            </a:extLst>
          </p:cNvPr>
          <p:cNvSpPr>
            <a:spLocks noGrp="1"/>
          </p:cNvSpPr>
          <p:nvPr>
            <p:ph type="title"/>
          </p:nvPr>
        </p:nvSpPr>
        <p:spPr/>
        <p:txBody>
          <a:bodyPr/>
          <a:lstStyle/>
          <a:p>
            <a:r>
              <a:rPr lang="en-US"/>
              <a:t>Instagram Posts Table | All profiles - 21 of 25</a:t>
            </a:r>
          </a:p>
        </p:txBody>
      </p:sp>
      <p:graphicFrame>
        <p:nvGraphicFramePr>
          <p:cNvPr id="5" name="Table Placeholder 4">
            <a:extLst>
              <a:ext uri="{FF2B5EF4-FFF2-40B4-BE49-F238E27FC236}">
                <a16:creationId xmlns:a16="http://schemas.microsoft.com/office/drawing/2014/main" id="{7C76D4AC-3F37-4434-ADC2-96BA35021983}"/>
              </a:ext>
            </a:extLst>
          </p:cNvPr>
          <p:cNvGraphicFramePr>
            <a:graphicFrameLocks noGrp="1"/>
          </p:cNvGraphicFramePr>
          <p:nvPr>
            <p:ph type="tbl" sz="quarter" idx="13"/>
            <p:extLst>
              <p:ext uri="{D42A27DB-BD31-4B8C-83A1-F6EECF244321}">
                <p14:modId xmlns:p14="http://schemas.microsoft.com/office/powerpoint/2010/main" val="4179668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86154405"/>
                    </a:ext>
                  </a:extLst>
                </a:gridCol>
                <a:gridCol w="1399032">
                  <a:extLst>
                    <a:ext uri="{9D8B030D-6E8A-4147-A177-3AD203B41FA5}">
                      <a16:colId xmlns:a16="http://schemas.microsoft.com/office/drawing/2014/main" val="2176490703"/>
                    </a:ext>
                  </a:extLst>
                </a:gridCol>
                <a:gridCol w="1728216">
                  <a:extLst>
                    <a:ext uri="{9D8B030D-6E8A-4147-A177-3AD203B41FA5}">
                      <a16:colId xmlns:a16="http://schemas.microsoft.com/office/drawing/2014/main" val="1452938385"/>
                    </a:ext>
                  </a:extLst>
                </a:gridCol>
                <a:gridCol w="576072">
                  <a:extLst>
                    <a:ext uri="{9D8B030D-6E8A-4147-A177-3AD203B41FA5}">
                      <a16:colId xmlns:a16="http://schemas.microsoft.com/office/drawing/2014/main" val="1153110548"/>
                    </a:ext>
                  </a:extLst>
                </a:gridCol>
                <a:gridCol w="576072">
                  <a:extLst>
                    <a:ext uri="{9D8B030D-6E8A-4147-A177-3AD203B41FA5}">
                      <a16:colId xmlns:a16="http://schemas.microsoft.com/office/drawing/2014/main" val="3831316873"/>
                    </a:ext>
                  </a:extLst>
                </a:gridCol>
                <a:gridCol w="576072">
                  <a:extLst>
                    <a:ext uri="{9D8B030D-6E8A-4147-A177-3AD203B41FA5}">
                      <a16:colId xmlns:a16="http://schemas.microsoft.com/office/drawing/2014/main" val="61645410"/>
                    </a:ext>
                  </a:extLst>
                </a:gridCol>
                <a:gridCol w="576072">
                  <a:extLst>
                    <a:ext uri="{9D8B030D-6E8A-4147-A177-3AD203B41FA5}">
                      <a16:colId xmlns:a16="http://schemas.microsoft.com/office/drawing/2014/main" val="820840948"/>
                    </a:ext>
                  </a:extLst>
                </a:gridCol>
                <a:gridCol w="576072">
                  <a:extLst>
                    <a:ext uri="{9D8B030D-6E8A-4147-A177-3AD203B41FA5}">
                      <a16:colId xmlns:a16="http://schemas.microsoft.com/office/drawing/2014/main" val="2236392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85657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millesima - 2024-03-12 17:30:32</a:t>
                      </a:r>
                      <a:r>
                        <a:rPr kumimoji="0" lang="fr-FR" sz="1000" b="0" i="0" u="none" strike="noStrike" kern="1200" cap="none" spc="0" normalizeH="0" baseline="0" noProof="0">
                          <a:ln>
                            <a:noFill/>
                          </a:ln>
                          <a:solidFill>
                            <a:prstClr val="black"/>
                          </a:solidFill>
                          <a:effectLst/>
                          <a:uLnTx/>
                          <a:uFillTx/>
                          <a:latin typeface="Calibri"/>
                          <a:ea typeface="+mn-ea"/>
                          <a:cs typeface="+mn-cs"/>
                        </a:rPr>
                        <a:t>
 À la 𝗠𝗮𝗶𝘀𝗼𝗻 𝗞𝗿𝘂𝗴, chaque Millésime Krug célèbre le caractère distinct d'une année particulière. Chaque millésime Krug est unique : c'est un petit ensemble de musiciens interprétant la musique de l'année, capturée par Krug. 2011 est une histoire étonnante alliant finesse et puissance, surnommée « 𝘙𝘰𝘯𝘥𝘦𝘶𝘳 𝘊𝘪𝘴𝘦𝘭𝘦́𝘦 » par le comité de dégustation de la maison. 
Pour Krug, l'année 2011 a donné naissance à un champagne assertif, plein de caractère, opulent tout en étant vif.
📸 : krugchampagne
#champagne #millesima #krug #maisonkrug #krug2011 #vintage2011 #wine #frenchwine #champagnetime #champagnelovers #finewines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https://quintly-eu-image-storage.s3.amazonaws.com/7812cba9ed412a541b4e8762ce49a2fd/cc7f158b77498c247c3bd7d955f28bbe.jpg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Krug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509993525"/>
                  </a:ext>
                </a:extLst>
              </a:tr>
            </a:tbl>
          </a:graphicData>
        </a:graphic>
      </p:graphicFrame>
      <p:sp>
        <p:nvSpPr>
          <p:cNvPr id="4" name="Text Placeholder 3">
            <a:extLst>
              <a:ext uri="{FF2B5EF4-FFF2-40B4-BE49-F238E27FC236}">
                <a16:creationId xmlns:a16="http://schemas.microsoft.com/office/drawing/2014/main" id="{C06D032A-BBFC-41DF-BD92-8188E1BE8430}"/>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25773411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E346C-F222-48F3-92FA-A0EE5CF7DBD2}"/>
              </a:ext>
            </a:extLst>
          </p:cNvPr>
          <p:cNvSpPr>
            <a:spLocks noGrp="1"/>
          </p:cNvSpPr>
          <p:nvPr>
            <p:ph type="title"/>
          </p:nvPr>
        </p:nvSpPr>
        <p:spPr/>
        <p:txBody>
          <a:bodyPr/>
          <a:lstStyle/>
          <a:p>
            <a:r>
              <a:rPr lang="en-US"/>
              <a:t>Instagram Posts Table | All profiles - 22 of 25</a:t>
            </a:r>
          </a:p>
        </p:txBody>
      </p:sp>
      <p:graphicFrame>
        <p:nvGraphicFramePr>
          <p:cNvPr id="5" name="Table Placeholder 4">
            <a:extLst>
              <a:ext uri="{FF2B5EF4-FFF2-40B4-BE49-F238E27FC236}">
                <a16:creationId xmlns:a16="http://schemas.microsoft.com/office/drawing/2014/main" id="{3FA9D4E1-828C-46CF-823A-3FB76EDBC4EB}"/>
              </a:ext>
            </a:extLst>
          </p:cNvPr>
          <p:cNvGraphicFramePr>
            <a:graphicFrameLocks noGrp="1"/>
          </p:cNvGraphicFramePr>
          <p:nvPr>
            <p:ph type="tbl" sz="quarter" idx="13"/>
            <p:extLst>
              <p:ext uri="{D42A27DB-BD31-4B8C-83A1-F6EECF244321}">
                <p14:modId xmlns:p14="http://schemas.microsoft.com/office/powerpoint/2010/main" val="2135115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42836690"/>
                    </a:ext>
                  </a:extLst>
                </a:gridCol>
                <a:gridCol w="1399032">
                  <a:extLst>
                    <a:ext uri="{9D8B030D-6E8A-4147-A177-3AD203B41FA5}">
                      <a16:colId xmlns:a16="http://schemas.microsoft.com/office/drawing/2014/main" val="1768282903"/>
                    </a:ext>
                  </a:extLst>
                </a:gridCol>
                <a:gridCol w="1728216">
                  <a:extLst>
                    <a:ext uri="{9D8B030D-6E8A-4147-A177-3AD203B41FA5}">
                      <a16:colId xmlns:a16="http://schemas.microsoft.com/office/drawing/2014/main" val="3819116368"/>
                    </a:ext>
                  </a:extLst>
                </a:gridCol>
                <a:gridCol w="576072">
                  <a:extLst>
                    <a:ext uri="{9D8B030D-6E8A-4147-A177-3AD203B41FA5}">
                      <a16:colId xmlns:a16="http://schemas.microsoft.com/office/drawing/2014/main" val="2040456837"/>
                    </a:ext>
                  </a:extLst>
                </a:gridCol>
                <a:gridCol w="576072">
                  <a:extLst>
                    <a:ext uri="{9D8B030D-6E8A-4147-A177-3AD203B41FA5}">
                      <a16:colId xmlns:a16="http://schemas.microsoft.com/office/drawing/2014/main" val="297958707"/>
                    </a:ext>
                  </a:extLst>
                </a:gridCol>
                <a:gridCol w="576072">
                  <a:extLst>
                    <a:ext uri="{9D8B030D-6E8A-4147-A177-3AD203B41FA5}">
                      <a16:colId xmlns:a16="http://schemas.microsoft.com/office/drawing/2014/main" val="3788255478"/>
                    </a:ext>
                  </a:extLst>
                </a:gridCol>
                <a:gridCol w="576072">
                  <a:extLst>
                    <a:ext uri="{9D8B030D-6E8A-4147-A177-3AD203B41FA5}">
                      <a16:colId xmlns:a16="http://schemas.microsoft.com/office/drawing/2014/main" val="2240064364"/>
                    </a:ext>
                  </a:extLst>
                </a:gridCol>
                <a:gridCol w="576072">
                  <a:extLst>
                    <a:ext uri="{9D8B030D-6E8A-4147-A177-3AD203B41FA5}">
                      <a16:colId xmlns:a16="http://schemas.microsoft.com/office/drawing/2014/main" val="2248390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38850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millesima - 2024-03-07 17:00:17</a:t>
                      </a:r>
                      <a:r>
                        <a:rPr kumimoji="0" lang="en-US" sz="1000" b="0" i="0" u="none" strike="noStrike" kern="1200" cap="none" spc="0" normalizeH="0" baseline="0" noProof="0">
                          <a:ln>
                            <a:noFill/>
                          </a:ln>
                          <a:solidFill>
                            <a:prstClr val="black"/>
                          </a:solidFill>
                          <a:effectLst/>
                          <a:uLnTx/>
                          <a:uFillTx/>
                          <a:latin typeface="Calibri"/>
                          <a:ea typeface="+mn-ea"/>
                          <a:cs typeface="+mn-cs"/>
                        </a:rPr>
                        <a:t>
 Découvrez la cuvée 𝗟𝗮 𝗚𝗿𝗮𝗻𝗱𝗲 𝗗𝗮𝗺𝗲 𝗥𝗼𝘀𝗲́, un hommage à l’esprit pionnier de Madame Clicquot.
Cette cuvée incarne deux de ses innovations majeures : l'élaboration du premier champagne millésimé en 1810 et la création du premier champagne rosé d’assemblage connu en 1818.
📸 : veuveclicquot
#LaGrandeDame #VeuveClicquot #millesima #champagne #wine #champagnerosé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https://quintly-eu-image-storage.s3.amazonaws.com/7812cba9ed412a541b4e8762ce49a2fd/9750ceec6e6bea0d1c2f9ebec54caec1.jpg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Veuve Clicquot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83589803"/>
                  </a:ext>
                </a:extLst>
              </a:tr>
            </a:tbl>
          </a:graphicData>
        </a:graphic>
      </p:graphicFrame>
      <p:sp>
        <p:nvSpPr>
          <p:cNvPr id="4" name="Text Placeholder 3">
            <a:extLst>
              <a:ext uri="{FF2B5EF4-FFF2-40B4-BE49-F238E27FC236}">
                <a16:creationId xmlns:a16="http://schemas.microsoft.com/office/drawing/2014/main" id="{BF185944-D055-48B7-8185-5F06950DE0CF}"/>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212007769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DBF30-B6B2-4A27-B227-FF2C57B32984}"/>
              </a:ext>
            </a:extLst>
          </p:cNvPr>
          <p:cNvSpPr>
            <a:spLocks noGrp="1"/>
          </p:cNvSpPr>
          <p:nvPr>
            <p:ph type="title"/>
          </p:nvPr>
        </p:nvSpPr>
        <p:spPr/>
        <p:txBody>
          <a:bodyPr/>
          <a:lstStyle/>
          <a:p>
            <a:r>
              <a:rPr lang="en-US"/>
              <a:t>Instagram Posts Table | All profiles - 23 of 25</a:t>
            </a:r>
          </a:p>
        </p:txBody>
      </p:sp>
      <p:graphicFrame>
        <p:nvGraphicFramePr>
          <p:cNvPr id="5" name="Table Placeholder 4">
            <a:extLst>
              <a:ext uri="{FF2B5EF4-FFF2-40B4-BE49-F238E27FC236}">
                <a16:creationId xmlns:a16="http://schemas.microsoft.com/office/drawing/2014/main" id="{8F2E2A26-43BA-4C13-9B22-FDFF124CDD2D}"/>
              </a:ext>
            </a:extLst>
          </p:cNvPr>
          <p:cNvGraphicFramePr>
            <a:graphicFrameLocks noGrp="1"/>
          </p:cNvGraphicFramePr>
          <p:nvPr>
            <p:ph type="tbl" sz="quarter" idx="13"/>
            <p:extLst>
              <p:ext uri="{D42A27DB-BD31-4B8C-83A1-F6EECF244321}">
                <p14:modId xmlns:p14="http://schemas.microsoft.com/office/powerpoint/2010/main" val="3878039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28872681"/>
                    </a:ext>
                  </a:extLst>
                </a:gridCol>
                <a:gridCol w="1399032">
                  <a:extLst>
                    <a:ext uri="{9D8B030D-6E8A-4147-A177-3AD203B41FA5}">
                      <a16:colId xmlns:a16="http://schemas.microsoft.com/office/drawing/2014/main" val="1577971021"/>
                    </a:ext>
                  </a:extLst>
                </a:gridCol>
                <a:gridCol w="1728216">
                  <a:extLst>
                    <a:ext uri="{9D8B030D-6E8A-4147-A177-3AD203B41FA5}">
                      <a16:colId xmlns:a16="http://schemas.microsoft.com/office/drawing/2014/main" val="1273214403"/>
                    </a:ext>
                  </a:extLst>
                </a:gridCol>
                <a:gridCol w="576072">
                  <a:extLst>
                    <a:ext uri="{9D8B030D-6E8A-4147-A177-3AD203B41FA5}">
                      <a16:colId xmlns:a16="http://schemas.microsoft.com/office/drawing/2014/main" val="2741286606"/>
                    </a:ext>
                  </a:extLst>
                </a:gridCol>
                <a:gridCol w="576072">
                  <a:extLst>
                    <a:ext uri="{9D8B030D-6E8A-4147-A177-3AD203B41FA5}">
                      <a16:colId xmlns:a16="http://schemas.microsoft.com/office/drawing/2014/main" val="1042159274"/>
                    </a:ext>
                  </a:extLst>
                </a:gridCol>
                <a:gridCol w="576072">
                  <a:extLst>
                    <a:ext uri="{9D8B030D-6E8A-4147-A177-3AD203B41FA5}">
                      <a16:colId xmlns:a16="http://schemas.microsoft.com/office/drawing/2014/main" val="920928353"/>
                    </a:ext>
                  </a:extLst>
                </a:gridCol>
                <a:gridCol w="576072">
                  <a:extLst>
                    <a:ext uri="{9D8B030D-6E8A-4147-A177-3AD203B41FA5}">
                      <a16:colId xmlns:a16="http://schemas.microsoft.com/office/drawing/2014/main" val="3718161559"/>
                    </a:ext>
                  </a:extLst>
                </a:gridCol>
                <a:gridCol w="576072">
                  <a:extLst>
                    <a:ext uri="{9D8B030D-6E8A-4147-A177-3AD203B41FA5}">
                      <a16:colId xmlns:a16="http://schemas.microsoft.com/office/drawing/2014/main" val="750346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83563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millesimausa - 2024-02-20 23:00:17</a:t>
                      </a:r>
                      <a:r>
                        <a:rPr kumimoji="0" lang="en-US" sz="1000" b="0" i="0" u="none" strike="noStrike" kern="1200" cap="none" spc="0" normalizeH="0" baseline="0" noProof="0">
                          <a:ln>
                            <a:noFill/>
                          </a:ln>
                          <a:solidFill>
                            <a:prstClr val="black"/>
                          </a:solidFill>
                          <a:effectLst/>
                          <a:uLnTx/>
                          <a:uFillTx/>
                          <a:latin typeface="Calibri"/>
                          <a:ea typeface="+mn-ea"/>
                          <a:cs typeface="+mn-cs"/>
                        </a:rPr>
                        <a:t>
 🇦🇷 Nestled in the foothills of the Andes Mountains, Cheval des Andes stands as a testament to the artful collaboration between two prestigious wine-producing regions—Bordeaux, France, and Mendoza, Argentina. This winery, born from the partnership between 𝐂𝐡𝐚𝐭𝐞𝐚𝐮 𝐂𝐡𝐞𝐯𝐚𝐥 𝐁𝐥𝐚𝐧𝐜 and 𝐓𝐞𝐫𝐫𝐚𝐳𝐚𝐬 𝐝𝐞 𝐥𝐨𝐬 𝐀𝐧𝐝𝐞𝐬, seamlessly combines the timeless elegance of Bordeaux winemaking with the unique terroir of the Argentine landscape. Established in 1999, Cheval des Andes has become a symbol of refinement and innovation in the world of wine. The estate's vineyards are strategically situated in the renowned terroirs of the Mendoza region, benefiting from the high-altitude vineyards that contribute to the distinctive character of their wines. Guided by a commitment to sustainability and respect for the environment, Cheval des Andes employs cutting-edge viticultural practices to nurture their vines. The result is a range of exceptional wines that reflect the perfect synergy between 𝑶𝒍𝒅 𝑾𝒐𝒓𝒍𝒅 𝒕𝒓𝒂𝒅𝒊𝒕𝒊𝒐𝒏 𝒂𝒏𝒅 𝑵𝒆𝒘 𝑾𝒐𝒓𝒍𝒅 𝒃𝒐𝒍𝒅𝒏𝒆𝒔𝒔. Cheval des Andes invites wine enthusiasts on a journey through their portfolio, where each bottle tells a story of meticulous craftsmanship and a deep understanding of the land. Every wine produced is a celebration of the diverse flavors and nuances that make Argentine wines truly exceptional. Experience the allure of Cheval des Andes—an embodiment of the harmonious marriage between French finesse and Argentine passion. Discover Cheval des Andes 2018, 2019 and 2020 now!
📸: © chevaldesandes_official
#chevaldesandes #argentina #chevalblanc #terrazasdelosandes #mendoza #argentinianwine #redwine #highaltitude #andesmoutains #saintemilion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https://quintly-eu-image-storage.s3.amazonaws.com/7b616dcc1c75a3697dcb11444c7da52d/4944f87b5cab87d349a5ab1e3d004cd8.jpg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Terrazas de los Andes , Château Cheval Blanc, Cheval des Andes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404009514"/>
                  </a:ext>
                </a:extLst>
              </a:tr>
            </a:tbl>
          </a:graphicData>
        </a:graphic>
      </p:graphicFrame>
      <p:sp>
        <p:nvSpPr>
          <p:cNvPr id="4" name="Text Placeholder 3">
            <a:extLst>
              <a:ext uri="{FF2B5EF4-FFF2-40B4-BE49-F238E27FC236}">
                <a16:creationId xmlns:a16="http://schemas.microsoft.com/office/drawing/2014/main" id="{576F42B3-97B4-4699-978E-8F96CE3BFDA5}"/>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242028675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12E72-6D22-4262-9CD8-294741177FE2}"/>
              </a:ext>
            </a:extLst>
          </p:cNvPr>
          <p:cNvSpPr>
            <a:spLocks noGrp="1"/>
          </p:cNvSpPr>
          <p:nvPr>
            <p:ph type="title"/>
          </p:nvPr>
        </p:nvSpPr>
        <p:spPr/>
        <p:txBody>
          <a:bodyPr/>
          <a:lstStyle/>
          <a:p>
            <a:r>
              <a:rPr lang="en-US"/>
              <a:t>Instagram Posts Table | All profiles - 24 of 25</a:t>
            </a:r>
          </a:p>
        </p:txBody>
      </p:sp>
      <p:graphicFrame>
        <p:nvGraphicFramePr>
          <p:cNvPr id="5" name="Table Placeholder 4">
            <a:extLst>
              <a:ext uri="{FF2B5EF4-FFF2-40B4-BE49-F238E27FC236}">
                <a16:creationId xmlns:a16="http://schemas.microsoft.com/office/drawing/2014/main" id="{63AE195C-26F5-4A31-A950-D4FF35E30EF7}"/>
              </a:ext>
            </a:extLst>
          </p:cNvPr>
          <p:cNvGraphicFramePr>
            <a:graphicFrameLocks noGrp="1"/>
          </p:cNvGraphicFramePr>
          <p:nvPr>
            <p:ph type="tbl" sz="quarter" idx="13"/>
            <p:extLst>
              <p:ext uri="{D42A27DB-BD31-4B8C-83A1-F6EECF244321}">
                <p14:modId xmlns:p14="http://schemas.microsoft.com/office/powerpoint/2010/main" val="3671821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48753211"/>
                    </a:ext>
                  </a:extLst>
                </a:gridCol>
                <a:gridCol w="1399032">
                  <a:extLst>
                    <a:ext uri="{9D8B030D-6E8A-4147-A177-3AD203B41FA5}">
                      <a16:colId xmlns:a16="http://schemas.microsoft.com/office/drawing/2014/main" val="2688148826"/>
                    </a:ext>
                  </a:extLst>
                </a:gridCol>
                <a:gridCol w="1728216">
                  <a:extLst>
                    <a:ext uri="{9D8B030D-6E8A-4147-A177-3AD203B41FA5}">
                      <a16:colId xmlns:a16="http://schemas.microsoft.com/office/drawing/2014/main" val="1244046082"/>
                    </a:ext>
                  </a:extLst>
                </a:gridCol>
                <a:gridCol w="576072">
                  <a:extLst>
                    <a:ext uri="{9D8B030D-6E8A-4147-A177-3AD203B41FA5}">
                      <a16:colId xmlns:a16="http://schemas.microsoft.com/office/drawing/2014/main" val="933693025"/>
                    </a:ext>
                  </a:extLst>
                </a:gridCol>
                <a:gridCol w="576072">
                  <a:extLst>
                    <a:ext uri="{9D8B030D-6E8A-4147-A177-3AD203B41FA5}">
                      <a16:colId xmlns:a16="http://schemas.microsoft.com/office/drawing/2014/main" val="2366421318"/>
                    </a:ext>
                  </a:extLst>
                </a:gridCol>
                <a:gridCol w="576072">
                  <a:extLst>
                    <a:ext uri="{9D8B030D-6E8A-4147-A177-3AD203B41FA5}">
                      <a16:colId xmlns:a16="http://schemas.microsoft.com/office/drawing/2014/main" val="1975023523"/>
                    </a:ext>
                  </a:extLst>
                </a:gridCol>
                <a:gridCol w="576072">
                  <a:extLst>
                    <a:ext uri="{9D8B030D-6E8A-4147-A177-3AD203B41FA5}">
                      <a16:colId xmlns:a16="http://schemas.microsoft.com/office/drawing/2014/main" val="3794160007"/>
                    </a:ext>
                  </a:extLst>
                </a:gridCol>
                <a:gridCol w="576072">
                  <a:extLst>
                    <a:ext uri="{9D8B030D-6E8A-4147-A177-3AD203B41FA5}">
                      <a16:colId xmlns:a16="http://schemas.microsoft.com/office/drawing/2014/main" val="594544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52503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millesima - 2024-02-05 16:00:39</a:t>
                      </a:r>
                      <a:r>
                        <a:rPr kumimoji="0" lang="en-US" sz="1000" b="0" i="0" u="none" strike="noStrike" kern="1200" cap="none" spc="0" normalizeH="0" baseline="0" noProof="0">
                          <a:ln>
                            <a:noFill/>
                          </a:ln>
                          <a:solidFill>
                            <a:prstClr val="black"/>
                          </a:solidFill>
                          <a:effectLst/>
                          <a:uLnTx/>
                          <a:uFillTx/>
                          <a:latin typeface="Calibri"/>
                          <a:ea typeface="+mn-ea"/>
                          <a:cs typeface="+mn-cs"/>
                        </a:rPr>
                        <a:t>
 L'élégance du 𝗚𝗿𝗮𝗻𝗱 𝗠𝗮𝗹𝗯𝗲𝗰 𝟮𝟬𝟮𝟬, un trésor de terrazas_andes. 🍇 Un vin qui raconte l'histoire d'un terroir d'exception et d'une passion pour la vigne. Laissez-vous transporter par ses notes intenses et son caractère bien trempé.
📸 : terrazas_andes
#TerrazasDeLosAndes #GrandMalbec2020 #VignobleArgentin #Terroir #Malbec #Vigneron #TraditionViticole #Argentina #vino #wine #Pairings #HighAltitudeWines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https://quintly-eu-image-storage.s3.amazonaws.com/7812cba9ed412a541b4e8762ce49a2fd/b419ee77f230bdb11e5e29e31192670d.jpg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Terrazas de los Andes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580181293"/>
                  </a:ext>
                </a:extLst>
              </a:tr>
            </a:tbl>
          </a:graphicData>
        </a:graphic>
      </p:graphicFrame>
      <p:sp>
        <p:nvSpPr>
          <p:cNvPr id="4" name="Text Placeholder 3">
            <a:extLst>
              <a:ext uri="{FF2B5EF4-FFF2-40B4-BE49-F238E27FC236}">
                <a16:creationId xmlns:a16="http://schemas.microsoft.com/office/drawing/2014/main" id="{834D37E5-6DE1-4E49-B690-79B85185EEFA}"/>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170854604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CA5CF-62E7-4C64-A727-62AF12E9F92C}"/>
              </a:ext>
            </a:extLst>
          </p:cNvPr>
          <p:cNvSpPr>
            <a:spLocks noGrp="1"/>
          </p:cNvSpPr>
          <p:nvPr>
            <p:ph type="title"/>
          </p:nvPr>
        </p:nvSpPr>
        <p:spPr/>
        <p:txBody>
          <a:bodyPr/>
          <a:lstStyle/>
          <a:p>
            <a:r>
              <a:rPr lang="en-US"/>
              <a:t>Instagram Posts Table | All profiles - 25 of 25</a:t>
            </a:r>
          </a:p>
        </p:txBody>
      </p:sp>
      <p:graphicFrame>
        <p:nvGraphicFramePr>
          <p:cNvPr id="5" name="Table Placeholder 4">
            <a:extLst>
              <a:ext uri="{FF2B5EF4-FFF2-40B4-BE49-F238E27FC236}">
                <a16:creationId xmlns:a16="http://schemas.microsoft.com/office/drawing/2014/main" id="{BB64AA40-1B3B-4813-B5FF-69BAD17452B4}"/>
              </a:ext>
            </a:extLst>
          </p:cNvPr>
          <p:cNvGraphicFramePr>
            <a:graphicFrameLocks noGrp="1"/>
          </p:cNvGraphicFramePr>
          <p:nvPr>
            <p:ph type="tbl" sz="quarter" idx="13"/>
            <p:extLst>
              <p:ext uri="{D42A27DB-BD31-4B8C-83A1-F6EECF244321}">
                <p14:modId xmlns:p14="http://schemas.microsoft.com/office/powerpoint/2010/main" val="718346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715150831"/>
                    </a:ext>
                  </a:extLst>
                </a:gridCol>
                <a:gridCol w="1399032">
                  <a:extLst>
                    <a:ext uri="{9D8B030D-6E8A-4147-A177-3AD203B41FA5}">
                      <a16:colId xmlns:a16="http://schemas.microsoft.com/office/drawing/2014/main" val="1685417627"/>
                    </a:ext>
                  </a:extLst>
                </a:gridCol>
                <a:gridCol w="1728216">
                  <a:extLst>
                    <a:ext uri="{9D8B030D-6E8A-4147-A177-3AD203B41FA5}">
                      <a16:colId xmlns:a16="http://schemas.microsoft.com/office/drawing/2014/main" val="2136133977"/>
                    </a:ext>
                  </a:extLst>
                </a:gridCol>
                <a:gridCol w="576072">
                  <a:extLst>
                    <a:ext uri="{9D8B030D-6E8A-4147-A177-3AD203B41FA5}">
                      <a16:colId xmlns:a16="http://schemas.microsoft.com/office/drawing/2014/main" val="529442709"/>
                    </a:ext>
                  </a:extLst>
                </a:gridCol>
                <a:gridCol w="576072">
                  <a:extLst>
                    <a:ext uri="{9D8B030D-6E8A-4147-A177-3AD203B41FA5}">
                      <a16:colId xmlns:a16="http://schemas.microsoft.com/office/drawing/2014/main" val="347078836"/>
                    </a:ext>
                  </a:extLst>
                </a:gridCol>
                <a:gridCol w="576072">
                  <a:extLst>
                    <a:ext uri="{9D8B030D-6E8A-4147-A177-3AD203B41FA5}">
                      <a16:colId xmlns:a16="http://schemas.microsoft.com/office/drawing/2014/main" val="490419472"/>
                    </a:ext>
                  </a:extLst>
                </a:gridCol>
                <a:gridCol w="576072">
                  <a:extLst>
                    <a:ext uri="{9D8B030D-6E8A-4147-A177-3AD203B41FA5}">
                      <a16:colId xmlns:a16="http://schemas.microsoft.com/office/drawing/2014/main" val="339668849"/>
                    </a:ext>
                  </a:extLst>
                </a:gridCol>
                <a:gridCol w="576072">
                  <a:extLst>
                    <a:ext uri="{9D8B030D-6E8A-4147-A177-3AD203B41FA5}">
                      <a16:colId xmlns:a16="http://schemas.microsoft.com/office/drawing/2014/main" val="221793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53105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millesimausa - 2024-02-02 21:00:03</a:t>
                      </a:r>
                      <a:r>
                        <a:rPr kumimoji="0" lang="en-US" sz="1000" b="0" i="0" u="none" strike="noStrike" kern="1200" cap="none" spc="0" normalizeH="0" baseline="0" noProof="0">
                          <a:ln>
                            <a:noFill/>
                          </a:ln>
                          <a:solidFill>
                            <a:prstClr val="black"/>
                          </a:solidFill>
                          <a:effectLst/>
                          <a:uLnTx/>
                          <a:uFillTx/>
                          <a:latin typeface="Calibri"/>
                          <a:ea typeface="+mn-ea"/>
                          <a:cs typeface="+mn-cs"/>
                        </a:rPr>
                        <a:t>
 🇺🇸 Some snapshots of the thick fog decending on the Joseph Phelps Vineyards.
📸: © josephphelps
#josephphelps #vineyard #vineyardviews #snapshot #california #californianredwine #napavalley #sonomacoast #josephphelpsinsignia #californianwine #winecountry #grapes #winter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https://quintly-eu-image-storage.s3.amazonaws.com/7b616dcc1c75a3697dcb11444c7da52d/97ad72a93b64561ec0dc62d565a3ef36.jpg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Joseph Phelps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85662078"/>
                  </a:ext>
                </a:extLst>
              </a:tr>
            </a:tbl>
          </a:graphicData>
        </a:graphic>
      </p:graphicFrame>
      <p:sp>
        <p:nvSpPr>
          <p:cNvPr id="4" name="Text Placeholder 3">
            <a:extLst>
              <a:ext uri="{FF2B5EF4-FFF2-40B4-BE49-F238E27FC236}">
                <a16:creationId xmlns:a16="http://schemas.microsoft.com/office/drawing/2014/main" id="{FCE3CC62-06EA-4D7B-8118-97AA5A56BE7A}"/>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367929935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D1EE9-20B6-4785-A4CF-0253C57EAF7A}"/>
              </a:ext>
            </a:extLst>
          </p:cNvPr>
          <p:cNvSpPr>
            <a:spLocks noGrp="1"/>
          </p:cNvSpPr>
          <p:nvPr>
            <p:ph type="title"/>
          </p:nvPr>
        </p:nvSpPr>
        <p:spPr/>
        <p:txBody>
          <a:bodyPr/>
          <a:lstStyle/>
          <a:p>
            <a:r>
              <a:rPr lang="en-US"/>
              <a:t>LinkedIn Posts Table | All profiles - 1 of 10</a:t>
            </a:r>
          </a:p>
        </p:txBody>
      </p:sp>
      <p:graphicFrame>
        <p:nvGraphicFramePr>
          <p:cNvPr id="5" name="Table Placeholder 4">
            <a:extLst>
              <a:ext uri="{FF2B5EF4-FFF2-40B4-BE49-F238E27FC236}">
                <a16:creationId xmlns:a16="http://schemas.microsoft.com/office/drawing/2014/main" id="{E6E42A21-61A8-4D94-AB23-B323D27B4CC4}"/>
              </a:ext>
            </a:extLst>
          </p:cNvPr>
          <p:cNvGraphicFramePr>
            <a:graphicFrameLocks noGrp="1"/>
          </p:cNvGraphicFramePr>
          <p:nvPr>
            <p:ph type="tbl" sz="quarter" idx="13"/>
            <p:extLst>
              <p:ext uri="{D42A27DB-BD31-4B8C-83A1-F6EECF244321}">
                <p14:modId xmlns:p14="http://schemas.microsoft.com/office/powerpoint/2010/main" val="101697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7373214"/>
                    </a:ext>
                  </a:extLst>
                </a:gridCol>
                <a:gridCol w="905256">
                  <a:extLst>
                    <a:ext uri="{9D8B030D-6E8A-4147-A177-3AD203B41FA5}">
                      <a16:colId xmlns:a16="http://schemas.microsoft.com/office/drawing/2014/main" val="3486742011"/>
                    </a:ext>
                  </a:extLst>
                </a:gridCol>
                <a:gridCol w="1316736">
                  <a:extLst>
                    <a:ext uri="{9D8B030D-6E8A-4147-A177-3AD203B41FA5}">
                      <a16:colId xmlns:a16="http://schemas.microsoft.com/office/drawing/2014/main" val="3631821053"/>
                    </a:ext>
                  </a:extLst>
                </a:gridCol>
                <a:gridCol w="411480">
                  <a:extLst>
                    <a:ext uri="{9D8B030D-6E8A-4147-A177-3AD203B41FA5}">
                      <a16:colId xmlns:a16="http://schemas.microsoft.com/office/drawing/2014/main" val="1837113498"/>
                    </a:ext>
                  </a:extLst>
                </a:gridCol>
                <a:gridCol w="411480">
                  <a:extLst>
                    <a:ext uri="{9D8B030D-6E8A-4147-A177-3AD203B41FA5}">
                      <a16:colId xmlns:a16="http://schemas.microsoft.com/office/drawing/2014/main" val="3131099334"/>
                    </a:ext>
                  </a:extLst>
                </a:gridCol>
                <a:gridCol w="411480">
                  <a:extLst>
                    <a:ext uri="{9D8B030D-6E8A-4147-A177-3AD203B41FA5}">
                      <a16:colId xmlns:a16="http://schemas.microsoft.com/office/drawing/2014/main" val="245690949"/>
                    </a:ext>
                  </a:extLst>
                </a:gridCol>
                <a:gridCol w="411480">
                  <a:extLst>
                    <a:ext uri="{9D8B030D-6E8A-4147-A177-3AD203B41FA5}">
                      <a16:colId xmlns:a16="http://schemas.microsoft.com/office/drawing/2014/main" val="2981611363"/>
                    </a:ext>
                  </a:extLst>
                </a:gridCol>
                <a:gridCol w="411480">
                  <a:extLst>
                    <a:ext uri="{9D8B030D-6E8A-4147-A177-3AD203B41FA5}">
                      <a16:colId xmlns:a16="http://schemas.microsoft.com/office/drawing/2014/main" val="726328593"/>
                    </a:ext>
                  </a:extLst>
                </a:gridCol>
                <a:gridCol w="411480">
                  <a:extLst>
                    <a:ext uri="{9D8B030D-6E8A-4147-A177-3AD203B41FA5}">
                      <a16:colId xmlns:a16="http://schemas.microsoft.com/office/drawing/2014/main" val="100899335"/>
                    </a:ext>
                  </a:extLst>
                </a:gridCol>
                <a:gridCol w="411480">
                  <a:extLst>
                    <a:ext uri="{9D8B030D-6E8A-4147-A177-3AD203B41FA5}">
                      <a16:colId xmlns:a16="http://schemas.microsoft.com/office/drawing/2014/main" val="3357523824"/>
                    </a:ext>
                  </a:extLst>
                </a:gridCol>
                <a:gridCol w="411480">
                  <a:extLst>
                    <a:ext uri="{9D8B030D-6E8A-4147-A177-3AD203B41FA5}">
                      <a16:colId xmlns:a16="http://schemas.microsoft.com/office/drawing/2014/main" val="3835752024"/>
                    </a:ext>
                  </a:extLst>
                </a:gridCol>
                <a:gridCol w="411480">
                  <a:extLst>
                    <a:ext uri="{9D8B030D-6E8A-4147-A177-3AD203B41FA5}">
                      <a16:colId xmlns:a16="http://schemas.microsoft.com/office/drawing/2014/main" val="1355955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820427468"/>
                  </a:ext>
                </a:extLst>
              </a:tr>
            </a:tbl>
          </a:graphicData>
        </a:graphic>
      </p:graphicFrame>
      <p:sp>
        <p:nvSpPr>
          <p:cNvPr id="4" name="Text Placeholder 3">
            <a:extLst>
              <a:ext uri="{FF2B5EF4-FFF2-40B4-BE49-F238E27FC236}">
                <a16:creationId xmlns:a16="http://schemas.microsoft.com/office/drawing/2014/main" id="{373590F4-2D70-4F89-8697-629207F56920}"/>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285633212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E35CB-A392-49F3-9B70-EA5275F5A7AA}"/>
              </a:ext>
            </a:extLst>
          </p:cNvPr>
          <p:cNvSpPr>
            <a:spLocks noGrp="1"/>
          </p:cNvSpPr>
          <p:nvPr>
            <p:ph type="title"/>
          </p:nvPr>
        </p:nvSpPr>
        <p:spPr/>
        <p:txBody>
          <a:bodyPr/>
          <a:lstStyle/>
          <a:p>
            <a:r>
              <a:rPr lang="en-US"/>
              <a:t>LinkedIn Posts Table | All profiles - 2 of 10</a:t>
            </a:r>
          </a:p>
        </p:txBody>
      </p:sp>
      <p:graphicFrame>
        <p:nvGraphicFramePr>
          <p:cNvPr id="5" name="Table Placeholder 4">
            <a:extLst>
              <a:ext uri="{FF2B5EF4-FFF2-40B4-BE49-F238E27FC236}">
                <a16:creationId xmlns:a16="http://schemas.microsoft.com/office/drawing/2014/main" id="{6796AB52-B6F6-4410-976E-30E20F435DF7}"/>
              </a:ext>
            </a:extLst>
          </p:cNvPr>
          <p:cNvGraphicFramePr>
            <a:graphicFrameLocks noGrp="1"/>
          </p:cNvGraphicFramePr>
          <p:nvPr>
            <p:ph type="tbl" sz="quarter" idx="13"/>
            <p:extLst>
              <p:ext uri="{D42A27DB-BD31-4B8C-83A1-F6EECF244321}">
                <p14:modId xmlns:p14="http://schemas.microsoft.com/office/powerpoint/2010/main" val="3892277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40537329"/>
                    </a:ext>
                  </a:extLst>
                </a:gridCol>
                <a:gridCol w="905256">
                  <a:extLst>
                    <a:ext uri="{9D8B030D-6E8A-4147-A177-3AD203B41FA5}">
                      <a16:colId xmlns:a16="http://schemas.microsoft.com/office/drawing/2014/main" val="1154204827"/>
                    </a:ext>
                  </a:extLst>
                </a:gridCol>
                <a:gridCol w="1316736">
                  <a:extLst>
                    <a:ext uri="{9D8B030D-6E8A-4147-A177-3AD203B41FA5}">
                      <a16:colId xmlns:a16="http://schemas.microsoft.com/office/drawing/2014/main" val="668044661"/>
                    </a:ext>
                  </a:extLst>
                </a:gridCol>
                <a:gridCol w="411480">
                  <a:extLst>
                    <a:ext uri="{9D8B030D-6E8A-4147-A177-3AD203B41FA5}">
                      <a16:colId xmlns:a16="http://schemas.microsoft.com/office/drawing/2014/main" val="3151020774"/>
                    </a:ext>
                  </a:extLst>
                </a:gridCol>
                <a:gridCol w="411480">
                  <a:extLst>
                    <a:ext uri="{9D8B030D-6E8A-4147-A177-3AD203B41FA5}">
                      <a16:colId xmlns:a16="http://schemas.microsoft.com/office/drawing/2014/main" val="1378619218"/>
                    </a:ext>
                  </a:extLst>
                </a:gridCol>
                <a:gridCol w="411480">
                  <a:extLst>
                    <a:ext uri="{9D8B030D-6E8A-4147-A177-3AD203B41FA5}">
                      <a16:colId xmlns:a16="http://schemas.microsoft.com/office/drawing/2014/main" val="3978649434"/>
                    </a:ext>
                  </a:extLst>
                </a:gridCol>
                <a:gridCol w="411480">
                  <a:extLst>
                    <a:ext uri="{9D8B030D-6E8A-4147-A177-3AD203B41FA5}">
                      <a16:colId xmlns:a16="http://schemas.microsoft.com/office/drawing/2014/main" val="443600515"/>
                    </a:ext>
                  </a:extLst>
                </a:gridCol>
                <a:gridCol w="411480">
                  <a:extLst>
                    <a:ext uri="{9D8B030D-6E8A-4147-A177-3AD203B41FA5}">
                      <a16:colId xmlns:a16="http://schemas.microsoft.com/office/drawing/2014/main" val="2453483939"/>
                    </a:ext>
                  </a:extLst>
                </a:gridCol>
                <a:gridCol w="411480">
                  <a:extLst>
                    <a:ext uri="{9D8B030D-6E8A-4147-A177-3AD203B41FA5}">
                      <a16:colId xmlns:a16="http://schemas.microsoft.com/office/drawing/2014/main" val="569080569"/>
                    </a:ext>
                  </a:extLst>
                </a:gridCol>
                <a:gridCol w="411480">
                  <a:extLst>
                    <a:ext uri="{9D8B030D-6E8A-4147-A177-3AD203B41FA5}">
                      <a16:colId xmlns:a16="http://schemas.microsoft.com/office/drawing/2014/main" val="3681305236"/>
                    </a:ext>
                  </a:extLst>
                </a:gridCol>
                <a:gridCol w="411480">
                  <a:extLst>
                    <a:ext uri="{9D8B030D-6E8A-4147-A177-3AD203B41FA5}">
                      <a16:colId xmlns:a16="http://schemas.microsoft.com/office/drawing/2014/main" val="4177770852"/>
                    </a:ext>
                  </a:extLst>
                </a:gridCol>
                <a:gridCol w="411480">
                  <a:extLst>
                    <a:ext uri="{9D8B030D-6E8A-4147-A177-3AD203B41FA5}">
                      <a16:colId xmlns:a16="http://schemas.microsoft.com/office/drawing/2014/main" val="2277414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96010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Millesima USA - 2024-05-28 16:30:13</a:t>
                      </a:r>
                      <a:r>
                        <a:rPr kumimoji="0" lang="en-US" sz="1000" b="0" i="0" u="none" strike="noStrike" kern="1200" cap="none" spc="0" normalizeH="0" baseline="0" noProof="0">
                          <a:ln>
                            <a:noFill/>
                          </a:ln>
                          <a:solidFill>
                            <a:prstClr val="black"/>
                          </a:solidFill>
                          <a:effectLst/>
                          <a:uLnTx/>
                          <a:uFillTx/>
                          <a:latin typeface="Calibri"/>
                          <a:ea typeface="+mn-ea"/>
                          <a:cs typeface="+mn-cs"/>
                        </a:rPr>
                        <a:t>
 🕊️☀️ Basking in the sun and overlooking the Mediterranean coast, this ochre-colored and blue-shuttered estate is home to the world’s most iconic and admired rosé wines. Having acquired the estate in 2006, Sacha Lichine is onto his 18th vintage and the rosé wines produced by this estate have yet to disappoint. Producing an array of 𝑝𝑟𝑜𝑣𝑒𝑛𝑐𝑎𝑙-𝑠𝑡𝑦𝑙𝑒 rose wines, the estate’s most iconic bottling is the legendary: 𝐖𝐡𝐢𝐬𝐩𝐞𝐫𝐢𝐧𝐠 𝐀𝐧𝐠𝐞𝐥. The grapes thrive in the Esclans Valley, in the Cotes de Provence region and are harvested at night, to avoid the scorching south-of-France heat. The grapes are meticulously sorted by the estate’s talented teams, who assess the quality of every grape. Fermentation is carried out entirely in stainless steel tanks, a technique that guarantees the quality of Whispering Angel. Comprising a blend of 𝐺𝑟𝑒𝑛𝑎𝑐ℎ𝑒, 𝑆𝑦𝑟𝑎ℎ, 𝐶𝑎𝑟𝑖𝑔𝑛𝑎𝑛, 𝐶𝑖𝑛𝑠𝑎𝑢𝑙𝑡 𝑎𝑛𝑑 𝑅𝑜𝑙𝑙𝑒, Whispering Angel wines will lure you in with their pale pink color. 𝑭𝒍𝒐𝒓𝒂𝒍 𝒂𝒏𝒅 𝒇𝒓𝒖𝒊𝒕𝒚 𝒏𝒐𝒕𝒆𝒔 fill the nose, giving way to a 𝒓𝒐𝒖𝒏𝒅, 𝒔𝒎𝒐𝒐𝒕𝒉 𝒂𝒏𝒅 𝒗𝒊𝒃𝒓𝒂𝒏𝒕 𝒂𝒄𝒊𝒅𝒊𝒕𝒚 on the palate. This elegant wine reveals juicy and ripe fruit notes, making it the perfect wine to serve chilled at your summertime feasts. Without further ado, discover the 𝟐𝟎𝟐𝟐 𝐯𝐢𝐧𝐭𝐚𝐠𝐞 𝐨𝐟 𝐖𝐡𝐢𝐬𝐩𝐞𝐫𝐢𝐧𝐠 𝐀𝐧𝐠𝐞𝐥 now and serve this wine to your guests this summer!
#WhisperingAngel #RoseWine #CavesdEsclans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Caves d'Esclans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3.1446540880503 %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71463809"/>
                  </a:ext>
                </a:extLst>
              </a:tr>
            </a:tbl>
          </a:graphicData>
        </a:graphic>
      </p:graphicFrame>
      <p:sp>
        <p:nvSpPr>
          <p:cNvPr id="4" name="Text Placeholder 3">
            <a:extLst>
              <a:ext uri="{FF2B5EF4-FFF2-40B4-BE49-F238E27FC236}">
                <a16:creationId xmlns:a16="http://schemas.microsoft.com/office/drawing/2014/main" id="{9D8ECC1F-CB1B-4629-8289-71DA3D06F310}"/>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376404023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ED1AE-AF56-46CC-BEB3-6A98A2A5D048}"/>
              </a:ext>
            </a:extLst>
          </p:cNvPr>
          <p:cNvSpPr>
            <a:spLocks noGrp="1"/>
          </p:cNvSpPr>
          <p:nvPr>
            <p:ph type="title"/>
          </p:nvPr>
        </p:nvSpPr>
        <p:spPr/>
        <p:txBody>
          <a:bodyPr/>
          <a:lstStyle/>
          <a:p>
            <a:r>
              <a:rPr lang="en-US"/>
              <a:t>LinkedIn Posts Table | All profiles - 3 of 10</a:t>
            </a:r>
          </a:p>
        </p:txBody>
      </p:sp>
      <p:graphicFrame>
        <p:nvGraphicFramePr>
          <p:cNvPr id="5" name="Table Placeholder 4">
            <a:extLst>
              <a:ext uri="{FF2B5EF4-FFF2-40B4-BE49-F238E27FC236}">
                <a16:creationId xmlns:a16="http://schemas.microsoft.com/office/drawing/2014/main" id="{1CB55E7C-A0AE-4FED-A5BF-A33D722B9E93}"/>
              </a:ext>
            </a:extLst>
          </p:cNvPr>
          <p:cNvGraphicFramePr>
            <a:graphicFrameLocks noGrp="1"/>
          </p:cNvGraphicFramePr>
          <p:nvPr>
            <p:ph type="tbl" sz="quarter" idx="13"/>
            <p:extLst>
              <p:ext uri="{D42A27DB-BD31-4B8C-83A1-F6EECF244321}">
                <p14:modId xmlns:p14="http://schemas.microsoft.com/office/powerpoint/2010/main" val="906475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86629447"/>
                    </a:ext>
                  </a:extLst>
                </a:gridCol>
                <a:gridCol w="905256">
                  <a:extLst>
                    <a:ext uri="{9D8B030D-6E8A-4147-A177-3AD203B41FA5}">
                      <a16:colId xmlns:a16="http://schemas.microsoft.com/office/drawing/2014/main" val="2351648895"/>
                    </a:ext>
                  </a:extLst>
                </a:gridCol>
                <a:gridCol w="1316736">
                  <a:extLst>
                    <a:ext uri="{9D8B030D-6E8A-4147-A177-3AD203B41FA5}">
                      <a16:colId xmlns:a16="http://schemas.microsoft.com/office/drawing/2014/main" val="3181720351"/>
                    </a:ext>
                  </a:extLst>
                </a:gridCol>
                <a:gridCol w="411480">
                  <a:extLst>
                    <a:ext uri="{9D8B030D-6E8A-4147-A177-3AD203B41FA5}">
                      <a16:colId xmlns:a16="http://schemas.microsoft.com/office/drawing/2014/main" val="2873118754"/>
                    </a:ext>
                  </a:extLst>
                </a:gridCol>
                <a:gridCol w="411480">
                  <a:extLst>
                    <a:ext uri="{9D8B030D-6E8A-4147-A177-3AD203B41FA5}">
                      <a16:colId xmlns:a16="http://schemas.microsoft.com/office/drawing/2014/main" val="1205995754"/>
                    </a:ext>
                  </a:extLst>
                </a:gridCol>
                <a:gridCol w="411480">
                  <a:extLst>
                    <a:ext uri="{9D8B030D-6E8A-4147-A177-3AD203B41FA5}">
                      <a16:colId xmlns:a16="http://schemas.microsoft.com/office/drawing/2014/main" val="2772677998"/>
                    </a:ext>
                  </a:extLst>
                </a:gridCol>
                <a:gridCol w="411480">
                  <a:extLst>
                    <a:ext uri="{9D8B030D-6E8A-4147-A177-3AD203B41FA5}">
                      <a16:colId xmlns:a16="http://schemas.microsoft.com/office/drawing/2014/main" val="133235097"/>
                    </a:ext>
                  </a:extLst>
                </a:gridCol>
                <a:gridCol w="411480">
                  <a:extLst>
                    <a:ext uri="{9D8B030D-6E8A-4147-A177-3AD203B41FA5}">
                      <a16:colId xmlns:a16="http://schemas.microsoft.com/office/drawing/2014/main" val="3185892946"/>
                    </a:ext>
                  </a:extLst>
                </a:gridCol>
                <a:gridCol w="411480">
                  <a:extLst>
                    <a:ext uri="{9D8B030D-6E8A-4147-A177-3AD203B41FA5}">
                      <a16:colId xmlns:a16="http://schemas.microsoft.com/office/drawing/2014/main" val="1603725561"/>
                    </a:ext>
                  </a:extLst>
                </a:gridCol>
                <a:gridCol w="411480">
                  <a:extLst>
                    <a:ext uri="{9D8B030D-6E8A-4147-A177-3AD203B41FA5}">
                      <a16:colId xmlns:a16="http://schemas.microsoft.com/office/drawing/2014/main" val="1149871223"/>
                    </a:ext>
                  </a:extLst>
                </a:gridCol>
                <a:gridCol w="411480">
                  <a:extLst>
                    <a:ext uri="{9D8B030D-6E8A-4147-A177-3AD203B41FA5}">
                      <a16:colId xmlns:a16="http://schemas.microsoft.com/office/drawing/2014/main" val="2100958232"/>
                    </a:ext>
                  </a:extLst>
                </a:gridCol>
                <a:gridCol w="411480">
                  <a:extLst>
                    <a:ext uri="{9D8B030D-6E8A-4147-A177-3AD203B41FA5}">
                      <a16:colId xmlns:a16="http://schemas.microsoft.com/office/drawing/2014/main" val="3804202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112222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Millesima - 2024-05-24 16:01:26</a:t>
                      </a:r>
                      <a:r>
                        <a:rPr kumimoji="0" lang="fr-FR" sz="1000" b="0" i="0" u="none" strike="noStrike" kern="1200" cap="none" spc="0" normalizeH="0" baseline="0" noProof="0">
                          <a:ln>
                            <a:noFill/>
                          </a:ln>
                          <a:solidFill>
                            <a:prstClr val="black"/>
                          </a:solidFill>
                          <a:effectLst/>
                          <a:uLnTx/>
                          <a:uFillTx/>
                          <a:latin typeface="Calibri"/>
                          <a:ea typeface="+mn-ea"/>
                          <a:cs typeface="+mn-cs"/>
                        </a:rPr>
                        <a:t>
 Façonné par les vents, entre le Massif des Maures, les anciens salins de Hyères et les îles d’Or, le Château Galoupet  veille sur un terroir de 77 hectares de bois protégés et 69 hectares de vignes. Engagé pour l’environnement, ce Cru Classé de Provence présente son premier millésime certifié en agriculture biologique : le Château Galoupet 2023.
Millésime chaud et sec, 2023 a généré des raisins de grande qualité, très concentrés en arômes. Une sélection minutieuse parmi les 40 parcelles du domaine a permis de composer cette cuvée, avec une attention particulière au tibouren, cépage rare aux arômes de fruits jaunes et à la touche saline. En bouche, ce rosé des 𝘊𝘰̂𝘵𝘦𝘴-𝘥𝘦-𝘗𝘳𝘰𝘷𝘦𝘯𝘤𝘦 est intense, ample et structuré avec une finale longue et complexe. Un véritable rosé de gastronomie, révélant un bon potentiel de garde.
#ProvenceWine #chateaugaloupet #rosé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Galoupet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3.5987748851455 %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18877830"/>
                  </a:ext>
                </a:extLst>
              </a:tr>
            </a:tbl>
          </a:graphicData>
        </a:graphic>
      </p:graphicFrame>
      <p:sp>
        <p:nvSpPr>
          <p:cNvPr id="4" name="Text Placeholder 3">
            <a:extLst>
              <a:ext uri="{FF2B5EF4-FFF2-40B4-BE49-F238E27FC236}">
                <a16:creationId xmlns:a16="http://schemas.microsoft.com/office/drawing/2014/main" id="{F59A5C31-C453-4BB5-ADB3-D52D92161400}"/>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16497657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C7741-ACAD-4E78-BA14-3F3B9414E2C0}"/>
              </a:ext>
            </a:extLst>
          </p:cNvPr>
          <p:cNvSpPr>
            <a:spLocks noGrp="1"/>
          </p:cNvSpPr>
          <p:nvPr>
            <p:ph type="title"/>
          </p:nvPr>
        </p:nvSpPr>
        <p:spPr/>
        <p:txBody>
          <a:bodyPr/>
          <a:lstStyle/>
          <a:p>
            <a:r>
              <a:rPr lang="en-US"/>
              <a:t>LinkedIn Posts Table | All profiles - 4 of 10</a:t>
            </a:r>
          </a:p>
        </p:txBody>
      </p:sp>
      <p:graphicFrame>
        <p:nvGraphicFramePr>
          <p:cNvPr id="5" name="Table Placeholder 4">
            <a:extLst>
              <a:ext uri="{FF2B5EF4-FFF2-40B4-BE49-F238E27FC236}">
                <a16:creationId xmlns:a16="http://schemas.microsoft.com/office/drawing/2014/main" id="{75BD8E01-D1F5-44F1-ACF9-A4E403D5DECF}"/>
              </a:ext>
            </a:extLst>
          </p:cNvPr>
          <p:cNvGraphicFramePr>
            <a:graphicFrameLocks noGrp="1"/>
          </p:cNvGraphicFramePr>
          <p:nvPr>
            <p:ph type="tbl" sz="quarter" idx="13"/>
            <p:extLst>
              <p:ext uri="{D42A27DB-BD31-4B8C-83A1-F6EECF244321}">
                <p14:modId xmlns:p14="http://schemas.microsoft.com/office/powerpoint/2010/main" val="473290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97550246"/>
                    </a:ext>
                  </a:extLst>
                </a:gridCol>
                <a:gridCol w="905256">
                  <a:extLst>
                    <a:ext uri="{9D8B030D-6E8A-4147-A177-3AD203B41FA5}">
                      <a16:colId xmlns:a16="http://schemas.microsoft.com/office/drawing/2014/main" val="2804669731"/>
                    </a:ext>
                  </a:extLst>
                </a:gridCol>
                <a:gridCol w="1316736">
                  <a:extLst>
                    <a:ext uri="{9D8B030D-6E8A-4147-A177-3AD203B41FA5}">
                      <a16:colId xmlns:a16="http://schemas.microsoft.com/office/drawing/2014/main" val="4165781334"/>
                    </a:ext>
                  </a:extLst>
                </a:gridCol>
                <a:gridCol w="411480">
                  <a:extLst>
                    <a:ext uri="{9D8B030D-6E8A-4147-A177-3AD203B41FA5}">
                      <a16:colId xmlns:a16="http://schemas.microsoft.com/office/drawing/2014/main" val="3734734121"/>
                    </a:ext>
                  </a:extLst>
                </a:gridCol>
                <a:gridCol w="411480">
                  <a:extLst>
                    <a:ext uri="{9D8B030D-6E8A-4147-A177-3AD203B41FA5}">
                      <a16:colId xmlns:a16="http://schemas.microsoft.com/office/drawing/2014/main" val="3389907514"/>
                    </a:ext>
                  </a:extLst>
                </a:gridCol>
                <a:gridCol w="411480">
                  <a:extLst>
                    <a:ext uri="{9D8B030D-6E8A-4147-A177-3AD203B41FA5}">
                      <a16:colId xmlns:a16="http://schemas.microsoft.com/office/drawing/2014/main" val="4218130808"/>
                    </a:ext>
                  </a:extLst>
                </a:gridCol>
                <a:gridCol w="411480">
                  <a:extLst>
                    <a:ext uri="{9D8B030D-6E8A-4147-A177-3AD203B41FA5}">
                      <a16:colId xmlns:a16="http://schemas.microsoft.com/office/drawing/2014/main" val="2197263404"/>
                    </a:ext>
                  </a:extLst>
                </a:gridCol>
                <a:gridCol w="411480">
                  <a:extLst>
                    <a:ext uri="{9D8B030D-6E8A-4147-A177-3AD203B41FA5}">
                      <a16:colId xmlns:a16="http://schemas.microsoft.com/office/drawing/2014/main" val="679696642"/>
                    </a:ext>
                  </a:extLst>
                </a:gridCol>
                <a:gridCol w="411480">
                  <a:extLst>
                    <a:ext uri="{9D8B030D-6E8A-4147-A177-3AD203B41FA5}">
                      <a16:colId xmlns:a16="http://schemas.microsoft.com/office/drawing/2014/main" val="2167288745"/>
                    </a:ext>
                  </a:extLst>
                </a:gridCol>
                <a:gridCol w="411480">
                  <a:extLst>
                    <a:ext uri="{9D8B030D-6E8A-4147-A177-3AD203B41FA5}">
                      <a16:colId xmlns:a16="http://schemas.microsoft.com/office/drawing/2014/main" val="816712107"/>
                    </a:ext>
                  </a:extLst>
                </a:gridCol>
                <a:gridCol w="411480">
                  <a:extLst>
                    <a:ext uri="{9D8B030D-6E8A-4147-A177-3AD203B41FA5}">
                      <a16:colId xmlns:a16="http://schemas.microsoft.com/office/drawing/2014/main" val="4272713102"/>
                    </a:ext>
                  </a:extLst>
                </a:gridCol>
                <a:gridCol w="411480">
                  <a:extLst>
                    <a:ext uri="{9D8B030D-6E8A-4147-A177-3AD203B41FA5}">
                      <a16:colId xmlns:a16="http://schemas.microsoft.com/office/drawing/2014/main" val="2503591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834022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Millesima - 2024-03-28 14:09:58</a:t>
                      </a:r>
                      <a:r>
                        <a:rPr kumimoji="0" lang="fr-FR" sz="1000" b="0" i="0" u="none" strike="noStrike" kern="1200" cap="none" spc="0" normalizeH="0" baseline="0" noProof="0">
                          <a:ln>
                            <a:noFill/>
                          </a:ln>
                          <a:solidFill>
                            <a:prstClr val="black"/>
                          </a:solidFill>
                          <a:effectLst/>
                          <a:uLnTx/>
                          <a:uFillTx/>
                          <a:latin typeface="Calibri"/>
                          <a:ea typeface="+mn-ea"/>
                          <a:cs typeface="+mn-cs"/>
                        </a:rPr>
                        <a:t>
 𝗠𝗶𝗻𝘂𝘁𝘆 𝗠 𝗥𝗼𝘀𝗲́ 𝟮𝟬𝟮𝟯, la nouvelle édition limitée by 𝑯𝒆𝒏𝒓𝒊𝒆𝒕𝒕𝒆 𝑨𝒓𝒄𝒆𝒍𝒊𝒏
L’iconique cuvée 𝘔𝘪𝘯𝘶𝘵𝘺 𝘔 𝘙𝘰𝘴𝘦́, de couleur rose nacré et d'intensité aromatique, poursuit son voyage artistique avec Henriette Arcelin, une illustratrice et céramiste française qui vit à Lisbonne depuis 10 ans. Son travail attire le regard par son côté organique et ludique inspiré de la botanique, de l'histoire naturelle, de la faune et de la biologie marine. Le folklore, les textiles et l'artisanat des diverses régions du monde sont également très présents dans les créations de l'artiste. 
#Rosé #Minuty #MinutyM #HenrietteArcelin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Minuty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4.0423484119346 %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92565166"/>
                  </a:ext>
                </a:extLst>
              </a:tr>
            </a:tbl>
          </a:graphicData>
        </a:graphic>
      </p:graphicFrame>
      <p:sp>
        <p:nvSpPr>
          <p:cNvPr id="4" name="Text Placeholder 3">
            <a:extLst>
              <a:ext uri="{FF2B5EF4-FFF2-40B4-BE49-F238E27FC236}">
                <a16:creationId xmlns:a16="http://schemas.microsoft.com/office/drawing/2014/main" id="{7C09EBD4-3504-4A40-B3F2-E7134B31B0F5}"/>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229368581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8766A-6E00-4D56-93EB-665203E7384F}"/>
              </a:ext>
            </a:extLst>
          </p:cNvPr>
          <p:cNvSpPr>
            <a:spLocks noGrp="1"/>
          </p:cNvSpPr>
          <p:nvPr>
            <p:ph type="title"/>
          </p:nvPr>
        </p:nvSpPr>
        <p:spPr/>
        <p:txBody>
          <a:bodyPr/>
          <a:lstStyle/>
          <a:p>
            <a:r>
              <a:rPr lang="en-US"/>
              <a:t>LinkedIn Posts Table | All profiles - 5 of 10</a:t>
            </a:r>
          </a:p>
        </p:txBody>
      </p:sp>
      <p:graphicFrame>
        <p:nvGraphicFramePr>
          <p:cNvPr id="5" name="Table Placeholder 4">
            <a:extLst>
              <a:ext uri="{FF2B5EF4-FFF2-40B4-BE49-F238E27FC236}">
                <a16:creationId xmlns:a16="http://schemas.microsoft.com/office/drawing/2014/main" id="{30F313D5-6603-4B67-8C08-1B9F6D9E7ED4}"/>
              </a:ext>
            </a:extLst>
          </p:cNvPr>
          <p:cNvGraphicFramePr>
            <a:graphicFrameLocks noGrp="1"/>
          </p:cNvGraphicFramePr>
          <p:nvPr>
            <p:ph type="tbl" sz="quarter" idx="13"/>
            <p:extLst>
              <p:ext uri="{D42A27DB-BD31-4B8C-83A1-F6EECF244321}">
                <p14:modId xmlns:p14="http://schemas.microsoft.com/office/powerpoint/2010/main" val="4036070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075618708"/>
                    </a:ext>
                  </a:extLst>
                </a:gridCol>
                <a:gridCol w="905256">
                  <a:extLst>
                    <a:ext uri="{9D8B030D-6E8A-4147-A177-3AD203B41FA5}">
                      <a16:colId xmlns:a16="http://schemas.microsoft.com/office/drawing/2014/main" val="3228809373"/>
                    </a:ext>
                  </a:extLst>
                </a:gridCol>
                <a:gridCol w="1316736">
                  <a:extLst>
                    <a:ext uri="{9D8B030D-6E8A-4147-A177-3AD203B41FA5}">
                      <a16:colId xmlns:a16="http://schemas.microsoft.com/office/drawing/2014/main" val="2382396762"/>
                    </a:ext>
                  </a:extLst>
                </a:gridCol>
                <a:gridCol w="411480">
                  <a:extLst>
                    <a:ext uri="{9D8B030D-6E8A-4147-A177-3AD203B41FA5}">
                      <a16:colId xmlns:a16="http://schemas.microsoft.com/office/drawing/2014/main" val="1797110288"/>
                    </a:ext>
                  </a:extLst>
                </a:gridCol>
                <a:gridCol w="411480">
                  <a:extLst>
                    <a:ext uri="{9D8B030D-6E8A-4147-A177-3AD203B41FA5}">
                      <a16:colId xmlns:a16="http://schemas.microsoft.com/office/drawing/2014/main" val="1737214992"/>
                    </a:ext>
                  </a:extLst>
                </a:gridCol>
                <a:gridCol w="411480">
                  <a:extLst>
                    <a:ext uri="{9D8B030D-6E8A-4147-A177-3AD203B41FA5}">
                      <a16:colId xmlns:a16="http://schemas.microsoft.com/office/drawing/2014/main" val="1950759476"/>
                    </a:ext>
                  </a:extLst>
                </a:gridCol>
                <a:gridCol w="411480">
                  <a:extLst>
                    <a:ext uri="{9D8B030D-6E8A-4147-A177-3AD203B41FA5}">
                      <a16:colId xmlns:a16="http://schemas.microsoft.com/office/drawing/2014/main" val="4152425655"/>
                    </a:ext>
                  </a:extLst>
                </a:gridCol>
                <a:gridCol w="411480">
                  <a:extLst>
                    <a:ext uri="{9D8B030D-6E8A-4147-A177-3AD203B41FA5}">
                      <a16:colId xmlns:a16="http://schemas.microsoft.com/office/drawing/2014/main" val="2426197695"/>
                    </a:ext>
                  </a:extLst>
                </a:gridCol>
                <a:gridCol w="411480">
                  <a:extLst>
                    <a:ext uri="{9D8B030D-6E8A-4147-A177-3AD203B41FA5}">
                      <a16:colId xmlns:a16="http://schemas.microsoft.com/office/drawing/2014/main" val="1726414812"/>
                    </a:ext>
                  </a:extLst>
                </a:gridCol>
                <a:gridCol w="411480">
                  <a:extLst>
                    <a:ext uri="{9D8B030D-6E8A-4147-A177-3AD203B41FA5}">
                      <a16:colId xmlns:a16="http://schemas.microsoft.com/office/drawing/2014/main" val="3072285608"/>
                    </a:ext>
                  </a:extLst>
                </a:gridCol>
                <a:gridCol w="411480">
                  <a:extLst>
                    <a:ext uri="{9D8B030D-6E8A-4147-A177-3AD203B41FA5}">
                      <a16:colId xmlns:a16="http://schemas.microsoft.com/office/drawing/2014/main" val="3259457267"/>
                    </a:ext>
                  </a:extLst>
                </a:gridCol>
                <a:gridCol w="411480">
                  <a:extLst>
                    <a:ext uri="{9D8B030D-6E8A-4147-A177-3AD203B41FA5}">
                      <a16:colId xmlns:a16="http://schemas.microsoft.com/office/drawing/2014/main" val="2203040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66286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Millesima - 2024-03-19 18:00:18</a:t>
                      </a:r>
                      <a:r>
                        <a:rPr kumimoji="0" lang="fr-FR" sz="1000" b="0" i="0" u="none" strike="noStrike" kern="1200" cap="none" spc="0" normalizeH="0" baseline="0" noProof="0">
                          <a:ln>
                            <a:noFill/>
                          </a:ln>
                          <a:solidFill>
                            <a:prstClr val="black"/>
                          </a:solidFill>
                          <a:effectLst/>
                          <a:uLnTx/>
                          <a:uFillTx/>
                          <a:latin typeface="Calibri"/>
                          <a:ea typeface="+mn-ea"/>
                          <a:cs typeface="+mn-cs"/>
                        </a:rPr>
                        <a:t>
 Figure emblématique de la Provence, 𝘾𝙝𝙖̂𝙩𝙚𝙖𝙪 𝙙'𝙀𝙨𝙘𝙡𝙖𝙣𝙨 révèle le millésime 2023 de 𝗪𝗵𝗶𝘀𝗽𝗲𝗿𝗶𝗻𝗴 𝗔𝗻𝗴𝗲𝗹.
Cette cuvée emblématique est une référence des vins rosés haut de gamme, alliant savoir-faire traditionnel et technologies modernes. À l’oeil, sa robe est claire et plaisante. D’une grande intensité aromatique, le nez est net et précis. C'est un assemblage des meilleurs jus de goutte et des meilleurs jus de presse, avec une fermentation et élevage en cuves inox avec contrôles des températures.
#WhisperingAngel #ChateaudEsclans #Rosé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Whispering Angel, Caves d'Esclans, Chateau d'Esclans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5.4874489200234 %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78233072"/>
                  </a:ext>
                </a:extLst>
              </a:tr>
            </a:tbl>
          </a:graphicData>
        </a:graphic>
      </p:graphicFrame>
      <p:sp>
        <p:nvSpPr>
          <p:cNvPr id="4" name="Text Placeholder 3">
            <a:extLst>
              <a:ext uri="{FF2B5EF4-FFF2-40B4-BE49-F238E27FC236}">
                <a16:creationId xmlns:a16="http://schemas.microsoft.com/office/drawing/2014/main" id="{372EEA6C-E513-4445-A053-0E483A469D72}"/>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216590074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26D26-DB20-4D0E-8D77-0F79F1E59F83}"/>
              </a:ext>
            </a:extLst>
          </p:cNvPr>
          <p:cNvSpPr>
            <a:spLocks noGrp="1"/>
          </p:cNvSpPr>
          <p:nvPr>
            <p:ph type="title"/>
          </p:nvPr>
        </p:nvSpPr>
        <p:spPr/>
        <p:txBody>
          <a:bodyPr/>
          <a:lstStyle/>
          <a:p>
            <a:r>
              <a:rPr lang="en-US"/>
              <a:t>LinkedIn Posts Table | All profiles - 6 of 10</a:t>
            </a:r>
          </a:p>
        </p:txBody>
      </p:sp>
      <p:graphicFrame>
        <p:nvGraphicFramePr>
          <p:cNvPr id="5" name="Table Placeholder 4">
            <a:extLst>
              <a:ext uri="{FF2B5EF4-FFF2-40B4-BE49-F238E27FC236}">
                <a16:creationId xmlns:a16="http://schemas.microsoft.com/office/drawing/2014/main" id="{D0893A3D-A9A0-48EF-B2AE-D6FA441CE349}"/>
              </a:ext>
            </a:extLst>
          </p:cNvPr>
          <p:cNvGraphicFramePr>
            <a:graphicFrameLocks noGrp="1"/>
          </p:cNvGraphicFramePr>
          <p:nvPr>
            <p:ph type="tbl" sz="quarter" idx="13"/>
            <p:extLst>
              <p:ext uri="{D42A27DB-BD31-4B8C-83A1-F6EECF244321}">
                <p14:modId xmlns:p14="http://schemas.microsoft.com/office/powerpoint/2010/main" val="401821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610417575"/>
                    </a:ext>
                  </a:extLst>
                </a:gridCol>
                <a:gridCol w="905256">
                  <a:extLst>
                    <a:ext uri="{9D8B030D-6E8A-4147-A177-3AD203B41FA5}">
                      <a16:colId xmlns:a16="http://schemas.microsoft.com/office/drawing/2014/main" val="3307683583"/>
                    </a:ext>
                  </a:extLst>
                </a:gridCol>
                <a:gridCol w="1316736">
                  <a:extLst>
                    <a:ext uri="{9D8B030D-6E8A-4147-A177-3AD203B41FA5}">
                      <a16:colId xmlns:a16="http://schemas.microsoft.com/office/drawing/2014/main" val="3913719506"/>
                    </a:ext>
                  </a:extLst>
                </a:gridCol>
                <a:gridCol w="411480">
                  <a:extLst>
                    <a:ext uri="{9D8B030D-6E8A-4147-A177-3AD203B41FA5}">
                      <a16:colId xmlns:a16="http://schemas.microsoft.com/office/drawing/2014/main" val="2173486025"/>
                    </a:ext>
                  </a:extLst>
                </a:gridCol>
                <a:gridCol w="411480">
                  <a:extLst>
                    <a:ext uri="{9D8B030D-6E8A-4147-A177-3AD203B41FA5}">
                      <a16:colId xmlns:a16="http://schemas.microsoft.com/office/drawing/2014/main" val="1892691684"/>
                    </a:ext>
                  </a:extLst>
                </a:gridCol>
                <a:gridCol w="411480">
                  <a:extLst>
                    <a:ext uri="{9D8B030D-6E8A-4147-A177-3AD203B41FA5}">
                      <a16:colId xmlns:a16="http://schemas.microsoft.com/office/drawing/2014/main" val="2426437825"/>
                    </a:ext>
                  </a:extLst>
                </a:gridCol>
                <a:gridCol w="411480">
                  <a:extLst>
                    <a:ext uri="{9D8B030D-6E8A-4147-A177-3AD203B41FA5}">
                      <a16:colId xmlns:a16="http://schemas.microsoft.com/office/drawing/2014/main" val="2946897024"/>
                    </a:ext>
                  </a:extLst>
                </a:gridCol>
                <a:gridCol w="411480">
                  <a:extLst>
                    <a:ext uri="{9D8B030D-6E8A-4147-A177-3AD203B41FA5}">
                      <a16:colId xmlns:a16="http://schemas.microsoft.com/office/drawing/2014/main" val="2452485882"/>
                    </a:ext>
                  </a:extLst>
                </a:gridCol>
                <a:gridCol w="411480">
                  <a:extLst>
                    <a:ext uri="{9D8B030D-6E8A-4147-A177-3AD203B41FA5}">
                      <a16:colId xmlns:a16="http://schemas.microsoft.com/office/drawing/2014/main" val="2379079922"/>
                    </a:ext>
                  </a:extLst>
                </a:gridCol>
                <a:gridCol w="411480">
                  <a:extLst>
                    <a:ext uri="{9D8B030D-6E8A-4147-A177-3AD203B41FA5}">
                      <a16:colId xmlns:a16="http://schemas.microsoft.com/office/drawing/2014/main" val="396839498"/>
                    </a:ext>
                  </a:extLst>
                </a:gridCol>
                <a:gridCol w="411480">
                  <a:extLst>
                    <a:ext uri="{9D8B030D-6E8A-4147-A177-3AD203B41FA5}">
                      <a16:colId xmlns:a16="http://schemas.microsoft.com/office/drawing/2014/main" val="1091651476"/>
                    </a:ext>
                  </a:extLst>
                </a:gridCol>
                <a:gridCol w="411480">
                  <a:extLst>
                    <a:ext uri="{9D8B030D-6E8A-4147-A177-3AD203B41FA5}">
                      <a16:colId xmlns:a16="http://schemas.microsoft.com/office/drawing/2014/main" val="30675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19537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Millesima - 2024-03-12 17:30:17</a:t>
                      </a:r>
                      <a:r>
                        <a:rPr kumimoji="0" lang="fr-FR" sz="1000" b="0" i="0" u="none" strike="noStrike" kern="1200" cap="none" spc="0" normalizeH="0" baseline="0" noProof="0">
                          <a:ln>
                            <a:noFill/>
                          </a:ln>
                          <a:solidFill>
                            <a:prstClr val="black"/>
                          </a:solidFill>
                          <a:effectLst/>
                          <a:uLnTx/>
                          <a:uFillTx/>
                          <a:latin typeface="Calibri"/>
                          <a:ea typeface="+mn-ea"/>
                          <a:cs typeface="+mn-cs"/>
                        </a:rPr>
                        <a:t>
 À la Maison KRUG Champagne, chaque Millésime Krug célèbre le caractère distinct d'une année particulière. Chaque Millésime Krug est unique : c'est un petit ensemble de musiciens interprétant la musique de l'année, capturée par Krug.
𝗞𝗿𝘂𝗴 𝟮𝟬𝟭𝟭 est une histoire étonnante alliant finesse et puissance, surnommée « Rondeur Ciselée » par le Comité de Dégustation de la Maison. 
Pour Krug, l'année 2011 a donné naissance à un Champagne assertif, plein de caractère, opulent tout en étant vif.
#Krug #Champagne #MaisonKrug #Krug2011</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Krug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3.5591274397245 %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51159642"/>
                  </a:ext>
                </a:extLst>
              </a:tr>
            </a:tbl>
          </a:graphicData>
        </a:graphic>
      </p:graphicFrame>
      <p:sp>
        <p:nvSpPr>
          <p:cNvPr id="4" name="Text Placeholder 3">
            <a:extLst>
              <a:ext uri="{FF2B5EF4-FFF2-40B4-BE49-F238E27FC236}">
                <a16:creationId xmlns:a16="http://schemas.microsoft.com/office/drawing/2014/main" id="{995FC944-DD93-4620-BFA3-744A4B5FD6AD}"/>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169849805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A4019-CCB8-47A6-960D-AB47B12B45CE}"/>
              </a:ext>
            </a:extLst>
          </p:cNvPr>
          <p:cNvSpPr>
            <a:spLocks noGrp="1"/>
          </p:cNvSpPr>
          <p:nvPr>
            <p:ph type="title"/>
          </p:nvPr>
        </p:nvSpPr>
        <p:spPr/>
        <p:txBody>
          <a:bodyPr/>
          <a:lstStyle/>
          <a:p>
            <a:r>
              <a:rPr lang="en-US"/>
              <a:t>LinkedIn Posts Table | All profiles - 7 of 10</a:t>
            </a:r>
          </a:p>
        </p:txBody>
      </p:sp>
      <p:graphicFrame>
        <p:nvGraphicFramePr>
          <p:cNvPr id="5" name="Table Placeholder 4">
            <a:extLst>
              <a:ext uri="{FF2B5EF4-FFF2-40B4-BE49-F238E27FC236}">
                <a16:creationId xmlns:a16="http://schemas.microsoft.com/office/drawing/2014/main" id="{E987C266-23D1-47C5-8C21-226EBEAA59F4}"/>
              </a:ext>
            </a:extLst>
          </p:cNvPr>
          <p:cNvGraphicFramePr>
            <a:graphicFrameLocks noGrp="1"/>
          </p:cNvGraphicFramePr>
          <p:nvPr>
            <p:ph type="tbl" sz="quarter" idx="13"/>
            <p:extLst>
              <p:ext uri="{D42A27DB-BD31-4B8C-83A1-F6EECF244321}">
                <p14:modId xmlns:p14="http://schemas.microsoft.com/office/powerpoint/2010/main" val="3920368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58834183"/>
                    </a:ext>
                  </a:extLst>
                </a:gridCol>
                <a:gridCol w="905256">
                  <a:extLst>
                    <a:ext uri="{9D8B030D-6E8A-4147-A177-3AD203B41FA5}">
                      <a16:colId xmlns:a16="http://schemas.microsoft.com/office/drawing/2014/main" val="2918906972"/>
                    </a:ext>
                  </a:extLst>
                </a:gridCol>
                <a:gridCol w="1316736">
                  <a:extLst>
                    <a:ext uri="{9D8B030D-6E8A-4147-A177-3AD203B41FA5}">
                      <a16:colId xmlns:a16="http://schemas.microsoft.com/office/drawing/2014/main" val="940810398"/>
                    </a:ext>
                  </a:extLst>
                </a:gridCol>
                <a:gridCol w="411480">
                  <a:extLst>
                    <a:ext uri="{9D8B030D-6E8A-4147-A177-3AD203B41FA5}">
                      <a16:colId xmlns:a16="http://schemas.microsoft.com/office/drawing/2014/main" val="3548273694"/>
                    </a:ext>
                  </a:extLst>
                </a:gridCol>
                <a:gridCol w="411480">
                  <a:extLst>
                    <a:ext uri="{9D8B030D-6E8A-4147-A177-3AD203B41FA5}">
                      <a16:colId xmlns:a16="http://schemas.microsoft.com/office/drawing/2014/main" val="461148267"/>
                    </a:ext>
                  </a:extLst>
                </a:gridCol>
                <a:gridCol w="411480">
                  <a:extLst>
                    <a:ext uri="{9D8B030D-6E8A-4147-A177-3AD203B41FA5}">
                      <a16:colId xmlns:a16="http://schemas.microsoft.com/office/drawing/2014/main" val="4240206828"/>
                    </a:ext>
                  </a:extLst>
                </a:gridCol>
                <a:gridCol w="411480">
                  <a:extLst>
                    <a:ext uri="{9D8B030D-6E8A-4147-A177-3AD203B41FA5}">
                      <a16:colId xmlns:a16="http://schemas.microsoft.com/office/drawing/2014/main" val="278543629"/>
                    </a:ext>
                  </a:extLst>
                </a:gridCol>
                <a:gridCol w="411480">
                  <a:extLst>
                    <a:ext uri="{9D8B030D-6E8A-4147-A177-3AD203B41FA5}">
                      <a16:colId xmlns:a16="http://schemas.microsoft.com/office/drawing/2014/main" val="2308857768"/>
                    </a:ext>
                  </a:extLst>
                </a:gridCol>
                <a:gridCol w="411480">
                  <a:extLst>
                    <a:ext uri="{9D8B030D-6E8A-4147-A177-3AD203B41FA5}">
                      <a16:colId xmlns:a16="http://schemas.microsoft.com/office/drawing/2014/main" val="3791464841"/>
                    </a:ext>
                  </a:extLst>
                </a:gridCol>
                <a:gridCol w="411480">
                  <a:extLst>
                    <a:ext uri="{9D8B030D-6E8A-4147-A177-3AD203B41FA5}">
                      <a16:colId xmlns:a16="http://schemas.microsoft.com/office/drawing/2014/main" val="3344360912"/>
                    </a:ext>
                  </a:extLst>
                </a:gridCol>
                <a:gridCol w="411480">
                  <a:extLst>
                    <a:ext uri="{9D8B030D-6E8A-4147-A177-3AD203B41FA5}">
                      <a16:colId xmlns:a16="http://schemas.microsoft.com/office/drawing/2014/main" val="1066182926"/>
                    </a:ext>
                  </a:extLst>
                </a:gridCol>
                <a:gridCol w="411480">
                  <a:extLst>
                    <a:ext uri="{9D8B030D-6E8A-4147-A177-3AD203B41FA5}">
                      <a16:colId xmlns:a16="http://schemas.microsoft.com/office/drawing/2014/main" val="3116695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812127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Millesima - 2024-03-07 17:00:18</a:t>
                      </a:r>
                      <a:r>
                        <a:rPr kumimoji="0" lang="fr-FR" sz="1000" b="0" i="0" u="none" strike="noStrike" kern="1200" cap="none" spc="0" normalizeH="0" baseline="0" noProof="0">
                          <a:ln>
                            <a:noFill/>
                          </a:ln>
                          <a:solidFill>
                            <a:prstClr val="black"/>
                          </a:solidFill>
                          <a:effectLst/>
                          <a:uLnTx/>
                          <a:uFillTx/>
                          <a:latin typeface="Calibri"/>
                          <a:ea typeface="+mn-ea"/>
                          <a:cs typeface="+mn-cs"/>
                        </a:rPr>
                        <a:t>
 La Grande Dame rend hommage à l’esprit pionnier de Madame Clicquot, connue pour être « 𝘭𝘢 𝘎𝘳𝘢𝘯𝘥𝘦 𝘋𝘢𝘮𝘦 𝘥𝘦 𝘭𝘢 𝘊𝘩𝘢𝘮𝘱𝘢𝘨𝘯𝘦 ».
Cette cuvée incarne deux de ses innovations majeures: l'élaboration du premier champagne millésimé en 1810 et la création du premier champagne rosé d’assemblage connu en 1818.
Elle met en valeur l'expertise œnologique de Veuve Clicquot  dans l'élaboration et le vieillissement du champagne d’assemblage, ainsi que la sélection de Crus Historiques.
#LaGrandeDame #VeuveClicquot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Veuve Clicquot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1.6393442622951 %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95817116"/>
                  </a:ext>
                </a:extLst>
              </a:tr>
            </a:tbl>
          </a:graphicData>
        </a:graphic>
      </p:graphicFrame>
      <p:sp>
        <p:nvSpPr>
          <p:cNvPr id="4" name="Text Placeholder 3">
            <a:extLst>
              <a:ext uri="{FF2B5EF4-FFF2-40B4-BE49-F238E27FC236}">
                <a16:creationId xmlns:a16="http://schemas.microsoft.com/office/drawing/2014/main" id="{FA10FAE9-A95E-4A43-ADB5-FE68652C4C88}"/>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243015701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68A8E-3CFB-4EDF-B631-FAD2A8AF1EAD}"/>
              </a:ext>
            </a:extLst>
          </p:cNvPr>
          <p:cNvSpPr>
            <a:spLocks noGrp="1"/>
          </p:cNvSpPr>
          <p:nvPr>
            <p:ph type="title"/>
          </p:nvPr>
        </p:nvSpPr>
        <p:spPr/>
        <p:txBody>
          <a:bodyPr/>
          <a:lstStyle/>
          <a:p>
            <a:r>
              <a:rPr lang="en-US"/>
              <a:t>LinkedIn Posts Table | All profiles - 8 of 10</a:t>
            </a:r>
          </a:p>
        </p:txBody>
      </p:sp>
      <p:graphicFrame>
        <p:nvGraphicFramePr>
          <p:cNvPr id="5" name="Table Placeholder 4">
            <a:extLst>
              <a:ext uri="{FF2B5EF4-FFF2-40B4-BE49-F238E27FC236}">
                <a16:creationId xmlns:a16="http://schemas.microsoft.com/office/drawing/2014/main" id="{9A251F0C-6540-40FB-A480-BBDA390E674A}"/>
              </a:ext>
            </a:extLst>
          </p:cNvPr>
          <p:cNvGraphicFramePr>
            <a:graphicFrameLocks noGrp="1"/>
          </p:cNvGraphicFramePr>
          <p:nvPr>
            <p:ph type="tbl" sz="quarter" idx="13"/>
            <p:extLst>
              <p:ext uri="{D42A27DB-BD31-4B8C-83A1-F6EECF244321}">
                <p14:modId xmlns:p14="http://schemas.microsoft.com/office/powerpoint/2010/main" val="768879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61213230"/>
                    </a:ext>
                  </a:extLst>
                </a:gridCol>
                <a:gridCol w="905256">
                  <a:extLst>
                    <a:ext uri="{9D8B030D-6E8A-4147-A177-3AD203B41FA5}">
                      <a16:colId xmlns:a16="http://schemas.microsoft.com/office/drawing/2014/main" val="535788997"/>
                    </a:ext>
                  </a:extLst>
                </a:gridCol>
                <a:gridCol w="1316736">
                  <a:extLst>
                    <a:ext uri="{9D8B030D-6E8A-4147-A177-3AD203B41FA5}">
                      <a16:colId xmlns:a16="http://schemas.microsoft.com/office/drawing/2014/main" val="220512412"/>
                    </a:ext>
                  </a:extLst>
                </a:gridCol>
                <a:gridCol w="411480">
                  <a:extLst>
                    <a:ext uri="{9D8B030D-6E8A-4147-A177-3AD203B41FA5}">
                      <a16:colId xmlns:a16="http://schemas.microsoft.com/office/drawing/2014/main" val="1917100329"/>
                    </a:ext>
                  </a:extLst>
                </a:gridCol>
                <a:gridCol w="411480">
                  <a:extLst>
                    <a:ext uri="{9D8B030D-6E8A-4147-A177-3AD203B41FA5}">
                      <a16:colId xmlns:a16="http://schemas.microsoft.com/office/drawing/2014/main" val="423026243"/>
                    </a:ext>
                  </a:extLst>
                </a:gridCol>
                <a:gridCol w="411480">
                  <a:extLst>
                    <a:ext uri="{9D8B030D-6E8A-4147-A177-3AD203B41FA5}">
                      <a16:colId xmlns:a16="http://schemas.microsoft.com/office/drawing/2014/main" val="1137653153"/>
                    </a:ext>
                  </a:extLst>
                </a:gridCol>
                <a:gridCol w="411480">
                  <a:extLst>
                    <a:ext uri="{9D8B030D-6E8A-4147-A177-3AD203B41FA5}">
                      <a16:colId xmlns:a16="http://schemas.microsoft.com/office/drawing/2014/main" val="2162647951"/>
                    </a:ext>
                  </a:extLst>
                </a:gridCol>
                <a:gridCol w="411480">
                  <a:extLst>
                    <a:ext uri="{9D8B030D-6E8A-4147-A177-3AD203B41FA5}">
                      <a16:colId xmlns:a16="http://schemas.microsoft.com/office/drawing/2014/main" val="2182505885"/>
                    </a:ext>
                  </a:extLst>
                </a:gridCol>
                <a:gridCol w="411480">
                  <a:extLst>
                    <a:ext uri="{9D8B030D-6E8A-4147-A177-3AD203B41FA5}">
                      <a16:colId xmlns:a16="http://schemas.microsoft.com/office/drawing/2014/main" val="4116512051"/>
                    </a:ext>
                  </a:extLst>
                </a:gridCol>
                <a:gridCol w="411480">
                  <a:extLst>
                    <a:ext uri="{9D8B030D-6E8A-4147-A177-3AD203B41FA5}">
                      <a16:colId xmlns:a16="http://schemas.microsoft.com/office/drawing/2014/main" val="3683462547"/>
                    </a:ext>
                  </a:extLst>
                </a:gridCol>
                <a:gridCol w="411480">
                  <a:extLst>
                    <a:ext uri="{9D8B030D-6E8A-4147-A177-3AD203B41FA5}">
                      <a16:colId xmlns:a16="http://schemas.microsoft.com/office/drawing/2014/main" val="1837891907"/>
                    </a:ext>
                  </a:extLst>
                </a:gridCol>
                <a:gridCol w="411480">
                  <a:extLst>
                    <a:ext uri="{9D8B030D-6E8A-4147-A177-3AD203B41FA5}">
                      <a16:colId xmlns:a16="http://schemas.microsoft.com/office/drawing/2014/main" val="947440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32202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Millesima USA - 2024-02-20 22:00:35</a:t>
                      </a:r>
                      <a:r>
                        <a:rPr kumimoji="0" lang="en-US" sz="1000" b="0" i="0" u="none" strike="noStrike" kern="1200" cap="none" spc="0" normalizeH="0" baseline="0" noProof="0">
                          <a:ln>
                            <a:noFill/>
                          </a:ln>
                          <a:solidFill>
                            <a:prstClr val="black"/>
                          </a:solidFill>
                          <a:effectLst/>
                          <a:uLnTx/>
                          <a:uFillTx/>
                          <a:latin typeface="Calibri"/>
                          <a:ea typeface="+mn-ea"/>
                          <a:cs typeface="+mn-cs"/>
                        </a:rPr>
                        <a:t>
 🇦🇷🍷 Nestled in the foothills of the Andes Mountains, Cheval des Andes stands as a testament to the artful collaboration between two prestigious wine-producing regions—Bordeaux, France, and Mendoza, Argentina. This winery, born from the partnership between 𝐂𝐡𝐚𝐭𝐞𝐚𝐮 𝐂𝐡𝐞𝐯𝐚𝐥 𝐁𝐥𝐚𝐧𝐜 and 𝐓𝐞𝐫𝐫𝐚𝐳𝐚𝐬 𝐝𝐞 𝐥𝐨𝐬 𝐀𝐧𝐝𝐞𝐬, seamlessly combines the timeless elegance of Bordeaux winemaking with the unique terroir of the Argentine landscape. Established in 1999, Cheval des Andes has become a symbol of refinement and innovation in the world of wine. The estate's vineyards are strategically situated in the renowned terroirs of the Mendoza region, benefiting from the high-altitude vineyards that contribute to the distinctive character of their wines. Guided by a commitment to sustainability and respect for the environment, Cheval des Andes employs cutting-edge viticultural practices to nurture their vines. The result is a range of exceptional wines that reflect the perfect synergy between 𝑶𝒍𝒅 𝑾𝒐𝒓𝒍𝒅 𝒕𝒓𝒂𝒅𝒊𝒕𝒊𝒐𝒏 𝒂𝒏𝒅 𝑵𝒆𝒘 𝑾𝒐𝒓𝒍𝒅 𝒃𝒐𝒍𝒅𝒏𝒆𝒔𝒔. Cheval des Andes invites wine enthusiasts on a journey through their portfolio, where each bottle tells a story of meticulous craftsmanship and a deep understanding of the land. Every wine produced is a celebration of the diverse flavors and nuances that make Argentine wines truly exceptional. Experience the allure of Cheval des Andes—an embodiment of the harmonious marriage between French finesse and Argentine passion. Discover Cheval des Andes 2018, 2019 and 2020 now!
#ChevaldesAndes #Argentina #Mendoza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Terrazas de los Andes , Cheval des Andes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3.6496350364963 %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84737091"/>
                  </a:ext>
                </a:extLst>
              </a:tr>
            </a:tbl>
          </a:graphicData>
        </a:graphic>
      </p:graphicFrame>
      <p:sp>
        <p:nvSpPr>
          <p:cNvPr id="4" name="Text Placeholder 3">
            <a:extLst>
              <a:ext uri="{FF2B5EF4-FFF2-40B4-BE49-F238E27FC236}">
                <a16:creationId xmlns:a16="http://schemas.microsoft.com/office/drawing/2014/main" id="{2FA6782B-FF36-4DB6-8D90-5F2024588A53}"/>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216566675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AD6D0-2772-4E03-925C-19FADF04077E}"/>
              </a:ext>
            </a:extLst>
          </p:cNvPr>
          <p:cNvSpPr>
            <a:spLocks noGrp="1"/>
          </p:cNvSpPr>
          <p:nvPr>
            <p:ph type="title"/>
          </p:nvPr>
        </p:nvSpPr>
        <p:spPr/>
        <p:txBody>
          <a:bodyPr/>
          <a:lstStyle/>
          <a:p>
            <a:r>
              <a:rPr lang="en-US"/>
              <a:t>LinkedIn Posts Table | All profiles - 9 of 10</a:t>
            </a:r>
          </a:p>
        </p:txBody>
      </p:sp>
      <p:graphicFrame>
        <p:nvGraphicFramePr>
          <p:cNvPr id="5" name="Table Placeholder 4">
            <a:extLst>
              <a:ext uri="{FF2B5EF4-FFF2-40B4-BE49-F238E27FC236}">
                <a16:creationId xmlns:a16="http://schemas.microsoft.com/office/drawing/2014/main" id="{4DA90BB2-FC94-466A-8FF4-9A2F0950BB89}"/>
              </a:ext>
            </a:extLst>
          </p:cNvPr>
          <p:cNvGraphicFramePr>
            <a:graphicFrameLocks noGrp="1"/>
          </p:cNvGraphicFramePr>
          <p:nvPr>
            <p:ph type="tbl" sz="quarter" idx="13"/>
            <p:extLst>
              <p:ext uri="{D42A27DB-BD31-4B8C-83A1-F6EECF244321}">
                <p14:modId xmlns:p14="http://schemas.microsoft.com/office/powerpoint/2010/main" val="630123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16527979"/>
                    </a:ext>
                  </a:extLst>
                </a:gridCol>
                <a:gridCol w="905256">
                  <a:extLst>
                    <a:ext uri="{9D8B030D-6E8A-4147-A177-3AD203B41FA5}">
                      <a16:colId xmlns:a16="http://schemas.microsoft.com/office/drawing/2014/main" val="1477852944"/>
                    </a:ext>
                  </a:extLst>
                </a:gridCol>
                <a:gridCol w="1316736">
                  <a:extLst>
                    <a:ext uri="{9D8B030D-6E8A-4147-A177-3AD203B41FA5}">
                      <a16:colId xmlns:a16="http://schemas.microsoft.com/office/drawing/2014/main" val="3671249272"/>
                    </a:ext>
                  </a:extLst>
                </a:gridCol>
                <a:gridCol w="411480">
                  <a:extLst>
                    <a:ext uri="{9D8B030D-6E8A-4147-A177-3AD203B41FA5}">
                      <a16:colId xmlns:a16="http://schemas.microsoft.com/office/drawing/2014/main" val="4066123573"/>
                    </a:ext>
                  </a:extLst>
                </a:gridCol>
                <a:gridCol w="411480">
                  <a:extLst>
                    <a:ext uri="{9D8B030D-6E8A-4147-A177-3AD203B41FA5}">
                      <a16:colId xmlns:a16="http://schemas.microsoft.com/office/drawing/2014/main" val="745427011"/>
                    </a:ext>
                  </a:extLst>
                </a:gridCol>
                <a:gridCol w="411480">
                  <a:extLst>
                    <a:ext uri="{9D8B030D-6E8A-4147-A177-3AD203B41FA5}">
                      <a16:colId xmlns:a16="http://schemas.microsoft.com/office/drawing/2014/main" val="2518206896"/>
                    </a:ext>
                  </a:extLst>
                </a:gridCol>
                <a:gridCol w="411480">
                  <a:extLst>
                    <a:ext uri="{9D8B030D-6E8A-4147-A177-3AD203B41FA5}">
                      <a16:colId xmlns:a16="http://schemas.microsoft.com/office/drawing/2014/main" val="3331703666"/>
                    </a:ext>
                  </a:extLst>
                </a:gridCol>
                <a:gridCol w="411480">
                  <a:extLst>
                    <a:ext uri="{9D8B030D-6E8A-4147-A177-3AD203B41FA5}">
                      <a16:colId xmlns:a16="http://schemas.microsoft.com/office/drawing/2014/main" val="323369448"/>
                    </a:ext>
                  </a:extLst>
                </a:gridCol>
                <a:gridCol w="411480">
                  <a:extLst>
                    <a:ext uri="{9D8B030D-6E8A-4147-A177-3AD203B41FA5}">
                      <a16:colId xmlns:a16="http://schemas.microsoft.com/office/drawing/2014/main" val="2674345516"/>
                    </a:ext>
                  </a:extLst>
                </a:gridCol>
                <a:gridCol w="411480">
                  <a:extLst>
                    <a:ext uri="{9D8B030D-6E8A-4147-A177-3AD203B41FA5}">
                      <a16:colId xmlns:a16="http://schemas.microsoft.com/office/drawing/2014/main" val="330275048"/>
                    </a:ext>
                  </a:extLst>
                </a:gridCol>
                <a:gridCol w="411480">
                  <a:extLst>
                    <a:ext uri="{9D8B030D-6E8A-4147-A177-3AD203B41FA5}">
                      <a16:colId xmlns:a16="http://schemas.microsoft.com/office/drawing/2014/main" val="2318865390"/>
                    </a:ext>
                  </a:extLst>
                </a:gridCol>
                <a:gridCol w="411480">
                  <a:extLst>
                    <a:ext uri="{9D8B030D-6E8A-4147-A177-3AD203B41FA5}">
                      <a16:colId xmlns:a16="http://schemas.microsoft.com/office/drawing/2014/main" val="2864749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76989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Millesima USA - 2024-02-02 21:01:22</a:t>
                      </a:r>
                      <a:r>
                        <a:rPr kumimoji="0" lang="en-US" sz="1000" b="0" i="0" u="none" strike="noStrike" kern="1200" cap="none" spc="0" normalizeH="0" baseline="0" noProof="0">
                          <a:ln>
                            <a:noFill/>
                          </a:ln>
                          <a:solidFill>
                            <a:prstClr val="black"/>
                          </a:solidFill>
                          <a:effectLst/>
                          <a:uLnTx/>
                          <a:uFillTx/>
                          <a:latin typeface="Calibri"/>
                          <a:ea typeface="+mn-ea"/>
                          <a:cs typeface="+mn-cs"/>
                        </a:rPr>
                        <a:t>
 🇺🇸🍂 Some snapshots of the thick fog decending on the Joseph Phelps Vineyards in California.
📸: © Joseph Phelps Vineyards
🔎: https://lnkd.in/gAf6qf5N
#JosephPhelps #California #NapaValley #Insignia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https://media.licdn.com/dms/image/D4E10AQHTRx-A9kF_sA/image-shrink_1280/0/1706904009598?e=1718197200&amp;v=beta&amp;t=IQs4V3drh3lQPzAbRGV_iTc0dccldvucQKS4iZj8HCU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Joseph Phelps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4.9382716049383 %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0153420"/>
                  </a:ext>
                </a:extLst>
              </a:tr>
            </a:tbl>
          </a:graphicData>
        </a:graphic>
      </p:graphicFrame>
      <p:sp>
        <p:nvSpPr>
          <p:cNvPr id="4" name="Text Placeholder 3">
            <a:extLst>
              <a:ext uri="{FF2B5EF4-FFF2-40B4-BE49-F238E27FC236}">
                <a16:creationId xmlns:a16="http://schemas.microsoft.com/office/drawing/2014/main" id="{13A02CD3-9D63-4081-8D9A-E40706F2650B}"/>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369058027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5AD68-5C89-4140-9EB1-A2A8226D85EA}"/>
              </a:ext>
            </a:extLst>
          </p:cNvPr>
          <p:cNvSpPr>
            <a:spLocks noGrp="1"/>
          </p:cNvSpPr>
          <p:nvPr>
            <p:ph type="title"/>
          </p:nvPr>
        </p:nvSpPr>
        <p:spPr/>
        <p:txBody>
          <a:bodyPr/>
          <a:lstStyle/>
          <a:p>
            <a:r>
              <a:rPr lang="en-US"/>
              <a:t>LinkedIn Posts Table | All profiles - 10 of 10</a:t>
            </a:r>
          </a:p>
        </p:txBody>
      </p:sp>
      <p:graphicFrame>
        <p:nvGraphicFramePr>
          <p:cNvPr id="5" name="Table Placeholder 4">
            <a:extLst>
              <a:ext uri="{FF2B5EF4-FFF2-40B4-BE49-F238E27FC236}">
                <a16:creationId xmlns:a16="http://schemas.microsoft.com/office/drawing/2014/main" id="{2B7038EC-0EBE-47D5-B470-50F19E88DC54}"/>
              </a:ext>
            </a:extLst>
          </p:cNvPr>
          <p:cNvGraphicFramePr>
            <a:graphicFrameLocks noGrp="1"/>
          </p:cNvGraphicFramePr>
          <p:nvPr>
            <p:ph type="tbl" sz="quarter" idx="13"/>
            <p:extLst>
              <p:ext uri="{D42A27DB-BD31-4B8C-83A1-F6EECF244321}">
                <p14:modId xmlns:p14="http://schemas.microsoft.com/office/powerpoint/2010/main" val="3689504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743887959"/>
                    </a:ext>
                  </a:extLst>
                </a:gridCol>
                <a:gridCol w="905256">
                  <a:extLst>
                    <a:ext uri="{9D8B030D-6E8A-4147-A177-3AD203B41FA5}">
                      <a16:colId xmlns:a16="http://schemas.microsoft.com/office/drawing/2014/main" val="1191213247"/>
                    </a:ext>
                  </a:extLst>
                </a:gridCol>
                <a:gridCol w="1316736">
                  <a:extLst>
                    <a:ext uri="{9D8B030D-6E8A-4147-A177-3AD203B41FA5}">
                      <a16:colId xmlns:a16="http://schemas.microsoft.com/office/drawing/2014/main" val="3332342109"/>
                    </a:ext>
                  </a:extLst>
                </a:gridCol>
                <a:gridCol w="411480">
                  <a:extLst>
                    <a:ext uri="{9D8B030D-6E8A-4147-A177-3AD203B41FA5}">
                      <a16:colId xmlns:a16="http://schemas.microsoft.com/office/drawing/2014/main" val="2737674213"/>
                    </a:ext>
                  </a:extLst>
                </a:gridCol>
                <a:gridCol w="411480">
                  <a:extLst>
                    <a:ext uri="{9D8B030D-6E8A-4147-A177-3AD203B41FA5}">
                      <a16:colId xmlns:a16="http://schemas.microsoft.com/office/drawing/2014/main" val="2241174691"/>
                    </a:ext>
                  </a:extLst>
                </a:gridCol>
                <a:gridCol w="411480">
                  <a:extLst>
                    <a:ext uri="{9D8B030D-6E8A-4147-A177-3AD203B41FA5}">
                      <a16:colId xmlns:a16="http://schemas.microsoft.com/office/drawing/2014/main" val="1930731710"/>
                    </a:ext>
                  </a:extLst>
                </a:gridCol>
                <a:gridCol w="411480">
                  <a:extLst>
                    <a:ext uri="{9D8B030D-6E8A-4147-A177-3AD203B41FA5}">
                      <a16:colId xmlns:a16="http://schemas.microsoft.com/office/drawing/2014/main" val="3333884343"/>
                    </a:ext>
                  </a:extLst>
                </a:gridCol>
                <a:gridCol w="411480">
                  <a:extLst>
                    <a:ext uri="{9D8B030D-6E8A-4147-A177-3AD203B41FA5}">
                      <a16:colId xmlns:a16="http://schemas.microsoft.com/office/drawing/2014/main" val="2233724125"/>
                    </a:ext>
                  </a:extLst>
                </a:gridCol>
                <a:gridCol w="411480">
                  <a:extLst>
                    <a:ext uri="{9D8B030D-6E8A-4147-A177-3AD203B41FA5}">
                      <a16:colId xmlns:a16="http://schemas.microsoft.com/office/drawing/2014/main" val="3382031247"/>
                    </a:ext>
                  </a:extLst>
                </a:gridCol>
                <a:gridCol w="411480">
                  <a:extLst>
                    <a:ext uri="{9D8B030D-6E8A-4147-A177-3AD203B41FA5}">
                      <a16:colId xmlns:a16="http://schemas.microsoft.com/office/drawing/2014/main" val="2567204469"/>
                    </a:ext>
                  </a:extLst>
                </a:gridCol>
                <a:gridCol w="411480">
                  <a:extLst>
                    <a:ext uri="{9D8B030D-6E8A-4147-A177-3AD203B41FA5}">
                      <a16:colId xmlns:a16="http://schemas.microsoft.com/office/drawing/2014/main" val="487116102"/>
                    </a:ext>
                  </a:extLst>
                </a:gridCol>
                <a:gridCol w="411480">
                  <a:extLst>
                    <a:ext uri="{9D8B030D-6E8A-4147-A177-3AD203B41FA5}">
                      <a16:colId xmlns:a16="http://schemas.microsoft.com/office/drawing/2014/main" val="168732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43163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Millesima - 2024-01-10 18:00:22</a:t>
                      </a:r>
                      <a:r>
                        <a:rPr kumimoji="0" lang="fr-FR" sz="1000" b="0" i="0" u="none" strike="noStrike" kern="1200" cap="none" spc="0" normalizeH="0" baseline="0" noProof="0">
                          <a:ln>
                            <a:noFill/>
                          </a:ln>
                          <a:solidFill>
                            <a:prstClr val="black"/>
                          </a:solidFill>
                          <a:effectLst/>
                          <a:uLnTx/>
                          <a:uFillTx/>
                          <a:latin typeface="Calibri"/>
                          <a:ea typeface="+mn-ea"/>
                          <a:cs typeface="+mn-cs"/>
                        </a:rPr>
                        <a:t>
 À l'occasion de ses 280 ans, Moët &amp; Chandon présente 𝗖𝗼𝗹𝗹𝗲𝗰𝘁𝗶𝗼𝗻 𝗜𝗺𝗽𝗲́𝗿𝗶𝗮𝗹𝗲 𝗖𝗿𝗲́𝗮𝘁𝗶𝗼𝗻 𝗡𝗼. 𝟭
Il s’agit d’un assemblage de 7 millésimes remarquables, chacun avec des singularités et soigneusement sélectionné et muri dans des environnements distincts pour élever leurs qualités individuelles. S'appuyant sur l'art de la sélection, de l’élevage, de l'assemblage et de la maturation - sans sucre ajouté au dosage - Collection Impériale est un champagne brut nature.
🔎 : https://bit.ly/48J8XEL
#MoetetChandon #ImperialeCreation #champagne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https://media.licdn.com/dms/image/D4E10AQEPC4WIj-n36Q/image-shrink_1280/0/1704906020759?e=1718715600&amp;v=beta&amp;t=TAMgzFyfTzLBq2Idhm6UlSK6tZh9TLRIf93rAVmLO_U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Moët &amp; Chandon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5.0085616438356 %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23622051"/>
                  </a:ext>
                </a:extLst>
              </a:tr>
            </a:tbl>
          </a:graphicData>
        </a:graphic>
      </p:graphicFrame>
      <p:sp>
        <p:nvSpPr>
          <p:cNvPr id="4" name="Text Placeholder 3">
            <a:extLst>
              <a:ext uri="{FF2B5EF4-FFF2-40B4-BE49-F238E27FC236}">
                <a16:creationId xmlns:a16="http://schemas.microsoft.com/office/drawing/2014/main" id="{175D96CB-66A6-42BF-A91C-B9652A020C6D}"/>
              </a:ext>
            </a:extLst>
          </p:cNvPr>
          <p:cNvSpPr>
            <a:spLocks noGrp="1"/>
          </p:cNvSpPr>
          <p:nvPr>
            <p:ph type="body" sz="quarter" idx="14"/>
          </p:nvPr>
        </p:nvSpPr>
        <p:spPr/>
        <p:txBody>
          <a:bodyPr/>
          <a:lstStyle/>
          <a:p>
            <a:r>
              <a:rPr lang="en-US"/>
              <a:t>01/01/2024 - 07/08/2024</a:t>
            </a:r>
          </a:p>
        </p:txBody>
      </p:sp>
    </p:spTree>
    <p:extLst>
      <p:ext uri="{BB962C8B-B14F-4D97-AF65-F5344CB8AC3E}">
        <p14:creationId xmlns:p14="http://schemas.microsoft.com/office/powerpoint/2010/main" val="126115966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10</TotalTime>
  <Words>15797</Words>
  <Application>Microsoft Office PowerPoint</Application>
  <PresentationFormat>On-screen Show (4:3)</PresentationFormat>
  <Paragraphs>2651</Paragraphs>
  <Slides>96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96</vt:i4>
      </vt:variant>
    </vt:vector>
  </HeadingPairs>
  <TitlesOfParts>
    <vt:vector size="99" baseType="lpstr">
      <vt:lpstr>Calibri</vt:lpstr>
      <vt:lpstr>Arial</vt:lpstr>
      <vt:lpstr>quintly_template</vt:lpstr>
      <vt:lpstr>Reporting achats</vt:lpstr>
      <vt:lpstr>Overall All Posts Table | All profiles - 1 of 24</vt:lpstr>
      <vt:lpstr>Overall All Posts Table | All profiles - 2 of 24</vt:lpstr>
      <vt:lpstr>Overall All Posts Table | All profiles - 3 of 24</vt:lpstr>
      <vt:lpstr>Overall All Posts Table | All profiles - 4 of 24</vt:lpstr>
      <vt:lpstr>Overall All Posts Table | All profiles - 5 of 24</vt:lpstr>
      <vt:lpstr>Overall All Posts Table | All profiles - 6 of 24</vt:lpstr>
      <vt:lpstr>Overall All Posts Table | All profiles - 7 of 24</vt:lpstr>
      <vt:lpstr>Overall All Posts Table | All profiles - 8 of 24</vt:lpstr>
      <vt:lpstr>Overall All Posts Table | All profiles - 9 of 24</vt:lpstr>
      <vt:lpstr>Overall All Posts Table | All profiles - 10 of 24</vt:lpstr>
      <vt:lpstr>Overall All Posts Table | All profiles - 11 of 24</vt:lpstr>
      <vt:lpstr>Overall All Posts Table | All profiles - 12 of 24</vt:lpstr>
      <vt:lpstr>Overall All Posts Table | All profiles - 13 of 24</vt:lpstr>
      <vt:lpstr>Overall All Posts Table | All profiles - 14 of 24</vt:lpstr>
      <vt:lpstr>Overall All Posts Table | All profiles - 15 of 24</vt:lpstr>
      <vt:lpstr>Overall All Posts Table | All profiles - 16 of 24</vt:lpstr>
      <vt:lpstr>Overall All Posts Table | All profiles - 17 of 24</vt:lpstr>
      <vt:lpstr>Overall All Posts Table | All profiles - 18 of 24</vt:lpstr>
      <vt:lpstr>Overall All Posts Table | All profiles - 19 of 24</vt:lpstr>
      <vt:lpstr>Overall All Posts Table | All profiles - 20 of 24</vt:lpstr>
      <vt:lpstr>Overall All Posts Table | All profiles - 21 of 24</vt:lpstr>
      <vt:lpstr>Overall All Posts Table | All profiles - 22 of 24</vt:lpstr>
      <vt:lpstr>Overall All Posts Table | All profiles - 23 of 24</vt:lpstr>
      <vt:lpstr>Overall All Posts Table | All profiles - 24 of 24</vt:lpstr>
      <vt:lpstr>Instagram Post Tag Performance | All profiles - 1 of 2</vt:lpstr>
      <vt:lpstr>Instagram Post Tag Performance | All profiles - 2 of 2</vt:lpstr>
      <vt:lpstr>Facebook Post Tag Performance | All profiles - 1 of 2</vt:lpstr>
      <vt:lpstr>Facebook Post Tag Performance | All profiles - 2 of 2</vt:lpstr>
      <vt:lpstr>LinkedIn Post Tag Performance | All profiles - 1 of 2</vt:lpstr>
      <vt:lpstr>LinkedIn Post Tag Performance | All profiles - 2 of 2</vt:lpstr>
      <vt:lpstr>Twitter Own Tweets Table | All profiles - 1 of 13</vt:lpstr>
      <vt:lpstr>Twitter Own Tweets Table | All profiles - 2 of 13</vt:lpstr>
      <vt:lpstr>Twitter Own Tweets Table | All profiles - 3 of 13</vt:lpstr>
      <vt:lpstr>Twitter Own Tweets Table | All profiles - 4 of 13</vt:lpstr>
      <vt:lpstr>Twitter Own Tweets Table | All profiles - 5 of 13</vt:lpstr>
      <vt:lpstr>Twitter Own Tweets Table | All profiles - 6 of 13</vt:lpstr>
      <vt:lpstr>Twitter Own Tweets Table | All profiles - 7 of 13</vt:lpstr>
      <vt:lpstr>Twitter Own Tweets Table | All profiles - 8 of 13</vt:lpstr>
      <vt:lpstr>Twitter Own Tweets Table | All profiles - 9 of 13</vt:lpstr>
      <vt:lpstr>Twitter Own Tweets Table | All profiles - 10 of 13</vt:lpstr>
      <vt:lpstr>Twitter Own Tweets Table | All profiles - 11 of 13</vt:lpstr>
      <vt:lpstr>Twitter Own Tweets Table | All profiles - 12 of 13</vt:lpstr>
      <vt:lpstr>Twitter Own Tweets Table | All profiles - 13 of 13</vt:lpstr>
      <vt:lpstr>Facebook Original Own Posts Table | All profiles - 1 of 17</vt:lpstr>
      <vt:lpstr>Facebook Original Own Posts Table | All profiles - 2 of 17</vt:lpstr>
      <vt:lpstr>Facebook Original Own Posts Table | All profiles - 3 of 17</vt:lpstr>
      <vt:lpstr>Facebook Original Own Posts Table | All profiles - 4 of 17</vt:lpstr>
      <vt:lpstr>Facebook Original Own Posts Table | All profiles - 5 of 17</vt:lpstr>
      <vt:lpstr>Facebook Original Own Posts Table | All profiles - 6 of 17</vt:lpstr>
      <vt:lpstr>Facebook Original Own Posts Table | All profiles - 7 of 17</vt:lpstr>
      <vt:lpstr>Facebook Original Own Posts Table | All profiles - 8 of 17</vt:lpstr>
      <vt:lpstr>Facebook Original Own Posts Table | All profiles - 9 of 17</vt:lpstr>
      <vt:lpstr>Facebook Original Own Posts Table | All profiles - 10 of 17</vt:lpstr>
      <vt:lpstr>Facebook Original Own Posts Table | All profiles - 11 of 17</vt:lpstr>
      <vt:lpstr>Facebook Original Own Posts Table | All profiles - 12 of 17</vt:lpstr>
      <vt:lpstr>Facebook Original Own Posts Table | All profiles - 13 of 17</vt:lpstr>
      <vt:lpstr>Facebook Original Own Posts Table | All profiles - 14 of 17</vt:lpstr>
      <vt:lpstr>Facebook Original Own Posts Table | All profiles - 15 of 17</vt:lpstr>
      <vt:lpstr>Facebook Original Own Posts Table | All profiles - 16 of 17</vt:lpstr>
      <vt:lpstr>Facebook Original Own Posts Table | All profiles - 17 of 17</vt:lpstr>
      <vt:lpstr>Instagram Posts Table | All profiles - 1 of 25</vt:lpstr>
      <vt:lpstr>Instagram Posts Table | All profiles - 2 of 25</vt:lpstr>
      <vt:lpstr>Instagram Posts Table | All profiles - 3 of 25</vt:lpstr>
      <vt:lpstr>Instagram Posts Table | All profiles - 4 of 25</vt:lpstr>
      <vt:lpstr>Instagram Posts Table | All profiles - 5 of 25</vt:lpstr>
      <vt:lpstr>Instagram Posts Table | All profiles - 6 of 25</vt:lpstr>
      <vt:lpstr>Instagram Posts Table | All profiles - 7 of 25</vt:lpstr>
      <vt:lpstr>Instagram Posts Table | All profiles - 8 of 25</vt:lpstr>
      <vt:lpstr>Instagram Posts Table | All profiles - 9 of 25</vt:lpstr>
      <vt:lpstr>Instagram Posts Table | All profiles - 10 of 25</vt:lpstr>
      <vt:lpstr>Instagram Posts Table | All profiles - 11 of 25</vt:lpstr>
      <vt:lpstr>Instagram Posts Table | All profiles - 12 of 25</vt:lpstr>
      <vt:lpstr>Instagram Posts Table | All profiles - 13 of 25</vt:lpstr>
      <vt:lpstr>Instagram Posts Table | All profiles - 14 of 25</vt:lpstr>
      <vt:lpstr>Instagram Posts Table | All profiles - 15 of 25</vt:lpstr>
      <vt:lpstr>Instagram Posts Table | All profiles - 16 of 25</vt:lpstr>
      <vt:lpstr>Instagram Posts Table | All profiles - 17 of 25</vt:lpstr>
      <vt:lpstr>Instagram Posts Table | All profiles - 18 of 25</vt:lpstr>
      <vt:lpstr>Instagram Posts Table | All profiles - 19 of 25</vt:lpstr>
      <vt:lpstr>Instagram Posts Table | All profiles - 20 of 25</vt:lpstr>
      <vt:lpstr>Instagram Posts Table | All profiles - 21 of 25</vt:lpstr>
      <vt:lpstr>Instagram Posts Table | All profiles - 22 of 25</vt:lpstr>
      <vt:lpstr>Instagram Posts Table | All profiles - 23 of 25</vt:lpstr>
      <vt:lpstr>Instagram Posts Table | All profiles - 24 of 25</vt:lpstr>
      <vt:lpstr>Instagram Posts Table | All profiles - 25 of 25</vt:lpstr>
      <vt:lpstr>LinkedIn Posts Table | All profiles - 1 of 10</vt:lpstr>
      <vt:lpstr>LinkedIn Posts Table | All profiles - 2 of 10</vt:lpstr>
      <vt:lpstr>LinkedIn Posts Table | All profiles - 3 of 10</vt:lpstr>
      <vt:lpstr>LinkedIn Posts Table | All profiles - 4 of 10</vt:lpstr>
      <vt:lpstr>LinkedIn Posts Table | All profiles - 5 of 10</vt:lpstr>
      <vt:lpstr>LinkedIn Posts Table | All profiles - 6 of 10</vt:lpstr>
      <vt:lpstr>LinkedIn Posts Table | All profiles - 7 of 10</vt:lpstr>
      <vt:lpstr>LinkedIn Posts Table | All profiles - 8 of 10</vt:lpstr>
      <vt:lpstr>LinkedIn Posts Table | All profiles - 9 of 10</vt:lpstr>
      <vt:lpstr>LinkedIn Posts Table | All profiles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Reporting achats</dc:title>
  <dc:creator>Frederik Born</dc:creator>
  <cp:lastModifiedBy>Frederik Born</cp:lastModifiedBy>
  <cp:revision>1</cp:revision>
  <dcterms:created xsi:type="dcterms:W3CDTF">2024-07-08T10:05:21Z</dcterms:created>
  <dcterms:modified xsi:type="dcterms:W3CDTF">2024-07-08T10:15:59Z</dcterms:modified>
</cp:coreProperties>
</file>