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5FF4-C449-43F5-BB08-21C76DC62A72}"/>
              </a:ext>
            </a:extLst>
          </p:cNvPr>
          <p:cNvSpPr>
            <a:spLocks noGrp="1"/>
          </p:cNvSpPr>
          <p:nvPr>
            <p:ph type="ctrTitle"/>
          </p:nvPr>
        </p:nvSpPr>
        <p:spPr/>
        <p:txBody>
          <a:bodyPr/>
          <a:lstStyle/>
          <a:p>
            <a:r>
              <a:rPr lang="en-US"/>
              <a:t>Reporting achats</a:t>
            </a:r>
          </a:p>
        </p:txBody>
      </p:sp>
      <p:sp>
        <p:nvSpPr>
          <p:cNvPr id="3" name="Subtitle 2">
            <a:extLst>
              <a:ext uri="{FF2B5EF4-FFF2-40B4-BE49-F238E27FC236}">
                <a16:creationId xmlns:a16="http://schemas.microsoft.com/office/drawing/2014/main" id="{B2EADC13-9B79-4017-85AF-DF1F51814C17}"/>
              </a:ext>
            </a:extLst>
          </p:cNvPr>
          <p:cNvSpPr>
            <a:spLocks noGrp="1"/>
          </p:cNvSpPr>
          <p:nvPr>
            <p:ph type="subTitle" idx="1"/>
          </p:nvPr>
        </p:nvSpPr>
        <p:spPr/>
        <p:txBody>
          <a:bodyPr/>
          <a:lstStyle/>
          <a:p>
            <a:r>
              <a:rPr lang="en-US"/>
              <a:t>Millésima SA </a:t>
            </a:r>
          </a:p>
        </p:txBody>
      </p:sp>
    </p:spTree>
    <p:extLst>
      <p:ext uri="{BB962C8B-B14F-4D97-AF65-F5344CB8AC3E}">
        <p14:creationId xmlns:p14="http://schemas.microsoft.com/office/powerpoint/2010/main" val="3512902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65124-C78B-4EF1-A9E8-5858869778B0}"/>
              </a:ext>
            </a:extLst>
          </p:cNvPr>
          <p:cNvSpPr>
            <a:spLocks noGrp="1"/>
          </p:cNvSpPr>
          <p:nvPr>
            <p:ph type="title"/>
          </p:nvPr>
        </p:nvSpPr>
        <p:spPr/>
        <p:txBody>
          <a:bodyPr/>
          <a:lstStyle/>
          <a:p>
            <a:r>
              <a:rPr lang="en-US"/>
              <a:t>Overall All Posts Table | All profiles - 1 of 4</a:t>
            </a:r>
          </a:p>
        </p:txBody>
      </p:sp>
      <p:graphicFrame>
        <p:nvGraphicFramePr>
          <p:cNvPr id="5" name="Table Placeholder 4">
            <a:extLst>
              <a:ext uri="{FF2B5EF4-FFF2-40B4-BE49-F238E27FC236}">
                <a16:creationId xmlns:a16="http://schemas.microsoft.com/office/drawing/2014/main" id="{E58E4993-2A9C-40B0-84E1-B039E54A92BC}"/>
              </a:ext>
            </a:extLst>
          </p:cNvPr>
          <p:cNvGraphicFramePr>
            <a:graphicFrameLocks noGrp="1"/>
          </p:cNvGraphicFramePr>
          <p:nvPr>
            <p:ph type="tbl" sz="quarter" idx="13"/>
            <p:extLst>
              <p:ext uri="{D42A27DB-BD31-4B8C-83A1-F6EECF244321}">
                <p14:modId xmlns:p14="http://schemas.microsoft.com/office/powerpoint/2010/main" val="146403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800424"/>
                    </a:ext>
                  </a:extLst>
                </a:gridCol>
                <a:gridCol w="1316736">
                  <a:extLst>
                    <a:ext uri="{9D8B030D-6E8A-4147-A177-3AD203B41FA5}">
                      <a16:colId xmlns:a16="http://schemas.microsoft.com/office/drawing/2014/main" val="193599728"/>
                    </a:ext>
                  </a:extLst>
                </a:gridCol>
                <a:gridCol w="658368">
                  <a:extLst>
                    <a:ext uri="{9D8B030D-6E8A-4147-A177-3AD203B41FA5}">
                      <a16:colId xmlns:a16="http://schemas.microsoft.com/office/drawing/2014/main" val="3138301066"/>
                    </a:ext>
                  </a:extLst>
                </a:gridCol>
                <a:gridCol w="658368">
                  <a:extLst>
                    <a:ext uri="{9D8B030D-6E8A-4147-A177-3AD203B41FA5}">
                      <a16:colId xmlns:a16="http://schemas.microsoft.com/office/drawing/2014/main" val="1699852926"/>
                    </a:ext>
                  </a:extLst>
                </a:gridCol>
                <a:gridCol w="658368">
                  <a:extLst>
                    <a:ext uri="{9D8B030D-6E8A-4147-A177-3AD203B41FA5}">
                      <a16:colId xmlns:a16="http://schemas.microsoft.com/office/drawing/2014/main" val="1088836266"/>
                    </a:ext>
                  </a:extLst>
                </a:gridCol>
                <a:gridCol w="658368">
                  <a:extLst>
                    <a:ext uri="{9D8B030D-6E8A-4147-A177-3AD203B41FA5}">
                      <a16:colId xmlns:a16="http://schemas.microsoft.com/office/drawing/2014/main" val="1579031990"/>
                    </a:ext>
                  </a:extLst>
                </a:gridCol>
                <a:gridCol w="658368">
                  <a:extLst>
                    <a:ext uri="{9D8B030D-6E8A-4147-A177-3AD203B41FA5}">
                      <a16:colId xmlns:a16="http://schemas.microsoft.com/office/drawing/2014/main" val="1621686151"/>
                    </a:ext>
                  </a:extLst>
                </a:gridCol>
                <a:gridCol w="658368">
                  <a:extLst>
                    <a:ext uri="{9D8B030D-6E8A-4147-A177-3AD203B41FA5}">
                      <a16:colId xmlns:a16="http://schemas.microsoft.com/office/drawing/2014/main" val="744179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7107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@MillesimaENG - 2024-03-08 18:00:24</a:t>
                      </a:r>
                      <a:r>
                        <a:rPr kumimoji="0" lang="en-US" sz="1000" b="0" i="0" u="none" strike="noStrike" kern="1200" cap="none" spc="0" normalizeH="0" baseline="0" noProof="0">
                          <a:ln>
                            <a:noFill/>
                          </a:ln>
                          <a:solidFill>
                            <a:prstClr val="black"/>
                          </a:solidFill>
                          <a:effectLst/>
                          <a:uLnTx/>
                          <a:uFillTx/>
                          <a:latin typeface="Calibri"/>
                          <a:ea typeface="+mn-ea"/>
                          <a:cs typeface="+mn-cs"/>
                        </a:rPr>
                        <a:t>
 🥂🍾 Discover La Grande Dame Rosé 2015 cuvée by #VeuveClicquot. This #champagne embodies two of her major innovations: the development of the first vintage champagne in 1810 &amp;amp; the creation of the first known blended rosé champagne in 1818.
🔎: millesima.co.uk/champagne-veuv… pic.twitter.com/jdQl2lGTov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1.8405 %</a:t>
                      </a:r>
                    </a:p>
                  </a:txBody>
                  <a:tcPr/>
                </a:tc>
                <a:extLst>
                  <a:ext uri="{0D108BD9-81ED-4DB2-BD59-A6C34878D82A}">
                    <a16:rowId xmlns:a16="http://schemas.microsoft.com/office/drawing/2014/main" val="177928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Facebook Millésima - 2024-03-07 17:00:21</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la cuvée La Grande Dame Rosé 2015 de Veuve Clicquot, un hommage à l’esprit pionnier de Madame Clicquot.
Cette cuvée incarne deux de ses innovations majeures : l'élaboration du premier champagne millésimé en 1810 et la création du premier champagne rosé d’assemblage connu en 1818.</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https://quintly-eu-image-storage.s3.amazonaws.com/07dbdcf59b906301f0c060f21d658204/0d96a47db73d82287418b5c2aba4b6dc.jpg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0.6983 %</a:t>
                      </a:r>
                    </a:p>
                  </a:txBody>
                  <a:tcPr/>
                </a:tc>
                <a:extLst>
                  <a:ext uri="{0D108BD9-81ED-4DB2-BD59-A6C34878D82A}">
                    <a16:rowId xmlns:a16="http://schemas.microsoft.com/office/drawing/2014/main" val="2423476052"/>
                  </a:ext>
                </a:extLst>
              </a:tr>
            </a:tbl>
          </a:graphicData>
        </a:graphic>
      </p:graphicFrame>
      <p:sp>
        <p:nvSpPr>
          <p:cNvPr id="4" name="Text Placeholder 3">
            <a:extLst>
              <a:ext uri="{FF2B5EF4-FFF2-40B4-BE49-F238E27FC236}">
                <a16:creationId xmlns:a16="http://schemas.microsoft.com/office/drawing/2014/main" id="{DED49C70-F342-44C3-8E80-2B267EAE6316}"/>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245230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68DE4-EF0C-4033-9B37-D3B3AAE461F5}"/>
              </a:ext>
            </a:extLst>
          </p:cNvPr>
          <p:cNvSpPr>
            <a:spLocks noGrp="1"/>
          </p:cNvSpPr>
          <p:nvPr>
            <p:ph type="title"/>
          </p:nvPr>
        </p:nvSpPr>
        <p:spPr/>
        <p:txBody>
          <a:bodyPr/>
          <a:lstStyle/>
          <a:p>
            <a:r>
              <a:rPr lang="en-US"/>
              <a:t>Overall All Posts Table | All profiles - 2 of 4</a:t>
            </a:r>
          </a:p>
        </p:txBody>
      </p:sp>
      <p:graphicFrame>
        <p:nvGraphicFramePr>
          <p:cNvPr id="5" name="Table Placeholder 4">
            <a:extLst>
              <a:ext uri="{FF2B5EF4-FFF2-40B4-BE49-F238E27FC236}">
                <a16:creationId xmlns:a16="http://schemas.microsoft.com/office/drawing/2014/main" id="{10E603EC-6DFF-45F8-8D36-417327811F27}"/>
              </a:ext>
            </a:extLst>
          </p:cNvPr>
          <p:cNvGraphicFramePr>
            <a:graphicFrameLocks noGrp="1"/>
          </p:cNvGraphicFramePr>
          <p:nvPr>
            <p:ph type="tbl" sz="quarter" idx="13"/>
            <p:extLst>
              <p:ext uri="{D42A27DB-BD31-4B8C-83A1-F6EECF244321}">
                <p14:modId xmlns:p14="http://schemas.microsoft.com/office/powerpoint/2010/main" val="2303702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2240408"/>
                    </a:ext>
                  </a:extLst>
                </a:gridCol>
                <a:gridCol w="1316736">
                  <a:extLst>
                    <a:ext uri="{9D8B030D-6E8A-4147-A177-3AD203B41FA5}">
                      <a16:colId xmlns:a16="http://schemas.microsoft.com/office/drawing/2014/main" val="3783876981"/>
                    </a:ext>
                  </a:extLst>
                </a:gridCol>
                <a:gridCol w="658368">
                  <a:extLst>
                    <a:ext uri="{9D8B030D-6E8A-4147-A177-3AD203B41FA5}">
                      <a16:colId xmlns:a16="http://schemas.microsoft.com/office/drawing/2014/main" val="217222683"/>
                    </a:ext>
                  </a:extLst>
                </a:gridCol>
                <a:gridCol w="658368">
                  <a:extLst>
                    <a:ext uri="{9D8B030D-6E8A-4147-A177-3AD203B41FA5}">
                      <a16:colId xmlns:a16="http://schemas.microsoft.com/office/drawing/2014/main" val="976412889"/>
                    </a:ext>
                  </a:extLst>
                </a:gridCol>
                <a:gridCol w="658368">
                  <a:extLst>
                    <a:ext uri="{9D8B030D-6E8A-4147-A177-3AD203B41FA5}">
                      <a16:colId xmlns:a16="http://schemas.microsoft.com/office/drawing/2014/main" val="2634444312"/>
                    </a:ext>
                  </a:extLst>
                </a:gridCol>
                <a:gridCol w="658368">
                  <a:extLst>
                    <a:ext uri="{9D8B030D-6E8A-4147-A177-3AD203B41FA5}">
                      <a16:colId xmlns:a16="http://schemas.microsoft.com/office/drawing/2014/main" val="3169109241"/>
                    </a:ext>
                  </a:extLst>
                </a:gridCol>
                <a:gridCol w="658368">
                  <a:extLst>
                    <a:ext uri="{9D8B030D-6E8A-4147-A177-3AD203B41FA5}">
                      <a16:colId xmlns:a16="http://schemas.microsoft.com/office/drawing/2014/main" val="4047257622"/>
                    </a:ext>
                  </a:extLst>
                </a:gridCol>
                <a:gridCol w="658368">
                  <a:extLst>
                    <a:ext uri="{9D8B030D-6E8A-4147-A177-3AD203B41FA5}">
                      <a16:colId xmlns:a16="http://schemas.microsoft.com/office/drawing/2014/main" val="2879105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5035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Twitter Own Tweets @MillesimaFR - 2024-03-07 17:00:20</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la cuvée #LaGrandeDame #Rosé 2015 de la maison #veuveclicquot. Cette cuvée incarne deux de ses innovations majeures : l'élaboration du premier #champagne millésimé en 1810 et la création du premier #champagnerosé d’assemblage connu en 1818.
🔎 : bit.ly/4a6b4Dn pic.twitter.com/XC8Bd8inyt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1.1331 %</a:t>
                      </a:r>
                    </a:p>
                  </a:txBody>
                  <a:tcPr/>
                </a:tc>
                <a:extLst>
                  <a:ext uri="{0D108BD9-81ED-4DB2-BD59-A6C34878D82A}">
                    <a16:rowId xmlns:a16="http://schemas.microsoft.com/office/drawing/2014/main" val="3494540343"/>
                  </a:ext>
                </a:extLst>
              </a:tr>
            </a:tbl>
          </a:graphicData>
        </a:graphic>
      </p:graphicFrame>
      <p:sp>
        <p:nvSpPr>
          <p:cNvPr id="4" name="Text Placeholder 3">
            <a:extLst>
              <a:ext uri="{FF2B5EF4-FFF2-40B4-BE49-F238E27FC236}">
                <a16:creationId xmlns:a16="http://schemas.microsoft.com/office/drawing/2014/main" id="{E2B22A0D-71C4-4158-986A-1A783E04AA3E}"/>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3312836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D135-8A2A-4239-98B9-61065EEE3DA0}"/>
              </a:ext>
            </a:extLst>
          </p:cNvPr>
          <p:cNvSpPr>
            <a:spLocks noGrp="1"/>
          </p:cNvSpPr>
          <p:nvPr>
            <p:ph type="title"/>
          </p:nvPr>
        </p:nvSpPr>
        <p:spPr/>
        <p:txBody>
          <a:bodyPr/>
          <a:lstStyle/>
          <a:p>
            <a:r>
              <a:rPr lang="en-US"/>
              <a:t>Overall All Posts Table | All profiles - 3 of 4</a:t>
            </a:r>
          </a:p>
        </p:txBody>
      </p:sp>
      <p:graphicFrame>
        <p:nvGraphicFramePr>
          <p:cNvPr id="5" name="Table Placeholder 4">
            <a:extLst>
              <a:ext uri="{FF2B5EF4-FFF2-40B4-BE49-F238E27FC236}">
                <a16:creationId xmlns:a16="http://schemas.microsoft.com/office/drawing/2014/main" id="{EFD03431-8363-44D8-B1C3-5227A3D287C8}"/>
              </a:ext>
            </a:extLst>
          </p:cNvPr>
          <p:cNvGraphicFramePr>
            <a:graphicFrameLocks noGrp="1"/>
          </p:cNvGraphicFramePr>
          <p:nvPr>
            <p:ph type="tbl" sz="quarter" idx="13"/>
            <p:extLst>
              <p:ext uri="{D42A27DB-BD31-4B8C-83A1-F6EECF244321}">
                <p14:modId xmlns:p14="http://schemas.microsoft.com/office/powerpoint/2010/main" val="4131505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96375227"/>
                    </a:ext>
                  </a:extLst>
                </a:gridCol>
                <a:gridCol w="1316736">
                  <a:extLst>
                    <a:ext uri="{9D8B030D-6E8A-4147-A177-3AD203B41FA5}">
                      <a16:colId xmlns:a16="http://schemas.microsoft.com/office/drawing/2014/main" val="860594208"/>
                    </a:ext>
                  </a:extLst>
                </a:gridCol>
                <a:gridCol w="658368">
                  <a:extLst>
                    <a:ext uri="{9D8B030D-6E8A-4147-A177-3AD203B41FA5}">
                      <a16:colId xmlns:a16="http://schemas.microsoft.com/office/drawing/2014/main" val="2111371379"/>
                    </a:ext>
                  </a:extLst>
                </a:gridCol>
                <a:gridCol w="658368">
                  <a:extLst>
                    <a:ext uri="{9D8B030D-6E8A-4147-A177-3AD203B41FA5}">
                      <a16:colId xmlns:a16="http://schemas.microsoft.com/office/drawing/2014/main" val="3434067024"/>
                    </a:ext>
                  </a:extLst>
                </a:gridCol>
                <a:gridCol w="658368">
                  <a:extLst>
                    <a:ext uri="{9D8B030D-6E8A-4147-A177-3AD203B41FA5}">
                      <a16:colId xmlns:a16="http://schemas.microsoft.com/office/drawing/2014/main" val="3496421363"/>
                    </a:ext>
                  </a:extLst>
                </a:gridCol>
                <a:gridCol w="658368">
                  <a:extLst>
                    <a:ext uri="{9D8B030D-6E8A-4147-A177-3AD203B41FA5}">
                      <a16:colId xmlns:a16="http://schemas.microsoft.com/office/drawing/2014/main" val="3452842035"/>
                    </a:ext>
                  </a:extLst>
                </a:gridCol>
                <a:gridCol w="658368">
                  <a:extLst>
                    <a:ext uri="{9D8B030D-6E8A-4147-A177-3AD203B41FA5}">
                      <a16:colId xmlns:a16="http://schemas.microsoft.com/office/drawing/2014/main" val="269419660"/>
                    </a:ext>
                  </a:extLst>
                </a:gridCol>
                <a:gridCol w="658368">
                  <a:extLst>
                    <a:ext uri="{9D8B030D-6E8A-4147-A177-3AD203B41FA5}">
                      <a16:colId xmlns:a16="http://schemas.microsoft.com/office/drawing/2014/main" val="692097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9354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Millesima - 2024-03-07 17:00:18</a:t>
                      </a:r>
                      <a:r>
                        <a:rPr kumimoji="0" lang="fr-FR" sz="1000" b="0" i="0" u="none" strike="noStrike" kern="1200" cap="none" spc="0" normalizeH="0" baseline="0" noProof="0">
                          <a:ln>
                            <a:noFill/>
                          </a:ln>
                          <a:solidFill>
                            <a:prstClr val="black"/>
                          </a:solidFill>
                          <a:effectLst/>
                          <a:uLnTx/>
                          <a:uFillTx/>
                          <a:latin typeface="Calibri"/>
                          <a:ea typeface="+mn-ea"/>
                          <a:cs typeface="+mn-cs"/>
                        </a:rPr>
                        <a:t>
 La Grande Dame rend hommage à l’esprit pionnier de Madame Clicquot, connue pour être « 𝘭𝘢 𝘎𝘳𝘢𝘯𝘥𝘦 𝘋𝘢𝘮𝘦 𝘥𝘦 𝘭𝘢 𝘊𝘩𝘢𝘮𝘱𝘢𝘨𝘯𝘦 ».
Cette cuvée incarne deux de ses innovations majeures: l'élaboration du premier champagne millésimé en 1810 et la création du premier champagne rosé d’assemblage connu en 1818.
Elle met en valeur l'expertise œnologique de Veuve Clicquot  dans l'élaboration et le vieillissement du champagne d’assemblage, ainsi que la sélection de Crus Historiques.
#LaGrandeDame #VeuveClicquot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https://media.licdn.com/dms/image/D4E10AQH3llbRkW5zAw/image-shrink_1280/0/1709827217522?e=1713164400&amp;v=beta&amp;t=Ry1hu_EKNSvLTqysxbu7RQOkoQdT0i2gvAx_vMUNf_4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1.6694 %</a:t>
                      </a:r>
                    </a:p>
                  </a:txBody>
                  <a:tcPr/>
                </a:tc>
                <a:extLst>
                  <a:ext uri="{0D108BD9-81ED-4DB2-BD59-A6C34878D82A}">
                    <a16:rowId xmlns:a16="http://schemas.microsoft.com/office/drawing/2014/main" val="4012644963"/>
                  </a:ext>
                </a:extLst>
              </a:tr>
            </a:tbl>
          </a:graphicData>
        </a:graphic>
      </p:graphicFrame>
      <p:sp>
        <p:nvSpPr>
          <p:cNvPr id="4" name="Text Placeholder 3">
            <a:extLst>
              <a:ext uri="{FF2B5EF4-FFF2-40B4-BE49-F238E27FC236}">
                <a16:creationId xmlns:a16="http://schemas.microsoft.com/office/drawing/2014/main" id="{27B1B921-2178-4CB0-BD5D-82519A24452B}"/>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947080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DFBBF-ED36-4491-B658-A7023585109C}"/>
              </a:ext>
            </a:extLst>
          </p:cNvPr>
          <p:cNvSpPr>
            <a:spLocks noGrp="1"/>
          </p:cNvSpPr>
          <p:nvPr>
            <p:ph type="title"/>
          </p:nvPr>
        </p:nvSpPr>
        <p:spPr/>
        <p:txBody>
          <a:bodyPr/>
          <a:lstStyle/>
          <a:p>
            <a:r>
              <a:rPr lang="en-US"/>
              <a:t>Overall All Posts Table | All profiles - 4 of 4</a:t>
            </a:r>
          </a:p>
        </p:txBody>
      </p:sp>
      <p:graphicFrame>
        <p:nvGraphicFramePr>
          <p:cNvPr id="5" name="Table Placeholder 4">
            <a:extLst>
              <a:ext uri="{FF2B5EF4-FFF2-40B4-BE49-F238E27FC236}">
                <a16:creationId xmlns:a16="http://schemas.microsoft.com/office/drawing/2014/main" id="{440F77EE-F323-4ABD-BFB3-1921795B8862}"/>
              </a:ext>
            </a:extLst>
          </p:cNvPr>
          <p:cNvGraphicFramePr>
            <a:graphicFrameLocks noGrp="1"/>
          </p:cNvGraphicFramePr>
          <p:nvPr>
            <p:ph type="tbl" sz="quarter" idx="13"/>
            <p:extLst>
              <p:ext uri="{D42A27DB-BD31-4B8C-83A1-F6EECF244321}">
                <p14:modId xmlns:p14="http://schemas.microsoft.com/office/powerpoint/2010/main" val="62563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45869305"/>
                    </a:ext>
                  </a:extLst>
                </a:gridCol>
                <a:gridCol w="1316736">
                  <a:extLst>
                    <a:ext uri="{9D8B030D-6E8A-4147-A177-3AD203B41FA5}">
                      <a16:colId xmlns:a16="http://schemas.microsoft.com/office/drawing/2014/main" val="3342120753"/>
                    </a:ext>
                  </a:extLst>
                </a:gridCol>
                <a:gridCol w="658368">
                  <a:extLst>
                    <a:ext uri="{9D8B030D-6E8A-4147-A177-3AD203B41FA5}">
                      <a16:colId xmlns:a16="http://schemas.microsoft.com/office/drawing/2014/main" val="1702020399"/>
                    </a:ext>
                  </a:extLst>
                </a:gridCol>
                <a:gridCol w="658368">
                  <a:extLst>
                    <a:ext uri="{9D8B030D-6E8A-4147-A177-3AD203B41FA5}">
                      <a16:colId xmlns:a16="http://schemas.microsoft.com/office/drawing/2014/main" val="1278068799"/>
                    </a:ext>
                  </a:extLst>
                </a:gridCol>
                <a:gridCol w="658368">
                  <a:extLst>
                    <a:ext uri="{9D8B030D-6E8A-4147-A177-3AD203B41FA5}">
                      <a16:colId xmlns:a16="http://schemas.microsoft.com/office/drawing/2014/main" val="1412646656"/>
                    </a:ext>
                  </a:extLst>
                </a:gridCol>
                <a:gridCol w="658368">
                  <a:extLst>
                    <a:ext uri="{9D8B030D-6E8A-4147-A177-3AD203B41FA5}">
                      <a16:colId xmlns:a16="http://schemas.microsoft.com/office/drawing/2014/main" val="3238296502"/>
                    </a:ext>
                  </a:extLst>
                </a:gridCol>
                <a:gridCol w="658368">
                  <a:extLst>
                    <a:ext uri="{9D8B030D-6E8A-4147-A177-3AD203B41FA5}">
                      <a16:colId xmlns:a16="http://schemas.microsoft.com/office/drawing/2014/main" val="3444073758"/>
                    </a:ext>
                  </a:extLst>
                </a:gridCol>
                <a:gridCol w="658368">
                  <a:extLst>
                    <a:ext uri="{9D8B030D-6E8A-4147-A177-3AD203B41FA5}">
                      <a16:colId xmlns:a16="http://schemas.microsoft.com/office/drawing/2014/main" val="294237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1907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millesima - 2024-03-07 17:00:17</a:t>
                      </a:r>
                      <a:r>
                        <a:rPr kumimoji="0" lang="en-US" sz="1000" b="0" i="0" u="none" strike="noStrike" kern="1200" cap="none" spc="0" normalizeH="0" baseline="0" noProof="0">
                          <a:ln>
                            <a:noFill/>
                          </a:ln>
                          <a:solidFill>
                            <a:prstClr val="black"/>
                          </a:solidFill>
                          <a:effectLst/>
                          <a:uLnTx/>
                          <a:uFillTx/>
                          <a:latin typeface="Calibri"/>
                          <a:ea typeface="+mn-ea"/>
                          <a:cs typeface="+mn-cs"/>
                        </a:rPr>
                        <a:t>
 Découvrez la cuvée 𝗟𝗮 𝗚𝗿𝗮𝗻𝗱𝗲 𝗗𝗮𝗺𝗲 𝗥𝗼𝘀𝗲́, un hommage à l’esprit pionnier de Madame Clicquot.
Cette cuvée incarne deux de ses innovations majeures : l'élaboration du premier champagne millésimé en 1810 et la création du premier champagne rosé d’assemblage connu en 1818.
📸 : @veuveclicquot
#LaGrandeDame #VeuveClicquot #millesima #champagne #wine #champagnerosé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https://quintly-eu-image-storage.s3.amazonaws.com/4fd71e878b4bef407fdeb69c08f49b39/9750ceec6e6bea0d1c2f9ebec54caec1.jpg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2.8400 %</a:t>
                      </a:r>
                    </a:p>
                  </a:txBody>
                  <a:tcPr/>
                </a:tc>
                <a:extLst>
                  <a:ext uri="{0D108BD9-81ED-4DB2-BD59-A6C34878D82A}">
                    <a16:rowId xmlns:a16="http://schemas.microsoft.com/office/drawing/2014/main" val="209393280"/>
                  </a:ext>
                </a:extLst>
              </a:tr>
            </a:tbl>
          </a:graphicData>
        </a:graphic>
      </p:graphicFrame>
      <p:sp>
        <p:nvSpPr>
          <p:cNvPr id="4" name="Text Placeholder 3">
            <a:extLst>
              <a:ext uri="{FF2B5EF4-FFF2-40B4-BE49-F238E27FC236}">
                <a16:creationId xmlns:a16="http://schemas.microsoft.com/office/drawing/2014/main" id="{296ECD7A-365E-414D-8EED-54D6539DB37E}"/>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1601989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B897-555A-4193-A87B-AB7E4684868A}"/>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80CC1B91-E17F-4F33-B3F6-01F8EE8B8147}"/>
              </a:ext>
            </a:extLst>
          </p:cNvPr>
          <p:cNvGraphicFramePr>
            <a:graphicFrameLocks noGrp="1"/>
          </p:cNvGraphicFramePr>
          <p:nvPr>
            <p:ph type="tbl" sz="quarter" idx="13"/>
            <p:extLst>
              <p:ext uri="{D42A27DB-BD31-4B8C-83A1-F6EECF244321}">
                <p14:modId xmlns:p14="http://schemas.microsoft.com/office/powerpoint/2010/main" val="3320137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21761542"/>
                    </a:ext>
                  </a:extLst>
                </a:gridCol>
                <a:gridCol w="905256">
                  <a:extLst>
                    <a:ext uri="{9D8B030D-6E8A-4147-A177-3AD203B41FA5}">
                      <a16:colId xmlns:a16="http://schemas.microsoft.com/office/drawing/2014/main" val="1611483013"/>
                    </a:ext>
                  </a:extLst>
                </a:gridCol>
                <a:gridCol w="905256">
                  <a:extLst>
                    <a:ext uri="{9D8B030D-6E8A-4147-A177-3AD203B41FA5}">
                      <a16:colId xmlns:a16="http://schemas.microsoft.com/office/drawing/2014/main" val="4231962126"/>
                    </a:ext>
                  </a:extLst>
                </a:gridCol>
                <a:gridCol w="905256">
                  <a:extLst>
                    <a:ext uri="{9D8B030D-6E8A-4147-A177-3AD203B41FA5}">
                      <a16:colId xmlns:a16="http://schemas.microsoft.com/office/drawing/2014/main" val="344407715"/>
                    </a:ext>
                  </a:extLst>
                </a:gridCol>
                <a:gridCol w="905256">
                  <a:extLst>
                    <a:ext uri="{9D8B030D-6E8A-4147-A177-3AD203B41FA5}">
                      <a16:colId xmlns:a16="http://schemas.microsoft.com/office/drawing/2014/main" val="3753545076"/>
                    </a:ext>
                  </a:extLst>
                </a:gridCol>
                <a:gridCol w="905256">
                  <a:extLst>
                    <a:ext uri="{9D8B030D-6E8A-4147-A177-3AD203B41FA5}">
                      <a16:colId xmlns:a16="http://schemas.microsoft.com/office/drawing/2014/main" val="1800175804"/>
                    </a:ext>
                  </a:extLst>
                </a:gridCol>
                <a:gridCol w="905256">
                  <a:extLst>
                    <a:ext uri="{9D8B030D-6E8A-4147-A177-3AD203B41FA5}">
                      <a16:colId xmlns:a16="http://schemas.microsoft.com/office/drawing/2014/main" val="2123862311"/>
                    </a:ext>
                  </a:extLst>
                </a:gridCol>
                <a:gridCol w="905256">
                  <a:extLst>
                    <a:ext uri="{9D8B030D-6E8A-4147-A177-3AD203B41FA5}">
                      <a16:colId xmlns:a16="http://schemas.microsoft.com/office/drawing/2014/main" val="2101048810"/>
                    </a:ext>
                  </a:extLst>
                </a:gridCol>
                <a:gridCol w="905256">
                  <a:extLst>
                    <a:ext uri="{9D8B030D-6E8A-4147-A177-3AD203B41FA5}">
                      <a16:colId xmlns:a16="http://schemas.microsoft.com/office/drawing/2014/main" val="197930164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Comments (Total Organic)</a:t>
                      </a:r>
                    </a:p>
                  </a:txBody>
                  <a:tcPr/>
                </a:tc>
                <a:tc>
                  <a:txBody>
                    <a:bodyPr/>
                    <a:lstStyle/>
                    <a:p>
                      <a:r>
                        <a:rPr lang="en-US" sz="1000"/>
                        <a:t>Saved (Total Organic)</a:t>
                      </a:r>
                    </a:p>
                  </a:txBody>
                  <a:tcPr/>
                </a:tc>
                <a:tc>
                  <a:txBody>
                    <a:bodyPr/>
                    <a:lstStyle/>
                    <a:p>
                      <a:r>
                        <a:rPr lang="en-US" sz="1000"/>
                        <a:t>Impressions (Total Organic)</a:t>
                      </a:r>
                    </a:p>
                  </a:txBody>
                  <a:tcPr/>
                </a:tc>
                <a:tc>
                  <a:txBody>
                    <a:bodyPr/>
                    <a:lstStyle/>
                    <a:p>
                      <a:r>
                        <a:rPr lang="en-US" sz="1000"/>
                        <a:t>Engagements (Total Organic)</a:t>
                      </a:r>
                    </a:p>
                  </a:txBody>
                  <a:tcPr/>
                </a:tc>
                <a:tc>
                  <a:txBody>
                    <a:bodyPr/>
                    <a:lstStyle/>
                    <a:p>
                      <a:r>
                        <a:rPr lang="en-US" sz="1000"/>
                        <a:t>Video Views (Total Organic)</a:t>
                      </a:r>
                    </a:p>
                  </a:txBody>
                  <a:tcPr/>
                </a:tc>
                <a:tc>
                  <a:txBody>
                    <a:bodyPr/>
                    <a:lstStyle/>
                    <a:p>
                      <a:r>
                        <a:rPr lang="en-US" sz="1000"/>
                        <a:t>Reach (Avg. Organic)</a:t>
                      </a:r>
                    </a:p>
                  </a:txBody>
                  <a:tcPr/>
                </a:tc>
                <a:extLst>
                  <a:ext uri="{0D108BD9-81ED-4DB2-BD59-A6C34878D82A}">
                    <a16:rowId xmlns:a16="http://schemas.microsoft.com/office/drawing/2014/main" val="1408176732"/>
                  </a:ext>
                </a:extLst>
              </a:tr>
              <a:tr h="370840">
                <a:tc>
                  <a:txBody>
                    <a:bodyPr/>
                    <a:lstStyle/>
                    <a:p>
                      <a:r>
                        <a:rPr lang="en-US" sz="1000"/>
                        <a:t>Veuve Clicquot </a:t>
                      </a:r>
                    </a:p>
                  </a:txBody>
                  <a:tcPr/>
                </a:tc>
                <a:tc>
                  <a:txBody>
                    <a:bodyPr/>
                    <a:lstStyle/>
                    <a:p>
                      <a:r>
                        <a:rPr lang="en-US" sz="1000"/>
                        <a:t>1</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809</a:t>
                      </a:r>
                    </a:p>
                  </a:txBody>
                  <a:tcPr/>
                </a:tc>
                <a:tc>
                  <a:txBody>
                    <a:bodyPr/>
                    <a:lstStyle/>
                    <a:p>
                      <a:r>
                        <a:rPr lang="en-US" sz="1000"/>
                        <a:t>23</a:t>
                      </a:r>
                    </a:p>
                  </a:txBody>
                  <a:tcPr/>
                </a:tc>
                <a:tc>
                  <a:txBody>
                    <a:bodyPr/>
                    <a:lstStyle/>
                    <a:p>
                      <a:r>
                        <a:rPr lang="en-US" sz="1000"/>
                        <a:t>0</a:t>
                      </a:r>
                    </a:p>
                  </a:txBody>
                  <a:tcPr/>
                </a:tc>
                <a:tc>
                  <a:txBody>
                    <a:bodyPr/>
                    <a:lstStyle/>
                    <a:p>
                      <a:r>
                        <a:rPr lang="en-US" sz="1000"/>
                        <a:t>766</a:t>
                      </a:r>
                    </a:p>
                  </a:txBody>
                  <a:tcPr/>
                </a:tc>
                <a:extLst>
                  <a:ext uri="{0D108BD9-81ED-4DB2-BD59-A6C34878D82A}">
                    <a16:rowId xmlns:a16="http://schemas.microsoft.com/office/drawing/2014/main" val="373457562"/>
                  </a:ext>
                </a:extLst>
              </a:tr>
            </a:tbl>
          </a:graphicData>
        </a:graphic>
      </p:graphicFrame>
      <p:sp>
        <p:nvSpPr>
          <p:cNvPr id="4" name="Text Placeholder 3">
            <a:extLst>
              <a:ext uri="{FF2B5EF4-FFF2-40B4-BE49-F238E27FC236}">
                <a16:creationId xmlns:a16="http://schemas.microsoft.com/office/drawing/2014/main" id="{EF408236-0A6B-43E3-AF03-67E8317DD757}"/>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3437266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B0880-4DF1-483D-B588-BA637C68C4CA}"/>
              </a:ext>
            </a:extLst>
          </p:cNvPr>
          <p:cNvSpPr>
            <a:spLocks noGrp="1"/>
          </p:cNvSpPr>
          <p:nvPr>
            <p:ph type="title"/>
          </p:nvPr>
        </p:nvSpPr>
        <p:spPr/>
        <p:txBody>
          <a:bodyPr/>
          <a:lstStyle/>
          <a:p>
            <a:r>
              <a:rPr lang="en-US"/>
              <a:t>Facebook Post Tag Performance | All profiles</a:t>
            </a:r>
          </a:p>
        </p:txBody>
      </p:sp>
      <p:graphicFrame>
        <p:nvGraphicFramePr>
          <p:cNvPr id="5" name="Table Placeholder 4">
            <a:extLst>
              <a:ext uri="{FF2B5EF4-FFF2-40B4-BE49-F238E27FC236}">
                <a16:creationId xmlns:a16="http://schemas.microsoft.com/office/drawing/2014/main" id="{733F80D4-2E6C-46AC-B79D-746EBE59F275}"/>
              </a:ext>
            </a:extLst>
          </p:cNvPr>
          <p:cNvGraphicFramePr>
            <a:graphicFrameLocks noGrp="1"/>
          </p:cNvGraphicFramePr>
          <p:nvPr>
            <p:ph type="tbl" sz="quarter" idx="13"/>
            <p:extLst>
              <p:ext uri="{D42A27DB-BD31-4B8C-83A1-F6EECF244321}">
                <p14:modId xmlns:p14="http://schemas.microsoft.com/office/powerpoint/2010/main" val="368442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00063481"/>
                    </a:ext>
                  </a:extLst>
                </a:gridCol>
                <a:gridCol w="493776">
                  <a:extLst>
                    <a:ext uri="{9D8B030D-6E8A-4147-A177-3AD203B41FA5}">
                      <a16:colId xmlns:a16="http://schemas.microsoft.com/office/drawing/2014/main" val="3544994351"/>
                    </a:ext>
                  </a:extLst>
                </a:gridCol>
                <a:gridCol w="493776">
                  <a:extLst>
                    <a:ext uri="{9D8B030D-6E8A-4147-A177-3AD203B41FA5}">
                      <a16:colId xmlns:a16="http://schemas.microsoft.com/office/drawing/2014/main" val="3285922951"/>
                    </a:ext>
                  </a:extLst>
                </a:gridCol>
                <a:gridCol w="493776">
                  <a:extLst>
                    <a:ext uri="{9D8B030D-6E8A-4147-A177-3AD203B41FA5}">
                      <a16:colId xmlns:a16="http://schemas.microsoft.com/office/drawing/2014/main" val="2772487416"/>
                    </a:ext>
                  </a:extLst>
                </a:gridCol>
                <a:gridCol w="493776">
                  <a:extLst>
                    <a:ext uri="{9D8B030D-6E8A-4147-A177-3AD203B41FA5}">
                      <a16:colId xmlns:a16="http://schemas.microsoft.com/office/drawing/2014/main" val="4165696092"/>
                    </a:ext>
                  </a:extLst>
                </a:gridCol>
                <a:gridCol w="493776">
                  <a:extLst>
                    <a:ext uri="{9D8B030D-6E8A-4147-A177-3AD203B41FA5}">
                      <a16:colId xmlns:a16="http://schemas.microsoft.com/office/drawing/2014/main" val="552577623"/>
                    </a:ext>
                  </a:extLst>
                </a:gridCol>
                <a:gridCol w="493776">
                  <a:extLst>
                    <a:ext uri="{9D8B030D-6E8A-4147-A177-3AD203B41FA5}">
                      <a16:colId xmlns:a16="http://schemas.microsoft.com/office/drawing/2014/main" val="3422088995"/>
                    </a:ext>
                  </a:extLst>
                </a:gridCol>
                <a:gridCol w="493776">
                  <a:extLst>
                    <a:ext uri="{9D8B030D-6E8A-4147-A177-3AD203B41FA5}">
                      <a16:colId xmlns:a16="http://schemas.microsoft.com/office/drawing/2014/main" val="238066192"/>
                    </a:ext>
                  </a:extLst>
                </a:gridCol>
                <a:gridCol w="493776">
                  <a:extLst>
                    <a:ext uri="{9D8B030D-6E8A-4147-A177-3AD203B41FA5}">
                      <a16:colId xmlns:a16="http://schemas.microsoft.com/office/drawing/2014/main" val="3855684531"/>
                    </a:ext>
                  </a:extLst>
                </a:gridCol>
                <a:gridCol w="493776">
                  <a:extLst>
                    <a:ext uri="{9D8B030D-6E8A-4147-A177-3AD203B41FA5}">
                      <a16:colId xmlns:a16="http://schemas.microsoft.com/office/drawing/2014/main" val="1878871322"/>
                    </a:ext>
                  </a:extLst>
                </a:gridCol>
                <a:gridCol w="493776">
                  <a:extLst>
                    <a:ext uri="{9D8B030D-6E8A-4147-A177-3AD203B41FA5}">
                      <a16:colId xmlns:a16="http://schemas.microsoft.com/office/drawing/2014/main" val="946108848"/>
                    </a:ext>
                  </a:extLst>
                </a:gridCol>
                <a:gridCol w="493776">
                  <a:extLst>
                    <a:ext uri="{9D8B030D-6E8A-4147-A177-3AD203B41FA5}">
                      <a16:colId xmlns:a16="http://schemas.microsoft.com/office/drawing/2014/main" val="632655947"/>
                    </a:ext>
                  </a:extLst>
                </a:gridCol>
                <a:gridCol w="493776">
                  <a:extLst>
                    <a:ext uri="{9D8B030D-6E8A-4147-A177-3AD203B41FA5}">
                      <a16:colId xmlns:a16="http://schemas.microsoft.com/office/drawing/2014/main" val="3650069351"/>
                    </a:ext>
                  </a:extLst>
                </a:gridCol>
                <a:gridCol w="493776">
                  <a:extLst>
                    <a:ext uri="{9D8B030D-6E8A-4147-A177-3AD203B41FA5}">
                      <a16:colId xmlns:a16="http://schemas.microsoft.com/office/drawing/2014/main" val="373102234"/>
                    </a:ext>
                  </a:extLst>
                </a:gridCol>
                <a:gridCol w="493776">
                  <a:extLst>
                    <a:ext uri="{9D8B030D-6E8A-4147-A177-3AD203B41FA5}">
                      <a16:colId xmlns:a16="http://schemas.microsoft.com/office/drawing/2014/main" val="227984924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154536622"/>
                  </a:ext>
                </a:extLst>
              </a:tr>
              <a:tr h="370840">
                <a:tc>
                  <a:txBody>
                    <a:bodyPr/>
                    <a:lstStyle/>
                    <a:p>
                      <a:r>
                        <a:rPr lang="en-US" sz="1000"/>
                        <a:t>Veuve Clicquot </a:t>
                      </a:r>
                    </a:p>
                  </a:txBody>
                  <a:tcPr/>
                </a:tc>
                <a:tc>
                  <a:txBody>
                    <a:bodyPr/>
                    <a:lstStyle/>
                    <a:p>
                      <a:r>
                        <a:rPr lang="en-US" sz="1000"/>
                        <a:t>1</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749</a:t>
                      </a:r>
                    </a:p>
                  </a:txBody>
                  <a:tcPr/>
                </a:tc>
                <a:tc>
                  <a:txBody>
                    <a:bodyPr/>
                    <a:lstStyle/>
                    <a:p>
                      <a:r>
                        <a:rPr lang="en-US" sz="1000"/>
                        <a:t>4</a:t>
                      </a:r>
                    </a:p>
                  </a:txBody>
                  <a:tcPr/>
                </a:tc>
                <a:tc>
                  <a:txBody>
                    <a:bodyPr/>
                    <a:lstStyle/>
                    <a:p>
                      <a:r>
                        <a:rPr lang="en-US" sz="1000"/>
                        <a:t>4</a:t>
                      </a:r>
                    </a:p>
                  </a:txBody>
                  <a:tcPr/>
                </a:tc>
                <a:tc>
                  <a:txBody>
                    <a:bodyPr/>
                    <a:lstStyle/>
                    <a:p>
                      <a:r>
                        <a:rPr lang="en-US" sz="1000"/>
                        <a:t>716</a:t>
                      </a:r>
                    </a:p>
                  </a:txBody>
                  <a:tcPr/>
                </a:tc>
                <a:tc>
                  <a:txBody>
                    <a:bodyPr/>
                    <a:lstStyle/>
                    <a:p>
                      <a:r>
                        <a:rPr lang="en-US" sz="1000"/>
                        <a:t>716</a:t>
                      </a:r>
                    </a:p>
                  </a:txBody>
                  <a:tcPr/>
                </a:tc>
                <a:tc>
                  <a:txBody>
                    <a:bodyPr/>
                    <a:lstStyle/>
                    <a:p>
                      <a:r>
                        <a:rPr lang="en-US" sz="1000"/>
                        <a:t>0</a:t>
                      </a:r>
                    </a:p>
                  </a:txBody>
                  <a:tcPr/>
                </a:tc>
                <a:tc>
                  <a:txBody>
                    <a:bodyPr/>
                    <a:lstStyle/>
                    <a:p>
                      <a:r>
                        <a:rPr lang="en-US" sz="1000"/>
                        <a:t>5</a:t>
                      </a:r>
                    </a:p>
                  </a:txBody>
                  <a:tcPr/>
                </a:tc>
                <a:tc>
                  <a:txBody>
                    <a:bodyPr/>
                    <a:lstStyle/>
                    <a:p>
                      <a:r>
                        <a:rPr lang="en-US" sz="1000"/>
                        <a:t>0.0095 %</a:t>
                      </a:r>
                    </a:p>
                  </a:txBody>
                  <a:tcPr/>
                </a:tc>
                <a:tc>
                  <a:txBody>
                    <a:bodyPr/>
                    <a:lstStyle/>
                    <a:p>
                      <a:r>
                        <a:rPr lang="en-US" sz="1000"/>
                        <a:t>0.6983 %</a:t>
                      </a:r>
                    </a:p>
                  </a:txBody>
                  <a:tcPr/>
                </a:tc>
                <a:extLst>
                  <a:ext uri="{0D108BD9-81ED-4DB2-BD59-A6C34878D82A}">
                    <a16:rowId xmlns:a16="http://schemas.microsoft.com/office/drawing/2014/main" val="1688760803"/>
                  </a:ext>
                </a:extLst>
              </a:tr>
            </a:tbl>
          </a:graphicData>
        </a:graphic>
      </p:graphicFrame>
      <p:sp>
        <p:nvSpPr>
          <p:cNvPr id="4" name="Text Placeholder 3">
            <a:extLst>
              <a:ext uri="{FF2B5EF4-FFF2-40B4-BE49-F238E27FC236}">
                <a16:creationId xmlns:a16="http://schemas.microsoft.com/office/drawing/2014/main" id="{BEE0B3A6-DDEB-47EF-B9C2-19181F3233E9}"/>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4089306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F1DB3-4EA8-4A35-ABB7-89C7201BC64D}"/>
              </a:ext>
            </a:extLst>
          </p:cNvPr>
          <p:cNvSpPr>
            <a:spLocks noGrp="1"/>
          </p:cNvSpPr>
          <p:nvPr>
            <p:ph type="title"/>
          </p:nvPr>
        </p:nvSpPr>
        <p:spPr/>
        <p:txBody>
          <a:bodyPr/>
          <a:lstStyle/>
          <a:p>
            <a:r>
              <a:rPr lang="en-US"/>
              <a:t>LinkedIn Post Tag Performance | All profiles</a:t>
            </a:r>
          </a:p>
        </p:txBody>
      </p:sp>
      <p:graphicFrame>
        <p:nvGraphicFramePr>
          <p:cNvPr id="5" name="Table Placeholder 4">
            <a:extLst>
              <a:ext uri="{FF2B5EF4-FFF2-40B4-BE49-F238E27FC236}">
                <a16:creationId xmlns:a16="http://schemas.microsoft.com/office/drawing/2014/main" id="{59D45306-D8F9-4585-9369-5EC4C5293A8D}"/>
              </a:ext>
            </a:extLst>
          </p:cNvPr>
          <p:cNvGraphicFramePr>
            <a:graphicFrameLocks noGrp="1"/>
          </p:cNvGraphicFramePr>
          <p:nvPr>
            <p:ph type="tbl" sz="quarter" idx="13"/>
            <p:extLst>
              <p:ext uri="{D42A27DB-BD31-4B8C-83A1-F6EECF244321}">
                <p14:modId xmlns:p14="http://schemas.microsoft.com/office/powerpoint/2010/main" val="414740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1410942390"/>
                    </a:ext>
                  </a:extLst>
                </a:gridCol>
                <a:gridCol w="493776">
                  <a:extLst>
                    <a:ext uri="{9D8B030D-6E8A-4147-A177-3AD203B41FA5}">
                      <a16:colId xmlns:a16="http://schemas.microsoft.com/office/drawing/2014/main" val="4098310833"/>
                    </a:ext>
                  </a:extLst>
                </a:gridCol>
                <a:gridCol w="493776">
                  <a:extLst>
                    <a:ext uri="{9D8B030D-6E8A-4147-A177-3AD203B41FA5}">
                      <a16:colId xmlns:a16="http://schemas.microsoft.com/office/drawing/2014/main" val="2142433439"/>
                    </a:ext>
                  </a:extLst>
                </a:gridCol>
                <a:gridCol w="493776">
                  <a:extLst>
                    <a:ext uri="{9D8B030D-6E8A-4147-A177-3AD203B41FA5}">
                      <a16:colId xmlns:a16="http://schemas.microsoft.com/office/drawing/2014/main" val="908483613"/>
                    </a:ext>
                  </a:extLst>
                </a:gridCol>
                <a:gridCol w="493776">
                  <a:extLst>
                    <a:ext uri="{9D8B030D-6E8A-4147-A177-3AD203B41FA5}">
                      <a16:colId xmlns:a16="http://schemas.microsoft.com/office/drawing/2014/main" val="3510883983"/>
                    </a:ext>
                  </a:extLst>
                </a:gridCol>
                <a:gridCol w="493776">
                  <a:extLst>
                    <a:ext uri="{9D8B030D-6E8A-4147-A177-3AD203B41FA5}">
                      <a16:colId xmlns:a16="http://schemas.microsoft.com/office/drawing/2014/main" val="1240208552"/>
                    </a:ext>
                  </a:extLst>
                </a:gridCol>
                <a:gridCol w="493776">
                  <a:extLst>
                    <a:ext uri="{9D8B030D-6E8A-4147-A177-3AD203B41FA5}">
                      <a16:colId xmlns:a16="http://schemas.microsoft.com/office/drawing/2014/main" val="4063348749"/>
                    </a:ext>
                  </a:extLst>
                </a:gridCol>
                <a:gridCol w="493776">
                  <a:extLst>
                    <a:ext uri="{9D8B030D-6E8A-4147-A177-3AD203B41FA5}">
                      <a16:colId xmlns:a16="http://schemas.microsoft.com/office/drawing/2014/main" val="2392934575"/>
                    </a:ext>
                  </a:extLst>
                </a:gridCol>
                <a:gridCol w="493776">
                  <a:extLst>
                    <a:ext uri="{9D8B030D-6E8A-4147-A177-3AD203B41FA5}">
                      <a16:colId xmlns:a16="http://schemas.microsoft.com/office/drawing/2014/main" val="3131241983"/>
                    </a:ext>
                  </a:extLst>
                </a:gridCol>
                <a:gridCol w="493776">
                  <a:extLst>
                    <a:ext uri="{9D8B030D-6E8A-4147-A177-3AD203B41FA5}">
                      <a16:colId xmlns:a16="http://schemas.microsoft.com/office/drawing/2014/main" val="3957490492"/>
                    </a:ext>
                  </a:extLst>
                </a:gridCol>
                <a:gridCol w="493776">
                  <a:extLst>
                    <a:ext uri="{9D8B030D-6E8A-4147-A177-3AD203B41FA5}">
                      <a16:colId xmlns:a16="http://schemas.microsoft.com/office/drawing/2014/main" val="885282959"/>
                    </a:ext>
                  </a:extLst>
                </a:gridCol>
                <a:gridCol w="493776">
                  <a:extLst>
                    <a:ext uri="{9D8B030D-6E8A-4147-A177-3AD203B41FA5}">
                      <a16:colId xmlns:a16="http://schemas.microsoft.com/office/drawing/2014/main" val="144859890"/>
                    </a:ext>
                  </a:extLst>
                </a:gridCol>
                <a:gridCol w="493776">
                  <a:extLst>
                    <a:ext uri="{9D8B030D-6E8A-4147-A177-3AD203B41FA5}">
                      <a16:colId xmlns:a16="http://schemas.microsoft.com/office/drawing/2014/main" val="2203684898"/>
                    </a:ext>
                  </a:extLst>
                </a:gridCol>
                <a:gridCol w="493776">
                  <a:extLst>
                    <a:ext uri="{9D8B030D-6E8A-4147-A177-3AD203B41FA5}">
                      <a16:colId xmlns:a16="http://schemas.microsoft.com/office/drawing/2014/main" val="3110499968"/>
                    </a:ext>
                  </a:extLst>
                </a:gridCol>
                <a:gridCol w="493776">
                  <a:extLst>
                    <a:ext uri="{9D8B030D-6E8A-4147-A177-3AD203B41FA5}">
                      <a16:colId xmlns:a16="http://schemas.microsoft.com/office/drawing/2014/main" val="218295743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Reactions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Clicks (Total)</a:t>
                      </a:r>
                    </a:p>
                  </a:txBody>
                  <a:tcPr/>
                </a:tc>
                <a:tc>
                  <a:txBody>
                    <a:bodyPr/>
                    <a:lstStyle/>
                    <a:p>
                      <a:r>
                        <a:rPr lang="en-US" sz="1000"/>
                        <a:t>Clicks (Avg.)</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E-Rate (Avg.)</a:t>
                      </a:r>
                    </a:p>
                  </a:txBody>
                  <a:tcPr/>
                </a:tc>
                <a:tc>
                  <a:txBody>
                    <a:bodyPr/>
                    <a:lstStyle/>
                    <a:p>
                      <a:r>
                        <a:rPr lang="en-US" sz="1000"/>
                        <a:t>Video Views (Total)</a:t>
                      </a:r>
                    </a:p>
                  </a:txBody>
                  <a:tcPr/>
                </a:tc>
                <a:tc>
                  <a:txBody>
                    <a:bodyPr/>
                    <a:lstStyle/>
                    <a:p>
                      <a:r>
                        <a:rPr lang="en-US" sz="1000"/>
                        <a:t>Video Views (Avg.)</a:t>
                      </a:r>
                    </a:p>
                  </a:txBody>
                  <a:tcPr/>
                </a:tc>
                <a:extLst>
                  <a:ext uri="{0D108BD9-81ED-4DB2-BD59-A6C34878D82A}">
                    <a16:rowId xmlns:a16="http://schemas.microsoft.com/office/drawing/2014/main" val="1871124762"/>
                  </a:ext>
                </a:extLst>
              </a:tr>
              <a:tr h="370840">
                <a:tc>
                  <a:txBody>
                    <a:bodyPr/>
                    <a:lstStyle/>
                    <a:p>
                      <a:r>
                        <a:rPr lang="en-US" sz="1000"/>
                        <a:t>Veuve Clicquot </a:t>
                      </a:r>
                    </a:p>
                  </a:txBody>
                  <a:tcPr/>
                </a:tc>
                <a:tc>
                  <a:txBody>
                    <a:bodyPr/>
                    <a:lstStyle/>
                    <a:p>
                      <a:r>
                        <a:rPr lang="en-US" sz="1000"/>
                        <a:t>1</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599</a:t>
                      </a:r>
                    </a:p>
                  </a:txBody>
                  <a:tcPr/>
                </a:tc>
                <a:tc>
                  <a:txBody>
                    <a:bodyPr/>
                    <a:lstStyle/>
                    <a:p>
                      <a:r>
                        <a:rPr lang="en-US" sz="1000"/>
                        <a:t>599</a:t>
                      </a:r>
                    </a:p>
                  </a:txBody>
                  <a:tcPr/>
                </a:tc>
                <a:tc>
                  <a:txBody>
                    <a:bodyPr/>
                    <a:lstStyle/>
                    <a:p>
                      <a:r>
                        <a:rPr lang="en-US" sz="1000"/>
                        <a:t>1.669449081803 %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4085910"/>
                  </a:ext>
                </a:extLst>
              </a:tr>
            </a:tbl>
          </a:graphicData>
        </a:graphic>
      </p:graphicFrame>
      <p:sp>
        <p:nvSpPr>
          <p:cNvPr id="4" name="Text Placeholder 3">
            <a:extLst>
              <a:ext uri="{FF2B5EF4-FFF2-40B4-BE49-F238E27FC236}">
                <a16:creationId xmlns:a16="http://schemas.microsoft.com/office/drawing/2014/main" id="{6988EC6D-E508-407A-B448-A2FCB0DAD316}"/>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1325945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8F68B-1031-4700-9EEE-96E70AF251BC}"/>
              </a:ext>
            </a:extLst>
          </p:cNvPr>
          <p:cNvSpPr>
            <a:spLocks noGrp="1"/>
          </p:cNvSpPr>
          <p:nvPr>
            <p:ph type="title"/>
          </p:nvPr>
        </p:nvSpPr>
        <p:spPr/>
        <p:txBody>
          <a:bodyPr/>
          <a:lstStyle/>
          <a:p>
            <a:r>
              <a:rPr lang="en-US"/>
              <a:t>Twitter Own Tweets Table | All profiles</a:t>
            </a:r>
          </a:p>
        </p:txBody>
      </p:sp>
      <p:graphicFrame>
        <p:nvGraphicFramePr>
          <p:cNvPr id="5" name="Table Placeholder 4">
            <a:extLst>
              <a:ext uri="{FF2B5EF4-FFF2-40B4-BE49-F238E27FC236}">
                <a16:creationId xmlns:a16="http://schemas.microsoft.com/office/drawing/2014/main" id="{AD038DBC-84B2-4C29-B0CD-9D969364C61B}"/>
              </a:ext>
            </a:extLst>
          </p:cNvPr>
          <p:cNvGraphicFramePr>
            <a:graphicFrameLocks noGrp="1"/>
          </p:cNvGraphicFramePr>
          <p:nvPr>
            <p:ph type="tbl" sz="quarter" idx="13"/>
            <p:extLst>
              <p:ext uri="{D42A27DB-BD31-4B8C-83A1-F6EECF244321}">
                <p14:modId xmlns:p14="http://schemas.microsoft.com/office/powerpoint/2010/main" val="364544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20605949"/>
                    </a:ext>
                  </a:extLst>
                </a:gridCol>
                <a:gridCol w="1316736">
                  <a:extLst>
                    <a:ext uri="{9D8B030D-6E8A-4147-A177-3AD203B41FA5}">
                      <a16:colId xmlns:a16="http://schemas.microsoft.com/office/drawing/2014/main" val="2879062956"/>
                    </a:ext>
                  </a:extLst>
                </a:gridCol>
                <a:gridCol w="411480">
                  <a:extLst>
                    <a:ext uri="{9D8B030D-6E8A-4147-A177-3AD203B41FA5}">
                      <a16:colId xmlns:a16="http://schemas.microsoft.com/office/drawing/2014/main" val="1092490664"/>
                    </a:ext>
                  </a:extLst>
                </a:gridCol>
                <a:gridCol w="411480">
                  <a:extLst>
                    <a:ext uri="{9D8B030D-6E8A-4147-A177-3AD203B41FA5}">
                      <a16:colId xmlns:a16="http://schemas.microsoft.com/office/drawing/2014/main" val="2152375793"/>
                    </a:ext>
                  </a:extLst>
                </a:gridCol>
                <a:gridCol w="411480">
                  <a:extLst>
                    <a:ext uri="{9D8B030D-6E8A-4147-A177-3AD203B41FA5}">
                      <a16:colId xmlns:a16="http://schemas.microsoft.com/office/drawing/2014/main" val="1092149424"/>
                    </a:ext>
                  </a:extLst>
                </a:gridCol>
                <a:gridCol w="411480">
                  <a:extLst>
                    <a:ext uri="{9D8B030D-6E8A-4147-A177-3AD203B41FA5}">
                      <a16:colId xmlns:a16="http://schemas.microsoft.com/office/drawing/2014/main" val="1063803531"/>
                    </a:ext>
                  </a:extLst>
                </a:gridCol>
                <a:gridCol w="411480">
                  <a:extLst>
                    <a:ext uri="{9D8B030D-6E8A-4147-A177-3AD203B41FA5}">
                      <a16:colId xmlns:a16="http://schemas.microsoft.com/office/drawing/2014/main" val="3719084282"/>
                    </a:ext>
                  </a:extLst>
                </a:gridCol>
                <a:gridCol w="411480">
                  <a:extLst>
                    <a:ext uri="{9D8B030D-6E8A-4147-A177-3AD203B41FA5}">
                      <a16:colId xmlns:a16="http://schemas.microsoft.com/office/drawing/2014/main" val="3112236330"/>
                    </a:ext>
                  </a:extLst>
                </a:gridCol>
                <a:gridCol w="576072">
                  <a:extLst>
                    <a:ext uri="{9D8B030D-6E8A-4147-A177-3AD203B41FA5}">
                      <a16:colId xmlns:a16="http://schemas.microsoft.com/office/drawing/2014/main" val="3378859984"/>
                    </a:ext>
                  </a:extLst>
                </a:gridCol>
                <a:gridCol w="411480">
                  <a:extLst>
                    <a:ext uri="{9D8B030D-6E8A-4147-A177-3AD203B41FA5}">
                      <a16:colId xmlns:a16="http://schemas.microsoft.com/office/drawing/2014/main" val="1207966366"/>
                    </a:ext>
                  </a:extLst>
                </a:gridCol>
                <a:gridCol w="411480">
                  <a:extLst>
                    <a:ext uri="{9D8B030D-6E8A-4147-A177-3AD203B41FA5}">
                      <a16:colId xmlns:a16="http://schemas.microsoft.com/office/drawing/2014/main" val="871320127"/>
                    </a:ext>
                  </a:extLst>
                </a:gridCol>
                <a:gridCol w="411480">
                  <a:extLst>
                    <a:ext uri="{9D8B030D-6E8A-4147-A177-3AD203B41FA5}">
                      <a16:colId xmlns:a16="http://schemas.microsoft.com/office/drawing/2014/main" val="1722068400"/>
                    </a:ext>
                  </a:extLst>
                </a:gridCol>
                <a:gridCol w="411480">
                  <a:extLst>
                    <a:ext uri="{9D8B030D-6E8A-4147-A177-3AD203B41FA5}">
                      <a16:colId xmlns:a16="http://schemas.microsoft.com/office/drawing/2014/main" val="1116371403"/>
                    </a:ext>
                  </a:extLst>
                </a:gridCol>
              </a:tblGrid>
              <a:tr h="370840">
                <a:tc>
                  <a:txBody>
                    <a:bodyPr/>
                    <a:lstStyle/>
                    <a:p>
                      <a:r>
                        <a:rPr lang="en-US" sz="1000"/>
                        <a:t>Tweet</a:t>
                      </a:r>
                    </a:p>
                  </a:txBody>
                  <a:tcPr/>
                </a:tc>
                <a:tc>
                  <a:txBody>
                    <a:bodyPr/>
                    <a:lstStyle/>
                    <a:p>
                      <a:r>
                        <a:rPr lang="en-US" sz="1000"/>
                        <a:t>Tags</a:t>
                      </a:r>
                    </a:p>
                  </a:txBody>
                  <a:tcPr/>
                </a:tc>
                <a:tc>
                  <a:txBody>
                    <a:bodyPr/>
                    <a:lstStyle/>
                    <a:p>
                      <a:r>
                        <a:rPr lang="en-US" sz="1000"/>
                        <a:t>Retweets</a:t>
                      </a:r>
                    </a:p>
                  </a:txBody>
                  <a:tcPr/>
                </a:tc>
                <a:tc>
                  <a:txBody>
                    <a:bodyPr/>
                    <a:lstStyle/>
                    <a:p>
                      <a:r>
                        <a:rPr lang="en-US" sz="1000"/>
                        <a:t>Favs</a:t>
                      </a:r>
                    </a:p>
                  </a:txBody>
                  <a:tcPr/>
                </a:tc>
                <a:tc>
                  <a:txBody>
                    <a:bodyPr/>
                    <a:lstStyle/>
                    <a:p>
                      <a:r>
                        <a:rPr lang="en-US" sz="1000"/>
                        <a:t>Replies</a:t>
                      </a:r>
                    </a:p>
                  </a:txBody>
                  <a:tcPr/>
                </a:tc>
                <a:tc>
                  <a:txBody>
                    <a:bodyPr/>
                    <a:lstStyle/>
                    <a:p>
                      <a:r>
                        <a:rPr lang="en-US" sz="1000"/>
                        <a:t>Quotes</a:t>
                      </a:r>
                    </a:p>
                  </a:txBody>
                  <a:tcPr/>
                </a:tc>
                <a:tc>
                  <a:txBody>
                    <a:bodyPr/>
                    <a:lstStyle/>
                    <a:p>
                      <a:r>
                        <a:rPr lang="en-US" sz="1000"/>
                        <a:t>I-Rate</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tc>
                  <a:txBody>
                    <a:bodyPr/>
                    <a:lstStyle/>
                    <a:p>
                      <a:r>
                        <a:rPr lang="en-US" sz="1000"/>
                        <a:t>Link Clicks</a:t>
                      </a:r>
                    </a:p>
                  </a:txBody>
                  <a:tcPr/>
                </a:tc>
                <a:tc>
                  <a:txBody>
                    <a:bodyPr/>
                    <a:lstStyle/>
                    <a:p>
                      <a:r>
                        <a:rPr lang="en-US" sz="1000"/>
                        <a:t>Profile Clicks</a:t>
                      </a:r>
                    </a:p>
                  </a:txBody>
                  <a:tcPr/>
                </a:tc>
                <a:tc>
                  <a:txBody>
                    <a:bodyPr/>
                    <a:lstStyle/>
                    <a:p>
                      <a:r>
                        <a:rPr lang="en-US" sz="1000"/>
                        <a:t>Engagement Rate</a:t>
                      </a:r>
                    </a:p>
                  </a:txBody>
                  <a:tcPr/>
                </a:tc>
                <a:extLst>
                  <a:ext uri="{0D108BD9-81ED-4DB2-BD59-A6C34878D82A}">
                    <a16:rowId xmlns:a16="http://schemas.microsoft.com/office/drawing/2014/main" val="1452072937"/>
                  </a:ext>
                </a:extLst>
              </a:tr>
              <a:tr h="370840">
                <a:tc>
                  <a:txBody>
                    <a:bodyPr/>
                    <a:lstStyle/>
                    <a:p>
                      <a:r>
                        <a:rPr lang="en-US" sz="1000" b="1"/>
                        <a:t>@MillesimaENG - 2024-03-08 18:00:24</a:t>
                      </a:r>
                      <a:r>
                        <a:rPr lang="en-US" sz="1000"/>
                        <a:t>
 🥂🍾 Discover La Grande Dame Rosé 2015 cuvée by #VeuveClicquot. This #champagne embodies two of her major innovations: the development of the first vintage champagne in 1810 &amp;amp; the creation of the first known blended rosé champagne in 1818.
🔎: millesima.co.uk/champagne-veuv… pic.twitter.com/jdQl2lGTov</a:t>
                      </a:r>
                    </a:p>
                  </a:txBody>
                  <a:tcPr/>
                </a:tc>
                <a:tc>
                  <a:txBody>
                    <a:bodyPr/>
                    <a:lstStyle/>
                    <a:p>
                      <a:r>
                        <a:rPr lang="en-US" sz="1000"/>
                        <a:t>Veuve Clicquot </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3</a:t>
                      </a:r>
                    </a:p>
                  </a:txBody>
                  <a:tcPr/>
                </a:tc>
                <a:tc>
                  <a:txBody>
                    <a:bodyPr/>
                    <a:lstStyle/>
                    <a:p>
                      <a:r>
                        <a:rPr lang="en-US" sz="1000"/>
                        <a:t>163</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tc>
                  <a:txBody>
                    <a:bodyPr/>
                    <a:lstStyle/>
                    <a:p>
                      <a:r>
                        <a:rPr lang="en-US" sz="1000"/>
                        <a:t>1.8405 %</a:t>
                      </a:r>
                    </a:p>
                  </a:txBody>
                  <a:tcPr/>
                </a:tc>
                <a:extLst>
                  <a:ext uri="{0D108BD9-81ED-4DB2-BD59-A6C34878D82A}">
                    <a16:rowId xmlns:a16="http://schemas.microsoft.com/office/drawing/2014/main" val="356044790"/>
                  </a:ext>
                </a:extLst>
              </a:tr>
              <a:tr h="370840">
                <a:tc>
                  <a:txBody>
                    <a:bodyPr/>
                    <a:lstStyle/>
                    <a:p>
                      <a:r>
                        <a:rPr lang="fr-FR" sz="1000" b="1"/>
                        <a:t>@MillesimaFR - 2024-03-07 17:00:20</a:t>
                      </a:r>
                      <a:r>
                        <a:rPr lang="fr-FR" sz="1000"/>
                        <a:t>
 Découvrez la cuvée #LaGrandeDame #Rosé 2015 de la maison #veuveclicquot. Cette cuvée incarne deux de ses innovations majeures : l'élaboration du premier #champagne millésimé en 1810 et la création du premier #champagnerosé d’assemblage connu en 1818.
🔎 : bit.ly/4a6b4Dn pic.twitter.com/XC8Bd8inyt</a:t>
                      </a:r>
                      <a:endParaRPr lang="en-US" sz="1000"/>
                    </a:p>
                  </a:txBody>
                  <a:tcPr/>
                </a:tc>
                <a:tc>
                  <a:txBody>
                    <a:bodyPr/>
                    <a:lstStyle/>
                    <a:p>
                      <a:r>
                        <a:rPr lang="en-US" sz="1000"/>
                        <a:t>Veuve Clicquot </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0.0367 %</a:t>
                      </a:r>
                    </a:p>
                  </a:txBody>
                  <a:tcPr/>
                </a:tc>
                <a:tc>
                  <a:txBody>
                    <a:bodyPr/>
                    <a:lstStyle/>
                    <a:p>
                      <a:r>
                        <a:rPr lang="en-US" sz="1000"/>
                        <a:t>4</a:t>
                      </a:r>
                    </a:p>
                  </a:txBody>
                  <a:tcPr/>
                </a:tc>
                <a:tc>
                  <a:txBody>
                    <a:bodyPr/>
                    <a:lstStyle/>
                    <a:p>
                      <a:r>
                        <a:rPr lang="en-US" sz="1000"/>
                        <a:t>353</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1.1331 %</a:t>
                      </a:r>
                    </a:p>
                  </a:txBody>
                  <a:tcPr/>
                </a:tc>
                <a:extLst>
                  <a:ext uri="{0D108BD9-81ED-4DB2-BD59-A6C34878D82A}">
                    <a16:rowId xmlns:a16="http://schemas.microsoft.com/office/drawing/2014/main" val="2625152577"/>
                  </a:ext>
                </a:extLst>
              </a:tr>
            </a:tbl>
          </a:graphicData>
        </a:graphic>
      </p:graphicFrame>
      <p:sp>
        <p:nvSpPr>
          <p:cNvPr id="4" name="Text Placeholder 3">
            <a:extLst>
              <a:ext uri="{FF2B5EF4-FFF2-40B4-BE49-F238E27FC236}">
                <a16:creationId xmlns:a16="http://schemas.microsoft.com/office/drawing/2014/main" id="{7567FC65-80A1-481B-96A8-43FEE32DDB76}"/>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780400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41A37-6764-44E0-A57F-25AF8C9B458A}"/>
              </a:ext>
            </a:extLst>
          </p:cNvPr>
          <p:cNvSpPr>
            <a:spLocks noGrp="1"/>
          </p:cNvSpPr>
          <p:nvPr>
            <p:ph type="title"/>
          </p:nvPr>
        </p:nvSpPr>
        <p:spPr/>
        <p:txBody>
          <a:bodyPr/>
          <a:lstStyle/>
          <a:p>
            <a:r>
              <a:rPr lang="en-US"/>
              <a:t>Facebook Original Own Posts Table | All profiles</a:t>
            </a:r>
          </a:p>
        </p:txBody>
      </p:sp>
      <p:graphicFrame>
        <p:nvGraphicFramePr>
          <p:cNvPr id="5" name="Table Placeholder 4">
            <a:extLst>
              <a:ext uri="{FF2B5EF4-FFF2-40B4-BE49-F238E27FC236}">
                <a16:creationId xmlns:a16="http://schemas.microsoft.com/office/drawing/2014/main" id="{8C2E78D3-76F8-4DA9-8D9A-FFA282F43943}"/>
              </a:ext>
            </a:extLst>
          </p:cNvPr>
          <p:cNvGraphicFramePr>
            <a:graphicFrameLocks noGrp="1"/>
          </p:cNvGraphicFramePr>
          <p:nvPr>
            <p:ph type="tbl" sz="quarter" idx="13"/>
            <p:extLst>
              <p:ext uri="{D42A27DB-BD31-4B8C-83A1-F6EECF244321}">
                <p14:modId xmlns:p14="http://schemas.microsoft.com/office/powerpoint/2010/main" val="296599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07729267"/>
                    </a:ext>
                  </a:extLst>
                </a:gridCol>
                <a:gridCol w="905256">
                  <a:extLst>
                    <a:ext uri="{9D8B030D-6E8A-4147-A177-3AD203B41FA5}">
                      <a16:colId xmlns:a16="http://schemas.microsoft.com/office/drawing/2014/main" val="2332532779"/>
                    </a:ext>
                  </a:extLst>
                </a:gridCol>
                <a:gridCol w="329184">
                  <a:extLst>
                    <a:ext uri="{9D8B030D-6E8A-4147-A177-3AD203B41FA5}">
                      <a16:colId xmlns:a16="http://schemas.microsoft.com/office/drawing/2014/main" val="2569300727"/>
                    </a:ext>
                  </a:extLst>
                </a:gridCol>
                <a:gridCol w="329184">
                  <a:extLst>
                    <a:ext uri="{9D8B030D-6E8A-4147-A177-3AD203B41FA5}">
                      <a16:colId xmlns:a16="http://schemas.microsoft.com/office/drawing/2014/main" val="76343813"/>
                    </a:ext>
                  </a:extLst>
                </a:gridCol>
                <a:gridCol w="329184">
                  <a:extLst>
                    <a:ext uri="{9D8B030D-6E8A-4147-A177-3AD203B41FA5}">
                      <a16:colId xmlns:a16="http://schemas.microsoft.com/office/drawing/2014/main" val="2310562923"/>
                    </a:ext>
                  </a:extLst>
                </a:gridCol>
                <a:gridCol w="329184">
                  <a:extLst>
                    <a:ext uri="{9D8B030D-6E8A-4147-A177-3AD203B41FA5}">
                      <a16:colId xmlns:a16="http://schemas.microsoft.com/office/drawing/2014/main" val="2458983280"/>
                    </a:ext>
                  </a:extLst>
                </a:gridCol>
                <a:gridCol w="329184">
                  <a:extLst>
                    <a:ext uri="{9D8B030D-6E8A-4147-A177-3AD203B41FA5}">
                      <a16:colId xmlns:a16="http://schemas.microsoft.com/office/drawing/2014/main" val="916874906"/>
                    </a:ext>
                  </a:extLst>
                </a:gridCol>
                <a:gridCol w="329184">
                  <a:extLst>
                    <a:ext uri="{9D8B030D-6E8A-4147-A177-3AD203B41FA5}">
                      <a16:colId xmlns:a16="http://schemas.microsoft.com/office/drawing/2014/main" val="1486952945"/>
                    </a:ext>
                  </a:extLst>
                </a:gridCol>
                <a:gridCol w="329184">
                  <a:extLst>
                    <a:ext uri="{9D8B030D-6E8A-4147-A177-3AD203B41FA5}">
                      <a16:colId xmlns:a16="http://schemas.microsoft.com/office/drawing/2014/main" val="2924834430"/>
                    </a:ext>
                  </a:extLst>
                </a:gridCol>
                <a:gridCol w="329184">
                  <a:extLst>
                    <a:ext uri="{9D8B030D-6E8A-4147-A177-3AD203B41FA5}">
                      <a16:colId xmlns:a16="http://schemas.microsoft.com/office/drawing/2014/main" val="1310753870"/>
                    </a:ext>
                  </a:extLst>
                </a:gridCol>
                <a:gridCol w="329184">
                  <a:extLst>
                    <a:ext uri="{9D8B030D-6E8A-4147-A177-3AD203B41FA5}">
                      <a16:colId xmlns:a16="http://schemas.microsoft.com/office/drawing/2014/main" val="2645561060"/>
                    </a:ext>
                  </a:extLst>
                </a:gridCol>
                <a:gridCol w="329184">
                  <a:extLst>
                    <a:ext uri="{9D8B030D-6E8A-4147-A177-3AD203B41FA5}">
                      <a16:colId xmlns:a16="http://schemas.microsoft.com/office/drawing/2014/main" val="899339646"/>
                    </a:ext>
                  </a:extLst>
                </a:gridCol>
                <a:gridCol w="329184">
                  <a:extLst>
                    <a:ext uri="{9D8B030D-6E8A-4147-A177-3AD203B41FA5}">
                      <a16:colId xmlns:a16="http://schemas.microsoft.com/office/drawing/2014/main" val="3326220979"/>
                    </a:ext>
                  </a:extLst>
                </a:gridCol>
                <a:gridCol w="329184">
                  <a:extLst>
                    <a:ext uri="{9D8B030D-6E8A-4147-A177-3AD203B41FA5}">
                      <a16:colId xmlns:a16="http://schemas.microsoft.com/office/drawing/2014/main" val="4145667008"/>
                    </a:ext>
                  </a:extLst>
                </a:gridCol>
                <a:gridCol w="329184">
                  <a:extLst>
                    <a:ext uri="{9D8B030D-6E8A-4147-A177-3AD203B41FA5}">
                      <a16:colId xmlns:a16="http://schemas.microsoft.com/office/drawing/2014/main" val="1091316076"/>
                    </a:ext>
                  </a:extLst>
                </a:gridCol>
                <a:gridCol w="329184">
                  <a:extLst>
                    <a:ext uri="{9D8B030D-6E8A-4147-A177-3AD203B41FA5}">
                      <a16:colId xmlns:a16="http://schemas.microsoft.com/office/drawing/2014/main" val="4098102812"/>
                    </a:ext>
                  </a:extLst>
                </a:gridCol>
                <a:gridCol w="329184">
                  <a:extLst>
                    <a:ext uri="{9D8B030D-6E8A-4147-A177-3AD203B41FA5}">
                      <a16:colId xmlns:a16="http://schemas.microsoft.com/office/drawing/2014/main" val="3403998924"/>
                    </a:ext>
                  </a:extLst>
                </a:gridCol>
                <a:gridCol w="329184">
                  <a:extLst>
                    <a:ext uri="{9D8B030D-6E8A-4147-A177-3AD203B41FA5}">
                      <a16:colId xmlns:a16="http://schemas.microsoft.com/office/drawing/2014/main" val="3046201377"/>
                    </a:ext>
                  </a:extLst>
                </a:gridCol>
                <a:gridCol w="329184">
                  <a:extLst>
                    <a:ext uri="{9D8B030D-6E8A-4147-A177-3AD203B41FA5}">
                      <a16:colId xmlns:a16="http://schemas.microsoft.com/office/drawing/2014/main" val="4014431262"/>
                    </a:ext>
                  </a:extLst>
                </a:gridCol>
                <a:gridCol w="329184">
                  <a:extLst>
                    <a:ext uri="{9D8B030D-6E8A-4147-A177-3AD203B41FA5}">
                      <a16:colId xmlns:a16="http://schemas.microsoft.com/office/drawing/2014/main" val="3644640426"/>
                    </a:ext>
                  </a:extLst>
                </a:gridCol>
              </a:tblGrid>
              <a:tr h="370840">
                <a:tc>
                  <a:txBody>
                    <a:bodyPr/>
                    <a:lstStyle/>
                    <a:p>
                      <a:r>
                        <a:rPr lang="en-US" sz="1000"/>
                        <a:t>Post</a:t>
                      </a:r>
                    </a:p>
                  </a:txBody>
                  <a:tcPr/>
                </a:tc>
                <a:tc>
                  <a:txBody>
                    <a:bodyPr/>
                    <a:lstStyle/>
                    <a:p>
                      <a:r>
                        <a:rPr lang="en-US" sz="1000"/>
                        <a:t>Tags</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Link clicks (Unique)</a:t>
                      </a:r>
                    </a:p>
                  </a:txBody>
                  <a:tcPr/>
                </a:tc>
                <a:tc>
                  <a:txBody>
                    <a:bodyPr/>
                    <a:lstStyle/>
                    <a:p>
                      <a:r>
                        <a:rPr lang="en-US" sz="1000"/>
                        <a:t>Total clicks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Virality</a:t>
                      </a:r>
                    </a:p>
                  </a:txBody>
                  <a:tcPr/>
                </a:tc>
                <a:tc>
                  <a:txBody>
                    <a:bodyPr/>
                    <a:lstStyle/>
                    <a:p>
                      <a:r>
                        <a:rPr lang="en-US" sz="1000"/>
                        <a:t>Targeting</a:t>
                      </a:r>
                    </a:p>
                  </a:txBody>
                  <a:tcPr/>
                </a:tc>
                <a:tc>
                  <a:txBody>
                    <a:bodyPr/>
                    <a:lstStyle/>
                    <a:p>
                      <a:r>
                        <a:rPr lang="en-US" sz="1000"/>
                        <a:t>Type</a:t>
                      </a:r>
                    </a:p>
                  </a:txBody>
                  <a:tcPr/>
                </a:tc>
                <a:tc>
                  <a:txBody>
                    <a:bodyPr/>
                    <a:lstStyle/>
                    <a:p>
                      <a:r>
                        <a:rPr lang="en-US" sz="1000"/>
                        <a:t>Expired?</a:t>
                      </a:r>
                    </a:p>
                  </a:txBody>
                  <a:tcPr/>
                </a:tc>
                <a:tc>
                  <a:txBody>
                    <a:bodyPr/>
                    <a:lstStyle/>
                    <a:p>
                      <a:r>
                        <a:rPr lang="en-US" sz="1000"/>
                        <a:t>Hidden?</a:t>
                      </a:r>
                    </a:p>
                  </a:txBody>
                  <a:tcPr/>
                </a:tc>
                <a:extLst>
                  <a:ext uri="{0D108BD9-81ED-4DB2-BD59-A6C34878D82A}">
                    <a16:rowId xmlns:a16="http://schemas.microsoft.com/office/drawing/2014/main" val="1374003229"/>
                  </a:ext>
                </a:extLst>
              </a:tr>
              <a:tr h="370840">
                <a:tc>
                  <a:txBody>
                    <a:bodyPr/>
                    <a:lstStyle/>
                    <a:p>
                      <a:r>
                        <a:rPr lang="fr-FR" sz="1000" b="1"/>
                        <a:t>Millésima - 2024-03-07 17:00:21</a:t>
                      </a:r>
                      <a:r>
                        <a:rPr lang="fr-FR" sz="1000"/>
                        <a:t>
 Découvrez la cuvée La Grande Dame Rosé 2015 de Veuve Clicquot, un hommage à l’esprit pionnier de Madame Clicquot.
Cette cuvée incarne deux de ses innovations majeures : l'élaboration du premier champagne millésimé en 1810 et la création du premier champagne rosé d’assemblage connu en 1818.</a:t>
                      </a:r>
                      <a:endParaRPr lang="en-US" sz="1000"/>
                    </a:p>
                  </a:txBody>
                  <a:tcPr/>
                </a:tc>
                <a:tc>
                  <a:txBody>
                    <a:bodyPr/>
                    <a:lstStyle/>
                    <a:p>
                      <a:r>
                        <a:rPr lang="en-US" sz="1000"/>
                        <a:t>Veuve Clicquot </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749</a:t>
                      </a:r>
                    </a:p>
                  </a:txBody>
                  <a:tcPr/>
                </a:tc>
                <a:tc>
                  <a:txBody>
                    <a:bodyPr/>
                    <a:lstStyle/>
                    <a:p>
                      <a:r>
                        <a:rPr lang="en-US" sz="1000"/>
                        <a:t>716</a:t>
                      </a:r>
                    </a:p>
                  </a:txBody>
                  <a:tcPr/>
                </a:tc>
                <a:tc>
                  <a:txBody>
                    <a:bodyPr/>
                    <a:lstStyle/>
                    <a:p>
                      <a:r>
                        <a:rPr lang="en-US" sz="1000"/>
                        <a:t>716</a:t>
                      </a:r>
                    </a:p>
                  </a:txBody>
                  <a:tcPr/>
                </a:tc>
                <a:tc>
                  <a:txBody>
                    <a:bodyPr/>
                    <a:lstStyle/>
                    <a:p>
                      <a:r>
                        <a:rPr lang="en-US" sz="1000"/>
                        <a:t>0</a:t>
                      </a:r>
                    </a:p>
                  </a:txBody>
                  <a:tcPr/>
                </a:tc>
                <a:tc>
                  <a:txBody>
                    <a:bodyPr/>
                    <a:lstStyle/>
                    <a:p>
                      <a:r>
                        <a:rPr lang="en-US" sz="1000"/>
                        <a:t>0.6983 %</a:t>
                      </a:r>
                    </a:p>
                  </a:txBody>
                  <a:tcPr/>
                </a:tc>
                <a:tc>
                  <a:txBody>
                    <a:bodyPr/>
                    <a:lstStyle/>
                    <a:p>
                      <a:r>
                        <a:rPr lang="en-US" sz="1000"/>
                        <a:t>0 %</a:t>
                      </a:r>
                    </a:p>
                  </a:txBody>
                  <a:tcPr/>
                </a:tc>
                <a:tc>
                  <a:txBody>
                    <a:bodyPr/>
                    <a:lstStyle/>
                    <a:p>
                      <a:r>
                        <a:rPr lang="en-US" sz="1000"/>
                        <a:t>Public</a:t>
                      </a:r>
                    </a:p>
                  </a:txBody>
                  <a:tcPr/>
                </a:tc>
                <a:tc>
                  <a:txBody>
                    <a:bodyPr/>
                    <a:lstStyle/>
                    <a:p>
                      <a:r>
                        <a:rPr lang="en-US" sz="1000"/>
                        <a:t>Link</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26744400"/>
                  </a:ext>
                </a:extLst>
              </a:tr>
            </a:tbl>
          </a:graphicData>
        </a:graphic>
      </p:graphicFrame>
      <p:sp>
        <p:nvSpPr>
          <p:cNvPr id="4" name="Text Placeholder 3">
            <a:extLst>
              <a:ext uri="{FF2B5EF4-FFF2-40B4-BE49-F238E27FC236}">
                <a16:creationId xmlns:a16="http://schemas.microsoft.com/office/drawing/2014/main" id="{4EBF775F-AA05-47CA-9332-DD583C993604}"/>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1851472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EDCD-9328-42FC-9C86-C4EDAF3A7694}"/>
              </a:ext>
            </a:extLst>
          </p:cNvPr>
          <p:cNvSpPr>
            <a:spLocks noGrp="1"/>
          </p:cNvSpPr>
          <p:nvPr>
            <p:ph type="title"/>
          </p:nvPr>
        </p:nvSpPr>
        <p:spPr/>
        <p:txBody>
          <a:bodyPr/>
          <a:lstStyle/>
          <a:p>
            <a:r>
              <a:rPr lang="en-US"/>
              <a:t>Instagram Posts Table | All profiles</a:t>
            </a:r>
          </a:p>
        </p:txBody>
      </p:sp>
      <p:graphicFrame>
        <p:nvGraphicFramePr>
          <p:cNvPr id="5" name="Table Placeholder 4">
            <a:extLst>
              <a:ext uri="{FF2B5EF4-FFF2-40B4-BE49-F238E27FC236}">
                <a16:creationId xmlns:a16="http://schemas.microsoft.com/office/drawing/2014/main" id="{A1527476-E40E-4886-8F6A-1290AA020BD4}"/>
              </a:ext>
            </a:extLst>
          </p:cNvPr>
          <p:cNvGraphicFramePr>
            <a:graphicFrameLocks noGrp="1"/>
          </p:cNvGraphicFramePr>
          <p:nvPr>
            <p:ph type="tbl" sz="quarter" idx="13"/>
            <p:extLst>
              <p:ext uri="{D42A27DB-BD31-4B8C-83A1-F6EECF244321}">
                <p14:modId xmlns:p14="http://schemas.microsoft.com/office/powerpoint/2010/main" val="110812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8877278"/>
                    </a:ext>
                  </a:extLst>
                </a:gridCol>
                <a:gridCol w="1399032">
                  <a:extLst>
                    <a:ext uri="{9D8B030D-6E8A-4147-A177-3AD203B41FA5}">
                      <a16:colId xmlns:a16="http://schemas.microsoft.com/office/drawing/2014/main" val="867850151"/>
                    </a:ext>
                  </a:extLst>
                </a:gridCol>
                <a:gridCol w="1728216">
                  <a:extLst>
                    <a:ext uri="{9D8B030D-6E8A-4147-A177-3AD203B41FA5}">
                      <a16:colId xmlns:a16="http://schemas.microsoft.com/office/drawing/2014/main" val="1104635079"/>
                    </a:ext>
                  </a:extLst>
                </a:gridCol>
                <a:gridCol w="576072">
                  <a:extLst>
                    <a:ext uri="{9D8B030D-6E8A-4147-A177-3AD203B41FA5}">
                      <a16:colId xmlns:a16="http://schemas.microsoft.com/office/drawing/2014/main" val="2340200678"/>
                    </a:ext>
                  </a:extLst>
                </a:gridCol>
                <a:gridCol w="576072">
                  <a:extLst>
                    <a:ext uri="{9D8B030D-6E8A-4147-A177-3AD203B41FA5}">
                      <a16:colId xmlns:a16="http://schemas.microsoft.com/office/drawing/2014/main" val="2238032473"/>
                    </a:ext>
                  </a:extLst>
                </a:gridCol>
                <a:gridCol w="576072">
                  <a:extLst>
                    <a:ext uri="{9D8B030D-6E8A-4147-A177-3AD203B41FA5}">
                      <a16:colId xmlns:a16="http://schemas.microsoft.com/office/drawing/2014/main" val="1803179691"/>
                    </a:ext>
                  </a:extLst>
                </a:gridCol>
                <a:gridCol w="576072">
                  <a:extLst>
                    <a:ext uri="{9D8B030D-6E8A-4147-A177-3AD203B41FA5}">
                      <a16:colId xmlns:a16="http://schemas.microsoft.com/office/drawing/2014/main" val="2210065209"/>
                    </a:ext>
                  </a:extLst>
                </a:gridCol>
                <a:gridCol w="576072">
                  <a:extLst>
                    <a:ext uri="{9D8B030D-6E8A-4147-A177-3AD203B41FA5}">
                      <a16:colId xmlns:a16="http://schemas.microsoft.com/office/drawing/2014/main" val="300690671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Interactions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1569462941"/>
                  </a:ext>
                </a:extLst>
              </a:tr>
              <a:tr h="370840">
                <a:tc>
                  <a:txBody>
                    <a:bodyPr/>
                    <a:lstStyle/>
                    <a:p>
                      <a:r>
                        <a:rPr lang="en-US" sz="1000" b="1"/>
                        <a:t>millesima - 2024-03-07 17:00:17</a:t>
                      </a:r>
                      <a:r>
                        <a:rPr lang="en-US" sz="1000"/>
                        <a:t>
 Découvrez la cuvée 𝗟𝗮 𝗚𝗿𝗮𝗻𝗱𝗲 𝗗𝗮𝗺𝗲 𝗥𝗼𝘀𝗲́, un hommage à l’esprit pionnier de Madame Clicquot.
Cette cuvée incarne deux de ses innovations majeures : l'élaboration du premier champagne millésimé en 1810 et la création du premier champagne rosé d’assemblage connu en 1818.
📸 : veuveclicquot
#LaGrandeDame #VeuveClicquot #millesima #champagne #wine #champagnerosé</a:t>
                      </a:r>
                    </a:p>
                  </a:txBody>
                  <a:tcPr/>
                </a:tc>
                <a:tc>
                  <a:txBody>
                    <a:bodyPr/>
                    <a:lstStyle/>
                    <a:p>
                      <a:r>
                        <a:rPr lang="en-US" sz="1000"/>
                        <a:t>https://quintly-eu-image-storage.s3.amazonaws.com/7812cba9ed412a541b4e8762ce49a2fd/9750ceec6e6bea0d1c2f9ebec54caec1.jpg</a:t>
                      </a:r>
                    </a:p>
                  </a:txBody>
                  <a:tcPr/>
                </a:tc>
                <a:tc>
                  <a:txBody>
                    <a:bodyPr/>
                    <a:lstStyle/>
                    <a:p>
                      <a:r>
                        <a:rPr lang="en-US" sz="1000"/>
                        <a:t>Veuve Clicquot </a:t>
                      </a:r>
                    </a:p>
                  </a:txBody>
                  <a:tcPr/>
                </a:tc>
                <a:tc>
                  <a:txBody>
                    <a:bodyPr/>
                    <a:lstStyle/>
                    <a:p>
                      <a:r>
                        <a:rPr lang="en-US" sz="1000"/>
                        <a:t>23</a:t>
                      </a:r>
                    </a:p>
                  </a:txBody>
                  <a:tcPr/>
                </a:tc>
                <a:tc>
                  <a:txBody>
                    <a:bodyPr/>
                    <a:lstStyle/>
                    <a:p>
                      <a:r>
                        <a:rPr lang="en-US" sz="1000"/>
                        <a:t>0</a:t>
                      </a:r>
                    </a:p>
                  </a:txBody>
                  <a:tcPr/>
                </a:tc>
                <a:tc>
                  <a:txBody>
                    <a:bodyPr/>
                    <a:lstStyle/>
                    <a:p>
                      <a:r>
                        <a:rPr lang="en-US" sz="1000"/>
                        <a:t>23</a:t>
                      </a:r>
                    </a:p>
                  </a:txBody>
                  <a:tcPr/>
                </a:tc>
                <a:tc>
                  <a:txBody>
                    <a:bodyPr/>
                    <a:lstStyle/>
                    <a:p>
                      <a:r>
                        <a:rPr lang="en-US" sz="1000"/>
                        <a:t>0.1534 %</a:t>
                      </a:r>
                    </a:p>
                  </a:txBody>
                  <a:tcPr/>
                </a:tc>
                <a:tc>
                  <a:txBody>
                    <a:bodyPr/>
                    <a:lstStyle/>
                    <a:p>
                      <a:r>
                        <a:rPr lang="en-US" sz="1000"/>
                        <a:t>Image</a:t>
                      </a:r>
                    </a:p>
                  </a:txBody>
                  <a:tcPr/>
                </a:tc>
                <a:extLst>
                  <a:ext uri="{0D108BD9-81ED-4DB2-BD59-A6C34878D82A}">
                    <a16:rowId xmlns:a16="http://schemas.microsoft.com/office/drawing/2014/main" val="2073071863"/>
                  </a:ext>
                </a:extLst>
              </a:tr>
            </a:tbl>
          </a:graphicData>
        </a:graphic>
      </p:graphicFrame>
      <p:sp>
        <p:nvSpPr>
          <p:cNvPr id="4" name="Text Placeholder 3">
            <a:extLst>
              <a:ext uri="{FF2B5EF4-FFF2-40B4-BE49-F238E27FC236}">
                <a16:creationId xmlns:a16="http://schemas.microsoft.com/office/drawing/2014/main" id="{CAED6B1A-9B61-458D-B76D-5ECB1C304C7C}"/>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4094793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D323B-5AF5-434A-BB28-372AD86BDD58}"/>
              </a:ext>
            </a:extLst>
          </p:cNvPr>
          <p:cNvSpPr>
            <a:spLocks noGrp="1"/>
          </p:cNvSpPr>
          <p:nvPr>
            <p:ph type="title"/>
          </p:nvPr>
        </p:nvSpPr>
        <p:spPr/>
        <p:txBody>
          <a:bodyPr/>
          <a:lstStyle/>
          <a:p>
            <a:r>
              <a:rPr lang="en-US"/>
              <a:t>LinkedIn Posts Table | All profiles</a:t>
            </a:r>
          </a:p>
        </p:txBody>
      </p:sp>
      <p:graphicFrame>
        <p:nvGraphicFramePr>
          <p:cNvPr id="5" name="Table Placeholder 4">
            <a:extLst>
              <a:ext uri="{FF2B5EF4-FFF2-40B4-BE49-F238E27FC236}">
                <a16:creationId xmlns:a16="http://schemas.microsoft.com/office/drawing/2014/main" id="{5331576E-3B79-4BB9-BB1F-3A23CB25F349}"/>
              </a:ext>
            </a:extLst>
          </p:cNvPr>
          <p:cNvGraphicFramePr>
            <a:graphicFrameLocks noGrp="1"/>
          </p:cNvGraphicFramePr>
          <p:nvPr>
            <p:ph type="tbl" sz="quarter" idx="13"/>
            <p:extLst>
              <p:ext uri="{D42A27DB-BD31-4B8C-83A1-F6EECF244321}">
                <p14:modId xmlns:p14="http://schemas.microsoft.com/office/powerpoint/2010/main" val="3378763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20471162"/>
                    </a:ext>
                  </a:extLst>
                </a:gridCol>
                <a:gridCol w="905256">
                  <a:extLst>
                    <a:ext uri="{9D8B030D-6E8A-4147-A177-3AD203B41FA5}">
                      <a16:colId xmlns:a16="http://schemas.microsoft.com/office/drawing/2014/main" val="3574946780"/>
                    </a:ext>
                  </a:extLst>
                </a:gridCol>
                <a:gridCol w="1316736">
                  <a:extLst>
                    <a:ext uri="{9D8B030D-6E8A-4147-A177-3AD203B41FA5}">
                      <a16:colId xmlns:a16="http://schemas.microsoft.com/office/drawing/2014/main" val="4289212459"/>
                    </a:ext>
                  </a:extLst>
                </a:gridCol>
                <a:gridCol w="411480">
                  <a:extLst>
                    <a:ext uri="{9D8B030D-6E8A-4147-A177-3AD203B41FA5}">
                      <a16:colId xmlns:a16="http://schemas.microsoft.com/office/drawing/2014/main" val="4009742499"/>
                    </a:ext>
                  </a:extLst>
                </a:gridCol>
                <a:gridCol w="411480">
                  <a:extLst>
                    <a:ext uri="{9D8B030D-6E8A-4147-A177-3AD203B41FA5}">
                      <a16:colId xmlns:a16="http://schemas.microsoft.com/office/drawing/2014/main" val="495389642"/>
                    </a:ext>
                  </a:extLst>
                </a:gridCol>
                <a:gridCol w="411480">
                  <a:extLst>
                    <a:ext uri="{9D8B030D-6E8A-4147-A177-3AD203B41FA5}">
                      <a16:colId xmlns:a16="http://schemas.microsoft.com/office/drawing/2014/main" val="2027182003"/>
                    </a:ext>
                  </a:extLst>
                </a:gridCol>
                <a:gridCol w="411480">
                  <a:extLst>
                    <a:ext uri="{9D8B030D-6E8A-4147-A177-3AD203B41FA5}">
                      <a16:colId xmlns:a16="http://schemas.microsoft.com/office/drawing/2014/main" val="2211434309"/>
                    </a:ext>
                  </a:extLst>
                </a:gridCol>
                <a:gridCol w="411480">
                  <a:extLst>
                    <a:ext uri="{9D8B030D-6E8A-4147-A177-3AD203B41FA5}">
                      <a16:colId xmlns:a16="http://schemas.microsoft.com/office/drawing/2014/main" val="897185938"/>
                    </a:ext>
                  </a:extLst>
                </a:gridCol>
                <a:gridCol w="411480">
                  <a:extLst>
                    <a:ext uri="{9D8B030D-6E8A-4147-A177-3AD203B41FA5}">
                      <a16:colId xmlns:a16="http://schemas.microsoft.com/office/drawing/2014/main" val="3332658673"/>
                    </a:ext>
                  </a:extLst>
                </a:gridCol>
                <a:gridCol w="411480">
                  <a:extLst>
                    <a:ext uri="{9D8B030D-6E8A-4147-A177-3AD203B41FA5}">
                      <a16:colId xmlns:a16="http://schemas.microsoft.com/office/drawing/2014/main" val="4278888788"/>
                    </a:ext>
                  </a:extLst>
                </a:gridCol>
                <a:gridCol w="411480">
                  <a:extLst>
                    <a:ext uri="{9D8B030D-6E8A-4147-A177-3AD203B41FA5}">
                      <a16:colId xmlns:a16="http://schemas.microsoft.com/office/drawing/2014/main" val="469521618"/>
                    </a:ext>
                  </a:extLst>
                </a:gridCol>
                <a:gridCol w="411480">
                  <a:extLst>
                    <a:ext uri="{9D8B030D-6E8A-4147-A177-3AD203B41FA5}">
                      <a16:colId xmlns:a16="http://schemas.microsoft.com/office/drawing/2014/main" val="305555479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429073662"/>
                  </a:ext>
                </a:extLst>
              </a:tr>
              <a:tr h="370840">
                <a:tc>
                  <a:txBody>
                    <a:bodyPr/>
                    <a:lstStyle/>
                    <a:p>
                      <a:r>
                        <a:rPr lang="fr-FR" sz="1000" b="1"/>
                        <a:t>Millesima - 2024-03-07 17:00:18</a:t>
                      </a:r>
                      <a:r>
                        <a:rPr lang="fr-FR" sz="1000"/>
                        <a:t>
 La Grande Dame rend hommage à l’esprit pionnier de Madame Clicquot, connue pour être « 𝘭𝘢 𝘎𝘳𝘢𝘯𝘥𝘦 𝘋𝘢𝘮𝘦 𝘥𝘦 𝘭𝘢 𝘊𝘩𝘢𝘮𝘱𝘢𝘨𝘯𝘦 ».
Cette cuvée incarne deux de ses innovations majeures: l'élaboration du premier champagne millésimé en 1810 et la création du premier champagne rosé d’assemblage connu en 1818.
Elle met en valeur l'expertise œnologique de Veuve Clicquot  dans l'élaboration et le vieillissement du champagne d’assemblage, ainsi que la sélection de Crus Historiques.
#LaGrandeDame #VeuveClicquot</a:t>
                      </a:r>
                      <a:endParaRPr lang="en-US" sz="1000"/>
                    </a:p>
                  </a:txBody>
                  <a:tcPr/>
                </a:tc>
                <a:tc>
                  <a:txBody>
                    <a:bodyPr/>
                    <a:lstStyle/>
                    <a:p>
                      <a:r>
                        <a:rPr lang="en-US" sz="1000"/>
                        <a:t>https://media.licdn.com/dms/image/D4E10AQH3llbRkW5zAw/image-shrink_1280/0/1709827217522?e=1713164400&amp;v=beta&amp;t=Ry1hu_EKNSvLTqysxbu7RQOkoQdT0i2gvAx_vMUNf_4</a:t>
                      </a:r>
                    </a:p>
                  </a:txBody>
                  <a:tcPr/>
                </a:tc>
                <a:tc>
                  <a:txBody>
                    <a:bodyPr/>
                    <a:lstStyle/>
                    <a:p>
                      <a:r>
                        <a:rPr lang="en-US" sz="1000"/>
                        <a:t>Veuve Clicquot </a:t>
                      </a:r>
                    </a:p>
                  </a:txBody>
                  <a:tcPr/>
                </a:tc>
                <a:tc>
                  <a:txBody>
                    <a:bodyPr/>
                    <a:lstStyle/>
                    <a:p>
                      <a:r>
                        <a:rPr lang="en-US" sz="1000"/>
                        <a:t>Link</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1.669449081803 %</a:t>
                      </a:r>
                    </a:p>
                  </a:txBody>
                  <a:tcPr/>
                </a:tc>
                <a:tc>
                  <a:txBody>
                    <a:bodyPr/>
                    <a:lstStyle/>
                    <a:p>
                      <a:r>
                        <a:rPr lang="en-US" sz="1000"/>
                        <a:t>599</a:t>
                      </a:r>
                    </a:p>
                  </a:txBody>
                  <a:tcPr/>
                </a:tc>
                <a:tc>
                  <a:txBody>
                    <a:bodyPr/>
                    <a:lstStyle/>
                    <a:p>
                      <a:r>
                        <a:rPr lang="en-US" sz="1000"/>
                        <a:t>481</a:t>
                      </a:r>
                    </a:p>
                  </a:txBody>
                  <a:tcPr/>
                </a:tc>
                <a:tc>
                  <a:txBody>
                    <a:bodyPr/>
                    <a:lstStyle/>
                    <a:p>
                      <a:r>
                        <a:rPr lang="en-US" sz="1000"/>
                        <a:t>n/a</a:t>
                      </a:r>
                    </a:p>
                  </a:txBody>
                  <a:tcPr/>
                </a:tc>
                <a:extLst>
                  <a:ext uri="{0D108BD9-81ED-4DB2-BD59-A6C34878D82A}">
                    <a16:rowId xmlns:a16="http://schemas.microsoft.com/office/drawing/2014/main" val="1811970902"/>
                  </a:ext>
                </a:extLst>
              </a:tr>
            </a:tbl>
          </a:graphicData>
        </a:graphic>
      </p:graphicFrame>
      <p:sp>
        <p:nvSpPr>
          <p:cNvPr id="4" name="Text Placeholder 3">
            <a:extLst>
              <a:ext uri="{FF2B5EF4-FFF2-40B4-BE49-F238E27FC236}">
                <a16:creationId xmlns:a16="http://schemas.microsoft.com/office/drawing/2014/main" id="{2C78BD4F-0839-49C1-A7F1-42FCBFB3D081}"/>
              </a:ext>
            </a:extLst>
          </p:cNvPr>
          <p:cNvSpPr>
            <a:spLocks noGrp="1"/>
          </p:cNvSpPr>
          <p:nvPr>
            <p:ph type="body" sz="quarter" idx="14"/>
          </p:nvPr>
        </p:nvSpPr>
        <p:spPr/>
        <p:txBody>
          <a:bodyPr/>
          <a:lstStyle/>
          <a:p>
            <a:r>
              <a:rPr lang="en-US"/>
              <a:t>01/01/2024 - 04/08/2024</a:t>
            </a:r>
          </a:p>
        </p:txBody>
      </p:sp>
    </p:spTree>
    <p:extLst>
      <p:ext uri="{BB962C8B-B14F-4D97-AF65-F5344CB8AC3E}">
        <p14:creationId xmlns:p14="http://schemas.microsoft.com/office/powerpoint/2010/main" val="5881501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1410</Words>
  <Application>Microsoft Office PowerPoint</Application>
  <PresentationFormat>On-screen Show (4:3)</PresentationFormat>
  <Paragraphs>293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Reporting achats</vt:lpstr>
      <vt:lpstr>Overall All Posts Table | All profiles - 1 of 4</vt:lpstr>
      <vt:lpstr>Overall All Posts Table | All profiles - 2 of 4</vt:lpstr>
      <vt:lpstr>Overall All Posts Table | All profiles - 3 of 4</vt:lpstr>
      <vt:lpstr>Overall All Posts Table | All profiles - 4 of 4</vt:lpstr>
      <vt:lpstr>Instagram Post Tag Performance | All profiles</vt:lpstr>
      <vt:lpstr>Facebook Post Tag Performance | All profiles</vt:lpstr>
      <vt:lpstr>LinkedIn Post Tag Performance | All profiles</vt:lpstr>
      <vt:lpstr>Twitter Own Tweets Table | All profiles</vt:lpstr>
      <vt:lpstr>Facebook Original Own Posts Table | All profiles</vt:lpstr>
      <vt:lpstr>Instagram Posts Table | All profiles</vt:lpstr>
      <vt:lpstr>LinkedIn Posts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achats</dc:title>
  <dc:creator>Frederik Born</dc:creator>
  <cp:lastModifiedBy>Frederik Born</cp:lastModifiedBy>
  <cp:revision>1</cp:revision>
  <dcterms:created xsi:type="dcterms:W3CDTF">2024-04-08T07:40:01Z</dcterms:created>
  <dcterms:modified xsi:type="dcterms:W3CDTF">2024-04-08T07:40:20Z</dcterms:modified>
</cp:coreProperties>
</file>