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8926D-F2F9-43D2-BD3F-F79B4CCD5127}"/>
              </a:ext>
            </a:extLst>
          </p:cNvPr>
          <p:cNvSpPr>
            <a:spLocks noGrp="1"/>
          </p:cNvSpPr>
          <p:nvPr>
            <p:ph type="ctrTitle"/>
          </p:nvPr>
        </p:nvSpPr>
        <p:spPr/>
        <p:txBody>
          <a:bodyPr/>
          <a:lstStyle/>
          <a:p>
            <a:r>
              <a:rPr lang="en-US"/>
              <a:t>Reporting achats</a:t>
            </a:r>
          </a:p>
        </p:txBody>
      </p:sp>
      <p:sp>
        <p:nvSpPr>
          <p:cNvPr id="3" name="Subtitle 2">
            <a:extLst>
              <a:ext uri="{FF2B5EF4-FFF2-40B4-BE49-F238E27FC236}">
                <a16:creationId xmlns:a16="http://schemas.microsoft.com/office/drawing/2014/main" id="{0EDF967D-9EC2-495E-86B6-A3CFA9630EEF}"/>
              </a:ext>
            </a:extLst>
          </p:cNvPr>
          <p:cNvSpPr>
            <a:spLocks noGrp="1"/>
          </p:cNvSpPr>
          <p:nvPr>
            <p:ph type="subTitle" idx="1"/>
          </p:nvPr>
        </p:nvSpPr>
        <p:spPr/>
        <p:txBody>
          <a:bodyPr/>
          <a:lstStyle/>
          <a:p>
            <a:r>
              <a:rPr lang="en-US"/>
              <a:t>Millésima SA </a:t>
            </a:r>
          </a:p>
        </p:txBody>
      </p:sp>
    </p:spTree>
    <p:extLst>
      <p:ext uri="{BB962C8B-B14F-4D97-AF65-F5344CB8AC3E}">
        <p14:creationId xmlns:p14="http://schemas.microsoft.com/office/powerpoint/2010/main" val="2858310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7BEAE-2571-44E6-8CD4-ADEB7829BE51}"/>
              </a:ext>
            </a:extLst>
          </p:cNvPr>
          <p:cNvSpPr>
            <a:spLocks noGrp="1"/>
          </p:cNvSpPr>
          <p:nvPr>
            <p:ph type="title"/>
          </p:nvPr>
        </p:nvSpPr>
        <p:spPr/>
        <p:txBody>
          <a:bodyPr/>
          <a:lstStyle/>
          <a:p>
            <a:r>
              <a:rPr lang="en-US"/>
              <a:t>Overall All Posts Table | All profiles - 1 of 3</a:t>
            </a:r>
          </a:p>
        </p:txBody>
      </p:sp>
      <p:graphicFrame>
        <p:nvGraphicFramePr>
          <p:cNvPr id="5" name="Table Placeholder 4">
            <a:extLst>
              <a:ext uri="{FF2B5EF4-FFF2-40B4-BE49-F238E27FC236}">
                <a16:creationId xmlns:a16="http://schemas.microsoft.com/office/drawing/2014/main" id="{742DD998-D3AE-4B4F-B15D-D17A3EBEDD74}"/>
              </a:ext>
            </a:extLst>
          </p:cNvPr>
          <p:cNvGraphicFramePr>
            <a:graphicFrameLocks noGrp="1"/>
          </p:cNvGraphicFramePr>
          <p:nvPr>
            <p:ph type="tbl" sz="quarter" idx="13"/>
            <p:extLst>
              <p:ext uri="{D42A27DB-BD31-4B8C-83A1-F6EECF244321}">
                <p14:modId xmlns:p14="http://schemas.microsoft.com/office/powerpoint/2010/main" val="1616384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13645531"/>
                    </a:ext>
                  </a:extLst>
                </a:gridCol>
                <a:gridCol w="1316736">
                  <a:extLst>
                    <a:ext uri="{9D8B030D-6E8A-4147-A177-3AD203B41FA5}">
                      <a16:colId xmlns:a16="http://schemas.microsoft.com/office/drawing/2014/main" val="2778801738"/>
                    </a:ext>
                  </a:extLst>
                </a:gridCol>
                <a:gridCol w="658368">
                  <a:extLst>
                    <a:ext uri="{9D8B030D-6E8A-4147-A177-3AD203B41FA5}">
                      <a16:colId xmlns:a16="http://schemas.microsoft.com/office/drawing/2014/main" val="825009120"/>
                    </a:ext>
                  </a:extLst>
                </a:gridCol>
                <a:gridCol w="658368">
                  <a:extLst>
                    <a:ext uri="{9D8B030D-6E8A-4147-A177-3AD203B41FA5}">
                      <a16:colId xmlns:a16="http://schemas.microsoft.com/office/drawing/2014/main" val="1146685617"/>
                    </a:ext>
                  </a:extLst>
                </a:gridCol>
                <a:gridCol w="658368">
                  <a:extLst>
                    <a:ext uri="{9D8B030D-6E8A-4147-A177-3AD203B41FA5}">
                      <a16:colId xmlns:a16="http://schemas.microsoft.com/office/drawing/2014/main" val="3563713011"/>
                    </a:ext>
                  </a:extLst>
                </a:gridCol>
                <a:gridCol w="658368">
                  <a:extLst>
                    <a:ext uri="{9D8B030D-6E8A-4147-A177-3AD203B41FA5}">
                      <a16:colId xmlns:a16="http://schemas.microsoft.com/office/drawing/2014/main" val="1410441753"/>
                    </a:ext>
                  </a:extLst>
                </a:gridCol>
                <a:gridCol w="658368">
                  <a:extLst>
                    <a:ext uri="{9D8B030D-6E8A-4147-A177-3AD203B41FA5}">
                      <a16:colId xmlns:a16="http://schemas.microsoft.com/office/drawing/2014/main" val="1111643163"/>
                    </a:ext>
                  </a:extLst>
                </a:gridCol>
                <a:gridCol w="658368">
                  <a:extLst>
                    <a:ext uri="{9D8B030D-6E8A-4147-A177-3AD203B41FA5}">
                      <a16:colId xmlns:a16="http://schemas.microsoft.com/office/drawing/2014/main" val="2076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1884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Facebook Millésima - 2024-03-07 17:00:21</a:t>
                      </a:r>
                      <a:r>
                        <a:rPr kumimoji="0" lang="fr-FR" sz="1000" b="0" i="0" u="none" strike="noStrike" kern="1200" cap="none" spc="0" normalizeH="0" baseline="0" noProof="0">
                          <a:ln>
                            <a:noFill/>
                          </a:ln>
                          <a:solidFill>
                            <a:prstClr val="black"/>
                          </a:solidFill>
                          <a:effectLst/>
                          <a:uLnTx/>
                          <a:uFillTx/>
                          <a:latin typeface="Calibri"/>
                          <a:ea typeface="+mn-ea"/>
                          <a:cs typeface="+mn-cs"/>
                        </a:rPr>
                        <a:t>
 Découvrez la cuvée La Grande Dame Rosé 2015 de Veuve Clicquot, un hommage à l’esprit pionnier de Madame Clicquot.
Cette cuvée incarne deux de ses innovations majeures : l'élaboration du premier champagne millésimé en 1810 et la création du premier champagne rosé d’assemblage connu en 1818.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https://quintly-eu-image-storage.s3.amazonaws.com/07dbdcf59b906301f0c060f21d658204/0d96a47db73d82287418b5c2aba4b6dc.jpg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0.7519 %</a:t>
                      </a:r>
                    </a:p>
                  </a:txBody>
                  <a:tcPr/>
                </a:tc>
                <a:extLst>
                  <a:ext uri="{0D108BD9-81ED-4DB2-BD59-A6C34878D82A}">
                    <a16:rowId xmlns:a16="http://schemas.microsoft.com/office/drawing/2014/main" val="3308901984"/>
                  </a:ext>
                </a:extLst>
              </a:tr>
            </a:tbl>
          </a:graphicData>
        </a:graphic>
      </p:graphicFrame>
      <p:sp>
        <p:nvSpPr>
          <p:cNvPr id="4" name="Text Placeholder 3">
            <a:extLst>
              <a:ext uri="{FF2B5EF4-FFF2-40B4-BE49-F238E27FC236}">
                <a16:creationId xmlns:a16="http://schemas.microsoft.com/office/drawing/2014/main" id="{F9A5DF2F-9D65-4422-BCD3-68621F55DF10}"/>
              </a:ext>
            </a:extLst>
          </p:cNvPr>
          <p:cNvSpPr>
            <a:spLocks noGrp="1"/>
          </p:cNvSpPr>
          <p:nvPr>
            <p:ph type="body" sz="quarter" idx="14"/>
          </p:nvPr>
        </p:nvSpPr>
        <p:spPr/>
        <p:txBody>
          <a:bodyPr/>
          <a:lstStyle/>
          <a:p>
            <a:r>
              <a:rPr lang="en-US"/>
              <a:t>01/15/2024 - 03/11/2024</a:t>
            </a:r>
          </a:p>
        </p:txBody>
      </p:sp>
    </p:spTree>
    <p:extLst>
      <p:ext uri="{BB962C8B-B14F-4D97-AF65-F5344CB8AC3E}">
        <p14:creationId xmlns:p14="http://schemas.microsoft.com/office/powerpoint/2010/main" val="2355709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36BB4-EF13-4708-A334-5DBBA59E820C}"/>
              </a:ext>
            </a:extLst>
          </p:cNvPr>
          <p:cNvSpPr>
            <a:spLocks noGrp="1"/>
          </p:cNvSpPr>
          <p:nvPr>
            <p:ph type="title"/>
          </p:nvPr>
        </p:nvSpPr>
        <p:spPr/>
        <p:txBody>
          <a:bodyPr/>
          <a:lstStyle/>
          <a:p>
            <a:r>
              <a:rPr lang="en-US"/>
              <a:t>Overall All Posts Table | All profiles - 2 of 3</a:t>
            </a:r>
          </a:p>
        </p:txBody>
      </p:sp>
      <p:graphicFrame>
        <p:nvGraphicFramePr>
          <p:cNvPr id="5" name="Table Placeholder 4">
            <a:extLst>
              <a:ext uri="{FF2B5EF4-FFF2-40B4-BE49-F238E27FC236}">
                <a16:creationId xmlns:a16="http://schemas.microsoft.com/office/drawing/2014/main" id="{B7536315-DA44-4C7F-B5D0-275821278FE5}"/>
              </a:ext>
            </a:extLst>
          </p:cNvPr>
          <p:cNvGraphicFramePr>
            <a:graphicFrameLocks noGrp="1"/>
          </p:cNvGraphicFramePr>
          <p:nvPr>
            <p:ph type="tbl" sz="quarter" idx="13"/>
            <p:extLst>
              <p:ext uri="{D42A27DB-BD31-4B8C-83A1-F6EECF244321}">
                <p14:modId xmlns:p14="http://schemas.microsoft.com/office/powerpoint/2010/main" val="427769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5645040"/>
                    </a:ext>
                  </a:extLst>
                </a:gridCol>
                <a:gridCol w="1316736">
                  <a:extLst>
                    <a:ext uri="{9D8B030D-6E8A-4147-A177-3AD203B41FA5}">
                      <a16:colId xmlns:a16="http://schemas.microsoft.com/office/drawing/2014/main" val="3128809414"/>
                    </a:ext>
                  </a:extLst>
                </a:gridCol>
                <a:gridCol w="658368">
                  <a:extLst>
                    <a:ext uri="{9D8B030D-6E8A-4147-A177-3AD203B41FA5}">
                      <a16:colId xmlns:a16="http://schemas.microsoft.com/office/drawing/2014/main" val="3267194499"/>
                    </a:ext>
                  </a:extLst>
                </a:gridCol>
                <a:gridCol w="658368">
                  <a:extLst>
                    <a:ext uri="{9D8B030D-6E8A-4147-A177-3AD203B41FA5}">
                      <a16:colId xmlns:a16="http://schemas.microsoft.com/office/drawing/2014/main" val="564166966"/>
                    </a:ext>
                  </a:extLst>
                </a:gridCol>
                <a:gridCol w="658368">
                  <a:extLst>
                    <a:ext uri="{9D8B030D-6E8A-4147-A177-3AD203B41FA5}">
                      <a16:colId xmlns:a16="http://schemas.microsoft.com/office/drawing/2014/main" val="3127158723"/>
                    </a:ext>
                  </a:extLst>
                </a:gridCol>
                <a:gridCol w="658368">
                  <a:extLst>
                    <a:ext uri="{9D8B030D-6E8A-4147-A177-3AD203B41FA5}">
                      <a16:colId xmlns:a16="http://schemas.microsoft.com/office/drawing/2014/main" val="183095652"/>
                    </a:ext>
                  </a:extLst>
                </a:gridCol>
                <a:gridCol w="658368">
                  <a:extLst>
                    <a:ext uri="{9D8B030D-6E8A-4147-A177-3AD203B41FA5}">
                      <a16:colId xmlns:a16="http://schemas.microsoft.com/office/drawing/2014/main" val="2830476787"/>
                    </a:ext>
                  </a:extLst>
                </a:gridCol>
                <a:gridCol w="658368">
                  <a:extLst>
                    <a:ext uri="{9D8B030D-6E8A-4147-A177-3AD203B41FA5}">
                      <a16:colId xmlns:a16="http://schemas.microsoft.com/office/drawing/2014/main" val="1469183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8242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Millesima - 2024-03-07 17:00:18</a:t>
                      </a:r>
                      <a:r>
                        <a:rPr kumimoji="0" lang="fr-FR" sz="1000" b="0" i="0" u="none" strike="noStrike" kern="1200" cap="none" spc="0" normalizeH="0" baseline="0" noProof="0">
                          <a:ln>
                            <a:noFill/>
                          </a:ln>
                          <a:solidFill>
                            <a:prstClr val="black"/>
                          </a:solidFill>
                          <a:effectLst/>
                          <a:uLnTx/>
                          <a:uFillTx/>
                          <a:latin typeface="Calibri"/>
                          <a:ea typeface="+mn-ea"/>
                          <a:cs typeface="+mn-cs"/>
                        </a:rPr>
                        <a:t>
 La Grande Dame rend hommage à l’esprit pionnier de Madame Clicquot, connue pour être « 𝘭𝘢 𝘎𝘳𝘢𝘯𝘥𝘦 𝘋𝘢𝘮𝘦 𝘥𝘦 𝘭𝘢 𝘊𝘩𝘢𝘮𝘱𝘢𝘨𝘯𝘦 ».
Cette cuvée incarne deux de ses innovations majeures: l'élaboration du premier champagne millésimé en 1810 et la création du premier champagne rosé d’assemblage connu en 1818.
Elle met en valeur l'expertise œnologique de Veuve Clicquot  dans l'élaboration et le vieillissement du champagne d’assemblage, ainsi que la sélection de Crus Historiques.
#LaGrandeDame #VeuveClicquot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https://media.licdn.com/dms/image/D4E10AQH3llbRkW5zAw/image-shrink_1280/0/1709827217522?e=1710766800&amp;v=beta&amp;t=ALks01Su5ocvTEguiuxJ80xsC7A8tuuOp4GiM9xxbOg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1.9272 %</a:t>
                      </a:r>
                    </a:p>
                  </a:txBody>
                  <a:tcPr/>
                </a:tc>
                <a:extLst>
                  <a:ext uri="{0D108BD9-81ED-4DB2-BD59-A6C34878D82A}">
                    <a16:rowId xmlns:a16="http://schemas.microsoft.com/office/drawing/2014/main" val="1443032201"/>
                  </a:ext>
                </a:extLst>
              </a:tr>
            </a:tbl>
          </a:graphicData>
        </a:graphic>
      </p:graphicFrame>
      <p:sp>
        <p:nvSpPr>
          <p:cNvPr id="4" name="Text Placeholder 3">
            <a:extLst>
              <a:ext uri="{FF2B5EF4-FFF2-40B4-BE49-F238E27FC236}">
                <a16:creationId xmlns:a16="http://schemas.microsoft.com/office/drawing/2014/main" id="{3B116B5B-9952-47D9-B4A3-8A61107C965F}"/>
              </a:ext>
            </a:extLst>
          </p:cNvPr>
          <p:cNvSpPr>
            <a:spLocks noGrp="1"/>
          </p:cNvSpPr>
          <p:nvPr>
            <p:ph type="body" sz="quarter" idx="14"/>
          </p:nvPr>
        </p:nvSpPr>
        <p:spPr/>
        <p:txBody>
          <a:bodyPr/>
          <a:lstStyle/>
          <a:p>
            <a:r>
              <a:rPr lang="en-US"/>
              <a:t>01/15/2024 - 03/11/2024</a:t>
            </a:r>
          </a:p>
        </p:txBody>
      </p:sp>
    </p:spTree>
    <p:extLst>
      <p:ext uri="{BB962C8B-B14F-4D97-AF65-F5344CB8AC3E}">
        <p14:creationId xmlns:p14="http://schemas.microsoft.com/office/powerpoint/2010/main" val="4101166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23B2E-9FA1-4A1D-9AC8-A85B30B7BA76}"/>
              </a:ext>
            </a:extLst>
          </p:cNvPr>
          <p:cNvSpPr>
            <a:spLocks noGrp="1"/>
          </p:cNvSpPr>
          <p:nvPr>
            <p:ph type="title"/>
          </p:nvPr>
        </p:nvSpPr>
        <p:spPr/>
        <p:txBody>
          <a:bodyPr/>
          <a:lstStyle/>
          <a:p>
            <a:r>
              <a:rPr lang="en-US"/>
              <a:t>Overall All Posts Table | All profiles - 3 of 3</a:t>
            </a:r>
          </a:p>
        </p:txBody>
      </p:sp>
      <p:graphicFrame>
        <p:nvGraphicFramePr>
          <p:cNvPr id="5" name="Table Placeholder 4">
            <a:extLst>
              <a:ext uri="{FF2B5EF4-FFF2-40B4-BE49-F238E27FC236}">
                <a16:creationId xmlns:a16="http://schemas.microsoft.com/office/drawing/2014/main" id="{C9E7C66F-E865-4BDB-827B-A168F973331C}"/>
              </a:ext>
            </a:extLst>
          </p:cNvPr>
          <p:cNvGraphicFramePr>
            <a:graphicFrameLocks noGrp="1"/>
          </p:cNvGraphicFramePr>
          <p:nvPr>
            <p:ph type="tbl" sz="quarter" idx="13"/>
            <p:extLst>
              <p:ext uri="{D42A27DB-BD31-4B8C-83A1-F6EECF244321}">
                <p14:modId xmlns:p14="http://schemas.microsoft.com/office/powerpoint/2010/main" val="3999293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1545971"/>
                    </a:ext>
                  </a:extLst>
                </a:gridCol>
                <a:gridCol w="1316736">
                  <a:extLst>
                    <a:ext uri="{9D8B030D-6E8A-4147-A177-3AD203B41FA5}">
                      <a16:colId xmlns:a16="http://schemas.microsoft.com/office/drawing/2014/main" val="2670051143"/>
                    </a:ext>
                  </a:extLst>
                </a:gridCol>
                <a:gridCol w="658368">
                  <a:extLst>
                    <a:ext uri="{9D8B030D-6E8A-4147-A177-3AD203B41FA5}">
                      <a16:colId xmlns:a16="http://schemas.microsoft.com/office/drawing/2014/main" val="1336049210"/>
                    </a:ext>
                  </a:extLst>
                </a:gridCol>
                <a:gridCol w="658368">
                  <a:extLst>
                    <a:ext uri="{9D8B030D-6E8A-4147-A177-3AD203B41FA5}">
                      <a16:colId xmlns:a16="http://schemas.microsoft.com/office/drawing/2014/main" val="3924442012"/>
                    </a:ext>
                  </a:extLst>
                </a:gridCol>
                <a:gridCol w="658368">
                  <a:extLst>
                    <a:ext uri="{9D8B030D-6E8A-4147-A177-3AD203B41FA5}">
                      <a16:colId xmlns:a16="http://schemas.microsoft.com/office/drawing/2014/main" val="3834962043"/>
                    </a:ext>
                  </a:extLst>
                </a:gridCol>
                <a:gridCol w="658368">
                  <a:extLst>
                    <a:ext uri="{9D8B030D-6E8A-4147-A177-3AD203B41FA5}">
                      <a16:colId xmlns:a16="http://schemas.microsoft.com/office/drawing/2014/main" val="3933903142"/>
                    </a:ext>
                  </a:extLst>
                </a:gridCol>
                <a:gridCol w="658368">
                  <a:extLst>
                    <a:ext uri="{9D8B030D-6E8A-4147-A177-3AD203B41FA5}">
                      <a16:colId xmlns:a16="http://schemas.microsoft.com/office/drawing/2014/main" val="3528658328"/>
                    </a:ext>
                  </a:extLst>
                </a:gridCol>
                <a:gridCol w="658368">
                  <a:extLst>
                    <a:ext uri="{9D8B030D-6E8A-4147-A177-3AD203B41FA5}">
                      <a16:colId xmlns:a16="http://schemas.microsoft.com/office/drawing/2014/main" val="2130177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7935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 - 2024-03-07 17:00:17</a:t>
                      </a:r>
                      <a:r>
                        <a:rPr kumimoji="0" lang="en-US" sz="1000" b="0" i="0" u="none" strike="noStrike" kern="1200" cap="none" spc="0" normalizeH="0" baseline="0" noProof="0">
                          <a:ln>
                            <a:noFill/>
                          </a:ln>
                          <a:solidFill>
                            <a:prstClr val="black"/>
                          </a:solidFill>
                          <a:effectLst/>
                          <a:uLnTx/>
                          <a:uFillTx/>
                          <a:latin typeface="Calibri"/>
                          <a:ea typeface="+mn-ea"/>
                          <a:cs typeface="+mn-cs"/>
                        </a:rPr>
                        <a:t>
 Découvrez la cuvée 𝗟𝗮 𝗚𝗿𝗮𝗻𝗱𝗲 𝗗𝗮𝗺𝗲 𝗥𝗼𝘀𝗲́, un hommage à l’esprit pionnier de Madame Clicquot.
Cette cuvée incarne deux de ses innovations majeures : l'élaboration du premier champagne millésimé en 1810 et la création du premier champagne rosé d’assemblage connu en 1818.
📸 : @veuveclicquot
#LaGrandeDame #VeuveClicquot #millesima #champagne #wine #champagnerosé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https://quintly-eu-image-storage.s3.amazonaws.com/4fd71e878b4bef407fdeb69c08f49b39/9750ceec6e6bea0d1c2f9ebec54caec1.jpg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2.9300 %</a:t>
                      </a:r>
                    </a:p>
                  </a:txBody>
                  <a:tcPr/>
                </a:tc>
                <a:extLst>
                  <a:ext uri="{0D108BD9-81ED-4DB2-BD59-A6C34878D82A}">
                    <a16:rowId xmlns:a16="http://schemas.microsoft.com/office/drawing/2014/main" val="3959124560"/>
                  </a:ext>
                </a:extLst>
              </a:tr>
            </a:tbl>
          </a:graphicData>
        </a:graphic>
      </p:graphicFrame>
      <p:sp>
        <p:nvSpPr>
          <p:cNvPr id="4" name="Text Placeholder 3">
            <a:extLst>
              <a:ext uri="{FF2B5EF4-FFF2-40B4-BE49-F238E27FC236}">
                <a16:creationId xmlns:a16="http://schemas.microsoft.com/office/drawing/2014/main" id="{E8171B90-DCB5-49A0-B611-BE9F1BF7D0CB}"/>
              </a:ext>
            </a:extLst>
          </p:cNvPr>
          <p:cNvSpPr>
            <a:spLocks noGrp="1"/>
          </p:cNvSpPr>
          <p:nvPr>
            <p:ph type="body" sz="quarter" idx="14"/>
          </p:nvPr>
        </p:nvSpPr>
        <p:spPr/>
        <p:txBody>
          <a:bodyPr/>
          <a:lstStyle/>
          <a:p>
            <a:r>
              <a:rPr lang="en-US"/>
              <a:t>01/15/2024 - 03/11/2024</a:t>
            </a:r>
          </a:p>
        </p:txBody>
      </p:sp>
    </p:spTree>
    <p:extLst>
      <p:ext uri="{BB962C8B-B14F-4D97-AF65-F5344CB8AC3E}">
        <p14:creationId xmlns:p14="http://schemas.microsoft.com/office/powerpoint/2010/main" val="1818813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E7806-82BF-4FCE-AFA9-E3DAF5975815}"/>
              </a:ext>
            </a:extLst>
          </p:cNvPr>
          <p:cNvSpPr>
            <a:spLocks noGrp="1"/>
          </p:cNvSpPr>
          <p:nvPr>
            <p:ph type="title"/>
          </p:nvPr>
        </p:nvSpPr>
        <p:spPr/>
        <p:txBody>
          <a:bodyPr/>
          <a:lstStyle/>
          <a:p>
            <a:r>
              <a:rPr lang="en-US"/>
              <a:t>Instagram Post Tag Performance | All profiles</a:t>
            </a:r>
          </a:p>
        </p:txBody>
      </p:sp>
      <p:graphicFrame>
        <p:nvGraphicFramePr>
          <p:cNvPr id="5" name="Table Placeholder 4">
            <a:extLst>
              <a:ext uri="{FF2B5EF4-FFF2-40B4-BE49-F238E27FC236}">
                <a16:creationId xmlns:a16="http://schemas.microsoft.com/office/drawing/2014/main" id="{74AF31C6-455D-479D-9357-187189D3FC28}"/>
              </a:ext>
            </a:extLst>
          </p:cNvPr>
          <p:cNvGraphicFramePr>
            <a:graphicFrameLocks noGrp="1"/>
          </p:cNvGraphicFramePr>
          <p:nvPr>
            <p:ph type="tbl" sz="quarter" idx="13"/>
            <p:extLst>
              <p:ext uri="{D42A27DB-BD31-4B8C-83A1-F6EECF244321}">
                <p14:modId xmlns:p14="http://schemas.microsoft.com/office/powerpoint/2010/main" val="397114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14275280"/>
                    </a:ext>
                  </a:extLst>
                </a:gridCol>
                <a:gridCol w="905256">
                  <a:extLst>
                    <a:ext uri="{9D8B030D-6E8A-4147-A177-3AD203B41FA5}">
                      <a16:colId xmlns:a16="http://schemas.microsoft.com/office/drawing/2014/main" val="907285873"/>
                    </a:ext>
                  </a:extLst>
                </a:gridCol>
                <a:gridCol w="905256">
                  <a:extLst>
                    <a:ext uri="{9D8B030D-6E8A-4147-A177-3AD203B41FA5}">
                      <a16:colId xmlns:a16="http://schemas.microsoft.com/office/drawing/2014/main" val="2974642968"/>
                    </a:ext>
                  </a:extLst>
                </a:gridCol>
                <a:gridCol w="905256">
                  <a:extLst>
                    <a:ext uri="{9D8B030D-6E8A-4147-A177-3AD203B41FA5}">
                      <a16:colId xmlns:a16="http://schemas.microsoft.com/office/drawing/2014/main" val="1538222404"/>
                    </a:ext>
                  </a:extLst>
                </a:gridCol>
                <a:gridCol w="905256">
                  <a:extLst>
                    <a:ext uri="{9D8B030D-6E8A-4147-A177-3AD203B41FA5}">
                      <a16:colId xmlns:a16="http://schemas.microsoft.com/office/drawing/2014/main" val="1201661795"/>
                    </a:ext>
                  </a:extLst>
                </a:gridCol>
                <a:gridCol w="905256">
                  <a:extLst>
                    <a:ext uri="{9D8B030D-6E8A-4147-A177-3AD203B41FA5}">
                      <a16:colId xmlns:a16="http://schemas.microsoft.com/office/drawing/2014/main" val="662086105"/>
                    </a:ext>
                  </a:extLst>
                </a:gridCol>
                <a:gridCol w="905256">
                  <a:extLst>
                    <a:ext uri="{9D8B030D-6E8A-4147-A177-3AD203B41FA5}">
                      <a16:colId xmlns:a16="http://schemas.microsoft.com/office/drawing/2014/main" val="596490530"/>
                    </a:ext>
                  </a:extLst>
                </a:gridCol>
                <a:gridCol w="905256">
                  <a:extLst>
                    <a:ext uri="{9D8B030D-6E8A-4147-A177-3AD203B41FA5}">
                      <a16:colId xmlns:a16="http://schemas.microsoft.com/office/drawing/2014/main" val="433439513"/>
                    </a:ext>
                  </a:extLst>
                </a:gridCol>
                <a:gridCol w="905256">
                  <a:extLst>
                    <a:ext uri="{9D8B030D-6E8A-4147-A177-3AD203B41FA5}">
                      <a16:colId xmlns:a16="http://schemas.microsoft.com/office/drawing/2014/main" val="186282351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Comments (Total Organic)</a:t>
                      </a:r>
                    </a:p>
                  </a:txBody>
                  <a:tcPr/>
                </a:tc>
                <a:tc>
                  <a:txBody>
                    <a:bodyPr/>
                    <a:lstStyle/>
                    <a:p>
                      <a:r>
                        <a:rPr lang="en-US" sz="1000"/>
                        <a:t>Saved (Total Organic)</a:t>
                      </a:r>
                    </a:p>
                  </a:txBody>
                  <a:tcPr/>
                </a:tc>
                <a:tc>
                  <a:txBody>
                    <a:bodyPr/>
                    <a:lstStyle/>
                    <a:p>
                      <a:r>
                        <a:rPr lang="en-US" sz="1000"/>
                        <a:t>Impressions (Total Organic)</a:t>
                      </a:r>
                    </a:p>
                  </a:txBody>
                  <a:tcPr/>
                </a:tc>
                <a:tc>
                  <a:txBody>
                    <a:bodyPr/>
                    <a:lstStyle/>
                    <a:p>
                      <a:r>
                        <a:rPr lang="en-US" sz="1000"/>
                        <a:t>Engagements (Total Organic)</a:t>
                      </a:r>
                    </a:p>
                  </a:txBody>
                  <a:tcPr/>
                </a:tc>
                <a:tc>
                  <a:txBody>
                    <a:bodyPr/>
                    <a:lstStyle/>
                    <a:p>
                      <a:r>
                        <a:rPr lang="en-US" sz="1000"/>
                        <a:t>Video Views (Total Organic)</a:t>
                      </a:r>
                    </a:p>
                  </a:txBody>
                  <a:tcPr/>
                </a:tc>
                <a:tc>
                  <a:txBody>
                    <a:bodyPr/>
                    <a:lstStyle/>
                    <a:p>
                      <a:r>
                        <a:rPr lang="en-US" sz="1000"/>
                        <a:t>Reach (Avg. Organic)</a:t>
                      </a:r>
                    </a:p>
                  </a:txBody>
                  <a:tcPr/>
                </a:tc>
                <a:extLst>
                  <a:ext uri="{0D108BD9-81ED-4DB2-BD59-A6C34878D82A}">
                    <a16:rowId xmlns:a16="http://schemas.microsoft.com/office/drawing/2014/main" val="2383578439"/>
                  </a:ext>
                </a:extLst>
              </a:tr>
              <a:tr h="370840">
                <a:tc>
                  <a:txBody>
                    <a:bodyPr/>
                    <a:lstStyle/>
                    <a:p>
                      <a:r>
                        <a:rPr lang="en-US" sz="1000"/>
                        <a:t>Veuve Clicquot</a:t>
                      </a:r>
                    </a:p>
                  </a:txBody>
                  <a:tcPr/>
                </a:tc>
                <a:tc>
                  <a:txBody>
                    <a:bodyPr/>
                    <a:lstStyle/>
                    <a:p>
                      <a:r>
                        <a:rPr lang="en-US" sz="1000"/>
                        <a:t>1</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683</a:t>
                      </a:r>
                    </a:p>
                  </a:txBody>
                  <a:tcPr/>
                </a:tc>
                <a:tc>
                  <a:txBody>
                    <a:bodyPr/>
                    <a:lstStyle/>
                    <a:p>
                      <a:r>
                        <a:rPr lang="en-US" sz="1000"/>
                        <a:t>20</a:t>
                      </a:r>
                    </a:p>
                  </a:txBody>
                  <a:tcPr/>
                </a:tc>
                <a:tc>
                  <a:txBody>
                    <a:bodyPr/>
                    <a:lstStyle/>
                    <a:p>
                      <a:r>
                        <a:rPr lang="en-US" sz="1000"/>
                        <a:t>0</a:t>
                      </a:r>
                    </a:p>
                  </a:txBody>
                  <a:tcPr/>
                </a:tc>
                <a:tc>
                  <a:txBody>
                    <a:bodyPr/>
                    <a:lstStyle/>
                    <a:p>
                      <a:r>
                        <a:rPr lang="en-US" sz="1000"/>
                        <a:t>657</a:t>
                      </a:r>
                    </a:p>
                  </a:txBody>
                  <a:tcPr/>
                </a:tc>
                <a:extLst>
                  <a:ext uri="{0D108BD9-81ED-4DB2-BD59-A6C34878D82A}">
                    <a16:rowId xmlns:a16="http://schemas.microsoft.com/office/drawing/2014/main" val="36858685"/>
                  </a:ext>
                </a:extLst>
              </a:tr>
            </a:tbl>
          </a:graphicData>
        </a:graphic>
      </p:graphicFrame>
      <p:sp>
        <p:nvSpPr>
          <p:cNvPr id="4" name="Text Placeholder 3">
            <a:extLst>
              <a:ext uri="{FF2B5EF4-FFF2-40B4-BE49-F238E27FC236}">
                <a16:creationId xmlns:a16="http://schemas.microsoft.com/office/drawing/2014/main" id="{1506198C-792C-4379-AC5E-8D46975420F9}"/>
              </a:ext>
            </a:extLst>
          </p:cNvPr>
          <p:cNvSpPr>
            <a:spLocks noGrp="1"/>
          </p:cNvSpPr>
          <p:nvPr>
            <p:ph type="body" sz="quarter" idx="14"/>
          </p:nvPr>
        </p:nvSpPr>
        <p:spPr/>
        <p:txBody>
          <a:bodyPr/>
          <a:lstStyle/>
          <a:p>
            <a:r>
              <a:rPr lang="en-US"/>
              <a:t>01/15/2024 - 03/11/2024</a:t>
            </a:r>
          </a:p>
        </p:txBody>
      </p:sp>
    </p:spTree>
    <p:extLst>
      <p:ext uri="{BB962C8B-B14F-4D97-AF65-F5344CB8AC3E}">
        <p14:creationId xmlns:p14="http://schemas.microsoft.com/office/powerpoint/2010/main" val="3873307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A02F-88BE-45F6-9D2C-88559B3EAD63}"/>
              </a:ext>
            </a:extLst>
          </p:cNvPr>
          <p:cNvSpPr>
            <a:spLocks noGrp="1"/>
          </p:cNvSpPr>
          <p:nvPr>
            <p:ph type="title"/>
          </p:nvPr>
        </p:nvSpPr>
        <p:spPr/>
        <p:txBody>
          <a:bodyPr/>
          <a:lstStyle/>
          <a:p>
            <a:r>
              <a:rPr lang="en-US"/>
              <a:t>Facebook Post Tag Performance | All profiles</a:t>
            </a:r>
          </a:p>
        </p:txBody>
      </p:sp>
      <p:graphicFrame>
        <p:nvGraphicFramePr>
          <p:cNvPr id="5" name="Table Placeholder 4">
            <a:extLst>
              <a:ext uri="{FF2B5EF4-FFF2-40B4-BE49-F238E27FC236}">
                <a16:creationId xmlns:a16="http://schemas.microsoft.com/office/drawing/2014/main" id="{2D8505F0-392F-446D-A54F-3C7A7C93384D}"/>
              </a:ext>
            </a:extLst>
          </p:cNvPr>
          <p:cNvGraphicFramePr>
            <a:graphicFrameLocks noGrp="1"/>
          </p:cNvGraphicFramePr>
          <p:nvPr>
            <p:ph type="tbl" sz="quarter" idx="13"/>
            <p:extLst>
              <p:ext uri="{D42A27DB-BD31-4B8C-83A1-F6EECF244321}">
                <p14:modId xmlns:p14="http://schemas.microsoft.com/office/powerpoint/2010/main" val="220099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02240797"/>
                    </a:ext>
                  </a:extLst>
                </a:gridCol>
                <a:gridCol w="493776">
                  <a:extLst>
                    <a:ext uri="{9D8B030D-6E8A-4147-A177-3AD203B41FA5}">
                      <a16:colId xmlns:a16="http://schemas.microsoft.com/office/drawing/2014/main" val="2297238233"/>
                    </a:ext>
                  </a:extLst>
                </a:gridCol>
                <a:gridCol w="493776">
                  <a:extLst>
                    <a:ext uri="{9D8B030D-6E8A-4147-A177-3AD203B41FA5}">
                      <a16:colId xmlns:a16="http://schemas.microsoft.com/office/drawing/2014/main" val="2778290228"/>
                    </a:ext>
                  </a:extLst>
                </a:gridCol>
                <a:gridCol w="493776">
                  <a:extLst>
                    <a:ext uri="{9D8B030D-6E8A-4147-A177-3AD203B41FA5}">
                      <a16:colId xmlns:a16="http://schemas.microsoft.com/office/drawing/2014/main" val="1242003203"/>
                    </a:ext>
                  </a:extLst>
                </a:gridCol>
                <a:gridCol w="493776">
                  <a:extLst>
                    <a:ext uri="{9D8B030D-6E8A-4147-A177-3AD203B41FA5}">
                      <a16:colId xmlns:a16="http://schemas.microsoft.com/office/drawing/2014/main" val="759531630"/>
                    </a:ext>
                  </a:extLst>
                </a:gridCol>
                <a:gridCol w="493776">
                  <a:extLst>
                    <a:ext uri="{9D8B030D-6E8A-4147-A177-3AD203B41FA5}">
                      <a16:colId xmlns:a16="http://schemas.microsoft.com/office/drawing/2014/main" val="1369860910"/>
                    </a:ext>
                  </a:extLst>
                </a:gridCol>
                <a:gridCol w="493776">
                  <a:extLst>
                    <a:ext uri="{9D8B030D-6E8A-4147-A177-3AD203B41FA5}">
                      <a16:colId xmlns:a16="http://schemas.microsoft.com/office/drawing/2014/main" val="873041727"/>
                    </a:ext>
                  </a:extLst>
                </a:gridCol>
                <a:gridCol w="493776">
                  <a:extLst>
                    <a:ext uri="{9D8B030D-6E8A-4147-A177-3AD203B41FA5}">
                      <a16:colId xmlns:a16="http://schemas.microsoft.com/office/drawing/2014/main" val="1785894574"/>
                    </a:ext>
                  </a:extLst>
                </a:gridCol>
                <a:gridCol w="493776">
                  <a:extLst>
                    <a:ext uri="{9D8B030D-6E8A-4147-A177-3AD203B41FA5}">
                      <a16:colId xmlns:a16="http://schemas.microsoft.com/office/drawing/2014/main" val="740868197"/>
                    </a:ext>
                  </a:extLst>
                </a:gridCol>
                <a:gridCol w="493776">
                  <a:extLst>
                    <a:ext uri="{9D8B030D-6E8A-4147-A177-3AD203B41FA5}">
                      <a16:colId xmlns:a16="http://schemas.microsoft.com/office/drawing/2014/main" val="569244140"/>
                    </a:ext>
                  </a:extLst>
                </a:gridCol>
                <a:gridCol w="493776">
                  <a:extLst>
                    <a:ext uri="{9D8B030D-6E8A-4147-A177-3AD203B41FA5}">
                      <a16:colId xmlns:a16="http://schemas.microsoft.com/office/drawing/2014/main" val="3802568683"/>
                    </a:ext>
                  </a:extLst>
                </a:gridCol>
                <a:gridCol w="493776">
                  <a:extLst>
                    <a:ext uri="{9D8B030D-6E8A-4147-A177-3AD203B41FA5}">
                      <a16:colId xmlns:a16="http://schemas.microsoft.com/office/drawing/2014/main" val="3601782479"/>
                    </a:ext>
                  </a:extLst>
                </a:gridCol>
                <a:gridCol w="493776">
                  <a:extLst>
                    <a:ext uri="{9D8B030D-6E8A-4147-A177-3AD203B41FA5}">
                      <a16:colId xmlns:a16="http://schemas.microsoft.com/office/drawing/2014/main" val="1413071777"/>
                    </a:ext>
                  </a:extLst>
                </a:gridCol>
                <a:gridCol w="493776">
                  <a:extLst>
                    <a:ext uri="{9D8B030D-6E8A-4147-A177-3AD203B41FA5}">
                      <a16:colId xmlns:a16="http://schemas.microsoft.com/office/drawing/2014/main" val="2468496657"/>
                    </a:ext>
                  </a:extLst>
                </a:gridCol>
                <a:gridCol w="493776">
                  <a:extLst>
                    <a:ext uri="{9D8B030D-6E8A-4147-A177-3AD203B41FA5}">
                      <a16:colId xmlns:a16="http://schemas.microsoft.com/office/drawing/2014/main" val="4037439049"/>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618203963"/>
                  </a:ext>
                </a:extLst>
              </a:tr>
              <a:tr h="370840">
                <a:tc>
                  <a:txBody>
                    <a:bodyPr/>
                    <a:lstStyle/>
                    <a:p>
                      <a:r>
                        <a:rPr lang="en-US" sz="1000"/>
                        <a:t>Veuve Clicquot</a:t>
                      </a:r>
                    </a:p>
                  </a:txBody>
                  <a:tcPr/>
                </a:tc>
                <a:tc>
                  <a:txBody>
                    <a:bodyPr/>
                    <a:lstStyle/>
                    <a:p>
                      <a:r>
                        <a:rPr lang="en-US" sz="1000"/>
                        <a:t>1</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678</a:t>
                      </a:r>
                    </a:p>
                  </a:txBody>
                  <a:tcPr/>
                </a:tc>
                <a:tc>
                  <a:txBody>
                    <a:bodyPr/>
                    <a:lstStyle/>
                    <a:p>
                      <a:r>
                        <a:rPr lang="en-US" sz="1000"/>
                        <a:t>4</a:t>
                      </a:r>
                    </a:p>
                  </a:txBody>
                  <a:tcPr/>
                </a:tc>
                <a:tc>
                  <a:txBody>
                    <a:bodyPr/>
                    <a:lstStyle/>
                    <a:p>
                      <a:r>
                        <a:rPr lang="en-US" sz="1000"/>
                        <a:t>4</a:t>
                      </a:r>
                    </a:p>
                  </a:txBody>
                  <a:tcPr/>
                </a:tc>
                <a:tc>
                  <a:txBody>
                    <a:bodyPr/>
                    <a:lstStyle/>
                    <a:p>
                      <a:r>
                        <a:rPr lang="en-US" sz="1000"/>
                        <a:t>665</a:t>
                      </a:r>
                    </a:p>
                  </a:txBody>
                  <a:tcPr/>
                </a:tc>
                <a:tc>
                  <a:txBody>
                    <a:bodyPr/>
                    <a:lstStyle/>
                    <a:p>
                      <a:r>
                        <a:rPr lang="en-US" sz="1000"/>
                        <a:t>665</a:t>
                      </a:r>
                    </a:p>
                  </a:txBody>
                  <a:tcPr/>
                </a:tc>
                <a:tc>
                  <a:txBody>
                    <a:bodyPr/>
                    <a:lstStyle/>
                    <a:p>
                      <a:r>
                        <a:rPr lang="en-US" sz="1000"/>
                        <a:t>0</a:t>
                      </a:r>
                    </a:p>
                  </a:txBody>
                  <a:tcPr/>
                </a:tc>
                <a:tc>
                  <a:txBody>
                    <a:bodyPr/>
                    <a:lstStyle/>
                    <a:p>
                      <a:r>
                        <a:rPr lang="en-US" sz="1000"/>
                        <a:t>5</a:t>
                      </a:r>
                    </a:p>
                  </a:txBody>
                  <a:tcPr/>
                </a:tc>
                <a:tc>
                  <a:txBody>
                    <a:bodyPr/>
                    <a:lstStyle/>
                    <a:p>
                      <a:r>
                        <a:rPr lang="en-US" sz="1000"/>
                        <a:t>0.0095 %</a:t>
                      </a:r>
                    </a:p>
                  </a:txBody>
                  <a:tcPr/>
                </a:tc>
                <a:tc>
                  <a:txBody>
                    <a:bodyPr/>
                    <a:lstStyle/>
                    <a:p>
                      <a:r>
                        <a:rPr lang="en-US" sz="1000"/>
                        <a:t>0.7519 %</a:t>
                      </a:r>
                    </a:p>
                  </a:txBody>
                  <a:tcPr/>
                </a:tc>
                <a:extLst>
                  <a:ext uri="{0D108BD9-81ED-4DB2-BD59-A6C34878D82A}">
                    <a16:rowId xmlns:a16="http://schemas.microsoft.com/office/drawing/2014/main" val="3339484298"/>
                  </a:ext>
                </a:extLst>
              </a:tr>
            </a:tbl>
          </a:graphicData>
        </a:graphic>
      </p:graphicFrame>
      <p:sp>
        <p:nvSpPr>
          <p:cNvPr id="4" name="Text Placeholder 3">
            <a:extLst>
              <a:ext uri="{FF2B5EF4-FFF2-40B4-BE49-F238E27FC236}">
                <a16:creationId xmlns:a16="http://schemas.microsoft.com/office/drawing/2014/main" id="{2CD4ED75-D0DA-4260-990D-FAF0A4FA67A5}"/>
              </a:ext>
            </a:extLst>
          </p:cNvPr>
          <p:cNvSpPr>
            <a:spLocks noGrp="1"/>
          </p:cNvSpPr>
          <p:nvPr>
            <p:ph type="body" sz="quarter" idx="14"/>
          </p:nvPr>
        </p:nvSpPr>
        <p:spPr/>
        <p:txBody>
          <a:bodyPr/>
          <a:lstStyle/>
          <a:p>
            <a:r>
              <a:rPr lang="en-US"/>
              <a:t>01/15/2024 - 03/11/2024</a:t>
            </a:r>
          </a:p>
        </p:txBody>
      </p:sp>
    </p:spTree>
    <p:extLst>
      <p:ext uri="{BB962C8B-B14F-4D97-AF65-F5344CB8AC3E}">
        <p14:creationId xmlns:p14="http://schemas.microsoft.com/office/powerpoint/2010/main" val="1128928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90C3B-0057-4610-9DFA-BC6FE08AC5C5}"/>
              </a:ext>
            </a:extLst>
          </p:cNvPr>
          <p:cNvSpPr>
            <a:spLocks noGrp="1"/>
          </p:cNvSpPr>
          <p:nvPr>
            <p:ph type="title"/>
          </p:nvPr>
        </p:nvSpPr>
        <p:spPr/>
        <p:txBody>
          <a:bodyPr/>
          <a:lstStyle/>
          <a:p>
            <a:r>
              <a:rPr lang="en-US"/>
              <a:t>LinkedIn Post Tag Performance | All profiles</a:t>
            </a:r>
          </a:p>
        </p:txBody>
      </p:sp>
      <p:graphicFrame>
        <p:nvGraphicFramePr>
          <p:cNvPr id="5" name="Table Placeholder 4">
            <a:extLst>
              <a:ext uri="{FF2B5EF4-FFF2-40B4-BE49-F238E27FC236}">
                <a16:creationId xmlns:a16="http://schemas.microsoft.com/office/drawing/2014/main" id="{E33A4CC3-D7F0-4B6C-864D-61CE1530E352}"/>
              </a:ext>
            </a:extLst>
          </p:cNvPr>
          <p:cNvGraphicFramePr>
            <a:graphicFrameLocks noGrp="1"/>
          </p:cNvGraphicFramePr>
          <p:nvPr>
            <p:ph type="tbl" sz="quarter" idx="13"/>
            <p:extLst>
              <p:ext uri="{D42A27DB-BD31-4B8C-83A1-F6EECF244321}">
                <p14:modId xmlns:p14="http://schemas.microsoft.com/office/powerpoint/2010/main" val="18851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535344653"/>
                    </a:ext>
                  </a:extLst>
                </a:gridCol>
                <a:gridCol w="493776">
                  <a:extLst>
                    <a:ext uri="{9D8B030D-6E8A-4147-A177-3AD203B41FA5}">
                      <a16:colId xmlns:a16="http://schemas.microsoft.com/office/drawing/2014/main" val="3331287545"/>
                    </a:ext>
                  </a:extLst>
                </a:gridCol>
                <a:gridCol w="493776">
                  <a:extLst>
                    <a:ext uri="{9D8B030D-6E8A-4147-A177-3AD203B41FA5}">
                      <a16:colId xmlns:a16="http://schemas.microsoft.com/office/drawing/2014/main" val="3401858888"/>
                    </a:ext>
                  </a:extLst>
                </a:gridCol>
                <a:gridCol w="493776">
                  <a:extLst>
                    <a:ext uri="{9D8B030D-6E8A-4147-A177-3AD203B41FA5}">
                      <a16:colId xmlns:a16="http://schemas.microsoft.com/office/drawing/2014/main" val="3037728788"/>
                    </a:ext>
                  </a:extLst>
                </a:gridCol>
                <a:gridCol w="493776">
                  <a:extLst>
                    <a:ext uri="{9D8B030D-6E8A-4147-A177-3AD203B41FA5}">
                      <a16:colId xmlns:a16="http://schemas.microsoft.com/office/drawing/2014/main" val="2172751444"/>
                    </a:ext>
                  </a:extLst>
                </a:gridCol>
                <a:gridCol w="493776">
                  <a:extLst>
                    <a:ext uri="{9D8B030D-6E8A-4147-A177-3AD203B41FA5}">
                      <a16:colId xmlns:a16="http://schemas.microsoft.com/office/drawing/2014/main" val="257648029"/>
                    </a:ext>
                  </a:extLst>
                </a:gridCol>
                <a:gridCol w="493776">
                  <a:extLst>
                    <a:ext uri="{9D8B030D-6E8A-4147-A177-3AD203B41FA5}">
                      <a16:colId xmlns:a16="http://schemas.microsoft.com/office/drawing/2014/main" val="134791123"/>
                    </a:ext>
                  </a:extLst>
                </a:gridCol>
                <a:gridCol w="493776">
                  <a:extLst>
                    <a:ext uri="{9D8B030D-6E8A-4147-A177-3AD203B41FA5}">
                      <a16:colId xmlns:a16="http://schemas.microsoft.com/office/drawing/2014/main" val="3026335658"/>
                    </a:ext>
                  </a:extLst>
                </a:gridCol>
                <a:gridCol w="493776">
                  <a:extLst>
                    <a:ext uri="{9D8B030D-6E8A-4147-A177-3AD203B41FA5}">
                      <a16:colId xmlns:a16="http://schemas.microsoft.com/office/drawing/2014/main" val="1311327685"/>
                    </a:ext>
                  </a:extLst>
                </a:gridCol>
                <a:gridCol w="493776">
                  <a:extLst>
                    <a:ext uri="{9D8B030D-6E8A-4147-A177-3AD203B41FA5}">
                      <a16:colId xmlns:a16="http://schemas.microsoft.com/office/drawing/2014/main" val="486066331"/>
                    </a:ext>
                  </a:extLst>
                </a:gridCol>
                <a:gridCol w="493776">
                  <a:extLst>
                    <a:ext uri="{9D8B030D-6E8A-4147-A177-3AD203B41FA5}">
                      <a16:colId xmlns:a16="http://schemas.microsoft.com/office/drawing/2014/main" val="1128344817"/>
                    </a:ext>
                  </a:extLst>
                </a:gridCol>
                <a:gridCol w="493776">
                  <a:extLst>
                    <a:ext uri="{9D8B030D-6E8A-4147-A177-3AD203B41FA5}">
                      <a16:colId xmlns:a16="http://schemas.microsoft.com/office/drawing/2014/main" val="3544267398"/>
                    </a:ext>
                  </a:extLst>
                </a:gridCol>
                <a:gridCol w="493776">
                  <a:extLst>
                    <a:ext uri="{9D8B030D-6E8A-4147-A177-3AD203B41FA5}">
                      <a16:colId xmlns:a16="http://schemas.microsoft.com/office/drawing/2014/main" val="3775027835"/>
                    </a:ext>
                  </a:extLst>
                </a:gridCol>
                <a:gridCol w="493776">
                  <a:extLst>
                    <a:ext uri="{9D8B030D-6E8A-4147-A177-3AD203B41FA5}">
                      <a16:colId xmlns:a16="http://schemas.microsoft.com/office/drawing/2014/main" val="651368213"/>
                    </a:ext>
                  </a:extLst>
                </a:gridCol>
                <a:gridCol w="493776">
                  <a:extLst>
                    <a:ext uri="{9D8B030D-6E8A-4147-A177-3AD203B41FA5}">
                      <a16:colId xmlns:a16="http://schemas.microsoft.com/office/drawing/2014/main" val="280209195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Clicks (Total)</a:t>
                      </a:r>
                    </a:p>
                  </a:txBody>
                  <a:tcPr/>
                </a:tc>
                <a:tc>
                  <a:txBody>
                    <a:bodyPr/>
                    <a:lstStyle/>
                    <a:p>
                      <a:r>
                        <a:rPr lang="en-US" sz="1000"/>
                        <a:t>Clicks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extLst>
                  <a:ext uri="{0D108BD9-81ED-4DB2-BD59-A6C34878D82A}">
                    <a16:rowId xmlns:a16="http://schemas.microsoft.com/office/drawing/2014/main" val="3939384930"/>
                  </a:ext>
                </a:extLst>
              </a:tr>
              <a:tr h="370840">
                <a:tc>
                  <a:txBody>
                    <a:bodyPr/>
                    <a:lstStyle/>
                    <a:p>
                      <a:r>
                        <a:rPr lang="en-US" sz="1000"/>
                        <a:t>Veuve Clicquot</a:t>
                      </a:r>
                    </a:p>
                  </a:txBody>
                  <a:tcPr/>
                </a:tc>
                <a:tc>
                  <a:txBody>
                    <a:bodyPr/>
                    <a:lstStyle/>
                    <a:p>
                      <a:r>
                        <a:rPr lang="en-US" sz="1000"/>
                        <a:t>1</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467</a:t>
                      </a:r>
                    </a:p>
                  </a:txBody>
                  <a:tcPr/>
                </a:tc>
                <a:tc>
                  <a:txBody>
                    <a:bodyPr/>
                    <a:lstStyle/>
                    <a:p>
                      <a:r>
                        <a:rPr lang="en-US" sz="1000"/>
                        <a:t>467</a:t>
                      </a:r>
                    </a:p>
                  </a:txBody>
                  <a:tcPr/>
                </a:tc>
                <a:tc>
                  <a:txBody>
                    <a:bodyPr/>
                    <a:lstStyle/>
                    <a:p>
                      <a:r>
                        <a:rPr lang="en-US" sz="1000"/>
                        <a:t>1.9271948608137 %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65431563"/>
                  </a:ext>
                </a:extLst>
              </a:tr>
            </a:tbl>
          </a:graphicData>
        </a:graphic>
      </p:graphicFrame>
      <p:sp>
        <p:nvSpPr>
          <p:cNvPr id="4" name="Text Placeholder 3">
            <a:extLst>
              <a:ext uri="{FF2B5EF4-FFF2-40B4-BE49-F238E27FC236}">
                <a16:creationId xmlns:a16="http://schemas.microsoft.com/office/drawing/2014/main" id="{9774C5BB-9FA9-4D72-AA97-2D5756EFED97}"/>
              </a:ext>
            </a:extLst>
          </p:cNvPr>
          <p:cNvSpPr>
            <a:spLocks noGrp="1"/>
          </p:cNvSpPr>
          <p:nvPr>
            <p:ph type="body" sz="quarter" idx="14"/>
          </p:nvPr>
        </p:nvSpPr>
        <p:spPr/>
        <p:txBody>
          <a:bodyPr/>
          <a:lstStyle/>
          <a:p>
            <a:r>
              <a:rPr lang="en-US"/>
              <a:t>01/15/2024 - 03/11/2024</a:t>
            </a:r>
          </a:p>
        </p:txBody>
      </p:sp>
    </p:spTree>
    <p:extLst>
      <p:ext uri="{BB962C8B-B14F-4D97-AF65-F5344CB8AC3E}">
        <p14:creationId xmlns:p14="http://schemas.microsoft.com/office/powerpoint/2010/main" val="27331607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608</Words>
  <Application>Microsoft Office PowerPoint</Application>
  <PresentationFormat>On-screen Show (4:3)</PresentationFormat>
  <Paragraphs>140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Reporting achats</vt:lpstr>
      <vt:lpstr>Overall All Posts Table | All profiles - 1 of 3</vt:lpstr>
      <vt:lpstr>Overall All Posts Table | All profiles - 2 of 3</vt:lpstr>
      <vt:lpstr>Overall All Posts Table | All profiles - 3 of 3</vt:lpstr>
      <vt:lpstr>Instagram Post Tag Performance | All profiles</vt:lpstr>
      <vt:lpstr>Facebook Post Tag Performance | All profiles</vt:lpstr>
      <vt:lpstr>LinkedIn Post Tag Performance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achats</dc:title>
  <dc:creator>Frederik Born</dc:creator>
  <cp:lastModifiedBy>Frederik Born</cp:lastModifiedBy>
  <cp:revision>1</cp:revision>
  <dcterms:created xsi:type="dcterms:W3CDTF">2024-03-11T16:11:37Z</dcterms:created>
  <dcterms:modified xsi:type="dcterms:W3CDTF">2024-03-11T16:11:46Z</dcterms:modified>
</cp:coreProperties>
</file>