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1" r:id="rId63"/>
    <p:sldId id="322" r:id="rId64"/>
    <p:sldId id="323" r:id="rId65"/>
    <p:sldId id="324" r:id="rId66"/>
    <p:sldId id="325" r:id="rId67"/>
    <p:sldId id="326" r:id="rId68"/>
    <p:sldId id="327" r:id="rId69"/>
    <p:sldId id="328" r:id="rId70"/>
    <p:sldId id="329" r:id="rId71"/>
    <p:sldId id="330" r:id="rId72"/>
    <p:sldId id="332" r:id="rId73"/>
    <p:sldId id="333" r:id="rId74"/>
    <p:sldId id="334" r:id="rId75"/>
    <p:sldId id="336" r:id="rId76"/>
    <p:sldId id="337" r:id="rId77"/>
    <p:sldId id="338" r:id="rId78"/>
    <p:sldId id="340" r:id="rId79"/>
    <p:sldId id="341" r:id="rId80"/>
    <p:sldId id="342" r:id="rId81"/>
    <p:sldId id="343" r:id="rId82"/>
    <p:sldId id="344" r:id="rId83"/>
    <p:sldId id="345" r:id="rId84"/>
    <p:sldId id="346" r:id="rId85"/>
    <p:sldId id="347" r:id="rId86"/>
    <p:sldId id="348" r:id="rId87"/>
    <p:sldId id="350" r:id="rId88"/>
    <p:sldId id="351" r:id="rId89"/>
    <p:sldId id="352" r:id="rId90"/>
    <p:sldId id="353" r:id="rId91"/>
    <p:sldId id="354" r:id="rId92"/>
    <p:sldId id="355" r:id="rId93"/>
    <p:sldId id="356" r:id="rId94"/>
    <p:sldId id="357" r:id="rId95"/>
    <p:sldId id="358" r:id="rId96"/>
    <p:sldId id="359" r:id="rId97"/>
    <p:sldId id="360" r:id="rId98"/>
    <p:sldId id="362" r:id="rId99"/>
    <p:sldId id="363" r:id="rId100"/>
    <p:sldId id="364" r:id="rId101"/>
    <p:sldId id="365" r:id="rId102"/>
    <p:sldId id="366" r:id="rId103"/>
    <p:sldId id="367" r:id="rId104"/>
    <p:sldId id="368" r:id="rId105"/>
    <p:sldId id="369" r:id="rId106"/>
    <p:sldId id="370" r:id="rId107"/>
    <p:sldId id="372" r:id="rId108"/>
    <p:sldId id="373" r:id="rId109"/>
    <p:sldId id="374" r:id="rId110"/>
    <p:sldId id="375" r:id="rId111"/>
    <p:sldId id="376" r:id="rId112"/>
    <p:sldId id="377" r:id="rId113"/>
    <p:sldId id="378" r:id="rId114"/>
    <p:sldId id="379" r:id="rId115"/>
    <p:sldId id="380" r:id="rId116"/>
    <p:sldId id="381" r:id="rId117"/>
    <p:sldId id="383" r:id="rId118"/>
    <p:sldId id="384" r:id="rId119"/>
    <p:sldId id="385" r:id="rId120"/>
    <p:sldId id="386" r:id="rId121"/>
    <p:sldId id="387" r:id="rId122"/>
    <p:sldId id="388" r:id="rId123"/>
    <p:sldId id="389" r:id="rId124"/>
    <p:sldId id="390" r:id="rId125"/>
    <p:sldId id="391" r:id="rId126"/>
    <p:sldId id="392" r:id="rId127"/>
    <p:sldId id="394" r:id="rId128"/>
    <p:sldId id="395" r:id="rId129"/>
    <p:sldId id="396" r:id="rId130"/>
    <p:sldId id="397" r:id="rId131"/>
    <p:sldId id="398" r:id="rId132"/>
    <p:sldId id="399" r:id="rId133"/>
    <p:sldId id="400" r:id="rId134"/>
    <p:sldId id="401" r:id="rId135"/>
    <p:sldId id="402" r:id="rId136"/>
    <p:sldId id="403" r:id="rId137"/>
    <p:sldId id="404" r:id="rId138"/>
    <p:sldId id="405" r:id="rId139"/>
    <p:sldId id="406" r:id="rId140"/>
    <p:sldId id="407" r:id="rId141"/>
    <p:sldId id="408" r:id="rId142"/>
    <p:sldId id="409" r:id="rId143"/>
    <p:sldId id="410" r:id="rId144"/>
    <p:sldId id="411" r:id="rId145"/>
    <p:sldId id="412" r:id="rId146"/>
    <p:sldId id="413" r:id="rId147"/>
    <p:sldId id="414" r:id="rId148"/>
    <p:sldId id="415" r:id="rId149"/>
    <p:sldId id="416" r:id="rId150"/>
    <p:sldId id="417" r:id="rId151"/>
    <p:sldId id="418" r:id="rId152"/>
    <p:sldId id="419" r:id="rId153"/>
    <p:sldId id="420" r:id="rId154"/>
    <p:sldId id="421" r:id="rId155"/>
    <p:sldId id="423" r:id="rId156"/>
    <p:sldId id="424" r:id="rId157"/>
    <p:sldId id="426" r:id="rId158"/>
    <p:sldId id="427" r:id="rId159"/>
    <p:sldId id="428" r:id="rId160"/>
    <p:sldId id="429" r:id="rId161"/>
    <p:sldId id="430" r:id="rId162"/>
    <p:sldId id="431" r:id="rId163"/>
    <p:sldId id="432" r:id="rId164"/>
    <p:sldId id="433" r:id="rId165"/>
    <p:sldId id="434" r:id="rId166"/>
    <p:sldId id="436" r:id="rId167"/>
    <p:sldId id="437" r:id="rId168"/>
    <p:sldId id="439" r:id="rId169"/>
    <p:sldId id="440" r:id="rId170"/>
    <p:sldId id="441" r:id="rId171"/>
    <p:sldId id="442" r:id="rId172"/>
    <p:sldId id="443" r:id="rId173"/>
    <p:sldId id="444" r:id="rId174"/>
    <p:sldId id="445" r:id="rId175"/>
    <p:sldId id="446" r:id="rId176"/>
    <p:sldId id="447" r:id="rId177"/>
    <p:sldId id="448" r:id="rId178"/>
    <p:sldId id="449" r:id="rId179"/>
    <p:sldId id="450" r:id="rId180"/>
    <p:sldId id="451" r:id="rId181"/>
    <p:sldId id="452" r:id="rId182"/>
    <p:sldId id="453" r:id="rId183"/>
    <p:sldId id="454" r:id="rId184"/>
    <p:sldId id="455" r:id="rId185"/>
    <p:sldId id="456" r:id="rId186"/>
    <p:sldId id="457" r:id="rId187"/>
    <p:sldId id="458" r:id="rId188"/>
    <p:sldId id="459" r:id="rId189"/>
    <p:sldId id="460" r:id="rId190"/>
    <p:sldId id="461" r:id="rId191"/>
    <p:sldId id="462" r:id="rId192"/>
    <p:sldId id="463" r:id="rId193"/>
    <p:sldId id="464" r:id="rId194"/>
    <p:sldId id="465" r:id="rId195"/>
    <p:sldId id="466" r:id="rId196"/>
    <p:sldId id="468" r:id="rId197"/>
    <p:sldId id="469" r:id="rId198"/>
    <p:sldId id="470" r:id="rId199"/>
    <p:sldId id="471" r:id="rId200"/>
    <p:sldId id="472" r:id="rId201"/>
    <p:sldId id="473" r:id="rId202"/>
    <p:sldId id="474" r:id="rId203"/>
    <p:sldId id="475" r:id="rId204"/>
    <p:sldId id="476" r:id="rId205"/>
    <p:sldId id="477" r:id="rId206"/>
    <p:sldId id="478" r:id="rId207"/>
    <p:sldId id="479" r:id="rId208"/>
    <p:sldId id="480" r:id="rId209"/>
  </p:sldIdLst>
  <p:sldSz cx="9144000" cy="6858000" type="screen4x3"/>
  <p:notesSz cx="6858000" cy="9144000"/>
  <p:embeddedFontLst>
    <p:embeddedFont>
      <p:font typeface="Calibri" panose="020F0502020204030204" pitchFamily="34" charset="0"/>
      <p:regular r:id="rId210"/>
      <p:bold r:id="rId211"/>
      <p:italic r:id="rId212"/>
      <p:boldItalic r:id="rId2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theme" Target="theme/theme1.xml"/><Relationship Id="rId211" Type="http://schemas.openxmlformats.org/officeDocument/2006/relationships/font" Target="fonts/font2.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font" Target="fonts/font3.fntdata"/><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presProps" Target="presProp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font" Target="fonts/font1.fntdata"/><Relationship Id="rId215" Type="http://schemas.openxmlformats.org/officeDocument/2006/relationships/viewProps" Target="view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Sheet1!$A$2:$A$6</c:f>
              <c:strCache>
                <c:ptCount val="5"/>
                <c:pt idx="0">
                  <c:v>nivea_de</c:v>
                </c:pt>
                <c:pt idx="1">
                  <c:v>nivea_es</c:v>
                </c:pt>
                <c:pt idx="2">
                  <c:v>nivea_uk</c:v>
                </c:pt>
                <c:pt idx="3">
                  <c:v>nivea_fr</c:v>
                </c:pt>
                <c:pt idx="4">
                  <c:v>niveaitalia</c:v>
                </c:pt>
              </c:strCache>
            </c:strRef>
          </c:cat>
          <c:val>
            <c:numRef>
              <c:f>Sheet1!$B$2:$B$6</c:f>
              <c:numCache>
                <c:formatCode>General</c:formatCode>
                <c:ptCount val="5"/>
                <c:pt idx="0">
                  <c:v>4</c:v>
                </c:pt>
                <c:pt idx="1">
                  <c:v>4</c:v>
                </c:pt>
                <c:pt idx="2">
                  <c:v>3</c:v>
                </c:pt>
                <c:pt idx="3">
                  <c:v>4</c:v>
                </c:pt>
                <c:pt idx="4">
                  <c:v>4</c:v>
                </c:pt>
              </c:numCache>
            </c:numRef>
          </c:val>
          <c:extLst>
            <c:ext xmlns:c16="http://schemas.microsoft.com/office/drawing/2014/chart" uri="{C3380CC4-5D6E-409C-BE32-E72D297353CC}">
              <c16:uniqueId val="{00000000-6FC8-4D3A-A738-9DB774E6224B}"/>
            </c:ext>
          </c:extLst>
        </c:ser>
        <c:ser>
          <c:idx val="1"/>
          <c:order val="1"/>
          <c:tx>
            <c:strRef>
              <c:f>Sheet1!$C$1</c:f>
              <c:strCache>
                <c:ptCount val="1"/>
                <c:pt idx="0">
                  <c:v>Carousel</c:v>
                </c:pt>
              </c:strCache>
            </c:strRef>
          </c:tx>
          <c:spPr>
            <a:solidFill>
              <a:schemeClr val="accent2"/>
            </a:solidFill>
            <a:ln>
              <a:noFill/>
            </a:ln>
            <a:effectLst/>
          </c:spPr>
          <c:invertIfNegative val="0"/>
          <c:cat>
            <c:strRef>
              <c:f>Sheet1!$A$2:$A$6</c:f>
              <c:strCache>
                <c:ptCount val="5"/>
                <c:pt idx="0">
                  <c:v>nivea_de</c:v>
                </c:pt>
                <c:pt idx="1">
                  <c:v>nivea_es</c:v>
                </c:pt>
                <c:pt idx="2">
                  <c:v>nivea_uk</c:v>
                </c:pt>
                <c:pt idx="3">
                  <c:v>nivea_fr</c:v>
                </c:pt>
                <c:pt idx="4">
                  <c:v>niveaitalia</c:v>
                </c:pt>
              </c:strCache>
            </c:strRef>
          </c:cat>
          <c:val>
            <c:numRef>
              <c:f>Sheet1!$C$2:$C$6</c:f>
              <c:numCache>
                <c:formatCode>General</c:formatCode>
                <c:ptCount val="5"/>
                <c:pt idx="0">
                  <c:v>3</c:v>
                </c:pt>
                <c:pt idx="1">
                  <c:v>3</c:v>
                </c:pt>
                <c:pt idx="2">
                  <c:v>2</c:v>
                </c:pt>
                <c:pt idx="3">
                  <c:v>4</c:v>
                </c:pt>
                <c:pt idx="4">
                  <c:v>5</c:v>
                </c:pt>
              </c:numCache>
            </c:numRef>
          </c:val>
          <c:extLst>
            <c:ext xmlns:c16="http://schemas.microsoft.com/office/drawing/2014/chart" uri="{C3380CC4-5D6E-409C-BE32-E72D297353CC}">
              <c16:uniqueId val="{00000001-6FC8-4D3A-A738-9DB774E6224B}"/>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nivea_de</c:v>
                </c:pt>
                <c:pt idx="1">
                  <c:v>nivea_es</c:v>
                </c:pt>
                <c:pt idx="2">
                  <c:v>nivea_uk</c:v>
                </c:pt>
                <c:pt idx="3">
                  <c:v>nivea_fr</c:v>
                </c:pt>
                <c:pt idx="4">
                  <c:v>niveaitalia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6FC8-4D3A-A738-9DB774E6224B}"/>
            </c:ext>
          </c:extLst>
        </c:ser>
        <c:ser>
          <c:idx val="3"/>
          <c:order val="3"/>
          <c:tx>
            <c:strRef>
              <c:f>Sheet1!$E$1</c:f>
              <c:strCache>
                <c:ptCount val="1"/>
                <c:pt idx="0">
                  <c:v>Reel</c:v>
                </c:pt>
              </c:strCache>
            </c:strRef>
          </c:tx>
          <c:spPr>
            <a:solidFill>
              <a:schemeClr val="accent4"/>
            </a:solidFill>
            <a:ln>
              <a:noFill/>
            </a:ln>
            <a:effectLst/>
          </c:spPr>
          <c:invertIfNegative val="0"/>
          <c:cat>
            <c:strRef>
              <c:f>Sheet1!$A$2:$A$6</c:f>
              <c:strCache>
                <c:ptCount val="5"/>
                <c:pt idx="0">
                  <c:v>nivea_de</c:v>
                </c:pt>
                <c:pt idx="1">
                  <c:v>nivea_es</c:v>
                </c:pt>
                <c:pt idx="2">
                  <c:v>nivea_uk</c:v>
                </c:pt>
                <c:pt idx="3">
                  <c:v>nivea_fr</c:v>
                </c:pt>
                <c:pt idx="4">
                  <c:v>niveaitalia</c:v>
                </c:pt>
              </c:strCache>
            </c:strRef>
          </c:cat>
          <c:val>
            <c:numRef>
              <c:f>Sheet1!$E$2:$E$6</c:f>
              <c:numCache>
                <c:formatCode>General</c:formatCode>
                <c:ptCount val="5"/>
                <c:pt idx="0">
                  <c:v>8</c:v>
                </c:pt>
                <c:pt idx="1">
                  <c:v>3</c:v>
                </c:pt>
                <c:pt idx="2">
                  <c:v>12</c:v>
                </c:pt>
                <c:pt idx="3">
                  <c:v>5</c:v>
                </c:pt>
                <c:pt idx="4">
                  <c:v>5</c:v>
                </c:pt>
              </c:numCache>
            </c:numRef>
          </c:val>
          <c:extLst>
            <c:ext xmlns:c16="http://schemas.microsoft.com/office/drawing/2014/chart" uri="{C3380CC4-5D6E-409C-BE32-E72D297353CC}">
              <c16:uniqueId val="{00000003-6FC8-4D3A-A738-9DB774E6224B}"/>
            </c:ext>
          </c:extLst>
        </c:ser>
        <c:dLbls>
          <c:showLegendKey val="0"/>
          <c:showVal val="0"/>
          <c:showCatName val="0"/>
          <c:showSerName val="0"/>
          <c:showPercent val="0"/>
          <c:showBubbleSize val="0"/>
        </c:dLbls>
        <c:gapWidth val="150"/>
        <c:overlap val="100"/>
        <c:axId val="1010862520"/>
        <c:axId val="1010853336"/>
      </c:barChart>
      <c:catAx>
        <c:axId val="101086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0853336"/>
        <c:crosses val="autoZero"/>
        <c:auto val="1"/>
        <c:lblAlgn val="ctr"/>
        <c:lblOffset val="100"/>
        <c:noMultiLvlLbl val="0"/>
      </c:catAx>
      <c:valAx>
        <c:axId val="1010853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086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EU Content Calendar </c:v>
                </c:pt>
                <c:pt idx="1">
                  <c:v>Local Content</c:v>
                </c:pt>
                <c:pt idx="2">
                  <c:v>Local Influencer Content</c:v>
                </c:pt>
                <c:pt idx="3">
                  <c:v>NX Sustainability Content</c:v>
                </c:pt>
                <c:pt idx="4">
                  <c:v>NX User Generated Content </c:v>
                </c:pt>
                <c:pt idx="5">
                  <c:v>Studio NX Content</c:v>
                </c:pt>
              </c:strCache>
            </c:strRef>
          </c:cat>
          <c:val>
            <c:numRef>
              <c:f>Sheet1!$A$2:$F$2</c:f>
              <c:numCache>
                <c:formatCode>General</c:formatCode>
                <c:ptCount val="6"/>
                <c:pt idx="0">
                  <c:v>41</c:v>
                </c:pt>
                <c:pt idx="1">
                  <c:v>3</c:v>
                </c:pt>
                <c:pt idx="2">
                  <c:v>4</c:v>
                </c:pt>
                <c:pt idx="3">
                  <c:v>3</c:v>
                </c:pt>
                <c:pt idx="4">
                  <c:v>9</c:v>
                </c:pt>
                <c:pt idx="5">
                  <c:v>46</c:v>
                </c:pt>
              </c:numCache>
            </c:numRef>
          </c:val>
          <c:extLst>
            <c:ext xmlns:c16="http://schemas.microsoft.com/office/drawing/2014/chart" uri="{C3380CC4-5D6E-409C-BE32-E72D297353CC}">
              <c16:uniqueId val="{00000000-4526-4BAA-A886-26E9C7651CD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Sheet1!$A$2:$A$7</c:f>
              <c:strCache>
                <c:ptCount val="6"/>
                <c:pt idx="0">
                  <c:v>NIVEA NIVEA UK</c:v>
                </c:pt>
                <c:pt idx="1">
                  <c:v>NIVEA NIVEA France</c:v>
                </c:pt>
                <c:pt idx="2">
                  <c:v>NIVEA NIVEA Germany</c:v>
                </c:pt>
                <c:pt idx="3">
                  <c:v>NIVEA NIVEA Austria</c:v>
                </c:pt>
                <c:pt idx="4">
                  <c:v>NIVEA NIVEA Italy</c:v>
                </c:pt>
                <c:pt idx="5">
                  <c:v>NIVEA NIVEA Spain</c:v>
                </c:pt>
              </c:strCache>
            </c:strRef>
          </c:cat>
          <c:val>
            <c:numRef>
              <c:f>Sheet1!$B$2:$B$7</c:f>
              <c:numCache>
                <c:formatCode>General</c:formatCode>
                <c:ptCount val="6"/>
                <c:pt idx="0">
                  <c:v>2</c:v>
                </c:pt>
                <c:pt idx="1">
                  <c:v>0</c:v>
                </c:pt>
                <c:pt idx="2">
                  <c:v>0</c:v>
                </c:pt>
                <c:pt idx="3">
                  <c:v>0</c:v>
                </c:pt>
                <c:pt idx="4">
                  <c:v>5</c:v>
                </c:pt>
                <c:pt idx="5">
                  <c:v>3</c:v>
                </c:pt>
              </c:numCache>
            </c:numRef>
          </c:val>
          <c:extLst>
            <c:ext xmlns:c16="http://schemas.microsoft.com/office/drawing/2014/chart" uri="{C3380CC4-5D6E-409C-BE32-E72D297353CC}">
              <c16:uniqueId val="{00000000-E437-4CAE-A675-977E3F66047C}"/>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NIVEA NIVEA UK</c:v>
                </c:pt>
                <c:pt idx="1">
                  <c:v>NIVEA NIVEA France</c:v>
                </c:pt>
                <c:pt idx="2">
                  <c:v>NIVEA NIVEA Germany</c:v>
                </c:pt>
                <c:pt idx="3">
                  <c:v>NIVEA NIVEA Austria</c:v>
                </c:pt>
                <c:pt idx="4">
                  <c:v>NIVEA NIVEA Italy</c:v>
                </c:pt>
                <c:pt idx="5">
                  <c:v>NIVEA NIVEA Spain</c:v>
                </c:pt>
              </c:strCache>
            </c:strRef>
          </c:cat>
          <c:val>
            <c:numRef>
              <c:f>Sheet1!$C$2:$C$7</c:f>
              <c:numCache>
                <c:formatCode>General</c:formatCode>
                <c:ptCount val="6"/>
                <c:pt idx="0">
                  <c:v>4</c:v>
                </c:pt>
                <c:pt idx="1">
                  <c:v>3</c:v>
                </c:pt>
                <c:pt idx="2">
                  <c:v>7</c:v>
                </c:pt>
                <c:pt idx="3">
                  <c:v>0</c:v>
                </c:pt>
                <c:pt idx="4">
                  <c:v>4</c:v>
                </c:pt>
                <c:pt idx="5">
                  <c:v>4</c:v>
                </c:pt>
              </c:numCache>
            </c:numRef>
          </c:val>
          <c:extLst>
            <c:ext xmlns:c16="http://schemas.microsoft.com/office/drawing/2014/chart" uri="{C3380CC4-5D6E-409C-BE32-E72D297353CC}">
              <c16:uniqueId val="{00000001-E437-4CAE-A675-977E3F66047C}"/>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NIVEA NIVEA UK</c:v>
                </c:pt>
                <c:pt idx="1">
                  <c:v>NIVEA NIVEA France</c:v>
                </c:pt>
                <c:pt idx="2">
                  <c:v>NIVEA NIVEA Germany</c:v>
                </c:pt>
                <c:pt idx="3">
                  <c:v>NIVEA NIVEA Austria</c:v>
                </c:pt>
                <c:pt idx="4">
                  <c:v>NIVEA NIVEA Italy</c:v>
                </c:pt>
                <c:pt idx="5">
                  <c:v>NIVEA NIVEA Spain</c:v>
                </c:pt>
              </c:strCache>
            </c:strRef>
          </c:cat>
          <c:val>
            <c:numRef>
              <c:f>Sheet1!$D$2:$D$7</c:f>
              <c:numCache>
                <c:formatCode>General</c:formatCode>
                <c:ptCount val="6"/>
                <c:pt idx="0">
                  <c:v>0</c:v>
                </c:pt>
                <c:pt idx="1">
                  <c:v>5</c:v>
                </c:pt>
                <c:pt idx="2">
                  <c:v>1</c:v>
                </c:pt>
                <c:pt idx="3">
                  <c:v>0</c:v>
                </c:pt>
                <c:pt idx="4">
                  <c:v>0</c:v>
                </c:pt>
                <c:pt idx="5">
                  <c:v>2</c:v>
                </c:pt>
              </c:numCache>
            </c:numRef>
          </c:val>
          <c:extLst>
            <c:ext xmlns:c16="http://schemas.microsoft.com/office/drawing/2014/chart" uri="{C3380CC4-5D6E-409C-BE32-E72D297353CC}">
              <c16:uniqueId val="{00000002-E437-4CAE-A675-977E3F66047C}"/>
            </c:ext>
          </c:extLst>
        </c:ser>
        <c:ser>
          <c:idx val="3"/>
          <c:order val="3"/>
          <c:tx>
            <c:strRef>
              <c:f>Sheet1!$E$1</c:f>
              <c:strCache>
                <c:ptCount val="1"/>
                <c:pt idx="0">
                  <c:v>Link</c:v>
                </c:pt>
              </c:strCache>
            </c:strRef>
          </c:tx>
          <c:spPr>
            <a:solidFill>
              <a:schemeClr val="accent4"/>
            </a:solidFill>
            <a:ln>
              <a:noFill/>
            </a:ln>
            <a:effectLst/>
          </c:spPr>
          <c:invertIfNegative val="0"/>
          <c:cat>
            <c:strRef>
              <c:f>Sheet1!$A$2:$A$7</c:f>
              <c:strCache>
                <c:ptCount val="6"/>
                <c:pt idx="0">
                  <c:v>NIVEA NIVEA UK</c:v>
                </c:pt>
                <c:pt idx="1">
                  <c:v>NIVEA NIVEA France</c:v>
                </c:pt>
                <c:pt idx="2">
                  <c:v>NIVEA NIVEA Germany</c:v>
                </c:pt>
                <c:pt idx="3">
                  <c:v>NIVEA NIVEA Austria</c:v>
                </c:pt>
                <c:pt idx="4">
                  <c:v>NIVEA NIVEA Italy</c:v>
                </c:pt>
                <c:pt idx="5">
                  <c:v>NIVEA NIVEA Spain</c:v>
                </c:pt>
              </c:strCache>
            </c:strRef>
          </c:cat>
          <c:val>
            <c:numRef>
              <c:f>Sheet1!$E$2:$E$7</c:f>
              <c:numCache>
                <c:formatCode>General</c:formatCode>
                <c:ptCount val="6"/>
                <c:pt idx="0">
                  <c:v>0</c:v>
                </c:pt>
                <c:pt idx="1">
                  <c:v>4</c:v>
                </c:pt>
                <c:pt idx="2">
                  <c:v>0</c:v>
                </c:pt>
                <c:pt idx="3">
                  <c:v>0</c:v>
                </c:pt>
                <c:pt idx="4">
                  <c:v>0</c:v>
                </c:pt>
                <c:pt idx="5">
                  <c:v>0</c:v>
                </c:pt>
              </c:numCache>
            </c:numRef>
          </c:val>
          <c:extLst>
            <c:ext xmlns:c16="http://schemas.microsoft.com/office/drawing/2014/chart" uri="{C3380CC4-5D6E-409C-BE32-E72D297353CC}">
              <c16:uniqueId val="{00000003-E437-4CAE-A675-977E3F66047C}"/>
            </c:ext>
          </c:extLst>
        </c:ser>
        <c:dLbls>
          <c:showLegendKey val="0"/>
          <c:showVal val="0"/>
          <c:showCatName val="0"/>
          <c:showSerName val="0"/>
          <c:showPercent val="0"/>
          <c:showBubbleSize val="0"/>
        </c:dLbls>
        <c:gapWidth val="150"/>
        <c:overlap val="100"/>
        <c:axId val="1248938400"/>
        <c:axId val="1248941680"/>
      </c:barChart>
      <c:catAx>
        <c:axId val="1248938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48941680"/>
        <c:crosses val="autoZero"/>
        <c:auto val="1"/>
        <c:lblAlgn val="ctr"/>
        <c:lblOffset val="100"/>
        <c:noMultiLvlLbl val="0"/>
      </c:catAx>
      <c:valAx>
        <c:axId val="1248941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4893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EU Content Calendar </c:v>
                </c:pt>
                <c:pt idx="1">
                  <c:v>Local Content</c:v>
                </c:pt>
                <c:pt idx="2">
                  <c:v>NX Sustainability Content</c:v>
                </c:pt>
                <c:pt idx="3">
                  <c:v>NX User Generated Content </c:v>
                </c:pt>
                <c:pt idx="4">
                  <c:v>Studio NX Content</c:v>
                </c:pt>
              </c:strCache>
            </c:strRef>
          </c:cat>
          <c:val>
            <c:numRef>
              <c:f>Sheet1!$A$2:$E$2</c:f>
              <c:numCache>
                <c:formatCode>General</c:formatCode>
                <c:ptCount val="5"/>
                <c:pt idx="0">
                  <c:v>26</c:v>
                </c:pt>
                <c:pt idx="1">
                  <c:v>1</c:v>
                </c:pt>
                <c:pt idx="2">
                  <c:v>5</c:v>
                </c:pt>
                <c:pt idx="3">
                  <c:v>3</c:v>
                </c:pt>
                <c:pt idx="4">
                  <c:v>30</c:v>
                </c:pt>
              </c:numCache>
            </c:numRef>
          </c:val>
          <c:extLst>
            <c:ext xmlns:c16="http://schemas.microsoft.com/office/drawing/2014/chart" uri="{C3380CC4-5D6E-409C-BE32-E72D297353CC}">
              <c16:uniqueId val="{00000000-1897-41B4-B464-01D6F73BD93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79CD3-9284-44CB-BA21-218E15DC0C77}"/>
              </a:ext>
            </a:extLst>
          </p:cNvPr>
          <p:cNvSpPr>
            <a:spLocks noGrp="1"/>
          </p:cNvSpPr>
          <p:nvPr>
            <p:ph type="ctrTitle"/>
          </p:nvPr>
        </p:nvSpPr>
        <p:spPr/>
        <p:txBody>
          <a:bodyPr/>
          <a:lstStyle/>
          <a:p>
            <a:r>
              <a:rPr lang="it-IT"/>
              <a:t>Studio NX EUNA Social Report</a:t>
            </a:r>
            <a:endParaRPr lang="en-US"/>
          </a:p>
        </p:txBody>
      </p:sp>
      <p:sp>
        <p:nvSpPr>
          <p:cNvPr id="3" name="Subtitle 2">
            <a:extLst>
              <a:ext uri="{FF2B5EF4-FFF2-40B4-BE49-F238E27FC236}">
                <a16:creationId xmlns:a16="http://schemas.microsoft.com/office/drawing/2014/main" id="{4D3CD7C7-39AD-4F66-8DE5-1260C0EC8B62}"/>
              </a:ext>
            </a:extLst>
          </p:cNvPr>
          <p:cNvSpPr>
            <a:spLocks noGrp="1"/>
          </p:cNvSpPr>
          <p:nvPr>
            <p:ph type="subTitle" idx="1"/>
          </p:nvPr>
        </p:nvSpPr>
        <p:spPr/>
        <p:txBody>
          <a:bodyPr/>
          <a:lstStyle/>
          <a:p>
            <a:r>
              <a:rPr lang="en-US"/>
              <a:t>Beiersdorf AG</a:t>
            </a:r>
          </a:p>
        </p:txBody>
      </p:sp>
    </p:spTree>
    <p:extLst>
      <p:ext uri="{BB962C8B-B14F-4D97-AF65-F5344CB8AC3E}">
        <p14:creationId xmlns:p14="http://schemas.microsoft.com/office/powerpoint/2010/main" val="310384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0BA19-F3F6-4C3B-84A8-FDC2FCC04758}"/>
              </a:ext>
            </a:extLst>
          </p:cNvPr>
          <p:cNvSpPr>
            <a:spLocks noGrp="1"/>
          </p:cNvSpPr>
          <p:nvPr>
            <p:ph type="title"/>
          </p:nvPr>
        </p:nvSpPr>
        <p:spPr/>
        <p:txBody>
          <a:bodyPr/>
          <a:lstStyle/>
          <a:p>
            <a:r>
              <a:rPr lang="nn-NO"/>
              <a:t>Instagram EUNA Profile Overview | 13 profiles</a:t>
            </a:r>
            <a:endParaRPr lang="en-US"/>
          </a:p>
        </p:txBody>
      </p:sp>
      <p:graphicFrame>
        <p:nvGraphicFramePr>
          <p:cNvPr id="5" name="Table Placeholder 4">
            <a:extLst>
              <a:ext uri="{FF2B5EF4-FFF2-40B4-BE49-F238E27FC236}">
                <a16:creationId xmlns:a16="http://schemas.microsoft.com/office/drawing/2014/main" id="{5ED9A679-DCAB-4C03-AFF1-36829444D77F}"/>
              </a:ext>
            </a:extLst>
          </p:cNvPr>
          <p:cNvGraphicFramePr>
            <a:graphicFrameLocks noGrp="1"/>
          </p:cNvGraphicFramePr>
          <p:nvPr>
            <p:ph type="tbl" sz="quarter" idx="13"/>
            <p:extLst>
              <p:ext uri="{D42A27DB-BD31-4B8C-83A1-F6EECF244321}">
                <p14:modId xmlns:p14="http://schemas.microsoft.com/office/powerpoint/2010/main" val="63990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3485187"/>
                    </a:ext>
                  </a:extLst>
                </a:gridCol>
                <a:gridCol w="658368">
                  <a:extLst>
                    <a:ext uri="{9D8B030D-6E8A-4147-A177-3AD203B41FA5}">
                      <a16:colId xmlns:a16="http://schemas.microsoft.com/office/drawing/2014/main" val="419683596"/>
                    </a:ext>
                  </a:extLst>
                </a:gridCol>
                <a:gridCol w="658368">
                  <a:extLst>
                    <a:ext uri="{9D8B030D-6E8A-4147-A177-3AD203B41FA5}">
                      <a16:colId xmlns:a16="http://schemas.microsoft.com/office/drawing/2014/main" val="1338785795"/>
                    </a:ext>
                  </a:extLst>
                </a:gridCol>
                <a:gridCol w="658368">
                  <a:extLst>
                    <a:ext uri="{9D8B030D-6E8A-4147-A177-3AD203B41FA5}">
                      <a16:colId xmlns:a16="http://schemas.microsoft.com/office/drawing/2014/main" val="2402370130"/>
                    </a:ext>
                  </a:extLst>
                </a:gridCol>
                <a:gridCol w="658368">
                  <a:extLst>
                    <a:ext uri="{9D8B030D-6E8A-4147-A177-3AD203B41FA5}">
                      <a16:colId xmlns:a16="http://schemas.microsoft.com/office/drawing/2014/main" val="1040850505"/>
                    </a:ext>
                  </a:extLst>
                </a:gridCol>
                <a:gridCol w="658368">
                  <a:extLst>
                    <a:ext uri="{9D8B030D-6E8A-4147-A177-3AD203B41FA5}">
                      <a16:colId xmlns:a16="http://schemas.microsoft.com/office/drawing/2014/main" val="3447617887"/>
                    </a:ext>
                  </a:extLst>
                </a:gridCol>
                <a:gridCol w="658368">
                  <a:extLst>
                    <a:ext uri="{9D8B030D-6E8A-4147-A177-3AD203B41FA5}">
                      <a16:colId xmlns:a16="http://schemas.microsoft.com/office/drawing/2014/main" val="189501978"/>
                    </a:ext>
                  </a:extLst>
                </a:gridCol>
                <a:gridCol w="658368">
                  <a:extLst>
                    <a:ext uri="{9D8B030D-6E8A-4147-A177-3AD203B41FA5}">
                      <a16:colId xmlns:a16="http://schemas.microsoft.com/office/drawing/2014/main" val="2889918352"/>
                    </a:ext>
                  </a:extLst>
                </a:gridCol>
                <a:gridCol w="658368">
                  <a:extLst>
                    <a:ext uri="{9D8B030D-6E8A-4147-A177-3AD203B41FA5}">
                      <a16:colId xmlns:a16="http://schemas.microsoft.com/office/drawing/2014/main" val="3088556857"/>
                    </a:ext>
                  </a:extLst>
                </a:gridCol>
                <a:gridCol w="658368">
                  <a:extLst>
                    <a:ext uri="{9D8B030D-6E8A-4147-A177-3AD203B41FA5}">
                      <a16:colId xmlns:a16="http://schemas.microsoft.com/office/drawing/2014/main" val="26716782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840289153"/>
                  </a:ext>
                </a:extLst>
              </a:tr>
              <a:tr h="370840">
                <a:tc>
                  <a:txBody>
                    <a:bodyPr/>
                    <a:lstStyle/>
                    <a:p>
                      <a:r>
                        <a:rPr lang="en-US" sz="1000"/>
                        <a:t>nivea_de</a:t>
                      </a:r>
                    </a:p>
                  </a:txBody>
                  <a:tcPr/>
                </a:tc>
                <a:tc>
                  <a:txBody>
                    <a:bodyPr/>
                    <a:lstStyle/>
                    <a:p>
                      <a:r>
                        <a:rPr lang="en-US" sz="1000"/>
                        <a:t>301771</a:t>
                      </a:r>
                    </a:p>
                  </a:txBody>
                  <a:tcPr/>
                </a:tc>
                <a:tc>
                  <a:txBody>
                    <a:bodyPr/>
                    <a:lstStyle/>
                    <a:p>
                      <a:r>
                        <a:rPr lang="en-US" sz="1000"/>
                        <a:t>-128</a:t>
                      </a:r>
                    </a:p>
                  </a:txBody>
                  <a:tcPr/>
                </a:tc>
                <a:tc>
                  <a:txBody>
                    <a:bodyPr/>
                    <a:lstStyle/>
                    <a:p>
                      <a:r>
                        <a:rPr lang="en-US" sz="1000"/>
                        <a:t>4</a:t>
                      </a:r>
                    </a:p>
                  </a:txBody>
                  <a:tcPr/>
                </a:tc>
                <a:tc>
                  <a:txBody>
                    <a:bodyPr/>
                    <a:lstStyle/>
                    <a:p>
                      <a:r>
                        <a:rPr lang="en-US" sz="1000"/>
                        <a:t>3</a:t>
                      </a:r>
                    </a:p>
                  </a:txBody>
                  <a:tcPr/>
                </a:tc>
                <a:tc>
                  <a:txBody>
                    <a:bodyPr/>
                    <a:lstStyle/>
                    <a:p>
                      <a:r>
                        <a:rPr lang="en-US" sz="1000"/>
                        <a:t>8</a:t>
                      </a:r>
                    </a:p>
                  </a:txBody>
                  <a:tcPr/>
                </a:tc>
                <a:tc>
                  <a:txBody>
                    <a:bodyPr/>
                    <a:lstStyle/>
                    <a:p>
                      <a:r>
                        <a:rPr lang="en-US" sz="1000"/>
                        <a:t>15</a:t>
                      </a:r>
                    </a:p>
                  </a:txBody>
                  <a:tcPr/>
                </a:tc>
                <a:tc>
                  <a:txBody>
                    <a:bodyPr/>
                    <a:lstStyle/>
                    <a:p>
                      <a:r>
                        <a:rPr lang="en-US" sz="1000"/>
                        <a:t>2198</a:t>
                      </a:r>
                    </a:p>
                  </a:txBody>
                  <a:tcPr/>
                </a:tc>
                <a:tc>
                  <a:txBody>
                    <a:bodyPr/>
                    <a:lstStyle/>
                    <a:p>
                      <a:r>
                        <a:rPr lang="en-US" sz="1000"/>
                        <a:t>100</a:t>
                      </a:r>
                    </a:p>
                  </a:txBody>
                  <a:tcPr/>
                </a:tc>
                <a:tc>
                  <a:txBody>
                    <a:bodyPr/>
                    <a:lstStyle/>
                    <a:p>
                      <a:r>
                        <a:rPr lang="en-US" sz="1000"/>
                        <a:t>0.0508 %</a:t>
                      </a:r>
                    </a:p>
                  </a:txBody>
                  <a:tcPr/>
                </a:tc>
                <a:extLst>
                  <a:ext uri="{0D108BD9-81ED-4DB2-BD59-A6C34878D82A}">
                    <a16:rowId xmlns:a16="http://schemas.microsoft.com/office/drawing/2014/main" val="171476422"/>
                  </a:ext>
                </a:extLst>
              </a:tr>
              <a:tr h="370840">
                <a:tc>
                  <a:txBody>
                    <a:bodyPr/>
                    <a:lstStyle/>
                    <a:p>
                      <a:r>
                        <a:rPr lang="en-US" sz="1000"/>
                        <a:t>nivea_es</a:t>
                      </a:r>
                    </a:p>
                  </a:txBody>
                  <a:tcPr/>
                </a:tc>
                <a:tc>
                  <a:txBody>
                    <a:bodyPr/>
                    <a:lstStyle/>
                    <a:p>
                      <a:r>
                        <a:rPr lang="en-US" sz="1000"/>
                        <a:t>185819</a:t>
                      </a:r>
                    </a:p>
                  </a:txBody>
                  <a:tcPr/>
                </a:tc>
                <a:tc>
                  <a:txBody>
                    <a:bodyPr/>
                    <a:lstStyle/>
                    <a:p>
                      <a:r>
                        <a:rPr lang="en-US" sz="1000"/>
                        <a:t>-9</a:t>
                      </a:r>
                    </a:p>
                  </a:txBody>
                  <a:tcPr/>
                </a:tc>
                <a:tc>
                  <a:txBody>
                    <a:bodyPr/>
                    <a:lstStyle/>
                    <a:p>
                      <a:r>
                        <a:rPr lang="en-US" sz="1000"/>
                        <a:t>4</a:t>
                      </a:r>
                    </a:p>
                  </a:txBody>
                  <a:tcPr/>
                </a:tc>
                <a:tc>
                  <a:txBody>
                    <a:bodyPr/>
                    <a:lstStyle/>
                    <a:p>
                      <a:r>
                        <a:rPr lang="en-US" sz="1000"/>
                        <a:t>3</a:t>
                      </a:r>
                    </a:p>
                  </a:txBody>
                  <a:tcPr/>
                </a:tc>
                <a:tc>
                  <a:txBody>
                    <a:bodyPr/>
                    <a:lstStyle/>
                    <a:p>
                      <a:r>
                        <a:rPr lang="en-US" sz="1000"/>
                        <a:t>3</a:t>
                      </a:r>
                    </a:p>
                  </a:txBody>
                  <a:tcPr/>
                </a:tc>
                <a:tc>
                  <a:txBody>
                    <a:bodyPr/>
                    <a:lstStyle/>
                    <a:p>
                      <a:r>
                        <a:rPr lang="en-US" sz="1000"/>
                        <a:t>10</a:t>
                      </a:r>
                    </a:p>
                  </a:txBody>
                  <a:tcPr/>
                </a:tc>
                <a:tc>
                  <a:txBody>
                    <a:bodyPr/>
                    <a:lstStyle/>
                    <a:p>
                      <a:r>
                        <a:rPr lang="en-US" sz="1000"/>
                        <a:t>904</a:t>
                      </a:r>
                    </a:p>
                  </a:txBody>
                  <a:tcPr/>
                </a:tc>
                <a:tc>
                  <a:txBody>
                    <a:bodyPr/>
                    <a:lstStyle/>
                    <a:p>
                      <a:r>
                        <a:rPr lang="en-US" sz="1000"/>
                        <a:t>14</a:t>
                      </a:r>
                    </a:p>
                  </a:txBody>
                  <a:tcPr/>
                </a:tc>
                <a:tc>
                  <a:txBody>
                    <a:bodyPr/>
                    <a:lstStyle/>
                    <a:p>
                      <a:r>
                        <a:rPr lang="en-US" sz="1000"/>
                        <a:t>0.0494 %</a:t>
                      </a:r>
                    </a:p>
                  </a:txBody>
                  <a:tcPr/>
                </a:tc>
                <a:extLst>
                  <a:ext uri="{0D108BD9-81ED-4DB2-BD59-A6C34878D82A}">
                    <a16:rowId xmlns:a16="http://schemas.microsoft.com/office/drawing/2014/main" val="1289637415"/>
                  </a:ext>
                </a:extLst>
              </a:tr>
              <a:tr h="370840">
                <a:tc>
                  <a:txBody>
                    <a:bodyPr/>
                    <a:lstStyle/>
                    <a:p>
                      <a:r>
                        <a:rPr lang="en-US" sz="1000"/>
                        <a:t>niveaitalia</a:t>
                      </a:r>
                    </a:p>
                  </a:txBody>
                  <a:tcPr/>
                </a:tc>
                <a:tc>
                  <a:txBody>
                    <a:bodyPr/>
                    <a:lstStyle/>
                    <a:p>
                      <a:r>
                        <a:rPr lang="en-US" sz="1000"/>
                        <a:t>143654</a:t>
                      </a:r>
                    </a:p>
                  </a:txBody>
                  <a:tcPr/>
                </a:tc>
                <a:tc>
                  <a:txBody>
                    <a:bodyPr/>
                    <a:lstStyle/>
                    <a:p>
                      <a:r>
                        <a:rPr lang="en-US" sz="1000"/>
                        <a:t>871</a:t>
                      </a:r>
                    </a:p>
                  </a:txBody>
                  <a:tcPr/>
                </a:tc>
                <a:tc>
                  <a:txBody>
                    <a:bodyPr/>
                    <a:lstStyle/>
                    <a:p>
                      <a:r>
                        <a:rPr lang="en-US" sz="1000"/>
                        <a:t>4</a:t>
                      </a:r>
                    </a:p>
                  </a:txBody>
                  <a:tcPr/>
                </a:tc>
                <a:tc>
                  <a:txBody>
                    <a:bodyPr/>
                    <a:lstStyle/>
                    <a:p>
                      <a:r>
                        <a:rPr lang="en-US" sz="1000"/>
                        <a:t>5</a:t>
                      </a:r>
                    </a:p>
                  </a:txBody>
                  <a:tcPr/>
                </a:tc>
                <a:tc>
                  <a:txBody>
                    <a:bodyPr/>
                    <a:lstStyle/>
                    <a:p>
                      <a:r>
                        <a:rPr lang="en-US" sz="1000"/>
                        <a:t>5</a:t>
                      </a:r>
                    </a:p>
                  </a:txBody>
                  <a:tcPr/>
                </a:tc>
                <a:tc>
                  <a:txBody>
                    <a:bodyPr/>
                    <a:lstStyle/>
                    <a:p>
                      <a:r>
                        <a:rPr lang="en-US" sz="1000"/>
                        <a:t>14</a:t>
                      </a:r>
                    </a:p>
                  </a:txBody>
                  <a:tcPr/>
                </a:tc>
                <a:tc>
                  <a:txBody>
                    <a:bodyPr/>
                    <a:lstStyle/>
                    <a:p>
                      <a:r>
                        <a:rPr lang="en-US" sz="1000"/>
                        <a:t>829</a:t>
                      </a:r>
                    </a:p>
                  </a:txBody>
                  <a:tcPr/>
                </a:tc>
                <a:tc>
                  <a:txBody>
                    <a:bodyPr/>
                    <a:lstStyle/>
                    <a:p>
                      <a:r>
                        <a:rPr lang="en-US" sz="1000"/>
                        <a:t>13</a:t>
                      </a:r>
                    </a:p>
                  </a:txBody>
                  <a:tcPr/>
                </a:tc>
                <a:tc>
                  <a:txBody>
                    <a:bodyPr/>
                    <a:lstStyle/>
                    <a:p>
                      <a:r>
                        <a:rPr lang="en-US" sz="1000"/>
                        <a:t>0.0420 %</a:t>
                      </a:r>
                    </a:p>
                  </a:txBody>
                  <a:tcPr/>
                </a:tc>
                <a:extLst>
                  <a:ext uri="{0D108BD9-81ED-4DB2-BD59-A6C34878D82A}">
                    <a16:rowId xmlns:a16="http://schemas.microsoft.com/office/drawing/2014/main" val="577655075"/>
                  </a:ext>
                </a:extLst>
              </a:tr>
              <a:tr h="370840">
                <a:tc>
                  <a:txBody>
                    <a:bodyPr/>
                    <a:lstStyle/>
                    <a:p>
                      <a:r>
                        <a:rPr lang="en-US" sz="1000"/>
                        <a:t>nivea_uk</a:t>
                      </a:r>
                    </a:p>
                  </a:txBody>
                  <a:tcPr/>
                </a:tc>
                <a:tc>
                  <a:txBody>
                    <a:bodyPr/>
                    <a:lstStyle/>
                    <a:p>
                      <a:r>
                        <a:rPr lang="en-US" sz="1000"/>
                        <a:t>116324</a:t>
                      </a:r>
                    </a:p>
                  </a:txBody>
                  <a:tcPr/>
                </a:tc>
                <a:tc>
                  <a:txBody>
                    <a:bodyPr/>
                    <a:lstStyle/>
                    <a:p>
                      <a:r>
                        <a:rPr lang="en-US" sz="1000"/>
                        <a:t>1642</a:t>
                      </a:r>
                    </a:p>
                  </a:txBody>
                  <a:tcPr/>
                </a:tc>
                <a:tc>
                  <a:txBody>
                    <a:bodyPr/>
                    <a:lstStyle/>
                    <a:p>
                      <a:r>
                        <a:rPr lang="en-US" sz="1000"/>
                        <a:t>3</a:t>
                      </a:r>
                    </a:p>
                  </a:txBody>
                  <a:tcPr/>
                </a:tc>
                <a:tc>
                  <a:txBody>
                    <a:bodyPr/>
                    <a:lstStyle/>
                    <a:p>
                      <a:r>
                        <a:rPr lang="en-US" sz="1000"/>
                        <a:t>2</a:t>
                      </a:r>
                    </a:p>
                  </a:txBody>
                  <a:tcPr/>
                </a:tc>
                <a:tc>
                  <a:txBody>
                    <a:bodyPr/>
                    <a:lstStyle/>
                    <a:p>
                      <a:r>
                        <a:rPr lang="en-US" sz="1000"/>
                        <a:t>12</a:t>
                      </a:r>
                    </a:p>
                  </a:txBody>
                  <a:tcPr/>
                </a:tc>
                <a:tc>
                  <a:txBody>
                    <a:bodyPr/>
                    <a:lstStyle/>
                    <a:p>
                      <a:r>
                        <a:rPr lang="en-US" sz="1000"/>
                        <a:t>17</a:t>
                      </a:r>
                    </a:p>
                  </a:txBody>
                  <a:tcPr/>
                </a:tc>
                <a:tc>
                  <a:txBody>
                    <a:bodyPr/>
                    <a:lstStyle/>
                    <a:p>
                      <a:r>
                        <a:rPr lang="en-US" sz="1000"/>
                        <a:t>1281</a:t>
                      </a:r>
                    </a:p>
                  </a:txBody>
                  <a:tcPr/>
                </a:tc>
                <a:tc>
                  <a:txBody>
                    <a:bodyPr/>
                    <a:lstStyle/>
                    <a:p>
                      <a:r>
                        <a:rPr lang="en-US" sz="1000"/>
                        <a:t>51</a:t>
                      </a:r>
                    </a:p>
                  </a:txBody>
                  <a:tcPr/>
                </a:tc>
                <a:tc>
                  <a:txBody>
                    <a:bodyPr/>
                    <a:lstStyle/>
                    <a:p>
                      <a:r>
                        <a:rPr lang="en-US" sz="1000"/>
                        <a:t>0.0678 %</a:t>
                      </a:r>
                    </a:p>
                  </a:txBody>
                  <a:tcPr/>
                </a:tc>
                <a:extLst>
                  <a:ext uri="{0D108BD9-81ED-4DB2-BD59-A6C34878D82A}">
                    <a16:rowId xmlns:a16="http://schemas.microsoft.com/office/drawing/2014/main" val="3971671752"/>
                  </a:ext>
                </a:extLst>
              </a:tr>
              <a:tr h="370840">
                <a:tc>
                  <a:txBody>
                    <a:bodyPr/>
                    <a:lstStyle/>
                    <a:p>
                      <a:r>
                        <a:rPr lang="en-US" sz="1000"/>
                        <a:t>nivea_fr</a:t>
                      </a:r>
                    </a:p>
                  </a:txBody>
                  <a:tcPr/>
                </a:tc>
                <a:tc>
                  <a:txBody>
                    <a:bodyPr/>
                    <a:lstStyle/>
                    <a:p>
                      <a:r>
                        <a:rPr lang="en-US" sz="1000"/>
                        <a:t>103121</a:t>
                      </a:r>
                    </a:p>
                  </a:txBody>
                  <a:tcPr/>
                </a:tc>
                <a:tc>
                  <a:txBody>
                    <a:bodyPr/>
                    <a:lstStyle/>
                    <a:p>
                      <a:r>
                        <a:rPr lang="en-US" sz="1000"/>
                        <a:t>-88</a:t>
                      </a:r>
                    </a:p>
                  </a:txBody>
                  <a:tcPr/>
                </a:tc>
                <a:tc>
                  <a:txBody>
                    <a:bodyPr/>
                    <a:lstStyle/>
                    <a:p>
                      <a:r>
                        <a:rPr lang="en-US" sz="1000"/>
                        <a:t>4</a:t>
                      </a:r>
                    </a:p>
                  </a:txBody>
                  <a:tcPr/>
                </a:tc>
                <a:tc>
                  <a:txBody>
                    <a:bodyPr/>
                    <a:lstStyle/>
                    <a:p>
                      <a:r>
                        <a:rPr lang="en-US" sz="1000"/>
                        <a:t>4</a:t>
                      </a:r>
                    </a:p>
                  </a:txBody>
                  <a:tcPr/>
                </a:tc>
                <a:tc>
                  <a:txBody>
                    <a:bodyPr/>
                    <a:lstStyle/>
                    <a:p>
                      <a:r>
                        <a:rPr lang="en-US" sz="1000"/>
                        <a:t>5</a:t>
                      </a:r>
                    </a:p>
                  </a:txBody>
                  <a:tcPr/>
                </a:tc>
                <a:tc>
                  <a:txBody>
                    <a:bodyPr/>
                    <a:lstStyle/>
                    <a:p>
                      <a:r>
                        <a:rPr lang="en-US" sz="1000"/>
                        <a:t>13</a:t>
                      </a:r>
                    </a:p>
                  </a:txBody>
                  <a:tcPr/>
                </a:tc>
                <a:tc>
                  <a:txBody>
                    <a:bodyPr/>
                    <a:lstStyle/>
                    <a:p>
                      <a:r>
                        <a:rPr lang="en-US" sz="1000"/>
                        <a:t>2311</a:t>
                      </a:r>
                    </a:p>
                  </a:txBody>
                  <a:tcPr/>
                </a:tc>
                <a:tc>
                  <a:txBody>
                    <a:bodyPr/>
                    <a:lstStyle/>
                    <a:p>
                      <a:r>
                        <a:rPr lang="en-US" sz="1000"/>
                        <a:t>1619</a:t>
                      </a:r>
                    </a:p>
                  </a:txBody>
                  <a:tcPr/>
                </a:tc>
                <a:tc>
                  <a:txBody>
                    <a:bodyPr/>
                    <a:lstStyle/>
                    <a:p>
                      <a:r>
                        <a:rPr lang="en-US" sz="1000"/>
                        <a:t>0.2930 %</a:t>
                      </a:r>
                    </a:p>
                  </a:txBody>
                  <a:tcPr/>
                </a:tc>
                <a:extLst>
                  <a:ext uri="{0D108BD9-81ED-4DB2-BD59-A6C34878D82A}">
                    <a16:rowId xmlns:a16="http://schemas.microsoft.com/office/drawing/2014/main" val="2603064617"/>
                  </a:ext>
                </a:extLst>
              </a:tr>
            </a:tbl>
          </a:graphicData>
        </a:graphic>
      </p:graphicFrame>
      <p:sp>
        <p:nvSpPr>
          <p:cNvPr id="4" name="Text Placeholder 3">
            <a:extLst>
              <a:ext uri="{FF2B5EF4-FFF2-40B4-BE49-F238E27FC236}">
                <a16:creationId xmlns:a16="http://schemas.microsoft.com/office/drawing/2014/main" id="{01C5A2D1-0ADF-4337-9C2B-72F70B90836B}"/>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86978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3DED7-E9F8-49CC-8B84-5C0AE9656A75}"/>
              </a:ext>
            </a:extLst>
          </p:cNvPr>
          <p:cNvSpPr>
            <a:spLocks noGrp="1"/>
          </p:cNvSpPr>
          <p:nvPr>
            <p:ph type="title"/>
          </p:nvPr>
        </p:nvSpPr>
        <p:spPr/>
        <p:txBody>
          <a:bodyPr/>
          <a:lstStyle/>
          <a:p>
            <a:r>
              <a:rPr lang="en-US"/>
              <a:t>Instagram Post Performance Instagram | 13 profiles - 1 of 26</a:t>
            </a:r>
          </a:p>
        </p:txBody>
      </p:sp>
      <p:graphicFrame>
        <p:nvGraphicFramePr>
          <p:cNvPr id="5" name="Table Placeholder 4">
            <a:extLst>
              <a:ext uri="{FF2B5EF4-FFF2-40B4-BE49-F238E27FC236}">
                <a16:creationId xmlns:a16="http://schemas.microsoft.com/office/drawing/2014/main" id="{76ED8F9E-B8DC-4A89-9BE7-96BB4560444A}"/>
              </a:ext>
            </a:extLst>
          </p:cNvPr>
          <p:cNvGraphicFramePr>
            <a:graphicFrameLocks noGrp="1"/>
          </p:cNvGraphicFramePr>
          <p:nvPr>
            <p:ph type="tbl" sz="quarter" idx="13"/>
            <p:extLst>
              <p:ext uri="{D42A27DB-BD31-4B8C-83A1-F6EECF244321}">
                <p14:modId xmlns:p14="http://schemas.microsoft.com/office/powerpoint/2010/main" val="2384455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35390792"/>
                    </a:ext>
                  </a:extLst>
                </a:gridCol>
                <a:gridCol w="987552">
                  <a:extLst>
                    <a:ext uri="{9D8B030D-6E8A-4147-A177-3AD203B41FA5}">
                      <a16:colId xmlns:a16="http://schemas.microsoft.com/office/drawing/2014/main" val="501174543"/>
                    </a:ext>
                  </a:extLst>
                </a:gridCol>
                <a:gridCol w="1316736">
                  <a:extLst>
                    <a:ext uri="{9D8B030D-6E8A-4147-A177-3AD203B41FA5}">
                      <a16:colId xmlns:a16="http://schemas.microsoft.com/office/drawing/2014/main" val="883501096"/>
                    </a:ext>
                  </a:extLst>
                </a:gridCol>
                <a:gridCol w="411480">
                  <a:extLst>
                    <a:ext uri="{9D8B030D-6E8A-4147-A177-3AD203B41FA5}">
                      <a16:colId xmlns:a16="http://schemas.microsoft.com/office/drawing/2014/main" val="1812694448"/>
                    </a:ext>
                  </a:extLst>
                </a:gridCol>
                <a:gridCol w="411480">
                  <a:extLst>
                    <a:ext uri="{9D8B030D-6E8A-4147-A177-3AD203B41FA5}">
                      <a16:colId xmlns:a16="http://schemas.microsoft.com/office/drawing/2014/main" val="1191184758"/>
                    </a:ext>
                  </a:extLst>
                </a:gridCol>
                <a:gridCol w="411480">
                  <a:extLst>
                    <a:ext uri="{9D8B030D-6E8A-4147-A177-3AD203B41FA5}">
                      <a16:colId xmlns:a16="http://schemas.microsoft.com/office/drawing/2014/main" val="494481197"/>
                    </a:ext>
                  </a:extLst>
                </a:gridCol>
                <a:gridCol w="411480">
                  <a:extLst>
                    <a:ext uri="{9D8B030D-6E8A-4147-A177-3AD203B41FA5}">
                      <a16:colId xmlns:a16="http://schemas.microsoft.com/office/drawing/2014/main" val="2833322209"/>
                    </a:ext>
                  </a:extLst>
                </a:gridCol>
                <a:gridCol w="411480">
                  <a:extLst>
                    <a:ext uri="{9D8B030D-6E8A-4147-A177-3AD203B41FA5}">
                      <a16:colId xmlns:a16="http://schemas.microsoft.com/office/drawing/2014/main" val="1903192349"/>
                    </a:ext>
                  </a:extLst>
                </a:gridCol>
                <a:gridCol w="411480">
                  <a:extLst>
                    <a:ext uri="{9D8B030D-6E8A-4147-A177-3AD203B41FA5}">
                      <a16:colId xmlns:a16="http://schemas.microsoft.com/office/drawing/2014/main" val="3420061942"/>
                    </a:ext>
                  </a:extLst>
                </a:gridCol>
                <a:gridCol w="411480">
                  <a:extLst>
                    <a:ext uri="{9D8B030D-6E8A-4147-A177-3AD203B41FA5}">
                      <a16:colId xmlns:a16="http://schemas.microsoft.com/office/drawing/2014/main" val="1801237418"/>
                    </a:ext>
                  </a:extLst>
                </a:gridCol>
                <a:gridCol w="411480">
                  <a:extLst>
                    <a:ext uri="{9D8B030D-6E8A-4147-A177-3AD203B41FA5}">
                      <a16:colId xmlns:a16="http://schemas.microsoft.com/office/drawing/2014/main" val="3936725762"/>
                    </a:ext>
                  </a:extLst>
                </a:gridCol>
                <a:gridCol w="411480">
                  <a:extLst>
                    <a:ext uri="{9D8B030D-6E8A-4147-A177-3AD203B41FA5}">
                      <a16:colId xmlns:a16="http://schemas.microsoft.com/office/drawing/2014/main" val="3086286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1681290"/>
                  </a:ext>
                </a:extLst>
              </a:tr>
            </a:tbl>
          </a:graphicData>
        </a:graphic>
      </p:graphicFrame>
      <p:sp>
        <p:nvSpPr>
          <p:cNvPr id="4" name="Text Placeholder 3">
            <a:extLst>
              <a:ext uri="{FF2B5EF4-FFF2-40B4-BE49-F238E27FC236}">
                <a16:creationId xmlns:a16="http://schemas.microsoft.com/office/drawing/2014/main" id="{2525668A-B1D2-48E0-8FCC-008A6923F10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916507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24BB-77A8-4450-9983-DEA884EB429A}"/>
              </a:ext>
            </a:extLst>
          </p:cNvPr>
          <p:cNvSpPr>
            <a:spLocks noGrp="1"/>
          </p:cNvSpPr>
          <p:nvPr>
            <p:ph type="title"/>
          </p:nvPr>
        </p:nvSpPr>
        <p:spPr/>
        <p:txBody>
          <a:bodyPr/>
          <a:lstStyle/>
          <a:p>
            <a:r>
              <a:rPr lang="en-US"/>
              <a:t>Instagram Post Performance Instagram | 13 profiles - 2 of 26</a:t>
            </a:r>
          </a:p>
        </p:txBody>
      </p:sp>
      <p:graphicFrame>
        <p:nvGraphicFramePr>
          <p:cNvPr id="5" name="Table Placeholder 4">
            <a:extLst>
              <a:ext uri="{FF2B5EF4-FFF2-40B4-BE49-F238E27FC236}">
                <a16:creationId xmlns:a16="http://schemas.microsoft.com/office/drawing/2014/main" id="{C48B9FDA-4790-4F9F-9395-B3E13FCA59A9}"/>
              </a:ext>
            </a:extLst>
          </p:cNvPr>
          <p:cNvGraphicFramePr>
            <a:graphicFrameLocks noGrp="1"/>
          </p:cNvGraphicFramePr>
          <p:nvPr>
            <p:ph type="tbl" sz="quarter" idx="13"/>
            <p:extLst>
              <p:ext uri="{D42A27DB-BD31-4B8C-83A1-F6EECF244321}">
                <p14:modId xmlns:p14="http://schemas.microsoft.com/office/powerpoint/2010/main" val="3527683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19871683"/>
                    </a:ext>
                  </a:extLst>
                </a:gridCol>
                <a:gridCol w="987552">
                  <a:extLst>
                    <a:ext uri="{9D8B030D-6E8A-4147-A177-3AD203B41FA5}">
                      <a16:colId xmlns:a16="http://schemas.microsoft.com/office/drawing/2014/main" val="2118012394"/>
                    </a:ext>
                  </a:extLst>
                </a:gridCol>
                <a:gridCol w="1316736">
                  <a:extLst>
                    <a:ext uri="{9D8B030D-6E8A-4147-A177-3AD203B41FA5}">
                      <a16:colId xmlns:a16="http://schemas.microsoft.com/office/drawing/2014/main" val="3463012600"/>
                    </a:ext>
                  </a:extLst>
                </a:gridCol>
                <a:gridCol w="411480">
                  <a:extLst>
                    <a:ext uri="{9D8B030D-6E8A-4147-A177-3AD203B41FA5}">
                      <a16:colId xmlns:a16="http://schemas.microsoft.com/office/drawing/2014/main" val="4093188016"/>
                    </a:ext>
                  </a:extLst>
                </a:gridCol>
                <a:gridCol w="411480">
                  <a:extLst>
                    <a:ext uri="{9D8B030D-6E8A-4147-A177-3AD203B41FA5}">
                      <a16:colId xmlns:a16="http://schemas.microsoft.com/office/drawing/2014/main" val="1081257778"/>
                    </a:ext>
                  </a:extLst>
                </a:gridCol>
                <a:gridCol w="411480">
                  <a:extLst>
                    <a:ext uri="{9D8B030D-6E8A-4147-A177-3AD203B41FA5}">
                      <a16:colId xmlns:a16="http://schemas.microsoft.com/office/drawing/2014/main" val="2611848112"/>
                    </a:ext>
                  </a:extLst>
                </a:gridCol>
                <a:gridCol w="411480">
                  <a:extLst>
                    <a:ext uri="{9D8B030D-6E8A-4147-A177-3AD203B41FA5}">
                      <a16:colId xmlns:a16="http://schemas.microsoft.com/office/drawing/2014/main" val="2917277854"/>
                    </a:ext>
                  </a:extLst>
                </a:gridCol>
                <a:gridCol w="411480">
                  <a:extLst>
                    <a:ext uri="{9D8B030D-6E8A-4147-A177-3AD203B41FA5}">
                      <a16:colId xmlns:a16="http://schemas.microsoft.com/office/drawing/2014/main" val="2914474354"/>
                    </a:ext>
                  </a:extLst>
                </a:gridCol>
                <a:gridCol w="411480">
                  <a:extLst>
                    <a:ext uri="{9D8B030D-6E8A-4147-A177-3AD203B41FA5}">
                      <a16:colId xmlns:a16="http://schemas.microsoft.com/office/drawing/2014/main" val="3783493267"/>
                    </a:ext>
                  </a:extLst>
                </a:gridCol>
                <a:gridCol w="411480">
                  <a:extLst>
                    <a:ext uri="{9D8B030D-6E8A-4147-A177-3AD203B41FA5}">
                      <a16:colId xmlns:a16="http://schemas.microsoft.com/office/drawing/2014/main" val="659523712"/>
                    </a:ext>
                  </a:extLst>
                </a:gridCol>
                <a:gridCol w="411480">
                  <a:extLst>
                    <a:ext uri="{9D8B030D-6E8A-4147-A177-3AD203B41FA5}">
                      <a16:colId xmlns:a16="http://schemas.microsoft.com/office/drawing/2014/main" val="2533650856"/>
                    </a:ext>
                  </a:extLst>
                </a:gridCol>
                <a:gridCol w="411480">
                  <a:extLst>
                    <a:ext uri="{9D8B030D-6E8A-4147-A177-3AD203B41FA5}">
                      <a16:colId xmlns:a16="http://schemas.microsoft.com/office/drawing/2014/main" val="788684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5993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- 2024-08-05 17:00:44</a:t>
                      </a:r>
                      <a:r>
                        <a:rPr kumimoji="0" lang="en-US" sz="1000" b="0" i="0" u="none" strike="noStrike" kern="1200" cap="none" spc="0" normalizeH="0" baseline="0" noProof="0">
                          <a:ln>
                            <a:noFill/>
                          </a:ln>
                          <a:solidFill>
                            <a:prstClr val="black"/>
                          </a:solidFill>
                          <a:effectLst/>
                          <a:uLnTx/>
                          <a:uFillTx/>
                          <a:latin typeface="Calibri"/>
                          <a:ea typeface="+mn-ea"/>
                          <a:cs typeface="+mn-cs"/>
                        </a:rPr>
                        <a:t>
 Starte deine morgendliche Urlaubsroutine 👇​
Schritt 1: Reinige deine Haut mit dem Serum-infused Skin Glow Mizellenwasser mit Vitamin C &amp; E, die deiner Haut einen Feuchtigkeits- und Energie-Boost geben. ☀️​
Schritt 2: Spende deiner Haut 24h Feuchtigkeit mit unserer reichhaltigen Tagespflege – Tiefenhydration ist das A und O im Sommer. 💧​
Schritt 3: Schließe deine tägliche Routine mit Sonnenschutz ab! Unser UV Sensitiv Sonnenschutz LSF 50 bietet sofortigen Schutz vor UVA- und UVB-Strahlen und beugt vorzeitiger Hautalterung vor. 🛡️​
#NIVEA #Suncare #Sonnenschutz #Mizellenwasser #KeinTagOhneLSF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https://quintly-eu-image-storage.s3.amazonaws.com/4efafe4617368048609de3d9647bf496/e921fbb99ecfd826a10bf6cdf1c71a61.jpg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51682477"/>
                  </a:ext>
                </a:extLst>
              </a:tr>
            </a:tbl>
          </a:graphicData>
        </a:graphic>
      </p:graphicFrame>
      <p:sp>
        <p:nvSpPr>
          <p:cNvPr id="4" name="Text Placeholder 3">
            <a:extLst>
              <a:ext uri="{FF2B5EF4-FFF2-40B4-BE49-F238E27FC236}">
                <a16:creationId xmlns:a16="http://schemas.microsoft.com/office/drawing/2014/main" id="{50CF96DB-FDAF-4A27-9409-19152E88B73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248881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3687A-1822-4A1F-AE32-CE672F8E505B}"/>
              </a:ext>
            </a:extLst>
          </p:cNvPr>
          <p:cNvSpPr>
            <a:spLocks noGrp="1"/>
          </p:cNvSpPr>
          <p:nvPr>
            <p:ph type="title"/>
          </p:nvPr>
        </p:nvSpPr>
        <p:spPr/>
        <p:txBody>
          <a:bodyPr/>
          <a:lstStyle/>
          <a:p>
            <a:r>
              <a:rPr lang="en-US"/>
              <a:t>Instagram Post Performance Instagram | 13 profiles - 3 of 26</a:t>
            </a:r>
          </a:p>
        </p:txBody>
      </p:sp>
      <p:graphicFrame>
        <p:nvGraphicFramePr>
          <p:cNvPr id="5" name="Table Placeholder 4">
            <a:extLst>
              <a:ext uri="{FF2B5EF4-FFF2-40B4-BE49-F238E27FC236}">
                <a16:creationId xmlns:a16="http://schemas.microsoft.com/office/drawing/2014/main" id="{583AC616-44EE-4B88-904D-18D028D97341}"/>
              </a:ext>
            </a:extLst>
          </p:cNvPr>
          <p:cNvGraphicFramePr>
            <a:graphicFrameLocks noGrp="1"/>
          </p:cNvGraphicFramePr>
          <p:nvPr>
            <p:ph type="tbl" sz="quarter" idx="13"/>
            <p:extLst>
              <p:ext uri="{D42A27DB-BD31-4B8C-83A1-F6EECF244321}">
                <p14:modId xmlns:p14="http://schemas.microsoft.com/office/powerpoint/2010/main" val="216661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18224835"/>
                    </a:ext>
                  </a:extLst>
                </a:gridCol>
                <a:gridCol w="987552">
                  <a:extLst>
                    <a:ext uri="{9D8B030D-6E8A-4147-A177-3AD203B41FA5}">
                      <a16:colId xmlns:a16="http://schemas.microsoft.com/office/drawing/2014/main" val="248747553"/>
                    </a:ext>
                  </a:extLst>
                </a:gridCol>
                <a:gridCol w="1316736">
                  <a:extLst>
                    <a:ext uri="{9D8B030D-6E8A-4147-A177-3AD203B41FA5}">
                      <a16:colId xmlns:a16="http://schemas.microsoft.com/office/drawing/2014/main" val="3435989258"/>
                    </a:ext>
                  </a:extLst>
                </a:gridCol>
                <a:gridCol w="411480">
                  <a:extLst>
                    <a:ext uri="{9D8B030D-6E8A-4147-A177-3AD203B41FA5}">
                      <a16:colId xmlns:a16="http://schemas.microsoft.com/office/drawing/2014/main" val="1162246553"/>
                    </a:ext>
                  </a:extLst>
                </a:gridCol>
                <a:gridCol w="411480">
                  <a:extLst>
                    <a:ext uri="{9D8B030D-6E8A-4147-A177-3AD203B41FA5}">
                      <a16:colId xmlns:a16="http://schemas.microsoft.com/office/drawing/2014/main" val="390738591"/>
                    </a:ext>
                  </a:extLst>
                </a:gridCol>
                <a:gridCol w="411480">
                  <a:extLst>
                    <a:ext uri="{9D8B030D-6E8A-4147-A177-3AD203B41FA5}">
                      <a16:colId xmlns:a16="http://schemas.microsoft.com/office/drawing/2014/main" val="695020010"/>
                    </a:ext>
                  </a:extLst>
                </a:gridCol>
                <a:gridCol w="411480">
                  <a:extLst>
                    <a:ext uri="{9D8B030D-6E8A-4147-A177-3AD203B41FA5}">
                      <a16:colId xmlns:a16="http://schemas.microsoft.com/office/drawing/2014/main" val="3522767143"/>
                    </a:ext>
                  </a:extLst>
                </a:gridCol>
                <a:gridCol w="411480">
                  <a:extLst>
                    <a:ext uri="{9D8B030D-6E8A-4147-A177-3AD203B41FA5}">
                      <a16:colId xmlns:a16="http://schemas.microsoft.com/office/drawing/2014/main" val="1539512463"/>
                    </a:ext>
                  </a:extLst>
                </a:gridCol>
                <a:gridCol w="411480">
                  <a:extLst>
                    <a:ext uri="{9D8B030D-6E8A-4147-A177-3AD203B41FA5}">
                      <a16:colId xmlns:a16="http://schemas.microsoft.com/office/drawing/2014/main" val="3402506091"/>
                    </a:ext>
                  </a:extLst>
                </a:gridCol>
                <a:gridCol w="411480">
                  <a:extLst>
                    <a:ext uri="{9D8B030D-6E8A-4147-A177-3AD203B41FA5}">
                      <a16:colId xmlns:a16="http://schemas.microsoft.com/office/drawing/2014/main" val="3364253734"/>
                    </a:ext>
                  </a:extLst>
                </a:gridCol>
                <a:gridCol w="411480">
                  <a:extLst>
                    <a:ext uri="{9D8B030D-6E8A-4147-A177-3AD203B41FA5}">
                      <a16:colId xmlns:a16="http://schemas.microsoft.com/office/drawing/2014/main" val="3522135847"/>
                    </a:ext>
                  </a:extLst>
                </a:gridCol>
                <a:gridCol w="411480">
                  <a:extLst>
                    <a:ext uri="{9D8B030D-6E8A-4147-A177-3AD203B41FA5}">
                      <a16:colId xmlns:a16="http://schemas.microsoft.com/office/drawing/2014/main" val="1158551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44652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- 2024-08-15 17:00:32</a:t>
                      </a:r>
                      <a:r>
                        <a:rPr kumimoji="0" lang="en-US" sz="1000" b="0" i="0" u="none" strike="noStrike" kern="1200" cap="none" spc="0" normalizeH="0" baseline="0" noProof="0">
                          <a:ln>
                            <a:noFill/>
                          </a:ln>
                          <a:solidFill>
                            <a:prstClr val="black"/>
                          </a:solidFill>
                          <a:effectLst/>
                          <a:uLnTx/>
                          <a:uFillTx/>
                          <a:latin typeface="Calibri"/>
                          <a:ea typeface="+mn-ea"/>
                          <a:cs typeface="+mn-cs"/>
                        </a:rPr>
                        <a:t>
 Wie viel Sonnencreme brauchst du wirklich? Unsere Zwei-Finger-Regel macht es dir kinderleicht abzuschätzen, wieviel du von unserem UV Gesicht Experte Invisible Daily UV Fluid LSF 50+ benötigst 🤞🏼 ​
#NIVEA #Suncare #Sunscreen #KeinTagOhneLSF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https://quintly-eu-image-storage.s3.amazonaws.com/4efafe4617368048609de3d9647bf496/dfea68b03a440e8edceeadadc06a0555.jpg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8307</a:t>
                      </a:r>
                    </a:p>
                  </a:txBody>
                  <a:tcPr/>
                </a:tc>
                <a:extLst>
                  <a:ext uri="{0D108BD9-81ED-4DB2-BD59-A6C34878D82A}">
                    <a16:rowId xmlns:a16="http://schemas.microsoft.com/office/drawing/2014/main" val="1338530559"/>
                  </a:ext>
                </a:extLst>
              </a:tr>
            </a:tbl>
          </a:graphicData>
        </a:graphic>
      </p:graphicFrame>
      <p:sp>
        <p:nvSpPr>
          <p:cNvPr id="4" name="Text Placeholder 3">
            <a:extLst>
              <a:ext uri="{FF2B5EF4-FFF2-40B4-BE49-F238E27FC236}">
                <a16:creationId xmlns:a16="http://schemas.microsoft.com/office/drawing/2014/main" id="{44C9F0AF-3A52-47B6-B832-A6A2C28F736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07923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A23F7-9121-4307-8AA1-4E3F16852FA7}"/>
              </a:ext>
            </a:extLst>
          </p:cNvPr>
          <p:cNvSpPr>
            <a:spLocks noGrp="1"/>
          </p:cNvSpPr>
          <p:nvPr>
            <p:ph type="title"/>
          </p:nvPr>
        </p:nvSpPr>
        <p:spPr/>
        <p:txBody>
          <a:bodyPr/>
          <a:lstStyle/>
          <a:p>
            <a:r>
              <a:rPr lang="en-US"/>
              <a:t>Instagram Post Performance Instagram | 13 profiles - 4 of 26</a:t>
            </a:r>
          </a:p>
        </p:txBody>
      </p:sp>
      <p:graphicFrame>
        <p:nvGraphicFramePr>
          <p:cNvPr id="5" name="Table Placeholder 4">
            <a:extLst>
              <a:ext uri="{FF2B5EF4-FFF2-40B4-BE49-F238E27FC236}">
                <a16:creationId xmlns:a16="http://schemas.microsoft.com/office/drawing/2014/main" id="{438AC68F-244A-4EEC-9125-9EFEEF452675}"/>
              </a:ext>
            </a:extLst>
          </p:cNvPr>
          <p:cNvGraphicFramePr>
            <a:graphicFrameLocks noGrp="1"/>
          </p:cNvGraphicFramePr>
          <p:nvPr>
            <p:ph type="tbl" sz="quarter" idx="13"/>
            <p:extLst>
              <p:ext uri="{D42A27DB-BD31-4B8C-83A1-F6EECF244321}">
                <p14:modId xmlns:p14="http://schemas.microsoft.com/office/powerpoint/2010/main" val="1512818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8206005"/>
                    </a:ext>
                  </a:extLst>
                </a:gridCol>
                <a:gridCol w="987552">
                  <a:extLst>
                    <a:ext uri="{9D8B030D-6E8A-4147-A177-3AD203B41FA5}">
                      <a16:colId xmlns:a16="http://schemas.microsoft.com/office/drawing/2014/main" val="2068101315"/>
                    </a:ext>
                  </a:extLst>
                </a:gridCol>
                <a:gridCol w="1316736">
                  <a:extLst>
                    <a:ext uri="{9D8B030D-6E8A-4147-A177-3AD203B41FA5}">
                      <a16:colId xmlns:a16="http://schemas.microsoft.com/office/drawing/2014/main" val="3407022030"/>
                    </a:ext>
                  </a:extLst>
                </a:gridCol>
                <a:gridCol w="411480">
                  <a:extLst>
                    <a:ext uri="{9D8B030D-6E8A-4147-A177-3AD203B41FA5}">
                      <a16:colId xmlns:a16="http://schemas.microsoft.com/office/drawing/2014/main" val="1126990785"/>
                    </a:ext>
                  </a:extLst>
                </a:gridCol>
                <a:gridCol w="411480">
                  <a:extLst>
                    <a:ext uri="{9D8B030D-6E8A-4147-A177-3AD203B41FA5}">
                      <a16:colId xmlns:a16="http://schemas.microsoft.com/office/drawing/2014/main" val="308058754"/>
                    </a:ext>
                  </a:extLst>
                </a:gridCol>
                <a:gridCol w="411480">
                  <a:extLst>
                    <a:ext uri="{9D8B030D-6E8A-4147-A177-3AD203B41FA5}">
                      <a16:colId xmlns:a16="http://schemas.microsoft.com/office/drawing/2014/main" val="2819689728"/>
                    </a:ext>
                  </a:extLst>
                </a:gridCol>
                <a:gridCol w="411480">
                  <a:extLst>
                    <a:ext uri="{9D8B030D-6E8A-4147-A177-3AD203B41FA5}">
                      <a16:colId xmlns:a16="http://schemas.microsoft.com/office/drawing/2014/main" val="2280272825"/>
                    </a:ext>
                  </a:extLst>
                </a:gridCol>
                <a:gridCol w="411480">
                  <a:extLst>
                    <a:ext uri="{9D8B030D-6E8A-4147-A177-3AD203B41FA5}">
                      <a16:colId xmlns:a16="http://schemas.microsoft.com/office/drawing/2014/main" val="512337035"/>
                    </a:ext>
                  </a:extLst>
                </a:gridCol>
                <a:gridCol w="411480">
                  <a:extLst>
                    <a:ext uri="{9D8B030D-6E8A-4147-A177-3AD203B41FA5}">
                      <a16:colId xmlns:a16="http://schemas.microsoft.com/office/drawing/2014/main" val="2844665241"/>
                    </a:ext>
                  </a:extLst>
                </a:gridCol>
                <a:gridCol w="411480">
                  <a:extLst>
                    <a:ext uri="{9D8B030D-6E8A-4147-A177-3AD203B41FA5}">
                      <a16:colId xmlns:a16="http://schemas.microsoft.com/office/drawing/2014/main" val="2939697821"/>
                    </a:ext>
                  </a:extLst>
                </a:gridCol>
                <a:gridCol w="411480">
                  <a:extLst>
                    <a:ext uri="{9D8B030D-6E8A-4147-A177-3AD203B41FA5}">
                      <a16:colId xmlns:a16="http://schemas.microsoft.com/office/drawing/2014/main" val="3504112578"/>
                    </a:ext>
                  </a:extLst>
                </a:gridCol>
                <a:gridCol w="411480">
                  <a:extLst>
                    <a:ext uri="{9D8B030D-6E8A-4147-A177-3AD203B41FA5}">
                      <a16:colId xmlns:a16="http://schemas.microsoft.com/office/drawing/2014/main" val="1347915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17461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- 2024-08-06 17:01:06</a:t>
                      </a:r>
                      <a:r>
                        <a:rPr kumimoji="0" lang="de-DE" sz="1000" b="0" i="0" u="none" strike="noStrike" kern="1200" cap="none" spc="0" normalizeH="0" baseline="0" noProof="0">
                          <a:ln>
                            <a:noFill/>
                          </a:ln>
                          <a:solidFill>
                            <a:prstClr val="black"/>
                          </a:solidFill>
                          <a:effectLst/>
                          <a:uLnTx/>
                          <a:uFillTx/>
                          <a:latin typeface="Calibri"/>
                          <a:ea typeface="+mn-ea"/>
                          <a:cs typeface="+mn-cs"/>
                        </a:rPr>
                        <a:t>
 Dank unserer patentierten Anti-Flecken Technologie schützt der Black &amp; White Invisible Clear Deo Roll-On effektiv vor weißen Rückständen auf dunklen Textilien und gelben Flecken auf weißer Kleidung. 
Dabei ist es sanft zur Haut und liefert vollen 72 Stunden Schutz vor Schweiß, Gerüchen und Irritationen. Gut für deine Haut und die Umwelt 👉🏼 Unsere zu 87 % recyclebaren Glasverpackungen gewährleisten unendliche Wiederverwertbarkeit ohne Qualitätseinbußen! ♻️​
#NIVEA #Deo #FürHautpflegeOhneTierversuche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https://quintly-eu-image-storage.s3.amazonaws.com/4efafe4617368048609de3d9647bf496/3da1cbb951bbdff466e00f71d95b9c73.jpg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64851235"/>
                  </a:ext>
                </a:extLst>
              </a:tr>
            </a:tbl>
          </a:graphicData>
        </a:graphic>
      </p:graphicFrame>
      <p:sp>
        <p:nvSpPr>
          <p:cNvPr id="4" name="Text Placeholder 3">
            <a:extLst>
              <a:ext uri="{FF2B5EF4-FFF2-40B4-BE49-F238E27FC236}">
                <a16:creationId xmlns:a16="http://schemas.microsoft.com/office/drawing/2014/main" id="{DE6E8B55-E407-4076-9714-2C392DAF1A1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883012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6E5E5-53EE-4750-B422-0B0DFA2066E6}"/>
              </a:ext>
            </a:extLst>
          </p:cNvPr>
          <p:cNvSpPr>
            <a:spLocks noGrp="1"/>
          </p:cNvSpPr>
          <p:nvPr>
            <p:ph type="title"/>
          </p:nvPr>
        </p:nvSpPr>
        <p:spPr/>
        <p:txBody>
          <a:bodyPr/>
          <a:lstStyle/>
          <a:p>
            <a:r>
              <a:rPr lang="en-US"/>
              <a:t>Instagram Post Performance Instagram | 13 profiles - 5 of 26</a:t>
            </a:r>
          </a:p>
        </p:txBody>
      </p:sp>
      <p:graphicFrame>
        <p:nvGraphicFramePr>
          <p:cNvPr id="5" name="Table Placeholder 4">
            <a:extLst>
              <a:ext uri="{FF2B5EF4-FFF2-40B4-BE49-F238E27FC236}">
                <a16:creationId xmlns:a16="http://schemas.microsoft.com/office/drawing/2014/main" id="{5EEAF0AF-4C58-4257-BC91-04F8DC38E7D9}"/>
              </a:ext>
            </a:extLst>
          </p:cNvPr>
          <p:cNvGraphicFramePr>
            <a:graphicFrameLocks noGrp="1"/>
          </p:cNvGraphicFramePr>
          <p:nvPr>
            <p:ph type="tbl" sz="quarter" idx="13"/>
            <p:extLst>
              <p:ext uri="{D42A27DB-BD31-4B8C-83A1-F6EECF244321}">
                <p14:modId xmlns:p14="http://schemas.microsoft.com/office/powerpoint/2010/main" val="2212383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50810380"/>
                    </a:ext>
                  </a:extLst>
                </a:gridCol>
                <a:gridCol w="987552">
                  <a:extLst>
                    <a:ext uri="{9D8B030D-6E8A-4147-A177-3AD203B41FA5}">
                      <a16:colId xmlns:a16="http://schemas.microsoft.com/office/drawing/2014/main" val="67252735"/>
                    </a:ext>
                  </a:extLst>
                </a:gridCol>
                <a:gridCol w="1316736">
                  <a:extLst>
                    <a:ext uri="{9D8B030D-6E8A-4147-A177-3AD203B41FA5}">
                      <a16:colId xmlns:a16="http://schemas.microsoft.com/office/drawing/2014/main" val="2875279616"/>
                    </a:ext>
                  </a:extLst>
                </a:gridCol>
                <a:gridCol w="411480">
                  <a:extLst>
                    <a:ext uri="{9D8B030D-6E8A-4147-A177-3AD203B41FA5}">
                      <a16:colId xmlns:a16="http://schemas.microsoft.com/office/drawing/2014/main" val="1038346247"/>
                    </a:ext>
                  </a:extLst>
                </a:gridCol>
                <a:gridCol w="411480">
                  <a:extLst>
                    <a:ext uri="{9D8B030D-6E8A-4147-A177-3AD203B41FA5}">
                      <a16:colId xmlns:a16="http://schemas.microsoft.com/office/drawing/2014/main" val="555125056"/>
                    </a:ext>
                  </a:extLst>
                </a:gridCol>
                <a:gridCol w="411480">
                  <a:extLst>
                    <a:ext uri="{9D8B030D-6E8A-4147-A177-3AD203B41FA5}">
                      <a16:colId xmlns:a16="http://schemas.microsoft.com/office/drawing/2014/main" val="1985189891"/>
                    </a:ext>
                  </a:extLst>
                </a:gridCol>
                <a:gridCol w="411480">
                  <a:extLst>
                    <a:ext uri="{9D8B030D-6E8A-4147-A177-3AD203B41FA5}">
                      <a16:colId xmlns:a16="http://schemas.microsoft.com/office/drawing/2014/main" val="3233975511"/>
                    </a:ext>
                  </a:extLst>
                </a:gridCol>
                <a:gridCol w="411480">
                  <a:extLst>
                    <a:ext uri="{9D8B030D-6E8A-4147-A177-3AD203B41FA5}">
                      <a16:colId xmlns:a16="http://schemas.microsoft.com/office/drawing/2014/main" val="1035975621"/>
                    </a:ext>
                  </a:extLst>
                </a:gridCol>
                <a:gridCol w="411480">
                  <a:extLst>
                    <a:ext uri="{9D8B030D-6E8A-4147-A177-3AD203B41FA5}">
                      <a16:colId xmlns:a16="http://schemas.microsoft.com/office/drawing/2014/main" val="2110090165"/>
                    </a:ext>
                  </a:extLst>
                </a:gridCol>
                <a:gridCol w="411480">
                  <a:extLst>
                    <a:ext uri="{9D8B030D-6E8A-4147-A177-3AD203B41FA5}">
                      <a16:colId xmlns:a16="http://schemas.microsoft.com/office/drawing/2014/main" val="1887097653"/>
                    </a:ext>
                  </a:extLst>
                </a:gridCol>
                <a:gridCol w="411480">
                  <a:extLst>
                    <a:ext uri="{9D8B030D-6E8A-4147-A177-3AD203B41FA5}">
                      <a16:colId xmlns:a16="http://schemas.microsoft.com/office/drawing/2014/main" val="35554326"/>
                    </a:ext>
                  </a:extLst>
                </a:gridCol>
                <a:gridCol w="411480">
                  <a:extLst>
                    <a:ext uri="{9D8B030D-6E8A-4147-A177-3AD203B41FA5}">
                      <a16:colId xmlns:a16="http://schemas.microsoft.com/office/drawing/2014/main" val="1649505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9571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- 2024-08-14 17:01:33</a:t>
                      </a:r>
                      <a:r>
                        <a:rPr kumimoji="0" lang="en-US" sz="1000" b="0" i="0" u="none" strike="noStrike" kern="1200" cap="none" spc="0" normalizeH="0" baseline="0" noProof="0">
                          <a:ln>
                            <a:noFill/>
                          </a:ln>
                          <a:solidFill>
                            <a:prstClr val="black"/>
                          </a:solidFill>
                          <a:effectLst/>
                          <a:uLnTx/>
                          <a:uFillTx/>
                          <a:latin typeface="Calibri"/>
                          <a:ea typeface="+mn-ea"/>
                          <a:cs typeface="+mn-cs"/>
                        </a:rPr>
                        <a:t>
 Deine Lieblingsroutine, aber mach sie grün 🌱​
♻️ Derma Skin Clear Waschgel &amp; Gesichtswasser: Gründliche Reinigung, verpackt in recycelten Materialien​
💧 Erfrischende Tagespflege 24h Feuchtigkeit: Eine vegane Option, die Feuchtigkeit spendet und die Haut erfrischt​
🐠 Derma Skin Clear UV-Fluid LSF 50+: Schützt deine Haut und das Meeresleben mit unserer ozeanfreundlichen Formel, die frei von schädlichen UV-Filtern ist​
#NIVEA #Skincare #Gesichtspflege #FürHautpflegeOhneTierversuche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https://quintly-eu-image-storage.s3.amazonaws.com/4efafe4617368048609de3d9647bf496/574eb192b47e39cbc2bb846d8880b848.jpg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6435</a:t>
                      </a:r>
                    </a:p>
                  </a:txBody>
                  <a:tcPr/>
                </a:tc>
                <a:extLst>
                  <a:ext uri="{0D108BD9-81ED-4DB2-BD59-A6C34878D82A}">
                    <a16:rowId xmlns:a16="http://schemas.microsoft.com/office/drawing/2014/main" val="1286761244"/>
                  </a:ext>
                </a:extLst>
              </a:tr>
            </a:tbl>
          </a:graphicData>
        </a:graphic>
      </p:graphicFrame>
      <p:sp>
        <p:nvSpPr>
          <p:cNvPr id="4" name="Text Placeholder 3">
            <a:extLst>
              <a:ext uri="{FF2B5EF4-FFF2-40B4-BE49-F238E27FC236}">
                <a16:creationId xmlns:a16="http://schemas.microsoft.com/office/drawing/2014/main" id="{8E24D3D1-F8C7-4DF2-BEB4-3CE114F4E90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314014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EAA03-8225-4FF6-B3CF-E0B12341AE27}"/>
              </a:ext>
            </a:extLst>
          </p:cNvPr>
          <p:cNvSpPr>
            <a:spLocks noGrp="1"/>
          </p:cNvSpPr>
          <p:nvPr>
            <p:ph type="title"/>
          </p:nvPr>
        </p:nvSpPr>
        <p:spPr/>
        <p:txBody>
          <a:bodyPr/>
          <a:lstStyle/>
          <a:p>
            <a:r>
              <a:rPr lang="en-US"/>
              <a:t>Instagram Post Performance Instagram | 13 profiles - 6 of 26</a:t>
            </a:r>
          </a:p>
        </p:txBody>
      </p:sp>
      <p:graphicFrame>
        <p:nvGraphicFramePr>
          <p:cNvPr id="5" name="Table Placeholder 4">
            <a:extLst>
              <a:ext uri="{FF2B5EF4-FFF2-40B4-BE49-F238E27FC236}">
                <a16:creationId xmlns:a16="http://schemas.microsoft.com/office/drawing/2014/main" id="{717FFEAA-596D-46A3-85B3-F7987D11C0B8}"/>
              </a:ext>
            </a:extLst>
          </p:cNvPr>
          <p:cNvGraphicFramePr>
            <a:graphicFrameLocks noGrp="1"/>
          </p:cNvGraphicFramePr>
          <p:nvPr>
            <p:ph type="tbl" sz="quarter" idx="13"/>
            <p:extLst>
              <p:ext uri="{D42A27DB-BD31-4B8C-83A1-F6EECF244321}">
                <p14:modId xmlns:p14="http://schemas.microsoft.com/office/powerpoint/2010/main" val="4247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71228084"/>
                    </a:ext>
                  </a:extLst>
                </a:gridCol>
                <a:gridCol w="987552">
                  <a:extLst>
                    <a:ext uri="{9D8B030D-6E8A-4147-A177-3AD203B41FA5}">
                      <a16:colId xmlns:a16="http://schemas.microsoft.com/office/drawing/2014/main" val="3986845466"/>
                    </a:ext>
                  </a:extLst>
                </a:gridCol>
                <a:gridCol w="1316736">
                  <a:extLst>
                    <a:ext uri="{9D8B030D-6E8A-4147-A177-3AD203B41FA5}">
                      <a16:colId xmlns:a16="http://schemas.microsoft.com/office/drawing/2014/main" val="2063740421"/>
                    </a:ext>
                  </a:extLst>
                </a:gridCol>
                <a:gridCol w="411480">
                  <a:extLst>
                    <a:ext uri="{9D8B030D-6E8A-4147-A177-3AD203B41FA5}">
                      <a16:colId xmlns:a16="http://schemas.microsoft.com/office/drawing/2014/main" val="3623013832"/>
                    </a:ext>
                  </a:extLst>
                </a:gridCol>
                <a:gridCol w="411480">
                  <a:extLst>
                    <a:ext uri="{9D8B030D-6E8A-4147-A177-3AD203B41FA5}">
                      <a16:colId xmlns:a16="http://schemas.microsoft.com/office/drawing/2014/main" val="2876550108"/>
                    </a:ext>
                  </a:extLst>
                </a:gridCol>
                <a:gridCol w="411480">
                  <a:extLst>
                    <a:ext uri="{9D8B030D-6E8A-4147-A177-3AD203B41FA5}">
                      <a16:colId xmlns:a16="http://schemas.microsoft.com/office/drawing/2014/main" val="794491896"/>
                    </a:ext>
                  </a:extLst>
                </a:gridCol>
                <a:gridCol w="411480">
                  <a:extLst>
                    <a:ext uri="{9D8B030D-6E8A-4147-A177-3AD203B41FA5}">
                      <a16:colId xmlns:a16="http://schemas.microsoft.com/office/drawing/2014/main" val="3120735334"/>
                    </a:ext>
                  </a:extLst>
                </a:gridCol>
                <a:gridCol w="411480">
                  <a:extLst>
                    <a:ext uri="{9D8B030D-6E8A-4147-A177-3AD203B41FA5}">
                      <a16:colId xmlns:a16="http://schemas.microsoft.com/office/drawing/2014/main" val="143878268"/>
                    </a:ext>
                  </a:extLst>
                </a:gridCol>
                <a:gridCol w="411480">
                  <a:extLst>
                    <a:ext uri="{9D8B030D-6E8A-4147-A177-3AD203B41FA5}">
                      <a16:colId xmlns:a16="http://schemas.microsoft.com/office/drawing/2014/main" val="3893408426"/>
                    </a:ext>
                  </a:extLst>
                </a:gridCol>
                <a:gridCol w="411480">
                  <a:extLst>
                    <a:ext uri="{9D8B030D-6E8A-4147-A177-3AD203B41FA5}">
                      <a16:colId xmlns:a16="http://schemas.microsoft.com/office/drawing/2014/main" val="2940536165"/>
                    </a:ext>
                  </a:extLst>
                </a:gridCol>
                <a:gridCol w="411480">
                  <a:extLst>
                    <a:ext uri="{9D8B030D-6E8A-4147-A177-3AD203B41FA5}">
                      <a16:colId xmlns:a16="http://schemas.microsoft.com/office/drawing/2014/main" val="2410252751"/>
                    </a:ext>
                  </a:extLst>
                </a:gridCol>
                <a:gridCol w="411480">
                  <a:extLst>
                    <a:ext uri="{9D8B030D-6E8A-4147-A177-3AD203B41FA5}">
                      <a16:colId xmlns:a16="http://schemas.microsoft.com/office/drawing/2014/main" val="1542752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6244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- 2024-08-17 17:00:59</a:t>
                      </a:r>
                      <a:r>
                        <a:rPr kumimoji="0" lang="en-US" sz="1000" b="0" i="0" u="none" strike="noStrike" kern="1200" cap="none" spc="0" normalizeH="0" baseline="0" noProof="0">
                          <a:ln>
                            <a:noFill/>
                          </a:ln>
                          <a:solidFill>
                            <a:prstClr val="black"/>
                          </a:solidFill>
                          <a:effectLst/>
                          <a:uLnTx/>
                          <a:uFillTx/>
                          <a:latin typeface="Calibri"/>
                          <a:ea typeface="+mn-ea"/>
                          <a:cs typeface="+mn-cs"/>
                        </a:rPr>
                        <a:t>
 Kennst du schon unsere neuste Anti-Pigmentflecken-Innovation? Unser LUMINOUS630® CC Fluid 3-in-1 LSF 30 sorgt für eine strahlende Haut und einen ebenmäßigen Teint 😍 ​
1️⃣️ Mikroverkapselte Farbpigmente, die sich dem Hautton anpassen, kaschieren Pigmentflecken sofort​
2️⃣ Unserer patentierter Wirkstoff LUMINOUS630® reduziert Pigmentflecken sichtbar in nur 2 Wochen ​
3️⃣ Die Formel mit LSF30 schützt vor UV-Strahlen und beugt der Neuentstehung von Pigmentflecken vor​
#NIVEA #Skincare #Gesichtspflege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https://quintly-eu-image-storage.s3.amazonaws.com/4efafe4617368048609de3d9647bf496/3655f0cda0668b8c5ca6f3601123910c.jpg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15795115"/>
                  </a:ext>
                </a:extLst>
              </a:tr>
            </a:tbl>
          </a:graphicData>
        </a:graphic>
      </p:graphicFrame>
      <p:sp>
        <p:nvSpPr>
          <p:cNvPr id="4" name="Text Placeholder 3">
            <a:extLst>
              <a:ext uri="{FF2B5EF4-FFF2-40B4-BE49-F238E27FC236}">
                <a16:creationId xmlns:a16="http://schemas.microsoft.com/office/drawing/2014/main" id="{E30B4460-C59B-4521-9CC4-AB23DE77A83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776420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A300-5607-40B9-8E81-DA292DAC7059}"/>
              </a:ext>
            </a:extLst>
          </p:cNvPr>
          <p:cNvSpPr>
            <a:spLocks noGrp="1"/>
          </p:cNvSpPr>
          <p:nvPr>
            <p:ph type="title"/>
          </p:nvPr>
        </p:nvSpPr>
        <p:spPr/>
        <p:txBody>
          <a:bodyPr/>
          <a:lstStyle/>
          <a:p>
            <a:r>
              <a:rPr lang="en-US"/>
              <a:t>Instagram Post Performance Instagram | 13 profiles - 7 of 26</a:t>
            </a:r>
          </a:p>
        </p:txBody>
      </p:sp>
      <p:graphicFrame>
        <p:nvGraphicFramePr>
          <p:cNvPr id="5" name="Table Placeholder 4">
            <a:extLst>
              <a:ext uri="{FF2B5EF4-FFF2-40B4-BE49-F238E27FC236}">
                <a16:creationId xmlns:a16="http://schemas.microsoft.com/office/drawing/2014/main" id="{2C24A934-BB28-4332-9655-CE925F6F7518}"/>
              </a:ext>
            </a:extLst>
          </p:cNvPr>
          <p:cNvGraphicFramePr>
            <a:graphicFrameLocks noGrp="1"/>
          </p:cNvGraphicFramePr>
          <p:nvPr>
            <p:ph type="tbl" sz="quarter" idx="13"/>
            <p:extLst>
              <p:ext uri="{D42A27DB-BD31-4B8C-83A1-F6EECF244321}">
                <p14:modId xmlns:p14="http://schemas.microsoft.com/office/powerpoint/2010/main" val="4160497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80806176"/>
                    </a:ext>
                  </a:extLst>
                </a:gridCol>
                <a:gridCol w="987552">
                  <a:extLst>
                    <a:ext uri="{9D8B030D-6E8A-4147-A177-3AD203B41FA5}">
                      <a16:colId xmlns:a16="http://schemas.microsoft.com/office/drawing/2014/main" val="1750889600"/>
                    </a:ext>
                  </a:extLst>
                </a:gridCol>
                <a:gridCol w="1316736">
                  <a:extLst>
                    <a:ext uri="{9D8B030D-6E8A-4147-A177-3AD203B41FA5}">
                      <a16:colId xmlns:a16="http://schemas.microsoft.com/office/drawing/2014/main" val="1611611562"/>
                    </a:ext>
                  </a:extLst>
                </a:gridCol>
                <a:gridCol w="411480">
                  <a:extLst>
                    <a:ext uri="{9D8B030D-6E8A-4147-A177-3AD203B41FA5}">
                      <a16:colId xmlns:a16="http://schemas.microsoft.com/office/drawing/2014/main" val="166791761"/>
                    </a:ext>
                  </a:extLst>
                </a:gridCol>
                <a:gridCol w="411480">
                  <a:extLst>
                    <a:ext uri="{9D8B030D-6E8A-4147-A177-3AD203B41FA5}">
                      <a16:colId xmlns:a16="http://schemas.microsoft.com/office/drawing/2014/main" val="360586397"/>
                    </a:ext>
                  </a:extLst>
                </a:gridCol>
                <a:gridCol w="411480">
                  <a:extLst>
                    <a:ext uri="{9D8B030D-6E8A-4147-A177-3AD203B41FA5}">
                      <a16:colId xmlns:a16="http://schemas.microsoft.com/office/drawing/2014/main" val="1988371310"/>
                    </a:ext>
                  </a:extLst>
                </a:gridCol>
                <a:gridCol w="411480">
                  <a:extLst>
                    <a:ext uri="{9D8B030D-6E8A-4147-A177-3AD203B41FA5}">
                      <a16:colId xmlns:a16="http://schemas.microsoft.com/office/drawing/2014/main" val="3116407844"/>
                    </a:ext>
                  </a:extLst>
                </a:gridCol>
                <a:gridCol w="411480">
                  <a:extLst>
                    <a:ext uri="{9D8B030D-6E8A-4147-A177-3AD203B41FA5}">
                      <a16:colId xmlns:a16="http://schemas.microsoft.com/office/drawing/2014/main" val="2231489271"/>
                    </a:ext>
                  </a:extLst>
                </a:gridCol>
                <a:gridCol w="411480">
                  <a:extLst>
                    <a:ext uri="{9D8B030D-6E8A-4147-A177-3AD203B41FA5}">
                      <a16:colId xmlns:a16="http://schemas.microsoft.com/office/drawing/2014/main" val="2167259836"/>
                    </a:ext>
                  </a:extLst>
                </a:gridCol>
                <a:gridCol w="411480">
                  <a:extLst>
                    <a:ext uri="{9D8B030D-6E8A-4147-A177-3AD203B41FA5}">
                      <a16:colId xmlns:a16="http://schemas.microsoft.com/office/drawing/2014/main" val="3541606139"/>
                    </a:ext>
                  </a:extLst>
                </a:gridCol>
                <a:gridCol w="411480">
                  <a:extLst>
                    <a:ext uri="{9D8B030D-6E8A-4147-A177-3AD203B41FA5}">
                      <a16:colId xmlns:a16="http://schemas.microsoft.com/office/drawing/2014/main" val="3019872984"/>
                    </a:ext>
                  </a:extLst>
                </a:gridCol>
                <a:gridCol w="411480">
                  <a:extLst>
                    <a:ext uri="{9D8B030D-6E8A-4147-A177-3AD203B41FA5}">
                      <a16:colId xmlns:a16="http://schemas.microsoft.com/office/drawing/2014/main" val="644779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91240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- 2024-08-20 17:00:57</a:t>
                      </a:r>
                      <a:r>
                        <a:rPr kumimoji="0" lang="de-DE" sz="1000" b="0" i="0" u="none" strike="noStrike" kern="1200" cap="none" spc="0" normalizeH="0" baseline="0" noProof="0">
                          <a:ln>
                            <a:noFill/>
                          </a:ln>
                          <a:solidFill>
                            <a:prstClr val="black"/>
                          </a:solidFill>
                          <a:effectLst/>
                          <a:uLnTx/>
                          <a:uFillTx/>
                          <a:latin typeface="Calibri"/>
                          <a:ea typeface="+mn-ea"/>
                          <a:cs typeface="+mn-cs"/>
                        </a:rPr>
                        <a:t>
 Mit 5 % Serum angereichert, vereint das Mizellenwasser Regeneration die Effizienz von Mizellen mit den Hautpflegevorteilen von Panthenol, Squalan und einem Aminosäure-Komplex. 🌿💧
Die Serum-Infusion steigert die Feuchtigkeit, beruhigt die Haut und stärkt ihre Barriere während der Reinigung. Du erhältst eine gründliche Reinigung, die Unreinheiten und Make-up entfernt, sowie die pflegenden und feuchtigkeitsspendenden Vorteile eines Serums – alles in einem einfachen Schritt. 💙​
#NIVEA #Skincare #Cleansing #Mizellenwasser #Abschminken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https://quintly-eu-image-storage.s3.amazonaws.com/4efafe4617368048609de3d9647bf496/a87c4e68a22d5fd297f9bf50a0b09dd8.jpg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1624218"/>
                  </a:ext>
                </a:extLst>
              </a:tr>
            </a:tbl>
          </a:graphicData>
        </a:graphic>
      </p:graphicFrame>
      <p:sp>
        <p:nvSpPr>
          <p:cNvPr id="4" name="Text Placeholder 3">
            <a:extLst>
              <a:ext uri="{FF2B5EF4-FFF2-40B4-BE49-F238E27FC236}">
                <a16:creationId xmlns:a16="http://schemas.microsoft.com/office/drawing/2014/main" id="{A827182E-7850-46E0-9BF5-0BE34140E7D5}"/>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581523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E5B84-5C29-4E60-A3E7-9C25B78AAEBA}"/>
              </a:ext>
            </a:extLst>
          </p:cNvPr>
          <p:cNvSpPr>
            <a:spLocks noGrp="1"/>
          </p:cNvSpPr>
          <p:nvPr>
            <p:ph type="title"/>
          </p:nvPr>
        </p:nvSpPr>
        <p:spPr/>
        <p:txBody>
          <a:bodyPr/>
          <a:lstStyle/>
          <a:p>
            <a:r>
              <a:rPr lang="en-US"/>
              <a:t>Instagram Post Performance Instagram | 13 profiles - 8 of 26</a:t>
            </a:r>
          </a:p>
        </p:txBody>
      </p:sp>
      <p:graphicFrame>
        <p:nvGraphicFramePr>
          <p:cNvPr id="5" name="Table Placeholder 4">
            <a:extLst>
              <a:ext uri="{FF2B5EF4-FFF2-40B4-BE49-F238E27FC236}">
                <a16:creationId xmlns:a16="http://schemas.microsoft.com/office/drawing/2014/main" id="{0CDE4858-D3C5-49C6-BBD2-6F338171B24D}"/>
              </a:ext>
            </a:extLst>
          </p:cNvPr>
          <p:cNvGraphicFramePr>
            <a:graphicFrameLocks noGrp="1"/>
          </p:cNvGraphicFramePr>
          <p:nvPr>
            <p:ph type="tbl" sz="quarter" idx="13"/>
            <p:extLst>
              <p:ext uri="{D42A27DB-BD31-4B8C-83A1-F6EECF244321}">
                <p14:modId xmlns:p14="http://schemas.microsoft.com/office/powerpoint/2010/main" val="2943526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91208085"/>
                    </a:ext>
                  </a:extLst>
                </a:gridCol>
                <a:gridCol w="987552">
                  <a:extLst>
                    <a:ext uri="{9D8B030D-6E8A-4147-A177-3AD203B41FA5}">
                      <a16:colId xmlns:a16="http://schemas.microsoft.com/office/drawing/2014/main" val="3490371788"/>
                    </a:ext>
                  </a:extLst>
                </a:gridCol>
                <a:gridCol w="1316736">
                  <a:extLst>
                    <a:ext uri="{9D8B030D-6E8A-4147-A177-3AD203B41FA5}">
                      <a16:colId xmlns:a16="http://schemas.microsoft.com/office/drawing/2014/main" val="1092640489"/>
                    </a:ext>
                  </a:extLst>
                </a:gridCol>
                <a:gridCol w="411480">
                  <a:extLst>
                    <a:ext uri="{9D8B030D-6E8A-4147-A177-3AD203B41FA5}">
                      <a16:colId xmlns:a16="http://schemas.microsoft.com/office/drawing/2014/main" val="3790311080"/>
                    </a:ext>
                  </a:extLst>
                </a:gridCol>
                <a:gridCol w="411480">
                  <a:extLst>
                    <a:ext uri="{9D8B030D-6E8A-4147-A177-3AD203B41FA5}">
                      <a16:colId xmlns:a16="http://schemas.microsoft.com/office/drawing/2014/main" val="3486919156"/>
                    </a:ext>
                  </a:extLst>
                </a:gridCol>
                <a:gridCol w="411480">
                  <a:extLst>
                    <a:ext uri="{9D8B030D-6E8A-4147-A177-3AD203B41FA5}">
                      <a16:colId xmlns:a16="http://schemas.microsoft.com/office/drawing/2014/main" val="3310921088"/>
                    </a:ext>
                  </a:extLst>
                </a:gridCol>
                <a:gridCol w="411480">
                  <a:extLst>
                    <a:ext uri="{9D8B030D-6E8A-4147-A177-3AD203B41FA5}">
                      <a16:colId xmlns:a16="http://schemas.microsoft.com/office/drawing/2014/main" val="3469496908"/>
                    </a:ext>
                  </a:extLst>
                </a:gridCol>
                <a:gridCol w="411480">
                  <a:extLst>
                    <a:ext uri="{9D8B030D-6E8A-4147-A177-3AD203B41FA5}">
                      <a16:colId xmlns:a16="http://schemas.microsoft.com/office/drawing/2014/main" val="2488723202"/>
                    </a:ext>
                  </a:extLst>
                </a:gridCol>
                <a:gridCol w="411480">
                  <a:extLst>
                    <a:ext uri="{9D8B030D-6E8A-4147-A177-3AD203B41FA5}">
                      <a16:colId xmlns:a16="http://schemas.microsoft.com/office/drawing/2014/main" val="4203910811"/>
                    </a:ext>
                  </a:extLst>
                </a:gridCol>
                <a:gridCol w="411480">
                  <a:extLst>
                    <a:ext uri="{9D8B030D-6E8A-4147-A177-3AD203B41FA5}">
                      <a16:colId xmlns:a16="http://schemas.microsoft.com/office/drawing/2014/main" val="3598538112"/>
                    </a:ext>
                  </a:extLst>
                </a:gridCol>
                <a:gridCol w="411480">
                  <a:extLst>
                    <a:ext uri="{9D8B030D-6E8A-4147-A177-3AD203B41FA5}">
                      <a16:colId xmlns:a16="http://schemas.microsoft.com/office/drawing/2014/main" val="2745519222"/>
                    </a:ext>
                  </a:extLst>
                </a:gridCol>
                <a:gridCol w="411480">
                  <a:extLst>
                    <a:ext uri="{9D8B030D-6E8A-4147-A177-3AD203B41FA5}">
                      <a16:colId xmlns:a16="http://schemas.microsoft.com/office/drawing/2014/main" val="3765095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3770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- 2024-08-16 13:00:30</a:t>
                      </a:r>
                      <a:r>
                        <a:rPr kumimoji="0" lang="es-ES" sz="1000" b="0" i="0" u="none" strike="noStrike" kern="1200" cap="none" spc="0" normalizeH="0" baseline="0" noProof="0">
                          <a:ln>
                            <a:noFill/>
                          </a:ln>
                          <a:solidFill>
                            <a:prstClr val="black"/>
                          </a:solidFill>
                          <a:effectLst/>
                          <a:uLnTx/>
                          <a:uFillTx/>
                          <a:latin typeface="Calibri"/>
                          <a:ea typeface="+mn-ea"/>
                          <a:cs typeface="+mn-cs"/>
                        </a:rPr>
                        <a:t>
 Vayas donde vayas, no te olvides de darle a tu piel el cuidado que se merece.​
​
🏖️ ¿Cuáles son tus imprescindibles este verano?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https://quintly-eu-image-storage.s3.amazonaws.com/7148b6684ed6c676ec24fe76a641be69/4bd6f6f4fc42481ea35300e5c90b36f4.jpg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09160353"/>
                  </a:ext>
                </a:extLst>
              </a:tr>
            </a:tbl>
          </a:graphicData>
        </a:graphic>
      </p:graphicFrame>
      <p:sp>
        <p:nvSpPr>
          <p:cNvPr id="4" name="Text Placeholder 3">
            <a:extLst>
              <a:ext uri="{FF2B5EF4-FFF2-40B4-BE49-F238E27FC236}">
                <a16:creationId xmlns:a16="http://schemas.microsoft.com/office/drawing/2014/main" id="{6BA31D1E-D517-4038-AA19-301A00B41C9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934947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69DD3-F50C-462F-BC9B-9D066FC49E13}"/>
              </a:ext>
            </a:extLst>
          </p:cNvPr>
          <p:cNvSpPr>
            <a:spLocks noGrp="1"/>
          </p:cNvSpPr>
          <p:nvPr>
            <p:ph type="title"/>
          </p:nvPr>
        </p:nvSpPr>
        <p:spPr/>
        <p:txBody>
          <a:bodyPr/>
          <a:lstStyle/>
          <a:p>
            <a:r>
              <a:rPr lang="en-US"/>
              <a:t>Instagram Post Performance Instagram | 13 profiles - 9 of 26</a:t>
            </a:r>
          </a:p>
        </p:txBody>
      </p:sp>
      <p:graphicFrame>
        <p:nvGraphicFramePr>
          <p:cNvPr id="5" name="Table Placeholder 4">
            <a:extLst>
              <a:ext uri="{FF2B5EF4-FFF2-40B4-BE49-F238E27FC236}">
                <a16:creationId xmlns:a16="http://schemas.microsoft.com/office/drawing/2014/main" id="{D01A7A0C-314C-4014-BD28-93EA1162C60E}"/>
              </a:ext>
            </a:extLst>
          </p:cNvPr>
          <p:cNvGraphicFramePr>
            <a:graphicFrameLocks noGrp="1"/>
          </p:cNvGraphicFramePr>
          <p:nvPr>
            <p:ph type="tbl" sz="quarter" idx="13"/>
            <p:extLst>
              <p:ext uri="{D42A27DB-BD31-4B8C-83A1-F6EECF244321}">
                <p14:modId xmlns:p14="http://schemas.microsoft.com/office/powerpoint/2010/main" val="690822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05051065"/>
                    </a:ext>
                  </a:extLst>
                </a:gridCol>
                <a:gridCol w="987552">
                  <a:extLst>
                    <a:ext uri="{9D8B030D-6E8A-4147-A177-3AD203B41FA5}">
                      <a16:colId xmlns:a16="http://schemas.microsoft.com/office/drawing/2014/main" val="4205361483"/>
                    </a:ext>
                  </a:extLst>
                </a:gridCol>
                <a:gridCol w="1316736">
                  <a:extLst>
                    <a:ext uri="{9D8B030D-6E8A-4147-A177-3AD203B41FA5}">
                      <a16:colId xmlns:a16="http://schemas.microsoft.com/office/drawing/2014/main" val="3387397610"/>
                    </a:ext>
                  </a:extLst>
                </a:gridCol>
                <a:gridCol w="411480">
                  <a:extLst>
                    <a:ext uri="{9D8B030D-6E8A-4147-A177-3AD203B41FA5}">
                      <a16:colId xmlns:a16="http://schemas.microsoft.com/office/drawing/2014/main" val="109189427"/>
                    </a:ext>
                  </a:extLst>
                </a:gridCol>
                <a:gridCol w="411480">
                  <a:extLst>
                    <a:ext uri="{9D8B030D-6E8A-4147-A177-3AD203B41FA5}">
                      <a16:colId xmlns:a16="http://schemas.microsoft.com/office/drawing/2014/main" val="2607679140"/>
                    </a:ext>
                  </a:extLst>
                </a:gridCol>
                <a:gridCol w="411480">
                  <a:extLst>
                    <a:ext uri="{9D8B030D-6E8A-4147-A177-3AD203B41FA5}">
                      <a16:colId xmlns:a16="http://schemas.microsoft.com/office/drawing/2014/main" val="3834787189"/>
                    </a:ext>
                  </a:extLst>
                </a:gridCol>
                <a:gridCol w="411480">
                  <a:extLst>
                    <a:ext uri="{9D8B030D-6E8A-4147-A177-3AD203B41FA5}">
                      <a16:colId xmlns:a16="http://schemas.microsoft.com/office/drawing/2014/main" val="3046517535"/>
                    </a:ext>
                  </a:extLst>
                </a:gridCol>
                <a:gridCol w="411480">
                  <a:extLst>
                    <a:ext uri="{9D8B030D-6E8A-4147-A177-3AD203B41FA5}">
                      <a16:colId xmlns:a16="http://schemas.microsoft.com/office/drawing/2014/main" val="2699379484"/>
                    </a:ext>
                  </a:extLst>
                </a:gridCol>
                <a:gridCol w="411480">
                  <a:extLst>
                    <a:ext uri="{9D8B030D-6E8A-4147-A177-3AD203B41FA5}">
                      <a16:colId xmlns:a16="http://schemas.microsoft.com/office/drawing/2014/main" val="3830487537"/>
                    </a:ext>
                  </a:extLst>
                </a:gridCol>
                <a:gridCol w="411480">
                  <a:extLst>
                    <a:ext uri="{9D8B030D-6E8A-4147-A177-3AD203B41FA5}">
                      <a16:colId xmlns:a16="http://schemas.microsoft.com/office/drawing/2014/main" val="2367334973"/>
                    </a:ext>
                  </a:extLst>
                </a:gridCol>
                <a:gridCol w="411480">
                  <a:extLst>
                    <a:ext uri="{9D8B030D-6E8A-4147-A177-3AD203B41FA5}">
                      <a16:colId xmlns:a16="http://schemas.microsoft.com/office/drawing/2014/main" val="1378103611"/>
                    </a:ext>
                  </a:extLst>
                </a:gridCol>
                <a:gridCol w="411480">
                  <a:extLst>
                    <a:ext uri="{9D8B030D-6E8A-4147-A177-3AD203B41FA5}">
                      <a16:colId xmlns:a16="http://schemas.microsoft.com/office/drawing/2014/main" val="2534324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05255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- 2024-08-13 17:01:43</a:t>
                      </a:r>
                      <a:r>
                        <a:rPr kumimoji="0" lang="de-DE" sz="1000" b="0" i="0" u="none" strike="noStrike" kern="1200" cap="none" spc="0" normalizeH="0" baseline="0" noProof="0">
                          <a:ln>
                            <a:noFill/>
                          </a:ln>
                          <a:solidFill>
                            <a:prstClr val="black"/>
                          </a:solidFill>
                          <a:effectLst/>
                          <a:uLnTx/>
                          <a:uFillTx/>
                          <a:latin typeface="Calibri"/>
                          <a:ea typeface="+mn-ea"/>
                          <a:cs typeface="+mn-cs"/>
                        </a:rPr>
                        <a:t>
 Schon gewusst? Panthenol, eine Form von Vitamin B5, ist für seine heilenden Eigenschaften bekannt 🌿
Zusammen mit Squalan, gewonnen aus Oliven, spendet unser mit 5 % Serum angereichertes Mizellenwasser Regeneration intensiv Feuchtigkeit, stellt sie wieder her und regeneriert deine Haut 💙
Kombiniert mit dem Double Effect Augen Make-Up Entferner, ist es das Power Duo für deine Gesichtsreinigung ✨​
#NIVEA #Skincare #Gesichtspflege #Mizellenwasser #Abschminken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https://quintly-eu-image-storage.s3.amazonaws.com/4efafe4617368048609de3d9647bf496/7eb852621c6bd66cecf29b64ccda9932.jpg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5402</a:t>
                      </a:r>
                    </a:p>
                  </a:txBody>
                  <a:tcPr/>
                </a:tc>
                <a:extLst>
                  <a:ext uri="{0D108BD9-81ED-4DB2-BD59-A6C34878D82A}">
                    <a16:rowId xmlns:a16="http://schemas.microsoft.com/office/drawing/2014/main" val="216238169"/>
                  </a:ext>
                </a:extLst>
              </a:tr>
            </a:tbl>
          </a:graphicData>
        </a:graphic>
      </p:graphicFrame>
      <p:sp>
        <p:nvSpPr>
          <p:cNvPr id="4" name="Text Placeholder 3">
            <a:extLst>
              <a:ext uri="{FF2B5EF4-FFF2-40B4-BE49-F238E27FC236}">
                <a16:creationId xmlns:a16="http://schemas.microsoft.com/office/drawing/2014/main" id="{93A28807-4079-42EB-B66A-45B9CF0826A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281462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28EAE-3154-4454-9841-8CC9C1AF8E77}"/>
              </a:ext>
            </a:extLst>
          </p:cNvPr>
          <p:cNvSpPr>
            <a:spLocks noGrp="1"/>
          </p:cNvSpPr>
          <p:nvPr>
            <p:ph type="title"/>
          </p:nvPr>
        </p:nvSpPr>
        <p:spPr/>
        <p:txBody>
          <a:bodyPr/>
          <a:lstStyle/>
          <a:p>
            <a:r>
              <a:rPr lang="en-US"/>
              <a:t>Instagram Post Performance Instagram | 13 profiles - 10 of 26</a:t>
            </a:r>
          </a:p>
        </p:txBody>
      </p:sp>
      <p:graphicFrame>
        <p:nvGraphicFramePr>
          <p:cNvPr id="5" name="Table Placeholder 4">
            <a:extLst>
              <a:ext uri="{FF2B5EF4-FFF2-40B4-BE49-F238E27FC236}">
                <a16:creationId xmlns:a16="http://schemas.microsoft.com/office/drawing/2014/main" id="{20FC0F14-6F2D-4DCB-A098-04CE15778496}"/>
              </a:ext>
            </a:extLst>
          </p:cNvPr>
          <p:cNvGraphicFramePr>
            <a:graphicFrameLocks noGrp="1"/>
          </p:cNvGraphicFramePr>
          <p:nvPr>
            <p:ph type="tbl" sz="quarter" idx="13"/>
            <p:extLst>
              <p:ext uri="{D42A27DB-BD31-4B8C-83A1-F6EECF244321}">
                <p14:modId xmlns:p14="http://schemas.microsoft.com/office/powerpoint/2010/main" val="321429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29412108"/>
                    </a:ext>
                  </a:extLst>
                </a:gridCol>
                <a:gridCol w="987552">
                  <a:extLst>
                    <a:ext uri="{9D8B030D-6E8A-4147-A177-3AD203B41FA5}">
                      <a16:colId xmlns:a16="http://schemas.microsoft.com/office/drawing/2014/main" val="2618357055"/>
                    </a:ext>
                  </a:extLst>
                </a:gridCol>
                <a:gridCol w="1316736">
                  <a:extLst>
                    <a:ext uri="{9D8B030D-6E8A-4147-A177-3AD203B41FA5}">
                      <a16:colId xmlns:a16="http://schemas.microsoft.com/office/drawing/2014/main" val="1027910280"/>
                    </a:ext>
                  </a:extLst>
                </a:gridCol>
                <a:gridCol w="411480">
                  <a:extLst>
                    <a:ext uri="{9D8B030D-6E8A-4147-A177-3AD203B41FA5}">
                      <a16:colId xmlns:a16="http://schemas.microsoft.com/office/drawing/2014/main" val="2103887647"/>
                    </a:ext>
                  </a:extLst>
                </a:gridCol>
                <a:gridCol w="411480">
                  <a:extLst>
                    <a:ext uri="{9D8B030D-6E8A-4147-A177-3AD203B41FA5}">
                      <a16:colId xmlns:a16="http://schemas.microsoft.com/office/drawing/2014/main" val="655470855"/>
                    </a:ext>
                  </a:extLst>
                </a:gridCol>
                <a:gridCol w="411480">
                  <a:extLst>
                    <a:ext uri="{9D8B030D-6E8A-4147-A177-3AD203B41FA5}">
                      <a16:colId xmlns:a16="http://schemas.microsoft.com/office/drawing/2014/main" val="732904575"/>
                    </a:ext>
                  </a:extLst>
                </a:gridCol>
                <a:gridCol w="411480">
                  <a:extLst>
                    <a:ext uri="{9D8B030D-6E8A-4147-A177-3AD203B41FA5}">
                      <a16:colId xmlns:a16="http://schemas.microsoft.com/office/drawing/2014/main" val="2179089232"/>
                    </a:ext>
                  </a:extLst>
                </a:gridCol>
                <a:gridCol w="411480">
                  <a:extLst>
                    <a:ext uri="{9D8B030D-6E8A-4147-A177-3AD203B41FA5}">
                      <a16:colId xmlns:a16="http://schemas.microsoft.com/office/drawing/2014/main" val="3656644337"/>
                    </a:ext>
                  </a:extLst>
                </a:gridCol>
                <a:gridCol w="411480">
                  <a:extLst>
                    <a:ext uri="{9D8B030D-6E8A-4147-A177-3AD203B41FA5}">
                      <a16:colId xmlns:a16="http://schemas.microsoft.com/office/drawing/2014/main" val="3478001450"/>
                    </a:ext>
                  </a:extLst>
                </a:gridCol>
                <a:gridCol w="411480">
                  <a:extLst>
                    <a:ext uri="{9D8B030D-6E8A-4147-A177-3AD203B41FA5}">
                      <a16:colId xmlns:a16="http://schemas.microsoft.com/office/drawing/2014/main" val="1277537731"/>
                    </a:ext>
                  </a:extLst>
                </a:gridCol>
                <a:gridCol w="411480">
                  <a:extLst>
                    <a:ext uri="{9D8B030D-6E8A-4147-A177-3AD203B41FA5}">
                      <a16:colId xmlns:a16="http://schemas.microsoft.com/office/drawing/2014/main" val="1390737215"/>
                    </a:ext>
                  </a:extLst>
                </a:gridCol>
                <a:gridCol w="411480">
                  <a:extLst>
                    <a:ext uri="{9D8B030D-6E8A-4147-A177-3AD203B41FA5}">
                      <a16:colId xmlns:a16="http://schemas.microsoft.com/office/drawing/2014/main" val="1307283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4314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- 2024-08-08 11:31:55</a:t>
                      </a:r>
                      <a:r>
                        <a:rPr kumimoji="0" lang="it-IT" sz="1000" b="0" i="0" u="none" strike="noStrike" kern="1200" cap="none" spc="0" normalizeH="0" baseline="0" noProof="0">
                          <a:ln>
                            <a:noFill/>
                          </a:ln>
                          <a:solidFill>
                            <a:prstClr val="black"/>
                          </a:solidFill>
                          <a:effectLst/>
                          <a:uLnTx/>
                          <a:uFillTx/>
                          <a:latin typeface="Calibri"/>
                          <a:ea typeface="+mn-ea"/>
                          <a:cs typeface="+mn-cs"/>
                        </a:rPr>
                        <a:t>
 I dettagli fanno la differenza, ricordati di proteggere sempre:​
 ​
👋🏾Le mani, che sono costantemente esposte ai raggi solari.​
 ​
👩🏽‍ Fronte e attaccatura dei capelli, che sono molto sensibili alle scottature.​
Soluzione? NIVEA SUN UV Viso per Pelli Sensibili ​
⛱️​
 L'hai già provata?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https://quintly-eu-image-storage.s3.amazonaws.com/8a9ce57e2eef1d65808952233f0033d0/9b0452ef74e3f0fcb3c1d79c11de792f.jpg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5469</a:t>
                      </a:r>
                    </a:p>
                  </a:txBody>
                  <a:tcPr/>
                </a:tc>
                <a:extLst>
                  <a:ext uri="{0D108BD9-81ED-4DB2-BD59-A6C34878D82A}">
                    <a16:rowId xmlns:a16="http://schemas.microsoft.com/office/drawing/2014/main" val="2812408571"/>
                  </a:ext>
                </a:extLst>
              </a:tr>
            </a:tbl>
          </a:graphicData>
        </a:graphic>
      </p:graphicFrame>
      <p:sp>
        <p:nvSpPr>
          <p:cNvPr id="4" name="Text Placeholder 3">
            <a:extLst>
              <a:ext uri="{FF2B5EF4-FFF2-40B4-BE49-F238E27FC236}">
                <a16:creationId xmlns:a16="http://schemas.microsoft.com/office/drawing/2014/main" id="{48715026-BD03-43F4-9A96-9E9441C9F42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518472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D0D29-22A5-44AD-AE51-A1F7F6BC8961}"/>
              </a:ext>
            </a:extLst>
          </p:cNvPr>
          <p:cNvSpPr>
            <a:spLocks noGrp="1"/>
          </p:cNvSpPr>
          <p:nvPr>
            <p:ph type="title"/>
          </p:nvPr>
        </p:nvSpPr>
        <p:spPr/>
        <p:txBody>
          <a:bodyPr/>
          <a:lstStyle/>
          <a:p>
            <a:r>
              <a:rPr lang="en-US"/>
              <a:t>Instagram Post Performance Instagram | 13 profiles - 11 of 26</a:t>
            </a:r>
          </a:p>
        </p:txBody>
      </p:sp>
      <p:graphicFrame>
        <p:nvGraphicFramePr>
          <p:cNvPr id="5" name="Table Placeholder 4">
            <a:extLst>
              <a:ext uri="{FF2B5EF4-FFF2-40B4-BE49-F238E27FC236}">
                <a16:creationId xmlns:a16="http://schemas.microsoft.com/office/drawing/2014/main" id="{AFF98B3C-41C6-4097-83BA-81CE908A8DF9}"/>
              </a:ext>
            </a:extLst>
          </p:cNvPr>
          <p:cNvGraphicFramePr>
            <a:graphicFrameLocks noGrp="1"/>
          </p:cNvGraphicFramePr>
          <p:nvPr>
            <p:ph type="tbl" sz="quarter" idx="13"/>
            <p:extLst>
              <p:ext uri="{D42A27DB-BD31-4B8C-83A1-F6EECF244321}">
                <p14:modId xmlns:p14="http://schemas.microsoft.com/office/powerpoint/2010/main" val="893875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46033441"/>
                    </a:ext>
                  </a:extLst>
                </a:gridCol>
                <a:gridCol w="987552">
                  <a:extLst>
                    <a:ext uri="{9D8B030D-6E8A-4147-A177-3AD203B41FA5}">
                      <a16:colId xmlns:a16="http://schemas.microsoft.com/office/drawing/2014/main" val="1391607752"/>
                    </a:ext>
                  </a:extLst>
                </a:gridCol>
                <a:gridCol w="1316736">
                  <a:extLst>
                    <a:ext uri="{9D8B030D-6E8A-4147-A177-3AD203B41FA5}">
                      <a16:colId xmlns:a16="http://schemas.microsoft.com/office/drawing/2014/main" val="2048185078"/>
                    </a:ext>
                  </a:extLst>
                </a:gridCol>
                <a:gridCol w="411480">
                  <a:extLst>
                    <a:ext uri="{9D8B030D-6E8A-4147-A177-3AD203B41FA5}">
                      <a16:colId xmlns:a16="http://schemas.microsoft.com/office/drawing/2014/main" val="3439103179"/>
                    </a:ext>
                  </a:extLst>
                </a:gridCol>
                <a:gridCol w="411480">
                  <a:extLst>
                    <a:ext uri="{9D8B030D-6E8A-4147-A177-3AD203B41FA5}">
                      <a16:colId xmlns:a16="http://schemas.microsoft.com/office/drawing/2014/main" val="3031481845"/>
                    </a:ext>
                  </a:extLst>
                </a:gridCol>
                <a:gridCol w="411480">
                  <a:extLst>
                    <a:ext uri="{9D8B030D-6E8A-4147-A177-3AD203B41FA5}">
                      <a16:colId xmlns:a16="http://schemas.microsoft.com/office/drawing/2014/main" val="3398429919"/>
                    </a:ext>
                  </a:extLst>
                </a:gridCol>
                <a:gridCol w="411480">
                  <a:extLst>
                    <a:ext uri="{9D8B030D-6E8A-4147-A177-3AD203B41FA5}">
                      <a16:colId xmlns:a16="http://schemas.microsoft.com/office/drawing/2014/main" val="1119236916"/>
                    </a:ext>
                  </a:extLst>
                </a:gridCol>
                <a:gridCol w="411480">
                  <a:extLst>
                    <a:ext uri="{9D8B030D-6E8A-4147-A177-3AD203B41FA5}">
                      <a16:colId xmlns:a16="http://schemas.microsoft.com/office/drawing/2014/main" val="2766711220"/>
                    </a:ext>
                  </a:extLst>
                </a:gridCol>
                <a:gridCol w="411480">
                  <a:extLst>
                    <a:ext uri="{9D8B030D-6E8A-4147-A177-3AD203B41FA5}">
                      <a16:colId xmlns:a16="http://schemas.microsoft.com/office/drawing/2014/main" val="3699293589"/>
                    </a:ext>
                  </a:extLst>
                </a:gridCol>
                <a:gridCol w="411480">
                  <a:extLst>
                    <a:ext uri="{9D8B030D-6E8A-4147-A177-3AD203B41FA5}">
                      <a16:colId xmlns:a16="http://schemas.microsoft.com/office/drawing/2014/main" val="512400761"/>
                    </a:ext>
                  </a:extLst>
                </a:gridCol>
                <a:gridCol w="411480">
                  <a:extLst>
                    <a:ext uri="{9D8B030D-6E8A-4147-A177-3AD203B41FA5}">
                      <a16:colId xmlns:a16="http://schemas.microsoft.com/office/drawing/2014/main" val="1323863139"/>
                    </a:ext>
                  </a:extLst>
                </a:gridCol>
                <a:gridCol w="411480">
                  <a:extLst>
                    <a:ext uri="{9D8B030D-6E8A-4147-A177-3AD203B41FA5}">
                      <a16:colId xmlns:a16="http://schemas.microsoft.com/office/drawing/2014/main" val="3466061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5610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- 2024-08-05 11:00:36</a:t>
                      </a:r>
                      <a:r>
                        <a:rPr kumimoji="0" lang="it-IT" sz="1000" b="0" i="0" u="none" strike="noStrike" kern="1200" cap="none" spc="0" normalizeH="0" baseline="0" noProof="0">
                          <a:ln>
                            <a:noFill/>
                          </a:ln>
                          <a:solidFill>
                            <a:prstClr val="black"/>
                          </a:solidFill>
                          <a:effectLst/>
                          <a:uLnTx/>
                          <a:uFillTx/>
                          <a:latin typeface="Calibri"/>
                          <a:ea typeface="+mn-ea"/>
                          <a:cs typeface="+mn-cs"/>
                        </a:rPr>
                        <a:t>
 Prenditi cura della tua pelle, anche in vacanza 🏖️​
✨L’Acqua Micellare Skin Glow rimuove trucco, sporco e impurità mentre illumina e idrata la pelle, per un colorito più uniforme e luminoso. ​
☀️Ricordati sempre di proteggere la pelle da raggi UVA/UVB con NIVEA SUN ANTI MACCHIE SPF50+ ​
​Li hai già messi in valigia?
#NIVEA #NIVEAItalia #NIVEAacquaMicellare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https://quintly-eu-image-storage.s3.amazonaws.com/8a9ce57e2eef1d65808952233f0033d0/7ec97eff26f2ab3f497168c963b817ed.jpg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68756203"/>
                  </a:ext>
                </a:extLst>
              </a:tr>
            </a:tbl>
          </a:graphicData>
        </a:graphic>
      </p:graphicFrame>
      <p:sp>
        <p:nvSpPr>
          <p:cNvPr id="4" name="Text Placeholder 3">
            <a:extLst>
              <a:ext uri="{FF2B5EF4-FFF2-40B4-BE49-F238E27FC236}">
                <a16:creationId xmlns:a16="http://schemas.microsoft.com/office/drawing/2014/main" id="{E72DA944-DFBF-4E69-8503-EDF9BAEE299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236494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AF337-E23D-41AC-A90A-4AFEB64C0654}"/>
              </a:ext>
            </a:extLst>
          </p:cNvPr>
          <p:cNvSpPr>
            <a:spLocks noGrp="1"/>
          </p:cNvSpPr>
          <p:nvPr>
            <p:ph type="title"/>
          </p:nvPr>
        </p:nvSpPr>
        <p:spPr/>
        <p:txBody>
          <a:bodyPr/>
          <a:lstStyle/>
          <a:p>
            <a:r>
              <a:rPr lang="en-US"/>
              <a:t>Instagram Post Performance Instagram | 13 profiles - 12 of 26</a:t>
            </a:r>
          </a:p>
        </p:txBody>
      </p:sp>
      <p:graphicFrame>
        <p:nvGraphicFramePr>
          <p:cNvPr id="5" name="Table Placeholder 4">
            <a:extLst>
              <a:ext uri="{FF2B5EF4-FFF2-40B4-BE49-F238E27FC236}">
                <a16:creationId xmlns:a16="http://schemas.microsoft.com/office/drawing/2014/main" id="{ECD7D842-566F-4CD7-81FB-0560AB5CC80A}"/>
              </a:ext>
            </a:extLst>
          </p:cNvPr>
          <p:cNvGraphicFramePr>
            <a:graphicFrameLocks noGrp="1"/>
          </p:cNvGraphicFramePr>
          <p:nvPr>
            <p:ph type="tbl" sz="quarter" idx="13"/>
            <p:extLst>
              <p:ext uri="{D42A27DB-BD31-4B8C-83A1-F6EECF244321}">
                <p14:modId xmlns:p14="http://schemas.microsoft.com/office/powerpoint/2010/main" val="664283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08792271"/>
                    </a:ext>
                  </a:extLst>
                </a:gridCol>
                <a:gridCol w="987552">
                  <a:extLst>
                    <a:ext uri="{9D8B030D-6E8A-4147-A177-3AD203B41FA5}">
                      <a16:colId xmlns:a16="http://schemas.microsoft.com/office/drawing/2014/main" val="2497966017"/>
                    </a:ext>
                  </a:extLst>
                </a:gridCol>
                <a:gridCol w="1316736">
                  <a:extLst>
                    <a:ext uri="{9D8B030D-6E8A-4147-A177-3AD203B41FA5}">
                      <a16:colId xmlns:a16="http://schemas.microsoft.com/office/drawing/2014/main" val="2114015581"/>
                    </a:ext>
                  </a:extLst>
                </a:gridCol>
                <a:gridCol w="411480">
                  <a:extLst>
                    <a:ext uri="{9D8B030D-6E8A-4147-A177-3AD203B41FA5}">
                      <a16:colId xmlns:a16="http://schemas.microsoft.com/office/drawing/2014/main" val="2912979697"/>
                    </a:ext>
                  </a:extLst>
                </a:gridCol>
                <a:gridCol w="411480">
                  <a:extLst>
                    <a:ext uri="{9D8B030D-6E8A-4147-A177-3AD203B41FA5}">
                      <a16:colId xmlns:a16="http://schemas.microsoft.com/office/drawing/2014/main" val="3122574633"/>
                    </a:ext>
                  </a:extLst>
                </a:gridCol>
                <a:gridCol w="411480">
                  <a:extLst>
                    <a:ext uri="{9D8B030D-6E8A-4147-A177-3AD203B41FA5}">
                      <a16:colId xmlns:a16="http://schemas.microsoft.com/office/drawing/2014/main" val="2728098920"/>
                    </a:ext>
                  </a:extLst>
                </a:gridCol>
                <a:gridCol w="411480">
                  <a:extLst>
                    <a:ext uri="{9D8B030D-6E8A-4147-A177-3AD203B41FA5}">
                      <a16:colId xmlns:a16="http://schemas.microsoft.com/office/drawing/2014/main" val="3912703772"/>
                    </a:ext>
                  </a:extLst>
                </a:gridCol>
                <a:gridCol w="411480">
                  <a:extLst>
                    <a:ext uri="{9D8B030D-6E8A-4147-A177-3AD203B41FA5}">
                      <a16:colId xmlns:a16="http://schemas.microsoft.com/office/drawing/2014/main" val="911880893"/>
                    </a:ext>
                  </a:extLst>
                </a:gridCol>
                <a:gridCol w="411480">
                  <a:extLst>
                    <a:ext uri="{9D8B030D-6E8A-4147-A177-3AD203B41FA5}">
                      <a16:colId xmlns:a16="http://schemas.microsoft.com/office/drawing/2014/main" val="25693737"/>
                    </a:ext>
                  </a:extLst>
                </a:gridCol>
                <a:gridCol w="411480">
                  <a:extLst>
                    <a:ext uri="{9D8B030D-6E8A-4147-A177-3AD203B41FA5}">
                      <a16:colId xmlns:a16="http://schemas.microsoft.com/office/drawing/2014/main" val="2286325756"/>
                    </a:ext>
                  </a:extLst>
                </a:gridCol>
                <a:gridCol w="411480">
                  <a:extLst>
                    <a:ext uri="{9D8B030D-6E8A-4147-A177-3AD203B41FA5}">
                      <a16:colId xmlns:a16="http://schemas.microsoft.com/office/drawing/2014/main" val="477732370"/>
                    </a:ext>
                  </a:extLst>
                </a:gridCol>
                <a:gridCol w="411480">
                  <a:extLst>
                    <a:ext uri="{9D8B030D-6E8A-4147-A177-3AD203B41FA5}">
                      <a16:colId xmlns:a16="http://schemas.microsoft.com/office/drawing/2014/main" val="3646507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91012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- 2024-08-15 11:00:44</a:t>
                      </a:r>
                      <a:r>
                        <a:rPr kumimoji="0" lang="it-IT" sz="1000" b="0" i="0" u="none" strike="noStrike" kern="1200" cap="none" spc="0" normalizeH="0" baseline="0" noProof="0">
                          <a:ln>
                            <a:noFill/>
                          </a:ln>
                          <a:solidFill>
                            <a:prstClr val="black"/>
                          </a:solidFill>
                          <a:effectLst/>
                          <a:uLnTx/>
                          <a:uFillTx/>
                          <a:latin typeface="Calibri"/>
                          <a:ea typeface="+mn-ea"/>
                          <a:cs typeface="+mn-cs"/>
                        </a:rPr>
                        <a:t>
 Goditi questa bella giornata ovunque tu sia, ma ricordandoti la cosa più importante: la corretta applicazione della crema solare 🤞🏼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https://quintly-eu-image-storage.s3.amazonaws.com/8a9ce57e2eef1d65808952233f0033d0/30bc0fb9d26980b7bf119a617e5227f8.jpg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4702</a:t>
                      </a:r>
                    </a:p>
                  </a:txBody>
                  <a:tcPr/>
                </a:tc>
                <a:extLst>
                  <a:ext uri="{0D108BD9-81ED-4DB2-BD59-A6C34878D82A}">
                    <a16:rowId xmlns:a16="http://schemas.microsoft.com/office/drawing/2014/main" val="2342715603"/>
                  </a:ext>
                </a:extLst>
              </a:tr>
            </a:tbl>
          </a:graphicData>
        </a:graphic>
      </p:graphicFrame>
      <p:sp>
        <p:nvSpPr>
          <p:cNvPr id="4" name="Text Placeholder 3">
            <a:extLst>
              <a:ext uri="{FF2B5EF4-FFF2-40B4-BE49-F238E27FC236}">
                <a16:creationId xmlns:a16="http://schemas.microsoft.com/office/drawing/2014/main" id="{F6EA716F-EA04-4290-91C7-ECAA38619C9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53487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FEB8B-6536-489B-A6FF-6588B030911F}"/>
              </a:ext>
            </a:extLst>
          </p:cNvPr>
          <p:cNvSpPr>
            <a:spLocks noGrp="1"/>
          </p:cNvSpPr>
          <p:nvPr>
            <p:ph type="title"/>
          </p:nvPr>
        </p:nvSpPr>
        <p:spPr/>
        <p:txBody>
          <a:bodyPr/>
          <a:lstStyle/>
          <a:p>
            <a:r>
              <a:rPr lang="en-US"/>
              <a:t>Instagram Post Performance Instagram | 13 profiles - 13 of 26</a:t>
            </a:r>
          </a:p>
        </p:txBody>
      </p:sp>
      <p:graphicFrame>
        <p:nvGraphicFramePr>
          <p:cNvPr id="5" name="Table Placeholder 4">
            <a:extLst>
              <a:ext uri="{FF2B5EF4-FFF2-40B4-BE49-F238E27FC236}">
                <a16:creationId xmlns:a16="http://schemas.microsoft.com/office/drawing/2014/main" id="{C6D5690E-C2E4-4CF2-A4E3-81BF0A11FF7A}"/>
              </a:ext>
            </a:extLst>
          </p:cNvPr>
          <p:cNvGraphicFramePr>
            <a:graphicFrameLocks noGrp="1"/>
          </p:cNvGraphicFramePr>
          <p:nvPr>
            <p:ph type="tbl" sz="quarter" idx="13"/>
            <p:extLst>
              <p:ext uri="{D42A27DB-BD31-4B8C-83A1-F6EECF244321}">
                <p14:modId xmlns:p14="http://schemas.microsoft.com/office/powerpoint/2010/main" val="261535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20643417"/>
                    </a:ext>
                  </a:extLst>
                </a:gridCol>
                <a:gridCol w="987552">
                  <a:extLst>
                    <a:ext uri="{9D8B030D-6E8A-4147-A177-3AD203B41FA5}">
                      <a16:colId xmlns:a16="http://schemas.microsoft.com/office/drawing/2014/main" val="1619589637"/>
                    </a:ext>
                  </a:extLst>
                </a:gridCol>
                <a:gridCol w="1316736">
                  <a:extLst>
                    <a:ext uri="{9D8B030D-6E8A-4147-A177-3AD203B41FA5}">
                      <a16:colId xmlns:a16="http://schemas.microsoft.com/office/drawing/2014/main" val="2020723689"/>
                    </a:ext>
                  </a:extLst>
                </a:gridCol>
                <a:gridCol w="411480">
                  <a:extLst>
                    <a:ext uri="{9D8B030D-6E8A-4147-A177-3AD203B41FA5}">
                      <a16:colId xmlns:a16="http://schemas.microsoft.com/office/drawing/2014/main" val="2190334572"/>
                    </a:ext>
                  </a:extLst>
                </a:gridCol>
                <a:gridCol w="411480">
                  <a:extLst>
                    <a:ext uri="{9D8B030D-6E8A-4147-A177-3AD203B41FA5}">
                      <a16:colId xmlns:a16="http://schemas.microsoft.com/office/drawing/2014/main" val="2603273476"/>
                    </a:ext>
                  </a:extLst>
                </a:gridCol>
                <a:gridCol w="411480">
                  <a:extLst>
                    <a:ext uri="{9D8B030D-6E8A-4147-A177-3AD203B41FA5}">
                      <a16:colId xmlns:a16="http://schemas.microsoft.com/office/drawing/2014/main" val="738732434"/>
                    </a:ext>
                  </a:extLst>
                </a:gridCol>
                <a:gridCol w="411480">
                  <a:extLst>
                    <a:ext uri="{9D8B030D-6E8A-4147-A177-3AD203B41FA5}">
                      <a16:colId xmlns:a16="http://schemas.microsoft.com/office/drawing/2014/main" val="290332315"/>
                    </a:ext>
                  </a:extLst>
                </a:gridCol>
                <a:gridCol w="411480">
                  <a:extLst>
                    <a:ext uri="{9D8B030D-6E8A-4147-A177-3AD203B41FA5}">
                      <a16:colId xmlns:a16="http://schemas.microsoft.com/office/drawing/2014/main" val="2082092414"/>
                    </a:ext>
                  </a:extLst>
                </a:gridCol>
                <a:gridCol w="411480">
                  <a:extLst>
                    <a:ext uri="{9D8B030D-6E8A-4147-A177-3AD203B41FA5}">
                      <a16:colId xmlns:a16="http://schemas.microsoft.com/office/drawing/2014/main" val="2302032113"/>
                    </a:ext>
                  </a:extLst>
                </a:gridCol>
                <a:gridCol w="411480">
                  <a:extLst>
                    <a:ext uri="{9D8B030D-6E8A-4147-A177-3AD203B41FA5}">
                      <a16:colId xmlns:a16="http://schemas.microsoft.com/office/drawing/2014/main" val="3627548352"/>
                    </a:ext>
                  </a:extLst>
                </a:gridCol>
                <a:gridCol w="411480">
                  <a:extLst>
                    <a:ext uri="{9D8B030D-6E8A-4147-A177-3AD203B41FA5}">
                      <a16:colId xmlns:a16="http://schemas.microsoft.com/office/drawing/2014/main" val="3333363819"/>
                    </a:ext>
                  </a:extLst>
                </a:gridCol>
                <a:gridCol w="411480">
                  <a:extLst>
                    <a:ext uri="{9D8B030D-6E8A-4147-A177-3AD203B41FA5}">
                      <a16:colId xmlns:a16="http://schemas.microsoft.com/office/drawing/2014/main" val="938786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70141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- 2024-08-09 08:09:23</a:t>
                      </a:r>
                      <a:r>
                        <a:rPr kumimoji="0" lang="es-ES" sz="1000" b="0" i="0" u="none" strike="noStrike" kern="1200" cap="none" spc="0" normalizeH="0" baseline="0" noProof="0">
                          <a:ln>
                            <a:noFill/>
                          </a:ln>
                          <a:solidFill>
                            <a:prstClr val="black"/>
                          </a:solidFill>
                          <a:effectLst/>
                          <a:uLnTx/>
                          <a:uFillTx/>
                          <a:latin typeface="Calibri"/>
                          <a:ea typeface="+mn-ea"/>
                          <a:cs typeface="+mn-cs"/>
                        </a:rPr>
                        <a:t>
 ¡CHECKS para la protección solar 🗒️! No olvides estos puntos ciegos 🕶️​
​👋🏾 Tus manos están constantemente expuestas al sol y necesitan tanta protección como el rostro.​
​👩🏽 El cuero cabelludo es vulnerable a las quemaduras solares. Aplica protector solar para no quemarte.​
​#NIVEA #SPF365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https://quintly-eu-image-storage.s3.amazonaws.com/7148b6684ed6c676ec24fe76a641be69/11efe5b24d922219e52c864813f727d8.jpg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5046</a:t>
                      </a:r>
                    </a:p>
                  </a:txBody>
                  <a:tcPr/>
                </a:tc>
                <a:extLst>
                  <a:ext uri="{0D108BD9-81ED-4DB2-BD59-A6C34878D82A}">
                    <a16:rowId xmlns:a16="http://schemas.microsoft.com/office/drawing/2014/main" val="721497040"/>
                  </a:ext>
                </a:extLst>
              </a:tr>
            </a:tbl>
          </a:graphicData>
        </a:graphic>
      </p:graphicFrame>
      <p:sp>
        <p:nvSpPr>
          <p:cNvPr id="4" name="Text Placeholder 3">
            <a:extLst>
              <a:ext uri="{FF2B5EF4-FFF2-40B4-BE49-F238E27FC236}">
                <a16:creationId xmlns:a16="http://schemas.microsoft.com/office/drawing/2014/main" id="{156FD94C-A499-4D3D-B94C-73022FBFE23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00054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18797-0956-47D0-A0DD-3BBE1085A515}"/>
              </a:ext>
            </a:extLst>
          </p:cNvPr>
          <p:cNvSpPr>
            <a:spLocks noGrp="1"/>
          </p:cNvSpPr>
          <p:nvPr>
            <p:ph type="title"/>
          </p:nvPr>
        </p:nvSpPr>
        <p:spPr/>
        <p:txBody>
          <a:bodyPr/>
          <a:lstStyle/>
          <a:p>
            <a:r>
              <a:rPr lang="en-US"/>
              <a:t>Instagram Post Performance Instagram | 13 profiles - 14 of 26</a:t>
            </a:r>
          </a:p>
        </p:txBody>
      </p:sp>
      <p:graphicFrame>
        <p:nvGraphicFramePr>
          <p:cNvPr id="5" name="Table Placeholder 4">
            <a:extLst>
              <a:ext uri="{FF2B5EF4-FFF2-40B4-BE49-F238E27FC236}">
                <a16:creationId xmlns:a16="http://schemas.microsoft.com/office/drawing/2014/main" id="{92F6DAA3-A4D3-4599-A6D7-1167F25D64AC}"/>
              </a:ext>
            </a:extLst>
          </p:cNvPr>
          <p:cNvGraphicFramePr>
            <a:graphicFrameLocks noGrp="1"/>
          </p:cNvGraphicFramePr>
          <p:nvPr>
            <p:ph type="tbl" sz="quarter" idx="13"/>
            <p:extLst>
              <p:ext uri="{D42A27DB-BD31-4B8C-83A1-F6EECF244321}">
                <p14:modId xmlns:p14="http://schemas.microsoft.com/office/powerpoint/2010/main" val="169142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29274580"/>
                    </a:ext>
                  </a:extLst>
                </a:gridCol>
                <a:gridCol w="987552">
                  <a:extLst>
                    <a:ext uri="{9D8B030D-6E8A-4147-A177-3AD203B41FA5}">
                      <a16:colId xmlns:a16="http://schemas.microsoft.com/office/drawing/2014/main" val="47585183"/>
                    </a:ext>
                  </a:extLst>
                </a:gridCol>
                <a:gridCol w="1316736">
                  <a:extLst>
                    <a:ext uri="{9D8B030D-6E8A-4147-A177-3AD203B41FA5}">
                      <a16:colId xmlns:a16="http://schemas.microsoft.com/office/drawing/2014/main" val="1298520637"/>
                    </a:ext>
                  </a:extLst>
                </a:gridCol>
                <a:gridCol w="411480">
                  <a:extLst>
                    <a:ext uri="{9D8B030D-6E8A-4147-A177-3AD203B41FA5}">
                      <a16:colId xmlns:a16="http://schemas.microsoft.com/office/drawing/2014/main" val="2383776799"/>
                    </a:ext>
                  </a:extLst>
                </a:gridCol>
                <a:gridCol w="411480">
                  <a:extLst>
                    <a:ext uri="{9D8B030D-6E8A-4147-A177-3AD203B41FA5}">
                      <a16:colId xmlns:a16="http://schemas.microsoft.com/office/drawing/2014/main" val="3779170787"/>
                    </a:ext>
                  </a:extLst>
                </a:gridCol>
                <a:gridCol w="411480">
                  <a:extLst>
                    <a:ext uri="{9D8B030D-6E8A-4147-A177-3AD203B41FA5}">
                      <a16:colId xmlns:a16="http://schemas.microsoft.com/office/drawing/2014/main" val="4010873194"/>
                    </a:ext>
                  </a:extLst>
                </a:gridCol>
                <a:gridCol w="411480">
                  <a:extLst>
                    <a:ext uri="{9D8B030D-6E8A-4147-A177-3AD203B41FA5}">
                      <a16:colId xmlns:a16="http://schemas.microsoft.com/office/drawing/2014/main" val="2055956973"/>
                    </a:ext>
                  </a:extLst>
                </a:gridCol>
                <a:gridCol w="411480">
                  <a:extLst>
                    <a:ext uri="{9D8B030D-6E8A-4147-A177-3AD203B41FA5}">
                      <a16:colId xmlns:a16="http://schemas.microsoft.com/office/drawing/2014/main" val="3381510084"/>
                    </a:ext>
                  </a:extLst>
                </a:gridCol>
                <a:gridCol w="411480">
                  <a:extLst>
                    <a:ext uri="{9D8B030D-6E8A-4147-A177-3AD203B41FA5}">
                      <a16:colId xmlns:a16="http://schemas.microsoft.com/office/drawing/2014/main" val="2772383079"/>
                    </a:ext>
                  </a:extLst>
                </a:gridCol>
                <a:gridCol w="411480">
                  <a:extLst>
                    <a:ext uri="{9D8B030D-6E8A-4147-A177-3AD203B41FA5}">
                      <a16:colId xmlns:a16="http://schemas.microsoft.com/office/drawing/2014/main" val="2915062834"/>
                    </a:ext>
                  </a:extLst>
                </a:gridCol>
                <a:gridCol w="411480">
                  <a:extLst>
                    <a:ext uri="{9D8B030D-6E8A-4147-A177-3AD203B41FA5}">
                      <a16:colId xmlns:a16="http://schemas.microsoft.com/office/drawing/2014/main" val="2804634534"/>
                    </a:ext>
                  </a:extLst>
                </a:gridCol>
                <a:gridCol w="411480">
                  <a:extLst>
                    <a:ext uri="{9D8B030D-6E8A-4147-A177-3AD203B41FA5}">
                      <a16:colId xmlns:a16="http://schemas.microsoft.com/office/drawing/2014/main" val="798913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4233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- 2024-08-13 11:00:45</a:t>
                      </a:r>
                      <a:r>
                        <a:rPr kumimoji="0" lang="it-IT" sz="1000" b="0" i="0" u="none" strike="noStrike" kern="1200" cap="none" spc="0" normalizeH="0" baseline="0" noProof="0">
                          <a:ln>
                            <a:noFill/>
                          </a:ln>
                          <a:solidFill>
                            <a:prstClr val="black"/>
                          </a:solidFill>
                          <a:effectLst/>
                          <a:uLnTx/>
                          <a:uFillTx/>
                          <a:latin typeface="Calibri"/>
                          <a:ea typeface="+mn-ea"/>
                          <a:cs typeface="+mn-cs"/>
                        </a:rPr>
                        <a:t>
 Facili da portare, facili da usare. ​​
Con le pratiche SALVIETTINE STRUCCANTI NIVEA togliere il make up sarà un gioco da ragazze. Dove vuoi, anche in vacanza ☀️​​
Lascia un commento della tua esperienza 😉​
#NIVEA #NIVEAItalia #NIVEASalviettineStruccanti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https://quintly-eu-image-storage.s3.amazonaws.com/8a9ce57e2eef1d65808952233f0033d0/f03c2b267766d5569b5469e3e24d531a.jpg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25621084"/>
                  </a:ext>
                </a:extLst>
              </a:tr>
            </a:tbl>
          </a:graphicData>
        </a:graphic>
      </p:graphicFrame>
      <p:sp>
        <p:nvSpPr>
          <p:cNvPr id="4" name="Text Placeholder 3">
            <a:extLst>
              <a:ext uri="{FF2B5EF4-FFF2-40B4-BE49-F238E27FC236}">
                <a16:creationId xmlns:a16="http://schemas.microsoft.com/office/drawing/2014/main" id="{F080CA2F-A1E5-4E0F-AFAA-09BEF79CD70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259289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A9E58-28C3-45DF-84B4-007CE6A82B95}"/>
              </a:ext>
            </a:extLst>
          </p:cNvPr>
          <p:cNvSpPr>
            <a:spLocks noGrp="1"/>
          </p:cNvSpPr>
          <p:nvPr>
            <p:ph type="title"/>
          </p:nvPr>
        </p:nvSpPr>
        <p:spPr/>
        <p:txBody>
          <a:bodyPr/>
          <a:lstStyle/>
          <a:p>
            <a:r>
              <a:rPr lang="en-US"/>
              <a:t>Instagram Post Performance Instagram | 13 profiles - 15 of 26</a:t>
            </a:r>
          </a:p>
        </p:txBody>
      </p:sp>
      <p:graphicFrame>
        <p:nvGraphicFramePr>
          <p:cNvPr id="5" name="Table Placeholder 4">
            <a:extLst>
              <a:ext uri="{FF2B5EF4-FFF2-40B4-BE49-F238E27FC236}">
                <a16:creationId xmlns:a16="http://schemas.microsoft.com/office/drawing/2014/main" id="{460893AF-D55D-441B-82D7-D9A0BADDC7FF}"/>
              </a:ext>
            </a:extLst>
          </p:cNvPr>
          <p:cNvGraphicFramePr>
            <a:graphicFrameLocks noGrp="1"/>
          </p:cNvGraphicFramePr>
          <p:nvPr>
            <p:ph type="tbl" sz="quarter" idx="13"/>
            <p:extLst>
              <p:ext uri="{D42A27DB-BD31-4B8C-83A1-F6EECF244321}">
                <p14:modId xmlns:p14="http://schemas.microsoft.com/office/powerpoint/2010/main" val="2470449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33248687"/>
                    </a:ext>
                  </a:extLst>
                </a:gridCol>
                <a:gridCol w="987552">
                  <a:extLst>
                    <a:ext uri="{9D8B030D-6E8A-4147-A177-3AD203B41FA5}">
                      <a16:colId xmlns:a16="http://schemas.microsoft.com/office/drawing/2014/main" val="3589224535"/>
                    </a:ext>
                  </a:extLst>
                </a:gridCol>
                <a:gridCol w="1316736">
                  <a:extLst>
                    <a:ext uri="{9D8B030D-6E8A-4147-A177-3AD203B41FA5}">
                      <a16:colId xmlns:a16="http://schemas.microsoft.com/office/drawing/2014/main" val="31734309"/>
                    </a:ext>
                  </a:extLst>
                </a:gridCol>
                <a:gridCol w="411480">
                  <a:extLst>
                    <a:ext uri="{9D8B030D-6E8A-4147-A177-3AD203B41FA5}">
                      <a16:colId xmlns:a16="http://schemas.microsoft.com/office/drawing/2014/main" val="311858041"/>
                    </a:ext>
                  </a:extLst>
                </a:gridCol>
                <a:gridCol w="411480">
                  <a:extLst>
                    <a:ext uri="{9D8B030D-6E8A-4147-A177-3AD203B41FA5}">
                      <a16:colId xmlns:a16="http://schemas.microsoft.com/office/drawing/2014/main" val="894350227"/>
                    </a:ext>
                  </a:extLst>
                </a:gridCol>
                <a:gridCol w="411480">
                  <a:extLst>
                    <a:ext uri="{9D8B030D-6E8A-4147-A177-3AD203B41FA5}">
                      <a16:colId xmlns:a16="http://schemas.microsoft.com/office/drawing/2014/main" val="1986603954"/>
                    </a:ext>
                  </a:extLst>
                </a:gridCol>
                <a:gridCol w="411480">
                  <a:extLst>
                    <a:ext uri="{9D8B030D-6E8A-4147-A177-3AD203B41FA5}">
                      <a16:colId xmlns:a16="http://schemas.microsoft.com/office/drawing/2014/main" val="899809233"/>
                    </a:ext>
                  </a:extLst>
                </a:gridCol>
                <a:gridCol w="411480">
                  <a:extLst>
                    <a:ext uri="{9D8B030D-6E8A-4147-A177-3AD203B41FA5}">
                      <a16:colId xmlns:a16="http://schemas.microsoft.com/office/drawing/2014/main" val="2415310661"/>
                    </a:ext>
                  </a:extLst>
                </a:gridCol>
                <a:gridCol w="411480">
                  <a:extLst>
                    <a:ext uri="{9D8B030D-6E8A-4147-A177-3AD203B41FA5}">
                      <a16:colId xmlns:a16="http://schemas.microsoft.com/office/drawing/2014/main" val="2047921113"/>
                    </a:ext>
                  </a:extLst>
                </a:gridCol>
                <a:gridCol w="411480">
                  <a:extLst>
                    <a:ext uri="{9D8B030D-6E8A-4147-A177-3AD203B41FA5}">
                      <a16:colId xmlns:a16="http://schemas.microsoft.com/office/drawing/2014/main" val="3135499972"/>
                    </a:ext>
                  </a:extLst>
                </a:gridCol>
                <a:gridCol w="411480">
                  <a:extLst>
                    <a:ext uri="{9D8B030D-6E8A-4147-A177-3AD203B41FA5}">
                      <a16:colId xmlns:a16="http://schemas.microsoft.com/office/drawing/2014/main" val="243998420"/>
                    </a:ext>
                  </a:extLst>
                </a:gridCol>
                <a:gridCol w="411480">
                  <a:extLst>
                    <a:ext uri="{9D8B030D-6E8A-4147-A177-3AD203B41FA5}">
                      <a16:colId xmlns:a16="http://schemas.microsoft.com/office/drawing/2014/main" val="211124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35115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- 2024-08-13 13:00:30</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el cuello y el escote necesitan tantos cuidados como el rostro? 😯 Nuestra gama NIVEA Cellular Expert Lift está enriquecida con Bakuchiol puro y reduce visiblemente las arrugas y redefine el contorno del rostro, pero no se queda ahí: sentirás la piel de cuello y escote más firme también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https://quintly-eu-image-storage.s3.amazonaws.com/7148b6684ed6c676ec24fe76a641be69/aafa83f279eef1e02122a958daaed4df.jpg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17212207"/>
                  </a:ext>
                </a:extLst>
              </a:tr>
            </a:tbl>
          </a:graphicData>
        </a:graphic>
      </p:graphicFrame>
      <p:sp>
        <p:nvSpPr>
          <p:cNvPr id="4" name="Text Placeholder 3">
            <a:extLst>
              <a:ext uri="{FF2B5EF4-FFF2-40B4-BE49-F238E27FC236}">
                <a16:creationId xmlns:a16="http://schemas.microsoft.com/office/drawing/2014/main" id="{A7B2E336-7F89-4E4C-BF01-D337704D951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969181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A0CF-F501-48FF-9040-60FA8539BD95}"/>
              </a:ext>
            </a:extLst>
          </p:cNvPr>
          <p:cNvSpPr>
            <a:spLocks noGrp="1"/>
          </p:cNvSpPr>
          <p:nvPr>
            <p:ph type="title"/>
          </p:nvPr>
        </p:nvSpPr>
        <p:spPr/>
        <p:txBody>
          <a:bodyPr/>
          <a:lstStyle/>
          <a:p>
            <a:r>
              <a:rPr lang="en-US"/>
              <a:t>Instagram Post Performance Instagram | 13 profiles - 16 of 26</a:t>
            </a:r>
          </a:p>
        </p:txBody>
      </p:sp>
      <p:graphicFrame>
        <p:nvGraphicFramePr>
          <p:cNvPr id="5" name="Table Placeholder 4">
            <a:extLst>
              <a:ext uri="{FF2B5EF4-FFF2-40B4-BE49-F238E27FC236}">
                <a16:creationId xmlns:a16="http://schemas.microsoft.com/office/drawing/2014/main" id="{E2E68F71-8975-462D-840F-BA6AEE7DA0E6}"/>
              </a:ext>
            </a:extLst>
          </p:cNvPr>
          <p:cNvGraphicFramePr>
            <a:graphicFrameLocks noGrp="1"/>
          </p:cNvGraphicFramePr>
          <p:nvPr>
            <p:ph type="tbl" sz="quarter" idx="13"/>
            <p:extLst>
              <p:ext uri="{D42A27DB-BD31-4B8C-83A1-F6EECF244321}">
                <p14:modId xmlns:p14="http://schemas.microsoft.com/office/powerpoint/2010/main" val="165790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12115946"/>
                    </a:ext>
                  </a:extLst>
                </a:gridCol>
                <a:gridCol w="987552">
                  <a:extLst>
                    <a:ext uri="{9D8B030D-6E8A-4147-A177-3AD203B41FA5}">
                      <a16:colId xmlns:a16="http://schemas.microsoft.com/office/drawing/2014/main" val="719003417"/>
                    </a:ext>
                  </a:extLst>
                </a:gridCol>
                <a:gridCol w="1316736">
                  <a:extLst>
                    <a:ext uri="{9D8B030D-6E8A-4147-A177-3AD203B41FA5}">
                      <a16:colId xmlns:a16="http://schemas.microsoft.com/office/drawing/2014/main" val="289068878"/>
                    </a:ext>
                  </a:extLst>
                </a:gridCol>
                <a:gridCol w="411480">
                  <a:extLst>
                    <a:ext uri="{9D8B030D-6E8A-4147-A177-3AD203B41FA5}">
                      <a16:colId xmlns:a16="http://schemas.microsoft.com/office/drawing/2014/main" val="3936196364"/>
                    </a:ext>
                  </a:extLst>
                </a:gridCol>
                <a:gridCol w="411480">
                  <a:extLst>
                    <a:ext uri="{9D8B030D-6E8A-4147-A177-3AD203B41FA5}">
                      <a16:colId xmlns:a16="http://schemas.microsoft.com/office/drawing/2014/main" val="2103695174"/>
                    </a:ext>
                  </a:extLst>
                </a:gridCol>
                <a:gridCol w="411480">
                  <a:extLst>
                    <a:ext uri="{9D8B030D-6E8A-4147-A177-3AD203B41FA5}">
                      <a16:colId xmlns:a16="http://schemas.microsoft.com/office/drawing/2014/main" val="480736427"/>
                    </a:ext>
                  </a:extLst>
                </a:gridCol>
                <a:gridCol w="411480">
                  <a:extLst>
                    <a:ext uri="{9D8B030D-6E8A-4147-A177-3AD203B41FA5}">
                      <a16:colId xmlns:a16="http://schemas.microsoft.com/office/drawing/2014/main" val="2630109450"/>
                    </a:ext>
                  </a:extLst>
                </a:gridCol>
                <a:gridCol w="411480">
                  <a:extLst>
                    <a:ext uri="{9D8B030D-6E8A-4147-A177-3AD203B41FA5}">
                      <a16:colId xmlns:a16="http://schemas.microsoft.com/office/drawing/2014/main" val="1642601056"/>
                    </a:ext>
                  </a:extLst>
                </a:gridCol>
                <a:gridCol w="411480">
                  <a:extLst>
                    <a:ext uri="{9D8B030D-6E8A-4147-A177-3AD203B41FA5}">
                      <a16:colId xmlns:a16="http://schemas.microsoft.com/office/drawing/2014/main" val="3259790147"/>
                    </a:ext>
                  </a:extLst>
                </a:gridCol>
                <a:gridCol w="411480">
                  <a:extLst>
                    <a:ext uri="{9D8B030D-6E8A-4147-A177-3AD203B41FA5}">
                      <a16:colId xmlns:a16="http://schemas.microsoft.com/office/drawing/2014/main" val="912623785"/>
                    </a:ext>
                  </a:extLst>
                </a:gridCol>
                <a:gridCol w="411480">
                  <a:extLst>
                    <a:ext uri="{9D8B030D-6E8A-4147-A177-3AD203B41FA5}">
                      <a16:colId xmlns:a16="http://schemas.microsoft.com/office/drawing/2014/main" val="3370402700"/>
                    </a:ext>
                  </a:extLst>
                </a:gridCol>
                <a:gridCol w="411480">
                  <a:extLst>
                    <a:ext uri="{9D8B030D-6E8A-4147-A177-3AD203B41FA5}">
                      <a16:colId xmlns:a16="http://schemas.microsoft.com/office/drawing/2014/main" val="182161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1930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- 2024-08-19 17:01:34</a:t>
                      </a:r>
                      <a:r>
                        <a:rPr kumimoji="0" lang="de-DE" sz="1000" b="0" i="0" u="none" strike="noStrike" kern="1200" cap="none" spc="0" normalizeH="0" baseline="0" noProof="0">
                          <a:ln>
                            <a:noFill/>
                          </a:ln>
                          <a:solidFill>
                            <a:prstClr val="black"/>
                          </a:solidFill>
                          <a:effectLst/>
                          <a:uLnTx/>
                          <a:uFillTx/>
                          <a:latin typeface="Calibri"/>
                          <a:ea typeface="+mn-ea"/>
                          <a:cs typeface="+mn-cs"/>
                        </a:rPr>
                        <a:t>
 Sommererinnerungen bleiben für immer, aber nicht auf deinem Gesicht! ❎ 
Genieße den Sommer unbeschwert mit dem UV Gesicht Mattierenden Sonnenschutz LSF 50 mit einer nicht fettenden Formel, die für jeden Hauttyp geeignet ist. Markiere deinen Bestie, der diesen Reminder braucht💙 ☀️​
#NIVEA #Suncare #Sunscreen #KeinTagOhneLSF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https://quintly-eu-image-storage.s3.amazonaws.com/4efafe4617368048609de3d9647bf496/b90c9e552ad31c99c9d62d61e1de86d5.jpg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 Local Influencer Content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4113</a:t>
                      </a:r>
                    </a:p>
                  </a:txBody>
                  <a:tcPr/>
                </a:tc>
                <a:extLst>
                  <a:ext uri="{0D108BD9-81ED-4DB2-BD59-A6C34878D82A}">
                    <a16:rowId xmlns:a16="http://schemas.microsoft.com/office/drawing/2014/main" val="3773014710"/>
                  </a:ext>
                </a:extLst>
              </a:tr>
            </a:tbl>
          </a:graphicData>
        </a:graphic>
      </p:graphicFrame>
      <p:sp>
        <p:nvSpPr>
          <p:cNvPr id="4" name="Text Placeholder 3">
            <a:extLst>
              <a:ext uri="{FF2B5EF4-FFF2-40B4-BE49-F238E27FC236}">
                <a16:creationId xmlns:a16="http://schemas.microsoft.com/office/drawing/2014/main" id="{99BBB063-A1E9-4CF8-8363-C00B6659813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111762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207FF-CB97-4759-AD67-19547AF10D56}"/>
              </a:ext>
            </a:extLst>
          </p:cNvPr>
          <p:cNvSpPr>
            <a:spLocks noGrp="1"/>
          </p:cNvSpPr>
          <p:nvPr>
            <p:ph type="title"/>
          </p:nvPr>
        </p:nvSpPr>
        <p:spPr/>
        <p:txBody>
          <a:bodyPr/>
          <a:lstStyle/>
          <a:p>
            <a:r>
              <a:rPr lang="en-US"/>
              <a:t>Instagram Post Performance Instagram | 13 profiles - 17 of 26</a:t>
            </a:r>
          </a:p>
        </p:txBody>
      </p:sp>
      <p:graphicFrame>
        <p:nvGraphicFramePr>
          <p:cNvPr id="5" name="Table Placeholder 4">
            <a:extLst>
              <a:ext uri="{FF2B5EF4-FFF2-40B4-BE49-F238E27FC236}">
                <a16:creationId xmlns:a16="http://schemas.microsoft.com/office/drawing/2014/main" id="{8A24230A-18AA-429F-975F-47BFF9C86CB4}"/>
              </a:ext>
            </a:extLst>
          </p:cNvPr>
          <p:cNvGraphicFramePr>
            <a:graphicFrameLocks noGrp="1"/>
          </p:cNvGraphicFramePr>
          <p:nvPr>
            <p:ph type="tbl" sz="quarter" idx="13"/>
            <p:extLst>
              <p:ext uri="{D42A27DB-BD31-4B8C-83A1-F6EECF244321}">
                <p14:modId xmlns:p14="http://schemas.microsoft.com/office/powerpoint/2010/main" val="262438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78076681"/>
                    </a:ext>
                  </a:extLst>
                </a:gridCol>
                <a:gridCol w="987552">
                  <a:extLst>
                    <a:ext uri="{9D8B030D-6E8A-4147-A177-3AD203B41FA5}">
                      <a16:colId xmlns:a16="http://schemas.microsoft.com/office/drawing/2014/main" val="3010602835"/>
                    </a:ext>
                  </a:extLst>
                </a:gridCol>
                <a:gridCol w="1316736">
                  <a:extLst>
                    <a:ext uri="{9D8B030D-6E8A-4147-A177-3AD203B41FA5}">
                      <a16:colId xmlns:a16="http://schemas.microsoft.com/office/drawing/2014/main" val="209428216"/>
                    </a:ext>
                  </a:extLst>
                </a:gridCol>
                <a:gridCol w="411480">
                  <a:extLst>
                    <a:ext uri="{9D8B030D-6E8A-4147-A177-3AD203B41FA5}">
                      <a16:colId xmlns:a16="http://schemas.microsoft.com/office/drawing/2014/main" val="1326974153"/>
                    </a:ext>
                  </a:extLst>
                </a:gridCol>
                <a:gridCol w="411480">
                  <a:extLst>
                    <a:ext uri="{9D8B030D-6E8A-4147-A177-3AD203B41FA5}">
                      <a16:colId xmlns:a16="http://schemas.microsoft.com/office/drawing/2014/main" val="3127538247"/>
                    </a:ext>
                  </a:extLst>
                </a:gridCol>
                <a:gridCol w="411480">
                  <a:extLst>
                    <a:ext uri="{9D8B030D-6E8A-4147-A177-3AD203B41FA5}">
                      <a16:colId xmlns:a16="http://schemas.microsoft.com/office/drawing/2014/main" val="927191797"/>
                    </a:ext>
                  </a:extLst>
                </a:gridCol>
                <a:gridCol w="411480">
                  <a:extLst>
                    <a:ext uri="{9D8B030D-6E8A-4147-A177-3AD203B41FA5}">
                      <a16:colId xmlns:a16="http://schemas.microsoft.com/office/drawing/2014/main" val="350510775"/>
                    </a:ext>
                  </a:extLst>
                </a:gridCol>
                <a:gridCol w="411480">
                  <a:extLst>
                    <a:ext uri="{9D8B030D-6E8A-4147-A177-3AD203B41FA5}">
                      <a16:colId xmlns:a16="http://schemas.microsoft.com/office/drawing/2014/main" val="800956986"/>
                    </a:ext>
                  </a:extLst>
                </a:gridCol>
                <a:gridCol w="411480">
                  <a:extLst>
                    <a:ext uri="{9D8B030D-6E8A-4147-A177-3AD203B41FA5}">
                      <a16:colId xmlns:a16="http://schemas.microsoft.com/office/drawing/2014/main" val="2861834530"/>
                    </a:ext>
                  </a:extLst>
                </a:gridCol>
                <a:gridCol w="411480">
                  <a:extLst>
                    <a:ext uri="{9D8B030D-6E8A-4147-A177-3AD203B41FA5}">
                      <a16:colId xmlns:a16="http://schemas.microsoft.com/office/drawing/2014/main" val="3770937608"/>
                    </a:ext>
                  </a:extLst>
                </a:gridCol>
                <a:gridCol w="411480">
                  <a:extLst>
                    <a:ext uri="{9D8B030D-6E8A-4147-A177-3AD203B41FA5}">
                      <a16:colId xmlns:a16="http://schemas.microsoft.com/office/drawing/2014/main" val="2845290311"/>
                    </a:ext>
                  </a:extLst>
                </a:gridCol>
                <a:gridCol w="411480">
                  <a:extLst>
                    <a:ext uri="{9D8B030D-6E8A-4147-A177-3AD203B41FA5}">
                      <a16:colId xmlns:a16="http://schemas.microsoft.com/office/drawing/2014/main" val="4037834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3236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- 2024-08-15 13:00:41</a:t>
                      </a:r>
                      <a:r>
                        <a:rPr kumimoji="0" lang="es-ES" sz="1000" b="0" i="0" u="none" strike="noStrike" kern="1200" cap="none" spc="0" normalizeH="0" baseline="0" noProof="0">
                          <a:ln>
                            <a:noFill/>
                          </a:ln>
                          <a:solidFill>
                            <a:prstClr val="black"/>
                          </a:solidFill>
                          <a:effectLst/>
                          <a:uLnTx/>
                          <a:uFillTx/>
                          <a:latin typeface="Calibri"/>
                          <a:ea typeface="+mn-ea"/>
                          <a:cs typeface="+mn-cs"/>
                        </a:rPr>
                        <a:t>
 ¿Cuánta protección solar necesita tu rostro? Nuestra regla de los dos dedos te lo pone fácil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https://quintly-eu-image-storage.s3.amazonaws.com/7148b6684ed6c676ec24fe76a641be69/2c0389c892f2cf5ee22c5377f627faa5.jpg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4724</a:t>
                      </a:r>
                    </a:p>
                  </a:txBody>
                  <a:tcPr/>
                </a:tc>
                <a:extLst>
                  <a:ext uri="{0D108BD9-81ED-4DB2-BD59-A6C34878D82A}">
                    <a16:rowId xmlns:a16="http://schemas.microsoft.com/office/drawing/2014/main" val="802313126"/>
                  </a:ext>
                </a:extLst>
              </a:tr>
            </a:tbl>
          </a:graphicData>
        </a:graphic>
      </p:graphicFrame>
      <p:sp>
        <p:nvSpPr>
          <p:cNvPr id="4" name="Text Placeholder 3">
            <a:extLst>
              <a:ext uri="{FF2B5EF4-FFF2-40B4-BE49-F238E27FC236}">
                <a16:creationId xmlns:a16="http://schemas.microsoft.com/office/drawing/2014/main" id="{481F8C3E-3DB1-4615-A63D-E828A3DC014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249439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25067-3217-4EBE-9DBB-A08327A6033F}"/>
              </a:ext>
            </a:extLst>
          </p:cNvPr>
          <p:cNvSpPr>
            <a:spLocks noGrp="1"/>
          </p:cNvSpPr>
          <p:nvPr>
            <p:ph type="title"/>
          </p:nvPr>
        </p:nvSpPr>
        <p:spPr/>
        <p:txBody>
          <a:bodyPr/>
          <a:lstStyle/>
          <a:p>
            <a:r>
              <a:rPr lang="en-US"/>
              <a:t>Instagram Post Performance Instagram | 13 profiles - 18 of 26</a:t>
            </a:r>
          </a:p>
        </p:txBody>
      </p:sp>
      <p:graphicFrame>
        <p:nvGraphicFramePr>
          <p:cNvPr id="5" name="Table Placeholder 4">
            <a:extLst>
              <a:ext uri="{FF2B5EF4-FFF2-40B4-BE49-F238E27FC236}">
                <a16:creationId xmlns:a16="http://schemas.microsoft.com/office/drawing/2014/main" id="{C7F5B818-E053-4498-87A1-5BD75ECE22D5}"/>
              </a:ext>
            </a:extLst>
          </p:cNvPr>
          <p:cNvGraphicFramePr>
            <a:graphicFrameLocks noGrp="1"/>
          </p:cNvGraphicFramePr>
          <p:nvPr>
            <p:ph type="tbl" sz="quarter" idx="13"/>
            <p:extLst>
              <p:ext uri="{D42A27DB-BD31-4B8C-83A1-F6EECF244321}">
                <p14:modId xmlns:p14="http://schemas.microsoft.com/office/powerpoint/2010/main" val="1769687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94781929"/>
                    </a:ext>
                  </a:extLst>
                </a:gridCol>
                <a:gridCol w="987552">
                  <a:extLst>
                    <a:ext uri="{9D8B030D-6E8A-4147-A177-3AD203B41FA5}">
                      <a16:colId xmlns:a16="http://schemas.microsoft.com/office/drawing/2014/main" val="2453316013"/>
                    </a:ext>
                  </a:extLst>
                </a:gridCol>
                <a:gridCol w="1316736">
                  <a:extLst>
                    <a:ext uri="{9D8B030D-6E8A-4147-A177-3AD203B41FA5}">
                      <a16:colId xmlns:a16="http://schemas.microsoft.com/office/drawing/2014/main" val="3618617928"/>
                    </a:ext>
                  </a:extLst>
                </a:gridCol>
                <a:gridCol w="411480">
                  <a:extLst>
                    <a:ext uri="{9D8B030D-6E8A-4147-A177-3AD203B41FA5}">
                      <a16:colId xmlns:a16="http://schemas.microsoft.com/office/drawing/2014/main" val="3607868926"/>
                    </a:ext>
                  </a:extLst>
                </a:gridCol>
                <a:gridCol w="411480">
                  <a:extLst>
                    <a:ext uri="{9D8B030D-6E8A-4147-A177-3AD203B41FA5}">
                      <a16:colId xmlns:a16="http://schemas.microsoft.com/office/drawing/2014/main" val="4195744135"/>
                    </a:ext>
                  </a:extLst>
                </a:gridCol>
                <a:gridCol w="411480">
                  <a:extLst>
                    <a:ext uri="{9D8B030D-6E8A-4147-A177-3AD203B41FA5}">
                      <a16:colId xmlns:a16="http://schemas.microsoft.com/office/drawing/2014/main" val="2023858278"/>
                    </a:ext>
                  </a:extLst>
                </a:gridCol>
                <a:gridCol w="411480">
                  <a:extLst>
                    <a:ext uri="{9D8B030D-6E8A-4147-A177-3AD203B41FA5}">
                      <a16:colId xmlns:a16="http://schemas.microsoft.com/office/drawing/2014/main" val="3438730910"/>
                    </a:ext>
                  </a:extLst>
                </a:gridCol>
                <a:gridCol w="411480">
                  <a:extLst>
                    <a:ext uri="{9D8B030D-6E8A-4147-A177-3AD203B41FA5}">
                      <a16:colId xmlns:a16="http://schemas.microsoft.com/office/drawing/2014/main" val="2814569812"/>
                    </a:ext>
                  </a:extLst>
                </a:gridCol>
                <a:gridCol w="411480">
                  <a:extLst>
                    <a:ext uri="{9D8B030D-6E8A-4147-A177-3AD203B41FA5}">
                      <a16:colId xmlns:a16="http://schemas.microsoft.com/office/drawing/2014/main" val="2047718079"/>
                    </a:ext>
                  </a:extLst>
                </a:gridCol>
                <a:gridCol w="411480">
                  <a:extLst>
                    <a:ext uri="{9D8B030D-6E8A-4147-A177-3AD203B41FA5}">
                      <a16:colId xmlns:a16="http://schemas.microsoft.com/office/drawing/2014/main" val="2925367104"/>
                    </a:ext>
                  </a:extLst>
                </a:gridCol>
                <a:gridCol w="411480">
                  <a:extLst>
                    <a:ext uri="{9D8B030D-6E8A-4147-A177-3AD203B41FA5}">
                      <a16:colId xmlns:a16="http://schemas.microsoft.com/office/drawing/2014/main" val="21159102"/>
                    </a:ext>
                  </a:extLst>
                </a:gridCol>
                <a:gridCol w="411480">
                  <a:extLst>
                    <a:ext uri="{9D8B030D-6E8A-4147-A177-3AD203B41FA5}">
                      <a16:colId xmlns:a16="http://schemas.microsoft.com/office/drawing/2014/main" val="3895032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49652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- 2024-08-19 12:59:31</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UV Rays can cause free radicals? NIVEA SUN UV Face Sensitive contains antioxidants that neutralise these free radicals, helping to shield your skin from sun allergies and irritation.💙 #nivea #SPF #sunscreen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https://quintly-eu-image-storage.s3.amazonaws.com/1271acdc50e41cd4b7b8b8806890ad13/4d5960ee2cabdb270c8f31322f56edae.jpg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 Local Influencer Content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3922</a:t>
                      </a:r>
                    </a:p>
                  </a:txBody>
                  <a:tcPr/>
                </a:tc>
                <a:extLst>
                  <a:ext uri="{0D108BD9-81ED-4DB2-BD59-A6C34878D82A}">
                    <a16:rowId xmlns:a16="http://schemas.microsoft.com/office/drawing/2014/main" val="3825771696"/>
                  </a:ext>
                </a:extLst>
              </a:tr>
            </a:tbl>
          </a:graphicData>
        </a:graphic>
      </p:graphicFrame>
      <p:sp>
        <p:nvSpPr>
          <p:cNvPr id="4" name="Text Placeholder 3">
            <a:extLst>
              <a:ext uri="{FF2B5EF4-FFF2-40B4-BE49-F238E27FC236}">
                <a16:creationId xmlns:a16="http://schemas.microsoft.com/office/drawing/2014/main" id="{41CBD15B-DD2F-4265-855A-92F0609F5C6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523056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15A95-280F-4907-BD68-2CB3A305BC18}"/>
              </a:ext>
            </a:extLst>
          </p:cNvPr>
          <p:cNvSpPr>
            <a:spLocks noGrp="1"/>
          </p:cNvSpPr>
          <p:nvPr>
            <p:ph type="title"/>
          </p:nvPr>
        </p:nvSpPr>
        <p:spPr/>
        <p:txBody>
          <a:bodyPr/>
          <a:lstStyle/>
          <a:p>
            <a:r>
              <a:rPr lang="en-US"/>
              <a:t>Instagram Post Performance Instagram | 13 profiles - 19 of 26</a:t>
            </a:r>
          </a:p>
        </p:txBody>
      </p:sp>
      <p:graphicFrame>
        <p:nvGraphicFramePr>
          <p:cNvPr id="5" name="Table Placeholder 4">
            <a:extLst>
              <a:ext uri="{FF2B5EF4-FFF2-40B4-BE49-F238E27FC236}">
                <a16:creationId xmlns:a16="http://schemas.microsoft.com/office/drawing/2014/main" id="{E07F6382-AEBC-48D6-8A8A-1F1192D97CB2}"/>
              </a:ext>
            </a:extLst>
          </p:cNvPr>
          <p:cNvGraphicFramePr>
            <a:graphicFrameLocks noGrp="1"/>
          </p:cNvGraphicFramePr>
          <p:nvPr>
            <p:ph type="tbl" sz="quarter" idx="13"/>
            <p:extLst>
              <p:ext uri="{D42A27DB-BD31-4B8C-83A1-F6EECF244321}">
                <p14:modId xmlns:p14="http://schemas.microsoft.com/office/powerpoint/2010/main" val="1115309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85743114"/>
                    </a:ext>
                  </a:extLst>
                </a:gridCol>
                <a:gridCol w="987552">
                  <a:extLst>
                    <a:ext uri="{9D8B030D-6E8A-4147-A177-3AD203B41FA5}">
                      <a16:colId xmlns:a16="http://schemas.microsoft.com/office/drawing/2014/main" val="3829041641"/>
                    </a:ext>
                  </a:extLst>
                </a:gridCol>
                <a:gridCol w="1316736">
                  <a:extLst>
                    <a:ext uri="{9D8B030D-6E8A-4147-A177-3AD203B41FA5}">
                      <a16:colId xmlns:a16="http://schemas.microsoft.com/office/drawing/2014/main" val="3629252870"/>
                    </a:ext>
                  </a:extLst>
                </a:gridCol>
                <a:gridCol w="411480">
                  <a:extLst>
                    <a:ext uri="{9D8B030D-6E8A-4147-A177-3AD203B41FA5}">
                      <a16:colId xmlns:a16="http://schemas.microsoft.com/office/drawing/2014/main" val="1234058522"/>
                    </a:ext>
                  </a:extLst>
                </a:gridCol>
                <a:gridCol w="411480">
                  <a:extLst>
                    <a:ext uri="{9D8B030D-6E8A-4147-A177-3AD203B41FA5}">
                      <a16:colId xmlns:a16="http://schemas.microsoft.com/office/drawing/2014/main" val="78339366"/>
                    </a:ext>
                  </a:extLst>
                </a:gridCol>
                <a:gridCol w="411480">
                  <a:extLst>
                    <a:ext uri="{9D8B030D-6E8A-4147-A177-3AD203B41FA5}">
                      <a16:colId xmlns:a16="http://schemas.microsoft.com/office/drawing/2014/main" val="1595641453"/>
                    </a:ext>
                  </a:extLst>
                </a:gridCol>
                <a:gridCol w="411480">
                  <a:extLst>
                    <a:ext uri="{9D8B030D-6E8A-4147-A177-3AD203B41FA5}">
                      <a16:colId xmlns:a16="http://schemas.microsoft.com/office/drawing/2014/main" val="285380370"/>
                    </a:ext>
                  </a:extLst>
                </a:gridCol>
                <a:gridCol w="411480">
                  <a:extLst>
                    <a:ext uri="{9D8B030D-6E8A-4147-A177-3AD203B41FA5}">
                      <a16:colId xmlns:a16="http://schemas.microsoft.com/office/drawing/2014/main" val="4294536599"/>
                    </a:ext>
                  </a:extLst>
                </a:gridCol>
                <a:gridCol w="411480">
                  <a:extLst>
                    <a:ext uri="{9D8B030D-6E8A-4147-A177-3AD203B41FA5}">
                      <a16:colId xmlns:a16="http://schemas.microsoft.com/office/drawing/2014/main" val="270392577"/>
                    </a:ext>
                  </a:extLst>
                </a:gridCol>
                <a:gridCol w="411480">
                  <a:extLst>
                    <a:ext uri="{9D8B030D-6E8A-4147-A177-3AD203B41FA5}">
                      <a16:colId xmlns:a16="http://schemas.microsoft.com/office/drawing/2014/main" val="3314393996"/>
                    </a:ext>
                  </a:extLst>
                </a:gridCol>
                <a:gridCol w="411480">
                  <a:extLst>
                    <a:ext uri="{9D8B030D-6E8A-4147-A177-3AD203B41FA5}">
                      <a16:colId xmlns:a16="http://schemas.microsoft.com/office/drawing/2014/main" val="3977800479"/>
                    </a:ext>
                  </a:extLst>
                </a:gridCol>
                <a:gridCol w="411480">
                  <a:extLst>
                    <a:ext uri="{9D8B030D-6E8A-4147-A177-3AD203B41FA5}">
                      <a16:colId xmlns:a16="http://schemas.microsoft.com/office/drawing/2014/main" val="2239648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9726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- 2024-08-21 11:00:42</a:t>
                      </a:r>
                      <a:r>
                        <a:rPr kumimoji="0" lang="it-IT" sz="1000" b="0" i="0" u="none" strike="noStrike" kern="1200" cap="none" spc="0" normalizeH="0" baseline="0" noProof="0">
                          <a:ln>
                            <a:noFill/>
                          </a:ln>
                          <a:solidFill>
                            <a:prstClr val="black"/>
                          </a:solidFill>
                          <a:effectLst/>
                          <a:uLnTx/>
                          <a:uFillTx/>
                          <a:latin typeface="Calibri"/>
                          <a:ea typeface="+mn-ea"/>
                          <a:cs typeface="+mn-cs"/>
                        </a:rPr>
                        <a:t>
 Sapevi che NIVEA Soft è biodegradabile al 98%? 🌿​
Ma cosa significa davvero biodegradabile? 🧐​
Significa che i suoi ingredienti vengono naturalmente decomposti da microrganismi e quindi sono poco impattanti sull'ecosistema.​
NIVEA Soft è formulata per ridurre gli sprechi e sostenere la natura.​
Goditi una pelle morbida e nutrita, mentre fai del bene al pianeta 💙
#NIVEA #NIVEAItalia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https://quintly-eu-image-storage.s3.amazonaws.com/8a9ce57e2eef1d65808952233f0033d0/d363f36a44ad450111d5ee79c98f2877.jpg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06530344"/>
                  </a:ext>
                </a:extLst>
              </a:tr>
            </a:tbl>
          </a:graphicData>
        </a:graphic>
      </p:graphicFrame>
      <p:sp>
        <p:nvSpPr>
          <p:cNvPr id="4" name="Text Placeholder 3">
            <a:extLst>
              <a:ext uri="{FF2B5EF4-FFF2-40B4-BE49-F238E27FC236}">
                <a16:creationId xmlns:a16="http://schemas.microsoft.com/office/drawing/2014/main" id="{4E3600FB-9770-4751-A226-8220744F7A2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581653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7D75-8EE3-4BBB-AC95-7B3A83293AC4}"/>
              </a:ext>
            </a:extLst>
          </p:cNvPr>
          <p:cNvSpPr>
            <a:spLocks noGrp="1"/>
          </p:cNvSpPr>
          <p:nvPr>
            <p:ph type="title"/>
          </p:nvPr>
        </p:nvSpPr>
        <p:spPr/>
        <p:txBody>
          <a:bodyPr/>
          <a:lstStyle/>
          <a:p>
            <a:r>
              <a:rPr lang="en-US"/>
              <a:t>Instagram Post Performance Instagram | 13 profiles - 20 of 26</a:t>
            </a:r>
          </a:p>
        </p:txBody>
      </p:sp>
      <p:graphicFrame>
        <p:nvGraphicFramePr>
          <p:cNvPr id="5" name="Table Placeholder 4">
            <a:extLst>
              <a:ext uri="{FF2B5EF4-FFF2-40B4-BE49-F238E27FC236}">
                <a16:creationId xmlns:a16="http://schemas.microsoft.com/office/drawing/2014/main" id="{8A2CDB40-15B7-44C2-8815-83D3F529328B}"/>
              </a:ext>
            </a:extLst>
          </p:cNvPr>
          <p:cNvGraphicFramePr>
            <a:graphicFrameLocks noGrp="1"/>
          </p:cNvGraphicFramePr>
          <p:nvPr>
            <p:ph type="tbl" sz="quarter" idx="13"/>
            <p:extLst>
              <p:ext uri="{D42A27DB-BD31-4B8C-83A1-F6EECF244321}">
                <p14:modId xmlns:p14="http://schemas.microsoft.com/office/powerpoint/2010/main" val="2744643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2748622"/>
                    </a:ext>
                  </a:extLst>
                </a:gridCol>
                <a:gridCol w="987552">
                  <a:extLst>
                    <a:ext uri="{9D8B030D-6E8A-4147-A177-3AD203B41FA5}">
                      <a16:colId xmlns:a16="http://schemas.microsoft.com/office/drawing/2014/main" val="4033609523"/>
                    </a:ext>
                  </a:extLst>
                </a:gridCol>
                <a:gridCol w="1316736">
                  <a:extLst>
                    <a:ext uri="{9D8B030D-6E8A-4147-A177-3AD203B41FA5}">
                      <a16:colId xmlns:a16="http://schemas.microsoft.com/office/drawing/2014/main" val="1405260041"/>
                    </a:ext>
                  </a:extLst>
                </a:gridCol>
                <a:gridCol w="411480">
                  <a:extLst>
                    <a:ext uri="{9D8B030D-6E8A-4147-A177-3AD203B41FA5}">
                      <a16:colId xmlns:a16="http://schemas.microsoft.com/office/drawing/2014/main" val="329737211"/>
                    </a:ext>
                  </a:extLst>
                </a:gridCol>
                <a:gridCol w="411480">
                  <a:extLst>
                    <a:ext uri="{9D8B030D-6E8A-4147-A177-3AD203B41FA5}">
                      <a16:colId xmlns:a16="http://schemas.microsoft.com/office/drawing/2014/main" val="4186167608"/>
                    </a:ext>
                  </a:extLst>
                </a:gridCol>
                <a:gridCol w="411480">
                  <a:extLst>
                    <a:ext uri="{9D8B030D-6E8A-4147-A177-3AD203B41FA5}">
                      <a16:colId xmlns:a16="http://schemas.microsoft.com/office/drawing/2014/main" val="3458548583"/>
                    </a:ext>
                  </a:extLst>
                </a:gridCol>
                <a:gridCol w="411480">
                  <a:extLst>
                    <a:ext uri="{9D8B030D-6E8A-4147-A177-3AD203B41FA5}">
                      <a16:colId xmlns:a16="http://schemas.microsoft.com/office/drawing/2014/main" val="3437786477"/>
                    </a:ext>
                  </a:extLst>
                </a:gridCol>
                <a:gridCol w="411480">
                  <a:extLst>
                    <a:ext uri="{9D8B030D-6E8A-4147-A177-3AD203B41FA5}">
                      <a16:colId xmlns:a16="http://schemas.microsoft.com/office/drawing/2014/main" val="2129418148"/>
                    </a:ext>
                  </a:extLst>
                </a:gridCol>
                <a:gridCol w="411480">
                  <a:extLst>
                    <a:ext uri="{9D8B030D-6E8A-4147-A177-3AD203B41FA5}">
                      <a16:colId xmlns:a16="http://schemas.microsoft.com/office/drawing/2014/main" val="173770467"/>
                    </a:ext>
                  </a:extLst>
                </a:gridCol>
                <a:gridCol w="411480">
                  <a:extLst>
                    <a:ext uri="{9D8B030D-6E8A-4147-A177-3AD203B41FA5}">
                      <a16:colId xmlns:a16="http://schemas.microsoft.com/office/drawing/2014/main" val="1578274642"/>
                    </a:ext>
                  </a:extLst>
                </a:gridCol>
                <a:gridCol w="411480">
                  <a:extLst>
                    <a:ext uri="{9D8B030D-6E8A-4147-A177-3AD203B41FA5}">
                      <a16:colId xmlns:a16="http://schemas.microsoft.com/office/drawing/2014/main" val="2751704921"/>
                    </a:ext>
                  </a:extLst>
                </a:gridCol>
                <a:gridCol w="411480">
                  <a:extLst>
                    <a:ext uri="{9D8B030D-6E8A-4147-A177-3AD203B41FA5}">
                      <a16:colId xmlns:a16="http://schemas.microsoft.com/office/drawing/2014/main" val="1029750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8200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nivea_es - 2024-08-06 13:01:00</a:t>
                      </a:r>
                      <a:r>
                        <a:rPr kumimoji="0" lang="en-US" sz="1000" b="0" i="0" u="none" strike="noStrike" kern="1200" cap="none" spc="0" normalizeH="0" baseline="0" noProof="0">
                          <a:ln>
                            <a:noFill/>
                          </a:ln>
                          <a:solidFill>
                            <a:prstClr val="black"/>
                          </a:solidFill>
                          <a:effectLst/>
                          <a:uLnTx/>
                          <a:uFillTx/>
                          <a:latin typeface="Calibri"/>
                          <a:ea typeface="+mn-ea"/>
                          <a:cs typeface="+mn-cs"/>
                        </a:rPr>
                        <a:t>
 Tu piel se merece la mejor protección solar con un cuidado específico 👀​
​✨NIVEA SUN FP50+ Protección Facial Fluido Luminous630 Antimanchas: di adiós a las manchas derivadas del sol y hola a una tez uniforme.​
​💧 NIVEA SUN FP50+ Protección Facial Derma Skin Clear: protege contra los rayos UVA/UVB con Niacinamida, manteniendo las imperfecciones a raya.​
☁️ NIVEA SUN FP50+ Fluido Diario Invisible : ultraligero y con un acabado invisible con protección UVA/UVB inmediata. Para todo tipo de pieles.​
​¿Qué necesita tu piel? ¿Todavía no has encontrado tu SPF ideal? Háznoslo saber en los comentarios 💙 #NIVEA #SPF365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https://quintly-eu-image-storage.s3.amazonaws.com/7148b6684ed6c676ec24fe76a641be69/423eea8ece2a8a9acb94d0a38f9e4889.jpg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86613880"/>
                  </a:ext>
                </a:extLst>
              </a:tr>
            </a:tbl>
          </a:graphicData>
        </a:graphic>
      </p:graphicFrame>
      <p:sp>
        <p:nvSpPr>
          <p:cNvPr id="4" name="Text Placeholder 3">
            <a:extLst>
              <a:ext uri="{FF2B5EF4-FFF2-40B4-BE49-F238E27FC236}">
                <a16:creationId xmlns:a16="http://schemas.microsoft.com/office/drawing/2014/main" id="{CA18ED5D-A892-4345-9060-1D676F9CE00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580607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D1794-46D8-45AD-827D-6E8BE9A670F8}"/>
              </a:ext>
            </a:extLst>
          </p:cNvPr>
          <p:cNvSpPr>
            <a:spLocks noGrp="1"/>
          </p:cNvSpPr>
          <p:nvPr>
            <p:ph type="title"/>
          </p:nvPr>
        </p:nvSpPr>
        <p:spPr/>
        <p:txBody>
          <a:bodyPr/>
          <a:lstStyle/>
          <a:p>
            <a:r>
              <a:rPr lang="en-US"/>
              <a:t>Instagram Post Performance Instagram | 13 profiles - 21 of 26</a:t>
            </a:r>
          </a:p>
        </p:txBody>
      </p:sp>
      <p:graphicFrame>
        <p:nvGraphicFramePr>
          <p:cNvPr id="5" name="Table Placeholder 4">
            <a:extLst>
              <a:ext uri="{FF2B5EF4-FFF2-40B4-BE49-F238E27FC236}">
                <a16:creationId xmlns:a16="http://schemas.microsoft.com/office/drawing/2014/main" id="{0DC7721C-506C-4B5E-B3FD-7B0077818E3C}"/>
              </a:ext>
            </a:extLst>
          </p:cNvPr>
          <p:cNvGraphicFramePr>
            <a:graphicFrameLocks noGrp="1"/>
          </p:cNvGraphicFramePr>
          <p:nvPr>
            <p:ph type="tbl" sz="quarter" idx="13"/>
            <p:extLst>
              <p:ext uri="{D42A27DB-BD31-4B8C-83A1-F6EECF244321}">
                <p14:modId xmlns:p14="http://schemas.microsoft.com/office/powerpoint/2010/main" val="1393843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44567040"/>
                    </a:ext>
                  </a:extLst>
                </a:gridCol>
                <a:gridCol w="987552">
                  <a:extLst>
                    <a:ext uri="{9D8B030D-6E8A-4147-A177-3AD203B41FA5}">
                      <a16:colId xmlns:a16="http://schemas.microsoft.com/office/drawing/2014/main" val="759195846"/>
                    </a:ext>
                  </a:extLst>
                </a:gridCol>
                <a:gridCol w="1316736">
                  <a:extLst>
                    <a:ext uri="{9D8B030D-6E8A-4147-A177-3AD203B41FA5}">
                      <a16:colId xmlns:a16="http://schemas.microsoft.com/office/drawing/2014/main" val="669344788"/>
                    </a:ext>
                  </a:extLst>
                </a:gridCol>
                <a:gridCol w="411480">
                  <a:extLst>
                    <a:ext uri="{9D8B030D-6E8A-4147-A177-3AD203B41FA5}">
                      <a16:colId xmlns:a16="http://schemas.microsoft.com/office/drawing/2014/main" val="3721679983"/>
                    </a:ext>
                  </a:extLst>
                </a:gridCol>
                <a:gridCol w="411480">
                  <a:extLst>
                    <a:ext uri="{9D8B030D-6E8A-4147-A177-3AD203B41FA5}">
                      <a16:colId xmlns:a16="http://schemas.microsoft.com/office/drawing/2014/main" val="590569887"/>
                    </a:ext>
                  </a:extLst>
                </a:gridCol>
                <a:gridCol w="411480">
                  <a:extLst>
                    <a:ext uri="{9D8B030D-6E8A-4147-A177-3AD203B41FA5}">
                      <a16:colId xmlns:a16="http://schemas.microsoft.com/office/drawing/2014/main" val="1653239739"/>
                    </a:ext>
                  </a:extLst>
                </a:gridCol>
                <a:gridCol w="411480">
                  <a:extLst>
                    <a:ext uri="{9D8B030D-6E8A-4147-A177-3AD203B41FA5}">
                      <a16:colId xmlns:a16="http://schemas.microsoft.com/office/drawing/2014/main" val="914956645"/>
                    </a:ext>
                  </a:extLst>
                </a:gridCol>
                <a:gridCol w="411480">
                  <a:extLst>
                    <a:ext uri="{9D8B030D-6E8A-4147-A177-3AD203B41FA5}">
                      <a16:colId xmlns:a16="http://schemas.microsoft.com/office/drawing/2014/main" val="2699203251"/>
                    </a:ext>
                  </a:extLst>
                </a:gridCol>
                <a:gridCol w="411480">
                  <a:extLst>
                    <a:ext uri="{9D8B030D-6E8A-4147-A177-3AD203B41FA5}">
                      <a16:colId xmlns:a16="http://schemas.microsoft.com/office/drawing/2014/main" val="94494724"/>
                    </a:ext>
                  </a:extLst>
                </a:gridCol>
                <a:gridCol w="411480">
                  <a:extLst>
                    <a:ext uri="{9D8B030D-6E8A-4147-A177-3AD203B41FA5}">
                      <a16:colId xmlns:a16="http://schemas.microsoft.com/office/drawing/2014/main" val="3668721903"/>
                    </a:ext>
                  </a:extLst>
                </a:gridCol>
                <a:gridCol w="411480">
                  <a:extLst>
                    <a:ext uri="{9D8B030D-6E8A-4147-A177-3AD203B41FA5}">
                      <a16:colId xmlns:a16="http://schemas.microsoft.com/office/drawing/2014/main" val="2865759112"/>
                    </a:ext>
                  </a:extLst>
                </a:gridCol>
                <a:gridCol w="411480">
                  <a:extLst>
                    <a:ext uri="{9D8B030D-6E8A-4147-A177-3AD203B41FA5}">
                      <a16:colId xmlns:a16="http://schemas.microsoft.com/office/drawing/2014/main" val="2768092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58584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- 2024-08-16 11:00:54</a:t>
                      </a:r>
                      <a:r>
                        <a:rPr kumimoji="0" lang="it-IT" sz="1000" b="0" i="0" u="none" strike="noStrike" kern="1200" cap="none" spc="0" normalizeH="0" baseline="0" noProof="0">
                          <a:ln>
                            <a:noFill/>
                          </a:ln>
                          <a:solidFill>
                            <a:prstClr val="black"/>
                          </a:solidFill>
                          <a:effectLst/>
                          <a:uLnTx/>
                          <a:uFillTx/>
                          <a:latin typeface="Calibri"/>
                          <a:ea typeface="+mn-ea"/>
                          <a:cs typeface="+mn-cs"/>
                        </a:rPr>
                        <a:t>
 Quali sono i must have per la tua valigia? 🏖️ ​
​Scrivilo nei commenti, con un emoji dalla nostra guida💙⬇️ 
#NIVEA #NIVEAItalia #VacationRoutine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https://quintly-eu-image-storage.s3.amazonaws.com/8a9ce57e2eef1d65808952233f0033d0/d120aaec82bceabcaa7ea962eb5bd7f6.jpg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15278099"/>
                  </a:ext>
                </a:extLst>
              </a:tr>
            </a:tbl>
          </a:graphicData>
        </a:graphic>
      </p:graphicFrame>
      <p:sp>
        <p:nvSpPr>
          <p:cNvPr id="4" name="Text Placeholder 3">
            <a:extLst>
              <a:ext uri="{FF2B5EF4-FFF2-40B4-BE49-F238E27FC236}">
                <a16:creationId xmlns:a16="http://schemas.microsoft.com/office/drawing/2014/main" id="{FBCBEEEE-4C97-4F34-85EC-55AEEADBE49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3202035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D83FE-7E87-4549-BF74-01DF46B0ECCC}"/>
              </a:ext>
            </a:extLst>
          </p:cNvPr>
          <p:cNvSpPr>
            <a:spLocks noGrp="1"/>
          </p:cNvSpPr>
          <p:nvPr>
            <p:ph type="title"/>
          </p:nvPr>
        </p:nvSpPr>
        <p:spPr/>
        <p:txBody>
          <a:bodyPr/>
          <a:lstStyle/>
          <a:p>
            <a:r>
              <a:rPr lang="en-US"/>
              <a:t>Instagram Post Performance Instagram | 13 profiles - 22 of 26</a:t>
            </a:r>
          </a:p>
        </p:txBody>
      </p:sp>
      <p:graphicFrame>
        <p:nvGraphicFramePr>
          <p:cNvPr id="5" name="Table Placeholder 4">
            <a:extLst>
              <a:ext uri="{FF2B5EF4-FFF2-40B4-BE49-F238E27FC236}">
                <a16:creationId xmlns:a16="http://schemas.microsoft.com/office/drawing/2014/main" id="{8FBFEAEA-AC27-4FB3-85E4-D18A4317AAD2}"/>
              </a:ext>
            </a:extLst>
          </p:cNvPr>
          <p:cNvGraphicFramePr>
            <a:graphicFrameLocks noGrp="1"/>
          </p:cNvGraphicFramePr>
          <p:nvPr>
            <p:ph type="tbl" sz="quarter" idx="13"/>
            <p:extLst>
              <p:ext uri="{D42A27DB-BD31-4B8C-83A1-F6EECF244321}">
                <p14:modId xmlns:p14="http://schemas.microsoft.com/office/powerpoint/2010/main" val="1763562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01657735"/>
                    </a:ext>
                  </a:extLst>
                </a:gridCol>
                <a:gridCol w="987552">
                  <a:extLst>
                    <a:ext uri="{9D8B030D-6E8A-4147-A177-3AD203B41FA5}">
                      <a16:colId xmlns:a16="http://schemas.microsoft.com/office/drawing/2014/main" val="2962176073"/>
                    </a:ext>
                  </a:extLst>
                </a:gridCol>
                <a:gridCol w="1316736">
                  <a:extLst>
                    <a:ext uri="{9D8B030D-6E8A-4147-A177-3AD203B41FA5}">
                      <a16:colId xmlns:a16="http://schemas.microsoft.com/office/drawing/2014/main" val="135318079"/>
                    </a:ext>
                  </a:extLst>
                </a:gridCol>
                <a:gridCol w="411480">
                  <a:extLst>
                    <a:ext uri="{9D8B030D-6E8A-4147-A177-3AD203B41FA5}">
                      <a16:colId xmlns:a16="http://schemas.microsoft.com/office/drawing/2014/main" val="3227947133"/>
                    </a:ext>
                  </a:extLst>
                </a:gridCol>
                <a:gridCol w="411480">
                  <a:extLst>
                    <a:ext uri="{9D8B030D-6E8A-4147-A177-3AD203B41FA5}">
                      <a16:colId xmlns:a16="http://schemas.microsoft.com/office/drawing/2014/main" val="4135883342"/>
                    </a:ext>
                  </a:extLst>
                </a:gridCol>
                <a:gridCol w="411480">
                  <a:extLst>
                    <a:ext uri="{9D8B030D-6E8A-4147-A177-3AD203B41FA5}">
                      <a16:colId xmlns:a16="http://schemas.microsoft.com/office/drawing/2014/main" val="123216078"/>
                    </a:ext>
                  </a:extLst>
                </a:gridCol>
                <a:gridCol w="411480">
                  <a:extLst>
                    <a:ext uri="{9D8B030D-6E8A-4147-A177-3AD203B41FA5}">
                      <a16:colId xmlns:a16="http://schemas.microsoft.com/office/drawing/2014/main" val="2935502319"/>
                    </a:ext>
                  </a:extLst>
                </a:gridCol>
                <a:gridCol w="411480">
                  <a:extLst>
                    <a:ext uri="{9D8B030D-6E8A-4147-A177-3AD203B41FA5}">
                      <a16:colId xmlns:a16="http://schemas.microsoft.com/office/drawing/2014/main" val="3534280086"/>
                    </a:ext>
                  </a:extLst>
                </a:gridCol>
                <a:gridCol w="411480">
                  <a:extLst>
                    <a:ext uri="{9D8B030D-6E8A-4147-A177-3AD203B41FA5}">
                      <a16:colId xmlns:a16="http://schemas.microsoft.com/office/drawing/2014/main" val="1371886234"/>
                    </a:ext>
                  </a:extLst>
                </a:gridCol>
                <a:gridCol w="411480">
                  <a:extLst>
                    <a:ext uri="{9D8B030D-6E8A-4147-A177-3AD203B41FA5}">
                      <a16:colId xmlns:a16="http://schemas.microsoft.com/office/drawing/2014/main" val="1710952945"/>
                    </a:ext>
                  </a:extLst>
                </a:gridCol>
                <a:gridCol w="411480">
                  <a:extLst>
                    <a:ext uri="{9D8B030D-6E8A-4147-A177-3AD203B41FA5}">
                      <a16:colId xmlns:a16="http://schemas.microsoft.com/office/drawing/2014/main" val="15375378"/>
                    </a:ext>
                  </a:extLst>
                </a:gridCol>
                <a:gridCol w="411480">
                  <a:extLst>
                    <a:ext uri="{9D8B030D-6E8A-4147-A177-3AD203B41FA5}">
                      <a16:colId xmlns:a16="http://schemas.microsoft.com/office/drawing/2014/main" val="1355156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2335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- 2024-08-14 16:49:31</a:t>
                      </a:r>
                      <a:r>
                        <a:rPr kumimoji="0" lang="en-US" sz="1000" b="0" i="0" u="none" strike="noStrike" kern="1200" cap="none" spc="0" normalizeH="0" baseline="0" noProof="0">
                          <a:ln>
                            <a:noFill/>
                          </a:ln>
                          <a:solidFill>
                            <a:prstClr val="black"/>
                          </a:solidFill>
                          <a:effectLst/>
                          <a:uLnTx/>
                          <a:uFillTx/>
                          <a:latin typeface="Calibri"/>
                          <a:ea typeface="+mn-ea"/>
                          <a:cs typeface="+mn-cs"/>
                        </a:rPr>
                        <a:t>
 Your favourite routine but make it green 🌱
♻️NIVEA Derma Skin Clear Wash Gel &amp; Toner: Thorough cleansing, packaged in recycled materials
💧 NIVEA Refreshing Day Cream: A vegan-friendly option that hydrates and refreshes your skin
🐠 NIVEA Sun UV Face Derma Skin Clear: Protect your skin and marine life with our ocean-friendly formula, free from harmful UV filters
#nivea #skincare #routine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https://quintly-eu-image-storage.s3.amazonaws.com/1271acdc50e41cd4b7b8b8806890ad13/d1874a3afb517b67b29c2f5f29277aa1.jpg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3740</a:t>
                      </a:r>
                    </a:p>
                  </a:txBody>
                  <a:tcPr/>
                </a:tc>
                <a:extLst>
                  <a:ext uri="{0D108BD9-81ED-4DB2-BD59-A6C34878D82A}">
                    <a16:rowId xmlns:a16="http://schemas.microsoft.com/office/drawing/2014/main" val="809730439"/>
                  </a:ext>
                </a:extLst>
              </a:tr>
            </a:tbl>
          </a:graphicData>
        </a:graphic>
      </p:graphicFrame>
      <p:sp>
        <p:nvSpPr>
          <p:cNvPr id="4" name="Text Placeholder 3">
            <a:extLst>
              <a:ext uri="{FF2B5EF4-FFF2-40B4-BE49-F238E27FC236}">
                <a16:creationId xmlns:a16="http://schemas.microsoft.com/office/drawing/2014/main" id="{640A1487-8EFB-4074-90D4-D8C4EBBACE4B}"/>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542542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1EF6F-9218-49FC-A538-7FEFFB28951D}"/>
              </a:ext>
            </a:extLst>
          </p:cNvPr>
          <p:cNvSpPr>
            <a:spLocks noGrp="1"/>
          </p:cNvSpPr>
          <p:nvPr>
            <p:ph type="title"/>
          </p:nvPr>
        </p:nvSpPr>
        <p:spPr/>
        <p:txBody>
          <a:bodyPr/>
          <a:lstStyle/>
          <a:p>
            <a:r>
              <a:rPr lang="en-US"/>
              <a:t>Instagram Post Performance Instagram | 13 profiles - 23 of 26</a:t>
            </a:r>
          </a:p>
        </p:txBody>
      </p:sp>
      <p:graphicFrame>
        <p:nvGraphicFramePr>
          <p:cNvPr id="5" name="Table Placeholder 4">
            <a:extLst>
              <a:ext uri="{FF2B5EF4-FFF2-40B4-BE49-F238E27FC236}">
                <a16:creationId xmlns:a16="http://schemas.microsoft.com/office/drawing/2014/main" id="{C001EA11-B9AF-4312-8C9F-E027FF76FC03}"/>
              </a:ext>
            </a:extLst>
          </p:cNvPr>
          <p:cNvGraphicFramePr>
            <a:graphicFrameLocks noGrp="1"/>
          </p:cNvGraphicFramePr>
          <p:nvPr>
            <p:ph type="tbl" sz="quarter" idx="13"/>
            <p:extLst>
              <p:ext uri="{D42A27DB-BD31-4B8C-83A1-F6EECF244321}">
                <p14:modId xmlns:p14="http://schemas.microsoft.com/office/powerpoint/2010/main" val="1985043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77322769"/>
                    </a:ext>
                  </a:extLst>
                </a:gridCol>
                <a:gridCol w="987552">
                  <a:extLst>
                    <a:ext uri="{9D8B030D-6E8A-4147-A177-3AD203B41FA5}">
                      <a16:colId xmlns:a16="http://schemas.microsoft.com/office/drawing/2014/main" val="2059238117"/>
                    </a:ext>
                  </a:extLst>
                </a:gridCol>
                <a:gridCol w="1316736">
                  <a:extLst>
                    <a:ext uri="{9D8B030D-6E8A-4147-A177-3AD203B41FA5}">
                      <a16:colId xmlns:a16="http://schemas.microsoft.com/office/drawing/2014/main" val="2236488257"/>
                    </a:ext>
                  </a:extLst>
                </a:gridCol>
                <a:gridCol w="411480">
                  <a:extLst>
                    <a:ext uri="{9D8B030D-6E8A-4147-A177-3AD203B41FA5}">
                      <a16:colId xmlns:a16="http://schemas.microsoft.com/office/drawing/2014/main" val="1763991983"/>
                    </a:ext>
                  </a:extLst>
                </a:gridCol>
                <a:gridCol w="411480">
                  <a:extLst>
                    <a:ext uri="{9D8B030D-6E8A-4147-A177-3AD203B41FA5}">
                      <a16:colId xmlns:a16="http://schemas.microsoft.com/office/drawing/2014/main" val="1593096870"/>
                    </a:ext>
                  </a:extLst>
                </a:gridCol>
                <a:gridCol w="411480">
                  <a:extLst>
                    <a:ext uri="{9D8B030D-6E8A-4147-A177-3AD203B41FA5}">
                      <a16:colId xmlns:a16="http://schemas.microsoft.com/office/drawing/2014/main" val="1778886133"/>
                    </a:ext>
                  </a:extLst>
                </a:gridCol>
                <a:gridCol w="411480">
                  <a:extLst>
                    <a:ext uri="{9D8B030D-6E8A-4147-A177-3AD203B41FA5}">
                      <a16:colId xmlns:a16="http://schemas.microsoft.com/office/drawing/2014/main" val="2543715191"/>
                    </a:ext>
                  </a:extLst>
                </a:gridCol>
                <a:gridCol w="411480">
                  <a:extLst>
                    <a:ext uri="{9D8B030D-6E8A-4147-A177-3AD203B41FA5}">
                      <a16:colId xmlns:a16="http://schemas.microsoft.com/office/drawing/2014/main" val="1213829672"/>
                    </a:ext>
                  </a:extLst>
                </a:gridCol>
                <a:gridCol w="411480">
                  <a:extLst>
                    <a:ext uri="{9D8B030D-6E8A-4147-A177-3AD203B41FA5}">
                      <a16:colId xmlns:a16="http://schemas.microsoft.com/office/drawing/2014/main" val="1279144025"/>
                    </a:ext>
                  </a:extLst>
                </a:gridCol>
                <a:gridCol w="411480">
                  <a:extLst>
                    <a:ext uri="{9D8B030D-6E8A-4147-A177-3AD203B41FA5}">
                      <a16:colId xmlns:a16="http://schemas.microsoft.com/office/drawing/2014/main" val="3632838584"/>
                    </a:ext>
                  </a:extLst>
                </a:gridCol>
                <a:gridCol w="411480">
                  <a:extLst>
                    <a:ext uri="{9D8B030D-6E8A-4147-A177-3AD203B41FA5}">
                      <a16:colId xmlns:a16="http://schemas.microsoft.com/office/drawing/2014/main" val="2931620804"/>
                    </a:ext>
                  </a:extLst>
                </a:gridCol>
                <a:gridCol w="411480">
                  <a:extLst>
                    <a:ext uri="{9D8B030D-6E8A-4147-A177-3AD203B41FA5}">
                      <a16:colId xmlns:a16="http://schemas.microsoft.com/office/drawing/2014/main" val="359571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7838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- 2024-08-02 11:00:34</a:t>
                      </a:r>
                      <a:r>
                        <a:rPr kumimoji="0" lang="it-IT" sz="1000" b="0" i="0" u="none" strike="noStrike" kern="1200" cap="none" spc="0" normalizeH="0" baseline="0" noProof="0">
                          <a:ln>
                            <a:noFill/>
                          </a:ln>
                          <a:solidFill>
                            <a:prstClr val="black"/>
                          </a:solidFill>
                          <a:effectLst/>
                          <a:uLnTx/>
                          <a:uFillTx/>
                          <a:latin typeface="Calibri"/>
                          <a:ea typeface="+mn-ea"/>
                          <a:cs typeface="+mn-cs"/>
                        </a:rPr>
                        <a:t>
 Rimuovi, Rigenera, Ripeti con NIVEA Acqua Micellare Rigenerante infusa con siero. ​
Grazie all’azione del Pantenolo che contiene Vitamina B5, la tua pelle sarà detersa e idratata in profondità 😌 Provala e facci sapere cosa ne pensi!✨
#NIVEA #NIVEAItalia #NIVEAacquaMicellare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https://quintly-eu-image-storage.s3.amazonaws.com/8a9ce57e2eef1d65808952233f0033d0/049d1b10e07cfce7fe8ea6b3e9575eeb.jpg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2723</a:t>
                      </a:r>
                    </a:p>
                  </a:txBody>
                  <a:tcPr/>
                </a:tc>
                <a:extLst>
                  <a:ext uri="{0D108BD9-81ED-4DB2-BD59-A6C34878D82A}">
                    <a16:rowId xmlns:a16="http://schemas.microsoft.com/office/drawing/2014/main" val="4173540224"/>
                  </a:ext>
                </a:extLst>
              </a:tr>
            </a:tbl>
          </a:graphicData>
        </a:graphic>
      </p:graphicFrame>
      <p:sp>
        <p:nvSpPr>
          <p:cNvPr id="4" name="Text Placeholder 3">
            <a:extLst>
              <a:ext uri="{FF2B5EF4-FFF2-40B4-BE49-F238E27FC236}">
                <a16:creationId xmlns:a16="http://schemas.microsoft.com/office/drawing/2014/main" id="{2D81E6BC-083E-406E-A864-E90E65FDECB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418553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5D3AB-BE06-4A59-83D0-8DF9180225C6}"/>
              </a:ext>
            </a:extLst>
          </p:cNvPr>
          <p:cNvSpPr>
            <a:spLocks noGrp="1"/>
          </p:cNvSpPr>
          <p:nvPr>
            <p:ph type="title"/>
          </p:nvPr>
        </p:nvSpPr>
        <p:spPr/>
        <p:txBody>
          <a:bodyPr/>
          <a:lstStyle/>
          <a:p>
            <a:r>
              <a:rPr lang="en-US"/>
              <a:t>Instagram Post Performance Instagram | 13 profiles - 24 of 26</a:t>
            </a:r>
          </a:p>
        </p:txBody>
      </p:sp>
      <p:graphicFrame>
        <p:nvGraphicFramePr>
          <p:cNvPr id="5" name="Table Placeholder 4">
            <a:extLst>
              <a:ext uri="{FF2B5EF4-FFF2-40B4-BE49-F238E27FC236}">
                <a16:creationId xmlns:a16="http://schemas.microsoft.com/office/drawing/2014/main" id="{75DBAB0B-55F3-461E-A3C0-A4BCDADCAE97}"/>
              </a:ext>
            </a:extLst>
          </p:cNvPr>
          <p:cNvGraphicFramePr>
            <a:graphicFrameLocks noGrp="1"/>
          </p:cNvGraphicFramePr>
          <p:nvPr>
            <p:ph type="tbl" sz="quarter" idx="13"/>
            <p:extLst>
              <p:ext uri="{D42A27DB-BD31-4B8C-83A1-F6EECF244321}">
                <p14:modId xmlns:p14="http://schemas.microsoft.com/office/powerpoint/2010/main" val="274095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61773931"/>
                    </a:ext>
                  </a:extLst>
                </a:gridCol>
                <a:gridCol w="987552">
                  <a:extLst>
                    <a:ext uri="{9D8B030D-6E8A-4147-A177-3AD203B41FA5}">
                      <a16:colId xmlns:a16="http://schemas.microsoft.com/office/drawing/2014/main" val="2603020106"/>
                    </a:ext>
                  </a:extLst>
                </a:gridCol>
                <a:gridCol w="1316736">
                  <a:extLst>
                    <a:ext uri="{9D8B030D-6E8A-4147-A177-3AD203B41FA5}">
                      <a16:colId xmlns:a16="http://schemas.microsoft.com/office/drawing/2014/main" val="2744607063"/>
                    </a:ext>
                  </a:extLst>
                </a:gridCol>
                <a:gridCol w="411480">
                  <a:extLst>
                    <a:ext uri="{9D8B030D-6E8A-4147-A177-3AD203B41FA5}">
                      <a16:colId xmlns:a16="http://schemas.microsoft.com/office/drawing/2014/main" val="3337386163"/>
                    </a:ext>
                  </a:extLst>
                </a:gridCol>
                <a:gridCol w="411480">
                  <a:extLst>
                    <a:ext uri="{9D8B030D-6E8A-4147-A177-3AD203B41FA5}">
                      <a16:colId xmlns:a16="http://schemas.microsoft.com/office/drawing/2014/main" val="4108576124"/>
                    </a:ext>
                  </a:extLst>
                </a:gridCol>
                <a:gridCol w="411480">
                  <a:extLst>
                    <a:ext uri="{9D8B030D-6E8A-4147-A177-3AD203B41FA5}">
                      <a16:colId xmlns:a16="http://schemas.microsoft.com/office/drawing/2014/main" val="1990965196"/>
                    </a:ext>
                  </a:extLst>
                </a:gridCol>
                <a:gridCol w="411480">
                  <a:extLst>
                    <a:ext uri="{9D8B030D-6E8A-4147-A177-3AD203B41FA5}">
                      <a16:colId xmlns:a16="http://schemas.microsoft.com/office/drawing/2014/main" val="2930041221"/>
                    </a:ext>
                  </a:extLst>
                </a:gridCol>
                <a:gridCol w="411480">
                  <a:extLst>
                    <a:ext uri="{9D8B030D-6E8A-4147-A177-3AD203B41FA5}">
                      <a16:colId xmlns:a16="http://schemas.microsoft.com/office/drawing/2014/main" val="2204597315"/>
                    </a:ext>
                  </a:extLst>
                </a:gridCol>
                <a:gridCol w="411480">
                  <a:extLst>
                    <a:ext uri="{9D8B030D-6E8A-4147-A177-3AD203B41FA5}">
                      <a16:colId xmlns:a16="http://schemas.microsoft.com/office/drawing/2014/main" val="419575877"/>
                    </a:ext>
                  </a:extLst>
                </a:gridCol>
                <a:gridCol w="411480">
                  <a:extLst>
                    <a:ext uri="{9D8B030D-6E8A-4147-A177-3AD203B41FA5}">
                      <a16:colId xmlns:a16="http://schemas.microsoft.com/office/drawing/2014/main" val="2337613768"/>
                    </a:ext>
                  </a:extLst>
                </a:gridCol>
                <a:gridCol w="411480">
                  <a:extLst>
                    <a:ext uri="{9D8B030D-6E8A-4147-A177-3AD203B41FA5}">
                      <a16:colId xmlns:a16="http://schemas.microsoft.com/office/drawing/2014/main" val="38931578"/>
                    </a:ext>
                  </a:extLst>
                </a:gridCol>
                <a:gridCol w="411480">
                  <a:extLst>
                    <a:ext uri="{9D8B030D-6E8A-4147-A177-3AD203B41FA5}">
                      <a16:colId xmlns:a16="http://schemas.microsoft.com/office/drawing/2014/main" val="1953313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7839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- 2024-08-20 11:00:34</a:t>
                      </a:r>
                      <a:r>
                        <a:rPr kumimoji="0" lang="it-IT" sz="1000" b="0" i="0" u="none" strike="noStrike" kern="1200" cap="none" spc="0" normalizeH="0" baseline="0" noProof="0">
                          <a:ln>
                            <a:noFill/>
                          </a:ln>
                          <a:solidFill>
                            <a:prstClr val="black"/>
                          </a:solidFill>
                          <a:effectLst/>
                          <a:uLnTx/>
                          <a:uFillTx/>
                          <a:latin typeface="Calibri"/>
                          <a:ea typeface="+mn-ea"/>
                          <a:cs typeface="+mn-cs"/>
                        </a:rPr>
                        <a:t>
 Arricchita dal 5% di siero, NIVEA Acqua Micellare Rigenerante combina l'efficacia struccante e gli effetti benefici di Pantenolo, Squalane e  AminoAcid Complex. 🌿💧 ​
Il siero idrata, lenisce e rafforza la barriera cutanea mentre ti strucchi.​
Una sola applicazione per una sensazione che dura tutto il giorno.
#NIVEA #NIVEAItalia #NIVEAacquaMicellare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https://quintly-eu-image-storage.s3.amazonaws.com/8a9ce57e2eef1d65808952233f0033d0/c48c3fcff55b08425479ae245b39fb34.jpg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1950796"/>
                  </a:ext>
                </a:extLst>
              </a:tr>
            </a:tbl>
          </a:graphicData>
        </a:graphic>
      </p:graphicFrame>
      <p:sp>
        <p:nvSpPr>
          <p:cNvPr id="4" name="Text Placeholder 3">
            <a:extLst>
              <a:ext uri="{FF2B5EF4-FFF2-40B4-BE49-F238E27FC236}">
                <a16:creationId xmlns:a16="http://schemas.microsoft.com/office/drawing/2014/main" id="{F4B1B0E9-7276-432E-8F5E-4AF0CC33CA2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9528092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10C6E-1A54-4C8F-A90D-4DBB4EBEF670}"/>
              </a:ext>
            </a:extLst>
          </p:cNvPr>
          <p:cNvSpPr>
            <a:spLocks noGrp="1"/>
          </p:cNvSpPr>
          <p:nvPr>
            <p:ph type="title"/>
          </p:nvPr>
        </p:nvSpPr>
        <p:spPr/>
        <p:txBody>
          <a:bodyPr/>
          <a:lstStyle/>
          <a:p>
            <a:r>
              <a:rPr lang="en-US"/>
              <a:t>Instagram Post Performance Instagram | 13 profiles - 25 of 26</a:t>
            </a:r>
          </a:p>
        </p:txBody>
      </p:sp>
      <p:graphicFrame>
        <p:nvGraphicFramePr>
          <p:cNvPr id="5" name="Table Placeholder 4">
            <a:extLst>
              <a:ext uri="{FF2B5EF4-FFF2-40B4-BE49-F238E27FC236}">
                <a16:creationId xmlns:a16="http://schemas.microsoft.com/office/drawing/2014/main" id="{939D14F2-44D0-4FE9-A7BF-FBD6EB8F0E11}"/>
              </a:ext>
            </a:extLst>
          </p:cNvPr>
          <p:cNvGraphicFramePr>
            <a:graphicFrameLocks noGrp="1"/>
          </p:cNvGraphicFramePr>
          <p:nvPr>
            <p:ph type="tbl" sz="quarter" idx="13"/>
            <p:extLst>
              <p:ext uri="{D42A27DB-BD31-4B8C-83A1-F6EECF244321}">
                <p14:modId xmlns:p14="http://schemas.microsoft.com/office/powerpoint/2010/main" val="2394799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953506"/>
                    </a:ext>
                  </a:extLst>
                </a:gridCol>
                <a:gridCol w="987552">
                  <a:extLst>
                    <a:ext uri="{9D8B030D-6E8A-4147-A177-3AD203B41FA5}">
                      <a16:colId xmlns:a16="http://schemas.microsoft.com/office/drawing/2014/main" val="1895830245"/>
                    </a:ext>
                  </a:extLst>
                </a:gridCol>
                <a:gridCol w="1316736">
                  <a:extLst>
                    <a:ext uri="{9D8B030D-6E8A-4147-A177-3AD203B41FA5}">
                      <a16:colId xmlns:a16="http://schemas.microsoft.com/office/drawing/2014/main" val="2793746945"/>
                    </a:ext>
                  </a:extLst>
                </a:gridCol>
                <a:gridCol w="411480">
                  <a:extLst>
                    <a:ext uri="{9D8B030D-6E8A-4147-A177-3AD203B41FA5}">
                      <a16:colId xmlns:a16="http://schemas.microsoft.com/office/drawing/2014/main" val="3413808351"/>
                    </a:ext>
                  </a:extLst>
                </a:gridCol>
                <a:gridCol w="411480">
                  <a:extLst>
                    <a:ext uri="{9D8B030D-6E8A-4147-A177-3AD203B41FA5}">
                      <a16:colId xmlns:a16="http://schemas.microsoft.com/office/drawing/2014/main" val="2727129954"/>
                    </a:ext>
                  </a:extLst>
                </a:gridCol>
                <a:gridCol w="411480">
                  <a:extLst>
                    <a:ext uri="{9D8B030D-6E8A-4147-A177-3AD203B41FA5}">
                      <a16:colId xmlns:a16="http://schemas.microsoft.com/office/drawing/2014/main" val="521249677"/>
                    </a:ext>
                  </a:extLst>
                </a:gridCol>
                <a:gridCol w="411480">
                  <a:extLst>
                    <a:ext uri="{9D8B030D-6E8A-4147-A177-3AD203B41FA5}">
                      <a16:colId xmlns:a16="http://schemas.microsoft.com/office/drawing/2014/main" val="2603689107"/>
                    </a:ext>
                  </a:extLst>
                </a:gridCol>
                <a:gridCol w="411480">
                  <a:extLst>
                    <a:ext uri="{9D8B030D-6E8A-4147-A177-3AD203B41FA5}">
                      <a16:colId xmlns:a16="http://schemas.microsoft.com/office/drawing/2014/main" val="874672402"/>
                    </a:ext>
                  </a:extLst>
                </a:gridCol>
                <a:gridCol w="411480">
                  <a:extLst>
                    <a:ext uri="{9D8B030D-6E8A-4147-A177-3AD203B41FA5}">
                      <a16:colId xmlns:a16="http://schemas.microsoft.com/office/drawing/2014/main" val="4255114408"/>
                    </a:ext>
                  </a:extLst>
                </a:gridCol>
                <a:gridCol w="411480">
                  <a:extLst>
                    <a:ext uri="{9D8B030D-6E8A-4147-A177-3AD203B41FA5}">
                      <a16:colId xmlns:a16="http://schemas.microsoft.com/office/drawing/2014/main" val="3703609485"/>
                    </a:ext>
                  </a:extLst>
                </a:gridCol>
                <a:gridCol w="411480">
                  <a:extLst>
                    <a:ext uri="{9D8B030D-6E8A-4147-A177-3AD203B41FA5}">
                      <a16:colId xmlns:a16="http://schemas.microsoft.com/office/drawing/2014/main" val="2252933512"/>
                    </a:ext>
                  </a:extLst>
                </a:gridCol>
                <a:gridCol w="411480">
                  <a:extLst>
                    <a:ext uri="{9D8B030D-6E8A-4147-A177-3AD203B41FA5}">
                      <a16:colId xmlns:a16="http://schemas.microsoft.com/office/drawing/2014/main" val="943045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119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- 2024-08-15 13:12:31</a:t>
                      </a:r>
                      <a:r>
                        <a:rPr kumimoji="0" lang="en-US" sz="1000" b="0" i="0" u="none" strike="noStrike" kern="1200" cap="none" spc="0" normalizeH="0" baseline="0" noProof="0">
                          <a:ln>
                            <a:noFill/>
                          </a:ln>
                          <a:solidFill>
                            <a:prstClr val="black"/>
                          </a:solidFill>
                          <a:effectLst/>
                          <a:uLnTx/>
                          <a:uFillTx/>
                          <a:latin typeface="Calibri"/>
                          <a:ea typeface="+mn-ea"/>
                          <a:cs typeface="+mn-cs"/>
                        </a:rPr>
                        <a:t>
 How much sunscreen do you really need? Our two-finger rule makes it easy 🤞🏼
#nivea #spf #hacks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https://quintly-eu-image-storage.s3.amazonaws.com/1271acdc50e41cd4b7b8b8806890ad13/32c0199cb947f71ff2e90143958615b5.jpg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3023</a:t>
                      </a:r>
                    </a:p>
                  </a:txBody>
                  <a:tcPr/>
                </a:tc>
                <a:extLst>
                  <a:ext uri="{0D108BD9-81ED-4DB2-BD59-A6C34878D82A}">
                    <a16:rowId xmlns:a16="http://schemas.microsoft.com/office/drawing/2014/main" val="2723329194"/>
                  </a:ext>
                </a:extLst>
              </a:tr>
            </a:tbl>
          </a:graphicData>
        </a:graphic>
      </p:graphicFrame>
      <p:sp>
        <p:nvSpPr>
          <p:cNvPr id="4" name="Text Placeholder 3">
            <a:extLst>
              <a:ext uri="{FF2B5EF4-FFF2-40B4-BE49-F238E27FC236}">
                <a16:creationId xmlns:a16="http://schemas.microsoft.com/office/drawing/2014/main" id="{61CC85FA-848C-4891-B3AB-D192C3DE7CD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818410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CFD11-49BE-4039-86FF-91954F6E30FF}"/>
              </a:ext>
            </a:extLst>
          </p:cNvPr>
          <p:cNvSpPr>
            <a:spLocks noGrp="1"/>
          </p:cNvSpPr>
          <p:nvPr>
            <p:ph type="title"/>
          </p:nvPr>
        </p:nvSpPr>
        <p:spPr/>
        <p:txBody>
          <a:bodyPr/>
          <a:lstStyle/>
          <a:p>
            <a:r>
              <a:rPr lang="en-US"/>
              <a:t>Instagram Post Performance Instagram | 13 profiles - 26 of 26</a:t>
            </a:r>
          </a:p>
        </p:txBody>
      </p:sp>
      <p:graphicFrame>
        <p:nvGraphicFramePr>
          <p:cNvPr id="5" name="Table Placeholder 4">
            <a:extLst>
              <a:ext uri="{FF2B5EF4-FFF2-40B4-BE49-F238E27FC236}">
                <a16:creationId xmlns:a16="http://schemas.microsoft.com/office/drawing/2014/main" id="{79B7050E-70D3-441E-976D-6ECE3BC41035}"/>
              </a:ext>
            </a:extLst>
          </p:cNvPr>
          <p:cNvGraphicFramePr>
            <a:graphicFrameLocks noGrp="1"/>
          </p:cNvGraphicFramePr>
          <p:nvPr>
            <p:ph type="tbl" sz="quarter" idx="13"/>
            <p:extLst>
              <p:ext uri="{D42A27DB-BD31-4B8C-83A1-F6EECF244321}">
                <p14:modId xmlns:p14="http://schemas.microsoft.com/office/powerpoint/2010/main" val="2681370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8173080"/>
                    </a:ext>
                  </a:extLst>
                </a:gridCol>
                <a:gridCol w="987552">
                  <a:extLst>
                    <a:ext uri="{9D8B030D-6E8A-4147-A177-3AD203B41FA5}">
                      <a16:colId xmlns:a16="http://schemas.microsoft.com/office/drawing/2014/main" val="3621045977"/>
                    </a:ext>
                  </a:extLst>
                </a:gridCol>
                <a:gridCol w="1316736">
                  <a:extLst>
                    <a:ext uri="{9D8B030D-6E8A-4147-A177-3AD203B41FA5}">
                      <a16:colId xmlns:a16="http://schemas.microsoft.com/office/drawing/2014/main" val="2875996796"/>
                    </a:ext>
                  </a:extLst>
                </a:gridCol>
                <a:gridCol w="411480">
                  <a:extLst>
                    <a:ext uri="{9D8B030D-6E8A-4147-A177-3AD203B41FA5}">
                      <a16:colId xmlns:a16="http://schemas.microsoft.com/office/drawing/2014/main" val="146164147"/>
                    </a:ext>
                  </a:extLst>
                </a:gridCol>
                <a:gridCol w="411480">
                  <a:extLst>
                    <a:ext uri="{9D8B030D-6E8A-4147-A177-3AD203B41FA5}">
                      <a16:colId xmlns:a16="http://schemas.microsoft.com/office/drawing/2014/main" val="2390402234"/>
                    </a:ext>
                  </a:extLst>
                </a:gridCol>
                <a:gridCol w="411480">
                  <a:extLst>
                    <a:ext uri="{9D8B030D-6E8A-4147-A177-3AD203B41FA5}">
                      <a16:colId xmlns:a16="http://schemas.microsoft.com/office/drawing/2014/main" val="2517196448"/>
                    </a:ext>
                  </a:extLst>
                </a:gridCol>
                <a:gridCol w="411480">
                  <a:extLst>
                    <a:ext uri="{9D8B030D-6E8A-4147-A177-3AD203B41FA5}">
                      <a16:colId xmlns:a16="http://schemas.microsoft.com/office/drawing/2014/main" val="1245838624"/>
                    </a:ext>
                  </a:extLst>
                </a:gridCol>
                <a:gridCol w="411480">
                  <a:extLst>
                    <a:ext uri="{9D8B030D-6E8A-4147-A177-3AD203B41FA5}">
                      <a16:colId xmlns:a16="http://schemas.microsoft.com/office/drawing/2014/main" val="34334389"/>
                    </a:ext>
                  </a:extLst>
                </a:gridCol>
                <a:gridCol w="411480">
                  <a:extLst>
                    <a:ext uri="{9D8B030D-6E8A-4147-A177-3AD203B41FA5}">
                      <a16:colId xmlns:a16="http://schemas.microsoft.com/office/drawing/2014/main" val="3314644557"/>
                    </a:ext>
                  </a:extLst>
                </a:gridCol>
                <a:gridCol w="411480">
                  <a:extLst>
                    <a:ext uri="{9D8B030D-6E8A-4147-A177-3AD203B41FA5}">
                      <a16:colId xmlns:a16="http://schemas.microsoft.com/office/drawing/2014/main" val="391496941"/>
                    </a:ext>
                  </a:extLst>
                </a:gridCol>
                <a:gridCol w="411480">
                  <a:extLst>
                    <a:ext uri="{9D8B030D-6E8A-4147-A177-3AD203B41FA5}">
                      <a16:colId xmlns:a16="http://schemas.microsoft.com/office/drawing/2014/main" val="2940876697"/>
                    </a:ext>
                  </a:extLst>
                </a:gridCol>
                <a:gridCol w="411480">
                  <a:extLst>
                    <a:ext uri="{9D8B030D-6E8A-4147-A177-3AD203B41FA5}">
                      <a16:colId xmlns:a16="http://schemas.microsoft.com/office/drawing/2014/main" val="2698785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6519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- 2024-08-02 11:45:37</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Panthenol is a form of Vitamin B5, known for its healing properties 🌿 Paired with Squalane, which is derived from olives, NIVEA Micellar Water Regenerating deeply hydrates, restores moistures, and regenerates your skin 💙 #nivea #micellarwater #cleansing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https://quintly-eu-image-storage.s3.amazonaws.com/1271acdc50e41cd4b7b8b8806890ad13/1c187af3f4500600bc3700f4cadef7b7.jpg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2915</a:t>
                      </a:r>
                    </a:p>
                  </a:txBody>
                  <a:tcPr/>
                </a:tc>
                <a:extLst>
                  <a:ext uri="{0D108BD9-81ED-4DB2-BD59-A6C34878D82A}">
                    <a16:rowId xmlns:a16="http://schemas.microsoft.com/office/drawing/2014/main" val="2504783475"/>
                  </a:ext>
                </a:extLst>
              </a:tr>
            </a:tbl>
          </a:graphicData>
        </a:graphic>
      </p:graphicFrame>
      <p:sp>
        <p:nvSpPr>
          <p:cNvPr id="4" name="Text Placeholder 3">
            <a:extLst>
              <a:ext uri="{FF2B5EF4-FFF2-40B4-BE49-F238E27FC236}">
                <a16:creationId xmlns:a16="http://schemas.microsoft.com/office/drawing/2014/main" id="{A113668A-90B4-4E1E-A4BD-495A370D8257}"/>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122126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D4D88-9E0F-40D1-B66A-BCE0B06824CF}"/>
              </a:ext>
            </a:extLst>
          </p:cNvPr>
          <p:cNvSpPr>
            <a:spLocks noGrp="1"/>
          </p:cNvSpPr>
          <p:nvPr>
            <p:ph type="title"/>
          </p:nvPr>
        </p:nvSpPr>
        <p:spPr/>
        <p:txBody>
          <a:bodyPr/>
          <a:lstStyle/>
          <a:p>
            <a:r>
              <a:rPr lang="en-US"/>
              <a:t>Instagram Post Performance Instagram Reach | 13 profiles - 1 of 17</a:t>
            </a:r>
          </a:p>
        </p:txBody>
      </p:sp>
      <p:graphicFrame>
        <p:nvGraphicFramePr>
          <p:cNvPr id="5" name="Table Placeholder 4">
            <a:extLst>
              <a:ext uri="{FF2B5EF4-FFF2-40B4-BE49-F238E27FC236}">
                <a16:creationId xmlns:a16="http://schemas.microsoft.com/office/drawing/2014/main" id="{4A747DEA-F0BD-44A0-85F0-C5F88033A74A}"/>
              </a:ext>
            </a:extLst>
          </p:cNvPr>
          <p:cNvGraphicFramePr>
            <a:graphicFrameLocks noGrp="1"/>
          </p:cNvGraphicFramePr>
          <p:nvPr>
            <p:ph type="tbl" sz="quarter" idx="13"/>
            <p:extLst>
              <p:ext uri="{D42A27DB-BD31-4B8C-83A1-F6EECF244321}">
                <p14:modId xmlns:p14="http://schemas.microsoft.com/office/powerpoint/2010/main" val="131905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505352398"/>
                    </a:ext>
                  </a:extLst>
                </a:gridCol>
                <a:gridCol w="1892808">
                  <a:extLst>
                    <a:ext uri="{9D8B030D-6E8A-4147-A177-3AD203B41FA5}">
                      <a16:colId xmlns:a16="http://schemas.microsoft.com/office/drawing/2014/main" val="3224850942"/>
                    </a:ext>
                  </a:extLst>
                </a:gridCol>
                <a:gridCol w="2551176">
                  <a:extLst>
                    <a:ext uri="{9D8B030D-6E8A-4147-A177-3AD203B41FA5}">
                      <a16:colId xmlns:a16="http://schemas.microsoft.com/office/drawing/2014/main" val="1522412464"/>
                    </a:ext>
                  </a:extLst>
                </a:gridCol>
                <a:gridCol w="905256">
                  <a:extLst>
                    <a:ext uri="{9D8B030D-6E8A-4147-A177-3AD203B41FA5}">
                      <a16:colId xmlns:a16="http://schemas.microsoft.com/office/drawing/2014/main" val="2649382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89176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- 2024-08-05 17:00:44</a:t>
                      </a:r>
                      <a:r>
                        <a:rPr kumimoji="0" lang="en-US" sz="1000" b="0" i="0" u="none" strike="noStrike" kern="1200" cap="none" spc="0" normalizeH="0" baseline="0" noProof="0">
                          <a:ln>
                            <a:noFill/>
                          </a:ln>
                          <a:solidFill>
                            <a:prstClr val="black"/>
                          </a:solidFill>
                          <a:effectLst/>
                          <a:uLnTx/>
                          <a:uFillTx/>
                          <a:latin typeface="Calibri"/>
                          <a:ea typeface="+mn-ea"/>
                          <a:cs typeface="+mn-cs"/>
                        </a:rPr>
                        <a:t>
 Starte deine morgendliche Urlaubsroutine 👇​
Schritt 1: Reinige deine Haut mit dem Serum-infused Skin Glow Mizellenwasser mit Vitamin C &amp; E, die deiner Haut einen Feuchtigkeits- und Energie-Boost geben. ☀️​
Schritt 2: Spende deiner Haut 24h Feuchtigkeit mit unserer reichhaltigen Tagespflege – Tiefenhydration ist das A und O im Sommer. 💧​
Schritt 3: Schließe deine tägliche Routine mit Sonnenschutz ab! Unser UV Sensitiv Sonnenschutz LSF 50 bietet sofortigen Schutz vor UVA- und UVB-Strahlen und beugt vorzeitiger Hautalterung vor. 🛡️​
#NIVEA #Suncare #Sonnenschutz #Mizellenwasser #KeinTagOhneLSF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https://quintly-eu-image-storage.s3.amazonaws.com/4efafe4617368048609de3d9647bf496/e921fbb99ecfd826a10bf6cdf1c71a61.jpg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9125</a:t>
                      </a:r>
                    </a:p>
                  </a:txBody>
                  <a:tcPr/>
                </a:tc>
                <a:extLst>
                  <a:ext uri="{0D108BD9-81ED-4DB2-BD59-A6C34878D82A}">
                    <a16:rowId xmlns:a16="http://schemas.microsoft.com/office/drawing/2014/main" val="611700059"/>
                  </a:ext>
                </a:extLst>
              </a:tr>
            </a:tbl>
          </a:graphicData>
        </a:graphic>
      </p:graphicFrame>
      <p:sp>
        <p:nvSpPr>
          <p:cNvPr id="4" name="Text Placeholder 3">
            <a:extLst>
              <a:ext uri="{FF2B5EF4-FFF2-40B4-BE49-F238E27FC236}">
                <a16:creationId xmlns:a16="http://schemas.microsoft.com/office/drawing/2014/main" id="{D850230C-F998-4E8D-81D3-09C88DCDFD4E}"/>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642260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935D6-02D6-4CA5-88D9-C604523E457E}"/>
              </a:ext>
            </a:extLst>
          </p:cNvPr>
          <p:cNvSpPr>
            <a:spLocks noGrp="1"/>
          </p:cNvSpPr>
          <p:nvPr>
            <p:ph type="title"/>
          </p:nvPr>
        </p:nvSpPr>
        <p:spPr/>
        <p:txBody>
          <a:bodyPr/>
          <a:lstStyle/>
          <a:p>
            <a:r>
              <a:rPr lang="en-US"/>
              <a:t>Instagram Post Performance Instagram Reach | 13 profiles - 2 of 17</a:t>
            </a:r>
          </a:p>
        </p:txBody>
      </p:sp>
      <p:graphicFrame>
        <p:nvGraphicFramePr>
          <p:cNvPr id="5" name="Table Placeholder 4">
            <a:extLst>
              <a:ext uri="{FF2B5EF4-FFF2-40B4-BE49-F238E27FC236}">
                <a16:creationId xmlns:a16="http://schemas.microsoft.com/office/drawing/2014/main" id="{7E69F596-2384-43E7-BE2E-9896D8758F24}"/>
              </a:ext>
            </a:extLst>
          </p:cNvPr>
          <p:cNvGraphicFramePr>
            <a:graphicFrameLocks noGrp="1"/>
          </p:cNvGraphicFramePr>
          <p:nvPr>
            <p:ph type="tbl" sz="quarter" idx="13"/>
            <p:extLst>
              <p:ext uri="{D42A27DB-BD31-4B8C-83A1-F6EECF244321}">
                <p14:modId xmlns:p14="http://schemas.microsoft.com/office/powerpoint/2010/main" val="3193771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247037310"/>
                    </a:ext>
                  </a:extLst>
                </a:gridCol>
                <a:gridCol w="1892808">
                  <a:extLst>
                    <a:ext uri="{9D8B030D-6E8A-4147-A177-3AD203B41FA5}">
                      <a16:colId xmlns:a16="http://schemas.microsoft.com/office/drawing/2014/main" val="3475546487"/>
                    </a:ext>
                  </a:extLst>
                </a:gridCol>
                <a:gridCol w="2551176">
                  <a:extLst>
                    <a:ext uri="{9D8B030D-6E8A-4147-A177-3AD203B41FA5}">
                      <a16:colId xmlns:a16="http://schemas.microsoft.com/office/drawing/2014/main" val="3616578230"/>
                    </a:ext>
                  </a:extLst>
                </a:gridCol>
                <a:gridCol w="905256">
                  <a:extLst>
                    <a:ext uri="{9D8B030D-6E8A-4147-A177-3AD203B41FA5}">
                      <a16:colId xmlns:a16="http://schemas.microsoft.com/office/drawing/2014/main" val="2970532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06779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- 2024-08-15 17:00:32</a:t>
                      </a:r>
                      <a:r>
                        <a:rPr kumimoji="0" lang="en-US" sz="1000" b="0" i="0" u="none" strike="noStrike" kern="1200" cap="none" spc="0" normalizeH="0" baseline="0" noProof="0">
                          <a:ln>
                            <a:noFill/>
                          </a:ln>
                          <a:solidFill>
                            <a:prstClr val="black"/>
                          </a:solidFill>
                          <a:effectLst/>
                          <a:uLnTx/>
                          <a:uFillTx/>
                          <a:latin typeface="Calibri"/>
                          <a:ea typeface="+mn-ea"/>
                          <a:cs typeface="+mn-cs"/>
                        </a:rPr>
                        <a:t>
 Wie viel Sonnencreme brauchst du wirklich? Unsere Zwei-Finger-Regel macht es dir kinderleicht abzuschätzen, wieviel du von unserem UV Gesicht Experte Invisible Daily UV Fluid LSF 50+ benötigst 🤞🏼 ​
#NIVEA #Suncare #Sunscreen #KeinTagOhneLSF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https://quintly-eu-image-storage.s3.amazonaws.com/4efafe4617368048609de3d9647bf496/dfea68b03a440e8edceeadadc06a0555.jpg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7333</a:t>
                      </a:r>
                    </a:p>
                  </a:txBody>
                  <a:tcPr/>
                </a:tc>
                <a:extLst>
                  <a:ext uri="{0D108BD9-81ED-4DB2-BD59-A6C34878D82A}">
                    <a16:rowId xmlns:a16="http://schemas.microsoft.com/office/drawing/2014/main" val="1678042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- 2024-08-06 17:01:06</a:t>
                      </a:r>
                      <a:r>
                        <a:rPr kumimoji="0" lang="de-DE" sz="1000" b="0" i="0" u="none" strike="noStrike" kern="1200" cap="none" spc="0" normalizeH="0" baseline="0" noProof="0">
                          <a:ln>
                            <a:noFill/>
                          </a:ln>
                          <a:solidFill>
                            <a:prstClr val="black"/>
                          </a:solidFill>
                          <a:effectLst/>
                          <a:uLnTx/>
                          <a:uFillTx/>
                          <a:latin typeface="Calibri"/>
                          <a:ea typeface="+mn-ea"/>
                          <a:cs typeface="+mn-cs"/>
                        </a:rPr>
                        <a:t>
 Dank unserer patentierten Anti-Flecken Technologie schützt der Black &amp; White Invisible Clear Deo Roll-On effektiv vor weißen Rückständen auf dunklen Textilien und gelben Flecken auf weißer Kleidung. 
Dabei ist es sanft zur Haut und liefert vollen 72 Stunden Schutz vor Schweiß, Gerüchen und Irritationen. Gut für deine Haut und die Umwelt 👉🏼 Unsere zu 87 % recyclebaren Glasverpackungen gewährleisten unendliche Wiederverwertbarkeit ohne Qualitätseinbußen! ♻️​
#NIVEA #Deo #FürHautpflegeOhneTierversuche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https://quintly-eu-image-storage.s3.amazonaws.com/4efafe4617368048609de3d9647bf496/3da1cbb951bbdff466e00f71d95b9c73.jpg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6533</a:t>
                      </a:r>
                    </a:p>
                  </a:txBody>
                  <a:tcPr/>
                </a:tc>
                <a:extLst>
                  <a:ext uri="{0D108BD9-81ED-4DB2-BD59-A6C34878D82A}">
                    <a16:rowId xmlns:a16="http://schemas.microsoft.com/office/drawing/2014/main" val="916130261"/>
                  </a:ext>
                </a:extLst>
              </a:tr>
            </a:tbl>
          </a:graphicData>
        </a:graphic>
      </p:graphicFrame>
      <p:sp>
        <p:nvSpPr>
          <p:cNvPr id="4" name="Text Placeholder 3">
            <a:extLst>
              <a:ext uri="{FF2B5EF4-FFF2-40B4-BE49-F238E27FC236}">
                <a16:creationId xmlns:a16="http://schemas.microsoft.com/office/drawing/2014/main" id="{A93E446F-06A4-48F3-A64A-F1C2E7E06257}"/>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904417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2DCF3-66A2-4E1F-B37B-3703A2DEBFAA}"/>
              </a:ext>
            </a:extLst>
          </p:cNvPr>
          <p:cNvSpPr>
            <a:spLocks noGrp="1"/>
          </p:cNvSpPr>
          <p:nvPr>
            <p:ph type="title"/>
          </p:nvPr>
        </p:nvSpPr>
        <p:spPr/>
        <p:txBody>
          <a:bodyPr/>
          <a:lstStyle/>
          <a:p>
            <a:r>
              <a:rPr lang="en-US"/>
              <a:t>Instagram Post Performance Instagram Reach | 13 profiles - 3 of 17</a:t>
            </a:r>
          </a:p>
        </p:txBody>
      </p:sp>
      <p:graphicFrame>
        <p:nvGraphicFramePr>
          <p:cNvPr id="5" name="Table Placeholder 4">
            <a:extLst>
              <a:ext uri="{FF2B5EF4-FFF2-40B4-BE49-F238E27FC236}">
                <a16:creationId xmlns:a16="http://schemas.microsoft.com/office/drawing/2014/main" id="{56B8FFB5-D525-4EB1-BBF5-796AAC32DBAB}"/>
              </a:ext>
            </a:extLst>
          </p:cNvPr>
          <p:cNvGraphicFramePr>
            <a:graphicFrameLocks noGrp="1"/>
          </p:cNvGraphicFramePr>
          <p:nvPr>
            <p:ph type="tbl" sz="quarter" idx="13"/>
            <p:extLst>
              <p:ext uri="{D42A27DB-BD31-4B8C-83A1-F6EECF244321}">
                <p14:modId xmlns:p14="http://schemas.microsoft.com/office/powerpoint/2010/main" val="1946650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281047176"/>
                    </a:ext>
                  </a:extLst>
                </a:gridCol>
                <a:gridCol w="1892808">
                  <a:extLst>
                    <a:ext uri="{9D8B030D-6E8A-4147-A177-3AD203B41FA5}">
                      <a16:colId xmlns:a16="http://schemas.microsoft.com/office/drawing/2014/main" val="4184952630"/>
                    </a:ext>
                  </a:extLst>
                </a:gridCol>
                <a:gridCol w="2551176">
                  <a:extLst>
                    <a:ext uri="{9D8B030D-6E8A-4147-A177-3AD203B41FA5}">
                      <a16:colId xmlns:a16="http://schemas.microsoft.com/office/drawing/2014/main" val="94302916"/>
                    </a:ext>
                  </a:extLst>
                </a:gridCol>
                <a:gridCol w="905256">
                  <a:extLst>
                    <a:ext uri="{9D8B030D-6E8A-4147-A177-3AD203B41FA5}">
                      <a16:colId xmlns:a16="http://schemas.microsoft.com/office/drawing/2014/main" val="3454309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2152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- 2024-08-14 17:01:33</a:t>
                      </a:r>
                      <a:r>
                        <a:rPr kumimoji="0" lang="en-US" sz="1000" b="0" i="0" u="none" strike="noStrike" kern="1200" cap="none" spc="0" normalizeH="0" baseline="0" noProof="0">
                          <a:ln>
                            <a:noFill/>
                          </a:ln>
                          <a:solidFill>
                            <a:prstClr val="black"/>
                          </a:solidFill>
                          <a:effectLst/>
                          <a:uLnTx/>
                          <a:uFillTx/>
                          <a:latin typeface="Calibri"/>
                          <a:ea typeface="+mn-ea"/>
                          <a:cs typeface="+mn-cs"/>
                        </a:rPr>
                        <a:t>
 Deine Lieblingsroutine, aber mach sie grün 🌱​
♻️ Derma Skin Clear Waschgel &amp; Gesichtswasser: Gründliche Reinigung, verpackt in recycelten Materialien​
💧 Erfrischende Tagespflege 24h Feuchtigkeit: Eine vegane Option, die Feuchtigkeit spendet und die Haut erfrischt​
🐠 Derma Skin Clear UV-Fluid LSF 50+: Schützt deine Haut und das Meeresleben mit unserer ozeanfreundlichen Formel, die frei von schädlichen UV-Filtern ist​
#NIVEA #Skincare #Gesichtspflege #FürHautpflegeOhneTierversuche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https://quintly-eu-image-storage.s3.amazonaws.com/4efafe4617368048609de3d9647bf496/574eb192b47e39cbc2bb846d8880b848.jpg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5451</a:t>
                      </a:r>
                    </a:p>
                  </a:txBody>
                  <a:tcPr/>
                </a:tc>
                <a:extLst>
                  <a:ext uri="{0D108BD9-81ED-4DB2-BD59-A6C34878D82A}">
                    <a16:rowId xmlns:a16="http://schemas.microsoft.com/office/drawing/2014/main" val="4129168826"/>
                  </a:ext>
                </a:extLst>
              </a:tr>
            </a:tbl>
          </a:graphicData>
        </a:graphic>
      </p:graphicFrame>
      <p:sp>
        <p:nvSpPr>
          <p:cNvPr id="4" name="Text Placeholder 3">
            <a:extLst>
              <a:ext uri="{FF2B5EF4-FFF2-40B4-BE49-F238E27FC236}">
                <a16:creationId xmlns:a16="http://schemas.microsoft.com/office/drawing/2014/main" id="{86C4AA8D-1FFA-4623-AEFA-852E4F0F736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1516741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C56D0-9FFA-46C1-9B0E-484F33758E64}"/>
              </a:ext>
            </a:extLst>
          </p:cNvPr>
          <p:cNvSpPr>
            <a:spLocks noGrp="1"/>
          </p:cNvSpPr>
          <p:nvPr>
            <p:ph type="title"/>
          </p:nvPr>
        </p:nvSpPr>
        <p:spPr/>
        <p:txBody>
          <a:bodyPr/>
          <a:lstStyle/>
          <a:p>
            <a:r>
              <a:rPr lang="en-US"/>
              <a:t>Instagram Post Performance Instagram Reach | 13 profiles - 4 of 17</a:t>
            </a:r>
          </a:p>
        </p:txBody>
      </p:sp>
      <p:graphicFrame>
        <p:nvGraphicFramePr>
          <p:cNvPr id="5" name="Table Placeholder 4">
            <a:extLst>
              <a:ext uri="{FF2B5EF4-FFF2-40B4-BE49-F238E27FC236}">
                <a16:creationId xmlns:a16="http://schemas.microsoft.com/office/drawing/2014/main" id="{5C57A777-33E5-4638-BBFD-4C86D9D2FFB9}"/>
              </a:ext>
            </a:extLst>
          </p:cNvPr>
          <p:cNvGraphicFramePr>
            <a:graphicFrameLocks noGrp="1"/>
          </p:cNvGraphicFramePr>
          <p:nvPr>
            <p:ph type="tbl" sz="quarter" idx="13"/>
            <p:extLst>
              <p:ext uri="{D42A27DB-BD31-4B8C-83A1-F6EECF244321}">
                <p14:modId xmlns:p14="http://schemas.microsoft.com/office/powerpoint/2010/main" val="2530322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020710184"/>
                    </a:ext>
                  </a:extLst>
                </a:gridCol>
                <a:gridCol w="1892808">
                  <a:extLst>
                    <a:ext uri="{9D8B030D-6E8A-4147-A177-3AD203B41FA5}">
                      <a16:colId xmlns:a16="http://schemas.microsoft.com/office/drawing/2014/main" val="3366425464"/>
                    </a:ext>
                  </a:extLst>
                </a:gridCol>
                <a:gridCol w="2551176">
                  <a:extLst>
                    <a:ext uri="{9D8B030D-6E8A-4147-A177-3AD203B41FA5}">
                      <a16:colId xmlns:a16="http://schemas.microsoft.com/office/drawing/2014/main" val="899641711"/>
                    </a:ext>
                  </a:extLst>
                </a:gridCol>
                <a:gridCol w="905256">
                  <a:extLst>
                    <a:ext uri="{9D8B030D-6E8A-4147-A177-3AD203B41FA5}">
                      <a16:colId xmlns:a16="http://schemas.microsoft.com/office/drawing/2014/main" val="2798366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84223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- 2024-08-17 17:00:59</a:t>
                      </a:r>
                      <a:r>
                        <a:rPr kumimoji="0" lang="en-US" sz="1000" b="0" i="0" u="none" strike="noStrike" kern="1200" cap="none" spc="0" normalizeH="0" baseline="0" noProof="0">
                          <a:ln>
                            <a:noFill/>
                          </a:ln>
                          <a:solidFill>
                            <a:prstClr val="black"/>
                          </a:solidFill>
                          <a:effectLst/>
                          <a:uLnTx/>
                          <a:uFillTx/>
                          <a:latin typeface="Calibri"/>
                          <a:ea typeface="+mn-ea"/>
                          <a:cs typeface="+mn-cs"/>
                        </a:rPr>
                        <a:t>
 Kennst du schon unsere neuste Anti-Pigmentflecken-Innovation? Unser LUMINOUS630® CC Fluid 3-in-1 LSF 30 sorgt für eine strahlende Haut und einen ebenmäßigen Teint 😍 ​
1️⃣️ Mikroverkapselte Farbpigmente, die sich dem Hautton anpassen, kaschieren Pigmentflecken sofort​
2️⃣ Unserer patentierter Wirkstoff LUMINOUS630® reduziert Pigmentflecken sichtbar in nur 2 Wochen ​
3️⃣ Die Formel mit LSF30 schützt vor UV-Strahlen und beugt der Neuentstehung von Pigmentflecken vor​
#NIVEA #Skincare #Gesichtspflege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https://quintly-eu-image-storage.s3.amazonaws.com/4efafe4617368048609de3d9647bf496/3655f0cda0668b8c5ca6f3601123910c.jpg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5332</a:t>
                      </a:r>
                    </a:p>
                  </a:txBody>
                  <a:tcPr/>
                </a:tc>
                <a:extLst>
                  <a:ext uri="{0D108BD9-81ED-4DB2-BD59-A6C34878D82A}">
                    <a16:rowId xmlns:a16="http://schemas.microsoft.com/office/drawing/2014/main" val="1809646498"/>
                  </a:ext>
                </a:extLst>
              </a:tr>
            </a:tbl>
          </a:graphicData>
        </a:graphic>
      </p:graphicFrame>
      <p:sp>
        <p:nvSpPr>
          <p:cNvPr id="4" name="Text Placeholder 3">
            <a:extLst>
              <a:ext uri="{FF2B5EF4-FFF2-40B4-BE49-F238E27FC236}">
                <a16:creationId xmlns:a16="http://schemas.microsoft.com/office/drawing/2014/main" id="{8B033E7F-388D-4309-B2D8-638B0B704B9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955446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459CC-B85A-493E-9C0B-1A9A951910EB}"/>
              </a:ext>
            </a:extLst>
          </p:cNvPr>
          <p:cNvSpPr>
            <a:spLocks noGrp="1"/>
          </p:cNvSpPr>
          <p:nvPr>
            <p:ph type="title"/>
          </p:nvPr>
        </p:nvSpPr>
        <p:spPr/>
        <p:txBody>
          <a:bodyPr/>
          <a:lstStyle/>
          <a:p>
            <a:r>
              <a:rPr lang="en-US"/>
              <a:t>Instagram Post Performance Instagram Reach | 13 profiles - 5 of 17</a:t>
            </a:r>
          </a:p>
        </p:txBody>
      </p:sp>
      <p:graphicFrame>
        <p:nvGraphicFramePr>
          <p:cNvPr id="5" name="Table Placeholder 4">
            <a:extLst>
              <a:ext uri="{FF2B5EF4-FFF2-40B4-BE49-F238E27FC236}">
                <a16:creationId xmlns:a16="http://schemas.microsoft.com/office/drawing/2014/main" id="{4796F742-4251-4BE8-9549-4E218F7D4D37}"/>
              </a:ext>
            </a:extLst>
          </p:cNvPr>
          <p:cNvGraphicFramePr>
            <a:graphicFrameLocks noGrp="1"/>
          </p:cNvGraphicFramePr>
          <p:nvPr>
            <p:ph type="tbl" sz="quarter" idx="13"/>
            <p:extLst>
              <p:ext uri="{D42A27DB-BD31-4B8C-83A1-F6EECF244321}">
                <p14:modId xmlns:p14="http://schemas.microsoft.com/office/powerpoint/2010/main" val="398421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059825045"/>
                    </a:ext>
                  </a:extLst>
                </a:gridCol>
                <a:gridCol w="1892808">
                  <a:extLst>
                    <a:ext uri="{9D8B030D-6E8A-4147-A177-3AD203B41FA5}">
                      <a16:colId xmlns:a16="http://schemas.microsoft.com/office/drawing/2014/main" val="612212335"/>
                    </a:ext>
                  </a:extLst>
                </a:gridCol>
                <a:gridCol w="2551176">
                  <a:extLst>
                    <a:ext uri="{9D8B030D-6E8A-4147-A177-3AD203B41FA5}">
                      <a16:colId xmlns:a16="http://schemas.microsoft.com/office/drawing/2014/main" val="3939684758"/>
                    </a:ext>
                  </a:extLst>
                </a:gridCol>
                <a:gridCol w="905256">
                  <a:extLst>
                    <a:ext uri="{9D8B030D-6E8A-4147-A177-3AD203B41FA5}">
                      <a16:colId xmlns:a16="http://schemas.microsoft.com/office/drawing/2014/main" val="2054418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7228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- 2024-08-20 17:00:57</a:t>
                      </a:r>
                      <a:r>
                        <a:rPr kumimoji="0" lang="de-DE" sz="1000" b="0" i="0" u="none" strike="noStrike" kern="1200" cap="none" spc="0" normalizeH="0" baseline="0" noProof="0">
                          <a:ln>
                            <a:noFill/>
                          </a:ln>
                          <a:solidFill>
                            <a:prstClr val="black"/>
                          </a:solidFill>
                          <a:effectLst/>
                          <a:uLnTx/>
                          <a:uFillTx/>
                          <a:latin typeface="Calibri"/>
                          <a:ea typeface="+mn-ea"/>
                          <a:cs typeface="+mn-cs"/>
                        </a:rPr>
                        <a:t>
 Mit 5 % Serum angereichert, vereint das Mizellenwasser Regeneration die Effizienz von Mizellen mit den Hautpflegevorteilen von Panthenol, Squalan und einem Aminosäure-Komplex. 🌿💧
Die Serum-Infusion steigert die Feuchtigkeit, beruhigt die Haut und stärkt ihre Barriere während der Reinigung. Du erhältst eine gründliche Reinigung, die Unreinheiten und Make-up entfernt, sowie die pflegenden und feuchtigkeitsspendenden Vorteile eines Serums – alles in einem einfachen Schritt. 💙​
#NIVEA #Skincare #Cleansing #Mizellenwasser #Abschminken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https://quintly-eu-image-storage.s3.amazonaws.com/4efafe4617368048609de3d9647bf496/a87c4e68a22d5fd297f9bf50a0b09dd8.jpg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4935</a:t>
                      </a:r>
                    </a:p>
                  </a:txBody>
                  <a:tcPr/>
                </a:tc>
                <a:extLst>
                  <a:ext uri="{0D108BD9-81ED-4DB2-BD59-A6C34878D82A}">
                    <a16:rowId xmlns:a16="http://schemas.microsoft.com/office/drawing/2014/main" val="1619271159"/>
                  </a:ext>
                </a:extLst>
              </a:tr>
            </a:tbl>
          </a:graphicData>
        </a:graphic>
      </p:graphicFrame>
      <p:sp>
        <p:nvSpPr>
          <p:cNvPr id="4" name="Text Placeholder 3">
            <a:extLst>
              <a:ext uri="{FF2B5EF4-FFF2-40B4-BE49-F238E27FC236}">
                <a16:creationId xmlns:a16="http://schemas.microsoft.com/office/drawing/2014/main" id="{9982AAAD-7419-4CE3-9ADC-39FE155F6D7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387696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343B-1D34-4372-93A5-B589F144E3A7}"/>
              </a:ext>
            </a:extLst>
          </p:cNvPr>
          <p:cNvSpPr>
            <a:spLocks noGrp="1"/>
          </p:cNvSpPr>
          <p:nvPr>
            <p:ph type="title"/>
          </p:nvPr>
        </p:nvSpPr>
        <p:spPr/>
        <p:txBody>
          <a:bodyPr/>
          <a:lstStyle/>
          <a:p>
            <a:r>
              <a:rPr lang="en-US"/>
              <a:t>Instagram Post Performance Instagram Reach | 13 profiles - 6 of 17</a:t>
            </a:r>
          </a:p>
        </p:txBody>
      </p:sp>
      <p:graphicFrame>
        <p:nvGraphicFramePr>
          <p:cNvPr id="5" name="Table Placeholder 4">
            <a:extLst>
              <a:ext uri="{FF2B5EF4-FFF2-40B4-BE49-F238E27FC236}">
                <a16:creationId xmlns:a16="http://schemas.microsoft.com/office/drawing/2014/main" id="{F4F38F1D-6F6E-4F5D-9730-43C43A9A43DE}"/>
              </a:ext>
            </a:extLst>
          </p:cNvPr>
          <p:cNvGraphicFramePr>
            <a:graphicFrameLocks noGrp="1"/>
          </p:cNvGraphicFramePr>
          <p:nvPr>
            <p:ph type="tbl" sz="quarter" idx="13"/>
            <p:extLst>
              <p:ext uri="{D42A27DB-BD31-4B8C-83A1-F6EECF244321}">
                <p14:modId xmlns:p14="http://schemas.microsoft.com/office/powerpoint/2010/main" val="4283042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686299435"/>
                    </a:ext>
                  </a:extLst>
                </a:gridCol>
                <a:gridCol w="1892808">
                  <a:extLst>
                    <a:ext uri="{9D8B030D-6E8A-4147-A177-3AD203B41FA5}">
                      <a16:colId xmlns:a16="http://schemas.microsoft.com/office/drawing/2014/main" val="2173686063"/>
                    </a:ext>
                  </a:extLst>
                </a:gridCol>
                <a:gridCol w="2551176">
                  <a:extLst>
                    <a:ext uri="{9D8B030D-6E8A-4147-A177-3AD203B41FA5}">
                      <a16:colId xmlns:a16="http://schemas.microsoft.com/office/drawing/2014/main" val="1286763165"/>
                    </a:ext>
                  </a:extLst>
                </a:gridCol>
                <a:gridCol w="905256">
                  <a:extLst>
                    <a:ext uri="{9D8B030D-6E8A-4147-A177-3AD203B41FA5}">
                      <a16:colId xmlns:a16="http://schemas.microsoft.com/office/drawing/2014/main" val="2675024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4642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- 2024-08-16 13:00:30</a:t>
                      </a:r>
                      <a:r>
                        <a:rPr kumimoji="0" lang="es-ES" sz="1000" b="0" i="0" u="none" strike="noStrike" kern="1200" cap="none" spc="0" normalizeH="0" baseline="0" noProof="0">
                          <a:ln>
                            <a:noFill/>
                          </a:ln>
                          <a:solidFill>
                            <a:prstClr val="black"/>
                          </a:solidFill>
                          <a:effectLst/>
                          <a:uLnTx/>
                          <a:uFillTx/>
                          <a:latin typeface="Calibri"/>
                          <a:ea typeface="+mn-ea"/>
                          <a:cs typeface="+mn-cs"/>
                        </a:rPr>
                        <a:t>
 Vayas donde vayas, no te olvides de darle a tu piel el cuidado que se merece.​
​
🏖️ ¿Cuáles son tus imprescindibles este verano?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https://quintly-eu-image-storage.s3.amazonaws.com/7148b6684ed6c676ec24fe76a641be69/4bd6f6f4fc42481ea35300e5c90b36f4.jpg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extLst>
                  <a:ext uri="{0D108BD9-81ED-4DB2-BD59-A6C34878D82A}">
                    <a16:rowId xmlns:a16="http://schemas.microsoft.com/office/drawing/2014/main" val="2231653719"/>
                  </a:ext>
                </a:extLst>
              </a:tr>
            </a:tbl>
          </a:graphicData>
        </a:graphic>
      </p:graphicFrame>
      <p:sp>
        <p:nvSpPr>
          <p:cNvPr id="4" name="Text Placeholder 3">
            <a:extLst>
              <a:ext uri="{FF2B5EF4-FFF2-40B4-BE49-F238E27FC236}">
                <a16:creationId xmlns:a16="http://schemas.microsoft.com/office/drawing/2014/main" id="{68BE0A1E-43F9-4306-86F0-5AA9C004DEF7}"/>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679278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0A913-C023-453A-B9CF-177133DC2155}"/>
              </a:ext>
            </a:extLst>
          </p:cNvPr>
          <p:cNvSpPr>
            <a:spLocks noGrp="1"/>
          </p:cNvSpPr>
          <p:nvPr>
            <p:ph type="title"/>
          </p:nvPr>
        </p:nvSpPr>
        <p:spPr/>
        <p:txBody>
          <a:bodyPr/>
          <a:lstStyle/>
          <a:p>
            <a:r>
              <a:rPr lang="en-US"/>
              <a:t>Instagram Post Performance Instagram Reach | 13 profiles - 7 of 17</a:t>
            </a:r>
          </a:p>
        </p:txBody>
      </p:sp>
      <p:graphicFrame>
        <p:nvGraphicFramePr>
          <p:cNvPr id="5" name="Table Placeholder 4">
            <a:extLst>
              <a:ext uri="{FF2B5EF4-FFF2-40B4-BE49-F238E27FC236}">
                <a16:creationId xmlns:a16="http://schemas.microsoft.com/office/drawing/2014/main" id="{9392CDE6-BE3C-4315-9B8B-73CC2FA5B759}"/>
              </a:ext>
            </a:extLst>
          </p:cNvPr>
          <p:cNvGraphicFramePr>
            <a:graphicFrameLocks noGrp="1"/>
          </p:cNvGraphicFramePr>
          <p:nvPr>
            <p:ph type="tbl" sz="quarter" idx="13"/>
            <p:extLst>
              <p:ext uri="{D42A27DB-BD31-4B8C-83A1-F6EECF244321}">
                <p14:modId xmlns:p14="http://schemas.microsoft.com/office/powerpoint/2010/main" val="723773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975443868"/>
                    </a:ext>
                  </a:extLst>
                </a:gridCol>
                <a:gridCol w="1892808">
                  <a:extLst>
                    <a:ext uri="{9D8B030D-6E8A-4147-A177-3AD203B41FA5}">
                      <a16:colId xmlns:a16="http://schemas.microsoft.com/office/drawing/2014/main" val="1406190109"/>
                    </a:ext>
                  </a:extLst>
                </a:gridCol>
                <a:gridCol w="2551176">
                  <a:extLst>
                    <a:ext uri="{9D8B030D-6E8A-4147-A177-3AD203B41FA5}">
                      <a16:colId xmlns:a16="http://schemas.microsoft.com/office/drawing/2014/main" val="377715404"/>
                    </a:ext>
                  </a:extLst>
                </a:gridCol>
                <a:gridCol w="905256">
                  <a:extLst>
                    <a:ext uri="{9D8B030D-6E8A-4147-A177-3AD203B41FA5}">
                      <a16:colId xmlns:a16="http://schemas.microsoft.com/office/drawing/2014/main" val="3693423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8947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- 2024-08-13 17:01:43</a:t>
                      </a:r>
                      <a:r>
                        <a:rPr kumimoji="0" lang="de-DE" sz="1000" b="0" i="0" u="none" strike="noStrike" kern="1200" cap="none" spc="0" normalizeH="0" baseline="0" noProof="0">
                          <a:ln>
                            <a:noFill/>
                          </a:ln>
                          <a:solidFill>
                            <a:prstClr val="black"/>
                          </a:solidFill>
                          <a:effectLst/>
                          <a:uLnTx/>
                          <a:uFillTx/>
                          <a:latin typeface="Calibri"/>
                          <a:ea typeface="+mn-ea"/>
                          <a:cs typeface="+mn-cs"/>
                        </a:rPr>
                        <a:t>
 Schon gewusst? Panthenol, eine Form von Vitamin B5, ist für seine heilenden Eigenschaften bekannt 🌿
Zusammen mit Squalan, gewonnen aus Oliven, spendet unser mit 5 % Serum angereichertes Mizellenwasser Regeneration intensiv Feuchtigkeit, stellt sie wieder her und regeneriert deine Haut 💙
Kombiniert mit dem Double Effect Augen Make-Up Entferner, ist es das Power Duo für deine Gesichtsreinigung ✨​
#NIVEA #Skincare #Gesichtspflege #Mizellenwasser #Abschminken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https://quintly-eu-image-storage.s3.amazonaws.com/4efafe4617368048609de3d9647bf496/7eb852621c6bd66cecf29b64ccda9932.jpg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4634</a:t>
                      </a:r>
                    </a:p>
                  </a:txBody>
                  <a:tcPr/>
                </a:tc>
                <a:extLst>
                  <a:ext uri="{0D108BD9-81ED-4DB2-BD59-A6C34878D82A}">
                    <a16:rowId xmlns:a16="http://schemas.microsoft.com/office/drawing/2014/main" val="1368086087"/>
                  </a:ext>
                </a:extLst>
              </a:tr>
            </a:tbl>
          </a:graphicData>
        </a:graphic>
      </p:graphicFrame>
      <p:sp>
        <p:nvSpPr>
          <p:cNvPr id="4" name="Text Placeholder 3">
            <a:extLst>
              <a:ext uri="{FF2B5EF4-FFF2-40B4-BE49-F238E27FC236}">
                <a16:creationId xmlns:a16="http://schemas.microsoft.com/office/drawing/2014/main" id="{486CCA91-D4F6-4D54-8876-46AF08EF199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833096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14C9F-F49B-49A0-BE18-78B703E27801}"/>
              </a:ext>
            </a:extLst>
          </p:cNvPr>
          <p:cNvSpPr>
            <a:spLocks noGrp="1"/>
          </p:cNvSpPr>
          <p:nvPr>
            <p:ph type="title"/>
          </p:nvPr>
        </p:nvSpPr>
        <p:spPr/>
        <p:txBody>
          <a:bodyPr/>
          <a:lstStyle/>
          <a:p>
            <a:r>
              <a:rPr lang="en-US"/>
              <a:t>Instagram Post Performance Instagram Reach | 13 profiles - 8 of 17</a:t>
            </a:r>
          </a:p>
        </p:txBody>
      </p:sp>
      <p:graphicFrame>
        <p:nvGraphicFramePr>
          <p:cNvPr id="5" name="Table Placeholder 4">
            <a:extLst>
              <a:ext uri="{FF2B5EF4-FFF2-40B4-BE49-F238E27FC236}">
                <a16:creationId xmlns:a16="http://schemas.microsoft.com/office/drawing/2014/main" id="{B7C67064-E4DD-4E94-9424-65DA7F402D5B}"/>
              </a:ext>
            </a:extLst>
          </p:cNvPr>
          <p:cNvGraphicFramePr>
            <a:graphicFrameLocks noGrp="1"/>
          </p:cNvGraphicFramePr>
          <p:nvPr>
            <p:ph type="tbl" sz="quarter" idx="13"/>
            <p:extLst>
              <p:ext uri="{D42A27DB-BD31-4B8C-83A1-F6EECF244321}">
                <p14:modId xmlns:p14="http://schemas.microsoft.com/office/powerpoint/2010/main" val="3360354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420840506"/>
                    </a:ext>
                  </a:extLst>
                </a:gridCol>
                <a:gridCol w="1892808">
                  <a:extLst>
                    <a:ext uri="{9D8B030D-6E8A-4147-A177-3AD203B41FA5}">
                      <a16:colId xmlns:a16="http://schemas.microsoft.com/office/drawing/2014/main" val="3402099611"/>
                    </a:ext>
                  </a:extLst>
                </a:gridCol>
                <a:gridCol w="2551176">
                  <a:extLst>
                    <a:ext uri="{9D8B030D-6E8A-4147-A177-3AD203B41FA5}">
                      <a16:colId xmlns:a16="http://schemas.microsoft.com/office/drawing/2014/main" val="279514604"/>
                    </a:ext>
                  </a:extLst>
                </a:gridCol>
                <a:gridCol w="905256">
                  <a:extLst>
                    <a:ext uri="{9D8B030D-6E8A-4147-A177-3AD203B41FA5}">
                      <a16:colId xmlns:a16="http://schemas.microsoft.com/office/drawing/2014/main" val="312948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4024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- 2024-08-08 11:31:55</a:t>
                      </a:r>
                      <a:r>
                        <a:rPr kumimoji="0" lang="it-IT" sz="1000" b="0" i="0" u="none" strike="noStrike" kern="1200" cap="none" spc="0" normalizeH="0" baseline="0" noProof="0">
                          <a:ln>
                            <a:noFill/>
                          </a:ln>
                          <a:solidFill>
                            <a:prstClr val="black"/>
                          </a:solidFill>
                          <a:effectLst/>
                          <a:uLnTx/>
                          <a:uFillTx/>
                          <a:latin typeface="Calibri"/>
                          <a:ea typeface="+mn-ea"/>
                          <a:cs typeface="+mn-cs"/>
                        </a:rPr>
                        <a:t>
 I dettagli fanno la differenza, ricordati di proteggere sempre:​
 ​
👋🏾Le mani, che sono costantemente esposte ai raggi solari.​
 ​
👩🏽‍ Fronte e attaccatura dei capelli, che sono molto sensibili alle scottature.​
Soluzione? NIVEA SUN UV Viso per Pelli Sensibili ​
⛱️​
 L'hai già provata?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https://quintly-eu-image-storage.s3.amazonaws.com/8a9ce57e2eef1d65808952233f0033d0/9b0452ef74e3f0fcb3c1d79c11de792f.jpg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a:t>
                      </a:r>
                    </a:p>
                  </a:txBody>
                  <a:tcPr/>
                </a:tc>
                <a:extLst>
                  <a:ext uri="{0D108BD9-81ED-4DB2-BD59-A6C34878D82A}">
                    <a16:rowId xmlns:a16="http://schemas.microsoft.com/office/drawing/2014/main" val="2955734777"/>
                  </a:ext>
                </a:extLst>
              </a:tr>
            </a:tbl>
          </a:graphicData>
        </a:graphic>
      </p:graphicFrame>
      <p:sp>
        <p:nvSpPr>
          <p:cNvPr id="4" name="Text Placeholder 3">
            <a:extLst>
              <a:ext uri="{FF2B5EF4-FFF2-40B4-BE49-F238E27FC236}">
                <a16:creationId xmlns:a16="http://schemas.microsoft.com/office/drawing/2014/main" id="{A1B29E76-144E-4E15-A2E6-5335E77CE7F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0544447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D22C-F01F-438F-B4D9-AD1B91C59101}"/>
              </a:ext>
            </a:extLst>
          </p:cNvPr>
          <p:cNvSpPr>
            <a:spLocks noGrp="1"/>
          </p:cNvSpPr>
          <p:nvPr>
            <p:ph type="title"/>
          </p:nvPr>
        </p:nvSpPr>
        <p:spPr/>
        <p:txBody>
          <a:bodyPr/>
          <a:lstStyle/>
          <a:p>
            <a:r>
              <a:rPr lang="en-US"/>
              <a:t>Instagram Post Performance Instagram Reach | 13 profiles - 9 of 17</a:t>
            </a:r>
          </a:p>
        </p:txBody>
      </p:sp>
      <p:graphicFrame>
        <p:nvGraphicFramePr>
          <p:cNvPr id="5" name="Table Placeholder 4">
            <a:extLst>
              <a:ext uri="{FF2B5EF4-FFF2-40B4-BE49-F238E27FC236}">
                <a16:creationId xmlns:a16="http://schemas.microsoft.com/office/drawing/2014/main" id="{E3D6E70B-0786-4301-BBD2-2E6891A752BF}"/>
              </a:ext>
            </a:extLst>
          </p:cNvPr>
          <p:cNvGraphicFramePr>
            <a:graphicFrameLocks noGrp="1"/>
          </p:cNvGraphicFramePr>
          <p:nvPr>
            <p:ph type="tbl" sz="quarter" idx="13"/>
            <p:extLst>
              <p:ext uri="{D42A27DB-BD31-4B8C-83A1-F6EECF244321}">
                <p14:modId xmlns:p14="http://schemas.microsoft.com/office/powerpoint/2010/main" val="2854108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547187557"/>
                    </a:ext>
                  </a:extLst>
                </a:gridCol>
                <a:gridCol w="1892808">
                  <a:extLst>
                    <a:ext uri="{9D8B030D-6E8A-4147-A177-3AD203B41FA5}">
                      <a16:colId xmlns:a16="http://schemas.microsoft.com/office/drawing/2014/main" val="48071520"/>
                    </a:ext>
                  </a:extLst>
                </a:gridCol>
                <a:gridCol w="2551176">
                  <a:extLst>
                    <a:ext uri="{9D8B030D-6E8A-4147-A177-3AD203B41FA5}">
                      <a16:colId xmlns:a16="http://schemas.microsoft.com/office/drawing/2014/main" val="3856241449"/>
                    </a:ext>
                  </a:extLst>
                </a:gridCol>
                <a:gridCol w="905256">
                  <a:extLst>
                    <a:ext uri="{9D8B030D-6E8A-4147-A177-3AD203B41FA5}">
                      <a16:colId xmlns:a16="http://schemas.microsoft.com/office/drawing/2014/main" val="2213349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41501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- 2024-08-05 11:00:36</a:t>
                      </a:r>
                      <a:r>
                        <a:rPr kumimoji="0" lang="it-IT" sz="1000" b="0" i="0" u="none" strike="noStrike" kern="1200" cap="none" spc="0" normalizeH="0" baseline="0" noProof="0">
                          <a:ln>
                            <a:noFill/>
                          </a:ln>
                          <a:solidFill>
                            <a:prstClr val="black"/>
                          </a:solidFill>
                          <a:effectLst/>
                          <a:uLnTx/>
                          <a:uFillTx/>
                          <a:latin typeface="Calibri"/>
                          <a:ea typeface="+mn-ea"/>
                          <a:cs typeface="+mn-cs"/>
                        </a:rPr>
                        <a:t>
 Prenditi cura della tua pelle, anche in vacanza 🏖️​
✨L’Acqua Micellare Skin Glow rimuove trucco, sporco e impurità mentre illumina e idrata la pelle, per un colorito più uniforme e luminoso. ​
☀️Ricordati sempre di proteggere la pelle da raggi UVA/UVB con NIVEA SUN ANTI MACCHIE SPF50+ ​
​Li hai già messi in valigia?
#NIVEA #NIVEAItalia #NIVEAacquaMicellare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https://quintly-eu-image-storage.s3.amazonaws.com/8a9ce57e2eef1d65808952233f0033d0/7ec97eff26f2ab3f497168c963b817ed.jpg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4391</a:t>
                      </a:r>
                    </a:p>
                  </a:txBody>
                  <a:tcPr/>
                </a:tc>
                <a:extLst>
                  <a:ext uri="{0D108BD9-81ED-4DB2-BD59-A6C34878D82A}">
                    <a16:rowId xmlns:a16="http://schemas.microsoft.com/office/drawing/2014/main" val="373279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- 2024-08-15 11:00:44</a:t>
                      </a:r>
                      <a:r>
                        <a:rPr kumimoji="0" lang="it-IT" sz="1000" b="0" i="0" u="none" strike="noStrike" kern="1200" cap="none" spc="0" normalizeH="0" baseline="0" noProof="0">
                          <a:ln>
                            <a:noFill/>
                          </a:ln>
                          <a:solidFill>
                            <a:prstClr val="black"/>
                          </a:solidFill>
                          <a:effectLst/>
                          <a:uLnTx/>
                          <a:uFillTx/>
                          <a:latin typeface="Calibri"/>
                          <a:ea typeface="+mn-ea"/>
                          <a:cs typeface="+mn-cs"/>
                        </a:rPr>
                        <a:t>
 Goditi questa bella giornata ovunque tu sia, ma ricordandoti la cosa più importante: la corretta applicazione della crema solare 🤞🏼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https://quintly-eu-image-storage.s3.amazonaws.com/8a9ce57e2eef1d65808952233f0033d0/30bc0fb9d26980b7bf119a617e5227f8.jpg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4212</a:t>
                      </a:r>
                    </a:p>
                  </a:txBody>
                  <a:tcPr/>
                </a:tc>
                <a:extLst>
                  <a:ext uri="{0D108BD9-81ED-4DB2-BD59-A6C34878D82A}">
                    <a16:rowId xmlns:a16="http://schemas.microsoft.com/office/drawing/2014/main" val="2093423923"/>
                  </a:ext>
                </a:extLst>
              </a:tr>
            </a:tbl>
          </a:graphicData>
        </a:graphic>
      </p:graphicFrame>
      <p:sp>
        <p:nvSpPr>
          <p:cNvPr id="4" name="Text Placeholder 3">
            <a:extLst>
              <a:ext uri="{FF2B5EF4-FFF2-40B4-BE49-F238E27FC236}">
                <a16:creationId xmlns:a16="http://schemas.microsoft.com/office/drawing/2014/main" id="{F70751FD-9ED0-428A-B86C-0C9FC137947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519213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B2801-0D60-4DD8-A21D-86A80EB83438}"/>
              </a:ext>
            </a:extLst>
          </p:cNvPr>
          <p:cNvSpPr>
            <a:spLocks noGrp="1"/>
          </p:cNvSpPr>
          <p:nvPr>
            <p:ph type="title"/>
          </p:nvPr>
        </p:nvSpPr>
        <p:spPr/>
        <p:txBody>
          <a:bodyPr/>
          <a:lstStyle/>
          <a:p>
            <a:r>
              <a:rPr lang="en-US"/>
              <a:t>Instagram Post Performance Instagram Reach | 13 profiles - 10 of 17</a:t>
            </a:r>
          </a:p>
        </p:txBody>
      </p:sp>
      <p:graphicFrame>
        <p:nvGraphicFramePr>
          <p:cNvPr id="5" name="Table Placeholder 4">
            <a:extLst>
              <a:ext uri="{FF2B5EF4-FFF2-40B4-BE49-F238E27FC236}">
                <a16:creationId xmlns:a16="http://schemas.microsoft.com/office/drawing/2014/main" id="{B456F92F-20BA-455E-A25B-7698E0B4C6AC}"/>
              </a:ext>
            </a:extLst>
          </p:cNvPr>
          <p:cNvGraphicFramePr>
            <a:graphicFrameLocks noGrp="1"/>
          </p:cNvGraphicFramePr>
          <p:nvPr>
            <p:ph type="tbl" sz="quarter" idx="13"/>
            <p:extLst>
              <p:ext uri="{D42A27DB-BD31-4B8C-83A1-F6EECF244321}">
                <p14:modId xmlns:p14="http://schemas.microsoft.com/office/powerpoint/2010/main" val="3555265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962139093"/>
                    </a:ext>
                  </a:extLst>
                </a:gridCol>
                <a:gridCol w="1892808">
                  <a:extLst>
                    <a:ext uri="{9D8B030D-6E8A-4147-A177-3AD203B41FA5}">
                      <a16:colId xmlns:a16="http://schemas.microsoft.com/office/drawing/2014/main" val="1593471259"/>
                    </a:ext>
                  </a:extLst>
                </a:gridCol>
                <a:gridCol w="2551176">
                  <a:extLst>
                    <a:ext uri="{9D8B030D-6E8A-4147-A177-3AD203B41FA5}">
                      <a16:colId xmlns:a16="http://schemas.microsoft.com/office/drawing/2014/main" val="726484048"/>
                    </a:ext>
                  </a:extLst>
                </a:gridCol>
                <a:gridCol w="905256">
                  <a:extLst>
                    <a:ext uri="{9D8B030D-6E8A-4147-A177-3AD203B41FA5}">
                      <a16:colId xmlns:a16="http://schemas.microsoft.com/office/drawing/2014/main" val="250231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15669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- 2024-08-09 08:09:23</a:t>
                      </a:r>
                      <a:r>
                        <a:rPr kumimoji="0" lang="es-ES" sz="1000" b="0" i="0" u="none" strike="noStrike" kern="1200" cap="none" spc="0" normalizeH="0" baseline="0" noProof="0">
                          <a:ln>
                            <a:noFill/>
                          </a:ln>
                          <a:solidFill>
                            <a:prstClr val="black"/>
                          </a:solidFill>
                          <a:effectLst/>
                          <a:uLnTx/>
                          <a:uFillTx/>
                          <a:latin typeface="Calibri"/>
                          <a:ea typeface="+mn-ea"/>
                          <a:cs typeface="+mn-cs"/>
                        </a:rPr>
                        <a:t>
 ¡CHECKS para la protección solar 🗒️! No olvides estos puntos ciegos 🕶️​
​👋🏾 Tus manos están constantemente expuestas al sol y necesitan tanta protección como el rostro.​
​👩🏽 El cuero cabelludo es vulnerable a las quemaduras solares. Aplica protector solar para no quemarte.​
​#NIVEA #SPF365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https://quintly-eu-image-storage.s3.amazonaws.com/7148b6684ed6c676ec24fe76a641be69/11efe5b24d922219e52c864813f727d8.jpg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a:t>
                      </a:r>
                    </a:p>
                  </a:txBody>
                  <a:tcPr/>
                </a:tc>
                <a:extLst>
                  <a:ext uri="{0D108BD9-81ED-4DB2-BD59-A6C34878D82A}">
                    <a16:rowId xmlns:a16="http://schemas.microsoft.com/office/drawing/2014/main" val="1398812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- 2024-08-13 11:00:45</a:t>
                      </a:r>
                      <a:r>
                        <a:rPr kumimoji="0" lang="it-IT" sz="1000" b="0" i="0" u="none" strike="noStrike" kern="1200" cap="none" spc="0" normalizeH="0" baseline="0" noProof="0">
                          <a:ln>
                            <a:noFill/>
                          </a:ln>
                          <a:solidFill>
                            <a:prstClr val="black"/>
                          </a:solidFill>
                          <a:effectLst/>
                          <a:uLnTx/>
                          <a:uFillTx/>
                          <a:latin typeface="Calibri"/>
                          <a:ea typeface="+mn-ea"/>
                          <a:cs typeface="+mn-cs"/>
                        </a:rPr>
                        <a:t>
 Facili da portare, facili da usare. ​​
Con le pratiche SALVIETTINE STRUCCANTI NIVEA togliere il make up sarà un gioco da ragazze. Dove vuoi, anche in vacanza ☀️​​
Lascia un commento della tua esperienza 😉​
#NIVEA #NIVEAItalia #NIVEASalviettineStruccanti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https://quintly-eu-image-storage.s3.amazonaws.com/8a9ce57e2eef1d65808952233f0033d0/f03c2b267766d5569b5469e3e24d531a.jpg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3961</a:t>
                      </a:r>
                    </a:p>
                  </a:txBody>
                  <a:tcPr/>
                </a:tc>
                <a:extLst>
                  <a:ext uri="{0D108BD9-81ED-4DB2-BD59-A6C34878D82A}">
                    <a16:rowId xmlns:a16="http://schemas.microsoft.com/office/drawing/2014/main" val="2189710563"/>
                  </a:ext>
                </a:extLst>
              </a:tr>
            </a:tbl>
          </a:graphicData>
        </a:graphic>
      </p:graphicFrame>
      <p:sp>
        <p:nvSpPr>
          <p:cNvPr id="4" name="Text Placeholder 3">
            <a:extLst>
              <a:ext uri="{FF2B5EF4-FFF2-40B4-BE49-F238E27FC236}">
                <a16:creationId xmlns:a16="http://schemas.microsoft.com/office/drawing/2014/main" id="{3DD1E354-5DC4-4207-BFA5-00B85F16AD5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3906241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3B4B6-6AE1-435E-8A15-D856EAF4118A}"/>
              </a:ext>
            </a:extLst>
          </p:cNvPr>
          <p:cNvSpPr>
            <a:spLocks noGrp="1"/>
          </p:cNvSpPr>
          <p:nvPr>
            <p:ph type="title"/>
          </p:nvPr>
        </p:nvSpPr>
        <p:spPr/>
        <p:txBody>
          <a:bodyPr/>
          <a:lstStyle/>
          <a:p>
            <a:r>
              <a:rPr lang="en-US"/>
              <a:t>Instagram Post Performance Instagram Reach | 13 profiles - 11 of 17</a:t>
            </a:r>
          </a:p>
        </p:txBody>
      </p:sp>
      <p:graphicFrame>
        <p:nvGraphicFramePr>
          <p:cNvPr id="5" name="Table Placeholder 4">
            <a:extLst>
              <a:ext uri="{FF2B5EF4-FFF2-40B4-BE49-F238E27FC236}">
                <a16:creationId xmlns:a16="http://schemas.microsoft.com/office/drawing/2014/main" id="{172D9881-065E-4493-BD4A-1212F9E39CE9}"/>
              </a:ext>
            </a:extLst>
          </p:cNvPr>
          <p:cNvGraphicFramePr>
            <a:graphicFrameLocks noGrp="1"/>
          </p:cNvGraphicFramePr>
          <p:nvPr>
            <p:ph type="tbl" sz="quarter" idx="13"/>
            <p:extLst>
              <p:ext uri="{D42A27DB-BD31-4B8C-83A1-F6EECF244321}">
                <p14:modId xmlns:p14="http://schemas.microsoft.com/office/powerpoint/2010/main" val="178854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320621647"/>
                    </a:ext>
                  </a:extLst>
                </a:gridCol>
                <a:gridCol w="1892808">
                  <a:extLst>
                    <a:ext uri="{9D8B030D-6E8A-4147-A177-3AD203B41FA5}">
                      <a16:colId xmlns:a16="http://schemas.microsoft.com/office/drawing/2014/main" val="3865392160"/>
                    </a:ext>
                  </a:extLst>
                </a:gridCol>
                <a:gridCol w="2551176">
                  <a:extLst>
                    <a:ext uri="{9D8B030D-6E8A-4147-A177-3AD203B41FA5}">
                      <a16:colId xmlns:a16="http://schemas.microsoft.com/office/drawing/2014/main" val="789190166"/>
                    </a:ext>
                  </a:extLst>
                </a:gridCol>
                <a:gridCol w="905256">
                  <a:extLst>
                    <a:ext uri="{9D8B030D-6E8A-4147-A177-3AD203B41FA5}">
                      <a16:colId xmlns:a16="http://schemas.microsoft.com/office/drawing/2014/main" val="4064371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7694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- 2024-08-13 13:00:30</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el cuello y el escote necesitan tantos cuidados como el rostro? 😯 Nuestra gama NIVEA Cellular Expert Lift está enriquecida con Bakuchiol puro y reduce visiblemente las arrugas y redefine el contorno del rostro, pero no se queda ahí: sentirás la piel de cuello y escote más firme también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https://quintly-eu-image-storage.s3.amazonaws.com/7148b6684ed6c676ec24fe76a641be69/aafa83f279eef1e02122a958daaed4df.jpg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extLst>
                  <a:ext uri="{0D108BD9-81ED-4DB2-BD59-A6C34878D82A}">
                    <a16:rowId xmlns:a16="http://schemas.microsoft.com/office/drawing/2014/main" val="320719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- 2024-08-19 17:01:34</a:t>
                      </a:r>
                      <a:r>
                        <a:rPr kumimoji="0" lang="de-DE" sz="1000" b="0" i="0" u="none" strike="noStrike" kern="1200" cap="none" spc="0" normalizeH="0" baseline="0" noProof="0">
                          <a:ln>
                            <a:noFill/>
                          </a:ln>
                          <a:solidFill>
                            <a:prstClr val="black"/>
                          </a:solidFill>
                          <a:effectLst/>
                          <a:uLnTx/>
                          <a:uFillTx/>
                          <a:latin typeface="Calibri"/>
                          <a:ea typeface="+mn-ea"/>
                          <a:cs typeface="+mn-cs"/>
                        </a:rPr>
                        <a:t>
 Sommererinnerungen bleiben für immer, aber nicht auf deinem Gesicht! ❎ 
Genieße den Sommer unbeschwert mit dem UV Gesicht Mattierenden Sonnenschutz LSF 50 mit einer nicht fettenden Formel, die für jeden Hauttyp geeignet ist. Markiere deinen Bestie, der diesen Reminder braucht💙 ☀️​
#NIVEA #Suncare #Sunscreen #KeinTagOhneLSF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https://quintly-eu-image-storage.s3.amazonaws.com/4efafe4617368048609de3d9647bf496/b90c9e552ad31c99c9d62d61e1de86d5.jpg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 Local Influencer Content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3861</a:t>
                      </a:r>
                    </a:p>
                  </a:txBody>
                  <a:tcPr/>
                </a:tc>
                <a:extLst>
                  <a:ext uri="{0D108BD9-81ED-4DB2-BD59-A6C34878D82A}">
                    <a16:rowId xmlns:a16="http://schemas.microsoft.com/office/drawing/2014/main" val="3827992499"/>
                  </a:ext>
                </a:extLst>
              </a:tr>
            </a:tbl>
          </a:graphicData>
        </a:graphic>
      </p:graphicFrame>
      <p:sp>
        <p:nvSpPr>
          <p:cNvPr id="4" name="Text Placeholder 3">
            <a:extLst>
              <a:ext uri="{FF2B5EF4-FFF2-40B4-BE49-F238E27FC236}">
                <a16:creationId xmlns:a16="http://schemas.microsoft.com/office/drawing/2014/main" id="{FCA64D2A-35CB-414B-AE7A-43E0189C30F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676992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DBACF-BDC0-4B98-B859-7CE0009D9D4A}"/>
              </a:ext>
            </a:extLst>
          </p:cNvPr>
          <p:cNvSpPr>
            <a:spLocks noGrp="1"/>
          </p:cNvSpPr>
          <p:nvPr>
            <p:ph type="title"/>
          </p:nvPr>
        </p:nvSpPr>
        <p:spPr/>
        <p:txBody>
          <a:bodyPr/>
          <a:lstStyle/>
          <a:p>
            <a:r>
              <a:rPr lang="en-US"/>
              <a:t>Instagram Post Performance Instagram Reach | 13 profiles - 12 of 17</a:t>
            </a:r>
          </a:p>
        </p:txBody>
      </p:sp>
      <p:graphicFrame>
        <p:nvGraphicFramePr>
          <p:cNvPr id="5" name="Table Placeholder 4">
            <a:extLst>
              <a:ext uri="{FF2B5EF4-FFF2-40B4-BE49-F238E27FC236}">
                <a16:creationId xmlns:a16="http://schemas.microsoft.com/office/drawing/2014/main" id="{C9FBA8CE-7FBA-4440-8EB5-7C97B329D618}"/>
              </a:ext>
            </a:extLst>
          </p:cNvPr>
          <p:cNvGraphicFramePr>
            <a:graphicFrameLocks noGrp="1"/>
          </p:cNvGraphicFramePr>
          <p:nvPr>
            <p:ph type="tbl" sz="quarter" idx="13"/>
            <p:extLst>
              <p:ext uri="{D42A27DB-BD31-4B8C-83A1-F6EECF244321}">
                <p14:modId xmlns:p14="http://schemas.microsoft.com/office/powerpoint/2010/main" val="3997837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032865182"/>
                    </a:ext>
                  </a:extLst>
                </a:gridCol>
                <a:gridCol w="1892808">
                  <a:extLst>
                    <a:ext uri="{9D8B030D-6E8A-4147-A177-3AD203B41FA5}">
                      <a16:colId xmlns:a16="http://schemas.microsoft.com/office/drawing/2014/main" val="4277060458"/>
                    </a:ext>
                  </a:extLst>
                </a:gridCol>
                <a:gridCol w="2551176">
                  <a:extLst>
                    <a:ext uri="{9D8B030D-6E8A-4147-A177-3AD203B41FA5}">
                      <a16:colId xmlns:a16="http://schemas.microsoft.com/office/drawing/2014/main" val="1851667537"/>
                    </a:ext>
                  </a:extLst>
                </a:gridCol>
                <a:gridCol w="905256">
                  <a:extLst>
                    <a:ext uri="{9D8B030D-6E8A-4147-A177-3AD203B41FA5}">
                      <a16:colId xmlns:a16="http://schemas.microsoft.com/office/drawing/2014/main" val="1753486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4657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- 2024-08-15 13:00:41</a:t>
                      </a:r>
                      <a:r>
                        <a:rPr kumimoji="0" lang="es-ES" sz="1000" b="0" i="0" u="none" strike="noStrike" kern="1200" cap="none" spc="0" normalizeH="0" baseline="0" noProof="0">
                          <a:ln>
                            <a:noFill/>
                          </a:ln>
                          <a:solidFill>
                            <a:prstClr val="black"/>
                          </a:solidFill>
                          <a:effectLst/>
                          <a:uLnTx/>
                          <a:uFillTx/>
                          <a:latin typeface="Calibri"/>
                          <a:ea typeface="+mn-ea"/>
                          <a:cs typeface="+mn-cs"/>
                        </a:rPr>
                        <a:t>
 ¿Cuánta protección solar necesita tu rostro? Nuestra regla de los dos dedos te lo pone fácil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https://quintly-eu-image-storage.s3.amazonaws.com/7148b6684ed6c676ec24fe76a641be69/2c0389c892f2cf5ee22c5377f627faa5.jpg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3854</a:t>
                      </a:r>
                    </a:p>
                  </a:txBody>
                  <a:tcPr/>
                </a:tc>
                <a:extLst>
                  <a:ext uri="{0D108BD9-81ED-4DB2-BD59-A6C34878D82A}">
                    <a16:rowId xmlns:a16="http://schemas.microsoft.com/office/drawing/2014/main" val="1158005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- 2024-08-19 12:59:31</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UV Rays can cause free radicals? NIVEA SUN UV Face Sensitive contains antioxidants that neutralise these free radicals, helping to shield your skin from sun allergies and irritation.💙 #nivea #SPF #sunscreen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https://quintly-eu-image-storage.s3.amazonaws.com/1271acdc50e41cd4b7b8b8806890ad13/4d5960ee2cabdb270c8f31322f56edae.jpg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 Local Influencer Content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3504</a:t>
                      </a:r>
                    </a:p>
                  </a:txBody>
                  <a:tcPr/>
                </a:tc>
                <a:extLst>
                  <a:ext uri="{0D108BD9-81ED-4DB2-BD59-A6C34878D82A}">
                    <a16:rowId xmlns:a16="http://schemas.microsoft.com/office/drawing/2014/main" val="3970610584"/>
                  </a:ext>
                </a:extLst>
              </a:tr>
            </a:tbl>
          </a:graphicData>
        </a:graphic>
      </p:graphicFrame>
      <p:sp>
        <p:nvSpPr>
          <p:cNvPr id="4" name="Text Placeholder 3">
            <a:extLst>
              <a:ext uri="{FF2B5EF4-FFF2-40B4-BE49-F238E27FC236}">
                <a16:creationId xmlns:a16="http://schemas.microsoft.com/office/drawing/2014/main" id="{C77C47B3-EBD2-4C96-9AA4-12E6EAF86BA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966003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013B7-8184-4D87-BE15-5A69794BCD8E}"/>
              </a:ext>
            </a:extLst>
          </p:cNvPr>
          <p:cNvSpPr>
            <a:spLocks noGrp="1"/>
          </p:cNvSpPr>
          <p:nvPr>
            <p:ph type="title"/>
          </p:nvPr>
        </p:nvSpPr>
        <p:spPr/>
        <p:txBody>
          <a:bodyPr/>
          <a:lstStyle/>
          <a:p>
            <a:r>
              <a:rPr lang="en-US"/>
              <a:t>Instagram Post Performance Instagram Reach | 13 profiles - 13 of 17</a:t>
            </a:r>
          </a:p>
        </p:txBody>
      </p:sp>
      <p:graphicFrame>
        <p:nvGraphicFramePr>
          <p:cNvPr id="5" name="Table Placeholder 4">
            <a:extLst>
              <a:ext uri="{FF2B5EF4-FFF2-40B4-BE49-F238E27FC236}">
                <a16:creationId xmlns:a16="http://schemas.microsoft.com/office/drawing/2014/main" id="{06EED1E6-8064-4C71-90B2-5EDA2F722CAA}"/>
              </a:ext>
            </a:extLst>
          </p:cNvPr>
          <p:cNvGraphicFramePr>
            <a:graphicFrameLocks noGrp="1"/>
          </p:cNvGraphicFramePr>
          <p:nvPr>
            <p:ph type="tbl" sz="quarter" idx="13"/>
            <p:extLst>
              <p:ext uri="{D42A27DB-BD31-4B8C-83A1-F6EECF244321}">
                <p14:modId xmlns:p14="http://schemas.microsoft.com/office/powerpoint/2010/main" val="508463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382708974"/>
                    </a:ext>
                  </a:extLst>
                </a:gridCol>
                <a:gridCol w="1892808">
                  <a:extLst>
                    <a:ext uri="{9D8B030D-6E8A-4147-A177-3AD203B41FA5}">
                      <a16:colId xmlns:a16="http://schemas.microsoft.com/office/drawing/2014/main" val="814616368"/>
                    </a:ext>
                  </a:extLst>
                </a:gridCol>
                <a:gridCol w="2551176">
                  <a:extLst>
                    <a:ext uri="{9D8B030D-6E8A-4147-A177-3AD203B41FA5}">
                      <a16:colId xmlns:a16="http://schemas.microsoft.com/office/drawing/2014/main" val="2000279214"/>
                    </a:ext>
                  </a:extLst>
                </a:gridCol>
                <a:gridCol w="905256">
                  <a:extLst>
                    <a:ext uri="{9D8B030D-6E8A-4147-A177-3AD203B41FA5}">
                      <a16:colId xmlns:a16="http://schemas.microsoft.com/office/drawing/2014/main" val="3277439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8768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- 2024-08-21 11:00:42</a:t>
                      </a:r>
                      <a:r>
                        <a:rPr kumimoji="0" lang="it-IT" sz="1000" b="0" i="0" u="none" strike="noStrike" kern="1200" cap="none" spc="0" normalizeH="0" baseline="0" noProof="0">
                          <a:ln>
                            <a:noFill/>
                          </a:ln>
                          <a:solidFill>
                            <a:prstClr val="black"/>
                          </a:solidFill>
                          <a:effectLst/>
                          <a:uLnTx/>
                          <a:uFillTx/>
                          <a:latin typeface="Calibri"/>
                          <a:ea typeface="+mn-ea"/>
                          <a:cs typeface="+mn-cs"/>
                        </a:rPr>
                        <a:t>
 Sapevi che NIVEA Soft è biodegradabile al 98%? 🌿​
Ma cosa significa davvero biodegradabile? 🧐​
Significa che i suoi ingredienti vengono naturalmente decomposti da microrganismi e quindi sono poco impattanti sull'ecosistema.​
NIVEA Soft è formulata per ridurre gli sprechi e sostenere la natura.​
Goditi una pelle morbida e nutrita, mentre fai del bene al pianeta 💙
#NIVEA #NIVEAItalia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https://quintly-eu-image-storage.s3.amazonaws.com/8a9ce57e2eef1d65808952233f0033d0/d363f36a44ad450111d5ee79c98f2877.jpg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3185</a:t>
                      </a:r>
                    </a:p>
                  </a:txBody>
                  <a:tcPr/>
                </a:tc>
                <a:extLst>
                  <a:ext uri="{0D108BD9-81ED-4DB2-BD59-A6C34878D82A}">
                    <a16:rowId xmlns:a16="http://schemas.microsoft.com/office/drawing/2014/main" val="1165702942"/>
                  </a:ext>
                </a:extLst>
              </a:tr>
            </a:tbl>
          </a:graphicData>
        </a:graphic>
      </p:graphicFrame>
      <p:sp>
        <p:nvSpPr>
          <p:cNvPr id="4" name="Text Placeholder 3">
            <a:extLst>
              <a:ext uri="{FF2B5EF4-FFF2-40B4-BE49-F238E27FC236}">
                <a16:creationId xmlns:a16="http://schemas.microsoft.com/office/drawing/2014/main" id="{C294D3CF-5F94-44CF-8B4B-FF29DF4F667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8488812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4C49F-3CB2-4CA3-88F6-13683859DD2D}"/>
              </a:ext>
            </a:extLst>
          </p:cNvPr>
          <p:cNvSpPr>
            <a:spLocks noGrp="1"/>
          </p:cNvSpPr>
          <p:nvPr>
            <p:ph type="title"/>
          </p:nvPr>
        </p:nvSpPr>
        <p:spPr/>
        <p:txBody>
          <a:bodyPr/>
          <a:lstStyle/>
          <a:p>
            <a:r>
              <a:rPr lang="en-US"/>
              <a:t>Instagram Post Performance Instagram Reach | 13 profiles - 14 of 17</a:t>
            </a:r>
          </a:p>
        </p:txBody>
      </p:sp>
      <p:graphicFrame>
        <p:nvGraphicFramePr>
          <p:cNvPr id="5" name="Table Placeholder 4">
            <a:extLst>
              <a:ext uri="{FF2B5EF4-FFF2-40B4-BE49-F238E27FC236}">
                <a16:creationId xmlns:a16="http://schemas.microsoft.com/office/drawing/2014/main" id="{7B6F720C-6FB4-4BA0-9DEA-12DD10E6FBCE}"/>
              </a:ext>
            </a:extLst>
          </p:cNvPr>
          <p:cNvGraphicFramePr>
            <a:graphicFrameLocks noGrp="1"/>
          </p:cNvGraphicFramePr>
          <p:nvPr>
            <p:ph type="tbl" sz="quarter" idx="13"/>
            <p:extLst>
              <p:ext uri="{D42A27DB-BD31-4B8C-83A1-F6EECF244321}">
                <p14:modId xmlns:p14="http://schemas.microsoft.com/office/powerpoint/2010/main" val="4079479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076478691"/>
                    </a:ext>
                  </a:extLst>
                </a:gridCol>
                <a:gridCol w="1892808">
                  <a:extLst>
                    <a:ext uri="{9D8B030D-6E8A-4147-A177-3AD203B41FA5}">
                      <a16:colId xmlns:a16="http://schemas.microsoft.com/office/drawing/2014/main" val="2797703461"/>
                    </a:ext>
                  </a:extLst>
                </a:gridCol>
                <a:gridCol w="2551176">
                  <a:extLst>
                    <a:ext uri="{9D8B030D-6E8A-4147-A177-3AD203B41FA5}">
                      <a16:colId xmlns:a16="http://schemas.microsoft.com/office/drawing/2014/main" val="1845090505"/>
                    </a:ext>
                  </a:extLst>
                </a:gridCol>
                <a:gridCol w="905256">
                  <a:extLst>
                    <a:ext uri="{9D8B030D-6E8A-4147-A177-3AD203B41FA5}">
                      <a16:colId xmlns:a16="http://schemas.microsoft.com/office/drawing/2014/main" val="886178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7394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nivea_es - 2024-08-06 13:01:00</a:t>
                      </a:r>
                      <a:r>
                        <a:rPr kumimoji="0" lang="en-US" sz="1000" b="0" i="0" u="none" strike="noStrike" kern="1200" cap="none" spc="0" normalizeH="0" baseline="0" noProof="0">
                          <a:ln>
                            <a:noFill/>
                          </a:ln>
                          <a:solidFill>
                            <a:prstClr val="black"/>
                          </a:solidFill>
                          <a:effectLst/>
                          <a:uLnTx/>
                          <a:uFillTx/>
                          <a:latin typeface="Calibri"/>
                          <a:ea typeface="+mn-ea"/>
                          <a:cs typeface="+mn-cs"/>
                        </a:rPr>
                        <a:t>
 Tu piel se merece la mejor protección solar con un cuidado específico 👀​
​✨NIVEA SUN FP50+ Protección Facial Fluido Luminous630 Antimanchas: di adiós a las manchas derivadas del sol y hola a una tez uniforme.​
​💧 NIVEA SUN FP50+ Protección Facial Derma Skin Clear: protege contra los rayos UVA/UVB con Niacinamida, manteniendo las imperfecciones a raya.​
☁️ NIVEA SUN FP50+ Fluido Diario Invisible : ultraligero y con un acabado invisible con protección UVA/UVB inmediata. Para todo tipo de pieles.​
​¿Qué necesita tu piel? ¿Todavía no has encontrado tu SPF ideal? Háznoslo saber en los comentarios 💙 #NIVEA #SPF365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https://quintly-eu-image-storage.s3.amazonaws.com/7148b6684ed6c676ec24fe76a641be69/423eea8ece2a8a9acb94d0a38f9e4889.jpg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3164</a:t>
                      </a:r>
                    </a:p>
                  </a:txBody>
                  <a:tcPr/>
                </a:tc>
                <a:extLst>
                  <a:ext uri="{0D108BD9-81ED-4DB2-BD59-A6C34878D82A}">
                    <a16:rowId xmlns:a16="http://schemas.microsoft.com/office/drawing/2014/main" val="1933333738"/>
                  </a:ext>
                </a:extLst>
              </a:tr>
            </a:tbl>
          </a:graphicData>
        </a:graphic>
      </p:graphicFrame>
      <p:sp>
        <p:nvSpPr>
          <p:cNvPr id="4" name="Text Placeholder 3">
            <a:extLst>
              <a:ext uri="{FF2B5EF4-FFF2-40B4-BE49-F238E27FC236}">
                <a16:creationId xmlns:a16="http://schemas.microsoft.com/office/drawing/2014/main" id="{AC4459AC-91A0-460F-BCC6-0949DF76516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0303053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279ED-1297-41FB-A1F7-762D6EEADEB7}"/>
              </a:ext>
            </a:extLst>
          </p:cNvPr>
          <p:cNvSpPr>
            <a:spLocks noGrp="1"/>
          </p:cNvSpPr>
          <p:nvPr>
            <p:ph type="title"/>
          </p:nvPr>
        </p:nvSpPr>
        <p:spPr/>
        <p:txBody>
          <a:bodyPr/>
          <a:lstStyle/>
          <a:p>
            <a:r>
              <a:rPr lang="en-US"/>
              <a:t>Instagram Post Performance Instagram Reach | 13 profiles - 15 of 17</a:t>
            </a:r>
          </a:p>
        </p:txBody>
      </p:sp>
      <p:graphicFrame>
        <p:nvGraphicFramePr>
          <p:cNvPr id="5" name="Table Placeholder 4">
            <a:extLst>
              <a:ext uri="{FF2B5EF4-FFF2-40B4-BE49-F238E27FC236}">
                <a16:creationId xmlns:a16="http://schemas.microsoft.com/office/drawing/2014/main" id="{AF66E367-23B5-4D2B-A9AC-A8E984B8652F}"/>
              </a:ext>
            </a:extLst>
          </p:cNvPr>
          <p:cNvGraphicFramePr>
            <a:graphicFrameLocks noGrp="1"/>
          </p:cNvGraphicFramePr>
          <p:nvPr>
            <p:ph type="tbl" sz="quarter" idx="13"/>
            <p:extLst>
              <p:ext uri="{D42A27DB-BD31-4B8C-83A1-F6EECF244321}">
                <p14:modId xmlns:p14="http://schemas.microsoft.com/office/powerpoint/2010/main" val="3522111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791980043"/>
                    </a:ext>
                  </a:extLst>
                </a:gridCol>
                <a:gridCol w="1892808">
                  <a:extLst>
                    <a:ext uri="{9D8B030D-6E8A-4147-A177-3AD203B41FA5}">
                      <a16:colId xmlns:a16="http://schemas.microsoft.com/office/drawing/2014/main" val="1505244426"/>
                    </a:ext>
                  </a:extLst>
                </a:gridCol>
                <a:gridCol w="2551176">
                  <a:extLst>
                    <a:ext uri="{9D8B030D-6E8A-4147-A177-3AD203B41FA5}">
                      <a16:colId xmlns:a16="http://schemas.microsoft.com/office/drawing/2014/main" val="3554364848"/>
                    </a:ext>
                  </a:extLst>
                </a:gridCol>
                <a:gridCol w="905256">
                  <a:extLst>
                    <a:ext uri="{9D8B030D-6E8A-4147-A177-3AD203B41FA5}">
                      <a16:colId xmlns:a16="http://schemas.microsoft.com/office/drawing/2014/main" val="831342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44297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- 2024-08-16 11:00:54</a:t>
                      </a:r>
                      <a:r>
                        <a:rPr kumimoji="0" lang="it-IT" sz="1000" b="0" i="0" u="none" strike="noStrike" kern="1200" cap="none" spc="0" normalizeH="0" baseline="0" noProof="0">
                          <a:ln>
                            <a:noFill/>
                          </a:ln>
                          <a:solidFill>
                            <a:prstClr val="black"/>
                          </a:solidFill>
                          <a:effectLst/>
                          <a:uLnTx/>
                          <a:uFillTx/>
                          <a:latin typeface="Calibri"/>
                          <a:ea typeface="+mn-ea"/>
                          <a:cs typeface="+mn-cs"/>
                        </a:rPr>
                        <a:t>
 Quali sono i must have per la tua valigia? 🏖️ ​
​Scrivilo nei commenti, con un emoji dalla nostra guida💙⬇️ 
#NIVEA #NIVEAItalia #VacationRoutine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https://quintly-eu-image-storage.s3.amazonaws.com/8a9ce57e2eef1d65808952233f0033d0/d120aaec82bceabcaa7ea962eb5bd7f6.jpg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a:t>
                      </a:r>
                    </a:p>
                  </a:txBody>
                  <a:tcPr/>
                </a:tc>
                <a:extLst>
                  <a:ext uri="{0D108BD9-81ED-4DB2-BD59-A6C34878D82A}">
                    <a16:rowId xmlns:a16="http://schemas.microsoft.com/office/drawing/2014/main" val="699486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- 2024-08-14 16:49:31</a:t>
                      </a:r>
                      <a:r>
                        <a:rPr kumimoji="0" lang="en-US" sz="1000" b="0" i="0" u="none" strike="noStrike" kern="1200" cap="none" spc="0" normalizeH="0" baseline="0" noProof="0">
                          <a:ln>
                            <a:noFill/>
                          </a:ln>
                          <a:solidFill>
                            <a:prstClr val="black"/>
                          </a:solidFill>
                          <a:effectLst/>
                          <a:uLnTx/>
                          <a:uFillTx/>
                          <a:latin typeface="Calibri"/>
                          <a:ea typeface="+mn-ea"/>
                          <a:cs typeface="+mn-cs"/>
                        </a:rPr>
                        <a:t>
 Your favourite routine but make it green 🌱
♻️NIVEA Derma Skin Clear Wash Gel &amp; Toner: Thorough cleansing, packaged in recycled materials
💧 NIVEA Refreshing Day Cream: A vegan-friendly option that hydrates and refreshes your skin
🐠 NIVEA Sun UV Face Derma Skin Clear: Protect your skin and marine life with our ocean-friendly formula, free from harmful UV filters
#nivea #skincare #routine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https://quintly-eu-image-storage.s3.amazonaws.com/1271acdc50e41cd4b7b8b8806890ad13/d1874a3afb517b67b29c2f5f29277aa1.jpg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a:t>
                      </a:r>
                    </a:p>
                  </a:txBody>
                  <a:tcPr/>
                </a:tc>
                <a:extLst>
                  <a:ext uri="{0D108BD9-81ED-4DB2-BD59-A6C34878D82A}">
                    <a16:rowId xmlns:a16="http://schemas.microsoft.com/office/drawing/2014/main" val="246209905"/>
                  </a:ext>
                </a:extLst>
              </a:tr>
            </a:tbl>
          </a:graphicData>
        </a:graphic>
      </p:graphicFrame>
      <p:sp>
        <p:nvSpPr>
          <p:cNvPr id="4" name="Text Placeholder 3">
            <a:extLst>
              <a:ext uri="{FF2B5EF4-FFF2-40B4-BE49-F238E27FC236}">
                <a16:creationId xmlns:a16="http://schemas.microsoft.com/office/drawing/2014/main" id="{51E05268-5545-4E09-A104-834F1F1B0A0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42445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5A27-E5F1-4843-88CB-5B15DA30F4AB}"/>
              </a:ext>
            </a:extLst>
          </p:cNvPr>
          <p:cNvSpPr>
            <a:spLocks noGrp="1"/>
          </p:cNvSpPr>
          <p:nvPr>
            <p:ph type="title"/>
          </p:nvPr>
        </p:nvSpPr>
        <p:spPr/>
        <p:txBody>
          <a:bodyPr/>
          <a:lstStyle/>
          <a:p>
            <a:r>
              <a:rPr lang="en-US"/>
              <a:t>Instagram Post Performance Instagram Reach | 13 profiles - 16 of 17</a:t>
            </a:r>
          </a:p>
        </p:txBody>
      </p:sp>
      <p:graphicFrame>
        <p:nvGraphicFramePr>
          <p:cNvPr id="5" name="Table Placeholder 4">
            <a:extLst>
              <a:ext uri="{FF2B5EF4-FFF2-40B4-BE49-F238E27FC236}">
                <a16:creationId xmlns:a16="http://schemas.microsoft.com/office/drawing/2014/main" id="{F304328E-C155-4713-99BF-B2FCD1D13BCB}"/>
              </a:ext>
            </a:extLst>
          </p:cNvPr>
          <p:cNvGraphicFramePr>
            <a:graphicFrameLocks noGrp="1"/>
          </p:cNvGraphicFramePr>
          <p:nvPr>
            <p:ph type="tbl" sz="quarter" idx="13"/>
            <p:extLst>
              <p:ext uri="{D42A27DB-BD31-4B8C-83A1-F6EECF244321}">
                <p14:modId xmlns:p14="http://schemas.microsoft.com/office/powerpoint/2010/main" val="4139204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452959478"/>
                    </a:ext>
                  </a:extLst>
                </a:gridCol>
                <a:gridCol w="1892808">
                  <a:extLst>
                    <a:ext uri="{9D8B030D-6E8A-4147-A177-3AD203B41FA5}">
                      <a16:colId xmlns:a16="http://schemas.microsoft.com/office/drawing/2014/main" val="709828218"/>
                    </a:ext>
                  </a:extLst>
                </a:gridCol>
                <a:gridCol w="2551176">
                  <a:extLst>
                    <a:ext uri="{9D8B030D-6E8A-4147-A177-3AD203B41FA5}">
                      <a16:colId xmlns:a16="http://schemas.microsoft.com/office/drawing/2014/main" val="1272952820"/>
                    </a:ext>
                  </a:extLst>
                </a:gridCol>
                <a:gridCol w="905256">
                  <a:extLst>
                    <a:ext uri="{9D8B030D-6E8A-4147-A177-3AD203B41FA5}">
                      <a16:colId xmlns:a16="http://schemas.microsoft.com/office/drawing/2014/main" val="305384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2187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- 2024-08-02 11:00:34</a:t>
                      </a:r>
                      <a:r>
                        <a:rPr kumimoji="0" lang="it-IT" sz="1000" b="0" i="0" u="none" strike="noStrike" kern="1200" cap="none" spc="0" normalizeH="0" baseline="0" noProof="0">
                          <a:ln>
                            <a:noFill/>
                          </a:ln>
                          <a:solidFill>
                            <a:prstClr val="black"/>
                          </a:solidFill>
                          <a:effectLst/>
                          <a:uLnTx/>
                          <a:uFillTx/>
                          <a:latin typeface="Calibri"/>
                          <a:ea typeface="+mn-ea"/>
                          <a:cs typeface="+mn-cs"/>
                        </a:rPr>
                        <a:t>
 Rimuovi, Rigenera, Ripeti con NIVEA Acqua Micellare Rigenerante infusa con siero. ​
Grazie all’azione del Pantenolo che contiene Vitamina B5, la tua pelle sarà detersa e idratata in profondità 😌 Provala e facci sapere cosa ne pensi!✨
#NIVEA #NIVEAItalia #NIVEAacquaMicellare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https://quintly-eu-image-storage.s3.amazonaws.com/8a9ce57e2eef1d65808952233f0033d0/049d1b10e07cfce7fe8ea6b3e9575eeb.jpg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extLst>
                  <a:ext uri="{0D108BD9-81ED-4DB2-BD59-A6C34878D82A}">
                    <a16:rowId xmlns:a16="http://schemas.microsoft.com/office/drawing/2014/main" val="3302112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- 2024-08-20 11:00:34</a:t>
                      </a:r>
                      <a:r>
                        <a:rPr kumimoji="0" lang="it-IT" sz="1000" b="0" i="0" u="none" strike="noStrike" kern="1200" cap="none" spc="0" normalizeH="0" baseline="0" noProof="0">
                          <a:ln>
                            <a:noFill/>
                          </a:ln>
                          <a:solidFill>
                            <a:prstClr val="black"/>
                          </a:solidFill>
                          <a:effectLst/>
                          <a:uLnTx/>
                          <a:uFillTx/>
                          <a:latin typeface="Calibri"/>
                          <a:ea typeface="+mn-ea"/>
                          <a:cs typeface="+mn-cs"/>
                        </a:rPr>
                        <a:t>
 Arricchita dal 5% di siero, NIVEA Acqua Micellare Rigenerante combina l'efficacia struccante e gli effetti benefici di Pantenolo, Squalane e  AminoAcid Complex. 🌿💧 ​
Il siero idrata, lenisce e rafforza la barriera cutanea mentre ti strucchi.​
Una sola applicazione per una sensazione che dura tutto il giorno.
#NIVEA #NIVEAItalia #NIVEAacquaMicellare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https://quintly-eu-image-storage.s3.amazonaws.com/8a9ce57e2eef1d65808952233f0033d0/c48c3fcff55b08425479ae245b39fb34.jpg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extLst>
                  <a:ext uri="{0D108BD9-81ED-4DB2-BD59-A6C34878D82A}">
                    <a16:rowId xmlns:a16="http://schemas.microsoft.com/office/drawing/2014/main" val="447623198"/>
                  </a:ext>
                </a:extLst>
              </a:tr>
            </a:tbl>
          </a:graphicData>
        </a:graphic>
      </p:graphicFrame>
      <p:sp>
        <p:nvSpPr>
          <p:cNvPr id="4" name="Text Placeholder 3">
            <a:extLst>
              <a:ext uri="{FF2B5EF4-FFF2-40B4-BE49-F238E27FC236}">
                <a16:creationId xmlns:a16="http://schemas.microsoft.com/office/drawing/2014/main" id="{66BBC9AA-86E4-4F32-9EAB-ECF8E54DA32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5535177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474EF-B3FC-4243-AC7B-530010CA10E2}"/>
              </a:ext>
            </a:extLst>
          </p:cNvPr>
          <p:cNvSpPr>
            <a:spLocks noGrp="1"/>
          </p:cNvSpPr>
          <p:nvPr>
            <p:ph type="title"/>
          </p:nvPr>
        </p:nvSpPr>
        <p:spPr/>
        <p:txBody>
          <a:bodyPr/>
          <a:lstStyle/>
          <a:p>
            <a:r>
              <a:rPr lang="en-US"/>
              <a:t>Instagram Post Performance Instagram Reach | 13 profiles - 17 of 17</a:t>
            </a:r>
          </a:p>
        </p:txBody>
      </p:sp>
      <p:graphicFrame>
        <p:nvGraphicFramePr>
          <p:cNvPr id="5" name="Table Placeholder 4">
            <a:extLst>
              <a:ext uri="{FF2B5EF4-FFF2-40B4-BE49-F238E27FC236}">
                <a16:creationId xmlns:a16="http://schemas.microsoft.com/office/drawing/2014/main" id="{FB013EA2-312D-4363-A4AA-5D26414E1069}"/>
              </a:ext>
            </a:extLst>
          </p:cNvPr>
          <p:cNvGraphicFramePr>
            <a:graphicFrameLocks noGrp="1"/>
          </p:cNvGraphicFramePr>
          <p:nvPr>
            <p:ph type="tbl" sz="quarter" idx="13"/>
            <p:extLst>
              <p:ext uri="{D42A27DB-BD31-4B8C-83A1-F6EECF244321}">
                <p14:modId xmlns:p14="http://schemas.microsoft.com/office/powerpoint/2010/main" val="349594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898240528"/>
                    </a:ext>
                  </a:extLst>
                </a:gridCol>
                <a:gridCol w="1892808">
                  <a:extLst>
                    <a:ext uri="{9D8B030D-6E8A-4147-A177-3AD203B41FA5}">
                      <a16:colId xmlns:a16="http://schemas.microsoft.com/office/drawing/2014/main" val="1464163600"/>
                    </a:ext>
                  </a:extLst>
                </a:gridCol>
                <a:gridCol w="2551176">
                  <a:extLst>
                    <a:ext uri="{9D8B030D-6E8A-4147-A177-3AD203B41FA5}">
                      <a16:colId xmlns:a16="http://schemas.microsoft.com/office/drawing/2014/main" val="1295042826"/>
                    </a:ext>
                  </a:extLst>
                </a:gridCol>
                <a:gridCol w="905256">
                  <a:extLst>
                    <a:ext uri="{9D8B030D-6E8A-4147-A177-3AD203B41FA5}">
                      <a16:colId xmlns:a16="http://schemas.microsoft.com/office/drawing/2014/main" val="3408555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4452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- 2024-08-15 13:12:31</a:t>
                      </a:r>
                      <a:r>
                        <a:rPr kumimoji="0" lang="en-US" sz="1000" b="0" i="0" u="none" strike="noStrike" kern="1200" cap="none" spc="0" normalizeH="0" baseline="0" noProof="0">
                          <a:ln>
                            <a:noFill/>
                          </a:ln>
                          <a:solidFill>
                            <a:prstClr val="black"/>
                          </a:solidFill>
                          <a:effectLst/>
                          <a:uLnTx/>
                          <a:uFillTx/>
                          <a:latin typeface="Calibri"/>
                          <a:ea typeface="+mn-ea"/>
                          <a:cs typeface="+mn-cs"/>
                        </a:rPr>
                        <a:t>
 How much sunscreen do you really need? Our two-finger rule makes it easy 🤞🏼
#nivea #spf #hacks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https://quintly-eu-image-storage.s3.amazonaws.com/1271acdc50e41cd4b7b8b8806890ad13/32c0199cb947f71ff2e90143958615b5.jpg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2695</a:t>
                      </a:r>
                    </a:p>
                  </a:txBody>
                  <a:tcPr/>
                </a:tc>
                <a:extLst>
                  <a:ext uri="{0D108BD9-81ED-4DB2-BD59-A6C34878D82A}">
                    <a16:rowId xmlns:a16="http://schemas.microsoft.com/office/drawing/2014/main" val="226764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- 2024-08-02 11:45:37</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Panthenol is a form of Vitamin B5, known for its healing properties 🌿 Paired with Squalane, which is derived from olives, NIVEA Micellar Water Regenerating deeply hydrates, restores moistures, and regenerates your skin 💙 #nivea #micellarwater #cleansing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https://quintly-eu-image-storage.s3.amazonaws.com/1271acdc50e41cd4b7b8b8806890ad13/1c187af3f4500600bc3700f4cadef7b7.jpg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a:t>
                      </a:r>
                    </a:p>
                  </a:txBody>
                  <a:tcPr/>
                </a:tc>
                <a:extLst>
                  <a:ext uri="{0D108BD9-81ED-4DB2-BD59-A6C34878D82A}">
                    <a16:rowId xmlns:a16="http://schemas.microsoft.com/office/drawing/2014/main" val="2545341879"/>
                  </a:ext>
                </a:extLst>
              </a:tr>
            </a:tbl>
          </a:graphicData>
        </a:graphic>
      </p:graphicFrame>
      <p:sp>
        <p:nvSpPr>
          <p:cNvPr id="4" name="Text Placeholder 3">
            <a:extLst>
              <a:ext uri="{FF2B5EF4-FFF2-40B4-BE49-F238E27FC236}">
                <a16:creationId xmlns:a16="http://schemas.microsoft.com/office/drawing/2014/main" id="{4B840F62-99F5-49C5-9643-F5CC4D0B0E9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54672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8F7B8-FC25-40B7-92D7-5903F0A84DA1}"/>
              </a:ext>
            </a:extLst>
          </p:cNvPr>
          <p:cNvSpPr>
            <a:spLocks noGrp="1"/>
          </p:cNvSpPr>
          <p:nvPr>
            <p:ph type="title"/>
          </p:nvPr>
        </p:nvSpPr>
        <p:spPr/>
        <p:txBody>
          <a:bodyPr/>
          <a:lstStyle/>
          <a:p>
            <a:r>
              <a:rPr lang="nn-NO"/>
              <a:t>Instagram Post Performance Instagram EG-Rate | 13 profiles - 1 of 16</a:t>
            </a:r>
            <a:endParaRPr lang="en-US"/>
          </a:p>
        </p:txBody>
      </p:sp>
      <p:graphicFrame>
        <p:nvGraphicFramePr>
          <p:cNvPr id="5" name="Table Placeholder 4">
            <a:extLst>
              <a:ext uri="{FF2B5EF4-FFF2-40B4-BE49-F238E27FC236}">
                <a16:creationId xmlns:a16="http://schemas.microsoft.com/office/drawing/2014/main" id="{B78AD987-C24E-4740-A3C8-80953F7186D8}"/>
              </a:ext>
            </a:extLst>
          </p:cNvPr>
          <p:cNvGraphicFramePr>
            <a:graphicFrameLocks noGrp="1"/>
          </p:cNvGraphicFramePr>
          <p:nvPr>
            <p:ph type="tbl" sz="quarter" idx="13"/>
            <p:extLst>
              <p:ext uri="{D42A27DB-BD31-4B8C-83A1-F6EECF244321}">
                <p14:modId xmlns:p14="http://schemas.microsoft.com/office/powerpoint/2010/main" val="3513005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275191912"/>
                    </a:ext>
                  </a:extLst>
                </a:gridCol>
                <a:gridCol w="1892808">
                  <a:extLst>
                    <a:ext uri="{9D8B030D-6E8A-4147-A177-3AD203B41FA5}">
                      <a16:colId xmlns:a16="http://schemas.microsoft.com/office/drawing/2014/main" val="749416586"/>
                    </a:ext>
                  </a:extLst>
                </a:gridCol>
                <a:gridCol w="2551176">
                  <a:extLst>
                    <a:ext uri="{9D8B030D-6E8A-4147-A177-3AD203B41FA5}">
                      <a16:colId xmlns:a16="http://schemas.microsoft.com/office/drawing/2014/main" val="926854791"/>
                    </a:ext>
                  </a:extLst>
                </a:gridCol>
                <a:gridCol w="905256">
                  <a:extLst>
                    <a:ext uri="{9D8B030D-6E8A-4147-A177-3AD203B41FA5}">
                      <a16:colId xmlns:a16="http://schemas.microsoft.com/office/drawing/2014/main" val="833832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76213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- 2024-08-13 11:00:43</a:t>
                      </a:r>
                      <a:r>
                        <a:rPr kumimoji="0" lang="fr-FR" sz="1000" b="0" i="0" u="none" strike="noStrike" kern="1200" cap="none" spc="0" normalizeH="0" baseline="0" noProof="0">
                          <a:ln>
                            <a:noFill/>
                          </a:ln>
                          <a:solidFill>
                            <a:prstClr val="black"/>
                          </a:solidFill>
                          <a:effectLst/>
                          <a:uLnTx/>
                          <a:uFillTx/>
                          <a:latin typeface="Calibri"/>
                          <a:ea typeface="+mn-ea"/>
                          <a:cs typeface="+mn-cs"/>
                        </a:rPr>
                        <a:t>
 La formule de notre emblématique Crème Soft est vegan* 🌿 Parce que prendre soin de votre peau devrait être aussi doux pour les animaux que pour vous ✨ 💙�
�
*aucun ingrédient d'origine animale� �
#nivea #vegan #hydratation #soft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https://quintly-eu-image-storage.s3.amazonaws.com/e66bc3a35579efcff19ade710d665dcb/700615f558623683422b847866f7e091.jpg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 NX Sustainability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7.41 %</a:t>
                      </a:r>
                    </a:p>
                  </a:txBody>
                  <a:tcPr/>
                </a:tc>
                <a:extLst>
                  <a:ext uri="{0D108BD9-81ED-4DB2-BD59-A6C34878D82A}">
                    <a16:rowId xmlns:a16="http://schemas.microsoft.com/office/drawing/2014/main" val="940119290"/>
                  </a:ext>
                </a:extLst>
              </a:tr>
            </a:tbl>
          </a:graphicData>
        </a:graphic>
      </p:graphicFrame>
      <p:sp>
        <p:nvSpPr>
          <p:cNvPr id="4" name="Text Placeholder 3">
            <a:extLst>
              <a:ext uri="{FF2B5EF4-FFF2-40B4-BE49-F238E27FC236}">
                <a16:creationId xmlns:a16="http://schemas.microsoft.com/office/drawing/2014/main" id="{EA1CFA54-102E-417D-A7BC-BC717C282AA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605027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D9CD7-6CE2-4540-84BB-32A1060273B6}"/>
              </a:ext>
            </a:extLst>
          </p:cNvPr>
          <p:cNvSpPr>
            <a:spLocks noGrp="1"/>
          </p:cNvSpPr>
          <p:nvPr>
            <p:ph type="title"/>
          </p:nvPr>
        </p:nvSpPr>
        <p:spPr/>
        <p:txBody>
          <a:bodyPr/>
          <a:lstStyle/>
          <a:p>
            <a:r>
              <a:rPr lang="nn-NO"/>
              <a:t>Instagram Post Performance Instagram EG-Rate | 13 profiles - 2 of 16</a:t>
            </a:r>
            <a:endParaRPr lang="en-US"/>
          </a:p>
        </p:txBody>
      </p:sp>
      <p:graphicFrame>
        <p:nvGraphicFramePr>
          <p:cNvPr id="5" name="Table Placeholder 4">
            <a:extLst>
              <a:ext uri="{FF2B5EF4-FFF2-40B4-BE49-F238E27FC236}">
                <a16:creationId xmlns:a16="http://schemas.microsoft.com/office/drawing/2014/main" id="{568C04C2-CE06-4267-AB3E-3C152CF7CDD0}"/>
              </a:ext>
            </a:extLst>
          </p:cNvPr>
          <p:cNvGraphicFramePr>
            <a:graphicFrameLocks noGrp="1"/>
          </p:cNvGraphicFramePr>
          <p:nvPr>
            <p:ph type="tbl" sz="quarter" idx="13"/>
            <p:extLst>
              <p:ext uri="{D42A27DB-BD31-4B8C-83A1-F6EECF244321}">
                <p14:modId xmlns:p14="http://schemas.microsoft.com/office/powerpoint/2010/main" val="1085997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912212757"/>
                    </a:ext>
                  </a:extLst>
                </a:gridCol>
                <a:gridCol w="1892808">
                  <a:extLst>
                    <a:ext uri="{9D8B030D-6E8A-4147-A177-3AD203B41FA5}">
                      <a16:colId xmlns:a16="http://schemas.microsoft.com/office/drawing/2014/main" val="3020226891"/>
                    </a:ext>
                  </a:extLst>
                </a:gridCol>
                <a:gridCol w="2551176">
                  <a:extLst>
                    <a:ext uri="{9D8B030D-6E8A-4147-A177-3AD203B41FA5}">
                      <a16:colId xmlns:a16="http://schemas.microsoft.com/office/drawing/2014/main" val="1152650532"/>
                    </a:ext>
                  </a:extLst>
                </a:gridCol>
                <a:gridCol w="905256">
                  <a:extLst>
                    <a:ext uri="{9D8B030D-6E8A-4147-A177-3AD203B41FA5}">
                      <a16:colId xmlns:a16="http://schemas.microsoft.com/office/drawing/2014/main" val="3633308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85508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- 2024-08-05 11:01:19</a:t>
                      </a:r>
                      <a:r>
                        <a:rPr kumimoji="0" lang="fr-FR" sz="1000" b="0" i="0" u="none" strike="noStrike" kern="1200" cap="none" spc="0" normalizeH="0" baseline="0" noProof="0">
                          <a:ln>
                            <a:noFill/>
                          </a:ln>
                          <a:solidFill>
                            <a:prstClr val="black"/>
                          </a:solidFill>
                          <a:effectLst/>
                          <a:uLnTx/>
                          <a:uFillTx/>
                          <a:latin typeface="Calibri"/>
                          <a:ea typeface="+mn-ea"/>
                          <a:cs typeface="+mn-cs"/>
                        </a:rPr>
                        <a:t>
 Entrez dans votre routine estivale ☀️
🫧 Nettoyez avec l'Eau Micellaire SKIN GLOW infusée de 5% de sérum
Apaise et revitalise la peau exposée au soleil grâce au panthénol et au squalane.
💦 Hydratez avec le Soin de Jour NIVEA Essentials
L'hydratation en profondeur est essentielle pour la peau en été 
🛡️ Protégez avec la Crème UV Visage Anti-Brillance NIVEA Sun
Sa formule légère et matifiante protègera votre peau sans effet gras.
Et vous, quel est votre essentiel de l’été ?
#nivea #vacances #soindelapeau #été #routine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https://quintly-eu-image-storage.s3.amazonaws.com/e66bc3a35579efcff19ade710d665dcb/64da3787507cd80c56bded59fb4a0378.jpg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5.78 %</a:t>
                      </a:r>
                    </a:p>
                  </a:txBody>
                  <a:tcPr/>
                </a:tc>
                <a:extLst>
                  <a:ext uri="{0D108BD9-81ED-4DB2-BD59-A6C34878D82A}">
                    <a16:rowId xmlns:a16="http://schemas.microsoft.com/office/drawing/2014/main" val="4130492072"/>
                  </a:ext>
                </a:extLst>
              </a:tr>
            </a:tbl>
          </a:graphicData>
        </a:graphic>
      </p:graphicFrame>
      <p:sp>
        <p:nvSpPr>
          <p:cNvPr id="4" name="Text Placeholder 3">
            <a:extLst>
              <a:ext uri="{FF2B5EF4-FFF2-40B4-BE49-F238E27FC236}">
                <a16:creationId xmlns:a16="http://schemas.microsoft.com/office/drawing/2014/main" id="{D987D8E7-3CD1-4ECD-9704-271A5D03A0C7}"/>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7970077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67621-7351-4C60-B46F-613F57BC55D8}"/>
              </a:ext>
            </a:extLst>
          </p:cNvPr>
          <p:cNvSpPr>
            <a:spLocks noGrp="1"/>
          </p:cNvSpPr>
          <p:nvPr>
            <p:ph type="title"/>
          </p:nvPr>
        </p:nvSpPr>
        <p:spPr/>
        <p:txBody>
          <a:bodyPr/>
          <a:lstStyle/>
          <a:p>
            <a:r>
              <a:rPr lang="nn-NO"/>
              <a:t>Instagram Post Performance Instagram EG-Rate | 13 profiles - 3 of 16</a:t>
            </a:r>
            <a:endParaRPr lang="en-US"/>
          </a:p>
        </p:txBody>
      </p:sp>
      <p:graphicFrame>
        <p:nvGraphicFramePr>
          <p:cNvPr id="5" name="Table Placeholder 4">
            <a:extLst>
              <a:ext uri="{FF2B5EF4-FFF2-40B4-BE49-F238E27FC236}">
                <a16:creationId xmlns:a16="http://schemas.microsoft.com/office/drawing/2014/main" id="{E3D0832D-23A5-4657-9C1E-6647F268F041}"/>
              </a:ext>
            </a:extLst>
          </p:cNvPr>
          <p:cNvGraphicFramePr>
            <a:graphicFrameLocks noGrp="1"/>
          </p:cNvGraphicFramePr>
          <p:nvPr>
            <p:ph type="tbl" sz="quarter" idx="13"/>
            <p:extLst>
              <p:ext uri="{D42A27DB-BD31-4B8C-83A1-F6EECF244321}">
                <p14:modId xmlns:p14="http://schemas.microsoft.com/office/powerpoint/2010/main" val="2586860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224587168"/>
                    </a:ext>
                  </a:extLst>
                </a:gridCol>
                <a:gridCol w="1892808">
                  <a:extLst>
                    <a:ext uri="{9D8B030D-6E8A-4147-A177-3AD203B41FA5}">
                      <a16:colId xmlns:a16="http://schemas.microsoft.com/office/drawing/2014/main" val="2480410082"/>
                    </a:ext>
                  </a:extLst>
                </a:gridCol>
                <a:gridCol w="2551176">
                  <a:extLst>
                    <a:ext uri="{9D8B030D-6E8A-4147-A177-3AD203B41FA5}">
                      <a16:colId xmlns:a16="http://schemas.microsoft.com/office/drawing/2014/main" val="874939416"/>
                    </a:ext>
                  </a:extLst>
                </a:gridCol>
                <a:gridCol w="905256">
                  <a:extLst>
                    <a:ext uri="{9D8B030D-6E8A-4147-A177-3AD203B41FA5}">
                      <a16:colId xmlns:a16="http://schemas.microsoft.com/office/drawing/2014/main" val="3832296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20869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- 2024-08-20 11:51:32</a:t>
                      </a:r>
                      <a:r>
                        <a:rPr kumimoji="0" lang="en-US" sz="1000" b="0" i="0" u="none" strike="noStrike" kern="1200" cap="none" spc="0" normalizeH="0" baseline="0" noProof="0">
                          <a:ln>
                            <a:noFill/>
                          </a:ln>
                          <a:solidFill>
                            <a:prstClr val="black"/>
                          </a:solidFill>
                          <a:effectLst/>
                          <a:uLnTx/>
                          <a:uFillTx/>
                          <a:latin typeface="Calibri"/>
                          <a:ea typeface="+mn-ea"/>
                          <a:cs typeface="+mn-cs"/>
                        </a:rPr>
                        <a:t>
 Enriched with 5% serum, NIVEA Micellar Water Regenerating combines the cleansing efficiency of micellar water with the skin care benefits of Panthenol, Squalane, and an Amino Acid Complex🌿💧 The serum infusion boosts hydration, soothes the skin, and strengthens its barrier while you cleanse. This means you get deep cleaning benefits that removes impurities and makeup, plus the nourishing and moisturising benefits of a serum in one easy step. 💙 #nivea #cleansing #micellarwater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https://quintly-eu-image-storage.s3.amazonaws.com/1271acdc50e41cd4b7b8b8806890ad13/80eb386bbdf0924a0ed708dfdee73fba.jpg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5.78 %</a:t>
                      </a:r>
                    </a:p>
                  </a:txBody>
                  <a:tcPr/>
                </a:tc>
                <a:extLst>
                  <a:ext uri="{0D108BD9-81ED-4DB2-BD59-A6C34878D82A}">
                    <a16:rowId xmlns:a16="http://schemas.microsoft.com/office/drawing/2014/main" val="278023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- 2024-08-16 11:00:50</a:t>
                      </a:r>
                      <a:r>
                        <a:rPr kumimoji="0" lang="fr-FR" sz="1000" b="0" i="0" u="none" strike="noStrike" kern="1200" cap="none" spc="0" normalizeH="0" baseline="0" noProof="0">
                          <a:ln>
                            <a:noFill/>
                          </a:ln>
                          <a:solidFill>
                            <a:prstClr val="black"/>
                          </a:solidFill>
                          <a:effectLst/>
                          <a:uLnTx/>
                          <a:uFillTx/>
                          <a:latin typeface="Calibri"/>
                          <a:ea typeface="+mn-ea"/>
                          <a:cs typeface="+mn-cs"/>
                        </a:rPr>
                        <a:t>
 Quelle est votre routine de vacances ? 🏖️ Dites-le nous dans les commentaires en utilisant notre guide d’emojis 💙⬇️
#nivea #soindelapeau #routineskincare #été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https://quintly-eu-image-storage.s3.amazonaws.com/e66bc3a35579efcff19ade710d665dcb/9fb089a83cf60ef57976d67a6656e231.jpg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5.62 %</a:t>
                      </a:r>
                    </a:p>
                  </a:txBody>
                  <a:tcPr/>
                </a:tc>
                <a:extLst>
                  <a:ext uri="{0D108BD9-81ED-4DB2-BD59-A6C34878D82A}">
                    <a16:rowId xmlns:a16="http://schemas.microsoft.com/office/drawing/2014/main" val="2140845143"/>
                  </a:ext>
                </a:extLst>
              </a:tr>
            </a:tbl>
          </a:graphicData>
        </a:graphic>
      </p:graphicFrame>
      <p:sp>
        <p:nvSpPr>
          <p:cNvPr id="4" name="Text Placeholder 3">
            <a:extLst>
              <a:ext uri="{FF2B5EF4-FFF2-40B4-BE49-F238E27FC236}">
                <a16:creationId xmlns:a16="http://schemas.microsoft.com/office/drawing/2014/main" id="{349C8B13-C47F-4C54-BC61-72504F2526F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1426299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8A5F2-3303-41BB-BD6D-DDD17AA63CB3}"/>
              </a:ext>
            </a:extLst>
          </p:cNvPr>
          <p:cNvSpPr>
            <a:spLocks noGrp="1"/>
          </p:cNvSpPr>
          <p:nvPr>
            <p:ph type="title"/>
          </p:nvPr>
        </p:nvSpPr>
        <p:spPr/>
        <p:txBody>
          <a:bodyPr/>
          <a:lstStyle/>
          <a:p>
            <a:r>
              <a:rPr lang="nn-NO"/>
              <a:t>Instagram Post Performance Instagram EG-Rate | 13 profiles - 4 of 16</a:t>
            </a:r>
            <a:endParaRPr lang="en-US"/>
          </a:p>
        </p:txBody>
      </p:sp>
      <p:graphicFrame>
        <p:nvGraphicFramePr>
          <p:cNvPr id="5" name="Table Placeholder 4">
            <a:extLst>
              <a:ext uri="{FF2B5EF4-FFF2-40B4-BE49-F238E27FC236}">
                <a16:creationId xmlns:a16="http://schemas.microsoft.com/office/drawing/2014/main" id="{2E8A7F2D-9A5F-4950-AABC-C84E8EA63916}"/>
              </a:ext>
            </a:extLst>
          </p:cNvPr>
          <p:cNvGraphicFramePr>
            <a:graphicFrameLocks noGrp="1"/>
          </p:cNvGraphicFramePr>
          <p:nvPr>
            <p:ph type="tbl" sz="quarter" idx="13"/>
            <p:extLst>
              <p:ext uri="{D42A27DB-BD31-4B8C-83A1-F6EECF244321}">
                <p14:modId xmlns:p14="http://schemas.microsoft.com/office/powerpoint/2010/main" val="664650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256795329"/>
                    </a:ext>
                  </a:extLst>
                </a:gridCol>
                <a:gridCol w="1892808">
                  <a:extLst>
                    <a:ext uri="{9D8B030D-6E8A-4147-A177-3AD203B41FA5}">
                      <a16:colId xmlns:a16="http://schemas.microsoft.com/office/drawing/2014/main" val="4140063082"/>
                    </a:ext>
                  </a:extLst>
                </a:gridCol>
                <a:gridCol w="2551176">
                  <a:extLst>
                    <a:ext uri="{9D8B030D-6E8A-4147-A177-3AD203B41FA5}">
                      <a16:colId xmlns:a16="http://schemas.microsoft.com/office/drawing/2014/main" val="429381785"/>
                    </a:ext>
                  </a:extLst>
                </a:gridCol>
                <a:gridCol w="905256">
                  <a:extLst>
                    <a:ext uri="{9D8B030D-6E8A-4147-A177-3AD203B41FA5}">
                      <a16:colId xmlns:a16="http://schemas.microsoft.com/office/drawing/2014/main" val="3930884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158385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- 2024-08-21 16:50:33</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NIVEA Soft has a 98% biodegradable formula? 🌿 But what does biodegradable actually mean? It refers to ingredients that can be broken down naturally by microorganisms, reducing their environmental impact. This means our formula is designed to decompose naturally, minimising waste and supporting a healthier planet. Enjoy soft, nourished skin while caring for the environment. 💙#nivea #niveauk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https://quintly-eu-image-storage.s3.amazonaws.com/1271acdc50e41cd4b7b8b8806890ad13/e7a5b9083eab1a5eb2e057a489b3f8a9.jpg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5.22 %</a:t>
                      </a:r>
                    </a:p>
                  </a:txBody>
                  <a:tcPr/>
                </a:tc>
                <a:extLst>
                  <a:ext uri="{0D108BD9-81ED-4DB2-BD59-A6C34878D82A}">
                    <a16:rowId xmlns:a16="http://schemas.microsoft.com/office/drawing/2014/main" val="145828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- 2024-08-02 11:00:56</a:t>
                      </a:r>
                      <a:r>
                        <a:rPr kumimoji="0" lang="fr-FR" sz="1000" b="0" i="0" u="none" strike="noStrike" kern="1200" cap="none" spc="0" normalizeH="0" baseline="0" noProof="0">
                          <a:ln>
                            <a:noFill/>
                          </a:ln>
                          <a:solidFill>
                            <a:prstClr val="black"/>
                          </a:solidFill>
                          <a:effectLst/>
                          <a:uLnTx/>
                          <a:uFillTx/>
                          <a:latin typeface="Calibri"/>
                          <a:ea typeface="+mn-ea"/>
                          <a:cs typeface="+mn-cs"/>
                        </a:rPr>
                        <a:t>
 Découvrez les 2 étapes pour un démaquillage en profondeur :�
- Étape 1 avec le Démaquillant Yeux �
- Étape 2 avec l'Eau Micellaire SKIN RECHARGE, notre super hydratant 💧
#nivea #eaumicellaire #soindelapeau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https://quintly-eu-image-storage.s3.amazonaws.com/e66bc3a35579efcff19ade710d665dcb/ee6df19fdc8237132f96b70bce07aa8f.jpg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5.21 %</a:t>
                      </a:r>
                    </a:p>
                  </a:txBody>
                  <a:tcPr/>
                </a:tc>
                <a:extLst>
                  <a:ext uri="{0D108BD9-81ED-4DB2-BD59-A6C34878D82A}">
                    <a16:rowId xmlns:a16="http://schemas.microsoft.com/office/drawing/2014/main" val="67119497"/>
                  </a:ext>
                </a:extLst>
              </a:tr>
            </a:tbl>
          </a:graphicData>
        </a:graphic>
      </p:graphicFrame>
      <p:sp>
        <p:nvSpPr>
          <p:cNvPr id="4" name="Text Placeholder 3">
            <a:extLst>
              <a:ext uri="{FF2B5EF4-FFF2-40B4-BE49-F238E27FC236}">
                <a16:creationId xmlns:a16="http://schemas.microsoft.com/office/drawing/2014/main" id="{5B135535-1C61-4CE5-9969-67076F919D9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4297579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110E0-9713-427D-8ED4-8A1E85626CEC}"/>
              </a:ext>
            </a:extLst>
          </p:cNvPr>
          <p:cNvSpPr>
            <a:spLocks noGrp="1"/>
          </p:cNvSpPr>
          <p:nvPr>
            <p:ph type="title"/>
          </p:nvPr>
        </p:nvSpPr>
        <p:spPr/>
        <p:txBody>
          <a:bodyPr/>
          <a:lstStyle/>
          <a:p>
            <a:r>
              <a:rPr lang="nn-NO"/>
              <a:t>Instagram Post Performance Instagram EG-Rate | 13 profiles - 5 of 16</a:t>
            </a:r>
            <a:endParaRPr lang="en-US"/>
          </a:p>
        </p:txBody>
      </p:sp>
      <p:graphicFrame>
        <p:nvGraphicFramePr>
          <p:cNvPr id="5" name="Table Placeholder 4">
            <a:extLst>
              <a:ext uri="{FF2B5EF4-FFF2-40B4-BE49-F238E27FC236}">
                <a16:creationId xmlns:a16="http://schemas.microsoft.com/office/drawing/2014/main" id="{DBD104D4-AFDA-46EE-9F17-40E407D37686}"/>
              </a:ext>
            </a:extLst>
          </p:cNvPr>
          <p:cNvGraphicFramePr>
            <a:graphicFrameLocks noGrp="1"/>
          </p:cNvGraphicFramePr>
          <p:nvPr>
            <p:ph type="tbl" sz="quarter" idx="13"/>
            <p:extLst>
              <p:ext uri="{D42A27DB-BD31-4B8C-83A1-F6EECF244321}">
                <p14:modId xmlns:p14="http://schemas.microsoft.com/office/powerpoint/2010/main" val="2484342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249811944"/>
                    </a:ext>
                  </a:extLst>
                </a:gridCol>
                <a:gridCol w="1892808">
                  <a:extLst>
                    <a:ext uri="{9D8B030D-6E8A-4147-A177-3AD203B41FA5}">
                      <a16:colId xmlns:a16="http://schemas.microsoft.com/office/drawing/2014/main" val="2638455882"/>
                    </a:ext>
                  </a:extLst>
                </a:gridCol>
                <a:gridCol w="2551176">
                  <a:extLst>
                    <a:ext uri="{9D8B030D-6E8A-4147-A177-3AD203B41FA5}">
                      <a16:colId xmlns:a16="http://schemas.microsoft.com/office/drawing/2014/main" val="33214705"/>
                    </a:ext>
                  </a:extLst>
                </a:gridCol>
                <a:gridCol w="905256">
                  <a:extLst>
                    <a:ext uri="{9D8B030D-6E8A-4147-A177-3AD203B41FA5}">
                      <a16:colId xmlns:a16="http://schemas.microsoft.com/office/drawing/2014/main" val="2514383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45304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- 2024-08-05 11:40:28</a:t>
                      </a:r>
                      <a:r>
                        <a:rPr kumimoji="0" lang="en-US" sz="1000" b="0" i="0" u="none" strike="noStrike" kern="1200" cap="none" spc="0" normalizeH="0" baseline="0" noProof="0">
                          <a:ln>
                            <a:noFill/>
                          </a:ln>
                          <a:solidFill>
                            <a:prstClr val="black"/>
                          </a:solidFill>
                          <a:effectLst/>
                          <a:uLnTx/>
                          <a:uFillTx/>
                          <a:latin typeface="Calibri"/>
                          <a:ea typeface="+mn-ea"/>
                          <a:cs typeface="+mn-cs"/>
                        </a:rPr>
                        <a:t>
 Step into your summer morning routine ☀️
🫧Cleanse with NIVEA Serum Infused Micellar Water
Soothing and revitalizing sun-exposed skin with Panthenol and Squalane
💦Moisturize with NIVEA Essentials Day Care
Deep hydration is essential for summer skin 
🛡️Shield with NIVEA Sun UV Face Sensitive
With its lightweight formula, it protects you all the way, without feeling greasy
#nivea #SPF365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https://quintly-eu-image-storage.s3.amazonaws.com/1271acdc50e41cd4b7b8b8806890ad13/51a9e40b6eef32b0b6371ee85073eaa2.jpg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4.94 %</a:t>
                      </a:r>
                    </a:p>
                  </a:txBody>
                  <a:tcPr/>
                </a:tc>
                <a:extLst>
                  <a:ext uri="{0D108BD9-81ED-4DB2-BD59-A6C34878D82A}">
                    <a16:rowId xmlns:a16="http://schemas.microsoft.com/office/drawing/2014/main" val="2353329507"/>
                  </a:ext>
                </a:extLst>
              </a:tr>
            </a:tbl>
          </a:graphicData>
        </a:graphic>
      </p:graphicFrame>
      <p:sp>
        <p:nvSpPr>
          <p:cNvPr id="4" name="Text Placeholder 3">
            <a:extLst>
              <a:ext uri="{FF2B5EF4-FFF2-40B4-BE49-F238E27FC236}">
                <a16:creationId xmlns:a16="http://schemas.microsoft.com/office/drawing/2014/main" id="{AFAC4211-9486-400E-9056-4315E31D9AC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23920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1F8B4-C14E-4BC8-8B89-4F1994605E45}"/>
              </a:ext>
            </a:extLst>
          </p:cNvPr>
          <p:cNvSpPr>
            <a:spLocks noGrp="1"/>
          </p:cNvSpPr>
          <p:nvPr>
            <p:ph type="title"/>
          </p:nvPr>
        </p:nvSpPr>
        <p:spPr/>
        <p:txBody>
          <a:bodyPr/>
          <a:lstStyle/>
          <a:p>
            <a:r>
              <a:rPr lang="nn-NO"/>
              <a:t>Instagram Post Performance Instagram EG-Rate | 13 profiles - 6 of 16</a:t>
            </a:r>
            <a:endParaRPr lang="en-US"/>
          </a:p>
        </p:txBody>
      </p:sp>
      <p:graphicFrame>
        <p:nvGraphicFramePr>
          <p:cNvPr id="5" name="Table Placeholder 4">
            <a:extLst>
              <a:ext uri="{FF2B5EF4-FFF2-40B4-BE49-F238E27FC236}">
                <a16:creationId xmlns:a16="http://schemas.microsoft.com/office/drawing/2014/main" id="{D8BCE26D-91A5-4FE2-A058-A2469F4A87F6}"/>
              </a:ext>
            </a:extLst>
          </p:cNvPr>
          <p:cNvGraphicFramePr>
            <a:graphicFrameLocks noGrp="1"/>
          </p:cNvGraphicFramePr>
          <p:nvPr>
            <p:ph type="tbl" sz="quarter" idx="13"/>
            <p:extLst>
              <p:ext uri="{D42A27DB-BD31-4B8C-83A1-F6EECF244321}">
                <p14:modId xmlns:p14="http://schemas.microsoft.com/office/powerpoint/2010/main" val="1245206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459903998"/>
                    </a:ext>
                  </a:extLst>
                </a:gridCol>
                <a:gridCol w="1892808">
                  <a:extLst>
                    <a:ext uri="{9D8B030D-6E8A-4147-A177-3AD203B41FA5}">
                      <a16:colId xmlns:a16="http://schemas.microsoft.com/office/drawing/2014/main" val="4577791"/>
                    </a:ext>
                  </a:extLst>
                </a:gridCol>
                <a:gridCol w="2551176">
                  <a:extLst>
                    <a:ext uri="{9D8B030D-6E8A-4147-A177-3AD203B41FA5}">
                      <a16:colId xmlns:a16="http://schemas.microsoft.com/office/drawing/2014/main" val="3452967212"/>
                    </a:ext>
                  </a:extLst>
                </a:gridCol>
                <a:gridCol w="905256">
                  <a:extLst>
                    <a:ext uri="{9D8B030D-6E8A-4147-A177-3AD203B41FA5}">
                      <a16:colId xmlns:a16="http://schemas.microsoft.com/office/drawing/2014/main" val="4266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40264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- 2024-08-04 11:00:35</a:t>
                      </a:r>
                      <a:r>
                        <a:rPr kumimoji="0" lang="fr-FR" sz="1000" b="0" i="0" u="none" strike="noStrike" kern="1200" cap="none" spc="0" normalizeH="0" baseline="0" noProof="0">
                          <a:ln>
                            <a:noFill/>
                          </a:ln>
                          <a:solidFill>
                            <a:prstClr val="black"/>
                          </a:solidFill>
                          <a:effectLst/>
                          <a:uLnTx/>
                          <a:uFillTx/>
                          <a:latin typeface="Calibri"/>
                          <a:ea typeface="+mn-ea"/>
                          <a:cs typeface="+mn-cs"/>
                        </a:rPr>
                        <a:t>
 Découvrez notre Lait Solaire Activateur de Bronzage Protect &amp; Bronze FPS 50 ☀️: une protection solaire élevée qui active votre bronzage naturel tout en protégeant votre peau des rayons UV. Obtenez un hâle doré en toute sérénité ! 🌴✨
#nivea #été #protectionsolaire #soindelapeau #bronzage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https://quintly-eu-image-storage.s3.amazonaws.com/e66bc3a35579efcff19ade710d665dcb/0da3a5b0794754edbf94a28bf52340c2.jpg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4.76 %</a:t>
                      </a:r>
                    </a:p>
                  </a:txBody>
                  <a:tcPr/>
                </a:tc>
                <a:extLst>
                  <a:ext uri="{0D108BD9-81ED-4DB2-BD59-A6C34878D82A}">
                    <a16:rowId xmlns:a16="http://schemas.microsoft.com/office/drawing/2014/main" val="1909138897"/>
                  </a:ext>
                </a:extLst>
              </a:tr>
            </a:tbl>
          </a:graphicData>
        </a:graphic>
      </p:graphicFrame>
      <p:sp>
        <p:nvSpPr>
          <p:cNvPr id="4" name="Text Placeholder 3">
            <a:extLst>
              <a:ext uri="{FF2B5EF4-FFF2-40B4-BE49-F238E27FC236}">
                <a16:creationId xmlns:a16="http://schemas.microsoft.com/office/drawing/2014/main" id="{77954C1E-8647-4CD9-823C-9BD07990B65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9529139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2ACDB-73E9-4307-8F21-193699975A2B}"/>
              </a:ext>
            </a:extLst>
          </p:cNvPr>
          <p:cNvSpPr>
            <a:spLocks noGrp="1"/>
          </p:cNvSpPr>
          <p:nvPr>
            <p:ph type="title"/>
          </p:nvPr>
        </p:nvSpPr>
        <p:spPr/>
        <p:txBody>
          <a:bodyPr/>
          <a:lstStyle/>
          <a:p>
            <a:r>
              <a:rPr lang="nn-NO"/>
              <a:t>Instagram Post Performance Instagram EG-Rate | 13 profiles - 7 of 16</a:t>
            </a:r>
            <a:endParaRPr lang="en-US"/>
          </a:p>
        </p:txBody>
      </p:sp>
      <p:graphicFrame>
        <p:nvGraphicFramePr>
          <p:cNvPr id="5" name="Table Placeholder 4">
            <a:extLst>
              <a:ext uri="{FF2B5EF4-FFF2-40B4-BE49-F238E27FC236}">
                <a16:creationId xmlns:a16="http://schemas.microsoft.com/office/drawing/2014/main" id="{FDB15A43-8E00-42AE-9084-088FEA387BAE}"/>
              </a:ext>
            </a:extLst>
          </p:cNvPr>
          <p:cNvGraphicFramePr>
            <a:graphicFrameLocks noGrp="1"/>
          </p:cNvGraphicFramePr>
          <p:nvPr>
            <p:ph type="tbl" sz="quarter" idx="13"/>
            <p:extLst>
              <p:ext uri="{D42A27DB-BD31-4B8C-83A1-F6EECF244321}">
                <p14:modId xmlns:p14="http://schemas.microsoft.com/office/powerpoint/2010/main" val="3551824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302553510"/>
                    </a:ext>
                  </a:extLst>
                </a:gridCol>
                <a:gridCol w="1892808">
                  <a:extLst>
                    <a:ext uri="{9D8B030D-6E8A-4147-A177-3AD203B41FA5}">
                      <a16:colId xmlns:a16="http://schemas.microsoft.com/office/drawing/2014/main" val="414677604"/>
                    </a:ext>
                  </a:extLst>
                </a:gridCol>
                <a:gridCol w="2551176">
                  <a:extLst>
                    <a:ext uri="{9D8B030D-6E8A-4147-A177-3AD203B41FA5}">
                      <a16:colId xmlns:a16="http://schemas.microsoft.com/office/drawing/2014/main" val="4010498768"/>
                    </a:ext>
                  </a:extLst>
                </a:gridCol>
                <a:gridCol w="905256">
                  <a:extLst>
                    <a:ext uri="{9D8B030D-6E8A-4147-A177-3AD203B41FA5}">
                      <a16:colId xmlns:a16="http://schemas.microsoft.com/office/drawing/2014/main" val="4268731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54051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- 2024-08-20 11:00:34</a:t>
                      </a:r>
                      <a:r>
                        <a:rPr kumimoji="0" lang="fr-FR" sz="1000" b="0" i="0" u="none" strike="noStrike" kern="1200" cap="none" spc="0" normalizeH="0" baseline="0" noProof="0">
                          <a:ln>
                            <a:noFill/>
                          </a:ln>
                          <a:solidFill>
                            <a:prstClr val="black"/>
                          </a:solidFill>
                          <a:effectLst/>
                          <a:uLnTx/>
                          <a:uFillTx/>
                          <a:latin typeface="Calibri"/>
                          <a:ea typeface="+mn-ea"/>
                          <a:cs typeface="+mn-cs"/>
                        </a:rPr>
                        <a:t>
 Enrichie de 5% de sérum, l'Eau Micellaire SKIN RECHARGE, 100% vegan*, associe l'efficacité nettoyante de l'eau micellaire aux bienfaits du Panthénol, du Squalane et d'un complexe d'acides aminés pour le soin de la peau 🌿💧 L'infusion de sérum booste l'hydratation, apaise la peau et renforce sa barrière pendant que vous la nettoyez. Vous obtenez ainsi un nettoyage en profondeur qui élimine les impuretés et le maquillage, ainsi que les bienfaits nourrissants et hydratants d'un sérum en un seul geste 💙
*Aucun ingrédient d’origine animale
#nivea #eaumicellaire #soindelapeau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https://quintly-eu-image-storage.s3.amazonaws.com/e66bc3a35579efcff19ade710d665dcb/c26aed82153cda7b057a91bb085356e1.jpg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4.24 %</a:t>
                      </a:r>
                    </a:p>
                  </a:txBody>
                  <a:tcPr/>
                </a:tc>
                <a:extLst>
                  <a:ext uri="{0D108BD9-81ED-4DB2-BD59-A6C34878D82A}">
                    <a16:rowId xmlns:a16="http://schemas.microsoft.com/office/drawing/2014/main" val="2869278832"/>
                  </a:ext>
                </a:extLst>
              </a:tr>
            </a:tbl>
          </a:graphicData>
        </a:graphic>
      </p:graphicFrame>
      <p:sp>
        <p:nvSpPr>
          <p:cNvPr id="4" name="Text Placeholder 3">
            <a:extLst>
              <a:ext uri="{FF2B5EF4-FFF2-40B4-BE49-F238E27FC236}">
                <a16:creationId xmlns:a16="http://schemas.microsoft.com/office/drawing/2014/main" id="{AF96605A-3E78-473C-8051-9D520CC1C6D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1437049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2D964-F916-4C70-B003-7DA3EB31D8C6}"/>
              </a:ext>
            </a:extLst>
          </p:cNvPr>
          <p:cNvSpPr>
            <a:spLocks noGrp="1"/>
          </p:cNvSpPr>
          <p:nvPr>
            <p:ph type="title"/>
          </p:nvPr>
        </p:nvSpPr>
        <p:spPr/>
        <p:txBody>
          <a:bodyPr/>
          <a:lstStyle/>
          <a:p>
            <a:r>
              <a:rPr lang="nn-NO"/>
              <a:t>Instagram Post Performance Instagram EG-Rate | 13 profiles - 8 of 16</a:t>
            </a:r>
            <a:endParaRPr lang="en-US"/>
          </a:p>
        </p:txBody>
      </p:sp>
      <p:graphicFrame>
        <p:nvGraphicFramePr>
          <p:cNvPr id="5" name="Table Placeholder 4">
            <a:extLst>
              <a:ext uri="{FF2B5EF4-FFF2-40B4-BE49-F238E27FC236}">
                <a16:creationId xmlns:a16="http://schemas.microsoft.com/office/drawing/2014/main" id="{65AFD3F6-15C9-4D7B-9425-B6FCB1DBA520}"/>
              </a:ext>
            </a:extLst>
          </p:cNvPr>
          <p:cNvGraphicFramePr>
            <a:graphicFrameLocks noGrp="1"/>
          </p:cNvGraphicFramePr>
          <p:nvPr>
            <p:ph type="tbl" sz="quarter" idx="13"/>
            <p:extLst>
              <p:ext uri="{D42A27DB-BD31-4B8C-83A1-F6EECF244321}">
                <p14:modId xmlns:p14="http://schemas.microsoft.com/office/powerpoint/2010/main" val="1759488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339921734"/>
                    </a:ext>
                  </a:extLst>
                </a:gridCol>
                <a:gridCol w="1892808">
                  <a:extLst>
                    <a:ext uri="{9D8B030D-6E8A-4147-A177-3AD203B41FA5}">
                      <a16:colId xmlns:a16="http://schemas.microsoft.com/office/drawing/2014/main" val="724168369"/>
                    </a:ext>
                  </a:extLst>
                </a:gridCol>
                <a:gridCol w="2551176">
                  <a:extLst>
                    <a:ext uri="{9D8B030D-6E8A-4147-A177-3AD203B41FA5}">
                      <a16:colId xmlns:a16="http://schemas.microsoft.com/office/drawing/2014/main" val="95864833"/>
                    </a:ext>
                  </a:extLst>
                </a:gridCol>
                <a:gridCol w="905256">
                  <a:extLst>
                    <a:ext uri="{9D8B030D-6E8A-4147-A177-3AD203B41FA5}">
                      <a16:colId xmlns:a16="http://schemas.microsoft.com/office/drawing/2014/main" val="201691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855563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- 2024-08-09 11:00:33</a:t>
                      </a:r>
                      <a:r>
                        <a:rPr kumimoji="0" lang="fr-FR" sz="1000" b="0" i="0" u="none" strike="noStrike" kern="1200" cap="none" spc="0" normalizeH="0" baseline="0" noProof="0">
                          <a:ln>
                            <a:noFill/>
                          </a:ln>
                          <a:solidFill>
                            <a:prstClr val="black"/>
                          </a:solidFill>
                          <a:effectLst/>
                          <a:uLnTx/>
                          <a:uFillTx/>
                          <a:latin typeface="Calibri"/>
                          <a:ea typeface="+mn-ea"/>
                          <a:cs typeface="+mn-cs"/>
                        </a:rPr>
                        <a:t>
 Les rayons UV ne se limitent pas à ceux émis par le soleil, l'eau et le sable peuvent également les refléter et ainsi accroître votre exposition aux rayons !
Utilisez toujours une protection UV adaptée et gardez une peau saine et rayonnante à la plage ! ☀️
#nivea #protectionsolaire #soindelapeau #FPS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https://quintly-eu-image-storage.s3.amazonaws.com/e66bc3a35579efcff19ade710d665dcb/8f6c145219fd3ebdc1cfed3a01b3135e.jpg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3.86 %</a:t>
                      </a:r>
                    </a:p>
                  </a:txBody>
                  <a:tcPr/>
                </a:tc>
                <a:extLst>
                  <a:ext uri="{0D108BD9-81ED-4DB2-BD59-A6C34878D82A}">
                    <a16:rowId xmlns:a16="http://schemas.microsoft.com/office/drawing/2014/main" val="104276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- 2024-08-01 16:46:56</a:t>
                      </a:r>
                      <a:r>
                        <a:rPr kumimoji="0" lang="en-US" sz="1000" b="0" i="0" u="none" strike="noStrike" kern="1200" cap="none" spc="0" normalizeH="0" baseline="0" noProof="0">
                          <a:ln>
                            <a:noFill/>
                          </a:ln>
                          <a:solidFill>
                            <a:prstClr val="black"/>
                          </a:solidFill>
                          <a:effectLst/>
                          <a:uLnTx/>
                          <a:uFillTx/>
                          <a:latin typeface="Calibri"/>
                          <a:ea typeface="+mn-ea"/>
                          <a:cs typeface="+mn-cs"/>
                        </a:rPr>
                        <a:t>
 Our 87% recyclable glass packaging ensures infinite recyclability without compromising quality. Unlike plastic, which is downcycled, our glass keeps the planet and your NIVEA Black &amp; White Deodorant fresh! ♻️ #nivea #niveauk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https://quintly-eu-image-storage.s3.amazonaws.com/1271acdc50e41cd4b7b8b8806890ad13/726174a0d7f708be1ad77b2954ff3157.jpg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extLst>
                  <a:ext uri="{0D108BD9-81ED-4DB2-BD59-A6C34878D82A}">
                    <a16:rowId xmlns:a16="http://schemas.microsoft.com/office/drawing/2014/main" val="2054501884"/>
                  </a:ext>
                </a:extLst>
              </a:tr>
            </a:tbl>
          </a:graphicData>
        </a:graphic>
      </p:graphicFrame>
      <p:sp>
        <p:nvSpPr>
          <p:cNvPr id="4" name="Text Placeholder 3">
            <a:extLst>
              <a:ext uri="{FF2B5EF4-FFF2-40B4-BE49-F238E27FC236}">
                <a16:creationId xmlns:a16="http://schemas.microsoft.com/office/drawing/2014/main" id="{EEE25331-3AFA-474C-B827-70B96305EA6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4672369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7C5AE-FB1C-4365-A263-67DABD599E74}"/>
              </a:ext>
            </a:extLst>
          </p:cNvPr>
          <p:cNvSpPr>
            <a:spLocks noGrp="1"/>
          </p:cNvSpPr>
          <p:nvPr>
            <p:ph type="title"/>
          </p:nvPr>
        </p:nvSpPr>
        <p:spPr/>
        <p:txBody>
          <a:bodyPr/>
          <a:lstStyle/>
          <a:p>
            <a:r>
              <a:rPr lang="nn-NO"/>
              <a:t>Instagram Post Performance Instagram EG-Rate | 13 profiles - 9 of 16</a:t>
            </a:r>
            <a:endParaRPr lang="en-US"/>
          </a:p>
        </p:txBody>
      </p:sp>
      <p:graphicFrame>
        <p:nvGraphicFramePr>
          <p:cNvPr id="5" name="Table Placeholder 4">
            <a:extLst>
              <a:ext uri="{FF2B5EF4-FFF2-40B4-BE49-F238E27FC236}">
                <a16:creationId xmlns:a16="http://schemas.microsoft.com/office/drawing/2014/main" id="{937741C3-9D28-451E-A1B2-226C012DE3B9}"/>
              </a:ext>
            </a:extLst>
          </p:cNvPr>
          <p:cNvGraphicFramePr>
            <a:graphicFrameLocks noGrp="1"/>
          </p:cNvGraphicFramePr>
          <p:nvPr>
            <p:ph type="tbl" sz="quarter" idx="13"/>
            <p:extLst>
              <p:ext uri="{D42A27DB-BD31-4B8C-83A1-F6EECF244321}">
                <p14:modId xmlns:p14="http://schemas.microsoft.com/office/powerpoint/2010/main" val="347566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221702297"/>
                    </a:ext>
                  </a:extLst>
                </a:gridCol>
                <a:gridCol w="1892808">
                  <a:extLst>
                    <a:ext uri="{9D8B030D-6E8A-4147-A177-3AD203B41FA5}">
                      <a16:colId xmlns:a16="http://schemas.microsoft.com/office/drawing/2014/main" val="2482526841"/>
                    </a:ext>
                  </a:extLst>
                </a:gridCol>
                <a:gridCol w="2551176">
                  <a:extLst>
                    <a:ext uri="{9D8B030D-6E8A-4147-A177-3AD203B41FA5}">
                      <a16:colId xmlns:a16="http://schemas.microsoft.com/office/drawing/2014/main" val="165560451"/>
                    </a:ext>
                  </a:extLst>
                </a:gridCol>
                <a:gridCol w="905256">
                  <a:extLst>
                    <a:ext uri="{9D8B030D-6E8A-4147-A177-3AD203B41FA5}">
                      <a16:colId xmlns:a16="http://schemas.microsoft.com/office/drawing/2014/main" val="92842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887225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- 2024-08-21 13:00:55</a:t>
                      </a:r>
                      <a:r>
                        <a:rPr kumimoji="0" lang="es-ES" sz="1000" b="0" i="0" u="none" strike="noStrike" kern="1200" cap="none" spc="0" normalizeH="0" baseline="0" noProof="0">
                          <a:ln>
                            <a:noFill/>
                          </a:ln>
                          <a:solidFill>
                            <a:prstClr val="black"/>
                          </a:solidFill>
                          <a:effectLst/>
                          <a:uLnTx/>
                          <a:uFillTx/>
                          <a:latin typeface="Calibri"/>
                          <a:ea typeface="+mn-ea"/>
                          <a:cs typeface="+mn-cs"/>
                        </a:rPr>
                        <a:t>
 La glicación es un proceso natural en el que las moléculas de azúcar dañan el colágeno y la elastina de la piel, provocando un envejecimiento prematuro y un cutis apagado. 🍬 ​
​
😃​ ➡️ La buena noticia: NIVEA Q10 Serum Doble Acción, con nuestra mayor concentración de Q10 puro, se combina ahora con GLYCOSTOP. Este nuevo ingrediente activo funciona como un escudo, protegiendo tu piel del daño de la glicación y bloqueándolo con un 68% de éxito, manteniendo tu piel radiante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https://quintly-eu-image-storage.s3.amazonaws.com/7148b6684ed6c676ec24fe76a641be69/1e043cced12d2bb734e2eed86b5ca35c.jpg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3.44 %</a:t>
                      </a:r>
                    </a:p>
                  </a:txBody>
                  <a:tcPr/>
                </a:tc>
                <a:extLst>
                  <a:ext uri="{0D108BD9-81ED-4DB2-BD59-A6C34878D82A}">
                    <a16:rowId xmlns:a16="http://schemas.microsoft.com/office/drawing/2014/main" val="67066582"/>
                  </a:ext>
                </a:extLst>
              </a:tr>
            </a:tbl>
          </a:graphicData>
        </a:graphic>
      </p:graphicFrame>
      <p:sp>
        <p:nvSpPr>
          <p:cNvPr id="4" name="Text Placeholder 3">
            <a:extLst>
              <a:ext uri="{FF2B5EF4-FFF2-40B4-BE49-F238E27FC236}">
                <a16:creationId xmlns:a16="http://schemas.microsoft.com/office/drawing/2014/main" id="{96CB024A-9C29-4696-80B5-C69EADCF2D97}"/>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2300300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D39F1-766B-43DA-8C80-6608F7ED0F0D}"/>
              </a:ext>
            </a:extLst>
          </p:cNvPr>
          <p:cNvSpPr>
            <a:spLocks noGrp="1"/>
          </p:cNvSpPr>
          <p:nvPr>
            <p:ph type="title"/>
          </p:nvPr>
        </p:nvSpPr>
        <p:spPr/>
        <p:txBody>
          <a:bodyPr/>
          <a:lstStyle/>
          <a:p>
            <a:r>
              <a:rPr lang="nn-NO"/>
              <a:t>Instagram Post Performance Instagram EG-Rate | 13 profiles - 10 of 16</a:t>
            </a:r>
            <a:endParaRPr lang="en-US"/>
          </a:p>
        </p:txBody>
      </p:sp>
      <p:graphicFrame>
        <p:nvGraphicFramePr>
          <p:cNvPr id="5" name="Table Placeholder 4">
            <a:extLst>
              <a:ext uri="{FF2B5EF4-FFF2-40B4-BE49-F238E27FC236}">
                <a16:creationId xmlns:a16="http://schemas.microsoft.com/office/drawing/2014/main" id="{DF27BA18-E3FF-4972-B42E-348C6B938F9A}"/>
              </a:ext>
            </a:extLst>
          </p:cNvPr>
          <p:cNvGraphicFramePr>
            <a:graphicFrameLocks noGrp="1"/>
          </p:cNvGraphicFramePr>
          <p:nvPr>
            <p:ph type="tbl" sz="quarter" idx="13"/>
            <p:extLst>
              <p:ext uri="{D42A27DB-BD31-4B8C-83A1-F6EECF244321}">
                <p14:modId xmlns:p14="http://schemas.microsoft.com/office/powerpoint/2010/main" val="127867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083895575"/>
                    </a:ext>
                  </a:extLst>
                </a:gridCol>
                <a:gridCol w="1892808">
                  <a:extLst>
                    <a:ext uri="{9D8B030D-6E8A-4147-A177-3AD203B41FA5}">
                      <a16:colId xmlns:a16="http://schemas.microsoft.com/office/drawing/2014/main" val="705402561"/>
                    </a:ext>
                  </a:extLst>
                </a:gridCol>
                <a:gridCol w="2551176">
                  <a:extLst>
                    <a:ext uri="{9D8B030D-6E8A-4147-A177-3AD203B41FA5}">
                      <a16:colId xmlns:a16="http://schemas.microsoft.com/office/drawing/2014/main" val="1339746783"/>
                    </a:ext>
                  </a:extLst>
                </a:gridCol>
                <a:gridCol w="905256">
                  <a:extLst>
                    <a:ext uri="{9D8B030D-6E8A-4147-A177-3AD203B41FA5}">
                      <a16:colId xmlns:a16="http://schemas.microsoft.com/office/drawing/2014/main" val="80541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54410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- 2024-08-13 13:00:30</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el cuello y el escote necesitan tantos cuidados como el rostro? 😯 Nuestra gama NIVEA Cellular Expert Lift está enriquecida con Bakuchiol puro y reduce visiblemente las arrugas y redefine el contorno del rostro, pero no se queda ahí: sentirás la piel de cuello y escote más firme también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https://quintly-eu-image-storage.s3.amazonaws.com/7148b6684ed6c676ec24fe76a641be69/aafa83f279eef1e02122a958daaed4df.jpg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3.18 %</a:t>
                      </a:r>
                    </a:p>
                  </a:txBody>
                  <a:tcPr/>
                </a:tc>
                <a:extLst>
                  <a:ext uri="{0D108BD9-81ED-4DB2-BD59-A6C34878D82A}">
                    <a16:rowId xmlns:a16="http://schemas.microsoft.com/office/drawing/2014/main" val="94331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nivea_es - 2024-08-20 13:00:32</a:t>
                      </a:r>
                      <a:r>
                        <a:rPr kumimoji="0" lang="en-US" sz="1000" b="0" i="0" u="none" strike="noStrike" kern="1200" cap="none" spc="0" normalizeH="0" baseline="0" noProof="0">
                          <a:ln>
                            <a:noFill/>
                          </a:ln>
                          <a:solidFill>
                            <a:prstClr val="black"/>
                          </a:solidFill>
                          <a:effectLst/>
                          <a:uLnTx/>
                          <a:uFillTx/>
                          <a:latin typeface="Calibri"/>
                          <a:ea typeface="+mn-ea"/>
                          <a:cs typeface="+mn-cs"/>
                        </a:rPr>
                        <a:t>
 NIVEA Agua Micelar con Sérum Skin Glow combina limpieza y cuidado facial gracias a su fórmula con Aminoácidos y enriquecida con un 5% de Sérum con Vitmina C y E. 🌿💧 Elimina eficazmente el maquillaje waterproof, las impurezas, la suciedad e ilumina la piel para un tono más uniforme. 💙  #NIVEA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https://quintly-eu-image-storage.s3.amazonaws.com/7148b6684ed6c676ec24fe76a641be69/1cd30b6a89d6f3340192804355bee495.jpg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3.17 %</a:t>
                      </a:r>
                    </a:p>
                  </a:txBody>
                  <a:tcPr/>
                </a:tc>
                <a:extLst>
                  <a:ext uri="{0D108BD9-81ED-4DB2-BD59-A6C34878D82A}">
                    <a16:rowId xmlns:a16="http://schemas.microsoft.com/office/drawing/2014/main" val="3994097277"/>
                  </a:ext>
                </a:extLst>
              </a:tr>
            </a:tbl>
          </a:graphicData>
        </a:graphic>
      </p:graphicFrame>
      <p:sp>
        <p:nvSpPr>
          <p:cNvPr id="4" name="Text Placeholder 3">
            <a:extLst>
              <a:ext uri="{FF2B5EF4-FFF2-40B4-BE49-F238E27FC236}">
                <a16:creationId xmlns:a16="http://schemas.microsoft.com/office/drawing/2014/main" id="{CB6517CA-694A-4B86-86CC-F82F4EA9BA9E}"/>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2335625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D70C0-8711-4C0A-A7B6-12D145A011BF}"/>
              </a:ext>
            </a:extLst>
          </p:cNvPr>
          <p:cNvSpPr>
            <a:spLocks noGrp="1"/>
          </p:cNvSpPr>
          <p:nvPr>
            <p:ph type="title"/>
          </p:nvPr>
        </p:nvSpPr>
        <p:spPr/>
        <p:txBody>
          <a:bodyPr/>
          <a:lstStyle/>
          <a:p>
            <a:r>
              <a:rPr lang="nn-NO"/>
              <a:t>Instagram Post Performance Instagram EG-Rate | 13 profiles - 11 of 16</a:t>
            </a:r>
            <a:endParaRPr lang="en-US"/>
          </a:p>
        </p:txBody>
      </p:sp>
      <p:graphicFrame>
        <p:nvGraphicFramePr>
          <p:cNvPr id="5" name="Table Placeholder 4">
            <a:extLst>
              <a:ext uri="{FF2B5EF4-FFF2-40B4-BE49-F238E27FC236}">
                <a16:creationId xmlns:a16="http://schemas.microsoft.com/office/drawing/2014/main" id="{6C12D4E8-4955-46AC-BD6C-739825E4ABF1}"/>
              </a:ext>
            </a:extLst>
          </p:cNvPr>
          <p:cNvGraphicFramePr>
            <a:graphicFrameLocks noGrp="1"/>
          </p:cNvGraphicFramePr>
          <p:nvPr>
            <p:ph type="tbl" sz="quarter" idx="13"/>
            <p:extLst>
              <p:ext uri="{D42A27DB-BD31-4B8C-83A1-F6EECF244321}">
                <p14:modId xmlns:p14="http://schemas.microsoft.com/office/powerpoint/2010/main" val="335366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068446586"/>
                    </a:ext>
                  </a:extLst>
                </a:gridCol>
                <a:gridCol w="1892808">
                  <a:extLst>
                    <a:ext uri="{9D8B030D-6E8A-4147-A177-3AD203B41FA5}">
                      <a16:colId xmlns:a16="http://schemas.microsoft.com/office/drawing/2014/main" val="510774454"/>
                    </a:ext>
                  </a:extLst>
                </a:gridCol>
                <a:gridCol w="2551176">
                  <a:extLst>
                    <a:ext uri="{9D8B030D-6E8A-4147-A177-3AD203B41FA5}">
                      <a16:colId xmlns:a16="http://schemas.microsoft.com/office/drawing/2014/main" val="3854311138"/>
                    </a:ext>
                  </a:extLst>
                </a:gridCol>
                <a:gridCol w="905256">
                  <a:extLst>
                    <a:ext uri="{9D8B030D-6E8A-4147-A177-3AD203B41FA5}">
                      <a16:colId xmlns:a16="http://schemas.microsoft.com/office/drawing/2014/main" val="327898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73072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- 2024-08-17 17:00:59</a:t>
                      </a:r>
                      <a:r>
                        <a:rPr kumimoji="0" lang="en-US" sz="1000" b="0" i="0" u="none" strike="noStrike" kern="1200" cap="none" spc="0" normalizeH="0" baseline="0" noProof="0">
                          <a:ln>
                            <a:noFill/>
                          </a:ln>
                          <a:solidFill>
                            <a:prstClr val="black"/>
                          </a:solidFill>
                          <a:effectLst/>
                          <a:uLnTx/>
                          <a:uFillTx/>
                          <a:latin typeface="Calibri"/>
                          <a:ea typeface="+mn-ea"/>
                          <a:cs typeface="+mn-cs"/>
                        </a:rPr>
                        <a:t>
 Kennst du schon unsere neuste Anti-Pigmentflecken-Innovation? Unser LUMINOUS630® CC Fluid 3-in-1 LSF 30 sorgt für eine strahlende Haut und einen ebenmäßigen Teint 😍 ​
1️⃣️ Mikroverkapselte Farbpigmente, die sich dem Hautton anpassen, kaschieren Pigmentflecken sofort​
2️⃣ Unserer patentierter Wirkstoff LUMINOUS630® reduziert Pigmentflecken sichtbar in nur 2 Wochen ​
3️⃣ Die Formel mit LSF30 schützt vor UV-Strahlen und beugt der Neuentstehung von Pigmentflecken vor​
#NIVEA #Skincare #Gesichtspflege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https://quintly-eu-image-storage.s3.amazonaws.com/4efafe4617368048609de3d9647bf496/3655f0cda0668b8c5ca6f3601123910c.jpg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2.96 %</a:t>
                      </a:r>
                    </a:p>
                  </a:txBody>
                  <a:tcPr/>
                </a:tc>
                <a:extLst>
                  <a:ext uri="{0D108BD9-81ED-4DB2-BD59-A6C34878D82A}">
                    <a16:rowId xmlns:a16="http://schemas.microsoft.com/office/drawing/2014/main" val="3563952444"/>
                  </a:ext>
                </a:extLst>
              </a:tr>
            </a:tbl>
          </a:graphicData>
        </a:graphic>
      </p:graphicFrame>
      <p:sp>
        <p:nvSpPr>
          <p:cNvPr id="4" name="Text Placeholder 3">
            <a:extLst>
              <a:ext uri="{FF2B5EF4-FFF2-40B4-BE49-F238E27FC236}">
                <a16:creationId xmlns:a16="http://schemas.microsoft.com/office/drawing/2014/main" id="{AE438BA1-4F4C-48F0-9137-FBA2C2ED8BA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9437861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AE275-EF61-4157-9CF2-046459843485}"/>
              </a:ext>
            </a:extLst>
          </p:cNvPr>
          <p:cNvSpPr>
            <a:spLocks noGrp="1"/>
          </p:cNvSpPr>
          <p:nvPr>
            <p:ph type="title"/>
          </p:nvPr>
        </p:nvSpPr>
        <p:spPr/>
        <p:txBody>
          <a:bodyPr/>
          <a:lstStyle/>
          <a:p>
            <a:r>
              <a:rPr lang="nn-NO"/>
              <a:t>Instagram Post Performance Instagram EG-Rate | 13 profiles - 12 of 16</a:t>
            </a:r>
            <a:endParaRPr lang="en-US"/>
          </a:p>
        </p:txBody>
      </p:sp>
      <p:graphicFrame>
        <p:nvGraphicFramePr>
          <p:cNvPr id="5" name="Table Placeholder 4">
            <a:extLst>
              <a:ext uri="{FF2B5EF4-FFF2-40B4-BE49-F238E27FC236}">
                <a16:creationId xmlns:a16="http://schemas.microsoft.com/office/drawing/2014/main" id="{7B57DA36-7578-41AB-84BE-5179C4059F48}"/>
              </a:ext>
            </a:extLst>
          </p:cNvPr>
          <p:cNvGraphicFramePr>
            <a:graphicFrameLocks noGrp="1"/>
          </p:cNvGraphicFramePr>
          <p:nvPr>
            <p:ph type="tbl" sz="quarter" idx="13"/>
            <p:extLst>
              <p:ext uri="{D42A27DB-BD31-4B8C-83A1-F6EECF244321}">
                <p14:modId xmlns:p14="http://schemas.microsoft.com/office/powerpoint/2010/main" val="2305800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403047778"/>
                    </a:ext>
                  </a:extLst>
                </a:gridCol>
                <a:gridCol w="1892808">
                  <a:extLst>
                    <a:ext uri="{9D8B030D-6E8A-4147-A177-3AD203B41FA5}">
                      <a16:colId xmlns:a16="http://schemas.microsoft.com/office/drawing/2014/main" val="3452837399"/>
                    </a:ext>
                  </a:extLst>
                </a:gridCol>
                <a:gridCol w="2551176">
                  <a:extLst>
                    <a:ext uri="{9D8B030D-6E8A-4147-A177-3AD203B41FA5}">
                      <a16:colId xmlns:a16="http://schemas.microsoft.com/office/drawing/2014/main" val="3237231370"/>
                    </a:ext>
                  </a:extLst>
                </a:gridCol>
                <a:gridCol w="905256">
                  <a:extLst>
                    <a:ext uri="{9D8B030D-6E8A-4147-A177-3AD203B41FA5}">
                      <a16:colId xmlns:a16="http://schemas.microsoft.com/office/drawing/2014/main" val="2301408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86879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nivea_es - 2024-08-06 13:01:00</a:t>
                      </a:r>
                      <a:r>
                        <a:rPr kumimoji="0" lang="en-US" sz="1000" b="0" i="0" u="none" strike="noStrike" kern="1200" cap="none" spc="0" normalizeH="0" baseline="0" noProof="0">
                          <a:ln>
                            <a:noFill/>
                          </a:ln>
                          <a:solidFill>
                            <a:prstClr val="black"/>
                          </a:solidFill>
                          <a:effectLst/>
                          <a:uLnTx/>
                          <a:uFillTx/>
                          <a:latin typeface="Calibri"/>
                          <a:ea typeface="+mn-ea"/>
                          <a:cs typeface="+mn-cs"/>
                        </a:rPr>
                        <a:t>
 Tu piel se merece la mejor protección solar con un cuidado específico 👀​
​✨NIVEA SUN FP50+ Protección Facial Fluido Luminous630 Antimanchas: di adiós a las manchas derivadas del sol y hola a una tez uniforme.​
​💧 NIVEA SUN FP50+ Protección Facial Derma Skin Clear: protege contra los rayos UVA/UVB con Niacinamida, manteniendo las imperfecciones a raya.​
☁️ NIVEA SUN FP50+ Fluido Diario Invisible : ultraligero y con un acabado invisible con protección UVA/UVB inmediata. Para todo tipo de pieles.​
​¿Qué necesita tu piel? ¿Todavía no has encontrado tu SPF ideal? Háznoslo saber en los comentarios 💙 #NIVEA #SPF365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https://quintly-eu-image-storage.s3.amazonaws.com/7148b6684ed6c676ec24fe76a641be69/423eea8ece2a8a9acb94d0a38f9e4889.jpg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2.93 %</a:t>
                      </a:r>
                    </a:p>
                  </a:txBody>
                  <a:tcPr/>
                </a:tc>
                <a:extLst>
                  <a:ext uri="{0D108BD9-81ED-4DB2-BD59-A6C34878D82A}">
                    <a16:rowId xmlns:a16="http://schemas.microsoft.com/office/drawing/2014/main" val="3768402373"/>
                  </a:ext>
                </a:extLst>
              </a:tr>
            </a:tbl>
          </a:graphicData>
        </a:graphic>
      </p:graphicFrame>
      <p:sp>
        <p:nvSpPr>
          <p:cNvPr id="4" name="Text Placeholder 3">
            <a:extLst>
              <a:ext uri="{FF2B5EF4-FFF2-40B4-BE49-F238E27FC236}">
                <a16:creationId xmlns:a16="http://schemas.microsoft.com/office/drawing/2014/main" id="{48477CE1-6A52-4EFF-84B2-5726EF44BA9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559441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FEBD9-5CAA-42B8-8A79-E5ED4F427074}"/>
              </a:ext>
            </a:extLst>
          </p:cNvPr>
          <p:cNvSpPr>
            <a:spLocks noGrp="1"/>
          </p:cNvSpPr>
          <p:nvPr>
            <p:ph type="title"/>
          </p:nvPr>
        </p:nvSpPr>
        <p:spPr/>
        <p:txBody>
          <a:bodyPr/>
          <a:lstStyle/>
          <a:p>
            <a:r>
              <a:rPr lang="nn-NO"/>
              <a:t>Instagram Post Performance Instagram EG-Rate | 13 profiles - 13 of 16</a:t>
            </a:r>
            <a:endParaRPr lang="en-US"/>
          </a:p>
        </p:txBody>
      </p:sp>
      <p:graphicFrame>
        <p:nvGraphicFramePr>
          <p:cNvPr id="5" name="Table Placeholder 4">
            <a:extLst>
              <a:ext uri="{FF2B5EF4-FFF2-40B4-BE49-F238E27FC236}">
                <a16:creationId xmlns:a16="http://schemas.microsoft.com/office/drawing/2014/main" id="{C51C81FD-FECD-41EC-A2A2-2FB03C6F952E}"/>
              </a:ext>
            </a:extLst>
          </p:cNvPr>
          <p:cNvGraphicFramePr>
            <a:graphicFrameLocks noGrp="1"/>
          </p:cNvGraphicFramePr>
          <p:nvPr>
            <p:ph type="tbl" sz="quarter" idx="13"/>
            <p:extLst>
              <p:ext uri="{D42A27DB-BD31-4B8C-83A1-F6EECF244321}">
                <p14:modId xmlns:p14="http://schemas.microsoft.com/office/powerpoint/2010/main" val="2979838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370745515"/>
                    </a:ext>
                  </a:extLst>
                </a:gridCol>
                <a:gridCol w="1892808">
                  <a:extLst>
                    <a:ext uri="{9D8B030D-6E8A-4147-A177-3AD203B41FA5}">
                      <a16:colId xmlns:a16="http://schemas.microsoft.com/office/drawing/2014/main" val="3940118983"/>
                    </a:ext>
                  </a:extLst>
                </a:gridCol>
                <a:gridCol w="2551176">
                  <a:extLst>
                    <a:ext uri="{9D8B030D-6E8A-4147-A177-3AD203B41FA5}">
                      <a16:colId xmlns:a16="http://schemas.microsoft.com/office/drawing/2014/main" val="795635695"/>
                    </a:ext>
                  </a:extLst>
                </a:gridCol>
                <a:gridCol w="905256">
                  <a:extLst>
                    <a:ext uri="{9D8B030D-6E8A-4147-A177-3AD203B41FA5}">
                      <a16:colId xmlns:a16="http://schemas.microsoft.com/office/drawing/2014/main" val="189642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56449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- 2024-08-01 13:15:54</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nuestros desodorantes en roll on de vidrio son reciclables en un 87%? Así garantizamos su reutilización sin comprometer la calidad de tu NIVEA Black &amp; White.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https://quintly-eu-image-storage.s3.amazonaws.com/7148b6684ed6c676ec24fe76a641be69/e0237e00a816cc4319b5d873fd189f48.jpg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24612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nivea_fr - 2024-08-14 11:00:40</a:t>
                      </a:r>
                      <a:r>
                        <a:rPr kumimoji="0" lang="en-US" sz="1000" b="0" i="0" u="none" strike="noStrike" kern="1200" cap="none" spc="0" normalizeH="0" baseline="0" noProof="0">
                          <a:ln>
                            <a:noFill/>
                          </a:ln>
                          <a:solidFill>
                            <a:prstClr val="black"/>
                          </a:solidFill>
                          <a:effectLst/>
                          <a:uLnTx/>
                          <a:uFillTx/>
                          <a:latin typeface="Calibri"/>
                          <a:ea typeface="+mn-ea"/>
                          <a:cs typeface="+mn-cs"/>
                        </a:rPr>
                        <a:t>
 Votre routine préférée, mais verte 🌱
♻ Gel nettoyant Derma Skin Clear : Nettoie en profondeur, emballé dans des matériaux recyclés.
💧 Soin de Jour Fraîcheur Hydratation 24h : Une option vegan qui hydrate et rafraîchit votre peau.
🐠 Fluide UV Visage Derma Skin Clear FPS 50+ : Protégez votre peau avec notre formule sans filtres UV controversés.
#nivea #soindelapeau #routine #durabilité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https://quintly-eu-image-storage.s3.amazonaws.com/e66bc3a35579efcff19ade710d665dcb/66087cc1e192cd15622bfd11895d998c.jpg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2.78 %</a:t>
                      </a:r>
                    </a:p>
                  </a:txBody>
                  <a:tcPr/>
                </a:tc>
                <a:extLst>
                  <a:ext uri="{0D108BD9-81ED-4DB2-BD59-A6C34878D82A}">
                    <a16:rowId xmlns:a16="http://schemas.microsoft.com/office/drawing/2014/main" val="1538299559"/>
                  </a:ext>
                </a:extLst>
              </a:tr>
            </a:tbl>
          </a:graphicData>
        </a:graphic>
      </p:graphicFrame>
      <p:sp>
        <p:nvSpPr>
          <p:cNvPr id="4" name="Text Placeholder 3">
            <a:extLst>
              <a:ext uri="{FF2B5EF4-FFF2-40B4-BE49-F238E27FC236}">
                <a16:creationId xmlns:a16="http://schemas.microsoft.com/office/drawing/2014/main" id="{9F70D092-0601-4747-A72A-4F4E9C167207}"/>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2648727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F3B3B-57CC-478C-B236-FBB04693814F}"/>
              </a:ext>
            </a:extLst>
          </p:cNvPr>
          <p:cNvSpPr>
            <a:spLocks noGrp="1"/>
          </p:cNvSpPr>
          <p:nvPr>
            <p:ph type="title"/>
          </p:nvPr>
        </p:nvSpPr>
        <p:spPr/>
        <p:txBody>
          <a:bodyPr/>
          <a:lstStyle/>
          <a:p>
            <a:r>
              <a:rPr lang="nn-NO"/>
              <a:t>Instagram Post Performance Instagram EG-Rate | 13 profiles - 14 of 16</a:t>
            </a:r>
            <a:endParaRPr lang="en-US"/>
          </a:p>
        </p:txBody>
      </p:sp>
      <p:graphicFrame>
        <p:nvGraphicFramePr>
          <p:cNvPr id="5" name="Table Placeholder 4">
            <a:extLst>
              <a:ext uri="{FF2B5EF4-FFF2-40B4-BE49-F238E27FC236}">
                <a16:creationId xmlns:a16="http://schemas.microsoft.com/office/drawing/2014/main" id="{BCAF621E-3331-4C59-A5AE-011ED8A8FFB1}"/>
              </a:ext>
            </a:extLst>
          </p:cNvPr>
          <p:cNvGraphicFramePr>
            <a:graphicFrameLocks noGrp="1"/>
          </p:cNvGraphicFramePr>
          <p:nvPr>
            <p:ph type="tbl" sz="quarter" idx="13"/>
            <p:extLst>
              <p:ext uri="{D42A27DB-BD31-4B8C-83A1-F6EECF244321}">
                <p14:modId xmlns:p14="http://schemas.microsoft.com/office/powerpoint/2010/main" val="284282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556865388"/>
                    </a:ext>
                  </a:extLst>
                </a:gridCol>
                <a:gridCol w="1892808">
                  <a:extLst>
                    <a:ext uri="{9D8B030D-6E8A-4147-A177-3AD203B41FA5}">
                      <a16:colId xmlns:a16="http://schemas.microsoft.com/office/drawing/2014/main" val="1161227855"/>
                    </a:ext>
                  </a:extLst>
                </a:gridCol>
                <a:gridCol w="2551176">
                  <a:extLst>
                    <a:ext uri="{9D8B030D-6E8A-4147-A177-3AD203B41FA5}">
                      <a16:colId xmlns:a16="http://schemas.microsoft.com/office/drawing/2014/main" val="3008980576"/>
                    </a:ext>
                  </a:extLst>
                </a:gridCol>
                <a:gridCol w="905256">
                  <a:extLst>
                    <a:ext uri="{9D8B030D-6E8A-4147-A177-3AD203B41FA5}">
                      <a16:colId xmlns:a16="http://schemas.microsoft.com/office/drawing/2014/main" val="830624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38381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- 2024-08-16 13:00:30</a:t>
                      </a:r>
                      <a:r>
                        <a:rPr kumimoji="0" lang="es-ES" sz="1000" b="0" i="0" u="none" strike="noStrike" kern="1200" cap="none" spc="0" normalizeH="0" baseline="0" noProof="0">
                          <a:ln>
                            <a:noFill/>
                          </a:ln>
                          <a:solidFill>
                            <a:prstClr val="black"/>
                          </a:solidFill>
                          <a:effectLst/>
                          <a:uLnTx/>
                          <a:uFillTx/>
                          <a:latin typeface="Calibri"/>
                          <a:ea typeface="+mn-ea"/>
                          <a:cs typeface="+mn-cs"/>
                        </a:rPr>
                        <a:t>
 Vayas donde vayas, no te olvides de darle a tu piel el cuidado que se merece.​
​
🏖️ ¿Cuáles son tus imprescindibles este verano?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https://quintly-eu-image-storage.s3.amazonaws.com/7148b6684ed6c676ec24fe76a641be69/4bd6f6f4fc42481ea35300e5c90b36f4.jpg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2.76 %</a:t>
                      </a:r>
                    </a:p>
                  </a:txBody>
                  <a:tcPr/>
                </a:tc>
                <a:extLst>
                  <a:ext uri="{0D108BD9-81ED-4DB2-BD59-A6C34878D82A}">
                    <a16:rowId xmlns:a16="http://schemas.microsoft.com/office/drawing/2014/main" val="139826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- 2024-08-02 13:00:30</a:t>
                      </a:r>
                      <a:r>
                        <a:rPr kumimoji="0" lang="es-ES" sz="1000" b="0" i="0" u="none" strike="noStrike" kern="1200" cap="none" spc="0" normalizeH="0" baseline="0" noProof="0">
                          <a:ln>
                            <a:noFill/>
                          </a:ln>
                          <a:solidFill>
                            <a:prstClr val="black"/>
                          </a:solidFill>
                          <a:effectLst/>
                          <a:uLnTx/>
                          <a:uFillTx/>
                          <a:latin typeface="Calibri"/>
                          <a:ea typeface="+mn-ea"/>
                          <a:cs typeface="+mn-cs"/>
                        </a:rPr>
                        <a:t>
 El Pantenol es una forma de Vitamina B5, conocida por sus propiedades reparadoras 🌿 Junto con el Escualano, el Agua Micelar con Sérum Regeneradora de NIVEA hidrata en profundidad, devuelve la hidratación y regenera tu piel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https://quintly-eu-image-storage.s3.amazonaws.com/7148b6684ed6c676ec24fe76a641be69/f345d347bfdd02784417fb93c5420aa4.jpg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1613945057"/>
                  </a:ext>
                </a:extLst>
              </a:tr>
            </a:tbl>
          </a:graphicData>
        </a:graphic>
      </p:graphicFrame>
      <p:sp>
        <p:nvSpPr>
          <p:cNvPr id="4" name="Text Placeholder 3">
            <a:extLst>
              <a:ext uri="{FF2B5EF4-FFF2-40B4-BE49-F238E27FC236}">
                <a16:creationId xmlns:a16="http://schemas.microsoft.com/office/drawing/2014/main" id="{4A9216D0-FEAA-4A1F-9915-FA462CE8576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3199990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FD8DF-51BE-4023-A8F5-0D7EC6F9D595}"/>
              </a:ext>
            </a:extLst>
          </p:cNvPr>
          <p:cNvSpPr>
            <a:spLocks noGrp="1"/>
          </p:cNvSpPr>
          <p:nvPr>
            <p:ph type="title"/>
          </p:nvPr>
        </p:nvSpPr>
        <p:spPr/>
        <p:txBody>
          <a:bodyPr/>
          <a:lstStyle/>
          <a:p>
            <a:r>
              <a:rPr lang="nn-NO"/>
              <a:t>Instagram Post Performance Instagram EG-Rate | 13 profiles - 15 of 16</a:t>
            </a:r>
            <a:endParaRPr lang="en-US"/>
          </a:p>
        </p:txBody>
      </p:sp>
      <p:graphicFrame>
        <p:nvGraphicFramePr>
          <p:cNvPr id="5" name="Table Placeholder 4">
            <a:extLst>
              <a:ext uri="{FF2B5EF4-FFF2-40B4-BE49-F238E27FC236}">
                <a16:creationId xmlns:a16="http://schemas.microsoft.com/office/drawing/2014/main" id="{7288881D-F9AC-4F30-A8E5-8653D82A7969}"/>
              </a:ext>
            </a:extLst>
          </p:cNvPr>
          <p:cNvGraphicFramePr>
            <a:graphicFrameLocks noGrp="1"/>
          </p:cNvGraphicFramePr>
          <p:nvPr>
            <p:ph type="tbl" sz="quarter" idx="13"/>
            <p:extLst>
              <p:ext uri="{D42A27DB-BD31-4B8C-83A1-F6EECF244321}">
                <p14:modId xmlns:p14="http://schemas.microsoft.com/office/powerpoint/2010/main" val="1226058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070594667"/>
                    </a:ext>
                  </a:extLst>
                </a:gridCol>
                <a:gridCol w="1892808">
                  <a:extLst>
                    <a:ext uri="{9D8B030D-6E8A-4147-A177-3AD203B41FA5}">
                      <a16:colId xmlns:a16="http://schemas.microsoft.com/office/drawing/2014/main" val="2503604488"/>
                    </a:ext>
                  </a:extLst>
                </a:gridCol>
                <a:gridCol w="2551176">
                  <a:extLst>
                    <a:ext uri="{9D8B030D-6E8A-4147-A177-3AD203B41FA5}">
                      <a16:colId xmlns:a16="http://schemas.microsoft.com/office/drawing/2014/main" val="3456125921"/>
                    </a:ext>
                  </a:extLst>
                </a:gridCol>
                <a:gridCol w="905256">
                  <a:extLst>
                    <a:ext uri="{9D8B030D-6E8A-4147-A177-3AD203B41FA5}">
                      <a16:colId xmlns:a16="http://schemas.microsoft.com/office/drawing/2014/main" val="1037720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24982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- 2024-08-16 11:00:54</a:t>
                      </a:r>
                      <a:r>
                        <a:rPr kumimoji="0" lang="it-IT" sz="1000" b="0" i="0" u="none" strike="noStrike" kern="1200" cap="none" spc="0" normalizeH="0" baseline="0" noProof="0">
                          <a:ln>
                            <a:noFill/>
                          </a:ln>
                          <a:solidFill>
                            <a:prstClr val="black"/>
                          </a:solidFill>
                          <a:effectLst/>
                          <a:uLnTx/>
                          <a:uFillTx/>
                          <a:latin typeface="Calibri"/>
                          <a:ea typeface="+mn-ea"/>
                          <a:cs typeface="+mn-cs"/>
                        </a:rPr>
                        <a:t>
 Quali sono i must have per la tua valigia? 🏖️ ​
​Scrivilo nei commenti, con un emoji dalla nostra guida💙⬇️ 
#NIVEA #NIVEAItalia #VacationRoutine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https://quintly-eu-image-storage.s3.amazonaws.com/8a9ce57e2eef1d65808952233f0033d0/d120aaec82bceabcaa7ea962eb5bd7f6.jpg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2.62 %</a:t>
                      </a:r>
                    </a:p>
                  </a:txBody>
                  <a:tcPr/>
                </a:tc>
                <a:extLst>
                  <a:ext uri="{0D108BD9-81ED-4DB2-BD59-A6C34878D82A}">
                    <a16:rowId xmlns:a16="http://schemas.microsoft.com/office/drawing/2014/main" val="53889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- 2024-08-15 13:12:31</a:t>
                      </a:r>
                      <a:r>
                        <a:rPr kumimoji="0" lang="en-US" sz="1000" b="0" i="0" u="none" strike="noStrike" kern="1200" cap="none" spc="0" normalizeH="0" baseline="0" noProof="0">
                          <a:ln>
                            <a:noFill/>
                          </a:ln>
                          <a:solidFill>
                            <a:prstClr val="black"/>
                          </a:solidFill>
                          <a:effectLst/>
                          <a:uLnTx/>
                          <a:uFillTx/>
                          <a:latin typeface="Calibri"/>
                          <a:ea typeface="+mn-ea"/>
                          <a:cs typeface="+mn-cs"/>
                        </a:rPr>
                        <a:t>
 How much sunscreen do you really need? Our two-finger rule makes it easy 🤞🏼
#nivea #spf #hacks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https://quintly-eu-image-storage.s3.amazonaws.com/1271acdc50e41cd4b7b8b8806890ad13/32c0199cb947f71ff2e90143958615b5.jpg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2.51 %</a:t>
                      </a:r>
                    </a:p>
                  </a:txBody>
                  <a:tcPr/>
                </a:tc>
                <a:extLst>
                  <a:ext uri="{0D108BD9-81ED-4DB2-BD59-A6C34878D82A}">
                    <a16:rowId xmlns:a16="http://schemas.microsoft.com/office/drawing/2014/main" val="2061230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- 2024-08-15 11:00:41</a:t>
                      </a:r>
                      <a:r>
                        <a:rPr kumimoji="0" lang="fr-FR" sz="1000" b="0" i="0" u="none" strike="noStrike" kern="1200" cap="none" spc="0" normalizeH="0" baseline="0" noProof="0">
                          <a:ln>
                            <a:noFill/>
                          </a:ln>
                          <a:solidFill>
                            <a:prstClr val="black"/>
                          </a:solidFill>
                          <a:effectLst/>
                          <a:uLnTx/>
                          <a:uFillTx/>
                          <a:latin typeface="Calibri"/>
                          <a:ea typeface="+mn-ea"/>
                          <a:cs typeface="+mn-cs"/>
                        </a:rPr>
                        <a:t>
 Quelle quantité de crème solaire faut-il vraiment utiliser ? Notre règle des deux doigts facilite les choses ✌️
#nivea #protectionsolaire #soindelapeau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https://quintly-eu-image-storage.s3.amazonaws.com/e66bc3a35579efcff19ade710d665dcb/399c580473caf2cf820f4610b3b12cbc.jpg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2.45 %</a:t>
                      </a:r>
                    </a:p>
                  </a:txBody>
                  <a:tcPr/>
                </a:tc>
                <a:extLst>
                  <a:ext uri="{0D108BD9-81ED-4DB2-BD59-A6C34878D82A}">
                    <a16:rowId xmlns:a16="http://schemas.microsoft.com/office/drawing/2014/main" val="2288587221"/>
                  </a:ext>
                </a:extLst>
              </a:tr>
            </a:tbl>
          </a:graphicData>
        </a:graphic>
      </p:graphicFrame>
      <p:sp>
        <p:nvSpPr>
          <p:cNvPr id="4" name="Text Placeholder 3">
            <a:extLst>
              <a:ext uri="{FF2B5EF4-FFF2-40B4-BE49-F238E27FC236}">
                <a16:creationId xmlns:a16="http://schemas.microsoft.com/office/drawing/2014/main" id="{3C26BFAC-20FA-4241-B9AA-E2D9B99F43F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3664732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A67C-2985-42D6-8BF3-C5FE2E938178}"/>
              </a:ext>
            </a:extLst>
          </p:cNvPr>
          <p:cNvSpPr>
            <a:spLocks noGrp="1"/>
          </p:cNvSpPr>
          <p:nvPr>
            <p:ph type="title"/>
          </p:nvPr>
        </p:nvSpPr>
        <p:spPr/>
        <p:txBody>
          <a:bodyPr/>
          <a:lstStyle/>
          <a:p>
            <a:r>
              <a:rPr lang="nn-NO"/>
              <a:t>Instagram Post Performance Instagram EG-Rate | 13 profiles - 16 of 16</a:t>
            </a:r>
            <a:endParaRPr lang="en-US"/>
          </a:p>
        </p:txBody>
      </p:sp>
      <p:graphicFrame>
        <p:nvGraphicFramePr>
          <p:cNvPr id="5" name="Table Placeholder 4">
            <a:extLst>
              <a:ext uri="{FF2B5EF4-FFF2-40B4-BE49-F238E27FC236}">
                <a16:creationId xmlns:a16="http://schemas.microsoft.com/office/drawing/2014/main" id="{BA22A10A-B4EA-4F13-B1F3-BBD9166200A3}"/>
              </a:ext>
            </a:extLst>
          </p:cNvPr>
          <p:cNvGraphicFramePr>
            <a:graphicFrameLocks noGrp="1"/>
          </p:cNvGraphicFramePr>
          <p:nvPr>
            <p:ph type="tbl" sz="quarter" idx="13"/>
            <p:extLst>
              <p:ext uri="{D42A27DB-BD31-4B8C-83A1-F6EECF244321}">
                <p14:modId xmlns:p14="http://schemas.microsoft.com/office/powerpoint/2010/main" val="3372083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825248171"/>
                    </a:ext>
                  </a:extLst>
                </a:gridCol>
                <a:gridCol w="1892808">
                  <a:extLst>
                    <a:ext uri="{9D8B030D-6E8A-4147-A177-3AD203B41FA5}">
                      <a16:colId xmlns:a16="http://schemas.microsoft.com/office/drawing/2014/main" val="2241089429"/>
                    </a:ext>
                  </a:extLst>
                </a:gridCol>
                <a:gridCol w="2551176">
                  <a:extLst>
                    <a:ext uri="{9D8B030D-6E8A-4147-A177-3AD203B41FA5}">
                      <a16:colId xmlns:a16="http://schemas.microsoft.com/office/drawing/2014/main" val="3898352015"/>
                    </a:ext>
                  </a:extLst>
                </a:gridCol>
                <a:gridCol w="905256">
                  <a:extLst>
                    <a:ext uri="{9D8B030D-6E8A-4147-A177-3AD203B41FA5}">
                      <a16:colId xmlns:a16="http://schemas.microsoft.com/office/drawing/2014/main" val="914108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42264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- 2024-08-19 11:01:11</a:t>
                      </a:r>
                      <a:r>
                        <a:rPr kumimoji="0" lang="it-IT" sz="1000" b="0" i="0" u="none" strike="noStrike" kern="1200" cap="none" spc="0" normalizeH="0" baseline="0" noProof="0">
                          <a:ln>
                            <a:noFill/>
                          </a:ln>
                          <a:solidFill>
                            <a:prstClr val="black"/>
                          </a:solidFill>
                          <a:effectLst/>
                          <a:uLnTx/>
                          <a:uFillTx/>
                          <a:latin typeface="Calibri"/>
                          <a:ea typeface="+mn-ea"/>
                          <a:cs typeface="+mn-cs"/>
                        </a:rPr>
                        <a:t>
 Grazie  alla doppia azione di NIVEA PROTECT &amp; BRONZE avrai una protezione duratura e un'abbronzatura intensa.​
E tu, l'hai già provata? Scrivilo nei commenti 💙
#NIVEA #NIVEAItalia #NIVEAProtectAndBronze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https://quintly-eu-image-storage.s3.amazonaws.com/8a9ce57e2eef1d65808952233f0033d0/12342c3f544e9ded9a099d6700392230.jpg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extLst>
                  <a:ext uri="{0D108BD9-81ED-4DB2-BD59-A6C34878D82A}">
                    <a16:rowId xmlns:a16="http://schemas.microsoft.com/office/drawing/2014/main" val="375809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- 2024-08-06 17:01:06</a:t>
                      </a:r>
                      <a:r>
                        <a:rPr kumimoji="0" lang="de-DE" sz="1000" b="0" i="0" u="none" strike="noStrike" kern="1200" cap="none" spc="0" normalizeH="0" baseline="0" noProof="0">
                          <a:ln>
                            <a:noFill/>
                          </a:ln>
                          <a:solidFill>
                            <a:prstClr val="black"/>
                          </a:solidFill>
                          <a:effectLst/>
                          <a:uLnTx/>
                          <a:uFillTx/>
                          <a:latin typeface="Calibri"/>
                          <a:ea typeface="+mn-ea"/>
                          <a:cs typeface="+mn-cs"/>
                        </a:rPr>
                        <a:t>
 Dank unserer patentierten Anti-Flecken Technologie schützt der Black &amp; White Invisible Clear Deo Roll-On effektiv vor weißen Rückständen auf dunklen Textilien und gelben Flecken auf weißer Kleidung. 
Dabei ist es sanft zur Haut und liefert vollen 72 Stunden Schutz vor Schweiß, Gerüchen und Irritationen. Gut für deine Haut und die Umwelt 👉🏼 Unsere zu 87 % recyclebaren Glasverpackungen gewährleisten unendliche Wiederverwertbarkeit ohne Qualitätseinbußen! ♻️​
#NIVEA #Deo #FürHautpflegeOhneTierversuche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https://quintly-eu-image-storage.s3.amazonaws.com/4efafe4617368048609de3d9647bf496/3da1cbb951bbdff466e00f71d95b9c73.jpg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2.18 %</a:t>
                      </a:r>
                    </a:p>
                  </a:txBody>
                  <a:tcPr/>
                </a:tc>
                <a:extLst>
                  <a:ext uri="{0D108BD9-81ED-4DB2-BD59-A6C34878D82A}">
                    <a16:rowId xmlns:a16="http://schemas.microsoft.com/office/drawing/2014/main" val="304505997"/>
                  </a:ext>
                </a:extLst>
              </a:tr>
            </a:tbl>
          </a:graphicData>
        </a:graphic>
      </p:graphicFrame>
      <p:sp>
        <p:nvSpPr>
          <p:cNvPr id="4" name="Text Placeholder 3">
            <a:extLst>
              <a:ext uri="{FF2B5EF4-FFF2-40B4-BE49-F238E27FC236}">
                <a16:creationId xmlns:a16="http://schemas.microsoft.com/office/drawing/2014/main" id="{3D5D9B9D-C135-4193-A709-80AB4D31F6D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033480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2492B-0DDA-48BB-B80E-EB0F5899C923}"/>
              </a:ext>
            </a:extLst>
          </p:cNvPr>
          <p:cNvSpPr>
            <a:spLocks noGrp="1"/>
          </p:cNvSpPr>
          <p:nvPr>
            <p:ph type="title"/>
          </p:nvPr>
        </p:nvSpPr>
        <p:spPr/>
        <p:txBody>
          <a:bodyPr/>
          <a:lstStyle/>
          <a:p>
            <a:r>
              <a:rPr lang="en-US"/>
              <a:t>Instagram UGC Post Performance Instagram | 13 profiles - 1 of 10</a:t>
            </a:r>
          </a:p>
        </p:txBody>
      </p:sp>
      <p:graphicFrame>
        <p:nvGraphicFramePr>
          <p:cNvPr id="5" name="Table Placeholder 4">
            <a:extLst>
              <a:ext uri="{FF2B5EF4-FFF2-40B4-BE49-F238E27FC236}">
                <a16:creationId xmlns:a16="http://schemas.microsoft.com/office/drawing/2014/main" id="{9D645AF7-1446-4B66-82C0-17A14E047020}"/>
              </a:ext>
            </a:extLst>
          </p:cNvPr>
          <p:cNvGraphicFramePr>
            <a:graphicFrameLocks noGrp="1"/>
          </p:cNvGraphicFramePr>
          <p:nvPr>
            <p:ph type="tbl" sz="quarter" idx="13"/>
            <p:extLst>
              <p:ext uri="{D42A27DB-BD31-4B8C-83A1-F6EECF244321}">
                <p14:modId xmlns:p14="http://schemas.microsoft.com/office/powerpoint/2010/main" val="764170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4338967"/>
                    </a:ext>
                  </a:extLst>
                </a:gridCol>
                <a:gridCol w="987552">
                  <a:extLst>
                    <a:ext uri="{9D8B030D-6E8A-4147-A177-3AD203B41FA5}">
                      <a16:colId xmlns:a16="http://schemas.microsoft.com/office/drawing/2014/main" val="5732141"/>
                    </a:ext>
                  </a:extLst>
                </a:gridCol>
                <a:gridCol w="1316736">
                  <a:extLst>
                    <a:ext uri="{9D8B030D-6E8A-4147-A177-3AD203B41FA5}">
                      <a16:colId xmlns:a16="http://schemas.microsoft.com/office/drawing/2014/main" val="2167303743"/>
                    </a:ext>
                  </a:extLst>
                </a:gridCol>
                <a:gridCol w="411480">
                  <a:extLst>
                    <a:ext uri="{9D8B030D-6E8A-4147-A177-3AD203B41FA5}">
                      <a16:colId xmlns:a16="http://schemas.microsoft.com/office/drawing/2014/main" val="53416594"/>
                    </a:ext>
                  </a:extLst>
                </a:gridCol>
                <a:gridCol w="411480">
                  <a:extLst>
                    <a:ext uri="{9D8B030D-6E8A-4147-A177-3AD203B41FA5}">
                      <a16:colId xmlns:a16="http://schemas.microsoft.com/office/drawing/2014/main" val="4251067568"/>
                    </a:ext>
                  </a:extLst>
                </a:gridCol>
                <a:gridCol w="411480">
                  <a:extLst>
                    <a:ext uri="{9D8B030D-6E8A-4147-A177-3AD203B41FA5}">
                      <a16:colId xmlns:a16="http://schemas.microsoft.com/office/drawing/2014/main" val="1701732501"/>
                    </a:ext>
                  </a:extLst>
                </a:gridCol>
                <a:gridCol w="411480">
                  <a:extLst>
                    <a:ext uri="{9D8B030D-6E8A-4147-A177-3AD203B41FA5}">
                      <a16:colId xmlns:a16="http://schemas.microsoft.com/office/drawing/2014/main" val="1346493445"/>
                    </a:ext>
                  </a:extLst>
                </a:gridCol>
                <a:gridCol w="411480">
                  <a:extLst>
                    <a:ext uri="{9D8B030D-6E8A-4147-A177-3AD203B41FA5}">
                      <a16:colId xmlns:a16="http://schemas.microsoft.com/office/drawing/2014/main" val="4013127905"/>
                    </a:ext>
                  </a:extLst>
                </a:gridCol>
                <a:gridCol w="411480">
                  <a:extLst>
                    <a:ext uri="{9D8B030D-6E8A-4147-A177-3AD203B41FA5}">
                      <a16:colId xmlns:a16="http://schemas.microsoft.com/office/drawing/2014/main" val="27969824"/>
                    </a:ext>
                  </a:extLst>
                </a:gridCol>
                <a:gridCol w="411480">
                  <a:extLst>
                    <a:ext uri="{9D8B030D-6E8A-4147-A177-3AD203B41FA5}">
                      <a16:colId xmlns:a16="http://schemas.microsoft.com/office/drawing/2014/main" val="1933103943"/>
                    </a:ext>
                  </a:extLst>
                </a:gridCol>
                <a:gridCol w="411480">
                  <a:extLst>
                    <a:ext uri="{9D8B030D-6E8A-4147-A177-3AD203B41FA5}">
                      <a16:colId xmlns:a16="http://schemas.microsoft.com/office/drawing/2014/main" val="1081701961"/>
                    </a:ext>
                  </a:extLst>
                </a:gridCol>
                <a:gridCol w="411480">
                  <a:extLst>
                    <a:ext uri="{9D8B030D-6E8A-4147-A177-3AD203B41FA5}">
                      <a16:colId xmlns:a16="http://schemas.microsoft.com/office/drawing/2014/main" val="345028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89520293"/>
                  </a:ext>
                </a:extLst>
              </a:tr>
            </a:tbl>
          </a:graphicData>
        </a:graphic>
      </p:graphicFrame>
      <p:sp>
        <p:nvSpPr>
          <p:cNvPr id="4" name="Text Placeholder 3">
            <a:extLst>
              <a:ext uri="{FF2B5EF4-FFF2-40B4-BE49-F238E27FC236}">
                <a16:creationId xmlns:a16="http://schemas.microsoft.com/office/drawing/2014/main" id="{86CDF7D7-DEAD-4839-A13D-9320BC17127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8432207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12CF7-74BB-4CD3-BF3D-947C9D842C56}"/>
              </a:ext>
            </a:extLst>
          </p:cNvPr>
          <p:cNvSpPr>
            <a:spLocks noGrp="1"/>
          </p:cNvSpPr>
          <p:nvPr>
            <p:ph type="title"/>
          </p:nvPr>
        </p:nvSpPr>
        <p:spPr/>
        <p:txBody>
          <a:bodyPr/>
          <a:lstStyle/>
          <a:p>
            <a:r>
              <a:rPr lang="en-US"/>
              <a:t>Instagram UGC Post Performance Instagram | 13 profiles - 2 of 10</a:t>
            </a:r>
          </a:p>
        </p:txBody>
      </p:sp>
      <p:graphicFrame>
        <p:nvGraphicFramePr>
          <p:cNvPr id="5" name="Table Placeholder 4">
            <a:extLst>
              <a:ext uri="{FF2B5EF4-FFF2-40B4-BE49-F238E27FC236}">
                <a16:creationId xmlns:a16="http://schemas.microsoft.com/office/drawing/2014/main" id="{FD9ED519-FBC5-407B-9BE5-6375FC090A6C}"/>
              </a:ext>
            </a:extLst>
          </p:cNvPr>
          <p:cNvGraphicFramePr>
            <a:graphicFrameLocks noGrp="1"/>
          </p:cNvGraphicFramePr>
          <p:nvPr>
            <p:ph type="tbl" sz="quarter" idx="13"/>
            <p:extLst>
              <p:ext uri="{D42A27DB-BD31-4B8C-83A1-F6EECF244321}">
                <p14:modId xmlns:p14="http://schemas.microsoft.com/office/powerpoint/2010/main" val="1266309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63181656"/>
                    </a:ext>
                  </a:extLst>
                </a:gridCol>
                <a:gridCol w="987552">
                  <a:extLst>
                    <a:ext uri="{9D8B030D-6E8A-4147-A177-3AD203B41FA5}">
                      <a16:colId xmlns:a16="http://schemas.microsoft.com/office/drawing/2014/main" val="3744372914"/>
                    </a:ext>
                  </a:extLst>
                </a:gridCol>
                <a:gridCol w="1316736">
                  <a:extLst>
                    <a:ext uri="{9D8B030D-6E8A-4147-A177-3AD203B41FA5}">
                      <a16:colId xmlns:a16="http://schemas.microsoft.com/office/drawing/2014/main" val="2218649444"/>
                    </a:ext>
                  </a:extLst>
                </a:gridCol>
                <a:gridCol w="411480">
                  <a:extLst>
                    <a:ext uri="{9D8B030D-6E8A-4147-A177-3AD203B41FA5}">
                      <a16:colId xmlns:a16="http://schemas.microsoft.com/office/drawing/2014/main" val="1424030060"/>
                    </a:ext>
                  </a:extLst>
                </a:gridCol>
                <a:gridCol w="411480">
                  <a:extLst>
                    <a:ext uri="{9D8B030D-6E8A-4147-A177-3AD203B41FA5}">
                      <a16:colId xmlns:a16="http://schemas.microsoft.com/office/drawing/2014/main" val="1428164709"/>
                    </a:ext>
                  </a:extLst>
                </a:gridCol>
                <a:gridCol w="411480">
                  <a:extLst>
                    <a:ext uri="{9D8B030D-6E8A-4147-A177-3AD203B41FA5}">
                      <a16:colId xmlns:a16="http://schemas.microsoft.com/office/drawing/2014/main" val="3173719808"/>
                    </a:ext>
                  </a:extLst>
                </a:gridCol>
                <a:gridCol w="411480">
                  <a:extLst>
                    <a:ext uri="{9D8B030D-6E8A-4147-A177-3AD203B41FA5}">
                      <a16:colId xmlns:a16="http://schemas.microsoft.com/office/drawing/2014/main" val="3361920814"/>
                    </a:ext>
                  </a:extLst>
                </a:gridCol>
                <a:gridCol w="411480">
                  <a:extLst>
                    <a:ext uri="{9D8B030D-6E8A-4147-A177-3AD203B41FA5}">
                      <a16:colId xmlns:a16="http://schemas.microsoft.com/office/drawing/2014/main" val="3039622116"/>
                    </a:ext>
                  </a:extLst>
                </a:gridCol>
                <a:gridCol w="411480">
                  <a:extLst>
                    <a:ext uri="{9D8B030D-6E8A-4147-A177-3AD203B41FA5}">
                      <a16:colId xmlns:a16="http://schemas.microsoft.com/office/drawing/2014/main" val="2489820976"/>
                    </a:ext>
                  </a:extLst>
                </a:gridCol>
                <a:gridCol w="411480">
                  <a:extLst>
                    <a:ext uri="{9D8B030D-6E8A-4147-A177-3AD203B41FA5}">
                      <a16:colId xmlns:a16="http://schemas.microsoft.com/office/drawing/2014/main" val="1172580510"/>
                    </a:ext>
                  </a:extLst>
                </a:gridCol>
                <a:gridCol w="411480">
                  <a:extLst>
                    <a:ext uri="{9D8B030D-6E8A-4147-A177-3AD203B41FA5}">
                      <a16:colId xmlns:a16="http://schemas.microsoft.com/office/drawing/2014/main" val="2209486083"/>
                    </a:ext>
                  </a:extLst>
                </a:gridCol>
                <a:gridCol w="411480">
                  <a:extLst>
                    <a:ext uri="{9D8B030D-6E8A-4147-A177-3AD203B41FA5}">
                      <a16:colId xmlns:a16="http://schemas.microsoft.com/office/drawing/2014/main" val="252569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3858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- 2024-08-14 17:01:33</a:t>
                      </a:r>
                      <a:r>
                        <a:rPr kumimoji="0" lang="en-US" sz="1000" b="0" i="0" u="none" strike="noStrike" kern="1200" cap="none" spc="0" normalizeH="0" baseline="0" noProof="0">
                          <a:ln>
                            <a:noFill/>
                          </a:ln>
                          <a:solidFill>
                            <a:prstClr val="black"/>
                          </a:solidFill>
                          <a:effectLst/>
                          <a:uLnTx/>
                          <a:uFillTx/>
                          <a:latin typeface="Calibri"/>
                          <a:ea typeface="+mn-ea"/>
                          <a:cs typeface="+mn-cs"/>
                        </a:rPr>
                        <a:t>
 Deine Lieblingsroutine, aber mach sie grün 🌱​
♻️ Derma Skin Clear Waschgel &amp; Gesichtswasser: Gründliche Reinigung, verpackt in recycelten Materialien​
💧 Erfrischende Tagespflege 24h Feuchtigkeit: Eine vegane Option, die Feuchtigkeit spendet und die Haut erfrischt​
🐠 Derma Skin Clear UV-Fluid LSF 50+: Schützt deine Haut und das Meeresleben mit unserer ozeanfreundlichen Formel, die frei von schädlichen UV-Filtern ist​
#NIVEA #Skincare #Gesichtspflege #FürHautpflegeOhneTierversuche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https://quintly-eu-image-storage.s3.amazonaws.com/4efafe4617368048609de3d9647bf496/574eb192b47e39cbc2bb846d8880b848.jpg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6435</a:t>
                      </a:r>
                    </a:p>
                  </a:txBody>
                  <a:tcPr/>
                </a:tc>
                <a:extLst>
                  <a:ext uri="{0D108BD9-81ED-4DB2-BD59-A6C34878D82A}">
                    <a16:rowId xmlns:a16="http://schemas.microsoft.com/office/drawing/2014/main" val="2583865401"/>
                  </a:ext>
                </a:extLst>
              </a:tr>
            </a:tbl>
          </a:graphicData>
        </a:graphic>
      </p:graphicFrame>
      <p:sp>
        <p:nvSpPr>
          <p:cNvPr id="4" name="Text Placeholder 3">
            <a:extLst>
              <a:ext uri="{FF2B5EF4-FFF2-40B4-BE49-F238E27FC236}">
                <a16:creationId xmlns:a16="http://schemas.microsoft.com/office/drawing/2014/main" id="{121DCDA9-89F0-4210-AFD1-6E38E7EBFE9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1133636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FE289-4EFA-43E3-957B-BBF2634FB79C}"/>
              </a:ext>
            </a:extLst>
          </p:cNvPr>
          <p:cNvSpPr>
            <a:spLocks noGrp="1"/>
          </p:cNvSpPr>
          <p:nvPr>
            <p:ph type="title"/>
          </p:nvPr>
        </p:nvSpPr>
        <p:spPr/>
        <p:txBody>
          <a:bodyPr/>
          <a:lstStyle/>
          <a:p>
            <a:r>
              <a:rPr lang="en-US"/>
              <a:t>Instagram UGC Post Performance Instagram | 13 profiles - 3 of 10</a:t>
            </a:r>
          </a:p>
        </p:txBody>
      </p:sp>
      <p:graphicFrame>
        <p:nvGraphicFramePr>
          <p:cNvPr id="5" name="Table Placeholder 4">
            <a:extLst>
              <a:ext uri="{FF2B5EF4-FFF2-40B4-BE49-F238E27FC236}">
                <a16:creationId xmlns:a16="http://schemas.microsoft.com/office/drawing/2014/main" id="{458DA2F5-3DEC-4B13-A414-E1F2D3A90BEA}"/>
              </a:ext>
            </a:extLst>
          </p:cNvPr>
          <p:cNvGraphicFramePr>
            <a:graphicFrameLocks noGrp="1"/>
          </p:cNvGraphicFramePr>
          <p:nvPr>
            <p:ph type="tbl" sz="quarter" idx="13"/>
            <p:extLst>
              <p:ext uri="{D42A27DB-BD31-4B8C-83A1-F6EECF244321}">
                <p14:modId xmlns:p14="http://schemas.microsoft.com/office/powerpoint/2010/main" val="3634917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46681271"/>
                    </a:ext>
                  </a:extLst>
                </a:gridCol>
                <a:gridCol w="987552">
                  <a:extLst>
                    <a:ext uri="{9D8B030D-6E8A-4147-A177-3AD203B41FA5}">
                      <a16:colId xmlns:a16="http://schemas.microsoft.com/office/drawing/2014/main" val="1706308310"/>
                    </a:ext>
                  </a:extLst>
                </a:gridCol>
                <a:gridCol w="1316736">
                  <a:extLst>
                    <a:ext uri="{9D8B030D-6E8A-4147-A177-3AD203B41FA5}">
                      <a16:colId xmlns:a16="http://schemas.microsoft.com/office/drawing/2014/main" val="2770294438"/>
                    </a:ext>
                  </a:extLst>
                </a:gridCol>
                <a:gridCol w="411480">
                  <a:extLst>
                    <a:ext uri="{9D8B030D-6E8A-4147-A177-3AD203B41FA5}">
                      <a16:colId xmlns:a16="http://schemas.microsoft.com/office/drawing/2014/main" val="3326828110"/>
                    </a:ext>
                  </a:extLst>
                </a:gridCol>
                <a:gridCol w="411480">
                  <a:extLst>
                    <a:ext uri="{9D8B030D-6E8A-4147-A177-3AD203B41FA5}">
                      <a16:colId xmlns:a16="http://schemas.microsoft.com/office/drawing/2014/main" val="866008377"/>
                    </a:ext>
                  </a:extLst>
                </a:gridCol>
                <a:gridCol w="411480">
                  <a:extLst>
                    <a:ext uri="{9D8B030D-6E8A-4147-A177-3AD203B41FA5}">
                      <a16:colId xmlns:a16="http://schemas.microsoft.com/office/drawing/2014/main" val="2361839415"/>
                    </a:ext>
                  </a:extLst>
                </a:gridCol>
                <a:gridCol w="411480">
                  <a:extLst>
                    <a:ext uri="{9D8B030D-6E8A-4147-A177-3AD203B41FA5}">
                      <a16:colId xmlns:a16="http://schemas.microsoft.com/office/drawing/2014/main" val="56164347"/>
                    </a:ext>
                  </a:extLst>
                </a:gridCol>
                <a:gridCol w="411480">
                  <a:extLst>
                    <a:ext uri="{9D8B030D-6E8A-4147-A177-3AD203B41FA5}">
                      <a16:colId xmlns:a16="http://schemas.microsoft.com/office/drawing/2014/main" val="298815539"/>
                    </a:ext>
                  </a:extLst>
                </a:gridCol>
                <a:gridCol w="411480">
                  <a:extLst>
                    <a:ext uri="{9D8B030D-6E8A-4147-A177-3AD203B41FA5}">
                      <a16:colId xmlns:a16="http://schemas.microsoft.com/office/drawing/2014/main" val="884842553"/>
                    </a:ext>
                  </a:extLst>
                </a:gridCol>
                <a:gridCol w="411480">
                  <a:extLst>
                    <a:ext uri="{9D8B030D-6E8A-4147-A177-3AD203B41FA5}">
                      <a16:colId xmlns:a16="http://schemas.microsoft.com/office/drawing/2014/main" val="3590019690"/>
                    </a:ext>
                  </a:extLst>
                </a:gridCol>
                <a:gridCol w="411480">
                  <a:extLst>
                    <a:ext uri="{9D8B030D-6E8A-4147-A177-3AD203B41FA5}">
                      <a16:colId xmlns:a16="http://schemas.microsoft.com/office/drawing/2014/main" val="2688442500"/>
                    </a:ext>
                  </a:extLst>
                </a:gridCol>
                <a:gridCol w="411480">
                  <a:extLst>
                    <a:ext uri="{9D8B030D-6E8A-4147-A177-3AD203B41FA5}">
                      <a16:colId xmlns:a16="http://schemas.microsoft.com/office/drawing/2014/main" val="1410138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8788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- 2024-08-08 11:31:55</a:t>
                      </a:r>
                      <a:r>
                        <a:rPr kumimoji="0" lang="it-IT" sz="1000" b="0" i="0" u="none" strike="noStrike" kern="1200" cap="none" spc="0" normalizeH="0" baseline="0" noProof="0">
                          <a:ln>
                            <a:noFill/>
                          </a:ln>
                          <a:solidFill>
                            <a:prstClr val="black"/>
                          </a:solidFill>
                          <a:effectLst/>
                          <a:uLnTx/>
                          <a:uFillTx/>
                          <a:latin typeface="Calibri"/>
                          <a:ea typeface="+mn-ea"/>
                          <a:cs typeface="+mn-cs"/>
                        </a:rPr>
                        <a:t>
 I dettagli fanno la differenza, ricordati di proteggere sempre:​
 ​
👋🏾Le mani, che sono costantemente esposte ai raggi solari.​
 ​
👩🏽‍ Fronte e attaccatura dei capelli, che sono molto sensibili alle scottature.​
Soluzione? NIVEA SUN UV Viso per Pelli Sensibili ​
⛱️​
 L'hai già provata?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https://quintly-eu-image-storage.s3.amazonaws.com/8a9ce57e2eef1d65808952233f0033d0/9b0452ef74e3f0fcb3c1d79c11de792f.jpg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5469</a:t>
                      </a:r>
                    </a:p>
                  </a:txBody>
                  <a:tcPr/>
                </a:tc>
                <a:extLst>
                  <a:ext uri="{0D108BD9-81ED-4DB2-BD59-A6C34878D82A}">
                    <a16:rowId xmlns:a16="http://schemas.microsoft.com/office/drawing/2014/main" val="2924243721"/>
                  </a:ext>
                </a:extLst>
              </a:tr>
            </a:tbl>
          </a:graphicData>
        </a:graphic>
      </p:graphicFrame>
      <p:sp>
        <p:nvSpPr>
          <p:cNvPr id="4" name="Text Placeholder 3">
            <a:extLst>
              <a:ext uri="{FF2B5EF4-FFF2-40B4-BE49-F238E27FC236}">
                <a16:creationId xmlns:a16="http://schemas.microsoft.com/office/drawing/2014/main" id="{62345C5D-3593-4276-942D-ECB47BB24E1E}"/>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1389128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BD6A3-4E27-4AC3-9B5F-A34443042695}"/>
              </a:ext>
            </a:extLst>
          </p:cNvPr>
          <p:cNvSpPr>
            <a:spLocks noGrp="1"/>
          </p:cNvSpPr>
          <p:nvPr>
            <p:ph type="title"/>
          </p:nvPr>
        </p:nvSpPr>
        <p:spPr/>
        <p:txBody>
          <a:bodyPr/>
          <a:lstStyle/>
          <a:p>
            <a:r>
              <a:rPr lang="en-US"/>
              <a:t>Instagram UGC Post Performance Instagram | 13 profiles - 4 of 10</a:t>
            </a:r>
          </a:p>
        </p:txBody>
      </p:sp>
      <p:graphicFrame>
        <p:nvGraphicFramePr>
          <p:cNvPr id="5" name="Table Placeholder 4">
            <a:extLst>
              <a:ext uri="{FF2B5EF4-FFF2-40B4-BE49-F238E27FC236}">
                <a16:creationId xmlns:a16="http://schemas.microsoft.com/office/drawing/2014/main" id="{95612FFA-90C5-42E9-A745-B64E9B14D3FB}"/>
              </a:ext>
            </a:extLst>
          </p:cNvPr>
          <p:cNvGraphicFramePr>
            <a:graphicFrameLocks noGrp="1"/>
          </p:cNvGraphicFramePr>
          <p:nvPr>
            <p:ph type="tbl" sz="quarter" idx="13"/>
            <p:extLst>
              <p:ext uri="{D42A27DB-BD31-4B8C-83A1-F6EECF244321}">
                <p14:modId xmlns:p14="http://schemas.microsoft.com/office/powerpoint/2010/main" val="422355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67195113"/>
                    </a:ext>
                  </a:extLst>
                </a:gridCol>
                <a:gridCol w="987552">
                  <a:extLst>
                    <a:ext uri="{9D8B030D-6E8A-4147-A177-3AD203B41FA5}">
                      <a16:colId xmlns:a16="http://schemas.microsoft.com/office/drawing/2014/main" val="2279328836"/>
                    </a:ext>
                  </a:extLst>
                </a:gridCol>
                <a:gridCol w="1316736">
                  <a:extLst>
                    <a:ext uri="{9D8B030D-6E8A-4147-A177-3AD203B41FA5}">
                      <a16:colId xmlns:a16="http://schemas.microsoft.com/office/drawing/2014/main" val="2568178507"/>
                    </a:ext>
                  </a:extLst>
                </a:gridCol>
                <a:gridCol w="411480">
                  <a:extLst>
                    <a:ext uri="{9D8B030D-6E8A-4147-A177-3AD203B41FA5}">
                      <a16:colId xmlns:a16="http://schemas.microsoft.com/office/drawing/2014/main" val="4212015952"/>
                    </a:ext>
                  </a:extLst>
                </a:gridCol>
                <a:gridCol w="411480">
                  <a:extLst>
                    <a:ext uri="{9D8B030D-6E8A-4147-A177-3AD203B41FA5}">
                      <a16:colId xmlns:a16="http://schemas.microsoft.com/office/drawing/2014/main" val="1497543378"/>
                    </a:ext>
                  </a:extLst>
                </a:gridCol>
                <a:gridCol w="411480">
                  <a:extLst>
                    <a:ext uri="{9D8B030D-6E8A-4147-A177-3AD203B41FA5}">
                      <a16:colId xmlns:a16="http://schemas.microsoft.com/office/drawing/2014/main" val="3342483037"/>
                    </a:ext>
                  </a:extLst>
                </a:gridCol>
                <a:gridCol w="411480">
                  <a:extLst>
                    <a:ext uri="{9D8B030D-6E8A-4147-A177-3AD203B41FA5}">
                      <a16:colId xmlns:a16="http://schemas.microsoft.com/office/drawing/2014/main" val="198609564"/>
                    </a:ext>
                  </a:extLst>
                </a:gridCol>
                <a:gridCol w="411480">
                  <a:extLst>
                    <a:ext uri="{9D8B030D-6E8A-4147-A177-3AD203B41FA5}">
                      <a16:colId xmlns:a16="http://schemas.microsoft.com/office/drawing/2014/main" val="2264981501"/>
                    </a:ext>
                  </a:extLst>
                </a:gridCol>
                <a:gridCol w="411480">
                  <a:extLst>
                    <a:ext uri="{9D8B030D-6E8A-4147-A177-3AD203B41FA5}">
                      <a16:colId xmlns:a16="http://schemas.microsoft.com/office/drawing/2014/main" val="2105072356"/>
                    </a:ext>
                  </a:extLst>
                </a:gridCol>
                <a:gridCol w="411480">
                  <a:extLst>
                    <a:ext uri="{9D8B030D-6E8A-4147-A177-3AD203B41FA5}">
                      <a16:colId xmlns:a16="http://schemas.microsoft.com/office/drawing/2014/main" val="3590313801"/>
                    </a:ext>
                  </a:extLst>
                </a:gridCol>
                <a:gridCol w="411480">
                  <a:extLst>
                    <a:ext uri="{9D8B030D-6E8A-4147-A177-3AD203B41FA5}">
                      <a16:colId xmlns:a16="http://schemas.microsoft.com/office/drawing/2014/main" val="2264093635"/>
                    </a:ext>
                  </a:extLst>
                </a:gridCol>
                <a:gridCol w="411480">
                  <a:extLst>
                    <a:ext uri="{9D8B030D-6E8A-4147-A177-3AD203B41FA5}">
                      <a16:colId xmlns:a16="http://schemas.microsoft.com/office/drawing/2014/main" val="3486409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1555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- 2024-08-09 08:09:23</a:t>
                      </a:r>
                      <a:r>
                        <a:rPr kumimoji="0" lang="es-ES" sz="1000" b="0" i="0" u="none" strike="noStrike" kern="1200" cap="none" spc="0" normalizeH="0" baseline="0" noProof="0">
                          <a:ln>
                            <a:noFill/>
                          </a:ln>
                          <a:solidFill>
                            <a:prstClr val="black"/>
                          </a:solidFill>
                          <a:effectLst/>
                          <a:uLnTx/>
                          <a:uFillTx/>
                          <a:latin typeface="Calibri"/>
                          <a:ea typeface="+mn-ea"/>
                          <a:cs typeface="+mn-cs"/>
                        </a:rPr>
                        <a:t>
 ¡CHECKS para la protección solar 🗒️! No olvides estos puntos ciegos 🕶️​
​👋🏾 Tus manos están constantemente expuestas al sol y necesitan tanta protección como el rostro.​
​👩🏽 El cuero cabelludo es vulnerable a las quemaduras solares. Aplica protector solar para no quemarte.​
​#NIVEA #SPF365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https://quintly-eu-image-storage.s3.amazonaws.com/7148b6684ed6c676ec24fe76a641be69/11efe5b24d922219e52c864813f727d8.jpg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5046</a:t>
                      </a:r>
                    </a:p>
                  </a:txBody>
                  <a:tcPr/>
                </a:tc>
                <a:extLst>
                  <a:ext uri="{0D108BD9-81ED-4DB2-BD59-A6C34878D82A}">
                    <a16:rowId xmlns:a16="http://schemas.microsoft.com/office/drawing/2014/main" val="319982092"/>
                  </a:ext>
                </a:extLst>
              </a:tr>
            </a:tbl>
          </a:graphicData>
        </a:graphic>
      </p:graphicFrame>
      <p:sp>
        <p:nvSpPr>
          <p:cNvPr id="4" name="Text Placeholder 3">
            <a:extLst>
              <a:ext uri="{FF2B5EF4-FFF2-40B4-BE49-F238E27FC236}">
                <a16:creationId xmlns:a16="http://schemas.microsoft.com/office/drawing/2014/main" id="{272C471D-37C4-4AC7-8482-832305BB09A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5455043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10416-FBB6-49C2-949F-B02503A1848C}"/>
              </a:ext>
            </a:extLst>
          </p:cNvPr>
          <p:cNvSpPr>
            <a:spLocks noGrp="1"/>
          </p:cNvSpPr>
          <p:nvPr>
            <p:ph type="title"/>
          </p:nvPr>
        </p:nvSpPr>
        <p:spPr/>
        <p:txBody>
          <a:bodyPr/>
          <a:lstStyle/>
          <a:p>
            <a:r>
              <a:rPr lang="en-US"/>
              <a:t>Instagram UGC Post Performance Instagram | 13 profiles - 5 of 10</a:t>
            </a:r>
          </a:p>
        </p:txBody>
      </p:sp>
      <p:graphicFrame>
        <p:nvGraphicFramePr>
          <p:cNvPr id="5" name="Table Placeholder 4">
            <a:extLst>
              <a:ext uri="{FF2B5EF4-FFF2-40B4-BE49-F238E27FC236}">
                <a16:creationId xmlns:a16="http://schemas.microsoft.com/office/drawing/2014/main" id="{D74739F6-DE20-4E42-864E-5027179FF49B}"/>
              </a:ext>
            </a:extLst>
          </p:cNvPr>
          <p:cNvGraphicFramePr>
            <a:graphicFrameLocks noGrp="1"/>
          </p:cNvGraphicFramePr>
          <p:nvPr>
            <p:ph type="tbl" sz="quarter" idx="13"/>
            <p:extLst>
              <p:ext uri="{D42A27DB-BD31-4B8C-83A1-F6EECF244321}">
                <p14:modId xmlns:p14="http://schemas.microsoft.com/office/powerpoint/2010/main" val="2008566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3377169"/>
                    </a:ext>
                  </a:extLst>
                </a:gridCol>
                <a:gridCol w="987552">
                  <a:extLst>
                    <a:ext uri="{9D8B030D-6E8A-4147-A177-3AD203B41FA5}">
                      <a16:colId xmlns:a16="http://schemas.microsoft.com/office/drawing/2014/main" val="333745829"/>
                    </a:ext>
                  </a:extLst>
                </a:gridCol>
                <a:gridCol w="1316736">
                  <a:extLst>
                    <a:ext uri="{9D8B030D-6E8A-4147-A177-3AD203B41FA5}">
                      <a16:colId xmlns:a16="http://schemas.microsoft.com/office/drawing/2014/main" val="4095993873"/>
                    </a:ext>
                  </a:extLst>
                </a:gridCol>
                <a:gridCol w="411480">
                  <a:extLst>
                    <a:ext uri="{9D8B030D-6E8A-4147-A177-3AD203B41FA5}">
                      <a16:colId xmlns:a16="http://schemas.microsoft.com/office/drawing/2014/main" val="297656242"/>
                    </a:ext>
                  </a:extLst>
                </a:gridCol>
                <a:gridCol w="411480">
                  <a:extLst>
                    <a:ext uri="{9D8B030D-6E8A-4147-A177-3AD203B41FA5}">
                      <a16:colId xmlns:a16="http://schemas.microsoft.com/office/drawing/2014/main" val="783376123"/>
                    </a:ext>
                  </a:extLst>
                </a:gridCol>
                <a:gridCol w="411480">
                  <a:extLst>
                    <a:ext uri="{9D8B030D-6E8A-4147-A177-3AD203B41FA5}">
                      <a16:colId xmlns:a16="http://schemas.microsoft.com/office/drawing/2014/main" val="358521631"/>
                    </a:ext>
                  </a:extLst>
                </a:gridCol>
                <a:gridCol w="411480">
                  <a:extLst>
                    <a:ext uri="{9D8B030D-6E8A-4147-A177-3AD203B41FA5}">
                      <a16:colId xmlns:a16="http://schemas.microsoft.com/office/drawing/2014/main" val="3623626750"/>
                    </a:ext>
                  </a:extLst>
                </a:gridCol>
                <a:gridCol w="411480">
                  <a:extLst>
                    <a:ext uri="{9D8B030D-6E8A-4147-A177-3AD203B41FA5}">
                      <a16:colId xmlns:a16="http://schemas.microsoft.com/office/drawing/2014/main" val="3315963456"/>
                    </a:ext>
                  </a:extLst>
                </a:gridCol>
                <a:gridCol w="411480">
                  <a:extLst>
                    <a:ext uri="{9D8B030D-6E8A-4147-A177-3AD203B41FA5}">
                      <a16:colId xmlns:a16="http://schemas.microsoft.com/office/drawing/2014/main" val="3111467611"/>
                    </a:ext>
                  </a:extLst>
                </a:gridCol>
                <a:gridCol w="411480">
                  <a:extLst>
                    <a:ext uri="{9D8B030D-6E8A-4147-A177-3AD203B41FA5}">
                      <a16:colId xmlns:a16="http://schemas.microsoft.com/office/drawing/2014/main" val="3159209365"/>
                    </a:ext>
                  </a:extLst>
                </a:gridCol>
                <a:gridCol w="411480">
                  <a:extLst>
                    <a:ext uri="{9D8B030D-6E8A-4147-A177-3AD203B41FA5}">
                      <a16:colId xmlns:a16="http://schemas.microsoft.com/office/drawing/2014/main" val="1269387003"/>
                    </a:ext>
                  </a:extLst>
                </a:gridCol>
                <a:gridCol w="411480">
                  <a:extLst>
                    <a:ext uri="{9D8B030D-6E8A-4147-A177-3AD203B41FA5}">
                      <a16:colId xmlns:a16="http://schemas.microsoft.com/office/drawing/2014/main" val="1821235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43898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- 2024-08-19 17:01:34</a:t>
                      </a:r>
                      <a:r>
                        <a:rPr kumimoji="0" lang="de-DE" sz="1000" b="0" i="0" u="none" strike="noStrike" kern="1200" cap="none" spc="0" normalizeH="0" baseline="0" noProof="0">
                          <a:ln>
                            <a:noFill/>
                          </a:ln>
                          <a:solidFill>
                            <a:prstClr val="black"/>
                          </a:solidFill>
                          <a:effectLst/>
                          <a:uLnTx/>
                          <a:uFillTx/>
                          <a:latin typeface="Calibri"/>
                          <a:ea typeface="+mn-ea"/>
                          <a:cs typeface="+mn-cs"/>
                        </a:rPr>
                        <a:t>
 Sommererinnerungen bleiben für immer, aber nicht auf deinem Gesicht! ❎ 
Genieße den Sommer unbeschwert mit dem UV Gesicht Mattierenden Sonnenschutz LSF 50 mit einer nicht fettenden Formel, die für jeden Hauttyp geeignet ist. Markiere deinen Bestie, der diesen Reminder braucht💙 ☀️​
#NIVEA #Suncare #Sunscreen #KeinTagOhneLSF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https://quintly-eu-image-storage.s3.amazonaws.com/4efafe4617368048609de3d9647bf496/b90c9e552ad31c99c9d62d61e1de86d5.jpg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 Local Influencer Content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4113</a:t>
                      </a:r>
                    </a:p>
                  </a:txBody>
                  <a:tcPr/>
                </a:tc>
                <a:extLst>
                  <a:ext uri="{0D108BD9-81ED-4DB2-BD59-A6C34878D82A}">
                    <a16:rowId xmlns:a16="http://schemas.microsoft.com/office/drawing/2014/main" val="1127563555"/>
                  </a:ext>
                </a:extLst>
              </a:tr>
            </a:tbl>
          </a:graphicData>
        </a:graphic>
      </p:graphicFrame>
      <p:sp>
        <p:nvSpPr>
          <p:cNvPr id="4" name="Text Placeholder 3">
            <a:extLst>
              <a:ext uri="{FF2B5EF4-FFF2-40B4-BE49-F238E27FC236}">
                <a16:creationId xmlns:a16="http://schemas.microsoft.com/office/drawing/2014/main" id="{54A82C36-C9F8-45CC-A4F4-1559061813E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933700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5049-C6B5-4E35-9E0C-0E3BD3FA95C9}"/>
              </a:ext>
            </a:extLst>
          </p:cNvPr>
          <p:cNvSpPr>
            <a:spLocks noGrp="1"/>
          </p:cNvSpPr>
          <p:nvPr>
            <p:ph type="title"/>
          </p:nvPr>
        </p:nvSpPr>
        <p:spPr/>
        <p:txBody>
          <a:bodyPr/>
          <a:lstStyle/>
          <a:p>
            <a:r>
              <a:rPr lang="en-US"/>
              <a:t>Instagram UGC Post Performance Instagram | 13 profiles - 6 of 10</a:t>
            </a:r>
          </a:p>
        </p:txBody>
      </p:sp>
      <p:graphicFrame>
        <p:nvGraphicFramePr>
          <p:cNvPr id="5" name="Table Placeholder 4">
            <a:extLst>
              <a:ext uri="{FF2B5EF4-FFF2-40B4-BE49-F238E27FC236}">
                <a16:creationId xmlns:a16="http://schemas.microsoft.com/office/drawing/2014/main" id="{11222C2A-C1AA-4C54-92ED-E730EB23B055}"/>
              </a:ext>
            </a:extLst>
          </p:cNvPr>
          <p:cNvGraphicFramePr>
            <a:graphicFrameLocks noGrp="1"/>
          </p:cNvGraphicFramePr>
          <p:nvPr>
            <p:ph type="tbl" sz="quarter" idx="13"/>
            <p:extLst>
              <p:ext uri="{D42A27DB-BD31-4B8C-83A1-F6EECF244321}">
                <p14:modId xmlns:p14="http://schemas.microsoft.com/office/powerpoint/2010/main" val="52716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38843297"/>
                    </a:ext>
                  </a:extLst>
                </a:gridCol>
                <a:gridCol w="987552">
                  <a:extLst>
                    <a:ext uri="{9D8B030D-6E8A-4147-A177-3AD203B41FA5}">
                      <a16:colId xmlns:a16="http://schemas.microsoft.com/office/drawing/2014/main" val="3113378583"/>
                    </a:ext>
                  </a:extLst>
                </a:gridCol>
                <a:gridCol w="1316736">
                  <a:extLst>
                    <a:ext uri="{9D8B030D-6E8A-4147-A177-3AD203B41FA5}">
                      <a16:colId xmlns:a16="http://schemas.microsoft.com/office/drawing/2014/main" val="2611829295"/>
                    </a:ext>
                  </a:extLst>
                </a:gridCol>
                <a:gridCol w="411480">
                  <a:extLst>
                    <a:ext uri="{9D8B030D-6E8A-4147-A177-3AD203B41FA5}">
                      <a16:colId xmlns:a16="http://schemas.microsoft.com/office/drawing/2014/main" val="333429202"/>
                    </a:ext>
                  </a:extLst>
                </a:gridCol>
                <a:gridCol w="411480">
                  <a:extLst>
                    <a:ext uri="{9D8B030D-6E8A-4147-A177-3AD203B41FA5}">
                      <a16:colId xmlns:a16="http://schemas.microsoft.com/office/drawing/2014/main" val="2007991098"/>
                    </a:ext>
                  </a:extLst>
                </a:gridCol>
                <a:gridCol w="411480">
                  <a:extLst>
                    <a:ext uri="{9D8B030D-6E8A-4147-A177-3AD203B41FA5}">
                      <a16:colId xmlns:a16="http://schemas.microsoft.com/office/drawing/2014/main" val="3292137741"/>
                    </a:ext>
                  </a:extLst>
                </a:gridCol>
                <a:gridCol w="411480">
                  <a:extLst>
                    <a:ext uri="{9D8B030D-6E8A-4147-A177-3AD203B41FA5}">
                      <a16:colId xmlns:a16="http://schemas.microsoft.com/office/drawing/2014/main" val="3014664445"/>
                    </a:ext>
                  </a:extLst>
                </a:gridCol>
                <a:gridCol w="411480">
                  <a:extLst>
                    <a:ext uri="{9D8B030D-6E8A-4147-A177-3AD203B41FA5}">
                      <a16:colId xmlns:a16="http://schemas.microsoft.com/office/drawing/2014/main" val="2709283057"/>
                    </a:ext>
                  </a:extLst>
                </a:gridCol>
                <a:gridCol w="411480">
                  <a:extLst>
                    <a:ext uri="{9D8B030D-6E8A-4147-A177-3AD203B41FA5}">
                      <a16:colId xmlns:a16="http://schemas.microsoft.com/office/drawing/2014/main" val="79532012"/>
                    </a:ext>
                  </a:extLst>
                </a:gridCol>
                <a:gridCol w="411480">
                  <a:extLst>
                    <a:ext uri="{9D8B030D-6E8A-4147-A177-3AD203B41FA5}">
                      <a16:colId xmlns:a16="http://schemas.microsoft.com/office/drawing/2014/main" val="1223610519"/>
                    </a:ext>
                  </a:extLst>
                </a:gridCol>
                <a:gridCol w="411480">
                  <a:extLst>
                    <a:ext uri="{9D8B030D-6E8A-4147-A177-3AD203B41FA5}">
                      <a16:colId xmlns:a16="http://schemas.microsoft.com/office/drawing/2014/main" val="2886245491"/>
                    </a:ext>
                  </a:extLst>
                </a:gridCol>
                <a:gridCol w="411480">
                  <a:extLst>
                    <a:ext uri="{9D8B030D-6E8A-4147-A177-3AD203B41FA5}">
                      <a16:colId xmlns:a16="http://schemas.microsoft.com/office/drawing/2014/main" val="3105252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6835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- 2024-08-19 12:59:31</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UV Rays can cause free radicals? NIVEA SUN UV Face Sensitive contains antioxidants that neutralise these free radicals, helping to shield your skin from sun allergies and irritation.💙 #nivea #SPF #sunscreen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https://quintly-eu-image-storage.s3.amazonaws.com/1271acdc50e41cd4b7b8b8806890ad13/4d5960ee2cabdb270c8f31322f56edae.jpg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 Local Influencer Content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3922</a:t>
                      </a:r>
                    </a:p>
                  </a:txBody>
                  <a:tcPr/>
                </a:tc>
                <a:extLst>
                  <a:ext uri="{0D108BD9-81ED-4DB2-BD59-A6C34878D82A}">
                    <a16:rowId xmlns:a16="http://schemas.microsoft.com/office/drawing/2014/main" val="2808726115"/>
                  </a:ext>
                </a:extLst>
              </a:tr>
            </a:tbl>
          </a:graphicData>
        </a:graphic>
      </p:graphicFrame>
      <p:sp>
        <p:nvSpPr>
          <p:cNvPr id="4" name="Text Placeholder 3">
            <a:extLst>
              <a:ext uri="{FF2B5EF4-FFF2-40B4-BE49-F238E27FC236}">
                <a16:creationId xmlns:a16="http://schemas.microsoft.com/office/drawing/2014/main" id="{BB05C67E-0284-48E9-A4F6-98331E9B621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1024197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C1470-B530-4DBD-84D3-098DDF7BFE1A}"/>
              </a:ext>
            </a:extLst>
          </p:cNvPr>
          <p:cNvSpPr>
            <a:spLocks noGrp="1"/>
          </p:cNvSpPr>
          <p:nvPr>
            <p:ph type="title"/>
          </p:nvPr>
        </p:nvSpPr>
        <p:spPr/>
        <p:txBody>
          <a:bodyPr/>
          <a:lstStyle/>
          <a:p>
            <a:r>
              <a:rPr lang="en-US"/>
              <a:t>Instagram UGC Post Performance Instagram | 13 profiles - 7 of 10</a:t>
            </a:r>
          </a:p>
        </p:txBody>
      </p:sp>
      <p:graphicFrame>
        <p:nvGraphicFramePr>
          <p:cNvPr id="5" name="Table Placeholder 4">
            <a:extLst>
              <a:ext uri="{FF2B5EF4-FFF2-40B4-BE49-F238E27FC236}">
                <a16:creationId xmlns:a16="http://schemas.microsoft.com/office/drawing/2014/main" id="{B32FE496-EE35-4205-AF88-C65D13575C28}"/>
              </a:ext>
            </a:extLst>
          </p:cNvPr>
          <p:cNvGraphicFramePr>
            <a:graphicFrameLocks noGrp="1"/>
          </p:cNvGraphicFramePr>
          <p:nvPr>
            <p:ph type="tbl" sz="quarter" idx="13"/>
            <p:extLst>
              <p:ext uri="{D42A27DB-BD31-4B8C-83A1-F6EECF244321}">
                <p14:modId xmlns:p14="http://schemas.microsoft.com/office/powerpoint/2010/main" val="1990500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93836048"/>
                    </a:ext>
                  </a:extLst>
                </a:gridCol>
                <a:gridCol w="987552">
                  <a:extLst>
                    <a:ext uri="{9D8B030D-6E8A-4147-A177-3AD203B41FA5}">
                      <a16:colId xmlns:a16="http://schemas.microsoft.com/office/drawing/2014/main" val="990969901"/>
                    </a:ext>
                  </a:extLst>
                </a:gridCol>
                <a:gridCol w="1316736">
                  <a:extLst>
                    <a:ext uri="{9D8B030D-6E8A-4147-A177-3AD203B41FA5}">
                      <a16:colId xmlns:a16="http://schemas.microsoft.com/office/drawing/2014/main" val="2145801766"/>
                    </a:ext>
                  </a:extLst>
                </a:gridCol>
                <a:gridCol w="411480">
                  <a:extLst>
                    <a:ext uri="{9D8B030D-6E8A-4147-A177-3AD203B41FA5}">
                      <a16:colId xmlns:a16="http://schemas.microsoft.com/office/drawing/2014/main" val="2382306208"/>
                    </a:ext>
                  </a:extLst>
                </a:gridCol>
                <a:gridCol w="411480">
                  <a:extLst>
                    <a:ext uri="{9D8B030D-6E8A-4147-A177-3AD203B41FA5}">
                      <a16:colId xmlns:a16="http://schemas.microsoft.com/office/drawing/2014/main" val="2410874465"/>
                    </a:ext>
                  </a:extLst>
                </a:gridCol>
                <a:gridCol w="411480">
                  <a:extLst>
                    <a:ext uri="{9D8B030D-6E8A-4147-A177-3AD203B41FA5}">
                      <a16:colId xmlns:a16="http://schemas.microsoft.com/office/drawing/2014/main" val="883194523"/>
                    </a:ext>
                  </a:extLst>
                </a:gridCol>
                <a:gridCol w="411480">
                  <a:extLst>
                    <a:ext uri="{9D8B030D-6E8A-4147-A177-3AD203B41FA5}">
                      <a16:colId xmlns:a16="http://schemas.microsoft.com/office/drawing/2014/main" val="3278151394"/>
                    </a:ext>
                  </a:extLst>
                </a:gridCol>
                <a:gridCol w="411480">
                  <a:extLst>
                    <a:ext uri="{9D8B030D-6E8A-4147-A177-3AD203B41FA5}">
                      <a16:colId xmlns:a16="http://schemas.microsoft.com/office/drawing/2014/main" val="1091427524"/>
                    </a:ext>
                  </a:extLst>
                </a:gridCol>
                <a:gridCol w="411480">
                  <a:extLst>
                    <a:ext uri="{9D8B030D-6E8A-4147-A177-3AD203B41FA5}">
                      <a16:colId xmlns:a16="http://schemas.microsoft.com/office/drawing/2014/main" val="3062397589"/>
                    </a:ext>
                  </a:extLst>
                </a:gridCol>
                <a:gridCol w="411480">
                  <a:extLst>
                    <a:ext uri="{9D8B030D-6E8A-4147-A177-3AD203B41FA5}">
                      <a16:colId xmlns:a16="http://schemas.microsoft.com/office/drawing/2014/main" val="2887144632"/>
                    </a:ext>
                  </a:extLst>
                </a:gridCol>
                <a:gridCol w="411480">
                  <a:extLst>
                    <a:ext uri="{9D8B030D-6E8A-4147-A177-3AD203B41FA5}">
                      <a16:colId xmlns:a16="http://schemas.microsoft.com/office/drawing/2014/main" val="3798034074"/>
                    </a:ext>
                  </a:extLst>
                </a:gridCol>
                <a:gridCol w="411480">
                  <a:extLst>
                    <a:ext uri="{9D8B030D-6E8A-4147-A177-3AD203B41FA5}">
                      <a16:colId xmlns:a16="http://schemas.microsoft.com/office/drawing/2014/main" val="869973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76505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nivea_fr - 2024-08-14 11:00:40</a:t>
                      </a:r>
                      <a:r>
                        <a:rPr kumimoji="0" lang="en-US" sz="1000" b="0" i="0" u="none" strike="noStrike" kern="1200" cap="none" spc="0" normalizeH="0" baseline="0" noProof="0">
                          <a:ln>
                            <a:noFill/>
                          </a:ln>
                          <a:solidFill>
                            <a:prstClr val="black"/>
                          </a:solidFill>
                          <a:effectLst/>
                          <a:uLnTx/>
                          <a:uFillTx/>
                          <a:latin typeface="Calibri"/>
                          <a:ea typeface="+mn-ea"/>
                          <a:cs typeface="+mn-cs"/>
                        </a:rPr>
                        <a:t>
 Votre routine préférée, mais verte 🌱
♻ Gel nettoyant Derma Skin Clear : Nettoie en profondeur, emballé dans des matériaux recyclés.
💧 Soin de Jour Fraîcheur Hydratation 24h : Une option vegan qui hydrate et rafraîchit votre peau.
🐠 Fluide UV Visage Derma Skin Clear FPS 50+ : Protégez votre peau avec notre formule sans filtres UV controversés.
#nivea #soindelapeau #routine #durabilité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https://quintly-eu-image-storage.s3.amazonaws.com/e66bc3a35579efcff19ade710d665dcb/66087cc1e192cd15622bfd11895d998c.jpg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a:t>
                      </a:r>
                    </a:p>
                  </a:txBody>
                  <a:tcPr/>
                </a:tc>
                <a:extLst>
                  <a:ext uri="{0D108BD9-81ED-4DB2-BD59-A6C34878D82A}">
                    <a16:rowId xmlns:a16="http://schemas.microsoft.com/office/drawing/2014/main" val="594032953"/>
                  </a:ext>
                </a:extLst>
              </a:tr>
            </a:tbl>
          </a:graphicData>
        </a:graphic>
      </p:graphicFrame>
      <p:sp>
        <p:nvSpPr>
          <p:cNvPr id="4" name="Text Placeholder 3">
            <a:extLst>
              <a:ext uri="{FF2B5EF4-FFF2-40B4-BE49-F238E27FC236}">
                <a16:creationId xmlns:a16="http://schemas.microsoft.com/office/drawing/2014/main" id="{DDABDA55-0D99-4E43-896F-1B3B21B04CE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3964618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F5C3A-5BC3-4DC0-A2B3-8E56F7F1A9D9}"/>
              </a:ext>
            </a:extLst>
          </p:cNvPr>
          <p:cNvSpPr>
            <a:spLocks noGrp="1"/>
          </p:cNvSpPr>
          <p:nvPr>
            <p:ph type="title"/>
          </p:nvPr>
        </p:nvSpPr>
        <p:spPr/>
        <p:txBody>
          <a:bodyPr/>
          <a:lstStyle/>
          <a:p>
            <a:r>
              <a:rPr lang="en-US"/>
              <a:t>Instagram UGC Post Performance Instagram | 13 profiles - 8 of 10</a:t>
            </a:r>
          </a:p>
        </p:txBody>
      </p:sp>
      <p:graphicFrame>
        <p:nvGraphicFramePr>
          <p:cNvPr id="5" name="Table Placeholder 4">
            <a:extLst>
              <a:ext uri="{FF2B5EF4-FFF2-40B4-BE49-F238E27FC236}">
                <a16:creationId xmlns:a16="http://schemas.microsoft.com/office/drawing/2014/main" id="{BDCE7EA5-A3E2-4882-BBC5-72BB5EA3FC2D}"/>
              </a:ext>
            </a:extLst>
          </p:cNvPr>
          <p:cNvGraphicFramePr>
            <a:graphicFrameLocks noGrp="1"/>
          </p:cNvGraphicFramePr>
          <p:nvPr>
            <p:ph type="tbl" sz="quarter" idx="13"/>
            <p:extLst>
              <p:ext uri="{D42A27DB-BD31-4B8C-83A1-F6EECF244321}">
                <p14:modId xmlns:p14="http://schemas.microsoft.com/office/powerpoint/2010/main" val="2619032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27583120"/>
                    </a:ext>
                  </a:extLst>
                </a:gridCol>
                <a:gridCol w="987552">
                  <a:extLst>
                    <a:ext uri="{9D8B030D-6E8A-4147-A177-3AD203B41FA5}">
                      <a16:colId xmlns:a16="http://schemas.microsoft.com/office/drawing/2014/main" val="56899754"/>
                    </a:ext>
                  </a:extLst>
                </a:gridCol>
                <a:gridCol w="1316736">
                  <a:extLst>
                    <a:ext uri="{9D8B030D-6E8A-4147-A177-3AD203B41FA5}">
                      <a16:colId xmlns:a16="http://schemas.microsoft.com/office/drawing/2014/main" val="180131081"/>
                    </a:ext>
                  </a:extLst>
                </a:gridCol>
                <a:gridCol w="411480">
                  <a:extLst>
                    <a:ext uri="{9D8B030D-6E8A-4147-A177-3AD203B41FA5}">
                      <a16:colId xmlns:a16="http://schemas.microsoft.com/office/drawing/2014/main" val="1359179407"/>
                    </a:ext>
                  </a:extLst>
                </a:gridCol>
                <a:gridCol w="411480">
                  <a:extLst>
                    <a:ext uri="{9D8B030D-6E8A-4147-A177-3AD203B41FA5}">
                      <a16:colId xmlns:a16="http://schemas.microsoft.com/office/drawing/2014/main" val="3294481331"/>
                    </a:ext>
                  </a:extLst>
                </a:gridCol>
                <a:gridCol w="411480">
                  <a:extLst>
                    <a:ext uri="{9D8B030D-6E8A-4147-A177-3AD203B41FA5}">
                      <a16:colId xmlns:a16="http://schemas.microsoft.com/office/drawing/2014/main" val="3425718888"/>
                    </a:ext>
                  </a:extLst>
                </a:gridCol>
                <a:gridCol w="411480">
                  <a:extLst>
                    <a:ext uri="{9D8B030D-6E8A-4147-A177-3AD203B41FA5}">
                      <a16:colId xmlns:a16="http://schemas.microsoft.com/office/drawing/2014/main" val="889515214"/>
                    </a:ext>
                  </a:extLst>
                </a:gridCol>
                <a:gridCol w="411480">
                  <a:extLst>
                    <a:ext uri="{9D8B030D-6E8A-4147-A177-3AD203B41FA5}">
                      <a16:colId xmlns:a16="http://schemas.microsoft.com/office/drawing/2014/main" val="349078332"/>
                    </a:ext>
                  </a:extLst>
                </a:gridCol>
                <a:gridCol w="411480">
                  <a:extLst>
                    <a:ext uri="{9D8B030D-6E8A-4147-A177-3AD203B41FA5}">
                      <a16:colId xmlns:a16="http://schemas.microsoft.com/office/drawing/2014/main" val="4271072533"/>
                    </a:ext>
                  </a:extLst>
                </a:gridCol>
                <a:gridCol w="411480">
                  <a:extLst>
                    <a:ext uri="{9D8B030D-6E8A-4147-A177-3AD203B41FA5}">
                      <a16:colId xmlns:a16="http://schemas.microsoft.com/office/drawing/2014/main" val="3069628525"/>
                    </a:ext>
                  </a:extLst>
                </a:gridCol>
                <a:gridCol w="411480">
                  <a:extLst>
                    <a:ext uri="{9D8B030D-6E8A-4147-A177-3AD203B41FA5}">
                      <a16:colId xmlns:a16="http://schemas.microsoft.com/office/drawing/2014/main" val="3773294543"/>
                    </a:ext>
                  </a:extLst>
                </a:gridCol>
                <a:gridCol w="411480">
                  <a:extLst>
                    <a:ext uri="{9D8B030D-6E8A-4147-A177-3AD203B41FA5}">
                      <a16:colId xmlns:a16="http://schemas.microsoft.com/office/drawing/2014/main" val="341427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7582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- 2024-08-12 11:00:54</a:t>
                      </a:r>
                      <a:r>
                        <a:rPr kumimoji="0" lang="it-IT" sz="1000" b="0" i="0" u="none" strike="noStrike" kern="1200" cap="none" spc="0" normalizeH="0" baseline="0" noProof="0">
                          <a:ln>
                            <a:noFill/>
                          </a:ln>
                          <a:solidFill>
                            <a:prstClr val="black"/>
                          </a:solidFill>
                          <a:effectLst/>
                          <a:uLnTx/>
                          <a:uFillTx/>
                          <a:latin typeface="Calibri"/>
                          <a:ea typeface="+mn-ea"/>
                          <a:cs typeface="+mn-cs"/>
                        </a:rPr>
                        <a:t>
 ☀️ Goditi l'estate senza preoccupazioni, grazie alle creme solari NIVEA SUN.​
Raccontaci nei commenti qual è la tua preferita!💙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https://quintly-eu-image-storage.s3.amazonaws.com/8a9ce57e2eef1d65808952233f0033d0/77687e3a9f0ebc5c7b6f6e999b43e3ca.jpg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2545</a:t>
                      </a:r>
                    </a:p>
                  </a:txBody>
                  <a:tcPr/>
                </a:tc>
                <a:extLst>
                  <a:ext uri="{0D108BD9-81ED-4DB2-BD59-A6C34878D82A}">
                    <a16:rowId xmlns:a16="http://schemas.microsoft.com/office/drawing/2014/main" val="90791795"/>
                  </a:ext>
                </a:extLst>
              </a:tr>
            </a:tbl>
          </a:graphicData>
        </a:graphic>
      </p:graphicFrame>
      <p:sp>
        <p:nvSpPr>
          <p:cNvPr id="4" name="Text Placeholder 3">
            <a:extLst>
              <a:ext uri="{FF2B5EF4-FFF2-40B4-BE49-F238E27FC236}">
                <a16:creationId xmlns:a16="http://schemas.microsoft.com/office/drawing/2014/main" id="{31EC9017-4F13-4A6D-BB77-43AE5D1BD42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0097359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1531B-0C79-4493-AB36-4A1CC6555CF7}"/>
              </a:ext>
            </a:extLst>
          </p:cNvPr>
          <p:cNvSpPr>
            <a:spLocks noGrp="1"/>
          </p:cNvSpPr>
          <p:nvPr>
            <p:ph type="title"/>
          </p:nvPr>
        </p:nvSpPr>
        <p:spPr/>
        <p:txBody>
          <a:bodyPr/>
          <a:lstStyle/>
          <a:p>
            <a:r>
              <a:rPr lang="en-US"/>
              <a:t>Instagram UGC Post Performance Instagram | 13 profiles - 9 of 10</a:t>
            </a:r>
          </a:p>
        </p:txBody>
      </p:sp>
      <p:graphicFrame>
        <p:nvGraphicFramePr>
          <p:cNvPr id="5" name="Table Placeholder 4">
            <a:extLst>
              <a:ext uri="{FF2B5EF4-FFF2-40B4-BE49-F238E27FC236}">
                <a16:creationId xmlns:a16="http://schemas.microsoft.com/office/drawing/2014/main" id="{03B9BD48-D67C-4BC6-802F-AA6E6026BF5A}"/>
              </a:ext>
            </a:extLst>
          </p:cNvPr>
          <p:cNvGraphicFramePr>
            <a:graphicFrameLocks noGrp="1"/>
          </p:cNvGraphicFramePr>
          <p:nvPr>
            <p:ph type="tbl" sz="quarter" idx="13"/>
            <p:extLst>
              <p:ext uri="{D42A27DB-BD31-4B8C-83A1-F6EECF244321}">
                <p14:modId xmlns:p14="http://schemas.microsoft.com/office/powerpoint/2010/main" val="576640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22773322"/>
                    </a:ext>
                  </a:extLst>
                </a:gridCol>
                <a:gridCol w="987552">
                  <a:extLst>
                    <a:ext uri="{9D8B030D-6E8A-4147-A177-3AD203B41FA5}">
                      <a16:colId xmlns:a16="http://schemas.microsoft.com/office/drawing/2014/main" val="4203035093"/>
                    </a:ext>
                  </a:extLst>
                </a:gridCol>
                <a:gridCol w="1316736">
                  <a:extLst>
                    <a:ext uri="{9D8B030D-6E8A-4147-A177-3AD203B41FA5}">
                      <a16:colId xmlns:a16="http://schemas.microsoft.com/office/drawing/2014/main" val="903802246"/>
                    </a:ext>
                  </a:extLst>
                </a:gridCol>
                <a:gridCol w="411480">
                  <a:extLst>
                    <a:ext uri="{9D8B030D-6E8A-4147-A177-3AD203B41FA5}">
                      <a16:colId xmlns:a16="http://schemas.microsoft.com/office/drawing/2014/main" val="1949974209"/>
                    </a:ext>
                  </a:extLst>
                </a:gridCol>
                <a:gridCol w="411480">
                  <a:extLst>
                    <a:ext uri="{9D8B030D-6E8A-4147-A177-3AD203B41FA5}">
                      <a16:colId xmlns:a16="http://schemas.microsoft.com/office/drawing/2014/main" val="224116477"/>
                    </a:ext>
                  </a:extLst>
                </a:gridCol>
                <a:gridCol w="411480">
                  <a:extLst>
                    <a:ext uri="{9D8B030D-6E8A-4147-A177-3AD203B41FA5}">
                      <a16:colId xmlns:a16="http://schemas.microsoft.com/office/drawing/2014/main" val="676813551"/>
                    </a:ext>
                  </a:extLst>
                </a:gridCol>
                <a:gridCol w="411480">
                  <a:extLst>
                    <a:ext uri="{9D8B030D-6E8A-4147-A177-3AD203B41FA5}">
                      <a16:colId xmlns:a16="http://schemas.microsoft.com/office/drawing/2014/main" val="3990503335"/>
                    </a:ext>
                  </a:extLst>
                </a:gridCol>
                <a:gridCol w="411480">
                  <a:extLst>
                    <a:ext uri="{9D8B030D-6E8A-4147-A177-3AD203B41FA5}">
                      <a16:colId xmlns:a16="http://schemas.microsoft.com/office/drawing/2014/main" val="341354333"/>
                    </a:ext>
                  </a:extLst>
                </a:gridCol>
                <a:gridCol w="411480">
                  <a:extLst>
                    <a:ext uri="{9D8B030D-6E8A-4147-A177-3AD203B41FA5}">
                      <a16:colId xmlns:a16="http://schemas.microsoft.com/office/drawing/2014/main" val="3937549161"/>
                    </a:ext>
                  </a:extLst>
                </a:gridCol>
                <a:gridCol w="411480">
                  <a:extLst>
                    <a:ext uri="{9D8B030D-6E8A-4147-A177-3AD203B41FA5}">
                      <a16:colId xmlns:a16="http://schemas.microsoft.com/office/drawing/2014/main" val="3507913451"/>
                    </a:ext>
                  </a:extLst>
                </a:gridCol>
                <a:gridCol w="411480">
                  <a:extLst>
                    <a:ext uri="{9D8B030D-6E8A-4147-A177-3AD203B41FA5}">
                      <a16:colId xmlns:a16="http://schemas.microsoft.com/office/drawing/2014/main" val="574623746"/>
                    </a:ext>
                  </a:extLst>
                </a:gridCol>
                <a:gridCol w="411480">
                  <a:extLst>
                    <a:ext uri="{9D8B030D-6E8A-4147-A177-3AD203B41FA5}">
                      <a16:colId xmlns:a16="http://schemas.microsoft.com/office/drawing/2014/main" val="1091651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614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- 2024-08-09 11:00:33</a:t>
                      </a:r>
                      <a:r>
                        <a:rPr kumimoji="0" lang="fr-FR" sz="1000" b="0" i="0" u="none" strike="noStrike" kern="1200" cap="none" spc="0" normalizeH="0" baseline="0" noProof="0">
                          <a:ln>
                            <a:noFill/>
                          </a:ln>
                          <a:solidFill>
                            <a:prstClr val="black"/>
                          </a:solidFill>
                          <a:effectLst/>
                          <a:uLnTx/>
                          <a:uFillTx/>
                          <a:latin typeface="Calibri"/>
                          <a:ea typeface="+mn-ea"/>
                          <a:cs typeface="+mn-cs"/>
                        </a:rPr>
                        <a:t>
 Les rayons UV ne se limitent pas à ceux émis par le soleil, l'eau et le sable peuvent également les refléter et ainsi accroître votre exposition aux rayons !
Utilisez toujours une protection UV adaptée et gardez une peau saine et rayonnante à la plage ! ☀️
#nivea #protectionsolaire #soindelapeau #FPS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https://quintly-eu-image-storage.s3.amazonaws.com/e66bc3a35579efcff19ade710d665dcb/8f6c145219fd3ebdc1cfed3a01b3135e.jpg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2127</a:t>
                      </a:r>
                    </a:p>
                  </a:txBody>
                  <a:tcPr/>
                </a:tc>
                <a:extLst>
                  <a:ext uri="{0D108BD9-81ED-4DB2-BD59-A6C34878D82A}">
                    <a16:rowId xmlns:a16="http://schemas.microsoft.com/office/drawing/2014/main" val="4052332946"/>
                  </a:ext>
                </a:extLst>
              </a:tr>
            </a:tbl>
          </a:graphicData>
        </a:graphic>
      </p:graphicFrame>
      <p:sp>
        <p:nvSpPr>
          <p:cNvPr id="4" name="Text Placeholder 3">
            <a:extLst>
              <a:ext uri="{FF2B5EF4-FFF2-40B4-BE49-F238E27FC236}">
                <a16:creationId xmlns:a16="http://schemas.microsoft.com/office/drawing/2014/main" id="{B5BA5B73-AAE4-42CD-8411-C03359E0730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3985264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970AD-921F-4DE0-8B66-82CC04AA969E}"/>
              </a:ext>
            </a:extLst>
          </p:cNvPr>
          <p:cNvSpPr>
            <a:spLocks noGrp="1"/>
          </p:cNvSpPr>
          <p:nvPr>
            <p:ph type="title"/>
          </p:nvPr>
        </p:nvSpPr>
        <p:spPr/>
        <p:txBody>
          <a:bodyPr/>
          <a:lstStyle/>
          <a:p>
            <a:r>
              <a:rPr lang="en-US"/>
              <a:t>Instagram UGC Post Performance Instagram | 13 profiles - 10 of 10</a:t>
            </a:r>
          </a:p>
        </p:txBody>
      </p:sp>
      <p:graphicFrame>
        <p:nvGraphicFramePr>
          <p:cNvPr id="5" name="Table Placeholder 4">
            <a:extLst>
              <a:ext uri="{FF2B5EF4-FFF2-40B4-BE49-F238E27FC236}">
                <a16:creationId xmlns:a16="http://schemas.microsoft.com/office/drawing/2014/main" id="{DE35199F-A346-41CE-AA1C-E51C5CFF645F}"/>
              </a:ext>
            </a:extLst>
          </p:cNvPr>
          <p:cNvGraphicFramePr>
            <a:graphicFrameLocks noGrp="1"/>
          </p:cNvGraphicFramePr>
          <p:nvPr>
            <p:ph type="tbl" sz="quarter" idx="13"/>
            <p:extLst>
              <p:ext uri="{D42A27DB-BD31-4B8C-83A1-F6EECF244321}">
                <p14:modId xmlns:p14="http://schemas.microsoft.com/office/powerpoint/2010/main" val="81754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4400923"/>
                    </a:ext>
                  </a:extLst>
                </a:gridCol>
                <a:gridCol w="987552">
                  <a:extLst>
                    <a:ext uri="{9D8B030D-6E8A-4147-A177-3AD203B41FA5}">
                      <a16:colId xmlns:a16="http://schemas.microsoft.com/office/drawing/2014/main" val="3457369544"/>
                    </a:ext>
                  </a:extLst>
                </a:gridCol>
                <a:gridCol w="1316736">
                  <a:extLst>
                    <a:ext uri="{9D8B030D-6E8A-4147-A177-3AD203B41FA5}">
                      <a16:colId xmlns:a16="http://schemas.microsoft.com/office/drawing/2014/main" val="596066760"/>
                    </a:ext>
                  </a:extLst>
                </a:gridCol>
                <a:gridCol w="411480">
                  <a:extLst>
                    <a:ext uri="{9D8B030D-6E8A-4147-A177-3AD203B41FA5}">
                      <a16:colId xmlns:a16="http://schemas.microsoft.com/office/drawing/2014/main" val="1447681404"/>
                    </a:ext>
                  </a:extLst>
                </a:gridCol>
                <a:gridCol w="411480">
                  <a:extLst>
                    <a:ext uri="{9D8B030D-6E8A-4147-A177-3AD203B41FA5}">
                      <a16:colId xmlns:a16="http://schemas.microsoft.com/office/drawing/2014/main" val="50607792"/>
                    </a:ext>
                  </a:extLst>
                </a:gridCol>
                <a:gridCol w="411480">
                  <a:extLst>
                    <a:ext uri="{9D8B030D-6E8A-4147-A177-3AD203B41FA5}">
                      <a16:colId xmlns:a16="http://schemas.microsoft.com/office/drawing/2014/main" val="3483152203"/>
                    </a:ext>
                  </a:extLst>
                </a:gridCol>
                <a:gridCol w="411480">
                  <a:extLst>
                    <a:ext uri="{9D8B030D-6E8A-4147-A177-3AD203B41FA5}">
                      <a16:colId xmlns:a16="http://schemas.microsoft.com/office/drawing/2014/main" val="219264529"/>
                    </a:ext>
                  </a:extLst>
                </a:gridCol>
                <a:gridCol w="411480">
                  <a:extLst>
                    <a:ext uri="{9D8B030D-6E8A-4147-A177-3AD203B41FA5}">
                      <a16:colId xmlns:a16="http://schemas.microsoft.com/office/drawing/2014/main" val="3444921651"/>
                    </a:ext>
                  </a:extLst>
                </a:gridCol>
                <a:gridCol w="411480">
                  <a:extLst>
                    <a:ext uri="{9D8B030D-6E8A-4147-A177-3AD203B41FA5}">
                      <a16:colId xmlns:a16="http://schemas.microsoft.com/office/drawing/2014/main" val="172523622"/>
                    </a:ext>
                  </a:extLst>
                </a:gridCol>
                <a:gridCol w="411480">
                  <a:extLst>
                    <a:ext uri="{9D8B030D-6E8A-4147-A177-3AD203B41FA5}">
                      <a16:colId xmlns:a16="http://schemas.microsoft.com/office/drawing/2014/main" val="1380735646"/>
                    </a:ext>
                  </a:extLst>
                </a:gridCol>
                <a:gridCol w="411480">
                  <a:extLst>
                    <a:ext uri="{9D8B030D-6E8A-4147-A177-3AD203B41FA5}">
                      <a16:colId xmlns:a16="http://schemas.microsoft.com/office/drawing/2014/main" val="2024486976"/>
                    </a:ext>
                  </a:extLst>
                </a:gridCol>
                <a:gridCol w="411480">
                  <a:extLst>
                    <a:ext uri="{9D8B030D-6E8A-4147-A177-3AD203B41FA5}">
                      <a16:colId xmlns:a16="http://schemas.microsoft.com/office/drawing/2014/main" val="1221635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2885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- 2024-08-08 16:48:31</a:t>
                      </a:r>
                      <a:r>
                        <a:rPr kumimoji="0" lang="en-US" sz="1000" b="0" i="0" u="none" strike="noStrike" kern="1200" cap="none" spc="0" normalizeH="0" baseline="0" noProof="0">
                          <a:ln>
                            <a:noFill/>
                          </a:ln>
                          <a:solidFill>
                            <a:prstClr val="black"/>
                          </a:solidFill>
                          <a:effectLst/>
                          <a:uLnTx/>
                          <a:uFillTx/>
                          <a:latin typeface="Calibri"/>
                          <a:ea typeface="+mn-ea"/>
                          <a:cs typeface="+mn-cs"/>
                        </a:rPr>
                        <a:t>
 Sun protection check! 🗒️ Don't forget these blind spots 🕶️
👋🏾Your hands are constantly exposed to the sun and need as much protection as your face.
👩🏽‍Your scalp is vulnerable to sunburn. Use a sunscreen for full coverage.
#nivea #SPF #suncream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https://quintly-eu-image-storage.s3.amazonaws.com/1271acdc50e41cd4b7b8b8806890ad13/1933dee067f0645a6b0f22e34d80c5cd.jpg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1890</a:t>
                      </a:r>
                    </a:p>
                  </a:txBody>
                  <a:tcPr/>
                </a:tc>
                <a:extLst>
                  <a:ext uri="{0D108BD9-81ED-4DB2-BD59-A6C34878D82A}">
                    <a16:rowId xmlns:a16="http://schemas.microsoft.com/office/drawing/2014/main" val="241660789"/>
                  </a:ext>
                </a:extLst>
              </a:tr>
            </a:tbl>
          </a:graphicData>
        </a:graphic>
      </p:graphicFrame>
      <p:sp>
        <p:nvSpPr>
          <p:cNvPr id="4" name="Text Placeholder 3">
            <a:extLst>
              <a:ext uri="{FF2B5EF4-FFF2-40B4-BE49-F238E27FC236}">
                <a16:creationId xmlns:a16="http://schemas.microsoft.com/office/drawing/2014/main" id="{65D618DD-C066-47A0-9A6D-790428FE802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9837660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5DF66-3C01-4ABE-9ED7-331CAA962BC0}"/>
              </a:ext>
            </a:extLst>
          </p:cNvPr>
          <p:cNvSpPr>
            <a:spLocks noGrp="1"/>
          </p:cNvSpPr>
          <p:nvPr>
            <p:ph type="title"/>
          </p:nvPr>
        </p:nvSpPr>
        <p:spPr/>
        <p:txBody>
          <a:bodyPr/>
          <a:lstStyle/>
          <a:p>
            <a:r>
              <a:rPr lang="en-US"/>
              <a:t>Instagram Sustainability Post Performance Instagram | 13 profiles - 1 of 3</a:t>
            </a:r>
          </a:p>
        </p:txBody>
      </p:sp>
      <p:graphicFrame>
        <p:nvGraphicFramePr>
          <p:cNvPr id="5" name="Table Placeholder 4">
            <a:extLst>
              <a:ext uri="{FF2B5EF4-FFF2-40B4-BE49-F238E27FC236}">
                <a16:creationId xmlns:a16="http://schemas.microsoft.com/office/drawing/2014/main" id="{52671B8B-C316-40DA-84B4-024951B3F64A}"/>
              </a:ext>
            </a:extLst>
          </p:cNvPr>
          <p:cNvGraphicFramePr>
            <a:graphicFrameLocks noGrp="1"/>
          </p:cNvGraphicFramePr>
          <p:nvPr>
            <p:ph type="tbl" sz="quarter" idx="13"/>
            <p:extLst>
              <p:ext uri="{D42A27DB-BD31-4B8C-83A1-F6EECF244321}">
                <p14:modId xmlns:p14="http://schemas.microsoft.com/office/powerpoint/2010/main" val="266064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26742117"/>
                    </a:ext>
                  </a:extLst>
                </a:gridCol>
                <a:gridCol w="987552">
                  <a:extLst>
                    <a:ext uri="{9D8B030D-6E8A-4147-A177-3AD203B41FA5}">
                      <a16:colId xmlns:a16="http://schemas.microsoft.com/office/drawing/2014/main" val="3215646759"/>
                    </a:ext>
                  </a:extLst>
                </a:gridCol>
                <a:gridCol w="1316736">
                  <a:extLst>
                    <a:ext uri="{9D8B030D-6E8A-4147-A177-3AD203B41FA5}">
                      <a16:colId xmlns:a16="http://schemas.microsoft.com/office/drawing/2014/main" val="1331500151"/>
                    </a:ext>
                  </a:extLst>
                </a:gridCol>
                <a:gridCol w="411480">
                  <a:extLst>
                    <a:ext uri="{9D8B030D-6E8A-4147-A177-3AD203B41FA5}">
                      <a16:colId xmlns:a16="http://schemas.microsoft.com/office/drawing/2014/main" val="1084001700"/>
                    </a:ext>
                  </a:extLst>
                </a:gridCol>
                <a:gridCol w="411480">
                  <a:extLst>
                    <a:ext uri="{9D8B030D-6E8A-4147-A177-3AD203B41FA5}">
                      <a16:colId xmlns:a16="http://schemas.microsoft.com/office/drawing/2014/main" val="1240416309"/>
                    </a:ext>
                  </a:extLst>
                </a:gridCol>
                <a:gridCol w="411480">
                  <a:extLst>
                    <a:ext uri="{9D8B030D-6E8A-4147-A177-3AD203B41FA5}">
                      <a16:colId xmlns:a16="http://schemas.microsoft.com/office/drawing/2014/main" val="578932824"/>
                    </a:ext>
                  </a:extLst>
                </a:gridCol>
                <a:gridCol w="411480">
                  <a:extLst>
                    <a:ext uri="{9D8B030D-6E8A-4147-A177-3AD203B41FA5}">
                      <a16:colId xmlns:a16="http://schemas.microsoft.com/office/drawing/2014/main" val="4051598506"/>
                    </a:ext>
                  </a:extLst>
                </a:gridCol>
                <a:gridCol w="411480">
                  <a:extLst>
                    <a:ext uri="{9D8B030D-6E8A-4147-A177-3AD203B41FA5}">
                      <a16:colId xmlns:a16="http://schemas.microsoft.com/office/drawing/2014/main" val="3107793388"/>
                    </a:ext>
                  </a:extLst>
                </a:gridCol>
                <a:gridCol w="411480">
                  <a:extLst>
                    <a:ext uri="{9D8B030D-6E8A-4147-A177-3AD203B41FA5}">
                      <a16:colId xmlns:a16="http://schemas.microsoft.com/office/drawing/2014/main" val="466289964"/>
                    </a:ext>
                  </a:extLst>
                </a:gridCol>
                <a:gridCol w="411480">
                  <a:extLst>
                    <a:ext uri="{9D8B030D-6E8A-4147-A177-3AD203B41FA5}">
                      <a16:colId xmlns:a16="http://schemas.microsoft.com/office/drawing/2014/main" val="3309399853"/>
                    </a:ext>
                  </a:extLst>
                </a:gridCol>
                <a:gridCol w="411480">
                  <a:extLst>
                    <a:ext uri="{9D8B030D-6E8A-4147-A177-3AD203B41FA5}">
                      <a16:colId xmlns:a16="http://schemas.microsoft.com/office/drawing/2014/main" val="3932256356"/>
                    </a:ext>
                  </a:extLst>
                </a:gridCol>
                <a:gridCol w="411480">
                  <a:extLst>
                    <a:ext uri="{9D8B030D-6E8A-4147-A177-3AD203B41FA5}">
                      <a16:colId xmlns:a16="http://schemas.microsoft.com/office/drawing/2014/main" val="3433124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7508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- 2024-08-01 13:15:54</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nuestros desodorantes en roll on de vidrio son reciclables en un 87%? Así garantizamos su reutilización sin comprometer la calidad de tu NIVEA Black &amp; White.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https://quintly-eu-image-storage.s3.amazonaws.com/7148b6684ed6c676ec24fe76a641be69/e0237e00a816cc4319b5d873fd189f48.jpg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16359087"/>
                  </a:ext>
                </a:extLst>
              </a:tr>
            </a:tbl>
          </a:graphicData>
        </a:graphic>
      </p:graphicFrame>
      <p:sp>
        <p:nvSpPr>
          <p:cNvPr id="4" name="Text Placeholder 3">
            <a:extLst>
              <a:ext uri="{FF2B5EF4-FFF2-40B4-BE49-F238E27FC236}">
                <a16:creationId xmlns:a16="http://schemas.microsoft.com/office/drawing/2014/main" id="{F96F3B36-8BE2-43AA-B55C-7AEDC5BBDE3B}"/>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4449328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E3F9D-34ED-4EDE-8889-2CA7B053B8B9}"/>
              </a:ext>
            </a:extLst>
          </p:cNvPr>
          <p:cNvSpPr>
            <a:spLocks noGrp="1"/>
          </p:cNvSpPr>
          <p:nvPr>
            <p:ph type="title"/>
          </p:nvPr>
        </p:nvSpPr>
        <p:spPr/>
        <p:txBody>
          <a:bodyPr/>
          <a:lstStyle/>
          <a:p>
            <a:r>
              <a:rPr lang="en-US"/>
              <a:t>Instagram Sustainability Post Performance Instagram | 13 profiles - 2 of 3</a:t>
            </a:r>
          </a:p>
        </p:txBody>
      </p:sp>
      <p:graphicFrame>
        <p:nvGraphicFramePr>
          <p:cNvPr id="5" name="Table Placeholder 4">
            <a:extLst>
              <a:ext uri="{FF2B5EF4-FFF2-40B4-BE49-F238E27FC236}">
                <a16:creationId xmlns:a16="http://schemas.microsoft.com/office/drawing/2014/main" id="{E7012B1C-5BF8-45E8-BF65-7D4504E4E4B5}"/>
              </a:ext>
            </a:extLst>
          </p:cNvPr>
          <p:cNvGraphicFramePr>
            <a:graphicFrameLocks noGrp="1"/>
          </p:cNvGraphicFramePr>
          <p:nvPr>
            <p:ph type="tbl" sz="quarter" idx="13"/>
            <p:extLst>
              <p:ext uri="{D42A27DB-BD31-4B8C-83A1-F6EECF244321}">
                <p14:modId xmlns:p14="http://schemas.microsoft.com/office/powerpoint/2010/main" val="1917539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93405034"/>
                    </a:ext>
                  </a:extLst>
                </a:gridCol>
                <a:gridCol w="987552">
                  <a:extLst>
                    <a:ext uri="{9D8B030D-6E8A-4147-A177-3AD203B41FA5}">
                      <a16:colId xmlns:a16="http://schemas.microsoft.com/office/drawing/2014/main" val="427413202"/>
                    </a:ext>
                  </a:extLst>
                </a:gridCol>
                <a:gridCol w="1316736">
                  <a:extLst>
                    <a:ext uri="{9D8B030D-6E8A-4147-A177-3AD203B41FA5}">
                      <a16:colId xmlns:a16="http://schemas.microsoft.com/office/drawing/2014/main" val="1041637219"/>
                    </a:ext>
                  </a:extLst>
                </a:gridCol>
                <a:gridCol w="411480">
                  <a:extLst>
                    <a:ext uri="{9D8B030D-6E8A-4147-A177-3AD203B41FA5}">
                      <a16:colId xmlns:a16="http://schemas.microsoft.com/office/drawing/2014/main" val="3539285592"/>
                    </a:ext>
                  </a:extLst>
                </a:gridCol>
                <a:gridCol w="411480">
                  <a:extLst>
                    <a:ext uri="{9D8B030D-6E8A-4147-A177-3AD203B41FA5}">
                      <a16:colId xmlns:a16="http://schemas.microsoft.com/office/drawing/2014/main" val="2138767328"/>
                    </a:ext>
                  </a:extLst>
                </a:gridCol>
                <a:gridCol w="411480">
                  <a:extLst>
                    <a:ext uri="{9D8B030D-6E8A-4147-A177-3AD203B41FA5}">
                      <a16:colId xmlns:a16="http://schemas.microsoft.com/office/drawing/2014/main" val="1579143328"/>
                    </a:ext>
                  </a:extLst>
                </a:gridCol>
                <a:gridCol w="411480">
                  <a:extLst>
                    <a:ext uri="{9D8B030D-6E8A-4147-A177-3AD203B41FA5}">
                      <a16:colId xmlns:a16="http://schemas.microsoft.com/office/drawing/2014/main" val="2265854990"/>
                    </a:ext>
                  </a:extLst>
                </a:gridCol>
                <a:gridCol w="411480">
                  <a:extLst>
                    <a:ext uri="{9D8B030D-6E8A-4147-A177-3AD203B41FA5}">
                      <a16:colId xmlns:a16="http://schemas.microsoft.com/office/drawing/2014/main" val="1310780994"/>
                    </a:ext>
                  </a:extLst>
                </a:gridCol>
                <a:gridCol w="411480">
                  <a:extLst>
                    <a:ext uri="{9D8B030D-6E8A-4147-A177-3AD203B41FA5}">
                      <a16:colId xmlns:a16="http://schemas.microsoft.com/office/drawing/2014/main" val="1985364132"/>
                    </a:ext>
                  </a:extLst>
                </a:gridCol>
                <a:gridCol w="411480">
                  <a:extLst>
                    <a:ext uri="{9D8B030D-6E8A-4147-A177-3AD203B41FA5}">
                      <a16:colId xmlns:a16="http://schemas.microsoft.com/office/drawing/2014/main" val="3057715677"/>
                    </a:ext>
                  </a:extLst>
                </a:gridCol>
                <a:gridCol w="411480">
                  <a:extLst>
                    <a:ext uri="{9D8B030D-6E8A-4147-A177-3AD203B41FA5}">
                      <a16:colId xmlns:a16="http://schemas.microsoft.com/office/drawing/2014/main" val="483264356"/>
                    </a:ext>
                  </a:extLst>
                </a:gridCol>
                <a:gridCol w="411480">
                  <a:extLst>
                    <a:ext uri="{9D8B030D-6E8A-4147-A177-3AD203B41FA5}">
                      <a16:colId xmlns:a16="http://schemas.microsoft.com/office/drawing/2014/main" val="200205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59803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- 2024-08-01 16:46:56</a:t>
                      </a:r>
                      <a:r>
                        <a:rPr kumimoji="0" lang="en-US" sz="1000" b="0" i="0" u="none" strike="noStrike" kern="1200" cap="none" spc="0" normalizeH="0" baseline="0" noProof="0">
                          <a:ln>
                            <a:noFill/>
                          </a:ln>
                          <a:solidFill>
                            <a:prstClr val="black"/>
                          </a:solidFill>
                          <a:effectLst/>
                          <a:uLnTx/>
                          <a:uFillTx/>
                          <a:latin typeface="Calibri"/>
                          <a:ea typeface="+mn-ea"/>
                          <a:cs typeface="+mn-cs"/>
                        </a:rPr>
                        <a:t>
 Our 87% recyclable glass packaging ensures infinite recyclability without compromising quality. Unlike plastic, which is downcycled, our glass keeps the planet and your NIVEA Black &amp; White Deodorant fresh! ♻️ #nivea #niveauk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https://quintly-eu-image-storage.s3.amazonaws.com/1271acdc50e41cd4b7b8b8806890ad13/726174a0d7f708be1ad77b2954ff3157.jpg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78562541"/>
                  </a:ext>
                </a:extLst>
              </a:tr>
            </a:tbl>
          </a:graphicData>
        </a:graphic>
      </p:graphicFrame>
      <p:sp>
        <p:nvSpPr>
          <p:cNvPr id="4" name="Text Placeholder 3">
            <a:extLst>
              <a:ext uri="{FF2B5EF4-FFF2-40B4-BE49-F238E27FC236}">
                <a16:creationId xmlns:a16="http://schemas.microsoft.com/office/drawing/2014/main" id="{DA1C5EEA-2EE7-4951-A106-A7C61CF9B65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5178365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F65DA-FDE2-4A8E-A472-62903B86F7D3}"/>
              </a:ext>
            </a:extLst>
          </p:cNvPr>
          <p:cNvSpPr>
            <a:spLocks noGrp="1"/>
          </p:cNvSpPr>
          <p:nvPr>
            <p:ph type="title"/>
          </p:nvPr>
        </p:nvSpPr>
        <p:spPr/>
        <p:txBody>
          <a:bodyPr/>
          <a:lstStyle/>
          <a:p>
            <a:r>
              <a:rPr lang="en-US"/>
              <a:t>Instagram Sustainability Post Performance Instagram | 13 profiles - 3 of 3</a:t>
            </a:r>
          </a:p>
        </p:txBody>
      </p:sp>
      <p:graphicFrame>
        <p:nvGraphicFramePr>
          <p:cNvPr id="5" name="Table Placeholder 4">
            <a:extLst>
              <a:ext uri="{FF2B5EF4-FFF2-40B4-BE49-F238E27FC236}">
                <a16:creationId xmlns:a16="http://schemas.microsoft.com/office/drawing/2014/main" id="{32F36CED-068D-43E5-B811-7FE2046CEFF5}"/>
              </a:ext>
            </a:extLst>
          </p:cNvPr>
          <p:cNvGraphicFramePr>
            <a:graphicFrameLocks noGrp="1"/>
          </p:cNvGraphicFramePr>
          <p:nvPr>
            <p:ph type="tbl" sz="quarter" idx="13"/>
            <p:extLst>
              <p:ext uri="{D42A27DB-BD31-4B8C-83A1-F6EECF244321}">
                <p14:modId xmlns:p14="http://schemas.microsoft.com/office/powerpoint/2010/main" val="174143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39763369"/>
                    </a:ext>
                  </a:extLst>
                </a:gridCol>
                <a:gridCol w="987552">
                  <a:extLst>
                    <a:ext uri="{9D8B030D-6E8A-4147-A177-3AD203B41FA5}">
                      <a16:colId xmlns:a16="http://schemas.microsoft.com/office/drawing/2014/main" val="1979466785"/>
                    </a:ext>
                  </a:extLst>
                </a:gridCol>
                <a:gridCol w="1316736">
                  <a:extLst>
                    <a:ext uri="{9D8B030D-6E8A-4147-A177-3AD203B41FA5}">
                      <a16:colId xmlns:a16="http://schemas.microsoft.com/office/drawing/2014/main" val="1513628774"/>
                    </a:ext>
                  </a:extLst>
                </a:gridCol>
                <a:gridCol w="411480">
                  <a:extLst>
                    <a:ext uri="{9D8B030D-6E8A-4147-A177-3AD203B41FA5}">
                      <a16:colId xmlns:a16="http://schemas.microsoft.com/office/drawing/2014/main" val="1290841901"/>
                    </a:ext>
                  </a:extLst>
                </a:gridCol>
                <a:gridCol w="411480">
                  <a:extLst>
                    <a:ext uri="{9D8B030D-6E8A-4147-A177-3AD203B41FA5}">
                      <a16:colId xmlns:a16="http://schemas.microsoft.com/office/drawing/2014/main" val="524543604"/>
                    </a:ext>
                  </a:extLst>
                </a:gridCol>
                <a:gridCol w="411480">
                  <a:extLst>
                    <a:ext uri="{9D8B030D-6E8A-4147-A177-3AD203B41FA5}">
                      <a16:colId xmlns:a16="http://schemas.microsoft.com/office/drawing/2014/main" val="1528596909"/>
                    </a:ext>
                  </a:extLst>
                </a:gridCol>
                <a:gridCol w="411480">
                  <a:extLst>
                    <a:ext uri="{9D8B030D-6E8A-4147-A177-3AD203B41FA5}">
                      <a16:colId xmlns:a16="http://schemas.microsoft.com/office/drawing/2014/main" val="11506480"/>
                    </a:ext>
                  </a:extLst>
                </a:gridCol>
                <a:gridCol w="411480">
                  <a:extLst>
                    <a:ext uri="{9D8B030D-6E8A-4147-A177-3AD203B41FA5}">
                      <a16:colId xmlns:a16="http://schemas.microsoft.com/office/drawing/2014/main" val="3400573776"/>
                    </a:ext>
                  </a:extLst>
                </a:gridCol>
                <a:gridCol w="411480">
                  <a:extLst>
                    <a:ext uri="{9D8B030D-6E8A-4147-A177-3AD203B41FA5}">
                      <a16:colId xmlns:a16="http://schemas.microsoft.com/office/drawing/2014/main" val="3482066726"/>
                    </a:ext>
                  </a:extLst>
                </a:gridCol>
                <a:gridCol w="411480">
                  <a:extLst>
                    <a:ext uri="{9D8B030D-6E8A-4147-A177-3AD203B41FA5}">
                      <a16:colId xmlns:a16="http://schemas.microsoft.com/office/drawing/2014/main" val="1849174888"/>
                    </a:ext>
                  </a:extLst>
                </a:gridCol>
                <a:gridCol w="411480">
                  <a:extLst>
                    <a:ext uri="{9D8B030D-6E8A-4147-A177-3AD203B41FA5}">
                      <a16:colId xmlns:a16="http://schemas.microsoft.com/office/drawing/2014/main" val="3310498294"/>
                    </a:ext>
                  </a:extLst>
                </a:gridCol>
                <a:gridCol w="411480">
                  <a:extLst>
                    <a:ext uri="{9D8B030D-6E8A-4147-A177-3AD203B41FA5}">
                      <a16:colId xmlns:a16="http://schemas.microsoft.com/office/drawing/2014/main" val="2453566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0765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- 2024-08-13 11:00:43</a:t>
                      </a:r>
                      <a:r>
                        <a:rPr kumimoji="0" lang="fr-FR" sz="1000" b="0" i="0" u="none" strike="noStrike" kern="1200" cap="none" spc="0" normalizeH="0" baseline="0" noProof="0">
                          <a:ln>
                            <a:noFill/>
                          </a:ln>
                          <a:solidFill>
                            <a:prstClr val="black"/>
                          </a:solidFill>
                          <a:effectLst/>
                          <a:uLnTx/>
                          <a:uFillTx/>
                          <a:latin typeface="Calibri"/>
                          <a:ea typeface="+mn-ea"/>
                          <a:cs typeface="+mn-cs"/>
                        </a:rPr>
                        <a:t>
 La formule de notre emblématique Crème Soft est vegan* 🌿 Parce que prendre soin de votre peau devrait être aussi doux pour les animaux que pour vous ✨ 💙�
�
*aucun ingrédient d'origine animale� �
#nivea #vegan #hydratation #soft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https://quintly-eu-image-storage.s3.amazonaws.com/e66bc3a35579efcff19ade710d665dcb/700615f558623683422b847866f7e091.jpg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 NX Sustainability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extLst>
                  <a:ext uri="{0D108BD9-81ED-4DB2-BD59-A6C34878D82A}">
                    <a16:rowId xmlns:a16="http://schemas.microsoft.com/office/drawing/2014/main" val="3800376007"/>
                  </a:ext>
                </a:extLst>
              </a:tr>
            </a:tbl>
          </a:graphicData>
        </a:graphic>
      </p:graphicFrame>
      <p:sp>
        <p:nvSpPr>
          <p:cNvPr id="4" name="Text Placeholder 3">
            <a:extLst>
              <a:ext uri="{FF2B5EF4-FFF2-40B4-BE49-F238E27FC236}">
                <a16:creationId xmlns:a16="http://schemas.microsoft.com/office/drawing/2014/main" id="{71A711FA-3BEE-4F82-BF14-094CA18D778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5087485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518EA-648B-4445-B28F-BFE5F5A5626E}"/>
              </a:ext>
            </a:extLst>
          </p:cNvPr>
          <p:cNvSpPr>
            <a:spLocks noGrp="1"/>
          </p:cNvSpPr>
          <p:nvPr>
            <p:ph type="title"/>
          </p:nvPr>
        </p:nvSpPr>
        <p:spPr/>
        <p:txBody>
          <a:bodyPr/>
          <a:lstStyle/>
          <a:p>
            <a:r>
              <a:rPr lang="en-US"/>
              <a:t>Instagram Stories Table | 13 profiles - 1 of 3</a:t>
            </a:r>
          </a:p>
        </p:txBody>
      </p:sp>
      <p:graphicFrame>
        <p:nvGraphicFramePr>
          <p:cNvPr id="5" name="Table Placeholder 4">
            <a:extLst>
              <a:ext uri="{FF2B5EF4-FFF2-40B4-BE49-F238E27FC236}">
                <a16:creationId xmlns:a16="http://schemas.microsoft.com/office/drawing/2014/main" id="{936CB800-D28C-49C1-BD0B-AA81290AA1AA}"/>
              </a:ext>
            </a:extLst>
          </p:cNvPr>
          <p:cNvGraphicFramePr>
            <a:graphicFrameLocks noGrp="1"/>
          </p:cNvGraphicFramePr>
          <p:nvPr>
            <p:ph type="tbl" sz="quarter" idx="13"/>
            <p:extLst>
              <p:ext uri="{D42A27DB-BD31-4B8C-83A1-F6EECF244321}">
                <p14:modId xmlns:p14="http://schemas.microsoft.com/office/powerpoint/2010/main" val="1198856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472133027"/>
                    </a:ext>
                  </a:extLst>
                </a:gridCol>
                <a:gridCol w="987553">
                  <a:extLst>
                    <a:ext uri="{9D8B030D-6E8A-4147-A177-3AD203B41FA5}">
                      <a16:colId xmlns:a16="http://schemas.microsoft.com/office/drawing/2014/main" val="2362351823"/>
                    </a:ext>
                  </a:extLst>
                </a:gridCol>
                <a:gridCol w="493776">
                  <a:extLst>
                    <a:ext uri="{9D8B030D-6E8A-4147-A177-3AD203B41FA5}">
                      <a16:colId xmlns:a16="http://schemas.microsoft.com/office/drawing/2014/main" val="1897333744"/>
                    </a:ext>
                  </a:extLst>
                </a:gridCol>
                <a:gridCol w="493776">
                  <a:extLst>
                    <a:ext uri="{9D8B030D-6E8A-4147-A177-3AD203B41FA5}">
                      <a16:colId xmlns:a16="http://schemas.microsoft.com/office/drawing/2014/main" val="3780504630"/>
                    </a:ext>
                  </a:extLst>
                </a:gridCol>
                <a:gridCol w="493776">
                  <a:extLst>
                    <a:ext uri="{9D8B030D-6E8A-4147-A177-3AD203B41FA5}">
                      <a16:colId xmlns:a16="http://schemas.microsoft.com/office/drawing/2014/main" val="2085155952"/>
                    </a:ext>
                  </a:extLst>
                </a:gridCol>
                <a:gridCol w="493776">
                  <a:extLst>
                    <a:ext uri="{9D8B030D-6E8A-4147-A177-3AD203B41FA5}">
                      <a16:colId xmlns:a16="http://schemas.microsoft.com/office/drawing/2014/main" val="367473838"/>
                    </a:ext>
                  </a:extLst>
                </a:gridCol>
                <a:gridCol w="493776">
                  <a:extLst>
                    <a:ext uri="{9D8B030D-6E8A-4147-A177-3AD203B41FA5}">
                      <a16:colId xmlns:a16="http://schemas.microsoft.com/office/drawing/2014/main" val="105026621"/>
                    </a:ext>
                  </a:extLst>
                </a:gridCol>
                <a:gridCol w="493776">
                  <a:extLst>
                    <a:ext uri="{9D8B030D-6E8A-4147-A177-3AD203B41FA5}">
                      <a16:colId xmlns:a16="http://schemas.microsoft.com/office/drawing/2014/main" val="3693912033"/>
                    </a:ext>
                  </a:extLst>
                </a:gridCol>
                <a:gridCol w="493776">
                  <a:extLst>
                    <a:ext uri="{9D8B030D-6E8A-4147-A177-3AD203B41FA5}">
                      <a16:colId xmlns:a16="http://schemas.microsoft.com/office/drawing/2014/main" val="4245079979"/>
                    </a:ext>
                  </a:extLst>
                </a:gridCol>
                <a:gridCol w="493776">
                  <a:extLst>
                    <a:ext uri="{9D8B030D-6E8A-4147-A177-3AD203B41FA5}">
                      <a16:colId xmlns:a16="http://schemas.microsoft.com/office/drawing/2014/main" val="923152397"/>
                    </a:ext>
                  </a:extLst>
                </a:gridCol>
                <a:gridCol w="493776">
                  <a:extLst>
                    <a:ext uri="{9D8B030D-6E8A-4147-A177-3AD203B41FA5}">
                      <a16:colId xmlns:a16="http://schemas.microsoft.com/office/drawing/2014/main" val="2462785658"/>
                    </a:ext>
                  </a:extLst>
                </a:gridCol>
                <a:gridCol w="493776">
                  <a:extLst>
                    <a:ext uri="{9D8B030D-6E8A-4147-A177-3AD203B41FA5}">
                      <a16:colId xmlns:a16="http://schemas.microsoft.com/office/drawing/2014/main" val="1980866980"/>
                    </a:ext>
                  </a:extLst>
                </a:gridCol>
                <a:gridCol w="493776">
                  <a:extLst>
                    <a:ext uri="{9D8B030D-6E8A-4147-A177-3AD203B41FA5}">
                      <a16:colId xmlns:a16="http://schemas.microsoft.com/office/drawing/2014/main" val="66083679"/>
                    </a:ext>
                  </a:extLst>
                </a:gridCol>
                <a:gridCol w="493776">
                  <a:extLst>
                    <a:ext uri="{9D8B030D-6E8A-4147-A177-3AD203B41FA5}">
                      <a16:colId xmlns:a16="http://schemas.microsoft.com/office/drawing/2014/main" val="3760299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47316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16:35:01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16:35:01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0.0664 %</a:t>
                      </a:r>
                    </a:p>
                  </a:txBody>
                  <a:tcPr/>
                </a:tc>
                <a:extLst>
                  <a:ext uri="{0D108BD9-81ED-4DB2-BD59-A6C34878D82A}">
                    <a16:rowId xmlns:a16="http://schemas.microsoft.com/office/drawing/2014/main" val="401751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18:29:48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18:29:48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0.4492 %</a:t>
                      </a:r>
                    </a:p>
                  </a:txBody>
                  <a:tcPr/>
                </a:tc>
                <a:extLst>
                  <a:ext uri="{0D108BD9-81ED-4DB2-BD59-A6C34878D82A}">
                    <a16:rowId xmlns:a16="http://schemas.microsoft.com/office/drawing/2014/main" val="134999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08/19/2024 15:23:41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08/19/2024 15:23:41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0.7736 %</a:t>
                      </a:r>
                    </a:p>
                  </a:txBody>
                  <a:tcPr/>
                </a:tc>
                <a:extLst>
                  <a:ext uri="{0D108BD9-81ED-4DB2-BD59-A6C34878D82A}">
                    <a16:rowId xmlns:a16="http://schemas.microsoft.com/office/drawing/2014/main" val="94825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10:29:30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0.8119 %</a:t>
                      </a:r>
                    </a:p>
                  </a:txBody>
                  <a:tcPr/>
                </a:tc>
                <a:extLst>
                  <a:ext uri="{0D108BD9-81ED-4DB2-BD59-A6C34878D82A}">
                    <a16:rowId xmlns:a16="http://schemas.microsoft.com/office/drawing/2014/main" val="386874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09:01:34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09:01:34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0.8850 %</a:t>
                      </a:r>
                    </a:p>
                  </a:txBody>
                  <a:tcPr/>
                </a:tc>
                <a:extLst>
                  <a:ext uri="{0D108BD9-81ED-4DB2-BD59-A6C34878D82A}">
                    <a16:rowId xmlns:a16="http://schemas.microsoft.com/office/drawing/2014/main" val="172505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09:01:38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08/03/2024 09:01:38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0.9546 %</a:t>
                      </a:r>
                    </a:p>
                  </a:txBody>
                  <a:tcPr/>
                </a:tc>
                <a:extLst>
                  <a:ext uri="{0D108BD9-81ED-4DB2-BD59-A6C34878D82A}">
                    <a16:rowId xmlns:a16="http://schemas.microsoft.com/office/drawing/2014/main" val="3823566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09:37:09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09:37:09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0.8531 %</a:t>
                      </a:r>
                    </a:p>
                  </a:txBody>
                  <a:tcPr/>
                </a:tc>
                <a:extLst>
                  <a:ext uri="{0D108BD9-81ED-4DB2-BD59-A6C34878D82A}">
                    <a16:rowId xmlns:a16="http://schemas.microsoft.com/office/drawing/2014/main" val="193854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08/09/2024 08:28:37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08/09/2024 08:28:37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0.7671 %</a:t>
                      </a:r>
                    </a:p>
                  </a:txBody>
                  <a:tcPr/>
                </a:tc>
                <a:extLst>
                  <a:ext uri="{0D108BD9-81ED-4DB2-BD59-A6C34878D82A}">
                    <a16:rowId xmlns:a16="http://schemas.microsoft.com/office/drawing/2014/main" val="575351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08/11/2024 13:13:50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08/11/2024 13:13:50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0.9010 %</a:t>
                      </a:r>
                    </a:p>
                  </a:txBody>
                  <a:tcPr/>
                </a:tc>
                <a:extLst>
                  <a:ext uri="{0D108BD9-81ED-4DB2-BD59-A6C34878D82A}">
                    <a16:rowId xmlns:a16="http://schemas.microsoft.com/office/drawing/2014/main" val="3454411370"/>
                  </a:ext>
                </a:extLst>
              </a:tr>
            </a:tbl>
          </a:graphicData>
        </a:graphic>
      </p:graphicFrame>
      <p:sp>
        <p:nvSpPr>
          <p:cNvPr id="4" name="Text Placeholder 3">
            <a:extLst>
              <a:ext uri="{FF2B5EF4-FFF2-40B4-BE49-F238E27FC236}">
                <a16:creationId xmlns:a16="http://schemas.microsoft.com/office/drawing/2014/main" id="{46F606B3-A2D6-4A01-A919-3C10B10D0F07}"/>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4055393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0B-32C2-4770-A5F2-5DD3771B1489}"/>
              </a:ext>
            </a:extLst>
          </p:cNvPr>
          <p:cNvSpPr>
            <a:spLocks noGrp="1"/>
          </p:cNvSpPr>
          <p:nvPr>
            <p:ph type="title"/>
          </p:nvPr>
        </p:nvSpPr>
        <p:spPr/>
        <p:txBody>
          <a:bodyPr/>
          <a:lstStyle/>
          <a:p>
            <a:r>
              <a:rPr lang="en-US"/>
              <a:t>Instagram Stories Table | 13 profiles - 2 of 3</a:t>
            </a:r>
          </a:p>
        </p:txBody>
      </p:sp>
      <p:graphicFrame>
        <p:nvGraphicFramePr>
          <p:cNvPr id="5" name="Table Placeholder 4">
            <a:extLst>
              <a:ext uri="{FF2B5EF4-FFF2-40B4-BE49-F238E27FC236}">
                <a16:creationId xmlns:a16="http://schemas.microsoft.com/office/drawing/2014/main" id="{28714317-E14B-4A73-9578-18650270195F}"/>
              </a:ext>
            </a:extLst>
          </p:cNvPr>
          <p:cNvGraphicFramePr>
            <a:graphicFrameLocks noGrp="1"/>
          </p:cNvGraphicFramePr>
          <p:nvPr>
            <p:ph type="tbl" sz="quarter" idx="13"/>
            <p:extLst>
              <p:ext uri="{D42A27DB-BD31-4B8C-83A1-F6EECF244321}">
                <p14:modId xmlns:p14="http://schemas.microsoft.com/office/powerpoint/2010/main" val="2253664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051618690"/>
                    </a:ext>
                  </a:extLst>
                </a:gridCol>
                <a:gridCol w="987553">
                  <a:extLst>
                    <a:ext uri="{9D8B030D-6E8A-4147-A177-3AD203B41FA5}">
                      <a16:colId xmlns:a16="http://schemas.microsoft.com/office/drawing/2014/main" val="1281932491"/>
                    </a:ext>
                  </a:extLst>
                </a:gridCol>
                <a:gridCol w="493776">
                  <a:extLst>
                    <a:ext uri="{9D8B030D-6E8A-4147-A177-3AD203B41FA5}">
                      <a16:colId xmlns:a16="http://schemas.microsoft.com/office/drawing/2014/main" val="1607784457"/>
                    </a:ext>
                  </a:extLst>
                </a:gridCol>
                <a:gridCol w="493776">
                  <a:extLst>
                    <a:ext uri="{9D8B030D-6E8A-4147-A177-3AD203B41FA5}">
                      <a16:colId xmlns:a16="http://schemas.microsoft.com/office/drawing/2014/main" val="348824195"/>
                    </a:ext>
                  </a:extLst>
                </a:gridCol>
                <a:gridCol w="493776">
                  <a:extLst>
                    <a:ext uri="{9D8B030D-6E8A-4147-A177-3AD203B41FA5}">
                      <a16:colId xmlns:a16="http://schemas.microsoft.com/office/drawing/2014/main" val="799026945"/>
                    </a:ext>
                  </a:extLst>
                </a:gridCol>
                <a:gridCol w="493776">
                  <a:extLst>
                    <a:ext uri="{9D8B030D-6E8A-4147-A177-3AD203B41FA5}">
                      <a16:colId xmlns:a16="http://schemas.microsoft.com/office/drawing/2014/main" val="3702209359"/>
                    </a:ext>
                  </a:extLst>
                </a:gridCol>
                <a:gridCol w="493776">
                  <a:extLst>
                    <a:ext uri="{9D8B030D-6E8A-4147-A177-3AD203B41FA5}">
                      <a16:colId xmlns:a16="http://schemas.microsoft.com/office/drawing/2014/main" val="1488493092"/>
                    </a:ext>
                  </a:extLst>
                </a:gridCol>
                <a:gridCol w="493776">
                  <a:extLst>
                    <a:ext uri="{9D8B030D-6E8A-4147-A177-3AD203B41FA5}">
                      <a16:colId xmlns:a16="http://schemas.microsoft.com/office/drawing/2014/main" val="3704464744"/>
                    </a:ext>
                  </a:extLst>
                </a:gridCol>
                <a:gridCol w="493776">
                  <a:extLst>
                    <a:ext uri="{9D8B030D-6E8A-4147-A177-3AD203B41FA5}">
                      <a16:colId xmlns:a16="http://schemas.microsoft.com/office/drawing/2014/main" val="1251946508"/>
                    </a:ext>
                  </a:extLst>
                </a:gridCol>
                <a:gridCol w="493776">
                  <a:extLst>
                    <a:ext uri="{9D8B030D-6E8A-4147-A177-3AD203B41FA5}">
                      <a16:colId xmlns:a16="http://schemas.microsoft.com/office/drawing/2014/main" val="134223640"/>
                    </a:ext>
                  </a:extLst>
                </a:gridCol>
                <a:gridCol w="493776">
                  <a:extLst>
                    <a:ext uri="{9D8B030D-6E8A-4147-A177-3AD203B41FA5}">
                      <a16:colId xmlns:a16="http://schemas.microsoft.com/office/drawing/2014/main" val="2586442482"/>
                    </a:ext>
                  </a:extLst>
                </a:gridCol>
                <a:gridCol w="493776">
                  <a:extLst>
                    <a:ext uri="{9D8B030D-6E8A-4147-A177-3AD203B41FA5}">
                      <a16:colId xmlns:a16="http://schemas.microsoft.com/office/drawing/2014/main" val="3703099840"/>
                    </a:ext>
                  </a:extLst>
                </a:gridCol>
                <a:gridCol w="493776">
                  <a:extLst>
                    <a:ext uri="{9D8B030D-6E8A-4147-A177-3AD203B41FA5}">
                      <a16:colId xmlns:a16="http://schemas.microsoft.com/office/drawing/2014/main" val="1945730848"/>
                    </a:ext>
                  </a:extLst>
                </a:gridCol>
                <a:gridCol w="493776">
                  <a:extLst>
                    <a:ext uri="{9D8B030D-6E8A-4147-A177-3AD203B41FA5}">
                      <a16:colId xmlns:a16="http://schemas.microsoft.com/office/drawing/2014/main" val="436196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2060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08/14/2024 16:57:19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08/14/2024 16:57:19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0.8924 %</a:t>
                      </a:r>
                    </a:p>
                  </a:txBody>
                  <a:tcPr/>
                </a:tc>
                <a:extLst>
                  <a:ext uri="{0D108BD9-81ED-4DB2-BD59-A6C34878D82A}">
                    <a16:rowId xmlns:a16="http://schemas.microsoft.com/office/drawing/2014/main" val="115105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0.8803 %</a:t>
                      </a:r>
                    </a:p>
                  </a:txBody>
                  <a:tcPr/>
                </a:tc>
                <a:extLst>
                  <a:ext uri="{0D108BD9-81ED-4DB2-BD59-A6C34878D82A}">
                    <a16:rowId xmlns:a16="http://schemas.microsoft.com/office/drawing/2014/main" val="90927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16:19:29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16:19:29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0.7082 %</a:t>
                      </a:r>
                    </a:p>
                  </a:txBody>
                  <a:tcPr/>
                </a:tc>
                <a:extLst>
                  <a:ext uri="{0D108BD9-81ED-4DB2-BD59-A6C34878D82A}">
                    <a16:rowId xmlns:a16="http://schemas.microsoft.com/office/drawing/2014/main" val="216061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0.8988 %</a:t>
                      </a:r>
                    </a:p>
                  </a:txBody>
                  <a:tcPr/>
                </a:tc>
                <a:extLst>
                  <a:ext uri="{0D108BD9-81ED-4DB2-BD59-A6C34878D82A}">
                    <a16:rowId xmlns:a16="http://schemas.microsoft.com/office/drawing/2014/main" val="220801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17:45:57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17:45:57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0.8893 %</a:t>
                      </a:r>
                    </a:p>
                  </a:txBody>
                  <a:tcPr/>
                </a:tc>
                <a:extLst>
                  <a:ext uri="{0D108BD9-81ED-4DB2-BD59-A6C34878D82A}">
                    <a16:rowId xmlns:a16="http://schemas.microsoft.com/office/drawing/2014/main" val="332513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08/07/2024 09:47:07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08/07/2024 09:47:07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0.8764 %</a:t>
                      </a:r>
                    </a:p>
                  </a:txBody>
                  <a:tcPr/>
                </a:tc>
                <a:extLst>
                  <a:ext uri="{0D108BD9-81ED-4DB2-BD59-A6C34878D82A}">
                    <a16:rowId xmlns:a16="http://schemas.microsoft.com/office/drawing/2014/main" val="3856264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14:23:30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14:23:30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0.8075 %</a:t>
                      </a:r>
                    </a:p>
                  </a:txBody>
                  <a:tcPr/>
                </a:tc>
                <a:extLst>
                  <a:ext uri="{0D108BD9-81ED-4DB2-BD59-A6C34878D82A}">
                    <a16:rowId xmlns:a16="http://schemas.microsoft.com/office/drawing/2014/main" val="239305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1.0668 %</a:t>
                      </a:r>
                    </a:p>
                  </a:txBody>
                  <a:tcPr/>
                </a:tc>
                <a:extLst>
                  <a:ext uri="{0D108BD9-81ED-4DB2-BD59-A6C34878D82A}">
                    <a16:rowId xmlns:a16="http://schemas.microsoft.com/office/drawing/2014/main" val="227439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1.0088 %</a:t>
                      </a:r>
                    </a:p>
                  </a:txBody>
                  <a:tcPr/>
                </a:tc>
                <a:extLst>
                  <a:ext uri="{0D108BD9-81ED-4DB2-BD59-A6C34878D82A}">
                    <a16:rowId xmlns:a16="http://schemas.microsoft.com/office/drawing/2014/main" val="2271907160"/>
                  </a:ext>
                </a:extLst>
              </a:tr>
            </a:tbl>
          </a:graphicData>
        </a:graphic>
      </p:graphicFrame>
      <p:sp>
        <p:nvSpPr>
          <p:cNvPr id="4" name="Text Placeholder 3">
            <a:extLst>
              <a:ext uri="{FF2B5EF4-FFF2-40B4-BE49-F238E27FC236}">
                <a16:creationId xmlns:a16="http://schemas.microsoft.com/office/drawing/2014/main" id="{6E29BB56-FEE0-4C29-8D59-88345E31A58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0092013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0AFA3-0001-46FF-8A90-8DF7E5F46FAF}"/>
              </a:ext>
            </a:extLst>
          </p:cNvPr>
          <p:cNvSpPr>
            <a:spLocks noGrp="1"/>
          </p:cNvSpPr>
          <p:nvPr>
            <p:ph type="title"/>
          </p:nvPr>
        </p:nvSpPr>
        <p:spPr/>
        <p:txBody>
          <a:bodyPr/>
          <a:lstStyle/>
          <a:p>
            <a:r>
              <a:rPr lang="en-US"/>
              <a:t>Instagram Stories Table | 13 profiles - 3 of 3</a:t>
            </a:r>
          </a:p>
        </p:txBody>
      </p:sp>
      <p:graphicFrame>
        <p:nvGraphicFramePr>
          <p:cNvPr id="5" name="Table Placeholder 4">
            <a:extLst>
              <a:ext uri="{FF2B5EF4-FFF2-40B4-BE49-F238E27FC236}">
                <a16:creationId xmlns:a16="http://schemas.microsoft.com/office/drawing/2014/main" id="{6E032024-CE61-459F-94E2-C942FECE0553}"/>
              </a:ext>
            </a:extLst>
          </p:cNvPr>
          <p:cNvGraphicFramePr>
            <a:graphicFrameLocks noGrp="1"/>
          </p:cNvGraphicFramePr>
          <p:nvPr>
            <p:ph type="tbl" sz="quarter" idx="13"/>
            <p:extLst>
              <p:ext uri="{D42A27DB-BD31-4B8C-83A1-F6EECF244321}">
                <p14:modId xmlns:p14="http://schemas.microsoft.com/office/powerpoint/2010/main" val="2611529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56857477"/>
                    </a:ext>
                  </a:extLst>
                </a:gridCol>
                <a:gridCol w="987553">
                  <a:extLst>
                    <a:ext uri="{9D8B030D-6E8A-4147-A177-3AD203B41FA5}">
                      <a16:colId xmlns:a16="http://schemas.microsoft.com/office/drawing/2014/main" val="1766363118"/>
                    </a:ext>
                  </a:extLst>
                </a:gridCol>
                <a:gridCol w="493776">
                  <a:extLst>
                    <a:ext uri="{9D8B030D-6E8A-4147-A177-3AD203B41FA5}">
                      <a16:colId xmlns:a16="http://schemas.microsoft.com/office/drawing/2014/main" val="626657241"/>
                    </a:ext>
                  </a:extLst>
                </a:gridCol>
                <a:gridCol w="493776">
                  <a:extLst>
                    <a:ext uri="{9D8B030D-6E8A-4147-A177-3AD203B41FA5}">
                      <a16:colId xmlns:a16="http://schemas.microsoft.com/office/drawing/2014/main" val="951034757"/>
                    </a:ext>
                  </a:extLst>
                </a:gridCol>
                <a:gridCol w="493776">
                  <a:extLst>
                    <a:ext uri="{9D8B030D-6E8A-4147-A177-3AD203B41FA5}">
                      <a16:colId xmlns:a16="http://schemas.microsoft.com/office/drawing/2014/main" val="1056387431"/>
                    </a:ext>
                  </a:extLst>
                </a:gridCol>
                <a:gridCol w="493776">
                  <a:extLst>
                    <a:ext uri="{9D8B030D-6E8A-4147-A177-3AD203B41FA5}">
                      <a16:colId xmlns:a16="http://schemas.microsoft.com/office/drawing/2014/main" val="228523183"/>
                    </a:ext>
                  </a:extLst>
                </a:gridCol>
                <a:gridCol w="493776">
                  <a:extLst>
                    <a:ext uri="{9D8B030D-6E8A-4147-A177-3AD203B41FA5}">
                      <a16:colId xmlns:a16="http://schemas.microsoft.com/office/drawing/2014/main" val="1395515903"/>
                    </a:ext>
                  </a:extLst>
                </a:gridCol>
                <a:gridCol w="493776">
                  <a:extLst>
                    <a:ext uri="{9D8B030D-6E8A-4147-A177-3AD203B41FA5}">
                      <a16:colId xmlns:a16="http://schemas.microsoft.com/office/drawing/2014/main" val="1193183066"/>
                    </a:ext>
                  </a:extLst>
                </a:gridCol>
                <a:gridCol w="493776">
                  <a:extLst>
                    <a:ext uri="{9D8B030D-6E8A-4147-A177-3AD203B41FA5}">
                      <a16:colId xmlns:a16="http://schemas.microsoft.com/office/drawing/2014/main" val="3116344875"/>
                    </a:ext>
                  </a:extLst>
                </a:gridCol>
                <a:gridCol w="493776">
                  <a:extLst>
                    <a:ext uri="{9D8B030D-6E8A-4147-A177-3AD203B41FA5}">
                      <a16:colId xmlns:a16="http://schemas.microsoft.com/office/drawing/2014/main" val="37645481"/>
                    </a:ext>
                  </a:extLst>
                </a:gridCol>
                <a:gridCol w="493776">
                  <a:extLst>
                    <a:ext uri="{9D8B030D-6E8A-4147-A177-3AD203B41FA5}">
                      <a16:colId xmlns:a16="http://schemas.microsoft.com/office/drawing/2014/main" val="3936688859"/>
                    </a:ext>
                  </a:extLst>
                </a:gridCol>
                <a:gridCol w="493776">
                  <a:extLst>
                    <a:ext uri="{9D8B030D-6E8A-4147-A177-3AD203B41FA5}">
                      <a16:colId xmlns:a16="http://schemas.microsoft.com/office/drawing/2014/main" val="3119428532"/>
                    </a:ext>
                  </a:extLst>
                </a:gridCol>
                <a:gridCol w="493776">
                  <a:extLst>
                    <a:ext uri="{9D8B030D-6E8A-4147-A177-3AD203B41FA5}">
                      <a16:colId xmlns:a16="http://schemas.microsoft.com/office/drawing/2014/main" val="609280059"/>
                    </a:ext>
                  </a:extLst>
                </a:gridCol>
                <a:gridCol w="493776">
                  <a:extLst>
                    <a:ext uri="{9D8B030D-6E8A-4147-A177-3AD203B41FA5}">
                      <a16:colId xmlns:a16="http://schemas.microsoft.com/office/drawing/2014/main" val="1405207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48991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1.0659 %</a:t>
                      </a:r>
                    </a:p>
                  </a:txBody>
                  <a:tcPr/>
                </a:tc>
                <a:extLst>
                  <a:ext uri="{0D108BD9-81ED-4DB2-BD59-A6C34878D82A}">
                    <a16:rowId xmlns:a16="http://schemas.microsoft.com/office/drawing/2014/main" val="408154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08/10/2024 11:16:55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08/10/2024 11:16:55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0.9464 %</a:t>
                      </a:r>
                    </a:p>
                  </a:txBody>
                  <a:tcPr/>
                </a:tc>
                <a:extLst>
                  <a:ext uri="{0D108BD9-81ED-4DB2-BD59-A6C34878D82A}">
                    <a16:rowId xmlns:a16="http://schemas.microsoft.com/office/drawing/2014/main" val="412761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17:46:29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17:46:29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1.0618 %</a:t>
                      </a:r>
                    </a:p>
                  </a:txBody>
                  <a:tcPr/>
                </a:tc>
                <a:extLst>
                  <a:ext uri="{0D108BD9-81ED-4DB2-BD59-A6C34878D82A}">
                    <a16:rowId xmlns:a16="http://schemas.microsoft.com/office/drawing/2014/main" val="170823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1.1149 %</a:t>
                      </a:r>
                    </a:p>
                  </a:txBody>
                  <a:tcPr/>
                </a:tc>
                <a:extLst>
                  <a:ext uri="{0D108BD9-81ED-4DB2-BD59-A6C34878D82A}">
                    <a16:rowId xmlns:a16="http://schemas.microsoft.com/office/drawing/2014/main" val="316024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08/09/2024 16:51:20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08/09/2024 16:51:20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0.9287 %</a:t>
                      </a:r>
                    </a:p>
                  </a:txBody>
                  <a:tcPr/>
                </a:tc>
                <a:extLst>
                  <a:ext uri="{0D108BD9-81ED-4DB2-BD59-A6C34878D82A}">
                    <a16:rowId xmlns:a16="http://schemas.microsoft.com/office/drawing/2014/main" val="1999762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1.0495 %</a:t>
                      </a:r>
                    </a:p>
                  </a:txBody>
                  <a:tcPr/>
                </a:tc>
                <a:extLst>
                  <a:ext uri="{0D108BD9-81ED-4DB2-BD59-A6C34878D82A}">
                    <a16:rowId xmlns:a16="http://schemas.microsoft.com/office/drawing/2014/main" val="137274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17:57:47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08/15/2024 17:57:47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1.0119 %</a:t>
                      </a:r>
                    </a:p>
                  </a:txBody>
                  <a:tcPr/>
                </a:tc>
                <a:extLst>
                  <a:ext uri="{0D108BD9-81ED-4DB2-BD59-A6C34878D82A}">
                    <a16:rowId xmlns:a16="http://schemas.microsoft.com/office/drawing/2014/main" val="1498327718"/>
                  </a:ext>
                </a:extLst>
              </a:tr>
            </a:tbl>
          </a:graphicData>
        </a:graphic>
      </p:graphicFrame>
      <p:sp>
        <p:nvSpPr>
          <p:cNvPr id="4" name="Text Placeholder 3">
            <a:extLst>
              <a:ext uri="{FF2B5EF4-FFF2-40B4-BE49-F238E27FC236}">
                <a16:creationId xmlns:a16="http://schemas.microsoft.com/office/drawing/2014/main" id="{35D5C500-131D-4E65-9FFE-E63DE5E537D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0583958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ADE4-8841-45FA-81C7-2B8852CD4417}"/>
              </a:ext>
            </a:extLst>
          </p:cNvPr>
          <p:cNvSpPr>
            <a:spLocks noGrp="1"/>
          </p:cNvSpPr>
          <p:nvPr>
            <p:ph type="title"/>
          </p:nvPr>
        </p:nvSpPr>
        <p:spPr/>
        <p:txBody>
          <a:bodyPr/>
          <a:lstStyle/>
          <a:p>
            <a:r>
              <a:rPr lang="en-US"/>
              <a:t>Instagram GERMANY - Post Performance Instagram | nivea_de - 1 of 9</a:t>
            </a:r>
          </a:p>
        </p:txBody>
      </p:sp>
      <p:graphicFrame>
        <p:nvGraphicFramePr>
          <p:cNvPr id="5" name="Table Placeholder 4">
            <a:extLst>
              <a:ext uri="{FF2B5EF4-FFF2-40B4-BE49-F238E27FC236}">
                <a16:creationId xmlns:a16="http://schemas.microsoft.com/office/drawing/2014/main" id="{CDE6F7FA-05F1-4ADF-B18D-A718AAED1489}"/>
              </a:ext>
            </a:extLst>
          </p:cNvPr>
          <p:cNvGraphicFramePr>
            <a:graphicFrameLocks noGrp="1"/>
          </p:cNvGraphicFramePr>
          <p:nvPr>
            <p:ph type="tbl" sz="quarter" idx="13"/>
            <p:extLst>
              <p:ext uri="{D42A27DB-BD31-4B8C-83A1-F6EECF244321}">
                <p14:modId xmlns:p14="http://schemas.microsoft.com/office/powerpoint/2010/main" val="2263624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49401059"/>
                    </a:ext>
                  </a:extLst>
                </a:gridCol>
                <a:gridCol w="987552">
                  <a:extLst>
                    <a:ext uri="{9D8B030D-6E8A-4147-A177-3AD203B41FA5}">
                      <a16:colId xmlns:a16="http://schemas.microsoft.com/office/drawing/2014/main" val="1568113531"/>
                    </a:ext>
                  </a:extLst>
                </a:gridCol>
                <a:gridCol w="1316736">
                  <a:extLst>
                    <a:ext uri="{9D8B030D-6E8A-4147-A177-3AD203B41FA5}">
                      <a16:colId xmlns:a16="http://schemas.microsoft.com/office/drawing/2014/main" val="991142361"/>
                    </a:ext>
                  </a:extLst>
                </a:gridCol>
                <a:gridCol w="411480">
                  <a:extLst>
                    <a:ext uri="{9D8B030D-6E8A-4147-A177-3AD203B41FA5}">
                      <a16:colId xmlns:a16="http://schemas.microsoft.com/office/drawing/2014/main" val="1521856536"/>
                    </a:ext>
                  </a:extLst>
                </a:gridCol>
                <a:gridCol w="411480">
                  <a:extLst>
                    <a:ext uri="{9D8B030D-6E8A-4147-A177-3AD203B41FA5}">
                      <a16:colId xmlns:a16="http://schemas.microsoft.com/office/drawing/2014/main" val="1126163748"/>
                    </a:ext>
                  </a:extLst>
                </a:gridCol>
                <a:gridCol w="411480">
                  <a:extLst>
                    <a:ext uri="{9D8B030D-6E8A-4147-A177-3AD203B41FA5}">
                      <a16:colId xmlns:a16="http://schemas.microsoft.com/office/drawing/2014/main" val="3680834999"/>
                    </a:ext>
                  </a:extLst>
                </a:gridCol>
                <a:gridCol w="411480">
                  <a:extLst>
                    <a:ext uri="{9D8B030D-6E8A-4147-A177-3AD203B41FA5}">
                      <a16:colId xmlns:a16="http://schemas.microsoft.com/office/drawing/2014/main" val="2369507572"/>
                    </a:ext>
                  </a:extLst>
                </a:gridCol>
                <a:gridCol w="411480">
                  <a:extLst>
                    <a:ext uri="{9D8B030D-6E8A-4147-A177-3AD203B41FA5}">
                      <a16:colId xmlns:a16="http://schemas.microsoft.com/office/drawing/2014/main" val="2165689018"/>
                    </a:ext>
                  </a:extLst>
                </a:gridCol>
                <a:gridCol w="411480">
                  <a:extLst>
                    <a:ext uri="{9D8B030D-6E8A-4147-A177-3AD203B41FA5}">
                      <a16:colId xmlns:a16="http://schemas.microsoft.com/office/drawing/2014/main" val="3593694236"/>
                    </a:ext>
                  </a:extLst>
                </a:gridCol>
                <a:gridCol w="411480">
                  <a:extLst>
                    <a:ext uri="{9D8B030D-6E8A-4147-A177-3AD203B41FA5}">
                      <a16:colId xmlns:a16="http://schemas.microsoft.com/office/drawing/2014/main" val="3761066992"/>
                    </a:ext>
                  </a:extLst>
                </a:gridCol>
                <a:gridCol w="411480">
                  <a:extLst>
                    <a:ext uri="{9D8B030D-6E8A-4147-A177-3AD203B41FA5}">
                      <a16:colId xmlns:a16="http://schemas.microsoft.com/office/drawing/2014/main" val="661617681"/>
                    </a:ext>
                  </a:extLst>
                </a:gridCol>
                <a:gridCol w="411480">
                  <a:extLst>
                    <a:ext uri="{9D8B030D-6E8A-4147-A177-3AD203B41FA5}">
                      <a16:colId xmlns:a16="http://schemas.microsoft.com/office/drawing/2014/main" val="510376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055029"/>
                  </a:ext>
                </a:extLst>
              </a:tr>
            </a:tbl>
          </a:graphicData>
        </a:graphic>
      </p:graphicFrame>
      <p:sp>
        <p:nvSpPr>
          <p:cNvPr id="4" name="Text Placeholder 3">
            <a:extLst>
              <a:ext uri="{FF2B5EF4-FFF2-40B4-BE49-F238E27FC236}">
                <a16:creationId xmlns:a16="http://schemas.microsoft.com/office/drawing/2014/main" id="{C17A758C-74E3-4CFA-AFB5-27D8AC01939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7318818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CBFA8-C829-4E32-B4CE-BF01ABC67D72}"/>
              </a:ext>
            </a:extLst>
          </p:cNvPr>
          <p:cNvSpPr>
            <a:spLocks noGrp="1"/>
          </p:cNvSpPr>
          <p:nvPr>
            <p:ph type="title"/>
          </p:nvPr>
        </p:nvSpPr>
        <p:spPr/>
        <p:txBody>
          <a:bodyPr/>
          <a:lstStyle/>
          <a:p>
            <a:r>
              <a:rPr lang="en-US"/>
              <a:t>Instagram GERMANY - Post Performance Instagram | nivea_de - 2 of 9</a:t>
            </a:r>
          </a:p>
        </p:txBody>
      </p:sp>
      <p:graphicFrame>
        <p:nvGraphicFramePr>
          <p:cNvPr id="5" name="Table Placeholder 4">
            <a:extLst>
              <a:ext uri="{FF2B5EF4-FFF2-40B4-BE49-F238E27FC236}">
                <a16:creationId xmlns:a16="http://schemas.microsoft.com/office/drawing/2014/main" id="{FB5E315D-CE8B-4779-8541-2BE2AAE951B3}"/>
              </a:ext>
            </a:extLst>
          </p:cNvPr>
          <p:cNvGraphicFramePr>
            <a:graphicFrameLocks noGrp="1"/>
          </p:cNvGraphicFramePr>
          <p:nvPr>
            <p:ph type="tbl" sz="quarter" idx="13"/>
            <p:extLst>
              <p:ext uri="{D42A27DB-BD31-4B8C-83A1-F6EECF244321}">
                <p14:modId xmlns:p14="http://schemas.microsoft.com/office/powerpoint/2010/main" val="152511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45051881"/>
                    </a:ext>
                  </a:extLst>
                </a:gridCol>
                <a:gridCol w="987552">
                  <a:extLst>
                    <a:ext uri="{9D8B030D-6E8A-4147-A177-3AD203B41FA5}">
                      <a16:colId xmlns:a16="http://schemas.microsoft.com/office/drawing/2014/main" val="4135689277"/>
                    </a:ext>
                  </a:extLst>
                </a:gridCol>
                <a:gridCol w="1316736">
                  <a:extLst>
                    <a:ext uri="{9D8B030D-6E8A-4147-A177-3AD203B41FA5}">
                      <a16:colId xmlns:a16="http://schemas.microsoft.com/office/drawing/2014/main" val="1542783939"/>
                    </a:ext>
                  </a:extLst>
                </a:gridCol>
                <a:gridCol w="411480">
                  <a:extLst>
                    <a:ext uri="{9D8B030D-6E8A-4147-A177-3AD203B41FA5}">
                      <a16:colId xmlns:a16="http://schemas.microsoft.com/office/drawing/2014/main" val="3293024434"/>
                    </a:ext>
                  </a:extLst>
                </a:gridCol>
                <a:gridCol w="411480">
                  <a:extLst>
                    <a:ext uri="{9D8B030D-6E8A-4147-A177-3AD203B41FA5}">
                      <a16:colId xmlns:a16="http://schemas.microsoft.com/office/drawing/2014/main" val="1833322504"/>
                    </a:ext>
                  </a:extLst>
                </a:gridCol>
                <a:gridCol w="411480">
                  <a:extLst>
                    <a:ext uri="{9D8B030D-6E8A-4147-A177-3AD203B41FA5}">
                      <a16:colId xmlns:a16="http://schemas.microsoft.com/office/drawing/2014/main" val="3629225566"/>
                    </a:ext>
                  </a:extLst>
                </a:gridCol>
                <a:gridCol w="411480">
                  <a:extLst>
                    <a:ext uri="{9D8B030D-6E8A-4147-A177-3AD203B41FA5}">
                      <a16:colId xmlns:a16="http://schemas.microsoft.com/office/drawing/2014/main" val="2689330216"/>
                    </a:ext>
                  </a:extLst>
                </a:gridCol>
                <a:gridCol w="411480">
                  <a:extLst>
                    <a:ext uri="{9D8B030D-6E8A-4147-A177-3AD203B41FA5}">
                      <a16:colId xmlns:a16="http://schemas.microsoft.com/office/drawing/2014/main" val="2327953454"/>
                    </a:ext>
                  </a:extLst>
                </a:gridCol>
                <a:gridCol w="411480">
                  <a:extLst>
                    <a:ext uri="{9D8B030D-6E8A-4147-A177-3AD203B41FA5}">
                      <a16:colId xmlns:a16="http://schemas.microsoft.com/office/drawing/2014/main" val="3443258027"/>
                    </a:ext>
                  </a:extLst>
                </a:gridCol>
                <a:gridCol w="411480">
                  <a:extLst>
                    <a:ext uri="{9D8B030D-6E8A-4147-A177-3AD203B41FA5}">
                      <a16:colId xmlns:a16="http://schemas.microsoft.com/office/drawing/2014/main" val="236164743"/>
                    </a:ext>
                  </a:extLst>
                </a:gridCol>
                <a:gridCol w="411480">
                  <a:extLst>
                    <a:ext uri="{9D8B030D-6E8A-4147-A177-3AD203B41FA5}">
                      <a16:colId xmlns:a16="http://schemas.microsoft.com/office/drawing/2014/main" val="2010884659"/>
                    </a:ext>
                  </a:extLst>
                </a:gridCol>
                <a:gridCol w="411480">
                  <a:extLst>
                    <a:ext uri="{9D8B030D-6E8A-4147-A177-3AD203B41FA5}">
                      <a16:colId xmlns:a16="http://schemas.microsoft.com/office/drawing/2014/main" val="4038047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0080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- 2024-08-05 17:00:44</a:t>
                      </a:r>
                      <a:r>
                        <a:rPr kumimoji="0" lang="en-US" sz="1000" b="0" i="0" u="none" strike="noStrike" kern="1200" cap="none" spc="0" normalizeH="0" baseline="0" noProof="0">
                          <a:ln>
                            <a:noFill/>
                          </a:ln>
                          <a:solidFill>
                            <a:prstClr val="black"/>
                          </a:solidFill>
                          <a:effectLst/>
                          <a:uLnTx/>
                          <a:uFillTx/>
                          <a:latin typeface="Calibri"/>
                          <a:ea typeface="+mn-ea"/>
                          <a:cs typeface="+mn-cs"/>
                        </a:rPr>
                        <a:t>
 Starte deine morgendliche Urlaubsroutine 👇​
Schritt 1: Reinige deine Haut mit dem Serum-infused Skin Glow Mizellenwasser mit Vitamin C &amp; E, die deiner Haut einen Feuchtigkeits- und Energie-Boost geben. ☀️​
Schritt 2: Spende deiner Haut 24h Feuchtigkeit mit unserer reichhaltigen Tagespflege – Tiefenhydration ist das A und O im Sommer. 💧​
Schritt 3: Schließe deine tägliche Routine mit Sonnenschutz ab! Unser UV Sensitiv Sonnenschutz LSF 50 bietet sofortigen Schutz vor UVA- und UVB-Strahlen und beugt vorzeitiger Hautalterung vor. 🛡️​
#NIVEA #Suncare #Sonnenschutz #Mizellenwasser #KeinTagOhneLSF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https://quintly-eu-image-storage.s3.amazonaws.com/4efafe4617368048609de3d9647bf496/e921fbb99ecfd826a10bf6cdf1c71a61.jpg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86751806"/>
                  </a:ext>
                </a:extLst>
              </a:tr>
            </a:tbl>
          </a:graphicData>
        </a:graphic>
      </p:graphicFrame>
      <p:sp>
        <p:nvSpPr>
          <p:cNvPr id="4" name="Text Placeholder 3">
            <a:extLst>
              <a:ext uri="{FF2B5EF4-FFF2-40B4-BE49-F238E27FC236}">
                <a16:creationId xmlns:a16="http://schemas.microsoft.com/office/drawing/2014/main" id="{1161CFA1-80B1-405C-8729-584D9DC1DF9E}"/>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7560284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3A01-5F70-4391-A910-E465AD55837D}"/>
              </a:ext>
            </a:extLst>
          </p:cNvPr>
          <p:cNvSpPr>
            <a:spLocks noGrp="1"/>
          </p:cNvSpPr>
          <p:nvPr>
            <p:ph type="title"/>
          </p:nvPr>
        </p:nvSpPr>
        <p:spPr/>
        <p:txBody>
          <a:bodyPr/>
          <a:lstStyle/>
          <a:p>
            <a:r>
              <a:rPr lang="en-US"/>
              <a:t>Instagram GERMANY - Post Performance Instagram | nivea_de - 3 of 9</a:t>
            </a:r>
          </a:p>
        </p:txBody>
      </p:sp>
      <p:graphicFrame>
        <p:nvGraphicFramePr>
          <p:cNvPr id="5" name="Table Placeholder 4">
            <a:extLst>
              <a:ext uri="{FF2B5EF4-FFF2-40B4-BE49-F238E27FC236}">
                <a16:creationId xmlns:a16="http://schemas.microsoft.com/office/drawing/2014/main" id="{E4EBEBAE-B3D3-42C0-8179-3D83EF4408BD}"/>
              </a:ext>
            </a:extLst>
          </p:cNvPr>
          <p:cNvGraphicFramePr>
            <a:graphicFrameLocks noGrp="1"/>
          </p:cNvGraphicFramePr>
          <p:nvPr>
            <p:ph type="tbl" sz="quarter" idx="13"/>
            <p:extLst>
              <p:ext uri="{D42A27DB-BD31-4B8C-83A1-F6EECF244321}">
                <p14:modId xmlns:p14="http://schemas.microsoft.com/office/powerpoint/2010/main" val="2666354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05112953"/>
                    </a:ext>
                  </a:extLst>
                </a:gridCol>
                <a:gridCol w="987552">
                  <a:extLst>
                    <a:ext uri="{9D8B030D-6E8A-4147-A177-3AD203B41FA5}">
                      <a16:colId xmlns:a16="http://schemas.microsoft.com/office/drawing/2014/main" val="676687416"/>
                    </a:ext>
                  </a:extLst>
                </a:gridCol>
                <a:gridCol w="1316736">
                  <a:extLst>
                    <a:ext uri="{9D8B030D-6E8A-4147-A177-3AD203B41FA5}">
                      <a16:colId xmlns:a16="http://schemas.microsoft.com/office/drawing/2014/main" val="261792341"/>
                    </a:ext>
                  </a:extLst>
                </a:gridCol>
                <a:gridCol w="411480">
                  <a:extLst>
                    <a:ext uri="{9D8B030D-6E8A-4147-A177-3AD203B41FA5}">
                      <a16:colId xmlns:a16="http://schemas.microsoft.com/office/drawing/2014/main" val="3803609505"/>
                    </a:ext>
                  </a:extLst>
                </a:gridCol>
                <a:gridCol w="411480">
                  <a:extLst>
                    <a:ext uri="{9D8B030D-6E8A-4147-A177-3AD203B41FA5}">
                      <a16:colId xmlns:a16="http://schemas.microsoft.com/office/drawing/2014/main" val="2272103656"/>
                    </a:ext>
                  </a:extLst>
                </a:gridCol>
                <a:gridCol w="411480">
                  <a:extLst>
                    <a:ext uri="{9D8B030D-6E8A-4147-A177-3AD203B41FA5}">
                      <a16:colId xmlns:a16="http://schemas.microsoft.com/office/drawing/2014/main" val="3104502085"/>
                    </a:ext>
                  </a:extLst>
                </a:gridCol>
                <a:gridCol w="411480">
                  <a:extLst>
                    <a:ext uri="{9D8B030D-6E8A-4147-A177-3AD203B41FA5}">
                      <a16:colId xmlns:a16="http://schemas.microsoft.com/office/drawing/2014/main" val="2718578909"/>
                    </a:ext>
                  </a:extLst>
                </a:gridCol>
                <a:gridCol w="411480">
                  <a:extLst>
                    <a:ext uri="{9D8B030D-6E8A-4147-A177-3AD203B41FA5}">
                      <a16:colId xmlns:a16="http://schemas.microsoft.com/office/drawing/2014/main" val="1953326384"/>
                    </a:ext>
                  </a:extLst>
                </a:gridCol>
                <a:gridCol w="411480">
                  <a:extLst>
                    <a:ext uri="{9D8B030D-6E8A-4147-A177-3AD203B41FA5}">
                      <a16:colId xmlns:a16="http://schemas.microsoft.com/office/drawing/2014/main" val="522284133"/>
                    </a:ext>
                  </a:extLst>
                </a:gridCol>
                <a:gridCol w="411480">
                  <a:extLst>
                    <a:ext uri="{9D8B030D-6E8A-4147-A177-3AD203B41FA5}">
                      <a16:colId xmlns:a16="http://schemas.microsoft.com/office/drawing/2014/main" val="658531499"/>
                    </a:ext>
                  </a:extLst>
                </a:gridCol>
                <a:gridCol w="411480">
                  <a:extLst>
                    <a:ext uri="{9D8B030D-6E8A-4147-A177-3AD203B41FA5}">
                      <a16:colId xmlns:a16="http://schemas.microsoft.com/office/drawing/2014/main" val="477613419"/>
                    </a:ext>
                  </a:extLst>
                </a:gridCol>
                <a:gridCol w="411480">
                  <a:extLst>
                    <a:ext uri="{9D8B030D-6E8A-4147-A177-3AD203B41FA5}">
                      <a16:colId xmlns:a16="http://schemas.microsoft.com/office/drawing/2014/main" val="150753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1688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- 2024-08-15 17:00:32</a:t>
                      </a:r>
                      <a:r>
                        <a:rPr kumimoji="0" lang="en-US" sz="1000" b="0" i="0" u="none" strike="noStrike" kern="1200" cap="none" spc="0" normalizeH="0" baseline="0" noProof="0">
                          <a:ln>
                            <a:noFill/>
                          </a:ln>
                          <a:solidFill>
                            <a:prstClr val="black"/>
                          </a:solidFill>
                          <a:effectLst/>
                          <a:uLnTx/>
                          <a:uFillTx/>
                          <a:latin typeface="Calibri"/>
                          <a:ea typeface="+mn-ea"/>
                          <a:cs typeface="+mn-cs"/>
                        </a:rPr>
                        <a:t>
 Wie viel Sonnencreme brauchst du wirklich? Unsere Zwei-Finger-Regel macht es dir kinderleicht abzuschätzen, wieviel du von unserem UV Gesicht Experte Invisible Daily UV Fluid LSF 50+ benötigst 🤞🏼 ​
#NIVEA #Suncare #Sunscreen #KeinTagOhneLSF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https://quintly-eu-image-storage.s3.amazonaws.com/4efafe4617368048609de3d9647bf496/dfea68b03a440e8edceeadadc06a0555.jpg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8307</a:t>
                      </a:r>
                    </a:p>
                  </a:txBody>
                  <a:tcPr/>
                </a:tc>
                <a:extLst>
                  <a:ext uri="{0D108BD9-81ED-4DB2-BD59-A6C34878D82A}">
                    <a16:rowId xmlns:a16="http://schemas.microsoft.com/office/drawing/2014/main" val="688091798"/>
                  </a:ext>
                </a:extLst>
              </a:tr>
            </a:tbl>
          </a:graphicData>
        </a:graphic>
      </p:graphicFrame>
      <p:sp>
        <p:nvSpPr>
          <p:cNvPr id="4" name="Text Placeholder 3">
            <a:extLst>
              <a:ext uri="{FF2B5EF4-FFF2-40B4-BE49-F238E27FC236}">
                <a16:creationId xmlns:a16="http://schemas.microsoft.com/office/drawing/2014/main" id="{E0E92B76-B7AC-4F9A-858B-96AE466B78D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942478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37884-9E5C-4F78-8FC3-51B06472CE48}"/>
              </a:ext>
            </a:extLst>
          </p:cNvPr>
          <p:cNvSpPr>
            <a:spLocks noGrp="1"/>
          </p:cNvSpPr>
          <p:nvPr>
            <p:ph type="title"/>
          </p:nvPr>
        </p:nvSpPr>
        <p:spPr/>
        <p:txBody>
          <a:bodyPr/>
          <a:lstStyle/>
          <a:p>
            <a:r>
              <a:rPr lang="en-US"/>
              <a:t>Instagram GERMANY - Post Performance Instagram | nivea_de - 4 of 9</a:t>
            </a:r>
          </a:p>
        </p:txBody>
      </p:sp>
      <p:graphicFrame>
        <p:nvGraphicFramePr>
          <p:cNvPr id="5" name="Table Placeholder 4">
            <a:extLst>
              <a:ext uri="{FF2B5EF4-FFF2-40B4-BE49-F238E27FC236}">
                <a16:creationId xmlns:a16="http://schemas.microsoft.com/office/drawing/2014/main" id="{4FC9048D-DF86-4A1E-BE54-A37848586C91}"/>
              </a:ext>
            </a:extLst>
          </p:cNvPr>
          <p:cNvGraphicFramePr>
            <a:graphicFrameLocks noGrp="1"/>
          </p:cNvGraphicFramePr>
          <p:nvPr>
            <p:ph type="tbl" sz="quarter" idx="13"/>
            <p:extLst>
              <p:ext uri="{D42A27DB-BD31-4B8C-83A1-F6EECF244321}">
                <p14:modId xmlns:p14="http://schemas.microsoft.com/office/powerpoint/2010/main" val="3365183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78754334"/>
                    </a:ext>
                  </a:extLst>
                </a:gridCol>
                <a:gridCol w="987552">
                  <a:extLst>
                    <a:ext uri="{9D8B030D-6E8A-4147-A177-3AD203B41FA5}">
                      <a16:colId xmlns:a16="http://schemas.microsoft.com/office/drawing/2014/main" val="650984511"/>
                    </a:ext>
                  </a:extLst>
                </a:gridCol>
                <a:gridCol w="1316736">
                  <a:extLst>
                    <a:ext uri="{9D8B030D-6E8A-4147-A177-3AD203B41FA5}">
                      <a16:colId xmlns:a16="http://schemas.microsoft.com/office/drawing/2014/main" val="3610035604"/>
                    </a:ext>
                  </a:extLst>
                </a:gridCol>
                <a:gridCol w="411480">
                  <a:extLst>
                    <a:ext uri="{9D8B030D-6E8A-4147-A177-3AD203B41FA5}">
                      <a16:colId xmlns:a16="http://schemas.microsoft.com/office/drawing/2014/main" val="3524349194"/>
                    </a:ext>
                  </a:extLst>
                </a:gridCol>
                <a:gridCol w="411480">
                  <a:extLst>
                    <a:ext uri="{9D8B030D-6E8A-4147-A177-3AD203B41FA5}">
                      <a16:colId xmlns:a16="http://schemas.microsoft.com/office/drawing/2014/main" val="2992425236"/>
                    </a:ext>
                  </a:extLst>
                </a:gridCol>
                <a:gridCol w="411480">
                  <a:extLst>
                    <a:ext uri="{9D8B030D-6E8A-4147-A177-3AD203B41FA5}">
                      <a16:colId xmlns:a16="http://schemas.microsoft.com/office/drawing/2014/main" val="769209885"/>
                    </a:ext>
                  </a:extLst>
                </a:gridCol>
                <a:gridCol w="411480">
                  <a:extLst>
                    <a:ext uri="{9D8B030D-6E8A-4147-A177-3AD203B41FA5}">
                      <a16:colId xmlns:a16="http://schemas.microsoft.com/office/drawing/2014/main" val="837846305"/>
                    </a:ext>
                  </a:extLst>
                </a:gridCol>
                <a:gridCol w="411480">
                  <a:extLst>
                    <a:ext uri="{9D8B030D-6E8A-4147-A177-3AD203B41FA5}">
                      <a16:colId xmlns:a16="http://schemas.microsoft.com/office/drawing/2014/main" val="2361716515"/>
                    </a:ext>
                  </a:extLst>
                </a:gridCol>
                <a:gridCol w="411480">
                  <a:extLst>
                    <a:ext uri="{9D8B030D-6E8A-4147-A177-3AD203B41FA5}">
                      <a16:colId xmlns:a16="http://schemas.microsoft.com/office/drawing/2014/main" val="3334291775"/>
                    </a:ext>
                  </a:extLst>
                </a:gridCol>
                <a:gridCol w="411480">
                  <a:extLst>
                    <a:ext uri="{9D8B030D-6E8A-4147-A177-3AD203B41FA5}">
                      <a16:colId xmlns:a16="http://schemas.microsoft.com/office/drawing/2014/main" val="1723080755"/>
                    </a:ext>
                  </a:extLst>
                </a:gridCol>
                <a:gridCol w="411480">
                  <a:extLst>
                    <a:ext uri="{9D8B030D-6E8A-4147-A177-3AD203B41FA5}">
                      <a16:colId xmlns:a16="http://schemas.microsoft.com/office/drawing/2014/main" val="1022746667"/>
                    </a:ext>
                  </a:extLst>
                </a:gridCol>
                <a:gridCol w="411480">
                  <a:extLst>
                    <a:ext uri="{9D8B030D-6E8A-4147-A177-3AD203B41FA5}">
                      <a16:colId xmlns:a16="http://schemas.microsoft.com/office/drawing/2014/main" val="3408422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5232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- 2024-08-06 17:01:06</a:t>
                      </a:r>
                      <a:r>
                        <a:rPr kumimoji="0" lang="de-DE" sz="1000" b="0" i="0" u="none" strike="noStrike" kern="1200" cap="none" spc="0" normalizeH="0" baseline="0" noProof="0">
                          <a:ln>
                            <a:noFill/>
                          </a:ln>
                          <a:solidFill>
                            <a:prstClr val="black"/>
                          </a:solidFill>
                          <a:effectLst/>
                          <a:uLnTx/>
                          <a:uFillTx/>
                          <a:latin typeface="Calibri"/>
                          <a:ea typeface="+mn-ea"/>
                          <a:cs typeface="+mn-cs"/>
                        </a:rPr>
                        <a:t>
 Dank unserer patentierten Anti-Flecken Technologie schützt der Black &amp; White Invisible Clear Deo Roll-On effektiv vor weißen Rückständen auf dunklen Textilien und gelben Flecken auf weißer Kleidung. 
Dabei ist es sanft zur Haut und liefert vollen 72 Stunden Schutz vor Schweiß, Gerüchen und Irritationen. Gut für deine Haut und die Umwelt 👉🏼 Unsere zu 87 % recyclebaren Glasverpackungen gewährleisten unendliche Wiederverwertbarkeit ohne Qualitätseinbußen! ♻️​
#NIVEA #Deo #FürHautpflegeOhneTierversuche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https://quintly-eu-image-storage.s3.amazonaws.com/4efafe4617368048609de3d9647bf496/3da1cbb951bbdff466e00f71d95b9c73.jpg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7022644"/>
                  </a:ext>
                </a:extLst>
              </a:tr>
            </a:tbl>
          </a:graphicData>
        </a:graphic>
      </p:graphicFrame>
      <p:sp>
        <p:nvSpPr>
          <p:cNvPr id="4" name="Text Placeholder 3">
            <a:extLst>
              <a:ext uri="{FF2B5EF4-FFF2-40B4-BE49-F238E27FC236}">
                <a16:creationId xmlns:a16="http://schemas.microsoft.com/office/drawing/2014/main" id="{EDF8C49B-BB07-47A1-95D2-BD2F66EA625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2134386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03AF0-5769-42FC-A6ED-294D96F1F2EB}"/>
              </a:ext>
            </a:extLst>
          </p:cNvPr>
          <p:cNvSpPr>
            <a:spLocks noGrp="1"/>
          </p:cNvSpPr>
          <p:nvPr>
            <p:ph type="title"/>
          </p:nvPr>
        </p:nvSpPr>
        <p:spPr/>
        <p:txBody>
          <a:bodyPr/>
          <a:lstStyle/>
          <a:p>
            <a:r>
              <a:rPr lang="en-US"/>
              <a:t>Instagram GERMANY - Post Performance Instagram | nivea_de - 5 of 9</a:t>
            </a:r>
          </a:p>
        </p:txBody>
      </p:sp>
      <p:graphicFrame>
        <p:nvGraphicFramePr>
          <p:cNvPr id="5" name="Table Placeholder 4">
            <a:extLst>
              <a:ext uri="{FF2B5EF4-FFF2-40B4-BE49-F238E27FC236}">
                <a16:creationId xmlns:a16="http://schemas.microsoft.com/office/drawing/2014/main" id="{07A4DDF6-AA10-4E0C-A5E4-32BB1918D2E0}"/>
              </a:ext>
            </a:extLst>
          </p:cNvPr>
          <p:cNvGraphicFramePr>
            <a:graphicFrameLocks noGrp="1"/>
          </p:cNvGraphicFramePr>
          <p:nvPr>
            <p:ph type="tbl" sz="quarter" idx="13"/>
            <p:extLst>
              <p:ext uri="{D42A27DB-BD31-4B8C-83A1-F6EECF244321}">
                <p14:modId xmlns:p14="http://schemas.microsoft.com/office/powerpoint/2010/main" val="3986446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28562594"/>
                    </a:ext>
                  </a:extLst>
                </a:gridCol>
                <a:gridCol w="987552">
                  <a:extLst>
                    <a:ext uri="{9D8B030D-6E8A-4147-A177-3AD203B41FA5}">
                      <a16:colId xmlns:a16="http://schemas.microsoft.com/office/drawing/2014/main" val="1058049257"/>
                    </a:ext>
                  </a:extLst>
                </a:gridCol>
                <a:gridCol w="1316736">
                  <a:extLst>
                    <a:ext uri="{9D8B030D-6E8A-4147-A177-3AD203B41FA5}">
                      <a16:colId xmlns:a16="http://schemas.microsoft.com/office/drawing/2014/main" val="2994166293"/>
                    </a:ext>
                  </a:extLst>
                </a:gridCol>
                <a:gridCol w="411480">
                  <a:extLst>
                    <a:ext uri="{9D8B030D-6E8A-4147-A177-3AD203B41FA5}">
                      <a16:colId xmlns:a16="http://schemas.microsoft.com/office/drawing/2014/main" val="4014065544"/>
                    </a:ext>
                  </a:extLst>
                </a:gridCol>
                <a:gridCol w="411480">
                  <a:extLst>
                    <a:ext uri="{9D8B030D-6E8A-4147-A177-3AD203B41FA5}">
                      <a16:colId xmlns:a16="http://schemas.microsoft.com/office/drawing/2014/main" val="2388879169"/>
                    </a:ext>
                  </a:extLst>
                </a:gridCol>
                <a:gridCol w="411480">
                  <a:extLst>
                    <a:ext uri="{9D8B030D-6E8A-4147-A177-3AD203B41FA5}">
                      <a16:colId xmlns:a16="http://schemas.microsoft.com/office/drawing/2014/main" val="3378671778"/>
                    </a:ext>
                  </a:extLst>
                </a:gridCol>
                <a:gridCol w="411480">
                  <a:extLst>
                    <a:ext uri="{9D8B030D-6E8A-4147-A177-3AD203B41FA5}">
                      <a16:colId xmlns:a16="http://schemas.microsoft.com/office/drawing/2014/main" val="718740056"/>
                    </a:ext>
                  </a:extLst>
                </a:gridCol>
                <a:gridCol w="411480">
                  <a:extLst>
                    <a:ext uri="{9D8B030D-6E8A-4147-A177-3AD203B41FA5}">
                      <a16:colId xmlns:a16="http://schemas.microsoft.com/office/drawing/2014/main" val="4129470883"/>
                    </a:ext>
                  </a:extLst>
                </a:gridCol>
                <a:gridCol w="411480">
                  <a:extLst>
                    <a:ext uri="{9D8B030D-6E8A-4147-A177-3AD203B41FA5}">
                      <a16:colId xmlns:a16="http://schemas.microsoft.com/office/drawing/2014/main" val="1849854793"/>
                    </a:ext>
                  </a:extLst>
                </a:gridCol>
                <a:gridCol w="411480">
                  <a:extLst>
                    <a:ext uri="{9D8B030D-6E8A-4147-A177-3AD203B41FA5}">
                      <a16:colId xmlns:a16="http://schemas.microsoft.com/office/drawing/2014/main" val="1491004769"/>
                    </a:ext>
                  </a:extLst>
                </a:gridCol>
                <a:gridCol w="411480">
                  <a:extLst>
                    <a:ext uri="{9D8B030D-6E8A-4147-A177-3AD203B41FA5}">
                      <a16:colId xmlns:a16="http://schemas.microsoft.com/office/drawing/2014/main" val="891143337"/>
                    </a:ext>
                  </a:extLst>
                </a:gridCol>
                <a:gridCol w="411480">
                  <a:extLst>
                    <a:ext uri="{9D8B030D-6E8A-4147-A177-3AD203B41FA5}">
                      <a16:colId xmlns:a16="http://schemas.microsoft.com/office/drawing/2014/main" val="102371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6073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- 2024-08-14 17:01:33</a:t>
                      </a:r>
                      <a:r>
                        <a:rPr kumimoji="0" lang="en-US" sz="1000" b="0" i="0" u="none" strike="noStrike" kern="1200" cap="none" spc="0" normalizeH="0" baseline="0" noProof="0">
                          <a:ln>
                            <a:noFill/>
                          </a:ln>
                          <a:solidFill>
                            <a:prstClr val="black"/>
                          </a:solidFill>
                          <a:effectLst/>
                          <a:uLnTx/>
                          <a:uFillTx/>
                          <a:latin typeface="Calibri"/>
                          <a:ea typeface="+mn-ea"/>
                          <a:cs typeface="+mn-cs"/>
                        </a:rPr>
                        <a:t>
 Deine Lieblingsroutine, aber mach sie grün 🌱​
♻️ Derma Skin Clear Waschgel &amp; Gesichtswasser: Gründliche Reinigung, verpackt in recycelten Materialien​
💧 Erfrischende Tagespflege 24h Feuchtigkeit: Eine vegane Option, die Feuchtigkeit spendet und die Haut erfrischt​
🐠 Derma Skin Clear UV-Fluid LSF 50+: Schützt deine Haut und das Meeresleben mit unserer ozeanfreundlichen Formel, die frei von schädlichen UV-Filtern ist​
#NIVEA #Skincare #Gesichtspflege #FürHautpflegeOhneTierversuche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https://quintly-eu-image-storage.s3.amazonaws.com/4efafe4617368048609de3d9647bf496/574eb192b47e39cbc2bb846d8880b848.jpg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6435</a:t>
                      </a:r>
                    </a:p>
                  </a:txBody>
                  <a:tcPr/>
                </a:tc>
                <a:extLst>
                  <a:ext uri="{0D108BD9-81ED-4DB2-BD59-A6C34878D82A}">
                    <a16:rowId xmlns:a16="http://schemas.microsoft.com/office/drawing/2014/main" val="3497837308"/>
                  </a:ext>
                </a:extLst>
              </a:tr>
            </a:tbl>
          </a:graphicData>
        </a:graphic>
      </p:graphicFrame>
      <p:sp>
        <p:nvSpPr>
          <p:cNvPr id="4" name="Text Placeholder 3">
            <a:extLst>
              <a:ext uri="{FF2B5EF4-FFF2-40B4-BE49-F238E27FC236}">
                <a16:creationId xmlns:a16="http://schemas.microsoft.com/office/drawing/2014/main" id="{7755E824-27D3-451E-94A1-D080B94C1E3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4589952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71C31-5435-4571-91A7-0CC956F8B4D8}"/>
              </a:ext>
            </a:extLst>
          </p:cNvPr>
          <p:cNvSpPr>
            <a:spLocks noGrp="1"/>
          </p:cNvSpPr>
          <p:nvPr>
            <p:ph type="title"/>
          </p:nvPr>
        </p:nvSpPr>
        <p:spPr/>
        <p:txBody>
          <a:bodyPr/>
          <a:lstStyle/>
          <a:p>
            <a:r>
              <a:rPr lang="en-US"/>
              <a:t>Instagram GERMANY - Post Performance Instagram | nivea_de - 6 of 9</a:t>
            </a:r>
          </a:p>
        </p:txBody>
      </p:sp>
      <p:graphicFrame>
        <p:nvGraphicFramePr>
          <p:cNvPr id="5" name="Table Placeholder 4">
            <a:extLst>
              <a:ext uri="{FF2B5EF4-FFF2-40B4-BE49-F238E27FC236}">
                <a16:creationId xmlns:a16="http://schemas.microsoft.com/office/drawing/2014/main" id="{6A076BAB-286D-40F1-9A93-A35F680FD73A}"/>
              </a:ext>
            </a:extLst>
          </p:cNvPr>
          <p:cNvGraphicFramePr>
            <a:graphicFrameLocks noGrp="1"/>
          </p:cNvGraphicFramePr>
          <p:nvPr>
            <p:ph type="tbl" sz="quarter" idx="13"/>
            <p:extLst>
              <p:ext uri="{D42A27DB-BD31-4B8C-83A1-F6EECF244321}">
                <p14:modId xmlns:p14="http://schemas.microsoft.com/office/powerpoint/2010/main" val="4261802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39168140"/>
                    </a:ext>
                  </a:extLst>
                </a:gridCol>
                <a:gridCol w="987552">
                  <a:extLst>
                    <a:ext uri="{9D8B030D-6E8A-4147-A177-3AD203B41FA5}">
                      <a16:colId xmlns:a16="http://schemas.microsoft.com/office/drawing/2014/main" val="754300033"/>
                    </a:ext>
                  </a:extLst>
                </a:gridCol>
                <a:gridCol w="1316736">
                  <a:extLst>
                    <a:ext uri="{9D8B030D-6E8A-4147-A177-3AD203B41FA5}">
                      <a16:colId xmlns:a16="http://schemas.microsoft.com/office/drawing/2014/main" val="4201774090"/>
                    </a:ext>
                  </a:extLst>
                </a:gridCol>
                <a:gridCol w="411480">
                  <a:extLst>
                    <a:ext uri="{9D8B030D-6E8A-4147-A177-3AD203B41FA5}">
                      <a16:colId xmlns:a16="http://schemas.microsoft.com/office/drawing/2014/main" val="2746363877"/>
                    </a:ext>
                  </a:extLst>
                </a:gridCol>
                <a:gridCol w="411480">
                  <a:extLst>
                    <a:ext uri="{9D8B030D-6E8A-4147-A177-3AD203B41FA5}">
                      <a16:colId xmlns:a16="http://schemas.microsoft.com/office/drawing/2014/main" val="1488516362"/>
                    </a:ext>
                  </a:extLst>
                </a:gridCol>
                <a:gridCol w="411480">
                  <a:extLst>
                    <a:ext uri="{9D8B030D-6E8A-4147-A177-3AD203B41FA5}">
                      <a16:colId xmlns:a16="http://schemas.microsoft.com/office/drawing/2014/main" val="865646640"/>
                    </a:ext>
                  </a:extLst>
                </a:gridCol>
                <a:gridCol w="411480">
                  <a:extLst>
                    <a:ext uri="{9D8B030D-6E8A-4147-A177-3AD203B41FA5}">
                      <a16:colId xmlns:a16="http://schemas.microsoft.com/office/drawing/2014/main" val="1124213287"/>
                    </a:ext>
                  </a:extLst>
                </a:gridCol>
                <a:gridCol w="411480">
                  <a:extLst>
                    <a:ext uri="{9D8B030D-6E8A-4147-A177-3AD203B41FA5}">
                      <a16:colId xmlns:a16="http://schemas.microsoft.com/office/drawing/2014/main" val="4214097635"/>
                    </a:ext>
                  </a:extLst>
                </a:gridCol>
                <a:gridCol w="411480">
                  <a:extLst>
                    <a:ext uri="{9D8B030D-6E8A-4147-A177-3AD203B41FA5}">
                      <a16:colId xmlns:a16="http://schemas.microsoft.com/office/drawing/2014/main" val="3963119678"/>
                    </a:ext>
                  </a:extLst>
                </a:gridCol>
                <a:gridCol w="411480">
                  <a:extLst>
                    <a:ext uri="{9D8B030D-6E8A-4147-A177-3AD203B41FA5}">
                      <a16:colId xmlns:a16="http://schemas.microsoft.com/office/drawing/2014/main" val="4125551586"/>
                    </a:ext>
                  </a:extLst>
                </a:gridCol>
                <a:gridCol w="411480">
                  <a:extLst>
                    <a:ext uri="{9D8B030D-6E8A-4147-A177-3AD203B41FA5}">
                      <a16:colId xmlns:a16="http://schemas.microsoft.com/office/drawing/2014/main" val="3778314211"/>
                    </a:ext>
                  </a:extLst>
                </a:gridCol>
                <a:gridCol w="411480">
                  <a:extLst>
                    <a:ext uri="{9D8B030D-6E8A-4147-A177-3AD203B41FA5}">
                      <a16:colId xmlns:a16="http://schemas.microsoft.com/office/drawing/2014/main" val="206998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143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- 2024-08-17 17:00:59</a:t>
                      </a:r>
                      <a:r>
                        <a:rPr kumimoji="0" lang="en-US" sz="1000" b="0" i="0" u="none" strike="noStrike" kern="1200" cap="none" spc="0" normalizeH="0" baseline="0" noProof="0">
                          <a:ln>
                            <a:noFill/>
                          </a:ln>
                          <a:solidFill>
                            <a:prstClr val="black"/>
                          </a:solidFill>
                          <a:effectLst/>
                          <a:uLnTx/>
                          <a:uFillTx/>
                          <a:latin typeface="Calibri"/>
                          <a:ea typeface="+mn-ea"/>
                          <a:cs typeface="+mn-cs"/>
                        </a:rPr>
                        <a:t>
 Kennst du schon unsere neuste Anti-Pigmentflecken-Innovation? Unser LUMINOUS630® CC Fluid 3-in-1 LSF 30 sorgt für eine strahlende Haut und einen ebenmäßigen Teint 😍 ​
1️⃣️ Mikroverkapselte Farbpigmente, die sich dem Hautton anpassen, kaschieren Pigmentflecken sofort​
2️⃣ Unserer patentierter Wirkstoff LUMINOUS630® reduziert Pigmentflecken sichtbar in nur 2 Wochen ​
3️⃣ Die Formel mit LSF30 schützt vor UV-Strahlen und beugt der Neuentstehung von Pigmentflecken vor​
#NIVEA #Skincare #Gesichtspflege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https://quintly-eu-image-storage.s3.amazonaws.com/4efafe4617368048609de3d9647bf496/3655f0cda0668b8c5ca6f3601123910c.jpg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61501070"/>
                  </a:ext>
                </a:extLst>
              </a:tr>
            </a:tbl>
          </a:graphicData>
        </a:graphic>
      </p:graphicFrame>
      <p:sp>
        <p:nvSpPr>
          <p:cNvPr id="4" name="Text Placeholder 3">
            <a:extLst>
              <a:ext uri="{FF2B5EF4-FFF2-40B4-BE49-F238E27FC236}">
                <a16:creationId xmlns:a16="http://schemas.microsoft.com/office/drawing/2014/main" id="{ADE9947F-4F19-4D84-8312-8CA13CD0CC7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679878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CFC2-5A9D-44DA-ABE4-281EA9547AD5}"/>
              </a:ext>
            </a:extLst>
          </p:cNvPr>
          <p:cNvSpPr>
            <a:spLocks noGrp="1"/>
          </p:cNvSpPr>
          <p:nvPr>
            <p:ph type="title"/>
          </p:nvPr>
        </p:nvSpPr>
        <p:spPr/>
        <p:txBody>
          <a:bodyPr/>
          <a:lstStyle/>
          <a:p>
            <a:r>
              <a:rPr lang="en-US"/>
              <a:t>Instagram GERMANY - Post Performance Instagram | nivea_de - 7 of 9</a:t>
            </a:r>
          </a:p>
        </p:txBody>
      </p:sp>
      <p:graphicFrame>
        <p:nvGraphicFramePr>
          <p:cNvPr id="5" name="Table Placeholder 4">
            <a:extLst>
              <a:ext uri="{FF2B5EF4-FFF2-40B4-BE49-F238E27FC236}">
                <a16:creationId xmlns:a16="http://schemas.microsoft.com/office/drawing/2014/main" id="{74113EE9-D6D6-4CEB-BF3F-A3BFEC03118B}"/>
              </a:ext>
            </a:extLst>
          </p:cNvPr>
          <p:cNvGraphicFramePr>
            <a:graphicFrameLocks noGrp="1"/>
          </p:cNvGraphicFramePr>
          <p:nvPr>
            <p:ph type="tbl" sz="quarter" idx="13"/>
            <p:extLst>
              <p:ext uri="{D42A27DB-BD31-4B8C-83A1-F6EECF244321}">
                <p14:modId xmlns:p14="http://schemas.microsoft.com/office/powerpoint/2010/main" val="175014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95031694"/>
                    </a:ext>
                  </a:extLst>
                </a:gridCol>
                <a:gridCol w="987552">
                  <a:extLst>
                    <a:ext uri="{9D8B030D-6E8A-4147-A177-3AD203B41FA5}">
                      <a16:colId xmlns:a16="http://schemas.microsoft.com/office/drawing/2014/main" val="2902940290"/>
                    </a:ext>
                  </a:extLst>
                </a:gridCol>
                <a:gridCol w="1316736">
                  <a:extLst>
                    <a:ext uri="{9D8B030D-6E8A-4147-A177-3AD203B41FA5}">
                      <a16:colId xmlns:a16="http://schemas.microsoft.com/office/drawing/2014/main" val="3843674043"/>
                    </a:ext>
                  </a:extLst>
                </a:gridCol>
                <a:gridCol w="411480">
                  <a:extLst>
                    <a:ext uri="{9D8B030D-6E8A-4147-A177-3AD203B41FA5}">
                      <a16:colId xmlns:a16="http://schemas.microsoft.com/office/drawing/2014/main" val="1402343674"/>
                    </a:ext>
                  </a:extLst>
                </a:gridCol>
                <a:gridCol w="411480">
                  <a:extLst>
                    <a:ext uri="{9D8B030D-6E8A-4147-A177-3AD203B41FA5}">
                      <a16:colId xmlns:a16="http://schemas.microsoft.com/office/drawing/2014/main" val="886424827"/>
                    </a:ext>
                  </a:extLst>
                </a:gridCol>
                <a:gridCol w="411480">
                  <a:extLst>
                    <a:ext uri="{9D8B030D-6E8A-4147-A177-3AD203B41FA5}">
                      <a16:colId xmlns:a16="http://schemas.microsoft.com/office/drawing/2014/main" val="2243594294"/>
                    </a:ext>
                  </a:extLst>
                </a:gridCol>
                <a:gridCol w="411480">
                  <a:extLst>
                    <a:ext uri="{9D8B030D-6E8A-4147-A177-3AD203B41FA5}">
                      <a16:colId xmlns:a16="http://schemas.microsoft.com/office/drawing/2014/main" val="3366121646"/>
                    </a:ext>
                  </a:extLst>
                </a:gridCol>
                <a:gridCol w="411480">
                  <a:extLst>
                    <a:ext uri="{9D8B030D-6E8A-4147-A177-3AD203B41FA5}">
                      <a16:colId xmlns:a16="http://schemas.microsoft.com/office/drawing/2014/main" val="2639574826"/>
                    </a:ext>
                  </a:extLst>
                </a:gridCol>
                <a:gridCol w="411480">
                  <a:extLst>
                    <a:ext uri="{9D8B030D-6E8A-4147-A177-3AD203B41FA5}">
                      <a16:colId xmlns:a16="http://schemas.microsoft.com/office/drawing/2014/main" val="2959249258"/>
                    </a:ext>
                  </a:extLst>
                </a:gridCol>
                <a:gridCol w="411480">
                  <a:extLst>
                    <a:ext uri="{9D8B030D-6E8A-4147-A177-3AD203B41FA5}">
                      <a16:colId xmlns:a16="http://schemas.microsoft.com/office/drawing/2014/main" val="2064849375"/>
                    </a:ext>
                  </a:extLst>
                </a:gridCol>
                <a:gridCol w="411480">
                  <a:extLst>
                    <a:ext uri="{9D8B030D-6E8A-4147-A177-3AD203B41FA5}">
                      <a16:colId xmlns:a16="http://schemas.microsoft.com/office/drawing/2014/main" val="3436517816"/>
                    </a:ext>
                  </a:extLst>
                </a:gridCol>
                <a:gridCol w="411480">
                  <a:extLst>
                    <a:ext uri="{9D8B030D-6E8A-4147-A177-3AD203B41FA5}">
                      <a16:colId xmlns:a16="http://schemas.microsoft.com/office/drawing/2014/main" val="1070691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3831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- 2024-08-20 17:00:57</a:t>
                      </a:r>
                      <a:r>
                        <a:rPr kumimoji="0" lang="de-DE" sz="1000" b="0" i="0" u="none" strike="noStrike" kern="1200" cap="none" spc="0" normalizeH="0" baseline="0" noProof="0">
                          <a:ln>
                            <a:noFill/>
                          </a:ln>
                          <a:solidFill>
                            <a:prstClr val="black"/>
                          </a:solidFill>
                          <a:effectLst/>
                          <a:uLnTx/>
                          <a:uFillTx/>
                          <a:latin typeface="Calibri"/>
                          <a:ea typeface="+mn-ea"/>
                          <a:cs typeface="+mn-cs"/>
                        </a:rPr>
                        <a:t>
 Mit 5 % Serum angereichert, vereint das Mizellenwasser Regeneration die Effizienz von Mizellen mit den Hautpflegevorteilen von Panthenol, Squalan und einem Aminosäure-Komplex. 🌿💧
Die Serum-Infusion steigert die Feuchtigkeit, beruhigt die Haut und stärkt ihre Barriere während der Reinigung. Du erhältst eine gründliche Reinigung, die Unreinheiten und Make-up entfernt, sowie die pflegenden und feuchtigkeitsspendenden Vorteile eines Serums – alles in einem einfachen Schritt. 💙​
#NIVEA #Skincare #Cleansing #Mizellenwasser #Abschminken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https://quintly-eu-image-storage.s3.amazonaws.com/4efafe4617368048609de3d9647bf496/a87c4e68a22d5fd297f9bf50a0b09dd8.jpg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32134854"/>
                  </a:ext>
                </a:extLst>
              </a:tr>
            </a:tbl>
          </a:graphicData>
        </a:graphic>
      </p:graphicFrame>
      <p:sp>
        <p:nvSpPr>
          <p:cNvPr id="4" name="Text Placeholder 3">
            <a:extLst>
              <a:ext uri="{FF2B5EF4-FFF2-40B4-BE49-F238E27FC236}">
                <a16:creationId xmlns:a16="http://schemas.microsoft.com/office/drawing/2014/main" id="{D787C67D-14BA-4DEA-96D8-51831AC57C2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6696691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636DD-1965-46CB-BE9D-46440CFA1630}"/>
              </a:ext>
            </a:extLst>
          </p:cNvPr>
          <p:cNvSpPr>
            <a:spLocks noGrp="1"/>
          </p:cNvSpPr>
          <p:nvPr>
            <p:ph type="title"/>
          </p:nvPr>
        </p:nvSpPr>
        <p:spPr/>
        <p:txBody>
          <a:bodyPr/>
          <a:lstStyle/>
          <a:p>
            <a:r>
              <a:rPr lang="en-US"/>
              <a:t>Instagram GERMANY - Post Performance Instagram | nivea_de - 8 of 9</a:t>
            </a:r>
          </a:p>
        </p:txBody>
      </p:sp>
      <p:graphicFrame>
        <p:nvGraphicFramePr>
          <p:cNvPr id="5" name="Table Placeholder 4">
            <a:extLst>
              <a:ext uri="{FF2B5EF4-FFF2-40B4-BE49-F238E27FC236}">
                <a16:creationId xmlns:a16="http://schemas.microsoft.com/office/drawing/2014/main" id="{4D59D308-E099-4AA8-8F90-81127195716B}"/>
              </a:ext>
            </a:extLst>
          </p:cNvPr>
          <p:cNvGraphicFramePr>
            <a:graphicFrameLocks noGrp="1"/>
          </p:cNvGraphicFramePr>
          <p:nvPr>
            <p:ph type="tbl" sz="quarter" idx="13"/>
            <p:extLst>
              <p:ext uri="{D42A27DB-BD31-4B8C-83A1-F6EECF244321}">
                <p14:modId xmlns:p14="http://schemas.microsoft.com/office/powerpoint/2010/main" val="623426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54634941"/>
                    </a:ext>
                  </a:extLst>
                </a:gridCol>
                <a:gridCol w="987552">
                  <a:extLst>
                    <a:ext uri="{9D8B030D-6E8A-4147-A177-3AD203B41FA5}">
                      <a16:colId xmlns:a16="http://schemas.microsoft.com/office/drawing/2014/main" val="1502974935"/>
                    </a:ext>
                  </a:extLst>
                </a:gridCol>
                <a:gridCol w="1316736">
                  <a:extLst>
                    <a:ext uri="{9D8B030D-6E8A-4147-A177-3AD203B41FA5}">
                      <a16:colId xmlns:a16="http://schemas.microsoft.com/office/drawing/2014/main" val="3613022264"/>
                    </a:ext>
                  </a:extLst>
                </a:gridCol>
                <a:gridCol w="411480">
                  <a:extLst>
                    <a:ext uri="{9D8B030D-6E8A-4147-A177-3AD203B41FA5}">
                      <a16:colId xmlns:a16="http://schemas.microsoft.com/office/drawing/2014/main" val="324653725"/>
                    </a:ext>
                  </a:extLst>
                </a:gridCol>
                <a:gridCol w="411480">
                  <a:extLst>
                    <a:ext uri="{9D8B030D-6E8A-4147-A177-3AD203B41FA5}">
                      <a16:colId xmlns:a16="http://schemas.microsoft.com/office/drawing/2014/main" val="1712275186"/>
                    </a:ext>
                  </a:extLst>
                </a:gridCol>
                <a:gridCol w="411480">
                  <a:extLst>
                    <a:ext uri="{9D8B030D-6E8A-4147-A177-3AD203B41FA5}">
                      <a16:colId xmlns:a16="http://schemas.microsoft.com/office/drawing/2014/main" val="354841442"/>
                    </a:ext>
                  </a:extLst>
                </a:gridCol>
                <a:gridCol w="411480">
                  <a:extLst>
                    <a:ext uri="{9D8B030D-6E8A-4147-A177-3AD203B41FA5}">
                      <a16:colId xmlns:a16="http://schemas.microsoft.com/office/drawing/2014/main" val="3014490456"/>
                    </a:ext>
                  </a:extLst>
                </a:gridCol>
                <a:gridCol w="411480">
                  <a:extLst>
                    <a:ext uri="{9D8B030D-6E8A-4147-A177-3AD203B41FA5}">
                      <a16:colId xmlns:a16="http://schemas.microsoft.com/office/drawing/2014/main" val="1588172963"/>
                    </a:ext>
                  </a:extLst>
                </a:gridCol>
                <a:gridCol w="411480">
                  <a:extLst>
                    <a:ext uri="{9D8B030D-6E8A-4147-A177-3AD203B41FA5}">
                      <a16:colId xmlns:a16="http://schemas.microsoft.com/office/drawing/2014/main" val="1180681758"/>
                    </a:ext>
                  </a:extLst>
                </a:gridCol>
                <a:gridCol w="411480">
                  <a:extLst>
                    <a:ext uri="{9D8B030D-6E8A-4147-A177-3AD203B41FA5}">
                      <a16:colId xmlns:a16="http://schemas.microsoft.com/office/drawing/2014/main" val="117761481"/>
                    </a:ext>
                  </a:extLst>
                </a:gridCol>
                <a:gridCol w="411480">
                  <a:extLst>
                    <a:ext uri="{9D8B030D-6E8A-4147-A177-3AD203B41FA5}">
                      <a16:colId xmlns:a16="http://schemas.microsoft.com/office/drawing/2014/main" val="558193265"/>
                    </a:ext>
                  </a:extLst>
                </a:gridCol>
                <a:gridCol w="411480">
                  <a:extLst>
                    <a:ext uri="{9D8B030D-6E8A-4147-A177-3AD203B41FA5}">
                      <a16:colId xmlns:a16="http://schemas.microsoft.com/office/drawing/2014/main" val="788310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99387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- 2024-08-13 17:01:43</a:t>
                      </a:r>
                      <a:r>
                        <a:rPr kumimoji="0" lang="de-DE" sz="1000" b="0" i="0" u="none" strike="noStrike" kern="1200" cap="none" spc="0" normalizeH="0" baseline="0" noProof="0">
                          <a:ln>
                            <a:noFill/>
                          </a:ln>
                          <a:solidFill>
                            <a:prstClr val="black"/>
                          </a:solidFill>
                          <a:effectLst/>
                          <a:uLnTx/>
                          <a:uFillTx/>
                          <a:latin typeface="Calibri"/>
                          <a:ea typeface="+mn-ea"/>
                          <a:cs typeface="+mn-cs"/>
                        </a:rPr>
                        <a:t>
 Schon gewusst? Panthenol, eine Form von Vitamin B5, ist für seine heilenden Eigenschaften bekannt 🌿
Zusammen mit Squalan, gewonnen aus Oliven, spendet unser mit 5 % Serum angereichertes Mizellenwasser Regeneration intensiv Feuchtigkeit, stellt sie wieder her und regeneriert deine Haut 💙
Kombiniert mit dem Double Effect Augen Make-Up Entferner, ist es das Power Duo für deine Gesichtsreinigung ✨​
#NIVEA #Skincare #Gesichtspflege #Mizellenwasser #Abschminken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https://quintly-eu-image-storage.s3.amazonaws.com/4efafe4617368048609de3d9647bf496/7eb852621c6bd66cecf29b64ccda9932.jpg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5402</a:t>
                      </a:r>
                    </a:p>
                  </a:txBody>
                  <a:tcPr/>
                </a:tc>
                <a:extLst>
                  <a:ext uri="{0D108BD9-81ED-4DB2-BD59-A6C34878D82A}">
                    <a16:rowId xmlns:a16="http://schemas.microsoft.com/office/drawing/2014/main" val="1183802043"/>
                  </a:ext>
                </a:extLst>
              </a:tr>
            </a:tbl>
          </a:graphicData>
        </a:graphic>
      </p:graphicFrame>
      <p:sp>
        <p:nvSpPr>
          <p:cNvPr id="4" name="Text Placeholder 3">
            <a:extLst>
              <a:ext uri="{FF2B5EF4-FFF2-40B4-BE49-F238E27FC236}">
                <a16:creationId xmlns:a16="http://schemas.microsoft.com/office/drawing/2014/main" id="{0FD0A8C2-E3A4-4918-B587-93C8E148AD1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5443972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A2CF-6312-4090-AAD1-DEA2574A0323}"/>
              </a:ext>
            </a:extLst>
          </p:cNvPr>
          <p:cNvSpPr>
            <a:spLocks noGrp="1"/>
          </p:cNvSpPr>
          <p:nvPr>
            <p:ph type="title"/>
          </p:nvPr>
        </p:nvSpPr>
        <p:spPr/>
        <p:txBody>
          <a:bodyPr/>
          <a:lstStyle/>
          <a:p>
            <a:r>
              <a:rPr lang="en-US"/>
              <a:t>Instagram GERMANY - Post Performance Instagram | nivea_de - 9 of 9</a:t>
            </a:r>
          </a:p>
        </p:txBody>
      </p:sp>
      <p:graphicFrame>
        <p:nvGraphicFramePr>
          <p:cNvPr id="5" name="Table Placeholder 4">
            <a:extLst>
              <a:ext uri="{FF2B5EF4-FFF2-40B4-BE49-F238E27FC236}">
                <a16:creationId xmlns:a16="http://schemas.microsoft.com/office/drawing/2014/main" id="{9C78D9EF-8DB6-4040-A196-7F13933A9A75}"/>
              </a:ext>
            </a:extLst>
          </p:cNvPr>
          <p:cNvGraphicFramePr>
            <a:graphicFrameLocks noGrp="1"/>
          </p:cNvGraphicFramePr>
          <p:nvPr>
            <p:ph type="tbl" sz="quarter" idx="13"/>
            <p:extLst>
              <p:ext uri="{D42A27DB-BD31-4B8C-83A1-F6EECF244321}">
                <p14:modId xmlns:p14="http://schemas.microsoft.com/office/powerpoint/2010/main" val="2211782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58452662"/>
                    </a:ext>
                  </a:extLst>
                </a:gridCol>
                <a:gridCol w="987552">
                  <a:extLst>
                    <a:ext uri="{9D8B030D-6E8A-4147-A177-3AD203B41FA5}">
                      <a16:colId xmlns:a16="http://schemas.microsoft.com/office/drawing/2014/main" val="644374"/>
                    </a:ext>
                  </a:extLst>
                </a:gridCol>
                <a:gridCol w="1316736">
                  <a:extLst>
                    <a:ext uri="{9D8B030D-6E8A-4147-A177-3AD203B41FA5}">
                      <a16:colId xmlns:a16="http://schemas.microsoft.com/office/drawing/2014/main" val="1184813355"/>
                    </a:ext>
                  </a:extLst>
                </a:gridCol>
                <a:gridCol w="411480">
                  <a:extLst>
                    <a:ext uri="{9D8B030D-6E8A-4147-A177-3AD203B41FA5}">
                      <a16:colId xmlns:a16="http://schemas.microsoft.com/office/drawing/2014/main" val="1003380606"/>
                    </a:ext>
                  </a:extLst>
                </a:gridCol>
                <a:gridCol w="411480">
                  <a:extLst>
                    <a:ext uri="{9D8B030D-6E8A-4147-A177-3AD203B41FA5}">
                      <a16:colId xmlns:a16="http://schemas.microsoft.com/office/drawing/2014/main" val="1658654346"/>
                    </a:ext>
                  </a:extLst>
                </a:gridCol>
                <a:gridCol w="411480">
                  <a:extLst>
                    <a:ext uri="{9D8B030D-6E8A-4147-A177-3AD203B41FA5}">
                      <a16:colId xmlns:a16="http://schemas.microsoft.com/office/drawing/2014/main" val="1053226853"/>
                    </a:ext>
                  </a:extLst>
                </a:gridCol>
                <a:gridCol w="411480">
                  <a:extLst>
                    <a:ext uri="{9D8B030D-6E8A-4147-A177-3AD203B41FA5}">
                      <a16:colId xmlns:a16="http://schemas.microsoft.com/office/drawing/2014/main" val="2060188848"/>
                    </a:ext>
                  </a:extLst>
                </a:gridCol>
                <a:gridCol w="411480">
                  <a:extLst>
                    <a:ext uri="{9D8B030D-6E8A-4147-A177-3AD203B41FA5}">
                      <a16:colId xmlns:a16="http://schemas.microsoft.com/office/drawing/2014/main" val="4181248685"/>
                    </a:ext>
                  </a:extLst>
                </a:gridCol>
                <a:gridCol w="411480">
                  <a:extLst>
                    <a:ext uri="{9D8B030D-6E8A-4147-A177-3AD203B41FA5}">
                      <a16:colId xmlns:a16="http://schemas.microsoft.com/office/drawing/2014/main" val="19384498"/>
                    </a:ext>
                  </a:extLst>
                </a:gridCol>
                <a:gridCol w="411480">
                  <a:extLst>
                    <a:ext uri="{9D8B030D-6E8A-4147-A177-3AD203B41FA5}">
                      <a16:colId xmlns:a16="http://schemas.microsoft.com/office/drawing/2014/main" val="754448131"/>
                    </a:ext>
                  </a:extLst>
                </a:gridCol>
                <a:gridCol w="411480">
                  <a:extLst>
                    <a:ext uri="{9D8B030D-6E8A-4147-A177-3AD203B41FA5}">
                      <a16:colId xmlns:a16="http://schemas.microsoft.com/office/drawing/2014/main" val="228880918"/>
                    </a:ext>
                  </a:extLst>
                </a:gridCol>
                <a:gridCol w="411480">
                  <a:extLst>
                    <a:ext uri="{9D8B030D-6E8A-4147-A177-3AD203B41FA5}">
                      <a16:colId xmlns:a16="http://schemas.microsoft.com/office/drawing/2014/main" val="383192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5831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- 2024-08-19 17:01:34</a:t>
                      </a:r>
                      <a:r>
                        <a:rPr kumimoji="0" lang="de-DE" sz="1000" b="0" i="0" u="none" strike="noStrike" kern="1200" cap="none" spc="0" normalizeH="0" baseline="0" noProof="0">
                          <a:ln>
                            <a:noFill/>
                          </a:ln>
                          <a:solidFill>
                            <a:prstClr val="black"/>
                          </a:solidFill>
                          <a:effectLst/>
                          <a:uLnTx/>
                          <a:uFillTx/>
                          <a:latin typeface="Calibri"/>
                          <a:ea typeface="+mn-ea"/>
                          <a:cs typeface="+mn-cs"/>
                        </a:rPr>
                        <a:t>
 Sommererinnerungen bleiben für immer, aber nicht auf deinem Gesicht! ❎ 
Genieße den Sommer unbeschwert mit dem UV Gesicht Mattierenden Sonnenschutz LSF 50 mit einer nicht fettenden Formel, die für jeden Hauttyp geeignet ist. Markiere deinen Bestie, der diesen Reminder braucht💙 ☀️​
#NIVEA #Suncare #Sunscreen #KeinTagOhneLSF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https://quintly-eu-image-storage.s3.amazonaws.com/4efafe4617368048609de3d9647bf496/b90c9e552ad31c99c9d62d61e1de86d5.jpg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 Local Influencer Content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4113</a:t>
                      </a:r>
                    </a:p>
                  </a:txBody>
                  <a:tcPr/>
                </a:tc>
                <a:extLst>
                  <a:ext uri="{0D108BD9-81ED-4DB2-BD59-A6C34878D82A}">
                    <a16:rowId xmlns:a16="http://schemas.microsoft.com/office/drawing/2014/main" val="3157629018"/>
                  </a:ext>
                </a:extLst>
              </a:tr>
            </a:tbl>
          </a:graphicData>
        </a:graphic>
      </p:graphicFrame>
      <p:sp>
        <p:nvSpPr>
          <p:cNvPr id="4" name="Text Placeholder 3">
            <a:extLst>
              <a:ext uri="{FF2B5EF4-FFF2-40B4-BE49-F238E27FC236}">
                <a16:creationId xmlns:a16="http://schemas.microsoft.com/office/drawing/2014/main" id="{F63F2823-3896-40B4-8913-0D1754E6CDC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4268210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0E019-DFB1-45DB-A360-D65F413E6261}"/>
              </a:ext>
            </a:extLst>
          </p:cNvPr>
          <p:cNvSpPr>
            <a:spLocks noGrp="1"/>
          </p:cNvSpPr>
          <p:nvPr>
            <p:ph type="title"/>
          </p:nvPr>
        </p:nvSpPr>
        <p:spPr/>
        <p:txBody>
          <a:bodyPr/>
          <a:lstStyle/>
          <a:p>
            <a:r>
              <a:rPr lang="en-US"/>
              <a:t>Instagram ITALY - Post Performance Instagram | niveaitalia - 1 of 11</a:t>
            </a:r>
          </a:p>
        </p:txBody>
      </p:sp>
      <p:graphicFrame>
        <p:nvGraphicFramePr>
          <p:cNvPr id="5" name="Table Placeholder 4">
            <a:extLst>
              <a:ext uri="{FF2B5EF4-FFF2-40B4-BE49-F238E27FC236}">
                <a16:creationId xmlns:a16="http://schemas.microsoft.com/office/drawing/2014/main" id="{CECC2D6F-6D66-4ED8-8BA1-1326F7B21481}"/>
              </a:ext>
            </a:extLst>
          </p:cNvPr>
          <p:cNvGraphicFramePr>
            <a:graphicFrameLocks noGrp="1"/>
          </p:cNvGraphicFramePr>
          <p:nvPr>
            <p:ph type="tbl" sz="quarter" idx="13"/>
            <p:extLst>
              <p:ext uri="{D42A27DB-BD31-4B8C-83A1-F6EECF244321}">
                <p14:modId xmlns:p14="http://schemas.microsoft.com/office/powerpoint/2010/main" val="3828740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99048588"/>
                    </a:ext>
                  </a:extLst>
                </a:gridCol>
                <a:gridCol w="987552">
                  <a:extLst>
                    <a:ext uri="{9D8B030D-6E8A-4147-A177-3AD203B41FA5}">
                      <a16:colId xmlns:a16="http://schemas.microsoft.com/office/drawing/2014/main" val="2091384623"/>
                    </a:ext>
                  </a:extLst>
                </a:gridCol>
                <a:gridCol w="1316736">
                  <a:extLst>
                    <a:ext uri="{9D8B030D-6E8A-4147-A177-3AD203B41FA5}">
                      <a16:colId xmlns:a16="http://schemas.microsoft.com/office/drawing/2014/main" val="844597524"/>
                    </a:ext>
                  </a:extLst>
                </a:gridCol>
                <a:gridCol w="411480">
                  <a:extLst>
                    <a:ext uri="{9D8B030D-6E8A-4147-A177-3AD203B41FA5}">
                      <a16:colId xmlns:a16="http://schemas.microsoft.com/office/drawing/2014/main" val="4142558230"/>
                    </a:ext>
                  </a:extLst>
                </a:gridCol>
                <a:gridCol w="411480">
                  <a:extLst>
                    <a:ext uri="{9D8B030D-6E8A-4147-A177-3AD203B41FA5}">
                      <a16:colId xmlns:a16="http://schemas.microsoft.com/office/drawing/2014/main" val="3417194534"/>
                    </a:ext>
                  </a:extLst>
                </a:gridCol>
                <a:gridCol w="411480">
                  <a:extLst>
                    <a:ext uri="{9D8B030D-6E8A-4147-A177-3AD203B41FA5}">
                      <a16:colId xmlns:a16="http://schemas.microsoft.com/office/drawing/2014/main" val="1091134865"/>
                    </a:ext>
                  </a:extLst>
                </a:gridCol>
                <a:gridCol w="411480">
                  <a:extLst>
                    <a:ext uri="{9D8B030D-6E8A-4147-A177-3AD203B41FA5}">
                      <a16:colId xmlns:a16="http://schemas.microsoft.com/office/drawing/2014/main" val="1291012675"/>
                    </a:ext>
                  </a:extLst>
                </a:gridCol>
                <a:gridCol w="411480">
                  <a:extLst>
                    <a:ext uri="{9D8B030D-6E8A-4147-A177-3AD203B41FA5}">
                      <a16:colId xmlns:a16="http://schemas.microsoft.com/office/drawing/2014/main" val="474331803"/>
                    </a:ext>
                  </a:extLst>
                </a:gridCol>
                <a:gridCol w="411480">
                  <a:extLst>
                    <a:ext uri="{9D8B030D-6E8A-4147-A177-3AD203B41FA5}">
                      <a16:colId xmlns:a16="http://schemas.microsoft.com/office/drawing/2014/main" val="2558463702"/>
                    </a:ext>
                  </a:extLst>
                </a:gridCol>
                <a:gridCol w="411480">
                  <a:extLst>
                    <a:ext uri="{9D8B030D-6E8A-4147-A177-3AD203B41FA5}">
                      <a16:colId xmlns:a16="http://schemas.microsoft.com/office/drawing/2014/main" val="3279789772"/>
                    </a:ext>
                  </a:extLst>
                </a:gridCol>
                <a:gridCol w="411480">
                  <a:extLst>
                    <a:ext uri="{9D8B030D-6E8A-4147-A177-3AD203B41FA5}">
                      <a16:colId xmlns:a16="http://schemas.microsoft.com/office/drawing/2014/main" val="17267151"/>
                    </a:ext>
                  </a:extLst>
                </a:gridCol>
                <a:gridCol w="411480">
                  <a:extLst>
                    <a:ext uri="{9D8B030D-6E8A-4147-A177-3AD203B41FA5}">
                      <a16:colId xmlns:a16="http://schemas.microsoft.com/office/drawing/2014/main" val="643376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15606667"/>
                  </a:ext>
                </a:extLst>
              </a:tr>
            </a:tbl>
          </a:graphicData>
        </a:graphic>
      </p:graphicFrame>
      <p:sp>
        <p:nvSpPr>
          <p:cNvPr id="4" name="Text Placeholder 3">
            <a:extLst>
              <a:ext uri="{FF2B5EF4-FFF2-40B4-BE49-F238E27FC236}">
                <a16:creationId xmlns:a16="http://schemas.microsoft.com/office/drawing/2014/main" id="{3F89E64D-8D9F-43BF-9247-6E2ED32EB5E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02941460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A7B2D-0266-4E06-A098-25E1E806514A}"/>
              </a:ext>
            </a:extLst>
          </p:cNvPr>
          <p:cNvSpPr>
            <a:spLocks noGrp="1"/>
          </p:cNvSpPr>
          <p:nvPr>
            <p:ph type="title"/>
          </p:nvPr>
        </p:nvSpPr>
        <p:spPr/>
        <p:txBody>
          <a:bodyPr/>
          <a:lstStyle/>
          <a:p>
            <a:r>
              <a:rPr lang="en-US"/>
              <a:t>Instagram ITALY - Post Performance Instagram | niveaitalia - 2 of 11</a:t>
            </a:r>
          </a:p>
        </p:txBody>
      </p:sp>
      <p:graphicFrame>
        <p:nvGraphicFramePr>
          <p:cNvPr id="5" name="Table Placeholder 4">
            <a:extLst>
              <a:ext uri="{FF2B5EF4-FFF2-40B4-BE49-F238E27FC236}">
                <a16:creationId xmlns:a16="http://schemas.microsoft.com/office/drawing/2014/main" id="{3DE1991A-6002-425C-9A94-47450D071B6F}"/>
              </a:ext>
            </a:extLst>
          </p:cNvPr>
          <p:cNvGraphicFramePr>
            <a:graphicFrameLocks noGrp="1"/>
          </p:cNvGraphicFramePr>
          <p:nvPr>
            <p:ph type="tbl" sz="quarter" idx="13"/>
            <p:extLst>
              <p:ext uri="{D42A27DB-BD31-4B8C-83A1-F6EECF244321}">
                <p14:modId xmlns:p14="http://schemas.microsoft.com/office/powerpoint/2010/main" val="4203229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03966704"/>
                    </a:ext>
                  </a:extLst>
                </a:gridCol>
                <a:gridCol w="987552">
                  <a:extLst>
                    <a:ext uri="{9D8B030D-6E8A-4147-A177-3AD203B41FA5}">
                      <a16:colId xmlns:a16="http://schemas.microsoft.com/office/drawing/2014/main" val="2526208865"/>
                    </a:ext>
                  </a:extLst>
                </a:gridCol>
                <a:gridCol w="1316736">
                  <a:extLst>
                    <a:ext uri="{9D8B030D-6E8A-4147-A177-3AD203B41FA5}">
                      <a16:colId xmlns:a16="http://schemas.microsoft.com/office/drawing/2014/main" val="1172236212"/>
                    </a:ext>
                  </a:extLst>
                </a:gridCol>
                <a:gridCol w="411480">
                  <a:extLst>
                    <a:ext uri="{9D8B030D-6E8A-4147-A177-3AD203B41FA5}">
                      <a16:colId xmlns:a16="http://schemas.microsoft.com/office/drawing/2014/main" val="1333542745"/>
                    </a:ext>
                  </a:extLst>
                </a:gridCol>
                <a:gridCol w="411480">
                  <a:extLst>
                    <a:ext uri="{9D8B030D-6E8A-4147-A177-3AD203B41FA5}">
                      <a16:colId xmlns:a16="http://schemas.microsoft.com/office/drawing/2014/main" val="417022985"/>
                    </a:ext>
                  </a:extLst>
                </a:gridCol>
                <a:gridCol w="411480">
                  <a:extLst>
                    <a:ext uri="{9D8B030D-6E8A-4147-A177-3AD203B41FA5}">
                      <a16:colId xmlns:a16="http://schemas.microsoft.com/office/drawing/2014/main" val="3757148536"/>
                    </a:ext>
                  </a:extLst>
                </a:gridCol>
                <a:gridCol w="411480">
                  <a:extLst>
                    <a:ext uri="{9D8B030D-6E8A-4147-A177-3AD203B41FA5}">
                      <a16:colId xmlns:a16="http://schemas.microsoft.com/office/drawing/2014/main" val="2361207642"/>
                    </a:ext>
                  </a:extLst>
                </a:gridCol>
                <a:gridCol w="411480">
                  <a:extLst>
                    <a:ext uri="{9D8B030D-6E8A-4147-A177-3AD203B41FA5}">
                      <a16:colId xmlns:a16="http://schemas.microsoft.com/office/drawing/2014/main" val="2586635905"/>
                    </a:ext>
                  </a:extLst>
                </a:gridCol>
                <a:gridCol w="411480">
                  <a:extLst>
                    <a:ext uri="{9D8B030D-6E8A-4147-A177-3AD203B41FA5}">
                      <a16:colId xmlns:a16="http://schemas.microsoft.com/office/drawing/2014/main" val="1983207301"/>
                    </a:ext>
                  </a:extLst>
                </a:gridCol>
                <a:gridCol w="411480">
                  <a:extLst>
                    <a:ext uri="{9D8B030D-6E8A-4147-A177-3AD203B41FA5}">
                      <a16:colId xmlns:a16="http://schemas.microsoft.com/office/drawing/2014/main" val="2201798240"/>
                    </a:ext>
                  </a:extLst>
                </a:gridCol>
                <a:gridCol w="411480">
                  <a:extLst>
                    <a:ext uri="{9D8B030D-6E8A-4147-A177-3AD203B41FA5}">
                      <a16:colId xmlns:a16="http://schemas.microsoft.com/office/drawing/2014/main" val="2268686089"/>
                    </a:ext>
                  </a:extLst>
                </a:gridCol>
                <a:gridCol w="411480">
                  <a:extLst>
                    <a:ext uri="{9D8B030D-6E8A-4147-A177-3AD203B41FA5}">
                      <a16:colId xmlns:a16="http://schemas.microsoft.com/office/drawing/2014/main" val="1702862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23532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- 2024-08-08 11:31:55</a:t>
                      </a:r>
                      <a:r>
                        <a:rPr kumimoji="0" lang="it-IT" sz="1000" b="0" i="0" u="none" strike="noStrike" kern="1200" cap="none" spc="0" normalizeH="0" baseline="0" noProof="0">
                          <a:ln>
                            <a:noFill/>
                          </a:ln>
                          <a:solidFill>
                            <a:prstClr val="black"/>
                          </a:solidFill>
                          <a:effectLst/>
                          <a:uLnTx/>
                          <a:uFillTx/>
                          <a:latin typeface="Calibri"/>
                          <a:ea typeface="+mn-ea"/>
                          <a:cs typeface="+mn-cs"/>
                        </a:rPr>
                        <a:t>
 I dettagli fanno la differenza, ricordati di proteggere sempre:​
 ​
👋🏾Le mani, che sono costantemente esposte ai raggi solari.​
 ​
👩🏽‍ Fronte e attaccatura dei capelli, che sono molto sensibili alle scottature.​
Soluzione? NIVEA SUN UV Viso per Pelli Sensibili ​
⛱️​
 L'hai già provata?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https://quintly-eu-image-storage.s3.amazonaws.com/8a9ce57e2eef1d65808952233f0033d0/9b0452ef74e3f0fcb3c1d79c11de792f.jpg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5469</a:t>
                      </a:r>
                    </a:p>
                  </a:txBody>
                  <a:tcPr/>
                </a:tc>
                <a:extLst>
                  <a:ext uri="{0D108BD9-81ED-4DB2-BD59-A6C34878D82A}">
                    <a16:rowId xmlns:a16="http://schemas.microsoft.com/office/drawing/2014/main" val="1565620891"/>
                  </a:ext>
                </a:extLst>
              </a:tr>
            </a:tbl>
          </a:graphicData>
        </a:graphic>
      </p:graphicFrame>
      <p:sp>
        <p:nvSpPr>
          <p:cNvPr id="4" name="Text Placeholder 3">
            <a:extLst>
              <a:ext uri="{FF2B5EF4-FFF2-40B4-BE49-F238E27FC236}">
                <a16:creationId xmlns:a16="http://schemas.microsoft.com/office/drawing/2014/main" id="{C802EDDE-BB0D-4922-923E-7C5B4E6B1A4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9628212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5593-8462-4F90-9BD0-65DB064D7813}"/>
              </a:ext>
            </a:extLst>
          </p:cNvPr>
          <p:cNvSpPr>
            <a:spLocks noGrp="1"/>
          </p:cNvSpPr>
          <p:nvPr>
            <p:ph type="title"/>
          </p:nvPr>
        </p:nvSpPr>
        <p:spPr/>
        <p:txBody>
          <a:bodyPr/>
          <a:lstStyle/>
          <a:p>
            <a:r>
              <a:rPr lang="en-US"/>
              <a:t>Instagram ITALY - Post Performance Instagram | niveaitalia - 3 of 11</a:t>
            </a:r>
          </a:p>
        </p:txBody>
      </p:sp>
      <p:graphicFrame>
        <p:nvGraphicFramePr>
          <p:cNvPr id="5" name="Table Placeholder 4">
            <a:extLst>
              <a:ext uri="{FF2B5EF4-FFF2-40B4-BE49-F238E27FC236}">
                <a16:creationId xmlns:a16="http://schemas.microsoft.com/office/drawing/2014/main" id="{ECF081F7-A96D-439D-8641-CC92A4B23589}"/>
              </a:ext>
            </a:extLst>
          </p:cNvPr>
          <p:cNvGraphicFramePr>
            <a:graphicFrameLocks noGrp="1"/>
          </p:cNvGraphicFramePr>
          <p:nvPr>
            <p:ph type="tbl" sz="quarter" idx="13"/>
            <p:extLst>
              <p:ext uri="{D42A27DB-BD31-4B8C-83A1-F6EECF244321}">
                <p14:modId xmlns:p14="http://schemas.microsoft.com/office/powerpoint/2010/main" val="4013699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5250409"/>
                    </a:ext>
                  </a:extLst>
                </a:gridCol>
                <a:gridCol w="987552">
                  <a:extLst>
                    <a:ext uri="{9D8B030D-6E8A-4147-A177-3AD203B41FA5}">
                      <a16:colId xmlns:a16="http://schemas.microsoft.com/office/drawing/2014/main" val="74664592"/>
                    </a:ext>
                  </a:extLst>
                </a:gridCol>
                <a:gridCol w="1316736">
                  <a:extLst>
                    <a:ext uri="{9D8B030D-6E8A-4147-A177-3AD203B41FA5}">
                      <a16:colId xmlns:a16="http://schemas.microsoft.com/office/drawing/2014/main" val="1037835926"/>
                    </a:ext>
                  </a:extLst>
                </a:gridCol>
                <a:gridCol w="411480">
                  <a:extLst>
                    <a:ext uri="{9D8B030D-6E8A-4147-A177-3AD203B41FA5}">
                      <a16:colId xmlns:a16="http://schemas.microsoft.com/office/drawing/2014/main" val="615788184"/>
                    </a:ext>
                  </a:extLst>
                </a:gridCol>
                <a:gridCol w="411480">
                  <a:extLst>
                    <a:ext uri="{9D8B030D-6E8A-4147-A177-3AD203B41FA5}">
                      <a16:colId xmlns:a16="http://schemas.microsoft.com/office/drawing/2014/main" val="142622267"/>
                    </a:ext>
                  </a:extLst>
                </a:gridCol>
                <a:gridCol w="411480">
                  <a:extLst>
                    <a:ext uri="{9D8B030D-6E8A-4147-A177-3AD203B41FA5}">
                      <a16:colId xmlns:a16="http://schemas.microsoft.com/office/drawing/2014/main" val="4257758631"/>
                    </a:ext>
                  </a:extLst>
                </a:gridCol>
                <a:gridCol w="411480">
                  <a:extLst>
                    <a:ext uri="{9D8B030D-6E8A-4147-A177-3AD203B41FA5}">
                      <a16:colId xmlns:a16="http://schemas.microsoft.com/office/drawing/2014/main" val="72902501"/>
                    </a:ext>
                  </a:extLst>
                </a:gridCol>
                <a:gridCol w="411480">
                  <a:extLst>
                    <a:ext uri="{9D8B030D-6E8A-4147-A177-3AD203B41FA5}">
                      <a16:colId xmlns:a16="http://schemas.microsoft.com/office/drawing/2014/main" val="3767064730"/>
                    </a:ext>
                  </a:extLst>
                </a:gridCol>
                <a:gridCol w="411480">
                  <a:extLst>
                    <a:ext uri="{9D8B030D-6E8A-4147-A177-3AD203B41FA5}">
                      <a16:colId xmlns:a16="http://schemas.microsoft.com/office/drawing/2014/main" val="3740752573"/>
                    </a:ext>
                  </a:extLst>
                </a:gridCol>
                <a:gridCol w="411480">
                  <a:extLst>
                    <a:ext uri="{9D8B030D-6E8A-4147-A177-3AD203B41FA5}">
                      <a16:colId xmlns:a16="http://schemas.microsoft.com/office/drawing/2014/main" val="3671857775"/>
                    </a:ext>
                  </a:extLst>
                </a:gridCol>
                <a:gridCol w="411480">
                  <a:extLst>
                    <a:ext uri="{9D8B030D-6E8A-4147-A177-3AD203B41FA5}">
                      <a16:colId xmlns:a16="http://schemas.microsoft.com/office/drawing/2014/main" val="1342739082"/>
                    </a:ext>
                  </a:extLst>
                </a:gridCol>
                <a:gridCol w="411480">
                  <a:extLst>
                    <a:ext uri="{9D8B030D-6E8A-4147-A177-3AD203B41FA5}">
                      <a16:colId xmlns:a16="http://schemas.microsoft.com/office/drawing/2014/main" val="4227394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2110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- 2024-08-05 11:00:36</a:t>
                      </a:r>
                      <a:r>
                        <a:rPr kumimoji="0" lang="it-IT" sz="1000" b="0" i="0" u="none" strike="noStrike" kern="1200" cap="none" spc="0" normalizeH="0" baseline="0" noProof="0">
                          <a:ln>
                            <a:noFill/>
                          </a:ln>
                          <a:solidFill>
                            <a:prstClr val="black"/>
                          </a:solidFill>
                          <a:effectLst/>
                          <a:uLnTx/>
                          <a:uFillTx/>
                          <a:latin typeface="Calibri"/>
                          <a:ea typeface="+mn-ea"/>
                          <a:cs typeface="+mn-cs"/>
                        </a:rPr>
                        <a:t>
 Prenditi cura della tua pelle, anche in vacanza 🏖️​
✨L’Acqua Micellare Skin Glow rimuove trucco, sporco e impurità mentre illumina e idrata la pelle, per un colorito più uniforme e luminoso. ​
☀️Ricordati sempre di proteggere la pelle da raggi UVA/UVB con NIVEA SUN ANTI MACCHIE SPF50+ ​
​Li hai già messi in valigia?
#NIVEA #NIVEAItalia #NIVEAacquaMicellare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https://quintly-eu-image-storage.s3.amazonaws.com/8a9ce57e2eef1d65808952233f0033d0/7ec97eff26f2ab3f497168c963b817ed.jpg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80028867"/>
                  </a:ext>
                </a:extLst>
              </a:tr>
            </a:tbl>
          </a:graphicData>
        </a:graphic>
      </p:graphicFrame>
      <p:sp>
        <p:nvSpPr>
          <p:cNvPr id="4" name="Text Placeholder 3">
            <a:extLst>
              <a:ext uri="{FF2B5EF4-FFF2-40B4-BE49-F238E27FC236}">
                <a16:creationId xmlns:a16="http://schemas.microsoft.com/office/drawing/2014/main" id="{D1342F63-AB6F-48F4-AEAA-BC0710C0A425}"/>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335518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C2AC9-FD33-4B8E-8408-D3C26823A4A1}"/>
              </a:ext>
            </a:extLst>
          </p:cNvPr>
          <p:cNvSpPr>
            <a:spLocks noGrp="1"/>
          </p:cNvSpPr>
          <p:nvPr>
            <p:ph type="title"/>
          </p:nvPr>
        </p:nvSpPr>
        <p:spPr/>
        <p:txBody>
          <a:bodyPr/>
          <a:lstStyle/>
          <a:p>
            <a:r>
              <a:rPr lang="en-US"/>
              <a:t>Instagram ITALY - Post Performance Instagram | niveaitalia - 4 of 11</a:t>
            </a:r>
          </a:p>
        </p:txBody>
      </p:sp>
      <p:graphicFrame>
        <p:nvGraphicFramePr>
          <p:cNvPr id="5" name="Table Placeholder 4">
            <a:extLst>
              <a:ext uri="{FF2B5EF4-FFF2-40B4-BE49-F238E27FC236}">
                <a16:creationId xmlns:a16="http://schemas.microsoft.com/office/drawing/2014/main" id="{C2249AE5-ED53-41F6-AA96-1194EA9EB210}"/>
              </a:ext>
            </a:extLst>
          </p:cNvPr>
          <p:cNvGraphicFramePr>
            <a:graphicFrameLocks noGrp="1"/>
          </p:cNvGraphicFramePr>
          <p:nvPr>
            <p:ph type="tbl" sz="quarter" idx="13"/>
            <p:extLst>
              <p:ext uri="{D42A27DB-BD31-4B8C-83A1-F6EECF244321}">
                <p14:modId xmlns:p14="http://schemas.microsoft.com/office/powerpoint/2010/main" val="3158471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75241988"/>
                    </a:ext>
                  </a:extLst>
                </a:gridCol>
                <a:gridCol w="987552">
                  <a:extLst>
                    <a:ext uri="{9D8B030D-6E8A-4147-A177-3AD203B41FA5}">
                      <a16:colId xmlns:a16="http://schemas.microsoft.com/office/drawing/2014/main" val="2520872972"/>
                    </a:ext>
                  </a:extLst>
                </a:gridCol>
                <a:gridCol w="1316736">
                  <a:extLst>
                    <a:ext uri="{9D8B030D-6E8A-4147-A177-3AD203B41FA5}">
                      <a16:colId xmlns:a16="http://schemas.microsoft.com/office/drawing/2014/main" val="2468819623"/>
                    </a:ext>
                  </a:extLst>
                </a:gridCol>
                <a:gridCol w="411480">
                  <a:extLst>
                    <a:ext uri="{9D8B030D-6E8A-4147-A177-3AD203B41FA5}">
                      <a16:colId xmlns:a16="http://schemas.microsoft.com/office/drawing/2014/main" val="2307852352"/>
                    </a:ext>
                  </a:extLst>
                </a:gridCol>
                <a:gridCol w="411480">
                  <a:extLst>
                    <a:ext uri="{9D8B030D-6E8A-4147-A177-3AD203B41FA5}">
                      <a16:colId xmlns:a16="http://schemas.microsoft.com/office/drawing/2014/main" val="3424299329"/>
                    </a:ext>
                  </a:extLst>
                </a:gridCol>
                <a:gridCol w="411480">
                  <a:extLst>
                    <a:ext uri="{9D8B030D-6E8A-4147-A177-3AD203B41FA5}">
                      <a16:colId xmlns:a16="http://schemas.microsoft.com/office/drawing/2014/main" val="3094614899"/>
                    </a:ext>
                  </a:extLst>
                </a:gridCol>
                <a:gridCol w="411480">
                  <a:extLst>
                    <a:ext uri="{9D8B030D-6E8A-4147-A177-3AD203B41FA5}">
                      <a16:colId xmlns:a16="http://schemas.microsoft.com/office/drawing/2014/main" val="3842828303"/>
                    </a:ext>
                  </a:extLst>
                </a:gridCol>
                <a:gridCol w="411480">
                  <a:extLst>
                    <a:ext uri="{9D8B030D-6E8A-4147-A177-3AD203B41FA5}">
                      <a16:colId xmlns:a16="http://schemas.microsoft.com/office/drawing/2014/main" val="3930500500"/>
                    </a:ext>
                  </a:extLst>
                </a:gridCol>
                <a:gridCol w="411480">
                  <a:extLst>
                    <a:ext uri="{9D8B030D-6E8A-4147-A177-3AD203B41FA5}">
                      <a16:colId xmlns:a16="http://schemas.microsoft.com/office/drawing/2014/main" val="1402191848"/>
                    </a:ext>
                  </a:extLst>
                </a:gridCol>
                <a:gridCol w="411480">
                  <a:extLst>
                    <a:ext uri="{9D8B030D-6E8A-4147-A177-3AD203B41FA5}">
                      <a16:colId xmlns:a16="http://schemas.microsoft.com/office/drawing/2014/main" val="3766558379"/>
                    </a:ext>
                  </a:extLst>
                </a:gridCol>
                <a:gridCol w="411480">
                  <a:extLst>
                    <a:ext uri="{9D8B030D-6E8A-4147-A177-3AD203B41FA5}">
                      <a16:colId xmlns:a16="http://schemas.microsoft.com/office/drawing/2014/main" val="576018643"/>
                    </a:ext>
                  </a:extLst>
                </a:gridCol>
                <a:gridCol w="411480">
                  <a:extLst>
                    <a:ext uri="{9D8B030D-6E8A-4147-A177-3AD203B41FA5}">
                      <a16:colId xmlns:a16="http://schemas.microsoft.com/office/drawing/2014/main" val="2286750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9864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- 2024-08-15 11:00:44</a:t>
                      </a:r>
                      <a:r>
                        <a:rPr kumimoji="0" lang="it-IT" sz="1000" b="0" i="0" u="none" strike="noStrike" kern="1200" cap="none" spc="0" normalizeH="0" baseline="0" noProof="0">
                          <a:ln>
                            <a:noFill/>
                          </a:ln>
                          <a:solidFill>
                            <a:prstClr val="black"/>
                          </a:solidFill>
                          <a:effectLst/>
                          <a:uLnTx/>
                          <a:uFillTx/>
                          <a:latin typeface="Calibri"/>
                          <a:ea typeface="+mn-ea"/>
                          <a:cs typeface="+mn-cs"/>
                        </a:rPr>
                        <a:t>
 Goditi questa bella giornata ovunque tu sia, ma ricordandoti la cosa più importante: la corretta applicazione della crema solare 🤞🏼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https://quintly-eu-image-storage.s3.amazonaws.com/8a9ce57e2eef1d65808952233f0033d0/30bc0fb9d26980b7bf119a617e5227f8.jpg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4702</a:t>
                      </a:r>
                    </a:p>
                  </a:txBody>
                  <a:tcPr/>
                </a:tc>
                <a:extLst>
                  <a:ext uri="{0D108BD9-81ED-4DB2-BD59-A6C34878D82A}">
                    <a16:rowId xmlns:a16="http://schemas.microsoft.com/office/drawing/2014/main" val="3178165526"/>
                  </a:ext>
                </a:extLst>
              </a:tr>
            </a:tbl>
          </a:graphicData>
        </a:graphic>
      </p:graphicFrame>
      <p:sp>
        <p:nvSpPr>
          <p:cNvPr id="4" name="Text Placeholder 3">
            <a:extLst>
              <a:ext uri="{FF2B5EF4-FFF2-40B4-BE49-F238E27FC236}">
                <a16:creationId xmlns:a16="http://schemas.microsoft.com/office/drawing/2014/main" id="{E8CD0D7A-4B5A-4B94-8EC0-2E892B42063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2207224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84D3B-5304-43F9-831F-C85CC1D74156}"/>
              </a:ext>
            </a:extLst>
          </p:cNvPr>
          <p:cNvSpPr>
            <a:spLocks noGrp="1"/>
          </p:cNvSpPr>
          <p:nvPr>
            <p:ph type="title"/>
          </p:nvPr>
        </p:nvSpPr>
        <p:spPr/>
        <p:txBody>
          <a:bodyPr/>
          <a:lstStyle/>
          <a:p>
            <a:r>
              <a:rPr lang="en-US"/>
              <a:t>Instagram ITALY - Post Performance Instagram | niveaitalia - 5 of 11</a:t>
            </a:r>
          </a:p>
        </p:txBody>
      </p:sp>
      <p:graphicFrame>
        <p:nvGraphicFramePr>
          <p:cNvPr id="5" name="Table Placeholder 4">
            <a:extLst>
              <a:ext uri="{FF2B5EF4-FFF2-40B4-BE49-F238E27FC236}">
                <a16:creationId xmlns:a16="http://schemas.microsoft.com/office/drawing/2014/main" id="{7AABD5AC-7BC7-4A2A-B43C-CAB163D9F2D1}"/>
              </a:ext>
            </a:extLst>
          </p:cNvPr>
          <p:cNvGraphicFramePr>
            <a:graphicFrameLocks noGrp="1"/>
          </p:cNvGraphicFramePr>
          <p:nvPr>
            <p:ph type="tbl" sz="quarter" idx="13"/>
            <p:extLst>
              <p:ext uri="{D42A27DB-BD31-4B8C-83A1-F6EECF244321}">
                <p14:modId xmlns:p14="http://schemas.microsoft.com/office/powerpoint/2010/main" val="414831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46501908"/>
                    </a:ext>
                  </a:extLst>
                </a:gridCol>
                <a:gridCol w="987552">
                  <a:extLst>
                    <a:ext uri="{9D8B030D-6E8A-4147-A177-3AD203B41FA5}">
                      <a16:colId xmlns:a16="http://schemas.microsoft.com/office/drawing/2014/main" val="1925114301"/>
                    </a:ext>
                  </a:extLst>
                </a:gridCol>
                <a:gridCol w="1316736">
                  <a:extLst>
                    <a:ext uri="{9D8B030D-6E8A-4147-A177-3AD203B41FA5}">
                      <a16:colId xmlns:a16="http://schemas.microsoft.com/office/drawing/2014/main" val="297970053"/>
                    </a:ext>
                  </a:extLst>
                </a:gridCol>
                <a:gridCol w="411480">
                  <a:extLst>
                    <a:ext uri="{9D8B030D-6E8A-4147-A177-3AD203B41FA5}">
                      <a16:colId xmlns:a16="http://schemas.microsoft.com/office/drawing/2014/main" val="862804402"/>
                    </a:ext>
                  </a:extLst>
                </a:gridCol>
                <a:gridCol w="411480">
                  <a:extLst>
                    <a:ext uri="{9D8B030D-6E8A-4147-A177-3AD203B41FA5}">
                      <a16:colId xmlns:a16="http://schemas.microsoft.com/office/drawing/2014/main" val="2624282380"/>
                    </a:ext>
                  </a:extLst>
                </a:gridCol>
                <a:gridCol w="411480">
                  <a:extLst>
                    <a:ext uri="{9D8B030D-6E8A-4147-A177-3AD203B41FA5}">
                      <a16:colId xmlns:a16="http://schemas.microsoft.com/office/drawing/2014/main" val="3406698813"/>
                    </a:ext>
                  </a:extLst>
                </a:gridCol>
                <a:gridCol w="411480">
                  <a:extLst>
                    <a:ext uri="{9D8B030D-6E8A-4147-A177-3AD203B41FA5}">
                      <a16:colId xmlns:a16="http://schemas.microsoft.com/office/drawing/2014/main" val="2567764200"/>
                    </a:ext>
                  </a:extLst>
                </a:gridCol>
                <a:gridCol w="411480">
                  <a:extLst>
                    <a:ext uri="{9D8B030D-6E8A-4147-A177-3AD203B41FA5}">
                      <a16:colId xmlns:a16="http://schemas.microsoft.com/office/drawing/2014/main" val="662995773"/>
                    </a:ext>
                  </a:extLst>
                </a:gridCol>
                <a:gridCol w="411480">
                  <a:extLst>
                    <a:ext uri="{9D8B030D-6E8A-4147-A177-3AD203B41FA5}">
                      <a16:colId xmlns:a16="http://schemas.microsoft.com/office/drawing/2014/main" val="972345039"/>
                    </a:ext>
                  </a:extLst>
                </a:gridCol>
                <a:gridCol w="411480">
                  <a:extLst>
                    <a:ext uri="{9D8B030D-6E8A-4147-A177-3AD203B41FA5}">
                      <a16:colId xmlns:a16="http://schemas.microsoft.com/office/drawing/2014/main" val="1212609766"/>
                    </a:ext>
                  </a:extLst>
                </a:gridCol>
                <a:gridCol w="411480">
                  <a:extLst>
                    <a:ext uri="{9D8B030D-6E8A-4147-A177-3AD203B41FA5}">
                      <a16:colId xmlns:a16="http://schemas.microsoft.com/office/drawing/2014/main" val="2983356753"/>
                    </a:ext>
                  </a:extLst>
                </a:gridCol>
                <a:gridCol w="411480">
                  <a:extLst>
                    <a:ext uri="{9D8B030D-6E8A-4147-A177-3AD203B41FA5}">
                      <a16:colId xmlns:a16="http://schemas.microsoft.com/office/drawing/2014/main" val="2838323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3295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- 2024-08-13 11:00:45</a:t>
                      </a:r>
                      <a:r>
                        <a:rPr kumimoji="0" lang="it-IT" sz="1000" b="0" i="0" u="none" strike="noStrike" kern="1200" cap="none" spc="0" normalizeH="0" baseline="0" noProof="0">
                          <a:ln>
                            <a:noFill/>
                          </a:ln>
                          <a:solidFill>
                            <a:prstClr val="black"/>
                          </a:solidFill>
                          <a:effectLst/>
                          <a:uLnTx/>
                          <a:uFillTx/>
                          <a:latin typeface="Calibri"/>
                          <a:ea typeface="+mn-ea"/>
                          <a:cs typeface="+mn-cs"/>
                        </a:rPr>
                        <a:t>
 Facili da portare, facili da usare. ​​
Con le pratiche SALVIETTINE STRUCCANTI NIVEA togliere il make up sarà un gioco da ragazze. Dove vuoi, anche in vacanza ☀️​​
Lascia un commento della tua esperienza 😉​
#NIVEA #NIVEAItalia #NIVEASalviettineStruccanti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https://quintly-eu-image-storage.s3.amazonaws.com/8a9ce57e2eef1d65808952233f0033d0/f03c2b267766d5569b5469e3e24d531a.jpg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52796944"/>
                  </a:ext>
                </a:extLst>
              </a:tr>
            </a:tbl>
          </a:graphicData>
        </a:graphic>
      </p:graphicFrame>
      <p:sp>
        <p:nvSpPr>
          <p:cNvPr id="4" name="Text Placeholder 3">
            <a:extLst>
              <a:ext uri="{FF2B5EF4-FFF2-40B4-BE49-F238E27FC236}">
                <a16:creationId xmlns:a16="http://schemas.microsoft.com/office/drawing/2014/main" id="{D87CA246-94DB-41D7-89E9-BD004BDE6D5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66231774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BDA58-7ADB-4B73-B9CD-3E68A83E0EB2}"/>
              </a:ext>
            </a:extLst>
          </p:cNvPr>
          <p:cNvSpPr>
            <a:spLocks noGrp="1"/>
          </p:cNvSpPr>
          <p:nvPr>
            <p:ph type="title"/>
          </p:nvPr>
        </p:nvSpPr>
        <p:spPr/>
        <p:txBody>
          <a:bodyPr/>
          <a:lstStyle/>
          <a:p>
            <a:r>
              <a:rPr lang="en-US"/>
              <a:t>Instagram ITALY - Post Performance Instagram | niveaitalia - 6 of 11</a:t>
            </a:r>
          </a:p>
        </p:txBody>
      </p:sp>
      <p:graphicFrame>
        <p:nvGraphicFramePr>
          <p:cNvPr id="5" name="Table Placeholder 4">
            <a:extLst>
              <a:ext uri="{FF2B5EF4-FFF2-40B4-BE49-F238E27FC236}">
                <a16:creationId xmlns:a16="http://schemas.microsoft.com/office/drawing/2014/main" id="{7A734569-BE5E-4660-BF79-631538F3AC99}"/>
              </a:ext>
            </a:extLst>
          </p:cNvPr>
          <p:cNvGraphicFramePr>
            <a:graphicFrameLocks noGrp="1"/>
          </p:cNvGraphicFramePr>
          <p:nvPr>
            <p:ph type="tbl" sz="quarter" idx="13"/>
            <p:extLst>
              <p:ext uri="{D42A27DB-BD31-4B8C-83A1-F6EECF244321}">
                <p14:modId xmlns:p14="http://schemas.microsoft.com/office/powerpoint/2010/main" val="3629525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03313795"/>
                    </a:ext>
                  </a:extLst>
                </a:gridCol>
                <a:gridCol w="987552">
                  <a:extLst>
                    <a:ext uri="{9D8B030D-6E8A-4147-A177-3AD203B41FA5}">
                      <a16:colId xmlns:a16="http://schemas.microsoft.com/office/drawing/2014/main" val="1242022985"/>
                    </a:ext>
                  </a:extLst>
                </a:gridCol>
                <a:gridCol w="1316736">
                  <a:extLst>
                    <a:ext uri="{9D8B030D-6E8A-4147-A177-3AD203B41FA5}">
                      <a16:colId xmlns:a16="http://schemas.microsoft.com/office/drawing/2014/main" val="501428815"/>
                    </a:ext>
                  </a:extLst>
                </a:gridCol>
                <a:gridCol w="411480">
                  <a:extLst>
                    <a:ext uri="{9D8B030D-6E8A-4147-A177-3AD203B41FA5}">
                      <a16:colId xmlns:a16="http://schemas.microsoft.com/office/drawing/2014/main" val="59490874"/>
                    </a:ext>
                  </a:extLst>
                </a:gridCol>
                <a:gridCol w="411480">
                  <a:extLst>
                    <a:ext uri="{9D8B030D-6E8A-4147-A177-3AD203B41FA5}">
                      <a16:colId xmlns:a16="http://schemas.microsoft.com/office/drawing/2014/main" val="3566231071"/>
                    </a:ext>
                  </a:extLst>
                </a:gridCol>
                <a:gridCol w="411480">
                  <a:extLst>
                    <a:ext uri="{9D8B030D-6E8A-4147-A177-3AD203B41FA5}">
                      <a16:colId xmlns:a16="http://schemas.microsoft.com/office/drawing/2014/main" val="3821609648"/>
                    </a:ext>
                  </a:extLst>
                </a:gridCol>
                <a:gridCol w="411480">
                  <a:extLst>
                    <a:ext uri="{9D8B030D-6E8A-4147-A177-3AD203B41FA5}">
                      <a16:colId xmlns:a16="http://schemas.microsoft.com/office/drawing/2014/main" val="1950967856"/>
                    </a:ext>
                  </a:extLst>
                </a:gridCol>
                <a:gridCol w="411480">
                  <a:extLst>
                    <a:ext uri="{9D8B030D-6E8A-4147-A177-3AD203B41FA5}">
                      <a16:colId xmlns:a16="http://schemas.microsoft.com/office/drawing/2014/main" val="4106236306"/>
                    </a:ext>
                  </a:extLst>
                </a:gridCol>
                <a:gridCol w="411480">
                  <a:extLst>
                    <a:ext uri="{9D8B030D-6E8A-4147-A177-3AD203B41FA5}">
                      <a16:colId xmlns:a16="http://schemas.microsoft.com/office/drawing/2014/main" val="3297969239"/>
                    </a:ext>
                  </a:extLst>
                </a:gridCol>
                <a:gridCol w="411480">
                  <a:extLst>
                    <a:ext uri="{9D8B030D-6E8A-4147-A177-3AD203B41FA5}">
                      <a16:colId xmlns:a16="http://schemas.microsoft.com/office/drawing/2014/main" val="1760973156"/>
                    </a:ext>
                  </a:extLst>
                </a:gridCol>
                <a:gridCol w="411480">
                  <a:extLst>
                    <a:ext uri="{9D8B030D-6E8A-4147-A177-3AD203B41FA5}">
                      <a16:colId xmlns:a16="http://schemas.microsoft.com/office/drawing/2014/main" val="1697511703"/>
                    </a:ext>
                  </a:extLst>
                </a:gridCol>
                <a:gridCol w="411480">
                  <a:extLst>
                    <a:ext uri="{9D8B030D-6E8A-4147-A177-3AD203B41FA5}">
                      <a16:colId xmlns:a16="http://schemas.microsoft.com/office/drawing/2014/main" val="3363956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16282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- 2024-08-21 11:00:42</a:t>
                      </a:r>
                      <a:r>
                        <a:rPr kumimoji="0" lang="it-IT" sz="1000" b="0" i="0" u="none" strike="noStrike" kern="1200" cap="none" spc="0" normalizeH="0" baseline="0" noProof="0">
                          <a:ln>
                            <a:noFill/>
                          </a:ln>
                          <a:solidFill>
                            <a:prstClr val="black"/>
                          </a:solidFill>
                          <a:effectLst/>
                          <a:uLnTx/>
                          <a:uFillTx/>
                          <a:latin typeface="Calibri"/>
                          <a:ea typeface="+mn-ea"/>
                          <a:cs typeface="+mn-cs"/>
                        </a:rPr>
                        <a:t>
 Sapevi che NIVEA Soft è biodegradabile al 98%? 🌿​
Ma cosa significa davvero biodegradabile? 🧐​
Significa che i suoi ingredienti vengono naturalmente decomposti da microrganismi e quindi sono poco impattanti sull'ecosistema.​
NIVEA Soft è formulata per ridurre gli sprechi e sostenere la natura.​
Goditi una pelle morbida e nutrita, mentre fai del bene al pianeta 💙
#NIVEA #NIVEAItalia #NIVEASoft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https://quintly-eu-image-storage.s3.amazonaws.com/8a9ce57e2eef1d65808952233f0033d0/d363f36a44ad450111d5ee79c98f2877.jpg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53141788"/>
                  </a:ext>
                </a:extLst>
              </a:tr>
            </a:tbl>
          </a:graphicData>
        </a:graphic>
      </p:graphicFrame>
      <p:sp>
        <p:nvSpPr>
          <p:cNvPr id="4" name="Text Placeholder 3">
            <a:extLst>
              <a:ext uri="{FF2B5EF4-FFF2-40B4-BE49-F238E27FC236}">
                <a16:creationId xmlns:a16="http://schemas.microsoft.com/office/drawing/2014/main" id="{938D5E7F-1DC3-451D-80B6-A6FC01EBAAC5}"/>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9407684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551B4-F10F-40AE-A3C6-458472536F05}"/>
              </a:ext>
            </a:extLst>
          </p:cNvPr>
          <p:cNvSpPr>
            <a:spLocks noGrp="1"/>
          </p:cNvSpPr>
          <p:nvPr>
            <p:ph type="title"/>
          </p:nvPr>
        </p:nvSpPr>
        <p:spPr/>
        <p:txBody>
          <a:bodyPr/>
          <a:lstStyle/>
          <a:p>
            <a:r>
              <a:rPr lang="en-US"/>
              <a:t>Instagram ITALY - Post Performance Instagram | niveaitalia - 7 of 11</a:t>
            </a:r>
          </a:p>
        </p:txBody>
      </p:sp>
      <p:graphicFrame>
        <p:nvGraphicFramePr>
          <p:cNvPr id="5" name="Table Placeholder 4">
            <a:extLst>
              <a:ext uri="{FF2B5EF4-FFF2-40B4-BE49-F238E27FC236}">
                <a16:creationId xmlns:a16="http://schemas.microsoft.com/office/drawing/2014/main" id="{598A29A9-8D07-4663-AD48-565F5399F6FB}"/>
              </a:ext>
            </a:extLst>
          </p:cNvPr>
          <p:cNvGraphicFramePr>
            <a:graphicFrameLocks noGrp="1"/>
          </p:cNvGraphicFramePr>
          <p:nvPr>
            <p:ph type="tbl" sz="quarter" idx="13"/>
            <p:extLst>
              <p:ext uri="{D42A27DB-BD31-4B8C-83A1-F6EECF244321}">
                <p14:modId xmlns:p14="http://schemas.microsoft.com/office/powerpoint/2010/main" val="2638021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73962263"/>
                    </a:ext>
                  </a:extLst>
                </a:gridCol>
                <a:gridCol w="987552">
                  <a:extLst>
                    <a:ext uri="{9D8B030D-6E8A-4147-A177-3AD203B41FA5}">
                      <a16:colId xmlns:a16="http://schemas.microsoft.com/office/drawing/2014/main" val="2065042537"/>
                    </a:ext>
                  </a:extLst>
                </a:gridCol>
                <a:gridCol w="1316736">
                  <a:extLst>
                    <a:ext uri="{9D8B030D-6E8A-4147-A177-3AD203B41FA5}">
                      <a16:colId xmlns:a16="http://schemas.microsoft.com/office/drawing/2014/main" val="3986410906"/>
                    </a:ext>
                  </a:extLst>
                </a:gridCol>
                <a:gridCol w="411480">
                  <a:extLst>
                    <a:ext uri="{9D8B030D-6E8A-4147-A177-3AD203B41FA5}">
                      <a16:colId xmlns:a16="http://schemas.microsoft.com/office/drawing/2014/main" val="4075809061"/>
                    </a:ext>
                  </a:extLst>
                </a:gridCol>
                <a:gridCol w="411480">
                  <a:extLst>
                    <a:ext uri="{9D8B030D-6E8A-4147-A177-3AD203B41FA5}">
                      <a16:colId xmlns:a16="http://schemas.microsoft.com/office/drawing/2014/main" val="1895600451"/>
                    </a:ext>
                  </a:extLst>
                </a:gridCol>
                <a:gridCol w="411480">
                  <a:extLst>
                    <a:ext uri="{9D8B030D-6E8A-4147-A177-3AD203B41FA5}">
                      <a16:colId xmlns:a16="http://schemas.microsoft.com/office/drawing/2014/main" val="1387005928"/>
                    </a:ext>
                  </a:extLst>
                </a:gridCol>
                <a:gridCol w="411480">
                  <a:extLst>
                    <a:ext uri="{9D8B030D-6E8A-4147-A177-3AD203B41FA5}">
                      <a16:colId xmlns:a16="http://schemas.microsoft.com/office/drawing/2014/main" val="2745925782"/>
                    </a:ext>
                  </a:extLst>
                </a:gridCol>
                <a:gridCol w="411480">
                  <a:extLst>
                    <a:ext uri="{9D8B030D-6E8A-4147-A177-3AD203B41FA5}">
                      <a16:colId xmlns:a16="http://schemas.microsoft.com/office/drawing/2014/main" val="2747874552"/>
                    </a:ext>
                  </a:extLst>
                </a:gridCol>
                <a:gridCol w="411480">
                  <a:extLst>
                    <a:ext uri="{9D8B030D-6E8A-4147-A177-3AD203B41FA5}">
                      <a16:colId xmlns:a16="http://schemas.microsoft.com/office/drawing/2014/main" val="1864965565"/>
                    </a:ext>
                  </a:extLst>
                </a:gridCol>
                <a:gridCol w="411480">
                  <a:extLst>
                    <a:ext uri="{9D8B030D-6E8A-4147-A177-3AD203B41FA5}">
                      <a16:colId xmlns:a16="http://schemas.microsoft.com/office/drawing/2014/main" val="3811408873"/>
                    </a:ext>
                  </a:extLst>
                </a:gridCol>
                <a:gridCol w="411480">
                  <a:extLst>
                    <a:ext uri="{9D8B030D-6E8A-4147-A177-3AD203B41FA5}">
                      <a16:colId xmlns:a16="http://schemas.microsoft.com/office/drawing/2014/main" val="1160139491"/>
                    </a:ext>
                  </a:extLst>
                </a:gridCol>
                <a:gridCol w="411480">
                  <a:extLst>
                    <a:ext uri="{9D8B030D-6E8A-4147-A177-3AD203B41FA5}">
                      <a16:colId xmlns:a16="http://schemas.microsoft.com/office/drawing/2014/main" val="3853387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39828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- 2024-08-16 11:00:54</a:t>
                      </a:r>
                      <a:r>
                        <a:rPr kumimoji="0" lang="it-IT" sz="1000" b="0" i="0" u="none" strike="noStrike" kern="1200" cap="none" spc="0" normalizeH="0" baseline="0" noProof="0">
                          <a:ln>
                            <a:noFill/>
                          </a:ln>
                          <a:solidFill>
                            <a:prstClr val="black"/>
                          </a:solidFill>
                          <a:effectLst/>
                          <a:uLnTx/>
                          <a:uFillTx/>
                          <a:latin typeface="Calibri"/>
                          <a:ea typeface="+mn-ea"/>
                          <a:cs typeface="+mn-cs"/>
                        </a:rPr>
                        <a:t>
 Quali sono i must have per la tua valigia? 🏖️ ​
​Scrivilo nei commenti, con un emoji dalla nostra guida💙⬇️ 
#NIVEA #NIVEAItalia #VacationRoutine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https://quintly-eu-image-storage.s3.amazonaws.com/8a9ce57e2eef1d65808952233f0033d0/d120aaec82bceabcaa7ea962eb5bd7f6.jpg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86452243"/>
                  </a:ext>
                </a:extLst>
              </a:tr>
            </a:tbl>
          </a:graphicData>
        </a:graphic>
      </p:graphicFrame>
      <p:sp>
        <p:nvSpPr>
          <p:cNvPr id="4" name="Text Placeholder 3">
            <a:extLst>
              <a:ext uri="{FF2B5EF4-FFF2-40B4-BE49-F238E27FC236}">
                <a16:creationId xmlns:a16="http://schemas.microsoft.com/office/drawing/2014/main" id="{521D8A0C-1A0E-4DF0-9458-1545CA50528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4702873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CC049-ECFE-4785-ACB0-A1F5AD8693EC}"/>
              </a:ext>
            </a:extLst>
          </p:cNvPr>
          <p:cNvSpPr>
            <a:spLocks noGrp="1"/>
          </p:cNvSpPr>
          <p:nvPr>
            <p:ph type="title"/>
          </p:nvPr>
        </p:nvSpPr>
        <p:spPr/>
        <p:txBody>
          <a:bodyPr/>
          <a:lstStyle/>
          <a:p>
            <a:r>
              <a:rPr lang="en-US"/>
              <a:t>Instagram ITALY - Post Performance Instagram | niveaitalia - 8 of 11</a:t>
            </a:r>
          </a:p>
        </p:txBody>
      </p:sp>
      <p:graphicFrame>
        <p:nvGraphicFramePr>
          <p:cNvPr id="5" name="Table Placeholder 4">
            <a:extLst>
              <a:ext uri="{FF2B5EF4-FFF2-40B4-BE49-F238E27FC236}">
                <a16:creationId xmlns:a16="http://schemas.microsoft.com/office/drawing/2014/main" id="{9FE4DF38-382F-4F33-BAD3-479F80566567}"/>
              </a:ext>
            </a:extLst>
          </p:cNvPr>
          <p:cNvGraphicFramePr>
            <a:graphicFrameLocks noGrp="1"/>
          </p:cNvGraphicFramePr>
          <p:nvPr>
            <p:ph type="tbl" sz="quarter" idx="13"/>
            <p:extLst>
              <p:ext uri="{D42A27DB-BD31-4B8C-83A1-F6EECF244321}">
                <p14:modId xmlns:p14="http://schemas.microsoft.com/office/powerpoint/2010/main" val="875180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23587014"/>
                    </a:ext>
                  </a:extLst>
                </a:gridCol>
                <a:gridCol w="987552">
                  <a:extLst>
                    <a:ext uri="{9D8B030D-6E8A-4147-A177-3AD203B41FA5}">
                      <a16:colId xmlns:a16="http://schemas.microsoft.com/office/drawing/2014/main" val="3790572915"/>
                    </a:ext>
                  </a:extLst>
                </a:gridCol>
                <a:gridCol w="1316736">
                  <a:extLst>
                    <a:ext uri="{9D8B030D-6E8A-4147-A177-3AD203B41FA5}">
                      <a16:colId xmlns:a16="http://schemas.microsoft.com/office/drawing/2014/main" val="3708875980"/>
                    </a:ext>
                  </a:extLst>
                </a:gridCol>
                <a:gridCol w="411480">
                  <a:extLst>
                    <a:ext uri="{9D8B030D-6E8A-4147-A177-3AD203B41FA5}">
                      <a16:colId xmlns:a16="http://schemas.microsoft.com/office/drawing/2014/main" val="554778260"/>
                    </a:ext>
                  </a:extLst>
                </a:gridCol>
                <a:gridCol w="411480">
                  <a:extLst>
                    <a:ext uri="{9D8B030D-6E8A-4147-A177-3AD203B41FA5}">
                      <a16:colId xmlns:a16="http://schemas.microsoft.com/office/drawing/2014/main" val="349491389"/>
                    </a:ext>
                  </a:extLst>
                </a:gridCol>
                <a:gridCol w="411480">
                  <a:extLst>
                    <a:ext uri="{9D8B030D-6E8A-4147-A177-3AD203B41FA5}">
                      <a16:colId xmlns:a16="http://schemas.microsoft.com/office/drawing/2014/main" val="369994349"/>
                    </a:ext>
                  </a:extLst>
                </a:gridCol>
                <a:gridCol w="411480">
                  <a:extLst>
                    <a:ext uri="{9D8B030D-6E8A-4147-A177-3AD203B41FA5}">
                      <a16:colId xmlns:a16="http://schemas.microsoft.com/office/drawing/2014/main" val="545827553"/>
                    </a:ext>
                  </a:extLst>
                </a:gridCol>
                <a:gridCol w="411480">
                  <a:extLst>
                    <a:ext uri="{9D8B030D-6E8A-4147-A177-3AD203B41FA5}">
                      <a16:colId xmlns:a16="http://schemas.microsoft.com/office/drawing/2014/main" val="41713350"/>
                    </a:ext>
                  </a:extLst>
                </a:gridCol>
                <a:gridCol w="411480">
                  <a:extLst>
                    <a:ext uri="{9D8B030D-6E8A-4147-A177-3AD203B41FA5}">
                      <a16:colId xmlns:a16="http://schemas.microsoft.com/office/drawing/2014/main" val="2416869598"/>
                    </a:ext>
                  </a:extLst>
                </a:gridCol>
                <a:gridCol w="411480">
                  <a:extLst>
                    <a:ext uri="{9D8B030D-6E8A-4147-A177-3AD203B41FA5}">
                      <a16:colId xmlns:a16="http://schemas.microsoft.com/office/drawing/2014/main" val="1283708058"/>
                    </a:ext>
                  </a:extLst>
                </a:gridCol>
                <a:gridCol w="411480">
                  <a:extLst>
                    <a:ext uri="{9D8B030D-6E8A-4147-A177-3AD203B41FA5}">
                      <a16:colId xmlns:a16="http://schemas.microsoft.com/office/drawing/2014/main" val="75229354"/>
                    </a:ext>
                  </a:extLst>
                </a:gridCol>
                <a:gridCol w="411480">
                  <a:extLst>
                    <a:ext uri="{9D8B030D-6E8A-4147-A177-3AD203B41FA5}">
                      <a16:colId xmlns:a16="http://schemas.microsoft.com/office/drawing/2014/main" val="258475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94321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- 2024-08-02 11:00:34</a:t>
                      </a:r>
                      <a:r>
                        <a:rPr kumimoji="0" lang="it-IT" sz="1000" b="0" i="0" u="none" strike="noStrike" kern="1200" cap="none" spc="0" normalizeH="0" baseline="0" noProof="0">
                          <a:ln>
                            <a:noFill/>
                          </a:ln>
                          <a:solidFill>
                            <a:prstClr val="black"/>
                          </a:solidFill>
                          <a:effectLst/>
                          <a:uLnTx/>
                          <a:uFillTx/>
                          <a:latin typeface="Calibri"/>
                          <a:ea typeface="+mn-ea"/>
                          <a:cs typeface="+mn-cs"/>
                        </a:rPr>
                        <a:t>
 Rimuovi, Rigenera, Ripeti con NIVEA Acqua Micellare Rigenerante infusa con siero. ​
Grazie all’azione del Pantenolo che contiene Vitamina B5, la tua pelle sarà detersa e idratata in profondità 😌 Provala e facci sapere cosa ne pensi!✨
#NIVEA #NIVEAItalia #NIVEAacquaMicellare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https://quintly-eu-image-storage.s3.amazonaws.com/8a9ce57e2eef1d65808952233f0033d0/049d1b10e07cfce7fe8ea6b3e9575eeb.jpg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2723</a:t>
                      </a:r>
                    </a:p>
                  </a:txBody>
                  <a:tcPr/>
                </a:tc>
                <a:extLst>
                  <a:ext uri="{0D108BD9-81ED-4DB2-BD59-A6C34878D82A}">
                    <a16:rowId xmlns:a16="http://schemas.microsoft.com/office/drawing/2014/main" val="4136886996"/>
                  </a:ext>
                </a:extLst>
              </a:tr>
            </a:tbl>
          </a:graphicData>
        </a:graphic>
      </p:graphicFrame>
      <p:sp>
        <p:nvSpPr>
          <p:cNvPr id="4" name="Text Placeholder 3">
            <a:extLst>
              <a:ext uri="{FF2B5EF4-FFF2-40B4-BE49-F238E27FC236}">
                <a16:creationId xmlns:a16="http://schemas.microsoft.com/office/drawing/2014/main" id="{45C4D8A6-2724-443D-B1B2-8F8C0F5B5FF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6646108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D2308-C942-44CD-BF8C-7242776F0E14}"/>
              </a:ext>
            </a:extLst>
          </p:cNvPr>
          <p:cNvSpPr>
            <a:spLocks noGrp="1"/>
          </p:cNvSpPr>
          <p:nvPr>
            <p:ph type="title"/>
          </p:nvPr>
        </p:nvSpPr>
        <p:spPr/>
        <p:txBody>
          <a:bodyPr/>
          <a:lstStyle/>
          <a:p>
            <a:r>
              <a:rPr lang="en-US"/>
              <a:t>Instagram ITALY - Post Performance Instagram | niveaitalia - 9 of 11</a:t>
            </a:r>
          </a:p>
        </p:txBody>
      </p:sp>
      <p:graphicFrame>
        <p:nvGraphicFramePr>
          <p:cNvPr id="5" name="Table Placeholder 4">
            <a:extLst>
              <a:ext uri="{FF2B5EF4-FFF2-40B4-BE49-F238E27FC236}">
                <a16:creationId xmlns:a16="http://schemas.microsoft.com/office/drawing/2014/main" id="{FC020842-26A6-4383-B2DC-10771CF6A910}"/>
              </a:ext>
            </a:extLst>
          </p:cNvPr>
          <p:cNvGraphicFramePr>
            <a:graphicFrameLocks noGrp="1"/>
          </p:cNvGraphicFramePr>
          <p:nvPr>
            <p:ph type="tbl" sz="quarter" idx="13"/>
            <p:extLst>
              <p:ext uri="{D42A27DB-BD31-4B8C-83A1-F6EECF244321}">
                <p14:modId xmlns:p14="http://schemas.microsoft.com/office/powerpoint/2010/main" val="2706729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99028645"/>
                    </a:ext>
                  </a:extLst>
                </a:gridCol>
                <a:gridCol w="987552">
                  <a:extLst>
                    <a:ext uri="{9D8B030D-6E8A-4147-A177-3AD203B41FA5}">
                      <a16:colId xmlns:a16="http://schemas.microsoft.com/office/drawing/2014/main" val="2719385588"/>
                    </a:ext>
                  </a:extLst>
                </a:gridCol>
                <a:gridCol w="1316736">
                  <a:extLst>
                    <a:ext uri="{9D8B030D-6E8A-4147-A177-3AD203B41FA5}">
                      <a16:colId xmlns:a16="http://schemas.microsoft.com/office/drawing/2014/main" val="2026848261"/>
                    </a:ext>
                  </a:extLst>
                </a:gridCol>
                <a:gridCol w="411480">
                  <a:extLst>
                    <a:ext uri="{9D8B030D-6E8A-4147-A177-3AD203B41FA5}">
                      <a16:colId xmlns:a16="http://schemas.microsoft.com/office/drawing/2014/main" val="4088942372"/>
                    </a:ext>
                  </a:extLst>
                </a:gridCol>
                <a:gridCol w="411480">
                  <a:extLst>
                    <a:ext uri="{9D8B030D-6E8A-4147-A177-3AD203B41FA5}">
                      <a16:colId xmlns:a16="http://schemas.microsoft.com/office/drawing/2014/main" val="3185671879"/>
                    </a:ext>
                  </a:extLst>
                </a:gridCol>
                <a:gridCol w="411480">
                  <a:extLst>
                    <a:ext uri="{9D8B030D-6E8A-4147-A177-3AD203B41FA5}">
                      <a16:colId xmlns:a16="http://schemas.microsoft.com/office/drawing/2014/main" val="704926320"/>
                    </a:ext>
                  </a:extLst>
                </a:gridCol>
                <a:gridCol w="411480">
                  <a:extLst>
                    <a:ext uri="{9D8B030D-6E8A-4147-A177-3AD203B41FA5}">
                      <a16:colId xmlns:a16="http://schemas.microsoft.com/office/drawing/2014/main" val="895083538"/>
                    </a:ext>
                  </a:extLst>
                </a:gridCol>
                <a:gridCol w="411480">
                  <a:extLst>
                    <a:ext uri="{9D8B030D-6E8A-4147-A177-3AD203B41FA5}">
                      <a16:colId xmlns:a16="http://schemas.microsoft.com/office/drawing/2014/main" val="2222989214"/>
                    </a:ext>
                  </a:extLst>
                </a:gridCol>
                <a:gridCol w="411480">
                  <a:extLst>
                    <a:ext uri="{9D8B030D-6E8A-4147-A177-3AD203B41FA5}">
                      <a16:colId xmlns:a16="http://schemas.microsoft.com/office/drawing/2014/main" val="4016168206"/>
                    </a:ext>
                  </a:extLst>
                </a:gridCol>
                <a:gridCol w="411480">
                  <a:extLst>
                    <a:ext uri="{9D8B030D-6E8A-4147-A177-3AD203B41FA5}">
                      <a16:colId xmlns:a16="http://schemas.microsoft.com/office/drawing/2014/main" val="3002028604"/>
                    </a:ext>
                  </a:extLst>
                </a:gridCol>
                <a:gridCol w="411480">
                  <a:extLst>
                    <a:ext uri="{9D8B030D-6E8A-4147-A177-3AD203B41FA5}">
                      <a16:colId xmlns:a16="http://schemas.microsoft.com/office/drawing/2014/main" val="2847857648"/>
                    </a:ext>
                  </a:extLst>
                </a:gridCol>
                <a:gridCol w="411480">
                  <a:extLst>
                    <a:ext uri="{9D8B030D-6E8A-4147-A177-3AD203B41FA5}">
                      <a16:colId xmlns:a16="http://schemas.microsoft.com/office/drawing/2014/main" val="2410812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0393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- 2024-08-20 11:00:34</a:t>
                      </a:r>
                      <a:r>
                        <a:rPr kumimoji="0" lang="it-IT" sz="1000" b="0" i="0" u="none" strike="noStrike" kern="1200" cap="none" spc="0" normalizeH="0" baseline="0" noProof="0">
                          <a:ln>
                            <a:noFill/>
                          </a:ln>
                          <a:solidFill>
                            <a:prstClr val="black"/>
                          </a:solidFill>
                          <a:effectLst/>
                          <a:uLnTx/>
                          <a:uFillTx/>
                          <a:latin typeface="Calibri"/>
                          <a:ea typeface="+mn-ea"/>
                          <a:cs typeface="+mn-cs"/>
                        </a:rPr>
                        <a:t>
 Arricchita dal 5% di siero, NIVEA Acqua Micellare Rigenerante combina l'efficacia struccante e gli effetti benefici di Pantenolo, Squalane e  AminoAcid Complex. 🌿💧 ​
Il siero idrata, lenisce e rafforza la barriera cutanea mentre ti strucchi.​
Una sola applicazione per una sensazione che dura tutto il giorno.
#NIVEA #NIVEAItalia #NIVEAacquaMicellare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https://quintly-eu-image-storage.s3.amazonaws.com/8a9ce57e2eef1d65808952233f0033d0/c48c3fcff55b08425479ae245b39fb34.jpg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15661705"/>
                  </a:ext>
                </a:extLst>
              </a:tr>
            </a:tbl>
          </a:graphicData>
        </a:graphic>
      </p:graphicFrame>
      <p:sp>
        <p:nvSpPr>
          <p:cNvPr id="4" name="Text Placeholder 3">
            <a:extLst>
              <a:ext uri="{FF2B5EF4-FFF2-40B4-BE49-F238E27FC236}">
                <a16:creationId xmlns:a16="http://schemas.microsoft.com/office/drawing/2014/main" id="{62F3C900-6D6B-46E9-8F62-6E31E74239D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5099006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58196-AE41-454A-AC42-5BF0A4079B8D}"/>
              </a:ext>
            </a:extLst>
          </p:cNvPr>
          <p:cNvSpPr>
            <a:spLocks noGrp="1"/>
          </p:cNvSpPr>
          <p:nvPr>
            <p:ph type="title"/>
          </p:nvPr>
        </p:nvSpPr>
        <p:spPr/>
        <p:txBody>
          <a:bodyPr/>
          <a:lstStyle/>
          <a:p>
            <a:r>
              <a:rPr lang="en-US"/>
              <a:t>Instagram ITALY - Post Performance Instagram | niveaitalia - 10 of 11</a:t>
            </a:r>
          </a:p>
        </p:txBody>
      </p:sp>
      <p:graphicFrame>
        <p:nvGraphicFramePr>
          <p:cNvPr id="5" name="Table Placeholder 4">
            <a:extLst>
              <a:ext uri="{FF2B5EF4-FFF2-40B4-BE49-F238E27FC236}">
                <a16:creationId xmlns:a16="http://schemas.microsoft.com/office/drawing/2014/main" id="{B3B734A6-A69F-4EC4-B4BA-212DD24806CB}"/>
              </a:ext>
            </a:extLst>
          </p:cNvPr>
          <p:cNvGraphicFramePr>
            <a:graphicFrameLocks noGrp="1"/>
          </p:cNvGraphicFramePr>
          <p:nvPr>
            <p:ph type="tbl" sz="quarter" idx="13"/>
            <p:extLst>
              <p:ext uri="{D42A27DB-BD31-4B8C-83A1-F6EECF244321}">
                <p14:modId xmlns:p14="http://schemas.microsoft.com/office/powerpoint/2010/main" val="1598492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11415843"/>
                    </a:ext>
                  </a:extLst>
                </a:gridCol>
                <a:gridCol w="987552">
                  <a:extLst>
                    <a:ext uri="{9D8B030D-6E8A-4147-A177-3AD203B41FA5}">
                      <a16:colId xmlns:a16="http://schemas.microsoft.com/office/drawing/2014/main" val="653264348"/>
                    </a:ext>
                  </a:extLst>
                </a:gridCol>
                <a:gridCol w="1316736">
                  <a:extLst>
                    <a:ext uri="{9D8B030D-6E8A-4147-A177-3AD203B41FA5}">
                      <a16:colId xmlns:a16="http://schemas.microsoft.com/office/drawing/2014/main" val="3404113122"/>
                    </a:ext>
                  </a:extLst>
                </a:gridCol>
                <a:gridCol w="411480">
                  <a:extLst>
                    <a:ext uri="{9D8B030D-6E8A-4147-A177-3AD203B41FA5}">
                      <a16:colId xmlns:a16="http://schemas.microsoft.com/office/drawing/2014/main" val="2435377686"/>
                    </a:ext>
                  </a:extLst>
                </a:gridCol>
                <a:gridCol w="411480">
                  <a:extLst>
                    <a:ext uri="{9D8B030D-6E8A-4147-A177-3AD203B41FA5}">
                      <a16:colId xmlns:a16="http://schemas.microsoft.com/office/drawing/2014/main" val="978535336"/>
                    </a:ext>
                  </a:extLst>
                </a:gridCol>
                <a:gridCol w="411480">
                  <a:extLst>
                    <a:ext uri="{9D8B030D-6E8A-4147-A177-3AD203B41FA5}">
                      <a16:colId xmlns:a16="http://schemas.microsoft.com/office/drawing/2014/main" val="1626663902"/>
                    </a:ext>
                  </a:extLst>
                </a:gridCol>
                <a:gridCol w="411480">
                  <a:extLst>
                    <a:ext uri="{9D8B030D-6E8A-4147-A177-3AD203B41FA5}">
                      <a16:colId xmlns:a16="http://schemas.microsoft.com/office/drawing/2014/main" val="4175499604"/>
                    </a:ext>
                  </a:extLst>
                </a:gridCol>
                <a:gridCol w="411480">
                  <a:extLst>
                    <a:ext uri="{9D8B030D-6E8A-4147-A177-3AD203B41FA5}">
                      <a16:colId xmlns:a16="http://schemas.microsoft.com/office/drawing/2014/main" val="1056216876"/>
                    </a:ext>
                  </a:extLst>
                </a:gridCol>
                <a:gridCol w="411480">
                  <a:extLst>
                    <a:ext uri="{9D8B030D-6E8A-4147-A177-3AD203B41FA5}">
                      <a16:colId xmlns:a16="http://schemas.microsoft.com/office/drawing/2014/main" val="3842164300"/>
                    </a:ext>
                  </a:extLst>
                </a:gridCol>
                <a:gridCol w="411480">
                  <a:extLst>
                    <a:ext uri="{9D8B030D-6E8A-4147-A177-3AD203B41FA5}">
                      <a16:colId xmlns:a16="http://schemas.microsoft.com/office/drawing/2014/main" val="1977909719"/>
                    </a:ext>
                  </a:extLst>
                </a:gridCol>
                <a:gridCol w="411480">
                  <a:extLst>
                    <a:ext uri="{9D8B030D-6E8A-4147-A177-3AD203B41FA5}">
                      <a16:colId xmlns:a16="http://schemas.microsoft.com/office/drawing/2014/main" val="4259209222"/>
                    </a:ext>
                  </a:extLst>
                </a:gridCol>
                <a:gridCol w="411480">
                  <a:extLst>
                    <a:ext uri="{9D8B030D-6E8A-4147-A177-3AD203B41FA5}">
                      <a16:colId xmlns:a16="http://schemas.microsoft.com/office/drawing/2014/main" val="1848274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497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- 2024-08-19 11:01:11</a:t>
                      </a:r>
                      <a:r>
                        <a:rPr kumimoji="0" lang="it-IT" sz="1000" b="0" i="0" u="none" strike="noStrike" kern="1200" cap="none" spc="0" normalizeH="0" baseline="0" noProof="0">
                          <a:ln>
                            <a:noFill/>
                          </a:ln>
                          <a:solidFill>
                            <a:prstClr val="black"/>
                          </a:solidFill>
                          <a:effectLst/>
                          <a:uLnTx/>
                          <a:uFillTx/>
                          <a:latin typeface="Calibri"/>
                          <a:ea typeface="+mn-ea"/>
                          <a:cs typeface="+mn-cs"/>
                        </a:rPr>
                        <a:t>
 Grazie  alla doppia azione di NIVEA PROTECT &amp; BRONZE avrai una protezione duratura e un'abbronzatura intensa.​
E tu, l'hai già provata? Scrivilo nei commenti 💙
#NIVEA #NIVEAItalia #NIVEAProtectAndBronze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https://quintly-eu-image-storage.s3.amazonaws.com/8a9ce57e2eef1d65808952233f0033d0/12342c3f544e9ded9a099d6700392230.jpg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18404538"/>
                  </a:ext>
                </a:extLst>
              </a:tr>
            </a:tbl>
          </a:graphicData>
        </a:graphic>
      </p:graphicFrame>
      <p:sp>
        <p:nvSpPr>
          <p:cNvPr id="4" name="Text Placeholder 3">
            <a:extLst>
              <a:ext uri="{FF2B5EF4-FFF2-40B4-BE49-F238E27FC236}">
                <a16:creationId xmlns:a16="http://schemas.microsoft.com/office/drawing/2014/main" id="{732FA1A3-840D-4517-8BAE-1CD0352137D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6152006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DD9B2-6532-41DA-B43D-C4CB42D05FF4}"/>
              </a:ext>
            </a:extLst>
          </p:cNvPr>
          <p:cNvSpPr>
            <a:spLocks noGrp="1"/>
          </p:cNvSpPr>
          <p:nvPr>
            <p:ph type="title"/>
          </p:nvPr>
        </p:nvSpPr>
        <p:spPr/>
        <p:txBody>
          <a:bodyPr/>
          <a:lstStyle/>
          <a:p>
            <a:r>
              <a:rPr lang="en-US"/>
              <a:t>Instagram ITALY - Post Performance Instagram | niveaitalia - 11 of 11</a:t>
            </a:r>
          </a:p>
        </p:txBody>
      </p:sp>
      <p:graphicFrame>
        <p:nvGraphicFramePr>
          <p:cNvPr id="5" name="Table Placeholder 4">
            <a:extLst>
              <a:ext uri="{FF2B5EF4-FFF2-40B4-BE49-F238E27FC236}">
                <a16:creationId xmlns:a16="http://schemas.microsoft.com/office/drawing/2014/main" id="{C19147B7-35DE-4A82-BEA7-F6869A595F60}"/>
              </a:ext>
            </a:extLst>
          </p:cNvPr>
          <p:cNvGraphicFramePr>
            <a:graphicFrameLocks noGrp="1"/>
          </p:cNvGraphicFramePr>
          <p:nvPr>
            <p:ph type="tbl" sz="quarter" idx="13"/>
            <p:extLst>
              <p:ext uri="{D42A27DB-BD31-4B8C-83A1-F6EECF244321}">
                <p14:modId xmlns:p14="http://schemas.microsoft.com/office/powerpoint/2010/main" val="2496911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53110322"/>
                    </a:ext>
                  </a:extLst>
                </a:gridCol>
                <a:gridCol w="987552">
                  <a:extLst>
                    <a:ext uri="{9D8B030D-6E8A-4147-A177-3AD203B41FA5}">
                      <a16:colId xmlns:a16="http://schemas.microsoft.com/office/drawing/2014/main" val="1864275045"/>
                    </a:ext>
                  </a:extLst>
                </a:gridCol>
                <a:gridCol w="1316736">
                  <a:extLst>
                    <a:ext uri="{9D8B030D-6E8A-4147-A177-3AD203B41FA5}">
                      <a16:colId xmlns:a16="http://schemas.microsoft.com/office/drawing/2014/main" val="4029770868"/>
                    </a:ext>
                  </a:extLst>
                </a:gridCol>
                <a:gridCol w="411480">
                  <a:extLst>
                    <a:ext uri="{9D8B030D-6E8A-4147-A177-3AD203B41FA5}">
                      <a16:colId xmlns:a16="http://schemas.microsoft.com/office/drawing/2014/main" val="1394978558"/>
                    </a:ext>
                  </a:extLst>
                </a:gridCol>
                <a:gridCol w="411480">
                  <a:extLst>
                    <a:ext uri="{9D8B030D-6E8A-4147-A177-3AD203B41FA5}">
                      <a16:colId xmlns:a16="http://schemas.microsoft.com/office/drawing/2014/main" val="1710608107"/>
                    </a:ext>
                  </a:extLst>
                </a:gridCol>
                <a:gridCol w="411480">
                  <a:extLst>
                    <a:ext uri="{9D8B030D-6E8A-4147-A177-3AD203B41FA5}">
                      <a16:colId xmlns:a16="http://schemas.microsoft.com/office/drawing/2014/main" val="887969552"/>
                    </a:ext>
                  </a:extLst>
                </a:gridCol>
                <a:gridCol w="411480">
                  <a:extLst>
                    <a:ext uri="{9D8B030D-6E8A-4147-A177-3AD203B41FA5}">
                      <a16:colId xmlns:a16="http://schemas.microsoft.com/office/drawing/2014/main" val="1380073701"/>
                    </a:ext>
                  </a:extLst>
                </a:gridCol>
                <a:gridCol w="411480">
                  <a:extLst>
                    <a:ext uri="{9D8B030D-6E8A-4147-A177-3AD203B41FA5}">
                      <a16:colId xmlns:a16="http://schemas.microsoft.com/office/drawing/2014/main" val="4107702517"/>
                    </a:ext>
                  </a:extLst>
                </a:gridCol>
                <a:gridCol w="411480">
                  <a:extLst>
                    <a:ext uri="{9D8B030D-6E8A-4147-A177-3AD203B41FA5}">
                      <a16:colId xmlns:a16="http://schemas.microsoft.com/office/drawing/2014/main" val="2064638169"/>
                    </a:ext>
                  </a:extLst>
                </a:gridCol>
                <a:gridCol w="411480">
                  <a:extLst>
                    <a:ext uri="{9D8B030D-6E8A-4147-A177-3AD203B41FA5}">
                      <a16:colId xmlns:a16="http://schemas.microsoft.com/office/drawing/2014/main" val="3547460041"/>
                    </a:ext>
                  </a:extLst>
                </a:gridCol>
                <a:gridCol w="411480">
                  <a:extLst>
                    <a:ext uri="{9D8B030D-6E8A-4147-A177-3AD203B41FA5}">
                      <a16:colId xmlns:a16="http://schemas.microsoft.com/office/drawing/2014/main" val="676239901"/>
                    </a:ext>
                  </a:extLst>
                </a:gridCol>
                <a:gridCol w="411480">
                  <a:extLst>
                    <a:ext uri="{9D8B030D-6E8A-4147-A177-3AD203B41FA5}">
                      <a16:colId xmlns:a16="http://schemas.microsoft.com/office/drawing/2014/main" val="4207348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55391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niveaitalia - 2024-08-12 11:00:54</a:t>
                      </a:r>
                      <a:r>
                        <a:rPr kumimoji="0" lang="it-IT" sz="1000" b="0" i="0" u="none" strike="noStrike" kern="1200" cap="none" spc="0" normalizeH="0" baseline="0" noProof="0">
                          <a:ln>
                            <a:noFill/>
                          </a:ln>
                          <a:solidFill>
                            <a:prstClr val="black"/>
                          </a:solidFill>
                          <a:effectLst/>
                          <a:uLnTx/>
                          <a:uFillTx/>
                          <a:latin typeface="Calibri"/>
                          <a:ea typeface="+mn-ea"/>
                          <a:cs typeface="+mn-cs"/>
                        </a:rPr>
                        <a:t>
 ☀️ Goditi l'estate senza preoccupazioni, grazie alle creme solari NIVEA SUN.​
Raccontaci nei commenti qual è la tua preferita!💙 
#NIVEA #NIVEAItalia #NIVEASUN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https://quintly-eu-image-storage.s3.amazonaws.com/8a9ce57e2eef1d65808952233f0033d0/77687e3a9f0ebc5c7b6f6e999b43e3ca.jpg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2545</a:t>
                      </a:r>
                    </a:p>
                  </a:txBody>
                  <a:tcPr/>
                </a:tc>
                <a:extLst>
                  <a:ext uri="{0D108BD9-81ED-4DB2-BD59-A6C34878D82A}">
                    <a16:rowId xmlns:a16="http://schemas.microsoft.com/office/drawing/2014/main" val="890217279"/>
                  </a:ext>
                </a:extLst>
              </a:tr>
            </a:tbl>
          </a:graphicData>
        </a:graphic>
      </p:graphicFrame>
      <p:sp>
        <p:nvSpPr>
          <p:cNvPr id="4" name="Text Placeholder 3">
            <a:extLst>
              <a:ext uri="{FF2B5EF4-FFF2-40B4-BE49-F238E27FC236}">
                <a16:creationId xmlns:a16="http://schemas.microsoft.com/office/drawing/2014/main" id="{601B4D23-2F65-4852-AE24-DE2C871355AB}"/>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6931286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DA0A0-C9FB-42CF-BE59-F668ABD27EB2}"/>
              </a:ext>
            </a:extLst>
          </p:cNvPr>
          <p:cNvSpPr>
            <a:spLocks noGrp="1"/>
          </p:cNvSpPr>
          <p:nvPr>
            <p:ph type="title"/>
          </p:nvPr>
        </p:nvSpPr>
        <p:spPr/>
        <p:txBody>
          <a:bodyPr/>
          <a:lstStyle/>
          <a:p>
            <a:r>
              <a:rPr lang="en-US"/>
              <a:t>Instagram FRANCE - Post Performance Instagram | nivea_fr - 1 of 9</a:t>
            </a:r>
          </a:p>
        </p:txBody>
      </p:sp>
      <p:graphicFrame>
        <p:nvGraphicFramePr>
          <p:cNvPr id="5" name="Table Placeholder 4">
            <a:extLst>
              <a:ext uri="{FF2B5EF4-FFF2-40B4-BE49-F238E27FC236}">
                <a16:creationId xmlns:a16="http://schemas.microsoft.com/office/drawing/2014/main" id="{6E11131D-FD4A-4430-8CB5-38B730B55CAD}"/>
              </a:ext>
            </a:extLst>
          </p:cNvPr>
          <p:cNvGraphicFramePr>
            <a:graphicFrameLocks noGrp="1"/>
          </p:cNvGraphicFramePr>
          <p:nvPr>
            <p:ph type="tbl" sz="quarter" idx="13"/>
            <p:extLst>
              <p:ext uri="{D42A27DB-BD31-4B8C-83A1-F6EECF244321}">
                <p14:modId xmlns:p14="http://schemas.microsoft.com/office/powerpoint/2010/main" val="1468507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71747417"/>
                    </a:ext>
                  </a:extLst>
                </a:gridCol>
                <a:gridCol w="987552">
                  <a:extLst>
                    <a:ext uri="{9D8B030D-6E8A-4147-A177-3AD203B41FA5}">
                      <a16:colId xmlns:a16="http://schemas.microsoft.com/office/drawing/2014/main" val="2850546549"/>
                    </a:ext>
                  </a:extLst>
                </a:gridCol>
                <a:gridCol w="1316736">
                  <a:extLst>
                    <a:ext uri="{9D8B030D-6E8A-4147-A177-3AD203B41FA5}">
                      <a16:colId xmlns:a16="http://schemas.microsoft.com/office/drawing/2014/main" val="566537496"/>
                    </a:ext>
                  </a:extLst>
                </a:gridCol>
                <a:gridCol w="411480">
                  <a:extLst>
                    <a:ext uri="{9D8B030D-6E8A-4147-A177-3AD203B41FA5}">
                      <a16:colId xmlns:a16="http://schemas.microsoft.com/office/drawing/2014/main" val="3413816549"/>
                    </a:ext>
                  </a:extLst>
                </a:gridCol>
                <a:gridCol w="411480">
                  <a:extLst>
                    <a:ext uri="{9D8B030D-6E8A-4147-A177-3AD203B41FA5}">
                      <a16:colId xmlns:a16="http://schemas.microsoft.com/office/drawing/2014/main" val="2887073342"/>
                    </a:ext>
                  </a:extLst>
                </a:gridCol>
                <a:gridCol w="411480">
                  <a:extLst>
                    <a:ext uri="{9D8B030D-6E8A-4147-A177-3AD203B41FA5}">
                      <a16:colId xmlns:a16="http://schemas.microsoft.com/office/drawing/2014/main" val="773012321"/>
                    </a:ext>
                  </a:extLst>
                </a:gridCol>
                <a:gridCol w="411480">
                  <a:extLst>
                    <a:ext uri="{9D8B030D-6E8A-4147-A177-3AD203B41FA5}">
                      <a16:colId xmlns:a16="http://schemas.microsoft.com/office/drawing/2014/main" val="2742012628"/>
                    </a:ext>
                  </a:extLst>
                </a:gridCol>
                <a:gridCol w="411480">
                  <a:extLst>
                    <a:ext uri="{9D8B030D-6E8A-4147-A177-3AD203B41FA5}">
                      <a16:colId xmlns:a16="http://schemas.microsoft.com/office/drawing/2014/main" val="3629974115"/>
                    </a:ext>
                  </a:extLst>
                </a:gridCol>
                <a:gridCol w="411480">
                  <a:extLst>
                    <a:ext uri="{9D8B030D-6E8A-4147-A177-3AD203B41FA5}">
                      <a16:colId xmlns:a16="http://schemas.microsoft.com/office/drawing/2014/main" val="2836258847"/>
                    </a:ext>
                  </a:extLst>
                </a:gridCol>
                <a:gridCol w="411480">
                  <a:extLst>
                    <a:ext uri="{9D8B030D-6E8A-4147-A177-3AD203B41FA5}">
                      <a16:colId xmlns:a16="http://schemas.microsoft.com/office/drawing/2014/main" val="2668673662"/>
                    </a:ext>
                  </a:extLst>
                </a:gridCol>
                <a:gridCol w="411480">
                  <a:extLst>
                    <a:ext uri="{9D8B030D-6E8A-4147-A177-3AD203B41FA5}">
                      <a16:colId xmlns:a16="http://schemas.microsoft.com/office/drawing/2014/main" val="2843408865"/>
                    </a:ext>
                  </a:extLst>
                </a:gridCol>
                <a:gridCol w="411480">
                  <a:extLst>
                    <a:ext uri="{9D8B030D-6E8A-4147-A177-3AD203B41FA5}">
                      <a16:colId xmlns:a16="http://schemas.microsoft.com/office/drawing/2014/main" val="2585856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32294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- 2024-08-15 11:00:41</a:t>
                      </a:r>
                      <a:r>
                        <a:rPr kumimoji="0" lang="fr-FR" sz="1000" b="0" i="0" u="none" strike="noStrike" kern="1200" cap="none" spc="0" normalizeH="0" baseline="0" noProof="0">
                          <a:ln>
                            <a:noFill/>
                          </a:ln>
                          <a:solidFill>
                            <a:prstClr val="black"/>
                          </a:solidFill>
                          <a:effectLst/>
                          <a:uLnTx/>
                          <a:uFillTx/>
                          <a:latin typeface="Calibri"/>
                          <a:ea typeface="+mn-ea"/>
                          <a:cs typeface="+mn-cs"/>
                        </a:rPr>
                        <a:t>
 Quelle quantité de crème solaire faut-il vraiment utiliser ? Notre règle des deux doigts facilite les choses ✌️
#nivea #protectionsolaire #soindelapeau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https://quintly-eu-image-storage.s3.amazonaws.com/e66bc3a35579efcff19ade710d665dcb/399c580473caf2cf820f4610b3b12cbc.jpg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2860</a:t>
                      </a:r>
                    </a:p>
                  </a:txBody>
                  <a:tcPr/>
                </a:tc>
                <a:extLst>
                  <a:ext uri="{0D108BD9-81ED-4DB2-BD59-A6C34878D82A}">
                    <a16:rowId xmlns:a16="http://schemas.microsoft.com/office/drawing/2014/main" val="1370959217"/>
                  </a:ext>
                </a:extLst>
              </a:tr>
            </a:tbl>
          </a:graphicData>
        </a:graphic>
      </p:graphicFrame>
      <p:sp>
        <p:nvSpPr>
          <p:cNvPr id="4" name="Text Placeholder 3">
            <a:extLst>
              <a:ext uri="{FF2B5EF4-FFF2-40B4-BE49-F238E27FC236}">
                <a16:creationId xmlns:a16="http://schemas.microsoft.com/office/drawing/2014/main" id="{4D07CDB9-2029-43A3-93F5-61BC5B249F8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802274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9F3F3-A2D1-4753-BF74-B8CA9A3621C8}"/>
              </a:ext>
            </a:extLst>
          </p:cNvPr>
          <p:cNvSpPr>
            <a:spLocks noGrp="1"/>
          </p:cNvSpPr>
          <p:nvPr>
            <p:ph type="title"/>
          </p:nvPr>
        </p:nvSpPr>
        <p:spPr/>
        <p:txBody>
          <a:bodyPr/>
          <a:lstStyle/>
          <a:p>
            <a:r>
              <a:rPr lang="en-US"/>
              <a:t>Instagram FRANCE - Post Performance Instagram | nivea_fr - 2 of 9</a:t>
            </a:r>
          </a:p>
        </p:txBody>
      </p:sp>
      <p:graphicFrame>
        <p:nvGraphicFramePr>
          <p:cNvPr id="5" name="Table Placeholder 4">
            <a:extLst>
              <a:ext uri="{FF2B5EF4-FFF2-40B4-BE49-F238E27FC236}">
                <a16:creationId xmlns:a16="http://schemas.microsoft.com/office/drawing/2014/main" id="{02DFD5AA-2C41-4AD4-ACFB-8ED638C2DEAC}"/>
              </a:ext>
            </a:extLst>
          </p:cNvPr>
          <p:cNvGraphicFramePr>
            <a:graphicFrameLocks noGrp="1"/>
          </p:cNvGraphicFramePr>
          <p:nvPr>
            <p:ph type="tbl" sz="quarter" idx="13"/>
            <p:extLst>
              <p:ext uri="{D42A27DB-BD31-4B8C-83A1-F6EECF244321}">
                <p14:modId xmlns:p14="http://schemas.microsoft.com/office/powerpoint/2010/main" val="2071266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5699732"/>
                    </a:ext>
                  </a:extLst>
                </a:gridCol>
                <a:gridCol w="987552">
                  <a:extLst>
                    <a:ext uri="{9D8B030D-6E8A-4147-A177-3AD203B41FA5}">
                      <a16:colId xmlns:a16="http://schemas.microsoft.com/office/drawing/2014/main" val="1036591022"/>
                    </a:ext>
                  </a:extLst>
                </a:gridCol>
                <a:gridCol w="1316736">
                  <a:extLst>
                    <a:ext uri="{9D8B030D-6E8A-4147-A177-3AD203B41FA5}">
                      <a16:colId xmlns:a16="http://schemas.microsoft.com/office/drawing/2014/main" val="1849985585"/>
                    </a:ext>
                  </a:extLst>
                </a:gridCol>
                <a:gridCol w="411480">
                  <a:extLst>
                    <a:ext uri="{9D8B030D-6E8A-4147-A177-3AD203B41FA5}">
                      <a16:colId xmlns:a16="http://schemas.microsoft.com/office/drawing/2014/main" val="3402530321"/>
                    </a:ext>
                  </a:extLst>
                </a:gridCol>
                <a:gridCol w="411480">
                  <a:extLst>
                    <a:ext uri="{9D8B030D-6E8A-4147-A177-3AD203B41FA5}">
                      <a16:colId xmlns:a16="http://schemas.microsoft.com/office/drawing/2014/main" val="1306249712"/>
                    </a:ext>
                  </a:extLst>
                </a:gridCol>
                <a:gridCol w="411480">
                  <a:extLst>
                    <a:ext uri="{9D8B030D-6E8A-4147-A177-3AD203B41FA5}">
                      <a16:colId xmlns:a16="http://schemas.microsoft.com/office/drawing/2014/main" val="104012438"/>
                    </a:ext>
                  </a:extLst>
                </a:gridCol>
                <a:gridCol w="411480">
                  <a:extLst>
                    <a:ext uri="{9D8B030D-6E8A-4147-A177-3AD203B41FA5}">
                      <a16:colId xmlns:a16="http://schemas.microsoft.com/office/drawing/2014/main" val="154577657"/>
                    </a:ext>
                  </a:extLst>
                </a:gridCol>
                <a:gridCol w="411480">
                  <a:extLst>
                    <a:ext uri="{9D8B030D-6E8A-4147-A177-3AD203B41FA5}">
                      <a16:colId xmlns:a16="http://schemas.microsoft.com/office/drawing/2014/main" val="1802054425"/>
                    </a:ext>
                  </a:extLst>
                </a:gridCol>
                <a:gridCol w="411480">
                  <a:extLst>
                    <a:ext uri="{9D8B030D-6E8A-4147-A177-3AD203B41FA5}">
                      <a16:colId xmlns:a16="http://schemas.microsoft.com/office/drawing/2014/main" val="3242252519"/>
                    </a:ext>
                  </a:extLst>
                </a:gridCol>
                <a:gridCol w="411480">
                  <a:extLst>
                    <a:ext uri="{9D8B030D-6E8A-4147-A177-3AD203B41FA5}">
                      <a16:colId xmlns:a16="http://schemas.microsoft.com/office/drawing/2014/main" val="2573964169"/>
                    </a:ext>
                  </a:extLst>
                </a:gridCol>
                <a:gridCol w="411480">
                  <a:extLst>
                    <a:ext uri="{9D8B030D-6E8A-4147-A177-3AD203B41FA5}">
                      <a16:colId xmlns:a16="http://schemas.microsoft.com/office/drawing/2014/main" val="1807736627"/>
                    </a:ext>
                  </a:extLst>
                </a:gridCol>
                <a:gridCol w="411480">
                  <a:extLst>
                    <a:ext uri="{9D8B030D-6E8A-4147-A177-3AD203B41FA5}">
                      <a16:colId xmlns:a16="http://schemas.microsoft.com/office/drawing/2014/main" val="3407127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184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nivea_fr - 2024-08-14 11:00:40</a:t>
                      </a:r>
                      <a:r>
                        <a:rPr kumimoji="0" lang="en-US" sz="1000" b="0" i="0" u="none" strike="noStrike" kern="1200" cap="none" spc="0" normalizeH="0" baseline="0" noProof="0">
                          <a:ln>
                            <a:noFill/>
                          </a:ln>
                          <a:solidFill>
                            <a:prstClr val="black"/>
                          </a:solidFill>
                          <a:effectLst/>
                          <a:uLnTx/>
                          <a:uFillTx/>
                          <a:latin typeface="Calibri"/>
                          <a:ea typeface="+mn-ea"/>
                          <a:cs typeface="+mn-cs"/>
                        </a:rPr>
                        <a:t>
 Votre routine préférée, mais verte 🌱
♻ Gel nettoyant Derma Skin Clear : Nettoie en profondeur, emballé dans des matériaux recyclés.
💧 Soin de Jour Fraîcheur Hydratation 24h : Une option vegan qui hydrate et rafraîchit votre peau.
🐠 Fluide UV Visage Derma Skin Clear FPS 50+ : Protégez votre peau avec notre formule sans filtres UV controversés.
#nivea #soindelapeau #routine #durabilité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https://quintly-eu-image-storage.s3.amazonaws.com/e66bc3a35579efcff19ade710d665dcb/66087cc1e192cd15622bfd11895d998c.jpg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a:t>
                      </a:r>
                    </a:p>
                  </a:txBody>
                  <a:tcPr/>
                </a:tc>
                <a:extLst>
                  <a:ext uri="{0D108BD9-81ED-4DB2-BD59-A6C34878D82A}">
                    <a16:rowId xmlns:a16="http://schemas.microsoft.com/office/drawing/2014/main" val="1462122122"/>
                  </a:ext>
                </a:extLst>
              </a:tr>
            </a:tbl>
          </a:graphicData>
        </a:graphic>
      </p:graphicFrame>
      <p:sp>
        <p:nvSpPr>
          <p:cNvPr id="4" name="Text Placeholder 3">
            <a:extLst>
              <a:ext uri="{FF2B5EF4-FFF2-40B4-BE49-F238E27FC236}">
                <a16:creationId xmlns:a16="http://schemas.microsoft.com/office/drawing/2014/main" id="{ABF2D5D9-FCFE-49E2-8C6B-70DA404CA6E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1379561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A3E31-210E-4C3B-A8CA-85EA99F49783}"/>
              </a:ext>
            </a:extLst>
          </p:cNvPr>
          <p:cNvSpPr>
            <a:spLocks noGrp="1"/>
          </p:cNvSpPr>
          <p:nvPr>
            <p:ph type="title"/>
          </p:nvPr>
        </p:nvSpPr>
        <p:spPr/>
        <p:txBody>
          <a:bodyPr/>
          <a:lstStyle/>
          <a:p>
            <a:r>
              <a:rPr lang="en-US"/>
              <a:t>Instagram FRANCE - Post Performance Instagram | nivea_fr - 3 of 9</a:t>
            </a:r>
          </a:p>
        </p:txBody>
      </p:sp>
      <p:graphicFrame>
        <p:nvGraphicFramePr>
          <p:cNvPr id="5" name="Table Placeholder 4">
            <a:extLst>
              <a:ext uri="{FF2B5EF4-FFF2-40B4-BE49-F238E27FC236}">
                <a16:creationId xmlns:a16="http://schemas.microsoft.com/office/drawing/2014/main" id="{7A947F87-D795-41FE-92BD-393C813F845D}"/>
              </a:ext>
            </a:extLst>
          </p:cNvPr>
          <p:cNvGraphicFramePr>
            <a:graphicFrameLocks noGrp="1"/>
          </p:cNvGraphicFramePr>
          <p:nvPr>
            <p:ph type="tbl" sz="quarter" idx="13"/>
            <p:extLst>
              <p:ext uri="{D42A27DB-BD31-4B8C-83A1-F6EECF244321}">
                <p14:modId xmlns:p14="http://schemas.microsoft.com/office/powerpoint/2010/main" val="1055466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95355840"/>
                    </a:ext>
                  </a:extLst>
                </a:gridCol>
                <a:gridCol w="987552">
                  <a:extLst>
                    <a:ext uri="{9D8B030D-6E8A-4147-A177-3AD203B41FA5}">
                      <a16:colId xmlns:a16="http://schemas.microsoft.com/office/drawing/2014/main" val="1744659679"/>
                    </a:ext>
                  </a:extLst>
                </a:gridCol>
                <a:gridCol w="1316736">
                  <a:extLst>
                    <a:ext uri="{9D8B030D-6E8A-4147-A177-3AD203B41FA5}">
                      <a16:colId xmlns:a16="http://schemas.microsoft.com/office/drawing/2014/main" val="4261522893"/>
                    </a:ext>
                  </a:extLst>
                </a:gridCol>
                <a:gridCol w="411480">
                  <a:extLst>
                    <a:ext uri="{9D8B030D-6E8A-4147-A177-3AD203B41FA5}">
                      <a16:colId xmlns:a16="http://schemas.microsoft.com/office/drawing/2014/main" val="3401673576"/>
                    </a:ext>
                  </a:extLst>
                </a:gridCol>
                <a:gridCol w="411480">
                  <a:extLst>
                    <a:ext uri="{9D8B030D-6E8A-4147-A177-3AD203B41FA5}">
                      <a16:colId xmlns:a16="http://schemas.microsoft.com/office/drawing/2014/main" val="1888568029"/>
                    </a:ext>
                  </a:extLst>
                </a:gridCol>
                <a:gridCol w="411480">
                  <a:extLst>
                    <a:ext uri="{9D8B030D-6E8A-4147-A177-3AD203B41FA5}">
                      <a16:colId xmlns:a16="http://schemas.microsoft.com/office/drawing/2014/main" val="1959720357"/>
                    </a:ext>
                  </a:extLst>
                </a:gridCol>
                <a:gridCol w="411480">
                  <a:extLst>
                    <a:ext uri="{9D8B030D-6E8A-4147-A177-3AD203B41FA5}">
                      <a16:colId xmlns:a16="http://schemas.microsoft.com/office/drawing/2014/main" val="2120055841"/>
                    </a:ext>
                  </a:extLst>
                </a:gridCol>
                <a:gridCol w="411480">
                  <a:extLst>
                    <a:ext uri="{9D8B030D-6E8A-4147-A177-3AD203B41FA5}">
                      <a16:colId xmlns:a16="http://schemas.microsoft.com/office/drawing/2014/main" val="120605986"/>
                    </a:ext>
                  </a:extLst>
                </a:gridCol>
                <a:gridCol w="411480">
                  <a:extLst>
                    <a:ext uri="{9D8B030D-6E8A-4147-A177-3AD203B41FA5}">
                      <a16:colId xmlns:a16="http://schemas.microsoft.com/office/drawing/2014/main" val="1653895464"/>
                    </a:ext>
                  </a:extLst>
                </a:gridCol>
                <a:gridCol w="411480">
                  <a:extLst>
                    <a:ext uri="{9D8B030D-6E8A-4147-A177-3AD203B41FA5}">
                      <a16:colId xmlns:a16="http://schemas.microsoft.com/office/drawing/2014/main" val="1080833780"/>
                    </a:ext>
                  </a:extLst>
                </a:gridCol>
                <a:gridCol w="411480">
                  <a:extLst>
                    <a:ext uri="{9D8B030D-6E8A-4147-A177-3AD203B41FA5}">
                      <a16:colId xmlns:a16="http://schemas.microsoft.com/office/drawing/2014/main" val="2690674304"/>
                    </a:ext>
                  </a:extLst>
                </a:gridCol>
                <a:gridCol w="411480">
                  <a:extLst>
                    <a:ext uri="{9D8B030D-6E8A-4147-A177-3AD203B41FA5}">
                      <a16:colId xmlns:a16="http://schemas.microsoft.com/office/drawing/2014/main" val="2290545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7319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- 2024-08-04 11:00:35</a:t>
                      </a:r>
                      <a:r>
                        <a:rPr kumimoji="0" lang="fr-FR" sz="1000" b="0" i="0" u="none" strike="noStrike" kern="1200" cap="none" spc="0" normalizeH="0" baseline="0" noProof="0">
                          <a:ln>
                            <a:noFill/>
                          </a:ln>
                          <a:solidFill>
                            <a:prstClr val="black"/>
                          </a:solidFill>
                          <a:effectLst/>
                          <a:uLnTx/>
                          <a:uFillTx/>
                          <a:latin typeface="Calibri"/>
                          <a:ea typeface="+mn-ea"/>
                          <a:cs typeface="+mn-cs"/>
                        </a:rPr>
                        <a:t>
 Découvrez notre Lait Solaire Activateur de Bronzage Protect &amp; Bronze FPS 50 ☀️: une protection solaire élevée qui active votre bronzage naturel tout en protégeant votre peau des rayons UV. Obtenez un hâle doré en toute sérénité ! 🌴✨
#nivea #été #protectionsolaire #soindelapeau #bronzage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https://quintly-eu-image-storage.s3.amazonaws.com/e66bc3a35579efcff19ade710d665dcb/0da3a5b0794754edbf94a28bf52340c2.jpg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40173286"/>
                  </a:ext>
                </a:extLst>
              </a:tr>
            </a:tbl>
          </a:graphicData>
        </a:graphic>
      </p:graphicFrame>
      <p:sp>
        <p:nvSpPr>
          <p:cNvPr id="4" name="Text Placeholder 3">
            <a:extLst>
              <a:ext uri="{FF2B5EF4-FFF2-40B4-BE49-F238E27FC236}">
                <a16:creationId xmlns:a16="http://schemas.microsoft.com/office/drawing/2014/main" id="{454DA788-F1A2-4884-BC00-4851B44A68C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5609483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8DD2E-544B-42C5-98AB-47E5FB3537DB}"/>
              </a:ext>
            </a:extLst>
          </p:cNvPr>
          <p:cNvSpPr>
            <a:spLocks noGrp="1"/>
          </p:cNvSpPr>
          <p:nvPr>
            <p:ph type="title"/>
          </p:nvPr>
        </p:nvSpPr>
        <p:spPr/>
        <p:txBody>
          <a:bodyPr/>
          <a:lstStyle/>
          <a:p>
            <a:r>
              <a:rPr lang="en-US"/>
              <a:t>Instagram FRANCE - Post Performance Instagram | nivea_fr - 4 of 9</a:t>
            </a:r>
          </a:p>
        </p:txBody>
      </p:sp>
      <p:graphicFrame>
        <p:nvGraphicFramePr>
          <p:cNvPr id="5" name="Table Placeholder 4">
            <a:extLst>
              <a:ext uri="{FF2B5EF4-FFF2-40B4-BE49-F238E27FC236}">
                <a16:creationId xmlns:a16="http://schemas.microsoft.com/office/drawing/2014/main" id="{B3A3132C-C28D-4B4A-848D-EA336267D272}"/>
              </a:ext>
            </a:extLst>
          </p:cNvPr>
          <p:cNvGraphicFramePr>
            <a:graphicFrameLocks noGrp="1"/>
          </p:cNvGraphicFramePr>
          <p:nvPr>
            <p:ph type="tbl" sz="quarter" idx="13"/>
            <p:extLst>
              <p:ext uri="{D42A27DB-BD31-4B8C-83A1-F6EECF244321}">
                <p14:modId xmlns:p14="http://schemas.microsoft.com/office/powerpoint/2010/main" val="3207932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32144036"/>
                    </a:ext>
                  </a:extLst>
                </a:gridCol>
                <a:gridCol w="987552">
                  <a:extLst>
                    <a:ext uri="{9D8B030D-6E8A-4147-A177-3AD203B41FA5}">
                      <a16:colId xmlns:a16="http://schemas.microsoft.com/office/drawing/2014/main" val="635662026"/>
                    </a:ext>
                  </a:extLst>
                </a:gridCol>
                <a:gridCol w="1316736">
                  <a:extLst>
                    <a:ext uri="{9D8B030D-6E8A-4147-A177-3AD203B41FA5}">
                      <a16:colId xmlns:a16="http://schemas.microsoft.com/office/drawing/2014/main" val="1902120764"/>
                    </a:ext>
                  </a:extLst>
                </a:gridCol>
                <a:gridCol w="411480">
                  <a:extLst>
                    <a:ext uri="{9D8B030D-6E8A-4147-A177-3AD203B41FA5}">
                      <a16:colId xmlns:a16="http://schemas.microsoft.com/office/drawing/2014/main" val="2635144428"/>
                    </a:ext>
                  </a:extLst>
                </a:gridCol>
                <a:gridCol w="411480">
                  <a:extLst>
                    <a:ext uri="{9D8B030D-6E8A-4147-A177-3AD203B41FA5}">
                      <a16:colId xmlns:a16="http://schemas.microsoft.com/office/drawing/2014/main" val="1360212926"/>
                    </a:ext>
                  </a:extLst>
                </a:gridCol>
                <a:gridCol w="411480">
                  <a:extLst>
                    <a:ext uri="{9D8B030D-6E8A-4147-A177-3AD203B41FA5}">
                      <a16:colId xmlns:a16="http://schemas.microsoft.com/office/drawing/2014/main" val="3242112435"/>
                    </a:ext>
                  </a:extLst>
                </a:gridCol>
                <a:gridCol w="411480">
                  <a:extLst>
                    <a:ext uri="{9D8B030D-6E8A-4147-A177-3AD203B41FA5}">
                      <a16:colId xmlns:a16="http://schemas.microsoft.com/office/drawing/2014/main" val="69386516"/>
                    </a:ext>
                  </a:extLst>
                </a:gridCol>
                <a:gridCol w="411480">
                  <a:extLst>
                    <a:ext uri="{9D8B030D-6E8A-4147-A177-3AD203B41FA5}">
                      <a16:colId xmlns:a16="http://schemas.microsoft.com/office/drawing/2014/main" val="3903614463"/>
                    </a:ext>
                  </a:extLst>
                </a:gridCol>
                <a:gridCol w="411480">
                  <a:extLst>
                    <a:ext uri="{9D8B030D-6E8A-4147-A177-3AD203B41FA5}">
                      <a16:colId xmlns:a16="http://schemas.microsoft.com/office/drawing/2014/main" val="67552002"/>
                    </a:ext>
                  </a:extLst>
                </a:gridCol>
                <a:gridCol w="411480">
                  <a:extLst>
                    <a:ext uri="{9D8B030D-6E8A-4147-A177-3AD203B41FA5}">
                      <a16:colId xmlns:a16="http://schemas.microsoft.com/office/drawing/2014/main" val="1550974236"/>
                    </a:ext>
                  </a:extLst>
                </a:gridCol>
                <a:gridCol w="411480">
                  <a:extLst>
                    <a:ext uri="{9D8B030D-6E8A-4147-A177-3AD203B41FA5}">
                      <a16:colId xmlns:a16="http://schemas.microsoft.com/office/drawing/2014/main" val="986930012"/>
                    </a:ext>
                  </a:extLst>
                </a:gridCol>
                <a:gridCol w="411480">
                  <a:extLst>
                    <a:ext uri="{9D8B030D-6E8A-4147-A177-3AD203B41FA5}">
                      <a16:colId xmlns:a16="http://schemas.microsoft.com/office/drawing/2014/main" val="2984010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4917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- 2024-08-05 11:01:19</a:t>
                      </a:r>
                      <a:r>
                        <a:rPr kumimoji="0" lang="fr-FR" sz="1000" b="0" i="0" u="none" strike="noStrike" kern="1200" cap="none" spc="0" normalizeH="0" baseline="0" noProof="0">
                          <a:ln>
                            <a:noFill/>
                          </a:ln>
                          <a:solidFill>
                            <a:prstClr val="black"/>
                          </a:solidFill>
                          <a:effectLst/>
                          <a:uLnTx/>
                          <a:uFillTx/>
                          <a:latin typeface="Calibri"/>
                          <a:ea typeface="+mn-ea"/>
                          <a:cs typeface="+mn-cs"/>
                        </a:rPr>
                        <a:t>
 Entrez dans votre routine estivale ☀️
🫧 Nettoyez avec l'Eau Micellaire SKIN GLOW infusée de 5% de sérum
Apaise et revitalise la peau exposée au soleil grâce au panthénol et au squalane.
💦 Hydratez avec le Soin de Jour NIVEA Essentials
L'hydratation en profondeur est essentielle pour la peau en été 
🛡️ Protégez avec la Crème UV Visage Anti-Brillance NIVEA Sun
Sa formule légère et matifiante protègera votre peau sans effet gras.
Et vous, quel est votre essentiel de l’été ?
#nivea #vacances #soindelapeau #été #routine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https://quintly-eu-image-storage.s3.amazonaws.com/e66bc3a35579efcff19ade710d665dcb/64da3787507cd80c56bded59fb4a0378.jpg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41343714"/>
                  </a:ext>
                </a:extLst>
              </a:tr>
            </a:tbl>
          </a:graphicData>
        </a:graphic>
      </p:graphicFrame>
      <p:sp>
        <p:nvSpPr>
          <p:cNvPr id="4" name="Text Placeholder 3">
            <a:extLst>
              <a:ext uri="{FF2B5EF4-FFF2-40B4-BE49-F238E27FC236}">
                <a16:creationId xmlns:a16="http://schemas.microsoft.com/office/drawing/2014/main" id="{9E3975CD-91FF-4976-9FF0-B1D405BDB3D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9412338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478A-A085-4111-9382-02429EC47B51}"/>
              </a:ext>
            </a:extLst>
          </p:cNvPr>
          <p:cNvSpPr>
            <a:spLocks noGrp="1"/>
          </p:cNvSpPr>
          <p:nvPr>
            <p:ph type="title"/>
          </p:nvPr>
        </p:nvSpPr>
        <p:spPr/>
        <p:txBody>
          <a:bodyPr/>
          <a:lstStyle/>
          <a:p>
            <a:r>
              <a:rPr lang="en-US"/>
              <a:t>Instagram FRANCE - Post Performance Instagram | nivea_fr - 5 of 9</a:t>
            </a:r>
          </a:p>
        </p:txBody>
      </p:sp>
      <p:graphicFrame>
        <p:nvGraphicFramePr>
          <p:cNvPr id="5" name="Table Placeholder 4">
            <a:extLst>
              <a:ext uri="{FF2B5EF4-FFF2-40B4-BE49-F238E27FC236}">
                <a16:creationId xmlns:a16="http://schemas.microsoft.com/office/drawing/2014/main" id="{A16D9BC9-0813-47C2-B0AA-A3E322CD1E6C}"/>
              </a:ext>
            </a:extLst>
          </p:cNvPr>
          <p:cNvGraphicFramePr>
            <a:graphicFrameLocks noGrp="1"/>
          </p:cNvGraphicFramePr>
          <p:nvPr>
            <p:ph type="tbl" sz="quarter" idx="13"/>
            <p:extLst>
              <p:ext uri="{D42A27DB-BD31-4B8C-83A1-F6EECF244321}">
                <p14:modId xmlns:p14="http://schemas.microsoft.com/office/powerpoint/2010/main" val="3025378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43692737"/>
                    </a:ext>
                  </a:extLst>
                </a:gridCol>
                <a:gridCol w="987552">
                  <a:extLst>
                    <a:ext uri="{9D8B030D-6E8A-4147-A177-3AD203B41FA5}">
                      <a16:colId xmlns:a16="http://schemas.microsoft.com/office/drawing/2014/main" val="4223319440"/>
                    </a:ext>
                  </a:extLst>
                </a:gridCol>
                <a:gridCol w="1316736">
                  <a:extLst>
                    <a:ext uri="{9D8B030D-6E8A-4147-A177-3AD203B41FA5}">
                      <a16:colId xmlns:a16="http://schemas.microsoft.com/office/drawing/2014/main" val="1121432491"/>
                    </a:ext>
                  </a:extLst>
                </a:gridCol>
                <a:gridCol w="411480">
                  <a:extLst>
                    <a:ext uri="{9D8B030D-6E8A-4147-A177-3AD203B41FA5}">
                      <a16:colId xmlns:a16="http://schemas.microsoft.com/office/drawing/2014/main" val="445943884"/>
                    </a:ext>
                  </a:extLst>
                </a:gridCol>
                <a:gridCol w="411480">
                  <a:extLst>
                    <a:ext uri="{9D8B030D-6E8A-4147-A177-3AD203B41FA5}">
                      <a16:colId xmlns:a16="http://schemas.microsoft.com/office/drawing/2014/main" val="2491222342"/>
                    </a:ext>
                  </a:extLst>
                </a:gridCol>
                <a:gridCol w="411480">
                  <a:extLst>
                    <a:ext uri="{9D8B030D-6E8A-4147-A177-3AD203B41FA5}">
                      <a16:colId xmlns:a16="http://schemas.microsoft.com/office/drawing/2014/main" val="606575624"/>
                    </a:ext>
                  </a:extLst>
                </a:gridCol>
                <a:gridCol w="411480">
                  <a:extLst>
                    <a:ext uri="{9D8B030D-6E8A-4147-A177-3AD203B41FA5}">
                      <a16:colId xmlns:a16="http://schemas.microsoft.com/office/drawing/2014/main" val="3945659662"/>
                    </a:ext>
                  </a:extLst>
                </a:gridCol>
                <a:gridCol w="411480">
                  <a:extLst>
                    <a:ext uri="{9D8B030D-6E8A-4147-A177-3AD203B41FA5}">
                      <a16:colId xmlns:a16="http://schemas.microsoft.com/office/drawing/2014/main" val="1699055747"/>
                    </a:ext>
                  </a:extLst>
                </a:gridCol>
                <a:gridCol w="411480">
                  <a:extLst>
                    <a:ext uri="{9D8B030D-6E8A-4147-A177-3AD203B41FA5}">
                      <a16:colId xmlns:a16="http://schemas.microsoft.com/office/drawing/2014/main" val="3894176066"/>
                    </a:ext>
                  </a:extLst>
                </a:gridCol>
                <a:gridCol w="411480">
                  <a:extLst>
                    <a:ext uri="{9D8B030D-6E8A-4147-A177-3AD203B41FA5}">
                      <a16:colId xmlns:a16="http://schemas.microsoft.com/office/drawing/2014/main" val="2505476724"/>
                    </a:ext>
                  </a:extLst>
                </a:gridCol>
                <a:gridCol w="411480">
                  <a:extLst>
                    <a:ext uri="{9D8B030D-6E8A-4147-A177-3AD203B41FA5}">
                      <a16:colId xmlns:a16="http://schemas.microsoft.com/office/drawing/2014/main" val="3907133370"/>
                    </a:ext>
                  </a:extLst>
                </a:gridCol>
                <a:gridCol w="411480">
                  <a:extLst>
                    <a:ext uri="{9D8B030D-6E8A-4147-A177-3AD203B41FA5}">
                      <a16:colId xmlns:a16="http://schemas.microsoft.com/office/drawing/2014/main" val="717557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1593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- 2024-08-09 11:00:33</a:t>
                      </a:r>
                      <a:r>
                        <a:rPr kumimoji="0" lang="fr-FR" sz="1000" b="0" i="0" u="none" strike="noStrike" kern="1200" cap="none" spc="0" normalizeH="0" baseline="0" noProof="0">
                          <a:ln>
                            <a:noFill/>
                          </a:ln>
                          <a:solidFill>
                            <a:prstClr val="black"/>
                          </a:solidFill>
                          <a:effectLst/>
                          <a:uLnTx/>
                          <a:uFillTx/>
                          <a:latin typeface="Calibri"/>
                          <a:ea typeface="+mn-ea"/>
                          <a:cs typeface="+mn-cs"/>
                        </a:rPr>
                        <a:t>
 Les rayons UV ne se limitent pas à ceux émis par le soleil, l'eau et le sable peuvent également les refléter et ainsi accroître votre exposition aux rayons !
Utilisez toujours une protection UV adaptée et gardez une peau saine et rayonnante à la plage ! ☀️
#nivea #protectionsolaire #soindelapeau #FPS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https://quintly-eu-image-storage.s3.amazonaws.com/e66bc3a35579efcff19ade710d665dcb/8f6c145219fd3ebdc1cfed3a01b3135e.jpg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2127</a:t>
                      </a:r>
                    </a:p>
                  </a:txBody>
                  <a:tcPr/>
                </a:tc>
                <a:extLst>
                  <a:ext uri="{0D108BD9-81ED-4DB2-BD59-A6C34878D82A}">
                    <a16:rowId xmlns:a16="http://schemas.microsoft.com/office/drawing/2014/main" val="928057376"/>
                  </a:ext>
                </a:extLst>
              </a:tr>
            </a:tbl>
          </a:graphicData>
        </a:graphic>
      </p:graphicFrame>
      <p:sp>
        <p:nvSpPr>
          <p:cNvPr id="4" name="Text Placeholder 3">
            <a:extLst>
              <a:ext uri="{FF2B5EF4-FFF2-40B4-BE49-F238E27FC236}">
                <a16:creationId xmlns:a16="http://schemas.microsoft.com/office/drawing/2014/main" id="{BAFC4FF5-CA0C-4542-889D-26A4A750478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730549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34547-36AD-4C60-9BA6-AA82CBB3227C}"/>
              </a:ext>
            </a:extLst>
          </p:cNvPr>
          <p:cNvSpPr>
            <a:spLocks noGrp="1"/>
          </p:cNvSpPr>
          <p:nvPr>
            <p:ph type="title"/>
          </p:nvPr>
        </p:nvSpPr>
        <p:spPr/>
        <p:txBody>
          <a:bodyPr/>
          <a:lstStyle/>
          <a:p>
            <a:r>
              <a:rPr lang="en-US"/>
              <a:t>Instagram FRANCE - Post Performance Instagram | nivea_fr - 6 of 9</a:t>
            </a:r>
          </a:p>
        </p:txBody>
      </p:sp>
      <p:graphicFrame>
        <p:nvGraphicFramePr>
          <p:cNvPr id="5" name="Table Placeholder 4">
            <a:extLst>
              <a:ext uri="{FF2B5EF4-FFF2-40B4-BE49-F238E27FC236}">
                <a16:creationId xmlns:a16="http://schemas.microsoft.com/office/drawing/2014/main" id="{25BCB735-F6FE-4EA4-B827-AE2810E7626C}"/>
              </a:ext>
            </a:extLst>
          </p:cNvPr>
          <p:cNvGraphicFramePr>
            <a:graphicFrameLocks noGrp="1"/>
          </p:cNvGraphicFramePr>
          <p:nvPr>
            <p:ph type="tbl" sz="quarter" idx="13"/>
            <p:extLst>
              <p:ext uri="{D42A27DB-BD31-4B8C-83A1-F6EECF244321}">
                <p14:modId xmlns:p14="http://schemas.microsoft.com/office/powerpoint/2010/main" val="2792829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87404811"/>
                    </a:ext>
                  </a:extLst>
                </a:gridCol>
                <a:gridCol w="987552">
                  <a:extLst>
                    <a:ext uri="{9D8B030D-6E8A-4147-A177-3AD203B41FA5}">
                      <a16:colId xmlns:a16="http://schemas.microsoft.com/office/drawing/2014/main" val="3275778270"/>
                    </a:ext>
                  </a:extLst>
                </a:gridCol>
                <a:gridCol w="1316736">
                  <a:extLst>
                    <a:ext uri="{9D8B030D-6E8A-4147-A177-3AD203B41FA5}">
                      <a16:colId xmlns:a16="http://schemas.microsoft.com/office/drawing/2014/main" val="4024231577"/>
                    </a:ext>
                  </a:extLst>
                </a:gridCol>
                <a:gridCol w="411480">
                  <a:extLst>
                    <a:ext uri="{9D8B030D-6E8A-4147-A177-3AD203B41FA5}">
                      <a16:colId xmlns:a16="http://schemas.microsoft.com/office/drawing/2014/main" val="2967668113"/>
                    </a:ext>
                  </a:extLst>
                </a:gridCol>
                <a:gridCol w="411480">
                  <a:extLst>
                    <a:ext uri="{9D8B030D-6E8A-4147-A177-3AD203B41FA5}">
                      <a16:colId xmlns:a16="http://schemas.microsoft.com/office/drawing/2014/main" val="1817773365"/>
                    </a:ext>
                  </a:extLst>
                </a:gridCol>
                <a:gridCol w="411480">
                  <a:extLst>
                    <a:ext uri="{9D8B030D-6E8A-4147-A177-3AD203B41FA5}">
                      <a16:colId xmlns:a16="http://schemas.microsoft.com/office/drawing/2014/main" val="3482023575"/>
                    </a:ext>
                  </a:extLst>
                </a:gridCol>
                <a:gridCol w="411480">
                  <a:extLst>
                    <a:ext uri="{9D8B030D-6E8A-4147-A177-3AD203B41FA5}">
                      <a16:colId xmlns:a16="http://schemas.microsoft.com/office/drawing/2014/main" val="3413408429"/>
                    </a:ext>
                  </a:extLst>
                </a:gridCol>
                <a:gridCol w="411480">
                  <a:extLst>
                    <a:ext uri="{9D8B030D-6E8A-4147-A177-3AD203B41FA5}">
                      <a16:colId xmlns:a16="http://schemas.microsoft.com/office/drawing/2014/main" val="192404091"/>
                    </a:ext>
                  </a:extLst>
                </a:gridCol>
                <a:gridCol w="411480">
                  <a:extLst>
                    <a:ext uri="{9D8B030D-6E8A-4147-A177-3AD203B41FA5}">
                      <a16:colId xmlns:a16="http://schemas.microsoft.com/office/drawing/2014/main" val="1186171035"/>
                    </a:ext>
                  </a:extLst>
                </a:gridCol>
                <a:gridCol w="411480">
                  <a:extLst>
                    <a:ext uri="{9D8B030D-6E8A-4147-A177-3AD203B41FA5}">
                      <a16:colId xmlns:a16="http://schemas.microsoft.com/office/drawing/2014/main" val="464734753"/>
                    </a:ext>
                  </a:extLst>
                </a:gridCol>
                <a:gridCol w="411480">
                  <a:extLst>
                    <a:ext uri="{9D8B030D-6E8A-4147-A177-3AD203B41FA5}">
                      <a16:colId xmlns:a16="http://schemas.microsoft.com/office/drawing/2014/main" val="474773012"/>
                    </a:ext>
                  </a:extLst>
                </a:gridCol>
                <a:gridCol w="411480">
                  <a:extLst>
                    <a:ext uri="{9D8B030D-6E8A-4147-A177-3AD203B41FA5}">
                      <a16:colId xmlns:a16="http://schemas.microsoft.com/office/drawing/2014/main" val="3924914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97000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- 2024-08-16 11:00:50</a:t>
                      </a:r>
                      <a:r>
                        <a:rPr kumimoji="0" lang="fr-FR" sz="1000" b="0" i="0" u="none" strike="noStrike" kern="1200" cap="none" spc="0" normalizeH="0" baseline="0" noProof="0">
                          <a:ln>
                            <a:noFill/>
                          </a:ln>
                          <a:solidFill>
                            <a:prstClr val="black"/>
                          </a:solidFill>
                          <a:effectLst/>
                          <a:uLnTx/>
                          <a:uFillTx/>
                          <a:latin typeface="Calibri"/>
                          <a:ea typeface="+mn-ea"/>
                          <a:cs typeface="+mn-cs"/>
                        </a:rPr>
                        <a:t>
 Quelle est votre routine de vacances ? 🏖️ Dites-le nous dans les commentaires en utilisant notre guide d’emojis 💙⬇️
#nivea #soindelapeau #routineskincare #été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https://quintly-eu-image-storage.s3.amazonaws.com/e66bc3a35579efcff19ade710d665dcb/9fb089a83cf60ef57976d67a6656e231.jpg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extLst>
                  <a:ext uri="{0D108BD9-81ED-4DB2-BD59-A6C34878D82A}">
                    <a16:rowId xmlns:a16="http://schemas.microsoft.com/office/drawing/2014/main" val="362870996"/>
                  </a:ext>
                </a:extLst>
              </a:tr>
            </a:tbl>
          </a:graphicData>
        </a:graphic>
      </p:graphicFrame>
      <p:sp>
        <p:nvSpPr>
          <p:cNvPr id="4" name="Text Placeholder 3">
            <a:extLst>
              <a:ext uri="{FF2B5EF4-FFF2-40B4-BE49-F238E27FC236}">
                <a16:creationId xmlns:a16="http://schemas.microsoft.com/office/drawing/2014/main" id="{BAB5C9FD-D7BB-4E23-AB7A-1E9FED3DF02B}"/>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92577799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48F41-6AE4-476C-A409-4E6AA5E79FFA}"/>
              </a:ext>
            </a:extLst>
          </p:cNvPr>
          <p:cNvSpPr>
            <a:spLocks noGrp="1"/>
          </p:cNvSpPr>
          <p:nvPr>
            <p:ph type="title"/>
          </p:nvPr>
        </p:nvSpPr>
        <p:spPr/>
        <p:txBody>
          <a:bodyPr/>
          <a:lstStyle/>
          <a:p>
            <a:r>
              <a:rPr lang="en-US"/>
              <a:t>Instagram FRANCE - Post Performance Instagram | nivea_fr - 7 of 9</a:t>
            </a:r>
          </a:p>
        </p:txBody>
      </p:sp>
      <p:graphicFrame>
        <p:nvGraphicFramePr>
          <p:cNvPr id="5" name="Table Placeholder 4">
            <a:extLst>
              <a:ext uri="{FF2B5EF4-FFF2-40B4-BE49-F238E27FC236}">
                <a16:creationId xmlns:a16="http://schemas.microsoft.com/office/drawing/2014/main" id="{BBEDB3DC-67DE-47CA-82D9-C7300CF2CEF5}"/>
              </a:ext>
            </a:extLst>
          </p:cNvPr>
          <p:cNvGraphicFramePr>
            <a:graphicFrameLocks noGrp="1"/>
          </p:cNvGraphicFramePr>
          <p:nvPr>
            <p:ph type="tbl" sz="quarter" idx="13"/>
            <p:extLst>
              <p:ext uri="{D42A27DB-BD31-4B8C-83A1-F6EECF244321}">
                <p14:modId xmlns:p14="http://schemas.microsoft.com/office/powerpoint/2010/main" val="1458350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50576083"/>
                    </a:ext>
                  </a:extLst>
                </a:gridCol>
                <a:gridCol w="987552">
                  <a:extLst>
                    <a:ext uri="{9D8B030D-6E8A-4147-A177-3AD203B41FA5}">
                      <a16:colId xmlns:a16="http://schemas.microsoft.com/office/drawing/2014/main" val="250561981"/>
                    </a:ext>
                  </a:extLst>
                </a:gridCol>
                <a:gridCol w="1316736">
                  <a:extLst>
                    <a:ext uri="{9D8B030D-6E8A-4147-A177-3AD203B41FA5}">
                      <a16:colId xmlns:a16="http://schemas.microsoft.com/office/drawing/2014/main" val="718433504"/>
                    </a:ext>
                  </a:extLst>
                </a:gridCol>
                <a:gridCol w="411480">
                  <a:extLst>
                    <a:ext uri="{9D8B030D-6E8A-4147-A177-3AD203B41FA5}">
                      <a16:colId xmlns:a16="http://schemas.microsoft.com/office/drawing/2014/main" val="2007958657"/>
                    </a:ext>
                  </a:extLst>
                </a:gridCol>
                <a:gridCol w="411480">
                  <a:extLst>
                    <a:ext uri="{9D8B030D-6E8A-4147-A177-3AD203B41FA5}">
                      <a16:colId xmlns:a16="http://schemas.microsoft.com/office/drawing/2014/main" val="1255300232"/>
                    </a:ext>
                  </a:extLst>
                </a:gridCol>
                <a:gridCol w="411480">
                  <a:extLst>
                    <a:ext uri="{9D8B030D-6E8A-4147-A177-3AD203B41FA5}">
                      <a16:colId xmlns:a16="http://schemas.microsoft.com/office/drawing/2014/main" val="1311157287"/>
                    </a:ext>
                  </a:extLst>
                </a:gridCol>
                <a:gridCol w="411480">
                  <a:extLst>
                    <a:ext uri="{9D8B030D-6E8A-4147-A177-3AD203B41FA5}">
                      <a16:colId xmlns:a16="http://schemas.microsoft.com/office/drawing/2014/main" val="4184324035"/>
                    </a:ext>
                  </a:extLst>
                </a:gridCol>
                <a:gridCol w="411480">
                  <a:extLst>
                    <a:ext uri="{9D8B030D-6E8A-4147-A177-3AD203B41FA5}">
                      <a16:colId xmlns:a16="http://schemas.microsoft.com/office/drawing/2014/main" val="1689625624"/>
                    </a:ext>
                  </a:extLst>
                </a:gridCol>
                <a:gridCol w="411480">
                  <a:extLst>
                    <a:ext uri="{9D8B030D-6E8A-4147-A177-3AD203B41FA5}">
                      <a16:colId xmlns:a16="http://schemas.microsoft.com/office/drawing/2014/main" val="584801753"/>
                    </a:ext>
                  </a:extLst>
                </a:gridCol>
                <a:gridCol w="411480">
                  <a:extLst>
                    <a:ext uri="{9D8B030D-6E8A-4147-A177-3AD203B41FA5}">
                      <a16:colId xmlns:a16="http://schemas.microsoft.com/office/drawing/2014/main" val="2450561656"/>
                    </a:ext>
                  </a:extLst>
                </a:gridCol>
                <a:gridCol w="411480">
                  <a:extLst>
                    <a:ext uri="{9D8B030D-6E8A-4147-A177-3AD203B41FA5}">
                      <a16:colId xmlns:a16="http://schemas.microsoft.com/office/drawing/2014/main" val="1918874184"/>
                    </a:ext>
                  </a:extLst>
                </a:gridCol>
                <a:gridCol w="411480">
                  <a:extLst>
                    <a:ext uri="{9D8B030D-6E8A-4147-A177-3AD203B41FA5}">
                      <a16:colId xmlns:a16="http://schemas.microsoft.com/office/drawing/2014/main" val="2935944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3397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- 2024-08-20 11:00:34</a:t>
                      </a:r>
                      <a:r>
                        <a:rPr kumimoji="0" lang="fr-FR" sz="1000" b="0" i="0" u="none" strike="noStrike" kern="1200" cap="none" spc="0" normalizeH="0" baseline="0" noProof="0">
                          <a:ln>
                            <a:noFill/>
                          </a:ln>
                          <a:solidFill>
                            <a:prstClr val="black"/>
                          </a:solidFill>
                          <a:effectLst/>
                          <a:uLnTx/>
                          <a:uFillTx/>
                          <a:latin typeface="Calibri"/>
                          <a:ea typeface="+mn-ea"/>
                          <a:cs typeface="+mn-cs"/>
                        </a:rPr>
                        <a:t>
 Enrichie de 5% de sérum, l'Eau Micellaire SKIN RECHARGE, 100% vegan*, associe l'efficacité nettoyante de l'eau micellaire aux bienfaits du Panthénol, du Squalane et d'un complexe d'acides aminés pour le soin de la peau 🌿💧 L'infusion de sérum booste l'hydratation, apaise la peau et renforce sa barrière pendant que vous la nettoyez. Vous obtenez ainsi un nettoyage en profondeur qui élimine les impuretés et le maquillage, ainsi que les bienfaits nourrissants et hydratants d'un sérum en un seul geste 💙
*Aucun ingrédient d’origine animale
#nivea #eaumicellaire #soindelapeau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https://quintly-eu-image-storage.s3.amazonaws.com/e66bc3a35579efcff19ade710d665dcb/c26aed82153cda7b057a91bb085356e1.jpg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65888923"/>
                  </a:ext>
                </a:extLst>
              </a:tr>
            </a:tbl>
          </a:graphicData>
        </a:graphic>
      </p:graphicFrame>
      <p:sp>
        <p:nvSpPr>
          <p:cNvPr id="4" name="Text Placeholder 3">
            <a:extLst>
              <a:ext uri="{FF2B5EF4-FFF2-40B4-BE49-F238E27FC236}">
                <a16:creationId xmlns:a16="http://schemas.microsoft.com/office/drawing/2014/main" id="{A7602542-1A37-48B0-ADBC-971A3E87667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2795379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1B7D1-93FE-45B0-B065-2063067A9B5B}"/>
              </a:ext>
            </a:extLst>
          </p:cNvPr>
          <p:cNvSpPr>
            <a:spLocks noGrp="1"/>
          </p:cNvSpPr>
          <p:nvPr>
            <p:ph type="title"/>
          </p:nvPr>
        </p:nvSpPr>
        <p:spPr/>
        <p:txBody>
          <a:bodyPr/>
          <a:lstStyle/>
          <a:p>
            <a:r>
              <a:rPr lang="en-US"/>
              <a:t>Instagram FRANCE - Post Performance Instagram | nivea_fr - 8 of 9</a:t>
            </a:r>
          </a:p>
        </p:txBody>
      </p:sp>
      <p:graphicFrame>
        <p:nvGraphicFramePr>
          <p:cNvPr id="5" name="Table Placeholder 4">
            <a:extLst>
              <a:ext uri="{FF2B5EF4-FFF2-40B4-BE49-F238E27FC236}">
                <a16:creationId xmlns:a16="http://schemas.microsoft.com/office/drawing/2014/main" id="{E194B33D-53F8-45DC-BFF4-D0516C7A95E8}"/>
              </a:ext>
            </a:extLst>
          </p:cNvPr>
          <p:cNvGraphicFramePr>
            <a:graphicFrameLocks noGrp="1"/>
          </p:cNvGraphicFramePr>
          <p:nvPr>
            <p:ph type="tbl" sz="quarter" idx="13"/>
            <p:extLst>
              <p:ext uri="{D42A27DB-BD31-4B8C-83A1-F6EECF244321}">
                <p14:modId xmlns:p14="http://schemas.microsoft.com/office/powerpoint/2010/main" val="308030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02248899"/>
                    </a:ext>
                  </a:extLst>
                </a:gridCol>
                <a:gridCol w="987552">
                  <a:extLst>
                    <a:ext uri="{9D8B030D-6E8A-4147-A177-3AD203B41FA5}">
                      <a16:colId xmlns:a16="http://schemas.microsoft.com/office/drawing/2014/main" val="1961488410"/>
                    </a:ext>
                  </a:extLst>
                </a:gridCol>
                <a:gridCol w="1316736">
                  <a:extLst>
                    <a:ext uri="{9D8B030D-6E8A-4147-A177-3AD203B41FA5}">
                      <a16:colId xmlns:a16="http://schemas.microsoft.com/office/drawing/2014/main" val="3226774911"/>
                    </a:ext>
                  </a:extLst>
                </a:gridCol>
                <a:gridCol w="411480">
                  <a:extLst>
                    <a:ext uri="{9D8B030D-6E8A-4147-A177-3AD203B41FA5}">
                      <a16:colId xmlns:a16="http://schemas.microsoft.com/office/drawing/2014/main" val="2487387273"/>
                    </a:ext>
                  </a:extLst>
                </a:gridCol>
                <a:gridCol w="411480">
                  <a:extLst>
                    <a:ext uri="{9D8B030D-6E8A-4147-A177-3AD203B41FA5}">
                      <a16:colId xmlns:a16="http://schemas.microsoft.com/office/drawing/2014/main" val="311628226"/>
                    </a:ext>
                  </a:extLst>
                </a:gridCol>
                <a:gridCol w="411480">
                  <a:extLst>
                    <a:ext uri="{9D8B030D-6E8A-4147-A177-3AD203B41FA5}">
                      <a16:colId xmlns:a16="http://schemas.microsoft.com/office/drawing/2014/main" val="2756918944"/>
                    </a:ext>
                  </a:extLst>
                </a:gridCol>
                <a:gridCol w="411480">
                  <a:extLst>
                    <a:ext uri="{9D8B030D-6E8A-4147-A177-3AD203B41FA5}">
                      <a16:colId xmlns:a16="http://schemas.microsoft.com/office/drawing/2014/main" val="1016804939"/>
                    </a:ext>
                  </a:extLst>
                </a:gridCol>
                <a:gridCol w="411480">
                  <a:extLst>
                    <a:ext uri="{9D8B030D-6E8A-4147-A177-3AD203B41FA5}">
                      <a16:colId xmlns:a16="http://schemas.microsoft.com/office/drawing/2014/main" val="3504286504"/>
                    </a:ext>
                  </a:extLst>
                </a:gridCol>
                <a:gridCol w="411480">
                  <a:extLst>
                    <a:ext uri="{9D8B030D-6E8A-4147-A177-3AD203B41FA5}">
                      <a16:colId xmlns:a16="http://schemas.microsoft.com/office/drawing/2014/main" val="2864294833"/>
                    </a:ext>
                  </a:extLst>
                </a:gridCol>
                <a:gridCol w="411480">
                  <a:extLst>
                    <a:ext uri="{9D8B030D-6E8A-4147-A177-3AD203B41FA5}">
                      <a16:colId xmlns:a16="http://schemas.microsoft.com/office/drawing/2014/main" val="613594923"/>
                    </a:ext>
                  </a:extLst>
                </a:gridCol>
                <a:gridCol w="411480">
                  <a:extLst>
                    <a:ext uri="{9D8B030D-6E8A-4147-A177-3AD203B41FA5}">
                      <a16:colId xmlns:a16="http://schemas.microsoft.com/office/drawing/2014/main" val="2820342528"/>
                    </a:ext>
                  </a:extLst>
                </a:gridCol>
                <a:gridCol w="411480">
                  <a:extLst>
                    <a:ext uri="{9D8B030D-6E8A-4147-A177-3AD203B41FA5}">
                      <a16:colId xmlns:a16="http://schemas.microsoft.com/office/drawing/2014/main" val="4064433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94245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- 2024-08-13 11:00:43</a:t>
                      </a:r>
                      <a:r>
                        <a:rPr kumimoji="0" lang="fr-FR" sz="1000" b="0" i="0" u="none" strike="noStrike" kern="1200" cap="none" spc="0" normalizeH="0" baseline="0" noProof="0">
                          <a:ln>
                            <a:noFill/>
                          </a:ln>
                          <a:solidFill>
                            <a:prstClr val="black"/>
                          </a:solidFill>
                          <a:effectLst/>
                          <a:uLnTx/>
                          <a:uFillTx/>
                          <a:latin typeface="Calibri"/>
                          <a:ea typeface="+mn-ea"/>
                          <a:cs typeface="+mn-cs"/>
                        </a:rPr>
                        <a:t>
 La formule de notre emblématique Crème Soft est vegan* 🌿 Parce que prendre soin de votre peau devrait être aussi doux pour les animaux que pour vous ✨ 💙�
�
*aucun ingrédient d'origine animale� �
#nivea #vegan #hydratation #soft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https://quintly-eu-image-storage.s3.amazonaws.com/e66bc3a35579efcff19ade710d665dcb/700615f558623683422b847866f7e091.jpg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 NX Sustainability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extLst>
                  <a:ext uri="{0D108BD9-81ED-4DB2-BD59-A6C34878D82A}">
                    <a16:rowId xmlns:a16="http://schemas.microsoft.com/office/drawing/2014/main" val="1060323567"/>
                  </a:ext>
                </a:extLst>
              </a:tr>
            </a:tbl>
          </a:graphicData>
        </a:graphic>
      </p:graphicFrame>
      <p:sp>
        <p:nvSpPr>
          <p:cNvPr id="4" name="Text Placeholder 3">
            <a:extLst>
              <a:ext uri="{FF2B5EF4-FFF2-40B4-BE49-F238E27FC236}">
                <a16:creationId xmlns:a16="http://schemas.microsoft.com/office/drawing/2014/main" id="{62D9E431-294F-493F-AE8B-80EE6432B41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3860581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F8D16-F915-4905-B6AA-D73559C92021}"/>
              </a:ext>
            </a:extLst>
          </p:cNvPr>
          <p:cNvSpPr>
            <a:spLocks noGrp="1"/>
          </p:cNvSpPr>
          <p:nvPr>
            <p:ph type="title"/>
          </p:nvPr>
        </p:nvSpPr>
        <p:spPr/>
        <p:txBody>
          <a:bodyPr/>
          <a:lstStyle/>
          <a:p>
            <a:r>
              <a:rPr lang="en-US"/>
              <a:t>Instagram FRANCE - Post Performance Instagram | nivea_fr - 9 of 9</a:t>
            </a:r>
          </a:p>
        </p:txBody>
      </p:sp>
      <p:graphicFrame>
        <p:nvGraphicFramePr>
          <p:cNvPr id="5" name="Table Placeholder 4">
            <a:extLst>
              <a:ext uri="{FF2B5EF4-FFF2-40B4-BE49-F238E27FC236}">
                <a16:creationId xmlns:a16="http://schemas.microsoft.com/office/drawing/2014/main" id="{E386BAFB-5E05-4CB6-B263-C230D19370D4}"/>
              </a:ext>
            </a:extLst>
          </p:cNvPr>
          <p:cNvGraphicFramePr>
            <a:graphicFrameLocks noGrp="1"/>
          </p:cNvGraphicFramePr>
          <p:nvPr>
            <p:ph type="tbl" sz="quarter" idx="13"/>
            <p:extLst>
              <p:ext uri="{D42A27DB-BD31-4B8C-83A1-F6EECF244321}">
                <p14:modId xmlns:p14="http://schemas.microsoft.com/office/powerpoint/2010/main" val="2114895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9472271"/>
                    </a:ext>
                  </a:extLst>
                </a:gridCol>
                <a:gridCol w="987552">
                  <a:extLst>
                    <a:ext uri="{9D8B030D-6E8A-4147-A177-3AD203B41FA5}">
                      <a16:colId xmlns:a16="http://schemas.microsoft.com/office/drawing/2014/main" val="560345482"/>
                    </a:ext>
                  </a:extLst>
                </a:gridCol>
                <a:gridCol w="1316736">
                  <a:extLst>
                    <a:ext uri="{9D8B030D-6E8A-4147-A177-3AD203B41FA5}">
                      <a16:colId xmlns:a16="http://schemas.microsoft.com/office/drawing/2014/main" val="2612923993"/>
                    </a:ext>
                  </a:extLst>
                </a:gridCol>
                <a:gridCol w="411480">
                  <a:extLst>
                    <a:ext uri="{9D8B030D-6E8A-4147-A177-3AD203B41FA5}">
                      <a16:colId xmlns:a16="http://schemas.microsoft.com/office/drawing/2014/main" val="3322551844"/>
                    </a:ext>
                  </a:extLst>
                </a:gridCol>
                <a:gridCol w="411480">
                  <a:extLst>
                    <a:ext uri="{9D8B030D-6E8A-4147-A177-3AD203B41FA5}">
                      <a16:colId xmlns:a16="http://schemas.microsoft.com/office/drawing/2014/main" val="2699568878"/>
                    </a:ext>
                  </a:extLst>
                </a:gridCol>
                <a:gridCol w="411480">
                  <a:extLst>
                    <a:ext uri="{9D8B030D-6E8A-4147-A177-3AD203B41FA5}">
                      <a16:colId xmlns:a16="http://schemas.microsoft.com/office/drawing/2014/main" val="4071946133"/>
                    </a:ext>
                  </a:extLst>
                </a:gridCol>
                <a:gridCol w="411480">
                  <a:extLst>
                    <a:ext uri="{9D8B030D-6E8A-4147-A177-3AD203B41FA5}">
                      <a16:colId xmlns:a16="http://schemas.microsoft.com/office/drawing/2014/main" val="3217084676"/>
                    </a:ext>
                  </a:extLst>
                </a:gridCol>
                <a:gridCol w="411480">
                  <a:extLst>
                    <a:ext uri="{9D8B030D-6E8A-4147-A177-3AD203B41FA5}">
                      <a16:colId xmlns:a16="http://schemas.microsoft.com/office/drawing/2014/main" val="634037544"/>
                    </a:ext>
                  </a:extLst>
                </a:gridCol>
                <a:gridCol w="411480">
                  <a:extLst>
                    <a:ext uri="{9D8B030D-6E8A-4147-A177-3AD203B41FA5}">
                      <a16:colId xmlns:a16="http://schemas.microsoft.com/office/drawing/2014/main" val="550705697"/>
                    </a:ext>
                  </a:extLst>
                </a:gridCol>
                <a:gridCol w="411480">
                  <a:extLst>
                    <a:ext uri="{9D8B030D-6E8A-4147-A177-3AD203B41FA5}">
                      <a16:colId xmlns:a16="http://schemas.microsoft.com/office/drawing/2014/main" val="2189403083"/>
                    </a:ext>
                  </a:extLst>
                </a:gridCol>
                <a:gridCol w="411480">
                  <a:extLst>
                    <a:ext uri="{9D8B030D-6E8A-4147-A177-3AD203B41FA5}">
                      <a16:colId xmlns:a16="http://schemas.microsoft.com/office/drawing/2014/main" val="3922188218"/>
                    </a:ext>
                  </a:extLst>
                </a:gridCol>
                <a:gridCol w="411480">
                  <a:extLst>
                    <a:ext uri="{9D8B030D-6E8A-4147-A177-3AD203B41FA5}">
                      <a16:colId xmlns:a16="http://schemas.microsoft.com/office/drawing/2014/main" val="3815310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1243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nivea_fr - 2024-08-02 11:00:56</a:t>
                      </a:r>
                      <a:r>
                        <a:rPr kumimoji="0" lang="fr-FR" sz="1000" b="0" i="0" u="none" strike="noStrike" kern="1200" cap="none" spc="0" normalizeH="0" baseline="0" noProof="0">
                          <a:ln>
                            <a:noFill/>
                          </a:ln>
                          <a:solidFill>
                            <a:prstClr val="black"/>
                          </a:solidFill>
                          <a:effectLst/>
                          <a:uLnTx/>
                          <a:uFillTx/>
                          <a:latin typeface="Calibri"/>
                          <a:ea typeface="+mn-ea"/>
                          <a:cs typeface="+mn-cs"/>
                        </a:rPr>
                        <a:t>
 Découvrez les 2 étapes pour un démaquillage en profondeur :�
- Étape 1 avec le Démaquillant Yeux �
- Étape 2 avec l'Eau Micellaire SKIN RECHARGE, notre super hydratant 💧
#nivea #eaumicellaire #soindelapeau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https://quintly-eu-image-storage.s3.amazonaws.com/e66bc3a35579efcff19ade710d665dcb/ee6df19fdc8237132f96b70bce07aa8f.jpg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extLst>
                  <a:ext uri="{0D108BD9-81ED-4DB2-BD59-A6C34878D82A}">
                    <a16:rowId xmlns:a16="http://schemas.microsoft.com/office/drawing/2014/main" val="264258444"/>
                  </a:ext>
                </a:extLst>
              </a:tr>
            </a:tbl>
          </a:graphicData>
        </a:graphic>
      </p:graphicFrame>
      <p:sp>
        <p:nvSpPr>
          <p:cNvPr id="4" name="Text Placeholder 3">
            <a:extLst>
              <a:ext uri="{FF2B5EF4-FFF2-40B4-BE49-F238E27FC236}">
                <a16:creationId xmlns:a16="http://schemas.microsoft.com/office/drawing/2014/main" id="{EBD60CF8-4D5E-4F1B-9248-5FEBF1F21B5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5621847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BBA15-16A7-4504-AFA7-5AA385BA06FE}"/>
              </a:ext>
            </a:extLst>
          </p:cNvPr>
          <p:cNvSpPr>
            <a:spLocks noGrp="1"/>
          </p:cNvSpPr>
          <p:nvPr>
            <p:ph type="title"/>
          </p:nvPr>
        </p:nvSpPr>
        <p:spPr/>
        <p:txBody>
          <a:bodyPr/>
          <a:lstStyle/>
          <a:p>
            <a:r>
              <a:rPr lang="nl-NL"/>
              <a:t>Instagram UK - Post Performance Instagram | nivea_uk - 1 of 10</a:t>
            </a:r>
            <a:endParaRPr lang="en-US"/>
          </a:p>
        </p:txBody>
      </p:sp>
      <p:graphicFrame>
        <p:nvGraphicFramePr>
          <p:cNvPr id="5" name="Table Placeholder 4">
            <a:extLst>
              <a:ext uri="{FF2B5EF4-FFF2-40B4-BE49-F238E27FC236}">
                <a16:creationId xmlns:a16="http://schemas.microsoft.com/office/drawing/2014/main" id="{17F668B9-EE97-4665-9C44-D0E6EAE085A6}"/>
              </a:ext>
            </a:extLst>
          </p:cNvPr>
          <p:cNvGraphicFramePr>
            <a:graphicFrameLocks noGrp="1"/>
          </p:cNvGraphicFramePr>
          <p:nvPr>
            <p:ph type="tbl" sz="quarter" idx="13"/>
            <p:extLst>
              <p:ext uri="{D42A27DB-BD31-4B8C-83A1-F6EECF244321}">
                <p14:modId xmlns:p14="http://schemas.microsoft.com/office/powerpoint/2010/main" val="2253025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09851102"/>
                    </a:ext>
                  </a:extLst>
                </a:gridCol>
                <a:gridCol w="987552">
                  <a:extLst>
                    <a:ext uri="{9D8B030D-6E8A-4147-A177-3AD203B41FA5}">
                      <a16:colId xmlns:a16="http://schemas.microsoft.com/office/drawing/2014/main" val="304516614"/>
                    </a:ext>
                  </a:extLst>
                </a:gridCol>
                <a:gridCol w="1316736">
                  <a:extLst>
                    <a:ext uri="{9D8B030D-6E8A-4147-A177-3AD203B41FA5}">
                      <a16:colId xmlns:a16="http://schemas.microsoft.com/office/drawing/2014/main" val="2939388673"/>
                    </a:ext>
                  </a:extLst>
                </a:gridCol>
                <a:gridCol w="411480">
                  <a:extLst>
                    <a:ext uri="{9D8B030D-6E8A-4147-A177-3AD203B41FA5}">
                      <a16:colId xmlns:a16="http://schemas.microsoft.com/office/drawing/2014/main" val="3228777047"/>
                    </a:ext>
                  </a:extLst>
                </a:gridCol>
                <a:gridCol w="411480">
                  <a:extLst>
                    <a:ext uri="{9D8B030D-6E8A-4147-A177-3AD203B41FA5}">
                      <a16:colId xmlns:a16="http://schemas.microsoft.com/office/drawing/2014/main" val="95938387"/>
                    </a:ext>
                  </a:extLst>
                </a:gridCol>
                <a:gridCol w="411480">
                  <a:extLst>
                    <a:ext uri="{9D8B030D-6E8A-4147-A177-3AD203B41FA5}">
                      <a16:colId xmlns:a16="http://schemas.microsoft.com/office/drawing/2014/main" val="1184592995"/>
                    </a:ext>
                  </a:extLst>
                </a:gridCol>
                <a:gridCol w="411480">
                  <a:extLst>
                    <a:ext uri="{9D8B030D-6E8A-4147-A177-3AD203B41FA5}">
                      <a16:colId xmlns:a16="http://schemas.microsoft.com/office/drawing/2014/main" val="2446994867"/>
                    </a:ext>
                  </a:extLst>
                </a:gridCol>
                <a:gridCol w="411480">
                  <a:extLst>
                    <a:ext uri="{9D8B030D-6E8A-4147-A177-3AD203B41FA5}">
                      <a16:colId xmlns:a16="http://schemas.microsoft.com/office/drawing/2014/main" val="3492885545"/>
                    </a:ext>
                  </a:extLst>
                </a:gridCol>
                <a:gridCol w="411480">
                  <a:extLst>
                    <a:ext uri="{9D8B030D-6E8A-4147-A177-3AD203B41FA5}">
                      <a16:colId xmlns:a16="http://schemas.microsoft.com/office/drawing/2014/main" val="1883168762"/>
                    </a:ext>
                  </a:extLst>
                </a:gridCol>
                <a:gridCol w="411480">
                  <a:extLst>
                    <a:ext uri="{9D8B030D-6E8A-4147-A177-3AD203B41FA5}">
                      <a16:colId xmlns:a16="http://schemas.microsoft.com/office/drawing/2014/main" val="327586454"/>
                    </a:ext>
                  </a:extLst>
                </a:gridCol>
                <a:gridCol w="411480">
                  <a:extLst>
                    <a:ext uri="{9D8B030D-6E8A-4147-A177-3AD203B41FA5}">
                      <a16:colId xmlns:a16="http://schemas.microsoft.com/office/drawing/2014/main" val="1512397886"/>
                    </a:ext>
                  </a:extLst>
                </a:gridCol>
                <a:gridCol w="411480">
                  <a:extLst>
                    <a:ext uri="{9D8B030D-6E8A-4147-A177-3AD203B41FA5}">
                      <a16:colId xmlns:a16="http://schemas.microsoft.com/office/drawing/2014/main" val="4196912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5758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- 2024-08-19 12:59:31</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UV Rays can cause free radicals? NIVEA SUN UV Face Sensitive contains antioxidants that neutralise these free radicals, helping to shield your skin from sun allergies and irritation.💙 #nivea #SPF #sunscreen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https://quintly-eu-image-storage.s3.amazonaws.com/1271acdc50e41cd4b7b8b8806890ad13/4d5960ee2cabdb270c8f31322f56edae.jpg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 Local Influencer Content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3922</a:t>
                      </a:r>
                    </a:p>
                  </a:txBody>
                  <a:tcPr/>
                </a:tc>
                <a:extLst>
                  <a:ext uri="{0D108BD9-81ED-4DB2-BD59-A6C34878D82A}">
                    <a16:rowId xmlns:a16="http://schemas.microsoft.com/office/drawing/2014/main" val="617537387"/>
                  </a:ext>
                </a:extLst>
              </a:tr>
            </a:tbl>
          </a:graphicData>
        </a:graphic>
      </p:graphicFrame>
      <p:sp>
        <p:nvSpPr>
          <p:cNvPr id="4" name="Text Placeholder 3">
            <a:extLst>
              <a:ext uri="{FF2B5EF4-FFF2-40B4-BE49-F238E27FC236}">
                <a16:creationId xmlns:a16="http://schemas.microsoft.com/office/drawing/2014/main" id="{90FE19CA-9E13-4E56-8D07-2C3FD70E278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0830704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28E2E-7B05-4FA3-B8B6-4D13EC2D443E}"/>
              </a:ext>
            </a:extLst>
          </p:cNvPr>
          <p:cNvSpPr>
            <a:spLocks noGrp="1"/>
          </p:cNvSpPr>
          <p:nvPr>
            <p:ph type="title"/>
          </p:nvPr>
        </p:nvSpPr>
        <p:spPr/>
        <p:txBody>
          <a:bodyPr/>
          <a:lstStyle/>
          <a:p>
            <a:r>
              <a:rPr lang="nl-NL"/>
              <a:t>Instagram UK - Post Performance Instagram | nivea_uk - 2 of 10</a:t>
            </a:r>
            <a:endParaRPr lang="en-US"/>
          </a:p>
        </p:txBody>
      </p:sp>
      <p:graphicFrame>
        <p:nvGraphicFramePr>
          <p:cNvPr id="5" name="Table Placeholder 4">
            <a:extLst>
              <a:ext uri="{FF2B5EF4-FFF2-40B4-BE49-F238E27FC236}">
                <a16:creationId xmlns:a16="http://schemas.microsoft.com/office/drawing/2014/main" id="{0063791B-7353-4C22-80F6-0564012D1BE9}"/>
              </a:ext>
            </a:extLst>
          </p:cNvPr>
          <p:cNvGraphicFramePr>
            <a:graphicFrameLocks noGrp="1"/>
          </p:cNvGraphicFramePr>
          <p:nvPr>
            <p:ph type="tbl" sz="quarter" idx="13"/>
            <p:extLst>
              <p:ext uri="{D42A27DB-BD31-4B8C-83A1-F6EECF244321}">
                <p14:modId xmlns:p14="http://schemas.microsoft.com/office/powerpoint/2010/main" val="2584731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22588877"/>
                    </a:ext>
                  </a:extLst>
                </a:gridCol>
                <a:gridCol w="987552">
                  <a:extLst>
                    <a:ext uri="{9D8B030D-6E8A-4147-A177-3AD203B41FA5}">
                      <a16:colId xmlns:a16="http://schemas.microsoft.com/office/drawing/2014/main" val="63301251"/>
                    </a:ext>
                  </a:extLst>
                </a:gridCol>
                <a:gridCol w="1316736">
                  <a:extLst>
                    <a:ext uri="{9D8B030D-6E8A-4147-A177-3AD203B41FA5}">
                      <a16:colId xmlns:a16="http://schemas.microsoft.com/office/drawing/2014/main" val="4009902061"/>
                    </a:ext>
                  </a:extLst>
                </a:gridCol>
                <a:gridCol w="411480">
                  <a:extLst>
                    <a:ext uri="{9D8B030D-6E8A-4147-A177-3AD203B41FA5}">
                      <a16:colId xmlns:a16="http://schemas.microsoft.com/office/drawing/2014/main" val="300436729"/>
                    </a:ext>
                  </a:extLst>
                </a:gridCol>
                <a:gridCol w="411480">
                  <a:extLst>
                    <a:ext uri="{9D8B030D-6E8A-4147-A177-3AD203B41FA5}">
                      <a16:colId xmlns:a16="http://schemas.microsoft.com/office/drawing/2014/main" val="528366811"/>
                    </a:ext>
                  </a:extLst>
                </a:gridCol>
                <a:gridCol w="411480">
                  <a:extLst>
                    <a:ext uri="{9D8B030D-6E8A-4147-A177-3AD203B41FA5}">
                      <a16:colId xmlns:a16="http://schemas.microsoft.com/office/drawing/2014/main" val="3715679472"/>
                    </a:ext>
                  </a:extLst>
                </a:gridCol>
                <a:gridCol w="411480">
                  <a:extLst>
                    <a:ext uri="{9D8B030D-6E8A-4147-A177-3AD203B41FA5}">
                      <a16:colId xmlns:a16="http://schemas.microsoft.com/office/drawing/2014/main" val="2120203181"/>
                    </a:ext>
                  </a:extLst>
                </a:gridCol>
                <a:gridCol w="411480">
                  <a:extLst>
                    <a:ext uri="{9D8B030D-6E8A-4147-A177-3AD203B41FA5}">
                      <a16:colId xmlns:a16="http://schemas.microsoft.com/office/drawing/2014/main" val="3981604827"/>
                    </a:ext>
                  </a:extLst>
                </a:gridCol>
                <a:gridCol w="411480">
                  <a:extLst>
                    <a:ext uri="{9D8B030D-6E8A-4147-A177-3AD203B41FA5}">
                      <a16:colId xmlns:a16="http://schemas.microsoft.com/office/drawing/2014/main" val="1817484444"/>
                    </a:ext>
                  </a:extLst>
                </a:gridCol>
                <a:gridCol w="411480">
                  <a:extLst>
                    <a:ext uri="{9D8B030D-6E8A-4147-A177-3AD203B41FA5}">
                      <a16:colId xmlns:a16="http://schemas.microsoft.com/office/drawing/2014/main" val="2866466129"/>
                    </a:ext>
                  </a:extLst>
                </a:gridCol>
                <a:gridCol w="411480">
                  <a:extLst>
                    <a:ext uri="{9D8B030D-6E8A-4147-A177-3AD203B41FA5}">
                      <a16:colId xmlns:a16="http://schemas.microsoft.com/office/drawing/2014/main" val="663797602"/>
                    </a:ext>
                  </a:extLst>
                </a:gridCol>
                <a:gridCol w="411480">
                  <a:extLst>
                    <a:ext uri="{9D8B030D-6E8A-4147-A177-3AD203B41FA5}">
                      <a16:colId xmlns:a16="http://schemas.microsoft.com/office/drawing/2014/main" val="585785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26340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- 2024-08-14 16:49:31</a:t>
                      </a:r>
                      <a:r>
                        <a:rPr kumimoji="0" lang="en-US" sz="1000" b="0" i="0" u="none" strike="noStrike" kern="1200" cap="none" spc="0" normalizeH="0" baseline="0" noProof="0">
                          <a:ln>
                            <a:noFill/>
                          </a:ln>
                          <a:solidFill>
                            <a:prstClr val="black"/>
                          </a:solidFill>
                          <a:effectLst/>
                          <a:uLnTx/>
                          <a:uFillTx/>
                          <a:latin typeface="Calibri"/>
                          <a:ea typeface="+mn-ea"/>
                          <a:cs typeface="+mn-cs"/>
                        </a:rPr>
                        <a:t>
 Your favourite routine but make it green 🌱
♻️NIVEA Derma Skin Clear Wash Gel &amp; Toner: Thorough cleansing, packaged in recycled materials
💧 NIVEA Refreshing Day Cream: A vegan-friendly option that hydrates and refreshes your skin
🐠 NIVEA Sun UV Face Derma Skin Clear: Protect your skin and marine life with our ocean-friendly formula, free from harmful UV filters
#nivea #skincare #routine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https://quintly-eu-image-storage.s3.amazonaws.com/1271acdc50e41cd4b7b8b8806890ad13/d1874a3afb517b67b29c2f5f29277aa1.jpg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3740</a:t>
                      </a:r>
                    </a:p>
                  </a:txBody>
                  <a:tcPr/>
                </a:tc>
                <a:extLst>
                  <a:ext uri="{0D108BD9-81ED-4DB2-BD59-A6C34878D82A}">
                    <a16:rowId xmlns:a16="http://schemas.microsoft.com/office/drawing/2014/main" val="3298124253"/>
                  </a:ext>
                </a:extLst>
              </a:tr>
            </a:tbl>
          </a:graphicData>
        </a:graphic>
      </p:graphicFrame>
      <p:sp>
        <p:nvSpPr>
          <p:cNvPr id="4" name="Text Placeholder 3">
            <a:extLst>
              <a:ext uri="{FF2B5EF4-FFF2-40B4-BE49-F238E27FC236}">
                <a16:creationId xmlns:a16="http://schemas.microsoft.com/office/drawing/2014/main" id="{DB5E933B-7028-4C29-866D-B516ED64F87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8198798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67BE6-7716-4659-B71E-98B1EBEB920D}"/>
              </a:ext>
            </a:extLst>
          </p:cNvPr>
          <p:cNvSpPr>
            <a:spLocks noGrp="1"/>
          </p:cNvSpPr>
          <p:nvPr>
            <p:ph type="title"/>
          </p:nvPr>
        </p:nvSpPr>
        <p:spPr/>
        <p:txBody>
          <a:bodyPr/>
          <a:lstStyle/>
          <a:p>
            <a:r>
              <a:rPr lang="nl-NL"/>
              <a:t>Instagram UK - Post Performance Instagram | nivea_uk - 3 of 10</a:t>
            </a:r>
            <a:endParaRPr lang="en-US"/>
          </a:p>
        </p:txBody>
      </p:sp>
      <p:graphicFrame>
        <p:nvGraphicFramePr>
          <p:cNvPr id="5" name="Table Placeholder 4">
            <a:extLst>
              <a:ext uri="{FF2B5EF4-FFF2-40B4-BE49-F238E27FC236}">
                <a16:creationId xmlns:a16="http://schemas.microsoft.com/office/drawing/2014/main" id="{A2BFCA07-895F-4E9A-90E4-7F12EB13ECA7}"/>
              </a:ext>
            </a:extLst>
          </p:cNvPr>
          <p:cNvGraphicFramePr>
            <a:graphicFrameLocks noGrp="1"/>
          </p:cNvGraphicFramePr>
          <p:nvPr>
            <p:ph type="tbl" sz="quarter" idx="13"/>
            <p:extLst>
              <p:ext uri="{D42A27DB-BD31-4B8C-83A1-F6EECF244321}">
                <p14:modId xmlns:p14="http://schemas.microsoft.com/office/powerpoint/2010/main" val="12744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67764060"/>
                    </a:ext>
                  </a:extLst>
                </a:gridCol>
                <a:gridCol w="987552">
                  <a:extLst>
                    <a:ext uri="{9D8B030D-6E8A-4147-A177-3AD203B41FA5}">
                      <a16:colId xmlns:a16="http://schemas.microsoft.com/office/drawing/2014/main" val="2937283797"/>
                    </a:ext>
                  </a:extLst>
                </a:gridCol>
                <a:gridCol w="1316736">
                  <a:extLst>
                    <a:ext uri="{9D8B030D-6E8A-4147-A177-3AD203B41FA5}">
                      <a16:colId xmlns:a16="http://schemas.microsoft.com/office/drawing/2014/main" val="221652746"/>
                    </a:ext>
                  </a:extLst>
                </a:gridCol>
                <a:gridCol w="411480">
                  <a:extLst>
                    <a:ext uri="{9D8B030D-6E8A-4147-A177-3AD203B41FA5}">
                      <a16:colId xmlns:a16="http://schemas.microsoft.com/office/drawing/2014/main" val="3329014948"/>
                    </a:ext>
                  </a:extLst>
                </a:gridCol>
                <a:gridCol w="411480">
                  <a:extLst>
                    <a:ext uri="{9D8B030D-6E8A-4147-A177-3AD203B41FA5}">
                      <a16:colId xmlns:a16="http://schemas.microsoft.com/office/drawing/2014/main" val="505466853"/>
                    </a:ext>
                  </a:extLst>
                </a:gridCol>
                <a:gridCol w="411480">
                  <a:extLst>
                    <a:ext uri="{9D8B030D-6E8A-4147-A177-3AD203B41FA5}">
                      <a16:colId xmlns:a16="http://schemas.microsoft.com/office/drawing/2014/main" val="3259298138"/>
                    </a:ext>
                  </a:extLst>
                </a:gridCol>
                <a:gridCol w="411480">
                  <a:extLst>
                    <a:ext uri="{9D8B030D-6E8A-4147-A177-3AD203B41FA5}">
                      <a16:colId xmlns:a16="http://schemas.microsoft.com/office/drawing/2014/main" val="1504802046"/>
                    </a:ext>
                  </a:extLst>
                </a:gridCol>
                <a:gridCol w="411480">
                  <a:extLst>
                    <a:ext uri="{9D8B030D-6E8A-4147-A177-3AD203B41FA5}">
                      <a16:colId xmlns:a16="http://schemas.microsoft.com/office/drawing/2014/main" val="2496458505"/>
                    </a:ext>
                  </a:extLst>
                </a:gridCol>
                <a:gridCol w="411480">
                  <a:extLst>
                    <a:ext uri="{9D8B030D-6E8A-4147-A177-3AD203B41FA5}">
                      <a16:colId xmlns:a16="http://schemas.microsoft.com/office/drawing/2014/main" val="236827048"/>
                    </a:ext>
                  </a:extLst>
                </a:gridCol>
                <a:gridCol w="411480">
                  <a:extLst>
                    <a:ext uri="{9D8B030D-6E8A-4147-A177-3AD203B41FA5}">
                      <a16:colId xmlns:a16="http://schemas.microsoft.com/office/drawing/2014/main" val="4010132797"/>
                    </a:ext>
                  </a:extLst>
                </a:gridCol>
                <a:gridCol w="411480">
                  <a:extLst>
                    <a:ext uri="{9D8B030D-6E8A-4147-A177-3AD203B41FA5}">
                      <a16:colId xmlns:a16="http://schemas.microsoft.com/office/drawing/2014/main" val="3018542703"/>
                    </a:ext>
                  </a:extLst>
                </a:gridCol>
                <a:gridCol w="411480">
                  <a:extLst>
                    <a:ext uri="{9D8B030D-6E8A-4147-A177-3AD203B41FA5}">
                      <a16:colId xmlns:a16="http://schemas.microsoft.com/office/drawing/2014/main" val="3458395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52873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- 2024-08-15 13:12:31</a:t>
                      </a:r>
                      <a:r>
                        <a:rPr kumimoji="0" lang="en-US" sz="1000" b="0" i="0" u="none" strike="noStrike" kern="1200" cap="none" spc="0" normalizeH="0" baseline="0" noProof="0">
                          <a:ln>
                            <a:noFill/>
                          </a:ln>
                          <a:solidFill>
                            <a:prstClr val="black"/>
                          </a:solidFill>
                          <a:effectLst/>
                          <a:uLnTx/>
                          <a:uFillTx/>
                          <a:latin typeface="Calibri"/>
                          <a:ea typeface="+mn-ea"/>
                          <a:cs typeface="+mn-cs"/>
                        </a:rPr>
                        <a:t>
 How much sunscreen do you really need? Our two-finger rule makes it easy 🤞🏼
#nivea #spf #hacks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https://quintly-eu-image-storage.s3.amazonaws.com/1271acdc50e41cd4b7b8b8806890ad13/32c0199cb947f71ff2e90143958615b5.jpg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3023</a:t>
                      </a:r>
                    </a:p>
                  </a:txBody>
                  <a:tcPr/>
                </a:tc>
                <a:extLst>
                  <a:ext uri="{0D108BD9-81ED-4DB2-BD59-A6C34878D82A}">
                    <a16:rowId xmlns:a16="http://schemas.microsoft.com/office/drawing/2014/main" val="4257861451"/>
                  </a:ext>
                </a:extLst>
              </a:tr>
            </a:tbl>
          </a:graphicData>
        </a:graphic>
      </p:graphicFrame>
      <p:sp>
        <p:nvSpPr>
          <p:cNvPr id="4" name="Text Placeholder 3">
            <a:extLst>
              <a:ext uri="{FF2B5EF4-FFF2-40B4-BE49-F238E27FC236}">
                <a16:creationId xmlns:a16="http://schemas.microsoft.com/office/drawing/2014/main" id="{2FB5B11D-F0D7-435B-8ED5-F93468A69F3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9178902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3FA81-6B0F-4D39-9F51-98A408B0B30C}"/>
              </a:ext>
            </a:extLst>
          </p:cNvPr>
          <p:cNvSpPr>
            <a:spLocks noGrp="1"/>
          </p:cNvSpPr>
          <p:nvPr>
            <p:ph type="title"/>
          </p:nvPr>
        </p:nvSpPr>
        <p:spPr/>
        <p:txBody>
          <a:bodyPr/>
          <a:lstStyle/>
          <a:p>
            <a:r>
              <a:rPr lang="nl-NL"/>
              <a:t>Instagram UK - Post Performance Instagram | nivea_uk - 4 of 10</a:t>
            </a:r>
            <a:endParaRPr lang="en-US"/>
          </a:p>
        </p:txBody>
      </p:sp>
      <p:graphicFrame>
        <p:nvGraphicFramePr>
          <p:cNvPr id="5" name="Table Placeholder 4">
            <a:extLst>
              <a:ext uri="{FF2B5EF4-FFF2-40B4-BE49-F238E27FC236}">
                <a16:creationId xmlns:a16="http://schemas.microsoft.com/office/drawing/2014/main" id="{0A07AB23-2537-419F-9FB5-06561EE991E5}"/>
              </a:ext>
            </a:extLst>
          </p:cNvPr>
          <p:cNvGraphicFramePr>
            <a:graphicFrameLocks noGrp="1"/>
          </p:cNvGraphicFramePr>
          <p:nvPr>
            <p:ph type="tbl" sz="quarter" idx="13"/>
            <p:extLst>
              <p:ext uri="{D42A27DB-BD31-4B8C-83A1-F6EECF244321}">
                <p14:modId xmlns:p14="http://schemas.microsoft.com/office/powerpoint/2010/main" val="4178979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4995109"/>
                    </a:ext>
                  </a:extLst>
                </a:gridCol>
                <a:gridCol w="987552">
                  <a:extLst>
                    <a:ext uri="{9D8B030D-6E8A-4147-A177-3AD203B41FA5}">
                      <a16:colId xmlns:a16="http://schemas.microsoft.com/office/drawing/2014/main" val="943588589"/>
                    </a:ext>
                  </a:extLst>
                </a:gridCol>
                <a:gridCol w="1316736">
                  <a:extLst>
                    <a:ext uri="{9D8B030D-6E8A-4147-A177-3AD203B41FA5}">
                      <a16:colId xmlns:a16="http://schemas.microsoft.com/office/drawing/2014/main" val="1543551144"/>
                    </a:ext>
                  </a:extLst>
                </a:gridCol>
                <a:gridCol w="411480">
                  <a:extLst>
                    <a:ext uri="{9D8B030D-6E8A-4147-A177-3AD203B41FA5}">
                      <a16:colId xmlns:a16="http://schemas.microsoft.com/office/drawing/2014/main" val="742662772"/>
                    </a:ext>
                  </a:extLst>
                </a:gridCol>
                <a:gridCol w="411480">
                  <a:extLst>
                    <a:ext uri="{9D8B030D-6E8A-4147-A177-3AD203B41FA5}">
                      <a16:colId xmlns:a16="http://schemas.microsoft.com/office/drawing/2014/main" val="1670692373"/>
                    </a:ext>
                  </a:extLst>
                </a:gridCol>
                <a:gridCol w="411480">
                  <a:extLst>
                    <a:ext uri="{9D8B030D-6E8A-4147-A177-3AD203B41FA5}">
                      <a16:colId xmlns:a16="http://schemas.microsoft.com/office/drawing/2014/main" val="1175812762"/>
                    </a:ext>
                  </a:extLst>
                </a:gridCol>
                <a:gridCol w="411480">
                  <a:extLst>
                    <a:ext uri="{9D8B030D-6E8A-4147-A177-3AD203B41FA5}">
                      <a16:colId xmlns:a16="http://schemas.microsoft.com/office/drawing/2014/main" val="1068639437"/>
                    </a:ext>
                  </a:extLst>
                </a:gridCol>
                <a:gridCol w="411480">
                  <a:extLst>
                    <a:ext uri="{9D8B030D-6E8A-4147-A177-3AD203B41FA5}">
                      <a16:colId xmlns:a16="http://schemas.microsoft.com/office/drawing/2014/main" val="3929271144"/>
                    </a:ext>
                  </a:extLst>
                </a:gridCol>
                <a:gridCol w="411480">
                  <a:extLst>
                    <a:ext uri="{9D8B030D-6E8A-4147-A177-3AD203B41FA5}">
                      <a16:colId xmlns:a16="http://schemas.microsoft.com/office/drawing/2014/main" val="2398997238"/>
                    </a:ext>
                  </a:extLst>
                </a:gridCol>
                <a:gridCol w="411480">
                  <a:extLst>
                    <a:ext uri="{9D8B030D-6E8A-4147-A177-3AD203B41FA5}">
                      <a16:colId xmlns:a16="http://schemas.microsoft.com/office/drawing/2014/main" val="2470995679"/>
                    </a:ext>
                  </a:extLst>
                </a:gridCol>
                <a:gridCol w="411480">
                  <a:extLst>
                    <a:ext uri="{9D8B030D-6E8A-4147-A177-3AD203B41FA5}">
                      <a16:colId xmlns:a16="http://schemas.microsoft.com/office/drawing/2014/main" val="4039949559"/>
                    </a:ext>
                  </a:extLst>
                </a:gridCol>
                <a:gridCol w="411480">
                  <a:extLst>
                    <a:ext uri="{9D8B030D-6E8A-4147-A177-3AD203B41FA5}">
                      <a16:colId xmlns:a16="http://schemas.microsoft.com/office/drawing/2014/main" val="4176474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61983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- 2024-08-02 11:45:37</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Panthenol is a form of Vitamin B5, known for its healing properties 🌿 Paired with Squalane, which is derived from olives, NIVEA Micellar Water Regenerating deeply hydrates, restores moistures, and regenerates your skin 💙 #nivea #micellarwater #cleansing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https://quintly-eu-image-storage.s3.amazonaws.com/1271acdc50e41cd4b7b8b8806890ad13/1c187af3f4500600bc3700f4cadef7b7.jpg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2915</a:t>
                      </a:r>
                    </a:p>
                  </a:txBody>
                  <a:tcPr/>
                </a:tc>
                <a:extLst>
                  <a:ext uri="{0D108BD9-81ED-4DB2-BD59-A6C34878D82A}">
                    <a16:rowId xmlns:a16="http://schemas.microsoft.com/office/drawing/2014/main" val="740874924"/>
                  </a:ext>
                </a:extLst>
              </a:tr>
            </a:tbl>
          </a:graphicData>
        </a:graphic>
      </p:graphicFrame>
      <p:sp>
        <p:nvSpPr>
          <p:cNvPr id="4" name="Text Placeholder 3">
            <a:extLst>
              <a:ext uri="{FF2B5EF4-FFF2-40B4-BE49-F238E27FC236}">
                <a16:creationId xmlns:a16="http://schemas.microsoft.com/office/drawing/2014/main" id="{BD2A79CE-37D7-4E95-909C-33C19584C895}"/>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9476544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D2263-E77D-4978-B9FC-72680B68C7E4}"/>
              </a:ext>
            </a:extLst>
          </p:cNvPr>
          <p:cNvSpPr>
            <a:spLocks noGrp="1"/>
          </p:cNvSpPr>
          <p:nvPr>
            <p:ph type="title"/>
          </p:nvPr>
        </p:nvSpPr>
        <p:spPr/>
        <p:txBody>
          <a:bodyPr/>
          <a:lstStyle/>
          <a:p>
            <a:r>
              <a:rPr lang="nl-NL"/>
              <a:t>Instagram UK - Post Performance Instagram | nivea_uk - 5 of 10</a:t>
            </a:r>
            <a:endParaRPr lang="en-US"/>
          </a:p>
        </p:txBody>
      </p:sp>
      <p:graphicFrame>
        <p:nvGraphicFramePr>
          <p:cNvPr id="5" name="Table Placeholder 4">
            <a:extLst>
              <a:ext uri="{FF2B5EF4-FFF2-40B4-BE49-F238E27FC236}">
                <a16:creationId xmlns:a16="http://schemas.microsoft.com/office/drawing/2014/main" id="{37181CA0-DFB3-4F63-984D-EBC38A9C9270}"/>
              </a:ext>
            </a:extLst>
          </p:cNvPr>
          <p:cNvGraphicFramePr>
            <a:graphicFrameLocks noGrp="1"/>
          </p:cNvGraphicFramePr>
          <p:nvPr>
            <p:ph type="tbl" sz="quarter" idx="13"/>
            <p:extLst>
              <p:ext uri="{D42A27DB-BD31-4B8C-83A1-F6EECF244321}">
                <p14:modId xmlns:p14="http://schemas.microsoft.com/office/powerpoint/2010/main" val="621724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08098708"/>
                    </a:ext>
                  </a:extLst>
                </a:gridCol>
                <a:gridCol w="987552">
                  <a:extLst>
                    <a:ext uri="{9D8B030D-6E8A-4147-A177-3AD203B41FA5}">
                      <a16:colId xmlns:a16="http://schemas.microsoft.com/office/drawing/2014/main" val="2510875007"/>
                    </a:ext>
                  </a:extLst>
                </a:gridCol>
                <a:gridCol w="1316736">
                  <a:extLst>
                    <a:ext uri="{9D8B030D-6E8A-4147-A177-3AD203B41FA5}">
                      <a16:colId xmlns:a16="http://schemas.microsoft.com/office/drawing/2014/main" val="1718372750"/>
                    </a:ext>
                  </a:extLst>
                </a:gridCol>
                <a:gridCol w="411480">
                  <a:extLst>
                    <a:ext uri="{9D8B030D-6E8A-4147-A177-3AD203B41FA5}">
                      <a16:colId xmlns:a16="http://schemas.microsoft.com/office/drawing/2014/main" val="4249986917"/>
                    </a:ext>
                  </a:extLst>
                </a:gridCol>
                <a:gridCol w="411480">
                  <a:extLst>
                    <a:ext uri="{9D8B030D-6E8A-4147-A177-3AD203B41FA5}">
                      <a16:colId xmlns:a16="http://schemas.microsoft.com/office/drawing/2014/main" val="3408428437"/>
                    </a:ext>
                  </a:extLst>
                </a:gridCol>
                <a:gridCol w="411480">
                  <a:extLst>
                    <a:ext uri="{9D8B030D-6E8A-4147-A177-3AD203B41FA5}">
                      <a16:colId xmlns:a16="http://schemas.microsoft.com/office/drawing/2014/main" val="607987064"/>
                    </a:ext>
                  </a:extLst>
                </a:gridCol>
                <a:gridCol w="411480">
                  <a:extLst>
                    <a:ext uri="{9D8B030D-6E8A-4147-A177-3AD203B41FA5}">
                      <a16:colId xmlns:a16="http://schemas.microsoft.com/office/drawing/2014/main" val="603677079"/>
                    </a:ext>
                  </a:extLst>
                </a:gridCol>
                <a:gridCol w="411480">
                  <a:extLst>
                    <a:ext uri="{9D8B030D-6E8A-4147-A177-3AD203B41FA5}">
                      <a16:colId xmlns:a16="http://schemas.microsoft.com/office/drawing/2014/main" val="2341790374"/>
                    </a:ext>
                  </a:extLst>
                </a:gridCol>
                <a:gridCol w="411480">
                  <a:extLst>
                    <a:ext uri="{9D8B030D-6E8A-4147-A177-3AD203B41FA5}">
                      <a16:colId xmlns:a16="http://schemas.microsoft.com/office/drawing/2014/main" val="2886281766"/>
                    </a:ext>
                  </a:extLst>
                </a:gridCol>
                <a:gridCol w="411480">
                  <a:extLst>
                    <a:ext uri="{9D8B030D-6E8A-4147-A177-3AD203B41FA5}">
                      <a16:colId xmlns:a16="http://schemas.microsoft.com/office/drawing/2014/main" val="503172102"/>
                    </a:ext>
                  </a:extLst>
                </a:gridCol>
                <a:gridCol w="411480">
                  <a:extLst>
                    <a:ext uri="{9D8B030D-6E8A-4147-A177-3AD203B41FA5}">
                      <a16:colId xmlns:a16="http://schemas.microsoft.com/office/drawing/2014/main" val="1391286479"/>
                    </a:ext>
                  </a:extLst>
                </a:gridCol>
                <a:gridCol w="411480">
                  <a:extLst>
                    <a:ext uri="{9D8B030D-6E8A-4147-A177-3AD203B41FA5}">
                      <a16:colId xmlns:a16="http://schemas.microsoft.com/office/drawing/2014/main" val="1781273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7773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- 2024-08-05 11:40:28</a:t>
                      </a:r>
                      <a:r>
                        <a:rPr kumimoji="0" lang="en-US" sz="1000" b="0" i="0" u="none" strike="noStrike" kern="1200" cap="none" spc="0" normalizeH="0" baseline="0" noProof="0">
                          <a:ln>
                            <a:noFill/>
                          </a:ln>
                          <a:solidFill>
                            <a:prstClr val="black"/>
                          </a:solidFill>
                          <a:effectLst/>
                          <a:uLnTx/>
                          <a:uFillTx/>
                          <a:latin typeface="Calibri"/>
                          <a:ea typeface="+mn-ea"/>
                          <a:cs typeface="+mn-cs"/>
                        </a:rPr>
                        <a:t>
 Step into your summer morning routine ☀️
🫧Cleanse with NIVEA Serum Infused Micellar Water
Soothing and revitalizing sun-exposed skin with Panthenol and Squalane
💦Moisturize with NIVEA Essentials Day Care
Deep hydration is essential for summer skin 
🛡️Shield with NIVEA Sun UV Face Sensitive
With its lightweight formula, it protects you all the way, without feeling greasy
#nivea #SPF365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https://quintly-eu-image-storage.s3.amazonaws.com/1271acdc50e41cd4b7b8b8806890ad13/51a9e40b6eef32b0b6371ee85073eaa2.jpg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60918753"/>
                  </a:ext>
                </a:extLst>
              </a:tr>
            </a:tbl>
          </a:graphicData>
        </a:graphic>
      </p:graphicFrame>
      <p:sp>
        <p:nvSpPr>
          <p:cNvPr id="4" name="Text Placeholder 3">
            <a:extLst>
              <a:ext uri="{FF2B5EF4-FFF2-40B4-BE49-F238E27FC236}">
                <a16:creationId xmlns:a16="http://schemas.microsoft.com/office/drawing/2014/main" id="{7183E3E7-E45F-49E2-87EB-9B40BA1FF4E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8659211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6A057-F350-4590-8C70-E751BE662005}"/>
              </a:ext>
            </a:extLst>
          </p:cNvPr>
          <p:cNvSpPr>
            <a:spLocks noGrp="1"/>
          </p:cNvSpPr>
          <p:nvPr>
            <p:ph type="title"/>
          </p:nvPr>
        </p:nvSpPr>
        <p:spPr/>
        <p:txBody>
          <a:bodyPr/>
          <a:lstStyle/>
          <a:p>
            <a:r>
              <a:rPr lang="nl-NL"/>
              <a:t>Instagram UK - Post Performance Instagram | nivea_uk - 6 of 10</a:t>
            </a:r>
            <a:endParaRPr lang="en-US"/>
          </a:p>
        </p:txBody>
      </p:sp>
      <p:graphicFrame>
        <p:nvGraphicFramePr>
          <p:cNvPr id="5" name="Table Placeholder 4">
            <a:extLst>
              <a:ext uri="{FF2B5EF4-FFF2-40B4-BE49-F238E27FC236}">
                <a16:creationId xmlns:a16="http://schemas.microsoft.com/office/drawing/2014/main" id="{D4103B84-602E-4DA6-811A-CBB6BF3D2881}"/>
              </a:ext>
            </a:extLst>
          </p:cNvPr>
          <p:cNvGraphicFramePr>
            <a:graphicFrameLocks noGrp="1"/>
          </p:cNvGraphicFramePr>
          <p:nvPr>
            <p:ph type="tbl" sz="quarter" idx="13"/>
            <p:extLst>
              <p:ext uri="{D42A27DB-BD31-4B8C-83A1-F6EECF244321}">
                <p14:modId xmlns:p14="http://schemas.microsoft.com/office/powerpoint/2010/main" val="2680501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22686658"/>
                    </a:ext>
                  </a:extLst>
                </a:gridCol>
                <a:gridCol w="987552">
                  <a:extLst>
                    <a:ext uri="{9D8B030D-6E8A-4147-A177-3AD203B41FA5}">
                      <a16:colId xmlns:a16="http://schemas.microsoft.com/office/drawing/2014/main" val="2106239874"/>
                    </a:ext>
                  </a:extLst>
                </a:gridCol>
                <a:gridCol w="1316736">
                  <a:extLst>
                    <a:ext uri="{9D8B030D-6E8A-4147-A177-3AD203B41FA5}">
                      <a16:colId xmlns:a16="http://schemas.microsoft.com/office/drawing/2014/main" val="2623289634"/>
                    </a:ext>
                  </a:extLst>
                </a:gridCol>
                <a:gridCol w="411480">
                  <a:extLst>
                    <a:ext uri="{9D8B030D-6E8A-4147-A177-3AD203B41FA5}">
                      <a16:colId xmlns:a16="http://schemas.microsoft.com/office/drawing/2014/main" val="3163553691"/>
                    </a:ext>
                  </a:extLst>
                </a:gridCol>
                <a:gridCol w="411480">
                  <a:extLst>
                    <a:ext uri="{9D8B030D-6E8A-4147-A177-3AD203B41FA5}">
                      <a16:colId xmlns:a16="http://schemas.microsoft.com/office/drawing/2014/main" val="251291002"/>
                    </a:ext>
                  </a:extLst>
                </a:gridCol>
                <a:gridCol w="411480">
                  <a:extLst>
                    <a:ext uri="{9D8B030D-6E8A-4147-A177-3AD203B41FA5}">
                      <a16:colId xmlns:a16="http://schemas.microsoft.com/office/drawing/2014/main" val="946138264"/>
                    </a:ext>
                  </a:extLst>
                </a:gridCol>
                <a:gridCol w="411480">
                  <a:extLst>
                    <a:ext uri="{9D8B030D-6E8A-4147-A177-3AD203B41FA5}">
                      <a16:colId xmlns:a16="http://schemas.microsoft.com/office/drawing/2014/main" val="3748693526"/>
                    </a:ext>
                  </a:extLst>
                </a:gridCol>
                <a:gridCol w="411480">
                  <a:extLst>
                    <a:ext uri="{9D8B030D-6E8A-4147-A177-3AD203B41FA5}">
                      <a16:colId xmlns:a16="http://schemas.microsoft.com/office/drawing/2014/main" val="3765436167"/>
                    </a:ext>
                  </a:extLst>
                </a:gridCol>
                <a:gridCol w="411480">
                  <a:extLst>
                    <a:ext uri="{9D8B030D-6E8A-4147-A177-3AD203B41FA5}">
                      <a16:colId xmlns:a16="http://schemas.microsoft.com/office/drawing/2014/main" val="3497637113"/>
                    </a:ext>
                  </a:extLst>
                </a:gridCol>
                <a:gridCol w="411480">
                  <a:extLst>
                    <a:ext uri="{9D8B030D-6E8A-4147-A177-3AD203B41FA5}">
                      <a16:colId xmlns:a16="http://schemas.microsoft.com/office/drawing/2014/main" val="807485739"/>
                    </a:ext>
                  </a:extLst>
                </a:gridCol>
                <a:gridCol w="411480">
                  <a:extLst>
                    <a:ext uri="{9D8B030D-6E8A-4147-A177-3AD203B41FA5}">
                      <a16:colId xmlns:a16="http://schemas.microsoft.com/office/drawing/2014/main" val="878507489"/>
                    </a:ext>
                  </a:extLst>
                </a:gridCol>
                <a:gridCol w="411480">
                  <a:extLst>
                    <a:ext uri="{9D8B030D-6E8A-4147-A177-3AD203B41FA5}">
                      <a16:colId xmlns:a16="http://schemas.microsoft.com/office/drawing/2014/main" val="1161956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9619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- 2024-08-06 16:01:01</a:t>
                      </a:r>
                      <a:r>
                        <a:rPr kumimoji="0" lang="en-US" sz="1000" b="0" i="0" u="none" strike="noStrike" kern="1200" cap="none" spc="0" normalizeH="0" baseline="0" noProof="0">
                          <a:ln>
                            <a:noFill/>
                          </a:ln>
                          <a:solidFill>
                            <a:prstClr val="black"/>
                          </a:solidFill>
                          <a:effectLst/>
                          <a:uLnTx/>
                          <a:uFillTx/>
                          <a:latin typeface="Calibri"/>
                          <a:ea typeface="+mn-ea"/>
                          <a:cs typeface="+mn-cs"/>
                        </a:rPr>
                        <a:t>
 Game, set, protect 🏸
Sweat can mess with your skin care game. Pro-tip: NIVEA SUN Protect &amp; Moisture combines innovative sweat-resistant formulas with intense hydration, ensuring your skin stays shielded from UV rays ⛱️
#nivea #spf #sunscreen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https://quintly-eu-image-storage.s3.amazonaws.com/1271acdc50e41cd4b7b8b8806890ad13/35591737f87ab9558152b62c3957dee0.jpg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2432</a:t>
                      </a:r>
                    </a:p>
                  </a:txBody>
                  <a:tcPr/>
                </a:tc>
                <a:extLst>
                  <a:ext uri="{0D108BD9-81ED-4DB2-BD59-A6C34878D82A}">
                    <a16:rowId xmlns:a16="http://schemas.microsoft.com/office/drawing/2014/main" val="1521760952"/>
                  </a:ext>
                </a:extLst>
              </a:tr>
            </a:tbl>
          </a:graphicData>
        </a:graphic>
      </p:graphicFrame>
      <p:sp>
        <p:nvSpPr>
          <p:cNvPr id="4" name="Text Placeholder 3">
            <a:extLst>
              <a:ext uri="{FF2B5EF4-FFF2-40B4-BE49-F238E27FC236}">
                <a16:creationId xmlns:a16="http://schemas.microsoft.com/office/drawing/2014/main" id="{E7D75435-1050-4AD1-B314-D43D2EEDBDB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307201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0BCCA-C495-4752-A906-A0131179A787}"/>
              </a:ext>
            </a:extLst>
          </p:cNvPr>
          <p:cNvSpPr>
            <a:spLocks noGrp="1"/>
          </p:cNvSpPr>
          <p:nvPr>
            <p:ph type="title"/>
          </p:nvPr>
        </p:nvSpPr>
        <p:spPr/>
        <p:txBody>
          <a:bodyPr/>
          <a:lstStyle/>
          <a:p>
            <a:r>
              <a:rPr lang="nl-NL"/>
              <a:t>Instagram UK - Post Performance Instagram | nivea_uk - 7 of 10</a:t>
            </a:r>
            <a:endParaRPr lang="en-US"/>
          </a:p>
        </p:txBody>
      </p:sp>
      <p:graphicFrame>
        <p:nvGraphicFramePr>
          <p:cNvPr id="5" name="Table Placeholder 4">
            <a:extLst>
              <a:ext uri="{FF2B5EF4-FFF2-40B4-BE49-F238E27FC236}">
                <a16:creationId xmlns:a16="http://schemas.microsoft.com/office/drawing/2014/main" id="{C0B8E981-DDC4-440B-B0DB-48BF466A0DCB}"/>
              </a:ext>
            </a:extLst>
          </p:cNvPr>
          <p:cNvGraphicFramePr>
            <a:graphicFrameLocks noGrp="1"/>
          </p:cNvGraphicFramePr>
          <p:nvPr>
            <p:ph type="tbl" sz="quarter" idx="13"/>
            <p:extLst>
              <p:ext uri="{D42A27DB-BD31-4B8C-83A1-F6EECF244321}">
                <p14:modId xmlns:p14="http://schemas.microsoft.com/office/powerpoint/2010/main" val="1451358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02175446"/>
                    </a:ext>
                  </a:extLst>
                </a:gridCol>
                <a:gridCol w="987552">
                  <a:extLst>
                    <a:ext uri="{9D8B030D-6E8A-4147-A177-3AD203B41FA5}">
                      <a16:colId xmlns:a16="http://schemas.microsoft.com/office/drawing/2014/main" val="3831871153"/>
                    </a:ext>
                  </a:extLst>
                </a:gridCol>
                <a:gridCol w="1316736">
                  <a:extLst>
                    <a:ext uri="{9D8B030D-6E8A-4147-A177-3AD203B41FA5}">
                      <a16:colId xmlns:a16="http://schemas.microsoft.com/office/drawing/2014/main" val="2276514830"/>
                    </a:ext>
                  </a:extLst>
                </a:gridCol>
                <a:gridCol w="411480">
                  <a:extLst>
                    <a:ext uri="{9D8B030D-6E8A-4147-A177-3AD203B41FA5}">
                      <a16:colId xmlns:a16="http://schemas.microsoft.com/office/drawing/2014/main" val="3460821994"/>
                    </a:ext>
                  </a:extLst>
                </a:gridCol>
                <a:gridCol w="411480">
                  <a:extLst>
                    <a:ext uri="{9D8B030D-6E8A-4147-A177-3AD203B41FA5}">
                      <a16:colId xmlns:a16="http://schemas.microsoft.com/office/drawing/2014/main" val="179714072"/>
                    </a:ext>
                  </a:extLst>
                </a:gridCol>
                <a:gridCol w="411480">
                  <a:extLst>
                    <a:ext uri="{9D8B030D-6E8A-4147-A177-3AD203B41FA5}">
                      <a16:colId xmlns:a16="http://schemas.microsoft.com/office/drawing/2014/main" val="2366464040"/>
                    </a:ext>
                  </a:extLst>
                </a:gridCol>
                <a:gridCol w="411480">
                  <a:extLst>
                    <a:ext uri="{9D8B030D-6E8A-4147-A177-3AD203B41FA5}">
                      <a16:colId xmlns:a16="http://schemas.microsoft.com/office/drawing/2014/main" val="2170326902"/>
                    </a:ext>
                  </a:extLst>
                </a:gridCol>
                <a:gridCol w="411480">
                  <a:extLst>
                    <a:ext uri="{9D8B030D-6E8A-4147-A177-3AD203B41FA5}">
                      <a16:colId xmlns:a16="http://schemas.microsoft.com/office/drawing/2014/main" val="1948232576"/>
                    </a:ext>
                  </a:extLst>
                </a:gridCol>
                <a:gridCol w="411480">
                  <a:extLst>
                    <a:ext uri="{9D8B030D-6E8A-4147-A177-3AD203B41FA5}">
                      <a16:colId xmlns:a16="http://schemas.microsoft.com/office/drawing/2014/main" val="333286338"/>
                    </a:ext>
                  </a:extLst>
                </a:gridCol>
                <a:gridCol w="411480">
                  <a:extLst>
                    <a:ext uri="{9D8B030D-6E8A-4147-A177-3AD203B41FA5}">
                      <a16:colId xmlns:a16="http://schemas.microsoft.com/office/drawing/2014/main" val="326033949"/>
                    </a:ext>
                  </a:extLst>
                </a:gridCol>
                <a:gridCol w="411480">
                  <a:extLst>
                    <a:ext uri="{9D8B030D-6E8A-4147-A177-3AD203B41FA5}">
                      <a16:colId xmlns:a16="http://schemas.microsoft.com/office/drawing/2014/main" val="1538543037"/>
                    </a:ext>
                  </a:extLst>
                </a:gridCol>
                <a:gridCol w="411480">
                  <a:extLst>
                    <a:ext uri="{9D8B030D-6E8A-4147-A177-3AD203B41FA5}">
                      <a16:colId xmlns:a16="http://schemas.microsoft.com/office/drawing/2014/main" val="2898492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27462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- 2024-08-08 16:48:31</a:t>
                      </a:r>
                      <a:r>
                        <a:rPr kumimoji="0" lang="en-US" sz="1000" b="0" i="0" u="none" strike="noStrike" kern="1200" cap="none" spc="0" normalizeH="0" baseline="0" noProof="0">
                          <a:ln>
                            <a:noFill/>
                          </a:ln>
                          <a:solidFill>
                            <a:prstClr val="black"/>
                          </a:solidFill>
                          <a:effectLst/>
                          <a:uLnTx/>
                          <a:uFillTx/>
                          <a:latin typeface="Calibri"/>
                          <a:ea typeface="+mn-ea"/>
                          <a:cs typeface="+mn-cs"/>
                        </a:rPr>
                        <a:t>
 Sun protection check! 🗒️ Don't forget these blind spots 🕶️
👋🏾Your hands are constantly exposed to the sun and need as much protection as your face.
👩🏽‍Your scalp is vulnerable to sunburn. Use a sunscreen for full coverage.
#nivea #SPF #suncream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https://quintly-eu-image-storage.s3.amazonaws.com/1271acdc50e41cd4b7b8b8806890ad13/1933dee067f0645a6b0f22e34d80c5cd.jpg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1890</a:t>
                      </a:r>
                    </a:p>
                  </a:txBody>
                  <a:tcPr/>
                </a:tc>
                <a:extLst>
                  <a:ext uri="{0D108BD9-81ED-4DB2-BD59-A6C34878D82A}">
                    <a16:rowId xmlns:a16="http://schemas.microsoft.com/office/drawing/2014/main" val="1394256902"/>
                  </a:ext>
                </a:extLst>
              </a:tr>
            </a:tbl>
          </a:graphicData>
        </a:graphic>
      </p:graphicFrame>
      <p:sp>
        <p:nvSpPr>
          <p:cNvPr id="4" name="Text Placeholder 3">
            <a:extLst>
              <a:ext uri="{FF2B5EF4-FFF2-40B4-BE49-F238E27FC236}">
                <a16:creationId xmlns:a16="http://schemas.microsoft.com/office/drawing/2014/main" id="{D1132AB4-3F30-46DB-A166-7B7D933072F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6218872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942AC-5619-447A-8F2D-3FED1F160FB3}"/>
              </a:ext>
            </a:extLst>
          </p:cNvPr>
          <p:cNvSpPr>
            <a:spLocks noGrp="1"/>
          </p:cNvSpPr>
          <p:nvPr>
            <p:ph type="title"/>
          </p:nvPr>
        </p:nvSpPr>
        <p:spPr/>
        <p:txBody>
          <a:bodyPr/>
          <a:lstStyle/>
          <a:p>
            <a:r>
              <a:rPr lang="nl-NL"/>
              <a:t>Instagram UK - Post Performance Instagram | nivea_uk - 8 of 10</a:t>
            </a:r>
            <a:endParaRPr lang="en-US"/>
          </a:p>
        </p:txBody>
      </p:sp>
      <p:graphicFrame>
        <p:nvGraphicFramePr>
          <p:cNvPr id="5" name="Table Placeholder 4">
            <a:extLst>
              <a:ext uri="{FF2B5EF4-FFF2-40B4-BE49-F238E27FC236}">
                <a16:creationId xmlns:a16="http://schemas.microsoft.com/office/drawing/2014/main" id="{1DE61357-A83F-492A-8841-73A5FB5C0CFB}"/>
              </a:ext>
            </a:extLst>
          </p:cNvPr>
          <p:cNvGraphicFramePr>
            <a:graphicFrameLocks noGrp="1"/>
          </p:cNvGraphicFramePr>
          <p:nvPr>
            <p:ph type="tbl" sz="quarter" idx="13"/>
            <p:extLst>
              <p:ext uri="{D42A27DB-BD31-4B8C-83A1-F6EECF244321}">
                <p14:modId xmlns:p14="http://schemas.microsoft.com/office/powerpoint/2010/main" val="2066766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55275261"/>
                    </a:ext>
                  </a:extLst>
                </a:gridCol>
                <a:gridCol w="987552">
                  <a:extLst>
                    <a:ext uri="{9D8B030D-6E8A-4147-A177-3AD203B41FA5}">
                      <a16:colId xmlns:a16="http://schemas.microsoft.com/office/drawing/2014/main" val="3609377554"/>
                    </a:ext>
                  </a:extLst>
                </a:gridCol>
                <a:gridCol w="1316736">
                  <a:extLst>
                    <a:ext uri="{9D8B030D-6E8A-4147-A177-3AD203B41FA5}">
                      <a16:colId xmlns:a16="http://schemas.microsoft.com/office/drawing/2014/main" val="1022942359"/>
                    </a:ext>
                  </a:extLst>
                </a:gridCol>
                <a:gridCol w="411480">
                  <a:extLst>
                    <a:ext uri="{9D8B030D-6E8A-4147-A177-3AD203B41FA5}">
                      <a16:colId xmlns:a16="http://schemas.microsoft.com/office/drawing/2014/main" val="2420702553"/>
                    </a:ext>
                  </a:extLst>
                </a:gridCol>
                <a:gridCol w="411480">
                  <a:extLst>
                    <a:ext uri="{9D8B030D-6E8A-4147-A177-3AD203B41FA5}">
                      <a16:colId xmlns:a16="http://schemas.microsoft.com/office/drawing/2014/main" val="2141424458"/>
                    </a:ext>
                  </a:extLst>
                </a:gridCol>
                <a:gridCol w="411480">
                  <a:extLst>
                    <a:ext uri="{9D8B030D-6E8A-4147-A177-3AD203B41FA5}">
                      <a16:colId xmlns:a16="http://schemas.microsoft.com/office/drawing/2014/main" val="3781409764"/>
                    </a:ext>
                  </a:extLst>
                </a:gridCol>
                <a:gridCol w="411480">
                  <a:extLst>
                    <a:ext uri="{9D8B030D-6E8A-4147-A177-3AD203B41FA5}">
                      <a16:colId xmlns:a16="http://schemas.microsoft.com/office/drawing/2014/main" val="3917386531"/>
                    </a:ext>
                  </a:extLst>
                </a:gridCol>
                <a:gridCol w="411480">
                  <a:extLst>
                    <a:ext uri="{9D8B030D-6E8A-4147-A177-3AD203B41FA5}">
                      <a16:colId xmlns:a16="http://schemas.microsoft.com/office/drawing/2014/main" val="3188466138"/>
                    </a:ext>
                  </a:extLst>
                </a:gridCol>
                <a:gridCol w="411480">
                  <a:extLst>
                    <a:ext uri="{9D8B030D-6E8A-4147-A177-3AD203B41FA5}">
                      <a16:colId xmlns:a16="http://schemas.microsoft.com/office/drawing/2014/main" val="3787291073"/>
                    </a:ext>
                  </a:extLst>
                </a:gridCol>
                <a:gridCol w="411480">
                  <a:extLst>
                    <a:ext uri="{9D8B030D-6E8A-4147-A177-3AD203B41FA5}">
                      <a16:colId xmlns:a16="http://schemas.microsoft.com/office/drawing/2014/main" val="1019075119"/>
                    </a:ext>
                  </a:extLst>
                </a:gridCol>
                <a:gridCol w="411480">
                  <a:extLst>
                    <a:ext uri="{9D8B030D-6E8A-4147-A177-3AD203B41FA5}">
                      <a16:colId xmlns:a16="http://schemas.microsoft.com/office/drawing/2014/main" val="2055939098"/>
                    </a:ext>
                  </a:extLst>
                </a:gridCol>
                <a:gridCol w="411480">
                  <a:extLst>
                    <a:ext uri="{9D8B030D-6E8A-4147-A177-3AD203B41FA5}">
                      <a16:colId xmlns:a16="http://schemas.microsoft.com/office/drawing/2014/main" val="3628655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40839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- 2024-08-01 16:46:56</a:t>
                      </a:r>
                      <a:r>
                        <a:rPr kumimoji="0" lang="en-US" sz="1000" b="0" i="0" u="none" strike="noStrike" kern="1200" cap="none" spc="0" normalizeH="0" baseline="0" noProof="0">
                          <a:ln>
                            <a:noFill/>
                          </a:ln>
                          <a:solidFill>
                            <a:prstClr val="black"/>
                          </a:solidFill>
                          <a:effectLst/>
                          <a:uLnTx/>
                          <a:uFillTx/>
                          <a:latin typeface="Calibri"/>
                          <a:ea typeface="+mn-ea"/>
                          <a:cs typeface="+mn-cs"/>
                        </a:rPr>
                        <a:t>
 Our 87% recyclable glass packaging ensures infinite recyclability without compromising quality. Unlike plastic, which is downcycled, our glass keeps the planet and your NIVEA Black &amp; White Deodorant fresh! ♻️ #nivea #niveauk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https://quintly-eu-image-storage.s3.amazonaws.com/1271acdc50e41cd4b7b8b8806890ad13/726174a0d7f708be1ad77b2954ff3157.jpg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82685790"/>
                  </a:ext>
                </a:extLst>
              </a:tr>
            </a:tbl>
          </a:graphicData>
        </a:graphic>
      </p:graphicFrame>
      <p:sp>
        <p:nvSpPr>
          <p:cNvPr id="4" name="Text Placeholder 3">
            <a:extLst>
              <a:ext uri="{FF2B5EF4-FFF2-40B4-BE49-F238E27FC236}">
                <a16:creationId xmlns:a16="http://schemas.microsoft.com/office/drawing/2014/main" id="{4511F036-0026-4342-8803-329D9C920CB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7368797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655C8-6FD8-4F77-92DE-0E654F814071}"/>
              </a:ext>
            </a:extLst>
          </p:cNvPr>
          <p:cNvSpPr>
            <a:spLocks noGrp="1"/>
          </p:cNvSpPr>
          <p:nvPr>
            <p:ph type="title"/>
          </p:nvPr>
        </p:nvSpPr>
        <p:spPr/>
        <p:txBody>
          <a:bodyPr/>
          <a:lstStyle/>
          <a:p>
            <a:r>
              <a:rPr lang="nl-NL"/>
              <a:t>Instagram UK - Post Performance Instagram | nivea_uk - 9 of 10</a:t>
            </a:r>
            <a:endParaRPr lang="en-US"/>
          </a:p>
        </p:txBody>
      </p:sp>
      <p:graphicFrame>
        <p:nvGraphicFramePr>
          <p:cNvPr id="5" name="Table Placeholder 4">
            <a:extLst>
              <a:ext uri="{FF2B5EF4-FFF2-40B4-BE49-F238E27FC236}">
                <a16:creationId xmlns:a16="http://schemas.microsoft.com/office/drawing/2014/main" id="{16335539-75AA-459D-946A-861D404FC552}"/>
              </a:ext>
            </a:extLst>
          </p:cNvPr>
          <p:cNvGraphicFramePr>
            <a:graphicFrameLocks noGrp="1"/>
          </p:cNvGraphicFramePr>
          <p:nvPr>
            <p:ph type="tbl" sz="quarter" idx="13"/>
            <p:extLst>
              <p:ext uri="{D42A27DB-BD31-4B8C-83A1-F6EECF244321}">
                <p14:modId xmlns:p14="http://schemas.microsoft.com/office/powerpoint/2010/main" val="243125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79285368"/>
                    </a:ext>
                  </a:extLst>
                </a:gridCol>
                <a:gridCol w="987552">
                  <a:extLst>
                    <a:ext uri="{9D8B030D-6E8A-4147-A177-3AD203B41FA5}">
                      <a16:colId xmlns:a16="http://schemas.microsoft.com/office/drawing/2014/main" val="2551970691"/>
                    </a:ext>
                  </a:extLst>
                </a:gridCol>
                <a:gridCol w="1316736">
                  <a:extLst>
                    <a:ext uri="{9D8B030D-6E8A-4147-A177-3AD203B41FA5}">
                      <a16:colId xmlns:a16="http://schemas.microsoft.com/office/drawing/2014/main" val="2068471473"/>
                    </a:ext>
                  </a:extLst>
                </a:gridCol>
                <a:gridCol w="411480">
                  <a:extLst>
                    <a:ext uri="{9D8B030D-6E8A-4147-A177-3AD203B41FA5}">
                      <a16:colId xmlns:a16="http://schemas.microsoft.com/office/drawing/2014/main" val="3764453715"/>
                    </a:ext>
                  </a:extLst>
                </a:gridCol>
                <a:gridCol w="411480">
                  <a:extLst>
                    <a:ext uri="{9D8B030D-6E8A-4147-A177-3AD203B41FA5}">
                      <a16:colId xmlns:a16="http://schemas.microsoft.com/office/drawing/2014/main" val="2046221721"/>
                    </a:ext>
                  </a:extLst>
                </a:gridCol>
                <a:gridCol w="411480">
                  <a:extLst>
                    <a:ext uri="{9D8B030D-6E8A-4147-A177-3AD203B41FA5}">
                      <a16:colId xmlns:a16="http://schemas.microsoft.com/office/drawing/2014/main" val="1602899009"/>
                    </a:ext>
                  </a:extLst>
                </a:gridCol>
                <a:gridCol w="411480">
                  <a:extLst>
                    <a:ext uri="{9D8B030D-6E8A-4147-A177-3AD203B41FA5}">
                      <a16:colId xmlns:a16="http://schemas.microsoft.com/office/drawing/2014/main" val="1126494025"/>
                    </a:ext>
                  </a:extLst>
                </a:gridCol>
                <a:gridCol w="411480">
                  <a:extLst>
                    <a:ext uri="{9D8B030D-6E8A-4147-A177-3AD203B41FA5}">
                      <a16:colId xmlns:a16="http://schemas.microsoft.com/office/drawing/2014/main" val="4125286746"/>
                    </a:ext>
                  </a:extLst>
                </a:gridCol>
                <a:gridCol w="411480">
                  <a:extLst>
                    <a:ext uri="{9D8B030D-6E8A-4147-A177-3AD203B41FA5}">
                      <a16:colId xmlns:a16="http://schemas.microsoft.com/office/drawing/2014/main" val="3256412385"/>
                    </a:ext>
                  </a:extLst>
                </a:gridCol>
                <a:gridCol w="411480">
                  <a:extLst>
                    <a:ext uri="{9D8B030D-6E8A-4147-A177-3AD203B41FA5}">
                      <a16:colId xmlns:a16="http://schemas.microsoft.com/office/drawing/2014/main" val="3701008294"/>
                    </a:ext>
                  </a:extLst>
                </a:gridCol>
                <a:gridCol w="411480">
                  <a:extLst>
                    <a:ext uri="{9D8B030D-6E8A-4147-A177-3AD203B41FA5}">
                      <a16:colId xmlns:a16="http://schemas.microsoft.com/office/drawing/2014/main" val="570252304"/>
                    </a:ext>
                  </a:extLst>
                </a:gridCol>
                <a:gridCol w="411480">
                  <a:extLst>
                    <a:ext uri="{9D8B030D-6E8A-4147-A177-3AD203B41FA5}">
                      <a16:colId xmlns:a16="http://schemas.microsoft.com/office/drawing/2014/main" val="684350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3583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- 2024-08-20 11:51:32</a:t>
                      </a:r>
                      <a:r>
                        <a:rPr kumimoji="0" lang="en-US" sz="1000" b="0" i="0" u="none" strike="noStrike" kern="1200" cap="none" spc="0" normalizeH="0" baseline="0" noProof="0">
                          <a:ln>
                            <a:noFill/>
                          </a:ln>
                          <a:solidFill>
                            <a:prstClr val="black"/>
                          </a:solidFill>
                          <a:effectLst/>
                          <a:uLnTx/>
                          <a:uFillTx/>
                          <a:latin typeface="Calibri"/>
                          <a:ea typeface="+mn-ea"/>
                          <a:cs typeface="+mn-cs"/>
                        </a:rPr>
                        <a:t>
 Enriched with 5% serum, NIVEA Micellar Water Regenerating combines the cleansing efficiency of micellar water with the skin care benefits of Panthenol, Squalane, and an Amino Acid Complex🌿💧 The serum infusion boosts hydration, soothes the skin, and strengthens its barrier while you cleanse. This means you get deep cleaning benefits that removes impurities and makeup, plus the nourishing and moisturising benefits of a serum in one easy step. 💙 #nivea #cleansing #micellarwater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https://quintly-eu-image-storage.s3.amazonaws.com/1271acdc50e41cd4b7b8b8806890ad13/80eb386bbdf0924a0ed708dfdee73fba.jpg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92208935"/>
                  </a:ext>
                </a:extLst>
              </a:tr>
            </a:tbl>
          </a:graphicData>
        </a:graphic>
      </p:graphicFrame>
      <p:sp>
        <p:nvSpPr>
          <p:cNvPr id="4" name="Text Placeholder 3">
            <a:extLst>
              <a:ext uri="{FF2B5EF4-FFF2-40B4-BE49-F238E27FC236}">
                <a16:creationId xmlns:a16="http://schemas.microsoft.com/office/drawing/2014/main" id="{8407DAA2-38C2-42D8-BF22-D6CA21241F5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74616966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919F2-810B-41DB-8C7E-73954E807879}"/>
              </a:ext>
            </a:extLst>
          </p:cNvPr>
          <p:cNvSpPr>
            <a:spLocks noGrp="1"/>
          </p:cNvSpPr>
          <p:nvPr>
            <p:ph type="title"/>
          </p:nvPr>
        </p:nvSpPr>
        <p:spPr/>
        <p:txBody>
          <a:bodyPr/>
          <a:lstStyle/>
          <a:p>
            <a:r>
              <a:rPr lang="nl-NL"/>
              <a:t>Instagram UK - Post Performance Instagram | nivea_uk - 10 of 10</a:t>
            </a:r>
            <a:endParaRPr lang="en-US"/>
          </a:p>
        </p:txBody>
      </p:sp>
      <p:graphicFrame>
        <p:nvGraphicFramePr>
          <p:cNvPr id="5" name="Table Placeholder 4">
            <a:extLst>
              <a:ext uri="{FF2B5EF4-FFF2-40B4-BE49-F238E27FC236}">
                <a16:creationId xmlns:a16="http://schemas.microsoft.com/office/drawing/2014/main" id="{335A7F48-51ED-4E42-BF84-FE04323124D2}"/>
              </a:ext>
            </a:extLst>
          </p:cNvPr>
          <p:cNvGraphicFramePr>
            <a:graphicFrameLocks noGrp="1"/>
          </p:cNvGraphicFramePr>
          <p:nvPr>
            <p:ph type="tbl" sz="quarter" idx="13"/>
            <p:extLst>
              <p:ext uri="{D42A27DB-BD31-4B8C-83A1-F6EECF244321}">
                <p14:modId xmlns:p14="http://schemas.microsoft.com/office/powerpoint/2010/main" val="653356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45100891"/>
                    </a:ext>
                  </a:extLst>
                </a:gridCol>
                <a:gridCol w="987552">
                  <a:extLst>
                    <a:ext uri="{9D8B030D-6E8A-4147-A177-3AD203B41FA5}">
                      <a16:colId xmlns:a16="http://schemas.microsoft.com/office/drawing/2014/main" val="3712292690"/>
                    </a:ext>
                  </a:extLst>
                </a:gridCol>
                <a:gridCol w="1316736">
                  <a:extLst>
                    <a:ext uri="{9D8B030D-6E8A-4147-A177-3AD203B41FA5}">
                      <a16:colId xmlns:a16="http://schemas.microsoft.com/office/drawing/2014/main" val="1476558530"/>
                    </a:ext>
                  </a:extLst>
                </a:gridCol>
                <a:gridCol w="411480">
                  <a:extLst>
                    <a:ext uri="{9D8B030D-6E8A-4147-A177-3AD203B41FA5}">
                      <a16:colId xmlns:a16="http://schemas.microsoft.com/office/drawing/2014/main" val="3286227385"/>
                    </a:ext>
                  </a:extLst>
                </a:gridCol>
                <a:gridCol w="411480">
                  <a:extLst>
                    <a:ext uri="{9D8B030D-6E8A-4147-A177-3AD203B41FA5}">
                      <a16:colId xmlns:a16="http://schemas.microsoft.com/office/drawing/2014/main" val="3170995547"/>
                    </a:ext>
                  </a:extLst>
                </a:gridCol>
                <a:gridCol w="411480">
                  <a:extLst>
                    <a:ext uri="{9D8B030D-6E8A-4147-A177-3AD203B41FA5}">
                      <a16:colId xmlns:a16="http://schemas.microsoft.com/office/drawing/2014/main" val="2199052677"/>
                    </a:ext>
                  </a:extLst>
                </a:gridCol>
                <a:gridCol w="411480">
                  <a:extLst>
                    <a:ext uri="{9D8B030D-6E8A-4147-A177-3AD203B41FA5}">
                      <a16:colId xmlns:a16="http://schemas.microsoft.com/office/drawing/2014/main" val="1823709781"/>
                    </a:ext>
                  </a:extLst>
                </a:gridCol>
                <a:gridCol w="411480">
                  <a:extLst>
                    <a:ext uri="{9D8B030D-6E8A-4147-A177-3AD203B41FA5}">
                      <a16:colId xmlns:a16="http://schemas.microsoft.com/office/drawing/2014/main" val="2046057880"/>
                    </a:ext>
                  </a:extLst>
                </a:gridCol>
                <a:gridCol w="411480">
                  <a:extLst>
                    <a:ext uri="{9D8B030D-6E8A-4147-A177-3AD203B41FA5}">
                      <a16:colId xmlns:a16="http://schemas.microsoft.com/office/drawing/2014/main" val="3175796275"/>
                    </a:ext>
                  </a:extLst>
                </a:gridCol>
                <a:gridCol w="411480">
                  <a:extLst>
                    <a:ext uri="{9D8B030D-6E8A-4147-A177-3AD203B41FA5}">
                      <a16:colId xmlns:a16="http://schemas.microsoft.com/office/drawing/2014/main" val="818631883"/>
                    </a:ext>
                  </a:extLst>
                </a:gridCol>
                <a:gridCol w="411480">
                  <a:extLst>
                    <a:ext uri="{9D8B030D-6E8A-4147-A177-3AD203B41FA5}">
                      <a16:colId xmlns:a16="http://schemas.microsoft.com/office/drawing/2014/main" val="209651387"/>
                    </a:ext>
                  </a:extLst>
                </a:gridCol>
                <a:gridCol w="411480">
                  <a:extLst>
                    <a:ext uri="{9D8B030D-6E8A-4147-A177-3AD203B41FA5}">
                      <a16:colId xmlns:a16="http://schemas.microsoft.com/office/drawing/2014/main" val="2226553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4646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- 2024-08-21 16:50:33</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NIVEA Soft has a 98% biodegradable formula? 🌿 But what does biodegradable actually mean? It refers to ingredients that can be broken down naturally by microorganisms, reducing their environmental impact. This means our formula is designed to decompose naturally, minimising waste and supporting a healthier planet. Enjoy soft, nourished skin while caring for the environment. 💙#nivea #niveauk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https://quintly-eu-image-storage.s3.amazonaws.com/1271acdc50e41cd4b7b8b8806890ad13/e7a5b9083eab1a5eb2e057a489b3f8a9.jpg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48242750"/>
                  </a:ext>
                </a:extLst>
              </a:tr>
            </a:tbl>
          </a:graphicData>
        </a:graphic>
      </p:graphicFrame>
      <p:sp>
        <p:nvSpPr>
          <p:cNvPr id="4" name="Text Placeholder 3">
            <a:extLst>
              <a:ext uri="{FF2B5EF4-FFF2-40B4-BE49-F238E27FC236}">
                <a16:creationId xmlns:a16="http://schemas.microsoft.com/office/drawing/2014/main" id="{E647AB59-A715-4490-ACD6-33CAAB8F617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6166878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3C916-524C-458B-A772-305B73C7007C}"/>
              </a:ext>
            </a:extLst>
          </p:cNvPr>
          <p:cNvSpPr>
            <a:spLocks noGrp="1"/>
          </p:cNvSpPr>
          <p:nvPr>
            <p:ph type="title"/>
          </p:nvPr>
        </p:nvSpPr>
        <p:spPr/>
        <p:txBody>
          <a:bodyPr/>
          <a:lstStyle/>
          <a:p>
            <a:r>
              <a:rPr lang="en-US"/>
              <a:t>Instagram SPAIN - Post Performance Instagram | nivea_es - 1 of 10</a:t>
            </a:r>
          </a:p>
        </p:txBody>
      </p:sp>
      <p:graphicFrame>
        <p:nvGraphicFramePr>
          <p:cNvPr id="5" name="Table Placeholder 4">
            <a:extLst>
              <a:ext uri="{FF2B5EF4-FFF2-40B4-BE49-F238E27FC236}">
                <a16:creationId xmlns:a16="http://schemas.microsoft.com/office/drawing/2014/main" id="{8C87EA0E-9A9B-4D60-9066-52E45455984D}"/>
              </a:ext>
            </a:extLst>
          </p:cNvPr>
          <p:cNvGraphicFramePr>
            <a:graphicFrameLocks noGrp="1"/>
          </p:cNvGraphicFramePr>
          <p:nvPr>
            <p:ph type="tbl" sz="quarter" idx="13"/>
            <p:extLst>
              <p:ext uri="{D42A27DB-BD31-4B8C-83A1-F6EECF244321}">
                <p14:modId xmlns:p14="http://schemas.microsoft.com/office/powerpoint/2010/main" val="299835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81612465"/>
                    </a:ext>
                  </a:extLst>
                </a:gridCol>
                <a:gridCol w="987552">
                  <a:extLst>
                    <a:ext uri="{9D8B030D-6E8A-4147-A177-3AD203B41FA5}">
                      <a16:colId xmlns:a16="http://schemas.microsoft.com/office/drawing/2014/main" val="404754765"/>
                    </a:ext>
                  </a:extLst>
                </a:gridCol>
                <a:gridCol w="1316736">
                  <a:extLst>
                    <a:ext uri="{9D8B030D-6E8A-4147-A177-3AD203B41FA5}">
                      <a16:colId xmlns:a16="http://schemas.microsoft.com/office/drawing/2014/main" val="3889178010"/>
                    </a:ext>
                  </a:extLst>
                </a:gridCol>
                <a:gridCol w="411480">
                  <a:extLst>
                    <a:ext uri="{9D8B030D-6E8A-4147-A177-3AD203B41FA5}">
                      <a16:colId xmlns:a16="http://schemas.microsoft.com/office/drawing/2014/main" val="494418445"/>
                    </a:ext>
                  </a:extLst>
                </a:gridCol>
                <a:gridCol w="411480">
                  <a:extLst>
                    <a:ext uri="{9D8B030D-6E8A-4147-A177-3AD203B41FA5}">
                      <a16:colId xmlns:a16="http://schemas.microsoft.com/office/drawing/2014/main" val="3013966376"/>
                    </a:ext>
                  </a:extLst>
                </a:gridCol>
                <a:gridCol w="411480">
                  <a:extLst>
                    <a:ext uri="{9D8B030D-6E8A-4147-A177-3AD203B41FA5}">
                      <a16:colId xmlns:a16="http://schemas.microsoft.com/office/drawing/2014/main" val="3973305984"/>
                    </a:ext>
                  </a:extLst>
                </a:gridCol>
                <a:gridCol w="411480">
                  <a:extLst>
                    <a:ext uri="{9D8B030D-6E8A-4147-A177-3AD203B41FA5}">
                      <a16:colId xmlns:a16="http://schemas.microsoft.com/office/drawing/2014/main" val="647592994"/>
                    </a:ext>
                  </a:extLst>
                </a:gridCol>
                <a:gridCol w="411480">
                  <a:extLst>
                    <a:ext uri="{9D8B030D-6E8A-4147-A177-3AD203B41FA5}">
                      <a16:colId xmlns:a16="http://schemas.microsoft.com/office/drawing/2014/main" val="1455900754"/>
                    </a:ext>
                  </a:extLst>
                </a:gridCol>
                <a:gridCol w="411480">
                  <a:extLst>
                    <a:ext uri="{9D8B030D-6E8A-4147-A177-3AD203B41FA5}">
                      <a16:colId xmlns:a16="http://schemas.microsoft.com/office/drawing/2014/main" val="4060254742"/>
                    </a:ext>
                  </a:extLst>
                </a:gridCol>
                <a:gridCol w="411480">
                  <a:extLst>
                    <a:ext uri="{9D8B030D-6E8A-4147-A177-3AD203B41FA5}">
                      <a16:colId xmlns:a16="http://schemas.microsoft.com/office/drawing/2014/main" val="1999347474"/>
                    </a:ext>
                  </a:extLst>
                </a:gridCol>
                <a:gridCol w="411480">
                  <a:extLst>
                    <a:ext uri="{9D8B030D-6E8A-4147-A177-3AD203B41FA5}">
                      <a16:colId xmlns:a16="http://schemas.microsoft.com/office/drawing/2014/main" val="1567568996"/>
                    </a:ext>
                  </a:extLst>
                </a:gridCol>
                <a:gridCol w="411480">
                  <a:extLst>
                    <a:ext uri="{9D8B030D-6E8A-4147-A177-3AD203B41FA5}">
                      <a16:colId xmlns:a16="http://schemas.microsoft.com/office/drawing/2014/main" val="2094296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10136092"/>
                  </a:ext>
                </a:extLst>
              </a:tr>
            </a:tbl>
          </a:graphicData>
        </a:graphic>
      </p:graphicFrame>
      <p:sp>
        <p:nvSpPr>
          <p:cNvPr id="4" name="Text Placeholder 3">
            <a:extLst>
              <a:ext uri="{FF2B5EF4-FFF2-40B4-BE49-F238E27FC236}">
                <a16:creationId xmlns:a16="http://schemas.microsoft.com/office/drawing/2014/main" id="{2D665677-1977-49B1-B25C-75C3304E552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8390638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54E64-BA5E-4993-8A63-FF4BFF97C42A}"/>
              </a:ext>
            </a:extLst>
          </p:cNvPr>
          <p:cNvSpPr>
            <a:spLocks noGrp="1"/>
          </p:cNvSpPr>
          <p:nvPr>
            <p:ph type="title"/>
          </p:nvPr>
        </p:nvSpPr>
        <p:spPr/>
        <p:txBody>
          <a:bodyPr/>
          <a:lstStyle/>
          <a:p>
            <a:r>
              <a:rPr lang="en-US"/>
              <a:t>Instagram SPAIN - Post Performance Instagram | nivea_es - 2 of 10</a:t>
            </a:r>
          </a:p>
        </p:txBody>
      </p:sp>
      <p:graphicFrame>
        <p:nvGraphicFramePr>
          <p:cNvPr id="5" name="Table Placeholder 4">
            <a:extLst>
              <a:ext uri="{FF2B5EF4-FFF2-40B4-BE49-F238E27FC236}">
                <a16:creationId xmlns:a16="http://schemas.microsoft.com/office/drawing/2014/main" id="{274B286F-3C27-4632-A305-5004972C6D15}"/>
              </a:ext>
            </a:extLst>
          </p:cNvPr>
          <p:cNvGraphicFramePr>
            <a:graphicFrameLocks noGrp="1"/>
          </p:cNvGraphicFramePr>
          <p:nvPr>
            <p:ph type="tbl" sz="quarter" idx="13"/>
            <p:extLst>
              <p:ext uri="{D42A27DB-BD31-4B8C-83A1-F6EECF244321}">
                <p14:modId xmlns:p14="http://schemas.microsoft.com/office/powerpoint/2010/main" val="1190617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32971491"/>
                    </a:ext>
                  </a:extLst>
                </a:gridCol>
                <a:gridCol w="987552">
                  <a:extLst>
                    <a:ext uri="{9D8B030D-6E8A-4147-A177-3AD203B41FA5}">
                      <a16:colId xmlns:a16="http://schemas.microsoft.com/office/drawing/2014/main" val="1393612326"/>
                    </a:ext>
                  </a:extLst>
                </a:gridCol>
                <a:gridCol w="1316736">
                  <a:extLst>
                    <a:ext uri="{9D8B030D-6E8A-4147-A177-3AD203B41FA5}">
                      <a16:colId xmlns:a16="http://schemas.microsoft.com/office/drawing/2014/main" val="2145715335"/>
                    </a:ext>
                  </a:extLst>
                </a:gridCol>
                <a:gridCol w="411480">
                  <a:extLst>
                    <a:ext uri="{9D8B030D-6E8A-4147-A177-3AD203B41FA5}">
                      <a16:colId xmlns:a16="http://schemas.microsoft.com/office/drawing/2014/main" val="2718455978"/>
                    </a:ext>
                  </a:extLst>
                </a:gridCol>
                <a:gridCol w="411480">
                  <a:extLst>
                    <a:ext uri="{9D8B030D-6E8A-4147-A177-3AD203B41FA5}">
                      <a16:colId xmlns:a16="http://schemas.microsoft.com/office/drawing/2014/main" val="1106938888"/>
                    </a:ext>
                  </a:extLst>
                </a:gridCol>
                <a:gridCol w="411480">
                  <a:extLst>
                    <a:ext uri="{9D8B030D-6E8A-4147-A177-3AD203B41FA5}">
                      <a16:colId xmlns:a16="http://schemas.microsoft.com/office/drawing/2014/main" val="1842253734"/>
                    </a:ext>
                  </a:extLst>
                </a:gridCol>
                <a:gridCol w="411480">
                  <a:extLst>
                    <a:ext uri="{9D8B030D-6E8A-4147-A177-3AD203B41FA5}">
                      <a16:colId xmlns:a16="http://schemas.microsoft.com/office/drawing/2014/main" val="4021490073"/>
                    </a:ext>
                  </a:extLst>
                </a:gridCol>
                <a:gridCol w="411480">
                  <a:extLst>
                    <a:ext uri="{9D8B030D-6E8A-4147-A177-3AD203B41FA5}">
                      <a16:colId xmlns:a16="http://schemas.microsoft.com/office/drawing/2014/main" val="2232747072"/>
                    </a:ext>
                  </a:extLst>
                </a:gridCol>
                <a:gridCol w="411480">
                  <a:extLst>
                    <a:ext uri="{9D8B030D-6E8A-4147-A177-3AD203B41FA5}">
                      <a16:colId xmlns:a16="http://schemas.microsoft.com/office/drawing/2014/main" val="3297401143"/>
                    </a:ext>
                  </a:extLst>
                </a:gridCol>
                <a:gridCol w="411480">
                  <a:extLst>
                    <a:ext uri="{9D8B030D-6E8A-4147-A177-3AD203B41FA5}">
                      <a16:colId xmlns:a16="http://schemas.microsoft.com/office/drawing/2014/main" val="780807145"/>
                    </a:ext>
                  </a:extLst>
                </a:gridCol>
                <a:gridCol w="411480">
                  <a:extLst>
                    <a:ext uri="{9D8B030D-6E8A-4147-A177-3AD203B41FA5}">
                      <a16:colId xmlns:a16="http://schemas.microsoft.com/office/drawing/2014/main" val="1631878100"/>
                    </a:ext>
                  </a:extLst>
                </a:gridCol>
                <a:gridCol w="411480">
                  <a:extLst>
                    <a:ext uri="{9D8B030D-6E8A-4147-A177-3AD203B41FA5}">
                      <a16:colId xmlns:a16="http://schemas.microsoft.com/office/drawing/2014/main" val="3684829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70081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- 2024-08-16 13:00:30</a:t>
                      </a:r>
                      <a:r>
                        <a:rPr kumimoji="0" lang="es-ES" sz="1000" b="0" i="0" u="none" strike="noStrike" kern="1200" cap="none" spc="0" normalizeH="0" baseline="0" noProof="0">
                          <a:ln>
                            <a:noFill/>
                          </a:ln>
                          <a:solidFill>
                            <a:prstClr val="black"/>
                          </a:solidFill>
                          <a:effectLst/>
                          <a:uLnTx/>
                          <a:uFillTx/>
                          <a:latin typeface="Calibri"/>
                          <a:ea typeface="+mn-ea"/>
                          <a:cs typeface="+mn-cs"/>
                        </a:rPr>
                        <a:t>
 Vayas donde vayas, no te olvides de darle a tu piel el cuidado que se merece.​
​
🏖️ ¿Cuáles son tus imprescindibles este verano?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https://quintly-eu-image-storage.s3.amazonaws.com/7148b6684ed6c676ec24fe76a641be69/4bd6f6f4fc42481ea35300e5c90b36f4.jpg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70963703"/>
                  </a:ext>
                </a:extLst>
              </a:tr>
            </a:tbl>
          </a:graphicData>
        </a:graphic>
      </p:graphicFrame>
      <p:sp>
        <p:nvSpPr>
          <p:cNvPr id="4" name="Text Placeholder 3">
            <a:extLst>
              <a:ext uri="{FF2B5EF4-FFF2-40B4-BE49-F238E27FC236}">
                <a16:creationId xmlns:a16="http://schemas.microsoft.com/office/drawing/2014/main" id="{548973F7-A918-4EB7-8496-25A8EE464C8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4329359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62411-D35A-4C63-962F-76B870C4FCDD}"/>
              </a:ext>
            </a:extLst>
          </p:cNvPr>
          <p:cNvSpPr>
            <a:spLocks noGrp="1"/>
          </p:cNvSpPr>
          <p:nvPr>
            <p:ph type="title"/>
          </p:nvPr>
        </p:nvSpPr>
        <p:spPr/>
        <p:txBody>
          <a:bodyPr/>
          <a:lstStyle/>
          <a:p>
            <a:r>
              <a:rPr lang="en-US"/>
              <a:t>Instagram SPAIN - Post Performance Instagram | nivea_es - 3 of 10</a:t>
            </a:r>
          </a:p>
        </p:txBody>
      </p:sp>
      <p:graphicFrame>
        <p:nvGraphicFramePr>
          <p:cNvPr id="5" name="Table Placeholder 4">
            <a:extLst>
              <a:ext uri="{FF2B5EF4-FFF2-40B4-BE49-F238E27FC236}">
                <a16:creationId xmlns:a16="http://schemas.microsoft.com/office/drawing/2014/main" id="{9D50F7AD-CA28-494A-B893-BF4DA89A1912}"/>
              </a:ext>
            </a:extLst>
          </p:cNvPr>
          <p:cNvGraphicFramePr>
            <a:graphicFrameLocks noGrp="1"/>
          </p:cNvGraphicFramePr>
          <p:nvPr>
            <p:ph type="tbl" sz="quarter" idx="13"/>
            <p:extLst>
              <p:ext uri="{D42A27DB-BD31-4B8C-83A1-F6EECF244321}">
                <p14:modId xmlns:p14="http://schemas.microsoft.com/office/powerpoint/2010/main" val="1473744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56309463"/>
                    </a:ext>
                  </a:extLst>
                </a:gridCol>
                <a:gridCol w="987552">
                  <a:extLst>
                    <a:ext uri="{9D8B030D-6E8A-4147-A177-3AD203B41FA5}">
                      <a16:colId xmlns:a16="http://schemas.microsoft.com/office/drawing/2014/main" val="627238675"/>
                    </a:ext>
                  </a:extLst>
                </a:gridCol>
                <a:gridCol w="1316736">
                  <a:extLst>
                    <a:ext uri="{9D8B030D-6E8A-4147-A177-3AD203B41FA5}">
                      <a16:colId xmlns:a16="http://schemas.microsoft.com/office/drawing/2014/main" val="3617766786"/>
                    </a:ext>
                  </a:extLst>
                </a:gridCol>
                <a:gridCol w="411480">
                  <a:extLst>
                    <a:ext uri="{9D8B030D-6E8A-4147-A177-3AD203B41FA5}">
                      <a16:colId xmlns:a16="http://schemas.microsoft.com/office/drawing/2014/main" val="2735090710"/>
                    </a:ext>
                  </a:extLst>
                </a:gridCol>
                <a:gridCol w="411480">
                  <a:extLst>
                    <a:ext uri="{9D8B030D-6E8A-4147-A177-3AD203B41FA5}">
                      <a16:colId xmlns:a16="http://schemas.microsoft.com/office/drawing/2014/main" val="2975383201"/>
                    </a:ext>
                  </a:extLst>
                </a:gridCol>
                <a:gridCol w="411480">
                  <a:extLst>
                    <a:ext uri="{9D8B030D-6E8A-4147-A177-3AD203B41FA5}">
                      <a16:colId xmlns:a16="http://schemas.microsoft.com/office/drawing/2014/main" val="401003882"/>
                    </a:ext>
                  </a:extLst>
                </a:gridCol>
                <a:gridCol w="411480">
                  <a:extLst>
                    <a:ext uri="{9D8B030D-6E8A-4147-A177-3AD203B41FA5}">
                      <a16:colId xmlns:a16="http://schemas.microsoft.com/office/drawing/2014/main" val="1164675271"/>
                    </a:ext>
                  </a:extLst>
                </a:gridCol>
                <a:gridCol w="411480">
                  <a:extLst>
                    <a:ext uri="{9D8B030D-6E8A-4147-A177-3AD203B41FA5}">
                      <a16:colId xmlns:a16="http://schemas.microsoft.com/office/drawing/2014/main" val="2346104665"/>
                    </a:ext>
                  </a:extLst>
                </a:gridCol>
                <a:gridCol w="411480">
                  <a:extLst>
                    <a:ext uri="{9D8B030D-6E8A-4147-A177-3AD203B41FA5}">
                      <a16:colId xmlns:a16="http://schemas.microsoft.com/office/drawing/2014/main" val="3484910796"/>
                    </a:ext>
                  </a:extLst>
                </a:gridCol>
                <a:gridCol w="411480">
                  <a:extLst>
                    <a:ext uri="{9D8B030D-6E8A-4147-A177-3AD203B41FA5}">
                      <a16:colId xmlns:a16="http://schemas.microsoft.com/office/drawing/2014/main" val="4207234163"/>
                    </a:ext>
                  </a:extLst>
                </a:gridCol>
                <a:gridCol w="411480">
                  <a:extLst>
                    <a:ext uri="{9D8B030D-6E8A-4147-A177-3AD203B41FA5}">
                      <a16:colId xmlns:a16="http://schemas.microsoft.com/office/drawing/2014/main" val="1846255653"/>
                    </a:ext>
                  </a:extLst>
                </a:gridCol>
                <a:gridCol w="411480">
                  <a:extLst>
                    <a:ext uri="{9D8B030D-6E8A-4147-A177-3AD203B41FA5}">
                      <a16:colId xmlns:a16="http://schemas.microsoft.com/office/drawing/2014/main" val="2105053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0425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- 2024-08-09 08:09:23</a:t>
                      </a:r>
                      <a:r>
                        <a:rPr kumimoji="0" lang="es-ES" sz="1000" b="0" i="0" u="none" strike="noStrike" kern="1200" cap="none" spc="0" normalizeH="0" baseline="0" noProof="0">
                          <a:ln>
                            <a:noFill/>
                          </a:ln>
                          <a:solidFill>
                            <a:prstClr val="black"/>
                          </a:solidFill>
                          <a:effectLst/>
                          <a:uLnTx/>
                          <a:uFillTx/>
                          <a:latin typeface="Calibri"/>
                          <a:ea typeface="+mn-ea"/>
                          <a:cs typeface="+mn-cs"/>
                        </a:rPr>
                        <a:t>
 ¡CHECKS para la protección solar 🗒️! No olvides estos puntos ciegos 🕶️​
​👋🏾 Tus manos están constantemente expuestas al sol y necesitan tanta protección como el rostro.​
​👩🏽 El cuero cabelludo es vulnerable a las quemaduras solares. Aplica protector solar para no quemarte.​
​#NIVEA #SPF365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https://quintly-eu-image-storage.s3.amazonaws.com/7148b6684ed6c676ec24fe76a641be69/11efe5b24d922219e52c864813f727d8.jpg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User Generated Content ,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5046</a:t>
                      </a:r>
                    </a:p>
                  </a:txBody>
                  <a:tcPr/>
                </a:tc>
                <a:extLst>
                  <a:ext uri="{0D108BD9-81ED-4DB2-BD59-A6C34878D82A}">
                    <a16:rowId xmlns:a16="http://schemas.microsoft.com/office/drawing/2014/main" val="320883815"/>
                  </a:ext>
                </a:extLst>
              </a:tr>
            </a:tbl>
          </a:graphicData>
        </a:graphic>
      </p:graphicFrame>
      <p:sp>
        <p:nvSpPr>
          <p:cNvPr id="4" name="Text Placeholder 3">
            <a:extLst>
              <a:ext uri="{FF2B5EF4-FFF2-40B4-BE49-F238E27FC236}">
                <a16:creationId xmlns:a16="http://schemas.microsoft.com/office/drawing/2014/main" id="{CDD24CDD-C405-4E0B-8846-A1C00BF0204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22377053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326B-9064-4797-BCE5-888E532F484E}"/>
              </a:ext>
            </a:extLst>
          </p:cNvPr>
          <p:cNvSpPr>
            <a:spLocks noGrp="1"/>
          </p:cNvSpPr>
          <p:nvPr>
            <p:ph type="title"/>
          </p:nvPr>
        </p:nvSpPr>
        <p:spPr/>
        <p:txBody>
          <a:bodyPr/>
          <a:lstStyle/>
          <a:p>
            <a:r>
              <a:rPr lang="en-US"/>
              <a:t>Instagram SPAIN - Post Performance Instagram | nivea_es - 4 of 10</a:t>
            </a:r>
          </a:p>
        </p:txBody>
      </p:sp>
      <p:graphicFrame>
        <p:nvGraphicFramePr>
          <p:cNvPr id="5" name="Table Placeholder 4">
            <a:extLst>
              <a:ext uri="{FF2B5EF4-FFF2-40B4-BE49-F238E27FC236}">
                <a16:creationId xmlns:a16="http://schemas.microsoft.com/office/drawing/2014/main" id="{4F5CFDD7-14BF-4482-B151-B0A184DDDAF5}"/>
              </a:ext>
            </a:extLst>
          </p:cNvPr>
          <p:cNvGraphicFramePr>
            <a:graphicFrameLocks noGrp="1"/>
          </p:cNvGraphicFramePr>
          <p:nvPr>
            <p:ph type="tbl" sz="quarter" idx="13"/>
            <p:extLst>
              <p:ext uri="{D42A27DB-BD31-4B8C-83A1-F6EECF244321}">
                <p14:modId xmlns:p14="http://schemas.microsoft.com/office/powerpoint/2010/main" val="3989622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98171805"/>
                    </a:ext>
                  </a:extLst>
                </a:gridCol>
                <a:gridCol w="987552">
                  <a:extLst>
                    <a:ext uri="{9D8B030D-6E8A-4147-A177-3AD203B41FA5}">
                      <a16:colId xmlns:a16="http://schemas.microsoft.com/office/drawing/2014/main" val="998840337"/>
                    </a:ext>
                  </a:extLst>
                </a:gridCol>
                <a:gridCol w="1316736">
                  <a:extLst>
                    <a:ext uri="{9D8B030D-6E8A-4147-A177-3AD203B41FA5}">
                      <a16:colId xmlns:a16="http://schemas.microsoft.com/office/drawing/2014/main" val="807693991"/>
                    </a:ext>
                  </a:extLst>
                </a:gridCol>
                <a:gridCol w="411480">
                  <a:extLst>
                    <a:ext uri="{9D8B030D-6E8A-4147-A177-3AD203B41FA5}">
                      <a16:colId xmlns:a16="http://schemas.microsoft.com/office/drawing/2014/main" val="2012299399"/>
                    </a:ext>
                  </a:extLst>
                </a:gridCol>
                <a:gridCol w="411480">
                  <a:extLst>
                    <a:ext uri="{9D8B030D-6E8A-4147-A177-3AD203B41FA5}">
                      <a16:colId xmlns:a16="http://schemas.microsoft.com/office/drawing/2014/main" val="1569840799"/>
                    </a:ext>
                  </a:extLst>
                </a:gridCol>
                <a:gridCol w="411480">
                  <a:extLst>
                    <a:ext uri="{9D8B030D-6E8A-4147-A177-3AD203B41FA5}">
                      <a16:colId xmlns:a16="http://schemas.microsoft.com/office/drawing/2014/main" val="524535937"/>
                    </a:ext>
                  </a:extLst>
                </a:gridCol>
                <a:gridCol w="411480">
                  <a:extLst>
                    <a:ext uri="{9D8B030D-6E8A-4147-A177-3AD203B41FA5}">
                      <a16:colId xmlns:a16="http://schemas.microsoft.com/office/drawing/2014/main" val="2310368102"/>
                    </a:ext>
                  </a:extLst>
                </a:gridCol>
                <a:gridCol w="411480">
                  <a:extLst>
                    <a:ext uri="{9D8B030D-6E8A-4147-A177-3AD203B41FA5}">
                      <a16:colId xmlns:a16="http://schemas.microsoft.com/office/drawing/2014/main" val="4086138362"/>
                    </a:ext>
                  </a:extLst>
                </a:gridCol>
                <a:gridCol w="411480">
                  <a:extLst>
                    <a:ext uri="{9D8B030D-6E8A-4147-A177-3AD203B41FA5}">
                      <a16:colId xmlns:a16="http://schemas.microsoft.com/office/drawing/2014/main" val="1705597789"/>
                    </a:ext>
                  </a:extLst>
                </a:gridCol>
                <a:gridCol w="411480">
                  <a:extLst>
                    <a:ext uri="{9D8B030D-6E8A-4147-A177-3AD203B41FA5}">
                      <a16:colId xmlns:a16="http://schemas.microsoft.com/office/drawing/2014/main" val="569412127"/>
                    </a:ext>
                  </a:extLst>
                </a:gridCol>
                <a:gridCol w="411480">
                  <a:extLst>
                    <a:ext uri="{9D8B030D-6E8A-4147-A177-3AD203B41FA5}">
                      <a16:colId xmlns:a16="http://schemas.microsoft.com/office/drawing/2014/main" val="731596422"/>
                    </a:ext>
                  </a:extLst>
                </a:gridCol>
                <a:gridCol w="411480">
                  <a:extLst>
                    <a:ext uri="{9D8B030D-6E8A-4147-A177-3AD203B41FA5}">
                      <a16:colId xmlns:a16="http://schemas.microsoft.com/office/drawing/2014/main" val="4126452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9041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- 2024-08-13 13:00:30</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el cuello y el escote necesitan tantos cuidados como el rostro? 😯 Nuestra gama NIVEA Cellular Expert Lift está enriquecida con Bakuchiol puro y reduce visiblemente las arrugas y redefine el contorno del rostro, pero no se queda ahí: sentirás la piel de cuello y escote más firme también ⚡️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https://quintly-eu-image-storage.s3.amazonaws.com/7148b6684ed6c676ec24fe76a641be69/aafa83f279eef1e02122a958daaed4df.jpg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48210371"/>
                  </a:ext>
                </a:extLst>
              </a:tr>
            </a:tbl>
          </a:graphicData>
        </a:graphic>
      </p:graphicFrame>
      <p:sp>
        <p:nvSpPr>
          <p:cNvPr id="4" name="Text Placeholder 3">
            <a:extLst>
              <a:ext uri="{FF2B5EF4-FFF2-40B4-BE49-F238E27FC236}">
                <a16:creationId xmlns:a16="http://schemas.microsoft.com/office/drawing/2014/main" id="{67FC9940-1DFD-4BC0-BD16-73B47EBBE21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95429374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BBF2C-E12F-46A5-9224-2DC0432DD121}"/>
              </a:ext>
            </a:extLst>
          </p:cNvPr>
          <p:cNvSpPr>
            <a:spLocks noGrp="1"/>
          </p:cNvSpPr>
          <p:nvPr>
            <p:ph type="title"/>
          </p:nvPr>
        </p:nvSpPr>
        <p:spPr/>
        <p:txBody>
          <a:bodyPr/>
          <a:lstStyle/>
          <a:p>
            <a:r>
              <a:rPr lang="en-US"/>
              <a:t>Instagram SPAIN - Post Performance Instagram | nivea_es - 5 of 10</a:t>
            </a:r>
          </a:p>
        </p:txBody>
      </p:sp>
      <p:graphicFrame>
        <p:nvGraphicFramePr>
          <p:cNvPr id="5" name="Table Placeholder 4">
            <a:extLst>
              <a:ext uri="{FF2B5EF4-FFF2-40B4-BE49-F238E27FC236}">
                <a16:creationId xmlns:a16="http://schemas.microsoft.com/office/drawing/2014/main" id="{61E11552-2B0D-47BC-A679-0A4F0EBF9A83}"/>
              </a:ext>
            </a:extLst>
          </p:cNvPr>
          <p:cNvGraphicFramePr>
            <a:graphicFrameLocks noGrp="1"/>
          </p:cNvGraphicFramePr>
          <p:nvPr>
            <p:ph type="tbl" sz="quarter" idx="13"/>
            <p:extLst>
              <p:ext uri="{D42A27DB-BD31-4B8C-83A1-F6EECF244321}">
                <p14:modId xmlns:p14="http://schemas.microsoft.com/office/powerpoint/2010/main" val="2493068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97845307"/>
                    </a:ext>
                  </a:extLst>
                </a:gridCol>
                <a:gridCol w="987552">
                  <a:extLst>
                    <a:ext uri="{9D8B030D-6E8A-4147-A177-3AD203B41FA5}">
                      <a16:colId xmlns:a16="http://schemas.microsoft.com/office/drawing/2014/main" val="1711709314"/>
                    </a:ext>
                  </a:extLst>
                </a:gridCol>
                <a:gridCol w="1316736">
                  <a:extLst>
                    <a:ext uri="{9D8B030D-6E8A-4147-A177-3AD203B41FA5}">
                      <a16:colId xmlns:a16="http://schemas.microsoft.com/office/drawing/2014/main" val="2127222097"/>
                    </a:ext>
                  </a:extLst>
                </a:gridCol>
                <a:gridCol w="411480">
                  <a:extLst>
                    <a:ext uri="{9D8B030D-6E8A-4147-A177-3AD203B41FA5}">
                      <a16:colId xmlns:a16="http://schemas.microsoft.com/office/drawing/2014/main" val="2116133143"/>
                    </a:ext>
                  </a:extLst>
                </a:gridCol>
                <a:gridCol w="411480">
                  <a:extLst>
                    <a:ext uri="{9D8B030D-6E8A-4147-A177-3AD203B41FA5}">
                      <a16:colId xmlns:a16="http://schemas.microsoft.com/office/drawing/2014/main" val="523314250"/>
                    </a:ext>
                  </a:extLst>
                </a:gridCol>
                <a:gridCol w="411480">
                  <a:extLst>
                    <a:ext uri="{9D8B030D-6E8A-4147-A177-3AD203B41FA5}">
                      <a16:colId xmlns:a16="http://schemas.microsoft.com/office/drawing/2014/main" val="4185816438"/>
                    </a:ext>
                  </a:extLst>
                </a:gridCol>
                <a:gridCol w="411480">
                  <a:extLst>
                    <a:ext uri="{9D8B030D-6E8A-4147-A177-3AD203B41FA5}">
                      <a16:colId xmlns:a16="http://schemas.microsoft.com/office/drawing/2014/main" val="399880005"/>
                    </a:ext>
                  </a:extLst>
                </a:gridCol>
                <a:gridCol w="411480">
                  <a:extLst>
                    <a:ext uri="{9D8B030D-6E8A-4147-A177-3AD203B41FA5}">
                      <a16:colId xmlns:a16="http://schemas.microsoft.com/office/drawing/2014/main" val="3806268190"/>
                    </a:ext>
                  </a:extLst>
                </a:gridCol>
                <a:gridCol w="411480">
                  <a:extLst>
                    <a:ext uri="{9D8B030D-6E8A-4147-A177-3AD203B41FA5}">
                      <a16:colId xmlns:a16="http://schemas.microsoft.com/office/drawing/2014/main" val="2862170116"/>
                    </a:ext>
                  </a:extLst>
                </a:gridCol>
                <a:gridCol w="411480">
                  <a:extLst>
                    <a:ext uri="{9D8B030D-6E8A-4147-A177-3AD203B41FA5}">
                      <a16:colId xmlns:a16="http://schemas.microsoft.com/office/drawing/2014/main" val="2687651604"/>
                    </a:ext>
                  </a:extLst>
                </a:gridCol>
                <a:gridCol w="411480">
                  <a:extLst>
                    <a:ext uri="{9D8B030D-6E8A-4147-A177-3AD203B41FA5}">
                      <a16:colId xmlns:a16="http://schemas.microsoft.com/office/drawing/2014/main" val="2676897136"/>
                    </a:ext>
                  </a:extLst>
                </a:gridCol>
                <a:gridCol w="411480">
                  <a:extLst>
                    <a:ext uri="{9D8B030D-6E8A-4147-A177-3AD203B41FA5}">
                      <a16:colId xmlns:a16="http://schemas.microsoft.com/office/drawing/2014/main" val="1486773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8269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- 2024-08-15 13:00:41</a:t>
                      </a:r>
                      <a:r>
                        <a:rPr kumimoji="0" lang="es-ES" sz="1000" b="0" i="0" u="none" strike="noStrike" kern="1200" cap="none" spc="0" normalizeH="0" baseline="0" noProof="0">
                          <a:ln>
                            <a:noFill/>
                          </a:ln>
                          <a:solidFill>
                            <a:prstClr val="black"/>
                          </a:solidFill>
                          <a:effectLst/>
                          <a:uLnTx/>
                          <a:uFillTx/>
                          <a:latin typeface="Calibri"/>
                          <a:ea typeface="+mn-ea"/>
                          <a:cs typeface="+mn-cs"/>
                        </a:rPr>
                        <a:t>
 ¿Cuánta protección solar necesita tu rostro? Nuestra regla de los dos dedos te lo pone fácil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https://quintly-eu-image-storage.s3.amazonaws.com/7148b6684ed6c676ec24fe76a641be69/2c0389c892f2cf5ee22c5377f627faa5.jpg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4724</a:t>
                      </a:r>
                    </a:p>
                  </a:txBody>
                  <a:tcPr/>
                </a:tc>
                <a:extLst>
                  <a:ext uri="{0D108BD9-81ED-4DB2-BD59-A6C34878D82A}">
                    <a16:rowId xmlns:a16="http://schemas.microsoft.com/office/drawing/2014/main" val="1260230726"/>
                  </a:ext>
                </a:extLst>
              </a:tr>
            </a:tbl>
          </a:graphicData>
        </a:graphic>
      </p:graphicFrame>
      <p:sp>
        <p:nvSpPr>
          <p:cNvPr id="4" name="Text Placeholder 3">
            <a:extLst>
              <a:ext uri="{FF2B5EF4-FFF2-40B4-BE49-F238E27FC236}">
                <a16:creationId xmlns:a16="http://schemas.microsoft.com/office/drawing/2014/main" id="{77A0F489-1B4C-4959-A303-CD0999D7D6E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5815978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BA81D-D94C-4B69-9053-E4FAEF08D5EE}"/>
              </a:ext>
            </a:extLst>
          </p:cNvPr>
          <p:cNvSpPr>
            <a:spLocks noGrp="1"/>
          </p:cNvSpPr>
          <p:nvPr>
            <p:ph type="title"/>
          </p:nvPr>
        </p:nvSpPr>
        <p:spPr/>
        <p:txBody>
          <a:bodyPr/>
          <a:lstStyle/>
          <a:p>
            <a:r>
              <a:rPr lang="en-US"/>
              <a:t>Instagram SPAIN - Post Performance Instagram | nivea_es - 6 of 10</a:t>
            </a:r>
          </a:p>
        </p:txBody>
      </p:sp>
      <p:graphicFrame>
        <p:nvGraphicFramePr>
          <p:cNvPr id="5" name="Table Placeholder 4">
            <a:extLst>
              <a:ext uri="{FF2B5EF4-FFF2-40B4-BE49-F238E27FC236}">
                <a16:creationId xmlns:a16="http://schemas.microsoft.com/office/drawing/2014/main" id="{16E93DF4-6C16-47EB-96BA-8A414521CA11}"/>
              </a:ext>
            </a:extLst>
          </p:cNvPr>
          <p:cNvGraphicFramePr>
            <a:graphicFrameLocks noGrp="1"/>
          </p:cNvGraphicFramePr>
          <p:nvPr>
            <p:ph type="tbl" sz="quarter" idx="13"/>
            <p:extLst>
              <p:ext uri="{D42A27DB-BD31-4B8C-83A1-F6EECF244321}">
                <p14:modId xmlns:p14="http://schemas.microsoft.com/office/powerpoint/2010/main" val="3684975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8081231"/>
                    </a:ext>
                  </a:extLst>
                </a:gridCol>
                <a:gridCol w="987552">
                  <a:extLst>
                    <a:ext uri="{9D8B030D-6E8A-4147-A177-3AD203B41FA5}">
                      <a16:colId xmlns:a16="http://schemas.microsoft.com/office/drawing/2014/main" val="2909863196"/>
                    </a:ext>
                  </a:extLst>
                </a:gridCol>
                <a:gridCol w="1316736">
                  <a:extLst>
                    <a:ext uri="{9D8B030D-6E8A-4147-A177-3AD203B41FA5}">
                      <a16:colId xmlns:a16="http://schemas.microsoft.com/office/drawing/2014/main" val="944177806"/>
                    </a:ext>
                  </a:extLst>
                </a:gridCol>
                <a:gridCol w="411480">
                  <a:extLst>
                    <a:ext uri="{9D8B030D-6E8A-4147-A177-3AD203B41FA5}">
                      <a16:colId xmlns:a16="http://schemas.microsoft.com/office/drawing/2014/main" val="2458825369"/>
                    </a:ext>
                  </a:extLst>
                </a:gridCol>
                <a:gridCol w="411480">
                  <a:extLst>
                    <a:ext uri="{9D8B030D-6E8A-4147-A177-3AD203B41FA5}">
                      <a16:colId xmlns:a16="http://schemas.microsoft.com/office/drawing/2014/main" val="3112829397"/>
                    </a:ext>
                  </a:extLst>
                </a:gridCol>
                <a:gridCol w="411480">
                  <a:extLst>
                    <a:ext uri="{9D8B030D-6E8A-4147-A177-3AD203B41FA5}">
                      <a16:colId xmlns:a16="http://schemas.microsoft.com/office/drawing/2014/main" val="2086460740"/>
                    </a:ext>
                  </a:extLst>
                </a:gridCol>
                <a:gridCol w="411480">
                  <a:extLst>
                    <a:ext uri="{9D8B030D-6E8A-4147-A177-3AD203B41FA5}">
                      <a16:colId xmlns:a16="http://schemas.microsoft.com/office/drawing/2014/main" val="2042364223"/>
                    </a:ext>
                  </a:extLst>
                </a:gridCol>
                <a:gridCol w="411480">
                  <a:extLst>
                    <a:ext uri="{9D8B030D-6E8A-4147-A177-3AD203B41FA5}">
                      <a16:colId xmlns:a16="http://schemas.microsoft.com/office/drawing/2014/main" val="1535947791"/>
                    </a:ext>
                  </a:extLst>
                </a:gridCol>
                <a:gridCol w="411480">
                  <a:extLst>
                    <a:ext uri="{9D8B030D-6E8A-4147-A177-3AD203B41FA5}">
                      <a16:colId xmlns:a16="http://schemas.microsoft.com/office/drawing/2014/main" val="4006806915"/>
                    </a:ext>
                  </a:extLst>
                </a:gridCol>
                <a:gridCol w="411480">
                  <a:extLst>
                    <a:ext uri="{9D8B030D-6E8A-4147-A177-3AD203B41FA5}">
                      <a16:colId xmlns:a16="http://schemas.microsoft.com/office/drawing/2014/main" val="777183591"/>
                    </a:ext>
                  </a:extLst>
                </a:gridCol>
                <a:gridCol w="411480">
                  <a:extLst>
                    <a:ext uri="{9D8B030D-6E8A-4147-A177-3AD203B41FA5}">
                      <a16:colId xmlns:a16="http://schemas.microsoft.com/office/drawing/2014/main" val="3794950214"/>
                    </a:ext>
                  </a:extLst>
                </a:gridCol>
                <a:gridCol w="411480">
                  <a:extLst>
                    <a:ext uri="{9D8B030D-6E8A-4147-A177-3AD203B41FA5}">
                      <a16:colId xmlns:a16="http://schemas.microsoft.com/office/drawing/2014/main" val="391756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9531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nivea_es - 2024-08-06 13:01:00</a:t>
                      </a:r>
                      <a:r>
                        <a:rPr kumimoji="0" lang="en-US" sz="1000" b="0" i="0" u="none" strike="noStrike" kern="1200" cap="none" spc="0" normalizeH="0" baseline="0" noProof="0">
                          <a:ln>
                            <a:noFill/>
                          </a:ln>
                          <a:solidFill>
                            <a:prstClr val="black"/>
                          </a:solidFill>
                          <a:effectLst/>
                          <a:uLnTx/>
                          <a:uFillTx/>
                          <a:latin typeface="Calibri"/>
                          <a:ea typeface="+mn-ea"/>
                          <a:cs typeface="+mn-cs"/>
                        </a:rPr>
                        <a:t>
 Tu piel se merece la mejor protección solar con un cuidado específico 👀​
​✨NIVEA SUN FP50+ Protección Facial Fluido Luminous630 Antimanchas: di adiós a las manchas derivadas del sol y hola a una tez uniforme.​
​💧 NIVEA SUN FP50+ Protección Facial Derma Skin Clear: protege contra los rayos UVA/UVB con Niacinamida, manteniendo las imperfecciones a raya.​
☁️ NIVEA SUN FP50+ Fluido Diario Invisible : ultraligero y con un acabado invisible con protección UVA/UVB inmediata. Para todo tipo de pieles.​
​¿Qué necesita tu piel? ¿Todavía no has encontrado tu SPF ideal? Háznoslo saber en los comentarios 💙 #NIVEA #SPF365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https://quintly-eu-image-storage.s3.amazonaws.com/7148b6684ed6c676ec24fe76a641be69/423eea8ece2a8a9acb94d0a38f9e4889.jpg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52310778"/>
                  </a:ext>
                </a:extLst>
              </a:tr>
            </a:tbl>
          </a:graphicData>
        </a:graphic>
      </p:graphicFrame>
      <p:sp>
        <p:nvSpPr>
          <p:cNvPr id="4" name="Text Placeholder 3">
            <a:extLst>
              <a:ext uri="{FF2B5EF4-FFF2-40B4-BE49-F238E27FC236}">
                <a16:creationId xmlns:a16="http://schemas.microsoft.com/office/drawing/2014/main" id="{DDD57089-20C1-458D-8B9F-3AF3E6DF277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62272252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C17CA-9D5B-47A3-8FE4-D8E9A2D98661}"/>
              </a:ext>
            </a:extLst>
          </p:cNvPr>
          <p:cNvSpPr>
            <a:spLocks noGrp="1"/>
          </p:cNvSpPr>
          <p:nvPr>
            <p:ph type="title"/>
          </p:nvPr>
        </p:nvSpPr>
        <p:spPr/>
        <p:txBody>
          <a:bodyPr/>
          <a:lstStyle/>
          <a:p>
            <a:r>
              <a:rPr lang="en-US"/>
              <a:t>Instagram SPAIN - Post Performance Instagram | nivea_es - 7 of 10</a:t>
            </a:r>
          </a:p>
        </p:txBody>
      </p:sp>
      <p:graphicFrame>
        <p:nvGraphicFramePr>
          <p:cNvPr id="5" name="Table Placeholder 4">
            <a:extLst>
              <a:ext uri="{FF2B5EF4-FFF2-40B4-BE49-F238E27FC236}">
                <a16:creationId xmlns:a16="http://schemas.microsoft.com/office/drawing/2014/main" id="{1725D22B-8801-46DC-BE8D-1D34A903A4AD}"/>
              </a:ext>
            </a:extLst>
          </p:cNvPr>
          <p:cNvGraphicFramePr>
            <a:graphicFrameLocks noGrp="1"/>
          </p:cNvGraphicFramePr>
          <p:nvPr>
            <p:ph type="tbl" sz="quarter" idx="13"/>
            <p:extLst>
              <p:ext uri="{D42A27DB-BD31-4B8C-83A1-F6EECF244321}">
                <p14:modId xmlns:p14="http://schemas.microsoft.com/office/powerpoint/2010/main" val="3696400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35926159"/>
                    </a:ext>
                  </a:extLst>
                </a:gridCol>
                <a:gridCol w="987552">
                  <a:extLst>
                    <a:ext uri="{9D8B030D-6E8A-4147-A177-3AD203B41FA5}">
                      <a16:colId xmlns:a16="http://schemas.microsoft.com/office/drawing/2014/main" val="2632085728"/>
                    </a:ext>
                  </a:extLst>
                </a:gridCol>
                <a:gridCol w="1316736">
                  <a:extLst>
                    <a:ext uri="{9D8B030D-6E8A-4147-A177-3AD203B41FA5}">
                      <a16:colId xmlns:a16="http://schemas.microsoft.com/office/drawing/2014/main" val="1688171329"/>
                    </a:ext>
                  </a:extLst>
                </a:gridCol>
                <a:gridCol w="411480">
                  <a:extLst>
                    <a:ext uri="{9D8B030D-6E8A-4147-A177-3AD203B41FA5}">
                      <a16:colId xmlns:a16="http://schemas.microsoft.com/office/drawing/2014/main" val="3640797780"/>
                    </a:ext>
                  </a:extLst>
                </a:gridCol>
                <a:gridCol w="411480">
                  <a:extLst>
                    <a:ext uri="{9D8B030D-6E8A-4147-A177-3AD203B41FA5}">
                      <a16:colId xmlns:a16="http://schemas.microsoft.com/office/drawing/2014/main" val="2401317166"/>
                    </a:ext>
                  </a:extLst>
                </a:gridCol>
                <a:gridCol w="411480">
                  <a:extLst>
                    <a:ext uri="{9D8B030D-6E8A-4147-A177-3AD203B41FA5}">
                      <a16:colId xmlns:a16="http://schemas.microsoft.com/office/drawing/2014/main" val="1177908106"/>
                    </a:ext>
                  </a:extLst>
                </a:gridCol>
                <a:gridCol w="411480">
                  <a:extLst>
                    <a:ext uri="{9D8B030D-6E8A-4147-A177-3AD203B41FA5}">
                      <a16:colId xmlns:a16="http://schemas.microsoft.com/office/drawing/2014/main" val="1591349115"/>
                    </a:ext>
                  </a:extLst>
                </a:gridCol>
                <a:gridCol w="411480">
                  <a:extLst>
                    <a:ext uri="{9D8B030D-6E8A-4147-A177-3AD203B41FA5}">
                      <a16:colId xmlns:a16="http://schemas.microsoft.com/office/drawing/2014/main" val="2464008939"/>
                    </a:ext>
                  </a:extLst>
                </a:gridCol>
                <a:gridCol w="411480">
                  <a:extLst>
                    <a:ext uri="{9D8B030D-6E8A-4147-A177-3AD203B41FA5}">
                      <a16:colId xmlns:a16="http://schemas.microsoft.com/office/drawing/2014/main" val="2378516345"/>
                    </a:ext>
                  </a:extLst>
                </a:gridCol>
                <a:gridCol w="411480">
                  <a:extLst>
                    <a:ext uri="{9D8B030D-6E8A-4147-A177-3AD203B41FA5}">
                      <a16:colId xmlns:a16="http://schemas.microsoft.com/office/drawing/2014/main" val="3535052417"/>
                    </a:ext>
                  </a:extLst>
                </a:gridCol>
                <a:gridCol w="411480">
                  <a:extLst>
                    <a:ext uri="{9D8B030D-6E8A-4147-A177-3AD203B41FA5}">
                      <a16:colId xmlns:a16="http://schemas.microsoft.com/office/drawing/2014/main" val="1235570393"/>
                    </a:ext>
                  </a:extLst>
                </a:gridCol>
                <a:gridCol w="411480">
                  <a:extLst>
                    <a:ext uri="{9D8B030D-6E8A-4147-A177-3AD203B41FA5}">
                      <a16:colId xmlns:a16="http://schemas.microsoft.com/office/drawing/2014/main" val="377873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1396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- 2024-08-01 13:15:54</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nuestros desodorantes en roll on de vidrio son reciclables en un 87%? Así garantizamos su reutilización sin comprometer la calidad de tu NIVEA Black &amp; White.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https://quintly-eu-image-storage.s3.amazonaws.com/7148b6684ed6c676ec24fe76a641be69/e0237e00a816cc4319b5d873fd189f48.jpg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NX Sustainability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89729040"/>
                  </a:ext>
                </a:extLst>
              </a:tr>
            </a:tbl>
          </a:graphicData>
        </a:graphic>
      </p:graphicFrame>
      <p:sp>
        <p:nvSpPr>
          <p:cNvPr id="4" name="Text Placeholder 3">
            <a:extLst>
              <a:ext uri="{FF2B5EF4-FFF2-40B4-BE49-F238E27FC236}">
                <a16:creationId xmlns:a16="http://schemas.microsoft.com/office/drawing/2014/main" id="{77277DC3-E877-4936-9F8C-6B920F9EEB4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08872074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88F14-5EDD-4965-940D-935DE00A3008}"/>
              </a:ext>
            </a:extLst>
          </p:cNvPr>
          <p:cNvSpPr>
            <a:spLocks noGrp="1"/>
          </p:cNvSpPr>
          <p:nvPr>
            <p:ph type="title"/>
          </p:nvPr>
        </p:nvSpPr>
        <p:spPr/>
        <p:txBody>
          <a:bodyPr/>
          <a:lstStyle/>
          <a:p>
            <a:r>
              <a:rPr lang="en-US"/>
              <a:t>Instagram SPAIN - Post Performance Instagram | nivea_es - 8 of 10</a:t>
            </a:r>
          </a:p>
        </p:txBody>
      </p:sp>
      <p:graphicFrame>
        <p:nvGraphicFramePr>
          <p:cNvPr id="5" name="Table Placeholder 4">
            <a:extLst>
              <a:ext uri="{FF2B5EF4-FFF2-40B4-BE49-F238E27FC236}">
                <a16:creationId xmlns:a16="http://schemas.microsoft.com/office/drawing/2014/main" id="{FAED362C-9BC0-4007-B6FA-2CF1591A03A9}"/>
              </a:ext>
            </a:extLst>
          </p:cNvPr>
          <p:cNvGraphicFramePr>
            <a:graphicFrameLocks noGrp="1"/>
          </p:cNvGraphicFramePr>
          <p:nvPr>
            <p:ph type="tbl" sz="quarter" idx="13"/>
            <p:extLst>
              <p:ext uri="{D42A27DB-BD31-4B8C-83A1-F6EECF244321}">
                <p14:modId xmlns:p14="http://schemas.microsoft.com/office/powerpoint/2010/main" val="86778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78380198"/>
                    </a:ext>
                  </a:extLst>
                </a:gridCol>
                <a:gridCol w="987552">
                  <a:extLst>
                    <a:ext uri="{9D8B030D-6E8A-4147-A177-3AD203B41FA5}">
                      <a16:colId xmlns:a16="http://schemas.microsoft.com/office/drawing/2014/main" val="684344852"/>
                    </a:ext>
                  </a:extLst>
                </a:gridCol>
                <a:gridCol w="1316736">
                  <a:extLst>
                    <a:ext uri="{9D8B030D-6E8A-4147-A177-3AD203B41FA5}">
                      <a16:colId xmlns:a16="http://schemas.microsoft.com/office/drawing/2014/main" val="3799636000"/>
                    </a:ext>
                  </a:extLst>
                </a:gridCol>
                <a:gridCol w="411480">
                  <a:extLst>
                    <a:ext uri="{9D8B030D-6E8A-4147-A177-3AD203B41FA5}">
                      <a16:colId xmlns:a16="http://schemas.microsoft.com/office/drawing/2014/main" val="188430591"/>
                    </a:ext>
                  </a:extLst>
                </a:gridCol>
                <a:gridCol w="411480">
                  <a:extLst>
                    <a:ext uri="{9D8B030D-6E8A-4147-A177-3AD203B41FA5}">
                      <a16:colId xmlns:a16="http://schemas.microsoft.com/office/drawing/2014/main" val="604799579"/>
                    </a:ext>
                  </a:extLst>
                </a:gridCol>
                <a:gridCol w="411480">
                  <a:extLst>
                    <a:ext uri="{9D8B030D-6E8A-4147-A177-3AD203B41FA5}">
                      <a16:colId xmlns:a16="http://schemas.microsoft.com/office/drawing/2014/main" val="211979904"/>
                    </a:ext>
                  </a:extLst>
                </a:gridCol>
                <a:gridCol w="411480">
                  <a:extLst>
                    <a:ext uri="{9D8B030D-6E8A-4147-A177-3AD203B41FA5}">
                      <a16:colId xmlns:a16="http://schemas.microsoft.com/office/drawing/2014/main" val="1114742001"/>
                    </a:ext>
                  </a:extLst>
                </a:gridCol>
                <a:gridCol w="411480">
                  <a:extLst>
                    <a:ext uri="{9D8B030D-6E8A-4147-A177-3AD203B41FA5}">
                      <a16:colId xmlns:a16="http://schemas.microsoft.com/office/drawing/2014/main" val="1076243708"/>
                    </a:ext>
                  </a:extLst>
                </a:gridCol>
                <a:gridCol w="411480">
                  <a:extLst>
                    <a:ext uri="{9D8B030D-6E8A-4147-A177-3AD203B41FA5}">
                      <a16:colId xmlns:a16="http://schemas.microsoft.com/office/drawing/2014/main" val="1425384704"/>
                    </a:ext>
                  </a:extLst>
                </a:gridCol>
                <a:gridCol w="411480">
                  <a:extLst>
                    <a:ext uri="{9D8B030D-6E8A-4147-A177-3AD203B41FA5}">
                      <a16:colId xmlns:a16="http://schemas.microsoft.com/office/drawing/2014/main" val="775452269"/>
                    </a:ext>
                  </a:extLst>
                </a:gridCol>
                <a:gridCol w="411480">
                  <a:extLst>
                    <a:ext uri="{9D8B030D-6E8A-4147-A177-3AD203B41FA5}">
                      <a16:colId xmlns:a16="http://schemas.microsoft.com/office/drawing/2014/main" val="3235254"/>
                    </a:ext>
                  </a:extLst>
                </a:gridCol>
                <a:gridCol w="411480">
                  <a:extLst>
                    <a:ext uri="{9D8B030D-6E8A-4147-A177-3AD203B41FA5}">
                      <a16:colId xmlns:a16="http://schemas.microsoft.com/office/drawing/2014/main" val="3128987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7064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nivea_es - 2024-08-20 13:00:32</a:t>
                      </a:r>
                      <a:r>
                        <a:rPr kumimoji="0" lang="en-US" sz="1000" b="0" i="0" u="none" strike="noStrike" kern="1200" cap="none" spc="0" normalizeH="0" baseline="0" noProof="0">
                          <a:ln>
                            <a:noFill/>
                          </a:ln>
                          <a:solidFill>
                            <a:prstClr val="black"/>
                          </a:solidFill>
                          <a:effectLst/>
                          <a:uLnTx/>
                          <a:uFillTx/>
                          <a:latin typeface="Calibri"/>
                          <a:ea typeface="+mn-ea"/>
                          <a:cs typeface="+mn-cs"/>
                        </a:rPr>
                        <a:t>
 NIVEA Agua Micelar con Sérum Skin Glow combina limpieza y cuidado facial gracias a su fórmula con Aminoácidos y enriquecida con un 5% de Sérum con Vitmina C y E. 🌿💧 Elimina eficazmente el maquillaje waterproof, las impurezas, la suciedad e ilumina la piel para un tono más uniforme. 💙  #NIVEA #ForSkinCareWithoutAnimalTesting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https://quintly-eu-image-storage.s3.amazonaws.com/7148b6684ed6c676ec24fe76a641be69/1cd30b6a89d6f3340192804355bee495.jpg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55301756"/>
                  </a:ext>
                </a:extLst>
              </a:tr>
            </a:tbl>
          </a:graphicData>
        </a:graphic>
      </p:graphicFrame>
      <p:sp>
        <p:nvSpPr>
          <p:cNvPr id="4" name="Text Placeholder 3">
            <a:extLst>
              <a:ext uri="{FF2B5EF4-FFF2-40B4-BE49-F238E27FC236}">
                <a16:creationId xmlns:a16="http://schemas.microsoft.com/office/drawing/2014/main" id="{CADFECDC-9806-4663-9555-C49EFAE037D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68641971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D7E6A-EB80-4E81-A520-C777F111E214}"/>
              </a:ext>
            </a:extLst>
          </p:cNvPr>
          <p:cNvSpPr>
            <a:spLocks noGrp="1"/>
          </p:cNvSpPr>
          <p:nvPr>
            <p:ph type="title"/>
          </p:nvPr>
        </p:nvSpPr>
        <p:spPr/>
        <p:txBody>
          <a:bodyPr/>
          <a:lstStyle/>
          <a:p>
            <a:r>
              <a:rPr lang="en-US"/>
              <a:t>Instagram SPAIN - Post Performance Instagram | nivea_es - 9 of 10</a:t>
            </a:r>
          </a:p>
        </p:txBody>
      </p:sp>
      <p:graphicFrame>
        <p:nvGraphicFramePr>
          <p:cNvPr id="5" name="Table Placeholder 4">
            <a:extLst>
              <a:ext uri="{FF2B5EF4-FFF2-40B4-BE49-F238E27FC236}">
                <a16:creationId xmlns:a16="http://schemas.microsoft.com/office/drawing/2014/main" id="{A6DBB9AF-FABF-4641-BAAC-A701FB354C83}"/>
              </a:ext>
            </a:extLst>
          </p:cNvPr>
          <p:cNvGraphicFramePr>
            <a:graphicFrameLocks noGrp="1"/>
          </p:cNvGraphicFramePr>
          <p:nvPr>
            <p:ph type="tbl" sz="quarter" idx="13"/>
            <p:extLst>
              <p:ext uri="{D42A27DB-BD31-4B8C-83A1-F6EECF244321}">
                <p14:modId xmlns:p14="http://schemas.microsoft.com/office/powerpoint/2010/main" val="2248646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64222051"/>
                    </a:ext>
                  </a:extLst>
                </a:gridCol>
                <a:gridCol w="987552">
                  <a:extLst>
                    <a:ext uri="{9D8B030D-6E8A-4147-A177-3AD203B41FA5}">
                      <a16:colId xmlns:a16="http://schemas.microsoft.com/office/drawing/2014/main" val="750515000"/>
                    </a:ext>
                  </a:extLst>
                </a:gridCol>
                <a:gridCol w="1316736">
                  <a:extLst>
                    <a:ext uri="{9D8B030D-6E8A-4147-A177-3AD203B41FA5}">
                      <a16:colId xmlns:a16="http://schemas.microsoft.com/office/drawing/2014/main" val="3351435647"/>
                    </a:ext>
                  </a:extLst>
                </a:gridCol>
                <a:gridCol w="411480">
                  <a:extLst>
                    <a:ext uri="{9D8B030D-6E8A-4147-A177-3AD203B41FA5}">
                      <a16:colId xmlns:a16="http://schemas.microsoft.com/office/drawing/2014/main" val="3952481576"/>
                    </a:ext>
                  </a:extLst>
                </a:gridCol>
                <a:gridCol w="411480">
                  <a:extLst>
                    <a:ext uri="{9D8B030D-6E8A-4147-A177-3AD203B41FA5}">
                      <a16:colId xmlns:a16="http://schemas.microsoft.com/office/drawing/2014/main" val="2407604428"/>
                    </a:ext>
                  </a:extLst>
                </a:gridCol>
                <a:gridCol w="411480">
                  <a:extLst>
                    <a:ext uri="{9D8B030D-6E8A-4147-A177-3AD203B41FA5}">
                      <a16:colId xmlns:a16="http://schemas.microsoft.com/office/drawing/2014/main" val="1888110559"/>
                    </a:ext>
                  </a:extLst>
                </a:gridCol>
                <a:gridCol w="411480">
                  <a:extLst>
                    <a:ext uri="{9D8B030D-6E8A-4147-A177-3AD203B41FA5}">
                      <a16:colId xmlns:a16="http://schemas.microsoft.com/office/drawing/2014/main" val="666965393"/>
                    </a:ext>
                  </a:extLst>
                </a:gridCol>
                <a:gridCol w="411480">
                  <a:extLst>
                    <a:ext uri="{9D8B030D-6E8A-4147-A177-3AD203B41FA5}">
                      <a16:colId xmlns:a16="http://schemas.microsoft.com/office/drawing/2014/main" val="3267433876"/>
                    </a:ext>
                  </a:extLst>
                </a:gridCol>
                <a:gridCol w="411480">
                  <a:extLst>
                    <a:ext uri="{9D8B030D-6E8A-4147-A177-3AD203B41FA5}">
                      <a16:colId xmlns:a16="http://schemas.microsoft.com/office/drawing/2014/main" val="1624188172"/>
                    </a:ext>
                  </a:extLst>
                </a:gridCol>
                <a:gridCol w="411480">
                  <a:extLst>
                    <a:ext uri="{9D8B030D-6E8A-4147-A177-3AD203B41FA5}">
                      <a16:colId xmlns:a16="http://schemas.microsoft.com/office/drawing/2014/main" val="95743750"/>
                    </a:ext>
                  </a:extLst>
                </a:gridCol>
                <a:gridCol w="411480">
                  <a:extLst>
                    <a:ext uri="{9D8B030D-6E8A-4147-A177-3AD203B41FA5}">
                      <a16:colId xmlns:a16="http://schemas.microsoft.com/office/drawing/2014/main" val="333517179"/>
                    </a:ext>
                  </a:extLst>
                </a:gridCol>
                <a:gridCol w="411480">
                  <a:extLst>
                    <a:ext uri="{9D8B030D-6E8A-4147-A177-3AD203B41FA5}">
                      <a16:colId xmlns:a16="http://schemas.microsoft.com/office/drawing/2014/main" val="2345542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0660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- 2024-08-02 13:00:30</a:t>
                      </a:r>
                      <a:r>
                        <a:rPr kumimoji="0" lang="es-ES" sz="1000" b="0" i="0" u="none" strike="noStrike" kern="1200" cap="none" spc="0" normalizeH="0" baseline="0" noProof="0">
                          <a:ln>
                            <a:noFill/>
                          </a:ln>
                          <a:solidFill>
                            <a:prstClr val="black"/>
                          </a:solidFill>
                          <a:effectLst/>
                          <a:uLnTx/>
                          <a:uFillTx/>
                          <a:latin typeface="Calibri"/>
                          <a:ea typeface="+mn-ea"/>
                          <a:cs typeface="+mn-cs"/>
                        </a:rPr>
                        <a:t>
 El Pantenol es una forma de Vitamina B5, conocida por sus propiedades reparadoras 🌿 Junto con el Escualano, el Agua Micelar con Sérum Regeneradora de NIVEA hidrata en profundidad, devuelve la hidratación y regenera tu piel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https://quintly-eu-image-storage.s3.amazonaws.com/7148b6684ed6c676ec24fe76a641be69/f345d347bfdd02784417fb93c5420aa4.jpg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a:t>
                      </a:r>
                    </a:p>
                  </a:txBody>
                  <a:tcPr/>
                </a:tc>
                <a:extLst>
                  <a:ext uri="{0D108BD9-81ED-4DB2-BD59-A6C34878D82A}">
                    <a16:rowId xmlns:a16="http://schemas.microsoft.com/office/drawing/2014/main" val="2247429414"/>
                  </a:ext>
                </a:extLst>
              </a:tr>
            </a:tbl>
          </a:graphicData>
        </a:graphic>
      </p:graphicFrame>
      <p:sp>
        <p:nvSpPr>
          <p:cNvPr id="4" name="Text Placeholder 3">
            <a:extLst>
              <a:ext uri="{FF2B5EF4-FFF2-40B4-BE49-F238E27FC236}">
                <a16:creationId xmlns:a16="http://schemas.microsoft.com/office/drawing/2014/main" id="{E910BE75-C680-49E7-8AD2-8FAE4AA4A4C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28250728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5609F-1EBE-461F-8BE7-A1252FE103C1}"/>
              </a:ext>
            </a:extLst>
          </p:cNvPr>
          <p:cNvSpPr>
            <a:spLocks noGrp="1"/>
          </p:cNvSpPr>
          <p:nvPr>
            <p:ph type="title"/>
          </p:nvPr>
        </p:nvSpPr>
        <p:spPr/>
        <p:txBody>
          <a:bodyPr/>
          <a:lstStyle/>
          <a:p>
            <a:r>
              <a:rPr lang="en-US"/>
              <a:t>Instagram SPAIN - Post Performance Instagram | nivea_es - 10 of 10</a:t>
            </a:r>
          </a:p>
        </p:txBody>
      </p:sp>
      <p:graphicFrame>
        <p:nvGraphicFramePr>
          <p:cNvPr id="5" name="Table Placeholder 4">
            <a:extLst>
              <a:ext uri="{FF2B5EF4-FFF2-40B4-BE49-F238E27FC236}">
                <a16:creationId xmlns:a16="http://schemas.microsoft.com/office/drawing/2014/main" id="{8AF0BC62-1848-47E6-B5E6-2BABC8D80B78}"/>
              </a:ext>
            </a:extLst>
          </p:cNvPr>
          <p:cNvGraphicFramePr>
            <a:graphicFrameLocks noGrp="1"/>
          </p:cNvGraphicFramePr>
          <p:nvPr>
            <p:ph type="tbl" sz="quarter" idx="13"/>
            <p:extLst>
              <p:ext uri="{D42A27DB-BD31-4B8C-83A1-F6EECF244321}">
                <p14:modId xmlns:p14="http://schemas.microsoft.com/office/powerpoint/2010/main" val="2162647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13423067"/>
                    </a:ext>
                  </a:extLst>
                </a:gridCol>
                <a:gridCol w="987552">
                  <a:extLst>
                    <a:ext uri="{9D8B030D-6E8A-4147-A177-3AD203B41FA5}">
                      <a16:colId xmlns:a16="http://schemas.microsoft.com/office/drawing/2014/main" val="996571439"/>
                    </a:ext>
                  </a:extLst>
                </a:gridCol>
                <a:gridCol w="1316736">
                  <a:extLst>
                    <a:ext uri="{9D8B030D-6E8A-4147-A177-3AD203B41FA5}">
                      <a16:colId xmlns:a16="http://schemas.microsoft.com/office/drawing/2014/main" val="439924199"/>
                    </a:ext>
                  </a:extLst>
                </a:gridCol>
                <a:gridCol w="411480">
                  <a:extLst>
                    <a:ext uri="{9D8B030D-6E8A-4147-A177-3AD203B41FA5}">
                      <a16:colId xmlns:a16="http://schemas.microsoft.com/office/drawing/2014/main" val="136302154"/>
                    </a:ext>
                  </a:extLst>
                </a:gridCol>
                <a:gridCol w="411480">
                  <a:extLst>
                    <a:ext uri="{9D8B030D-6E8A-4147-A177-3AD203B41FA5}">
                      <a16:colId xmlns:a16="http://schemas.microsoft.com/office/drawing/2014/main" val="3654380825"/>
                    </a:ext>
                  </a:extLst>
                </a:gridCol>
                <a:gridCol w="411480">
                  <a:extLst>
                    <a:ext uri="{9D8B030D-6E8A-4147-A177-3AD203B41FA5}">
                      <a16:colId xmlns:a16="http://schemas.microsoft.com/office/drawing/2014/main" val="1761919442"/>
                    </a:ext>
                  </a:extLst>
                </a:gridCol>
                <a:gridCol w="411480">
                  <a:extLst>
                    <a:ext uri="{9D8B030D-6E8A-4147-A177-3AD203B41FA5}">
                      <a16:colId xmlns:a16="http://schemas.microsoft.com/office/drawing/2014/main" val="52795444"/>
                    </a:ext>
                  </a:extLst>
                </a:gridCol>
                <a:gridCol w="411480">
                  <a:extLst>
                    <a:ext uri="{9D8B030D-6E8A-4147-A177-3AD203B41FA5}">
                      <a16:colId xmlns:a16="http://schemas.microsoft.com/office/drawing/2014/main" val="2318220606"/>
                    </a:ext>
                  </a:extLst>
                </a:gridCol>
                <a:gridCol w="411480">
                  <a:extLst>
                    <a:ext uri="{9D8B030D-6E8A-4147-A177-3AD203B41FA5}">
                      <a16:colId xmlns:a16="http://schemas.microsoft.com/office/drawing/2014/main" val="1158077389"/>
                    </a:ext>
                  </a:extLst>
                </a:gridCol>
                <a:gridCol w="411480">
                  <a:extLst>
                    <a:ext uri="{9D8B030D-6E8A-4147-A177-3AD203B41FA5}">
                      <a16:colId xmlns:a16="http://schemas.microsoft.com/office/drawing/2014/main" val="4110274956"/>
                    </a:ext>
                  </a:extLst>
                </a:gridCol>
                <a:gridCol w="411480">
                  <a:extLst>
                    <a:ext uri="{9D8B030D-6E8A-4147-A177-3AD203B41FA5}">
                      <a16:colId xmlns:a16="http://schemas.microsoft.com/office/drawing/2014/main" val="3958481895"/>
                    </a:ext>
                  </a:extLst>
                </a:gridCol>
                <a:gridCol w="411480">
                  <a:extLst>
                    <a:ext uri="{9D8B030D-6E8A-4147-A177-3AD203B41FA5}">
                      <a16:colId xmlns:a16="http://schemas.microsoft.com/office/drawing/2014/main" val="549989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55138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nivea_es - 2024-08-21 13:00:55</a:t>
                      </a:r>
                      <a:r>
                        <a:rPr kumimoji="0" lang="es-ES" sz="1000" b="0" i="0" u="none" strike="noStrike" kern="1200" cap="none" spc="0" normalizeH="0" baseline="0" noProof="0">
                          <a:ln>
                            <a:noFill/>
                          </a:ln>
                          <a:solidFill>
                            <a:prstClr val="black"/>
                          </a:solidFill>
                          <a:effectLst/>
                          <a:uLnTx/>
                          <a:uFillTx/>
                          <a:latin typeface="Calibri"/>
                          <a:ea typeface="+mn-ea"/>
                          <a:cs typeface="+mn-cs"/>
                        </a:rPr>
                        <a:t>
 La glicación es un proceso natural en el que las moléculas de azúcar dañan el colágeno y la elastina de la piel, provocando un envejecimiento prematuro y un cutis apagado. 🍬 ​
​
😃​ ➡️ La buena noticia: NIVEA Q10 Serum Doble Acción, con nuestra mayor concentración de Q10 puro, se combina ahora con GLYCOSTOP. Este nuevo ingrediente activo funciona como un escudo, protegiendo tu piel del daño de la glicación y bloqueándolo con un 68% de éxito, manteniendo tu piel radiante 🛡️​
​
  #NIVEA #ForSkinCareWithoutAnimalTesting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https://quintly-eu-image-storage.s3.amazonaws.com/7148b6684ed6c676ec24fe76a641be69/1e043cced12d2bb734e2eed86b5ca35c.jpg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Studio NX Content, EU Content Calendar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98264103"/>
                  </a:ext>
                </a:extLst>
              </a:tr>
            </a:tbl>
          </a:graphicData>
        </a:graphic>
      </p:graphicFrame>
      <p:sp>
        <p:nvSpPr>
          <p:cNvPr id="4" name="Text Placeholder 3">
            <a:extLst>
              <a:ext uri="{FF2B5EF4-FFF2-40B4-BE49-F238E27FC236}">
                <a16:creationId xmlns:a16="http://schemas.microsoft.com/office/drawing/2014/main" id="{BB204236-EEDB-4B37-BB8E-26345382FB8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2731262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BB995-E223-42B1-84BB-C138108EAFF2}"/>
              </a:ext>
            </a:extLst>
          </p:cNvPr>
          <p:cNvSpPr>
            <a:spLocks noGrp="1"/>
          </p:cNvSpPr>
          <p:nvPr>
            <p:ph type="title"/>
          </p:nvPr>
        </p:nvSpPr>
        <p:spPr/>
        <p:txBody>
          <a:bodyPr/>
          <a:lstStyle/>
          <a:p>
            <a:r>
              <a:rPr lang="en-US"/>
              <a:t>Overall Ads Performance Table (Instagram Ads) | 13 profiles - 1 of 26</a:t>
            </a:r>
          </a:p>
        </p:txBody>
      </p:sp>
      <p:graphicFrame>
        <p:nvGraphicFramePr>
          <p:cNvPr id="5" name="Table Placeholder 4">
            <a:extLst>
              <a:ext uri="{FF2B5EF4-FFF2-40B4-BE49-F238E27FC236}">
                <a16:creationId xmlns:a16="http://schemas.microsoft.com/office/drawing/2014/main" id="{AE7660DB-5221-45CA-96C6-CE18E81222C8}"/>
              </a:ext>
            </a:extLst>
          </p:cNvPr>
          <p:cNvGraphicFramePr>
            <a:graphicFrameLocks noGrp="1"/>
          </p:cNvGraphicFramePr>
          <p:nvPr>
            <p:ph type="tbl" sz="quarter" idx="13"/>
            <p:extLst>
              <p:ext uri="{D42A27DB-BD31-4B8C-83A1-F6EECF244321}">
                <p14:modId xmlns:p14="http://schemas.microsoft.com/office/powerpoint/2010/main" val="1072736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79141679"/>
                    </a:ext>
                  </a:extLst>
                </a:gridCol>
                <a:gridCol w="905256">
                  <a:extLst>
                    <a:ext uri="{9D8B030D-6E8A-4147-A177-3AD203B41FA5}">
                      <a16:colId xmlns:a16="http://schemas.microsoft.com/office/drawing/2014/main" val="1286096746"/>
                    </a:ext>
                  </a:extLst>
                </a:gridCol>
                <a:gridCol w="329184">
                  <a:extLst>
                    <a:ext uri="{9D8B030D-6E8A-4147-A177-3AD203B41FA5}">
                      <a16:colId xmlns:a16="http://schemas.microsoft.com/office/drawing/2014/main" val="2599072692"/>
                    </a:ext>
                  </a:extLst>
                </a:gridCol>
                <a:gridCol w="329184">
                  <a:extLst>
                    <a:ext uri="{9D8B030D-6E8A-4147-A177-3AD203B41FA5}">
                      <a16:colId xmlns:a16="http://schemas.microsoft.com/office/drawing/2014/main" val="2846787146"/>
                    </a:ext>
                  </a:extLst>
                </a:gridCol>
                <a:gridCol w="329184">
                  <a:extLst>
                    <a:ext uri="{9D8B030D-6E8A-4147-A177-3AD203B41FA5}">
                      <a16:colId xmlns:a16="http://schemas.microsoft.com/office/drawing/2014/main" val="3687107437"/>
                    </a:ext>
                  </a:extLst>
                </a:gridCol>
                <a:gridCol w="329184">
                  <a:extLst>
                    <a:ext uri="{9D8B030D-6E8A-4147-A177-3AD203B41FA5}">
                      <a16:colId xmlns:a16="http://schemas.microsoft.com/office/drawing/2014/main" val="3930913073"/>
                    </a:ext>
                  </a:extLst>
                </a:gridCol>
                <a:gridCol w="329184">
                  <a:extLst>
                    <a:ext uri="{9D8B030D-6E8A-4147-A177-3AD203B41FA5}">
                      <a16:colId xmlns:a16="http://schemas.microsoft.com/office/drawing/2014/main" val="150098634"/>
                    </a:ext>
                  </a:extLst>
                </a:gridCol>
                <a:gridCol w="329184">
                  <a:extLst>
                    <a:ext uri="{9D8B030D-6E8A-4147-A177-3AD203B41FA5}">
                      <a16:colId xmlns:a16="http://schemas.microsoft.com/office/drawing/2014/main" val="579632555"/>
                    </a:ext>
                  </a:extLst>
                </a:gridCol>
                <a:gridCol w="329184">
                  <a:extLst>
                    <a:ext uri="{9D8B030D-6E8A-4147-A177-3AD203B41FA5}">
                      <a16:colId xmlns:a16="http://schemas.microsoft.com/office/drawing/2014/main" val="2002405552"/>
                    </a:ext>
                  </a:extLst>
                </a:gridCol>
                <a:gridCol w="329184">
                  <a:extLst>
                    <a:ext uri="{9D8B030D-6E8A-4147-A177-3AD203B41FA5}">
                      <a16:colId xmlns:a16="http://schemas.microsoft.com/office/drawing/2014/main" val="3012743611"/>
                    </a:ext>
                  </a:extLst>
                </a:gridCol>
                <a:gridCol w="329184">
                  <a:extLst>
                    <a:ext uri="{9D8B030D-6E8A-4147-A177-3AD203B41FA5}">
                      <a16:colId xmlns:a16="http://schemas.microsoft.com/office/drawing/2014/main" val="411716673"/>
                    </a:ext>
                  </a:extLst>
                </a:gridCol>
                <a:gridCol w="329184">
                  <a:extLst>
                    <a:ext uri="{9D8B030D-6E8A-4147-A177-3AD203B41FA5}">
                      <a16:colId xmlns:a16="http://schemas.microsoft.com/office/drawing/2014/main" val="2141784145"/>
                    </a:ext>
                  </a:extLst>
                </a:gridCol>
                <a:gridCol w="329184">
                  <a:extLst>
                    <a:ext uri="{9D8B030D-6E8A-4147-A177-3AD203B41FA5}">
                      <a16:colId xmlns:a16="http://schemas.microsoft.com/office/drawing/2014/main" val="2372519356"/>
                    </a:ext>
                  </a:extLst>
                </a:gridCol>
                <a:gridCol w="329184">
                  <a:extLst>
                    <a:ext uri="{9D8B030D-6E8A-4147-A177-3AD203B41FA5}">
                      <a16:colId xmlns:a16="http://schemas.microsoft.com/office/drawing/2014/main" val="3864634472"/>
                    </a:ext>
                  </a:extLst>
                </a:gridCol>
                <a:gridCol w="329184">
                  <a:extLst>
                    <a:ext uri="{9D8B030D-6E8A-4147-A177-3AD203B41FA5}">
                      <a16:colId xmlns:a16="http://schemas.microsoft.com/office/drawing/2014/main" val="1931707597"/>
                    </a:ext>
                  </a:extLst>
                </a:gridCol>
                <a:gridCol w="1399032">
                  <a:extLst>
                    <a:ext uri="{9D8B030D-6E8A-4147-A177-3AD203B41FA5}">
                      <a16:colId xmlns:a16="http://schemas.microsoft.com/office/drawing/2014/main" val="1492163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421534906"/>
                  </a:ext>
                </a:extLst>
              </a:tr>
            </a:tbl>
          </a:graphicData>
        </a:graphic>
      </p:graphicFrame>
      <p:sp>
        <p:nvSpPr>
          <p:cNvPr id="4" name="Text Placeholder 3">
            <a:extLst>
              <a:ext uri="{FF2B5EF4-FFF2-40B4-BE49-F238E27FC236}">
                <a16:creationId xmlns:a16="http://schemas.microsoft.com/office/drawing/2014/main" id="{79D1724B-F111-42BC-9FEF-68BC8DF17307}"/>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25369231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41931-ACEA-471E-B15C-3DECE97AF2DF}"/>
              </a:ext>
            </a:extLst>
          </p:cNvPr>
          <p:cNvSpPr>
            <a:spLocks noGrp="1"/>
          </p:cNvSpPr>
          <p:nvPr>
            <p:ph type="title"/>
          </p:nvPr>
        </p:nvSpPr>
        <p:spPr/>
        <p:txBody>
          <a:bodyPr/>
          <a:lstStyle/>
          <a:p>
            <a:r>
              <a:rPr lang="en-US"/>
              <a:t>Overall Ads Performance Table (Instagram Ads) | 13 profiles - 2 of 26</a:t>
            </a:r>
          </a:p>
        </p:txBody>
      </p:sp>
      <p:graphicFrame>
        <p:nvGraphicFramePr>
          <p:cNvPr id="5" name="Table Placeholder 4">
            <a:extLst>
              <a:ext uri="{FF2B5EF4-FFF2-40B4-BE49-F238E27FC236}">
                <a16:creationId xmlns:a16="http://schemas.microsoft.com/office/drawing/2014/main" id="{A25A5CD2-0343-4A3E-AABD-E5254A38A23F}"/>
              </a:ext>
            </a:extLst>
          </p:cNvPr>
          <p:cNvGraphicFramePr>
            <a:graphicFrameLocks noGrp="1"/>
          </p:cNvGraphicFramePr>
          <p:nvPr>
            <p:ph type="tbl" sz="quarter" idx="13"/>
            <p:extLst>
              <p:ext uri="{D42A27DB-BD31-4B8C-83A1-F6EECF244321}">
                <p14:modId xmlns:p14="http://schemas.microsoft.com/office/powerpoint/2010/main" val="294814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33370209"/>
                    </a:ext>
                  </a:extLst>
                </a:gridCol>
                <a:gridCol w="905256">
                  <a:extLst>
                    <a:ext uri="{9D8B030D-6E8A-4147-A177-3AD203B41FA5}">
                      <a16:colId xmlns:a16="http://schemas.microsoft.com/office/drawing/2014/main" val="1708915606"/>
                    </a:ext>
                  </a:extLst>
                </a:gridCol>
                <a:gridCol w="329184">
                  <a:extLst>
                    <a:ext uri="{9D8B030D-6E8A-4147-A177-3AD203B41FA5}">
                      <a16:colId xmlns:a16="http://schemas.microsoft.com/office/drawing/2014/main" val="2230669739"/>
                    </a:ext>
                  </a:extLst>
                </a:gridCol>
                <a:gridCol w="329184">
                  <a:extLst>
                    <a:ext uri="{9D8B030D-6E8A-4147-A177-3AD203B41FA5}">
                      <a16:colId xmlns:a16="http://schemas.microsoft.com/office/drawing/2014/main" val="3837643596"/>
                    </a:ext>
                  </a:extLst>
                </a:gridCol>
                <a:gridCol w="329184">
                  <a:extLst>
                    <a:ext uri="{9D8B030D-6E8A-4147-A177-3AD203B41FA5}">
                      <a16:colId xmlns:a16="http://schemas.microsoft.com/office/drawing/2014/main" val="827344137"/>
                    </a:ext>
                  </a:extLst>
                </a:gridCol>
                <a:gridCol w="329184">
                  <a:extLst>
                    <a:ext uri="{9D8B030D-6E8A-4147-A177-3AD203B41FA5}">
                      <a16:colId xmlns:a16="http://schemas.microsoft.com/office/drawing/2014/main" val="531890141"/>
                    </a:ext>
                  </a:extLst>
                </a:gridCol>
                <a:gridCol w="329184">
                  <a:extLst>
                    <a:ext uri="{9D8B030D-6E8A-4147-A177-3AD203B41FA5}">
                      <a16:colId xmlns:a16="http://schemas.microsoft.com/office/drawing/2014/main" val="3717070773"/>
                    </a:ext>
                  </a:extLst>
                </a:gridCol>
                <a:gridCol w="329184">
                  <a:extLst>
                    <a:ext uri="{9D8B030D-6E8A-4147-A177-3AD203B41FA5}">
                      <a16:colId xmlns:a16="http://schemas.microsoft.com/office/drawing/2014/main" val="679595611"/>
                    </a:ext>
                  </a:extLst>
                </a:gridCol>
                <a:gridCol w="329184">
                  <a:extLst>
                    <a:ext uri="{9D8B030D-6E8A-4147-A177-3AD203B41FA5}">
                      <a16:colId xmlns:a16="http://schemas.microsoft.com/office/drawing/2014/main" val="2247025888"/>
                    </a:ext>
                  </a:extLst>
                </a:gridCol>
                <a:gridCol w="329184">
                  <a:extLst>
                    <a:ext uri="{9D8B030D-6E8A-4147-A177-3AD203B41FA5}">
                      <a16:colId xmlns:a16="http://schemas.microsoft.com/office/drawing/2014/main" val="2850025441"/>
                    </a:ext>
                  </a:extLst>
                </a:gridCol>
                <a:gridCol w="329184">
                  <a:extLst>
                    <a:ext uri="{9D8B030D-6E8A-4147-A177-3AD203B41FA5}">
                      <a16:colId xmlns:a16="http://schemas.microsoft.com/office/drawing/2014/main" val="730635747"/>
                    </a:ext>
                  </a:extLst>
                </a:gridCol>
                <a:gridCol w="329184">
                  <a:extLst>
                    <a:ext uri="{9D8B030D-6E8A-4147-A177-3AD203B41FA5}">
                      <a16:colId xmlns:a16="http://schemas.microsoft.com/office/drawing/2014/main" val="1191515985"/>
                    </a:ext>
                  </a:extLst>
                </a:gridCol>
                <a:gridCol w="329184">
                  <a:extLst>
                    <a:ext uri="{9D8B030D-6E8A-4147-A177-3AD203B41FA5}">
                      <a16:colId xmlns:a16="http://schemas.microsoft.com/office/drawing/2014/main" val="1387823649"/>
                    </a:ext>
                  </a:extLst>
                </a:gridCol>
                <a:gridCol w="329184">
                  <a:extLst>
                    <a:ext uri="{9D8B030D-6E8A-4147-A177-3AD203B41FA5}">
                      <a16:colId xmlns:a16="http://schemas.microsoft.com/office/drawing/2014/main" val="3881397548"/>
                    </a:ext>
                  </a:extLst>
                </a:gridCol>
                <a:gridCol w="329184">
                  <a:extLst>
                    <a:ext uri="{9D8B030D-6E8A-4147-A177-3AD203B41FA5}">
                      <a16:colId xmlns:a16="http://schemas.microsoft.com/office/drawing/2014/main" val="260851771"/>
                    </a:ext>
                  </a:extLst>
                </a:gridCol>
                <a:gridCol w="1399032">
                  <a:extLst>
                    <a:ext uri="{9D8B030D-6E8A-4147-A177-3AD203B41FA5}">
                      <a16:colId xmlns:a16="http://schemas.microsoft.com/office/drawing/2014/main" val="2257093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353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14:07:12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https://quintly-eu-image-storage.s3.amazonaws.com/60022ca1c1f5f702dc8ca6deec30fe7e/d2bde5e788e4501f2d7bf5592c458b31.jpg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1609589128"/>
                  </a:ext>
                </a:extLst>
              </a:tr>
            </a:tbl>
          </a:graphicData>
        </a:graphic>
      </p:graphicFrame>
      <p:sp>
        <p:nvSpPr>
          <p:cNvPr id="4" name="Text Placeholder 3">
            <a:extLst>
              <a:ext uri="{FF2B5EF4-FFF2-40B4-BE49-F238E27FC236}">
                <a16:creationId xmlns:a16="http://schemas.microsoft.com/office/drawing/2014/main" id="{411A480F-453F-453C-A57E-EDC5CFD306D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3718927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D192-B194-47B8-8B95-BCCC8A65F2AC}"/>
              </a:ext>
            </a:extLst>
          </p:cNvPr>
          <p:cNvSpPr>
            <a:spLocks noGrp="1"/>
          </p:cNvSpPr>
          <p:nvPr>
            <p:ph type="title"/>
          </p:nvPr>
        </p:nvSpPr>
        <p:spPr/>
        <p:txBody>
          <a:bodyPr/>
          <a:lstStyle/>
          <a:p>
            <a:r>
              <a:rPr lang="en-US"/>
              <a:t>Overall Ads Performance Table (Instagram Ads) | 13 profiles - 3 of 26</a:t>
            </a:r>
          </a:p>
        </p:txBody>
      </p:sp>
      <p:graphicFrame>
        <p:nvGraphicFramePr>
          <p:cNvPr id="5" name="Table Placeholder 4">
            <a:extLst>
              <a:ext uri="{FF2B5EF4-FFF2-40B4-BE49-F238E27FC236}">
                <a16:creationId xmlns:a16="http://schemas.microsoft.com/office/drawing/2014/main" id="{5404908A-F6F1-4765-85EB-8DEB47CABCCA}"/>
              </a:ext>
            </a:extLst>
          </p:cNvPr>
          <p:cNvGraphicFramePr>
            <a:graphicFrameLocks noGrp="1"/>
          </p:cNvGraphicFramePr>
          <p:nvPr>
            <p:ph type="tbl" sz="quarter" idx="13"/>
            <p:extLst>
              <p:ext uri="{D42A27DB-BD31-4B8C-83A1-F6EECF244321}">
                <p14:modId xmlns:p14="http://schemas.microsoft.com/office/powerpoint/2010/main" val="4219118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92854068"/>
                    </a:ext>
                  </a:extLst>
                </a:gridCol>
                <a:gridCol w="905256">
                  <a:extLst>
                    <a:ext uri="{9D8B030D-6E8A-4147-A177-3AD203B41FA5}">
                      <a16:colId xmlns:a16="http://schemas.microsoft.com/office/drawing/2014/main" val="1652686769"/>
                    </a:ext>
                  </a:extLst>
                </a:gridCol>
                <a:gridCol w="329184">
                  <a:extLst>
                    <a:ext uri="{9D8B030D-6E8A-4147-A177-3AD203B41FA5}">
                      <a16:colId xmlns:a16="http://schemas.microsoft.com/office/drawing/2014/main" val="2536987194"/>
                    </a:ext>
                  </a:extLst>
                </a:gridCol>
                <a:gridCol w="329184">
                  <a:extLst>
                    <a:ext uri="{9D8B030D-6E8A-4147-A177-3AD203B41FA5}">
                      <a16:colId xmlns:a16="http://schemas.microsoft.com/office/drawing/2014/main" val="742127387"/>
                    </a:ext>
                  </a:extLst>
                </a:gridCol>
                <a:gridCol w="329184">
                  <a:extLst>
                    <a:ext uri="{9D8B030D-6E8A-4147-A177-3AD203B41FA5}">
                      <a16:colId xmlns:a16="http://schemas.microsoft.com/office/drawing/2014/main" val="3562848406"/>
                    </a:ext>
                  </a:extLst>
                </a:gridCol>
                <a:gridCol w="329184">
                  <a:extLst>
                    <a:ext uri="{9D8B030D-6E8A-4147-A177-3AD203B41FA5}">
                      <a16:colId xmlns:a16="http://schemas.microsoft.com/office/drawing/2014/main" val="913673475"/>
                    </a:ext>
                  </a:extLst>
                </a:gridCol>
                <a:gridCol w="329184">
                  <a:extLst>
                    <a:ext uri="{9D8B030D-6E8A-4147-A177-3AD203B41FA5}">
                      <a16:colId xmlns:a16="http://schemas.microsoft.com/office/drawing/2014/main" val="1330982299"/>
                    </a:ext>
                  </a:extLst>
                </a:gridCol>
                <a:gridCol w="329184">
                  <a:extLst>
                    <a:ext uri="{9D8B030D-6E8A-4147-A177-3AD203B41FA5}">
                      <a16:colId xmlns:a16="http://schemas.microsoft.com/office/drawing/2014/main" val="987117419"/>
                    </a:ext>
                  </a:extLst>
                </a:gridCol>
                <a:gridCol w="329184">
                  <a:extLst>
                    <a:ext uri="{9D8B030D-6E8A-4147-A177-3AD203B41FA5}">
                      <a16:colId xmlns:a16="http://schemas.microsoft.com/office/drawing/2014/main" val="3538632689"/>
                    </a:ext>
                  </a:extLst>
                </a:gridCol>
                <a:gridCol w="329184">
                  <a:extLst>
                    <a:ext uri="{9D8B030D-6E8A-4147-A177-3AD203B41FA5}">
                      <a16:colId xmlns:a16="http://schemas.microsoft.com/office/drawing/2014/main" val="1211731317"/>
                    </a:ext>
                  </a:extLst>
                </a:gridCol>
                <a:gridCol w="329184">
                  <a:extLst>
                    <a:ext uri="{9D8B030D-6E8A-4147-A177-3AD203B41FA5}">
                      <a16:colId xmlns:a16="http://schemas.microsoft.com/office/drawing/2014/main" val="2448624643"/>
                    </a:ext>
                  </a:extLst>
                </a:gridCol>
                <a:gridCol w="329184">
                  <a:extLst>
                    <a:ext uri="{9D8B030D-6E8A-4147-A177-3AD203B41FA5}">
                      <a16:colId xmlns:a16="http://schemas.microsoft.com/office/drawing/2014/main" val="1040568901"/>
                    </a:ext>
                  </a:extLst>
                </a:gridCol>
                <a:gridCol w="329184">
                  <a:extLst>
                    <a:ext uri="{9D8B030D-6E8A-4147-A177-3AD203B41FA5}">
                      <a16:colId xmlns:a16="http://schemas.microsoft.com/office/drawing/2014/main" val="2222553186"/>
                    </a:ext>
                  </a:extLst>
                </a:gridCol>
                <a:gridCol w="329184">
                  <a:extLst>
                    <a:ext uri="{9D8B030D-6E8A-4147-A177-3AD203B41FA5}">
                      <a16:colId xmlns:a16="http://schemas.microsoft.com/office/drawing/2014/main" val="2929235041"/>
                    </a:ext>
                  </a:extLst>
                </a:gridCol>
                <a:gridCol w="329184">
                  <a:extLst>
                    <a:ext uri="{9D8B030D-6E8A-4147-A177-3AD203B41FA5}">
                      <a16:colId xmlns:a16="http://schemas.microsoft.com/office/drawing/2014/main" val="222128469"/>
                    </a:ext>
                  </a:extLst>
                </a:gridCol>
                <a:gridCol w="1399032">
                  <a:extLst>
                    <a:ext uri="{9D8B030D-6E8A-4147-A177-3AD203B41FA5}">
                      <a16:colId xmlns:a16="http://schemas.microsoft.com/office/drawing/2014/main" val="1639464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94819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14:07:06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https://quintly-eu-image-storage.s3.amazonaws.com/60022ca1c1f5f702dc8ca6deec30fe7e/9ca016920fad3fc3e4622fcef4095b5f.jpg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28188906"/>
                  </a:ext>
                </a:extLst>
              </a:tr>
            </a:tbl>
          </a:graphicData>
        </a:graphic>
      </p:graphicFrame>
      <p:sp>
        <p:nvSpPr>
          <p:cNvPr id="4" name="Text Placeholder 3">
            <a:extLst>
              <a:ext uri="{FF2B5EF4-FFF2-40B4-BE49-F238E27FC236}">
                <a16:creationId xmlns:a16="http://schemas.microsoft.com/office/drawing/2014/main" id="{A0D90AF8-F5CF-4377-8DBD-54F08095129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65771596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AD9FE-307D-4143-8240-35C4548E57AF}"/>
              </a:ext>
            </a:extLst>
          </p:cNvPr>
          <p:cNvSpPr>
            <a:spLocks noGrp="1"/>
          </p:cNvSpPr>
          <p:nvPr>
            <p:ph type="title"/>
          </p:nvPr>
        </p:nvSpPr>
        <p:spPr/>
        <p:txBody>
          <a:bodyPr/>
          <a:lstStyle/>
          <a:p>
            <a:r>
              <a:rPr lang="en-US"/>
              <a:t>Overall Ads Performance Table (Instagram Ads) | 13 profiles - 4 of 26</a:t>
            </a:r>
          </a:p>
        </p:txBody>
      </p:sp>
      <p:graphicFrame>
        <p:nvGraphicFramePr>
          <p:cNvPr id="5" name="Table Placeholder 4">
            <a:extLst>
              <a:ext uri="{FF2B5EF4-FFF2-40B4-BE49-F238E27FC236}">
                <a16:creationId xmlns:a16="http://schemas.microsoft.com/office/drawing/2014/main" id="{2363C7CC-86F0-459B-AF79-7CB53F4A05E5}"/>
              </a:ext>
            </a:extLst>
          </p:cNvPr>
          <p:cNvGraphicFramePr>
            <a:graphicFrameLocks noGrp="1"/>
          </p:cNvGraphicFramePr>
          <p:nvPr>
            <p:ph type="tbl" sz="quarter" idx="13"/>
            <p:extLst>
              <p:ext uri="{D42A27DB-BD31-4B8C-83A1-F6EECF244321}">
                <p14:modId xmlns:p14="http://schemas.microsoft.com/office/powerpoint/2010/main" val="954535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13888050"/>
                    </a:ext>
                  </a:extLst>
                </a:gridCol>
                <a:gridCol w="905256">
                  <a:extLst>
                    <a:ext uri="{9D8B030D-6E8A-4147-A177-3AD203B41FA5}">
                      <a16:colId xmlns:a16="http://schemas.microsoft.com/office/drawing/2014/main" val="2965660008"/>
                    </a:ext>
                  </a:extLst>
                </a:gridCol>
                <a:gridCol w="329184">
                  <a:extLst>
                    <a:ext uri="{9D8B030D-6E8A-4147-A177-3AD203B41FA5}">
                      <a16:colId xmlns:a16="http://schemas.microsoft.com/office/drawing/2014/main" val="1690926642"/>
                    </a:ext>
                  </a:extLst>
                </a:gridCol>
                <a:gridCol w="329184">
                  <a:extLst>
                    <a:ext uri="{9D8B030D-6E8A-4147-A177-3AD203B41FA5}">
                      <a16:colId xmlns:a16="http://schemas.microsoft.com/office/drawing/2014/main" val="785057439"/>
                    </a:ext>
                  </a:extLst>
                </a:gridCol>
                <a:gridCol w="329184">
                  <a:extLst>
                    <a:ext uri="{9D8B030D-6E8A-4147-A177-3AD203B41FA5}">
                      <a16:colId xmlns:a16="http://schemas.microsoft.com/office/drawing/2014/main" val="690342139"/>
                    </a:ext>
                  </a:extLst>
                </a:gridCol>
                <a:gridCol w="329184">
                  <a:extLst>
                    <a:ext uri="{9D8B030D-6E8A-4147-A177-3AD203B41FA5}">
                      <a16:colId xmlns:a16="http://schemas.microsoft.com/office/drawing/2014/main" val="552644332"/>
                    </a:ext>
                  </a:extLst>
                </a:gridCol>
                <a:gridCol w="329184">
                  <a:extLst>
                    <a:ext uri="{9D8B030D-6E8A-4147-A177-3AD203B41FA5}">
                      <a16:colId xmlns:a16="http://schemas.microsoft.com/office/drawing/2014/main" val="1965126335"/>
                    </a:ext>
                  </a:extLst>
                </a:gridCol>
                <a:gridCol w="329184">
                  <a:extLst>
                    <a:ext uri="{9D8B030D-6E8A-4147-A177-3AD203B41FA5}">
                      <a16:colId xmlns:a16="http://schemas.microsoft.com/office/drawing/2014/main" val="629971267"/>
                    </a:ext>
                  </a:extLst>
                </a:gridCol>
                <a:gridCol w="329184">
                  <a:extLst>
                    <a:ext uri="{9D8B030D-6E8A-4147-A177-3AD203B41FA5}">
                      <a16:colId xmlns:a16="http://schemas.microsoft.com/office/drawing/2014/main" val="970675467"/>
                    </a:ext>
                  </a:extLst>
                </a:gridCol>
                <a:gridCol w="329184">
                  <a:extLst>
                    <a:ext uri="{9D8B030D-6E8A-4147-A177-3AD203B41FA5}">
                      <a16:colId xmlns:a16="http://schemas.microsoft.com/office/drawing/2014/main" val="586731965"/>
                    </a:ext>
                  </a:extLst>
                </a:gridCol>
                <a:gridCol w="329184">
                  <a:extLst>
                    <a:ext uri="{9D8B030D-6E8A-4147-A177-3AD203B41FA5}">
                      <a16:colId xmlns:a16="http://schemas.microsoft.com/office/drawing/2014/main" val="3884423689"/>
                    </a:ext>
                  </a:extLst>
                </a:gridCol>
                <a:gridCol w="329184">
                  <a:extLst>
                    <a:ext uri="{9D8B030D-6E8A-4147-A177-3AD203B41FA5}">
                      <a16:colId xmlns:a16="http://schemas.microsoft.com/office/drawing/2014/main" val="393759876"/>
                    </a:ext>
                  </a:extLst>
                </a:gridCol>
                <a:gridCol w="329184">
                  <a:extLst>
                    <a:ext uri="{9D8B030D-6E8A-4147-A177-3AD203B41FA5}">
                      <a16:colId xmlns:a16="http://schemas.microsoft.com/office/drawing/2014/main" val="4148556523"/>
                    </a:ext>
                  </a:extLst>
                </a:gridCol>
                <a:gridCol w="329184">
                  <a:extLst>
                    <a:ext uri="{9D8B030D-6E8A-4147-A177-3AD203B41FA5}">
                      <a16:colId xmlns:a16="http://schemas.microsoft.com/office/drawing/2014/main" val="68436292"/>
                    </a:ext>
                  </a:extLst>
                </a:gridCol>
                <a:gridCol w="329184">
                  <a:extLst>
                    <a:ext uri="{9D8B030D-6E8A-4147-A177-3AD203B41FA5}">
                      <a16:colId xmlns:a16="http://schemas.microsoft.com/office/drawing/2014/main" val="2805035643"/>
                    </a:ext>
                  </a:extLst>
                </a:gridCol>
                <a:gridCol w="1399032">
                  <a:extLst>
                    <a:ext uri="{9D8B030D-6E8A-4147-A177-3AD203B41FA5}">
                      <a16:colId xmlns:a16="http://schemas.microsoft.com/office/drawing/2014/main" val="3652139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96300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14:07:06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https://quintly-eu-image-storage.s3.amazonaws.com/60022ca1c1f5f702dc8ca6deec30fe7e/d164fd4adcd125fb55489fa800ba373c.jpg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25054086"/>
                  </a:ext>
                </a:extLst>
              </a:tr>
            </a:tbl>
          </a:graphicData>
        </a:graphic>
      </p:graphicFrame>
      <p:sp>
        <p:nvSpPr>
          <p:cNvPr id="4" name="Text Placeholder 3">
            <a:extLst>
              <a:ext uri="{FF2B5EF4-FFF2-40B4-BE49-F238E27FC236}">
                <a16:creationId xmlns:a16="http://schemas.microsoft.com/office/drawing/2014/main" id="{5B086A6E-0D5B-4856-A177-F7154D683B9E}"/>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67290900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BA7C1-70DD-48A8-9032-0CA4384708F7}"/>
              </a:ext>
            </a:extLst>
          </p:cNvPr>
          <p:cNvSpPr>
            <a:spLocks noGrp="1"/>
          </p:cNvSpPr>
          <p:nvPr>
            <p:ph type="title"/>
          </p:nvPr>
        </p:nvSpPr>
        <p:spPr/>
        <p:txBody>
          <a:bodyPr/>
          <a:lstStyle/>
          <a:p>
            <a:r>
              <a:rPr lang="en-US"/>
              <a:t>Overall Ads Performance Table (Instagram Ads) | 13 profiles - 5 of 26</a:t>
            </a:r>
          </a:p>
        </p:txBody>
      </p:sp>
      <p:graphicFrame>
        <p:nvGraphicFramePr>
          <p:cNvPr id="5" name="Table Placeholder 4">
            <a:extLst>
              <a:ext uri="{FF2B5EF4-FFF2-40B4-BE49-F238E27FC236}">
                <a16:creationId xmlns:a16="http://schemas.microsoft.com/office/drawing/2014/main" id="{F4C2A785-D46D-4393-8FA1-B0C76D72DE79}"/>
              </a:ext>
            </a:extLst>
          </p:cNvPr>
          <p:cNvGraphicFramePr>
            <a:graphicFrameLocks noGrp="1"/>
          </p:cNvGraphicFramePr>
          <p:nvPr>
            <p:ph type="tbl" sz="quarter" idx="13"/>
            <p:extLst>
              <p:ext uri="{D42A27DB-BD31-4B8C-83A1-F6EECF244321}">
                <p14:modId xmlns:p14="http://schemas.microsoft.com/office/powerpoint/2010/main" val="424155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74494224"/>
                    </a:ext>
                  </a:extLst>
                </a:gridCol>
                <a:gridCol w="905256">
                  <a:extLst>
                    <a:ext uri="{9D8B030D-6E8A-4147-A177-3AD203B41FA5}">
                      <a16:colId xmlns:a16="http://schemas.microsoft.com/office/drawing/2014/main" val="1313785469"/>
                    </a:ext>
                  </a:extLst>
                </a:gridCol>
                <a:gridCol w="329184">
                  <a:extLst>
                    <a:ext uri="{9D8B030D-6E8A-4147-A177-3AD203B41FA5}">
                      <a16:colId xmlns:a16="http://schemas.microsoft.com/office/drawing/2014/main" val="1790926140"/>
                    </a:ext>
                  </a:extLst>
                </a:gridCol>
                <a:gridCol w="329184">
                  <a:extLst>
                    <a:ext uri="{9D8B030D-6E8A-4147-A177-3AD203B41FA5}">
                      <a16:colId xmlns:a16="http://schemas.microsoft.com/office/drawing/2014/main" val="2958299682"/>
                    </a:ext>
                  </a:extLst>
                </a:gridCol>
                <a:gridCol w="329184">
                  <a:extLst>
                    <a:ext uri="{9D8B030D-6E8A-4147-A177-3AD203B41FA5}">
                      <a16:colId xmlns:a16="http://schemas.microsoft.com/office/drawing/2014/main" val="1746923212"/>
                    </a:ext>
                  </a:extLst>
                </a:gridCol>
                <a:gridCol w="329184">
                  <a:extLst>
                    <a:ext uri="{9D8B030D-6E8A-4147-A177-3AD203B41FA5}">
                      <a16:colId xmlns:a16="http://schemas.microsoft.com/office/drawing/2014/main" val="3510381947"/>
                    </a:ext>
                  </a:extLst>
                </a:gridCol>
                <a:gridCol w="329184">
                  <a:extLst>
                    <a:ext uri="{9D8B030D-6E8A-4147-A177-3AD203B41FA5}">
                      <a16:colId xmlns:a16="http://schemas.microsoft.com/office/drawing/2014/main" val="2352639072"/>
                    </a:ext>
                  </a:extLst>
                </a:gridCol>
                <a:gridCol w="329184">
                  <a:extLst>
                    <a:ext uri="{9D8B030D-6E8A-4147-A177-3AD203B41FA5}">
                      <a16:colId xmlns:a16="http://schemas.microsoft.com/office/drawing/2014/main" val="3321618638"/>
                    </a:ext>
                  </a:extLst>
                </a:gridCol>
                <a:gridCol w="329184">
                  <a:extLst>
                    <a:ext uri="{9D8B030D-6E8A-4147-A177-3AD203B41FA5}">
                      <a16:colId xmlns:a16="http://schemas.microsoft.com/office/drawing/2014/main" val="364932021"/>
                    </a:ext>
                  </a:extLst>
                </a:gridCol>
                <a:gridCol w="329184">
                  <a:extLst>
                    <a:ext uri="{9D8B030D-6E8A-4147-A177-3AD203B41FA5}">
                      <a16:colId xmlns:a16="http://schemas.microsoft.com/office/drawing/2014/main" val="2643817274"/>
                    </a:ext>
                  </a:extLst>
                </a:gridCol>
                <a:gridCol w="329184">
                  <a:extLst>
                    <a:ext uri="{9D8B030D-6E8A-4147-A177-3AD203B41FA5}">
                      <a16:colId xmlns:a16="http://schemas.microsoft.com/office/drawing/2014/main" val="1289111881"/>
                    </a:ext>
                  </a:extLst>
                </a:gridCol>
                <a:gridCol w="329184">
                  <a:extLst>
                    <a:ext uri="{9D8B030D-6E8A-4147-A177-3AD203B41FA5}">
                      <a16:colId xmlns:a16="http://schemas.microsoft.com/office/drawing/2014/main" val="2859047706"/>
                    </a:ext>
                  </a:extLst>
                </a:gridCol>
                <a:gridCol w="329184">
                  <a:extLst>
                    <a:ext uri="{9D8B030D-6E8A-4147-A177-3AD203B41FA5}">
                      <a16:colId xmlns:a16="http://schemas.microsoft.com/office/drawing/2014/main" val="3295936004"/>
                    </a:ext>
                  </a:extLst>
                </a:gridCol>
                <a:gridCol w="329184">
                  <a:extLst>
                    <a:ext uri="{9D8B030D-6E8A-4147-A177-3AD203B41FA5}">
                      <a16:colId xmlns:a16="http://schemas.microsoft.com/office/drawing/2014/main" val="2267210506"/>
                    </a:ext>
                  </a:extLst>
                </a:gridCol>
                <a:gridCol w="329184">
                  <a:extLst>
                    <a:ext uri="{9D8B030D-6E8A-4147-A177-3AD203B41FA5}">
                      <a16:colId xmlns:a16="http://schemas.microsoft.com/office/drawing/2014/main" val="3745523695"/>
                    </a:ext>
                  </a:extLst>
                </a:gridCol>
                <a:gridCol w="1399032">
                  <a:extLst>
                    <a:ext uri="{9D8B030D-6E8A-4147-A177-3AD203B41FA5}">
                      <a16:colId xmlns:a16="http://schemas.microsoft.com/office/drawing/2014/main" val="646012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80789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14:07:06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https://quintly-eu-image-storage.s3.amazonaws.com/60022ca1c1f5f702dc8ca6deec30fe7e/a7c4dcf3579b557f045b0261da72ea4a.jpg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3027704319"/>
                  </a:ext>
                </a:extLst>
              </a:tr>
            </a:tbl>
          </a:graphicData>
        </a:graphic>
      </p:graphicFrame>
      <p:sp>
        <p:nvSpPr>
          <p:cNvPr id="4" name="Text Placeholder 3">
            <a:extLst>
              <a:ext uri="{FF2B5EF4-FFF2-40B4-BE49-F238E27FC236}">
                <a16:creationId xmlns:a16="http://schemas.microsoft.com/office/drawing/2014/main" id="{9FD4151E-55E6-4C87-8DD4-3D4FFDA8104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57115946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D9795-FE75-40EC-91FC-087634BE41BC}"/>
              </a:ext>
            </a:extLst>
          </p:cNvPr>
          <p:cNvSpPr>
            <a:spLocks noGrp="1"/>
          </p:cNvSpPr>
          <p:nvPr>
            <p:ph type="title"/>
          </p:nvPr>
        </p:nvSpPr>
        <p:spPr/>
        <p:txBody>
          <a:bodyPr/>
          <a:lstStyle/>
          <a:p>
            <a:r>
              <a:rPr lang="en-US"/>
              <a:t>Overall Ads Performance Table (Instagram Ads) | 13 profiles - 6 of 26</a:t>
            </a:r>
          </a:p>
        </p:txBody>
      </p:sp>
      <p:graphicFrame>
        <p:nvGraphicFramePr>
          <p:cNvPr id="5" name="Table Placeholder 4">
            <a:extLst>
              <a:ext uri="{FF2B5EF4-FFF2-40B4-BE49-F238E27FC236}">
                <a16:creationId xmlns:a16="http://schemas.microsoft.com/office/drawing/2014/main" id="{EB269378-AC37-4F6C-BE11-37C5507FEB92}"/>
              </a:ext>
            </a:extLst>
          </p:cNvPr>
          <p:cNvGraphicFramePr>
            <a:graphicFrameLocks noGrp="1"/>
          </p:cNvGraphicFramePr>
          <p:nvPr>
            <p:ph type="tbl" sz="quarter" idx="13"/>
            <p:extLst>
              <p:ext uri="{D42A27DB-BD31-4B8C-83A1-F6EECF244321}">
                <p14:modId xmlns:p14="http://schemas.microsoft.com/office/powerpoint/2010/main" val="2752383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98803644"/>
                    </a:ext>
                  </a:extLst>
                </a:gridCol>
                <a:gridCol w="905256">
                  <a:extLst>
                    <a:ext uri="{9D8B030D-6E8A-4147-A177-3AD203B41FA5}">
                      <a16:colId xmlns:a16="http://schemas.microsoft.com/office/drawing/2014/main" val="4142663552"/>
                    </a:ext>
                  </a:extLst>
                </a:gridCol>
                <a:gridCol w="329184">
                  <a:extLst>
                    <a:ext uri="{9D8B030D-6E8A-4147-A177-3AD203B41FA5}">
                      <a16:colId xmlns:a16="http://schemas.microsoft.com/office/drawing/2014/main" val="613334341"/>
                    </a:ext>
                  </a:extLst>
                </a:gridCol>
                <a:gridCol w="329184">
                  <a:extLst>
                    <a:ext uri="{9D8B030D-6E8A-4147-A177-3AD203B41FA5}">
                      <a16:colId xmlns:a16="http://schemas.microsoft.com/office/drawing/2014/main" val="2106900685"/>
                    </a:ext>
                  </a:extLst>
                </a:gridCol>
                <a:gridCol w="329184">
                  <a:extLst>
                    <a:ext uri="{9D8B030D-6E8A-4147-A177-3AD203B41FA5}">
                      <a16:colId xmlns:a16="http://schemas.microsoft.com/office/drawing/2014/main" val="4050822183"/>
                    </a:ext>
                  </a:extLst>
                </a:gridCol>
                <a:gridCol w="329184">
                  <a:extLst>
                    <a:ext uri="{9D8B030D-6E8A-4147-A177-3AD203B41FA5}">
                      <a16:colId xmlns:a16="http://schemas.microsoft.com/office/drawing/2014/main" val="224021940"/>
                    </a:ext>
                  </a:extLst>
                </a:gridCol>
                <a:gridCol w="329184">
                  <a:extLst>
                    <a:ext uri="{9D8B030D-6E8A-4147-A177-3AD203B41FA5}">
                      <a16:colId xmlns:a16="http://schemas.microsoft.com/office/drawing/2014/main" val="2264127441"/>
                    </a:ext>
                  </a:extLst>
                </a:gridCol>
                <a:gridCol w="329184">
                  <a:extLst>
                    <a:ext uri="{9D8B030D-6E8A-4147-A177-3AD203B41FA5}">
                      <a16:colId xmlns:a16="http://schemas.microsoft.com/office/drawing/2014/main" val="1696683699"/>
                    </a:ext>
                  </a:extLst>
                </a:gridCol>
                <a:gridCol w="329184">
                  <a:extLst>
                    <a:ext uri="{9D8B030D-6E8A-4147-A177-3AD203B41FA5}">
                      <a16:colId xmlns:a16="http://schemas.microsoft.com/office/drawing/2014/main" val="4096824415"/>
                    </a:ext>
                  </a:extLst>
                </a:gridCol>
                <a:gridCol w="329184">
                  <a:extLst>
                    <a:ext uri="{9D8B030D-6E8A-4147-A177-3AD203B41FA5}">
                      <a16:colId xmlns:a16="http://schemas.microsoft.com/office/drawing/2014/main" val="970097831"/>
                    </a:ext>
                  </a:extLst>
                </a:gridCol>
                <a:gridCol w="329184">
                  <a:extLst>
                    <a:ext uri="{9D8B030D-6E8A-4147-A177-3AD203B41FA5}">
                      <a16:colId xmlns:a16="http://schemas.microsoft.com/office/drawing/2014/main" val="752549780"/>
                    </a:ext>
                  </a:extLst>
                </a:gridCol>
                <a:gridCol w="329184">
                  <a:extLst>
                    <a:ext uri="{9D8B030D-6E8A-4147-A177-3AD203B41FA5}">
                      <a16:colId xmlns:a16="http://schemas.microsoft.com/office/drawing/2014/main" val="3311729857"/>
                    </a:ext>
                  </a:extLst>
                </a:gridCol>
                <a:gridCol w="329184">
                  <a:extLst>
                    <a:ext uri="{9D8B030D-6E8A-4147-A177-3AD203B41FA5}">
                      <a16:colId xmlns:a16="http://schemas.microsoft.com/office/drawing/2014/main" val="2314633824"/>
                    </a:ext>
                  </a:extLst>
                </a:gridCol>
                <a:gridCol w="329184">
                  <a:extLst>
                    <a:ext uri="{9D8B030D-6E8A-4147-A177-3AD203B41FA5}">
                      <a16:colId xmlns:a16="http://schemas.microsoft.com/office/drawing/2014/main" val="4120534203"/>
                    </a:ext>
                  </a:extLst>
                </a:gridCol>
                <a:gridCol w="329184">
                  <a:extLst>
                    <a:ext uri="{9D8B030D-6E8A-4147-A177-3AD203B41FA5}">
                      <a16:colId xmlns:a16="http://schemas.microsoft.com/office/drawing/2014/main" val="2844303676"/>
                    </a:ext>
                  </a:extLst>
                </a:gridCol>
                <a:gridCol w="1399032">
                  <a:extLst>
                    <a:ext uri="{9D8B030D-6E8A-4147-A177-3AD203B41FA5}">
                      <a16:colId xmlns:a16="http://schemas.microsoft.com/office/drawing/2014/main" val="2939526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3238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14:06:40</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https://quintly-eu-image-storage.s3.amazonaws.com/60022ca1c1f5f702dc8ca6deec30fe7e/d2bde5e788e4501f2d7bf5592c458b31.jpg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5%) - 2024| TimeOnPage (90d) | NiveaPixel, Lookalike (DE, 5%) - 2024 | SessionDuration (90d) | NiveaPixel, Lookalike (DE, 5%) - RET | Video Viewers | Past Campaigns 180d oder Lookalike (DE, 5%) - RET | Cellular Luminous | AUG-SEP | VV know</a:t>
                      </a:r>
                    </a:p>
                  </a:txBody>
                  <a:tcPr/>
                </a:tc>
                <a:extLst>
                  <a:ext uri="{0D108BD9-81ED-4DB2-BD59-A6C34878D82A}">
                    <a16:rowId xmlns:a16="http://schemas.microsoft.com/office/drawing/2014/main" val="2853991055"/>
                  </a:ext>
                </a:extLst>
              </a:tr>
            </a:tbl>
          </a:graphicData>
        </a:graphic>
      </p:graphicFrame>
      <p:sp>
        <p:nvSpPr>
          <p:cNvPr id="4" name="Text Placeholder 3">
            <a:extLst>
              <a:ext uri="{FF2B5EF4-FFF2-40B4-BE49-F238E27FC236}">
                <a16:creationId xmlns:a16="http://schemas.microsoft.com/office/drawing/2014/main" id="{56079B9D-D07F-4455-BF60-5E44D658917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35128837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8E3A8-0A3E-4CCC-B5F8-B115E2C9B058}"/>
              </a:ext>
            </a:extLst>
          </p:cNvPr>
          <p:cNvSpPr>
            <a:spLocks noGrp="1"/>
          </p:cNvSpPr>
          <p:nvPr>
            <p:ph type="title"/>
          </p:nvPr>
        </p:nvSpPr>
        <p:spPr/>
        <p:txBody>
          <a:bodyPr/>
          <a:lstStyle/>
          <a:p>
            <a:r>
              <a:rPr lang="en-US"/>
              <a:t>Overall Ads Performance Table (Instagram Ads) | 13 profiles - 7 of 26</a:t>
            </a:r>
          </a:p>
        </p:txBody>
      </p:sp>
      <p:graphicFrame>
        <p:nvGraphicFramePr>
          <p:cNvPr id="5" name="Table Placeholder 4">
            <a:extLst>
              <a:ext uri="{FF2B5EF4-FFF2-40B4-BE49-F238E27FC236}">
                <a16:creationId xmlns:a16="http://schemas.microsoft.com/office/drawing/2014/main" id="{186FDDCC-2A37-43D3-B14A-AF219D307FA1}"/>
              </a:ext>
            </a:extLst>
          </p:cNvPr>
          <p:cNvGraphicFramePr>
            <a:graphicFrameLocks noGrp="1"/>
          </p:cNvGraphicFramePr>
          <p:nvPr>
            <p:ph type="tbl" sz="quarter" idx="13"/>
            <p:extLst>
              <p:ext uri="{D42A27DB-BD31-4B8C-83A1-F6EECF244321}">
                <p14:modId xmlns:p14="http://schemas.microsoft.com/office/powerpoint/2010/main" val="4157262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4871231"/>
                    </a:ext>
                  </a:extLst>
                </a:gridCol>
                <a:gridCol w="905256">
                  <a:extLst>
                    <a:ext uri="{9D8B030D-6E8A-4147-A177-3AD203B41FA5}">
                      <a16:colId xmlns:a16="http://schemas.microsoft.com/office/drawing/2014/main" val="2591842925"/>
                    </a:ext>
                  </a:extLst>
                </a:gridCol>
                <a:gridCol w="329184">
                  <a:extLst>
                    <a:ext uri="{9D8B030D-6E8A-4147-A177-3AD203B41FA5}">
                      <a16:colId xmlns:a16="http://schemas.microsoft.com/office/drawing/2014/main" val="4142862974"/>
                    </a:ext>
                  </a:extLst>
                </a:gridCol>
                <a:gridCol w="329184">
                  <a:extLst>
                    <a:ext uri="{9D8B030D-6E8A-4147-A177-3AD203B41FA5}">
                      <a16:colId xmlns:a16="http://schemas.microsoft.com/office/drawing/2014/main" val="42187034"/>
                    </a:ext>
                  </a:extLst>
                </a:gridCol>
                <a:gridCol w="329184">
                  <a:extLst>
                    <a:ext uri="{9D8B030D-6E8A-4147-A177-3AD203B41FA5}">
                      <a16:colId xmlns:a16="http://schemas.microsoft.com/office/drawing/2014/main" val="1407293240"/>
                    </a:ext>
                  </a:extLst>
                </a:gridCol>
                <a:gridCol w="329184">
                  <a:extLst>
                    <a:ext uri="{9D8B030D-6E8A-4147-A177-3AD203B41FA5}">
                      <a16:colId xmlns:a16="http://schemas.microsoft.com/office/drawing/2014/main" val="3740407185"/>
                    </a:ext>
                  </a:extLst>
                </a:gridCol>
                <a:gridCol w="329184">
                  <a:extLst>
                    <a:ext uri="{9D8B030D-6E8A-4147-A177-3AD203B41FA5}">
                      <a16:colId xmlns:a16="http://schemas.microsoft.com/office/drawing/2014/main" val="2666622615"/>
                    </a:ext>
                  </a:extLst>
                </a:gridCol>
                <a:gridCol w="329184">
                  <a:extLst>
                    <a:ext uri="{9D8B030D-6E8A-4147-A177-3AD203B41FA5}">
                      <a16:colId xmlns:a16="http://schemas.microsoft.com/office/drawing/2014/main" val="3625659382"/>
                    </a:ext>
                  </a:extLst>
                </a:gridCol>
                <a:gridCol w="329184">
                  <a:extLst>
                    <a:ext uri="{9D8B030D-6E8A-4147-A177-3AD203B41FA5}">
                      <a16:colId xmlns:a16="http://schemas.microsoft.com/office/drawing/2014/main" val="1088129084"/>
                    </a:ext>
                  </a:extLst>
                </a:gridCol>
                <a:gridCol w="329184">
                  <a:extLst>
                    <a:ext uri="{9D8B030D-6E8A-4147-A177-3AD203B41FA5}">
                      <a16:colId xmlns:a16="http://schemas.microsoft.com/office/drawing/2014/main" val="1598342950"/>
                    </a:ext>
                  </a:extLst>
                </a:gridCol>
                <a:gridCol w="329184">
                  <a:extLst>
                    <a:ext uri="{9D8B030D-6E8A-4147-A177-3AD203B41FA5}">
                      <a16:colId xmlns:a16="http://schemas.microsoft.com/office/drawing/2014/main" val="1151148201"/>
                    </a:ext>
                  </a:extLst>
                </a:gridCol>
                <a:gridCol w="329184">
                  <a:extLst>
                    <a:ext uri="{9D8B030D-6E8A-4147-A177-3AD203B41FA5}">
                      <a16:colId xmlns:a16="http://schemas.microsoft.com/office/drawing/2014/main" val="1111048332"/>
                    </a:ext>
                  </a:extLst>
                </a:gridCol>
                <a:gridCol w="329184">
                  <a:extLst>
                    <a:ext uri="{9D8B030D-6E8A-4147-A177-3AD203B41FA5}">
                      <a16:colId xmlns:a16="http://schemas.microsoft.com/office/drawing/2014/main" val="2565767912"/>
                    </a:ext>
                  </a:extLst>
                </a:gridCol>
                <a:gridCol w="329184">
                  <a:extLst>
                    <a:ext uri="{9D8B030D-6E8A-4147-A177-3AD203B41FA5}">
                      <a16:colId xmlns:a16="http://schemas.microsoft.com/office/drawing/2014/main" val="895012529"/>
                    </a:ext>
                  </a:extLst>
                </a:gridCol>
                <a:gridCol w="329184">
                  <a:extLst>
                    <a:ext uri="{9D8B030D-6E8A-4147-A177-3AD203B41FA5}">
                      <a16:colId xmlns:a16="http://schemas.microsoft.com/office/drawing/2014/main" val="765672766"/>
                    </a:ext>
                  </a:extLst>
                </a:gridCol>
                <a:gridCol w="1399032">
                  <a:extLst>
                    <a:ext uri="{9D8B030D-6E8A-4147-A177-3AD203B41FA5}">
                      <a16:colId xmlns:a16="http://schemas.microsoft.com/office/drawing/2014/main" val="3885600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90647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14:06:36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https://quintly-eu-image-storage.s3.amazonaws.com/60022ca1c1f5f702dc8ca6deec30fe7e/9ca016920fad3fc3e4622fcef4095b5f.jpg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5%) - 2024| TimeOnPage (90d) | NiveaPixel, Lookalike (DE, 5%) - 2024 | SessionDuration (90d) | NiveaPixel, Lookalike (DE, 5%) - RET | Video Viewers | Past Campaigns 180d oder Lookalike (DE, 5%) - RET | Cellular Luminous | AUG-SEP | VV know</a:t>
                      </a:r>
                    </a:p>
                  </a:txBody>
                  <a:tcPr/>
                </a:tc>
                <a:extLst>
                  <a:ext uri="{0D108BD9-81ED-4DB2-BD59-A6C34878D82A}">
                    <a16:rowId xmlns:a16="http://schemas.microsoft.com/office/drawing/2014/main" val="2544039964"/>
                  </a:ext>
                </a:extLst>
              </a:tr>
            </a:tbl>
          </a:graphicData>
        </a:graphic>
      </p:graphicFrame>
      <p:sp>
        <p:nvSpPr>
          <p:cNvPr id="4" name="Text Placeholder 3">
            <a:extLst>
              <a:ext uri="{FF2B5EF4-FFF2-40B4-BE49-F238E27FC236}">
                <a16:creationId xmlns:a16="http://schemas.microsoft.com/office/drawing/2014/main" id="{0E68ED29-D981-4431-96B3-30B8618B2CD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14686353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E2E3F-AF61-454A-923A-509B6F022814}"/>
              </a:ext>
            </a:extLst>
          </p:cNvPr>
          <p:cNvSpPr>
            <a:spLocks noGrp="1"/>
          </p:cNvSpPr>
          <p:nvPr>
            <p:ph type="title"/>
          </p:nvPr>
        </p:nvSpPr>
        <p:spPr/>
        <p:txBody>
          <a:bodyPr/>
          <a:lstStyle/>
          <a:p>
            <a:r>
              <a:rPr lang="en-US"/>
              <a:t>Overall Ads Performance Table (Instagram Ads) | 13 profiles - 8 of 26</a:t>
            </a:r>
          </a:p>
        </p:txBody>
      </p:sp>
      <p:graphicFrame>
        <p:nvGraphicFramePr>
          <p:cNvPr id="5" name="Table Placeholder 4">
            <a:extLst>
              <a:ext uri="{FF2B5EF4-FFF2-40B4-BE49-F238E27FC236}">
                <a16:creationId xmlns:a16="http://schemas.microsoft.com/office/drawing/2014/main" id="{BC14A4C2-3A69-4D81-B76D-180F754C84CB}"/>
              </a:ext>
            </a:extLst>
          </p:cNvPr>
          <p:cNvGraphicFramePr>
            <a:graphicFrameLocks noGrp="1"/>
          </p:cNvGraphicFramePr>
          <p:nvPr>
            <p:ph type="tbl" sz="quarter" idx="13"/>
            <p:extLst>
              <p:ext uri="{D42A27DB-BD31-4B8C-83A1-F6EECF244321}">
                <p14:modId xmlns:p14="http://schemas.microsoft.com/office/powerpoint/2010/main" val="4023995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08350335"/>
                    </a:ext>
                  </a:extLst>
                </a:gridCol>
                <a:gridCol w="905256">
                  <a:extLst>
                    <a:ext uri="{9D8B030D-6E8A-4147-A177-3AD203B41FA5}">
                      <a16:colId xmlns:a16="http://schemas.microsoft.com/office/drawing/2014/main" val="1543989496"/>
                    </a:ext>
                  </a:extLst>
                </a:gridCol>
                <a:gridCol w="329184">
                  <a:extLst>
                    <a:ext uri="{9D8B030D-6E8A-4147-A177-3AD203B41FA5}">
                      <a16:colId xmlns:a16="http://schemas.microsoft.com/office/drawing/2014/main" val="1108298341"/>
                    </a:ext>
                  </a:extLst>
                </a:gridCol>
                <a:gridCol w="329184">
                  <a:extLst>
                    <a:ext uri="{9D8B030D-6E8A-4147-A177-3AD203B41FA5}">
                      <a16:colId xmlns:a16="http://schemas.microsoft.com/office/drawing/2014/main" val="2438632251"/>
                    </a:ext>
                  </a:extLst>
                </a:gridCol>
                <a:gridCol w="329184">
                  <a:extLst>
                    <a:ext uri="{9D8B030D-6E8A-4147-A177-3AD203B41FA5}">
                      <a16:colId xmlns:a16="http://schemas.microsoft.com/office/drawing/2014/main" val="3429345981"/>
                    </a:ext>
                  </a:extLst>
                </a:gridCol>
                <a:gridCol w="329184">
                  <a:extLst>
                    <a:ext uri="{9D8B030D-6E8A-4147-A177-3AD203B41FA5}">
                      <a16:colId xmlns:a16="http://schemas.microsoft.com/office/drawing/2014/main" val="628847262"/>
                    </a:ext>
                  </a:extLst>
                </a:gridCol>
                <a:gridCol w="329184">
                  <a:extLst>
                    <a:ext uri="{9D8B030D-6E8A-4147-A177-3AD203B41FA5}">
                      <a16:colId xmlns:a16="http://schemas.microsoft.com/office/drawing/2014/main" val="428124438"/>
                    </a:ext>
                  </a:extLst>
                </a:gridCol>
                <a:gridCol w="329184">
                  <a:extLst>
                    <a:ext uri="{9D8B030D-6E8A-4147-A177-3AD203B41FA5}">
                      <a16:colId xmlns:a16="http://schemas.microsoft.com/office/drawing/2014/main" val="3088641930"/>
                    </a:ext>
                  </a:extLst>
                </a:gridCol>
                <a:gridCol w="329184">
                  <a:extLst>
                    <a:ext uri="{9D8B030D-6E8A-4147-A177-3AD203B41FA5}">
                      <a16:colId xmlns:a16="http://schemas.microsoft.com/office/drawing/2014/main" val="1823201005"/>
                    </a:ext>
                  </a:extLst>
                </a:gridCol>
                <a:gridCol w="329184">
                  <a:extLst>
                    <a:ext uri="{9D8B030D-6E8A-4147-A177-3AD203B41FA5}">
                      <a16:colId xmlns:a16="http://schemas.microsoft.com/office/drawing/2014/main" val="3055397558"/>
                    </a:ext>
                  </a:extLst>
                </a:gridCol>
                <a:gridCol w="329184">
                  <a:extLst>
                    <a:ext uri="{9D8B030D-6E8A-4147-A177-3AD203B41FA5}">
                      <a16:colId xmlns:a16="http://schemas.microsoft.com/office/drawing/2014/main" val="1611782102"/>
                    </a:ext>
                  </a:extLst>
                </a:gridCol>
                <a:gridCol w="329184">
                  <a:extLst>
                    <a:ext uri="{9D8B030D-6E8A-4147-A177-3AD203B41FA5}">
                      <a16:colId xmlns:a16="http://schemas.microsoft.com/office/drawing/2014/main" val="8675238"/>
                    </a:ext>
                  </a:extLst>
                </a:gridCol>
                <a:gridCol w="329184">
                  <a:extLst>
                    <a:ext uri="{9D8B030D-6E8A-4147-A177-3AD203B41FA5}">
                      <a16:colId xmlns:a16="http://schemas.microsoft.com/office/drawing/2014/main" val="1056071089"/>
                    </a:ext>
                  </a:extLst>
                </a:gridCol>
                <a:gridCol w="329184">
                  <a:extLst>
                    <a:ext uri="{9D8B030D-6E8A-4147-A177-3AD203B41FA5}">
                      <a16:colId xmlns:a16="http://schemas.microsoft.com/office/drawing/2014/main" val="865915688"/>
                    </a:ext>
                  </a:extLst>
                </a:gridCol>
                <a:gridCol w="329184">
                  <a:extLst>
                    <a:ext uri="{9D8B030D-6E8A-4147-A177-3AD203B41FA5}">
                      <a16:colId xmlns:a16="http://schemas.microsoft.com/office/drawing/2014/main" val="1474668376"/>
                    </a:ext>
                  </a:extLst>
                </a:gridCol>
                <a:gridCol w="1399032">
                  <a:extLst>
                    <a:ext uri="{9D8B030D-6E8A-4147-A177-3AD203B41FA5}">
                      <a16:colId xmlns:a16="http://schemas.microsoft.com/office/drawing/2014/main" val="2104295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4210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14:06:36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https://quintly-eu-image-storage.s3.amazonaws.com/60022ca1c1f5f702dc8ca6deec30fe7e/d164fd4adcd125fb55489fa800ba373c.jpg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5%) - 2024| TimeOnPage (90d) | NiveaPixel, Lookalike (DE, 5%) - 2024 | SessionDuration (90d) | NiveaPixel, Lookalike (DE, 5%) - RET | Video Viewers | Past Campaigns 180d oder Lookalike (DE, 5%) - RET | Cellular Luminous | AUG-SEP | VV know</a:t>
                      </a:r>
                    </a:p>
                  </a:txBody>
                  <a:tcPr/>
                </a:tc>
                <a:extLst>
                  <a:ext uri="{0D108BD9-81ED-4DB2-BD59-A6C34878D82A}">
                    <a16:rowId xmlns:a16="http://schemas.microsoft.com/office/drawing/2014/main" val="1692374525"/>
                  </a:ext>
                </a:extLst>
              </a:tr>
            </a:tbl>
          </a:graphicData>
        </a:graphic>
      </p:graphicFrame>
      <p:sp>
        <p:nvSpPr>
          <p:cNvPr id="4" name="Text Placeholder 3">
            <a:extLst>
              <a:ext uri="{FF2B5EF4-FFF2-40B4-BE49-F238E27FC236}">
                <a16:creationId xmlns:a16="http://schemas.microsoft.com/office/drawing/2014/main" id="{8B5EADEC-EC48-4E1A-9635-95C9873956A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29471711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8A0A-3B04-4CAC-AC85-A4459F16CDC1}"/>
              </a:ext>
            </a:extLst>
          </p:cNvPr>
          <p:cNvSpPr>
            <a:spLocks noGrp="1"/>
          </p:cNvSpPr>
          <p:nvPr>
            <p:ph type="title"/>
          </p:nvPr>
        </p:nvSpPr>
        <p:spPr/>
        <p:txBody>
          <a:bodyPr/>
          <a:lstStyle/>
          <a:p>
            <a:r>
              <a:rPr lang="en-US"/>
              <a:t>Overall Ads Performance Table (Instagram Ads) | 13 profiles - 9 of 26</a:t>
            </a:r>
          </a:p>
        </p:txBody>
      </p:sp>
      <p:graphicFrame>
        <p:nvGraphicFramePr>
          <p:cNvPr id="5" name="Table Placeholder 4">
            <a:extLst>
              <a:ext uri="{FF2B5EF4-FFF2-40B4-BE49-F238E27FC236}">
                <a16:creationId xmlns:a16="http://schemas.microsoft.com/office/drawing/2014/main" id="{F4A2269A-0438-4CC4-B5CB-0AB70A9907A8}"/>
              </a:ext>
            </a:extLst>
          </p:cNvPr>
          <p:cNvGraphicFramePr>
            <a:graphicFrameLocks noGrp="1"/>
          </p:cNvGraphicFramePr>
          <p:nvPr>
            <p:ph type="tbl" sz="quarter" idx="13"/>
            <p:extLst>
              <p:ext uri="{D42A27DB-BD31-4B8C-83A1-F6EECF244321}">
                <p14:modId xmlns:p14="http://schemas.microsoft.com/office/powerpoint/2010/main" val="3007871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91842436"/>
                    </a:ext>
                  </a:extLst>
                </a:gridCol>
                <a:gridCol w="905256">
                  <a:extLst>
                    <a:ext uri="{9D8B030D-6E8A-4147-A177-3AD203B41FA5}">
                      <a16:colId xmlns:a16="http://schemas.microsoft.com/office/drawing/2014/main" val="556377181"/>
                    </a:ext>
                  </a:extLst>
                </a:gridCol>
                <a:gridCol w="329184">
                  <a:extLst>
                    <a:ext uri="{9D8B030D-6E8A-4147-A177-3AD203B41FA5}">
                      <a16:colId xmlns:a16="http://schemas.microsoft.com/office/drawing/2014/main" val="3003805443"/>
                    </a:ext>
                  </a:extLst>
                </a:gridCol>
                <a:gridCol w="329184">
                  <a:extLst>
                    <a:ext uri="{9D8B030D-6E8A-4147-A177-3AD203B41FA5}">
                      <a16:colId xmlns:a16="http://schemas.microsoft.com/office/drawing/2014/main" val="2136245776"/>
                    </a:ext>
                  </a:extLst>
                </a:gridCol>
                <a:gridCol w="329184">
                  <a:extLst>
                    <a:ext uri="{9D8B030D-6E8A-4147-A177-3AD203B41FA5}">
                      <a16:colId xmlns:a16="http://schemas.microsoft.com/office/drawing/2014/main" val="3602732563"/>
                    </a:ext>
                  </a:extLst>
                </a:gridCol>
                <a:gridCol w="329184">
                  <a:extLst>
                    <a:ext uri="{9D8B030D-6E8A-4147-A177-3AD203B41FA5}">
                      <a16:colId xmlns:a16="http://schemas.microsoft.com/office/drawing/2014/main" val="1890695743"/>
                    </a:ext>
                  </a:extLst>
                </a:gridCol>
                <a:gridCol w="329184">
                  <a:extLst>
                    <a:ext uri="{9D8B030D-6E8A-4147-A177-3AD203B41FA5}">
                      <a16:colId xmlns:a16="http://schemas.microsoft.com/office/drawing/2014/main" val="3383548842"/>
                    </a:ext>
                  </a:extLst>
                </a:gridCol>
                <a:gridCol w="329184">
                  <a:extLst>
                    <a:ext uri="{9D8B030D-6E8A-4147-A177-3AD203B41FA5}">
                      <a16:colId xmlns:a16="http://schemas.microsoft.com/office/drawing/2014/main" val="936389807"/>
                    </a:ext>
                  </a:extLst>
                </a:gridCol>
                <a:gridCol w="329184">
                  <a:extLst>
                    <a:ext uri="{9D8B030D-6E8A-4147-A177-3AD203B41FA5}">
                      <a16:colId xmlns:a16="http://schemas.microsoft.com/office/drawing/2014/main" val="2678290982"/>
                    </a:ext>
                  </a:extLst>
                </a:gridCol>
                <a:gridCol w="329184">
                  <a:extLst>
                    <a:ext uri="{9D8B030D-6E8A-4147-A177-3AD203B41FA5}">
                      <a16:colId xmlns:a16="http://schemas.microsoft.com/office/drawing/2014/main" val="4012160942"/>
                    </a:ext>
                  </a:extLst>
                </a:gridCol>
                <a:gridCol w="329184">
                  <a:extLst>
                    <a:ext uri="{9D8B030D-6E8A-4147-A177-3AD203B41FA5}">
                      <a16:colId xmlns:a16="http://schemas.microsoft.com/office/drawing/2014/main" val="3309791386"/>
                    </a:ext>
                  </a:extLst>
                </a:gridCol>
                <a:gridCol w="329184">
                  <a:extLst>
                    <a:ext uri="{9D8B030D-6E8A-4147-A177-3AD203B41FA5}">
                      <a16:colId xmlns:a16="http://schemas.microsoft.com/office/drawing/2014/main" val="2604081484"/>
                    </a:ext>
                  </a:extLst>
                </a:gridCol>
                <a:gridCol w="329184">
                  <a:extLst>
                    <a:ext uri="{9D8B030D-6E8A-4147-A177-3AD203B41FA5}">
                      <a16:colId xmlns:a16="http://schemas.microsoft.com/office/drawing/2014/main" val="967934971"/>
                    </a:ext>
                  </a:extLst>
                </a:gridCol>
                <a:gridCol w="329184">
                  <a:extLst>
                    <a:ext uri="{9D8B030D-6E8A-4147-A177-3AD203B41FA5}">
                      <a16:colId xmlns:a16="http://schemas.microsoft.com/office/drawing/2014/main" val="1564127003"/>
                    </a:ext>
                  </a:extLst>
                </a:gridCol>
                <a:gridCol w="329184">
                  <a:extLst>
                    <a:ext uri="{9D8B030D-6E8A-4147-A177-3AD203B41FA5}">
                      <a16:colId xmlns:a16="http://schemas.microsoft.com/office/drawing/2014/main" val="4259533810"/>
                    </a:ext>
                  </a:extLst>
                </a:gridCol>
                <a:gridCol w="1399032">
                  <a:extLst>
                    <a:ext uri="{9D8B030D-6E8A-4147-A177-3AD203B41FA5}">
                      <a16:colId xmlns:a16="http://schemas.microsoft.com/office/drawing/2014/main" val="2987007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2636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14:06:36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https://quintly-eu-image-storage.s3.amazonaws.com/60022ca1c1f5f702dc8ca6deec30fe7e/a7c4dcf3579b557f045b0261da72ea4a.jpg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5%) - 2024| TimeOnPage (90d) | NiveaPixel, Lookalike (DE, 5%) - 2024 | SessionDuration (90d) | NiveaPixel, Lookalike (DE, 5%) - RET | Video Viewers | Past Campaigns 180d oder Lookalike (DE, 5%) - RET | Cellular Luminous | AUG-SEP | VV know</a:t>
                      </a:r>
                    </a:p>
                  </a:txBody>
                  <a:tcPr/>
                </a:tc>
                <a:extLst>
                  <a:ext uri="{0D108BD9-81ED-4DB2-BD59-A6C34878D82A}">
                    <a16:rowId xmlns:a16="http://schemas.microsoft.com/office/drawing/2014/main" val="261910618"/>
                  </a:ext>
                </a:extLst>
              </a:tr>
            </a:tbl>
          </a:graphicData>
        </a:graphic>
      </p:graphicFrame>
      <p:sp>
        <p:nvSpPr>
          <p:cNvPr id="4" name="Text Placeholder 3">
            <a:extLst>
              <a:ext uri="{FF2B5EF4-FFF2-40B4-BE49-F238E27FC236}">
                <a16:creationId xmlns:a16="http://schemas.microsoft.com/office/drawing/2014/main" id="{A63B6578-45FF-49E7-B029-0A323F40677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22110390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BB157-E388-41C5-9913-5C1905807EE7}"/>
              </a:ext>
            </a:extLst>
          </p:cNvPr>
          <p:cNvSpPr>
            <a:spLocks noGrp="1"/>
          </p:cNvSpPr>
          <p:nvPr>
            <p:ph type="title"/>
          </p:nvPr>
        </p:nvSpPr>
        <p:spPr/>
        <p:txBody>
          <a:bodyPr/>
          <a:lstStyle/>
          <a:p>
            <a:r>
              <a:rPr lang="en-US"/>
              <a:t>Overall Ads Performance Table (Instagram Ads) | 13 profiles - 10 of 26</a:t>
            </a:r>
          </a:p>
        </p:txBody>
      </p:sp>
      <p:graphicFrame>
        <p:nvGraphicFramePr>
          <p:cNvPr id="5" name="Table Placeholder 4">
            <a:extLst>
              <a:ext uri="{FF2B5EF4-FFF2-40B4-BE49-F238E27FC236}">
                <a16:creationId xmlns:a16="http://schemas.microsoft.com/office/drawing/2014/main" id="{3B89DE19-8FFC-474D-B257-C4C72BEBB3D3}"/>
              </a:ext>
            </a:extLst>
          </p:cNvPr>
          <p:cNvGraphicFramePr>
            <a:graphicFrameLocks noGrp="1"/>
          </p:cNvGraphicFramePr>
          <p:nvPr>
            <p:ph type="tbl" sz="quarter" idx="13"/>
            <p:extLst>
              <p:ext uri="{D42A27DB-BD31-4B8C-83A1-F6EECF244321}">
                <p14:modId xmlns:p14="http://schemas.microsoft.com/office/powerpoint/2010/main" val="3586849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84117960"/>
                    </a:ext>
                  </a:extLst>
                </a:gridCol>
                <a:gridCol w="905256">
                  <a:extLst>
                    <a:ext uri="{9D8B030D-6E8A-4147-A177-3AD203B41FA5}">
                      <a16:colId xmlns:a16="http://schemas.microsoft.com/office/drawing/2014/main" val="2786268572"/>
                    </a:ext>
                  </a:extLst>
                </a:gridCol>
                <a:gridCol w="329184">
                  <a:extLst>
                    <a:ext uri="{9D8B030D-6E8A-4147-A177-3AD203B41FA5}">
                      <a16:colId xmlns:a16="http://schemas.microsoft.com/office/drawing/2014/main" val="761191491"/>
                    </a:ext>
                  </a:extLst>
                </a:gridCol>
                <a:gridCol w="329184">
                  <a:extLst>
                    <a:ext uri="{9D8B030D-6E8A-4147-A177-3AD203B41FA5}">
                      <a16:colId xmlns:a16="http://schemas.microsoft.com/office/drawing/2014/main" val="464660000"/>
                    </a:ext>
                  </a:extLst>
                </a:gridCol>
                <a:gridCol w="329184">
                  <a:extLst>
                    <a:ext uri="{9D8B030D-6E8A-4147-A177-3AD203B41FA5}">
                      <a16:colId xmlns:a16="http://schemas.microsoft.com/office/drawing/2014/main" val="3552015893"/>
                    </a:ext>
                  </a:extLst>
                </a:gridCol>
                <a:gridCol w="329184">
                  <a:extLst>
                    <a:ext uri="{9D8B030D-6E8A-4147-A177-3AD203B41FA5}">
                      <a16:colId xmlns:a16="http://schemas.microsoft.com/office/drawing/2014/main" val="2816707884"/>
                    </a:ext>
                  </a:extLst>
                </a:gridCol>
                <a:gridCol w="329184">
                  <a:extLst>
                    <a:ext uri="{9D8B030D-6E8A-4147-A177-3AD203B41FA5}">
                      <a16:colId xmlns:a16="http://schemas.microsoft.com/office/drawing/2014/main" val="4246991046"/>
                    </a:ext>
                  </a:extLst>
                </a:gridCol>
                <a:gridCol w="329184">
                  <a:extLst>
                    <a:ext uri="{9D8B030D-6E8A-4147-A177-3AD203B41FA5}">
                      <a16:colId xmlns:a16="http://schemas.microsoft.com/office/drawing/2014/main" val="384996292"/>
                    </a:ext>
                  </a:extLst>
                </a:gridCol>
                <a:gridCol w="329184">
                  <a:extLst>
                    <a:ext uri="{9D8B030D-6E8A-4147-A177-3AD203B41FA5}">
                      <a16:colId xmlns:a16="http://schemas.microsoft.com/office/drawing/2014/main" val="2589028318"/>
                    </a:ext>
                  </a:extLst>
                </a:gridCol>
                <a:gridCol w="329184">
                  <a:extLst>
                    <a:ext uri="{9D8B030D-6E8A-4147-A177-3AD203B41FA5}">
                      <a16:colId xmlns:a16="http://schemas.microsoft.com/office/drawing/2014/main" val="374939297"/>
                    </a:ext>
                  </a:extLst>
                </a:gridCol>
                <a:gridCol w="329184">
                  <a:extLst>
                    <a:ext uri="{9D8B030D-6E8A-4147-A177-3AD203B41FA5}">
                      <a16:colId xmlns:a16="http://schemas.microsoft.com/office/drawing/2014/main" val="1983082237"/>
                    </a:ext>
                  </a:extLst>
                </a:gridCol>
                <a:gridCol w="329184">
                  <a:extLst>
                    <a:ext uri="{9D8B030D-6E8A-4147-A177-3AD203B41FA5}">
                      <a16:colId xmlns:a16="http://schemas.microsoft.com/office/drawing/2014/main" val="3787467168"/>
                    </a:ext>
                  </a:extLst>
                </a:gridCol>
                <a:gridCol w="329184">
                  <a:extLst>
                    <a:ext uri="{9D8B030D-6E8A-4147-A177-3AD203B41FA5}">
                      <a16:colId xmlns:a16="http://schemas.microsoft.com/office/drawing/2014/main" val="1489881249"/>
                    </a:ext>
                  </a:extLst>
                </a:gridCol>
                <a:gridCol w="329184">
                  <a:extLst>
                    <a:ext uri="{9D8B030D-6E8A-4147-A177-3AD203B41FA5}">
                      <a16:colId xmlns:a16="http://schemas.microsoft.com/office/drawing/2014/main" val="498288941"/>
                    </a:ext>
                  </a:extLst>
                </a:gridCol>
                <a:gridCol w="329184">
                  <a:extLst>
                    <a:ext uri="{9D8B030D-6E8A-4147-A177-3AD203B41FA5}">
                      <a16:colId xmlns:a16="http://schemas.microsoft.com/office/drawing/2014/main" val="3043037301"/>
                    </a:ext>
                  </a:extLst>
                </a:gridCol>
                <a:gridCol w="1399032">
                  <a:extLst>
                    <a:ext uri="{9D8B030D-6E8A-4147-A177-3AD203B41FA5}">
                      <a16:colId xmlns:a16="http://schemas.microsoft.com/office/drawing/2014/main" val="1457981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1606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14:06:10</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https://quintly-eu-image-storage.s3.amazonaws.com/60022ca1c1f5f702dc8ca6deec30fe7e/d2bde5e788e4501f2d7bf5592c458b31.jpg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RET | Video Viewers | Past Campaigns 180d oder RET | Cellular Luminous | AUG-SEP | VV know</a:t>
                      </a:r>
                    </a:p>
                  </a:txBody>
                  <a:tcPr/>
                </a:tc>
                <a:extLst>
                  <a:ext uri="{0D108BD9-81ED-4DB2-BD59-A6C34878D82A}">
                    <a16:rowId xmlns:a16="http://schemas.microsoft.com/office/drawing/2014/main" val="90596668"/>
                  </a:ext>
                </a:extLst>
              </a:tr>
            </a:tbl>
          </a:graphicData>
        </a:graphic>
      </p:graphicFrame>
      <p:sp>
        <p:nvSpPr>
          <p:cNvPr id="4" name="Text Placeholder 3">
            <a:extLst>
              <a:ext uri="{FF2B5EF4-FFF2-40B4-BE49-F238E27FC236}">
                <a16:creationId xmlns:a16="http://schemas.microsoft.com/office/drawing/2014/main" id="{1A4476F3-B1EA-4BE6-814A-CF13CF30C2A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59960503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3F1AC-44DF-4152-AFE1-4D120CD824CC}"/>
              </a:ext>
            </a:extLst>
          </p:cNvPr>
          <p:cNvSpPr>
            <a:spLocks noGrp="1"/>
          </p:cNvSpPr>
          <p:nvPr>
            <p:ph type="title"/>
          </p:nvPr>
        </p:nvSpPr>
        <p:spPr/>
        <p:txBody>
          <a:bodyPr/>
          <a:lstStyle/>
          <a:p>
            <a:r>
              <a:rPr lang="en-US"/>
              <a:t>Overall Ads Performance Table (Instagram Ads) | 13 profiles - 11 of 26</a:t>
            </a:r>
          </a:p>
        </p:txBody>
      </p:sp>
      <p:graphicFrame>
        <p:nvGraphicFramePr>
          <p:cNvPr id="5" name="Table Placeholder 4">
            <a:extLst>
              <a:ext uri="{FF2B5EF4-FFF2-40B4-BE49-F238E27FC236}">
                <a16:creationId xmlns:a16="http://schemas.microsoft.com/office/drawing/2014/main" id="{83B5E274-82C5-4033-AFFC-F9CFB152BA79}"/>
              </a:ext>
            </a:extLst>
          </p:cNvPr>
          <p:cNvGraphicFramePr>
            <a:graphicFrameLocks noGrp="1"/>
          </p:cNvGraphicFramePr>
          <p:nvPr>
            <p:ph type="tbl" sz="quarter" idx="13"/>
            <p:extLst>
              <p:ext uri="{D42A27DB-BD31-4B8C-83A1-F6EECF244321}">
                <p14:modId xmlns:p14="http://schemas.microsoft.com/office/powerpoint/2010/main" val="1514623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62048157"/>
                    </a:ext>
                  </a:extLst>
                </a:gridCol>
                <a:gridCol w="905256">
                  <a:extLst>
                    <a:ext uri="{9D8B030D-6E8A-4147-A177-3AD203B41FA5}">
                      <a16:colId xmlns:a16="http://schemas.microsoft.com/office/drawing/2014/main" val="857298176"/>
                    </a:ext>
                  </a:extLst>
                </a:gridCol>
                <a:gridCol w="329184">
                  <a:extLst>
                    <a:ext uri="{9D8B030D-6E8A-4147-A177-3AD203B41FA5}">
                      <a16:colId xmlns:a16="http://schemas.microsoft.com/office/drawing/2014/main" val="3239141971"/>
                    </a:ext>
                  </a:extLst>
                </a:gridCol>
                <a:gridCol w="329184">
                  <a:extLst>
                    <a:ext uri="{9D8B030D-6E8A-4147-A177-3AD203B41FA5}">
                      <a16:colId xmlns:a16="http://schemas.microsoft.com/office/drawing/2014/main" val="3747435649"/>
                    </a:ext>
                  </a:extLst>
                </a:gridCol>
                <a:gridCol w="329184">
                  <a:extLst>
                    <a:ext uri="{9D8B030D-6E8A-4147-A177-3AD203B41FA5}">
                      <a16:colId xmlns:a16="http://schemas.microsoft.com/office/drawing/2014/main" val="613285584"/>
                    </a:ext>
                  </a:extLst>
                </a:gridCol>
                <a:gridCol w="329184">
                  <a:extLst>
                    <a:ext uri="{9D8B030D-6E8A-4147-A177-3AD203B41FA5}">
                      <a16:colId xmlns:a16="http://schemas.microsoft.com/office/drawing/2014/main" val="933448451"/>
                    </a:ext>
                  </a:extLst>
                </a:gridCol>
                <a:gridCol w="329184">
                  <a:extLst>
                    <a:ext uri="{9D8B030D-6E8A-4147-A177-3AD203B41FA5}">
                      <a16:colId xmlns:a16="http://schemas.microsoft.com/office/drawing/2014/main" val="1668602295"/>
                    </a:ext>
                  </a:extLst>
                </a:gridCol>
                <a:gridCol w="329184">
                  <a:extLst>
                    <a:ext uri="{9D8B030D-6E8A-4147-A177-3AD203B41FA5}">
                      <a16:colId xmlns:a16="http://schemas.microsoft.com/office/drawing/2014/main" val="3076313265"/>
                    </a:ext>
                  </a:extLst>
                </a:gridCol>
                <a:gridCol w="329184">
                  <a:extLst>
                    <a:ext uri="{9D8B030D-6E8A-4147-A177-3AD203B41FA5}">
                      <a16:colId xmlns:a16="http://schemas.microsoft.com/office/drawing/2014/main" val="988375188"/>
                    </a:ext>
                  </a:extLst>
                </a:gridCol>
                <a:gridCol w="329184">
                  <a:extLst>
                    <a:ext uri="{9D8B030D-6E8A-4147-A177-3AD203B41FA5}">
                      <a16:colId xmlns:a16="http://schemas.microsoft.com/office/drawing/2014/main" val="1920214124"/>
                    </a:ext>
                  </a:extLst>
                </a:gridCol>
                <a:gridCol w="329184">
                  <a:extLst>
                    <a:ext uri="{9D8B030D-6E8A-4147-A177-3AD203B41FA5}">
                      <a16:colId xmlns:a16="http://schemas.microsoft.com/office/drawing/2014/main" val="151502214"/>
                    </a:ext>
                  </a:extLst>
                </a:gridCol>
                <a:gridCol w="329184">
                  <a:extLst>
                    <a:ext uri="{9D8B030D-6E8A-4147-A177-3AD203B41FA5}">
                      <a16:colId xmlns:a16="http://schemas.microsoft.com/office/drawing/2014/main" val="3419535566"/>
                    </a:ext>
                  </a:extLst>
                </a:gridCol>
                <a:gridCol w="329184">
                  <a:extLst>
                    <a:ext uri="{9D8B030D-6E8A-4147-A177-3AD203B41FA5}">
                      <a16:colId xmlns:a16="http://schemas.microsoft.com/office/drawing/2014/main" val="251605852"/>
                    </a:ext>
                  </a:extLst>
                </a:gridCol>
                <a:gridCol w="329184">
                  <a:extLst>
                    <a:ext uri="{9D8B030D-6E8A-4147-A177-3AD203B41FA5}">
                      <a16:colId xmlns:a16="http://schemas.microsoft.com/office/drawing/2014/main" val="108435689"/>
                    </a:ext>
                  </a:extLst>
                </a:gridCol>
                <a:gridCol w="329184">
                  <a:extLst>
                    <a:ext uri="{9D8B030D-6E8A-4147-A177-3AD203B41FA5}">
                      <a16:colId xmlns:a16="http://schemas.microsoft.com/office/drawing/2014/main" val="1201305514"/>
                    </a:ext>
                  </a:extLst>
                </a:gridCol>
                <a:gridCol w="1399032">
                  <a:extLst>
                    <a:ext uri="{9D8B030D-6E8A-4147-A177-3AD203B41FA5}">
                      <a16:colId xmlns:a16="http://schemas.microsoft.com/office/drawing/2014/main" val="152898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1091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https://quintly-eu-image-storage.s3.amazonaws.com/60022ca1c1f5f702dc8ca6deec30fe7e/d164fd4adcd125fb55489fa800ba373c.jpg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RET | Video Viewers | Past Campaigns 180d oder RET | Cellular Luminous | AUG-SEP | VV know</a:t>
                      </a:r>
                    </a:p>
                  </a:txBody>
                  <a:tcPr/>
                </a:tc>
                <a:extLst>
                  <a:ext uri="{0D108BD9-81ED-4DB2-BD59-A6C34878D82A}">
                    <a16:rowId xmlns:a16="http://schemas.microsoft.com/office/drawing/2014/main" val="1243187554"/>
                  </a:ext>
                </a:extLst>
              </a:tr>
            </a:tbl>
          </a:graphicData>
        </a:graphic>
      </p:graphicFrame>
      <p:sp>
        <p:nvSpPr>
          <p:cNvPr id="4" name="Text Placeholder 3">
            <a:extLst>
              <a:ext uri="{FF2B5EF4-FFF2-40B4-BE49-F238E27FC236}">
                <a16:creationId xmlns:a16="http://schemas.microsoft.com/office/drawing/2014/main" id="{3180ED5C-ECB9-42D3-AB2B-0E17695EA7F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54384871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E99F-C7C5-4121-9E69-315FD55EECED}"/>
              </a:ext>
            </a:extLst>
          </p:cNvPr>
          <p:cNvSpPr>
            <a:spLocks noGrp="1"/>
          </p:cNvSpPr>
          <p:nvPr>
            <p:ph type="title"/>
          </p:nvPr>
        </p:nvSpPr>
        <p:spPr/>
        <p:txBody>
          <a:bodyPr/>
          <a:lstStyle/>
          <a:p>
            <a:r>
              <a:rPr lang="en-US"/>
              <a:t>Overall Ads Performance Table (Instagram Ads) | 13 profiles - 12 of 26</a:t>
            </a:r>
          </a:p>
        </p:txBody>
      </p:sp>
      <p:graphicFrame>
        <p:nvGraphicFramePr>
          <p:cNvPr id="5" name="Table Placeholder 4">
            <a:extLst>
              <a:ext uri="{FF2B5EF4-FFF2-40B4-BE49-F238E27FC236}">
                <a16:creationId xmlns:a16="http://schemas.microsoft.com/office/drawing/2014/main" id="{F44AC4C9-231B-42F7-B1F5-EB347F4D7318}"/>
              </a:ext>
            </a:extLst>
          </p:cNvPr>
          <p:cNvGraphicFramePr>
            <a:graphicFrameLocks noGrp="1"/>
          </p:cNvGraphicFramePr>
          <p:nvPr>
            <p:ph type="tbl" sz="quarter" idx="13"/>
            <p:extLst>
              <p:ext uri="{D42A27DB-BD31-4B8C-83A1-F6EECF244321}">
                <p14:modId xmlns:p14="http://schemas.microsoft.com/office/powerpoint/2010/main" val="410129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84459786"/>
                    </a:ext>
                  </a:extLst>
                </a:gridCol>
                <a:gridCol w="905256">
                  <a:extLst>
                    <a:ext uri="{9D8B030D-6E8A-4147-A177-3AD203B41FA5}">
                      <a16:colId xmlns:a16="http://schemas.microsoft.com/office/drawing/2014/main" val="3596110310"/>
                    </a:ext>
                  </a:extLst>
                </a:gridCol>
                <a:gridCol w="329184">
                  <a:extLst>
                    <a:ext uri="{9D8B030D-6E8A-4147-A177-3AD203B41FA5}">
                      <a16:colId xmlns:a16="http://schemas.microsoft.com/office/drawing/2014/main" val="3715616552"/>
                    </a:ext>
                  </a:extLst>
                </a:gridCol>
                <a:gridCol w="329184">
                  <a:extLst>
                    <a:ext uri="{9D8B030D-6E8A-4147-A177-3AD203B41FA5}">
                      <a16:colId xmlns:a16="http://schemas.microsoft.com/office/drawing/2014/main" val="4071713504"/>
                    </a:ext>
                  </a:extLst>
                </a:gridCol>
                <a:gridCol w="329184">
                  <a:extLst>
                    <a:ext uri="{9D8B030D-6E8A-4147-A177-3AD203B41FA5}">
                      <a16:colId xmlns:a16="http://schemas.microsoft.com/office/drawing/2014/main" val="1490234924"/>
                    </a:ext>
                  </a:extLst>
                </a:gridCol>
                <a:gridCol w="329184">
                  <a:extLst>
                    <a:ext uri="{9D8B030D-6E8A-4147-A177-3AD203B41FA5}">
                      <a16:colId xmlns:a16="http://schemas.microsoft.com/office/drawing/2014/main" val="3712368016"/>
                    </a:ext>
                  </a:extLst>
                </a:gridCol>
                <a:gridCol w="329184">
                  <a:extLst>
                    <a:ext uri="{9D8B030D-6E8A-4147-A177-3AD203B41FA5}">
                      <a16:colId xmlns:a16="http://schemas.microsoft.com/office/drawing/2014/main" val="2585376793"/>
                    </a:ext>
                  </a:extLst>
                </a:gridCol>
                <a:gridCol w="329184">
                  <a:extLst>
                    <a:ext uri="{9D8B030D-6E8A-4147-A177-3AD203B41FA5}">
                      <a16:colId xmlns:a16="http://schemas.microsoft.com/office/drawing/2014/main" val="3279330934"/>
                    </a:ext>
                  </a:extLst>
                </a:gridCol>
                <a:gridCol w="329184">
                  <a:extLst>
                    <a:ext uri="{9D8B030D-6E8A-4147-A177-3AD203B41FA5}">
                      <a16:colId xmlns:a16="http://schemas.microsoft.com/office/drawing/2014/main" val="3651496256"/>
                    </a:ext>
                  </a:extLst>
                </a:gridCol>
                <a:gridCol w="329184">
                  <a:extLst>
                    <a:ext uri="{9D8B030D-6E8A-4147-A177-3AD203B41FA5}">
                      <a16:colId xmlns:a16="http://schemas.microsoft.com/office/drawing/2014/main" val="3732278233"/>
                    </a:ext>
                  </a:extLst>
                </a:gridCol>
                <a:gridCol w="329184">
                  <a:extLst>
                    <a:ext uri="{9D8B030D-6E8A-4147-A177-3AD203B41FA5}">
                      <a16:colId xmlns:a16="http://schemas.microsoft.com/office/drawing/2014/main" val="1972533219"/>
                    </a:ext>
                  </a:extLst>
                </a:gridCol>
                <a:gridCol w="329184">
                  <a:extLst>
                    <a:ext uri="{9D8B030D-6E8A-4147-A177-3AD203B41FA5}">
                      <a16:colId xmlns:a16="http://schemas.microsoft.com/office/drawing/2014/main" val="96689441"/>
                    </a:ext>
                  </a:extLst>
                </a:gridCol>
                <a:gridCol w="329184">
                  <a:extLst>
                    <a:ext uri="{9D8B030D-6E8A-4147-A177-3AD203B41FA5}">
                      <a16:colId xmlns:a16="http://schemas.microsoft.com/office/drawing/2014/main" val="2663901944"/>
                    </a:ext>
                  </a:extLst>
                </a:gridCol>
                <a:gridCol w="329184">
                  <a:extLst>
                    <a:ext uri="{9D8B030D-6E8A-4147-A177-3AD203B41FA5}">
                      <a16:colId xmlns:a16="http://schemas.microsoft.com/office/drawing/2014/main" val="4127491001"/>
                    </a:ext>
                  </a:extLst>
                </a:gridCol>
                <a:gridCol w="329184">
                  <a:extLst>
                    <a:ext uri="{9D8B030D-6E8A-4147-A177-3AD203B41FA5}">
                      <a16:colId xmlns:a16="http://schemas.microsoft.com/office/drawing/2014/main" val="2061157009"/>
                    </a:ext>
                  </a:extLst>
                </a:gridCol>
                <a:gridCol w="1399032">
                  <a:extLst>
                    <a:ext uri="{9D8B030D-6E8A-4147-A177-3AD203B41FA5}">
                      <a16:colId xmlns:a16="http://schemas.microsoft.com/office/drawing/2014/main" val="2757332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48830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https://quintly-eu-image-storage.s3.amazonaws.com/60022ca1c1f5f702dc8ca6deec30fe7e/a7c4dcf3579b557f045b0261da72ea4a.jpg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404.51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RET | Video Viewers | Past Campaigns 180d oder RET | Cellular Luminous | AUG-SEP | VV know</a:t>
                      </a:r>
                    </a:p>
                  </a:txBody>
                  <a:tcPr/>
                </a:tc>
                <a:extLst>
                  <a:ext uri="{0D108BD9-81ED-4DB2-BD59-A6C34878D82A}">
                    <a16:rowId xmlns:a16="http://schemas.microsoft.com/office/drawing/2014/main" val="1835405456"/>
                  </a:ext>
                </a:extLst>
              </a:tr>
            </a:tbl>
          </a:graphicData>
        </a:graphic>
      </p:graphicFrame>
      <p:sp>
        <p:nvSpPr>
          <p:cNvPr id="4" name="Text Placeholder 3">
            <a:extLst>
              <a:ext uri="{FF2B5EF4-FFF2-40B4-BE49-F238E27FC236}">
                <a16:creationId xmlns:a16="http://schemas.microsoft.com/office/drawing/2014/main" id="{469981C5-2CB6-4E2E-89D3-4F0A7FF8443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70509022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BC674-E681-453C-98AD-4DB78137B07C}"/>
              </a:ext>
            </a:extLst>
          </p:cNvPr>
          <p:cNvSpPr>
            <a:spLocks noGrp="1"/>
          </p:cNvSpPr>
          <p:nvPr>
            <p:ph type="title"/>
          </p:nvPr>
        </p:nvSpPr>
        <p:spPr/>
        <p:txBody>
          <a:bodyPr/>
          <a:lstStyle/>
          <a:p>
            <a:r>
              <a:rPr lang="en-US"/>
              <a:t>Overall Ads Performance Table (Instagram Ads) | 13 profiles - 13 of 26</a:t>
            </a:r>
          </a:p>
        </p:txBody>
      </p:sp>
      <p:graphicFrame>
        <p:nvGraphicFramePr>
          <p:cNvPr id="5" name="Table Placeholder 4">
            <a:extLst>
              <a:ext uri="{FF2B5EF4-FFF2-40B4-BE49-F238E27FC236}">
                <a16:creationId xmlns:a16="http://schemas.microsoft.com/office/drawing/2014/main" id="{E72277E5-3CFB-4B2A-A187-94322D1C75A3}"/>
              </a:ext>
            </a:extLst>
          </p:cNvPr>
          <p:cNvGraphicFramePr>
            <a:graphicFrameLocks noGrp="1"/>
          </p:cNvGraphicFramePr>
          <p:nvPr>
            <p:ph type="tbl" sz="quarter" idx="13"/>
            <p:extLst>
              <p:ext uri="{D42A27DB-BD31-4B8C-83A1-F6EECF244321}">
                <p14:modId xmlns:p14="http://schemas.microsoft.com/office/powerpoint/2010/main" val="123742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852421894"/>
                    </a:ext>
                  </a:extLst>
                </a:gridCol>
                <a:gridCol w="905256">
                  <a:extLst>
                    <a:ext uri="{9D8B030D-6E8A-4147-A177-3AD203B41FA5}">
                      <a16:colId xmlns:a16="http://schemas.microsoft.com/office/drawing/2014/main" val="4113780818"/>
                    </a:ext>
                  </a:extLst>
                </a:gridCol>
                <a:gridCol w="329184">
                  <a:extLst>
                    <a:ext uri="{9D8B030D-6E8A-4147-A177-3AD203B41FA5}">
                      <a16:colId xmlns:a16="http://schemas.microsoft.com/office/drawing/2014/main" val="1491569563"/>
                    </a:ext>
                  </a:extLst>
                </a:gridCol>
                <a:gridCol w="329184">
                  <a:extLst>
                    <a:ext uri="{9D8B030D-6E8A-4147-A177-3AD203B41FA5}">
                      <a16:colId xmlns:a16="http://schemas.microsoft.com/office/drawing/2014/main" val="3530181905"/>
                    </a:ext>
                  </a:extLst>
                </a:gridCol>
                <a:gridCol w="329184">
                  <a:extLst>
                    <a:ext uri="{9D8B030D-6E8A-4147-A177-3AD203B41FA5}">
                      <a16:colId xmlns:a16="http://schemas.microsoft.com/office/drawing/2014/main" val="1433197247"/>
                    </a:ext>
                  </a:extLst>
                </a:gridCol>
                <a:gridCol w="329184">
                  <a:extLst>
                    <a:ext uri="{9D8B030D-6E8A-4147-A177-3AD203B41FA5}">
                      <a16:colId xmlns:a16="http://schemas.microsoft.com/office/drawing/2014/main" val="126918322"/>
                    </a:ext>
                  </a:extLst>
                </a:gridCol>
                <a:gridCol w="329184">
                  <a:extLst>
                    <a:ext uri="{9D8B030D-6E8A-4147-A177-3AD203B41FA5}">
                      <a16:colId xmlns:a16="http://schemas.microsoft.com/office/drawing/2014/main" val="2321056529"/>
                    </a:ext>
                  </a:extLst>
                </a:gridCol>
                <a:gridCol w="329184">
                  <a:extLst>
                    <a:ext uri="{9D8B030D-6E8A-4147-A177-3AD203B41FA5}">
                      <a16:colId xmlns:a16="http://schemas.microsoft.com/office/drawing/2014/main" val="3259529208"/>
                    </a:ext>
                  </a:extLst>
                </a:gridCol>
                <a:gridCol w="329184">
                  <a:extLst>
                    <a:ext uri="{9D8B030D-6E8A-4147-A177-3AD203B41FA5}">
                      <a16:colId xmlns:a16="http://schemas.microsoft.com/office/drawing/2014/main" val="151881506"/>
                    </a:ext>
                  </a:extLst>
                </a:gridCol>
                <a:gridCol w="329184">
                  <a:extLst>
                    <a:ext uri="{9D8B030D-6E8A-4147-A177-3AD203B41FA5}">
                      <a16:colId xmlns:a16="http://schemas.microsoft.com/office/drawing/2014/main" val="2919822264"/>
                    </a:ext>
                  </a:extLst>
                </a:gridCol>
                <a:gridCol w="329184">
                  <a:extLst>
                    <a:ext uri="{9D8B030D-6E8A-4147-A177-3AD203B41FA5}">
                      <a16:colId xmlns:a16="http://schemas.microsoft.com/office/drawing/2014/main" val="3222639578"/>
                    </a:ext>
                  </a:extLst>
                </a:gridCol>
                <a:gridCol w="329184">
                  <a:extLst>
                    <a:ext uri="{9D8B030D-6E8A-4147-A177-3AD203B41FA5}">
                      <a16:colId xmlns:a16="http://schemas.microsoft.com/office/drawing/2014/main" val="3995770289"/>
                    </a:ext>
                  </a:extLst>
                </a:gridCol>
                <a:gridCol w="329184">
                  <a:extLst>
                    <a:ext uri="{9D8B030D-6E8A-4147-A177-3AD203B41FA5}">
                      <a16:colId xmlns:a16="http://schemas.microsoft.com/office/drawing/2014/main" val="3132904955"/>
                    </a:ext>
                  </a:extLst>
                </a:gridCol>
                <a:gridCol w="329184">
                  <a:extLst>
                    <a:ext uri="{9D8B030D-6E8A-4147-A177-3AD203B41FA5}">
                      <a16:colId xmlns:a16="http://schemas.microsoft.com/office/drawing/2014/main" val="3108057701"/>
                    </a:ext>
                  </a:extLst>
                </a:gridCol>
                <a:gridCol w="329184">
                  <a:extLst>
                    <a:ext uri="{9D8B030D-6E8A-4147-A177-3AD203B41FA5}">
                      <a16:colId xmlns:a16="http://schemas.microsoft.com/office/drawing/2014/main" val="3017409078"/>
                    </a:ext>
                  </a:extLst>
                </a:gridCol>
                <a:gridCol w="1399032">
                  <a:extLst>
                    <a:ext uri="{9D8B030D-6E8A-4147-A177-3AD203B41FA5}">
                      <a16:colId xmlns:a16="http://schemas.microsoft.com/office/drawing/2014/main" val="852400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37231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14:06:06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https://quintly-eu-image-storage.s3.amazonaws.com/60022ca1c1f5f702dc8ca6deec30fe7e/9ca016920fad3fc3e4622fcef4095b5f.jpg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T03_000227_DE_NFC_CellularLuminous630_CO_Aug24_Sep24_fullf_OMD_Social-OF-41092291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RET | Video Viewers | Past Campaigns 180d oder RET | Cellular Luminous | AUG-SEP | VV know</a:t>
                      </a:r>
                    </a:p>
                  </a:txBody>
                  <a:tcPr/>
                </a:tc>
                <a:extLst>
                  <a:ext uri="{0D108BD9-81ED-4DB2-BD59-A6C34878D82A}">
                    <a16:rowId xmlns:a16="http://schemas.microsoft.com/office/drawing/2014/main" val="3685600744"/>
                  </a:ext>
                </a:extLst>
              </a:tr>
            </a:tbl>
          </a:graphicData>
        </a:graphic>
      </p:graphicFrame>
      <p:sp>
        <p:nvSpPr>
          <p:cNvPr id="4" name="Text Placeholder 3">
            <a:extLst>
              <a:ext uri="{FF2B5EF4-FFF2-40B4-BE49-F238E27FC236}">
                <a16:creationId xmlns:a16="http://schemas.microsoft.com/office/drawing/2014/main" id="{B096DB68-865C-4291-B796-30904F8E0D2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63906147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C2123-8031-41B0-9256-FC01651ED52C}"/>
              </a:ext>
            </a:extLst>
          </p:cNvPr>
          <p:cNvSpPr>
            <a:spLocks noGrp="1"/>
          </p:cNvSpPr>
          <p:nvPr>
            <p:ph type="title"/>
          </p:nvPr>
        </p:nvSpPr>
        <p:spPr/>
        <p:txBody>
          <a:bodyPr/>
          <a:lstStyle/>
          <a:p>
            <a:r>
              <a:rPr lang="en-US"/>
              <a:t>Overall Ads Performance Table (Instagram Ads) | 13 profiles - 14 of 26</a:t>
            </a:r>
          </a:p>
        </p:txBody>
      </p:sp>
      <p:graphicFrame>
        <p:nvGraphicFramePr>
          <p:cNvPr id="5" name="Table Placeholder 4">
            <a:extLst>
              <a:ext uri="{FF2B5EF4-FFF2-40B4-BE49-F238E27FC236}">
                <a16:creationId xmlns:a16="http://schemas.microsoft.com/office/drawing/2014/main" id="{C57C659B-4360-479D-AC49-05E6C2B935BE}"/>
              </a:ext>
            </a:extLst>
          </p:cNvPr>
          <p:cNvGraphicFramePr>
            <a:graphicFrameLocks noGrp="1"/>
          </p:cNvGraphicFramePr>
          <p:nvPr>
            <p:ph type="tbl" sz="quarter" idx="13"/>
            <p:extLst>
              <p:ext uri="{D42A27DB-BD31-4B8C-83A1-F6EECF244321}">
                <p14:modId xmlns:p14="http://schemas.microsoft.com/office/powerpoint/2010/main" val="4294603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23123978"/>
                    </a:ext>
                  </a:extLst>
                </a:gridCol>
                <a:gridCol w="905256">
                  <a:extLst>
                    <a:ext uri="{9D8B030D-6E8A-4147-A177-3AD203B41FA5}">
                      <a16:colId xmlns:a16="http://schemas.microsoft.com/office/drawing/2014/main" val="892359210"/>
                    </a:ext>
                  </a:extLst>
                </a:gridCol>
                <a:gridCol w="329184">
                  <a:extLst>
                    <a:ext uri="{9D8B030D-6E8A-4147-A177-3AD203B41FA5}">
                      <a16:colId xmlns:a16="http://schemas.microsoft.com/office/drawing/2014/main" val="132408470"/>
                    </a:ext>
                  </a:extLst>
                </a:gridCol>
                <a:gridCol w="329184">
                  <a:extLst>
                    <a:ext uri="{9D8B030D-6E8A-4147-A177-3AD203B41FA5}">
                      <a16:colId xmlns:a16="http://schemas.microsoft.com/office/drawing/2014/main" val="2491024790"/>
                    </a:ext>
                  </a:extLst>
                </a:gridCol>
                <a:gridCol w="329184">
                  <a:extLst>
                    <a:ext uri="{9D8B030D-6E8A-4147-A177-3AD203B41FA5}">
                      <a16:colId xmlns:a16="http://schemas.microsoft.com/office/drawing/2014/main" val="2558703314"/>
                    </a:ext>
                  </a:extLst>
                </a:gridCol>
                <a:gridCol w="329184">
                  <a:extLst>
                    <a:ext uri="{9D8B030D-6E8A-4147-A177-3AD203B41FA5}">
                      <a16:colId xmlns:a16="http://schemas.microsoft.com/office/drawing/2014/main" val="1076403704"/>
                    </a:ext>
                  </a:extLst>
                </a:gridCol>
                <a:gridCol w="329184">
                  <a:extLst>
                    <a:ext uri="{9D8B030D-6E8A-4147-A177-3AD203B41FA5}">
                      <a16:colId xmlns:a16="http://schemas.microsoft.com/office/drawing/2014/main" val="3622754931"/>
                    </a:ext>
                  </a:extLst>
                </a:gridCol>
                <a:gridCol w="329184">
                  <a:extLst>
                    <a:ext uri="{9D8B030D-6E8A-4147-A177-3AD203B41FA5}">
                      <a16:colId xmlns:a16="http://schemas.microsoft.com/office/drawing/2014/main" val="1809978049"/>
                    </a:ext>
                  </a:extLst>
                </a:gridCol>
                <a:gridCol w="329184">
                  <a:extLst>
                    <a:ext uri="{9D8B030D-6E8A-4147-A177-3AD203B41FA5}">
                      <a16:colId xmlns:a16="http://schemas.microsoft.com/office/drawing/2014/main" val="3743027516"/>
                    </a:ext>
                  </a:extLst>
                </a:gridCol>
                <a:gridCol w="329184">
                  <a:extLst>
                    <a:ext uri="{9D8B030D-6E8A-4147-A177-3AD203B41FA5}">
                      <a16:colId xmlns:a16="http://schemas.microsoft.com/office/drawing/2014/main" val="2945006832"/>
                    </a:ext>
                  </a:extLst>
                </a:gridCol>
                <a:gridCol w="329184">
                  <a:extLst>
                    <a:ext uri="{9D8B030D-6E8A-4147-A177-3AD203B41FA5}">
                      <a16:colId xmlns:a16="http://schemas.microsoft.com/office/drawing/2014/main" val="1159751697"/>
                    </a:ext>
                  </a:extLst>
                </a:gridCol>
                <a:gridCol w="329184">
                  <a:extLst>
                    <a:ext uri="{9D8B030D-6E8A-4147-A177-3AD203B41FA5}">
                      <a16:colId xmlns:a16="http://schemas.microsoft.com/office/drawing/2014/main" val="1584076572"/>
                    </a:ext>
                  </a:extLst>
                </a:gridCol>
                <a:gridCol w="329184">
                  <a:extLst>
                    <a:ext uri="{9D8B030D-6E8A-4147-A177-3AD203B41FA5}">
                      <a16:colId xmlns:a16="http://schemas.microsoft.com/office/drawing/2014/main" val="3801531006"/>
                    </a:ext>
                  </a:extLst>
                </a:gridCol>
                <a:gridCol w="329184">
                  <a:extLst>
                    <a:ext uri="{9D8B030D-6E8A-4147-A177-3AD203B41FA5}">
                      <a16:colId xmlns:a16="http://schemas.microsoft.com/office/drawing/2014/main" val="1008961472"/>
                    </a:ext>
                  </a:extLst>
                </a:gridCol>
                <a:gridCol w="329184">
                  <a:extLst>
                    <a:ext uri="{9D8B030D-6E8A-4147-A177-3AD203B41FA5}">
                      <a16:colId xmlns:a16="http://schemas.microsoft.com/office/drawing/2014/main" val="1389237364"/>
                    </a:ext>
                  </a:extLst>
                </a:gridCol>
                <a:gridCol w="1399032">
                  <a:extLst>
                    <a:ext uri="{9D8B030D-6E8A-4147-A177-3AD203B41FA5}">
                      <a16:colId xmlns:a16="http://schemas.microsoft.com/office/drawing/2014/main" val="299566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72421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14:00:05</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https://quintly-eu-image-storage.s3.amazonaws.com/60022ca1c1f5f702dc8ca6deec30fe7e/9274cdba39db7b6a03ca5ab997506489.jpg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3049978256"/>
                  </a:ext>
                </a:extLst>
              </a:tr>
            </a:tbl>
          </a:graphicData>
        </a:graphic>
      </p:graphicFrame>
      <p:sp>
        <p:nvSpPr>
          <p:cNvPr id="4" name="Text Placeholder 3">
            <a:extLst>
              <a:ext uri="{FF2B5EF4-FFF2-40B4-BE49-F238E27FC236}">
                <a16:creationId xmlns:a16="http://schemas.microsoft.com/office/drawing/2014/main" id="{65972FFF-98FA-43FF-8B38-4F0B27007F9A}"/>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1825262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3443-046D-4999-8441-45BFF2A44D1B}"/>
              </a:ext>
            </a:extLst>
          </p:cNvPr>
          <p:cNvSpPr>
            <a:spLocks noGrp="1"/>
          </p:cNvSpPr>
          <p:nvPr>
            <p:ph type="title"/>
          </p:nvPr>
        </p:nvSpPr>
        <p:spPr/>
        <p:txBody>
          <a:bodyPr/>
          <a:lstStyle/>
          <a:p>
            <a:r>
              <a:rPr lang="en-US"/>
              <a:t>Overall Ads Performance Table (Instagram Ads) | 13 profiles - 15 of 26</a:t>
            </a:r>
          </a:p>
        </p:txBody>
      </p:sp>
      <p:graphicFrame>
        <p:nvGraphicFramePr>
          <p:cNvPr id="5" name="Table Placeholder 4">
            <a:extLst>
              <a:ext uri="{FF2B5EF4-FFF2-40B4-BE49-F238E27FC236}">
                <a16:creationId xmlns:a16="http://schemas.microsoft.com/office/drawing/2014/main" id="{D5551EE1-416E-4189-A497-23639B6ED115}"/>
              </a:ext>
            </a:extLst>
          </p:cNvPr>
          <p:cNvGraphicFramePr>
            <a:graphicFrameLocks noGrp="1"/>
          </p:cNvGraphicFramePr>
          <p:nvPr>
            <p:ph type="tbl" sz="quarter" idx="13"/>
            <p:extLst>
              <p:ext uri="{D42A27DB-BD31-4B8C-83A1-F6EECF244321}">
                <p14:modId xmlns:p14="http://schemas.microsoft.com/office/powerpoint/2010/main" val="1143221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02351097"/>
                    </a:ext>
                  </a:extLst>
                </a:gridCol>
                <a:gridCol w="905256">
                  <a:extLst>
                    <a:ext uri="{9D8B030D-6E8A-4147-A177-3AD203B41FA5}">
                      <a16:colId xmlns:a16="http://schemas.microsoft.com/office/drawing/2014/main" val="1929396900"/>
                    </a:ext>
                  </a:extLst>
                </a:gridCol>
                <a:gridCol w="329184">
                  <a:extLst>
                    <a:ext uri="{9D8B030D-6E8A-4147-A177-3AD203B41FA5}">
                      <a16:colId xmlns:a16="http://schemas.microsoft.com/office/drawing/2014/main" val="3974116932"/>
                    </a:ext>
                  </a:extLst>
                </a:gridCol>
                <a:gridCol w="329184">
                  <a:extLst>
                    <a:ext uri="{9D8B030D-6E8A-4147-A177-3AD203B41FA5}">
                      <a16:colId xmlns:a16="http://schemas.microsoft.com/office/drawing/2014/main" val="3379077071"/>
                    </a:ext>
                  </a:extLst>
                </a:gridCol>
                <a:gridCol w="329184">
                  <a:extLst>
                    <a:ext uri="{9D8B030D-6E8A-4147-A177-3AD203B41FA5}">
                      <a16:colId xmlns:a16="http://schemas.microsoft.com/office/drawing/2014/main" val="423473818"/>
                    </a:ext>
                  </a:extLst>
                </a:gridCol>
                <a:gridCol w="329184">
                  <a:extLst>
                    <a:ext uri="{9D8B030D-6E8A-4147-A177-3AD203B41FA5}">
                      <a16:colId xmlns:a16="http://schemas.microsoft.com/office/drawing/2014/main" val="226750958"/>
                    </a:ext>
                  </a:extLst>
                </a:gridCol>
                <a:gridCol w="329184">
                  <a:extLst>
                    <a:ext uri="{9D8B030D-6E8A-4147-A177-3AD203B41FA5}">
                      <a16:colId xmlns:a16="http://schemas.microsoft.com/office/drawing/2014/main" val="1713728382"/>
                    </a:ext>
                  </a:extLst>
                </a:gridCol>
                <a:gridCol w="329184">
                  <a:extLst>
                    <a:ext uri="{9D8B030D-6E8A-4147-A177-3AD203B41FA5}">
                      <a16:colId xmlns:a16="http://schemas.microsoft.com/office/drawing/2014/main" val="4213028223"/>
                    </a:ext>
                  </a:extLst>
                </a:gridCol>
                <a:gridCol w="329184">
                  <a:extLst>
                    <a:ext uri="{9D8B030D-6E8A-4147-A177-3AD203B41FA5}">
                      <a16:colId xmlns:a16="http://schemas.microsoft.com/office/drawing/2014/main" val="1064382846"/>
                    </a:ext>
                  </a:extLst>
                </a:gridCol>
                <a:gridCol w="329184">
                  <a:extLst>
                    <a:ext uri="{9D8B030D-6E8A-4147-A177-3AD203B41FA5}">
                      <a16:colId xmlns:a16="http://schemas.microsoft.com/office/drawing/2014/main" val="872025787"/>
                    </a:ext>
                  </a:extLst>
                </a:gridCol>
                <a:gridCol w="329184">
                  <a:extLst>
                    <a:ext uri="{9D8B030D-6E8A-4147-A177-3AD203B41FA5}">
                      <a16:colId xmlns:a16="http://schemas.microsoft.com/office/drawing/2014/main" val="1583313955"/>
                    </a:ext>
                  </a:extLst>
                </a:gridCol>
                <a:gridCol w="329184">
                  <a:extLst>
                    <a:ext uri="{9D8B030D-6E8A-4147-A177-3AD203B41FA5}">
                      <a16:colId xmlns:a16="http://schemas.microsoft.com/office/drawing/2014/main" val="4089534005"/>
                    </a:ext>
                  </a:extLst>
                </a:gridCol>
                <a:gridCol w="329184">
                  <a:extLst>
                    <a:ext uri="{9D8B030D-6E8A-4147-A177-3AD203B41FA5}">
                      <a16:colId xmlns:a16="http://schemas.microsoft.com/office/drawing/2014/main" val="3323865949"/>
                    </a:ext>
                  </a:extLst>
                </a:gridCol>
                <a:gridCol w="329184">
                  <a:extLst>
                    <a:ext uri="{9D8B030D-6E8A-4147-A177-3AD203B41FA5}">
                      <a16:colId xmlns:a16="http://schemas.microsoft.com/office/drawing/2014/main" val="1103300067"/>
                    </a:ext>
                  </a:extLst>
                </a:gridCol>
                <a:gridCol w="329184">
                  <a:extLst>
                    <a:ext uri="{9D8B030D-6E8A-4147-A177-3AD203B41FA5}">
                      <a16:colId xmlns:a16="http://schemas.microsoft.com/office/drawing/2014/main" val="3164148006"/>
                    </a:ext>
                  </a:extLst>
                </a:gridCol>
                <a:gridCol w="1399032">
                  <a:extLst>
                    <a:ext uri="{9D8B030D-6E8A-4147-A177-3AD203B41FA5}">
                      <a16:colId xmlns:a16="http://schemas.microsoft.com/office/drawing/2014/main" val="4160340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15189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14:00:02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https://quintly-eu-image-storage.s3.amazonaws.com/60022ca1c1f5f702dc8ca6deec30fe7e/b43a4c9164a609a75eb61f8025249329.jpg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311622812"/>
                  </a:ext>
                </a:extLst>
              </a:tr>
            </a:tbl>
          </a:graphicData>
        </a:graphic>
      </p:graphicFrame>
      <p:sp>
        <p:nvSpPr>
          <p:cNvPr id="4" name="Text Placeholder 3">
            <a:extLst>
              <a:ext uri="{FF2B5EF4-FFF2-40B4-BE49-F238E27FC236}">
                <a16:creationId xmlns:a16="http://schemas.microsoft.com/office/drawing/2014/main" id="{A3531B18-A099-4264-8345-79149A27920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76392684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90C5A-AEDB-451B-B06A-8A843060AFF3}"/>
              </a:ext>
            </a:extLst>
          </p:cNvPr>
          <p:cNvSpPr>
            <a:spLocks noGrp="1"/>
          </p:cNvSpPr>
          <p:nvPr>
            <p:ph type="title"/>
          </p:nvPr>
        </p:nvSpPr>
        <p:spPr/>
        <p:txBody>
          <a:bodyPr/>
          <a:lstStyle/>
          <a:p>
            <a:r>
              <a:rPr lang="en-US"/>
              <a:t>Overall Ads Performance Table (Instagram Ads) | 13 profiles - 16 of 26</a:t>
            </a:r>
          </a:p>
        </p:txBody>
      </p:sp>
      <p:graphicFrame>
        <p:nvGraphicFramePr>
          <p:cNvPr id="5" name="Table Placeholder 4">
            <a:extLst>
              <a:ext uri="{FF2B5EF4-FFF2-40B4-BE49-F238E27FC236}">
                <a16:creationId xmlns:a16="http://schemas.microsoft.com/office/drawing/2014/main" id="{BE4B18B3-4E95-4497-B9BD-971EC07D581C}"/>
              </a:ext>
            </a:extLst>
          </p:cNvPr>
          <p:cNvGraphicFramePr>
            <a:graphicFrameLocks noGrp="1"/>
          </p:cNvGraphicFramePr>
          <p:nvPr>
            <p:ph type="tbl" sz="quarter" idx="13"/>
            <p:extLst>
              <p:ext uri="{D42A27DB-BD31-4B8C-83A1-F6EECF244321}">
                <p14:modId xmlns:p14="http://schemas.microsoft.com/office/powerpoint/2010/main" val="3712285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56605310"/>
                    </a:ext>
                  </a:extLst>
                </a:gridCol>
                <a:gridCol w="905256">
                  <a:extLst>
                    <a:ext uri="{9D8B030D-6E8A-4147-A177-3AD203B41FA5}">
                      <a16:colId xmlns:a16="http://schemas.microsoft.com/office/drawing/2014/main" val="3044064272"/>
                    </a:ext>
                  </a:extLst>
                </a:gridCol>
                <a:gridCol w="329184">
                  <a:extLst>
                    <a:ext uri="{9D8B030D-6E8A-4147-A177-3AD203B41FA5}">
                      <a16:colId xmlns:a16="http://schemas.microsoft.com/office/drawing/2014/main" val="363634809"/>
                    </a:ext>
                  </a:extLst>
                </a:gridCol>
                <a:gridCol w="329184">
                  <a:extLst>
                    <a:ext uri="{9D8B030D-6E8A-4147-A177-3AD203B41FA5}">
                      <a16:colId xmlns:a16="http://schemas.microsoft.com/office/drawing/2014/main" val="3288606014"/>
                    </a:ext>
                  </a:extLst>
                </a:gridCol>
                <a:gridCol w="329184">
                  <a:extLst>
                    <a:ext uri="{9D8B030D-6E8A-4147-A177-3AD203B41FA5}">
                      <a16:colId xmlns:a16="http://schemas.microsoft.com/office/drawing/2014/main" val="4170768395"/>
                    </a:ext>
                  </a:extLst>
                </a:gridCol>
                <a:gridCol w="329184">
                  <a:extLst>
                    <a:ext uri="{9D8B030D-6E8A-4147-A177-3AD203B41FA5}">
                      <a16:colId xmlns:a16="http://schemas.microsoft.com/office/drawing/2014/main" val="2833924553"/>
                    </a:ext>
                  </a:extLst>
                </a:gridCol>
                <a:gridCol w="329184">
                  <a:extLst>
                    <a:ext uri="{9D8B030D-6E8A-4147-A177-3AD203B41FA5}">
                      <a16:colId xmlns:a16="http://schemas.microsoft.com/office/drawing/2014/main" val="1607950494"/>
                    </a:ext>
                  </a:extLst>
                </a:gridCol>
                <a:gridCol w="329184">
                  <a:extLst>
                    <a:ext uri="{9D8B030D-6E8A-4147-A177-3AD203B41FA5}">
                      <a16:colId xmlns:a16="http://schemas.microsoft.com/office/drawing/2014/main" val="4192129944"/>
                    </a:ext>
                  </a:extLst>
                </a:gridCol>
                <a:gridCol w="329184">
                  <a:extLst>
                    <a:ext uri="{9D8B030D-6E8A-4147-A177-3AD203B41FA5}">
                      <a16:colId xmlns:a16="http://schemas.microsoft.com/office/drawing/2014/main" val="298073470"/>
                    </a:ext>
                  </a:extLst>
                </a:gridCol>
                <a:gridCol w="329184">
                  <a:extLst>
                    <a:ext uri="{9D8B030D-6E8A-4147-A177-3AD203B41FA5}">
                      <a16:colId xmlns:a16="http://schemas.microsoft.com/office/drawing/2014/main" val="3907490082"/>
                    </a:ext>
                  </a:extLst>
                </a:gridCol>
                <a:gridCol w="329184">
                  <a:extLst>
                    <a:ext uri="{9D8B030D-6E8A-4147-A177-3AD203B41FA5}">
                      <a16:colId xmlns:a16="http://schemas.microsoft.com/office/drawing/2014/main" val="2180770047"/>
                    </a:ext>
                  </a:extLst>
                </a:gridCol>
                <a:gridCol w="329184">
                  <a:extLst>
                    <a:ext uri="{9D8B030D-6E8A-4147-A177-3AD203B41FA5}">
                      <a16:colId xmlns:a16="http://schemas.microsoft.com/office/drawing/2014/main" val="33085663"/>
                    </a:ext>
                  </a:extLst>
                </a:gridCol>
                <a:gridCol w="329184">
                  <a:extLst>
                    <a:ext uri="{9D8B030D-6E8A-4147-A177-3AD203B41FA5}">
                      <a16:colId xmlns:a16="http://schemas.microsoft.com/office/drawing/2014/main" val="3840975979"/>
                    </a:ext>
                  </a:extLst>
                </a:gridCol>
                <a:gridCol w="329184">
                  <a:extLst>
                    <a:ext uri="{9D8B030D-6E8A-4147-A177-3AD203B41FA5}">
                      <a16:colId xmlns:a16="http://schemas.microsoft.com/office/drawing/2014/main" val="3102919087"/>
                    </a:ext>
                  </a:extLst>
                </a:gridCol>
                <a:gridCol w="329184">
                  <a:extLst>
                    <a:ext uri="{9D8B030D-6E8A-4147-A177-3AD203B41FA5}">
                      <a16:colId xmlns:a16="http://schemas.microsoft.com/office/drawing/2014/main" val="3766781746"/>
                    </a:ext>
                  </a:extLst>
                </a:gridCol>
                <a:gridCol w="1399032">
                  <a:extLst>
                    <a:ext uri="{9D8B030D-6E8A-4147-A177-3AD203B41FA5}">
                      <a16:colId xmlns:a16="http://schemas.microsoft.com/office/drawing/2014/main" val="2183853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7775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14:00:02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https://quintly-eu-image-storage.s3.amazonaws.com/60022ca1c1f5f702dc8ca6deec30fe7e/efbdb1f24aa887448e9064e794fbca1b.jpg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1680448622"/>
                  </a:ext>
                </a:extLst>
              </a:tr>
            </a:tbl>
          </a:graphicData>
        </a:graphic>
      </p:graphicFrame>
      <p:sp>
        <p:nvSpPr>
          <p:cNvPr id="4" name="Text Placeholder 3">
            <a:extLst>
              <a:ext uri="{FF2B5EF4-FFF2-40B4-BE49-F238E27FC236}">
                <a16:creationId xmlns:a16="http://schemas.microsoft.com/office/drawing/2014/main" id="{57EFA40F-25D1-45D9-AC09-050DE351282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0503905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610FB-C41C-491F-831A-DEA1420B8CA4}"/>
              </a:ext>
            </a:extLst>
          </p:cNvPr>
          <p:cNvSpPr>
            <a:spLocks noGrp="1"/>
          </p:cNvSpPr>
          <p:nvPr>
            <p:ph type="title"/>
          </p:nvPr>
        </p:nvSpPr>
        <p:spPr/>
        <p:txBody>
          <a:bodyPr/>
          <a:lstStyle/>
          <a:p>
            <a:r>
              <a:rPr lang="en-US"/>
              <a:t>Overall Ads Performance Table (Instagram Ads) | 13 profiles - 17 of 26</a:t>
            </a:r>
          </a:p>
        </p:txBody>
      </p:sp>
      <p:graphicFrame>
        <p:nvGraphicFramePr>
          <p:cNvPr id="5" name="Table Placeholder 4">
            <a:extLst>
              <a:ext uri="{FF2B5EF4-FFF2-40B4-BE49-F238E27FC236}">
                <a16:creationId xmlns:a16="http://schemas.microsoft.com/office/drawing/2014/main" id="{6C157DBE-31C9-48BC-BC47-2B273B8F3D54}"/>
              </a:ext>
            </a:extLst>
          </p:cNvPr>
          <p:cNvGraphicFramePr>
            <a:graphicFrameLocks noGrp="1"/>
          </p:cNvGraphicFramePr>
          <p:nvPr>
            <p:ph type="tbl" sz="quarter" idx="13"/>
            <p:extLst>
              <p:ext uri="{D42A27DB-BD31-4B8C-83A1-F6EECF244321}">
                <p14:modId xmlns:p14="http://schemas.microsoft.com/office/powerpoint/2010/main" val="201836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61026568"/>
                    </a:ext>
                  </a:extLst>
                </a:gridCol>
                <a:gridCol w="905256">
                  <a:extLst>
                    <a:ext uri="{9D8B030D-6E8A-4147-A177-3AD203B41FA5}">
                      <a16:colId xmlns:a16="http://schemas.microsoft.com/office/drawing/2014/main" val="1014932120"/>
                    </a:ext>
                  </a:extLst>
                </a:gridCol>
                <a:gridCol w="329184">
                  <a:extLst>
                    <a:ext uri="{9D8B030D-6E8A-4147-A177-3AD203B41FA5}">
                      <a16:colId xmlns:a16="http://schemas.microsoft.com/office/drawing/2014/main" val="1910226658"/>
                    </a:ext>
                  </a:extLst>
                </a:gridCol>
                <a:gridCol w="329184">
                  <a:extLst>
                    <a:ext uri="{9D8B030D-6E8A-4147-A177-3AD203B41FA5}">
                      <a16:colId xmlns:a16="http://schemas.microsoft.com/office/drawing/2014/main" val="3463867562"/>
                    </a:ext>
                  </a:extLst>
                </a:gridCol>
                <a:gridCol w="329184">
                  <a:extLst>
                    <a:ext uri="{9D8B030D-6E8A-4147-A177-3AD203B41FA5}">
                      <a16:colId xmlns:a16="http://schemas.microsoft.com/office/drawing/2014/main" val="3985771332"/>
                    </a:ext>
                  </a:extLst>
                </a:gridCol>
                <a:gridCol w="329184">
                  <a:extLst>
                    <a:ext uri="{9D8B030D-6E8A-4147-A177-3AD203B41FA5}">
                      <a16:colId xmlns:a16="http://schemas.microsoft.com/office/drawing/2014/main" val="3697545328"/>
                    </a:ext>
                  </a:extLst>
                </a:gridCol>
                <a:gridCol w="329184">
                  <a:extLst>
                    <a:ext uri="{9D8B030D-6E8A-4147-A177-3AD203B41FA5}">
                      <a16:colId xmlns:a16="http://schemas.microsoft.com/office/drawing/2014/main" val="3941647336"/>
                    </a:ext>
                  </a:extLst>
                </a:gridCol>
                <a:gridCol w="329184">
                  <a:extLst>
                    <a:ext uri="{9D8B030D-6E8A-4147-A177-3AD203B41FA5}">
                      <a16:colId xmlns:a16="http://schemas.microsoft.com/office/drawing/2014/main" val="874369517"/>
                    </a:ext>
                  </a:extLst>
                </a:gridCol>
                <a:gridCol w="329184">
                  <a:extLst>
                    <a:ext uri="{9D8B030D-6E8A-4147-A177-3AD203B41FA5}">
                      <a16:colId xmlns:a16="http://schemas.microsoft.com/office/drawing/2014/main" val="3908528265"/>
                    </a:ext>
                  </a:extLst>
                </a:gridCol>
                <a:gridCol w="329184">
                  <a:extLst>
                    <a:ext uri="{9D8B030D-6E8A-4147-A177-3AD203B41FA5}">
                      <a16:colId xmlns:a16="http://schemas.microsoft.com/office/drawing/2014/main" val="86143429"/>
                    </a:ext>
                  </a:extLst>
                </a:gridCol>
                <a:gridCol w="329184">
                  <a:extLst>
                    <a:ext uri="{9D8B030D-6E8A-4147-A177-3AD203B41FA5}">
                      <a16:colId xmlns:a16="http://schemas.microsoft.com/office/drawing/2014/main" val="2947086626"/>
                    </a:ext>
                  </a:extLst>
                </a:gridCol>
                <a:gridCol w="329184">
                  <a:extLst>
                    <a:ext uri="{9D8B030D-6E8A-4147-A177-3AD203B41FA5}">
                      <a16:colId xmlns:a16="http://schemas.microsoft.com/office/drawing/2014/main" val="1697026161"/>
                    </a:ext>
                  </a:extLst>
                </a:gridCol>
                <a:gridCol w="329184">
                  <a:extLst>
                    <a:ext uri="{9D8B030D-6E8A-4147-A177-3AD203B41FA5}">
                      <a16:colId xmlns:a16="http://schemas.microsoft.com/office/drawing/2014/main" val="2887004371"/>
                    </a:ext>
                  </a:extLst>
                </a:gridCol>
                <a:gridCol w="329184">
                  <a:extLst>
                    <a:ext uri="{9D8B030D-6E8A-4147-A177-3AD203B41FA5}">
                      <a16:colId xmlns:a16="http://schemas.microsoft.com/office/drawing/2014/main" val="2383087196"/>
                    </a:ext>
                  </a:extLst>
                </a:gridCol>
                <a:gridCol w="329184">
                  <a:extLst>
                    <a:ext uri="{9D8B030D-6E8A-4147-A177-3AD203B41FA5}">
                      <a16:colId xmlns:a16="http://schemas.microsoft.com/office/drawing/2014/main" val="2722522659"/>
                    </a:ext>
                  </a:extLst>
                </a:gridCol>
                <a:gridCol w="1399032">
                  <a:extLst>
                    <a:ext uri="{9D8B030D-6E8A-4147-A177-3AD203B41FA5}">
                      <a16:colId xmlns:a16="http://schemas.microsoft.com/office/drawing/2014/main" val="1140164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8322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14:00:02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https://quintly-eu-image-storage.s3.amazonaws.com/60022ca1c1f5f702dc8ca6deec30fe7e/2b1e8eb2743eefb55f5e9f494e364a7a.jpg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2556003859"/>
                  </a:ext>
                </a:extLst>
              </a:tr>
            </a:tbl>
          </a:graphicData>
        </a:graphic>
      </p:graphicFrame>
      <p:sp>
        <p:nvSpPr>
          <p:cNvPr id="4" name="Text Placeholder 3">
            <a:extLst>
              <a:ext uri="{FF2B5EF4-FFF2-40B4-BE49-F238E27FC236}">
                <a16:creationId xmlns:a16="http://schemas.microsoft.com/office/drawing/2014/main" id="{A52B696D-AE13-4F35-944E-6F01D4D7583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61095711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DBA5E-487A-418B-B319-027F72A0206F}"/>
              </a:ext>
            </a:extLst>
          </p:cNvPr>
          <p:cNvSpPr>
            <a:spLocks noGrp="1"/>
          </p:cNvSpPr>
          <p:nvPr>
            <p:ph type="title"/>
          </p:nvPr>
        </p:nvSpPr>
        <p:spPr/>
        <p:txBody>
          <a:bodyPr/>
          <a:lstStyle/>
          <a:p>
            <a:r>
              <a:rPr lang="en-US"/>
              <a:t>Overall Ads Performance Table (Instagram Ads) | 13 profiles - 18 of 26</a:t>
            </a:r>
          </a:p>
        </p:txBody>
      </p:sp>
      <p:graphicFrame>
        <p:nvGraphicFramePr>
          <p:cNvPr id="5" name="Table Placeholder 4">
            <a:extLst>
              <a:ext uri="{FF2B5EF4-FFF2-40B4-BE49-F238E27FC236}">
                <a16:creationId xmlns:a16="http://schemas.microsoft.com/office/drawing/2014/main" id="{777CF81E-F870-479B-9F40-D11F565E9AC5}"/>
              </a:ext>
            </a:extLst>
          </p:cNvPr>
          <p:cNvGraphicFramePr>
            <a:graphicFrameLocks noGrp="1"/>
          </p:cNvGraphicFramePr>
          <p:nvPr>
            <p:ph type="tbl" sz="quarter" idx="13"/>
            <p:extLst>
              <p:ext uri="{D42A27DB-BD31-4B8C-83A1-F6EECF244321}">
                <p14:modId xmlns:p14="http://schemas.microsoft.com/office/powerpoint/2010/main" val="843926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35957851"/>
                    </a:ext>
                  </a:extLst>
                </a:gridCol>
                <a:gridCol w="905256">
                  <a:extLst>
                    <a:ext uri="{9D8B030D-6E8A-4147-A177-3AD203B41FA5}">
                      <a16:colId xmlns:a16="http://schemas.microsoft.com/office/drawing/2014/main" val="1219114810"/>
                    </a:ext>
                  </a:extLst>
                </a:gridCol>
                <a:gridCol w="329184">
                  <a:extLst>
                    <a:ext uri="{9D8B030D-6E8A-4147-A177-3AD203B41FA5}">
                      <a16:colId xmlns:a16="http://schemas.microsoft.com/office/drawing/2014/main" val="547817035"/>
                    </a:ext>
                  </a:extLst>
                </a:gridCol>
                <a:gridCol w="329184">
                  <a:extLst>
                    <a:ext uri="{9D8B030D-6E8A-4147-A177-3AD203B41FA5}">
                      <a16:colId xmlns:a16="http://schemas.microsoft.com/office/drawing/2014/main" val="1363860382"/>
                    </a:ext>
                  </a:extLst>
                </a:gridCol>
                <a:gridCol w="329184">
                  <a:extLst>
                    <a:ext uri="{9D8B030D-6E8A-4147-A177-3AD203B41FA5}">
                      <a16:colId xmlns:a16="http://schemas.microsoft.com/office/drawing/2014/main" val="1304092795"/>
                    </a:ext>
                  </a:extLst>
                </a:gridCol>
                <a:gridCol w="329184">
                  <a:extLst>
                    <a:ext uri="{9D8B030D-6E8A-4147-A177-3AD203B41FA5}">
                      <a16:colId xmlns:a16="http://schemas.microsoft.com/office/drawing/2014/main" val="598874798"/>
                    </a:ext>
                  </a:extLst>
                </a:gridCol>
                <a:gridCol w="329184">
                  <a:extLst>
                    <a:ext uri="{9D8B030D-6E8A-4147-A177-3AD203B41FA5}">
                      <a16:colId xmlns:a16="http://schemas.microsoft.com/office/drawing/2014/main" val="3634940167"/>
                    </a:ext>
                  </a:extLst>
                </a:gridCol>
                <a:gridCol w="329184">
                  <a:extLst>
                    <a:ext uri="{9D8B030D-6E8A-4147-A177-3AD203B41FA5}">
                      <a16:colId xmlns:a16="http://schemas.microsoft.com/office/drawing/2014/main" val="1337320613"/>
                    </a:ext>
                  </a:extLst>
                </a:gridCol>
                <a:gridCol w="329184">
                  <a:extLst>
                    <a:ext uri="{9D8B030D-6E8A-4147-A177-3AD203B41FA5}">
                      <a16:colId xmlns:a16="http://schemas.microsoft.com/office/drawing/2014/main" val="3541799474"/>
                    </a:ext>
                  </a:extLst>
                </a:gridCol>
                <a:gridCol w="329184">
                  <a:extLst>
                    <a:ext uri="{9D8B030D-6E8A-4147-A177-3AD203B41FA5}">
                      <a16:colId xmlns:a16="http://schemas.microsoft.com/office/drawing/2014/main" val="1292852976"/>
                    </a:ext>
                  </a:extLst>
                </a:gridCol>
                <a:gridCol w="329184">
                  <a:extLst>
                    <a:ext uri="{9D8B030D-6E8A-4147-A177-3AD203B41FA5}">
                      <a16:colId xmlns:a16="http://schemas.microsoft.com/office/drawing/2014/main" val="1669754467"/>
                    </a:ext>
                  </a:extLst>
                </a:gridCol>
                <a:gridCol w="329184">
                  <a:extLst>
                    <a:ext uri="{9D8B030D-6E8A-4147-A177-3AD203B41FA5}">
                      <a16:colId xmlns:a16="http://schemas.microsoft.com/office/drawing/2014/main" val="2852536128"/>
                    </a:ext>
                  </a:extLst>
                </a:gridCol>
                <a:gridCol w="329184">
                  <a:extLst>
                    <a:ext uri="{9D8B030D-6E8A-4147-A177-3AD203B41FA5}">
                      <a16:colId xmlns:a16="http://schemas.microsoft.com/office/drawing/2014/main" val="3320961592"/>
                    </a:ext>
                  </a:extLst>
                </a:gridCol>
                <a:gridCol w="329184">
                  <a:extLst>
                    <a:ext uri="{9D8B030D-6E8A-4147-A177-3AD203B41FA5}">
                      <a16:colId xmlns:a16="http://schemas.microsoft.com/office/drawing/2014/main" val="3424283845"/>
                    </a:ext>
                  </a:extLst>
                </a:gridCol>
                <a:gridCol w="329184">
                  <a:extLst>
                    <a:ext uri="{9D8B030D-6E8A-4147-A177-3AD203B41FA5}">
                      <a16:colId xmlns:a16="http://schemas.microsoft.com/office/drawing/2014/main" val="3319112621"/>
                    </a:ext>
                  </a:extLst>
                </a:gridCol>
                <a:gridCol w="1399032">
                  <a:extLst>
                    <a:ext uri="{9D8B030D-6E8A-4147-A177-3AD203B41FA5}">
                      <a16:colId xmlns:a16="http://schemas.microsoft.com/office/drawing/2014/main" val="2563789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26030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13:59:59</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https://quintly-eu-image-storage.s3.amazonaws.com/60022ca1c1f5f702dc8ca6deec30fe7e/efbdb1f24aa887448e9064e794fbca1b.jpg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452726955"/>
                  </a:ext>
                </a:extLst>
              </a:tr>
            </a:tbl>
          </a:graphicData>
        </a:graphic>
      </p:graphicFrame>
      <p:sp>
        <p:nvSpPr>
          <p:cNvPr id="4" name="Text Placeholder 3">
            <a:extLst>
              <a:ext uri="{FF2B5EF4-FFF2-40B4-BE49-F238E27FC236}">
                <a16:creationId xmlns:a16="http://schemas.microsoft.com/office/drawing/2014/main" id="{812D0AD9-3544-4363-9709-4671614B741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22981174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1F94A-A302-4CDD-AED2-EE106D554ECB}"/>
              </a:ext>
            </a:extLst>
          </p:cNvPr>
          <p:cNvSpPr>
            <a:spLocks noGrp="1"/>
          </p:cNvSpPr>
          <p:nvPr>
            <p:ph type="title"/>
          </p:nvPr>
        </p:nvSpPr>
        <p:spPr/>
        <p:txBody>
          <a:bodyPr/>
          <a:lstStyle/>
          <a:p>
            <a:r>
              <a:rPr lang="en-US"/>
              <a:t>Overall Ads Performance Table (Instagram Ads) | 13 profiles - 19 of 26</a:t>
            </a:r>
          </a:p>
        </p:txBody>
      </p:sp>
      <p:graphicFrame>
        <p:nvGraphicFramePr>
          <p:cNvPr id="5" name="Table Placeholder 4">
            <a:extLst>
              <a:ext uri="{FF2B5EF4-FFF2-40B4-BE49-F238E27FC236}">
                <a16:creationId xmlns:a16="http://schemas.microsoft.com/office/drawing/2014/main" id="{C1E412BC-C2AB-4B41-9F92-5249F052797A}"/>
              </a:ext>
            </a:extLst>
          </p:cNvPr>
          <p:cNvGraphicFramePr>
            <a:graphicFrameLocks noGrp="1"/>
          </p:cNvGraphicFramePr>
          <p:nvPr>
            <p:ph type="tbl" sz="quarter" idx="13"/>
            <p:extLst>
              <p:ext uri="{D42A27DB-BD31-4B8C-83A1-F6EECF244321}">
                <p14:modId xmlns:p14="http://schemas.microsoft.com/office/powerpoint/2010/main" val="1959104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91706999"/>
                    </a:ext>
                  </a:extLst>
                </a:gridCol>
                <a:gridCol w="905256">
                  <a:extLst>
                    <a:ext uri="{9D8B030D-6E8A-4147-A177-3AD203B41FA5}">
                      <a16:colId xmlns:a16="http://schemas.microsoft.com/office/drawing/2014/main" val="3720699253"/>
                    </a:ext>
                  </a:extLst>
                </a:gridCol>
                <a:gridCol w="329184">
                  <a:extLst>
                    <a:ext uri="{9D8B030D-6E8A-4147-A177-3AD203B41FA5}">
                      <a16:colId xmlns:a16="http://schemas.microsoft.com/office/drawing/2014/main" val="1690160053"/>
                    </a:ext>
                  </a:extLst>
                </a:gridCol>
                <a:gridCol w="329184">
                  <a:extLst>
                    <a:ext uri="{9D8B030D-6E8A-4147-A177-3AD203B41FA5}">
                      <a16:colId xmlns:a16="http://schemas.microsoft.com/office/drawing/2014/main" val="775339965"/>
                    </a:ext>
                  </a:extLst>
                </a:gridCol>
                <a:gridCol w="329184">
                  <a:extLst>
                    <a:ext uri="{9D8B030D-6E8A-4147-A177-3AD203B41FA5}">
                      <a16:colId xmlns:a16="http://schemas.microsoft.com/office/drawing/2014/main" val="2768932286"/>
                    </a:ext>
                  </a:extLst>
                </a:gridCol>
                <a:gridCol w="329184">
                  <a:extLst>
                    <a:ext uri="{9D8B030D-6E8A-4147-A177-3AD203B41FA5}">
                      <a16:colId xmlns:a16="http://schemas.microsoft.com/office/drawing/2014/main" val="3383880158"/>
                    </a:ext>
                  </a:extLst>
                </a:gridCol>
                <a:gridCol w="329184">
                  <a:extLst>
                    <a:ext uri="{9D8B030D-6E8A-4147-A177-3AD203B41FA5}">
                      <a16:colId xmlns:a16="http://schemas.microsoft.com/office/drawing/2014/main" val="3915768578"/>
                    </a:ext>
                  </a:extLst>
                </a:gridCol>
                <a:gridCol w="329184">
                  <a:extLst>
                    <a:ext uri="{9D8B030D-6E8A-4147-A177-3AD203B41FA5}">
                      <a16:colId xmlns:a16="http://schemas.microsoft.com/office/drawing/2014/main" val="3759606811"/>
                    </a:ext>
                  </a:extLst>
                </a:gridCol>
                <a:gridCol w="329184">
                  <a:extLst>
                    <a:ext uri="{9D8B030D-6E8A-4147-A177-3AD203B41FA5}">
                      <a16:colId xmlns:a16="http://schemas.microsoft.com/office/drawing/2014/main" val="2730953999"/>
                    </a:ext>
                  </a:extLst>
                </a:gridCol>
                <a:gridCol w="329184">
                  <a:extLst>
                    <a:ext uri="{9D8B030D-6E8A-4147-A177-3AD203B41FA5}">
                      <a16:colId xmlns:a16="http://schemas.microsoft.com/office/drawing/2014/main" val="1618099944"/>
                    </a:ext>
                  </a:extLst>
                </a:gridCol>
                <a:gridCol w="329184">
                  <a:extLst>
                    <a:ext uri="{9D8B030D-6E8A-4147-A177-3AD203B41FA5}">
                      <a16:colId xmlns:a16="http://schemas.microsoft.com/office/drawing/2014/main" val="1634065196"/>
                    </a:ext>
                  </a:extLst>
                </a:gridCol>
                <a:gridCol w="329184">
                  <a:extLst>
                    <a:ext uri="{9D8B030D-6E8A-4147-A177-3AD203B41FA5}">
                      <a16:colId xmlns:a16="http://schemas.microsoft.com/office/drawing/2014/main" val="2235045452"/>
                    </a:ext>
                  </a:extLst>
                </a:gridCol>
                <a:gridCol w="329184">
                  <a:extLst>
                    <a:ext uri="{9D8B030D-6E8A-4147-A177-3AD203B41FA5}">
                      <a16:colId xmlns:a16="http://schemas.microsoft.com/office/drawing/2014/main" val="3463220495"/>
                    </a:ext>
                  </a:extLst>
                </a:gridCol>
                <a:gridCol w="329184">
                  <a:extLst>
                    <a:ext uri="{9D8B030D-6E8A-4147-A177-3AD203B41FA5}">
                      <a16:colId xmlns:a16="http://schemas.microsoft.com/office/drawing/2014/main" val="460777831"/>
                    </a:ext>
                  </a:extLst>
                </a:gridCol>
                <a:gridCol w="329184">
                  <a:extLst>
                    <a:ext uri="{9D8B030D-6E8A-4147-A177-3AD203B41FA5}">
                      <a16:colId xmlns:a16="http://schemas.microsoft.com/office/drawing/2014/main" val="1797178332"/>
                    </a:ext>
                  </a:extLst>
                </a:gridCol>
                <a:gridCol w="1399032">
                  <a:extLst>
                    <a:ext uri="{9D8B030D-6E8A-4147-A177-3AD203B41FA5}">
                      <a16:colId xmlns:a16="http://schemas.microsoft.com/office/drawing/2014/main" val="2189665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297301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13:59:59</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https://quintly-eu-image-storage.s3.amazonaws.com/60022ca1c1f5f702dc8ca6deec30fe7e/1a3ab52d3d1b5bbfc05e152ebb82fbb9.jpg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1220432318"/>
                  </a:ext>
                </a:extLst>
              </a:tr>
            </a:tbl>
          </a:graphicData>
        </a:graphic>
      </p:graphicFrame>
      <p:sp>
        <p:nvSpPr>
          <p:cNvPr id="4" name="Text Placeholder 3">
            <a:extLst>
              <a:ext uri="{FF2B5EF4-FFF2-40B4-BE49-F238E27FC236}">
                <a16:creationId xmlns:a16="http://schemas.microsoft.com/office/drawing/2014/main" id="{C24B9B84-68D6-4C9C-BED9-42B0653B859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45739664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E48DB-B5DE-4CBC-B0E9-B920D69624A4}"/>
              </a:ext>
            </a:extLst>
          </p:cNvPr>
          <p:cNvSpPr>
            <a:spLocks noGrp="1"/>
          </p:cNvSpPr>
          <p:nvPr>
            <p:ph type="title"/>
          </p:nvPr>
        </p:nvSpPr>
        <p:spPr/>
        <p:txBody>
          <a:bodyPr/>
          <a:lstStyle/>
          <a:p>
            <a:r>
              <a:rPr lang="en-US"/>
              <a:t>Overall Ads Performance Table (Instagram Ads) | 13 profiles - 20 of 26</a:t>
            </a:r>
          </a:p>
        </p:txBody>
      </p:sp>
      <p:graphicFrame>
        <p:nvGraphicFramePr>
          <p:cNvPr id="5" name="Table Placeholder 4">
            <a:extLst>
              <a:ext uri="{FF2B5EF4-FFF2-40B4-BE49-F238E27FC236}">
                <a16:creationId xmlns:a16="http://schemas.microsoft.com/office/drawing/2014/main" id="{A2A23FEF-424D-47FE-A3E6-8DB49A54F3B0}"/>
              </a:ext>
            </a:extLst>
          </p:cNvPr>
          <p:cNvGraphicFramePr>
            <a:graphicFrameLocks noGrp="1"/>
          </p:cNvGraphicFramePr>
          <p:nvPr>
            <p:ph type="tbl" sz="quarter" idx="13"/>
            <p:extLst>
              <p:ext uri="{D42A27DB-BD31-4B8C-83A1-F6EECF244321}">
                <p14:modId xmlns:p14="http://schemas.microsoft.com/office/powerpoint/2010/main" val="2921971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64620443"/>
                    </a:ext>
                  </a:extLst>
                </a:gridCol>
                <a:gridCol w="905256">
                  <a:extLst>
                    <a:ext uri="{9D8B030D-6E8A-4147-A177-3AD203B41FA5}">
                      <a16:colId xmlns:a16="http://schemas.microsoft.com/office/drawing/2014/main" val="681300440"/>
                    </a:ext>
                  </a:extLst>
                </a:gridCol>
                <a:gridCol w="329184">
                  <a:extLst>
                    <a:ext uri="{9D8B030D-6E8A-4147-A177-3AD203B41FA5}">
                      <a16:colId xmlns:a16="http://schemas.microsoft.com/office/drawing/2014/main" val="3709545585"/>
                    </a:ext>
                  </a:extLst>
                </a:gridCol>
                <a:gridCol w="329184">
                  <a:extLst>
                    <a:ext uri="{9D8B030D-6E8A-4147-A177-3AD203B41FA5}">
                      <a16:colId xmlns:a16="http://schemas.microsoft.com/office/drawing/2014/main" val="518110089"/>
                    </a:ext>
                  </a:extLst>
                </a:gridCol>
                <a:gridCol w="329184">
                  <a:extLst>
                    <a:ext uri="{9D8B030D-6E8A-4147-A177-3AD203B41FA5}">
                      <a16:colId xmlns:a16="http://schemas.microsoft.com/office/drawing/2014/main" val="4041676974"/>
                    </a:ext>
                  </a:extLst>
                </a:gridCol>
                <a:gridCol w="329184">
                  <a:extLst>
                    <a:ext uri="{9D8B030D-6E8A-4147-A177-3AD203B41FA5}">
                      <a16:colId xmlns:a16="http://schemas.microsoft.com/office/drawing/2014/main" val="904124223"/>
                    </a:ext>
                  </a:extLst>
                </a:gridCol>
                <a:gridCol w="329184">
                  <a:extLst>
                    <a:ext uri="{9D8B030D-6E8A-4147-A177-3AD203B41FA5}">
                      <a16:colId xmlns:a16="http://schemas.microsoft.com/office/drawing/2014/main" val="3149821335"/>
                    </a:ext>
                  </a:extLst>
                </a:gridCol>
                <a:gridCol w="329184">
                  <a:extLst>
                    <a:ext uri="{9D8B030D-6E8A-4147-A177-3AD203B41FA5}">
                      <a16:colId xmlns:a16="http://schemas.microsoft.com/office/drawing/2014/main" val="909274091"/>
                    </a:ext>
                  </a:extLst>
                </a:gridCol>
                <a:gridCol w="329184">
                  <a:extLst>
                    <a:ext uri="{9D8B030D-6E8A-4147-A177-3AD203B41FA5}">
                      <a16:colId xmlns:a16="http://schemas.microsoft.com/office/drawing/2014/main" val="2290102622"/>
                    </a:ext>
                  </a:extLst>
                </a:gridCol>
                <a:gridCol w="329184">
                  <a:extLst>
                    <a:ext uri="{9D8B030D-6E8A-4147-A177-3AD203B41FA5}">
                      <a16:colId xmlns:a16="http://schemas.microsoft.com/office/drawing/2014/main" val="1653368175"/>
                    </a:ext>
                  </a:extLst>
                </a:gridCol>
                <a:gridCol w="329184">
                  <a:extLst>
                    <a:ext uri="{9D8B030D-6E8A-4147-A177-3AD203B41FA5}">
                      <a16:colId xmlns:a16="http://schemas.microsoft.com/office/drawing/2014/main" val="1588930103"/>
                    </a:ext>
                  </a:extLst>
                </a:gridCol>
                <a:gridCol w="329184">
                  <a:extLst>
                    <a:ext uri="{9D8B030D-6E8A-4147-A177-3AD203B41FA5}">
                      <a16:colId xmlns:a16="http://schemas.microsoft.com/office/drawing/2014/main" val="3643383720"/>
                    </a:ext>
                  </a:extLst>
                </a:gridCol>
                <a:gridCol w="329184">
                  <a:extLst>
                    <a:ext uri="{9D8B030D-6E8A-4147-A177-3AD203B41FA5}">
                      <a16:colId xmlns:a16="http://schemas.microsoft.com/office/drawing/2014/main" val="1283258413"/>
                    </a:ext>
                  </a:extLst>
                </a:gridCol>
                <a:gridCol w="329184">
                  <a:extLst>
                    <a:ext uri="{9D8B030D-6E8A-4147-A177-3AD203B41FA5}">
                      <a16:colId xmlns:a16="http://schemas.microsoft.com/office/drawing/2014/main" val="3223240391"/>
                    </a:ext>
                  </a:extLst>
                </a:gridCol>
                <a:gridCol w="329184">
                  <a:extLst>
                    <a:ext uri="{9D8B030D-6E8A-4147-A177-3AD203B41FA5}">
                      <a16:colId xmlns:a16="http://schemas.microsoft.com/office/drawing/2014/main" val="2977905"/>
                    </a:ext>
                  </a:extLst>
                </a:gridCol>
                <a:gridCol w="1399032">
                  <a:extLst>
                    <a:ext uri="{9D8B030D-6E8A-4147-A177-3AD203B41FA5}">
                      <a16:colId xmlns:a16="http://schemas.microsoft.com/office/drawing/2014/main" val="1418429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19266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13:59:59</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https://quintly-eu-image-storage.s3.amazonaws.com/60022ca1c1f5f702dc8ca6deec30fe7e/6dacbbe6c4fa92b097db76177562f376.jpg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2568040115"/>
                  </a:ext>
                </a:extLst>
              </a:tr>
            </a:tbl>
          </a:graphicData>
        </a:graphic>
      </p:graphicFrame>
      <p:sp>
        <p:nvSpPr>
          <p:cNvPr id="4" name="Text Placeholder 3">
            <a:extLst>
              <a:ext uri="{FF2B5EF4-FFF2-40B4-BE49-F238E27FC236}">
                <a16:creationId xmlns:a16="http://schemas.microsoft.com/office/drawing/2014/main" id="{16D539CB-0CAB-4D6A-8B97-39E662A426E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56725063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88C7B-E092-42E0-803E-D64FB56B07C2}"/>
              </a:ext>
            </a:extLst>
          </p:cNvPr>
          <p:cNvSpPr>
            <a:spLocks noGrp="1"/>
          </p:cNvSpPr>
          <p:nvPr>
            <p:ph type="title"/>
          </p:nvPr>
        </p:nvSpPr>
        <p:spPr/>
        <p:txBody>
          <a:bodyPr/>
          <a:lstStyle/>
          <a:p>
            <a:r>
              <a:rPr lang="en-US"/>
              <a:t>Overall Ads Performance Table (Instagram Ads) | 13 profiles - 21 of 26</a:t>
            </a:r>
          </a:p>
        </p:txBody>
      </p:sp>
      <p:graphicFrame>
        <p:nvGraphicFramePr>
          <p:cNvPr id="5" name="Table Placeholder 4">
            <a:extLst>
              <a:ext uri="{FF2B5EF4-FFF2-40B4-BE49-F238E27FC236}">
                <a16:creationId xmlns:a16="http://schemas.microsoft.com/office/drawing/2014/main" id="{C9A25E6C-3AB4-4B79-AE99-C33B5E34974E}"/>
              </a:ext>
            </a:extLst>
          </p:cNvPr>
          <p:cNvGraphicFramePr>
            <a:graphicFrameLocks noGrp="1"/>
          </p:cNvGraphicFramePr>
          <p:nvPr>
            <p:ph type="tbl" sz="quarter" idx="13"/>
            <p:extLst>
              <p:ext uri="{D42A27DB-BD31-4B8C-83A1-F6EECF244321}">
                <p14:modId xmlns:p14="http://schemas.microsoft.com/office/powerpoint/2010/main" val="3606002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71269395"/>
                    </a:ext>
                  </a:extLst>
                </a:gridCol>
                <a:gridCol w="905256">
                  <a:extLst>
                    <a:ext uri="{9D8B030D-6E8A-4147-A177-3AD203B41FA5}">
                      <a16:colId xmlns:a16="http://schemas.microsoft.com/office/drawing/2014/main" val="3038634004"/>
                    </a:ext>
                  </a:extLst>
                </a:gridCol>
                <a:gridCol w="329184">
                  <a:extLst>
                    <a:ext uri="{9D8B030D-6E8A-4147-A177-3AD203B41FA5}">
                      <a16:colId xmlns:a16="http://schemas.microsoft.com/office/drawing/2014/main" val="388664487"/>
                    </a:ext>
                  </a:extLst>
                </a:gridCol>
                <a:gridCol w="329184">
                  <a:extLst>
                    <a:ext uri="{9D8B030D-6E8A-4147-A177-3AD203B41FA5}">
                      <a16:colId xmlns:a16="http://schemas.microsoft.com/office/drawing/2014/main" val="109434010"/>
                    </a:ext>
                  </a:extLst>
                </a:gridCol>
                <a:gridCol w="329184">
                  <a:extLst>
                    <a:ext uri="{9D8B030D-6E8A-4147-A177-3AD203B41FA5}">
                      <a16:colId xmlns:a16="http://schemas.microsoft.com/office/drawing/2014/main" val="1551924742"/>
                    </a:ext>
                  </a:extLst>
                </a:gridCol>
                <a:gridCol w="329184">
                  <a:extLst>
                    <a:ext uri="{9D8B030D-6E8A-4147-A177-3AD203B41FA5}">
                      <a16:colId xmlns:a16="http://schemas.microsoft.com/office/drawing/2014/main" val="4033381923"/>
                    </a:ext>
                  </a:extLst>
                </a:gridCol>
                <a:gridCol w="329184">
                  <a:extLst>
                    <a:ext uri="{9D8B030D-6E8A-4147-A177-3AD203B41FA5}">
                      <a16:colId xmlns:a16="http://schemas.microsoft.com/office/drawing/2014/main" val="2931584703"/>
                    </a:ext>
                  </a:extLst>
                </a:gridCol>
                <a:gridCol w="329184">
                  <a:extLst>
                    <a:ext uri="{9D8B030D-6E8A-4147-A177-3AD203B41FA5}">
                      <a16:colId xmlns:a16="http://schemas.microsoft.com/office/drawing/2014/main" val="2615153645"/>
                    </a:ext>
                  </a:extLst>
                </a:gridCol>
                <a:gridCol w="329184">
                  <a:extLst>
                    <a:ext uri="{9D8B030D-6E8A-4147-A177-3AD203B41FA5}">
                      <a16:colId xmlns:a16="http://schemas.microsoft.com/office/drawing/2014/main" val="4076432278"/>
                    </a:ext>
                  </a:extLst>
                </a:gridCol>
                <a:gridCol w="329184">
                  <a:extLst>
                    <a:ext uri="{9D8B030D-6E8A-4147-A177-3AD203B41FA5}">
                      <a16:colId xmlns:a16="http://schemas.microsoft.com/office/drawing/2014/main" val="4277729151"/>
                    </a:ext>
                  </a:extLst>
                </a:gridCol>
                <a:gridCol w="329184">
                  <a:extLst>
                    <a:ext uri="{9D8B030D-6E8A-4147-A177-3AD203B41FA5}">
                      <a16:colId xmlns:a16="http://schemas.microsoft.com/office/drawing/2014/main" val="3255904756"/>
                    </a:ext>
                  </a:extLst>
                </a:gridCol>
                <a:gridCol w="329184">
                  <a:extLst>
                    <a:ext uri="{9D8B030D-6E8A-4147-A177-3AD203B41FA5}">
                      <a16:colId xmlns:a16="http://schemas.microsoft.com/office/drawing/2014/main" val="227964878"/>
                    </a:ext>
                  </a:extLst>
                </a:gridCol>
                <a:gridCol w="329184">
                  <a:extLst>
                    <a:ext uri="{9D8B030D-6E8A-4147-A177-3AD203B41FA5}">
                      <a16:colId xmlns:a16="http://schemas.microsoft.com/office/drawing/2014/main" val="821065330"/>
                    </a:ext>
                  </a:extLst>
                </a:gridCol>
                <a:gridCol w="329184">
                  <a:extLst>
                    <a:ext uri="{9D8B030D-6E8A-4147-A177-3AD203B41FA5}">
                      <a16:colId xmlns:a16="http://schemas.microsoft.com/office/drawing/2014/main" val="1758103460"/>
                    </a:ext>
                  </a:extLst>
                </a:gridCol>
                <a:gridCol w="329184">
                  <a:extLst>
                    <a:ext uri="{9D8B030D-6E8A-4147-A177-3AD203B41FA5}">
                      <a16:colId xmlns:a16="http://schemas.microsoft.com/office/drawing/2014/main" val="3687215220"/>
                    </a:ext>
                  </a:extLst>
                </a:gridCol>
                <a:gridCol w="1399032">
                  <a:extLst>
                    <a:ext uri="{9D8B030D-6E8A-4147-A177-3AD203B41FA5}">
                      <a16:colId xmlns:a16="http://schemas.microsoft.com/office/drawing/2014/main" val="205066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2713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13:59:55</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https://quintly-eu-image-storage.s3.amazonaws.com/60022ca1c1f5f702dc8ca6deec30fe7e/72f43b1997263aa41a17faa4bc0a3cb7.jpg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2312964831"/>
                  </a:ext>
                </a:extLst>
              </a:tr>
            </a:tbl>
          </a:graphicData>
        </a:graphic>
      </p:graphicFrame>
      <p:sp>
        <p:nvSpPr>
          <p:cNvPr id="4" name="Text Placeholder 3">
            <a:extLst>
              <a:ext uri="{FF2B5EF4-FFF2-40B4-BE49-F238E27FC236}">
                <a16:creationId xmlns:a16="http://schemas.microsoft.com/office/drawing/2014/main" id="{A7D8E552-9330-4E4D-8FBE-DC4E8BC992D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01675576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B621A-0F36-45AA-8BD8-21A77BBBEB0A}"/>
              </a:ext>
            </a:extLst>
          </p:cNvPr>
          <p:cNvSpPr>
            <a:spLocks noGrp="1"/>
          </p:cNvSpPr>
          <p:nvPr>
            <p:ph type="title"/>
          </p:nvPr>
        </p:nvSpPr>
        <p:spPr/>
        <p:txBody>
          <a:bodyPr/>
          <a:lstStyle/>
          <a:p>
            <a:r>
              <a:rPr lang="en-US"/>
              <a:t>Overall Ads Performance Table (Instagram Ads) | 13 profiles - 22 of 26</a:t>
            </a:r>
          </a:p>
        </p:txBody>
      </p:sp>
      <p:graphicFrame>
        <p:nvGraphicFramePr>
          <p:cNvPr id="5" name="Table Placeholder 4">
            <a:extLst>
              <a:ext uri="{FF2B5EF4-FFF2-40B4-BE49-F238E27FC236}">
                <a16:creationId xmlns:a16="http://schemas.microsoft.com/office/drawing/2014/main" id="{24A3014B-48D1-439B-967C-AA8E0DAAA2A6}"/>
              </a:ext>
            </a:extLst>
          </p:cNvPr>
          <p:cNvGraphicFramePr>
            <a:graphicFrameLocks noGrp="1"/>
          </p:cNvGraphicFramePr>
          <p:nvPr>
            <p:ph type="tbl" sz="quarter" idx="13"/>
            <p:extLst>
              <p:ext uri="{D42A27DB-BD31-4B8C-83A1-F6EECF244321}">
                <p14:modId xmlns:p14="http://schemas.microsoft.com/office/powerpoint/2010/main" val="1220816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1083913"/>
                    </a:ext>
                  </a:extLst>
                </a:gridCol>
                <a:gridCol w="905256">
                  <a:extLst>
                    <a:ext uri="{9D8B030D-6E8A-4147-A177-3AD203B41FA5}">
                      <a16:colId xmlns:a16="http://schemas.microsoft.com/office/drawing/2014/main" val="661182450"/>
                    </a:ext>
                  </a:extLst>
                </a:gridCol>
                <a:gridCol w="329184">
                  <a:extLst>
                    <a:ext uri="{9D8B030D-6E8A-4147-A177-3AD203B41FA5}">
                      <a16:colId xmlns:a16="http://schemas.microsoft.com/office/drawing/2014/main" val="3201749286"/>
                    </a:ext>
                  </a:extLst>
                </a:gridCol>
                <a:gridCol w="329184">
                  <a:extLst>
                    <a:ext uri="{9D8B030D-6E8A-4147-A177-3AD203B41FA5}">
                      <a16:colId xmlns:a16="http://schemas.microsoft.com/office/drawing/2014/main" val="1669838798"/>
                    </a:ext>
                  </a:extLst>
                </a:gridCol>
                <a:gridCol w="329184">
                  <a:extLst>
                    <a:ext uri="{9D8B030D-6E8A-4147-A177-3AD203B41FA5}">
                      <a16:colId xmlns:a16="http://schemas.microsoft.com/office/drawing/2014/main" val="2683373111"/>
                    </a:ext>
                  </a:extLst>
                </a:gridCol>
                <a:gridCol w="329184">
                  <a:extLst>
                    <a:ext uri="{9D8B030D-6E8A-4147-A177-3AD203B41FA5}">
                      <a16:colId xmlns:a16="http://schemas.microsoft.com/office/drawing/2014/main" val="2952670402"/>
                    </a:ext>
                  </a:extLst>
                </a:gridCol>
                <a:gridCol w="329184">
                  <a:extLst>
                    <a:ext uri="{9D8B030D-6E8A-4147-A177-3AD203B41FA5}">
                      <a16:colId xmlns:a16="http://schemas.microsoft.com/office/drawing/2014/main" val="131781269"/>
                    </a:ext>
                  </a:extLst>
                </a:gridCol>
                <a:gridCol w="329184">
                  <a:extLst>
                    <a:ext uri="{9D8B030D-6E8A-4147-A177-3AD203B41FA5}">
                      <a16:colId xmlns:a16="http://schemas.microsoft.com/office/drawing/2014/main" val="626081658"/>
                    </a:ext>
                  </a:extLst>
                </a:gridCol>
                <a:gridCol w="329184">
                  <a:extLst>
                    <a:ext uri="{9D8B030D-6E8A-4147-A177-3AD203B41FA5}">
                      <a16:colId xmlns:a16="http://schemas.microsoft.com/office/drawing/2014/main" val="730515886"/>
                    </a:ext>
                  </a:extLst>
                </a:gridCol>
                <a:gridCol w="329184">
                  <a:extLst>
                    <a:ext uri="{9D8B030D-6E8A-4147-A177-3AD203B41FA5}">
                      <a16:colId xmlns:a16="http://schemas.microsoft.com/office/drawing/2014/main" val="3442226812"/>
                    </a:ext>
                  </a:extLst>
                </a:gridCol>
                <a:gridCol w="329184">
                  <a:extLst>
                    <a:ext uri="{9D8B030D-6E8A-4147-A177-3AD203B41FA5}">
                      <a16:colId xmlns:a16="http://schemas.microsoft.com/office/drawing/2014/main" val="128464837"/>
                    </a:ext>
                  </a:extLst>
                </a:gridCol>
                <a:gridCol w="329184">
                  <a:extLst>
                    <a:ext uri="{9D8B030D-6E8A-4147-A177-3AD203B41FA5}">
                      <a16:colId xmlns:a16="http://schemas.microsoft.com/office/drawing/2014/main" val="4095961634"/>
                    </a:ext>
                  </a:extLst>
                </a:gridCol>
                <a:gridCol w="329184">
                  <a:extLst>
                    <a:ext uri="{9D8B030D-6E8A-4147-A177-3AD203B41FA5}">
                      <a16:colId xmlns:a16="http://schemas.microsoft.com/office/drawing/2014/main" val="487855118"/>
                    </a:ext>
                  </a:extLst>
                </a:gridCol>
                <a:gridCol w="329184">
                  <a:extLst>
                    <a:ext uri="{9D8B030D-6E8A-4147-A177-3AD203B41FA5}">
                      <a16:colId xmlns:a16="http://schemas.microsoft.com/office/drawing/2014/main" val="600133695"/>
                    </a:ext>
                  </a:extLst>
                </a:gridCol>
                <a:gridCol w="329184">
                  <a:extLst>
                    <a:ext uri="{9D8B030D-6E8A-4147-A177-3AD203B41FA5}">
                      <a16:colId xmlns:a16="http://schemas.microsoft.com/office/drawing/2014/main" val="706386531"/>
                    </a:ext>
                  </a:extLst>
                </a:gridCol>
                <a:gridCol w="1399032">
                  <a:extLst>
                    <a:ext uri="{9D8B030D-6E8A-4147-A177-3AD203B41FA5}">
                      <a16:colId xmlns:a16="http://schemas.microsoft.com/office/drawing/2014/main" val="1719166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3536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13:59:55</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https://quintly-eu-image-storage.s3.amazonaws.com/60022ca1c1f5f702dc8ca6deec30fe7e/9d4b27fbbe3b9ffe447bb33db16108f9.jpg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627787798"/>
                  </a:ext>
                </a:extLst>
              </a:tr>
            </a:tbl>
          </a:graphicData>
        </a:graphic>
      </p:graphicFrame>
      <p:sp>
        <p:nvSpPr>
          <p:cNvPr id="4" name="Text Placeholder 3">
            <a:extLst>
              <a:ext uri="{FF2B5EF4-FFF2-40B4-BE49-F238E27FC236}">
                <a16:creationId xmlns:a16="http://schemas.microsoft.com/office/drawing/2014/main" id="{0ACAD3B2-4FB7-41EC-B506-942F595AF3CB}"/>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39172305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66373-8EC0-4D03-8BEE-879D55339607}"/>
              </a:ext>
            </a:extLst>
          </p:cNvPr>
          <p:cNvSpPr>
            <a:spLocks noGrp="1"/>
          </p:cNvSpPr>
          <p:nvPr>
            <p:ph type="title"/>
          </p:nvPr>
        </p:nvSpPr>
        <p:spPr/>
        <p:txBody>
          <a:bodyPr/>
          <a:lstStyle/>
          <a:p>
            <a:r>
              <a:rPr lang="en-US"/>
              <a:t>Overall Ads Performance Table (Instagram Ads) | 13 profiles - 23 of 26</a:t>
            </a:r>
          </a:p>
        </p:txBody>
      </p:sp>
      <p:graphicFrame>
        <p:nvGraphicFramePr>
          <p:cNvPr id="5" name="Table Placeholder 4">
            <a:extLst>
              <a:ext uri="{FF2B5EF4-FFF2-40B4-BE49-F238E27FC236}">
                <a16:creationId xmlns:a16="http://schemas.microsoft.com/office/drawing/2014/main" id="{9184627A-6D19-4C06-BDBE-5410238CD362}"/>
              </a:ext>
            </a:extLst>
          </p:cNvPr>
          <p:cNvGraphicFramePr>
            <a:graphicFrameLocks noGrp="1"/>
          </p:cNvGraphicFramePr>
          <p:nvPr>
            <p:ph type="tbl" sz="quarter" idx="13"/>
            <p:extLst>
              <p:ext uri="{D42A27DB-BD31-4B8C-83A1-F6EECF244321}">
                <p14:modId xmlns:p14="http://schemas.microsoft.com/office/powerpoint/2010/main" val="391586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78915673"/>
                    </a:ext>
                  </a:extLst>
                </a:gridCol>
                <a:gridCol w="905256">
                  <a:extLst>
                    <a:ext uri="{9D8B030D-6E8A-4147-A177-3AD203B41FA5}">
                      <a16:colId xmlns:a16="http://schemas.microsoft.com/office/drawing/2014/main" val="3564073540"/>
                    </a:ext>
                  </a:extLst>
                </a:gridCol>
                <a:gridCol w="329184">
                  <a:extLst>
                    <a:ext uri="{9D8B030D-6E8A-4147-A177-3AD203B41FA5}">
                      <a16:colId xmlns:a16="http://schemas.microsoft.com/office/drawing/2014/main" val="1969859125"/>
                    </a:ext>
                  </a:extLst>
                </a:gridCol>
                <a:gridCol w="329184">
                  <a:extLst>
                    <a:ext uri="{9D8B030D-6E8A-4147-A177-3AD203B41FA5}">
                      <a16:colId xmlns:a16="http://schemas.microsoft.com/office/drawing/2014/main" val="440318082"/>
                    </a:ext>
                  </a:extLst>
                </a:gridCol>
                <a:gridCol w="329184">
                  <a:extLst>
                    <a:ext uri="{9D8B030D-6E8A-4147-A177-3AD203B41FA5}">
                      <a16:colId xmlns:a16="http://schemas.microsoft.com/office/drawing/2014/main" val="2514209704"/>
                    </a:ext>
                  </a:extLst>
                </a:gridCol>
                <a:gridCol w="329184">
                  <a:extLst>
                    <a:ext uri="{9D8B030D-6E8A-4147-A177-3AD203B41FA5}">
                      <a16:colId xmlns:a16="http://schemas.microsoft.com/office/drawing/2014/main" val="194959495"/>
                    </a:ext>
                  </a:extLst>
                </a:gridCol>
                <a:gridCol w="329184">
                  <a:extLst>
                    <a:ext uri="{9D8B030D-6E8A-4147-A177-3AD203B41FA5}">
                      <a16:colId xmlns:a16="http://schemas.microsoft.com/office/drawing/2014/main" val="2470905905"/>
                    </a:ext>
                  </a:extLst>
                </a:gridCol>
                <a:gridCol w="329184">
                  <a:extLst>
                    <a:ext uri="{9D8B030D-6E8A-4147-A177-3AD203B41FA5}">
                      <a16:colId xmlns:a16="http://schemas.microsoft.com/office/drawing/2014/main" val="203543564"/>
                    </a:ext>
                  </a:extLst>
                </a:gridCol>
                <a:gridCol w="329184">
                  <a:extLst>
                    <a:ext uri="{9D8B030D-6E8A-4147-A177-3AD203B41FA5}">
                      <a16:colId xmlns:a16="http://schemas.microsoft.com/office/drawing/2014/main" val="664338304"/>
                    </a:ext>
                  </a:extLst>
                </a:gridCol>
                <a:gridCol w="329184">
                  <a:extLst>
                    <a:ext uri="{9D8B030D-6E8A-4147-A177-3AD203B41FA5}">
                      <a16:colId xmlns:a16="http://schemas.microsoft.com/office/drawing/2014/main" val="472840532"/>
                    </a:ext>
                  </a:extLst>
                </a:gridCol>
                <a:gridCol w="329184">
                  <a:extLst>
                    <a:ext uri="{9D8B030D-6E8A-4147-A177-3AD203B41FA5}">
                      <a16:colId xmlns:a16="http://schemas.microsoft.com/office/drawing/2014/main" val="2768204445"/>
                    </a:ext>
                  </a:extLst>
                </a:gridCol>
                <a:gridCol w="329184">
                  <a:extLst>
                    <a:ext uri="{9D8B030D-6E8A-4147-A177-3AD203B41FA5}">
                      <a16:colId xmlns:a16="http://schemas.microsoft.com/office/drawing/2014/main" val="503695772"/>
                    </a:ext>
                  </a:extLst>
                </a:gridCol>
                <a:gridCol w="329184">
                  <a:extLst>
                    <a:ext uri="{9D8B030D-6E8A-4147-A177-3AD203B41FA5}">
                      <a16:colId xmlns:a16="http://schemas.microsoft.com/office/drawing/2014/main" val="3385577509"/>
                    </a:ext>
                  </a:extLst>
                </a:gridCol>
                <a:gridCol w="329184">
                  <a:extLst>
                    <a:ext uri="{9D8B030D-6E8A-4147-A177-3AD203B41FA5}">
                      <a16:colId xmlns:a16="http://schemas.microsoft.com/office/drawing/2014/main" val="420023693"/>
                    </a:ext>
                  </a:extLst>
                </a:gridCol>
                <a:gridCol w="329184">
                  <a:extLst>
                    <a:ext uri="{9D8B030D-6E8A-4147-A177-3AD203B41FA5}">
                      <a16:colId xmlns:a16="http://schemas.microsoft.com/office/drawing/2014/main" val="3440966072"/>
                    </a:ext>
                  </a:extLst>
                </a:gridCol>
                <a:gridCol w="1399032">
                  <a:extLst>
                    <a:ext uri="{9D8B030D-6E8A-4147-A177-3AD203B41FA5}">
                      <a16:colId xmlns:a16="http://schemas.microsoft.com/office/drawing/2014/main" val="221955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3189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13:59:55</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https://quintly-eu-image-storage.s3.amazonaws.com/60022ca1c1f5f702dc8ca6deec30fe7e/0d5606a1a3c8e62b3ead303a16e56031.jpg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1275003462"/>
                  </a:ext>
                </a:extLst>
              </a:tr>
            </a:tbl>
          </a:graphicData>
        </a:graphic>
      </p:graphicFrame>
      <p:sp>
        <p:nvSpPr>
          <p:cNvPr id="4" name="Text Placeholder 3">
            <a:extLst>
              <a:ext uri="{FF2B5EF4-FFF2-40B4-BE49-F238E27FC236}">
                <a16:creationId xmlns:a16="http://schemas.microsoft.com/office/drawing/2014/main" id="{10671B6E-AF03-4BD6-8D24-4EE7D82DCB7B}"/>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56777579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1C1CD-C346-4092-899E-CA5DC8B4A978}"/>
              </a:ext>
            </a:extLst>
          </p:cNvPr>
          <p:cNvSpPr>
            <a:spLocks noGrp="1"/>
          </p:cNvSpPr>
          <p:nvPr>
            <p:ph type="title"/>
          </p:nvPr>
        </p:nvSpPr>
        <p:spPr/>
        <p:txBody>
          <a:bodyPr/>
          <a:lstStyle/>
          <a:p>
            <a:r>
              <a:rPr lang="en-US"/>
              <a:t>Overall Ads Performance Table (Instagram Ads) | 13 profiles - 24 of 26</a:t>
            </a:r>
          </a:p>
        </p:txBody>
      </p:sp>
      <p:graphicFrame>
        <p:nvGraphicFramePr>
          <p:cNvPr id="5" name="Table Placeholder 4">
            <a:extLst>
              <a:ext uri="{FF2B5EF4-FFF2-40B4-BE49-F238E27FC236}">
                <a16:creationId xmlns:a16="http://schemas.microsoft.com/office/drawing/2014/main" id="{145D20C0-5B16-4366-A86C-ADCE7EE963D1}"/>
              </a:ext>
            </a:extLst>
          </p:cNvPr>
          <p:cNvGraphicFramePr>
            <a:graphicFrameLocks noGrp="1"/>
          </p:cNvGraphicFramePr>
          <p:nvPr>
            <p:ph type="tbl" sz="quarter" idx="13"/>
            <p:extLst>
              <p:ext uri="{D42A27DB-BD31-4B8C-83A1-F6EECF244321}">
                <p14:modId xmlns:p14="http://schemas.microsoft.com/office/powerpoint/2010/main" val="27796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2671686"/>
                    </a:ext>
                  </a:extLst>
                </a:gridCol>
                <a:gridCol w="905256">
                  <a:extLst>
                    <a:ext uri="{9D8B030D-6E8A-4147-A177-3AD203B41FA5}">
                      <a16:colId xmlns:a16="http://schemas.microsoft.com/office/drawing/2014/main" val="975102227"/>
                    </a:ext>
                  </a:extLst>
                </a:gridCol>
                <a:gridCol w="329184">
                  <a:extLst>
                    <a:ext uri="{9D8B030D-6E8A-4147-A177-3AD203B41FA5}">
                      <a16:colId xmlns:a16="http://schemas.microsoft.com/office/drawing/2014/main" val="2373247634"/>
                    </a:ext>
                  </a:extLst>
                </a:gridCol>
                <a:gridCol w="329184">
                  <a:extLst>
                    <a:ext uri="{9D8B030D-6E8A-4147-A177-3AD203B41FA5}">
                      <a16:colId xmlns:a16="http://schemas.microsoft.com/office/drawing/2014/main" val="3906543545"/>
                    </a:ext>
                  </a:extLst>
                </a:gridCol>
                <a:gridCol w="329184">
                  <a:extLst>
                    <a:ext uri="{9D8B030D-6E8A-4147-A177-3AD203B41FA5}">
                      <a16:colId xmlns:a16="http://schemas.microsoft.com/office/drawing/2014/main" val="3794774864"/>
                    </a:ext>
                  </a:extLst>
                </a:gridCol>
                <a:gridCol w="329184">
                  <a:extLst>
                    <a:ext uri="{9D8B030D-6E8A-4147-A177-3AD203B41FA5}">
                      <a16:colId xmlns:a16="http://schemas.microsoft.com/office/drawing/2014/main" val="1308860451"/>
                    </a:ext>
                  </a:extLst>
                </a:gridCol>
                <a:gridCol w="329184">
                  <a:extLst>
                    <a:ext uri="{9D8B030D-6E8A-4147-A177-3AD203B41FA5}">
                      <a16:colId xmlns:a16="http://schemas.microsoft.com/office/drawing/2014/main" val="2288440859"/>
                    </a:ext>
                  </a:extLst>
                </a:gridCol>
                <a:gridCol w="329184">
                  <a:extLst>
                    <a:ext uri="{9D8B030D-6E8A-4147-A177-3AD203B41FA5}">
                      <a16:colId xmlns:a16="http://schemas.microsoft.com/office/drawing/2014/main" val="1041078029"/>
                    </a:ext>
                  </a:extLst>
                </a:gridCol>
                <a:gridCol w="329184">
                  <a:extLst>
                    <a:ext uri="{9D8B030D-6E8A-4147-A177-3AD203B41FA5}">
                      <a16:colId xmlns:a16="http://schemas.microsoft.com/office/drawing/2014/main" val="3603741038"/>
                    </a:ext>
                  </a:extLst>
                </a:gridCol>
                <a:gridCol w="329184">
                  <a:extLst>
                    <a:ext uri="{9D8B030D-6E8A-4147-A177-3AD203B41FA5}">
                      <a16:colId xmlns:a16="http://schemas.microsoft.com/office/drawing/2014/main" val="1797777385"/>
                    </a:ext>
                  </a:extLst>
                </a:gridCol>
                <a:gridCol w="329184">
                  <a:extLst>
                    <a:ext uri="{9D8B030D-6E8A-4147-A177-3AD203B41FA5}">
                      <a16:colId xmlns:a16="http://schemas.microsoft.com/office/drawing/2014/main" val="3040576203"/>
                    </a:ext>
                  </a:extLst>
                </a:gridCol>
                <a:gridCol w="329184">
                  <a:extLst>
                    <a:ext uri="{9D8B030D-6E8A-4147-A177-3AD203B41FA5}">
                      <a16:colId xmlns:a16="http://schemas.microsoft.com/office/drawing/2014/main" val="747949791"/>
                    </a:ext>
                  </a:extLst>
                </a:gridCol>
                <a:gridCol w="329184">
                  <a:extLst>
                    <a:ext uri="{9D8B030D-6E8A-4147-A177-3AD203B41FA5}">
                      <a16:colId xmlns:a16="http://schemas.microsoft.com/office/drawing/2014/main" val="1730774180"/>
                    </a:ext>
                  </a:extLst>
                </a:gridCol>
                <a:gridCol w="329184">
                  <a:extLst>
                    <a:ext uri="{9D8B030D-6E8A-4147-A177-3AD203B41FA5}">
                      <a16:colId xmlns:a16="http://schemas.microsoft.com/office/drawing/2014/main" val="1521495117"/>
                    </a:ext>
                  </a:extLst>
                </a:gridCol>
                <a:gridCol w="329184">
                  <a:extLst>
                    <a:ext uri="{9D8B030D-6E8A-4147-A177-3AD203B41FA5}">
                      <a16:colId xmlns:a16="http://schemas.microsoft.com/office/drawing/2014/main" val="174475183"/>
                    </a:ext>
                  </a:extLst>
                </a:gridCol>
                <a:gridCol w="1399032">
                  <a:extLst>
                    <a:ext uri="{9D8B030D-6E8A-4147-A177-3AD203B41FA5}">
                      <a16:colId xmlns:a16="http://schemas.microsoft.com/office/drawing/2014/main" val="2214617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6922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https://quintly-eu-image-storage.s3.amazonaws.com/60022ca1c1f5f702dc8ca6deec30fe7e/6540fdfeedcbc6a9e0c897ec1cc98e04.jpg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984373659"/>
                  </a:ext>
                </a:extLst>
              </a:tr>
            </a:tbl>
          </a:graphicData>
        </a:graphic>
      </p:graphicFrame>
      <p:sp>
        <p:nvSpPr>
          <p:cNvPr id="4" name="Text Placeholder 3">
            <a:extLst>
              <a:ext uri="{FF2B5EF4-FFF2-40B4-BE49-F238E27FC236}">
                <a16:creationId xmlns:a16="http://schemas.microsoft.com/office/drawing/2014/main" id="{38ACCE67-A35B-4FD0-9BC1-935080C5257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84768018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208B-F4CE-4D6D-B98B-C65A53A5A428}"/>
              </a:ext>
            </a:extLst>
          </p:cNvPr>
          <p:cNvSpPr>
            <a:spLocks noGrp="1"/>
          </p:cNvSpPr>
          <p:nvPr>
            <p:ph type="title"/>
          </p:nvPr>
        </p:nvSpPr>
        <p:spPr/>
        <p:txBody>
          <a:bodyPr/>
          <a:lstStyle/>
          <a:p>
            <a:r>
              <a:rPr lang="en-US"/>
              <a:t>Overall Ads Performance Table (Instagram Ads) | 13 profiles - 25 of 26</a:t>
            </a:r>
          </a:p>
        </p:txBody>
      </p:sp>
      <p:graphicFrame>
        <p:nvGraphicFramePr>
          <p:cNvPr id="5" name="Table Placeholder 4">
            <a:extLst>
              <a:ext uri="{FF2B5EF4-FFF2-40B4-BE49-F238E27FC236}">
                <a16:creationId xmlns:a16="http://schemas.microsoft.com/office/drawing/2014/main" id="{E342581D-5188-4B84-BEFB-A410231023EB}"/>
              </a:ext>
            </a:extLst>
          </p:cNvPr>
          <p:cNvGraphicFramePr>
            <a:graphicFrameLocks noGrp="1"/>
          </p:cNvGraphicFramePr>
          <p:nvPr>
            <p:ph type="tbl" sz="quarter" idx="13"/>
            <p:extLst>
              <p:ext uri="{D42A27DB-BD31-4B8C-83A1-F6EECF244321}">
                <p14:modId xmlns:p14="http://schemas.microsoft.com/office/powerpoint/2010/main" val="2207156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0357466"/>
                    </a:ext>
                  </a:extLst>
                </a:gridCol>
                <a:gridCol w="905256">
                  <a:extLst>
                    <a:ext uri="{9D8B030D-6E8A-4147-A177-3AD203B41FA5}">
                      <a16:colId xmlns:a16="http://schemas.microsoft.com/office/drawing/2014/main" val="278698698"/>
                    </a:ext>
                  </a:extLst>
                </a:gridCol>
                <a:gridCol w="329184">
                  <a:extLst>
                    <a:ext uri="{9D8B030D-6E8A-4147-A177-3AD203B41FA5}">
                      <a16:colId xmlns:a16="http://schemas.microsoft.com/office/drawing/2014/main" val="183275962"/>
                    </a:ext>
                  </a:extLst>
                </a:gridCol>
                <a:gridCol w="329184">
                  <a:extLst>
                    <a:ext uri="{9D8B030D-6E8A-4147-A177-3AD203B41FA5}">
                      <a16:colId xmlns:a16="http://schemas.microsoft.com/office/drawing/2014/main" val="1108296969"/>
                    </a:ext>
                  </a:extLst>
                </a:gridCol>
                <a:gridCol w="329184">
                  <a:extLst>
                    <a:ext uri="{9D8B030D-6E8A-4147-A177-3AD203B41FA5}">
                      <a16:colId xmlns:a16="http://schemas.microsoft.com/office/drawing/2014/main" val="4280605967"/>
                    </a:ext>
                  </a:extLst>
                </a:gridCol>
                <a:gridCol w="329184">
                  <a:extLst>
                    <a:ext uri="{9D8B030D-6E8A-4147-A177-3AD203B41FA5}">
                      <a16:colId xmlns:a16="http://schemas.microsoft.com/office/drawing/2014/main" val="2499681819"/>
                    </a:ext>
                  </a:extLst>
                </a:gridCol>
                <a:gridCol w="329184">
                  <a:extLst>
                    <a:ext uri="{9D8B030D-6E8A-4147-A177-3AD203B41FA5}">
                      <a16:colId xmlns:a16="http://schemas.microsoft.com/office/drawing/2014/main" val="2222673231"/>
                    </a:ext>
                  </a:extLst>
                </a:gridCol>
                <a:gridCol w="329184">
                  <a:extLst>
                    <a:ext uri="{9D8B030D-6E8A-4147-A177-3AD203B41FA5}">
                      <a16:colId xmlns:a16="http://schemas.microsoft.com/office/drawing/2014/main" val="3717637174"/>
                    </a:ext>
                  </a:extLst>
                </a:gridCol>
                <a:gridCol w="329184">
                  <a:extLst>
                    <a:ext uri="{9D8B030D-6E8A-4147-A177-3AD203B41FA5}">
                      <a16:colId xmlns:a16="http://schemas.microsoft.com/office/drawing/2014/main" val="2654529096"/>
                    </a:ext>
                  </a:extLst>
                </a:gridCol>
                <a:gridCol w="329184">
                  <a:extLst>
                    <a:ext uri="{9D8B030D-6E8A-4147-A177-3AD203B41FA5}">
                      <a16:colId xmlns:a16="http://schemas.microsoft.com/office/drawing/2014/main" val="2656506664"/>
                    </a:ext>
                  </a:extLst>
                </a:gridCol>
                <a:gridCol w="329184">
                  <a:extLst>
                    <a:ext uri="{9D8B030D-6E8A-4147-A177-3AD203B41FA5}">
                      <a16:colId xmlns:a16="http://schemas.microsoft.com/office/drawing/2014/main" val="2704747587"/>
                    </a:ext>
                  </a:extLst>
                </a:gridCol>
                <a:gridCol w="329184">
                  <a:extLst>
                    <a:ext uri="{9D8B030D-6E8A-4147-A177-3AD203B41FA5}">
                      <a16:colId xmlns:a16="http://schemas.microsoft.com/office/drawing/2014/main" val="3790085735"/>
                    </a:ext>
                  </a:extLst>
                </a:gridCol>
                <a:gridCol w="329184">
                  <a:extLst>
                    <a:ext uri="{9D8B030D-6E8A-4147-A177-3AD203B41FA5}">
                      <a16:colId xmlns:a16="http://schemas.microsoft.com/office/drawing/2014/main" val="1447847841"/>
                    </a:ext>
                  </a:extLst>
                </a:gridCol>
                <a:gridCol w="329184">
                  <a:extLst>
                    <a:ext uri="{9D8B030D-6E8A-4147-A177-3AD203B41FA5}">
                      <a16:colId xmlns:a16="http://schemas.microsoft.com/office/drawing/2014/main" val="1184023017"/>
                    </a:ext>
                  </a:extLst>
                </a:gridCol>
                <a:gridCol w="329184">
                  <a:extLst>
                    <a:ext uri="{9D8B030D-6E8A-4147-A177-3AD203B41FA5}">
                      <a16:colId xmlns:a16="http://schemas.microsoft.com/office/drawing/2014/main" val="3249422931"/>
                    </a:ext>
                  </a:extLst>
                </a:gridCol>
                <a:gridCol w="1399032">
                  <a:extLst>
                    <a:ext uri="{9D8B030D-6E8A-4147-A177-3AD203B41FA5}">
                      <a16:colId xmlns:a16="http://schemas.microsoft.com/office/drawing/2014/main" val="773271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39525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https://quintly-eu-image-storage.s3.amazonaws.com/60022ca1c1f5f702dc8ca6deec30fe7e/34e602e0564a21f0db0563f1c6e72753.jpg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1405731512"/>
                  </a:ext>
                </a:extLst>
              </a:tr>
            </a:tbl>
          </a:graphicData>
        </a:graphic>
      </p:graphicFrame>
      <p:sp>
        <p:nvSpPr>
          <p:cNvPr id="4" name="Text Placeholder 3">
            <a:extLst>
              <a:ext uri="{FF2B5EF4-FFF2-40B4-BE49-F238E27FC236}">
                <a16:creationId xmlns:a16="http://schemas.microsoft.com/office/drawing/2014/main" id="{FD9C7B14-3607-427C-A389-A1C829B2259E}"/>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53819039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8612E-4E5C-4DC8-96AB-07034EB6314B}"/>
              </a:ext>
            </a:extLst>
          </p:cNvPr>
          <p:cNvSpPr>
            <a:spLocks noGrp="1"/>
          </p:cNvSpPr>
          <p:nvPr>
            <p:ph type="title"/>
          </p:nvPr>
        </p:nvSpPr>
        <p:spPr/>
        <p:txBody>
          <a:bodyPr/>
          <a:lstStyle/>
          <a:p>
            <a:r>
              <a:rPr lang="en-US"/>
              <a:t>Overall Ads Performance Table (Instagram Ads) | 13 profiles - 26 of 26</a:t>
            </a:r>
          </a:p>
        </p:txBody>
      </p:sp>
      <p:graphicFrame>
        <p:nvGraphicFramePr>
          <p:cNvPr id="5" name="Table Placeholder 4">
            <a:extLst>
              <a:ext uri="{FF2B5EF4-FFF2-40B4-BE49-F238E27FC236}">
                <a16:creationId xmlns:a16="http://schemas.microsoft.com/office/drawing/2014/main" id="{F4FC4741-223A-4CB9-A1A4-D99C836E8124}"/>
              </a:ext>
            </a:extLst>
          </p:cNvPr>
          <p:cNvGraphicFramePr>
            <a:graphicFrameLocks noGrp="1"/>
          </p:cNvGraphicFramePr>
          <p:nvPr>
            <p:ph type="tbl" sz="quarter" idx="13"/>
            <p:extLst>
              <p:ext uri="{D42A27DB-BD31-4B8C-83A1-F6EECF244321}">
                <p14:modId xmlns:p14="http://schemas.microsoft.com/office/powerpoint/2010/main" val="3419512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74521014"/>
                    </a:ext>
                  </a:extLst>
                </a:gridCol>
                <a:gridCol w="905256">
                  <a:extLst>
                    <a:ext uri="{9D8B030D-6E8A-4147-A177-3AD203B41FA5}">
                      <a16:colId xmlns:a16="http://schemas.microsoft.com/office/drawing/2014/main" val="935239571"/>
                    </a:ext>
                  </a:extLst>
                </a:gridCol>
                <a:gridCol w="329184">
                  <a:extLst>
                    <a:ext uri="{9D8B030D-6E8A-4147-A177-3AD203B41FA5}">
                      <a16:colId xmlns:a16="http://schemas.microsoft.com/office/drawing/2014/main" val="1585664818"/>
                    </a:ext>
                  </a:extLst>
                </a:gridCol>
                <a:gridCol w="329184">
                  <a:extLst>
                    <a:ext uri="{9D8B030D-6E8A-4147-A177-3AD203B41FA5}">
                      <a16:colId xmlns:a16="http://schemas.microsoft.com/office/drawing/2014/main" val="2882750864"/>
                    </a:ext>
                  </a:extLst>
                </a:gridCol>
                <a:gridCol w="329184">
                  <a:extLst>
                    <a:ext uri="{9D8B030D-6E8A-4147-A177-3AD203B41FA5}">
                      <a16:colId xmlns:a16="http://schemas.microsoft.com/office/drawing/2014/main" val="1163132468"/>
                    </a:ext>
                  </a:extLst>
                </a:gridCol>
                <a:gridCol w="329184">
                  <a:extLst>
                    <a:ext uri="{9D8B030D-6E8A-4147-A177-3AD203B41FA5}">
                      <a16:colId xmlns:a16="http://schemas.microsoft.com/office/drawing/2014/main" val="592471987"/>
                    </a:ext>
                  </a:extLst>
                </a:gridCol>
                <a:gridCol w="329184">
                  <a:extLst>
                    <a:ext uri="{9D8B030D-6E8A-4147-A177-3AD203B41FA5}">
                      <a16:colId xmlns:a16="http://schemas.microsoft.com/office/drawing/2014/main" val="3676592063"/>
                    </a:ext>
                  </a:extLst>
                </a:gridCol>
                <a:gridCol w="329184">
                  <a:extLst>
                    <a:ext uri="{9D8B030D-6E8A-4147-A177-3AD203B41FA5}">
                      <a16:colId xmlns:a16="http://schemas.microsoft.com/office/drawing/2014/main" val="1559936906"/>
                    </a:ext>
                  </a:extLst>
                </a:gridCol>
                <a:gridCol w="329184">
                  <a:extLst>
                    <a:ext uri="{9D8B030D-6E8A-4147-A177-3AD203B41FA5}">
                      <a16:colId xmlns:a16="http://schemas.microsoft.com/office/drawing/2014/main" val="2911598673"/>
                    </a:ext>
                  </a:extLst>
                </a:gridCol>
                <a:gridCol w="329184">
                  <a:extLst>
                    <a:ext uri="{9D8B030D-6E8A-4147-A177-3AD203B41FA5}">
                      <a16:colId xmlns:a16="http://schemas.microsoft.com/office/drawing/2014/main" val="76447315"/>
                    </a:ext>
                  </a:extLst>
                </a:gridCol>
                <a:gridCol w="329184">
                  <a:extLst>
                    <a:ext uri="{9D8B030D-6E8A-4147-A177-3AD203B41FA5}">
                      <a16:colId xmlns:a16="http://schemas.microsoft.com/office/drawing/2014/main" val="3982411214"/>
                    </a:ext>
                  </a:extLst>
                </a:gridCol>
                <a:gridCol w="329184">
                  <a:extLst>
                    <a:ext uri="{9D8B030D-6E8A-4147-A177-3AD203B41FA5}">
                      <a16:colId xmlns:a16="http://schemas.microsoft.com/office/drawing/2014/main" val="1391115451"/>
                    </a:ext>
                  </a:extLst>
                </a:gridCol>
                <a:gridCol w="329184">
                  <a:extLst>
                    <a:ext uri="{9D8B030D-6E8A-4147-A177-3AD203B41FA5}">
                      <a16:colId xmlns:a16="http://schemas.microsoft.com/office/drawing/2014/main" val="3417256678"/>
                    </a:ext>
                  </a:extLst>
                </a:gridCol>
                <a:gridCol w="329184">
                  <a:extLst>
                    <a:ext uri="{9D8B030D-6E8A-4147-A177-3AD203B41FA5}">
                      <a16:colId xmlns:a16="http://schemas.microsoft.com/office/drawing/2014/main" val="1333324744"/>
                    </a:ext>
                  </a:extLst>
                </a:gridCol>
                <a:gridCol w="329184">
                  <a:extLst>
                    <a:ext uri="{9D8B030D-6E8A-4147-A177-3AD203B41FA5}">
                      <a16:colId xmlns:a16="http://schemas.microsoft.com/office/drawing/2014/main" val="21792135"/>
                    </a:ext>
                  </a:extLst>
                </a:gridCol>
                <a:gridCol w="1399032">
                  <a:extLst>
                    <a:ext uri="{9D8B030D-6E8A-4147-A177-3AD203B41FA5}">
                      <a16:colId xmlns:a16="http://schemas.microsoft.com/office/drawing/2014/main" val="3342263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3699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13:59:52</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https://quintly-eu-image-storage.s3.amazonaws.com/60022ca1c1f5f702dc8ca6deec30fe7e/d232ed69b12253ce93ff0b358da59497.jpg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T03_000227_DE_NFC_CellularLuminous630_AW_Aug24_Sep24_fullf_OMD_Social-OF-41092289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2117933253"/>
                  </a:ext>
                </a:extLst>
              </a:tr>
            </a:tbl>
          </a:graphicData>
        </a:graphic>
      </p:graphicFrame>
      <p:sp>
        <p:nvSpPr>
          <p:cNvPr id="4" name="Text Placeholder 3">
            <a:extLst>
              <a:ext uri="{FF2B5EF4-FFF2-40B4-BE49-F238E27FC236}">
                <a16:creationId xmlns:a16="http://schemas.microsoft.com/office/drawing/2014/main" id="{7D89C311-4372-4B24-845A-DAAF6422487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51715466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41F57-5BBB-49AC-9199-E98E474CCA5B}"/>
              </a:ext>
            </a:extLst>
          </p:cNvPr>
          <p:cNvSpPr>
            <a:spLocks noGrp="1"/>
          </p:cNvSpPr>
          <p:nvPr>
            <p:ph type="title"/>
          </p:nvPr>
        </p:nvSpPr>
        <p:spPr/>
        <p:txBody>
          <a:bodyPr/>
          <a:lstStyle/>
          <a:p>
            <a:r>
              <a:rPr lang="en-US"/>
              <a:t>Instagram Post Type Distribution Per Profile | 13 profiles</a:t>
            </a:r>
          </a:p>
        </p:txBody>
      </p:sp>
      <p:graphicFrame>
        <p:nvGraphicFramePr>
          <p:cNvPr id="6" name="Chart Placeholder 5">
            <a:extLst>
              <a:ext uri="{FF2B5EF4-FFF2-40B4-BE49-F238E27FC236}">
                <a16:creationId xmlns:a16="http://schemas.microsoft.com/office/drawing/2014/main" id="{21480347-F2F5-41B9-8034-0052EE1D49B9}"/>
              </a:ext>
            </a:extLst>
          </p:cNvPr>
          <p:cNvGraphicFramePr>
            <a:graphicFrameLocks noGrp="1"/>
          </p:cNvGraphicFramePr>
          <p:nvPr>
            <p:ph type="chart" sz="quarter" idx="13"/>
            <p:extLst>
              <p:ext uri="{D42A27DB-BD31-4B8C-83A1-F6EECF244321}">
                <p14:modId xmlns:p14="http://schemas.microsoft.com/office/powerpoint/2010/main" val="3288753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C9F852-7941-4D02-89C6-B33544027088}"/>
              </a:ext>
            </a:extLst>
          </p:cNvPr>
          <p:cNvSpPr>
            <a:spLocks noGrp="1"/>
          </p:cNvSpPr>
          <p:nvPr>
            <p:ph type="body" sz="quarter" idx="14"/>
          </p:nvPr>
        </p:nvSpPr>
        <p:spPr/>
        <p:txBody>
          <a:bodyPr/>
          <a:lstStyle/>
          <a:p>
            <a:r>
              <a:rPr lang="en-US"/>
              <a:t>08/01/2024 - 08/22/2024</a:t>
            </a:r>
          </a:p>
        </p:txBody>
      </p:sp>
      <p:sp>
        <p:nvSpPr>
          <p:cNvPr id="5" name="Footer Placeholder 4">
            <a:extLst>
              <a:ext uri="{FF2B5EF4-FFF2-40B4-BE49-F238E27FC236}">
                <a16:creationId xmlns:a16="http://schemas.microsoft.com/office/drawing/2014/main" id="{ABE3C25C-3FDE-478D-B18A-B10BCAF76F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084384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792CC-18EC-4B56-8913-66C643E136FC}"/>
              </a:ext>
            </a:extLst>
          </p:cNvPr>
          <p:cNvSpPr>
            <a:spLocks noGrp="1"/>
          </p:cNvSpPr>
          <p:nvPr>
            <p:ph type="title"/>
          </p:nvPr>
        </p:nvSpPr>
        <p:spPr/>
        <p:txBody>
          <a:bodyPr/>
          <a:lstStyle/>
          <a:p>
            <a:r>
              <a:rPr lang="fr-FR"/>
              <a:t>Instagram Post Tags Distribution | 13 profiles</a:t>
            </a:r>
            <a:endParaRPr lang="en-US"/>
          </a:p>
        </p:txBody>
      </p:sp>
      <p:graphicFrame>
        <p:nvGraphicFramePr>
          <p:cNvPr id="6" name="Chart Placeholder 5">
            <a:extLst>
              <a:ext uri="{FF2B5EF4-FFF2-40B4-BE49-F238E27FC236}">
                <a16:creationId xmlns:a16="http://schemas.microsoft.com/office/drawing/2014/main" id="{A773C1BB-2681-4B07-AF0C-21E308DE787F}"/>
              </a:ext>
            </a:extLst>
          </p:cNvPr>
          <p:cNvGraphicFramePr>
            <a:graphicFrameLocks noGrp="1"/>
          </p:cNvGraphicFramePr>
          <p:nvPr>
            <p:ph type="chart" sz="quarter" idx="13"/>
            <p:extLst>
              <p:ext uri="{D42A27DB-BD31-4B8C-83A1-F6EECF244321}">
                <p14:modId xmlns:p14="http://schemas.microsoft.com/office/powerpoint/2010/main" val="1058658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98DC00-7DF1-425C-9CD0-1E86941E016E}"/>
              </a:ext>
            </a:extLst>
          </p:cNvPr>
          <p:cNvSpPr>
            <a:spLocks noGrp="1"/>
          </p:cNvSpPr>
          <p:nvPr>
            <p:ph type="body" sz="quarter" idx="14"/>
          </p:nvPr>
        </p:nvSpPr>
        <p:spPr/>
        <p:txBody>
          <a:bodyPr/>
          <a:lstStyle/>
          <a:p>
            <a:r>
              <a:rPr lang="en-US"/>
              <a:t>08/01/2024 - 08/22/2024</a:t>
            </a:r>
          </a:p>
        </p:txBody>
      </p:sp>
      <p:sp>
        <p:nvSpPr>
          <p:cNvPr id="5" name="Footer Placeholder 4">
            <a:extLst>
              <a:ext uri="{FF2B5EF4-FFF2-40B4-BE49-F238E27FC236}">
                <a16:creationId xmlns:a16="http://schemas.microsoft.com/office/drawing/2014/main" id="{DA4E777B-C800-4419-BF00-91A310FBD8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39932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8E48-1DF0-4C56-84CA-AD5D55FA4D38}"/>
              </a:ext>
            </a:extLst>
          </p:cNvPr>
          <p:cNvSpPr>
            <a:spLocks noGrp="1"/>
          </p:cNvSpPr>
          <p:nvPr>
            <p:ph type="title"/>
          </p:nvPr>
        </p:nvSpPr>
        <p:spPr/>
        <p:txBody>
          <a:bodyPr/>
          <a:lstStyle/>
          <a:p>
            <a:r>
              <a:rPr lang="nn-NO"/>
              <a:t>Instagram Post Tag Performance | 13 profiles - 1 of 2</a:t>
            </a:r>
            <a:endParaRPr lang="en-US"/>
          </a:p>
        </p:txBody>
      </p:sp>
      <p:graphicFrame>
        <p:nvGraphicFramePr>
          <p:cNvPr id="5" name="Table Placeholder 4">
            <a:extLst>
              <a:ext uri="{FF2B5EF4-FFF2-40B4-BE49-F238E27FC236}">
                <a16:creationId xmlns:a16="http://schemas.microsoft.com/office/drawing/2014/main" id="{6DA7A7B2-5458-4845-9568-B6FD572A0831}"/>
              </a:ext>
            </a:extLst>
          </p:cNvPr>
          <p:cNvGraphicFramePr>
            <a:graphicFrameLocks noGrp="1"/>
          </p:cNvGraphicFramePr>
          <p:nvPr>
            <p:ph type="tbl" sz="quarter" idx="13"/>
            <p:extLst>
              <p:ext uri="{D42A27DB-BD31-4B8C-83A1-F6EECF244321}">
                <p14:modId xmlns:p14="http://schemas.microsoft.com/office/powerpoint/2010/main" val="3217594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846351803"/>
                    </a:ext>
                  </a:extLst>
                </a:gridCol>
                <a:gridCol w="493776">
                  <a:extLst>
                    <a:ext uri="{9D8B030D-6E8A-4147-A177-3AD203B41FA5}">
                      <a16:colId xmlns:a16="http://schemas.microsoft.com/office/drawing/2014/main" val="3839056768"/>
                    </a:ext>
                  </a:extLst>
                </a:gridCol>
                <a:gridCol w="493776">
                  <a:extLst>
                    <a:ext uri="{9D8B030D-6E8A-4147-A177-3AD203B41FA5}">
                      <a16:colId xmlns:a16="http://schemas.microsoft.com/office/drawing/2014/main" val="1351214089"/>
                    </a:ext>
                  </a:extLst>
                </a:gridCol>
                <a:gridCol w="493776">
                  <a:extLst>
                    <a:ext uri="{9D8B030D-6E8A-4147-A177-3AD203B41FA5}">
                      <a16:colId xmlns:a16="http://schemas.microsoft.com/office/drawing/2014/main" val="1762609303"/>
                    </a:ext>
                  </a:extLst>
                </a:gridCol>
                <a:gridCol w="493776">
                  <a:extLst>
                    <a:ext uri="{9D8B030D-6E8A-4147-A177-3AD203B41FA5}">
                      <a16:colId xmlns:a16="http://schemas.microsoft.com/office/drawing/2014/main" val="1596973554"/>
                    </a:ext>
                  </a:extLst>
                </a:gridCol>
                <a:gridCol w="493776">
                  <a:extLst>
                    <a:ext uri="{9D8B030D-6E8A-4147-A177-3AD203B41FA5}">
                      <a16:colId xmlns:a16="http://schemas.microsoft.com/office/drawing/2014/main" val="3782924999"/>
                    </a:ext>
                  </a:extLst>
                </a:gridCol>
                <a:gridCol w="493776">
                  <a:extLst>
                    <a:ext uri="{9D8B030D-6E8A-4147-A177-3AD203B41FA5}">
                      <a16:colId xmlns:a16="http://schemas.microsoft.com/office/drawing/2014/main" val="1883406922"/>
                    </a:ext>
                  </a:extLst>
                </a:gridCol>
                <a:gridCol w="493776">
                  <a:extLst>
                    <a:ext uri="{9D8B030D-6E8A-4147-A177-3AD203B41FA5}">
                      <a16:colId xmlns:a16="http://schemas.microsoft.com/office/drawing/2014/main" val="2118517756"/>
                    </a:ext>
                  </a:extLst>
                </a:gridCol>
                <a:gridCol w="493776">
                  <a:extLst>
                    <a:ext uri="{9D8B030D-6E8A-4147-A177-3AD203B41FA5}">
                      <a16:colId xmlns:a16="http://schemas.microsoft.com/office/drawing/2014/main" val="1299002147"/>
                    </a:ext>
                  </a:extLst>
                </a:gridCol>
                <a:gridCol w="493776">
                  <a:extLst>
                    <a:ext uri="{9D8B030D-6E8A-4147-A177-3AD203B41FA5}">
                      <a16:colId xmlns:a16="http://schemas.microsoft.com/office/drawing/2014/main" val="14192243"/>
                    </a:ext>
                  </a:extLst>
                </a:gridCol>
                <a:gridCol w="493776">
                  <a:extLst>
                    <a:ext uri="{9D8B030D-6E8A-4147-A177-3AD203B41FA5}">
                      <a16:colId xmlns:a16="http://schemas.microsoft.com/office/drawing/2014/main" val="3765995407"/>
                    </a:ext>
                  </a:extLst>
                </a:gridCol>
                <a:gridCol w="493776">
                  <a:extLst>
                    <a:ext uri="{9D8B030D-6E8A-4147-A177-3AD203B41FA5}">
                      <a16:colId xmlns:a16="http://schemas.microsoft.com/office/drawing/2014/main" val="88806500"/>
                    </a:ext>
                  </a:extLst>
                </a:gridCol>
                <a:gridCol w="493776">
                  <a:extLst>
                    <a:ext uri="{9D8B030D-6E8A-4147-A177-3AD203B41FA5}">
                      <a16:colId xmlns:a16="http://schemas.microsoft.com/office/drawing/2014/main" val="1705204854"/>
                    </a:ext>
                  </a:extLst>
                </a:gridCol>
                <a:gridCol w="493776">
                  <a:extLst>
                    <a:ext uri="{9D8B030D-6E8A-4147-A177-3AD203B41FA5}">
                      <a16:colId xmlns:a16="http://schemas.microsoft.com/office/drawing/2014/main" val="650783529"/>
                    </a:ext>
                  </a:extLst>
                </a:gridCol>
                <a:gridCol w="493776">
                  <a:extLst>
                    <a:ext uri="{9D8B030D-6E8A-4147-A177-3AD203B41FA5}">
                      <a16:colId xmlns:a16="http://schemas.microsoft.com/office/drawing/2014/main" val="2013548021"/>
                    </a:ext>
                  </a:extLst>
                </a:gridCol>
                <a:gridCol w="493776">
                  <a:extLst>
                    <a:ext uri="{9D8B030D-6E8A-4147-A177-3AD203B41FA5}">
                      <a16:colId xmlns:a16="http://schemas.microsoft.com/office/drawing/2014/main" val="2955487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 Oganic)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(Avg. Organic)</a:t>
                      </a:r>
                    </a:p>
                  </a:txBody>
                  <a:tcPr/>
                </a:tc>
                <a:extLst>
                  <a:ext uri="{0D108BD9-81ED-4DB2-BD59-A6C34878D82A}">
                    <a16:rowId xmlns:a16="http://schemas.microsoft.com/office/drawing/2014/main" val="106402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Studio NX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2.5356168636024 %</a:t>
                      </a:r>
                    </a:p>
                  </a:txBody>
                  <a:tcPr/>
                </a:tc>
                <a:extLst>
                  <a:ext uri="{0D108BD9-81ED-4DB2-BD59-A6C34878D82A}">
                    <a16:rowId xmlns:a16="http://schemas.microsoft.com/office/drawing/2014/main" val="302502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NX User Generated Content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2.2507376655459 %</a:t>
                      </a:r>
                    </a:p>
                  </a:txBody>
                  <a:tcPr/>
                </a:tc>
                <a:extLst>
                  <a:ext uri="{0D108BD9-81ED-4DB2-BD59-A6C34878D82A}">
                    <a16:rowId xmlns:a16="http://schemas.microsoft.com/office/drawing/2014/main" val="100865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NX Sustainability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4.1666666666667 %</a:t>
                      </a:r>
                    </a:p>
                  </a:txBody>
                  <a:tcPr/>
                </a:tc>
                <a:extLst>
                  <a:ext uri="{0D108BD9-81ED-4DB2-BD59-A6C34878D82A}">
                    <a16:rowId xmlns:a16="http://schemas.microsoft.com/office/drawing/2014/main" val="784646976"/>
                  </a:ext>
                </a:extLst>
              </a:tr>
            </a:tbl>
          </a:graphicData>
        </a:graphic>
      </p:graphicFrame>
      <p:sp>
        <p:nvSpPr>
          <p:cNvPr id="4" name="Text Placeholder 3">
            <a:extLst>
              <a:ext uri="{FF2B5EF4-FFF2-40B4-BE49-F238E27FC236}">
                <a16:creationId xmlns:a16="http://schemas.microsoft.com/office/drawing/2014/main" id="{B31F96AE-3D30-47C4-BCE4-3520EBDCBF8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26116617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F7550-E12F-4370-9DA0-E1462545651F}"/>
              </a:ext>
            </a:extLst>
          </p:cNvPr>
          <p:cNvSpPr>
            <a:spLocks noGrp="1"/>
          </p:cNvSpPr>
          <p:nvPr>
            <p:ph type="title"/>
          </p:nvPr>
        </p:nvSpPr>
        <p:spPr/>
        <p:txBody>
          <a:bodyPr/>
          <a:lstStyle/>
          <a:p>
            <a:r>
              <a:rPr lang="nn-NO"/>
              <a:t>Instagram Post Tag Performance | 13 profiles - 2 of 2</a:t>
            </a:r>
            <a:endParaRPr lang="en-US"/>
          </a:p>
        </p:txBody>
      </p:sp>
      <p:graphicFrame>
        <p:nvGraphicFramePr>
          <p:cNvPr id="5" name="Table Placeholder 4">
            <a:extLst>
              <a:ext uri="{FF2B5EF4-FFF2-40B4-BE49-F238E27FC236}">
                <a16:creationId xmlns:a16="http://schemas.microsoft.com/office/drawing/2014/main" id="{B04084C2-4A13-4779-9A0C-F8FD599DC803}"/>
              </a:ext>
            </a:extLst>
          </p:cNvPr>
          <p:cNvGraphicFramePr>
            <a:graphicFrameLocks noGrp="1"/>
          </p:cNvGraphicFramePr>
          <p:nvPr>
            <p:ph type="tbl" sz="quarter" idx="13"/>
            <p:extLst>
              <p:ext uri="{D42A27DB-BD31-4B8C-83A1-F6EECF244321}">
                <p14:modId xmlns:p14="http://schemas.microsoft.com/office/powerpoint/2010/main" val="36069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25718996"/>
                    </a:ext>
                  </a:extLst>
                </a:gridCol>
                <a:gridCol w="493776">
                  <a:extLst>
                    <a:ext uri="{9D8B030D-6E8A-4147-A177-3AD203B41FA5}">
                      <a16:colId xmlns:a16="http://schemas.microsoft.com/office/drawing/2014/main" val="303074224"/>
                    </a:ext>
                  </a:extLst>
                </a:gridCol>
                <a:gridCol w="493776">
                  <a:extLst>
                    <a:ext uri="{9D8B030D-6E8A-4147-A177-3AD203B41FA5}">
                      <a16:colId xmlns:a16="http://schemas.microsoft.com/office/drawing/2014/main" val="442572111"/>
                    </a:ext>
                  </a:extLst>
                </a:gridCol>
                <a:gridCol w="493776">
                  <a:extLst>
                    <a:ext uri="{9D8B030D-6E8A-4147-A177-3AD203B41FA5}">
                      <a16:colId xmlns:a16="http://schemas.microsoft.com/office/drawing/2014/main" val="451787387"/>
                    </a:ext>
                  </a:extLst>
                </a:gridCol>
                <a:gridCol w="493776">
                  <a:extLst>
                    <a:ext uri="{9D8B030D-6E8A-4147-A177-3AD203B41FA5}">
                      <a16:colId xmlns:a16="http://schemas.microsoft.com/office/drawing/2014/main" val="3632524144"/>
                    </a:ext>
                  </a:extLst>
                </a:gridCol>
                <a:gridCol w="493776">
                  <a:extLst>
                    <a:ext uri="{9D8B030D-6E8A-4147-A177-3AD203B41FA5}">
                      <a16:colId xmlns:a16="http://schemas.microsoft.com/office/drawing/2014/main" val="1167158425"/>
                    </a:ext>
                  </a:extLst>
                </a:gridCol>
                <a:gridCol w="493776">
                  <a:extLst>
                    <a:ext uri="{9D8B030D-6E8A-4147-A177-3AD203B41FA5}">
                      <a16:colId xmlns:a16="http://schemas.microsoft.com/office/drawing/2014/main" val="187160119"/>
                    </a:ext>
                  </a:extLst>
                </a:gridCol>
                <a:gridCol w="493776">
                  <a:extLst>
                    <a:ext uri="{9D8B030D-6E8A-4147-A177-3AD203B41FA5}">
                      <a16:colId xmlns:a16="http://schemas.microsoft.com/office/drawing/2014/main" val="3853191694"/>
                    </a:ext>
                  </a:extLst>
                </a:gridCol>
                <a:gridCol w="493776">
                  <a:extLst>
                    <a:ext uri="{9D8B030D-6E8A-4147-A177-3AD203B41FA5}">
                      <a16:colId xmlns:a16="http://schemas.microsoft.com/office/drawing/2014/main" val="299854308"/>
                    </a:ext>
                  </a:extLst>
                </a:gridCol>
                <a:gridCol w="493776">
                  <a:extLst>
                    <a:ext uri="{9D8B030D-6E8A-4147-A177-3AD203B41FA5}">
                      <a16:colId xmlns:a16="http://schemas.microsoft.com/office/drawing/2014/main" val="2516227261"/>
                    </a:ext>
                  </a:extLst>
                </a:gridCol>
                <a:gridCol w="493776">
                  <a:extLst>
                    <a:ext uri="{9D8B030D-6E8A-4147-A177-3AD203B41FA5}">
                      <a16:colId xmlns:a16="http://schemas.microsoft.com/office/drawing/2014/main" val="3535776351"/>
                    </a:ext>
                  </a:extLst>
                </a:gridCol>
                <a:gridCol w="493776">
                  <a:extLst>
                    <a:ext uri="{9D8B030D-6E8A-4147-A177-3AD203B41FA5}">
                      <a16:colId xmlns:a16="http://schemas.microsoft.com/office/drawing/2014/main" val="760711283"/>
                    </a:ext>
                  </a:extLst>
                </a:gridCol>
                <a:gridCol w="493776">
                  <a:extLst>
                    <a:ext uri="{9D8B030D-6E8A-4147-A177-3AD203B41FA5}">
                      <a16:colId xmlns:a16="http://schemas.microsoft.com/office/drawing/2014/main" val="2839265801"/>
                    </a:ext>
                  </a:extLst>
                </a:gridCol>
                <a:gridCol w="493776">
                  <a:extLst>
                    <a:ext uri="{9D8B030D-6E8A-4147-A177-3AD203B41FA5}">
                      <a16:colId xmlns:a16="http://schemas.microsoft.com/office/drawing/2014/main" val="1095729557"/>
                    </a:ext>
                  </a:extLst>
                </a:gridCol>
                <a:gridCol w="493776">
                  <a:extLst>
                    <a:ext uri="{9D8B030D-6E8A-4147-A177-3AD203B41FA5}">
                      <a16:colId xmlns:a16="http://schemas.microsoft.com/office/drawing/2014/main" val="4215874980"/>
                    </a:ext>
                  </a:extLst>
                </a:gridCol>
                <a:gridCol w="493776">
                  <a:extLst>
                    <a:ext uri="{9D8B030D-6E8A-4147-A177-3AD203B41FA5}">
                      <a16:colId xmlns:a16="http://schemas.microsoft.com/office/drawing/2014/main" val="3199396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(Avg. Oganic)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(Total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(Avg.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 (Avg. Organic)</a:t>
                      </a:r>
                    </a:p>
                  </a:txBody>
                  <a:tcPr/>
                </a:tc>
                <a:extLst>
                  <a:ext uri="{0D108BD9-81ED-4DB2-BD59-A6C34878D82A}">
                    <a16:rowId xmlns:a16="http://schemas.microsoft.com/office/drawing/2014/main" val="3141368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Local Influencer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2.2150159393207 %</a:t>
                      </a:r>
                    </a:p>
                  </a:txBody>
                  <a:tcPr/>
                </a:tc>
                <a:extLst>
                  <a:ext uri="{0D108BD9-81ED-4DB2-BD59-A6C34878D82A}">
                    <a16:rowId xmlns:a16="http://schemas.microsoft.com/office/drawing/2014/main" val="83285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2.2141454651794 %</a:t>
                      </a:r>
                    </a:p>
                  </a:txBody>
                  <a:tcPr/>
                </a:tc>
                <a:extLst>
                  <a:ext uri="{0D108BD9-81ED-4DB2-BD59-A6C34878D82A}">
                    <a16:rowId xmlns:a16="http://schemas.microsoft.com/office/drawing/2014/main" val="3958453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EU Content Calendar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2.5002675309189 %</a:t>
                      </a:r>
                    </a:p>
                  </a:txBody>
                  <a:tcPr/>
                </a:tc>
                <a:extLst>
                  <a:ext uri="{0D108BD9-81ED-4DB2-BD59-A6C34878D82A}">
                    <a16:rowId xmlns:a16="http://schemas.microsoft.com/office/drawing/2014/main" val="1350604615"/>
                  </a:ext>
                </a:extLst>
              </a:tr>
            </a:tbl>
          </a:graphicData>
        </a:graphic>
      </p:graphicFrame>
      <p:sp>
        <p:nvSpPr>
          <p:cNvPr id="4" name="Text Placeholder 3">
            <a:extLst>
              <a:ext uri="{FF2B5EF4-FFF2-40B4-BE49-F238E27FC236}">
                <a16:creationId xmlns:a16="http://schemas.microsoft.com/office/drawing/2014/main" id="{918ECFE8-57EA-4EEA-A64B-4D10172EB0F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60327300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4394F-8168-4CF4-A731-61C7ECB92114}"/>
              </a:ext>
            </a:extLst>
          </p:cNvPr>
          <p:cNvSpPr>
            <a:spLocks noGrp="1"/>
          </p:cNvSpPr>
          <p:nvPr>
            <p:ph type="title"/>
          </p:nvPr>
        </p:nvSpPr>
        <p:spPr/>
        <p:txBody>
          <a:bodyPr/>
          <a:lstStyle/>
          <a:p>
            <a:r>
              <a:rPr lang="en-US"/>
              <a:t>Facebook Post Performance Facebook EUNA | 13 profiles - 1 of 5</a:t>
            </a:r>
          </a:p>
        </p:txBody>
      </p:sp>
      <p:graphicFrame>
        <p:nvGraphicFramePr>
          <p:cNvPr id="5" name="Table Placeholder 4">
            <a:extLst>
              <a:ext uri="{FF2B5EF4-FFF2-40B4-BE49-F238E27FC236}">
                <a16:creationId xmlns:a16="http://schemas.microsoft.com/office/drawing/2014/main" id="{314C40F1-524B-416F-81BD-C68C3584FEE9}"/>
              </a:ext>
            </a:extLst>
          </p:cNvPr>
          <p:cNvGraphicFramePr>
            <a:graphicFrameLocks noGrp="1"/>
          </p:cNvGraphicFramePr>
          <p:nvPr>
            <p:ph type="tbl" sz="quarter" idx="13"/>
            <p:extLst>
              <p:ext uri="{D42A27DB-BD31-4B8C-83A1-F6EECF244321}">
                <p14:modId xmlns:p14="http://schemas.microsoft.com/office/powerpoint/2010/main" val="4089070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82155468"/>
                    </a:ext>
                  </a:extLst>
                </a:gridCol>
                <a:gridCol w="905257">
                  <a:extLst>
                    <a:ext uri="{9D8B030D-6E8A-4147-A177-3AD203B41FA5}">
                      <a16:colId xmlns:a16="http://schemas.microsoft.com/office/drawing/2014/main" val="2945772302"/>
                    </a:ext>
                  </a:extLst>
                </a:gridCol>
                <a:gridCol w="411480">
                  <a:extLst>
                    <a:ext uri="{9D8B030D-6E8A-4147-A177-3AD203B41FA5}">
                      <a16:colId xmlns:a16="http://schemas.microsoft.com/office/drawing/2014/main" val="443491532"/>
                    </a:ext>
                  </a:extLst>
                </a:gridCol>
                <a:gridCol w="411480">
                  <a:extLst>
                    <a:ext uri="{9D8B030D-6E8A-4147-A177-3AD203B41FA5}">
                      <a16:colId xmlns:a16="http://schemas.microsoft.com/office/drawing/2014/main" val="2544407568"/>
                    </a:ext>
                  </a:extLst>
                </a:gridCol>
                <a:gridCol w="411480">
                  <a:extLst>
                    <a:ext uri="{9D8B030D-6E8A-4147-A177-3AD203B41FA5}">
                      <a16:colId xmlns:a16="http://schemas.microsoft.com/office/drawing/2014/main" val="1710896872"/>
                    </a:ext>
                  </a:extLst>
                </a:gridCol>
                <a:gridCol w="411480">
                  <a:extLst>
                    <a:ext uri="{9D8B030D-6E8A-4147-A177-3AD203B41FA5}">
                      <a16:colId xmlns:a16="http://schemas.microsoft.com/office/drawing/2014/main" val="2551124425"/>
                    </a:ext>
                  </a:extLst>
                </a:gridCol>
                <a:gridCol w="411480">
                  <a:extLst>
                    <a:ext uri="{9D8B030D-6E8A-4147-A177-3AD203B41FA5}">
                      <a16:colId xmlns:a16="http://schemas.microsoft.com/office/drawing/2014/main" val="537512985"/>
                    </a:ext>
                  </a:extLst>
                </a:gridCol>
                <a:gridCol w="411480">
                  <a:extLst>
                    <a:ext uri="{9D8B030D-6E8A-4147-A177-3AD203B41FA5}">
                      <a16:colId xmlns:a16="http://schemas.microsoft.com/office/drawing/2014/main" val="4262394041"/>
                    </a:ext>
                  </a:extLst>
                </a:gridCol>
                <a:gridCol w="411480">
                  <a:extLst>
                    <a:ext uri="{9D8B030D-6E8A-4147-A177-3AD203B41FA5}">
                      <a16:colId xmlns:a16="http://schemas.microsoft.com/office/drawing/2014/main" val="1671166163"/>
                    </a:ext>
                  </a:extLst>
                </a:gridCol>
                <a:gridCol w="411480">
                  <a:extLst>
                    <a:ext uri="{9D8B030D-6E8A-4147-A177-3AD203B41FA5}">
                      <a16:colId xmlns:a16="http://schemas.microsoft.com/office/drawing/2014/main" val="3496125485"/>
                    </a:ext>
                  </a:extLst>
                </a:gridCol>
                <a:gridCol w="411480">
                  <a:extLst>
                    <a:ext uri="{9D8B030D-6E8A-4147-A177-3AD203B41FA5}">
                      <a16:colId xmlns:a16="http://schemas.microsoft.com/office/drawing/2014/main" val="1127274230"/>
                    </a:ext>
                  </a:extLst>
                </a:gridCol>
                <a:gridCol w="411480">
                  <a:extLst>
                    <a:ext uri="{9D8B030D-6E8A-4147-A177-3AD203B41FA5}">
                      <a16:colId xmlns:a16="http://schemas.microsoft.com/office/drawing/2014/main" val="2765926598"/>
                    </a:ext>
                  </a:extLst>
                </a:gridCol>
                <a:gridCol w="411480">
                  <a:extLst>
                    <a:ext uri="{9D8B030D-6E8A-4147-A177-3AD203B41FA5}">
                      <a16:colId xmlns:a16="http://schemas.microsoft.com/office/drawing/2014/main" val="1770423173"/>
                    </a:ext>
                  </a:extLst>
                </a:gridCol>
                <a:gridCol w="411480">
                  <a:extLst>
                    <a:ext uri="{9D8B030D-6E8A-4147-A177-3AD203B41FA5}">
                      <a16:colId xmlns:a16="http://schemas.microsoft.com/office/drawing/2014/main" val="2036307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3599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08:00:30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08:00:30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7437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08/05/2024 11:40:05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58829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08:00:06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08:00:06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388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11:51:06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11:51:06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7516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9310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08/21/2024 11:00:11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08/21/2024 11:00:11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17779339"/>
                  </a:ext>
                </a:extLst>
              </a:tr>
            </a:tbl>
          </a:graphicData>
        </a:graphic>
      </p:graphicFrame>
      <p:sp>
        <p:nvSpPr>
          <p:cNvPr id="4" name="Text Placeholder 3">
            <a:extLst>
              <a:ext uri="{FF2B5EF4-FFF2-40B4-BE49-F238E27FC236}">
                <a16:creationId xmlns:a16="http://schemas.microsoft.com/office/drawing/2014/main" id="{C0ED361E-F771-4AB1-9F1F-1CDDF27E4A5E}"/>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00906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2EE2-25F5-4AED-A6E0-33EEAD1F4A6A}"/>
              </a:ext>
            </a:extLst>
          </p:cNvPr>
          <p:cNvSpPr>
            <a:spLocks noGrp="1"/>
          </p:cNvSpPr>
          <p:nvPr>
            <p:ph type="title"/>
          </p:nvPr>
        </p:nvSpPr>
        <p:spPr/>
        <p:txBody>
          <a:bodyPr/>
          <a:lstStyle/>
          <a:p>
            <a:r>
              <a:rPr lang="en-US"/>
              <a:t>Facebook Post Performance Facebook EUNA | 13 profiles - 2 of 5</a:t>
            </a:r>
          </a:p>
        </p:txBody>
      </p:sp>
      <p:graphicFrame>
        <p:nvGraphicFramePr>
          <p:cNvPr id="5" name="Table Placeholder 4">
            <a:extLst>
              <a:ext uri="{FF2B5EF4-FFF2-40B4-BE49-F238E27FC236}">
                <a16:creationId xmlns:a16="http://schemas.microsoft.com/office/drawing/2014/main" id="{7ED7F36F-9017-4EA2-90D9-0705D10C169A}"/>
              </a:ext>
            </a:extLst>
          </p:cNvPr>
          <p:cNvGraphicFramePr>
            <a:graphicFrameLocks noGrp="1"/>
          </p:cNvGraphicFramePr>
          <p:nvPr>
            <p:ph type="tbl" sz="quarter" idx="13"/>
            <p:extLst>
              <p:ext uri="{D42A27DB-BD31-4B8C-83A1-F6EECF244321}">
                <p14:modId xmlns:p14="http://schemas.microsoft.com/office/powerpoint/2010/main" val="38927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61207147"/>
                    </a:ext>
                  </a:extLst>
                </a:gridCol>
                <a:gridCol w="905257">
                  <a:extLst>
                    <a:ext uri="{9D8B030D-6E8A-4147-A177-3AD203B41FA5}">
                      <a16:colId xmlns:a16="http://schemas.microsoft.com/office/drawing/2014/main" val="2941118780"/>
                    </a:ext>
                  </a:extLst>
                </a:gridCol>
                <a:gridCol w="411480">
                  <a:extLst>
                    <a:ext uri="{9D8B030D-6E8A-4147-A177-3AD203B41FA5}">
                      <a16:colId xmlns:a16="http://schemas.microsoft.com/office/drawing/2014/main" val="3377113623"/>
                    </a:ext>
                  </a:extLst>
                </a:gridCol>
                <a:gridCol w="411480">
                  <a:extLst>
                    <a:ext uri="{9D8B030D-6E8A-4147-A177-3AD203B41FA5}">
                      <a16:colId xmlns:a16="http://schemas.microsoft.com/office/drawing/2014/main" val="1877064839"/>
                    </a:ext>
                  </a:extLst>
                </a:gridCol>
                <a:gridCol w="411480">
                  <a:extLst>
                    <a:ext uri="{9D8B030D-6E8A-4147-A177-3AD203B41FA5}">
                      <a16:colId xmlns:a16="http://schemas.microsoft.com/office/drawing/2014/main" val="1828892479"/>
                    </a:ext>
                  </a:extLst>
                </a:gridCol>
                <a:gridCol w="411480">
                  <a:extLst>
                    <a:ext uri="{9D8B030D-6E8A-4147-A177-3AD203B41FA5}">
                      <a16:colId xmlns:a16="http://schemas.microsoft.com/office/drawing/2014/main" val="646005372"/>
                    </a:ext>
                  </a:extLst>
                </a:gridCol>
                <a:gridCol w="411480">
                  <a:extLst>
                    <a:ext uri="{9D8B030D-6E8A-4147-A177-3AD203B41FA5}">
                      <a16:colId xmlns:a16="http://schemas.microsoft.com/office/drawing/2014/main" val="3277273906"/>
                    </a:ext>
                  </a:extLst>
                </a:gridCol>
                <a:gridCol w="411480">
                  <a:extLst>
                    <a:ext uri="{9D8B030D-6E8A-4147-A177-3AD203B41FA5}">
                      <a16:colId xmlns:a16="http://schemas.microsoft.com/office/drawing/2014/main" val="1226415663"/>
                    </a:ext>
                  </a:extLst>
                </a:gridCol>
                <a:gridCol w="411480">
                  <a:extLst>
                    <a:ext uri="{9D8B030D-6E8A-4147-A177-3AD203B41FA5}">
                      <a16:colId xmlns:a16="http://schemas.microsoft.com/office/drawing/2014/main" val="2493607176"/>
                    </a:ext>
                  </a:extLst>
                </a:gridCol>
                <a:gridCol w="411480">
                  <a:extLst>
                    <a:ext uri="{9D8B030D-6E8A-4147-A177-3AD203B41FA5}">
                      <a16:colId xmlns:a16="http://schemas.microsoft.com/office/drawing/2014/main" val="96398059"/>
                    </a:ext>
                  </a:extLst>
                </a:gridCol>
                <a:gridCol w="411480">
                  <a:extLst>
                    <a:ext uri="{9D8B030D-6E8A-4147-A177-3AD203B41FA5}">
                      <a16:colId xmlns:a16="http://schemas.microsoft.com/office/drawing/2014/main" val="1273645094"/>
                    </a:ext>
                  </a:extLst>
                </a:gridCol>
                <a:gridCol w="411480">
                  <a:extLst>
                    <a:ext uri="{9D8B030D-6E8A-4147-A177-3AD203B41FA5}">
                      <a16:colId xmlns:a16="http://schemas.microsoft.com/office/drawing/2014/main" val="2055225851"/>
                    </a:ext>
                  </a:extLst>
                </a:gridCol>
                <a:gridCol w="411480">
                  <a:extLst>
                    <a:ext uri="{9D8B030D-6E8A-4147-A177-3AD203B41FA5}">
                      <a16:colId xmlns:a16="http://schemas.microsoft.com/office/drawing/2014/main" val="1800137601"/>
                    </a:ext>
                  </a:extLst>
                </a:gridCol>
                <a:gridCol w="411480">
                  <a:extLst>
                    <a:ext uri="{9D8B030D-6E8A-4147-A177-3AD203B41FA5}">
                      <a16:colId xmlns:a16="http://schemas.microsoft.com/office/drawing/2014/main" val="3257501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8225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13:00:04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13:00:04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3079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13:00:05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13:00:05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547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08/07/2024 08:00:08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08/07/2024 08:00:08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3896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13:00:16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13:00:16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0619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548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16:46:08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16:46:08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7606798"/>
                  </a:ext>
                </a:extLst>
              </a:tr>
            </a:tbl>
          </a:graphicData>
        </a:graphic>
      </p:graphicFrame>
      <p:sp>
        <p:nvSpPr>
          <p:cNvPr id="4" name="Text Placeholder 3">
            <a:extLst>
              <a:ext uri="{FF2B5EF4-FFF2-40B4-BE49-F238E27FC236}">
                <a16:creationId xmlns:a16="http://schemas.microsoft.com/office/drawing/2014/main" id="{A1D64457-DA49-40F6-98FA-B26C4EDFE45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48696562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D8979-429D-4872-8436-5FAC3AEEE460}"/>
              </a:ext>
            </a:extLst>
          </p:cNvPr>
          <p:cNvSpPr>
            <a:spLocks noGrp="1"/>
          </p:cNvSpPr>
          <p:nvPr>
            <p:ph type="title"/>
          </p:nvPr>
        </p:nvSpPr>
        <p:spPr/>
        <p:txBody>
          <a:bodyPr/>
          <a:lstStyle/>
          <a:p>
            <a:r>
              <a:rPr lang="en-US"/>
              <a:t>Facebook Post Performance Facebook EUNA | 13 profiles - 3 of 5</a:t>
            </a:r>
          </a:p>
        </p:txBody>
      </p:sp>
      <p:graphicFrame>
        <p:nvGraphicFramePr>
          <p:cNvPr id="5" name="Table Placeholder 4">
            <a:extLst>
              <a:ext uri="{FF2B5EF4-FFF2-40B4-BE49-F238E27FC236}">
                <a16:creationId xmlns:a16="http://schemas.microsoft.com/office/drawing/2014/main" id="{02F24394-9139-47E5-BB79-860B039B2105}"/>
              </a:ext>
            </a:extLst>
          </p:cNvPr>
          <p:cNvGraphicFramePr>
            <a:graphicFrameLocks noGrp="1"/>
          </p:cNvGraphicFramePr>
          <p:nvPr>
            <p:ph type="tbl" sz="quarter" idx="13"/>
            <p:extLst>
              <p:ext uri="{D42A27DB-BD31-4B8C-83A1-F6EECF244321}">
                <p14:modId xmlns:p14="http://schemas.microsoft.com/office/powerpoint/2010/main" val="399951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90204380"/>
                    </a:ext>
                  </a:extLst>
                </a:gridCol>
                <a:gridCol w="905257">
                  <a:extLst>
                    <a:ext uri="{9D8B030D-6E8A-4147-A177-3AD203B41FA5}">
                      <a16:colId xmlns:a16="http://schemas.microsoft.com/office/drawing/2014/main" val="4159412646"/>
                    </a:ext>
                  </a:extLst>
                </a:gridCol>
                <a:gridCol w="411480">
                  <a:extLst>
                    <a:ext uri="{9D8B030D-6E8A-4147-A177-3AD203B41FA5}">
                      <a16:colId xmlns:a16="http://schemas.microsoft.com/office/drawing/2014/main" val="4093823899"/>
                    </a:ext>
                  </a:extLst>
                </a:gridCol>
                <a:gridCol w="411480">
                  <a:extLst>
                    <a:ext uri="{9D8B030D-6E8A-4147-A177-3AD203B41FA5}">
                      <a16:colId xmlns:a16="http://schemas.microsoft.com/office/drawing/2014/main" val="739491199"/>
                    </a:ext>
                  </a:extLst>
                </a:gridCol>
                <a:gridCol w="411480">
                  <a:extLst>
                    <a:ext uri="{9D8B030D-6E8A-4147-A177-3AD203B41FA5}">
                      <a16:colId xmlns:a16="http://schemas.microsoft.com/office/drawing/2014/main" val="2540189941"/>
                    </a:ext>
                  </a:extLst>
                </a:gridCol>
                <a:gridCol w="411480">
                  <a:extLst>
                    <a:ext uri="{9D8B030D-6E8A-4147-A177-3AD203B41FA5}">
                      <a16:colId xmlns:a16="http://schemas.microsoft.com/office/drawing/2014/main" val="1200928564"/>
                    </a:ext>
                  </a:extLst>
                </a:gridCol>
                <a:gridCol w="411480">
                  <a:extLst>
                    <a:ext uri="{9D8B030D-6E8A-4147-A177-3AD203B41FA5}">
                      <a16:colId xmlns:a16="http://schemas.microsoft.com/office/drawing/2014/main" val="2040603899"/>
                    </a:ext>
                  </a:extLst>
                </a:gridCol>
                <a:gridCol w="411480">
                  <a:extLst>
                    <a:ext uri="{9D8B030D-6E8A-4147-A177-3AD203B41FA5}">
                      <a16:colId xmlns:a16="http://schemas.microsoft.com/office/drawing/2014/main" val="2475671540"/>
                    </a:ext>
                  </a:extLst>
                </a:gridCol>
                <a:gridCol w="411480">
                  <a:extLst>
                    <a:ext uri="{9D8B030D-6E8A-4147-A177-3AD203B41FA5}">
                      <a16:colId xmlns:a16="http://schemas.microsoft.com/office/drawing/2014/main" val="4290186102"/>
                    </a:ext>
                  </a:extLst>
                </a:gridCol>
                <a:gridCol w="411480">
                  <a:extLst>
                    <a:ext uri="{9D8B030D-6E8A-4147-A177-3AD203B41FA5}">
                      <a16:colId xmlns:a16="http://schemas.microsoft.com/office/drawing/2014/main" val="1318349038"/>
                    </a:ext>
                  </a:extLst>
                </a:gridCol>
                <a:gridCol w="411480">
                  <a:extLst>
                    <a:ext uri="{9D8B030D-6E8A-4147-A177-3AD203B41FA5}">
                      <a16:colId xmlns:a16="http://schemas.microsoft.com/office/drawing/2014/main" val="2566215219"/>
                    </a:ext>
                  </a:extLst>
                </a:gridCol>
                <a:gridCol w="411480">
                  <a:extLst>
                    <a:ext uri="{9D8B030D-6E8A-4147-A177-3AD203B41FA5}">
                      <a16:colId xmlns:a16="http://schemas.microsoft.com/office/drawing/2014/main" val="2221560871"/>
                    </a:ext>
                  </a:extLst>
                </a:gridCol>
                <a:gridCol w="411480">
                  <a:extLst>
                    <a:ext uri="{9D8B030D-6E8A-4147-A177-3AD203B41FA5}">
                      <a16:colId xmlns:a16="http://schemas.microsoft.com/office/drawing/2014/main" val="592990873"/>
                    </a:ext>
                  </a:extLst>
                </a:gridCol>
                <a:gridCol w="411480">
                  <a:extLst>
                    <a:ext uri="{9D8B030D-6E8A-4147-A177-3AD203B41FA5}">
                      <a16:colId xmlns:a16="http://schemas.microsoft.com/office/drawing/2014/main" val="3920205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5938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08:00:07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08:00:07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1020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11:00:09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11:00:09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7084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08:00:05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08:00:05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0776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11:35:04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11:35:04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9759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08/21/2024 16:50:07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08/21/2024 16:50:07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8583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13:00:11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13:00:11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32996750"/>
                  </a:ext>
                </a:extLst>
              </a:tr>
            </a:tbl>
          </a:graphicData>
        </a:graphic>
      </p:graphicFrame>
      <p:sp>
        <p:nvSpPr>
          <p:cNvPr id="4" name="Text Placeholder 3">
            <a:extLst>
              <a:ext uri="{FF2B5EF4-FFF2-40B4-BE49-F238E27FC236}">
                <a16:creationId xmlns:a16="http://schemas.microsoft.com/office/drawing/2014/main" id="{FCCBEB3F-4D36-4E79-925D-5ADA5B1BC60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87042537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7946C-1E81-433A-811A-7260F54FBAAF}"/>
              </a:ext>
            </a:extLst>
          </p:cNvPr>
          <p:cNvSpPr>
            <a:spLocks noGrp="1"/>
          </p:cNvSpPr>
          <p:nvPr>
            <p:ph type="title"/>
          </p:nvPr>
        </p:nvSpPr>
        <p:spPr/>
        <p:txBody>
          <a:bodyPr/>
          <a:lstStyle/>
          <a:p>
            <a:r>
              <a:rPr lang="en-US"/>
              <a:t>Facebook Post Performance Facebook EUNA | 13 profiles - 4 of 5</a:t>
            </a:r>
          </a:p>
        </p:txBody>
      </p:sp>
      <p:graphicFrame>
        <p:nvGraphicFramePr>
          <p:cNvPr id="5" name="Table Placeholder 4">
            <a:extLst>
              <a:ext uri="{FF2B5EF4-FFF2-40B4-BE49-F238E27FC236}">
                <a16:creationId xmlns:a16="http://schemas.microsoft.com/office/drawing/2014/main" id="{8824349F-E664-483F-B27B-F6976CE3977A}"/>
              </a:ext>
            </a:extLst>
          </p:cNvPr>
          <p:cNvGraphicFramePr>
            <a:graphicFrameLocks noGrp="1"/>
          </p:cNvGraphicFramePr>
          <p:nvPr>
            <p:ph type="tbl" sz="quarter" idx="13"/>
            <p:extLst>
              <p:ext uri="{D42A27DB-BD31-4B8C-83A1-F6EECF244321}">
                <p14:modId xmlns:p14="http://schemas.microsoft.com/office/powerpoint/2010/main" val="1760648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2751662"/>
                    </a:ext>
                  </a:extLst>
                </a:gridCol>
                <a:gridCol w="905257">
                  <a:extLst>
                    <a:ext uri="{9D8B030D-6E8A-4147-A177-3AD203B41FA5}">
                      <a16:colId xmlns:a16="http://schemas.microsoft.com/office/drawing/2014/main" val="22255651"/>
                    </a:ext>
                  </a:extLst>
                </a:gridCol>
                <a:gridCol w="411480">
                  <a:extLst>
                    <a:ext uri="{9D8B030D-6E8A-4147-A177-3AD203B41FA5}">
                      <a16:colId xmlns:a16="http://schemas.microsoft.com/office/drawing/2014/main" val="3732662023"/>
                    </a:ext>
                  </a:extLst>
                </a:gridCol>
                <a:gridCol w="411480">
                  <a:extLst>
                    <a:ext uri="{9D8B030D-6E8A-4147-A177-3AD203B41FA5}">
                      <a16:colId xmlns:a16="http://schemas.microsoft.com/office/drawing/2014/main" val="1512716239"/>
                    </a:ext>
                  </a:extLst>
                </a:gridCol>
                <a:gridCol w="411480">
                  <a:extLst>
                    <a:ext uri="{9D8B030D-6E8A-4147-A177-3AD203B41FA5}">
                      <a16:colId xmlns:a16="http://schemas.microsoft.com/office/drawing/2014/main" val="1468125865"/>
                    </a:ext>
                  </a:extLst>
                </a:gridCol>
                <a:gridCol w="411480">
                  <a:extLst>
                    <a:ext uri="{9D8B030D-6E8A-4147-A177-3AD203B41FA5}">
                      <a16:colId xmlns:a16="http://schemas.microsoft.com/office/drawing/2014/main" val="2669535278"/>
                    </a:ext>
                  </a:extLst>
                </a:gridCol>
                <a:gridCol w="411480">
                  <a:extLst>
                    <a:ext uri="{9D8B030D-6E8A-4147-A177-3AD203B41FA5}">
                      <a16:colId xmlns:a16="http://schemas.microsoft.com/office/drawing/2014/main" val="991246583"/>
                    </a:ext>
                  </a:extLst>
                </a:gridCol>
                <a:gridCol w="411480">
                  <a:extLst>
                    <a:ext uri="{9D8B030D-6E8A-4147-A177-3AD203B41FA5}">
                      <a16:colId xmlns:a16="http://schemas.microsoft.com/office/drawing/2014/main" val="1308160672"/>
                    </a:ext>
                  </a:extLst>
                </a:gridCol>
                <a:gridCol w="411480">
                  <a:extLst>
                    <a:ext uri="{9D8B030D-6E8A-4147-A177-3AD203B41FA5}">
                      <a16:colId xmlns:a16="http://schemas.microsoft.com/office/drawing/2014/main" val="2743343571"/>
                    </a:ext>
                  </a:extLst>
                </a:gridCol>
                <a:gridCol w="411480">
                  <a:extLst>
                    <a:ext uri="{9D8B030D-6E8A-4147-A177-3AD203B41FA5}">
                      <a16:colId xmlns:a16="http://schemas.microsoft.com/office/drawing/2014/main" val="3491814891"/>
                    </a:ext>
                  </a:extLst>
                </a:gridCol>
                <a:gridCol w="411480">
                  <a:extLst>
                    <a:ext uri="{9D8B030D-6E8A-4147-A177-3AD203B41FA5}">
                      <a16:colId xmlns:a16="http://schemas.microsoft.com/office/drawing/2014/main" val="895160482"/>
                    </a:ext>
                  </a:extLst>
                </a:gridCol>
                <a:gridCol w="411480">
                  <a:extLst>
                    <a:ext uri="{9D8B030D-6E8A-4147-A177-3AD203B41FA5}">
                      <a16:colId xmlns:a16="http://schemas.microsoft.com/office/drawing/2014/main" val="2354504722"/>
                    </a:ext>
                  </a:extLst>
                </a:gridCol>
                <a:gridCol w="411480">
                  <a:extLst>
                    <a:ext uri="{9D8B030D-6E8A-4147-A177-3AD203B41FA5}">
                      <a16:colId xmlns:a16="http://schemas.microsoft.com/office/drawing/2014/main" val="508533751"/>
                    </a:ext>
                  </a:extLst>
                </a:gridCol>
                <a:gridCol w="411480">
                  <a:extLst>
                    <a:ext uri="{9D8B030D-6E8A-4147-A177-3AD203B41FA5}">
                      <a16:colId xmlns:a16="http://schemas.microsoft.com/office/drawing/2014/main" val="676503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32355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08/14/2024 11:00:35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08/14/2024 11:00:35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19967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11:00:38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11:00:38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2146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08/07/2024 11:00:11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08/07/2024 11:00:11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3126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11:00:46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11:00:46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9247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13:15:07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13:15:07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5897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13:00:34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13:00:34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146167189"/>
                  </a:ext>
                </a:extLst>
              </a:tr>
            </a:tbl>
          </a:graphicData>
        </a:graphic>
      </p:graphicFrame>
      <p:sp>
        <p:nvSpPr>
          <p:cNvPr id="4" name="Text Placeholder 3">
            <a:extLst>
              <a:ext uri="{FF2B5EF4-FFF2-40B4-BE49-F238E27FC236}">
                <a16:creationId xmlns:a16="http://schemas.microsoft.com/office/drawing/2014/main" id="{C9A50A3F-E3F6-4067-B7CB-677E0FB1391B}"/>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8542375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749FD-1EAC-4ADA-8E98-B5A27E4B7D78}"/>
              </a:ext>
            </a:extLst>
          </p:cNvPr>
          <p:cNvSpPr>
            <a:spLocks noGrp="1"/>
          </p:cNvSpPr>
          <p:nvPr>
            <p:ph type="title"/>
          </p:nvPr>
        </p:nvSpPr>
        <p:spPr/>
        <p:txBody>
          <a:bodyPr/>
          <a:lstStyle/>
          <a:p>
            <a:r>
              <a:rPr lang="en-US"/>
              <a:t>Facebook Post Performance Facebook EUNA | 13 profiles - 5 of 5</a:t>
            </a:r>
          </a:p>
        </p:txBody>
      </p:sp>
      <p:graphicFrame>
        <p:nvGraphicFramePr>
          <p:cNvPr id="5" name="Table Placeholder 4">
            <a:extLst>
              <a:ext uri="{FF2B5EF4-FFF2-40B4-BE49-F238E27FC236}">
                <a16:creationId xmlns:a16="http://schemas.microsoft.com/office/drawing/2014/main" id="{1CDCC909-8519-493E-9BC7-4EC11E98D6E8}"/>
              </a:ext>
            </a:extLst>
          </p:cNvPr>
          <p:cNvGraphicFramePr>
            <a:graphicFrameLocks noGrp="1"/>
          </p:cNvGraphicFramePr>
          <p:nvPr>
            <p:ph type="tbl" sz="quarter" idx="13"/>
            <p:extLst>
              <p:ext uri="{D42A27DB-BD31-4B8C-83A1-F6EECF244321}">
                <p14:modId xmlns:p14="http://schemas.microsoft.com/office/powerpoint/2010/main" val="2446612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95792891"/>
                    </a:ext>
                  </a:extLst>
                </a:gridCol>
                <a:gridCol w="905257">
                  <a:extLst>
                    <a:ext uri="{9D8B030D-6E8A-4147-A177-3AD203B41FA5}">
                      <a16:colId xmlns:a16="http://schemas.microsoft.com/office/drawing/2014/main" val="1334406588"/>
                    </a:ext>
                  </a:extLst>
                </a:gridCol>
                <a:gridCol w="411480">
                  <a:extLst>
                    <a:ext uri="{9D8B030D-6E8A-4147-A177-3AD203B41FA5}">
                      <a16:colId xmlns:a16="http://schemas.microsoft.com/office/drawing/2014/main" val="239001607"/>
                    </a:ext>
                  </a:extLst>
                </a:gridCol>
                <a:gridCol w="411480">
                  <a:extLst>
                    <a:ext uri="{9D8B030D-6E8A-4147-A177-3AD203B41FA5}">
                      <a16:colId xmlns:a16="http://schemas.microsoft.com/office/drawing/2014/main" val="2609725910"/>
                    </a:ext>
                  </a:extLst>
                </a:gridCol>
                <a:gridCol w="411480">
                  <a:extLst>
                    <a:ext uri="{9D8B030D-6E8A-4147-A177-3AD203B41FA5}">
                      <a16:colId xmlns:a16="http://schemas.microsoft.com/office/drawing/2014/main" val="3187196312"/>
                    </a:ext>
                  </a:extLst>
                </a:gridCol>
                <a:gridCol w="411480">
                  <a:extLst>
                    <a:ext uri="{9D8B030D-6E8A-4147-A177-3AD203B41FA5}">
                      <a16:colId xmlns:a16="http://schemas.microsoft.com/office/drawing/2014/main" val="1867313887"/>
                    </a:ext>
                  </a:extLst>
                </a:gridCol>
                <a:gridCol w="411480">
                  <a:extLst>
                    <a:ext uri="{9D8B030D-6E8A-4147-A177-3AD203B41FA5}">
                      <a16:colId xmlns:a16="http://schemas.microsoft.com/office/drawing/2014/main" val="1613337357"/>
                    </a:ext>
                  </a:extLst>
                </a:gridCol>
                <a:gridCol w="411480">
                  <a:extLst>
                    <a:ext uri="{9D8B030D-6E8A-4147-A177-3AD203B41FA5}">
                      <a16:colId xmlns:a16="http://schemas.microsoft.com/office/drawing/2014/main" val="3122240824"/>
                    </a:ext>
                  </a:extLst>
                </a:gridCol>
                <a:gridCol w="411480">
                  <a:extLst>
                    <a:ext uri="{9D8B030D-6E8A-4147-A177-3AD203B41FA5}">
                      <a16:colId xmlns:a16="http://schemas.microsoft.com/office/drawing/2014/main" val="3420635126"/>
                    </a:ext>
                  </a:extLst>
                </a:gridCol>
                <a:gridCol w="411480">
                  <a:extLst>
                    <a:ext uri="{9D8B030D-6E8A-4147-A177-3AD203B41FA5}">
                      <a16:colId xmlns:a16="http://schemas.microsoft.com/office/drawing/2014/main" val="2490633180"/>
                    </a:ext>
                  </a:extLst>
                </a:gridCol>
                <a:gridCol w="411480">
                  <a:extLst>
                    <a:ext uri="{9D8B030D-6E8A-4147-A177-3AD203B41FA5}">
                      <a16:colId xmlns:a16="http://schemas.microsoft.com/office/drawing/2014/main" val="3668745933"/>
                    </a:ext>
                  </a:extLst>
                </a:gridCol>
                <a:gridCol w="411480">
                  <a:extLst>
                    <a:ext uri="{9D8B030D-6E8A-4147-A177-3AD203B41FA5}">
                      <a16:colId xmlns:a16="http://schemas.microsoft.com/office/drawing/2014/main" val="1183690168"/>
                    </a:ext>
                  </a:extLst>
                </a:gridCol>
                <a:gridCol w="411480">
                  <a:extLst>
                    <a:ext uri="{9D8B030D-6E8A-4147-A177-3AD203B41FA5}">
                      <a16:colId xmlns:a16="http://schemas.microsoft.com/office/drawing/2014/main" val="530648704"/>
                    </a:ext>
                  </a:extLst>
                </a:gridCol>
                <a:gridCol w="411480">
                  <a:extLst>
                    <a:ext uri="{9D8B030D-6E8A-4147-A177-3AD203B41FA5}">
                      <a16:colId xmlns:a16="http://schemas.microsoft.com/office/drawing/2014/main" val="2147650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55615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08/21/2024 13:00:11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08/21/2024 13:00:11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91827006"/>
                  </a:ext>
                </a:extLst>
              </a:tr>
            </a:tbl>
          </a:graphicData>
        </a:graphic>
      </p:graphicFrame>
      <p:sp>
        <p:nvSpPr>
          <p:cNvPr id="4" name="Text Placeholder 3">
            <a:extLst>
              <a:ext uri="{FF2B5EF4-FFF2-40B4-BE49-F238E27FC236}">
                <a16:creationId xmlns:a16="http://schemas.microsoft.com/office/drawing/2014/main" id="{FD9403E9-9BE8-4CFF-913B-0D8017CD94D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579382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E1FE2-6DC2-463B-AC95-39B9CAA5556C}"/>
              </a:ext>
            </a:extLst>
          </p:cNvPr>
          <p:cNvSpPr>
            <a:spLocks noGrp="1"/>
          </p:cNvSpPr>
          <p:nvPr>
            <p:ph type="title"/>
          </p:nvPr>
        </p:nvSpPr>
        <p:spPr/>
        <p:txBody>
          <a:bodyPr/>
          <a:lstStyle/>
          <a:p>
            <a:r>
              <a:rPr lang="en-US"/>
              <a:t>Facebook GERMANY - Post Performance Facebook | NIVEA NIVEA Germany</a:t>
            </a:r>
          </a:p>
        </p:txBody>
      </p:sp>
      <p:graphicFrame>
        <p:nvGraphicFramePr>
          <p:cNvPr id="5" name="Table Placeholder 4">
            <a:extLst>
              <a:ext uri="{FF2B5EF4-FFF2-40B4-BE49-F238E27FC236}">
                <a16:creationId xmlns:a16="http://schemas.microsoft.com/office/drawing/2014/main" id="{C0DA89C5-86C3-4A08-BF58-976EA9DF23D7}"/>
              </a:ext>
            </a:extLst>
          </p:cNvPr>
          <p:cNvGraphicFramePr>
            <a:graphicFrameLocks noGrp="1"/>
          </p:cNvGraphicFramePr>
          <p:nvPr>
            <p:ph type="tbl" sz="quarter" idx="13"/>
            <p:extLst>
              <p:ext uri="{D42A27DB-BD31-4B8C-83A1-F6EECF244321}">
                <p14:modId xmlns:p14="http://schemas.microsoft.com/office/powerpoint/2010/main" val="1691201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37054716"/>
                    </a:ext>
                  </a:extLst>
                </a:gridCol>
                <a:gridCol w="905257">
                  <a:extLst>
                    <a:ext uri="{9D8B030D-6E8A-4147-A177-3AD203B41FA5}">
                      <a16:colId xmlns:a16="http://schemas.microsoft.com/office/drawing/2014/main" val="3045118432"/>
                    </a:ext>
                  </a:extLst>
                </a:gridCol>
                <a:gridCol w="411480">
                  <a:extLst>
                    <a:ext uri="{9D8B030D-6E8A-4147-A177-3AD203B41FA5}">
                      <a16:colId xmlns:a16="http://schemas.microsoft.com/office/drawing/2014/main" val="1092104209"/>
                    </a:ext>
                  </a:extLst>
                </a:gridCol>
                <a:gridCol w="411480">
                  <a:extLst>
                    <a:ext uri="{9D8B030D-6E8A-4147-A177-3AD203B41FA5}">
                      <a16:colId xmlns:a16="http://schemas.microsoft.com/office/drawing/2014/main" val="3795826755"/>
                    </a:ext>
                  </a:extLst>
                </a:gridCol>
                <a:gridCol w="411480">
                  <a:extLst>
                    <a:ext uri="{9D8B030D-6E8A-4147-A177-3AD203B41FA5}">
                      <a16:colId xmlns:a16="http://schemas.microsoft.com/office/drawing/2014/main" val="2430037460"/>
                    </a:ext>
                  </a:extLst>
                </a:gridCol>
                <a:gridCol w="411480">
                  <a:extLst>
                    <a:ext uri="{9D8B030D-6E8A-4147-A177-3AD203B41FA5}">
                      <a16:colId xmlns:a16="http://schemas.microsoft.com/office/drawing/2014/main" val="1056502446"/>
                    </a:ext>
                  </a:extLst>
                </a:gridCol>
                <a:gridCol w="411480">
                  <a:extLst>
                    <a:ext uri="{9D8B030D-6E8A-4147-A177-3AD203B41FA5}">
                      <a16:colId xmlns:a16="http://schemas.microsoft.com/office/drawing/2014/main" val="3496673330"/>
                    </a:ext>
                  </a:extLst>
                </a:gridCol>
                <a:gridCol w="411480">
                  <a:extLst>
                    <a:ext uri="{9D8B030D-6E8A-4147-A177-3AD203B41FA5}">
                      <a16:colId xmlns:a16="http://schemas.microsoft.com/office/drawing/2014/main" val="3710519182"/>
                    </a:ext>
                  </a:extLst>
                </a:gridCol>
                <a:gridCol w="411480">
                  <a:extLst>
                    <a:ext uri="{9D8B030D-6E8A-4147-A177-3AD203B41FA5}">
                      <a16:colId xmlns:a16="http://schemas.microsoft.com/office/drawing/2014/main" val="3911938351"/>
                    </a:ext>
                  </a:extLst>
                </a:gridCol>
                <a:gridCol w="411480">
                  <a:extLst>
                    <a:ext uri="{9D8B030D-6E8A-4147-A177-3AD203B41FA5}">
                      <a16:colId xmlns:a16="http://schemas.microsoft.com/office/drawing/2014/main" val="158193025"/>
                    </a:ext>
                  </a:extLst>
                </a:gridCol>
                <a:gridCol w="411480">
                  <a:extLst>
                    <a:ext uri="{9D8B030D-6E8A-4147-A177-3AD203B41FA5}">
                      <a16:colId xmlns:a16="http://schemas.microsoft.com/office/drawing/2014/main" val="3456843960"/>
                    </a:ext>
                  </a:extLst>
                </a:gridCol>
                <a:gridCol w="411480">
                  <a:extLst>
                    <a:ext uri="{9D8B030D-6E8A-4147-A177-3AD203B41FA5}">
                      <a16:colId xmlns:a16="http://schemas.microsoft.com/office/drawing/2014/main" val="1364320316"/>
                    </a:ext>
                  </a:extLst>
                </a:gridCol>
                <a:gridCol w="411480">
                  <a:extLst>
                    <a:ext uri="{9D8B030D-6E8A-4147-A177-3AD203B41FA5}">
                      <a16:colId xmlns:a16="http://schemas.microsoft.com/office/drawing/2014/main" val="1433195612"/>
                    </a:ext>
                  </a:extLst>
                </a:gridCol>
                <a:gridCol w="411480">
                  <a:extLst>
                    <a:ext uri="{9D8B030D-6E8A-4147-A177-3AD203B41FA5}">
                      <a16:colId xmlns:a16="http://schemas.microsoft.com/office/drawing/2014/main" val="3740091073"/>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Type</a:t>
                      </a:r>
                    </a:p>
                  </a:txBody>
                  <a:tcPr/>
                </a:tc>
                <a:extLst>
                  <a:ext uri="{0D108BD9-81ED-4DB2-BD59-A6C34878D82A}">
                    <a16:rowId xmlns:a16="http://schemas.microsoft.com/office/drawing/2014/main" val="2123102516"/>
                  </a:ext>
                </a:extLst>
              </a:tr>
              <a:tr h="370840">
                <a:tc>
                  <a:txBody>
                    <a:bodyPr/>
                    <a:lstStyle/>
                    <a:p>
                      <a:r>
                        <a:rPr lang="en-US" sz="1000"/>
                        <a:t>08/05/2024 08:00:30</a:t>
                      </a:r>
                    </a:p>
                  </a:txBody>
                  <a:tcPr/>
                </a:tc>
                <a:tc>
                  <a:txBody>
                    <a:bodyPr/>
                    <a:lstStyle/>
                    <a:p>
                      <a:r>
                        <a:rPr lang="en-US" sz="1000"/>
                        <a:t>08/05/2024 08:00:30</a:t>
                      </a:r>
                    </a:p>
                  </a:txBody>
                  <a:tcPr/>
                </a:tc>
                <a:tc>
                  <a:txBody>
                    <a:bodyPr/>
                    <a:lstStyle/>
                    <a:p>
                      <a:r>
                        <a:rPr lang="en-US" sz="1000"/>
                        <a:t>46</a:t>
                      </a:r>
                    </a:p>
                  </a:txBody>
                  <a:tcPr/>
                </a:tc>
                <a:tc>
                  <a:txBody>
                    <a:bodyPr/>
                    <a:lstStyle/>
                    <a:p>
                      <a:r>
                        <a:rPr lang="en-US" sz="1000"/>
                        <a:t>43</a:t>
                      </a:r>
                    </a:p>
                  </a:txBody>
                  <a:tcPr/>
                </a:tc>
                <a:tc>
                  <a:txBody>
                    <a:bodyPr/>
                    <a:lstStyle/>
                    <a:p>
                      <a:r>
                        <a:rPr lang="en-US" sz="1000"/>
                        <a:t>40</a:t>
                      </a:r>
                    </a:p>
                  </a:txBody>
                  <a:tcPr/>
                </a:tc>
                <a:tc>
                  <a:txBody>
                    <a:bodyPr/>
                    <a:lstStyle/>
                    <a:p>
                      <a:r>
                        <a:rPr lang="en-US" sz="1000"/>
                        <a:t>3</a:t>
                      </a:r>
                    </a:p>
                  </a:txBody>
                  <a:tcPr/>
                </a:tc>
                <a:tc>
                  <a:txBody>
                    <a:bodyPr/>
                    <a:lstStyle/>
                    <a:p>
                      <a:r>
                        <a:rPr lang="en-US" sz="1000"/>
                        <a:t>0</a:t>
                      </a:r>
                    </a:p>
                  </a:txBody>
                  <a:tcPr/>
                </a:tc>
                <a:tc>
                  <a:txBody>
                    <a:bodyPr/>
                    <a:lstStyle/>
                    <a:p>
                      <a:r>
                        <a:rPr lang="en-US" sz="1000"/>
                        <a:t>205</a:t>
                      </a:r>
                    </a:p>
                  </a:txBody>
                  <a:tcPr/>
                </a:tc>
                <a:tc>
                  <a:txBody>
                    <a:bodyPr/>
                    <a:lstStyle/>
                    <a:p>
                      <a:r>
                        <a:rPr lang="en-US" sz="1000"/>
                        <a:t>28565</a:t>
                      </a:r>
                    </a:p>
                  </a:txBody>
                  <a:tcPr/>
                </a:tc>
                <a:tc>
                  <a:txBody>
                    <a:bodyPr/>
                    <a:lstStyle/>
                    <a:p>
                      <a:r>
                        <a:rPr lang="en-US" sz="1000"/>
                        <a:t>28410</a:t>
                      </a:r>
                    </a:p>
                  </a:txBody>
                  <a:tcPr/>
                </a:tc>
                <a:tc>
                  <a:txBody>
                    <a:bodyPr/>
                    <a:lstStyle/>
                    <a:p>
                      <a:r>
                        <a:rPr lang="en-US" sz="1000"/>
                        <a:t>28410</a:t>
                      </a:r>
                    </a:p>
                  </a:txBody>
                  <a:tcPr/>
                </a:tc>
                <a:tc>
                  <a:txBody>
                    <a:bodyPr/>
                    <a:lstStyle/>
                    <a:p>
                      <a:r>
                        <a:rPr lang="en-US" sz="1000"/>
                        <a:t>0</a:t>
                      </a:r>
                    </a:p>
                  </a:txBody>
                  <a:tcPr/>
                </a:tc>
                <a:tc>
                  <a:txBody>
                    <a:bodyPr/>
                    <a:lstStyle/>
                    <a:p>
                      <a:r>
                        <a:rPr lang="en-US" sz="1000"/>
                        <a:t>0.5878 %</a:t>
                      </a:r>
                    </a:p>
                  </a:txBody>
                  <a:tcPr/>
                </a:tc>
                <a:tc>
                  <a:txBody>
                    <a:bodyPr/>
                    <a:lstStyle/>
                    <a:p>
                      <a:r>
                        <a:rPr lang="en-US" sz="1000"/>
                        <a:t>Photo</a:t>
                      </a:r>
                    </a:p>
                  </a:txBody>
                  <a:tcPr/>
                </a:tc>
                <a:extLst>
                  <a:ext uri="{0D108BD9-81ED-4DB2-BD59-A6C34878D82A}">
                    <a16:rowId xmlns:a16="http://schemas.microsoft.com/office/drawing/2014/main" val="3811403952"/>
                  </a:ext>
                </a:extLst>
              </a:tr>
              <a:tr h="370840">
                <a:tc>
                  <a:txBody>
                    <a:bodyPr/>
                    <a:lstStyle/>
                    <a:p>
                      <a:r>
                        <a:rPr lang="en-US" sz="1000"/>
                        <a:t>08/06/2024 08:00:06</a:t>
                      </a:r>
                    </a:p>
                  </a:txBody>
                  <a:tcPr/>
                </a:tc>
                <a:tc>
                  <a:txBody>
                    <a:bodyPr/>
                    <a:lstStyle/>
                    <a:p>
                      <a:r>
                        <a:rPr lang="en-US" sz="1000"/>
                        <a:t>08/06/2024 08:00:06</a:t>
                      </a:r>
                    </a:p>
                  </a:txBody>
                  <a:tcPr/>
                </a:tc>
                <a:tc>
                  <a:txBody>
                    <a:bodyPr/>
                    <a:lstStyle/>
                    <a:p>
                      <a:r>
                        <a:rPr lang="en-US" sz="1000"/>
                        <a:t>33</a:t>
                      </a:r>
                    </a:p>
                  </a:txBody>
                  <a:tcPr/>
                </a:tc>
                <a:tc>
                  <a:txBody>
                    <a:bodyPr/>
                    <a:lstStyle/>
                    <a:p>
                      <a:r>
                        <a:rPr lang="en-US" sz="1000"/>
                        <a:t>32</a:t>
                      </a:r>
                    </a:p>
                  </a:txBody>
                  <a:tcPr/>
                </a:tc>
                <a:tc>
                  <a:txBody>
                    <a:bodyPr/>
                    <a:lstStyle/>
                    <a:p>
                      <a:r>
                        <a:rPr lang="en-US" sz="1000"/>
                        <a:t>31</a:t>
                      </a:r>
                    </a:p>
                  </a:txBody>
                  <a:tcPr/>
                </a:tc>
                <a:tc>
                  <a:txBody>
                    <a:bodyPr/>
                    <a:lstStyle/>
                    <a:p>
                      <a:r>
                        <a:rPr lang="en-US" sz="1000"/>
                        <a:t>1</a:t>
                      </a:r>
                    </a:p>
                  </a:txBody>
                  <a:tcPr/>
                </a:tc>
                <a:tc>
                  <a:txBody>
                    <a:bodyPr/>
                    <a:lstStyle/>
                    <a:p>
                      <a:r>
                        <a:rPr lang="en-US" sz="1000"/>
                        <a:t>0</a:t>
                      </a:r>
                    </a:p>
                  </a:txBody>
                  <a:tcPr/>
                </a:tc>
                <a:tc>
                  <a:txBody>
                    <a:bodyPr/>
                    <a:lstStyle/>
                    <a:p>
                      <a:r>
                        <a:rPr lang="en-US" sz="1000"/>
                        <a:t>86</a:t>
                      </a:r>
                    </a:p>
                  </a:txBody>
                  <a:tcPr/>
                </a:tc>
                <a:tc>
                  <a:txBody>
                    <a:bodyPr/>
                    <a:lstStyle/>
                    <a:p>
                      <a:r>
                        <a:rPr lang="en-US" sz="1000"/>
                        <a:t>21454</a:t>
                      </a:r>
                    </a:p>
                  </a:txBody>
                  <a:tcPr/>
                </a:tc>
                <a:tc>
                  <a:txBody>
                    <a:bodyPr/>
                    <a:lstStyle/>
                    <a:p>
                      <a:r>
                        <a:rPr lang="en-US" sz="1000"/>
                        <a:t>21050</a:t>
                      </a:r>
                    </a:p>
                  </a:txBody>
                  <a:tcPr/>
                </a:tc>
                <a:tc>
                  <a:txBody>
                    <a:bodyPr/>
                    <a:lstStyle/>
                    <a:p>
                      <a:r>
                        <a:rPr lang="en-US" sz="1000"/>
                        <a:t>21050</a:t>
                      </a:r>
                    </a:p>
                  </a:txBody>
                  <a:tcPr/>
                </a:tc>
                <a:tc>
                  <a:txBody>
                    <a:bodyPr/>
                    <a:lstStyle/>
                    <a:p>
                      <a:r>
                        <a:rPr lang="en-US" sz="1000"/>
                        <a:t>0</a:t>
                      </a:r>
                    </a:p>
                  </a:txBody>
                  <a:tcPr/>
                </a:tc>
                <a:tc>
                  <a:txBody>
                    <a:bodyPr/>
                    <a:lstStyle/>
                    <a:p>
                      <a:r>
                        <a:rPr lang="en-US" sz="1000"/>
                        <a:t>0.3753 %</a:t>
                      </a:r>
                    </a:p>
                  </a:txBody>
                  <a:tcPr/>
                </a:tc>
                <a:tc>
                  <a:txBody>
                    <a:bodyPr/>
                    <a:lstStyle/>
                    <a:p>
                      <a:r>
                        <a:rPr lang="en-US" sz="1000"/>
                        <a:t>Photo</a:t>
                      </a:r>
                    </a:p>
                  </a:txBody>
                  <a:tcPr/>
                </a:tc>
                <a:extLst>
                  <a:ext uri="{0D108BD9-81ED-4DB2-BD59-A6C34878D82A}">
                    <a16:rowId xmlns:a16="http://schemas.microsoft.com/office/drawing/2014/main" val="3808408629"/>
                  </a:ext>
                </a:extLst>
              </a:tr>
              <a:tr h="370840">
                <a:tc>
                  <a:txBody>
                    <a:bodyPr/>
                    <a:lstStyle/>
                    <a:p>
                      <a:r>
                        <a:rPr lang="en-US" sz="1000"/>
                        <a:t>08/07/2024 08:00:08</a:t>
                      </a:r>
                    </a:p>
                  </a:txBody>
                  <a:tcPr/>
                </a:tc>
                <a:tc>
                  <a:txBody>
                    <a:bodyPr/>
                    <a:lstStyle/>
                    <a:p>
                      <a:r>
                        <a:rPr lang="en-US" sz="1000"/>
                        <a:t>08/07/2024 08:00:08</a:t>
                      </a:r>
                    </a:p>
                  </a:txBody>
                  <a:tcPr/>
                </a:tc>
                <a:tc>
                  <a:txBody>
                    <a:bodyPr/>
                    <a:lstStyle/>
                    <a:p>
                      <a:r>
                        <a:rPr lang="en-US" sz="1000"/>
                        <a:t>58</a:t>
                      </a:r>
                    </a:p>
                  </a:txBody>
                  <a:tcPr/>
                </a:tc>
                <a:tc>
                  <a:txBody>
                    <a:bodyPr/>
                    <a:lstStyle/>
                    <a:p>
                      <a:r>
                        <a:rPr lang="en-US" sz="1000"/>
                        <a:t>52</a:t>
                      </a:r>
                    </a:p>
                  </a:txBody>
                  <a:tcPr/>
                </a:tc>
                <a:tc>
                  <a:txBody>
                    <a:bodyPr/>
                    <a:lstStyle/>
                    <a:p>
                      <a:r>
                        <a:rPr lang="en-US" sz="1000"/>
                        <a:t>49</a:t>
                      </a:r>
                    </a:p>
                  </a:txBody>
                  <a:tcPr/>
                </a:tc>
                <a:tc>
                  <a:txBody>
                    <a:bodyPr/>
                    <a:lstStyle/>
                    <a:p>
                      <a:r>
                        <a:rPr lang="en-US" sz="1000"/>
                        <a:t>6</a:t>
                      </a:r>
                    </a:p>
                  </a:txBody>
                  <a:tcPr/>
                </a:tc>
                <a:tc>
                  <a:txBody>
                    <a:bodyPr/>
                    <a:lstStyle/>
                    <a:p>
                      <a:r>
                        <a:rPr lang="en-US" sz="1000"/>
                        <a:t>0</a:t>
                      </a:r>
                    </a:p>
                  </a:txBody>
                  <a:tcPr/>
                </a:tc>
                <a:tc>
                  <a:txBody>
                    <a:bodyPr/>
                    <a:lstStyle/>
                    <a:p>
                      <a:r>
                        <a:rPr lang="en-US" sz="1000"/>
                        <a:t>166</a:t>
                      </a:r>
                    </a:p>
                  </a:txBody>
                  <a:tcPr/>
                </a:tc>
                <a:tc>
                  <a:txBody>
                    <a:bodyPr/>
                    <a:lstStyle/>
                    <a:p>
                      <a:r>
                        <a:rPr lang="en-US" sz="1000"/>
                        <a:t>10774</a:t>
                      </a:r>
                    </a:p>
                  </a:txBody>
                  <a:tcPr/>
                </a:tc>
                <a:tc>
                  <a:txBody>
                    <a:bodyPr/>
                    <a:lstStyle/>
                    <a:p>
                      <a:r>
                        <a:rPr lang="en-US" sz="1000"/>
                        <a:t>10506</a:t>
                      </a:r>
                    </a:p>
                  </a:txBody>
                  <a:tcPr/>
                </a:tc>
                <a:tc>
                  <a:txBody>
                    <a:bodyPr/>
                    <a:lstStyle/>
                    <a:p>
                      <a:r>
                        <a:rPr lang="en-US" sz="1000"/>
                        <a:t>10506</a:t>
                      </a:r>
                    </a:p>
                  </a:txBody>
                  <a:tcPr/>
                </a:tc>
                <a:tc>
                  <a:txBody>
                    <a:bodyPr/>
                    <a:lstStyle/>
                    <a:p>
                      <a:r>
                        <a:rPr lang="en-US" sz="1000"/>
                        <a:t>0</a:t>
                      </a:r>
                    </a:p>
                  </a:txBody>
                  <a:tcPr/>
                </a:tc>
                <a:tc>
                  <a:txBody>
                    <a:bodyPr/>
                    <a:lstStyle/>
                    <a:p>
                      <a:r>
                        <a:rPr lang="en-US" sz="1000"/>
                        <a:t>1.2279 %</a:t>
                      </a:r>
                    </a:p>
                  </a:txBody>
                  <a:tcPr/>
                </a:tc>
                <a:tc>
                  <a:txBody>
                    <a:bodyPr/>
                    <a:lstStyle/>
                    <a:p>
                      <a:r>
                        <a:rPr lang="en-US" sz="1000"/>
                        <a:t>Photo</a:t>
                      </a:r>
                    </a:p>
                  </a:txBody>
                  <a:tcPr/>
                </a:tc>
                <a:extLst>
                  <a:ext uri="{0D108BD9-81ED-4DB2-BD59-A6C34878D82A}">
                    <a16:rowId xmlns:a16="http://schemas.microsoft.com/office/drawing/2014/main" val="2807147985"/>
                  </a:ext>
                </a:extLst>
              </a:tr>
              <a:tr h="370840">
                <a:tc>
                  <a:txBody>
                    <a:bodyPr/>
                    <a:lstStyle/>
                    <a:p>
                      <a:r>
                        <a:rPr lang="en-US" sz="1000"/>
                        <a:t>08/20/2024 08:00:07</a:t>
                      </a:r>
                    </a:p>
                  </a:txBody>
                  <a:tcPr/>
                </a:tc>
                <a:tc>
                  <a:txBody>
                    <a:bodyPr/>
                    <a:lstStyle/>
                    <a:p>
                      <a:r>
                        <a:rPr lang="en-US" sz="1000"/>
                        <a:t>08/20/2024 08:00:07</a:t>
                      </a:r>
                    </a:p>
                  </a:txBody>
                  <a:tcPr/>
                </a:tc>
                <a:tc>
                  <a:txBody>
                    <a:bodyPr/>
                    <a:lstStyle/>
                    <a:p>
                      <a:r>
                        <a:rPr lang="en-US" sz="1000"/>
                        <a:t>22</a:t>
                      </a:r>
                    </a:p>
                  </a:txBody>
                  <a:tcPr/>
                </a:tc>
                <a:tc>
                  <a:txBody>
                    <a:bodyPr/>
                    <a:lstStyle/>
                    <a:p>
                      <a:r>
                        <a:rPr lang="en-US" sz="1000"/>
                        <a:t>20</a:t>
                      </a:r>
                    </a:p>
                  </a:txBody>
                  <a:tcPr/>
                </a:tc>
                <a:tc>
                  <a:txBody>
                    <a:bodyPr/>
                    <a:lstStyle/>
                    <a:p>
                      <a:r>
                        <a:rPr lang="en-US" sz="1000"/>
                        <a:t>20</a:t>
                      </a:r>
                    </a:p>
                  </a:txBody>
                  <a:tcPr/>
                </a:tc>
                <a:tc>
                  <a:txBody>
                    <a:bodyPr/>
                    <a:lstStyle/>
                    <a:p>
                      <a:r>
                        <a:rPr lang="en-US" sz="1000"/>
                        <a:t>2</a:t>
                      </a:r>
                    </a:p>
                  </a:txBody>
                  <a:tcPr/>
                </a:tc>
                <a:tc>
                  <a:txBody>
                    <a:bodyPr/>
                    <a:lstStyle/>
                    <a:p>
                      <a:r>
                        <a:rPr lang="en-US" sz="1000"/>
                        <a:t>0</a:t>
                      </a:r>
                    </a:p>
                  </a:txBody>
                  <a:tcPr/>
                </a:tc>
                <a:tc>
                  <a:txBody>
                    <a:bodyPr/>
                    <a:lstStyle/>
                    <a:p>
                      <a:r>
                        <a:rPr lang="en-US" sz="1000"/>
                        <a:t>65</a:t>
                      </a:r>
                    </a:p>
                  </a:txBody>
                  <a:tcPr/>
                </a:tc>
                <a:tc>
                  <a:txBody>
                    <a:bodyPr/>
                    <a:lstStyle/>
                    <a:p>
                      <a:r>
                        <a:rPr lang="en-US" sz="1000"/>
                        <a:t>7891</a:t>
                      </a:r>
                    </a:p>
                  </a:txBody>
                  <a:tcPr/>
                </a:tc>
                <a:tc>
                  <a:txBody>
                    <a:bodyPr/>
                    <a:lstStyle/>
                    <a:p>
                      <a:r>
                        <a:rPr lang="en-US" sz="1000"/>
                        <a:t>7766</a:t>
                      </a:r>
                    </a:p>
                  </a:txBody>
                  <a:tcPr/>
                </a:tc>
                <a:tc>
                  <a:txBody>
                    <a:bodyPr/>
                    <a:lstStyle/>
                    <a:p>
                      <a:r>
                        <a:rPr lang="en-US" sz="1000"/>
                        <a:t>7766</a:t>
                      </a:r>
                    </a:p>
                  </a:txBody>
                  <a:tcPr/>
                </a:tc>
                <a:tc>
                  <a:txBody>
                    <a:bodyPr/>
                    <a:lstStyle/>
                    <a:p>
                      <a:r>
                        <a:rPr lang="en-US" sz="1000"/>
                        <a:t>0</a:t>
                      </a:r>
                    </a:p>
                  </a:txBody>
                  <a:tcPr/>
                </a:tc>
                <a:tc>
                  <a:txBody>
                    <a:bodyPr/>
                    <a:lstStyle/>
                    <a:p>
                      <a:r>
                        <a:rPr lang="en-US" sz="1000"/>
                        <a:t>0.6438 %</a:t>
                      </a:r>
                    </a:p>
                  </a:txBody>
                  <a:tcPr/>
                </a:tc>
                <a:tc>
                  <a:txBody>
                    <a:bodyPr/>
                    <a:lstStyle/>
                    <a:p>
                      <a:r>
                        <a:rPr lang="en-US" sz="1000"/>
                        <a:t>Photo</a:t>
                      </a:r>
                    </a:p>
                  </a:txBody>
                  <a:tcPr/>
                </a:tc>
                <a:extLst>
                  <a:ext uri="{0D108BD9-81ED-4DB2-BD59-A6C34878D82A}">
                    <a16:rowId xmlns:a16="http://schemas.microsoft.com/office/drawing/2014/main" val="1291765825"/>
                  </a:ext>
                </a:extLst>
              </a:tr>
              <a:tr h="370840">
                <a:tc>
                  <a:txBody>
                    <a:bodyPr/>
                    <a:lstStyle/>
                    <a:p>
                      <a:r>
                        <a:rPr lang="en-US" sz="1000"/>
                        <a:t>08/16/2024 08:00:05</a:t>
                      </a:r>
                    </a:p>
                  </a:txBody>
                  <a:tcPr/>
                </a:tc>
                <a:tc>
                  <a:txBody>
                    <a:bodyPr/>
                    <a:lstStyle/>
                    <a:p>
                      <a:r>
                        <a:rPr lang="en-US" sz="1000"/>
                        <a:t>08/16/2024 08:00:05</a:t>
                      </a:r>
                    </a:p>
                  </a:txBody>
                  <a:tcPr/>
                </a:tc>
                <a:tc>
                  <a:txBody>
                    <a:bodyPr/>
                    <a:lstStyle/>
                    <a:p>
                      <a:r>
                        <a:rPr lang="en-US" sz="1000"/>
                        <a:t>15</a:t>
                      </a:r>
                    </a:p>
                  </a:txBody>
                  <a:tcPr/>
                </a:tc>
                <a:tc>
                  <a:txBody>
                    <a:bodyPr/>
                    <a:lstStyle/>
                    <a:p>
                      <a:r>
                        <a:rPr lang="en-US" sz="1000"/>
                        <a:t>15</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26</a:t>
                      </a:r>
                    </a:p>
                  </a:txBody>
                  <a:tcPr/>
                </a:tc>
                <a:tc>
                  <a:txBody>
                    <a:bodyPr/>
                    <a:lstStyle/>
                    <a:p>
                      <a:r>
                        <a:rPr lang="en-US" sz="1000"/>
                        <a:t>7131</a:t>
                      </a:r>
                    </a:p>
                  </a:txBody>
                  <a:tcPr/>
                </a:tc>
                <a:tc>
                  <a:txBody>
                    <a:bodyPr/>
                    <a:lstStyle/>
                    <a:p>
                      <a:r>
                        <a:rPr lang="en-US" sz="1000"/>
                        <a:t>7091</a:t>
                      </a:r>
                    </a:p>
                  </a:txBody>
                  <a:tcPr/>
                </a:tc>
                <a:tc>
                  <a:txBody>
                    <a:bodyPr/>
                    <a:lstStyle/>
                    <a:p>
                      <a:r>
                        <a:rPr lang="en-US" sz="1000"/>
                        <a:t>7091</a:t>
                      </a:r>
                    </a:p>
                  </a:txBody>
                  <a:tcPr/>
                </a:tc>
                <a:tc>
                  <a:txBody>
                    <a:bodyPr/>
                    <a:lstStyle/>
                    <a:p>
                      <a:r>
                        <a:rPr lang="en-US" sz="1000"/>
                        <a:t>0</a:t>
                      </a:r>
                    </a:p>
                  </a:txBody>
                  <a:tcPr/>
                </a:tc>
                <a:tc>
                  <a:txBody>
                    <a:bodyPr/>
                    <a:lstStyle/>
                    <a:p>
                      <a:r>
                        <a:rPr lang="en-US" sz="1000"/>
                        <a:t>0.3526 %</a:t>
                      </a:r>
                    </a:p>
                  </a:txBody>
                  <a:tcPr/>
                </a:tc>
                <a:tc>
                  <a:txBody>
                    <a:bodyPr/>
                    <a:lstStyle/>
                    <a:p>
                      <a:r>
                        <a:rPr lang="en-US" sz="1000"/>
                        <a:t>Photo</a:t>
                      </a:r>
                    </a:p>
                  </a:txBody>
                  <a:tcPr/>
                </a:tc>
                <a:extLst>
                  <a:ext uri="{0D108BD9-81ED-4DB2-BD59-A6C34878D82A}">
                    <a16:rowId xmlns:a16="http://schemas.microsoft.com/office/drawing/2014/main" val="4199638041"/>
                  </a:ext>
                </a:extLst>
              </a:tr>
            </a:tbl>
          </a:graphicData>
        </a:graphic>
      </p:graphicFrame>
      <p:sp>
        <p:nvSpPr>
          <p:cNvPr id="4" name="Text Placeholder 3">
            <a:extLst>
              <a:ext uri="{FF2B5EF4-FFF2-40B4-BE49-F238E27FC236}">
                <a16:creationId xmlns:a16="http://schemas.microsoft.com/office/drawing/2014/main" id="{6DB841E1-F821-425B-BC95-3C7C8FD69FB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53294039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F7F5-10D5-4372-815E-608CF2BDC04A}"/>
              </a:ext>
            </a:extLst>
          </p:cNvPr>
          <p:cNvSpPr>
            <a:spLocks noGrp="1"/>
          </p:cNvSpPr>
          <p:nvPr>
            <p:ph type="title"/>
          </p:nvPr>
        </p:nvSpPr>
        <p:spPr/>
        <p:txBody>
          <a:bodyPr/>
          <a:lstStyle/>
          <a:p>
            <a:r>
              <a:rPr lang="en-US"/>
              <a:t>Facebook ITALY - Post Performance Facebook | NIVEA NIVEA Italy</a:t>
            </a:r>
          </a:p>
        </p:txBody>
      </p:sp>
      <p:graphicFrame>
        <p:nvGraphicFramePr>
          <p:cNvPr id="5" name="Table Placeholder 4">
            <a:extLst>
              <a:ext uri="{FF2B5EF4-FFF2-40B4-BE49-F238E27FC236}">
                <a16:creationId xmlns:a16="http://schemas.microsoft.com/office/drawing/2014/main" id="{FC1C943B-E82B-4E18-8434-49408050DA7F}"/>
              </a:ext>
            </a:extLst>
          </p:cNvPr>
          <p:cNvGraphicFramePr>
            <a:graphicFrameLocks noGrp="1"/>
          </p:cNvGraphicFramePr>
          <p:nvPr>
            <p:ph type="tbl" sz="quarter" idx="13"/>
            <p:extLst>
              <p:ext uri="{D42A27DB-BD31-4B8C-83A1-F6EECF244321}">
                <p14:modId xmlns:p14="http://schemas.microsoft.com/office/powerpoint/2010/main" val="1173933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14960722"/>
                    </a:ext>
                  </a:extLst>
                </a:gridCol>
                <a:gridCol w="905257">
                  <a:extLst>
                    <a:ext uri="{9D8B030D-6E8A-4147-A177-3AD203B41FA5}">
                      <a16:colId xmlns:a16="http://schemas.microsoft.com/office/drawing/2014/main" val="1564126508"/>
                    </a:ext>
                  </a:extLst>
                </a:gridCol>
                <a:gridCol w="411480">
                  <a:extLst>
                    <a:ext uri="{9D8B030D-6E8A-4147-A177-3AD203B41FA5}">
                      <a16:colId xmlns:a16="http://schemas.microsoft.com/office/drawing/2014/main" val="2344402531"/>
                    </a:ext>
                  </a:extLst>
                </a:gridCol>
                <a:gridCol w="411480">
                  <a:extLst>
                    <a:ext uri="{9D8B030D-6E8A-4147-A177-3AD203B41FA5}">
                      <a16:colId xmlns:a16="http://schemas.microsoft.com/office/drawing/2014/main" val="2167157811"/>
                    </a:ext>
                  </a:extLst>
                </a:gridCol>
                <a:gridCol w="411480">
                  <a:extLst>
                    <a:ext uri="{9D8B030D-6E8A-4147-A177-3AD203B41FA5}">
                      <a16:colId xmlns:a16="http://schemas.microsoft.com/office/drawing/2014/main" val="2446612385"/>
                    </a:ext>
                  </a:extLst>
                </a:gridCol>
                <a:gridCol w="411480">
                  <a:extLst>
                    <a:ext uri="{9D8B030D-6E8A-4147-A177-3AD203B41FA5}">
                      <a16:colId xmlns:a16="http://schemas.microsoft.com/office/drawing/2014/main" val="2965629015"/>
                    </a:ext>
                  </a:extLst>
                </a:gridCol>
                <a:gridCol w="411480">
                  <a:extLst>
                    <a:ext uri="{9D8B030D-6E8A-4147-A177-3AD203B41FA5}">
                      <a16:colId xmlns:a16="http://schemas.microsoft.com/office/drawing/2014/main" val="1645757363"/>
                    </a:ext>
                  </a:extLst>
                </a:gridCol>
                <a:gridCol w="411480">
                  <a:extLst>
                    <a:ext uri="{9D8B030D-6E8A-4147-A177-3AD203B41FA5}">
                      <a16:colId xmlns:a16="http://schemas.microsoft.com/office/drawing/2014/main" val="864933987"/>
                    </a:ext>
                  </a:extLst>
                </a:gridCol>
                <a:gridCol w="411480">
                  <a:extLst>
                    <a:ext uri="{9D8B030D-6E8A-4147-A177-3AD203B41FA5}">
                      <a16:colId xmlns:a16="http://schemas.microsoft.com/office/drawing/2014/main" val="3720111030"/>
                    </a:ext>
                  </a:extLst>
                </a:gridCol>
                <a:gridCol w="411480">
                  <a:extLst>
                    <a:ext uri="{9D8B030D-6E8A-4147-A177-3AD203B41FA5}">
                      <a16:colId xmlns:a16="http://schemas.microsoft.com/office/drawing/2014/main" val="2220296333"/>
                    </a:ext>
                  </a:extLst>
                </a:gridCol>
                <a:gridCol w="411480">
                  <a:extLst>
                    <a:ext uri="{9D8B030D-6E8A-4147-A177-3AD203B41FA5}">
                      <a16:colId xmlns:a16="http://schemas.microsoft.com/office/drawing/2014/main" val="1998073876"/>
                    </a:ext>
                  </a:extLst>
                </a:gridCol>
                <a:gridCol w="411480">
                  <a:extLst>
                    <a:ext uri="{9D8B030D-6E8A-4147-A177-3AD203B41FA5}">
                      <a16:colId xmlns:a16="http://schemas.microsoft.com/office/drawing/2014/main" val="3804200983"/>
                    </a:ext>
                  </a:extLst>
                </a:gridCol>
                <a:gridCol w="411480">
                  <a:extLst>
                    <a:ext uri="{9D8B030D-6E8A-4147-A177-3AD203B41FA5}">
                      <a16:colId xmlns:a16="http://schemas.microsoft.com/office/drawing/2014/main" val="759850640"/>
                    </a:ext>
                  </a:extLst>
                </a:gridCol>
                <a:gridCol w="411480">
                  <a:extLst>
                    <a:ext uri="{9D8B030D-6E8A-4147-A177-3AD203B41FA5}">
                      <a16:colId xmlns:a16="http://schemas.microsoft.com/office/drawing/2014/main" val="3617254147"/>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Type</a:t>
                      </a:r>
                    </a:p>
                  </a:txBody>
                  <a:tcPr/>
                </a:tc>
                <a:extLst>
                  <a:ext uri="{0D108BD9-81ED-4DB2-BD59-A6C34878D82A}">
                    <a16:rowId xmlns:a16="http://schemas.microsoft.com/office/drawing/2014/main" val="630252091"/>
                  </a:ext>
                </a:extLst>
              </a:tr>
              <a:tr h="370840">
                <a:tc>
                  <a:txBody>
                    <a:bodyPr/>
                    <a:lstStyle/>
                    <a:p>
                      <a:r>
                        <a:rPr lang="en-US" sz="1000"/>
                        <a:t>08/20/2024 11:00:11</a:t>
                      </a:r>
                    </a:p>
                  </a:txBody>
                  <a:tcPr/>
                </a:tc>
                <a:tc>
                  <a:txBody>
                    <a:bodyPr/>
                    <a:lstStyle/>
                    <a:p>
                      <a:r>
                        <a:rPr lang="en-US" sz="1000"/>
                        <a:t>08/20/2024 11:00:11</a:t>
                      </a:r>
                    </a:p>
                  </a:txBody>
                  <a:tcPr/>
                </a:tc>
                <a:tc>
                  <a:txBody>
                    <a:bodyPr/>
                    <a:lstStyle/>
                    <a:p>
                      <a:r>
                        <a:rPr lang="en-US" sz="1000"/>
                        <a:t>23</a:t>
                      </a:r>
                    </a:p>
                  </a:txBody>
                  <a:tcPr/>
                </a:tc>
                <a:tc>
                  <a:txBody>
                    <a:bodyPr/>
                    <a:lstStyle/>
                    <a:p>
                      <a:r>
                        <a:rPr lang="en-US" sz="1000"/>
                        <a:t>21</a:t>
                      </a:r>
                    </a:p>
                  </a:txBody>
                  <a:tcPr/>
                </a:tc>
                <a:tc>
                  <a:txBody>
                    <a:bodyPr/>
                    <a:lstStyle/>
                    <a:p>
                      <a:r>
                        <a:rPr lang="en-US" sz="1000"/>
                        <a:t>20</a:t>
                      </a:r>
                    </a:p>
                  </a:txBody>
                  <a:tcPr/>
                </a:tc>
                <a:tc>
                  <a:txBody>
                    <a:bodyPr/>
                    <a:lstStyle/>
                    <a:p>
                      <a:r>
                        <a:rPr lang="en-US" sz="1000"/>
                        <a:t>0</a:t>
                      </a:r>
                    </a:p>
                  </a:txBody>
                  <a:tcPr/>
                </a:tc>
                <a:tc>
                  <a:txBody>
                    <a:bodyPr/>
                    <a:lstStyle/>
                    <a:p>
                      <a:r>
                        <a:rPr lang="en-US" sz="1000"/>
                        <a:t>2</a:t>
                      </a:r>
                    </a:p>
                  </a:txBody>
                  <a:tcPr/>
                </a:tc>
                <a:tc>
                  <a:txBody>
                    <a:bodyPr/>
                    <a:lstStyle/>
                    <a:p>
                      <a:r>
                        <a:rPr lang="en-US" sz="1000"/>
                        <a:t>65</a:t>
                      </a:r>
                    </a:p>
                  </a:txBody>
                  <a:tcPr/>
                </a:tc>
                <a:tc>
                  <a:txBody>
                    <a:bodyPr/>
                    <a:lstStyle/>
                    <a:p>
                      <a:r>
                        <a:rPr lang="en-US" sz="1000"/>
                        <a:t>16007</a:t>
                      </a:r>
                    </a:p>
                  </a:txBody>
                  <a:tcPr/>
                </a:tc>
                <a:tc>
                  <a:txBody>
                    <a:bodyPr/>
                    <a:lstStyle/>
                    <a:p>
                      <a:r>
                        <a:rPr lang="en-US" sz="1000"/>
                        <a:t>16007</a:t>
                      </a:r>
                    </a:p>
                  </a:txBody>
                  <a:tcPr/>
                </a:tc>
                <a:tc>
                  <a:txBody>
                    <a:bodyPr/>
                    <a:lstStyle/>
                    <a:p>
                      <a:r>
                        <a:rPr lang="en-US" sz="1000"/>
                        <a:t>16007</a:t>
                      </a:r>
                    </a:p>
                  </a:txBody>
                  <a:tcPr/>
                </a:tc>
                <a:tc>
                  <a:txBody>
                    <a:bodyPr/>
                    <a:lstStyle/>
                    <a:p>
                      <a:r>
                        <a:rPr lang="en-US" sz="1000"/>
                        <a:t>0</a:t>
                      </a:r>
                    </a:p>
                  </a:txBody>
                  <a:tcPr/>
                </a:tc>
                <a:tc>
                  <a:txBody>
                    <a:bodyPr/>
                    <a:lstStyle/>
                    <a:p>
                      <a:r>
                        <a:rPr lang="en-US" sz="1000"/>
                        <a:t>0.3623 %</a:t>
                      </a:r>
                    </a:p>
                  </a:txBody>
                  <a:tcPr/>
                </a:tc>
                <a:tc>
                  <a:txBody>
                    <a:bodyPr/>
                    <a:lstStyle/>
                    <a:p>
                      <a:r>
                        <a:rPr lang="en-US" sz="1000"/>
                        <a:t>Photo</a:t>
                      </a:r>
                    </a:p>
                  </a:txBody>
                  <a:tcPr/>
                </a:tc>
                <a:extLst>
                  <a:ext uri="{0D108BD9-81ED-4DB2-BD59-A6C34878D82A}">
                    <a16:rowId xmlns:a16="http://schemas.microsoft.com/office/drawing/2014/main" val="248963914"/>
                  </a:ext>
                </a:extLst>
              </a:tr>
              <a:tr h="370840">
                <a:tc>
                  <a:txBody>
                    <a:bodyPr/>
                    <a:lstStyle/>
                    <a:p>
                      <a:r>
                        <a:rPr lang="en-US" sz="1000"/>
                        <a:t>08/21/2024 11:00:11</a:t>
                      </a:r>
                    </a:p>
                  </a:txBody>
                  <a:tcPr/>
                </a:tc>
                <a:tc>
                  <a:txBody>
                    <a:bodyPr/>
                    <a:lstStyle/>
                    <a:p>
                      <a:r>
                        <a:rPr lang="en-US" sz="1000"/>
                        <a:t>08/21/2024 11:00:11</a:t>
                      </a:r>
                    </a:p>
                  </a:txBody>
                  <a:tcPr/>
                </a:tc>
                <a:tc>
                  <a:txBody>
                    <a:bodyPr/>
                    <a:lstStyle/>
                    <a:p>
                      <a:r>
                        <a:rPr lang="en-US" sz="1000"/>
                        <a:t>34</a:t>
                      </a:r>
                    </a:p>
                  </a:txBody>
                  <a:tcPr/>
                </a:tc>
                <a:tc>
                  <a:txBody>
                    <a:bodyPr/>
                    <a:lstStyle/>
                    <a:p>
                      <a:r>
                        <a:rPr lang="en-US" sz="1000"/>
                        <a:t>27</a:t>
                      </a:r>
                    </a:p>
                  </a:txBody>
                  <a:tcPr/>
                </a:tc>
                <a:tc>
                  <a:txBody>
                    <a:bodyPr/>
                    <a:lstStyle/>
                    <a:p>
                      <a:r>
                        <a:rPr lang="en-US" sz="1000"/>
                        <a:t>23</a:t>
                      </a:r>
                    </a:p>
                  </a:txBody>
                  <a:tcPr/>
                </a:tc>
                <a:tc>
                  <a:txBody>
                    <a:bodyPr/>
                    <a:lstStyle/>
                    <a:p>
                      <a:r>
                        <a:rPr lang="en-US" sz="1000"/>
                        <a:t>5</a:t>
                      </a:r>
                    </a:p>
                  </a:txBody>
                  <a:tcPr/>
                </a:tc>
                <a:tc>
                  <a:txBody>
                    <a:bodyPr/>
                    <a:lstStyle/>
                    <a:p>
                      <a:r>
                        <a:rPr lang="en-US" sz="1000"/>
                        <a:t>2</a:t>
                      </a:r>
                    </a:p>
                  </a:txBody>
                  <a:tcPr/>
                </a:tc>
                <a:tc>
                  <a:txBody>
                    <a:bodyPr/>
                    <a:lstStyle/>
                    <a:p>
                      <a:r>
                        <a:rPr lang="en-US" sz="1000"/>
                        <a:t>138</a:t>
                      </a:r>
                    </a:p>
                  </a:txBody>
                  <a:tcPr/>
                </a:tc>
                <a:tc>
                  <a:txBody>
                    <a:bodyPr/>
                    <a:lstStyle/>
                    <a:p>
                      <a:r>
                        <a:rPr lang="en-US" sz="1000"/>
                        <a:t>15713</a:t>
                      </a:r>
                    </a:p>
                  </a:txBody>
                  <a:tcPr/>
                </a:tc>
                <a:tc>
                  <a:txBody>
                    <a:bodyPr/>
                    <a:lstStyle/>
                    <a:p>
                      <a:r>
                        <a:rPr lang="en-US" sz="1000"/>
                        <a:t>15713</a:t>
                      </a:r>
                    </a:p>
                  </a:txBody>
                  <a:tcPr/>
                </a:tc>
                <a:tc>
                  <a:txBody>
                    <a:bodyPr/>
                    <a:lstStyle/>
                    <a:p>
                      <a:r>
                        <a:rPr lang="en-US" sz="1000"/>
                        <a:t>15713</a:t>
                      </a:r>
                    </a:p>
                  </a:txBody>
                  <a:tcPr/>
                </a:tc>
                <a:tc>
                  <a:txBody>
                    <a:bodyPr/>
                    <a:lstStyle/>
                    <a:p>
                      <a:r>
                        <a:rPr lang="en-US" sz="1000"/>
                        <a:t>0</a:t>
                      </a:r>
                    </a:p>
                  </a:txBody>
                  <a:tcPr/>
                </a:tc>
                <a:tc>
                  <a:txBody>
                    <a:bodyPr/>
                    <a:lstStyle/>
                    <a:p>
                      <a:r>
                        <a:rPr lang="en-US" sz="1000"/>
                        <a:t>0.6873 %</a:t>
                      </a:r>
                    </a:p>
                  </a:txBody>
                  <a:tcPr/>
                </a:tc>
                <a:tc>
                  <a:txBody>
                    <a:bodyPr/>
                    <a:lstStyle/>
                    <a:p>
                      <a:r>
                        <a:rPr lang="en-US" sz="1000"/>
                        <a:t>Photo</a:t>
                      </a:r>
                    </a:p>
                  </a:txBody>
                  <a:tcPr/>
                </a:tc>
                <a:extLst>
                  <a:ext uri="{0D108BD9-81ED-4DB2-BD59-A6C34878D82A}">
                    <a16:rowId xmlns:a16="http://schemas.microsoft.com/office/drawing/2014/main" val="3776012779"/>
                  </a:ext>
                </a:extLst>
              </a:tr>
              <a:tr h="370840">
                <a:tc>
                  <a:txBody>
                    <a:bodyPr/>
                    <a:lstStyle/>
                    <a:p>
                      <a:r>
                        <a:rPr lang="en-US" sz="1000"/>
                        <a:t>08/16/2024 11:00:09</a:t>
                      </a:r>
                    </a:p>
                  </a:txBody>
                  <a:tcPr/>
                </a:tc>
                <a:tc>
                  <a:txBody>
                    <a:bodyPr/>
                    <a:lstStyle/>
                    <a:p>
                      <a:r>
                        <a:rPr lang="en-US" sz="1000"/>
                        <a:t>08/16/2024 11:00:09</a:t>
                      </a:r>
                    </a:p>
                  </a:txBody>
                  <a:tcPr/>
                </a:tc>
                <a:tc>
                  <a:txBody>
                    <a:bodyPr/>
                    <a:lstStyle/>
                    <a:p>
                      <a:r>
                        <a:rPr lang="en-US" sz="1000"/>
                        <a:t>11</a:t>
                      </a:r>
                    </a:p>
                  </a:txBody>
                  <a:tcPr/>
                </a:tc>
                <a:tc>
                  <a:txBody>
                    <a:bodyPr/>
                    <a:lstStyle/>
                    <a:p>
                      <a:r>
                        <a:rPr lang="en-US" sz="1000"/>
                        <a:t>9</a:t>
                      </a:r>
                    </a:p>
                  </a:txBody>
                  <a:tcPr/>
                </a:tc>
                <a:tc>
                  <a:txBody>
                    <a:bodyPr/>
                    <a:lstStyle/>
                    <a:p>
                      <a:r>
                        <a:rPr lang="en-US" sz="1000"/>
                        <a:t>9</a:t>
                      </a:r>
                    </a:p>
                  </a:txBody>
                  <a:tcPr/>
                </a:tc>
                <a:tc>
                  <a:txBody>
                    <a:bodyPr/>
                    <a:lstStyle/>
                    <a:p>
                      <a:r>
                        <a:rPr lang="en-US" sz="1000"/>
                        <a:t>1</a:t>
                      </a:r>
                    </a:p>
                  </a:txBody>
                  <a:tcPr/>
                </a:tc>
                <a:tc>
                  <a:txBody>
                    <a:bodyPr/>
                    <a:lstStyle/>
                    <a:p>
                      <a:r>
                        <a:rPr lang="en-US" sz="1000"/>
                        <a:t>1</a:t>
                      </a:r>
                    </a:p>
                  </a:txBody>
                  <a:tcPr/>
                </a:tc>
                <a:tc>
                  <a:txBody>
                    <a:bodyPr/>
                    <a:lstStyle/>
                    <a:p>
                      <a:r>
                        <a:rPr lang="en-US" sz="1000"/>
                        <a:t>49</a:t>
                      </a:r>
                    </a:p>
                  </a:txBody>
                  <a:tcPr/>
                </a:tc>
                <a:tc>
                  <a:txBody>
                    <a:bodyPr/>
                    <a:lstStyle/>
                    <a:p>
                      <a:r>
                        <a:rPr lang="en-US" sz="1000"/>
                        <a:t>7522</a:t>
                      </a:r>
                    </a:p>
                  </a:txBody>
                  <a:tcPr/>
                </a:tc>
                <a:tc>
                  <a:txBody>
                    <a:bodyPr/>
                    <a:lstStyle/>
                    <a:p>
                      <a:r>
                        <a:rPr lang="en-US" sz="1000"/>
                        <a:t>7282</a:t>
                      </a:r>
                    </a:p>
                  </a:txBody>
                  <a:tcPr/>
                </a:tc>
                <a:tc>
                  <a:txBody>
                    <a:bodyPr/>
                    <a:lstStyle/>
                    <a:p>
                      <a:r>
                        <a:rPr lang="en-US" sz="1000"/>
                        <a:t>7282</a:t>
                      </a:r>
                    </a:p>
                  </a:txBody>
                  <a:tcPr/>
                </a:tc>
                <a:tc>
                  <a:txBody>
                    <a:bodyPr/>
                    <a:lstStyle/>
                    <a:p>
                      <a:r>
                        <a:rPr lang="en-US" sz="1000"/>
                        <a:t>0</a:t>
                      </a:r>
                    </a:p>
                  </a:txBody>
                  <a:tcPr/>
                </a:tc>
                <a:tc>
                  <a:txBody>
                    <a:bodyPr/>
                    <a:lstStyle/>
                    <a:p>
                      <a:r>
                        <a:rPr lang="en-US" sz="1000"/>
                        <a:t>0.5768 %</a:t>
                      </a:r>
                    </a:p>
                  </a:txBody>
                  <a:tcPr/>
                </a:tc>
                <a:tc>
                  <a:txBody>
                    <a:bodyPr/>
                    <a:lstStyle/>
                    <a:p>
                      <a:r>
                        <a:rPr lang="en-US" sz="1000"/>
                        <a:t>Album</a:t>
                      </a:r>
                    </a:p>
                  </a:txBody>
                  <a:tcPr/>
                </a:tc>
                <a:extLst>
                  <a:ext uri="{0D108BD9-81ED-4DB2-BD59-A6C34878D82A}">
                    <a16:rowId xmlns:a16="http://schemas.microsoft.com/office/drawing/2014/main" val="2343158368"/>
                  </a:ext>
                </a:extLst>
              </a:tr>
              <a:tr h="370840">
                <a:tc>
                  <a:txBody>
                    <a:bodyPr/>
                    <a:lstStyle/>
                    <a:p>
                      <a:r>
                        <a:rPr lang="en-US" sz="1000"/>
                        <a:t>08/07/2024 11:00:11</a:t>
                      </a:r>
                    </a:p>
                  </a:txBody>
                  <a:tcPr/>
                </a:tc>
                <a:tc>
                  <a:txBody>
                    <a:bodyPr/>
                    <a:lstStyle/>
                    <a:p>
                      <a:r>
                        <a:rPr lang="en-US" sz="1000"/>
                        <a:t>08/07/2024 11:00:11</a:t>
                      </a:r>
                    </a:p>
                  </a:txBody>
                  <a:tcPr/>
                </a:tc>
                <a:tc>
                  <a:txBody>
                    <a:bodyPr/>
                    <a:lstStyle/>
                    <a:p>
                      <a:r>
                        <a:rPr lang="en-US" sz="1000"/>
                        <a:t>30</a:t>
                      </a:r>
                    </a:p>
                  </a:txBody>
                  <a:tcPr/>
                </a:tc>
                <a:tc>
                  <a:txBody>
                    <a:bodyPr/>
                    <a:lstStyle/>
                    <a:p>
                      <a:r>
                        <a:rPr lang="en-US" sz="1000"/>
                        <a:t>28</a:t>
                      </a:r>
                    </a:p>
                  </a:txBody>
                  <a:tcPr/>
                </a:tc>
                <a:tc>
                  <a:txBody>
                    <a:bodyPr/>
                    <a:lstStyle/>
                    <a:p>
                      <a:r>
                        <a:rPr lang="en-US" sz="1000"/>
                        <a:t>28</a:t>
                      </a:r>
                    </a:p>
                  </a:txBody>
                  <a:tcPr/>
                </a:tc>
                <a:tc>
                  <a:txBody>
                    <a:bodyPr/>
                    <a:lstStyle/>
                    <a:p>
                      <a:r>
                        <a:rPr lang="en-US" sz="1000"/>
                        <a:t>2</a:t>
                      </a:r>
                    </a:p>
                  </a:txBody>
                  <a:tcPr/>
                </a:tc>
                <a:tc>
                  <a:txBody>
                    <a:bodyPr/>
                    <a:lstStyle/>
                    <a:p>
                      <a:r>
                        <a:rPr lang="en-US" sz="1000"/>
                        <a:t>0</a:t>
                      </a:r>
                    </a:p>
                  </a:txBody>
                  <a:tcPr/>
                </a:tc>
                <a:tc>
                  <a:txBody>
                    <a:bodyPr/>
                    <a:lstStyle/>
                    <a:p>
                      <a:r>
                        <a:rPr lang="en-US" sz="1000"/>
                        <a:t>63</a:t>
                      </a:r>
                    </a:p>
                  </a:txBody>
                  <a:tcPr/>
                </a:tc>
                <a:tc>
                  <a:txBody>
                    <a:bodyPr/>
                    <a:lstStyle/>
                    <a:p>
                      <a:r>
                        <a:rPr lang="en-US" sz="1000"/>
                        <a:t>3731</a:t>
                      </a:r>
                    </a:p>
                  </a:txBody>
                  <a:tcPr/>
                </a:tc>
                <a:tc>
                  <a:txBody>
                    <a:bodyPr/>
                    <a:lstStyle/>
                    <a:p>
                      <a:r>
                        <a:rPr lang="en-US" sz="1000"/>
                        <a:t>3560</a:t>
                      </a:r>
                    </a:p>
                  </a:txBody>
                  <a:tcPr/>
                </a:tc>
                <a:tc>
                  <a:txBody>
                    <a:bodyPr/>
                    <a:lstStyle/>
                    <a:p>
                      <a:r>
                        <a:rPr lang="en-US" sz="1000"/>
                        <a:t>3560</a:t>
                      </a:r>
                    </a:p>
                  </a:txBody>
                  <a:tcPr/>
                </a:tc>
                <a:tc>
                  <a:txBody>
                    <a:bodyPr/>
                    <a:lstStyle/>
                    <a:p>
                      <a:r>
                        <a:rPr lang="en-US" sz="1000"/>
                        <a:t>0</a:t>
                      </a:r>
                    </a:p>
                  </a:txBody>
                  <a:tcPr/>
                </a:tc>
                <a:tc>
                  <a:txBody>
                    <a:bodyPr/>
                    <a:lstStyle/>
                    <a:p>
                      <a:r>
                        <a:rPr lang="en-US" sz="1000"/>
                        <a:t>1.5169 %</a:t>
                      </a:r>
                    </a:p>
                  </a:txBody>
                  <a:tcPr/>
                </a:tc>
                <a:tc>
                  <a:txBody>
                    <a:bodyPr/>
                    <a:lstStyle/>
                    <a:p>
                      <a:r>
                        <a:rPr lang="en-US" sz="1000"/>
                        <a:t>Album</a:t>
                      </a:r>
                    </a:p>
                  </a:txBody>
                  <a:tcPr/>
                </a:tc>
                <a:extLst>
                  <a:ext uri="{0D108BD9-81ED-4DB2-BD59-A6C34878D82A}">
                    <a16:rowId xmlns:a16="http://schemas.microsoft.com/office/drawing/2014/main" val="607552726"/>
                  </a:ext>
                </a:extLst>
              </a:tr>
              <a:tr h="370840">
                <a:tc>
                  <a:txBody>
                    <a:bodyPr/>
                    <a:lstStyle/>
                    <a:p>
                      <a:r>
                        <a:rPr lang="en-US" sz="1000"/>
                        <a:t>08/19/2024 11:00:21</a:t>
                      </a:r>
                    </a:p>
                  </a:txBody>
                  <a:tcPr/>
                </a:tc>
                <a:tc>
                  <a:txBody>
                    <a:bodyPr/>
                    <a:lstStyle/>
                    <a:p>
                      <a:r>
                        <a:rPr lang="en-US" sz="1000"/>
                        <a:t>08/19/2024 11:00:21</a:t>
                      </a:r>
                    </a:p>
                  </a:txBody>
                  <a:tcPr/>
                </a:tc>
                <a:tc>
                  <a:txBody>
                    <a:bodyPr/>
                    <a:lstStyle/>
                    <a:p>
                      <a:r>
                        <a:rPr lang="en-US" sz="1000"/>
                        <a:t>8</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15</a:t>
                      </a:r>
                    </a:p>
                  </a:txBody>
                  <a:tcPr/>
                </a:tc>
                <a:tc>
                  <a:txBody>
                    <a:bodyPr/>
                    <a:lstStyle/>
                    <a:p>
                      <a:r>
                        <a:rPr lang="en-US" sz="1000"/>
                        <a:t>1662</a:t>
                      </a:r>
                    </a:p>
                  </a:txBody>
                  <a:tcPr/>
                </a:tc>
                <a:tc>
                  <a:txBody>
                    <a:bodyPr/>
                    <a:lstStyle/>
                    <a:p>
                      <a:r>
                        <a:rPr lang="en-US" sz="1000"/>
                        <a:t>1586</a:t>
                      </a:r>
                    </a:p>
                  </a:txBody>
                  <a:tcPr/>
                </a:tc>
                <a:tc>
                  <a:txBody>
                    <a:bodyPr/>
                    <a:lstStyle/>
                    <a:p>
                      <a:r>
                        <a:rPr lang="en-US" sz="1000"/>
                        <a:t>1586</a:t>
                      </a:r>
                    </a:p>
                  </a:txBody>
                  <a:tcPr/>
                </a:tc>
                <a:tc>
                  <a:txBody>
                    <a:bodyPr/>
                    <a:lstStyle/>
                    <a:p>
                      <a:r>
                        <a:rPr lang="en-US" sz="1000"/>
                        <a:t>0</a:t>
                      </a:r>
                    </a:p>
                  </a:txBody>
                  <a:tcPr/>
                </a:tc>
                <a:tc>
                  <a:txBody>
                    <a:bodyPr/>
                    <a:lstStyle/>
                    <a:p>
                      <a:r>
                        <a:rPr lang="en-US" sz="1000"/>
                        <a:t>0.8197 %</a:t>
                      </a:r>
                    </a:p>
                  </a:txBody>
                  <a:tcPr/>
                </a:tc>
                <a:tc>
                  <a:txBody>
                    <a:bodyPr/>
                    <a:lstStyle/>
                    <a:p>
                      <a:r>
                        <a:rPr lang="en-US" sz="1000"/>
                        <a:t>Album</a:t>
                      </a:r>
                    </a:p>
                  </a:txBody>
                  <a:tcPr/>
                </a:tc>
                <a:extLst>
                  <a:ext uri="{0D108BD9-81ED-4DB2-BD59-A6C34878D82A}">
                    <a16:rowId xmlns:a16="http://schemas.microsoft.com/office/drawing/2014/main" val="874740162"/>
                  </a:ext>
                </a:extLst>
              </a:tr>
            </a:tbl>
          </a:graphicData>
        </a:graphic>
      </p:graphicFrame>
      <p:sp>
        <p:nvSpPr>
          <p:cNvPr id="4" name="Text Placeholder 3">
            <a:extLst>
              <a:ext uri="{FF2B5EF4-FFF2-40B4-BE49-F238E27FC236}">
                <a16:creationId xmlns:a16="http://schemas.microsoft.com/office/drawing/2014/main" id="{0E1C45DF-50DF-4E06-AE7D-A934F6B3854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62591819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DFA49-56E2-47DD-BC7D-84A84F07DE63}"/>
              </a:ext>
            </a:extLst>
          </p:cNvPr>
          <p:cNvSpPr>
            <a:spLocks noGrp="1"/>
          </p:cNvSpPr>
          <p:nvPr>
            <p:ph type="title"/>
          </p:nvPr>
        </p:nvSpPr>
        <p:spPr/>
        <p:txBody>
          <a:bodyPr/>
          <a:lstStyle/>
          <a:p>
            <a:r>
              <a:rPr lang="fr-FR"/>
              <a:t>Facebook FRANCE - Post Performance Facebook | NIVEA NIVEA France</a:t>
            </a:r>
            <a:endParaRPr lang="en-US"/>
          </a:p>
        </p:txBody>
      </p:sp>
      <p:graphicFrame>
        <p:nvGraphicFramePr>
          <p:cNvPr id="5" name="Table Placeholder 4">
            <a:extLst>
              <a:ext uri="{FF2B5EF4-FFF2-40B4-BE49-F238E27FC236}">
                <a16:creationId xmlns:a16="http://schemas.microsoft.com/office/drawing/2014/main" id="{29992800-C91E-4416-9C6C-0BA540A62CF5}"/>
              </a:ext>
            </a:extLst>
          </p:cNvPr>
          <p:cNvGraphicFramePr>
            <a:graphicFrameLocks noGrp="1"/>
          </p:cNvGraphicFramePr>
          <p:nvPr>
            <p:ph type="tbl" sz="quarter" idx="13"/>
            <p:extLst>
              <p:ext uri="{D42A27DB-BD31-4B8C-83A1-F6EECF244321}">
                <p14:modId xmlns:p14="http://schemas.microsoft.com/office/powerpoint/2010/main" val="1823191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61117615"/>
                    </a:ext>
                  </a:extLst>
                </a:gridCol>
                <a:gridCol w="905257">
                  <a:extLst>
                    <a:ext uri="{9D8B030D-6E8A-4147-A177-3AD203B41FA5}">
                      <a16:colId xmlns:a16="http://schemas.microsoft.com/office/drawing/2014/main" val="2999246511"/>
                    </a:ext>
                  </a:extLst>
                </a:gridCol>
                <a:gridCol w="411480">
                  <a:extLst>
                    <a:ext uri="{9D8B030D-6E8A-4147-A177-3AD203B41FA5}">
                      <a16:colId xmlns:a16="http://schemas.microsoft.com/office/drawing/2014/main" val="3942135682"/>
                    </a:ext>
                  </a:extLst>
                </a:gridCol>
                <a:gridCol w="411480">
                  <a:extLst>
                    <a:ext uri="{9D8B030D-6E8A-4147-A177-3AD203B41FA5}">
                      <a16:colId xmlns:a16="http://schemas.microsoft.com/office/drawing/2014/main" val="1776943242"/>
                    </a:ext>
                  </a:extLst>
                </a:gridCol>
                <a:gridCol w="411480">
                  <a:extLst>
                    <a:ext uri="{9D8B030D-6E8A-4147-A177-3AD203B41FA5}">
                      <a16:colId xmlns:a16="http://schemas.microsoft.com/office/drawing/2014/main" val="849809539"/>
                    </a:ext>
                  </a:extLst>
                </a:gridCol>
                <a:gridCol w="411480">
                  <a:extLst>
                    <a:ext uri="{9D8B030D-6E8A-4147-A177-3AD203B41FA5}">
                      <a16:colId xmlns:a16="http://schemas.microsoft.com/office/drawing/2014/main" val="278814794"/>
                    </a:ext>
                  </a:extLst>
                </a:gridCol>
                <a:gridCol w="411480">
                  <a:extLst>
                    <a:ext uri="{9D8B030D-6E8A-4147-A177-3AD203B41FA5}">
                      <a16:colId xmlns:a16="http://schemas.microsoft.com/office/drawing/2014/main" val="3800402935"/>
                    </a:ext>
                  </a:extLst>
                </a:gridCol>
                <a:gridCol w="411480">
                  <a:extLst>
                    <a:ext uri="{9D8B030D-6E8A-4147-A177-3AD203B41FA5}">
                      <a16:colId xmlns:a16="http://schemas.microsoft.com/office/drawing/2014/main" val="3705784118"/>
                    </a:ext>
                  </a:extLst>
                </a:gridCol>
                <a:gridCol w="411480">
                  <a:extLst>
                    <a:ext uri="{9D8B030D-6E8A-4147-A177-3AD203B41FA5}">
                      <a16:colId xmlns:a16="http://schemas.microsoft.com/office/drawing/2014/main" val="1130189794"/>
                    </a:ext>
                  </a:extLst>
                </a:gridCol>
                <a:gridCol w="411480">
                  <a:extLst>
                    <a:ext uri="{9D8B030D-6E8A-4147-A177-3AD203B41FA5}">
                      <a16:colId xmlns:a16="http://schemas.microsoft.com/office/drawing/2014/main" val="4025313278"/>
                    </a:ext>
                  </a:extLst>
                </a:gridCol>
                <a:gridCol w="411480">
                  <a:extLst>
                    <a:ext uri="{9D8B030D-6E8A-4147-A177-3AD203B41FA5}">
                      <a16:colId xmlns:a16="http://schemas.microsoft.com/office/drawing/2014/main" val="3561203734"/>
                    </a:ext>
                  </a:extLst>
                </a:gridCol>
                <a:gridCol w="411480">
                  <a:extLst>
                    <a:ext uri="{9D8B030D-6E8A-4147-A177-3AD203B41FA5}">
                      <a16:colId xmlns:a16="http://schemas.microsoft.com/office/drawing/2014/main" val="1873668552"/>
                    </a:ext>
                  </a:extLst>
                </a:gridCol>
                <a:gridCol w="411480">
                  <a:extLst>
                    <a:ext uri="{9D8B030D-6E8A-4147-A177-3AD203B41FA5}">
                      <a16:colId xmlns:a16="http://schemas.microsoft.com/office/drawing/2014/main" val="1225885983"/>
                    </a:ext>
                  </a:extLst>
                </a:gridCol>
                <a:gridCol w="411480">
                  <a:extLst>
                    <a:ext uri="{9D8B030D-6E8A-4147-A177-3AD203B41FA5}">
                      <a16:colId xmlns:a16="http://schemas.microsoft.com/office/drawing/2014/main" val="172326223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Type</a:t>
                      </a:r>
                    </a:p>
                  </a:txBody>
                  <a:tcPr/>
                </a:tc>
                <a:extLst>
                  <a:ext uri="{0D108BD9-81ED-4DB2-BD59-A6C34878D82A}">
                    <a16:rowId xmlns:a16="http://schemas.microsoft.com/office/drawing/2014/main" val="4263824794"/>
                  </a:ext>
                </a:extLst>
              </a:tr>
              <a:tr h="370840">
                <a:tc>
                  <a:txBody>
                    <a:bodyPr/>
                    <a:lstStyle/>
                    <a:p>
                      <a:r>
                        <a:rPr lang="en-US" sz="1000"/>
                        <a:t>08/20/2024 11:00:11</a:t>
                      </a:r>
                    </a:p>
                  </a:txBody>
                  <a:tcPr/>
                </a:tc>
                <a:tc>
                  <a:txBody>
                    <a:bodyPr/>
                    <a:lstStyle/>
                    <a:p>
                      <a:r>
                        <a:rPr lang="en-US" sz="1000"/>
                        <a:t>08/20/2024 11:00:11</a:t>
                      </a:r>
                    </a:p>
                  </a:txBody>
                  <a:tcPr/>
                </a:tc>
                <a:tc>
                  <a:txBody>
                    <a:bodyPr/>
                    <a:lstStyle/>
                    <a:p>
                      <a:r>
                        <a:rPr lang="en-US" sz="1000"/>
                        <a:t>26</a:t>
                      </a:r>
                    </a:p>
                  </a:txBody>
                  <a:tcPr/>
                </a:tc>
                <a:tc>
                  <a:txBody>
                    <a:bodyPr/>
                    <a:lstStyle/>
                    <a:p>
                      <a:r>
                        <a:rPr lang="en-US" sz="1000"/>
                        <a:t>20</a:t>
                      </a:r>
                    </a:p>
                  </a:txBody>
                  <a:tcPr/>
                </a:tc>
                <a:tc>
                  <a:txBody>
                    <a:bodyPr/>
                    <a:lstStyle/>
                    <a:p>
                      <a:r>
                        <a:rPr lang="en-US" sz="1000"/>
                        <a:t>20</a:t>
                      </a:r>
                    </a:p>
                  </a:txBody>
                  <a:tcPr/>
                </a:tc>
                <a:tc>
                  <a:txBody>
                    <a:bodyPr/>
                    <a:lstStyle/>
                    <a:p>
                      <a:r>
                        <a:rPr lang="en-US" sz="1000"/>
                        <a:t>6</a:t>
                      </a:r>
                    </a:p>
                  </a:txBody>
                  <a:tcPr/>
                </a:tc>
                <a:tc>
                  <a:txBody>
                    <a:bodyPr/>
                    <a:lstStyle/>
                    <a:p>
                      <a:r>
                        <a:rPr lang="en-US" sz="1000"/>
                        <a:t>0</a:t>
                      </a:r>
                    </a:p>
                  </a:txBody>
                  <a:tcPr/>
                </a:tc>
                <a:tc>
                  <a:txBody>
                    <a:bodyPr/>
                    <a:lstStyle/>
                    <a:p>
                      <a:r>
                        <a:rPr lang="en-US" sz="1000"/>
                        <a:t>71</a:t>
                      </a:r>
                    </a:p>
                  </a:txBody>
                  <a:tcPr/>
                </a:tc>
                <a:tc>
                  <a:txBody>
                    <a:bodyPr/>
                    <a:lstStyle/>
                    <a:p>
                      <a:r>
                        <a:rPr lang="en-US" sz="1000"/>
                        <a:t>7915</a:t>
                      </a:r>
                    </a:p>
                  </a:txBody>
                  <a:tcPr/>
                </a:tc>
                <a:tc>
                  <a:txBody>
                    <a:bodyPr/>
                    <a:lstStyle/>
                    <a:p>
                      <a:r>
                        <a:rPr lang="en-US" sz="1000"/>
                        <a:t>7915</a:t>
                      </a:r>
                    </a:p>
                  </a:txBody>
                  <a:tcPr/>
                </a:tc>
                <a:tc>
                  <a:txBody>
                    <a:bodyPr/>
                    <a:lstStyle/>
                    <a:p>
                      <a:r>
                        <a:rPr lang="en-US" sz="1000"/>
                        <a:t>7915</a:t>
                      </a:r>
                    </a:p>
                  </a:txBody>
                  <a:tcPr/>
                </a:tc>
                <a:tc>
                  <a:txBody>
                    <a:bodyPr/>
                    <a:lstStyle/>
                    <a:p>
                      <a:r>
                        <a:rPr lang="en-US" sz="1000"/>
                        <a:t>0</a:t>
                      </a:r>
                    </a:p>
                  </a:txBody>
                  <a:tcPr/>
                </a:tc>
                <a:tc>
                  <a:txBody>
                    <a:bodyPr/>
                    <a:lstStyle/>
                    <a:p>
                      <a:r>
                        <a:rPr lang="en-US" sz="1000"/>
                        <a:t>0.7454 %</a:t>
                      </a:r>
                    </a:p>
                  </a:txBody>
                  <a:tcPr/>
                </a:tc>
                <a:tc>
                  <a:txBody>
                    <a:bodyPr/>
                    <a:lstStyle/>
                    <a:p>
                      <a:r>
                        <a:rPr lang="en-US" sz="1000"/>
                        <a:t>Photo</a:t>
                      </a:r>
                    </a:p>
                  </a:txBody>
                  <a:tcPr/>
                </a:tc>
                <a:extLst>
                  <a:ext uri="{0D108BD9-81ED-4DB2-BD59-A6C34878D82A}">
                    <a16:rowId xmlns:a16="http://schemas.microsoft.com/office/drawing/2014/main" val="578114853"/>
                  </a:ext>
                </a:extLst>
              </a:tr>
              <a:tr h="370840">
                <a:tc>
                  <a:txBody>
                    <a:bodyPr/>
                    <a:lstStyle/>
                    <a:p>
                      <a:r>
                        <a:rPr lang="en-US" sz="1000"/>
                        <a:t>08/14/2024 11:00:35</a:t>
                      </a:r>
                    </a:p>
                  </a:txBody>
                  <a:tcPr/>
                </a:tc>
                <a:tc>
                  <a:txBody>
                    <a:bodyPr/>
                    <a:lstStyle/>
                    <a:p>
                      <a:r>
                        <a:rPr lang="en-US" sz="1000"/>
                        <a:t>08/14/2024 11:00:35</a:t>
                      </a:r>
                    </a:p>
                  </a:txBody>
                  <a:tcPr/>
                </a:tc>
                <a:tc>
                  <a:txBody>
                    <a:bodyPr/>
                    <a:lstStyle/>
                    <a:p>
                      <a:r>
                        <a:rPr lang="en-US" sz="1000"/>
                        <a:t>21</a:t>
                      </a:r>
                    </a:p>
                  </a:txBody>
                  <a:tcPr/>
                </a:tc>
                <a:tc>
                  <a:txBody>
                    <a:bodyPr/>
                    <a:lstStyle/>
                    <a:p>
                      <a:r>
                        <a:rPr lang="en-US" sz="1000"/>
                        <a:t>13</a:t>
                      </a:r>
                    </a:p>
                  </a:txBody>
                  <a:tcPr/>
                </a:tc>
                <a:tc>
                  <a:txBody>
                    <a:bodyPr/>
                    <a:lstStyle/>
                    <a:p>
                      <a:r>
                        <a:rPr lang="en-US" sz="1000"/>
                        <a:t>11</a:t>
                      </a:r>
                    </a:p>
                  </a:txBody>
                  <a:tcPr/>
                </a:tc>
                <a:tc>
                  <a:txBody>
                    <a:bodyPr/>
                    <a:lstStyle/>
                    <a:p>
                      <a:r>
                        <a:rPr lang="en-US" sz="1000"/>
                        <a:t>7</a:t>
                      </a:r>
                    </a:p>
                  </a:txBody>
                  <a:tcPr/>
                </a:tc>
                <a:tc>
                  <a:txBody>
                    <a:bodyPr/>
                    <a:lstStyle/>
                    <a:p>
                      <a:r>
                        <a:rPr lang="en-US" sz="1000"/>
                        <a:t>1</a:t>
                      </a:r>
                    </a:p>
                  </a:txBody>
                  <a:tcPr/>
                </a:tc>
                <a:tc>
                  <a:txBody>
                    <a:bodyPr/>
                    <a:lstStyle/>
                    <a:p>
                      <a:r>
                        <a:rPr lang="en-US" sz="1000"/>
                        <a:t>51</a:t>
                      </a:r>
                    </a:p>
                  </a:txBody>
                  <a:tcPr/>
                </a:tc>
                <a:tc>
                  <a:txBody>
                    <a:bodyPr/>
                    <a:lstStyle/>
                    <a:p>
                      <a:r>
                        <a:rPr lang="en-US" sz="1000"/>
                        <a:t>4994</a:t>
                      </a:r>
                    </a:p>
                  </a:txBody>
                  <a:tcPr/>
                </a:tc>
                <a:tc>
                  <a:txBody>
                    <a:bodyPr/>
                    <a:lstStyle/>
                    <a:p>
                      <a:r>
                        <a:rPr lang="en-US" sz="1000"/>
                        <a:t>4704</a:t>
                      </a:r>
                    </a:p>
                  </a:txBody>
                  <a:tcPr/>
                </a:tc>
                <a:tc>
                  <a:txBody>
                    <a:bodyPr/>
                    <a:lstStyle/>
                    <a:p>
                      <a:r>
                        <a:rPr lang="en-US" sz="1000"/>
                        <a:t>4704</a:t>
                      </a:r>
                    </a:p>
                  </a:txBody>
                  <a:tcPr/>
                </a:tc>
                <a:tc>
                  <a:txBody>
                    <a:bodyPr/>
                    <a:lstStyle/>
                    <a:p>
                      <a:r>
                        <a:rPr lang="en-US" sz="1000"/>
                        <a:t>0</a:t>
                      </a:r>
                    </a:p>
                  </a:txBody>
                  <a:tcPr/>
                </a:tc>
                <a:tc>
                  <a:txBody>
                    <a:bodyPr/>
                    <a:lstStyle/>
                    <a:p>
                      <a:r>
                        <a:rPr lang="en-US" sz="1000"/>
                        <a:t>0.8078 %</a:t>
                      </a:r>
                    </a:p>
                  </a:txBody>
                  <a:tcPr/>
                </a:tc>
                <a:tc>
                  <a:txBody>
                    <a:bodyPr/>
                    <a:lstStyle/>
                    <a:p>
                      <a:r>
                        <a:rPr lang="en-US" sz="1000"/>
                        <a:t>Video</a:t>
                      </a:r>
                    </a:p>
                  </a:txBody>
                  <a:tcPr/>
                </a:tc>
                <a:extLst>
                  <a:ext uri="{0D108BD9-81ED-4DB2-BD59-A6C34878D82A}">
                    <a16:rowId xmlns:a16="http://schemas.microsoft.com/office/drawing/2014/main" val="4083148552"/>
                  </a:ext>
                </a:extLst>
              </a:tr>
              <a:tr h="370840">
                <a:tc>
                  <a:txBody>
                    <a:bodyPr/>
                    <a:lstStyle/>
                    <a:p>
                      <a:r>
                        <a:rPr lang="en-US" sz="1000"/>
                        <a:t>08/13/2024 11:00:38</a:t>
                      </a:r>
                    </a:p>
                  </a:txBody>
                  <a:tcPr/>
                </a:tc>
                <a:tc>
                  <a:txBody>
                    <a:bodyPr/>
                    <a:lstStyle/>
                    <a:p>
                      <a:r>
                        <a:rPr lang="en-US" sz="1000"/>
                        <a:t>08/13/2024 11:00:38</a:t>
                      </a:r>
                    </a:p>
                  </a:txBody>
                  <a:tcPr/>
                </a:tc>
                <a:tc>
                  <a:txBody>
                    <a:bodyPr/>
                    <a:lstStyle/>
                    <a:p>
                      <a:r>
                        <a:rPr lang="en-US" sz="1000"/>
                        <a:t>30</a:t>
                      </a:r>
                    </a:p>
                  </a:txBody>
                  <a:tcPr/>
                </a:tc>
                <a:tc>
                  <a:txBody>
                    <a:bodyPr/>
                    <a:lstStyle/>
                    <a:p>
                      <a:r>
                        <a:rPr lang="en-US" sz="1000"/>
                        <a:t>27</a:t>
                      </a:r>
                    </a:p>
                  </a:txBody>
                  <a:tcPr/>
                </a:tc>
                <a:tc>
                  <a:txBody>
                    <a:bodyPr/>
                    <a:lstStyle/>
                    <a:p>
                      <a:r>
                        <a:rPr lang="en-US" sz="1000"/>
                        <a:t>23</a:t>
                      </a:r>
                    </a:p>
                  </a:txBody>
                  <a:tcPr/>
                </a:tc>
                <a:tc>
                  <a:txBody>
                    <a:bodyPr/>
                    <a:lstStyle/>
                    <a:p>
                      <a:r>
                        <a:rPr lang="en-US" sz="1000"/>
                        <a:t>1</a:t>
                      </a:r>
                    </a:p>
                  </a:txBody>
                  <a:tcPr/>
                </a:tc>
                <a:tc>
                  <a:txBody>
                    <a:bodyPr/>
                    <a:lstStyle/>
                    <a:p>
                      <a:r>
                        <a:rPr lang="en-US" sz="1000"/>
                        <a:t>2</a:t>
                      </a:r>
                    </a:p>
                  </a:txBody>
                  <a:tcPr/>
                </a:tc>
                <a:tc>
                  <a:txBody>
                    <a:bodyPr/>
                    <a:lstStyle/>
                    <a:p>
                      <a:r>
                        <a:rPr lang="en-US" sz="1000"/>
                        <a:t>55</a:t>
                      </a:r>
                    </a:p>
                  </a:txBody>
                  <a:tcPr/>
                </a:tc>
                <a:tc>
                  <a:txBody>
                    <a:bodyPr/>
                    <a:lstStyle/>
                    <a:p>
                      <a:r>
                        <a:rPr lang="en-US" sz="1000"/>
                        <a:t>3902</a:t>
                      </a:r>
                    </a:p>
                  </a:txBody>
                  <a:tcPr/>
                </a:tc>
                <a:tc>
                  <a:txBody>
                    <a:bodyPr/>
                    <a:lstStyle/>
                    <a:p>
                      <a:r>
                        <a:rPr lang="en-US" sz="1000"/>
                        <a:t>3739</a:t>
                      </a:r>
                    </a:p>
                  </a:txBody>
                  <a:tcPr/>
                </a:tc>
                <a:tc>
                  <a:txBody>
                    <a:bodyPr/>
                    <a:lstStyle/>
                    <a:p>
                      <a:r>
                        <a:rPr lang="en-US" sz="1000"/>
                        <a:t>3739</a:t>
                      </a:r>
                    </a:p>
                  </a:txBody>
                  <a:tcPr/>
                </a:tc>
                <a:tc>
                  <a:txBody>
                    <a:bodyPr/>
                    <a:lstStyle/>
                    <a:p>
                      <a:r>
                        <a:rPr lang="en-US" sz="1000"/>
                        <a:t>0</a:t>
                      </a:r>
                    </a:p>
                  </a:txBody>
                  <a:tcPr/>
                </a:tc>
                <a:tc>
                  <a:txBody>
                    <a:bodyPr/>
                    <a:lstStyle/>
                    <a:p>
                      <a:r>
                        <a:rPr lang="en-US" sz="1000"/>
                        <a:t>1.2035 %</a:t>
                      </a:r>
                    </a:p>
                  </a:txBody>
                  <a:tcPr/>
                </a:tc>
                <a:tc>
                  <a:txBody>
                    <a:bodyPr/>
                    <a:lstStyle/>
                    <a:p>
                      <a:r>
                        <a:rPr lang="en-US" sz="1000"/>
                        <a:t>Video</a:t>
                      </a:r>
                    </a:p>
                  </a:txBody>
                  <a:tcPr/>
                </a:tc>
                <a:extLst>
                  <a:ext uri="{0D108BD9-81ED-4DB2-BD59-A6C34878D82A}">
                    <a16:rowId xmlns:a16="http://schemas.microsoft.com/office/drawing/2014/main" val="3803343953"/>
                  </a:ext>
                </a:extLst>
              </a:tr>
              <a:tr h="370840">
                <a:tc>
                  <a:txBody>
                    <a:bodyPr/>
                    <a:lstStyle/>
                    <a:p>
                      <a:r>
                        <a:rPr lang="en-US" sz="1000"/>
                        <a:t>08/02/2024 11:00:46</a:t>
                      </a:r>
                    </a:p>
                  </a:txBody>
                  <a:tcPr/>
                </a:tc>
                <a:tc>
                  <a:txBody>
                    <a:bodyPr/>
                    <a:lstStyle/>
                    <a:p>
                      <a:r>
                        <a:rPr lang="en-US" sz="1000"/>
                        <a:t>08/02/2024 11:00:46</a:t>
                      </a:r>
                    </a:p>
                  </a:txBody>
                  <a:tcPr/>
                </a:tc>
                <a:tc>
                  <a:txBody>
                    <a:bodyPr/>
                    <a:lstStyle/>
                    <a:p>
                      <a:r>
                        <a:rPr lang="en-US" sz="1000"/>
                        <a:t>18</a:t>
                      </a:r>
                    </a:p>
                  </a:txBody>
                  <a:tcPr/>
                </a:tc>
                <a:tc>
                  <a:txBody>
                    <a:bodyPr/>
                    <a:lstStyle/>
                    <a:p>
                      <a:r>
                        <a:rPr lang="en-US" sz="1000"/>
                        <a:t>15</a:t>
                      </a:r>
                    </a:p>
                  </a:txBody>
                  <a:tcPr/>
                </a:tc>
                <a:tc>
                  <a:txBody>
                    <a:bodyPr/>
                    <a:lstStyle/>
                    <a:p>
                      <a:r>
                        <a:rPr lang="en-US" sz="1000"/>
                        <a:t>15</a:t>
                      </a:r>
                    </a:p>
                  </a:txBody>
                  <a:tcPr/>
                </a:tc>
                <a:tc>
                  <a:txBody>
                    <a:bodyPr/>
                    <a:lstStyle/>
                    <a:p>
                      <a:r>
                        <a:rPr lang="en-US" sz="1000"/>
                        <a:t>3</a:t>
                      </a:r>
                    </a:p>
                  </a:txBody>
                  <a:tcPr/>
                </a:tc>
                <a:tc>
                  <a:txBody>
                    <a:bodyPr/>
                    <a:lstStyle/>
                    <a:p>
                      <a:r>
                        <a:rPr lang="en-US" sz="1000"/>
                        <a:t>0</a:t>
                      </a:r>
                    </a:p>
                  </a:txBody>
                  <a:tcPr/>
                </a:tc>
                <a:tc>
                  <a:txBody>
                    <a:bodyPr/>
                    <a:lstStyle/>
                    <a:p>
                      <a:r>
                        <a:rPr lang="en-US" sz="1000"/>
                        <a:t>36</a:t>
                      </a:r>
                    </a:p>
                  </a:txBody>
                  <a:tcPr/>
                </a:tc>
                <a:tc>
                  <a:txBody>
                    <a:bodyPr/>
                    <a:lstStyle/>
                    <a:p>
                      <a:r>
                        <a:rPr lang="en-US" sz="1000"/>
                        <a:t>3505</a:t>
                      </a:r>
                    </a:p>
                  </a:txBody>
                  <a:tcPr/>
                </a:tc>
                <a:tc>
                  <a:txBody>
                    <a:bodyPr/>
                    <a:lstStyle/>
                    <a:p>
                      <a:r>
                        <a:rPr lang="en-US" sz="1000"/>
                        <a:t>3211</a:t>
                      </a:r>
                    </a:p>
                  </a:txBody>
                  <a:tcPr/>
                </a:tc>
                <a:tc>
                  <a:txBody>
                    <a:bodyPr/>
                    <a:lstStyle/>
                    <a:p>
                      <a:r>
                        <a:rPr lang="en-US" sz="1000"/>
                        <a:t>3211</a:t>
                      </a:r>
                    </a:p>
                  </a:txBody>
                  <a:tcPr/>
                </a:tc>
                <a:tc>
                  <a:txBody>
                    <a:bodyPr/>
                    <a:lstStyle/>
                    <a:p>
                      <a:r>
                        <a:rPr lang="en-US" sz="1000"/>
                        <a:t>0</a:t>
                      </a:r>
                    </a:p>
                  </a:txBody>
                  <a:tcPr/>
                </a:tc>
                <a:tc>
                  <a:txBody>
                    <a:bodyPr/>
                    <a:lstStyle/>
                    <a:p>
                      <a:r>
                        <a:rPr lang="en-US" sz="1000"/>
                        <a:t>0.9343 %</a:t>
                      </a:r>
                    </a:p>
                  </a:txBody>
                  <a:tcPr/>
                </a:tc>
                <a:tc>
                  <a:txBody>
                    <a:bodyPr/>
                    <a:lstStyle/>
                    <a:p>
                      <a:r>
                        <a:rPr lang="en-US" sz="1000"/>
                        <a:t>Video</a:t>
                      </a:r>
                    </a:p>
                  </a:txBody>
                  <a:tcPr/>
                </a:tc>
                <a:extLst>
                  <a:ext uri="{0D108BD9-81ED-4DB2-BD59-A6C34878D82A}">
                    <a16:rowId xmlns:a16="http://schemas.microsoft.com/office/drawing/2014/main" val="4242653902"/>
                  </a:ext>
                </a:extLst>
              </a:tr>
              <a:tr h="370840">
                <a:tc>
                  <a:txBody>
                    <a:bodyPr/>
                    <a:lstStyle/>
                    <a:p>
                      <a:r>
                        <a:rPr lang="en-US" sz="1000"/>
                        <a:t>08/04/2024 11:00:09</a:t>
                      </a:r>
                    </a:p>
                  </a:txBody>
                  <a:tcPr/>
                </a:tc>
                <a:tc>
                  <a:txBody>
                    <a:bodyPr/>
                    <a:lstStyle/>
                    <a:p>
                      <a:r>
                        <a:rPr lang="en-US" sz="1000"/>
                        <a:t>08/04/2024 11:00:09</a:t>
                      </a:r>
                    </a:p>
                  </a:txBody>
                  <a:tcPr/>
                </a:tc>
                <a:tc>
                  <a:txBody>
                    <a:bodyPr/>
                    <a:lstStyle/>
                    <a:p>
                      <a:r>
                        <a:rPr lang="en-US" sz="1000"/>
                        <a:t>29</a:t>
                      </a:r>
                    </a:p>
                  </a:txBody>
                  <a:tcPr/>
                </a:tc>
                <a:tc>
                  <a:txBody>
                    <a:bodyPr/>
                    <a:lstStyle/>
                    <a:p>
                      <a:r>
                        <a:rPr lang="en-US" sz="1000"/>
                        <a:t>21</a:t>
                      </a:r>
                    </a:p>
                  </a:txBody>
                  <a:tcPr/>
                </a:tc>
                <a:tc>
                  <a:txBody>
                    <a:bodyPr/>
                    <a:lstStyle/>
                    <a:p>
                      <a:r>
                        <a:rPr lang="en-US" sz="1000"/>
                        <a:t>21</a:t>
                      </a:r>
                    </a:p>
                  </a:txBody>
                  <a:tcPr/>
                </a:tc>
                <a:tc>
                  <a:txBody>
                    <a:bodyPr/>
                    <a:lstStyle/>
                    <a:p>
                      <a:r>
                        <a:rPr lang="en-US" sz="1000"/>
                        <a:t>8</a:t>
                      </a:r>
                    </a:p>
                  </a:txBody>
                  <a:tcPr/>
                </a:tc>
                <a:tc>
                  <a:txBody>
                    <a:bodyPr/>
                    <a:lstStyle/>
                    <a:p>
                      <a:r>
                        <a:rPr lang="en-US" sz="1000"/>
                        <a:t>0</a:t>
                      </a:r>
                    </a:p>
                  </a:txBody>
                  <a:tcPr/>
                </a:tc>
                <a:tc>
                  <a:txBody>
                    <a:bodyPr/>
                    <a:lstStyle/>
                    <a:p>
                      <a:r>
                        <a:rPr lang="en-US" sz="1000"/>
                        <a:t>49</a:t>
                      </a:r>
                    </a:p>
                  </a:txBody>
                  <a:tcPr/>
                </a:tc>
                <a:tc>
                  <a:txBody>
                    <a:bodyPr/>
                    <a:lstStyle/>
                    <a:p>
                      <a:r>
                        <a:rPr lang="en-US" sz="1000"/>
                        <a:t>1279</a:t>
                      </a:r>
                    </a:p>
                  </a:txBody>
                  <a:tcPr/>
                </a:tc>
                <a:tc>
                  <a:txBody>
                    <a:bodyPr/>
                    <a:lstStyle/>
                    <a:p>
                      <a:r>
                        <a:rPr lang="en-US" sz="1000"/>
                        <a:t>1251</a:t>
                      </a:r>
                    </a:p>
                  </a:txBody>
                  <a:tcPr/>
                </a:tc>
                <a:tc>
                  <a:txBody>
                    <a:bodyPr/>
                    <a:lstStyle/>
                    <a:p>
                      <a:r>
                        <a:rPr lang="en-US" sz="1000"/>
                        <a:t>1251</a:t>
                      </a:r>
                    </a:p>
                  </a:txBody>
                  <a:tcPr/>
                </a:tc>
                <a:tc>
                  <a:txBody>
                    <a:bodyPr/>
                    <a:lstStyle/>
                    <a:p>
                      <a:r>
                        <a:rPr lang="en-US" sz="1000"/>
                        <a:t>0</a:t>
                      </a:r>
                    </a:p>
                  </a:txBody>
                  <a:tcPr/>
                </a:tc>
                <a:tc>
                  <a:txBody>
                    <a:bodyPr/>
                    <a:lstStyle/>
                    <a:p>
                      <a:r>
                        <a:rPr lang="en-US" sz="1000"/>
                        <a:t>2.7978 %</a:t>
                      </a:r>
                    </a:p>
                  </a:txBody>
                  <a:tcPr/>
                </a:tc>
                <a:tc>
                  <a:txBody>
                    <a:bodyPr/>
                    <a:lstStyle/>
                    <a:p>
                      <a:r>
                        <a:rPr lang="en-US" sz="1000"/>
                        <a:t>Photo</a:t>
                      </a:r>
                    </a:p>
                  </a:txBody>
                  <a:tcPr/>
                </a:tc>
                <a:extLst>
                  <a:ext uri="{0D108BD9-81ED-4DB2-BD59-A6C34878D82A}">
                    <a16:rowId xmlns:a16="http://schemas.microsoft.com/office/drawing/2014/main" val="4122982503"/>
                  </a:ext>
                </a:extLst>
              </a:tr>
              <a:tr h="370840">
                <a:tc>
                  <a:txBody>
                    <a:bodyPr/>
                    <a:lstStyle/>
                    <a:p>
                      <a:r>
                        <a:rPr lang="en-US" sz="1000"/>
                        <a:t>08/09/2024 11:00:49</a:t>
                      </a:r>
                    </a:p>
                  </a:txBody>
                  <a:tcPr/>
                </a:tc>
                <a:tc>
                  <a:txBody>
                    <a:bodyPr/>
                    <a:lstStyle/>
                    <a:p>
                      <a:r>
                        <a:rPr lang="en-US" sz="1000"/>
                        <a:t>08/09/2024 11:00:49</a:t>
                      </a:r>
                    </a:p>
                  </a:txBody>
                  <a:tcPr/>
                </a:tc>
                <a:tc>
                  <a:txBody>
                    <a:bodyPr/>
                    <a:lstStyle/>
                    <a:p>
                      <a:r>
                        <a:rPr lang="en-US" sz="1000"/>
                        <a:t>12</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17</a:t>
                      </a:r>
                    </a:p>
                  </a:txBody>
                  <a:tcPr/>
                </a:tc>
                <a:tc>
                  <a:txBody>
                    <a:bodyPr/>
                    <a:lstStyle/>
                    <a:p>
                      <a:r>
                        <a:rPr lang="en-US" sz="1000"/>
                        <a:t>1230</a:t>
                      </a:r>
                    </a:p>
                  </a:txBody>
                  <a:tcPr/>
                </a:tc>
                <a:tc>
                  <a:txBody>
                    <a:bodyPr/>
                    <a:lstStyle/>
                    <a:p>
                      <a:r>
                        <a:rPr lang="en-US" sz="1000"/>
                        <a:t>1148</a:t>
                      </a:r>
                    </a:p>
                  </a:txBody>
                  <a:tcPr/>
                </a:tc>
                <a:tc>
                  <a:txBody>
                    <a:bodyPr/>
                    <a:lstStyle/>
                    <a:p>
                      <a:r>
                        <a:rPr lang="en-US" sz="1000"/>
                        <a:t>1148</a:t>
                      </a:r>
                    </a:p>
                  </a:txBody>
                  <a:tcPr/>
                </a:tc>
                <a:tc>
                  <a:txBody>
                    <a:bodyPr/>
                    <a:lstStyle/>
                    <a:p>
                      <a:r>
                        <a:rPr lang="en-US" sz="1000"/>
                        <a:t>0</a:t>
                      </a:r>
                    </a:p>
                  </a:txBody>
                  <a:tcPr/>
                </a:tc>
                <a:tc>
                  <a:txBody>
                    <a:bodyPr/>
                    <a:lstStyle/>
                    <a:p>
                      <a:r>
                        <a:rPr lang="en-US" sz="1000"/>
                        <a:t>1.4808 %</a:t>
                      </a:r>
                    </a:p>
                  </a:txBody>
                  <a:tcPr/>
                </a:tc>
                <a:tc>
                  <a:txBody>
                    <a:bodyPr/>
                    <a:lstStyle/>
                    <a:p>
                      <a:r>
                        <a:rPr lang="en-US" sz="1000"/>
                        <a:t>Video</a:t>
                      </a:r>
                    </a:p>
                  </a:txBody>
                  <a:tcPr/>
                </a:tc>
                <a:extLst>
                  <a:ext uri="{0D108BD9-81ED-4DB2-BD59-A6C34878D82A}">
                    <a16:rowId xmlns:a16="http://schemas.microsoft.com/office/drawing/2014/main" val="2825169234"/>
                  </a:ext>
                </a:extLst>
              </a:tr>
              <a:tr h="370840">
                <a:tc>
                  <a:txBody>
                    <a:bodyPr/>
                    <a:lstStyle/>
                    <a:p>
                      <a:r>
                        <a:rPr lang="en-US" sz="1000"/>
                        <a:t>08/15/2024 11:00:35</a:t>
                      </a:r>
                    </a:p>
                  </a:txBody>
                  <a:tcPr/>
                </a:tc>
                <a:tc>
                  <a:txBody>
                    <a:bodyPr/>
                    <a:lstStyle/>
                    <a:p>
                      <a:r>
                        <a:rPr lang="en-US" sz="1000"/>
                        <a:t>08/15/2024 11:00:35</a:t>
                      </a:r>
                    </a:p>
                  </a:txBody>
                  <a:tcPr/>
                </a:tc>
                <a:tc>
                  <a:txBody>
                    <a:bodyPr/>
                    <a:lstStyle/>
                    <a:p>
                      <a:r>
                        <a:rPr lang="en-US" sz="1000"/>
                        <a:t>9</a:t>
                      </a:r>
                    </a:p>
                  </a:txBody>
                  <a:tcPr/>
                </a:tc>
                <a:tc>
                  <a:txBody>
                    <a:bodyPr/>
                    <a:lstStyle/>
                    <a:p>
                      <a:r>
                        <a:rPr lang="en-US" sz="1000"/>
                        <a:t>8</a:t>
                      </a:r>
                    </a:p>
                  </a:txBody>
                  <a:tcPr/>
                </a:tc>
                <a:tc>
                  <a:txBody>
                    <a:bodyPr/>
                    <a:lstStyle/>
                    <a:p>
                      <a:r>
                        <a:rPr lang="en-US" sz="1000"/>
                        <a:t>7</a:t>
                      </a:r>
                    </a:p>
                  </a:txBody>
                  <a:tcPr/>
                </a:tc>
                <a:tc>
                  <a:txBody>
                    <a:bodyPr/>
                    <a:lstStyle/>
                    <a:p>
                      <a:r>
                        <a:rPr lang="en-US" sz="1000"/>
                        <a:t>1</a:t>
                      </a:r>
                    </a:p>
                  </a:txBody>
                  <a:tcPr/>
                </a:tc>
                <a:tc>
                  <a:txBody>
                    <a:bodyPr/>
                    <a:lstStyle/>
                    <a:p>
                      <a:r>
                        <a:rPr lang="en-US" sz="1000"/>
                        <a:t>0</a:t>
                      </a:r>
                    </a:p>
                  </a:txBody>
                  <a:tcPr/>
                </a:tc>
                <a:tc>
                  <a:txBody>
                    <a:bodyPr/>
                    <a:lstStyle/>
                    <a:p>
                      <a:r>
                        <a:rPr lang="en-US" sz="1000"/>
                        <a:t>13</a:t>
                      </a:r>
                    </a:p>
                  </a:txBody>
                  <a:tcPr/>
                </a:tc>
                <a:tc>
                  <a:txBody>
                    <a:bodyPr/>
                    <a:lstStyle/>
                    <a:p>
                      <a:r>
                        <a:rPr lang="en-US" sz="1000"/>
                        <a:t>632</a:t>
                      </a:r>
                    </a:p>
                  </a:txBody>
                  <a:tcPr/>
                </a:tc>
                <a:tc>
                  <a:txBody>
                    <a:bodyPr/>
                    <a:lstStyle/>
                    <a:p>
                      <a:r>
                        <a:rPr lang="en-US" sz="1000"/>
                        <a:t>591</a:t>
                      </a:r>
                    </a:p>
                  </a:txBody>
                  <a:tcPr/>
                </a:tc>
                <a:tc>
                  <a:txBody>
                    <a:bodyPr/>
                    <a:lstStyle/>
                    <a:p>
                      <a:r>
                        <a:rPr lang="en-US" sz="1000"/>
                        <a:t>591</a:t>
                      </a:r>
                    </a:p>
                  </a:txBody>
                  <a:tcPr/>
                </a:tc>
                <a:tc>
                  <a:txBody>
                    <a:bodyPr/>
                    <a:lstStyle/>
                    <a:p>
                      <a:r>
                        <a:rPr lang="en-US" sz="1000"/>
                        <a:t>0</a:t>
                      </a:r>
                    </a:p>
                  </a:txBody>
                  <a:tcPr/>
                </a:tc>
                <a:tc>
                  <a:txBody>
                    <a:bodyPr/>
                    <a:lstStyle/>
                    <a:p>
                      <a:r>
                        <a:rPr lang="en-US" sz="1000"/>
                        <a:t>2.0305 %</a:t>
                      </a:r>
                    </a:p>
                  </a:txBody>
                  <a:tcPr/>
                </a:tc>
                <a:tc>
                  <a:txBody>
                    <a:bodyPr/>
                    <a:lstStyle/>
                    <a:p>
                      <a:r>
                        <a:rPr lang="en-US" sz="1000"/>
                        <a:t>Video</a:t>
                      </a:r>
                    </a:p>
                  </a:txBody>
                  <a:tcPr/>
                </a:tc>
                <a:extLst>
                  <a:ext uri="{0D108BD9-81ED-4DB2-BD59-A6C34878D82A}">
                    <a16:rowId xmlns:a16="http://schemas.microsoft.com/office/drawing/2014/main" val="191175592"/>
                  </a:ext>
                </a:extLst>
              </a:tr>
            </a:tbl>
          </a:graphicData>
        </a:graphic>
      </p:graphicFrame>
      <p:sp>
        <p:nvSpPr>
          <p:cNvPr id="4" name="Text Placeholder 3">
            <a:extLst>
              <a:ext uri="{FF2B5EF4-FFF2-40B4-BE49-F238E27FC236}">
                <a16:creationId xmlns:a16="http://schemas.microsoft.com/office/drawing/2014/main" id="{818BFAF7-D422-46A9-A80D-A01AA5B72D6E}"/>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00643117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7DECE-CA90-4E55-A972-8D7029C4F981}"/>
              </a:ext>
            </a:extLst>
          </p:cNvPr>
          <p:cNvSpPr>
            <a:spLocks noGrp="1"/>
          </p:cNvSpPr>
          <p:nvPr>
            <p:ph type="title"/>
          </p:nvPr>
        </p:nvSpPr>
        <p:spPr/>
        <p:txBody>
          <a:bodyPr/>
          <a:lstStyle/>
          <a:p>
            <a:r>
              <a:rPr lang="en-US"/>
              <a:t>Facebook UK - Post Performance Facebook | NIVEA NIVEA UK</a:t>
            </a:r>
          </a:p>
        </p:txBody>
      </p:sp>
      <p:graphicFrame>
        <p:nvGraphicFramePr>
          <p:cNvPr id="5" name="Table Placeholder 4">
            <a:extLst>
              <a:ext uri="{FF2B5EF4-FFF2-40B4-BE49-F238E27FC236}">
                <a16:creationId xmlns:a16="http://schemas.microsoft.com/office/drawing/2014/main" id="{CADE3036-23EA-4883-B5E8-9BBAE2697629}"/>
              </a:ext>
            </a:extLst>
          </p:cNvPr>
          <p:cNvGraphicFramePr>
            <a:graphicFrameLocks noGrp="1"/>
          </p:cNvGraphicFramePr>
          <p:nvPr>
            <p:ph type="tbl" sz="quarter" idx="13"/>
            <p:extLst>
              <p:ext uri="{D42A27DB-BD31-4B8C-83A1-F6EECF244321}">
                <p14:modId xmlns:p14="http://schemas.microsoft.com/office/powerpoint/2010/main" val="514348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79579030"/>
                    </a:ext>
                  </a:extLst>
                </a:gridCol>
                <a:gridCol w="905257">
                  <a:extLst>
                    <a:ext uri="{9D8B030D-6E8A-4147-A177-3AD203B41FA5}">
                      <a16:colId xmlns:a16="http://schemas.microsoft.com/office/drawing/2014/main" val="3255567611"/>
                    </a:ext>
                  </a:extLst>
                </a:gridCol>
                <a:gridCol w="411480">
                  <a:extLst>
                    <a:ext uri="{9D8B030D-6E8A-4147-A177-3AD203B41FA5}">
                      <a16:colId xmlns:a16="http://schemas.microsoft.com/office/drawing/2014/main" val="1221234892"/>
                    </a:ext>
                  </a:extLst>
                </a:gridCol>
                <a:gridCol w="411480">
                  <a:extLst>
                    <a:ext uri="{9D8B030D-6E8A-4147-A177-3AD203B41FA5}">
                      <a16:colId xmlns:a16="http://schemas.microsoft.com/office/drawing/2014/main" val="2346043645"/>
                    </a:ext>
                  </a:extLst>
                </a:gridCol>
                <a:gridCol w="411480">
                  <a:extLst>
                    <a:ext uri="{9D8B030D-6E8A-4147-A177-3AD203B41FA5}">
                      <a16:colId xmlns:a16="http://schemas.microsoft.com/office/drawing/2014/main" val="3678484356"/>
                    </a:ext>
                  </a:extLst>
                </a:gridCol>
                <a:gridCol w="411480">
                  <a:extLst>
                    <a:ext uri="{9D8B030D-6E8A-4147-A177-3AD203B41FA5}">
                      <a16:colId xmlns:a16="http://schemas.microsoft.com/office/drawing/2014/main" val="2667916627"/>
                    </a:ext>
                  </a:extLst>
                </a:gridCol>
                <a:gridCol w="411480">
                  <a:extLst>
                    <a:ext uri="{9D8B030D-6E8A-4147-A177-3AD203B41FA5}">
                      <a16:colId xmlns:a16="http://schemas.microsoft.com/office/drawing/2014/main" val="2648077635"/>
                    </a:ext>
                  </a:extLst>
                </a:gridCol>
                <a:gridCol w="411480">
                  <a:extLst>
                    <a:ext uri="{9D8B030D-6E8A-4147-A177-3AD203B41FA5}">
                      <a16:colId xmlns:a16="http://schemas.microsoft.com/office/drawing/2014/main" val="1701382242"/>
                    </a:ext>
                  </a:extLst>
                </a:gridCol>
                <a:gridCol w="411480">
                  <a:extLst>
                    <a:ext uri="{9D8B030D-6E8A-4147-A177-3AD203B41FA5}">
                      <a16:colId xmlns:a16="http://schemas.microsoft.com/office/drawing/2014/main" val="757627534"/>
                    </a:ext>
                  </a:extLst>
                </a:gridCol>
                <a:gridCol w="411480">
                  <a:extLst>
                    <a:ext uri="{9D8B030D-6E8A-4147-A177-3AD203B41FA5}">
                      <a16:colId xmlns:a16="http://schemas.microsoft.com/office/drawing/2014/main" val="717362738"/>
                    </a:ext>
                  </a:extLst>
                </a:gridCol>
                <a:gridCol w="411480">
                  <a:extLst>
                    <a:ext uri="{9D8B030D-6E8A-4147-A177-3AD203B41FA5}">
                      <a16:colId xmlns:a16="http://schemas.microsoft.com/office/drawing/2014/main" val="2805586191"/>
                    </a:ext>
                  </a:extLst>
                </a:gridCol>
                <a:gridCol w="411480">
                  <a:extLst>
                    <a:ext uri="{9D8B030D-6E8A-4147-A177-3AD203B41FA5}">
                      <a16:colId xmlns:a16="http://schemas.microsoft.com/office/drawing/2014/main" val="1538026316"/>
                    </a:ext>
                  </a:extLst>
                </a:gridCol>
                <a:gridCol w="411480">
                  <a:extLst>
                    <a:ext uri="{9D8B030D-6E8A-4147-A177-3AD203B41FA5}">
                      <a16:colId xmlns:a16="http://schemas.microsoft.com/office/drawing/2014/main" val="2950055408"/>
                    </a:ext>
                  </a:extLst>
                </a:gridCol>
                <a:gridCol w="411480">
                  <a:extLst>
                    <a:ext uri="{9D8B030D-6E8A-4147-A177-3AD203B41FA5}">
                      <a16:colId xmlns:a16="http://schemas.microsoft.com/office/drawing/2014/main" val="2312998403"/>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Paid reach</a:t>
                      </a:r>
                    </a:p>
                  </a:txBody>
                  <a:tcPr/>
                </a:tc>
                <a:tc>
                  <a:txBody>
                    <a:bodyPr/>
                    <a:lstStyle/>
                    <a:p>
                      <a:r>
                        <a:rPr lang="en-US" sz="1000"/>
                        <a:t>Engagement Rate</a:t>
                      </a:r>
                    </a:p>
                  </a:txBody>
                  <a:tcPr/>
                </a:tc>
                <a:tc>
                  <a:txBody>
                    <a:bodyPr/>
                    <a:lstStyle/>
                    <a:p>
                      <a:r>
                        <a:rPr lang="en-US" sz="1000"/>
                        <a:t>Type</a:t>
                      </a:r>
                    </a:p>
                  </a:txBody>
                  <a:tcPr/>
                </a:tc>
                <a:extLst>
                  <a:ext uri="{0D108BD9-81ED-4DB2-BD59-A6C34878D82A}">
                    <a16:rowId xmlns:a16="http://schemas.microsoft.com/office/drawing/2014/main" val="4258373466"/>
                  </a:ext>
                </a:extLst>
              </a:tr>
              <a:tr h="370840">
                <a:tc>
                  <a:txBody>
                    <a:bodyPr/>
                    <a:lstStyle/>
                    <a:p>
                      <a:r>
                        <a:rPr lang="en-US" sz="1000"/>
                        <a:t>08/05/2024 11:40:05</a:t>
                      </a:r>
                    </a:p>
                  </a:txBody>
                  <a:tcPr/>
                </a:tc>
                <a:tc>
                  <a:txBody>
                    <a:bodyPr/>
                    <a:lstStyle/>
                    <a:p>
                      <a:r>
                        <a:rPr lang="en-US" sz="1000"/>
                        <a:t>08/05/2024 11:40:05</a:t>
                      </a:r>
                    </a:p>
                  </a:txBody>
                  <a:tcPr/>
                </a:tc>
                <a:tc>
                  <a:txBody>
                    <a:bodyPr/>
                    <a:lstStyle/>
                    <a:p>
                      <a:r>
                        <a:rPr lang="en-US" sz="1000"/>
                        <a:t>666</a:t>
                      </a:r>
                    </a:p>
                  </a:txBody>
                  <a:tcPr/>
                </a:tc>
                <a:tc>
                  <a:txBody>
                    <a:bodyPr/>
                    <a:lstStyle/>
                    <a:p>
                      <a:r>
                        <a:rPr lang="en-US" sz="1000"/>
                        <a:t>608</a:t>
                      </a:r>
                    </a:p>
                  </a:txBody>
                  <a:tcPr/>
                </a:tc>
                <a:tc>
                  <a:txBody>
                    <a:bodyPr/>
                    <a:lstStyle/>
                    <a:p>
                      <a:r>
                        <a:rPr lang="en-US" sz="1000"/>
                        <a:t>593</a:t>
                      </a:r>
                    </a:p>
                  </a:txBody>
                  <a:tcPr/>
                </a:tc>
                <a:tc>
                  <a:txBody>
                    <a:bodyPr/>
                    <a:lstStyle/>
                    <a:p>
                      <a:r>
                        <a:rPr lang="en-US" sz="1000"/>
                        <a:t>53</a:t>
                      </a:r>
                    </a:p>
                  </a:txBody>
                  <a:tcPr/>
                </a:tc>
                <a:tc>
                  <a:txBody>
                    <a:bodyPr/>
                    <a:lstStyle/>
                    <a:p>
                      <a:r>
                        <a:rPr lang="en-US" sz="1000"/>
                        <a:t>5</a:t>
                      </a:r>
                    </a:p>
                  </a:txBody>
                  <a:tcPr/>
                </a:tc>
                <a:tc>
                  <a:txBody>
                    <a:bodyPr/>
                    <a:lstStyle/>
                    <a:p>
                      <a:r>
                        <a:rPr lang="en-US" sz="1000"/>
                        <a:t>824</a:t>
                      </a:r>
                    </a:p>
                  </a:txBody>
                  <a:tcPr/>
                </a:tc>
                <a:tc>
                  <a:txBody>
                    <a:bodyPr/>
                    <a:lstStyle/>
                    <a:p>
                      <a:r>
                        <a:rPr lang="en-US" sz="1000"/>
                        <a:t>21811</a:t>
                      </a:r>
                    </a:p>
                  </a:txBody>
                  <a:tcPr/>
                </a:tc>
                <a:tc>
                  <a:txBody>
                    <a:bodyPr/>
                    <a:lstStyle/>
                    <a:p>
                      <a:r>
                        <a:rPr lang="en-US" sz="1000"/>
                        <a:t>21180</a:t>
                      </a:r>
                    </a:p>
                  </a:txBody>
                  <a:tcPr/>
                </a:tc>
                <a:tc>
                  <a:txBody>
                    <a:bodyPr/>
                    <a:lstStyle/>
                    <a:p>
                      <a:r>
                        <a:rPr lang="en-US" sz="1000"/>
                        <a:t>21180</a:t>
                      </a:r>
                    </a:p>
                  </a:txBody>
                  <a:tcPr/>
                </a:tc>
                <a:tc>
                  <a:txBody>
                    <a:bodyPr/>
                    <a:lstStyle/>
                    <a:p>
                      <a:r>
                        <a:rPr lang="en-US" sz="1000"/>
                        <a:t>0</a:t>
                      </a:r>
                    </a:p>
                  </a:txBody>
                  <a:tcPr/>
                </a:tc>
                <a:tc>
                  <a:txBody>
                    <a:bodyPr/>
                    <a:lstStyle/>
                    <a:p>
                      <a:r>
                        <a:rPr lang="en-US" sz="1000"/>
                        <a:t>3.4655 %</a:t>
                      </a:r>
                    </a:p>
                  </a:txBody>
                  <a:tcPr/>
                </a:tc>
                <a:tc>
                  <a:txBody>
                    <a:bodyPr/>
                    <a:lstStyle/>
                    <a:p>
                      <a:r>
                        <a:rPr lang="en-US" sz="1000"/>
                        <a:t>Photo</a:t>
                      </a:r>
                    </a:p>
                  </a:txBody>
                  <a:tcPr/>
                </a:tc>
                <a:extLst>
                  <a:ext uri="{0D108BD9-81ED-4DB2-BD59-A6C34878D82A}">
                    <a16:rowId xmlns:a16="http://schemas.microsoft.com/office/drawing/2014/main" val="938639582"/>
                  </a:ext>
                </a:extLst>
              </a:tr>
              <a:tr h="370840">
                <a:tc>
                  <a:txBody>
                    <a:bodyPr/>
                    <a:lstStyle/>
                    <a:p>
                      <a:r>
                        <a:rPr lang="en-US" sz="1000"/>
                        <a:t>08/20/2024 11:51:06</a:t>
                      </a:r>
                    </a:p>
                  </a:txBody>
                  <a:tcPr/>
                </a:tc>
                <a:tc>
                  <a:txBody>
                    <a:bodyPr/>
                    <a:lstStyle/>
                    <a:p>
                      <a:r>
                        <a:rPr lang="en-US" sz="1000"/>
                        <a:t>08/20/2024 11:51:06</a:t>
                      </a:r>
                    </a:p>
                  </a:txBody>
                  <a:tcPr/>
                </a:tc>
                <a:tc>
                  <a:txBody>
                    <a:bodyPr/>
                    <a:lstStyle/>
                    <a:p>
                      <a:r>
                        <a:rPr lang="en-US" sz="1000"/>
                        <a:t>105</a:t>
                      </a:r>
                    </a:p>
                  </a:txBody>
                  <a:tcPr/>
                </a:tc>
                <a:tc>
                  <a:txBody>
                    <a:bodyPr/>
                    <a:lstStyle/>
                    <a:p>
                      <a:r>
                        <a:rPr lang="en-US" sz="1000"/>
                        <a:t>91</a:t>
                      </a:r>
                    </a:p>
                  </a:txBody>
                  <a:tcPr/>
                </a:tc>
                <a:tc>
                  <a:txBody>
                    <a:bodyPr/>
                    <a:lstStyle/>
                    <a:p>
                      <a:r>
                        <a:rPr lang="en-US" sz="1000"/>
                        <a:t>89</a:t>
                      </a:r>
                    </a:p>
                  </a:txBody>
                  <a:tcPr/>
                </a:tc>
                <a:tc>
                  <a:txBody>
                    <a:bodyPr/>
                    <a:lstStyle/>
                    <a:p>
                      <a:r>
                        <a:rPr lang="en-US" sz="1000"/>
                        <a:t>14</a:t>
                      </a:r>
                    </a:p>
                  </a:txBody>
                  <a:tcPr/>
                </a:tc>
                <a:tc>
                  <a:txBody>
                    <a:bodyPr/>
                    <a:lstStyle/>
                    <a:p>
                      <a:r>
                        <a:rPr lang="en-US" sz="1000"/>
                        <a:t>0</a:t>
                      </a:r>
                    </a:p>
                  </a:txBody>
                  <a:tcPr/>
                </a:tc>
                <a:tc>
                  <a:txBody>
                    <a:bodyPr/>
                    <a:lstStyle/>
                    <a:p>
                      <a:r>
                        <a:rPr lang="en-US" sz="1000"/>
                        <a:t>191</a:t>
                      </a:r>
                    </a:p>
                  </a:txBody>
                  <a:tcPr/>
                </a:tc>
                <a:tc>
                  <a:txBody>
                    <a:bodyPr/>
                    <a:lstStyle/>
                    <a:p>
                      <a:r>
                        <a:rPr lang="en-US" sz="1000"/>
                        <a:t>18531</a:t>
                      </a:r>
                    </a:p>
                  </a:txBody>
                  <a:tcPr/>
                </a:tc>
                <a:tc>
                  <a:txBody>
                    <a:bodyPr/>
                    <a:lstStyle/>
                    <a:p>
                      <a:r>
                        <a:rPr lang="en-US" sz="1000"/>
                        <a:t>18453</a:t>
                      </a:r>
                    </a:p>
                  </a:txBody>
                  <a:tcPr/>
                </a:tc>
                <a:tc>
                  <a:txBody>
                    <a:bodyPr/>
                    <a:lstStyle/>
                    <a:p>
                      <a:r>
                        <a:rPr lang="en-US" sz="1000"/>
                        <a:t>18453</a:t>
                      </a:r>
                    </a:p>
                  </a:txBody>
                  <a:tcPr/>
                </a:tc>
                <a:tc>
                  <a:txBody>
                    <a:bodyPr/>
                    <a:lstStyle/>
                    <a:p>
                      <a:r>
                        <a:rPr lang="en-US" sz="1000"/>
                        <a:t>0</a:t>
                      </a:r>
                    </a:p>
                  </a:txBody>
                  <a:tcPr/>
                </a:tc>
                <a:tc>
                  <a:txBody>
                    <a:bodyPr/>
                    <a:lstStyle/>
                    <a:p>
                      <a:r>
                        <a:rPr lang="en-US" sz="1000"/>
                        <a:t>0.8671 %</a:t>
                      </a:r>
                    </a:p>
                  </a:txBody>
                  <a:tcPr/>
                </a:tc>
                <a:tc>
                  <a:txBody>
                    <a:bodyPr/>
                    <a:lstStyle/>
                    <a:p>
                      <a:r>
                        <a:rPr lang="en-US" sz="1000"/>
                        <a:t>Photo</a:t>
                      </a:r>
                    </a:p>
                  </a:txBody>
                  <a:tcPr/>
                </a:tc>
                <a:extLst>
                  <a:ext uri="{0D108BD9-81ED-4DB2-BD59-A6C34878D82A}">
                    <a16:rowId xmlns:a16="http://schemas.microsoft.com/office/drawing/2014/main" val="1501056263"/>
                  </a:ext>
                </a:extLst>
              </a:tr>
              <a:tr h="370840">
                <a:tc>
                  <a:txBody>
                    <a:bodyPr/>
                    <a:lstStyle/>
                    <a:p>
                      <a:r>
                        <a:rPr lang="en-US" sz="1000"/>
                        <a:t>08/01/2024 16:46:08</a:t>
                      </a:r>
                    </a:p>
                  </a:txBody>
                  <a:tcPr/>
                </a:tc>
                <a:tc>
                  <a:txBody>
                    <a:bodyPr/>
                    <a:lstStyle/>
                    <a:p>
                      <a:r>
                        <a:rPr lang="en-US" sz="1000"/>
                        <a:t>08/01/2024 16:46:08</a:t>
                      </a:r>
                    </a:p>
                  </a:txBody>
                  <a:tcPr/>
                </a:tc>
                <a:tc>
                  <a:txBody>
                    <a:bodyPr/>
                    <a:lstStyle/>
                    <a:p>
                      <a:r>
                        <a:rPr lang="en-US" sz="1000"/>
                        <a:t>561</a:t>
                      </a:r>
                    </a:p>
                  </a:txBody>
                  <a:tcPr/>
                </a:tc>
                <a:tc>
                  <a:txBody>
                    <a:bodyPr/>
                    <a:lstStyle/>
                    <a:p>
                      <a:r>
                        <a:rPr lang="en-US" sz="1000"/>
                        <a:t>532</a:t>
                      </a:r>
                    </a:p>
                  </a:txBody>
                  <a:tcPr/>
                </a:tc>
                <a:tc>
                  <a:txBody>
                    <a:bodyPr/>
                    <a:lstStyle/>
                    <a:p>
                      <a:r>
                        <a:rPr lang="en-US" sz="1000"/>
                        <a:t>521</a:t>
                      </a:r>
                    </a:p>
                  </a:txBody>
                  <a:tcPr/>
                </a:tc>
                <a:tc>
                  <a:txBody>
                    <a:bodyPr/>
                    <a:lstStyle/>
                    <a:p>
                      <a:r>
                        <a:rPr lang="en-US" sz="1000"/>
                        <a:t>28</a:t>
                      </a:r>
                    </a:p>
                  </a:txBody>
                  <a:tcPr/>
                </a:tc>
                <a:tc>
                  <a:txBody>
                    <a:bodyPr/>
                    <a:lstStyle/>
                    <a:p>
                      <a:r>
                        <a:rPr lang="en-US" sz="1000"/>
                        <a:t>1</a:t>
                      </a:r>
                    </a:p>
                  </a:txBody>
                  <a:tcPr/>
                </a:tc>
                <a:tc>
                  <a:txBody>
                    <a:bodyPr/>
                    <a:lstStyle/>
                    <a:p>
                      <a:r>
                        <a:rPr lang="en-US" sz="1000"/>
                        <a:t>600</a:t>
                      </a:r>
                    </a:p>
                  </a:txBody>
                  <a:tcPr/>
                </a:tc>
                <a:tc>
                  <a:txBody>
                    <a:bodyPr/>
                    <a:lstStyle/>
                    <a:p>
                      <a:r>
                        <a:rPr lang="en-US" sz="1000"/>
                        <a:t>8236</a:t>
                      </a:r>
                    </a:p>
                  </a:txBody>
                  <a:tcPr/>
                </a:tc>
                <a:tc>
                  <a:txBody>
                    <a:bodyPr/>
                    <a:lstStyle/>
                    <a:p>
                      <a:r>
                        <a:rPr lang="en-US" sz="1000"/>
                        <a:t>7894</a:t>
                      </a:r>
                    </a:p>
                  </a:txBody>
                  <a:tcPr/>
                </a:tc>
                <a:tc>
                  <a:txBody>
                    <a:bodyPr/>
                    <a:lstStyle/>
                    <a:p>
                      <a:r>
                        <a:rPr lang="en-US" sz="1000"/>
                        <a:t>7894</a:t>
                      </a:r>
                    </a:p>
                  </a:txBody>
                  <a:tcPr/>
                </a:tc>
                <a:tc>
                  <a:txBody>
                    <a:bodyPr/>
                    <a:lstStyle/>
                    <a:p>
                      <a:r>
                        <a:rPr lang="en-US" sz="1000"/>
                        <a:t>0</a:t>
                      </a:r>
                    </a:p>
                  </a:txBody>
                  <a:tcPr/>
                </a:tc>
                <a:tc>
                  <a:txBody>
                    <a:bodyPr/>
                    <a:lstStyle/>
                    <a:p>
                      <a:r>
                        <a:rPr lang="en-US" sz="1000"/>
                        <a:t>7.0433 %</a:t>
                      </a:r>
                    </a:p>
                  </a:txBody>
                  <a:tcPr/>
                </a:tc>
                <a:tc>
                  <a:txBody>
                    <a:bodyPr/>
                    <a:lstStyle/>
                    <a:p>
                      <a:r>
                        <a:rPr lang="en-US" sz="1000"/>
                        <a:t>Album</a:t>
                      </a:r>
                    </a:p>
                  </a:txBody>
                  <a:tcPr/>
                </a:tc>
                <a:extLst>
                  <a:ext uri="{0D108BD9-81ED-4DB2-BD59-A6C34878D82A}">
                    <a16:rowId xmlns:a16="http://schemas.microsoft.com/office/drawing/2014/main" val="101268865"/>
                  </a:ext>
                </a:extLst>
              </a:tr>
              <a:tr h="370840">
                <a:tc>
                  <a:txBody>
                    <a:bodyPr/>
                    <a:lstStyle/>
                    <a:p>
                      <a:r>
                        <a:rPr lang="en-US" sz="1000"/>
                        <a:t>08/13/2024 11:35:04</a:t>
                      </a:r>
                    </a:p>
                  </a:txBody>
                  <a:tcPr/>
                </a:tc>
                <a:tc>
                  <a:txBody>
                    <a:bodyPr/>
                    <a:lstStyle/>
                    <a:p>
                      <a:r>
                        <a:rPr lang="en-US" sz="1000"/>
                        <a:t>08/13/2024 11:35:04</a:t>
                      </a:r>
                    </a:p>
                  </a:txBody>
                  <a:tcPr/>
                </a:tc>
                <a:tc>
                  <a:txBody>
                    <a:bodyPr/>
                    <a:lstStyle/>
                    <a:p>
                      <a:r>
                        <a:rPr lang="en-US" sz="1000"/>
                        <a:t>518</a:t>
                      </a:r>
                    </a:p>
                  </a:txBody>
                  <a:tcPr/>
                </a:tc>
                <a:tc>
                  <a:txBody>
                    <a:bodyPr/>
                    <a:lstStyle/>
                    <a:p>
                      <a:r>
                        <a:rPr lang="en-US" sz="1000"/>
                        <a:t>449</a:t>
                      </a:r>
                    </a:p>
                  </a:txBody>
                  <a:tcPr/>
                </a:tc>
                <a:tc>
                  <a:txBody>
                    <a:bodyPr/>
                    <a:lstStyle/>
                    <a:p>
                      <a:r>
                        <a:rPr lang="en-US" sz="1000"/>
                        <a:t>436</a:t>
                      </a:r>
                    </a:p>
                  </a:txBody>
                  <a:tcPr/>
                </a:tc>
                <a:tc>
                  <a:txBody>
                    <a:bodyPr/>
                    <a:lstStyle/>
                    <a:p>
                      <a:r>
                        <a:rPr lang="en-US" sz="1000"/>
                        <a:t>65</a:t>
                      </a:r>
                    </a:p>
                  </a:txBody>
                  <a:tcPr/>
                </a:tc>
                <a:tc>
                  <a:txBody>
                    <a:bodyPr/>
                    <a:lstStyle/>
                    <a:p>
                      <a:r>
                        <a:rPr lang="en-US" sz="1000"/>
                        <a:t>4</a:t>
                      </a:r>
                    </a:p>
                  </a:txBody>
                  <a:tcPr/>
                </a:tc>
                <a:tc>
                  <a:txBody>
                    <a:bodyPr/>
                    <a:lstStyle/>
                    <a:p>
                      <a:r>
                        <a:rPr lang="en-US" sz="1000"/>
                        <a:t>590</a:t>
                      </a:r>
                    </a:p>
                  </a:txBody>
                  <a:tcPr/>
                </a:tc>
                <a:tc>
                  <a:txBody>
                    <a:bodyPr/>
                    <a:lstStyle/>
                    <a:p>
                      <a:r>
                        <a:rPr lang="en-US" sz="1000"/>
                        <a:t>7076</a:t>
                      </a:r>
                    </a:p>
                  </a:txBody>
                  <a:tcPr/>
                </a:tc>
                <a:tc>
                  <a:txBody>
                    <a:bodyPr/>
                    <a:lstStyle/>
                    <a:p>
                      <a:r>
                        <a:rPr lang="en-US" sz="1000"/>
                        <a:t>6667</a:t>
                      </a:r>
                    </a:p>
                  </a:txBody>
                  <a:tcPr/>
                </a:tc>
                <a:tc>
                  <a:txBody>
                    <a:bodyPr/>
                    <a:lstStyle/>
                    <a:p>
                      <a:r>
                        <a:rPr lang="en-US" sz="1000"/>
                        <a:t>6667</a:t>
                      </a:r>
                    </a:p>
                  </a:txBody>
                  <a:tcPr/>
                </a:tc>
                <a:tc>
                  <a:txBody>
                    <a:bodyPr/>
                    <a:lstStyle/>
                    <a:p>
                      <a:r>
                        <a:rPr lang="en-US" sz="1000"/>
                        <a:t>0</a:t>
                      </a:r>
                    </a:p>
                  </a:txBody>
                  <a:tcPr/>
                </a:tc>
                <a:tc>
                  <a:txBody>
                    <a:bodyPr/>
                    <a:lstStyle/>
                    <a:p>
                      <a:r>
                        <a:rPr lang="en-US" sz="1000"/>
                        <a:t>7.4096 %</a:t>
                      </a:r>
                    </a:p>
                  </a:txBody>
                  <a:tcPr/>
                </a:tc>
                <a:tc>
                  <a:txBody>
                    <a:bodyPr/>
                    <a:lstStyle/>
                    <a:p>
                      <a:r>
                        <a:rPr lang="en-US" sz="1000"/>
                        <a:t>Photo</a:t>
                      </a:r>
                    </a:p>
                  </a:txBody>
                  <a:tcPr/>
                </a:tc>
                <a:extLst>
                  <a:ext uri="{0D108BD9-81ED-4DB2-BD59-A6C34878D82A}">
                    <a16:rowId xmlns:a16="http://schemas.microsoft.com/office/drawing/2014/main" val="3614726206"/>
                  </a:ext>
                </a:extLst>
              </a:tr>
              <a:tr h="370840">
                <a:tc>
                  <a:txBody>
                    <a:bodyPr/>
                    <a:lstStyle/>
                    <a:p>
                      <a:r>
                        <a:rPr lang="en-US" sz="1000"/>
                        <a:t>08/21/2024 16:50:07</a:t>
                      </a:r>
                    </a:p>
                  </a:txBody>
                  <a:tcPr/>
                </a:tc>
                <a:tc>
                  <a:txBody>
                    <a:bodyPr/>
                    <a:lstStyle/>
                    <a:p>
                      <a:r>
                        <a:rPr lang="en-US" sz="1000"/>
                        <a:t>08/21/2024 16:50:07</a:t>
                      </a:r>
                    </a:p>
                  </a:txBody>
                  <a:tcPr/>
                </a:tc>
                <a:tc>
                  <a:txBody>
                    <a:bodyPr/>
                    <a:lstStyle/>
                    <a:p>
                      <a:r>
                        <a:rPr lang="en-US" sz="1000"/>
                        <a:t>79</a:t>
                      </a:r>
                    </a:p>
                  </a:txBody>
                  <a:tcPr/>
                </a:tc>
                <a:tc>
                  <a:txBody>
                    <a:bodyPr/>
                    <a:lstStyle/>
                    <a:p>
                      <a:r>
                        <a:rPr lang="en-US" sz="1000"/>
                        <a:t>72</a:t>
                      </a:r>
                    </a:p>
                  </a:txBody>
                  <a:tcPr/>
                </a:tc>
                <a:tc>
                  <a:txBody>
                    <a:bodyPr/>
                    <a:lstStyle/>
                    <a:p>
                      <a:r>
                        <a:rPr lang="en-US" sz="1000"/>
                        <a:t>68</a:t>
                      </a:r>
                    </a:p>
                  </a:txBody>
                  <a:tcPr/>
                </a:tc>
                <a:tc>
                  <a:txBody>
                    <a:bodyPr/>
                    <a:lstStyle/>
                    <a:p>
                      <a:r>
                        <a:rPr lang="en-US" sz="1000"/>
                        <a:t>6</a:t>
                      </a:r>
                    </a:p>
                  </a:txBody>
                  <a:tcPr/>
                </a:tc>
                <a:tc>
                  <a:txBody>
                    <a:bodyPr/>
                    <a:lstStyle/>
                    <a:p>
                      <a:r>
                        <a:rPr lang="en-US" sz="1000"/>
                        <a:t>1</a:t>
                      </a:r>
                    </a:p>
                  </a:txBody>
                  <a:tcPr/>
                </a:tc>
                <a:tc>
                  <a:txBody>
                    <a:bodyPr/>
                    <a:lstStyle/>
                    <a:p>
                      <a:r>
                        <a:rPr lang="en-US" sz="1000"/>
                        <a:t>120</a:t>
                      </a:r>
                    </a:p>
                  </a:txBody>
                  <a:tcPr/>
                </a:tc>
                <a:tc>
                  <a:txBody>
                    <a:bodyPr/>
                    <a:lstStyle/>
                    <a:p>
                      <a:r>
                        <a:rPr lang="en-US" sz="1000"/>
                        <a:t>5974</a:t>
                      </a:r>
                    </a:p>
                  </a:txBody>
                  <a:tcPr/>
                </a:tc>
                <a:tc>
                  <a:txBody>
                    <a:bodyPr/>
                    <a:lstStyle/>
                    <a:p>
                      <a:r>
                        <a:rPr lang="en-US" sz="1000"/>
                        <a:t>5974</a:t>
                      </a:r>
                    </a:p>
                  </a:txBody>
                  <a:tcPr/>
                </a:tc>
                <a:tc>
                  <a:txBody>
                    <a:bodyPr/>
                    <a:lstStyle/>
                    <a:p>
                      <a:r>
                        <a:rPr lang="en-US" sz="1000"/>
                        <a:t>5974</a:t>
                      </a:r>
                    </a:p>
                  </a:txBody>
                  <a:tcPr/>
                </a:tc>
                <a:tc>
                  <a:txBody>
                    <a:bodyPr/>
                    <a:lstStyle/>
                    <a:p>
                      <a:r>
                        <a:rPr lang="en-US" sz="1000"/>
                        <a:t>0</a:t>
                      </a:r>
                    </a:p>
                  </a:txBody>
                  <a:tcPr/>
                </a:tc>
                <a:tc>
                  <a:txBody>
                    <a:bodyPr/>
                    <a:lstStyle/>
                    <a:p>
                      <a:r>
                        <a:rPr lang="en-US" sz="1000"/>
                        <a:t>1.6739 %</a:t>
                      </a:r>
                    </a:p>
                  </a:txBody>
                  <a:tcPr/>
                </a:tc>
                <a:tc>
                  <a:txBody>
                    <a:bodyPr/>
                    <a:lstStyle/>
                    <a:p>
                      <a:r>
                        <a:rPr lang="en-US" sz="1000"/>
                        <a:t>Photo</a:t>
                      </a:r>
                    </a:p>
                  </a:txBody>
                  <a:tcPr/>
                </a:tc>
                <a:extLst>
                  <a:ext uri="{0D108BD9-81ED-4DB2-BD59-A6C34878D82A}">
                    <a16:rowId xmlns:a16="http://schemas.microsoft.com/office/drawing/2014/main" val="1456719785"/>
                  </a:ext>
                </a:extLst>
              </a:tr>
            </a:tbl>
          </a:graphicData>
        </a:graphic>
      </p:graphicFrame>
      <p:sp>
        <p:nvSpPr>
          <p:cNvPr id="4" name="Text Placeholder 3">
            <a:extLst>
              <a:ext uri="{FF2B5EF4-FFF2-40B4-BE49-F238E27FC236}">
                <a16:creationId xmlns:a16="http://schemas.microsoft.com/office/drawing/2014/main" id="{CF21DA80-EC4B-4DD3-990D-E56A07C2016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11705076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50B6-1BFD-4927-BC38-42C682825BEE}"/>
              </a:ext>
            </a:extLst>
          </p:cNvPr>
          <p:cNvSpPr>
            <a:spLocks noGrp="1"/>
          </p:cNvSpPr>
          <p:nvPr>
            <p:ph type="title"/>
          </p:nvPr>
        </p:nvSpPr>
        <p:spPr/>
        <p:txBody>
          <a:bodyPr/>
          <a:lstStyle/>
          <a:p>
            <a:r>
              <a:rPr lang="en-US"/>
              <a:t>Facebook SPAIN - Post Performance Facebook | NIVEA NIVEA Spain - 1 of 2</a:t>
            </a:r>
          </a:p>
        </p:txBody>
      </p:sp>
      <p:graphicFrame>
        <p:nvGraphicFramePr>
          <p:cNvPr id="5" name="Table Placeholder 4">
            <a:extLst>
              <a:ext uri="{FF2B5EF4-FFF2-40B4-BE49-F238E27FC236}">
                <a16:creationId xmlns:a16="http://schemas.microsoft.com/office/drawing/2014/main" id="{9893A121-BF7C-4B48-9287-F559963BA5FC}"/>
              </a:ext>
            </a:extLst>
          </p:cNvPr>
          <p:cNvGraphicFramePr>
            <a:graphicFrameLocks noGrp="1"/>
          </p:cNvGraphicFramePr>
          <p:nvPr>
            <p:ph type="tbl" sz="quarter" idx="13"/>
            <p:extLst>
              <p:ext uri="{D42A27DB-BD31-4B8C-83A1-F6EECF244321}">
                <p14:modId xmlns:p14="http://schemas.microsoft.com/office/powerpoint/2010/main" val="2689521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09381761"/>
                    </a:ext>
                  </a:extLst>
                </a:gridCol>
                <a:gridCol w="905257">
                  <a:extLst>
                    <a:ext uri="{9D8B030D-6E8A-4147-A177-3AD203B41FA5}">
                      <a16:colId xmlns:a16="http://schemas.microsoft.com/office/drawing/2014/main" val="2026722359"/>
                    </a:ext>
                  </a:extLst>
                </a:gridCol>
                <a:gridCol w="411480">
                  <a:extLst>
                    <a:ext uri="{9D8B030D-6E8A-4147-A177-3AD203B41FA5}">
                      <a16:colId xmlns:a16="http://schemas.microsoft.com/office/drawing/2014/main" val="3881312222"/>
                    </a:ext>
                  </a:extLst>
                </a:gridCol>
                <a:gridCol w="411480">
                  <a:extLst>
                    <a:ext uri="{9D8B030D-6E8A-4147-A177-3AD203B41FA5}">
                      <a16:colId xmlns:a16="http://schemas.microsoft.com/office/drawing/2014/main" val="3447241072"/>
                    </a:ext>
                  </a:extLst>
                </a:gridCol>
                <a:gridCol w="411480">
                  <a:extLst>
                    <a:ext uri="{9D8B030D-6E8A-4147-A177-3AD203B41FA5}">
                      <a16:colId xmlns:a16="http://schemas.microsoft.com/office/drawing/2014/main" val="2356095253"/>
                    </a:ext>
                  </a:extLst>
                </a:gridCol>
                <a:gridCol w="411480">
                  <a:extLst>
                    <a:ext uri="{9D8B030D-6E8A-4147-A177-3AD203B41FA5}">
                      <a16:colId xmlns:a16="http://schemas.microsoft.com/office/drawing/2014/main" val="2249019245"/>
                    </a:ext>
                  </a:extLst>
                </a:gridCol>
                <a:gridCol w="411480">
                  <a:extLst>
                    <a:ext uri="{9D8B030D-6E8A-4147-A177-3AD203B41FA5}">
                      <a16:colId xmlns:a16="http://schemas.microsoft.com/office/drawing/2014/main" val="3303198902"/>
                    </a:ext>
                  </a:extLst>
                </a:gridCol>
                <a:gridCol w="411480">
                  <a:extLst>
                    <a:ext uri="{9D8B030D-6E8A-4147-A177-3AD203B41FA5}">
                      <a16:colId xmlns:a16="http://schemas.microsoft.com/office/drawing/2014/main" val="1549106599"/>
                    </a:ext>
                  </a:extLst>
                </a:gridCol>
                <a:gridCol w="411480">
                  <a:extLst>
                    <a:ext uri="{9D8B030D-6E8A-4147-A177-3AD203B41FA5}">
                      <a16:colId xmlns:a16="http://schemas.microsoft.com/office/drawing/2014/main" val="2277017439"/>
                    </a:ext>
                  </a:extLst>
                </a:gridCol>
                <a:gridCol w="411480">
                  <a:extLst>
                    <a:ext uri="{9D8B030D-6E8A-4147-A177-3AD203B41FA5}">
                      <a16:colId xmlns:a16="http://schemas.microsoft.com/office/drawing/2014/main" val="3481433547"/>
                    </a:ext>
                  </a:extLst>
                </a:gridCol>
                <a:gridCol w="411480">
                  <a:extLst>
                    <a:ext uri="{9D8B030D-6E8A-4147-A177-3AD203B41FA5}">
                      <a16:colId xmlns:a16="http://schemas.microsoft.com/office/drawing/2014/main" val="2635034643"/>
                    </a:ext>
                  </a:extLst>
                </a:gridCol>
                <a:gridCol w="411480">
                  <a:extLst>
                    <a:ext uri="{9D8B030D-6E8A-4147-A177-3AD203B41FA5}">
                      <a16:colId xmlns:a16="http://schemas.microsoft.com/office/drawing/2014/main" val="51636156"/>
                    </a:ext>
                  </a:extLst>
                </a:gridCol>
                <a:gridCol w="411480">
                  <a:extLst>
                    <a:ext uri="{9D8B030D-6E8A-4147-A177-3AD203B41FA5}">
                      <a16:colId xmlns:a16="http://schemas.microsoft.com/office/drawing/2014/main" val="1360270533"/>
                    </a:ext>
                  </a:extLst>
                </a:gridCol>
                <a:gridCol w="411480">
                  <a:extLst>
                    <a:ext uri="{9D8B030D-6E8A-4147-A177-3AD203B41FA5}">
                      <a16:colId xmlns:a16="http://schemas.microsoft.com/office/drawing/2014/main" val="3586114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0910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13:00:04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08/16/2024 13:00:04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5886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13:00:05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08/13/2024 13:00:05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7111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13:00:16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08/20/2024 13:00:16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52886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13:00:11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08/06/2024 13:00:11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32441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13:15:07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08/01/2024 13:15:07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6442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13:00:34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08/02/2024 13:00:34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97968890"/>
                  </a:ext>
                </a:extLst>
              </a:tr>
            </a:tbl>
          </a:graphicData>
        </a:graphic>
      </p:graphicFrame>
      <p:sp>
        <p:nvSpPr>
          <p:cNvPr id="4" name="Text Placeholder 3">
            <a:extLst>
              <a:ext uri="{FF2B5EF4-FFF2-40B4-BE49-F238E27FC236}">
                <a16:creationId xmlns:a16="http://schemas.microsoft.com/office/drawing/2014/main" id="{2E938189-8C0A-4459-A396-813E16862FB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56225413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301AD-0375-4DA7-AF2A-0C7E3B94059C}"/>
              </a:ext>
            </a:extLst>
          </p:cNvPr>
          <p:cNvSpPr>
            <a:spLocks noGrp="1"/>
          </p:cNvSpPr>
          <p:nvPr>
            <p:ph type="title"/>
          </p:nvPr>
        </p:nvSpPr>
        <p:spPr/>
        <p:txBody>
          <a:bodyPr/>
          <a:lstStyle/>
          <a:p>
            <a:r>
              <a:rPr lang="en-US"/>
              <a:t>Facebook SPAIN - Post Performance Facebook | NIVEA NIVEA Spain - 2 of 2</a:t>
            </a:r>
          </a:p>
        </p:txBody>
      </p:sp>
      <p:graphicFrame>
        <p:nvGraphicFramePr>
          <p:cNvPr id="5" name="Table Placeholder 4">
            <a:extLst>
              <a:ext uri="{FF2B5EF4-FFF2-40B4-BE49-F238E27FC236}">
                <a16:creationId xmlns:a16="http://schemas.microsoft.com/office/drawing/2014/main" id="{C349D5E9-0313-4F90-A7A5-97F849CE90CA}"/>
              </a:ext>
            </a:extLst>
          </p:cNvPr>
          <p:cNvGraphicFramePr>
            <a:graphicFrameLocks noGrp="1"/>
          </p:cNvGraphicFramePr>
          <p:nvPr>
            <p:ph type="tbl" sz="quarter" idx="13"/>
            <p:extLst>
              <p:ext uri="{D42A27DB-BD31-4B8C-83A1-F6EECF244321}">
                <p14:modId xmlns:p14="http://schemas.microsoft.com/office/powerpoint/2010/main" val="4110474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77598338"/>
                    </a:ext>
                  </a:extLst>
                </a:gridCol>
                <a:gridCol w="905257">
                  <a:extLst>
                    <a:ext uri="{9D8B030D-6E8A-4147-A177-3AD203B41FA5}">
                      <a16:colId xmlns:a16="http://schemas.microsoft.com/office/drawing/2014/main" val="1474372654"/>
                    </a:ext>
                  </a:extLst>
                </a:gridCol>
                <a:gridCol w="411480">
                  <a:extLst>
                    <a:ext uri="{9D8B030D-6E8A-4147-A177-3AD203B41FA5}">
                      <a16:colId xmlns:a16="http://schemas.microsoft.com/office/drawing/2014/main" val="2118038467"/>
                    </a:ext>
                  </a:extLst>
                </a:gridCol>
                <a:gridCol w="411480">
                  <a:extLst>
                    <a:ext uri="{9D8B030D-6E8A-4147-A177-3AD203B41FA5}">
                      <a16:colId xmlns:a16="http://schemas.microsoft.com/office/drawing/2014/main" val="4042095532"/>
                    </a:ext>
                  </a:extLst>
                </a:gridCol>
                <a:gridCol w="411480">
                  <a:extLst>
                    <a:ext uri="{9D8B030D-6E8A-4147-A177-3AD203B41FA5}">
                      <a16:colId xmlns:a16="http://schemas.microsoft.com/office/drawing/2014/main" val="1780755434"/>
                    </a:ext>
                  </a:extLst>
                </a:gridCol>
                <a:gridCol w="411480">
                  <a:extLst>
                    <a:ext uri="{9D8B030D-6E8A-4147-A177-3AD203B41FA5}">
                      <a16:colId xmlns:a16="http://schemas.microsoft.com/office/drawing/2014/main" val="111598529"/>
                    </a:ext>
                  </a:extLst>
                </a:gridCol>
                <a:gridCol w="411480">
                  <a:extLst>
                    <a:ext uri="{9D8B030D-6E8A-4147-A177-3AD203B41FA5}">
                      <a16:colId xmlns:a16="http://schemas.microsoft.com/office/drawing/2014/main" val="2929206296"/>
                    </a:ext>
                  </a:extLst>
                </a:gridCol>
                <a:gridCol w="411480">
                  <a:extLst>
                    <a:ext uri="{9D8B030D-6E8A-4147-A177-3AD203B41FA5}">
                      <a16:colId xmlns:a16="http://schemas.microsoft.com/office/drawing/2014/main" val="1093688905"/>
                    </a:ext>
                  </a:extLst>
                </a:gridCol>
                <a:gridCol w="411480">
                  <a:extLst>
                    <a:ext uri="{9D8B030D-6E8A-4147-A177-3AD203B41FA5}">
                      <a16:colId xmlns:a16="http://schemas.microsoft.com/office/drawing/2014/main" val="3678239554"/>
                    </a:ext>
                  </a:extLst>
                </a:gridCol>
                <a:gridCol w="411480">
                  <a:extLst>
                    <a:ext uri="{9D8B030D-6E8A-4147-A177-3AD203B41FA5}">
                      <a16:colId xmlns:a16="http://schemas.microsoft.com/office/drawing/2014/main" val="1082286941"/>
                    </a:ext>
                  </a:extLst>
                </a:gridCol>
                <a:gridCol w="411480">
                  <a:extLst>
                    <a:ext uri="{9D8B030D-6E8A-4147-A177-3AD203B41FA5}">
                      <a16:colId xmlns:a16="http://schemas.microsoft.com/office/drawing/2014/main" val="730261614"/>
                    </a:ext>
                  </a:extLst>
                </a:gridCol>
                <a:gridCol w="411480">
                  <a:extLst>
                    <a:ext uri="{9D8B030D-6E8A-4147-A177-3AD203B41FA5}">
                      <a16:colId xmlns:a16="http://schemas.microsoft.com/office/drawing/2014/main" val="4003905936"/>
                    </a:ext>
                  </a:extLst>
                </a:gridCol>
                <a:gridCol w="411480">
                  <a:extLst>
                    <a:ext uri="{9D8B030D-6E8A-4147-A177-3AD203B41FA5}">
                      <a16:colId xmlns:a16="http://schemas.microsoft.com/office/drawing/2014/main" val="2209710450"/>
                    </a:ext>
                  </a:extLst>
                </a:gridCol>
                <a:gridCol w="411480">
                  <a:extLst>
                    <a:ext uri="{9D8B030D-6E8A-4147-A177-3AD203B41FA5}">
                      <a16:colId xmlns:a16="http://schemas.microsoft.com/office/drawing/2014/main" val="1932949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40495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08/21/2024 13:00:11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08/21/2024 13:00:11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45933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08/08/2024 13:00:53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08/08/2024 13:00:53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784856718"/>
                  </a:ext>
                </a:extLst>
              </a:tr>
            </a:tbl>
          </a:graphicData>
        </a:graphic>
      </p:graphicFrame>
      <p:sp>
        <p:nvSpPr>
          <p:cNvPr id="4" name="Text Placeholder 3">
            <a:extLst>
              <a:ext uri="{FF2B5EF4-FFF2-40B4-BE49-F238E27FC236}">
                <a16:creationId xmlns:a16="http://schemas.microsoft.com/office/drawing/2014/main" id="{2FAA88A4-4401-4F5B-AA19-5C0B8AF78F3B}"/>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5617174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848CB-FC10-40B5-8CCF-C2AA71AEBE54}"/>
              </a:ext>
            </a:extLst>
          </p:cNvPr>
          <p:cNvSpPr>
            <a:spLocks noGrp="1"/>
          </p:cNvSpPr>
          <p:nvPr>
            <p:ph type="title"/>
          </p:nvPr>
        </p:nvSpPr>
        <p:spPr/>
        <p:txBody>
          <a:bodyPr/>
          <a:lstStyle/>
          <a:p>
            <a:r>
              <a:rPr lang="en-US"/>
              <a:t>Facebook Ads Performance Table | 13 profiles - 1 of 25</a:t>
            </a:r>
          </a:p>
        </p:txBody>
      </p:sp>
      <p:graphicFrame>
        <p:nvGraphicFramePr>
          <p:cNvPr id="5" name="Table Placeholder 4">
            <a:extLst>
              <a:ext uri="{FF2B5EF4-FFF2-40B4-BE49-F238E27FC236}">
                <a16:creationId xmlns:a16="http://schemas.microsoft.com/office/drawing/2014/main" id="{4601A8DC-CBE7-4F0A-89DE-996846E4EF1C}"/>
              </a:ext>
            </a:extLst>
          </p:cNvPr>
          <p:cNvGraphicFramePr>
            <a:graphicFrameLocks noGrp="1"/>
          </p:cNvGraphicFramePr>
          <p:nvPr>
            <p:ph type="tbl" sz="quarter" idx="13"/>
            <p:extLst>
              <p:ext uri="{D42A27DB-BD31-4B8C-83A1-F6EECF244321}">
                <p14:modId xmlns:p14="http://schemas.microsoft.com/office/powerpoint/2010/main" val="177786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516855810"/>
                    </a:ext>
                  </a:extLst>
                </a:gridCol>
                <a:gridCol w="987553">
                  <a:extLst>
                    <a:ext uri="{9D8B030D-6E8A-4147-A177-3AD203B41FA5}">
                      <a16:colId xmlns:a16="http://schemas.microsoft.com/office/drawing/2014/main" val="361963221"/>
                    </a:ext>
                  </a:extLst>
                </a:gridCol>
                <a:gridCol w="329184">
                  <a:extLst>
                    <a:ext uri="{9D8B030D-6E8A-4147-A177-3AD203B41FA5}">
                      <a16:colId xmlns:a16="http://schemas.microsoft.com/office/drawing/2014/main" val="3790331457"/>
                    </a:ext>
                  </a:extLst>
                </a:gridCol>
                <a:gridCol w="329184">
                  <a:extLst>
                    <a:ext uri="{9D8B030D-6E8A-4147-A177-3AD203B41FA5}">
                      <a16:colId xmlns:a16="http://schemas.microsoft.com/office/drawing/2014/main" val="1583314816"/>
                    </a:ext>
                  </a:extLst>
                </a:gridCol>
                <a:gridCol w="329184">
                  <a:extLst>
                    <a:ext uri="{9D8B030D-6E8A-4147-A177-3AD203B41FA5}">
                      <a16:colId xmlns:a16="http://schemas.microsoft.com/office/drawing/2014/main" val="1883413290"/>
                    </a:ext>
                  </a:extLst>
                </a:gridCol>
                <a:gridCol w="329184">
                  <a:extLst>
                    <a:ext uri="{9D8B030D-6E8A-4147-A177-3AD203B41FA5}">
                      <a16:colId xmlns:a16="http://schemas.microsoft.com/office/drawing/2014/main" val="981808332"/>
                    </a:ext>
                  </a:extLst>
                </a:gridCol>
                <a:gridCol w="329184">
                  <a:extLst>
                    <a:ext uri="{9D8B030D-6E8A-4147-A177-3AD203B41FA5}">
                      <a16:colId xmlns:a16="http://schemas.microsoft.com/office/drawing/2014/main" val="434139497"/>
                    </a:ext>
                  </a:extLst>
                </a:gridCol>
                <a:gridCol w="329184">
                  <a:extLst>
                    <a:ext uri="{9D8B030D-6E8A-4147-A177-3AD203B41FA5}">
                      <a16:colId xmlns:a16="http://schemas.microsoft.com/office/drawing/2014/main" val="817803737"/>
                    </a:ext>
                  </a:extLst>
                </a:gridCol>
                <a:gridCol w="329184">
                  <a:extLst>
                    <a:ext uri="{9D8B030D-6E8A-4147-A177-3AD203B41FA5}">
                      <a16:colId xmlns:a16="http://schemas.microsoft.com/office/drawing/2014/main" val="2074371865"/>
                    </a:ext>
                  </a:extLst>
                </a:gridCol>
                <a:gridCol w="329184">
                  <a:extLst>
                    <a:ext uri="{9D8B030D-6E8A-4147-A177-3AD203B41FA5}">
                      <a16:colId xmlns:a16="http://schemas.microsoft.com/office/drawing/2014/main" val="1006404195"/>
                    </a:ext>
                  </a:extLst>
                </a:gridCol>
                <a:gridCol w="329184">
                  <a:extLst>
                    <a:ext uri="{9D8B030D-6E8A-4147-A177-3AD203B41FA5}">
                      <a16:colId xmlns:a16="http://schemas.microsoft.com/office/drawing/2014/main" val="3112693884"/>
                    </a:ext>
                  </a:extLst>
                </a:gridCol>
                <a:gridCol w="329184">
                  <a:extLst>
                    <a:ext uri="{9D8B030D-6E8A-4147-A177-3AD203B41FA5}">
                      <a16:colId xmlns:a16="http://schemas.microsoft.com/office/drawing/2014/main" val="2383055696"/>
                    </a:ext>
                  </a:extLst>
                </a:gridCol>
                <a:gridCol w="329184">
                  <a:extLst>
                    <a:ext uri="{9D8B030D-6E8A-4147-A177-3AD203B41FA5}">
                      <a16:colId xmlns:a16="http://schemas.microsoft.com/office/drawing/2014/main" val="3191881966"/>
                    </a:ext>
                  </a:extLst>
                </a:gridCol>
                <a:gridCol w="1563625">
                  <a:extLst>
                    <a:ext uri="{9D8B030D-6E8A-4147-A177-3AD203B41FA5}">
                      <a16:colId xmlns:a16="http://schemas.microsoft.com/office/drawing/2014/main" val="17270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291178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- 2024-08-01 16:04:11</a:t>
                      </a:r>
                      <a:r>
                        <a:rPr kumimoji="0" lang="it-IT" sz="1000" b="0" i="0" u="none" strike="noStrike" kern="1200" cap="none" spc="0" normalizeH="0" baseline="0" noProof="0">
                          <a:ln>
                            <a:noFill/>
                          </a:ln>
                          <a:solidFill>
                            <a:prstClr val="black"/>
                          </a:solidFill>
                          <a:effectLst/>
                          <a:uLnTx/>
                          <a:uFillTx/>
                          <a:latin typeface="Calibri"/>
                          <a:ea typeface="+mn-ea"/>
                          <a:cs typeface="+mn-cs"/>
                        </a:rPr>
                        <a:t>
 La nuova efficacia di NIVEA DEO Black&amp;White è un viaggio tutto da scoprire! 🖤🤍​
Mettila alla prova anche tu, come @ludovicaolgiati, e preparati a goderti fino a 72h di ore di protezione contro il sudore e le macchie sui vestiti 😉
#NIVEA #NIVEAItalia #NIVEADEOBlackAndWhite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https://quintly-eu-image-storage.s3.amazonaws.com/2a9b48215066f505e884f2348bd2248f/e62995c1335ddf8ab190300908bad15a.jpg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8498.41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4127293956"/>
                  </a:ext>
                </a:extLst>
              </a:tr>
            </a:tbl>
          </a:graphicData>
        </a:graphic>
      </p:graphicFrame>
      <p:sp>
        <p:nvSpPr>
          <p:cNvPr id="4" name="Text Placeholder 3">
            <a:extLst>
              <a:ext uri="{FF2B5EF4-FFF2-40B4-BE49-F238E27FC236}">
                <a16:creationId xmlns:a16="http://schemas.microsoft.com/office/drawing/2014/main" id="{A57D11C7-B0A3-4998-9D9C-1673C699C9F5}"/>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48902201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5F1F2-AE76-440C-BF86-4E0ED18678A9}"/>
              </a:ext>
            </a:extLst>
          </p:cNvPr>
          <p:cNvSpPr>
            <a:spLocks noGrp="1"/>
          </p:cNvSpPr>
          <p:nvPr>
            <p:ph type="title"/>
          </p:nvPr>
        </p:nvSpPr>
        <p:spPr/>
        <p:txBody>
          <a:bodyPr/>
          <a:lstStyle/>
          <a:p>
            <a:r>
              <a:rPr lang="en-US"/>
              <a:t>Facebook Ads Performance Table | 13 profiles - 2 of 25</a:t>
            </a:r>
          </a:p>
        </p:txBody>
      </p:sp>
      <p:graphicFrame>
        <p:nvGraphicFramePr>
          <p:cNvPr id="5" name="Table Placeholder 4">
            <a:extLst>
              <a:ext uri="{FF2B5EF4-FFF2-40B4-BE49-F238E27FC236}">
                <a16:creationId xmlns:a16="http://schemas.microsoft.com/office/drawing/2014/main" id="{DC32D557-5959-4CAF-9F8A-E856BF17456B}"/>
              </a:ext>
            </a:extLst>
          </p:cNvPr>
          <p:cNvGraphicFramePr>
            <a:graphicFrameLocks noGrp="1"/>
          </p:cNvGraphicFramePr>
          <p:nvPr>
            <p:ph type="tbl" sz="quarter" idx="13"/>
            <p:extLst>
              <p:ext uri="{D42A27DB-BD31-4B8C-83A1-F6EECF244321}">
                <p14:modId xmlns:p14="http://schemas.microsoft.com/office/powerpoint/2010/main" val="1811234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209624014"/>
                    </a:ext>
                  </a:extLst>
                </a:gridCol>
                <a:gridCol w="987553">
                  <a:extLst>
                    <a:ext uri="{9D8B030D-6E8A-4147-A177-3AD203B41FA5}">
                      <a16:colId xmlns:a16="http://schemas.microsoft.com/office/drawing/2014/main" val="333346770"/>
                    </a:ext>
                  </a:extLst>
                </a:gridCol>
                <a:gridCol w="329184">
                  <a:extLst>
                    <a:ext uri="{9D8B030D-6E8A-4147-A177-3AD203B41FA5}">
                      <a16:colId xmlns:a16="http://schemas.microsoft.com/office/drawing/2014/main" val="1723155252"/>
                    </a:ext>
                  </a:extLst>
                </a:gridCol>
                <a:gridCol w="329184">
                  <a:extLst>
                    <a:ext uri="{9D8B030D-6E8A-4147-A177-3AD203B41FA5}">
                      <a16:colId xmlns:a16="http://schemas.microsoft.com/office/drawing/2014/main" val="47836274"/>
                    </a:ext>
                  </a:extLst>
                </a:gridCol>
                <a:gridCol w="329184">
                  <a:extLst>
                    <a:ext uri="{9D8B030D-6E8A-4147-A177-3AD203B41FA5}">
                      <a16:colId xmlns:a16="http://schemas.microsoft.com/office/drawing/2014/main" val="818103506"/>
                    </a:ext>
                  </a:extLst>
                </a:gridCol>
                <a:gridCol w="329184">
                  <a:extLst>
                    <a:ext uri="{9D8B030D-6E8A-4147-A177-3AD203B41FA5}">
                      <a16:colId xmlns:a16="http://schemas.microsoft.com/office/drawing/2014/main" val="1027798928"/>
                    </a:ext>
                  </a:extLst>
                </a:gridCol>
                <a:gridCol w="329184">
                  <a:extLst>
                    <a:ext uri="{9D8B030D-6E8A-4147-A177-3AD203B41FA5}">
                      <a16:colId xmlns:a16="http://schemas.microsoft.com/office/drawing/2014/main" val="2275830301"/>
                    </a:ext>
                  </a:extLst>
                </a:gridCol>
                <a:gridCol w="329184">
                  <a:extLst>
                    <a:ext uri="{9D8B030D-6E8A-4147-A177-3AD203B41FA5}">
                      <a16:colId xmlns:a16="http://schemas.microsoft.com/office/drawing/2014/main" val="3715412309"/>
                    </a:ext>
                  </a:extLst>
                </a:gridCol>
                <a:gridCol w="329184">
                  <a:extLst>
                    <a:ext uri="{9D8B030D-6E8A-4147-A177-3AD203B41FA5}">
                      <a16:colId xmlns:a16="http://schemas.microsoft.com/office/drawing/2014/main" val="4235035240"/>
                    </a:ext>
                  </a:extLst>
                </a:gridCol>
                <a:gridCol w="329184">
                  <a:extLst>
                    <a:ext uri="{9D8B030D-6E8A-4147-A177-3AD203B41FA5}">
                      <a16:colId xmlns:a16="http://schemas.microsoft.com/office/drawing/2014/main" val="3642171577"/>
                    </a:ext>
                  </a:extLst>
                </a:gridCol>
                <a:gridCol w="329184">
                  <a:extLst>
                    <a:ext uri="{9D8B030D-6E8A-4147-A177-3AD203B41FA5}">
                      <a16:colId xmlns:a16="http://schemas.microsoft.com/office/drawing/2014/main" val="156544527"/>
                    </a:ext>
                  </a:extLst>
                </a:gridCol>
                <a:gridCol w="329184">
                  <a:extLst>
                    <a:ext uri="{9D8B030D-6E8A-4147-A177-3AD203B41FA5}">
                      <a16:colId xmlns:a16="http://schemas.microsoft.com/office/drawing/2014/main" val="613588452"/>
                    </a:ext>
                  </a:extLst>
                </a:gridCol>
                <a:gridCol w="329184">
                  <a:extLst>
                    <a:ext uri="{9D8B030D-6E8A-4147-A177-3AD203B41FA5}">
                      <a16:colId xmlns:a16="http://schemas.microsoft.com/office/drawing/2014/main" val="1621726666"/>
                    </a:ext>
                  </a:extLst>
                </a:gridCol>
                <a:gridCol w="1563625">
                  <a:extLst>
                    <a:ext uri="{9D8B030D-6E8A-4147-A177-3AD203B41FA5}">
                      <a16:colId xmlns:a16="http://schemas.microsoft.com/office/drawing/2014/main" val="3940314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7614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- 2024-08-01 16:13:35</a:t>
                      </a:r>
                      <a:r>
                        <a:rPr kumimoji="0" lang="it-IT" sz="1000" b="0" i="0" u="none" strike="noStrike" kern="1200" cap="none" spc="0" normalizeH="0" baseline="0" noProof="0">
                          <a:ln>
                            <a:noFill/>
                          </a:ln>
                          <a:solidFill>
                            <a:prstClr val="black"/>
                          </a:solidFill>
                          <a:effectLst/>
                          <a:uLnTx/>
                          <a:uFillTx/>
                          <a:latin typeface="Calibri"/>
                          <a:ea typeface="+mn-ea"/>
                          <a:cs typeface="+mn-cs"/>
                        </a:rPr>
                        <a:t>
 Ed eccovi le mie 72 ore a Marrakesh decise dal gioco “PICK A CARD”. Sono stati 3 giorni intensi ma ricchi di attività. Vi dico, all’inizio ero scettico sul visitare Marrakesh nel mese di Luglio, mi aspettavo un caldo nefasto insopportabile e invece, non solo la temperatura ha raggiunto massimo 30 gradi (me ne aspettavo 45) ma anche il nuovo NIVEA DEO Black&amp;White mi ha aiutato in questa avventura perché il risultato è di una protezione senza macchie! E con una durata fino a 72 ore, esattamente come questo viaggio in Marocco! @niveaitalia #NIVEADEO #72BWChallenge #ADV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https://quintly-eu-image-storage.s3.amazonaws.com/2a9b48215066f505e884f2348bd2248f/6a960adfc2637bc45d64879f1e2addbc.jpg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6999.64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727060969"/>
                  </a:ext>
                </a:extLst>
              </a:tr>
            </a:tbl>
          </a:graphicData>
        </a:graphic>
      </p:graphicFrame>
      <p:sp>
        <p:nvSpPr>
          <p:cNvPr id="4" name="Text Placeholder 3">
            <a:extLst>
              <a:ext uri="{FF2B5EF4-FFF2-40B4-BE49-F238E27FC236}">
                <a16:creationId xmlns:a16="http://schemas.microsoft.com/office/drawing/2014/main" id="{48709C64-2F83-4095-9B00-363390045EC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9185670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0027D-0E3D-4881-92F9-5293FA563B55}"/>
              </a:ext>
            </a:extLst>
          </p:cNvPr>
          <p:cNvSpPr>
            <a:spLocks noGrp="1"/>
          </p:cNvSpPr>
          <p:nvPr>
            <p:ph type="title"/>
          </p:nvPr>
        </p:nvSpPr>
        <p:spPr/>
        <p:txBody>
          <a:bodyPr/>
          <a:lstStyle/>
          <a:p>
            <a:r>
              <a:rPr lang="en-US"/>
              <a:t>Facebook Ads Performance Table | 13 profiles - 3 of 25</a:t>
            </a:r>
          </a:p>
        </p:txBody>
      </p:sp>
      <p:graphicFrame>
        <p:nvGraphicFramePr>
          <p:cNvPr id="5" name="Table Placeholder 4">
            <a:extLst>
              <a:ext uri="{FF2B5EF4-FFF2-40B4-BE49-F238E27FC236}">
                <a16:creationId xmlns:a16="http://schemas.microsoft.com/office/drawing/2014/main" id="{C96E297D-B6EF-42C5-A26D-A344C93BB320}"/>
              </a:ext>
            </a:extLst>
          </p:cNvPr>
          <p:cNvGraphicFramePr>
            <a:graphicFrameLocks noGrp="1"/>
          </p:cNvGraphicFramePr>
          <p:nvPr>
            <p:ph type="tbl" sz="quarter" idx="13"/>
            <p:extLst>
              <p:ext uri="{D42A27DB-BD31-4B8C-83A1-F6EECF244321}">
                <p14:modId xmlns:p14="http://schemas.microsoft.com/office/powerpoint/2010/main" val="199027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917281768"/>
                    </a:ext>
                  </a:extLst>
                </a:gridCol>
                <a:gridCol w="987553">
                  <a:extLst>
                    <a:ext uri="{9D8B030D-6E8A-4147-A177-3AD203B41FA5}">
                      <a16:colId xmlns:a16="http://schemas.microsoft.com/office/drawing/2014/main" val="759206594"/>
                    </a:ext>
                  </a:extLst>
                </a:gridCol>
                <a:gridCol w="329184">
                  <a:extLst>
                    <a:ext uri="{9D8B030D-6E8A-4147-A177-3AD203B41FA5}">
                      <a16:colId xmlns:a16="http://schemas.microsoft.com/office/drawing/2014/main" val="3864761421"/>
                    </a:ext>
                  </a:extLst>
                </a:gridCol>
                <a:gridCol w="329184">
                  <a:extLst>
                    <a:ext uri="{9D8B030D-6E8A-4147-A177-3AD203B41FA5}">
                      <a16:colId xmlns:a16="http://schemas.microsoft.com/office/drawing/2014/main" val="3497086708"/>
                    </a:ext>
                  </a:extLst>
                </a:gridCol>
                <a:gridCol w="329184">
                  <a:extLst>
                    <a:ext uri="{9D8B030D-6E8A-4147-A177-3AD203B41FA5}">
                      <a16:colId xmlns:a16="http://schemas.microsoft.com/office/drawing/2014/main" val="3952441230"/>
                    </a:ext>
                  </a:extLst>
                </a:gridCol>
                <a:gridCol w="329184">
                  <a:extLst>
                    <a:ext uri="{9D8B030D-6E8A-4147-A177-3AD203B41FA5}">
                      <a16:colId xmlns:a16="http://schemas.microsoft.com/office/drawing/2014/main" val="1043744906"/>
                    </a:ext>
                  </a:extLst>
                </a:gridCol>
                <a:gridCol w="329184">
                  <a:extLst>
                    <a:ext uri="{9D8B030D-6E8A-4147-A177-3AD203B41FA5}">
                      <a16:colId xmlns:a16="http://schemas.microsoft.com/office/drawing/2014/main" val="2990583282"/>
                    </a:ext>
                  </a:extLst>
                </a:gridCol>
                <a:gridCol w="329184">
                  <a:extLst>
                    <a:ext uri="{9D8B030D-6E8A-4147-A177-3AD203B41FA5}">
                      <a16:colId xmlns:a16="http://schemas.microsoft.com/office/drawing/2014/main" val="3199096845"/>
                    </a:ext>
                  </a:extLst>
                </a:gridCol>
                <a:gridCol w="329184">
                  <a:extLst>
                    <a:ext uri="{9D8B030D-6E8A-4147-A177-3AD203B41FA5}">
                      <a16:colId xmlns:a16="http://schemas.microsoft.com/office/drawing/2014/main" val="2881746029"/>
                    </a:ext>
                  </a:extLst>
                </a:gridCol>
                <a:gridCol w="329184">
                  <a:extLst>
                    <a:ext uri="{9D8B030D-6E8A-4147-A177-3AD203B41FA5}">
                      <a16:colId xmlns:a16="http://schemas.microsoft.com/office/drawing/2014/main" val="4007538224"/>
                    </a:ext>
                  </a:extLst>
                </a:gridCol>
                <a:gridCol w="329184">
                  <a:extLst>
                    <a:ext uri="{9D8B030D-6E8A-4147-A177-3AD203B41FA5}">
                      <a16:colId xmlns:a16="http://schemas.microsoft.com/office/drawing/2014/main" val="2603137554"/>
                    </a:ext>
                  </a:extLst>
                </a:gridCol>
                <a:gridCol w="329184">
                  <a:extLst>
                    <a:ext uri="{9D8B030D-6E8A-4147-A177-3AD203B41FA5}">
                      <a16:colId xmlns:a16="http://schemas.microsoft.com/office/drawing/2014/main" val="978314967"/>
                    </a:ext>
                  </a:extLst>
                </a:gridCol>
                <a:gridCol w="329184">
                  <a:extLst>
                    <a:ext uri="{9D8B030D-6E8A-4147-A177-3AD203B41FA5}">
                      <a16:colId xmlns:a16="http://schemas.microsoft.com/office/drawing/2014/main" val="1614741046"/>
                    </a:ext>
                  </a:extLst>
                </a:gridCol>
                <a:gridCol w="1563625">
                  <a:extLst>
                    <a:ext uri="{9D8B030D-6E8A-4147-A177-3AD203B41FA5}">
                      <a16:colId xmlns:a16="http://schemas.microsoft.com/office/drawing/2014/main" val="973683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86736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Austria - 2024-08-02 14:19:35</a:t>
                      </a:r>
                      <a:r>
                        <a:rPr kumimoji="0" lang="en-US" sz="1000" b="0" i="0" u="none" strike="noStrike" kern="1200" cap="none" spc="0" normalizeH="0" baseline="0" noProof="0">
                          <a:ln>
                            <a:noFill/>
                          </a:ln>
                          <a:solidFill>
                            <a:prstClr val="black"/>
                          </a:solidFill>
                          <a:effectLst/>
                          <a:uLnTx/>
                          <a:uFillTx/>
                          <a:latin typeface="Calibri"/>
                          <a:ea typeface="+mn-ea"/>
                          <a:cs typeface="+mn-cs"/>
                        </a:rPr>
                        <a:t>
 Der extra Boost für deine Haut! 😍 Der NIVEA CELLULAR EXPERT FILLER mit 20% HYDRA ELIXIR + HYALURON.
OR
Gib deiner Haut den extra Boost! 😍  Mit dem NIVEA CELLULAR EXPERT FILLER mit 20% HYDRA ELIXIR + HYALURON.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https://quintly-eu-image-storage.s3.amazonaws.com/52bb16206a45963c82baccc694dd57b4/d723dfc797deba0674f95b6936a58e37.jpg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5498.71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25 - 64</a:t>
                      </a:r>
                    </a:p>
                  </a:txBody>
                  <a:tcPr/>
                </a:tc>
                <a:extLst>
                  <a:ext uri="{0D108BD9-81ED-4DB2-BD59-A6C34878D82A}">
                    <a16:rowId xmlns:a16="http://schemas.microsoft.com/office/drawing/2014/main" val="1772459196"/>
                  </a:ext>
                </a:extLst>
              </a:tr>
            </a:tbl>
          </a:graphicData>
        </a:graphic>
      </p:graphicFrame>
      <p:sp>
        <p:nvSpPr>
          <p:cNvPr id="4" name="Text Placeholder 3">
            <a:extLst>
              <a:ext uri="{FF2B5EF4-FFF2-40B4-BE49-F238E27FC236}">
                <a16:creationId xmlns:a16="http://schemas.microsoft.com/office/drawing/2014/main" id="{F95A72B3-61BF-4BC3-ABA7-E68184C3133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0444162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E04B3-83BB-4F97-B1ED-0454BF664057}"/>
              </a:ext>
            </a:extLst>
          </p:cNvPr>
          <p:cNvSpPr>
            <a:spLocks noGrp="1"/>
          </p:cNvSpPr>
          <p:nvPr>
            <p:ph type="title"/>
          </p:nvPr>
        </p:nvSpPr>
        <p:spPr/>
        <p:txBody>
          <a:bodyPr/>
          <a:lstStyle/>
          <a:p>
            <a:r>
              <a:rPr lang="en-US"/>
              <a:t>Facebook Ads Performance Table | 13 profiles - 4 of 25</a:t>
            </a:r>
          </a:p>
        </p:txBody>
      </p:sp>
      <p:graphicFrame>
        <p:nvGraphicFramePr>
          <p:cNvPr id="5" name="Table Placeholder 4">
            <a:extLst>
              <a:ext uri="{FF2B5EF4-FFF2-40B4-BE49-F238E27FC236}">
                <a16:creationId xmlns:a16="http://schemas.microsoft.com/office/drawing/2014/main" id="{96715B02-5F02-4C74-ADD5-AE2AD0595CFE}"/>
              </a:ext>
            </a:extLst>
          </p:cNvPr>
          <p:cNvGraphicFramePr>
            <a:graphicFrameLocks noGrp="1"/>
          </p:cNvGraphicFramePr>
          <p:nvPr>
            <p:ph type="tbl" sz="quarter" idx="13"/>
            <p:extLst>
              <p:ext uri="{D42A27DB-BD31-4B8C-83A1-F6EECF244321}">
                <p14:modId xmlns:p14="http://schemas.microsoft.com/office/powerpoint/2010/main" val="2502204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090956395"/>
                    </a:ext>
                  </a:extLst>
                </a:gridCol>
                <a:gridCol w="987553">
                  <a:extLst>
                    <a:ext uri="{9D8B030D-6E8A-4147-A177-3AD203B41FA5}">
                      <a16:colId xmlns:a16="http://schemas.microsoft.com/office/drawing/2014/main" val="676796552"/>
                    </a:ext>
                  </a:extLst>
                </a:gridCol>
                <a:gridCol w="329184">
                  <a:extLst>
                    <a:ext uri="{9D8B030D-6E8A-4147-A177-3AD203B41FA5}">
                      <a16:colId xmlns:a16="http://schemas.microsoft.com/office/drawing/2014/main" val="234030969"/>
                    </a:ext>
                  </a:extLst>
                </a:gridCol>
                <a:gridCol w="329184">
                  <a:extLst>
                    <a:ext uri="{9D8B030D-6E8A-4147-A177-3AD203B41FA5}">
                      <a16:colId xmlns:a16="http://schemas.microsoft.com/office/drawing/2014/main" val="3354767873"/>
                    </a:ext>
                  </a:extLst>
                </a:gridCol>
                <a:gridCol w="329184">
                  <a:extLst>
                    <a:ext uri="{9D8B030D-6E8A-4147-A177-3AD203B41FA5}">
                      <a16:colId xmlns:a16="http://schemas.microsoft.com/office/drawing/2014/main" val="658357855"/>
                    </a:ext>
                  </a:extLst>
                </a:gridCol>
                <a:gridCol w="329184">
                  <a:extLst>
                    <a:ext uri="{9D8B030D-6E8A-4147-A177-3AD203B41FA5}">
                      <a16:colId xmlns:a16="http://schemas.microsoft.com/office/drawing/2014/main" val="1049019174"/>
                    </a:ext>
                  </a:extLst>
                </a:gridCol>
                <a:gridCol w="329184">
                  <a:extLst>
                    <a:ext uri="{9D8B030D-6E8A-4147-A177-3AD203B41FA5}">
                      <a16:colId xmlns:a16="http://schemas.microsoft.com/office/drawing/2014/main" val="4146387098"/>
                    </a:ext>
                  </a:extLst>
                </a:gridCol>
                <a:gridCol w="329184">
                  <a:extLst>
                    <a:ext uri="{9D8B030D-6E8A-4147-A177-3AD203B41FA5}">
                      <a16:colId xmlns:a16="http://schemas.microsoft.com/office/drawing/2014/main" val="2053771062"/>
                    </a:ext>
                  </a:extLst>
                </a:gridCol>
                <a:gridCol w="329184">
                  <a:extLst>
                    <a:ext uri="{9D8B030D-6E8A-4147-A177-3AD203B41FA5}">
                      <a16:colId xmlns:a16="http://schemas.microsoft.com/office/drawing/2014/main" val="3390153221"/>
                    </a:ext>
                  </a:extLst>
                </a:gridCol>
                <a:gridCol w="329184">
                  <a:extLst>
                    <a:ext uri="{9D8B030D-6E8A-4147-A177-3AD203B41FA5}">
                      <a16:colId xmlns:a16="http://schemas.microsoft.com/office/drawing/2014/main" val="3829522342"/>
                    </a:ext>
                  </a:extLst>
                </a:gridCol>
                <a:gridCol w="329184">
                  <a:extLst>
                    <a:ext uri="{9D8B030D-6E8A-4147-A177-3AD203B41FA5}">
                      <a16:colId xmlns:a16="http://schemas.microsoft.com/office/drawing/2014/main" val="1557906203"/>
                    </a:ext>
                  </a:extLst>
                </a:gridCol>
                <a:gridCol w="329184">
                  <a:extLst>
                    <a:ext uri="{9D8B030D-6E8A-4147-A177-3AD203B41FA5}">
                      <a16:colId xmlns:a16="http://schemas.microsoft.com/office/drawing/2014/main" val="2861766893"/>
                    </a:ext>
                  </a:extLst>
                </a:gridCol>
                <a:gridCol w="329184">
                  <a:extLst>
                    <a:ext uri="{9D8B030D-6E8A-4147-A177-3AD203B41FA5}">
                      <a16:colId xmlns:a16="http://schemas.microsoft.com/office/drawing/2014/main" val="1914379819"/>
                    </a:ext>
                  </a:extLst>
                </a:gridCol>
                <a:gridCol w="1563625">
                  <a:extLst>
                    <a:ext uri="{9D8B030D-6E8A-4147-A177-3AD203B41FA5}">
                      <a16:colId xmlns:a16="http://schemas.microsoft.com/office/drawing/2014/main" val="3114278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88552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Austria - 2024-08-05 15:55:36</a:t>
                      </a:r>
                      <a:r>
                        <a:rPr kumimoji="0" lang="de-DE" sz="1000" b="0" i="0" u="none" strike="noStrike" kern="1200" cap="none" spc="0" normalizeH="0" baseline="0" noProof="0">
                          <a:ln>
                            <a:noFill/>
                          </a:ln>
                          <a:solidFill>
                            <a:prstClr val="black"/>
                          </a:solidFill>
                          <a:effectLst/>
                          <a:uLnTx/>
                          <a:uFillTx/>
                          <a:latin typeface="Calibri"/>
                          <a:ea typeface="+mn-ea"/>
                          <a:cs typeface="+mn-cs"/>
                        </a:rPr>
                        <a:t>
 Wohlfühlen in deiner Haut! 💙 Reduziere Dehnungsstreifen sichtbar in nur 2 Wochen mit dem NIVEA Luminous Body-Öl Serum!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https://quintly-eu-image-storage.s3.amazonaws.com/52bb16206a45963c82baccc694dd57b4/366ffad602cb64c8ae734a61769b2cb3.jpg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5124.57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1286554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20 - 45</a:t>
                      </a:r>
                    </a:p>
                  </a:txBody>
                  <a:tcPr/>
                </a:tc>
                <a:extLst>
                  <a:ext uri="{0D108BD9-81ED-4DB2-BD59-A6C34878D82A}">
                    <a16:rowId xmlns:a16="http://schemas.microsoft.com/office/drawing/2014/main" val="4039919295"/>
                  </a:ext>
                </a:extLst>
              </a:tr>
            </a:tbl>
          </a:graphicData>
        </a:graphic>
      </p:graphicFrame>
      <p:sp>
        <p:nvSpPr>
          <p:cNvPr id="4" name="Text Placeholder 3">
            <a:extLst>
              <a:ext uri="{FF2B5EF4-FFF2-40B4-BE49-F238E27FC236}">
                <a16:creationId xmlns:a16="http://schemas.microsoft.com/office/drawing/2014/main" id="{7ACC93A2-C4C2-4C33-8C89-638A06712C3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70855977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A85DB-8B9C-48FB-84D5-611981E71BA0}"/>
              </a:ext>
            </a:extLst>
          </p:cNvPr>
          <p:cNvSpPr>
            <a:spLocks noGrp="1"/>
          </p:cNvSpPr>
          <p:nvPr>
            <p:ph type="title"/>
          </p:nvPr>
        </p:nvSpPr>
        <p:spPr/>
        <p:txBody>
          <a:bodyPr/>
          <a:lstStyle/>
          <a:p>
            <a:r>
              <a:rPr lang="en-US"/>
              <a:t>Facebook Ads Performance Table | 13 profiles - 5 of 25</a:t>
            </a:r>
          </a:p>
        </p:txBody>
      </p:sp>
      <p:graphicFrame>
        <p:nvGraphicFramePr>
          <p:cNvPr id="5" name="Table Placeholder 4">
            <a:extLst>
              <a:ext uri="{FF2B5EF4-FFF2-40B4-BE49-F238E27FC236}">
                <a16:creationId xmlns:a16="http://schemas.microsoft.com/office/drawing/2014/main" id="{ACBB94A1-FA68-44A9-ABAA-9381CABF149B}"/>
              </a:ext>
            </a:extLst>
          </p:cNvPr>
          <p:cNvGraphicFramePr>
            <a:graphicFrameLocks noGrp="1"/>
          </p:cNvGraphicFramePr>
          <p:nvPr>
            <p:ph type="tbl" sz="quarter" idx="13"/>
            <p:extLst>
              <p:ext uri="{D42A27DB-BD31-4B8C-83A1-F6EECF244321}">
                <p14:modId xmlns:p14="http://schemas.microsoft.com/office/powerpoint/2010/main" val="4091715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124386409"/>
                    </a:ext>
                  </a:extLst>
                </a:gridCol>
                <a:gridCol w="987553">
                  <a:extLst>
                    <a:ext uri="{9D8B030D-6E8A-4147-A177-3AD203B41FA5}">
                      <a16:colId xmlns:a16="http://schemas.microsoft.com/office/drawing/2014/main" val="3826339672"/>
                    </a:ext>
                  </a:extLst>
                </a:gridCol>
                <a:gridCol w="329184">
                  <a:extLst>
                    <a:ext uri="{9D8B030D-6E8A-4147-A177-3AD203B41FA5}">
                      <a16:colId xmlns:a16="http://schemas.microsoft.com/office/drawing/2014/main" val="1272507873"/>
                    </a:ext>
                  </a:extLst>
                </a:gridCol>
                <a:gridCol w="329184">
                  <a:extLst>
                    <a:ext uri="{9D8B030D-6E8A-4147-A177-3AD203B41FA5}">
                      <a16:colId xmlns:a16="http://schemas.microsoft.com/office/drawing/2014/main" val="2348192232"/>
                    </a:ext>
                  </a:extLst>
                </a:gridCol>
                <a:gridCol w="329184">
                  <a:extLst>
                    <a:ext uri="{9D8B030D-6E8A-4147-A177-3AD203B41FA5}">
                      <a16:colId xmlns:a16="http://schemas.microsoft.com/office/drawing/2014/main" val="380882331"/>
                    </a:ext>
                  </a:extLst>
                </a:gridCol>
                <a:gridCol w="329184">
                  <a:extLst>
                    <a:ext uri="{9D8B030D-6E8A-4147-A177-3AD203B41FA5}">
                      <a16:colId xmlns:a16="http://schemas.microsoft.com/office/drawing/2014/main" val="2969971361"/>
                    </a:ext>
                  </a:extLst>
                </a:gridCol>
                <a:gridCol w="329184">
                  <a:extLst>
                    <a:ext uri="{9D8B030D-6E8A-4147-A177-3AD203B41FA5}">
                      <a16:colId xmlns:a16="http://schemas.microsoft.com/office/drawing/2014/main" val="2514331813"/>
                    </a:ext>
                  </a:extLst>
                </a:gridCol>
                <a:gridCol w="329184">
                  <a:extLst>
                    <a:ext uri="{9D8B030D-6E8A-4147-A177-3AD203B41FA5}">
                      <a16:colId xmlns:a16="http://schemas.microsoft.com/office/drawing/2014/main" val="983748082"/>
                    </a:ext>
                  </a:extLst>
                </a:gridCol>
                <a:gridCol w="329184">
                  <a:extLst>
                    <a:ext uri="{9D8B030D-6E8A-4147-A177-3AD203B41FA5}">
                      <a16:colId xmlns:a16="http://schemas.microsoft.com/office/drawing/2014/main" val="1206927317"/>
                    </a:ext>
                  </a:extLst>
                </a:gridCol>
                <a:gridCol w="329184">
                  <a:extLst>
                    <a:ext uri="{9D8B030D-6E8A-4147-A177-3AD203B41FA5}">
                      <a16:colId xmlns:a16="http://schemas.microsoft.com/office/drawing/2014/main" val="1089857844"/>
                    </a:ext>
                  </a:extLst>
                </a:gridCol>
                <a:gridCol w="329184">
                  <a:extLst>
                    <a:ext uri="{9D8B030D-6E8A-4147-A177-3AD203B41FA5}">
                      <a16:colId xmlns:a16="http://schemas.microsoft.com/office/drawing/2014/main" val="3509407093"/>
                    </a:ext>
                  </a:extLst>
                </a:gridCol>
                <a:gridCol w="329184">
                  <a:extLst>
                    <a:ext uri="{9D8B030D-6E8A-4147-A177-3AD203B41FA5}">
                      <a16:colId xmlns:a16="http://schemas.microsoft.com/office/drawing/2014/main" val="2489626621"/>
                    </a:ext>
                  </a:extLst>
                </a:gridCol>
                <a:gridCol w="329184">
                  <a:extLst>
                    <a:ext uri="{9D8B030D-6E8A-4147-A177-3AD203B41FA5}">
                      <a16:colId xmlns:a16="http://schemas.microsoft.com/office/drawing/2014/main" val="4151216928"/>
                    </a:ext>
                  </a:extLst>
                </a:gridCol>
                <a:gridCol w="1563625">
                  <a:extLst>
                    <a:ext uri="{9D8B030D-6E8A-4147-A177-3AD203B41FA5}">
                      <a16:colId xmlns:a16="http://schemas.microsoft.com/office/drawing/2014/main" val="186433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36648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- 2024-08-08 15:19:07</a:t>
                      </a:r>
                      <a:r>
                        <a:rPr kumimoji="0" lang="en-US" sz="1000" b="0" i="0" u="none" strike="noStrike" kern="1200" cap="none" spc="0" normalizeH="0" baseline="0" noProof="0">
                          <a:ln>
                            <a:noFill/>
                          </a:ln>
                          <a:solidFill>
                            <a:prstClr val="black"/>
                          </a:solidFill>
                          <a:effectLst/>
                          <a:uLnTx/>
                          <a:uFillTx/>
                          <a:latin typeface="Calibri"/>
                          <a:ea typeface="+mn-ea"/>
                          <a:cs typeface="+mn-cs"/>
                        </a:rPr>
                        <a:t>
 Dürfen wir vorstellen: Die ideale Morgenroutine 🎉.​
✨Derma Skin Clear Anti-Unreinheiten Peeling: Eine Tiefenreinigung, die Schweiß, Sonnenschutzmittel und Unreinheiten entfernt.​
💦 Soft Erfrischende Feuchtigkeitscreme: Feuchtigkeit im Sommer ist wichtig, da Hitze und Sonneneinstrahlung die Haut austrocknen können​
🌸 Derma Skin Clear Gesichtswasser hilft, überschüssiges Öl zu entfernen und die Poren zu verkleinern, ideal für heiße Tage​
🌞 Erfrischende Tagespflege 24h Feuchtigkeit: Die Formel mit Vitamin E und Wasserlilien-Extrakt erfrischt die Haut dank ihrer leichten Formel und zieht schnell ein​
🌟 Derma Skin Clear UV-Fluid LSF 50+: Schützt die Haut vor UVA/UVB-Strahlen und beugt dank Anti-Unreinheiten Komplex + Niacinamid Hautunreinheiten vor​
#NIVEA #Skincare #SkincareRoutine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https://quintly-eu-image-storage.s3.amazonaws.com/60022ca1c1f5f702dc8ca6deec30fe7e/71833fff7d772895df71766aea3e17f9.jpg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942.42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135867280"/>
                  </a:ext>
                </a:extLst>
              </a:tr>
            </a:tbl>
          </a:graphicData>
        </a:graphic>
      </p:graphicFrame>
      <p:sp>
        <p:nvSpPr>
          <p:cNvPr id="4" name="Text Placeholder 3">
            <a:extLst>
              <a:ext uri="{FF2B5EF4-FFF2-40B4-BE49-F238E27FC236}">
                <a16:creationId xmlns:a16="http://schemas.microsoft.com/office/drawing/2014/main" id="{3B1D030B-79D1-4E10-B095-4ED09B8C48D5}"/>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18838639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5820C-FCAE-4E51-9B72-D566969F854E}"/>
              </a:ext>
            </a:extLst>
          </p:cNvPr>
          <p:cNvSpPr>
            <a:spLocks noGrp="1"/>
          </p:cNvSpPr>
          <p:nvPr>
            <p:ph type="title"/>
          </p:nvPr>
        </p:nvSpPr>
        <p:spPr/>
        <p:txBody>
          <a:bodyPr/>
          <a:lstStyle/>
          <a:p>
            <a:r>
              <a:rPr lang="en-US"/>
              <a:t>Facebook Ads Performance Table | 13 profiles - 6 of 25</a:t>
            </a:r>
          </a:p>
        </p:txBody>
      </p:sp>
      <p:graphicFrame>
        <p:nvGraphicFramePr>
          <p:cNvPr id="5" name="Table Placeholder 4">
            <a:extLst>
              <a:ext uri="{FF2B5EF4-FFF2-40B4-BE49-F238E27FC236}">
                <a16:creationId xmlns:a16="http://schemas.microsoft.com/office/drawing/2014/main" id="{F444026A-7C6E-41D1-8049-C200290F1E00}"/>
              </a:ext>
            </a:extLst>
          </p:cNvPr>
          <p:cNvGraphicFramePr>
            <a:graphicFrameLocks noGrp="1"/>
          </p:cNvGraphicFramePr>
          <p:nvPr>
            <p:ph type="tbl" sz="quarter" idx="13"/>
            <p:extLst>
              <p:ext uri="{D42A27DB-BD31-4B8C-83A1-F6EECF244321}">
                <p14:modId xmlns:p14="http://schemas.microsoft.com/office/powerpoint/2010/main" val="4131632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24892009"/>
                    </a:ext>
                  </a:extLst>
                </a:gridCol>
                <a:gridCol w="987553">
                  <a:extLst>
                    <a:ext uri="{9D8B030D-6E8A-4147-A177-3AD203B41FA5}">
                      <a16:colId xmlns:a16="http://schemas.microsoft.com/office/drawing/2014/main" val="2972400442"/>
                    </a:ext>
                  </a:extLst>
                </a:gridCol>
                <a:gridCol w="329184">
                  <a:extLst>
                    <a:ext uri="{9D8B030D-6E8A-4147-A177-3AD203B41FA5}">
                      <a16:colId xmlns:a16="http://schemas.microsoft.com/office/drawing/2014/main" val="2890931200"/>
                    </a:ext>
                  </a:extLst>
                </a:gridCol>
                <a:gridCol w="329184">
                  <a:extLst>
                    <a:ext uri="{9D8B030D-6E8A-4147-A177-3AD203B41FA5}">
                      <a16:colId xmlns:a16="http://schemas.microsoft.com/office/drawing/2014/main" val="2066538914"/>
                    </a:ext>
                  </a:extLst>
                </a:gridCol>
                <a:gridCol w="329184">
                  <a:extLst>
                    <a:ext uri="{9D8B030D-6E8A-4147-A177-3AD203B41FA5}">
                      <a16:colId xmlns:a16="http://schemas.microsoft.com/office/drawing/2014/main" val="157770655"/>
                    </a:ext>
                  </a:extLst>
                </a:gridCol>
                <a:gridCol w="329184">
                  <a:extLst>
                    <a:ext uri="{9D8B030D-6E8A-4147-A177-3AD203B41FA5}">
                      <a16:colId xmlns:a16="http://schemas.microsoft.com/office/drawing/2014/main" val="159972448"/>
                    </a:ext>
                  </a:extLst>
                </a:gridCol>
                <a:gridCol w="329184">
                  <a:extLst>
                    <a:ext uri="{9D8B030D-6E8A-4147-A177-3AD203B41FA5}">
                      <a16:colId xmlns:a16="http://schemas.microsoft.com/office/drawing/2014/main" val="1210241593"/>
                    </a:ext>
                  </a:extLst>
                </a:gridCol>
                <a:gridCol w="329184">
                  <a:extLst>
                    <a:ext uri="{9D8B030D-6E8A-4147-A177-3AD203B41FA5}">
                      <a16:colId xmlns:a16="http://schemas.microsoft.com/office/drawing/2014/main" val="3241499702"/>
                    </a:ext>
                  </a:extLst>
                </a:gridCol>
                <a:gridCol w="329184">
                  <a:extLst>
                    <a:ext uri="{9D8B030D-6E8A-4147-A177-3AD203B41FA5}">
                      <a16:colId xmlns:a16="http://schemas.microsoft.com/office/drawing/2014/main" val="1917488602"/>
                    </a:ext>
                  </a:extLst>
                </a:gridCol>
                <a:gridCol w="329184">
                  <a:extLst>
                    <a:ext uri="{9D8B030D-6E8A-4147-A177-3AD203B41FA5}">
                      <a16:colId xmlns:a16="http://schemas.microsoft.com/office/drawing/2014/main" val="3849047564"/>
                    </a:ext>
                  </a:extLst>
                </a:gridCol>
                <a:gridCol w="329184">
                  <a:extLst>
                    <a:ext uri="{9D8B030D-6E8A-4147-A177-3AD203B41FA5}">
                      <a16:colId xmlns:a16="http://schemas.microsoft.com/office/drawing/2014/main" val="4195149526"/>
                    </a:ext>
                  </a:extLst>
                </a:gridCol>
                <a:gridCol w="329184">
                  <a:extLst>
                    <a:ext uri="{9D8B030D-6E8A-4147-A177-3AD203B41FA5}">
                      <a16:colId xmlns:a16="http://schemas.microsoft.com/office/drawing/2014/main" val="2604821793"/>
                    </a:ext>
                  </a:extLst>
                </a:gridCol>
                <a:gridCol w="329184">
                  <a:extLst>
                    <a:ext uri="{9D8B030D-6E8A-4147-A177-3AD203B41FA5}">
                      <a16:colId xmlns:a16="http://schemas.microsoft.com/office/drawing/2014/main" val="3092546782"/>
                    </a:ext>
                  </a:extLst>
                </a:gridCol>
                <a:gridCol w="1563625">
                  <a:extLst>
                    <a:ext uri="{9D8B030D-6E8A-4147-A177-3AD203B41FA5}">
                      <a16:colId xmlns:a16="http://schemas.microsoft.com/office/drawing/2014/main" val="206872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0121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- 2024-08-15 16:39:02</a:t>
                      </a:r>
                      <a:r>
                        <a:rPr kumimoji="0" lang="en-US" sz="1000" b="0" i="0" u="none" strike="noStrike" kern="1200" cap="none" spc="0" normalizeH="0" baseline="0" noProof="0">
                          <a:ln>
                            <a:noFill/>
                          </a:ln>
                          <a:solidFill>
                            <a:prstClr val="black"/>
                          </a:solidFill>
                          <a:effectLst/>
                          <a:uLnTx/>
                          <a:uFillTx/>
                          <a:latin typeface="Calibri"/>
                          <a:ea typeface="+mn-ea"/>
                          <a:cs typeface="+mn-cs"/>
                        </a:rPr>
                        <a:t>
 Falten? Ohne uns! Mit unseren Q10 Anti-Falten Pflegeprodukten verabschiedest du dich ab Tag eins von Falten. ​
​
💧 Schritt 1: Das Q10 Dual Action Serum beugt dank des innovativen Inhaltsstoffes GLYCOSTOP® neuen, zuckerbedingten Falten von innen heraus vor ​
☀️ Schritt 2: Morgens – Die Q10 Power Straffende Tagespflege LSF 30 bietet einen 24h Anti-Falten Schutz &amp; 🌙 Abends – Die Q10 Power Regenerierende Nachtpflege pflegt und strafft deine Haut über Nacht!​
✨ Schritt 3: Der Q10 Anti-Falten Experte Gezielter Falten-Auffüller mildert feine Linien &amp; Fältchen in 5 Minuten – perfekt für zwischendurch in deinem im Alltag ​
​
#NIVEA #Skincare #Q10 #Serum #AntiFalten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https://quintly-eu-image-storage.s3.amazonaws.com/60022ca1c1f5f702dc8ca6deec30fe7e/460da7ffcab692fc48d094b42fb92d61.jpg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848.47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20254606"/>
                  </a:ext>
                </a:extLst>
              </a:tr>
            </a:tbl>
          </a:graphicData>
        </a:graphic>
      </p:graphicFrame>
      <p:sp>
        <p:nvSpPr>
          <p:cNvPr id="4" name="Text Placeholder 3">
            <a:extLst>
              <a:ext uri="{FF2B5EF4-FFF2-40B4-BE49-F238E27FC236}">
                <a16:creationId xmlns:a16="http://schemas.microsoft.com/office/drawing/2014/main" id="{45A8C4EB-171E-4170-A602-B31AE6C70EC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94069338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0FC5B-2CE2-4F1C-B0E1-0987D64D2DED}"/>
              </a:ext>
            </a:extLst>
          </p:cNvPr>
          <p:cNvSpPr>
            <a:spLocks noGrp="1"/>
          </p:cNvSpPr>
          <p:nvPr>
            <p:ph type="title"/>
          </p:nvPr>
        </p:nvSpPr>
        <p:spPr/>
        <p:txBody>
          <a:bodyPr/>
          <a:lstStyle/>
          <a:p>
            <a:r>
              <a:rPr lang="en-US"/>
              <a:t>Facebook Ads Performance Table | 13 profiles - 7 of 25</a:t>
            </a:r>
          </a:p>
        </p:txBody>
      </p:sp>
      <p:graphicFrame>
        <p:nvGraphicFramePr>
          <p:cNvPr id="5" name="Table Placeholder 4">
            <a:extLst>
              <a:ext uri="{FF2B5EF4-FFF2-40B4-BE49-F238E27FC236}">
                <a16:creationId xmlns:a16="http://schemas.microsoft.com/office/drawing/2014/main" id="{E7F0758E-43F8-4A17-8033-180735B10C68}"/>
              </a:ext>
            </a:extLst>
          </p:cNvPr>
          <p:cNvGraphicFramePr>
            <a:graphicFrameLocks noGrp="1"/>
          </p:cNvGraphicFramePr>
          <p:nvPr>
            <p:ph type="tbl" sz="quarter" idx="13"/>
            <p:extLst>
              <p:ext uri="{D42A27DB-BD31-4B8C-83A1-F6EECF244321}">
                <p14:modId xmlns:p14="http://schemas.microsoft.com/office/powerpoint/2010/main" val="4048357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946627627"/>
                    </a:ext>
                  </a:extLst>
                </a:gridCol>
                <a:gridCol w="987553">
                  <a:extLst>
                    <a:ext uri="{9D8B030D-6E8A-4147-A177-3AD203B41FA5}">
                      <a16:colId xmlns:a16="http://schemas.microsoft.com/office/drawing/2014/main" val="2388579889"/>
                    </a:ext>
                  </a:extLst>
                </a:gridCol>
                <a:gridCol w="329184">
                  <a:extLst>
                    <a:ext uri="{9D8B030D-6E8A-4147-A177-3AD203B41FA5}">
                      <a16:colId xmlns:a16="http://schemas.microsoft.com/office/drawing/2014/main" val="3016998253"/>
                    </a:ext>
                  </a:extLst>
                </a:gridCol>
                <a:gridCol w="329184">
                  <a:extLst>
                    <a:ext uri="{9D8B030D-6E8A-4147-A177-3AD203B41FA5}">
                      <a16:colId xmlns:a16="http://schemas.microsoft.com/office/drawing/2014/main" val="908124877"/>
                    </a:ext>
                  </a:extLst>
                </a:gridCol>
                <a:gridCol w="329184">
                  <a:extLst>
                    <a:ext uri="{9D8B030D-6E8A-4147-A177-3AD203B41FA5}">
                      <a16:colId xmlns:a16="http://schemas.microsoft.com/office/drawing/2014/main" val="2048719919"/>
                    </a:ext>
                  </a:extLst>
                </a:gridCol>
                <a:gridCol w="329184">
                  <a:extLst>
                    <a:ext uri="{9D8B030D-6E8A-4147-A177-3AD203B41FA5}">
                      <a16:colId xmlns:a16="http://schemas.microsoft.com/office/drawing/2014/main" val="1484164877"/>
                    </a:ext>
                  </a:extLst>
                </a:gridCol>
                <a:gridCol w="329184">
                  <a:extLst>
                    <a:ext uri="{9D8B030D-6E8A-4147-A177-3AD203B41FA5}">
                      <a16:colId xmlns:a16="http://schemas.microsoft.com/office/drawing/2014/main" val="4270257914"/>
                    </a:ext>
                  </a:extLst>
                </a:gridCol>
                <a:gridCol w="329184">
                  <a:extLst>
                    <a:ext uri="{9D8B030D-6E8A-4147-A177-3AD203B41FA5}">
                      <a16:colId xmlns:a16="http://schemas.microsoft.com/office/drawing/2014/main" val="3306029940"/>
                    </a:ext>
                  </a:extLst>
                </a:gridCol>
                <a:gridCol w="329184">
                  <a:extLst>
                    <a:ext uri="{9D8B030D-6E8A-4147-A177-3AD203B41FA5}">
                      <a16:colId xmlns:a16="http://schemas.microsoft.com/office/drawing/2014/main" val="3699814923"/>
                    </a:ext>
                  </a:extLst>
                </a:gridCol>
                <a:gridCol w="329184">
                  <a:extLst>
                    <a:ext uri="{9D8B030D-6E8A-4147-A177-3AD203B41FA5}">
                      <a16:colId xmlns:a16="http://schemas.microsoft.com/office/drawing/2014/main" val="3078464718"/>
                    </a:ext>
                  </a:extLst>
                </a:gridCol>
                <a:gridCol w="329184">
                  <a:extLst>
                    <a:ext uri="{9D8B030D-6E8A-4147-A177-3AD203B41FA5}">
                      <a16:colId xmlns:a16="http://schemas.microsoft.com/office/drawing/2014/main" val="1730637539"/>
                    </a:ext>
                  </a:extLst>
                </a:gridCol>
                <a:gridCol w="329184">
                  <a:extLst>
                    <a:ext uri="{9D8B030D-6E8A-4147-A177-3AD203B41FA5}">
                      <a16:colId xmlns:a16="http://schemas.microsoft.com/office/drawing/2014/main" val="3540512234"/>
                    </a:ext>
                  </a:extLst>
                </a:gridCol>
                <a:gridCol w="329184">
                  <a:extLst>
                    <a:ext uri="{9D8B030D-6E8A-4147-A177-3AD203B41FA5}">
                      <a16:colId xmlns:a16="http://schemas.microsoft.com/office/drawing/2014/main" val="3595688135"/>
                    </a:ext>
                  </a:extLst>
                </a:gridCol>
                <a:gridCol w="1563625">
                  <a:extLst>
                    <a:ext uri="{9D8B030D-6E8A-4147-A177-3AD203B41FA5}">
                      <a16:colId xmlns:a16="http://schemas.microsoft.com/office/drawing/2014/main" val="1170661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972258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- 2024-08-01 15:01:25</a:t>
                      </a:r>
                      <a:r>
                        <a:rPr kumimoji="0" lang="de-DE" sz="1000" b="0" i="0" u="none" strike="noStrike" kern="1200" cap="none" spc="0" normalizeH="0" baseline="0" noProof="0">
                          <a:ln>
                            <a:noFill/>
                          </a:ln>
                          <a:solidFill>
                            <a:prstClr val="black"/>
                          </a:solidFill>
                          <a:effectLst/>
                          <a:uLnTx/>
                          <a:uFillTx/>
                          <a:latin typeface="Calibri"/>
                          <a:ea typeface="+mn-ea"/>
                          <a:cs typeface="+mn-cs"/>
                        </a:rPr>
                        <a:t>
 Du suchst nach einer Hautpflege für Gesicht, Körper und Hände, die deine beanspruchte und trockene Haut repariert? Entdecke unsere neueste Innovation: NIVEA Repair &amp; Care Creme mit UREA. Mit einem Komplex aus 15 % Glycerin und Urea pflegt sie intensiv und spendet bis zu 72 Stunden Feuchtigkeit – perfekt für sehr trockene, raue und strapazierte Haut. Jetzt hast du die Chance als eine*r der Ersten dich davon zu überzeugen. Bewirb dich jetzt und werde eine*r von 400 NIVEA Botschafter*innen und teste das Produkt vorab exklusiv! 🤗​
​
Weitere Informationen zum Produkttest und zur Bewerbung findest du unter dem Link in unserer Bio.​​​
#NIVEA #Skincare #NIVEAbotschafter #Produkttest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https://quintly-eu-image-storage.s3.amazonaws.com/60022ca1c1f5f702dc8ca6deec30fe7e/6de43dad3eac458671c385c0c14d9d4c.jpg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711.55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822412449"/>
                  </a:ext>
                </a:extLst>
              </a:tr>
            </a:tbl>
          </a:graphicData>
        </a:graphic>
      </p:graphicFrame>
      <p:sp>
        <p:nvSpPr>
          <p:cNvPr id="4" name="Text Placeholder 3">
            <a:extLst>
              <a:ext uri="{FF2B5EF4-FFF2-40B4-BE49-F238E27FC236}">
                <a16:creationId xmlns:a16="http://schemas.microsoft.com/office/drawing/2014/main" id="{59791A57-8FF1-432F-95BA-709C30970C8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04707357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C4E69-A7D5-4F09-A0A2-7A9B520F9EE8}"/>
              </a:ext>
            </a:extLst>
          </p:cNvPr>
          <p:cNvSpPr>
            <a:spLocks noGrp="1"/>
          </p:cNvSpPr>
          <p:nvPr>
            <p:ph type="title"/>
          </p:nvPr>
        </p:nvSpPr>
        <p:spPr/>
        <p:txBody>
          <a:bodyPr/>
          <a:lstStyle/>
          <a:p>
            <a:r>
              <a:rPr lang="en-US"/>
              <a:t>Facebook Ads Performance Table | 13 profiles - 8 of 25</a:t>
            </a:r>
          </a:p>
        </p:txBody>
      </p:sp>
      <p:graphicFrame>
        <p:nvGraphicFramePr>
          <p:cNvPr id="5" name="Table Placeholder 4">
            <a:extLst>
              <a:ext uri="{FF2B5EF4-FFF2-40B4-BE49-F238E27FC236}">
                <a16:creationId xmlns:a16="http://schemas.microsoft.com/office/drawing/2014/main" id="{24F60D83-5978-4BC3-84AB-23715E7770B1}"/>
              </a:ext>
            </a:extLst>
          </p:cNvPr>
          <p:cNvGraphicFramePr>
            <a:graphicFrameLocks noGrp="1"/>
          </p:cNvGraphicFramePr>
          <p:nvPr>
            <p:ph type="tbl" sz="quarter" idx="13"/>
            <p:extLst>
              <p:ext uri="{D42A27DB-BD31-4B8C-83A1-F6EECF244321}">
                <p14:modId xmlns:p14="http://schemas.microsoft.com/office/powerpoint/2010/main" val="4060245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915619808"/>
                    </a:ext>
                  </a:extLst>
                </a:gridCol>
                <a:gridCol w="987553">
                  <a:extLst>
                    <a:ext uri="{9D8B030D-6E8A-4147-A177-3AD203B41FA5}">
                      <a16:colId xmlns:a16="http://schemas.microsoft.com/office/drawing/2014/main" val="1215598332"/>
                    </a:ext>
                  </a:extLst>
                </a:gridCol>
                <a:gridCol w="329184">
                  <a:extLst>
                    <a:ext uri="{9D8B030D-6E8A-4147-A177-3AD203B41FA5}">
                      <a16:colId xmlns:a16="http://schemas.microsoft.com/office/drawing/2014/main" val="1548944586"/>
                    </a:ext>
                  </a:extLst>
                </a:gridCol>
                <a:gridCol w="329184">
                  <a:extLst>
                    <a:ext uri="{9D8B030D-6E8A-4147-A177-3AD203B41FA5}">
                      <a16:colId xmlns:a16="http://schemas.microsoft.com/office/drawing/2014/main" val="3597581315"/>
                    </a:ext>
                  </a:extLst>
                </a:gridCol>
                <a:gridCol w="329184">
                  <a:extLst>
                    <a:ext uri="{9D8B030D-6E8A-4147-A177-3AD203B41FA5}">
                      <a16:colId xmlns:a16="http://schemas.microsoft.com/office/drawing/2014/main" val="2307919926"/>
                    </a:ext>
                  </a:extLst>
                </a:gridCol>
                <a:gridCol w="329184">
                  <a:extLst>
                    <a:ext uri="{9D8B030D-6E8A-4147-A177-3AD203B41FA5}">
                      <a16:colId xmlns:a16="http://schemas.microsoft.com/office/drawing/2014/main" val="2135368177"/>
                    </a:ext>
                  </a:extLst>
                </a:gridCol>
                <a:gridCol w="329184">
                  <a:extLst>
                    <a:ext uri="{9D8B030D-6E8A-4147-A177-3AD203B41FA5}">
                      <a16:colId xmlns:a16="http://schemas.microsoft.com/office/drawing/2014/main" val="3577590527"/>
                    </a:ext>
                  </a:extLst>
                </a:gridCol>
                <a:gridCol w="329184">
                  <a:extLst>
                    <a:ext uri="{9D8B030D-6E8A-4147-A177-3AD203B41FA5}">
                      <a16:colId xmlns:a16="http://schemas.microsoft.com/office/drawing/2014/main" val="1756660140"/>
                    </a:ext>
                  </a:extLst>
                </a:gridCol>
                <a:gridCol w="329184">
                  <a:extLst>
                    <a:ext uri="{9D8B030D-6E8A-4147-A177-3AD203B41FA5}">
                      <a16:colId xmlns:a16="http://schemas.microsoft.com/office/drawing/2014/main" val="346636067"/>
                    </a:ext>
                  </a:extLst>
                </a:gridCol>
                <a:gridCol w="329184">
                  <a:extLst>
                    <a:ext uri="{9D8B030D-6E8A-4147-A177-3AD203B41FA5}">
                      <a16:colId xmlns:a16="http://schemas.microsoft.com/office/drawing/2014/main" val="3027992730"/>
                    </a:ext>
                  </a:extLst>
                </a:gridCol>
                <a:gridCol w="329184">
                  <a:extLst>
                    <a:ext uri="{9D8B030D-6E8A-4147-A177-3AD203B41FA5}">
                      <a16:colId xmlns:a16="http://schemas.microsoft.com/office/drawing/2014/main" val="2600398135"/>
                    </a:ext>
                  </a:extLst>
                </a:gridCol>
                <a:gridCol w="329184">
                  <a:extLst>
                    <a:ext uri="{9D8B030D-6E8A-4147-A177-3AD203B41FA5}">
                      <a16:colId xmlns:a16="http://schemas.microsoft.com/office/drawing/2014/main" val="2366675530"/>
                    </a:ext>
                  </a:extLst>
                </a:gridCol>
                <a:gridCol w="329184">
                  <a:extLst>
                    <a:ext uri="{9D8B030D-6E8A-4147-A177-3AD203B41FA5}">
                      <a16:colId xmlns:a16="http://schemas.microsoft.com/office/drawing/2014/main" val="1107571194"/>
                    </a:ext>
                  </a:extLst>
                </a:gridCol>
                <a:gridCol w="1563625">
                  <a:extLst>
                    <a:ext uri="{9D8B030D-6E8A-4147-A177-3AD203B41FA5}">
                      <a16:colId xmlns:a16="http://schemas.microsoft.com/office/drawing/2014/main" val="3846416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76571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Austria - 2024-08-02 14:27:26</a:t>
                      </a:r>
                      <a:r>
                        <a:rPr kumimoji="0" lang="en-US" sz="1000" b="0" i="0" u="none" strike="noStrike" kern="1200" cap="none" spc="0" normalizeH="0" baseline="0" noProof="0">
                          <a:ln>
                            <a:noFill/>
                          </a:ln>
                          <a:solidFill>
                            <a:prstClr val="black"/>
                          </a:solidFill>
                          <a:effectLst/>
                          <a:uLnTx/>
                          <a:uFillTx/>
                          <a:latin typeface="Calibri"/>
                          <a:ea typeface="+mn-ea"/>
                          <a:cs typeface="+mn-cs"/>
                        </a:rPr>
                        <a:t>
 Der extra Boost für deine Haut! 😍 Der NIVEA CELLULAR EXPERT FILLER mit 20% HYDRA ELIXIR + HYALURON.
OR
Gib deiner Haut den extra Boost! 😍  Mit dem NIVEA CELLULAR EXPERT FILLER mit 20% HYDRA ELIXIR + HYALURON.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https://quintly-eu-image-storage.s3.amazonaws.com/52bb16206a45963c82baccc694dd57b4/d723dfc797deba0674f95b6936a58e37.jpg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4241.5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25 - 64</a:t>
                      </a:r>
                    </a:p>
                  </a:txBody>
                  <a:tcPr/>
                </a:tc>
                <a:extLst>
                  <a:ext uri="{0D108BD9-81ED-4DB2-BD59-A6C34878D82A}">
                    <a16:rowId xmlns:a16="http://schemas.microsoft.com/office/drawing/2014/main" val="3230230823"/>
                  </a:ext>
                </a:extLst>
              </a:tr>
            </a:tbl>
          </a:graphicData>
        </a:graphic>
      </p:graphicFrame>
      <p:sp>
        <p:nvSpPr>
          <p:cNvPr id="4" name="Text Placeholder 3">
            <a:extLst>
              <a:ext uri="{FF2B5EF4-FFF2-40B4-BE49-F238E27FC236}">
                <a16:creationId xmlns:a16="http://schemas.microsoft.com/office/drawing/2014/main" id="{D9092A5C-4140-4F7C-AED9-E0AA890FA2C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11622662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E2659-FB22-4965-A512-911D84F03804}"/>
              </a:ext>
            </a:extLst>
          </p:cNvPr>
          <p:cNvSpPr>
            <a:spLocks noGrp="1"/>
          </p:cNvSpPr>
          <p:nvPr>
            <p:ph type="title"/>
          </p:nvPr>
        </p:nvSpPr>
        <p:spPr/>
        <p:txBody>
          <a:bodyPr/>
          <a:lstStyle/>
          <a:p>
            <a:r>
              <a:rPr lang="en-US"/>
              <a:t>Facebook Ads Performance Table | 13 profiles - 9 of 25</a:t>
            </a:r>
          </a:p>
        </p:txBody>
      </p:sp>
      <p:graphicFrame>
        <p:nvGraphicFramePr>
          <p:cNvPr id="5" name="Table Placeholder 4">
            <a:extLst>
              <a:ext uri="{FF2B5EF4-FFF2-40B4-BE49-F238E27FC236}">
                <a16:creationId xmlns:a16="http://schemas.microsoft.com/office/drawing/2014/main" id="{3A5E8094-0FF1-4FA9-9D73-6E4466A032B9}"/>
              </a:ext>
            </a:extLst>
          </p:cNvPr>
          <p:cNvGraphicFramePr>
            <a:graphicFrameLocks noGrp="1"/>
          </p:cNvGraphicFramePr>
          <p:nvPr>
            <p:ph type="tbl" sz="quarter" idx="13"/>
            <p:extLst>
              <p:ext uri="{D42A27DB-BD31-4B8C-83A1-F6EECF244321}">
                <p14:modId xmlns:p14="http://schemas.microsoft.com/office/powerpoint/2010/main" val="111967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517653365"/>
                    </a:ext>
                  </a:extLst>
                </a:gridCol>
                <a:gridCol w="987553">
                  <a:extLst>
                    <a:ext uri="{9D8B030D-6E8A-4147-A177-3AD203B41FA5}">
                      <a16:colId xmlns:a16="http://schemas.microsoft.com/office/drawing/2014/main" val="1516756457"/>
                    </a:ext>
                  </a:extLst>
                </a:gridCol>
                <a:gridCol w="329184">
                  <a:extLst>
                    <a:ext uri="{9D8B030D-6E8A-4147-A177-3AD203B41FA5}">
                      <a16:colId xmlns:a16="http://schemas.microsoft.com/office/drawing/2014/main" val="3933659842"/>
                    </a:ext>
                  </a:extLst>
                </a:gridCol>
                <a:gridCol w="329184">
                  <a:extLst>
                    <a:ext uri="{9D8B030D-6E8A-4147-A177-3AD203B41FA5}">
                      <a16:colId xmlns:a16="http://schemas.microsoft.com/office/drawing/2014/main" val="207622859"/>
                    </a:ext>
                  </a:extLst>
                </a:gridCol>
                <a:gridCol w="329184">
                  <a:extLst>
                    <a:ext uri="{9D8B030D-6E8A-4147-A177-3AD203B41FA5}">
                      <a16:colId xmlns:a16="http://schemas.microsoft.com/office/drawing/2014/main" val="3287973478"/>
                    </a:ext>
                  </a:extLst>
                </a:gridCol>
                <a:gridCol w="329184">
                  <a:extLst>
                    <a:ext uri="{9D8B030D-6E8A-4147-A177-3AD203B41FA5}">
                      <a16:colId xmlns:a16="http://schemas.microsoft.com/office/drawing/2014/main" val="3393106258"/>
                    </a:ext>
                  </a:extLst>
                </a:gridCol>
                <a:gridCol w="329184">
                  <a:extLst>
                    <a:ext uri="{9D8B030D-6E8A-4147-A177-3AD203B41FA5}">
                      <a16:colId xmlns:a16="http://schemas.microsoft.com/office/drawing/2014/main" val="4205905834"/>
                    </a:ext>
                  </a:extLst>
                </a:gridCol>
                <a:gridCol w="329184">
                  <a:extLst>
                    <a:ext uri="{9D8B030D-6E8A-4147-A177-3AD203B41FA5}">
                      <a16:colId xmlns:a16="http://schemas.microsoft.com/office/drawing/2014/main" val="574576524"/>
                    </a:ext>
                  </a:extLst>
                </a:gridCol>
                <a:gridCol w="329184">
                  <a:extLst>
                    <a:ext uri="{9D8B030D-6E8A-4147-A177-3AD203B41FA5}">
                      <a16:colId xmlns:a16="http://schemas.microsoft.com/office/drawing/2014/main" val="3343750325"/>
                    </a:ext>
                  </a:extLst>
                </a:gridCol>
                <a:gridCol w="329184">
                  <a:extLst>
                    <a:ext uri="{9D8B030D-6E8A-4147-A177-3AD203B41FA5}">
                      <a16:colId xmlns:a16="http://schemas.microsoft.com/office/drawing/2014/main" val="1137402371"/>
                    </a:ext>
                  </a:extLst>
                </a:gridCol>
                <a:gridCol w="329184">
                  <a:extLst>
                    <a:ext uri="{9D8B030D-6E8A-4147-A177-3AD203B41FA5}">
                      <a16:colId xmlns:a16="http://schemas.microsoft.com/office/drawing/2014/main" val="891848196"/>
                    </a:ext>
                  </a:extLst>
                </a:gridCol>
                <a:gridCol w="329184">
                  <a:extLst>
                    <a:ext uri="{9D8B030D-6E8A-4147-A177-3AD203B41FA5}">
                      <a16:colId xmlns:a16="http://schemas.microsoft.com/office/drawing/2014/main" val="1186078892"/>
                    </a:ext>
                  </a:extLst>
                </a:gridCol>
                <a:gridCol w="329184">
                  <a:extLst>
                    <a:ext uri="{9D8B030D-6E8A-4147-A177-3AD203B41FA5}">
                      <a16:colId xmlns:a16="http://schemas.microsoft.com/office/drawing/2014/main" val="1023774171"/>
                    </a:ext>
                  </a:extLst>
                </a:gridCol>
                <a:gridCol w="1563625">
                  <a:extLst>
                    <a:ext uri="{9D8B030D-6E8A-4147-A177-3AD203B41FA5}">
                      <a16:colId xmlns:a16="http://schemas.microsoft.com/office/drawing/2014/main" val="419475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3634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- 2024-08-01 14:05:34</a:t>
                      </a:r>
                      <a:r>
                        <a:rPr kumimoji="0" lang="en-US" sz="1000" b="0" i="0" u="none" strike="noStrike" kern="1200" cap="none" spc="0" normalizeH="0" baseline="0" noProof="0">
                          <a:ln>
                            <a:noFill/>
                          </a:ln>
                          <a:solidFill>
                            <a:prstClr val="black"/>
                          </a:solidFill>
                          <a:effectLst/>
                          <a:uLnTx/>
                          <a:uFillTx/>
                          <a:latin typeface="Calibri"/>
                          <a:ea typeface="+mn-ea"/>
                          <a:cs typeface="+mn-cs"/>
                        </a:rPr>
                        <a:t>
 Die NIVEA Deo Black &amp; White Formel ohne Silikone oder Ethylalkohol ist sanft zu deiner Haut und hinterlässt keine Flecken.
#NIVEA #NIVEADEO #KeineAngstvorFlecken #stoppdenschweiß #Deodorant #Schweißflecken #Deoflecken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https://quintly-eu-image-storage.s3.amazonaws.com/60022ca1c1f5f702dc8ca6deec30fe7e/1b4b01f5d6b0c1f0e9f9d315bc050336.jpg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8759.33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extLst>
                  <a:ext uri="{0D108BD9-81ED-4DB2-BD59-A6C34878D82A}">
                    <a16:rowId xmlns:a16="http://schemas.microsoft.com/office/drawing/2014/main" val="4182326254"/>
                  </a:ext>
                </a:extLst>
              </a:tr>
            </a:tbl>
          </a:graphicData>
        </a:graphic>
      </p:graphicFrame>
      <p:sp>
        <p:nvSpPr>
          <p:cNvPr id="4" name="Text Placeholder 3">
            <a:extLst>
              <a:ext uri="{FF2B5EF4-FFF2-40B4-BE49-F238E27FC236}">
                <a16:creationId xmlns:a16="http://schemas.microsoft.com/office/drawing/2014/main" id="{0BB07CB9-A672-46E3-9A74-16122456412E}"/>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48509830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A8374-A7EC-4B34-A379-529BB222EEE2}"/>
              </a:ext>
            </a:extLst>
          </p:cNvPr>
          <p:cNvSpPr>
            <a:spLocks noGrp="1"/>
          </p:cNvSpPr>
          <p:nvPr>
            <p:ph type="title"/>
          </p:nvPr>
        </p:nvSpPr>
        <p:spPr/>
        <p:txBody>
          <a:bodyPr/>
          <a:lstStyle/>
          <a:p>
            <a:r>
              <a:rPr lang="en-US"/>
              <a:t>Facebook Ads Performance Table | 13 profiles - 10 of 25</a:t>
            </a:r>
          </a:p>
        </p:txBody>
      </p:sp>
      <p:graphicFrame>
        <p:nvGraphicFramePr>
          <p:cNvPr id="5" name="Table Placeholder 4">
            <a:extLst>
              <a:ext uri="{FF2B5EF4-FFF2-40B4-BE49-F238E27FC236}">
                <a16:creationId xmlns:a16="http://schemas.microsoft.com/office/drawing/2014/main" id="{16494FD9-0BC4-45E0-8135-E317A1F711D3}"/>
              </a:ext>
            </a:extLst>
          </p:cNvPr>
          <p:cNvGraphicFramePr>
            <a:graphicFrameLocks noGrp="1"/>
          </p:cNvGraphicFramePr>
          <p:nvPr>
            <p:ph type="tbl" sz="quarter" idx="13"/>
            <p:extLst>
              <p:ext uri="{D42A27DB-BD31-4B8C-83A1-F6EECF244321}">
                <p14:modId xmlns:p14="http://schemas.microsoft.com/office/powerpoint/2010/main" val="3081661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346706693"/>
                    </a:ext>
                  </a:extLst>
                </a:gridCol>
                <a:gridCol w="987553">
                  <a:extLst>
                    <a:ext uri="{9D8B030D-6E8A-4147-A177-3AD203B41FA5}">
                      <a16:colId xmlns:a16="http://schemas.microsoft.com/office/drawing/2014/main" val="1795063127"/>
                    </a:ext>
                  </a:extLst>
                </a:gridCol>
                <a:gridCol w="329184">
                  <a:extLst>
                    <a:ext uri="{9D8B030D-6E8A-4147-A177-3AD203B41FA5}">
                      <a16:colId xmlns:a16="http://schemas.microsoft.com/office/drawing/2014/main" val="4226103803"/>
                    </a:ext>
                  </a:extLst>
                </a:gridCol>
                <a:gridCol w="329184">
                  <a:extLst>
                    <a:ext uri="{9D8B030D-6E8A-4147-A177-3AD203B41FA5}">
                      <a16:colId xmlns:a16="http://schemas.microsoft.com/office/drawing/2014/main" val="3963741425"/>
                    </a:ext>
                  </a:extLst>
                </a:gridCol>
                <a:gridCol w="329184">
                  <a:extLst>
                    <a:ext uri="{9D8B030D-6E8A-4147-A177-3AD203B41FA5}">
                      <a16:colId xmlns:a16="http://schemas.microsoft.com/office/drawing/2014/main" val="1504777553"/>
                    </a:ext>
                  </a:extLst>
                </a:gridCol>
                <a:gridCol w="329184">
                  <a:extLst>
                    <a:ext uri="{9D8B030D-6E8A-4147-A177-3AD203B41FA5}">
                      <a16:colId xmlns:a16="http://schemas.microsoft.com/office/drawing/2014/main" val="814050697"/>
                    </a:ext>
                  </a:extLst>
                </a:gridCol>
                <a:gridCol w="329184">
                  <a:extLst>
                    <a:ext uri="{9D8B030D-6E8A-4147-A177-3AD203B41FA5}">
                      <a16:colId xmlns:a16="http://schemas.microsoft.com/office/drawing/2014/main" val="2518648140"/>
                    </a:ext>
                  </a:extLst>
                </a:gridCol>
                <a:gridCol w="329184">
                  <a:extLst>
                    <a:ext uri="{9D8B030D-6E8A-4147-A177-3AD203B41FA5}">
                      <a16:colId xmlns:a16="http://schemas.microsoft.com/office/drawing/2014/main" val="672473707"/>
                    </a:ext>
                  </a:extLst>
                </a:gridCol>
                <a:gridCol w="329184">
                  <a:extLst>
                    <a:ext uri="{9D8B030D-6E8A-4147-A177-3AD203B41FA5}">
                      <a16:colId xmlns:a16="http://schemas.microsoft.com/office/drawing/2014/main" val="1974557932"/>
                    </a:ext>
                  </a:extLst>
                </a:gridCol>
                <a:gridCol w="329184">
                  <a:extLst>
                    <a:ext uri="{9D8B030D-6E8A-4147-A177-3AD203B41FA5}">
                      <a16:colId xmlns:a16="http://schemas.microsoft.com/office/drawing/2014/main" val="1691596169"/>
                    </a:ext>
                  </a:extLst>
                </a:gridCol>
                <a:gridCol w="329184">
                  <a:extLst>
                    <a:ext uri="{9D8B030D-6E8A-4147-A177-3AD203B41FA5}">
                      <a16:colId xmlns:a16="http://schemas.microsoft.com/office/drawing/2014/main" val="3418275590"/>
                    </a:ext>
                  </a:extLst>
                </a:gridCol>
                <a:gridCol w="329184">
                  <a:extLst>
                    <a:ext uri="{9D8B030D-6E8A-4147-A177-3AD203B41FA5}">
                      <a16:colId xmlns:a16="http://schemas.microsoft.com/office/drawing/2014/main" val="877085226"/>
                    </a:ext>
                  </a:extLst>
                </a:gridCol>
                <a:gridCol w="329184">
                  <a:extLst>
                    <a:ext uri="{9D8B030D-6E8A-4147-A177-3AD203B41FA5}">
                      <a16:colId xmlns:a16="http://schemas.microsoft.com/office/drawing/2014/main" val="4142830281"/>
                    </a:ext>
                  </a:extLst>
                </a:gridCol>
                <a:gridCol w="1563625">
                  <a:extLst>
                    <a:ext uri="{9D8B030D-6E8A-4147-A177-3AD203B41FA5}">
                      <a16:colId xmlns:a16="http://schemas.microsoft.com/office/drawing/2014/main" val="3456757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3842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- 2024-08-15 18:21:27</a:t>
                      </a:r>
                      <a:r>
                        <a:rPr kumimoji="0" lang="en-US" sz="1000" b="0" i="0" u="none" strike="noStrike" kern="1200" cap="none" spc="0" normalizeH="0" baseline="0" noProof="0">
                          <a:ln>
                            <a:noFill/>
                          </a:ln>
                          <a:solidFill>
                            <a:prstClr val="black"/>
                          </a:solidFill>
                          <a:effectLst/>
                          <a:uLnTx/>
                          <a:uFillTx/>
                          <a:latin typeface="Calibri"/>
                          <a:ea typeface="+mn-ea"/>
                          <a:cs typeface="+mn-cs"/>
                        </a:rPr>
                        <a:t>
 Falten? Ohne uns! Mit unseren Q10 Anti-Falten Pflegeprodukten verabschiedest du dich ab Tag eins von Falten. ​
​
💧 Schritt 1: Das Q10 Dual Action Serum beugt dank des innovativen Inhaltsstoffes GLYCOSTOP® neuen, zuckerbedingten Falten von innen heraus vor ​
☀️ Schritt 2: Morgens – Die Q10 Power Straffende Tagespflege LSF 30 bietet einen 24h Anti-Falten Schutz &amp; 🌙 Abends – Die Q10 Power Regenerierende Nachtpflege pflegt und strafft deine Haut über Nacht!​
✨ Schritt 3: Der Q10 Anti-Falten Experte Gezielter Falten-Auffüller mildert feine Linien &amp; Fältchen in 5 Minuten – perfekt für zwischendurch in deinem im Alltag
​
#NIVEA #Skincare #Q10 #Serum #AntiFalten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https://quintly-eu-image-storage.s3.amazonaws.com/60022ca1c1f5f702dc8ca6deec30fe7e/bfaa4329531c33e03b02bac60d004d83.jpg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686.95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Lookalike (DE, 3%) - CA: Nivea-Fans oder Lookalike (DE, 3%) - CA: FB-Nivea-Interactors</a:t>
                      </a:r>
                    </a:p>
                  </a:txBody>
                  <a:tcPr/>
                </a:tc>
                <a:extLst>
                  <a:ext uri="{0D108BD9-81ED-4DB2-BD59-A6C34878D82A}">
                    <a16:rowId xmlns:a16="http://schemas.microsoft.com/office/drawing/2014/main" val="3032473630"/>
                  </a:ext>
                </a:extLst>
              </a:tr>
            </a:tbl>
          </a:graphicData>
        </a:graphic>
      </p:graphicFrame>
      <p:sp>
        <p:nvSpPr>
          <p:cNvPr id="4" name="Text Placeholder 3">
            <a:extLst>
              <a:ext uri="{FF2B5EF4-FFF2-40B4-BE49-F238E27FC236}">
                <a16:creationId xmlns:a16="http://schemas.microsoft.com/office/drawing/2014/main" id="{3ACFDE5F-91AB-4E8D-B524-01A258D3356E}"/>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32910943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C5021-70D8-4C63-A33D-60E3E429BEA3}"/>
              </a:ext>
            </a:extLst>
          </p:cNvPr>
          <p:cNvSpPr>
            <a:spLocks noGrp="1"/>
          </p:cNvSpPr>
          <p:nvPr>
            <p:ph type="title"/>
          </p:nvPr>
        </p:nvSpPr>
        <p:spPr/>
        <p:txBody>
          <a:bodyPr/>
          <a:lstStyle/>
          <a:p>
            <a:r>
              <a:rPr lang="en-US"/>
              <a:t>Facebook Ads Performance Table | 13 profiles - 11 of 25</a:t>
            </a:r>
          </a:p>
        </p:txBody>
      </p:sp>
      <p:graphicFrame>
        <p:nvGraphicFramePr>
          <p:cNvPr id="5" name="Table Placeholder 4">
            <a:extLst>
              <a:ext uri="{FF2B5EF4-FFF2-40B4-BE49-F238E27FC236}">
                <a16:creationId xmlns:a16="http://schemas.microsoft.com/office/drawing/2014/main" id="{18759B3B-1EB0-4C58-9E85-E1B6EF8963EF}"/>
              </a:ext>
            </a:extLst>
          </p:cNvPr>
          <p:cNvGraphicFramePr>
            <a:graphicFrameLocks noGrp="1"/>
          </p:cNvGraphicFramePr>
          <p:nvPr>
            <p:ph type="tbl" sz="quarter" idx="13"/>
            <p:extLst>
              <p:ext uri="{D42A27DB-BD31-4B8C-83A1-F6EECF244321}">
                <p14:modId xmlns:p14="http://schemas.microsoft.com/office/powerpoint/2010/main" val="82003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947001111"/>
                    </a:ext>
                  </a:extLst>
                </a:gridCol>
                <a:gridCol w="987553">
                  <a:extLst>
                    <a:ext uri="{9D8B030D-6E8A-4147-A177-3AD203B41FA5}">
                      <a16:colId xmlns:a16="http://schemas.microsoft.com/office/drawing/2014/main" val="1691811929"/>
                    </a:ext>
                  </a:extLst>
                </a:gridCol>
                <a:gridCol w="329184">
                  <a:extLst>
                    <a:ext uri="{9D8B030D-6E8A-4147-A177-3AD203B41FA5}">
                      <a16:colId xmlns:a16="http://schemas.microsoft.com/office/drawing/2014/main" val="731990186"/>
                    </a:ext>
                  </a:extLst>
                </a:gridCol>
                <a:gridCol w="329184">
                  <a:extLst>
                    <a:ext uri="{9D8B030D-6E8A-4147-A177-3AD203B41FA5}">
                      <a16:colId xmlns:a16="http://schemas.microsoft.com/office/drawing/2014/main" val="3381498373"/>
                    </a:ext>
                  </a:extLst>
                </a:gridCol>
                <a:gridCol w="329184">
                  <a:extLst>
                    <a:ext uri="{9D8B030D-6E8A-4147-A177-3AD203B41FA5}">
                      <a16:colId xmlns:a16="http://schemas.microsoft.com/office/drawing/2014/main" val="20446232"/>
                    </a:ext>
                  </a:extLst>
                </a:gridCol>
                <a:gridCol w="329184">
                  <a:extLst>
                    <a:ext uri="{9D8B030D-6E8A-4147-A177-3AD203B41FA5}">
                      <a16:colId xmlns:a16="http://schemas.microsoft.com/office/drawing/2014/main" val="4154498243"/>
                    </a:ext>
                  </a:extLst>
                </a:gridCol>
                <a:gridCol w="329184">
                  <a:extLst>
                    <a:ext uri="{9D8B030D-6E8A-4147-A177-3AD203B41FA5}">
                      <a16:colId xmlns:a16="http://schemas.microsoft.com/office/drawing/2014/main" val="1643682445"/>
                    </a:ext>
                  </a:extLst>
                </a:gridCol>
                <a:gridCol w="329184">
                  <a:extLst>
                    <a:ext uri="{9D8B030D-6E8A-4147-A177-3AD203B41FA5}">
                      <a16:colId xmlns:a16="http://schemas.microsoft.com/office/drawing/2014/main" val="452644269"/>
                    </a:ext>
                  </a:extLst>
                </a:gridCol>
                <a:gridCol w="329184">
                  <a:extLst>
                    <a:ext uri="{9D8B030D-6E8A-4147-A177-3AD203B41FA5}">
                      <a16:colId xmlns:a16="http://schemas.microsoft.com/office/drawing/2014/main" val="423874670"/>
                    </a:ext>
                  </a:extLst>
                </a:gridCol>
                <a:gridCol w="329184">
                  <a:extLst>
                    <a:ext uri="{9D8B030D-6E8A-4147-A177-3AD203B41FA5}">
                      <a16:colId xmlns:a16="http://schemas.microsoft.com/office/drawing/2014/main" val="2391667871"/>
                    </a:ext>
                  </a:extLst>
                </a:gridCol>
                <a:gridCol w="329184">
                  <a:extLst>
                    <a:ext uri="{9D8B030D-6E8A-4147-A177-3AD203B41FA5}">
                      <a16:colId xmlns:a16="http://schemas.microsoft.com/office/drawing/2014/main" val="975654724"/>
                    </a:ext>
                  </a:extLst>
                </a:gridCol>
                <a:gridCol w="329184">
                  <a:extLst>
                    <a:ext uri="{9D8B030D-6E8A-4147-A177-3AD203B41FA5}">
                      <a16:colId xmlns:a16="http://schemas.microsoft.com/office/drawing/2014/main" val="1358918199"/>
                    </a:ext>
                  </a:extLst>
                </a:gridCol>
                <a:gridCol w="329184">
                  <a:extLst>
                    <a:ext uri="{9D8B030D-6E8A-4147-A177-3AD203B41FA5}">
                      <a16:colId xmlns:a16="http://schemas.microsoft.com/office/drawing/2014/main" val="2682601915"/>
                    </a:ext>
                  </a:extLst>
                </a:gridCol>
                <a:gridCol w="1563625">
                  <a:extLst>
                    <a:ext uri="{9D8B030D-6E8A-4147-A177-3AD203B41FA5}">
                      <a16:colId xmlns:a16="http://schemas.microsoft.com/office/drawing/2014/main" val="44034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7864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- 2024-08-01 15:02:35</a:t>
                      </a:r>
                      <a:r>
                        <a:rPr kumimoji="0" lang="de-DE" sz="1000" b="0" i="0" u="none" strike="noStrike" kern="1200" cap="none" spc="0" normalizeH="0" baseline="0" noProof="0">
                          <a:ln>
                            <a:noFill/>
                          </a:ln>
                          <a:solidFill>
                            <a:prstClr val="black"/>
                          </a:solidFill>
                          <a:effectLst/>
                          <a:uLnTx/>
                          <a:uFillTx/>
                          <a:latin typeface="Calibri"/>
                          <a:ea typeface="+mn-ea"/>
                          <a:cs typeface="+mn-cs"/>
                        </a:rPr>
                        <a:t>
 Du suchst nach einer Hautpflege für Gesicht, Körper und Hände, die deine beanspruchte und trockene Haut repariert? Entdecke unsere neueste Innovation: NIVEA Repair &amp; Care Creme mit UREA. Mit einem Komplex aus 15 % Glycerin und Urea pflegt sie intensiv und spendet bis zu 72 Stunden Feuchtigkeit – perfekt für sehr trockene, raue und strapazierte Haut. Jetzt hast du die Chance als eine*r der Ersten dich davon zu überzeugen. Bewirb dich jetzt und werde eine*r von 400 NIVEA Botschafter*innen und teste das Produkt vorab exklusiv! 🤗​
​
Weitere Informationen zum Produkttest und zur Bewerbung findest du unter https://www.nivea.de/nivea-fuer-mich/nivea-markenbotschafter-und-produkttester-werden 
#NIVEA #Skincare #NIVEAbotschafter #Produkttest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https://quintly-eu-image-storage.s3.amazonaws.com/f359766709e60da93ea0d9cf914600a3/81201258a77944ccf00f9b9e3f88cac0.jpg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627.45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Lookalike (DE, 3%) - CA: Nivea-Fans oder Lookalike (DE, 3%) - CA: FB-Nivea-Interactors</a:t>
                      </a:r>
                    </a:p>
                  </a:txBody>
                  <a:tcPr/>
                </a:tc>
                <a:extLst>
                  <a:ext uri="{0D108BD9-81ED-4DB2-BD59-A6C34878D82A}">
                    <a16:rowId xmlns:a16="http://schemas.microsoft.com/office/drawing/2014/main" val="596964650"/>
                  </a:ext>
                </a:extLst>
              </a:tr>
            </a:tbl>
          </a:graphicData>
        </a:graphic>
      </p:graphicFrame>
      <p:sp>
        <p:nvSpPr>
          <p:cNvPr id="4" name="Text Placeholder 3">
            <a:extLst>
              <a:ext uri="{FF2B5EF4-FFF2-40B4-BE49-F238E27FC236}">
                <a16:creationId xmlns:a16="http://schemas.microsoft.com/office/drawing/2014/main" id="{3E6E7A2F-E1EE-4029-8AD9-2151B618B01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00531091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7502-E173-4484-9E3F-3CD6F5E040B3}"/>
              </a:ext>
            </a:extLst>
          </p:cNvPr>
          <p:cNvSpPr>
            <a:spLocks noGrp="1"/>
          </p:cNvSpPr>
          <p:nvPr>
            <p:ph type="title"/>
          </p:nvPr>
        </p:nvSpPr>
        <p:spPr/>
        <p:txBody>
          <a:bodyPr/>
          <a:lstStyle/>
          <a:p>
            <a:r>
              <a:rPr lang="en-US"/>
              <a:t>Facebook Ads Performance Table | 13 profiles - 12 of 25</a:t>
            </a:r>
          </a:p>
        </p:txBody>
      </p:sp>
      <p:graphicFrame>
        <p:nvGraphicFramePr>
          <p:cNvPr id="5" name="Table Placeholder 4">
            <a:extLst>
              <a:ext uri="{FF2B5EF4-FFF2-40B4-BE49-F238E27FC236}">
                <a16:creationId xmlns:a16="http://schemas.microsoft.com/office/drawing/2014/main" id="{680BA52C-3CD4-4ECC-AACA-3D9A1ED2D782}"/>
              </a:ext>
            </a:extLst>
          </p:cNvPr>
          <p:cNvGraphicFramePr>
            <a:graphicFrameLocks noGrp="1"/>
          </p:cNvGraphicFramePr>
          <p:nvPr>
            <p:ph type="tbl" sz="quarter" idx="13"/>
            <p:extLst>
              <p:ext uri="{D42A27DB-BD31-4B8C-83A1-F6EECF244321}">
                <p14:modId xmlns:p14="http://schemas.microsoft.com/office/powerpoint/2010/main" val="1292757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376008944"/>
                    </a:ext>
                  </a:extLst>
                </a:gridCol>
                <a:gridCol w="987553">
                  <a:extLst>
                    <a:ext uri="{9D8B030D-6E8A-4147-A177-3AD203B41FA5}">
                      <a16:colId xmlns:a16="http://schemas.microsoft.com/office/drawing/2014/main" val="3780040714"/>
                    </a:ext>
                  </a:extLst>
                </a:gridCol>
                <a:gridCol w="329184">
                  <a:extLst>
                    <a:ext uri="{9D8B030D-6E8A-4147-A177-3AD203B41FA5}">
                      <a16:colId xmlns:a16="http://schemas.microsoft.com/office/drawing/2014/main" val="2887509839"/>
                    </a:ext>
                  </a:extLst>
                </a:gridCol>
                <a:gridCol w="329184">
                  <a:extLst>
                    <a:ext uri="{9D8B030D-6E8A-4147-A177-3AD203B41FA5}">
                      <a16:colId xmlns:a16="http://schemas.microsoft.com/office/drawing/2014/main" val="1516632220"/>
                    </a:ext>
                  </a:extLst>
                </a:gridCol>
                <a:gridCol w="329184">
                  <a:extLst>
                    <a:ext uri="{9D8B030D-6E8A-4147-A177-3AD203B41FA5}">
                      <a16:colId xmlns:a16="http://schemas.microsoft.com/office/drawing/2014/main" val="1650024688"/>
                    </a:ext>
                  </a:extLst>
                </a:gridCol>
                <a:gridCol w="329184">
                  <a:extLst>
                    <a:ext uri="{9D8B030D-6E8A-4147-A177-3AD203B41FA5}">
                      <a16:colId xmlns:a16="http://schemas.microsoft.com/office/drawing/2014/main" val="1619823995"/>
                    </a:ext>
                  </a:extLst>
                </a:gridCol>
                <a:gridCol w="329184">
                  <a:extLst>
                    <a:ext uri="{9D8B030D-6E8A-4147-A177-3AD203B41FA5}">
                      <a16:colId xmlns:a16="http://schemas.microsoft.com/office/drawing/2014/main" val="2546931762"/>
                    </a:ext>
                  </a:extLst>
                </a:gridCol>
                <a:gridCol w="329184">
                  <a:extLst>
                    <a:ext uri="{9D8B030D-6E8A-4147-A177-3AD203B41FA5}">
                      <a16:colId xmlns:a16="http://schemas.microsoft.com/office/drawing/2014/main" val="421737077"/>
                    </a:ext>
                  </a:extLst>
                </a:gridCol>
                <a:gridCol w="329184">
                  <a:extLst>
                    <a:ext uri="{9D8B030D-6E8A-4147-A177-3AD203B41FA5}">
                      <a16:colId xmlns:a16="http://schemas.microsoft.com/office/drawing/2014/main" val="1547503557"/>
                    </a:ext>
                  </a:extLst>
                </a:gridCol>
                <a:gridCol w="329184">
                  <a:extLst>
                    <a:ext uri="{9D8B030D-6E8A-4147-A177-3AD203B41FA5}">
                      <a16:colId xmlns:a16="http://schemas.microsoft.com/office/drawing/2014/main" val="1173191454"/>
                    </a:ext>
                  </a:extLst>
                </a:gridCol>
                <a:gridCol w="329184">
                  <a:extLst>
                    <a:ext uri="{9D8B030D-6E8A-4147-A177-3AD203B41FA5}">
                      <a16:colId xmlns:a16="http://schemas.microsoft.com/office/drawing/2014/main" val="1735031433"/>
                    </a:ext>
                  </a:extLst>
                </a:gridCol>
                <a:gridCol w="329184">
                  <a:extLst>
                    <a:ext uri="{9D8B030D-6E8A-4147-A177-3AD203B41FA5}">
                      <a16:colId xmlns:a16="http://schemas.microsoft.com/office/drawing/2014/main" val="3836060680"/>
                    </a:ext>
                  </a:extLst>
                </a:gridCol>
                <a:gridCol w="329184">
                  <a:extLst>
                    <a:ext uri="{9D8B030D-6E8A-4147-A177-3AD203B41FA5}">
                      <a16:colId xmlns:a16="http://schemas.microsoft.com/office/drawing/2014/main" val="2663043882"/>
                    </a:ext>
                  </a:extLst>
                </a:gridCol>
                <a:gridCol w="1563625">
                  <a:extLst>
                    <a:ext uri="{9D8B030D-6E8A-4147-A177-3AD203B41FA5}">
                      <a16:colId xmlns:a16="http://schemas.microsoft.com/office/drawing/2014/main" val="726448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19125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- 2024-08-01 15:01:25</a:t>
                      </a:r>
                      <a:r>
                        <a:rPr kumimoji="0" lang="de-DE" sz="1000" b="0" i="0" u="none" strike="noStrike" kern="1200" cap="none" spc="0" normalizeH="0" baseline="0" noProof="0">
                          <a:ln>
                            <a:noFill/>
                          </a:ln>
                          <a:solidFill>
                            <a:prstClr val="black"/>
                          </a:solidFill>
                          <a:effectLst/>
                          <a:uLnTx/>
                          <a:uFillTx/>
                          <a:latin typeface="Calibri"/>
                          <a:ea typeface="+mn-ea"/>
                          <a:cs typeface="+mn-cs"/>
                        </a:rPr>
                        <a:t>
 Wusstest du, dass Jojoba-Pflanzen unglaublich widerstandsfähig sind und auch unter trockenen Bedingungen gedeihen, ohne dass sie übermäßig viel Wasser oder Pestizide benötigen? 🌰 Das macht Jojobaöl zu einem Meister der nachhaltigen Hautpflege und zu einem wesentlichen Bestandteil unserer Soft Erfrischenden Feuchtigkeitscreme ☁​
#NIVEA #NVEASoft  #FürHautpflegeOhneTierversuche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https://quintly-eu-image-storage.s3.amazonaws.com/60022ca1c1f5f702dc8ca6deec30fe7e/9cdccb442bc2bae86f49376a6dee9564.jpg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568.11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620491302"/>
                  </a:ext>
                </a:extLst>
              </a:tr>
            </a:tbl>
          </a:graphicData>
        </a:graphic>
      </p:graphicFrame>
      <p:sp>
        <p:nvSpPr>
          <p:cNvPr id="4" name="Text Placeholder 3">
            <a:extLst>
              <a:ext uri="{FF2B5EF4-FFF2-40B4-BE49-F238E27FC236}">
                <a16:creationId xmlns:a16="http://schemas.microsoft.com/office/drawing/2014/main" id="{1C5BBEF0-F2C9-4869-BF08-255EDDB943F6}"/>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61657791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8E317-97A7-4D5C-9002-1811E9177154}"/>
              </a:ext>
            </a:extLst>
          </p:cNvPr>
          <p:cNvSpPr>
            <a:spLocks noGrp="1"/>
          </p:cNvSpPr>
          <p:nvPr>
            <p:ph type="title"/>
          </p:nvPr>
        </p:nvSpPr>
        <p:spPr/>
        <p:txBody>
          <a:bodyPr/>
          <a:lstStyle/>
          <a:p>
            <a:r>
              <a:rPr lang="en-US"/>
              <a:t>Facebook Ads Performance Table | 13 profiles - 13 of 25</a:t>
            </a:r>
          </a:p>
        </p:txBody>
      </p:sp>
      <p:graphicFrame>
        <p:nvGraphicFramePr>
          <p:cNvPr id="5" name="Table Placeholder 4">
            <a:extLst>
              <a:ext uri="{FF2B5EF4-FFF2-40B4-BE49-F238E27FC236}">
                <a16:creationId xmlns:a16="http://schemas.microsoft.com/office/drawing/2014/main" id="{4B4DF286-D927-4408-A548-4AC45D820FDA}"/>
              </a:ext>
            </a:extLst>
          </p:cNvPr>
          <p:cNvGraphicFramePr>
            <a:graphicFrameLocks noGrp="1"/>
          </p:cNvGraphicFramePr>
          <p:nvPr>
            <p:ph type="tbl" sz="quarter" idx="13"/>
            <p:extLst>
              <p:ext uri="{D42A27DB-BD31-4B8C-83A1-F6EECF244321}">
                <p14:modId xmlns:p14="http://schemas.microsoft.com/office/powerpoint/2010/main" val="1966978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401756953"/>
                    </a:ext>
                  </a:extLst>
                </a:gridCol>
                <a:gridCol w="987553">
                  <a:extLst>
                    <a:ext uri="{9D8B030D-6E8A-4147-A177-3AD203B41FA5}">
                      <a16:colId xmlns:a16="http://schemas.microsoft.com/office/drawing/2014/main" val="1971162297"/>
                    </a:ext>
                  </a:extLst>
                </a:gridCol>
                <a:gridCol w="329184">
                  <a:extLst>
                    <a:ext uri="{9D8B030D-6E8A-4147-A177-3AD203B41FA5}">
                      <a16:colId xmlns:a16="http://schemas.microsoft.com/office/drawing/2014/main" val="4209951783"/>
                    </a:ext>
                  </a:extLst>
                </a:gridCol>
                <a:gridCol w="329184">
                  <a:extLst>
                    <a:ext uri="{9D8B030D-6E8A-4147-A177-3AD203B41FA5}">
                      <a16:colId xmlns:a16="http://schemas.microsoft.com/office/drawing/2014/main" val="2670709576"/>
                    </a:ext>
                  </a:extLst>
                </a:gridCol>
                <a:gridCol w="329184">
                  <a:extLst>
                    <a:ext uri="{9D8B030D-6E8A-4147-A177-3AD203B41FA5}">
                      <a16:colId xmlns:a16="http://schemas.microsoft.com/office/drawing/2014/main" val="806223054"/>
                    </a:ext>
                  </a:extLst>
                </a:gridCol>
                <a:gridCol w="329184">
                  <a:extLst>
                    <a:ext uri="{9D8B030D-6E8A-4147-A177-3AD203B41FA5}">
                      <a16:colId xmlns:a16="http://schemas.microsoft.com/office/drawing/2014/main" val="1640989622"/>
                    </a:ext>
                  </a:extLst>
                </a:gridCol>
                <a:gridCol w="329184">
                  <a:extLst>
                    <a:ext uri="{9D8B030D-6E8A-4147-A177-3AD203B41FA5}">
                      <a16:colId xmlns:a16="http://schemas.microsoft.com/office/drawing/2014/main" val="2376918825"/>
                    </a:ext>
                  </a:extLst>
                </a:gridCol>
                <a:gridCol w="329184">
                  <a:extLst>
                    <a:ext uri="{9D8B030D-6E8A-4147-A177-3AD203B41FA5}">
                      <a16:colId xmlns:a16="http://schemas.microsoft.com/office/drawing/2014/main" val="2217787931"/>
                    </a:ext>
                  </a:extLst>
                </a:gridCol>
                <a:gridCol w="329184">
                  <a:extLst>
                    <a:ext uri="{9D8B030D-6E8A-4147-A177-3AD203B41FA5}">
                      <a16:colId xmlns:a16="http://schemas.microsoft.com/office/drawing/2014/main" val="2206889128"/>
                    </a:ext>
                  </a:extLst>
                </a:gridCol>
                <a:gridCol w="329184">
                  <a:extLst>
                    <a:ext uri="{9D8B030D-6E8A-4147-A177-3AD203B41FA5}">
                      <a16:colId xmlns:a16="http://schemas.microsoft.com/office/drawing/2014/main" val="452326406"/>
                    </a:ext>
                  </a:extLst>
                </a:gridCol>
                <a:gridCol w="329184">
                  <a:extLst>
                    <a:ext uri="{9D8B030D-6E8A-4147-A177-3AD203B41FA5}">
                      <a16:colId xmlns:a16="http://schemas.microsoft.com/office/drawing/2014/main" val="1214999326"/>
                    </a:ext>
                  </a:extLst>
                </a:gridCol>
                <a:gridCol w="329184">
                  <a:extLst>
                    <a:ext uri="{9D8B030D-6E8A-4147-A177-3AD203B41FA5}">
                      <a16:colId xmlns:a16="http://schemas.microsoft.com/office/drawing/2014/main" val="3061985317"/>
                    </a:ext>
                  </a:extLst>
                </a:gridCol>
                <a:gridCol w="329184">
                  <a:extLst>
                    <a:ext uri="{9D8B030D-6E8A-4147-A177-3AD203B41FA5}">
                      <a16:colId xmlns:a16="http://schemas.microsoft.com/office/drawing/2014/main" val="1132109213"/>
                    </a:ext>
                  </a:extLst>
                </a:gridCol>
                <a:gridCol w="1563625">
                  <a:extLst>
                    <a:ext uri="{9D8B030D-6E8A-4147-A177-3AD203B41FA5}">
                      <a16:colId xmlns:a16="http://schemas.microsoft.com/office/drawing/2014/main" val="1016756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270915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Austria - 2024-08-05 16:28:25</a:t>
                      </a:r>
                      <a:r>
                        <a:rPr kumimoji="0" lang="de-DE" sz="1000" b="0" i="0" u="none" strike="noStrike" kern="1200" cap="none" spc="0" normalizeH="0" baseline="0" noProof="0">
                          <a:ln>
                            <a:noFill/>
                          </a:ln>
                          <a:solidFill>
                            <a:prstClr val="black"/>
                          </a:solidFill>
                          <a:effectLst/>
                          <a:uLnTx/>
                          <a:uFillTx/>
                          <a:latin typeface="Calibri"/>
                          <a:ea typeface="+mn-ea"/>
                          <a:cs typeface="+mn-cs"/>
                        </a:rPr>
                        <a:t>
 Wohlfühlen in deiner Haut! 💙 Mit dem NIVEA Luminous Body-Öl Serum reduzierst du Dehnungsstreifen in nur 2 Wochen sichtbar.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https://quintly-eu-image-storage.s3.amazonaws.com/52bb16206a45963c82baccc694dd57b4/adce746744e00ea11bf3bf3205f46930.jpg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2092.24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20 - 45</a:t>
                      </a:r>
                    </a:p>
                  </a:txBody>
                  <a:tcPr/>
                </a:tc>
                <a:extLst>
                  <a:ext uri="{0D108BD9-81ED-4DB2-BD59-A6C34878D82A}">
                    <a16:rowId xmlns:a16="http://schemas.microsoft.com/office/drawing/2014/main" val="367479680"/>
                  </a:ext>
                </a:extLst>
              </a:tr>
            </a:tbl>
          </a:graphicData>
        </a:graphic>
      </p:graphicFrame>
      <p:sp>
        <p:nvSpPr>
          <p:cNvPr id="4" name="Text Placeholder 3">
            <a:extLst>
              <a:ext uri="{FF2B5EF4-FFF2-40B4-BE49-F238E27FC236}">
                <a16:creationId xmlns:a16="http://schemas.microsoft.com/office/drawing/2014/main" id="{AD4617B3-15D2-4C5F-8F15-B4F65629DE8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35630987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8D71-691C-4EE2-9ABB-5930A6E6BDD7}"/>
              </a:ext>
            </a:extLst>
          </p:cNvPr>
          <p:cNvSpPr>
            <a:spLocks noGrp="1"/>
          </p:cNvSpPr>
          <p:nvPr>
            <p:ph type="title"/>
          </p:nvPr>
        </p:nvSpPr>
        <p:spPr/>
        <p:txBody>
          <a:bodyPr/>
          <a:lstStyle/>
          <a:p>
            <a:r>
              <a:rPr lang="en-US"/>
              <a:t>Facebook Ads Performance Table | 13 profiles - 14 of 25</a:t>
            </a:r>
          </a:p>
        </p:txBody>
      </p:sp>
      <p:graphicFrame>
        <p:nvGraphicFramePr>
          <p:cNvPr id="5" name="Table Placeholder 4">
            <a:extLst>
              <a:ext uri="{FF2B5EF4-FFF2-40B4-BE49-F238E27FC236}">
                <a16:creationId xmlns:a16="http://schemas.microsoft.com/office/drawing/2014/main" id="{D0291B59-1CFC-4323-A9A3-12E7B6B885C5}"/>
              </a:ext>
            </a:extLst>
          </p:cNvPr>
          <p:cNvGraphicFramePr>
            <a:graphicFrameLocks noGrp="1"/>
          </p:cNvGraphicFramePr>
          <p:nvPr>
            <p:ph type="tbl" sz="quarter" idx="13"/>
            <p:extLst>
              <p:ext uri="{D42A27DB-BD31-4B8C-83A1-F6EECF244321}">
                <p14:modId xmlns:p14="http://schemas.microsoft.com/office/powerpoint/2010/main" val="52278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689180709"/>
                    </a:ext>
                  </a:extLst>
                </a:gridCol>
                <a:gridCol w="987553">
                  <a:extLst>
                    <a:ext uri="{9D8B030D-6E8A-4147-A177-3AD203B41FA5}">
                      <a16:colId xmlns:a16="http://schemas.microsoft.com/office/drawing/2014/main" val="2959118638"/>
                    </a:ext>
                  </a:extLst>
                </a:gridCol>
                <a:gridCol w="329184">
                  <a:extLst>
                    <a:ext uri="{9D8B030D-6E8A-4147-A177-3AD203B41FA5}">
                      <a16:colId xmlns:a16="http://schemas.microsoft.com/office/drawing/2014/main" val="25637511"/>
                    </a:ext>
                  </a:extLst>
                </a:gridCol>
                <a:gridCol w="329184">
                  <a:extLst>
                    <a:ext uri="{9D8B030D-6E8A-4147-A177-3AD203B41FA5}">
                      <a16:colId xmlns:a16="http://schemas.microsoft.com/office/drawing/2014/main" val="1825204031"/>
                    </a:ext>
                  </a:extLst>
                </a:gridCol>
                <a:gridCol w="329184">
                  <a:extLst>
                    <a:ext uri="{9D8B030D-6E8A-4147-A177-3AD203B41FA5}">
                      <a16:colId xmlns:a16="http://schemas.microsoft.com/office/drawing/2014/main" val="881668881"/>
                    </a:ext>
                  </a:extLst>
                </a:gridCol>
                <a:gridCol w="329184">
                  <a:extLst>
                    <a:ext uri="{9D8B030D-6E8A-4147-A177-3AD203B41FA5}">
                      <a16:colId xmlns:a16="http://schemas.microsoft.com/office/drawing/2014/main" val="2250260227"/>
                    </a:ext>
                  </a:extLst>
                </a:gridCol>
                <a:gridCol w="329184">
                  <a:extLst>
                    <a:ext uri="{9D8B030D-6E8A-4147-A177-3AD203B41FA5}">
                      <a16:colId xmlns:a16="http://schemas.microsoft.com/office/drawing/2014/main" val="438277548"/>
                    </a:ext>
                  </a:extLst>
                </a:gridCol>
                <a:gridCol w="329184">
                  <a:extLst>
                    <a:ext uri="{9D8B030D-6E8A-4147-A177-3AD203B41FA5}">
                      <a16:colId xmlns:a16="http://schemas.microsoft.com/office/drawing/2014/main" val="3407904479"/>
                    </a:ext>
                  </a:extLst>
                </a:gridCol>
                <a:gridCol w="329184">
                  <a:extLst>
                    <a:ext uri="{9D8B030D-6E8A-4147-A177-3AD203B41FA5}">
                      <a16:colId xmlns:a16="http://schemas.microsoft.com/office/drawing/2014/main" val="3959869780"/>
                    </a:ext>
                  </a:extLst>
                </a:gridCol>
                <a:gridCol w="329184">
                  <a:extLst>
                    <a:ext uri="{9D8B030D-6E8A-4147-A177-3AD203B41FA5}">
                      <a16:colId xmlns:a16="http://schemas.microsoft.com/office/drawing/2014/main" val="1404630496"/>
                    </a:ext>
                  </a:extLst>
                </a:gridCol>
                <a:gridCol w="329184">
                  <a:extLst>
                    <a:ext uri="{9D8B030D-6E8A-4147-A177-3AD203B41FA5}">
                      <a16:colId xmlns:a16="http://schemas.microsoft.com/office/drawing/2014/main" val="897560621"/>
                    </a:ext>
                  </a:extLst>
                </a:gridCol>
                <a:gridCol w="329184">
                  <a:extLst>
                    <a:ext uri="{9D8B030D-6E8A-4147-A177-3AD203B41FA5}">
                      <a16:colId xmlns:a16="http://schemas.microsoft.com/office/drawing/2014/main" val="1421144819"/>
                    </a:ext>
                  </a:extLst>
                </a:gridCol>
                <a:gridCol w="329184">
                  <a:extLst>
                    <a:ext uri="{9D8B030D-6E8A-4147-A177-3AD203B41FA5}">
                      <a16:colId xmlns:a16="http://schemas.microsoft.com/office/drawing/2014/main" val="4200230486"/>
                    </a:ext>
                  </a:extLst>
                </a:gridCol>
                <a:gridCol w="1563625">
                  <a:extLst>
                    <a:ext uri="{9D8B030D-6E8A-4147-A177-3AD203B41FA5}">
                      <a16:colId xmlns:a16="http://schemas.microsoft.com/office/drawing/2014/main" val="2632569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435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Austria - 2024-08-05 15:55:36</a:t>
                      </a:r>
                      <a:r>
                        <a:rPr kumimoji="0" lang="de-DE" sz="1000" b="0" i="0" u="none" strike="noStrike" kern="1200" cap="none" spc="0" normalizeH="0" baseline="0" noProof="0">
                          <a:ln>
                            <a:noFill/>
                          </a:ln>
                          <a:solidFill>
                            <a:prstClr val="black"/>
                          </a:solidFill>
                          <a:effectLst/>
                          <a:uLnTx/>
                          <a:uFillTx/>
                          <a:latin typeface="Calibri"/>
                          <a:ea typeface="+mn-ea"/>
                          <a:cs typeface="+mn-cs"/>
                        </a:rPr>
                        <a:t>
 Dehnungsstreifen und Pigmentflecken sichtbar reduzieren mit dem NIVEA Luminous Body-Öl Serum!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https://quintly-eu-image-storage.s3.amazonaws.com/52bb16206a45963c82baccc694dd57b4/b16be4ad205583eafec5c86a44e99b8d.jpg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2717.21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20 - 45</a:t>
                      </a:r>
                    </a:p>
                  </a:txBody>
                  <a:tcPr/>
                </a:tc>
                <a:extLst>
                  <a:ext uri="{0D108BD9-81ED-4DB2-BD59-A6C34878D82A}">
                    <a16:rowId xmlns:a16="http://schemas.microsoft.com/office/drawing/2014/main" val="1571358264"/>
                  </a:ext>
                </a:extLst>
              </a:tr>
            </a:tbl>
          </a:graphicData>
        </a:graphic>
      </p:graphicFrame>
      <p:sp>
        <p:nvSpPr>
          <p:cNvPr id="4" name="Text Placeholder 3">
            <a:extLst>
              <a:ext uri="{FF2B5EF4-FFF2-40B4-BE49-F238E27FC236}">
                <a16:creationId xmlns:a16="http://schemas.microsoft.com/office/drawing/2014/main" id="{5D6C734D-860A-47D5-A0A0-7D97DDB921E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09342058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7325C-5FE9-4BE6-97A7-0CE151D88441}"/>
              </a:ext>
            </a:extLst>
          </p:cNvPr>
          <p:cNvSpPr>
            <a:spLocks noGrp="1"/>
          </p:cNvSpPr>
          <p:nvPr>
            <p:ph type="title"/>
          </p:nvPr>
        </p:nvSpPr>
        <p:spPr/>
        <p:txBody>
          <a:bodyPr/>
          <a:lstStyle/>
          <a:p>
            <a:r>
              <a:rPr lang="en-US"/>
              <a:t>Facebook Ads Performance Table | 13 profiles - 15 of 25</a:t>
            </a:r>
          </a:p>
        </p:txBody>
      </p:sp>
      <p:graphicFrame>
        <p:nvGraphicFramePr>
          <p:cNvPr id="5" name="Table Placeholder 4">
            <a:extLst>
              <a:ext uri="{FF2B5EF4-FFF2-40B4-BE49-F238E27FC236}">
                <a16:creationId xmlns:a16="http://schemas.microsoft.com/office/drawing/2014/main" id="{567D0C90-B229-473D-B40D-9188C8FFFD45}"/>
              </a:ext>
            </a:extLst>
          </p:cNvPr>
          <p:cNvGraphicFramePr>
            <a:graphicFrameLocks noGrp="1"/>
          </p:cNvGraphicFramePr>
          <p:nvPr>
            <p:ph type="tbl" sz="quarter" idx="13"/>
            <p:extLst>
              <p:ext uri="{D42A27DB-BD31-4B8C-83A1-F6EECF244321}">
                <p14:modId xmlns:p14="http://schemas.microsoft.com/office/powerpoint/2010/main" val="3355698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749736804"/>
                    </a:ext>
                  </a:extLst>
                </a:gridCol>
                <a:gridCol w="987553">
                  <a:extLst>
                    <a:ext uri="{9D8B030D-6E8A-4147-A177-3AD203B41FA5}">
                      <a16:colId xmlns:a16="http://schemas.microsoft.com/office/drawing/2014/main" val="332394968"/>
                    </a:ext>
                  </a:extLst>
                </a:gridCol>
                <a:gridCol w="329184">
                  <a:extLst>
                    <a:ext uri="{9D8B030D-6E8A-4147-A177-3AD203B41FA5}">
                      <a16:colId xmlns:a16="http://schemas.microsoft.com/office/drawing/2014/main" val="2060691672"/>
                    </a:ext>
                  </a:extLst>
                </a:gridCol>
                <a:gridCol w="329184">
                  <a:extLst>
                    <a:ext uri="{9D8B030D-6E8A-4147-A177-3AD203B41FA5}">
                      <a16:colId xmlns:a16="http://schemas.microsoft.com/office/drawing/2014/main" val="1928020601"/>
                    </a:ext>
                  </a:extLst>
                </a:gridCol>
                <a:gridCol w="329184">
                  <a:extLst>
                    <a:ext uri="{9D8B030D-6E8A-4147-A177-3AD203B41FA5}">
                      <a16:colId xmlns:a16="http://schemas.microsoft.com/office/drawing/2014/main" val="830525544"/>
                    </a:ext>
                  </a:extLst>
                </a:gridCol>
                <a:gridCol w="329184">
                  <a:extLst>
                    <a:ext uri="{9D8B030D-6E8A-4147-A177-3AD203B41FA5}">
                      <a16:colId xmlns:a16="http://schemas.microsoft.com/office/drawing/2014/main" val="3531995951"/>
                    </a:ext>
                  </a:extLst>
                </a:gridCol>
                <a:gridCol w="329184">
                  <a:extLst>
                    <a:ext uri="{9D8B030D-6E8A-4147-A177-3AD203B41FA5}">
                      <a16:colId xmlns:a16="http://schemas.microsoft.com/office/drawing/2014/main" val="3392103928"/>
                    </a:ext>
                  </a:extLst>
                </a:gridCol>
                <a:gridCol w="329184">
                  <a:extLst>
                    <a:ext uri="{9D8B030D-6E8A-4147-A177-3AD203B41FA5}">
                      <a16:colId xmlns:a16="http://schemas.microsoft.com/office/drawing/2014/main" val="759738523"/>
                    </a:ext>
                  </a:extLst>
                </a:gridCol>
                <a:gridCol w="329184">
                  <a:extLst>
                    <a:ext uri="{9D8B030D-6E8A-4147-A177-3AD203B41FA5}">
                      <a16:colId xmlns:a16="http://schemas.microsoft.com/office/drawing/2014/main" val="675916108"/>
                    </a:ext>
                  </a:extLst>
                </a:gridCol>
                <a:gridCol w="329184">
                  <a:extLst>
                    <a:ext uri="{9D8B030D-6E8A-4147-A177-3AD203B41FA5}">
                      <a16:colId xmlns:a16="http://schemas.microsoft.com/office/drawing/2014/main" val="3178857154"/>
                    </a:ext>
                  </a:extLst>
                </a:gridCol>
                <a:gridCol w="329184">
                  <a:extLst>
                    <a:ext uri="{9D8B030D-6E8A-4147-A177-3AD203B41FA5}">
                      <a16:colId xmlns:a16="http://schemas.microsoft.com/office/drawing/2014/main" val="1197746469"/>
                    </a:ext>
                  </a:extLst>
                </a:gridCol>
                <a:gridCol w="329184">
                  <a:extLst>
                    <a:ext uri="{9D8B030D-6E8A-4147-A177-3AD203B41FA5}">
                      <a16:colId xmlns:a16="http://schemas.microsoft.com/office/drawing/2014/main" val="1762272086"/>
                    </a:ext>
                  </a:extLst>
                </a:gridCol>
                <a:gridCol w="329184">
                  <a:extLst>
                    <a:ext uri="{9D8B030D-6E8A-4147-A177-3AD203B41FA5}">
                      <a16:colId xmlns:a16="http://schemas.microsoft.com/office/drawing/2014/main" val="3177136891"/>
                    </a:ext>
                  </a:extLst>
                </a:gridCol>
                <a:gridCol w="1563625">
                  <a:extLst>
                    <a:ext uri="{9D8B030D-6E8A-4147-A177-3AD203B41FA5}">
                      <a16:colId xmlns:a16="http://schemas.microsoft.com/office/drawing/2014/main" val="427449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3023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NIVEA NIVEA Italy - 2024-08-01 15:34:20</a:t>
                      </a:r>
                      <a:r>
                        <a:rPr kumimoji="0" lang="it-IT" sz="1000" b="0" i="0" u="none" strike="noStrike" kern="1200" cap="none" spc="0" normalizeH="0" baseline="0" noProof="0">
                          <a:ln>
                            <a:noFill/>
                          </a:ln>
                          <a:solidFill>
                            <a:prstClr val="black"/>
                          </a:solidFill>
                          <a:effectLst/>
                          <a:uLnTx/>
                          <a:uFillTx/>
                          <a:latin typeface="Calibri"/>
                          <a:ea typeface="+mn-ea"/>
                          <a:cs typeface="+mn-cs"/>
                        </a:rPr>
                        <a:t>
 Stanca delle macchie sui vestiti? Ti presentiamo il tuo nuovo alleato: NIVEA Deo Black &amp; White Invisible Original. 👗 Protegge i tuoi vestiti e la tua pelle grazie alla formula anti macchia. 🖤🤍 Freschezza garantita fino a 72 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https://quintly-eu-image-storage.s3.amazonaws.com/4e9f8e2e5ce54f53d8191c30f7a2a76f/4e5d3de6cc3fdbdbcced133bf0fbaf08.jpg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356734053"/>
                  </a:ext>
                </a:extLst>
              </a:tr>
            </a:tbl>
          </a:graphicData>
        </a:graphic>
      </p:graphicFrame>
      <p:sp>
        <p:nvSpPr>
          <p:cNvPr id="4" name="Text Placeholder 3">
            <a:extLst>
              <a:ext uri="{FF2B5EF4-FFF2-40B4-BE49-F238E27FC236}">
                <a16:creationId xmlns:a16="http://schemas.microsoft.com/office/drawing/2014/main" id="{D38BFA29-4AE5-47B3-85F0-F9D6B3220C1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05588057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E44BA-9526-400D-BC1F-EA92CF15D137}"/>
              </a:ext>
            </a:extLst>
          </p:cNvPr>
          <p:cNvSpPr>
            <a:spLocks noGrp="1"/>
          </p:cNvSpPr>
          <p:nvPr>
            <p:ph type="title"/>
          </p:nvPr>
        </p:nvSpPr>
        <p:spPr/>
        <p:txBody>
          <a:bodyPr/>
          <a:lstStyle/>
          <a:p>
            <a:r>
              <a:rPr lang="en-US"/>
              <a:t>Facebook Ads Performance Table | 13 profiles - 16 of 25</a:t>
            </a:r>
          </a:p>
        </p:txBody>
      </p:sp>
      <p:graphicFrame>
        <p:nvGraphicFramePr>
          <p:cNvPr id="5" name="Table Placeholder 4">
            <a:extLst>
              <a:ext uri="{FF2B5EF4-FFF2-40B4-BE49-F238E27FC236}">
                <a16:creationId xmlns:a16="http://schemas.microsoft.com/office/drawing/2014/main" id="{E883CB53-72B7-4D83-85D4-100023BC843C}"/>
              </a:ext>
            </a:extLst>
          </p:cNvPr>
          <p:cNvGraphicFramePr>
            <a:graphicFrameLocks noGrp="1"/>
          </p:cNvGraphicFramePr>
          <p:nvPr>
            <p:ph type="tbl" sz="quarter" idx="13"/>
            <p:extLst>
              <p:ext uri="{D42A27DB-BD31-4B8C-83A1-F6EECF244321}">
                <p14:modId xmlns:p14="http://schemas.microsoft.com/office/powerpoint/2010/main" val="257178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311019700"/>
                    </a:ext>
                  </a:extLst>
                </a:gridCol>
                <a:gridCol w="987553">
                  <a:extLst>
                    <a:ext uri="{9D8B030D-6E8A-4147-A177-3AD203B41FA5}">
                      <a16:colId xmlns:a16="http://schemas.microsoft.com/office/drawing/2014/main" val="2734423937"/>
                    </a:ext>
                  </a:extLst>
                </a:gridCol>
                <a:gridCol w="329184">
                  <a:extLst>
                    <a:ext uri="{9D8B030D-6E8A-4147-A177-3AD203B41FA5}">
                      <a16:colId xmlns:a16="http://schemas.microsoft.com/office/drawing/2014/main" val="2353910175"/>
                    </a:ext>
                  </a:extLst>
                </a:gridCol>
                <a:gridCol w="329184">
                  <a:extLst>
                    <a:ext uri="{9D8B030D-6E8A-4147-A177-3AD203B41FA5}">
                      <a16:colId xmlns:a16="http://schemas.microsoft.com/office/drawing/2014/main" val="1907529719"/>
                    </a:ext>
                  </a:extLst>
                </a:gridCol>
                <a:gridCol w="329184">
                  <a:extLst>
                    <a:ext uri="{9D8B030D-6E8A-4147-A177-3AD203B41FA5}">
                      <a16:colId xmlns:a16="http://schemas.microsoft.com/office/drawing/2014/main" val="1065719138"/>
                    </a:ext>
                  </a:extLst>
                </a:gridCol>
                <a:gridCol w="329184">
                  <a:extLst>
                    <a:ext uri="{9D8B030D-6E8A-4147-A177-3AD203B41FA5}">
                      <a16:colId xmlns:a16="http://schemas.microsoft.com/office/drawing/2014/main" val="315282732"/>
                    </a:ext>
                  </a:extLst>
                </a:gridCol>
                <a:gridCol w="329184">
                  <a:extLst>
                    <a:ext uri="{9D8B030D-6E8A-4147-A177-3AD203B41FA5}">
                      <a16:colId xmlns:a16="http://schemas.microsoft.com/office/drawing/2014/main" val="1999359844"/>
                    </a:ext>
                  </a:extLst>
                </a:gridCol>
                <a:gridCol w="329184">
                  <a:extLst>
                    <a:ext uri="{9D8B030D-6E8A-4147-A177-3AD203B41FA5}">
                      <a16:colId xmlns:a16="http://schemas.microsoft.com/office/drawing/2014/main" val="3504583206"/>
                    </a:ext>
                  </a:extLst>
                </a:gridCol>
                <a:gridCol w="329184">
                  <a:extLst>
                    <a:ext uri="{9D8B030D-6E8A-4147-A177-3AD203B41FA5}">
                      <a16:colId xmlns:a16="http://schemas.microsoft.com/office/drawing/2014/main" val="3694814793"/>
                    </a:ext>
                  </a:extLst>
                </a:gridCol>
                <a:gridCol w="329184">
                  <a:extLst>
                    <a:ext uri="{9D8B030D-6E8A-4147-A177-3AD203B41FA5}">
                      <a16:colId xmlns:a16="http://schemas.microsoft.com/office/drawing/2014/main" val="1262511691"/>
                    </a:ext>
                  </a:extLst>
                </a:gridCol>
                <a:gridCol w="329184">
                  <a:extLst>
                    <a:ext uri="{9D8B030D-6E8A-4147-A177-3AD203B41FA5}">
                      <a16:colId xmlns:a16="http://schemas.microsoft.com/office/drawing/2014/main" val="1105329433"/>
                    </a:ext>
                  </a:extLst>
                </a:gridCol>
                <a:gridCol w="329184">
                  <a:extLst>
                    <a:ext uri="{9D8B030D-6E8A-4147-A177-3AD203B41FA5}">
                      <a16:colId xmlns:a16="http://schemas.microsoft.com/office/drawing/2014/main" val="3400400751"/>
                    </a:ext>
                  </a:extLst>
                </a:gridCol>
                <a:gridCol w="329184">
                  <a:extLst>
                    <a:ext uri="{9D8B030D-6E8A-4147-A177-3AD203B41FA5}">
                      <a16:colId xmlns:a16="http://schemas.microsoft.com/office/drawing/2014/main" val="1403989577"/>
                    </a:ext>
                  </a:extLst>
                </a:gridCol>
                <a:gridCol w="1563625">
                  <a:extLst>
                    <a:ext uri="{9D8B030D-6E8A-4147-A177-3AD203B41FA5}">
                      <a16:colId xmlns:a16="http://schemas.microsoft.com/office/drawing/2014/main" val="739504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06996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- 2024-08-12 16:40:56</a:t>
                      </a:r>
                      <a:r>
                        <a:rPr kumimoji="0" lang="de-DE" sz="1000" b="0" i="0" u="none" strike="noStrike" kern="1200" cap="none" spc="0" normalizeH="0" baseline="0" noProof="0">
                          <a:ln>
                            <a:noFill/>
                          </a:ln>
                          <a:solidFill>
                            <a:prstClr val="black"/>
                          </a:solidFill>
                          <a:effectLst/>
                          <a:uLnTx/>
                          <a:uFillTx/>
                          <a:latin typeface="Calibri"/>
                          <a:ea typeface="+mn-ea"/>
                          <a:cs typeface="+mn-cs"/>
                        </a:rPr>
                        <a:t>
 Mach dich bereit für die nächste Generation Hautpflege mit unseren neuen NIVEA Body Lotions! 💧
Die verbesserten Formeln mit natürlichen Inhaltstoffen &amp; Hyaluron verfügen jetzt über eine verlängerte Wirkdauer und spenden bis zu 72 Stunden Feuchtigkeit. ​
Zudem sind unsere recycelten Flaschen jetzt noch umweltfreundlicher gestaltet, da nun noch weniger Plastik benötigt wird. Bewirb dich jetzt und teste gratis als einer von 1.500 NIVEA Botschafter*innen unsere nachhaltige Körperpflege  🌿✨ ​​
Weitere Informationen zum Produkttest und zur Bewerbung findest du unter https://www.nivea.de/nivea-fuer-mich/nivea-markenbotschafter-und-produkttester-werden ​​
#NIVEA #NIVEAbotschafter #Produkttest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https://quintly-eu-image-storage.s3.amazonaws.com/f359766709e60da93ea0d9cf914600a3/9b570aab9df3ac4833cd7e91525f19b0.jpg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Lookalike (DE, 3%) - CA: Nivea-Fans oder Lookalike (DE, 3%) - CA: FB-Nivea-Interactors</a:t>
                      </a:r>
                    </a:p>
                  </a:txBody>
                  <a:tcPr/>
                </a:tc>
                <a:extLst>
                  <a:ext uri="{0D108BD9-81ED-4DB2-BD59-A6C34878D82A}">
                    <a16:rowId xmlns:a16="http://schemas.microsoft.com/office/drawing/2014/main" val="882386184"/>
                  </a:ext>
                </a:extLst>
              </a:tr>
            </a:tbl>
          </a:graphicData>
        </a:graphic>
      </p:graphicFrame>
      <p:sp>
        <p:nvSpPr>
          <p:cNvPr id="4" name="Text Placeholder 3">
            <a:extLst>
              <a:ext uri="{FF2B5EF4-FFF2-40B4-BE49-F238E27FC236}">
                <a16:creationId xmlns:a16="http://schemas.microsoft.com/office/drawing/2014/main" id="{6F2FE983-87FA-4807-B5C5-F9CF1BA5A4E5}"/>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48155735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4372-8F4E-4FAD-A40C-6CC2A6144C30}"/>
              </a:ext>
            </a:extLst>
          </p:cNvPr>
          <p:cNvSpPr>
            <a:spLocks noGrp="1"/>
          </p:cNvSpPr>
          <p:nvPr>
            <p:ph type="title"/>
          </p:nvPr>
        </p:nvSpPr>
        <p:spPr/>
        <p:txBody>
          <a:bodyPr/>
          <a:lstStyle/>
          <a:p>
            <a:r>
              <a:rPr lang="en-US"/>
              <a:t>Facebook Ads Performance Table | 13 profiles - 17 of 25</a:t>
            </a:r>
          </a:p>
        </p:txBody>
      </p:sp>
      <p:graphicFrame>
        <p:nvGraphicFramePr>
          <p:cNvPr id="5" name="Table Placeholder 4">
            <a:extLst>
              <a:ext uri="{FF2B5EF4-FFF2-40B4-BE49-F238E27FC236}">
                <a16:creationId xmlns:a16="http://schemas.microsoft.com/office/drawing/2014/main" id="{FB8FCCF9-B720-4CFA-8175-069D1E266997}"/>
              </a:ext>
            </a:extLst>
          </p:cNvPr>
          <p:cNvGraphicFramePr>
            <a:graphicFrameLocks noGrp="1"/>
          </p:cNvGraphicFramePr>
          <p:nvPr>
            <p:ph type="tbl" sz="quarter" idx="13"/>
            <p:extLst>
              <p:ext uri="{D42A27DB-BD31-4B8C-83A1-F6EECF244321}">
                <p14:modId xmlns:p14="http://schemas.microsoft.com/office/powerpoint/2010/main" val="302867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118092333"/>
                    </a:ext>
                  </a:extLst>
                </a:gridCol>
                <a:gridCol w="987553">
                  <a:extLst>
                    <a:ext uri="{9D8B030D-6E8A-4147-A177-3AD203B41FA5}">
                      <a16:colId xmlns:a16="http://schemas.microsoft.com/office/drawing/2014/main" val="3139382748"/>
                    </a:ext>
                  </a:extLst>
                </a:gridCol>
                <a:gridCol w="329184">
                  <a:extLst>
                    <a:ext uri="{9D8B030D-6E8A-4147-A177-3AD203B41FA5}">
                      <a16:colId xmlns:a16="http://schemas.microsoft.com/office/drawing/2014/main" val="1734646102"/>
                    </a:ext>
                  </a:extLst>
                </a:gridCol>
                <a:gridCol w="329184">
                  <a:extLst>
                    <a:ext uri="{9D8B030D-6E8A-4147-A177-3AD203B41FA5}">
                      <a16:colId xmlns:a16="http://schemas.microsoft.com/office/drawing/2014/main" val="2660665635"/>
                    </a:ext>
                  </a:extLst>
                </a:gridCol>
                <a:gridCol w="329184">
                  <a:extLst>
                    <a:ext uri="{9D8B030D-6E8A-4147-A177-3AD203B41FA5}">
                      <a16:colId xmlns:a16="http://schemas.microsoft.com/office/drawing/2014/main" val="42716286"/>
                    </a:ext>
                  </a:extLst>
                </a:gridCol>
                <a:gridCol w="329184">
                  <a:extLst>
                    <a:ext uri="{9D8B030D-6E8A-4147-A177-3AD203B41FA5}">
                      <a16:colId xmlns:a16="http://schemas.microsoft.com/office/drawing/2014/main" val="3572687128"/>
                    </a:ext>
                  </a:extLst>
                </a:gridCol>
                <a:gridCol w="329184">
                  <a:extLst>
                    <a:ext uri="{9D8B030D-6E8A-4147-A177-3AD203B41FA5}">
                      <a16:colId xmlns:a16="http://schemas.microsoft.com/office/drawing/2014/main" val="704116251"/>
                    </a:ext>
                  </a:extLst>
                </a:gridCol>
                <a:gridCol w="329184">
                  <a:extLst>
                    <a:ext uri="{9D8B030D-6E8A-4147-A177-3AD203B41FA5}">
                      <a16:colId xmlns:a16="http://schemas.microsoft.com/office/drawing/2014/main" val="592662691"/>
                    </a:ext>
                  </a:extLst>
                </a:gridCol>
                <a:gridCol w="329184">
                  <a:extLst>
                    <a:ext uri="{9D8B030D-6E8A-4147-A177-3AD203B41FA5}">
                      <a16:colId xmlns:a16="http://schemas.microsoft.com/office/drawing/2014/main" val="3870659203"/>
                    </a:ext>
                  </a:extLst>
                </a:gridCol>
                <a:gridCol w="329184">
                  <a:extLst>
                    <a:ext uri="{9D8B030D-6E8A-4147-A177-3AD203B41FA5}">
                      <a16:colId xmlns:a16="http://schemas.microsoft.com/office/drawing/2014/main" val="4137945317"/>
                    </a:ext>
                  </a:extLst>
                </a:gridCol>
                <a:gridCol w="329184">
                  <a:extLst>
                    <a:ext uri="{9D8B030D-6E8A-4147-A177-3AD203B41FA5}">
                      <a16:colId xmlns:a16="http://schemas.microsoft.com/office/drawing/2014/main" val="4294341062"/>
                    </a:ext>
                  </a:extLst>
                </a:gridCol>
                <a:gridCol w="329184">
                  <a:extLst>
                    <a:ext uri="{9D8B030D-6E8A-4147-A177-3AD203B41FA5}">
                      <a16:colId xmlns:a16="http://schemas.microsoft.com/office/drawing/2014/main" val="594217744"/>
                    </a:ext>
                  </a:extLst>
                </a:gridCol>
                <a:gridCol w="329184">
                  <a:extLst>
                    <a:ext uri="{9D8B030D-6E8A-4147-A177-3AD203B41FA5}">
                      <a16:colId xmlns:a16="http://schemas.microsoft.com/office/drawing/2014/main" val="832136934"/>
                    </a:ext>
                  </a:extLst>
                </a:gridCol>
                <a:gridCol w="1563625">
                  <a:extLst>
                    <a:ext uri="{9D8B030D-6E8A-4147-A177-3AD203B41FA5}">
                      <a16:colId xmlns:a16="http://schemas.microsoft.com/office/drawing/2014/main" val="3720177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77755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- 2024-08-12 16:39:37</a:t>
                      </a:r>
                      <a:r>
                        <a:rPr kumimoji="0" lang="de-DE" sz="1000" b="0" i="0" u="none" strike="noStrike" kern="1200" cap="none" spc="0" normalizeH="0" baseline="0" noProof="0">
                          <a:ln>
                            <a:noFill/>
                          </a:ln>
                          <a:solidFill>
                            <a:prstClr val="black"/>
                          </a:solidFill>
                          <a:effectLst/>
                          <a:uLnTx/>
                          <a:uFillTx/>
                          <a:latin typeface="Calibri"/>
                          <a:ea typeface="+mn-ea"/>
                          <a:cs typeface="+mn-cs"/>
                        </a:rPr>
                        <a:t>
 Mach dich bereit für die nächste Generation Hautpflege mit unseren neuen NIVEA Body Lotions! 💧
Die verbesserten Formeln mit natürlichen Inhaltstoffen &amp; Hyaluron verfügen jetzt über eine verlängerte Wirkdauer und spenden bis zu 72 Stunden Feuchtigkeit. ​
Zudem sind unsere recycelten Flaschen jetzt noch umweltfreundlicher gestaltet, da nun noch weniger Plastik benötigt wird. Bewirb dich jetzt und teste gratis als einer von 1.500 NIVEA Botschafter*innen unsere nachhaltige Körperpflege 🌿✨ ​​
Weitere Informationen zum Produkttest und zur Bewerbung findest du unter dem Link in unserer Bio.​​​​
#NIVEA #NIVEAbotschafter #Produkttest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https://quintly-eu-image-storage.s3.amazonaws.com/60022ca1c1f5f702dc8ca6deec30fe7e/ae713adc56457fe87587fa2a2c584183.jpg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1693009855"/>
                  </a:ext>
                </a:extLst>
              </a:tr>
            </a:tbl>
          </a:graphicData>
        </a:graphic>
      </p:graphicFrame>
      <p:sp>
        <p:nvSpPr>
          <p:cNvPr id="4" name="Text Placeholder 3">
            <a:extLst>
              <a:ext uri="{FF2B5EF4-FFF2-40B4-BE49-F238E27FC236}">
                <a16:creationId xmlns:a16="http://schemas.microsoft.com/office/drawing/2014/main" id="{B7EA8158-7C57-4CDC-B162-A7BA570A517B}"/>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62114915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89736-8BD2-4150-8B88-65B601C4779D}"/>
              </a:ext>
            </a:extLst>
          </p:cNvPr>
          <p:cNvSpPr>
            <a:spLocks noGrp="1"/>
          </p:cNvSpPr>
          <p:nvPr>
            <p:ph type="title"/>
          </p:nvPr>
        </p:nvSpPr>
        <p:spPr/>
        <p:txBody>
          <a:bodyPr/>
          <a:lstStyle/>
          <a:p>
            <a:r>
              <a:rPr lang="en-US"/>
              <a:t>Facebook Ads Performance Table | 13 profiles - 18 of 25</a:t>
            </a:r>
          </a:p>
        </p:txBody>
      </p:sp>
      <p:graphicFrame>
        <p:nvGraphicFramePr>
          <p:cNvPr id="5" name="Table Placeholder 4">
            <a:extLst>
              <a:ext uri="{FF2B5EF4-FFF2-40B4-BE49-F238E27FC236}">
                <a16:creationId xmlns:a16="http://schemas.microsoft.com/office/drawing/2014/main" id="{56817B01-922F-4B13-8E4A-F09194AC9696}"/>
              </a:ext>
            </a:extLst>
          </p:cNvPr>
          <p:cNvGraphicFramePr>
            <a:graphicFrameLocks noGrp="1"/>
          </p:cNvGraphicFramePr>
          <p:nvPr>
            <p:ph type="tbl" sz="quarter" idx="13"/>
            <p:extLst>
              <p:ext uri="{D42A27DB-BD31-4B8C-83A1-F6EECF244321}">
                <p14:modId xmlns:p14="http://schemas.microsoft.com/office/powerpoint/2010/main" val="507790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803499255"/>
                    </a:ext>
                  </a:extLst>
                </a:gridCol>
                <a:gridCol w="987553">
                  <a:extLst>
                    <a:ext uri="{9D8B030D-6E8A-4147-A177-3AD203B41FA5}">
                      <a16:colId xmlns:a16="http://schemas.microsoft.com/office/drawing/2014/main" val="4023998588"/>
                    </a:ext>
                  </a:extLst>
                </a:gridCol>
                <a:gridCol w="329184">
                  <a:extLst>
                    <a:ext uri="{9D8B030D-6E8A-4147-A177-3AD203B41FA5}">
                      <a16:colId xmlns:a16="http://schemas.microsoft.com/office/drawing/2014/main" val="2878584518"/>
                    </a:ext>
                  </a:extLst>
                </a:gridCol>
                <a:gridCol w="329184">
                  <a:extLst>
                    <a:ext uri="{9D8B030D-6E8A-4147-A177-3AD203B41FA5}">
                      <a16:colId xmlns:a16="http://schemas.microsoft.com/office/drawing/2014/main" val="1404557076"/>
                    </a:ext>
                  </a:extLst>
                </a:gridCol>
                <a:gridCol w="329184">
                  <a:extLst>
                    <a:ext uri="{9D8B030D-6E8A-4147-A177-3AD203B41FA5}">
                      <a16:colId xmlns:a16="http://schemas.microsoft.com/office/drawing/2014/main" val="2806094253"/>
                    </a:ext>
                  </a:extLst>
                </a:gridCol>
                <a:gridCol w="329184">
                  <a:extLst>
                    <a:ext uri="{9D8B030D-6E8A-4147-A177-3AD203B41FA5}">
                      <a16:colId xmlns:a16="http://schemas.microsoft.com/office/drawing/2014/main" val="3777326478"/>
                    </a:ext>
                  </a:extLst>
                </a:gridCol>
                <a:gridCol w="329184">
                  <a:extLst>
                    <a:ext uri="{9D8B030D-6E8A-4147-A177-3AD203B41FA5}">
                      <a16:colId xmlns:a16="http://schemas.microsoft.com/office/drawing/2014/main" val="552896881"/>
                    </a:ext>
                  </a:extLst>
                </a:gridCol>
                <a:gridCol w="329184">
                  <a:extLst>
                    <a:ext uri="{9D8B030D-6E8A-4147-A177-3AD203B41FA5}">
                      <a16:colId xmlns:a16="http://schemas.microsoft.com/office/drawing/2014/main" val="4151919812"/>
                    </a:ext>
                  </a:extLst>
                </a:gridCol>
                <a:gridCol w="329184">
                  <a:extLst>
                    <a:ext uri="{9D8B030D-6E8A-4147-A177-3AD203B41FA5}">
                      <a16:colId xmlns:a16="http://schemas.microsoft.com/office/drawing/2014/main" val="3158907817"/>
                    </a:ext>
                  </a:extLst>
                </a:gridCol>
                <a:gridCol w="329184">
                  <a:extLst>
                    <a:ext uri="{9D8B030D-6E8A-4147-A177-3AD203B41FA5}">
                      <a16:colId xmlns:a16="http://schemas.microsoft.com/office/drawing/2014/main" val="877728049"/>
                    </a:ext>
                  </a:extLst>
                </a:gridCol>
                <a:gridCol w="329184">
                  <a:extLst>
                    <a:ext uri="{9D8B030D-6E8A-4147-A177-3AD203B41FA5}">
                      <a16:colId xmlns:a16="http://schemas.microsoft.com/office/drawing/2014/main" val="1952225291"/>
                    </a:ext>
                  </a:extLst>
                </a:gridCol>
                <a:gridCol w="329184">
                  <a:extLst>
                    <a:ext uri="{9D8B030D-6E8A-4147-A177-3AD203B41FA5}">
                      <a16:colId xmlns:a16="http://schemas.microsoft.com/office/drawing/2014/main" val="3531710870"/>
                    </a:ext>
                  </a:extLst>
                </a:gridCol>
                <a:gridCol w="329184">
                  <a:extLst>
                    <a:ext uri="{9D8B030D-6E8A-4147-A177-3AD203B41FA5}">
                      <a16:colId xmlns:a16="http://schemas.microsoft.com/office/drawing/2014/main" val="3746426396"/>
                    </a:ext>
                  </a:extLst>
                </a:gridCol>
                <a:gridCol w="1563625">
                  <a:extLst>
                    <a:ext uri="{9D8B030D-6E8A-4147-A177-3AD203B41FA5}">
                      <a16:colId xmlns:a16="http://schemas.microsoft.com/office/drawing/2014/main" val="2130251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51961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Austria - 2024-08-05 15:36:11</a:t>
                      </a:r>
                      <a:r>
                        <a:rPr kumimoji="0" lang="de-DE" sz="1000" b="0" i="0" u="none" strike="noStrike" kern="1200" cap="none" spc="0" normalizeH="0" baseline="0" noProof="0">
                          <a:ln>
                            <a:noFill/>
                          </a:ln>
                          <a:solidFill>
                            <a:prstClr val="black"/>
                          </a:solidFill>
                          <a:effectLst/>
                          <a:uLnTx/>
                          <a:uFillTx/>
                          <a:latin typeface="Calibri"/>
                          <a:ea typeface="+mn-ea"/>
                          <a:cs typeface="+mn-cs"/>
                        </a:rPr>
                        <a:t>
 Wohlfühlen in deiner Haut! 💙 Reduziere Dehnungsstreifen sichtbar in nur 2 Wochen mit dem NIVEA Luminous Body-Öl Serum!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https://quintly-eu-image-storage.s3.amazonaws.com/52bb16206a45963c82baccc694dd57b4/366ffad602cb64c8ae734a61769b2cb3.jpg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884.59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20 - 45</a:t>
                      </a:r>
                    </a:p>
                  </a:txBody>
                  <a:tcPr/>
                </a:tc>
                <a:extLst>
                  <a:ext uri="{0D108BD9-81ED-4DB2-BD59-A6C34878D82A}">
                    <a16:rowId xmlns:a16="http://schemas.microsoft.com/office/drawing/2014/main" val="767578516"/>
                  </a:ext>
                </a:extLst>
              </a:tr>
            </a:tbl>
          </a:graphicData>
        </a:graphic>
      </p:graphicFrame>
      <p:sp>
        <p:nvSpPr>
          <p:cNvPr id="4" name="Text Placeholder 3">
            <a:extLst>
              <a:ext uri="{FF2B5EF4-FFF2-40B4-BE49-F238E27FC236}">
                <a16:creationId xmlns:a16="http://schemas.microsoft.com/office/drawing/2014/main" id="{389F87ED-52A1-47D7-A538-AB00E59EB36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75471151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18346-D38E-4B05-8D1D-BB446C0CDD33}"/>
              </a:ext>
            </a:extLst>
          </p:cNvPr>
          <p:cNvSpPr>
            <a:spLocks noGrp="1"/>
          </p:cNvSpPr>
          <p:nvPr>
            <p:ph type="title"/>
          </p:nvPr>
        </p:nvSpPr>
        <p:spPr/>
        <p:txBody>
          <a:bodyPr/>
          <a:lstStyle/>
          <a:p>
            <a:r>
              <a:rPr lang="en-US"/>
              <a:t>Facebook Ads Performance Table | 13 profiles - 19 of 25</a:t>
            </a:r>
          </a:p>
        </p:txBody>
      </p:sp>
      <p:graphicFrame>
        <p:nvGraphicFramePr>
          <p:cNvPr id="5" name="Table Placeholder 4">
            <a:extLst>
              <a:ext uri="{FF2B5EF4-FFF2-40B4-BE49-F238E27FC236}">
                <a16:creationId xmlns:a16="http://schemas.microsoft.com/office/drawing/2014/main" id="{B19D6238-1995-447C-BBF5-8810B368972D}"/>
              </a:ext>
            </a:extLst>
          </p:cNvPr>
          <p:cNvGraphicFramePr>
            <a:graphicFrameLocks noGrp="1"/>
          </p:cNvGraphicFramePr>
          <p:nvPr>
            <p:ph type="tbl" sz="quarter" idx="13"/>
            <p:extLst>
              <p:ext uri="{D42A27DB-BD31-4B8C-83A1-F6EECF244321}">
                <p14:modId xmlns:p14="http://schemas.microsoft.com/office/powerpoint/2010/main" val="214405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572593038"/>
                    </a:ext>
                  </a:extLst>
                </a:gridCol>
                <a:gridCol w="987553">
                  <a:extLst>
                    <a:ext uri="{9D8B030D-6E8A-4147-A177-3AD203B41FA5}">
                      <a16:colId xmlns:a16="http://schemas.microsoft.com/office/drawing/2014/main" val="1642249729"/>
                    </a:ext>
                  </a:extLst>
                </a:gridCol>
                <a:gridCol w="329184">
                  <a:extLst>
                    <a:ext uri="{9D8B030D-6E8A-4147-A177-3AD203B41FA5}">
                      <a16:colId xmlns:a16="http://schemas.microsoft.com/office/drawing/2014/main" val="1092525441"/>
                    </a:ext>
                  </a:extLst>
                </a:gridCol>
                <a:gridCol w="329184">
                  <a:extLst>
                    <a:ext uri="{9D8B030D-6E8A-4147-A177-3AD203B41FA5}">
                      <a16:colId xmlns:a16="http://schemas.microsoft.com/office/drawing/2014/main" val="3362887971"/>
                    </a:ext>
                  </a:extLst>
                </a:gridCol>
                <a:gridCol w="329184">
                  <a:extLst>
                    <a:ext uri="{9D8B030D-6E8A-4147-A177-3AD203B41FA5}">
                      <a16:colId xmlns:a16="http://schemas.microsoft.com/office/drawing/2014/main" val="1035251638"/>
                    </a:ext>
                  </a:extLst>
                </a:gridCol>
                <a:gridCol w="329184">
                  <a:extLst>
                    <a:ext uri="{9D8B030D-6E8A-4147-A177-3AD203B41FA5}">
                      <a16:colId xmlns:a16="http://schemas.microsoft.com/office/drawing/2014/main" val="1766021895"/>
                    </a:ext>
                  </a:extLst>
                </a:gridCol>
                <a:gridCol w="329184">
                  <a:extLst>
                    <a:ext uri="{9D8B030D-6E8A-4147-A177-3AD203B41FA5}">
                      <a16:colId xmlns:a16="http://schemas.microsoft.com/office/drawing/2014/main" val="1132354383"/>
                    </a:ext>
                  </a:extLst>
                </a:gridCol>
                <a:gridCol w="329184">
                  <a:extLst>
                    <a:ext uri="{9D8B030D-6E8A-4147-A177-3AD203B41FA5}">
                      <a16:colId xmlns:a16="http://schemas.microsoft.com/office/drawing/2014/main" val="4212969860"/>
                    </a:ext>
                  </a:extLst>
                </a:gridCol>
                <a:gridCol w="329184">
                  <a:extLst>
                    <a:ext uri="{9D8B030D-6E8A-4147-A177-3AD203B41FA5}">
                      <a16:colId xmlns:a16="http://schemas.microsoft.com/office/drawing/2014/main" val="3538647852"/>
                    </a:ext>
                  </a:extLst>
                </a:gridCol>
                <a:gridCol w="329184">
                  <a:extLst>
                    <a:ext uri="{9D8B030D-6E8A-4147-A177-3AD203B41FA5}">
                      <a16:colId xmlns:a16="http://schemas.microsoft.com/office/drawing/2014/main" val="4155207703"/>
                    </a:ext>
                  </a:extLst>
                </a:gridCol>
                <a:gridCol w="329184">
                  <a:extLst>
                    <a:ext uri="{9D8B030D-6E8A-4147-A177-3AD203B41FA5}">
                      <a16:colId xmlns:a16="http://schemas.microsoft.com/office/drawing/2014/main" val="2364260258"/>
                    </a:ext>
                  </a:extLst>
                </a:gridCol>
                <a:gridCol w="329184">
                  <a:extLst>
                    <a:ext uri="{9D8B030D-6E8A-4147-A177-3AD203B41FA5}">
                      <a16:colId xmlns:a16="http://schemas.microsoft.com/office/drawing/2014/main" val="3010565394"/>
                    </a:ext>
                  </a:extLst>
                </a:gridCol>
                <a:gridCol w="329184">
                  <a:extLst>
                    <a:ext uri="{9D8B030D-6E8A-4147-A177-3AD203B41FA5}">
                      <a16:colId xmlns:a16="http://schemas.microsoft.com/office/drawing/2014/main" val="2234072338"/>
                    </a:ext>
                  </a:extLst>
                </a:gridCol>
                <a:gridCol w="1563625">
                  <a:extLst>
                    <a:ext uri="{9D8B030D-6E8A-4147-A177-3AD203B41FA5}">
                      <a16:colId xmlns:a16="http://schemas.microsoft.com/office/drawing/2014/main" val="177018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231070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Italy - 2024-08-01 15:34:20</a:t>
                      </a:r>
                      <a:r>
                        <a:rPr kumimoji="0" lang="en-US" sz="1000" b="0" i="0" u="none" strike="noStrike" kern="1200" cap="none" spc="0" normalizeH="0" baseline="0" noProof="0">
                          <a:ln>
                            <a:noFill/>
                          </a:ln>
                          <a:solidFill>
                            <a:prstClr val="black"/>
                          </a:solidFill>
                          <a:effectLst/>
                          <a:uLnTx/>
                          <a:uFillTx/>
                          <a:latin typeface="Calibri"/>
                          <a:ea typeface="+mn-ea"/>
                          <a:cs typeface="+mn-cs"/>
                        </a:rPr>
                        <a:t>
 Stanca delle macchie sui vestiti? Ti presentiamo il tuo nuovo alleato: NIVEA Deo Black &amp; White Invisible Original. 👗 Protegge i tuoi vestiti e la tua pelle grazie alla formula anti macchia. 🖤🤍 Freschezza garantita fino a 72 ore.😉
#NIVEA #NIVEAItalia #NIVEADEOBlackAndWhite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https://quintly-eu-image-storage.s3.amazonaws.com/2a9b48215066f505e884f2348bd2248f/57662a0c489761a1e56f3940138a57d9.jpg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415816379"/>
                  </a:ext>
                </a:extLst>
              </a:tr>
            </a:tbl>
          </a:graphicData>
        </a:graphic>
      </p:graphicFrame>
      <p:sp>
        <p:nvSpPr>
          <p:cNvPr id="4" name="Text Placeholder 3">
            <a:extLst>
              <a:ext uri="{FF2B5EF4-FFF2-40B4-BE49-F238E27FC236}">
                <a16:creationId xmlns:a16="http://schemas.microsoft.com/office/drawing/2014/main" id="{3E6D4153-30FD-4623-915E-A2443404C3B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419496781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AE862-F8DB-4CF5-8B0D-3EDBC4D90286}"/>
              </a:ext>
            </a:extLst>
          </p:cNvPr>
          <p:cNvSpPr>
            <a:spLocks noGrp="1"/>
          </p:cNvSpPr>
          <p:nvPr>
            <p:ph type="title"/>
          </p:nvPr>
        </p:nvSpPr>
        <p:spPr/>
        <p:txBody>
          <a:bodyPr/>
          <a:lstStyle/>
          <a:p>
            <a:r>
              <a:rPr lang="en-US"/>
              <a:t>Facebook Ads Performance Table | 13 profiles - 20 of 25</a:t>
            </a:r>
          </a:p>
        </p:txBody>
      </p:sp>
      <p:graphicFrame>
        <p:nvGraphicFramePr>
          <p:cNvPr id="5" name="Table Placeholder 4">
            <a:extLst>
              <a:ext uri="{FF2B5EF4-FFF2-40B4-BE49-F238E27FC236}">
                <a16:creationId xmlns:a16="http://schemas.microsoft.com/office/drawing/2014/main" id="{760CD926-34D7-4E97-ADB5-A823C3D29F4F}"/>
              </a:ext>
            </a:extLst>
          </p:cNvPr>
          <p:cNvGraphicFramePr>
            <a:graphicFrameLocks noGrp="1"/>
          </p:cNvGraphicFramePr>
          <p:nvPr>
            <p:ph type="tbl" sz="quarter" idx="13"/>
            <p:extLst>
              <p:ext uri="{D42A27DB-BD31-4B8C-83A1-F6EECF244321}">
                <p14:modId xmlns:p14="http://schemas.microsoft.com/office/powerpoint/2010/main" val="3298181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735475149"/>
                    </a:ext>
                  </a:extLst>
                </a:gridCol>
                <a:gridCol w="987553">
                  <a:extLst>
                    <a:ext uri="{9D8B030D-6E8A-4147-A177-3AD203B41FA5}">
                      <a16:colId xmlns:a16="http://schemas.microsoft.com/office/drawing/2014/main" val="221994985"/>
                    </a:ext>
                  </a:extLst>
                </a:gridCol>
                <a:gridCol w="329184">
                  <a:extLst>
                    <a:ext uri="{9D8B030D-6E8A-4147-A177-3AD203B41FA5}">
                      <a16:colId xmlns:a16="http://schemas.microsoft.com/office/drawing/2014/main" val="876724191"/>
                    </a:ext>
                  </a:extLst>
                </a:gridCol>
                <a:gridCol w="329184">
                  <a:extLst>
                    <a:ext uri="{9D8B030D-6E8A-4147-A177-3AD203B41FA5}">
                      <a16:colId xmlns:a16="http://schemas.microsoft.com/office/drawing/2014/main" val="889138864"/>
                    </a:ext>
                  </a:extLst>
                </a:gridCol>
                <a:gridCol w="329184">
                  <a:extLst>
                    <a:ext uri="{9D8B030D-6E8A-4147-A177-3AD203B41FA5}">
                      <a16:colId xmlns:a16="http://schemas.microsoft.com/office/drawing/2014/main" val="1235839421"/>
                    </a:ext>
                  </a:extLst>
                </a:gridCol>
                <a:gridCol w="329184">
                  <a:extLst>
                    <a:ext uri="{9D8B030D-6E8A-4147-A177-3AD203B41FA5}">
                      <a16:colId xmlns:a16="http://schemas.microsoft.com/office/drawing/2014/main" val="907954641"/>
                    </a:ext>
                  </a:extLst>
                </a:gridCol>
                <a:gridCol w="329184">
                  <a:extLst>
                    <a:ext uri="{9D8B030D-6E8A-4147-A177-3AD203B41FA5}">
                      <a16:colId xmlns:a16="http://schemas.microsoft.com/office/drawing/2014/main" val="2393584051"/>
                    </a:ext>
                  </a:extLst>
                </a:gridCol>
                <a:gridCol w="329184">
                  <a:extLst>
                    <a:ext uri="{9D8B030D-6E8A-4147-A177-3AD203B41FA5}">
                      <a16:colId xmlns:a16="http://schemas.microsoft.com/office/drawing/2014/main" val="1601495996"/>
                    </a:ext>
                  </a:extLst>
                </a:gridCol>
                <a:gridCol w="329184">
                  <a:extLst>
                    <a:ext uri="{9D8B030D-6E8A-4147-A177-3AD203B41FA5}">
                      <a16:colId xmlns:a16="http://schemas.microsoft.com/office/drawing/2014/main" val="3374287740"/>
                    </a:ext>
                  </a:extLst>
                </a:gridCol>
                <a:gridCol w="329184">
                  <a:extLst>
                    <a:ext uri="{9D8B030D-6E8A-4147-A177-3AD203B41FA5}">
                      <a16:colId xmlns:a16="http://schemas.microsoft.com/office/drawing/2014/main" val="2788716521"/>
                    </a:ext>
                  </a:extLst>
                </a:gridCol>
                <a:gridCol w="329184">
                  <a:extLst>
                    <a:ext uri="{9D8B030D-6E8A-4147-A177-3AD203B41FA5}">
                      <a16:colId xmlns:a16="http://schemas.microsoft.com/office/drawing/2014/main" val="4060373338"/>
                    </a:ext>
                  </a:extLst>
                </a:gridCol>
                <a:gridCol w="329184">
                  <a:extLst>
                    <a:ext uri="{9D8B030D-6E8A-4147-A177-3AD203B41FA5}">
                      <a16:colId xmlns:a16="http://schemas.microsoft.com/office/drawing/2014/main" val="2856988923"/>
                    </a:ext>
                  </a:extLst>
                </a:gridCol>
                <a:gridCol w="329184">
                  <a:extLst>
                    <a:ext uri="{9D8B030D-6E8A-4147-A177-3AD203B41FA5}">
                      <a16:colId xmlns:a16="http://schemas.microsoft.com/office/drawing/2014/main" val="1743027273"/>
                    </a:ext>
                  </a:extLst>
                </a:gridCol>
                <a:gridCol w="1563625">
                  <a:extLst>
                    <a:ext uri="{9D8B030D-6E8A-4147-A177-3AD203B41FA5}">
                      <a16:colId xmlns:a16="http://schemas.microsoft.com/office/drawing/2014/main" val="3425966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19447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Austria - 2024-08-06 11:56:20</a:t>
                      </a:r>
                      <a:r>
                        <a:rPr kumimoji="0" lang="en-US" sz="1000" b="0" i="0" u="none" strike="noStrike" kern="1200" cap="none" spc="0" normalizeH="0" baseline="0" noProof="0">
                          <a:ln>
                            <a:noFill/>
                          </a:ln>
                          <a:solidFill>
                            <a:prstClr val="black"/>
                          </a:solidFill>
                          <a:effectLst/>
                          <a:uLnTx/>
                          <a:uFillTx/>
                          <a:latin typeface="Calibri"/>
                          <a:ea typeface="+mn-ea"/>
                          <a:cs typeface="+mn-cs"/>
                        </a:rPr>
                        <a:t>
 Frische und ebenmäßige Haut 😍 Mit dem neuen NIVEA Cellular Expert Filler Serum mit Hyaluronsäure strahlst du besonders!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https://quintly-eu-image-storage.s3.amazonaws.com/52bb16206a45963c82baccc694dd57b4/b3836a5ce05f932afbae5fd1c0b69097.jpg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900.69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25 - 64</a:t>
                      </a:r>
                    </a:p>
                  </a:txBody>
                  <a:tcPr/>
                </a:tc>
                <a:extLst>
                  <a:ext uri="{0D108BD9-81ED-4DB2-BD59-A6C34878D82A}">
                    <a16:rowId xmlns:a16="http://schemas.microsoft.com/office/drawing/2014/main" val="736827366"/>
                  </a:ext>
                </a:extLst>
              </a:tr>
            </a:tbl>
          </a:graphicData>
        </a:graphic>
      </p:graphicFrame>
      <p:sp>
        <p:nvSpPr>
          <p:cNvPr id="4" name="Text Placeholder 3">
            <a:extLst>
              <a:ext uri="{FF2B5EF4-FFF2-40B4-BE49-F238E27FC236}">
                <a16:creationId xmlns:a16="http://schemas.microsoft.com/office/drawing/2014/main" id="{786B4E3D-D78E-4B71-AB7E-72695EF3DDE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97182828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7D4CF-62A9-4345-83BA-58F860BAA749}"/>
              </a:ext>
            </a:extLst>
          </p:cNvPr>
          <p:cNvSpPr>
            <a:spLocks noGrp="1"/>
          </p:cNvSpPr>
          <p:nvPr>
            <p:ph type="title"/>
          </p:nvPr>
        </p:nvSpPr>
        <p:spPr/>
        <p:txBody>
          <a:bodyPr/>
          <a:lstStyle/>
          <a:p>
            <a:r>
              <a:rPr lang="en-US"/>
              <a:t>Facebook Ads Performance Table | 13 profiles - 21 of 25</a:t>
            </a:r>
          </a:p>
        </p:txBody>
      </p:sp>
      <p:graphicFrame>
        <p:nvGraphicFramePr>
          <p:cNvPr id="5" name="Table Placeholder 4">
            <a:extLst>
              <a:ext uri="{FF2B5EF4-FFF2-40B4-BE49-F238E27FC236}">
                <a16:creationId xmlns:a16="http://schemas.microsoft.com/office/drawing/2014/main" id="{9D722FFE-5547-4141-BEB9-18281856E7D6}"/>
              </a:ext>
            </a:extLst>
          </p:cNvPr>
          <p:cNvGraphicFramePr>
            <a:graphicFrameLocks noGrp="1"/>
          </p:cNvGraphicFramePr>
          <p:nvPr>
            <p:ph type="tbl" sz="quarter" idx="13"/>
            <p:extLst>
              <p:ext uri="{D42A27DB-BD31-4B8C-83A1-F6EECF244321}">
                <p14:modId xmlns:p14="http://schemas.microsoft.com/office/powerpoint/2010/main" val="352500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66105789"/>
                    </a:ext>
                  </a:extLst>
                </a:gridCol>
                <a:gridCol w="987553">
                  <a:extLst>
                    <a:ext uri="{9D8B030D-6E8A-4147-A177-3AD203B41FA5}">
                      <a16:colId xmlns:a16="http://schemas.microsoft.com/office/drawing/2014/main" val="640225674"/>
                    </a:ext>
                  </a:extLst>
                </a:gridCol>
                <a:gridCol w="329184">
                  <a:extLst>
                    <a:ext uri="{9D8B030D-6E8A-4147-A177-3AD203B41FA5}">
                      <a16:colId xmlns:a16="http://schemas.microsoft.com/office/drawing/2014/main" val="3329699835"/>
                    </a:ext>
                  </a:extLst>
                </a:gridCol>
                <a:gridCol w="329184">
                  <a:extLst>
                    <a:ext uri="{9D8B030D-6E8A-4147-A177-3AD203B41FA5}">
                      <a16:colId xmlns:a16="http://schemas.microsoft.com/office/drawing/2014/main" val="2377937215"/>
                    </a:ext>
                  </a:extLst>
                </a:gridCol>
                <a:gridCol w="329184">
                  <a:extLst>
                    <a:ext uri="{9D8B030D-6E8A-4147-A177-3AD203B41FA5}">
                      <a16:colId xmlns:a16="http://schemas.microsoft.com/office/drawing/2014/main" val="464252773"/>
                    </a:ext>
                  </a:extLst>
                </a:gridCol>
                <a:gridCol w="329184">
                  <a:extLst>
                    <a:ext uri="{9D8B030D-6E8A-4147-A177-3AD203B41FA5}">
                      <a16:colId xmlns:a16="http://schemas.microsoft.com/office/drawing/2014/main" val="3805454696"/>
                    </a:ext>
                  </a:extLst>
                </a:gridCol>
                <a:gridCol w="329184">
                  <a:extLst>
                    <a:ext uri="{9D8B030D-6E8A-4147-A177-3AD203B41FA5}">
                      <a16:colId xmlns:a16="http://schemas.microsoft.com/office/drawing/2014/main" val="2629394831"/>
                    </a:ext>
                  </a:extLst>
                </a:gridCol>
                <a:gridCol w="329184">
                  <a:extLst>
                    <a:ext uri="{9D8B030D-6E8A-4147-A177-3AD203B41FA5}">
                      <a16:colId xmlns:a16="http://schemas.microsoft.com/office/drawing/2014/main" val="2261664008"/>
                    </a:ext>
                  </a:extLst>
                </a:gridCol>
                <a:gridCol w="329184">
                  <a:extLst>
                    <a:ext uri="{9D8B030D-6E8A-4147-A177-3AD203B41FA5}">
                      <a16:colId xmlns:a16="http://schemas.microsoft.com/office/drawing/2014/main" val="2849009830"/>
                    </a:ext>
                  </a:extLst>
                </a:gridCol>
                <a:gridCol w="329184">
                  <a:extLst>
                    <a:ext uri="{9D8B030D-6E8A-4147-A177-3AD203B41FA5}">
                      <a16:colId xmlns:a16="http://schemas.microsoft.com/office/drawing/2014/main" val="2647238334"/>
                    </a:ext>
                  </a:extLst>
                </a:gridCol>
                <a:gridCol w="329184">
                  <a:extLst>
                    <a:ext uri="{9D8B030D-6E8A-4147-A177-3AD203B41FA5}">
                      <a16:colId xmlns:a16="http://schemas.microsoft.com/office/drawing/2014/main" val="1668005473"/>
                    </a:ext>
                  </a:extLst>
                </a:gridCol>
                <a:gridCol w="329184">
                  <a:extLst>
                    <a:ext uri="{9D8B030D-6E8A-4147-A177-3AD203B41FA5}">
                      <a16:colId xmlns:a16="http://schemas.microsoft.com/office/drawing/2014/main" val="709843016"/>
                    </a:ext>
                  </a:extLst>
                </a:gridCol>
                <a:gridCol w="329184">
                  <a:extLst>
                    <a:ext uri="{9D8B030D-6E8A-4147-A177-3AD203B41FA5}">
                      <a16:colId xmlns:a16="http://schemas.microsoft.com/office/drawing/2014/main" val="2053109172"/>
                    </a:ext>
                  </a:extLst>
                </a:gridCol>
                <a:gridCol w="1563625">
                  <a:extLst>
                    <a:ext uri="{9D8B030D-6E8A-4147-A177-3AD203B41FA5}">
                      <a16:colId xmlns:a16="http://schemas.microsoft.com/office/drawing/2014/main" val="1862710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26803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Austria - 2024-08-06 12:00:12</a:t>
                      </a:r>
                      <a:r>
                        <a:rPr kumimoji="0" lang="en-US" sz="1000" b="0" i="0" u="none" strike="noStrike" kern="1200" cap="none" spc="0" normalizeH="0" baseline="0" noProof="0">
                          <a:ln>
                            <a:noFill/>
                          </a:ln>
                          <a:solidFill>
                            <a:prstClr val="black"/>
                          </a:solidFill>
                          <a:effectLst/>
                          <a:uLnTx/>
                          <a:uFillTx/>
                          <a:latin typeface="Calibri"/>
                          <a:ea typeface="+mn-ea"/>
                          <a:cs typeface="+mn-cs"/>
                        </a:rPr>
                        <a:t>
 Frische und ebenmäßige Haut 😍 Mit dem neuen NIVEA Cellular Expert Filler Serum mit Hyaluronsäure strahlst du besonders!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https://quintly-eu-image-storage.s3.amazonaws.com/52bb16206a45963c82baccc694dd57b4/b3836a5ce05f932afbae5fd1c0b69097.jpg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866.11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25 - 64</a:t>
                      </a:r>
                    </a:p>
                  </a:txBody>
                  <a:tcPr/>
                </a:tc>
                <a:extLst>
                  <a:ext uri="{0D108BD9-81ED-4DB2-BD59-A6C34878D82A}">
                    <a16:rowId xmlns:a16="http://schemas.microsoft.com/office/drawing/2014/main" val="2036348567"/>
                  </a:ext>
                </a:extLst>
              </a:tr>
            </a:tbl>
          </a:graphicData>
        </a:graphic>
      </p:graphicFrame>
      <p:sp>
        <p:nvSpPr>
          <p:cNvPr id="4" name="Text Placeholder 3">
            <a:extLst>
              <a:ext uri="{FF2B5EF4-FFF2-40B4-BE49-F238E27FC236}">
                <a16:creationId xmlns:a16="http://schemas.microsoft.com/office/drawing/2014/main" id="{5AB49860-2D33-44F5-B467-EFC9BA6D3E3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37614771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81DD1-0FC0-4F15-B402-996602876090}"/>
              </a:ext>
            </a:extLst>
          </p:cNvPr>
          <p:cNvSpPr>
            <a:spLocks noGrp="1"/>
          </p:cNvSpPr>
          <p:nvPr>
            <p:ph type="title"/>
          </p:nvPr>
        </p:nvSpPr>
        <p:spPr/>
        <p:txBody>
          <a:bodyPr/>
          <a:lstStyle/>
          <a:p>
            <a:r>
              <a:rPr lang="en-US"/>
              <a:t>Facebook Ads Performance Table | 13 profiles - 22 of 25</a:t>
            </a:r>
          </a:p>
        </p:txBody>
      </p:sp>
      <p:graphicFrame>
        <p:nvGraphicFramePr>
          <p:cNvPr id="5" name="Table Placeholder 4">
            <a:extLst>
              <a:ext uri="{FF2B5EF4-FFF2-40B4-BE49-F238E27FC236}">
                <a16:creationId xmlns:a16="http://schemas.microsoft.com/office/drawing/2014/main" id="{DCD9079A-D4B6-48E9-8BF3-A0B309B5D025}"/>
              </a:ext>
            </a:extLst>
          </p:cNvPr>
          <p:cNvGraphicFramePr>
            <a:graphicFrameLocks noGrp="1"/>
          </p:cNvGraphicFramePr>
          <p:nvPr>
            <p:ph type="tbl" sz="quarter" idx="13"/>
            <p:extLst>
              <p:ext uri="{D42A27DB-BD31-4B8C-83A1-F6EECF244321}">
                <p14:modId xmlns:p14="http://schemas.microsoft.com/office/powerpoint/2010/main" val="2591902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56784693"/>
                    </a:ext>
                  </a:extLst>
                </a:gridCol>
                <a:gridCol w="987553">
                  <a:extLst>
                    <a:ext uri="{9D8B030D-6E8A-4147-A177-3AD203B41FA5}">
                      <a16:colId xmlns:a16="http://schemas.microsoft.com/office/drawing/2014/main" val="3942483300"/>
                    </a:ext>
                  </a:extLst>
                </a:gridCol>
                <a:gridCol w="329184">
                  <a:extLst>
                    <a:ext uri="{9D8B030D-6E8A-4147-A177-3AD203B41FA5}">
                      <a16:colId xmlns:a16="http://schemas.microsoft.com/office/drawing/2014/main" val="2441317684"/>
                    </a:ext>
                  </a:extLst>
                </a:gridCol>
                <a:gridCol w="329184">
                  <a:extLst>
                    <a:ext uri="{9D8B030D-6E8A-4147-A177-3AD203B41FA5}">
                      <a16:colId xmlns:a16="http://schemas.microsoft.com/office/drawing/2014/main" val="1087696888"/>
                    </a:ext>
                  </a:extLst>
                </a:gridCol>
                <a:gridCol w="329184">
                  <a:extLst>
                    <a:ext uri="{9D8B030D-6E8A-4147-A177-3AD203B41FA5}">
                      <a16:colId xmlns:a16="http://schemas.microsoft.com/office/drawing/2014/main" val="3646139575"/>
                    </a:ext>
                  </a:extLst>
                </a:gridCol>
                <a:gridCol w="329184">
                  <a:extLst>
                    <a:ext uri="{9D8B030D-6E8A-4147-A177-3AD203B41FA5}">
                      <a16:colId xmlns:a16="http://schemas.microsoft.com/office/drawing/2014/main" val="10936596"/>
                    </a:ext>
                  </a:extLst>
                </a:gridCol>
                <a:gridCol w="329184">
                  <a:extLst>
                    <a:ext uri="{9D8B030D-6E8A-4147-A177-3AD203B41FA5}">
                      <a16:colId xmlns:a16="http://schemas.microsoft.com/office/drawing/2014/main" val="2561044859"/>
                    </a:ext>
                  </a:extLst>
                </a:gridCol>
                <a:gridCol w="329184">
                  <a:extLst>
                    <a:ext uri="{9D8B030D-6E8A-4147-A177-3AD203B41FA5}">
                      <a16:colId xmlns:a16="http://schemas.microsoft.com/office/drawing/2014/main" val="3850948517"/>
                    </a:ext>
                  </a:extLst>
                </a:gridCol>
                <a:gridCol w="329184">
                  <a:extLst>
                    <a:ext uri="{9D8B030D-6E8A-4147-A177-3AD203B41FA5}">
                      <a16:colId xmlns:a16="http://schemas.microsoft.com/office/drawing/2014/main" val="3591109710"/>
                    </a:ext>
                  </a:extLst>
                </a:gridCol>
                <a:gridCol w="329184">
                  <a:extLst>
                    <a:ext uri="{9D8B030D-6E8A-4147-A177-3AD203B41FA5}">
                      <a16:colId xmlns:a16="http://schemas.microsoft.com/office/drawing/2014/main" val="1168311514"/>
                    </a:ext>
                  </a:extLst>
                </a:gridCol>
                <a:gridCol w="329184">
                  <a:extLst>
                    <a:ext uri="{9D8B030D-6E8A-4147-A177-3AD203B41FA5}">
                      <a16:colId xmlns:a16="http://schemas.microsoft.com/office/drawing/2014/main" val="2135755439"/>
                    </a:ext>
                  </a:extLst>
                </a:gridCol>
                <a:gridCol w="329184">
                  <a:extLst>
                    <a:ext uri="{9D8B030D-6E8A-4147-A177-3AD203B41FA5}">
                      <a16:colId xmlns:a16="http://schemas.microsoft.com/office/drawing/2014/main" val="752315647"/>
                    </a:ext>
                  </a:extLst>
                </a:gridCol>
                <a:gridCol w="329184">
                  <a:extLst>
                    <a:ext uri="{9D8B030D-6E8A-4147-A177-3AD203B41FA5}">
                      <a16:colId xmlns:a16="http://schemas.microsoft.com/office/drawing/2014/main" val="601220586"/>
                    </a:ext>
                  </a:extLst>
                </a:gridCol>
                <a:gridCol w="1563625">
                  <a:extLst>
                    <a:ext uri="{9D8B030D-6E8A-4147-A177-3AD203B41FA5}">
                      <a16:colId xmlns:a16="http://schemas.microsoft.com/office/drawing/2014/main" val="2409533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469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14:06:36</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https://quintly-eu-image-storage.s3.amazonaws.com/60022ca1c1f5f702dc8ca6deec30fe7e/a7c4dcf3579b557f045b0261da72ea4a.jpg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1407.23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Lookalike (DE, 5%) - 2024| TimeOnPage (90d) | NiveaPixel, Lookalike (DE, 5%) - 2024 | SessionDuration (90d) | NiveaPixel, Lookalike (DE, 5%) - RET | Video Viewers | Past Campaigns 180d oder Lookalike (DE, 5%) - RET | Cellular Luminous | AUG-SEP | VV know</a:t>
                      </a:r>
                    </a:p>
                  </a:txBody>
                  <a:tcPr/>
                </a:tc>
                <a:extLst>
                  <a:ext uri="{0D108BD9-81ED-4DB2-BD59-A6C34878D82A}">
                    <a16:rowId xmlns:a16="http://schemas.microsoft.com/office/drawing/2014/main" val="80420014"/>
                  </a:ext>
                </a:extLst>
              </a:tr>
            </a:tbl>
          </a:graphicData>
        </a:graphic>
      </p:graphicFrame>
      <p:sp>
        <p:nvSpPr>
          <p:cNvPr id="4" name="Text Placeholder 3">
            <a:extLst>
              <a:ext uri="{FF2B5EF4-FFF2-40B4-BE49-F238E27FC236}">
                <a16:creationId xmlns:a16="http://schemas.microsoft.com/office/drawing/2014/main" id="{1342BD4E-591F-4BD1-999C-61C65ABB92B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92311119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4296-7B37-48A2-9958-E6BDCA016889}"/>
              </a:ext>
            </a:extLst>
          </p:cNvPr>
          <p:cNvSpPr>
            <a:spLocks noGrp="1"/>
          </p:cNvSpPr>
          <p:nvPr>
            <p:ph type="title"/>
          </p:nvPr>
        </p:nvSpPr>
        <p:spPr/>
        <p:txBody>
          <a:bodyPr/>
          <a:lstStyle/>
          <a:p>
            <a:r>
              <a:rPr lang="en-US"/>
              <a:t>Facebook Ads Performance Table | 13 profiles - 23 of 25</a:t>
            </a:r>
          </a:p>
        </p:txBody>
      </p:sp>
      <p:graphicFrame>
        <p:nvGraphicFramePr>
          <p:cNvPr id="5" name="Table Placeholder 4">
            <a:extLst>
              <a:ext uri="{FF2B5EF4-FFF2-40B4-BE49-F238E27FC236}">
                <a16:creationId xmlns:a16="http://schemas.microsoft.com/office/drawing/2014/main" id="{C9B14B10-E0CF-451E-B930-0F0DACD82C89}"/>
              </a:ext>
            </a:extLst>
          </p:cNvPr>
          <p:cNvGraphicFramePr>
            <a:graphicFrameLocks noGrp="1"/>
          </p:cNvGraphicFramePr>
          <p:nvPr>
            <p:ph type="tbl" sz="quarter" idx="13"/>
            <p:extLst>
              <p:ext uri="{D42A27DB-BD31-4B8C-83A1-F6EECF244321}">
                <p14:modId xmlns:p14="http://schemas.microsoft.com/office/powerpoint/2010/main" val="1704041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039254909"/>
                    </a:ext>
                  </a:extLst>
                </a:gridCol>
                <a:gridCol w="987553">
                  <a:extLst>
                    <a:ext uri="{9D8B030D-6E8A-4147-A177-3AD203B41FA5}">
                      <a16:colId xmlns:a16="http://schemas.microsoft.com/office/drawing/2014/main" val="2852246431"/>
                    </a:ext>
                  </a:extLst>
                </a:gridCol>
                <a:gridCol w="329184">
                  <a:extLst>
                    <a:ext uri="{9D8B030D-6E8A-4147-A177-3AD203B41FA5}">
                      <a16:colId xmlns:a16="http://schemas.microsoft.com/office/drawing/2014/main" val="2707925831"/>
                    </a:ext>
                  </a:extLst>
                </a:gridCol>
                <a:gridCol w="329184">
                  <a:extLst>
                    <a:ext uri="{9D8B030D-6E8A-4147-A177-3AD203B41FA5}">
                      <a16:colId xmlns:a16="http://schemas.microsoft.com/office/drawing/2014/main" val="1122165754"/>
                    </a:ext>
                  </a:extLst>
                </a:gridCol>
                <a:gridCol w="329184">
                  <a:extLst>
                    <a:ext uri="{9D8B030D-6E8A-4147-A177-3AD203B41FA5}">
                      <a16:colId xmlns:a16="http://schemas.microsoft.com/office/drawing/2014/main" val="1711566991"/>
                    </a:ext>
                  </a:extLst>
                </a:gridCol>
                <a:gridCol w="329184">
                  <a:extLst>
                    <a:ext uri="{9D8B030D-6E8A-4147-A177-3AD203B41FA5}">
                      <a16:colId xmlns:a16="http://schemas.microsoft.com/office/drawing/2014/main" val="2140597058"/>
                    </a:ext>
                  </a:extLst>
                </a:gridCol>
                <a:gridCol w="329184">
                  <a:extLst>
                    <a:ext uri="{9D8B030D-6E8A-4147-A177-3AD203B41FA5}">
                      <a16:colId xmlns:a16="http://schemas.microsoft.com/office/drawing/2014/main" val="3314196149"/>
                    </a:ext>
                  </a:extLst>
                </a:gridCol>
                <a:gridCol w="329184">
                  <a:extLst>
                    <a:ext uri="{9D8B030D-6E8A-4147-A177-3AD203B41FA5}">
                      <a16:colId xmlns:a16="http://schemas.microsoft.com/office/drawing/2014/main" val="2401953264"/>
                    </a:ext>
                  </a:extLst>
                </a:gridCol>
                <a:gridCol w="329184">
                  <a:extLst>
                    <a:ext uri="{9D8B030D-6E8A-4147-A177-3AD203B41FA5}">
                      <a16:colId xmlns:a16="http://schemas.microsoft.com/office/drawing/2014/main" val="2860722439"/>
                    </a:ext>
                  </a:extLst>
                </a:gridCol>
                <a:gridCol w="329184">
                  <a:extLst>
                    <a:ext uri="{9D8B030D-6E8A-4147-A177-3AD203B41FA5}">
                      <a16:colId xmlns:a16="http://schemas.microsoft.com/office/drawing/2014/main" val="2528244339"/>
                    </a:ext>
                  </a:extLst>
                </a:gridCol>
                <a:gridCol w="329184">
                  <a:extLst>
                    <a:ext uri="{9D8B030D-6E8A-4147-A177-3AD203B41FA5}">
                      <a16:colId xmlns:a16="http://schemas.microsoft.com/office/drawing/2014/main" val="2590835812"/>
                    </a:ext>
                  </a:extLst>
                </a:gridCol>
                <a:gridCol w="329184">
                  <a:extLst>
                    <a:ext uri="{9D8B030D-6E8A-4147-A177-3AD203B41FA5}">
                      <a16:colId xmlns:a16="http://schemas.microsoft.com/office/drawing/2014/main" val="3141152309"/>
                    </a:ext>
                  </a:extLst>
                </a:gridCol>
                <a:gridCol w="329184">
                  <a:extLst>
                    <a:ext uri="{9D8B030D-6E8A-4147-A177-3AD203B41FA5}">
                      <a16:colId xmlns:a16="http://schemas.microsoft.com/office/drawing/2014/main" val="1236709197"/>
                    </a:ext>
                  </a:extLst>
                </a:gridCol>
                <a:gridCol w="1563625">
                  <a:extLst>
                    <a:ext uri="{9D8B030D-6E8A-4147-A177-3AD203B41FA5}">
                      <a16:colId xmlns:a16="http://schemas.microsoft.com/office/drawing/2014/main" val="3940113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3197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Germany - 2024-08-21 13:59:49</a:t>
                      </a:r>
                      <a:r>
                        <a:rPr kumimoji="0" lang="en-US" sz="1000" b="0" i="0" u="none" strike="noStrike" kern="1200" cap="none" spc="0" normalizeH="0" baseline="0" noProof="0">
                          <a:ln>
                            <a:noFill/>
                          </a:ln>
                          <a:solidFill>
                            <a:prstClr val="black"/>
                          </a:solidFill>
                          <a:effectLst/>
                          <a:uLnTx/>
                          <a:uFillTx/>
                          <a:latin typeface="Calibri"/>
                          <a:ea typeface="+mn-ea"/>
                          <a:cs typeface="+mn-cs"/>
                        </a:rPr>
                        <a:t>
 NIVEA LUMINOUS630®: DIE HOCHEFFEKTIVE LÖSUNG GEGEN PIGMENTFLECKEN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https://quintly-eu-image-storage.s3.amazonaws.com/60022ca1c1f5f702dc8ca6deec30fe7e/7bf7ce02cd6eb06b2fa33dd01003eda4.jpg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2024 | WCA (90d) | www.nivea.de oder RET | Video Viewers | Past Campaigns 180d</a:t>
                      </a:r>
                    </a:p>
                  </a:txBody>
                  <a:tcPr/>
                </a:tc>
                <a:extLst>
                  <a:ext uri="{0D108BD9-81ED-4DB2-BD59-A6C34878D82A}">
                    <a16:rowId xmlns:a16="http://schemas.microsoft.com/office/drawing/2014/main" val="839104324"/>
                  </a:ext>
                </a:extLst>
              </a:tr>
            </a:tbl>
          </a:graphicData>
        </a:graphic>
      </p:graphicFrame>
      <p:sp>
        <p:nvSpPr>
          <p:cNvPr id="4" name="Text Placeholder 3">
            <a:extLst>
              <a:ext uri="{FF2B5EF4-FFF2-40B4-BE49-F238E27FC236}">
                <a16:creationId xmlns:a16="http://schemas.microsoft.com/office/drawing/2014/main" id="{C96BEBCA-E0AD-4436-98F9-5A909C230A08}"/>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15453001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9013A-822C-431D-B3FF-0E8CDCE905AC}"/>
              </a:ext>
            </a:extLst>
          </p:cNvPr>
          <p:cNvSpPr>
            <a:spLocks noGrp="1"/>
          </p:cNvSpPr>
          <p:nvPr>
            <p:ph type="title"/>
          </p:nvPr>
        </p:nvSpPr>
        <p:spPr/>
        <p:txBody>
          <a:bodyPr/>
          <a:lstStyle/>
          <a:p>
            <a:r>
              <a:rPr lang="en-US"/>
              <a:t>Facebook Ads Performance Table | 13 profiles - 24 of 25</a:t>
            </a:r>
          </a:p>
        </p:txBody>
      </p:sp>
      <p:graphicFrame>
        <p:nvGraphicFramePr>
          <p:cNvPr id="5" name="Table Placeholder 4">
            <a:extLst>
              <a:ext uri="{FF2B5EF4-FFF2-40B4-BE49-F238E27FC236}">
                <a16:creationId xmlns:a16="http://schemas.microsoft.com/office/drawing/2014/main" id="{EF744CD8-FAAC-4322-8A13-B632E55CAE88}"/>
              </a:ext>
            </a:extLst>
          </p:cNvPr>
          <p:cNvGraphicFramePr>
            <a:graphicFrameLocks noGrp="1"/>
          </p:cNvGraphicFramePr>
          <p:nvPr>
            <p:ph type="tbl" sz="quarter" idx="13"/>
            <p:extLst>
              <p:ext uri="{D42A27DB-BD31-4B8C-83A1-F6EECF244321}">
                <p14:modId xmlns:p14="http://schemas.microsoft.com/office/powerpoint/2010/main" val="2903105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525410310"/>
                    </a:ext>
                  </a:extLst>
                </a:gridCol>
                <a:gridCol w="987553">
                  <a:extLst>
                    <a:ext uri="{9D8B030D-6E8A-4147-A177-3AD203B41FA5}">
                      <a16:colId xmlns:a16="http://schemas.microsoft.com/office/drawing/2014/main" val="871477510"/>
                    </a:ext>
                  </a:extLst>
                </a:gridCol>
                <a:gridCol w="329184">
                  <a:extLst>
                    <a:ext uri="{9D8B030D-6E8A-4147-A177-3AD203B41FA5}">
                      <a16:colId xmlns:a16="http://schemas.microsoft.com/office/drawing/2014/main" val="3974400911"/>
                    </a:ext>
                  </a:extLst>
                </a:gridCol>
                <a:gridCol w="329184">
                  <a:extLst>
                    <a:ext uri="{9D8B030D-6E8A-4147-A177-3AD203B41FA5}">
                      <a16:colId xmlns:a16="http://schemas.microsoft.com/office/drawing/2014/main" val="1763232132"/>
                    </a:ext>
                  </a:extLst>
                </a:gridCol>
                <a:gridCol w="329184">
                  <a:extLst>
                    <a:ext uri="{9D8B030D-6E8A-4147-A177-3AD203B41FA5}">
                      <a16:colId xmlns:a16="http://schemas.microsoft.com/office/drawing/2014/main" val="301310162"/>
                    </a:ext>
                  </a:extLst>
                </a:gridCol>
                <a:gridCol w="329184">
                  <a:extLst>
                    <a:ext uri="{9D8B030D-6E8A-4147-A177-3AD203B41FA5}">
                      <a16:colId xmlns:a16="http://schemas.microsoft.com/office/drawing/2014/main" val="407907997"/>
                    </a:ext>
                  </a:extLst>
                </a:gridCol>
                <a:gridCol w="329184">
                  <a:extLst>
                    <a:ext uri="{9D8B030D-6E8A-4147-A177-3AD203B41FA5}">
                      <a16:colId xmlns:a16="http://schemas.microsoft.com/office/drawing/2014/main" val="2487845925"/>
                    </a:ext>
                  </a:extLst>
                </a:gridCol>
                <a:gridCol w="329184">
                  <a:extLst>
                    <a:ext uri="{9D8B030D-6E8A-4147-A177-3AD203B41FA5}">
                      <a16:colId xmlns:a16="http://schemas.microsoft.com/office/drawing/2014/main" val="2619912388"/>
                    </a:ext>
                  </a:extLst>
                </a:gridCol>
                <a:gridCol w="329184">
                  <a:extLst>
                    <a:ext uri="{9D8B030D-6E8A-4147-A177-3AD203B41FA5}">
                      <a16:colId xmlns:a16="http://schemas.microsoft.com/office/drawing/2014/main" val="2345968543"/>
                    </a:ext>
                  </a:extLst>
                </a:gridCol>
                <a:gridCol w="329184">
                  <a:extLst>
                    <a:ext uri="{9D8B030D-6E8A-4147-A177-3AD203B41FA5}">
                      <a16:colId xmlns:a16="http://schemas.microsoft.com/office/drawing/2014/main" val="8772364"/>
                    </a:ext>
                  </a:extLst>
                </a:gridCol>
                <a:gridCol w="329184">
                  <a:extLst>
                    <a:ext uri="{9D8B030D-6E8A-4147-A177-3AD203B41FA5}">
                      <a16:colId xmlns:a16="http://schemas.microsoft.com/office/drawing/2014/main" val="2685558683"/>
                    </a:ext>
                  </a:extLst>
                </a:gridCol>
                <a:gridCol w="329184">
                  <a:extLst>
                    <a:ext uri="{9D8B030D-6E8A-4147-A177-3AD203B41FA5}">
                      <a16:colId xmlns:a16="http://schemas.microsoft.com/office/drawing/2014/main" val="2341148529"/>
                    </a:ext>
                  </a:extLst>
                </a:gridCol>
                <a:gridCol w="329184">
                  <a:extLst>
                    <a:ext uri="{9D8B030D-6E8A-4147-A177-3AD203B41FA5}">
                      <a16:colId xmlns:a16="http://schemas.microsoft.com/office/drawing/2014/main" val="585214193"/>
                    </a:ext>
                  </a:extLst>
                </a:gridCol>
                <a:gridCol w="1563625">
                  <a:extLst>
                    <a:ext uri="{9D8B030D-6E8A-4147-A177-3AD203B41FA5}">
                      <a16:colId xmlns:a16="http://schemas.microsoft.com/office/drawing/2014/main" val="1992964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3087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 NIVEA Germany - 2024-08-15 16:40:57</a:t>
                      </a:r>
                      <a:r>
                        <a:rPr kumimoji="0" lang="de-DE" sz="1000" b="0" i="0" u="none" strike="noStrike" kern="1200" cap="none" spc="0" normalizeH="0" baseline="0" noProof="0">
                          <a:ln>
                            <a:noFill/>
                          </a:ln>
                          <a:solidFill>
                            <a:prstClr val="black"/>
                          </a:solidFill>
                          <a:effectLst/>
                          <a:uLnTx/>
                          <a:uFillTx/>
                          <a:latin typeface="Calibri"/>
                          <a:ea typeface="+mn-ea"/>
                          <a:cs typeface="+mn-cs"/>
                        </a:rPr>
                        <a:t>
 Sag „hallo“ zu einer ebenmäßigen und strahlenden Haut! 👋 Das Luminous630® 3-in-1 CC Fluid kaschiert, reduziert und schützt vor Pigmentflecken – mit sichtbaren Ergebnissen in nur 2 Wochen! Dank mikroverkapselter Farbpigmente passt es sich deinem individuellen Hautton an und sorgt für eine natürliche Deckkraft und lang anhaltende Pflege. ✨​
​
#NIVEA #Skincare #Gesichtspflege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https://quintly-eu-image-storage.s3.amazonaws.com/60022ca1c1f5f702dc8ca6deec30fe7e/4aff61ba94a2f79bb95812f25b4df089.jpg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215.19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43879776"/>
                  </a:ext>
                </a:extLst>
              </a:tr>
            </a:tbl>
          </a:graphicData>
        </a:graphic>
      </p:graphicFrame>
      <p:sp>
        <p:nvSpPr>
          <p:cNvPr id="4" name="Text Placeholder 3">
            <a:extLst>
              <a:ext uri="{FF2B5EF4-FFF2-40B4-BE49-F238E27FC236}">
                <a16:creationId xmlns:a16="http://schemas.microsoft.com/office/drawing/2014/main" id="{CCEC4E5A-8F73-464C-A355-863CC1CE5A2C}"/>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93762670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06F3D-2773-4BD5-B445-76835A5FAAF6}"/>
              </a:ext>
            </a:extLst>
          </p:cNvPr>
          <p:cNvSpPr>
            <a:spLocks noGrp="1"/>
          </p:cNvSpPr>
          <p:nvPr>
            <p:ph type="title"/>
          </p:nvPr>
        </p:nvSpPr>
        <p:spPr/>
        <p:txBody>
          <a:bodyPr/>
          <a:lstStyle/>
          <a:p>
            <a:r>
              <a:rPr lang="en-US"/>
              <a:t>Facebook Ads Performance Table | 13 profiles - 25 of 25</a:t>
            </a:r>
          </a:p>
        </p:txBody>
      </p:sp>
      <p:graphicFrame>
        <p:nvGraphicFramePr>
          <p:cNvPr id="5" name="Table Placeholder 4">
            <a:extLst>
              <a:ext uri="{FF2B5EF4-FFF2-40B4-BE49-F238E27FC236}">
                <a16:creationId xmlns:a16="http://schemas.microsoft.com/office/drawing/2014/main" id="{E89F1B54-F03F-40BD-940B-7A95D668270D}"/>
              </a:ext>
            </a:extLst>
          </p:cNvPr>
          <p:cNvGraphicFramePr>
            <a:graphicFrameLocks noGrp="1"/>
          </p:cNvGraphicFramePr>
          <p:nvPr>
            <p:ph type="tbl" sz="quarter" idx="13"/>
            <p:extLst>
              <p:ext uri="{D42A27DB-BD31-4B8C-83A1-F6EECF244321}">
                <p14:modId xmlns:p14="http://schemas.microsoft.com/office/powerpoint/2010/main" val="2649988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640256633"/>
                    </a:ext>
                  </a:extLst>
                </a:gridCol>
                <a:gridCol w="987553">
                  <a:extLst>
                    <a:ext uri="{9D8B030D-6E8A-4147-A177-3AD203B41FA5}">
                      <a16:colId xmlns:a16="http://schemas.microsoft.com/office/drawing/2014/main" val="984991008"/>
                    </a:ext>
                  </a:extLst>
                </a:gridCol>
                <a:gridCol w="329184">
                  <a:extLst>
                    <a:ext uri="{9D8B030D-6E8A-4147-A177-3AD203B41FA5}">
                      <a16:colId xmlns:a16="http://schemas.microsoft.com/office/drawing/2014/main" val="1234342104"/>
                    </a:ext>
                  </a:extLst>
                </a:gridCol>
                <a:gridCol w="329184">
                  <a:extLst>
                    <a:ext uri="{9D8B030D-6E8A-4147-A177-3AD203B41FA5}">
                      <a16:colId xmlns:a16="http://schemas.microsoft.com/office/drawing/2014/main" val="1251285618"/>
                    </a:ext>
                  </a:extLst>
                </a:gridCol>
                <a:gridCol w="329184">
                  <a:extLst>
                    <a:ext uri="{9D8B030D-6E8A-4147-A177-3AD203B41FA5}">
                      <a16:colId xmlns:a16="http://schemas.microsoft.com/office/drawing/2014/main" val="3235691270"/>
                    </a:ext>
                  </a:extLst>
                </a:gridCol>
                <a:gridCol w="329184">
                  <a:extLst>
                    <a:ext uri="{9D8B030D-6E8A-4147-A177-3AD203B41FA5}">
                      <a16:colId xmlns:a16="http://schemas.microsoft.com/office/drawing/2014/main" val="2195109821"/>
                    </a:ext>
                  </a:extLst>
                </a:gridCol>
                <a:gridCol w="329184">
                  <a:extLst>
                    <a:ext uri="{9D8B030D-6E8A-4147-A177-3AD203B41FA5}">
                      <a16:colId xmlns:a16="http://schemas.microsoft.com/office/drawing/2014/main" val="3599001320"/>
                    </a:ext>
                  </a:extLst>
                </a:gridCol>
                <a:gridCol w="329184">
                  <a:extLst>
                    <a:ext uri="{9D8B030D-6E8A-4147-A177-3AD203B41FA5}">
                      <a16:colId xmlns:a16="http://schemas.microsoft.com/office/drawing/2014/main" val="26630962"/>
                    </a:ext>
                  </a:extLst>
                </a:gridCol>
                <a:gridCol w="329184">
                  <a:extLst>
                    <a:ext uri="{9D8B030D-6E8A-4147-A177-3AD203B41FA5}">
                      <a16:colId xmlns:a16="http://schemas.microsoft.com/office/drawing/2014/main" val="4099420831"/>
                    </a:ext>
                  </a:extLst>
                </a:gridCol>
                <a:gridCol w="329184">
                  <a:extLst>
                    <a:ext uri="{9D8B030D-6E8A-4147-A177-3AD203B41FA5}">
                      <a16:colId xmlns:a16="http://schemas.microsoft.com/office/drawing/2014/main" val="233614178"/>
                    </a:ext>
                  </a:extLst>
                </a:gridCol>
                <a:gridCol w="329184">
                  <a:extLst>
                    <a:ext uri="{9D8B030D-6E8A-4147-A177-3AD203B41FA5}">
                      <a16:colId xmlns:a16="http://schemas.microsoft.com/office/drawing/2014/main" val="4294835523"/>
                    </a:ext>
                  </a:extLst>
                </a:gridCol>
                <a:gridCol w="329184">
                  <a:extLst>
                    <a:ext uri="{9D8B030D-6E8A-4147-A177-3AD203B41FA5}">
                      <a16:colId xmlns:a16="http://schemas.microsoft.com/office/drawing/2014/main" val="3086750407"/>
                    </a:ext>
                  </a:extLst>
                </a:gridCol>
                <a:gridCol w="329184">
                  <a:extLst>
                    <a:ext uri="{9D8B030D-6E8A-4147-A177-3AD203B41FA5}">
                      <a16:colId xmlns:a16="http://schemas.microsoft.com/office/drawing/2014/main" val="3451106241"/>
                    </a:ext>
                  </a:extLst>
                </a:gridCol>
                <a:gridCol w="1563625">
                  <a:extLst>
                    <a:ext uri="{9D8B030D-6E8A-4147-A177-3AD203B41FA5}">
                      <a16:colId xmlns:a16="http://schemas.microsoft.com/office/drawing/2014/main" val="961074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2286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 NIVEA Austria - 2024-08-05 18:36:45</a:t>
                      </a:r>
                      <a:r>
                        <a:rPr kumimoji="0" lang="en-US" sz="1000" b="0" i="0" u="none" strike="noStrike" kern="1200" cap="none" spc="0" normalizeH="0" baseline="0" noProof="0">
                          <a:ln>
                            <a:noFill/>
                          </a:ln>
                          <a:solidFill>
                            <a:prstClr val="black"/>
                          </a:solidFill>
                          <a:effectLst/>
                          <a:uLnTx/>
                          <a:uFillTx/>
                          <a:latin typeface="Calibri"/>
                          <a:ea typeface="+mn-ea"/>
                          <a:cs typeface="+mn-cs"/>
                        </a:rPr>
                        <a:t>
 Hallo Wohlfühlen! 💙 Reduziere Dehnungsstreifen, Sonnen- und Pigmentflecken mit der NIVEA Luminous Bodycreme.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https://quintly-eu-image-storage.s3.amazonaws.com/52bb16206a45963c82baccc694dd57b4/10b6679256d15cc904eae19f4f9bb51b.jpg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1028.54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Austria; Ages: 20 - 45</a:t>
                      </a:r>
                    </a:p>
                  </a:txBody>
                  <a:tcPr/>
                </a:tc>
                <a:extLst>
                  <a:ext uri="{0D108BD9-81ED-4DB2-BD59-A6C34878D82A}">
                    <a16:rowId xmlns:a16="http://schemas.microsoft.com/office/drawing/2014/main" val="2941451983"/>
                  </a:ext>
                </a:extLst>
              </a:tr>
            </a:tbl>
          </a:graphicData>
        </a:graphic>
      </p:graphicFrame>
      <p:sp>
        <p:nvSpPr>
          <p:cNvPr id="4" name="Text Placeholder 3">
            <a:extLst>
              <a:ext uri="{FF2B5EF4-FFF2-40B4-BE49-F238E27FC236}">
                <a16:creationId xmlns:a16="http://schemas.microsoft.com/office/drawing/2014/main" id="{26A2BDE0-2D35-49D3-A115-8EFFB386351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28900986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237A-552B-484A-842E-58733AD69C72}"/>
              </a:ext>
            </a:extLst>
          </p:cNvPr>
          <p:cNvSpPr>
            <a:spLocks noGrp="1"/>
          </p:cNvSpPr>
          <p:nvPr>
            <p:ph type="title"/>
          </p:nvPr>
        </p:nvSpPr>
        <p:spPr/>
        <p:txBody>
          <a:bodyPr/>
          <a:lstStyle/>
          <a:p>
            <a:r>
              <a:rPr lang="en-US"/>
              <a:t>Facebook Post Type Distribution Per Profile | 13 profiles</a:t>
            </a:r>
          </a:p>
        </p:txBody>
      </p:sp>
      <p:graphicFrame>
        <p:nvGraphicFramePr>
          <p:cNvPr id="6" name="Chart Placeholder 5">
            <a:extLst>
              <a:ext uri="{FF2B5EF4-FFF2-40B4-BE49-F238E27FC236}">
                <a16:creationId xmlns:a16="http://schemas.microsoft.com/office/drawing/2014/main" id="{D15D640E-8937-40A9-8880-CF64D7F60B81}"/>
              </a:ext>
            </a:extLst>
          </p:cNvPr>
          <p:cNvGraphicFramePr>
            <a:graphicFrameLocks noGrp="1"/>
          </p:cNvGraphicFramePr>
          <p:nvPr>
            <p:ph type="chart" sz="quarter" idx="13"/>
            <p:extLst>
              <p:ext uri="{D42A27DB-BD31-4B8C-83A1-F6EECF244321}">
                <p14:modId xmlns:p14="http://schemas.microsoft.com/office/powerpoint/2010/main" val="1687283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619B09-205C-43CF-98D6-7B1622F934BA}"/>
              </a:ext>
            </a:extLst>
          </p:cNvPr>
          <p:cNvSpPr>
            <a:spLocks noGrp="1"/>
          </p:cNvSpPr>
          <p:nvPr>
            <p:ph type="body" sz="quarter" idx="14"/>
          </p:nvPr>
        </p:nvSpPr>
        <p:spPr/>
        <p:txBody>
          <a:bodyPr/>
          <a:lstStyle/>
          <a:p>
            <a:r>
              <a:rPr lang="en-US"/>
              <a:t>08/01/2024 - 08/22/2024</a:t>
            </a:r>
          </a:p>
        </p:txBody>
      </p:sp>
      <p:sp>
        <p:nvSpPr>
          <p:cNvPr id="5" name="Footer Placeholder 4">
            <a:extLst>
              <a:ext uri="{FF2B5EF4-FFF2-40B4-BE49-F238E27FC236}">
                <a16:creationId xmlns:a16="http://schemas.microsoft.com/office/drawing/2014/main" id="{5EA7457F-9F49-41AF-B8D8-D4B0455D8A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55198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5886D-420D-4ECA-9BCD-0096BDB9FE53}"/>
              </a:ext>
            </a:extLst>
          </p:cNvPr>
          <p:cNvSpPr>
            <a:spLocks noGrp="1"/>
          </p:cNvSpPr>
          <p:nvPr>
            <p:ph type="title"/>
          </p:nvPr>
        </p:nvSpPr>
        <p:spPr/>
        <p:txBody>
          <a:bodyPr/>
          <a:lstStyle/>
          <a:p>
            <a:r>
              <a:rPr lang="en-US"/>
              <a:t>Facebook Post Tags Distribution | 13 profiles</a:t>
            </a:r>
          </a:p>
        </p:txBody>
      </p:sp>
      <p:graphicFrame>
        <p:nvGraphicFramePr>
          <p:cNvPr id="6" name="Chart Placeholder 5">
            <a:extLst>
              <a:ext uri="{FF2B5EF4-FFF2-40B4-BE49-F238E27FC236}">
                <a16:creationId xmlns:a16="http://schemas.microsoft.com/office/drawing/2014/main" id="{55B91C82-60D3-4A02-AC33-9D781A6588FD}"/>
              </a:ext>
            </a:extLst>
          </p:cNvPr>
          <p:cNvGraphicFramePr>
            <a:graphicFrameLocks noGrp="1"/>
          </p:cNvGraphicFramePr>
          <p:nvPr>
            <p:ph type="chart" sz="quarter" idx="13"/>
            <p:extLst>
              <p:ext uri="{D42A27DB-BD31-4B8C-83A1-F6EECF244321}">
                <p14:modId xmlns:p14="http://schemas.microsoft.com/office/powerpoint/2010/main" val="2350269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0EC90A-63D9-410A-9E69-3ADDACBBDBC3}"/>
              </a:ext>
            </a:extLst>
          </p:cNvPr>
          <p:cNvSpPr>
            <a:spLocks noGrp="1"/>
          </p:cNvSpPr>
          <p:nvPr>
            <p:ph type="body" sz="quarter" idx="14"/>
          </p:nvPr>
        </p:nvSpPr>
        <p:spPr/>
        <p:txBody>
          <a:bodyPr/>
          <a:lstStyle/>
          <a:p>
            <a:r>
              <a:rPr lang="en-US"/>
              <a:t>08/01/2024 - 08/22/2024</a:t>
            </a:r>
          </a:p>
        </p:txBody>
      </p:sp>
      <p:sp>
        <p:nvSpPr>
          <p:cNvPr id="5" name="Footer Placeholder 4">
            <a:extLst>
              <a:ext uri="{FF2B5EF4-FFF2-40B4-BE49-F238E27FC236}">
                <a16:creationId xmlns:a16="http://schemas.microsoft.com/office/drawing/2014/main" id="{116885BA-D5A7-41BC-A31E-6410961225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119527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F2062-5944-49CA-A7DA-04930EF41691}"/>
              </a:ext>
            </a:extLst>
          </p:cNvPr>
          <p:cNvSpPr>
            <a:spLocks noGrp="1"/>
          </p:cNvSpPr>
          <p:nvPr>
            <p:ph type="title"/>
          </p:nvPr>
        </p:nvSpPr>
        <p:spPr/>
        <p:txBody>
          <a:bodyPr/>
          <a:lstStyle/>
          <a:p>
            <a:r>
              <a:rPr lang="en-US"/>
              <a:t>Facebook Post Tag Performance | 13 profiles</a:t>
            </a:r>
          </a:p>
        </p:txBody>
      </p:sp>
      <p:graphicFrame>
        <p:nvGraphicFramePr>
          <p:cNvPr id="5" name="Table Placeholder 4">
            <a:extLst>
              <a:ext uri="{FF2B5EF4-FFF2-40B4-BE49-F238E27FC236}">
                <a16:creationId xmlns:a16="http://schemas.microsoft.com/office/drawing/2014/main" id="{31B1CDF7-9D66-4333-B1F8-919DCEF5D3B2}"/>
              </a:ext>
            </a:extLst>
          </p:cNvPr>
          <p:cNvGraphicFramePr>
            <a:graphicFrameLocks noGrp="1"/>
          </p:cNvGraphicFramePr>
          <p:nvPr>
            <p:ph type="tbl" sz="quarter" idx="13"/>
            <p:extLst>
              <p:ext uri="{D42A27DB-BD31-4B8C-83A1-F6EECF244321}">
                <p14:modId xmlns:p14="http://schemas.microsoft.com/office/powerpoint/2010/main" val="3872438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62551085"/>
                    </a:ext>
                  </a:extLst>
                </a:gridCol>
                <a:gridCol w="493776">
                  <a:extLst>
                    <a:ext uri="{9D8B030D-6E8A-4147-A177-3AD203B41FA5}">
                      <a16:colId xmlns:a16="http://schemas.microsoft.com/office/drawing/2014/main" val="4130053249"/>
                    </a:ext>
                  </a:extLst>
                </a:gridCol>
                <a:gridCol w="493776">
                  <a:extLst>
                    <a:ext uri="{9D8B030D-6E8A-4147-A177-3AD203B41FA5}">
                      <a16:colId xmlns:a16="http://schemas.microsoft.com/office/drawing/2014/main" val="3960458203"/>
                    </a:ext>
                  </a:extLst>
                </a:gridCol>
                <a:gridCol w="493776">
                  <a:extLst>
                    <a:ext uri="{9D8B030D-6E8A-4147-A177-3AD203B41FA5}">
                      <a16:colId xmlns:a16="http://schemas.microsoft.com/office/drawing/2014/main" val="120832007"/>
                    </a:ext>
                  </a:extLst>
                </a:gridCol>
                <a:gridCol w="493776">
                  <a:extLst>
                    <a:ext uri="{9D8B030D-6E8A-4147-A177-3AD203B41FA5}">
                      <a16:colId xmlns:a16="http://schemas.microsoft.com/office/drawing/2014/main" val="2839078562"/>
                    </a:ext>
                  </a:extLst>
                </a:gridCol>
                <a:gridCol w="493776">
                  <a:extLst>
                    <a:ext uri="{9D8B030D-6E8A-4147-A177-3AD203B41FA5}">
                      <a16:colId xmlns:a16="http://schemas.microsoft.com/office/drawing/2014/main" val="634099471"/>
                    </a:ext>
                  </a:extLst>
                </a:gridCol>
                <a:gridCol w="493776">
                  <a:extLst>
                    <a:ext uri="{9D8B030D-6E8A-4147-A177-3AD203B41FA5}">
                      <a16:colId xmlns:a16="http://schemas.microsoft.com/office/drawing/2014/main" val="2083592922"/>
                    </a:ext>
                  </a:extLst>
                </a:gridCol>
                <a:gridCol w="493776">
                  <a:extLst>
                    <a:ext uri="{9D8B030D-6E8A-4147-A177-3AD203B41FA5}">
                      <a16:colId xmlns:a16="http://schemas.microsoft.com/office/drawing/2014/main" val="3880091149"/>
                    </a:ext>
                  </a:extLst>
                </a:gridCol>
                <a:gridCol w="493776">
                  <a:extLst>
                    <a:ext uri="{9D8B030D-6E8A-4147-A177-3AD203B41FA5}">
                      <a16:colId xmlns:a16="http://schemas.microsoft.com/office/drawing/2014/main" val="1002889888"/>
                    </a:ext>
                  </a:extLst>
                </a:gridCol>
                <a:gridCol w="493776">
                  <a:extLst>
                    <a:ext uri="{9D8B030D-6E8A-4147-A177-3AD203B41FA5}">
                      <a16:colId xmlns:a16="http://schemas.microsoft.com/office/drawing/2014/main" val="3930909465"/>
                    </a:ext>
                  </a:extLst>
                </a:gridCol>
                <a:gridCol w="493776">
                  <a:extLst>
                    <a:ext uri="{9D8B030D-6E8A-4147-A177-3AD203B41FA5}">
                      <a16:colId xmlns:a16="http://schemas.microsoft.com/office/drawing/2014/main" val="684970331"/>
                    </a:ext>
                  </a:extLst>
                </a:gridCol>
                <a:gridCol w="493776">
                  <a:extLst>
                    <a:ext uri="{9D8B030D-6E8A-4147-A177-3AD203B41FA5}">
                      <a16:colId xmlns:a16="http://schemas.microsoft.com/office/drawing/2014/main" val="1639821012"/>
                    </a:ext>
                  </a:extLst>
                </a:gridCol>
                <a:gridCol w="493776">
                  <a:extLst>
                    <a:ext uri="{9D8B030D-6E8A-4147-A177-3AD203B41FA5}">
                      <a16:colId xmlns:a16="http://schemas.microsoft.com/office/drawing/2014/main" val="482714576"/>
                    </a:ext>
                  </a:extLst>
                </a:gridCol>
                <a:gridCol w="493776">
                  <a:extLst>
                    <a:ext uri="{9D8B030D-6E8A-4147-A177-3AD203B41FA5}">
                      <a16:colId xmlns:a16="http://schemas.microsoft.com/office/drawing/2014/main" val="1776251097"/>
                    </a:ext>
                  </a:extLst>
                </a:gridCol>
                <a:gridCol w="493776">
                  <a:extLst>
                    <a:ext uri="{9D8B030D-6E8A-4147-A177-3AD203B41FA5}">
                      <a16:colId xmlns:a16="http://schemas.microsoft.com/office/drawing/2014/main" val="1838285523"/>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tc>
                  <a:txBody>
                    <a:bodyPr/>
                    <a:lstStyle/>
                    <a:p>
                      <a:r>
                        <a:rPr lang="en-US" sz="1000"/>
                        <a:t>Interactions (Avg.)</a:t>
                      </a:r>
                    </a:p>
                  </a:txBody>
                  <a:tcPr/>
                </a:tc>
                <a:tc>
                  <a:txBody>
                    <a:bodyPr/>
                    <a:lstStyle/>
                    <a:p>
                      <a:r>
                        <a:rPr lang="en-US" sz="1000"/>
                        <a:t>Reach (Avg.)</a:t>
                      </a:r>
                    </a:p>
                  </a:txBody>
                  <a:tcPr/>
                </a:tc>
                <a:tc>
                  <a:txBody>
                    <a:bodyPr/>
                    <a:lstStyle/>
                    <a:p>
                      <a:r>
                        <a:rPr lang="en-US" sz="1000"/>
                        <a:t>Unpaid Reach (Avg.)</a:t>
                      </a:r>
                    </a:p>
                  </a:txBody>
                  <a:tcPr/>
                </a:tc>
                <a:tc>
                  <a:txBody>
                    <a:bodyPr/>
                    <a:lstStyle/>
                    <a:p>
                      <a:r>
                        <a:rPr lang="en-US" sz="1000"/>
                        <a:t>Paid Reach (Avg.)</a:t>
                      </a:r>
                    </a:p>
                  </a:txBody>
                  <a:tcPr/>
                </a:tc>
                <a:tc>
                  <a:txBody>
                    <a:bodyPr/>
                    <a:lstStyle/>
                    <a:p>
                      <a:r>
                        <a:rPr lang="en-US" sz="1000"/>
                        <a:t>Engaged Users (Avg.)</a:t>
                      </a:r>
                    </a:p>
                  </a:txBody>
                  <a:tcPr/>
                </a:tc>
                <a:tc>
                  <a:txBody>
                    <a:bodyPr/>
                    <a:lstStyle/>
                    <a:p>
                      <a:r>
                        <a:rPr lang="en-US" sz="1000"/>
                        <a:t>I-Rate (Avg.)</a:t>
                      </a:r>
                    </a:p>
                  </a:txBody>
                  <a:tcPr/>
                </a:tc>
                <a:tc>
                  <a:txBody>
                    <a:bodyPr/>
                    <a:lstStyle/>
                    <a:p>
                      <a:r>
                        <a:rPr lang="en-US" sz="1000"/>
                        <a:t>E-Rate (Avg.)</a:t>
                      </a:r>
                    </a:p>
                  </a:txBody>
                  <a:tcPr/>
                </a:tc>
                <a:extLst>
                  <a:ext uri="{0D108BD9-81ED-4DB2-BD59-A6C34878D82A}">
                    <a16:rowId xmlns:a16="http://schemas.microsoft.com/office/drawing/2014/main" val="3451573164"/>
                  </a:ext>
                </a:extLst>
              </a:tr>
              <a:tr h="370840">
                <a:tc>
                  <a:txBody>
                    <a:bodyPr/>
                    <a:lstStyle/>
                    <a:p>
                      <a:r>
                        <a:rPr lang="en-US" sz="1000"/>
                        <a:t>Studio NX Content</a:t>
                      </a:r>
                    </a:p>
                  </a:txBody>
                  <a:tcPr/>
                </a:tc>
                <a:tc>
                  <a:txBody>
                    <a:bodyPr/>
                    <a:lstStyle/>
                    <a:p>
                      <a:r>
                        <a:rPr lang="en-US" sz="1000"/>
                        <a:t>30</a:t>
                      </a:r>
                    </a:p>
                  </a:txBody>
                  <a:tcPr/>
                </a:tc>
                <a:tc>
                  <a:txBody>
                    <a:bodyPr/>
                    <a:lstStyle/>
                    <a:p>
                      <a:r>
                        <a:rPr lang="en-US" sz="1000"/>
                        <a:t>2405</a:t>
                      </a:r>
                    </a:p>
                  </a:txBody>
                  <a:tcPr/>
                </a:tc>
                <a:tc>
                  <a:txBody>
                    <a:bodyPr/>
                    <a:lstStyle/>
                    <a:p>
                      <a:r>
                        <a:rPr lang="en-US" sz="1000"/>
                        <a:t>2317</a:t>
                      </a:r>
                    </a:p>
                  </a:txBody>
                  <a:tcPr/>
                </a:tc>
                <a:tc>
                  <a:txBody>
                    <a:bodyPr/>
                    <a:lstStyle/>
                    <a:p>
                      <a:r>
                        <a:rPr lang="en-US" sz="1000"/>
                        <a:t>216</a:t>
                      </a:r>
                    </a:p>
                  </a:txBody>
                  <a:tcPr/>
                </a:tc>
                <a:tc>
                  <a:txBody>
                    <a:bodyPr/>
                    <a:lstStyle/>
                    <a:p>
                      <a:r>
                        <a:rPr lang="en-US" sz="1000"/>
                        <a:t>30</a:t>
                      </a:r>
                    </a:p>
                  </a:txBody>
                  <a:tcPr/>
                </a:tc>
                <a:tc>
                  <a:txBody>
                    <a:bodyPr/>
                    <a:lstStyle/>
                    <a:p>
                      <a:r>
                        <a:rPr lang="en-US" sz="1000"/>
                        <a:t>254588</a:t>
                      </a:r>
                    </a:p>
                  </a:txBody>
                  <a:tcPr/>
                </a:tc>
                <a:tc>
                  <a:txBody>
                    <a:bodyPr/>
                    <a:lstStyle/>
                    <a:p>
                      <a:r>
                        <a:rPr lang="en-US" sz="1000"/>
                        <a:t>2651</a:t>
                      </a:r>
                    </a:p>
                  </a:txBody>
                  <a:tcPr/>
                </a:tc>
                <a:tc>
                  <a:txBody>
                    <a:bodyPr/>
                    <a:lstStyle/>
                    <a:p>
                      <a:r>
                        <a:rPr lang="en-US" sz="1000"/>
                        <a:t>88.366666666667</a:t>
                      </a:r>
                    </a:p>
                  </a:txBody>
                  <a:tcPr/>
                </a:tc>
                <a:tc>
                  <a:txBody>
                    <a:bodyPr/>
                    <a:lstStyle/>
                    <a:p>
                      <a:r>
                        <a:rPr lang="en-US" sz="1000"/>
                        <a:t>8334.6666666667</a:t>
                      </a:r>
                    </a:p>
                  </a:txBody>
                  <a:tcPr/>
                </a:tc>
                <a:tc>
                  <a:txBody>
                    <a:bodyPr/>
                    <a:lstStyle/>
                    <a:p>
                      <a:r>
                        <a:rPr lang="en-US" sz="1000"/>
                        <a:t>8334.6666666667</a:t>
                      </a:r>
                    </a:p>
                  </a:txBody>
                  <a:tcPr/>
                </a:tc>
                <a:tc>
                  <a:txBody>
                    <a:bodyPr/>
                    <a:lstStyle/>
                    <a:p>
                      <a:r>
                        <a:rPr lang="en-US" sz="1000"/>
                        <a:t>0</a:t>
                      </a:r>
                    </a:p>
                  </a:txBody>
                  <a:tcPr/>
                </a:tc>
                <a:tc>
                  <a:txBody>
                    <a:bodyPr/>
                    <a:lstStyle/>
                    <a:p>
                      <a:r>
                        <a:rPr lang="en-US" sz="1000"/>
                        <a:t>114.96666666667</a:t>
                      </a:r>
                    </a:p>
                  </a:txBody>
                  <a:tcPr/>
                </a:tc>
                <a:tc>
                  <a:txBody>
                    <a:bodyPr/>
                    <a:lstStyle/>
                    <a:p>
                      <a:r>
                        <a:rPr lang="en-US" sz="1000"/>
                        <a:t>0.0149 %</a:t>
                      </a:r>
                    </a:p>
                  </a:txBody>
                  <a:tcPr/>
                </a:tc>
                <a:tc>
                  <a:txBody>
                    <a:bodyPr/>
                    <a:lstStyle/>
                    <a:p>
                      <a:r>
                        <a:rPr lang="en-US" sz="1000"/>
                        <a:t>1.5871 %</a:t>
                      </a:r>
                    </a:p>
                  </a:txBody>
                  <a:tcPr/>
                </a:tc>
                <a:extLst>
                  <a:ext uri="{0D108BD9-81ED-4DB2-BD59-A6C34878D82A}">
                    <a16:rowId xmlns:a16="http://schemas.microsoft.com/office/drawing/2014/main" val="2465569448"/>
                  </a:ext>
                </a:extLst>
              </a:tr>
              <a:tr h="370840">
                <a:tc>
                  <a:txBody>
                    <a:bodyPr/>
                    <a:lstStyle/>
                    <a:p>
                      <a:r>
                        <a:rPr lang="en-US" sz="1000"/>
                        <a:t>NX User Generated Content </a:t>
                      </a:r>
                    </a:p>
                  </a:txBody>
                  <a:tcPr/>
                </a:tc>
                <a:tc>
                  <a:txBody>
                    <a:bodyPr/>
                    <a:lstStyle/>
                    <a:p>
                      <a:r>
                        <a:rPr lang="en-US" sz="1000"/>
                        <a:t>3</a:t>
                      </a:r>
                    </a:p>
                  </a:txBody>
                  <a:tcPr/>
                </a:tc>
                <a:tc>
                  <a:txBody>
                    <a:bodyPr/>
                    <a:lstStyle/>
                    <a:p>
                      <a:r>
                        <a:rPr lang="en-US" sz="1000"/>
                        <a:t>66</a:t>
                      </a:r>
                    </a:p>
                  </a:txBody>
                  <a:tcPr/>
                </a:tc>
                <a:tc>
                  <a:txBody>
                    <a:bodyPr/>
                    <a:lstStyle/>
                    <a:p>
                      <a:r>
                        <a:rPr lang="en-US" sz="1000"/>
                        <a:t>60</a:t>
                      </a:r>
                    </a:p>
                  </a:txBody>
                  <a:tcPr/>
                </a:tc>
                <a:tc>
                  <a:txBody>
                    <a:bodyPr/>
                    <a:lstStyle/>
                    <a:p>
                      <a:r>
                        <a:rPr lang="en-US" sz="1000"/>
                        <a:t>7</a:t>
                      </a:r>
                    </a:p>
                  </a:txBody>
                  <a:tcPr/>
                </a:tc>
                <a:tc>
                  <a:txBody>
                    <a:bodyPr/>
                    <a:lstStyle/>
                    <a:p>
                      <a:r>
                        <a:rPr lang="en-US" sz="1000"/>
                        <a:t>2</a:t>
                      </a:r>
                    </a:p>
                  </a:txBody>
                  <a:tcPr/>
                </a:tc>
                <a:tc>
                  <a:txBody>
                    <a:bodyPr/>
                    <a:lstStyle/>
                    <a:p>
                      <a:r>
                        <a:rPr lang="en-US" sz="1000"/>
                        <a:t>7810</a:t>
                      </a:r>
                    </a:p>
                  </a:txBody>
                  <a:tcPr/>
                </a:tc>
                <a:tc>
                  <a:txBody>
                    <a:bodyPr/>
                    <a:lstStyle/>
                    <a:p>
                      <a:r>
                        <a:rPr lang="en-US" sz="1000"/>
                        <a:t>75</a:t>
                      </a:r>
                    </a:p>
                  </a:txBody>
                  <a:tcPr/>
                </a:tc>
                <a:tc>
                  <a:txBody>
                    <a:bodyPr/>
                    <a:lstStyle/>
                    <a:p>
                      <a:r>
                        <a:rPr lang="en-US" sz="1000"/>
                        <a:t>25</a:t>
                      </a:r>
                    </a:p>
                  </a:txBody>
                  <a:tcPr/>
                </a:tc>
                <a:tc>
                  <a:txBody>
                    <a:bodyPr/>
                    <a:lstStyle/>
                    <a:p>
                      <a:r>
                        <a:rPr lang="en-US" sz="1000"/>
                        <a:t>2475</a:t>
                      </a:r>
                    </a:p>
                  </a:txBody>
                  <a:tcPr/>
                </a:tc>
                <a:tc>
                  <a:txBody>
                    <a:bodyPr/>
                    <a:lstStyle/>
                    <a:p>
                      <a:r>
                        <a:rPr lang="en-US" sz="1000"/>
                        <a:t>2475</a:t>
                      </a:r>
                    </a:p>
                  </a:txBody>
                  <a:tcPr/>
                </a:tc>
                <a:tc>
                  <a:txBody>
                    <a:bodyPr/>
                    <a:lstStyle/>
                    <a:p>
                      <a:r>
                        <a:rPr lang="en-US" sz="1000"/>
                        <a:t>0</a:t>
                      </a:r>
                    </a:p>
                  </a:txBody>
                  <a:tcPr/>
                </a:tc>
                <a:tc>
                  <a:txBody>
                    <a:bodyPr/>
                    <a:lstStyle/>
                    <a:p>
                      <a:r>
                        <a:rPr lang="en-US" sz="1000"/>
                        <a:t>33.333333333333</a:t>
                      </a:r>
                    </a:p>
                  </a:txBody>
                  <a:tcPr/>
                </a:tc>
                <a:tc>
                  <a:txBody>
                    <a:bodyPr/>
                    <a:lstStyle/>
                    <a:p>
                      <a:r>
                        <a:rPr lang="en-US" sz="1000"/>
                        <a:t>0.0068 %</a:t>
                      </a:r>
                    </a:p>
                  </a:txBody>
                  <a:tcPr/>
                </a:tc>
                <a:tc>
                  <a:txBody>
                    <a:bodyPr/>
                    <a:lstStyle/>
                    <a:p>
                      <a:r>
                        <a:rPr lang="en-US" sz="1000"/>
                        <a:t>1.7165 %</a:t>
                      </a:r>
                    </a:p>
                  </a:txBody>
                  <a:tcPr/>
                </a:tc>
                <a:extLst>
                  <a:ext uri="{0D108BD9-81ED-4DB2-BD59-A6C34878D82A}">
                    <a16:rowId xmlns:a16="http://schemas.microsoft.com/office/drawing/2014/main" val="646694548"/>
                  </a:ext>
                </a:extLst>
              </a:tr>
              <a:tr h="370840">
                <a:tc>
                  <a:txBody>
                    <a:bodyPr/>
                    <a:lstStyle/>
                    <a:p>
                      <a:r>
                        <a:rPr lang="en-US" sz="1000"/>
                        <a:t>NX Sustainability Content</a:t>
                      </a:r>
                    </a:p>
                  </a:txBody>
                  <a:tcPr/>
                </a:tc>
                <a:tc>
                  <a:txBody>
                    <a:bodyPr/>
                    <a:lstStyle/>
                    <a:p>
                      <a:r>
                        <a:rPr lang="en-US" sz="1000"/>
                        <a:t>5</a:t>
                      </a:r>
                    </a:p>
                  </a:txBody>
                  <a:tcPr/>
                </a:tc>
                <a:tc>
                  <a:txBody>
                    <a:bodyPr/>
                    <a:lstStyle/>
                    <a:p>
                      <a:r>
                        <a:rPr lang="en-US" sz="1000"/>
                        <a:t>677</a:t>
                      </a:r>
                    </a:p>
                  </a:txBody>
                  <a:tcPr/>
                </a:tc>
                <a:tc>
                  <a:txBody>
                    <a:bodyPr/>
                    <a:lstStyle/>
                    <a:p>
                      <a:r>
                        <a:rPr lang="en-US" sz="1000"/>
                        <a:t>656</a:t>
                      </a:r>
                    </a:p>
                  </a:txBody>
                  <a:tcPr/>
                </a:tc>
                <a:tc>
                  <a:txBody>
                    <a:bodyPr/>
                    <a:lstStyle/>
                    <a:p>
                      <a:r>
                        <a:rPr lang="en-US" sz="1000"/>
                        <a:t>37</a:t>
                      </a:r>
                    </a:p>
                  </a:txBody>
                  <a:tcPr/>
                </a:tc>
                <a:tc>
                  <a:txBody>
                    <a:bodyPr/>
                    <a:lstStyle/>
                    <a:p>
                      <a:r>
                        <a:rPr lang="en-US" sz="1000"/>
                        <a:t>5</a:t>
                      </a:r>
                    </a:p>
                  </a:txBody>
                  <a:tcPr/>
                </a:tc>
                <a:tc>
                  <a:txBody>
                    <a:bodyPr/>
                    <a:lstStyle/>
                    <a:p>
                      <a:r>
                        <a:rPr lang="en-US" sz="1000"/>
                        <a:t>29850</a:t>
                      </a:r>
                    </a:p>
                  </a:txBody>
                  <a:tcPr/>
                </a:tc>
                <a:tc>
                  <a:txBody>
                    <a:bodyPr/>
                    <a:lstStyle/>
                    <a:p>
                      <a:r>
                        <a:rPr lang="en-US" sz="1000"/>
                        <a:t>719</a:t>
                      </a:r>
                    </a:p>
                  </a:txBody>
                  <a:tcPr/>
                </a:tc>
                <a:tc>
                  <a:txBody>
                    <a:bodyPr/>
                    <a:lstStyle/>
                    <a:p>
                      <a:r>
                        <a:rPr lang="en-US" sz="1000"/>
                        <a:t>143.8</a:t>
                      </a:r>
                    </a:p>
                  </a:txBody>
                  <a:tcPr/>
                </a:tc>
                <a:tc>
                  <a:txBody>
                    <a:bodyPr/>
                    <a:lstStyle/>
                    <a:p>
                      <a:r>
                        <a:rPr lang="en-US" sz="1000"/>
                        <a:t>5761.4</a:t>
                      </a:r>
                    </a:p>
                  </a:txBody>
                  <a:tcPr/>
                </a:tc>
                <a:tc>
                  <a:txBody>
                    <a:bodyPr/>
                    <a:lstStyle/>
                    <a:p>
                      <a:r>
                        <a:rPr lang="en-US" sz="1000"/>
                        <a:t>5761.4</a:t>
                      </a:r>
                    </a:p>
                  </a:txBody>
                  <a:tcPr/>
                </a:tc>
                <a:tc>
                  <a:txBody>
                    <a:bodyPr/>
                    <a:lstStyle/>
                    <a:p>
                      <a:r>
                        <a:rPr lang="en-US" sz="1000"/>
                        <a:t>0</a:t>
                      </a:r>
                    </a:p>
                  </a:txBody>
                  <a:tcPr/>
                </a:tc>
                <a:tc>
                  <a:txBody>
                    <a:bodyPr/>
                    <a:lstStyle/>
                    <a:p>
                      <a:r>
                        <a:rPr lang="en-US" sz="1000"/>
                        <a:t>166</a:t>
                      </a:r>
                    </a:p>
                  </a:txBody>
                  <a:tcPr/>
                </a:tc>
                <a:tc>
                  <a:txBody>
                    <a:bodyPr/>
                    <a:lstStyle/>
                    <a:p>
                      <a:r>
                        <a:rPr lang="en-US" sz="1000"/>
                        <a:t>0.0243 %</a:t>
                      </a:r>
                    </a:p>
                  </a:txBody>
                  <a:tcPr/>
                </a:tc>
                <a:tc>
                  <a:txBody>
                    <a:bodyPr/>
                    <a:lstStyle/>
                    <a:p>
                      <a:r>
                        <a:rPr lang="en-US" sz="1000"/>
                        <a:t>2.4943 %</a:t>
                      </a:r>
                    </a:p>
                  </a:txBody>
                  <a:tcPr/>
                </a:tc>
                <a:extLst>
                  <a:ext uri="{0D108BD9-81ED-4DB2-BD59-A6C34878D82A}">
                    <a16:rowId xmlns:a16="http://schemas.microsoft.com/office/drawing/2014/main" val="3862799565"/>
                  </a:ext>
                </a:extLst>
              </a:tr>
              <a:tr h="370840">
                <a:tc>
                  <a:txBody>
                    <a:bodyPr/>
                    <a:lstStyle/>
                    <a:p>
                      <a:r>
                        <a:rPr lang="en-US" sz="1000"/>
                        <a:t>Local Content</a:t>
                      </a:r>
                    </a:p>
                  </a:txBody>
                  <a:tcPr/>
                </a:tc>
                <a:tc>
                  <a:txBody>
                    <a:bodyPr/>
                    <a:lstStyle/>
                    <a:p>
                      <a:r>
                        <a:rPr lang="en-US" sz="1000"/>
                        <a:t>1</a:t>
                      </a:r>
                    </a:p>
                  </a:txBody>
                  <a:tcPr/>
                </a:tc>
                <a:tc>
                  <a:txBody>
                    <a:bodyPr/>
                    <a:lstStyle/>
                    <a:p>
                      <a:r>
                        <a:rPr lang="en-US" sz="1000"/>
                        <a:t>37</a:t>
                      </a:r>
                    </a:p>
                  </a:txBody>
                  <a:tcPr/>
                </a:tc>
                <a:tc>
                  <a:txBody>
                    <a:bodyPr/>
                    <a:lstStyle/>
                    <a:p>
                      <a:r>
                        <a:rPr lang="en-US" sz="1000"/>
                        <a:t>37</a:t>
                      </a:r>
                    </a:p>
                  </a:txBody>
                  <a:tcPr/>
                </a:tc>
                <a:tc>
                  <a:txBody>
                    <a:bodyPr/>
                    <a:lstStyle/>
                    <a:p>
                      <a:r>
                        <a:rPr lang="en-US" sz="1000"/>
                        <a:t>3</a:t>
                      </a:r>
                    </a:p>
                  </a:txBody>
                  <a:tcPr/>
                </a:tc>
                <a:tc>
                  <a:txBody>
                    <a:bodyPr/>
                    <a:lstStyle/>
                    <a:p>
                      <a:r>
                        <a:rPr lang="en-US" sz="1000"/>
                        <a:t>1</a:t>
                      </a:r>
                    </a:p>
                  </a:txBody>
                  <a:tcPr/>
                </a:tc>
                <a:tc>
                  <a:txBody>
                    <a:bodyPr/>
                    <a:lstStyle/>
                    <a:p>
                      <a:r>
                        <a:rPr lang="en-US" sz="1000"/>
                        <a:t>12056</a:t>
                      </a:r>
                    </a:p>
                  </a:txBody>
                  <a:tcPr/>
                </a:tc>
                <a:tc>
                  <a:txBody>
                    <a:bodyPr/>
                    <a:lstStyle/>
                    <a:p>
                      <a:r>
                        <a:rPr lang="en-US" sz="1000"/>
                        <a:t>41</a:t>
                      </a:r>
                    </a:p>
                  </a:txBody>
                  <a:tcPr/>
                </a:tc>
                <a:tc>
                  <a:txBody>
                    <a:bodyPr/>
                    <a:lstStyle/>
                    <a:p>
                      <a:r>
                        <a:rPr lang="en-US" sz="1000"/>
                        <a:t>41</a:t>
                      </a:r>
                    </a:p>
                  </a:txBody>
                  <a:tcPr/>
                </a:tc>
                <a:tc>
                  <a:txBody>
                    <a:bodyPr/>
                    <a:lstStyle/>
                    <a:p>
                      <a:r>
                        <a:rPr lang="en-US" sz="1000"/>
                        <a:t>10361</a:t>
                      </a:r>
                    </a:p>
                  </a:txBody>
                  <a:tcPr/>
                </a:tc>
                <a:tc>
                  <a:txBody>
                    <a:bodyPr/>
                    <a:lstStyle/>
                    <a:p>
                      <a:r>
                        <a:rPr lang="en-US" sz="1000"/>
                        <a:t>10361</a:t>
                      </a:r>
                    </a:p>
                  </a:txBody>
                  <a:tcPr/>
                </a:tc>
                <a:tc>
                  <a:txBody>
                    <a:bodyPr/>
                    <a:lstStyle/>
                    <a:p>
                      <a:r>
                        <a:rPr lang="en-US" sz="1000"/>
                        <a:t>0</a:t>
                      </a:r>
                    </a:p>
                  </a:txBody>
                  <a:tcPr/>
                </a:tc>
                <a:tc>
                  <a:txBody>
                    <a:bodyPr/>
                    <a:lstStyle/>
                    <a:p>
                      <a:r>
                        <a:rPr lang="en-US" sz="1000"/>
                        <a:t>85</a:t>
                      </a:r>
                    </a:p>
                  </a:txBody>
                  <a:tcPr/>
                </a:tc>
                <a:tc>
                  <a:txBody>
                    <a:bodyPr/>
                    <a:lstStyle/>
                    <a:p>
                      <a:r>
                        <a:rPr lang="en-US" sz="1000"/>
                        <a:t>0.0051 %</a:t>
                      </a:r>
                    </a:p>
                  </a:txBody>
                  <a:tcPr/>
                </a:tc>
                <a:tc>
                  <a:txBody>
                    <a:bodyPr/>
                    <a:lstStyle/>
                    <a:p>
                      <a:r>
                        <a:rPr lang="en-US" sz="1000"/>
                        <a:t>0.8204 %</a:t>
                      </a:r>
                    </a:p>
                  </a:txBody>
                  <a:tcPr/>
                </a:tc>
                <a:extLst>
                  <a:ext uri="{0D108BD9-81ED-4DB2-BD59-A6C34878D82A}">
                    <a16:rowId xmlns:a16="http://schemas.microsoft.com/office/drawing/2014/main" val="563681686"/>
                  </a:ext>
                </a:extLst>
              </a:tr>
              <a:tr h="370840">
                <a:tc>
                  <a:txBody>
                    <a:bodyPr/>
                    <a:lstStyle/>
                    <a:p>
                      <a:r>
                        <a:rPr lang="en-US" sz="1000"/>
                        <a:t>EU Content Calendar </a:t>
                      </a:r>
                    </a:p>
                  </a:txBody>
                  <a:tcPr/>
                </a:tc>
                <a:tc>
                  <a:txBody>
                    <a:bodyPr/>
                    <a:lstStyle/>
                    <a:p>
                      <a:r>
                        <a:rPr lang="en-US" sz="1000"/>
                        <a:t>26</a:t>
                      </a:r>
                    </a:p>
                  </a:txBody>
                  <a:tcPr/>
                </a:tc>
                <a:tc>
                  <a:txBody>
                    <a:bodyPr/>
                    <a:lstStyle/>
                    <a:p>
                      <a:r>
                        <a:rPr lang="en-US" sz="1000"/>
                        <a:t>2310</a:t>
                      </a:r>
                    </a:p>
                  </a:txBody>
                  <a:tcPr/>
                </a:tc>
                <a:tc>
                  <a:txBody>
                    <a:bodyPr/>
                    <a:lstStyle/>
                    <a:p>
                      <a:r>
                        <a:rPr lang="en-US" sz="1000"/>
                        <a:t>2228</a:t>
                      </a:r>
                    </a:p>
                  </a:txBody>
                  <a:tcPr/>
                </a:tc>
                <a:tc>
                  <a:txBody>
                    <a:bodyPr/>
                    <a:lstStyle/>
                    <a:p>
                      <a:r>
                        <a:rPr lang="en-US" sz="1000"/>
                        <a:t>206</a:t>
                      </a:r>
                    </a:p>
                  </a:txBody>
                  <a:tcPr/>
                </a:tc>
                <a:tc>
                  <a:txBody>
                    <a:bodyPr/>
                    <a:lstStyle/>
                    <a:p>
                      <a:r>
                        <a:rPr lang="en-US" sz="1000"/>
                        <a:t>28</a:t>
                      </a:r>
                    </a:p>
                  </a:txBody>
                  <a:tcPr/>
                </a:tc>
                <a:tc>
                  <a:txBody>
                    <a:bodyPr/>
                    <a:lstStyle/>
                    <a:p>
                      <a:r>
                        <a:rPr lang="en-US" sz="1000"/>
                        <a:t>220822</a:t>
                      </a:r>
                    </a:p>
                  </a:txBody>
                  <a:tcPr/>
                </a:tc>
                <a:tc>
                  <a:txBody>
                    <a:bodyPr/>
                    <a:lstStyle/>
                    <a:p>
                      <a:r>
                        <a:rPr lang="en-US" sz="1000"/>
                        <a:t>2544</a:t>
                      </a:r>
                    </a:p>
                  </a:txBody>
                  <a:tcPr/>
                </a:tc>
                <a:tc>
                  <a:txBody>
                    <a:bodyPr/>
                    <a:lstStyle/>
                    <a:p>
                      <a:r>
                        <a:rPr lang="en-US" sz="1000"/>
                        <a:t>97.846153846154</a:t>
                      </a:r>
                    </a:p>
                  </a:txBody>
                  <a:tcPr/>
                </a:tc>
                <a:tc>
                  <a:txBody>
                    <a:bodyPr/>
                    <a:lstStyle/>
                    <a:p>
                      <a:r>
                        <a:rPr lang="en-US" sz="1000"/>
                        <a:t>8342.6538461538</a:t>
                      </a:r>
                    </a:p>
                  </a:txBody>
                  <a:tcPr/>
                </a:tc>
                <a:tc>
                  <a:txBody>
                    <a:bodyPr/>
                    <a:lstStyle/>
                    <a:p>
                      <a:r>
                        <a:rPr lang="en-US" sz="1000"/>
                        <a:t>8342.6538461538</a:t>
                      </a:r>
                    </a:p>
                  </a:txBody>
                  <a:tcPr/>
                </a:tc>
                <a:tc>
                  <a:txBody>
                    <a:bodyPr/>
                    <a:lstStyle/>
                    <a:p>
                      <a:r>
                        <a:rPr lang="en-US" sz="1000"/>
                        <a:t>0</a:t>
                      </a:r>
                    </a:p>
                  </a:txBody>
                  <a:tcPr/>
                </a:tc>
                <a:tc>
                  <a:txBody>
                    <a:bodyPr/>
                    <a:lstStyle/>
                    <a:p>
                      <a:r>
                        <a:rPr lang="en-US" sz="1000"/>
                        <a:t>125.57692307692</a:t>
                      </a:r>
                    </a:p>
                  </a:txBody>
                  <a:tcPr/>
                </a:tc>
                <a:tc>
                  <a:txBody>
                    <a:bodyPr/>
                    <a:lstStyle/>
                    <a:p>
                      <a:r>
                        <a:rPr lang="en-US" sz="1000"/>
                        <a:t>0.0165 %</a:t>
                      </a:r>
                    </a:p>
                  </a:txBody>
                  <a:tcPr/>
                </a:tc>
                <a:tc>
                  <a:txBody>
                    <a:bodyPr/>
                    <a:lstStyle/>
                    <a:p>
                      <a:r>
                        <a:rPr lang="en-US" sz="1000"/>
                        <a:t>1.6494 %</a:t>
                      </a:r>
                    </a:p>
                  </a:txBody>
                  <a:tcPr/>
                </a:tc>
                <a:extLst>
                  <a:ext uri="{0D108BD9-81ED-4DB2-BD59-A6C34878D82A}">
                    <a16:rowId xmlns:a16="http://schemas.microsoft.com/office/drawing/2014/main" val="313290446"/>
                  </a:ext>
                </a:extLst>
              </a:tr>
            </a:tbl>
          </a:graphicData>
        </a:graphic>
      </p:graphicFrame>
      <p:sp>
        <p:nvSpPr>
          <p:cNvPr id="4" name="Text Placeholder 3">
            <a:extLst>
              <a:ext uri="{FF2B5EF4-FFF2-40B4-BE49-F238E27FC236}">
                <a16:creationId xmlns:a16="http://schemas.microsoft.com/office/drawing/2014/main" id="{4EDFB635-C30B-456E-99E1-34B72613088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61350844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6B06F-5711-4E94-8AAF-0264D067C680}"/>
              </a:ext>
            </a:extLst>
          </p:cNvPr>
          <p:cNvSpPr>
            <a:spLocks noGrp="1"/>
          </p:cNvSpPr>
          <p:nvPr>
            <p:ph type="title"/>
          </p:nvPr>
        </p:nvSpPr>
        <p:spPr/>
        <p:txBody>
          <a:bodyPr/>
          <a:lstStyle/>
          <a:p>
            <a:r>
              <a:rPr lang="en-US"/>
              <a:t>Tiktok Videos Table Overview | 2 profiles - 1 of 13</a:t>
            </a:r>
          </a:p>
        </p:txBody>
      </p:sp>
      <p:graphicFrame>
        <p:nvGraphicFramePr>
          <p:cNvPr id="5" name="Table Placeholder 4">
            <a:extLst>
              <a:ext uri="{FF2B5EF4-FFF2-40B4-BE49-F238E27FC236}">
                <a16:creationId xmlns:a16="http://schemas.microsoft.com/office/drawing/2014/main" id="{63FB666C-445F-4690-A4B3-8D6D6A043FC0}"/>
              </a:ext>
            </a:extLst>
          </p:cNvPr>
          <p:cNvGraphicFramePr>
            <a:graphicFrameLocks noGrp="1"/>
          </p:cNvGraphicFramePr>
          <p:nvPr>
            <p:ph type="tbl" sz="quarter" idx="13"/>
            <p:extLst>
              <p:ext uri="{D42A27DB-BD31-4B8C-83A1-F6EECF244321}">
                <p14:modId xmlns:p14="http://schemas.microsoft.com/office/powerpoint/2010/main" val="4115367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3497709"/>
                    </a:ext>
                  </a:extLst>
                </a:gridCol>
                <a:gridCol w="658368">
                  <a:extLst>
                    <a:ext uri="{9D8B030D-6E8A-4147-A177-3AD203B41FA5}">
                      <a16:colId xmlns:a16="http://schemas.microsoft.com/office/drawing/2014/main" val="848525968"/>
                    </a:ext>
                  </a:extLst>
                </a:gridCol>
                <a:gridCol w="658368">
                  <a:extLst>
                    <a:ext uri="{9D8B030D-6E8A-4147-A177-3AD203B41FA5}">
                      <a16:colId xmlns:a16="http://schemas.microsoft.com/office/drawing/2014/main" val="3174581020"/>
                    </a:ext>
                  </a:extLst>
                </a:gridCol>
                <a:gridCol w="658368">
                  <a:extLst>
                    <a:ext uri="{9D8B030D-6E8A-4147-A177-3AD203B41FA5}">
                      <a16:colId xmlns:a16="http://schemas.microsoft.com/office/drawing/2014/main" val="1083474404"/>
                    </a:ext>
                  </a:extLst>
                </a:gridCol>
                <a:gridCol w="658368">
                  <a:extLst>
                    <a:ext uri="{9D8B030D-6E8A-4147-A177-3AD203B41FA5}">
                      <a16:colId xmlns:a16="http://schemas.microsoft.com/office/drawing/2014/main" val="1579352050"/>
                    </a:ext>
                  </a:extLst>
                </a:gridCol>
                <a:gridCol w="658368">
                  <a:extLst>
                    <a:ext uri="{9D8B030D-6E8A-4147-A177-3AD203B41FA5}">
                      <a16:colId xmlns:a16="http://schemas.microsoft.com/office/drawing/2014/main" val="4164867608"/>
                    </a:ext>
                  </a:extLst>
                </a:gridCol>
                <a:gridCol w="658368">
                  <a:extLst>
                    <a:ext uri="{9D8B030D-6E8A-4147-A177-3AD203B41FA5}">
                      <a16:colId xmlns:a16="http://schemas.microsoft.com/office/drawing/2014/main" val="744558758"/>
                    </a:ext>
                  </a:extLst>
                </a:gridCol>
                <a:gridCol w="658368">
                  <a:extLst>
                    <a:ext uri="{9D8B030D-6E8A-4147-A177-3AD203B41FA5}">
                      <a16:colId xmlns:a16="http://schemas.microsoft.com/office/drawing/2014/main" val="3375323096"/>
                    </a:ext>
                  </a:extLst>
                </a:gridCol>
                <a:gridCol w="658368">
                  <a:extLst>
                    <a:ext uri="{9D8B030D-6E8A-4147-A177-3AD203B41FA5}">
                      <a16:colId xmlns:a16="http://schemas.microsoft.com/office/drawing/2014/main" val="3821602947"/>
                    </a:ext>
                  </a:extLst>
                </a:gridCol>
                <a:gridCol w="658368">
                  <a:extLst>
                    <a:ext uri="{9D8B030D-6E8A-4147-A177-3AD203B41FA5}">
                      <a16:colId xmlns:a16="http://schemas.microsoft.com/office/drawing/2014/main" val="2166567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48342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- 2024-08-02 16:21:19</a:t>
                      </a:r>
                      <a:r>
                        <a:rPr kumimoji="0" lang="en-US" sz="1000" b="0" i="0" u="none" strike="noStrike" kern="1200" cap="none" spc="0" normalizeH="0" baseline="0" noProof="0">
                          <a:ln>
                            <a:noFill/>
                          </a:ln>
                          <a:solidFill>
                            <a:prstClr val="black"/>
                          </a:solidFill>
                          <a:effectLst/>
                          <a:uLnTx/>
                          <a:uFillTx/>
                          <a:latin typeface="Calibri"/>
                          <a:ea typeface="+mn-ea"/>
                          <a:cs typeface="+mn-cs"/>
                        </a:rPr>
                        <a:t>
 Verwendest du schon ein Serum in deiner Routine? 🫶   Als Allrounder zum Start empfehlen wir dir das feuchtigkeitsspendende und glättende Cellular Expert Filler Aufpolsterndes Hyaluron Serum.   #NIVEA #Serum #Gesichtsserum #SkincareRoutine #HautpflegeRoutine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0719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- 2024-08-01 18:26:52</a:t>
                      </a:r>
                      <a:r>
                        <a:rPr kumimoji="0" lang="en-US" sz="1000" b="0" i="0" u="none" strike="noStrike" kern="1200" cap="none" spc="0" normalizeH="0" baseline="0" noProof="0">
                          <a:ln>
                            <a:noFill/>
                          </a:ln>
                          <a:solidFill>
                            <a:prstClr val="black"/>
                          </a:solidFill>
                          <a:effectLst/>
                          <a:uLnTx/>
                          <a:uFillTx/>
                          <a:latin typeface="Calibri"/>
                          <a:ea typeface="+mn-ea"/>
                          <a:cs typeface="+mn-cs"/>
                        </a:rPr>
                        <a:t>
 Is your skin feeling tired and dull? Try our NEW NIVEA Skin Glow Serum Infused Micellar Water ✨ Look at the glow and hydration after just one swipe! It's clinically tested to brighten the skin, not oily at all – only refreshing! What more could you ask for? #skincareroutine #NIVEA #skincaretips #glow #micellarwater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143627</a:t>
                      </a:r>
                    </a:p>
                  </a:txBody>
                  <a:tcPr/>
                </a:tc>
                <a:extLst>
                  <a:ext uri="{0D108BD9-81ED-4DB2-BD59-A6C34878D82A}">
                    <a16:rowId xmlns:a16="http://schemas.microsoft.com/office/drawing/2014/main" val="594624005"/>
                  </a:ext>
                </a:extLst>
              </a:tr>
            </a:tbl>
          </a:graphicData>
        </a:graphic>
      </p:graphicFrame>
      <p:sp>
        <p:nvSpPr>
          <p:cNvPr id="4" name="Text Placeholder 3">
            <a:extLst>
              <a:ext uri="{FF2B5EF4-FFF2-40B4-BE49-F238E27FC236}">
                <a16:creationId xmlns:a16="http://schemas.microsoft.com/office/drawing/2014/main" id="{D1A04AA4-4F11-4437-B548-344A445C4DD7}"/>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31816354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94AC3-79F8-4619-84B2-902ED258CE9C}"/>
              </a:ext>
            </a:extLst>
          </p:cNvPr>
          <p:cNvSpPr>
            <a:spLocks noGrp="1"/>
          </p:cNvSpPr>
          <p:nvPr>
            <p:ph type="title"/>
          </p:nvPr>
        </p:nvSpPr>
        <p:spPr/>
        <p:txBody>
          <a:bodyPr/>
          <a:lstStyle/>
          <a:p>
            <a:r>
              <a:rPr lang="en-US"/>
              <a:t>Tiktok Videos Table Overview | 2 profiles - 2 of 13</a:t>
            </a:r>
          </a:p>
        </p:txBody>
      </p:sp>
      <p:graphicFrame>
        <p:nvGraphicFramePr>
          <p:cNvPr id="5" name="Table Placeholder 4">
            <a:extLst>
              <a:ext uri="{FF2B5EF4-FFF2-40B4-BE49-F238E27FC236}">
                <a16:creationId xmlns:a16="http://schemas.microsoft.com/office/drawing/2014/main" id="{13D3EB4D-67DC-4FCE-AA13-7178330175BA}"/>
              </a:ext>
            </a:extLst>
          </p:cNvPr>
          <p:cNvGraphicFramePr>
            <a:graphicFrameLocks noGrp="1"/>
          </p:cNvGraphicFramePr>
          <p:nvPr>
            <p:ph type="tbl" sz="quarter" idx="13"/>
            <p:extLst>
              <p:ext uri="{D42A27DB-BD31-4B8C-83A1-F6EECF244321}">
                <p14:modId xmlns:p14="http://schemas.microsoft.com/office/powerpoint/2010/main" val="1343020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6287547"/>
                    </a:ext>
                  </a:extLst>
                </a:gridCol>
                <a:gridCol w="658368">
                  <a:extLst>
                    <a:ext uri="{9D8B030D-6E8A-4147-A177-3AD203B41FA5}">
                      <a16:colId xmlns:a16="http://schemas.microsoft.com/office/drawing/2014/main" val="1710162500"/>
                    </a:ext>
                  </a:extLst>
                </a:gridCol>
                <a:gridCol w="658368">
                  <a:extLst>
                    <a:ext uri="{9D8B030D-6E8A-4147-A177-3AD203B41FA5}">
                      <a16:colId xmlns:a16="http://schemas.microsoft.com/office/drawing/2014/main" val="1528754290"/>
                    </a:ext>
                  </a:extLst>
                </a:gridCol>
                <a:gridCol w="658368">
                  <a:extLst>
                    <a:ext uri="{9D8B030D-6E8A-4147-A177-3AD203B41FA5}">
                      <a16:colId xmlns:a16="http://schemas.microsoft.com/office/drawing/2014/main" val="2713491170"/>
                    </a:ext>
                  </a:extLst>
                </a:gridCol>
                <a:gridCol w="658368">
                  <a:extLst>
                    <a:ext uri="{9D8B030D-6E8A-4147-A177-3AD203B41FA5}">
                      <a16:colId xmlns:a16="http://schemas.microsoft.com/office/drawing/2014/main" val="3470726576"/>
                    </a:ext>
                  </a:extLst>
                </a:gridCol>
                <a:gridCol w="658368">
                  <a:extLst>
                    <a:ext uri="{9D8B030D-6E8A-4147-A177-3AD203B41FA5}">
                      <a16:colId xmlns:a16="http://schemas.microsoft.com/office/drawing/2014/main" val="4044835129"/>
                    </a:ext>
                  </a:extLst>
                </a:gridCol>
                <a:gridCol w="658368">
                  <a:extLst>
                    <a:ext uri="{9D8B030D-6E8A-4147-A177-3AD203B41FA5}">
                      <a16:colId xmlns:a16="http://schemas.microsoft.com/office/drawing/2014/main" val="3032046137"/>
                    </a:ext>
                  </a:extLst>
                </a:gridCol>
                <a:gridCol w="658368">
                  <a:extLst>
                    <a:ext uri="{9D8B030D-6E8A-4147-A177-3AD203B41FA5}">
                      <a16:colId xmlns:a16="http://schemas.microsoft.com/office/drawing/2014/main" val="1989600616"/>
                    </a:ext>
                  </a:extLst>
                </a:gridCol>
                <a:gridCol w="658368">
                  <a:extLst>
                    <a:ext uri="{9D8B030D-6E8A-4147-A177-3AD203B41FA5}">
                      <a16:colId xmlns:a16="http://schemas.microsoft.com/office/drawing/2014/main" val="2371029764"/>
                    </a:ext>
                  </a:extLst>
                </a:gridCol>
                <a:gridCol w="658368">
                  <a:extLst>
                    <a:ext uri="{9D8B030D-6E8A-4147-A177-3AD203B41FA5}">
                      <a16:colId xmlns:a16="http://schemas.microsoft.com/office/drawing/2014/main" val="1605289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41293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- 2024-08-07 17:03:35</a:t>
                      </a:r>
                      <a:r>
                        <a:rPr kumimoji="0" lang="en-US" sz="1000" b="0" i="0" u="none" strike="noStrike" kern="1200" cap="none" spc="0" normalizeH="0" baseline="0" noProof="0">
                          <a:ln>
                            <a:noFill/>
                          </a:ln>
                          <a:solidFill>
                            <a:prstClr val="black"/>
                          </a:solidFill>
                          <a:effectLst/>
                          <a:uLnTx/>
                          <a:uFillTx/>
                          <a:latin typeface="Calibri"/>
                          <a:ea typeface="+mn-ea"/>
                          <a:cs typeface="+mn-cs"/>
                        </a:rPr>
                        <a:t>
 Why settle for one when you can have both? With 30% off the bundle only on TikTok Shop, get your hands on our new NIVEA Skin Glow Serum Infused Micellar Water AND NIVEA Regenerating Serum Infused Micellar Water Bundle! Just one tap away on TikTok Shop with free shipping 🛍️ #NIVEA #tiktokshop #skincare #freeshipping #micellarwater #glow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90449</a:t>
                      </a:r>
                    </a:p>
                  </a:txBody>
                  <a:tcPr/>
                </a:tc>
                <a:extLst>
                  <a:ext uri="{0D108BD9-81ED-4DB2-BD59-A6C34878D82A}">
                    <a16:rowId xmlns:a16="http://schemas.microsoft.com/office/drawing/2014/main" val="25630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- 2024-08-08 16:46:21</a:t>
                      </a:r>
                      <a:r>
                        <a:rPr kumimoji="0" lang="en-US" sz="1000" b="0" i="0" u="none" strike="noStrike" kern="1200" cap="none" spc="0" normalizeH="0" baseline="0" noProof="0">
                          <a:ln>
                            <a:noFill/>
                          </a:ln>
                          <a:solidFill>
                            <a:prstClr val="black"/>
                          </a:solidFill>
                          <a:effectLst/>
                          <a:uLnTx/>
                          <a:uFillTx/>
                          <a:latin typeface="Calibri"/>
                          <a:ea typeface="+mn-ea"/>
                          <a:cs typeface="+mn-cs"/>
                        </a:rPr>
                        <a:t>
 Today's showstopper: our new NIVEA Micellar Water Bundle! 🌟 Two is always better than one! Enjoy 30% off with free shipping now, only exclusive on TikTok Shop! #tiktokshop #micellarwater #glow #NIVEA #freeshipping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13591</a:t>
                      </a:r>
                    </a:p>
                  </a:txBody>
                  <a:tcPr/>
                </a:tc>
                <a:extLst>
                  <a:ext uri="{0D108BD9-81ED-4DB2-BD59-A6C34878D82A}">
                    <a16:rowId xmlns:a16="http://schemas.microsoft.com/office/drawing/2014/main" val="463777767"/>
                  </a:ext>
                </a:extLst>
              </a:tr>
            </a:tbl>
          </a:graphicData>
        </a:graphic>
      </p:graphicFrame>
      <p:sp>
        <p:nvSpPr>
          <p:cNvPr id="4" name="Text Placeholder 3">
            <a:extLst>
              <a:ext uri="{FF2B5EF4-FFF2-40B4-BE49-F238E27FC236}">
                <a16:creationId xmlns:a16="http://schemas.microsoft.com/office/drawing/2014/main" id="{47C0A732-4ECF-464D-B1FF-A5FF233EDF1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59150196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2D103-2265-426D-BF05-90767AE8535E}"/>
              </a:ext>
            </a:extLst>
          </p:cNvPr>
          <p:cNvSpPr>
            <a:spLocks noGrp="1"/>
          </p:cNvSpPr>
          <p:nvPr>
            <p:ph type="title"/>
          </p:nvPr>
        </p:nvSpPr>
        <p:spPr/>
        <p:txBody>
          <a:bodyPr/>
          <a:lstStyle/>
          <a:p>
            <a:r>
              <a:rPr lang="en-US"/>
              <a:t>Tiktok Videos Table Overview | 2 profiles - 3 of 13</a:t>
            </a:r>
          </a:p>
        </p:txBody>
      </p:sp>
      <p:graphicFrame>
        <p:nvGraphicFramePr>
          <p:cNvPr id="5" name="Table Placeholder 4">
            <a:extLst>
              <a:ext uri="{FF2B5EF4-FFF2-40B4-BE49-F238E27FC236}">
                <a16:creationId xmlns:a16="http://schemas.microsoft.com/office/drawing/2014/main" id="{B9B70923-F121-46FC-8DD6-170F3BCCC355}"/>
              </a:ext>
            </a:extLst>
          </p:cNvPr>
          <p:cNvGraphicFramePr>
            <a:graphicFrameLocks noGrp="1"/>
          </p:cNvGraphicFramePr>
          <p:nvPr>
            <p:ph type="tbl" sz="quarter" idx="13"/>
            <p:extLst>
              <p:ext uri="{D42A27DB-BD31-4B8C-83A1-F6EECF244321}">
                <p14:modId xmlns:p14="http://schemas.microsoft.com/office/powerpoint/2010/main" val="356272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7761756"/>
                    </a:ext>
                  </a:extLst>
                </a:gridCol>
                <a:gridCol w="658368">
                  <a:extLst>
                    <a:ext uri="{9D8B030D-6E8A-4147-A177-3AD203B41FA5}">
                      <a16:colId xmlns:a16="http://schemas.microsoft.com/office/drawing/2014/main" val="2092191043"/>
                    </a:ext>
                  </a:extLst>
                </a:gridCol>
                <a:gridCol w="658368">
                  <a:extLst>
                    <a:ext uri="{9D8B030D-6E8A-4147-A177-3AD203B41FA5}">
                      <a16:colId xmlns:a16="http://schemas.microsoft.com/office/drawing/2014/main" val="3285739891"/>
                    </a:ext>
                  </a:extLst>
                </a:gridCol>
                <a:gridCol w="658368">
                  <a:extLst>
                    <a:ext uri="{9D8B030D-6E8A-4147-A177-3AD203B41FA5}">
                      <a16:colId xmlns:a16="http://schemas.microsoft.com/office/drawing/2014/main" val="398939703"/>
                    </a:ext>
                  </a:extLst>
                </a:gridCol>
                <a:gridCol w="658368">
                  <a:extLst>
                    <a:ext uri="{9D8B030D-6E8A-4147-A177-3AD203B41FA5}">
                      <a16:colId xmlns:a16="http://schemas.microsoft.com/office/drawing/2014/main" val="1148074419"/>
                    </a:ext>
                  </a:extLst>
                </a:gridCol>
                <a:gridCol w="658368">
                  <a:extLst>
                    <a:ext uri="{9D8B030D-6E8A-4147-A177-3AD203B41FA5}">
                      <a16:colId xmlns:a16="http://schemas.microsoft.com/office/drawing/2014/main" val="4278487345"/>
                    </a:ext>
                  </a:extLst>
                </a:gridCol>
                <a:gridCol w="658368">
                  <a:extLst>
                    <a:ext uri="{9D8B030D-6E8A-4147-A177-3AD203B41FA5}">
                      <a16:colId xmlns:a16="http://schemas.microsoft.com/office/drawing/2014/main" val="1002127495"/>
                    </a:ext>
                  </a:extLst>
                </a:gridCol>
                <a:gridCol w="658368">
                  <a:extLst>
                    <a:ext uri="{9D8B030D-6E8A-4147-A177-3AD203B41FA5}">
                      <a16:colId xmlns:a16="http://schemas.microsoft.com/office/drawing/2014/main" val="297280930"/>
                    </a:ext>
                  </a:extLst>
                </a:gridCol>
                <a:gridCol w="658368">
                  <a:extLst>
                    <a:ext uri="{9D8B030D-6E8A-4147-A177-3AD203B41FA5}">
                      <a16:colId xmlns:a16="http://schemas.microsoft.com/office/drawing/2014/main" val="191814228"/>
                    </a:ext>
                  </a:extLst>
                </a:gridCol>
                <a:gridCol w="658368">
                  <a:extLst>
                    <a:ext uri="{9D8B030D-6E8A-4147-A177-3AD203B41FA5}">
                      <a16:colId xmlns:a16="http://schemas.microsoft.com/office/drawing/2014/main" val="3617295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4166669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- 2024-08-05 16:58:30</a:t>
                      </a:r>
                      <a:r>
                        <a:rPr kumimoji="0" lang="en-US" sz="1000" b="0" i="0" u="none" strike="noStrike" kern="1200" cap="none" spc="0" normalizeH="0" baseline="0" noProof="0">
                          <a:ln>
                            <a:noFill/>
                          </a:ln>
                          <a:solidFill>
                            <a:prstClr val="black"/>
                          </a:solidFill>
                          <a:effectLst/>
                          <a:uLnTx/>
                          <a:uFillTx/>
                          <a:latin typeface="Calibri"/>
                          <a:ea typeface="+mn-ea"/>
                          <a:cs typeface="+mn-cs"/>
                        </a:rPr>
                        <a:t>
 Impatient for skincare results? 🙋‍♀️ Not with NIVEA Regenerating Serum Infused Micellar Water! You can shop this now 30% off only on TikTok Shop! 🛍️ Just use it to remove your makeup before bed and wake up with hydrated, beautiful and well-rested skin. The effect is immediate! #skincareroutine #micellarwater #nivea #hydrateskin #glow #tiktokshop #freeshipping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13630</a:t>
                      </a:r>
                    </a:p>
                  </a:txBody>
                  <a:tcPr/>
                </a:tc>
                <a:extLst>
                  <a:ext uri="{0D108BD9-81ED-4DB2-BD59-A6C34878D82A}">
                    <a16:rowId xmlns:a16="http://schemas.microsoft.com/office/drawing/2014/main" val="171399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- 2024-08-01 12:16:36</a:t>
                      </a:r>
                      <a:r>
                        <a:rPr kumimoji="0" lang="en-US" sz="1000" b="0" i="0" u="none" strike="noStrike" kern="1200" cap="none" spc="0" normalizeH="0" baseline="0" noProof="0">
                          <a:ln>
                            <a:noFill/>
                          </a:ln>
                          <a:solidFill>
                            <a:prstClr val="black"/>
                          </a:solidFill>
                          <a:effectLst/>
                          <a:uLnTx/>
                          <a:uFillTx/>
                          <a:latin typeface="Calibri"/>
                          <a:ea typeface="+mn-ea"/>
                          <a:cs typeface="+mn-cs"/>
                        </a:rPr>
                        <a:t>
 The answer is going to be no ❌ #nivea #lipbalm #nivealipoil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9603</a:t>
                      </a:r>
                    </a:p>
                  </a:txBody>
                  <a:tcPr/>
                </a:tc>
                <a:extLst>
                  <a:ext uri="{0D108BD9-81ED-4DB2-BD59-A6C34878D82A}">
                    <a16:rowId xmlns:a16="http://schemas.microsoft.com/office/drawing/2014/main" val="2353189340"/>
                  </a:ext>
                </a:extLst>
              </a:tr>
            </a:tbl>
          </a:graphicData>
        </a:graphic>
      </p:graphicFrame>
      <p:sp>
        <p:nvSpPr>
          <p:cNvPr id="4" name="Text Placeholder 3">
            <a:extLst>
              <a:ext uri="{FF2B5EF4-FFF2-40B4-BE49-F238E27FC236}">
                <a16:creationId xmlns:a16="http://schemas.microsoft.com/office/drawing/2014/main" id="{66B9413C-B7EE-436E-89BA-BF8C1E5DCD3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45962825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B960D-B463-40BF-A171-A2BF6F4F84BA}"/>
              </a:ext>
            </a:extLst>
          </p:cNvPr>
          <p:cNvSpPr>
            <a:spLocks noGrp="1"/>
          </p:cNvSpPr>
          <p:nvPr>
            <p:ph type="title"/>
          </p:nvPr>
        </p:nvSpPr>
        <p:spPr/>
        <p:txBody>
          <a:bodyPr/>
          <a:lstStyle/>
          <a:p>
            <a:r>
              <a:rPr lang="en-US"/>
              <a:t>Tiktok Videos Table Overview | 2 profiles - 4 of 13</a:t>
            </a:r>
          </a:p>
        </p:txBody>
      </p:sp>
      <p:graphicFrame>
        <p:nvGraphicFramePr>
          <p:cNvPr id="5" name="Table Placeholder 4">
            <a:extLst>
              <a:ext uri="{FF2B5EF4-FFF2-40B4-BE49-F238E27FC236}">
                <a16:creationId xmlns:a16="http://schemas.microsoft.com/office/drawing/2014/main" id="{78608DF3-D6D2-4904-9896-D768C7C5578D}"/>
              </a:ext>
            </a:extLst>
          </p:cNvPr>
          <p:cNvGraphicFramePr>
            <a:graphicFrameLocks noGrp="1"/>
          </p:cNvGraphicFramePr>
          <p:nvPr>
            <p:ph type="tbl" sz="quarter" idx="13"/>
            <p:extLst>
              <p:ext uri="{D42A27DB-BD31-4B8C-83A1-F6EECF244321}">
                <p14:modId xmlns:p14="http://schemas.microsoft.com/office/powerpoint/2010/main" val="299616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1493175"/>
                    </a:ext>
                  </a:extLst>
                </a:gridCol>
                <a:gridCol w="658368">
                  <a:extLst>
                    <a:ext uri="{9D8B030D-6E8A-4147-A177-3AD203B41FA5}">
                      <a16:colId xmlns:a16="http://schemas.microsoft.com/office/drawing/2014/main" val="3118851634"/>
                    </a:ext>
                  </a:extLst>
                </a:gridCol>
                <a:gridCol w="658368">
                  <a:extLst>
                    <a:ext uri="{9D8B030D-6E8A-4147-A177-3AD203B41FA5}">
                      <a16:colId xmlns:a16="http://schemas.microsoft.com/office/drawing/2014/main" val="3579683359"/>
                    </a:ext>
                  </a:extLst>
                </a:gridCol>
                <a:gridCol w="658368">
                  <a:extLst>
                    <a:ext uri="{9D8B030D-6E8A-4147-A177-3AD203B41FA5}">
                      <a16:colId xmlns:a16="http://schemas.microsoft.com/office/drawing/2014/main" val="3844789509"/>
                    </a:ext>
                  </a:extLst>
                </a:gridCol>
                <a:gridCol w="658368">
                  <a:extLst>
                    <a:ext uri="{9D8B030D-6E8A-4147-A177-3AD203B41FA5}">
                      <a16:colId xmlns:a16="http://schemas.microsoft.com/office/drawing/2014/main" val="62019064"/>
                    </a:ext>
                  </a:extLst>
                </a:gridCol>
                <a:gridCol w="658368">
                  <a:extLst>
                    <a:ext uri="{9D8B030D-6E8A-4147-A177-3AD203B41FA5}">
                      <a16:colId xmlns:a16="http://schemas.microsoft.com/office/drawing/2014/main" val="1893791472"/>
                    </a:ext>
                  </a:extLst>
                </a:gridCol>
                <a:gridCol w="658368">
                  <a:extLst>
                    <a:ext uri="{9D8B030D-6E8A-4147-A177-3AD203B41FA5}">
                      <a16:colId xmlns:a16="http://schemas.microsoft.com/office/drawing/2014/main" val="780909448"/>
                    </a:ext>
                  </a:extLst>
                </a:gridCol>
                <a:gridCol w="658368">
                  <a:extLst>
                    <a:ext uri="{9D8B030D-6E8A-4147-A177-3AD203B41FA5}">
                      <a16:colId xmlns:a16="http://schemas.microsoft.com/office/drawing/2014/main" val="1958987010"/>
                    </a:ext>
                  </a:extLst>
                </a:gridCol>
                <a:gridCol w="658368">
                  <a:extLst>
                    <a:ext uri="{9D8B030D-6E8A-4147-A177-3AD203B41FA5}">
                      <a16:colId xmlns:a16="http://schemas.microsoft.com/office/drawing/2014/main" val="1780574278"/>
                    </a:ext>
                  </a:extLst>
                </a:gridCol>
                <a:gridCol w="658368">
                  <a:extLst>
                    <a:ext uri="{9D8B030D-6E8A-4147-A177-3AD203B41FA5}">
                      <a16:colId xmlns:a16="http://schemas.microsoft.com/office/drawing/2014/main" val="1537445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50081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- 2024-08-19 15:48:21</a:t>
                      </a:r>
                      <a:r>
                        <a:rPr kumimoji="0" lang="en-US" sz="1000" b="0" i="0" u="none" strike="noStrike" kern="1200" cap="none" spc="0" normalizeH="0" baseline="0" noProof="0">
                          <a:ln>
                            <a:noFill/>
                          </a:ln>
                          <a:solidFill>
                            <a:prstClr val="black"/>
                          </a:solidFill>
                          <a:effectLst/>
                          <a:uLnTx/>
                          <a:uFillTx/>
                          <a:latin typeface="Calibri"/>
                          <a:ea typeface="+mn-ea"/>
                          <a:cs typeface="+mn-cs"/>
                        </a:rPr>
                        <a:t>
 🚨 REGISTER NOW! 🚨   Join us LIVE this Thursday (22nd Aug) from 4PM for an exclusive, one-time offer you don’t want to miss!  Get 50% off our Micellar Water &amp; Derma Skin Clear Bundle, plus a chance to win NIVEA mystery boxes worth £50 each! 🎁 This deal is ONLY available during this LIVE. Register now so you don’t miss out! ⏰   #TikTokShop #LiveExclusive #50%off #limitedtimeoffer #freeshipping #giveaway #NIVEA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5303</a:t>
                      </a:r>
                    </a:p>
                  </a:txBody>
                  <a:tcPr/>
                </a:tc>
                <a:extLst>
                  <a:ext uri="{0D108BD9-81ED-4DB2-BD59-A6C34878D82A}">
                    <a16:rowId xmlns:a16="http://schemas.microsoft.com/office/drawing/2014/main" val="3873534407"/>
                  </a:ext>
                </a:extLst>
              </a:tr>
            </a:tbl>
          </a:graphicData>
        </a:graphic>
      </p:graphicFrame>
      <p:sp>
        <p:nvSpPr>
          <p:cNvPr id="4" name="Text Placeholder 3">
            <a:extLst>
              <a:ext uri="{FF2B5EF4-FFF2-40B4-BE49-F238E27FC236}">
                <a16:creationId xmlns:a16="http://schemas.microsoft.com/office/drawing/2014/main" id="{D727AD23-092B-4BAD-814E-04364C23C49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31821221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7E0E2-38E4-4322-866B-BEC53C39D14A}"/>
              </a:ext>
            </a:extLst>
          </p:cNvPr>
          <p:cNvSpPr>
            <a:spLocks noGrp="1"/>
          </p:cNvSpPr>
          <p:nvPr>
            <p:ph type="title"/>
          </p:nvPr>
        </p:nvSpPr>
        <p:spPr/>
        <p:txBody>
          <a:bodyPr/>
          <a:lstStyle/>
          <a:p>
            <a:r>
              <a:rPr lang="en-US"/>
              <a:t>Tiktok Videos Table Overview | 2 profiles - 5 of 13</a:t>
            </a:r>
          </a:p>
        </p:txBody>
      </p:sp>
      <p:graphicFrame>
        <p:nvGraphicFramePr>
          <p:cNvPr id="5" name="Table Placeholder 4">
            <a:extLst>
              <a:ext uri="{FF2B5EF4-FFF2-40B4-BE49-F238E27FC236}">
                <a16:creationId xmlns:a16="http://schemas.microsoft.com/office/drawing/2014/main" id="{E75B369D-AC57-4E85-B96A-BD5C970385F7}"/>
              </a:ext>
            </a:extLst>
          </p:cNvPr>
          <p:cNvGraphicFramePr>
            <a:graphicFrameLocks noGrp="1"/>
          </p:cNvGraphicFramePr>
          <p:nvPr>
            <p:ph type="tbl" sz="quarter" idx="13"/>
            <p:extLst>
              <p:ext uri="{D42A27DB-BD31-4B8C-83A1-F6EECF244321}">
                <p14:modId xmlns:p14="http://schemas.microsoft.com/office/powerpoint/2010/main" val="394493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6791309"/>
                    </a:ext>
                  </a:extLst>
                </a:gridCol>
                <a:gridCol w="658368">
                  <a:extLst>
                    <a:ext uri="{9D8B030D-6E8A-4147-A177-3AD203B41FA5}">
                      <a16:colId xmlns:a16="http://schemas.microsoft.com/office/drawing/2014/main" val="3461074248"/>
                    </a:ext>
                  </a:extLst>
                </a:gridCol>
                <a:gridCol w="658368">
                  <a:extLst>
                    <a:ext uri="{9D8B030D-6E8A-4147-A177-3AD203B41FA5}">
                      <a16:colId xmlns:a16="http://schemas.microsoft.com/office/drawing/2014/main" val="1846454161"/>
                    </a:ext>
                  </a:extLst>
                </a:gridCol>
                <a:gridCol w="658368">
                  <a:extLst>
                    <a:ext uri="{9D8B030D-6E8A-4147-A177-3AD203B41FA5}">
                      <a16:colId xmlns:a16="http://schemas.microsoft.com/office/drawing/2014/main" val="1648650222"/>
                    </a:ext>
                  </a:extLst>
                </a:gridCol>
                <a:gridCol w="658368">
                  <a:extLst>
                    <a:ext uri="{9D8B030D-6E8A-4147-A177-3AD203B41FA5}">
                      <a16:colId xmlns:a16="http://schemas.microsoft.com/office/drawing/2014/main" val="2775829370"/>
                    </a:ext>
                  </a:extLst>
                </a:gridCol>
                <a:gridCol w="658368">
                  <a:extLst>
                    <a:ext uri="{9D8B030D-6E8A-4147-A177-3AD203B41FA5}">
                      <a16:colId xmlns:a16="http://schemas.microsoft.com/office/drawing/2014/main" val="1644524117"/>
                    </a:ext>
                  </a:extLst>
                </a:gridCol>
                <a:gridCol w="658368">
                  <a:extLst>
                    <a:ext uri="{9D8B030D-6E8A-4147-A177-3AD203B41FA5}">
                      <a16:colId xmlns:a16="http://schemas.microsoft.com/office/drawing/2014/main" val="658606587"/>
                    </a:ext>
                  </a:extLst>
                </a:gridCol>
                <a:gridCol w="658368">
                  <a:extLst>
                    <a:ext uri="{9D8B030D-6E8A-4147-A177-3AD203B41FA5}">
                      <a16:colId xmlns:a16="http://schemas.microsoft.com/office/drawing/2014/main" val="2849465614"/>
                    </a:ext>
                  </a:extLst>
                </a:gridCol>
                <a:gridCol w="658368">
                  <a:extLst>
                    <a:ext uri="{9D8B030D-6E8A-4147-A177-3AD203B41FA5}">
                      <a16:colId xmlns:a16="http://schemas.microsoft.com/office/drawing/2014/main" val="3477119672"/>
                    </a:ext>
                  </a:extLst>
                </a:gridCol>
                <a:gridCol w="658368">
                  <a:extLst>
                    <a:ext uri="{9D8B030D-6E8A-4147-A177-3AD203B41FA5}">
                      <a16:colId xmlns:a16="http://schemas.microsoft.com/office/drawing/2014/main" val="2376582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9668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- 2024-08-21 18:00:48</a:t>
                      </a:r>
                      <a:r>
                        <a:rPr kumimoji="0" lang="en-US" sz="1000" b="0" i="0" u="none" strike="noStrike" kern="1200" cap="none" spc="0" normalizeH="0" baseline="0" noProof="0">
                          <a:ln>
                            <a:noFill/>
                          </a:ln>
                          <a:solidFill>
                            <a:prstClr val="black"/>
                          </a:solidFill>
                          <a:effectLst/>
                          <a:uLnTx/>
                          <a:uFillTx/>
                          <a:latin typeface="Calibri"/>
                          <a:ea typeface="+mn-ea"/>
                          <a:cs typeface="+mn-cs"/>
                        </a:rPr>
                        <a:t>
 This is your FINAL REMINDER to register for our NIVEA TikTok Shop Live tomorrow at 4PM! 🚨   Don't miss out on 50% off our NIVEA Micellar Water and Derma Skin Clear Bundles, available ONLY during the live tomorrow! 🎉 Plus, every purchase made during this live gives you a chance at winning mystery boxes worth £50 of NIVEA products! 🎁   Register now and mark your calendars, see you all tomorrow!   #NIVEA #TikTokLive #FinalReminder #ExclusiveOffer #Limitedoffer #TikTokShop #50%off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93297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- 2024-08-15 11:23:06</a:t>
                      </a:r>
                      <a:r>
                        <a:rPr kumimoji="0" lang="en-US" sz="1000" b="0" i="0" u="none" strike="noStrike" kern="1200" cap="none" spc="0" normalizeH="0" baseline="0" noProof="0">
                          <a:ln>
                            <a:noFill/>
                          </a:ln>
                          <a:solidFill>
                            <a:prstClr val="black"/>
                          </a:solidFill>
                          <a:effectLst/>
                          <a:uLnTx/>
                          <a:uFillTx/>
                          <a:latin typeface="Calibri"/>
                          <a:ea typeface="+mn-ea"/>
                          <a:cs typeface="+mn-cs"/>
                        </a:rPr>
                        <a:t>
 See how @tata uses her Skin Glow Infused Micellar Water to effectively remove her makeup? 🤨 Very mindful, very demure, very cutesy! #nivea #verymindful #verydemure  ib: @Jools Lebron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3031</a:t>
                      </a:r>
                    </a:p>
                  </a:txBody>
                  <a:tcPr/>
                </a:tc>
                <a:extLst>
                  <a:ext uri="{0D108BD9-81ED-4DB2-BD59-A6C34878D82A}">
                    <a16:rowId xmlns:a16="http://schemas.microsoft.com/office/drawing/2014/main" val="165757559"/>
                  </a:ext>
                </a:extLst>
              </a:tr>
            </a:tbl>
          </a:graphicData>
        </a:graphic>
      </p:graphicFrame>
      <p:sp>
        <p:nvSpPr>
          <p:cNvPr id="4" name="Text Placeholder 3">
            <a:extLst>
              <a:ext uri="{FF2B5EF4-FFF2-40B4-BE49-F238E27FC236}">
                <a16:creationId xmlns:a16="http://schemas.microsoft.com/office/drawing/2014/main" id="{C5E78140-1215-4E60-8646-BAA576B10E9D}"/>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63055131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9BF80-C973-4C74-9DA3-51C01EAA88C5}"/>
              </a:ext>
            </a:extLst>
          </p:cNvPr>
          <p:cNvSpPr>
            <a:spLocks noGrp="1"/>
          </p:cNvSpPr>
          <p:nvPr>
            <p:ph type="title"/>
          </p:nvPr>
        </p:nvSpPr>
        <p:spPr/>
        <p:txBody>
          <a:bodyPr/>
          <a:lstStyle/>
          <a:p>
            <a:r>
              <a:rPr lang="en-US"/>
              <a:t>Tiktok Videos Table Overview | 2 profiles - 6 of 13</a:t>
            </a:r>
          </a:p>
        </p:txBody>
      </p:sp>
      <p:graphicFrame>
        <p:nvGraphicFramePr>
          <p:cNvPr id="5" name="Table Placeholder 4">
            <a:extLst>
              <a:ext uri="{FF2B5EF4-FFF2-40B4-BE49-F238E27FC236}">
                <a16:creationId xmlns:a16="http://schemas.microsoft.com/office/drawing/2014/main" id="{379F1267-21D1-42E3-8F96-2DFBAA2F0BB4}"/>
              </a:ext>
            </a:extLst>
          </p:cNvPr>
          <p:cNvGraphicFramePr>
            <a:graphicFrameLocks noGrp="1"/>
          </p:cNvGraphicFramePr>
          <p:nvPr>
            <p:ph type="tbl" sz="quarter" idx="13"/>
            <p:extLst>
              <p:ext uri="{D42A27DB-BD31-4B8C-83A1-F6EECF244321}">
                <p14:modId xmlns:p14="http://schemas.microsoft.com/office/powerpoint/2010/main" val="1264592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9283024"/>
                    </a:ext>
                  </a:extLst>
                </a:gridCol>
                <a:gridCol w="658368">
                  <a:extLst>
                    <a:ext uri="{9D8B030D-6E8A-4147-A177-3AD203B41FA5}">
                      <a16:colId xmlns:a16="http://schemas.microsoft.com/office/drawing/2014/main" val="121984790"/>
                    </a:ext>
                  </a:extLst>
                </a:gridCol>
                <a:gridCol w="658368">
                  <a:extLst>
                    <a:ext uri="{9D8B030D-6E8A-4147-A177-3AD203B41FA5}">
                      <a16:colId xmlns:a16="http://schemas.microsoft.com/office/drawing/2014/main" val="1961384719"/>
                    </a:ext>
                  </a:extLst>
                </a:gridCol>
                <a:gridCol w="658368">
                  <a:extLst>
                    <a:ext uri="{9D8B030D-6E8A-4147-A177-3AD203B41FA5}">
                      <a16:colId xmlns:a16="http://schemas.microsoft.com/office/drawing/2014/main" val="2390061503"/>
                    </a:ext>
                  </a:extLst>
                </a:gridCol>
                <a:gridCol w="658368">
                  <a:extLst>
                    <a:ext uri="{9D8B030D-6E8A-4147-A177-3AD203B41FA5}">
                      <a16:colId xmlns:a16="http://schemas.microsoft.com/office/drawing/2014/main" val="2272595836"/>
                    </a:ext>
                  </a:extLst>
                </a:gridCol>
                <a:gridCol w="658368">
                  <a:extLst>
                    <a:ext uri="{9D8B030D-6E8A-4147-A177-3AD203B41FA5}">
                      <a16:colId xmlns:a16="http://schemas.microsoft.com/office/drawing/2014/main" val="2255920802"/>
                    </a:ext>
                  </a:extLst>
                </a:gridCol>
                <a:gridCol w="658368">
                  <a:extLst>
                    <a:ext uri="{9D8B030D-6E8A-4147-A177-3AD203B41FA5}">
                      <a16:colId xmlns:a16="http://schemas.microsoft.com/office/drawing/2014/main" val="1928296040"/>
                    </a:ext>
                  </a:extLst>
                </a:gridCol>
                <a:gridCol w="658368">
                  <a:extLst>
                    <a:ext uri="{9D8B030D-6E8A-4147-A177-3AD203B41FA5}">
                      <a16:colId xmlns:a16="http://schemas.microsoft.com/office/drawing/2014/main" val="1014998302"/>
                    </a:ext>
                  </a:extLst>
                </a:gridCol>
                <a:gridCol w="658368">
                  <a:extLst>
                    <a:ext uri="{9D8B030D-6E8A-4147-A177-3AD203B41FA5}">
                      <a16:colId xmlns:a16="http://schemas.microsoft.com/office/drawing/2014/main" val="3724885899"/>
                    </a:ext>
                  </a:extLst>
                </a:gridCol>
                <a:gridCol w="658368">
                  <a:extLst>
                    <a:ext uri="{9D8B030D-6E8A-4147-A177-3AD203B41FA5}">
                      <a16:colId xmlns:a16="http://schemas.microsoft.com/office/drawing/2014/main" val="3051701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88215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- 2024-08-20 18:03:28</a:t>
                      </a:r>
                      <a:r>
                        <a:rPr kumimoji="0" lang="en-US" sz="1000" b="0" i="0" u="none" strike="noStrike" kern="1200" cap="none" spc="0" normalizeH="0" baseline="0" noProof="0">
                          <a:ln>
                            <a:noFill/>
                          </a:ln>
                          <a:solidFill>
                            <a:prstClr val="black"/>
                          </a:solidFill>
                          <a:effectLst/>
                          <a:uLnTx/>
                          <a:uFillTx/>
                          <a:latin typeface="Calibri"/>
                          <a:ea typeface="+mn-ea"/>
                          <a:cs typeface="+mn-cs"/>
                        </a:rPr>
                        <a:t>
 Register for NIVEA’s TikTok Shop LIVE for 50% off! 🚨   Join us LIVE on Thursday, 22nd August at 4 PM for an exclusive offer you can’t resist! Get 50% off our NIVEA Micellar Water Bundle and NIVEA Derma Skin Clear Bundle, available ONLY during the LIVE. We are also giving away NIVEA mystery boxes worth £50 each! 🎁 Don’t miss out on this one-time deal! Tap the link and register now!  #NIVEA #LiveExclusive #SkincareDeals #Giveaway #TikTokShop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199665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- 2024-08-05 11:35:18</a:t>
                      </a:r>
                      <a:r>
                        <a:rPr kumimoji="0" lang="en-US" sz="1000" b="0" i="0" u="none" strike="noStrike" kern="1200" cap="none" spc="0" normalizeH="0" baseline="0" noProof="0">
                          <a:ln>
                            <a:noFill/>
                          </a:ln>
                          <a:solidFill>
                            <a:prstClr val="black"/>
                          </a:solidFill>
                          <a:effectLst/>
                          <a:uLnTx/>
                          <a:uFillTx/>
                          <a:latin typeface="Calibri"/>
                          <a:ea typeface="+mn-ea"/>
                          <a:cs typeface="+mn-cs"/>
                        </a:rPr>
                        <a:t>
 How much is too much? 🤔 #Nivea #LipOil #Lip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3091</a:t>
                      </a:r>
                    </a:p>
                  </a:txBody>
                  <a:tcPr/>
                </a:tc>
                <a:extLst>
                  <a:ext uri="{0D108BD9-81ED-4DB2-BD59-A6C34878D82A}">
                    <a16:rowId xmlns:a16="http://schemas.microsoft.com/office/drawing/2014/main" val="796435423"/>
                  </a:ext>
                </a:extLst>
              </a:tr>
            </a:tbl>
          </a:graphicData>
        </a:graphic>
      </p:graphicFrame>
      <p:sp>
        <p:nvSpPr>
          <p:cNvPr id="4" name="Text Placeholder 3">
            <a:extLst>
              <a:ext uri="{FF2B5EF4-FFF2-40B4-BE49-F238E27FC236}">
                <a16:creationId xmlns:a16="http://schemas.microsoft.com/office/drawing/2014/main" id="{FF1BA6BA-C201-40D3-8A3D-AB3579A62E39}"/>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351968624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3539D-30F0-4FD4-9FC5-28CBC5D46D4E}"/>
              </a:ext>
            </a:extLst>
          </p:cNvPr>
          <p:cNvSpPr>
            <a:spLocks noGrp="1"/>
          </p:cNvSpPr>
          <p:nvPr>
            <p:ph type="title"/>
          </p:nvPr>
        </p:nvSpPr>
        <p:spPr/>
        <p:txBody>
          <a:bodyPr/>
          <a:lstStyle/>
          <a:p>
            <a:r>
              <a:rPr lang="en-US"/>
              <a:t>Tiktok Videos Table Overview | 2 profiles - 7 of 13</a:t>
            </a:r>
          </a:p>
        </p:txBody>
      </p:sp>
      <p:graphicFrame>
        <p:nvGraphicFramePr>
          <p:cNvPr id="5" name="Table Placeholder 4">
            <a:extLst>
              <a:ext uri="{FF2B5EF4-FFF2-40B4-BE49-F238E27FC236}">
                <a16:creationId xmlns:a16="http://schemas.microsoft.com/office/drawing/2014/main" id="{4867EA34-511C-4FCE-8CD1-3542D6169BCE}"/>
              </a:ext>
            </a:extLst>
          </p:cNvPr>
          <p:cNvGraphicFramePr>
            <a:graphicFrameLocks noGrp="1"/>
          </p:cNvGraphicFramePr>
          <p:nvPr>
            <p:ph type="tbl" sz="quarter" idx="13"/>
            <p:extLst>
              <p:ext uri="{D42A27DB-BD31-4B8C-83A1-F6EECF244321}">
                <p14:modId xmlns:p14="http://schemas.microsoft.com/office/powerpoint/2010/main" val="764005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1167417"/>
                    </a:ext>
                  </a:extLst>
                </a:gridCol>
                <a:gridCol w="658368">
                  <a:extLst>
                    <a:ext uri="{9D8B030D-6E8A-4147-A177-3AD203B41FA5}">
                      <a16:colId xmlns:a16="http://schemas.microsoft.com/office/drawing/2014/main" val="1069896048"/>
                    </a:ext>
                  </a:extLst>
                </a:gridCol>
                <a:gridCol w="658368">
                  <a:extLst>
                    <a:ext uri="{9D8B030D-6E8A-4147-A177-3AD203B41FA5}">
                      <a16:colId xmlns:a16="http://schemas.microsoft.com/office/drawing/2014/main" val="4185394487"/>
                    </a:ext>
                  </a:extLst>
                </a:gridCol>
                <a:gridCol w="658368">
                  <a:extLst>
                    <a:ext uri="{9D8B030D-6E8A-4147-A177-3AD203B41FA5}">
                      <a16:colId xmlns:a16="http://schemas.microsoft.com/office/drawing/2014/main" val="3737446459"/>
                    </a:ext>
                  </a:extLst>
                </a:gridCol>
                <a:gridCol w="658368">
                  <a:extLst>
                    <a:ext uri="{9D8B030D-6E8A-4147-A177-3AD203B41FA5}">
                      <a16:colId xmlns:a16="http://schemas.microsoft.com/office/drawing/2014/main" val="3949564215"/>
                    </a:ext>
                  </a:extLst>
                </a:gridCol>
                <a:gridCol w="658368">
                  <a:extLst>
                    <a:ext uri="{9D8B030D-6E8A-4147-A177-3AD203B41FA5}">
                      <a16:colId xmlns:a16="http://schemas.microsoft.com/office/drawing/2014/main" val="377479407"/>
                    </a:ext>
                  </a:extLst>
                </a:gridCol>
                <a:gridCol w="658368">
                  <a:extLst>
                    <a:ext uri="{9D8B030D-6E8A-4147-A177-3AD203B41FA5}">
                      <a16:colId xmlns:a16="http://schemas.microsoft.com/office/drawing/2014/main" val="2073611025"/>
                    </a:ext>
                  </a:extLst>
                </a:gridCol>
                <a:gridCol w="658368">
                  <a:extLst>
                    <a:ext uri="{9D8B030D-6E8A-4147-A177-3AD203B41FA5}">
                      <a16:colId xmlns:a16="http://schemas.microsoft.com/office/drawing/2014/main" val="1093755517"/>
                    </a:ext>
                  </a:extLst>
                </a:gridCol>
                <a:gridCol w="658368">
                  <a:extLst>
                    <a:ext uri="{9D8B030D-6E8A-4147-A177-3AD203B41FA5}">
                      <a16:colId xmlns:a16="http://schemas.microsoft.com/office/drawing/2014/main" val="3936697013"/>
                    </a:ext>
                  </a:extLst>
                </a:gridCol>
                <a:gridCol w="658368">
                  <a:extLst>
                    <a:ext uri="{9D8B030D-6E8A-4147-A177-3AD203B41FA5}">
                      <a16:colId xmlns:a16="http://schemas.microsoft.com/office/drawing/2014/main" val="78811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88994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- 2024-08-12 17:13:23</a:t>
                      </a:r>
                      <a:r>
                        <a:rPr kumimoji="0" lang="en-US" sz="1000" b="0" i="0" u="none" strike="noStrike" kern="1200" cap="none" spc="0" normalizeH="0" baseline="0" noProof="0">
                          <a:ln>
                            <a:noFill/>
                          </a:ln>
                          <a:solidFill>
                            <a:prstClr val="black"/>
                          </a:solidFill>
                          <a:effectLst/>
                          <a:uLnTx/>
                          <a:uFillTx/>
                          <a:latin typeface="Calibri"/>
                          <a:ea typeface="+mn-ea"/>
                          <a:cs typeface="+mn-cs"/>
                        </a:rPr>
                        <a:t>
 You've got to try our brand new NIVEA Micellar Water Bundle! Enjoy free shipping and 30% off, only on TikTok Shop! ✨ Get that instant glow with our NIVEA Skin Glow Serum Infused Micellar Water and rejuvenate overnight with our NIVEA Regenerating Serum Infused Micellar Water #skincare #tiktokshop #micellarwater #NIVEA #freeshipping #glow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a:t>
                      </a:r>
                    </a:p>
                  </a:txBody>
                  <a:tcPr/>
                </a:tc>
                <a:extLst>
                  <a:ext uri="{0D108BD9-81ED-4DB2-BD59-A6C34878D82A}">
                    <a16:rowId xmlns:a16="http://schemas.microsoft.com/office/drawing/2014/main" val="27531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- 2024-08-13 10:10:33</a:t>
                      </a:r>
                      <a:r>
                        <a:rPr kumimoji="0" lang="en-US" sz="1000" b="0" i="0" u="none" strike="noStrike" kern="1200" cap="none" spc="0" normalizeH="0" baseline="0" noProof="0">
                          <a:ln>
                            <a:noFill/>
                          </a:ln>
                          <a:solidFill>
                            <a:prstClr val="black"/>
                          </a:solidFill>
                          <a:effectLst/>
                          <a:uLnTx/>
                          <a:uFillTx/>
                          <a:latin typeface="Calibri"/>
                          <a:ea typeface="+mn-ea"/>
                          <a:cs typeface="+mn-cs"/>
                        </a:rPr>
                        <a:t>
 When NIVEA Crème is that good at locking in moisture and having intensive protective care, we would act the same way as @tata! #nivea #niveacreme #bodycare #skincare #hydration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a:t>
                      </a:r>
                    </a:p>
                  </a:txBody>
                  <a:tcPr/>
                </a:tc>
                <a:extLst>
                  <a:ext uri="{0D108BD9-81ED-4DB2-BD59-A6C34878D82A}">
                    <a16:rowId xmlns:a16="http://schemas.microsoft.com/office/drawing/2014/main" val="29972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- 2024-08-07 20:58:42</a:t>
                      </a:r>
                      <a:r>
                        <a:rPr kumimoji="0" lang="en-US" sz="1000" b="0" i="0" u="none" strike="noStrike" kern="1200" cap="none" spc="0" normalizeH="0" baseline="0" noProof="0">
                          <a:ln>
                            <a:noFill/>
                          </a:ln>
                          <a:solidFill>
                            <a:prstClr val="black"/>
                          </a:solidFill>
                          <a:effectLst/>
                          <a:uLnTx/>
                          <a:uFillTx/>
                          <a:latin typeface="Calibri"/>
                          <a:ea typeface="+mn-ea"/>
                          <a:cs typeface="+mn-cs"/>
                        </a:rPr>
                        <a:t>
 The NIVEA girls get it ✌️ #nivea #britishvogue #charlixcx #bratsummer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extLst>
                  <a:ext uri="{0D108BD9-81ED-4DB2-BD59-A6C34878D82A}">
                    <a16:rowId xmlns:a16="http://schemas.microsoft.com/office/drawing/2014/main" val="2274698843"/>
                  </a:ext>
                </a:extLst>
              </a:tr>
            </a:tbl>
          </a:graphicData>
        </a:graphic>
      </p:graphicFrame>
      <p:sp>
        <p:nvSpPr>
          <p:cNvPr id="4" name="Text Placeholder 3">
            <a:extLst>
              <a:ext uri="{FF2B5EF4-FFF2-40B4-BE49-F238E27FC236}">
                <a16:creationId xmlns:a16="http://schemas.microsoft.com/office/drawing/2014/main" id="{B334299D-04B0-42DB-8B55-5B8A5371DEE0}"/>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89123443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193E-292D-4A65-BCDD-D3916BE7F5F1}"/>
              </a:ext>
            </a:extLst>
          </p:cNvPr>
          <p:cNvSpPr>
            <a:spLocks noGrp="1"/>
          </p:cNvSpPr>
          <p:nvPr>
            <p:ph type="title"/>
          </p:nvPr>
        </p:nvSpPr>
        <p:spPr/>
        <p:txBody>
          <a:bodyPr/>
          <a:lstStyle/>
          <a:p>
            <a:r>
              <a:rPr lang="en-US"/>
              <a:t>Tiktok Videos Table Overview | 2 profiles - 8 of 13</a:t>
            </a:r>
          </a:p>
        </p:txBody>
      </p:sp>
      <p:graphicFrame>
        <p:nvGraphicFramePr>
          <p:cNvPr id="5" name="Table Placeholder 4">
            <a:extLst>
              <a:ext uri="{FF2B5EF4-FFF2-40B4-BE49-F238E27FC236}">
                <a16:creationId xmlns:a16="http://schemas.microsoft.com/office/drawing/2014/main" id="{8361A558-08D7-4989-83DE-35A835C3D6B5}"/>
              </a:ext>
            </a:extLst>
          </p:cNvPr>
          <p:cNvGraphicFramePr>
            <a:graphicFrameLocks noGrp="1"/>
          </p:cNvGraphicFramePr>
          <p:nvPr>
            <p:ph type="tbl" sz="quarter" idx="13"/>
            <p:extLst>
              <p:ext uri="{D42A27DB-BD31-4B8C-83A1-F6EECF244321}">
                <p14:modId xmlns:p14="http://schemas.microsoft.com/office/powerpoint/2010/main" val="2995617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442904"/>
                    </a:ext>
                  </a:extLst>
                </a:gridCol>
                <a:gridCol w="658368">
                  <a:extLst>
                    <a:ext uri="{9D8B030D-6E8A-4147-A177-3AD203B41FA5}">
                      <a16:colId xmlns:a16="http://schemas.microsoft.com/office/drawing/2014/main" val="4004333410"/>
                    </a:ext>
                  </a:extLst>
                </a:gridCol>
                <a:gridCol w="658368">
                  <a:extLst>
                    <a:ext uri="{9D8B030D-6E8A-4147-A177-3AD203B41FA5}">
                      <a16:colId xmlns:a16="http://schemas.microsoft.com/office/drawing/2014/main" val="3031926475"/>
                    </a:ext>
                  </a:extLst>
                </a:gridCol>
                <a:gridCol w="658368">
                  <a:extLst>
                    <a:ext uri="{9D8B030D-6E8A-4147-A177-3AD203B41FA5}">
                      <a16:colId xmlns:a16="http://schemas.microsoft.com/office/drawing/2014/main" val="1748999364"/>
                    </a:ext>
                  </a:extLst>
                </a:gridCol>
                <a:gridCol w="658368">
                  <a:extLst>
                    <a:ext uri="{9D8B030D-6E8A-4147-A177-3AD203B41FA5}">
                      <a16:colId xmlns:a16="http://schemas.microsoft.com/office/drawing/2014/main" val="240239784"/>
                    </a:ext>
                  </a:extLst>
                </a:gridCol>
                <a:gridCol w="658368">
                  <a:extLst>
                    <a:ext uri="{9D8B030D-6E8A-4147-A177-3AD203B41FA5}">
                      <a16:colId xmlns:a16="http://schemas.microsoft.com/office/drawing/2014/main" val="2140242631"/>
                    </a:ext>
                  </a:extLst>
                </a:gridCol>
                <a:gridCol w="658368">
                  <a:extLst>
                    <a:ext uri="{9D8B030D-6E8A-4147-A177-3AD203B41FA5}">
                      <a16:colId xmlns:a16="http://schemas.microsoft.com/office/drawing/2014/main" val="2012456466"/>
                    </a:ext>
                  </a:extLst>
                </a:gridCol>
                <a:gridCol w="658368">
                  <a:extLst>
                    <a:ext uri="{9D8B030D-6E8A-4147-A177-3AD203B41FA5}">
                      <a16:colId xmlns:a16="http://schemas.microsoft.com/office/drawing/2014/main" val="2378932124"/>
                    </a:ext>
                  </a:extLst>
                </a:gridCol>
                <a:gridCol w="658368">
                  <a:extLst>
                    <a:ext uri="{9D8B030D-6E8A-4147-A177-3AD203B41FA5}">
                      <a16:colId xmlns:a16="http://schemas.microsoft.com/office/drawing/2014/main" val="2810975589"/>
                    </a:ext>
                  </a:extLst>
                </a:gridCol>
                <a:gridCol w="658368">
                  <a:extLst>
                    <a:ext uri="{9D8B030D-6E8A-4147-A177-3AD203B41FA5}">
                      <a16:colId xmlns:a16="http://schemas.microsoft.com/office/drawing/2014/main" val="2177252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72778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- 2024-08-09 16:17:26</a:t>
                      </a:r>
                      <a:r>
                        <a:rPr kumimoji="0" lang="en-US" sz="1000" b="0" i="0" u="none" strike="noStrike" kern="1200" cap="none" spc="0" normalizeH="0" baseline="0" noProof="0">
                          <a:ln>
                            <a:noFill/>
                          </a:ln>
                          <a:solidFill>
                            <a:prstClr val="black"/>
                          </a:solidFill>
                          <a:effectLst/>
                          <a:uLnTx/>
                          <a:uFillTx/>
                          <a:latin typeface="Calibri"/>
                          <a:ea typeface="+mn-ea"/>
                          <a:cs typeface="+mn-cs"/>
                        </a:rPr>
                        <a:t>
 Kanntest du diese Tipps zum richtigen Umgang mit der Serumpipette schon? 🫶  Den 3. Tipp hast du bestimmt noch nicht befolgt, oder?😃   #NIVEA #Serum #Gesichtsserum #SkincareBasics #SkincareTips #Hautpflegetipps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6241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- 2024-08-01 17:38:22</a:t>
                      </a:r>
                      <a:r>
                        <a:rPr kumimoji="0" lang="en-US" sz="1000" b="0" i="0" u="none" strike="noStrike" kern="1200" cap="none" spc="0" normalizeH="0" baseline="0" noProof="0">
                          <a:ln>
                            <a:noFill/>
                          </a:ln>
                          <a:solidFill>
                            <a:prstClr val="black"/>
                          </a:solidFill>
                          <a:effectLst/>
                          <a:uLnTx/>
                          <a:uFillTx/>
                          <a:latin typeface="Calibri"/>
                          <a:ea typeface="+mn-ea"/>
                          <a:cs typeface="+mn-cs"/>
                        </a:rPr>
                        <a:t>
 Skincare wird auch im Flugzeug nicht geskipped 🤪  ✈️ Mit an Board sind unsere NIVEA Creme &amp; Soft, Q10 Energy Anti-Falten Erfrischende Augenpflege, Sun UV Gesicht Sensitiv LSF 50 Sonnenschutz und 3in1 Hyaluron Serum Foundation ✨     #NIVEA #Skincare #Airplane #Hautpflege #SkincareRoutine #Travel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41708977"/>
                  </a:ext>
                </a:extLst>
              </a:tr>
            </a:tbl>
          </a:graphicData>
        </a:graphic>
      </p:graphicFrame>
      <p:sp>
        <p:nvSpPr>
          <p:cNvPr id="4" name="Text Placeholder 3">
            <a:extLst>
              <a:ext uri="{FF2B5EF4-FFF2-40B4-BE49-F238E27FC236}">
                <a16:creationId xmlns:a16="http://schemas.microsoft.com/office/drawing/2014/main" id="{5D9E0237-2887-415E-9FAB-71A12D2C1C24}"/>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63510899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02FBD-0988-4AC0-A318-CCCBDA73BF7E}"/>
              </a:ext>
            </a:extLst>
          </p:cNvPr>
          <p:cNvSpPr>
            <a:spLocks noGrp="1"/>
          </p:cNvSpPr>
          <p:nvPr>
            <p:ph type="title"/>
          </p:nvPr>
        </p:nvSpPr>
        <p:spPr/>
        <p:txBody>
          <a:bodyPr/>
          <a:lstStyle/>
          <a:p>
            <a:r>
              <a:rPr lang="en-US"/>
              <a:t>Tiktok Videos Table Overview | 2 profiles - 9 of 13</a:t>
            </a:r>
          </a:p>
        </p:txBody>
      </p:sp>
      <p:graphicFrame>
        <p:nvGraphicFramePr>
          <p:cNvPr id="5" name="Table Placeholder 4">
            <a:extLst>
              <a:ext uri="{FF2B5EF4-FFF2-40B4-BE49-F238E27FC236}">
                <a16:creationId xmlns:a16="http://schemas.microsoft.com/office/drawing/2014/main" id="{6CC93DC6-921A-428E-A659-2E9C3311F264}"/>
              </a:ext>
            </a:extLst>
          </p:cNvPr>
          <p:cNvGraphicFramePr>
            <a:graphicFrameLocks noGrp="1"/>
          </p:cNvGraphicFramePr>
          <p:nvPr>
            <p:ph type="tbl" sz="quarter" idx="13"/>
            <p:extLst>
              <p:ext uri="{D42A27DB-BD31-4B8C-83A1-F6EECF244321}">
                <p14:modId xmlns:p14="http://schemas.microsoft.com/office/powerpoint/2010/main" val="1959677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5415505"/>
                    </a:ext>
                  </a:extLst>
                </a:gridCol>
                <a:gridCol w="658368">
                  <a:extLst>
                    <a:ext uri="{9D8B030D-6E8A-4147-A177-3AD203B41FA5}">
                      <a16:colId xmlns:a16="http://schemas.microsoft.com/office/drawing/2014/main" val="1665357060"/>
                    </a:ext>
                  </a:extLst>
                </a:gridCol>
                <a:gridCol w="658368">
                  <a:extLst>
                    <a:ext uri="{9D8B030D-6E8A-4147-A177-3AD203B41FA5}">
                      <a16:colId xmlns:a16="http://schemas.microsoft.com/office/drawing/2014/main" val="1762382195"/>
                    </a:ext>
                  </a:extLst>
                </a:gridCol>
                <a:gridCol w="658368">
                  <a:extLst>
                    <a:ext uri="{9D8B030D-6E8A-4147-A177-3AD203B41FA5}">
                      <a16:colId xmlns:a16="http://schemas.microsoft.com/office/drawing/2014/main" val="2698858602"/>
                    </a:ext>
                  </a:extLst>
                </a:gridCol>
                <a:gridCol w="658368">
                  <a:extLst>
                    <a:ext uri="{9D8B030D-6E8A-4147-A177-3AD203B41FA5}">
                      <a16:colId xmlns:a16="http://schemas.microsoft.com/office/drawing/2014/main" val="2270863573"/>
                    </a:ext>
                  </a:extLst>
                </a:gridCol>
                <a:gridCol w="658368">
                  <a:extLst>
                    <a:ext uri="{9D8B030D-6E8A-4147-A177-3AD203B41FA5}">
                      <a16:colId xmlns:a16="http://schemas.microsoft.com/office/drawing/2014/main" val="2005985094"/>
                    </a:ext>
                  </a:extLst>
                </a:gridCol>
                <a:gridCol w="658368">
                  <a:extLst>
                    <a:ext uri="{9D8B030D-6E8A-4147-A177-3AD203B41FA5}">
                      <a16:colId xmlns:a16="http://schemas.microsoft.com/office/drawing/2014/main" val="1600962885"/>
                    </a:ext>
                  </a:extLst>
                </a:gridCol>
                <a:gridCol w="658368">
                  <a:extLst>
                    <a:ext uri="{9D8B030D-6E8A-4147-A177-3AD203B41FA5}">
                      <a16:colId xmlns:a16="http://schemas.microsoft.com/office/drawing/2014/main" val="2111445648"/>
                    </a:ext>
                  </a:extLst>
                </a:gridCol>
                <a:gridCol w="658368">
                  <a:extLst>
                    <a:ext uri="{9D8B030D-6E8A-4147-A177-3AD203B41FA5}">
                      <a16:colId xmlns:a16="http://schemas.microsoft.com/office/drawing/2014/main" val="742330683"/>
                    </a:ext>
                  </a:extLst>
                </a:gridCol>
                <a:gridCol w="658368">
                  <a:extLst>
                    <a:ext uri="{9D8B030D-6E8A-4147-A177-3AD203B41FA5}">
                      <a16:colId xmlns:a16="http://schemas.microsoft.com/office/drawing/2014/main" val="359068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407781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- 2024-08-07 16:38:23</a:t>
                      </a:r>
                      <a:r>
                        <a:rPr kumimoji="0" lang="de-DE" sz="1000" b="0" i="0" u="none" strike="noStrike" kern="1200" cap="none" spc="0" normalizeH="0" baseline="0" noProof="0">
                          <a:ln>
                            <a:noFill/>
                          </a:ln>
                          <a:solidFill>
                            <a:prstClr val="black"/>
                          </a:solidFill>
                          <a:effectLst/>
                          <a:uLnTx/>
                          <a:uFillTx/>
                          <a:latin typeface="Calibri"/>
                          <a:ea typeface="+mn-ea"/>
                          <a:cs typeface="+mn-cs"/>
                        </a:rPr>
                        <a:t>
 Was macht unser neues Luminous630® 3-in-1 CC Fluid eigentlich so besonders und wofür steht das 3-in-1 überhaupt?✨🫶  Wir erklären es dir in diesem Video.   #NIVEA #Pigmentflecken #GegenPigmentflecken #Skincare #Hautpflege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4281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- 2024-08-17 17:00:25</a:t>
                      </a:r>
                      <a:r>
                        <a:rPr kumimoji="0" lang="en-US" sz="1000" b="0" i="0" u="none" strike="noStrike" kern="1200" cap="none" spc="0" normalizeH="0" baseline="0" noProof="0">
                          <a:ln>
                            <a:noFill/>
                          </a:ln>
                          <a:solidFill>
                            <a:prstClr val="black"/>
                          </a:solidFill>
                          <a:effectLst/>
                          <a:uLnTx/>
                          <a:uFillTx/>
                          <a:latin typeface="Calibri"/>
                          <a:ea typeface="+mn-ea"/>
                          <a:cs typeface="+mn-cs"/>
                        </a:rPr>
                        <a:t>
 Die perfekte Make-up Base mit nur 2 Produkten! 👆 Lieben wir 💙 Verwendete Produkte: 1. Cellular Expert Filler Aufpolsterndes Hyaluron Serum 2. Sun UV Gesicht Experte Invisible Daily UV Fluid LSF 50+ #NIVEA #Makeup #MakeupBase #Primer #SkinPrep #KeinTagohneLSF #DailySunscreen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31222575"/>
                  </a:ext>
                </a:extLst>
              </a:tr>
            </a:tbl>
          </a:graphicData>
        </a:graphic>
      </p:graphicFrame>
      <p:sp>
        <p:nvSpPr>
          <p:cNvPr id="4" name="Text Placeholder 3">
            <a:extLst>
              <a:ext uri="{FF2B5EF4-FFF2-40B4-BE49-F238E27FC236}">
                <a16:creationId xmlns:a16="http://schemas.microsoft.com/office/drawing/2014/main" id="{B1427786-4CBF-48C2-9528-C59707E4E4B3}"/>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278170512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A73BB-C70D-47A2-BBD6-829FCE4418AD}"/>
              </a:ext>
            </a:extLst>
          </p:cNvPr>
          <p:cNvSpPr>
            <a:spLocks noGrp="1"/>
          </p:cNvSpPr>
          <p:nvPr>
            <p:ph type="title"/>
          </p:nvPr>
        </p:nvSpPr>
        <p:spPr/>
        <p:txBody>
          <a:bodyPr/>
          <a:lstStyle/>
          <a:p>
            <a:r>
              <a:rPr lang="en-US"/>
              <a:t>Tiktok Videos Table Overview | 2 profiles - 10 of 13</a:t>
            </a:r>
          </a:p>
        </p:txBody>
      </p:sp>
      <p:graphicFrame>
        <p:nvGraphicFramePr>
          <p:cNvPr id="5" name="Table Placeholder 4">
            <a:extLst>
              <a:ext uri="{FF2B5EF4-FFF2-40B4-BE49-F238E27FC236}">
                <a16:creationId xmlns:a16="http://schemas.microsoft.com/office/drawing/2014/main" id="{5AC0A74C-0016-4580-A36D-317CFBB354E2}"/>
              </a:ext>
            </a:extLst>
          </p:cNvPr>
          <p:cNvGraphicFramePr>
            <a:graphicFrameLocks noGrp="1"/>
          </p:cNvGraphicFramePr>
          <p:nvPr>
            <p:ph type="tbl" sz="quarter" idx="13"/>
            <p:extLst>
              <p:ext uri="{D42A27DB-BD31-4B8C-83A1-F6EECF244321}">
                <p14:modId xmlns:p14="http://schemas.microsoft.com/office/powerpoint/2010/main" val="2071628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0698788"/>
                    </a:ext>
                  </a:extLst>
                </a:gridCol>
                <a:gridCol w="658368">
                  <a:extLst>
                    <a:ext uri="{9D8B030D-6E8A-4147-A177-3AD203B41FA5}">
                      <a16:colId xmlns:a16="http://schemas.microsoft.com/office/drawing/2014/main" val="3105467980"/>
                    </a:ext>
                  </a:extLst>
                </a:gridCol>
                <a:gridCol w="658368">
                  <a:extLst>
                    <a:ext uri="{9D8B030D-6E8A-4147-A177-3AD203B41FA5}">
                      <a16:colId xmlns:a16="http://schemas.microsoft.com/office/drawing/2014/main" val="3097678520"/>
                    </a:ext>
                  </a:extLst>
                </a:gridCol>
                <a:gridCol w="658368">
                  <a:extLst>
                    <a:ext uri="{9D8B030D-6E8A-4147-A177-3AD203B41FA5}">
                      <a16:colId xmlns:a16="http://schemas.microsoft.com/office/drawing/2014/main" val="1420027863"/>
                    </a:ext>
                  </a:extLst>
                </a:gridCol>
                <a:gridCol w="658368">
                  <a:extLst>
                    <a:ext uri="{9D8B030D-6E8A-4147-A177-3AD203B41FA5}">
                      <a16:colId xmlns:a16="http://schemas.microsoft.com/office/drawing/2014/main" val="4070043832"/>
                    </a:ext>
                  </a:extLst>
                </a:gridCol>
                <a:gridCol w="658368">
                  <a:extLst>
                    <a:ext uri="{9D8B030D-6E8A-4147-A177-3AD203B41FA5}">
                      <a16:colId xmlns:a16="http://schemas.microsoft.com/office/drawing/2014/main" val="4077108775"/>
                    </a:ext>
                  </a:extLst>
                </a:gridCol>
                <a:gridCol w="658368">
                  <a:extLst>
                    <a:ext uri="{9D8B030D-6E8A-4147-A177-3AD203B41FA5}">
                      <a16:colId xmlns:a16="http://schemas.microsoft.com/office/drawing/2014/main" val="3414556699"/>
                    </a:ext>
                  </a:extLst>
                </a:gridCol>
                <a:gridCol w="658368">
                  <a:extLst>
                    <a:ext uri="{9D8B030D-6E8A-4147-A177-3AD203B41FA5}">
                      <a16:colId xmlns:a16="http://schemas.microsoft.com/office/drawing/2014/main" val="3664837965"/>
                    </a:ext>
                  </a:extLst>
                </a:gridCol>
                <a:gridCol w="658368">
                  <a:extLst>
                    <a:ext uri="{9D8B030D-6E8A-4147-A177-3AD203B41FA5}">
                      <a16:colId xmlns:a16="http://schemas.microsoft.com/office/drawing/2014/main" val="3869419282"/>
                    </a:ext>
                  </a:extLst>
                </a:gridCol>
                <a:gridCol w="658368">
                  <a:extLst>
                    <a:ext uri="{9D8B030D-6E8A-4147-A177-3AD203B41FA5}">
                      <a16:colId xmlns:a16="http://schemas.microsoft.com/office/drawing/2014/main" val="3934409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99933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- 2024-08-12 16:50:22</a:t>
                      </a:r>
                      <a:r>
                        <a:rPr kumimoji="0" lang="en-US" sz="1000" b="0" i="0" u="none" strike="noStrike" kern="1200" cap="none" spc="0" normalizeH="0" baseline="0" noProof="0">
                          <a:ln>
                            <a:noFill/>
                          </a:ln>
                          <a:solidFill>
                            <a:prstClr val="black"/>
                          </a:solidFill>
                          <a:effectLst/>
                          <a:uLnTx/>
                          <a:uFillTx/>
                          <a:latin typeface="Calibri"/>
                          <a:ea typeface="+mn-ea"/>
                          <a:cs typeface="+mn-cs"/>
                        </a:rPr>
                        <a:t>
 Nach einem langen Tag in der Sonne braucht unsere Haut eine pflegende Routine ☀️💙 1. Derma Skin Clear Waschgel 2. Beruhigende Nachtpflege 24h Feuchtigkeit &amp; Regeneration 3. Repair &amp; Care Creme   #NIVEA #AfterSun #SummerSkincare #Summer #SummerEssentials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8675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- 2024-08-06 17:13:05</a:t>
                      </a:r>
                      <a:r>
                        <a:rPr kumimoji="0" lang="en-US" sz="1000" b="0" i="0" u="none" strike="noStrike" kern="1200" cap="none" spc="0" normalizeH="0" baseline="0" noProof="0">
                          <a:ln>
                            <a:noFill/>
                          </a:ln>
                          <a:solidFill>
                            <a:prstClr val="black"/>
                          </a:solidFill>
                          <a:effectLst/>
                          <a:uLnTx/>
                          <a:uFillTx/>
                          <a:latin typeface="Calibri"/>
                          <a:ea typeface="+mn-ea"/>
                          <a:cs typeface="+mn-cs"/>
                        </a:rPr>
                        <a:t>
 Du bist noch neu im Skincare Game und möchtest dir eine #SkincareRoutine aufbauen? 💙 We got you! Speichere dir unbedingt das Video ab. 📌   #NIVEA #HautpflegeRoutine #SkincareTips #HautpflegeTipps #SkinTok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43563638"/>
                  </a:ext>
                </a:extLst>
              </a:tr>
            </a:tbl>
          </a:graphicData>
        </a:graphic>
      </p:graphicFrame>
      <p:sp>
        <p:nvSpPr>
          <p:cNvPr id="4" name="Text Placeholder 3">
            <a:extLst>
              <a:ext uri="{FF2B5EF4-FFF2-40B4-BE49-F238E27FC236}">
                <a16:creationId xmlns:a16="http://schemas.microsoft.com/office/drawing/2014/main" id="{E0F21716-B570-4BDF-93D6-352C598D6E2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04994333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E6D8B-4192-4513-801D-7893331540DB}"/>
              </a:ext>
            </a:extLst>
          </p:cNvPr>
          <p:cNvSpPr>
            <a:spLocks noGrp="1"/>
          </p:cNvSpPr>
          <p:nvPr>
            <p:ph type="title"/>
          </p:nvPr>
        </p:nvSpPr>
        <p:spPr/>
        <p:txBody>
          <a:bodyPr/>
          <a:lstStyle/>
          <a:p>
            <a:r>
              <a:rPr lang="en-US"/>
              <a:t>Tiktok Videos Table Overview | 2 profiles - 11 of 13</a:t>
            </a:r>
          </a:p>
        </p:txBody>
      </p:sp>
      <p:graphicFrame>
        <p:nvGraphicFramePr>
          <p:cNvPr id="5" name="Table Placeholder 4">
            <a:extLst>
              <a:ext uri="{FF2B5EF4-FFF2-40B4-BE49-F238E27FC236}">
                <a16:creationId xmlns:a16="http://schemas.microsoft.com/office/drawing/2014/main" id="{7C1A813F-56AA-4C60-A9A2-924C7D3D650F}"/>
              </a:ext>
            </a:extLst>
          </p:cNvPr>
          <p:cNvGraphicFramePr>
            <a:graphicFrameLocks noGrp="1"/>
          </p:cNvGraphicFramePr>
          <p:nvPr>
            <p:ph type="tbl" sz="quarter" idx="13"/>
            <p:extLst>
              <p:ext uri="{D42A27DB-BD31-4B8C-83A1-F6EECF244321}">
                <p14:modId xmlns:p14="http://schemas.microsoft.com/office/powerpoint/2010/main" val="1655173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4494051"/>
                    </a:ext>
                  </a:extLst>
                </a:gridCol>
                <a:gridCol w="658368">
                  <a:extLst>
                    <a:ext uri="{9D8B030D-6E8A-4147-A177-3AD203B41FA5}">
                      <a16:colId xmlns:a16="http://schemas.microsoft.com/office/drawing/2014/main" val="1788266034"/>
                    </a:ext>
                  </a:extLst>
                </a:gridCol>
                <a:gridCol w="658368">
                  <a:extLst>
                    <a:ext uri="{9D8B030D-6E8A-4147-A177-3AD203B41FA5}">
                      <a16:colId xmlns:a16="http://schemas.microsoft.com/office/drawing/2014/main" val="3999825146"/>
                    </a:ext>
                  </a:extLst>
                </a:gridCol>
                <a:gridCol w="658368">
                  <a:extLst>
                    <a:ext uri="{9D8B030D-6E8A-4147-A177-3AD203B41FA5}">
                      <a16:colId xmlns:a16="http://schemas.microsoft.com/office/drawing/2014/main" val="3695650436"/>
                    </a:ext>
                  </a:extLst>
                </a:gridCol>
                <a:gridCol w="658368">
                  <a:extLst>
                    <a:ext uri="{9D8B030D-6E8A-4147-A177-3AD203B41FA5}">
                      <a16:colId xmlns:a16="http://schemas.microsoft.com/office/drawing/2014/main" val="1448815905"/>
                    </a:ext>
                  </a:extLst>
                </a:gridCol>
                <a:gridCol w="658368">
                  <a:extLst>
                    <a:ext uri="{9D8B030D-6E8A-4147-A177-3AD203B41FA5}">
                      <a16:colId xmlns:a16="http://schemas.microsoft.com/office/drawing/2014/main" val="889566736"/>
                    </a:ext>
                  </a:extLst>
                </a:gridCol>
                <a:gridCol w="658368">
                  <a:extLst>
                    <a:ext uri="{9D8B030D-6E8A-4147-A177-3AD203B41FA5}">
                      <a16:colId xmlns:a16="http://schemas.microsoft.com/office/drawing/2014/main" val="557093020"/>
                    </a:ext>
                  </a:extLst>
                </a:gridCol>
                <a:gridCol w="658368">
                  <a:extLst>
                    <a:ext uri="{9D8B030D-6E8A-4147-A177-3AD203B41FA5}">
                      <a16:colId xmlns:a16="http://schemas.microsoft.com/office/drawing/2014/main" val="1692776530"/>
                    </a:ext>
                  </a:extLst>
                </a:gridCol>
                <a:gridCol w="658368">
                  <a:extLst>
                    <a:ext uri="{9D8B030D-6E8A-4147-A177-3AD203B41FA5}">
                      <a16:colId xmlns:a16="http://schemas.microsoft.com/office/drawing/2014/main" val="3046427212"/>
                    </a:ext>
                  </a:extLst>
                </a:gridCol>
                <a:gridCol w="658368">
                  <a:extLst>
                    <a:ext uri="{9D8B030D-6E8A-4147-A177-3AD203B41FA5}">
                      <a16:colId xmlns:a16="http://schemas.microsoft.com/office/drawing/2014/main" val="175583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231855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- 2024-08-07 10:10:28</a:t>
                      </a:r>
                      <a:r>
                        <a:rPr kumimoji="0" lang="en-US" sz="1000" b="0" i="0" u="none" strike="noStrike" kern="1200" cap="none" spc="0" normalizeH="0" baseline="0" noProof="0">
                          <a:ln>
                            <a:noFill/>
                          </a:ln>
                          <a:solidFill>
                            <a:prstClr val="black"/>
                          </a:solidFill>
                          <a:effectLst/>
                          <a:uLnTx/>
                          <a:uFillTx/>
                          <a:latin typeface="Calibri"/>
                          <a:ea typeface="+mn-ea"/>
                          <a:cs typeface="+mn-cs"/>
                        </a:rPr>
                        <a:t>
 Did we mention that our Cellular Expert Lift 3-Zone Lifting Serum contains Bakuchiol, an effective yet gentle Retinol alternative? 🤭 #nivea #antiaging #serum #skincare @Liss Charlton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extLst>
                  <a:ext uri="{0D108BD9-81ED-4DB2-BD59-A6C34878D82A}">
                    <a16:rowId xmlns:a16="http://schemas.microsoft.com/office/drawing/2014/main" val="74245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@nivea_de - 2024-08-08 17:45:52</a:t>
                      </a:r>
                      <a:r>
                        <a:rPr kumimoji="0" lang="de-DE" sz="1000" b="0" i="0" u="none" strike="noStrike" kern="1200" cap="none" spc="0" normalizeH="0" baseline="0" noProof="0">
                          <a:ln>
                            <a:noFill/>
                          </a:ln>
                          <a:solidFill>
                            <a:prstClr val="black"/>
                          </a:solidFill>
                          <a:effectLst/>
                          <a:uLnTx/>
                          <a:uFillTx/>
                          <a:latin typeface="Calibri"/>
                          <a:ea typeface="+mn-ea"/>
                          <a:cs typeface="+mn-cs"/>
                        </a:rPr>
                        <a:t>
 Skincare Fehler, die wir mit Anfang 20 gemacht haben 🥴 . Um diese No-Gos zu vermeiden, solltest du dieses Video auf jeden Fall abspeichern und nicht nachmachen 😁 .   #NIVEA #SkincareTips #Hautpflegetipps #SkinTok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98636740"/>
                  </a:ext>
                </a:extLst>
              </a:tr>
            </a:tbl>
          </a:graphicData>
        </a:graphic>
      </p:graphicFrame>
      <p:sp>
        <p:nvSpPr>
          <p:cNvPr id="4" name="Text Placeholder 3">
            <a:extLst>
              <a:ext uri="{FF2B5EF4-FFF2-40B4-BE49-F238E27FC236}">
                <a16:creationId xmlns:a16="http://schemas.microsoft.com/office/drawing/2014/main" id="{D8E15E87-E251-44E6-ACBE-B7FE6F5870B2}"/>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27921606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891A4-D9A9-453A-BA65-0003603A5897}"/>
              </a:ext>
            </a:extLst>
          </p:cNvPr>
          <p:cNvSpPr>
            <a:spLocks noGrp="1"/>
          </p:cNvSpPr>
          <p:nvPr>
            <p:ph type="title"/>
          </p:nvPr>
        </p:nvSpPr>
        <p:spPr/>
        <p:txBody>
          <a:bodyPr/>
          <a:lstStyle/>
          <a:p>
            <a:r>
              <a:rPr lang="en-US"/>
              <a:t>Tiktok Videos Table Overview | 2 profiles - 12 of 13</a:t>
            </a:r>
          </a:p>
        </p:txBody>
      </p:sp>
      <p:graphicFrame>
        <p:nvGraphicFramePr>
          <p:cNvPr id="5" name="Table Placeholder 4">
            <a:extLst>
              <a:ext uri="{FF2B5EF4-FFF2-40B4-BE49-F238E27FC236}">
                <a16:creationId xmlns:a16="http://schemas.microsoft.com/office/drawing/2014/main" id="{D5798869-5E35-4796-AE60-661B6CA927CA}"/>
              </a:ext>
            </a:extLst>
          </p:cNvPr>
          <p:cNvGraphicFramePr>
            <a:graphicFrameLocks noGrp="1"/>
          </p:cNvGraphicFramePr>
          <p:nvPr>
            <p:ph type="tbl" sz="quarter" idx="13"/>
            <p:extLst>
              <p:ext uri="{D42A27DB-BD31-4B8C-83A1-F6EECF244321}">
                <p14:modId xmlns:p14="http://schemas.microsoft.com/office/powerpoint/2010/main" val="1715965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6800173"/>
                    </a:ext>
                  </a:extLst>
                </a:gridCol>
                <a:gridCol w="658368">
                  <a:extLst>
                    <a:ext uri="{9D8B030D-6E8A-4147-A177-3AD203B41FA5}">
                      <a16:colId xmlns:a16="http://schemas.microsoft.com/office/drawing/2014/main" val="1659208986"/>
                    </a:ext>
                  </a:extLst>
                </a:gridCol>
                <a:gridCol w="658368">
                  <a:extLst>
                    <a:ext uri="{9D8B030D-6E8A-4147-A177-3AD203B41FA5}">
                      <a16:colId xmlns:a16="http://schemas.microsoft.com/office/drawing/2014/main" val="3093630113"/>
                    </a:ext>
                  </a:extLst>
                </a:gridCol>
                <a:gridCol w="658368">
                  <a:extLst>
                    <a:ext uri="{9D8B030D-6E8A-4147-A177-3AD203B41FA5}">
                      <a16:colId xmlns:a16="http://schemas.microsoft.com/office/drawing/2014/main" val="1216641211"/>
                    </a:ext>
                  </a:extLst>
                </a:gridCol>
                <a:gridCol w="658368">
                  <a:extLst>
                    <a:ext uri="{9D8B030D-6E8A-4147-A177-3AD203B41FA5}">
                      <a16:colId xmlns:a16="http://schemas.microsoft.com/office/drawing/2014/main" val="2789311409"/>
                    </a:ext>
                  </a:extLst>
                </a:gridCol>
                <a:gridCol w="658368">
                  <a:extLst>
                    <a:ext uri="{9D8B030D-6E8A-4147-A177-3AD203B41FA5}">
                      <a16:colId xmlns:a16="http://schemas.microsoft.com/office/drawing/2014/main" val="3341538629"/>
                    </a:ext>
                  </a:extLst>
                </a:gridCol>
                <a:gridCol w="658368">
                  <a:extLst>
                    <a:ext uri="{9D8B030D-6E8A-4147-A177-3AD203B41FA5}">
                      <a16:colId xmlns:a16="http://schemas.microsoft.com/office/drawing/2014/main" val="1929484007"/>
                    </a:ext>
                  </a:extLst>
                </a:gridCol>
                <a:gridCol w="658368">
                  <a:extLst>
                    <a:ext uri="{9D8B030D-6E8A-4147-A177-3AD203B41FA5}">
                      <a16:colId xmlns:a16="http://schemas.microsoft.com/office/drawing/2014/main" val="3687338744"/>
                    </a:ext>
                  </a:extLst>
                </a:gridCol>
                <a:gridCol w="658368">
                  <a:extLst>
                    <a:ext uri="{9D8B030D-6E8A-4147-A177-3AD203B41FA5}">
                      <a16:colId xmlns:a16="http://schemas.microsoft.com/office/drawing/2014/main" val="689179149"/>
                    </a:ext>
                  </a:extLst>
                </a:gridCol>
                <a:gridCol w="658368">
                  <a:extLst>
                    <a:ext uri="{9D8B030D-6E8A-4147-A177-3AD203B41FA5}">
                      <a16:colId xmlns:a16="http://schemas.microsoft.com/office/drawing/2014/main" val="2594518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161111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- 2024-08-05 17:38:54</a:t>
                      </a:r>
                      <a:r>
                        <a:rPr kumimoji="0" lang="en-US" sz="1000" b="0" i="0" u="none" strike="noStrike" kern="1200" cap="none" spc="0" normalizeH="0" baseline="0" noProof="0">
                          <a:ln>
                            <a:noFill/>
                          </a:ln>
                          <a:solidFill>
                            <a:prstClr val="black"/>
                          </a:solidFill>
                          <a:effectLst/>
                          <a:uLnTx/>
                          <a:uFillTx/>
                          <a:latin typeface="Calibri"/>
                          <a:ea typeface="+mn-ea"/>
                          <a:cs typeface="+mn-cs"/>
                        </a:rPr>
                        <a:t>
 Für dich geht es bald in den Sommerurlaub? ☀️🏖️🐚 Diese 3 Essentials kommen in den Koffer 🧳: 1. Sun UV Gesicht Experte Invisible Daily UV Fluid LSF 50+ 2. Sun Schutz und Pflege Sonnenmilch 3. Der perfekte Begleiter für einen Standtag - Auflösung im Video 🤞   #NIVEA #Summer #SummerEssentials #SummerSkincare #Holiday #Sunscreen  #KeinTagohneLSF #DailySunscreen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9617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@nivea_uk - 2024-08-02 14:45:49</a:t>
                      </a:r>
                      <a:r>
                        <a:rPr kumimoji="0" lang="en-US" sz="1000" b="0" i="0" u="none" strike="noStrike" kern="1200" cap="none" spc="0" normalizeH="0" baseline="0" noProof="0">
                          <a:ln>
                            <a:noFill/>
                          </a:ln>
                          <a:solidFill>
                            <a:prstClr val="black"/>
                          </a:solidFill>
                          <a:effectLst/>
                          <a:uLnTx/>
                          <a:uFillTx/>
                          <a:latin typeface="Calibri"/>
                          <a:ea typeface="+mn-ea"/>
                          <a:cs typeface="+mn-cs"/>
                        </a:rPr>
                        <a:t>
 Don't forget these tips for your next city break escape 💙 #Nivea #SPF #Sunscreen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extLst>
                  <a:ext uri="{0D108BD9-81ED-4DB2-BD59-A6C34878D82A}">
                    <a16:rowId xmlns:a16="http://schemas.microsoft.com/office/drawing/2014/main" val="3653118"/>
                  </a:ext>
                </a:extLst>
              </a:tr>
            </a:tbl>
          </a:graphicData>
        </a:graphic>
      </p:graphicFrame>
      <p:sp>
        <p:nvSpPr>
          <p:cNvPr id="4" name="Text Placeholder 3">
            <a:extLst>
              <a:ext uri="{FF2B5EF4-FFF2-40B4-BE49-F238E27FC236}">
                <a16:creationId xmlns:a16="http://schemas.microsoft.com/office/drawing/2014/main" id="{B9535C12-EE3C-4CEC-B18C-99FB37D68191}"/>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1580060675"/>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8773A-CD3C-475B-82E2-077D050346FE}"/>
              </a:ext>
            </a:extLst>
          </p:cNvPr>
          <p:cNvSpPr>
            <a:spLocks noGrp="1"/>
          </p:cNvSpPr>
          <p:nvPr>
            <p:ph type="title"/>
          </p:nvPr>
        </p:nvSpPr>
        <p:spPr/>
        <p:txBody>
          <a:bodyPr/>
          <a:lstStyle/>
          <a:p>
            <a:r>
              <a:rPr lang="en-US"/>
              <a:t>Tiktok Videos Table Overview | 2 profiles - 13 of 13</a:t>
            </a:r>
          </a:p>
        </p:txBody>
      </p:sp>
      <p:graphicFrame>
        <p:nvGraphicFramePr>
          <p:cNvPr id="5" name="Table Placeholder 4">
            <a:extLst>
              <a:ext uri="{FF2B5EF4-FFF2-40B4-BE49-F238E27FC236}">
                <a16:creationId xmlns:a16="http://schemas.microsoft.com/office/drawing/2014/main" id="{66C0AA10-06D6-4730-8FFE-8ED682240B68}"/>
              </a:ext>
            </a:extLst>
          </p:cNvPr>
          <p:cNvGraphicFramePr>
            <a:graphicFrameLocks noGrp="1"/>
          </p:cNvGraphicFramePr>
          <p:nvPr>
            <p:ph type="tbl" sz="quarter" idx="13"/>
            <p:extLst>
              <p:ext uri="{D42A27DB-BD31-4B8C-83A1-F6EECF244321}">
                <p14:modId xmlns:p14="http://schemas.microsoft.com/office/powerpoint/2010/main" val="4755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9183213"/>
                    </a:ext>
                  </a:extLst>
                </a:gridCol>
                <a:gridCol w="658368">
                  <a:extLst>
                    <a:ext uri="{9D8B030D-6E8A-4147-A177-3AD203B41FA5}">
                      <a16:colId xmlns:a16="http://schemas.microsoft.com/office/drawing/2014/main" val="2489565824"/>
                    </a:ext>
                  </a:extLst>
                </a:gridCol>
                <a:gridCol w="658368">
                  <a:extLst>
                    <a:ext uri="{9D8B030D-6E8A-4147-A177-3AD203B41FA5}">
                      <a16:colId xmlns:a16="http://schemas.microsoft.com/office/drawing/2014/main" val="2251701597"/>
                    </a:ext>
                  </a:extLst>
                </a:gridCol>
                <a:gridCol w="658368">
                  <a:extLst>
                    <a:ext uri="{9D8B030D-6E8A-4147-A177-3AD203B41FA5}">
                      <a16:colId xmlns:a16="http://schemas.microsoft.com/office/drawing/2014/main" val="1630208468"/>
                    </a:ext>
                  </a:extLst>
                </a:gridCol>
                <a:gridCol w="658368">
                  <a:extLst>
                    <a:ext uri="{9D8B030D-6E8A-4147-A177-3AD203B41FA5}">
                      <a16:colId xmlns:a16="http://schemas.microsoft.com/office/drawing/2014/main" val="1295631527"/>
                    </a:ext>
                  </a:extLst>
                </a:gridCol>
                <a:gridCol w="658368">
                  <a:extLst>
                    <a:ext uri="{9D8B030D-6E8A-4147-A177-3AD203B41FA5}">
                      <a16:colId xmlns:a16="http://schemas.microsoft.com/office/drawing/2014/main" val="492209116"/>
                    </a:ext>
                  </a:extLst>
                </a:gridCol>
                <a:gridCol w="658368">
                  <a:extLst>
                    <a:ext uri="{9D8B030D-6E8A-4147-A177-3AD203B41FA5}">
                      <a16:colId xmlns:a16="http://schemas.microsoft.com/office/drawing/2014/main" val="840525186"/>
                    </a:ext>
                  </a:extLst>
                </a:gridCol>
                <a:gridCol w="658368">
                  <a:extLst>
                    <a:ext uri="{9D8B030D-6E8A-4147-A177-3AD203B41FA5}">
                      <a16:colId xmlns:a16="http://schemas.microsoft.com/office/drawing/2014/main" val="3705825600"/>
                    </a:ext>
                  </a:extLst>
                </a:gridCol>
                <a:gridCol w="658368">
                  <a:extLst>
                    <a:ext uri="{9D8B030D-6E8A-4147-A177-3AD203B41FA5}">
                      <a16:colId xmlns:a16="http://schemas.microsoft.com/office/drawing/2014/main" val="4139944732"/>
                    </a:ext>
                  </a:extLst>
                </a:gridCol>
                <a:gridCol w="658368">
                  <a:extLst>
                    <a:ext uri="{9D8B030D-6E8A-4147-A177-3AD203B41FA5}">
                      <a16:colId xmlns:a16="http://schemas.microsoft.com/office/drawing/2014/main" val="1890749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Watched Full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Viewers</a:t>
                      </a:r>
                    </a:p>
                  </a:txBody>
                  <a:tcPr/>
                </a:tc>
                <a:extLst>
                  <a:ext uri="{0D108BD9-81ED-4DB2-BD59-A6C34878D82A}">
                    <a16:rowId xmlns:a16="http://schemas.microsoft.com/office/drawing/2014/main" val="353890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@nivea_de - 2024-08-15 17:20:57</a:t>
                      </a:r>
                      <a:r>
                        <a:rPr kumimoji="0" lang="en-US" sz="1000" b="0" i="0" u="none" strike="noStrike" kern="1200" cap="none" spc="0" normalizeH="0" baseline="0" noProof="0">
                          <a:ln>
                            <a:noFill/>
                          </a:ln>
                          <a:solidFill>
                            <a:prstClr val="black"/>
                          </a:solidFill>
                          <a:effectLst/>
                          <a:uLnTx/>
                          <a:uFillTx/>
                          <a:latin typeface="Calibri"/>
                          <a:ea typeface="+mn-ea"/>
                          <a:cs typeface="+mn-cs"/>
                        </a:rPr>
                        <a:t>
 Iced Matcha Latte ... 🎶🍵   Wir genießen einen sonnigen Tag und machen uns ready für ein Date! Was darf da nicht fehlen? Ein Iced Matcha Latte und natürlich unser Sonnenschutz. ☀️   Diese Produkte sind dabei:  1. Sun UV Gesicht Experte Invisible Daily UV Fluid LSF 50+ 2. Sun Schutz &amp; Pflege Sonnenmilch LSF 30 3. Sun Schutz &amp; Bräune Sonnenspray LSF 30   #NIVEA #Sommer #MatchaDate #Sunscreen #KeinTagohneLSF #DailySunscreen #icedmatchalatte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7343002"/>
                  </a:ext>
                </a:extLst>
              </a:tr>
            </a:tbl>
          </a:graphicData>
        </a:graphic>
      </p:graphicFrame>
      <p:sp>
        <p:nvSpPr>
          <p:cNvPr id="4" name="Text Placeholder 3">
            <a:extLst>
              <a:ext uri="{FF2B5EF4-FFF2-40B4-BE49-F238E27FC236}">
                <a16:creationId xmlns:a16="http://schemas.microsoft.com/office/drawing/2014/main" id="{7E807C95-FD13-43D1-B4B3-E3CADE297E2F}"/>
              </a:ext>
            </a:extLst>
          </p:cNvPr>
          <p:cNvSpPr>
            <a:spLocks noGrp="1"/>
          </p:cNvSpPr>
          <p:nvPr>
            <p:ph type="body" sz="quarter" idx="14"/>
          </p:nvPr>
        </p:nvSpPr>
        <p:spPr/>
        <p:txBody>
          <a:bodyPr/>
          <a:lstStyle/>
          <a:p>
            <a:r>
              <a:rPr lang="en-US"/>
              <a:t>08/01/2024 - 08/22/2024</a:t>
            </a:r>
          </a:p>
        </p:txBody>
      </p:sp>
    </p:spTree>
    <p:extLst>
      <p:ext uri="{BB962C8B-B14F-4D97-AF65-F5344CB8AC3E}">
        <p14:creationId xmlns:p14="http://schemas.microsoft.com/office/powerpoint/2010/main" val="6864957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26</TotalTime>
  <Words>30915</Words>
  <Application>Microsoft Office PowerPoint</Application>
  <PresentationFormat>On-screen Show (4:3)</PresentationFormat>
  <Paragraphs>6294</Paragraphs>
  <Slides>208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208</vt:i4>
      </vt:variant>
    </vt:vector>
  </HeadingPairs>
  <TitlesOfParts>
    <vt:vector size="211" baseType="lpstr">
      <vt:lpstr>Calibri</vt:lpstr>
      <vt:lpstr>Arial</vt:lpstr>
      <vt:lpstr>quintly_template</vt:lpstr>
      <vt:lpstr>Studio NX EUNA Social Report</vt:lpstr>
      <vt:lpstr>Instagram EUNA Profile Overview | 13 profiles</vt:lpstr>
      <vt:lpstr>Instagram Post Performance Instagram | 13 profiles - 1 of 26</vt:lpstr>
      <vt:lpstr>Instagram Post Performance Instagram | 13 profiles - 2 of 26</vt:lpstr>
      <vt:lpstr>Instagram Post Performance Instagram | 13 profiles - 3 of 26</vt:lpstr>
      <vt:lpstr>Instagram Post Performance Instagram | 13 profiles - 4 of 26</vt:lpstr>
      <vt:lpstr>Instagram Post Performance Instagram | 13 profiles - 5 of 26</vt:lpstr>
      <vt:lpstr>Instagram Post Performance Instagram | 13 profiles - 6 of 26</vt:lpstr>
      <vt:lpstr>Instagram Post Performance Instagram | 13 profiles - 7 of 26</vt:lpstr>
      <vt:lpstr>Instagram Post Performance Instagram | 13 profiles - 8 of 26</vt:lpstr>
      <vt:lpstr>Instagram Post Performance Instagram | 13 profiles - 9 of 26</vt:lpstr>
      <vt:lpstr>Instagram Post Performance Instagram | 13 profiles - 10 of 26</vt:lpstr>
      <vt:lpstr>Instagram Post Performance Instagram | 13 profiles - 11 of 26</vt:lpstr>
      <vt:lpstr>Instagram Post Performance Instagram | 13 profiles - 12 of 26</vt:lpstr>
      <vt:lpstr>Instagram Post Performance Instagram | 13 profiles - 13 of 26</vt:lpstr>
      <vt:lpstr>Instagram Post Performance Instagram | 13 profiles - 14 of 26</vt:lpstr>
      <vt:lpstr>Instagram Post Performance Instagram | 13 profiles - 15 of 26</vt:lpstr>
      <vt:lpstr>Instagram Post Performance Instagram | 13 profiles - 16 of 26</vt:lpstr>
      <vt:lpstr>Instagram Post Performance Instagram | 13 profiles - 17 of 26</vt:lpstr>
      <vt:lpstr>Instagram Post Performance Instagram | 13 profiles - 18 of 26</vt:lpstr>
      <vt:lpstr>Instagram Post Performance Instagram | 13 profiles - 19 of 26</vt:lpstr>
      <vt:lpstr>Instagram Post Performance Instagram | 13 profiles - 20 of 26</vt:lpstr>
      <vt:lpstr>Instagram Post Performance Instagram | 13 profiles - 21 of 26</vt:lpstr>
      <vt:lpstr>Instagram Post Performance Instagram | 13 profiles - 22 of 26</vt:lpstr>
      <vt:lpstr>Instagram Post Performance Instagram | 13 profiles - 23 of 26</vt:lpstr>
      <vt:lpstr>Instagram Post Performance Instagram | 13 profiles - 24 of 26</vt:lpstr>
      <vt:lpstr>Instagram Post Performance Instagram | 13 profiles - 25 of 26</vt:lpstr>
      <vt:lpstr>Instagram Post Performance Instagram | 13 profiles - 26 of 26</vt:lpstr>
      <vt:lpstr>Instagram Post Performance Instagram Reach | 13 profiles - 1 of 17</vt:lpstr>
      <vt:lpstr>Instagram Post Performance Instagram Reach | 13 profiles - 2 of 17</vt:lpstr>
      <vt:lpstr>Instagram Post Performance Instagram Reach | 13 profiles - 3 of 17</vt:lpstr>
      <vt:lpstr>Instagram Post Performance Instagram Reach | 13 profiles - 4 of 17</vt:lpstr>
      <vt:lpstr>Instagram Post Performance Instagram Reach | 13 profiles - 5 of 17</vt:lpstr>
      <vt:lpstr>Instagram Post Performance Instagram Reach | 13 profiles - 6 of 17</vt:lpstr>
      <vt:lpstr>Instagram Post Performance Instagram Reach | 13 profiles - 7 of 17</vt:lpstr>
      <vt:lpstr>Instagram Post Performance Instagram Reach | 13 profiles - 8 of 17</vt:lpstr>
      <vt:lpstr>Instagram Post Performance Instagram Reach | 13 profiles - 9 of 17</vt:lpstr>
      <vt:lpstr>Instagram Post Performance Instagram Reach | 13 profiles - 10 of 17</vt:lpstr>
      <vt:lpstr>Instagram Post Performance Instagram Reach | 13 profiles - 11 of 17</vt:lpstr>
      <vt:lpstr>Instagram Post Performance Instagram Reach | 13 profiles - 12 of 17</vt:lpstr>
      <vt:lpstr>Instagram Post Performance Instagram Reach | 13 profiles - 13 of 17</vt:lpstr>
      <vt:lpstr>Instagram Post Performance Instagram Reach | 13 profiles - 14 of 17</vt:lpstr>
      <vt:lpstr>Instagram Post Performance Instagram Reach | 13 profiles - 15 of 17</vt:lpstr>
      <vt:lpstr>Instagram Post Performance Instagram Reach | 13 profiles - 16 of 17</vt:lpstr>
      <vt:lpstr>Instagram Post Performance Instagram Reach | 13 profiles - 17 of 17</vt:lpstr>
      <vt:lpstr>Instagram Post Performance Instagram EG-Rate | 13 profiles - 1 of 16</vt:lpstr>
      <vt:lpstr>Instagram Post Performance Instagram EG-Rate | 13 profiles - 2 of 16</vt:lpstr>
      <vt:lpstr>Instagram Post Performance Instagram EG-Rate | 13 profiles - 3 of 16</vt:lpstr>
      <vt:lpstr>Instagram Post Performance Instagram EG-Rate | 13 profiles - 4 of 16</vt:lpstr>
      <vt:lpstr>Instagram Post Performance Instagram EG-Rate | 13 profiles - 5 of 16</vt:lpstr>
      <vt:lpstr>Instagram Post Performance Instagram EG-Rate | 13 profiles - 6 of 16</vt:lpstr>
      <vt:lpstr>Instagram Post Performance Instagram EG-Rate | 13 profiles - 7 of 16</vt:lpstr>
      <vt:lpstr>Instagram Post Performance Instagram EG-Rate | 13 profiles - 8 of 16</vt:lpstr>
      <vt:lpstr>Instagram Post Performance Instagram EG-Rate | 13 profiles - 9 of 16</vt:lpstr>
      <vt:lpstr>Instagram Post Performance Instagram EG-Rate | 13 profiles - 10 of 16</vt:lpstr>
      <vt:lpstr>Instagram Post Performance Instagram EG-Rate | 13 profiles - 11 of 16</vt:lpstr>
      <vt:lpstr>Instagram Post Performance Instagram EG-Rate | 13 profiles - 12 of 16</vt:lpstr>
      <vt:lpstr>Instagram Post Performance Instagram EG-Rate | 13 profiles - 13 of 16</vt:lpstr>
      <vt:lpstr>Instagram Post Performance Instagram EG-Rate | 13 profiles - 14 of 16</vt:lpstr>
      <vt:lpstr>Instagram Post Performance Instagram EG-Rate | 13 profiles - 15 of 16</vt:lpstr>
      <vt:lpstr>Instagram Post Performance Instagram EG-Rate | 13 profiles - 16 of 16</vt:lpstr>
      <vt:lpstr>Instagram UGC Post Performance Instagram | 13 profiles - 1 of 10</vt:lpstr>
      <vt:lpstr>Instagram UGC Post Performance Instagram | 13 profiles - 2 of 10</vt:lpstr>
      <vt:lpstr>Instagram UGC Post Performance Instagram | 13 profiles - 3 of 10</vt:lpstr>
      <vt:lpstr>Instagram UGC Post Performance Instagram | 13 profiles - 4 of 10</vt:lpstr>
      <vt:lpstr>Instagram UGC Post Performance Instagram | 13 profiles - 5 of 10</vt:lpstr>
      <vt:lpstr>Instagram UGC Post Performance Instagram | 13 profiles - 6 of 10</vt:lpstr>
      <vt:lpstr>Instagram UGC Post Performance Instagram | 13 profiles - 7 of 10</vt:lpstr>
      <vt:lpstr>Instagram UGC Post Performance Instagram | 13 profiles - 8 of 10</vt:lpstr>
      <vt:lpstr>Instagram UGC Post Performance Instagram | 13 profiles - 9 of 10</vt:lpstr>
      <vt:lpstr>Instagram UGC Post Performance Instagram | 13 profiles - 10 of 10</vt:lpstr>
      <vt:lpstr>Instagram Sustainability Post Performance Instagram | 13 profiles - 1 of 3</vt:lpstr>
      <vt:lpstr>Instagram Sustainability Post Performance Instagram | 13 profiles - 2 of 3</vt:lpstr>
      <vt:lpstr>Instagram Sustainability Post Performance Instagram | 13 profiles - 3 of 3</vt:lpstr>
      <vt:lpstr>Instagram Stories Table | 13 profiles - 1 of 3</vt:lpstr>
      <vt:lpstr>Instagram Stories Table | 13 profiles - 2 of 3</vt:lpstr>
      <vt:lpstr>Instagram Stories Table | 13 profiles - 3 of 3</vt:lpstr>
      <vt:lpstr>Instagram GERMANY - Post Performance Instagram | nivea_de - 1 of 9</vt:lpstr>
      <vt:lpstr>Instagram GERMANY - Post Performance Instagram | nivea_de - 2 of 9</vt:lpstr>
      <vt:lpstr>Instagram GERMANY - Post Performance Instagram | nivea_de - 3 of 9</vt:lpstr>
      <vt:lpstr>Instagram GERMANY - Post Performance Instagram | nivea_de - 4 of 9</vt:lpstr>
      <vt:lpstr>Instagram GERMANY - Post Performance Instagram | nivea_de - 5 of 9</vt:lpstr>
      <vt:lpstr>Instagram GERMANY - Post Performance Instagram | nivea_de - 6 of 9</vt:lpstr>
      <vt:lpstr>Instagram GERMANY - Post Performance Instagram | nivea_de - 7 of 9</vt:lpstr>
      <vt:lpstr>Instagram GERMANY - Post Performance Instagram | nivea_de - 8 of 9</vt:lpstr>
      <vt:lpstr>Instagram GERMANY - Post Performance Instagram | nivea_de - 9 of 9</vt:lpstr>
      <vt:lpstr>Instagram ITALY - Post Performance Instagram | niveaitalia - 1 of 11</vt:lpstr>
      <vt:lpstr>Instagram ITALY - Post Performance Instagram | niveaitalia - 2 of 11</vt:lpstr>
      <vt:lpstr>Instagram ITALY - Post Performance Instagram | niveaitalia - 3 of 11</vt:lpstr>
      <vt:lpstr>Instagram ITALY - Post Performance Instagram | niveaitalia - 4 of 11</vt:lpstr>
      <vt:lpstr>Instagram ITALY - Post Performance Instagram | niveaitalia - 5 of 11</vt:lpstr>
      <vt:lpstr>Instagram ITALY - Post Performance Instagram | niveaitalia - 6 of 11</vt:lpstr>
      <vt:lpstr>Instagram ITALY - Post Performance Instagram | niveaitalia - 7 of 11</vt:lpstr>
      <vt:lpstr>Instagram ITALY - Post Performance Instagram | niveaitalia - 8 of 11</vt:lpstr>
      <vt:lpstr>Instagram ITALY - Post Performance Instagram | niveaitalia - 9 of 11</vt:lpstr>
      <vt:lpstr>Instagram ITALY - Post Performance Instagram | niveaitalia - 10 of 11</vt:lpstr>
      <vt:lpstr>Instagram ITALY - Post Performance Instagram | niveaitalia - 11 of 11</vt:lpstr>
      <vt:lpstr>Instagram FRANCE - Post Performance Instagram | nivea_fr - 1 of 9</vt:lpstr>
      <vt:lpstr>Instagram FRANCE - Post Performance Instagram | nivea_fr - 2 of 9</vt:lpstr>
      <vt:lpstr>Instagram FRANCE - Post Performance Instagram | nivea_fr - 3 of 9</vt:lpstr>
      <vt:lpstr>Instagram FRANCE - Post Performance Instagram | nivea_fr - 4 of 9</vt:lpstr>
      <vt:lpstr>Instagram FRANCE - Post Performance Instagram | nivea_fr - 5 of 9</vt:lpstr>
      <vt:lpstr>Instagram FRANCE - Post Performance Instagram | nivea_fr - 6 of 9</vt:lpstr>
      <vt:lpstr>Instagram FRANCE - Post Performance Instagram | nivea_fr - 7 of 9</vt:lpstr>
      <vt:lpstr>Instagram FRANCE - Post Performance Instagram | nivea_fr - 8 of 9</vt:lpstr>
      <vt:lpstr>Instagram FRANCE - Post Performance Instagram | nivea_fr - 9 of 9</vt:lpstr>
      <vt:lpstr>Instagram UK - Post Performance Instagram | nivea_uk - 1 of 10</vt:lpstr>
      <vt:lpstr>Instagram UK - Post Performance Instagram | nivea_uk - 2 of 10</vt:lpstr>
      <vt:lpstr>Instagram UK - Post Performance Instagram | nivea_uk - 3 of 10</vt:lpstr>
      <vt:lpstr>Instagram UK - Post Performance Instagram | nivea_uk - 4 of 10</vt:lpstr>
      <vt:lpstr>Instagram UK - Post Performance Instagram | nivea_uk - 5 of 10</vt:lpstr>
      <vt:lpstr>Instagram UK - Post Performance Instagram | nivea_uk - 6 of 10</vt:lpstr>
      <vt:lpstr>Instagram UK - Post Performance Instagram | nivea_uk - 7 of 10</vt:lpstr>
      <vt:lpstr>Instagram UK - Post Performance Instagram | nivea_uk - 8 of 10</vt:lpstr>
      <vt:lpstr>Instagram UK - Post Performance Instagram | nivea_uk - 9 of 10</vt:lpstr>
      <vt:lpstr>Instagram UK - Post Performance Instagram | nivea_uk - 10 of 10</vt:lpstr>
      <vt:lpstr>Instagram SPAIN - Post Performance Instagram | nivea_es - 1 of 10</vt:lpstr>
      <vt:lpstr>Instagram SPAIN - Post Performance Instagram | nivea_es - 2 of 10</vt:lpstr>
      <vt:lpstr>Instagram SPAIN - Post Performance Instagram | nivea_es - 3 of 10</vt:lpstr>
      <vt:lpstr>Instagram SPAIN - Post Performance Instagram | nivea_es - 4 of 10</vt:lpstr>
      <vt:lpstr>Instagram SPAIN - Post Performance Instagram | nivea_es - 5 of 10</vt:lpstr>
      <vt:lpstr>Instagram SPAIN - Post Performance Instagram | nivea_es - 6 of 10</vt:lpstr>
      <vt:lpstr>Instagram SPAIN - Post Performance Instagram | nivea_es - 7 of 10</vt:lpstr>
      <vt:lpstr>Instagram SPAIN - Post Performance Instagram | nivea_es - 8 of 10</vt:lpstr>
      <vt:lpstr>Instagram SPAIN - Post Performance Instagram | nivea_es - 9 of 10</vt:lpstr>
      <vt:lpstr>Instagram SPAIN - Post Performance Instagram | nivea_es - 10 of 10</vt:lpstr>
      <vt:lpstr>Overall Ads Performance Table (Instagram Ads) | 13 profiles - 1 of 26</vt:lpstr>
      <vt:lpstr>Overall Ads Performance Table (Instagram Ads) | 13 profiles - 2 of 26</vt:lpstr>
      <vt:lpstr>Overall Ads Performance Table (Instagram Ads) | 13 profiles - 3 of 26</vt:lpstr>
      <vt:lpstr>Overall Ads Performance Table (Instagram Ads) | 13 profiles - 4 of 26</vt:lpstr>
      <vt:lpstr>Overall Ads Performance Table (Instagram Ads) | 13 profiles - 5 of 26</vt:lpstr>
      <vt:lpstr>Overall Ads Performance Table (Instagram Ads) | 13 profiles - 6 of 26</vt:lpstr>
      <vt:lpstr>Overall Ads Performance Table (Instagram Ads) | 13 profiles - 7 of 26</vt:lpstr>
      <vt:lpstr>Overall Ads Performance Table (Instagram Ads) | 13 profiles - 8 of 26</vt:lpstr>
      <vt:lpstr>Overall Ads Performance Table (Instagram Ads) | 13 profiles - 9 of 26</vt:lpstr>
      <vt:lpstr>Overall Ads Performance Table (Instagram Ads) | 13 profiles - 10 of 26</vt:lpstr>
      <vt:lpstr>Overall Ads Performance Table (Instagram Ads) | 13 profiles - 11 of 26</vt:lpstr>
      <vt:lpstr>Overall Ads Performance Table (Instagram Ads) | 13 profiles - 12 of 26</vt:lpstr>
      <vt:lpstr>Overall Ads Performance Table (Instagram Ads) | 13 profiles - 13 of 26</vt:lpstr>
      <vt:lpstr>Overall Ads Performance Table (Instagram Ads) | 13 profiles - 14 of 26</vt:lpstr>
      <vt:lpstr>Overall Ads Performance Table (Instagram Ads) | 13 profiles - 15 of 26</vt:lpstr>
      <vt:lpstr>Overall Ads Performance Table (Instagram Ads) | 13 profiles - 16 of 26</vt:lpstr>
      <vt:lpstr>Overall Ads Performance Table (Instagram Ads) | 13 profiles - 17 of 26</vt:lpstr>
      <vt:lpstr>Overall Ads Performance Table (Instagram Ads) | 13 profiles - 18 of 26</vt:lpstr>
      <vt:lpstr>Overall Ads Performance Table (Instagram Ads) | 13 profiles - 19 of 26</vt:lpstr>
      <vt:lpstr>Overall Ads Performance Table (Instagram Ads) | 13 profiles - 20 of 26</vt:lpstr>
      <vt:lpstr>Overall Ads Performance Table (Instagram Ads) | 13 profiles - 21 of 26</vt:lpstr>
      <vt:lpstr>Overall Ads Performance Table (Instagram Ads) | 13 profiles - 22 of 26</vt:lpstr>
      <vt:lpstr>Overall Ads Performance Table (Instagram Ads) | 13 profiles - 23 of 26</vt:lpstr>
      <vt:lpstr>Overall Ads Performance Table (Instagram Ads) | 13 profiles - 24 of 26</vt:lpstr>
      <vt:lpstr>Overall Ads Performance Table (Instagram Ads) | 13 profiles - 25 of 26</vt:lpstr>
      <vt:lpstr>Overall Ads Performance Table (Instagram Ads) | 13 profiles - 26 of 26</vt:lpstr>
      <vt:lpstr>Instagram Post Type Distribution Per Profile | 13 profiles</vt:lpstr>
      <vt:lpstr>Instagram Post Tags Distribution | 13 profiles</vt:lpstr>
      <vt:lpstr>Instagram Post Tag Performance | 13 profiles - 1 of 2</vt:lpstr>
      <vt:lpstr>Instagram Post Tag Performance | 13 profiles - 2 of 2</vt:lpstr>
      <vt:lpstr>Facebook Post Performance Facebook EUNA | 13 profiles - 1 of 5</vt:lpstr>
      <vt:lpstr>Facebook Post Performance Facebook EUNA | 13 profiles - 2 of 5</vt:lpstr>
      <vt:lpstr>Facebook Post Performance Facebook EUNA | 13 profiles - 3 of 5</vt:lpstr>
      <vt:lpstr>Facebook Post Performance Facebook EUNA | 13 profiles - 4 of 5</vt:lpstr>
      <vt:lpstr>Facebook Post Performance Facebook EUNA | 13 profiles - 5 of 5</vt:lpstr>
      <vt:lpstr>Facebook GERMANY - Post Performance Facebook | NIVEA NIVEA Germany</vt:lpstr>
      <vt:lpstr>Facebook ITALY - Post Performance Facebook | NIVEA NIVEA Italy</vt:lpstr>
      <vt:lpstr>Facebook FRANCE - Post Performance Facebook | NIVEA NIVEA France</vt:lpstr>
      <vt:lpstr>Facebook UK - Post Performance Facebook | NIVEA NIVEA UK</vt:lpstr>
      <vt:lpstr>Facebook SPAIN - Post Performance Facebook | NIVEA NIVEA Spain - 1 of 2</vt:lpstr>
      <vt:lpstr>Facebook SPAIN - Post Performance Facebook | NIVEA NIVEA Spain - 2 of 2</vt:lpstr>
      <vt:lpstr>Facebook Ads Performance Table | 13 profiles - 1 of 25</vt:lpstr>
      <vt:lpstr>Facebook Ads Performance Table | 13 profiles - 2 of 25</vt:lpstr>
      <vt:lpstr>Facebook Ads Performance Table | 13 profiles - 3 of 25</vt:lpstr>
      <vt:lpstr>Facebook Ads Performance Table | 13 profiles - 4 of 25</vt:lpstr>
      <vt:lpstr>Facebook Ads Performance Table | 13 profiles - 5 of 25</vt:lpstr>
      <vt:lpstr>Facebook Ads Performance Table | 13 profiles - 6 of 25</vt:lpstr>
      <vt:lpstr>Facebook Ads Performance Table | 13 profiles - 7 of 25</vt:lpstr>
      <vt:lpstr>Facebook Ads Performance Table | 13 profiles - 8 of 25</vt:lpstr>
      <vt:lpstr>Facebook Ads Performance Table | 13 profiles - 9 of 25</vt:lpstr>
      <vt:lpstr>Facebook Ads Performance Table | 13 profiles - 10 of 25</vt:lpstr>
      <vt:lpstr>Facebook Ads Performance Table | 13 profiles - 11 of 25</vt:lpstr>
      <vt:lpstr>Facebook Ads Performance Table | 13 profiles - 12 of 25</vt:lpstr>
      <vt:lpstr>Facebook Ads Performance Table | 13 profiles - 13 of 25</vt:lpstr>
      <vt:lpstr>Facebook Ads Performance Table | 13 profiles - 14 of 25</vt:lpstr>
      <vt:lpstr>Facebook Ads Performance Table | 13 profiles - 15 of 25</vt:lpstr>
      <vt:lpstr>Facebook Ads Performance Table | 13 profiles - 16 of 25</vt:lpstr>
      <vt:lpstr>Facebook Ads Performance Table | 13 profiles - 17 of 25</vt:lpstr>
      <vt:lpstr>Facebook Ads Performance Table | 13 profiles - 18 of 25</vt:lpstr>
      <vt:lpstr>Facebook Ads Performance Table | 13 profiles - 19 of 25</vt:lpstr>
      <vt:lpstr>Facebook Ads Performance Table | 13 profiles - 20 of 25</vt:lpstr>
      <vt:lpstr>Facebook Ads Performance Table | 13 profiles - 21 of 25</vt:lpstr>
      <vt:lpstr>Facebook Ads Performance Table | 13 profiles - 22 of 25</vt:lpstr>
      <vt:lpstr>Facebook Ads Performance Table | 13 profiles - 23 of 25</vt:lpstr>
      <vt:lpstr>Facebook Ads Performance Table | 13 profiles - 24 of 25</vt:lpstr>
      <vt:lpstr>Facebook Ads Performance Table | 13 profiles - 25 of 25</vt:lpstr>
      <vt:lpstr>Facebook Post Type Distribution Per Profile | 13 profiles</vt:lpstr>
      <vt:lpstr>Facebook Post Tags Distribution | 13 profiles</vt:lpstr>
      <vt:lpstr>Facebook Post Tag Performance | 13 profiles</vt:lpstr>
      <vt:lpstr>Tiktok Videos Table Overview | 2 profiles - 1 of 13</vt:lpstr>
      <vt:lpstr>Tiktok Videos Table Overview | 2 profiles - 2 of 13</vt:lpstr>
      <vt:lpstr>Tiktok Videos Table Overview | 2 profiles - 3 of 13</vt:lpstr>
      <vt:lpstr>Tiktok Videos Table Overview | 2 profiles - 4 of 13</vt:lpstr>
      <vt:lpstr>Tiktok Videos Table Overview | 2 profiles - 5 of 13</vt:lpstr>
      <vt:lpstr>Tiktok Videos Table Overview | 2 profiles - 6 of 13</vt:lpstr>
      <vt:lpstr>Tiktok Videos Table Overview | 2 profiles - 7 of 13</vt:lpstr>
      <vt:lpstr>Tiktok Videos Table Overview | 2 profiles - 8 of 13</vt:lpstr>
      <vt:lpstr>Tiktok Videos Table Overview | 2 profiles - 9 of 13</vt:lpstr>
      <vt:lpstr>Tiktok Videos Table Overview | 2 profiles - 10 of 13</vt:lpstr>
      <vt:lpstr>Tiktok Videos Table Overview | 2 profiles - 11 of 13</vt:lpstr>
      <vt:lpstr>Tiktok Videos Table Overview | 2 profiles - 12 of 13</vt:lpstr>
      <vt:lpstr>Tiktok Videos Table Overview | 2 profiles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Studio NX EUNA Social Report</dc:title>
  <dc:creator>Frederik Born</dc:creator>
  <cp:lastModifiedBy>Frederik Born</cp:lastModifiedBy>
  <cp:revision>1</cp:revision>
  <dcterms:created xsi:type="dcterms:W3CDTF">2024-08-22T08:29:50Z</dcterms:created>
  <dcterms:modified xsi:type="dcterms:W3CDTF">2024-08-22T08:55:59Z</dcterms:modified>
</cp:coreProperties>
</file>