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1" r:id="rId42"/>
    <p:sldId id="302" r:id="rId43"/>
    <p:sldId id="303" r:id="rId44"/>
    <p:sldId id="305" r:id="rId45"/>
    <p:sldId id="306" r:id="rId46"/>
    <p:sldId id="307" r:id="rId47"/>
    <p:sldId id="308" r:id="rId48"/>
    <p:sldId id="310" r:id="rId49"/>
    <p:sldId id="311" r:id="rId50"/>
    <p:sldId id="312" r:id="rId51"/>
    <p:sldId id="313" r:id="rId52"/>
    <p:sldId id="315" r:id="rId53"/>
    <p:sldId id="316" r:id="rId54"/>
    <p:sldId id="317" r:id="rId55"/>
    <p:sldId id="319" r:id="rId56"/>
    <p:sldId id="320" r:id="rId57"/>
    <p:sldId id="321" r:id="rId58"/>
    <p:sldId id="322" r:id="rId59"/>
    <p:sldId id="324" r:id="rId60"/>
    <p:sldId id="325" r:id="rId61"/>
    <p:sldId id="326" r:id="rId62"/>
    <p:sldId id="327" r:id="rId63"/>
    <p:sldId id="328" r:id="rId64"/>
    <p:sldId id="330" r:id="rId65"/>
    <p:sldId id="331" r:id="rId66"/>
    <p:sldId id="332" r:id="rId67"/>
    <p:sldId id="333" r:id="rId68"/>
    <p:sldId id="334" r:id="rId69"/>
    <p:sldId id="335" r:id="rId70"/>
    <p:sldId id="336" r:id="rId71"/>
    <p:sldId id="337" r:id="rId72"/>
    <p:sldId id="338" r:id="rId73"/>
    <p:sldId id="339" r:id="rId74"/>
    <p:sldId id="340" r:id="rId75"/>
    <p:sldId id="341" r:id="rId76"/>
    <p:sldId id="342" r:id="rId77"/>
    <p:sldId id="343" r:id="rId78"/>
    <p:sldId id="344" r:id="rId79"/>
    <p:sldId id="345" r:id="rId80"/>
    <p:sldId id="346" r:id="rId81"/>
    <p:sldId id="347" r:id="rId82"/>
    <p:sldId id="348" r:id="rId83"/>
    <p:sldId id="349" r:id="rId84"/>
    <p:sldId id="350" r:id="rId85"/>
    <p:sldId id="351" r:id="rId86"/>
    <p:sldId id="352" r:id="rId87"/>
    <p:sldId id="353" r:id="rId88"/>
    <p:sldId id="354" r:id="rId89"/>
    <p:sldId id="355" r:id="rId90"/>
    <p:sldId id="356" r:id="rId91"/>
    <p:sldId id="357" r:id="rId92"/>
    <p:sldId id="358" r:id="rId93"/>
    <p:sldId id="360" r:id="rId94"/>
    <p:sldId id="361" r:id="rId95"/>
    <p:sldId id="362" r:id="rId96"/>
    <p:sldId id="363" r:id="rId97"/>
    <p:sldId id="364" r:id="rId98"/>
    <p:sldId id="365" r:id="rId99"/>
    <p:sldId id="366" r:id="rId100"/>
    <p:sldId id="367" r:id="rId101"/>
    <p:sldId id="369" r:id="rId102"/>
    <p:sldId id="370" r:id="rId103"/>
    <p:sldId id="371" r:id="rId104"/>
    <p:sldId id="372" r:id="rId105"/>
    <p:sldId id="373" r:id="rId106"/>
    <p:sldId id="374" r:id="rId107"/>
    <p:sldId id="375" r:id="rId108"/>
    <p:sldId id="376" r:id="rId109"/>
    <p:sldId id="377" r:id="rId110"/>
    <p:sldId id="378" r:id="rId111"/>
    <p:sldId id="379" r:id="rId112"/>
    <p:sldId id="380" r:id="rId113"/>
    <p:sldId id="381" r:id="rId114"/>
    <p:sldId id="382" r:id="rId115"/>
    <p:sldId id="383" r:id="rId116"/>
    <p:sldId id="384" r:id="rId117"/>
    <p:sldId id="385" r:id="rId118"/>
    <p:sldId id="386" r:id="rId119"/>
    <p:sldId id="387" r:id="rId120"/>
    <p:sldId id="388" r:id="rId121"/>
    <p:sldId id="389" r:id="rId122"/>
    <p:sldId id="390" r:id="rId123"/>
    <p:sldId id="391" r:id="rId124"/>
    <p:sldId id="392" r:id="rId125"/>
    <p:sldId id="393" r:id="rId126"/>
    <p:sldId id="394" r:id="rId127"/>
    <p:sldId id="395" r:id="rId128"/>
    <p:sldId id="397" r:id="rId129"/>
    <p:sldId id="398" r:id="rId130"/>
    <p:sldId id="399" r:id="rId131"/>
    <p:sldId id="400" r:id="rId132"/>
    <p:sldId id="401" r:id="rId133"/>
    <p:sldId id="402" r:id="rId134"/>
    <p:sldId id="403" r:id="rId135"/>
    <p:sldId id="404" r:id="rId136"/>
    <p:sldId id="405" r:id="rId137"/>
    <p:sldId id="406" r:id="rId138"/>
    <p:sldId id="407" r:id="rId139"/>
    <p:sldId id="408" r:id="rId140"/>
    <p:sldId id="409" r:id="rId141"/>
    <p:sldId id="410" r:id="rId142"/>
  </p:sldIdLst>
  <p:sldSz cx="9144000" cy="6858000" type="screen4x3"/>
  <p:notesSz cx="6858000" cy="9144000"/>
  <p:embeddedFontLst>
    <p:embeddedFont>
      <p:font typeface="Calibri" panose="020F0502020204030204" pitchFamily="34" charset="0"/>
      <p:regular r:id="rId143"/>
      <p:bold r:id="rId144"/>
      <p:italic r:id="rId145"/>
      <p:boldItalic r:id="rId1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font" Target="fonts/font2.fntdata"/><Relationship Id="rId149"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font" Target="fonts/font1.fntdata"/><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Sheet1!$A$2:$A$6</c:f>
              <c:strCache>
                <c:ptCount val="5"/>
                <c:pt idx="0">
                  <c:v>nivea_de</c:v>
                </c:pt>
                <c:pt idx="1">
                  <c:v>nivea_es</c:v>
                </c:pt>
                <c:pt idx="2">
                  <c:v>nivea_uk</c:v>
                </c:pt>
                <c:pt idx="3">
                  <c:v>nivea_fr</c:v>
                </c:pt>
                <c:pt idx="4">
                  <c:v>niveaitalia</c:v>
                </c:pt>
              </c:strCache>
            </c:strRef>
          </c:cat>
          <c:val>
            <c:numRef>
              <c:f>Sheet1!$B$2:$B$6</c:f>
              <c:numCache>
                <c:formatCode>General</c:formatCode>
                <c:ptCount val="5"/>
                <c:pt idx="0">
                  <c:v>5</c:v>
                </c:pt>
                <c:pt idx="1">
                  <c:v>5</c:v>
                </c:pt>
                <c:pt idx="2">
                  <c:v>5</c:v>
                </c:pt>
                <c:pt idx="3">
                  <c:v>7</c:v>
                </c:pt>
                <c:pt idx="4">
                  <c:v>4</c:v>
                </c:pt>
              </c:numCache>
            </c:numRef>
          </c:val>
          <c:extLst>
            <c:ext xmlns:c16="http://schemas.microsoft.com/office/drawing/2014/chart" uri="{C3380CC4-5D6E-409C-BE32-E72D297353CC}">
              <c16:uniqueId val="{00000000-A4D5-4731-B144-62BE347787D6}"/>
            </c:ext>
          </c:extLst>
        </c:ser>
        <c:ser>
          <c:idx val="1"/>
          <c:order val="1"/>
          <c:tx>
            <c:strRef>
              <c:f>Sheet1!$C$1</c:f>
              <c:strCache>
                <c:ptCount val="1"/>
                <c:pt idx="0">
                  <c:v>Carousel</c:v>
                </c:pt>
              </c:strCache>
            </c:strRef>
          </c:tx>
          <c:spPr>
            <a:solidFill>
              <a:schemeClr val="accent2"/>
            </a:solidFill>
            <a:ln>
              <a:noFill/>
            </a:ln>
            <a:effectLst/>
          </c:spPr>
          <c:invertIfNegative val="0"/>
          <c:cat>
            <c:strRef>
              <c:f>Sheet1!$A$2:$A$6</c:f>
              <c:strCache>
                <c:ptCount val="5"/>
                <c:pt idx="0">
                  <c:v>nivea_de</c:v>
                </c:pt>
                <c:pt idx="1">
                  <c:v>nivea_es</c:v>
                </c:pt>
                <c:pt idx="2">
                  <c:v>nivea_uk</c:v>
                </c:pt>
                <c:pt idx="3">
                  <c:v>nivea_fr</c:v>
                </c:pt>
                <c:pt idx="4">
                  <c:v>niveaitalia</c:v>
                </c:pt>
              </c:strCache>
            </c:strRef>
          </c:cat>
          <c:val>
            <c:numRef>
              <c:f>Sheet1!$C$2:$C$6</c:f>
              <c:numCache>
                <c:formatCode>General</c:formatCode>
                <c:ptCount val="5"/>
                <c:pt idx="0">
                  <c:v>7</c:v>
                </c:pt>
                <c:pt idx="1">
                  <c:v>5</c:v>
                </c:pt>
                <c:pt idx="2">
                  <c:v>4</c:v>
                </c:pt>
                <c:pt idx="3">
                  <c:v>4</c:v>
                </c:pt>
                <c:pt idx="4">
                  <c:v>6</c:v>
                </c:pt>
              </c:numCache>
            </c:numRef>
          </c:val>
          <c:extLst>
            <c:ext xmlns:c16="http://schemas.microsoft.com/office/drawing/2014/chart" uri="{C3380CC4-5D6E-409C-BE32-E72D297353CC}">
              <c16:uniqueId val="{00000001-A4D5-4731-B144-62BE347787D6}"/>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nivea_de</c:v>
                </c:pt>
                <c:pt idx="1">
                  <c:v>nivea_es</c:v>
                </c:pt>
                <c:pt idx="2">
                  <c:v>nivea_uk</c:v>
                </c:pt>
                <c:pt idx="3">
                  <c:v>nivea_fr</c:v>
                </c:pt>
                <c:pt idx="4">
                  <c:v>niveaitalia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A4D5-4731-B144-62BE347787D6}"/>
            </c:ext>
          </c:extLst>
        </c:ser>
        <c:ser>
          <c:idx val="3"/>
          <c:order val="3"/>
          <c:tx>
            <c:strRef>
              <c:f>Sheet1!$E$1</c:f>
              <c:strCache>
                <c:ptCount val="1"/>
                <c:pt idx="0">
                  <c:v>Reel</c:v>
                </c:pt>
              </c:strCache>
            </c:strRef>
          </c:tx>
          <c:spPr>
            <a:solidFill>
              <a:schemeClr val="accent4"/>
            </a:solidFill>
            <a:ln>
              <a:noFill/>
            </a:ln>
            <a:effectLst/>
          </c:spPr>
          <c:invertIfNegative val="0"/>
          <c:cat>
            <c:strRef>
              <c:f>Sheet1!$A$2:$A$6</c:f>
              <c:strCache>
                <c:ptCount val="5"/>
                <c:pt idx="0">
                  <c:v>nivea_de</c:v>
                </c:pt>
                <c:pt idx="1">
                  <c:v>nivea_es</c:v>
                </c:pt>
                <c:pt idx="2">
                  <c:v>nivea_uk</c:v>
                </c:pt>
                <c:pt idx="3">
                  <c:v>nivea_fr</c:v>
                </c:pt>
                <c:pt idx="4">
                  <c:v>niveaitalia</c:v>
                </c:pt>
              </c:strCache>
            </c:strRef>
          </c:cat>
          <c:val>
            <c:numRef>
              <c:f>Sheet1!$E$2:$E$6</c:f>
              <c:numCache>
                <c:formatCode>General</c:formatCode>
                <c:ptCount val="5"/>
                <c:pt idx="0">
                  <c:v>11</c:v>
                </c:pt>
                <c:pt idx="1">
                  <c:v>6</c:v>
                </c:pt>
                <c:pt idx="2">
                  <c:v>15</c:v>
                </c:pt>
                <c:pt idx="3">
                  <c:v>8</c:v>
                </c:pt>
                <c:pt idx="4">
                  <c:v>9</c:v>
                </c:pt>
              </c:numCache>
            </c:numRef>
          </c:val>
          <c:extLst>
            <c:ext xmlns:c16="http://schemas.microsoft.com/office/drawing/2014/chart" uri="{C3380CC4-5D6E-409C-BE32-E72D297353CC}">
              <c16:uniqueId val="{00000003-A4D5-4731-B144-62BE347787D6}"/>
            </c:ext>
          </c:extLst>
        </c:ser>
        <c:dLbls>
          <c:showLegendKey val="0"/>
          <c:showVal val="0"/>
          <c:showCatName val="0"/>
          <c:showSerName val="0"/>
          <c:showPercent val="0"/>
          <c:showBubbleSize val="0"/>
        </c:dLbls>
        <c:gapWidth val="150"/>
        <c:overlap val="100"/>
        <c:axId val="761983472"/>
        <c:axId val="761991016"/>
      </c:barChart>
      <c:catAx>
        <c:axId val="76198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1991016"/>
        <c:crosses val="autoZero"/>
        <c:auto val="1"/>
        <c:lblAlgn val="ctr"/>
        <c:lblOffset val="100"/>
        <c:noMultiLvlLbl val="0"/>
      </c:catAx>
      <c:valAx>
        <c:axId val="761991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198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EU Content Calendar </c:v>
                </c:pt>
                <c:pt idx="1">
                  <c:v>NX Sustainability Content</c:v>
                </c:pt>
                <c:pt idx="2">
                  <c:v>NX User Generated Content </c:v>
                </c:pt>
                <c:pt idx="3">
                  <c:v>Studio NX Content</c:v>
                </c:pt>
              </c:strCache>
            </c:strRef>
          </c:cat>
          <c:val>
            <c:numRef>
              <c:f>Sheet1!$A$2:$D$2</c:f>
              <c:numCache>
                <c:formatCode>General</c:formatCode>
                <c:ptCount val="4"/>
                <c:pt idx="0">
                  <c:v>18</c:v>
                </c:pt>
                <c:pt idx="1">
                  <c:v>2</c:v>
                </c:pt>
                <c:pt idx="2">
                  <c:v>1</c:v>
                </c:pt>
                <c:pt idx="3">
                  <c:v>18</c:v>
                </c:pt>
              </c:numCache>
            </c:numRef>
          </c:val>
          <c:extLst>
            <c:ext xmlns:c16="http://schemas.microsoft.com/office/drawing/2014/chart" uri="{C3380CC4-5D6E-409C-BE32-E72D297353CC}">
              <c16:uniqueId val="{00000000-EDB6-4B3B-A549-3D1CC450A20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NIVEA NIVEA UK</c:v>
                </c:pt>
                <c:pt idx="1">
                  <c:v>NIVEA NIVEA France</c:v>
                </c:pt>
                <c:pt idx="2">
                  <c:v>NIVEA NIVEA Germany</c:v>
                </c:pt>
                <c:pt idx="3">
                  <c:v>NIVEA NIVEA Austria</c:v>
                </c:pt>
                <c:pt idx="4">
                  <c:v>NIVEA NIVEA Italy</c:v>
                </c:pt>
                <c:pt idx="5">
                  <c:v>NIVEA NIVEA Spain</c:v>
                </c:pt>
              </c:strCache>
            </c:strRef>
          </c:cat>
          <c:val>
            <c:numRef>
              <c:f>Sheet1!$B$2:$B$7</c:f>
              <c:numCache>
                <c:formatCode>General</c:formatCode>
                <c:ptCount val="6"/>
                <c:pt idx="0">
                  <c:v>4</c:v>
                </c:pt>
                <c:pt idx="1">
                  <c:v>0</c:v>
                </c:pt>
                <c:pt idx="2">
                  <c:v>1</c:v>
                </c:pt>
                <c:pt idx="3">
                  <c:v>0</c:v>
                </c:pt>
                <c:pt idx="4">
                  <c:v>6</c:v>
                </c:pt>
                <c:pt idx="5">
                  <c:v>5</c:v>
                </c:pt>
              </c:numCache>
            </c:numRef>
          </c:val>
          <c:extLst>
            <c:ext xmlns:c16="http://schemas.microsoft.com/office/drawing/2014/chart" uri="{C3380CC4-5D6E-409C-BE32-E72D297353CC}">
              <c16:uniqueId val="{00000000-7F48-4C5C-B42A-5AFB8AE0559C}"/>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NIVEA NIVEA UK</c:v>
                </c:pt>
                <c:pt idx="1">
                  <c:v>NIVEA NIVEA France</c:v>
                </c:pt>
                <c:pt idx="2">
                  <c:v>NIVEA NIVEA Germany</c:v>
                </c:pt>
                <c:pt idx="3">
                  <c:v>NIVEA NIVEA Austria</c:v>
                </c:pt>
                <c:pt idx="4">
                  <c:v>NIVEA NIVEA Italy</c:v>
                </c:pt>
                <c:pt idx="5">
                  <c:v>NIVEA NIVEA Spain</c:v>
                </c:pt>
              </c:strCache>
            </c:strRef>
          </c:cat>
          <c:val>
            <c:numRef>
              <c:f>Sheet1!$C$2:$C$7</c:f>
              <c:numCache>
                <c:formatCode>General</c:formatCode>
                <c:ptCount val="6"/>
                <c:pt idx="0">
                  <c:v>9</c:v>
                </c:pt>
                <c:pt idx="1">
                  <c:v>6</c:v>
                </c:pt>
                <c:pt idx="2">
                  <c:v>11</c:v>
                </c:pt>
                <c:pt idx="3">
                  <c:v>0</c:v>
                </c:pt>
                <c:pt idx="4">
                  <c:v>7</c:v>
                </c:pt>
                <c:pt idx="5">
                  <c:v>5</c:v>
                </c:pt>
              </c:numCache>
            </c:numRef>
          </c:val>
          <c:extLst>
            <c:ext xmlns:c16="http://schemas.microsoft.com/office/drawing/2014/chart" uri="{C3380CC4-5D6E-409C-BE32-E72D297353CC}">
              <c16:uniqueId val="{00000001-7F48-4C5C-B42A-5AFB8AE0559C}"/>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NIVEA NIVEA UK</c:v>
                </c:pt>
                <c:pt idx="1">
                  <c:v>NIVEA NIVEA France</c:v>
                </c:pt>
                <c:pt idx="2">
                  <c:v>NIVEA NIVEA Germany</c:v>
                </c:pt>
                <c:pt idx="3">
                  <c:v>NIVEA NIVEA Austria</c:v>
                </c:pt>
                <c:pt idx="4">
                  <c:v>NIVEA NIVEA Italy</c:v>
                </c:pt>
                <c:pt idx="5">
                  <c:v>NIVEA NIVEA Spain</c:v>
                </c:pt>
              </c:strCache>
            </c:strRef>
          </c:cat>
          <c:val>
            <c:numRef>
              <c:f>Sheet1!$D$2:$D$7</c:f>
              <c:numCache>
                <c:formatCode>General</c:formatCode>
                <c:ptCount val="6"/>
                <c:pt idx="0">
                  <c:v>0</c:v>
                </c:pt>
                <c:pt idx="1">
                  <c:v>8</c:v>
                </c:pt>
                <c:pt idx="2">
                  <c:v>2</c:v>
                </c:pt>
                <c:pt idx="3">
                  <c:v>0</c:v>
                </c:pt>
                <c:pt idx="4">
                  <c:v>0</c:v>
                </c:pt>
                <c:pt idx="5">
                  <c:v>2</c:v>
                </c:pt>
              </c:numCache>
            </c:numRef>
          </c:val>
          <c:extLst>
            <c:ext xmlns:c16="http://schemas.microsoft.com/office/drawing/2014/chart" uri="{C3380CC4-5D6E-409C-BE32-E72D297353CC}">
              <c16:uniqueId val="{00000002-7F48-4C5C-B42A-5AFB8AE0559C}"/>
            </c:ext>
          </c:extLst>
        </c:ser>
        <c:ser>
          <c:idx val="3"/>
          <c:order val="3"/>
          <c:tx>
            <c:strRef>
              <c:f>Sheet1!$E$1</c:f>
              <c:strCache>
                <c:ptCount val="1"/>
                <c:pt idx="0">
                  <c:v>Link</c:v>
                </c:pt>
              </c:strCache>
            </c:strRef>
          </c:tx>
          <c:spPr>
            <a:solidFill>
              <a:schemeClr val="accent4"/>
            </a:solidFill>
            <a:ln>
              <a:noFill/>
            </a:ln>
            <a:effectLst/>
          </c:spPr>
          <c:invertIfNegative val="0"/>
          <c:cat>
            <c:strRef>
              <c:f>Sheet1!$A$2:$A$7</c:f>
              <c:strCache>
                <c:ptCount val="6"/>
                <c:pt idx="0">
                  <c:v>NIVEA NIVEA UK</c:v>
                </c:pt>
                <c:pt idx="1">
                  <c:v>NIVEA NIVEA France</c:v>
                </c:pt>
                <c:pt idx="2">
                  <c:v>NIVEA NIVEA Germany</c:v>
                </c:pt>
                <c:pt idx="3">
                  <c:v>NIVEA NIVEA Austria</c:v>
                </c:pt>
                <c:pt idx="4">
                  <c:v>NIVEA NIVEA Italy</c:v>
                </c:pt>
                <c:pt idx="5">
                  <c:v>NIVEA NIVEA Spain</c:v>
                </c:pt>
              </c:strCache>
            </c:strRef>
          </c:cat>
          <c:val>
            <c:numRef>
              <c:f>Sheet1!$E$2:$E$7</c:f>
              <c:numCache>
                <c:formatCode>General</c:formatCode>
                <c:ptCount val="6"/>
                <c:pt idx="0">
                  <c:v>0</c:v>
                </c:pt>
                <c:pt idx="1">
                  <c:v>4</c:v>
                </c:pt>
                <c:pt idx="2">
                  <c:v>0</c:v>
                </c:pt>
                <c:pt idx="3">
                  <c:v>0</c:v>
                </c:pt>
                <c:pt idx="4">
                  <c:v>0</c:v>
                </c:pt>
                <c:pt idx="5">
                  <c:v>0</c:v>
                </c:pt>
              </c:numCache>
            </c:numRef>
          </c:val>
          <c:extLst>
            <c:ext xmlns:c16="http://schemas.microsoft.com/office/drawing/2014/chart" uri="{C3380CC4-5D6E-409C-BE32-E72D297353CC}">
              <c16:uniqueId val="{00000003-7F48-4C5C-B42A-5AFB8AE0559C}"/>
            </c:ext>
          </c:extLst>
        </c:ser>
        <c:dLbls>
          <c:showLegendKey val="0"/>
          <c:showVal val="0"/>
          <c:showCatName val="0"/>
          <c:showSerName val="0"/>
          <c:showPercent val="0"/>
          <c:showBubbleSize val="0"/>
        </c:dLbls>
        <c:gapWidth val="150"/>
        <c:overlap val="100"/>
        <c:axId val="1029316384"/>
        <c:axId val="1029313432"/>
      </c:barChart>
      <c:catAx>
        <c:axId val="102931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9313432"/>
        <c:crosses val="autoZero"/>
        <c:auto val="1"/>
        <c:lblAlgn val="ctr"/>
        <c:lblOffset val="100"/>
        <c:noMultiLvlLbl val="0"/>
      </c:catAx>
      <c:valAx>
        <c:axId val="1029313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931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EU Content Calendar </c:v>
                </c:pt>
                <c:pt idx="1">
                  <c:v>NX Sustainability Content</c:v>
                </c:pt>
                <c:pt idx="2">
                  <c:v>Studio NX Content</c:v>
                </c:pt>
              </c:strCache>
            </c:strRef>
          </c:cat>
          <c:val>
            <c:numRef>
              <c:f>Sheet1!$A$2:$C$2</c:f>
              <c:numCache>
                <c:formatCode>General</c:formatCode>
                <c:ptCount val="3"/>
                <c:pt idx="0">
                  <c:v>17</c:v>
                </c:pt>
                <c:pt idx="1">
                  <c:v>3</c:v>
                </c:pt>
                <c:pt idx="2">
                  <c:v>17</c:v>
                </c:pt>
              </c:numCache>
            </c:numRef>
          </c:val>
          <c:extLst>
            <c:ext xmlns:c16="http://schemas.microsoft.com/office/drawing/2014/chart" uri="{C3380CC4-5D6E-409C-BE32-E72D297353CC}">
              <c16:uniqueId val="{00000000-07D7-4B3A-A6CB-7C9CC517FF8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91991-0965-4AB7-A5ED-0FFFBE0DAE2C}"/>
              </a:ext>
            </a:extLst>
          </p:cNvPr>
          <p:cNvSpPr>
            <a:spLocks noGrp="1"/>
          </p:cNvSpPr>
          <p:nvPr>
            <p:ph type="ctrTitle"/>
          </p:nvPr>
        </p:nvSpPr>
        <p:spPr/>
        <p:txBody>
          <a:bodyPr/>
          <a:lstStyle/>
          <a:p>
            <a:r>
              <a:rPr lang="it-IT"/>
              <a:t>Studio NX EUNA Social Report</a:t>
            </a:r>
            <a:endParaRPr lang="en-US"/>
          </a:p>
        </p:txBody>
      </p:sp>
      <p:sp>
        <p:nvSpPr>
          <p:cNvPr id="3" name="Subtitle 2">
            <a:extLst>
              <a:ext uri="{FF2B5EF4-FFF2-40B4-BE49-F238E27FC236}">
                <a16:creationId xmlns:a16="http://schemas.microsoft.com/office/drawing/2014/main" id="{1A99A5FB-C530-480B-A1F4-4504895DEC49}"/>
              </a:ext>
            </a:extLst>
          </p:cNvPr>
          <p:cNvSpPr>
            <a:spLocks noGrp="1"/>
          </p:cNvSpPr>
          <p:nvPr>
            <p:ph type="subTitle" idx="1"/>
          </p:nvPr>
        </p:nvSpPr>
        <p:spPr/>
        <p:txBody>
          <a:bodyPr/>
          <a:lstStyle/>
          <a:p>
            <a:r>
              <a:rPr lang="en-US"/>
              <a:t>Beiersdorf AG</a:t>
            </a:r>
          </a:p>
        </p:txBody>
      </p:sp>
    </p:spTree>
    <p:extLst>
      <p:ext uri="{BB962C8B-B14F-4D97-AF65-F5344CB8AC3E}">
        <p14:creationId xmlns:p14="http://schemas.microsoft.com/office/powerpoint/2010/main" val="882176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CE60F-4FA0-4BA1-9748-CE598326C019}"/>
              </a:ext>
            </a:extLst>
          </p:cNvPr>
          <p:cNvSpPr>
            <a:spLocks noGrp="1"/>
          </p:cNvSpPr>
          <p:nvPr>
            <p:ph type="title"/>
          </p:nvPr>
        </p:nvSpPr>
        <p:spPr/>
        <p:txBody>
          <a:bodyPr/>
          <a:lstStyle/>
          <a:p>
            <a:r>
              <a:rPr lang="nn-NO"/>
              <a:t>Instagram EUNA Profile Overview | 13 profiles</a:t>
            </a:r>
            <a:endParaRPr lang="en-US"/>
          </a:p>
        </p:txBody>
      </p:sp>
      <p:graphicFrame>
        <p:nvGraphicFramePr>
          <p:cNvPr id="5" name="Table Placeholder 4">
            <a:extLst>
              <a:ext uri="{FF2B5EF4-FFF2-40B4-BE49-F238E27FC236}">
                <a16:creationId xmlns:a16="http://schemas.microsoft.com/office/drawing/2014/main" id="{BD54CAA4-AA83-47A7-8023-D1FE0609E5E7}"/>
              </a:ext>
            </a:extLst>
          </p:cNvPr>
          <p:cNvGraphicFramePr>
            <a:graphicFrameLocks noGrp="1"/>
          </p:cNvGraphicFramePr>
          <p:nvPr>
            <p:ph type="tbl" sz="quarter" idx="13"/>
            <p:extLst>
              <p:ext uri="{D42A27DB-BD31-4B8C-83A1-F6EECF244321}">
                <p14:modId xmlns:p14="http://schemas.microsoft.com/office/powerpoint/2010/main" val="1169759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745739"/>
                    </a:ext>
                  </a:extLst>
                </a:gridCol>
                <a:gridCol w="658368">
                  <a:extLst>
                    <a:ext uri="{9D8B030D-6E8A-4147-A177-3AD203B41FA5}">
                      <a16:colId xmlns:a16="http://schemas.microsoft.com/office/drawing/2014/main" val="2833422960"/>
                    </a:ext>
                  </a:extLst>
                </a:gridCol>
                <a:gridCol w="658368">
                  <a:extLst>
                    <a:ext uri="{9D8B030D-6E8A-4147-A177-3AD203B41FA5}">
                      <a16:colId xmlns:a16="http://schemas.microsoft.com/office/drawing/2014/main" val="1380662844"/>
                    </a:ext>
                  </a:extLst>
                </a:gridCol>
                <a:gridCol w="658368">
                  <a:extLst>
                    <a:ext uri="{9D8B030D-6E8A-4147-A177-3AD203B41FA5}">
                      <a16:colId xmlns:a16="http://schemas.microsoft.com/office/drawing/2014/main" val="3450226343"/>
                    </a:ext>
                  </a:extLst>
                </a:gridCol>
                <a:gridCol w="658368">
                  <a:extLst>
                    <a:ext uri="{9D8B030D-6E8A-4147-A177-3AD203B41FA5}">
                      <a16:colId xmlns:a16="http://schemas.microsoft.com/office/drawing/2014/main" val="416671397"/>
                    </a:ext>
                  </a:extLst>
                </a:gridCol>
                <a:gridCol w="658368">
                  <a:extLst>
                    <a:ext uri="{9D8B030D-6E8A-4147-A177-3AD203B41FA5}">
                      <a16:colId xmlns:a16="http://schemas.microsoft.com/office/drawing/2014/main" val="1446167058"/>
                    </a:ext>
                  </a:extLst>
                </a:gridCol>
                <a:gridCol w="658368">
                  <a:extLst>
                    <a:ext uri="{9D8B030D-6E8A-4147-A177-3AD203B41FA5}">
                      <a16:colId xmlns:a16="http://schemas.microsoft.com/office/drawing/2014/main" val="2577720610"/>
                    </a:ext>
                  </a:extLst>
                </a:gridCol>
                <a:gridCol w="658368">
                  <a:extLst>
                    <a:ext uri="{9D8B030D-6E8A-4147-A177-3AD203B41FA5}">
                      <a16:colId xmlns:a16="http://schemas.microsoft.com/office/drawing/2014/main" val="2140976042"/>
                    </a:ext>
                  </a:extLst>
                </a:gridCol>
                <a:gridCol w="658368">
                  <a:extLst>
                    <a:ext uri="{9D8B030D-6E8A-4147-A177-3AD203B41FA5}">
                      <a16:colId xmlns:a16="http://schemas.microsoft.com/office/drawing/2014/main" val="372161047"/>
                    </a:ext>
                  </a:extLst>
                </a:gridCol>
                <a:gridCol w="658368">
                  <a:extLst>
                    <a:ext uri="{9D8B030D-6E8A-4147-A177-3AD203B41FA5}">
                      <a16:colId xmlns:a16="http://schemas.microsoft.com/office/drawing/2014/main" val="1680419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009985536"/>
                  </a:ext>
                </a:extLst>
              </a:tr>
              <a:tr h="370840">
                <a:tc>
                  <a:txBody>
                    <a:bodyPr/>
                    <a:lstStyle/>
                    <a:p>
                      <a:r>
                        <a:rPr lang="en-US" sz="1000"/>
                        <a:t>nivea_de</a:t>
                      </a:r>
                    </a:p>
                  </a:txBody>
                  <a:tcPr/>
                </a:tc>
                <a:tc>
                  <a:txBody>
                    <a:bodyPr/>
                    <a:lstStyle/>
                    <a:p>
                      <a:r>
                        <a:rPr lang="en-US" sz="1000"/>
                        <a:t>301774</a:t>
                      </a:r>
                    </a:p>
                  </a:txBody>
                  <a:tcPr/>
                </a:tc>
                <a:tc>
                  <a:txBody>
                    <a:bodyPr/>
                    <a:lstStyle/>
                    <a:p>
                      <a:r>
                        <a:rPr lang="en-US" sz="1000"/>
                        <a:t>-99</a:t>
                      </a:r>
                    </a:p>
                  </a:txBody>
                  <a:tcPr/>
                </a:tc>
                <a:tc>
                  <a:txBody>
                    <a:bodyPr/>
                    <a:lstStyle/>
                    <a:p>
                      <a:r>
                        <a:rPr lang="en-US" sz="1000"/>
                        <a:t>5</a:t>
                      </a:r>
                    </a:p>
                  </a:txBody>
                  <a:tcPr/>
                </a:tc>
                <a:tc>
                  <a:txBody>
                    <a:bodyPr/>
                    <a:lstStyle/>
                    <a:p>
                      <a:r>
                        <a:rPr lang="en-US" sz="1000"/>
                        <a:t>7</a:t>
                      </a:r>
                    </a:p>
                  </a:txBody>
                  <a:tcPr/>
                </a:tc>
                <a:tc>
                  <a:txBody>
                    <a:bodyPr/>
                    <a:lstStyle/>
                    <a:p>
                      <a:r>
                        <a:rPr lang="en-US" sz="1000"/>
                        <a:t>11</a:t>
                      </a:r>
                    </a:p>
                  </a:txBody>
                  <a:tcPr/>
                </a:tc>
                <a:tc>
                  <a:txBody>
                    <a:bodyPr/>
                    <a:lstStyle/>
                    <a:p>
                      <a:r>
                        <a:rPr lang="en-US" sz="1000"/>
                        <a:t>23</a:t>
                      </a:r>
                    </a:p>
                  </a:txBody>
                  <a:tcPr/>
                </a:tc>
                <a:tc>
                  <a:txBody>
                    <a:bodyPr/>
                    <a:lstStyle/>
                    <a:p>
                      <a:r>
                        <a:rPr lang="en-US" sz="1000"/>
                        <a:t>3309</a:t>
                      </a:r>
                    </a:p>
                  </a:txBody>
                  <a:tcPr/>
                </a:tc>
                <a:tc>
                  <a:txBody>
                    <a:bodyPr/>
                    <a:lstStyle/>
                    <a:p>
                      <a:r>
                        <a:rPr lang="en-US" sz="1000"/>
                        <a:t>137</a:t>
                      </a:r>
                    </a:p>
                  </a:txBody>
                  <a:tcPr/>
                </a:tc>
                <a:tc>
                  <a:txBody>
                    <a:bodyPr/>
                    <a:lstStyle/>
                    <a:p>
                      <a:r>
                        <a:rPr lang="en-US" sz="1000"/>
                        <a:t>0.0496 %</a:t>
                      </a:r>
                    </a:p>
                  </a:txBody>
                  <a:tcPr/>
                </a:tc>
                <a:extLst>
                  <a:ext uri="{0D108BD9-81ED-4DB2-BD59-A6C34878D82A}">
                    <a16:rowId xmlns:a16="http://schemas.microsoft.com/office/drawing/2014/main" val="1374032391"/>
                  </a:ext>
                </a:extLst>
              </a:tr>
              <a:tr h="370840">
                <a:tc>
                  <a:txBody>
                    <a:bodyPr/>
                    <a:lstStyle/>
                    <a:p>
                      <a:r>
                        <a:rPr lang="en-US" sz="1000"/>
                        <a:t>nivea_es</a:t>
                      </a:r>
                    </a:p>
                  </a:txBody>
                  <a:tcPr/>
                </a:tc>
                <a:tc>
                  <a:txBody>
                    <a:bodyPr/>
                    <a:lstStyle/>
                    <a:p>
                      <a:r>
                        <a:rPr lang="en-US" sz="1000"/>
                        <a:t>185820</a:t>
                      </a:r>
                    </a:p>
                  </a:txBody>
                  <a:tcPr/>
                </a:tc>
                <a:tc>
                  <a:txBody>
                    <a:bodyPr/>
                    <a:lstStyle/>
                    <a:p>
                      <a:r>
                        <a:rPr lang="en-US" sz="1000"/>
                        <a:t>189</a:t>
                      </a:r>
                    </a:p>
                  </a:txBody>
                  <a:tcPr/>
                </a:tc>
                <a:tc>
                  <a:txBody>
                    <a:bodyPr/>
                    <a:lstStyle/>
                    <a:p>
                      <a:r>
                        <a:rPr lang="en-US" sz="1000"/>
                        <a:t>5</a:t>
                      </a:r>
                    </a:p>
                  </a:txBody>
                  <a:tcPr/>
                </a:tc>
                <a:tc>
                  <a:txBody>
                    <a:bodyPr/>
                    <a:lstStyle/>
                    <a:p>
                      <a:r>
                        <a:rPr lang="en-US" sz="1000"/>
                        <a:t>5</a:t>
                      </a:r>
                    </a:p>
                  </a:txBody>
                  <a:tcPr/>
                </a:tc>
                <a:tc>
                  <a:txBody>
                    <a:bodyPr/>
                    <a:lstStyle/>
                    <a:p>
                      <a:r>
                        <a:rPr lang="en-US" sz="1000"/>
                        <a:t>6</a:t>
                      </a:r>
                    </a:p>
                  </a:txBody>
                  <a:tcPr/>
                </a:tc>
                <a:tc>
                  <a:txBody>
                    <a:bodyPr/>
                    <a:lstStyle/>
                    <a:p>
                      <a:r>
                        <a:rPr lang="en-US" sz="1000"/>
                        <a:t>16</a:t>
                      </a:r>
                    </a:p>
                  </a:txBody>
                  <a:tcPr/>
                </a:tc>
                <a:tc>
                  <a:txBody>
                    <a:bodyPr/>
                    <a:lstStyle/>
                    <a:p>
                      <a:r>
                        <a:rPr lang="en-US" sz="1000"/>
                        <a:t>1439</a:t>
                      </a:r>
                    </a:p>
                  </a:txBody>
                  <a:tcPr/>
                </a:tc>
                <a:tc>
                  <a:txBody>
                    <a:bodyPr/>
                    <a:lstStyle/>
                    <a:p>
                      <a:r>
                        <a:rPr lang="en-US" sz="1000"/>
                        <a:t>26</a:t>
                      </a:r>
                    </a:p>
                  </a:txBody>
                  <a:tcPr/>
                </a:tc>
                <a:tc>
                  <a:txBody>
                    <a:bodyPr/>
                    <a:lstStyle/>
                    <a:p>
                      <a:r>
                        <a:rPr lang="en-US" sz="1000"/>
                        <a:t>0.0493 %</a:t>
                      </a:r>
                    </a:p>
                  </a:txBody>
                  <a:tcPr/>
                </a:tc>
                <a:extLst>
                  <a:ext uri="{0D108BD9-81ED-4DB2-BD59-A6C34878D82A}">
                    <a16:rowId xmlns:a16="http://schemas.microsoft.com/office/drawing/2014/main" val="3832572176"/>
                  </a:ext>
                </a:extLst>
              </a:tr>
              <a:tr h="370840">
                <a:tc>
                  <a:txBody>
                    <a:bodyPr/>
                    <a:lstStyle/>
                    <a:p>
                      <a:r>
                        <a:rPr lang="en-US" sz="1000"/>
                        <a:t>niveaitalia</a:t>
                      </a:r>
                    </a:p>
                  </a:txBody>
                  <a:tcPr/>
                </a:tc>
                <a:tc>
                  <a:txBody>
                    <a:bodyPr/>
                    <a:lstStyle/>
                    <a:p>
                      <a:r>
                        <a:rPr lang="en-US" sz="1000"/>
                        <a:t>143662</a:t>
                      </a:r>
                    </a:p>
                  </a:txBody>
                  <a:tcPr/>
                </a:tc>
                <a:tc>
                  <a:txBody>
                    <a:bodyPr/>
                    <a:lstStyle/>
                    <a:p>
                      <a:r>
                        <a:rPr lang="en-US" sz="1000"/>
                        <a:t>1233</a:t>
                      </a:r>
                    </a:p>
                  </a:txBody>
                  <a:tcPr/>
                </a:tc>
                <a:tc>
                  <a:txBody>
                    <a:bodyPr/>
                    <a:lstStyle/>
                    <a:p>
                      <a:r>
                        <a:rPr lang="en-US" sz="1000"/>
                        <a:t>4</a:t>
                      </a:r>
                    </a:p>
                  </a:txBody>
                  <a:tcPr/>
                </a:tc>
                <a:tc>
                  <a:txBody>
                    <a:bodyPr/>
                    <a:lstStyle/>
                    <a:p>
                      <a:r>
                        <a:rPr lang="en-US" sz="1000"/>
                        <a:t>6</a:t>
                      </a:r>
                    </a:p>
                  </a:txBody>
                  <a:tcPr/>
                </a:tc>
                <a:tc>
                  <a:txBody>
                    <a:bodyPr/>
                    <a:lstStyle/>
                    <a:p>
                      <a:r>
                        <a:rPr lang="en-US" sz="1000"/>
                        <a:t>9</a:t>
                      </a:r>
                    </a:p>
                  </a:txBody>
                  <a:tcPr/>
                </a:tc>
                <a:tc>
                  <a:txBody>
                    <a:bodyPr/>
                    <a:lstStyle/>
                    <a:p>
                      <a:r>
                        <a:rPr lang="en-US" sz="1000"/>
                        <a:t>19</a:t>
                      </a:r>
                    </a:p>
                  </a:txBody>
                  <a:tcPr/>
                </a:tc>
                <a:tc>
                  <a:txBody>
                    <a:bodyPr/>
                    <a:lstStyle/>
                    <a:p>
                      <a:r>
                        <a:rPr lang="en-US" sz="1000"/>
                        <a:t>1060</a:t>
                      </a:r>
                    </a:p>
                  </a:txBody>
                  <a:tcPr/>
                </a:tc>
                <a:tc>
                  <a:txBody>
                    <a:bodyPr/>
                    <a:lstStyle/>
                    <a:p>
                      <a:r>
                        <a:rPr lang="en-US" sz="1000"/>
                        <a:t>18</a:t>
                      </a:r>
                    </a:p>
                  </a:txBody>
                  <a:tcPr/>
                </a:tc>
                <a:tc>
                  <a:txBody>
                    <a:bodyPr/>
                    <a:lstStyle/>
                    <a:p>
                      <a:r>
                        <a:rPr lang="en-US" sz="1000"/>
                        <a:t>0.0397 %</a:t>
                      </a:r>
                    </a:p>
                  </a:txBody>
                  <a:tcPr/>
                </a:tc>
                <a:extLst>
                  <a:ext uri="{0D108BD9-81ED-4DB2-BD59-A6C34878D82A}">
                    <a16:rowId xmlns:a16="http://schemas.microsoft.com/office/drawing/2014/main" val="3410513767"/>
                  </a:ext>
                </a:extLst>
              </a:tr>
              <a:tr h="370840">
                <a:tc>
                  <a:txBody>
                    <a:bodyPr/>
                    <a:lstStyle/>
                    <a:p>
                      <a:r>
                        <a:rPr lang="en-US" sz="1000"/>
                        <a:t>nivea_uk</a:t>
                      </a:r>
                    </a:p>
                  </a:txBody>
                  <a:tcPr/>
                </a:tc>
                <a:tc>
                  <a:txBody>
                    <a:bodyPr/>
                    <a:lstStyle/>
                    <a:p>
                      <a:r>
                        <a:rPr lang="en-US" sz="1000"/>
                        <a:t>116274</a:t>
                      </a:r>
                    </a:p>
                  </a:txBody>
                  <a:tcPr/>
                </a:tc>
                <a:tc>
                  <a:txBody>
                    <a:bodyPr/>
                    <a:lstStyle/>
                    <a:p>
                      <a:r>
                        <a:rPr lang="en-US" sz="1000"/>
                        <a:t>7065</a:t>
                      </a:r>
                    </a:p>
                  </a:txBody>
                  <a:tcPr/>
                </a:tc>
                <a:tc>
                  <a:txBody>
                    <a:bodyPr/>
                    <a:lstStyle/>
                    <a:p>
                      <a:r>
                        <a:rPr lang="en-US" sz="1000"/>
                        <a:t>5</a:t>
                      </a:r>
                    </a:p>
                  </a:txBody>
                  <a:tcPr/>
                </a:tc>
                <a:tc>
                  <a:txBody>
                    <a:bodyPr/>
                    <a:lstStyle/>
                    <a:p>
                      <a:r>
                        <a:rPr lang="en-US" sz="1000"/>
                        <a:t>4</a:t>
                      </a:r>
                    </a:p>
                  </a:txBody>
                  <a:tcPr/>
                </a:tc>
                <a:tc>
                  <a:txBody>
                    <a:bodyPr/>
                    <a:lstStyle/>
                    <a:p>
                      <a:r>
                        <a:rPr lang="en-US" sz="1000"/>
                        <a:t>15</a:t>
                      </a:r>
                    </a:p>
                  </a:txBody>
                  <a:tcPr/>
                </a:tc>
                <a:tc>
                  <a:txBody>
                    <a:bodyPr/>
                    <a:lstStyle/>
                    <a:p>
                      <a:r>
                        <a:rPr lang="en-US" sz="1000"/>
                        <a:t>24</a:t>
                      </a:r>
                    </a:p>
                  </a:txBody>
                  <a:tcPr/>
                </a:tc>
                <a:tc>
                  <a:txBody>
                    <a:bodyPr/>
                    <a:lstStyle/>
                    <a:p>
                      <a:r>
                        <a:rPr lang="en-US" sz="1000"/>
                        <a:t>2037</a:t>
                      </a:r>
                    </a:p>
                  </a:txBody>
                  <a:tcPr/>
                </a:tc>
                <a:tc>
                  <a:txBody>
                    <a:bodyPr/>
                    <a:lstStyle/>
                    <a:p>
                      <a:r>
                        <a:rPr lang="en-US" sz="1000"/>
                        <a:t>71</a:t>
                      </a:r>
                    </a:p>
                  </a:txBody>
                  <a:tcPr/>
                </a:tc>
                <a:tc>
                  <a:txBody>
                    <a:bodyPr/>
                    <a:lstStyle/>
                    <a:p>
                      <a:r>
                        <a:rPr lang="en-US" sz="1000"/>
                        <a:t>0.0779 %</a:t>
                      </a:r>
                    </a:p>
                  </a:txBody>
                  <a:tcPr/>
                </a:tc>
                <a:extLst>
                  <a:ext uri="{0D108BD9-81ED-4DB2-BD59-A6C34878D82A}">
                    <a16:rowId xmlns:a16="http://schemas.microsoft.com/office/drawing/2014/main" val="2488175941"/>
                  </a:ext>
                </a:extLst>
              </a:tr>
              <a:tr h="370840">
                <a:tc>
                  <a:txBody>
                    <a:bodyPr/>
                    <a:lstStyle/>
                    <a:p>
                      <a:r>
                        <a:rPr lang="en-US" sz="1000"/>
                        <a:t>nivea_fr</a:t>
                      </a:r>
                    </a:p>
                  </a:txBody>
                  <a:tcPr/>
                </a:tc>
                <a:tc>
                  <a:txBody>
                    <a:bodyPr/>
                    <a:lstStyle/>
                    <a:p>
                      <a:r>
                        <a:rPr lang="en-US" sz="1000"/>
                        <a:t>103124</a:t>
                      </a:r>
                    </a:p>
                  </a:txBody>
                  <a:tcPr/>
                </a:tc>
                <a:tc>
                  <a:txBody>
                    <a:bodyPr/>
                    <a:lstStyle/>
                    <a:p>
                      <a:r>
                        <a:rPr lang="en-US" sz="1000"/>
                        <a:t>-156</a:t>
                      </a:r>
                    </a:p>
                  </a:txBody>
                  <a:tcPr/>
                </a:tc>
                <a:tc>
                  <a:txBody>
                    <a:bodyPr/>
                    <a:lstStyle/>
                    <a:p>
                      <a:r>
                        <a:rPr lang="en-US" sz="1000"/>
                        <a:t>7</a:t>
                      </a:r>
                    </a:p>
                  </a:txBody>
                  <a:tcPr/>
                </a:tc>
                <a:tc>
                  <a:txBody>
                    <a:bodyPr/>
                    <a:lstStyle/>
                    <a:p>
                      <a:r>
                        <a:rPr lang="en-US" sz="1000"/>
                        <a:t>4</a:t>
                      </a:r>
                    </a:p>
                  </a:txBody>
                  <a:tcPr/>
                </a:tc>
                <a:tc>
                  <a:txBody>
                    <a:bodyPr/>
                    <a:lstStyle/>
                    <a:p>
                      <a:r>
                        <a:rPr lang="en-US" sz="1000"/>
                        <a:t>8</a:t>
                      </a:r>
                    </a:p>
                  </a:txBody>
                  <a:tcPr/>
                </a:tc>
                <a:tc>
                  <a:txBody>
                    <a:bodyPr/>
                    <a:lstStyle/>
                    <a:p>
                      <a:r>
                        <a:rPr lang="en-US" sz="1000"/>
                        <a:t>19</a:t>
                      </a:r>
                    </a:p>
                  </a:txBody>
                  <a:tcPr/>
                </a:tc>
                <a:tc>
                  <a:txBody>
                    <a:bodyPr/>
                    <a:lstStyle/>
                    <a:p>
                      <a:r>
                        <a:rPr lang="en-US" sz="1000"/>
                        <a:t>2740</a:t>
                      </a:r>
                    </a:p>
                  </a:txBody>
                  <a:tcPr/>
                </a:tc>
                <a:tc>
                  <a:txBody>
                    <a:bodyPr/>
                    <a:lstStyle/>
                    <a:p>
                      <a:r>
                        <a:rPr lang="en-US" sz="1000"/>
                        <a:t>1624</a:t>
                      </a:r>
                    </a:p>
                  </a:txBody>
                  <a:tcPr/>
                </a:tc>
                <a:tc>
                  <a:txBody>
                    <a:bodyPr/>
                    <a:lstStyle/>
                    <a:p>
                      <a:r>
                        <a:rPr lang="en-US" sz="1000"/>
                        <a:t>0.2226 %</a:t>
                      </a:r>
                    </a:p>
                  </a:txBody>
                  <a:tcPr/>
                </a:tc>
                <a:extLst>
                  <a:ext uri="{0D108BD9-81ED-4DB2-BD59-A6C34878D82A}">
                    <a16:rowId xmlns:a16="http://schemas.microsoft.com/office/drawing/2014/main" val="2232443091"/>
                  </a:ext>
                </a:extLst>
              </a:tr>
            </a:tbl>
          </a:graphicData>
        </a:graphic>
      </p:graphicFrame>
      <p:sp>
        <p:nvSpPr>
          <p:cNvPr id="4" name="Text Placeholder 3">
            <a:extLst>
              <a:ext uri="{FF2B5EF4-FFF2-40B4-BE49-F238E27FC236}">
                <a16:creationId xmlns:a16="http://schemas.microsoft.com/office/drawing/2014/main" id="{20DD9DF4-3E54-4685-9289-729F75FAD4E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57314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F220A-A0AA-465D-9BEB-128831142AE2}"/>
              </a:ext>
            </a:extLst>
          </p:cNvPr>
          <p:cNvSpPr>
            <a:spLocks noGrp="1"/>
          </p:cNvSpPr>
          <p:nvPr>
            <p:ph type="title"/>
          </p:nvPr>
        </p:nvSpPr>
        <p:spPr/>
        <p:txBody>
          <a:bodyPr/>
          <a:lstStyle/>
          <a:p>
            <a:r>
              <a:rPr lang="en-US"/>
              <a:t>Instagram Post Performance Instagram | 5 profiles - 1 of 18</a:t>
            </a:r>
          </a:p>
        </p:txBody>
      </p:sp>
      <p:graphicFrame>
        <p:nvGraphicFramePr>
          <p:cNvPr id="5" name="Table Placeholder 4">
            <a:extLst>
              <a:ext uri="{FF2B5EF4-FFF2-40B4-BE49-F238E27FC236}">
                <a16:creationId xmlns:a16="http://schemas.microsoft.com/office/drawing/2014/main" id="{9256189C-09A4-4813-A323-CD9298CCDB7C}"/>
              </a:ext>
            </a:extLst>
          </p:cNvPr>
          <p:cNvGraphicFramePr>
            <a:graphicFrameLocks noGrp="1"/>
          </p:cNvGraphicFramePr>
          <p:nvPr>
            <p:ph type="tbl" sz="quarter" idx="13"/>
            <p:extLst>
              <p:ext uri="{D42A27DB-BD31-4B8C-83A1-F6EECF244321}">
                <p14:modId xmlns:p14="http://schemas.microsoft.com/office/powerpoint/2010/main" val="3166890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26249442"/>
                    </a:ext>
                  </a:extLst>
                </a:gridCol>
                <a:gridCol w="987552">
                  <a:extLst>
                    <a:ext uri="{9D8B030D-6E8A-4147-A177-3AD203B41FA5}">
                      <a16:colId xmlns:a16="http://schemas.microsoft.com/office/drawing/2014/main" val="2933506798"/>
                    </a:ext>
                  </a:extLst>
                </a:gridCol>
                <a:gridCol w="1316736">
                  <a:extLst>
                    <a:ext uri="{9D8B030D-6E8A-4147-A177-3AD203B41FA5}">
                      <a16:colId xmlns:a16="http://schemas.microsoft.com/office/drawing/2014/main" val="3706693572"/>
                    </a:ext>
                  </a:extLst>
                </a:gridCol>
                <a:gridCol w="411480">
                  <a:extLst>
                    <a:ext uri="{9D8B030D-6E8A-4147-A177-3AD203B41FA5}">
                      <a16:colId xmlns:a16="http://schemas.microsoft.com/office/drawing/2014/main" val="2223758381"/>
                    </a:ext>
                  </a:extLst>
                </a:gridCol>
                <a:gridCol w="411480">
                  <a:extLst>
                    <a:ext uri="{9D8B030D-6E8A-4147-A177-3AD203B41FA5}">
                      <a16:colId xmlns:a16="http://schemas.microsoft.com/office/drawing/2014/main" val="1921349016"/>
                    </a:ext>
                  </a:extLst>
                </a:gridCol>
                <a:gridCol w="411480">
                  <a:extLst>
                    <a:ext uri="{9D8B030D-6E8A-4147-A177-3AD203B41FA5}">
                      <a16:colId xmlns:a16="http://schemas.microsoft.com/office/drawing/2014/main" val="4292859315"/>
                    </a:ext>
                  </a:extLst>
                </a:gridCol>
                <a:gridCol w="411480">
                  <a:extLst>
                    <a:ext uri="{9D8B030D-6E8A-4147-A177-3AD203B41FA5}">
                      <a16:colId xmlns:a16="http://schemas.microsoft.com/office/drawing/2014/main" val="2475447505"/>
                    </a:ext>
                  </a:extLst>
                </a:gridCol>
                <a:gridCol w="411480">
                  <a:extLst>
                    <a:ext uri="{9D8B030D-6E8A-4147-A177-3AD203B41FA5}">
                      <a16:colId xmlns:a16="http://schemas.microsoft.com/office/drawing/2014/main" val="1343177931"/>
                    </a:ext>
                  </a:extLst>
                </a:gridCol>
                <a:gridCol w="411480">
                  <a:extLst>
                    <a:ext uri="{9D8B030D-6E8A-4147-A177-3AD203B41FA5}">
                      <a16:colId xmlns:a16="http://schemas.microsoft.com/office/drawing/2014/main" val="3334006261"/>
                    </a:ext>
                  </a:extLst>
                </a:gridCol>
                <a:gridCol w="411480">
                  <a:extLst>
                    <a:ext uri="{9D8B030D-6E8A-4147-A177-3AD203B41FA5}">
                      <a16:colId xmlns:a16="http://schemas.microsoft.com/office/drawing/2014/main" val="3766311469"/>
                    </a:ext>
                  </a:extLst>
                </a:gridCol>
                <a:gridCol w="411480">
                  <a:extLst>
                    <a:ext uri="{9D8B030D-6E8A-4147-A177-3AD203B41FA5}">
                      <a16:colId xmlns:a16="http://schemas.microsoft.com/office/drawing/2014/main" val="3104912556"/>
                    </a:ext>
                  </a:extLst>
                </a:gridCol>
                <a:gridCol w="411480">
                  <a:extLst>
                    <a:ext uri="{9D8B030D-6E8A-4147-A177-3AD203B41FA5}">
                      <a16:colId xmlns:a16="http://schemas.microsoft.com/office/drawing/2014/main" val="643758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2090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- 2024-07-25 17:01:34</a:t>
                      </a:r>
                      <a:r>
                        <a:rPr kumimoji="0" lang="de-DE" sz="1000" b="0" i="0" u="none" strike="noStrike" kern="1200" cap="none" spc="0" normalizeH="0" baseline="0" noProof="0">
                          <a:ln>
                            <a:noFill/>
                          </a:ln>
                          <a:solidFill>
                            <a:prstClr val="black"/>
                          </a:solidFill>
                          <a:effectLst/>
                          <a:uLnTx/>
                          <a:uFillTx/>
                          <a:latin typeface="Calibri"/>
                          <a:ea typeface="+mn-ea"/>
                          <a:cs typeface="+mn-cs"/>
                        </a:rPr>
                        <a:t>
 Mach dich fit für den Sommer mit der Soft Erfrischenden Feuchtigkeitscreme! ☀️ Die leichte, mit Vitamin E und Jojoba Öl angereicherte Formel in der praktischen 75ml Tube pflegt und erfrischt deine Haut, egal wohin dich deine Abenteuer führen! ​
​
#NIVEA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https://quintly-eu-image-storage.s3.amazonaws.com/4efafe4617368048609de3d9647bf496/c43d0e686ca0392cc5c36c8e7abb4b8c.jpg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a:t>
                      </a:r>
                    </a:p>
                  </a:txBody>
                  <a:tcPr/>
                </a:tc>
                <a:extLst>
                  <a:ext uri="{0D108BD9-81ED-4DB2-BD59-A6C34878D82A}">
                    <a16:rowId xmlns:a16="http://schemas.microsoft.com/office/drawing/2014/main" val="583528624"/>
                  </a:ext>
                </a:extLst>
              </a:tr>
            </a:tbl>
          </a:graphicData>
        </a:graphic>
      </p:graphicFrame>
      <p:sp>
        <p:nvSpPr>
          <p:cNvPr id="4" name="Text Placeholder 3">
            <a:extLst>
              <a:ext uri="{FF2B5EF4-FFF2-40B4-BE49-F238E27FC236}">
                <a16:creationId xmlns:a16="http://schemas.microsoft.com/office/drawing/2014/main" id="{389B79F9-E248-4171-96A1-E308811645A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691137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AD694-F2AA-459F-A6D1-1375E99049D0}"/>
              </a:ext>
            </a:extLst>
          </p:cNvPr>
          <p:cNvSpPr>
            <a:spLocks noGrp="1"/>
          </p:cNvSpPr>
          <p:nvPr>
            <p:ph type="title"/>
          </p:nvPr>
        </p:nvSpPr>
        <p:spPr/>
        <p:txBody>
          <a:bodyPr/>
          <a:lstStyle/>
          <a:p>
            <a:r>
              <a:rPr lang="en-US"/>
              <a:t>Instagram Post Performance Instagram | 5 profiles - 2 of 18</a:t>
            </a:r>
          </a:p>
        </p:txBody>
      </p:sp>
      <p:graphicFrame>
        <p:nvGraphicFramePr>
          <p:cNvPr id="5" name="Table Placeholder 4">
            <a:extLst>
              <a:ext uri="{FF2B5EF4-FFF2-40B4-BE49-F238E27FC236}">
                <a16:creationId xmlns:a16="http://schemas.microsoft.com/office/drawing/2014/main" id="{7A92939D-3F7F-4EA8-8A35-622E4F8E2A94}"/>
              </a:ext>
            </a:extLst>
          </p:cNvPr>
          <p:cNvGraphicFramePr>
            <a:graphicFrameLocks noGrp="1"/>
          </p:cNvGraphicFramePr>
          <p:nvPr>
            <p:ph type="tbl" sz="quarter" idx="13"/>
            <p:extLst>
              <p:ext uri="{D42A27DB-BD31-4B8C-83A1-F6EECF244321}">
                <p14:modId xmlns:p14="http://schemas.microsoft.com/office/powerpoint/2010/main" val="1145375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25058826"/>
                    </a:ext>
                  </a:extLst>
                </a:gridCol>
                <a:gridCol w="987552">
                  <a:extLst>
                    <a:ext uri="{9D8B030D-6E8A-4147-A177-3AD203B41FA5}">
                      <a16:colId xmlns:a16="http://schemas.microsoft.com/office/drawing/2014/main" val="1911447617"/>
                    </a:ext>
                  </a:extLst>
                </a:gridCol>
                <a:gridCol w="1316736">
                  <a:extLst>
                    <a:ext uri="{9D8B030D-6E8A-4147-A177-3AD203B41FA5}">
                      <a16:colId xmlns:a16="http://schemas.microsoft.com/office/drawing/2014/main" val="3329382604"/>
                    </a:ext>
                  </a:extLst>
                </a:gridCol>
                <a:gridCol w="411480">
                  <a:extLst>
                    <a:ext uri="{9D8B030D-6E8A-4147-A177-3AD203B41FA5}">
                      <a16:colId xmlns:a16="http://schemas.microsoft.com/office/drawing/2014/main" val="3097088068"/>
                    </a:ext>
                  </a:extLst>
                </a:gridCol>
                <a:gridCol w="411480">
                  <a:extLst>
                    <a:ext uri="{9D8B030D-6E8A-4147-A177-3AD203B41FA5}">
                      <a16:colId xmlns:a16="http://schemas.microsoft.com/office/drawing/2014/main" val="1202944570"/>
                    </a:ext>
                  </a:extLst>
                </a:gridCol>
                <a:gridCol w="411480">
                  <a:extLst>
                    <a:ext uri="{9D8B030D-6E8A-4147-A177-3AD203B41FA5}">
                      <a16:colId xmlns:a16="http://schemas.microsoft.com/office/drawing/2014/main" val="3241875523"/>
                    </a:ext>
                  </a:extLst>
                </a:gridCol>
                <a:gridCol w="411480">
                  <a:extLst>
                    <a:ext uri="{9D8B030D-6E8A-4147-A177-3AD203B41FA5}">
                      <a16:colId xmlns:a16="http://schemas.microsoft.com/office/drawing/2014/main" val="3271861488"/>
                    </a:ext>
                  </a:extLst>
                </a:gridCol>
                <a:gridCol w="411480">
                  <a:extLst>
                    <a:ext uri="{9D8B030D-6E8A-4147-A177-3AD203B41FA5}">
                      <a16:colId xmlns:a16="http://schemas.microsoft.com/office/drawing/2014/main" val="2715016361"/>
                    </a:ext>
                  </a:extLst>
                </a:gridCol>
                <a:gridCol w="411480">
                  <a:extLst>
                    <a:ext uri="{9D8B030D-6E8A-4147-A177-3AD203B41FA5}">
                      <a16:colId xmlns:a16="http://schemas.microsoft.com/office/drawing/2014/main" val="3787726210"/>
                    </a:ext>
                  </a:extLst>
                </a:gridCol>
                <a:gridCol w="411480">
                  <a:extLst>
                    <a:ext uri="{9D8B030D-6E8A-4147-A177-3AD203B41FA5}">
                      <a16:colId xmlns:a16="http://schemas.microsoft.com/office/drawing/2014/main" val="4024809234"/>
                    </a:ext>
                  </a:extLst>
                </a:gridCol>
                <a:gridCol w="411480">
                  <a:extLst>
                    <a:ext uri="{9D8B030D-6E8A-4147-A177-3AD203B41FA5}">
                      <a16:colId xmlns:a16="http://schemas.microsoft.com/office/drawing/2014/main" val="163642448"/>
                    </a:ext>
                  </a:extLst>
                </a:gridCol>
                <a:gridCol w="411480">
                  <a:extLst>
                    <a:ext uri="{9D8B030D-6E8A-4147-A177-3AD203B41FA5}">
                      <a16:colId xmlns:a16="http://schemas.microsoft.com/office/drawing/2014/main" val="2327941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3097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- 2024-07-30 17:00:35</a:t>
                      </a:r>
                      <a:r>
                        <a:rPr kumimoji="0" lang="de-DE" sz="1000" b="0" i="0" u="none" strike="noStrike" kern="1200" cap="none" spc="0" normalizeH="0" baseline="0" noProof="0">
                          <a:ln>
                            <a:noFill/>
                          </a:ln>
                          <a:solidFill>
                            <a:prstClr val="black"/>
                          </a:solidFill>
                          <a:effectLst/>
                          <a:uLnTx/>
                          <a:uFillTx/>
                          <a:latin typeface="Calibri"/>
                          <a:ea typeface="+mn-ea"/>
                          <a:cs typeface="+mn-cs"/>
                        </a:rPr>
                        <a:t>
 Freund*innen, die ihre Beziehung pflegen, bleiben zusammen 💗 Feiere den Internationalen Tag der Freundschaft, indem du deine schönsten Momente mit deinen besten Freund*innen in den Kommentaren teilst und vergiss nicht, sie zu markieren! 👇🏽 ​
#NIVEA #Skincare #friendshipday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https://quintly-eu-image-storage.s3.amazonaws.com/4efafe4617368048609de3d9647bf496/62692e8d12cb51dcdbee687500a21906.jpg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6770</a:t>
                      </a:r>
                    </a:p>
                  </a:txBody>
                  <a:tcPr/>
                </a:tc>
                <a:extLst>
                  <a:ext uri="{0D108BD9-81ED-4DB2-BD59-A6C34878D82A}">
                    <a16:rowId xmlns:a16="http://schemas.microsoft.com/office/drawing/2014/main" val="3133221397"/>
                  </a:ext>
                </a:extLst>
              </a:tr>
            </a:tbl>
          </a:graphicData>
        </a:graphic>
      </p:graphicFrame>
      <p:sp>
        <p:nvSpPr>
          <p:cNvPr id="4" name="Text Placeholder 3">
            <a:extLst>
              <a:ext uri="{FF2B5EF4-FFF2-40B4-BE49-F238E27FC236}">
                <a16:creationId xmlns:a16="http://schemas.microsoft.com/office/drawing/2014/main" id="{3488F634-12B7-403B-8CA0-FB1A274749F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81104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337DF-7BBD-4D52-A19E-C3572F0F3B1E}"/>
              </a:ext>
            </a:extLst>
          </p:cNvPr>
          <p:cNvSpPr>
            <a:spLocks noGrp="1"/>
          </p:cNvSpPr>
          <p:nvPr>
            <p:ph type="title"/>
          </p:nvPr>
        </p:nvSpPr>
        <p:spPr/>
        <p:txBody>
          <a:bodyPr/>
          <a:lstStyle/>
          <a:p>
            <a:r>
              <a:rPr lang="en-US"/>
              <a:t>Instagram Post Performance Instagram | 5 profiles - 3 of 18</a:t>
            </a:r>
          </a:p>
        </p:txBody>
      </p:sp>
      <p:graphicFrame>
        <p:nvGraphicFramePr>
          <p:cNvPr id="5" name="Table Placeholder 4">
            <a:extLst>
              <a:ext uri="{FF2B5EF4-FFF2-40B4-BE49-F238E27FC236}">
                <a16:creationId xmlns:a16="http://schemas.microsoft.com/office/drawing/2014/main" id="{C0637990-25DB-4636-8D7A-24A0F27A0388}"/>
              </a:ext>
            </a:extLst>
          </p:cNvPr>
          <p:cNvGraphicFramePr>
            <a:graphicFrameLocks noGrp="1"/>
          </p:cNvGraphicFramePr>
          <p:nvPr>
            <p:ph type="tbl" sz="quarter" idx="13"/>
            <p:extLst>
              <p:ext uri="{D42A27DB-BD31-4B8C-83A1-F6EECF244321}">
                <p14:modId xmlns:p14="http://schemas.microsoft.com/office/powerpoint/2010/main" val="3130373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50827169"/>
                    </a:ext>
                  </a:extLst>
                </a:gridCol>
                <a:gridCol w="987552">
                  <a:extLst>
                    <a:ext uri="{9D8B030D-6E8A-4147-A177-3AD203B41FA5}">
                      <a16:colId xmlns:a16="http://schemas.microsoft.com/office/drawing/2014/main" val="4022815544"/>
                    </a:ext>
                  </a:extLst>
                </a:gridCol>
                <a:gridCol w="1316736">
                  <a:extLst>
                    <a:ext uri="{9D8B030D-6E8A-4147-A177-3AD203B41FA5}">
                      <a16:colId xmlns:a16="http://schemas.microsoft.com/office/drawing/2014/main" val="884923623"/>
                    </a:ext>
                  </a:extLst>
                </a:gridCol>
                <a:gridCol w="411480">
                  <a:extLst>
                    <a:ext uri="{9D8B030D-6E8A-4147-A177-3AD203B41FA5}">
                      <a16:colId xmlns:a16="http://schemas.microsoft.com/office/drawing/2014/main" val="1256242627"/>
                    </a:ext>
                  </a:extLst>
                </a:gridCol>
                <a:gridCol w="411480">
                  <a:extLst>
                    <a:ext uri="{9D8B030D-6E8A-4147-A177-3AD203B41FA5}">
                      <a16:colId xmlns:a16="http://schemas.microsoft.com/office/drawing/2014/main" val="4116207548"/>
                    </a:ext>
                  </a:extLst>
                </a:gridCol>
                <a:gridCol w="411480">
                  <a:extLst>
                    <a:ext uri="{9D8B030D-6E8A-4147-A177-3AD203B41FA5}">
                      <a16:colId xmlns:a16="http://schemas.microsoft.com/office/drawing/2014/main" val="1082731117"/>
                    </a:ext>
                  </a:extLst>
                </a:gridCol>
                <a:gridCol w="411480">
                  <a:extLst>
                    <a:ext uri="{9D8B030D-6E8A-4147-A177-3AD203B41FA5}">
                      <a16:colId xmlns:a16="http://schemas.microsoft.com/office/drawing/2014/main" val="2088146697"/>
                    </a:ext>
                  </a:extLst>
                </a:gridCol>
                <a:gridCol w="411480">
                  <a:extLst>
                    <a:ext uri="{9D8B030D-6E8A-4147-A177-3AD203B41FA5}">
                      <a16:colId xmlns:a16="http://schemas.microsoft.com/office/drawing/2014/main" val="2458351737"/>
                    </a:ext>
                  </a:extLst>
                </a:gridCol>
                <a:gridCol w="411480">
                  <a:extLst>
                    <a:ext uri="{9D8B030D-6E8A-4147-A177-3AD203B41FA5}">
                      <a16:colId xmlns:a16="http://schemas.microsoft.com/office/drawing/2014/main" val="2841014995"/>
                    </a:ext>
                  </a:extLst>
                </a:gridCol>
                <a:gridCol w="411480">
                  <a:extLst>
                    <a:ext uri="{9D8B030D-6E8A-4147-A177-3AD203B41FA5}">
                      <a16:colId xmlns:a16="http://schemas.microsoft.com/office/drawing/2014/main" val="162567037"/>
                    </a:ext>
                  </a:extLst>
                </a:gridCol>
                <a:gridCol w="411480">
                  <a:extLst>
                    <a:ext uri="{9D8B030D-6E8A-4147-A177-3AD203B41FA5}">
                      <a16:colId xmlns:a16="http://schemas.microsoft.com/office/drawing/2014/main" val="3851191395"/>
                    </a:ext>
                  </a:extLst>
                </a:gridCol>
                <a:gridCol w="411480">
                  <a:extLst>
                    <a:ext uri="{9D8B030D-6E8A-4147-A177-3AD203B41FA5}">
                      <a16:colId xmlns:a16="http://schemas.microsoft.com/office/drawing/2014/main" val="2084333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1547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- 2024-07-26 10:00:35</a:t>
                      </a:r>
                      <a:r>
                        <a:rPr kumimoji="0" lang="en-US" sz="1000" b="0" i="0" u="none" strike="noStrike" kern="1200" cap="none" spc="0" normalizeH="0" baseline="0" noProof="0">
                          <a:ln>
                            <a:noFill/>
                          </a:ln>
                          <a:solidFill>
                            <a:prstClr val="black"/>
                          </a:solidFill>
                          <a:effectLst/>
                          <a:uLnTx/>
                          <a:uFillTx/>
                          <a:latin typeface="Calibri"/>
                          <a:ea typeface="+mn-ea"/>
                          <a:cs typeface="+mn-cs"/>
                        </a:rPr>
                        <a:t>
 Forever in my glow era 💙✨ #nivea #swiftie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https://quintly-eu-image-storage.s3.amazonaws.com/1271acdc50e41cd4b7b8b8806890ad13/21b48f1edbfe173b6abc2e3749d7ffc8.jpg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4703448"/>
                  </a:ext>
                </a:extLst>
              </a:tr>
            </a:tbl>
          </a:graphicData>
        </a:graphic>
      </p:graphicFrame>
      <p:sp>
        <p:nvSpPr>
          <p:cNvPr id="4" name="Text Placeholder 3">
            <a:extLst>
              <a:ext uri="{FF2B5EF4-FFF2-40B4-BE49-F238E27FC236}">
                <a16:creationId xmlns:a16="http://schemas.microsoft.com/office/drawing/2014/main" id="{BAB309F7-5CEA-46EE-A643-25514359BFA3}"/>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833685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E87D-6B26-48A0-A24F-2CF7CD0B77F7}"/>
              </a:ext>
            </a:extLst>
          </p:cNvPr>
          <p:cNvSpPr>
            <a:spLocks noGrp="1"/>
          </p:cNvSpPr>
          <p:nvPr>
            <p:ph type="title"/>
          </p:nvPr>
        </p:nvSpPr>
        <p:spPr/>
        <p:txBody>
          <a:bodyPr/>
          <a:lstStyle/>
          <a:p>
            <a:r>
              <a:rPr lang="en-US"/>
              <a:t>Instagram Post Performance Instagram | 5 profiles - 4 of 18</a:t>
            </a:r>
          </a:p>
        </p:txBody>
      </p:sp>
      <p:graphicFrame>
        <p:nvGraphicFramePr>
          <p:cNvPr id="5" name="Table Placeholder 4">
            <a:extLst>
              <a:ext uri="{FF2B5EF4-FFF2-40B4-BE49-F238E27FC236}">
                <a16:creationId xmlns:a16="http://schemas.microsoft.com/office/drawing/2014/main" id="{98143FA8-CEA7-4550-AEC8-37DBE5B99737}"/>
              </a:ext>
            </a:extLst>
          </p:cNvPr>
          <p:cNvGraphicFramePr>
            <a:graphicFrameLocks noGrp="1"/>
          </p:cNvGraphicFramePr>
          <p:nvPr>
            <p:ph type="tbl" sz="quarter" idx="13"/>
            <p:extLst>
              <p:ext uri="{D42A27DB-BD31-4B8C-83A1-F6EECF244321}">
                <p14:modId xmlns:p14="http://schemas.microsoft.com/office/powerpoint/2010/main" val="2295950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9397131"/>
                    </a:ext>
                  </a:extLst>
                </a:gridCol>
                <a:gridCol w="987552">
                  <a:extLst>
                    <a:ext uri="{9D8B030D-6E8A-4147-A177-3AD203B41FA5}">
                      <a16:colId xmlns:a16="http://schemas.microsoft.com/office/drawing/2014/main" val="2344975943"/>
                    </a:ext>
                  </a:extLst>
                </a:gridCol>
                <a:gridCol w="1316736">
                  <a:extLst>
                    <a:ext uri="{9D8B030D-6E8A-4147-A177-3AD203B41FA5}">
                      <a16:colId xmlns:a16="http://schemas.microsoft.com/office/drawing/2014/main" val="301699051"/>
                    </a:ext>
                  </a:extLst>
                </a:gridCol>
                <a:gridCol w="411480">
                  <a:extLst>
                    <a:ext uri="{9D8B030D-6E8A-4147-A177-3AD203B41FA5}">
                      <a16:colId xmlns:a16="http://schemas.microsoft.com/office/drawing/2014/main" val="3790274124"/>
                    </a:ext>
                  </a:extLst>
                </a:gridCol>
                <a:gridCol w="411480">
                  <a:extLst>
                    <a:ext uri="{9D8B030D-6E8A-4147-A177-3AD203B41FA5}">
                      <a16:colId xmlns:a16="http://schemas.microsoft.com/office/drawing/2014/main" val="979206312"/>
                    </a:ext>
                  </a:extLst>
                </a:gridCol>
                <a:gridCol w="411480">
                  <a:extLst>
                    <a:ext uri="{9D8B030D-6E8A-4147-A177-3AD203B41FA5}">
                      <a16:colId xmlns:a16="http://schemas.microsoft.com/office/drawing/2014/main" val="3394587389"/>
                    </a:ext>
                  </a:extLst>
                </a:gridCol>
                <a:gridCol w="411480">
                  <a:extLst>
                    <a:ext uri="{9D8B030D-6E8A-4147-A177-3AD203B41FA5}">
                      <a16:colId xmlns:a16="http://schemas.microsoft.com/office/drawing/2014/main" val="2106124962"/>
                    </a:ext>
                  </a:extLst>
                </a:gridCol>
                <a:gridCol w="411480">
                  <a:extLst>
                    <a:ext uri="{9D8B030D-6E8A-4147-A177-3AD203B41FA5}">
                      <a16:colId xmlns:a16="http://schemas.microsoft.com/office/drawing/2014/main" val="1714139209"/>
                    </a:ext>
                  </a:extLst>
                </a:gridCol>
                <a:gridCol w="411480">
                  <a:extLst>
                    <a:ext uri="{9D8B030D-6E8A-4147-A177-3AD203B41FA5}">
                      <a16:colId xmlns:a16="http://schemas.microsoft.com/office/drawing/2014/main" val="2697958676"/>
                    </a:ext>
                  </a:extLst>
                </a:gridCol>
                <a:gridCol w="411480">
                  <a:extLst>
                    <a:ext uri="{9D8B030D-6E8A-4147-A177-3AD203B41FA5}">
                      <a16:colId xmlns:a16="http://schemas.microsoft.com/office/drawing/2014/main" val="1087230701"/>
                    </a:ext>
                  </a:extLst>
                </a:gridCol>
                <a:gridCol w="411480">
                  <a:extLst>
                    <a:ext uri="{9D8B030D-6E8A-4147-A177-3AD203B41FA5}">
                      <a16:colId xmlns:a16="http://schemas.microsoft.com/office/drawing/2014/main" val="589733182"/>
                    </a:ext>
                  </a:extLst>
                </a:gridCol>
                <a:gridCol w="411480">
                  <a:extLst>
                    <a:ext uri="{9D8B030D-6E8A-4147-A177-3AD203B41FA5}">
                      <a16:colId xmlns:a16="http://schemas.microsoft.com/office/drawing/2014/main" val="2239458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8326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- 2024-07-29 17:01:01</a:t>
                      </a:r>
                      <a:r>
                        <a:rPr kumimoji="0" lang="en-US" sz="1000" b="0" i="0" u="none" strike="noStrike" kern="1200" cap="none" spc="0" normalizeH="0" baseline="0" noProof="0">
                          <a:ln>
                            <a:noFill/>
                          </a:ln>
                          <a:solidFill>
                            <a:prstClr val="black"/>
                          </a:solidFill>
                          <a:effectLst/>
                          <a:uLnTx/>
                          <a:uFillTx/>
                          <a:latin typeface="Calibri"/>
                          <a:ea typeface="+mn-ea"/>
                          <a:cs typeface="+mn-cs"/>
                        </a:rPr>
                        <a:t>
 Teile deine Liebe und Pflege 💗 Feiere dich und deine Liebsten mit unserer limitierten NIVEA Creme Pride Edition und setze mit uns ein Zeichen für mehr Akzeptanz in der Gesellschaft 🏳️‍🌈🏳️‍⚧️ ​
​
#NIVEA #NIVEALiebe #NIVEACreme #Pride #Handinhandfuermehrakzeptanz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https://quintly-eu-image-storage.s3.amazonaws.com/4efafe4617368048609de3d9647bf496/f6732a04312e40c9f7fd970eed772cfa.jpg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45964050"/>
                  </a:ext>
                </a:extLst>
              </a:tr>
            </a:tbl>
          </a:graphicData>
        </a:graphic>
      </p:graphicFrame>
      <p:sp>
        <p:nvSpPr>
          <p:cNvPr id="4" name="Text Placeholder 3">
            <a:extLst>
              <a:ext uri="{FF2B5EF4-FFF2-40B4-BE49-F238E27FC236}">
                <a16:creationId xmlns:a16="http://schemas.microsoft.com/office/drawing/2014/main" id="{9F766D09-E553-4E32-A630-8E318731FCE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110378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745C0-0325-46C1-9A35-0D532BF809B8}"/>
              </a:ext>
            </a:extLst>
          </p:cNvPr>
          <p:cNvSpPr>
            <a:spLocks noGrp="1"/>
          </p:cNvSpPr>
          <p:nvPr>
            <p:ph type="title"/>
          </p:nvPr>
        </p:nvSpPr>
        <p:spPr/>
        <p:txBody>
          <a:bodyPr/>
          <a:lstStyle/>
          <a:p>
            <a:r>
              <a:rPr lang="en-US"/>
              <a:t>Instagram Post Performance Instagram | 5 profiles - 5 of 18</a:t>
            </a:r>
          </a:p>
        </p:txBody>
      </p:sp>
      <p:graphicFrame>
        <p:nvGraphicFramePr>
          <p:cNvPr id="5" name="Table Placeholder 4">
            <a:extLst>
              <a:ext uri="{FF2B5EF4-FFF2-40B4-BE49-F238E27FC236}">
                <a16:creationId xmlns:a16="http://schemas.microsoft.com/office/drawing/2014/main" id="{7FB30657-9680-4BBC-9C4B-86CDEB095E74}"/>
              </a:ext>
            </a:extLst>
          </p:cNvPr>
          <p:cNvGraphicFramePr>
            <a:graphicFrameLocks noGrp="1"/>
          </p:cNvGraphicFramePr>
          <p:nvPr>
            <p:ph type="tbl" sz="quarter" idx="13"/>
            <p:extLst>
              <p:ext uri="{D42A27DB-BD31-4B8C-83A1-F6EECF244321}">
                <p14:modId xmlns:p14="http://schemas.microsoft.com/office/powerpoint/2010/main" val="419417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82473681"/>
                    </a:ext>
                  </a:extLst>
                </a:gridCol>
                <a:gridCol w="987552">
                  <a:extLst>
                    <a:ext uri="{9D8B030D-6E8A-4147-A177-3AD203B41FA5}">
                      <a16:colId xmlns:a16="http://schemas.microsoft.com/office/drawing/2014/main" val="3129776958"/>
                    </a:ext>
                  </a:extLst>
                </a:gridCol>
                <a:gridCol w="1316736">
                  <a:extLst>
                    <a:ext uri="{9D8B030D-6E8A-4147-A177-3AD203B41FA5}">
                      <a16:colId xmlns:a16="http://schemas.microsoft.com/office/drawing/2014/main" val="2172785295"/>
                    </a:ext>
                  </a:extLst>
                </a:gridCol>
                <a:gridCol w="411480">
                  <a:extLst>
                    <a:ext uri="{9D8B030D-6E8A-4147-A177-3AD203B41FA5}">
                      <a16:colId xmlns:a16="http://schemas.microsoft.com/office/drawing/2014/main" val="2778571976"/>
                    </a:ext>
                  </a:extLst>
                </a:gridCol>
                <a:gridCol w="411480">
                  <a:extLst>
                    <a:ext uri="{9D8B030D-6E8A-4147-A177-3AD203B41FA5}">
                      <a16:colId xmlns:a16="http://schemas.microsoft.com/office/drawing/2014/main" val="2441979554"/>
                    </a:ext>
                  </a:extLst>
                </a:gridCol>
                <a:gridCol w="411480">
                  <a:extLst>
                    <a:ext uri="{9D8B030D-6E8A-4147-A177-3AD203B41FA5}">
                      <a16:colId xmlns:a16="http://schemas.microsoft.com/office/drawing/2014/main" val="722647842"/>
                    </a:ext>
                  </a:extLst>
                </a:gridCol>
                <a:gridCol w="411480">
                  <a:extLst>
                    <a:ext uri="{9D8B030D-6E8A-4147-A177-3AD203B41FA5}">
                      <a16:colId xmlns:a16="http://schemas.microsoft.com/office/drawing/2014/main" val="2676459211"/>
                    </a:ext>
                  </a:extLst>
                </a:gridCol>
                <a:gridCol w="411480">
                  <a:extLst>
                    <a:ext uri="{9D8B030D-6E8A-4147-A177-3AD203B41FA5}">
                      <a16:colId xmlns:a16="http://schemas.microsoft.com/office/drawing/2014/main" val="1731361017"/>
                    </a:ext>
                  </a:extLst>
                </a:gridCol>
                <a:gridCol w="411480">
                  <a:extLst>
                    <a:ext uri="{9D8B030D-6E8A-4147-A177-3AD203B41FA5}">
                      <a16:colId xmlns:a16="http://schemas.microsoft.com/office/drawing/2014/main" val="426226948"/>
                    </a:ext>
                  </a:extLst>
                </a:gridCol>
                <a:gridCol w="411480">
                  <a:extLst>
                    <a:ext uri="{9D8B030D-6E8A-4147-A177-3AD203B41FA5}">
                      <a16:colId xmlns:a16="http://schemas.microsoft.com/office/drawing/2014/main" val="3081227609"/>
                    </a:ext>
                  </a:extLst>
                </a:gridCol>
                <a:gridCol w="411480">
                  <a:extLst>
                    <a:ext uri="{9D8B030D-6E8A-4147-A177-3AD203B41FA5}">
                      <a16:colId xmlns:a16="http://schemas.microsoft.com/office/drawing/2014/main" val="3188670285"/>
                    </a:ext>
                  </a:extLst>
                </a:gridCol>
                <a:gridCol w="411480">
                  <a:extLst>
                    <a:ext uri="{9D8B030D-6E8A-4147-A177-3AD203B41FA5}">
                      <a16:colId xmlns:a16="http://schemas.microsoft.com/office/drawing/2014/main" val="584995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6216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- 2024-07-26 17:01:12</a:t>
                      </a:r>
                      <a:r>
                        <a:rPr kumimoji="0" lang="en-US" sz="1000" b="0" i="0" u="none" strike="noStrike" kern="1200" cap="none" spc="0" normalizeH="0" baseline="0" noProof="0">
                          <a:ln>
                            <a:noFill/>
                          </a:ln>
                          <a:solidFill>
                            <a:prstClr val="black"/>
                          </a:solidFill>
                          <a:effectLst/>
                          <a:uLnTx/>
                          <a:uFillTx/>
                          <a:latin typeface="Calibri"/>
                          <a:ea typeface="+mn-ea"/>
                          <a:cs typeface="+mn-cs"/>
                        </a:rPr>
                        <a:t>
 Wusstest du, dass Mikroplastik in den Ozeanen dauerhaft verbleiben kann, wodurch die Tierwelt geschädigt und das Ökosystem über Jahrzehnte hinweg gestört wird? 🐡 Genieße den Strand unbeschwert mit unserem UV Gesicht Sensitiv Sonnenschutz ohne Mikroplastik 🌊 ​
​
#NIVEA #Suncare #Sonnenschutz #KeinTagOhneLSF #HautpflegeOhneTierversuche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https://quintly-eu-image-storage.s3.amazonaws.com/4efafe4617368048609de3d9647bf496/7911a3c4cf4f7a1389f1bc6460bd5639.jpg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35968915"/>
                  </a:ext>
                </a:extLst>
              </a:tr>
            </a:tbl>
          </a:graphicData>
        </a:graphic>
      </p:graphicFrame>
      <p:sp>
        <p:nvSpPr>
          <p:cNvPr id="4" name="Text Placeholder 3">
            <a:extLst>
              <a:ext uri="{FF2B5EF4-FFF2-40B4-BE49-F238E27FC236}">
                <a16:creationId xmlns:a16="http://schemas.microsoft.com/office/drawing/2014/main" id="{65AAFAFA-FA97-4A2B-873C-674E379514D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089713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7891-0165-4574-A41A-7201A7CF5A55}"/>
              </a:ext>
            </a:extLst>
          </p:cNvPr>
          <p:cNvSpPr>
            <a:spLocks noGrp="1"/>
          </p:cNvSpPr>
          <p:nvPr>
            <p:ph type="title"/>
          </p:nvPr>
        </p:nvSpPr>
        <p:spPr/>
        <p:txBody>
          <a:bodyPr/>
          <a:lstStyle/>
          <a:p>
            <a:r>
              <a:rPr lang="en-US"/>
              <a:t>Instagram Post Performance Instagram | 5 profiles - 6 of 18</a:t>
            </a:r>
          </a:p>
        </p:txBody>
      </p:sp>
      <p:graphicFrame>
        <p:nvGraphicFramePr>
          <p:cNvPr id="5" name="Table Placeholder 4">
            <a:extLst>
              <a:ext uri="{FF2B5EF4-FFF2-40B4-BE49-F238E27FC236}">
                <a16:creationId xmlns:a16="http://schemas.microsoft.com/office/drawing/2014/main" id="{7ED568E7-26F6-44A4-BF5D-A8432E7ACAEF}"/>
              </a:ext>
            </a:extLst>
          </p:cNvPr>
          <p:cNvGraphicFramePr>
            <a:graphicFrameLocks noGrp="1"/>
          </p:cNvGraphicFramePr>
          <p:nvPr>
            <p:ph type="tbl" sz="quarter" idx="13"/>
            <p:extLst>
              <p:ext uri="{D42A27DB-BD31-4B8C-83A1-F6EECF244321}">
                <p14:modId xmlns:p14="http://schemas.microsoft.com/office/powerpoint/2010/main" val="103188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12747333"/>
                    </a:ext>
                  </a:extLst>
                </a:gridCol>
                <a:gridCol w="987552">
                  <a:extLst>
                    <a:ext uri="{9D8B030D-6E8A-4147-A177-3AD203B41FA5}">
                      <a16:colId xmlns:a16="http://schemas.microsoft.com/office/drawing/2014/main" val="2539609434"/>
                    </a:ext>
                  </a:extLst>
                </a:gridCol>
                <a:gridCol w="1316736">
                  <a:extLst>
                    <a:ext uri="{9D8B030D-6E8A-4147-A177-3AD203B41FA5}">
                      <a16:colId xmlns:a16="http://schemas.microsoft.com/office/drawing/2014/main" val="99948734"/>
                    </a:ext>
                  </a:extLst>
                </a:gridCol>
                <a:gridCol w="411480">
                  <a:extLst>
                    <a:ext uri="{9D8B030D-6E8A-4147-A177-3AD203B41FA5}">
                      <a16:colId xmlns:a16="http://schemas.microsoft.com/office/drawing/2014/main" val="1026190812"/>
                    </a:ext>
                  </a:extLst>
                </a:gridCol>
                <a:gridCol w="411480">
                  <a:extLst>
                    <a:ext uri="{9D8B030D-6E8A-4147-A177-3AD203B41FA5}">
                      <a16:colId xmlns:a16="http://schemas.microsoft.com/office/drawing/2014/main" val="2601607062"/>
                    </a:ext>
                  </a:extLst>
                </a:gridCol>
                <a:gridCol w="411480">
                  <a:extLst>
                    <a:ext uri="{9D8B030D-6E8A-4147-A177-3AD203B41FA5}">
                      <a16:colId xmlns:a16="http://schemas.microsoft.com/office/drawing/2014/main" val="4093723285"/>
                    </a:ext>
                  </a:extLst>
                </a:gridCol>
                <a:gridCol w="411480">
                  <a:extLst>
                    <a:ext uri="{9D8B030D-6E8A-4147-A177-3AD203B41FA5}">
                      <a16:colId xmlns:a16="http://schemas.microsoft.com/office/drawing/2014/main" val="441944080"/>
                    </a:ext>
                  </a:extLst>
                </a:gridCol>
                <a:gridCol w="411480">
                  <a:extLst>
                    <a:ext uri="{9D8B030D-6E8A-4147-A177-3AD203B41FA5}">
                      <a16:colId xmlns:a16="http://schemas.microsoft.com/office/drawing/2014/main" val="1457685694"/>
                    </a:ext>
                  </a:extLst>
                </a:gridCol>
                <a:gridCol w="411480">
                  <a:extLst>
                    <a:ext uri="{9D8B030D-6E8A-4147-A177-3AD203B41FA5}">
                      <a16:colId xmlns:a16="http://schemas.microsoft.com/office/drawing/2014/main" val="1736666893"/>
                    </a:ext>
                  </a:extLst>
                </a:gridCol>
                <a:gridCol w="411480">
                  <a:extLst>
                    <a:ext uri="{9D8B030D-6E8A-4147-A177-3AD203B41FA5}">
                      <a16:colId xmlns:a16="http://schemas.microsoft.com/office/drawing/2014/main" val="3349405858"/>
                    </a:ext>
                  </a:extLst>
                </a:gridCol>
                <a:gridCol w="411480">
                  <a:extLst>
                    <a:ext uri="{9D8B030D-6E8A-4147-A177-3AD203B41FA5}">
                      <a16:colId xmlns:a16="http://schemas.microsoft.com/office/drawing/2014/main" val="34977413"/>
                    </a:ext>
                  </a:extLst>
                </a:gridCol>
                <a:gridCol w="411480">
                  <a:extLst>
                    <a:ext uri="{9D8B030D-6E8A-4147-A177-3AD203B41FA5}">
                      <a16:colId xmlns:a16="http://schemas.microsoft.com/office/drawing/2014/main" val="2032765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0867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- 2024-07-29 13:00:43</a:t>
                      </a:r>
                      <a:r>
                        <a:rPr kumimoji="0" lang="es-ES" sz="1000" b="0" i="0" u="none" strike="noStrike" kern="1200" cap="none" spc="0" normalizeH="0" baseline="0" noProof="0">
                          <a:ln>
                            <a:noFill/>
                          </a:ln>
                          <a:solidFill>
                            <a:prstClr val="black"/>
                          </a:solidFill>
                          <a:effectLst/>
                          <a:uLnTx/>
                          <a:uFillTx/>
                          <a:latin typeface="Calibri"/>
                          <a:ea typeface="+mn-ea"/>
                          <a:cs typeface="+mn-cs"/>
                        </a:rPr>
                        <a:t>
 Nuestra Loción Solar NIVEA SUN Protege &amp; Hidrata no es sólo tu escudo externo contra el sol, también es un hidratante profundo 💦 Enriquecido con Glicerina, hidrata desde el interior para mantener tu piel suave y segura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https://quintly-eu-image-storage.s3.amazonaws.com/7148b6684ed6c676ec24fe76a641be69/e7ff74bb2718d74f5de2e9ae5e50c6c0.jpg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85348860"/>
                  </a:ext>
                </a:extLst>
              </a:tr>
            </a:tbl>
          </a:graphicData>
        </a:graphic>
      </p:graphicFrame>
      <p:sp>
        <p:nvSpPr>
          <p:cNvPr id="4" name="Text Placeholder 3">
            <a:extLst>
              <a:ext uri="{FF2B5EF4-FFF2-40B4-BE49-F238E27FC236}">
                <a16:creationId xmlns:a16="http://schemas.microsoft.com/office/drawing/2014/main" id="{0384C213-9DB3-4ED1-A799-87A747BC43B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98153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1E35F-0EEE-46F1-8A97-310654AD8F47}"/>
              </a:ext>
            </a:extLst>
          </p:cNvPr>
          <p:cNvSpPr>
            <a:spLocks noGrp="1"/>
          </p:cNvSpPr>
          <p:nvPr>
            <p:ph type="title"/>
          </p:nvPr>
        </p:nvSpPr>
        <p:spPr/>
        <p:txBody>
          <a:bodyPr/>
          <a:lstStyle/>
          <a:p>
            <a:r>
              <a:rPr lang="en-US"/>
              <a:t>Instagram Post Performance Instagram | 5 profiles - 7 of 18</a:t>
            </a:r>
          </a:p>
        </p:txBody>
      </p:sp>
      <p:graphicFrame>
        <p:nvGraphicFramePr>
          <p:cNvPr id="5" name="Table Placeholder 4">
            <a:extLst>
              <a:ext uri="{FF2B5EF4-FFF2-40B4-BE49-F238E27FC236}">
                <a16:creationId xmlns:a16="http://schemas.microsoft.com/office/drawing/2014/main" id="{E5413CDF-E3A1-461B-AC2D-EB4E68A1AE37}"/>
              </a:ext>
            </a:extLst>
          </p:cNvPr>
          <p:cNvGraphicFramePr>
            <a:graphicFrameLocks noGrp="1"/>
          </p:cNvGraphicFramePr>
          <p:nvPr>
            <p:ph type="tbl" sz="quarter" idx="13"/>
            <p:extLst>
              <p:ext uri="{D42A27DB-BD31-4B8C-83A1-F6EECF244321}">
                <p14:modId xmlns:p14="http://schemas.microsoft.com/office/powerpoint/2010/main" val="4066736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39303819"/>
                    </a:ext>
                  </a:extLst>
                </a:gridCol>
                <a:gridCol w="987552">
                  <a:extLst>
                    <a:ext uri="{9D8B030D-6E8A-4147-A177-3AD203B41FA5}">
                      <a16:colId xmlns:a16="http://schemas.microsoft.com/office/drawing/2014/main" val="188679685"/>
                    </a:ext>
                  </a:extLst>
                </a:gridCol>
                <a:gridCol w="1316736">
                  <a:extLst>
                    <a:ext uri="{9D8B030D-6E8A-4147-A177-3AD203B41FA5}">
                      <a16:colId xmlns:a16="http://schemas.microsoft.com/office/drawing/2014/main" val="4043892141"/>
                    </a:ext>
                  </a:extLst>
                </a:gridCol>
                <a:gridCol w="411480">
                  <a:extLst>
                    <a:ext uri="{9D8B030D-6E8A-4147-A177-3AD203B41FA5}">
                      <a16:colId xmlns:a16="http://schemas.microsoft.com/office/drawing/2014/main" val="22104701"/>
                    </a:ext>
                  </a:extLst>
                </a:gridCol>
                <a:gridCol w="411480">
                  <a:extLst>
                    <a:ext uri="{9D8B030D-6E8A-4147-A177-3AD203B41FA5}">
                      <a16:colId xmlns:a16="http://schemas.microsoft.com/office/drawing/2014/main" val="2320969181"/>
                    </a:ext>
                  </a:extLst>
                </a:gridCol>
                <a:gridCol w="411480">
                  <a:extLst>
                    <a:ext uri="{9D8B030D-6E8A-4147-A177-3AD203B41FA5}">
                      <a16:colId xmlns:a16="http://schemas.microsoft.com/office/drawing/2014/main" val="2359309321"/>
                    </a:ext>
                  </a:extLst>
                </a:gridCol>
                <a:gridCol w="411480">
                  <a:extLst>
                    <a:ext uri="{9D8B030D-6E8A-4147-A177-3AD203B41FA5}">
                      <a16:colId xmlns:a16="http://schemas.microsoft.com/office/drawing/2014/main" val="1527837681"/>
                    </a:ext>
                  </a:extLst>
                </a:gridCol>
                <a:gridCol w="411480">
                  <a:extLst>
                    <a:ext uri="{9D8B030D-6E8A-4147-A177-3AD203B41FA5}">
                      <a16:colId xmlns:a16="http://schemas.microsoft.com/office/drawing/2014/main" val="3401941347"/>
                    </a:ext>
                  </a:extLst>
                </a:gridCol>
                <a:gridCol w="411480">
                  <a:extLst>
                    <a:ext uri="{9D8B030D-6E8A-4147-A177-3AD203B41FA5}">
                      <a16:colId xmlns:a16="http://schemas.microsoft.com/office/drawing/2014/main" val="3007730858"/>
                    </a:ext>
                  </a:extLst>
                </a:gridCol>
                <a:gridCol w="411480">
                  <a:extLst>
                    <a:ext uri="{9D8B030D-6E8A-4147-A177-3AD203B41FA5}">
                      <a16:colId xmlns:a16="http://schemas.microsoft.com/office/drawing/2014/main" val="147330835"/>
                    </a:ext>
                  </a:extLst>
                </a:gridCol>
                <a:gridCol w="411480">
                  <a:extLst>
                    <a:ext uri="{9D8B030D-6E8A-4147-A177-3AD203B41FA5}">
                      <a16:colId xmlns:a16="http://schemas.microsoft.com/office/drawing/2014/main" val="1388450152"/>
                    </a:ext>
                  </a:extLst>
                </a:gridCol>
                <a:gridCol w="411480">
                  <a:extLst>
                    <a:ext uri="{9D8B030D-6E8A-4147-A177-3AD203B41FA5}">
                      <a16:colId xmlns:a16="http://schemas.microsoft.com/office/drawing/2014/main" val="4081987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9274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- 2024-07-24 11:16:53</a:t>
                      </a:r>
                      <a:r>
                        <a:rPr kumimoji="0" lang="it-IT" sz="1000" b="0" i="0" u="none" strike="noStrike" kern="1200" cap="none" spc="0" normalizeH="0" baseline="0" noProof="0">
                          <a:ln>
                            <a:noFill/>
                          </a:ln>
                          <a:solidFill>
                            <a:prstClr val="black"/>
                          </a:solidFill>
                          <a:effectLst/>
                          <a:uLnTx/>
                          <a:uFillTx/>
                          <a:latin typeface="Calibri"/>
                          <a:ea typeface="+mn-ea"/>
                          <a:cs typeface="+mn-cs"/>
                        </a:rPr>
                        <a:t>
 Goditi l'estate con NIVEA Soft! ☀️ ​
La sua formula leggera, con Vitamina E e Olio di  Jojoba, e la sua pratica confezione da 50 ml, mantiene la tua pelle nutrita e fresca ovunque ti portino le tue avventure!​
… A proposito, dove ti porteranno? Raccontacelo nei commenti! 👇
#NIVEA #NIVEAItalia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https://quintly-eu-image-storage.s3.amazonaws.com/8a9ce57e2eef1d65808952233f0033d0/15ad75774c5c3b7b8ea02958b1b24ab9.jpg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4175</a:t>
                      </a:r>
                    </a:p>
                  </a:txBody>
                  <a:tcPr/>
                </a:tc>
                <a:extLst>
                  <a:ext uri="{0D108BD9-81ED-4DB2-BD59-A6C34878D82A}">
                    <a16:rowId xmlns:a16="http://schemas.microsoft.com/office/drawing/2014/main" val="108891977"/>
                  </a:ext>
                </a:extLst>
              </a:tr>
            </a:tbl>
          </a:graphicData>
        </a:graphic>
      </p:graphicFrame>
      <p:sp>
        <p:nvSpPr>
          <p:cNvPr id="4" name="Text Placeholder 3">
            <a:extLst>
              <a:ext uri="{FF2B5EF4-FFF2-40B4-BE49-F238E27FC236}">
                <a16:creationId xmlns:a16="http://schemas.microsoft.com/office/drawing/2014/main" id="{904E3597-2D83-4FE8-BBC6-8C228631DEA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871535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6B45-BA51-444C-948C-6F640B459DA0}"/>
              </a:ext>
            </a:extLst>
          </p:cNvPr>
          <p:cNvSpPr>
            <a:spLocks noGrp="1"/>
          </p:cNvSpPr>
          <p:nvPr>
            <p:ph type="title"/>
          </p:nvPr>
        </p:nvSpPr>
        <p:spPr/>
        <p:txBody>
          <a:bodyPr/>
          <a:lstStyle/>
          <a:p>
            <a:r>
              <a:rPr lang="en-US"/>
              <a:t>Instagram Post Performance Instagram | 5 profiles - 8 of 18</a:t>
            </a:r>
          </a:p>
        </p:txBody>
      </p:sp>
      <p:graphicFrame>
        <p:nvGraphicFramePr>
          <p:cNvPr id="5" name="Table Placeholder 4">
            <a:extLst>
              <a:ext uri="{FF2B5EF4-FFF2-40B4-BE49-F238E27FC236}">
                <a16:creationId xmlns:a16="http://schemas.microsoft.com/office/drawing/2014/main" id="{42B15506-74D1-4699-A8C3-72405780F39A}"/>
              </a:ext>
            </a:extLst>
          </p:cNvPr>
          <p:cNvGraphicFramePr>
            <a:graphicFrameLocks noGrp="1"/>
          </p:cNvGraphicFramePr>
          <p:nvPr>
            <p:ph type="tbl" sz="quarter" idx="13"/>
            <p:extLst>
              <p:ext uri="{D42A27DB-BD31-4B8C-83A1-F6EECF244321}">
                <p14:modId xmlns:p14="http://schemas.microsoft.com/office/powerpoint/2010/main" val="1275418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2132468"/>
                    </a:ext>
                  </a:extLst>
                </a:gridCol>
                <a:gridCol w="987552">
                  <a:extLst>
                    <a:ext uri="{9D8B030D-6E8A-4147-A177-3AD203B41FA5}">
                      <a16:colId xmlns:a16="http://schemas.microsoft.com/office/drawing/2014/main" val="2155122648"/>
                    </a:ext>
                  </a:extLst>
                </a:gridCol>
                <a:gridCol w="1316736">
                  <a:extLst>
                    <a:ext uri="{9D8B030D-6E8A-4147-A177-3AD203B41FA5}">
                      <a16:colId xmlns:a16="http://schemas.microsoft.com/office/drawing/2014/main" val="3953234711"/>
                    </a:ext>
                  </a:extLst>
                </a:gridCol>
                <a:gridCol w="411480">
                  <a:extLst>
                    <a:ext uri="{9D8B030D-6E8A-4147-A177-3AD203B41FA5}">
                      <a16:colId xmlns:a16="http://schemas.microsoft.com/office/drawing/2014/main" val="1922456617"/>
                    </a:ext>
                  </a:extLst>
                </a:gridCol>
                <a:gridCol w="411480">
                  <a:extLst>
                    <a:ext uri="{9D8B030D-6E8A-4147-A177-3AD203B41FA5}">
                      <a16:colId xmlns:a16="http://schemas.microsoft.com/office/drawing/2014/main" val="2283645865"/>
                    </a:ext>
                  </a:extLst>
                </a:gridCol>
                <a:gridCol w="411480">
                  <a:extLst>
                    <a:ext uri="{9D8B030D-6E8A-4147-A177-3AD203B41FA5}">
                      <a16:colId xmlns:a16="http://schemas.microsoft.com/office/drawing/2014/main" val="4039657170"/>
                    </a:ext>
                  </a:extLst>
                </a:gridCol>
                <a:gridCol w="411480">
                  <a:extLst>
                    <a:ext uri="{9D8B030D-6E8A-4147-A177-3AD203B41FA5}">
                      <a16:colId xmlns:a16="http://schemas.microsoft.com/office/drawing/2014/main" val="3254535513"/>
                    </a:ext>
                  </a:extLst>
                </a:gridCol>
                <a:gridCol w="411480">
                  <a:extLst>
                    <a:ext uri="{9D8B030D-6E8A-4147-A177-3AD203B41FA5}">
                      <a16:colId xmlns:a16="http://schemas.microsoft.com/office/drawing/2014/main" val="1985630835"/>
                    </a:ext>
                  </a:extLst>
                </a:gridCol>
                <a:gridCol w="411480">
                  <a:extLst>
                    <a:ext uri="{9D8B030D-6E8A-4147-A177-3AD203B41FA5}">
                      <a16:colId xmlns:a16="http://schemas.microsoft.com/office/drawing/2014/main" val="3119189970"/>
                    </a:ext>
                  </a:extLst>
                </a:gridCol>
                <a:gridCol w="411480">
                  <a:extLst>
                    <a:ext uri="{9D8B030D-6E8A-4147-A177-3AD203B41FA5}">
                      <a16:colId xmlns:a16="http://schemas.microsoft.com/office/drawing/2014/main" val="3897993890"/>
                    </a:ext>
                  </a:extLst>
                </a:gridCol>
                <a:gridCol w="411480">
                  <a:extLst>
                    <a:ext uri="{9D8B030D-6E8A-4147-A177-3AD203B41FA5}">
                      <a16:colId xmlns:a16="http://schemas.microsoft.com/office/drawing/2014/main" val="2429311157"/>
                    </a:ext>
                  </a:extLst>
                </a:gridCol>
                <a:gridCol w="411480">
                  <a:extLst>
                    <a:ext uri="{9D8B030D-6E8A-4147-A177-3AD203B41FA5}">
                      <a16:colId xmlns:a16="http://schemas.microsoft.com/office/drawing/2014/main" val="3766781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2701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- 2024-07-30 11:01:12</a:t>
                      </a:r>
                      <a:r>
                        <a:rPr kumimoji="0" lang="it-IT" sz="1000" b="0" i="0" u="none" strike="noStrike" kern="1200" cap="none" spc="0" normalizeH="0" baseline="0" noProof="0">
                          <a:ln>
                            <a:noFill/>
                          </a:ln>
                          <a:solidFill>
                            <a:prstClr val="black"/>
                          </a:solidFill>
                          <a:effectLst/>
                          <a:uLnTx/>
                          <a:uFillTx/>
                          <a:latin typeface="Calibri"/>
                          <a:ea typeface="+mn-ea"/>
                          <a:cs typeface="+mn-cs"/>
                        </a:rPr>
                        <a:t>
 Le amicizie che si prendono cura l’una dell’altra, durano per sempre 💙 Festeggia la Giornata Internazionale dell'Amicizia condividendo nei commenti i momenti preferiti che hai vissuto con i tuoi amici.​
E non dimenticare di taggarli!👇🏽
#NIVEA #NIVEAItalia #GiornataInternazionaleAmicizia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https://quintly-eu-image-storage.s3.amazonaws.com/8a9ce57e2eef1d65808952233f0033d0/beb4e34c1bc51a5bdbcbe838f022c44e.jpg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3497</a:t>
                      </a:r>
                    </a:p>
                  </a:txBody>
                  <a:tcPr/>
                </a:tc>
                <a:extLst>
                  <a:ext uri="{0D108BD9-81ED-4DB2-BD59-A6C34878D82A}">
                    <a16:rowId xmlns:a16="http://schemas.microsoft.com/office/drawing/2014/main" val="3400135423"/>
                  </a:ext>
                </a:extLst>
              </a:tr>
            </a:tbl>
          </a:graphicData>
        </a:graphic>
      </p:graphicFrame>
      <p:sp>
        <p:nvSpPr>
          <p:cNvPr id="4" name="Text Placeholder 3">
            <a:extLst>
              <a:ext uri="{FF2B5EF4-FFF2-40B4-BE49-F238E27FC236}">
                <a16:creationId xmlns:a16="http://schemas.microsoft.com/office/drawing/2014/main" id="{694C63D8-9099-48CE-8E9B-AE41F6F54A08}"/>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586161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E2346-75C8-43B2-8B19-34680A14373C}"/>
              </a:ext>
            </a:extLst>
          </p:cNvPr>
          <p:cNvSpPr>
            <a:spLocks noGrp="1"/>
          </p:cNvSpPr>
          <p:nvPr>
            <p:ph type="title"/>
          </p:nvPr>
        </p:nvSpPr>
        <p:spPr/>
        <p:txBody>
          <a:bodyPr/>
          <a:lstStyle/>
          <a:p>
            <a:r>
              <a:rPr lang="en-US"/>
              <a:t>Instagram Post Performance Instagram | 5 profiles - 9 of 18</a:t>
            </a:r>
          </a:p>
        </p:txBody>
      </p:sp>
      <p:graphicFrame>
        <p:nvGraphicFramePr>
          <p:cNvPr id="5" name="Table Placeholder 4">
            <a:extLst>
              <a:ext uri="{FF2B5EF4-FFF2-40B4-BE49-F238E27FC236}">
                <a16:creationId xmlns:a16="http://schemas.microsoft.com/office/drawing/2014/main" id="{E0CF7D5D-0ACD-4900-B2BF-9326960FDB2C}"/>
              </a:ext>
            </a:extLst>
          </p:cNvPr>
          <p:cNvGraphicFramePr>
            <a:graphicFrameLocks noGrp="1"/>
          </p:cNvGraphicFramePr>
          <p:nvPr>
            <p:ph type="tbl" sz="quarter" idx="13"/>
            <p:extLst>
              <p:ext uri="{D42A27DB-BD31-4B8C-83A1-F6EECF244321}">
                <p14:modId xmlns:p14="http://schemas.microsoft.com/office/powerpoint/2010/main" val="3018812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93094393"/>
                    </a:ext>
                  </a:extLst>
                </a:gridCol>
                <a:gridCol w="987552">
                  <a:extLst>
                    <a:ext uri="{9D8B030D-6E8A-4147-A177-3AD203B41FA5}">
                      <a16:colId xmlns:a16="http://schemas.microsoft.com/office/drawing/2014/main" val="1504312807"/>
                    </a:ext>
                  </a:extLst>
                </a:gridCol>
                <a:gridCol w="1316736">
                  <a:extLst>
                    <a:ext uri="{9D8B030D-6E8A-4147-A177-3AD203B41FA5}">
                      <a16:colId xmlns:a16="http://schemas.microsoft.com/office/drawing/2014/main" val="3714362341"/>
                    </a:ext>
                  </a:extLst>
                </a:gridCol>
                <a:gridCol w="411480">
                  <a:extLst>
                    <a:ext uri="{9D8B030D-6E8A-4147-A177-3AD203B41FA5}">
                      <a16:colId xmlns:a16="http://schemas.microsoft.com/office/drawing/2014/main" val="3155779208"/>
                    </a:ext>
                  </a:extLst>
                </a:gridCol>
                <a:gridCol w="411480">
                  <a:extLst>
                    <a:ext uri="{9D8B030D-6E8A-4147-A177-3AD203B41FA5}">
                      <a16:colId xmlns:a16="http://schemas.microsoft.com/office/drawing/2014/main" val="563441245"/>
                    </a:ext>
                  </a:extLst>
                </a:gridCol>
                <a:gridCol w="411480">
                  <a:extLst>
                    <a:ext uri="{9D8B030D-6E8A-4147-A177-3AD203B41FA5}">
                      <a16:colId xmlns:a16="http://schemas.microsoft.com/office/drawing/2014/main" val="2303076303"/>
                    </a:ext>
                  </a:extLst>
                </a:gridCol>
                <a:gridCol w="411480">
                  <a:extLst>
                    <a:ext uri="{9D8B030D-6E8A-4147-A177-3AD203B41FA5}">
                      <a16:colId xmlns:a16="http://schemas.microsoft.com/office/drawing/2014/main" val="2424317870"/>
                    </a:ext>
                  </a:extLst>
                </a:gridCol>
                <a:gridCol w="411480">
                  <a:extLst>
                    <a:ext uri="{9D8B030D-6E8A-4147-A177-3AD203B41FA5}">
                      <a16:colId xmlns:a16="http://schemas.microsoft.com/office/drawing/2014/main" val="2365946655"/>
                    </a:ext>
                  </a:extLst>
                </a:gridCol>
                <a:gridCol w="411480">
                  <a:extLst>
                    <a:ext uri="{9D8B030D-6E8A-4147-A177-3AD203B41FA5}">
                      <a16:colId xmlns:a16="http://schemas.microsoft.com/office/drawing/2014/main" val="2569273022"/>
                    </a:ext>
                  </a:extLst>
                </a:gridCol>
                <a:gridCol w="411480">
                  <a:extLst>
                    <a:ext uri="{9D8B030D-6E8A-4147-A177-3AD203B41FA5}">
                      <a16:colId xmlns:a16="http://schemas.microsoft.com/office/drawing/2014/main" val="4197823520"/>
                    </a:ext>
                  </a:extLst>
                </a:gridCol>
                <a:gridCol w="411480">
                  <a:extLst>
                    <a:ext uri="{9D8B030D-6E8A-4147-A177-3AD203B41FA5}">
                      <a16:colId xmlns:a16="http://schemas.microsoft.com/office/drawing/2014/main" val="1430624"/>
                    </a:ext>
                  </a:extLst>
                </a:gridCol>
                <a:gridCol w="411480">
                  <a:extLst>
                    <a:ext uri="{9D8B030D-6E8A-4147-A177-3AD203B41FA5}">
                      <a16:colId xmlns:a16="http://schemas.microsoft.com/office/drawing/2014/main" val="2098511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0310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- 2024-07-30 10:16:30</a:t>
                      </a:r>
                      <a:r>
                        <a:rPr kumimoji="0" lang="en-US" sz="1000" b="0" i="0" u="none" strike="noStrike" kern="1200" cap="none" spc="0" normalizeH="0" baseline="0" noProof="0">
                          <a:ln>
                            <a:noFill/>
                          </a:ln>
                          <a:solidFill>
                            <a:prstClr val="black"/>
                          </a:solidFill>
                          <a:effectLst/>
                          <a:uLnTx/>
                          <a:uFillTx/>
                          <a:latin typeface="Calibri"/>
                          <a:ea typeface="+mn-ea"/>
                          <a:cs typeface="+mn-cs"/>
                        </a:rPr>
                        <a:t>
 You always need the essentials for a sunny day 🌞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https://quintly-eu-image-storage.s3.amazonaws.com/1271acdc50e41cd4b7b8b8806890ad13/0c56c8c3ecc696c21c53f824ce56843c.jpg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3356</a:t>
                      </a:r>
                    </a:p>
                  </a:txBody>
                  <a:tcPr/>
                </a:tc>
                <a:extLst>
                  <a:ext uri="{0D108BD9-81ED-4DB2-BD59-A6C34878D82A}">
                    <a16:rowId xmlns:a16="http://schemas.microsoft.com/office/drawing/2014/main" val="742088334"/>
                  </a:ext>
                </a:extLst>
              </a:tr>
            </a:tbl>
          </a:graphicData>
        </a:graphic>
      </p:graphicFrame>
      <p:sp>
        <p:nvSpPr>
          <p:cNvPr id="4" name="Text Placeholder 3">
            <a:extLst>
              <a:ext uri="{FF2B5EF4-FFF2-40B4-BE49-F238E27FC236}">
                <a16:creationId xmlns:a16="http://schemas.microsoft.com/office/drawing/2014/main" id="{44B4CC8E-950D-483D-B45D-27706CB4B6D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850855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41EE1-0A9E-41CD-AF21-651E12A3E1CB}"/>
              </a:ext>
            </a:extLst>
          </p:cNvPr>
          <p:cNvSpPr>
            <a:spLocks noGrp="1"/>
          </p:cNvSpPr>
          <p:nvPr>
            <p:ph type="title"/>
          </p:nvPr>
        </p:nvSpPr>
        <p:spPr/>
        <p:txBody>
          <a:bodyPr/>
          <a:lstStyle/>
          <a:p>
            <a:r>
              <a:rPr lang="en-US"/>
              <a:t>Instagram Post Performance Instagram | 5 profiles - 10 of 18</a:t>
            </a:r>
          </a:p>
        </p:txBody>
      </p:sp>
      <p:graphicFrame>
        <p:nvGraphicFramePr>
          <p:cNvPr id="5" name="Table Placeholder 4">
            <a:extLst>
              <a:ext uri="{FF2B5EF4-FFF2-40B4-BE49-F238E27FC236}">
                <a16:creationId xmlns:a16="http://schemas.microsoft.com/office/drawing/2014/main" id="{4045193A-7F8F-4E60-A921-E8695DFB3DB1}"/>
              </a:ext>
            </a:extLst>
          </p:cNvPr>
          <p:cNvGraphicFramePr>
            <a:graphicFrameLocks noGrp="1"/>
          </p:cNvGraphicFramePr>
          <p:nvPr>
            <p:ph type="tbl" sz="quarter" idx="13"/>
            <p:extLst>
              <p:ext uri="{D42A27DB-BD31-4B8C-83A1-F6EECF244321}">
                <p14:modId xmlns:p14="http://schemas.microsoft.com/office/powerpoint/2010/main" val="271429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84252881"/>
                    </a:ext>
                  </a:extLst>
                </a:gridCol>
                <a:gridCol w="987552">
                  <a:extLst>
                    <a:ext uri="{9D8B030D-6E8A-4147-A177-3AD203B41FA5}">
                      <a16:colId xmlns:a16="http://schemas.microsoft.com/office/drawing/2014/main" val="2257343812"/>
                    </a:ext>
                  </a:extLst>
                </a:gridCol>
                <a:gridCol w="1316736">
                  <a:extLst>
                    <a:ext uri="{9D8B030D-6E8A-4147-A177-3AD203B41FA5}">
                      <a16:colId xmlns:a16="http://schemas.microsoft.com/office/drawing/2014/main" val="2517613302"/>
                    </a:ext>
                  </a:extLst>
                </a:gridCol>
                <a:gridCol w="411480">
                  <a:extLst>
                    <a:ext uri="{9D8B030D-6E8A-4147-A177-3AD203B41FA5}">
                      <a16:colId xmlns:a16="http://schemas.microsoft.com/office/drawing/2014/main" val="3521548603"/>
                    </a:ext>
                  </a:extLst>
                </a:gridCol>
                <a:gridCol w="411480">
                  <a:extLst>
                    <a:ext uri="{9D8B030D-6E8A-4147-A177-3AD203B41FA5}">
                      <a16:colId xmlns:a16="http://schemas.microsoft.com/office/drawing/2014/main" val="706450696"/>
                    </a:ext>
                  </a:extLst>
                </a:gridCol>
                <a:gridCol w="411480">
                  <a:extLst>
                    <a:ext uri="{9D8B030D-6E8A-4147-A177-3AD203B41FA5}">
                      <a16:colId xmlns:a16="http://schemas.microsoft.com/office/drawing/2014/main" val="2299387926"/>
                    </a:ext>
                  </a:extLst>
                </a:gridCol>
                <a:gridCol w="411480">
                  <a:extLst>
                    <a:ext uri="{9D8B030D-6E8A-4147-A177-3AD203B41FA5}">
                      <a16:colId xmlns:a16="http://schemas.microsoft.com/office/drawing/2014/main" val="1208216027"/>
                    </a:ext>
                  </a:extLst>
                </a:gridCol>
                <a:gridCol w="411480">
                  <a:extLst>
                    <a:ext uri="{9D8B030D-6E8A-4147-A177-3AD203B41FA5}">
                      <a16:colId xmlns:a16="http://schemas.microsoft.com/office/drawing/2014/main" val="759226528"/>
                    </a:ext>
                  </a:extLst>
                </a:gridCol>
                <a:gridCol w="411480">
                  <a:extLst>
                    <a:ext uri="{9D8B030D-6E8A-4147-A177-3AD203B41FA5}">
                      <a16:colId xmlns:a16="http://schemas.microsoft.com/office/drawing/2014/main" val="2761080429"/>
                    </a:ext>
                  </a:extLst>
                </a:gridCol>
                <a:gridCol w="411480">
                  <a:extLst>
                    <a:ext uri="{9D8B030D-6E8A-4147-A177-3AD203B41FA5}">
                      <a16:colId xmlns:a16="http://schemas.microsoft.com/office/drawing/2014/main" val="1520140291"/>
                    </a:ext>
                  </a:extLst>
                </a:gridCol>
                <a:gridCol w="411480">
                  <a:extLst>
                    <a:ext uri="{9D8B030D-6E8A-4147-A177-3AD203B41FA5}">
                      <a16:colId xmlns:a16="http://schemas.microsoft.com/office/drawing/2014/main" val="3666928230"/>
                    </a:ext>
                  </a:extLst>
                </a:gridCol>
                <a:gridCol w="411480">
                  <a:extLst>
                    <a:ext uri="{9D8B030D-6E8A-4147-A177-3AD203B41FA5}">
                      <a16:colId xmlns:a16="http://schemas.microsoft.com/office/drawing/2014/main" val="2868514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0942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- 2024-07-23 13:00:57</a:t>
                      </a:r>
                      <a:r>
                        <a:rPr kumimoji="0" lang="es-ES" sz="1000" b="0" i="0" u="none" strike="noStrike" kern="1200" cap="none" spc="0" normalizeH="0" baseline="0" noProof="0">
                          <a:ln>
                            <a:noFill/>
                          </a:ln>
                          <a:solidFill>
                            <a:prstClr val="black"/>
                          </a:solidFill>
                          <a:effectLst/>
                          <a:uLnTx/>
                          <a:uFillTx/>
                          <a:latin typeface="Calibri"/>
                          <a:ea typeface="+mn-ea"/>
                          <a:cs typeface="+mn-cs"/>
                        </a:rPr>
                        <a:t>
 Descubre la hidratación profunda y la protección frente a los rayos UV de la loción solar NIVEA SUN Protege &amp; Hidrata. No sólo te protege del sol, sino que también ayuda a prevenir los daños en la piel a largo plazo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https://quintly-eu-image-storage.s3.amazonaws.com/7148b6684ed6c676ec24fe76a641be69/0acaecdb81b011c6231c165972ceec7e.jpg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45183368"/>
                  </a:ext>
                </a:extLst>
              </a:tr>
            </a:tbl>
          </a:graphicData>
        </a:graphic>
      </p:graphicFrame>
      <p:sp>
        <p:nvSpPr>
          <p:cNvPr id="4" name="Text Placeholder 3">
            <a:extLst>
              <a:ext uri="{FF2B5EF4-FFF2-40B4-BE49-F238E27FC236}">
                <a16:creationId xmlns:a16="http://schemas.microsoft.com/office/drawing/2014/main" id="{959091BA-A26F-4A1E-89BC-1B97DFDA8FB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693887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30AB3-76AB-4BF4-9BEC-5BED284ECC3C}"/>
              </a:ext>
            </a:extLst>
          </p:cNvPr>
          <p:cNvSpPr>
            <a:spLocks noGrp="1"/>
          </p:cNvSpPr>
          <p:nvPr>
            <p:ph type="title"/>
          </p:nvPr>
        </p:nvSpPr>
        <p:spPr/>
        <p:txBody>
          <a:bodyPr/>
          <a:lstStyle/>
          <a:p>
            <a:r>
              <a:rPr lang="en-US"/>
              <a:t>Instagram Post Performance Instagram | 5 profiles - 11 of 18</a:t>
            </a:r>
          </a:p>
        </p:txBody>
      </p:sp>
      <p:graphicFrame>
        <p:nvGraphicFramePr>
          <p:cNvPr id="5" name="Table Placeholder 4">
            <a:extLst>
              <a:ext uri="{FF2B5EF4-FFF2-40B4-BE49-F238E27FC236}">
                <a16:creationId xmlns:a16="http://schemas.microsoft.com/office/drawing/2014/main" id="{D2F97305-6E36-4773-8AE3-A7887AD6BE59}"/>
              </a:ext>
            </a:extLst>
          </p:cNvPr>
          <p:cNvGraphicFramePr>
            <a:graphicFrameLocks noGrp="1"/>
          </p:cNvGraphicFramePr>
          <p:nvPr>
            <p:ph type="tbl" sz="quarter" idx="13"/>
            <p:extLst>
              <p:ext uri="{D42A27DB-BD31-4B8C-83A1-F6EECF244321}">
                <p14:modId xmlns:p14="http://schemas.microsoft.com/office/powerpoint/2010/main" val="391776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88875259"/>
                    </a:ext>
                  </a:extLst>
                </a:gridCol>
                <a:gridCol w="987552">
                  <a:extLst>
                    <a:ext uri="{9D8B030D-6E8A-4147-A177-3AD203B41FA5}">
                      <a16:colId xmlns:a16="http://schemas.microsoft.com/office/drawing/2014/main" val="2396822029"/>
                    </a:ext>
                  </a:extLst>
                </a:gridCol>
                <a:gridCol w="1316736">
                  <a:extLst>
                    <a:ext uri="{9D8B030D-6E8A-4147-A177-3AD203B41FA5}">
                      <a16:colId xmlns:a16="http://schemas.microsoft.com/office/drawing/2014/main" val="630999924"/>
                    </a:ext>
                  </a:extLst>
                </a:gridCol>
                <a:gridCol w="411480">
                  <a:extLst>
                    <a:ext uri="{9D8B030D-6E8A-4147-A177-3AD203B41FA5}">
                      <a16:colId xmlns:a16="http://schemas.microsoft.com/office/drawing/2014/main" val="1204903092"/>
                    </a:ext>
                  </a:extLst>
                </a:gridCol>
                <a:gridCol w="411480">
                  <a:extLst>
                    <a:ext uri="{9D8B030D-6E8A-4147-A177-3AD203B41FA5}">
                      <a16:colId xmlns:a16="http://schemas.microsoft.com/office/drawing/2014/main" val="1592264695"/>
                    </a:ext>
                  </a:extLst>
                </a:gridCol>
                <a:gridCol w="411480">
                  <a:extLst>
                    <a:ext uri="{9D8B030D-6E8A-4147-A177-3AD203B41FA5}">
                      <a16:colId xmlns:a16="http://schemas.microsoft.com/office/drawing/2014/main" val="2164524057"/>
                    </a:ext>
                  </a:extLst>
                </a:gridCol>
                <a:gridCol w="411480">
                  <a:extLst>
                    <a:ext uri="{9D8B030D-6E8A-4147-A177-3AD203B41FA5}">
                      <a16:colId xmlns:a16="http://schemas.microsoft.com/office/drawing/2014/main" val="4164233164"/>
                    </a:ext>
                  </a:extLst>
                </a:gridCol>
                <a:gridCol w="411480">
                  <a:extLst>
                    <a:ext uri="{9D8B030D-6E8A-4147-A177-3AD203B41FA5}">
                      <a16:colId xmlns:a16="http://schemas.microsoft.com/office/drawing/2014/main" val="2248569465"/>
                    </a:ext>
                  </a:extLst>
                </a:gridCol>
                <a:gridCol w="411480">
                  <a:extLst>
                    <a:ext uri="{9D8B030D-6E8A-4147-A177-3AD203B41FA5}">
                      <a16:colId xmlns:a16="http://schemas.microsoft.com/office/drawing/2014/main" val="2688078090"/>
                    </a:ext>
                  </a:extLst>
                </a:gridCol>
                <a:gridCol w="411480">
                  <a:extLst>
                    <a:ext uri="{9D8B030D-6E8A-4147-A177-3AD203B41FA5}">
                      <a16:colId xmlns:a16="http://schemas.microsoft.com/office/drawing/2014/main" val="3614038862"/>
                    </a:ext>
                  </a:extLst>
                </a:gridCol>
                <a:gridCol w="411480">
                  <a:extLst>
                    <a:ext uri="{9D8B030D-6E8A-4147-A177-3AD203B41FA5}">
                      <a16:colId xmlns:a16="http://schemas.microsoft.com/office/drawing/2014/main" val="1611071700"/>
                    </a:ext>
                  </a:extLst>
                </a:gridCol>
                <a:gridCol w="411480">
                  <a:extLst>
                    <a:ext uri="{9D8B030D-6E8A-4147-A177-3AD203B41FA5}">
                      <a16:colId xmlns:a16="http://schemas.microsoft.com/office/drawing/2014/main" val="303244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9500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- 2024-07-26 13:01:15</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los microplásticos pueden persistir en los entornos oceánicos, dañando la vida silvestre y alterando los ecosistemas durante décadas? 🐡 Disfruta de la playa sin preocupaciones y sin microplásticos con nuestro Fluido Solar Antimanchas Luminous630 SPF50+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https://quintly-eu-image-storage.s3.amazonaws.com/7148b6684ed6c676ec24fe76a641be69/ceccce03abac0df4fcecf98ddf8e3c83.jpg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90761555"/>
                  </a:ext>
                </a:extLst>
              </a:tr>
            </a:tbl>
          </a:graphicData>
        </a:graphic>
      </p:graphicFrame>
      <p:sp>
        <p:nvSpPr>
          <p:cNvPr id="4" name="Text Placeholder 3">
            <a:extLst>
              <a:ext uri="{FF2B5EF4-FFF2-40B4-BE49-F238E27FC236}">
                <a16:creationId xmlns:a16="http://schemas.microsoft.com/office/drawing/2014/main" id="{7FBD4BCE-E733-4708-8726-A5B3F44B3AE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158127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658B5-622D-4E84-866E-223D834D23C5}"/>
              </a:ext>
            </a:extLst>
          </p:cNvPr>
          <p:cNvSpPr>
            <a:spLocks noGrp="1"/>
          </p:cNvSpPr>
          <p:nvPr>
            <p:ph type="title"/>
          </p:nvPr>
        </p:nvSpPr>
        <p:spPr/>
        <p:txBody>
          <a:bodyPr/>
          <a:lstStyle/>
          <a:p>
            <a:r>
              <a:rPr lang="en-US"/>
              <a:t>Instagram Post Performance Instagram | 5 profiles - 12 of 18</a:t>
            </a:r>
          </a:p>
        </p:txBody>
      </p:sp>
      <p:graphicFrame>
        <p:nvGraphicFramePr>
          <p:cNvPr id="5" name="Table Placeholder 4">
            <a:extLst>
              <a:ext uri="{FF2B5EF4-FFF2-40B4-BE49-F238E27FC236}">
                <a16:creationId xmlns:a16="http://schemas.microsoft.com/office/drawing/2014/main" id="{40D49F46-AFA4-42D9-8702-3EB0382EADC0}"/>
              </a:ext>
            </a:extLst>
          </p:cNvPr>
          <p:cNvGraphicFramePr>
            <a:graphicFrameLocks noGrp="1"/>
          </p:cNvGraphicFramePr>
          <p:nvPr>
            <p:ph type="tbl" sz="quarter" idx="13"/>
            <p:extLst>
              <p:ext uri="{D42A27DB-BD31-4B8C-83A1-F6EECF244321}">
                <p14:modId xmlns:p14="http://schemas.microsoft.com/office/powerpoint/2010/main" val="54106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95543040"/>
                    </a:ext>
                  </a:extLst>
                </a:gridCol>
                <a:gridCol w="987552">
                  <a:extLst>
                    <a:ext uri="{9D8B030D-6E8A-4147-A177-3AD203B41FA5}">
                      <a16:colId xmlns:a16="http://schemas.microsoft.com/office/drawing/2014/main" val="77422484"/>
                    </a:ext>
                  </a:extLst>
                </a:gridCol>
                <a:gridCol w="1316736">
                  <a:extLst>
                    <a:ext uri="{9D8B030D-6E8A-4147-A177-3AD203B41FA5}">
                      <a16:colId xmlns:a16="http://schemas.microsoft.com/office/drawing/2014/main" val="2546020611"/>
                    </a:ext>
                  </a:extLst>
                </a:gridCol>
                <a:gridCol w="411480">
                  <a:extLst>
                    <a:ext uri="{9D8B030D-6E8A-4147-A177-3AD203B41FA5}">
                      <a16:colId xmlns:a16="http://schemas.microsoft.com/office/drawing/2014/main" val="933549088"/>
                    </a:ext>
                  </a:extLst>
                </a:gridCol>
                <a:gridCol w="411480">
                  <a:extLst>
                    <a:ext uri="{9D8B030D-6E8A-4147-A177-3AD203B41FA5}">
                      <a16:colId xmlns:a16="http://schemas.microsoft.com/office/drawing/2014/main" val="403381034"/>
                    </a:ext>
                  </a:extLst>
                </a:gridCol>
                <a:gridCol w="411480">
                  <a:extLst>
                    <a:ext uri="{9D8B030D-6E8A-4147-A177-3AD203B41FA5}">
                      <a16:colId xmlns:a16="http://schemas.microsoft.com/office/drawing/2014/main" val="3548863053"/>
                    </a:ext>
                  </a:extLst>
                </a:gridCol>
                <a:gridCol w="411480">
                  <a:extLst>
                    <a:ext uri="{9D8B030D-6E8A-4147-A177-3AD203B41FA5}">
                      <a16:colId xmlns:a16="http://schemas.microsoft.com/office/drawing/2014/main" val="3492057079"/>
                    </a:ext>
                  </a:extLst>
                </a:gridCol>
                <a:gridCol w="411480">
                  <a:extLst>
                    <a:ext uri="{9D8B030D-6E8A-4147-A177-3AD203B41FA5}">
                      <a16:colId xmlns:a16="http://schemas.microsoft.com/office/drawing/2014/main" val="1066013850"/>
                    </a:ext>
                  </a:extLst>
                </a:gridCol>
                <a:gridCol w="411480">
                  <a:extLst>
                    <a:ext uri="{9D8B030D-6E8A-4147-A177-3AD203B41FA5}">
                      <a16:colId xmlns:a16="http://schemas.microsoft.com/office/drawing/2014/main" val="917379642"/>
                    </a:ext>
                  </a:extLst>
                </a:gridCol>
                <a:gridCol w="411480">
                  <a:extLst>
                    <a:ext uri="{9D8B030D-6E8A-4147-A177-3AD203B41FA5}">
                      <a16:colId xmlns:a16="http://schemas.microsoft.com/office/drawing/2014/main" val="494354918"/>
                    </a:ext>
                  </a:extLst>
                </a:gridCol>
                <a:gridCol w="411480">
                  <a:extLst>
                    <a:ext uri="{9D8B030D-6E8A-4147-A177-3AD203B41FA5}">
                      <a16:colId xmlns:a16="http://schemas.microsoft.com/office/drawing/2014/main" val="2168362235"/>
                    </a:ext>
                  </a:extLst>
                </a:gridCol>
                <a:gridCol w="411480">
                  <a:extLst>
                    <a:ext uri="{9D8B030D-6E8A-4147-A177-3AD203B41FA5}">
                      <a16:colId xmlns:a16="http://schemas.microsoft.com/office/drawing/2014/main" val="179229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866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- 2024-07-26 11:46:13</a:t>
                      </a:r>
                      <a:r>
                        <a:rPr kumimoji="0" lang="it-IT" sz="1000" b="0" i="0" u="none" strike="noStrike" kern="1200" cap="none" spc="0" normalizeH="0" baseline="0" noProof="0">
                          <a:ln>
                            <a:noFill/>
                          </a:ln>
                          <a:solidFill>
                            <a:prstClr val="black"/>
                          </a:solidFill>
                          <a:effectLst/>
                          <a:uLnTx/>
                          <a:uFillTx/>
                          <a:latin typeface="Calibri"/>
                          <a:ea typeface="+mn-ea"/>
                          <a:cs typeface="+mn-cs"/>
                        </a:rPr>
                        <a:t>
 Sai che le microplastiche possono restare a lungo negli oceani, danneggiando la fauna selvatica e sconvolgendo gli ecosistemi per decenni? 🐡 Goditi la vita da spiaggia senza pensieri con NIVEA SUN Crema UV Viso Anti-età FP50!💙🌊 ​
E tu, sei pronta per la tua prossima ​vacanza al mare?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https://quintly-eu-image-storage.s3.amazonaws.com/8a9ce57e2eef1d65808952233f0033d0/13476f92abc5a4abcd72ed07fba6fd82.jpg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38882823"/>
                  </a:ext>
                </a:extLst>
              </a:tr>
            </a:tbl>
          </a:graphicData>
        </a:graphic>
      </p:graphicFrame>
      <p:sp>
        <p:nvSpPr>
          <p:cNvPr id="4" name="Text Placeholder 3">
            <a:extLst>
              <a:ext uri="{FF2B5EF4-FFF2-40B4-BE49-F238E27FC236}">
                <a16:creationId xmlns:a16="http://schemas.microsoft.com/office/drawing/2014/main" id="{44E5365F-3EB0-45D3-94D5-021B42794C7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338017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03195-9D41-43AD-A83C-50AEA067CDA1}"/>
              </a:ext>
            </a:extLst>
          </p:cNvPr>
          <p:cNvSpPr>
            <a:spLocks noGrp="1"/>
          </p:cNvSpPr>
          <p:nvPr>
            <p:ph type="title"/>
          </p:nvPr>
        </p:nvSpPr>
        <p:spPr/>
        <p:txBody>
          <a:bodyPr/>
          <a:lstStyle/>
          <a:p>
            <a:r>
              <a:rPr lang="en-US"/>
              <a:t>Instagram Post Performance Instagram | 5 profiles - 13 of 18</a:t>
            </a:r>
          </a:p>
        </p:txBody>
      </p:sp>
      <p:graphicFrame>
        <p:nvGraphicFramePr>
          <p:cNvPr id="5" name="Table Placeholder 4">
            <a:extLst>
              <a:ext uri="{FF2B5EF4-FFF2-40B4-BE49-F238E27FC236}">
                <a16:creationId xmlns:a16="http://schemas.microsoft.com/office/drawing/2014/main" id="{72031735-DF2F-4AC1-BA08-C9F3CA571363}"/>
              </a:ext>
            </a:extLst>
          </p:cNvPr>
          <p:cNvGraphicFramePr>
            <a:graphicFrameLocks noGrp="1"/>
          </p:cNvGraphicFramePr>
          <p:nvPr>
            <p:ph type="tbl" sz="quarter" idx="13"/>
            <p:extLst>
              <p:ext uri="{D42A27DB-BD31-4B8C-83A1-F6EECF244321}">
                <p14:modId xmlns:p14="http://schemas.microsoft.com/office/powerpoint/2010/main" val="191968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07635105"/>
                    </a:ext>
                  </a:extLst>
                </a:gridCol>
                <a:gridCol w="987552">
                  <a:extLst>
                    <a:ext uri="{9D8B030D-6E8A-4147-A177-3AD203B41FA5}">
                      <a16:colId xmlns:a16="http://schemas.microsoft.com/office/drawing/2014/main" val="2843727360"/>
                    </a:ext>
                  </a:extLst>
                </a:gridCol>
                <a:gridCol w="1316736">
                  <a:extLst>
                    <a:ext uri="{9D8B030D-6E8A-4147-A177-3AD203B41FA5}">
                      <a16:colId xmlns:a16="http://schemas.microsoft.com/office/drawing/2014/main" val="1917556398"/>
                    </a:ext>
                  </a:extLst>
                </a:gridCol>
                <a:gridCol w="411480">
                  <a:extLst>
                    <a:ext uri="{9D8B030D-6E8A-4147-A177-3AD203B41FA5}">
                      <a16:colId xmlns:a16="http://schemas.microsoft.com/office/drawing/2014/main" val="3046495315"/>
                    </a:ext>
                  </a:extLst>
                </a:gridCol>
                <a:gridCol w="411480">
                  <a:extLst>
                    <a:ext uri="{9D8B030D-6E8A-4147-A177-3AD203B41FA5}">
                      <a16:colId xmlns:a16="http://schemas.microsoft.com/office/drawing/2014/main" val="1875299248"/>
                    </a:ext>
                  </a:extLst>
                </a:gridCol>
                <a:gridCol w="411480">
                  <a:extLst>
                    <a:ext uri="{9D8B030D-6E8A-4147-A177-3AD203B41FA5}">
                      <a16:colId xmlns:a16="http://schemas.microsoft.com/office/drawing/2014/main" val="1609315843"/>
                    </a:ext>
                  </a:extLst>
                </a:gridCol>
                <a:gridCol w="411480">
                  <a:extLst>
                    <a:ext uri="{9D8B030D-6E8A-4147-A177-3AD203B41FA5}">
                      <a16:colId xmlns:a16="http://schemas.microsoft.com/office/drawing/2014/main" val="2407197071"/>
                    </a:ext>
                  </a:extLst>
                </a:gridCol>
                <a:gridCol w="411480">
                  <a:extLst>
                    <a:ext uri="{9D8B030D-6E8A-4147-A177-3AD203B41FA5}">
                      <a16:colId xmlns:a16="http://schemas.microsoft.com/office/drawing/2014/main" val="3927807149"/>
                    </a:ext>
                  </a:extLst>
                </a:gridCol>
                <a:gridCol w="411480">
                  <a:extLst>
                    <a:ext uri="{9D8B030D-6E8A-4147-A177-3AD203B41FA5}">
                      <a16:colId xmlns:a16="http://schemas.microsoft.com/office/drawing/2014/main" val="3360764837"/>
                    </a:ext>
                  </a:extLst>
                </a:gridCol>
                <a:gridCol w="411480">
                  <a:extLst>
                    <a:ext uri="{9D8B030D-6E8A-4147-A177-3AD203B41FA5}">
                      <a16:colId xmlns:a16="http://schemas.microsoft.com/office/drawing/2014/main" val="3048729869"/>
                    </a:ext>
                  </a:extLst>
                </a:gridCol>
                <a:gridCol w="411480">
                  <a:extLst>
                    <a:ext uri="{9D8B030D-6E8A-4147-A177-3AD203B41FA5}">
                      <a16:colId xmlns:a16="http://schemas.microsoft.com/office/drawing/2014/main" val="182536333"/>
                    </a:ext>
                  </a:extLst>
                </a:gridCol>
                <a:gridCol w="411480">
                  <a:extLst>
                    <a:ext uri="{9D8B030D-6E8A-4147-A177-3AD203B41FA5}">
                      <a16:colId xmlns:a16="http://schemas.microsoft.com/office/drawing/2014/main" val="4186780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3232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- 2024-07-26 11:00:35</a:t>
                      </a:r>
                      <a:r>
                        <a:rPr kumimoji="0" lang="fr-FR" sz="1000" b="0" i="0" u="none" strike="noStrike" kern="1200" cap="none" spc="0" normalizeH="0" baseline="0" noProof="0">
                          <a:ln>
                            <a:noFill/>
                          </a:ln>
                          <a:solidFill>
                            <a:prstClr val="black"/>
                          </a:solidFill>
                          <a:effectLst/>
                          <a:uLnTx/>
                          <a:uFillTx/>
                          <a:latin typeface="Calibri"/>
                          <a:ea typeface="+mn-ea"/>
                          <a:cs typeface="+mn-cs"/>
                        </a:rPr>
                        <a:t>
 Pour toujours dans mon ère glow 💙✨ #nivea #swiftie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https://quintly-eu-image-storage.s3.amazonaws.com/e66bc3a35579efcff19ade710d665dcb/21b48f1edbfe173b6abc2e3749d7ffc8.jpg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86937513"/>
                  </a:ext>
                </a:extLst>
              </a:tr>
            </a:tbl>
          </a:graphicData>
        </a:graphic>
      </p:graphicFrame>
      <p:sp>
        <p:nvSpPr>
          <p:cNvPr id="4" name="Text Placeholder 3">
            <a:extLst>
              <a:ext uri="{FF2B5EF4-FFF2-40B4-BE49-F238E27FC236}">
                <a16:creationId xmlns:a16="http://schemas.microsoft.com/office/drawing/2014/main" id="{C24BBC08-5D60-4D80-BBB4-296DE42D65D7}"/>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451283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5911F-0E2C-42B8-BC12-A6FA427241CE}"/>
              </a:ext>
            </a:extLst>
          </p:cNvPr>
          <p:cNvSpPr>
            <a:spLocks noGrp="1"/>
          </p:cNvSpPr>
          <p:nvPr>
            <p:ph type="title"/>
          </p:nvPr>
        </p:nvSpPr>
        <p:spPr/>
        <p:txBody>
          <a:bodyPr/>
          <a:lstStyle/>
          <a:p>
            <a:r>
              <a:rPr lang="en-US"/>
              <a:t>Instagram Post Performance Instagram | 5 profiles - 14 of 18</a:t>
            </a:r>
          </a:p>
        </p:txBody>
      </p:sp>
      <p:graphicFrame>
        <p:nvGraphicFramePr>
          <p:cNvPr id="5" name="Table Placeholder 4">
            <a:extLst>
              <a:ext uri="{FF2B5EF4-FFF2-40B4-BE49-F238E27FC236}">
                <a16:creationId xmlns:a16="http://schemas.microsoft.com/office/drawing/2014/main" id="{C79E2348-0E8E-4C21-94D9-9E2BFF42C267}"/>
              </a:ext>
            </a:extLst>
          </p:cNvPr>
          <p:cNvGraphicFramePr>
            <a:graphicFrameLocks noGrp="1"/>
          </p:cNvGraphicFramePr>
          <p:nvPr>
            <p:ph type="tbl" sz="quarter" idx="13"/>
            <p:extLst>
              <p:ext uri="{D42A27DB-BD31-4B8C-83A1-F6EECF244321}">
                <p14:modId xmlns:p14="http://schemas.microsoft.com/office/powerpoint/2010/main" val="228530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50250606"/>
                    </a:ext>
                  </a:extLst>
                </a:gridCol>
                <a:gridCol w="987552">
                  <a:extLst>
                    <a:ext uri="{9D8B030D-6E8A-4147-A177-3AD203B41FA5}">
                      <a16:colId xmlns:a16="http://schemas.microsoft.com/office/drawing/2014/main" val="3189090023"/>
                    </a:ext>
                  </a:extLst>
                </a:gridCol>
                <a:gridCol w="1316736">
                  <a:extLst>
                    <a:ext uri="{9D8B030D-6E8A-4147-A177-3AD203B41FA5}">
                      <a16:colId xmlns:a16="http://schemas.microsoft.com/office/drawing/2014/main" val="3812149285"/>
                    </a:ext>
                  </a:extLst>
                </a:gridCol>
                <a:gridCol w="411480">
                  <a:extLst>
                    <a:ext uri="{9D8B030D-6E8A-4147-A177-3AD203B41FA5}">
                      <a16:colId xmlns:a16="http://schemas.microsoft.com/office/drawing/2014/main" val="1334355091"/>
                    </a:ext>
                  </a:extLst>
                </a:gridCol>
                <a:gridCol w="411480">
                  <a:extLst>
                    <a:ext uri="{9D8B030D-6E8A-4147-A177-3AD203B41FA5}">
                      <a16:colId xmlns:a16="http://schemas.microsoft.com/office/drawing/2014/main" val="399712563"/>
                    </a:ext>
                  </a:extLst>
                </a:gridCol>
                <a:gridCol w="411480">
                  <a:extLst>
                    <a:ext uri="{9D8B030D-6E8A-4147-A177-3AD203B41FA5}">
                      <a16:colId xmlns:a16="http://schemas.microsoft.com/office/drawing/2014/main" val="2088638615"/>
                    </a:ext>
                  </a:extLst>
                </a:gridCol>
                <a:gridCol w="411480">
                  <a:extLst>
                    <a:ext uri="{9D8B030D-6E8A-4147-A177-3AD203B41FA5}">
                      <a16:colId xmlns:a16="http://schemas.microsoft.com/office/drawing/2014/main" val="4150348459"/>
                    </a:ext>
                  </a:extLst>
                </a:gridCol>
                <a:gridCol w="411480">
                  <a:extLst>
                    <a:ext uri="{9D8B030D-6E8A-4147-A177-3AD203B41FA5}">
                      <a16:colId xmlns:a16="http://schemas.microsoft.com/office/drawing/2014/main" val="186157459"/>
                    </a:ext>
                  </a:extLst>
                </a:gridCol>
                <a:gridCol w="411480">
                  <a:extLst>
                    <a:ext uri="{9D8B030D-6E8A-4147-A177-3AD203B41FA5}">
                      <a16:colId xmlns:a16="http://schemas.microsoft.com/office/drawing/2014/main" val="1681564892"/>
                    </a:ext>
                  </a:extLst>
                </a:gridCol>
                <a:gridCol w="411480">
                  <a:extLst>
                    <a:ext uri="{9D8B030D-6E8A-4147-A177-3AD203B41FA5}">
                      <a16:colId xmlns:a16="http://schemas.microsoft.com/office/drawing/2014/main" val="4281404415"/>
                    </a:ext>
                  </a:extLst>
                </a:gridCol>
                <a:gridCol w="411480">
                  <a:extLst>
                    <a:ext uri="{9D8B030D-6E8A-4147-A177-3AD203B41FA5}">
                      <a16:colId xmlns:a16="http://schemas.microsoft.com/office/drawing/2014/main" val="3449140035"/>
                    </a:ext>
                  </a:extLst>
                </a:gridCol>
                <a:gridCol w="411480">
                  <a:extLst>
                    <a:ext uri="{9D8B030D-6E8A-4147-A177-3AD203B41FA5}">
                      <a16:colId xmlns:a16="http://schemas.microsoft.com/office/drawing/2014/main" val="1048436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7480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- 2024-07-29 19:00:32</a:t>
                      </a:r>
                      <a:r>
                        <a:rPr kumimoji="0" lang="en-US" sz="1000" b="0" i="0" u="none" strike="noStrike" kern="1200" cap="none" spc="0" normalizeH="0" baseline="0" noProof="0">
                          <a:ln>
                            <a:noFill/>
                          </a:ln>
                          <a:solidFill>
                            <a:prstClr val="black"/>
                          </a:solidFill>
                          <a:effectLst/>
                          <a:uLnTx/>
                          <a:uFillTx/>
                          <a:latin typeface="Calibri"/>
                          <a:ea typeface="+mn-ea"/>
                          <a:cs typeface="+mn-cs"/>
                        </a:rPr>
                        <a:t>
 Experience deep hydration and powerful UV defense with NIVEA SUN Protect &amp; Moisture lotion. It not only protects you from the sun, it also helps to prevent long-term skin damage 🤝🏻 #nivea #spf #suncream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https://quintly-eu-image-storage.s3.amazonaws.com/1271acdc50e41cd4b7b8b8806890ad13/18ed03705451b5c7f3dd9c4b400fbc82.jpg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1109219"/>
                  </a:ext>
                </a:extLst>
              </a:tr>
            </a:tbl>
          </a:graphicData>
        </a:graphic>
      </p:graphicFrame>
      <p:sp>
        <p:nvSpPr>
          <p:cNvPr id="4" name="Text Placeholder 3">
            <a:extLst>
              <a:ext uri="{FF2B5EF4-FFF2-40B4-BE49-F238E27FC236}">
                <a16:creationId xmlns:a16="http://schemas.microsoft.com/office/drawing/2014/main" id="{8709141D-CF42-40D4-8459-441C8213C18C}"/>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598000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A265A-6C43-4CCE-851A-3B1A366C833D}"/>
              </a:ext>
            </a:extLst>
          </p:cNvPr>
          <p:cNvSpPr>
            <a:spLocks noGrp="1"/>
          </p:cNvSpPr>
          <p:nvPr>
            <p:ph type="title"/>
          </p:nvPr>
        </p:nvSpPr>
        <p:spPr/>
        <p:txBody>
          <a:bodyPr/>
          <a:lstStyle/>
          <a:p>
            <a:r>
              <a:rPr lang="en-US"/>
              <a:t>Instagram Post Performance Instagram | 5 profiles - 15 of 18</a:t>
            </a:r>
          </a:p>
        </p:txBody>
      </p:sp>
      <p:graphicFrame>
        <p:nvGraphicFramePr>
          <p:cNvPr id="5" name="Table Placeholder 4">
            <a:extLst>
              <a:ext uri="{FF2B5EF4-FFF2-40B4-BE49-F238E27FC236}">
                <a16:creationId xmlns:a16="http://schemas.microsoft.com/office/drawing/2014/main" id="{3E7AA8A5-B8D4-4A99-9818-6E589A4CE74F}"/>
              </a:ext>
            </a:extLst>
          </p:cNvPr>
          <p:cNvGraphicFramePr>
            <a:graphicFrameLocks noGrp="1"/>
          </p:cNvGraphicFramePr>
          <p:nvPr>
            <p:ph type="tbl" sz="quarter" idx="13"/>
            <p:extLst>
              <p:ext uri="{D42A27DB-BD31-4B8C-83A1-F6EECF244321}">
                <p14:modId xmlns:p14="http://schemas.microsoft.com/office/powerpoint/2010/main" val="3135911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22762865"/>
                    </a:ext>
                  </a:extLst>
                </a:gridCol>
                <a:gridCol w="987552">
                  <a:extLst>
                    <a:ext uri="{9D8B030D-6E8A-4147-A177-3AD203B41FA5}">
                      <a16:colId xmlns:a16="http://schemas.microsoft.com/office/drawing/2014/main" val="3080991455"/>
                    </a:ext>
                  </a:extLst>
                </a:gridCol>
                <a:gridCol w="1316736">
                  <a:extLst>
                    <a:ext uri="{9D8B030D-6E8A-4147-A177-3AD203B41FA5}">
                      <a16:colId xmlns:a16="http://schemas.microsoft.com/office/drawing/2014/main" val="3247126310"/>
                    </a:ext>
                  </a:extLst>
                </a:gridCol>
                <a:gridCol w="411480">
                  <a:extLst>
                    <a:ext uri="{9D8B030D-6E8A-4147-A177-3AD203B41FA5}">
                      <a16:colId xmlns:a16="http://schemas.microsoft.com/office/drawing/2014/main" val="2011434150"/>
                    </a:ext>
                  </a:extLst>
                </a:gridCol>
                <a:gridCol w="411480">
                  <a:extLst>
                    <a:ext uri="{9D8B030D-6E8A-4147-A177-3AD203B41FA5}">
                      <a16:colId xmlns:a16="http://schemas.microsoft.com/office/drawing/2014/main" val="1615998130"/>
                    </a:ext>
                  </a:extLst>
                </a:gridCol>
                <a:gridCol w="411480">
                  <a:extLst>
                    <a:ext uri="{9D8B030D-6E8A-4147-A177-3AD203B41FA5}">
                      <a16:colId xmlns:a16="http://schemas.microsoft.com/office/drawing/2014/main" val="769826837"/>
                    </a:ext>
                  </a:extLst>
                </a:gridCol>
                <a:gridCol w="411480">
                  <a:extLst>
                    <a:ext uri="{9D8B030D-6E8A-4147-A177-3AD203B41FA5}">
                      <a16:colId xmlns:a16="http://schemas.microsoft.com/office/drawing/2014/main" val="901476075"/>
                    </a:ext>
                  </a:extLst>
                </a:gridCol>
                <a:gridCol w="411480">
                  <a:extLst>
                    <a:ext uri="{9D8B030D-6E8A-4147-A177-3AD203B41FA5}">
                      <a16:colId xmlns:a16="http://schemas.microsoft.com/office/drawing/2014/main" val="482476246"/>
                    </a:ext>
                  </a:extLst>
                </a:gridCol>
                <a:gridCol w="411480">
                  <a:extLst>
                    <a:ext uri="{9D8B030D-6E8A-4147-A177-3AD203B41FA5}">
                      <a16:colId xmlns:a16="http://schemas.microsoft.com/office/drawing/2014/main" val="3289012473"/>
                    </a:ext>
                  </a:extLst>
                </a:gridCol>
                <a:gridCol w="411480">
                  <a:extLst>
                    <a:ext uri="{9D8B030D-6E8A-4147-A177-3AD203B41FA5}">
                      <a16:colId xmlns:a16="http://schemas.microsoft.com/office/drawing/2014/main" val="1116670102"/>
                    </a:ext>
                  </a:extLst>
                </a:gridCol>
                <a:gridCol w="411480">
                  <a:extLst>
                    <a:ext uri="{9D8B030D-6E8A-4147-A177-3AD203B41FA5}">
                      <a16:colId xmlns:a16="http://schemas.microsoft.com/office/drawing/2014/main" val="3570427182"/>
                    </a:ext>
                  </a:extLst>
                </a:gridCol>
                <a:gridCol w="411480">
                  <a:extLst>
                    <a:ext uri="{9D8B030D-6E8A-4147-A177-3AD203B41FA5}">
                      <a16:colId xmlns:a16="http://schemas.microsoft.com/office/drawing/2014/main" val="335616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4970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- 2024-07-27 11:00:32</a:t>
                      </a:r>
                      <a:r>
                        <a:rPr kumimoji="0" lang="fr-FR" sz="1000" b="0" i="0" u="none" strike="noStrike" kern="1200" cap="none" spc="0" normalizeH="0" baseline="0" noProof="0">
                          <a:ln>
                            <a:noFill/>
                          </a:ln>
                          <a:solidFill>
                            <a:prstClr val="black"/>
                          </a:solidFill>
                          <a:effectLst/>
                          <a:uLnTx/>
                          <a:uFillTx/>
                          <a:latin typeface="Calibri"/>
                          <a:ea typeface="+mn-ea"/>
                          <a:cs typeface="+mn-cs"/>
                        </a:rPr>
                        <a:t>
 Nous avons tous déjà fait des erreurs skincare 🫣
Quelques conseils simples pour chouchouter votre peau comme elle le mérite ✨ :
😌 Nettoyez matin et soir
💧 Hydratez quotidiennement
☀️ Protégez-vous du soleil
🌿 Exfoliez une fois par semaine 
💦 Buvez de l'eau et dormez bien 
Et vous quelle erreur faisiez-vous ? 
#nivea #soindelapeau #conseils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https://quintly-eu-image-storage.s3.amazonaws.com/e66bc3a35579efcff19ade710d665dcb/a60c2740734a3fd540a31e8d57df4d75.jpg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a:t>
                      </a:r>
                    </a:p>
                  </a:txBody>
                  <a:tcPr/>
                </a:tc>
                <a:extLst>
                  <a:ext uri="{0D108BD9-81ED-4DB2-BD59-A6C34878D82A}">
                    <a16:rowId xmlns:a16="http://schemas.microsoft.com/office/drawing/2014/main" val="1132901822"/>
                  </a:ext>
                </a:extLst>
              </a:tr>
            </a:tbl>
          </a:graphicData>
        </a:graphic>
      </p:graphicFrame>
      <p:sp>
        <p:nvSpPr>
          <p:cNvPr id="4" name="Text Placeholder 3">
            <a:extLst>
              <a:ext uri="{FF2B5EF4-FFF2-40B4-BE49-F238E27FC236}">
                <a16:creationId xmlns:a16="http://schemas.microsoft.com/office/drawing/2014/main" id="{A1E71230-2483-4DA0-A50D-C4E4793B44A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700729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F7A53-F43E-4303-B34E-DB2780CC332A}"/>
              </a:ext>
            </a:extLst>
          </p:cNvPr>
          <p:cNvSpPr>
            <a:spLocks noGrp="1"/>
          </p:cNvSpPr>
          <p:nvPr>
            <p:ph type="title"/>
          </p:nvPr>
        </p:nvSpPr>
        <p:spPr/>
        <p:txBody>
          <a:bodyPr/>
          <a:lstStyle/>
          <a:p>
            <a:r>
              <a:rPr lang="en-US"/>
              <a:t>Instagram Post Performance Instagram | 5 profiles - 16 of 18</a:t>
            </a:r>
          </a:p>
        </p:txBody>
      </p:sp>
      <p:graphicFrame>
        <p:nvGraphicFramePr>
          <p:cNvPr id="5" name="Table Placeholder 4">
            <a:extLst>
              <a:ext uri="{FF2B5EF4-FFF2-40B4-BE49-F238E27FC236}">
                <a16:creationId xmlns:a16="http://schemas.microsoft.com/office/drawing/2014/main" id="{F8B67F52-8852-4AB9-97E1-990F5DAC15F7}"/>
              </a:ext>
            </a:extLst>
          </p:cNvPr>
          <p:cNvGraphicFramePr>
            <a:graphicFrameLocks noGrp="1"/>
          </p:cNvGraphicFramePr>
          <p:nvPr>
            <p:ph type="tbl" sz="quarter" idx="13"/>
            <p:extLst>
              <p:ext uri="{D42A27DB-BD31-4B8C-83A1-F6EECF244321}">
                <p14:modId xmlns:p14="http://schemas.microsoft.com/office/powerpoint/2010/main" val="178332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56790146"/>
                    </a:ext>
                  </a:extLst>
                </a:gridCol>
                <a:gridCol w="987552">
                  <a:extLst>
                    <a:ext uri="{9D8B030D-6E8A-4147-A177-3AD203B41FA5}">
                      <a16:colId xmlns:a16="http://schemas.microsoft.com/office/drawing/2014/main" val="234214332"/>
                    </a:ext>
                  </a:extLst>
                </a:gridCol>
                <a:gridCol w="1316736">
                  <a:extLst>
                    <a:ext uri="{9D8B030D-6E8A-4147-A177-3AD203B41FA5}">
                      <a16:colId xmlns:a16="http://schemas.microsoft.com/office/drawing/2014/main" val="1676731545"/>
                    </a:ext>
                  </a:extLst>
                </a:gridCol>
                <a:gridCol w="411480">
                  <a:extLst>
                    <a:ext uri="{9D8B030D-6E8A-4147-A177-3AD203B41FA5}">
                      <a16:colId xmlns:a16="http://schemas.microsoft.com/office/drawing/2014/main" val="1511013411"/>
                    </a:ext>
                  </a:extLst>
                </a:gridCol>
                <a:gridCol w="411480">
                  <a:extLst>
                    <a:ext uri="{9D8B030D-6E8A-4147-A177-3AD203B41FA5}">
                      <a16:colId xmlns:a16="http://schemas.microsoft.com/office/drawing/2014/main" val="4258991470"/>
                    </a:ext>
                  </a:extLst>
                </a:gridCol>
                <a:gridCol w="411480">
                  <a:extLst>
                    <a:ext uri="{9D8B030D-6E8A-4147-A177-3AD203B41FA5}">
                      <a16:colId xmlns:a16="http://schemas.microsoft.com/office/drawing/2014/main" val="2971612283"/>
                    </a:ext>
                  </a:extLst>
                </a:gridCol>
                <a:gridCol w="411480">
                  <a:extLst>
                    <a:ext uri="{9D8B030D-6E8A-4147-A177-3AD203B41FA5}">
                      <a16:colId xmlns:a16="http://schemas.microsoft.com/office/drawing/2014/main" val="1491808325"/>
                    </a:ext>
                  </a:extLst>
                </a:gridCol>
                <a:gridCol w="411480">
                  <a:extLst>
                    <a:ext uri="{9D8B030D-6E8A-4147-A177-3AD203B41FA5}">
                      <a16:colId xmlns:a16="http://schemas.microsoft.com/office/drawing/2014/main" val="3079598726"/>
                    </a:ext>
                  </a:extLst>
                </a:gridCol>
                <a:gridCol w="411480">
                  <a:extLst>
                    <a:ext uri="{9D8B030D-6E8A-4147-A177-3AD203B41FA5}">
                      <a16:colId xmlns:a16="http://schemas.microsoft.com/office/drawing/2014/main" val="1962160305"/>
                    </a:ext>
                  </a:extLst>
                </a:gridCol>
                <a:gridCol w="411480">
                  <a:extLst>
                    <a:ext uri="{9D8B030D-6E8A-4147-A177-3AD203B41FA5}">
                      <a16:colId xmlns:a16="http://schemas.microsoft.com/office/drawing/2014/main" val="528214335"/>
                    </a:ext>
                  </a:extLst>
                </a:gridCol>
                <a:gridCol w="411480">
                  <a:extLst>
                    <a:ext uri="{9D8B030D-6E8A-4147-A177-3AD203B41FA5}">
                      <a16:colId xmlns:a16="http://schemas.microsoft.com/office/drawing/2014/main" val="1457819372"/>
                    </a:ext>
                  </a:extLst>
                </a:gridCol>
                <a:gridCol w="411480">
                  <a:extLst>
                    <a:ext uri="{9D8B030D-6E8A-4147-A177-3AD203B41FA5}">
                      <a16:colId xmlns:a16="http://schemas.microsoft.com/office/drawing/2014/main" val="2003096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2212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- 2024-07-25 11:00:33</a:t>
                      </a:r>
                      <a:r>
                        <a:rPr kumimoji="0" lang="fr-FR" sz="1000" b="0" i="0" u="none" strike="noStrike" kern="1200" cap="none" spc="0" normalizeH="0" baseline="0" noProof="0">
                          <a:ln>
                            <a:noFill/>
                          </a:ln>
                          <a:solidFill>
                            <a:prstClr val="black"/>
                          </a:solidFill>
                          <a:effectLst/>
                          <a:uLnTx/>
                          <a:uFillTx/>
                          <a:latin typeface="Calibri"/>
                          <a:ea typeface="+mn-ea"/>
                          <a:cs typeface="+mn-cs"/>
                        </a:rPr>
                        <a:t>
 Préparez-vous pour l'été avec la Crème Soft ! ☀️ Sa formule légère, enrichie en vitamine E et en jojoba, dans un emballage pratique de 75 ml, garde votre peau nourrie et fraîche où que vous alliez !
#nivea #niveasoft #hydratation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https://quintly-eu-image-storage.s3.amazonaws.com/e66bc3a35579efcff19ade710d665dcb/08a986890bb2a243b5460c2cd6dc54f4.jpg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extLst>
                  <a:ext uri="{0D108BD9-81ED-4DB2-BD59-A6C34878D82A}">
                    <a16:rowId xmlns:a16="http://schemas.microsoft.com/office/drawing/2014/main" val="1850659044"/>
                  </a:ext>
                </a:extLst>
              </a:tr>
            </a:tbl>
          </a:graphicData>
        </a:graphic>
      </p:graphicFrame>
      <p:sp>
        <p:nvSpPr>
          <p:cNvPr id="4" name="Text Placeholder 3">
            <a:extLst>
              <a:ext uri="{FF2B5EF4-FFF2-40B4-BE49-F238E27FC236}">
                <a16:creationId xmlns:a16="http://schemas.microsoft.com/office/drawing/2014/main" id="{2065C7BA-8E38-41B4-B9AC-0785C53026E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011418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47796-C8CE-4A31-B12F-F43D2B0916C6}"/>
              </a:ext>
            </a:extLst>
          </p:cNvPr>
          <p:cNvSpPr>
            <a:spLocks noGrp="1"/>
          </p:cNvSpPr>
          <p:nvPr>
            <p:ph type="title"/>
          </p:nvPr>
        </p:nvSpPr>
        <p:spPr/>
        <p:txBody>
          <a:bodyPr/>
          <a:lstStyle/>
          <a:p>
            <a:r>
              <a:rPr lang="en-US"/>
              <a:t>Instagram Post Performance Instagram | 5 profiles - 17 of 18</a:t>
            </a:r>
          </a:p>
        </p:txBody>
      </p:sp>
      <p:graphicFrame>
        <p:nvGraphicFramePr>
          <p:cNvPr id="5" name="Table Placeholder 4">
            <a:extLst>
              <a:ext uri="{FF2B5EF4-FFF2-40B4-BE49-F238E27FC236}">
                <a16:creationId xmlns:a16="http://schemas.microsoft.com/office/drawing/2014/main" id="{8DE72857-EDA8-4FF9-90E4-7D4CBB1EDD08}"/>
              </a:ext>
            </a:extLst>
          </p:cNvPr>
          <p:cNvGraphicFramePr>
            <a:graphicFrameLocks noGrp="1"/>
          </p:cNvGraphicFramePr>
          <p:nvPr>
            <p:ph type="tbl" sz="quarter" idx="13"/>
            <p:extLst>
              <p:ext uri="{D42A27DB-BD31-4B8C-83A1-F6EECF244321}">
                <p14:modId xmlns:p14="http://schemas.microsoft.com/office/powerpoint/2010/main" val="3716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52423616"/>
                    </a:ext>
                  </a:extLst>
                </a:gridCol>
                <a:gridCol w="987552">
                  <a:extLst>
                    <a:ext uri="{9D8B030D-6E8A-4147-A177-3AD203B41FA5}">
                      <a16:colId xmlns:a16="http://schemas.microsoft.com/office/drawing/2014/main" val="2393421181"/>
                    </a:ext>
                  </a:extLst>
                </a:gridCol>
                <a:gridCol w="1316736">
                  <a:extLst>
                    <a:ext uri="{9D8B030D-6E8A-4147-A177-3AD203B41FA5}">
                      <a16:colId xmlns:a16="http://schemas.microsoft.com/office/drawing/2014/main" val="2979084353"/>
                    </a:ext>
                  </a:extLst>
                </a:gridCol>
                <a:gridCol w="411480">
                  <a:extLst>
                    <a:ext uri="{9D8B030D-6E8A-4147-A177-3AD203B41FA5}">
                      <a16:colId xmlns:a16="http://schemas.microsoft.com/office/drawing/2014/main" val="2703177584"/>
                    </a:ext>
                  </a:extLst>
                </a:gridCol>
                <a:gridCol w="411480">
                  <a:extLst>
                    <a:ext uri="{9D8B030D-6E8A-4147-A177-3AD203B41FA5}">
                      <a16:colId xmlns:a16="http://schemas.microsoft.com/office/drawing/2014/main" val="629253137"/>
                    </a:ext>
                  </a:extLst>
                </a:gridCol>
                <a:gridCol w="411480">
                  <a:extLst>
                    <a:ext uri="{9D8B030D-6E8A-4147-A177-3AD203B41FA5}">
                      <a16:colId xmlns:a16="http://schemas.microsoft.com/office/drawing/2014/main" val="1466949361"/>
                    </a:ext>
                  </a:extLst>
                </a:gridCol>
                <a:gridCol w="411480">
                  <a:extLst>
                    <a:ext uri="{9D8B030D-6E8A-4147-A177-3AD203B41FA5}">
                      <a16:colId xmlns:a16="http://schemas.microsoft.com/office/drawing/2014/main" val="1618255951"/>
                    </a:ext>
                  </a:extLst>
                </a:gridCol>
                <a:gridCol w="411480">
                  <a:extLst>
                    <a:ext uri="{9D8B030D-6E8A-4147-A177-3AD203B41FA5}">
                      <a16:colId xmlns:a16="http://schemas.microsoft.com/office/drawing/2014/main" val="3970054145"/>
                    </a:ext>
                  </a:extLst>
                </a:gridCol>
                <a:gridCol w="411480">
                  <a:extLst>
                    <a:ext uri="{9D8B030D-6E8A-4147-A177-3AD203B41FA5}">
                      <a16:colId xmlns:a16="http://schemas.microsoft.com/office/drawing/2014/main" val="1116335637"/>
                    </a:ext>
                  </a:extLst>
                </a:gridCol>
                <a:gridCol w="411480">
                  <a:extLst>
                    <a:ext uri="{9D8B030D-6E8A-4147-A177-3AD203B41FA5}">
                      <a16:colId xmlns:a16="http://schemas.microsoft.com/office/drawing/2014/main" val="3918075905"/>
                    </a:ext>
                  </a:extLst>
                </a:gridCol>
                <a:gridCol w="411480">
                  <a:extLst>
                    <a:ext uri="{9D8B030D-6E8A-4147-A177-3AD203B41FA5}">
                      <a16:colId xmlns:a16="http://schemas.microsoft.com/office/drawing/2014/main" val="586914171"/>
                    </a:ext>
                  </a:extLst>
                </a:gridCol>
                <a:gridCol w="411480">
                  <a:extLst>
                    <a:ext uri="{9D8B030D-6E8A-4147-A177-3AD203B41FA5}">
                      <a16:colId xmlns:a16="http://schemas.microsoft.com/office/drawing/2014/main" val="333073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0495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- 2024-07-25 13:01:34</a:t>
                      </a:r>
                      <a:r>
                        <a:rPr kumimoji="0" lang="en-US" sz="1000" b="0" i="0" u="none" strike="noStrike" kern="1200" cap="none" spc="0" normalizeH="0" baseline="0" noProof="0">
                          <a:ln>
                            <a:noFill/>
                          </a:ln>
                          <a:solidFill>
                            <a:prstClr val="black"/>
                          </a:solidFill>
                          <a:effectLst/>
                          <a:uLnTx/>
                          <a:uFillTx/>
                          <a:latin typeface="Calibri"/>
                          <a:ea typeface="+mn-ea"/>
                          <a:cs typeface="+mn-cs"/>
                        </a:rPr>
                        <a:t>
 ¡Prepárate para el verano con NIVEA Soft! ☀️ Su fórmula ligera, enriquecida con Vitamina E y aceite de Jojoba,  mantiene tu piel nutrida y fresca allá donde te lleven tus aventuras.​
​
 #NIVEA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https://quintly-eu-image-storage.s3.amazonaws.com/7148b6684ed6c676ec24fe76a641be69/853055d723e43ebe68f9df39cf900aaa.jpg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a:t>
                      </a:r>
                    </a:p>
                  </a:txBody>
                  <a:tcPr/>
                </a:tc>
                <a:extLst>
                  <a:ext uri="{0D108BD9-81ED-4DB2-BD59-A6C34878D82A}">
                    <a16:rowId xmlns:a16="http://schemas.microsoft.com/office/drawing/2014/main" val="4197985533"/>
                  </a:ext>
                </a:extLst>
              </a:tr>
            </a:tbl>
          </a:graphicData>
        </a:graphic>
      </p:graphicFrame>
      <p:sp>
        <p:nvSpPr>
          <p:cNvPr id="4" name="Text Placeholder 3">
            <a:extLst>
              <a:ext uri="{FF2B5EF4-FFF2-40B4-BE49-F238E27FC236}">
                <a16:creationId xmlns:a16="http://schemas.microsoft.com/office/drawing/2014/main" id="{036C7748-FCC8-43C1-B1D6-9DCE161CF72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405834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5A273-4D6C-44F3-B4F9-F8BDB607FF14}"/>
              </a:ext>
            </a:extLst>
          </p:cNvPr>
          <p:cNvSpPr>
            <a:spLocks noGrp="1"/>
          </p:cNvSpPr>
          <p:nvPr>
            <p:ph type="title"/>
          </p:nvPr>
        </p:nvSpPr>
        <p:spPr/>
        <p:txBody>
          <a:bodyPr/>
          <a:lstStyle/>
          <a:p>
            <a:r>
              <a:rPr lang="en-US"/>
              <a:t>Instagram Post Performance Instagram | 5 profiles - 18 of 18</a:t>
            </a:r>
          </a:p>
        </p:txBody>
      </p:sp>
      <p:graphicFrame>
        <p:nvGraphicFramePr>
          <p:cNvPr id="5" name="Table Placeholder 4">
            <a:extLst>
              <a:ext uri="{FF2B5EF4-FFF2-40B4-BE49-F238E27FC236}">
                <a16:creationId xmlns:a16="http://schemas.microsoft.com/office/drawing/2014/main" id="{5E86DC01-3A42-4ABF-AFA1-6D73E3D641B9}"/>
              </a:ext>
            </a:extLst>
          </p:cNvPr>
          <p:cNvGraphicFramePr>
            <a:graphicFrameLocks noGrp="1"/>
          </p:cNvGraphicFramePr>
          <p:nvPr>
            <p:ph type="tbl" sz="quarter" idx="13"/>
            <p:extLst>
              <p:ext uri="{D42A27DB-BD31-4B8C-83A1-F6EECF244321}">
                <p14:modId xmlns:p14="http://schemas.microsoft.com/office/powerpoint/2010/main" val="3338430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07710882"/>
                    </a:ext>
                  </a:extLst>
                </a:gridCol>
                <a:gridCol w="987552">
                  <a:extLst>
                    <a:ext uri="{9D8B030D-6E8A-4147-A177-3AD203B41FA5}">
                      <a16:colId xmlns:a16="http://schemas.microsoft.com/office/drawing/2014/main" val="3915520653"/>
                    </a:ext>
                  </a:extLst>
                </a:gridCol>
                <a:gridCol w="1316736">
                  <a:extLst>
                    <a:ext uri="{9D8B030D-6E8A-4147-A177-3AD203B41FA5}">
                      <a16:colId xmlns:a16="http://schemas.microsoft.com/office/drawing/2014/main" val="3278026830"/>
                    </a:ext>
                  </a:extLst>
                </a:gridCol>
                <a:gridCol w="411480">
                  <a:extLst>
                    <a:ext uri="{9D8B030D-6E8A-4147-A177-3AD203B41FA5}">
                      <a16:colId xmlns:a16="http://schemas.microsoft.com/office/drawing/2014/main" val="2012732722"/>
                    </a:ext>
                  </a:extLst>
                </a:gridCol>
                <a:gridCol w="411480">
                  <a:extLst>
                    <a:ext uri="{9D8B030D-6E8A-4147-A177-3AD203B41FA5}">
                      <a16:colId xmlns:a16="http://schemas.microsoft.com/office/drawing/2014/main" val="492523598"/>
                    </a:ext>
                  </a:extLst>
                </a:gridCol>
                <a:gridCol w="411480">
                  <a:extLst>
                    <a:ext uri="{9D8B030D-6E8A-4147-A177-3AD203B41FA5}">
                      <a16:colId xmlns:a16="http://schemas.microsoft.com/office/drawing/2014/main" val="1877777151"/>
                    </a:ext>
                  </a:extLst>
                </a:gridCol>
                <a:gridCol w="411480">
                  <a:extLst>
                    <a:ext uri="{9D8B030D-6E8A-4147-A177-3AD203B41FA5}">
                      <a16:colId xmlns:a16="http://schemas.microsoft.com/office/drawing/2014/main" val="993243581"/>
                    </a:ext>
                  </a:extLst>
                </a:gridCol>
                <a:gridCol w="411480">
                  <a:extLst>
                    <a:ext uri="{9D8B030D-6E8A-4147-A177-3AD203B41FA5}">
                      <a16:colId xmlns:a16="http://schemas.microsoft.com/office/drawing/2014/main" val="1996148833"/>
                    </a:ext>
                  </a:extLst>
                </a:gridCol>
                <a:gridCol w="411480">
                  <a:extLst>
                    <a:ext uri="{9D8B030D-6E8A-4147-A177-3AD203B41FA5}">
                      <a16:colId xmlns:a16="http://schemas.microsoft.com/office/drawing/2014/main" val="68802162"/>
                    </a:ext>
                  </a:extLst>
                </a:gridCol>
                <a:gridCol w="411480">
                  <a:extLst>
                    <a:ext uri="{9D8B030D-6E8A-4147-A177-3AD203B41FA5}">
                      <a16:colId xmlns:a16="http://schemas.microsoft.com/office/drawing/2014/main" val="1907544485"/>
                    </a:ext>
                  </a:extLst>
                </a:gridCol>
                <a:gridCol w="411480">
                  <a:extLst>
                    <a:ext uri="{9D8B030D-6E8A-4147-A177-3AD203B41FA5}">
                      <a16:colId xmlns:a16="http://schemas.microsoft.com/office/drawing/2014/main" val="3746114405"/>
                    </a:ext>
                  </a:extLst>
                </a:gridCol>
                <a:gridCol w="411480">
                  <a:extLst>
                    <a:ext uri="{9D8B030D-6E8A-4147-A177-3AD203B41FA5}">
                      <a16:colId xmlns:a16="http://schemas.microsoft.com/office/drawing/2014/main" val="385538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2937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- 2024-07-25 20:00:17</a:t>
                      </a:r>
                      <a:r>
                        <a:rPr kumimoji="0" lang="en-US" sz="1000" b="0" i="0" u="none" strike="noStrike" kern="1200" cap="none" spc="0" normalizeH="0" baseline="0" noProof="0">
                          <a:ln>
                            <a:noFill/>
                          </a:ln>
                          <a:solidFill>
                            <a:prstClr val="black"/>
                          </a:solidFill>
                          <a:effectLst/>
                          <a:uLnTx/>
                          <a:uFillTx/>
                          <a:latin typeface="Calibri"/>
                          <a:ea typeface="+mn-ea"/>
                          <a:cs typeface="+mn-cs"/>
                        </a:rPr>
                        <a:t>
 Microplastics can linger in our oceans for centuries, posing serious threats to marine biodiversity 🐠 With our NIVEA Sun Protect &amp; Moisture Lotion, you're not just protecting your skin from harmful UV rays, you're also helping to prevent these tiny pollutants from disrupting marine ecosystems 🌊#nivea #spf #oceanrespect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https://quintly-eu-image-storage.s3.amazonaws.com/1271acdc50e41cd4b7b8b8806890ad13/5885462166edebeaa839917b906a93ba.jpg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25203605"/>
                  </a:ext>
                </a:extLst>
              </a:tr>
            </a:tbl>
          </a:graphicData>
        </a:graphic>
      </p:graphicFrame>
      <p:sp>
        <p:nvSpPr>
          <p:cNvPr id="4" name="Text Placeholder 3">
            <a:extLst>
              <a:ext uri="{FF2B5EF4-FFF2-40B4-BE49-F238E27FC236}">
                <a16:creationId xmlns:a16="http://schemas.microsoft.com/office/drawing/2014/main" id="{90B1EDEA-C2B9-4594-9E86-D1BA525AC25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534824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78A2F-5DB3-41DB-B0A9-AD2413889646}"/>
              </a:ext>
            </a:extLst>
          </p:cNvPr>
          <p:cNvSpPr>
            <a:spLocks noGrp="1"/>
          </p:cNvSpPr>
          <p:nvPr>
            <p:ph type="title"/>
          </p:nvPr>
        </p:nvSpPr>
        <p:spPr/>
        <p:txBody>
          <a:bodyPr/>
          <a:lstStyle/>
          <a:p>
            <a:r>
              <a:rPr lang="en-US"/>
              <a:t>Instagram Post Performance Instagram Reach | 5 profiles - 1 of 8</a:t>
            </a:r>
          </a:p>
        </p:txBody>
      </p:sp>
      <p:graphicFrame>
        <p:nvGraphicFramePr>
          <p:cNvPr id="5" name="Table Placeholder 4">
            <a:extLst>
              <a:ext uri="{FF2B5EF4-FFF2-40B4-BE49-F238E27FC236}">
                <a16:creationId xmlns:a16="http://schemas.microsoft.com/office/drawing/2014/main" id="{A406A7D9-FDD7-4525-8A07-DAE23B91EEDB}"/>
              </a:ext>
            </a:extLst>
          </p:cNvPr>
          <p:cNvGraphicFramePr>
            <a:graphicFrameLocks noGrp="1"/>
          </p:cNvGraphicFramePr>
          <p:nvPr>
            <p:ph type="tbl" sz="quarter" idx="13"/>
            <p:extLst>
              <p:ext uri="{D42A27DB-BD31-4B8C-83A1-F6EECF244321}">
                <p14:modId xmlns:p14="http://schemas.microsoft.com/office/powerpoint/2010/main" val="1168196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009860665"/>
                    </a:ext>
                  </a:extLst>
                </a:gridCol>
                <a:gridCol w="1892808">
                  <a:extLst>
                    <a:ext uri="{9D8B030D-6E8A-4147-A177-3AD203B41FA5}">
                      <a16:colId xmlns:a16="http://schemas.microsoft.com/office/drawing/2014/main" val="3549763140"/>
                    </a:ext>
                  </a:extLst>
                </a:gridCol>
                <a:gridCol w="2551176">
                  <a:extLst>
                    <a:ext uri="{9D8B030D-6E8A-4147-A177-3AD203B41FA5}">
                      <a16:colId xmlns:a16="http://schemas.microsoft.com/office/drawing/2014/main" val="2986513926"/>
                    </a:ext>
                  </a:extLst>
                </a:gridCol>
                <a:gridCol w="905256">
                  <a:extLst>
                    <a:ext uri="{9D8B030D-6E8A-4147-A177-3AD203B41FA5}">
                      <a16:colId xmlns:a16="http://schemas.microsoft.com/office/drawing/2014/main" val="1577763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0353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- 2024-07-25 17:01:34</a:t>
                      </a:r>
                      <a:r>
                        <a:rPr kumimoji="0" lang="de-DE" sz="1000" b="0" i="0" u="none" strike="noStrike" kern="1200" cap="none" spc="0" normalizeH="0" baseline="0" noProof="0">
                          <a:ln>
                            <a:noFill/>
                          </a:ln>
                          <a:solidFill>
                            <a:prstClr val="black"/>
                          </a:solidFill>
                          <a:effectLst/>
                          <a:uLnTx/>
                          <a:uFillTx/>
                          <a:latin typeface="Calibri"/>
                          <a:ea typeface="+mn-ea"/>
                          <a:cs typeface="+mn-cs"/>
                        </a:rPr>
                        <a:t>
 Mach dich fit für den Sommer mit der Soft Erfrischenden Feuchtigkeitscreme! ☀️ Die leichte, mit Vitamin E und Jojoba Öl angereicherte Formel in der praktischen 75ml Tube pflegt und erfrischt deine Haut, egal wohin dich deine Abenteuer führen! ​
​
#NIVEA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https://quintly-eu-image-storage.s3.amazonaws.com/4efafe4617368048609de3d9647bf496/c43d0e686ca0392cc5c36c8e7abb4b8c.jpg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5677</a:t>
                      </a:r>
                    </a:p>
                  </a:txBody>
                  <a:tcPr/>
                </a:tc>
                <a:extLst>
                  <a:ext uri="{0D108BD9-81ED-4DB2-BD59-A6C34878D82A}">
                    <a16:rowId xmlns:a16="http://schemas.microsoft.com/office/drawing/2014/main" val="16751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- 2024-07-30 17:00:35</a:t>
                      </a:r>
                      <a:r>
                        <a:rPr kumimoji="0" lang="de-DE" sz="1000" b="0" i="0" u="none" strike="noStrike" kern="1200" cap="none" spc="0" normalizeH="0" baseline="0" noProof="0">
                          <a:ln>
                            <a:noFill/>
                          </a:ln>
                          <a:solidFill>
                            <a:prstClr val="black"/>
                          </a:solidFill>
                          <a:effectLst/>
                          <a:uLnTx/>
                          <a:uFillTx/>
                          <a:latin typeface="Calibri"/>
                          <a:ea typeface="+mn-ea"/>
                          <a:cs typeface="+mn-cs"/>
                        </a:rPr>
                        <a:t>
 Freund*innen, die ihre Beziehung pflegen, bleiben zusammen 💗 Feiere den Internationalen Tag der Freundschaft, indem du deine schönsten Momente mit deinen besten Freund*innen in den Kommentaren teilst und vergiss nicht, sie zu markieren! 👇🏽 ​
#NIVEA #Skincare #friendshipday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https://quintly-eu-image-storage.s3.amazonaws.com/4efafe4617368048609de3d9647bf496/62692e8d12cb51dcdbee687500a21906.jpg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5643</a:t>
                      </a:r>
                    </a:p>
                  </a:txBody>
                  <a:tcPr/>
                </a:tc>
                <a:extLst>
                  <a:ext uri="{0D108BD9-81ED-4DB2-BD59-A6C34878D82A}">
                    <a16:rowId xmlns:a16="http://schemas.microsoft.com/office/drawing/2014/main" val="138410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- 2024-07-26 10:00:35</a:t>
                      </a:r>
                      <a:r>
                        <a:rPr kumimoji="0" lang="en-US" sz="1000" b="0" i="0" u="none" strike="noStrike" kern="1200" cap="none" spc="0" normalizeH="0" baseline="0" noProof="0">
                          <a:ln>
                            <a:noFill/>
                          </a:ln>
                          <a:solidFill>
                            <a:prstClr val="black"/>
                          </a:solidFill>
                          <a:effectLst/>
                          <a:uLnTx/>
                          <a:uFillTx/>
                          <a:latin typeface="Calibri"/>
                          <a:ea typeface="+mn-ea"/>
                          <a:cs typeface="+mn-cs"/>
                        </a:rPr>
                        <a:t>
 Forever in my glow era 💙✨ #nivea #swiftie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https://quintly-eu-image-storage.s3.amazonaws.com/1271acdc50e41cd4b7b8b8806890ad13/21b48f1edbfe173b6abc2e3749d7ffc8.jpg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5457</a:t>
                      </a:r>
                    </a:p>
                  </a:txBody>
                  <a:tcPr/>
                </a:tc>
                <a:extLst>
                  <a:ext uri="{0D108BD9-81ED-4DB2-BD59-A6C34878D82A}">
                    <a16:rowId xmlns:a16="http://schemas.microsoft.com/office/drawing/2014/main" val="790364036"/>
                  </a:ext>
                </a:extLst>
              </a:tr>
            </a:tbl>
          </a:graphicData>
        </a:graphic>
      </p:graphicFrame>
      <p:sp>
        <p:nvSpPr>
          <p:cNvPr id="4" name="Text Placeholder 3">
            <a:extLst>
              <a:ext uri="{FF2B5EF4-FFF2-40B4-BE49-F238E27FC236}">
                <a16:creationId xmlns:a16="http://schemas.microsoft.com/office/drawing/2014/main" id="{56D42C0F-5843-4DE3-87AC-1B96E1EF402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893342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97A03-B50F-4603-BF07-09C92808C435}"/>
              </a:ext>
            </a:extLst>
          </p:cNvPr>
          <p:cNvSpPr>
            <a:spLocks noGrp="1"/>
          </p:cNvSpPr>
          <p:nvPr>
            <p:ph type="title"/>
          </p:nvPr>
        </p:nvSpPr>
        <p:spPr/>
        <p:txBody>
          <a:bodyPr/>
          <a:lstStyle/>
          <a:p>
            <a:r>
              <a:rPr lang="en-US"/>
              <a:t>Instagram Post Performance Instagram Reach | 5 profiles - 2 of 8</a:t>
            </a:r>
          </a:p>
        </p:txBody>
      </p:sp>
      <p:graphicFrame>
        <p:nvGraphicFramePr>
          <p:cNvPr id="5" name="Table Placeholder 4">
            <a:extLst>
              <a:ext uri="{FF2B5EF4-FFF2-40B4-BE49-F238E27FC236}">
                <a16:creationId xmlns:a16="http://schemas.microsoft.com/office/drawing/2014/main" id="{A12C3EC7-8CA8-4C00-B427-FB748937943C}"/>
              </a:ext>
            </a:extLst>
          </p:cNvPr>
          <p:cNvGraphicFramePr>
            <a:graphicFrameLocks noGrp="1"/>
          </p:cNvGraphicFramePr>
          <p:nvPr>
            <p:ph type="tbl" sz="quarter" idx="13"/>
            <p:extLst>
              <p:ext uri="{D42A27DB-BD31-4B8C-83A1-F6EECF244321}">
                <p14:modId xmlns:p14="http://schemas.microsoft.com/office/powerpoint/2010/main" val="4020782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75517671"/>
                    </a:ext>
                  </a:extLst>
                </a:gridCol>
                <a:gridCol w="1892808">
                  <a:extLst>
                    <a:ext uri="{9D8B030D-6E8A-4147-A177-3AD203B41FA5}">
                      <a16:colId xmlns:a16="http://schemas.microsoft.com/office/drawing/2014/main" val="3769697290"/>
                    </a:ext>
                  </a:extLst>
                </a:gridCol>
                <a:gridCol w="2551176">
                  <a:extLst>
                    <a:ext uri="{9D8B030D-6E8A-4147-A177-3AD203B41FA5}">
                      <a16:colId xmlns:a16="http://schemas.microsoft.com/office/drawing/2014/main" val="1230996060"/>
                    </a:ext>
                  </a:extLst>
                </a:gridCol>
                <a:gridCol w="905256">
                  <a:extLst>
                    <a:ext uri="{9D8B030D-6E8A-4147-A177-3AD203B41FA5}">
                      <a16:colId xmlns:a16="http://schemas.microsoft.com/office/drawing/2014/main" val="2624489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0237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- 2024-07-29 17:01:01</a:t>
                      </a:r>
                      <a:r>
                        <a:rPr kumimoji="0" lang="en-US" sz="1000" b="0" i="0" u="none" strike="noStrike" kern="1200" cap="none" spc="0" normalizeH="0" baseline="0" noProof="0">
                          <a:ln>
                            <a:noFill/>
                          </a:ln>
                          <a:solidFill>
                            <a:prstClr val="black"/>
                          </a:solidFill>
                          <a:effectLst/>
                          <a:uLnTx/>
                          <a:uFillTx/>
                          <a:latin typeface="Calibri"/>
                          <a:ea typeface="+mn-ea"/>
                          <a:cs typeface="+mn-cs"/>
                        </a:rPr>
                        <a:t>
 Teile deine Liebe und Pflege 💗 Feiere dich und deine Liebsten mit unserer limitierten NIVEA Creme Pride Edition und setze mit uns ein Zeichen für mehr Akzeptanz in der Gesellschaft 🏳️‍🌈🏳️‍⚧️ ​
​
#NIVEA #NIVEALiebe #NIVEACreme #Pride #Handinhandfuermehrakzeptanz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https://quintly-eu-image-storage.s3.amazonaws.com/4efafe4617368048609de3d9647bf496/f6732a04312e40c9f7fd970eed772cfa.jpg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5449</a:t>
                      </a:r>
                    </a:p>
                  </a:txBody>
                  <a:tcPr/>
                </a:tc>
                <a:extLst>
                  <a:ext uri="{0D108BD9-81ED-4DB2-BD59-A6C34878D82A}">
                    <a16:rowId xmlns:a16="http://schemas.microsoft.com/office/drawing/2014/main" val="41049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- 2024-07-26 17:01:12</a:t>
                      </a:r>
                      <a:r>
                        <a:rPr kumimoji="0" lang="en-US" sz="1000" b="0" i="0" u="none" strike="noStrike" kern="1200" cap="none" spc="0" normalizeH="0" baseline="0" noProof="0">
                          <a:ln>
                            <a:noFill/>
                          </a:ln>
                          <a:solidFill>
                            <a:prstClr val="black"/>
                          </a:solidFill>
                          <a:effectLst/>
                          <a:uLnTx/>
                          <a:uFillTx/>
                          <a:latin typeface="Calibri"/>
                          <a:ea typeface="+mn-ea"/>
                          <a:cs typeface="+mn-cs"/>
                        </a:rPr>
                        <a:t>
 Wusstest du, dass Mikroplastik in den Ozeanen dauerhaft verbleiben kann, wodurch die Tierwelt geschädigt und das Ökosystem über Jahrzehnte hinweg gestört wird? 🐡 Genieße den Strand unbeschwert mit unserem UV Gesicht Sensitiv Sonnenschutz ohne Mikroplastik 🌊 ​
​
#NIVEA #Suncare #Sonnenschutz #KeinTagOhneLSF #HautpflegeOhneTierversuche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https://quintly-eu-image-storage.s3.amazonaws.com/4efafe4617368048609de3d9647bf496/7911a3c4cf4f7a1389f1bc6460bd5639.jpg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extLst>
                  <a:ext uri="{0D108BD9-81ED-4DB2-BD59-A6C34878D82A}">
                    <a16:rowId xmlns:a16="http://schemas.microsoft.com/office/drawing/2014/main" val="3781451594"/>
                  </a:ext>
                </a:extLst>
              </a:tr>
            </a:tbl>
          </a:graphicData>
        </a:graphic>
      </p:graphicFrame>
      <p:sp>
        <p:nvSpPr>
          <p:cNvPr id="4" name="Text Placeholder 3">
            <a:extLst>
              <a:ext uri="{FF2B5EF4-FFF2-40B4-BE49-F238E27FC236}">
                <a16:creationId xmlns:a16="http://schemas.microsoft.com/office/drawing/2014/main" id="{47CCE4E0-5878-4D52-A4BA-5FB5D912A9C8}"/>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064565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F5F3D-5C55-4AA7-AFE3-672595A85375}"/>
              </a:ext>
            </a:extLst>
          </p:cNvPr>
          <p:cNvSpPr>
            <a:spLocks noGrp="1"/>
          </p:cNvSpPr>
          <p:nvPr>
            <p:ph type="title"/>
          </p:nvPr>
        </p:nvSpPr>
        <p:spPr/>
        <p:txBody>
          <a:bodyPr/>
          <a:lstStyle/>
          <a:p>
            <a:r>
              <a:rPr lang="en-US"/>
              <a:t>Instagram Post Performance Instagram Reach | 5 profiles - 3 of 8</a:t>
            </a:r>
          </a:p>
        </p:txBody>
      </p:sp>
      <p:graphicFrame>
        <p:nvGraphicFramePr>
          <p:cNvPr id="5" name="Table Placeholder 4">
            <a:extLst>
              <a:ext uri="{FF2B5EF4-FFF2-40B4-BE49-F238E27FC236}">
                <a16:creationId xmlns:a16="http://schemas.microsoft.com/office/drawing/2014/main" id="{9943F2D5-303B-4FD5-B420-3C51133D4ED0}"/>
              </a:ext>
            </a:extLst>
          </p:cNvPr>
          <p:cNvGraphicFramePr>
            <a:graphicFrameLocks noGrp="1"/>
          </p:cNvGraphicFramePr>
          <p:nvPr>
            <p:ph type="tbl" sz="quarter" idx="13"/>
            <p:extLst>
              <p:ext uri="{D42A27DB-BD31-4B8C-83A1-F6EECF244321}">
                <p14:modId xmlns:p14="http://schemas.microsoft.com/office/powerpoint/2010/main" val="3519547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139668197"/>
                    </a:ext>
                  </a:extLst>
                </a:gridCol>
                <a:gridCol w="1892808">
                  <a:extLst>
                    <a:ext uri="{9D8B030D-6E8A-4147-A177-3AD203B41FA5}">
                      <a16:colId xmlns:a16="http://schemas.microsoft.com/office/drawing/2014/main" val="3531015910"/>
                    </a:ext>
                  </a:extLst>
                </a:gridCol>
                <a:gridCol w="2551176">
                  <a:extLst>
                    <a:ext uri="{9D8B030D-6E8A-4147-A177-3AD203B41FA5}">
                      <a16:colId xmlns:a16="http://schemas.microsoft.com/office/drawing/2014/main" val="3514159402"/>
                    </a:ext>
                  </a:extLst>
                </a:gridCol>
                <a:gridCol w="905256">
                  <a:extLst>
                    <a:ext uri="{9D8B030D-6E8A-4147-A177-3AD203B41FA5}">
                      <a16:colId xmlns:a16="http://schemas.microsoft.com/office/drawing/2014/main" val="90819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0015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- 2024-07-29 13:00:43</a:t>
                      </a:r>
                      <a:r>
                        <a:rPr kumimoji="0" lang="es-ES" sz="1000" b="0" i="0" u="none" strike="noStrike" kern="1200" cap="none" spc="0" normalizeH="0" baseline="0" noProof="0">
                          <a:ln>
                            <a:noFill/>
                          </a:ln>
                          <a:solidFill>
                            <a:prstClr val="black"/>
                          </a:solidFill>
                          <a:effectLst/>
                          <a:uLnTx/>
                          <a:uFillTx/>
                          <a:latin typeface="Calibri"/>
                          <a:ea typeface="+mn-ea"/>
                          <a:cs typeface="+mn-cs"/>
                        </a:rPr>
                        <a:t>
 Nuestra Loción Solar NIVEA SUN Protege &amp; Hidrata no es sólo tu escudo externo contra el sol, también es un hidratante profundo 💦 Enriquecido con Glicerina, hidrata desde el interior para mantener tu piel suave y segura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https://quintly-eu-image-storage.s3.amazonaws.com/7148b6684ed6c676ec24fe76a641be69/e7ff74bb2718d74f5de2e9ae5e50c6c0.jpg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3993</a:t>
                      </a:r>
                    </a:p>
                  </a:txBody>
                  <a:tcPr/>
                </a:tc>
                <a:extLst>
                  <a:ext uri="{0D108BD9-81ED-4DB2-BD59-A6C34878D82A}">
                    <a16:rowId xmlns:a16="http://schemas.microsoft.com/office/drawing/2014/main" val="49734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- 2024-07-24 11:16:53</a:t>
                      </a:r>
                      <a:r>
                        <a:rPr kumimoji="0" lang="it-IT" sz="1000" b="0" i="0" u="none" strike="noStrike" kern="1200" cap="none" spc="0" normalizeH="0" baseline="0" noProof="0">
                          <a:ln>
                            <a:noFill/>
                          </a:ln>
                          <a:solidFill>
                            <a:prstClr val="black"/>
                          </a:solidFill>
                          <a:effectLst/>
                          <a:uLnTx/>
                          <a:uFillTx/>
                          <a:latin typeface="Calibri"/>
                          <a:ea typeface="+mn-ea"/>
                          <a:cs typeface="+mn-cs"/>
                        </a:rPr>
                        <a:t>
 Goditi l'estate con NIVEA Soft! ☀️ ​
La sua formula leggera, con Vitamina E e Olio di  Jojoba, e la sua pratica confezione da 50 ml, mantiene la tua pelle nutrita e fresca ovunque ti portino le tue avventure!​
… A proposito, dove ti porteranno? Raccontacelo nei commenti! 👇
#NIVEA #NIVEAItalia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https://quintly-eu-image-storage.s3.amazonaws.com/8a9ce57e2eef1d65808952233f0033d0/15ad75774c5c3b7b8ea02958b1b24ab9.jpg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extLst>
                  <a:ext uri="{0D108BD9-81ED-4DB2-BD59-A6C34878D82A}">
                    <a16:rowId xmlns:a16="http://schemas.microsoft.com/office/drawing/2014/main" val="3330785930"/>
                  </a:ext>
                </a:extLst>
              </a:tr>
            </a:tbl>
          </a:graphicData>
        </a:graphic>
      </p:graphicFrame>
      <p:sp>
        <p:nvSpPr>
          <p:cNvPr id="4" name="Text Placeholder 3">
            <a:extLst>
              <a:ext uri="{FF2B5EF4-FFF2-40B4-BE49-F238E27FC236}">
                <a16:creationId xmlns:a16="http://schemas.microsoft.com/office/drawing/2014/main" id="{E54E8B00-FD0D-4D69-A1D5-8DDC3B3FA89B}"/>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511121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9FA22-85DB-4209-8FEC-5B9917F06C4E}"/>
              </a:ext>
            </a:extLst>
          </p:cNvPr>
          <p:cNvSpPr>
            <a:spLocks noGrp="1"/>
          </p:cNvSpPr>
          <p:nvPr>
            <p:ph type="title"/>
          </p:nvPr>
        </p:nvSpPr>
        <p:spPr/>
        <p:txBody>
          <a:bodyPr/>
          <a:lstStyle/>
          <a:p>
            <a:r>
              <a:rPr lang="en-US"/>
              <a:t>Instagram Post Performance Instagram Reach | 5 profiles - 4 of 8</a:t>
            </a:r>
          </a:p>
        </p:txBody>
      </p:sp>
      <p:graphicFrame>
        <p:nvGraphicFramePr>
          <p:cNvPr id="5" name="Table Placeholder 4">
            <a:extLst>
              <a:ext uri="{FF2B5EF4-FFF2-40B4-BE49-F238E27FC236}">
                <a16:creationId xmlns:a16="http://schemas.microsoft.com/office/drawing/2014/main" id="{DE36F2BA-2217-401E-804A-81E993DF6AAE}"/>
              </a:ext>
            </a:extLst>
          </p:cNvPr>
          <p:cNvGraphicFramePr>
            <a:graphicFrameLocks noGrp="1"/>
          </p:cNvGraphicFramePr>
          <p:nvPr>
            <p:ph type="tbl" sz="quarter" idx="13"/>
            <p:extLst>
              <p:ext uri="{D42A27DB-BD31-4B8C-83A1-F6EECF244321}">
                <p14:modId xmlns:p14="http://schemas.microsoft.com/office/powerpoint/2010/main" val="442232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281849279"/>
                    </a:ext>
                  </a:extLst>
                </a:gridCol>
                <a:gridCol w="1892808">
                  <a:extLst>
                    <a:ext uri="{9D8B030D-6E8A-4147-A177-3AD203B41FA5}">
                      <a16:colId xmlns:a16="http://schemas.microsoft.com/office/drawing/2014/main" val="629510060"/>
                    </a:ext>
                  </a:extLst>
                </a:gridCol>
                <a:gridCol w="2551176">
                  <a:extLst>
                    <a:ext uri="{9D8B030D-6E8A-4147-A177-3AD203B41FA5}">
                      <a16:colId xmlns:a16="http://schemas.microsoft.com/office/drawing/2014/main" val="1238430047"/>
                    </a:ext>
                  </a:extLst>
                </a:gridCol>
                <a:gridCol w="905256">
                  <a:extLst>
                    <a:ext uri="{9D8B030D-6E8A-4147-A177-3AD203B41FA5}">
                      <a16:colId xmlns:a16="http://schemas.microsoft.com/office/drawing/2014/main" val="1547840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2209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- 2024-07-30 11:01:12</a:t>
                      </a:r>
                      <a:r>
                        <a:rPr kumimoji="0" lang="it-IT" sz="1000" b="0" i="0" u="none" strike="noStrike" kern="1200" cap="none" spc="0" normalizeH="0" baseline="0" noProof="0">
                          <a:ln>
                            <a:noFill/>
                          </a:ln>
                          <a:solidFill>
                            <a:prstClr val="black"/>
                          </a:solidFill>
                          <a:effectLst/>
                          <a:uLnTx/>
                          <a:uFillTx/>
                          <a:latin typeface="Calibri"/>
                          <a:ea typeface="+mn-ea"/>
                          <a:cs typeface="+mn-cs"/>
                        </a:rPr>
                        <a:t>
 Le amicizie che si prendono cura l’una dell’altra, durano per sempre 💙 Festeggia la Giornata Internazionale dell'Amicizia condividendo nei commenti i momenti preferiti che hai vissuto con i tuoi amici.​
E non dimenticare di taggarli!👇🏽
#NIVEA #NIVEAItalia #GiornataInternazionaleAmicizia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https://quintly-eu-image-storage.s3.amazonaws.com/8a9ce57e2eef1d65808952233f0033d0/beb4e34c1bc51a5bdbcbe838f022c44e.jpg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a:t>
                      </a:r>
                    </a:p>
                  </a:txBody>
                  <a:tcPr/>
                </a:tc>
                <a:extLst>
                  <a:ext uri="{0D108BD9-81ED-4DB2-BD59-A6C34878D82A}">
                    <a16:rowId xmlns:a16="http://schemas.microsoft.com/office/drawing/2014/main" val="254925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- 2024-07-30 10:16:30</a:t>
                      </a:r>
                      <a:r>
                        <a:rPr kumimoji="0" lang="en-US" sz="1000" b="0" i="0" u="none" strike="noStrike" kern="1200" cap="none" spc="0" normalizeH="0" baseline="0" noProof="0">
                          <a:ln>
                            <a:noFill/>
                          </a:ln>
                          <a:solidFill>
                            <a:prstClr val="black"/>
                          </a:solidFill>
                          <a:effectLst/>
                          <a:uLnTx/>
                          <a:uFillTx/>
                          <a:latin typeface="Calibri"/>
                          <a:ea typeface="+mn-ea"/>
                          <a:cs typeface="+mn-cs"/>
                        </a:rPr>
                        <a:t>
 You always need the essentials for a sunny day 🌞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https://quintly-eu-image-storage.s3.amazonaws.com/1271acdc50e41cd4b7b8b8806890ad13/0c56c8c3ecc696c21c53f824ce56843c.jpg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a:t>
                      </a:r>
                    </a:p>
                  </a:txBody>
                  <a:tcPr/>
                </a:tc>
                <a:extLst>
                  <a:ext uri="{0D108BD9-81ED-4DB2-BD59-A6C34878D82A}">
                    <a16:rowId xmlns:a16="http://schemas.microsoft.com/office/drawing/2014/main" val="3276989816"/>
                  </a:ext>
                </a:extLst>
              </a:tr>
            </a:tbl>
          </a:graphicData>
        </a:graphic>
      </p:graphicFrame>
      <p:sp>
        <p:nvSpPr>
          <p:cNvPr id="4" name="Text Placeholder 3">
            <a:extLst>
              <a:ext uri="{FF2B5EF4-FFF2-40B4-BE49-F238E27FC236}">
                <a16:creationId xmlns:a16="http://schemas.microsoft.com/office/drawing/2014/main" id="{9300B692-3850-4619-A793-22E0B5736A7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103560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C1996-CE76-4747-9BB6-1D3FEF11D660}"/>
              </a:ext>
            </a:extLst>
          </p:cNvPr>
          <p:cNvSpPr>
            <a:spLocks noGrp="1"/>
          </p:cNvSpPr>
          <p:nvPr>
            <p:ph type="title"/>
          </p:nvPr>
        </p:nvSpPr>
        <p:spPr/>
        <p:txBody>
          <a:bodyPr/>
          <a:lstStyle/>
          <a:p>
            <a:r>
              <a:rPr lang="en-US"/>
              <a:t>Instagram Post Performance Instagram Reach | 5 profiles - 5 of 8</a:t>
            </a:r>
          </a:p>
        </p:txBody>
      </p:sp>
      <p:graphicFrame>
        <p:nvGraphicFramePr>
          <p:cNvPr id="5" name="Table Placeholder 4">
            <a:extLst>
              <a:ext uri="{FF2B5EF4-FFF2-40B4-BE49-F238E27FC236}">
                <a16:creationId xmlns:a16="http://schemas.microsoft.com/office/drawing/2014/main" id="{D29A5028-E0C8-490D-BA3A-7A84499694FF}"/>
              </a:ext>
            </a:extLst>
          </p:cNvPr>
          <p:cNvGraphicFramePr>
            <a:graphicFrameLocks noGrp="1"/>
          </p:cNvGraphicFramePr>
          <p:nvPr>
            <p:ph type="tbl" sz="quarter" idx="13"/>
            <p:extLst>
              <p:ext uri="{D42A27DB-BD31-4B8C-83A1-F6EECF244321}">
                <p14:modId xmlns:p14="http://schemas.microsoft.com/office/powerpoint/2010/main" val="1381699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604957193"/>
                    </a:ext>
                  </a:extLst>
                </a:gridCol>
                <a:gridCol w="1892808">
                  <a:extLst>
                    <a:ext uri="{9D8B030D-6E8A-4147-A177-3AD203B41FA5}">
                      <a16:colId xmlns:a16="http://schemas.microsoft.com/office/drawing/2014/main" val="4195015410"/>
                    </a:ext>
                  </a:extLst>
                </a:gridCol>
                <a:gridCol w="2551176">
                  <a:extLst>
                    <a:ext uri="{9D8B030D-6E8A-4147-A177-3AD203B41FA5}">
                      <a16:colId xmlns:a16="http://schemas.microsoft.com/office/drawing/2014/main" val="2137762429"/>
                    </a:ext>
                  </a:extLst>
                </a:gridCol>
                <a:gridCol w="905256">
                  <a:extLst>
                    <a:ext uri="{9D8B030D-6E8A-4147-A177-3AD203B41FA5}">
                      <a16:colId xmlns:a16="http://schemas.microsoft.com/office/drawing/2014/main" val="2368619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9402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- 2024-07-23 13:00:57</a:t>
                      </a:r>
                      <a:r>
                        <a:rPr kumimoji="0" lang="es-ES" sz="1000" b="0" i="0" u="none" strike="noStrike" kern="1200" cap="none" spc="0" normalizeH="0" baseline="0" noProof="0">
                          <a:ln>
                            <a:noFill/>
                          </a:ln>
                          <a:solidFill>
                            <a:prstClr val="black"/>
                          </a:solidFill>
                          <a:effectLst/>
                          <a:uLnTx/>
                          <a:uFillTx/>
                          <a:latin typeface="Calibri"/>
                          <a:ea typeface="+mn-ea"/>
                          <a:cs typeface="+mn-cs"/>
                        </a:rPr>
                        <a:t>
 Descubre la hidratación profunda y la protección frente a los rayos UV de la loción solar NIVEA SUN Protege &amp; Hidrata. No sólo te protege del sol, sino que también ayuda a prevenir los daños en la piel a largo plazo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https://quintly-eu-image-storage.s3.amazonaws.com/7148b6684ed6c676ec24fe76a641be69/0acaecdb81b011c6231c165972ceec7e.jpg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a:t>
                      </a:r>
                    </a:p>
                  </a:txBody>
                  <a:tcPr/>
                </a:tc>
                <a:extLst>
                  <a:ext uri="{0D108BD9-81ED-4DB2-BD59-A6C34878D82A}">
                    <a16:rowId xmlns:a16="http://schemas.microsoft.com/office/drawing/2014/main" val="238652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- 2024-07-26 13:01:15</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los microplásticos pueden persistir en los entornos oceánicos, dañando la vida silvestre y alterando los ecosistemas durante décadas? 🐡 Disfruta de la playa sin preocupaciones y sin microplásticos con nuestro Fluido Solar Antimanchas Luminous630 SPF50+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https://quintly-eu-image-storage.s3.amazonaws.com/7148b6684ed6c676ec24fe76a641be69/ceccce03abac0df4fcecf98ddf8e3c83.jpg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extLst>
                  <a:ext uri="{0D108BD9-81ED-4DB2-BD59-A6C34878D82A}">
                    <a16:rowId xmlns:a16="http://schemas.microsoft.com/office/drawing/2014/main" val="3250514894"/>
                  </a:ext>
                </a:extLst>
              </a:tr>
            </a:tbl>
          </a:graphicData>
        </a:graphic>
      </p:graphicFrame>
      <p:sp>
        <p:nvSpPr>
          <p:cNvPr id="4" name="Text Placeholder 3">
            <a:extLst>
              <a:ext uri="{FF2B5EF4-FFF2-40B4-BE49-F238E27FC236}">
                <a16:creationId xmlns:a16="http://schemas.microsoft.com/office/drawing/2014/main" id="{0609F3E3-D97E-464C-AAF9-C69E322A807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124610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345C9-FEDC-4DF7-9018-7EC3A172885F}"/>
              </a:ext>
            </a:extLst>
          </p:cNvPr>
          <p:cNvSpPr>
            <a:spLocks noGrp="1"/>
          </p:cNvSpPr>
          <p:nvPr>
            <p:ph type="title"/>
          </p:nvPr>
        </p:nvSpPr>
        <p:spPr/>
        <p:txBody>
          <a:bodyPr/>
          <a:lstStyle/>
          <a:p>
            <a:r>
              <a:rPr lang="en-US"/>
              <a:t>Instagram Post Performance Instagram Reach | 5 profiles - 6 of 8</a:t>
            </a:r>
          </a:p>
        </p:txBody>
      </p:sp>
      <p:graphicFrame>
        <p:nvGraphicFramePr>
          <p:cNvPr id="5" name="Table Placeholder 4">
            <a:extLst>
              <a:ext uri="{FF2B5EF4-FFF2-40B4-BE49-F238E27FC236}">
                <a16:creationId xmlns:a16="http://schemas.microsoft.com/office/drawing/2014/main" id="{910FF849-EF01-4254-9DA0-C8B0EED73142}"/>
              </a:ext>
            </a:extLst>
          </p:cNvPr>
          <p:cNvGraphicFramePr>
            <a:graphicFrameLocks noGrp="1"/>
          </p:cNvGraphicFramePr>
          <p:nvPr>
            <p:ph type="tbl" sz="quarter" idx="13"/>
            <p:extLst>
              <p:ext uri="{D42A27DB-BD31-4B8C-83A1-F6EECF244321}">
                <p14:modId xmlns:p14="http://schemas.microsoft.com/office/powerpoint/2010/main" val="1986487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837913835"/>
                    </a:ext>
                  </a:extLst>
                </a:gridCol>
                <a:gridCol w="1892808">
                  <a:extLst>
                    <a:ext uri="{9D8B030D-6E8A-4147-A177-3AD203B41FA5}">
                      <a16:colId xmlns:a16="http://schemas.microsoft.com/office/drawing/2014/main" val="1017945140"/>
                    </a:ext>
                  </a:extLst>
                </a:gridCol>
                <a:gridCol w="2551176">
                  <a:extLst>
                    <a:ext uri="{9D8B030D-6E8A-4147-A177-3AD203B41FA5}">
                      <a16:colId xmlns:a16="http://schemas.microsoft.com/office/drawing/2014/main" val="1792785682"/>
                    </a:ext>
                  </a:extLst>
                </a:gridCol>
                <a:gridCol w="905256">
                  <a:extLst>
                    <a:ext uri="{9D8B030D-6E8A-4147-A177-3AD203B41FA5}">
                      <a16:colId xmlns:a16="http://schemas.microsoft.com/office/drawing/2014/main" val="2483750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3326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- 2024-07-26 11:46:13</a:t>
                      </a:r>
                      <a:r>
                        <a:rPr kumimoji="0" lang="it-IT" sz="1000" b="0" i="0" u="none" strike="noStrike" kern="1200" cap="none" spc="0" normalizeH="0" baseline="0" noProof="0">
                          <a:ln>
                            <a:noFill/>
                          </a:ln>
                          <a:solidFill>
                            <a:prstClr val="black"/>
                          </a:solidFill>
                          <a:effectLst/>
                          <a:uLnTx/>
                          <a:uFillTx/>
                          <a:latin typeface="Calibri"/>
                          <a:ea typeface="+mn-ea"/>
                          <a:cs typeface="+mn-cs"/>
                        </a:rPr>
                        <a:t>
 Sai che le microplastiche possono restare a lungo negli oceani, danneggiando la fauna selvatica e sconvolgendo gli ecosistemi per decenni? 🐡 Goditi la vita da spiaggia senza pensieri con NIVEA SUN Crema UV Viso Anti-età FP50!💙🌊 ​
E tu, sei pronta per la tua prossima ​vacanza al mare?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https://quintly-eu-image-storage.s3.amazonaws.com/8a9ce57e2eef1d65808952233f0033d0/13476f92abc5a4abcd72ed07fba6fd82.jpg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a:t>
                      </a:r>
                    </a:p>
                  </a:txBody>
                  <a:tcPr/>
                </a:tc>
                <a:extLst>
                  <a:ext uri="{0D108BD9-81ED-4DB2-BD59-A6C34878D82A}">
                    <a16:rowId xmlns:a16="http://schemas.microsoft.com/office/drawing/2014/main" val="60528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- 2024-07-26 11:00:35</a:t>
                      </a:r>
                      <a:r>
                        <a:rPr kumimoji="0" lang="fr-FR" sz="1000" b="0" i="0" u="none" strike="noStrike" kern="1200" cap="none" spc="0" normalizeH="0" baseline="0" noProof="0">
                          <a:ln>
                            <a:noFill/>
                          </a:ln>
                          <a:solidFill>
                            <a:prstClr val="black"/>
                          </a:solidFill>
                          <a:effectLst/>
                          <a:uLnTx/>
                          <a:uFillTx/>
                          <a:latin typeface="Calibri"/>
                          <a:ea typeface="+mn-ea"/>
                          <a:cs typeface="+mn-cs"/>
                        </a:rPr>
                        <a:t>
 Pour toujours dans mon ère glow 💙✨ #nivea #swiftie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https://quintly-eu-image-storage.s3.amazonaws.com/e66bc3a35579efcff19ade710d665dcb/21b48f1edbfe173b6abc2e3749d7ffc8.jpg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extLst>
                  <a:ext uri="{0D108BD9-81ED-4DB2-BD59-A6C34878D82A}">
                    <a16:rowId xmlns:a16="http://schemas.microsoft.com/office/drawing/2014/main" val="40850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- 2024-07-29 19:00:32</a:t>
                      </a:r>
                      <a:r>
                        <a:rPr kumimoji="0" lang="en-US" sz="1000" b="0" i="0" u="none" strike="noStrike" kern="1200" cap="none" spc="0" normalizeH="0" baseline="0" noProof="0">
                          <a:ln>
                            <a:noFill/>
                          </a:ln>
                          <a:solidFill>
                            <a:prstClr val="black"/>
                          </a:solidFill>
                          <a:effectLst/>
                          <a:uLnTx/>
                          <a:uFillTx/>
                          <a:latin typeface="Calibri"/>
                          <a:ea typeface="+mn-ea"/>
                          <a:cs typeface="+mn-cs"/>
                        </a:rPr>
                        <a:t>
 Experience deep hydration and powerful UV defense with NIVEA SUN Protect &amp; Moisture lotion. It not only protects you from the sun, it also helps to prevent long-term skin damage 🤝🏻 #nivea #spf #suncream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https://quintly-eu-image-storage.s3.amazonaws.com/1271acdc50e41cd4b7b8b8806890ad13/18ed03705451b5c7f3dd9c4b400fbc82.jpg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extLst>
                  <a:ext uri="{0D108BD9-81ED-4DB2-BD59-A6C34878D82A}">
                    <a16:rowId xmlns:a16="http://schemas.microsoft.com/office/drawing/2014/main" val="2583552515"/>
                  </a:ext>
                </a:extLst>
              </a:tr>
            </a:tbl>
          </a:graphicData>
        </a:graphic>
      </p:graphicFrame>
      <p:sp>
        <p:nvSpPr>
          <p:cNvPr id="4" name="Text Placeholder 3">
            <a:extLst>
              <a:ext uri="{FF2B5EF4-FFF2-40B4-BE49-F238E27FC236}">
                <a16:creationId xmlns:a16="http://schemas.microsoft.com/office/drawing/2014/main" id="{ED57EEDC-258F-41F4-A7E9-C236479D1FC3}"/>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59971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0D4AA-9063-446A-808F-4BA58DE15385}"/>
              </a:ext>
            </a:extLst>
          </p:cNvPr>
          <p:cNvSpPr>
            <a:spLocks noGrp="1"/>
          </p:cNvSpPr>
          <p:nvPr>
            <p:ph type="title"/>
          </p:nvPr>
        </p:nvSpPr>
        <p:spPr/>
        <p:txBody>
          <a:bodyPr/>
          <a:lstStyle/>
          <a:p>
            <a:r>
              <a:rPr lang="en-US"/>
              <a:t>Instagram Post Performance Instagram Reach | 5 profiles - 7 of 8</a:t>
            </a:r>
          </a:p>
        </p:txBody>
      </p:sp>
      <p:graphicFrame>
        <p:nvGraphicFramePr>
          <p:cNvPr id="5" name="Table Placeholder 4">
            <a:extLst>
              <a:ext uri="{FF2B5EF4-FFF2-40B4-BE49-F238E27FC236}">
                <a16:creationId xmlns:a16="http://schemas.microsoft.com/office/drawing/2014/main" id="{171ABAC1-D165-4C2A-806A-1957749AC960}"/>
              </a:ext>
            </a:extLst>
          </p:cNvPr>
          <p:cNvGraphicFramePr>
            <a:graphicFrameLocks noGrp="1"/>
          </p:cNvGraphicFramePr>
          <p:nvPr>
            <p:ph type="tbl" sz="quarter" idx="13"/>
            <p:extLst>
              <p:ext uri="{D42A27DB-BD31-4B8C-83A1-F6EECF244321}">
                <p14:modId xmlns:p14="http://schemas.microsoft.com/office/powerpoint/2010/main" val="3030511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613074977"/>
                    </a:ext>
                  </a:extLst>
                </a:gridCol>
                <a:gridCol w="1892808">
                  <a:extLst>
                    <a:ext uri="{9D8B030D-6E8A-4147-A177-3AD203B41FA5}">
                      <a16:colId xmlns:a16="http://schemas.microsoft.com/office/drawing/2014/main" val="3222399640"/>
                    </a:ext>
                  </a:extLst>
                </a:gridCol>
                <a:gridCol w="2551176">
                  <a:extLst>
                    <a:ext uri="{9D8B030D-6E8A-4147-A177-3AD203B41FA5}">
                      <a16:colId xmlns:a16="http://schemas.microsoft.com/office/drawing/2014/main" val="3521083563"/>
                    </a:ext>
                  </a:extLst>
                </a:gridCol>
                <a:gridCol w="905256">
                  <a:extLst>
                    <a:ext uri="{9D8B030D-6E8A-4147-A177-3AD203B41FA5}">
                      <a16:colId xmlns:a16="http://schemas.microsoft.com/office/drawing/2014/main" val="4192297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2829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- 2024-07-27 11:00:32</a:t>
                      </a:r>
                      <a:r>
                        <a:rPr kumimoji="0" lang="fr-FR" sz="1000" b="0" i="0" u="none" strike="noStrike" kern="1200" cap="none" spc="0" normalizeH="0" baseline="0" noProof="0">
                          <a:ln>
                            <a:noFill/>
                          </a:ln>
                          <a:solidFill>
                            <a:prstClr val="black"/>
                          </a:solidFill>
                          <a:effectLst/>
                          <a:uLnTx/>
                          <a:uFillTx/>
                          <a:latin typeface="Calibri"/>
                          <a:ea typeface="+mn-ea"/>
                          <a:cs typeface="+mn-cs"/>
                        </a:rPr>
                        <a:t>
 Nous avons tous déjà fait des erreurs skincare 🫣
Quelques conseils simples pour chouchouter votre peau comme elle le mérite ✨ :
😌 Nettoyez matin et soir
💧 Hydratez quotidiennement
☀️ Protégez-vous du soleil
🌿 Exfoliez une fois par semaine 
💦 Buvez de l'eau et dormez bien 
Et vous quelle erreur faisiez-vous ? 
#nivea #soindelapeau #conseils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https://quintly-eu-image-storage.s3.amazonaws.com/e66bc3a35579efcff19ade710d665dcb/a60c2740734a3fd540a31e8d57df4d75.jpg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extLst>
                  <a:ext uri="{0D108BD9-81ED-4DB2-BD59-A6C34878D82A}">
                    <a16:rowId xmlns:a16="http://schemas.microsoft.com/office/drawing/2014/main" val="387172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- 2024-07-25 11:00:33</a:t>
                      </a:r>
                      <a:r>
                        <a:rPr kumimoji="0" lang="fr-FR" sz="1000" b="0" i="0" u="none" strike="noStrike" kern="1200" cap="none" spc="0" normalizeH="0" baseline="0" noProof="0">
                          <a:ln>
                            <a:noFill/>
                          </a:ln>
                          <a:solidFill>
                            <a:prstClr val="black"/>
                          </a:solidFill>
                          <a:effectLst/>
                          <a:uLnTx/>
                          <a:uFillTx/>
                          <a:latin typeface="Calibri"/>
                          <a:ea typeface="+mn-ea"/>
                          <a:cs typeface="+mn-cs"/>
                        </a:rPr>
                        <a:t>
 Préparez-vous pour l'été avec la Crème Soft ! ☀️ Sa formule légère, enrichie en vitamine E et en jojoba, dans un emballage pratique de 75 ml, garde votre peau nourrie et fraîche où que vous alliez !
#nivea #niveasoft #hydratation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https://quintly-eu-image-storage.s3.amazonaws.com/e66bc3a35579efcff19ade710d665dcb/08a986890bb2a243b5460c2cd6dc54f4.jpg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extLst>
                  <a:ext uri="{0D108BD9-81ED-4DB2-BD59-A6C34878D82A}">
                    <a16:rowId xmlns:a16="http://schemas.microsoft.com/office/drawing/2014/main" val="4242331985"/>
                  </a:ext>
                </a:extLst>
              </a:tr>
            </a:tbl>
          </a:graphicData>
        </a:graphic>
      </p:graphicFrame>
      <p:sp>
        <p:nvSpPr>
          <p:cNvPr id="4" name="Text Placeholder 3">
            <a:extLst>
              <a:ext uri="{FF2B5EF4-FFF2-40B4-BE49-F238E27FC236}">
                <a16:creationId xmlns:a16="http://schemas.microsoft.com/office/drawing/2014/main" id="{B981D3E1-3537-441A-97D7-1A1E01254C9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614651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9BEC6-D8F9-494B-ACF9-CE0CB9DC3EBF}"/>
              </a:ext>
            </a:extLst>
          </p:cNvPr>
          <p:cNvSpPr>
            <a:spLocks noGrp="1"/>
          </p:cNvSpPr>
          <p:nvPr>
            <p:ph type="title"/>
          </p:nvPr>
        </p:nvSpPr>
        <p:spPr/>
        <p:txBody>
          <a:bodyPr/>
          <a:lstStyle/>
          <a:p>
            <a:r>
              <a:rPr lang="en-US"/>
              <a:t>Instagram Post Performance Instagram Reach | 5 profiles - 8 of 8</a:t>
            </a:r>
          </a:p>
        </p:txBody>
      </p:sp>
      <p:graphicFrame>
        <p:nvGraphicFramePr>
          <p:cNvPr id="5" name="Table Placeholder 4">
            <a:extLst>
              <a:ext uri="{FF2B5EF4-FFF2-40B4-BE49-F238E27FC236}">
                <a16:creationId xmlns:a16="http://schemas.microsoft.com/office/drawing/2014/main" id="{27F8591D-5CF6-47DA-A991-F5E4DD690DF0}"/>
              </a:ext>
            </a:extLst>
          </p:cNvPr>
          <p:cNvGraphicFramePr>
            <a:graphicFrameLocks noGrp="1"/>
          </p:cNvGraphicFramePr>
          <p:nvPr>
            <p:ph type="tbl" sz="quarter" idx="13"/>
            <p:extLst>
              <p:ext uri="{D42A27DB-BD31-4B8C-83A1-F6EECF244321}">
                <p14:modId xmlns:p14="http://schemas.microsoft.com/office/powerpoint/2010/main" val="2497792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728243518"/>
                    </a:ext>
                  </a:extLst>
                </a:gridCol>
                <a:gridCol w="1892808">
                  <a:extLst>
                    <a:ext uri="{9D8B030D-6E8A-4147-A177-3AD203B41FA5}">
                      <a16:colId xmlns:a16="http://schemas.microsoft.com/office/drawing/2014/main" val="3827491196"/>
                    </a:ext>
                  </a:extLst>
                </a:gridCol>
                <a:gridCol w="2551176">
                  <a:extLst>
                    <a:ext uri="{9D8B030D-6E8A-4147-A177-3AD203B41FA5}">
                      <a16:colId xmlns:a16="http://schemas.microsoft.com/office/drawing/2014/main" val="2764446266"/>
                    </a:ext>
                  </a:extLst>
                </a:gridCol>
                <a:gridCol w="905256">
                  <a:extLst>
                    <a:ext uri="{9D8B030D-6E8A-4147-A177-3AD203B41FA5}">
                      <a16:colId xmlns:a16="http://schemas.microsoft.com/office/drawing/2014/main" val="988302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5522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- 2024-07-25 13:01:34</a:t>
                      </a:r>
                      <a:r>
                        <a:rPr kumimoji="0" lang="en-US" sz="1000" b="0" i="0" u="none" strike="noStrike" kern="1200" cap="none" spc="0" normalizeH="0" baseline="0" noProof="0">
                          <a:ln>
                            <a:noFill/>
                          </a:ln>
                          <a:solidFill>
                            <a:prstClr val="black"/>
                          </a:solidFill>
                          <a:effectLst/>
                          <a:uLnTx/>
                          <a:uFillTx/>
                          <a:latin typeface="Calibri"/>
                          <a:ea typeface="+mn-ea"/>
                          <a:cs typeface="+mn-cs"/>
                        </a:rPr>
                        <a:t>
 ¡Prepárate para el verano con NIVEA Soft! ☀️ Su fórmula ligera, enriquecida con Vitamina E y aceite de Jojoba,  mantiene tu piel nutrida y fresca allá donde te lleven tus aventuras.​
​
 #NIVEA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https://quintly-eu-image-storage.s3.amazonaws.com/7148b6684ed6c676ec24fe76a641be69/853055d723e43ebe68f9df39cf900aaa.jpg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extLst>
                  <a:ext uri="{0D108BD9-81ED-4DB2-BD59-A6C34878D82A}">
                    <a16:rowId xmlns:a16="http://schemas.microsoft.com/office/drawing/2014/main" val="100084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- 2024-07-25 20:00:17</a:t>
                      </a:r>
                      <a:r>
                        <a:rPr kumimoji="0" lang="en-US" sz="1000" b="0" i="0" u="none" strike="noStrike" kern="1200" cap="none" spc="0" normalizeH="0" baseline="0" noProof="0">
                          <a:ln>
                            <a:noFill/>
                          </a:ln>
                          <a:solidFill>
                            <a:prstClr val="black"/>
                          </a:solidFill>
                          <a:effectLst/>
                          <a:uLnTx/>
                          <a:uFillTx/>
                          <a:latin typeface="Calibri"/>
                          <a:ea typeface="+mn-ea"/>
                          <a:cs typeface="+mn-cs"/>
                        </a:rPr>
                        <a:t>
 Microplastics can linger in our oceans for centuries, posing serious threats to marine biodiversity 🐠 With our NIVEA Sun Protect &amp; Moisture Lotion, you're not just protecting your skin from harmful UV rays, you're also helping to prevent these tiny pollutants from disrupting marine ecosystems 🌊#nivea #spf #oceanrespect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https://quintly-eu-image-storage.s3.amazonaws.com/1271acdc50e41cd4b7b8b8806890ad13/5885462166edebeaa839917b906a93ba.jpg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extLst>
                  <a:ext uri="{0D108BD9-81ED-4DB2-BD59-A6C34878D82A}">
                    <a16:rowId xmlns:a16="http://schemas.microsoft.com/office/drawing/2014/main" val="900725967"/>
                  </a:ext>
                </a:extLst>
              </a:tr>
            </a:tbl>
          </a:graphicData>
        </a:graphic>
      </p:graphicFrame>
      <p:sp>
        <p:nvSpPr>
          <p:cNvPr id="4" name="Text Placeholder 3">
            <a:extLst>
              <a:ext uri="{FF2B5EF4-FFF2-40B4-BE49-F238E27FC236}">
                <a16:creationId xmlns:a16="http://schemas.microsoft.com/office/drawing/2014/main" id="{8E0100E6-40C0-46C4-90F6-818113005B6C}"/>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503724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FE7B6-2A12-41F7-AEFA-AF3E9F5BB276}"/>
              </a:ext>
            </a:extLst>
          </p:cNvPr>
          <p:cNvSpPr>
            <a:spLocks noGrp="1"/>
          </p:cNvSpPr>
          <p:nvPr>
            <p:ph type="title"/>
          </p:nvPr>
        </p:nvSpPr>
        <p:spPr/>
        <p:txBody>
          <a:bodyPr/>
          <a:lstStyle/>
          <a:p>
            <a:r>
              <a:rPr lang="nn-NO"/>
              <a:t>Instagram Post Performance Instagram EG-Rate | 5 profiles - 1 of 8</a:t>
            </a:r>
            <a:endParaRPr lang="en-US"/>
          </a:p>
        </p:txBody>
      </p:sp>
      <p:graphicFrame>
        <p:nvGraphicFramePr>
          <p:cNvPr id="5" name="Table Placeholder 4">
            <a:extLst>
              <a:ext uri="{FF2B5EF4-FFF2-40B4-BE49-F238E27FC236}">
                <a16:creationId xmlns:a16="http://schemas.microsoft.com/office/drawing/2014/main" id="{63F62E6B-103B-4946-B7DA-4099BA65BE69}"/>
              </a:ext>
            </a:extLst>
          </p:cNvPr>
          <p:cNvGraphicFramePr>
            <a:graphicFrameLocks noGrp="1"/>
          </p:cNvGraphicFramePr>
          <p:nvPr>
            <p:ph type="tbl" sz="quarter" idx="13"/>
            <p:extLst>
              <p:ext uri="{D42A27DB-BD31-4B8C-83A1-F6EECF244321}">
                <p14:modId xmlns:p14="http://schemas.microsoft.com/office/powerpoint/2010/main" val="1634708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89917971"/>
                    </a:ext>
                  </a:extLst>
                </a:gridCol>
                <a:gridCol w="1892808">
                  <a:extLst>
                    <a:ext uri="{9D8B030D-6E8A-4147-A177-3AD203B41FA5}">
                      <a16:colId xmlns:a16="http://schemas.microsoft.com/office/drawing/2014/main" val="600472476"/>
                    </a:ext>
                  </a:extLst>
                </a:gridCol>
                <a:gridCol w="2551176">
                  <a:extLst>
                    <a:ext uri="{9D8B030D-6E8A-4147-A177-3AD203B41FA5}">
                      <a16:colId xmlns:a16="http://schemas.microsoft.com/office/drawing/2014/main" val="3710360640"/>
                    </a:ext>
                  </a:extLst>
                </a:gridCol>
                <a:gridCol w="905256">
                  <a:extLst>
                    <a:ext uri="{9D8B030D-6E8A-4147-A177-3AD203B41FA5}">
                      <a16:colId xmlns:a16="http://schemas.microsoft.com/office/drawing/2014/main" val="376658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16931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- 2024-07-25 20:00:17</a:t>
                      </a:r>
                      <a:r>
                        <a:rPr kumimoji="0" lang="en-US" sz="1000" b="0" i="0" u="none" strike="noStrike" kern="1200" cap="none" spc="0" normalizeH="0" baseline="0" noProof="0">
                          <a:ln>
                            <a:noFill/>
                          </a:ln>
                          <a:solidFill>
                            <a:prstClr val="black"/>
                          </a:solidFill>
                          <a:effectLst/>
                          <a:uLnTx/>
                          <a:uFillTx/>
                          <a:latin typeface="Calibri"/>
                          <a:ea typeface="+mn-ea"/>
                          <a:cs typeface="+mn-cs"/>
                        </a:rPr>
                        <a:t>
 Microplastics can linger in our oceans for centuries, posing serious threats to marine biodiversity 🐠 With our NIVEA Sun Protect &amp; Moisture Lotion, you're not just protecting your skin from harmful UV rays, you're also helping to prevent these tiny pollutants from disrupting marine ecosystems 🌊#nivea #spf #oceanrespect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https://quintly-eu-image-storage.s3.amazonaws.com/1271acdc50e41cd4b7b8b8806890ad13/5885462166edebeaa839917b906a93ba.jpg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16.67 %</a:t>
                      </a:r>
                    </a:p>
                  </a:txBody>
                  <a:tcPr/>
                </a:tc>
                <a:extLst>
                  <a:ext uri="{0D108BD9-81ED-4DB2-BD59-A6C34878D82A}">
                    <a16:rowId xmlns:a16="http://schemas.microsoft.com/office/drawing/2014/main" val="338411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- 2024-07-26 10:00:35</a:t>
                      </a:r>
                      <a:r>
                        <a:rPr kumimoji="0" lang="en-US" sz="1000" b="0" i="0" u="none" strike="noStrike" kern="1200" cap="none" spc="0" normalizeH="0" baseline="0" noProof="0">
                          <a:ln>
                            <a:noFill/>
                          </a:ln>
                          <a:solidFill>
                            <a:prstClr val="black"/>
                          </a:solidFill>
                          <a:effectLst/>
                          <a:uLnTx/>
                          <a:uFillTx/>
                          <a:latin typeface="Calibri"/>
                          <a:ea typeface="+mn-ea"/>
                          <a:cs typeface="+mn-cs"/>
                        </a:rPr>
                        <a:t>
 Forever in my glow era 💙✨ #nivea #swiftie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https://quintly-eu-image-storage.s3.amazonaws.com/1271acdc50e41cd4b7b8b8806890ad13/21b48f1edbfe173b6abc2e3749d7ffc8.jpg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6.88 %</a:t>
                      </a:r>
                    </a:p>
                  </a:txBody>
                  <a:tcPr/>
                </a:tc>
                <a:extLst>
                  <a:ext uri="{0D108BD9-81ED-4DB2-BD59-A6C34878D82A}">
                    <a16:rowId xmlns:a16="http://schemas.microsoft.com/office/drawing/2014/main" val="333520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- 2024-07-26 11:00:35</a:t>
                      </a:r>
                      <a:r>
                        <a:rPr kumimoji="0" lang="fr-FR" sz="1000" b="0" i="0" u="none" strike="noStrike" kern="1200" cap="none" spc="0" normalizeH="0" baseline="0" noProof="0">
                          <a:ln>
                            <a:noFill/>
                          </a:ln>
                          <a:solidFill>
                            <a:prstClr val="black"/>
                          </a:solidFill>
                          <a:effectLst/>
                          <a:uLnTx/>
                          <a:uFillTx/>
                          <a:latin typeface="Calibri"/>
                          <a:ea typeface="+mn-ea"/>
                          <a:cs typeface="+mn-cs"/>
                        </a:rPr>
                        <a:t>
 Pour toujours dans mon ère glow 💙✨ #nivea #swiftie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https://quintly-eu-image-storage.s3.amazonaws.com/e66bc3a35579efcff19ade710d665dcb/21b48f1edbfe173b6abc2e3749d7ffc8.jpg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4284892607"/>
                  </a:ext>
                </a:extLst>
              </a:tr>
            </a:tbl>
          </a:graphicData>
        </a:graphic>
      </p:graphicFrame>
      <p:sp>
        <p:nvSpPr>
          <p:cNvPr id="4" name="Text Placeholder 3">
            <a:extLst>
              <a:ext uri="{FF2B5EF4-FFF2-40B4-BE49-F238E27FC236}">
                <a16:creationId xmlns:a16="http://schemas.microsoft.com/office/drawing/2014/main" id="{2EE0739E-253D-4BE3-8CF6-133FEB7C7C2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891744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2BD18-D773-446F-AF45-B1D492B151D5}"/>
              </a:ext>
            </a:extLst>
          </p:cNvPr>
          <p:cNvSpPr>
            <a:spLocks noGrp="1"/>
          </p:cNvSpPr>
          <p:nvPr>
            <p:ph type="title"/>
          </p:nvPr>
        </p:nvSpPr>
        <p:spPr/>
        <p:txBody>
          <a:bodyPr/>
          <a:lstStyle/>
          <a:p>
            <a:r>
              <a:rPr lang="nn-NO"/>
              <a:t>Instagram Post Performance Instagram EG-Rate | 5 profiles - 2 of 8</a:t>
            </a:r>
            <a:endParaRPr lang="en-US"/>
          </a:p>
        </p:txBody>
      </p:sp>
      <p:graphicFrame>
        <p:nvGraphicFramePr>
          <p:cNvPr id="5" name="Table Placeholder 4">
            <a:extLst>
              <a:ext uri="{FF2B5EF4-FFF2-40B4-BE49-F238E27FC236}">
                <a16:creationId xmlns:a16="http://schemas.microsoft.com/office/drawing/2014/main" id="{65916840-2A48-4866-8F11-F400AB727434}"/>
              </a:ext>
            </a:extLst>
          </p:cNvPr>
          <p:cNvGraphicFramePr>
            <a:graphicFrameLocks noGrp="1"/>
          </p:cNvGraphicFramePr>
          <p:nvPr>
            <p:ph type="tbl" sz="quarter" idx="13"/>
            <p:extLst>
              <p:ext uri="{D42A27DB-BD31-4B8C-83A1-F6EECF244321}">
                <p14:modId xmlns:p14="http://schemas.microsoft.com/office/powerpoint/2010/main" val="2597201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150440422"/>
                    </a:ext>
                  </a:extLst>
                </a:gridCol>
                <a:gridCol w="1892808">
                  <a:extLst>
                    <a:ext uri="{9D8B030D-6E8A-4147-A177-3AD203B41FA5}">
                      <a16:colId xmlns:a16="http://schemas.microsoft.com/office/drawing/2014/main" val="3434891380"/>
                    </a:ext>
                  </a:extLst>
                </a:gridCol>
                <a:gridCol w="2551176">
                  <a:extLst>
                    <a:ext uri="{9D8B030D-6E8A-4147-A177-3AD203B41FA5}">
                      <a16:colId xmlns:a16="http://schemas.microsoft.com/office/drawing/2014/main" val="2956621876"/>
                    </a:ext>
                  </a:extLst>
                </a:gridCol>
                <a:gridCol w="905256">
                  <a:extLst>
                    <a:ext uri="{9D8B030D-6E8A-4147-A177-3AD203B41FA5}">
                      <a16:colId xmlns:a16="http://schemas.microsoft.com/office/drawing/2014/main" val="1888064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72919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- 2024-07-26 13:01:15</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los microplásticos pueden persistir en los entornos oceánicos, dañando la vida silvestre y alterando los ecosistemas durante décadas? 🐡 Disfruta de la playa sin preocupaciones y sin microplásticos con nuestro Fluido Solar Antimanchas Luminous630 SPF50+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https://quintly-eu-image-storage.s3.amazonaws.com/7148b6684ed6c676ec24fe76a641be69/ceccce03abac0df4fcecf98ddf8e3c83.jpg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4.48 %</a:t>
                      </a:r>
                    </a:p>
                  </a:txBody>
                  <a:tcPr/>
                </a:tc>
                <a:extLst>
                  <a:ext uri="{0D108BD9-81ED-4DB2-BD59-A6C34878D82A}">
                    <a16:rowId xmlns:a16="http://schemas.microsoft.com/office/drawing/2014/main" val="347546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- 2024-07-23 13:00:57</a:t>
                      </a:r>
                      <a:r>
                        <a:rPr kumimoji="0" lang="es-ES" sz="1000" b="0" i="0" u="none" strike="noStrike" kern="1200" cap="none" spc="0" normalizeH="0" baseline="0" noProof="0">
                          <a:ln>
                            <a:noFill/>
                          </a:ln>
                          <a:solidFill>
                            <a:prstClr val="black"/>
                          </a:solidFill>
                          <a:effectLst/>
                          <a:uLnTx/>
                          <a:uFillTx/>
                          <a:latin typeface="Calibri"/>
                          <a:ea typeface="+mn-ea"/>
                          <a:cs typeface="+mn-cs"/>
                        </a:rPr>
                        <a:t>
 Descubre la hidratación profunda y la protección frente a los rayos UV de la loción solar NIVEA SUN Protege &amp; Hidrata. No sólo te protege del sol, sino que también ayuda a prevenir los daños en la piel a largo plazo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https://quintly-eu-image-storage.s3.amazonaws.com/7148b6684ed6c676ec24fe76a641be69/0acaecdb81b011c6231c165972ceec7e.jpg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4.12 %</a:t>
                      </a:r>
                    </a:p>
                  </a:txBody>
                  <a:tcPr/>
                </a:tc>
                <a:extLst>
                  <a:ext uri="{0D108BD9-81ED-4DB2-BD59-A6C34878D82A}">
                    <a16:rowId xmlns:a16="http://schemas.microsoft.com/office/drawing/2014/main" val="859916070"/>
                  </a:ext>
                </a:extLst>
              </a:tr>
            </a:tbl>
          </a:graphicData>
        </a:graphic>
      </p:graphicFrame>
      <p:sp>
        <p:nvSpPr>
          <p:cNvPr id="4" name="Text Placeholder 3">
            <a:extLst>
              <a:ext uri="{FF2B5EF4-FFF2-40B4-BE49-F238E27FC236}">
                <a16:creationId xmlns:a16="http://schemas.microsoft.com/office/drawing/2014/main" id="{D466EEC6-0A6C-4703-AF84-7172882A24A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769905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1131-4FAB-46C5-8C0B-167F83A041C5}"/>
              </a:ext>
            </a:extLst>
          </p:cNvPr>
          <p:cNvSpPr>
            <a:spLocks noGrp="1"/>
          </p:cNvSpPr>
          <p:nvPr>
            <p:ph type="title"/>
          </p:nvPr>
        </p:nvSpPr>
        <p:spPr/>
        <p:txBody>
          <a:bodyPr/>
          <a:lstStyle/>
          <a:p>
            <a:r>
              <a:rPr lang="nn-NO"/>
              <a:t>Instagram Post Performance Instagram EG-Rate | 5 profiles - 3 of 8</a:t>
            </a:r>
            <a:endParaRPr lang="en-US"/>
          </a:p>
        </p:txBody>
      </p:sp>
      <p:graphicFrame>
        <p:nvGraphicFramePr>
          <p:cNvPr id="5" name="Table Placeholder 4">
            <a:extLst>
              <a:ext uri="{FF2B5EF4-FFF2-40B4-BE49-F238E27FC236}">
                <a16:creationId xmlns:a16="http://schemas.microsoft.com/office/drawing/2014/main" id="{1EA9B725-590F-4D41-8769-9E001A3A8FBD}"/>
              </a:ext>
            </a:extLst>
          </p:cNvPr>
          <p:cNvGraphicFramePr>
            <a:graphicFrameLocks noGrp="1"/>
          </p:cNvGraphicFramePr>
          <p:nvPr>
            <p:ph type="tbl" sz="quarter" idx="13"/>
            <p:extLst>
              <p:ext uri="{D42A27DB-BD31-4B8C-83A1-F6EECF244321}">
                <p14:modId xmlns:p14="http://schemas.microsoft.com/office/powerpoint/2010/main" val="306479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032832394"/>
                    </a:ext>
                  </a:extLst>
                </a:gridCol>
                <a:gridCol w="1892808">
                  <a:extLst>
                    <a:ext uri="{9D8B030D-6E8A-4147-A177-3AD203B41FA5}">
                      <a16:colId xmlns:a16="http://schemas.microsoft.com/office/drawing/2014/main" val="2257043858"/>
                    </a:ext>
                  </a:extLst>
                </a:gridCol>
                <a:gridCol w="2551176">
                  <a:extLst>
                    <a:ext uri="{9D8B030D-6E8A-4147-A177-3AD203B41FA5}">
                      <a16:colId xmlns:a16="http://schemas.microsoft.com/office/drawing/2014/main" val="1178579411"/>
                    </a:ext>
                  </a:extLst>
                </a:gridCol>
                <a:gridCol w="905256">
                  <a:extLst>
                    <a:ext uri="{9D8B030D-6E8A-4147-A177-3AD203B41FA5}">
                      <a16:colId xmlns:a16="http://schemas.microsoft.com/office/drawing/2014/main" val="112022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414792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- 2024-07-25 13:01:34</a:t>
                      </a:r>
                      <a:r>
                        <a:rPr kumimoji="0" lang="en-US" sz="1000" b="0" i="0" u="none" strike="noStrike" kern="1200" cap="none" spc="0" normalizeH="0" baseline="0" noProof="0">
                          <a:ln>
                            <a:noFill/>
                          </a:ln>
                          <a:solidFill>
                            <a:prstClr val="black"/>
                          </a:solidFill>
                          <a:effectLst/>
                          <a:uLnTx/>
                          <a:uFillTx/>
                          <a:latin typeface="Calibri"/>
                          <a:ea typeface="+mn-ea"/>
                          <a:cs typeface="+mn-cs"/>
                        </a:rPr>
                        <a:t>
 ¡Prepárate para el verano con NIVEA Soft! ☀️ Su fórmula ligera, enriquecida con Vitamina E y aceite de Jojoba,  mantiene tu piel nutrida y fresca allá donde te lleven tus aventuras.​
​
 #NIVEA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https://quintly-eu-image-storage.s3.amazonaws.com/7148b6684ed6c676ec24fe76a641be69/853055d723e43ebe68f9df39cf900aaa.jpg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4.06 %</a:t>
                      </a:r>
                    </a:p>
                  </a:txBody>
                  <a:tcPr/>
                </a:tc>
                <a:extLst>
                  <a:ext uri="{0D108BD9-81ED-4DB2-BD59-A6C34878D82A}">
                    <a16:rowId xmlns:a16="http://schemas.microsoft.com/office/drawing/2014/main" val="228070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- 2024-07-25 11:00:33</a:t>
                      </a:r>
                      <a:r>
                        <a:rPr kumimoji="0" lang="fr-FR" sz="1000" b="0" i="0" u="none" strike="noStrike" kern="1200" cap="none" spc="0" normalizeH="0" baseline="0" noProof="0">
                          <a:ln>
                            <a:noFill/>
                          </a:ln>
                          <a:solidFill>
                            <a:prstClr val="black"/>
                          </a:solidFill>
                          <a:effectLst/>
                          <a:uLnTx/>
                          <a:uFillTx/>
                          <a:latin typeface="Calibri"/>
                          <a:ea typeface="+mn-ea"/>
                          <a:cs typeface="+mn-cs"/>
                        </a:rPr>
                        <a:t>
 Préparez-vous pour l'été avec la Crème Soft ! ☀️ Sa formule légère, enrichie en vitamine E et en jojoba, dans un emballage pratique de 75 ml, garde votre peau nourrie et fraîche où que vous alliez !
#nivea #niveasoft #hydratation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https://quintly-eu-image-storage.s3.amazonaws.com/e66bc3a35579efcff19ade710d665dcb/08a986890bb2a243b5460c2cd6dc54f4.jpg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extLst>
                  <a:ext uri="{0D108BD9-81ED-4DB2-BD59-A6C34878D82A}">
                    <a16:rowId xmlns:a16="http://schemas.microsoft.com/office/drawing/2014/main" val="311881515"/>
                  </a:ext>
                </a:extLst>
              </a:tr>
            </a:tbl>
          </a:graphicData>
        </a:graphic>
      </p:graphicFrame>
      <p:sp>
        <p:nvSpPr>
          <p:cNvPr id="4" name="Text Placeholder 3">
            <a:extLst>
              <a:ext uri="{FF2B5EF4-FFF2-40B4-BE49-F238E27FC236}">
                <a16:creationId xmlns:a16="http://schemas.microsoft.com/office/drawing/2014/main" id="{75BBFE95-6CD0-440D-9490-0CD5CF77B63C}"/>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3956181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7E295-2D36-4D82-9A5E-87CB631CD72B}"/>
              </a:ext>
            </a:extLst>
          </p:cNvPr>
          <p:cNvSpPr>
            <a:spLocks noGrp="1"/>
          </p:cNvSpPr>
          <p:nvPr>
            <p:ph type="title"/>
          </p:nvPr>
        </p:nvSpPr>
        <p:spPr/>
        <p:txBody>
          <a:bodyPr/>
          <a:lstStyle/>
          <a:p>
            <a:r>
              <a:rPr lang="nn-NO"/>
              <a:t>Instagram Post Performance Instagram EG-Rate | 5 profiles - 4 of 8</a:t>
            </a:r>
            <a:endParaRPr lang="en-US"/>
          </a:p>
        </p:txBody>
      </p:sp>
      <p:graphicFrame>
        <p:nvGraphicFramePr>
          <p:cNvPr id="5" name="Table Placeholder 4">
            <a:extLst>
              <a:ext uri="{FF2B5EF4-FFF2-40B4-BE49-F238E27FC236}">
                <a16:creationId xmlns:a16="http://schemas.microsoft.com/office/drawing/2014/main" id="{D8D6DF03-50A9-45B6-8D18-F57CB028D41B}"/>
              </a:ext>
            </a:extLst>
          </p:cNvPr>
          <p:cNvGraphicFramePr>
            <a:graphicFrameLocks noGrp="1"/>
          </p:cNvGraphicFramePr>
          <p:nvPr>
            <p:ph type="tbl" sz="quarter" idx="13"/>
            <p:extLst>
              <p:ext uri="{D42A27DB-BD31-4B8C-83A1-F6EECF244321}">
                <p14:modId xmlns:p14="http://schemas.microsoft.com/office/powerpoint/2010/main" val="1706810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443351782"/>
                    </a:ext>
                  </a:extLst>
                </a:gridCol>
                <a:gridCol w="1892808">
                  <a:extLst>
                    <a:ext uri="{9D8B030D-6E8A-4147-A177-3AD203B41FA5}">
                      <a16:colId xmlns:a16="http://schemas.microsoft.com/office/drawing/2014/main" val="3266199612"/>
                    </a:ext>
                  </a:extLst>
                </a:gridCol>
                <a:gridCol w="2551176">
                  <a:extLst>
                    <a:ext uri="{9D8B030D-6E8A-4147-A177-3AD203B41FA5}">
                      <a16:colId xmlns:a16="http://schemas.microsoft.com/office/drawing/2014/main" val="1610487658"/>
                    </a:ext>
                  </a:extLst>
                </a:gridCol>
                <a:gridCol w="905256">
                  <a:extLst>
                    <a:ext uri="{9D8B030D-6E8A-4147-A177-3AD203B41FA5}">
                      <a16:colId xmlns:a16="http://schemas.microsoft.com/office/drawing/2014/main" val="3697165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92702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- 2024-07-27 11:00:32</a:t>
                      </a:r>
                      <a:r>
                        <a:rPr kumimoji="0" lang="fr-FR" sz="1000" b="0" i="0" u="none" strike="noStrike" kern="1200" cap="none" spc="0" normalizeH="0" baseline="0" noProof="0">
                          <a:ln>
                            <a:noFill/>
                          </a:ln>
                          <a:solidFill>
                            <a:prstClr val="black"/>
                          </a:solidFill>
                          <a:effectLst/>
                          <a:uLnTx/>
                          <a:uFillTx/>
                          <a:latin typeface="Calibri"/>
                          <a:ea typeface="+mn-ea"/>
                          <a:cs typeface="+mn-cs"/>
                        </a:rPr>
                        <a:t>
 Nous avons tous déjà fait des erreurs skincare 🫣
Quelques conseils simples pour chouchouter votre peau comme elle le mérite ✨ :
😌 Nettoyez matin et soir
💧 Hydratez quotidiennement
☀️ Protégez-vous du soleil
🌿 Exfoliez une fois par semaine 
💦 Buvez de l'eau et dormez bien 
Et vous quelle erreur faisiez-vous ? 
#nivea #soindelapeau #conseils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https://quintly-eu-image-storage.s3.amazonaws.com/e66bc3a35579efcff19ade710d665dcb/a60c2740734a3fd540a31e8d57df4d75.jpg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3.61 %</a:t>
                      </a:r>
                    </a:p>
                  </a:txBody>
                  <a:tcPr/>
                </a:tc>
                <a:extLst>
                  <a:ext uri="{0D108BD9-81ED-4DB2-BD59-A6C34878D82A}">
                    <a16:rowId xmlns:a16="http://schemas.microsoft.com/office/drawing/2014/main" val="37338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- 2024-07-29 17:01:01</a:t>
                      </a:r>
                      <a:r>
                        <a:rPr kumimoji="0" lang="en-US" sz="1000" b="0" i="0" u="none" strike="noStrike" kern="1200" cap="none" spc="0" normalizeH="0" baseline="0" noProof="0">
                          <a:ln>
                            <a:noFill/>
                          </a:ln>
                          <a:solidFill>
                            <a:prstClr val="black"/>
                          </a:solidFill>
                          <a:effectLst/>
                          <a:uLnTx/>
                          <a:uFillTx/>
                          <a:latin typeface="Calibri"/>
                          <a:ea typeface="+mn-ea"/>
                          <a:cs typeface="+mn-cs"/>
                        </a:rPr>
                        <a:t>
 Teile deine Liebe und Pflege 💗 Feiere dich und deine Liebsten mit unserer limitierten NIVEA Creme Pride Edition und setze mit uns ein Zeichen für mehr Akzeptanz in der Gesellschaft 🏳️‍🌈🏳️‍⚧️ ​
​
#NIVEA #NIVEALiebe #NIVEACreme #Pride #Handinhandfuermehrakzeptanz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https://quintly-eu-image-storage.s3.amazonaws.com/4efafe4617368048609de3d9647bf496/f6732a04312e40c9f7fd970eed772cfa.jpg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extLst>
                  <a:ext uri="{0D108BD9-81ED-4DB2-BD59-A6C34878D82A}">
                    <a16:rowId xmlns:a16="http://schemas.microsoft.com/office/drawing/2014/main" val="2933556506"/>
                  </a:ext>
                </a:extLst>
              </a:tr>
            </a:tbl>
          </a:graphicData>
        </a:graphic>
      </p:graphicFrame>
      <p:sp>
        <p:nvSpPr>
          <p:cNvPr id="4" name="Text Placeholder 3">
            <a:extLst>
              <a:ext uri="{FF2B5EF4-FFF2-40B4-BE49-F238E27FC236}">
                <a16:creationId xmlns:a16="http://schemas.microsoft.com/office/drawing/2014/main" id="{2BAF4ACD-775E-40C8-A331-90D68760D1C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990482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D74ED-FB28-4B54-B471-4C3C7FB4D502}"/>
              </a:ext>
            </a:extLst>
          </p:cNvPr>
          <p:cNvSpPr>
            <a:spLocks noGrp="1"/>
          </p:cNvSpPr>
          <p:nvPr>
            <p:ph type="title"/>
          </p:nvPr>
        </p:nvSpPr>
        <p:spPr/>
        <p:txBody>
          <a:bodyPr/>
          <a:lstStyle/>
          <a:p>
            <a:r>
              <a:rPr lang="nn-NO"/>
              <a:t>Instagram Post Performance Instagram EG-Rate | 5 profiles - 5 of 8</a:t>
            </a:r>
            <a:endParaRPr lang="en-US"/>
          </a:p>
        </p:txBody>
      </p:sp>
      <p:graphicFrame>
        <p:nvGraphicFramePr>
          <p:cNvPr id="5" name="Table Placeholder 4">
            <a:extLst>
              <a:ext uri="{FF2B5EF4-FFF2-40B4-BE49-F238E27FC236}">
                <a16:creationId xmlns:a16="http://schemas.microsoft.com/office/drawing/2014/main" id="{2170BF8D-5AA4-4011-B02D-E1EF99AF2F08}"/>
              </a:ext>
            </a:extLst>
          </p:cNvPr>
          <p:cNvGraphicFramePr>
            <a:graphicFrameLocks noGrp="1"/>
          </p:cNvGraphicFramePr>
          <p:nvPr>
            <p:ph type="tbl" sz="quarter" idx="13"/>
            <p:extLst>
              <p:ext uri="{D42A27DB-BD31-4B8C-83A1-F6EECF244321}">
                <p14:modId xmlns:p14="http://schemas.microsoft.com/office/powerpoint/2010/main" val="2153428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872569679"/>
                    </a:ext>
                  </a:extLst>
                </a:gridCol>
                <a:gridCol w="1892808">
                  <a:extLst>
                    <a:ext uri="{9D8B030D-6E8A-4147-A177-3AD203B41FA5}">
                      <a16:colId xmlns:a16="http://schemas.microsoft.com/office/drawing/2014/main" val="2171806461"/>
                    </a:ext>
                  </a:extLst>
                </a:gridCol>
                <a:gridCol w="2551176">
                  <a:extLst>
                    <a:ext uri="{9D8B030D-6E8A-4147-A177-3AD203B41FA5}">
                      <a16:colId xmlns:a16="http://schemas.microsoft.com/office/drawing/2014/main" val="1974754309"/>
                    </a:ext>
                  </a:extLst>
                </a:gridCol>
                <a:gridCol w="905256">
                  <a:extLst>
                    <a:ext uri="{9D8B030D-6E8A-4147-A177-3AD203B41FA5}">
                      <a16:colId xmlns:a16="http://schemas.microsoft.com/office/drawing/2014/main" val="2059546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63539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- 2024-07-29 19:00:32</a:t>
                      </a:r>
                      <a:r>
                        <a:rPr kumimoji="0" lang="en-US" sz="1000" b="0" i="0" u="none" strike="noStrike" kern="1200" cap="none" spc="0" normalizeH="0" baseline="0" noProof="0">
                          <a:ln>
                            <a:noFill/>
                          </a:ln>
                          <a:solidFill>
                            <a:prstClr val="black"/>
                          </a:solidFill>
                          <a:effectLst/>
                          <a:uLnTx/>
                          <a:uFillTx/>
                          <a:latin typeface="Calibri"/>
                          <a:ea typeface="+mn-ea"/>
                          <a:cs typeface="+mn-cs"/>
                        </a:rPr>
                        <a:t>
 Experience deep hydration and powerful UV defense with NIVEA SUN Protect &amp; Moisture lotion. It not only protects you from the sun, it also helps to prevent long-term skin damage 🤝🏻 #nivea #spf #suncream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https://quintly-eu-image-storage.s3.amazonaws.com/1271acdc50e41cd4b7b8b8806890ad13/18ed03705451b5c7f3dd9c4b400fbc82.jpg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extLst>
                  <a:ext uri="{0D108BD9-81ED-4DB2-BD59-A6C34878D82A}">
                    <a16:rowId xmlns:a16="http://schemas.microsoft.com/office/drawing/2014/main" val="388370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- 2024-07-29 13:00:43</a:t>
                      </a:r>
                      <a:r>
                        <a:rPr kumimoji="0" lang="es-ES" sz="1000" b="0" i="0" u="none" strike="noStrike" kern="1200" cap="none" spc="0" normalizeH="0" baseline="0" noProof="0">
                          <a:ln>
                            <a:noFill/>
                          </a:ln>
                          <a:solidFill>
                            <a:prstClr val="black"/>
                          </a:solidFill>
                          <a:effectLst/>
                          <a:uLnTx/>
                          <a:uFillTx/>
                          <a:latin typeface="Calibri"/>
                          <a:ea typeface="+mn-ea"/>
                          <a:cs typeface="+mn-cs"/>
                        </a:rPr>
                        <a:t>
 Nuestra Loción Solar NIVEA SUN Protege &amp; Hidrata no es sólo tu escudo externo contra el sol, también es un hidratante profundo 💦 Enriquecido con Glicerina, hidrata desde el interior para mantener tu piel suave y segura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https://quintly-eu-image-storage.s3.amazonaws.com/7148b6684ed6c676ec24fe76a641be69/e7ff74bb2718d74f5de2e9ae5e50c6c0.jpg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extLst>
                  <a:ext uri="{0D108BD9-81ED-4DB2-BD59-A6C34878D82A}">
                    <a16:rowId xmlns:a16="http://schemas.microsoft.com/office/drawing/2014/main" val="66009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- 2024-07-30 10:16:30</a:t>
                      </a:r>
                      <a:r>
                        <a:rPr kumimoji="0" lang="en-US" sz="1000" b="0" i="0" u="none" strike="noStrike" kern="1200" cap="none" spc="0" normalizeH="0" baseline="0" noProof="0">
                          <a:ln>
                            <a:noFill/>
                          </a:ln>
                          <a:solidFill>
                            <a:prstClr val="black"/>
                          </a:solidFill>
                          <a:effectLst/>
                          <a:uLnTx/>
                          <a:uFillTx/>
                          <a:latin typeface="Calibri"/>
                          <a:ea typeface="+mn-ea"/>
                          <a:cs typeface="+mn-cs"/>
                        </a:rPr>
                        <a:t>
 You always need the essentials for a sunny day 🌞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https://quintly-eu-image-storage.s3.amazonaws.com/1271acdc50e41cd4b7b8b8806890ad13/0c56c8c3ecc696c21c53f824ce56843c.jpg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945420119"/>
                  </a:ext>
                </a:extLst>
              </a:tr>
            </a:tbl>
          </a:graphicData>
        </a:graphic>
      </p:graphicFrame>
      <p:sp>
        <p:nvSpPr>
          <p:cNvPr id="4" name="Text Placeholder 3">
            <a:extLst>
              <a:ext uri="{FF2B5EF4-FFF2-40B4-BE49-F238E27FC236}">
                <a16:creationId xmlns:a16="http://schemas.microsoft.com/office/drawing/2014/main" id="{171D3DAD-3244-4B36-B873-8AF3FA4132A1}"/>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57766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575D-6318-40B6-B51A-16A95288E589}"/>
              </a:ext>
            </a:extLst>
          </p:cNvPr>
          <p:cNvSpPr>
            <a:spLocks noGrp="1"/>
          </p:cNvSpPr>
          <p:nvPr>
            <p:ph type="title"/>
          </p:nvPr>
        </p:nvSpPr>
        <p:spPr/>
        <p:txBody>
          <a:bodyPr/>
          <a:lstStyle/>
          <a:p>
            <a:r>
              <a:rPr lang="nn-NO"/>
              <a:t>Instagram Post Performance Instagram EG-Rate | 5 profiles - 6 of 8</a:t>
            </a:r>
            <a:endParaRPr lang="en-US"/>
          </a:p>
        </p:txBody>
      </p:sp>
      <p:graphicFrame>
        <p:nvGraphicFramePr>
          <p:cNvPr id="5" name="Table Placeholder 4">
            <a:extLst>
              <a:ext uri="{FF2B5EF4-FFF2-40B4-BE49-F238E27FC236}">
                <a16:creationId xmlns:a16="http://schemas.microsoft.com/office/drawing/2014/main" id="{199586E8-CE27-43EB-B64D-C79E95D8F86E}"/>
              </a:ext>
            </a:extLst>
          </p:cNvPr>
          <p:cNvGraphicFramePr>
            <a:graphicFrameLocks noGrp="1"/>
          </p:cNvGraphicFramePr>
          <p:nvPr>
            <p:ph type="tbl" sz="quarter" idx="13"/>
            <p:extLst>
              <p:ext uri="{D42A27DB-BD31-4B8C-83A1-F6EECF244321}">
                <p14:modId xmlns:p14="http://schemas.microsoft.com/office/powerpoint/2010/main" val="2918260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407852032"/>
                    </a:ext>
                  </a:extLst>
                </a:gridCol>
                <a:gridCol w="1892808">
                  <a:extLst>
                    <a:ext uri="{9D8B030D-6E8A-4147-A177-3AD203B41FA5}">
                      <a16:colId xmlns:a16="http://schemas.microsoft.com/office/drawing/2014/main" val="995445986"/>
                    </a:ext>
                  </a:extLst>
                </a:gridCol>
                <a:gridCol w="2551176">
                  <a:extLst>
                    <a:ext uri="{9D8B030D-6E8A-4147-A177-3AD203B41FA5}">
                      <a16:colId xmlns:a16="http://schemas.microsoft.com/office/drawing/2014/main" val="2948554963"/>
                    </a:ext>
                  </a:extLst>
                </a:gridCol>
                <a:gridCol w="905256">
                  <a:extLst>
                    <a:ext uri="{9D8B030D-6E8A-4147-A177-3AD203B41FA5}">
                      <a16:colId xmlns:a16="http://schemas.microsoft.com/office/drawing/2014/main" val="2969305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74807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- 2024-07-26 17:01:12</a:t>
                      </a:r>
                      <a:r>
                        <a:rPr kumimoji="0" lang="en-US" sz="1000" b="0" i="0" u="none" strike="noStrike" kern="1200" cap="none" spc="0" normalizeH="0" baseline="0" noProof="0">
                          <a:ln>
                            <a:noFill/>
                          </a:ln>
                          <a:solidFill>
                            <a:prstClr val="black"/>
                          </a:solidFill>
                          <a:effectLst/>
                          <a:uLnTx/>
                          <a:uFillTx/>
                          <a:latin typeface="Calibri"/>
                          <a:ea typeface="+mn-ea"/>
                          <a:cs typeface="+mn-cs"/>
                        </a:rPr>
                        <a:t>
 Wusstest du, dass Mikroplastik in den Ozeanen dauerhaft verbleiben kann, wodurch die Tierwelt geschädigt und das Ökosystem über Jahrzehnte hinweg gestört wird? 🐡 Genieße den Strand unbeschwert mit unserem UV Gesicht Sensitiv Sonnenschutz ohne Mikroplastik 🌊 ​
​
#NIVEA #Suncare #Sonnenschutz #KeinTagOhneLSF #HautpflegeOhneTierversuche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https://quintly-eu-image-storage.s3.amazonaws.com/4efafe4617368048609de3d9647bf496/7911a3c4cf4f7a1389f1bc6460bd5639.jpg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2.39 %</a:t>
                      </a:r>
                    </a:p>
                  </a:txBody>
                  <a:tcPr/>
                </a:tc>
                <a:extLst>
                  <a:ext uri="{0D108BD9-81ED-4DB2-BD59-A6C34878D82A}">
                    <a16:rowId xmlns:a16="http://schemas.microsoft.com/office/drawing/2014/main" val="14280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- 2024-07-26 11:46:13</a:t>
                      </a:r>
                      <a:r>
                        <a:rPr kumimoji="0" lang="it-IT" sz="1000" b="0" i="0" u="none" strike="noStrike" kern="1200" cap="none" spc="0" normalizeH="0" baseline="0" noProof="0">
                          <a:ln>
                            <a:noFill/>
                          </a:ln>
                          <a:solidFill>
                            <a:prstClr val="black"/>
                          </a:solidFill>
                          <a:effectLst/>
                          <a:uLnTx/>
                          <a:uFillTx/>
                          <a:latin typeface="Calibri"/>
                          <a:ea typeface="+mn-ea"/>
                          <a:cs typeface="+mn-cs"/>
                        </a:rPr>
                        <a:t>
 Sai che le microplastiche possono restare a lungo negli oceani, danneggiando la fauna selvatica e sconvolgendo gli ecosistemi per decenni? 🐡 Goditi la vita da spiaggia senza pensieri con NIVEA SUN Crema UV Viso Anti-età FP50!💙🌊 ​
E tu, sei pronta per la tua prossima ​vacanza al mare?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https://quintly-eu-image-storage.s3.amazonaws.com/8a9ce57e2eef1d65808952233f0033d0/13476f92abc5a4abcd72ed07fba6fd82.jpg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2.18 %</a:t>
                      </a:r>
                    </a:p>
                  </a:txBody>
                  <a:tcPr/>
                </a:tc>
                <a:extLst>
                  <a:ext uri="{0D108BD9-81ED-4DB2-BD59-A6C34878D82A}">
                    <a16:rowId xmlns:a16="http://schemas.microsoft.com/office/drawing/2014/main" val="849254055"/>
                  </a:ext>
                </a:extLst>
              </a:tr>
            </a:tbl>
          </a:graphicData>
        </a:graphic>
      </p:graphicFrame>
      <p:sp>
        <p:nvSpPr>
          <p:cNvPr id="4" name="Text Placeholder 3">
            <a:extLst>
              <a:ext uri="{FF2B5EF4-FFF2-40B4-BE49-F238E27FC236}">
                <a16:creationId xmlns:a16="http://schemas.microsoft.com/office/drawing/2014/main" id="{34AC42F5-50F9-4F79-9F7C-610903232B0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363917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E80B-7A14-442D-B396-040A0DC13A5C}"/>
              </a:ext>
            </a:extLst>
          </p:cNvPr>
          <p:cNvSpPr>
            <a:spLocks noGrp="1"/>
          </p:cNvSpPr>
          <p:nvPr>
            <p:ph type="title"/>
          </p:nvPr>
        </p:nvSpPr>
        <p:spPr/>
        <p:txBody>
          <a:bodyPr/>
          <a:lstStyle/>
          <a:p>
            <a:r>
              <a:rPr lang="nn-NO"/>
              <a:t>Instagram Post Performance Instagram EG-Rate | 5 profiles - 7 of 8</a:t>
            </a:r>
            <a:endParaRPr lang="en-US"/>
          </a:p>
        </p:txBody>
      </p:sp>
      <p:graphicFrame>
        <p:nvGraphicFramePr>
          <p:cNvPr id="5" name="Table Placeholder 4">
            <a:extLst>
              <a:ext uri="{FF2B5EF4-FFF2-40B4-BE49-F238E27FC236}">
                <a16:creationId xmlns:a16="http://schemas.microsoft.com/office/drawing/2014/main" id="{150D513C-DCFB-4155-96F1-5575ABB12ACF}"/>
              </a:ext>
            </a:extLst>
          </p:cNvPr>
          <p:cNvGraphicFramePr>
            <a:graphicFrameLocks noGrp="1"/>
          </p:cNvGraphicFramePr>
          <p:nvPr>
            <p:ph type="tbl" sz="quarter" idx="13"/>
            <p:extLst>
              <p:ext uri="{D42A27DB-BD31-4B8C-83A1-F6EECF244321}">
                <p14:modId xmlns:p14="http://schemas.microsoft.com/office/powerpoint/2010/main" val="376445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004591188"/>
                    </a:ext>
                  </a:extLst>
                </a:gridCol>
                <a:gridCol w="1892808">
                  <a:extLst>
                    <a:ext uri="{9D8B030D-6E8A-4147-A177-3AD203B41FA5}">
                      <a16:colId xmlns:a16="http://schemas.microsoft.com/office/drawing/2014/main" val="930905882"/>
                    </a:ext>
                  </a:extLst>
                </a:gridCol>
                <a:gridCol w="2551176">
                  <a:extLst>
                    <a:ext uri="{9D8B030D-6E8A-4147-A177-3AD203B41FA5}">
                      <a16:colId xmlns:a16="http://schemas.microsoft.com/office/drawing/2014/main" val="1057451285"/>
                    </a:ext>
                  </a:extLst>
                </a:gridCol>
                <a:gridCol w="905256">
                  <a:extLst>
                    <a:ext uri="{9D8B030D-6E8A-4147-A177-3AD203B41FA5}">
                      <a16:colId xmlns:a16="http://schemas.microsoft.com/office/drawing/2014/main" val="4269002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13500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- 2024-07-25 17:01:34</a:t>
                      </a:r>
                      <a:r>
                        <a:rPr kumimoji="0" lang="de-DE" sz="1000" b="0" i="0" u="none" strike="noStrike" kern="1200" cap="none" spc="0" normalizeH="0" baseline="0" noProof="0">
                          <a:ln>
                            <a:noFill/>
                          </a:ln>
                          <a:solidFill>
                            <a:prstClr val="black"/>
                          </a:solidFill>
                          <a:effectLst/>
                          <a:uLnTx/>
                          <a:uFillTx/>
                          <a:latin typeface="Calibri"/>
                          <a:ea typeface="+mn-ea"/>
                          <a:cs typeface="+mn-cs"/>
                        </a:rPr>
                        <a:t>
 Mach dich fit für den Sommer mit der Soft Erfrischenden Feuchtigkeitscreme! ☀️ Die leichte, mit Vitamin E und Jojoba Öl angereicherte Formel in der praktischen 75ml Tube pflegt und erfrischt deine Haut, egal wohin dich deine Abenteuer führen! ​
​
#NIVEA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https://quintly-eu-image-storage.s3.amazonaws.com/4efafe4617368048609de3d9647bf496/c43d0e686ca0392cc5c36c8e7abb4b8c.jpg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extLst>
                  <a:ext uri="{0D108BD9-81ED-4DB2-BD59-A6C34878D82A}">
                    <a16:rowId xmlns:a16="http://schemas.microsoft.com/office/drawing/2014/main" val="133008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- 2024-07-30 17:00:35</a:t>
                      </a:r>
                      <a:r>
                        <a:rPr kumimoji="0" lang="de-DE" sz="1000" b="0" i="0" u="none" strike="noStrike" kern="1200" cap="none" spc="0" normalizeH="0" baseline="0" noProof="0">
                          <a:ln>
                            <a:noFill/>
                          </a:ln>
                          <a:solidFill>
                            <a:prstClr val="black"/>
                          </a:solidFill>
                          <a:effectLst/>
                          <a:uLnTx/>
                          <a:uFillTx/>
                          <a:latin typeface="Calibri"/>
                          <a:ea typeface="+mn-ea"/>
                          <a:cs typeface="+mn-cs"/>
                        </a:rPr>
                        <a:t>
 Freund*innen, die ihre Beziehung pflegen, bleiben zusammen 💗 Feiere den Internationalen Tag der Freundschaft, indem du deine schönsten Momente mit deinen besten Freund*innen in den Kommentaren teilst und vergiss nicht, sie zu markieren! 👇🏽 ​
#NIVEA #Skincare #friendshipday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https://quintly-eu-image-storage.s3.amazonaws.com/4efafe4617368048609de3d9647bf496/62692e8d12cb51dcdbee687500a21906.jpg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392249238"/>
                  </a:ext>
                </a:extLst>
              </a:tr>
            </a:tbl>
          </a:graphicData>
        </a:graphic>
      </p:graphicFrame>
      <p:sp>
        <p:nvSpPr>
          <p:cNvPr id="4" name="Text Placeholder 3">
            <a:extLst>
              <a:ext uri="{FF2B5EF4-FFF2-40B4-BE49-F238E27FC236}">
                <a16:creationId xmlns:a16="http://schemas.microsoft.com/office/drawing/2014/main" id="{40E7A3E5-D8AA-4D72-A9B5-CCCEA7930E6B}"/>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787370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8EB40-8298-4039-8876-FF170721EF1F}"/>
              </a:ext>
            </a:extLst>
          </p:cNvPr>
          <p:cNvSpPr>
            <a:spLocks noGrp="1"/>
          </p:cNvSpPr>
          <p:nvPr>
            <p:ph type="title"/>
          </p:nvPr>
        </p:nvSpPr>
        <p:spPr/>
        <p:txBody>
          <a:bodyPr/>
          <a:lstStyle/>
          <a:p>
            <a:r>
              <a:rPr lang="nn-NO"/>
              <a:t>Instagram Post Performance Instagram EG-Rate | 5 profiles - 8 of 8</a:t>
            </a:r>
            <a:endParaRPr lang="en-US"/>
          </a:p>
        </p:txBody>
      </p:sp>
      <p:graphicFrame>
        <p:nvGraphicFramePr>
          <p:cNvPr id="5" name="Table Placeholder 4">
            <a:extLst>
              <a:ext uri="{FF2B5EF4-FFF2-40B4-BE49-F238E27FC236}">
                <a16:creationId xmlns:a16="http://schemas.microsoft.com/office/drawing/2014/main" id="{106CB8D5-24D3-4BFD-96EC-8B92AFB5C5D0}"/>
              </a:ext>
            </a:extLst>
          </p:cNvPr>
          <p:cNvGraphicFramePr>
            <a:graphicFrameLocks noGrp="1"/>
          </p:cNvGraphicFramePr>
          <p:nvPr>
            <p:ph type="tbl" sz="quarter" idx="13"/>
            <p:extLst>
              <p:ext uri="{D42A27DB-BD31-4B8C-83A1-F6EECF244321}">
                <p14:modId xmlns:p14="http://schemas.microsoft.com/office/powerpoint/2010/main" val="231921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675964318"/>
                    </a:ext>
                  </a:extLst>
                </a:gridCol>
                <a:gridCol w="1892808">
                  <a:extLst>
                    <a:ext uri="{9D8B030D-6E8A-4147-A177-3AD203B41FA5}">
                      <a16:colId xmlns:a16="http://schemas.microsoft.com/office/drawing/2014/main" val="83549966"/>
                    </a:ext>
                  </a:extLst>
                </a:gridCol>
                <a:gridCol w="2551176">
                  <a:extLst>
                    <a:ext uri="{9D8B030D-6E8A-4147-A177-3AD203B41FA5}">
                      <a16:colId xmlns:a16="http://schemas.microsoft.com/office/drawing/2014/main" val="1627239540"/>
                    </a:ext>
                  </a:extLst>
                </a:gridCol>
                <a:gridCol w="905256">
                  <a:extLst>
                    <a:ext uri="{9D8B030D-6E8A-4147-A177-3AD203B41FA5}">
                      <a16:colId xmlns:a16="http://schemas.microsoft.com/office/drawing/2014/main" val="2731428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9984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- 2024-07-24 11:16:53</a:t>
                      </a:r>
                      <a:r>
                        <a:rPr kumimoji="0" lang="it-IT" sz="1000" b="0" i="0" u="none" strike="noStrike" kern="1200" cap="none" spc="0" normalizeH="0" baseline="0" noProof="0">
                          <a:ln>
                            <a:noFill/>
                          </a:ln>
                          <a:solidFill>
                            <a:prstClr val="black"/>
                          </a:solidFill>
                          <a:effectLst/>
                          <a:uLnTx/>
                          <a:uFillTx/>
                          <a:latin typeface="Calibri"/>
                          <a:ea typeface="+mn-ea"/>
                          <a:cs typeface="+mn-cs"/>
                        </a:rPr>
                        <a:t>
 Goditi l'estate con NIVEA Soft! ☀️ ​
La sua formula leggera, con Vitamina E e Olio di  Jojoba, e la sua pratica confezione da 50 ml, mantiene la tua pelle nutrita e fresca ovunque ti portino le tue avventure!​
… A proposito, dove ti porteranno? Raccontacelo nei commenti! 👇
#NIVEA #NIVEAItalia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https://quintly-eu-image-storage.s3.amazonaws.com/8a9ce57e2eef1d65808952233f0033d0/15ad75774c5c3b7b8ea02958b1b24ab9.jpg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extLst>
                  <a:ext uri="{0D108BD9-81ED-4DB2-BD59-A6C34878D82A}">
                    <a16:rowId xmlns:a16="http://schemas.microsoft.com/office/drawing/2014/main" val="261355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- 2024-07-30 11:01:12</a:t>
                      </a:r>
                      <a:r>
                        <a:rPr kumimoji="0" lang="it-IT" sz="1000" b="0" i="0" u="none" strike="noStrike" kern="1200" cap="none" spc="0" normalizeH="0" baseline="0" noProof="0">
                          <a:ln>
                            <a:noFill/>
                          </a:ln>
                          <a:solidFill>
                            <a:prstClr val="black"/>
                          </a:solidFill>
                          <a:effectLst/>
                          <a:uLnTx/>
                          <a:uFillTx/>
                          <a:latin typeface="Calibri"/>
                          <a:ea typeface="+mn-ea"/>
                          <a:cs typeface="+mn-cs"/>
                        </a:rPr>
                        <a:t>
 Le amicizie che si prendono cura l’una dell’altra, durano per sempre 💙 Festeggia la Giornata Internazionale dell'Amicizia condividendo nei commenti i momenti preferiti che hai vissuto con i tuoi amici.​
E non dimenticare di taggarli!👇🏽
#NIVEA #NIVEAItalia #GiornataInternazionaleAmicizia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https://quintly-eu-image-storage.s3.amazonaws.com/8a9ce57e2eef1d65808952233f0033d0/beb4e34c1bc51a5bdbcbe838f022c44e.jpg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extLst>
                  <a:ext uri="{0D108BD9-81ED-4DB2-BD59-A6C34878D82A}">
                    <a16:rowId xmlns:a16="http://schemas.microsoft.com/office/drawing/2014/main" val="3384682827"/>
                  </a:ext>
                </a:extLst>
              </a:tr>
            </a:tbl>
          </a:graphicData>
        </a:graphic>
      </p:graphicFrame>
      <p:sp>
        <p:nvSpPr>
          <p:cNvPr id="4" name="Text Placeholder 3">
            <a:extLst>
              <a:ext uri="{FF2B5EF4-FFF2-40B4-BE49-F238E27FC236}">
                <a16:creationId xmlns:a16="http://schemas.microsoft.com/office/drawing/2014/main" id="{D0B84C21-E678-4D27-AC0B-654C7981D4E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562758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0DE71-EB44-470F-B634-703F9F485841}"/>
              </a:ext>
            </a:extLst>
          </p:cNvPr>
          <p:cNvSpPr>
            <a:spLocks noGrp="1"/>
          </p:cNvSpPr>
          <p:nvPr>
            <p:ph type="title"/>
          </p:nvPr>
        </p:nvSpPr>
        <p:spPr/>
        <p:txBody>
          <a:bodyPr/>
          <a:lstStyle/>
          <a:p>
            <a:r>
              <a:rPr lang="en-US"/>
              <a:t>Instagram UGC Post Performance Instagram | 5 profiles</a:t>
            </a:r>
          </a:p>
        </p:txBody>
      </p:sp>
      <p:graphicFrame>
        <p:nvGraphicFramePr>
          <p:cNvPr id="5" name="Table Placeholder 4">
            <a:extLst>
              <a:ext uri="{FF2B5EF4-FFF2-40B4-BE49-F238E27FC236}">
                <a16:creationId xmlns:a16="http://schemas.microsoft.com/office/drawing/2014/main" id="{9ACABD90-C0F7-4AC6-9C37-3F4E71A9B1B4}"/>
              </a:ext>
            </a:extLst>
          </p:cNvPr>
          <p:cNvGraphicFramePr>
            <a:graphicFrameLocks noGrp="1"/>
          </p:cNvGraphicFramePr>
          <p:nvPr>
            <p:ph type="tbl" sz="quarter" idx="13"/>
            <p:extLst>
              <p:ext uri="{D42A27DB-BD31-4B8C-83A1-F6EECF244321}">
                <p14:modId xmlns:p14="http://schemas.microsoft.com/office/powerpoint/2010/main" val="113980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83276116"/>
                    </a:ext>
                  </a:extLst>
                </a:gridCol>
                <a:gridCol w="987552">
                  <a:extLst>
                    <a:ext uri="{9D8B030D-6E8A-4147-A177-3AD203B41FA5}">
                      <a16:colId xmlns:a16="http://schemas.microsoft.com/office/drawing/2014/main" val="4010720960"/>
                    </a:ext>
                  </a:extLst>
                </a:gridCol>
                <a:gridCol w="1316736">
                  <a:extLst>
                    <a:ext uri="{9D8B030D-6E8A-4147-A177-3AD203B41FA5}">
                      <a16:colId xmlns:a16="http://schemas.microsoft.com/office/drawing/2014/main" val="989584914"/>
                    </a:ext>
                  </a:extLst>
                </a:gridCol>
                <a:gridCol w="411480">
                  <a:extLst>
                    <a:ext uri="{9D8B030D-6E8A-4147-A177-3AD203B41FA5}">
                      <a16:colId xmlns:a16="http://schemas.microsoft.com/office/drawing/2014/main" val="164412869"/>
                    </a:ext>
                  </a:extLst>
                </a:gridCol>
                <a:gridCol w="411480">
                  <a:extLst>
                    <a:ext uri="{9D8B030D-6E8A-4147-A177-3AD203B41FA5}">
                      <a16:colId xmlns:a16="http://schemas.microsoft.com/office/drawing/2014/main" val="744723961"/>
                    </a:ext>
                  </a:extLst>
                </a:gridCol>
                <a:gridCol w="411480">
                  <a:extLst>
                    <a:ext uri="{9D8B030D-6E8A-4147-A177-3AD203B41FA5}">
                      <a16:colId xmlns:a16="http://schemas.microsoft.com/office/drawing/2014/main" val="2771866641"/>
                    </a:ext>
                  </a:extLst>
                </a:gridCol>
                <a:gridCol w="411480">
                  <a:extLst>
                    <a:ext uri="{9D8B030D-6E8A-4147-A177-3AD203B41FA5}">
                      <a16:colId xmlns:a16="http://schemas.microsoft.com/office/drawing/2014/main" val="3391381788"/>
                    </a:ext>
                  </a:extLst>
                </a:gridCol>
                <a:gridCol w="411480">
                  <a:extLst>
                    <a:ext uri="{9D8B030D-6E8A-4147-A177-3AD203B41FA5}">
                      <a16:colId xmlns:a16="http://schemas.microsoft.com/office/drawing/2014/main" val="617460148"/>
                    </a:ext>
                  </a:extLst>
                </a:gridCol>
                <a:gridCol w="411480">
                  <a:extLst>
                    <a:ext uri="{9D8B030D-6E8A-4147-A177-3AD203B41FA5}">
                      <a16:colId xmlns:a16="http://schemas.microsoft.com/office/drawing/2014/main" val="2153233488"/>
                    </a:ext>
                  </a:extLst>
                </a:gridCol>
                <a:gridCol w="411480">
                  <a:extLst>
                    <a:ext uri="{9D8B030D-6E8A-4147-A177-3AD203B41FA5}">
                      <a16:colId xmlns:a16="http://schemas.microsoft.com/office/drawing/2014/main" val="1726017570"/>
                    </a:ext>
                  </a:extLst>
                </a:gridCol>
                <a:gridCol w="411480">
                  <a:extLst>
                    <a:ext uri="{9D8B030D-6E8A-4147-A177-3AD203B41FA5}">
                      <a16:colId xmlns:a16="http://schemas.microsoft.com/office/drawing/2014/main" val="3734785210"/>
                    </a:ext>
                  </a:extLst>
                </a:gridCol>
                <a:gridCol w="411480">
                  <a:extLst>
                    <a:ext uri="{9D8B030D-6E8A-4147-A177-3AD203B41FA5}">
                      <a16:colId xmlns:a16="http://schemas.microsoft.com/office/drawing/2014/main" val="404809700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Type</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extLst>
                  <a:ext uri="{0D108BD9-81ED-4DB2-BD59-A6C34878D82A}">
                    <a16:rowId xmlns:a16="http://schemas.microsoft.com/office/drawing/2014/main" val="3743315756"/>
                  </a:ext>
                </a:extLst>
              </a:tr>
              <a:tr h="370840">
                <a:tc>
                  <a:txBody>
                    <a:bodyPr/>
                    <a:lstStyle/>
                    <a:p>
                      <a:r>
                        <a:rPr lang="en-US" sz="1000" b="1"/>
                        <a:t>nivea_uk - 2024-07-30 10:16:30</a:t>
                      </a:r>
                      <a:r>
                        <a:rPr lang="en-US" sz="1000"/>
                        <a:t>
 You always need the essentials for a sunny day 🌞 
#nivea #niveauk</a:t>
                      </a:r>
                    </a:p>
                  </a:txBody>
                  <a:tcPr/>
                </a:tc>
                <a:tc>
                  <a:txBody>
                    <a:bodyPr/>
                    <a:lstStyle/>
                    <a:p>
                      <a:r>
                        <a:rPr lang="en-US" sz="1000"/>
                        <a:t>https://quintly-eu-image-storage.s3.amazonaws.com/1271acdc50e41cd4b7b8b8806890ad13/0c56c8c3ecc696c21c53f824ce56843c.jpg</a:t>
                      </a:r>
                    </a:p>
                  </a:txBody>
                  <a:tcPr/>
                </a:tc>
                <a:tc>
                  <a:txBody>
                    <a:bodyPr/>
                    <a:lstStyle/>
                    <a:p>
                      <a:r>
                        <a:rPr lang="fr-FR" sz="1000"/>
                        <a:t>Studio NX Content, NX User Generated Content , EU Content Calendar </a:t>
                      </a:r>
                      <a:endParaRPr lang="en-US" sz="1000"/>
                    </a:p>
                  </a:txBody>
                  <a:tcPr/>
                </a:tc>
                <a:tc>
                  <a:txBody>
                    <a:bodyPr/>
                    <a:lstStyle/>
                    <a:p>
                      <a:r>
                        <a:rPr lang="en-US" sz="1000"/>
                        <a:t>Reel</a:t>
                      </a:r>
                    </a:p>
                  </a:txBody>
                  <a:tcPr/>
                </a:tc>
                <a:tc>
                  <a:txBody>
                    <a:bodyPr/>
                    <a:lstStyle/>
                    <a:p>
                      <a:r>
                        <a:rPr lang="en-US" sz="1000"/>
                        <a:t>80</a:t>
                      </a:r>
                    </a:p>
                  </a:txBody>
                  <a:tcPr/>
                </a:tc>
                <a:tc>
                  <a:txBody>
                    <a:bodyPr/>
                    <a:lstStyle/>
                    <a:p>
                      <a:r>
                        <a:rPr lang="en-US" sz="1000"/>
                        <a:t>2</a:t>
                      </a:r>
                    </a:p>
                  </a:txBody>
                  <a:tcPr/>
                </a:tc>
                <a:tc>
                  <a:txBody>
                    <a:bodyPr/>
                    <a:lstStyle/>
                    <a:p>
                      <a:r>
                        <a:rPr lang="en-US" sz="1000"/>
                        <a:t>2</a:t>
                      </a:r>
                    </a:p>
                  </a:txBody>
                  <a:tcPr/>
                </a:tc>
                <a:tc>
                  <a:txBody>
                    <a:bodyPr/>
                    <a:lstStyle/>
                    <a:p>
                      <a:r>
                        <a:rPr lang="en-US" sz="1000"/>
                        <a:t>84</a:t>
                      </a:r>
                    </a:p>
                  </a:txBody>
                  <a:tcPr/>
                </a:tc>
                <a:tc>
                  <a:txBody>
                    <a:bodyPr/>
                    <a:lstStyle/>
                    <a:p>
                      <a:r>
                        <a:rPr lang="en-US" sz="1000"/>
                        <a:t>2930</a:t>
                      </a:r>
                    </a:p>
                  </a:txBody>
                  <a:tcPr/>
                </a:tc>
                <a:tc>
                  <a:txBody>
                    <a:bodyPr/>
                    <a:lstStyle/>
                    <a:p>
                      <a:r>
                        <a:rPr lang="en-US" sz="1000"/>
                        <a:t>2.5 %</a:t>
                      </a:r>
                    </a:p>
                  </a:txBody>
                  <a:tcPr/>
                </a:tc>
                <a:tc>
                  <a:txBody>
                    <a:bodyPr/>
                    <a:lstStyle/>
                    <a:p>
                      <a:r>
                        <a:rPr lang="en-US" sz="1000"/>
                        <a:t>2847</a:t>
                      </a:r>
                    </a:p>
                  </a:txBody>
                  <a:tcPr/>
                </a:tc>
                <a:tc>
                  <a:txBody>
                    <a:bodyPr/>
                    <a:lstStyle/>
                    <a:p>
                      <a:r>
                        <a:rPr lang="en-US" sz="1000"/>
                        <a:t>3356</a:t>
                      </a:r>
                    </a:p>
                  </a:txBody>
                  <a:tcPr/>
                </a:tc>
                <a:extLst>
                  <a:ext uri="{0D108BD9-81ED-4DB2-BD59-A6C34878D82A}">
                    <a16:rowId xmlns:a16="http://schemas.microsoft.com/office/drawing/2014/main" val="3835591978"/>
                  </a:ext>
                </a:extLst>
              </a:tr>
            </a:tbl>
          </a:graphicData>
        </a:graphic>
      </p:graphicFrame>
      <p:sp>
        <p:nvSpPr>
          <p:cNvPr id="4" name="Text Placeholder 3">
            <a:extLst>
              <a:ext uri="{FF2B5EF4-FFF2-40B4-BE49-F238E27FC236}">
                <a16:creationId xmlns:a16="http://schemas.microsoft.com/office/drawing/2014/main" id="{747C7B63-BB32-45ED-B6BE-A87A6298036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9919601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2AD50-F37B-4721-8391-CF1F04881F46}"/>
              </a:ext>
            </a:extLst>
          </p:cNvPr>
          <p:cNvSpPr>
            <a:spLocks noGrp="1"/>
          </p:cNvSpPr>
          <p:nvPr>
            <p:ph type="title"/>
          </p:nvPr>
        </p:nvSpPr>
        <p:spPr/>
        <p:txBody>
          <a:bodyPr/>
          <a:lstStyle/>
          <a:p>
            <a:r>
              <a:rPr lang="en-US"/>
              <a:t>Instagram Sustainability Post Performance Instagram | 5 profiles - 1 of 3</a:t>
            </a:r>
          </a:p>
        </p:txBody>
      </p:sp>
      <p:graphicFrame>
        <p:nvGraphicFramePr>
          <p:cNvPr id="5" name="Table Placeholder 4">
            <a:extLst>
              <a:ext uri="{FF2B5EF4-FFF2-40B4-BE49-F238E27FC236}">
                <a16:creationId xmlns:a16="http://schemas.microsoft.com/office/drawing/2014/main" id="{383787CF-9A20-408D-8026-5D5A6AA8B9CC}"/>
              </a:ext>
            </a:extLst>
          </p:cNvPr>
          <p:cNvGraphicFramePr>
            <a:graphicFrameLocks noGrp="1"/>
          </p:cNvGraphicFramePr>
          <p:nvPr>
            <p:ph type="tbl" sz="quarter" idx="13"/>
            <p:extLst>
              <p:ext uri="{D42A27DB-BD31-4B8C-83A1-F6EECF244321}">
                <p14:modId xmlns:p14="http://schemas.microsoft.com/office/powerpoint/2010/main" val="844181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0067417"/>
                    </a:ext>
                  </a:extLst>
                </a:gridCol>
                <a:gridCol w="987552">
                  <a:extLst>
                    <a:ext uri="{9D8B030D-6E8A-4147-A177-3AD203B41FA5}">
                      <a16:colId xmlns:a16="http://schemas.microsoft.com/office/drawing/2014/main" val="2423263801"/>
                    </a:ext>
                  </a:extLst>
                </a:gridCol>
                <a:gridCol w="1316736">
                  <a:extLst>
                    <a:ext uri="{9D8B030D-6E8A-4147-A177-3AD203B41FA5}">
                      <a16:colId xmlns:a16="http://schemas.microsoft.com/office/drawing/2014/main" val="31519033"/>
                    </a:ext>
                  </a:extLst>
                </a:gridCol>
                <a:gridCol w="411480">
                  <a:extLst>
                    <a:ext uri="{9D8B030D-6E8A-4147-A177-3AD203B41FA5}">
                      <a16:colId xmlns:a16="http://schemas.microsoft.com/office/drawing/2014/main" val="43862184"/>
                    </a:ext>
                  </a:extLst>
                </a:gridCol>
                <a:gridCol w="411480">
                  <a:extLst>
                    <a:ext uri="{9D8B030D-6E8A-4147-A177-3AD203B41FA5}">
                      <a16:colId xmlns:a16="http://schemas.microsoft.com/office/drawing/2014/main" val="1253334847"/>
                    </a:ext>
                  </a:extLst>
                </a:gridCol>
                <a:gridCol w="411480">
                  <a:extLst>
                    <a:ext uri="{9D8B030D-6E8A-4147-A177-3AD203B41FA5}">
                      <a16:colId xmlns:a16="http://schemas.microsoft.com/office/drawing/2014/main" val="775520352"/>
                    </a:ext>
                  </a:extLst>
                </a:gridCol>
                <a:gridCol w="411480">
                  <a:extLst>
                    <a:ext uri="{9D8B030D-6E8A-4147-A177-3AD203B41FA5}">
                      <a16:colId xmlns:a16="http://schemas.microsoft.com/office/drawing/2014/main" val="1394019619"/>
                    </a:ext>
                  </a:extLst>
                </a:gridCol>
                <a:gridCol w="411480">
                  <a:extLst>
                    <a:ext uri="{9D8B030D-6E8A-4147-A177-3AD203B41FA5}">
                      <a16:colId xmlns:a16="http://schemas.microsoft.com/office/drawing/2014/main" val="3793227334"/>
                    </a:ext>
                  </a:extLst>
                </a:gridCol>
                <a:gridCol w="411480">
                  <a:extLst>
                    <a:ext uri="{9D8B030D-6E8A-4147-A177-3AD203B41FA5}">
                      <a16:colId xmlns:a16="http://schemas.microsoft.com/office/drawing/2014/main" val="1120747239"/>
                    </a:ext>
                  </a:extLst>
                </a:gridCol>
                <a:gridCol w="411480">
                  <a:extLst>
                    <a:ext uri="{9D8B030D-6E8A-4147-A177-3AD203B41FA5}">
                      <a16:colId xmlns:a16="http://schemas.microsoft.com/office/drawing/2014/main" val="354719769"/>
                    </a:ext>
                  </a:extLst>
                </a:gridCol>
                <a:gridCol w="411480">
                  <a:extLst>
                    <a:ext uri="{9D8B030D-6E8A-4147-A177-3AD203B41FA5}">
                      <a16:colId xmlns:a16="http://schemas.microsoft.com/office/drawing/2014/main" val="550192483"/>
                    </a:ext>
                  </a:extLst>
                </a:gridCol>
                <a:gridCol w="411480">
                  <a:extLst>
                    <a:ext uri="{9D8B030D-6E8A-4147-A177-3AD203B41FA5}">
                      <a16:colId xmlns:a16="http://schemas.microsoft.com/office/drawing/2014/main" val="1000023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31219026"/>
                  </a:ext>
                </a:extLst>
              </a:tr>
            </a:tbl>
          </a:graphicData>
        </a:graphic>
      </p:graphicFrame>
      <p:sp>
        <p:nvSpPr>
          <p:cNvPr id="4" name="Text Placeholder 3">
            <a:extLst>
              <a:ext uri="{FF2B5EF4-FFF2-40B4-BE49-F238E27FC236}">
                <a16:creationId xmlns:a16="http://schemas.microsoft.com/office/drawing/2014/main" id="{148B0149-815B-4FDE-9012-85D4ECA36D57}"/>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6972691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1906E-6354-4825-9FF7-72777A24EF9D}"/>
              </a:ext>
            </a:extLst>
          </p:cNvPr>
          <p:cNvSpPr>
            <a:spLocks noGrp="1"/>
          </p:cNvSpPr>
          <p:nvPr>
            <p:ph type="title"/>
          </p:nvPr>
        </p:nvSpPr>
        <p:spPr/>
        <p:txBody>
          <a:bodyPr/>
          <a:lstStyle/>
          <a:p>
            <a:r>
              <a:rPr lang="en-US"/>
              <a:t>Instagram Sustainability Post Performance Instagram | 5 profiles - 2 of 3</a:t>
            </a:r>
          </a:p>
        </p:txBody>
      </p:sp>
      <p:graphicFrame>
        <p:nvGraphicFramePr>
          <p:cNvPr id="5" name="Table Placeholder 4">
            <a:extLst>
              <a:ext uri="{FF2B5EF4-FFF2-40B4-BE49-F238E27FC236}">
                <a16:creationId xmlns:a16="http://schemas.microsoft.com/office/drawing/2014/main" id="{1F00C558-280D-43E9-A6AA-93944876E5E3}"/>
              </a:ext>
            </a:extLst>
          </p:cNvPr>
          <p:cNvGraphicFramePr>
            <a:graphicFrameLocks noGrp="1"/>
          </p:cNvGraphicFramePr>
          <p:nvPr>
            <p:ph type="tbl" sz="quarter" idx="13"/>
            <p:extLst>
              <p:ext uri="{D42A27DB-BD31-4B8C-83A1-F6EECF244321}">
                <p14:modId xmlns:p14="http://schemas.microsoft.com/office/powerpoint/2010/main" val="3433079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2773194"/>
                    </a:ext>
                  </a:extLst>
                </a:gridCol>
                <a:gridCol w="987552">
                  <a:extLst>
                    <a:ext uri="{9D8B030D-6E8A-4147-A177-3AD203B41FA5}">
                      <a16:colId xmlns:a16="http://schemas.microsoft.com/office/drawing/2014/main" val="2087458517"/>
                    </a:ext>
                  </a:extLst>
                </a:gridCol>
                <a:gridCol w="1316736">
                  <a:extLst>
                    <a:ext uri="{9D8B030D-6E8A-4147-A177-3AD203B41FA5}">
                      <a16:colId xmlns:a16="http://schemas.microsoft.com/office/drawing/2014/main" val="1592614656"/>
                    </a:ext>
                  </a:extLst>
                </a:gridCol>
                <a:gridCol w="411480">
                  <a:extLst>
                    <a:ext uri="{9D8B030D-6E8A-4147-A177-3AD203B41FA5}">
                      <a16:colId xmlns:a16="http://schemas.microsoft.com/office/drawing/2014/main" val="153965791"/>
                    </a:ext>
                  </a:extLst>
                </a:gridCol>
                <a:gridCol w="411480">
                  <a:extLst>
                    <a:ext uri="{9D8B030D-6E8A-4147-A177-3AD203B41FA5}">
                      <a16:colId xmlns:a16="http://schemas.microsoft.com/office/drawing/2014/main" val="3784424937"/>
                    </a:ext>
                  </a:extLst>
                </a:gridCol>
                <a:gridCol w="411480">
                  <a:extLst>
                    <a:ext uri="{9D8B030D-6E8A-4147-A177-3AD203B41FA5}">
                      <a16:colId xmlns:a16="http://schemas.microsoft.com/office/drawing/2014/main" val="1138571930"/>
                    </a:ext>
                  </a:extLst>
                </a:gridCol>
                <a:gridCol w="411480">
                  <a:extLst>
                    <a:ext uri="{9D8B030D-6E8A-4147-A177-3AD203B41FA5}">
                      <a16:colId xmlns:a16="http://schemas.microsoft.com/office/drawing/2014/main" val="177581943"/>
                    </a:ext>
                  </a:extLst>
                </a:gridCol>
                <a:gridCol w="411480">
                  <a:extLst>
                    <a:ext uri="{9D8B030D-6E8A-4147-A177-3AD203B41FA5}">
                      <a16:colId xmlns:a16="http://schemas.microsoft.com/office/drawing/2014/main" val="3022663713"/>
                    </a:ext>
                  </a:extLst>
                </a:gridCol>
                <a:gridCol w="411480">
                  <a:extLst>
                    <a:ext uri="{9D8B030D-6E8A-4147-A177-3AD203B41FA5}">
                      <a16:colId xmlns:a16="http://schemas.microsoft.com/office/drawing/2014/main" val="1261862833"/>
                    </a:ext>
                  </a:extLst>
                </a:gridCol>
                <a:gridCol w="411480">
                  <a:extLst>
                    <a:ext uri="{9D8B030D-6E8A-4147-A177-3AD203B41FA5}">
                      <a16:colId xmlns:a16="http://schemas.microsoft.com/office/drawing/2014/main" val="1887357276"/>
                    </a:ext>
                  </a:extLst>
                </a:gridCol>
                <a:gridCol w="411480">
                  <a:extLst>
                    <a:ext uri="{9D8B030D-6E8A-4147-A177-3AD203B41FA5}">
                      <a16:colId xmlns:a16="http://schemas.microsoft.com/office/drawing/2014/main" val="2280339858"/>
                    </a:ext>
                  </a:extLst>
                </a:gridCol>
                <a:gridCol w="411480">
                  <a:extLst>
                    <a:ext uri="{9D8B030D-6E8A-4147-A177-3AD203B41FA5}">
                      <a16:colId xmlns:a16="http://schemas.microsoft.com/office/drawing/2014/main" val="1433541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6054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- 2024-07-26 17:01:12</a:t>
                      </a:r>
                      <a:r>
                        <a:rPr kumimoji="0" lang="en-US" sz="1000" b="0" i="0" u="none" strike="noStrike" kern="1200" cap="none" spc="0" normalizeH="0" baseline="0" noProof="0">
                          <a:ln>
                            <a:noFill/>
                          </a:ln>
                          <a:solidFill>
                            <a:prstClr val="black"/>
                          </a:solidFill>
                          <a:effectLst/>
                          <a:uLnTx/>
                          <a:uFillTx/>
                          <a:latin typeface="Calibri"/>
                          <a:ea typeface="+mn-ea"/>
                          <a:cs typeface="+mn-cs"/>
                        </a:rPr>
                        <a:t>
 Wusstest du, dass Mikroplastik in den Ozeanen dauerhaft verbleiben kann, wodurch die Tierwelt geschädigt und das Ökosystem über Jahrzehnte hinweg gestört wird? 🐡 Genieße den Strand unbeschwert mit unserem UV Gesicht Sensitiv Sonnenschutz ohne Mikroplastik 🌊 ​
​
#NIVEA #Suncare #Sonnenschutz #KeinTagOhneLSF #HautpflegeOhneTierversuche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https://quintly-eu-image-storage.s3.amazonaws.com/4efafe4617368048609de3d9647bf496/7911a3c4cf4f7a1389f1bc6460bd5639.jpg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35402443"/>
                  </a:ext>
                </a:extLst>
              </a:tr>
            </a:tbl>
          </a:graphicData>
        </a:graphic>
      </p:graphicFrame>
      <p:sp>
        <p:nvSpPr>
          <p:cNvPr id="4" name="Text Placeholder 3">
            <a:extLst>
              <a:ext uri="{FF2B5EF4-FFF2-40B4-BE49-F238E27FC236}">
                <a16:creationId xmlns:a16="http://schemas.microsoft.com/office/drawing/2014/main" id="{FBE08705-2B4A-41C9-A531-471E8EF2906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565679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D32D2-BEF3-4F57-B192-EC9A988CDF1F}"/>
              </a:ext>
            </a:extLst>
          </p:cNvPr>
          <p:cNvSpPr>
            <a:spLocks noGrp="1"/>
          </p:cNvSpPr>
          <p:nvPr>
            <p:ph type="title"/>
          </p:nvPr>
        </p:nvSpPr>
        <p:spPr/>
        <p:txBody>
          <a:bodyPr/>
          <a:lstStyle/>
          <a:p>
            <a:r>
              <a:rPr lang="en-US"/>
              <a:t>Instagram Sustainability Post Performance Instagram | 5 profiles - 3 of 3</a:t>
            </a:r>
          </a:p>
        </p:txBody>
      </p:sp>
      <p:graphicFrame>
        <p:nvGraphicFramePr>
          <p:cNvPr id="5" name="Table Placeholder 4">
            <a:extLst>
              <a:ext uri="{FF2B5EF4-FFF2-40B4-BE49-F238E27FC236}">
                <a16:creationId xmlns:a16="http://schemas.microsoft.com/office/drawing/2014/main" id="{9099E6F6-32C3-4A62-9F45-16527415F130}"/>
              </a:ext>
            </a:extLst>
          </p:cNvPr>
          <p:cNvGraphicFramePr>
            <a:graphicFrameLocks noGrp="1"/>
          </p:cNvGraphicFramePr>
          <p:nvPr>
            <p:ph type="tbl" sz="quarter" idx="13"/>
            <p:extLst>
              <p:ext uri="{D42A27DB-BD31-4B8C-83A1-F6EECF244321}">
                <p14:modId xmlns:p14="http://schemas.microsoft.com/office/powerpoint/2010/main" val="999713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54539404"/>
                    </a:ext>
                  </a:extLst>
                </a:gridCol>
                <a:gridCol w="987552">
                  <a:extLst>
                    <a:ext uri="{9D8B030D-6E8A-4147-A177-3AD203B41FA5}">
                      <a16:colId xmlns:a16="http://schemas.microsoft.com/office/drawing/2014/main" val="452197434"/>
                    </a:ext>
                  </a:extLst>
                </a:gridCol>
                <a:gridCol w="1316736">
                  <a:extLst>
                    <a:ext uri="{9D8B030D-6E8A-4147-A177-3AD203B41FA5}">
                      <a16:colId xmlns:a16="http://schemas.microsoft.com/office/drawing/2014/main" val="1540753344"/>
                    </a:ext>
                  </a:extLst>
                </a:gridCol>
                <a:gridCol w="411480">
                  <a:extLst>
                    <a:ext uri="{9D8B030D-6E8A-4147-A177-3AD203B41FA5}">
                      <a16:colId xmlns:a16="http://schemas.microsoft.com/office/drawing/2014/main" val="3177612729"/>
                    </a:ext>
                  </a:extLst>
                </a:gridCol>
                <a:gridCol w="411480">
                  <a:extLst>
                    <a:ext uri="{9D8B030D-6E8A-4147-A177-3AD203B41FA5}">
                      <a16:colId xmlns:a16="http://schemas.microsoft.com/office/drawing/2014/main" val="1988259547"/>
                    </a:ext>
                  </a:extLst>
                </a:gridCol>
                <a:gridCol w="411480">
                  <a:extLst>
                    <a:ext uri="{9D8B030D-6E8A-4147-A177-3AD203B41FA5}">
                      <a16:colId xmlns:a16="http://schemas.microsoft.com/office/drawing/2014/main" val="58711687"/>
                    </a:ext>
                  </a:extLst>
                </a:gridCol>
                <a:gridCol w="411480">
                  <a:extLst>
                    <a:ext uri="{9D8B030D-6E8A-4147-A177-3AD203B41FA5}">
                      <a16:colId xmlns:a16="http://schemas.microsoft.com/office/drawing/2014/main" val="2583060442"/>
                    </a:ext>
                  </a:extLst>
                </a:gridCol>
                <a:gridCol w="411480">
                  <a:extLst>
                    <a:ext uri="{9D8B030D-6E8A-4147-A177-3AD203B41FA5}">
                      <a16:colId xmlns:a16="http://schemas.microsoft.com/office/drawing/2014/main" val="1577351945"/>
                    </a:ext>
                  </a:extLst>
                </a:gridCol>
                <a:gridCol w="411480">
                  <a:extLst>
                    <a:ext uri="{9D8B030D-6E8A-4147-A177-3AD203B41FA5}">
                      <a16:colId xmlns:a16="http://schemas.microsoft.com/office/drawing/2014/main" val="1448796391"/>
                    </a:ext>
                  </a:extLst>
                </a:gridCol>
                <a:gridCol w="411480">
                  <a:extLst>
                    <a:ext uri="{9D8B030D-6E8A-4147-A177-3AD203B41FA5}">
                      <a16:colId xmlns:a16="http://schemas.microsoft.com/office/drawing/2014/main" val="1920075796"/>
                    </a:ext>
                  </a:extLst>
                </a:gridCol>
                <a:gridCol w="411480">
                  <a:extLst>
                    <a:ext uri="{9D8B030D-6E8A-4147-A177-3AD203B41FA5}">
                      <a16:colId xmlns:a16="http://schemas.microsoft.com/office/drawing/2014/main" val="3270039761"/>
                    </a:ext>
                  </a:extLst>
                </a:gridCol>
                <a:gridCol w="411480">
                  <a:extLst>
                    <a:ext uri="{9D8B030D-6E8A-4147-A177-3AD203B41FA5}">
                      <a16:colId xmlns:a16="http://schemas.microsoft.com/office/drawing/2014/main" val="926639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6071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- 2024-07-26 13:01:15</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los microplásticos pueden persistir en los entornos oceánicos, dañando la vida silvestre y alterando los ecosistemas durante décadas? 🐡 Disfruta de la playa sin preocupaciones y sin microplásticos con nuestro Fluido Solar Antimanchas Luminous630 SPF50+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https://quintly-eu-image-storage.s3.amazonaws.com/7148b6684ed6c676ec24fe76a641be69/ceccce03abac0df4fcecf98ddf8e3c83.jpg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58918488"/>
                  </a:ext>
                </a:extLst>
              </a:tr>
            </a:tbl>
          </a:graphicData>
        </a:graphic>
      </p:graphicFrame>
      <p:sp>
        <p:nvSpPr>
          <p:cNvPr id="4" name="Text Placeholder 3">
            <a:extLst>
              <a:ext uri="{FF2B5EF4-FFF2-40B4-BE49-F238E27FC236}">
                <a16:creationId xmlns:a16="http://schemas.microsoft.com/office/drawing/2014/main" id="{D63C32F3-6ACD-4B0E-B772-F3E2328E25D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220251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C8312-1F22-4A04-B10F-EA9A0172B4DC}"/>
              </a:ext>
            </a:extLst>
          </p:cNvPr>
          <p:cNvSpPr>
            <a:spLocks noGrp="1"/>
          </p:cNvSpPr>
          <p:nvPr>
            <p:ph type="title"/>
          </p:nvPr>
        </p:nvSpPr>
        <p:spPr/>
        <p:txBody>
          <a:bodyPr/>
          <a:lstStyle/>
          <a:p>
            <a:r>
              <a:rPr lang="en-US"/>
              <a:t>Instagram Stories Table | 5 profiles - 1 of 3</a:t>
            </a:r>
          </a:p>
        </p:txBody>
      </p:sp>
      <p:graphicFrame>
        <p:nvGraphicFramePr>
          <p:cNvPr id="5" name="Table Placeholder 4">
            <a:extLst>
              <a:ext uri="{FF2B5EF4-FFF2-40B4-BE49-F238E27FC236}">
                <a16:creationId xmlns:a16="http://schemas.microsoft.com/office/drawing/2014/main" id="{F8546989-060E-4E54-ACE3-26BA44DA6EDF}"/>
              </a:ext>
            </a:extLst>
          </p:cNvPr>
          <p:cNvGraphicFramePr>
            <a:graphicFrameLocks noGrp="1"/>
          </p:cNvGraphicFramePr>
          <p:nvPr>
            <p:ph type="tbl" sz="quarter" idx="13"/>
            <p:extLst>
              <p:ext uri="{D42A27DB-BD31-4B8C-83A1-F6EECF244321}">
                <p14:modId xmlns:p14="http://schemas.microsoft.com/office/powerpoint/2010/main" val="940415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373827528"/>
                    </a:ext>
                  </a:extLst>
                </a:gridCol>
                <a:gridCol w="987553">
                  <a:extLst>
                    <a:ext uri="{9D8B030D-6E8A-4147-A177-3AD203B41FA5}">
                      <a16:colId xmlns:a16="http://schemas.microsoft.com/office/drawing/2014/main" val="3716406331"/>
                    </a:ext>
                  </a:extLst>
                </a:gridCol>
                <a:gridCol w="493776">
                  <a:extLst>
                    <a:ext uri="{9D8B030D-6E8A-4147-A177-3AD203B41FA5}">
                      <a16:colId xmlns:a16="http://schemas.microsoft.com/office/drawing/2014/main" val="3952939328"/>
                    </a:ext>
                  </a:extLst>
                </a:gridCol>
                <a:gridCol w="493776">
                  <a:extLst>
                    <a:ext uri="{9D8B030D-6E8A-4147-A177-3AD203B41FA5}">
                      <a16:colId xmlns:a16="http://schemas.microsoft.com/office/drawing/2014/main" val="2040984595"/>
                    </a:ext>
                  </a:extLst>
                </a:gridCol>
                <a:gridCol w="493776">
                  <a:extLst>
                    <a:ext uri="{9D8B030D-6E8A-4147-A177-3AD203B41FA5}">
                      <a16:colId xmlns:a16="http://schemas.microsoft.com/office/drawing/2014/main" val="2316549350"/>
                    </a:ext>
                  </a:extLst>
                </a:gridCol>
                <a:gridCol w="493776">
                  <a:extLst>
                    <a:ext uri="{9D8B030D-6E8A-4147-A177-3AD203B41FA5}">
                      <a16:colId xmlns:a16="http://schemas.microsoft.com/office/drawing/2014/main" val="2796443102"/>
                    </a:ext>
                  </a:extLst>
                </a:gridCol>
                <a:gridCol w="493776">
                  <a:extLst>
                    <a:ext uri="{9D8B030D-6E8A-4147-A177-3AD203B41FA5}">
                      <a16:colId xmlns:a16="http://schemas.microsoft.com/office/drawing/2014/main" val="3793852568"/>
                    </a:ext>
                  </a:extLst>
                </a:gridCol>
                <a:gridCol w="493776">
                  <a:extLst>
                    <a:ext uri="{9D8B030D-6E8A-4147-A177-3AD203B41FA5}">
                      <a16:colId xmlns:a16="http://schemas.microsoft.com/office/drawing/2014/main" val="2286326317"/>
                    </a:ext>
                  </a:extLst>
                </a:gridCol>
                <a:gridCol w="493776">
                  <a:extLst>
                    <a:ext uri="{9D8B030D-6E8A-4147-A177-3AD203B41FA5}">
                      <a16:colId xmlns:a16="http://schemas.microsoft.com/office/drawing/2014/main" val="3563495269"/>
                    </a:ext>
                  </a:extLst>
                </a:gridCol>
                <a:gridCol w="493776">
                  <a:extLst>
                    <a:ext uri="{9D8B030D-6E8A-4147-A177-3AD203B41FA5}">
                      <a16:colId xmlns:a16="http://schemas.microsoft.com/office/drawing/2014/main" val="856929078"/>
                    </a:ext>
                  </a:extLst>
                </a:gridCol>
                <a:gridCol w="493776">
                  <a:extLst>
                    <a:ext uri="{9D8B030D-6E8A-4147-A177-3AD203B41FA5}">
                      <a16:colId xmlns:a16="http://schemas.microsoft.com/office/drawing/2014/main" val="2657954577"/>
                    </a:ext>
                  </a:extLst>
                </a:gridCol>
                <a:gridCol w="493776">
                  <a:extLst>
                    <a:ext uri="{9D8B030D-6E8A-4147-A177-3AD203B41FA5}">
                      <a16:colId xmlns:a16="http://schemas.microsoft.com/office/drawing/2014/main" val="1489680308"/>
                    </a:ext>
                  </a:extLst>
                </a:gridCol>
                <a:gridCol w="493776">
                  <a:extLst>
                    <a:ext uri="{9D8B030D-6E8A-4147-A177-3AD203B41FA5}">
                      <a16:colId xmlns:a16="http://schemas.microsoft.com/office/drawing/2014/main" val="856088632"/>
                    </a:ext>
                  </a:extLst>
                </a:gridCol>
                <a:gridCol w="493776">
                  <a:extLst>
                    <a:ext uri="{9D8B030D-6E8A-4147-A177-3AD203B41FA5}">
                      <a16:colId xmlns:a16="http://schemas.microsoft.com/office/drawing/2014/main" val="3531911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3062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16:35:01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16:35:01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0.0664 %</a:t>
                      </a:r>
                    </a:p>
                  </a:txBody>
                  <a:tcPr/>
                </a:tc>
                <a:extLst>
                  <a:ext uri="{0D108BD9-81ED-4DB2-BD59-A6C34878D82A}">
                    <a16:rowId xmlns:a16="http://schemas.microsoft.com/office/drawing/2014/main" val="28160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18:29:48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18:29:48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0.4492 %</a:t>
                      </a:r>
                    </a:p>
                  </a:txBody>
                  <a:tcPr/>
                </a:tc>
                <a:extLst>
                  <a:ext uri="{0D108BD9-81ED-4DB2-BD59-A6C34878D82A}">
                    <a16:rowId xmlns:a16="http://schemas.microsoft.com/office/drawing/2014/main" val="5194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12:11:34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12:11:34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0.8844 %</a:t>
                      </a:r>
                    </a:p>
                  </a:txBody>
                  <a:tcPr/>
                </a:tc>
                <a:extLst>
                  <a:ext uri="{0D108BD9-81ED-4DB2-BD59-A6C34878D82A}">
                    <a16:rowId xmlns:a16="http://schemas.microsoft.com/office/drawing/2014/main" val="36504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08/19/2024 15:23:41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08/19/2024 15:23:41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0.7736 %</a:t>
                      </a:r>
                    </a:p>
                  </a:txBody>
                  <a:tcPr/>
                </a:tc>
                <a:extLst>
                  <a:ext uri="{0D108BD9-81ED-4DB2-BD59-A6C34878D82A}">
                    <a16:rowId xmlns:a16="http://schemas.microsoft.com/office/drawing/2014/main" val="269164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16:23:07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16:23:07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0.9520 %</a:t>
                      </a:r>
                    </a:p>
                  </a:txBody>
                  <a:tcPr/>
                </a:tc>
                <a:extLst>
                  <a:ext uri="{0D108BD9-81ED-4DB2-BD59-A6C34878D82A}">
                    <a16:rowId xmlns:a16="http://schemas.microsoft.com/office/drawing/2014/main" val="345421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0.8119 %</a:t>
                      </a:r>
                    </a:p>
                  </a:txBody>
                  <a:tcPr/>
                </a:tc>
                <a:extLst>
                  <a:ext uri="{0D108BD9-81ED-4DB2-BD59-A6C34878D82A}">
                    <a16:rowId xmlns:a16="http://schemas.microsoft.com/office/drawing/2014/main" val="181132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09:01:34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09:01:34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0.8850 %</a:t>
                      </a:r>
                    </a:p>
                  </a:txBody>
                  <a:tcPr/>
                </a:tc>
                <a:extLst>
                  <a:ext uri="{0D108BD9-81ED-4DB2-BD59-A6C34878D82A}">
                    <a16:rowId xmlns:a16="http://schemas.microsoft.com/office/drawing/2014/main" val="356838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09:01:38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09:01:38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0.9546 %</a:t>
                      </a:r>
                    </a:p>
                  </a:txBody>
                  <a:tcPr/>
                </a:tc>
                <a:extLst>
                  <a:ext uri="{0D108BD9-81ED-4DB2-BD59-A6C34878D82A}">
                    <a16:rowId xmlns:a16="http://schemas.microsoft.com/office/drawing/2014/main" val="271002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09:37:09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09:37:09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0.8531 %</a:t>
                      </a:r>
                    </a:p>
                  </a:txBody>
                  <a:tcPr/>
                </a:tc>
                <a:extLst>
                  <a:ext uri="{0D108BD9-81ED-4DB2-BD59-A6C34878D82A}">
                    <a16:rowId xmlns:a16="http://schemas.microsoft.com/office/drawing/2014/main" val="790443864"/>
                  </a:ext>
                </a:extLst>
              </a:tr>
            </a:tbl>
          </a:graphicData>
        </a:graphic>
      </p:graphicFrame>
      <p:sp>
        <p:nvSpPr>
          <p:cNvPr id="4" name="Text Placeholder 3">
            <a:extLst>
              <a:ext uri="{FF2B5EF4-FFF2-40B4-BE49-F238E27FC236}">
                <a16:creationId xmlns:a16="http://schemas.microsoft.com/office/drawing/2014/main" id="{BC9D69DA-BF79-4CDA-A604-DA4C105DE68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676621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E9CE4-53ED-40D6-8F33-DC8F3197C12E}"/>
              </a:ext>
            </a:extLst>
          </p:cNvPr>
          <p:cNvSpPr>
            <a:spLocks noGrp="1"/>
          </p:cNvSpPr>
          <p:nvPr>
            <p:ph type="title"/>
          </p:nvPr>
        </p:nvSpPr>
        <p:spPr/>
        <p:txBody>
          <a:bodyPr/>
          <a:lstStyle/>
          <a:p>
            <a:r>
              <a:rPr lang="en-US"/>
              <a:t>Instagram Stories Table | 5 profiles - 2 of 3</a:t>
            </a:r>
          </a:p>
        </p:txBody>
      </p:sp>
      <p:graphicFrame>
        <p:nvGraphicFramePr>
          <p:cNvPr id="5" name="Table Placeholder 4">
            <a:extLst>
              <a:ext uri="{FF2B5EF4-FFF2-40B4-BE49-F238E27FC236}">
                <a16:creationId xmlns:a16="http://schemas.microsoft.com/office/drawing/2014/main" id="{307891A1-9AAB-4429-B0F1-DE9A4AC4C7A0}"/>
              </a:ext>
            </a:extLst>
          </p:cNvPr>
          <p:cNvGraphicFramePr>
            <a:graphicFrameLocks noGrp="1"/>
          </p:cNvGraphicFramePr>
          <p:nvPr>
            <p:ph type="tbl" sz="quarter" idx="13"/>
            <p:extLst>
              <p:ext uri="{D42A27DB-BD31-4B8C-83A1-F6EECF244321}">
                <p14:modId xmlns:p14="http://schemas.microsoft.com/office/powerpoint/2010/main" val="127184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360787018"/>
                    </a:ext>
                  </a:extLst>
                </a:gridCol>
                <a:gridCol w="987553">
                  <a:extLst>
                    <a:ext uri="{9D8B030D-6E8A-4147-A177-3AD203B41FA5}">
                      <a16:colId xmlns:a16="http://schemas.microsoft.com/office/drawing/2014/main" val="4205964505"/>
                    </a:ext>
                  </a:extLst>
                </a:gridCol>
                <a:gridCol w="493776">
                  <a:extLst>
                    <a:ext uri="{9D8B030D-6E8A-4147-A177-3AD203B41FA5}">
                      <a16:colId xmlns:a16="http://schemas.microsoft.com/office/drawing/2014/main" val="67689691"/>
                    </a:ext>
                  </a:extLst>
                </a:gridCol>
                <a:gridCol w="493776">
                  <a:extLst>
                    <a:ext uri="{9D8B030D-6E8A-4147-A177-3AD203B41FA5}">
                      <a16:colId xmlns:a16="http://schemas.microsoft.com/office/drawing/2014/main" val="2772472649"/>
                    </a:ext>
                  </a:extLst>
                </a:gridCol>
                <a:gridCol w="493776">
                  <a:extLst>
                    <a:ext uri="{9D8B030D-6E8A-4147-A177-3AD203B41FA5}">
                      <a16:colId xmlns:a16="http://schemas.microsoft.com/office/drawing/2014/main" val="629187620"/>
                    </a:ext>
                  </a:extLst>
                </a:gridCol>
                <a:gridCol w="493776">
                  <a:extLst>
                    <a:ext uri="{9D8B030D-6E8A-4147-A177-3AD203B41FA5}">
                      <a16:colId xmlns:a16="http://schemas.microsoft.com/office/drawing/2014/main" val="2056966980"/>
                    </a:ext>
                  </a:extLst>
                </a:gridCol>
                <a:gridCol w="493776">
                  <a:extLst>
                    <a:ext uri="{9D8B030D-6E8A-4147-A177-3AD203B41FA5}">
                      <a16:colId xmlns:a16="http://schemas.microsoft.com/office/drawing/2014/main" val="3272000205"/>
                    </a:ext>
                  </a:extLst>
                </a:gridCol>
                <a:gridCol w="493776">
                  <a:extLst>
                    <a:ext uri="{9D8B030D-6E8A-4147-A177-3AD203B41FA5}">
                      <a16:colId xmlns:a16="http://schemas.microsoft.com/office/drawing/2014/main" val="2708865117"/>
                    </a:ext>
                  </a:extLst>
                </a:gridCol>
                <a:gridCol w="493776">
                  <a:extLst>
                    <a:ext uri="{9D8B030D-6E8A-4147-A177-3AD203B41FA5}">
                      <a16:colId xmlns:a16="http://schemas.microsoft.com/office/drawing/2014/main" val="875911819"/>
                    </a:ext>
                  </a:extLst>
                </a:gridCol>
                <a:gridCol w="493776">
                  <a:extLst>
                    <a:ext uri="{9D8B030D-6E8A-4147-A177-3AD203B41FA5}">
                      <a16:colId xmlns:a16="http://schemas.microsoft.com/office/drawing/2014/main" val="3577983145"/>
                    </a:ext>
                  </a:extLst>
                </a:gridCol>
                <a:gridCol w="493776">
                  <a:extLst>
                    <a:ext uri="{9D8B030D-6E8A-4147-A177-3AD203B41FA5}">
                      <a16:colId xmlns:a16="http://schemas.microsoft.com/office/drawing/2014/main" val="441056333"/>
                    </a:ext>
                  </a:extLst>
                </a:gridCol>
                <a:gridCol w="493776">
                  <a:extLst>
                    <a:ext uri="{9D8B030D-6E8A-4147-A177-3AD203B41FA5}">
                      <a16:colId xmlns:a16="http://schemas.microsoft.com/office/drawing/2014/main" val="2910061648"/>
                    </a:ext>
                  </a:extLst>
                </a:gridCol>
                <a:gridCol w="493776">
                  <a:extLst>
                    <a:ext uri="{9D8B030D-6E8A-4147-A177-3AD203B41FA5}">
                      <a16:colId xmlns:a16="http://schemas.microsoft.com/office/drawing/2014/main" val="4034964147"/>
                    </a:ext>
                  </a:extLst>
                </a:gridCol>
                <a:gridCol w="493776">
                  <a:extLst>
                    <a:ext uri="{9D8B030D-6E8A-4147-A177-3AD203B41FA5}">
                      <a16:colId xmlns:a16="http://schemas.microsoft.com/office/drawing/2014/main" val="3280440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2063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08/09/2024 08:28:37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08/09/2024 08:28:37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0.7671 %</a:t>
                      </a:r>
                    </a:p>
                  </a:txBody>
                  <a:tcPr/>
                </a:tc>
                <a:extLst>
                  <a:ext uri="{0D108BD9-81ED-4DB2-BD59-A6C34878D82A}">
                    <a16:rowId xmlns:a16="http://schemas.microsoft.com/office/drawing/2014/main" val="112889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08/11/2024 13:13:50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08/11/2024 13:13:50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0.9010 %</a:t>
                      </a:r>
                    </a:p>
                  </a:txBody>
                  <a:tcPr/>
                </a:tc>
                <a:extLst>
                  <a:ext uri="{0D108BD9-81ED-4DB2-BD59-A6C34878D82A}">
                    <a16:rowId xmlns:a16="http://schemas.microsoft.com/office/drawing/2014/main" val="326844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08/14/2024 16:57:19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08/14/2024 16:57:19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0.8924 %</a:t>
                      </a:r>
                    </a:p>
                  </a:txBody>
                  <a:tcPr/>
                </a:tc>
                <a:extLst>
                  <a:ext uri="{0D108BD9-81ED-4DB2-BD59-A6C34878D82A}">
                    <a16:rowId xmlns:a16="http://schemas.microsoft.com/office/drawing/2014/main" val="384192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0.8803 %</a:t>
                      </a:r>
                    </a:p>
                  </a:txBody>
                  <a:tcPr/>
                </a:tc>
                <a:extLst>
                  <a:ext uri="{0D108BD9-81ED-4DB2-BD59-A6C34878D82A}">
                    <a16:rowId xmlns:a16="http://schemas.microsoft.com/office/drawing/2014/main" val="239687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16:19:29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16:19:29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0.7082 %</a:t>
                      </a:r>
                    </a:p>
                  </a:txBody>
                  <a:tcPr/>
                </a:tc>
                <a:extLst>
                  <a:ext uri="{0D108BD9-81ED-4DB2-BD59-A6C34878D82A}">
                    <a16:rowId xmlns:a16="http://schemas.microsoft.com/office/drawing/2014/main" val="254101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0.8988 %</a:t>
                      </a:r>
                    </a:p>
                  </a:txBody>
                  <a:tcPr/>
                </a:tc>
                <a:extLst>
                  <a:ext uri="{0D108BD9-81ED-4DB2-BD59-A6C34878D82A}">
                    <a16:rowId xmlns:a16="http://schemas.microsoft.com/office/drawing/2014/main" val="132657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0.8893 %</a:t>
                      </a:r>
                    </a:p>
                  </a:txBody>
                  <a:tcPr/>
                </a:tc>
                <a:extLst>
                  <a:ext uri="{0D108BD9-81ED-4DB2-BD59-A6C34878D82A}">
                    <a16:rowId xmlns:a16="http://schemas.microsoft.com/office/drawing/2014/main" val="155575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17:08:29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17:08:29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0.9197 %</a:t>
                      </a:r>
                    </a:p>
                  </a:txBody>
                  <a:tcPr/>
                </a:tc>
                <a:extLst>
                  <a:ext uri="{0D108BD9-81ED-4DB2-BD59-A6C34878D82A}">
                    <a16:rowId xmlns:a16="http://schemas.microsoft.com/office/drawing/2014/main" val="235568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09:47:07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09:47:07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0.8764 %</a:t>
                      </a:r>
                    </a:p>
                  </a:txBody>
                  <a:tcPr/>
                </a:tc>
                <a:extLst>
                  <a:ext uri="{0D108BD9-81ED-4DB2-BD59-A6C34878D82A}">
                    <a16:rowId xmlns:a16="http://schemas.microsoft.com/office/drawing/2014/main" val="991052107"/>
                  </a:ext>
                </a:extLst>
              </a:tr>
            </a:tbl>
          </a:graphicData>
        </a:graphic>
      </p:graphicFrame>
      <p:sp>
        <p:nvSpPr>
          <p:cNvPr id="4" name="Text Placeholder 3">
            <a:extLst>
              <a:ext uri="{FF2B5EF4-FFF2-40B4-BE49-F238E27FC236}">
                <a16:creationId xmlns:a16="http://schemas.microsoft.com/office/drawing/2014/main" id="{CFE37140-A5D0-423E-993C-B825A84DEE1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86966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7667-36C6-4C92-89BB-F5D493CAA128}"/>
              </a:ext>
            </a:extLst>
          </p:cNvPr>
          <p:cNvSpPr>
            <a:spLocks noGrp="1"/>
          </p:cNvSpPr>
          <p:nvPr>
            <p:ph type="title"/>
          </p:nvPr>
        </p:nvSpPr>
        <p:spPr/>
        <p:txBody>
          <a:bodyPr/>
          <a:lstStyle/>
          <a:p>
            <a:r>
              <a:rPr lang="en-US"/>
              <a:t>Instagram Stories Table | 5 profiles - 3 of 3</a:t>
            </a:r>
          </a:p>
        </p:txBody>
      </p:sp>
      <p:graphicFrame>
        <p:nvGraphicFramePr>
          <p:cNvPr id="5" name="Table Placeholder 4">
            <a:extLst>
              <a:ext uri="{FF2B5EF4-FFF2-40B4-BE49-F238E27FC236}">
                <a16:creationId xmlns:a16="http://schemas.microsoft.com/office/drawing/2014/main" id="{0B4068E3-C375-47ED-948B-2AA927D03BED}"/>
              </a:ext>
            </a:extLst>
          </p:cNvPr>
          <p:cNvGraphicFramePr>
            <a:graphicFrameLocks noGrp="1"/>
          </p:cNvGraphicFramePr>
          <p:nvPr>
            <p:ph type="tbl" sz="quarter" idx="13"/>
            <p:extLst>
              <p:ext uri="{D42A27DB-BD31-4B8C-83A1-F6EECF244321}">
                <p14:modId xmlns:p14="http://schemas.microsoft.com/office/powerpoint/2010/main" val="423424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906651959"/>
                    </a:ext>
                  </a:extLst>
                </a:gridCol>
                <a:gridCol w="987553">
                  <a:extLst>
                    <a:ext uri="{9D8B030D-6E8A-4147-A177-3AD203B41FA5}">
                      <a16:colId xmlns:a16="http://schemas.microsoft.com/office/drawing/2014/main" val="2341801990"/>
                    </a:ext>
                  </a:extLst>
                </a:gridCol>
                <a:gridCol w="493776">
                  <a:extLst>
                    <a:ext uri="{9D8B030D-6E8A-4147-A177-3AD203B41FA5}">
                      <a16:colId xmlns:a16="http://schemas.microsoft.com/office/drawing/2014/main" val="3102590003"/>
                    </a:ext>
                  </a:extLst>
                </a:gridCol>
                <a:gridCol w="493776">
                  <a:extLst>
                    <a:ext uri="{9D8B030D-6E8A-4147-A177-3AD203B41FA5}">
                      <a16:colId xmlns:a16="http://schemas.microsoft.com/office/drawing/2014/main" val="1823334044"/>
                    </a:ext>
                  </a:extLst>
                </a:gridCol>
                <a:gridCol w="493776">
                  <a:extLst>
                    <a:ext uri="{9D8B030D-6E8A-4147-A177-3AD203B41FA5}">
                      <a16:colId xmlns:a16="http://schemas.microsoft.com/office/drawing/2014/main" val="892690575"/>
                    </a:ext>
                  </a:extLst>
                </a:gridCol>
                <a:gridCol w="493776">
                  <a:extLst>
                    <a:ext uri="{9D8B030D-6E8A-4147-A177-3AD203B41FA5}">
                      <a16:colId xmlns:a16="http://schemas.microsoft.com/office/drawing/2014/main" val="589209035"/>
                    </a:ext>
                  </a:extLst>
                </a:gridCol>
                <a:gridCol w="493776">
                  <a:extLst>
                    <a:ext uri="{9D8B030D-6E8A-4147-A177-3AD203B41FA5}">
                      <a16:colId xmlns:a16="http://schemas.microsoft.com/office/drawing/2014/main" val="2506948152"/>
                    </a:ext>
                  </a:extLst>
                </a:gridCol>
                <a:gridCol w="493776">
                  <a:extLst>
                    <a:ext uri="{9D8B030D-6E8A-4147-A177-3AD203B41FA5}">
                      <a16:colId xmlns:a16="http://schemas.microsoft.com/office/drawing/2014/main" val="3371024208"/>
                    </a:ext>
                  </a:extLst>
                </a:gridCol>
                <a:gridCol w="493776">
                  <a:extLst>
                    <a:ext uri="{9D8B030D-6E8A-4147-A177-3AD203B41FA5}">
                      <a16:colId xmlns:a16="http://schemas.microsoft.com/office/drawing/2014/main" val="3452576353"/>
                    </a:ext>
                  </a:extLst>
                </a:gridCol>
                <a:gridCol w="493776">
                  <a:extLst>
                    <a:ext uri="{9D8B030D-6E8A-4147-A177-3AD203B41FA5}">
                      <a16:colId xmlns:a16="http://schemas.microsoft.com/office/drawing/2014/main" val="686341649"/>
                    </a:ext>
                  </a:extLst>
                </a:gridCol>
                <a:gridCol w="493776">
                  <a:extLst>
                    <a:ext uri="{9D8B030D-6E8A-4147-A177-3AD203B41FA5}">
                      <a16:colId xmlns:a16="http://schemas.microsoft.com/office/drawing/2014/main" val="2256120721"/>
                    </a:ext>
                  </a:extLst>
                </a:gridCol>
                <a:gridCol w="493776">
                  <a:extLst>
                    <a:ext uri="{9D8B030D-6E8A-4147-A177-3AD203B41FA5}">
                      <a16:colId xmlns:a16="http://schemas.microsoft.com/office/drawing/2014/main" val="2927827026"/>
                    </a:ext>
                  </a:extLst>
                </a:gridCol>
                <a:gridCol w="493776">
                  <a:extLst>
                    <a:ext uri="{9D8B030D-6E8A-4147-A177-3AD203B41FA5}">
                      <a16:colId xmlns:a16="http://schemas.microsoft.com/office/drawing/2014/main" val="3361188697"/>
                    </a:ext>
                  </a:extLst>
                </a:gridCol>
                <a:gridCol w="493776">
                  <a:extLst>
                    <a:ext uri="{9D8B030D-6E8A-4147-A177-3AD203B41FA5}">
                      <a16:colId xmlns:a16="http://schemas.microsoft.com/office/drawing/2014/main" val="3420934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6706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14:23:30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14:23:30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0.8075 %</a:t>
                      </a:r>
                    </a:p>
                  </a:txBody>
                  <a:tcPr/>
                </a:tc>
                <a:extLst>
                  <a:ext uri="{0D108BD9-81ED-4DB2-BD59-A6C34878D82A}">
                    <a16:rowId xmlns:a16="http://schemas.microsoft.com/office/drawing/2014/main" val="416578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1.0668 %</a:t>
                      </a:r>
                    </a:p>
                  </a:txBody>
                  <a:tcPr/>
                </a:tc>
                <a:extLst>
                  <a:ext uri="{0D108BD9-81ED-4DB2-BD59-A6C34878D82A}">
                    <a16:rowId xmlns:a16="http://schemas.microsoft.com/office/drawing/2014/main" val="259708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1.0088 %</a:t>
                      </a:r>
                    </a:p>
                  </a:txBody>
                  <a:tcPr/>
                </a:tc>
                <a:extLst>
                  <a:ext uri="{0D108BD9-81ED-4DB2-BD59-A6C34878D82A}">
                    <a16:rowId xmlns:a16="http://schemas.microsoft.com/office/drawing/2014/main" val="351204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1.0659 %</a:t>
                      </a:r>
                    </a:p>
                  </a:txBody>
                  <a:tcPr/>
                </a:tc>
                <a:extLst>
                  <a:ext uri="{0D108BD9-81ED-4DB2-BD59-A6C34878D82A}">
                    <a16:rowId xmlns:a16="http://schemas.microsoft.com/office/drawing/2014/main" val="352334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08/10/2024 11:16:55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08/10/2024 11:16:55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0.9464 %</a:t>
                      </a:r>
                    </a:p>
                  </a:txBody>
                  <a:tcPr/>
                </a:tc>
                <a:extLst>
                  <a:ext uri="{0D108BD9-81ED-4DB2-BD59-A6C34878D82A}">
                    <a16:rowId xmlns:a16="http://schemas.microsoft.com/office/drawing/2014/main" val="233130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1.0618 %</a:t>
                      </a:r>
                    </a:p>
                  </a:txBody>
                  <a:tcPr/>
                </a:tc>
                <a:extLst>
                  <a:ext uri="{0D108BD9-81ED-4DB2-BD59-A6C34878D82A}">
                    <a16:rowId xmlns:a16="http://schemas.microsoft.com/office/drawing/2014/main" val="11586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1.1149 %</a:t>
                      </a:r>
                    </a:p>
                  </a:txBody>
                  <a:tcPr/>
                </a:tc>
                <a:extLst>
                  <a:ext uri="{0D108BD9-81ED-4DB2-BD59-A6C34878D82A}">
                    <a16:rowId xmlns:a16="http://schemas.microsoft.com/office/drawing/2014/main" val="2809942568"/>
                  </a:ext>
                </a:extLst>
              </a:tr>
            </a:tbl>
          </a:graphicData>
        </a:graphic>
      </p:graphicFrame>
      <p:sp>
        <p:nvSpPr>
          <p:cNvPr id="4" name="Text Placeholder 3">
            <a:extLst>
              <a:ext uri="{FF2B5EF4-FFF2-40B4-BE49-F238E27FC236}">
                <a16:creationId xmlns:a16="http://schemas.microsoft.com/office/drawing/2014/main" id="{54A90761-E272-4BBB-87D5-0576A8FFCC0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3552846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F42F1-243A-4712-BBCE-7F55EA78F2D7}"/>
              </a:ext>
            </a:extLst>
          </p:cNvPr>
          <p:cNvSpPr>
            <a:spLocks noGrp="1"/>
          </p:cNvSpPr>
          <p:nvPr>
            <p:ph type="title"/>
          </p:nvPr>
        </p:nvSpPr>
        <p:spPr/>
        <p:txBody>
          <a:bodyPr/>
          <a:lstStyle/>
          <a:p>
            <a:r>
              <a:rPr lang="en-US"/>
              <a:t>Instagram GERMANY - Post Performance Instagram | nivea_de - 1 of 4</a:t>
            </a:r>
          </a:p>
        </p:txBody>
      </p:sp>
      <p:graphicFrame>
        <p:nvGraphicFramePr>
          <p:cNvPr id="5" name="Table Placeholder 4">
            <a:extLst>
              <a:ext uri="{FF2B5EF4-FFF2-40B4-BE49-F238E27FC236}">
                <a16:creationId xmlns:a16="http://schemas.microsoft.com/office/drawing/2014/main" id="{03315E6A-9607-4E96-AE35-0743B9A19026}"/>
              </a:ext>
            </a:extLst>
          </p:cNvPr>
          <p:cNvGraphicFramePr>
            <a:graphicFrameLocks noGrp="1"/>
          </p:cNvGraphicFramePr>
          <p:nvPr>
            <p:ph type="tbl" sz="quarter" idx="13"/>
            <p:extLst>
              <p:ext uri="{D42A27DB-BD31-4B8C-83A1-F6EECF244321}">
                <p14:modId xmlns:p14="http://schemas.microsoft.com/office/powerpoint/2010/main" val="4217392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29110419"/>
                    </a:ext>
                  </a:extLst>
                </a:gridCol>
                <a:gridCol w="987552">
                  <a:extLst>
                    <a:ext uri="{9D8B030D-6E8A-4147-A177-3AD203B41FA5}">
                      <a16:colId xmlns:a16="http://schemas.microsoft.com/office/drawing/2014/main" val="281505192"/>
                    </a:ext>
                  </a:extLst>
                </a:gridCol>
                <a:gridCol w="1316736">
                  <a:extLst>
                    <a:ext uri="{9D8B030D-6E8A-4147-A177-3AD203B41FA5}">
                      <a16:colId xmlns:a16="http://schemas.microsoft.com/office/drawing/2014/main" val="954767860"/>
                    </a:ext>
                  </a:extLst>
                </a:gridCol>
                <a:gridCol w="411480">
                  <a:extLst>
                    <a:ext uri="{9D8B030D-6E8A-4147-A177-3AD203B41FA5}">
                      <a16:colId xmlns:a16="http://schemas.microsoft.com/office/drawing/2014/main" val="953139472"/>
                    </a:ext>
                  </a:extLst>
                </a:gridCol>
                <a:gridCol w="411480">
                  <a:extLst>
                    <a:ext uri="{9D8B030D-6E8A-4147-A177-3AD203B41FA5}">
                      <a16:colId xmlns:a16="http://schemas.microsoft.com/office/drawing/2014/main" val="836300118"/>
                    </a:ext>
                  </a:extLst>
                </a:gridCol>
                <a:gridCol w="411480">
                  <a:extLst>
                    <a:ext uri="{9D8B030D-6E8A-4147-A177-3AD203B41FA5}">
                      <a16:colId xmlns:a16="http://schemas.microsoft.com/office/drawing/2014/main" val="2143984580"/>
                    </a:ext>
                  </a:extLst>
                </a:gridCol>
                <a:gridCol w="411480">
                  <a:extLst>
                    <a:ext uri="{9D8B030D-6E8A-4147-A177-3AD203B41FA5}">
                      <a16:colId xmlns:a16="http://schemas.microsoft.com/office/drawing/2014/main" val="1735473599"/>
                    </a:ext>
                  </a:extLst>
                </a:gridCol>
                <a:gridCol w="411480">
                  <a:extLst>
                    <a:ext uri="{9D8B030D-6E8A-4147-A177-3AD203B41FA5}">
                      <a16:colId xmlns:a16="http://schemas.microsoft.com/office/drawing/2014/main" val="3859346064"/>
                    </a:ext>
                  </a:extLst>
                </a:gridCol>
                <a:gridCol w="411480">
                  <a:extLst>
                    <a:ext uri="{9D8B030D-6E8A-4147-A177-3AD203B41FA5}">
                      <a16:colId xmlns:a16="http://schemas.microsoft.com/office/drawing/2014/main" val="1901880468"/>
                    </a:ext>
                  </a:extLst>
                </a:gridCol>
                <a:gridCol w="411480">
                  <a:extLst>
                    <a:ext uri="{9D8B030D-6E8A-4147-A177-3AD203B41FA5}">
                      <a16:colId xmlns:a16="http://schemas.microsoft.com/office/drawing/2014/main" val="3481492342"/>
                    </a:ext>
                  </a:extLst>
                </a:gridCol>
                <a:gridCol w="411480">
                  <a:extLst>
                    <a:ext uri="{9D8B030D-6E8A-4147-A177-3AD203B41FA5}">
                      <a16:colId xmlns:a16="http://schemas.microsoft.com/office/drawing/2014/main" val="1428131013"/>
                    </a:ext>
                  </a:extLst>
                </a:gridCol>
                <a:gridCol w="411480">
                  <a:extLst>
                    <a:ext uri="{9D8B030D-6E8A-4147-A177-3AD203B41FA5}">
                      <a16:colId xmlns:a16="http://schemas.microsoft.com/office/drawing/2014/main" val="1673091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3581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- 2024-07-25 17:01:34</a:t>
                      </a:r>
                      <a:r>
                        <a:rPr kumimoji="0" lang="de-DE" sz="1000" b="0" i="0" u="none" strike="noStrike" kern="1200" cap="none" spc="0" normalizeH="0" baseline="0" noProof="0">
                          <a:ln>
                            <a:noFill/>
                          </a:ln>
                          <a:solidFill>
                            <a:prstClr val="black"/>
                          </a:solidFill>
                          <a:effectLst/>
                          <a:uLnTx/>
                          <a:uFillTx/>
                          <a:latin typeface="Calibri"/>
                          <a:ea typeface="+mn-ea"/>
                          <a:cs typeface="+mn-cs"/>
                        </a:rPr>
                        <a:t>
 Mach dich fit für den Sommer mit der Soft Erfrischenden Feuchtigkeitscreme! ☀️ Die leichte, mit Vitamin E und Jojoba Öl angereicherte Formel in der praktischen 75ml Tube pflegt und erfrischt deine Haut, egal wohin dich deine Abenteuer führen! ​
​
#NIVEA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https://quintly-eu-image-storage.s3.amazonaws.com/4efafe4617368048609de3d9647bf496/c43d0e686ca0392cc5c36c8e7abb4b8c.jpg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a:t>
                      </a:r>
                    </a:p>
                  </a:txBody>
                  <a:tcPr/>
                </a:tc>
                <a:extLst>
                  <a:ext uri="{0D108BD9-81ED-4DB2-BD59-A6C34878D82A}">
                    <a16:rowId xmlns:a16="http://schemas.microsoft.com/office/drawing/2014/main" val="2038557925"/>
                  </a:ext>
                </a:extLst>
              </a:tr>
            </a:tbl>
          </a:graphicData>
        </a:graphic>
      </p:graphicFrame>
      <p:sp>
        <p:nvSpPr>
          <p:cNvPr id="4" name="Text Placeholder 3">
            <a:extLst>
              <a:ext uri="{FF2B5EF4-FFF2-40B4-BE49-F238E27FC236}">
                <a16:creationId xmlns:a16="http://schemas.microsoft.com/office/drawing/2014/main" id="{7D386AC7-94A3-4E22-9054-240068B9D63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896461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A05BE-AE51-443A-884F-4D582D9EF4CF}"/>
              </a:ext>
            </a:extLst>
          </p:cNvPr>
          <p:cNvSpPr>
            <a:spLocks noGrp="1"/>
          </p:cNvSpPr>
          <p:nvPr>
            <p:ph type="title"/>
          </p:nvPr>
        </p:nvSpPr>
        <p:spPr/>
        <p:txBody>
          <a:bodyPr/>
          <a:lstStyle/>
          <a:p>
            <a:r>
              <a:rPr lang="en-US"/>
              <a:t>Instagram GERMANY - Post Performance Instagram | nivea_de - 2 of 4</a:t>
            </a:r>
          </a:p>
        </p:txBody>
      </p:sp>
      <p:graphicFrame>
        <p:nvGraphicFramePr>
          <p:cNvPr id="5" name="Table Placeholder 4">
            <a:extLst>
              <a:ext uri="{FF2B5EF4-FFF2-40B4-BE49-F238E27FC236}">
                <a16:creationId xmlns:a16="http://schemas.microsoft.com/office/drawing/2014/main" id="{F237B303-7BDD-4243-9FFE-3335E29EEE0E}"/>
              </a:ext>
            </a:extLst>
          </p:cNvPr>
          <p:cNvGraphicFramePr>
            <a:graphicFrameLocks noGrp="1"/>
          </p:cNvGraphicFramePr>
          <p:nvPr>
            <p:ph type="tbl" sz="quarter" idx="13"/>
            <p:extLst>
              <p:ext uri="{D42A27DB-BD31-4B8C-83A1-F6EECF244321}">
                <p14:modId xmlns:p14="http://schemas.microsoft.com/office/powerpoint/2010/main" val="3750234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63102043"/>
                    </a:ext>
                  </a:extLst>
                </a:gridCol>
                <a:gridCol w="987552">
                  <a:extLst>
                    <a:ext uri="{9D8B030D-6E8A-4147-A177-3AD203B41FA5}">
                      <a16:colId xmlns:a16="http://schemas.microsoft.com/office/drawing/2014/main" val="825562879"/>
                    </a:ext>
                  </a:extLst>
                </a:gridCol>
                <a:gridCol w="1316736">
                  <a:extLst>
                    <a:ext uri="{9D8B030D-6E8A-4147-A177-3AD203B41FA5}">
                      <a16:colId xmlns:a16="http://schemas.microsoft.com/office/drawing/2014/main" val="446954008"/>
                    </a:ext>
                  </a:extLst>
                </a:gridCol>
                <a:gridCol w="411480">
                  <a:extLst>
                    <a:ext uri="{9D8B030D-6E8A-4147-A177-3AD203B41FA5}">
                      <a16:colId xmlns:a16="http://schemas.microsoft.com/office/drawing/2014/main" val="3683093455"/>
                    </a:ext>
                  </a:extLst>
                </a:gridCol>
                <a:gridCol w="411480">
                  <a:extLst>
                    <a:ext uri="{9D8B030D-6E8A-4147-A177-3AD203B41FA5}">
                      <a16:colId xmlns:a16="http://schemas.microsoft.com/office/drawing/2014/main" val="256117974"/>
                    </a:ext>
                  </a:extLst>
                </a:gridCol>
                <a:gridCol w="411480">
                  <a:extLst>
                    <a:ext uri="{9D8B030D-6E8A-4147-A177-3AD203B41FA5}">
                      <a16:colId xmlns:a16="http://schemas.microsoft.com/office/drawing/2014/main" val="530210816"/>
                    </a:ext>
                  </a:extLst>
                </a:gridCol>
                <a:gridCol w="411480">
                  <a:extLst>
                    <a:ext uri="{9D8B030D-6E8A-4147-A177-3AD203B41FA5}">
                      <a16:colId xmlns:a16="http://schemas.microsoft.com/office/drawing/2014/main" val="3075257892"/>
                    </a:ext>
                  </a:extLst>
                </a:gridCol>
                <a:gridCol w="411480">
                  <a:extLst>
                    <a:ext uri="{9D8B030D-6E8A-4147-A177-3AD203B41FA5}">
                      <a16:colId xmlns:a16="http://schemas.microsoft.com/office/drawing/2014/main" val="3805196609"/>
                    </a:ext>
                  </a:extLst>
                </a:gridCol>
                <a:gridCol w="411480">
                  <a:extLst>
                    <a:ext uri="{9D8B030D-6E8A-4147-A177-3AD203B41FA5}">
                      <a16:colId xmlns:a16="http://schemas.microsoft.com/office/drawing/2014/main" val="1001372277"/>
                    </a:ext>
                  </a:extLst>
                </a:gridCol>
                <a:gridCol w="411480">
                  <a:extLst>
                    <a:ext uri="{9D8B030D-6E8A-4147-A177-3AD203B41FA5}">
                      <a16:colId xmlns:a16="http://schemas.microsoft.com/office/drawing/2014/main" val="430447085"/>
                    </a:ext>
                  </a:extLst>
                </a:gridCol>
                <a:gridCol w="411480">
                  <a:extLst>
                    <a:ext uri="{9D8B030D-6E8A-4147-A177-3AD203B41FA5}">
                      <a16:colId xmlns:a16="http://schemas.microsoft.com/office/drawing/2014/main" val="3221036323"/>
                    </a:ext>
                  </a:extLst>
                </a:gridCol>
                <a:gridCol w="411480">
                  <a:extLst>
                    <a:ext uri="{9D8B030D-6E8A-4147-A177-3AD203B41FA5}">
                      <a16:colId xmlns:a16="http://schemas.microsoft.com/office/drawing/2014/main" val="1645853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6862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- 2024-07-30 17:00:35</a:t>
                      </a:r>
                      <a:r>
                        <a:rPr kumimoji="0" lang="de-DE" sz="1000" b="0" i="0" u="none" strike="noStrike" kern="1200" cap="none" spc="0" normalizeH="0" baseline="0" noProof="0">
                          <a:ln>
                            <a:noFill/>
                          </a:ln>
                          <a:solidFill>
                            <a:prstClr val="black"/>
                          </a:solidFill>
                          <a:effectLst/>
                          <a:uLnTx/>
                          <a:uFillTx/>
                          <a:latin typeface="Calibri"/>
                          <a:ea typeface="+mn-ea"/>
                          <a:cs typeface="+mn-cs"/>
                        </a:rPr>
                        <a:t>
 Freund*innen, die ihre Beziehung pflegen, bleiben zusammen 💗 Feiere den Internationalen Tag der Freundschaft, indem du deine schönsten Momente mit deinen besten Freund*innen in den Kommentaren teilst und vergiss nicht, sie zu markieren! 👇🏽 ​
#NIVEA #Skincare #friendshipday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https://quintly-eu-image-storage.s3.amazonaws.com/4efafe4617368048609de3d9647bf496/62692e8d12cb51dcdbee687500a21906.jpg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6770</a:t>
                      </a:r>
                    </a:p>
                  </a:txBody>
                  <a:tcPr/>
                </a:tc>
                <a:extLst>
                  <a:ext uri="{0D108BD9-81ED-4DB2-BD59-A6C34878D82A}">
                    <a16:rowId xmlns:a16="http://schemas.microsoft.com/office/drawing/2014/main" val="3020492661"/>
                  </a:ext>
                </a:extLst>
              </a:tr>
            </a:tbl>
          </a:graphicData>
        </a:graphic>
      </p:graphicFrame>
      <p:sp>
        <p:nvSpPr>
          <p:cNvPr id="4" name="Text Placeholder 3">
            <a:extLst>
              <a:ext uri="{FF2B5EF4-FFF2-40B4-BE49-F238E27FC236}">
                <a16:creationId xmlns:a16="http://schemas.microsoft.com/office/drawing/2014/main" id="{44DAB783-CDCC-4657-9948-D1A7D6FC9D21}"/>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117309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0F96E-7775-4B75-A00B-78BA906682D6}"/>
              </a:ext>
            </a:extLst>
          </p:cNvPr>
          <p:cNvSpPr>
            <a:spLocks noGrp="1"/>
          </p:cNvSpPr>
          <p:nvPr>
            <p:ph type="title"/>
          </p:nvPr>
        </p:nvSpPr>
        <p:spPr/>
        <p:txBody>
          <a:bodyPr/>
          <a:lstStyle/>
          <a:p>
            <a:r>
              <a:rPr lang="en-US"/>
              <a:t>Instagram GERMANY - Post Performance Instagram | nivea_de - 3 of 4</a:t>
            </a:r>
          </a:p>
        </p:txBody>
      </p:sp>
      <p:graphicFrame>
        <p:nvGraphicFramePr>
          <p:cNvPr id="5" name="Table Placeholder 4">
            <a:extLst>
              <a:ext uri="{FF2B5EF4-FFF2-40B4-BE49-F238E27FC236}">
                <a16:creationId xmlns:a16="http://schemas.microsoft.com/office/drawing/2014/main" id="{95552A99-6A67-4544-AFDD-8B6814F2256D}"/>
              </a:ext>
            </a:extLst>
          </p:cNvPr>
          <p:cNvGraphicFramePr>
            <a:graphicFrameLocks noGrp="1"/>
          </p:cNvGraphicFramePr>
          <p:nvPr>
            <p:ph type="tbl" sz="quarter" idx="13"/>
            <p:extLst>
              <p:ext uri="{D42A27DB-BD31-4B8C-83A1-F6EECF244321}">
                <p14:modId xmlns:p14="http://schemas.microsoft.com/office/powerpoint/2010/main" val="376184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83754635"/>
                    </a:ext>
                  </a:extLst>
                </a:gridCol>
                <a:gridCol w="987552">
                  <a:extLst>
                    <a:ext uri="{9D8B030D-6E8A-4147-A177-3AD203B41FA5}">
                      <a16:colId xmlns:a16="http://schemas.microsoft.com/office/drawing/2014/main" val="802270152"/>
                    </a:ext>
                  </a:extLst>
                </a:gridCol>
                <a:gridCol w="1316736">
                  <a:extLst>
                    <a:ext uri="{9D8B030D-6E8A-4147-A177-3AD203B41FA5}">
                      <a16:colId xmlns:a16="http://schemas.microsoft.com/office/drawing/2014/main" val="1645757676"/>
                    </a:ext>
                  </a:extLst>
                </a:gridCol>
                <a:gridCol w="411480">
                  <a:extLst>
                    <a:ext uri="{9D8B030D-6E8A-4147-A177-3AD203B41FA5}">
                      <a16:colId xmlns:a16="http://schemas.microsoft.com/office/drawing/2014/main" val="1176301464"/>
                    </a:ext>
                  </a:extLst>
                </a:gridCol>
                <a:gridCol w="411480">
                  <a:extLst>
                    <a:ext uri="{9D8B030D-6E8A-4147-A177-3AD203B41FA5}">
                      <a16:colId xmlns:a16="http://schemas.microsoft.com/office/drawing/2014/main" val="2782227152"/>
                    </a:ext>
                  </a:extLst>
                </a:gridCol>
                <a:gridCol w="411480">
                  <a:extLst>
                    <a:ext uri="{9D8B030D-6E8A-4147-A177-3AD203B41FA5}">
                      <a16:colId xmlns:a16="http://schemas.microsoft.com/office/drawing/2014/main" val="1349868410"/>
                    </a:ext>
                  </a:extLst>
                </a:gridCol>
                <a:gridCol w="411480">
                  <a:extLst>
                    <a:ext uri="{9D8B030D-6E8A-4147-A177-3AD203B41FA5}">
                      <a16:colId xmlns:a16="http://schemas.microsoft.com/office/drawing/2014/main" val="3142494656"/>
                    </a:ext>
                  </a:extLst>
                </a:gridCol>
                <a:gridCol w="411480">
                  <a:extLst>
                    <a:ext uri="{9D8B030D-6E8A-4147-A177-3AD203B41FA5}">
                      <a16:colId xmlns:a16="http://schemas.microsoft.com/office/drawing/2014/main" val="3681085470"/>
                    </a:ext>
                  </a:extLst>
                </a:gridCol>
                <a:gridCol w="411480">
                  <a:extLst>
                    <a:ext uri="{9D8B030D-6E8A-4147-A177-3AD203B41FA5}">
                      <a16:colId xmlns:a16="http://schemas.microsoft.com/office/drawing/2014/main" val="475281669"/>
                    </a:ext>
                  </a:extLst>
                </a:gridCol>
                <a:gridCol w="411480">
                  <a:extLst>
                    <a:ext uri="{9D8B030D-6E8A-4147-A177-3AD203B41FA5}">
                      <a16:colId xmlns:a16="http://schemas.microsoft.com/office/drawing/2014/main" val="2082584062"/>
                    </a:ext>
                  </a:extLst>
                </a:gridCol>
                <a:gridCol w="411480">
                  <a:extLst>
                    <a:ext uri="{9D8B030D-6E8A-4147-A177-3AD203B41FA5}">
                      <a16:colId xmlns:a16="http://schemas.microsoft.com/office/drawing/2014/main" val="1476600838"/>
                    </a:ext>
                  </a:extLst>
                </a:gridCol>
                <a:gridCol w="411480">
                  <a:extLst>
                    <a:ext uri="{9D8B030D-6E8A-4147-A177-3AD203B41FA5}">
                      <a16:colId xmlns:a16="http://schemas.microsoft.com/office/drawing/2014/main" val="24832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7424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- 2024-07-29 17:01:01</a:t>
                      </a:r>
                      <a:r>
                        <a:rPr kumimoji="0" lang="en-US" sz="1000" b="0" i="0" u="none" strike="noStrike" kern="1200" cap="none" spc="0" normalizeH="0" baseline="0" noProof="0">
                          <a:ln>
                            <a:noFill/>
                          </a:ln>
                          <a:solidFill>
                            <a:prstClr val="black"/>
                          </a:solidFill>
                          <a:effectLst/>
                          <a:uLnTx/>
                          <a:uFillTx/>
                          <a:latin typeface="Calibri"/>
                          <a:ea typeface="+mn-ea"/>
                          <a:cs typeface="+mn-cs"/>
                        </a:rPr>
                        <a:t>
 Teile deine Liebe und Pflege 💗 Feiere dich und deine Liebsten mit unserer limitierten NIVEA Creme Pride Edition und setze mit uns ein Zeichen für mehr Akzeptanz in der Gesellschaft 🏳️‍🌈🏳️‍⚧️ ​
​
#NIVEA #NIVEALiebe #NIVEACreme #Pride #Handinhandfuermehrakzeptanz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https://quintly-eu-image-storage.s3.amazonaws.com/4efafe4617368048609de3d9647bf496/f6732a04312e40c9f7fd970eed772cfa.jpg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52661114"/>
                  </a:ext>
                </a:extLst>
              </a:tr>
            </a:tbl>
          </a:graphicData>
        </a:graphic>
      </p:graphicFrame>
      <p:sp>
        <p:nvSpPr>
          <p:cNvPr id="4" name="Text Placeholder 3">
            <a:extLst>
              <a:ext uri="{FF2B5EF4-FFF2-40B4-BE49-F238E27FC236}">
                <a16:creationId xmlns:a16="http://schemas.microsoft.com/office/drawing/2014/main" id="{13125DD2-EA5A-47E6-99FC-801EC2D7809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825189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EC02A-509F-4B74-8BB5-13B9D1D3C1D6}"/>
              </a:ext>
            </a:extLst>
          </p:cNvPr>
          <p:cNvSpPr>
            <a:spLocks noGrp="1"/>
          </p:cNvSpPr>
          <p:nvPr>
            <p:ph type="title"/>
          </p:nvPr>
        </p:nvSpPr>
        <p:spPr/>
        <p:txBody>
          <a:bodyPr/>
          <a:lstStyle/>
          <a:p>
            <a:r>
              <a:rPr lang="en-US"/>
              <a:t>Instagram GERMANY - Post Performance Instagram | nivea_de - 4 of 4</a:t>
            </a:r>
          </a:p>
        </p:txBody>
      </p:sp>
      <p:graphicFrame>
        <p:nvGraphicFramePr>
          <p:cNvPr id="5" name="Table Placeholder 4">
            <a:extLst>
              <a:ext uri="{FF2B5EF4-FFF2-40B4-BE49-F238E27FC236}">
                <a16:creationId xmlns:a16="http://schemas.microsoft.com/office/drawing/2014/main" id="{AF439B14-7DA8-4FC7-962C-DB453151945E}"/>
              </a:ext>
            </a:extLst>
          </p:cNvPr>
          <p:cNvGraphicFramePr>
            <a:graphicFrameLocks noGrp="1"/>
          </p:cNvGraphicFramePr>
          <p:nvPr>
            <p:ph type="tbl" sz="quarter" idx="13"/>
            <p:extLst>
              <p:ext uri="{D42A27DB-BD31-4B8C-83A1-F6EECF244321}">
                <p14:modId xmlns:p14="http://schemas.microsoft.com/office/powerpoint/2010/main" val="1080527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03369295"/>
                    </a:ext>
                  </a:extLst>
                </a:gridCol>
                <a:gridCol w="987552">
                  <a:extLst>
                    <a:ext uri="{9D8B030D-6E8A-4147-A177-3AD203B41FA5}">
                      <a16:colId xmlns:a16="http://schemas.microsoft.com/office/drawing/2014/main" val="4156339630"/>
                    </a:ext>
                  </a:extLst>
                </a:gridCol>
                <a:gridCol w="1316736">
                  <a:extLst>
                    <a:ext uri="{9D8B030D-6E8A-4147-A177-3AD203B41FA5}">
                      <a16:colId xmlns:a16="http://schemas.microsoft.com/office/drawing/2014/main" val="3766597185"/>
                    </a:ext>
                  </a:extLst>
                </a:gridCol>
                <a:gridCol w="411480">
                  <a:extLst>
                    <a:ext uri="{9D8B030D-6E8A-4147-A177-3AD203B41FA5}">
                      <a16:colId xmlns:a16="http://schemas.microsoft.com/office/drawing/2014/main" val="3786728374"/>
                    </a:ext>
                  </a:extLst>
                </a:gridCol>
                <a:gridCol w="411480">
                  <a:extLst>
                    <a:ext uri="{9D8B030D-6E8A-4147-A177-3AD203B41FA5}">
                      <a16:colId xmlns:a16="http://schemas.microsoft.com/office/drawing/2014/main" val="4014625946"/>
                    </a:ext>
                  </a:extLst>
                </a:gridCol>
                <a:gridCol w="411480">
                  <a:extLst>
                    <a:ext uri="{9D8B030D-6E8A-4147-A177-3AD203B41FA5}">
                      <a16:colId xmlns:a16="http://schemas.microsoft.com/office/drawing/2014/main" val="3206596822"/>
                    </a:ext>
                  </a:extLst>
                </a:gridCol>
                <a:gridCol w="411480">
                  <a:extLst>
                    <a:ext uri="{9D8B030D-6E8A-4147-A177-3AD203B41FA5}">
                      <a16:colId xmlns:a16="http://schemas.microsoft.com/office/drawing/2014/main" val="371946996"/>
                    </a:ext>
                  </a:extLst>
                </a:gridCol>
                <a:gridCol w="411480">
                  <a:extLst>
                    <a:ext uri="{9D8B030D-6E8A-4147-A177-3AD203B41FA5}">
                      <a16:colId xmlns:a16="http://schemas.microsoft.com/office/drawing/2014/main" val="478295522"/>
                    </a:ext>
                  </a:extLst>
                </a:gridCol>
                <a:gridCol w="411480">
                  <a:extLst>
                    <a:ext uri="{9D8B030D-6E8A-4147-A177-3AD203B41FA5}">
                      <a16:colId xmlns:a16="http://schemas.microsoft.com/office/drawing/2014/main" val="3770723200"/>
                    </a:ext>
                  </a:extLst>
                </a:gridCol>
                <a:gridCol w="411480">
                  <a:extLst>
                    <a:ext uri="{9D8B030D-6E8A-4147-A177-3AD203B41FA5}">
                      <a16:colId xmlns:a16="http://schemas.microsoft.com/office/drawing/2014/main" val="3851721684"/>
                    </a:ext>
                  </a:extLst>
                </a:gridCol>
                <a:gridCol w="411480">
                  <a:extLst>
                    <a:ext uri="{9D8B030D-6E8A-4147-A177-3AD203B41FA5}">
                      <a16:colId xmlns:a16="http://schemas.microsoft.com/office/drawing/2014/main" val="310171135"/>
                    </a:ext>
                  </a:extLst>
                </a:gridCol>
                <a:gridCol w="411480">
                  <a:extLst>
                    <a:ext uri="{9D8B030D-6E8A-4147-A177-3AD203B41FA5}">
                      <a16:colId xmlns:a16="http://schemas.microsoft.com/office/drawing/2014/main" val="1439109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5915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- 2024-07-26 17:01:12</a:t>
                      </a:r>
                      <a:r>
                        <a:rPr kumimoji="0" lang="en-US" sz="1000" b="0" i="0" u="none" strike="noStrike" kern="1200" cap="none" spc="0" normalizeH="0" baseline="0" noProof="0">
                          <a:ln>
                            <a:noFill/>
                          </a:ln>
                          <a:solidFill>
                            <a:prstClr val="black"/>
                          </a:solidFill>
                          <a:effectLst/>
                          <a:uLnTx/>
                          <a:uFillTx/>
                          <a:latin typeface="Calibri"/>
                          <a:ea typeface="+mn-ea"/>
                          <a:cs typeface="+mn-cs"/>
                        </a:rPr>
                        <a:t>
 Wusstest du, dass Mikroplastik in den Ozeanen dauerhaft verbleiben kann, wodurch die Tierwelt geschädigt und das Ökosystem über Jahrzehnte hinweg gestört wird? 🐡 Genieße den Strand unbeschwert mit unserem UV Gesicht Sensitiv Sonnenschutz ohne Mikroplastik 🌊 ​
​
#NIVEA #Suncare #Sonnenschutz #KeinTagOhneLSF #HautpflegeOhneTierversuche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https://quintly-eu-image-storage.s3.amazonaws.com/4efafe4617368048609de3d9647bf496/7911a3c4cf4f7a1389f1bc6460bd5639.jpg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5201774"/>
                  </a:ext>
                </a:extLst>
              </a:tr>
            </a:tbl>
          </a:graphicData>
        </a:graphic>
      </p:graphicFrame>
      <p:sp>
        <p:nvSpPr>
          <p:cNvPr id="4" name="Text Placeholder 3">
            <a:extLst>
              <a:ext uri="{FF2B5EF4-FFF2-40B4-BE49-F238E27FC236}">
                <a16:creationId xmlns:a16="http://schemas.microsoft.com/office/drawing/2014/main" id="{DAABD166-263F-4042-9AF6-E4BFC26C6EA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6355884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F3075-2E37-4012-A616-6CD01A27D1A1}"/>
              </a:ext>
            </a:extLst>
          </p:cNvPr>
          <p:cNvSpPr>
            <a:spLocks noGrp="1"/>
          </p:cNvSpPr>
          <p:nvPr>
            <p:ph type="title"/>
          </p:nvPr>
        </p:nvSpPr>
        <p:spPr/>
        <p:txBody>
          <a:bodyPr/>
          <a:lstStyle/>
          <a:p>
            <a:r>
              <a:rPr lang="en-US"/>
              <a:t>Instagram ITALY - Post Performance Instagram | niveaitalia - 1 of 4</a:t>
            </a:r>
          </a:p>
        </p:txBody>
      </p:sp>
      <p:graphicFrame>
        <p:nvGraphicFramePr>
          <p:cNvPr id="5" name="Table Placeholder 4">
            <a:extLst>
              <a:ext uri="{FF2B5EF4-FFF2-40B4-BE49-F238E27FC236}">
                <a16:creationId xmlns:a16="http://schemas.microsoft.com/office/drawing/2014/main" id="{C581D17A-0A0B-4795-9650-485212C6D251}"/>
              </a:ext>
            </a:extLst>
          </p:cNvPr>
          <p:cNvGraphicFramePr>
            <a:graphicFrameLocks noGrp="1"/>
          </p:cNvGraphicFramePr>
          <p:nvPr>
            <p:ph type="tbl" sz="quarter" idx="13"/>
            <p:extLst>
              <p:ext uri="{D42A27DB-BD31-4B8C-83A1-F6EECF244321}">
                <p14:modId xmlns:p14="http://schemas.microsoft.com/office/powerpoint/2010/main" val="387003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53938839"/>
                    </a:ext>
                  </a:extLst>
                </a:gridCol>
                <a:gridCol w="987552">
                  <a:extLst>
                    <a:ext uri="{9D8B030D-6E8A-4147-A177-3AD203B41FA5}">
                      <a16:colId xmlns:a16="http://schemas.microsoft.com/office/drawing/2014/main" val="1074921860"/>
                    </a:ext>
                  </a:extLst>
                </a:gridCol>
                <a:gridCol w="1316736">
                  <a:extLst>
                    <a:ext uri="{9D8B030D-6E8A-4147-A177-3AD203B41FA5}">
                      <a16:colId xmlns:a16="http://schemas.microsoft.com/office/drawing/2014/main" val="217787272"/>
                    </a:ext>
                  </a:extLst>
                </a:gridCol>
                <a:gridCol w="411480">
                  <a:extLst>
                    <a:ext uri="{9D8B030D-6E8A-4147-A177-3AD203B41FA5}">
                      <a16:colId xmlns:a16="http://schemas.microsoft.com/office/drawing/2014/main" val="889651901"/>
                    </a:ext>
                  </a:extLst>
                </a:gridCol>
                <a:gridCol w="411480">
                  <a:extLst>
                    <a:ext uri="{9D8B030D-6E8A-4147-A177-3AD203B41FA5}">
                      <a16:colId xmlns:a16="http://schemas.microsoft.com/office/drawing/2014/main" val="2305832325"/>
                    </a:ext>
                  </a:extLst>
                </a:gridCol>
                <a:gridCol w="411480">
                  <a:extLst>
                    <a:ext uri="{9D8B030D-6E8A-4147-A177-3AD203B41FA5}">
                      <a16:colId xmlns:a16="http://schemas.microsoft.com/office/drawing/2014/main" val="2943087082"/>
                    </a:ext>
                  </a:extLst>
                </a:gridCol>
                <a:gridCol w="411480">
                  <a:extLst>
                    <a:ext uri="{9D8B030D-6E8A-4147-A177-3AD203B41FA5}">
                      <a16:colId xmlns:a16="http://schemas.microsoft.com/office/drawing/2014/main" val="1132418597"/>
                    </a:ext>
                  </a:extLst>
                </a:gridCol>
                <a:gridCol w="411480">
                  <a:extLst>
                    <a:ext uri="{9D8B030D-6E8A-4147-A177-3AD203B41FA5}">
                      <a16:colId xmlns:a16="http://schemas.microsoft.com/office/drawing/2014/main" val="489680114"/>
                    </a:ext>
                  </a:extLst>
                </a:gridCol>
                <a:gridCol w="411480">
                  <a:extLst>
                    <a:ext uri="{9D8B030D-6E8A-4147-A177-3AD203B41FA5}">
                      <a16:colId xmlns:a16="http://schemas.microsoft.com/office/drawing/2014/main" val="79852495"/>
                    </a:ext>
                  </a:extLst>
                </a:gridCol>
                <a:gridCol w="411480">
                  <a:extLst>
                    <a:ext uri="{9D8B030D-6E8A-4147-A177-3AD203B41FA5}">
                      <a16:colId xmlns:a16="http://schemas.microsoft.com/office/drawing/2014/main" val="1843567999"/>
                    </a:ext>
                  </a:extLst>
                </a:gridCol>
                <a:gridCol w="411480">
                  <a:extLst>
                    <a:ext uri="{9D8B030D-6E8A-4147-A177-3AD203B41FA5}">
                      <a16:colId xmlns:a16="http://schemas.microsoft.com/office/drawing/2014/main" val="3953883685"/>
                    </a:ext>
                  </a:extLst>
                </a:gridCol>
                <a:gridCol w="411480">
                  <a:extLst>
                    <a:ext uri="{9D8B030D-6E8A-4147-A177-3AD203B41FA5}">
                      <a16:colId xmlns:a16="http://schemas.microsoft.com/office/drawing/2014/main" val="899045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83676857"/>
                  </a:ext>
                </a:extLst>
              </a:tr>
            </a:tbl>
          </a:graphicData>
        </a:graphic>
      </p:graphicFrame>
      <p:sp>
        <p:nvSpPr>
          <p:cNvPr id="4" name="Text Placeholder 3">
            <a:extLst>
              <a:ext uri="{FF2B5EF4-FFF2-40B4-BE49-F238E27FC236}">
                <a16:creationId xmlns:a16="http://schemas.microsoft.com/office/drawing/2014/main" id="{BD20BB20-8504-46FF-AFC3-CFB4541CEAC1}"/>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7569792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EE50-9C34-4C94-BDCE-D9FB5E687B7A}"/>
              </a:ext>
            </a:extLst>
          </p:cNvPr>
          <p:cNvSpPr>
            <a:spLocks noGrp="1"/>
          </p:cNvSpPr>
          <p:nvPr>
            <p:ph type="title"/>
          </p:nvPr>
        </p:nvSpPr>
        <p:spPr/>
        <p:txBody>
          <a:bodyPr/>
          <a:lstStyle/>
          <a:p>
            <a:r>
              <a:rPr lang="en-US"/>
              <a:t>Instagram ITALY - Post Performance Instagram | niveaitalia - 2 of 4</a:t>
            </a:r>
          </a:p>
        </p:txBody>
      </p:sp>
      <p:graphicFrame>
        <p:nvGraphicFramePr>
          <p:cNvPr id="5" name="Table Placeholder 4">
            <a:extLst>
              <a:ext uri="{FF2B5EF4-FFF2-40B4-BE49-F238E27FC236}">
                <a16:creationId xmlns:a16="http://schemas.microsoft.com/office/drawing/2014/main" id="{E127BF29-AF0E-4AF3-9519-E0D059BFFD9C}"/>
              </a:ext>
            </a:extLst>
          </p:cNvPr>
          <p:cNvGraphicFramePr>
            <a:graphicFrameLocks noGrp="1"/>
          </p:cNvGraphicFramePr>
          <p:nvPr>
            <p:ph type="tbl" sz="quarter" idx="13"/>
            <p:extLst>
              <p:ext uri="{D42A27DB-BD31-4B8C-83A1-F6EECF244321}">
                <p14:modId xmlns:p14="http://schemas.microsoft.com/office/powerpoint/2010/main" val="200747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65072519"/>
                    </a:ext>
                  </a:extLst>
                </a:gridCol>
                <a:gridCol w="987552">
                  <a:extLst>
                    <a:ext uri="{9D8B030D-6E8A-4147-A177-3AD203B41FA5}">
                      <a16:colId xmlns:a16="http://schemas.microsoft.com/office/drawing/2014/main" val="3457920520"/>
                    </a:ext>
                  </a:extLst>
                </a:gridCol>
                <a:gridCol w="1316736">
                  <a:extLst>
                    <a:ext uri="{9D8B030D-6E8A-4147-A177-3AD203B41FA5}">
                      <a16:colId xmlns:a16="http://schemas.microsoft.com/office/drawing/2014/main" val="1545688151"/>
                    </a:ext>
                  </a:extLst>
                </a:gridCol>
                <a:gridCol w="411480">
                  <a:extLst>
                    <a:ext uri="{9D8B030D-6E8A-4147-A177-3AD203B41FA5}">
                      <a16:colId xmlns:a16="http://schemas.microsoft.com/office/drawing/2014/main" val="2078515562"/>
                    </a:ext>
                  </a:extLst>
                </a:gridCol>
                <a:gridCol w="411480">
                  <a:extLst>
                    <a:ext uri="{9D8B030D-6E8A-4147-A177-3AD203B41FA5}">
                      <a16:colId xmlns:a16="http://schemas.microsoft.com/office/drawing/2014/main" val="2352708248"/>
                    </a:ext>
                  </a:extLst>
                </a:gridCol>
                <a:gridCol w="411480">
                  <a:extLst>
                    <a:ext uri="{9D8B030D-6E8A-4147-A177-3AD203B41FA5}">
                      <a16:colId xmlns:a16="http://schemas.microsoft.com/office/drawing/2014/main" val="1309628309"/>
                    </a:ext>
                  </a:extLst>
                </a:gridCol>
                <a:gridCol w="411480">
                  <a:extLst>
                    <a:ext uri="{9D8B030D-6E8A-4147-A177-3AD203B41FA5}">
                      <a16:colId xmlns:a16="http://schemas.microsoft.com/office/drawing/2014/main" val="3141228087"/>
                    </a:ext>
                  </a:extLst>
                </a:gridCol>
                <a:gridCol w="411480">
                  <a:extLst>
                    <a:ext uri="{9D8B030D-6E8A-4147-A177-3AD203B41FA5}">
                      <a16:colId xmlns:a16="http://schemas.microsoft.com/office/drawing/2014/main" val="2032096343"/>
                    </a:ext>
                  </a:extLst>
                </a:gridCol>
                <a:gridCol w="411480">
                  <a:extLst>
                    <a:ext uri="{9D8B030D-6E8A-4147-A177-3AD203B41FA5}">
                      <a16:colId xmlns:a16="http://schemas.microsoft.com/office/drawing/2014/main" val="1224547233"/>
                    </a:ext>
                  </a:extLst>
                </a:gridCol>
                <a:gridCol w="411480">
                  <a:extLst>
                    <a:ext uri="{9D8B030D-6E8A-4147-A177-3AD203B41FA5}">
                      <a16:colId xmlns:a16="http://schemas.microsoft.com/office/drawing/2014/main" val="2372275262"/>
                    </a:ext>
                  </a:extLst>
                </a:gridCol>
                <a:gridCol w="411480">
                  <a:extLst>
                    <a:ext uri="{9D8B030D-6E8A-4147-A177-3AD203B41FA5}">
                      <a16:colId xmlns:a16="http://schemas.microsoft.com/office/drawing/2014/main" val="3875973861"/>
                    </a:ext>
                  </a:extLst>
                </a:gridCol>
                <a:gridCol w="411480">
                  <a:extLst>
                    <a:ext uri="{9D8B030D-6E8A-4147-A177-3AD203B41FA5}">
                      <a16:colId xmlns:a16="http://schemas.microsoft.com/office/drawing/2014/main" val="3847338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8830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- 2024-07-24 11:16:53</a:t>
                      </a:r>
                      <a:r>
                        <a:rPr kumimoji="0" lang="it-IT" sz="1000" b="0" i="0" u="none" strike="noStrike" kern="1200" cap="none" spc="0" normalizeH="0" baseline="0" noProof="0">
                          <a:ln>
                            <a:noFill/>
                          </a:ln>
                          <a:solidFill>
                            <a:prstClr val="black"/>
                          </a:solidFill>
                          <a:effectLst/>
                          <a:uLnTx/>
                          <a:uFillTx/>
                          <a:latin typeface="Calibri"/>
                          <a:ea typeface="+mn-ea"/>
                          <a:cs typeface="+mn-cs"/>
                        </a:rPr>
                        <a:t>
 Goditi l'estate con NIVEA Soft! ☀️ ​
La sua formula leggera, con Vitamina E e Olio di  Jojoba, e la sua pratica confezione da 50 ml, mantiene la tua pelle nutrita e fresca ovunque ti portino le tue avventure!​
… A proposito, dove ti porteranno? Raccontacelo nei commenti! 👇
#NIVEA #NIVEAItalia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https://quintly-eu-image-storage.s3.amazonaws.com/8a9ce57e2eef1d65808952233f0033d0/15ad75774c5c3b7b8ea02958b1b24ab9.jpg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4175</a:t>
                      </a:r>
                    </a:p>
                  </a:txBody>
                  <a:tcPr/>
                </a:tc>
                <a:extLst>
                  <a:ext uri="{0D108BD9-81ED-4DB2-BD59-A6C34878D82A}">
                    <a16:rowId xmlns:a16="http://schemas.microsoft.com/office/drawing/2014/main" val="3660320491"/>
                  </a:ext>
                </a:extLst>
              </a:tr>
            </a:tbl>
          </a:graphicData>
        </a:graphic>
      </p:graphicFrame>
      <p:sp>
        <p:nvSpPr>
          <p:cNvPr id="4" name="Text Placeholder 3">
            <a:extLst>
              <a:ext uri="{FF2B5EF4-FFF2-40B4-BE49-F238E27FC236}">
                <a16:creationId xmlns:a16="http://schemas.microsoft.com/office/drawing/2014/main" id="{F15D8FAE-BED3-4218-A3DA-428C443165F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743680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D650F-4CB9-4591-8BBA-90B5F7E63E8C}"/>
              </a:ext>
            </a:extLst>
          </p:cNvPr>
          <p:cNvSpPr>
            <a:spLocks noGrp="1"/>
          </p:cNvSpPr>
          <p:nvPr>
            <p:ph type="title"/>
          </p:nvPr>
        </p:nvSpPr>
        <p:spPr/>
        <p:txBody>
          <a:bodyPr/>
          <a:lstStyle/>
          <a:p>
            <a:r>
              <a:rPr lang="en-US"/>
              <a:t>Instagram ITALY - Post Performance Instagram | niveaitalia - 3 of 4</a:t>
            </a:r>
          </a:p>
        </p:txBody>
      </p:sp>
      <p:graphicFrame>
        <p:nvGraphicFramePr>
          <p:cNvPr id="5" name="Table Placeholder 4">
            <a:extLst>
              <a:ext uri="{FF2B5EF4-FFF2-40B4-BE49-F238E27FC236}">
                <a16:creationId xmlns:a16="http://schemas.microsoft.com/office/drawing/2014/main" id="{485293D8-7205-4ECD-A89C-0B96577904DD}"/>
              </a:ext>
            </a:extLst>
          </p:cNvPr>
          <p:cNvGraphicFramePr>
            <a:graphicFrameLocks noGrp="1"/>
          </p:cNvGraphicFramePr>
          <p:nvPr>
            <p:ph type="tbl" sz="quarter" idx="13"/>
            <p:extLst>
              <p:ext uri="{D42A27DB-BD31-4B8C-83A1-F6EECF244321}">
                <p14:modId xmlns:p14="http://schemas.microsoft.com/office/powerpoint/2010/main" val="347848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62990543"/>
                    </a:ext>
                  </a:extLst>
                </a:gridCol>
                <a:gridCol w="987552">
                  <a:extLst>
                    <a:ext uri="{9D8B030D-6E8A-4147-A177-3AD203B41FA5}">
                      <a16:colId xmlns:a16="http://schemas.microsoft.com/office/drawing/2014/main" val="3721927075"/>
                    </a:ext>
                  </a:extLst>
                </a:gridCol>
                <a:gridCol w="1316736">
                  <a:extLst>
                    <a:ext uri="{9D8B030D-6E8A-4147-A177-3AD203B41FA5}">
                      <a16:colId xmlns:a16="http://schemas.microsoft.com/office/drawing/2014/main" val="1208261431"/>
                    </a:ext>
                  </a:extLst>
                </a:gridCol>
                <a:gridCol w="411480">
                  <a:extLst>
                    <a:ext uri="{9D8B030D-6E8A-4147-A177-3AD203B41FA5}">
                      <a16:colId xmlns:a16="http://schemas.microsoft.com/office/drawing/2014/main" val="267920173"/>
                    </a:ext>
                  </a:extLst>
                </a:gridCol>
                <a:gridCol w="411480">
                  <a:extLst>
                    <a:ext uri="{9D8B030D-6E8A-4147-A177-3AD203B41FA5}">
                      <a16:colId xmlns:a16="http://schemas.microsoft.com/office/drawing/2014/main" val="1341385569"/>
                    </a:ext>
                  </a:extLst>
                </a:gridCol>
                <a:gridCol w="411480">
                  <a:extLst>
                    <a:ext uri="{9D8B030D-6E8A-4147-A177-3AD203B41FA5}">
                      <a16:colId xmlns:a16="http://schemas.microsoft.com/office/drawing/2014/main" val="2131895385"/>
                    </a:ext>
                  </a:extLst>
                </a:gridCol>
                <a:gridCol w="411480">
                  <a:extLst>
                    <a:ext uri="{9D8B030D-6E8A-4147-A177-3AD203B41FA5}">
                      <a16:colId xmlns:a16="http://schemas.microsoft.com/office/drawing/2014/main" val="966121549"/>
                    </a:ext>
                  </a:extLst>
                </a:gridCol>
                <a:gridCol w="411480">
                  <a:extLst>
                    <a:ext uri="{9D8B030D-6E8A-4147-A177-3AD203B41FA5}">
                      <a16:colId xmlns:a16="http://schemas.microsoft.com/office/drawing/2014/main" val="775964328"/>
                    </a:ext>
                  </a:extLst>
                </a:gridCol>
                <a:gridCol w="411480">
                  <a:extLst>
                    <a:ext uri="{9D8B030D-6E8A-4147-A177-3AD203B41FA5}">
                      <a16:colId xmlns:a16="http://schemas.microsoft.com/office/drawing/2014/main" val="4161164825"/>
                    </a:ext>
                  </a:extLst>
                </a:gridCol>
                <a:gridCol w="411480">
                  <a:extLst>
                    <a:ext uri="{9D8B030D-6E8A-4147-A177-3AD203B41FA5}">
                      <a16:colId xmlns:a16="http://schemas.microsoft.com/office/drawing/2014/main" val="2113136574"/>
                    </a:ext>
                  </a:extLst>
                </a:gridCol>
                <a:gridCol w="411480">
                  <a:extLst>
                    <a:ext uri="{9D8B030D-6E8A-4147-A177-3AD203B41FA5}">
                      <a16:colId xmlns:a16="http://schemas.microsoft.com/office/drawing/2014/main" val="1853887111"/>
                    </a:ext>
                  </a:extLst>
                </a:gridCol>
                <a:gridCol w="411480">
                  <a:extLst>
                    <a:ext uri="{9D8B030D-6E8A-4147-A177-3AD203B41FA5}">
                      <a16:colId xmlns:a16="http://schemas.microsoft.com/office/drawing/2014/main" val="503329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4201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- 2024-07-30 11:01:12</a:t>
                      </a:r>
                      <a:r>
                        <a:rPr kumimoji="0" lang="it-IT" sz="1000" b="0" i="0" u="none" strike="noStrike" kern="1200" cap="none" spc="0" normalizeH="0" baseline="0" noProof="0">
                          <a:ln>
                            <a:noFill/>
                          </a:ln>
                          <a:solidFill>
                            <a:prstClr val="black"/>
                          </a:solidFill>
                          <a:effectLst/>
                          <a:uLnTx/>
                          <a:uFillTx/>
                          <a:latin typeface="Calibri"/>
                          <a:ea typeface="+mn-ea"/>
                          <a:cs typeface="+mn-cs"/>
                        </a:rPr>
                        <a:t>
 Le amicizie che si prendono cura l’una dell’altra, durano per sempre 💙 Festeggia la Giornata Internazionale dell'Amicizia condividendo nei commenti i momenti preferiti che hai vissuto con i tuoi amici.​
E non dimenticare di taggarli!👇🏽
#NIVEA #NIVEAItalia #GiornataInternazionaleAmicizia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https://quintly-eu-image-storage.s3.amazonaws.com/8a9ce57e2eef1d65808952233f0033d0/beb4e34c1bc51a5bdbcbe838f022c44e.jpg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3497</a:t>
                      </a:r>
                    </a:p>
                  </a:txBody>
                  <a:tcPr/>
                </a:tc>
                <a:extLst>
                  <a:ext uri="{0D108BD9-81ED-4DB2-BD59-A6C34878D82A}">
                    <a16:rowId xmlns:a16="http://schemas.microsoft.com/office/drawing/2014/main" val="329895407"/>
                  </a:ext>
                </a:extLst>
              </a:tr>
            </a:tbl>
          </a:graphicData>
        </a:graphic>
      </p:graphicFrame>
      <p:sp>
        <p:nvSpPr>
          <p:cNvPr id="4" name="Text Placeholder 3">
            <a:extLst>
              <a:ext uri="{FF2B5EF4-FFF2-40B4-BE49-F238E27FC236}">
                <a16:creationId xmlns:a16="http://schemas.microsoft.com/office/drawing/2014/main" id="{18F2031F-7052-42D7-B92B-72FB59E933BF}"/>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468580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6474-41D5-4AF6-9D3B-A41FD0E0A846}"/>
              </a:ext>
            </a:extLst>
          </p:cNvPr>
          <p:cNvSpPr>
            <a:spLocks noGrp="1"/>
          </p:cNvSpPr>
          <p:nvPr>
            <p:ph type="title"/>
          </p:nvPr>
        </p:nvSpPr>
        <p:spPr/>
        <p:txBody>
          <a:bodyPr/>
          <a:lstStyle/>
          <a:p>
            <a:r>
              <a:rPr lang="en-US"/>
              <a:t>Instagram ITALY - Post Performance Instagram | niveaitalia - 4 of 4</a:t>
            </a:r>
          </a:p>
        </p:txBody>
      </p:sp>
      <p:graphicFrame>
        <p:nvGraphicFramePr>
          <p:cNvPr id="5" name="Table Placeholder 4">
            <a:extLst>
              <a:ext uri="{FF2B5EF4-FFF2-40B4-BE49-F238E27FC236}">
                <a16:creationId xmlns:a16="http://schemas.microsoft.com/office/drawing/2014/main" id="{EADC3AF4-3C4C-4DC2-8669-2D2004DE4048}"/>
              </a:ext>
            </a:extLst>
          </p:cNvPr>
          <p:cNvGraphicFramePr>
            <a:graphicFrameLocks noGrp="1"/>
          </p:cNvGraphicFramePr>
          <p:nvPr>
            <p:ph type="tbl" sz="quarter" idx="13"/>
            <p:extLst>
              <p:ext uri="{D42A27DB-BD31-4B8C-83A1-F6EECF244321}">
                <p14:modId xmlns:p14="http://schemas.microsoft.com/office/powerpoint/2010/main" val="353745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62567829"/>
                    </a:ext>
                  </a:extLst>
                </a:gridCol>
                <a:gridCol w="987552">
                  <a:extLst>
                    <a:ext uri="{9D8B030D-6E8A-4147-A177-3AD203B41FA5}">
                      <a16:colId xmlns:a16="http://schemas.microsoft.com/office/drawing/2014/main" val="1764581644"/>
                    </a:ext>
                  </a:extLst>
                </a:gridCol>
                <a:gridCol w="1316736">
                  <a:extLst>
                    <a:ext uri="{9D8B030D-6E8A-4147-A177-3AD203B41FA5}">
                      <a16:colId xmlns:a16="http://schemas.microsoft.com/office/drawing/2014/main" val="1218366590"/>
                    </a:ext>
                  </a:extLst>
                </a:gridCol>
                <a:gridCol w="411480">
                  <a:extLst>
                    <a:ext uri="{9D8B030D-6E8A-4147-A177-3AD203B41FA5}">
                      <a16:colId xmlns:a16="http://schemas.microsoft.com/office/drawing/2014/main" val="2171355261"/>
                    </a:ext>
                  </a:extLst>
                </a:gridCol>
                <a:gridCol w="411480">
                  <a:extLst>
                    <a:ext uri="{9D8B030D-6E8A-4147-A177-3AD203B41FA5}">
                      <a16:colId xmlns:a16="http://schemas.microsoft.com/office/drawing/2014/main" val="2333027197"/>
                    </a:ext>
                  </a:extLst>
                </a:gridCol>
                <a:gridCol w="411480">
                  <a:extLst>
                    <a:ext uri="{9D8B030D-6E8A-4147-A177-3AD203B41FA5}">
                      <a16:colId xmlns:a16="http://schemas.microsoft.com/office/drawing/2014/main" val="3524984733"/>
                    </a:ext>
                  </a:extLst>
                </a:gridCol>
                <a:gridCol w="411480">
                  <a:extLst>
                    <a:ext uri="{9D8B030D-6E8A-4147-A177-3AD203B41FA5}">
                      <a16:colId xmlns:a16="http://schemas.microsoft.com/office/drawing/2014/main" val="1185286733"/>
                    </a:ext>
                  </a:extLst>
                </a:gridCol>
                <a:gridCol w="411480">
                  <a:extLst>
                    <a:ext uri="{9D8B030D-6E8A-4147-A177-3AD203B41FA5}">
                      <a16:colId xmlns:a16="http://schemas.microsoft.com/office/drawing/2014/main" val="1020358812"/>
                    </a:ext>
                  </a:extLst>
                </a:gridCol>
                <a:gridCol w="411480">
                  <a:extLst>
                    <a:ext uri="{9D8B030D-6E8A-4147-A177-3AD203B41FA5}">
                      <a16:colId xmlns:a16="http://schemas.microsoft.com/office/drawing/2014/main" val="2976517972"/>
                    </a:ext>
                  </a:extLst>
                </a:gridCol>
                <a:gridCol w="411480">
                  <a:extLst>
                    <a:ext uri="{9D8B030D-6E8A-4147-A177-3AD203B41FA5}">
                      <a16:colId xmlns:a16="http://schemas.microsoft.com/office/drawing/2014/main" val="290686208"/>
                    </a:ext>
                  </a:extLst>
                </a:gridCol>
                <a:gridCol w="411480">
                  <a:extLst>
                    <a:ext uri="{9D8B030D-6E8A-4147-A177-3AD203B41FA5}">
                      <a16:colId xmlns:a16="http://schemas.microsoft.com/office/drawing/2014/main" val="3568573956"/>
                    </a:ext>
                  </a:extLst>
                </a:gridCol>
                <a:gridCol w="411480">
                  <a:extLst>
                    <a:ext uri="{9D8B030D-6E8A-4147-A177-3AD203B41FA5}">
                      <a16:colId xmlns:a16="http://schemas.microsoft.com/office/drawing/2014/main" val="2700824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6906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- 2024-07-26 11:46:13</a:t>
                      </a:r>
                      <a:r>
                        <a:rPr kumimoji="0" lang="it-IT" sz="1000" b="0" i="0" u="none" strike="noStrike" kern="1200" cap="none" spc="0" normalizeH="0" baseline="0" noProof="0">
                          <a:ln>
                            <a:noFill/>
                          </a:ln>
                          <a:solidFill>
                            <a:prstClr val="black"/>
                          </a:solidFill>
                          <a:effectLst/>
                          <a:uLnTx/>
                          <a:uFillTx/>
                          <a:latin typeface="Calibri"/>
                          <a:ea typeface="+mn-ea"/>
                          <a:cs typeface="+mn-cs"/>
                        </a:rPr>
                        <a:t>
 Sai che le microplastiche possono restare a lungo negli oceani, danneggiando la fauna selvatica e sconvolgendo gli ecosistemi per decenni? 🐡 Goditi la vita da spiaggia senza pensieri con NIVEA SUN Crema UV Viso Anti-età FP50!💙🌊 ​
E tu, sei pronta per la tua prossima ​vacanza al mare?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https://quintly-eu-image-storage.s3.amazonaws.com/8a9ce57e2eef1d65808952233f0033d0/13476f92abc5a4abcd72ed07fba6fd82.jpg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8755865"/>
                  </a:ext>
                </a:extLst>
              </a:tr>
            </a:tbl>
          </a:graphicData>
        </a:graphic>
      </p:graphicFrame>
      <p:sp>
        <p:nvSpPr>
          <p:cNvPr id="4" name="Text Placeholder 3">
            <a:extLst>
              <a:ext uri="{FF2B5EF4-FFF2-40B4-BE49-F238E27FC236}">
                <a16:creationId xmlns:a16="http://schemas.microsoft.com/office/drawing/2014/main" id="{DBDB729B-383A-4066-A327-37FC0A3E2DFF}"/>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8718366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25137-5CFF-4391-83FD-7E86A59E2DE2}"/>
              </a:ext>
            </a:extLst>
          </p:cNvPr>
          <p:cNvSpPr>
            <a:spLocks noGrp="1"/>
          </p:cNvSpPr>
          <p:nvPr>
            <p:ph type="title"/>
          </p:nvPr>
        </p:nvSpPr>
        <p:spPr/>
        <p:txBody>
          <a:bodyPr/>
          <a:lstStyle/>
          <a:p>
            <a:r>
              <a:rPr lang="en-US"/>
              <a:t>Instagram FRANCE - Post Performance Instagram | nivea_fr - 1 of 3</a:t>
            </a:r>
          </a:p>
        </p:txBody>
      </p:sp>
      <p:graphicFrame>
        <p:nvGraphicFramePr>
          <p:cNvPr id="5" name="Table Placeholder 4">
            <a:extLst>
              <a:ext uri="{FF2B5EF4-FFF2-40B4-BE49-F238E27FC236}">
                <a16:creationId xmlns:a16="http://schemas.microsoft.com/office/drawing/2014/main" id="{C095C05B-05DC-48B9-8A1F-4290486AA9D6}"/>
              </a:ext>
            </a:extLst>
          </p:cNvPr>
          <p:cNvGraphicFramePr>
            <a:graphicFrameLocks noGrp="1"/>
          </p:cNvGraphicFramePr>
          <p:nvPr>
            <p:ph type="tbl" sz="quarter" idx="13"/>
            <p:extLst>
              <p:ext uri="{D42A27DB-BD31-4B8C-83A1-F6EECF244321}">
                <p14:modId xmlns:p14="http://schemas.microsoft.com/office/powerpoint/2010/main" val="378966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6441111"/>
                    </a:ext>
                  </a:extLst>
                </a:gridCol>
                <a:gridCol w="987552">
                  <a:extLst>
                    <a:ext uri="{9D8B030D-6E8A-4147-A177-3AD203B41FA5}">
                      <a16:colId xmlns:a16="http://schemas.microsoft.com/office/drawing/2014/main" val="281774488"/>
                    </a:ext>
                  </a:extLst>
                </a:gridCol>
                <a:gridCol w="1316736">
                  <a:extLst>
                    <a:ext uri="{9D8B030D-6E8A-4147-A177-3AD203B41FA5}">
                      <a16:colId xmlns:a16="http://schemas.microsoft.com/office/drawing/2014/main" val="38247253"/>
                    </a:ext>
                  </a:extLst>
                </a:gridCol>
                <a:gridCol w="411480">
                  <a:extLst>
                    <a:ext uri="{9D8B030D-6E8A-4147-A177-3AD203B41FA5}">
                      <a16:colId xmlns:a16="http://schemas.microsoft.com/office/drawing/2014/main" val="2804706325"/>
                    </a:ext>
                  </a:extLst>
                </a:gridCol>
                <a:gridCol w="411480">
                  <a:extLst>
                    <a:ext uri="{9D8B030D-6E8A-4147-A177-3AD203B41FA5}">
                      <a16:colId xmlns:a16="http://schemas.microsoft.com/office/drawing/2014/main" val="1691028663"/>
                    </a:ext>
                  </a:extLst>
                </a:gridCol>
                <a:gridCol w="411480">
                  <a:extLst>
                    <a:ext uri="{9D8B030D-6E8A-4147-A177-3AD203B41FA5}">
                      <a16:colId xmlns:a16="http://schemas.microsoft.com/office/drawing/2014/main" val="4138853798"/>
                    </a:ext>
                  </a:extLst>
                </a:gridCol>
                <a:gridCol w="411480">
                  <a:extLst>
                    <a:ext uri="{9D8B030D-6E8A-4147-A177-3AD203B41FA5}">
                      <a16:colId xmlns:a16="http://schemas.microsoft.com/office/drawing/2014/main" val="4098679884"/>
                    </a:ext>
                  </a:extLst>
                </a:gridCol>
                <a:gridCol w="411480">
                  <a:extLst>
                    <a:ext uri="{9D8B030D-6E8A-4147-A177-3AD203B41FA5}">
                      <a16:colId xmlns:a16="http://schemas.microsoft.com/office/drawing/2014/main" val="2833297721"/>
                    </a:ext>
                  </a:extLst>
                </a:gridCol>
                <a:gridCol w="411480">
                  <a:extLst>
                    <a:ext uri="{9D8B030D-6E8A-4147-A177-3AD203B41FA5}">
                      <a16:colId xmlns:a16="http://schemas.microsoft.com/office/drawing/2014/main" val="2965636769"/>
                    </a:ext>
                  </a:extLst>
                </a:gridCol>
                <a:gridCol w="411480">
                  <a:extLst>
                    <a:ext uri="{9D8B030D-6E8A-4147-A177-3AD203B41FA5}">
                      <a16:colId xmlns:a16="http://schemas.microsoft.com/office/drawing/2014/main" val="1202686501"/>
                    </a:ext>
                  </a:extLst>
                </a:gridCol>
                <a:gridCol w="411480">
                  <a:extLst>
                    <a:ext uri="{9D8B030D-6E8A-4147-A177-3AD203B41FA5}">
                      <a16:colId xmlns:a16="http://schemas.microsoft.com/office/drawing/2014/main" val="373341407"/>
                    </a:ext>
                  </a:extLst>
                </a:gridCol>
                <a:gridCol w="411480">
                  <a:extLst>
                    <a:ext uri="{9D8B030D-6E8A-4147-A177-3AD203B41FA5}">
                      <a16:colId xmlns:a16="http://schemas.microsoft.com/office/drawing/2014/main" val="3050392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5228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- 2024-07-26 11:00:35</a:t>
                      </a:r>
                      <a:r>
                        <a:rPr kumimoji="0" lang="fr-FR" sz="1000" b="0" i="0" u="none" strike="noStrike" kern="1200" cap="none" spc="0" normalizeH="0" baseline="0" noProof="0">
                          <a:ln>
                            <a:noFill/>
                          </a:ln>
                          <a:solidFill>
                            <a:prstClr val="black"/>
                          </a:solidFill>
                          <a:effectLst/>
                          <a:uLnTx/>
                          <a:uFillTx/>
                          <a:latin typeface="Calibri"/>
                          <a:ea typeface="+mn-ea"/>
                          <a:cs typeface="+mn-cs"/>
                        </a:rPr>
                        <a:t>
 Pour toujours dans mon ère glow 💙✨ #nivea #swiftie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https://quintly-eu-image-storage.s3.amazonaws.com/e66bc3a35579efcff19ade710d665dcb/21b48f1edbfe173b6abc2e3749d7ffc8.jpg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3940976"/>
                  </a:ext>
                </a:extLst>
              </a:tr>
            </a:tbl>
          </a:graphicData>
        </a:graphic>
      </p:graphicFrame>
      <p:sp>
        <p:nvSpPr>
          <p:cNvPr id="4" name="Text Placeholder 3">
            <a:extLst>
              <a:ext uri="{FF2B5EF4-FFF2-40B4-BE49-F238E27FC236}">
                <a16:creationId xmlns:a16="http://schemas.microsoft.com/office/drawing/2014/main" id="{6C0C6C34-69A4-4C0A-8104-2D8825EF30E3}"/>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5700836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AB59F-A41B-484C-802B-0DD0E4229377}"/>
              </a:ext>
            </a:extLst>
          </p:cNvPr>
          <p:cNvSpPr>
            <a:spLocks noGrp="1"/>
          </p:cNvSpPr>
          <p:nvPr>
            <p:ph type="title"/>
          </p:nvPr>
        </p:nvSpPr>
        <p:spPr/>
        <p:txBody>
          <a:bodyPr/>
          <a:lstStyle/>
          <a:p>
            <a:r>
              <a:rPr lang="en-US"/>
              <a:t>Instagram FRANCE - Post Performance Instagram | nivea_fr - 2 of 3</a:t>
            </a:r>
          </a:p>
        </p:txBody>
      </p:sp>
      <p:graphicFrame>
        <p:nvGraphicFramePr>
          <p:cNvPr id="5" name="Table Placeholder 4">
            <a:extLst>
              <a:ext uri="{FF2B5EF4-FFF2-40B4-BE49-F238E27FC236}">
                <a16:creationId xmlns:a16="http://schemas.microsoft.com/office/drawing/2014/main" id="{ECF41A06-2F1A-428E-825B-E47C48DCA787}"/>
              </a:ext>
            </a:extLst>
          </p:cNvPr>
          <p:cNvGraphicFramePr>
            <a:graphicFrameLocks noGrp="1"/>
          </p:cNvGraphicFramePr>
          <p:nvPr>
            <p:ph type="tbl" sz="quarter" idx="13"/>
            <p:extLst>
              <p:ext uri="{D42A27DB-BD31-4B8C-83A1-F6EECF244321}">
                <p14:modId xmlns:p14="http://schemas.microsoft.com/office/powerpoint/2010/main" val="168347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33121081"/>
                    </a:ext>
                  </a:extLst>
                </a:gridCol>
                <a:gridCol w="987552">
                  <a:extLst>
                    <a:ext uri="{9D8B030D-6E8A-4147-A177-3AD203B41FA5}">
                      <a16:colId xmlns:a16="http://schemas.microsoft.com/office/drawing/2014/main" val="1138879868"/>
                    </a:ext>
                  </a:extLst>
                </a:gridCol>
                <a:gridCol w="1316736">
                  <a:extLst>
                    <a:ext uri="{9D8B030D-6E8A-4147-A177-3AD203B41FA5}">
                      <a16:colId xmlns:a16="http://schemas.microsoft.com/office/drawing/2014/main" val="2983697739"/>
                    </a:ext>
                  </a:extLst>
                </a:gridCol>
                <a:gridCol w="411480">
                  <a:extLst>
                    <a:ext uri="{9D8B030D-6E8A-4147-A177-3AD203B41FA5}">
                      <a16:colId xmlns:a16="http://schemas.microsoft.com/office/drawing/2014/main" val="696585461"/>
                    </a:ext>
                  </a:extLst>
                </a:gridCol>
                <a:gridCol w="411480">
                  <a:extLst>
                    <a:ext uri="{9D8B030D-6E8A-4147-A177-3AD203B41FA5}">
                      <a16:colId xmlns:a16="http://schemas.microsoft.com/office/drawing/2014/main" val="1676321973"/>
                    </a:ext>
                  </a:extLst>
                </a:gridCol>
                <a:gridCol w="411480">
                  <a:extLst>
                    <a:ext uri="{9D8B030D-6E8A-4147-A177-3AD203B41FA5}">
                      <a16:colId xmlns:a16="http://schemas.microsoft.com/office/drawing/2014/main" val="1372183199"/>
                    </a:ext>
                  </a:extLst>
                </a:gridCol>
                <a:gridCol w="411480">
                  <a:extLst>
                    <a:ext uri="{9D8B030D-6E8A-4147-A177-3AD203B41FA5}">
                      <a16:colId xmlns:a16="http://schemas.microsoft.com/office/drawing/2014/main" val="1882180380"/>
                    </a:ext>
                  </a:extLst>
                </a:gridCol>
                <a:gridCol w="411480">
                  <a:extLst>
                    <a:ext uri="{9D8B030D-6E8A-4147-A177-3AD203B41FA5}">
                      <a16:colId xmlns:a16="http://schemas.microsoft.com/office/drawing/2014/main" val="1285751243"/>
                    </a:ext>
                  </a:extLst>
                </a:gridCol>
                <a:gridCol w="411480">
                  <a:extLst>
                    <a:ext uri="{9D8B030D-6E8A-4147-A177-3AD203B41FA5}">
                      <a16:colId xmlns:a16="http://schemas.microsoft.com/office/drawing/2014/main" val="210077204"/>
                    </a:ext>
                  </a:extLst>
                </a:gridCol>
                <a:gridCol w="411480">
                  <a:extLst>
                    <a:ext uri="{9D8B030D-6E8A-4147-A177-3AD203B41FA5}">
                      <a16:colId xmlns:a16="http://schemas.microsoft.com/office/drawing/2014/main" val="2800942241"/>
                    </a:ext>
                  </a:extLst>
                </a:gridCol>
                <a:gridCol w="411480">
                  <a:extLst>
                    <a:ext uri="{9D8B030D-6E8A-4147-A177-3AD203B41FA5}">
                      <a16:colId xmlns:a16="http://schemas.microsoft.com/office/drawing/2014/main" val="2554670323"/>
                    </a:ext>
                  </a:extLst>
                </a:gridCol>
                <a:gridCol w="411480">
                  <a:extLst>
                    <a:ext uri="{9D8B030D-6E8A-4147-A177-3AD203B41FA5}">
                      <a16:colId xmlns:a16="http://schemas.microsoft.com/office/drawing/2014/main" val="40155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9117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- 2024-07-27 11:00:32</a:t>
                      </a:r>
                      <a:r>
                        <a:rPr kumimoji="0" lang="fr-FR" sz="1000" b="0" i="0" u="none" strike="noStrike" kern="1200" cap="none" spc="0" normalizeH="0" baseline="0" noProof="0">
                          <a:ln>
                            <a:noFill/>
                          </a:ln>
                          <a:solidFill>
                            <a:prstClr val="black"/>
                          </a:solidFill>
                          <a:effectLst/>
                          <a:uLnTx/>
                          <a:uFillTx/>
                          <a:latin typeface="Calibri"/>
                          <a:ea typeface="+mn-ea"/>
                          <a:cs typeface="+mn-cs"/>
                        </a:rPr>
                        <a:t>
 Nous avons tous déjà fait des erreurs skincare 🫣
Quelques conseils simples pour chouchouter votre peau comme elle le mérite ✨ :
😌 Nettoyez matin et soir
💧 Hydratez quotidiennement
☀️ Protégez-vous du soleil
🌿 Exfoliez une fois par semaine 
💦 Buvez de l'eau et dormez bien 
Et vous quelle erreur faisiez-vous ? 
#nivea #soindelapeau #conseils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https://quintly-eu-image-storage.s3.amazonaws.com/e66bc3a35579efcff19ade710d665dcb/a60c2740734a3fd540a31e8d57df4d75.jpg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a:t>
                      </a:r>
                    </a:p>
                  </a:txBody>
                  <a:tcPr/>
                </a:tc>
                <a:extLst>
                  <a:ext uri="{0D108BD9-81ED-4DB2-BD59-A6C34878D82A}">
                    <a16:rowId xmlns:a16="http://schemas.microsoft.com/office/drawing/2014/main" val="3144704907"/>
                  </a:ext>
                </a:extLst>
              </a:tr>
            </a:tbl>
          </a:graphicData>
        </a:graphic>
      </p:graphicFrame>
      <p:sp>
        <p:nvSpPr>
          <p:cNvPr id="4" name="Text Placeholder 3">
            <a:extLst>
              <a:ext uri="{FF2B5EF4-FFF2-40B4-BE49-F238E27FC236}">
                <a16:creationId xmlns:a16="http://schemas.microsoft.com/office/drawing/2014/main" id="{11A6A156-8798-4803-BA37-0DA949C7645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81892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2175D-BD91-4059-BDCC-74F15C81AD76}"/>
              </a:ext>
            </a:extLst>
          </p:cNvPr>
          <p:cNvSpPr>
            <a:spLocks noGrp="1"/>
          </p:cNvSpPr>
          <p:nvPr>
            <p:ph type="title"/>
          </p:nvPr>
        </p:nvSpPr>
        <p:spPr/>
        <p:txBody>
          <a:bodyPr/>
          <a:lstStyle/>
          <a:p>
            <a:r>
              <a:rPr lang="en-US"/>
              <a:t>Instagram FRANCE - Post Performance Instagram | nivea_fr - 3 of 3</a:t>
            </a:r>
          </a:p>
        </p:txBody>
      </p:sp>
      <p:graphicFrame>
        <p:nvGraphicFramePr>
          <p:cNvPr id="5" name="Table Placeholder 4">
            <a:extLst>
              <a:ext uri="{FF2B5EF4-FFF2-40B4-BE49-F238E27FC236}">
                <a16:creationId xmlns:a16="http://schemas.microsoft.com/office/drawing/2014/main" id="{5030B905-C55A-4DB3-8CC8-6008942EFA1B}"/>
              </a:ext>
            </a:extLst>
          </p:cNvPr>
          <p:cNvGraphicFramePr>
            <a:graphicFrameLocks noGrp="1"/>
          </p:cNvGraphicFramePr>
          <p:nvPr>
            <p:ph type="tbl" sz="quarter" idx="13"/>
            <p:extLst>
              <p:ext uri="{D42A27DB-BD31-4B8C-83A1-F6EECF244321}">
                <p14:modId xmlns:p14="http://schemas.microsoft.com/office/powerpoint/2010/main" val="3410666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98007363"/>
                    </a:ext>
                  </a:extLst>
                </a:gridCol>
                <a:gridCol w="987552">
                  <a:extLst>
                    <a:ext uri="{9D8B030D-6E8A-4147-A177-3AD203B41FA5}">
                      <a16:colId xmlns:a16="http://schemas.microsoft.com/office/drawing/2014/main" val="1177066638"/>
                    </a:ext>
                  </a:extLst>
                </a:gridCol>
                <a:gridCol w="1316736">
                  <a:extLst>
                    <a:ext uri="{9D8B030D-6E8A-4147-A177-3AD203B41FA5}">
                      <a16:colId xmlns:a16="http://schemas.microsoft.com/office/drawing/2014/main" val="3007038745"/>
                    </a:ext>
                  </a:extLst>
                </a:gridCol>
                <a:gridCol w="411480">
                  <a:extLst>
                    <a:ext uri="{9D8B030D-6E8A-4147-A177-3AD203B41FA5}">
                      <a16:colId xmlns:a16="http://schemas.microsoft.com/office/drawing/2014/main" val="2168725826"/>
                    </a:ext>
                  </a:extLst>
                </a:gridCol>
                <a:gridCol w="411480">
                  <a:extLst>
                    <a:ext uri="{9D8B030D-6E8A-4147-A177-3AD203B41FA5}">
                      <a16:colId xmlns:a16="http://schemas.microsoft.com/office/drawing/2014/main" val="3888442629"/>
                    </a:ext>
                  </a:extLst>
                </a:gridCol>
                <a:gridCol w="411480">
                  <a:extLst>
                    <a:ext uri="{9D8B030D-6E8A-4147-A177-3AD203B41FA5}">
                      <a16:colId xmlns:a16="http://schemas.microsoft.com/office/drawing/2014/main" val="2958155332"/>
                    </a:ext>
                  </a:extLst>
                </a:gridCol>
                <a:gridCol w="411480">
                  <a:extLst>
                    <a:ext uri="{9D8B030D-6E8A-4147-A177-3AD203B41FA5}">
                      <a16:colId xmlns:a16="http://schemas.microsoft.com/office/drawing/2014/main" val="3973836007"/>
                    </a:ext>
                  </a:extLst>
                </a:gridCol>
                <a:gridCol w="411480">
                  <a:extLst>
                    <a:ext uri="{9D8B030D-6E8A-4147-A177-3AD203B41FA5}">
                      <a16:colId xmlns:a16="http://schemas.microsoft.com/office/drawing/2014/main" val="1536494518"/>
                    </a:ext>
                  </a:extLst>
                </a:gridCol>
                <a:gridCol w="411480">
                  <a:extLst>
                    <a:ext uri="{9D8B030D-6E8A-4147-A177-3AD203B41FA5}">
                      <a16:colId xmlns:a16="http://schemas.microsoft.com/office/drawing/2014/main" val="4042617956"/>
                    </a:ext>
                  </a:extLst>
                </a:gridCol>
                <a:gridCol w="411480">
                  <a:extLst>
                    <a:ext uri="{9D8B030D-6E8A-4147-A177-3AD203B41FA5}">
                      <a16:colId xmlns:a16="http://schemas.microsoft.com/office/drawing/2014/main" val="1775671176"/>
                    </a:ext>
                  </a:extLst>
                </a:gridCol>
                <a:gridCol w="411480">
                  <a:extLst>
                    <a:ext uri="{9D8B030D-6E8A-4147-A177-3AD203B41FA5}">
                      <a16:colId xmlns:a16="http://schemas.microsoft.com/office/drawing/2014/main" val="4077018135"/>
                    </a:ext>
                  </a:extLst>
                </a:gridCol>
                <a:gridCol w="411480">
                  <a:extLst>
                    <a:ext uri="{9D8B030D-6E8A-4147-A177-3AD203B41FA5}">
                      <a16:colId xmlns:a16="http://schemas.microsoft.com/office/drawing/2014/main" val="2517786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1937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- 2024-07-25 11:00:33</a:t>
                      </a:r>
                      <a:r>
                        <a:rPr kumimoji="0" lang="fr-FR" sz="1000" b="0" i="0" u="none" strike="noStrike" kern="1200" cap="none" spc="0" normalizeH="0" baseline="0" noProof="0">
                          <a:ln>
                            <a:noFill/>
                          </a:ln>
                          <a:solidFill>
                            <a:prstClr val="black"/>
                          </a:solidFill>
                          <a:effectLst/>
                          <a:uLnTx/>
                          <a:uFillTx/>
                          <a:latin typeface="Calibri"/>
                          <a:ea typeface="+mn-ea"/>
                          <a:cs typeface="+mn-cs"/>
                        </a:rPr>
                        <a:t>
 Préparez-vous pour l'été avec la Crème Soft ! ☀️ Sa formule légère, enrichie en vitamine E et en jojoba, dans un emballage pratique de 75 ml, garde votre peau nourrie et fraîche où que vous alliez !
#nivea #niveasoft #hydratation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https://quintly-eu-image-storage.s3.amazonaws.com/e66bc3a35579efcff19ade710d665dcb/08a986890bb2a243b5460c2cd6dc54f4.jpg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extLst>
                  <a:ext uri="{0D108BD9-81ED-4DB2-BD59-A6C34878D82A}">
                    <a16:rowId xmlns:a16="http://schemas.microsoft.com/office/drawing/2014/main" val="3332929011"/>
                  </a:ext>
                </a:extLst>
              </a:tr>
            </a:tbl>
          </a:graphicData>
        </a:graphic>
      </p:graphicFrame>
      <p:sp>
        <p:nvSpPr>
          <p:cNvPr id="4" name="Text Placeholder 3">
            <a:extLst>
              <a:ext uri="{FF2B5EF4-FFF2-40B4-BE49-F238E27FC236}">
                <a16:creationId xmlns:a16="http://schemas.microsoft.com/office/drawing/2014/main" id="{7B513070-3272-46EC-B148-9D0F27EC4E9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0565225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077DD-7491-4D2B-A62B-CE784E02DFE7}"/>
              </a:ext>
            </a:extLst>
          </p:cNvPr>
          <p:cNvSpPr>
            <a:spLocks noGrp="1"/>
          </p:cNvSpPr>
          <p:nvPr>
            <p:ph type="title"/>
          </p:nvPr>
        </p:nvSpPr>
        <p:spPr/>
        <p:txBody>
          <a:bodyPr/>
          <a:lstStyle/>
          <a:p>
            <a:r>
              <a:rPr lang="nl-NL"/>
              <a:t>Instagram UK - Post Performance Instagram | nivea_uk - 1 of 4</a:t>
            </a:r>
            <a:endParaRPr lang="en-US"/>
          </a:p>
        </p:txBody>
      </p:sp>
      <p:graphicFrame>
        <p:nvGraphicFramePr>
          <p:cNvPr id="5" name="Table Placeholder 4">
            <a:extLst>
              <a:ext uri="{FF2B5EF4-FFF2-40B4-BE49-F238E27FC236}">
                <a16:creationId xmlns:a16="http://schemas.microsoft.com/office/drawing/2014/main" id="{70921032-F963-42D9-BF53-A8C9115FF896}"/>
              </a:ext>
            </a:extLst>
          </p:cNvPr>
          <p:cNvGraphicFramePr>
            <a:graphicFrameLocks noGrp="1"/>
          </p:cNvGraphicFramePr>
          <p:nvPr>
            <p:ph type="tbl" sz="quarter" idx="13"/>
            <p:extLst>
              <p:ext uri="{D42A27DB-BD31-4B8C-83A1-F6EECF244321}">
                <p14:modId xmlns:p14="http://schemas.microsoft.com/office/powerpoint/2010/main" val="313783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26939384"/>
                    </a:ext>
                  </a:extLst>
                </a:gridCol>
                <a:gridCol w="987552">
                  <a:extLst>
                    <a:ext uri="{9D8B030D-6E8A-4147-A177-3AD203B41FA5}">
                      <a16:colId xmlns:a16="http://schemas.microsoft.com/office/drawing/2014/main" val="2074751976"/>
                    </a:ext>
                  </a:extLst>
                </a:gridCol>
                <a:gridCol w="1316736">
                  <a:extLst>
                    <a:ext uri="{9D8B030D-6E8A-4147-A177-3AD203B41FA5}">
                      <a16:colId xmlns:a16="http://schemas.microsoft.com/office/drawing/2014/main" val="2225834979"/>
                    </a:ext>
                  </a:extLst>
                </a:gridCol>
                <a:gridCol w="411480">
                  <a:extLst>
                    <a:ext uri="{9D8B030D-6E8A-4147-A177-3AD203B41FA5}">
                      <a16:colId xmlns:a16="http://schemas.microsoft.com/office/drawing/2014/main" val="2473347959"/>
                    </a:ext>
                  </a:extLst>
                </a:gridCol>
                <a:gridCol w="411480">
                  <a:extLst>
                    <a:ext uri="{9D8B030D-6E8A-4147-A177-3AD203B41FA5}">
                      <a16:colId xmlns:a16="http://schemas.microsoft.com/office/drawing/2014/main" val="562407679"/>
                    </a:ext>
                  </a:extLst>
                </a:gridCol>
                <a:gridCol w="411480">
                  <a:extLst>
                    <a:ext uri="{9D8B030D-6E8A-4147-A177-3AD203B41FA5}">
                      <a16:colId xmlns:a16="http://schemas.microsoft.com/office/drawing/2014/main" val="2105902455"/>
                    </a:ext>
                  </a:extLst>
                </a:gridCol>
                <a:gridCol w="411480">
                  <a:extLst>
                    <a:ext uri="{9D8B030D-6E8A-4147-A177-3AD203B41FA5}">
                      <a16:colId xmlns:a16="http://schemas.microsoft.com/office/drawing/2014/main" val="4115821565"/>
                    </a:ext>
                  </a:extLst>
                </a:gridCol>
                <a:gridCol w="411480">
                  <a:extLst>
                    <a:ext uri="{9D8B030D-6E8A-4147-A177-3AD203B41FA5}">
                      <a16:colId xmlns:a16="http://schemas.microsoft.com/office/drawing/2014/main" val="4177408404"/>
                    </a:ext>
                  </a:extLst>
                </a:gridCol>
                <a:gridCol w="411480">
                  <a:extLst>
                    <a:ext uri="{9D8B030D-6E8A-4147-A177-3AD203B41FA5}">
                      <a16:colId xmlns:a16="http://schemas.microsoft.com/office/drawing/2014/main" val="1232748806"/>
                    </a:ext>
                  </a:extLst>
                </a:gridCol>
                <a:gridCol w="411480">
                  <a:extLst>
                    <a:ext uri="{9D8B030D-6E8A-4147-A177-3AD203B41FA5}">
                      <a16:colId xmlns:a16="http://schemas.microsoft.com/office/drawing/2014/main" val="1956876777"/>
                    </a:ext>
                  </a:extLst>
                </a:gridCol>
                <a:gridCol w="411480">
                  <a:extLst>
                    <a:ext uri="{9D8B030D-6E8A-4147-A177-3AD203B41FA5}">
                      <a16:colId xmlns:a16="http://schemas.microsoft.com/office/drawing/2014/main" val="3635590631"/>
                    </a:ext>
                  </a:extLst>
                </a:gridCol>
                <a:gridCol w="411480">
                  <a:extLst>
                    <a:ext uri="{9D8B030D-6E8A-4147-A177-3AD203B41FA5}">
                      <a16:colId xmlns:a16="http://schemas.microsoft.com/office/drawing/2014/main" val="536853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- 2024-07-26 10:00:35</a:t>
                      </a:r>
                      <a:r>
                        <a:rPr kumimoji="0" lang="en-US" sz="1000" b="0" i="0" u="none" strike="noStrike" kern="1200" cap="none" spc="0" normalizeH="0" baseline="0" noProof="0">
                          <a:ln>
                            <a:noFill/>
                          </a:ln>
                          <a:solidFill>
                            <a:prstClr val="black"/>
                          </a:solidFill>
                          <a:effectLst/>
                          <a:uLnTx/>
                          <a:uFillTx/>
                          <a:latin typeface="Calibri"/>
                          <a:ea typeface="+mn-ea"/>
                          <a:cs typeface="+mn-cs"/>
                        </a:rPr>
                        <a:t>
 Forever in my glow era 💙✨ #nivea #swiftie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https://quintly-eu-image-storage.s3.amazonaws.com/1271acdc50e41cd4b7b8b8806890ad13/21b48f1edbfe173b6abc2e3749d7ffc8.jpg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78424455"/>
                  </a:ext>
                </a:extLst>
              </a:tr>
            </a:tbl>
          </a:graphicData>
        </a:graphic>
      </p:graphicFrame>
      <p:sp>
        <p:nvSpPr>
          <p:cNvPr id="4" name="Text Placeholder 3">
            <a:extLst>
              <a:ext uri="{FF2B5EF4-FFF2-40B4-BE49-F238E27FC236}">
                <a16:creationId xmlns:a16="http://schemas.microsoft.com/office/drawing/2014/main" id="{921192B4-8FDC-4DEE-BB06-8A9FE7517A5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7418006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CE987-72FF-42CE-BEC0-0D54F8713249}"/>
              </a:ext>
            </a:extLst>
          </p:cNvPr>
          <p:cNvSpPr>
            <a:spLocks noGrp="1"/>
          </p:cNvSpPr>
          <p:nvPr>
            <p:ph type="title"/>
          </p:nvPr>
        </p:nvSpPr>
        <p:spPr/>
        <p:txBody>
          <a:bodyPr/>
          <a:lstStyle/>
          <a:p>
            <a:r>
              <a:rPr lang="nl-NL"/>
              <a:t>Instagram UK - Post Performance Instagram | nivea_uk - 2 of 4</a:t>
            </a:r>
            <a:endParaRPr lang="en-US"/>
          </a:p>
        </p:txBody>
      </p:sp>
      <p:graphicFrame>
        <p:nvGraphicFramePr>
          <p:cNvPr id="5" name="Table Placeholder 4">
            <a:extLst>
              <a:ext uri="{FF2B5EF4-FFF2-40B4-BE49-F238E27FC236}">
                <a16:creationId xmlns:a16="http://schemas.microsoft.com/office/drawing/2014/main" id="{53B0AD5F-859C-4612-A44C-A4A4B5DAC7CD}"/>
              </a:ext>
            </a:extLst>
          </p:cNvPr>
          <p:cNvGraphicFramePr>
            <a:graphicFrameLocks noGrp="1"/>
          </p:cNvGraphicFramePr>
          <p:nvPr>
            <p:ph type="tbl" sz="quarter" idx="13"/>
            <p:extLst>
              <p:ext uri="{D42A27DB-BD31-4B8C-83A1-F6EECF244321}">
                <p14:modId xmlns:p14="http://schemas.microsoft.com/office/powerpoint/2010/main" val="1162373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17359033"/>
                    </a:ext>
                  </a:extLst>
                </a:gridCol>
                <a:gridCol w="987552">
                  <a:extLst>
                    <a:ext uri="{9D8B030D-6E8A-4147-A177-3AD203B41FA5}">
                      <a16:colId xmlns:a16="http://schemas.microsoft.com/office/drawing/2014/main" val="3568449920"/>
                    </a:ext>
                  </a:extLst>
                </a:gridCol>
                <a:gridCol w="1316736">
                  <a:extLst>
                    <a:ext uri="{9D8B030D-6E8A-4147-A177-3AD203B41FA5}">
                      <a16:colId xmlns:a16="http://schemas.microsoft.com/office/drawing/2014/main" val="2931978705"/>
                    </a:ext>
                  </a:extLst>
                </a:gridCol>
                <a:gridCol w="411480">
                  <a:extLst>
                    <a:ext uri="{9D8B030D-6E8A-4147-A177-3AD203B41FA5}">
                      <a16:colId xmlns:a16="http://schemas.microsoft.com/office/drawing/2014/main" val="1670886123"/>
                    </a:ext>
                  </a:extLst>
                </a:gridCol>
                <a:gridCol w="411480">
                  <a:extLst>
                    <a:ext uri="{9D8B030D-6E8A-4147-A177-3AD203B41FA5}">
                      <a16:colId xmlns:a16="http://schemas.microsoft.com/office/drawing/2014/main" val="571269783"/>
                    </a:ext>
                  </a:extLst>
                </a:gridCol>
                <a:gridCol w="411480">
                  <a:extLst>
                    <a:ext uri="{9D8B030D-6E8A-4147-A177-3AD203B41FA5}">
                      <a16:colId xmlns:a16="http://schemas.microsoft.com/office/drawing/2014/main" val="3183984957"/>
                    </a:ext>
                  </a:extLst>
                </a:gridCol>
                <a:gridCol w="411480">
                  <a:extLst>
                    <a:ext uri="{9D8B030D-6E8A-4147-A177-3AD203B41FA5}">
                      <a16:colId xmlns:a16="http://schemas.microsoft.com/office/drawing/2014/main" val="1387169575"/>
                    </a:ext>
                  </a:extLst>
                </a:gridCol>
                <a:gridCol w="411480">
                  <a:extLst>
                    <a:ext uri="{9D8B030D-6E8A-4147-A177-3AD203B41FA5}">
                      <a16:colId xmlns:a16="http://schemas.microsoft.com/office/drawing/2014/main" val="3775888697"/>
                    </a:ext>
                  </a:extLst>
                </a:gridCol>
                <a:gridCol w="411480">
                  <a:extLst>
                    <a:ext uri="{9D8B030D-6E8A-4147-A177-3AD203B41FA5}">
                      <a16:colId xmlns:a16="http://schemas.microsoft.com/office/drawing/2014/main" val="505279680"/>
                    </a:ext>
                  </a:extLst>
                </a:gridCol>
                <a:gridCol w="411480">
                  <a:extLst>
                    <a:ext uri="{9D8B030D-6E8A-4147-A177-3AD203B41FA5}">
                      <a16:colId xmlns:a16="http://schemas.microsoft.com/office/drawing/2014/main" val="3186722344"/>
                    </a:ext>
                  </a:extLst>
                </a:gridCol>
                <a:gridCol w="411480">
                  <a:extLst>
                    <a:ext uri="{9D8B030D-6E8A-4147-A177-3AD203B41FA5}">
                      <a16:colId xmlns:a16="http://schemas.microsoft.com/office/drawing/2014/main" val="3821367023"/>
                    </a:ext>
                  </a:extLst>
                </a:gridCol>
                <a:gridCol w="411480">
                  <a:extLst>
                    <a:ext uri="{9D8B030D-6E8A-4147-A177-3AD203B41FA5}">
                      <a16:colId xmlns:a16="http://schemas.microsoft.com/office/drawing/2014/main" val="3884122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7952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- 2024-07-30 10:16:30</a:t>
                      </a:r>
                      <a:r>
                        <a:rPr kumimoji="0" lang="en-US" sz="1000" b="0" i="0" u="none" strike="noStrike" kern="1200" cap="none" spc="0" normalizeH="0" baseline="0" noProof="0">
                          <a:ln>
                            <a:noFill/>
                          </a:ln>
                          <a:solidFill>
                            <a:prstClr val="black"/>
                          </a:solidFill>
                          <a:effectLst/>
                          <a:uLnTx/>
                          <a:uFillTx/>
                          <a:latin typeface="Calibri"/>
                          <a:ea typeface="+mn-ea"/>
                          <a:cs typeface="+mn-cs"/>
                        </a:rPr>
                        <a:t>
 You always need the essentials for a sunny day 🌞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https://quintly-eu-image-storage.s3.amazonaws.com/1271acdc50e41cd4b7b8b8806890ad13/0c56c8c3ecc696c21c53f824ce56843c.jpg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3356</a:t>
                      </a:r>
                    </a:p>
                  </a:txBody>
                  <a:tcPr/>
                </a:tc>
                <a:extLst>
                  <a:ext uri="{0D108BD9-81ED-4DB2-BD59-A6C34878D82A}">
                    <a16:rowId xmlns:a16="http://schemas.microsoft.com/office/drawing/2014/main" val="3150492547"/>
                  </a:ext>
                </a:extLst>
              </a:tr>
            </a:tbl>
          </a:graphicData>
        </a:graphic>
      </p:graphicFrame>
      <p:sp>
        <p:nvSpPr>
          <p:cNvPr id="4" name="Text Placeholder 3">
            <a:extLst>
              <a:ext uri="{FF2B5EF4-FFF2-40B4-BE49-F238E27FC236}">
                <a16:creationId xmlns:a16="http://schemas.microsoft.com/office/drawing/2014/main" id="{00FFC747-EC62-4004-9A56-A8F78345598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6352034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7BA78-44B0-430D-AAE4-095706E353FF}"/>
              </a:ext>
            </a:extLst>
          </p:cNvPr>
          <p:cNvSpPr>
            <a:spLocks noGrp="1"/>
          </p:cNvSpPr>
          <p:nvPr>
            <p:ph type="title"/>
          </p:nvPr>
        </p:nvSpPr>
        <p:spPr/>
        <p:txBody>
          <a:bodyPr/>
          <a:lstStyle/>
          <a:p>
            <a:r>
              <a:rPr lang="nl-NL"/>
              <a:t>Instagram UK - Post Performance Instagram | nivea_uk - 3 of 4</a:t>
            </a:r>
            <a:endParaRPr lang="en-US"/>
          </a:p>
        </p:txBody>
      </p:sp>
      <p:graphicFrame>
        <p:nvGraphicFramePr>
          <p:cNvPr id="5" name="Table Placeholder 4">
            <a:extLst>
              <a:ext uri="{FF2B5EF4-FFF2-40B4-BE49-F238E27FC236}">
                <a16:creationId xmlns:a16="http://schemas.microsoft.com/office/drawing/2014/main" id="{76520E7A-3F77-48A6-844C-0A8452A57F4A}"/>
              </a:ext>
            </a:extLst>
          </p:cNvPr>
          <p:cNvGraphicFramePr>
            <a:graphicFrameLocks noGrp="1"/>
          </p:cNvGraphicFramePr>
          <p:nvPr>
            <p:ph type="tbl" sz="quarter" idx="13"/>
            <p:extLst>
              <p:ext uri="{D42A27DB-BD31-4B8C-83A1-F6EECF244321}">
                <p14:modId xmlns:p14="http://schemas.microsoft.com/office/powerpoint/2010/main" val="590387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16119688"/>
                    </a:ext>
                  </a:extLst>
                </a:gridCol>
                <a:gridCol w="987552">
                  <a:extLst>
                    <a:ext uri="{9D8B030D-6E8A-4147-A177-3AD203B41FA5}">
                      <a16:colId xmlns:a16="http://schemas.microsoft.com/office/drawing/2014/main" val="1554556971"/>
                    </a:ext>
                  </a:extLst>
                </a:gridCol>
                <a:gridCol w="1316736">
                  <a:extLst>
                    <a:ext uri="{9D8B030D-6E8A-4147-A177-3AD203B41FA5}">
                      <a16:colId xmlns:a16="http://schemas.microsoft.com/office/drawing/2014/main" val="3820739455"/>
                    </a:ext>
                  </a:extLst>
                </a:gridCol>
                <a:gridCol w="411480">
                  <a:extLst>
                    <a:ext uri="{9D8B030D-6E8A-4147-A177-3AD203B41FA5}">
                      <a16:colId xmlns:a16="http://schemas.microsoft.com/office/drawing/2014/main" val="3327758261"/>
                    </a:ext>
                  </a:extLst>
                </a:gridCol>
                <a:gridCol w="411480">
                  <a:extLst>
                    <a:ext uri="{9D8B030D-6E8A-4147-A177-3AD203B41FA5}">
                      <a16:colId xmlns:a16="http://schemas.microsoft.com/office/drawing/2014/main" val="352613974"/>
                    </a:ext>
                  </a:extLst>
                </a:gridCol>
                <a:gridCol w="411480">
                  <a:extLst>
                    <a:ext uri="{9D8B030D-6E8A-4147-A177-3AD203B41FA5}">
                      <a16:colId xmlns:a16="http://schemas.microsoft.com/office/drawing/2014/main" val="2136611246"/>
                    </a:ext>
                  </a:extLst>
                </a:gridCol>
                <a:gridCol w="411480">
                  <a:extLst>
                    <a:ext uri="{9D8B030D-6E8A-4147-A177-3AD203B41FA5}">
                      <a16:colId xmlns:a16="http://schemas.microsoft.com/office/drawing/2014/main" val="781985982"/>
                    </a:ext>
                  </a:extLst>
                </a:gridCol>
                <a:gridCol w="411480">
                  <a:extLst>
                    <a:ext uri="{9D8B030D-6E8A-4147-A177-3AD203B41FA5}">
                      <a16:colId xmlns:a16="http://schemas.microsoft.com/office/drawing/2014/main" val="2767800032"/>
                    </a:ext>
                  </a:extLst>
                </a:gridCol>
                <a:gridCol w="411480">
                  <a:extLst>
                    <a:ext uri="{9D8B030D-6E8A-4147-A177-3AD203B41FA5}">
                      <a16:colId xmlns:a16="http://schemas.microsoft.com/office/drawing/2014/main" val="226376024"/>
                    </a:ext>
                  </a:extLst>
                </a:gridCol>
                <a:gridCol w="411480">
                  <a:extLst>
                    <a:ext uri="{9D8B030D-6E8A-4147-A177-3AD203B41FA5}">
                      <a16:colId xmlns:a16="http://schemas.microsoft.com/office/drawing/2014/main" val="1617040977"/>
                    </a:ext>
                  </a:extLst>
                </a:gridCol>
                <a:gridCol w="411480">
                  <a:extLst>
                    <a:ext uri="{9D8B030D-6E8A-4147-A177-3AD203B41FA5}">
                      <a16:colId xmlns:a16="http://schemas.microsoft.com/office/drawing/2014/main" val="1830859088"/>
                    </a:ext>
                  </a:extLst>
                </a:gridCol>
                <a:gridCol w="411480">
                  <a:extLst>
                    <a:ext uri="{9D8B030D-6E8A-4147-A177-3AD203B41FA5}">
                      <a16:colId xmlns:a16="http://schemas.microsoft.com/office/drawing/2014/main" val="3662153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3802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- 2024-07-29 19:00:32</a:t>
                      </a:r>
                      <a:r>
                        <a:rPr kumimoji="0" lang="en-US" sz="1000" b="0" i="0" u="none" strike="noStrike" kern="1200" cap="none" spc="0" normalizeH="0" baseline="0" noProof="0">
                          <a:ln>
                            <a:noFill/>
                          </a:ln>
                          <a:solidFill>
                            <a:prstClr val="black"/>
                          </a:solidFill>
                          <a:effectLst/>
                          <a:uLnTx/>
                          <a:uFillTx/>
                          <a:latin typeface="Calibri"/>
                          <a:ea typeface="+mn-ea"/>
                          <a:cs typeface="+mn-cs"/>
                        </a:rPr>
                        <a:t>
 Experience deep hydration and powerful UV defense with NIVEA SUN Protect &amp; Moisture lotion. It not only protects you from the sun, it also helps to prevent long-term skin damage 🤝🏻 #nivea #spf #suncream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https://quintly-eu-image-storage.s3.amazonaws.com/1271acdc50e41cd4b7b8b8806890ad13/18ed03705451b5c7f3dd9c4b400fbc82.jpg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03274307"/>
                  </a:ext>
                </a:extLst>
              </a:tr>
            </a:tbl>
          </a:graphicData>
        </a:graphic>
      </p:graphicFrame>
      <p:sp>
        <p:nvSpPr>
          <p:cNvPr id="4" name="Text Placeholder 3">
            <a:extLst>
              <a:ext uri="{FF2B5EF4-FFF2-40B4-BE49-F238E27FC236}">
                <a16:creationId xmlns:a16="http://schemas.microsoft.com/office/drawing/2014/main" id="{0C5FC265-DE91-4045-A5C4-C693A9D2B02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076898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0FDBF-2D46-460D-B66F-251D412AAD8E}"/>
              </a:ext>
            </a:extLst>
          </p:cNvPr>
          <p:cNvSpPr>
            <a:spLocks noGrp="1"/>
          </p:cNvSpPr>
          <p:nvPr>
            <p:ph type="title"/>
          </p:nvPr>
        </p:nvSpPr>
        <p:spPr/>
        <p:txBody>
          <a:bodyPr/>
          <a:lstStyle/>
          <a:p>
            <a:r>
              <a:rPr lang="nl-NL"/>
              <a:t>Instagram UK - Post Performance Instagram | nivea_uk - 4 of 4</a:t>
            </a:r>
            <a:endParaRPr lang="en-US"/>
          </a:p>
        </p:txBody>
      </p:sp>
      <p:graphicFrame>
        <p:nvGraphicFramePr>
          <p:cNvPr id="5" name="Table Placeholder 4">
            <a:extLst>
              <a:ext uri="{FF2B5EF4-FFF2-40B4-BE49-F238E27FC236}">
                <a16:creationId xmlns:a16="http://schemas.microsoft.com/office/drawing/2014/main" id="{8FF6A0D4-BB33-4415-B78F-3BCB9F9E3E26}"/>
              </a:ext>
            </a:extLst>
          </p:cNvPr>
          <p:cNvGraphicFramePr>
            <a:graphicFrameLocks noGrp="1"/>
          </p:cNvGraphicFramePr>
          <p:nvPr>
            <p:ph type="tbl" sz="quarter" idx="13"/>
            <p:extLst>
              <p:ext uri="{D42A27DB-BD31-4B8C-83A1-F6EECF244321}">
                <p14:modId xmlns:p14="http://schemas.microsoft.com/office/powerpoint/2010/main" val="890327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7942498"/>
                    </a:ext>
                  </a:extLst>
                </a:gridCol>
                <a:gridCol w="987552">
                  <a:extLst>
                    <a:ext uri="{9D8B030D-6E8A-4147-A177-3AD203B41FA5}">
                      <a16:colId xmlns:a16="http://schemas.microsoft.com/office/drawing/2014/main" val="1762358115"/>
                    </a:ext>
                  </a:extLst>
                </a:gridCol>
                <a:gridCol w="1316736">
                  <a:extLst>
                    <a:ext uri="{9D8B030D-6E8A-4147-A177-3AD203B41FA5}">
                      <a16:colId xmlns:a16="http://schemas.microsoft.com/office/drawing/2014/main" val="642863066"/>
                    </a:ext>
                  </a:extLst>
                </a:gridCol>
                <a:gridCol w="411480">
                  <a:extLst>
                    <a:ext uri="{9D8B030D-6E8A-4147-A177-3AD203B41FA5}">
                      <a16:colId xmlns:a16="http://schemas.microsoft.com/office/drawing/2014/main" val="936297090"/>
                    </a:ext>
                  </a:extLst>
                </a:gridCol>
                <a:gridCol w="411480">
                  <a:extLst>
                    <a:ext uri="{9D8B030D-6E8A-4147-A177-3AD203B41FA5}">
                      <a16:colId xmlns:a16="http://schemas.microsoft.com/office/drawing/2014/main" val="1216259868"/>
                    </a:ext>
                  </a:extLst>
                </a:gridCol>
                <a:gridCol w="411480">
                  <a:extLst>
                    <a:ext uri="{9D8B030D-6E8A-4147-A177-3AD203B41FA5}">
                      <a16:colId xmlns:a16="http://schemas.microsoft.com/office/drawing/2014/main" val="176001676"/>
                    </a:ext>
                  </a:extLst>
                </a:gridCol>
                <a:gridCol w="411480">
                  <a:extLst>
                    <a:ext uri="{9D8B030D-6E8A-4147-A177-3AD203B41FA5}">
                      <a16:colId xmlns:a16="http://schemas.microsoft.com/office/drawing/2014/main" val="1403439414"/>
                    </a:ext>
                  </a:extLst>
                </a:gridCol>
                <a:gridCol w="411480">
                  <a:extLst>
                    <a:ext uri="{9D8B030D-6E8A-4147-A177-3AD203B41FA5}">
                      <a16:colId xmlns:a16="http://schemas.microsoft.com/office/drawing/2014/main" val="2080193483"/>
                    </a:ext>
                  </a:extLst>
                </a:gridCol>
                <a:gridCol w="411480">
                  <a:extLst>
                    <a:ext uri="{9D8B030D-6E8A-4147-A177-3AD203B41FA5}">
                      <a16:colId xmlns:a16="http://schemas.microsoft.com/office/drawing/2014/main" val="2667839793"/>
                    </a:ext>
                  </a:extLst>
                </a:gridCol>
                <a:gridCol w="411480">
                  <a:extLst>
                    <a:ext uri="{9D8B030D-6E8A-4147-A177-3AD203B41FA5}">
                      <a16:colId xmlns:a16="http://schemas.microsoft.com/office/drawing/2014/main" val="226874460"/>
                    </a:ext>
                  </a:extLst>
                </a:gridCol>
                <a:gridCol w="411480">
                  <a:extLst>
                    <a:ext uri="{9D8B030D-6E8A-4147-A177-3AD203B41FA5}">
                      <a16:colId xmlns:a16="http://schemas.microsoft.com/office/drawing/2014/main" val="3817257010"/>
                    </a:ext>
                  </a:extLst>
                </a:gridCol>
                <a:gridCol w="411480">
                  <a:extLst>
                    <a:ext uri="{9D8B030D-6E8A-4147-A177-3AD203B41FA5}">
                      <a16:colId xmlns:a16="http://schemas.microsoft.com/office/drawing/2014/main" val="2904100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8916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- 2024-07-25 20:00:17</a:t>
                      </a:r>
                      <a:r>
                        <a:rPr kumimoji="0" lang="en-US" sz="1000" b="0" i="0" u="none" strike="noStrike" kern="1200" cap="none" spc="0" normalizeH="0" baseline="0" noProof="0">
                          <a:ln>
                            <a:noFill/>
                          </a:ln>
                          <a:solidFill>
                            <a:prstClr val="black"/>
                          </a:solidFill>
                          <a:effectLst/>
                          <a:uLnTx/>
                          <a:uFillTx/>
                          <a:latin typeface="Calibri"/>
                          <a:ea typeface="+mn-ea"/>
                          <a:cs typeface="+mn-cs"/>
                        </a:rPr>
                        <a:t>
 Microplastics can linger in our oceans for centuries, posing serious threats to marine biodiversity 🐠 With our NIVEA Sun Protect &amp; Moisture Lotion, you're not just protecting your skin from harmful UV rays, you're also helping to prevent these tiny pollutants from disrupting marine ecosystems 🌊#nivea #spf #oceanrespect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https://quintly-eu-image-storage.s3.amazonaws.com/1271acdc50e41cd4b7b8b8806890ad13/5885462166edebeaa839917b906a93ba.jpg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725186"/>
                  </a:ext>
                </a:extLst>
              </a:tr>
            </a:tbl>
          </a:graphicData>
        </a:graphic>
      </p:graphicFrame>
      <p:sp>
        <p:nvSpPr>
          <p:cNvPr id="4" name="Text Placeholder 3">
            <a:extLst>
              <a:ext uri="{FF2B5EF4-FFF2-40B4-BE49-F238E27FC236}">
                <a16:creationId xmlns:a16="http://schemas.microsoft.com/office/drawing/2014/main" id="{3C78228D-F82E-4FBC-B2DA-02D226734FE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5158841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A848B-4B5D-4D1C-B1E8-273E6DA21370}"/>
              </a:ext>
            </a:extLst>
          </p:cNvPr>
          <p:cNvSpPr>
            <a:spLocks noGrp="1"/>
          </p:cNvSpPr>
          <p:nvPr>
            <p:ph type="title"/>
          </p:nvPr>
        </p:nvSpPr>
        <p:spPr/>
        <p:txBody>
          <a:bodyPr/>
          <a:lstStyle/>
          <a:p>
            <a:r>
              <a:rPr lang="en-US"/>
              <a:t>Instagram SPAIN - Post Performance Instagram | nivea_es - 1 of 5</a:t>
            </a:r>
          </a:p>
        </p:txBody>
      </p:sp>
      <p:graphicFrame>
        <p:nvGraphicFramePr>
          <p:cNvPr id="5" name="Table Placeholder 4">
            <a:extLst>
              <a:ext uri="{FF2B5EF4-FFF2-40B4-BE49-F238E27FC236}">
                <a16:creationId xmlns:a16="http://schemas.microsoft.com/office/drawing/2014/main" id="{974F2A79-DF15-4416-B419-87B85EE3240B}"/>
              </a:ext>
            </a:extLst>
          </p:cNvPr>
          <p:cNvGraphicFramePr>
            <a:graphicFrameLocks noGrp="1"/>
          </p:cNvGraphicFramePr>
          <p:nvPr>
            <p:ph type="tbl" sz="quarter" idx="13"/>
            <p:extLst>
              <p:ext uri="{D42A27DB-BD31-4B8C-83A1-F6EECF244321}">
                <p14:modId xmlns:p14="http://schemas.microsoft.com/office/powerpoint/2010/main" val="2365985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98142283"/>
                    </a:ext>
                  </a:extLst>
                </a:gridCol>
                <a:gridCol w="987552">
                  <a:extLst>
                    <a:ext uri="{9D8B030D-6E8A-4147-A177-3AD203B41FA5}">
                      <a16:colId xmlns:a16="http://schemas.microsoft.com/office/drawing/2014/main" val="2770748548"/>
                    </a:ext>
                  </a:extLst>
                </a:gridCol>
                <a:gridCol w="1316736">
                  <a:extLst>
                    <a:ext uri="{9D8B030D-6E8A-4147-A177-3AD203B41FA5}">
                      <a16:colId xmlns:a16="http://schemas.microsoft.com/office/drawing/2014/main" val="3257514225"/>
                    </a:ext>
                  </a:extLst>
                </a:gridCol>
                <a:gridCol w="411480">
                  <a:extLst>
                    <a:ext uri="{9D8B030D-6E8A-4147-A177-3AD203B41FA5}">
                      <a16:colId xmlns:a16="http://schemas.microsoft.com/office/drawing/2014/main" val="31112789"/>
                    </a:ext>
                  </a:extLst>
                </a:gridCol>
                <a:gridCol w="411480">
                  <a:extLst>
                    <a:ext uri="{9D8B030D-6E8A-4147-A177-3AD203B41FA5}">
                      <a16:colId xmlns:a16="http://schemas.microsoft.com/office/drawing/2014/main" val="1530111742"/>
                    </a:ext>
                  </a:extLst>
                </a:gridCol>
                <a:gridCol w="411480">
                  <a:extLst>
                    <a:ext uri="{9D8B030D-6E8A-4147-A177-3AD203B41FA5}">
                      <a16:colId xmlns:a16="http://schemas.microsoft.com/office/drawing/2014/main" val="2013811745"/>
                    </a:ext>
                  </a:extLst>
                </a:gridCol>
                <a:gridCol w="411480">
                  <a:extLst>
                    <a:ext uri="{9D8B030D-6E8A-4147-A177-3AD203B41FA5}">
                      <a16:colId xmlns:a16="http://schemas.microsoft.com/office/drawing/2014/main" val="1448696003"/>
                    </a:ext>
                  </a:extLst>
                </a:gridCol>
                <a:gridCol w="411480">
                  <a:extLst>
                    <a:ext uri="{9D8B030D-6E8A-4147-A177-3AD203B41FA5}">
                      <a16:colId xmlns:a16="http://schemas.microsoft.com/office/drawing/2014/main" val="3503704832"/>
                    </a:ext>
                  </a:extLst>
                </a:gridCol>
                <a:gridCol w="411480">
                  <a:extLst>
                    <a:ext uri="{9D8B030D-6E8A-4147-A177-3AD203B41FA5}">
                      <a16:colId xmlns:a16="http://schemas.microsoft.com/office/drawing/2014/main" val="748320048"/>
                    </a:ext>
                  </a:extLst>
                </a:gridCol>
                <a:gridCol w="411480">
                  <a:extLst>
                    <a:ext uri="{9D8B030D-6E8A-4147-A177-3AD203B41FA5}">
                      <a16:colId xmlns:a16="http://schemas.microsoft.com/office/drawing/2014/main" val="563869715"/>
                    </a:ext>
                  </a:extLst>
                </a:gridCol>
                <a:gridCol w="411480">
                  <a:extLst>
                    <a:ext uri="{9D8B030D-6E8A-4147-A177-3AD203B41FA5}">
                      <a16:colId xmlns:a16="http://schemas.microsoft.com/office/drawing/2014/main" val="352746001"/>
                    </a:ext>
                  </a:extLst>
                </a:gridCol>
                <a:gridCol w="411480">
                  <a:extLst>
                    <a:ext uri="{9D8B030D-6E8A-4147-A177-3AD203B41FA5}">
                      <a16:colId xmlns:a16="http://schemas.microsoft.com/office/drawing/2014/main" val="53878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34497989"/>
                  </a:ext>
                </a:extLst>
              </a:tr>
            </a:tbl>
          </a:graphicData>
        </a:graphic>
      </p:graphicFrame>
      <p:sp>
        <p:nvSpPr>
          <p:cNvPr id="4" name="Text Placeholder 3">
            <a:extLst>
              <a:ext uri="{FF2B5EF4-FFF2-40B4-BE49-F238E27FC236}">
                <a16:creationId xmlns:a16="http://schemas.microsoft.com/office/drawing/2014/main" id="{24D3527C-A793-42AC-9089-0141961AB28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7431814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E311A-1E13-432B-90DC-FA3296934863}"/>
              </a:ext>
            </a:extLst>
          </p:cNvPr>
          <p:cNvSpPr>
            <a:spLocks noGrp="1"/>
          </p:cNvSpPr>
          <p:nvPr>
            <p:ph type="title"/>
          </p:nvPr>
        </p:nvSpPr>
        <p:spPr/>
        <p:txBody>
          <a:bodyPr/>
          <a:lstStyle/>
          <a:p>
            <a:r>
              <a:rPr lang="en-US"/>
              <a:t>Instagram SPAIN - Post Performance Instagram | nivea_es - 2 of 5</a:t>
            </a:r>
          </a:p>
        </p:txBody>
      </p:sp>
      <p:graphicFrame>
        <p:nvGraphicFramePr>
          <p:cNvPr id="5" name="Table Placeholder 4">
            <a:extLst>
              <a:ext uri="{FF2B5EF4-FFF2-40B4-BE49-F238E27FC236}">
                <a16:creationId xmlns:a16="http://schemas.microsoft.com/office/drawing/2014/main" id="{1688EC7F-ED0A-47CC-80D0-4D5E8C761869}"/>
              </a:ext>
            </a:extLst>
          </p:cNvPr>
          <p:cNvGraphicFramePr>
            <a:graphicFrameLocks noGrp="1"/>
          </p:cNvGraphicFramePr>
          <p:nvPr>
            <p:ph type="tbl" sz="quarter" idx="13"/>
            <p:extLst>
              <p:ext uri="{D42A27DB-BD31-4B8C-83A1-F6EECF244321}">
                <p14:modId xmlns:p14="http://schemas.microsoft.com/office/powerpoint/2010/main" val="4037296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15192412"/>
                    </a:ext>
                  </a:extLst>
                </a:gridCol>
                <a:gridCol w="987552">
                  <a:extLst>
                    <a:ext uri="{9D8B030D-6E8A-4147-A177-3AD203B41FA5}">
                      <a16:colId xmlns:a16="http://schemas.microsoft.com/office/drawing/2014/main" val="1426273280"/>
                    </a:ext>
                  </a:extLst>
                </a:gridCol>
                <a:gridCol w="1316736">
                  <a:extLst>
                    <a:ext uri="{9D8B030D-6E8A-4147-A177-3AD203B41FA5}">
                      <a16:colId xmlns:a16="http://schemas.microsoft.com/office/drawing/2014/main" val="3078013926"/>
                    </a:ext>
                  </a:extLst>
                </a:gridCol>
                <a:gridCol w="411480">
                  <a:extLst>
                    <a:ext uri="{9D8B030D-6E8A-4147-A177-3AD203B41FA5}">
                      <a16:colId xmlns:a16="http://schemas.microsoft.com/office/drawing/2014/main" val="2722074684"/>
                    </a:ext>
                  </a:extLst>
                </a:gridCol>
                <a:gridCol w="411480">
                  <a:extLst>
                    <a:ext uri="{9D8B030D-6E8A-4147-A177-3AD203B41FA5}">
                      <a16:colId xmlns:a16="http://schemas.microsoft.com/office/drawing/2014/main" val="1479419011"/>
                    </a:ext>
                  </a:extLst>
                </a:gridCol>
                <a:gridCol w="411480">
                  <a:extLst>
                    <a:ext uri="{9D8B030D-6E8A-4147-A177-3AD203B41FA5}">
                      <a16:colId xmlns:a16="http://schemas.microsoft.com/office/drawing/2014/main" val="2372361278"/>
                    </a:ext>
                  </a:extLst>
                </a:gridCol>
                <a:gridCol w="411480">
                  <a:extLst>
                    <a:ext uri="{9D8B030D-6E8A-4147-A177-3AD203B41FA5}">
                      <a16:colId xmlns:a16="http://schemas.microsoft.com/office/drawing/2014/main" val="3082583099"/>
                    </a:ext>
                  </a:extLst>
                </a:gridCol>
                <a:gridCol w="411480">
                  <a:extLst>
                    <a:ext uri="{9D8B030D-6E8A-4147-A177-3AD203B41FA5}">
                      <a16:colId xmlns:a16="http://schemas.microsoft.com/office/drawing/2014/main" val="1279570388"/>
                    </a:ext>
                  </a:extLst>
                </a:gridCol>
                <a:gridCol w="411480">
                  <a:extLst>
                    <a:ext uri="{9D8B030D-6E8A-4147-A177-3AD203B41FA5}">
                      <a16:colId xmlns:a16="http://schemas.microsoft.com/office/drawing/2014/main" val="3535700634"/>
                    </a:ext>
                  </a:extLst>
                </a:gridCol>
                <a:gridCol w="411480">
                  <a:extLst>
                    <a:ext uri="{9D8B030D-6E8A-4147-A177-3AD203B41FA5}">
                      <a16:colId xmlns:a16="http://schemas.microsoft.com/office/drawing/2014/main" val="2262154175"/>
                    </a:ext>
                  </a:extLst>
                </a:gridCol>
                <a:gridCol w="411480">
                  <a:extLst>
                    <a:ext uri="{9D8B030D-6E8A-4147-A177-3AD203B41FA5}">
                      <a16:colId xmlns:a16="http://schemas.microsoft.com/office/drawing/2014/main" val="3097455415"/>
                    </a:ext>
                  </a:extLst>
                </a:gridCol>
                <a:gridCol w="411480">
                  <a:extLst>
                    <a:ext uri="{9D8B030D-6E8A-4147-A177-3AD203B41FA5}">
                      <a16:colId xmlns:a16="http://schemas.microsoft.com/office/drawing/2014/main" val="202036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5052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- 2024-07-29 13:00:43</a:t>
                      </a:r>
                      <a:r>
                        <a:rPr kumimoji="0" lang="es-ES" sz="1000" b="0" i="0" u="none" strike="noStrike" kern="1200" cap="none" spc="0" normalizeH="0" baseline="0" noProof="0">
                          <a:ln>
                            <a:noFill/>
                          </a:ln>
                          <a:solidFill>
                            <a:prstClr val="black"/>
                          </a:solidFill>
                          <a:effectLst/>
                          <a:uLnTx/>
                          <a:uFillTx/>
                          <a:latin typeface="Calibri"/>
                          <a:ea typeface="+mn-ea"/>
                          <a:cs typeface="+mn-cs"/>
                        </a:rPr>
                        <a:t>
 Nuestra Loción Solar NIVEA SUN Protege &amp; Hidrata no es sólo tu escudo externo contra el sol, también es un hidratante profundo 💦 Enriquecido con Glicerina, hidrata desde el interior para mantener tu piel suave y segura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https://quintly-eu-image-storage.s3.amazonaws.com/7148b6684ed6c676ec24fe76a641be69/e7ff74bb2718d74f5de2e9ae5e50c6c0.jpg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0357041"/>
                  </a:ext>
                </a:extLst>
              </a:tr>
            </a:tbl>
          </a:graphicData>
        </a:graphic>
      </p:graphicFrame>
      <p:sp>
        <p:nvSpPr>
          <p:cNvPr id="4" name="Text Placeholder 3">
            <a:extLst>
              <a:ext uri="{FF2B5EF4-FFF2-40B4-BE49-F238E27FC236}">
                <a16:creationId xmlns:a16="http://schemas.microsoft.com/office/drawing/2014/main" id="{0CF4323B-CD65-4B36-B7C4-7607B6DE77CC}"/>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6615493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42D5-29B4-430D-9459-96990DC03CB4}"/>
              </a:ext>
            </a:extLst>
          </p:cNvPr>
          <p:cNvSpPr>
            <a:spLocks noGrp="1"/>
          </p:cNvSpPr>
          <p:nvPr>
            <p:ph type="title"/>
          </p:nvPr>
        </p:nvSpPr>
        <p:spPr/>
        <p:txBody>
          <a:bodyPr/>
          <a:lstStyle/>
          <a:p>
            <a:r>
              <a:rPr lang="en-US"/>
              <a:t>Instagram SPAIN - Post Performance Instagram | nivea_es - 3 of 5</a:t>
            </a:r>
          </a:p>
        </p:txBody>
      </p:sp>
      <p:graphicFrame>
        <p:nvGraphicFramePr>
          <p:cNvPr id="5" name="Table Placeholder 4">
            <a:extLst>
              <a:ext uri="{FF2B5EF4-FFF2-40B4-BE49-F238E27FC236}">
                <a16:creationId xmlns:a16="http://schemas.microsoft.com/office/drawing/2014/main" id="{903D40B1-6EC8-4EA1-A12A-71A316AAB1CD}"/>
              </a:ext>
            </a:extLst>
          </p:cNvPr>
          <p:cNvGraphicFramePr>
            <a:graphicFrameLocks noGrp="1"/>
          </p:cNvGraphicFramePr>
          <p:nvPr>
            <p:ph type="tbl" sz="quarter" idx="13"/>
            <p:extLst>
              <p:ext uri="{D42A27DB-BD31-4B8C-83A1-F6EECF244321}">
                <p14:modId xmlns:p14="http://schemas.microsoft.com/office/powerpoint/2010/main" val="351930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0651867"/>
                    </a:ext>
                  </a:extLst>
                </a:gridCol>
                <a:gridCol w="987552">
                  <a:extLst>
                    <a:ext uri="{9D8B030D-6E8A-4147-A177-3AD203B41FA5}">
                      <a16:colId xmlns:a16="http://schemas.microsoft.com/office/drawing/2014/main" val="674778533"/>
                    </a:ext>
                  </a:extLst>
                </a:gridCol>
                <a:gridCol w="1316736">
                  <a:extLst>
                    <a:ext uri="{9D8B030D-6E8A-4147-A177-3AD203B41FA5}">
                      <a16:colId xmlns:a16="http://schemas.microsoft.com/office/drawing/2014/main" val="3982393229"/>
                    </a:ext>
                  </a:extLst>
                </a:gridCol>
                <a:gridCol w="411480">
                  <a:extLst>
                    <a:ext uri="{9D8B030D-6E8A-4147-A177-3AD203B41FA5}">
                      <a16:colId xmlns:a16="http://schemas.microsoft.com/office/drawing/2014/main" val="3367779105"/>
                    </a:ext>
                  </a:extLst>
                </a:gridCol>
                <a:gridCol w="411480">
                  <a:extLst>
                    <a:ext uri="{9D8B030D-6E8A-4147-A177-3AD203B41FA5}">
                      <a16:colId xmlns:a16="http://schemas.microsoft.com/office/drawing/2014/main" val="3488553893"/>
                    </a:ext>
                  </a:extLst>
                </a:gridCol>
                <a:gridCol w="411480">
                  <a:extLst>
                    <a:ext uri="{9D8B030D-6E8A-4147-A177-3AD203B41FA5}">
                      <a16:colId xmlns:a16="http://schemas.microsoft.com/office/drawing/2014/main" val="988500037"/>
                    </a:ext>
                  </a:extLst>
                </a:gridCol>
                <a:gridCol w="411480">
                  <a:extLst>
                    <a:ext uri="{9D8B030D-6E8A-4147-A177-3AD203B41FA5}">
                      <a16:colId xmlns:a16="http://schemas.microsoft.com/office/drawing/2014/main" val="3570885706"/>
                    </a:ext>
                  </a:extLst>
                </a:gridCol>
                <a:gridCol w="411480">
                  <a:extLst>
                    <a:ext uri="{9D8B030D-6E8A-4147-A177-3AD203B41FA5}">
                      <a16:colId xmlns:a16="http://schemas.microsoft.com/office/drawing/2014/main" val="1060565208"/>
                    </a:ext>
                  </a:extLst>
                </a:gridCol>
                <a:gridCol w="411480">
                  <a:extLst>
                    <a:ext uri="{9D8B030D-6E8A-4147-A177-3AD203B41FA5}">
                      <a16:colId xmlns:a16="http://schemas.microsoft.com/office/drawing/2014/main" val="4140941696"/>
                    </a:ext>
                  </a:extLst>
                </a:gridCol>
                <a:gridCol w="411480">
                  <a:extLst>
                    <a:ext uri="{9D8B030D-6E8A-4147-A177-3AD203B41FA5}">
                      <a16:colId xmlns:a16="http://schemas.microsoft.com/office/drawing/2014/main" val="2643075268"/>
                    </a:ext>
                  </a:extLst>
                </a:gridCol>
                <a:gridCol w="411480">
                  <a:extLst>
                    <a:ext uri="{9D8B030D-6E8A-4147-A177-3AD203B41FA5}">
                      <a16:colId xmlns:a16="http://schemas.microsoft.com/office/drawing/2014/main" val="2688182697"/>
                    </a:ext>
                  </a:extLst>
                </a:gridCol>
                <a:gridCol w="411480">
                  <a:extLst>
                    <a:ext uri="{9D8B030D-6E8A-4147-A177-3AD203B41FA5}">
                      <a16:colId xmlns:a16="http://schemas.microsoft.com/office/drawing/2014/main" val="144635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26867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- 2024-07-23 13:00:57</a:t>
                      </a:r>
                      <a:r>
                        <a:rPr kumimoji="0" lang="es-ES" sz="1000" b="0" i="0" u="none" strike="noStrike" kern="1200" cap="none" spc="0" normalizeH="0" baseline="0" noProof="0">
                          <a:ln>
                            <a:noFill/>
                          </a:ln>
                          <a:solidFill>
                            <a:prstClr val="black"/>
                          </a:solidFill>
                          <a:effectLst/>
                          <a:uLnTx/>
                          <a:uFillTx/>
                          <a:latin typeface="Calibri"/>
                          <a:ea typeface="+mn-ea"/>
                          <a:cs typeface="+mn-cs"/>
                        </a:rPr>
                        <a:t>
 Descubre la hidratación profunda y la protección frente a los rayos UV de la loción solar NIVEA SUN Protege &amp; Hidrata. No sólo te protege del sol, sino que también ayuda a prevenir los daños en la piel a largo plazo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https://quintly-eu-image-storage.s3.amazonaws.com/7148b6684ed6c676ec24fe76a641be69/0acaecdb81b011c6231c165972ceec7e.jpg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00494721"/>
                  </a:ext>
                </a:extLst>
              </a:tr>
            </a:tbl>
          </a:graphicData>
        </a:graphic>
      </p:graphicFrame>
      <p:sp>
        <p:nvSpPr>
          <p:cNvPr id="4" name="Text Placeholder 3">
            <a:extLst>
              <a:ext uri="{FF2B5EF4-FFF2-40B4-BE49-F238E27FC236}">
                <a16:creationId xmlns:a16="http://schemas.microsoft.com/office/drawing/2014/main" id="{1C26FDE0-8283-4E26-8FDB-9BF0FD828A6F}"/>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0879724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60C74-BABB-4E4C-B706-0113EE777B42}"/>
              </a:ext>
            </a:extLst>
          </p:cNvPr>
          <p:cNvSpPr>
            <a:spLocks noGrp="1"/>
          </p:cNvSpPr>
          <p:nvPr>
            <p:ph type="title"/>
          </p:nvPr>
        </p:nvSpPr>
        <p:spPr/>
        <p:txBody>
          <a:bodyPr/>
          <a:lstStyle/>
          <a:p>
            <a:r>
              <a:rPr lang="en-US"/>
              <a:t>Instagram SPAIN - Post Performance Instagram | nivea_es - 4 of 5</a:t>
            </a:r>
          </a:p>
        </p:txBody>
      </p:sp>
      <p:graphicFrame>
        <p:nvGraphicFramePr>
          <p:cNvPr id="5" name="Table Placeholder 4">
            <a:extLst>
              <a:ext uri="{FF2B5EF4-FFF2-40B4-BE49-F238E27FC236}">
                <a16:creationId xmlns:a16="http://schemas.microsoft.com/office/drawing/2014/main" id="{EC8E11B2-D87D-45E4-A082-3F048C49DBD2}"/>
              </a:ext>
            </a:extLst>
          </p:cNvPr>
          <p:cNvGraphicFramePr>
            <a:graphicFrameLocks noGrp="1"/>
          </p:cNvGraphicFramePr>
          <p:nvPr>
            <p:ph type="tbl" sz="quarter" idx="13"/>
            <p:extLst>
              <p:ext uri="{D42A27DB-BD31-4B8C-83A1-F6EECF244321}">
                <p14:modId xmlns:p14="http://schemas.microsoft.com/office/powerpoint/2010/main" val="2603017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86671379"/>
                    </a:ext>
                  </a:extLst>
                </a:gridCol>
                <a:gridCol w="987552">
                  <a:extLst>
                    <a:ext uri="{9D8B030D-6E8A-4147-A177-3AD203B41FA5}">
                      <a16:colId xmlns:a16="http://schemas.microsoft.com/office/drawing/2014/main" val="497007082"/>
                    </a:ext>
                  </a:extLst>
                </a:gridCol>
                <a:gridCol w="1316736">
                  <a:extLst>
                    <a:ext uri="{9D8B030D-6E8A-4147-A177-3AD203B41FA5}">
                      <a16:colId xmlns:a16="http://schemas.microsoft.com/office/drawing/2014/main" val="1643247519"/>
                    </a:ext>
                  </a:extLst>
                </a:gridCol>
                <a:gridCol w="411480">
                  <a:extLst>
                    <a:ext uri="{9D8B030D-6E8A-4147-A177-3AD203B41FA5}">
                      <a16:colId xmlns:a16="http://schemas.microsoft.com/office/drawing/2014/main" val="836408359"/>
                    </a:ext>
                  </a:extLst>
                </a:gridCol>
                <a:gridCol w="411480">
                  <a:extLst>
                    <a:ext uri="{9D8B030D-6E8A-4147-A177-3AD203B41FA5}">
                      <a16:colId xmlns:a16="http://schemas.microsoft.com/office/drawing/2014/main" val="1374181552"/>
                    </a:ext>
                  </a:extLst>
                </a:gridCol>
                <a:gridCol w="411480">
                  <a:extLst>
                    <a:ext uri="{9D8B030D-6E8A-4147-A177-3AD203B41FA5}">
                      <a16:colId xmlns:a16="http://schemas.microsoft.com/office/drawing/2014/main" val="3970329566"/>
                    </a:ext>
                  </a:extLst>
                </a:gridCol>
                <a:gridCol w="411480">
                  <a:extLst>
                    <a:ext uri="{9D8B030D-6E8A-4147-A177-3AD203B41FA5}">
                      <a16:colId xmlns:a16="http://schemas.microsoft.com/office/drawing/2014/main" val="3847903929"/>
                    </a:ext>
                  </a:extLst>
                </a:gridCol>
                <a:gridCol w="411480">
                  <a:extLst>
                    <a:ext uri="{9D8B030D-6E8A-4147-A177-3AD203B41FA5}">
                      <a16:colId xmlns:a16="http://schemas.microsoft.com/office/drawing/2014/main" val="792976027"/>
                    </a:ext>
                  </a:extLst>
                </a:gridCol>
                <a:gridCol w="411480">
                  <a:extLst>
                    <a:ext uri="{9D8B030D-6E8A-4147-A177-3AD203B41FA5}">
                      <a16:colId xmlns:a16="http://schemas.microsoft.com/office/drawing/2014/main" val="397310807"/>
                    </a:ext>
                  </a:extLst>
                </a:gridCol>
                <a:gridCol w="411480">
                  <a:extLst>
                    <a:ext uri="{9D8B030D-6E8A-4147-A177-3AD203B41FA5}">
                      <a16:colId xmlns:a16="http://schemas.microsoft.com/office/drawing/2014/main" val="2611549316"/>
                    </a:ext>
                  </a:extLst>
                </a:gridCol>
                <a:gridCol w="411480">
                  <a:extLst>
                    <a:ext uri="{9D8B030D-6E8A-4147-A177-3AD203B41FA5}">
                      <a16:colId xmlns:a16="http://schemas.microsoft.com/office/drawing/2014/main" val="4018535441"/>
                    </a:ext>
                  </a:extLst>
                </a:gridCol>
                <a:gridCol w="411480">
                  <a:extLst>
                    <a:ext uri="{9D8B030D-6E8A-4147-A177-3AD203B41FA5}">
                      <a16:colId xmlns:a16="http://schemas.microsoft.com/office/drawing/2014/main" val="3859044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312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- 2024-07-26 13:01:15</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los microplásticos pueden persistir en los entornos oceánicos, dañando la vida silvestre y alterando los ecosistemas durante décadas? 🐡 Disfruta de la playa sin preocupaciones y sin microplásticos con nuestro Fluido Solar Antimanchas Luminous630 SPF50+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https://quintly-eu-image-storage.s3.amazonaws.com/7148b6684ed6c676ec24fe76a641be69/ceccce03abac0df4fcecf98ddf8e3c83.jpg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79767173"/>
                  </a:ext>
                </a:extLst>
              </a:tr>
            </a:tbl>
          </a:graphicData>
        </a:graphic>
      </p:graphicFrame>
      <p:sp>
        <p:nvSpPr>
          <p:cNvPr id="4" name="Text Placeholder 3">
            <a:extLst>
              <a:ext uri="{FF2B5EF4-FFF2-40B4-BE49-F238E27FC236}">
                <a16:creationId xmlns:a16="http://schemas.microsoft.com/office/drawing/2014/main" id="{FDC6AD21-E50F-4183-A2A6-C06E7DB8F673}"/>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2094251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E65E8-685A-4B45-B00D-5B7D8D271146}"/>
              </a:ext>
            </a:extLst>
          </p:cNvPr>
          <p:cNvSpPr>
            <a:spLocks noGrp="1"/>
          </p:cNvSpPr>
          <p:nvPr>
            <p:ph type="title"/>
          </p:nvPr>
        </p:nvSpPr>
        <p:spPr/>
        <p:txBody>
          <a:bodyPr/>
          <a:lstStyle/>
          <a:p>
            <a:r>
              <a:rPr lang="en-US"/>
              <a:t>Instagram SPAIN - Post Performance Instagram | nivea_es - 5 of 5</a:t>
            </a:r>
          </a:p>
        </p:txBody>
      </p:sp>
      <p:graphicFrame>
        <p:nvGraphicFramePr>
          <p:cNvPr id="5" name="Table Placeholder 4">
            <a:extLst>
              <a:ext uri="{FF2B5EF4-FFF2-40B4-BE49-F238E27FC236}">
                <a16:creationId xmlns:a16="http://schemas.microsoft.com/office/drawing/2014/main" id="{241FACF7-CA6C-4388-84FC-895C1850143C}"/>
              </a:ext>
            </a:extLst>
          </p:cNvPr>
          <p:cNvGraphicFramePr>
            <a:graphicFrameLocks noGrp="1"/>
          </p:cNvGraphicFramePr>
          <p:nvPr>
            <p:ph type="tbl" sz="quarter" idx="13"/>
            <p:extLst>
              <p:ext uri="{D42A27DB-BD31-4B8C-83A1-F6EECF244321}">
                <p14:modId xmlns:p14="http://schemas.microsoft.com/office/powerpoint/2010/main" val="384687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13574025"/>
                    </a:ext>
                  </a:extLst>
                </a:gridCol>
                <a:gridCol w="987552">
                  <a:extLst>
                    <a:ext uri="{9D8B030D-6E8A-4147-A177-3AD203B41FA5}">
                      <a16:colId xmlns:a16="http://schemas.microsoft.com/office/drawing/2014/main" val="616881643"/>
                    </a:ext>
                  </a:extLst>
                </a:gridCol>
                <a:gridCol w="1316736">
                  <a:extLst>
                    <a:ext uri="{9D8B030D-6E8A-4147-A177-3AD203B41FA5}">
                      <a16:colId xmlns:a16="http://schemas.microsoft.com/office/drawing/2014/main" val="2130023780"/>
                    </a:ext>
                  </a:extLst>
                </a:gridCol>
                <a:gridCol w="411480">
                  <a:extLst>
                    <a:ext uri="{9D8B030D-6E8A-4147-A177-3AD203B41FA5}">
                      <a16:colId xmlns:a16="http://schemas.microsoft.com/office/drawing/2014/main" val="681188563"/>
                    </a:ext>
                  </a:extLst>
                </a:gridCol>
                <a:gridCol w="411480">
                  <a:extLst>
                    <a:ext uri="{9D8B030D-6E8A-4147-A177-3AD203B41FA5}">
                      <a16:colId xmlns:a16="http://schemas.microsoft.com/office/drawing/2014/main" val="3276183552"/>
                    </a:ext>
                  </a:extLst>
                </a:gridCol>
                <a:gridCol w="411480">
                  <a:extLst>
                    <a:ext uri="{9D8B030D-6E8A-4147-A177-3AD203B41FA5}">
                      <a16:colId xmlns:a16="http://schemas.microsoft.com/office/drawing/2014/main" val="958417429"/>
                    </a:ext>
                  </a:extLst>
                </a:gridCol>
                <a:gridCol w="411480">
                  <a:extLst>
                    <a:ext uri="{9D8B030D-6E8A-4147-A177-3AD203B41FA5}">
                      <a16:colId xmlns:a16="http://schemas.microsoft.com/office/drawing/2014/main" val="2844934618"/>
                    </a:ext>
                  </a:extLst>
                </a:gridCol>
                <a:gridCol w="411480">
                  <a:extLst>
                    <a:ext uri="{9D8B030D-6E8A-4147-A177-3AD203B41FA5}">
                      <a16:colId xmlns:a16="http://schemas.microsoft.com/office/drawing/2014/main" val="1618267538"/>
                    </a:ext>
                  </a:extLst>
                </a:gridCol>
                <a:gridCol w="411480">
                  <a:extLst>
                    <a:ext uri="{9D8B030D-6E8A-4147-A177-3AD203B41FA5}">
                      <a16:colId xmlns:a16="http://schemas.microsoft.com/office/drawing/2014/main" val="3813394837"/>
                    </a:ext>
                  </a:extLst>
                </a:gridCol>
                <a:gridCol w="411480">
                  <a:extLst>
                    <a:ext uri="{9D8B030D-6E8A-4147-A177-3AD203B41FA5}">
                      <a16:colId xmlns:a16="http://schemas.microsoft.com/office/drawing/2014/main" val="254673899"/>
                    </a:ext>
                  </a:extLst>
                </a:gridCol>
                <a:gridCol w="411480">
                  <a:extLst>
                    <a:ext uri="{9D8B030D-6E8A-4147-A177-3AD203B41FA5}">
                      <a16:colId xmlns:a16="http://schemas.microsoft.com/office/drawing/2014/main" val="2793704807"/>
                    </a:ext>
                  </a:extLst>
                </a:gridCol>
                <a:gridCol w="411480">
                  <a:extLst>
                    <a:ext uri="{9D8B030D-6E8A-4147-A177-3AD203B41FA5}">
                      <a16:colId xmlns:a16="http://schemas.microsoft.com/office/drawing/2014/main" val="3788485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91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- 2024-07-25 13:01:34</a:t>
                      </a:r>
                      <a:r>
                        <a:rPr kumimoji="0" lang="en-US" sz="1000" b="0" i="0" u="none" strike="noStrike" kern="1200" cap="none" spc="0" normalizeH="0" baseline="0" noProof="0">
                          <a:ln>
                            <a:noFill/>
                          </a:ln>
                          <a:solidFill>
                            <a:prstClr val="black"/>
                          </a:solidFill>
                          <a:effectLst/>
                          <a:uLnTx/>
                          <a:uFillTx/>
                          <a:latin typeface="Calibri"/>
                          <a:ea typeface="+mn-ea"/>
                          <a:cs typeface="+mn-cs"/>
                        </a:rPr>
                        <a:t>
 ¡Prepárate para el verano con NIVEA Soft! ☀️ Su fórmula ligera, enriquecida con Vitamina E y aceite de Jojoba,  mantiene tu piel nutrida y fresca allá donde te lleven tus aventuras.​
​
 #NIVEA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https://quintly-eu-image-storage.s3.amazonaws.com/7148b6684ed6c676ec24fe76a641be69/853055d723e43ebe68f9df39cf900aaa.jpg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a:t>
                      </a:r>
                    </a:p>
                  </a:txBody>
                  <a:tcPr/>
                </a:tc>
                <a:extLst>
                  <a:ext uri="{0D108BD9-81ED-4DB2-BD59-A6C34878D82A}">
                    <a16:rowId xmlns:a16="http://schemas.microsoft.com/office/drawing/2014/main" val="1785732840"/>
                  </a:ext>
                </a:extLst>
              </a:tr>
            </a:tbl>
          </a:graphicData>
        </a:graphic>
      </p:graphicFrame>
      <p:sp>
        <p:nvSpPr>
          <p:cNvPr id="4" name="Text Placeholder 3">
            <a:extLst>
              <a:ext uri="{FF2B5EF4-FFF2-40B4-BE49-F238E27FC236}">
                <a16:creationId xmlns:a16="http://schemas.microsoft.com/office/drawing/2014/main" id="{7F8108EA-22EB-468F-9A46-689557BD2D3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5950640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EF6E3-0F7A-4413-97F6-42DE0085BA32}"/>
              </a:ext>
            </a:extLst>
          </p:cNvPr>
          <p:cNvSpPr>
            <a:spLocks noGrp="1"/>
          </p:cNvSpPr>
          <p:nvPr>
            <p:ph type="title"/>
          </p:nvPr>
        </p:nvSpPr>
        <p:spPr/>
        <p:txBody>
          <a:bodyPr/>
          <a:lstStyle/>
          <a:p>
            <a:r>
              <a:rPr lang="en-US"/>
              <a:t>Overall Ads Performance Table (Instagram Ads) | 13 profiles - 1 of 26</a:t>
            </a:r>
          </a:p>
        </p:txBody>
      </p:sp>
      <p:graphicFrame>
        <p:nvGraphicFramePr>
          <p:cNvPr id="5" name="Table Placeholder 4">
            <a:extLst>
              <a:ext uri="{FF2B5EF4-FFF2-40B4-BE49-F238E27FC236}">
                <a16:creationId xmlns:a16="http://schemas.microsoft.com/office/drawing/2014/main" id="{10BDA3C1-913C-47B9-9FB3-711815464D1B}"/>
              </a:ext>
            </a:extLst>
          </p:cNvPr>
          <p:cNvGraphicFramePr>
            <a:graphicFrameLocks noGrp="1"/>
          </p:cNvGraphicFramePr>
          <p:nvPr>
            <p:ph type="tbl" sz="quarter" idx="13"/>
            <p:extLst>
              <p:ext uri="{D42A27DB-BD31-4B8C-83A1-F6EECF244321}">
                <p14:modId xmlns:p14="http://schemas.microsoft.com/office/powerpoint/2010/main" val="445740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80739618"/>
                    </a:ext>
                  </a:extLst>
                </a:gridCol>
                <a:gridCol w="905256">
                  <a:extLst>
                    <a:ext uri="{9D8B030D-6E8A-4147-A177-3AD203B41FA5}">
                      <a16:colId xmlns:a16="http://schemas.microsoft.com/office/drawing/2014/main" val="2066926151"/>
                    </a:ext>
                  </a:extLst>
                </a:gridCol>
                <a:gridCol w="329184">
                  <a:extLst>
                    <a:ext uri="{9D8B030D-6E8A-4147-A177-3AD203B41FA5}">
                      <a16:colId xmlns:a16="http://schemas.microsoft.com/office/drawing/2014/main" val="2562874943"/>
                    </a:ext>
                  </a:extLst>
                </a:gridCol>
                <a:gridCol w="329184">
                  <a:extLst>
                    <a:ext uri="{9D8B030D-6E8A-4147-A177-3AD203B41FA5}">
                      <a16:colId xmlns:a16="http://schemas.microsoft.com/office/drawing/2014/main" val="3724303817"/>
                    </a:ext>
                  </a:extLst>
                </a:gridCol>
                <a:gridCol w="329184">
                  <a:extLst>
                    <a:ext uri="{9D8B030D-6E8A-4147-A177-3AD203B41FA5}">
                      <a16:colId xmlns:a16="http://schemas.microsoft.com/office/drawing/2014/main" val="4047230466"/>
                    </a:ext>
                  </a:extLst>
                </a:gridCol>
                <a:gridCol w="329184">
                  <a:extLst>
                    <a:ext uri="{9D8B030D-6E8A-4147-A177-3AD203B41FA5}">
                      <a16:colId xmlns:a16="http://schemas.microsoft.com/office/drawing/2014/main" val="1125994075"/>
                    </a:ext>
                  </a:extLst>
                </a:gridCol>
                <a:gridCol w="329184">
                  <a:extLst>
                    <a:ext uri="{9D8B030D-6E8A-4147-A177-3AD203B41FA5}">
                      <a16:colId xmlns:a16="http://schemas.microsoft.com/office/drawing/2014/main" val="1858676315"/>
                    </a:ext>
                  </a:extLst>
                </a:gridCol>
                <a:gridCol w="329184">
                  <a:extLst>
                    <a:ext uri="{9D8B030D-6E8A-4147-A177-3AD203B41FA5}">
                      <a16:colId xmlns:a16="http://schemas.microsoft.com/office/drawing/2014/main" val="120540829"/>
                    </a:ext>
                  </a:extLst>
                </a:gridCol>
                <a:gridCol w="329184">
                  <a:extLst>
                    <a:ext uri="{9D8B030D-6E8A-4147-A177-3AD203B41FA5}">
                      <a16:colId xmlns:a16="http://schemas.microsoft.com/office/drawing/2014/main" val="915282257"/>
                    </a:ext>
                  </a:extLst>
                </a:gridCol>
                <a:gridCol w="329184">
                  <a:extLst>
                    <a:ext uri="{9D8B030D-6E8A-4147-A177-3AD203B41FA5}">
                      <a16:colId xmlns:a16="http://schemas.microsoft.com/office/drawing/2014/main" val="2519179066"/>
                    </a:ext>
                  </a:extLst>
                </a:gridCol>
                <a:gridCol w="329184">
                  <a:extLst>
                    <a:ext uri="{9D8B030D-6E8A-4147-A177-3AD203B41FA5}">
                      <a16:colId xmlns:a16="http://schemas.microsoft.com/office/drawing/2014/main" val="852797000"/>
                    </a:ext>
                  </a:extLst>
                </a:gridCol>
                <a:gridCol w="329184">
                  <a:extLst>
                    <a:ext uri="{9D8B030D-6E8A-4147-A177-3AD203B41FA5}">
                      <a16:colId xmlns:a16="http://schemas.microsoft.com/office/drawing/2014/main" val="3194414051"/>
                    </a:ext>
                  </a:extLst>
                </a:gridCol>
                <a:gridCol w="329184">
                  <a:extLst>
                    <a:ext uri="{9D8B030D-6E8A-4147-A177-3AD203B41FA5}">
                      <a16:colId xmlns:a16="http://schemas.microsoft.com/office/drawing/2014/main" val="3147468654"/>
                    </a:ext>
                  </a:extLst>
                </a:gridCol>
                <a:gridCol w="329184">
                  <a:extLst>
                    <a:ext uri="{9D8B030D-6E8A-4147-A177-3AD203B41FA5}">
                      <a16:colId xmlns:a16="http://schemas.microsoft.com/office/drawing/2014/main" val="396267308"/>
                    </a:ext>
                  </a:extLst>
                </a:gridCol>
                <a:gridCol w="329184">
                  <a:extLst>
                    <a:ext uri="{9D8B030D-6E8A-4147-A177-3AD203B41FA5}">
                      <a16:colId xmlns:a16="http://schemas.microsoft.com/office/drawing/2014/main" val="326260844"/>
                    </a:ext>
                  </a:extLst>
                </a:gridCol>
                <a:gridCol w="1399032">
                  <a:extLst>
                    <a:ext uri="{9D8B030D-6E8A-4147-A177-3AD203B41FA5}">
                      <a16:colId xmlns:a16="http://schemas.microsoft.com/office/drawing/2014/main" val="1953273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781703"/>
                  </a:ext>
                </a:extLst>
              </a:tr>
            </a:tbl>
          </a:graphicData>
        </a:graphic>
      </p:graphicFrame>
      <p:sp>
        <p:nvSpPr>
          <p:cNvPr id="4" name="Text Placeholder 3">
            <a:extLst>
              <a:ext uri="{FF2B5EF4-FFF2-40B4-BE49-F238E27FC236}">
                <a16:creationId xmlns:a16="http://schemas.microsoft.com/office/drawing/2014/main" id="{E5FF588D-4195-4F33-A98E-10D676F12F3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1136229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0C4B0-1D6E-4ADC-B1CB-411A354EEF7C}"/>
              </a:ext>
            </a:extLst>
          </p:cNvPr>
          <p:cNvSpPr>
            <a:spLocks noGrp="1"/>
          </p:cNvSpPr>
          <p:nvPr>
            <p:ph type="title"/>
          </p:nvPr>
        </p:nvSpPr>
        <p:spPr/>
        <p:txBody>
          <a:bodyPr/>
          <a:lstStyle/>
          <a:p>
            <a:r>
              <a:rPr lang="en-US"/>
              <a:t>Overall Ads Performance Table (Instagram Ads) | 13 profiles - 2 of 26</a:t>
            </a:r>
          </a:p>
        </p:txBody>
      </p:sp>
      <p:graphicFrame>
        <p:nvGraphicFramePr>
          <p:cNvPr id="5" name="Table Placeholder 4">
            <a:extLst>
              <a:ext uri="{FF2B5EF4-FFF2-40B4-BE49-F238E27FC236}">
                <a16:creationId xmlns:a16="http://schemas.microsoft.com/office/drawing/2014/main" id="{F3DDCAE9-43AA-4F01-990D-B93960070D63}"/>
              </a:ext>
            </a:extLst>
          </p:cNvPr>
          <p:cNvGraphicFramePr>
            <a:graphicFrameLocks noGrp="1"/>
          </p:cNvGraphicFramePr>
          <p:nvPr>
            <p:ph type="tbl" sz="quarter" idx="13"/>
            <p:extLst>
              <p:ext uri="{D42A27DB-BD31-4B8C-83A1-F6EECF244321}">
                <p14:modId xmlns:p14="http://schemas.microsoft.com/office/powerpoint/2010/main" val="3721730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39784035"/>
                    </a:ext>
                  </a:extLst>
                </a:gridCol>
                <a:gridCol w="905256">
                  <a:extLst>
                    <a:ext uri="{9D8B030D-6E8A-4147-A177-3AD203B41FA5}">
                      <a16:colId xmlns:a16="http://schemas.microsoft.com/office/drawing/2014/main" val="3288978100"/>
                    </a:ext>
                  </a:extLst>
                </a:gridCol>
                <a:gridCol w="329184">
                  <a:extLst>
                    <a:ext uri="{9D8B030D-6E8A-4147-A177-3AD203B41FA5}">
                      <a16:colId xmlns:a16="http://schemas.microsoft.com/office/drawing/2014/main" val="2389951909"/>
                    </a:ext>
                  </a:extLst>
                </a:gridCol>
                <a:gridCol w="329184">
                  <a:extLst>
                    <a:ext uri="{9D8B030D-6E8A-4147-A177-3AD203B41FA5}">
                      <a16:colId xmlns:a16="http://schemas.microsoft.com/office/drawing/2014/main" val="3396699408"/>
                    </a:ext>
                  </a:extLst>
                </a:gridCol>
                <a:gridCol w="329184">
                  <a:extLst>
                    <a:ext uri="{9D8B030D-6E8A-4147-A177-3AD203B41FA5}">
                      <a16:colId xmlns:a16="http://schemas.microsoft.com/office/drawing/2014/main" val="628464256"/>
                    </a:ext>
                  </a:extLst>
                </a:gridCol>
                <a:gridCol w="329184">
                  <a:extLst>
                    <a:ext uri="{9D8B030D-6E8A-4147-A177-3AD203B41FA5}">
                      <a16:colId xmlns:a16="http://schemas.microsoft.com/office/drawing/2014/main" val="1262281151"/>
                    </a:ext>
                  </a:extLst>
                </a:gridCol>
                <a:gridCol w="329184">
                  <a:extLst>
                    <a:ext uri="{9D8B030D-6E8A-4147-A177-3AD203B41FA5}">
                      <a16:colId xmlns:a16="http://schemas.microsoft.com/office/drawing/2014/main" val="1617986512"/>
                    </a:ext>
                  </a:extLst>
                </a:gridCol>
                <a:gridCol w="329184">
                  <a:extLst>
                    <a:ext uri="{9D8B030D-6E8A-4147-A177-3AD203B41FA5}">
                      <a16:colId xmlns:a16="http://schemas.microsoft.com/office/drawing/2014/main" val="2788418297"/>
                    </a:ext>
                  </a:extLst>
                </a:gridCol>
                <a:gridCol w="329184">
                  <a:extLst>
                    <a:ext uri="{9D8B030D-6E8A-4147-A177-3AD203B41FA5}">
                      <a16:colId xmlns:a16="http://schemas.microsoft.com/office/drawing/2014/main" val="3604105816"/>
                    </a:ext>
                  </a:extLst>
                </a:gridCol>
                <a:gridCol w="329184">
                  <a:extLst>
                    <a:ext uri="{9D8B030D-6E8A-4147-A177-3AD203B41FA5}">
                      <a16:colId xmlns:a16="http://schemas.microsoft.com/office/drawing/2014/main" val="1059300722"/>
                    </a:ext>
                  </a:extLst>
                </a:gridCol>
                <a:gridCol w="329184">
                  <a:extLst>
                    <a:ext uri="{9D8B030D-6E8A-4147-A177-3AD203B41FA5}">
                      <a16:colId xmlns:a16="http://schemas.microsoft.com/office/drawing/2014/main" val="2413370525"/>
                    </a:ext>
                  </a:extLst>
                </a:gridCol>
                <a:gridCol w="329184">
                  <a:extLst>
                    <a:ext uri="{9D8B030D-6E8A-4147-A177-3AD203B41FA5}">
                      <a16:colId xmlns:a16="http://schemas.microsoft.com/office/drawing/2014/main" val="4176172142"/>
                    </a:ext>
                  </a:extLst>
                </a:gridCol>
                <a:gridCol w="329184">
                  <a:extLst>
                    <a:ext uri="{9D8B030D-6E8A-4147-A177-3AD203B41FA5}">
                      <a16:colId xmlns:a16="http://schemas.microsoft.com/office/drawing/2014/main" val="3510230882"/>
                    </a:ext>
                  </a:extLst>
                </a:gridCol>
                <a:gridCol w="329184">
                  <a:extLst>
                    <a:ext uri="{9D8B030D-6E8A-4147-A177-3AD203B41FA5}">
                      <a16:colId xmlns:a16="http://schemas.microsoft.com/office/drawing/2014/main" val="2562297292"/>
                    </a:ext>
                  </a:extLst>
                </a:gridCol>
                <a:gridCol w="329184">
                  <a:extLst>
                    <a:ext uri="{9D8B030D-6E8A-4147-A177-3AD203B41FA5}">
                      <a16:colId xmlns:a16="http://schemas.microsoft.com/office/drawing/2014/main" val="2933987835"/>
                    </a:ext>
                  </a:extLst>
                </a:gridCol>
                <a:gridCol w="1399032">
                  <a:extLst>
                    <a:ext uri="{9D8B030D-6E8A-4147-A177-3AD203B41FA5}">
                      <a16:colId xmlns:a16="http://schemas.microsoft.com/office/drawing/2014/main" val="231771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4780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14:07:12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https://quintly-eu-image-storage.s3.amazonaws.com/60022ca1c1f5f702dc8ca6deec30fe7e/d2bde5e788e4501f2d7bf5592c458b31.jpg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940415218"/>
                  </a:ext>
                </a:extLst>
              </a:tr>
            </a:tbl>
          </a:graphicData>
        </a:graphic>
      </p:graphicFrame>
      <p:sp>
        <p:nvSpPr>
          <p:cNvPr id="4" name="Text Placeholder 3">
            <a:extLst>
              <a:ext uri="{FF2B5EF4-FFF2-40B4-BE49-F238E27FC236}">
                <a16:creationId xmlns:a16="http://schemas.microsoft.com/office/drawing/2014/main" id="{82B45559-A66F-4ED4-A562-49C02B1DB68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5777255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82E2-39E2-411D-8430-84977D48D24B}"/>
              </a:ext>
            </a:extLst>
          </p:cNvPr>
          <p:cNvSpPr>
            <a:spLocks noGrp="1"/>
          </p:cNvSpPr>
          <p:nvPr>
            <p:ph type="title"/>
          </p:nvPr>
        </p:nvSpPr>
        <p:spPr/>
        <p:txBody>
          <a:bodyPr/>
          <a:lstStyle/>
          <a:p>
            <a:r>
              <a:rPr lang="en-US"/>
              <a:t>Overall Ads Performance Table (Instagram Ads) | 13 profiles - 3 of 26</a:t>
            </a:r>
          </a:p>
        </p:txBody>
      </p:sp>
      <p:graphicFrame>
        <p:nvGraphicFramePr>
          <p:cNvPr id="5" name="Table Placeholder 4">
            <a:extLst>
              <a:ext uri="{FF2B5EF4-FFF2-40B4-BE49-F238E27FC236}">
                <a16:creationId xmlns:a16="http://schemas.microsoft.com/office/drawing/2014/main" id="{63B4EF63-A447-44B9-8506-4F4393B17B33}"/>
              </a:ext>
            </a:extLst>
          </p:cNvPr>
          <p:cNvGraphicFramePr>
            <a:graphicFrameLocks noGrp="1"/>
          </p:cNvGraphicFramePr>
          <p:nvPr>
            <p:ph type="tbl" sz="quarter" idx="13"/>
            <p:extLst>
              <p:ext uri="{D42A27DB-BD31-4B8C-83A1-F6EECF244321}">
                <p14:modId xmlns:p14="http://schemas.microsoft.com/office/powerpoint/2010/main" val="175820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34452720"/>
                    </a:ext>
                  </a:extLst>
                </a:gridCol>
                <a:gridCol w="905256">
                  <a:extLst>
                    <a:ext uri="{9D8B030D-6E8A-4147-A177-3AD203B41FA5}">
                      <a16:colId xmlns:a16="http://schemas.microsoft.com/office/drawing/2014/main" val="3644894089"/>
                    </a:ext>
                  </a:extLst>
                </a:gridCol>
                <a:gridCol w="329184">
                  <a:extLst>
                    <a:ext uri="{9D8B030D-6E8A-4147-A177-3AD203B41FA5}">
                      <a16:colId xmlns:a16="http://schemas.microsoft.com/office/drawing/2014/main" val="107884068"/>
                    </a:ext>
                  </a:extLst>
                </a:gridCol>
                <a:gridCol w="329184">
                  <a:extLst>
                    <a:ext uri="{9D8B030D-6E8A-4147-A177-3AD203B41FA5}">
                      <a16:colId xmlns:a16="http://schemas.microsoft.com/office/drawing/2014/main" val="653800577"/>
                    </a:ext>
                  </a:extLst>
                </a:gridCol>
                <a:gridCol w="329184">
                  <a:extLst>
                    <a:ext uri="{9D8B030D-6E8A-4147-A177-3AD203B41FA5}">
                      <a16:colId xmlns:a16="http://schemas.microsoft.com/office/drawing/2014/main" val="1374605686"/>
                    </a:ext>
                  </a:extLst>
                </a:gridCol>
                <a:gridCol w="329184">
                  <a:extLst>
                    <a:ext uri="{9D8B030D-6E8A-4147-A177-3AD203B41FA5}">
                      <a16:colId xmlns:a16="http://schemas.microsoft.com/office/drawing/2014/main" val="2673727461"/>
                    </a:ext>
                  </a:extLst>
                </a:gridCol>
                <a:gridCol w="329184">
                  <a:extLst>
                    <a:ext uri="{9D8B030D-6E8A-4147-A177-3AD203B41FA5}">
                      <a16:colId xmlns:a16="http://schemas.microsoft.com/office/drawing/2014/main" val="3605823702"/>
                    </a:ext>
                  </a:extLst>
                </a:gridCol>
                <a:gridCol w="329184">
                  <a:extLst>
                    <a:ext uri="{9D8B030D-6E8A-4147-A177-3AD203B41FA5}">
                      <a16:colId xmlns:a16="http://schemas.microsoft.com/office/drawing/2014/main" val="1889044114"/>
                    </a:ext>
                  </a:extLst>
                </a:gridCol>
                <a:gridCol w="329184">
                  <a:extLst>
                    <a:ext uri="{9D8B030D-6E8A-4147-A177-3AD203B41FA5}">
                      <a16:colId xmlns:a16="http://schemas.microsoft.com/office/drawing/2014/main" val="2874536041"/>
                    </a:ext>
                  </a:extLst>
                </a:gridCol>
                <a:gridCol w="329184">
                  <a:extLst>
                    <a:ext uri="{9D8B030D-6E8A-4147-A177-3AD203B41FA5}">
                      <a16:colId xmlns:a16="http://schemas.microsoft.com/office/drawing/2014/main" val="1408303060"/>
                    </a:ext>
                  </a:extLst>
                </a:gridCol>
                <a:gridCol w="329184">
                  <a:extLst>
                    <a:ext uri="{9D8B030D-6E8A-4147-A177-3AD203B41FA5}">
                      <a16:colId xmlns:a16="http://schemas.microsoft.com/office/drawing/2014/main" val="2253107028"/>
                    </a:ext>
                  </a:extLst>
                </a:gridCol>
                <a:gridCol w="329184">
                  <a:extLst>
                    <a:ext uri="{9D8B030D-6E8A-4147-A177-3AD203B41FA5}">
                      <a16:colId xmlns:a16="http://schemas.microsoft.com/office/drawing/2014/main" val="391580863"/>
                    </a:ext>
                  </a:extLst>
                </a:gridCol>
                <a:gridCol w="329184">
                  <a:extLst>
                    <a:ext uri="{9D8B030D-6E8A-4147-A177-3AD203B41FA5}">
                      <a16:colId xmlns:a16="http://schemas.microsoft.com/office/drawing/2014/main" val="2528393654"/>
                    </a:ext>
                  </a:extLst>
                </a:gridCol>
                <a:gridCol w="329184">
                  <a:extLst>
                    <a:ext uri="{9D8B030D-6E8A-4147-A177-3AD203B41FA5}">
                      <a16:colId xmlns:a16="http://schemas.microsoft.com/office/drawing/2014/main" val="2167213717"/>
                    </a:ext>
                  </a:extLst>
                </a:gridCol>
                <a:gridCol w="329184">
                  <a:extLst>
                    <a:ext uri="{9D8B030D-6E8A-4147-A177-3AD203B41FA5}">
                      <a16:colId xmlns:a16="http://schemas.microsoft.com/office/drawing/2014/main" val="3092666707"/>
                    </a:ext>
                  </a:extLst>
                </a:gridCol>
                <a:gridCol w="1399032">
                  <a:extLst>
                    <a:ext uri="{9D8B030D-6E8A-4147-A177-3AD203B41FA5}">
                      <a16:colId xmlns:a16="http://schemas.microsoft.com/office/drawing/2014/main" val="953177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3874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14:07:06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https://quintly-eu-image-storage.s3.amazonaws.com/60022ca1c1f5f702dc8ca6deec30fe7e/9ca016920fad3fc3e4622fcef4095b5f.jpg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124326348"/>
                  </a:ext>
                </a:extLst>
              </a:tr>
            </a:tbl>
          </a:graphicData>
        </a:graphic>
      </p:graphicFrame>
      <p:sp>
        <p:nvSpPr>
          <p:cNvPr id="4" name="Text Placeholder 3">
            <a:extLst>
              <a:ext uri="{FF2B5EF4-FFF2-40B4-BE49-F238E27FC236}">
                <a16:creationId xmlns:a16="http://schemas.microsoft.com/office/drawing/2014/main" id="{01A1FE88-415F-4487-BE4B-AAD87077391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1298743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B8926-1DC4-4ABA-B759-1E9B138DA502}"/>
              </a:ext>
            </a:extLst>
          </p:cNvPr>
          <p:cNvSpPr>
            <a:spLocks noGrp="1"/>
          </p:cNvSpPr>
          <p:nvPr>
            <p:ph type="title"/>
          </p:nvPr>
        </p:nvSpPr>
        <p:spPr/>
        <p:txBody>
          <a:bodyPr/>
          <a:lstStyle/>
          <a:p>
            <a:r>
              <a:rPr lang="en-US"/>
              <a:t>Overall Ads Performance Table (Instagram Ads) | 13 profiles - 4 of 26</a:t>
            </a:r>
          </a:p>
        </p:txBody>
      </p:sp>
      <p:graphicFrame>
        <p:nvGraphicFramePr>
          <p:cNvPr id="5" name="Table Placeholder 4">
            <a:extLst>
              <a:ext uri="{FF2B5EF4-FFF2-40B4-BE49-F238E27FC236}">
                <a16:creationId xmlns:a16="http://schemas.microsoft.com/office/drawing/2014/main" id="{22322A7E-48EA-477F-A016-943C0E85B048}"/>
              </a:ext>
            </a:extLst>
          </p:cNvPr>
          <p:cNvGraphicFramePr>
            <a:graphicFrameLocks noGrp="1"/>
          </p:cNvGraphicFramePr>
          <p:nvPr>
            <p:ph type="tbl" sz="quarter" idx="13"/>
            <p:extLst>
              <p:ext uri="{D42A27DB-BD31-4B8C-83A1-F6EECF244321}">
                <p14:modId xmlns:p14="http://schemas.microsoft.com/office/powerpoint/2010/main" val="37737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07319109"/>
                    </a:ext>
                  </a:extLst>
                </a:gridCol>
                <a:gridCol w="905256">
                  <a:extLst>
                    <a:ext uri="{9D8B030D-6E8A-4147-A177-3AD203B41FA5}">
                      <a16:colId xmlns:a16="http://schemas.microsoft.com/office/drawing/2014/main" val="3065207782"/>
                    </a:ext>
                  </a:extLst>
                </a:gridCol>
                <a:gridCol w="329184">
                  <a:extLst>
                    <a:ext uri="{9D8B030D-6E8A-4147-A177-3AD203B41FA5}">
                      <a16:colId xmlns:a16="http://schemas.microsoft.com/office/drawing/2014/main" val="3897431330"/>
                    </a:ext>
                  </a:extLst>
                </a:gridCol>
                <a:gridCol w="329184">
                  <a:extLst>
                    <a:ext uri="{9D8B030D-6E8A-4147-A177-3AD203B41FA5}">
                      <a16:colId xmlns:a16="http://schemas.microsoft.com/office/drawing/2014/main" val="769407504"/>
                    </a:ext>
                  </a:extLst>
                </a:gridCol>
                <a:gridCol w="329184">
                  <a:extLst>
                    <a:ext uri="{9D8B030D-6E8A-4147-A177-3AD203B41FA5}">
                      <a16:colId xmlns:a16="http://schemas.microsoft.com/office/drawing/2014/main" val="2356665496"/>
                    </a:ext>
                  </a:extLst>
                </a:gridCol>
                <a:gridCol w="329184">
                  <a:extLst>
                    <a:ext uri="{9D8B030D-6E8A-4147-A177-3AD203B41FA5}">
                      <a16:colId xmlns:a16="http://schemas.microsoft.com/office/drawing/2014/main" val="1296877751"/>
                    </a:ext>
                  </a:extLst>
                </a:gridCol>
                <a:gridCol w="329184">
                  <a:extLst>
                    <a:ext uri="{9D8B030D-6E8A-4147-A177-3AD203B41FA5}">
                      <a16:colId xmlns:a16="http://schemas.microsoft.com/office/drawing/2014/main" val="2480244203"/>
                    </a:ext>
                  </a:extLst>
                </a:gridCol>
                <a:gridCol w="329184">
                  <a:extLst>
                    <a:ext uri="{9D8B030D-6E8A-4147-A177-3AD203B41FA5}">
                      <a16:colId xmlns:a16="http://schemas.microsoft.com/office/drawing/2014/main" val="115918371"/>
                    </a:ext>
                  </a:extLst>
                </a:gridCol>
                <a:gridCol w="329184">
                  <a:extLst>
                    <a:ext uri="{9D8B030D-6E8A-4147-A177-3AD203B41FA5}">
                      <a16:colId xmlns:a16="http://schemas.microsoft.com/office/drawing/2014/main" val="2869566238"/>
                    </a:ext>
                  </a:extLst>
                </a:gridCol>
                <a:gridCol w="329184">
                  <a:extLst>
                    <a:ext uri="{9D8B030D-6E8A-4147-A177-3AD203B41FA5}">
                      <a16:colId xmlns:a16="http://schemas.microsoft.com/office/drawing/2014/main" val="3160424098"/>
                    </a:ext>
                  </a:extLst>
                </a:gridCol>
                <a:gridCol w="329184">
                  <a:extLst>
                    <a:ext uri="{9D8B030D-6E8A-4147-A177-3AD203B41FA5}">
                      <a16:colId xmlns:a16="http://schemas.microsoft.com/office/drawing/2014/main" val="1480386368"/>
                    </a:ext>
                  </a:extLst>
                </a:gridCol>
                <a:gridCol w="329184">
                  <a:extLst>
                    <a:ext uri="{9D8B030D-6E8A-4147-A177-3AD203B41FA5}">
                      <a16:colId xmlns:a16="http://schemas.microsoft.com/office/drawing/2014/main" val="1593848388"/>
                    </a:ext>
                  </a:extLst>
                </a:gridCol>
                <a:gridCol w="329184">
                  <a:extLst>
                    <a:ext uri="{9D8B030D-6E8A-4147-A177-3AD203B41FA5}">
                      <a16:colId xmlns:a16="http://schemas.microsoft.com/office/drawing/2014/main" val="2898873316"/>
                    </a:ext>
                  </a:extLst>
                </a:gridCol>
                <a:gridCol w="329184">
                  <a:extLst>
                    <a:ext uri="{9D8B030D-6E8A-4147-A177-3AD203B41FA5}">
                      <a16:colId xmlns:a16="http://schemas.microsoft.com/office/drawing/2014/main" val="2168803654"/>
                    </a:ext>
                  </a:extLst>
                </a:gridCol>
                <a:gridCol w="329184">
                  <a:extLst>
                    <a:ext uri="{9D8B030D-6E8A-4147-A177-3AD203B41FA5}">
                      <a16:colId xmlns:a16="http://schemas.microsoft.com/office/drawing/2014/main" val="2105082388"/>
                    </a:ext>
                  </a:extLst>
                </a:gridCol>
                <a:gridCol w="1399032">
                  <a:extLst>
                    <a:ext uri="{9D8B030D-6E8A-4147-A177-3AD203B41FA5}">
                      <a16:colId xmlns:a16="http://schemas.microsoft.com/office/drawing/2014/main" val="401423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4603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14:07:06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https://quintly-eu-image-storage.s3.amazonaws.com/60022ca1c1f5f702dc8ca6deec30fe7e/d164fd4adcd125fb55489fa800ba373c.jpg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5559514"/>
                  </a:ext>
                </a:extLst>
              </a:tr>
            </a:tbl>
          </a:graphicData>
        </a:graphic>
      </p:graphicFrame>
      <p:sp>
        <p:nvSpPr>
          <p:cNvPr id="4" name="Text Placeholder 3">
            <a:extLst>
              <a:ext uri="{FF2B5EF4-FFF2-40B4-BE49-F238E27FC236}">
                <a16:creationId xmlns:a16="http://schemas.microsoft.com/office/drawing/2014/main" id="{A28E6AE1-E516-46FE-B28D-CC4A9100EAD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4983080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742D-2039-4635-916C-5519943C0C81}"/>
              </a:ext>
            </a:extLst>
          </p:cNvPr>
          <p:cNvSpPr>
            <a:spLocks noGrp="1"/>
          </p:cNvSpPr>
          <p:nvPr>
            <p:ph type="title"/>
          </p:nvPr>
        </p:nvSpPr>
        <p:spPr/>
        <p:txBody>
          <a:bodyPr/>
          <a:lstStyle/>
          <a:p>
            <a:r>
              <a:rPr lang="en-US"/>
              <a:t>Overall Ads Performance Table (Instagram Ads) | 13 profiles - 5 of 26</a:t>
            </a:r>
          </a:p>
        </p:txBody>
      </p:sp>
      <p:graphicFrame>
        <p:nvGraphicFramePr>
          <p:cNvPr id="5" name="Table Placeholder 4">
            <a:extLst>
              <a:ext uri="{FF2B5EF4-FFF2-40B4-BE49-F238E27FC236}">
                <a16:creationId xmlns:a16="http://schemas.microsoft.com/office/drawing/2014/main" id="{AE7A3D1F-45D2-40C0-AE79-13A703EF03BA}"/>
              </a:ext>
            </a:extLst>
          </p:cNvPr>
          <p:cNvGraphicFramePr>
            <a:graphicFrameLocks noGrp="1"/>
          </p:cNvGraphicFramePr>
          <p:nvPr>
            <p:ph type="tbl" sz="quarter" idx="13"/>
            <p:extLst>
              <p:ext uri="{D42A27DB-BD31-4B8C-83A1-F6EECF244321}">
                <p14:modId xmlns:p14="http://schemas.microsoft.com/office/powerpoint/2010/main" val="332121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96911614"/>
                    </a:ext>
                  </a:extLst>
                </a:gridCol>
                <a:gridCol w="905256">
                  <a:extLst>
                    <a:ext uri="{9D8B030D-6E8A-4147-A177-3AD203B41FA5}">
                      <a16:colId xmlns:a16="http://schemas.microsoft.com/office/drawing/2014/main" val="2768359154"/>
                    </a:ext>
                  </a:extLst>
                </a:gridCol>
                <a:gridCol w="329184">
                  <a:extLst>
                    <a:ext uri="{9D8B030D-6E8A-4147-A177-3AD203B41FA5}">
                      <a16:colId xmlns:a16="http://schemas.microsoft.com/office/drawing/2014/main" val="2013586735"/>
                    </a:ext>
                  </a:extLst>
                </a:gridCol>
                <a:gridCol w="329184">
                  <a:extLst>
                    <a:ext uri="{9D8B030D-6E8A-4147-A177-3AD203B41FA5}">
                      <a16:colId xmlns:a16="http://schemas.microsoft.com/office/drawing/2014/main" val="850019137"/>
                    </a:ext>
                  </a:extLst>
                </a:gridCol>
                <a:gridCol w="329184">
                  <a:extLst>
                    <a:ext uri="{9D8B030D-6E8A-4147-A177-3AD203B41FA5}">
                      <a16:colId xmlns:a16="http://schemas.microsoft.com/office/drawing/2014/main" val="2935436886"/>
                    </a:ext>
                  </a:extLst>
                </a:gridCol>
                <a:gridCol w="329184">
                  <a:extLst>
                    <a:ext uri="{9D8B030D-6E8A-4147-A177-3AD203B41FA5}">
                      <a16:colId xmlns:a16="http://schemas.microsoft.com/office/drawing/2014/main" val="3753542968"/>
                    </a:ext>
                  </a:extLst>
                </a:gridCol>
                <a:gridCol w="329184">
                  <a:extLst>
                    <a:ext uri="{9D8B030D-6E8A-4147-A177-3AD203B41FA5}">
                      <a16:colId xmlns:a16="http://schemas.microsoft.com/office/drawing/2014/main" val="690884813"/>
                    </a:ext>
                  </a:extLst>
                </a:gridCol>
                <a:gridCol w="329184">
                  <a:extLst>
                    <a:ext uri="{9D8B030D-6E8A-4147-A177-3AD203B41FA5}">
                      <a16:colId xmlns:a16="http://schemas.microsoft.com/office/drawing/2014/main" val="4252567639"/>
                    </a:ext>
                  </a:extLst>
                </a:gridCol>
                <a:gridCol w="329184">
                  <a:extLst>
                    <a:ext uri="{9D8B030D-6E8A-4147-A177-3AD203B41FA5}">
                      <a16:colId xmlns:a16="http://schemas.microsoft.com/office/drawing/2014/main" val="1770293121"/>
                    </a:ext>
                  </a:extLst>
                </a:gridCol>
                <a:gridCol w="329184">
                  <a:extLst>
                    <a:ext uri="{9D8B030D-6E8A-4147-A177-3AD203B41FA5}">
                      <a16:colId xmlns:a16="http://schemas.microsoft.com/office/drawing/2014/main" val="2782789777"/>
                    </a:ext>
                  </a:extLst>
                </a:gridCol>
                <a:gridCol w="329184">
                  <a:extLst>
                    <a:ext uri="{9D8B030D-6E8A-4147-A177-3AD203B41FA5}">
                      <a16:colId xmlns:a16="http://schemas.microsoft.com/office/drawing/2014/main" val="3298090417"/>
                    </a:ext>
                  </a:extLst>
                </a:gridCol>
                <a:gridCol w="329184">
                  <a:extLst>
                    <a:ext uri="{9D8B030D-6E8A-4147-A177-3AD203B41FA5}">
                      <a16:colId xmlns:a16="http://schemas.microsoft.com/office/drawing/2014/main" val="3016015377"/>
                    </a:ext>
                  </a:extLst>
                </a:gridCol>
                <a:gridCol w="329184">
                  <a:extLst>
                    <a:ext uri="{9D8B030D-6E8A-4147-A177-3AD203B41FA5}">
                      <a16:colId xmlns:a16="http://schemas.microsoft.com/office/drawing/2014/main" val="1913041400"/>
                    </a:ext>
                  </a:extLst>
                </a:gridCol>
                <a:gridCol w="329184">
                  <a:extLst>
                    <a:ext uri="{9D8B030D-6E8A-4147-A177-3AD203B41FA5}">
                      <a16:colId xmlns:a16="http://schemas.microsoft.com/office/drawing/2014/main" val="1270967457"/>
                    </a:ext>
                  </a:extLst>
                </a:gridCol>
                <a:gridCol w="329184">
                  <a:extLst>
                    <a:ext uri="{9D8B030D-6E8A-4147-A177-3AD203B41FA5}">
                      <a16:colId xmlns:a16="http://schemas.microsoft.com/office/drawing/2014/main" val="2122768982"/>
                    </a:ext>
                  </a:extLst>
                </a:gridCol>
                <a:gridCol w="1399032">
                  <a:extLst>
                    <a:ext uri="{9D8B030D-6E8A-4147-A177-3AD203B41FA5}">
                      <a16:colId xmlns:a16="http://schemas.microsoft.com/office/drawing/2014/main" val="299287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924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14:07:06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https://quintly-eu-image-storage.s3.amazonaws.com/60022ca1c1f5f702dc8ca6deec30fe7e/a7c4dcf3579b557f045b0261da72ea4a.jpg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425372299"/>
                  </a:ext>
                </a:extLst>
              </a:tr>
            </a:tbl>
          </a:graphicData>
        </a:graphic>
      </p:graphicFrame>
      <p:sp>
        <p:nvSpPr>
          <p:cNvPr id="4" name="Text Placeholder 3">
            <a:extLst>
              <a:ext uri="{FF2B5EF4-FFF2-40B4-BE49-F238E27FC236}">
                <a16:creationId xmlns:a16="http://schemas.microsoft.com/office/drawing/2014/main" id="{BE856565-E27B-477E-95B8-B429FA0A3BE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1538965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7EAA7-BEF4-4BED-9ED8-2FADA1797E27}"/>
              </a:ext>
            </a:extLst>
          </p:cNvPr>
          <p:cNvSpPr>
            <a:spLocks noGrp="1"/>
          </p:cNvSpPr>
          <p:nvPr>
            <p:ph type="title"/>
          </p:nvPr>
        </p:nvSpPr>
        <p:spPr/>
        <p:txBody>
          <a:bodyPr/>
          <a:lstStyle/>
          <a:p>
            <a:r>
              <a:rPr lang="en-US"/>
              <a:t>Overall Ads Performance Table (Instagram Ads) | 13 profiles - 6 of 26</a:t>
            </a:r>
          </a:p>
        </p:txBody>
      </p:sp>
      <p:graphicFrame>
        <p:nvGraphicFramePr>
          <p:cNvPr id="5" name="Table Placeholder 4">
            <a:extLst>
              <a:ext uri="{FF2B5EF4-FFF2-40B4-BE49-F238E27FC236}">
                <a16:creationId xmlns:a16="http://schemas.microsoft.com/office/drawing/2014/main" id="{F7854CB1-339F-4365-B107-295F27601FD7}"/>
              </a:ext>
            </a:extLst>
          </p:cNvPr>
          <p:cNvGraphicFramePr>
            <a:graphicFrameLocks noGrp="1"/>
          </p:cNvGraphicFramePr>
          <p:nvPr>
            <p:ph type="tbl" sz="quarter" idx="13"/>
            <p:extLst>
              <p:ext uri="{D42A27DB-BD31-4B8C-83A1-F6EECF244321}">
                <p14:modId xmlns:p14="http://schemas.microsoft.com/office/powerpoint/2010/main" val="2171719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16525441"/>
                    </a:ext>
                  </a:extLst>
                </a:gridCol>
                <a:gridCol w="905256">
                  <a:extLst>
                    <a:ext uri="{9D8B030D-6E8A-4147-A177-3AD203B41FA5}">
                      <a16:colId xmlns:a16="http://schemas.microsoft.com/office/drawing/2014/main" val="2830891011"/>
                    </a:ext>
                  </a:extLst>
                </a:gridCol>
                <a:gridCol w="329184">
                  <a:extLst>
                    <a:ext uri="{9D8B030D-6E8A-4147-A177-3AD203B41FA5}">
                      <a16:colId xmlns:a16="http://schemas.microsoft.com/office/drawing/2014/main" val="641626279"/>
                    </a:ext>
                  </a:extLst>
                </a:gridCol>
                <a:gridCol w="329184">
                  <a:extLst>
                    <a:ext uri="{9D8B030D-6E8A-4147-A177-3AD203B41FA5}">
                      <a16:colId xmlns:a16="http://schemas.microsoft.com/office/drawing/2014/main" val="3429727978"/>
                    </a:ext>
                  </a:extLst>
                </a:gridCol>
                <a:gridCol w="329184">
                  <a:extLst>
                    <a:ext uri="{9D8B030D-6E8A-4147-A177-3AD203B41FA5}">
                      <a16:colId xmlns:a16="http://schemas.microsoft.com/office/drawing/2014/main" val="2151898467"/>
                    </a:ext>
                  </a:extLst>
                </a:gridCol>
                <a:gridCol w="329184">
                  <a:extLst>
                    <a:ext uri="{9D8B030D-6E8A-4147-A177-3AD203B41FA5}">
                      <a16:colId xmlns:a16="http://schemas.microsoft.com/office/drawing/2014/main" val="1202331168"/>
                    </a:ext>
                  </a:extLst>
                </a:gridCol>
                <a:gridCol w="329184">
                  <a:extLst>
                    <a:ext uri="{9D8B030D-6E8A-4147-A177-3AD203B41FA5}">
                      <a16:colId xmlns:a16="http://schemas.microsoft.com/office/drawing/2014/main" val="2486566451"/>
                    </a:ext>
                  </a:extLst>
                </a:gridCol>
                <a:gridCol w="329184">
                  <a:extLst>
                    <a:ext uri="{9D8B030D-6E8A-4147-A177-3AD203B41FA5}">
                      <a16:colId xmlns:a16="http://schemas.microsoft.com/office/drawing/2014/main" val="2635766626"/>
                    </a:ext>
                  </a:extLst>
                </a:gridCol>
                <a:gridCol w="329184">
                  <a:extLst>
                    <a:ext uri="{9D8B030D-6E8A-4147-A177-3AD203B41FA5}">
                      <a16:colId xmlns:a16="http://schemas.microsoft.com/office/drawing/2014/main" val="3430228813"/>
                    </a:ext>
                  </a:extLst>
                </a:gridCol>
                <a:gridCol w="329184">
                  <a:extLst>
                    <a:ext uri="{9D8B030D-6E8A-4147-A177-3AD203B41FA5}">
                      <a16:colId xmlns:a16="http://schemas.microsoft.com/office/drawing/2014/main" val="1234419052"/>
                    </a:ext>
                  </a:extLst>
                </a:gridCol>
                <a:gridCol w="329184">
                  <a:extLst>
                    <a:ext uri="{9D8B030D-6E8A-4147-A177-3AD203B41FA5}">
                      <a16:colId xmlns:a16="http://schemas.microsoft.com/office/drawing/2014/main" val="399894431"/>
                    </a:ext>
                  </a:extLst>
                </a:gridCol>
                <a:gridCol w="329184">
                  <a:extLst>
                    <a:ext uri="{9D8B030D-6E8A-4147-A177-3AD203B41FA5}">
                      <a16:colId xmlns:a16="http://schemas.microsoft.com/office/drawing/2014/main" val="3584214314"/>
                    </a:ext>
                  </a:extLst>
                </a:gridCol>
                <a:gridCol w="329184">
                  <a:extLst>
                    <a:ext uri="{9D8B030D-6E8A-4147-A177-3AD203B41FA5}">
                      <a16:colId xmlns:a16="http://schemas.microsoft.com/office/drawing/2014/main" val="3452031061"/>
                    </a:ext>
                  </a:extLst>
                </a:gridCol>
                <a:gridCol w="329184">
                  <a:extLst>
                    <a:ext uri="{9D8B030D-6E8A-4147-A177-3AD203B41FA5}">
                      <a16:colId xmlns:a16="http://schemas.microsoft.com/office/drawing/2014/main" val="1777325665"/>
                    </a:ext>
                  </a:extLst>
                </a:gridCol>
                <a:gridCol w="329184">
                  <a:extLst>
                    <a:ext uri="{9D8B030D-6E8A-4147-A177-3AD203B41FA5}">
                      <a16:colId xmlns:a16="http://schemas.microsoft.com/office/drawing/2014/main" val="2900189874"/>
                    </a:ext>
                  </a:extLst>
                </a:gridCol>
                <a:gridCol w="1399032">
                  <a:extLst>
                    <a:ext uri="{9D8B030D-6E8A-4147-A177-3AD203B41FA5}">
                      <a16:colId xmlns:a16="http://schemas.microsoft.com/office/drawing/2014/main" val="380110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68587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14:06:40</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https://quintly-eu-image-storage.s3.amazonaws.com/60022ca1c1f5f702dc8ca6deec30fe7e/d2bde5e788e4501f2d7bf5592c458b31.jpg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3600893236"/>
                  </a:ext>
                </a:extLst>
              </a:tr>
            </a:tbl>
          </a:graphicData>
        </a:graphic>
      </p:graphicFrame>
      <p:sp>
        <p:nvSpPr>
          <p:cNvPr id="4" name="Text Placeholder 3">
            <a:extLst>
              <a:ext uri="{FF2B5EF4-FFF2-40B4-BE49-F238E27FC236}">
                <a16:creationId xmlns:a16="http://schemas.microsoft.com/office/drawing/2014/main" id="{FEF16E61-216F-454B-A79A-485A3CF1BBB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6118795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4C5F-BD4A-447E-8B66-3AE6180DFA67}"/>
              </a:ext>
            </a:extLst>
          </p:cNvPr>
          <p:cNvSpPr>
            <a:spLocks noGrp="1"/>
          </p:cNvSpPr>
          <p:nvPr>
            <p:ph type="title"/>
          </p:nvPr>
        </p:nvSpPr>
        <p:spPr/>
        <p:txBody>
          <a:bodyPr/>
          <a:lstStyle/>
          <a:p>
            <a:r>
              <a:rPr lang="en-US"/>
              <a:t>Overall Ads Performance Table (Instagram Ads) | 13 profiles - 7 of 26</a:t>
            </a:r>
          </a:p>
        </p:txBody>
      </p:sp>
      <p:graphicFrame>
        <p:nvGraphicFramePr>
          <p:cNvPr id="5" name="Table Placeholder 4">
            <a:extLst>
              <a:ext uri="{FF2B5EF4-FFF2-40B4-BE49-F238E27FC236}">
                <a16:creationId xmlns:a16="http://schemas.microsoft.com/office/drawing/2014/main" id="{D2401197-43CC-4B28-9C45-6D8F61CD61D4}"/>
              </a:ext>
            </a:extLst>
          </p:cNvPr>
          <p:cNvGraphicFramePr>
            <a:graphicFrameLocks noGrp="1"/>
          </p:cNvGraphicFramePr>
          <p:nvPr>
            <p:ph type="tbl" sz="quarter" idx="13"/>
            <p:extLst>
              <p:ext uri="{D42A27DB-BD31-4B8C-83A1-F6EECF244321}">
                <p14:modId xmlns:p14="http://schemas.microsoft.com/office/powerpoint/2010/main" val="3084051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39318331"/>
                    </a:ext>
                  </a:extLst>
                </a:gridCol>
                <a:gridCol w="905256">
                  <a:extLst>
                    <a:ext uri="{9D8B030D-6E8A-4147-A177-3AD203B41FA5}">
                      <a16:colId xmlns:a16="http://schemas.microsoft.com/office/drawing/2014/main" val="1581396685"/>
                    </a:ext>
                  </a:extLst>
                </a:gridCol>
                <a:gridCol w="329184">
                  <a:extLst>
                    <a:ext uri="{9D8B030D-6E8A-4147-A177-3AD203B41FA5}">
                      <a16:colId xmlns:a16="http://schemas.microsoft.com/office/drawing/2014/main" val="2806781137"/>
                    </a:ext>
                  </a:extLst>
                </a:gridCol>
                <a:gridCol w="329184">
                  <a:extLst>
                    <a:ext uri="{9D8B030D-6E8A-4147-A177-3AD203B41FA5}">
                      <a16:colId xmlns:a16="http://schemas.microsoft.com/office/drawing/2014/main" val="3870154270"/>
                    </a:ext>
                  </a:extLst>
                </a:gridCol>
                <a:gridCol w="329184">
                  <a:extLst>
                    <a:ext uri="{9D8B030D-6E8A-4147-A177-3AD203B41FA5}">
                      <a16:colId xmlns:a16="http://schemas.microsoft.com/office/drawing/2014/main" val="1391466041"/>
                    </a:ext>
                  </a:extLst>
                </a:gridCol>
                <a:gridCol w="329184">
                  <a:extLst>
                    <a:ext uri="{9D8B030D-6E8A-4147-A177-3AD203B41FA5}">
                      <a16:colId xmlns:a16="http://schemas.microsoft.com/office/drawing/2014/main" val="1516987032"/>
                    </a:ext>
                  </a:extLst>
                </a:gridCol>
                <a:gridCol w="329184">
                  <a:extLst>
                    <a:ext uri="{9D8B030D-6E8A-4147-A177-3AD203B41FA5}">
                      <a16:colId xmlns:a16="http://schemas.microsoft.com/office/drawing/2014/main" val="1804021332"/>
                    </a:ext>
                  </a:extLst>
                </a:gridCol>
                <a:gridCol w="329184">
                  <a:extLst>
                    <a:ext uri="{9D8B030D-6E8A-4147-A177-3AD203B41FA5}">
                      <a16:colId xmlns:a16="http://schemas.microsoft.com/office/drawing/2014/main" val="1306190094"/>
                    </a:ext>
                  </a:extLst>
                </a:gridCol>
                <a:gridCol w="329184">
                  <a:extLst>
                    <a:ext uri="{9D8B030D-6E8A-4147-A177-3AD203B41FA5}">
                      <a16:colId xmlns:a16="http://schemas.microsoft.com/office/drawing/2014/main" val="2982875771"/>
                    </a:ext>
                  </a:extLst>
                </a:gridCol>
                <a:gridCol w="329184">
                  <a:extLst>
                    <a:ext uri="{9D8B030D-6E8A-4147-A177-3AD203B41FA5}">
                      <a16:colId xmlns:a16="http://schemas.microsoft.com/office/drawing/2014/main" val="1757688906"/>
                    </a:ext>
                  </a:extLst>
                </a:gridCol>
                <a:gridCol w="329184">
                  <a:extLst>
                    <a:ext uri="{9D8B030D-6E8A-4147-A177-3AD203B41FA5}">
                      <a16:colId xmlns:a16="http://schemas.microsoft.com/office/drawing/2014/main" val="2491831876"/>
                    </a:ext>
                  </a:extLst>
                </a:gridCol>
                <a:gridCol w="329184">
                  <a:extLst>
                    <a:ext uri="{9D8B030D-6E8A-4147-A177-3AD203B41FA5}">
                      <a16:colId xmlns:a16="http://schemas.microsoft.com/office/drawing/2014/main" val="455005958"/>
                    </a:ext>
                  </a:extLst>
                </a:gridCol>
                <a:gridCol w="329184">
                  <a:extLst>
                    <a:ext uri="{9D8B030D-6E8A-4147-A177-3AD203B41FA5}">
                      <a16:colId xmlns:a16="http://schemas.microsoft.com/office/drawing/2014/main" val="358822328"/>
                    </a:ext>
                  </a:extLst>
                </a:gridCol>
                <a:gridCol w="329184">
                  <a:extLst>
                    <a:ext uri="{9D8B030D-6E8A-4147-A177-3AD203B41FA5}">
                      <a16:colId xmlns:a16="http://schemas.microsoft.com/office/drawing/2014/main" val="1900996236"/>
                    </a:ext>
                  </a:extLst>
                </a:gridCol>
                <a:gridCol w="329184">
                  <a:extLst>
                    <a:ext uri="{9D8B030D-6E8A-4147-A177-3AD203B41FA5}">
                      <a16:colId xmlns:a16="http://schemas.microsoft.com/office/drawing/2014/main" val="2910142742"/>
                    </a:ext>
                  </a:extLst>
                </a:gridCol>
                <a:gridCol w="1399032">
                  <a:extLst>
                    <a:ext uri="{9D8B030D-6E8A-4147-A177-3AD203B41FA5}">
                      <a16:colId xmlns:a16="http://schemas.microsoft.com/office/drawing/2014/main" val="294526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43340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14:06:36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https://quintly-eu-image-storage.s3.amazonaws.com/60022ca1c1f5f702dc8ca6deec30fe7e/9ca016920fad3fc3e4622fcef4095b5f.jpg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3564212686"/>
                  </a:ext>
                </a:extLst>
              </a:tr>
            </a:tbl>
          </a:graphicData>
        </a:graphic>
      </p:graphicFrame>
      <p:sp>
        <p:nvSpPr>
          <p:cNvPr id="4" name="Text Placeholder 3">
            <a:extLst>
              <a:ext uri="{FF2B5EF4-FFF2-40B4-BE49-F238E27FC236}">
                <a16:creationId xmlns:a16="http://schemas.microsoft.com/office/drawing/2014/main" id="{3333C3EF-1169-4FF7-8C65-A49E06E3A7BC}"/>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0007883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2C8B9-DA87-49F6-A754-E80AA190A218}"/>
              </a:ext>
            </a:extLst>
          </p:cNvPr>
          <p:cNvSpPr>
            <a:spLocks noGrp="1"/>
          </p:cNvSpPr>
          <p:nvPr>
            <p:ph type="title"/>
          </p:nvPr>
        </p:nvSpPr>
        <p:spPr/>
        <p:txBody>
          <a:bodyPr/>
          <a:lstStyle/>
          <a:p>
            <a:r>
              <a:rPr lang="en-US"/>
              <a:t>Overall Ads Performance Table (Instagram Ads) | 13 profiles - 8 of 26</a:t>
            </a:r>
          </a:p>
        </p:txBody>
      </p:sp>
      <p:graphicFrame>
        <p:nvGraphicFramePr>
          <p:cNvPr id="5" name="Table Placeholder 4">
            <a:extLst>
              <a:ext uri="{FF2B5EF4-FFF2-40B4-BE49-F238E27FC236}">
                <a16:creationId xmlns:a16="http://schemas.microsoft.com/office/drawing/2014/main" id="{7C9F54FD-057C-4D5B-9B41-9EE55A9EE517}"/>
              </a:ext>
            </a:extLst>
          </p:cNvPr>
          <p:cNvGraphicFramePr>
            <a:graphicFrameLocks noGrp="1"/>
          </p:cNvGraphicFramePr>
          <p:nvPr>
            <p:ph type="tbl" sz="quarter" idx="13"/>
            <p:extLst>
              <p:ext uri="{D42A27DB-BD31-4B8C-83A1-F6EECF244321}">
                <p14:modId xmlns:p14="http://schemas.microsoft.com/office/powerpoint/2010/main" val="301010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32617139"/>
                    </a:ext>
                  </a:extLst>
                </a:gridCol>
                <a:gridCol w="905256">
                  <a:extLst>
                    <a:ext uri="{9D8B030D-6E8A-4147-A177-3AD203B41FA5}">
                      <a16:colId xmlns:a16="http://schemas.microsoft.com/office/drawing/2014/main" val="2620492394"/>
                    </a:ext>
                  </a:extLst>
                </a:gridCol>
                <a:gridCol w="329184">
                  <a:extLst>
                    <a:ext uri="{9D8B030D-6E8A-4147-A177-3AD203B41FA5}">
                      <a16:colId xmlns:a16="http://schemas.microsoft.com/office/drawing/2014/main" val="2653313061"/>
                    </a:ext>
                  </a:extLst>
                </a:gridCol>
                <a:gridCol w="329184">
                  <a:extLst>
                    <a:ext uri="{9D8B030D-6E8A-4147-A177-3AD203B41FA5}">
                      <a16:colId xmlns:a16="http://schemas.microsoft.com/office/drawing/2014/main" val="3551533376"/>
                    </a:ext>
                  </a:extLst>
                </a:gridCol>
                <a:gridCol w="329184">
                  <a:extLst>
                    <a:ext uri="{9D8B030D-6E8A-4147-A177-3AD203B41FA5}">
                      <a16:colId xmlns:a16="http://schemas.microsoft.com/office/drawing/2014/main" val="1636070964"/>
                    </a:ext>
                  </a:extLst>
                </a:gridCol>
                <a:gridCol w="329184">
                  <a:extLst>
                    <a:ext uri="{9D8B030D-6E8A-4147-A177-3AD203B41FA5}">
                      <a16:colId xmlns:a16="http://schemas.microsoft.com/office/drawing/2014/main" val="4286354164"/>
                    </a:ext>
                  </a:extLst>
                </a:gridCol>
                <a:gridCol w="329184">
                  <a:extLst>
                    <a:ext uri="{9D8B030D-6E8A-4147-A177-3AD203B41FA5}">
                      <a16:colId xmlns:a16="http://schemas.microsoft.com/office/drawing/2014/main" val="1195219820"/>
                    </a:ext>
                  </a:extLst>
                </a:gridCol>
                <a:gridCol w="329184">
                  <a:extLst>
                    <a:ext uri="{9D8B030D-6E8A-4147-A177-3AD203B41FA5}">
                      <a16:colId xmlns:a16="http://schemas.microsoft.com/office/drawing/2014/main" val="1599047809"/>
                    </a:ext>
                  </a:extLst>
                </a:gridCol>
                <a:gridCol w="329184">
                  <a:extLst>
                    <a:ext uri="{9D8B030D-6E8A-4147-A177-3AD203B41FA5}">
                      <a16:colId xmlns:a16="http://schemas.microsoft.com/office/drawing/2014/main" val="3508031126"/>
                    </a:ext>
                  </a:extLst>
                </a:gridCol>
                <a:gridCol w="329184">
                  <a:extLst>
                    <a:ext uri="{9D8B030D-6E8A-4147-A177-3AD203B41FA5}">
                      <a16:colId xmlns:a16="http://schemas.microsoft.com/office/drawing/2014/main" val="3339384870"/>
                    </a:ext>
                  </a:extLst>
                </a:gridCol>
                <a:gridCol w="329184">
                  <a:extLst>
                    <a:ext uri="{9D8B030D-6E8A-4147-A177-3AD203B41FA5}">
                      <a16:colId xmlns:a16="http://schemas.microsoft.com/office/drawing/2014/main" val="844456106"/>
                    </a:ext>
                  </a:extLst>
                </a:gridCol>
                <a:gridCol w="329184">
                  <a:extLst>
                    <a:ext uri="{9D8B030D-6E8A-4147-A177-3AD203B41FA5}">
                      <a16:colId xmlns:a16="http://schemas.microsoft.com/office/drawing/2014/main" val="1982426571"/>
                    </a:ext>
                  </a:extLst>
                </a:gridCol>
                <a:gridCol w="329184">
                  <a:extLst>
                    <a:ext uri="{9D8B030D-6E8A-4147-A177-3AD203B41FA5}">
                      <a16:colId xmlns:a16="http://schemas.microsoft.com/office/drawing/2014/main" val="4064856627"/>
                    </a:ext>
                  </a:extLst>
                </a:gridCol>
                <a:gridCol w="329184">
                  <a:extLst>
                    <a:ext uri="{9D8B030D-6E8A-4147-A177-3AD203B41FA5}">
                      <a16:colId xmlns:a16="http://schemas.microsoft.com/office/drawing/2014/main" val="2560873057"/>
                    </a:ext>
                  </a:extLst>
                </a:gridCol>
                <a:gridCol w="329184">
                  <a:extLst>
                    <a:ext uri="{9D8B030D-6E8A-4147-A177-3AD203B41FA5}">
                      <a16:colId xmlns:a16="http://schemas.microsoft.com/office/drawing/2014/main" val="633838554"/>
                    </a:ext>
                  </a:extLst>
                </a:gridCol>
                <a:gridCol w="1399032">
                  <a:extLst>
                    <a:ext uri="{9D8B030D-6E8A-4147-A177-3AD203B41FA5}">
                      <a16:colId xmlns:a16="http://schemas.microsoft.com/office/drawing/2014/main" val="109123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4597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14:06:36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https://quintly-eu-image-storage.s3.amazonaws.com/60022ca1c1f5f702dc8ca6deec30fe7e/d164fd4adcd125fb55489fa800ba373c.jpg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2639679186"/>
                  </a:ext>
                </a:extLst>
              </a:tr>
            </a:tbl>
          </a:graphicData>
        </a:graphic>
      </p:graphicFrame>
      <p:sp>
        <p:nvSpPr>
          <p:cNvPr id="4" name="Text Placeholder 3">
            <a:extLst>
              <a:ext uri="{FF2B5EF4-FFF2-40B4-BE49-F238E27FC236}">
                <a16:creationId xmlns:a16="http://schemas.microsoft.com/office/drawing/2014/main" id="{6AE89365-971A-46AD-AC3A-6087CCE55403}"/>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0977887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E17F9-A512-4D37-B8A9-A58EDE1E5A22}"/>
              </a:ext>
            </a:extLst>
          </p:cNvPr>
          <p:cNvSpPr>
            <a:spLocks noGrp="1"/>
          </p:cNvSpPr>
          <p:nvPr>
            <p:ph type="title"/>
          </p:nvPr>
        </p:nvSpPr>
        <p:spPr/>
        <p:txBody>
          <a:bodyPr/>
          <a:lstStyle/>
          <a:p>
            <a:r>
              <a:rPr lang="en-US"/>
              <a:t>Overall Ads Performance Table (Instagram Ads) | 13 profiles - 9 of 26</a:t>
            </a:r>
          </a:p>
        </p:txBody>
      </p:sp>
      <p:graphicFrame>
        <p:nvGraphicFramePr>
          <p:cNvPr id="5" name="Table Placeholder 4">
            <a:extLst>
              <a:ext uri="{FF2B5EF4-FFF2-40B4-BE49-F238E27FC236}">
                <a16:creationId xmlns:a16="http://schemas.microsoft.com/office/drawing/2014/main" id="{86DD95EC-2AB1-4ECD-BFBE-0A1608D1C0FF}"/>
              </a:ext>
            </a:extLst>
          </p:cNvPr>
          <p:cNvGraphicFramePr>
            <a:graphicFrameLocks noGrp="1"/>
          </p:cNvGraphicFramePr>
          <p:nvPr>
            <p:ph type="tbl" sz="quarter" idx="13"/>
            <p:extLst>
              <p:ext uri="{D42A27DB-BD31-4B8C-83A1-F6EECF244321}">
                <p14:modId xmlns:p14="http://schemas.microsoft.com/office/powerpoint/2010/main" val="82600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44125799"/>
                    </a:ext>
                  </a:extLst>
                </a:gridCol>
                <a:gridCol w="905256">
                  <a:extLst>
                    <a:ext uri="{9D8B030D-6E8A-4147-A177-3AD203B41FA5}">
                      <a16:colId xmlns:a16="http://schemas.microsoft.com/office/drawing/2014/main" val="872822290"/>
                    </a:ext>
                  </a:extLst>
                </a:gridCol>
                <a:gridCol w="329184">
                  <a:extLst>
                    <a:ext uri="{9D8B030D-6E8A-4147-A177-3AD203B41FA5}">
                      <a16:colId xmlns:a16="http://schemas.microsoft.com/office/drawing/2014/main" val="3767923919"/>
                    </a:ext>
                  </a:extLst>
                </a:gridCol>
                <a:gridCol w="329184">
                  <a:extLst>
                    <a:ext uri="{9D8B030D-6E8A-4147-A177-3AD203B41FA5}">
                      <a16:colId xmlns:a16="http://schemas.microsoft.com/office/drawing/2014/main" val="4004022198"/>
                    </a:ext>
                  </a:extLst>
                </a:gridCol>
                <a:gridCol w="329184">
                  <a:extLst>
                    <a:ext uri="{9D8B030D-6E8A-4147-A177-3AD203B41FA5}">
                      <a16:colId xmlns:a16="http://schemas.microsoft.com/office/drawing/2014/main" val="4252919342"/>
                    </a:ext>
                  </a:extLst>
                </a:gridCol>
                <a:gridCol w="329184">
                  <a:extLst>
                    <a:ext uri="{9D8B030D-6E8A-4147-A177-3AD203B41FA5}">
                      <a16:colId xmlns:a16="http://schemas.microsoft.com/office/drawing/2014/main" val="3902648896"/>
                    </a:ext>
                  </a:extLst>
                </a:gridCol>
                <a:gridCol w="329184">
                  <a:extLst>
                    <a:ext uri="{9D8B030D-6E8A-4147-A177-3AD203B41FA5}">
                      <a16:colId xmlns:a16="http://schemas.microsoft.com/office/drawing/2014/main" val="576240146"/>
                    </a:ext>
                  </a:extLst>
                </a:gridCol>
                <a:gridCol w="329184">
                  <a:extLst>
                    <a:ext uri="{9D8B030D-6E8A-4147-A177-3AD203B41FA5}">
                      <a16:colId xmlns:a16="http://schemas.microsoft.com/office/drawing/2014/main" val="898769296"/>
                    </a:ext>
                  </a:extLst>
                </a:gridCol>
                <a:gridCol w="329184">
                  <a:extLst>
                    <a:ext uri="{9D8B030D-6E8A-4147-A177-3AD203B41FA5}">
                      <a16:colId xmlns:a16="http://schemas.microsoft.com/office/drawing/2014/main" val="409597471"/>
                    </a:ext>
                  </a:extLst>
                </a:gridCol>
                <a:gridCol w="329184">
                  <a:extLst>
                    <a:ext uri="{9D8B030D-6E8A-4147-A177-3AD203B41FA5}">
                      <a16:colId xmlns:a16="http://schemas.microsoft.com/office/drawing/2014/main" val="2399550495"/>
                    </a:ext>
                  </a:extLst>
                </a:gridCol>
                <a:gridCol w="329184">
                  <a:extLst>
                    <a:ext uri="{9D8B030D-6E8A-4147-A177-3AD203B41FA5}">
                      <a16:colId xmlns:a16="http://schemas.microsoft.com/office/drawing/2014/main" val="549119301"/>
                    </a:ext>
                  </a:extLst>
                </a:gridCol>
                <a:gridCol w="329184">
                  <a:extLst>
                    <a:ext uri="{9D8B030D-6E8A-4147-A177-3AD203B41FA5}">
                      <a16:colId xmlns:a16="http://schemas.microsoft.com/office/drawing/2014/main" val="642989499"/>
                    </a:ext>
                  </a:extLst>
                </a:gridCol>
                <a:gridCol w="329184">
                  <a:extLst>
                    <a:ext uri="{9D8B030D-6E8A-4147-A177-3AD203B41FA5}">
                      <a16:colId xmlns:a16="http://schemas.microsoft.com/office/drawing/2014/main" val="1370088486"/>
                    </a:ext>
                  </a:extLst>
                </a:gridCol>
                <a:gridCol w="329184">
                  <a:extLst>
                    <a:ext uri="{9D8B030D-6E8A-4147-A177-3AD203B41FA5}">
                      <a16:colId xmlns:a16="http://schemas.microsoft.com/office/drawing/2014/main" val="2679854563"/>
                    </a:ext>
                  </a:extLst>
                </a:gridCol>
                <a:gridCol w="329184">
                  <a:extLst>
                    <a:ext uri="{9D8B030D-6E8A-4147-A177-3AD203B41FA5}">
                      <a16:colId xmlns:a16="http://schemas.microsoft.com/office/drawing/2014/main" val="1916639584"/>
                    </a:ext>
                  </a:extLst>
                </a:gridCol>
                <a:gridCol w="1399032">
                  <a:extLst>
                    <a:ext uri="{9D8B030D-6E8A-4147-A177-3AD203B41FA5}">
                      <a16:colId xmlns:a16="http://schemas.microsoft.com/office/drawing/2014/main" val="79479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3950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14:06:36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https://quintly-eu-image-storage.s3.amazonaws.com/60022ca1c1f5f702dc8ca6deec30fe7e/a7c4dcf3579b557f045b0261da72ea4a.jpg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2653425179"/>
                  </a:ext>
                </a:extLst>
              </a:tr>
            </a:tbl>
          </a:graphicData>
        </a:graphic>
      </p:graphicFrame>
      <p:sp>
        <p:nvSpPr>
          <p:cNvPr id="4" name="Text Placeholder 3">
            <a:extLst>
              <a:ext uri="{FF2B5EF4-FFF2-40B4-BE49-F238E27FC236}">
                <a16:creationId xmlns:a16="http://schemas.microsoft.com/office/drawing/2014/main" id="{BE7A45F8-7BF9-4497-9423-A224D9FE0067}"/>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968634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73E5-1A7E-4E45-BAE3-2980FC596EBB}"/>
              </a:ext>
            </a:extLst>
          </p:cNvPr>
          <p:cNvSpPr>
            <a:spLocks noGrp="1"/>
          </p:cNvSpPr>
          <p:nvPr>
            <p:ph type="title"/>
          </p:nvPr>
        </p:nvSpPr>
        <p:spPr/>
        <p:txBody>
          <a:bodyPr/>
          <a:lstStyle/>
          <a:p>
            <a:r>
              <a:rPr lang="en-US"/>
              <a:t>Overall Ads Performance Table (Instagram Ads) | 13 profiles - 10 of 26</a:t>
            </a:r>
          </a:p>
        </p:txBody>
      </p:sp>
      <p:graphicFrame>
        <p:nvGraphicFramePr>
          <p:cNvPr id="5" name="Table Placeholder 4">
            <a:extLst>
              <a:ext uri="{FF2B5EF4-FFF2-40B4-BE49-F238E27FC236}">
                <a16:creationId xmlns:a16="http://schemas.microsoft.com/office/drawing/2014/main" id="{E18A9153-175D-42AE-B028-64F6C2C2A591}"/>
              </a:ext>
            </a:extLst>
          </p:cNvPr>
          <p:cNvGraphicFramePr>
            <a:graphicFrameLocks noGrp="1"/>
          </p:cNvGraphicFramePr>
          <p:nvPr>
            <p:ph type="tbl" sz="quarter" idx="13"/>
            <p:extLst>
              <p:ext uri="{D42A27DB-BD31-4B8C-83A1-F6EECF244321}">
                <p14:modId xmlns:p14="http://schemas.microsoft.com/office/powerpoint/2010/main" val="1084321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18341103"/>
                    </a:ext>
                  </a:extLst>
                </a:gridCol>
                <a:gridCol w="905256">
                  <a:extLst>
                    <a:ext uri="{9D8B030D-6E8A-4147-A177-3AD203B41FA5}">
                      <a16:colId xmlns:a16="http://schemas.microsoft.com/office/drawing/2014/main" val="775321564"/>
                    </a:ext>
                  </a:extLst>
                </a:gridCol>
                <a:gridCol w="329184">
                  <a:extLst>
                    <a:ext uri="{9D8B030D-6E8A-4147-A177-3AD203B41FA5}">
                      <a16:colId xmlns:a16="http://schemas.microsoft.com/office/drawing/2014/main" val="370068965"/>
                    </a:ext>
                  </a:extLst>
                </a:gridCol>
                <a:gridCol w="329184">
                  <a:extLst>
                    <a:ext uri="{9D8B030D-6E8A-4147-A177-3AD203B41FA5}">
                      <a16:colId xmlns:a16="http://schemas.microsoft.com/office/drawing/2014/main" val="1660949734"/>
                    </a:ext>
                  </a:extLst>
                </a:gridCol>
                <a:gridCol w="329184">
                  <a:extLst>
                    <a:ext uri="{9D8B030D-6E8A-4147-A177-3AD203B41FA5}">
                      <a16:colId xmlns:a16="http://schemas.microsoft.com/office/drawing/2014/main" val="930563120"/>
                    </a:ext>
                  </a:extLst>
                </a:gridCol>
                <a:gridCol w="329184">
                  <a:extLst>
                    <a:ext uri="{9D8B030D-6E8A-4147-A177-3AD203B41FA5}">
                      <a16:colId xmlns:a16="http://schemas.microsoft.com/office/drawing/2014/main" val="23523230"/>
                    </a:ext>
                  </a:extLst>
                </a:gridCol>
                <a:gridCol w="329184">
                  <a:extLst>
                    <a:ext uri="{9D8B030D-6E8A-4147-A177-3AD203B41FA5}">
                      <a16:colId xmlns:a16="http://schemas.microsoft.com/office/drawing/2014/main" val="3074398369"/>
                    </a:ext>
                  </a:extLst>
                </a:gridCol>
                <a:gridCol w="329184">
                  <a:extLst>
                    <a:ext uri="{9D8B030D-6E8A-4147-A177-3AD203B41FA5}">
                      <a16:colId xmlns:a16="http://schemas.microsoft.com/office/drawing/2014/main" val="2136313274"/>
                    </a:ext>
                  </a:extLst>
                </a:gridCol>
                <a:gridCol w="329184">
                  <a:extLst>
                    <a:ext uri="{9D8B030D-6E8A-4147-A177-3AD203B41FA5}">
                      <a16:colId xmlns:a16="http://schemas.microsoft.com/office/drawing/2014/main" val="3741245394"/>
                    </a:ext>
                  </a:extLst>
                </a:gridCol>
                <a:gridCol w="329184">
                  <a:extLst>
                    <a:ext uri="{9D8B030D-6E8A-4147-A177-3AD203B41FA5}">
                      <a16:colId xmlns:a16="http://schemas.microsoft.com/office/drawing/2014/main" val="3658539277"/>
                    </a:ext>
                  </a:extLst>
                </a:gridCol>
                <a:gridCol w="329184">
                  <a:extLst>
                    <a:ext uri="{9D8B030D-6E8A-4147-A177-3AD203B41FA5}">
                      <a16:colId xmlns:a16="http://schemas.microsoft.com/office/drawing/2014/main" val="81994988"/>
                    </a:ext>
                  </a:extLst>
                </a:gridCol>
                <a:gridCol w="329184">
                  <a:extLst>
                    <a:ext uri="{9D8B030D-6E8A-4147-A177-3AD203B41FA5}">
                      <a16:colId xmlns:a16="http://schemas.microsoft.com/office/drawing/2014/main" val="951214566"/>
                    </a:ext>
                  </a:extLst>
                </a:gridCol>
                <a:gridCol w="329184">
                  <a:extLst>
                    <a:ext uri="{9D8B030D-6E8A-4147-A177-3AD203B41FA5}">
                      <a16:colId xmlns:a16="http://schemas.microsoft.com/office/drawing/2014/main" val="3974224597"/>
                    </a:ext>
                  </a:extLst>
                </a:gridCol>
                <a:gridCol w="329184">
                  <a:extLst>
                    <a:ext uri="{9D8B030D-6E8A-4147-A177-3AD203B41FA5}">
                      <a16:colId xmlns:a16="http://schemas.microsoft.com/office/drawing/2014/main" val="4242451398"/>
                    </a:ext>
                  </a:extLst>
                </a:gridCol>
                <a:gridCol w="329184">
                  <a:extLst>
                    <a:ext uri="{9D8B030D-6E8A-4147-A177-3AD203B41FA5}">
                      <a16:colId xmlns:a16="http://schemas.microsoft.com/office/drawing/2014/main" val="2259716800"/>
                    </a:ext>
                  </a:extLst>
                </a:gridCol>
                <a:gridCol w="1399032">
                  <a:extLst>
                    <a:ext uri="{9D8B030D-6E8A-4147-A177-3AD203B41FA5}">
                      <a16:colId xmlns:a16="http://schemas.microsoft.com/office/drawing/2014/main" val="968330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8541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14:06:10</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https://quintly-eu-image-storage.s3.amazonaws.com/60022ca1c1f5f702dc8ca6deec30fe7e/d2bde5e788e4501f2d7bf5592c458b31.jpg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RET | Video Viewers | Past Campaigns 180d oder RET | Cellular Luminous | AUG-SEP | VV know</a:t>
                      </a:r>
                    </a:p>
                  </a:txBody>
                  <a:tcPr/>
                </a:tc>
                <a:extLst>
                  <a:ext uri="{0D108BD9-81ED-4DB2-BD59-A6C34878D82A}">
                    <a16:rowId xmlns:a16="http://schemas.microsoft.com/office/drawing/2014/main" val="3175779672"/>
                  </a:ext>
                </a:extLst>
              </a:tr>
            </a:tbl>
          </a:graphicData>
        </a:graphic>
      </p:graphicFrame>
      <p:sp>
        <p:nvSpPr>
          <p:cNvPr id="4" name="Text Placeholder 3">
            <a:extLst>
              <a:ext uri="{FF2B5EF4-FFF2-40B4-BE49-F238E27FC236}">
                <a16:creationId xmlns:a16="http://schemas.microsoft.com/office/drawing/2014/main" id="{59F5E28E-ABB9-495A-93E5-C5DD7DA53FF8}"/>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8869184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A63BC-A914-4CA8-A71B-7698036EBC9C}"/>
              </a:ext>
            </a:extLst>
          </p:cNvPr>
          <p:cNvSpPr>
            <a:spLocks noGrp="1"/>
          </p:cNvSpPr>
          <p:nvPr>
            <p:ph type="title"/>
          </p:nvPr>
        </p:nvSpPr>
        <p:spPr/>
        <p:txBody>
          <a:bodyPr/>
          <a:lstStyle/>
          <a:p>
            <a:r>
              <a:rPr lang="en-US"/>
              <a:t>Overall Ads Performance Table (Instagram Ads) | 13 profiles - 11 of 26</a:t>
            </a:r>
          </a:p>
        </p:txBody>
      </p:sp>
      <p:graphicFrame>
        <p:nvGraphicFramePr>
          <p:cNvPr id="5" name="Table Placeholder 4">
            <a:extLst>
              <a:ext uri="{FF2B5EF4-FFF2-40B4-BE49-F238E27FC236}">
                <a16:creationId xmlns:a16="http://schemas.microsoft.com/office/drawing/2014/main" id="{75642496-1A77-42E4-993B-BA80EE2FD6F9}"/>
              </a:ext>
            </a:extLst>
          </p:cNvPr>
          <p:cNvGraphicFramePr>
            <a:graphicFrameLocks noGrp="1"/>
          </p:cNvGraphicFramePr>
          <p:nvPr>
            <p:ph type="tbl" sz="quarter" idx="13"/>
            <p:extLst>
              <p:ext uri="{D42A27DB-BD31-4B8C-83A1-F6EECF244321}">
                <p14:modId xmlns:p14="http://schemas.microsoft.com/office/powerpoint/2010/main" val="202317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93537601"/>
                    </a:ext>
                  </a:extLst>
                </a:gridCol>
                <a:gridCol w="905256">
                  <a:extLst>
                    <a:ext uri="{9D8B030D-6E8A-4147-A177-3AD203B41FA5}">
                      <a16:colId xmlns:a16="http://schemas.microsoft.com/office/drawing/2014/main" val="1765756236"/>
                    </a:ext>
                  </a:extLst>
                </a:gridCol>
                <a:gridCol w="329184">
                  <a:extLst>
                    <a:ext uri="{9D8B030D-6E8A-4147-A177-3AD203B41FA5}">
                      <a16:colId xmlns:a16="http://schemas.microsoft.com/office/drawing/2014/main" val="3908841082"/>
                    </a:ext>
                  </a:extLst>
                </a:gridCol>
                <a:gridCol w="329184">
                  <a:extLst>
                    <a:ext uri="{9D8B030D-6E8A-4147-A177-3AD203B41FA5}">
                      <a16:colId xmlns:a16="http://schemas.microsoft.com/office/drawing/2014/main" val="1132199290"/>
                    </a:ext>
                  </a:extLst>
                </a:gridCol>
                <a:gridCol w="329184">
                  <a:extLst>
                    <a:ext uri="{9D8B030D-6E8A-4147-A177-3AD203B41FA5}">
                      <a16:colId xmlns:a16="http://schemas.microsoft.com/office/drawing/2014/main" val="3623158111"/>
                    </a:ext>
                  </a:extLst>
                </a:gridCol>
                <a:gridCol w="329184">
                  <a:extLst>
                    <a:ext uri="{9D8B030D-6E8A-4147-A177-3AD203B41FA5}">
                      <a16:colId xmlns:a16="http://schemas.microsoft.com/office/drawing/2014/main" val="2158132643"/>
                    </a:ext>
                  </a:extLst>
                </a:gridCol>
                <a:gridCol w="329184">
                  <a:extLst>
                    <a:ext uri="{9D8B030D-6E8A-4147-A177-3AD203B41FA5}">
                      <a16:colId xmlns:a16="http://schemas.microsoft.com/office/drawing/2014/main" val="4017777331"/>
                    </a:ext>
                  </a:extLst>
                </a:gridCol>
                <a:gridCol w="329184">
                  <a:extLst>
                    <a:ext uri="{9D8B030D-6E8A-4147-A177-3AD203B41FA5}">
                      <a16:colId xmlns:a16="http://schemas.microsoft.com/office/drawing/2014/main" val="1522555147"/>
                    </a:ext>
                  </a:extLst>
                </a:gridCol>
                <a:gridCol w="329184">
                  <a:extLst>
                    <a:ext uri="{9D8B030D-6E8A-4147-A177-3AD203B41FA5}">
                      <a16:colId xmlns:a16="http://schemas.microsoft.com/office/drawing/2014/main" val="693850991"/>
                    </a:ext>
                  </a:extLst>
                </a:gridCol>
                <a:gridCol w="329184">
                  <a:extLst>
                    <a:ext uri="{9D8B030D-6E8A-4147-A177-3AD203B41FA5}">
                      <a16:colId xmlns:a16="http://schemas.microsoft.com/office/drawing/2014/main" val="109926682"/>
                    </a:ext>
                  </a:extLst>
                </a:gridCol>
                <a:gridCol w="329184">
                  <a:extLst>
                    <a:ext uri="{9D8B030D-6E8A-4147-A177-3AD203B41FA5}">
                      <a16:colId xmlns:a16="http://schemas.microsoft.com/office/drawing/2014/main" val="2164643374"/>
                    </a:ext>
                  </a:extLst>
                </a:gridCol>
                <a:gridCol w="329184">
                  <a:extLst>
                    <a:ext uri="{9D8B030D-6E8A-4147-A177-3AD203B41FA5}">
                      <a16:colId xmlns:a16="http://schemas.microsoft.com/office/drawing/2014/main" val="3018729962"/>
                    </a:ext>
                  </a:extLst>
                </a:gridCol>
                <a:gridCol w="329184">
                  <a:extLst>
                    <a:ext uri="{9D8B030D-6E8A-4147-A177-3AD203B41FA5}">
                      <a16:colId xmlns:a16="http://schemas.microsoft.com/office/drawing/2014/main" val="669799294"/>
                    </a:ext>
                  </a:extLst>
                </a:gridCol>
                <a:gridCol w="329184">
                  <a:extLst>
                    <a:ext uri="{9D8B030D-6E8A-4147-A177-3AD203B41FA5}">
                      <a16:colId xmlns:a16="http://schemas.microsoft.com/office/drawing/2014/main" val="847115861"/>
                    </a:ext>
                  </a:extLst>
                </a:gridCol>
                <a:gridCol w="329184">
                  <a:extLst>
                    <a:ext uri="{9D8B030D-6E8A-4147-A177-3AD203B41FA5}">
                      <a16:colId xmlns:a16="http://schemas.microsoft.com/office/drawing/2014/main" val="567025425"/>
                    </a:ext>
                  </a:extLst>
                </a:gridCol>
                <a:gridCol w="1399032">
                  <a:extLst>
                    <a:ext uri="{9D8B030D-6E8A-4147-A177-3AD203B41FA5}">
                      <a16:colId xmlns:a16="http://schemas.microsoft.com/office/drawing/2014/main" val="2324606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0714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https://quintly-eu-image-storage.s3.amazonaws.com/60022ca1c1f5f702dc8ca6deec30fe7e/d164fd4adcd125fb55489fa800ba373c.jpg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RET | Video Viewers | Past Campaigns 180d oder RET | Cellular Luminous | AUG-SEP | VV know</a:t>
                      </a:r>
                    </a:p>
                  </a:txBody>
                  <a:tcPr/>
                </a:tc>
                <a:extLst>
                  <a:ext uri="{0D108BD9-81ED-4DB2-BD59-A6C34878D82A}">
                    <a16:rowId xmlns:a16="http://schemas.microsoft.com/office/drawing/2014/main" val="1861411917"/>
                  </a:ext>
                </a:extLst>
              </a:tr>
            </a:tbl>
          </a:graphicData>
        </a:graphic>
      </p:graphicFrame>
      <p:sp>
        <p:nvSpPr>
          <p:cNvPr id="4" name="Text Placeholder 3">
            <a:extLst>
              <a:ext uri="{FF2B5EF4-FFF2-40B4-BE49-F238E27FC236}">
                <a16:creationId xmlns:a16="http://schemas.microsoft.com/office/drawing/2014/main" id="{F6094E16-1F0E-4E9C-ABBB-F88D4DD895A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1339523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82FE3-D039-4051-9316-26AE3CFB921B}"/>
              </a:ext>
            </a:extLst>
          </p:cNvPr>
          <p:cNvSpPr>
            <a:spLocks noGrp="1"/>
          </p:cNvSpPr>
          <p:nvPr>
            <p:ph type="title"/>
          </p:nvPr>
        </p:nvSpPr>
        <p:spPr/>
        <p:txBody>
          <a:bodyPr/>
          <a:lstStyle/>
          <a:p>
            <a:r>
              <a:rPr lang="en-US"/>
              <a:t>Overall Ads Performance Table (Instagram Ads) | 13 profiles - 12 of 26</a:t>
            </a:r>
          </a:p>
        </p:txBody>
      </p:sp>
      <p:graphicFrame>
        <p:nvGraphicFramePr>
          <p:cNvPr id="5" name="Table Placeholder 4">
            <a:extLst>
              <a:ext uri="{FF2B5EF4-FFF2-40B4-BE49-F238E27FC236}">
                <a16:creationId xmlns:a16="http://schemas.microsoft.com/office/drawing/2014/main" id="{5426EAAB-D753-4BB6-8D79-C07D918F4646}"/>
              </a:ext>
            </a:extLst>
          </p:cNvPr>
          <p:cNvGraphicFramePr>
            <a:graphicFrameLocks noGrp="1"/>
          </p:cNvGraphicFramePr>
          <p:nvPr>
            <p:ph type="tbl" sz="quarter" idx="13"/>
            <p:extLst>
              <p:ext uri="{D42A27DB-BD31-4B8C-83A1-F6EECF244321}">
                <p14:modId xmlns:p14="http://schemas.microsoft.com/office/powerpoint/2010/main" val="120223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47100710"/>
                    </a:ext>
                  </a:extLst>
                </a:gridCol>
                <a:gridCol w="905256">
                  <a:extLst>
                    <a:ext uri="{9D8B030D-6E8A-4147-A177-3AD203B41FA5}">
                      <a16:colId xmlns:a16="http://schemas.microsoft.com/office/drawing/2014/main" val="1449584338"/>
                    </a:ext>
                  </a:extLst>
                </a:gridCol>
                <a:gridCol w="329184">
                  <a:extLst>
                    <a:ext uri="{9D8B030D-6E8A-4147-A177-3AD203B41FA5}">
                      <a16:colId xmlns:a16="http://schemas.microsoft.com/office/drawing/2014/main" val="970880378"/>
                    </a:ext>
                  </a:extLst>
                </a:gridCol>
                <a:gridCol w="329184">
                  <a:extLst>
                    <a:ext uri="{9D8B030D-6E8A-4147-A177-3AD203B41FA5}">
                      <a16:colId xmlns:a16="http://schemas.microsoft.com/office/drawing/2014/main" val="254225807"/>
                    </a:ext>
                  </a:extLst>
                </a:gridCol>
                <a:gridCol w="329184">
                  <a:extLst>
                    <a:ext uri="{9D8B030D-6E8A-4147-A177-3AD203B41FA5}">
                      <a16:colId xmlns:a16="http://schemas.microsoft.com/office/drawing/2014/main" val="3759761249"/>
                    </a:ext>
                  </a:extLst>
                </a:gridCol>
                <a:gridCol w="329184">
                  <a:extLst>
                    <a:ext uri="{9D8B030D-6E8A-4147-A177-3AD203B41FA5}">
                      <a16:colId xmlns:a16="http://schemas.microsoft.com/office/drawing/2014/main" val="4054054091"/>
                    </a:ext>
                  </a:extLst>
                </a:gridCol>
                <a:gridCol w="329184">
                  <a:extLst>
                    <a:ext uri="{9D8B030D-6E8A-4147-A177-3AD203B41FA5}">
                      <a16:colId xmlns:a16="http://schemas.microsoft.com/office/drawing/2014/main" val="3543378473"/>
                    </a:ext>
                  </a:extLst>
                </a:gridCol>
                <a:gridCol w="329184">
                  <a:extLst>
                    <a:ext uri="{9D8B030D-6E8A-4147-A177-3AD203B41FA5}">
                      <a16:colId xmlns:a16="http://schemas.microsoft.com/office/drawing/2014/main" val="2855313658"/>
                    </a:ext>
                  </a:extLst>
                </a:gridCol>
                <a:gridCol w="329184">
                  <a:extLst>
                    <a:ext uri="{9D8B030D-6E8A-4147-A177-3AD203B41FA5}">
                      <a16:colId xmlns:a16="http://schemas.microsoft.com/office/drawing/2014/main" val="995822574"/>
                    </a:ext>
                  </a:extLst>
                </a:gridCol>
                <a:gridCol w="329184">
                  <a:extLst>
                    <a:ext uri="{9D8B030D-6E8A-4147-A177-3AD203B41FA5}">
                      <a16:colId xmlns:a16="http://schemas.microsoft.com/office/drawing/2014/main" val="4110854129"/>
                    </a:ext>
                  </a:extLst>
                </a:gridCol>
                <a:gridCol w="329184">
                  <a:extLst>
                    <a:ext uri="{9D8B030D-6E8A-4147-A177-3AD203B41FA5}">
                      <a16:colId xmlns:a16="http://schemas.microsoft.com/office/drawing/2014/main" val="1199364426"/>
                    </a:ext>
                  </a:extLst>
                </a:gridCol>
                <a:gridCol w="329184">
                  <a:extLst>
                    <a:ext uri="{9D8B030D-6E8A-4147-A177-3AD203B41FA5}">
                      <a16:colId xmlns:a16="http://schemas.microsoft.com/office/drawing/2014/main" val="1700496013"/>
                    </a:ext>
                  </a:extLst>
                </a:gridCol>
                <a:gridCol w="329184">
                  <a:extLst>
                    <a:ext uri="{9D8B030D-6E8A-4147-A177-3AD203B41FA5}">
                      <a16:colId xmlns:a16="http://schemas.microsoft.com/office/drawing/2014/main" val="1205289482"/>
                    </a:ext>
                  </a:extLst>
                </a:gridCol>
                <a:gridCol w="329184">
                  <a:extLst>
                    <a:ext uri="{9D8B030D-6E8A-4147-A177-3AD203B41FA5}">
                      <a16:colId xmlns:a16="http://schemas.microsoft.com/office/drawing/2014/main" val="3902276644"/>
                    </a:ext>
                  </a:extLst>
                </a:gridCol>
                <a:gridCol w="329184">
                  <a:extLst>
                    <a:ext uri="{9D8B030D-6E8A-4147-A177-3AD203B41FA5}">
                      <a16:colId xmlns:a16="http://schemas.microsoft.com/office/drawing/2014/main" val="1279414180"/>
                    </a:ext>
                  </a:extLst>
                </a:gridCol>
                <a:gridCol w="1399032">
                  <a:extLst>
                    <a:ext uri="{9D8B030D-6E8A-4147-A177-3AD203B41FA5}">
                      <a16:colId xmlns:a16="http://schemas.microsoft.com/office/drawing/2014/main" val="1982708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3330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https://quintly-eu-image-storage.s3.amazonaws.com/60022ca1c1f5f702dc8ca6deec30fe7e/a7c4dcf3579b557f045b0261da72ea4a.jpg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RET | Video Viewers | Past Campaigns 180d oder RET | Cellular Luminous | AUG-SEP | VV know</a:t>
                      </a:r>
                    </a:p>
                  </a:txBody>
                  <a:tcPr/>
                </a:tc>
                <a:extLst>
                  <a:ext uri="{0D108BD9-81ED-4DB2-BD59-A6C34878D82A}">
                    <a16:rowId xmlns:a16="http://schemas.microsoft.com/office/drawing/2014/main" val="2953562810"/>
                  </a:ext>
                </a:extLst>
              </a:tr>
            </a:tbl>
          </a:graphicData>
        </a:graphic>
      </p:graphicFrame>
      <p:sp>
        <p:nvSpPr>
          <p:cNvPr id="4" name="Text Placeholder 3">
            <a:extLst>
              <a:ext uri="{FF2B5EF4-FFF2-40B4-BE49-F238E27FC236}">
                <a16:creationId xmlns:a16="http://schemas.microsoft.com/office/drawing/2014/main" id="{6DEFBC20-3C14-4429-B03D-97A0C62C388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0277987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C00BD-FBA7-41A2-AC28-9503B30847B1}"/>
              </a:ext>
            </a:extLst>
          </p:cNvPr>
          <p:cNvSpPr>
            <a:spLocks noGrp="1"/>
          </p:cNvSpPr>
          <p:nvPr>
            <p:ph type="title"/>
          </p:nvPr>
        </p:nvSpPr>
        <p:spPr/>
        <p:txBody>
          <a:bodyPr/>
          <a:lstStyle/>
          <a:p>
            <a:r>
              <a:rPr lang="en-US"/>
              <a:t>Overall Ads Performance Table (Instagram Ads) | 13 profiles - 13 of 26</a:t>
            </a:r>
          </a:p>
        </p:txBody>
      </p:sp>
      <p:graphicFrame>
        <p:nvGraphicFramePr>
          <p:cNvPr id="5" name="Table Placeholder 4">
            <a:extLst>
              <a:ext uri="{FF2B5EF4-FFF2-40B4-BE49-F238E27FC236}">
                <a16:creationId xmlns:a16="http://schemas.microsoft.com/office/drawing/2014/main" id="{BED67CE6-461F-4544-88A0-B5BB0139E36C}"/>
              </a:ext>
            </a:extLst>
          </p:cNvPr>
          <p:cNvGraphicFramePr>
            <a:graphicFrameLocks noGrp="1"/>
          </p:cNvGraphicFramePr>
          <p:nvPr>
            <p:ph type="tbl" sz="quarter" idx="13"/>
            <p:extLst>
              <p:ext uri="{D42A27DB-BD31-4B8C-83A1-F6EECF244321}">
                <p14:modId xmlns:p14="http://schemas.microsoft.com/office/powerpoint/2010/main" val="333506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84795655"/>
                    </a:ext>
                  </a:extLst>
                </a:gridCol>
                <a:gridCol w="905256">
                  <a:extLst>
                    <a:ext uri="{9D8B030D-6E8A-4147-A177-3AD203B41FA5}">
                      <a16:colId xmlns:a16="http://schemas.microsoft.com/office/drawing/2014/main" val="441815640"/>
                    </a:ext>
                  </a:extLst>
                </a:gridCol>
                <a:gridCol w="329184">
                  <a:extLst>
                    <a:ext uri="{9D8B030D-6E8A-4147-A177-3AD203B41FA5}">
                      <a16:colId xmlns:a16="http://schemas.microsoft.com/office/drawing/2014/main" val="3344556046"/>
                    </a:ext>
                  </a:extLst>
                </a:gridCol>
                <a:gridCol w="329184">
                  <a:extLst>
                    <a:ext uri="{9D8B030D-6E8A-4147-A177-3AD203B41FA5}">
                      <a16:colId xmlns:a16="http://schemas.microsoft.com/office/drawing/2014/main" val="68062095"/>
                    </a:ext>
                  </a:extLst>
                </a:gridCol>
                <a:gridCol w="329184">
                  <a:extLst>
                    <a:ext uri="{9D8B030D-6E8A-4147-A177-3AD203B41FA5}">
                      <a16:colId xmlns:a16="http://schemas.microsoft.com/office/drawing/2014/main" val="783386136"/>
                    </a:ext>
                  </a:extLst>
                </a:gridCol>
                <a:gridCol w="329184">
                  <a:extLst>
                    <a:ext uri="{9D8B030D-6E8A-4147-A177-3AD203B41FA5}">
                      <a16:colId xmlns:a16="http://schemas.microsoft.com/office/drawing/2014/main" val="3780444189"/>
                    </a:ext>
                  </a:extLst>
                </a:gridCol>
                <a:gridCol w="329184">
                  <a:extLst>
                    <a:ext uri="{9D8B030D-6E8A-4147-A177-3AD203B41FA5}">
                      <a16:colId xmlns:a16="http://schemas.microsoft.com/office/drawing/2014/main" val="2609782417"/>
                    </a:ext>
                  </a:extLst>
                </a:gridCol>
                <a:gridCol w="329184">
                  <a:extLst>
                    <a:ext uri="{9D8B030D-6E8A-4147-A177-3AD203B41FA5}">
                      <a16:colId xmlns:a16="http://schemas.microsoft.com/office/drawing/2014/main" val="2877331849"/>
                    </a:ext>
                  </a:extLst>
                </a:gridCol>
                <a:gridCol w="329184">
                  <a:extLst>
                    <a:ext uri="{9D8B030D-6E8A-4147-A177-3AD203B41FA5}">
                      <a16:colId xmlns:a16="http://schemas.microsoft.com/office/drawing/2014/main" val="2499796602"/>
                    </a:ext>
                  </a:extLst>
                </a:gridCol>
                <a:gridCol w="329184">
                  <a:extLst>
                    <a:ext uri="{9D8B030D-6E8A-4147-A177-3AD203B41FA5}">
                      <a16:colId xmlns:a16="http://schemas.microsoft.com/office/drawing/2014/main" val="3046787766"/>
                    </a:ext>
                  </a:extLst>
                </a:gridCol>
                <a:gridCol w="329184">
                  <a:extLst>
                    <a:ext uri="{9D8B030D-6E8A-4147-A177-3AD203B41FA5}">
                      <a16:colId xmlns:a16="http://schemas.microsoft.com/office/drawing/2014/main" val="1184731301"/>
                    </a:ext>
                  </a:extLst>
                </a:gridCol>
                <a:gridCol w="329184">
                  <a:extLst>
                    <a:ext uri="{9D8B030D-6E8A-4147-A177-3AD203B41FA5}">
                      <a16:colId xmlns:a16="http://schemas.microsoft.com/office/drawing/2014/main" val="672841568"/>
                    </a:ext>
                  </a:extLst>
                </a:gridCol>
                <a:gridCol w="329184">
                  <a:extLst>
                    <a:ext uri="{9D8B030D-6E8A-4147-A177-3AD203B41FA5}">
                      <a16:colId xmlns:a16="http://schemas.microsoft.com/office/drawing/2014/main" val="2876224574"/>
                    </a:ext>
                  </a:extLst>
                </a:gridCol>
                <a:gridCol w="329184">
                  <a:extLst>
                    <a:ext uri="{9D8B030D-6E8A-4147-A177-3AD203B41FA5}">
                      <a16:colId xmlns:a16="http://schemas.microsoft.com/office/drawing/2014/main" val="1779558720"/>
                    </a:ext>
                  </a:extLst>
                </a:gridCol>
                <a:gridCol w="329184">
                  <a:extLst>
                    <a:ext uri="{9D8B030D-6E8A-4147-A177-3AD203B41FA5}">
                      <a16:colId xmlns:a16="http://schemas.microsoft.com/office/drawing/2014/main" val="1320006639"/>
                    </a:ext>
                  </a:extLst>
                </a:gridCol>
                <a:gridCol w="1399032">
                  <a:extLst>
                    <a:ext uri="{9D8B030D-6E8A-4147-A177-3AD203B41FA5}">
                      <a16:colId xmlns:a16="http://schemas.microsoft.com/office/drawing/2014/main" val="2189331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0815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https://quintly-eu-image-storage.s3.amazonaws.com/60022ca1c1f5f702dc8ca6deec30fe7e/9ca016920fad3fc3e4622fcef4095b5f.jpg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RET | Video Viewers | Past Campaigns 180d oder RET | Cellular Luminous | AUG-SEP | VV know</a:t>
                      </a:r>
                    </a:p>
                  </a:txBody>
                  <a:tcPr/>
                </a:tc>
                <a:extLst>
                  <a:ext uri="{0D108BD9-81ED-4DB2-BD59-A6C34878D82A}">
                    <a16:rowId xmlns:a16="http://schemas.microsoft.com/office/drawing/2014/main" val="4236288570"/>
                  </a:ext>
                </a:extLst>
              </a:tr>
            </a:tbl>
          </a:graphicData>
        </a:graphic>
      </p:graphicFrame>
      <p:sp>
        <p:nvSpPr>
          <p:cNvPr id="4" name="Text Placeholder 3">
            <a:extLst>
              <a:ext uri="{FF2B5EF4-FFF2-40B4-BE49-F238E27FC236}">
                <a16:creationId xmlns:a16="http://schemas.microsoft.com/office/drawing/2014/main" id="{9B6093A0-CB12-4C55-874A-5364E57BCAD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5612013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5F34C-9AD6-40EF-B570-AC56B4FD27A8}"/>
              </a:ext>
            </a:extLst>
          </p:cNvPr>
          <p:cNvSpPr>
            <a:spLocks noGrp="1"/>
          </p:cNvSpPr>
          <p:nvPr>
            <p:ph type="title"/>
          </p:nvPr>
        </p:nvSpPr>
        <p:spPr/>
        <p:txBody>
          <a:bodyPr/>
          <a:lstStyle/>
          <a:p>
            <a:r>
              <a:rPr lang="en-US"/>
              <a:t>Overall Ads Performance Table (Instagram Ads) | 13 profiles - 14 of 26</a:t>
            </a:r>
          </a:p>
        </p:txBody>
      </p:sp>
      <p:graphicFrame>
        <p:nvGraphicFramePr>
          <p:cNvPr id="5" name="Table Placeholder 4">
            <a:extLst>
              <a:ext uri="{FF2B5EF4-FFF2-40B4-BE49-F238E27FC236}">
                <a16:creationId xmlns:a16="http://schemas.microsoft.com/office/drawing/2014/main" id="{40FC2781-3CEF-4CDD-AF7E-AB97FE54239B}"/>
              </a:ext>
            </a:extLst>
          </p:cNvPr>
          <p:cNvGraphicFramePr>
            <a:graphicFrameLocks noGrp="1"/>
          </p:cNvGraphicFramePr>
          <p:nvPr>
            <p:ph type="tbl" sz="quarter" idx="13"/>
            <p:extLst>
              <p:ext uri="{D42A27DB-BD31-4B8C-83A1-F6EECF244321}">
                <p14:modId xmlns:p14="http://schemas.microsoft.com/office/powerpoint/2010/main" val="374386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81081651"/>
                    </a:ext>
                  </a:extLst>
                </a:gridCol>
                <a:gridCol w="905256">
                  <a:extLst>
                    <a:ext uri="{9D8B030D-6E8A-4147-A177-3AD203B41FA5}">
                      <a16:colId xmlns:a16="http://schemas.microsoft.com/office/drawing/2014/main" val="2267159043"/>
                    </a:ext>
                  </a:extLst>
                </a:gridCol>
                <a:gridCol w="329184">
                  <a:extLst>
                    <a:ext uri="{9D8B030D-6E8A-4147-A177-3AD203B41FA5}">
                      <a16:colId xmlns:a16="http://schemas.microsoft.com/office/drawing/2014/main" val="75805984"/>
                    </a:ext>
                  </a:extLst>
                </a:gridCol>
                <a:gridCol w="329184">
                  <a:extLst>
                    <a:ext uri="{9D8B030D-6E8A-4147-A177-3AD203B41FA5}">
                      <a16:colId xmlns:a16="http://schemas.microsoft.com/office/drawing/2014/main" val="1638725657"/>
                    </a:ext>
                  </a:extLst>
                </a:gridCol>
                <a:gridCol w="329184">
                  <a:extLst>
                    <a:ext uri="{9D8B030D-6E8A-4147-A177-3AD203B41FA5}">
                      <a16:colId xmlns:a16="http://schemas.microsoft.com/office/drawing/2014/main" val="2399276471"/>
                    </a:ext>
                  </a:extLst>
                </a:gridCol>
                <a:gridCol w="329184">
                  <a:extLst>
                    <a:ext uri="{9D8B030D-6E8A-4147-A177-3AD203B41FA5}">
                      <a16:colId xmlns:a16="http://schemas.microsoft.com/office/drawing/2014/main" val="3238179920"/>
                    </a:ext>
                  </a:extLst>
                </a:gridCol>
                <a:gridCol w="329184">
                  <a:extLst>
                    <a:ext uri="{9D8B030D-6E8A-4147-A177-3AD203B41FA5}">
                      <a16:colId xmlns:a16="http://schemas.microsoft.com/office/drawing/2014/main" val="1074044984"/>
                    </a:ext>
                  </a:extLst>
                </a:gridCol>
                <a:gridCol w="329184">
                  <a:extLst>
                    <a:ext uri="{9D8B030D-6E8A-4147-A177-3AD203B41FA5}">
                      <a16:colId xmlns:a16="http://schemas.microsoft.com/office/drawing/2014/main" val="105458841"/>
                    </a:ext>
                  </a:extLst>
                </a:gridCol>
                <a:gridCol w="329184">
                  <a:extLst>
                    <a:ext uri="{9D8B030D-6E8A-4147-A177-3AD203B41FA5}">
                      <a16:colId xmlns:a16="http://schemas.microsoft.com/office/drawing/2014/main" val="4082823379"/>
                    </a:ext>
                  </a:extLst>
                </a:gridCol>
                <a:gridCol w="329184">
                  <a:extLst>
                    <a:ext uri="{9D8B030D-6E8A-4147-A177-3AD203B41FA5}">
                      <a16:colId xmlns:a16="http://schemas.microsoft.com/office/drawing/2014/main" val="3832566976"/>
                    </a:ext>
                  </a:extLst>
                </a:gridCol>
                <a:gridCol w="329184">
                  <a:extLst>
                    <a:ext uri="{9D8B030D-6E8A-4147-A177-3AD203B41FA5}">
                      <a16:colId xmlns:a16="http://schemas.microsoft.com/office/drawing/2014/main" val="1027716330"/>
                    </a:ext>
                  </a:extLst>
                </a:gridCol>
                <a:gridCol w="329184">
                  <a:extLst>
                    <a:ext uri="{9D8B030D-6E8A-4147-A177-3AD203B41FA5}">
                      <a16:colId xmlns:a16="http://schemas.microsoft.com/office/drawing/2014/main" val="3822755704"/>
                    </a:ext>
                  </a:extLst>
                </a:gridCol>
                <a:gridCol w="329184">
                  <a:extLst>
                    <a:ext uri="{9D8B030D-6E8A-4147-A177-3AD203B41FA5}">
                      <a16:colId xmlns:a16="http://schemas.microsoft.com/office/drawing/2014/main" val="3271463608"/>
                    </a:ext>
                  </a:extLst>
                </a:gridCol>
                <a:gridCol w="329184">
                  <a:extLst>
                    <a:ext uri="{9D8B030D-6E8A-4147-A177-3AD203B41FA5}">
                      <a16:colId xmlns:a16="http://schemas.microsoft.com/office/drawing/2014/main" val="3034344170"/>
                    </a:ext>
                  </a:extLst>
                </a:gridCol>
                <a:gridCol w="329184">
                  <a:extLst>
                    <a:ext uri="{9D8B030D-6E8A-4147-A177-3AD203B41FA5}">
                      <a16:colId xmlns:a16="http://schemas.microsoft.com/office/drawing/2014/main" val="2555451864"/>
                    </a:ext>
                  </a:extLst>
                </a:gridCol>
                <a:gridCol w="1399032">
                  <a:extLst>
                    <a:ext uri="{9D8B030D-6E8A-4147-A177-3AD203B41FA5}">
                      <a16:colId xmlns:a16="http://schemas.microsoft.com/office/drawing/2014/main" val="357631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396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14:00:05</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https://quintly-eu-image-storage.s3.amazonaws.com/60022ca1c1f5f702dc8ca6deec30fe7e/9274cdba39db7b6a03ca5ab997506489.jpg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4150283622"/>
                  </a:ext>
                </a:extLst>
              </a:tr>
            </a:tbl>
          </a:graphicData>
        </a:graphic>
      </p:graphicFrame>
      <p:sp>
        <p:nvSpPr>
          <p:cNvPr id="4" name="Text Placeholder 3">
            <a:extLst>
              <a:ext uri="{FF2B5EF4-FFF2-40B4-BE49-F238E27FC236}">
                <a16:creationId xmlns:a16="http://schemas.microsoft.com/office/drawing/2014/main" id="{4AA4773A-4FED-41E0-9022-B5BECDB6177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1254803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DCB8F-2570-46C6-9E61-7F1241B95CD7}"/>
              </a:ext>
            </a:extLst>
          </p:cNvPr>
          <p:cNvSpPr>
            <a:spLocks noGrp="1"/>
          </p:cNvSpPr>
          <p:nvPr>
            <p:ph type="title"/>
          </p:nvPr>
        </p:nvSpPr>
        <p:spPr/>
        <p:txBody>
          <a:bodyPr/>
          <a:lstStyle/>
          <a:p>
            <a:r>
              <a:rPr lang="en-US"/>
              <a:t>Overall Ads Performance Table (Instagram Ads) | 13 profiles - 15 of 26</a:t>
            </a:r>
          </a:p>
        </p:txBody>
      </p:sp>
      <p:graphicFrame>
        <p:nvGraphicFramePr>
          <p:cNvPr id="5" name="Table Placeholder 4">
            <a:extLst>
              <a:ext uri="{FF2B5EF4-FFF2-40B4-BE49-F238E27FC236}">
                <a16:creationId xmlns:a16="http://schemas.microsoft.com/office/drawing/2014/main" id="{11380EA9-4722-4249-89BD-14B51F959D91}"/>
              </a:ext>
            </a:extLst>
          </p:cNvPr>
          <p:cNvGraphicFramePr>
            <a:graphicFrameLocks noGrp="1"/>
          </p:cNvGraphicFramePr>
          <p:nvPr>
            <p:ph type="tbl" sz="quarter" idx="13"/>
            <p:extLst>
              <p:ext uri="{D42A27DB-BD31-4B8C-83A1-F6EECF244321}">
                <p14:modId xmlns:p14="http://schemas.microsoft.com/office/powerpoint/2010/main" val="1352702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91641802"/>
                    </a:ext>
                  </a:extLst>
                </a:gridCol>
                <a:gridCol w="905256">
                  <a:extLst>
                    <a:ext uri="{9D8B030D-6E8A-4147-A177-3AD203B41FA5}">
                      <a16:colId xmlns:a16="http://schemas.microsoft.com/office/drawing/2014/main" val="1251091004"/>
                    </a:ext>
                  </a:extLst>
                </a:gridCol>
                <a:gridCol w="329184">
                  <a:extLst>
                    <a:ext uri="{9D8B030D-6E8A-4147-A177-3AD203B41FA5}">
                      <a16:colId xmlns:a16="http://schemas.microsoft.com/office/drawing/2014/main" val="2035443067"/>
                    </a:ext>
                  </a:extLst>
                </a:gridCol>
                <a:gridCol w="329184">
                  <a:extLst>
                    <a:ext uri="{9D8B030D-6E8A-4147-A177-3AD203B41FA5}">
                      <a16:colId xmlns:a16="http://schemas.microsoft.com/office/drawing/2014/main" val="2880035783"/>
                    </a:ext>
                  </a:extLst>
                </a:gridCol>
                <a:gridCol w="329184">
                  <a:extLst>
                    <a:ext uri="{9D8B030D-6E8A-4147-A177-3AD203B41FA5}">
                      <a16:colId xmlns:a16="http://schemas.microsoft.com/office/drawing/2014/main" val="3004133847"/>
                    </a:ext>
                  </a:extLst>
                </a:gridCol>
                <a:gridCol w="329184">
                  <a:extLst>
                    <a:ext uri="{9D8B030D-6E8A-4147-A177-3AD203B41FA5}">
                      <a16:colId xmlns:a16="http://schemas.microsoft.com/office/drawing/2014/main" val="1459917256"/>
                    </a:ext>
                  </a:extLst>
                </a:gridCol>
                <a:gridCol w="329184">
                  <a:extLst>
                    <a:ext uri="{9D8B030D-6E8A-4147-A177-3AD203B41FA5}">
                      <a16:colId xmlns:a16="http://schemas.microsoft.com/office/drawing/2014/main" val="818409379"/>
                    </a:ext>
                  </a:extLst>
                </a:gridCol>
                <a:gridCol w="329184">
                  <a:extLst>
                    <a:ext uri="{9D8B030D-6E8A-4147-A177-3AD203B41FA5}">
                      <a16:colId xmlns:a16="http://schemas.microsoft.com/office/drawing/2014/main" val="3002863824"/>
                    </a:ext>
                  </a:extLst>
                </a:gridCol>
                <a:gridCol w="329184">
                  <a:extLst>
                    <a:ext uri="{9D8B030D-6E8A-4147-A177-3AD203B41FA5}">
                      <a16:colId xmlns:a16="http://schemas.microsoft.com/office/drawing/2014/main" val="484889380"/>
                    </a:ext>
                  </a:extLst>
                </a:gridCol>
                <a:gridCol w="329184">
                  <a:extLst>
                    <a:ext uri="{9D8B030D-6E8A-4147-A177-3AD203B41FA5}">
                      <a16:colId xmlns:a16="http://schemas.microsoft.com/office/drawing/2014/main" val="289382776"/>
                    </a:ext>
                  </a:extLst>
                </a:gridCol>
                <a:gridCol w="329184">
                  <a:extLst>
                    <a:ext uri="{9D8B030D-6E8A-4147-A177-3AD203B41FA5}">
                      <a16:colId xmlns:a16="http://schemas.microsoft.com/office/drawing/2014/main" val="3940788284"/>
                    </a:ext>
                  </a:extLst>
                </a:gridCol>
                <a:gridCol w="329184">
                  <a:extLst>
                    <a:ext uri="{9D8B030D-6E8A-4147-A177-3AD203B41FA5}">
                      <a16:colId xmlns:a16="http://schemas.microsoft.com/office/drawing/2014/main" val="487266572"/>
                    </a:ext>
                  </a:extLst>
                </a:gridCol>
                <a:gridCol w="329184">
                  <a:extLst>
                    <a:ext uri="{9D8B030D-6E8A-4147-A177-3AD203B41FA5}">
                      <a16:colId xmlns:a16="http://schemas.microsoft.com/office/drawing/2014/main" val="3219609592"/>
                    </a:ext>
                  </a:extLst>
                </a:gridCol>
                <a:gridCol w="329184">
                  <a:extLst>
                    <a:ext uri="{9D8B030D-6E8A-4147-A177-3AD203B41FA5}">
                      <a16:colId xmlns:a16="http://schemas.microsoft.com/office/drawing/2014/main" val="475658254"/>
                    </a:ext>
                  </a:extLst>
                </a:gridCol>
                <a:gridCol w="329184">
                  <a:extLst>
                    <a:ext uri="{9D8B030D-6E8A-4147-A177-3AD203B41FA5}">
                      <a16:colId xmlns:a16="http://schemas.microsoft.com/office/drawing/2014/main" val="3429166245"/>
                    </a:ext>
                  </a:extLst>
                </a:gridCol>
                <a:gridCol w="1399032">
                  <a:extLst>
                    <a:ext uri="{9D8B030D-6E8A-4147-A177-3AD203B41FA5}">
                      <a16:colId xmlns:a16="http://schemas.microsoft.com/office/drawing/2014/main" val="147144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5410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14:00:02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https://quintly-eu-image-storage.s3.amazonaws.com/60022ca1c1f5f702dc8ca6deec30fe7e/b43a4c9164a609a75eb61f8025249329.jpg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2573348175"/>
                  </a:ext>
                </a:extLst>
              </a:tr>
            </a:tbl>
          </a:graphicData>
        </a:graphic>
      </p:graphicFrame>
      <p:sp>
        <p:nvSpPr>
          <p:cNvPr id="4" name="Text Placeholder 3">
            <a:extLst>
              <a:ext uri="{FF2B5EF4-FFF2-40B4-BE49-F238E27FC236}">
                <a16:creationId xmlns:a16="http://schemas.microsoft.com/office/drawing/2014/main" id="{FB940154-2DEA-41B4-961C-61D79E0DF52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796545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85243-CC30-4A63-B7B6-6D73FD436576}"/>
              </a:ext>
            </a:extLst>
          </p:cNvPr>
          <p:cNvSpPr>
            <a:spLocks noGrp="1"/>
          </p:cNvSpPr>
          <p:nvPr>
            <p:ph type="title"/>
          </p:nvPr>
        </p:nvSpPr>
        <p:spPr/>
        <p:txBody>
          <a:bodyPr/>
          <a:lstStyle/>
          <a:p>
            <a:r>
              <a:rPr lang="en-US"/>
              <a:t>Overall Ads Performance Table (Instagram Ads) | 13 profiles - 16 of 26</a:t>
            </a:r>
          </a:p>
        </p:txBody>
      </p:sp>
      <p:graphicFrame>
        <p:nvGraphicFramePr>
          <p:cNvPr id="5" name="Table Placeholder 4">
            <a:extLst>
              <a:ext uri="{FF2B5EF4-FFF2-40B4-BE49-F238E27FC236}">
                <a16:creationId xmlns:a16="http://schemas.microsoft.com/office/drawing/2014/main" id="{6A333FD9-2DBB-414D-B1C0-B5E84DA7B3C5}"/>
              </a:ext>
            </a:extLst>
          </p:cNvPr>
          <p:cNvGraphicFramePr>
            <a:graphicFrameLocks noGrp="1"/>
          </p:cNvGraphicFramePr>
          <p:nvPr>
            <p:ph type="tbl" sz="quarter" idx="13"/>
            <p:extLst>
              <p:ext uri="{D42A27DB-BD31-4B8C-83A1-F6EECF244321}">
                <p14:modId xmlns:p14="http://schemas.microsoft.com/office/powerpoint/2010/main" val="304473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77779109"/>
                    </a:ext>
                  </a:extLst>
                </a:gridCol>
                <a:gridCol w="905256">
                  <a:extLst>
                    <a:ext uri="{9D8B030D-6E8A-4147-A177-3AD203B41FA5}">
                      <a16:colId xmlns:a16="http://schemas.microsoft.com/office/drawing/2014/main" val="2159141401"/>
                    </a:ext>
                  </a:extLst>
                </a:gridCol>
                <a:gridCol w="329184">
                  <a:extLst>
                    <a:ext uri="{9D8B030D-6E8A-4147-A177-3AD203B41FA5}">
                      <a16:colId xmlns:a16="http://schemas.microsoft.com/office/drawing/2014/main" val="33942441"/>
                    </a:ext>
                  </a:extLst>
                </a:gridCol>
                <a:gridCol w="329184">
                  <a:extLst>
                    <a:ext uri="{9D8B030D-6E8A-4147-A177-3AD203B41FA5}">
                      <a16:colId xmlns:a16="http://schemas.microsoft.com/office/drawing/2014/main" val="987425762"/>
                    </a:ext>
                  </a:extLst>
                </a:gridCol>
                <a:gridCol w="329184">
                  <a:extLst>
                    <a:ext uri="{9D8B030D-6E8A-4147-A177-3AD203B41FA5}">
                      <a16:colId xmlns:a16="http://schemas.microsoft.com/office/drawing/2014/main" val="1100545996"/>
                    </a:ext>
                  </a:extLst>
                </a:gridCol>
                <a:gridCol w="329184">
                  <a:extLst>
                    <a:ext uri="{9D8B030D-6E8A-4147-A177-3AD203B41FA5}">
                      <a16:colId xmlns:a16="http://schemas.microsoft.com/office/drawing/2014/main" val="994111252"/>
                    </a:ext>
                  </a:extLst>
                </a:gridCol>
                <a:gridCol w="329184">
                  <a:extLst>
                    <a:ext uri="{9D8B030D-6E8A-4147-A177-3AD203B41FA5}">
                      <a16:colId xmlns:a16="http://schemas.microsoft.com/office/drawing/2014/main" val="1223934267"/>
                    </a:ext>
                  </a:extLst>
                </a:gridCol>
                <a:gridCol w="329184">
                  <a:extLst>
                    <a:ext uri="{9D8B030D-6E8A-4147-A177-3AD203B41FA5}">
                      <a16:colId xmlns:a16="http://schemas.microsoft.com/office/drawing/2014/main" val="4082671088"/>
                    </a:ext>
                  </a:extLst>
                </a:gridCol>
                <a:gridCol w="329184">
                  <a:extLst>
                    <a:ext uri="{9D8B030D-6E8A-4147-A177-3AD203B41FA5}">
                      <a16:colId xmlns:a16="http://schemas.microsoft.com/office/drawing/2014/main" val="615502997"/>
                    </a:ext>
                  </a:extLst>
                </a:gridCol>
                <a:gridCol w="329184">
                  <a:extLst>
                    <a:ext uri="{9D8B030D-6E8A-4147-A177-3AD203B41FA5}">
                      <a16:colId xmlns:a16="http://schemas.microsoft.com/office/drawing/2014/main" val="3463909735"/>
                    </a:ext>
                  </a:extLst>
                </a:gridCol>
                <a:gridCol w="329184">
                  <a:extLst>
                    <a:ext uri="{9D8B030D-6E8A-4147-A177-3AD203B41FA5}">
                      <a16:colId xmlns:a16="http://schemas.microsoft.com/office/drawing/2014/main" val="2451662014"/>
                    </a:ext>
                  </a:extLst>
                </a:gridCol>
                <a:gridCol w="329184">
                  <a:extLst>
                    <a:ext uri="{9D8B030D-6E8A-4147-A177-3AD203B41FA5}">
                      <a16:colId xmlns:a16="http://schemas.microsoft.com/office/drawing/2014/main" val="3658846279"/>
                    </a:ext>
                  </a:extLst>
                </a:gridCol>
                <a:gridCol w="329184">
                  <a:extLst>
                    <a:ext uri="{9D8B030D-6E8A-4147-A177-3AD203B41FA5}">
                      <a16:colId xmlns:a16="http://schemas.microsoft.com/office/drawing/2014/main" val="3315701188"/>
                    </a:ext>
                  </a:extLst>
                </a:gridCol>
                <a:gridCol w="329184">
                  <a:extLst>
                    <a:ext uri="{9D8B030D-6E8A-4147-A177-3AD203B41FA5}">
                      <a16:colId xmlns:a16="http://schemas.microsoft.com/office/drawing/2014/main" val="1032934502"/>
                    </a:ext>
                  </a:extLst>
                </a:gridCol>
                <a:gridCol w="329184">
                  <a:extLst>
                    <a:ext uri="{9D8B030D-6E8A-4147-A177-3AD203B41FA5}">
                      <a16:colId xmlns:a16="http://schemas.microsoft.com/office/drawing/2014/main" val="2238562298"/>
                    </a:ext>
                  </a:extLst>
                </a:gridCol>
                <a:gridCol w="1399032">
                  <a:extLst>
                    <a:ext uri="{9D8B030D-6E8A-4147-A177-3AD203B41FA5}">
                      <a16:colId xmlns:a16="http://schemas.microsoft.com/office/drawing/2014/main" val="3247433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90546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14:00:02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https://quintly-eu-image-storage.s3.amazonaws.com/60022ca1c1f5f702dc8ca6deec30fe7e/efbdb1f24aa887448e9064e794fbca1b.jpg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237511343"/>
                  </a:ext>
                </a:extLst>
              </a:tr>
            </a:tbl>
          </a:graphicData>
        </a:graphic>
      </p:graphicFrame>
      <p:sp>
        <p:nvSpPr>
          <p:cNvPr id="4" name="Text Placeholder 3">
            <a:extLst>
              <a:ext uri="{FF2B5EF4-FFF2-40B4-BE49-F238E27FC236}">
                <a16:creationId xmlns:a16="http://schemas.microsoft.com/office/drawing/2014/main" id="{C700ED03-E235-4BE4-8453-6F49198D7CC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7023671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A9E9-FB12-495B-BC1A-95E6BD4CC5A1}"/>
              </a:ext>
            </a:extLst>
          </p:cNvPr>
          <p:cNvSpPr>
            <a:spLocks noGrp="1"/>
          </p:cNvSpPr>
          <p:nvPr>
            <p:ph type="title"/>
          </p:nvPr>
        </p:nvSpPr>
        <p:spPr/>
        <p:txBody>
          <a:bodyPr/>
          <a:lstStyle/>
          <a:p>
            <a:r>
              <a:rPr lang="en-US"/>
              <a:t>Overall Ads Performance Table (Instagram Ads) | 13 profiles - 17 of 26</a:t>
            </a:r>
          </a:p>
        </p:txBody>
      </p:sp>
      <p:graphicFrame>
        <p:nvGraphicFramePr>
          <p:cNvPr id="5" name="Table Placeholder 4">
            <a:extLst>
              <a:ext uri="{FF2B5EF4-FFF2-40B4-BE49-F238E27FC236}">
                <a16:creationId xmlns:a16="http://schemas.microsoft.com/office/drawing/2014/main" id="{2DB7CE03-3DCC-40D5-96A5-F2CF18D55475}"/>
              </a:ext>
            </a:extLst>
          </p:cNvPr>
          <p:cNvGraphicFramePr>
            <a:graphicFrameLocks noGrp="1"/>
          </p:cNvGraphicFramePr>
          <p:nvPr>
            <p:ph type="tbl" sz="quarter" idx="13"/>
            <p:extLst>
              <p:ext uri="{D42A27DB-BD31-4B8C-83A1-F6EECF244321}">
                <p14:modId xmlns:p14="http://schemas.microsoft.com/office/powerpoint/2010/main" val="79888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75084009"/>
                    </a:ext>
                  </a:extLst>
                </a:gridCol>
                <a:gridCol w="905256">
                  <a:extLst>
                    <a:ext uri="{9D8B030D-6E8A-4147-A177-3AD203B41FA5}">
                      <a16:colId xmlns:a16="http://schemas.microsoft.com/office/drawing/2014/main" val="50506015"/>
                    </a:ext>
                  </a:extLst>
                </a:gridCol>
                <a:gridCol w="329184">
                  <a:extLst>
                    <a:ext uri="{9D8B030D-6E8A-4147-A177-3AD203B41FA5}">
                      <a16:colId xmlns:a16="http://schemas.microsoft.com/office/drawing/2014/main" val="2376256206"/>
                    </a:ext>
                  </a:extLst>
                </a:gridCol>
                <a:gridCol w="329184">
                  <a:extLst>
                    <a:ext uri="{9D8B030D-6E8A-4147-A177-3AD203B41FA5}">
                      <a16:colId xmlns:a16="http://schemas.microsoft.com/office/drawing/2014/main" val="3614016242"/>
                    </a:ext>
                  </a:extLst>
                </a:gridCol>
                <a:gridCol w="329184">
                  <a:extLst>
                    <a:ext uri="{9D8B030D-6E8A-4147-A177-3AD203B41FA5}">
                      <a16:colId xmlns:a16="http://schemas.microsoft.com/office/drawing/2014/main" val="2177523344"/>
                    </a:ext>
                  </a:extLst>
                </a:gridCol>
                <a:gridCol w="329184">
                  <a:extLst>
                    <a:ext uri="{9D8B030D-6E8A-4147-A177-3AD203B41FA5}">
                      <a16:colId xmlns:a16="http://schemas.microsoft.com/office/drawing/2014/main" val="3813986401"/>
                    </a:ext>
                  </a:extLst>
                </a:gridCol>
                <a:gridCol w="329184">
                  <a:extLst>
                    <a:ext uri="{9D8B030D-6E8A-4147-A177-3AD203B41FA5}">
                      <a16:colId xmlns:a16="http://schemas.microsoft.com/office/drawing/2014/main" val="1619692708"/>
                    </a:ext>
                  </a:extLst>
                </a:gridCol>
                <a:gridCol w="329184">
                  <a:extLst>
                    <a:ext uri="{9D8B030D-6E8A-4147-A177-3AD203B41FA5}">
                      <a16:colId xmlns:a16="http://schemas.microsoft.com/office/drawing/2014/main" val="2768198790"/>
                    </a:ext>
                  </a:extLst>
                </a:gridCol>
                <a:gridCol w="329184">
                  <a:extLst>
                    <a:ext uri="{9D8B030D-6E8A-4147-A177-3AD203B41FA5}">
                      <a16:colId xmlns:a16="http://schemas.microsoft.com/office/drawing/2014/main" val="2653320957"/>
                    </a:ext>
                  </a:extLst>
                </a:gridCol>
                <a:gridCol w="329184">
                  <a:extLst>
                    <a:ext uri="{9D8B030D-6E8A-4147-A177-3AD203B41FA5}">
                      <a16:colId xmlns:a16="http://schemas.microsoft.com/office/drawing/2014/main" val="743435277"/>
                    </a:ext>
                  </a:extLst>
                </a:gridCol>
                <a:gridCol w="329184">
                  <a:extLst>
                    <a:ext uri="{9D8B030D-6E8A-4147-A177-3AD203B41FA5}">
                      <a16:colId xmlns:a16="http://schemas.microsoft.com/office/drawing/2014/main" val="3893598671"/>
                    </a:ext>
                  </a:extLst>
                </a:gridCol>
                <a:gridCol w="329184">
                  <a:extLst>
                    <a:ext uri="{9D8B030D-6E8A-4147-A177-3AD203B41FA5}">
                      <a16:colId xmlns:a16="http://schemas.microsoft.com/office/drawing/2014/main" val="836593581"/>
                    </a:ext>
                  </a:extLst>
                </a:gridCol>
                <a:gridCol w="329184">
                  <a:extLst>
                    <a:ext uri="{9D8B030D-6E8A-4147-A177-3AD203B41FA5}">
                      <a16:colId xmlns:a16="http://schemas.microsoft.com/office/drawing/2014/main" val="922902744"/>
                    </a:ext>
                  </a:extLst>
                </a:gridCol>
                <a:gridCol w="329184">
                  <a:extLst>
                    <a:ext uri="{9D8B030D-6E8A-4147-A177-3AD203B41FA5}">
                      <a16:colId xmlns:a16="http://schemas.microsoft.com/office/drawing/2014/main" val="852156433"/>
                    </a:ext>
                  </a:extLst>
                </a:gridCol>
                <a:gridCol w="329184">
                  <a:extLst>
                    <a:ext uri="{9D8B030D-6E8A-4147-A177-3AD203B41FA5}">
                      <a16:colId xmlns:a16="http://schemas.microsoft.com/office/drawing/2014/main" val="3815010332"/>
                    </a:ext>
                  </a:extLst>
                </a:gridCol>
                <a:gridCol w="1399032">
                  <a:extLst>
                    <a:ext uri="{9D8B030D-6E8A-4147-A177-3AD203B41FA5}">
                      <a16:colId xmlns:a16="http://schemas.microsoft.com/office/drawing/2014/main" val="3697091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7921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14:00:02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https://quintly-eu-image-storage.s3.amazonaws.com/60022ca1c1f5f702dc8ca6deec30fe7e/2b1e8eb2743eefb55f5e9f494e364a7a.jpg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952537755"/>
                  </a:ext>
                </a:extLst>
              </a:tr>
            </a:tbl>
          </a:graphicData>
        </a:graphic>
      </p:graphicFrame>
      <p:sp>
        <p:nvSpPr>
          <p:cNvPr id="4" name="Text Placeholder 3">
            <a:extLst>
              <a:ext uri="{FF2B5EF4-FFF2-40B4-BE49-F238E27FC236}">
                <a16:creationId xmlns:a16="http://schemas.microsoft.com/office/drawing/2014/main" id="{691F4FA2-4666-4FB8-AF90-D88344EB766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2665938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23B22-3A25-4800-ABDF-E34C9678B519}"/>
              </a:ext>
            </a:extLst>
          </p:cNvPr>
          <p:cNvSpPr>
            <a:spLocks noGrp="1"/>
          </p:cNvSpPr>
          <p:nvPr>
            <p:ph type="title"/>
          </p:nvPr>
        </p:nvSpPr>
        <p:spPr/>
        <p:txBody>
          <a:bodyPr/>
          <a:lstStyle/>
          <a:p>
            <a:r>
              <a:rPr lang="en-US"/>
              <a:t>Overall Ads Performance Table (Instagram Ads) | 13 profiles - 18 of 26</a:t>
            </a:r>
          </a:p>
        </p:txBody>
      </p:sp>
      <p:graphicFrame>
        <p:nvGraphicFramePr>
          <p:cNvPr id="5" name="Table Placeholder 4">
            <a:extLst>
              <a:ext uri="{FF2B5EF4-FFF2-40B4-BE49-F238E27FC236}">
                <a16:creationId xmlns:a16="http://schemas.microsoft.com/office/drawing/2014/main" id="{7F0169D9-5963-4CE1-8399-F47F48B07464}"/>
              </a:ext>
            </a:extLst>
          </p:cNvPr>
          <p:cNvGraphicFramePr>
            <a:graphicFrameLocks noGrp="1"/>
          </p:cNvGraphicFramePr>
          <p:nvPr>
            <p:ph type="tbl" sz="quarter" idx="13"/>
            <p:extLst>
              <p:ext uri="{D42A27DB-BD31-4B8C-83A1-F6EECF244321}">
                <p14:modId xmlns:p14="http://schemas.microsoft.com/office/powerpoint/2010/main" val="95311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68790815"/>
                    </a:ext>
                  </a:extLst>
                </a:gridCol>
                <a:gridCol w="905256">
                  <a:extLst>
                    <a:ext uri="{9D8B030D-6E8A-4147-A177-3AD203B41FA5}">
                      <a16:colId xmlns:a16="http://schemas.microsoft.com/office/drawing/2014/main" val="816004908"/>
                    </a:ext>
                  </a:extLst>
                </a:gridCol>
                <a:gridCol w="329184">
                  <a:extLst>
                    <a:ext uri="{9D8B030D-6E8A-4147-A177-3AD203B41FA5}">
                      <a16:colId xmlns:a16="http://schemas.microsoft.com/office/drawing/2014/main" val="851292861"/>
                    </a:ext>
                  </a:extLst>
                </a:gridCol>
                <a:gridCol w="329184">
                  <a:extLst>
                    <a:ext uri="{9D8B030D-6E8A-4147-A177-3AD203B41FA5}">
                      <a16:colId xmlns:a16="http://schemas.microsoft.com/office/drawing/2014/main" val="112398226"/>
                    </a:ext>
                  </a:extLst>
                </a:gridCol>
                <a:gridCol w="329184">
                  <a:extLst>
                    <a:ext uri="{9D8B030D-6E8A-4147-A177-3AD203B41FA5}">
                      <a16:colId xmlns:a16="http://schemas.microsoft.com/office/drawing/2014/main" val="1547134283"/>
                    </a:ext>
                  </a:extLst>
                </a:gridCol>
                <a:gridCol w="329184">
                  <a:extLst>
                    <a:ext uri="{9D8B030D-6E8A-4147-A177-3AD203B41FA5}">
                      <a16:colId xmlns:a16="http://schemas.microsoft.com/office/drawing/2014/main" val="2903709456"/>
                    </a:ext>
                  </a:extLst>
                </a:gridCol>
                <a:gridCol w="329184">
                  <a:extLst>
                    <a:ext uri="{9D8B030D-6E8A-4147-A177-3AD203B41FA5}">
                      <a16:colId xmlns:a16="http://schemas.microsoft.com/office/drawing/2014/main" val="2130071111"/>
                    </a:ext>
                  </a:extLst>
                </a:gridCol>
                <a:gridCol w="329184">
                  <a:extLst>
                    <a:ext uri="{9D8B030D-6E8A-4147-A177-3AD203B41FA5}">
                      <a16:colId xmlns:a16="http://schemas.microsoft.com/office/drawing/2014/main" val="2041930699"/>
                    </a:ext>
                  </a:extLst>
                </a:gridCol>
                <a:gridCol w="329184">
                  <a:extLst>
                    <a:ext uri="{9D8B030D-6E8A-4147-A177-3AD203B41FA5}">
                      <a16:colId xmlns:a16="http://schemas.microsoft.com/office/drawing/2014/main" val="3550509270"/>
                    </a:ext>
                  </a:extLst>
                </a:gridCol>
                <a:gridCol w="329184">
                  <a:extLst>
                    <a:ext uri="{9D8B030D-6E8A-4147-A177-3AD203B41FA5}">
                      <a16:colId xmlns:a16="http://schemas.microsoft.com/office/drawing/2014/main" val="1451614985"/>
                    </a:ext>
                  </a:extLst>
                </a:gridCol>
                <a:gridCol w="329184">
                  <a:extLst>
                    <a:ext uri="{9D8B030D-6E8A-4147-A177-3AD203B41FA5}">
                      <a16:colId xmlns:a16="http://schemas.microsoft.com/office/drawing/2014/main" val="2709736259"/>
                    </a:ext>
                  </a:extLst>
                </a:gridCol>
                <a:gridCol w="329184">
                  <a:extLst>
                    <a:ext uri="{9D8B030D-6E8A-4147-A177-3AD203B41FA5}">
                      <a16:colId xmlns:a16="http://schemas.microsoft.com/office/drawing/2014/main" val="2302725358"/>
                    </a:ext>
                  </a:extLst>
                </a:gridCol>
                <a:gridCol w="329184">
                  <a:extLst>
                    <a:ext uri="{9D8B030D-6E8A-4147-A177-3AD203B41FA5}">
                      <a16:colId xmlns:a16="http://schemas.microsoft.com/office/drawing/2014/main" val="3887615146"/>
                    </a:ext>
                  </a:extLst>
                </a:gridCol>
                <a:gridCol w="329184">
                  <a:extLst>
                    <a:ext uri="{9D8B030D-6E8A-4147-A177-3AD203B41FA5}">
                      <a16:colId xmlns:a16="http://schemas.microsoft.com/office/drawing/2014/main" val="540235954"/>
                    </a:ext>
                  </a:extLst>
                </a:gridCol>
                <a:gridCol w="329184">
                  <a:extLst>
                    <a:ext uri="{9D8B030D-6E8A-4147-A177-3AD203B41FA5}">
                      <a16:colId xmlns:a16="http://schemas.microsoft.com/office/drawing/2014/main" val="1334023708"/>
                    </a:ext>
                  </a:extLst>
                </a:gridCol>
                <a:gridCol w="1399032">
                  <a:extLst>
                    <a:ext uri="{9D8B030D-6E8A-4147-A177-3AD203B41FA5}">
                      <a16:colId xmlns:a16="http://schemas.microsoft.com/office/drawing/2014/main" val="2280659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53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13:59:59</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https://quintly-eu-image-storage.s3.amazonaws.com/60022ca1c1f5f702dc8ca6deec30fe7e/efbdb1f24aa887448e9064e794fbca1b.jpg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169390011"/>
                  </a:ext>
                </a:extLst>
              </a:tr>
            </a:tbl>
          </a:graphicData>
        </a:graphic>
      </p:graphicFrame>
      <p:sp>
        <p:nvSpPr>
          <p:cNvPr id="4" name="Text Placeholder 3">
            <a:extLst>
              <a:ext uri="{FF2B5EF4-FFF2-40B4-BE49-F238E27FC236}">
                <a16:creationId xmlns:a16="http://schemas.microsoft.com/office/drawing/2014/main" id="{89CCBF5A-B7EB-4BBA-A2CF-CF8FD5FE162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0681331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291F1-8C33-434D-B756-727C5D07A0B5}"/>
              </a:ext>
            </a:extLst>
          </p:cNvPr>
          <p:cNvSpPr>
            <a:spLocks noGrp="1"/>
          </p:cNvSpPr>
          <p:nvPr>
            <p:ph type="title"/>
          </p:nvPr>
        </p:nvSpPr>
        <p:spPr/>
        <p:txBody>
          <a:bodyPr/>
          <a:lstStyle/>
          <a:p>
            <a:r>
              <a:rPr lang="en-US"/>
              <a:t>Overall Ads Performance Table (Instagram Ads) | 13 profiles - 19 of 26</a:t>
            </a:r>
          </a:p>
        </p:txBody>
      </p:sp>
      <p:graphicFrame>
        <p:nvGraphicFramePr>
          <p:cNvPr id="5" name="Table Placeholder 4">
            <a:extLst>
              <a:ext uri="{FF2B5EF4-FFF2-40B4-BE49-F238E27FC236}">
                <a16:creationId xmlns:a16="http://schemas.microsoft.com/office/drawing/2014/main" id="{3E37AE1B-91A8-4608-BEA9-E51EBEE75A61}"/>
              </a:ext>
            </a:extLst>
          </p:cNvPr>
          <p:cNvGraphicFramePr>
            <a:graphicFrameLocks noGrp="1"/>
          </p:cNvGraphicFramePr>
          <p:nvPr>
            <p:ph type="tbl" sz="quarter" idx="13"/>
            <p:extLst>
              <p:ext uri="{D42A27DB-BD31-4B8C-83A1-F6EECF244321}">
                <p14:modId xmlns:p14="http://schemas.microsoft.com/office/powerpoint/2010/main" val="10579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47355032"/>
                    </a:ext>
                  </a:extLst>
                </a:gridCol>
                <a:gridCol w="905256">
                  <a:extLst>
                    <a:ext uri="{9D8B030D-6E8A-4147-A177-3AD203B41FA5}">
                      <a16:colId xmlns:a16="http://schemas.microsoft.com/office/drawing/2014/main" val="1181678002"/>
                    </a:ext>
                  </a:extLst>
                </a:gridCol>
                <a:gridCol w="329184">
                  <a:extLst>
                    <a:ext uri="{9D8B030D-6E8A-4147-A177-3AD203B41FA5}">
                      <a16:colId xmlns:a16="http://schemas.microsoft.com/office/drawing/2014/main" val="1165299006"/>
                    </a:ext>
                  </a:extLst>
                </a:gridCol>
                <a:gridCol w="329184">
                  <a:extLst>
                    <a:ext uri="{9D8B030D-6E8A-4147-A177-3AD203B41FA5}">
                      <a16:colId xmlns:a16="http://schemas.microsoft.com/office/drawing/2014/main" val="3960556822"/>
                    </a:ext>
                  </a:extLst>
                </a:gridCol>
                <a:gridCol w="329184">
                  <a:extLst>
                    <a:ext uri="{9D8B030D-6E8A-4147-A177-3AD203B41FA5}">
                      <a16:colId xmlns:a16="http://schemas.microsoft.com/office/drawing/2014/main" val="2638940122"/>
                    </a:ext>
                  </a:extLst>
                </a:gridCol>
                <a:gridCol w="329184">
                  <a:extLst>
                    <a:ext uri="{9D8B030D-6E8A-4147-A177-3AD203B41FA5}">
                      <a16:colId xmlns:a16="http://schemas.microsoft.com/office/drawing/2014/main" val="3557498199"/>
                    </a:ext>
                  </a:extLst>
                </a:gridCol>
                <a:gridCol w="329184">
                  <a:extLst>
                    <a:ext uri="{9D8B030D-6E8A-4147-A177-3AD203B41FA5}">
                      <a16:colId xmlns:a16="http://schemas.microsoft.com/office/drawing/2014/main" val="794444165"/>
                    </a:ext>
                  </a:extLst>
                </a:gridCol>
                <a:gridCol w="329184">
                  <a:extLst>
                    <a:ext uri="{9D8B030D-6E8A-4147-A177-3AD203B41FA5}">
                      <a16:colId xmlns:a16="http://schemas.microsoft.com/office/drawing/2014/main" val="2859336621"/>
                    </a:ext>
                  </a:extLst>
                </a:gridCol>
                <a:gridCol w="329184">
                  <a:extLst>
                    <a:ext uri="{9D8B030D-6E8A-4147-A177-3AD203B41FA5}">
                      <a16:colId xmlns:a16="http://schemas.microsoft.com/office/drawing/2014/main" val="3582834635"/>
                    </a:ext>
                  </a:extLst>
                </a:gridCol>
                <a:gridCol w="329184">
                  <a:extLst>
                    <a:ext uri="{9D8B030D-6E8A-4147-A177-3AD203B41FA5}">
                      <a16:colId xmlns:a16="http://schemas.microsoft.com/office/drawing/2014/main" val="3370353199"/>
                    </a:ext>
                  </a:extLst>
                </a:gridCol>
                <a:gridCol w="329184">
                  <a:extLst>
                    <a:ext uri="{9D8B030D-6E8A-4147-A177-3AD203B41FA5}">
                      <a16:colId xmlns:a16="http://schemas.microsoft.com/office/drawing/2014/main" val="3728984620"/>
                    </a:ext>
                  </a:extLst>
                </a:gridCol>
                <a:gridCol w="329184">
                  <a:extLst>
                    <a:ext uri="{9D8B030D-6E8A-4147-A177-3AD203B41FA5}">
                      <a16:colId xmlns:a16="http://schemas.microsoft.com/office/drawing/2014/main" val="3055363552"/>
                    </a:ext>
                  </a:extLst>
                </a:gridCol>
                <a:gridCol w="329184">
                  <a:extLst>
                    <a:ext uri="{9D8B030D-6E8A-4147-A177-3AD203B41FA5}">
                      <a16:colId xmlns:a16="http://schemas.microsoft.com/office/drawing/2014/main" val="2975635368"/>
                    </a:ext>
                  </a:extLst>
                </a:gridCol>
                <a:gridCol w="329184">
                  <a:extLst>
                    <a:ext uri="{9D8B030D-6E8A-4147-A177-3AD203B41FA5}">
                      <a16:colId xmlns:a16="http://schemas.microsoft.com/office/drawing/2014/main" val="2502541119"/>
                    </a:ext>
                  </a:extLst>
                </a:gridCol>
                <a:gridCol w="329184">
                  <a:extLst>
                    <a:ext uri="{9D8B030D-6E8A-4147-A177-3AD203B41FA5}">
                      <a16:colId xmlns:a16="http://schemas.microsoft.com/office/drawing/2014/main" val="3298352863"/>
                    </a:ext>
                  </a:extLst>
                </a:gridCol>
                <a:gridCol w="1399032">
                  <a:extLst>
                    <a:ext uri="{9D8B030D-6E8A-4147-A177-3AD203B41FA5}">
                      <a16:colId xmlns:a16="http://schemas.microsoft.com/office/drawing/2014/main" val="3174442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5818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13:59:59</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https://quintly-eu-image-storage.s3.amazonaws.com/60022ca1c1f5f702dc8ca6deec30fe7e/1a3ab52d3d1b5bbfc05e152ebb82fbb9.jpg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79755514"/>
                  </a:ext>
                </a:extLst>
              </a:tr>
            </a:tbl>
          </a:graphicData>
        </a:graphic>
      </p:graphicFrame>
      <p:sp>
        <p:nvSpPr>
          <p:cNvPr id="4" name="Text Placeholder 3">
            <a:extLst>
              <a:ext uri="{FF2B5EF4-FFF2-40B4-BE49-F238E27FC236}">
                <a16:creationId xmlns:a16="http://schemas.microsoft.com/office/drawing/2014/main" id="{77E93E10-FD9F-435B-A16C-65B65796730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4257017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2CF90-A949-4250-B98B-66947B6C4CD1}"/>
              </a:ext>
            </a:extLst>
          </p:cNvPr>
          <p:cNvSpPr>
            <a:spLocks noGrp="1"/>
          </p:cNvSpPr>
          <p:nvPr>
            <p:ph type="title"/>
          </p:nvPr>
        </p:nvSpPr>
        <p:spPr/>
        <p:txBody>
          <a:bodyPr/>
          <a:lstStyle/>
          <a:p>
            <a:r>
              <a:rPr lang="en-US"/>
              <a:t>Overall Ads Performance Table (Instagram Ads) | 13 profiles - 20 of 26</a:t>
            </a:r>
          </a:p>
        </p:txBody>
      </p:sp>
      <p:graphicFrame>
        <p:nvGraphicFramePr>
          <p:cNvPr id="5" name="Table Placeholder 4">
            <a:extLst>
              <a:ext uri="{FF2B5EF4-FFF2-40B4-BE49-F238E27FC236}">
                <a16:creationId xmlns:a16="http://schemas.microsoft.com/office/drawing/2014/main" id="{09053276-AA14-442E-90B2-A30D29C406AB}"/>
              </a:ext>
            </a:extLst>
          </p:cNvPr>
          <p:cNvGraphicFramePr>
            <a:graphicFrameLocks noGrp="1"/>
          </p:cNvGraphicFramePr>
          <p:nvPr>
            <p:ph type="tbl" sz="quarter" idx="13"/>
            <p:extLst>
              <p:ext uri="{D42A27DB-BD31-4B8C-83A1-F6EECF244321}">
                <p14:modId xmlns:p14="http://schemas.microsoft.com/office/powerpoint/2010/main" val="1974178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82463887"/>
                    </a:ext>
                  </a:extLst>
                </a:gridCol>
                <a:gridCol w="905256">
                  <a:extLst>
                    <a:ext uri="{9D8B030D-6E8A-4147-A177-3AD203B41FA5}">
                      <a16:colId xmlns:a16="http://schemas.microsoft.com/office/drawing/2014/main" val="3805264366"/>
                    </a:ext>
                  </a:extLst>
                </a:gridCol>
                <a:gridCol w="329184">
                  <a:extLst>
                    <a:ext uri="{9D8B030D-6E8A-4147-A177-3AD203B41FA5}">
                      <a16:colId xmlns:a16="http://schemas.microsoft.com/office/drawing/2014/main" val="1239123982"/>
                    </a:ext>
                  </a:extLst>
                </a:gridCol>
                <a:gridCol w="329184">
                  <a:extLst>
                    <a:ext uri="{9D8B030D-6E8A-4147-A177-3AD203B41FA5}">
                      <a16:colId xmlns:a16="http://schemas.microsoft.com/office/drawing/2014/main" val="1813615364"/>
                    </a:ext>
                  </a:extLst>
                </a:gridCol>
                <a:gridCol w="329184">
                  <a:extLst>
                    <a:ext uri="{9D8B030D-6E8A-4147-A177-3AD203B41FA5}">
                      <a16:colId xmlns:a16="http://schemas.microsoft.com/office/drawing/2014/main" val="262124671"/>
                    </a:ext>
                  </a:extLst>
                </a:gridCol>
                <a:gridCol w="329184">
                  <a:extLst>
                    <a:ext uri="{9D8B030D-6E8A-4147-A177-3AD203B41FA5}">
                      <a16:colId xmlns:a16="http://schemas.microsoft.com/office/drawing/2014/main" val="490172014"/>
                    </a:ext>
                  </a:extLst>
                </a:gridCol>
                <a:gridCol w="329184">
                  <a:extLst>
                    <a:ext uri="{9D8B030D-6E8A-4147-A177-3AD203B41FA5}">
                      <a16:colId xmlns:a16="http://schemas.microsoft.com/office/drawing/2014/main" val="1150865552"/>
                    </a:ext>
                  </a:extLst>
                </a:gridCol>
                <a:gridCol w="329184">
                  <a:extLst>
                    <a:ext uri="{9D8B030D-6E8A-4147-A177-3AD203B41FA5}">
                      <a16:colId xmlns:a16="http://schemas.microsoft.com/office/drawing/2014/main" val="454631444"/>
                    </a:ext>
                  </a:extLst>
                </a:gridCol>
                <a:gridCol w="329184">
                  <a:extLst>
                    <a:ext uri="{9D8B030D-6E8A-4147-A177-3AD203B41FA5}">
                      <a16:colId xmlns:a16="http://schemas.microsoft.com/office/drawing/2014/main" val="997017000"/>
                    </a:ext>
                  </a:extLst>
                </a:gridCol>
                <a:gridCol w="329184">
                  <a:extLst>
                    <a:ext uri="{9D8B030D-6E8A-4147-A177-3AD203B41FA5}">
                      <a16:colId xmlns:a16="http://schemas.microsoft.com/office/drawing/2014/main" val="491398298"/>
                    </a:ext>
                  </a:extLst>
                </a:gridCol>
                <a:gridCol w="329184">
                  <a:extLst>
                    <a:ext uri="{9D8B030D-6E8A-4147-A177-3AD203B41FA5}">
                      <a16:colId xmlns:a16="http://schemas.microsoft.com/office/drawing/2014/main" val="4140222260"/>
                    </a:ext>
                  </a:extLst>
                </a:gridCol>
                <a:gridCol w="329184">
                  <a:extLst>
                    <a:ext uri="{9D8B030D-6E8A-4147-A177-3AD203B41FA5}">
                      <a16:colId xmlns:a16="http://schemas.microsoft.com/office/drawing/2014/main" val="2221503482"/>
                    </a:ext>
                  </a:extLst>
                </a:gridCol>
                <a:gridCol w="329184">
                  <a:extLst>
                    <a:ext uri="{9D8B030D-6E8A-4147-A177-3AD203B41FA5}">
                      <a16:colId xmlns:a16="http://schemas.microsoft.com/office/drawing/2014/main" val="130999860"/>
                    </a:ext>
                  </a:extLst>
                </a:gridCol>
                <a:gridCol w="329184">
                  <a:extLst>
                    <a:ext uri="{9D8B030D-6E8A-4147-A177-3AD203B41FA5}">
                      <a16:colId xmlns:a16="http://schemas.microsoft.com/office/drawing/2014/main" val="895615539"/>
                    </a:ext>
                  </a:extLst>
                </a:gridCol>
                <a:gridCol w="329184">
                  <a:extLst>
                    <a:ext uri="{9D8B030D-6E8A-4147-A177-3AD203B41FA5}">
                      <a16:colId xmlns:a16="http://schemas.microsoft.com/office/drawing/2014/main" val="2471893122"/>
                    </a:ext>
                  </a:extLst>
                </a:gridCol>
                <a:gridCol w="1399032">
                  <a:extLst>
                    <a:ext uri="{9D8B030D-6E8A-4147-A177-3AD203B41FA5}">
                      <a16:colId xmlns:a16="http://schemas.microsoft.com/office/drawing/2014/main" val="289130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6400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13:59:59</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https://quintly-eu-image-storage.s3.amazonaws.com/60022ca1c1f5f702dc8ca6deec30fe7e/6dacbbe6c4fa92b097db76177562f376.jpg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255666250"/>
                  </a:ext>
                </a:extLst>
              </a:tr>
            </a:tbl>
          </a:graphicData>
        </a:graphic>
      </p:graphicFrame>
      <p:sp>
        <p:nvSpPr>
          <p:cNvPr id="4" name="Text Placeholder 3">
            <a:extLst>
              <a:ext uri="{FF2B5EF4-FFF2-40B4-BE49-F238E27FC236}">
                <a16:creationId xmlns:a16="http://schemas.microsoft.com/office/drawing/2014/main" id="{A053F609-4161-41CD-B965-84C27BE120E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0413644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5CA5-F239-4331-AF76-21CEAB6A132C}"/>
              </a:ext>
            </a:extLst>
          </p:cNvPr>
          <p:cNvSpPr>
            <a:spLocks noGrp="1"/>
          </p:cNvSpPr>
          <p:nvPr>
            <p:ph type="title"/>
          </p:nvPr>
        </p:nvSpPr>
        <p:spPr/>
        <p:txBody>
          <a:bodyPr/>
          <a:lstStyle/>
          <a:p>
            <a:r>
              <a:rPr lang="en-US"/>
              <a:t>Overall Ads Performance Table (Instagram Ads) | 13 profiles - 21 of 26</a:t>
            </a:r>
          </a:p>
        </p:txBody>
      </p:sp>
      <p:graphicFrame>
        <p:nvGraphicFramePr>
          <p:cNvPr id="5" name="Table Placeholder 4">
            <a:extLst>
              <a:ext uri="{FF2B5EF4-FFF2-40B4-BE49-F238E27FC236}">
                <a16:creationId xmlns:a16="http://schemas.microsoft.com/office/drawing/2014/main" id="{4D804875-44C1-48ED-B8F1-C9B565DB22FD}"/>
              </a:ext>
            </a:extLst>
          </p:cNvPr>
          <p:cNvGraphicFramePr>
            <a:graphicFrameLocks noGrp="1"/>
          </p:cNvGraphicFramePr>
          <p:nvPr>
            <p:ph type="tbl" sz="quarter" idx="13"/>
            <p:extLst>
              <p:ext uri="{D42A27DB-BD31-4B8C-83A1-F6EECF244321}">
                <p14:modId xmlns:p14="http://schemas.microsoft.com/office/powerpoint/2010/main" val="944732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35805144"/>
                    </a:ext>
                  </a:extLst>
                </a:gridCol>
                <a:gridCol w="905256">
                  <a:extLst>
                    <a:ext uri="{9D8B030D-6E8A-4147-A177-3AD203B41FA5}">
                      <a16:colId xmlns:a16="http://schemas.microsoft.com/office/drawing/2014/main" val="3565124825"/>
                    </a:ext>
                  </a:extLst>
                </a:gridCol>
                <a:gridCol w="329184">
                  <a:extLst>
                    <a:ext uri="{9D8B030D-6E8A-4147-A177-3AD203B41FA5}">
                      <a16:colId xmlns:a16="http://schemas.microsoft.com/office/drawing/2014/main" val="991667760"/>
                    </a:ext>
                  </a:extLst>
                </a:gridCol>
                <a:gridCol w="329184">
                  <a:extLst>
                    <a:ext uri="{9D8B030D-6E8A-4147-A177-3AD203B41FA5}">
                      <a16:colId xmlns:a16="http://schemas.microsoft.com/office/drawing/2014/main" val="2795197801"/>
                    </a:ext>
                  </a:extLst>
                </a:gridCol>
                <a:gridCol w="329184">
                  <a:extLst>
                    <a:ext uri="{9D8B030D-6E8A-4147-A177-3AD203B41FA5}">
                      <a16:colId xmlns:a16="http://schemas.microsoft.com/office/drawing/2014/main" val="4080969867"/>
                    </a:ext>
                  </a:extLst>
                </a:gridCol>
                <a:gridCol w="329184">
                  <a:extLst>
                    <a:ext uri="{9D8B030D-6E8A-4147-A177-3AD203B41FA5}">
                      <a16:colId xmlns:a16="http://schemas.microsoft.com/office/drawing/2014/main" val="4064909500"/>
                    </a:ext>
                  </a:extLst>
                </a:gridCol>
                <a:gridCol w="329184">
                  <a:extLst>
                    <a:ext uri="{9D8B030D-6E8A-4147-A177-3AD203B41FA5}">
                      <a16:colId xmlns:a16="http://schemas.microsoft.com/office/drawing/2014/main" val="726676863"/>
                    </a:ext>
                  </a:extLst>
                </a:gridCol>
                <a:gridCol w="329184">
                  <a:extLst>
                    <a:ext uri="{9D8B030D-6E8A-4147-A177-3AD203B41FA5}">
                      <a16:colId xmlns:a16="http://schemas.microsoft.com/office/drawing/2014/main" val="1693103749"/>
                    </a:ext>
                  </a:extLst>
                </a:gridCol>
                <a:gridCol w="329184">
                  <a:extLst>
                    <a:ext uri="{9D8B030D-6E8A-4147-A177-3AD203B41FA5}">
                      <a16:colId xmlns:a16="http://schemas.microsoft.com/office/drawing/2014/main" val="2080382033"/>
                    </a:ext>
                  </a:extLst>
                </a:gridCol>
                <a:gridCol w="329184">
                  <a:extLst>
                    <a:ext uri="{9D8B030D-6E8A-4147-A177-3AD203B41FA5}">
                      <a16:colId xmlns:a16="http://schemas.microsoft.com/office/drawing/2014/main" val="3226695250"/>
                    </a:ext>
                  </a:extLst>
                </a:gridCol>
                <a:gridCol w="329184">
                  <a:extLst>
                    <a:ext uri="{9D8B030D-6E8A-4147-A177-3AD203B41FA5}">
                      <a16:colId xmlns:a16="http://schemas.microsoft.com/office/drawing/2014/main" val="1023277124"/>
                    </a:ext>
                  </a:extLst>
                </a:gridCol>
                <a:gridCol w="329184">
                  <a:extLst>
                    <a:ext uri="{9D8B030D-6E8A-4147-A177-3AD203B41FA5}">
                      <a16:colId xmlns:a16="http://schemas.microsoft.com/office/drawing/2014/main" val="3300117074"/>
                    </a:ext>
                  </a:extLst>
                </a:gridCol>
                <a:gridCol w="329184">
                  <a:extLst>
                    <a:ext uri="{9D8B030D-6E8A-4147-A177-3AD203B41FA5}">
                      <a16:colId xmlns:a16="http://schemas.microsoft.com/office/drawing/2014/main" val="2902827812"/>
                    </a:ext>
                  </a:extLst>
                </a:gridCol>
                <a:gridCol w="329184">
                  <a:extLst>
                    <a:ext uri="{9D8B030D-6E8A-4147-A177-3AD203B41FA5}">
                      <a16:colId xmlns:a16="http://schemas.microsoft.com/office/drawing/2014/main" val="566657226"/>
                    </a:ext>
                  </a:extLst>
                </a:gridCol>
                <a:gridCol w="329184">
                  <a:extLst>
                    <a:ext uri="{9D8B030D-6E8A-4147-A177-3AD203B41FA5}">
                      <a16:colId xmlns:a16="http://schemas.microsoft.com/office/drawing/2014/main" val="3694852583"/>
                    </a:ext>
                  </a:extLst>
                </a:gridCol>
                <a:gridCol w="1399032">
                  <a:extLst>
                    <a:ext uri="{9D8B030D-6E8A-4147-A177-3AD203B41FA5}">
                      <a16:colId xmlns:a16="http://schemas.microsoft.com/office/drawing/2014/main" val="2809755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1818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13:59:55</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https://quintly-eu-image-storage.s3.amazonaws.com/60022ca1c1f5f702dc8ca6deec30fe7e/72f43b1997263aa41a17faa4bc0a3cb7.jpg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510452983"/>
                  </a:ext>
                </a:extLst>
              </a:tr>
            </a:tbl>
          </a:graphicData>
        </a:graphic>
      </p:graphicFrame>
      <p:sp>
        <p:nvSpPr>
          <p:cNvPr id="4" name="Text Placeholder 3">
            <a:extLst>
              <a:ext uri="{FF2B5EF4-FFF2-40B4-BE49-F238E27FC236}">
                <a16:creationId xmlns:a16="http://schemas.microsoft.com/office/drawing/2014/main" id="{C032AFCC-069A-4AF4-A476-AFFD01F98908}"/>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354532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3A6EC-0121-4D4F-9F66-230E492562D9}"/>
              </a:ext>
            </a:extLst>
          </p:cNvPr>
          <p:cNvSpPr>
            <a:spLocks noGrp="1"/>
          </p:cNvSpPr>
          <p:nvPr>
            <p:ph type="title"/>
          </p:nvPr>
        </p:nvSpPr>
        <p:spPr/>
        <p:txBody>
          <a:bodyPr/>
          <a:lstStyle/>
          <a:p>
            <a:r>
              <a:rPr lang="en-US"/>
              <a:t>Overall Ads Performance Table (Instagram Ads) | 13 profiles - 22 of 26</a:t>
            </a:r>
          </a:p>
        </p:txBody>
      </p:sp>
      <p:graphicFrame>
        <p:nvGraphicFramePr>
          <p:cNvPr id="5" name="Table Placeholder 4">
            <a:extLst>
              <a:ext uri="{FF2B5EF4-FFF2-40B4-BE49-F238E27FC236}">
                <a16:creationId xmlns:a16="http://schemas.microsoft.com/office/drawing/2014/main" id="{5C1A0CD1-F043-4CCF-9050-D2BB7138D431}"/>
              </a:ext>
            </a:extLst>
          </p:cNvPr>
          <p:cNvGraphicFramePr>
            <a:graphicFrameLocks noGrp="1"/>
          </p:cNvGraphicFramePr>
          <p:nvPr>
            <p:ph type="tbl" sz="quarter" idx="13"/>
            <p:extLst>
              <p:ext uri="{D42A27DB-BD31-4B8C-83A1-F6EECF244321}">
                <p14:modId xmlns:p14="http://schemas.microsoft.com/office/powerpoint/2010/main" val="225951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1807066"/>
                    </a:ext>
                  </a:extLst>
                </a:gridCol>
                <a:gridCol w="905256">
                  <a:extLst>
                    <a:ext uri="{9D8B030D-6E8A-4147-A177-3AD203B41FA5}">
                      <a16:colId xmlns:a16="http://schemas.microsoft.com/office/drawing/2014/main" val="1212352902"/>
                    </a:ext>
                  </a:extLst>
                </a:gridCol>
                <a:gridCol w="329184">
                  <a:extLst>
                    <a:ext uri="{9D8B030D-6E8A-4147-A177-3AD203B41FA5}">
                      <a16:colId xmlns:a16="http://schemas.microsoft.com/office/drawing/2014/main" val="2111410151"/>
                    </a:ext>
                  </a:extLst>
                </a:gridCol>
                <a:gridCol w="329184">
                  <a:extLst>
                    <a:ext uri="{9D8B030D-6E8A-4147-A177-3AD203B41FA5}">
                      <a16:colId xmlns:a16="http://schemas.microsoft.com/office/drawing/2014/main" val="4245125589"/>
                    </a:ext>
                  </a:extLst>
                </a:gridCol>
                <a:gridCol w="329184">
                  <a:extLst>
                    <a:ext uri="{9D8B030D-6E8A-4147-A177-3AD203B41FA5}">
                      <a16:colId xmlns:a16="http://schemas.microsoft.com/office/drawing/2014/main" val="3530757089"/>
                    </a:ext>
                  </a:extLst>
                </a:gridCol>
                <a:gridCol w="329184">
                  <a:extLst>
                    <a:ext uri="{9D8B030D-6E8A-4147-A177-3AD203B41FA5}">
                      <a16:colId xmlns:a16="http://schemas.microsoft.com/office/drawing/2014/main" val="3311213698"/>
                    </a:ext>
                  </a:extLst>
                </a:gridCol>
                <a:gridCol w="329184">
                  <a:extLst>
                    <a:ext uri="{9D8B030D-6E8A-4147-A177-3AD203B41FA5}">
                      <a16:colId xmlns:a16="http://schemas.microsoft.com/office/drawing/2014/main" val="339994637"/>
                    </a:ext>
                  </a:extLst>
                </a:gridCol>
                <a:gridCol w="329184">
                  <a:extLst>
                    <a:ext uri="{9D8B030D-6E8A-4147-A177-3AD203B41FA5}">
                      <a16:colId xmlns:a16="http://schemas.microsoft.com/office/drawing/2014/main" val="1151555348"/>
                    </a:ext>
                  </a:extLst>
                </a:gridCol>
                <a:gridCol w="329184">
                  <a:extLst>
                    <a:ext uri="{9D8B030D-6E8A-4147-A177-3AD203B41FA5}">
                      <a16:colId xmlns:a16="http://schemas.microsoft.com/office/drawing/2014/main" val="925457612"/>
                    </a:ext>
                  </a:extLst>
                </a:gridCol>
                <a:gridCol w="329184">
                  <a:extLst>
                    <a:ext uri="{9D8B030D-6E8A-4147-A177-3AD203B41FA5}">
                      <a16:colId xmlns:a16="http://schemas.microsoft.com/office/drawing/2014/main" val="3630806795"/>
                    </a:ext>
                  </a:extLst>
                </a:gridCol>
                <a:gridCol w="329184">
                  <a:extLst>
                    <a:ext uri="{9D8B030D-6E8A-4147-A177-3AD203B41FA5}">
                      <a16:colId xmlns:a16="http://schemas.microsoft.com/office/drawing/2014/main" val="1170972970"/>
                    </a:ext>
                  </a:extLst>
                </a:gridCol>
                <a:gridCol w="329184">
                  <a:extLst>
                    <a:ext uri="{9D8B030D-6E8A-4147-A177-3AD203B41FA5}">
                      <a16:colId xmlns:a16="http://schemas.microsoft.com/office/drawing/2014/main" val="2490198425"/>
                    </a:ext>
                  </a:extLst>
                </a:gridCol>
                <a:gridCol w="329184">
                  <a:extLst>
                    <a:ext uri="{9D8B030D-6E8A-4147-A177-3AD203B41FA5}">
                      <a16:colId xmlns:a16="http://schemas.microsoft.com/office/drawing/2014/main" val="4049373634"/>
                    </a:ext>
                  </a:extLst>
                </a:gridCol>
                <a:gridCol w="329184">
                  <a:extLst>
                    <a:ext uri="{9D8B030D-6E8A-4147-A177-3AD203B41FA5}">
                      <a16:colId xmlns:a16="http://schemas.microsoft.com/office/drawing/2014/main" val="3419607108"/>
                    </a:ext>
                  </a:extLst>
                </a:gridCol>
                <a:gridCol w="329184">
                  <a:extLst>
                    <a:ext uri="{9D8B030D-6E8A-4147-A177-3AD203B41FA5}">
                      <a16:colId xmlns:a16="http://schemas.microsoft.com/office/drawing/2014/main" val="1144897833"/>
                    </a:ext>
                  </a:extLst>
                </a:gridCol>
                <a:gridCol w="1399032">
                  <a:extLst>
                    <a:ext uri="{9D8B030D-6E8A-4147-A177-3AD203B41FA5}">
                      <a16:colId xmlns:a16="http://schemas.microsoft.com/office/drawing/2014/main" val="1816206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5004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13:59:55</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https://quintly-eu-image-storage.s3.amazonaws.com/60022ca1c1f5f702dc8ca6deec30fe7e/9d4b27fbbe3b9ffe447bb33db16108f9.jpg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4223744607"/>
                  </a:ext>
                </a:extLst>
              </a:tr>
            </a:tbl>
          </a:graphicData>
        </a:graphic>
      </p:graphicFrame>
      <p:sp>
        <p:nvSpPr>
          <p:cNvPr id="4" name="Text Placeholder 3">
            <a:extLst>
              <a:ext uri="{FF2B5EF4-FFF2-40B4-BE49-F238E27FC236}">
                <a16:creationId xmlns:a16="http://schemas.microsoft.com/office/drawing/2014/main" id="{AE9B784D-C5F1-467D-9225-4D9EC5E2CE3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6312143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320BE-FC1C-4EB9-8EE6-7F5434DD74C0}"/>
              </a:ext>
            </a:extLst>
          </p:cNvPr>
          <p:cNvSpPr>
            <a:spLocks noGrp="1"/>
          </p:cNvSpPr>
          <p:nvPr>
            <p:ph type="title"/>
          </p:nvPr>
        </p:nvSpPr>
        <p:spPr/>
        <p:txBody>
          <a:bodyPr/>
          <a:lstStyle/>
          <a:p>
            <a:r>
              <a:rPr lang="en-US"/>
              <a:t>Overall Ads Performance Table (Instagram Ads) | 13 profiles - 23 of 26</a:t>
            </a:r>
          </a:p>
        </p:txBody>
      </p:sp>
      <p:graphicFrame>
        <p:nvGraphicFramePr>
          <p:cNvPr id="5" name="Table Placeholder 4">
            <a:extLst>
              <a:ext uri="{FF2B5EF4-FFF2-40B4-BE49-F238E27FC236}">
                <a16:creationId xmlns:a16="http://schemas.microsoft.com/office/drawing/2014/main" id="{93AD6598-6CD7-4C03-BA9A-79A90A1E2413}"/>
              </a:ext>
            </a:extLst>
          </p:cNvPr>
          <p:cNvGraphicFramePr>
            <a:graphicFrameLocks noGrp="1"/>
          </p:cNvGraphicFramePr>
          <p:nvPr>
            <p:ph type="tbl" sz="quarter" idx="13"/>
            <p:extLst>
              <p:ext uri="{D42A27DB-BD31-4B8C-83A1-F6EECF244321}">
                <p14:modId xmlns:p14="http://schemas.microsoft.com/office/powerpoint/2010/main" val="404666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34896112"/>
                    </a:ext>
                  </a:extLst>
                </a:gridCol>
                <a:gridCol w="905256">
                  <a:extLst>
                    <a:ext uri="{9D8B030D-6E8A-4147-A177-3AD203B41FA5}">
                      <a16:colId xmlns:a16="http://schemas.microsoft.com/office/drawing/2014/main" val="380513520"/>
                    </a:ext>
                  </a:extLst>
                </a:gridCol>
                <a:gridCol w="329184">
                  <a:extLst>
                    <a:ext uri="{9D8B030D-6E8A-4147-A177-3AD203B41FA5}">
                      <a16:colId xmlns:a16="http://schemas.microsoft.com/office/drawing/2014/main" val="2975604190"/>
                    </a:ext>
                  </a:extLst>
                </a:gridCol>
                <a:gridCol w="329184">
                  <a:extLst>
                    <a:ext uri="{9D8B030D-6E8A-4147-A177-3AD203B41FA5}">
                      <a16:colId xmlns:a16="http://schemas.microsoft.com/office/drawing/2014/main" val="573563323"/>
                    </a:ext>
                  </a:extLst>
                </a:gridCol>
                <a:gridCol w="329184">
                  <a:extLst>
                    <a:ext uri="{9D8B030D-6E8A-4147-A177-3AD203B41FA5}">
                      <a16:colId xmlns:a16="http://schemas.microsoft.com/office/drawing/2014/main" val="2117612837"/>
                    </a:ext>
                  </a:extLst>
                </a:gridCol>
                <a:gridCol w="329184">
                  <a:extLst>
                    <a:ext uri="{9D8B030D-6E8A-4147-A177-3AD203B41FA5}">
                      <a16:colId xmlns:a16="http://schemas.microsoft.com/office/drawing/2014/main" val="1812992475"/>
                    </a:ext>
                  </a:extLst>
                </a:gridCol>
                <a:gridCol w="329184">
                  <a:extLst>
                    <a:ext uri="{9D8B030D-6E8A-4147-A177-3AD203B41FA5}">
                      <a16:colId xmlns:a16="http://schemas.microsoft.com/office/drawing/2014/main" val="1129707874"/>
                    </a:ext>
                  </a:extLst>
                </a:gridCol>
                <a:gridCol w="329184">
                  <a:extLst>
                    <a:ext uri="{9D8B030D-6E8A-4147-A177-3AD203B41FA5}">
                      <a16:colId xmlns:a16="http://schemas.microsoft.com/office/drawing/2014/main" val="2894297098"/>
                    </a:ext>
                  </a:extLst>
                </a:gridCol>
                <a:gridCol w="329184">
                  <a:extLst>
                    <a:ext uri="{9D8B030D-6E8A-4147-A177-3AD203B41FA5}">
                      <a16:colId xmlns:a16="http://schemas.microsoft.com/office/drawing/2014/main" val="325044841"/>
                    </a:ext>
                  </a:extLst>
                </a:gridCol>
                <a:gridCol w="329184">
                  <a:extLst>
                    <a:ext uri="{9D8B030D-6E8A-4147-A177-3AD203B41FA5}">
                      <a16:colId xmlns:a16="http://schemas.microsoft.com/office/drawing/2014/main" val="1728867843"/>
                    </a:ext>
                  </a:extLst>
                </a:gridCol>
                <a:gridCol w="329184">
                  <a:extLst>
                    <a:ext uri="{9D8B030D-6E8A-4147-A177-3AD203B41FA5}">
                      <a16:colId xmlns:a16="http://schemas.microsoft.com/office/drawing/2014/main" val="958961272"/>
                    </a:ext>
                  </a:extLst>
                </a:gridCol>
                <a:gridCol w="329184">
                  <a:extLst>
                    <a:ext uri="{9D8B030D-6E8A-4147-A177-3AD203B41FA5}">
                      <a16:colId xmlns:a16="http://schemas.microsoft.com/office/drawing/2014/main" val="2898522393"/>
                    </a:ext>
                  </a:extLst>
                </a:gridCol>
                <a:gridCol w="329184">
                  <a:extLst>
                    <a:ext uri="{9D8B030D-6E8A-4147-A177-3AD203B41FA5}">
                      <a16:colId xmlns:a16="http://schemas.microsoft.com/office/drawing/2014/main" val="3688277655"/>
                    </a:ext>
                  </a:extLst>
                </a:gridCol>
                <a:gridCol w="329184">
                  <a:extLst>
                    <a:ext uri="{9D8B030D-6E8A-4147-A177-3AD203B41FA5}">
                      <a16:colId xmlns:a16="http://schemas.microsoft.com/office/drawing/2014/main" val="839065706"/>
                    </a:ext>
                  </a:extLst>
                </a:gridCol>
                <a:gridCol w="329184">
                  <a:extLst>
                    <a:ext uri="{9D8B030D-6E8A-4147-A177-3AD203B41FA5}">
                      <a16:colId xmlns:a16="http://schemas.microsoft.com/office/drawing/2014/main" val="3487691258"/>
                    </a:ext>
                  </a:extLst>
                </a:gridCol>
                <a:gridCol w="1399032">
                  <a:extLst>
                    <a:ext uri="{9D8B030D-6E8A-4147-A177-3AD203B41FA5}">
                      <a16:colId xmlns:a16="http://schemas.microsoft.com/office/drawing/2014/main" val="3716412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8291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13:59:55</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https://quintly-eu-image-storage.s3.amazonaws.com/60022ca1c1f5f702dc8ca6deec30fe7e/0d5606a1a3c8e62b3ead303a16e56031.jpg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1626162058"/>
                  </a:ext>
                </a:extLst>
              </a:tr>
            </a:tbl>
          </a:graphicData>
        </a:graphic>
      </p:graphicFrame>
      <p:sp>
        <p:nvSpPr>
          <p:cNvPr id="4" name="Text Placeholder 3">
            <a:extLst>
              <a:ext uri="{FF2B5EF4-FFF2-40B4-BE49-F238E27FC236}">
                <a16:creationId xmlns:a16="http://schemas.microsoft.com/office/drawing/2014/main" id="{E06BF760-6FB3-4751-9859-5455736A6258}"/>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3628735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8F182-C2AD-4DF6-B885-AC8D4EBE37D5}"/>
              </a:ext>
            </a:extLst>
          </p:cNvPr>
          <p:cNvSpPr>
            <a:spLocks noGrp="1"/>
          </p:cNvSpPr>
          <p:nvPr>
            <p:ph type="title"/>
          </p:nvPr>
        </p:nvSpPr>
        <p:spPr/>
        <p:txBody>
          <a:bodyPr/>
          <a:lstStyle/>
          <a:p>
            <a:r>
              <a:rPr lang="en-US"/>
              <a:t>Overall Ads Performance Table (Instagram Ads) | 13 profiles - 24 of 26</a:t>
            </a:r>
          </a:p>
        </p:txBody>
      </p:sp>
      <p:graphicFrame>
        <p:nvGraphicFramePr>
          <p:cNvPr id="5" name="Table Placeholder 4">
            <a:extLst>
              <a:ext uri="{FF2B5EF4-FFF2-40B4-BE49-F238E27FC236}">
                <a16:creationId xmlns:a16="http://schemas.microsoft.com/office/drawing/2014/main" id="{750FFFD9-7DF5-4F1C-9EE0-3A09C0E22799}"/>
              </a:ext>
            </a:extLst>
          </p:cNvPr>
          <p:cNvGraphicFramePr>
            <a:graphicFrameLocks noGrp="1"/>
          </p:cNvGraphicFramePr>
          <p:nvPr>
            <p:ph type="tbl" sz="quarter" idx="13"/>
            <p:extLst>
              <p:ext uri="{D42A27DB-BD31-4B8C-83A1-F6EECF244321}">
                <p14:modId xmlns:p14="http://schemas.microsoft.com/office/powerpoint/2010/main" val="3300118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74755853"/>
                    </a:ext>
                  </a:extLst>
                </a:gridCol>
                <a:gridCol w="905256">
                  <a:extLst>
                    <a:ext uri="{9D8B030D-6E8A-4147-A177-3AD203B41FA5}">
                      <a16:colId xmlns:a16="http://schemas.microsoft.com/office/drawing/2014/main" val="4074058214"/>
                    </a:ext>
                  </a:extLst>
                </a:gridCol>
                <a:gridCol w="329184">
                  <a:extLst>
                    <a:ext uri="{9D8B030D-6E8A-4147-A177-3AD203B41FA5}">
                      <a16:colId xmlns:a16="http://schemas.microsoft.com/office/drawing/2014/main" val="3700549248"/>
                    </a:ext>
                  </a:extLst>
                </a:gridCol>
                <a:gridCol w="329184">
                  <a:extLst>
                    <a:ext uri="{9D8B030D-6E8A-4147-A177-3AD203B41FA5}">
                      <a16:colId xmlns:a16="http://schemas.microsoft.com/office/drawing/2014/main" val="2406197249"/>
                    </a:ext>
                  </a:extLst>
                </a:gridCol>
                <a:gridCol w="329184">
                  <a:extLst>
                    <a:ext uri="{9D8B030D-6E8A-4147-A177-3AD203B41FA5}">
                      <a16:colId xmlns:a16="http://schemas.microsoft.com/office/drawing/2014/main" val="1572650914"/>
                    </a:ext>
                  </a:extLst>
                </a:gridCol>
                <a:gridCol w="329184">
                  <a:extLst>
                    <a:ext uri="{9D8B030D-6E8A-4147-A177-3AD203B41FA5}">
                      <a16:colId xmlns:a16="http://schemas.microsoft.com/office/drawing/2014/main" val="771841198"/>
                    </a:ext>
                  </a:extLst>
                </a:gridCol>
                <a:gridCol w="329184">
                  <a:extLst>
                    <a:ext uri="{9D8B030D-6E8A-4147-A177-3AD203B41FA5}">
                      <a16:colId xmlns:a16="http://schemas.microsoft.com/office/drawing/2014/main" val="3633142433"/>
                    </a:ext>
                  </a:extLst>
                </a:gridCol>
                <a:gridCol w="329184">
                  <a:extLst>
                    <a:ext uri="{9D8B030D-6E8A-4147-A177-3AD203B41FA5}">
                      <a16:colId xmlns:a16="http://schemas.microsoft.com/office/drawing/2014/main" val="1025635278"/>
                    </a:ext>
                  </a:extLst>
                </a:gridCol>
                <a:gridCol w="329184">
                  <a:extLst>
                    <a:ext uri="{9D8B030D-6E8A-4147-A177-3AD203B41FA5}">
                      <a16:colId xmlns:a16="http://schemas.microsoft.com/office/drawing/2014/main" val="947145254"/>
                    </a:ext>
                  </a:extLst>
                </a:gridCol>
                <a:gridCol w="329184">
                  <a:extLst>
                    <a:ext uri="{9D8B030D-6E8A-4147-A177-3AD203B41FA5}">
                      <a16:colId xmlns:a16="http://schemas.microsoft.com/office/drawing/2014/main" val="2456266668"/>
                    </a:ext>
                  </a:extLst>
                </a:gridCol>
                <a:gridCol w="329184">
                  <a:extLst>
                    <a:ext uri="{9D8B030D-6E8A-4147-A177-3AD203B41FA5}">
                      <a16:colId xmlns:a16="http://schemas.microsoft.com/office/drawing/2014/main" val="1278357279"/>
                    </a:ext>
                  </a:extLst>
                </a:gridCol>
                <a:gridCol w="329184">
                  <a:extLst>
                    <a:ext uri="{9D8B030D-6E8A-4147-A177-3AD203B41FA5}">
                      <a16:colId xmlns:a16="http://schemas.microsoft.com/office/drawing/2014/main" val="2425222065"/>
                    </a:ext>
                  </a:extLst>
                </a:gridCol>
                <a:gridCol w="329184">
                  <a:extLst>
                    <a:ext uri="{9D8B030D-6E8A-4147-A177-3AD203B41FA5}">
                      <a16:colId xmlns:a16="http://schemas.microsoft.com/office/drawing/2014/main" val="2790871848"/>
                    </a:ext>
                  </a:extLst>
                </a:gridCol>
                <a:gridCol w="329184">
                  <a:extLst>
                    <a:ext uri="{9D8B030D-6E8A-4147-A177-3AD203B41FA5}">
                      <a16:colId xmlns:a16="http://schemas.microsoft.com/office/drawing/2014/main" val="1878148364"/>
                    </a:ext>
                  </a:extLst>
                </a:gridCol>
                <a:gridCol w="329184">
                  <a:extLst>
                    <a:ext uri="{9D8B030D-6E8A-4147-A177-3AD203B41FA5}">
                      <a16:colId xmlns:a16="http://schemas.microsoft.com/office/drawing/2014/main" val="2544396723"/>
                    </a:ext>
                  </a:extLst>
                </a:gridCol>
                <a:gridCol w="1399032">
                  <a:extLst>
                    <a:ext uri="{9D8B030D-6E8A-4147-A177-3AD203B41FA5}">
                      <a16:colId xmlns:a16="http://schemas.microsoft.com/office/drawing/2014/main" val="1724462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1888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https://quintly-eu-image-storage.s3.amazonaws.com/60022ca1c1f5f702dc8ca6deec30fe7e/6540fdfeedcbc6a9e0c897ec1cc98e04.jpg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683947126"/>
                  </a:ext>
                </a:extLst>
              </a:tr>
            </a:tbl>
          </a:graphicData>
        </a:graphic>
      </p:graphicFrame>
      <p:sp>
        <p:nvSpPr>
          <p:cNvPr id="4" name="Text Placeholder 3">
            <a:extLst>
              <a:ext uri="{FF2B5EF4-FFF2-40B4-BE49-F238E27FC236}">
                <a16:creationId xmlns:a16="http://schemas.microsoft.com/office/drawing/2014/main" id="{A90D2B35-28D2-4FCB-8452-AC346A9F6EE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8274758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324BB-665E-453E-A7F5-B9BC82F79949}"/>
              </a:ext>
            </a:extLst>
          </p:cNvPr>
          <p:cNvSpPr>
            <a:spLocks noGrp="1"/>
          </p:cNvSpPr>
          <p:nvPr>
            <p:ph type="title"/>
          </p:nvPr>
        </p:nvSpPr>
        <p:spPr/>
        <p:txBody>
          <a:bodyPr/>
          <a:lstStyle/>
          <a:p>
            <a:r>
              <a:rPr lang="en-US"/>
              <a:t>Overall Ads Performance Table (Instagram Ads) | 13 profiles - 25 of 26</a:t>
            </a:r>
          </a:p>
        </p:txBody>
      </p:sp>
      <p:graphicFrame>
        <p:nvGraphicFramePr>
          <p:cNvPr id="5" name="Table Placeholder 4">
            <a:extLst>
              <a:ext uri="{FF2B5EF4-FFF2-40B4-BE49-F238E27FC236}">
                <a16:creationId xmlns:a16="http://schemas.microsoft.com/office/drawing/2014/main" id="{2C3443D9-53A2-4F29-ACDA-40F09A501F85}"/>
              </a:ext>
            </a:extLst>
          </p:cNvPr>
          <p:cNvGraphicFramePr>
            <a:graphicFrameLocks noGrp="1"/>
          </p:cNvGraphicFramePr>
          <p:nvPr>
            <p:ph type="tbl" sz="quarter" idx="13"/>
            <p:extLst>
              <p:ext uri="{D42A27DB-BD31-4B8C-83A1-F6EECF244321}">
                <p14:modId xmlns:p14="http://schemas.microsoft.com/office/powerpoint/2010/main" val="2237179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13303203"/>
                    </a:ext>
                  </a:extLst>
                </a:gridCol>
                <a:gridCol w="905256">
                  <a:extLst>
                    <a:ext uri="{9D8B030D-6E8A-4147-A177-3AD203B41FA5}">
                      <a16:colId xmlns:a16="http://schemas.microsoft.com/office/drawing/2014/main" val="1565708925"/>
                    </a:ext>
                  </a:extLst>
                </a:gridCol>
                <a:gridCol w="329184">
                  <a:extLst>
                    <a:ext uri="{9D8B030D-6E8A-4147-A177-3AD203B41FA5}">
                      <a16:colId xmlns:a16="http://schemas.microsoft.com/office/drawing/2014/main" val="1550795008"/>
                    </a:ext>
                  </a:extLst>
                </a:gridCol>
                <a:gridCol w="329184">
                  <a:extLst>
                    <a:ext uri="{9D8B030D-6E8A-4147-A177-3AD203B41FA5}">
                      <a16:colId xmlns:a16="http://schemas.microsoft.com/office/drawing/2014/main" val="450992411"/>
                    </a:ext>
                  </a:extLst>
                </a:gridCol>
                <a:gridCol w="329184">
                  <a:extLst>
                    <a:ext uri="{9D8B030D-6E8A-4147-A177-3AD203B41FA5}">
                      <a16:colId xmlns:a16="http://schemas.microsoft.com/office/drawing/2014/main" val="1783595690"/>
                    </a:ext>
                  </a:extLst>
                </a:gridCol>
                <a:gridCol w="329184">
                  <a:extLst>
                    <a:ext uri="{9D8B030D-6E8A-4147-A177-3AD203B41FA5}">
                      <a16:colId xmlns:a16="http://schemas.microsoft.com/office/drawing/2014/main" val="1909855506"/>
                    </a:ext>
                  </a:extLst>
                </a:gridCol>
                <a:gridCol w="329184">
                  <a:extLst>
                    <a:ext uri="{9D8B030D-6E8A-4147-A177-3AD203B41FA5}">
                      <a16:colId xmlns:a16="http://schemas.microsoft.com/office/drawing/2014/main" val="3566192537"/>
                    </a:ext>
                  </a:extLst>
                </a:gridCol>
                <a:gridCol w="329184">
                  <a:extLst>
                    <a:ext uri="{9D8B030D-6E8A-4147-A177-3AD203B41FA5}">
                      <a16:colId xmlns:a16="http://schemas.microsoft.com/office/drawing/2014/main" val="1248390871"/>
                    </a:ext>
                  </a:extLst>
                </a:gridCol>
                <a:gridCol w="329184">
                  <a:extLst>
                    <a:ext uri="{9D8B030D-6E8A-4147-A177-3AD203B41FA5}">
                      <a16:colId xmlns:a16="http://schemas.microsoft.com/office/drawing/2014/main" val="403664449"/>
                    </a:ext>
                  </a:extLst>
                </a:gridCol>
                <a:gridCol w="329184">
                  <a:extLst>
                    <a:ext uri="{9D8B030D-6E8A-4147-A177-3AD203B41FA5}">
                      <a16:colId xmlns:a16="http://schemas.microsoft.com/office/drawing/2014/main" val="3567361995"/>
                    </a:ext>
                  </a:extLst>
                </a:gridCol>
                <a:gridCol w="329184">
                  <a:extLst>
                    <a:ext uri="{9D8B030D-6E8A-4147-A177-3AD203B41FA5}">
                      <a16:colId xmlns:a16="http://schemas.microsoft.com/office/drawing/2014/main" val="3389841922"/>
                    </a:ext>
                  </a:extLst>
                </a:gridCol>
                <a:gridCol w="329184">
                  <a:extLst>
                    <a:ext uri="{9D8B030D-6E8A-4147-A177-3AD203B41FA5}">
                      <a16:colId xmlns:a16="http://schemas.microsoft.com/office/drawing/2014/main" val="3562787921"/>
                    </a:ext>
                  </a:extLst>
                </a:gridCol>
                <a:gridCol w="329184">
                  <a:extLst>
                    <a:ext uri="{9D8B030D-6E8A-4147-A177-3AD203B41FA5}">
                      <a16:colId xmlns:a16="http://schemas.microsoft.com/office/drawing/2014/main" val="4176014310"/>
                    </a:ext>
                  </a:extLst>
                </a:gridCol>
                <a:gridCol w="329184">
                  <a:extLst>
                    <a:ext uri="{9D8B030D-6E8A-4147-A177-3AD203B41FA5}">
                      <a16:colId xmlns:a16="http://schemas.microsoft.com/office/drawing/2014/main" val="1072836950"/>
                    </a:ext>
                  </a:extLst>
                </a:gridCol>
                <a:gridCol w="329184">
                  <a:extLst>
                    <a:ext uri="{9D8B030D-6E8A-4147-A177-3AD203B41FA5}">
                      <a16:colId xmlns:a16="http://schemas.microsoft.com/office/drawing/2014/main" val="3314581340"/>
                    </a:ext>
                  </a:extLst>
                </a:gridCol>
                <a:gridCol w="1399032">
                  <a:extLst>
                    <a:ext uri="{9D8B030D-6E8A-4147-A177-3AD203B41FA5}">
                      <a16:colId xmlns:a16="http://schemas.microsoft.com/office/drawing/2014/main" val="3113053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2665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https://quintly-eu-image-storage.s3.amazonaws.com/60022ca1c1f5f702dc8ca6deec30fe7e/34e602e0564a21f0db0563f1c6e72753.jpg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805771703"/>
                  </a:ext>
                </a:extLst>
              </a:tr>
            </a:tbl>
          </a:graphicData>
        </a:graphic>
      </p:graphicFrame>
      <p:sp>
        <p:nvSpPr>
          <p:cNvPr id="4" name="Text Placeholder 3">
            <a:extLst>
              <a:ext uri="{FF2B5EF4-FFF2-40B4-BE49-F238E27FC236}">
                <a16:creationId xmlns:a16="http://schemas.microsoft.com/office/drawing/2014/main" id="{68CE8DF8-647A-4F45-9F95-E8423F6E638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718648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F26D-5FF0-4EAA-A1BC-950702C6487D}"/>
              </a:ext>
            </a:extLst>
          </p:cNvPr>
          <p:cNvSpPr>
            <a:spLocks noGrp="1"/>
          </p:cNvSpPr>
          <p:nvPr>
            <p:ph type="title"/>
          </p:nvPr>
        </p:nvSpPr>
        <p:spPr/>
        <p:txBody>
          <a:bodyPr/>
          <a:lstStyle/>
          <a:p>
            <a:r>
              <a:rPr lang="en-US"/>
              <a:t>Overall Ads Performance Table (Instagram Ads) | 13 profiles - 26 of 26</a:t>
            </a:r>
          </a:p>
        </p:txBody>
      </p:sp>
      <p:graphicFrame>
        <p:nvGraphicFramePr>
          <p:cNvPr id="5" name="Table Placeholder 4">
            <a:extLst>
              <a:ext uri="{FF2B5EF4-FFF2-40B4-BE49-F238E27FC236}">
                <a16:creationId xmlns:a16="http://schemas.microsoft.com/office/drawing/2014/main" id="{E192147F-2A65-47C9-8A71-92B070BFEDD7}"/>
              </a:ext>
            </a:extLst>
          </p:cNvPr>
          <p:cNvGraphicFramePr>
            <a:graphicFrameLocks noGrp="1"/>
          </p:cNvGraphicFramePr>
          <p:nvPr>
            <p:ph type="tbl" sz="quarter" idx="13"/>
            <p:extLst>
              <p:ext uri="{D42A27DB-BD31-4B8C-83A1-F6EECF244321}">
                <p14:modId xmlns:p14="http://schemas.microsoft.com/office/powerpoint/2010/main" val="3372933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27001155"/>
                    </a:ext>
                  </a:extLst>
                </a:gridCol>
                <a:gridCol w="905256">
                  <a:extLst>
                    <a:ext uri="{9D8B030D-6E8A-4147-A177-3AD203B41FA5}">
                      <a16:colId xmlns:a16="http://schemas.microsoft.com/office/drawing/2014/main" val="2972495069"/>
                    </a:ext>
                  </a:extLst>
                </a:gridCol>
                <a:gridCol w="329184">
                  <a:extLst>
                    <a:ext uri="{9D8B030D-6E8A-4147-A177-3AD203B41FA5}">
                      <a16:colId xmlns:a16="http://schemas.microsoft.com/office/drawing/2014/main" val="619650771"/>
                    </a:ext>
                  </a:extLst>
                </a:gridCol>
                <a:gridCol w="329184">
                  <a:extLst>
                    <a:ext uri="{9D8B030D-6E8A-4147-A177-3AD203B41FA5}">
                      <a16:colId xmlns:a16="http://schemas.microsoft.com/office/drawing/2014/main" val="3545150712"/>
                    </a:ext>
                  </a:extLst>
                </a:gridCol>
                <a:gridCol w="329184">
                  <a:extLst>
                    <a:ext uri="{9D8B030D-6E8A-4147-A177-3AD203B41FA5}">
                      <a16:colId xmlns:a16="http://schemas.microsoft.com/office/drawing/2014/main" val="1877353993"/>
                    </a:ext>
                  </a:extLst>
                </a:gridCol>
                <a:gridCol w="329184">
                  <a:extLst>
                    <a:ext uri="{9D8B030D-6E8A-4147-A177-3AD203B41FA5}">
                      <a16:colId xmlns:a16="http://schemas.microsoft.com/office/drawing/2014/main" val="3702878086"/>
                    </a:ext>
                  </a:extLst>
                </a:gridCol>
                <a:gridCol w="329184">
                  <a:extLst>
                    <a:ext uri="{9D8B030D-6E8A-4147-A177-3AD203B41FA5}">
                      <a16:colId xmlns:a16="http://schemas.microsoft.com/office/drawing/2014/main" val="2419294538"/>
                    </a:ext>
                  </a:extLst>
                </a:gridCol>
                <a:gridCol w="329184">
                  <a:extLst>
                    <a:ext uri="{9D8B030D-6E8A-4147-A177-3AD203B41FA5}">
                      <a16:colId xmlns:a16="http://schemas.microsoft.com/office/drawing/2014/main" val="3704611403"/>
                    </a:ext>
                  </a:extLst>
                </a:gridCol>
                <a:gridCol w="329184">
                  <a:extLst>
                    <a:ext uri="{9D8B030D-6E8A-4147-A177-3AD203B41FA5}">
                      <a16:colId xmlns:a16="http://schemas.microsoft.com/office/drawing/2014/main" val="3122166705"/>
                    </a:ext>
                  </a:extLst>
                </a:gridCol>
                <a:gridCol w="329184">
                  <a:extLst>
                    <a:ext uri="{9D8B030D-6E8A-4147-A177-3AD203B41FA5}">
                      <a16:colId xmlns:a16="http://schemas.microsoft.com/office/drawing/2014/main" val="2888034224"/>
                    </a:ext>
                  </a:extLst>
                </a:gridCol>
                <a:gridCol w="329184">
                  <a:extLst>
                    <a:ext uri="{9D8B030D-6E8A-4147-A177-3AD203B41FA5}">
                      <a16:colId xmlns:a16="http://schemas.microsoft.com/office/drawing/2014/main" val="1628552216"/>
                    </a:ext>
                  </a:extLst>
                </a:gridCol>
                <a:gridCol w="329184">
                  <a:extLst>
                    <a:ext uri="{9D8B030D-6E8A-4147-A177-3AD203B41FA5}">
                      <a16:colId xmlns:a16="http://schemas.microsoft.com/office/drawing/2014/main" val="1796103330"/>
                    </a:ext>
                  </a:extLst>
                </a:gridCol>
                <a:gridCol w="329184">
                  <a:extLst>
                    <a:ext uri="{9D8B030D-6E8A-4147-A177-3AD203B41FA5}">
                      <a16:colId xmlns:a16="http://schemas.microsoft.com/office/drawing/2014/main" val="751028832"/>
                    </a:ext>
                  </a:extLst>
                </a:gridCol>
                <a:gridCol w="329184">
                  <a:extLst>
                    <a:ext uri="{9D8B030D-6E8A-4147-A177-3AD203B41FA5}">
                      <a16:colId xmlns:a16="http://schemas.microsoft.com/office/drawing/2014/main" val="277267732"/>
                    </a:ext>
                  </a:extLst>
                </a:gridCol>
                <a:gridCol w="329184">
                  <a:extLst>
                    <a:ext uri="{9D8B030D-6E8A-4147-A177-3AD203B41FA5}">
                      <a16:colId xmlns:a16="http://schemas.microsoft.com/office/drawing/2014/main" val="2087746788"/>
                    </a:ext>
                  </a:extLst>
                </a:gridCol>
                <a:gridCol w="1399032">
                  <a:extLst>
                    <a:ext uri="{9D8B030D-6E8A-4147-A177-3AD203B41FA5}">
                      <a16:colId xmlns:a16="http://schemas.microsoft.com/office/drawing/2014/main" val="830094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1789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https://quintly-eu-image-storage.s3.amazonaws.com/60022ca1c1f5f702dc8ca6deec30fe7e/d232ed69b12253ce93ff0b358da59497.jpg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26152647"/>
                  </a:ext>
                </a:extLst>
              </a:tr>
            </a:tbl>
          </a:graphicData>
        </a:graphic>
      </p:graphicFrame>
      <p:sp>
        <p:nvSpPr>
          <p:cNvPr id="4" name="Text Placeholder 3">
            <a:extLst>
              <a:ext uri="{FF2B5EF4-FFF2-40B4-BE49-F238E27FC236}">
                <a16:creationId xmlns:a16="http://schemas.microsoft.com/office/drawing/2014/main" id="{DA3924EC-5897-4184-9BA0-23380CEEF8A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5807147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C31E2-8848-426D-B3FB-182B06F6FE95}"/>
              </a:ext>
            </a:extLst>
          </p:cNvPr>
          <p:cNvSpPr>
            <a:spLocks noGrp="1"/>
          </p:cNvSpPr>
          <p:nvPr>
            <p:ph type="title"/>
          </p:nvPr>
        </p:nvSpPr>
        <p:spPr/>
        <p:txBody>
          <a:bodyPr/>
          <a:lstStyle/>
          <a:p>
            <a:r>
              <a:rPr lang="en-US"/>
              <a:t>Instagram Post Type Distribution Per Profile | 5 profiles</a:t>
            </a:r>
          </a:p>
        </p:txBody>
      </p:sp>
      <p:graphicFrame>
        <p:nvGraphicFramePr>
          <p:cNvPr id="6" name="Chart Placeholder 5">
            <a:extLst>
              <a:ext uri="{FF2B5EF4-FFF2-40B4-BE49-F238E27FC236}">
                <a16:creationId xmlns:a16="http://schemas.microsoft.com/office/drawing/2014/main" id="{DFF678F5-A81D-4699-8036-3EE454B6ED69}"/>
              </a:ext>
            </a:extLst>
          </p:cNvPr>
          <p:cNvGraphicFramePr>
            <a:graphicFrameLocks noGrp="1"/>
          </p:cNvGraphicFramePr>
          <p:nvPr>
            <p:ph type="chart" sz="quarter" idx="13"/>
            <p:extLst>
              <p:ext uri="{D42A27DB-BD31-4B8C-83A1-F6EECF244321}">
                <p14:modId xmlns:p14="http://schemas.microsoft.com/office/powerpoint/2010/main" val="3729799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805638-FDDA-4BE7-9F35-56C59FD6E0D0}"/>
              </a:ext>
            </a:extLst>
          </p:cNvPr>
          <p:cNvSpPr>
            <a:spLocks noGrp="1"/>
          </p:cNvSpPr>
          <p:nvPr>
            <p:ph type="body" sz="quarter" idx="14"/>
          </p:nvPr>
        </p:nvSpPr>
        <p:spPr/>
        <p:txBody>
          <a:bodyPr/>
          <a:lstStyle/>
          <a:p>
            <a:r>
              <a:rPr lang="en-US"/>
              <a:t>07/23/2024 - 08/21/2024</a:t>
            </a:r>
          </a:p>
        </p:txBody>
      </p:sp>
      <p:sp>
        <p:nvSpPr>
          <p:cNvPr id="5" name="Footer Placeholder 4">
            <a:extLst>
              <a:ext uri="{FF2B5EF4-FFF2-40B4-BE49-F238E27FC236}">
                <a16:creationId xmlns:a16="http://schemas.microsoft.com/office/drawing/2014/main" id="{57E7542D-D8BC-4A88-A966-3022CD6FF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42982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FCA58-439C-4C70-81AE-B2CA625799B5}"/>
              </a:ext>
            </a:extLst>
          </p:cNvPr>
          <p:cNvSpPr>
            <a:spLocks noGrp="1"/>
          </p:cNvSpPr>
          <p:nvPr>
            <p:ph type="title"/>
          </p:nvPr>
        </p:nvSpPr>
        <p:spPr/>
        <p:txBody>
          <a:bodyPr/>
          <a:lstStyle/>
          <a:p>
            <a:r>
              <a:rPr lang="fr-FR"/>
              <a:t>Instagram Post Tags Distribution | 5 profiles</a:t>
            </a:r>
            <a:endParaRPr lang="en-US"/>
          </a:p>
        </p:txBody>
      </p:sp>
      <p:graphicFrame>
        <p:nvGraphicFramePr>
          <p:cNvPr id="6" name="Chart Placeholder 5">
            <a:extLst>
              <a:ext uri="{FF2B5EF4-FFF2-40B4-BE49-F238E27FC236}">
                <a16:creationId xmlns:a16="http://schemas.microsoft.com/office/drawing/2014/main" id="{273A2D5B-2158-4367-9CA6-B195C7BE39EA}"/>
              </a:ext>
            </a:extLst>
          </p:cNvPr>
          <p:cNvGraphicFramePr>
            <a:graphicFrameLocks noGrp="1"/>
          </p:cNvGraphicFramePr>
          <p:nvPr>
            <p:ph type="chart" sz="quarter" idx="13"/>
            <p:extLst>
              <p:ext uri="{D42A27DB-BD31-4B8C-83A1-F6EECF244321}">
                <p14:modId xmlns:p14="http://schemas.microsoft.com/office/powerpoint/2010/main" val="316020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B40D78-CDFD-4F3E-9F0A-01AAC3F5AC75}"/>
              </a:ext>
            </a:extLst>
          </p:cNvPr>
          <p:cNvSpPr>
            <a:spLocks noGrp="1"/>
          </p:cNvSpPr>
          <p:nvPr>
            <p:ph type="body" sz="quarter" idx="14"/>
          </p:nvPr>
        </p:nvSpPr>
        <p:spPr/>
        <p:txBody>
          <a:bodyPr/>
          <a:lstStyle/>
          <a:p>
            <a:r>
              <a:rPr lang="en-US"/>
              <a:t>07/23/2024 - 08/21/2024</a:t>
            </a:r>
          </a:p>
        </p:txBody>
      </p:sp>
      <p:sp>
        <p:nvSpPr>
          <p:cNvPr id="5" name="Footer Placeholder 4">
            <a:extLst>
              <a:ext uri="{FF2B5EF4-FFF2-40B4-BE49-F238E27FC236}">
                <a16:creationId xmlns:a16="http://schemas.microsoft.com/office/drawing/2014/main" id="{6E364432-6BCF-496B-BBCD-55A3F4ECB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8709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74D56-2483-45C0-A28F-C371B3EC8D19}"/>
              </a:ext>
            </a:extLst>
          </p:cNvPr>
          <p:cNvSpPr>
            <a:spLocks noGrp="1"/>
          </p:cNvSpPr>
          <p:nvPr>
            <p:ph type="title"/>
          </p:nvPr>
        </p:nvSpPr>
        <p:spPr/>
        <p:txBody>
          <a:bodyPr/>
          <a:lstStyle/>
          <a:p>
            <a:r>
              <a:rPr lang="nn-NO"/>
              <a:t>Instagram Post Tag Performance | 5 profiles</a:t>
            </a:r>
            <a:endParaRPr lang="en-US"/>
          </a:p>
        </p:txBody>
      </p:sp>
      <p:graphicFrame>
        <p:nvGraphicFramePr>
          <p:cNvPr id="5" name="Table Placeholder 4">
            <a:extLst>
              <a:ext uri="{FF2B5EF4-FFF2-40B4-BE49-F238E27FC236}">
                <a16:creationId xmlns:a16="http://schemas.microsoft.com/office/drawing/2014/main" id="{8D3E5486-8A69-45C5-88A5-A11FCC28E8B4}"/>
              </a:ext>
            </a:extLst>
          </p:cNvPr>
          <p:cNvGraphicFramePr>
            <a:graphicFrameLocks noGrp="1"/>
          </p:cNvGraphicFramePr>
          <p:nvPr>
            <p:ph type="tbl" sz="quarter" idx="13"/>
            <p:extLst>
              <p:ext uri="{D42A27DB-BD31-4B8C-83A1-F6EECF244321}">
                <p14:modId xmlns:p14="http://schemas.microsoft.com/office/powerpoint/2010/main" val="2827705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148723397"/>
                    </a:ext>
                  </a:extLst>
                </a:gridCol>
                <a:gridCol w="493776">
                  <a:extLst>
                    <a:ext uri="{9D8B030D-6E8A-4147-A177-3AD203B41FA5}">
                      <a16:colId xmlns:a16="http://schemas.microsoft.com/office/drawing/2014/main" val="1508496195"/>
                    </a:ext>
                  </a:extLst>
                </a:gridCol>
                <a:gridCol w="493776">
                  <a:extLst>
                    <a:ext uri="{9D8B030D-6E8A-4147-A177-3AD203B41FA5}">
                      <a16:colId xmlns:a16="http://schemas.microsoft.com/office/drawing/2014/main" val="763147545"/>
                    </a:ext>
                  </a:extLst>
                </a:gridCol>
                <a:gridCol w="493776">
                  <a:extLst>
                    <a:ext uri="{9D8B030D-6E8A-4147-A177-3AD203B41FA5}">
                      <a16:colId xmlns:a16="http://schemas.microsoft.com/office/drawing/2014/main" val="3526502220"/>
                    </a:ext>
                  </a:extLst>
                </a:gridCol>
                <a:gridCol w="493776">
                  <a:extLst>
                    <a:ext uri="{9D8B030D-6E8A-4147-A177-3AD203B41FA5}">
                      <a16:colId xmlns:a16="http://schemas.microsoft.com/office/drawing/2014/main" val="3477322379"/>
                    </a:ext>
                  </a:extLst>
                </a:gridCol>
                <a:gridCol w="493776">
                  <a:extLst>
                    <a:ext uri="{9D8B030D-6E8A-4147-A177-3AD203B41FA5}">
                      <a16:colId xmlns:a16="http://schemas.microsoft.com/office/drawing/2014/main" val="2308137851"/>
                    </a:ext>
                  </a:extLst>
                </a:gridCol>
                <a:gridCol w="493776">
                  <a:extLst>
                    <a:ext uri="{9D8B030D-6E8A-4147-A177-3AD203B41FA5}">
                      <a16:colId xmlns:a16="http://schemas.microsoft.com/office/drawing/2014/main" val="2627874191"/>
                    </a:ext>
                  </a:extLst>
                </a:gridCol>
                <a:gridCol w="493776">
                  <a:extLst>
                    <a:ext uri="{9D8B030D-6E8A-4147-A177-3AD203B41FA5}">
                      <a16:colId xmlns:a16="http://schemas.microsoft.com/office/drawing/2014/main" val="4232100103"/>
                    </a:ext>
                  </a:extLst>
                </a:gridCol>
                <a:gridCol w="493776">
                  <a:extLst>
                    <a:ext uri="{9D8B030D-6E8A-4147-A177-3AD203B41FA5}">
                      <a16:colId xmlns:a16="http://schemas.microsoft.com/office/drawing/2014/main" val="3708950444"/>
                    </a:ext>
                  </a:extLst>
                </a:gridCol>
                <a:gridCol w="493776">
                  <a:extLst>
                    <a:ext uri="{9D8B030D-6E8A-4147-A177-3AD203B41FA5}">
                      <a16:colId xmlns:a16="http://schemas.microsoft.com/office/drawing/2014/main" val="2553431441"/>
                    </a:ext>
                  </a:extLst>
                </a:gridCol>
                <a:gridCol w="493776">
                  <a:extLst>
                    <a:ext uri="{9D8B030D-6E8A-4147-A177-3AD203B41FA5}">
                      <a16:colId xmlns:a16="http://schemas.microsoft.com/office/drawing/2014/main" val="2261546150"/>
                    </a:ext>
                  </a:extLst>
                </a:gridCol>
                <a:gridCol w="493776">
                  <a:extLst>
                    <a:ext uri="{9D8B030D-6E8A-4147-A177-3AD203B41FA5}">
                      <a16:colId xmlns:a16="http://schemas.microsoft.com/office/drawing/2014/main" val="1186899761"/>
                    </a:ext>
                  </a:extLst>
                </a:gridCol>
                <a:gridCol w="493776">
                  <a:extLst>
                    <a:ext uri="{9D8B030D-6E8A-4147-A177-3AD203B41FA5}">
                      <a16:colId xmlns:a16="http://schemas.microsoft.com/office/drawing/2014/main" val="3496098944"/>
                    </a:ext>
                  </a:extLst>
                </a:gridCol>
                <a:gridCol w="493776">
                  <a:extLst>
                    <a:ext uri="{9D8B030D-6E8A-4147-A177-3AD203B41FA5}">
                      <a16:colId xmlns:a16="http://schemas.microsoft.com/office/drawing/2014/main" val="1956980813"/>
                    </a:ext>
                  </a:extLst>
                </a:gridCol>
                <a:gridCol w="493776">
                  <a:extLst>
                    <a:ext uri="{9D8B030D-6E8A-4147-A177-3AD203B41FA5}">
                      <a16:colId xmlns:a16="http://schemas.microsoft.com/office/drawing/2014/main" val="3568418343"/>
                    </a:ext>
                  </a:extLst>
                </a:gridCol>
                <a:gridCol w="493776">
                  <a:extLst>
                    <a:ext uri="{9D8B030D-6E8A-4147-A177-3AD203B41FA5}">
                      <a16:colId xmlns:a16="http://schemas.microsoft.com/office/drawing/2014/main" val="421570504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Saved (Total Organic)</a:t>
                      </a:r>
                    </a:p>
                  </a:txBody>
                  <a:tcPr/>
                </a:tc>
                <a:tc>
                  <a:txBody>
                    <a:bodyPr/>
                    <a:lstStyle/>
                    <a:p>
                      <a:r>
                        <a:rPr lang="en-US" sz="1000"/>
                        <a:t>Saved (Avg.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Engagements (Avg. Organic)</a:t>
                      </a:r>
                    </a:p>
                  </a:txBody>
                  <a:tcPr/>
                </a:tc>
                <a:tc>
                  <a:txBody>
                    <a:bodyPr/>
                    <a:lstStyle/>
                    <a:p>
                      <a:r>
                        <a:rPr lang="en-US" sz="1000"/>
                        <a:t>Video Views (Total Organic)</a:t>
                      </a:r>
                    </a:p>
                  </a:txBody>
                  <a:tcPr/>
                </a:tc>
                <a:tc>
                  <a:txBody>
                    <a:bodyPr/>
                    <a:lstStyle/>
                    <a:p>
                      <a:r>
                        <a:rPr lang="en-US" sz="1000"/>
                        <a:t>Video Views (Avg.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2515791874"/>
                  </a:ext>
                </a:extLst>
              </a:tr>
              <a:tr h="370840">
                <a:tc>
                  <a:txBody>
                    <a:bodyPr/>
                    <a:lstStyle/>
                    <a:p>
                      <a:r>
                        <a:rPr lang="en-US" sz="1000"/>
                        <a:t>Studio NX Content</a:t>
                      </a:r>
                    </a:p>
                  </a:txBody>
                  <a:tcPr/>
                </a:tc>
                <a:tc>
                  <a:txBody>
                    <a:bodyPr/>
                    <a:lstStyle/>
                    <a:p>
                      <a:r>
                        <a:rPr lang="en-US" sz="1000"/>
                        <a:t>18</a:t>
                      </a:r>
                    </a:p>
                  </a:txBody>
                  <a:tcPr/>
                </a:tc>
                <a:tc>
                  <a:txBody>
                    <a:bodyPr/>
                    <a:lstStyle/>
                    <a:p>
                      <a:r>
                        <a:rPr lang="en-US" sz="1000"/>
                        <a:t>1746</a:t>
                      </a:r>
                    </a:p>
                  </a:txBody>
                  <a:tcPr/>
                </a:tc>
                <a:tc>
                  <a:txBody>
                    <a:bodyPr/>
                    <a:lstStyle/>
                    <a:p>
                      <a:r>
                        <a:rPr lang="en-US" sz="1000"/>
                        <a:t>97</a:t>
                      </a:r>
                    </a:p>
                  </a:txBody>
                  <a:tcPr/>
                </a:tc>
                <a:tc>
                  <a:txBody>
                    <a:bodyPr/>
                    <a:lstStyle/>
                    <a:p>
                      <a:r>
                        <a:rPr lang="en-US" sz="1000"/>
                        <a:t>49</a:t>
                      </a:r>
                    </a:p>
                  </a:txBody>
                  <a:tcPr/>
                </a:tc>
                <a:tc>
                  <a:txBody>
                    <a:bodyPr/>
                    <a:lstStyle/>
                    <a:p>
                      <a:r>
                        <a:rPr lang="en-US" sz="1000"/>
                        <a:t>2</a:t>
                      </a:r>
                    </a:p>
                  </a:txBody>
                  <a:tcPr/>
                </a:tc>
                <a:tc>
                  <a:txBody>
                    <a:bodyPr/>
                    <a:lstStyle/>
                    <a:p>
                      <a:r>
                        <a:rPr lang="en-US" sz="1000"/>
                        <a:t>62</a:t>
                      </a:r>
                    </a:p>
                  </a:txBody>
                  <a:tcPr/>
                </a:tc>
                <a:tc>
                  <a:txBody>
                    <a:bodyPr/>
                    <a:lstStyle/>
                    <a:p>
                      <a:r>
                        <a:rPr lang="en-US" sz="1000"/>
                        <a:t>3</a:t>
                      </a:r>
                    </a:p>
                  </a:txBody>
                  <a:tcPr/>
                </a:tc>
                <a:tc>
                  <a:txBody>
                    <a:bodyPr/>
                    <a:lstStyle/>
                    <a:p>
                      <a:r>
                        <a:rPr lang="en-US" sz="1000"/>
                        <a:t>57294</a:t>
                      </a:r>
                    </a:p>
                  </a:txBody>
                  <a:tcPr/>
                </a:tc>
                <a:tc>
                  <a:txBody>
                    <a:bodyPr/>
                    <a:lstStyle/>
                    <a:p>
                      <a:r>
                        <a:rPr lang="en-US" sz="1000"/>
                        <a:t>3183</a:t>
                      </a:r>
                    </a:p>
                  </a:txBody>
                  <a:tcPr/>
                </a:tc>
                <a:tc>
                  <a:txBody>
                    <a:bodyPr/>
                    <a:lstStyle/>
                    <a:p>
                      <a:r>
                        <a:rPr lang="en-US" sz="1000"/>
                        <a:t>1878</a:t>
                      </a:r>
                    </a:p>
                  </a:txBody>
                  <a:tcPr/>
                </a:tc>
                <a:tc>
                  <a:txBody>
                    <a:bodyPr/>
                    <a:lstStyle/>
                    <a:p>
                      <a:r>
                        <a:rPr lang="en-US" sz="1000"/>
                        <a:t>104</a:t>
                      </a:r>
                    </a:p>
                  </a:txBody>
                  <a:tcPr/>
                </a:tc>
                <a:tc>
                  <a:txBody>
                    <a:bodyPr/>
                    <a:lstStyle/>
                    <a:p>
                      <a:r>
                        <a:rPr lang="en-US" sz="1000"/>
                        <a:t>28535</a:t>
                      </a:r>
                    </a:p>
                  </a:txBody>
                  <a:tcPr/>
                </a:tc>
                <a:tc>
                  <a:txBody>
                    <a:bodyPr/>
                    <a:lstStyle/>
                    <a:p>
                      <a:r>
                        <a:rPr lang="en-US" sz="1000"/>
                        <a:t>1585</a:t>
                      </a:r>
                    </a:p>
                  </a:txBody>
                  <a:tcPr/>
                </a:tc>
                <a:tc>
                  <a:txBody>
                    <a:bodyPr/>
                    <a:lstStyle/>
                    <a:p>
                      <a:r>
                        <a:rPr lang="en-US" sz="1000"/>
                        <a:t>3061</a:t>
                      </a:r>
                    </a:p>
                  </a:txBody>
                  <a:tcPr/>
                </a:tc>
                <a:tc>
                  <a:txBody>
                    <a:bodyPr/>
                    <a:lstStyle/>
                    <a:p>
                      <a:r>
                        <a:rPr lang="en-US" sz="1000"/>
                        <a:t>3.2778301392816 %</a:t>
                      </a:r>
                    </a:p>
                  </a:txBody>
                  <a:tcPr/>
                </a:tc>
                <a:extLst>
                  <a:ext uri="{0D108BD9-81ED-4DB2-BD59-A6C34878D82A}">
                    <a16:rowId xmlns:a16="http://schemas.microsoft.com/office/drawing/2014/main" val="3825231197"/>
                  </a:ext>
                </a:extLst>
              </a:tr>
              <a:tr h="370840">
                <a:tc>
                  <a:txBody>
                    <a:bodyPr/>
                    <a:lstStyle/>
                    <a:p>
                      <a:r>
                        <a:rPr lang="en-US" sz="1000"/>
                        <a:t>NX User Generated Content </a:t>
                      </a:r>
                    </a:p>
                  </a:txBody>
                  <a:tcPr/>
                </a:tc>
                <a:tc>
                  <a:txBody>
                    <a:bodyPr/>
                    <a:lstStyle/>
                    <a:p>
                      <a:r>
                        <a:rPr lang="en-US" sz="1000"/>
                        <a:t>1</a:t>
                      </a:r>
                    </a:p>
                  </a:txBody>
                  <a:tcPr/>
                </a:tc>
                <a:tc>
                  <a:txBody>
                    <a:bodyPr/>
                    <a:lstStyle/>
                    <a:p>
                      <a:r>
                        <a:rPr lang="en-US" sz="1000"/>
                        <a:t>80</a:t>
                      </a:r>
                    </a:p>
                  </a:txBody>
                  <a:tcPr/>
                </a:tc>
                <a:tc>
                  <a:txBody>
                    <a:bodyPr/>
                    <a:lstStyle/>
                    <a:p>
                      <a:r>
                        <a:rPr lang="en-US" sz="1000"/>
                        <a:t>80</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2847</a:t>
                      </a:r>
                    </a:p>
                  </a:txBody>
                  <a:tcPr/>
                </a:tc>
                <a:tc>
                  <a:txBody>
                    <a:bodyPr/>
                    <a:lstStyle/>
                    <a:p>
                      <a:r>
                        <a:rPr lang="en-US" sz="1000"/>
                        <a:t>2847</a:t>
                      </a:r>
                    </a:p>
                  </a:txBody>
                  <a:tcPr/>
                </a:tc>
                <a:tc>
                  <a:txBody>
                    <a:bodyPr/>
                    <a:lstStyle/>
                    <a:p>
                      <a:r>
                        <a:rPr lang="en-US" sz="1000"/>
                        <a:t>84</a:t>
                      </a:r>
                    </a:p>
                  </a:txBody>
                  <a:tcPr/>
                </a:tc>
                <a:tc>
                  <a:txBody>
                    <a:bodyPr/>
                    <a:lstStyle/>
                    <a:p>
                      <a:r>
                        <a:rPr lang="en-US" sz="1000"/>
                        <a:t>84</a:t>
                      </a:r>
                    </a:p>
                  </a:txBody>
                  <a:tcPr/>
                </a:tc>
                <a:tc>
                  <a:txBody>
                    <a:bodyPr/>
                    <a:lstStyle/>
                    <a:p>
                      <a:r>
                        <a:rPr lang="en-US" sz="1000"/>
                        <a:t>3356</a:t>
                      </a:r>
                    </a:p>
                  </a:txBody>
                  <a:tcPr/>
                </a:tc>
                <a:tc>
                  <a:txBody>
                    <a:bodyPr/>
                    <a:lstStyle/>
                    <a:p>
                      <a:r>
                        <a:rPr lang="en-US" sz="1000"/>
                        <a:t>3356</a:t>
                      </a:r>
                    </a:p>
                  </a:txBody>
                  <a:tcPr/>
                </a:tc>
                <a:tc>
                  <a:txBody>
                    <a:bodyPr/>
                    <a:lstStyle/>
                    <a:p>
                      <a:r>
                        <a:rPr lang="en-US" sz="1000"/>
                        <a:t>2847</a:t>
                      </a:r>
                    </a:p>
                  </a:txBody>
                  <a:tcPr/>
                </a:tc>
                <a:tc>
                  <a:txBody>
                    <a:bodyPr/>
                    <a:lstStyle/>
                    <a:p>
                      <a:r>
                        <a:rPr lang="en-US" sz="1000"/>
                        <a:t>2.9504741833509 %</a:t>
                      </a:r>
                    </a:p>
                  </a:txBody>
                  <a:tcPr/>
                </a:tc>
                <a:extLst>
                  <a:ext uri="{0D108BD9-81ED-4DB2-BD59-A6C34878D82A}">
                    <a16:rowId xmlns:a16="http://schemas.microsoft.com/office/drawing/2014/main" val="1131062889"/>
                  </a:ext>
                </a:extLst>
              </a:tr>
              <a:tr h="370840">
                <a:tc>
                  <a:txBody>
                    <a:bodyPr/>
                    <a:lstStyle/>
                    <a:p>
                      <a:r>
                        <a:rPr lang="en-US" sz="1000"/>
                        <a:t>NX Sustainability Content</a:t>
                      </a:r>
                    </a:p>
                  </a:txBody>
                  <a:tcPr/>
                </a:tc>
                <a:tc>
                  <a:txBody>
                    <a:bodyPr/>
                    <a:lstStyle/>
                    <a:p>
                      <a:r>
                        <a:rPr lang="en-US" sz="1000"/>
                        <a:t>2</a:t>
                      </a:r>
                    </a:p>
                  </a:txBody>
                  <a:tcPr/>
                </a:tc>
                <a:tc>
                  <a:txBody>
                    <a:bodyPr/>
                    <a:lstStyle/>
                    <a:p>
                      <a:r>
                        <a:rPr lang="en-US" sz="1000"/>
                        <a:t>229</a:t>
                      </a:r>
                    </a:p>
                  </a:txBody>
                  <a:tcPr/>
                </a:tc>
                <a:tc>
                  <a:txBody>
                    <a:bodyPr/>
                    <a:lstStyle/>
                    <a:p>
                      <a:r>
                        <a:rPr lang="en-US" sz="1000"/>
                        <a:t>114</a:t>
                      </a:r>
                    </a:p>
                  </a:txBody>
                  <a:tcPr/>
                </a:tc>
                <a:tc>
                  <a:txBody>
                    <a:bodyPr/>
                    <a:lstStyle/>
                    <a:p>
                      <a:r>
                        <a:rPr lang="en-US" sz="1000"/>
                        <a:t>6</a:t>
                      </a:r>
                    </a:p>
                  </a:txBody>
                  <a:tcPr/>
                </a:tc>
                <a:tc>
                  <a:txBody>
                    <a:bodyPr/>
                    <a:lstStyle/>
                    <a:p>
                      <a:r>
                        <a:rPr lang="en-US" sz="1000"/>
                        <a:t>3</a:t>
                      </a:r>
                    </a:p>
                  </a:txBody>
                  <a:tcPr/>
                </a:tc>
                <a:tc>
                  <a:txBody>
                    <a:bodyPr/>
                    <a:lstStyle/>
                    <a:p>
                      <a:r>
                        <a:rPr lang="en-US" sz="1000"/>
                        <a:t>12</a:t>
                      </a:r>
                    </a:p>
                  </a:txBody>
                  <a:tcPr/>
                </a:tc>
                <a:tc>
                  <a:txBody>
                    <a:bodyPr/>
                    <a:lstStyle/>
                    <a:p>
                      <a:r>
                        <a:rPr lang="en-US" sz="1000"/>
                        <a:t>6</a:t>
                      </a:r>
                    </a:p>
                  </a:txBody>
                  <a:tcPr/>
                </a:tc>
                <a:tc>
                  <a:txBody>
                    <a:bodyPr/>
                    <a:lstStyle/>
                    <a:p>
                      <a:r>
                        <a:rPr lang="en-US" sz="1000"/>
                        <a:t>8026</a:t>
                      </a:r>
                    </a:p>
                  </a:txBody>
                  <a:tcPr/>
                </a:tc>
                <a:tc>
                  <a:txBody>
                    <a:bodyPr/>
                    <a:lstStyle/>
                    <a:p>
                      <a:r>
                        <a:rPr lang="en-US" sz="1000"/>
                        <a:t>4013</a:t>
                      </a:r>
                    </a:p>
                  </a:txBody>
                  <a:tcPr/>
                </a:tc>
                <a:tc>
                  <a:txBody>
                    <a:bodyPr/>
                    <a:lstStyle/>
                    <a:p>
                      <a:r>
                        <a:rPr lang="en-US" sz="1000"/>
                        <a:t>248</a:t>
                      </a:r>
                    </a:p>
                  </a:txBody>
                  <a:tcPr/>
                </a:tc>
                <a:tc>
                  <a:txBody>
                    <a:bodyPr/>
                    <a:lstStyle/>
                    <a:p>
                      <a:r>
                        <a:rPr lang="en-US" sz="1000"/>
                        <a:t>124</a:t>
                      </a:r>
                    </a:p>
                  </a:txBody>
                  <a:tcPr/>
                </a:tc>
                <a:tc>
                  <a:txBody>
                    <a:bodyPr/>
                    <a:lstStyle/>
                    <a:p>
                      <a:r>
                        <a:rPr lang="en-US" sz="1000"/>
                        <a:t>0</a:t>
                      </a:r>
                    </a:p>
                  </a:txBody>
                  <a:tcPr/>
                </a:tc>
                <a:tc>
                  <a:txBody>
                    <a:bodyPr/>
                    <a:lstStyle/>
                    <a:p>
                      <a:r>
                        <a:rPr lang="en-US" sz="1000"/>
                        <a:t>0</a:t>
                      </a:r>
                    </a:p>
                  </a:txBody>
                  <a:tcPr/>
                </a:tc>
                <a:tc>
                  <a:txBody>
                    <a:bodyPr/>
                    <a:lstStyle/>
                    <a:p>
                      <a:r>
                        <a:rPr lang="en-US" sz="1000"/>
                        <a:t>3649</a:t>
                      </a:r>
                    </a:p>
                  </a:txBody>
                  <a:tcPr/>
                </a:tc>
                <a:tc>
                  <a:txBody>
                    <a:bodyPr/>
                    <a:lstStyle/>
                    <a:p>
                      <a:r>
                        <a:rPr lang="en-US" sz="1000"/>
                        <a:t>3.0899576376775 %</a:t>
                      </a:r>
                    </a:p>
                  </a:txBody>
                  <a:tcPr/>
                </a:tc>
                <a:extLst>
                  <a:ext uri="{0D108BD9-81ED-4DB2-BD59-A6C34878D82A}">
                    <a16:rowId xmlns:a16="http://schemas.microsoft.com/office/drawing/2014/main" val="4040039472"/>
                  </a:ext>
                </a:extLst>
              </a:tr>
              <a:tr h="370840">
                <a:tc>
                  <a:txBody>
                    <a:bodyPr/>
                    <a:lstStyle/>
                    <a:p>
                      <a:r>
                        <a:rPr lang="en-US" sz="1000"/>
                        <a:t>EU Content Calendar </a:t>
                      </a:r>
                    </a:p>
                  </a:txBody>
                  <a:tcPr/>
                </a:tc>
                <a:tc>
                  <a:txBody>
                    <a:bodyPr/>
                    <a:lstStyle/>
                    <a:p>
                      <a:r>
                        <a:rPr lang="en-US" sz="1000"/>
                        <a:t>18</a:t>
                      </a:r>
                    </a:p>
                  </a:txBody>
                  <a:tcPr/>
                </a:tc>
                <a:tc>
                  <a:txBody>
                    <a:bodyPr/>
                    <a:lstStyle/>
                    <a:p>
                      <a:r>
                        <a:rPr lang="en-US" sz="1000"/>
                        <a:t>1746</a:t>
                      </a:r>
                    </a:p>
                  </a:txBody>
                  <a:tcPr/>
                </a:tc>
                <a:tc>
                  <a:txBody>
                    <a:bodyPr/>
                    <a:lstStyle/>
                    <a:p>
                      <a:r>
                        <a:rPr lang="en-US" sz="1000"/>
                        <a:t>97</a:t>
                      </a:r>
                    </a:p>
                  </a:txBody>
                  <a:tcPr/>
                </a:tc>
                <a:tc>
                  <a:txBody>
                    <a:bodyPr/>
                    <a:lstStyle/>
                    <a:p>
                      <a:r>
                        <a:rPr lang="en-US" sz="1000"/>
                        <a:t>49</a:t>
                      </a:r>
                    </a:p>
                  </a:txBody>
                  <a:tcPr/>
                </a:tc>
                <a:tc>
                  <a:txBody>
                    <a:bodyPr/>
                    <a:lstStyle/>
                    <a:p>
                      <a:r>
                        <a:rPr lang="en-US" sz="1000"/>
                        <a:t>2</a:t>
                      </a:r>
                    </a:p>
                  </a:txBody>
                  <a:tcPr/>
                </a:tc>
                <a:tc>
                  <a:txBody>
                    <a:bodyPr/>
                    <a:lstStyle/>
                    <a:p>
                      <a:r>
                        <a:rPr lang="en-US" sz="1000"/>
                        <a:t>62</a:t>
                      </a:r>
                    </a:p>
                  </a:txBody>
                  <a:tcPr/>
                </a:tc>
                <a:tc>
                  <a:txBody>
                    <a:bodyPr/>
                    <a:lstStyle/>
                    <a:p>
                      <a:r>
                        <a:rPr lang="en-US" sz="1000"/>
                        <a:t>3</a:t>
                      </a:r>
                    </a:p>
                  </a:txBody>
                  <a:tcPr/>
                </a:tc>
                <a:tc>
                  <a:txBody>
                    <a:bodyPr/>
                    <a:lstStyle/>
                    <a:p>
                      <a:r>
                        <a:rPr lang="en-US" sz="1000"/>
                        <a:t>57294</a:t>
                      </a:r>
                    </a:p>
                  </a:txBody>
                  <a:tcPr/>
                </a:tc>
                <a:tc>
                  <a:txBody>
                    <a:bodyPr/>
                    <a:lstStyle/>
                    <a:p>
                      <a:r>
                        <a:rPr lang="en-US" sz="1000"/>
                        <a:t>3183</a:t>
                      </a:r>
                    </a:p>
                  </a:txBody>
                  <a:tcPr/>
                </a:tc>
                <a:tc>
                  <a:txBody>
                    <a:bodyPr/>
                    <a:lstStyle/>
                    <a:p>
                      <a:r>
                        <a:rPr lang="en-US" sz="1000"/>
                        <a:t>1878</a:t>
                      </a:r>
                    </a:p>
                  </a:txBody>
                  <a:tcPr/>
                </a:tc>
                <a:tc>
                  <a:txBody>
                    <a:bodyPr/>
                    <a:lstStyle/>
                    <a:p>
                      <a:r>
                        <a:rPr lang="en-US" sz="1000"/>
                        <a:t>104</a:t>
                      </a:r>
                    </a:p>
                  </a:txBody>
                  <a:tcPr/>
                </a:tc>
                <a:tc>
                  <a:txBody>
                    <a:bodyPr/>
                    <a:lstStyle/>
                    <a:p>
                      <a:r>
                        <a:rPr lang="en-US" sz="1000"/>
                        <a:t>28535</a:t>
                      </a:r>
                    </a:p>
                  </a:txBody>
                  <a:tcPr/>
                </a:tc>
                <a:tc>
                  <a:txBody>
                    <a:bodyPr/>
                    <a:lstStyle/>
                    <a:p>
                      <a:r>
                        <a:rPr lang="en-US" sz="1000"/>
                        <a:t>1585</a:t>
                      </a:r>
                    </a:p>
                  </a:txBody>
                  <a:tcPr/>
                </a:tc>
                <a:tc>
                  <a:txBody>
                    <a:bodyPr/>
                    <a:lstStyle/>
                    <a:p>
                      <a:r>
                        <a:rPr lang="en-US" sz="1000"/>
                        <a:t>3061</a:t>
                      </a:r>
                    </a:p>
                  </a:txBody>
                  <a:tcPr/>
                </a:tc>
                <a:tc>
                  <a:txBody>
                    <a:bodyPr/>
                    <a:lstStyle/>
                    <a:p>
                      <a:r>
                        <a:rPr lang="en-US" sz="1000"/>
                        <a:t>3.2778301392816 %</a:t>
                      </a:r>
                    </a:p>
                  </a:txBody>
                  <a:tcPr/>
                </a:tc>
                <a:extLst>
                  <a:ext uri="{0D108BD9-81ED-4DB2-BD59-A6C34878D82A}">
                    <a16:rowId xmlns:a16="http://schemas.microsoft.com/office/drawing/2014/main" val="3693448965"/>
                  </a:ext>
                </a:extLst>
              </a:tr>
            </a:tbl>
          </a:graphicData>
        </a:graphic>
      </p:graphicFrame>
      <p:sp>
        <p:nvSpPr>
          <p:cNvPr id="4" name="Text Placeholder 3">
            <a:extLst>
              <a:ext uri="{FF2B5EF4-FFF2-40B4-BE49-F238E27FC236}">
                <a16:creationId xmlns:a16="http://schemas.microsoft.com/office/drawing/2014/main" id="{42AD26D8-4A69-439D-B577-DD4A40F8B06D}"/>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5108625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5CB50-4F9C-44F6-925E-6D74BDB5E8F6}"/>
              </a:ext>
            </a:extLst>
          </p:cNvPr>
          <p:cNvSpPr>
            <a:spLocks noGrp="1"/>
          </p:cNvSpPr>
          <p:nvPr>
            <p:ph type="title"/>
          </p:nvPr>
        </p:nvSpPr>
        <p:spPr/>
        <p:txBody>
          <a:bodyPr/>
          <a:lstStyle/>
          <a:p>
            <a:r>
              <a:rPr lang="en-US"/>
              <a:t>Facebook Post Performance Facebook EUNA | 6 profiles - 1 of 3</a:t>
            </a:r>
          </a:p>
        </p:txBody>
      </p:sp>
      <p:graphicFrame>
        <p:nvGraphicFramePr>
          <p:cNvPr id="5" name="Table Placeholder 4">
            <a:extLst>
              <a:ext uri="{FF2B5EF4-FFF2-40B4-BE49-F238E27FC236}">
                <a16:creationId xmlns:a16="http://schemas.microsoft.com/office/drawing/2014/main" id="{2D9989C0-A8E7-49DF-B2E3-8430E9081AD5}"/>
              </a:ext>
            </a:extLst>
          </p:cNvPr>
          <p:cNvGraphicFramePr>
            <a:graphicFrameLocks noGrp="1"/>
          </p:cNvGraphicFramePr>
          <p:nvPr>
            <p:ph type="tbl" sz="quarter" idx="13"/>
            <p:extLst>
              <p:ext uri="{D42A27DB-BD31-4B8C-83A1-F6EECF244321}">
                <p14:modId xmlns:p14="http://schemas.microsoft.com/office/powerpoint/2010/main" val="2650363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71700808"/>
                    </a:ext>
                  </a:extLst>
                </a:gridCol>
                <a:gridCol w="905257">
                  <a:extLst>
                    <a:ext uri="{9D8B030D-6E8A-4147-A177-3AD203B41FA5}">
                      <a16:colId xmlns:a16="http://schemas.microsoft.com/office/drawing/2014/main" val="797748020"/>
                    </a:ext>
                  </a:extLst>
                </a:gridCol>
                <a:gridCol w="411480">
                  <a:extLst>
                    <a:ext uri="{9D8B030D-6E8A-4147-A177-3AD203B41FA5}">
                      <a16:colId xmlns:a16="http://schemas.microsoft.com/office/drawing/2014/main" val="1738367603"/>
                    </a:ext>
                  </a:extLst>
                </a:gridCol>
                <a:gridCol w="411480">
                  <a:extLst>
                    <a:ext uri="{9D8B030D-6E8A-4147-A177-3AD203B41FA5}">
                      <a16:colId xmlns:a16="http://schemas.microsoft.com/office/drawing/2014/main" val="3334186843"/>
                    </a:ext>
                  </a:extLst>
                </a:gridCol>
                <a:gridCol w="411480">
                  <a:extLst>
                    <a:ext uri="{9D8B030D-6E8A-4147-A177-3AD203B41FA5}">
                      <a16:colId xmlns:a16="http://schemas.microsoft.com/office/drawing/2014/main" val="2936052995"/>
                    </a:ext>
                  </a:extLst>
                </a:gridCol>
                <a:gridCol w="411480">
                  <a:extLst>
                    <a:ext uri="{9D8B030D-6E8A-4147-A177-3AD203B41FA5}">
                      <a16:colId xmlns:a16="http://schemas.microsoft.com/office/drawing/2014/main" val="2955761559"/>
                    </a:ext>
                  </a:extLst>
                </a:gridCol>
                <a:gridCol w="411480">
                  <a:extLst>
                    <a:ext uri="{9D8B030D-6E8A-4147-A177-3AD203B41FA5}">
                      <a16:colId xmlns:a16="http://schemas.microsoft.com/office/drawing/2014/main" val="3315192510"/>
                    </a:ext>
                  </a:extLst>
                </a:gridCol>
                <a:gridCol w="411480">
                  <a:extLst>
                    <a:ext uri="{9D8B030D-6E8A-4147-A177-3AD203B41FA5}">
                      <a16:colId xmlns:a16="http://schemas.microsoft.com/office/drawing/2014/main" val="2722644925"/>
                    </a:ext>
                  </a:extLst>
                </a:gridCol>
                <a:gridCol w="411480">
                  <a:extLst>
                    <a:ext uri="{9D8B030D-6E8A-4147-A177-3AD203B41FA5}">
                      <a16:colId xmlns:a16="http://schemas.microsoft.com/office/drawing/2014/main" val="1324902764"/>
                    </a:ext>
                  </a:extLst>
                </a:gridCol>
                <a:gridCol w="411480">
                  <a:extLst>
                    <a:ext uri="{9D8B030D-6E8A-4147-A177-3AD203B41FA5}">
                      <a16:colId xmlns:a16="http://schemas.microsoft.com/office/drawing/2014/main" val="1957505574"/>
                    </a:ext>
                  </a:extLst>
                </a:gridCol>
                <a:gridCol w="411480">
                  <a:extLst>
                    <a:ext uri="{9D8B030D-6E8A-4147-A177-3AD203B41FA5}">
                      <a16:colId xmlns:a16="http://schemas.microsoft.com/office/drawing/2014/main" val="2075165702"/>
                    </a:ext>
                  </a:extLst>
                </a:gridCol>
                <a:gridCol w="411480">
                  <a:extLst>
                    <a:ext uri="{9D8B030D-6E8A-4147-A177-3AD203B41FA5}">
                      <a16:colId xmlns:a16="http://schemas.microsoft.com/office/drawing/2014/main" val="1408429945"/>
                    </a:ext>
                  </a:extLst>
                </a:gridCol>
                <a:gridCol w="411480">
                  <a:extLst>
                    <a:ext uri="{9D8B030D-6E8A-4147-A177-3AD203B41FA5}">
                      <a16:colId xmlns:a16="http://schemas.microsoft.com/office/drawing/2014/main" val="3783549419"/>
                    </a:ext>
                  </a:extLst>
                </a:gridCol>
                <a:gridCol w="411480">
                  <a:extLst>
                    <a:ext uri="{9D8B030D-6E8A-4147-A177-3AD203B41FA5}">
                      <a16:colId xmlns:a16="http://schemas.microsoft.com/office/drawing/2014/main" val="2391198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402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11:30:20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11:30:20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1526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08:00:14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08:00:14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4910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91950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13:00:06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13:00:06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5650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19:00:04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19:00:04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7998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08:00:26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08:00:26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92384266"/>
                  </a:ext>
                </a:extLst>
              </a:tr>
            </a:tbl>
          </a:graphicData>
        </a:graphic>
      </p:graphicFrame>
      <p:sp>
        <p:nvSpPr>
          <p:cNvPr id="4" name="Text Placeholder 3">
            <a:extLst>
              <a:ext uri="{FF2B5EF4-FFF2-40B4-BE49-F238E27FC236}">
                <a16:creationId xmlns:a16="http://schemas.microsoft.com/office/drawing/2014/main" id="{94F30742-277A-4BBA-B503-3369D50AFAE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3793785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09C23-1809-43A6-9DCA-3F122503D94B}"/>
              </a:ext>
            </a:extLst>
          </p:cNvPr>
          <p:cNvSpPr>
            <a:spLocks noGrp="1"/>
          </p:cNvSpPr>
          <p:nvPr>
            <p:ph type="title"/>
          </p:nvPr>
        </p:nvSpPr>
        <p:spPr/>
        <p:txBody>
          <a:bodyPr/>
          <a:lstStyle/>
          <a:p>
            <a:r>
              <a:rPr lang="en-US"/>
              <a:t>Facebook Post Performance Facebook EUNA | 6 profiles - 2 of 3</a:t>
            </a:r>
          </a:p>
        </p:txBody>
      </p:sp>
      <p:graphicFrame>
        <p:nvGraphicFramePr>
          <p:cNvPr id="5" name="Table Placeholder 4">
            <a:extLst>
              <a:ext uri="{FF2B5EF4-FFF2-40B4-BE49-F238E27FC236}">
                <a16:creationId xmlns:a16="http://schemas.microsoft.com/office/drawing/2014/main" id="{03FAF680-314E-429E-BD42-A51180DEB8F8}"/>
              </a:ext>
            </a:extLst>
          </p:cNvPr>
          <p:cNvGraphicFramePr>
            <a:graphicFrameLocks noGrp="1"/>
          </p:cNvGraphicFramePr>
          <p:nvPr>
            <p:ph type="tbl" sz="quarter" idx="13"/>
            <p:extLst>
              <p:ext uri="{D42A27DB-BD31-4B8C-83A1-F6EECF244321}">
                <p14:modId xmlns:p14="http://schemas.microsoft.com/office/powerpoint/2010/main" val="350648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96226777"/>
                    </a:ext>
                  </a:extLst>
                </a:gridCol>
                <a:gridCol w="905257">
                  <a:extLst>
                    <a:ext uri="{9D8B030D-6E8A-4147-A177-3AD203B41FA5}">
                      <a16:colId xmlns:a16="http://schemas.microsoft.com/office/drawing/2014/main" val="3274195382"/>
                    </a:ext>
                  </a:extLst>
                </a:gridCol>
                <a:gridCol w="411480">
                  <a:extLst>
                    <a:ext uri="{9D8B030D-6E8A-4147-A177-3AD203B41FA5}">
                      <a16:colId xmlns:a16="http://schemas.microsoft.com/office/drawing/2014/main" val="2250985572"/>
                    </a:ext>
                  </a:extLst>
                </a:gridCol>
                <a:gridCol w="411480">
                  <a:extLst>
                    <a:ext uri="{9D8B030D-6E8A-4147-A177-3AD203B41FA5}">
                      <a16:colId xmlns:a16="http://schemas.microsoft.com/office/drawing/2014/main" val="2043155238"/>
                    </a:ext>
                  </a:extLst>
                </a:gridCol>
                <a:gridCol w="411480">
                  <a:extLst>
                    <a:ext uri="{9D8B030D-6E8A-4147-A177-3AD203B41FA5}">
                      <a16:colId xmlns:a16="http://schemas.microsoft.com/office/drawing/2014/main" val="1256226970"/>
                    </a:ext>
                  </a:extLst>
                </a:gridCol>
                <a:gridCol w="411480">
                  <a:extLst>
                    <a:ext uri="{9D8B030D-6E8A-4147-A177-3AD203B41FA5}">
                      <a16:colId xmlns:a16="http://schemas.microsoft.com/office/drawing/2014/main" val="1480107017"/>
                    </a:ext>
                  </a:extLst>
                </a:gridCol>
                <a:gridCol w="411480">
                  <a:extLst>
                    <a:ext uri="{9D8B030D-6E8A-4147-A177-3AD203B41FA5}">
                      <a16:colId xmlns:a16="http://schemas.microsoft.com/office/drawing/2014/main" val="377580452"/>
                    </a:ext>
                  </a:extLst>
                </a:gridCol>
                <a:gridCol w="411480">
                  <a:extLst>
                    <a:ext uri="{9D8B030D-6E8A-4147-A177-3AD203B41FA5}">
                      <a16:colId xmlns:a16="http://schemas.microsoft.com/office/drawing/2014/main" val="2461529851"/>
                    </a:ext>
                  </a:extLst>
                </a:gridCol>
                <a:gridCol w="411480">
                  <a:extLst>
                    <a:ext uri="{9D8B030D-6E8A-4147-A177-3AD203B41FA5}">
                      <a16:colId xmlns:a16="http://schemas.microsoft.com/office/drawing/2014/main" val="1238712060"/>
                    </a:ext>
                  </a:extLst>
                </a:gridCol>
                <a:gridCol w="411480">
                  <a:extLst>
                    <a:ext uri="{9D8B030D-6E8A-4147-A177-3AD203B41FA5}">
                      <a16:colId xmlns:a16="http://schemas.microsoft.com/office/drawing/2014/main" val="2747208370"/>
                    </a:ext>
                  </a:extLst>
                </a:gridCol>
                <a:gridCol w="411480">
                  <a:extLst>
                    <a:ext uri="{9D8B030D-6E8A-4147-A177-3AD203B41FA5}">
                      <a16:colId xmlns:a16="http://schemas.microsoft.com/office/drawing/2014/main" val="4080196888"/>
                    </a:ext>
                  </a:extLst>
                </a:gridCol>
                <a:gridCol w="411480">
                  <a:extLst>
                    <a:ext uri="{9D8B030D-6E8A-4147-A177-3AD203B41FA5}">
                      <a16:colId xmlns:a16="http://schemas.microsoft.com/office/drawing/2014/main" val="4258576415"/>
                    </a:ext>
                  </a:extLst>
                </a:gridCol>
                <a:gridCol w="411480">
                  <a:extLst>
                    <a:ext uri="{9D8B030D-6E8A-4147-A177-3AD203B41FA5}">
                      <a16:colId xmlns:a16="http://schemas.microsoft.com/office/drawing/2014/main" val="4034511001"/>
                    </a:ext>
                  </a:extLst>
                </a:gridCol>
                <a:gridCol w="411480">
                  <a:extLst>
                    <a:ext uri="{9D8B030D-6E8A-4147-A177-3AD203B41FA5}">
                      <a16:colId xmlns:a16="http://schemas.microsoft.com/office/drawing/2014/main" val="35808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537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20:00:09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20:00:09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5252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19:00:00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19:00:00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4948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6966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13:00:06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13:00:06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8678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11:00:07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11:00:07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15307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20:00:01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20:00:01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40903393"/>
                  </a:ext>
                </a:extLst>
              </a:tr>
            </a:tbl>
          </a:graphicData>
        </a:graphic>
      </p:graphicFrame>
      <p:sp>
        <p:nvSpPr>
          <p:cNvPr id="4" name="Text Placeholder 3">
            <a:extLst>
              <a:ext uri="{FF2B5EF4-FFF2-40B4-BE49-F238E27FC236}">
                <a16:creationId xmlns:a16="http://schemas.microsoft.com/office/drawing/2014/main" id="{88DBFA45-8F62-4ADC-A3B4-321203A2B25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3653864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00828-4B4A-45FD-A3EB-98E4A83D4D3E}"/>
              </a:ext>
            </a:extLst>
          </p:cNvPr>
          <p:cNvSpPr>
            <a:spLocks noGrp="1"/>
          </p:cNvSpPr>
          <p:nvPr>
            <p:ph type="title"/>
          </p:nvPr>
        </p:nvSpPr>
        <p:spPr/>
        <p:txBody>
          <a:bodyPr/>
          <a:lstStyle/>
          <a:p>
            <a:r>
              <a:rPr lang="en-US"/>
              <a:t>Facebook Post Performance Facebook EUNA | 6 profiles - 3 of 3</a:t>
            </a:r>
          </a:p>
        </p:txBody>
      </p:sp>
      <p:graphicFrame>
        <p:nvGraphicFramePr>
          <p:cNvPr id="5" name="Table Placeholder 4">
            <a:extLst>
              <a:ext uri="{FF2B5EF4-FFF2-40B4-BE49-F238E27FC236}">
                <a16:creationId xmlns:a16="http://schemas.microsoft.com/office/drawing/2014/main" id="{D0A4E069-C1E5-4197-A591-7BE970AE4B54}"/>
              </a:ext>
            </a:extLst>
          </p:cNvPr>
          <p:cNvGraphicFramePr>
            <a:graphicFrameLocks noGrp="1"/>
          </p:cNvGraphicFramePr>
          <p:nvPr>
            <p:ph type="tbl" sz="quarter" idx="13"/>
            <p:extLst>
              <p:ext uri="{D42A27DB-BD31-4B8C-83A1-F6EECF244321}">
                <p14:modId xmlns:p14="http://schemas.microsoft.com/office/powerpoint/2010/main" val="340360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08537699"/>
                    </a:ext>
                  </a:extLst>
                </a:gridCol>
                <a:gridCol w="905257">
                  <a:extLst>
                    <a:ext uri="{9D8B030D-6E8A-4147-A177-3AD203B41FA5}">
                      <a16:colId xmlns:a16="http://schemas.microsoft.com/office/drawing/2014/main" val="4251718506"/>
                    </a:ext>
                  </a:extLst>
                </a:gridCol>
                <a:gridCol w="411480">
                  <a:extLst>
                    <a:ext uri="{9D8B030D-6E8A-4147-A177-3AD203B41FA5}">
                      <a16:colId xmlns:a16="http://schemas.microsoft.com/office/drawing/2014/main" val="2202711229"/>
                    </a:ext>
                  </a:extLst>
                </a:gridCol>
                <a:gridCol w="411480">
                  <a:extLst>
                    <a:ext uri="{9D8B030D-6E8A-4147-A177-3AD203B41FA5}">
                      <a16:colId xmlns:a16="http://schemas.microsoft.com/office/drawing/2014/main" val="3737802548"/>
                    </a:ext>
                  </a:extLst>
                </a:gridCol>
                <a:gridCol w="411480">
                  <a:extLst>
                    <a:ext uri="{9D8B030D-6E8A-4147-A177-3AD203B41FA5}">
                      <a16:colId xmlns:a16="http://schemas.microsoft.com/office/drawing/2014/main" val="2690884343"/>
                    </a:ext>
                  </a:extLst>
                </a:gridCol>
                <a:gridCol w="411480">
                  <a:extLst>
                    <a:ext uri="{9D8B030D-6E8A-4147-A177-3AD203B41FA5}">
                      <a16:colId xmlns:a16="http://schemas.microsoft.com/office/drawing/2014/main" val="1749605517"/>
                    </a:ext>
                  </a:extLst>
                </a:gridCol>
                <a:gridCol w="411480">
                  <a:extLst>
                    <a:ext uri="{9D8B030D-6E8A-4147-A177-3AD203B41FA5}">
                      <a16:colId xmlns:a16="http://schemas.microsoft.com/office/drawing/2014/main" val="3798898975"/>
                    </a:ext>
                  </a:extLst>
                </a:gridCol>
                <a:gridCol w="411480">
                  <a:extLst>
                    <a:ext uri="{9D8B030D-6E8A-4147-A177-3AD203B41FA5}">
                      <a16:colId xmlns:a16="http://schemas.microsoft.com/office/drawing/2014/main" val="1065118691"/>
                    </a:ext>
                  </a:extLst>
                </a:gridCol>
                <a:gridCol w="411480">
                  <a:extLst>
                    <a:ext uri="{9D8B030D-6E8A-4147-A177-3AD203B41FA5}">
                      <a16:colId xmlns:a16="http://schemas.microsoft.com/office/drawing/2014/main" val="3849844540"/>
                    </a:ext>
                  </a:extLst>
                </a:gridCol>
                <a:gridCol w="411480">
                  <a:extLst>
                    <a:ext uri="{9D8B030D-6E8A-4147-A177-3AD203B41FA5}">
                      <a16:colId xmlns:a16="http://schemas.microsoft.com/office/drawing/2014/main" val="780056108"/>
                    </a:ext>
                  </a:extLst>
                </a:gridCol>
                <a:gridCol w="411480">
                  <a:extLst>
                    <a:ext uri="{9D8B030D-6E8A-4147-A177-3AD203B41FA5}">
                      <a16:colId xmlns:a16="http://schemas.microsoft.com/office/drawing/2014/main" val="3502712784"/>
                    </a:ext>
                  </a:extLst>
                </a:gridCol>
                <a:gridCol w="411480">
                  <a:extLst>
                    <a:ext uri="{9D8B030D-6E8A-4147-A177-3AD203B41FA5}">
                      <a16:colId xmlns:a16="http://schemas.microsoft.com/office/drawing/2014/main" val="2066540391"/>
                    </a:ext>
                  </a:extLst>
                </a:gridCol>
                <a:gridCol w="411480">
                  <a:extLst>
                    <a:ext uri="{9D8B030D-6E8A-4147-A177-3AD203B41FA5}">
                      <a16:colId xmlns:a16="http://schemas.microsoft.com/office/drawing/2014/main" val="3602389435"/>
                    </a:ext>
                  </a:extLst>
                </a:gridCol>
                <a:gridCol w="411480">
                  <a:extLst>
                    <a:ext uri="{9D8B030D-6E8A-4147-A177-3AD203B41FA5}">
                      <a16:colId xmlns:a16="http://schemas.microsoft.com/office/drawing/2014/main" val="2522588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379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08:00:41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08:00:41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6997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13:00:09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13:00:09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53136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4248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11:00:34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11:00:34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7092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96156218"/>
                  </a:ext>
                </a:extLst>
              </a:tr>
            </a:tbl>
          </a:graphicData>
        </a:graphic>
      </p:graphicFrame>
      <p:sp>
        <p:nvSpPr>
          <p:cNvPr id="4" name="Text Placeholder 3">
            <a:extLst>
              <a:ext uri="{FF2B5EF4-FFF2-40B4-BE49-F238E27FC236}">
                <a16:creationId xmlns:a16="http://schemas.microsoft.com/office/drawing/2014/main" id="{A53AF0A1-E0B3-4CE1-A0A6-86BF7E6C0641}"/>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9849691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42DA-F400-4C31-9832-770A6D5C8F1E}"/>
              </a:ext>
            </a:extLst>
          </p:cNvPr>
          <p:cNvSpPr>
            <a:spLocks noGrp="1"/>
          </p:cNvSpPr>
          <p:nvPr>
            <p:ph type="title"/>
          </p:nvPr>
        </p:nvSpPr>
        <p:spPr/>
        <p:txBody>
          <a:bodyPr/>
          <a:lstStyle/>
          <a:p>
            <a:r>
              <a:rPr lang="en-US"/>
              <a:t>Facebook GERMANY - Post Performance Facebook | NIVEA NIVEA Germany</a:t>
            </a:r>
          </a:p>
        </p:txBody>
      </p:sp>
      <p:graphicFrame>
        <p:nvGraphicFramePr>
          <p:cNvPr id="5" name="Table Placeholder 4">
            <a:extLst>
              <a:ext uri="{FF2B5EF4-FFF2-40B4-BE49-F238E27FC236}">
                <a16:creationId xmlns:a16="http://schemas.microsoft.com/office/drawing/2014/main" id="{E2842972-11E8-46EA-934F-5B45D852BDDA}"/>
              </a:ext>
            </a:extLst>
          </p:cNvPr>
          <p:cNvGraphicFramePr>
            <a:graphicFrameLocks noGrp="1"/>
          </p:cNvGraphicFramePr>
          <p:nvPr>
            <p:ph type="tbl" sz="quarter" idx="13"/>
            <p:extLst>
              <p:ext uri="{D42A27DB-BD31-4B8C-83A1-F6EECF244321}">
                <p14:modId xmlns:p14="http://schemas.microsoft.com/office/powerpoint/2010/main" val="3842870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26974736"/>
                    </a:ext>
                  </a:extLst>
                </a:gridCol>
                <a:gridCol w="905257">
                  <a:extLst>
                    <a:ext uri="{9D8B030D-6E8A-4147-A177-3AD203B41FA5}">
                      <a16:colId xmlns:a16="http://schemas.microsoft.com/office/drawing/2014/main" val="1302948247"/>
                    </a:ext>
                  </a:extLst>
                </a:gridCol>
                <a:gridCol w="411480">
                  <a:extLst>
                    <a:ext uri="{9D8B030D-6E8A-4147-A177-3AD203B41FA5}">
                      <a16:colId xmlns:a16="http://schemas.microsoft.com/office/drawing/2014/main" val="2234328899"/>
                    </a:ext>
                  </a:extLst>
                </a:gridCol>
                <a:gridCol w="411480">
                  <a:extLst>
                    <a:ext uri="{9D8B030D-6E8A-4147-A177-3AD203B41FA5}">
                      <a16:colId xmlns:a16="http://schemas.microsoft.com/office/drawing/2014/main" val="409969098"/>
                    </a:ext>
                  </a:extLst>
                </a:gridCol>
                <a:gridCol w="411480">
                  <a:extLst>
                    <a:ext uri="{9D8B030D-6E8A-4147-A177-3AD203B41FA5}">
                      <a16:colId xmlns:a16="http://schemas.microsoft.com/office/drawing/2014/main" val="3669700789"/>
                    </a:ext>
                  </a:extLst>
                </a:gridCol>
                <a:gridCol w="411480">
                  <a:extLst>
                    <a:ext uri="{9D8B030D-6E8A-4147-A177-3AD203B41FA5}">
                      <a16:colId xmlns:a16="http://schemas.microsoft.com/office/drawing/2014/main" val="2841337148"/>
                    </a:ext>
                  </a:extLst>
                </a:gridCol>
                <a:gridCol w="411480">
                  <a:extLst>
                    <a:ext uri="{9D8B030D-6E8A-4147-A177-3AD203B41FA5}">
                      <a16:colId xmlns:a16="http://schemas.microsoft.com/office/drawing/2014/main" val="228524802"/>
                    </a:ext>
                  </a:extLst>
                </a:gridCol>
                <a:gridCol w="411480">
                  <a:extLst>
                    <a:ext uri="{9D8B030D-6E8A-4147-A177-3AD203B41FA5}">
                      <a16:colId xmlns:a16="http://schemas.microsoft.com/office/drawing/2014/main" val="1360036888"/>
                    </a:ext>
                  </a:extLst>
                </a:gridCol>
                <a:gridCol w="411480">
                  <a:extLst>
                    <a:ext uri="{9D8B030D-6E8A-4147-A177-3AD203B41FA5}">
                      <a16:colId xmlns:a16="http://schemas.microsoft.com/office/drawing/2014/main" val="2979219699"/>
                    </a:ext>
                  </a:extLst>
                </a:gridCol>
                <a:gridCol w="411480">
                  <a:extLst>
                    <a:ext uri="{9D8B030D-6E8A-4147-A177-3AD203B41FA5}">
                      <a16:colId xmlns:a16="http://schemas.microsoft.com/office/drawing/2014/main" val="1770874708"/>
                    </a:ext>
                  </a:extLst>
                </a:gridCol>
                <a:gridCol w="411480">
                  <a:extLst>
                    <a:ext uri="{9D8B030D-6E8A-4147-A177-3AD203B41FA5}">
                      <a16:colId xmlns:a16="http://schemas.microsoft.com/office/drawing/2014/main" val="489864571"/>
                    </a:ext>
                  </a:extLst>
                </a:gridCol>
                <a:gridCol w="411480">
                  <a:extLst>
                    <a:ext uri="{9D8B030D-6E8A-4147-A177-3AD203B41FA5}">
                      <a16:colId xmlns:a16="http://schemas.microsoft.com/office/drawing/2014/main" val="1911074826"/>
                    </a:ext>
                  </a:extLst>
                </a:gridCol>
                <a:gridCol w="411480">
                  <a:extLst>
                    <a:ext uri="{9D8B030D-6E8A-4147-A177-3AD203B41FA5}">
                      <a16:colId xmlns:a16="http://schemas.microsoft.com/office/drawing/2014/main" val="2309118328"/>
                    </a:ext>
                  </a:extLst>
                </a:gridCol>
                <a:gridCol w="411480">
                  <a:extLst>
                    <a:ext uri="{9D8B030D-6E8A-4147-A177-3AD203B41FA5}">
                      <a16:colId xmlns:a16="http://schemas.microsoft.com/office/drawing/2014/main" val="280260344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2399609834"/>
                  </a:ext>
                </a:extLst>
              </a:tr>
              <a:tr h="370840">
                <a:tc>
                  <a:txBody>
                    <a:bodyPr/>
                    <a:lstStyle/>
                    <a:p>
                      <a:r>
                        <a:rPr lang="en-US" sz="1000"/>
                        <a:t>07/26/2024 08:00:14</a:t>
                      </a:r>
                    </a:p>
                  </a:txBody>
                  <a:tcPr/>
                </a:tc>
                <a:tc>
                  <a:txBody>
                    <a:bodyPr/>
                    <a:lstStyle/>
                    <a:p>
                      <a:r>
                        <a:rPr lang="en-US" sz="1000"/>
                        <a:t>07/26/2024 08:00:14</a:t>
                      </a:r>
                    </a:p>
                  </a:txBody>
                  <a:tcPr/>
                </a:tc>
                <a:tc>
                  <a:txBody>
                    <a:bodyPr/>
                    <a:lstStyle/>
                    <a:p>
                      <a:r>
                        <a:rPr lang="en-US" sz="1000"/>
                        <a:t>27</a:t>
                      </a:r>
                    </a:p>
                  </a:txBody>
                  <a:tcPr/>
                </a:tc>
                <a:tc>
                  <a:txBody>
                    <a:bodyPr/>
                    <a:lstStyle/>
                    <a:p>
                      <a:r>
                        <a:rPr lang="en-US" sz="1000"/>
                        <a:t>26</a:t>
                      </a:r>
                    </a:p>
                  </a:txBody>
                  <a:tcPr/>
                </a:tc>
                <a:tc>
                  <a:txBody>
                    <a:bodyPr/>
                    <a:lstStyle/>
                    <a:p>
                      <a:r>
                        <a:rPr lang="en-US" sz="1000"/>
                        <a:t>26</a:t>
                      </a:r>
                    </a:p>
                  </a:txBody>
                  <a:tcPr/>
                </a:tc>
                <a:tc>
                  <a:txBody>
                    <a:bodyPr/>
                    <a:lstStyle/>
                    <a:p>
                      <a:r>
                        <a:rPr lang="en-US" sz="1000"/>
                        <a:t>1</a:t>
                      </a:r>
                    </a:p>
                  </a:txBody>
                  <a:tcPr/>
                </a:tc>
                <a:tc>
                  <a:txBody>
                    <a:bodyPr/>
                    <a:lstStyle/>
                    <a:p>
                      <a:r>
                        <a:rPr lang="en-US" sz="1000"/>
                        <a:t>0</a:t>
                      </a:r>
                    </a:p>
                  </a:txBody>
                  <a:tcPr/>
                </a:tc>
                <a:tc>
                  <a:txBody>
                    <a:bodyPr/>
                    <a:lstStyle/>
                    <a:p>
                      <a:r>
                        <a:rPr lang="en-US" sz="1000"/>
                        <a:t>94</a:t>
                      </a:r>
                    </a:p>
                  </a:txBody>
                  <a:tcPr/>
                </a:tc>
                <a:tc>
                  <a:txBody>
                    <a:bodyPr/>
                    <a:lstStyle/>
                    <a:p>
                      <a:r>
                        <a:rPr lang="en-US" sz="1000"/>
                        <a:t>25243</a:t>
                      </a:r>
                    </a:p>
                  </a:txBody>
                  <a:tcPr/>
                </a:tc>
                <a:tc>
                  <a:txBody>
                    <a:bodyPr/>
                    <a:lstStyle/>
                    <a:p>
                      <a:r>
                        <a:rPr lang="en-US" sz="1000"/>
                        <a:t>25088</a:t>
                      </a:r>
                    </a:p>
                  </a:txBody>
                  <a:tcPr/>
                </a:tc>
                <a:tc>
                  <a:txBody>
                    <a:bodyPr/>
                    <a:lstStyle/>
                    <a:p>
                      <a:r>
                        <a:rPr lang="en-US" sz="1000"/>
                        <a:t>25088</a:t>
                      </a:r>
                    </a:p>
                  </a:txBody>
                  <a:tcPr/>
                </a:tc>
                <a:tc>
                  <a:txBody>
                    <a:bodyPr/>
                    <a:lstStyle/>
                    <a:p>
                      <a:r>
                        <a:rPr lang="en-US" sz="1000"/>
                        <a:t>0</a:t>
                      </a:r>
                    </a:p>
                  </a:txBody>
                  <a:tcPr/>
                </a:tc>
                <a:tc>
                  <a:txBody>
                    <a:bodyPr/>
                    <a:lstStyle/>
                    <a:p>
                      <a:r>
                        <a:rPr lang="en-US" sz="1000"/>
                        <a:t>0.3268 %</a:t>
                      </a:r>
                    </a:p>
                  </a:txBody>
                  <a:tcPr/>
                </a:tc>
                <a:tc>
                  <a:txBody>
                    <a:bodyPr/>
                    <a:lstStyle/>
                    <a:p>
                      <a:r>
                        <a:rPr lang="en-US" sz="1000"/>
                        <a:t>Photo</a:t>
                      </a:r>
                    </a:p>
                  </a:txBody>
                  <a:tcPr/>
                </a:tc>
                <a:extLst>
                  <a:ext uri="{0D108BD9-81ED-4DB2-BD59-A6C34878D82A}">
                    <a16:rowId xmlns:a16="http://schemas.microsoft.com/office/drawing/2014/main" val="4116042633"/>
                  </a:ext>
                </a:extLst>
              </a:tr>
              <a:tr h="370840">
                <a:tc>
                  <a:txBody>
                    <a:bodyPr/>
                    <a:lstStyle/>
                    <a:p>
                      <a:r>
                        <a:rPr lang="en-US" sz="1000"/>
                        <a:t>07/29/2024 08:00:26</a:t>
                      </a:r>
                    </a:p>
                  </a:txBody>
                  <a:tcPr/>
                </a:tc>
                <a:tc>
                  <a:txBody>
                    <a:bodyPr/>
                    <a:lstStyle/>
                    <a:p>
                      <a:r>
                        <a:rPr lang="en-US" sz="1000"/>
                        <a:t>07/29/2024 08:00:26</a:t>
                      </a:r>
                    </a:p>
                  </a:txBody>
                  <a:tcPr/>
                </a:tc>
                <a:tc>
                  <a:txBody>
                    <a:bodyPr/>
                    <a:lstStyle/>
                    <a:p>
                      <a:r>
                        <a:rPr lang="en-US" sz="1000"/>
                        <a:t>56</a:t>
                      </a:r>
                    </a:p>
                  </a:txBody>
                  <a:tcPr/>
                </a:tc>
                <a:tc>
                  <a:txBody>
                    <a:bodyPr/>
                    <a:lstStyle/>
                    <a:p>
                      <a:r>
                        <a:rPr lang="en-US" sz="1000"/>
                        <a:t>52</a:t>
                      </a:r>
                    </a:p>
                  </a:txBody>
                  <a:tcPr/>
                </a:tc>
                <a:tc>
                  <a:txBody>
                    <a:bodyPr/>
                    <a:lstStyle/>
                    <a:p>
                      <a:r>
                        <a:rPr lang="en-US" sz="1000"/>
                        <a:t>35</a:t>
                      </a:r>
                    </a:p>
                  </a:txBody>
                  <a:tcPr/>
                </a:tc>
                <a:tc>
                  <a:txBody>
                    <a:bodyPr/>
                    <a:lstStyle/>
                    <a:p>
                      <a:r>
                        <a:rPr lang="en-US" sz="1000"/>
                        <a:t>4</a:t>
                      </a:r>
                    </a:p>
                  </a:txBody>
                  <a:tcPr/>
                </a:tc>
                <a:tc>
                  <a:txBody>
                    <a:bodyPr/>
                    <a:lstStyle/>
                    <a:p>
                      <a:r>
                        <a:rPr lang="en-US" sz="1000"/>
                        <a:t>0</a:t>
                      </a:r>
                    </a:p>
                  </a:txBody>
                  <a:tcPr/>
                </a:tc>
                <a:tc>
                  <a:txBody>
                    <a:bodyPr/>
                    <a:lstStyle/>
                    <a:p>
                      <a:r>
                        <a:rPr lang="en-US" sz="1000"/>
                        <a:t>225</a:t>
                      </a:r>
                    </a:p>
                  </a:txBody>
                  <a:tcPr/>
                </a:tc>
                <a:tc>
                  <a:txBody>
                    <a:bodyPr/>
                    <a:lstStyle/>
                    <a:p>
                      <a:r>
                        <a:rPr lang="en-US" sz="1000"/>
                        <a:t>20751</a:t>
                      </a:r>
                    </a:p>
                  </a:txBody>
                  <a:tcPr/>
                </a:tc>
                <a:tc>
                  <a:txBody>
                    <a:bodyPr/>
                    <a:lstStyle/>
                    <a:p>
                      <a:r>
                        <a:rPr lang="en-US" sz="1000"/>
                        <a:t>19352</a:t>
                      </a:r>
                    </a:p>
                  </a:txBody>
                  <a:tcPr/>
                </a:tc>
                <a:tc>
                  <a:txBody>
                    <a:bodyPr/>
                    <a:lstStyle/>
                    <a:p>
                      <a:r>
                        <a:rPr lang="en-US" sz="1000"/>
                        <a:t>19352</a:t>
                      </a:r>
                    </a:p>
                  </a:txBody>
                  <a:tcPr/>
                </a:tc>
                <a:tc>
                  <a:txBody>
                    <a:bodyPr/>
                    <a:lstStyle/>
                    <a:p>
                      <a:r>
                        <a:rPr lang="en-US" sz="1000"/>
                        <a:t>0</a:t>
                      </a:r>
                    </a:p>
                  </a:txBody>
                  <a:tcPr/>
                </a:tc>
                <a:tc>
                  <a:txBody>
                    <a:bodyPr/>
                    <a:lstStyle/>
                    <a:p>
                      <a:r>
                        <a:rPr lang="en-US" sz="1000"/>
                        <a:t>0.8733 %</a:t>
                      </a:r>
                    </a:p>
                  </a:txBody>
                  <a:tcPr/>
                </a:tc>
                <a:tc>
                  <a:txBody>
                    <a:bodyPr/>
                    <a:lstStyle/>
                    <a:p>
                      <a:r>
                        <a:rPr lang="en-US" sz="1000"/>
                        <a:t>Photo</a:t>
                      </a:r>
                    </a:p>
                  </a:txBody>
                  <a:tcPr/>
                </a:tc>
                <a:extLst>
                  <a:ext uri="{0D108BD9-81ED-4DB2-BD59-A6C34878D82A}">
                    <a16:rowId xmlns:a16="http://schemas.microsoft.com/office/drawing/2014/main" val="3872916567"/>
                  </a:ext>
                </a:extLst>
              </a:tr>
              <a:tr h="370840">
                <a:tc>
                  <a:txBody>
                    <a:bodyPr/>
                    <a:lstStyle/>
                    <a:p>
                      <a:r>
                        <a:rPr lang="en-US" sz="1000"/>
                        <a:t>07/25/2024 08:00:41</a:t>
                      </a:r>
                    </a:p>
                  </a:txBody>
                  <a:tcPr/>
                </a:tc>
                <a:tc>
                  <a:txBody>
                    <a:bodyPr/>
                    <a:lstStyle/>
                    <a:p>
                      <a:r>
                        <a:rPr lang="en-US" sz="1000"/>
                        <a:t>07/25/2024 08:00:41</a:t>
                      </a:r>
                    </a:p>
                  </a:txBody>
                  <a:tcPr/>
                </a:tc>
                <a:tc>
                  <a:txBody>
                    <a:bodyPr/>
                    <a:lstStyle/>
                    <a:p>
                      <a:r>
                        <a:rPr lang="en-US" sz="1000"/>
                        <a:t>28</a:t>
                      </a:r>
                    </a:p>
                  </a:txBody>
                  <a:tcPr/>
                </a:tc>
                <a:tc>
                  <a:txBody>
                    <a:bodyPr/>
                    <a:lstStyle/>
                    <a:p>
                      <a:r>
                        <a:rPr lang="en-US" sz="1000"/>
                        <a:t>26</a:t>
                      </a:r>
                    </a:p>
                  </a:txBody>
                  <a:tcPr/>
                </a:tc>
                <a:tc>
                  <a:txBody>
                    <a:bodyPr/>
                    <a:lstStyle/>
                    <a:p>
                      <a:r>
                        <a:rPr lang="en-US" sz="1000"/>
                        <a:t>26</a:t>
                      </a:r>
                    </a:p>
                  </a:txBody>
                  <a:tcPr/>
                </a:tc>
                <a:tc>
                  <a:txBody>
                    <a:bodyPr/>
                    <a:lstStyle/>
                    <a:p>
                      <a:r>
                        <a:rPr lang="en-US" sz="1000"/>
                        <a:t>1</a:t>
                      </a:r>
                    </a:p>
                  </a:txBody>
                  <a:tcPr/>
                </a:tc>
                <a:tc>
                  <a:txBody>
                    <a:bodyPr/>
                    <a:lstStyle/>
                    <a:p>
                      <a:r>
                        <a:rPr lang="en-US" sz="1000"/>
                        <a:t>1</a:t>
                      </a:r>
                    </a:p>
                  </a:txBody>
                  <a:tcPr/>
                </a:tc>
                <a:tc>
                  <a:txBody>
                    <a:bodyPr/>
                    <a:lstStyle/>
                    <a:p>
                      <a:r>
                        <a:rPr lang="en-US" sz="1000"/>
                        <a:t>96</a:t>
                      </a:r>
                    </a:p>
                  </a:txBody>
                  <a:tcPr/>
                </a:tc>
                <a:tc>
                  <a:txBody>
                    <a:bodyPr/>
                    <a:lstStyle/>
                    <a:p>
                      <a:r>
                        <a:rPr lang="en-US" sz="1000"/>
                        <a:t>6348</a:t>
                      </a:r>
                    </a:p>
                  </a:txBody>
                  <a:tcPr/>
                </a:tc>
                <a:tc>
                  <a:txBody>
                    <a:bodyPr/>
                    <a:lstStyle/>
                    <a:p>
                      <a:r>
                        <a:rPr lang="en-US" sz="1000"/>
                        <a:t>6088</a:t>
                      </a:r>
                    </a:p>
                  </a:txBody>
                  <a:tcPr/>
                </a:tc>
                <a:tc>
                  <a:txBody>
                    <a:bodyPr/>
                    <a:lstStyle/>
                    <a:p>
                      <a:r>
                        <a:rPr lang="en-US" sz="1000"/>
                        <a:t>6088</a:t>
                      </a:r>
                    </a:p>
                  </a:txBody>
                  <a:tcPr/>
                </a:tc>
                <a:tc>
                  <a:txBody>
                    <a:bodyPr/>
                    <a:lstStyle/>
                    <a:p>
                      <a:r>
                        <a:rPr lang="en-US" sz="1000"/>
                        <a:t>0</a:t>
                      </a:r>
                    </a:p>
                  </a:txBody>
                  <a:tcPr/>
                </a:tc>
                <a:tc>
                  <a:txBody>
                    <a:bodyPr/>
                    <a:lstStyle/>
                    <a:p>
                      <a:r>
                        <a:rPr lang="en-US" sz="1000"/>
                        <a:t>1.2976 %</a:t>
                      </a:r>
                    </a:p>
                  </a:txBody>
                  <a:tcPr/>
                </a:tc>
                <a:tc>
                  <a:txBody>
                    <a:bodyPr/>
                    <a:lstStyle/>
                    <a:p>
                      <a:r>
                        <a:rPr lang="en-US" sz="1000"/>
                        <a:t>Video</a:t>
                      </a:r>
                    </a:p>
                  </a:txBody>
                  <a:tcPr/>
                </a:tc>
                <a:extLst>
                  <a:ext uri="{0D108BD9-81ED-4DB2-BD59-A6C34878D82A}">
                    <a16:rowId xmlns:a16="http://schemas.microsoft.com/office/drawing/2014/main" val="1327251864"/>
                  </a:ext>
                </a:extLst>
              </a:tr>
            </a:tbl>
          </a:graphicData>
        </a:graphic>
      </p:graphicFrame>
      <p:sp>
        <p:nvSpPr>
          <p:cNvPr id="4" name="Text Placeholder 3">
            <a:extLst>
              <a:ext uri="{FF2B5EF4-FFF2-40B4-BE49-F238E27FC236}">
                <a16:creationId xmlns:a16="http://schemas.microsoft.com/office/drawing/2014/main" id="{5BF8B80B-8CF1-477C-A58B-13F47A8DA11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601067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5D4E7-A265-4FB2-9FFE-E22309DD179C}"/>
              </a:ext>
            </a:extLst>
          </p:cNvPr>
          <p:cNvSpPr>
            <a:spLocks noGrp="1"/>
          </p:cNvSpPr>
          <p:nvPr>
            <p:ph type="title"/>
          </p:nvPr>
        </p:nvSpPr>
        <p:spPr/>
        <p:txBody>
          <a:bodyPr/>
          <a:lstStyle/>
          <a:p>
            <a:r>
              <a:rPr lang="en-US"/>
              <a:t>Facebook ITALY - Post Performance Facebook | NIVEA NIVEA Italy</a:t>
            </a:r>
          </a:p>
        </p:txBody>
      </p:sp>
      <p:graphicFrame>
        <p:nvGraphicFramePr>
          <p:cNvPr id="5" name="Table Placeholder 4">
            <a:extLst>
              <a:ext uri="{FF2B5EF4-FFF2-40B4-BE49-F238E27FC236}">
                <a16:creationId xmlns:a16="http://schemas.microsoft.com/office/drawing/2014/main" id="{DA18C679-F42E-484F-9E91-A8BA0AFA8160}"/>
              </a:ext>
            </a:extLst>
          </p:cNvPr>
          <p:cNvGraphicFramePr>
            <a:graphicFrameLocks noGrp="1"/>
          </p:cNvGraphicFramePr>
          <p:nvPr>
            <p:ph type="tbl" sz="quarter" idx="13"/>
            <p:extLst>
              <p:ext uri="{D42A27DB-BD31-4B8C-83A1-F6EECF244321}">
                <p14:modId xmlns:p14="http://schemas.microsoft.com/office/powerpoint/2010/main" val="596254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19249112"/>
                    </a:ext>
                  </a:extLst>
                </a:gridCol>
                <a:gridCol w="905257">
                  <a:extLst>
                    <a:ext uri="{9D8B030D-6E8A-4147-A177-3AD203B41FA5}">
                      <a16:colId xmlns:a16="http://schemas.microsoft.com/office/drawing/2014/main" val="3663226159"/>
                    </a:ext>
                  </a:extLst>
                </a:gridCol>
                <a:gridCol w="411480">
                  <a:extLst>
                    <a:ext uri="{9D8B030D-6E8A-4147-A177-3AD203B41FA5}">
                      <a16:colId xmlns:a16="http://schemas.microsoft.com/office/drawing/2014/main" val="2522484762"/>
                    </a:ext>
                  </a:extLst>
                </a:gridCol>
                <a:gridCol w="411480">
                  <a:extLst>
                    <a:ext uri="{9D8B030D-6E8A-4147-A177-3AD203B41FA5}">
                      <a16:colId xmlns:a16="http://schemas.microsoft.com/office/drawing/2014/main" val="3622322504"/>
                    </a:ext>
                  </a:extLst>
                </a:gridCol>
                <a:gridCol w="411480">
                  <a:extLst>
                    <a:ext uri="{9D8B030D-6E8A-4147-A177-3AD203B41FA5}">
                      <a16:colId xmlns:a16="http://schemas.microsoft.com/office/drawing/2014/main" val="2445502876"/>
                    </a:ext>
                  </a:extLst>
                </a:gridCol>
                <a:gridCol w="411480">
                  <a:extLst>
                    <a:ext uri="{9D8B030D-6E8A-4147-A177-3AD203B41FA5}">
                      <a16:colId xmlns:a16="http://schemas.microsoft.com/office/drawing/2014/main" val="1125671975"/>
                    </a:ext>
                  </a:extLst>
                </a:gridCol>
                <a:gridCol w="411480">
                  <a:extLst>
                    <a:ext uri="{9D8B030D-6E8A-4147-A177-3AD203B41FA5}">
                      <a16:colId xmlns:a16="http://schemas.microsoft.com/office/drawing/2014/main" val="3510052327"/>
                    </a:ext>
                  </a:extLst>
                </a:gridCol>
                <a:gridCol w="411480">
                  <a:extLst>
                    <a:ext uri="{9D8B030D-6E8A-4147-A177-3AD203B41FA5}">
                      <a16:colId xmlns:a16="http://schemas.microsoft.com/office/drawing/2014/main" val="3243951428"/>
                    </a:ext>
                  </a:extLst>
                </a:gridCol>
                <a:gridCol w="411480">
                  <a:extLst>
                    <a:ext uri="{9D8B030D-6E8A-4147-A177-3AD203B41FA5}">
                      <a16:colId xmlns:a16="http://schemas.microsoft.com/office/drawing/2014/main" val="2987892152"/>
                    </a:ext>
                  </a:extLst>
                </a:gridCol>
                <a:gridCol w="411480">
                  <a:extLst>
                    <a:ext uri="{9D8B030D-6E8A-4147-A177-3AD203B41FA5}">
                      <a16:colId xmlns:a16="http://schemas.microsoft.com/office/drawing/2014/main" val="2762569586"/>
                    </a:ext>
                  </a:extLst>
                </a:gridCol>
                <a:gridCol w="411480">
                  <a:extLst>
                    <a:ext uri="{9D8B030D-6E8A-4147-A177-3AD203B41FA5}">
                      <a16:colId xmlns:a16="http://schemas.microsoft.com/office/drawing/2014/main" val="2719370910"/>
                    </a:ext>
                  </a:extLst>
                </a:gridCol>
                <a:gridCol w="411480">
                  <a:extLst>
                    <a:ext uri="{9D8B030D-6E8A-4147-A177-3AD203B41FA5}">
                      <a16:colId xmlns:a16="http://schemas.microsoft.com/office/drawing/2014/main" val="3085502910"/>
                    </a:ext>
                  </a:extLst>
                </a:gridCol>
                <a:gridCol w="411480">
                  <a:extLst>
                    <a:ext uri="{9D8B030D-6E8A-4147-A177-3AD203B41FA5}">
                      <a16:colId xmlns:a16="http://schemas.microsoft.com/office/drawing/2014/main" val="727887542"/>
                    </a:ext>
                  </a:extLst>
                </a:gridCol>
                <a:gridCol w="411480">
                  <a:extLst>
                    <a:ext uri="{9D8B030D-6E8A-4147-A177-3AD203B41FA5}">
                      <a16:colId xmlns:a16="http://schemas.microsoft.com/office/drawing/2014/main" val="359141238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2441264643"/>
                  </a:ext>
                </a:extLst>
              </a:tr>
              <a:tr h="370840">
                <a:tc>
                  <a:txBody>
                    <a:bodyPr/>
                    <a:lstStyle/>
                    <a:p>
                      <a:r>
                        <a:rPr lang="en-US" sz="1000"/>
                        <a:t>07/26/2024 11:30:20</a:t>
                      </a:r>
                    </a:p>
                  </a:txBody>
                  <a:tcPr/>
                </a:tc>
                <a:tc>
                  <a:txBody>
                    <a:bodyPr/>
                    <a:lstStyle/>
                    <a:p>
                      <a:r>
                        <a:rPr lang="en-US" sz="1000"/>
                        <a:t>07/26/2024 11:30:20</a:t>
                      </a:r>
                    </a:p>
                  </a:txBody>
                  <a:tcPr/>
                </a:tc>
                <a:tc>
                  <a:txBody>
                    <a:bodyPr/>
                    <a:lstStyle/>
                    <a:p>
                      <a:r>
                        <a:rPr lang="en-US" sz="1000"/>
                        <a:t>124</a:t>
                      </a:r>
                    </a:p>
                  </a:txBody>
                  <a:tcPr/>
                </a:tc>
                <a:tc>
                  <a:txBody>
                    <a:bodyPr/>
                    <a:lstStyle/>
                    <a:p>
                      <a:r>
                        <a:rPr lang="en-US" sz="1000"/>
                        <a:t>122</a:t>
                      </a:r>
                    </a:p>
                  </a:txBody>
                  <a:tcPr/>
                </a:tc>
                <a:tc>
                  <a:txBody>
                    <a:bodyPr/>
                    <a:lstStyle/>
                    <a:p>
                      <a:r>
                        <a:rPr lang="en-US" sz="1000"/>
                        <a:t>117</a:t>
                      </a:r>
                    </a:p>
                  </a:txBody>
                  <a:tcPr/>
                </a:tc>
                <a:tc>
                  <a:txBody>
                    <a:bodyPr/>
                    <a:lstStyle/>
                    <a:p>
                      <a:r>
                        <a:rPr lang="en-US" sz="1000"/>
                        <a:t>0</a:t>
                      </a:r>
                    </a:p>
                  </a:txBody>
                  <a:tcPr/>
                </a:tc>
                <a:tc>
                  <a:txBody>
                    <a:bodyPr/>
                    <a:lstStyle/>
                    <a:p>
                      <a:r>
                        <a:rPr lang="en-US" sz="1000"/>
                        <a:t>2</a:t>
                      </a:r>
                    </a:p>
                  </a:txBody>
                  <a:tcPr/>
                </a:tc>
                <a:tc>
                  <a:txBody>
                    <a:bodyPr/>
                    <a:lstStyle/>
                    <a:p>
                      <a:r>
                        <a:rPr lang="en-US" sz="1000"/>
                        <a:t>3941</a:t>
                      </a:r>
                    </a:p>
                  </a:txBody>
                  <a:tcPr/>
                </a:tc>
                <a:tc>
                  <a:txBody>
                    <a:bodyPr/>
                    <a:lstStyle/>
                    <a:p>
                      <a:r>
                        <a:rPr lang="en-US" sz="1000"/>
                        <a:t>984655</a:t>
                      </a:r>
                    </a:p>
                  </a:txBody>
                  <a:tcPr/>
                </a:tc>
                <a:tc>
                  <a:txBody>
                    <a:bodyPr/>
                    <a:lstStyle/>
                    <a:p>
                      <a:r>
                        <a:rPr lang="en-US" sz="1000"/>
                        <a:t>661259</a:t>
                      </a:r>
                    </a:p>
                  </a:txBody>
                  <a:tcPr/>
                </a:tc>
                <a:tc>
                  <a:txBody>
                    <a:bodyPr/>
                    <a:lstStyle/>
                    <a:p>
                      <a:r>
                        <a:rPr lang="en-US" sz="1000"/>
                        <a:t>1684</a:t>
                      </a:r>
                    </a:p>
                  </a:txBody>
                  <a:tcPr/>
                </a:tc>
                <a:tc>
                  <a:txBody>
                    <a:bodyPr/>
                    <a:lstStyle/>
                    <a:p>
                      <a:r>
                        <a:rPr lang="en-US" sz="1000"/>
                        <a:t>659165</a:t>
                      </a:r>
                    </a:p>
                  </a:txBody>
                  <a:tcPr/>
                </a:tc>
                <a:tc>
                  <a:txBody>
                    <a:bodyPr/>
                    <a:lstStyle/>
                    <a:p>
                      <a:r>
                        <a:rPr lang="en-US" sz="1000"/>
                        <a:t>0.5868 %</a:t>
                      </a:r>
                    </a:p>
                  </a:txBody>
                  <a:tcPr/>
                </a:tc>
                <a:tc>
                  <a:txBody>
                    <a:bodyPr/>
                    <a:lstStyle/>
                    <a:p>
                      <a:r>
                        <a:rPr lang="en-US" sz="1000"/>
                        <a:t>Album</a:t>
                      </a:r>
                    </a:p>
                  </a:txBody>
                  <a:tcPr/>
                </a:tc>
                <a:extLst>
                  <a:ext uri="{0D108BD9-81ED-4DB2-BD59-A6C34878D82A}">
                    <a16:rowId xmlns:a16="http://schemas.microsoft.com/office/drawing/2014/main" val="224638102"/>
                  </a:ext>
                </a:extLst>
              </a:tr>
              <a:tr h="370840">
                <a:tc>
                  <a:txBody>
                    <a:bodyPr/>
                    <a:lstStyle/>
                    <a:p>
                      <a:r>
                        <a:rPr lang="en-US" sz="1000"/>
                        <a:t>07/30/2024 11:00:09</a:t>
                      </a:r>
                    </a:p>
                  </a:txBody>
                  <a:tcPr/>
                </a:tc>
                <a:tc>
                  <a:txBody>
                    <a:bodyPr/>
                    <a:lstStyle/>
                    <a:p>
                      <a:r>
                        <a:rPr lang="en-US" sz="1000"/>
                        <a:t>07/30/2024 11:00:09</a:t>
                      </a:r>
                    </a:p>
                  </a:txBody>
                  <a:tcPr/>
                </a:tc>
                <a:tc>
                  <a:txBody>
                    <a:bodyPr/>
                    <a:lstStyle/>
                    <a:p>
                      <a:r>
                        <a:rPr lang="en-US" sz="1000"/>
                        <a:t>23</a:t>
                      </a:r>
                    </a:p>
                  </a:txBody>
                  <a:tcPr/>
                </a:tc>
                <a:tc>
                  <a:txBody>
                    <a:bodyPr/>
                    <a:lstStyle/>
                    <a:p>
                      <a:r>
                        <a:rPr lang="en-US" sz="1000"/>
                        <a:t>19</a:t>
                      </a:r>
                    </a:p>
                  </a:txBody>
                  <a:tcPr/>
                </a:tc>
                <a:tc>
                  <a:txBody>
                    <a:bodyPr/>
                    <a:lstStyle/>
                    <a:p>
                      <a:r>
                        <a:rPr lang="en-US" sz="1000"/>
                        <a:t>17</a:t>
                      </a:r>
                    </a:p>
                  </a:txBody>
                  <a:tcPr/>
                </a:tc>
                <a:tc>
                  <a:txBody>
                    <a:bodyPr/>
                    <a:lstStyle/>
                    <a:p>
                      <a:r>
                        <a:rPr lang="en-US" sz="1000"/>
                        <a:t>2</a:t>
                      </a:r>
                    </a:p>
                  </a:txBody>
                  <a:tcPr/>
                </a:tc>
                <a:tc>
                  <a:txBody>
                    <a:bodyPr/>
                    <a:lstStyle/>
                    <a:p>
                      <a:r>
                        <a:rPr lang="en-US" sz="1000"/>
                        <a:t>2</a:t>
                      </a:r>
                    </a:p>
                  </a:txBody>
                  <a:tcPr/>
                </a:tc>
                <a:tc>
                  <a:txBody>
                    <a:bodyPr/>
                    <a:lstStyle/>
                    <a:p>
                      <a:r>
                        <a:rPr lang="en-US" sz="1000"/>
                        <a:t>60</a:t>
                      </a:r>
                    </a:p>
                  </a:txBody>
                  <a:tcPr/>
                </a:tc>
                <a:tc>
                  <a:txBody>
                    <a:bodyPr/>
                    <a:lstStyle/>
                    <a:p>
                      <a:r>
                        <a:rPr lang="en-US" sz="1000"/>
                        <a:t>11286</a:t>
                      </a:r>
                    </a:p>
                  </a:txBody>
                  <a:tcPr/>
                </a:tc>
                <a:tc>
                  <a:txBody>
                    <a:bodyPr/>
                    <a:lstStyle/>
                    <a:p>
                      <a:r>
                        <a:rPr lang="en-US" sz="1000"/>
                        <a:t>11286</a:t>
                      </a:r>
                    </a:p>
                  </a:txBody>
                  <a:tcPr/>
                </a:tc>
                <a:tc>
                  <a:txBody>
                    <a:bodyPr/>
                    <a:lstStyle/>
                    <a:p>
                      <a:r>
                        <a:rPr lang="en-US" sz="1000"/>
                        <a:t>11286</a:t>
                      </a:r>
                    </a:p>
                  </a:txBody>
                  <a:tcPr/>
                </a:tc>
                <a:tc>
                  <a:txBody>
                    <a:bodyPr/>
                    <a:lstStyle/>
                    <a:p>
                      <a:r>
                        <a:rPr lang="en-US" sz="1000"/>
                        <a:t>0</a:t>
                      </a:r>
                    </a:p>
                  </a:txBody>
                  <a:tcPr/>
                </a:tc>
                <a:tc>
                  <a:txBody>
                    <a:bodyPr/>
                    <a:lstStyle/>
                    <a:p>
                      <a:r>
                        <a:rPr lang="en-US" sz="1000"/>
                        <a:t>0.4696 %</a:t>
                      </a:r>
                    </a:p>
                  </a:txBody>
                  <a:tcPr/>
                </a:tc>
                <a:tc>
                  <a:txBody>
                    <a:bodyPr/>
                    <a:lstStyle/>
                    <a:p>
                      <a:r>
                        <a:rPr lang="en-US" sz="1000"/>
                        <a:t>Photo</a:t>
                      </a:r>
                    </a:p>
                  </a:txBody>
                  <a:tcPr/>
                </a:tc>
                <a:extLst>
                  <a:ext uri="{0D108BD9-81ED-4DB2-BD59-A6C34878D82A}">
                    <a16:rowId xmlns:a16="http://schemas.microsoft.com/office/drawing/2014/main" val="18203864"/>
                  </a:ext>
                </a:extLst>
              </a:tr>
            </a:tbl>
          </a:graphicData>
        </a:graphic>
      </p:graphicFrame>
      <p:sp>
        <p:nvSpPr>
          <p:cNvPr id="4" name="Text Placeholder 3">
            <a:extLst>
              <a:ext uri="{FF2B5EF4-FFF2-40B4-BE49-F238E27FC236}">
                <a16:creationId xmlns:a16="http://schemas.microsoft.com/office/drawing/2014/main" id="{F10C0E45-EACE-4770-8D58-AAB30F71543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0189199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D6D82-9B4F-4A6A-A1FE-12CC8BD943B1}"/>
              </a:ext>
            </a:extLst>
          </p:cNvPr>
          <p:cNvSpPr>
            <a:spLocks noGrp="1"/>
          </p:cNvSpPr>
          <p:nvPr>
            <p:ph type="title"/>
          </p:nvPr>
        </p:nvSpPr>
        <p:spPr/>
        <p:txBody>
          <a:bodyPr/>
          <a:lstStyle/>
          <a:p>
            <a:r>
              <a:rPr lang="fr-FR"/>
              <a:t>Facebook FRANCE - Post Performance Facebook | NIVEA NIVEA France</a:t>
            </a:r>
            <a:endParaRPr lang="en-US"/>
          </a:p>
        </p:txBody>
      </p:sp>
      <p:graphicFrame>
        <p:nvGraphicFramePr>
          <p:cNvPr id="5" name="Table Placeholder 4">
            <a:extLst>
              <a:ext uri="{FF2B5EF4-FFF2-40B4-BE49-F238E27FC236}">
                <a16:creationId xmlns:a16="http://schemas.microsoft.com/office/drawing/2014/main" id="{FBEDE824-DA5B-447A-9840-E433BDBD21B8}"/>
              </a:ext>
            </a:extLst>
          </p:cNvPr>
          <p:cNvGraphicFramePr>
            <a:graphicFrameLocks noGrp="1"/>
          </p:cNvGraphicFramePr>
          <p:nvPr>
            <p:ph type="tbl" sz="quarter" idx="13"/>
            <p:extLst>
              <p:ext uri="{D42A27DB-BD31-4B8C-83A1-F6EECF244321}">
                <p14:modId xmlns:p14="http://schemas.microsoft.com/office/powerpoint/2010/main" val="2060359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05730433"/>
                    </a:ext>
                  </a:extLst>
                </a:gridCol>
                <a:gridCol w="905257">
                  <a:extLst>
                    <a:ext uri="{9D8B030D-6E8A-4147-A177-3AD203B41FA5}">
                      <a16:colId xmlns:a16="http://schemas.microsoft.com/office/drawing/2014/main" val="2669414873"/>
                    </a:ext>
                  </a:extLst>
                </a:gridCol>
                <a:gridCol w="411480">
                  <a:extLst>
                    <a:ext uri="{9D8B030D-6E8A-4147-A177-3AD203B41FA5}">
                      <a16:colId xmlns:a16="http://schemas.microsoft.com/office/drawing/2014/main" val="582371569"/>
                    </a:ext>
                  </a:extLst>
                </a:gridCol>
                <a:gridCol w="411480">
                  <a:extLst>
                    <a:ext uri="{9D8B030D-6E8A-4147-A177-3AD203B41FA5}">
                      <a16:colId xmlns:a16="http://schemas.microsoft.com/office/drawing/2014/main" val="1388023180"/>
                    </a:ext>
                  </a:extLst>
                </a:gridCol>
                <a:gridCol w="411480">
                  <a:extLst>
                    <a:ext uri="{9D8B030D-6E8A-4147-A177-3AD203B41FA5}">
                      <a16:colId xmlns:a16="http://schemas.microsoft.com/office/drawing/2014/main" val="2936793251"/>
                    </a:ext>
                  </a:extLst>
                </a:gridCol>
                <a:gridCol w="411480">
                  <a:extLst>
                    <a:ext uri="{9D8B030D-6E8A-4147-A177-3AD203B41FA5}">
                      <a16:colId xmlns:a16="http://schemas.microsoft.com/office/drawing/2014/main" val="442139096"/>
                    </a:ext>
                  </a:extLst>
                </a:gridCol>
                <a:gridCol w="411480">
                  <a:extLst>
                    <a:ext uri="{9D8B030D-6E8A-4147-A177-3AD203B41FA5}">
                      <a16:colId xmlns:a16="http://schemas.microsoft.com/office/drawing/2014/main" val="803715320"/>
                    </a:ext>
                  </a:extLst>
                </a:gridCol>
                <a:gridCol w="411480">
                  <a:extLst>
                    <a:ext uri="{9D8B030D-6E8A-4147-A177-3AD203B41FA5}">
                      <a16:colId xmlns:a16="http://schemas.microsoft.com/office/drawing/2014/main" val="1784776537"/>
                    </a:ext>
                  </a:extLst>
                </a:gridCol>
                <a:gridCol w="411480">
                  <a:extLst>
                    <a:ext uri="{9D8B030D-6E8A-4147-A177-3AD203B41FA5}">
                      <a16:colId xmlns:a16="http://schemas.microsoft.com/office/drawing/2014/main" val="620540829"/>
                    </a:ext>
                  </a:extLst>
                </a:gridCol>
                <a:gridCol w="411480">
                  <a:extLst>
                    <a:ext uri="{9D8B030D-6E8A-4147-A177-3AD203B41FA5}">
                      <a16:colId xmlns:a16="http://schemas.microsoft.com/office/drawing/2014/main" val="328296070"/>
                    </a:ext>
                  </a:extLst>
                </a:gridCol>
                <a:gridCol w="411480">
                  <a:extLst>
                    <a:ext uri="{9D8B030D-6E8A-4147-A177-3AD203B41FA5}">
                      <a16:colId xmlns:a16="http://schemas.microsoft.com/office/drawing/2014/main" val="2718627631"/>
                    </a:ext>
                  </a:extLst>
                </a:gridCol>
                <a:gridCol w="411480">
                  <a:extLst>
                    <a:ext uri="{9D8B030D-6E8A-4147-A177-3AD203B41FA5}">
                      <a16:colId xmlns:a16="http://schemas.microsoft.com/office/drawing/2014/main" val="3469848231"/>
                    </a:ext>
                  </a:extLst>
                </a:gridCol>
                <a:gridCol w="411480">
                  <a:extLst>
                    <a:ext uri="{9D8B030D-6E8A-4147-A177-3AD203B41FA5}">
                      <a16:colId xmlns:a16="http://schemas.microsoft.com/office/drawing/2014/main" val="385171195"/>
                    </a:ext>
                  </a:extLst>
                </a:gridCol>
                <a:gridCol w="411480">
                  <a:extLst>
                    <a:ext uri="{9D8B030D-6E8A-4147-A177-3AD203B41FA5}">
                      <a16:colId xmlns:a16="http://schemas.microsoft.com/office/drawing/2014/main" val="273379022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1732061750"/>
                  </a:ext>
                </a:extLst>
              </a:tr>
              <a:tr h="370840">
                <a:tc>
                  <a:txBody>
                    <a:bodyPr/>
                    <a:lstStyle/>
                    <a:p>
                      <a:r>
                        <a:rPr lang="en-US" sz="1000"/>
                        <a:t>07/26/2024 11:00:07</a:t>
                      </a:r>
                    </a:p>
                  </a:txBody>
                  <a:tcPr/>
                </a:tc>
                <a:tc>
                  <a:txBody>
                    <a:bodyPr/>
                    <a:lstStyle/>
                    <a:p>
                      <a:r>
                        <a:rPr lang="en-US" sz="1000"/>
                        <a:t>07/26/2024 11:00:07</a:t>
                      </a:r>
                    </a:p>
                  </a:txBody>
                  <a:tcPr/>
                </a:tc>
                <a:tc>
                  <a:txBody>
                    <a:bodyPr/>
                    <a:lstStyle/>
                    <a:p>
                      <a:r>
                        <a:rPr lang="en-US" sz="1000"/>
                        <a:t>48</a:t>
                      </a:r>
                    </a:p>
                  </a:txBody>
                  <a:tcPr/>
                </a:tc>
                <a:tc>
                  <a:txBody>
                    <a:bodyPr/>
                    <a:lstStyle/>
                    <a:p>
                      <a:r>
                        <a:rPr lang="en-US" sz="1000"/>
                        <a:t>41</a:t>
                      </a:r>
                    </a:p>
                  </a:txBody>
                  <a:tcPr/>
                </a:tc>
                <a:tc>
                  <a:txBody>
                    <a:bodyPr/>
                    <a:lstStyle/>
                    <a:p>
                      <a:r>
                        <a:rPr lang="en-US" sz="1000"/>
                        <a:t>37</a:t>
                      </a:r>
                    </a:p>
                  </a:txBody>
                  <a:tcPr/>
                </a:tc>
                <a:tc>
                  <a:txBody>
                    <a:bodyPr/>
                    <a:lstStyle/>
                    <a:p>
                      <a:r>
                        <a:rPr lang="en-US" sz="1000"/>
                        <a:t>6</a:t>
                      </a:r>
                    </a:p>
                  </a:txBody>
                  <a:tcPr/>
                </a:tc>
                <a:tc>
                  <a:txBody>
                    <a:bodyPr/>
                    <a:lstStyle/>
                    <a:p>
                      <a:r>
                        <a:rPr lang="en-US" sz="1000"/>
                        <a:t>1</a:t>
                      </a:r>
                    </a:p>
                  </a:txBody>
                  <a:tcPr/>
                </a:tc>
                <a:tc>
                  <a:txBody>
                    <a:bodyPr/>
                    <a:lstStyle/>
                    <a:p>
                      <a:r>
                        <a:rPr lang="en-US" sz="1000"/>
                        <a:t>116</a:t>
                      </a:r>
                    </a:p>
                  </a:txBody>
                  <a:tcPr/>
                </a:tc>
                <a:tc>
                  <a:txBody>
                    <a:bodyPr/>
                    <a:lstStyle/>
                    <a:p>
                      <a:r>
                        <a:rPr lang="en-US" sz="1000"/>
                        <a:t>9003</a:t>
                      </a:r>
                    </a:p>
                  </a:txBody>
                  <a:tcPr/>
                </a:tc>
                <a:tc>
                  <a:txBody>
                    <a:bodyPr/>
                    <a:lstStyle/>
                    <a:p>
                      <a:r>
                        <a:rPr lang="en-US" sz="1000"/>
                        <a:t>8882</a:t>
                      </a:r>
                    </a:p>
                  </a:txBody>
                  <a:tcPr/>
                </a:tc>
                <a:tc>
                  <a:txBody>
                    <a:bodyPr/>
                    <a:lstStyle/>
                    <a:p>
                      <a:r>
                        <a:rPr lang="en-US" sz="1000"/>
                        <a:t>8882</a:t>
                      </a:r>
                    </a:p>
                  </a:txBody>
                  <a:tcPr/>
                </a:tc>
                <a:tc>
                  <a:txBody>
                    <a:bodyPr/>
                    <a:lstStyle/>
                    <a:p>
                      <a:r>
                        <a:rPr lang="en-US" sz="1000"/>
                        <a:t>0</a:t>
                      </a:r>
                    </a:p>
                  </a:txBody>
                  <a:tcPr/>
                </a:tc>
                <a:tc>
                  <a:txBody>
                    <a:bodyPr/>
                    <a:lstStyle/>
                    <a:p>
                      <a:r>
                        <a:rPr lang="en-US" sz="1000"/>
                        <a:t>1.0696 %</a:t>
                      </a:r>
                    </a:p>
                  </a:txBody>
                  <a:tcPr/>
                </a:tc>
                <a:tc>
                  <a:txBody>
                    <a:bodyPr/>
                    <a:lstStyle/>
                    <a:p>
                      <a:r>
                        <a:rPr lang="en-US" sz="1000"/>
                        <a:t>Photo</a:t>
                      </a:r>
                    </a:p>
                  </a:txBody>
                  <a:tcPr/>
                </a:tc>
                <a:extLst>
                  <a:ext uri="{0D108BD9-81ED-4DB2-BD59-A6C34878D82A}">
                    <a16:rowId xmlns:a16="http://schemas.microsoft.com/office/drawing/2014/main" val="771143351"/>
                  </a:ext>
                </a:extLst>
              </a:tr>
              <a:tr h="370840">
                <a:tc>
                  <a:txBody>
                    <a:bodyPr/>
                    <a:lstStyle/>
                    <a:p>
                      <a:r>
                        <a:rPr lang="en-US" sz="1000"/>
                        <a:t>07/25/2024 11:00:34</a:t>
                      </a:r>
                    </a:p>
                  </a:txBody>
                  <a:tcPr/>
                </a:tc>
                <a:tc>
                  <a:txBody>
                    <a:bodyPr/>
                    <a:lstStyle/>
                    <a:p>
                      <a:r>
                        <a:rPr lang="en-US" sz="1000"/>
                        <a:t>07/25/2024 11:00:34</a:t>
                      </a:r>
                    </a:p>
                  </a:txBody>
                  <a:tcPr/>
                </a:tc>
                <a:tc>
                  <a:txBody>
                    <a:bodyPr/>
                    <a:lstStyle/>
                    <a:p>
                      <a:r>
                        <a:rPr lang="en-US" sz="1000"/>
                        <a:t>34</a:t>
                      </a:r>
                    </a:p>
                  </a:txBody>
                  <a:tcPr/>
                </a:tc>
                <a:tc>
                  <a:txBody>
                    <a:bodyPr/>
                    <a:lstStyle/>
                    <a:p>
                      <a:r>
                        <a:rPr lang="en-US" sz="1000"/>
                        <a:t>28</a:t>
                      </a:r>
                    </a:p>
                  </a:txBody>
                  <a:tcPr/>
                </a:tc>
                <a:tc>
                  <a:txBody>
                    <a:bodyPr/>
                    <a:lstStyle/>
                    <a:p>
                      <a:r>
                        <a:rPr lang="en-US" sz="1000"/>
                        <a:t>23</a:t>
                      </a:r>
                    </a:p>
                  </a:txBody>
                  <a:tcPr/>
                </a:tc>
                <a:tc>
                  <a:txBody>
                    <a:bodyPr/>
                    <a:lstStyle/>
                    <a:p>
                      <a:r>
                        <a:rPr lang="en-US" sz="1000"/>
                        <a:t>6</a:t>
                      </a:r>
                    </a:p>
                  </a:txBody>
                  <a:tcPr/>
                </a:tc>
                <a:tc>
                  <a:txBody>
                    <a:bodyPr/>
                    <a:lstStyle/>
                    <a:p>
                      <a:r>
                        <a:rPr lang="en-US" sz="1000"/>
                        <a:t>0</a:t>
                      </a:r>
                    </a:p>
                  </a:txBody>
                  <a:tcPr/>
                </a:tc>
                <a:tc>
                  <a:txBody>
                    <a:bodyPr/>
                    <a:lstStyle/>
                    <a:p>
                      <a:r>
                        <a:rPr lang="en-US" sz="1000"/>
                        <a:t>50</a:t>
                      </a:r>
                    </a:p>
                  </a:txBody>
                  <a:tcPr/>
                </a:tc>
                <a:tc>
                  <a:txBody>
                    <a:bodyPr/>
                    <a:lstStyle/>
                    <a:p>
                      <a:r>
                        <a:rPr lang="en-US" sz="1000"/>
                        <a:t>911</a:t>
                      </a:r>
                    </a:p>
                  </a:txBody>
                  <a:tcPr/>
                </a:tc>
                <a:tc>
                  <a:txBody>
                    <a:bodyPr/>
                    <a:lstStyle/>
                    <a:p>
                      <a:r>
                        <a:rPr lang="en-US" sz="1000"/>
                        <a:t>861</a:t>
                      </a:r>
                    </a:p>
                  </a:txBody>
                  <a:tcPr/>
                </a:tc>
                <a:tc>
                  <a:txBody>
                    <a:bodyPr/>
                    <a:lstStyle/>
                    <a:p>
                      <a:r>
                        <a:rPr lang="en-US" sz="1000"/>
                        <a:t>861</a:t>
                      </a:r>
                    </a:p>
                  </a:txBody>
                  <a:tcPr/>
                </a:tc>
                <a:tc>
                  <a:txBody>
                    <a:bodyPr/>
                    <a:lstStyle/>
                    <a:p>
                      <a:r>
                        <a:rPr lang="en-US" sz="1000"/>
                        <a:t>0</a:t>
                      </a:r>
                    </a:p>
                  </a:txBody>
                  <a:tcPr/>
                </a:tc>
                <a:tc>
                  <a:txBody>
                    <a:bodyPr/>
                    <a:lstStyle/>
                    <a:p>
                      <a:r>
                        <a:rPr lang="en-US" sz="1000"/>
                        <a:t>4.1812 %</a:t>
                      </a:r>
                    </a:p>
                  </a:txBody>
                  <a:tcPr/>
                </a:tc>
                <a:tc>
                  <a:txBody>
                    <a:bodyPr/>
                    <a:lstStyle/>
                    <a:p>
                      <a:r>
                        <a:rPr lang="en-US" sz="1000"/>
                        <a:t>Video</a:t>
                      </a:r>
                    </a:p>
                  </a:txBody>
                  <a:tcPr/>
                </a:tc>
                <a:extLst>
                  <a:ext uri="{0D108BD9-81ED-4DB2-BD59-A6C34878D82A}">
                    <a16:rowId xmlns:a16="http://schemas.microsoft.com/office/drawing/2014/main" val="3318659834"/>
                  </a:ext>
                </a:extLst>
              </a:tr>
              <a:tr h="370840">
                <a:tc>
                  <a:txBody>
                    <a:bodyPr/>
                    <a:lstStyle/>
                    <a:p>
                      <a:r>
                        <a:rPr lang="en-US" sz="1000"/>
                        <a:t>07/27/2024 11:00:37</a:t>
                      </a:r>
                    </a:p>
                  </a:txBody>
                  <a:tcPr/>
                </a:tc>
                <a:tc>
                  <a:txBody>
                    <a:bodyPr/>
                    <a:lstStyle/>
                    <a:p>
                      <a:r>
                        <a:rPr lang="en-US" sz="1000"/>
                        <a:t>07/27/2024 11:00:37</a:t>
                      </a:r>
                    </a:p>
                  </a:txBody>
                  <a:tcPr/>
                </a:tc>
                <a:tc>
                  <a:txBody>
                    <a:bodyPr/>
                    <a:lstStyle/>
                    <a:p>
                      <a:r>
                        <a:rPr lang="en-US" sz="1000"/>
                        <a:t>19</a:t>
                      </a:r>
                    </a:p>
                  </a:txBody>
                  <a:tcPr/>
                </a:tc>
                <a:tc>
                  <a:txBody>
                    <a:bodyPr/>
                    <a:lstStyle/>
                    <a:p>
                      <a:r>
                        <a:rPr lang="en-US" sz="1000"/>
                        <a:t>13</a:t>
                      </a:r>
                    </a:p>
                  </a:txBody>
                  <a:tcPr/>
                </a:tc>
                <a:tc>
                  <a:txBody>
                    <a:bodyPr/>
                    <a:lstStyle/>
                    <a:p>
                      <a:r>
                        <a:rPr lang="en-US" sz="1000"/>
                        <a:t>12</a:t>
                      </a:r>
                    </a:p>
                  </a:txBody>
                  <a:tcPr/>
                </a:tc>
                <a:tc>
                  <a:txBody>
                    <a:bodyPr/>
                    <a:lstStyle/>
                    <a:p>
                      <a:r>
                        <a:rPr lang="en-US" sz="1000"/>
                        <a:t>5</a:t>
                      </a:r>
                    </a:p>
                  </a:txBody>
                  <a:tcPr/>
                </a:tc>
                <a:tc>
                  <a:txBody>
                    <a:bodyPr/>
                    <a:lstStyle/>
                    <a:p>
                      <a:r>
                        <a:rPr lang="en-US" sz="1000"/>
                        <a:t>1</a:t>
                      </a:r>
                    </a:p>
                  </a:txBody>
                  <a:tcPr/>
                </a:tc>
                <a:tc>
                  <a:txBody>
                    <a:bodyPr/>
                    <a:lstStyle/>
                    <a:p>
                      <a:r>
                        <a:rPr lang="en-US" sz="1000"/>
                        <a:t>31</a:t>
                      </a:r>
                    </a:p>
                  </a:txBody>
                  <a:tcPr/>
                </a:tc>
                <a:tc>
                  <a:txBody>
                    <a:bodyPr/>
                    <a:lstStyle/>
                    <a:p>
                      <a:r>
                        <a:rPr lang="en-US" sz="1000"/>
                        <a:t>701</a:t>
                      </a:r>
                    </a:p>
                  </a:txBody>
                  <a:tcPr/>
                </a:tc>
                <a:tc>
                  <a:txBody>
                    <a:bodyPr/>
                    <a:lstStyle/>
                    <a:p>
                      <a:r>
                        <a:rPr lang="en-US" sz="1000"/>
                        <a:t>650</a:t>
                      </a:r>
                    </a:p>
                  </a:txBody>
                  <a:tcPr/>
                </a:tc>
                <a:tc>
                  <a:txBody>
                    <a:bodyPr/>
                    <a:lstStyle/>
                    <a:p>
                      <a:r>
                        <a:rPr lang="en-US" sz="1000"/>
                        <a:t>650</a:t>
                      </a:r>
                    </a:p>
                  </a:txBody>
                  <a:tcPr/>
                </a:tc>
                <a:tc>
                  <a:txBody>
                    <a:bodyPr/>
                    <a:lstStyle/>
                    <a:p>
                      <a:r>
                        <a:rPr lang="en-US" sz="1000"/>
                        <a:t>0</a:t>
                      </a:r>
                    </a:p>
                  </a:txBody>
                  <a:tcPr/>
                </a:tc>
                <a:tc>
                  <a:txBody>
                    <a:bodyPr/>
                    <a:lstStyle/>
                    <a:p>
                      <a:r>
                        <a:rPr lang="en-US" sz="1000"/>
                        <a:t>3.2308 %</a:t>
                      </a:r>
                    </a:p>
                  </a:txBody>
                  <a:tcPr/>
                </a:tc>
                <a:tc>
                  <a:txBody>
                    <a:bodyPr/>
                    <a:lstStyle/>
                    <a:p>
                      <a:r>
                        <a:rPr lang="en-US" sz="1000"/>
                        <a:t>Video</a:t>
                      </a:r>
                    </a:p>
                  </a:txBody>
                  <a:tcPr/>
                </a:tc>
                <a:extLst>
                  <a:ext uri="{0D108BD9-81ED-4DB2-BD59-A6C34878D82A}">
                    <a16:rowId xmlns:a16="http://schemas.microsoft.com/office/drawing/2014/main" val="1588209381"/>
                  </a:ext>
                </a:extLst>
              </a:tr>
            </a:tbl>
          </a:graphicData>
        </a:graphic>
      </p:graphicFrame>
      <p:sp>
        <p:nvSpPr>
          <p:cNvPr id="4" name="Text Placeholder 3">
            <a:extLst>
              <a:ext uri="{FF2B5EF4-FFF2-40B4-BE49-F238E27FC236}">
                <a16:creationId xmlns:a16="http://schemas.microsoft.com/office/drawing/2014/main" id="{01CE307F-F950-41CB-82F2-5086905ECF3C}"/>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643868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0F30-307B-428F-AB9D-FB25E66EB62C}"/>
              </a:ext>
            </a:extLst>
          </p:cNvPr>
          <p:cNvSpPr>
            <a:spLocks noGrp="1"/>
          </p:cNvSpPr>
          <p:nvPr>
            <p:ph type="title"/>
          </p:nvPr>
        </p:nvSpPr>
        <p:spPr/>
        <p:txBody>
          <a:bodyPr/>
          <a:lstStyle/>
          <a:p>
            <a:r>
              <a:rPr lang="en-US"/>
              <a:t>Facebook UK - Post Performance Facebook | NIVEA NIVEA UK</a:t>
            </a:r>
          </a:p>
        </p:txBody>
      </p:sp>
      <p:graphicFrame>
        <p:nvGraphicFramePr>
          <p:cNvPr id="5" name="Table Placeholder 4">
            <a:extLst>
              <a:ext uri="{FF2B5EF4-FFF2-40B4-BE49-F238E27FC236}">
                <a16:creationId xmlns:a16="http://schemas.microsoft.com/office/drawing/2014/main" id="{3F5F3DCB-765E-4511-956C-C3E16D01F17A}"/>
              </a:ext>
            </a:extLst>
          </p:cNvPr>
          <p:cNvGraphicFramePr>
            <a:graphicFrameLocks noGrp="1"/>
          </p:cNvGraphicFramePr>
          <p:nvPr>
            <p:ph type="tbl" sz="quarter" idx="13"/>
            <p:extLst>
              <p:ext uri="{D42A27DB-BD31-4B8C-83A1-F6EECF244321}">
                <p14:modId xmlns:p14="http://schemas.microsoft.com/office/powerpoint/2010/main" val="385690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19875133"/>
                    </a:ext>
                  </a:extLst>
                </a:gridCol>
                <a:gridCol w="905257">
                  <a:extLst>
                    <a:ext uri="{9D8B030D-6E8A-4147-A177-3AD203B41FA5}">
                      <a16:colId xmlns:a16="http://schemas.microsoft.com/office/drawing/2014/main" val="4123934066"/>
                    </a:ext>
                  </a:extLst>
                </a:gridCol>
                <a:gridCol w="411480">
                  <a:extLst>
                    <a:ext uri="{9D8B030D-6E8A-4147-A177-3AD203B41FA5}">
                      <a16:colId xmlns:a16="http://schemas.microsoft.com/office/drawing/2014/main" val="4139839484"/>
                    </a:ext>
                  </a:extLst>
                </a:gridCol>
                <a:gridCol w="411480">
                  <a:extLst>
                    <a:ext uri="{9D8B030D-6E8A-4147-A177-3AD203B41FA5}">
                      <a16:colId xmlns:a16="http://schemas.microsoft.com/office/drawing/2014/main" val="3383101067"/>
                    </a:ext>
                  </a:extLst>
                </a:gridCol>
                <a:gridCol w="411480">
                  <a:extLst>
                    <a:ext uri="{9D8B030D-6E8A-4147-A177-3AD203B41FA5}">
                      <a16:colId xmlns:a16="http://schemas.microsoft.com/office/drawing/2014/main" val="2713382030"/>
                    </a:ext>
                  </a:extLst>
                </a:gridCol>
                <a:gridCol w="411480">
                  <a:extLst>
                    <a:ext uri="{9D8B030D-6E8A-4147-A177-3AD203B41FA5}">
                      <a16:colId xmlns:a16="http://schemas.microsoft.com/office/drawing/2014/main" val="3786205900"/>
                    </a:ext>
                  </a:extLst>
                </a:gridCol>
                <a:gridCol w="411480">
                  <a:extLst>
                    <a:ext uri="{9D8B030D-6E8A-4147-A177-3AD203B41FA5}">
                      <a16:colId xmlns:a16="http://schemas.microsoft.com/office/drawing/2014/main" val="613881617"/>
                    </a:ext>
                  </a:extLst>
                </a:gridCol>
                <a:gridCol w="411480">
                  <a:extLst>
                    <a:ext uri="{9D8B030D-6E8A-4147-A177-3AD203B41FA5}">
                      <a16:colId xmlns:a16="http://schemas.microsoft.com/office/drawing/2014/main" val="3458468129"/>
                    </a:ext>
                  </a:extLst>
                </a:gridCol>
                <a:gridCol w="411480">
                  <a:extLst>
                    <a:ext uri="{9D8B030D-6E8A-4147-A177-3AD203B41FA5}">
                      <a16:colId xmlns:a16="http://schemas.microsoft.com/office/drawing/2014/main" val="1764610679"/>
                    </a:ext>
                  </a:extLst>
                </a:gridCol>
                <a:gridCol w="411480">
                  <a:extLst>
                    <a:ext uri="{9D8B030D-6E8A-4147-A177-3AD203B41FA5}">
                      <a16:colId xmlns:a16="http://schemas.microsoft.com/office/drawing/2014/main" val="3086280402"/>
                    </a:ext>
                  </a:extLst>
                </a:gridCol>
                <a:gridCol w="411480">
                  <a:extLst>
                    <a:ext uri="{9D8B030D-6E8A-4147-A177-3AD203B41FA5}">
                      <a16:colId xmlns:a16="http://schemas.microsoft.com/office/drawing/2014/main" val="3685151622"/>
                    </a:ext>
                  </a:extLst>
                </a:gridCol>
                <a:gridCol w="411480">
                  <a:extLst>
                    <a:ext uri="{9D8B030D-6E8A-4147-A177-3AD203B41FA5}">
                      <a16:colId xmlns:a16="http://schemas.microsoft.com/office/drawing/2014/main" val="1362743116"/>
                    </a:ext>
                  </a:extLst>
                </a:gridCol>
                <a:gridCol w="411480">
                  <a:extLst>
                    <a:ext uri="{9D8B030D-6E8A-4147-A177-3AD203B41FA5}">
                      <a16:colId xmlns:a16="http://schemas.microsoft.com/office/drawing/2014/main" val="1512065957"/>
                    </a:ext>
                  </a:extLst>
                </a:gridCol>
                <a:gridCol w="411480">
                  <a:extLst>
                    <a:ext uri="{9D8B030D-6E8A-4147-A177-3AD203B41FA5}">
                      <a16:colId xmlns:a16="http://schemas.microsoft.com/office/drawing/2014/main" val="787251403"/>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703960917"/>
                  </a:ext>
                </a:extLst>
              </a:tr>
              <a:tr h="370840">
                <a:tc>
                  <a:txBody>
                    <a:bodyPr/>
                    <a:lstStyle/>
                    <a:p>
                      <a:r>
                        <a:rPr lang="en-US" sz="1000"/>
                        <a:t>07/26/2024 10:00:09</a:t>
                      </a:r>
                    </a:p>
                  </a:txBody>
                  <a:tcPr/>
                </a:tc>
                <a:tc>
                  <a:txBody>
                    <a:bodyPr/>
                    <a:lstStyle/>
                    <a:p>
                      <a:r>
                        <a:rPr lang="en-US" sz="1000"/>
                        <a:t>07/26/2024 10:00:09</a:t>
                      </a:r>
                    </a:p>
                  </a:txBody>
                  <a:tcPr/>
                </a:tc>
                <a:tc>
                  <a:txBody>
                    <a:bodyPr/>
                    <a:lstStyle/>
                    <a:p>
                      <a:r>
                        <a:rPr lang="en-US" sz="1000"/>
                        <a:t>427</a:t>
                      </a:r>
                    </a:p>
                  </a:txBody>
                  <a:tcPr/>
                </a:tc>
                <a:tc>
                  <a:txBody>
                    <a:bodyPr/>
                    <a:lstStyle/>
                    <a:p>
                      <a:r>
                        <a:rPr lang="en-US" sz="1000"/>
                        <a:t>400</a:t>
                      </a:r>
                    </a:p>
                  </a:txBody>
                  <a:tcPr/>
                </a:tc>
                <a:tc>
                  <a:txBody>
                    <a:bodyPr/>
                    <a:lstStyle/>
                    <a:p>
                      <a:r>
                        <a:rPr lang="en-US" sz="1000"/>
                        <a:t>391</a:t>
                      </a:r>
                    </a:p>
                  </a:txBody>
                  <a:tcPr/>
                </a:tc>
                <a:tc>
                  <a:txBody>
                    <a:bodyPr/>
                    <a:lstStyle/>
                    <a:p>
                      <a:r>
                        <a:rPr lang="en-US" sz="1000"/>
                        <a:t>24</a:t>
                      </a:r>
                    </a:p>
                  </a:txBody>
                  <a:tcPr/>
                </a:tc>
                <a:tc>
                  <a:txBody>
                    <a:bodyPr/>
                    <a:lstStyle/>
                    <a:p>
                      <a:r>
                        <a:rPr lang="en-US" sz="1000"/>
                        <a:t>3</a:t>
                      </a:r>
                    </a:p>
                  </a:txBody>
                  <a:tcPr/>
                </a:tc>
                <a:tc>
                  <a:txBody>
                    <a:bodyPr/>
                    <a:lstStyle/>
                    <a:p>
                      <a:r>
                        <a:rPr lang="en-US" sz="1000"/>
                        <a:t>660</a:t>
                      </a:r>
                    </a:p>
                  </a:txBody>
                  <a:tcPr/>
                </a:tc>
                <a:tc>
                  <a:txBody>
                    <a:bodyPr/>
                    <a:lstStyle/>
                    <a:p>
                      <a:r>
                        <a:rPr lang="en-US" sz="1000"/>
                        <a:t>24843</a:t>
                      </a:r>
                    </a:p>
                  </a:txBody>
                  <a:tcPr/>
                </a:tc>
                <a:tc>
                  <a:txBody>
                    <a:bodyPr/>
                    <a:lstStyle/>
                    <a:p>
                      <a:r>
                        <a:rPr lang="en-US" sz="1000"/>
                        <a:t>23590</a:t>
                      </a:r>
                    </a:p>
                  </a:txBody>
                  <a:tcPr/>
                </a:tc>
                <a:tc>
                  <a:txBody>
                    <a:bodyPr/>
                    <a:lstStyle/>
                    <a:p>
                      <a:r>
                        <a:rPr lang="en-US" sz="1000"/>
                        <a:t>23590</a:t>
                      </a:r>
                    </a:p>
                  </a:txBody>
                  <a:tcPr/>
                </a:tc>
                <a:tc>
                  <a:txBody>
                    <a:bodyPr/>
                    <a:lstStyle/>
                    <a:p>
                      <a:r>
                        <a:rPr lang="en-US" sz="1000"/>
                        <a:t>0</a:t>
                      </a:r>
                    </a:p>
                  </a:txBody>
                  <a:tcPr/>
                </a:tc>
                <a:tc>
                  <a:txBody>
                    <a:bodyPr/>
                    <a:lstStyle/>
                    <a:p>
                      <a:r>
                        <a:rPr lang="en-US" sz="1000"/>
                        <a:t>2.3442 %</a:t>
                      </a:r>
                    </a:p>
                  </a:txBody>
                  <a:tcPr/>
                </a:tc>
                <a:tc>
                  <a:txBody>
                    <a:bodyPr/>
                    <a:lstStyle/>
                    <a:p>
                      <a:r>
                        <a:rPr lang="en-US" sz="1000"/>
                        <a:t>Photo</a:t>
                      </a:r>
                    </a:p>
                  </a:txBody>
                  <a:tcPr/>
                </a:tc>
                <a:extLst>
                  <a:ext uri="{0D108BD9-81ED-4DB2-BD59-A6C34878D82A}">
                    <a16:rowId xmlns:a16="http://schemas.microsoft.com/office/drawing/2014/main" val="328931535"/>
                  </a:ext>
                </a:extLst>
              </a:tr>
              <a:tr h="370840">
                <a:tc>
                  <a:txBody>
                    <a:bodyPr/>
                    <a:lstStyle/>
                    <a:p>
                      <a:r>
                        <a:rPr lang="en-US" sz="1000"/>
                        <a:t>07/23/2024 13:00:06</a:t>
                      </a:r>
                    </a:p>
                  </a:txBody>
                  <a:tcPr/>
                </a:tc>
                <a:tc>
                  <a:txBody>
                    <a:bodyPr/>
                    <a:lstStyle/>
                    <a:p>
                      <a:r>
                        <a:rPr lang="en-US" sz="1000"/>
                        <a:t>07/23/2024 13:00:06</a:t>
                      </a:r>
                    </a:p>
                  </a:txBody>
                  <a:tcPr/>
                </a:tc>
                <a:tc>
                  <a:txBody>
                    <a:bodyPr/>
                    <a:lstStyle/>
                    <a:p>
                      <a:r>
                        <a:rPr lang="en-US" sz="1000"/>
                        <a:t>225</a:t>
                      </a:r>
                    </a:p>
                  </a:txBody>
                  <a:tcPr/>
                </a:tc>
                <a:tc>
                  <a:txBody>
                    <a:bodyPr/>
                    <a:lstStyle/>
                    <a:p>
                      <a:r>
                        <a:rPr lang="en-US" sz="1000"/>
                        <a:t>203</a:t>
                      </a:r>
                    </a:p>
                  </a:txBody>
                  <a:tcPr/>
                </a:tc>
                <a:tc>
                  <a:txBody>
                    <a:bodyPr/>
                    <a:lstStyle/>
                    <a:p>
                      <a:r>
                        <a:rPr lang="en-US" sz="1000"/>
                        <a:t>196</a:t>
                      </a:r>
                    </a:p>
                  </a:txBody>
                  <a:tcPr/>
                </a:tc>
                <a:tc>
                  <a:txBody>
                    <a:bodyPr/>
                    <a:lstStyle/>
                    <a:p>
                      <a:r>
                        <a:rPr lang="en-US" sz="1000"/>
                        <a:t>21</a:t>
                      </a:r>
                    </a:p>
                  </a:txBody>
                  <a:tcPr/>
                </a:tc>
                <a:tc>
                  <a:txBody>
                    <a:bodyPr/>
                    <a:lstStyle/>
                    <a:p>
                      <a:r>
                        <a:rPr lang="en-US" sz="1000"/>
                        <a:t>1</a:t>
                      </a:r>
                    </a:p>
                  </a:txBody>
                  <a:tcPr/>
                </a:tc>
                <a:tc>
                  <a:txBody>
                    <a:bodyPr/>
                    <a:lstStyle/>
                    <a:p>
                      <a:r>
                        <a:rPr lang="en-US" sz="1000"/>
                        <a:t>362</a:t>
                      </a:r>
                    </a:p>
                  </a:txBody>
                  <a:tcPr/>
                </a:tc>
                <a:tc>
                  <a:txBody>
                    <a:bodyPr/>
                    <a:lstStyle/>
                    <a:p>
                      <a:r>
                        <a:rPr lang="en-US" sz="1000"/>
                        <a:t>20510</a:t>
                      </a:r>
                    </a:p>
                  </a:txBody>
                  <a:tcPr/>
                </a:tc>
                <a:tc>
                  <a:txBody>
                    <a:bodyPr/>
                    <a:lstStyle/>
                    <a:p>
                      <a:r>
                        <a:rPr lang="en-US" sz="1000"/>
                        <a:t>19795</a:t>
                      </a:r>
                    </a:p>
                  </a:txBody>
                  <a:tcPr/>
                </a:tc>
                <a:tc>
                  <a:txBody>
                    <a:bodyPr/>
                    <a:lstStyle/>
                    <a:p>
                      <a:r>
                        <a:rPr lang="en-US" sz="1000"/>
                        <a:t>19795</a:t>
                      </a:r>
                    </a:p>
                  </a:txBody>
                  <a:tcPr/>
                </a:tc>
                <a:tc>
                  <a:txBody>
                    <a:bodyPr/>
                    <a:lstStyle/>
                    <a:p>
                      <a:r>
                        <a:rPr lang="en-US" sz="1000"/>
                        <a:t>0</a:t>
                      </a:r>
                    </a:p>
                  </a:txBody>
                  <a:tcPr/>
                </a:tc>
                <a:tc>
                  <a:txBody>
                    <a:bodyPr/>
                    <a:lstStyle/>
                    <a:p>
                      <a:r>
                        <a:rPr lang="en-US" sz="1000"/>
                        <a:t>1.5610 %</a:t>
                      </a:r>
                    </a:p>
                  </a:txBody>
                  <a:tcPr/>
                </a:tc>
                <a:tc>
                  <a:txBody>
                    <a:bodyPr/>
                    <a:lstStyle/>
                    <a:p>
                      <a:r>
                        <a:rPr lang="en-US" sz="1000"/>
                        <a:t>Photo</a:t>
                      </a:r>
                    </a:p>
                  </a:txBody>
                  <a:tcPr/>
                </a:tc>
                <a:extLst>
                  <a:ext uri="{0D108BD9-81ED-4DB2-BD59-A6C34878D82A}">
                    <a16:rowId xmlns:a16="http://schemas.microsoft.com/office/drawing/2014/main" val="1401760708"/>
                  </a:ext>
                </a:extLst>
              </a:tr>
              <a:tr h="370840">
                <a:tc>
                  <a:txBody>
                    <a:bodyPr/>
                    <a:lstStyle/>
                    <a:p>
                      <a:r>
                        <a:rPr lang="en-US" sz="1000"/>
                        <a:t>07/29/2024 19:00:04</a:t>
                      </a:r>
                    </a:p>
                  </a:txBody>
                  <a:tcPr/>
                </a:tc>
                <a:tc>
                  <a:txBody>
                    <a:bodyPr/>
                    <a:lstStyle/>
                    <a:p>
                      <a:r>
                        <a:rPr lang="en-US" sz="1000"/>
                        <a:t>07/29/2024 19:00:04</a:t>
                      </a:r>
                    </a:p>
                  </a:txBody>
                  <a:tcPr/>
                </a:tc>
                <a:tc>
                  <a:txBody>
                    <a:bodyPr/>
                    <a:lstStyle/>
                    <a:p>
                      <a:r>
                        <a:rPr lang="en-US" sz="1000"/>
                        <a:t>441</a:t>
                      </a:r>
                    </a:p>
                  </a:txBody>
                  <a:tcPr/>
                </a:tc>
                <a:tc>
                  <a:txBody>
                    <a:bodyPr/>
                    <a:lstStyle/>
                    <a:p>
                      <a:r>
                        <a:rPr lang="en-US" sz="1000"/>
                        <a:t>418</a:t>
                      </a:r>
                    </a:p>
                  </a:txBody>
                  <a:tcPr/>
                </a:tc>
                <a:tc>
                  <a:txBody>
                    <a:bodyPr/>
                    <a:lstStyle/>
                    <a:p>
                      <a:r>
                        <a:rPr lang="en-US" sz="1000"/>
                        <a:t>411</a:t>
                      </a:r>
                    </a:p>
                  </a:txBody>
                  <a:tcPr/>
                </a:tc>
                <a:tc>
                  <a:txBody>
                    <a:bodyPr/>
                    <a:lstStyle/>
                    <a:p>
                      <a:r>
                        <a:rPr lang="en-US" sz="1000"/>
                        <a:t>22</a:t>
                      </a:r>
                    </a:p>
                  </a:txBody>
                  <a:tcPr/>
                </a:tc>
                <a:tc>
                  <a:txBody>
                    <a:bodyPr/>
                    <a:lstStyle/>
                    <a:p>
                      <a:r>
                        <a:rPr lang="en-US" sz="1000"/>
                        <a:t>1</a:t>
                      </a:r>
                    </a:p>
                  </a:txBody>
                  <a:tcPr/>
                </a:tc>
                <a:tc>
                  <a:txBody>
                    <a:bodyPr/>
                    <a:lstStyle/>
                    <a:p>
                      <a:r>
                        <a:rPr lang="en-US" sz="1000"/>
                        <a:t>534</a:t>
                      </a:r>
                    </a:p>
                  </a:txBody>
                  <a:tcPr/>
                </a:tc>
                <a:tc>
                  <a:txBody>
                    <a:bodyPr/>
                    <a:lstStyle/>
                    <a:p>
                      <a:r>
                        <a:rPr lang="en-US" sz="1000"/>
                        <a:t>20164</a:t>
                      </a:r>
                    </a:p>
                  </a:txBody>
                  <a:tcPr/>
                </a:tc>
                <a:tc>
                  <a:txBody>
                    <a:bodyPr/>
                    <a:lstStyle/>
                    <a:p>
                      <a:r>
                        <a:rPr lang="en-US" sz="1000"/>
                        <a:t>19457</a:t>
                      </a:r>
                    </a:p>
                  </a:txBody>
                  <a:tcPr/>
                </a:tc>
                <a:tc>
                  <a:txBody>
                    <a:bodyPr/>
                    <a:lstStyle/>
                    <a:p>
                      <a:r>
                        <a:rPr lang="en-US" sz="1000"/>
                        <a:t>19457</a:t>
                      </a:r>
                    </a:p>
                  </a:txBody>
                  <a:tcPr/>
                </a:tc>
                <a:tc>
                  <a:txBody>
                    <a:bodyPr/>
                    <a:lstStyle/>
                    <a:p>
                      <a:r>
                        <a:rPr lang="en-US" sz="1000"/>
                        <a:t>0</a:t>
                      </a:r>
                    </a:p>
                  </a:txBody>
                  <a:tcPr/>
                </a:tc>
                <a:tc>
                  <a:txBody>
                    <a:bodyPr/>
                    <a:lstStyle/>
                    <a:p>
                      <a:r>
                        <a:rPr lang="en-US" sz="1000"/>
                        <a:t>2.4464 %</a:t>
                      </a:r>
                    </a:p>
                  </a:txBody>
                  <a:tcPr/>
                </a:tc>
                <a:tc>
                  <a:txBody>
                    <a:bodyPr/>
                    <a:lstStyle/>
                    <a:p>
                      <a:r>
                        <a:rPr lang="en-US" sz="1000"/>
                        <a:t>Photo</a:t>
                      </a:r>
                    </a:p>
                  </a:txBody>
                  <a:tcPr/>
                </a:tc>
                <a:extLst>
                  <a:ext uri="{0D108BD9-81ED-4DB2-BD59-A6C34878D82A}">
                    <a16:rowId xmlns:a16="http://schemas.microsoft.com/office/drawing/2014/main" val="983638426"/>
                  </a:ext>
                </a:extLst>
              </a:tr>
              <a:tr h="370840">
                <a:tc>
                  <a:txBody>
                    <a:bodyPr/>
                    <a:lstStyle/>
                    <a:p>
                      <a:r>
                        <a:rPr lang="en-US" sz="1000"/>
                        <a:t>07/25/2024 20:00:09</a:t>
                      </a:r>
                    </a:p>
                  </a:txBody>
                  <a:tcPr/>
                </a:tc>
                <a:tc>
                  <a:txBody>
                    <a:bodyPr/>
                    <a:lstStyle/>
                    <a:p>
                      <a:r>
                        <a:rPr lang="en-US" sz="1000"/>
                        <a:t>07/25/2024 20:00:09</a:t>
                      </a:r>
                    </a:p>
                  </a:txBody>
                  <a:tcPr/>
                </a:tc>
                <a:tc>
                  <a:txBody>
                    <a:bodyPr/>
                    <a:lstStyle/>
                    <a:p>
                      <a:r>
                        <a:rPr lang="en-US" sz="1000"/>
                        <a:t>294</a:t>
                      </a:r>
                    </a:p>
                  </a:txBody>
                  <a:tcPr/>
                </a:tc>
                <a:tc>
                  <a:txBody>
                    <a:bodyPr/>
                    <a:lstStyle/>
                    <a:p>
                      <a:r>
                        <a:rPr lang="en-US" sz="1000"/>
                        <a:t>278</a:t>
                      </a:r>
                    </a:p>
                  </a:txBody>
                  <a:tcPr/>
                </a:tc>
                <a:tc>
                  <a:txBody>
                    <a:bodyPr/>
                    <a:lstStyle/>
                    <a:p>
                      <a:r>
                        <a:rPr lang="en-US" sz="1000"/>
                        <a:t>275</a:t>
                      </a:r>
                    </a:p>
                  </a:txBody>
                  <a:tcPr/>
                </a:tc>
                <a:tc>
                  <a:txBody>
                    <a:bodyPr/>
                    <a:lstStyle/>
                    <a:p>
                      <a:r>
                        <a:rPr lang="en-US" sz="1000"/>
                        <a:t>16</a:t>
                      </a:r>
                    </a:p>
                  </a:txBody>
                  <a:tcPr/>
                </a:tc>
                <a:tc>
                  <a:txBody>
                    <a:bodyPr/>
                    <a:lstStyle/>
                    <a:p>
                      <a:r>
                        <a:rPr lang="en-US" sz="1000"/>
                        <a:t>0</a:t>
                      </a:r>
                    </a:p>
                  </a:txBody>
                  <a:tcPr/>
                </a:tc>
                <a:tc>
                  <a:txBody>
                    <a:bodyPr/>
                    <a:lstStyle/>
                    <a:p>
                      <a:r>
                        <a:rPr lang="en-US" sz="1000"/>
                        <a:t>403</a:t>
                      </a:r>
                    </a:p>
                  </a:txBody>
                  <a:tcPr/>
                </a:tc>
                <a:tc>
                  <a:txBody>
                    <a:bodyPr/>
                    <a:lstStyle/>
                    <a:p>
                      <a:r>
                        <a:rPr lang="en-US" sz="1000"/>
                        <a:t>17425</a:t>
                      </a:r>
                    </a:p>
                  </a:txBody>
                  <a:tcPr/>
                </a:tc>
                <a:tc>
                  <a:txBody>
                    <a:bodyPr/>
                    <a:lstStyle/>
                    <a:p>
                      <a:r>
                        <a:rPr lang="en-US" sz="1000"/>
                        <a:t>17092</a:t>
                      </a:r>
                    </a:p>
                  </a:txBody>
                  <a:tcPr/>
                </a:tc>
                <a:tc>
                  <a:txBody>
                    <a:bodyPr/>
                    <a:lstStyle/>
                    <a:p>
                      <a:r>
                        <a:rPr lang="en-US" sz="1000"/>
                        <a:t>17092</a:t>
                      </a:r>
                    </a:p>
                  </a:txBody>
                  <a:tcPr/>
                </a:tc>
                <a:tc>
                  <a:txBody>
                    <a:bodyPr/>
                    <a:lstStyle/>
                    <a:p>
                      <a:r>
                        <a:rPr lang="en-US" sz="1000"/>
                        <a:t>0</a:t>
                      </a:r>
                    </a:p>
                  </a:txBody>
                  <a:tcPr/>
                </a:tc>
                <a:tc>
                  <a:txBody>
                    <a:bodyPr/>
                    <a:lstStyle/>
                    <a:p>
                      <a:r>
                        <a:rPr lang="en-US" sz="1000"/>
                        <a:t>2.1706 %</a:t>
                      </a:r>
                    </a:p>
                  </a:txBody>
                  <a:tcPr/>
                </a:tc>
                <a:tc>
                  <a:txBody>
                    <a:bodyPr/>
                    <a:lstStyle/>
                    <a:p>
                      <a:r>
                        <a:rPr lang="en-US" sz="1000"/>
                        <a:t>Album</a:t>
                      </a:r>
                    </a:p>
                  </a:txBody>
                  <a:tcPr/>
                </a:tc>
                <a:extLst>
                  <a:ext uri="{0D108BD9-81ED-4DB2-BD59-A6C34878D82A}">
                    <a16:rowId xmlns:a16="http://schemas.microsoft.com/office/drawing/2014/main" val="2659518222"/>
                  </a:ext>
                </a:extLst>
              </a:tr>
              <a:tr h="370840">
                <a:tc>
                  <a:txBody>
                    <a:bodyPr/>
                    <a:lstStyle/>
                    <a:p>
                      <a:r>
                        <a:rPr lang="en-US" sz="1000"/>
                        <a:t>07/29/2024 19:00:00</a:t>
                      </a:r>
                    </a:p>
                  </a:txBody>
                  <a:tcPr/>
                </a:tc>
                <a:tc>
                  <a:txBody>
                    <a:bodyPr/>
                    <a:lstStyle/>
                    <a:p>
                      <a:r>
                        <a:rPr lang="en-US" sz="1000"/>
                        <a:t>07/29/2024 19:00:00</a:t>
                      </a:r>
                    </a:p>
                  </a:txBody>
                  <a:tcPr/>
                </a:tc>
                <a:tc>
                  <a:txBody>
                    <a:bodyPr/>
                    <a:lstStyle/>
                    <a:p>
                      <a:r>
                        <a:rPr lang="en-US" sz="1000"/>
                        <a:t>555</a:t>
                      </a:r>
                    </a:p>
                  </a:txBody>
                  <a:tcPr/>
                </a:tc>
                <a:tc>
                  <a:txBody>
                    <a:bodyPr/>
                    <a:lstStyle/>
                    <a:p>
                      <a:r>
                        <a:rPr lang="en-US" sz="1000"/>
                        <a:t>492</a:t>
                      </a:r>
                    </a:p>
                  </a:txBody>
                  <a:tcPr/>
                </a:tc>
                <a:tc>
                  <a:txBody>
                    <a:bodyPr/>
                    <a:lstStyle/>
                    <a:p>
                      <a:r>
                        <a:rPr lang="en-US" sz="1000"/>
                        <a:t>473</a:t>
                      </a:r>
                    </a:p>
                  </a:txBody>
                  <a:tcPr/>
                </a:tc>
                <a:tc>
                  <a:txBody>
                    <a:bodyPr/>
                    <a:lstStyle/>
                    <a:p>
                      <a:r>
                        <a:rPr lang="en-US" sz="1000"/>
                        <a:t>60</a:t>
                      </a:r>
                    </a:p>
                  </a:txBody>
                  <a:tcPr/>
                </a:tc>
                <a:tc>
                  <a:txBody>
                    <a:bodyPr/>
                    <a:lstStyle/>
                    <a:p>
                      <a:r>
                        <a:rPr lang="en-US" sz="1000"/>
                        <a:t>3</a:t>
                      </a:r>
                    </a:p>
                  </a:txBody>
                  <a:tcPr/>
                </a:tc>
                <a:tc>
                  <a:txBody>
                    <a:bodyPr/>
                    <a:lstStyle/>
                    <a:p>
                      <a:r>
                        <a:rPr lang="en-US" sz="1000"/>
                        <a:t>659</a:t>
                      </a:r>
                    </a:p>
                  </a:txBody>
                  <a:tcPr/>
                </a:tc>
                <a:tc>
                  <a:txBody>
                    <a:bodyPr/>
                    <a:lstStyle/>
                    <a:p>
                      <a:r>
                        <a:rPr lang="en-US" sz="1000"/>
                        <a:t>15035</a:t>
                      </a:r>
                    </a:p>
                  </a:txBody>
                  <a:tcPr/>
                </a:tc>
                <a:tc>
                  <a:txBody>
                    <a:bodyPr/>
                    <a:lstStyle/>
                    <a:p>
                      <a:r>
                        <a:rPr lang="en-US" sz="1000"/>
                        <a:t>14482</a:t>
                      </a:r>
                    </a:p>
                  </a:txBody>
                  <a:tcPr/>
                </a:tc>
                <a:tc>
                  <a:txBody>
                    <a:bodyPr/>
                    <a:lstStyle/>
                    <a:p>
                      <a:r>
                        <a:rPr lang="en-US" sz="1000"/>
                        <a:t>14482</a:t>
                      </a:r>
                    </a:p>
                  </a:txBody>
                  <a:tcPr/>
                </a:tc>
                <a:tc>
                  <a:txBody>
                    <a:bodyPr/>
                    <a:lstStyle/>
                    <a:p>
                      <a:r>
                        <a:rPr lang="en-US" sz="1000"/>
                        <a:t>0</a:t>
                      </a:r>
                    </a:p>
                  </a:txBody>
                  <a:tcPr/>
                </a:tc>
                <a:tc>
                  <a:txBody>
                    <a:bodyPr/>
                    <a:lstStyle/>
                    <a:p>
                      <a:r>
                        <a:rPr lang="en-US" sz="1000"/>
                        <a:t>3.9290 %</a:t>
                      </a:r>
                    </a:p>
                  </a:txBody>
                  <a:tcPr/>
                </a:tc>
                <a:tc>
                  <a:txBody>
                    <a:bodyPr/>
                    <a:lstStyle/>
                    <a:p>
                      <a:r>
                        <a:rPr lang="en-US" sz="1000"/>
                        <a:t>Photo</a:t>
                      </a:r>
                    </a:p>
                  </a:txBody>
                  <a:tcPr/>
                </a:tc>
                <a:extLst>
                  <a:ext uri="{0D108BD9-81ED-4DB2-BD59-A6C34878D82A}">
                    <a16:rowId xmlns:a16="http://schemas.microsoft.com/office/drawing/2014/main" val="4040934664"/>
                  </a:ext>
                </a:extLst>
              </a:tr>
              <a:tr h="370840">
                <a:tc>
                  <a:txBody>
                    <a:bodyPr/>
                    <a:lstStyle/>
                    <a:p>
                      <a:r>
                        <a:rPr lang="en-US" sz="1000"/>
                        <a:t>07/24/2024 20:00:01</a:t>
                      </a:r>
                    </a:p>
                  </a:txBody>
                  <a:tcPr/>
                </a:tc>
                <a:tc>
                  <a:txBody>
                    <a:bodyPr/>
                    <a:lstStyle/>
                    <a:p>
                      <a:r>
                        <a:rPr lang="en-US" sz="1000"/>
                        <a:t>07/24/2024 20:00:01</a:t>
                      </a:r>
                    </a:p>
                  </a:txBody>
                  <a:tcPr/>
                </a:tc>
                <a:tc>
                  <a:txBody>
                    <a:bodyPr/>
                    <a:lstStyle/>
                    <a:p>
                      <a:r>
                        <a:rPr lang="en-US" sz="1000"/>
                        <a:t>18</a:t>
                      </a:r>
                    </a:p>
                  </a:txBody>
                  <a:tcPr/>
                </a:tc>
                <a:tc>
                  <a:txBody>
                    <a:bodyPr/>
                    <a:lstStyle/>
                    <a:p>
                      <a:r>
                        <a:rPr lang="en-US" sz="1000"/>
                        <a:t>18</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58</a:t>
                      </a:r>
                    </a:p>
                  </a:txBody>
                  <a:tcPr/>
                </a:tc>
                <a:tc>
                  <a:txBody>
                    <a:bodyPr/>
                    <a:lstStyle/>
                    <a:p>
                      <a:r>
                        <a:rPr lang="en-US" sz="1000"/>
                        <a:t>7353</a:t>
                      </a:r>
                    </a:p>
                  </a:txBody>
                  <a:tcPr/>
                </a:tc>
                <a:tc>
                  <a:txBody>
                    <a:bodyPr/>
                    <a:lstStyle/>
                    <a:p>
                      <a:r>
                        <a:rPr lang="en-US" sz="1000"/>
                        <a:t>7353</a:t>
                      </a:r>
                    </a:p>
                  </a:txBody>
                  <a:tcPr/>
                </a:tc>
                <a:tc>
                  <a:txBody>
                    <a:bodyPr/>
                    <a:lstStyle/>
                    <a:p>
                      <a:r>
                        <a:rPr lang="en-US" sz="1000"/>
                        <a:t>7353</a:t>
                      </a:r>
                    </a:p>
                  </a:txBody>
                  <a:tcPr/>
                </a:tc>
                <a:tc>
                  <a:txBody>
                    <a:bodyPr/>
                    <a:lstStyle/>
                    <a:p>
                      <a:r>
                        <a:rPr lang="en-US" sz="1000"/>
                        <a:t>0</a:t>
                      </a:r>
                    </a:p>
                  </a:txBody>
                  <a:tcPr/>
                </a:tc>
                <a:tc>
                  <a:txBody>
                    <a:bodyPr/>
                    <a:lstStyle/>
                    <a:p>
                      <a:r>
                        <a:rPr lang="en-US" sz="1000"/>
                        <a:t>0.6800 %</a:t>
                      </a:r>
                    </a:p>
                  </a:txBody>
                  <a:tcPr/>
                </a:tc>
                <a:tc>
                  <a:txBody>
                    <a:bodyPr/>
                    <a:lstStyle/>
                    <a:p>
                      <a:r>
                        <a:rPr lang="en-US" sz="1000"/>
                        <a:t>Photo</a:t>
                      </a:r>
                    </a:p>
                  </a:txBody>
                  <a:tcPr/>
                </a:tc>
                <a:extLst>
                  <a:ext uri="{0D108BD9-81ED-4DB2-BD59-A6C34878D82A}">
                    <a16:rowId xmlns:a16="http://schemas.microsoft.com/office/drawing/2014/main" val="1387132302"/>
                  </a:ext>
                </a:extLst>
              </a:tr>
            </a:tbl>
          </a:graphicData>
        </a:graphic>
      </p:graphicFrame>
      <p:sp>
        <p:nvSpPr>
          <p:cNvPr id="4" name="Text Placeholder 3">
            <a:extLst>
              <a:ext uri="{FF2B5EF4-FFF2-40B4-BE49-F238E27FC236}">
                <a16:creationId xmlns:a16="http://schemas.microsoft.com/office/drawing/2014/main" id="{A13E8776-D08B-49E9-ADE4-299142E9A3C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5611045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C1508-622D-4852-8C51-77F242A9F8AF}"/>
              </a:ext>
            </a:extLst>
          </p:cNvPr>
          <p:cNvSpPr>
            <a:spLocks noGrp="1"/>
          </p:cNvSpPr>
          <p:nvPr>
            <p:ph type="title"/>
          </p:nvPr>
        </p:nvSpPr>
        <p:spPr/>
        <p:txBody>
          <a:bodyPr/>
          <a:lstStyle/>
          <a:p>
            <a:r>
              <a:rPr lang="en-US"/>
              <a:t>Facebook SPAIN - Post Performance Facebook | NIVEA NIVEA Spain</a:t>
            </a:r>
          </a:p>
        </p:txBody>
      </p:sp>
      <p:graphicFrame>
        <p:nvGraphicFramePr>
          <p:cNvPr id="5" name="Table Placeholder 4">
            <a:extLst>
              <a:ext uri="{FF2B5EF4-FFF2-40B4-BE49-F238E27FC236}">
                <a16:creationId xmlns:a16="http://schemas.microsoft.com/office/drawing/2014/main" id="{ABCD938A-8674-4BFC-B396-221AD5390A4B}"/>
              </a:ext>
            </a:extLst>
          </p:cNvPr>
          <p:cNvGraphicFramePr>
            <a:graphicFrameLocks noGrp="1"/>
          </p:cNvGraphicFramePr>
          <p:nvPr>
            <p:ph type="tbl" sz="quarter" idx="13"/>
            <p:extLst>
              <p:ext uri="{D42A27DB-BD31-4B8C-83A1-F6EECF244321}">
                <p14:modId xmlns:p14="http://schemas.microsoft.com/office/powerpoint/2010/main" val="171465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30628066"/>
                    </a:ext>
                  </a:extLst>
                </a:gridCol>
                <a:gridCol w="905257">
                  <a:extLst>
                    <a:ext uri="{9D8B030D-6E8A-4147-A177-3AD203B41FA5}">
                      <a16:colId xmlns:a16="http://schemas.microsoft.com/office/drawing/2014/main" val="1473583753"/>
                    </a:ext>
                  </a:extLst>
                </a:gridCol>
                <a:gridCol w="411480">
                  <a:extLst>
                    <a:ext uri="{9D8B030D-6E8A-4147-A177-3AD203B41FA5}">
                      <a16:colId xmlns:a16="http://schemas.microsoft.com/office/drawing/2014/main" val="2674986484"/>
                    </a:ext>
                  </a:extLst>
                </a:gridCol>
                <a:gridCol w="411480">
                  <a:extLst>
                    <a:ext uri="{9D8B030D-6E8A-4147-A177-3AD203B41FA5}">
                      <a16:colId xmlns:a16="http://schemas.microsoft.com/office/drawing/2014/main" val="210307783"/>
                    </a:ext>
                  </a:extLst>
                </a:gridCol>
                <a:gridCol w="411480">
                  <a:extLst>
                    <a:ext uri="{9D8B030D-6E8A-4147-A177-3AD203B41FA5}">
                      <a16:colId xmlns:a16="http://schemas.microsoft.com/office/drawing/2014/main" val="1152445277"/>
                    </a:ext>
                  </a:extLst>
                </a:gridCol>
                <a:gridCol w="411480">
                  <a:extLst>
                    <a:ext uri="{9D8B030D-6E8A-4147-A177-3AD203B41FA5}">
                      <a16:colId xmlns:a16="http://schemas.microsoft.com/office/drawing/2014/main" val="2097763699"/>
                    </a:ext>
                  </a:extLst>
                </a:gridCol>
                <a:gridCol w="411480">
                  <a:extLst>
                    <a:ext uri="{9D8B030D-6E8A-4147-A177-3AD203B41FA5}">
                      <a16:colId xmlns:a16="http://schemas.microsoft.com/office/drawing/2014/main" val="4147461253"/>
                    </a:ext>
                  </a:extLst>
                </a:gridCol>
                <a:gridCol w="411480">
                  <a:extLst>
                    <a:ext uri="{9D8B030D-6E8A-4147-A177-3AD203B41FA5}">
                      <a16:colId xmlns:a16="http://schemas.microsoft.com/office/drawing/2014/main" val="2063192328"/>
                    </a:ext>
                  </a:extLst>
                </a:gridCol>
                <a:gridCol w="411480">
                  <a:extLst>
                    <a:ext uri="{9D8B030D-6E8A-4147-A177-3AD203B41FA5}">
                      <a16:colId xmlns:a16="http://schemas.microsoft.com/office/drawing/2014/main" val="1562049884"/>
                    </a:ext>
                  </a:extLst>
                </a:gridCol>
                <a:gridCol w="411480">
                  <a:extLst>
                    <a:ext uri="{9D8B030D-6E8A-4147-A177-3AD203B41FA5}">
                      <a16:colId xmlns:a16="http://schemas.microsoft.com/office/drawing/2014/main" val="523749060"/>
                    </a:ext>
                  </a:extLst>
                </a:gridCol>
                <a:gridCol w="411480">
                  <a:extLst>
                    <a:ext uri="{9D8B030D-6E8A-4147-A177-3AD203B41FA5}">
                      <a16:colId xmlns:a16="http://schemas.microsoft.com/office/drawing/2014/main" val="1388850401"/>
                    </a:ext>
                  </a:extLst>
                </a:gridCol>
                <a:gridCol w="411480">
                  <a:extLst>
                    <a:ext uri="{9D8B030D-6E8A-4147-A177-3AD203B41FA5}">
                      <a16:colId xmlns:a16="http://schemas.microsoft.com/office/drawing/2014/main" val="372594014"/>
                    </a:ext>
                  </a:extLst>
                </a:gridCol>
                <a:gridCol w="411480">
                  <a:extLst>
                    <a:ext uri="{9D8B030D-6E8A-4147-A177-3AD203B41FA5}">
                      <a16:colId xmlns:a16="http://schemas.microsoft.com/office/drawing/2014/main" val="349122341"/>
                    </a:ext>
                  </a:extLst>
                </a:gridCol>
                <a:gridCol w="411480">
                  <a:extLst>
                    <a:ext uri="{9D8B030D-6E8A-4147-A177-3AD203B41FA5}">
                      <a16:colId xmlns:a16="http://schemas.microsoft.com/office/drawing/2014/main" val="48656199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3015707746"/>
                  </a:ext>
                </a:extLst>
              </a:tr>
              <a:tr h="370840">
                <a:tc>
                  <a:txBody>
                    <a:bodyPr/>
                    <a:lstStyle/>
                    <a:p>
                      <a:r>
                        <a:rPr lang="en-US" sz="1000"/>
                        <a:t>07/29/2024 13:00:06</a:t>
                      </a:r>
                    </a:p>
                  </a:txBody>
                  <a:tcPr/>
                </a:tc>
                <a:tc>
                  <a:txBody>
                    <a:bodyPr/>
                    <a:lstStyle/>
                    <a:p>
                      <a:r>
                        <a:rPr lang="en-US" sz="1000"/>
                        <a:t>07/29/2024 13:00:06</a:t>
                      </a:r>
                    </a:p>
                  </a:txBody>
                  <a:tcPr/>
                </a:tc>
                <a:tc>
                  <a:txBody>
                    <a:bodyPr/>
                    <a:lstStyle/>
                    <a:p>
                      <a:r>
                        <a:rPr lang="en-US" sz="1000"/>
                        <a:t>46</a:t>
                      </a:r>
                    </a:p>
                  </a:txBody>
                  <a:tcPr/>
                </a:tc>
                <a:tc>
                  <a:txBody>
                    <a:bodyPr/>
                    <a:lstStyle/>
                    <a:p>
                      <a:r>
                        <a:rPr lang="en-US" sz="1000"/>
                        <a:t>43</a:t>
                      </a:r>
                    </a:p>
                  </a:txBody>
                  <a:tcPr/>
                </a:tc>
                <a:tc>
                  <a:txBody>
                    <a:bodyPr/>
                    <a:lstStyle/>
                    <a:p>
                      <a:r>
                        <a:rPr lang="en-US" sz="1000"/>
                        <a:t>39</a:t>
                      </a:r>
                    </a:p>
                  </a:txBody>
                  <a:tcPr/>
                </a:tc>
                <a:tc>
                  <a:txBody>
                    <a:bodyPr/>
                    <a:lstStyle/>
                    <a:p>
                      <a:r>
                        <a:rPr lang="en-US" sz="1000"/>
                        <a:t>0</a:t>
                      </a:r>
                    </a:p>
                  </a:txBody>
                  <a:tcPr/>
                </a:tc>
                <a:tc>
                  <a:txBody>
                    <a:bodyPr/>
                    <a:lstStyle/>
                    <a:p>
                      <a:r>
                        <a:rPr lang="en-US" sz="1000"/>
                        <a:t>3</a:t>
                      </a:r>
                    </a:p>
                  </a:txBody>
                  <a:tcPr/>
                </a:tc>
                <a:tc>
                  <a:txBody>
                    <a:bodyPr/>
                    <a:lstStyle/>
                    <a:p>
                      <a:r>
                        <a:rPr lang="en-US" sz="1000"/>
                        <a:t>72</a:t>
                      </a:r>
                    </a:p>
                  </a:txBody>
                  <a:tcPr/>
                </a:tc>
                <a:tc>
                  <a:txBody>
                    <a:bodyPr/>
                    <a:lstStyle/>
                    <a:p>
                      <a:r>
                        <a:rPr lang="en-US" sz="1000"/>
                        <a:t>10924</a:t>
                      </a:r>
                    </a:p>
                  </a:txBody>
                  <a:tcPr/>
                </a:tc>
                <a:tc>
                  <a:txBody>
                    <a:bodyPr/>
                    <a:lstStyle/>
                    <a:p>
                      <a:r>
                        <a:rPr lang="en-US" sz="1000"/>
                        <a:t>10786</a:t>
                      </a:r>
                    </a:p>
                  </a:txBody>
                  <a:tcPr/>
                </a:tc>
                <a:tc>
                  <a:txBody>
                    <a:bodyPr/>
                    <a:lstStyle/>
                    <a:p>
                      <a:r>
                        <a:rPr lang="en-US" sz="1000"/>
                        <a:t>10786</a:t>
                      </a:r>
                    </a:p>
                  </a:txBody>
                  <a:tcPr/>
                </a:tc>
                <a:tc>
                  <a:txBody>
                    <a:bodyPr/>
                    <a:lstStyle/>
                    <a:p>
                      <a:r>
                        <a:rPr lang="en-US" sz="1000"/>
                        <a:t>0</a:t>
                      </a:r>
                    </a:p>
                  </a:txBody>
                  <a:tcPr/>
                </a:tc>
                <a:tc>
                  <a:txBody>
                    <a:bodyPr/>
                    <a:lstStyle/>
                    <a:p>
                      <a:r>
                        <a:rPr lang="en-US" sz="1000"/>
                        <a:t>0.6490 %</a:t>
                      </a:r>
                    </a:p>
                  </a:txBody>
                  <a:tcPr/>
                </a:tc>
                <a:tc>
                  <a:txBody>
                    <a:bodyPr/>
                    <a:lstStyle/>
                    <a:p>
                      <a:r>
                        <a:rPr lang="en-US" sz="1000"/>
                        <a:t>Photo</a:t>
                      </a:r>
                    </a:p>
                  </a:txBody>
                  <a:tcPr/>
                </a:tc>
                <a:extLst>
                  <a:ext uri="{0D108BD9-81ED-4DB2-BD59-A6C34878D82A}">
                    <a16:rowId xmlns:a16="http://schemas.microsoft.com/office/drawing/2014/main" val="3795016578"/>
                  </a:ext>
                </a:extLst>
              </a:tr>
              <a:tr h="370840">
                <a:tc>
                  <a:txBody>
                    <a:bodyPr/>
                    <a:lstStyle/>
                    <a:p>
                      <a:r>
                        <a:rPr lang="en-US" sz="1000"/>
                        <a:t>07/23/2024 13:00:09</a:t>
                      </a:r>
                    </a:p>
                  </a:txBody>
                  <a:tcPr/>
                </a:tc>
                <a:tc>
                  <a:txBody>
                    <a:bodyPr/>
                    <a:lstStyle/>
                    <a:p>
                      <a:r>
                        <a:rPr lang="en-US" sz="1000"/>
                        <a:t>07/23/2024 13:00:09</a:t>
                      </a:r>
                    </a:p>
                  </a:txBody>
                  <a:tcPr/>
                </a:tc>
                <a:tc>
                  <a:txBody>
                    <a:bodyPr/>
                    <a:lstStyle/>
                    <a:p>
                      <a:r>
                        <a:rPr lang="en-US" sz="1000"/>
                        <a:t>60</a:t>
                      </a:r>
                    </a:p>
                  </a:txBody>
                  <a:tcPr/>
                </a:tc>
                <a:tc>
                  <a:txBody>
                    <a:bodyPr/>
                    <a:lstStyle/>
                    <a:p>
                      <a:r>
                        <a:rPr lang="en-US" sz="1000"/>
                        <a:t>51</a:t>
                      </a:r>
                    </a:p>
                  </a:txBody>
                  <a:tcPr/>
                </a:tc>
                <a:tc>
                  <a:txBody>
                    <a:bodyPr/>
                    <a:lstStyle/>
                    <a:p>
                      <a:r>
                        <a:rPr lang="en-US" sz="1000"/>
                        <a:t>43</a:t>
                      </a:r>
                    </a:p>
                  </a:txBody>
                  <a:tcPr/>
                </a:tc>
                <a:tc>
                  <a:txBody>
                    <a:bodyPr/>
                    <a:lstStyle/>
                    <a:p>
                      <a:r>
                        <a:rPr lang="en-US" sz="1000"/>
                        <a:t>1</a:t>
                      </a:r>
                    </a:p>
                  </a:txBody>
                  <a:tcPr/>
                </a:tc>
                <a:tc>
                  <a:txBody>
                    <a:bodyPr/>
                    <a:lstStyle/>
                    <a:p>
                      <a:r>
                        <a:rPr lang="en-US" sz="1000"/>
                        <a:t>8</a:t>
                      </a:r>
                    </a:p>
                  </a:txBody>
                  <a:tcPr/>
                </a:tc>
                <a:tc>
                  <a:txBody>
                    <a:bodyPr/>
                    <a:lstStyle/>
                    <a:p>
                      <a:r>
                        <a:rPr lang="en-US" sz="1000"/>
                        <a:t>68</a:t>
                      </a:r>
                    </a:p>
                  </a:txBody>
                  <a:tcPr/>
                </a:tc>
                <a:tc>
                  <a:txBody>
                    <a:bodyPr/>
                    <a:lstStyle/>
                    <a:p>
                      <a:r>
                        <a:rPr lang="en-US" sz="1000"/>
                        <a:t>4481</a:t>
                      </a:r>
                    </a:p>
                  </a:txBody>
                  <a:tcPr/>
                </a:tc>
                <a:tc>
                  <a:txBody>
                    <a:bodyPr/>
                    <a:lstStyle/>
                    <a:p>
                      <a:r>
                        <a:rPr lang="en-US" sz="1000"/>
                        <a:t>4267</a:t>
                      </a:r>
                    </a:p>
                  </a:txBody>
                  <a:tcPr/>
                </a:tc>
                <a:tc>
                  <a:txBody>
                    <a:bodyPr/>
                    <a:lstStyle/>
                    <a:p>
                      <a:r>
                        <a:rPr lang="en-US" sz="1000"/>
                        <a:t>4267</a:t>
                      </a:r>
                    </a:p>
                  </a:txBody>
                  <a:tcPr/>
                </a:tc>
                <a:tc>
                  <a:txBody>
                    <a:bodyPr/>
                    <a:lstStyle/>
                    <a:p>
                      <a:r>
                        <a:rPr lang="en-US" sz="1000"/>
                        <a:t>0</a:t>
                      </a:r>
                    </a:p>
                  </a:txBody>
                  <a:tcPr/>
                </a:tc>
                <a:tc>
                  <a:txBody>
                    <a:bodyPr/>
                    <a:lstStyle/>
                    <a:p>
                      <a:r>
                        <a:rPr lang="en-US" sz="1000"/>
                        <a:t>1.4296 %</a:t>
                      </a:r>
                    </a:p>
                  </a:txBody>
                  <a:tcPr/>
                </a:tc>
                <a:tc>
                  <a:txBody>
                    <a:bodyPr/>
                    <a:lstStyle/>
                    <a:p>
                      <a:r>
                        <a:rPr lang="en-US" sz="1000"/>
                        <a:t>Album</a:t>
                      </a:r>
                    </a:p>
                  </a:txBody>
                  <a:tcPr/>
                </a:tc>
                <a:extLst>
                  <a:ext uri="{0D108BD9-81ED-4DB2-BD59-A6C34878D82A}">
                    <a16:rowId xmlns:a16="http://schemas.microsoft.com/office/drawing/2014/main" val="4085970132"/>
                  </a:ext>
                </a:extLst>
              </a:tr>
              <a:tr h="370840">
                <a:tc>
                  <a:txBody>
                    <a:bodyPr/>
                    <a:lstStyle/>
                    <a:p>
                      <a:r>
                        <a:rPr lang="en-US" sz="1000"/>
                        <a:t>07/26/2024 13:00:11</a:t>
                      </a:r>
                    </a:p>
                  </a:txBody>
                  <a:tcPr/>
                </a:tc>
                <a:tc>
                  <a:txBody>
                    <a:bodyPr/>
                    <a:lstStyle/>
                    <a:p>
                      <a:r>
                        <a:rPr lang="en-US" sz="1000"/>
                        <a:t>07/26/2024 13:00:11</a:t>
                      </a:r>
                    </a:p>
                  </a:txBody>
                  <a:tcPr/>
                </a:tc>
                <a:tc>
                  <a:txBody>
                    <a:bodyPr/>
                    <a:lstStyle/>
                    <a:p>
                      <a:r>
                        <a:rPr lang="en-US" sz="1000"/>
                        <a:t>61</a:t>
                      </a:r>
                    </a:p>
                  </a:txBody>
                  <a:tcPr/>
                </a:tc>
                <a:tc>
                  <a:txBody>
                    <a:bodyPr/>
                    <a:lstStyle/>
                    <a:p>
                      <a:r>
                        <a:rPr lang="en-US" sz="1000"/>
                        <a:t>53</a:t>
                      </a:r>
                    </a:p>
                  </a:txBody>
                  <a:tcPr/>
                </a:tc>
                <a:tc>
                  <a:txBody>
                    <a:bodyPr/>
                    <a:lstStyle/>
                    <a:p>
                      <a:r>
                        <a:rPr lang="en-US" sz="1000"/>
                        <a:t>48</a:t>
                      </a:r>
                    </a:p>
                  </a:txBody>
                  <a:tcPr/>
                </a:tc>
                <a:tc>
                  <a:txBody>
                    <a:bodyPr/>
                    <a:lstStyle/>
                    <a:p>
                      <a:r>
                        <a:rPr lang="en-US" sz="1000"/>
                        <a:t>4</a:t>
                      </a:r>
                    </a:p>
                  </a:txBody>
                  <a:tcPr/>
                </a:tc>
                <a:tc>
                  <a:txBody>
                    <a:bodyPr/>
                    <a:lstStyle/>
                    <a:p>
                      <a:r>
                        <a:rPr lang="en-US" sz="1000"/>
                        <a:t>4</a:t>
                      </a:r>
                    </a:p>
                  </a:txBody>
                  <a:tcPr/>
                </a:tc>
                <a:tc>
                  <a:txBody>
                    <a:bodyPr/>
                    <a:lstStyle/>
                    <a:p>
                      <a:r>
                        <a:rPr lang="en-US" sz="1000"/>
                        <a:t>69</a:t>
                      </a:r>
                    </a:p>
                  </a:txBody>
                  <a:tcPr/>
                </a:tc>
                <a:tc>
                  <a:txBody>
                    <a:bodyPr/>
                    <a:lstStyle/>
                    <a:p>
                      <a:r>
                        <a:rPr lang="en-US" sz="1000"/>
                        <a:t>3032</a:t>
                      </a:r>
                    </a:p>
                  </a:txBody>
                  <a:tcPr/>
                </a:tc>
                <a:tc>
                  <a:txBody>
                    <a:bodyPr/>
                    <a:lstStyle/>
                    <a:p>
                      <a:r>
                        <a:rPr lang="en-US" sz="1000"/>
                        <a:t>2871</a:t>
                      </a:r>
                    </a:p>
                  </a:txBody>
                  <a:tcPr/>
                </a:tc>
                <a:tc>
                  <a:txBody>
                    <a:bodyPr/>
                    <a:lstStyle/>
                    <a:p>
                      <a:r>
                        <a:rPr lang="en-US" sz="1000"/>
                        <a:t>2871</a:t>
                      </a:r>
                    </a:p>
                  </a:txBody>
                  <a:tcPr/>
                </a:tc>
                <a:tc>
                  <a:txBody>
                    <a:bodyPr/>
                    <a:lstStyle/>
                    <a:p>
                      <a:r>
                        <a:rPr lang="en-US" sz="1000"/>
                        <a:t>0</a:t>
                      </a:r>
                    </a:p>
                  </a:txBody>
                  <a:tcPr/>
                </a:tc>
                <a:tc>
                  <a:txBody>
                    <a:bodyPr/>
                    <a:lstStyle/>
                    <a:p>
                      <a:r>
                        <a:rPr lang="en-US" sz="1000"/>
                        <a:t>2.1944 %</a:t>
                      </a:r>
                    </a:p>
                  </a:txBody>
                  <a:tcPr/>
                </a:tc>
                <a:tc>
                  <a:txBody>
                    <a:bodyPr/>
                    <a:lstStyle/>
                    <a:p>
                      <a:r>
                        <a:rPr lang="en-US" sz="1000"/>
                        <a:t>Album</a:t>
                      </a:r>
                    </a:p>
                  </a:txBody>
                  <a:tcPr/>
                </a:tc>
                <a:extLst>
                  <a:ext uri="{0D108BD9-81ED-4DB2-BD59-A6C34878D82A}">
                    <a16:rowId xmlns:a16="http://schemas.microsoft.com/office/drawing/2014/main" val="3737727701"/>
                  </a:ext>
                </a:extLst>
              </a:tr>
            </a:tbl>
          </a:graphicData>
        </a:graphic>
      </p:graphicFrame>
      <p:sp>
        <p:nvSpPr>
          <p:cNvPr id="4" name="Text Placeholder 3">
            <a:extLst>
              <a:ext uri="{FF2B5EF4-FFF2-40B4-BE49-F238E27FC236}">
                <a16:creationId xmlns:a16="http://schemas.microsoft.com/office/drawing/2014/main" id="{7D1218FC-7574-4285-BB96-3A94F28DD00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0689258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60115-0CFC-40C6-8E54-378EEF32556D}"/>
              </a:ext>
            </a:extLst>
          </p:cNvPr>
          <p:cNvSpPr>
            <a:spLocks noGrp="1"/>
          </p:cNvSpPr>
          <p:nvPr>
            <p:ph type="title"/>
          </p:nvPr>
        </p:nvSpPr>
        <p:spPr/>
        <p:txBody>
          <a:bodyPr/>
          <a:lstStyle/>
          <a:p>
            <a:r>
              <a:rPr lang="en-US"/>
              <a:t>Facebook Ads Performance Table | 6 profiles - 1 of 24</a:t>
            </a:r>
          </a:p>
        </p:txBody>
      </p:sp>
      <p:graphicFrame>
        <p:nvGraphicFramePr>
          <p:cNvPr id="5" name="Table Placeholder 4">
            <a:extLst>
              <a:ext uri="{FF2B5EF4-FFF2-40B4-BE49-F238E27FC236}">
                <a16:creationId xmlns:a16="http://schemas.microsoft.com/office/drawing/2014/main" id="{576BFE02-A555-40C2-B7F9-4BC617C93945}"/>
              </a:ext>
            </a:extLst>
          </p:cNvPr>
          <p:cNvGraphicFramePr>
            <a:graphicFrameLocks noGrp="1"/>
          </p:cNvGraphicFramePr>
          <p:nvPr>
            <p:ph type="tbl" sz="quarter" idx="13"/>
            <p:extLst>
              <p:ext uri="{D42A27DB-BD31-4B8C-83A1-F6EECF244321}">
                <p14:modId xmlns:p14="http://schemas.microsoft.com/office/powerpoint/2010/main" val="35177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615790641"/>
                    </a:ext>
                  </a:extLst>
                </a:gridCol>
                <a:gridCol w="987553">
                  <a:extLst>
                    <a:ext uri="{9D8B030D-6E8A-4147-A177-3AD203B41FA5}">
                      <a16:colId xmlns:a16="http://schemas.microsoft.com/office/drawing/2014/main" val="1799158448"/>
                    </a:ext>
                  </a:extLst>
                </a:gridCol>
                <a:gridCol w="329184">
                  <a:extLst>
                    <a:ext uri="{9D8B030D-6E8A-4147-A177-3AD203B41FA5}">
                      <a16:colId xmlns:a16="http://schemas.microsoft.com/office/drawing/2014/main" val="97317762"/>
                    </a:ext>
                  </a:extLst>
                </a:gridCol>
                <a:gridCol w="329184">
                  <a:extLst>
                    <a:ext uri="{9D8B030D-6E8A-4147-A177-3AD203B41FA5}">
                      <a16:colId xmlns:a16="http://schemas.microsoft.com/office/drawing/2014/main" val="735656242"/>
                    </a:ext>
                  </a:extLst>
                </a:gridCol>
                <a:gridCol w="329184">
                  <a:extLst>
                    <a:ext uri="{9D8B030D-6E8A-4147-A177-3AD203B41FA5}">
                      <a16:colId xmlns:a16="http://schemas.microsoft.com/office/drawing/2014/main" val="3937118387"/>
                    </a:ext>
                  </a:extLst>
                </a:gridCol>
                <a:gridCol w="329184">
                  <a:extLst>
                    <a:ext uri="{9D8B030D-6E8A-4147-A177-3AD203B41FA5}">
                      <a16:colId xmlns:a16="http://schemas.microsoft.com/office/drawing/2014/main" val="1255222304"/>
                    </a:ext>
                  </a:extLst>
                </a:gridCol>
                <a:gridCol w="329184">
                  <a:extLst>
                    <a:ext uri="{9D8B030D-6E8A-4147-A177-3AD203B41FA5}">
                      <a16:colId xmlns:a16="http://schemas.microsoft.com/office/drawing/2014/main" val="1326048157"/>
                    </a:ext>
                  </a:extLst>
                </a:gridCol>
                <a:gridCol w="329184">
                  <a:extLst>
                    <a:ext uri="{9D8B030D-6E8A-4147-A177-3AD203B41FA5}">
                      <a16:colId xmlns:a16="http://schemas.microsoft.com/office/drawing/2014/main" val="86847472"/>
                    </a:ext>
                  </a:extLst>
                </a:gridCol>
                <a:gridCol w="329184">
                  <a:extLst>
                    <a:ext uri="{9D8B030D-6E8A-4147-A177-3AD203B41FA5}">
                      <a16:colId xmlns:a16="http://schemas.microsoft.com/office/drawing/2014/main" val="4129828470"/>
                    </a:ext>
                  </a:extLst>
                </a:gridCol>
                <a:gridCol w="329184">
                  <a:extLst>
                    <a:ext uri="{9D8B030D-6E8A-4147-A177-3AD203B41FA5}">
                      <a16:colId xmlns:a16="http://schemas.microsoft.com/office/drawing/2014/main" val="2562998878"/>
                    </a:ext>
                  </a:extLst>
                </a:gridCol>
                <a:gridCol w="329184">
                  <a:extLst>
                    <a:ext uri="{9D8B030D-6E8A-4147-A177-3AD203B41FA5}">
                      <a16:colId xmlns:a16="http://schemas.microsoft.com/office/drawing/2014/main" val="758951342"/>
                    </a:ext>
                  </a:extLst>
                </a:gridCol>
                <a:gridCol w="329184">
                  <a:extLst>
                    <a:ext uri="{9D8B030D-6E8A-4147-A177-3AD203B41FA5}">
                      <a16:colId xmlns:a16="http://schemas.microsoft.com/office/drawing/2014/main" val="2052521080"/>
                    </a:ext>
                  </a:extLst>
                </a:gridCol>
                <a:gridCol w="329184">
                  <a:extLst>
                    <a:ext uri="{9D8B030D-6E8A-4147-A177-3AD203B41FA5}">
                      <a16:colId xmlns:a16="http://schemas.microsoft.com/office/drawing/2014/main" val="1095372939"/>
                    </a:ext>
                  </a:extLst>
                </a:gridCol>
                <a:gridCol w="1563625">
                  <a:extLst>
                    <a:ext uri="{9D8B030D-6E8A-4147-A177-3AD203B41FA5}">
                      <a16:colId xmlns:a16="http://schemas.microsoft.com/office/drawing/2014/main" val="242449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7654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- 2024-07-29 10:35:17</a:t>
                      </a:r>
                      <a:r>
                        <a:rPr kumimoji="0" lang="it-IT" sz="1000" b="0" i="0" u="none" strike="noStrike" kern="1200" cap="none" spc="0" normalizeH="0" baseline="0" noProof="0">
                          <a:ln>
                            <a:noFill/>
                          </a:ln>
                          <a:solidFill>
                            <a:prstClr val="black"/>
                          </a:solidFill>
                          <a:effectLst/>
                          <a:uLnTx/>
                          <a:uFillTx/>
                          <a:latin typeface="Calibri"/>
                          <a:ea typeface="+mn-ea"/>
                          <a:cs typeface="+mn-cs"/>
                        </a:rPr>
                        <a:t>
 Un'esperienza indimenticabile! Siamo stati sfidati a fare un viaggio di 72 ore per testare la nuova formula di NIVEA Deo Black and White di @niveaitalia che ti protegge da sudore e macchie fino a 72 ore! Che dite rEgazzi challenge superata?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https://quintly-eu-image-storage.s3.amazonaws.com/2a9b48215066f505e884f2348bd2248f/4382100a2ab2da34ac76585650351b08.jpg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6758784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642020982"/>
                  </a:ext>
                </a:extLst>
              </a:tr>
            </a:tbl>
          </a:graphicData>
        </a:graphic>
      </p:graphicFrame>
      <p:sp>
        <p:nvSpPr>
          <p:cNvPr id="4" name="Text Placeholder 3">
            <a:extLst>
              <a:ext uri="{FF2B5EF4-FFF2-40B4-BE49-F238E27FC236}">
                <a16:creationId xmlns:a16="http://schemas.microsoft.com/office/drawing/2014/main" id="{21144DF2-85AC-433D-97B0-5B171C5C14B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4758005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67AD2-01DA-4865-A684-310BA3C5942F}"/>
              </a:ext>
            </a:extLst>
          </p:cNvPr>
          <p:cNvSpPr>
            <a:spLocks noGrp="1"/>
          </p:cNvSpPr>
          <p:nvPr>
            <p:ph type="title"/>
          </p:nvPr>
        </p:nvSpPr>
        <p:spPr/>
        <p:txBody>
          <a:bodyPr/>
          <a:lstStyle/>
          <a:p>
            <a:r>
              <a:rPr lang="en-US"/>
              <a:t>Facebook Ads Performance Table | 6 profiles - 2 of 24</a:t>
            </a:r>
          </a:p>
        </p:txBody>
      </p:sp>
      <p:graphicFrame>
        <p:nvGraphicFramePr>
          <p:cNvPr id="5" name="Table Placeholder 4">
            <a:extLst>
              <a:ext uri="{FF2B5EF4-FFF2-40B4-BE49-F238E27FC236}">
                <a16:creationId xmlns:a16="http://schemas.microsoft.com/office/drawing/2014/main" id="{5FF1C645-E733-4340-B8F1-FDF6F63AC94A}"/>
              </a:ext>
            </a:extLst>
          </p:cNvPr>
          <p:cNvGraphicFramePr>
            <a:graphicFrameLocks noGrp="1"/>
          </p:cNvGraphicFramePr>
          <p:nvPr>
            <p:ph type="tbl" sz="quarter" idx="13"/>
            <p:extLst>
              <p:ext uri="{D42A27DB-BD31-4B8C-83A1-F6EECF244321}">
                <p14:modId xmlns:p14="http://schemas.microsoft.com/office/powerpoint/2010/main" val="2989990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735308243"/>
                    </a:ext>
                  </a:extLst>
                </a:gridCol>
                <a:gridCol w="987553">
                  <a:extLst>
                    <a:ext uri="{9D8B030D-6E8A-4147-A177-3AD203B41FA5}">
                      <a16:colId xmlns:a16="http://schemas.microsoft.com/office/drawing/2014/main" val="1496186692"/>
                    </a:ext>
                  </a:extLst>
                </a:gridCol>
                <a:gridCol w="329184">
                  <a:extLst>
                    <a:ext uri="{9D8B030D-6E8A-4147-A177-3AD203B41FA5}">
                      <a16:colId xmlns:a16="http://schemas.microsoft.com/office/drawing/2014/main" val="3654013585"/>
                    </a:ext>
                  </a:extLst>
                </a:gridCol>
                <a:gridCol w="329184">
                  <a:extLst>
                    <a:ext uri="{9D8B030D-6E8A-4147-A177-3AD203B41FA5}">
                      <a16:colId xmlns:a16="http://schemas.microsoft.com/office/drawing/2014/main" val="2205035486"/>
                    </a:ext>
                  </a:extLst>
                </a:gridCol>
                <a:gridCol w="329184">
                  <a:extLst>
                    <a:ext uri="{9D8B030D-6E8A-4147-A177-3AD203B41FA5}">
                      <a16:colId xmlns:a16="http://schemas.microsoft.com/office/drawing/2014/main" val="1949558679"/>
                    </a:ext>
                  </a:extLst>
                </a:gridCol>
                <a:gridCol w="329184">
                  <a:extLst>
                    <a:ext uri="{9D8B030D-6E8A-4147-A177-3AD203B41FA5}">
                      <a16:colId xmlns:a16="http://schemas.microsoft.com/office/drawing/2014/main" val="3489962485"/>
                    </a:ext>
                  </a:extLst>
                </a:gridCol>
                <a:gridCol w="329184">
                  <a:extLst>
                    <a:ext uri="{9D8B030D-6E8A-4147-A177-3AD203B41FA5}">
                      <a16:colId xmlns:a16="http://schemas.microsoft.com/office/drawing/2014/main" val="3016786067"/>
                    </a:ext>
                  </a:extLst>
                </a:gridCol>
                <a:gridCol w="329184">
                  <a:extLst>
                    <a:ext uri="{9D8B030D-6E8A-4147-A177-3AD203B41FA5}">
                      <a16:colId xmlns:a16="http://schemas.microsoft.com/office/drawing/2014/main" val="701983199"/>
                    </a:ext>
                  </a:extLst>
                </a:gridCol>
                <a:gridCol w="329184">
                  <a:extLst>
                    <a:ext uri="{9D8B030D-6E8A-4147-A177-3AD203B41FA5}">
                      <a16:colId xmlns:a16="http://schemas.microsoft.com/office/drawing/2014/main" val="2221860662"/>
                    </a:ext>
                  </a:extLst>
                </a:gridCol>
                <a:gridCol w="329184">
                  <a:extLst>
                    <a:ext uri="{9D8B030D-6E8A-4147-A177-3AD203B41FA5}">
                      <a16:colId xmlns:a16="http://schemas.microsoft.com/office/drawing/2014/main" val="1439244365"/>
                    </a:ext>
                  </a:extLst>
                </a:gridCol>
                <a:gridCol w="329184">
                  <a:extLst>
                    <a:ext uri="{9D8B030D-6E8A-4147-A177-3AD203B41FA5}">
                      <a16:colId xmlns:a16="http://schemas.microsoft.com/office/drawing/2014/main" val="1325607899"/>
                    </a:ext>
                  </a:extLst>
                </a:gridCol>
                <a:gridCol w="329184">
                  <a:extLst>
                    <a:ext uri="{9D8B030D-6E8A-4147-A177-3AD203B41FA5}">
                      <a16:colId xmlns:a16="http://schemas.microsoft.com/office/drawing/2014/main" val="2872651349"/>
                    </a:ext>
                  </a:extLst>
                </a:gridCol>
                <a:gridCol w="329184">
                  <a:extLst>
                    <a:ext uri="{9D8B030D-6E8A-4147-A177-3AD203B41FA5}">
                      <a16:colId xmlns:a16="http://schemas.microsoft.com/office/drawing/2014/main" val="1172386586"/>
                    </a:ext>
                  </a:extLst>
                </a:gridCol>
                <a:gridCol w="1563625">
                  <a:extLst>
                    <a:ext uri="{9D8B030D-6E8A-4147-A177-3AD203B41FA5}">
                      <a16:colId xmlns:a16="http://schemas.microsoft.com/office/drawing/2014/main" val="3327217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93363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- 2024-08-01 16:04:11</a:t>
                      </a:r>
                      <a:r>
                        <a:rPr kumimoji="0" lang="it-IT" sz="1000" b="0" i="0" u="none" strike="noStrike" kern="1200" cap="none" spc="0" normalizeH="0" baseline="0" noProof="0">
                          <a:ln>
                            <a:noFill/>
                          </a:ln>
                          <a:solidFill>
                            <a:prstClr val="black"/>
                          </a:solidFill>
                          <a:effectLst/>
                          <a:uLnTx/>
                          <a:uFillTx/>
                          <a:latin typeface="Calibri"/>
                          <a:ea typeface="+mn-ea"/>
                          <a:cs typeface="+mn-cs"/>
                        </a:rPr>
                        <a:t>
 La nuova efficacia di NIVEA DEO Black&amp;White è un viaggio tutto da scoprire! 🖤🤍​
Mettila alla prova anche tu, come @ludovicaolgiati, e preparati a goderti fino a 72h di ore di protezione contro il sudore e le macchie sui vestiti 😉
#NIVEA #NIVEAItalia #NIVEADEOBlackAndWhite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https://quintly-eu-image-storage.s3.amazonaws.com/2a9b48215066f505e884f2348bd2248f/e62995c1335ddf8ab190300908bad15a.jpg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8498.41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99757289"/>
                  </a:ext>
                </a:extLst>
              </a:tr>
            </a:tbl>
          </a:graphicData>
        </a:graphic>
      </p:graphicFrame>
      <p:sp>
        <p:nvSpPr>
          <p:cNvPr id="4" name="Text Placeholder 3">
            <a:extLst>
              <a:ext uri="{FF2B5EF4-FFF2-40B4-BE49-F238E27FC236}">
                <a16:creationId xmlns:a16="http://schemas.microsoft.com/office/drawing/2014/main" id="{C76E8A9B-909C-43CE-BCC5-08F6188591D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8502260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06293-DA12-47E3-BF2A-0C82856C1107}"/>
              </a:ext>
            </a:extLst>
          </p:cNvPr>
          <p:cNvSpPr>
            <a:spLocks noGrp="1"/>
          </p:cNvSpPr>
          <p:nvPr>
            <p:ph type="title"/>
          </p:nvPr>
        </p:nvSpPr>
        <p:spPr/>
        <p:txBody>
          <a:bodyPr/>
          <a:lstStyle/>
          <a:p>
            <a:r>
              <a:rPr lang="en-US"/>
              <a:t>Facebook Ads Performance Table | 6 profiles - 3 of 24</a:t>
            </a:r>
          </a:p>
        </p:txBody>
      </p:sp>
      <p:graphicFrame>
        <p:nvGraphicFramePr>
          <p:cNvPr id="5" name="Table Placeholder 4">
            <a:extLst>
              <a:ext uri="{FF2B5EF4-FFF2-40B4-BE49-F238E27FC236}">
                <a16:creationId xmlns:a16="http://schemas.microsoft.com/office/drawing/2014/main" id="{39F5810D-F4F9-4050-A456-071F805494A0}"/>
              </a:ext>
            </a:extLst>
          </p:cNvPr>
          <p:cNvGraphicFramePr>
            <a:graphicFrameLocks noGrp="1"/>
          </p:cNvGraphicFramePr>
          <p:nvPr>
            <p:ph type="tbl" sz="quarter" idx="13"/>
            <p:extLst>
              <p:ext uri="{D42A27DB-BD31-4B8C-83A1-F6EECF244321}">
                <p14:modId xmlns:p14="http://schemas.microsoft.com/office/powerpoint/2010/main" val="174439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858663625"/>
                    </a:ext>
                  </a:extLst>
                </a:gridCol>
                <a:gridCol w="987553">
                  <a:extLst>
                    <a:ext uri="{9D8B030D-6E8A-4147-A177-3AD203B41FA5}">
                      <a16:colId xmlns:a16="http://schemas.microsoft.com/office/drawing/2014/main" val="2973184007"/>
                    </a:ext>
                  </a:extLst>
                </a:gridCol>
                <a:gridCol w="329184">
                  <a:extLst>
                    <a:ext uri="{9D8B030D-6E8A-4147-A177-3AD203B41FA5}">
                      <a16:colId xmlns:a16="http://schemas.microsoft.com/office/drawing/2014/main" val="1927555413"/>
                    </a:ext>
                  </a:extLst>
                </a:gridCol>
                <a:gridCol w="329184">
                  <a:extLst>
                    <a:ext uri="{9D8B030D-6E8A-4147-A177-3AD203B41FA5}">
                      <a16:colId xmlns:a16="http://schemas.microsoft.com/office/drawing/2014/main" val="2960311009"/>
                    </a:ext>
                  </a:extLst>
                </a:gridCol>
                <a:gridCol w="329184">
                  <a:extLst>
                    <a:ext uri="{9D8B030D-6E8A-4147-A177-3AD203B41FA5}">
                      <a16:colId xmlns:a16="http://schemas.microsoft.com/office/drawing/2014/main" val="2602493441"/>
                    </a:ext>
                  </a:extLst>
                </a:gridCol>
                <a:gridCol w="329184">
                  <a:extLst>
                    <a:ext uri="{9D8B030D-6E8A-4147-A177-3AD203B41FA5}">
                      <a16:colId xmlns:a16="http://schemas.microsoft.com/office/drawing/2014/main" val="1955909657"/>
                    </a:ext>
                  </a:extLst>
                </a:gridCol>
                <a:gridCol w="329184">
                  <a:extLst>
                    <a:ext uri="{9D8B030D-6E8A-4147-A177-3AD203B41FA5}">
                      <a16:colId xmlns:a16="http://schemas.microsoft.com/office/drawing/2014/main" val="963376260"/>
                    </a:ext>
                  </a:extLst>
                </a:gridCol>
                <a:gridCol w="329184">
                  <a:extLst>
                    <a:ext uri="{9D8B030D-6E8A-4147-A177-3AD203B41FA5}">
                      <a16:colId xmlns:a16="http://schemas.microsoft.com/office/drawing/2014/main" val="3877375494"/>
                    </a:ext>
                  </a:extLst>
                </a:gridCol>
                <a:gridCol w="329184">
                  <a:extLst>
                    <a:ext uri="{9D8B030D-6E8A-4147-A177-3AD203B41FA5}">
                      <a16:colId xmlns:a16="http://schemas.microsoft.com/office/drawing/2014/main" val="3660088511"/>
                    </a:ext>
                  </a:extLst>
                </a:gridCol>
                <a:gridCol w="329184">
                  <a:extLst>
                    <a:ext uri="{9D8B030D-6E8A-4147-A177-3AD203B41FA5}">
                      <a16:colId xmlns:a16="http://schemas.microsoft.com/office/drawing/2014/main" val="1516875209"/>
                    </a:ext>
                  </a:extLst>
                </a:gridCol>
                <a:gridCol w="329184">
                  <a:extLst>
                    <a:ext uri="{9D8B030D-6E8A-4147-A177-3AD203B41FA5}">
                      <a16:colId xmlns:a16="http://schemas.microsoft.com/office/drawing/2014/main" val="3631618005"/>
                    </a:ext>
                  </a:extLst>
                </a:gridCol>
                <a:gridCol w="329184">
                  <a:extLst>
                    <a:ext uri="{9D8B030D-6E8A-4147-A177-3AD203B41FA5}">
                      <a16:colId xmlns:a16="http://schemas.microsoft.com/office/drawing/2014/main" val="3744536391"/>
                    </a:ext>
                  </a:extLst>
                </a:gridCol>
                <a:gridCol w="329184">
                  <a:extLst>
                    <a:ext uri="{9D8B030D-6E8A-4147-A177-3AD203B41FA5}">
                      <a16:colId xmlns:a16="http://schemas.microsoft.com/office/drawing/2014/main" val="3604642215"/>
                    </a:ext>
                  </a:extLst>
                </a:gridCol>
                <a:gridCol w="1563625">
                  <a:extLst>
                    <a:ext uri="{9D8B030D-6E8A-4147-A177-3AD203B41FA5}">
                      <a16:colId xmlns:a16="http://schemas.microsoft.com/office/drawing/2014/main" val="1663166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32822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- 2024-07-24 16:33:04</a:t>
                      </a:r>
                      <a:r>
                        <a:rPr kumimoji="0" lang="it-IT" sz="1000" b="0" i="0" u="none" strike="noStrike" kern="1200" cap="none" spc="0" normalizeH="0" baseline="0" noProof="0">
                          <a:ln>
                            <a:noFill/>
                          </a:ln>
                          <a:solidFill>
                            <a:prstClr val="black"/>
                          </a:solidFill>
                          <a:effectLst/>
                          <a:uLnTx/>
                          <a:uFillTx/>
                          <a:latin typeface="Calibri"/>
                          <a:ea typeface="+mn-ea"/>
                          <a:cs typeface="+mn-cs"/>
                        </a:rPr>
                        <a:t>
 Qualcuno ha detto pausa rinfrescante?🙋🏻‍♀️
Grazie alla Fresh Machine di NIVEA Soft io e Vale ci siamo divertite, abbiamo rinfrescato la nostra pelle e ci siamo mangiate il mio cibo preferito in estateee… il gelato🍦😋
@niveaitalia #NIVEASoft #KeepItFresh #adv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https://quintly-eu-image-storage.s3.amazonaws.com/2a9b48215066f505e884f2348bd2248f/d1ef5ee930af7ea0096add5ba44297b0.jpg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363470392"/>
                  </a:ext>
                </a:extLst>
              </a:tr>
            </a:tbl>
          </a:graphicData>
        </a:graphic>
      </p:graphicFrame>
      <p:sp>
        <p:nvSpPr>
          <p:cNvPr id="4" name="Text Placeholder 3">
            <a:extLst>
              <a:ext uri="{FF2B5EF4-FFF2-40B4-BE49-F238E27FC236}">
                <a16:creationId xmlns:a16="http://schemas.microsoft.com/office/drawing/2014/main" id="{010B7009-26CC-4B1E-9D47-1EE9F85BA0CF}"/>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6642387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14C13-A79D-40EC-929B-BCB7DBCEAC9B}"/>
              </a:ext>
            </a:extLst>
          </p:cNvPr>
          <p:cNvSpPr>
            <a:spLocks noGrp="1"/>
          </p:cNvSpPr>
          <p:nvPr>
            <p:ph type="title"/>
          </p:nvPr>
        </p:nvSpPr>
        <p:spPr/>
        <p:txBody>
          <a:bodyPr/>
          <a:lstStyle/>
          <a:p>
            <a:r>
              <a:rPr lang="en-US"/>
              <a:t>Facebook Ads Performance Table | 6 profiles - 4 of 24</a:t>
            </a:r>
          </a:p>
        </p:txBody>
      </p:sp>
      <p:graphicFrame>
        <p:nvGraphicFramePr>
          <p:cNvPr id="5" name="Table Placeholder 4">
            <a:extLst>
              <a:ext uri="{FF2B5EF4-FFF2-40B4-BE49-F238E27FC236}">
                <a16:creationId xmlns:a16="http://schemas.microsoft.com/office/drawing/2014/main" id="{63720A65-4210-4A23-A988-B387B83136AB}"/>
              </a:ext>
            </a:extLst>
          </p:cNvPr>
          <p:cNvGraphicFramePr>
            <a:graphicFrameLocks noGrp="1"/>
          </p:cNvGraphicFramePr>
          <p:nvPr>
            <p:ph type="tbl" sz="quarter" idx="13"/>
            <p:extLst>
              <p:ext uri="{D42A27DB-BD31-4B8C-83A1-F6EECF244321}">
                <p14:modId xmlns:p14="http://schemas.microsoft.com/office/powerpoint/2010/main" val="85792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363534304"/>
                    </a:ext>
                  </a:extLst>
                </a:gridCol>
                <a:gridCol w="987553">
                  <a:extLst>
                    <a:ext uri="{9D8B030D-6E8A-4147-A177-3AD203B41FA5}">
                      <a16:colId xmlns:a16="http://schemas.microsoft.com/office/drawing/2014/main" val="933127823"/>
                    </a:ext>
                  </a:extLst>
                </a:gridCol>
                <a:gridCol w="329184">
                  <a:extLst>
                    <a:ext uri="{9D8B030D-6E8A-4147-A177-3AD203B41FA5}">
                      <a16:colId xmlns:a16="http://schemas.microsoft.com/office/drawing/2014/main" val="2894918474"/>
                    </a:ext>
                  </a:extLst>
                </a:gridCol>
                <a:gridCol w="329184">
                  <a:extLst>
                    <a:ext uri="{9D8B030D-6E8A-4147-A177-3AD203B41FA5}">
                      <a16:colId xmlns:a16="http://schemas.microsoft.com/office/drawing/2014/main" val="2542231060"/>
                    </a:ext>
                  </a:extLst>
                </a:gridCol>
                <a:gridCol w="329184">
                  <a:extLst>
                    <a:ext uri="{9D8B030D-6E8A-4147-A177-3AD203B41FA5}">
                      <a16:colId xmlns:a16="http://schemas.microsoft.com/office/drawing/2014/main" val="1254383437"/>
                    </a:ext>
                  </a:extLst>
                </a:gridCol>
                <a:gridCol w="329184">
                  <a:extLst>
                    <a:ext uri="{9D8B030D-6E8A-4147-A177-3AD203B41FA5}">
                      <a16:colId xmlns:a16="http://schemas.microsoft.com/office/drawing/2014/main" val="336746720"/>
                    </a:ext>
                  </a:extLst>
                </a:gridCol>
                <a:gridCol w="329184">
                  <a:extLst>
                    <a:ext uri="{9D8B030D-6E8A-4147-A177-3AD203B41FA5}">
                      <a16:colId xmlns:a16="http://schemas.microsoft.com/office/drawing/2014/main" val="1061035522"/>
                    </a:ext>
                  </a:extLst>
                </a:gridCol>
                <a:gridCol w="329184">
                  <a:extLst>
                    <a:ext uri="{9D8B030D-6E8A-4147-A177-3AD203B41FA5}">
                      <a16:colId xmlns:a16="http://schemas.microsoft.com/office/drawing/2014/main" val="1572795001"/>
                    </a:ext>
                  </a:extLst>
                </a:gridCol>
                <a:gridCol w="329184">
                  <a:extLst>
                    <a:ext uri="{9D8B030D-6E8A-4147-A177-3AD203B41FA5}">
                      <a16:colId xmlns:a16="http://schemas.microsoft.com/office/drawing/2014/main" val="2231929116"/>
                    </a:ext>
                  </a:extLst>
                </a:gridCol>
                <a:gridCol w="329184">
                  <a:extLst>
                    <a:ext uri="{9D8B030D-6E8A-4147-A177-3AD203B41FA5}">
                      <a16:colId xmlns:a16="http://schemas.microsoft.com/office/drawing/2014/main" val="2322878277"/>
                    </a:ext>
                  </a:extLst>
                </a:gridCol>
                <a:gridCol w="329184">
                  <a:extLst>
                    <a:ext uri="{9D8B030D-6E8A-4147-A177-3AD203B41FA5}">
                      <a16:colId xmlns:a16="http://schemas.microsoft.com/office/drawing/2014/main" val="2194776712"/>
                    </a:ext>
                  </a:extLst>
                </a:gridCol>
                <a:gridCol w="329184">
                  <a:extLst>
                    <a:ext uri="{9D8B030D-6E8A-4147-A177-3AD203B41FA5}">
                      <a16:colId xmlns:a16="http://schemas.microsoft.com/office/drawing/2014/main" val="4090755167"/>
                    </a:ext>
                  </a:extLst>
                </a:gridCol>
                <a:gridCol w="329184">
                  <a:extLst>
                    <a:ext uri="{9D8B030D-6E8A-4147-A177-3AD203B41FA5}">
                      <a16:colId xmlns:a16="http://schemas.microsoft.com/office/drawing/2014/main" val="4014436469"/>
                    </a:ext>
                  </a:extLst>
                </a:gridCol>
                <a:gridCol w="1563625">
                  <a:extLst>
                    <a:ext uri="{9D8B030D-6E8A-4147-A177-3AD203B41FA5}">
                      <a16:colId xmlns:a16="http://schemas.microsoft.com/office/drawing/2014/main" val="1511849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5021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- 2024-08-01 16:13:35</a:t>
                      </a:r>
                      <a:r>
                        <a:rPr kumimoji="0" lang="it-IT" sz="1000" b="0" i="0" u="none" strike="noStrike" kern="1200" cap="none" spc="0" normalizeH="0" baseline="0" noProof="0">
                          <a:ln>
                            <a:noFill/>
                          </a:ln>
                          <a:solidFill>
                            <a:prstClr val="black"/>
                          </a:solidFill>
                          <a:effectLst/>
                          <a:uLnTx/>
                          <a:uFillTx/>
                          <a:latin typeface="Calibri"/>
                          <a:ea typeface="+mn-ea"/>
                          <a:cs typeface="+mn-cs"/>
                        </a:rPr>
                        <a:t>
 Ed eccovi le mie 72 ore a Marrakesh decise dal gioco “PICK A CARD”. Sono stati 3 giorni intensi ma ricchi di attività. Vi dico, all’inizio ero scettico sul visitare Marrakesh nel mese di Luglio, mi aspettavo un caldo nefasto insopportabile e invece, non solo la temperatura ha raggiunto massimo 30 gradi (me ne aspettavo 45) ma anche il nuovo NIVEA DEO Black&amp;White mi ha aiutato in questa avventura perché il risultato è di una protezione senza macchie! E con una durata fino a 72 ore, esattamente come questo viaggio in Marocco! @niveaitalia #NIVEADEO #72BWChallenge #ADV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https://quintly-eu-image-storage.s3.amazonaws.com/2a9b48215066f505e884f2348bd2248f/6a960adfc2637bc45d64879f1e2addbc.jpg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6999.64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848358175"/>
                  </a:ext>
                </a:extLst>
              </a:tr>
            </a:tbl>
          </a:graphicData>
        </a:graphic>
      </p:graphicFrame>
      <p:sp>
        <p:nvSpPr>
          <p:cNvPr id="4" name="Text Placeholder 3">
            <a:extLst>
              <a:ext uri="{FF2B5EF4-FFF2-40B4-BE49-F238E27FC236}">
                <a16:creationId xmlns:a16="http://schemas.microsoft.com/office/drawing/2014/main" id="{82BB07ED-A603-4834-ADD8-C2BC77322DE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2839024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41071-9312-468B-896B-50B2455BF296}"/>
              </a:ext>
            </a:extLst>
          </p:cNvPr>
          <p:cNvSpPr>
            <a:spLocks noGrp="1"/>
          </p:cNvSpPr>
          <p:nvPr>
            <p:ph type="title"/>
          </p:nvPr>
        </p:nvSpPr>
        <p:spPr/>
        <p:txBody>
          <a:bodyPr/>
          <a:lstStyle/>
          <a:p>
            <a:r>
              <a:rPr lang="en-US"/>
              <a:t>Facebook Ads Performance Table | 6 profiles - 5 of 24</a:t>
            </a:r>
          </a:p>
        </p:txBody>
      </p:sp>
      <p:graphicFrame>
        <p:nvGraphicFramePr>
          <p:cNvPr id="5" name="Table Placeholder 4">
            <a:extLst>
              <a:ext uri="{FF2B5EF4-FFF2-40B4-BE49-F238E27FC236}">
                <a16:creationId xmlns:a16="http://schemas.microsoft.com/office/drawing/2014/main" id="{7027BCF2-F30C-4C26-9C26-FB000DD26A05}"/>
              </a:ext>
            </a:extLst>
          </p:cNvPr>
          <p:cNvGraphicFramePr>
            <a:graphicFrameLocks noGrp="1"/>
          </p:cNvGraphicFramePr>
          <p:nvPr>
            <p:ph type="tbl" sz="quarter" idx="13"/>
            <p:extLst>
              <p:ext uri="{D42A27DB-BD31-4B8C-83A1-F6EECF244321}">
                <p14:modId xmlns:p14="http://schemas.microsoft.com/office/powerpoint/2010/main" val="3144276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43214966"/>
                    </a:ext>
                  </a:extLst>
                </a:gridCol>
                <a:gridCol w="987553">
                  <a:extLst>
                    <a:ext uri="{9D8B030D-6E8A-4147-A177-3AD203B41FA5}">
                      <a16:colId xmlns:a16="http://schemas.microsoft.com/office/drawing/2014/main" val="124054762"/>
                    </a:ext>
                  </a:extLst>
                </a:gridCol>
                <a:gridCol w="329184">
                  <a:extLst>
                    <a:ext uri="{9D8B030D-6E8A-4147-A177-3AD203B41FA5}">
                      <a16:colId xmlns:a16="http://schemas.microsoft.com/office/drawing/2014/main" val="3745929738"/>
                    </a:ext>
                  </a:extLst>
                </a:gridCol>
                <a:gridCol w="329184">
                  <a:extLst>
                    <a:ext uri="{9D8B030D-6E8A-4147-A177-3AD203B41FA5}">
                      <a16:colId xmlns:a16="http://schemas.microsoft.com/office/drawing/2014/main" val="1305265489"/>
                    </a:ext>
                  </a:extLst>
                </a:gridCol>
                <a:gridCol w="329184">
                  <a:extLst>
                    <a:ext uri="{9D8B030D-6E8A-4147-A177-3AD203B41FA5}">
                      <a16:colId xmlns:a16="http://schemas.microsoft.com/office/drawing/2014/main" val="1607215043"/>
                    </a:ext>
                  </a:extLst>
                </a:gridCol>
                <a:gridCol w="329184">
                  <a:extLst>
                    <a:ext uri="{9D8B030D-6E8A-4147-A177-3AD203B41FA5}">
                      <a16:colId xmlns:a16="http://schemas.microsoft.com/office/drawing/2014/main" val="2032826571"/>
                    </a:ext>
                  </a:extLst>
                </a:gridCol>
                <a:gridCol w="329184">
                  <a:extLst>
                    <a:ext uri="{9D8B030D-6E8A-4147-A177-3AD203B41FA5}">
                      <a16:colId xmlns:a16="http://schemas.microsoft.com/office/drawing/2014/main" val="3990081695"/>
                    </a:ext>
                  </a:extLst>
                </a:gridCol>
                <a:gridCol w="329184">
                  <a:extLst>
                    <a:ext uri="{9D8B030D-6E8A-4147-A177-3AD203B41FA5}">
                      <a16:colId xmlns:a16="http://schemas.microsoft.com/office/drawing/2014/main" val="4103343066"/>
                    </a:ext>
                  </a:extLst>
                </a:gridCol>
                <a:gridCol w="329184">
                  <a:extLst>
                    <a:ext uri="{9D8B030D-6E8A-4147-A177-3AD203B41FA5}">
                      <a16:colId xmlns:a16="http://schemas.microsoft.com/office/drawing/2014/main" val="2190406636"/>
                    </a:ext>
                  </a:extLst>
                </a:gridCol>
                <a:gridCol w="329184">
                  <a:extLst>
                    <a:ext uri="{9D8B030D-6E8A-4147-A177-3AD203B41FA5}">
                      <a16:colId xmlns:a16="http://schemas.microsoft.com/office/drawing/2014/main" val="46239922"/>
                    </a:ext>
                  </a:extLst>
                </a:gridCol>
                <a:gridCol w="329184">
                  <a:extLst>
                    <a:ext uri="{9D8B030D-6E8A-4147-A177-3AD203B41FA5}">
                      <a16:colId xmlns:a16="http://schemas.microsoft.com/office/drawing/2014/main" val="4212097201"/>
                    </a:ext>
                  </a:extLst>
                </a:gridCol>
                <a:gridCol w="329184">
                  <a:extLst>
                    <a:ext uri="{9D8B030D-6E8A-4147-A177-3AD203B41FA5}">
                      <a16:colId xmlns:a16="http://schemas.microsoft.com/office/drawing/2014/main" val="1360109119"/>
                    </a:ext>
                  </a:extLst>
                </a:gridCol>
                <a:gridCol w="329184">
                  <a:extLst>
                    <a:ext uri="{9D8B030D-6E8A-4147-A177-3AD203B41FA5}">
                      <a16:colId xmlns:a16="http://schemas.microsoft.com/office/drawing/2014/main" val="541874876"/>
                    </a:ext>
                  </a:extLst>
                </a:gridCol>
                <a:gridCol w="1563625">
                  <a:extLst>
                    <a:ext uri="{9D8B030D-6E8A-4147-A177-3AD203B41FA5}">
                      <a16:colId xmlns:a16="http://schemas.microsoft.com/office/drawing/2014/main" val="4129517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39257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- 2024-07-24 11:40:05</a:t>
                      </a:r>
                      <a:r>
                        <a:rPr kumimoji="0" lang="en-US" sz="1000" b="0" i="0" u="none" strike="noStrike" kern="1200" cap="none" spc="0" normalizeH="0" baseline="0" noProof="0">
                          <a:ln>
                            <a:noFill/>
                          </a:ln>
                          <a:solidFill>
                            <a:prstClr val="black"/>
                          </a:solidFill>
                          <a:effectLst/>
                          <a:uLnTx/>
                          <a:uFillTx/>
                          <a:latin typeface="Calibri"/>
                          <a:ea typeface="+mn-ea"/>
                          <a:cs typeface="+mn-cs"/>
                        </a:rPr>
                        <a:t>
 Vergiss Dehnungsstreifen. Mit dem neuen NIVEA Body Luminous Öl-Serum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https://quintly-eu-image-storage.s3.amazonaws.com/60022ca1c1f5f702dc8ca6deec30fe7e/80e59b7a4e9590ce4543c799ddc7f9e7.jpg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12055.85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489786831"/>
                  </a:ext>
                </a:extLst>
              </a:tr>
            </a:tbl>
          </a:graphicData>
        </a:graphic>
      </p:graphicFrame>
      <p:sp>
        <p:nvSpPr>
          <p:cNvPr id="4" name="Text Placeholder 3">
            <a:extLst>
              <a:ext uri="{FF2B5EF4-FFF2-40B4-BE49-F238E27FC236}">
                <a16:creationId xmlns:a16="http://schemas.microsoft.com/office/drawing/2014/main" id="{230718DF-D0AD-4312-A097-2B69902868E7}"/>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2848622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30CCC-04C9-45F4-9296-A565D1E17045}"/>
              </a:ext>
            </a:extLst>
          </p:cNvPr>
          <p:cNvSpPr>
            <a:spLocks noGrp="1"/>
          </p:cNvSpPr>
          <p:nvPr>
            <p:ph type="title"/>
          </p:nvPr>
        </p:nvSpPr>
        <p:spPr/>
        <p:txBody>
          <a:bodyPr/>
          <a:lstStyle/>
          <a:p>
            <a:r>
              <a:rPr lang="en-US"/>
              <a:t>Facebook Ads Performance Table | 6 profiles - 6 of 24</a:t>
            </a:r>
          </a:p>
        </p:txBody>
      </p:sp>
      <p:graphicFrame>
        <p:nvGraphicFramePr>
          <p:cNvPr id="5" name="Table Placeholder 4">
            <a:extLst>
              <a:ext uri="{FF2B5EF4-FFF2-40B4-BE49-F238E27FC236}">
                <a16:creationId xmlns:a16="http://schemas.microsoft.com/office/drawing/2014/main" id="{322BA2CD-9CC2-4BA0-8974-8DD53E723F26}"/>
              </a:ext>
            </a:extLst>
          </p:cNvPr>
          <p:cNvGraphicFramePr>
            <a:graphicFrameLocks noGrp="1"/>
          </p:cNvGraphicFramePr>
          <p:nvPr>
            <p:ph type="tbl" sz="quarter" idx="13"/>
            <p:extLst>
              <p:ext uri="{D42A27DB-BD31-4B8C-83A1-F6EECF244321}">
                <p14:modId xmlns:p14="http://schemas.microsoft.com/office/powerpoint/2010/main" val="31576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562385587"/>
                    </a:ext>
                  </a:extLst>
                </a:gridCol>
                <a:gridCol w="987553">
                  <a:extLst>
                    <a:ext uri="{9D8B030D-6E8A-4147-A177-3AD203B41FA5}">
                      <a16:colId xmlns:a16="http://schemas.microsoft.com/office/drawing/2014/main" val="1318285916"/>
                    </a:ext>
                  </a:extLst>
                </a:gridCol>
                <a:gridCol w="329184">
                  <a:extLst>
                    <a:ext uri="{9D8B030D-6E8A-4147-A177-3AD203B41FA5}">
                      <a16:colId xmlns:a16="http://schemas.microsoft.com/office/drawing/2014/main" val="1063630195"/>
                    </a:ext>
                  </a:extLst>
                </a:gridCol>
                <a:gridCol w="329184">
                  <a:extLst>
                    <a:ext uri="{9D8B030D-6E8A-4147-A177-3AD203B41FA5}">
                      <a16:colId xmlns:a16="http://schemas.microsoft.com/office/drawing/2014/main" val="308125060"/>
                    </a:ext>
                  </a:extLst>
                </a:gridCol>
                <a:gridCol w="329184">
                  <a:extLst>
                    <a:ext uri="{9D8B030D-6E8A-4147-A177-3AD203B41FA5}">
                      <a16:colId xmlns:a16="http://schemas.microsoft.com/office/drawing/2014/main" val="4252330703"/>
                    </a:ext>
                  </a:extLst>
                </a:gridCol>
                <a:gridCol w="329184">
                  <a:extLst>
                    <a:ext uri="{9D8B030D-6E8A-4147-A177-3AD203B41FA5}">
                      <a16:colId xmlns:a16="http://schemas.microsoft.com/office/drawing/2014/main" val="3367758475"/>
                    </a:ext>
                  </a:extLst>
                </a:gridCol>
                <a:gridCol w="329184">
                  <a:extLst>
                    <a:ext uri="{9D8B030D-6E8A-4147-A177-3AD203B41FA5}">
                      <a16:colId xmlns:a16="http://schemas.microsoft.com/office/drawing/2014/main" val="1094949426"/>
                    </a:ext>
                  </a:extLst>
                </a:gridCol>
                <a:gridCol w="329184">
                  <a:extLst>
                    <a:ext uri="{9D8B030D-6E8A-4147-A177-3AD203B41FA5}">
                      <a16:colId xmlns:a16="http://schemas.microsoft.com/office/drawing/2014/main" val="353250179"/>
                    </a:ext>
                  </a:extLst>
                </a:gridCol>
                <a:gridCol w="329184">
                  <a:extLst>
                    <a:ext uri="{9D8B030D-6E8A-4147-A177-3AD203B41FA5}">
                      <a16:colId xmlns:a16="http://schemas.microsoft.com/office/drawing/2014/main" val="2669489904"/>
                    </a:ext>
                  </a:extLst>
                </a:gridCol>
                <a:gridCol w="329184">
                  <a:extLst>
                    <a:ext uri="{9D8B030D-6E8A-4147-A177-3AD203B41FA5}">
                      <a16:colId xmlns:a16="http://schemas.microsoft.com/office/drawing/2014/main" val="2400131589"/>
                    </a:ext>
                  </a:extLst>
                </a:gridCol>
                <a:gridCol w="329184">
                  <a:extLst>
                    <a:ext uri="{9D8B030D-6E8A-4147-A177-3AD203B41FA5}">
                      <a16:colId xmlns:a16="http://schemas.microsoft.com/office/drawing/2014/main" val="4224501354"/>
                    </a:ext>
                  </a:extLst>
                </a:gridCol>
                <a:gridCol w="329184">
                  <a:extLst>
                    <a:ext uri="{9D8B030D-6E8A-4147-A177-3AD203B41FA5}">
                      <a16:colId xmlns:a16="http://schemas.microsoft.com/office/drawing/2014/main" val="3072846599"/>
                    </a:ext>
                  </a:extLst>
                </a:gridCol>
                <a:gridCol w="329184">
                  <a:extLst>
                    <a:ext uri="{9D8B030D-6E8A-4147-A177-3AD203B41FA5}">
                      <a16:colId xmlns:a16="http://schemas.microsoft.com/office/drawing/2014/main" val="35744466"/>
                    </a:ext>
                  </a:extLst>
                </a:gridCol>
                <a:gridCol w="1563625">
                  <a:extLst>
                    <a:ext uri="{9D8B030D-6E8A-4147-A177-3AD203B41FA5}">
                      <a16:colId xmlns:a16="http://schemas.microsoft.com/office/drawing/2014/main" val="410462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4352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- 2024-07-24 13:41:59</a:t>
                      </a:r>
                      <a:r>
                        <a:rPr kumimoji="0" lang="it-IT" sz="1000" b="0" i="0" u="none" strike="noStrike" kern="1200" cap="none" spc="0" normalizeH="0" baseline="0" noProof="0">
                          <a:ln>
                            <a:noFill/>
                          </a:ln>
                          <a:solidFill>
                            <a:prstClr val="black"/>
                          </a:solidFill>
                          <a:effectLst/>
                          <a:uLnTx/>
                          <a:uFillTx/>
                          <a:latin typeface="Calibri"/>
                          <a:ea typeface="+mn-ea"/>
                          <a:cs typeface="+mn-cs"/>
                        </a:rPr>
                        <a:t>
 Join the summer vibes e vinci fantastici premi! 🏆🎁
Partecipa all’iniziativa Promo Summer 2024: acquista almeno 20€ di prodotti* NIVEA, di cui almeno una protezione solare, e prova a vincere ogni giorno uno dei 175 Speaker Bluetooth JBL oppure ogni settimana uno dei 25 Voucher Ticketmaster digitali da 300€!
Concorso riservato agli iscritti alla community MyNIVEA, valido dal 16/03/24 al 06/09/24 con eventuale estrazione a recupero dei premi residui/non assegnati entro il 30/09/24. Montepremi stimato concorso a premi Euro 13.954,00 (iva esclusa ove esposta). *Non in formato minitaglie: vedere nel regolamento l’elenco dei prodotti NIVEA SUN validi ai fini della partecipazione. L’importo speso deve essere al netto di eventuali sconti e il pagamento dovrà avvenire senza l’utilizzo di alcuna tipologia di buono sconto/buono spesa. Conserva lo scontrino e partecipa seguendo le istruzioni nel regolamento. Immagine del premio indicativa. REGOLAMENTO COMPLETO, LIMITAZIONI, PRODOTTI IN PROMOZIONE E MODALITÀ DI PARTECIPAZIONE su nivea.it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https://quintly-eu-image-storage.s3.amazonaws.com/2a9b48215066f505e884f2348bd2248f/8c4e351ef3b0e80f4a1428f176b52ecb.jpg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4319596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35448901"/>
                  </a:ext>
                </a:extLst>
              </a:tr>
            </a:tbl>
          </a:graphicData>
        </a:graphic>
      </p:graphicFrame>
      <p:sp>
        <p:nvSpPr>
          <p:cNvPr id="4" name="Text Placeholder 3">
            <a:extLst>
              <a:ext uri="{FF2B5EF4-FFF2-40B4-BE49-F238E27FC236}">
                <a16:creationId xmlns:a16="http://schemas.microsoft.com/office/drawing/2014/main" id="{BA9EF0C9-8E7F-42DB-AB53-38548C00B602}"/>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7341129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82293-6F0A-45A6-9A74-8426EEDA744A}"/>
              </a:ext>
            </a:extLst>
          </p:cNvPr>
          <p:cNvSpPr>
            <a:spLocks noGrp="1"/>
          </p:cNvSpPr>
          <p:nvPr>
            <p:ph type="title"/>
          </p:nvPr>
        </p:nvSpPr>
        <p:spPr/>
        <p:txBody>
          <a:bodyPr/>
          <a:lstStyle/>
          <a:p>
            <a:r>
              <a:rPr lang="en-US"/>
              <a:t>Facebook Ads Performance Table | 6 profiles - 7 of 24</a:t>
            </a:r>
          </a:p>
        </p:txBody>
      </p:sp>
      <p:graphicFrame>
        <p:nvGraphicFramePr>
          <p:cNvPr id="5" name="Table Placeholder 4">
            <a:extLst>
              <a:ext uri="{FF2B5EF4-FFF2-40B4-BE49-F238E27FC236}">
                <a16:creationId xmlns:a16="http://schemas.microsoft.com/office/drawing/2014/main" id="{0F3AAB09-A89C-4409-8323-4DEB726F384B}"/>
              </a:ext>
            </a:extLst>
          </p:cNvPr>
          <p:cNvGraphicFramePr>
            <a:graphicFrameLocks noGrp="1"/>
          </p:cNvGraphicFramePr>
          <p:nvPr>
            <p:ph type="tbl" sz="quarter" idx="13"/>
            <p:extLst>
              <p:ext uri="{D42A27DB-BD31-4B8C-83A1-F6EECF244321}">
                <p14:modId xmlns:p14="http://schemas.microsoft.com/office/powerpoint/2010/main" val="6264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619259588"/>
                    </a:ext>
                  </a:extLst>
                </a:gridCol>
                <a:gridCol w="987553">
                  <a:extLst>
                    <a:ext uri="{9D8B030D-6E8A-4147-A177-3AD203B41FA5}">
                      <a16:colId xmlns:a16="http://schemas.microsoft.com/office/drawing/2014/main" val="2297031636"/>
                    </a:ext>
                  </a:extLst>
                </a:gridCol>
                <a:gridCol w="329184">
                  <a:extLst>
                    <a:ext uri="{9D8B030D-6E8A-4147-A177-3AD203B41FA5}">
                      <a16:colId xmlns:a16="http://schemas.microsoft.com/office/drawing/2014/main" val="100259299"/>
                    </a:ext>
                  </a:extLst>
                </a:gridCol>
                <a:gridCol w="329184">
                  <a:extLst>
                    <a:ext uri="{9D8B030D-6E8A-4147-A177-3AD203B41FA5}">
                      <a16:colId xmlns:a16="http://schemas.microsoft.com/office/drawing/2014/main" val="985751245"/>
                    </a:ext>
                  </a:extLst>
                </a:gridCol>
                <a:gridCol w="329184">
                  <a:extLst>
                    <a:ext uri="{9D8B030D-6E8A-4147-A177-3AD203B41FA5}">
                      <a16:colId xmlns:a16="http://schemas.microsoft.com/office/drawing/2014/main" val="2550370548"/>
                    </a:ext>
                  </a:extLst>
                </a:gridCol>
                <a:gridCol w="329184">
                  <a:extLst>
                    <a:ext uri="{9D8B030D-6E8A-4147-A177-3AD203B41FA5}">
                      <a16:colId xmlns:a16="http://schemas.microsoft.com/office/drawing/2014/main" val="1448326712"/>
                    </a:ext>
                  </a:extLst>
                </a:gridCol>
                <a:gridCol w="329184">
                  <a:extLst>
                    <a:ext uri="{9D8B030D-6E8A-4147-A177-3AD203B41FA5}">
                      <a16:colId xmlns:a16="http://schemas.microsoft.com/office/drawing/2014/main" val="2593414489"/>
                    </a:ext>
                  </a:extLst>
                </a:gridCol>
                <a:gridCol w="329184">
                  <a:extLst>
                    <a:ext uri="{9D8B030D-6E8A-4147-A177-3AD203B41FA5}">
                      <a16:colId xmlns:a16="http://schemas.microsoft.com/office/drawing/2014/main" val="3459270145"/>
                    </a:ext>
                  </a:extLst>
                </a:gridCol>
                <a:gridCol w="329184">
                  <a:extLst>
                    <a:ext uri="{9D8B030D-6E8A-4147-A177-3AD203B41FA5}">
                      <a16:colId xmlns:a16="http://schemas.microsoft.com/office/drawing/2014/main" val="3880900319"/>
                    </a:ext>
                  </a:extLst>
                </a:gridCol>
                <a:gridCol w="329184">
                  <a:extLst>
                    <a:ext uri="{9D8B030D-6E8A-4147-A177-3AD203B41FA5}">
                      <a16:colId xmlns:a16="http://schemas.microsoft.com/office/drawing/2014/main" val="1662839386"/>
                    </a:ext>
                  </a:extLst>
                </a:gridCol>
                <a:gridCol w="329184">
                  <a:extLst>
                    <a:ext uri="{9D8B030D-6E8A-4147-A177-3AD203B41FA5}">
                      <a16:colId xmlns:a16="http://schemas.microsoft.com/office/drawing/2014/main" val="679217154"/>
                    </a:ext>
                  </a:extLst>
                </a:gridCol>
                <a:gridCol w="329184">
                  <a:extLst>
                    <a:ext uri="{9D8B030D-6E8A-4147-A177-3AD203B41FA5}">
                      <a16:colId xmlns:a16="http://schemas.microsoft.com/office/drawing/2014/main" val="2674972991"/>
                    </a:ext>
                  </a:extLst>
                </a:gridCol>
                <a:gridCol w="329184">
                  <a:extLst>
                    <a:ext uri="{9D8B030D-6E8A-4147-A177-3AD203B41FA5}">
                      <a16:colId xmlns:a16="http://schemas.microsoft.com/office/drawing/2014/main" val="2156531745"/>
                    </a:ext>
                  </a:extLst>
                </a:gridCol>
                <a:gridCol w="1563625">
                  <a:extLst>
                    <a:ext uri="{9D8B030D-6E8A-4147-A177-3AD203B41FA5}">
                      <a16:colId xmlns:a16="http://schemas.microsoft.com/office/drawing/2014/main" val="206122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5711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- 2024-07-29 17:33:30</a:t>
                      </a:r>
                      <a:r>
                        <a:rPr kumimoji="0" lang="de-DE" sz="1000" b="0" i="0" u="none" strike="noStrike" kern="1200" cap="none" spc="0" normalizeH="0" baseline="0" noProof="0">
                          <a:ln>
                            <a:noFill/>
                          </a:ln>
                          <a:solidFill>
                            <a:prstClr val="black"/>
                          </a:solidFill>
                          <a:effectLst/>
                          <a:uLnTx/>
                          <a:uFillTx/>
                          <a:latin typeface="Calibri"/>
                          <a:ea typeface="+mn-ea"/>
                          <a:cs typeface="+mn-cs"/>
                        </a:rPr>
                        <a:t>
 NEU: Das NIVEA Q10 Dual Action Serum mildert bestehende Falten und beugt neuen, zuckerbedingten Falten vor!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https://quintly-eu-image-storage.s3.amazonaws.com/60022ca1c1f5f702dc8ca6deec30fe7e/45cdd571446a4aa4fa370df907e47b8f.jpg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3207140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10%) - 2024 | WCA (90d) | www.nivea.de oder Lookalike (DE, 10%) - RET | Video Viewers | Past Campaigns 180d</a:t>
                      </a:r>
                    </a:p>
                  </a:txBody>
                  <a:tcPr/>
                </a:tc>
                <a:extLst>
                  <a:ext uri="{0D108BD9-81ED-4DB2-BD59-A6C34878D82A}">
                    <a16:rowId xmlns:a16="http://schemas.microsoft.com/office/drawing/2014/main" val="1357492658"/>
                  </a:ext>
                </a:extLst>
              </a:tr>
            </a:tbl>
          </a:graphicData>
        </a:graphic>
      </p:graphicFrame>
      <p:sp>
        <p:nvSpPr>
          <p:cNvPr id="4" name="Text Placeholder 3">
            <a:extLst>
              <a:ext uri="{FF2B5EF4-FFF2-40B4-BE49-F238E27FC236}">
                <a16:creationId xmlns:a16="http://schemas.microsoft.com/office/drawing/2014/main" id="{CE762621-2AEB-4259-A9E0-2650EDFA85B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4540680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0B924-7B08-4953-833B-9D8B86D78AF2}"/>
              </a:ext>
            </a:extLst>
          </p:cNvPr>
          <p:cNvSpPr>
            <a:spLocks noGrp="1"/>
          </p:cNvSpPr>
          <p:nvPr>
            <p:ph type="title"/>
          </p:nvPr>
        </p:nvSpPr>
        <p:spPr/>
        <p:txBody>
          <a:bodyPr/>
          <a:lstStyle/>
          <a:p>
            <a:r>
              <a:rPr lang="en-US"/>
              <a:t>Facebook Ads Performance Table | 6 profiles - 8 of 24</a:t>
            </a:r>
          </a:p>
        </p:txBody>
      </p:sp>
      <p:graphicFrame>
        <p:nvGraphicFramePr>
          <p:cNvPr id="5" name="Table Placeholder 4">
            <a:extLst>
              <a:ext uri="{FF2B5EF4-FFF2-40B4-BE49-F238E27FC236}">
                <a16:creationId xmlns:a16="http://schemas.microsoft.com/office/drawing/2014/main" id="{5334B968-404A-422F-A985-5172342E8491}"/>
              </a:ext>
            </a:extLst>
          </p:cNvPr>
          <p:cNvGraphicFramePr>
            <a:graphicFrameLocks noGrp="1"/>
          </p:cNvGraphicFramePr>
          <p:nvPr>
            <p:ph type="tbl" sz="quarter" idx="13"/>
            <p:extLst>
              <p:ext uri="{D42A27DB-BD31-4B8C-83A1-F6EECF244321}">
                <p14:modId xmlns:p14="http://schemas.microsoft.com/office/powerpoint/2010/main" val="1828633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847888059"/>
                    </a:ext>
                  </a:extLst>
                </a:gridCol>
                <a:gridCol w="987553">
                  <a:extLst>
                    <a:ext uri="{9D8B030D-6E8A-4147-A177-3AD203B41FA5}">
                      <a16:colId xmlns:a16="http://schemas.microsoft.com/office/drawing/2014/main" val="1380646150"/>
                    </a:ext>
                  </a:extLst>
                </a:gridCol>
                <a:gridCol w="329184">
                  <a:extLst>
                    <a:ext uri="{9D8B030D-6E8A-4147-A177-3AD203B41FA5}">
                      <a16:colId xmlns:a16="http://schemas.microsoft.com/office/drawing/2014/main" val="2981088803"/>
                    </a:ext>
                  </a:extLst>
                </a:gridCol>
                <a:gridCol w="329184">
                  <a:extLst>
                    <a:ext uri="{9D8B030D-6E8A-4147-A177-3AD203B41FA5}">
                      <a16:colId xmlns:a16="http://schemas.microsoft.com/office/drawing/2014/main" val="825337512"/>
                    </a:ext>
                  </a:extLst>
                </a:gridCol>
                <a:gridCol w="329184">
                  <a:extLst>
                    <a:ext uri="{9D8B030D-6E8A-4147-A177-3AD203B41FA5}">
                      <a16:colId xmlns:a16="http://schemas.microsoft.com/office/drawing/2014/main" val="3585666702"/>
                    </a:ext>
                  </a:extLst>
                </a:gridCol>
                <a:gridCol w="329184">
                  <a:extLst>
                    <a:ext uri="{9D8B030D-6E8A-4147-A177-3AD203B41FA5}">
                      <a16:colId xmlns:a16="http://schemas.microsoft.com/office/drawing/2014/main" val="674583058"/>
                    </a:ext>
                  </a:extLst>
                </a:gridCol>
                <a:gridCol w="329184">
                  <a:extLst>
                    <a:ext uri="{9D8B030D-6E8A-4147-A177-3AD203B41FA5}">
                      <a16:colId xmlns:a16="http://schemas.microsoft.com/office/drawing/2014/main" val="1841034142"/>
                    </a:ext>
                  </a:extLst>
                </a:gridCol>
                <a:gridCol w="329184">
                  <a:extLst>
                    <a:ext uri="{9D8B030D-6E8A-4147-A177-3AD203B41FA5}">
                      <a16:colId xmlns:a16="http://schemas.microsoft.com/office/drawing/2014/main" val="42140782"/>
                    </a:ext>
                  </a:extLst>
                </a:gridCol>
                <a:gridCol w="329184">
                  <a:extLst>
                    <a:ext uri="{9D8B030D-6E8A-4147-A177-3AD203B41FA5}">
                      <a16:colId xmlns:a16="http://schemas.microsoft.com/office/drawing/2014/main" val="682917853"/>
                    </a:ext>
                  </a:extLst>
                </a:gridCol>
                <a:gridCol w="329184">
                  <a:extLst>
                    <a:ext uri="{9D8B030D-6E8A-4147-A177-3AD203B41FA5}">
                      <a16:colId xmlns:a16="http://schemas.microsoft.com/office/drawing/2014/main" val="1834117957"/>
                    </a:ext>
                  </a:extLst>
                </a:gridCol>
                <a:gridCol w="329184">
                  <a:extLst>
                    <a:ext uri="{9D8B030D-6E8A-4147-A177-3AD203B41FA5}">
                      <a16:colId xmlns:a16="http://schemas.microsoft.com/office/drawing/2014/main" val="1909303148"/>
                    </a:ext>
                  </a:extLst>
                </a:gridCol>
                <a:gridCol w="329184">
                  <a:extLst>
                    <a:ext uri="{9D8B030D-6E8A-4147-A177-3AD203B41FA5}">
                      <a16:colId xmlns:a16="http://schemas.microsoft.com/office/drawing/2014/main" val="2494662615"/>
                    </a:ext>
                  </a:extLst>
                </a:gridCol>
                <a:gridCol w="329184">
                  <a:extLst>
                    <a:ext uri="{9D8B030D-6E8A-4147-A177-3AD203B41FA5}">
                      <a16:colId xmlns:a16="http://schemas.microsoft.com/office/drawing/2014/main" val="1166035444"/>
                    </a:ext>
                  </a:extLst>
                </a:gridCol>
                <a:gridCol w="1563625">
                  <a:extLst>
                    <a:ext uri="{9D8B030D-6E8A-4147-A177-3AD203B41FA5}">
                      <a16:colId xmlns:a16="http://schemas.microsoft.com/office/drawing/2014/main" val="561505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957910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- 2024-07-26 17:22:05</a:t>
                      </a:r>
                      <a:r>
                        <a:rPr kumimoji="0" lang="it-IT" sz="1000" b="0" i="0" u="none" strike="noStrike" kern="1200" cap="none" spc="0" normalizeH="0" baseline="0" noProof="0">
                          <a:ln>
                            <a:noFill/>
                          </a:ln>
                          <a:solidFill>
                            <a:prstClr val="black"/>
                          </a:solidFill>
                          <a:effectLst/>
                          <a:uLnTx/>
                          <a:uFillTx/>
                          <a:latin typeface="Calibri"/>
                          <a:ea typeface="+mn-ea"/>
                          <a:cs typeface="+mn-cs"/>
                        </a:rPr>
                        <a:t>
 Non perderti l’ultima tappa del nostro tour della prevenzione a fianco di Croce Rossa Italiana per educare le persone sulla corretta esposizione solare e sensibilizzarle alle malattie della pelle. Il 4 agosto saremo a Porto Recanati, nelle Marche, con attività di sensibilizzazione sulla protezione solare e con la possibilità di effettuare uno screening gratuito della pelle. ​
Cosa aspetti? Passa a trovarci!​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https://quintly-eu-image-storage.s3.amazonaws.com/2a9b48215066f505e884f2348bd2248f/dc820daa216a26bdcbcf7704f1f6ae54.jpg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4592.46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817855802"/>
                  </a:ext>
                </a:extLst>
              </a:tr>
            </a:tbl>
          </a:graphicData>
        </a:graphic>
      </p:graphicFrame>
      <p:sp>
        <p:nvSpPr>
          <p:cNvPr id="4" name="Text Placeholder 3">
            <a:extLst>
              <a:ext uri="{FF2B5EF4-FFF2-40B4-BE49-F238E27FC236}">
                <a16:creationId xmlns:a16="http://schemas.microsoft.com/office/drawing/2014/main" id="{5C335195-9146-406F-B919-D1C7E19F904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2591162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E4B1-0A33-4473-BE13-48D29E5428F9}"/>
              </a:ext>
            </a:extLst>
          </p:cNvPr>
          <p:cNvSpPr>
            <a:spLocks noGrp="1"/>
          </p:cNvSpPr>
          <p:nvPr>
            <p:ph type="title"/>
          </p:nvPr>
        </p:nvSpPr>
        <p:spPr/>
        <p:txBody>
          <a:bodyPr/>
          <a:lstStyle/>
          <a:p>
            <a:r>
              <a:rPr lang="en-US"/>
              <a:t>Facebook Ads Performance Table | 6 profiles - 9 of 24</a:t>
            </a:r>
          </a:p>
        </p:txBody>
      </p:sp>
      <p:graphicFrame>
        <p:nvGraphicFramePr>
          <p:cNvPr id="5" name="Table Placeholder 4">
            <a:extLst>
              <a:ext uri="{FF2B5EF4-FFF2-40B4-BE49-F238E27FC236}">
                <a16:creationId xmlns:a16="http://schemas.microsoft.com/office/drawing/2014/main" id="{209AD7F3-A216-4694-A4AC-48C00EA2391E}"/>
              </a:ext>
            </a:extLst>
          </p:cNvPr>
          <p:cNvGraphicFramePr>
            <a:graphicFrameLocks noGrp="1"/>
          </p:cNvGraphicFramePr>
          <p:nvPr>
            <p:ph type="tbl" sz="quarter" idx="13"/>
            <p:extLst>
              <p:ext uri="{D42A27DB-BD31-4B8C-83A1-F6EECF244321}">
                <p14:modId xmlns:p14="http://schemas.microsoft.com/office/powerpoint/2010/main" val="295677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175124821"/>
                    </a:ext>
                  </a:extLst>
                </a:gridCol>
                <a:gridCol w="987553">
                  <a:extLst>
                    <a:ext uri="{9D8B030D-6E8A-4147-A177-3AD203B41FA5}">
                      <a16:colId xmlns:a16="http://schemas.microsoft.com/office/drawing/2014/main" val="4018694123"/>
                    </a:ext>
                  </a:extLst>
                </a:gridCol>
                <a:gridCol w="329184">
                  <a:extLst>
                    <a:ext uri="{9D8B030D-6E8A-4147-A177-3AD203B41FA5}">
                      <a16:colId xmlns:a16="http://schemas.microsoft.com/office/drawing/2014/main" val="1868147491"/>
                    </a:ext>
                  </a:extLst>
                </a:gridCol>
                <a:gridCol w="329184">
                  <a:extLst>
                    <a:ext uri="{9D8B030D-6E8A-4147-A177-3AD203B41FA5}">
                      <a16:colId xmlns:a16="http://schemas.microsoft.com/office/drawing/2014/main" val="313763148"/>
                    </a:ext>
                  </a:extLst>
                </a:gridCol>
                <a:gridCol w="329184">
                  <a:extLst>
                    <a:ext uri="{9D8B030D-6E8A-4147-A177-3AD203B41FA5}">
                      <a16:colId xmlns:a16="http://schemas.microsoft.com/office/drawing/2014/main" val="3572356171"/>
                    </a:ext>
                  </a:extLst>
                </a:gridCol>
                <a:gridCol w="329184">
                  <a:extLst>
                    <a:ext uri="{9D8B030D-6E8A-4147-A177-3AD203B41FA5}">
                      <a16:colId xmlns:a16="http://schemas.microsoft.com/office/drawing/2014/main" val="1356856331"/>
                    </a:ext>
                  </a:extLst>
                </a:gridCol>
                <a:gridCol w="329184">
                  <a:extLst>
                    <a:ext uri="{9D8B030D-6E8A-4147-A177-3AD203B41FA5}">
                      <a16:colId xmlns:a16="http://schemas.microsoft.com/office/drawing/2014/main" val="1991547182"/>
                    </a:ext>
                  </a:extLst>
                </a:gridCol>
                <a:gridCol w="329184">
                  <a:extLst>
                    <a:ext uri="{9D8B030D-6E8A-4147-A177-3AD203B41FA5}">
                      <a16:colId xmlns:a16="http://schemas.microsoft.com/office/drawing/2014/main" val="3228683097"/>
                    </a:ext>
                  </a:extLst>
                </a:gridCol>
                <a:gridCol w="329184">
                  <a:extLst>
                    <a:ext uri="{9D8B030D-6E8A-4147-A177-3AD203B41FA5}">
                      <a16:colId xmlns:a16="http://schemas.microsoft.com/office/drawing/2014/main" val="1898527091"/>
                    </a:ext>
                  </a:extLst>
                </a:gridCol>
                <a:gridCol w="329184">
                  <a:extLst>
                    <a:ext uri="{9D8B030D-6E8A-4147-A177-3AD203B41FA5}">
                      <a16:colId xmlns:a16="http://schemas.microsoft.com/office/drawing/2014/main" val="3994058346"/>
                    </a:ext>
                  </a:extLst>
                </a:gridCol>
                <a:gridCol w="329184">
                  <a:extLst>
                    <a:ext uri="{9D8B030D-6E8A-4147-A177-3AD203B41FA5}">
                      <a16:colId xmlns:a16="http://schemas.microsoft.com/office/drawing/2014/main" val="1777109415"/>
                    </a:ext>
                  </a:extLst>
                </a:gridCol>
                <a:gridCol w="329184">
                  <a:extLst>
                    <a:ext uri="{9D8B030D-6E8A-4147-A177-3AD203B41FA5}">
                      <a16:colId xmlns:a16="http://schemas.microsoft.com/office/drawing/2014/main" val="811175046"/>
                    </a:ext>
                  </a:extLst>
                </a:gridCol>
                <a:gridCol w="329184">
                  <a:extLst>
                    <a:ext uri="{9D8B030D-6E8A-4147-A177-3AD203B41FA5}">
                      <a16:colId xmlns:a16="http://schemas.microsoft.com/office/drawing/2014/main" val="569884049"/>
                    </a:ext>
                  </a:extLst>
                </a:gridCol>
                <a:gridCol w="1563625">
                  <a:extLst>
                    <a:ext uri="{9D8B030D-6E8A-4147-A177-3AD203B41FA5}">
                      <a16:colId xmlns:a16="http://schemas.microsoft.com/office/drawing/2014/main" val="2462630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1114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- 2024-07-25 16:13:47</a:t>
                      </a:r>
                      <a:r>
                        <a:rPr kumimoji="0" lang="en-US" sz="1000" b="0" i="0" u="none" strike="noStrike" kern="1200" cap="none" spc="0" normalizeH="0" baseline="0" noProof="0">
                          <a:ln>
                            <a:noFill/>
                          </a:ln>
                          <a:solidFill>
                            <a:prstClr val="black"/>
                          </a:solidFill>
                          <a:effectLst/>
                          <a:uLnTx/>
                          <a:uFillTx/>
                          <a:latin typeface="Calibri"/>
                          <a:ea typeface="+mn-ea"/>
                          <a:cs typeface="+mn-cs"/>
                        </a:rPr>
                        <a:t>
 Vergiss Dehnungsstreifen. Mit dem neuen NIVEA Body Luminous Öl-Serum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https://quintly-eu-image-storage.s3.amazonaws.com/60022ca1c1f5f702dc8ca6deec30fe7e/80e59b7a4e9590ce4543c799ddc7f9e7.jpg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14699.38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10%) - 2024 | WCA (90d) | www.nivea.de oder Lookalike (DE, 10%) - RET | Video Viewers | Past Campaigns 180d</a:t>
                      </a:r>
                    </a:p>
                  </a:txBody>
                  <a:tcPr/>
                </a:tc>
                <a:extLst>
                  <a:ext uri="{0D108BD9-81ED-4DB2-BD59-A6C34878D82A}">
                    <a16:rowId xmlns:a16="http://schemas.microsoft.com/office/drawing/2014/main" val="1739405465"/>
                  </a:ext>
                </a:extLst>
              </a:tr>
            </a:tbl>
          </a:graphicData>
        </a:graphic>
      </p:graphicFrame>
      <p:sp>
        <p:nvSpPr>
          <p:cNvPr id="4" name="Text Placeholder 3">
            <a:extLst>
              <a:ext uri="{FF2B5EF4-FFF2-40B4-BE49-F238E27FC236}">
                <a16:creationId xmlns:a16="http://schemas.microsoft.com/office/drawing/2014/main" id="{F3619043-DDF3-4FA4-A0F2-677E0C8A5AB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3876720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021A7-AB7C-44AE-AB20-171D1A6341C9}"/>
              </a:ext>
            </a:extLst>
          </p:cNvPr>
          <p:cNvSpPr>
            <a:spLocks noGrp="1"/>
          </p:cNvSpPr>
          <p:nvPr>
            <p:ph type="title"/>
          </p:nvPr>
        </p:nvSpPr>
        <p:spPr/>
        <p:txBody>
          <a:bodyPr/>
          <a:lstStyle/>
          <a:p>
            <a:r>
              <a:rPr lang="en-US"/>
              <a:t>Facebook Ads Performance Table | 6 profiles - 10 of 24</a:t>
            </a:r>
          </a:p>
        </p:txBody>
      </p:sp>
      <p:graphicFrame>
        <p:nvGraphicFramePr>
          <p:cNvPr id="5" name="Table Placeholder 4">
            <a:extLst>
              <a:ext uri="{FF2B5EF4-FFF2-40B4-BE49-F238E27FC236}">
                <a16:creationId xmlns:a16="http://schemas.microsoft.com/office/drawing/2014/main" id="{1571EEF5-6255-4441-BC37-DFAC9EC281E3}"/>
              </a:ext>
            </a:extLst>
          </p:cNvPr>
          <p:cNvGraphicFramePr>
            <a:graphicFrameLocks noGrp="1"/>
          </p:cNvGraphicFramePr>
          <p:nvPr>
            <p:ph type="tbl" sz="quarter" idx="13"/>
            <p:extLst>
              <p:ext uri="{D42A27DB-BD31-4B8C-83A1-F6EECF244321}">
                <p14:modId xmlns:p14="http://schemas.microsoft.com/office/powerpoint/2010/main" val="391795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687607345"/>
                    </a:ext>
                  </a:extLst>
                </a:gridCol>
                <a:gridCol w="987553">
                  <a:extLst>
                    <a:ext uri="{9D8B030D-6E8A-4147-A177-3AD203B41FA5}">
                      <a16:colId xmlns:a16="http://schemas.microsoft.com/office/drawing/2014/main" val="3669257413"/>
                    </a:ext>
                  </a:extLst>
                </a:gridCol>
                <a:gridCol w="329184">
                  <a:extLst>
                    <a:ext uri="{9D8B030D-6E8A-4147-A177-3AD203B41FA5}">
                      <a16:colId xmlns:a16="http://schemas.microsoft.com/office/drawing/2014/main" val="781091230"/>
                    </a:ext>
                  </a:extLst>
                </a:gridCol>
                <a:gridCol w="329184">
                  <a:extLst>
                    <a:ext uri="{9D8B030D-6E8A-4147-A177-3AD203B41FA5}">
                      <a16:colId xmlns:a16="http://schemas.microsoft.com/office/drawing/2014/main" val="2353242377"/>
                    </a:ext>
                  </a:extLst>
                </a:gridCol>
                <a:gridCol w="329184">
                  <a:extLst>
                    <a:ext uri="{9D8B030D-6E8A-4147-A177-3AD203B41FA5}">
                      <a16:colId xmlns:a16="http://schemas.microsoft.com/office/drawing/2014/main" val="1424736106"/>
                    </a:ext>
                  </a:extLst>
                </a:gridCol>
                <a:gridCol w="329184">
                  <a:extLst>
                    <a:ext uri="{9D8B030D-6E8A-4147-A177-3AD203B41FA5}">
                      <a16:colId xmlns:a16="http://schemas.microsoft.com/office/drawing/2014/main" val="2601773842"/>
                    </a:ext>
                  </a:extLst>
                </a:gridCol>
                <a:gridCol w="329184">
                  <a:extLst>
                    <a:ext uri="{9D8B030D-6E8A-4147-A177-3AD203B41FA5}">
                      <a16:colId xmlns:a16="http://schemas.microsoft.com/office/drawing/2014/main" val="1763166793"/>
                    </a:ext>
                  </a:extLst>
                </a:gridCol>
                <a:gridCol w="329184">
                  <a:extLst>
                    <a:ext uri="{9D8B030D-6E8A-4147-A177-3AD203B41FA5}">
                      <a16:colId xmlns:a16="http://schemas.microsoft.com/office/drawing/2014/main" val="2133731015"/>
                    </a:ext>
                  </a:extLst>
                </a:gridCol>
                <a:gridCol w="329184">
                  <a:extLst>
                    <a:ext uri="{9D8B030D-6E8A-4147-A177-3AD203B41FA5}">
                      <a16:colId xmlns:a16="http://schemas.microsoft.com/office/drawing/2014/main" val="4068109387"/>
                    </a:ext>
                  </a:extLst>
                </a:gridCol>
                <a:gridCol w="329184">
                  <a:extLst>
                    <a:ext uri="{9D8B030D-6E8A-4147-A177-3AD203B41FA5}">
                      <a16:colId xmlns:a16="http://schemas.microsoft.com/office/drawing/2014/main" val="4257416155"/>
                    </a:ext>
                  </a:extLst>
                </a:gridCol>
                <a:gridCol w="329184">
                  <a:extLst>
                    <a:ext uri="{9D8B030D-6E8A-4147-A177-3AD203B41FA5}">
                      <a16:colId xmlns:a16="http://schemas.microsoft.com/office/drawing/2014/main" val="1605089101"/>
                    </a:ext>
                  </a:extLst>
                </a:gridCol>
                <a:gridCol w="329184">
                  <a:extLst>
                    <a:ext uri="{9D8B030D-6E8A-4147-A177-3AD203B41FA5}">
                      <a16:colId xmlns:a16="http://schemas.microsoft.com/office/drawing/2014/main" val="2462105548"/>
                    </a:ext>
                  </a:extLst>
                </a:gridCol>
                <a:gridCol w="329184">
                  <a:extLst>
                    <a:ext uri="{9D8B030D-6E8A-4147-A177-3AD203B41FA5}">
                      <a16:colId xmlns:a16="http://schemas.microsoft.com/office/drawing/2014/main" val="514794247"/>
                    </a:ext>
                  </a:extLst>
                </a:gridCol>
                <a:gridCol w="1563625">
                  <a:extLst>
                    <a:ext uri="{9D8B030D-6E8A-4147-A177-3AD203B41FA5}">
                      <a16:colId xmlns:a16="http://schemas.microsoft.com/office/drawing/2014/main" val="476403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3846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- 2024-07-23 13:47:37</a:t>
                      </a:r>
                      <a:r>
                        <a:rPr kumimoji="0" lang="de-DE" sz="1000" b="0" i="0" u="none" strike="noStrike" kern="1200" cap="none" spc="0" normalizeH="0" baseline="0" noProof="0">
                          <a:ln>
                            <a:noFill/>
                          </a:ln>
                          <a:solidFill>
                            <a:prstClr val="black"/>
                          </a:solidFill>
                          <a:effectLst/>
                          <a:uLnTx/>
                          <a:uFillTx/>
                          <a:latin typeface="Calibri"/>
                          <a:ea typeface="+mn-ea"/>
                          <a:cs typeface="+mn-cs"/>
                        </a:rPr>
                        <a:t>
 NEU: Das NIVEA Q10 Dual Action Serum mildert bestehende Falten und beugt neuen, zuckerbedingten Falten vor!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https://quintly-eu-image-storage.s3.amazonaws.com/60022ca1c1f5f702dc8ca6deec30fe7e/45cdd571446a4aa4fa370df907e47b8f.jpg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12782.23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6920002"/>
                  </a:ext>
                </a:extLst>
              </a:tr>
            </a:tbl>
          </a:graphicData>
        </a:graphic>
      </p:graphicFrame>
      <p:sp>
        <p:nvSpPr>
          <p:cNvPr id="4" name="Text Placeholder 3">
            <a:extLst>
              <a:ext uri="{FF2B5EF4-FFF2-40B4-BE49-F238E27FC236}">
                <a16:creationId xmlns:a16="http://schemas.microsoft.com/office/drawing/2014/main" id="{1A43FA90-7630-466C-82CA-424F985997C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654860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55189-D9A5-477A-ABC6-CA95363A6237}"/>
              </a:ext>
            </a:extLst>
          </p:cNvPr>
          <p:cNvSpPr>
            <a:spLocks noGrp="1"/>
          </p:cNvSpPr>
          <p:nvPr>
            <p:ph type="title"/>
          </p:nvPr>
        </p:nvSpPr>
        <p:spPr/>
        <p:txBody>
          <a:bodyPr/>
          <a:lstStyle/>
          <a:p>
            <a:r>
              <a:rPr lang="en-US"/>
              <a:t>Facebook Ads Performance Table | 6 profiles - 11 of 24</a:t>
            </a:r>
          </a:p>
        </p:txBody>
      </p:sp>
      <p:graphicFrame>
        <p:nvGraphicFramePr>
          <p:cNvPr id="5" name="Table Placeholder 4">
            <a:extLst>
              <a:ext uri="{FF2B5EF4-FFF2-40B4-BE49-F238E27FC236}">
                <a16:creationId xmlns:a16="http://schemas.microsoft.com/office/drawing/2014/main" id="{41208EFE-6FD3-45E1-AAEB-FF4CB9E2DD0D}"/>
              </a:ext>
            </a:extLst>
          </p:cNvPr>
          <p:cNvGraphicFramePr>
            <a:graphicFrameLocks noGrp="1"/>
          </p:cNvGraphicFramePr>
          <p:nvPr>
            <p:ph type="tbl" sz="quarter" idx="13"/>
            <p:extLst>
              <p:ext uri="{D42A27DB-BD31-4B8C-83A1-F6EECF244321}">
                <p14:modId xmlns:p14="http://schemas.microsoft.com/office/powerpoint/2010/main" val="1595958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620094467"/>
                    </a:ext>
                  </a:extLst>
                </a:gridCol>
                <a:gridCol w="987553">
                  <a:extLst>
                    <a:ext uri="{9D8B030D-6E8A-4147-A177-3AD203B41FA5}">
                      <a16:colId xmlns:a16="http://schemas.microsoft.com/office/drawing/2014/main" val="1097731755"/>
                    </a:ext>
                  </a:extLst>
                </a:gridCol>
                <a:gridCol w="329184">
                  <a:extLst>
                    <a:ext uri="{9D8B030D-6E8A-4147-A177-3AD203B41FA5}">
                      <a16:colId xmlns:a16="http://schemas.microsoft.com/office/drawing/2014/main" val="1696690216"/>
                    </a:ext>
                  </a:extLst>
                </a:gridCol>
                <a:gridCol w="329184">
                  <a:extLst>
                    <a:ext uri="{9D8B030D-6E8A-4147-A177-3AD203B41FA5}">
                      <a16:colId xmlns:a16="http://schemas.microsoft.com/office/drawing/2014/main" val="2673051652"/>
                    </a:ext>
                  </a:extLst>
                </a:gridCol>
                <a:gridCol w="329184">
                  <a:extLst>
                    <a:ext uri="{9D8B030D-6E8A-4147-A177-3AD203B41FA5}">
                      <a16:colId xmlns:a16="http://schemas.microsoft.com/office/drawing/2014/main" val="2674447298"/>
                    </a:ext>
                  </a:extLst>
                </a:gridCol>
                <a:gridCol w="329184">
                  <a:extLst>
                    <a:ext uri="{9D8B030D-6E8A-4147-A177-3AD203B41FA5}">
                      <a16:colId xmlns:a16="http://schemas.microsoft.com/office/drawing/2014/main" val="3697127423"/>
                    </a:ext>
                  </a:extLst>
                </a:gridCol>
                <a:gridCol w="329184">
                  <a:extLst>
                    <a:ext uri="{9D8B030D-6E8A-4147-A177-3AD203B41FA5}">
                      <a16:colId xmlns:a16="http://schemas.microsoft.com/office/drawing/2014/main" val="2705996056"/>
                    </a:ext>
                  </a:extLst>
                </a:gridCol>
                <a:gridCol w="329184">
                  <a:extLst>
                    <a:ext uri="{9D8B030D-6E8A-4147-A177-3AD203B41FA5}">
                      <a16:colId xmlns:a16="http://schemas.microsoft.com/office/drawing/2014/main" val="1848374891"/>
                    </a:ext>
                  </a:extLst>
                </a:gridCol>
                <a:gridCol w="329184">
                  <a:extLst>
                    <a:ext uri="{9D8B030D-6E8A-4147-A177-3AD203B41FA5}">
                      <a16:colId xmlns:a16="http://schemas.microsoft.com/office/drawing/2014/main" val="2241231095"/>
                    </a:ext>
                  </a:extLst>
                </a:gridCol>
                <a:gridCol w="329184">
                  <a:extLst>
                    <a:ext uri="{9D8B030D-6E8A-4147-A177-3AD203B41FA5}">
                      <a16:colId xmlns:a16="http://schemas.microsoft.com/office/drawing/2014/main" val="403546355"/>
                    </a:ext>
                  </a:extLst>
                </a:gridCol>
                <a:gridCol w="329184">
                  <a:extLst>
                    <a:ext uri="{9D8B030D-6E8A-4147-A177-3AD203B41FA5}">
                      <a16:colId xmlns:a16="http://schemas.microsoft.com/office/drawing/2014/main" val="3311177232"/>
                    </a:ext>
                  </a:extLst>
                </a:gridCol>
                <a:gridCol w="329184">
                  <a:extLst>
                    <a:ext uri="{9D8B030D-6E8A-4147-A177-3AD203B41FA5}">
                      <a16:colId xmlns:a16="http://schemas.microsoft.com/office/drawing/2014/main" val="2517938746"/>
                    </a:ext>
                  </a:extLst>
                </a:gridCol>
                <a:gridCol w="329184">
                  <a:extLst>
                    <a:ext uri="{9D8B030D-6E8A-4147-A177-3AD203B41FA5}">
                      <a16:colId xmlns:a16="http://schemas.microsoft.com/office/drawing/2014/main" val="709848774"/>
                    </a:ext>
                  </a:extLst>
                </a:gridCol>
                <a:gridCol w="1563625">
                  <a:extLst>
                    <a:ext uri="{9D8B030D-6E8A-4147-A177-3AD203B41FA5}">
                      <a16:colId xmlns:a16="http://schemas.microsoft.com/office/drawing/2014/main" val="232370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4285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- 2024-07-29 17:33:30</a:t>
                      </a:r>
                      <a:r>
                        <a:rPr kumimoji="0" lang="de-DE" sz="1000" b="0" i="0" u="none" strike="noStrike" kern="1200" cap="none" spc="0" normalizeH="0" baseline="0" noProof="0">
                          <a:ln>
                            <a:noFill/>
                          </a:ln>
                          <a:solidFill>
                            <a:prstClr val="black"/>
                          </a:solidFill>
                          <a:effectLst/>
                          <a:uLnTx/>
                          <a:uFillTx/>
                          <a:latin typeface="Calibri"/>
                          <a:ea typeface="+mn-ea"/>
                          <a:cs typeface="+mn-cs"/>
                        </a:rPr>
                        <a:t>
 NEU: Das NIVEA Q10 Dual Action Serum mildert bestehende Falten und beugt neuen, zuckerbedingten Falten vor!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https://quintly-eu-image-storage.s3.amazonaws.com/60022ca1c1f5f702dc8ca6deec30fe7e/45cdd571446a4aa4fa370df907e47b8f.jpg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21064.17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3259294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90416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- 2024-07-24 12:07:51</a:t>
                      </a:r>
                      <a:r>
                        <a:rPr kumimoji="0" lang="en-US" sz="1000" b="0" i="0" u="none" strike="noStrike" kern="1200" cap="none" spc="0" normalizeH="0" baseline="0" noProof="0">
                          <a:ln>
                            <a:noFill/>
                          </a:ln>
                          <a:solidFill>
                            <a:prstClr val="black"/>
                          </a:solidFill>
                          <a:effectLst/>
                          <a:uLnTx/>
                          <a:uFillTx/>
                          <a:latin typeface="Calibri"/>
                          <a:ea typeface="+mn-ea"/>
                          <a:cs typeface="+mn-cs"/>
                        </a:rPr>
                        <a:t>
 Vergiss Dehnungsstreifen. Mit dem neuen NIVEA Body Luminous Öl-Serum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https://quintly-eu-image-storage.s3.amazonaws.com/60022ca1c1f5f702dc8ca6deec30fe7e/7e652b0bfc497226f73412829261c40b.jpg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8272.92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49164857"/>
                  </a:ext>
                </a:extLst>
              </a:tr>
            </a:tbl>
          </a:graphicData>
        </a:graphic>
      </p:graphicFrame>
      <p:sp>
        <p:nvSpPr>
          <p:cNvPr id="4" name="Text Placeholder 3">
            <a:extLst>
              <a:ext uri="{FF2B5EF4-FFF2-40B4-BE49-F238E27FC236}">
                <a16:creationId xmlns:a16="http://schemas.microsoft.com/office/drawing/2014/main" id="{003E1A69-FC85-4B40-9FB0-C964532A963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1294970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53AC8-2526-44A4-80ED-C66A90806B5A}"/>
              </a:ext>
            </a:extLst>
          </p:cNvPr>
          <p:cNvSpPr>
            <a:spLocks noGrp="1"/>
          </p:cNvSpPr>
          <p:nvPr>
            <p:ph type="title"/>
          </p:nvPr>
        </p:nvSpPr>
        <p:spPr/>
        <p:txBody>
          <a:bodyPr/>
          <a:lstStyle/>
          <a:p>
            <a:r>
              <a:rPr lang="en-US"/>
              <a:t>Facebook Ads Performance Table | 6 profiles - 12 of 24</a:t>
            </a:r>
          </a:p>
        </p:txBody>
      </p:sp>
      <p:graphicFrame>
        <p:nvGraphicFramePr>
          <p:cNvPr id="5" name="Table Placeholder 4">
            <a:extLst>
              <a:ext uri="{FF2B5EF4-FFF2-40B4-BE49-F238E27FC236}">
                <a16:creationId xmlns:a16="http://schemas.microsoft.com/office/drawing/2014/main" id="{9D918B6F-5EA4-4B9D-BEFD-6EF024DD41EA}"/>
              </a:ext>
            </a:extLst>
          </p:cNvPr>
          <p:cNvGraphicFramePr>
            <a:graphicFrameLocks noGrp="1"/>
          </p:cNvGraphicFramePr>
          <p:nvPr>
            <p:ph type="tbl" sz="quarter" idx="13"/>
            <p:extLst>
              <p:ext uri="{D42A27DB-BD31-4B8C-83A1-F6EECF244321}">
                <p14:modId xmlns:p14="http://schemas.microsoft.com/office/powerpoint/2010/main" val="3836918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517316204"/>
                    </a:ext>
                  </a:extLst>
                </a:gridCol>
                <a:gridCol w="987553">
                  <a:extLst>
                    <a:ext uri="{9D8B030D-6E8A-4147-A177-3AD203B41FA5}">
                      <a16:colId xmlns:a16="http://schemas.microsoft.com/office/drawing/2014/main" val="4120673734"/>
                    </a:ext>
                  </a:extLst>
                </a:gridCol>
                <a:gridCol w="329184">
                  <a:extLst>
                    <a:ext uri="{9D8B030D-6E8A-4147-A177-3AD203B41FA5}">
                      <a16:colId xmlns:a16="http://schemas.microsoft.com/office/drawing/2014/main" val="1190670065"/>
                    </a:ext>
                  </a:extLst>
                </a:gridCol>
                <a:gridCol w="329184">
                  <a:extLst>
                    <a:ext uri="{9D8B030D-6E8A-4147-A177-3AD203B41FA5}">
                      <a16:colId xmlns:a16="http://schemas.microsoft.com/office/drawing/2014/main" val="3276301196"/>
                    </a:ext>
                  </a:extLst>
                </a:gridCol>
                <a:gridCol w="329184">
                  <a:extLst>
                    <a:ext uri="{9D8B030D-6E8A-4147-A177-3AD203B41FA5}">
                      <a16:colId xmlns:a16="http://schemas.microsoft.com/office/drawing/2014/main" val="2419111001"/>
                    </a:ext>
                  </a:extLst>
                </a:gridCol>
                <a:gridCol w="329184">
                  <a:extLst>
                    <a:ext uri="{9D8B030D-6E8A-4147-A177-3AD203B41FA5}">
                      <a16:colId xmlns:a16="http://schemas.microsoft.com/office/drawing/2014/main" val="1131923744"/>
                    </a:ext>
                  </a:extLst>
                </a:gridCol>
                <a:gridCol w="329184">
                  <a:extLst>
                    <a:ext uri="{9D8B030D-6E8A-4147-A177-3AD203B41FA5}">
                      <a16:colId xmlns:a16="http://schemas.microsoft.com/office/drawing/2014/main" val="2856416874"/>
                    </a:ext>
                  </a:extLst>
                </a:gridCol>
                <a:gridCol w="329184">
                  <a:extLst>
                    <a:ext uri="{9D8B030D-6E8A-4147-A177-3AD203B41FA5}">
                      <a16:colId xmlns:a16="http://schemas.microsoft.com/office/drawing/2014/main" val="468124853"/>
                    </a:ext>
                  </a:extLst>
                </a:gridCol>
                <a:gridCol w="329184">
                  <a:extLst>
                    <a:ext uri="{9D8B030D-6E8A-4147-A177-3AD203B41FA5}">
                      <a16:colId xmlns:a16="http://schemas.microsoft.com/office/drawing/2014/main" val="2743508983"/>
                    </a:ext>
                  </a:extLst>
                </a:gridCol>
                <a:gridCol w="329184">
                  <a:extLst>
                    <a:ext uri="{9D8B030D-6E8A-4147-A177-3AD203B41FA5}">
                      <a16:colId xmlns:a16="http://schemas.microsoft.com/office/drawing/2014/main" val="4079511361"/>
                    </a:ext>
                  </a:extLst>
                </a:gridCol>
                <a:gridCol w="329184">
                  <a:extLst>
                    <a:ext uri="{9D8B030D-6E8A-4147-A177-3AD203B41FA5}">
                      <a16:colId xmlns:a16="http://schemas.microsoft.com/office/drawing/2014/main" val="4289153843"/>
                    </a:ext>
                  </a:extLst>
                </a:gridCol>
                <a:gridCol w="329184">
                  <a:extLst>
                    <a:ext uri="{9D8B030D-6E8A-4147-A177-3AD203B41FA5}">
                      <a16:colId xmlns:a16="http://schemas.microsoft.com/office/drawing/2014/main" val="1252970123"/>
                    </a:ext>
                  </a:extLst>
                </a:gridCol>
                <a:gridCol w="329184">
                  <a:extLst>
                    <a:ext uri="{9D8B030D-6E8A-4147-A177-3AD203B41FA5}">
                      <a16:colId xmlns:a16="http://schemas.microsoft.com/office/drawing/2014/main" val="4209464089"/>
                    </a:ext>
                  </a:extLst>
                </a:gridCol>
                <a:gridCol w="1563625">
                  <a:extLst>
                    <a:ext uri="{9D8B030D-6E8A-4147-A177-3AD203B41FA5}">
                      <a16:colId xmlns:a16="http://schemas.microsoft.com/office/drawing/2014/main" val="4089682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7555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- 2024-07-23 10:02:32</a:t>
                      </a:r>
                      <a:r>
                        <a:rPr kumimoji="0" lang="de-DE" sz="1000" b="0" i="0" u="none" strike="noStrike" kern="1200" cap="none" spc="0" normalizeH="0" baseline="0" noProof="0">
                          <a:ln>
                            <a:noFill/>
                          </a:ln>
                          <a:solidFill>
                            <a:prstClr val="black"/>
                          </a:solidFill>
                          <a:effectLst/>
                          <a:uLnTx/>
                          <a:uFillTx/>
                          <a:latin typeface="Calibri"/>
                          <a:ea typeface="+mn-ea"/>
                          <a:cs typeface="+mn-cs"/>
                        </a:rPr>
                        <a:t>
OR
Erfinde Deine Haut neu: NIVEA Cellular Expert Filler polstert die Haut auf, füllt Falten und spendet Feuchtigkeit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https://quintly-eu-image-storage.s3.amazonaws.com/60022ca1c1f5f702dc8ca6deec30fe7e/c8a76611cae2d7cd99cd85c4a492b5bd.jpg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15772.58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10%) - 2024 | WCA (90d) | www.nivea.de, Lookalike (DE, 10%) - RET | Video Viewers | Past Campaigns 180d, Lookalike (DE, 10%) - RET | NIV | Cellular Expert Filler | ThruPlay(90d) oder Lookalike (DE, 10%) - RET | NIV | Visitors Face Care (90d)</a:t>
                      </a:r>
                    </a:p>
                  </a:txBody>
                  <a:tcPr/>
                </a:tc>
                <a:extLst>
                  <a:ext uri="{0D108BD9-81ED-4DB2-BD59-A6C34878D82A}">
                    <a16:rowId xmlns:a16="http://schemas.microsoft.com/office/drawing/2014/main" val="2676446728"/>
                  </a:ext>
                </a:extLst>
              </a:tr>
            </a:tbl>
          </a:graphicData>
        </a:graphic>
      </p:graphicFrame>
      <p:sp>
        <p:nvSpPr>
          <p:cNvPr id="4" name="Text Placeholder 3">
            <a:extLst>
              <a:ext uri="{FF2B5EF4-FFF2-40B4-BE49-F238E27FC236}">
                <a16:creationId xmlns:a16="http://schemas.microsoft.com/office/drawing/2014/main" id="{79F6B938-BCA2-48C2-99B9-48C0003D370F}"/>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6614903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82098-E4AB-4280-8860-4B0C9BC77C54}"/>
              </a:ext>
            </a:extLst>
          </p:cNvPr>
          <p:cNvSpPr>
            <a:spLocks noGrp="1"/>
          </p:cNvSpPr>
          <p:nvPr>
            <p:ph type="title"/>
          </p:nvPr>
        </p:nvSpPr>
        <p:spPr/>
        <p:txBody>
          <a:bodyPr/>
          <a:lstStyle/>
          <a:p>
            <a:r>
              <a:rPr lang="en-US"/>
              <a:t>Facebook Ads Performance Table | 6 profiles - 13 of 24</a:t>
            </a:r>
          </a:p>
        </p:txBody>
      </p:sp>
      <p:graphicFrame>
        <p:nvGraphicFramePr>
          <p:cNvPr id="5" name="Table Placeholder 4">
            <a:extLst>
              <a:ext uri="{FF2B5EF4-FFF2-40B4-BE49-F238E27FC236}">
                <a16:creationId xmlns:a16="http://schemas.microsoft.com/office/drawing/2014/main" id="{6EE40F6E-6CDD-433B-922B-760D6FFE5692}"/>
              </a:ext>
            </a:extLst>
          </p:cNvPr>
          <p:cNvGraphicFramePr>
            <a:graphicFrameLocks noGrp="1"/>
          </p:cNvGraphicFramePr>
          <p:nvPr>
            <p:ph type="tbl" sz="quarter" idx="13"/>
            <p:extLst>
              <p:ext uri="{D42A27DB-BD31-4B8C-83A1-F6EECF244321}">
                <p14:modId xmlns:p14="http://schemas.microsoft.com/office/powerpoint/2010/main" val="130483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312016296"/>
                    </a:ext>
                  </a:extLst>
                </a:gridCol>
                <a:gridCol w="987553">
                  <a:extLst>
                    <a:ext uri="{9D8B030D-6E8A-4147-A177-3AD203B41FA5}">
                      <a16:colId xmlns:a16="http://schemas.microsoft.com/office/drawing/2014/main" val="969020832"/>
                    </a:ext>
                  </a:extLst>
                </a:gridCol>
                <a:gridCol w="329184">
                  <a:extLst>
                    <a:ext uri="{9D8B030D-6E8A-4147-A177-3AD203B41FA5}">
                      <a16:colId xmlns:a16="http://schemas.microsoft.com/office/drawing/2014/main" val="3580114326"/>
                    </a:ext>
                  </a:extLst>
                </a:gridCol>
                <a:gridCol w="329184">
                  <a:extLst>
                    <a:ext uri="{9D8B030D-6E8A-4147-A177-3AD203B41FA5}">
                      <a16:colId xmlns:a16="http://schemas.microsoft.com/office/drawing/2014/main" val="2006766869"/>
                    </a:ext>
                  </a:extLst>
                </a:gridCol>
                <a:gridCol w="329184">
                  <a:extLst>
                    <a:ext uri="{9D8B030D-6E8A-4147-A177-3AD203B41FA5}">
                      <a16:colId xmlns:a16="http://schemas.microsoft.com/office/drawing/2014/main" val="485813911"/>
                    </a:ext>
                  </a:extLst>
                </a:gridCol>
                <a:gridCol w="329184">
                  <a:extLst>
                    <a:ext uri="{9D8B030D-6E8A-4147-A177-3AD203B41FA5}">
                      <a16:colId xmlns:a16="http://schemas.microsoft.com/office/drawing/2014/main" val="1371834139"/>
                    </a:ext>
                  </a:extLst>
                </a:gridCol>
                <a:gridCol w="329184">
                  <a:extLst>
                    <a:ext uri="{9D8B030D-6E8A-4147-A177-3AD203B41FA5}">
                      <a16:colId xmlns:a16="http://schemas.microsoft.com/office/drawing/2014/main" val="2353046583"/>
                    </a:ext>
                  </a:extLst>
                </a:gridCol>
                <a:gridCol w="329184">
                  <a:extLst>
                    <a:ext uri="{9D8B030D-6E8A-4147-A177-3AD203B41FA5}">
                      <a16:colId xmlns:a16="http://schemas.microsoft.com/office/drawing/2014/main" val="4187966119"/>
                    </a:ext>
                  </a:extLst>
                </a:gridCol>
                <a:gridCol w="329184">
                  <a:extLst>
                    <a:ext uri="{9D8B030D-6E8A-4147-A177-3AD203B41FA5}">
                      <a16:colId xmlns:a16="http://schemas.microsoft.com/office/drawing/2014/main" val="1463623715"/>
                    </a:ext>
                  </a:extLst>
                </a:gridCol>
                <a:gridCol w="329184">
                  <a:extLst>
                    <a:ext uri="{9D8B030D-6E8A-4147-A177-3AD203B41FA5}">
                      <a16:colId xmlns:a16="http://schemas.microsoft.com/office/drawing/2014/main" val="4270683181"/>
                    </a:ext>
                  </a:extLst>
                </a:gridCol>
                <a:gridCol w="329184">
                  <a:extLst>
                    <a:ext uri="{9D8B030D-6E8A-4147-A177-3AD203B41FA5}">
                      <a16:colId xmlns:a16="http://schemas.microsoft.com/office/drawing/2014/main" val="3475344934"/>
                    </a:ext>
                  </a:extLst>
                </a:gridCol>
                <a:gridCol w="329184">
                  <a:extLst>
                    <a:ext uri="{9D8B030D-6E8A-4147-A177-3AD203B41FA5}">
                      <a16:colId xmlns:a16="http://schemas.microsoft.com/office/drawing/2014/main" val="3941830473"/>
                    </a:ext>
                  </a:extLst>
                </a:gridCol>
                <a:gridCol w="329184">
                  <a:extLst>
                    <a:ext uri="{9D8B030D-6E8A-4147-A177-3AD203B41FA5}">
                      <a16:colId xmlns:a16="http://schemas.microsoft.com/office/drawing/2014/main" val="1144951968"/>
                    </a:ext>
                  </a:extLst>
                </a:gridCol>
                <a:gridCol w="1563625">
                  <a:extLst>
                    <a:ext uri="{9D8B030D-6E8A-4147-A177-3AD203B41FA5}">
                      <a16:colId xmlns:a16="http://schemas.microsoft.com/office/drawing/2014/main" val="2957410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2178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- 2024-07-23 10:02:32</a:t>
                      </a:r>
                      <a:r>
                        <a:rPr kumimoji="0" lang="de-DE" sz="1000" b="0" i="0" u="none" strike="noStrike" kern="1200" cap="none" spc="0" normalizeH="0" baseline="0" noProof="0">
                          <a:ln>
                            <a:noFill/>
                          </a:ln>
                          <a:solidFill>
                            <a:prstClr val="black"/>
                          </a:solidFill>
                          <a:effectLst/>
                          <a:uLnTx/>
                          <a:uFillTx/>
                          <a:latin typeface="Calibri"/>
                          <a:ea typeface="+mn-ea"/>
                          <a:cs typeface="+mn-cs"/>
                        </a:rPr>
                        <a:t>
OR
Erfinde Deine Haut neu: NIVEA Cellular Expert Filler polstert die Haut auf, füllt Falten und spendet Feuchtigkeit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https://quintly-eu-image-storage.s3.amazonaws.com/60022ca1c1f5f702dc8ca6deec30fe7e/ad75827331d2896ee484e56bda16292c.jpg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15641.51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10%) - 2024 | WCA (90d) | www.nivea.de, Lookalike (DE, 10%) - RET | Video Viewers | Past Campaigns 180d, Lookalike (DE, 10%) - RET | NIV | Cellular Expert Filler | ThruPlay(90d) oder Lookalike (DE, 10%) - RET | NIV | Visitors Face Care (90d)</a:t>
                      </a:r>
                    </a:p>
                  </a:txBody>
                  <a:tcPr/>
                </a:tc>
                <a:extLst>
                  <a:ext uri="{0D108BD9-81ED-4DB2-BD59-A6C34878D82A}">
                    <a16:rowId xmlns:a16="http://schemas.microsoft.com/office/drawing/2014/main" val="1741349063"/>
                  </a:ext>
                </a:extLst>
              </a:tr>
            </a:tbl>
          </a:graphicData>
        </a:graphic>
      </p:graphicFrame>
      <p:sp>
        <p:nvSpPr>
          <p:cNvPr id="4" name="Text Placeholder 3">
            <a:extLst>
              <a:ext uri="{FF2B5EF4-FFF2-40B4-BE49-F238E27FC236}">
                <a16:creationId xmlns:a16="http://schemas.microsoft.com/office/drawing/2014/main" id="{D5EA69F0-5DE7-48E8-BACF-3F83A0409C66}"/>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4340431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AC037-890D-481C-8825-F5B9C645AD10}"/>
              </a:ext>
            </a:extLst>
          </p:cNvPr>
          <p:cNvSpPr>
            <a:spLocks noGrp="1"/>
          </p:cNvSpPr>
          <p:nvPr>
            <p:ph type="title"/>
          </p:nvPr>
        </p:nvSpPr>
        <p:spPr/>
        <p:txBody>
          <a:bodyPr/>
          <a:lstStyle/>
          <a:p>
            <a:r>
              <a:rPr lang="en-US"/>
              <a:t>Facebook Ads Performance Table | 6 profiles - 14 of 24</a:t>
            </a:r>
          </a:p>
        </p:txBody>
      </p:sp>
      <p:graphicFrame>
        <p:nvGraphicFramePr>
          <p:cNvPr id="5" name="Table Placeholder 4">
            <a:extLst>
              <a:ext uri="{FF2B5EF4-FFF2-40B4-BE49-F238E27FC236}">
                <a16:creationId xmlns:a16="http://schemas.microsoft.com/office/drawing/2014/main" id="{57FBF95D-C0E6-4129-94E0-E8C7ABC32031}"/>
              </a:ext>
            </a:extLst>
          </p:cNvPr>
          <p:cNvGraphicFramePr>
            <a:graphicFrameLocks noGrp="1"/>
          </p:cNvGraphicFramePr>
          <p:nvPr>
            <p:ph type="tbl" sz="quarter" idx="13"/>
            <p:extLst>
              <p:ext uri="{D42A27DB-BD31-4B8C-83A1-F6EECF244321}">
                <p14:modId xmlns:p14="http://schemas.microsoft.com/office/powerpoint/2010/main" val="3399213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259883272"/>
                    </a:ext>
                  </a:extLst>
                </a:gridCol>
                <a:gridCol w="987553">
                  <a:extLst>
                    <a:ext uri="{9D8B030D-6E8A-4147-A177-3AD203B41FA5}">
                      <a16:colId xmlns:a16="http://schemas.microsoft.com/office/drawing/2014/main" val="3025167879"/>
                    </a:ext>
                  </a:extLst>
                </a:gridCol>
                <a:gridCol w="329184">
                  <a:extLst>
                    <a:ext uri="{9D8B030D-6E8A-4147-A177-3AD203B41FA5}">
                      <a16:colId xmlns:a16="http://schemas.microsoft.com/office/drawing/2014/main" val="1892642666"/>
                    </a:ext>
                  </a:extLst>
                </a:gridCol>
                <a:gridCol w="329184">
                  <a:extLst>
                    <a:ext uri="{9D8B030D-6E8A-4147-A177-3AD203B41FA5}">
                      <a16:colId xmlns:a16="http://schemas.microsoft.com/office/drawing/2014/main" val="1651984072"/>
                    </a:ext>
                  </a:extLst>
                </a:gridCol>
                <a:gridCol w="329184">
                  <a:extLst>
                    <a:ext uri="{9D8B030D-6E8A-4147-A177-3AD203B41FA5}">
                      <a16:colId xmlns:a16="http://schemas.microsoft.com/office/drawing/2014/main" val="4098045009"/>
                    </a:ext>
                  </a:extLst>
                </a:gridCol>
                <a:gridCol w="329184">
                  <a:extLst>
                    <a:ext uri="{9D8B030D-6E8A-4147-A177-3AD203B41FA5}">
                      <a16:colId xmlns:a16="http://schemas.microsoft.com/office/drawing/2014/main" val="3503801621"/>
                    </a:ext>
                  </a:extLst>
                </a:gridCol>
                <a:gridCol w="329184">
                  <a:extLst>
                    <a:ext uri="{9D8B030D-6E8A-4147-A177-3AD203B41FA5}">
                      <a16:colId xmlns:a16="http://schemas.microsoft.com/office/drawing/2014/main" val="1516182375"/>
                    </a:ext>
                  </a:extLst>
                </a:gridCol>
                <a:gridCol w="329184">
                  <a:extLst>
                    <a:ext uri="{9D8B030D-6E8A-4147-A177-3AD203B41FA5}">
                      <a16:colId xmlns:a16="http://schemas.microsoft.com/office/drawing/2014/main" val="676777802"/>
                    </a:ext>
                  </a:extLst>
                </a:gridCol>
                <a:gridCol w="329184">
                  <a:extLst>
                    <a:ext uri="{9D8B030D-6E8A-4147-A177-3AD203B41FA5}">
                      <a16:colId xmlns:a16="http://schemas.microsoft.com/office/drawing/2014/main" val="3521873316"/>
                    </a:ext>
                  </a:extLst>
                </a:gridCol>
                <a:gridCol w="329184">
                  <a:extLst>
                    <a:ext uri="{9D8B030D-6E8A-4147-A177-3AD203B41FA5}">
                      <a16:colId xmlns:a16="http://schemas.microsoft.com/office/drawing/2014/main" val="3083824894"/>
                    </a:ext>
                  </a:extLst>
                </a:gridCol>
                <a:gridCol w="329184">
                  <a:extLst>
                    <a:ext uri="{9D8B030D-6E8A-4147-A177-3AD203B41FA5}">
                      <a16:colId xmlns:a16="http://schemas.microsoft.com/office/drawing/2014/main" val="1207948308"/>
                    </a:ext>
                  </a:extLst>
                </a:gridCol>
                <a:gridCol w="329184">
                  <a:extLst>
                    <a:ext uri="{9D8B030D-6E8A-4147-A177-3AD203B41FA5}">
                      <a16:colId xmlns:a16="http://schemas.microsoft.com/office/drawing/2014/main" val="3983269098"/>
                    </a:ext>
                  </a:extLst>
                </a:gridCol>
                <a:gridCol w="329184">
                  <a:extLst>
                    <a:ext uri="{9D8B030D-6E8A-4147-A177-3AD203B41FA5}">
                      <a16:colId xmlns:a16="http://schemas.microsoft.com/office/drawing/2014/main" val="4033067988"/>
                    </a:ext>
                  </a:extLst>
                </a:gridCol>
                <a:gridCol w="1563625">
                  <a:extLst>
                    <a:ext uri="{9D8B030D-6E8A-4147-A177-3AD203B41FA5}">
                      <a16:colId xmlns:a16="http://schemas.microsoft.com/office/drawing/2014/main" val="240841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07040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- 2024-07-29 17:33:30</a:t>
                      </a:r>
                      <a:r>
                        <a:rPr kumimoji="0" lang="de-DE" sz="1000" b="0" i="0" u="none" strike="noStrike" kern="1200" cap="none" spc="0" normalizeH="0" baseline="0" noProof="0">
                          <a:ln>
                            <a:noFill/>
                          </a:ln>
                          <a:solidFill>
                            <a:prstClr val="black"/>
                          </a:solidFill>
                          <a:effectLst/>
                          <a:uLnTx/>
                          <a:uFillTx/>
                          <a:latin typeface="Calibri"/>
                          <a:ea typeface="+mn-ea"/>
                          <a:cs typeface="+mn-cs"/>
                        </a:rPr>
                        <a:t>
 NEU: Das NIVEA Q10 Dual Action Serum mildert bestehende Falten und beugt neuen, zuckerbedingten Falten vor!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https://quintly-eu-image-storage.s3.amazonaws.com/60022ca1c1f5f702dc8ca6deec30fe7e/b040533a799d17c565ac760812fa4ae5.jpg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10747.59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1699958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10%) - 2024 | WCA (90d) | www.nivea.de oder Lookalike (DE, 10%) - RET | Video Viewers | Past Campaigns 180d</a:t>
                      </a:r>
                    </a:p>
                  </a:txBody>
                  <a:tcPr/>
                </a:tc>
                <a:extLst>
                  <a:ext uri="{0D108BD9-81ED-4DB2-BD59-A6C34878D82A}">
                    <a16:rowId xmlns:a16="http://schemas.microsoft.com/office/drawing/2014/main" val="3686755102"/>
                  </a:ext>
                </a:extLst>
              </a:tr>
            </a:tbl>
          </a:graphicData>
        </a:graphic>
      </p:graphicFrame>
      <p:sp>
        <p:nvSpPr>
          <p:cNvPr id="4" name="Text Placeholder 3">
            <a:extLst>
              <a:ext uri="{FF2B5EF4-FFF2-40B4-BE49-F238E27FC236}">
                <a16:creationId xmlns:a16="http://schemas.microsoft.com/office/drawing/2014/main" id="{0CC51158-63E8-4DA1-AFEA-C0C8B10919E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5767813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D283E-F680-4714-B5A5-52BF3DE433F1}"/>
              </a:ext>
            </a:extLst>
          </p:cNvPr>
          <p:cNvSpPr>
            <a:spLocks noGrp="1"/>
          </p:cNvSpPr>
          <p:nvPr>
            <p:ph type="title"/>
          </p:nvPr>
        </p:nvSpPr>
        <p:spPr/>
        <p:txBody>
          <a:bodyPr/>
          <a:lstStyle/>
          <a:p>
            <a:r>
              <a:rPr lang="en-US"/>
              <a:t>Facebook Ads Performance Table | 6 profiles - 15 of 24</a:t>
            </a:r>
          </a:p>
        </p:txBody>
      </p:sp>
      <p:graphicFrame>
        <p:nvGraphicFramePr>
          <p:cNvPr id="5" name="Table Placeholder 4">
            <a:extLst>
              <a:ext uri="{FF2B5EF4-FFF2-40B4-BE49-F238E27FC236}">
                <a16:creationId xmlns:a16="http://schemas.microsoft.com/office/drawing/2014/main" id="{8D98805E-BBEF-40D4-B927-BC03F9DF739C}"/>
              </a:ext>
            </a:extLst>
          </p:cNvPr>
          <p:cNvGraphicFramePr>
            <a:graphicFrameLocks noGrp="1"/>
          </p:cNvGraphicFramePr>
          <p:nvPr>
            <p:ph type="tbl" sz="quarter" idx="13"/>
            <p:extLst>
              <p:ext uri="{D42A27DB-BD31-4B8C-83A1-F6EECF244321}">
                <p14:modId xmlns:p14="http://schemas.microsoft.com/office/powerpoint/2010/main" val="239637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835508791"/>
                    </a:ext>
                  </a:extLst>
                </a:gridCol>
                <a:gridCol w="987553">
                  <a:extLst>
                    <a:ext uri="{9D8B030D-6E8A-4147-A177-3AD203B41FA5}">
                      <a16:colId xmlns:a16="http://schemas.microsoft.com/office/drawing/2014/main" val="1336926113"/>
                    </a:ext>
                  </a:extLst>
                </a:gridCol>
                <a:gridCol w="329184">
                  <a:extLst>
                    <a:ext uri="{9D8B030D-6E8A-4147-A177-3AD203B41FA5}">
                      <a16:colId xmlns:a16="http://schemas.microsoft.com/office/drawing/2014/main" val="2926092434"/>
                    </a:ext>
                  </a:extLst>
                </a:gridCol>
                <a:gridCol w="329184">
                  <a:extLst>
                    <a:ext uri="{9D8B030D-6E8A-4147-A177-3AD203B41FA5}">
                      <a16:colId xmlns:a16="http://schemas.microsoft.com/office/drawing/2014/main" val="189336378"/>
                    </a:ext>
                  </a:extLst>
                </a:gridCol>
                <a:gridCol w="329184">
                  <a:extLst>
                    <a:ext uri="{9D8B030D-6E8A-4147-A177-3AD203B41FA5}">
                      <a16:colId xmlns:a16="http://schemas.microsoft.com/office/drawing/2014/main" val="2034461408"/>
                    </a:ext>
                  </a:extLst>
                </a:gridCol>
                <a:gridCol w="329184">
                  <a:extLst>
                    <a:ext uri="{9D8B030D-6E8A-4147-A177-3AD203B41FA5}">
                      <a16:colId xmlns:a16="http://schemas.microsoft.com/office/drawing/2014/main" val="4226866157"/>
                    </a:ext>
                  </a:extLst>
                </a:gridCol>
                <a:gridCol w="329184">
                  <a:extLst>
                    <a:ext uri="{9D8B030D-6E8A-4147-A177-3AD203B41FA5}">
                      <a16:colId xmlns:a16="http://schemas.microsoft.com/office/drawing/2014/main" val="3156231257"/>
                    </a:ext>
                  </a:extLst>
                </a:gridCol>
                <a:gridCol w="329184">
                  <a:extLst>
                    <a:ext uri="{9D8B030D-6E8A-4147-A177-3AD203B41FA5}">
                      <a16:colId xmlns:a16="http://schemas.microsoft.com/office/drawing/2014/main" val="1823035235"/>
                    </a:ext>
                  </a:extLst>
                </a:gridCol>
                <a:gridCol w="329184">
                  <a:extLst>
                    <a:ext uri="{9D8B030D-6E8A-4147-A177-3AD203B41FA5}">
                      <a16:colId xmlns:a16="http://schemas.microsoft.com/office/drawing/2014/main" val="1019799564"/>
                    </a:ext>
                  </a:extLst>
                </a:gridCol>
                <a:gridCol w="329184">
                  <a:extLst>
                    <a:ext uri="{9D8B030D-6E8A-4147-A177-3AD203B41FA5}">
                      <a16:colId xmlns:a16="http://schemas.microsoft.com/office/drawing/2014/main" val="1277563173"/>
                    </a:ext>
                  </a:extLst>
                </a:gridCol>
                <a:gridCol w="329184">
                  <a:extLst>
                    <a:ext uri="{9D8B030D-6E8A-4147-A177-3AD203B41FA5}">
                      <a16:colId xmlns:a16="http://schemas.microsoft.com/office/drawing/2014/main" val="200440023"/>
                    </a:ext>
                  </a:extLst>
                </a:gridCol>
                <a:gridCol w="329184">
                  <a:extLst>
                    <a:ext uri="{9D8B030D-6E8A-4147-A177-3AD203B41FA5}">
                      <a16:colId xmlns:a16="http://schemas.microsoft.com/office/drawing/2014/main" val="4263741006"/>
                    </a:ext>
                  </a:extLst>
                </a:gridCol>
                <a:gridCol w="329184">
                  <a:extLst>
                    <a:ext uri="{9D8B030D-6E8A-4147-A177-3AD203B41FA5}">
                      <a16:colId xmlns:a16="http://schemas.microsoft.com/office/drawing/2014/main" val="3638950610"/>
                    </a:ext>
                  </a:extLst>
                </a:gridCol>
                <a:gridCol w="1563625">
                  <a:extLst>
                    <a:ext uri="{9D8B030D-6E8A-4147-A177-3AD203B41FA5}">
                      <a16:colId xmlns:a16="http://schemas.microsoft.com/office/drawing/2014/main" val="3080942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1304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- 2024-07-26 17:10:26</a:t>
                      </a:r>
                      <a:r>
                        <a:rPr kumimoji="0" lang="it-IT" sz="1000" b="0" i="0" u="none" strike="noStrike" kern="1200" cap="none" spc="0" normalizeH="0" baseline="0" noProof="0">
                          <a:ln>
                            <a:noFill/>
                          </a:ln>
                          <a:solidFill>
                            <a:prstClr val="black"/>
                          </a:solidFill>
                          <a:effectLst/>
                          <a:uLnTx/>
                          <a:uFillTx/>
                          <a:latin typeface="Calibri"/>
                          <a:ea typeface="+mn-ea"/>
                          <a:cs typeface="+mn-cs"/>
                        </a:rPr>
                        <a:t>
 Si sta per concludere il nostro tour della prevenzione a fianco di Croce Rossa Italiana per educare le persone sulla corretta esposizione solare. Il 27 luglio faremo tappa al Lula Park di Torre Gavetone a Molfetta, in Puglia, con attività di sensibilizzazione sulla protezione solare e con la possibilità di effettuare uno screening gratuito della pelle. ​
Cosa aspetti? Passa a trovarci!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https://quintly-eu-image-storage.s3.amazonaws.com/2a9b48215066f505e884f2348bd2248f/0e024b43a5d567f1c6576162a1338ad0.jpg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584970816"/>
                  </a:ext>
                </a:extLst>
              </a:tr>
            </a:tbl>
          </a:graphicData>
        </a:graphic>
      </p:graphicFrame>
      <p:sp>
        <p:nvSpPr>
          <p:cNvPr id="4" name="Text Placeholder 3">
            <a:extLst>
              <a:ext uri="{FF2B5EF4-FFF2-40B4-BE49-F238E27FC236}">
                <a16:creationId xmlns:a16="http://schemas.microsoft.com/office/drawing/2014/main" id="{09B3A3BD-71D8-4641-8EE3-F8B25EE6581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0768496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9FD4F-6E59-4A3D-B8D4-2DAE0CE32D89}"/>
              </a:ext>
            </a:extLst>
          </p:cNvPr>
          <p:cNvSpPr>
            <a:spLocks noGrp="1"/>
          </p:cNvSpPr>
          <p:nvPr>
            <p:ph type="title"/>
          </p:nvPr>
        </p:nvSpPr>
        <p:spPr/>
        <p:txBody>
          <a:bodyPr/>
          <a:lstStyle/>
          <a:p>
            <a:r>
              <a:rPr lang="en-US"/>
              <a:t>Facebook Ads Performance Table | 6 profiles - 16 of 24</a:t>
            </a:r>
          </a:p>
        </p:txBody>
      </p:sp>
      <p:graphicFrame>
        <p:nvGraphicFramePr>
          <p:cNvPr id="5" name="Table Placeholder 4">
            <a:extLst>
              <a:ext uri="{FF2B5EF4-FFF2-40B4-BE49-F238E27FC236}">
                <a16:creationId xmlns:a16="http://schemas.microsoft.com/office/drawing/2014/main" id="{5718FB60-A845-46CD-B6FD-51E31092CF0B}"/>
              </a:ext>
            </a:extLst>
          </p:cNvPr>
          <p:cNvGraphicFramePr>
            <a:graphicFrameLocks noGrp="1"/>
          </p:cNvGraphicFramePr>
          <p:nvPr>
            <p:ph type="tbl" sz="quarter" idx="13"/>
            <p:extLst>
              <p:ext uri="{D42A27DB-BD31-4B8C-83A1-F6EECF244321}">
                <p14:modId xmlns:p14="http://schemas.microsoft.com/office/powerpoint/2010/main" val="23599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288677763"/>
                    </a:ext>
                  </a:extLst>
                </a:gridCol>
                <a:gridCol w="987553">
                  <a:extLst>
                    <a:ext uri="{9D8B030D-6E8A-4147-A177-3AD203B41FA5}">
                      <a16:colId xmlns:a16="http://schemas.microsoft.com/office/drawing/2014/main" val="3396535986"/>
                    </a:ext>
                  </a:extLst>
                </a:gridCol>
                <a:gridCol w="329184">
                  <a:extLst>
                    <a:ext uri="{9D8B030D-6E8A-4147-A177-3AD203B41FA5}">
                      <a16:colId xmlns:a16="http://schemas.microsoft.com/office/drawing/2014/main" val="826251821"/>
                    </a:ext>
                  </a:extLst>
                </a:gridCol>
                <a:gridCol w="329184">
                  <a:extLst>
                    <a:ext uri="{9D8B030D-6E8A-4147-A177-3AD203B41FA5}">
                      <a16:colId xmlns:a16="http://schemas.microsoft.com/office/drawing/2014/main" val="469586279"/>
                    </a:ext>
                  </a:extLst>
                </a:gridCol>
                <a:gridCol w="329184">
                  <a:extLst>
                    <a:ext uri="{9D8B030D-6E8A-4147-A177-3AD203B41FA5}">
                      <a16:colId xmlns:a16="http://schemas.microsoft.com/office/drawing/2014/main" val="1344274336"/>
                    </a:ext>
                  </a:extLst>
                </a:gridCol>
                <a:gridCol w="329184">
                  <a:extLst>
                    <a:ext uri="{9D8B030D-6E8A-4147-A177-3AD203B41FA5}">
                      <a16:colId xmlns:a16="http://schemas.microsoft.com/office/drawing/2014/main" val="3559312874"/>
                    </a:ext>
                  </a:extLst>
                </a:gridCol>
                <a:gridCol w="329184">
                  <a:extLst>
                    <a:ext uri="{9D8B030D-6E8A-4147-A177-3AD203B41FA5}">
                      <a16:colId xmlns:a16="http://schemas.microsoft.com/office/drawing/2014/main" val="2957901054"/>
                    </a:ext>
                  </a:extLst>
                </a:gridCol>
                <a:gridCol w="329184">
                  <a:extLst>
                    <a:ext uri="{9D8B030D-6E8A-4147-A177-3AD203B41FA5}">
                      <a16:colId xmlns:a16="http://schemas.microsoft.com/office/drawing/2014/main" val="2297694242"/>
                    </a:ext>
                  </a:extLst>
                </a:gridCol>
                <a:gridCol w="329184">
                  <a:extLst>
                    <a:ext uri="{9D8B030D-6E8A-4147-A177-3AD203B41FA5}">
                      <a16:colId xmlns:a16="http://schemas.microsoft.com/office/drawing/2014/main" val="2178513438"/>
                    </a:ext>
                  </a:extLst>
                </a:gridCol>
                <a:gridCol w="329184">
                  <a:extLst>
                    <a:ext uri="{9D8B030D-6E8A-4147-A177-3AD203B41FA5}">
                      <a16:colId xmlns:a16="http://schemas.microsoft.com/office/drawing/2014/main" val="2496516281"/>
                    </a:ext>
                  </a:extLst>
                </a:gridCol>
                <a:gridCol w="329184">
                  <a:extLst>
                    <a:ext uri="{9D8B030D-6E8A-4147-A177-3AD203B41FA5}">
                      <a16:colId xmlns:a16="http://schemas.microsoft.com/office/drawing/2014/main" val="3994600849"/>
                    </a:ext>
                  </a:extLst>
                </a:gridCol>
                <a:gridCol w="329184">
                  <a:extLst>
                    <a:ext uri="{9D8B030D-6E8A-4147-A177-3AD203B41FA5}">
                      <a16:colId xmlns:a16="http://schemas.microsoft.com/office/drawing/2014/main" val="106080655"/>
                    </a:ext>
                  </a:extLst>
                </a:gridCol>
                <a:gridCol w="329184">
                  <a:extLst>
                    <a:ext uri="{9D8B030D-6E8A-4147-A177-3AD203B41FA5}">
                      <a16:colId xmlns:a16="http://schemas.microsoft.com/office/drawing/2014/main" val="1531241640"/>
                    </a:ext>
                  </a:extLst>
                </a:gridCol>
                <a:gridCol w="1563625">
                  <a:extLst>
                    <a:ext uri="{9D8B030D-6E8A-4147-A177-3AD203B41FA5}">
                      <a16:colId xmlns:a16="http://schemas.microsoft.com/office/drawing/2014/main" val="3256166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32036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- 2024-07-25 16:13:47</a:t>
                      </a:r>
                      <a:r>
                        <a:rPr kumimoji="0" lang="en-US" sz="1000" b="0" i="0" u="none" strike="noStrike" kern="1200" cap="none" spc="0" normalizeH="0" baseline="0" noProof="0">
                          <a:ln>
                            <a:noFill/>
                          </a:ln>
                          <a:solidFill>
                            <a:prstClr val="black"/>
                          </a:solidFill>
                          <a:effectLst/>
                          <a:uLnTx/>
                          <a:uFillTx/>
                          <a:latin typeface="Calibri"/>
                          <a:ea typeface="+mn-ea"/>
                          <a:cs typeface="+mn-cs"/>
                        </a:rPr>
                        <a:t>
 Vergiss Dehnungsstreifen. Mit der neuen NIVEA Body Luminous Creme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https://quintly-eu-image-storage.s3.amazonaws.com/60022ca1c1f5f702dc8ca6deec30fe7e/d5f684c34f00b4a704afc1f80d3bd575.jpg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11919.07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10%) - 2024 | WCA (90d) | www.nivea.de oder Lookalike (DE, 10%) - RET | Video Viewers | Past Campaigns 180d</a:t>
                      </a:r>
                    </a:p>
                  </a:txBody>
                  <a:tcPr/>
                </a:tc>
                <a:extLst>
                  <a:ext uri="{0D108BD9-81ED-4DB2-BD59-A6C34878D82A}">
                    <a16:rowId xmlns:a16="http://schemas.microsoft.com/office/drawing/2014/main" val="2908073381"/>
                  </a:ext>
                </a:extLst>
              </a:tr>
            </a:tbl>
          </a:graphicData>
        </a:graphic>
      </p:graphicFrame>
      <p:sp>
        <p:nvSpPr>
          <p:cNvPr id="4" name="Text Placeholder 3">
            <a:extLst>
              <a:ext uri="{FF2B5EF4-FFF2-40B4-BE49-F238E27FC236}">
                <a16:creationId xmlns:a16="http://schemas.microsoft.com/office/drawing/2014/main" id="{C4A8ED6B-FE47-4A7C-8A3D-D1C22328CC1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6644469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7CDF2-409E-41F6-B20B-BA84DB9F7F5A}"/>
              </a:ext>
            </a:extLst>
          </p:cNvPr>
          <p:cNvSpPr>
            <a:spLocks noGrp="1"/>
          </p:cNvSpPr>
          <p:nvPr>
            <p:ph type="title"/>
          </p:nvPr>
        </p:nvSpPr>
        <p:spPr/>
        <p:txBody>
          <a:bodyPr/>
          <a:lstStyle/>
          <a:p>
            <a:r>
              <a:rPr lang="en-US"/>
              <a:t>Facebook Ads Performance Table | 6 profiles - 17 of 24</a:t>
            </a:r>
          </a:p>
        </p:txBody>
      </p:sp>
      <p:graphicFrame>
        <p:nvGraphicFramePr>
          <p:cNvPr id="5" name="Table Placeholder 4">
            <a:extLst>
              <a:ext uri="{FF2B5EF4-FFF2-40B4-BE49-F238E27FC236}">
                <a16:creationId xmlns:a16="http://schemas.microsoft.com/office/drawing/2014/main" id="{45F8B951-7A49-423C-B8B2-15EC38E7865E}"/>
              </a:ext>
            </a:extLst>
          </p:cNvPr>
          <p:cNvGraphicFramePr>
            <a:graphicFrameLocks noGrp="1"/>
          </p:cNvGraphicFramePr>
          <p:nvPr>
            <p:ph type="tbl" sz="quarter" idx="13"/>
            <p:extLst>
              <p:ext uri="{D42A27DB-BD31-4B8C-83A1-F6EECF244321}">
                <p14:modId xmlns:p14="http://schemas.microsoft.com/office/powerpoint/2010/main" val="3447513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72889972"/>
                    </a:ext>
                  </a:extLst>
                </a:gridCol>
                <a:gridCol w="987553">
                  <a:extLst>
                    <a:ext uri="{9D8B030D-6E8A-4147-A177-3AD203B41FA5}">
                      <a16:colId xmlns:a16="http://schemas.microsoft.com/office/drawing/2014/main" val="1665094760"/>
                    </a:ext>
                  </a:extLst>
                </a:gridCol>
                <a:gridCol w="329184">
                  <a:extLst>
                    <a:ext uri="{9D8B030D-6E8A-4147-A177-3AD203B41FA5}">
                      <a16:colId xmlns:a16="http://schemas.microsoft.com/office/drawing/2014/main" val="1941703910"/>
                    </a:ext>
                  </a:extLst>
                </a:gridCol>
                <a:gridCol w="329184">
                  <a:extLst>
                    <a:ext uri="{9D8B030D-6E8A-4147-A177-3AD203B41FA5}">
                      <a16:colId xmlns:a16="http://schemas.microsoft.com/office/drawing/2014/main" val="2959763177"/>
                    </a:ext>
                  </a:extLst>
                </a:gridCol>
                <a:gridCol w="329184">
                  <a:extLst>
                    <a:ext uri="{9D8B030D-6E8A-4147-A177-3AD203B41FA5}">
                      <a16:colId xmlns:a16="http://schemas.microsoft.com/office/drawing/2014/main" val="4197937234"/>
                    </a:ext>
                  </a:extLst>
                </a:gridCol>
                <a:gridCol w="329184">
                  <a:extLst>
                    <a:ext uri="{9D8B030D-6E8A-4147-A177-3AD203B41FA5}">
                      <a16:colId xmlns:a16="http://schemas.microsoft.com/office/drawing/2014/main" val="1080164699"/>
                    </a:ext>
                  </a:extLst>
                </a:gridCol>
                <a:gridCol w="329184">
                  <a:extLst>
                    <a:ext uri="{9D8B030D-6E8A-4147-A177-3AD203B41FA5}">
                      <a16:colId xmlns:a16="http://schemas.microsoft.com/office/drawing/2014/main" val="811044199"/>
                    </a:ext>
                  </a:extLst>
                </a:gridCol>
                <a:gridCol w="329184">
                  <a:extLst>
                    <a:ext uri="{9D8B030D-6E8A-4147-A177-3AD203B41FA5}">
                      <a16:colId xmlns:a16="http://schemas.microsoft.com/office/drawing/2014/main" val="3427677564"/>
                    </a:ext>
                  </a:extLst>
                </a:gridCol>
                <a:gridCol w="329184">
                  <a:extLst>
                    <a:ext uri="{9D8B030D-6E8A-4147-A177-3AD203B41FA5}">
                      <a16:colId xmlns:a16="http://schemas.microsoft.com/office/drawing/2014/main" val="129502874"/>
                    </a:ext>
                  </a:extLst>
                </a:gridCol>
                <a:gridCol w="329184">
                  <a:extLst>
                    <a:ext uri="{9D8B030D-6E8A-4147-A177-3AD203B41FA5}">
                      <a16:colId xmlns:a16="http://schemas.microsoft.com/office/drawing/2014/main" val="557972633"/>
                    </a:ext>
                  </a:extLst>
                </a:gridCol>
                <a:gridCol w="329184">
                  <a:extLst>
                    <a:ext uri="{9D8B030D-6E8A-4147-A177-3AD203B41FA5}">
                      <a16:colId xmlns:a16="http://schemas.microsoft.com/office/drawing/2014/main" val="735084384"/>
                    </a:ext>
                  </a:extLst>
                </a:gridCol>
                <a:gridCol w="329184">
                  <a:extLst>
                    <a:ext uri="{9D8B030D-6E8A-4147-A177-3AD203B41FA5}">
                      <a16:colId xmlns:a16="http://schemas.microsoft.com/office/drawing/2014/main" val="4010783381"/>
                    </a:ext>
                  </a:extLst>
                </a:gridCol>
                <a:gridCol w="329184">
                  <a:extLst>
                    <a:ext uri="{9D8B030D-6E8A-4147-A177-3AD203B41FA5}">
                      <a16:colId xmlns:a16="http://schemas.microsoft.com/office/drawing/2014/main" val="3149347061"/>
                    </a:ext>
                  </a:extLst>
                </a:gridCol>
                <a:gridCol w="1563625">
                  <a:extLst>
                    <a:ext uri="{9D8B030D-6E8A-4147-A177-3AD203B41FA5}">
                      <a16:colId xmlns:a16="http://schemas.microsoft.com/office/drawing/2014/main" val="2883864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6638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- 2024-07-30 15:00:01</a:t>
                      </a:r>
                      <a:r>
                        <a:rPr kumimoji="0" lang="it-IT" sz="1000" b="0" i="0" u="none" strike="noStrike" kern="1200" cap="none" spc="0" normalizeH="0" baseline="0" noProof="0">
                          <a:ln>
                            <a:noFill/>
                          </a:ln>
                          <a:solidFill>
                            <a:prstClr val="black"/>
                          </a:solidFill>
                          <a:effectLst/>
                          <a:uLnTx/>
                          <a:uFillTx/>
                          <a:latin typeface="Calibri"/>
                          <a:ea typeface="+mn-ea"/>
                          <a:cs typeface="+mn-cs"/>
                        </a:rPr>
                        <a:t>
 Sai che le microplastiche possono restare a lungo negli oceani, danneggiando la fauna selvatica e sconvolgendo gli ecosistemi per decenni? 🐡 Goditi la vita da spiaggia senza pensieri con NIVEA SUN Crema UV Viso Anti-età FP50!💙🌊  ​
E tu, sei pronta per la tua prossima ​vacanza al mare?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https://quintly-eu-image-storage.s3.amazonaws.com/4e9f8e2e5ce54f53d8191c30f7a2a76f/7869532aa70a6b3ec2650759c056441c.jpg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404336486"/>
                  </a:ext>
                </a:extLst>
              </a:tr>
            </a:tbl>
          </a:graphicData>
        </a:graphic>
      </p:graphicFrame>
      <p:sp>
        <p:nvSpPr>
          <p:cNvPr id="4" name="Text Placeholder 3">
            <a:extLst>
              <a:ext uri="{FF2B5EF4-FFF2-40B4-BE49-F238E27FC236}">
                <a16:creationId xmlns:a16="http://schemas.microsoft.com/office/drawing/2014/main" id="{0233B00E-75D2-4CD7-8554-D2D4ED2D6F5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4182717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5F7F7-6CB5-416F-AEB2-2F26720263CC}"/>
              </a:ext>
            </a:extLst>
          </p:cNvPr>
          <p:cNvSpPr>
            <a:spLocks noGrp="1"/>
          </p:cNvSpPr>
          <p:nvPr>
            <p:ph type="title"/>
          </p:nvPr>
        </p:nvSpPr>
        <p:spPr/>
        <p:txBody>
          <a:bodyPr/>
          <a:lstStyle/>
          <a:p>
            <a:r>
              <a:rPr lang="en-US"/>
              <a:t>Facebook Ads Performance Table | 6 profiles - 18 of 24</a:t>
            </a:r>
          </a:p>
        </p:txBody>
      </p:sp>
      <p:graphicFrame>
        <p:nvGraphicFramePr>
          <p:cNvPr id="5" name="Table Placeholder 4">
            <a:extLst>
              <a:ext uri="{FF2B5EF4-FFF2-40B4-BE49-F238E27FC236}">
                <a16:creationId xmlns:a16="http://schemas.microsoft.com/office/drawing/2014/main" id="{FD120C5B-560E-40E8-978A-5B868609EA26}"/>
              </a:ext>
            </a:extLst>
          </p:cNvPr>
          <p:cNvGraphicFramePr>
            <a:graphicFrameLocks noGrp="1"/>
          </p:cNvGraphicFramePr>
          <p:nvPr>
            <p:ph type="tbl" sz="quarter" idx="13"/>
            <p:extLst>
              <p:ext uri="{D42A27DB-BD31-4B8C-83A1-F6EECF244321}">
                <p14:modId xmlns:p14="http://schemas.microsoft.com/office/powerpoint/2010/main" val="561003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268489835"/>
                    </a:ext>
                  </a:extLst>
                </a:gridCol>
                <a:gridCol w="987553">
                  <a:extLst>
                    <a:ext uri="{9D8B030D-6E8A-4147-A177-3AD203B41FA5}">
                      <a16:colId xmlns:a16="http://schemas.microsoft.com/office/drawing/2014/main" val="3583146016"/>
                    </a:ext>
                  </a:extLst>
                </a:gridCol>
                <a:gridCol w="329184">
                  <a:extLst>
                    <a:ext uri="{9D8B030D-6E8A-4147-A177-3AD203B41FA5}">
                      <a16:colId xmlns:a16="http://schemas.microsoft.com/office/drawing/2014/main" val="983188442"/>
                    </a:ext>
                  </a:extLst>
                </a:gridCol>
                <a:gridCol w="329184">
                  <a:extLst>
                    <a:ext uri="{9D8B030D-6E8A-4147-A177-3AD203B41FA5}">
                      <a16:colId xmlns:a16="http://schemas.microsoft.com/office/drawing/2014/main" val="581385499"/>
                    </a:ext>
                  </a:extLst>
                </a:gridCol>
                <a:gridCol w="329184">
                  <a:extLst>
                    <a:ext uri="{9D8B030D-6E8A-4147-A177-3AD203B41FA5}">
                      <a16:colId xmlns:a16="http://schemas.microsoft.com/office/drawing/2014/main" val="161222556"/>
                    </a:ext>
                  </a:extLst>
                </a:gridCol>
                <a:gridCol w="329184">
                  <a:extLst>
                    <a:ext uri="{9D8B030D-6E8A-4147-A177-3AD203B41FA5}">
                      <a16:colId xmlns:a16="http://schemas.microsoft.com/office/drawing/2014/main" val="795240405"/>
                    </a:ext>
                  </a:extLst>
                </a:gridCol>
                <a:gridCol w="329184">
                  <a:extLst>
                    <a:ext uri="{9D8B030D-6E8A-4147-A177-3AD203B41FA5}">
                      <a16:colId xmlns:a16="http://schemas.microsoft.com/office/drawing/2014/main" val="3039638144"/>
                    </a:ext>
                  </a:extLst>
                </a:gridCol>
                <a:gridCol w="329184">
                  <a:extLst>
                    <a:ext uri="{9D8B030D-6E8A-4147-A177-3AD203B41FA5}">
                      <a16:colId xmlns:a16="http://schemas.microsoft.com/office/drawing/2014/main" val="4195222216"/>
                    </a:ext>
                  </a:extLst>
                </a:gridCol>
                <a:gridCol w="329184">
                  <a:extLst>
                    <a:ext uri="{9D8B030D-6E8A-4147-A177-3AD203B41FA5}">
                      <a16:colId xmlns:a16="http://schemas.microsoft.com/office/drawing/2014/main" val="440872608"/>
                    </a:ext>
                  </a:extLst>
                </a:gridCol>
                <a:gridCol w="329184">
                  <a:extLst>
                    <a:ext uri="{9D8B030D-6E8A-4147-A177-3AD203B41FA5}">
                      <a16:colId xmlns:a16="http://schemas.microsoft.com/office/drawing/2014/main" val="3134145069"/>
                    </a:ext>
                  </a:extLst>
                </a:gridCol>
                <a:gridCol w="329184">
                  <a:extLst>
                    <a:ext uri="{9D8B030D-6E8A-4147-A177-3AD203B41FA5}">
                      <a16:colId xmlns:a16="http://schemas.microsoft.com/office/drawing/2014/main" val="1156671621"/>
                    </a:ext>
                  </a:extLst>
                </a:gridCol>
                <a:gridCol w="329184">
                  <a:extLst>
                    <a:ext uri="{9D8B030D-6E8A-4147-A177-3AD203B41FA5}">
                      <a16:colId xmlns:a16="http://schemas.microsoft.com/office/drawing/2014/main" val="1472455374"/>
                    </a:ext>
                  </a:extLst>
                </a:gridCol>
                <a:gridCol w="329184">
                  <a:extLst>
                    <a:ext uri="{9D8B030D-6E8A-4147-A177-3AD203B41FA5}">
                      <a16:colId xmlns:a16="http://schemas.microsoft.com/office/drawing/2014/main" val="1574848823"/>
                    </a:ext>
                  </a:extLst>
                </a:gridCol>
                <a:gridCol w="1563625">
                  <a:extLst>
                    <a:ext uri="{9D8B030D-6E8A-4147-A177-3AD203B41FA5}">
                      <a16:colId xmlns:a16="http://schemas.microsoft.com/office/drawing/2014/main" val="3660913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915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- 2024-07-29 09:49:47</a:t>
                      </a:r>
                      <a:r>
                        <a:rPr kumimoji="0" lang="en-US" sz="1000" b="0" i="0" u="none" strike="noStrike" kern="1200" cap="none" spc="0" normalizeH="0" baseline="0" noProof="0">
                          <a:ln>
                            <a:noFill/>
                          </a:ln>
                          <a:solidFill>
                            <a:prstClr val="black"/>
                          </a:solidFill>
                          <a:effectLst/>
                          <a:uLnTx/>
                          <a:uFillTx/>
                          <a:latin typeface="Calibri"/>
                          <a:ea typeface="+mn-ea"/>
                          <a:cs typeface="+mn-cs"/>
                        </a:rPr>
                        <a:t>
 Starker Sonnenschutz ☀️ für empfindliche Kinderhaut: NIVEA SUN Babies &amp; Kids ohne Parfum. Für extra viel Spaß in der Sonne. 
#NIVEA #NIVEASUN #skinmoments #KeinTagOhneLSF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https://quintly-eu-image-storage.s3.amazonaws.com/60022ca1c1f5f702dc8ca6deec30fe7e/53eded771c9b7327b1563376a680913b.jpg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3689.19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Messenger; Lookalike (DE, 10%) - RTG | Category Audience | SUN | 180 Days oder Lookalike (DE, 10%) - RTG | NIV SUN Protect&amp;Moisture | ThruPlay 180T</a:t>
                      </a:r>
                    </a:p>
                  </a:txBody>
                  <a:tcPr/>
                </a:tc>
                <a:extLst>
                  <a:ext uri="{0D108BD9-81ED-4DB2-BD59-A6C34878D82A}">
                    <a16:rowId xmlns:a16="http://schemas.microsoft.com/office/drawing/2014/main" val="129905157"/>
                  </a:ext>
                </a:extLst>
              </a:tr>
            </a:tbl>
          </a:graphicData>
        </a:graphic>
      </p:graphicFrame>
      <p:sp>
        <p:nvSpPr>
          <p:cNvPr id="4" name="Text Placeholder 3">
            <a:extLst>
              <a:ext uri="{FF2B5EF4-FFF2-40B4-BE49-F238E27FC236}">
                <a16:creationId xmlns:a16="http://schemas.microsoft.com/office/drawing/2014/main" id="{58F44E03-405C-4A94-84FD-CE5A7CCADA0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8729709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E3EF-0AC2-41CB-B21D-08F26387036A}"/>
              </a:ext>
            </a:extLst>
          </p:cNvPr>
          <p:cNvSpPr>
            <a:spLocks noGrp="1"/>
          </p:cNvSpPr>
          <p:nvPr>
            <p:ph type="title"/>
          </p:nvPr>
        </p:nvSpPr>
        <p:spPr/>
        <p:txBody>
          <a:bodyPr/>
          <a:lstStyle/>
          <a:p>
            <a:r>
              <a:rPr lang="en-US"/>
              <a:t>Facebook Ads Performance Table | 6 profiles - 19 of 24</a:t>
            </a:r>
          </a:p>
        </p:txBody>
      </p:sp>
      <p:graphicFrame>
        <p:nvGraphicFramePr>
          <p:cNvPr id="5" name="Table Placeholder 4">
            <a:extLst>
              <a:ext uri="{FF2B5EF4-FFF2-40B4-BE49-F238E27FC236}">
                <a16:creationId xmlns:a16="http://schemas.microsoft.com/office/drawing/2014/main" id="{EE17E2D9-5DE7-4A6A-B7CB-714A47770DA7}"/>
              </a:ext>
            </a:extLst>
          </p:cNvPr>
          <p:cNvGraphicFramePr>
            <a:graphicFrameLocks noGrp="1"/>
          </p:cNvGraphicFramePr>
          <p:nvPr>
            <p:ph type="tbl" sz="quarter" idx="13"/>
            <p:extLst>
              <p:ext uri="{D42A27DB-BD31-4B8C-83A1-F6EECF244321}">
                <p14:modId xmlns:p14="http://schemas.microsoft.com/office/powerpoint/2010/main" val="144347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23400508"/>
                    </a:ext>
                  </a:extLst>
                </a:gridCol>
                <a:gridCol w="987553">
                  <a:extLst>
                    <a:ext uri="{9D8B030D-6E8A-4147-A177-3AD203B41FA5}">
                      <a16:colId xmlns:a16="http://schemas.microsoft.com/office/drawing/2014/main" val="327012581"/>
                    </a:ext>
                  </a:extLst>
                </a:gridCol>
                <a:gridCol w="329184">
                  <a:extLst>
                    <a:ext uri="{9D8B030D-6E8A-4147-A177-3AD203B41FA5}">
                      <a16:colId xmlns:a16="http://schemas.microsoft.com/office/drawing/2014/main" val="165573184"/>
                    </a:ext>
                  </a:extLst>
                </a:gridCol>
                <a:gridCol w="329184">
                  <a:extLst>
                    <a:ext uri="{9D8B030D-6E8A-4147-A177-3AD203B41FA5}">
                      <a16:colId xmlns:a16="http://schemas.microsoft.com/office/drawing/2014/main" val="1921367009"/>
                    </a:ext>
                  </a:extLst>
                </a:gridCol>
                <a:gridCol w="329184">
                  <a:extLst>
                    <a:ext uri="{9D8B030D-6E8A-4147-A177-3AD203B41FA5}">
                      <a16:colId xmlns:a16="http://schemas.microsoft.com/office/drawing/2014/main" val="1727818823"/>
                    </a:ext>
                  </a:extLst>
                </a:gridCol>
                <a:gridCol w="329184">
                  <a:extLst>
                    <a:ext uri="{9D8B030D-6E8A-4147-A177-3AD203B41FA5}">
                      <a16:colId xmlns:a16="http://schemas.microsoft.com/office/drawing/2014/main" val="2104669696"/>
                    </a:ext>
                  </a:extLst>
                </a:gridCol>
                <a:gridCol w="329184">
                  <a:extLst>
                    <a:ext uri="{9D8B030D-6E8A-4147-A177-3AD203B41FA5}">
                      <a16:colId xmlns:a16="http://schemas.microsoft.com/office/drawing/2014/main" val="1933870336"/>
                    </a:ext>
                  </a:extLst>
                </a:gridCol>
                <a:gridCol w="329184">
                  <a:extLst>
                    <a:ext uri="{9D8B030D-6E8A-4147-A177-3AD203B41FA5}">
                      <a16:colId xmlns:a16="http://schemas.microsoft.com/office/drawing/2014/main" val="1719135136"/>
                    </a:ext>
                  </a:extLst>
                </a:gridCol>
                <a:gridCol w="329184">
                  <a:extLst>
                    <a:ext uri="{9D8B030D-6E8A-4147-A177-3AD203B41FA5}">
                      <a16:colId xmlns:a16="http://schemas.microsoft.com/office/drawing/2014/main" val="2888639046"/>
                    </a:ext>
                  </a:extLst>
                </a:gridCol>
                <a:gridCol w="329184">
                  <a:extLst>
                    <a:ext uri="{9D8B030D-6E8A-4147-A177-3AD203B41FA5}">
                      <a16:colId xmlns:a16="http://schemas.microsoft.com/office/drawing/2014/main" val="565421587"/>
                    </a:ext>
                  </a:extLst>
                </a:gridCol>
                <a:gridCol w="329184">
                  <a:extLst>
                    <a:ext uri="{9D8B030D-6E8A-4147-A177-3AD203B41FA5}">
                      <a16:colId xmlns:a16="http://schemas.microsoft.com/office/drawing/2014/main" val="3468805104"/>
                    </a:ext>
                  </a:extLst>
                </a:gridCol>
                <a:gridCol w="329184">
                  <a:extLst>
                    <a:ext uri="{9D8B030D-6E8A-4147-A177-3AD203B41FA5}">
                      <a16:colId xmlns:a16="http://schemas.microsoft.com/office/drawing/2014/main" val="3170035570"/>
                    </a:ext>
                  </a:extLst>
                </a:gridCol>
                <a:gridCol w="329184">
                  <a:extLst>
                    <a:ext uri="{9D8B030D-6E8A-4147-A177-3AD203B41FA5}">
                      <a16:colId xmlns:a16="http://schemas.microsoft.com/office/drawing/2014/main" val="446730531"/>
                    </a:ext>
                  </a:extLst>
                </a:gridCol>
                <a:gridCol w="1563625">
                  <a:extLst>
                    <a:ext uri="{9D8B030D-6E8A-4147-A177-3AD203B41FA5}">
                      <a16:colId xmlns:a16="http://schemas.microsoft.com/office/drawing/2014/main" val="622352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7765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- 2024-07-24 12:17:59</a:t>
                      </a:r>
                      <a:r>
                        <a:rPr kumimoji="0" lang="en-US" sz="1000" b="0" i="0" u="none" strike="noStrike" kern="1200" cap="none" spc="0" normalizeH="0" baseline="0" noProof="0">
                          <a:ln>
                            <a:noFill/>
                          </a:ln>
                          <a:solidFill>
                            <a:prstClr val="black"/>
                          </a:solidFill>
                          <a:effectLst/>
                          <a:uLnTx/>
                          <a:uFillTx/>
                          <a:latin typeface="Calibri"/>
                          <a:ea typeface="+mn-ea"/>
                          <a:cs typeface="+mn-cs"/>
                        </a:rPr>
                        <a:t>
 Vergiss Dehnungsstreifen. Mit dem neuen NIVEA Body Luminous Öl-Serum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https://quintly-eu-image-storage.s3.amazonaws.com/60022ca1c1f5f702dc8ca6deec30fe7e/f432a4dd7213e315065a6ed558317e1f.jpg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088296216"/>
                  </a:ext>
                </a:extLst>
              </a:tr>
            </a:tbl>
          </a:graphicData>
        </a:graphic>
      </p:graphicFrame>
      <p:sp>
        <p:nvSpPr>
          <p:cNvPr id="4" name="Text Placeholder 3">
            <a:extLst>
              <a:ext uri="{FF2B5EF4-FFF2-40B4-BE49-F238E27FC236}">
                <a16:creationId xmlns:a16="http://schemas.microsoft.com/office/drawing/2014/main" id="{E08F2420-0647-47AC-8244-B30F18CACBC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88323560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D5B1-DFA0-448E-89AC-C9C497DC61B1}"/>
              </a:ext>
            </a:extLst>
          </p:cNvPr>
          <p:cNvSpPr>
            <a:spLocks noGrp="1"/>
          </p:cNvSpPr>
          <p:nvPr>
            <p:ph type="title"/>
          </p:nvPr>
        </p:nvSpPr>
        <p:spPr/>
        <p:txBody>
          <a:bodyPr/>
          <a:lstStyle/>
          <a:p>
            <a:r>
              <a:rPr lang="en-US"/>
              <a:t>Facebook Ads Performance Table | 6 profiles - 20 of 24</a:t>
            </a:r>
          </a:p>
        </p:txBody>
      </p:sp>
      <p:graphicFrame>
        <p:nvGraphicFramePr>
          <p:cNvPr id="5" name="Table Placeholder 4">
            <a:extLst>
              <a:ext uri="{FF2B5EF4-FFF2-40B4-BE49-F238E27FC236}">
                <a16:creationId xmlns:a16="http://schemas.microsoft.com/office/drawing/2014/main" id="{3C9192A6-1536-4914-B616-98AC1D77697E}"/>
              </a:ext>
            </a:extLst>
          </p:cNvPr>
          <p:cNvGraphicFramePr>
            <a:graphicFrameLocks noGrp="1"/>
          </p:cNvGraphicFramePr>
          <p:nvPr>
            <p:ph type="tbl" sz="quarter" idx="13"/>
            <p:extLst>
              <p:ext uri="{D42A27DB-BD31-4B8C-83A1-F6EECF244321}">
                <p14:modId xmlns:p14="http://schemas.microsoft.com/office/powerpoint/2010/main" val="221055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479143179"/>
                    </a:ext>
                  </a:extLst>
                </a:gridCol>
                <a:gridCol w="987553">
                  <a:extLst>
                    <a:ext uri="{9D8B030D-6E8A-4147-A177-3AD203B41FA5}">
                      <a16:colId xmlns:a16="http://schemas.microsoft.com/office/drawing/2014/main" val="2670038045"/>
                    </a:ext>
                  </a:extLst>
                </a:gridCol>
                <a:gridCol w="329184">
                  <a:extLst>
                    <a:ext uri="{9D8B030D-6E8A-4147-A177-3AD203B41FA5}">
                      <a16:colId xmlns:a16="http://schemas.microsoft.com/office/drawing/2014/main" val="1599972013"/>
                    </a:ext>
                  </a:extLst>
                </a:gridCol>
                <a:gridCol w="329184">
                  <a:extLst>
                    <a:ext uri="{9D8B030D-6E8A-4147-A177-3AD203B41FA5}">
                      <a16:colId xmlns:a16="http://schemas.microsoft.com/office/drawing/2014/main" val="989862274"/>
                    </a:ext>
                  </a:extLst>
                </a:gridCol>
                <a:gridCol w="329184">
                  <a:extLst>
                    <a:ext uri="{9D8B030D-6E8A-4147-A177-3AD203B41FA5}">
                      <a16:colId xmlns:a16="http://schemas.microsoft.com/office/drawing/2014/main" val="1715707910"/>
                    </a:ext>
                  </a:extLst>
                </a:gridCol>
                <a:gridCol w="329184">
                  <a:extLst>
                    <a:ext uri="{9D8B030D-6E8A-4147-A177-3AD203B41FA5}">
                      <a16:colId xmlns:a16="http://schemas.microsoft.com/office/drawing/2014/main" val="2544778439"/>
                    </a:ext>
                  </a:extLst>
                </a:gridCol>
                <a:gridCol w="329184">
                  <a:extLst>
                    <a:ext uri="{9D8B030D-6E8A-4147-A177-3AD203B41FA5}">
                      <a16:colId xmlns:a16="http://schemas.microsoft.com/office/drawing/2014/main" val="1159928600"/>
                    </a:ext>
                  </a:extLst>
                </a:gridCol>
                <a:gridCol w="329184">
                  <a:extLst>
                    <a:ext uri="{9D8B030D-6E8A-4147-A177-3AD203B41FA5}">
                      <a16:colId xmlns:a16="http://schemas.microsoft.com/office/drawing/2014/main" val="4232853834"/>
                    </a:ext>
                  </a:extLst>
                </a:gridCol>
                <a:gridCol w="329184">
                  <a:extLst>
                    <a:ext uri="{9D8B030D-6E8A-4147-A177-3AD203B41FA5}">
                      <a16:colId xmlns:a16="http://schemas.microsoft.com/office/drawing/2014/main" val="1546692707"/>
                    </a:ext>
                  </a:extLst>
                </a:gridCol>
                <a:gridCol w="329184">
                  <a:extLst>
                    <a:ext uri="{9D8B030D-6E8A-4147-A177-3AD203B41FA5}">
                      <a16:colId xmlns:a16="http://schemas.microsoft.com/office/drawing/2014/main" val="3814093332"/>
                    </a:ext>
                  </a:extLst>
                </a:gridCol>
                <a:gridCol w="329184">
                  <a:extLst>
                    <a:ext uri="{9D8B030D-6E8A-4147-A177-3AD203B41FA5}">
                      <a16:colId xmlns:a16="http://schemas.microsoft.com/office/drawing/2014/main" val="3638764815"/>
                    </a:ext>
                  </a:extLst>
                </a:gridCol>
                <a:gridCol w="329184">
                  <a:extLst>
                    <a:ext uri="{9D8B030D-6E8A-4147-A177-3AD203B41FA5}">
                      <a16:colId xmlns:a16="http://schemas.microsoft.com/office/drawing/2014/main" val="3769623364"/>
                    </a:ext>
                  </a:extLst>
                </a:gridCol>
                <a:gridCol w="329184">
                  <a:extLst>
                    <a:ext uri="{9D8B030D-6E8A-4147-A177-3AD203B41FA5}">
                      <a16:colId xmlns:a16="http://schemas.microsoft.com/office/drawing/2014/main" val="1510752092"/>
                    </a:ext>
                  </a:extLst>
                </a:gridCol>
                <a:gridCol w="1563625">
                  <a:extLst>
                    <a:ext uri="{9D8B030D-6E8A-4147-A177-3AD203B41FA5}">
                      <a16:colId xmlns:a16="http://schemas.microsoft.com/office/drawing/2014/main" val="3988264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8443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- 2024-07-23 10:02:32</a:t>
                      </a:r>
                      <a:r>
                        <a:rPr kumimoji="0" lang="de-DE" sz="1000" b="0" i="0" u="none" strike="noStrike" kern="1200" cap="none" spc="0" normalizeH="0" baseline="0" noProof="0">
                          <a:ln>
                            <a:noFill/>
                          </a:ln>
                          <a:solidFill>
                            <a:prstClr val="black"/>
                          </a:solidFill>
                          <a:effectLst/>
                          <a:uLnTx/>
                          <a:uFillTx/>
                          <a:latin typeface="Calibri"/>
                          <a:ea typeface="+mn-ea"/>
                          <a:cs typeface="+mn-cs"/>
                        </a:rPr>
                        <a:t>
 Erfinde Deine Haut neu: NIVEA Cellular Expert Filler polstert die Haut auf, füllt Falten und spendet Feuchtigkeit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https://quintly-eu-image-storage.s3.amazonaws.com/60022ca1c1f5f702dc8ca6deec30fe7e/b7029df8072256522d033e939332b354.jpg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12960.02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10%) - 2024 | WCA (90d) | www.nivea.de, Lookalike (DE, 10%) - RET | Video Viewers | Past Campaigns 180d, Lookalike (DE, 10%) - RET | NIV | Cellular Expert Filler | ThruPlay(90d) oder Lookalike (DE, 10%) - RET | NIV | Visitors Face Care (90d)</a:t>
                      </a:r>
                    </a:p>
                  </a:txBody>
                  <a:tcPr/>
                </a:tc>
                <a:extLst>
                  <a:ext uri="{0D108BD9-81ED-4DB2-BD59-A6C34878D82A}">
                    <a16:rowId xmlns:a16="http://schemas.microsoft.com/office/drawing/2014/main" val="85502923"/>
                  </a:ext>
                </a:extLst>
              </a:tr>
            </a:tbl>
          </a:graphicData>
        </a:graphic>
      </p:graphicFrame>
      <p:sp>
        <p:nvSpPr>
          <p:cNvPr id="4" name="Text Placeholder 3">
            <a:extLst>
              <a:ext uri="{FF2B5EF4-FFF2-40B4-BE49-F238E27FC236}">
                <a16:creationId xmlns:a16="http://schemas.microsoft.com/office/drawing/2014/main" id="{0B0E2020-2D26-4FCD-93F5-6882E93B2098}"/>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4818881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E9038-5F25-4D09-96AE-FB258DDDA4E8}"/>
              </a:ext>
            </a:extLst>
          </p:cNvPr>
          <p:cNvSpPr>
            <a:spLocks noGrp="1"/>
          </p:cNvSpPr>
          <p:nvPr>
            <p:ph type="title"/>
          </p:nvPr>
        </p:nvSpPr>
        <p:spPr/>
        <p:txBody>
          <a:bodyPr/>
          <a:lstStyle/>
          <a:p>
            <a:r>
              <a:rPr lang="en-US"/>
              <a:t>Facebook Ads Performance Table | 6 profiles - 21 of 24</a:t>
            </a:r>
          </a:p>
        </p:txBody>
      </p:sp>
      <p:graphicFrame>
        <p:nvGraphicFramePr>
          <p:cNvPr id="5" name="Table Placeholder 4">
            <a:extLst>
              <a:ext uri="{FF2B5EF4-FFF2-40B4-BE49-F238E27FC236}">
                <a16:creationId xmlns:a16="http://schemas.microsoft.com/office/drawing/2014/main" id="{DCA8D2AF-B57A-42BD-AE4E-0242F88817A1}"/>
              </a:ext>
            </a:extLst>
          </p:cNvPr>
          <p:cNvGraphicFramePr>
            <a:graphicFrameLocks noGrp="1"/>
          </p:cNvGraphicFramePr>
          <p:nvPr>
            <p:ph type="tbl" sz="quarter" idx="13"/>
            <p:extLst>
              <p:ext uri="{D42A27DB-BD31-4B8C-83A1-F6EECF244321}">
                <p14:modId xmlns:p14="http://schemas.microsoft.com/office/powerpoint/2010/main" val="2562952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287436142"/>
                    </a:ext>
                  </a:extLst>
                </a:gridCol>
                <a:gridCol w="987553">
                  <a:extLst>
                    <a:ext uri="{9D8B030D-6E8A-4147-A177-3AD203B41FA5}">
                      <a16:colId xmlns:a16="http://schemas.microsoft.com/office/drawing/2014/main" val="428419582"/>
                    </a:ext>
                  </a:extLst>
                </a:gridCol>
                <a:gridCol w="329184">
                  <a:extLst>
                    <a:ext uri="{9D8B030D-6E8A-4147-A177-3AD203B41FA5}">
                      <a16:colId xmlns:a16="http://schemas.microsoft.com/office/drawing/2014/main" val="1956323371"/>
                    </a:ext>
                  </a:extLst>
                </a:gridCol>
                <a:gridCol w="329184">
                  <a:extLst>
                    <a:ext uri="{9D8B030D-6E8A-4147-A177-3AD203B41FA5}">
                      <a16:colId xmlns:a16="http://schemas.microsoft.com/office/drawing/2014/main" val="1532900867"/>
                    </a:ext>
                  </a:extLst>
                </a:gridCol>
                <a:gridCol w="329184">
                  <a:extLst>
                    <a:ext uri="{9D8B030D-6E8A-4147-A177-3AD203B41FA5}">
                      <a16:colId xmlns:a16="http://schemas.microsoft.com/office/drawing/2014/main" val="616726972"/>
                    </a:ext>
                  </a:extLst>
                </a:gridCol>
                <a:gridCol w="329184">
                  <a:extLst>
                    <a:ext uri="{9D8B030D-6E8A-4147-A177-3AD203B41FA5}">
                      <a16:colId xmlns:a16="http://schemas.microsoft.com/office/drawing/2014/main" val="4028463667"/>
                    </a:ext>
                  </a:extLst>
                </a:gridCol>
                <a:gridCol w="329184">
                  <a:extLst>
                    <a:ext uri="{9D8B030D-6E8A-4147-A177-3AD203B41FA5}">
                      <a16:colId xmlns:a16="http://schemas.microsoft.com/office/drawing/2014/main" val="1089810103"/>
                    </a:ext>
                  </a:extLst>
                </a:gridCol>
                <a:gridCol w="329184">
                  <a:extLst>
                    <a:ext uri="{9D8B030D-6E8A-4147-A177-3AD203B41FA5}">
                      <a16:colId xmlns:a16="http://schemas.microsoft.com/office/drawing/2014/main" val="3529237389"/>
                    </a:ext>
                  </a:extLst>
                </a:gridCol>
                <a:gridCol w="329184">
                  <a:extLst>
                    <a:ext uri="{9D8B030D-6E8A-4147-A177-3AD203B41FA5}">
                      <a16:colId xmlns:a16="http://schemas.microsoft.com/office/drawing/2014/main" val="2426428313"/>
                    </a:ext>
                  </a:extLst>
                </a:gridCol>
                <a:gridCol w="329184">
                  <a:extLst>
                    <a:ext uri="{9D8B030D-6E8A-4147-A177-3AD203B41FA5}">
                      <a16:colId xmlns:a16="http://schemas.microsoft.com/office/drawing/2014/main" val="867955531"/>
                    </a:ext>
                  </a:extLst>
                </a:gridCol>
                <a:gridCol w="329184">
                  <a:extLst>
                    <a:ext uri="{9D8B030D-6E8A-4147-A177-3AD203B41FA5}">
                      <a16:colId xmlns:a16="http://schemas.microsoft.com/office/drawing/2014/main" val="3167695832"/>
                    </a:ext>
                  </a:extLst>
                </a:gridCol>
                <a:gridCol w="329184">
                  <a:extLst>
                    <a:ext uri="{9D8B030D-6E8A-4147-A177-3AD203B41FA5}">
                      <a16:colId xmlns:a16="http://schemas.microsoft.com/office/drawing/2014/main" val="1168840454"/>
                    </a:ext>
                  </a:extLst>
                </a:gridCol>
                <a:gridCol w="329184">
                  <a:extLst>
                    <a:ext uri="{9D8B030D-6E8A-4147-A177-3AD203B41FA5}">
                      <a16:colId xmlns:a16="http://schemas.microsoft.com/office/drawing/2014/main" val="191322423"/>
                    </a:ext>
                  </a:extLst>
                </a:gridCol>
                <a:gridCol w="1563625">
                  <a:extLst>
                    <a:ext uri="{9D8B030D-6E8A-4147-A177-3AD203B41FA5}">
                      <a16:colId xmlns:a16="http://schemas.microsoft.com/office/drawing/2014/main" val="2015586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3248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- 2024-07-25 16:33:43</a:t>
                      </a:r>
                      <a:r>
                        <a:rPr kumimoji="0" lang="it-IT" sz="1000" b="0" i="0" u="none" strike="noStrike" kern="1200" cap="none" spc="0" normalizeH="0" baseline="0" noProof="0">
                          <a:ln>
                            <a:noFill/>
                          </a:ln>
                          <a:solidFill>
                            <a:prstClr val="black"/>
                          </a:solidFill>
                          <a:effectLst/>
                          <a:uLnTx/>
                          <a:uFillTx/>
                          <a:latin typeface="Calibri"/>
                          <a:ea typeface="+mn-ea"/>
                          <a:cs typeface="+mn-cs"/>
                        </a:rPr>
                        <a:t>
 Scopri le nuove acque micellari NIVEA! ​
🫧 💤 L'Acqua Micellare Rigenerante NIVEA per pelli stanche e sensibili rimuove il trucco waterproof e le impurità in pochi gesti. In più,  ripristina l'idratazione della pelle, preparandola alla rigenerazione notturna, per un viso dall'aspetto sano e riposato al risveglio.​
🧼 ✨L’Acqua Micellare Skin Glow per pelli spente e sensibili rimuove trucco, sporco e impurità mentre illumina e idrata la pelle, per un colorito più uniforme e luminoso.​
E tu, quale proverai per prima? Scrivilo nei commenti! 
#NIVEA #NIVEAItalia #NIVEAAacquaMicellare #SkinGlow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https://quintly-eu-image-storage.s3.amazonaws.com/2a9b48215066f505e884f2348bd2248f/052e6b2bd9f6dff5702cd383a65f3114.jpg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198149734"/>
                  </a:ext>
                </a:extLst>
              </a:tr>
            </a:tbl>
          </a:graphicData>
        </a:graphic>
      </p:graphicFrame>
      <p:sp>
        <p:nvSpPr>
          <p:cNvPr id="4" name="Text Placeholder 3">
            <a:extLst>
              <a:ext uri="{FF2B5EF4-FFF2-40B4-BE49-F238E27FC236}">
                <a16:creationId xmlns:a16="http://schemas.microsoft.com/office/drawing/2014/main" id="{719AC0E3-7824-4BFC-A13D-7E46F164B493}"/>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5300549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1ACF0-A896-4795-9CA1-771A9C00B03D}"/>
              </a:ext>
            </a:extLst>
          </p:cNvPr>
          <p:cNvSpPr>
            <a:spLocks noGrp="1"/>
          </p:cNvSpPr>
          <p:nvPr>
            <p:ph type="title"/>
          </p:nvPr>
        </p:nvSpPr>
        <p:spPr/>
        <p:txBody>
          <a:bodyPr/>
          <a:lstStyle/>
          <a:p>
            <a:r>
              <a:rPr lang="en-US"/>
              <a:t>Facebook Ads Performance Table | 6 profiles - 22 of 24</a:t>
            </a:r>
          </a:p>
        </p:txBody>
      </p:sp>
      <p:graphicFrame>
        <p:nvGraphicFramePr>
          <p:cNvPr id="5" name="Table Placeholder 4">
            <a:extLst>
              <a:ext uri="{FF2B5EF4-FFF2-40B4-BE49-F238E27FC236}">
                <a16:creationId xmlns:a16="http://schemas.microsoft.com/office/drawing/2014/main" id="{875F1324-BA5E-41EA-BDCE-798602994E8B}"/>
              </a:ext>
            </a:extLst>
          </p:cNvPr>
          <p:cNvGraphicFramePr>
            <a:graphicFrameLocks noGrp="1"/>
          </p:cNvGraphicFramePr>
          <p:nvPr>
            <p:ph type="tbl" sz="quarter" idx="13"/>
            <p:extLst>
              <p:ext uri="{D42A27DB-BD31-4B8C-83A1-F6EECF244321}">
                <p14:modId xmlns:p14="http://schemas.microsoft.com/office/powerpoint/2010/main" val="80456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106983721"/>
                    </a:ext>
                  </a:extLst>
                </a:gridCol>
                <a:gridCol w="987553">
                  <a:extLst>
                    <a:ext uri="{9D8B030D-6E8A-4147-A177-3AD203B41FA5}">
                      <a16:colId xmlns:a16="http://schemas.microsoft.com/office/drawing/2014/main" val="2039345564"/>
                    </a:ext>
                  </a:extLst>
                </a:gridCol>
                <a:gridCol w="329184">
                  <a:extLst>
                    <a:ext uri="{9D8B030D-6E8A-4147-A177-3AD203B41FA5}">
                      <a16:colId xmlns:a16="http://schemas.microsoft.com/office/drawing/2014/main" val="3024904944"/>
                    </a:ext>
                  </a:extLst>
                </a:gridCol>
                <a:gridCol w="329184">
                  <a:extLst>
                    <a:ext uri="{9D8B030D-6E8A-4147-A177-3AD203B41FA5}">
                      <a16:colId xmlns:a16="http://schemas.microsoft.com/office/drawing/2014/main" val="2655866326"/>
                    </a:ext>
                  </a:extLst>
                </a:gridCol>
                <a:gridCol w="329184">
                  <a:extLst>
                    <a:ext uri="{9D8B030D-6E8A-4147-A177-3AD203B41FA5}">
                      <a16:colId xmlns:a16="http://schemas.microsoft.com/office/drawing/2014/main" val="781390943"/>
                    </a:ext>
                  </a:extLst>
                </a:gridCol>
                <a:gridCol w="329184">
                  <a:extLst>
                    <a:ext uri="{9D8B030D-6E8A-4147-A177-3AD203B41FA5}">
                      <a16:colId xmlns:a16="http://schemas.microsoft.com/office/drawing/2014/main" val="1507869228"/>
                    </a:ext>
                  </a:extLst>
                </a:gridCol>
                <a:gridCol w="329184">
                  <a:extLst>
                    <a:ext uri="{9D8B030D-6E8A-4147-A177-3AD203B41FA5}">
                      <a16:colId xmlns:a16="http://schemas.microsoft.com/office/drawing/2014/main" val="1237300481"/>
                    </a:ext>
                  </a:extLst>
                </a:gridCol>
                <a:gridCol w="329184">
                  <a:extLst>
                    <a:ext uri="{9D8B030D-6E8A-4147-A177-3AD203B41FA5}">
                      <a16:colId xmlns:a16="http://schemas.microsoft.com/office/drawing/2014/main" val="1850988141"/>
                    </a:ext>
                  </a:extLst>
                </a:gridCol>
                <a:gridCol w="329184">
                  <a:extLst>
                    <a:ext uri="{9D8B030D-6E8A-4147-A177-3AD203B41FA5}">
                      <a16:colId xmlns:a16="http://schemas.microsoft.com/office/drawing/2014/main" val="1006128545"/>
                    </a:ext>
                  </a:extLst>
                </a:gridCol>
                <a:gridCol w="329184">
                  <a:extLst>
                    <a:ext uri="{9D8B030D-6E8A-4147-A177-3AD203B41FA5}">
                      <a16:colId xmlns:a16="http://schemas.microsoft.com/office/drawing/2014/main" val="1680267951"/>
                    </a:ext>
                  </a:extLst>
                </a:gridCol>
                <a:gridCol w="329184">
                  <a:extLst>
                    <a:ext uri="{9D8B030D-6E8A-4147-A177-3AD203B41FA5}">
                      <a16:colId xmlns:a16="http://schemas.microsoft.com/office/drawing/2014/main" val="3220789567"/>
                    </a:ext>
                  </a:extLst>
                </a:gridCol>
                <a:gridCol w="329184">
                  <a:extLst>
                    <a:ext uri="{9D8B030D-6E8A-4147-A177-3AD203B41FA5}">
                      <a16:colId xmlns:a16="http://schemas.microsoft.com/office/drawing/2014/main" val="3928437094"/>
                    </a:ext>
                  </a:extLst>
                </a:gridCol>
                <a:gridCol w="329184">
                  <a:extLst>
                    <a:ext uri="{9D8B030D-6E8A-4147-A177-3AD203B41FA5}">
                      <a16:colId xmlns:a16="http://schemas.microsoft.com/office/drawing/2014/main" val="3976613087"/>
                    </a:ext>
                  </a:extLst>
                </a:gridCol>
                <a:gridCol w="1563625">
                  <a:extLst>
                    <a:ext uri="{9D8B030D-6E8A-4147-A177-3AD203B41FA5}">
                      <a16:colId xmlns:a16="http://schemas.microsoft.com/office/drawing/2014/main" val="424729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3483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Austria - 2024-08-02 14:19:35</a:t>
                      </a:r>
                      <a:r>
                        <a:rPr kumimoji="0" lang="en-US" sz="1000" b="0" i="0" u="none" strike="noStrike" kern="1200" cap="none" spc="0" normalizeH="0" baseline="0" noProof="0">
                          <a:ln>
                            <a:noFill/>
                          </a:ln>
                          <a:solidFill>
                            <a:prstClr val="black"/>
                          </a:solidFill>
                          <a:effectLst/>
                          <a:uLnTx/>
                          <a:uFillTx/>
                          <a:latin typeface="Calibri"/>
                          <a:ea typeface="+mn-ea"/>
                          <a:cs typeface="+mn-cs"/>
                        </a:rPr>
                        <a:t>
 Der extra Boost für deine Haut! 😍 Der NIVEA CELLULAR EXPERT FILLER mit 20% HYDRA ELIXIR + HYALURON.
OR
Gib deiner Haut den extra Boost! 😍  Mit dem NIVEA CELLULAR EXPERT FILLER mit 20% HYDRA ELIXIR + HYALURON.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https://quintly-eu-image-storage.s3.amazonaws.com/52bb16206a45963c82baccc694dd57b4/d723dfc797deba0674f95b6936a58e37.jpg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5498.71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25 - 64</a:t>
                      </a:r>
                    </a:p>
                  </a:txBody>
                  <a:tcPr/>
                </a:tc>
                <a:extLst>
                  <a:ext uri="{0D108BD9-81ED-4DB2-BD59-A6C34878D82A}">
                    <a16:rowId xmlns:a16="http://schemas.microsoft.com/office/drawing/2014/main" val="1516356039"/>
                  </a:ext>
                </a:extLst>
              </a:tr>
            </a:tbl>
          </a:graphicData>
        </a:graphic>
      </p:graphicFrame>
      <p:sp>
        <p:nvSpPr>
          <p:cNvPr id="4" name="Text Placeholder 3">
            <a:extLst>
              <a:ext uri="{FF2B5EF4-FFF2-40B4-BE49-F238E27FC236}">
                <a16:creationId xmlns:a16="http://schemas.microsoft.com/office/drawing/2014/main" id="{E66791AE-3052-491F-9941-46FDA7190845}"/>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30181591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74705-9964-496B-9198-0157F459A9EE}"/>
              </a:ext>
            </a:extLst>
          </p:cNvPr>
          <p:cNvSpPr>
            <a:spLocks noGrp="1"/>
          </p:cNvSpPr>
          <p:nvPr>
            <p:ph type="title"/>
          </p:nvPr>
        </p:nvSpPr>
        <p:spPr/>
        <p:txBody>
          <a:bodyPr/>
          <a:lstStyle/>
          <a:p>
            <a:r>
              <a:rPr lang="en-US"/>
              <a:t>Facebook Ads Performance Table | 6 profiles - 23 of 24</a:t>
            </a:r>
          </a:p>
        </p:txBody>
      </p:sp>
      <p:graphicFrame>
        <p:nvGraphicFramePr>
          <p:cNvPr id="5" name="Table Placeholder 4">
            <a:extLst>
              <a:ext uri="{FF2B5EF4-FFF2-40B4-BE49-F238E27FC236}">
                <a16:creationId xmlns:a16="http://schemas.microsoft.com/office/drawing/2014/main" id="{EF039E83-1158-4BAC-9CB2-5EA4AF613DA1}"/>
              </a:ext>
            </a:extLst>
          </p:cNvPr>
          <p:cNvGraphicFramePr>
            <a:graphicFrameLocks noGrp="1"/>
          </p:cNvGraphicFramePr>
          <p:nvPr>
            <p:ph type="tbl" sz="quarter" idx="13"/>
            <p:extLst>
              <p:ext uri="{D42A27DB-BD31-4B8C-83A1-F6EECF244321}">
                <p14:modId xmlns:p14="http://schemas.microsoft.com/office/powerpoint/2010/main" val="245569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240697189"/>
                    </a:ext>
                  </a:extLst>
                </a:gridCol>
                <a:gridCol w="987553">
                  <a:extLst>
                    <a:ext uri="{9D8B030D-6E8A-4147-A177-3AD203B41FA5}">
                      <a16:colId xmlns:a16="http://schemas.microsoft.com/office/drawing/2014/main" val="717027378"/>
                    </a:ext>
                  </a:extLst>
                </a:gridCol>
                <a:gridCol w="329184">
                  <a:extLst>
                    <a:ext uri="{9D8B030D-6E8A-4147-A177-3AD203B41FA5}">
                      <a16:colId xmlns:a16="http://schemas.microsoft.com/office/drawing/2014/main" val="507156378"/>
                    </a:ext>
                  </a:extLst>
                </a:gridCol>
                <a:gridCol w="329184">
                  <a:extLst>
                    <a:ext uri="{9D8B030D-6E8A-4147-A177-3AD203B41FA5}">
                      <a16:colId xmlns:a16="http://schemas.microsoft.com/office/drawing/2014/main" val="2796513569"/>
                    </a:ext>
                  </a:extLst>
                </a:gridCol>
                <a:gridCol w="329184">
                  <a:extLst>
                    <a:ext uri="{9D8B030D-6E8A-4147-A177-3AD203B41FA5}">
                      <a16:colId xmlns:a16="http://schemas.microsoft.com/office/drawing/2014/main" val="4211243338"/>
                    </a:ext>
                  </a:extLst>
                </a:gridCol>
                <a:gridCol w="329184">
                  <a:extLst>
                    <a:ext uri="{9D8B030D-6E8A-4147-A177-3AD203B41FA5}">
                      <a16:colId xmlns:a16="http://schemas.microsoft.com/office/drawing/2014/main" val="3780998041"/>
                    </a:ext>
                  </a:extLst>
                </a:gridCol>
                <a:gridCol w="329184">
                  <a:extLst>
                    <a:ext uri="{9D8B030D-6E8A-4147-A177-3AD203B41FA5}">
                      <a16:colId xmlns:a16="http://schemas.microsoft.com/office/drawing/2014/main" val="2218546680"/>
                    </a:ext>
                  </a:extLst>
                </a:gridCol>
                <a:gridCol w="329184">
                  <a:extLst>
                    <a:ext uri="{9D8B030D-6E8A-4147-A177-3AD203B41FA5}">
                      <a16:colId xmlns:a16="http://schemas.microsoft.com/office/drawing/2014/main" val="1666222733"/>
                    </a:ext>
                  </a:extLst>
                </a:gridCol>
                <a:gridCol w="329184">
                  <a:extLst>
                    <a:ext uri="{9D8B030D-6E8A-4147-A177-3AD203B41FA5}">
                      <a16:colId xmlns:a16="http://schemas.microsoft.com/office/drawing/2014/main" val="3726344001"/>
                    </a:ext>
                  </a:extLst>
                </a:gridCol>
                <a:gridCol w="329184">
                  <a:extLst>
                    <a:ext uri="{9D8B030D-6E8A-4147-A177-3AD203B41FA5}">
                      <a16:colId xmlns:a16="http://schemas.microsoft.com/office/drawing/2014/main" val="2858237048"/>
                    </a:ext>
                  </a:extLst>
                </a:gridCol>
                <a:gridCol w="329184">
                  <a:extLst>
                    <a:ext uri="{9D8B030D-6E8A-4147-A177-3AD203B41FA5}">
                      <a16:colId xmlns:a16="http://schemas.microsoft.com/office/drawing/2014/main" val="2043241480"/>
                    </a:ext>
                  </a:extLst>
                </a:gridCol>
                <a:gridCol w="329184">
                  <a:extLst>
                    <a:ext uri="{9D8B030D-6E8A-4147-A177-3AD203B41FA5}">
                      <a16:colId xmlns:a16="http://schemas.microsoft.com/office/drawing/2014/main" val="2524883374"/>
                    </a:ext>
                  </a:extLst>
                </a:gridCol>
                <a:gridCol w="329184">
                  <a:extLst>
                    <a:ext uri="{9D8B030D-6E8A-4147-A177-3AD203B41FA5}">
                      <a16:colId xmlns:a16="http://schemas.microsoft.com/office/drawing/2014/main" val="1300540421"/>
                    </a:ext>
                  </a:extLst>
                </a:gridCol>
                <a:gridCol w="1563625">
                  <a:extLst>
                    <a:ext uri="{9D8B030D-6E8A-4147-A177-3AD203B41FA5}">
                      <a16:colId xmlns:a16="http://schemas.microsoft.com/office/drawing/2014/main" val="1738446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1129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Austria - 2024-08-05 15:55:36</a:t>
                      </a:r>
                      <a:r>
                        <a:rPr kumimoji="0" lang="de-DE" sz="1000" b="0" i="0" u="none" strike="noStrike" kern="1200" cap="none" spc="0" normalizeH="0" baseline="0" noProof="0">
                          <a:ln>
                            <a:noFill/>
                          </a:ln>
                          <a:solidFill>
                            <a:prstClr val="black"/>
                          </a:solidFill>
                          <a:effectLst/>
                          <a:uLnTx/>
                          <a:uFillTx/>
                          <a:latin typeface="Calibri"/>
                          <a:ea typeface="+mn-ea"/>
                          <a:cs typeface="+mn-cs"/>
                        </a:rPr>
                        <a:t>
 Wohlfühlen in deiner Haut! 💙 Reduziere Dehnungsstreifen sichtbar in nur 2 Wochen mit dem NIVEA Luminous Body-Öl Serum!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https://quintly-eu-image-storage.s3.amazonaws.com/52bb16206a45963c82baccc694dd57b4/366ffad602cb64c8ae734a61769b2cb3.jpg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5124.57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20 - 45</a:t>
                      </a:r>
                    </a:p>
                  </a:txBody>
                  <a:tcPr/>
                </a:tc>
                <a:extLst>
                  <a:ext uri="{0D108BD9-81ED-4DB2-BD59-A6C34878D82A}">
                    <a16:rowId xmlns:a16="http://schemas.microsoft.com/office/drawing/2014/main" val="3940491364"/>
                  </a:ext>
                </a:extLst>
              </a:tr>
            </a:tbl>
          </a:graphicData>
        </a:graphic>
      </p:graphicFrame>
      <p:sp>
        <p:nvSpPr>
          <p:cNvPr id="4" name="Text Placeholder 3">
            <a:extLst>
              <a:ext uri="{FF2B5EF4-FFF2-40B4-BE49-F238E27FC236}">
                <a16:creationId xmlns:a16="http://schemas.microsoft.com/office/drawing/2014/main" id="{2A4B3FBD-2456-4C53-9CB7-D602919B28C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8607188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D5FEA-5BAA-4192-B1E9-6C39C17BA712}"/>
              </a:ext>
            </a:extLst>
          </p:cNvPr>
          <p:cNvSpPr>
            <a:spLocks noGrp="1"/>
          </p:cNvSpPr>
          <p:nvPr>
            <p:ph type="title"/>
          </p:nvPr>
        </p:nvSpPr>
        <p:spPr/>
        <p:txBody>
          <a:bodyPr/>
          <a:lstStyle/>
          <a:p>
            <a:r>
              <a:rPr lang="en-US"/>
              <a:t>Facebook Ads Performance Table | 6 profiles - 24 of 24</a:t>
            </a:r>
          </a:p>
        </p:txBody>
      </p:sp>
      <p:graphicFrame>
        <p:nvGraphicFramePr>
          <p:cNvPr id="5" name="Table Placeholder 4">
            <a:extLst>
              <a:ext uri="{FF2B5EF4-FFF2-40B4-BE49-F238E27FC236}">
                <a16:creationId xmlns:a16="http://schemas.microsoft.com/office/drawing/2014/main" id="{89F873BC-151A-44E1-AE29-4A6F5FB6DC77}"/>
              </a:ext>
            </a:extLst>
          </p:cNvPr>
          <p:cNvGraphicFramePr>
            <a:graphicFrameLocks noGrp="1"/>
          </p:cNvGraphicFramePr>
          <p:nvPr>
            <p:ph type="tbl" sz="quarter" idx="13"/>
            <p:extLst>
              <p:ext uri="{D42A27DB-BD31-4B8C-83A1-F6EECF244321}">
                <p14:modId xmlns:p14="http://schemas.microsoft.com/office/powerpoint/2010/main" val="3442509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543711117"/>
                    </a:ext>
                  </a:extLst>
                </a:gridCol>
                <a:gridCol w="987553">
                  <a:extLst>
                    <a:ext uri="{9D8B030D-6E8A-4147-A177-3AD203B41FA5}">
                      <a16:colId xmlns:a16="http://schemas.microsoft.com/office/drawing/2014/main" val="3155813810"/>
                    </a:ext>
                  </a:extLst>
                </a:gridCol>
                <a:gridCol w="329184">
                  <a:extLst>
                    <a:ext uri="{9D8B030D-6E8A-4147-A177-3AD203B41FA5}">
                      <a16:colId xmlns:a16="http://schemas.microsoft.com/office/drawing/2014/main" val="3591429622"/>
                    </a:ext>
                  </a:extLst>
                </a:gridCol>
                <a:gridCol w="329184">
                  <a:extLst>
                    <a:ext uri="{9D8B030D-6E8A-4147-A177-3AD203B41FA5}">
                      <a16:colId xmlns:a16="http://schemas.microsoft.com/office/drawing/2014/main" val="1573723574"/>
                    </a:ext>
                  </a:extLst>
                </a:gridCol>
                <a:gridCol w="329184">
                  <a:extLst>
                    <a:ext uri="{9D8B030D-6E8A-4147-A177-3AD203B41FA5}">
                      <a16:colId xmlns:a16="http://schemas.microsoft.com/office/drawing/2014/main" val="470741569"/>
                    </a:ext>
                  </a:extLst>
                </a:gridCol>
                <a:gridCol w="329184">
                  <a:extLst>
                    <a:ext uri="{9D8B030D-6E8A-4147-A177-3AD203B41FA5}">
                      <a16:colId xmlns:a16="http://schemas.microsoft.com/office/drawing/2014/main" val="2031617413"/>
                    </a:ext>
                  </a:extLst>
                </a:gridCol>
                <a:gridCol w="329184">
                  <a:extLst>
                    <a:ext uri="{9D8B030D-6E8A-4147-A177-3AD203B41FA5}">
                      <a16:colId xmlns:a16="http://schemas.microsoft.com/office/drawing/2014/main" val="2156882102"/>
                    </a:ext>
                  </a:extLst>
                </a:gridCol>
                <a:gridCol w="329184">
                  <a:extLst>
                    <a:ext uri="{9D8B030D-6E8A-4147-A177-3AD203B41FA5}">
                      <a16:colId xmlns:a16="http://schemas.microsoft.com/office/drawing/2014/main" val="771632140"/>
                    </a:ext>
                  </a:extLst>
                </a:gridCol>
                <a:gridCol w="329184">
                  <a:extLst>
                    <a:ext uri="{9D8B030D-6E8A-4147-A177-3AD203B41FA5}">
                      <a16:colId xmlns:a16="http://schemas.microsoft.com/office/drawing/2014/main" val="4151656400"/>
                    </a:ext>
                  </a:extLst>
                </a:gridCol>
                <a:gridCol w="329184">
                  <a:extLst>
                    <a:ext uri="{9D8B030D-6E8A-4147-A177-3AD203B41FA5}">
                      <a16:colId xmlns:a16="http://schemas.microsoft.com/office/drawing/2014/main" val="121046299"/>
                    </a:ext>
                  </a:extLst>
                </a:gridCol>
                <a:gridCol w="329184">
                  <a:extLst>
                    <a:ext uri="{9D8B030D-6E8A-4147-A177-3AD203B41FA5}">
                      <a16:colId xmlns:a16="http://schemas.microsoft.com/office/drawing/2014/main" val="3443633787"/>
                    </a:ext>
                  </a:extLst>
                </a:gridCol>
                <a:gridCol w="329184">
                  <a:extLst>
                    <a:ext uri="{9D8B030D-6E8A-4147-A177-3AD203B41FA5}">
                      <a16:colId xmlns:a16="http://schemas.microsoft.com/office/drawing/2014/main" val="3991773983"/>
                    </a:ext>
                  </a:extLst>
                </a:gridCol>
                <a:gridCol w="329184">
                  <a:extLst>
                    <a:ext uri="{9D8B030D-6E8A-4147-A177-3AD203B41FA5}">
                      <a16:colId xmlns:a16="http://schemas.microsoft.com/office/drawing/2014/main" val="1248216700"/>
                    </a:ext>
                  </a:extLst>
                </a:gridCol>
                <a:gridCol w="1563625">
                  <a:extLst>
                    <a:ext uri="{9D8B030D-6E8A-4147-A177-3AD203B41FA5}">
                      <a16:colId xmlns:a16="http://schemas.microsoft.com/office/drawing/2014/main" val="3498677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8357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- 2024-07-25 16:13:51</a:t>
                      </a:r>
                      <a:r>
                        <a:rPr kumimoji="0" lang="it-IT" sz="1000" b="0" i="0" u="none" strike="noStrike" kern="1200" cap="none" spc="0" normalizeH="0" baseline="0" noProof="0">
                          <a:ln>
                            <a:noFill/>
                          </a:ln>
                          <a:solidFill>
                            <a:prstClr val="black"/>
                          </a:solidFill>
                          <a:effectLst/>
                          <a:uLnTx/>
                          <a:uFillTx/>
                          <a:latin typeface="Calibri"/>
                          <a:ea typeface="+mn-ea"/>
                          <a:cs typeface="+mn-cs"/>
                        </a:rPr>
                        <a:t>
 Le Salviettine Struccanti 3in1 per Pelli Sensibili di NIVEA sono il must-have per i tuoi viaggi!​
Portale sempre con te per rimuovere facilmente ogni tipo di make-up, anche waterproof, senza irritare la pelle. ​
E tu, dove le porterai? Scrivicelo nei commenti! 
#NIVEA #NIVEAItaliaAcquaMicellare #NIVEAStruccanteOcchi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https://quintly-eu-image-storage.s3.amazonaws.com/2a9b48215066f505e884f2348bd2248f/fcbb8c52fc2110b1d62a0e2f6bcec847.jpg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18025724"/>
                  </a:ext>
                </a:extLst>
              </a:tr>
            </a:tbl>
          </a:graphicData>
        </a:graphic>
      </p:graphicFrame>
      <p:sp>
        <p:nvSpPr>
          <p:cNvPr id="4" name="Text Placeholder 3">
            <a:extLst>
              <a:ext uri="{FF2B5EF4-FFF2-40B4-BE49-F238E27FC236}">
                <a16:creationId xmlns:a16="http://schemas.microsoft.com/office/drawing/2014/main" id="{879110D0-DF15-480C-8D71-00F668B53071}"/>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96045934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3AE8A-2268-4227-AB26-D560D5EBD9D4}"/>
              </a:ext>
            </a:extLst>
          </p:cNvPr>
          <p:cNvSpPr>
            <a:spLocks noGrp="1"/>
          </p:cNvSpPr>
          <p:nvPr>
            <p:ph type="title"/>
          </p:nvPr>
        </p:nvSpPr>
        <p:spPr/>
        <p:txBody>
          <a:bodyPr/>
          <a:lstStyle/>
          <a:p>
            <a:r>
              <a:rPr lang="en-US"/>
              <a:t>Facebook Post Type Distribution Per Profile | 6 profiles</a:t>
            </a:r>
          </a:p>
        </p:txBody>
      </p:sp>
      <p:graphicFrame>
        <p:nvGraphicFramePr>
          <p:cNvPr id="6" name="Chart Placeholder 5">
            <a:extLst>
              <a:ext uri="{FF2B5EF4-FFF2-40B4-BE49-F238E27FC236}">
                <a16:creationId xmlns:a16="http://schemas.microsoft.com/office/drawing/2014/main" id="{7D1240B9-C600-4D15-9866-FB1152376DE2}"/>
              </a:ext>
            </a:extLst>
          </p:cNvPr>
          <p:cNvGraphicFramePr>
            <a:graphicFrameLocks noGrp="1"/>
          </p:cNvGraphicFramePr>
          <p:nvPr>
            <p:ph type="chart" sz="quarter" idx="13"/>
            <p:extLst>
              <p:ext uri="{D42A27DB-BD31-4B8C-83A1-F6EECF244321}">
                <p14:modId xmlns:p14="http://schemas.microsoft.com/office/powerpoint/2010/main" val="3948978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078237-E938-4BCE-884C-3DD723AFD771}"/>
              </a:ext>
            </a:extLst>
          </p:cNvPr>
          <p:cNvSpPr>
            <a:spLocks noGrp="1"/>
          </p:cNvSpPr>
          <p:nvPr>
            <p:ph type="body" sz="quarter" idx="14"/>
          </p:nvPr>
        </p:nvSpPr>
        <p:spPr/>
        <p:txBody>
          <a:bodyPr/>
          <a:lstStyle/>
          <a:p>
            <a:r>
              <a:rPr lang="en-US"/>
              <a:t>07/23/2024 - 08/21/2024</a:t>
            </a:r>
          </a:p>
        </p:txBody>
      </p:sp>
      <p:sp>
        <p:nvSpPr>
          <p:cNvPr id="5" name="Footer Placeholder 4">
            <a:extLst>
              <a:ext uri="{FF2B5EF4-FFF2-40B4-BE49-F238E27FC236}">
                <a16:creationId xmlns:a16="http://schemas.microsoft.com/office/drawing/2014/main" id="{90477BF0-D45C-4B7D-BE77-48878E4C3C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27255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E8164-3BE8-4FAA-85FA-BCE6C9458501}"/>
              </a:ext>
            </a:extLst>
          </p:cNvPr>
          <p:cNvSpPr>
            <a:spLocks noGrp="1"/>
          </p:cNvSpPr>
          <p:nvPr>
            <p:ph type="title"/>
          </p:nvPr>
        </p:nvSpPr>
        <p:spPr/>
        <p:txBody>
          <a:bodyPr/>
          <a:lstStyle/>
          <a:p>
            <a:r>
              <a:rPr lang="en-US"/>
              <a:t>Facebook Post Tags Distribution | 6 profiles</a:t>
            </a:r>
          </a:p>
        </p:txBody>
      </p:sp>
      <p:graphicFrame>
        <p:nvGraphicFramePr>
          <p:cNvPr id="6" name="Chart Placeholder 5">
            <a:extLst>
              <a:ext uri="{FF2B5EF4-FFF2-40B4-BE49-F238E27FC236}">
                <a16:creationId xmlns:a16="http://schemas.microsoft.com/office/drawing/2014/main" id="{498CE1E9-F055-4310-936F-7FF3C03B9331}"/>
              </a:ext>
            </a:extLst>
          </p:cNvPr>
          <p:cNvGraphicFramePr>
            <a:graphicFrameLocks noGrp="1"/>
          </p:cNvGraphicFramePr>
          <p:nvPr>
            <p:ph type="chart" sz="quarter" idx="13"/>
            <p:extLst>
              <p:ext uri="{D42A27DB-BD31-4B8C-83A1-F6EECF244321}">
                <p14:modId xmlns:p14="http://schemas.microsoft.com/office/powerpoint/2010/main" val="2208330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F11A5-5149-4580-9AD5-18F6E4AB7C09}"/>
              </a:ext>
            </a:extLst>
          </p:cNvPr>
          <p:cNvSpPr>
            <a:spLocks noGrp="1"/>
          </p:cNvSpPr>
          <p:nvPr>
            <p:ph type="body" sz="quarter" idx="14"/>
          </p:nvPr>
        </p:nvSpPr>
        <p:spPr/>
        <p:txBody>
          <a:bodyPr/>
          <a:lstStyle/>
          <a:p>
            <a:r>
              <a:rPr lang="en-US"/>
              <a:t>07/23/2024 - 08/21/2024</a:t>
            </a:r>
          </a:p>
        </p:txBody>
      </p:sp>
      <p:sp>
        <p:nvSpPr>
          <p:cNvPr id="5" name="Footer Placeholder 4">
            <a:extLst>
              <a:ext uri="{FF2B5EF4-FFF2-40B4-BE49-F238E27FC236}">
                <a16:creationId xmlns:a16="http://schemas.microsoft.com/office/drawing/2014/main" id="{D15DC570-B6D7-4B87-A00B-8760DEDF4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7500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247A-6F22-4CAC-BB0B-4D18C27E4CA3}"/>
              </a:ext>
            </a:extLst>
          </p:cNvPr>
          <p:cNvSpPr>
            <a:spLocks noGrp="1"/>
          </p:cNvSpPr>
          <p:nvPr>
            <p:ph type="title"/>
          </p:nvPr>
        </p:nvSpPr>
        <p:spPr/>
        <p:txBody>
          <a:bodyPr/>
          <a:lstStyle/>
          <a:p>
            <a:r>
              <a:rPr lang="en-US"/>
              <a:t>Facebook Post Tag Performance | 6 profiles</a:t>
            </a:r>
          </a:p>
        </p:txBody>
      </p:sp>
      <p:graphicFrame>
        <p:nvGraphicFramePr>
          <p:cNvPr id="5" name="Table Placeholder 4">
            <a:extLst>
              <a:ext uri="{FF2B5EF4-FFF2-40B4-BE49-F238E27FC236}">
                <a16:creationId xmlns:a16="http://schemas.microsoft.com/office/drawing/2014/main" id="{45ED8C47-9FB4-48AE-9FD5-AAC416104AD2}"/>
              </a:ext>
            </a:extLst>
          </p:cNvPr>
          <p:cNvGraphicFramePr>
            <a:graphicFrameLocks noGrp="1"/>
          </p:cNvGraphicFramePr>
          <p:nvPr>
            <p:ph type="tbl" sz="quarter" idx="13"/>
            <p:extLst>
              <p:ext uri="{D42A27DB-BD31-4B8C-83A1-F6EECF244321}">
                <p14:modId xmlns:p14="http://schemas.microsoft.com/office/powerpoint/2010/main" val="2594247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90426805"/>
                    </a:ext>
                  </a:extLst>
                </a:gridCol>
                <a:gridCol w="493776">
                  <a:extLst>
                    <a:ext uri="{9D8B030D-6E8A-4147-A177-3AD203B41FA5}">
                      <a16:colId xmlns:a16="http://schemas.microsoft.com/office/drawing/2014/main" val="3342221880"/>
                    </a:ext>
                  </a:extLst>
                </a:gridCol>
                <a:gridCol w="493776">
                  <a:extLst>
                    <a:ext uri="{9D8B030D-6E8A-4147-A177-3AD203B41FA5}">
                      <a16:colId xmlns:a16="http://schemas.microsoft.com/office/drawing/2014/main" val="3750590546"/>
                    </a:ext>
                  </a:extLst>
                </a:gridCol>
                <a:gridCol w="493776">
                  <a:extLst>
                    <a:ext uri="{9D8B030D-6E8A-4147-A177-3AD203B41FA5}">
                      <a16:colId xmlns:a16="http://schemas.microsoft.com/office/drawing/2014/main" val="3170104036"/>
                    </a:ext>
                  </a:extLst>
                </a:gridCol>
                <a:gridCol w="493776">
                  <a:extLst>
                    <a:ext uri="{9D8B030D-6E8A-4147-A177-3AD203B41FA5}">
                      <a16:colId xmlns:a16="http://schemas.microsoft.com/office/drawing/2014/main" val="3583402121"/>
                    </a:ext>
                  </a:extLst>
                </a:gridCol>
                <a:gridCol w="493776">
                  <a:extLst>
                    <a:ext uri="{9D8B030D-6E8A-4147-A177-3AD203B41FA5}">
                      <a16:colId xmlns:a16="http://schemas.microsoft.com/office/drawing/2014/main" val="1184623654"/>
                    </a:ext>
                  </a:extLst>
                </a:gridCol>
                <a:gridCol w="493776">
                  <a:extLst>
                    <a:ext uri="{9D8B030D-6E8A-4147-A177-3AD203B41FA5}">
                      <a16:colId xmlns:a16="http://schemas.microsoft.com/office/drawing/2014/main" val="3006499222"/>
                    </a:ext>
                  </a:extLst>
                </a:gridCol>
                <a:gridCol w="493776">
                  <a:extLst>
                    <a:ext uri="{9D8B030D-6E8A-4147-A177-3AD203B41FA5}">
                      <a16:colId xmlns:a16="http://schemas.microsoft.com/office/drawing/2014/main" val="3796329131"/>
                    </a:ext>
                  </a:extLst>
                </a:gridCol>
                <a:gridCol w="493776">
                  <a:extLst>
                    <a:ext uri="{9D8B030D-6E8A-4147-A177-3AD203B41FA5}">
                      <a16:colId xmlns:a16="http://schemas.microsoft.com/office/drawing/2014/main" val="2521931913"/>
                    </a:ext>
                  </a:extLst>
                </a:gridCol>
                <a:gridCol w="493776">
                  <a:extLst>
                    <a:ext uri="{9D8B030D-6E8A-4147-A177-3AD203B41FA5}">
                      <a16:colId xmlns:a16="http://schemas.microsoft.com/office/drawing/2014/main" val="1870407541"/>
                    </a:ext>
                  </a:extLst>
                </a:gridCol>
                <a:gridCol w="493776">
                  <a:extLst>
                    <a:ext uri="{9D8B030D-6E8A-4147-A177-3AD203B41FA5}">
                      <a16:colId xmlns:a16="http://schemas.microsoft.com/office/drawing/2014/main" val="930701216"/>
                    </a:ext>
                  </a:extLst>
                </a:gridCol>
                <a:gridCol w="493776">
                  <a:extLst>
                    <a:ext uri="{9D8B030D-6E8A-4147-A177-3AD203B41FA5}">
                      <a16:colId xmlns:a16="http://schemas.microsoft.com/office/drawing/2014/main" val="1471805563"/>
                    </a:ext>
                  </a:extLst>
                </a:gridCol>
                <a:gridCol w="493776">
                  <a:extLst>
                    <a:ext uri="{9D8B030D-6E8A-4147-A177-3AD203B41FA5}">
                      <a16:colId xmlns:a16="http://schemas.microsoft.com/office/drawing/2014/main" val="173608907"/>
                    </a:ext>
                  </a:extLst>
                </a:gridCol>
                <a:gridCol w="493776">
                  <a:extLst>
                    <a:ext uri="{9D8B030D-6E8A-4147-A177-3AD203B41FA5}">
                      <a16:colId xmlns:a16="http://schemas.microsoft.com/office/drawing/2014/main" val="1821343142"/>
                    </a:ext>
                  </a:extLst>
                </a:gridCol>
                <a:gridCol w="493776">
                  <a:extLst>
                    <a:ext uri="{9D8B030D-6E8A-4147-A177-3AD203B41FA5}">
                      <a16:colId xmlns:a16="http://schemas.microsoft.com/office/drawing/2014/main" val="195149536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Unpaid Reach (Avg.)</a:t>
                      </a:r>
                    </a:p>
                  </a:txBody>
                  <a:tcPr/>
                </a:tc>
                <a:tc>
                  <a:txBody>
                    <a:bodyPr/>
                    <a:lstStyle/>
                    <a:p>
                      <a:r>
                        <a:rPr lang="en-US" sz="1000"/>
                        <a:t>Paid Reach (Avg.)</a:t>
                      </a:r>
                    </a:p>
                  </a:txBody>
                  <a:tcPr/>
                </a:tc>
                <a:tc>
                  <a:txBody>
                    <a:bodyPr/>
                    <a:lstStyle/>
                    <a:p>
                      <a:r>
                        <a:rPr lang="en-US" sz="1000"/>
                        <a:t>Engaged Users (Avg.)</a:t>
                      </a:r>
                    </a:p>
                  </a:txBody>
                  <a:tcPr/>
                </a:tc>
                <a:tc>
                  <a:txBody>
                    <a:bodyPr/>
                    <a:lstStyle/>
                    <a:p>
                      <a:r>
                        <a:rPr lang="en-US" sz="1000"/>
                        <a:t>I-Rate (Avg.)</a:t>
                      </a:r>
                    </a:p>
                  </a:txBody>
                  <a:tcPr/>
                </a:tc>
                <a:tc>
                  <a:txBody>
                    <a:bodyPr/>
                    <a:lstStyle/>
                    <a:p>
                      <a:r>
                        <a:rPr lang="en-US" sz="1000"/>
                        <a:t>E-Rate (Avg.)</a:t>
                      </a:r>
                    </a:p>
                  </a:txBody>
                  <a:tcPr/>
                </a:tc>
                <a:extLst>
                  <a:ext uri="{0D108BD9-81ED-4DB2-BD59-A6C34878D82A}">
                    <a16:rowId xmlns:a16="http://schemas.microsoft.com/office/drawing/2014/main" val="2633582110"/>
                  </a:ext>
                </a:extLst>
              </a:tr>
              <a:tr h="370840">
                <a:tc>
                  <a:txBody>
                    <a:bodyPr/>
                    <a:lstStyle/>
                    <a:p>
                      <a:r>
                        <a:rPr lang="en-US" sz="1000"/>
                        <a:t>Studio NX Content</a:t>
                      </a:r>
                    </a:p>
                  </a:txBody>
                  <a:tcPr/>
                </a:tc>
                <a:tc>
                  <a:txBody>
                    <a:bodyPr/>
                    <a:lstStyle/>
                    <a:p>
                      <a:r>
                        <a:rPr lang="en-US" sz="1000"/>
                        <a:t>17</a:t>
                      </a:r>
                    </a:p>
                  </a:txBody>
                  <a:tcPr/>
                </a:tc>
                <a:tc>
                  <a:txBody>
                    <a:bodyPr/>
                    <a:lstStyle/>
                    <a:p>
                      <a:r>
                        <a:rPr lang="en-US" sz="1000"/>
                        <a:t>2283</a:t>
                      </a:r>
                    </a:p>
                  </a:txBody>
                  <a:tcPr/>
                </a:tc>
                <a:tc>
                  <a:txBody>
                    <a:bodyPr/>
                    <a:lstStyle/>
                    <a:p>
                      <a:r>
                        <a:rPr lang="en-US" sz="1000"/>
                        <a:t>2187</a:t>
                      </a:r>
                    </a:p>
                  </a:txBody>
                  <a:tcPr/>
                </a:tc>
                <a:tc>
                  <a:txBody>
                    <a:bodyPr/>
                    <a:lstStyle/>
                    <a:p>
                      <a:r>
                        <a:rPr lang="en-US" sz="1000"/>
                        <a:t>173</a:t>
                      </a:r>
                    </a:p>
                  </a:txBody>
                  <a:tcPr/>
                </a:tc>
                <a:tc>
                  <a:txBody>
                    <a:bodyPr/>
                    <a:lstStyle/>
                    <a:p>
                      <a:r>
                        <a:rPr lang="en-US" sz="1000"/>
                        <a:t>30</a:t>
                      </a:r>
                    </a:p>
                  </a:txBody>
                  <a:tcPr/>
                </a:tc>
                <a:tc>
                  <a:txBody>
                    <a:bodyPr/>
                    <a:lstStyle/>
                    <a:p>
                      <a:r>
                        <a:rPr lang="en-US" sz="1000"/>
                        <a:t>1182665</a:t>
                      </a:r>
                    </a:p>
                  </a:txBody>
                  <a:tcPr/>
                </a:tc>
                <a:tc>
                  <a:txBody>
                    <a:bodyPr/>
                    <a:lstStyle/>
                    <a:p>
                      <a:r>
                        <a:rPr lang="en-US" sz="1000"/>
                        <a:t>2486</a:t>
                      </a:r>
                    </a:p>
                  </a:txBody>
                  <a:tcPr/>
                </a:tc>
                <a:tc>
                  <a:txBody>
                    <a:bodyPr/>
                    <a:lstStyle/>
                    <a:p>
                      <a:r>
                        <a:rPr lang="en-US" sz="1000"/>
                        <a:t>146.23529411765</a:t>
                      </a:r>
                    </a:p>
                  </a:txBody>
                  <a:tcPr/>
                </a:tc>
                <a:tc>
                  <a:txBody>
                    <a:bodyPr/>
                    <a:lstStyle/>
                    <a:p>
                      <a:r>
                        <a:rPr lang="en-US" sz="1000"/>
                        <a:t>50185.823529412</a:t>
                      </a:r>
                    </a:p>
                  </a:txBody>
                  <a:tcPr/>
                </a:tc>
                <a:tc>
                  <a:txBody>
                    <a:bodyPr/>
                    <a:lstStyle/>
                    <a:p>
                      <a:r>
                        <a:rPr lang="en-US" sz="1000"/>
                        <a:t>11387.294117647</a:t>
                      </a:r>
                    </a:p>
                  </a:txBody>
                  <a:tcPr/>
                </a:tc>
                <a:tc>
                  <a:txBody>
                    <a:bodyPr/>
                    <a:lstStyle/>
                    <a:p>
                      <a:r>
                        <a:rPr lang="en-US" sz="1000"/>
                        <a:t>38774.411764706</a:t>
                      </a:r>
                    </a:p>
                  </a:txBody>
                  <a:tcPr/>
                </a:tc>
                <a:tc>
                  <a:txBody>
                    <a:bodyPr/>
                    <a:lstStyle/>
                    <a:p>
                      <a:r>
                        <a:rPr lang="en-US" sz="1000"/>
                        <a:t>408.05882352941</a:t>
                      </a:r>
                    </a:p>
                  </a:txBody>
                  <a:tcPr/>
                </a:tc>
                <a:tc>
                  <a:txBody>
                    <a:bodyPr/>
                    <a:lstStyle/>
                    <a:p>
                      <a:r>
                        <a:rPr lang="en-US" sz="1000"/>
                        <a:t>0.0217 %</a:t>
                      </a:r>
                    </a:p>
                  </a:txBody>
                  <a:tcPr/>
                </a:tc>
                <a:tc>
                  <a:txBody>
                    <a:bodyPr/>
                    <a:lstStyle/>
                    <a:p>
                      <a:r>
                        <a:rPr lang="en-US" sz="1000"/>
                        <a:t>1.7318 %</a:t>
                      </a:r>
                    </a:p>
                  </a:txBody>
                  <a:tcPr/>
                </a:tc>
                <a:extLst>
                  <a:ext uri="{0D108BD9-81ED-4DB2-BD59-A6C34878D82A}">
                    <a16:rowId xmlns:a16="http://schemas.microsoft.com/office/drawing/2014/main" val="3673603507"/>
                  </a:ext>
                </a:extLst>
              </a:tr>
              <a:tr h="370840">
                <a:tc>
                  <a:txBody>
                    <a:bodyPr/>
                    <a:lstStyle/>
                    <a:p>
                      <a:r>
                        <a:rPr lang="en-US" sz="1000"/>
                        <a:t>NX Sustainability Content</a:t>
                      </a:r>
                    </a:p>
                  </a:txBody>
                  <a:tcPr/>
                </a:tc>
                <a:tc>
                  <a:txBody>
                    <a:bodyPr/>
                    <a:lstStyle/>
                    <a:p>
                      <a:r>
                        <a:rPr lang="en-US" sz="1000"/>
                        <a:t>3</a:t>
                      </a:r>
                    </a:p>
                  </a:txBody>
                  <a:tcPr/>
                </a:tc>
                <a:tc>
                  <a:txBody>
                    <a:bodyPr/>
                    <a:lstStyle/>
                    <a:p>
                      <a:r>
                        <a:rPr lang="en-US" sz="1000"/>
                        <a:t>571</a:t>
                      </a:r>
                    </a:p>
                  </a:txBody>
                  <a:tcPr/>
                </a:tc>
                <a:tc>
                  <a:txBody>
                    <a:bodyPr/>
                    <a:lstStyle/>
                    <a:p>
                      <a:r>
                        <a:rPr lang="en-US" sz="1000"/>
                        <a:t>547</a:t>
                      </a:r>
                    </a:p>
                  </a:txBody>
                  <a:tcPr/>
                </a:tc>
                <a:tc>
                  <a:txBody>
                    <a:bodyPr/>
                    <a:lstStyle/>
                    <a:p>
                      <a:r>
                        <a:rPr lang="en-US" sz="1000"/>
                        <a:t>65</a:t>
                      </a:r>
                    </a:p>
                  </a:txBody>
                  <a:tcPr/>
                </a:tc>
                <a:tc>
                  <a:txBody>
                    <a:bodyPr/>
                    <a:lstStyle/>
                    <a:p>
                      <a:r>
                        <a:rPr lang="en-US" sz="1000"/>
                        <a:t>7</a:t>
                      </a:r>
                    </a:p>
                  </a:txBody>
                  <a:tcPr/>
                </a:tc>
                <a:tc>
                  <a:txBody>
                    <a:bodyPr/>
                    <a:lstStyle/>
                    <a:p>
                      <a:r>
                        <a:rPr lang="en-US" sz="1000"/>
                        <a:t>43310</a:t>
                      </a:r>
                    </a:p>
                  </a:txBody>
                  <a:tcPr/>
                </a:tc>
                <a:tc>
                  <a:txBody>
                    <a:bodyPr/>
                    <a:lstStyle/>
                    <a:p>
                      <a:r>
                        <a:rPr lang="en-US" sz="1000"/>
                        <a:t>643</a:t>
                      </a:r>
                    </a:p>
                  </a:txBody>
                  <a:tcPr/>
                </a:tc>
                <a:tc>
                  <a:txBody>
                    <a:bodyPr/>
                    <a:lstStyle/>
                    <a:p>
                      <a:r>
                        <a:rPr lang="en-US" sz="1000"/>
                        <a:t>214.33333333333</a:t>
                      </a:r>
                    </a:p>
                  </a:txBody>
                  <a:tcPr/>
                </a:tc>
                <a:tc>
                  <a:txBody>
                    <a:bodyPr/>
                    <a:lstStyle/>
                    <a:p>
                      <a:r>
                        <a:rPr lang="en-US" sz="1000"/>
                        <a:t>14147</a:t>
                      </a:r>
                    </a:p>
                  </a:txBody>
                  <a:tcPr/>
                </a:tc>
                <a:tc>
                  <a:txBody>
                    <a:bodyPr/>
                    <a:lstStyle/>
                    <a:p>
                      <a:r>
                        <a:rPr lang="en-US" sz="1000"/>
                        <a:t>14147</a:t>
                      </a:r>
                    </a:p>
                  </a:txBody>
                  <a:tcPr/>
                </a:tc>
                <a:tc>
                  <a:txBody>
                    <a:bodyPr/>
                    <a:lstStyle/>
                    <a:p>
                      <a:r>
                        <a:rPr lang="en-US" sz="1000"/>
                        <a:t>0</a:t>
                      </a:r>
                    </a:p>
                  </a:txBody>
                  <a:tcPr/>
                </a:tc>
                <a:tc>
                  <a:txBody>
                    <a:bodyPr/>
                    <a:lstStyle/>
                    <a:p>
                      <a:r>
                        <a:rPr lang="en-US" sz="1000"/>
                        <a:t>238</a:t>
                      </a:r>
                    </a:p>
                  </a:txBody>
                  <a:tcPr/>
                </a:tc>
                <a:tc>
                  <a:txBody>
                    <a:bodyPr/>
                    <a:lstStyle/>
                    <a:p>
                      <a:r>
                        <a:rPr lang="en-US" sz="1000"/>
                        <a:t>0.0362 %</a:t>
                      </a:r>
                    </a:p>
                  </a:txBody>
                  <a:tcPr/>
                </a:tc>
                <a:tc>
                  <a:txBody>
                    <a:bodyPr/>
                    <a:lstStyle/>
                    <a:p>
                      <a:r>
                        <a:rPr lang="en-US" sz="1000"/>
                        <a:t>2.1501 %</a:t>
                      </a:r>
                    </a:p>
                  </a:txBody>
                  <a:tcPr/>
                </a:tc>
                <a:extLst>
                  <a:ext uri="{0D108BD9-81ED-4DB2-BD59-A6C34878D82A}">
                    <a16:rowId xmlns:a16="http://schemas.microsoft.com/office/drawing/2014/main" val="1960032590"/>
                  </a:ext>
                </a:extLst>
              </a:tr>
              <a:tr h="370840">
                <a:tc>
                  <a:txBody>
                    <a:bodyPr/>
                    <a:lstStyle/>
                    <a:p>
                      <a:r>
                        <a:rPr lang="en-US" sz="1000"/>
                        <a:t>EU Content Calendar </a:t>
                      </a:r>
                    </a:p>
                  </a:txBody>
                  <a:tcPr/>
                </a:tc>
                <a:tc>
                  <a:txBody>
                    <a:bodyPr/>
                    <a:lstStyle/>
                    <a:p>
                      <a:r>
                        <a:rPr lang="en-US" sz="1000"/>
                        <a:t>17</a:t>
                      </a:r>
                    </a:p>
                  </a:txBody>
                  <a:tcPr/>
                </a:tc>
                <a:tc>
                  <a:txBody>
                    <a:bodyPr/>
                    <a:lstStyle/>
                    <a:p>
                      <a:r>
                        <a:rPr lang="en-US" sz="1000"/>
                        <a:t>2283</a:t>
                      </a:r>
                    </a:p>
                  </a:txBody>
                  <a:tcPr/>
                </a:tc>
                <a:tc>
                  <a:txBody>
                    <a:bodyPr/>
                    <a:lstStyle/>
                    <a:p>
                      <a:r>
                        <a:rPr lang="en-US" sz="1000"/>
                        <a:t>2187</a:t>
                      </a:r>
                    </a:p>
                  </a:txBody>
                  <a:tcPr/>
                </a:tc>
                <a:tc>
                  <a:txBody>
                    <a:bodyPr/>
                    <a:lstStyle/>
                    <a:p>
                      <a:r>
                        <a:rPr lang="en-US" sz="1000"/>
                        <a:t>173</a:t>
                      </a:r>
                    </a:p>
                  </a:txBody>
                  <a:tcPr/>
                </a:tc>
                <a:tc>
                  <a:txBody>
                    <a:bodyPr/>
                    <a:lstStyle/>
                    <a:p>
                      <a:r>
                        <a:rPr lang="en-US" sz="1000"/>
                        <a:t>30</a:t>
                      </a:r>
                    </a:p>
                  </a:txBody>
                  <a:tcPr/>
                </a:tc>
                <a:tc>
                  <a:txBody>
                    <a:bodyPr/>
                    <a:lstStyle/>
                    <a:p>
                      <a:r>
                        <a:rPr lang="en-US" sz="1000"/>
                        <a:t>1182665</a:t>
                      </a:r>
                    </a:p>
                  </a:txBody>
                  <a:tcPr/>
                </a:tc>
                <a:tc>
                  <a:txBody>
                    <a:bodyPr/>
                    <a:lstStyle/>
                    <a:p>
                      <a:r>
                        <a:rPr lang="en-US" sz="1000"/>
                        <a:t>2486</a:t>
                      </a:r>
                    </a:p>
                  </a:txBody>
                  <a:tcPr/>
                </a:tc>
                <a:tc>
                  <a:txBody>
                    <a:bodyPr/>
                    <a:lstStyle/>
                    <a:p>
                      <a:r>
                        <a:rPr lang="en-US" sz="1000"/>
                        <a:t>146.23529411765</a:t>
                      </a:r>
                    </a:p>
                  </a:txBody>
                  <a:tcPr/>
                </a:tc>
                <a:tc>
                  <a:txBody>
                    <a:bodyPr/>
                    <a:lstStyle/>
                    <a:p>
                      <a:r>
                        <a:rPr lang="en-US" sz="1000"/>
                        <a:t>50185.823529412</a:t>
                      </a:r>
                    </a:p>
                  </a:txBody>
                  <a:tcPr/>
                </a:tc>
                <a:tc>
                  <a:txBody>
                    <a:bodyPr/>
                    <a:lstStyle/>
                    <a:p>
                      <a:r>
                        <a:rPr lang="en-US" sz="1000"/>
                        <a:t>11387.294117647</a:t>
                      </a:r>
                    </a:p>
                  </a:txBody>
                  <a:tcPr/>
                </a:tc>
                <a:tc>
                  <a:txBody>
                    <a:bodyPr/>
                    <a:lstStyle/>
                    <a:p>
                      <a:r>
                        <a:rPr lang="en-US" sz="1000"/>
                        <a:t>38774.411764706</a:t>
                      </a:r>
                    </a:p>
                  </a:txBody>
                  <a:tcPr/>
                </a:tc>
                <a:tc>
                  <a:txBody>
                    <a:bodyPr/>
                    <a:lstStyle/>
                    <a:p>
                      <a:r>
                        <a:rPr lang="en-US" sz="1000"/>
                        <a:t>408.05882352941</a:t>
                      </a:r>
                    </a:p>
                  </a:txBody>
                  <a:tcPr/>
                </a:tc>
                <a:tc>
                  <a:txBody>
                    <a:bodyPr/>
                    <a:lstStyle/>
                    <a:p>
                      <a:r>
                        <a:rPr lang="en-US" sz="1000"/>
                        <a:t>0.0217 %</a:t>
                      </a:r>
                    </a:p>
                  </a:txBody>
                  <a:tcPr/>
                </a:tc>
                <a:tc>
                  <a:txBody>
                    <a:bodyPr/>
                    <a:lstStyle/>
                    <a:p>
                      <a:r>
                        <a:rPr lang="en-US" sz="1000"/>
                        <a:t>1.7318 %</a:t>
                      </a:r>
                    </a:p>
                  </a:txBody>
                  <a:tcPr/>
                </a:tc>
                <a:extLst>
                  <a:ext uri="{0D108BD9-81ED-4DB2-BD59-A6C34878D82A}">
                    <a16:rowId xmlns:a16="http://schemas.microsoft.com/office/drawing/2014/main" val="4060481059"/>
                  </a:ext>
                </a:extLst>
              </a:tr>
            </a:tbl>
          </a:graphicData>
        </a:graphic>
      </p:graphicFrame>
      <p:sp>
        <p:nvSpPr>
          <p:cNvPr id="4" name="Text Placeholder 3">
            <a:extLst>
              <a:ext uri="{FF2B5EF4-FFF2-40B4-BE49-F238E27FC236}">
                <a16:creationId xmlns:a16="http://schemas.microsoft.com/office/drawing/2014/main" id="{F5070C2D-113F-4C39-9915-E8E17148A2B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6439790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C6365-D780-4ACF-86BB-1E52DC102434}"/>
              </a:ext>
            </a:extLst>
          </p:cNvPr>
          <p:cNvSpPr>
            <a:spLocks noGrp="1"/>
          </p:cNvSpPr>
          <p:nvPr>
            <p:ph type="title"/>
          </p:nvPr>
        </p:nvSpPr>
        <p:spPr/>
        <p:txBody>
          <a:bodyPr/>
          <a:lstStyle/>
          <a:p>
            <a:r>
              <a:rPr lang="en-US"/>
              <a:t>Tiktok Videos Table Overview | 2 profiles - 1 of 14</a:t>
            </a:r>
          </a:p>
        </p:txBody>
      </p:sp>
      <p:graphicFrame>
        <p:nvGraphicFramePr>
          <p:cNvPr id="5" name="Table Placeholder 4">
            <a:extLst>
              <a:ext uri="{FF2B5EF4-FFF2-40B4-BE49-F238E27FC236}">
                <a16:creationId xmlns:a16="http://schemas.microsoft.com/office/drawing/2014/main" id="{D8A5FF6B-803C-4EFE-BAB0-D40B31AA6D11}"/>
              </a:ext>
            </a:extLst>
          </p:cNvPr>
          <p:cNvGraphicFramePr>
            <a:graphicFrameLocks noGrp="1"/>
          </p:cNvGraphicFramePr>
          <p:nvPr>
            <p:ph type="tbl" sz="quarter" idx="13"/>
            <p:extLst>
              <p:ext uri="{D42A27DB-BD31-4B8C-83A1-F6EECF244321}">
                <p14:modId xmlns:p14="http://schemas.microsoft.com/office/powerpoint/2010/main" val="3612767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0344713"/>
                    </a:ext>
                  </a:extLst>
                </a:gridCol>
                <a:gridCol w="658368">
                  <a:extLst>
                    <a:ext uri="{9D8B030D-6E8A-4147-A177-3AD203B41FA5}">
                      <a16:colId xmlns:a16="http://schemas.microsoft.com/office/drawing/2014/main" val="4291884065"/>
                    </a:ext>
                  </a:extLst>
                </a:gridCol>
                <a:gridCol w="658368">
                  <a:extLst>
                    <a:ext uri="{9D8B030D-6E8A-4147-A177-3AD203B41FA5}">
                      <a16:colId xmlns:a16="http://schemas.microsoft.com/office/drawing/2014/main" val="3484355547"/>
                    </a:ext>
                  </a:extLst>
                </a:gridCol>
                <a:gridCol w="658368">
                  <a:extLst>
                    <a:ext uri="{9D8B030D-6E8A-4147-A177-3AD203B41FA5}">
                      <a16:colId xmlns:a16="http://schemas.microsoft.com/office/drawing/2014/main" val="1859949048"/>
                    </a:ext>
                  </a:extLst>
                </a:gridCol>
                <a:gridCol w="658368">
                  <a:extLst>
                    <a:ext uri="{9D8B030D-6E8A-4147-A177-3AD203B41FA5}">
                      <a16:colId xmlns:a16="http://schemas.microsoft.com/office/drawing/2014/main" val="2160675348"/>
                    </a:ext>
                  </a:extLst>
                </a:gridCol>
                <a:gridCol w="658368">
                  <a:extLst>
                    <a:ext uri="{9D8B030D-6E8A-4147-A177-3AD203B41FA5}">
                      <a16:colId xmlns:a16="http://schemas.microsoft.com/office/drawing/2014/main" val="922638421"/>
                    </a:ext>
                  </a:extLst>
                </a:gridCol>
                <a:gridCol w="658368">
                  <a:extLst>
                    <a:ext uri="{9D8B030D-6E8A-4147-A177-3AD203B41FA5}">
                      <a16:colId xmlns:a16="http://schemas.microsoft.com/office/drawing/2014/main" val="1473799324"/>
                    </a:ext>
                  </a:extLst>
                </a:gridCol>
                <a:gridCol w="658368">
                  <a:extLst>
                    <a:ext uri="{9D8B030D-6E8A-4147-A177-3AD203B41FA5}">
                      <a16:colId xmlns:a16="http://schemas.microsoft.com/office/drawing/2014/main" val="2436751687"/>
                    </a:ext>
                  </a:extLst>
                </a:gridCol>
                <a:gridCol w="658368">
                  <a:extLst>
                    <a:ext uri="{9D8B030D-6E8A-4147-A177-3AD203B41FA5}">
                      <a16:colId xmlns:a16="http://schemas.microsoft.com/office/drawing/2014/main" val="4113210973"/>
                    </a:ext>
                  </a:extLst>
                </a:gridCol>
                <a:gridCol w="658368">
                  <a:extLst>
                    <a:ext uri="{9D8B030D-6E8A-4147-A177-3AD203B41FA5}">
                      <a16:colId xmlns:a16="http://schemas.microsoft.com/office/drawing/2014/main" val="3314747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31087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- 2024-07-29 12:21:34</a:t>
                      </a:r>
                      <a:r>
                        <a:rPr kumimoji="0" lang="en-US" sz="1000" b="0" i="0" u="none" strike="noStrike" kern="1200" cap="none" spc="0" normalizeH="0" baseline="0" noProof="0">
                          <a:ln>
                            <a:noFill/>
                          </a:ln>
                          <a:solidFill>
                            <a:prstClr val="black"/>
                          </a:solidFill>
                          <a:effectLst/>
                          <a:uLnTx/>
                          <a:uFillTx/>
                          <a:latin typeface="Calibri"/>
                          <a:ea typeface="+mn-ea"/>
                          <a:cs typeface="+mn-cs"/>
                        </a:rPr>
                        <a:t>
 Wer kennt es auch? 😁 🙋 Teile das Video mit Freund*innen, die einfach Skincare obsessed sind 💙   #NIVEA #SkinTok #Skincare #Hautpflege #NIVEALiebe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64432"/>
                  </a:ext>
                </a:extLst>
              </a:tr>
            </a:tbl>
          </a:graphicData>
        </a:graphic>
      </p:graphicFrame>
      <p:sp>
        <p:nvSpPr>
          <p:cNvPr id="4" name="Text Placeholder 3">
            <a:extLst>
              <a:ext uri="{FF2B5EF4-FFF2-40B4-BE49-F238E27FC236}">
                <a16:creationId xmlns:a16="http://schemas.microsoft.com/office/drawing/2014/main" id="{78519B2F-5D69-4496-B022-E47F6C2A1AA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51627385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740DA-E104-411A-B364-DDB8035C839E}"/>
              </a:ext>
            </a:extLst>
          </p:cNvPr>
          <p:cNvSpPr>
            <a:spLocks noGrp="1"/>
          </p:cNvSpPr>
          <p:nvPr>
            <p:ph type="title"/>
          </p:nvPr>
        </p:nvSpPr>
        <p:spPr/>
        <p:txBody>
          <a:bodyPr/>
          <a:lstStyle/>
          <a:p>
            <a:r>
              <a:rPr lang="en-US"/>
              <a:t>Tiktok Videos Table Overview | 2 profiles - 2 of 14</a:t>
            </a:r>
          </a:p>
        </p:txBody>
      </p:sp>
      <p:graphicFrame>
        <p:nvGraphicFramePr>
          <p:cNvPr id="5" name="Table Placeholder 4">
            <a:extLst>
              <a:ext uri="{FF2B5EF4-FFF2-40B4-BE49-F238E27FC236}">
                <a16:creationId xmlns:a16="http://schemas.microsoft.com/office/drawing/2014/main" id="{30EC6A11-AF36-4E03-8EFE-A5CCEF28736B}"/>
              </a:ext>
            </a:extLst>
          </p:cNvPr>
          <p:cNvGraphicFramePr>
            <a:graphicFrameLocks noGrp="1"/>
          </p:cNvGraphicFramePr>
          <p:nvPr>
            <p:ph type="tbl" sz="quarter" idx="13"/>
            <p:extLst>
              <p:ext uri="{D42A27DB-BD31-4B8C-83A1-F6EECF244321}">
                <p14:modId xmlns:p14="http://schemas.microsoft.com/office/powerpoint/2010/main" val="225557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1645702"/>
                    </a:ext>
                  </a:extLst>
                </a:gridCol>
                <a:gridCol w="658368">
                  <a:extLst>
                    <a:ext uri="{9D8B030D-6E8A-4147-A177-3AD203B41FA5}">
                      <a16:colId xmlns:a16="http://schemas.microsoft.com/office/drawing/2014/main" val="2762084476"/>
                    </a:ext>
                  </a:extLst>
                </a:gridCol>
                <a:gridCol w="658368">
                  <a:extLst>
                    <a:ext uri="{9D8B030D-6E8A-4147-A177-3AD203B41FA5}">
                      <a16:colId xmlns:a16="http://schemas.microsoft.com/office/drawing/2014/main" val="1634778295"/>
                    </a:ext>
                  </a:extLst>
                </a:gridCol>
                <a:gridCol w="658368">
                  <a:extLst>
                    <a:ext uri="{9D8B030D-6E8A-4147-A177-3AD203B41FA5}">
                      <a16:colId xmlns:a16="http://schemas.microsoft.com/office/drawing/2014/main" val="1489194636"/>
                    </a:ext>
                  </a:extLst>
                </a:gridCol>
                <a:gridCol w="658368">
                  <a:extLst>
                    <a:ext uri="{9D8B030D-6E8A-4147-A177-3AD203B41FA5}">
                      <a16:colId xmlns:a16="http://schemas.microsoft.com/office/drawing/2014/main" val="475305627"/>
                    </a:ext>
                  </a:extLst>
                </a:gridCol>
                <a:gridCol w="658368">
                  <a:extLst>
                    <a:ext uri="{9D8B030D-6E8A-4147-A177-3AD203B41FA5}">
                      <a16:colId xmlns:a16="http://schemas.microsoft.com/office/drawing/2014/main" val="2748733880"/>
                    </a:ext>
                  </a:extLst>
                </a:gridCol>
                <a:gridCol w="658368">
                  <a:extLst>
                    <a:ext uri="{9D8B030D-6E8A-4147-A177-3AD203B41FA5}">
                      <a16:colId xmlns:a16="http://schemas.microsoft.com/office/drawing/2014/main" val="4255695022"/>
                    </a:ext>
                  </a:extLst>
                </a:gridCol>
                <a:gridCol w="658368">
                  <a:extLst>
                    <a:ext uri="{9D8B030D-6E8A-4147-A177-3AD203B41FA5}">
                      <a16:colId xmlns:a16="http://schemas.microsoft.com/office/drawing/2014/main" val="3453887713"/>
                    </a:ext>
                  </a:extLst>
                </a:gridCol>
                <a:gridCol w="658368">
                  <a:extLst>
                    <a:ext uri="{9D8B030D-6E8A-4147-A177-3AD203B41FA5}">
                      <a16:colId xmlns:a16="http://schemas.microsoft.com/office/drawing/2014/main" val="3878874660"/>
                    </a:ext>
                  </a:extLst>
                </a:gridCol>
                <a:gridCol w="658368">
                  <a:extLst>
                    <a:ext uri="{9D8B030D-6E8A-4147-A177-3AD203B41FA5}">
                      <a16:colId xmlns:a16="http://schemas.microsoft.com/office/drawing/2014/main" val="3897080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12708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- 2024-07-24 17:15:24</a:t>
                      </a:r>
                      <a:r>
                        <a:rPr kumimoji="0" lang="en-US" sz="1000" b="0" i="0" u="none" strike="noStrike" kern="1200" cap="none" spc="0" normalizeH="0" baseline="0" noProof="0">
                          <a:ln>
                            <a:noFill/>
                          </a:ln>
                          <a:solidFill>
                            <a:prstClr val="black"/>
                          </a:solidFill>
                          <a:effectLst/>
                          <a:uLnTx/>
                          <a:uFillTx/>
                          <a:latin typeface="Calibri"/>
                          <a:ea typeface="+mn-ea"/>
                          <a:cs typeface="+mn-cs"/>
                        </a:rPr>
                        <a:t>
 Strapazierte Haut im Sommer? Nicht mit diesen Tipps für gesunde Haut!👇   1. Täglicher Sonnenschutz ist ein MUSS: Sun UV Gesicht Experte Invisible Daily UV Fluid LSF 50+   2. Verwende ein feuchtigkeitsspendendes Serum, um dem Feuchtigskeitsverlust durch Salzwasser und Hitze gegenzuwirken:  Cellular Expert Filler Aufpolsterndes Hyaluron Serum   3. Du möchtest im Sommer nicht ganz auf Make-up verzichten? Für einen ebenmäßigen Teint und gleichzeitiger Vorbeugung von Pigment- und Sonnenflecken empfehlen wir dieses Must-have: Luminous630® 3-in-1 CC Fluid   #NIVEA #SommerRoutine #GesundeHaut #Hautpflege #SummerSkincare #SkincareTips #HautpflegeTipps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01137400"/>
                  </a:ext>
                </a:extLst>
              </a:tr>
            </a:tbl>
          </a:graphicData>
        </a:graphic>
      </p:graphicFrame>
      <p:sp>
        <p:nvSpPr>
          <p:cNvPr id="4" name="Text Placeholder 3">
            <a:extLst>
              <a:ext uri="{FF2B5EF4-FFF2-40B4-BE49-F238E27FC236}">
                <a16:creationId xmlns:a16="http://schemas.microsoft.com/office/drawing/2014/main" id="{05E19C57-A8DD-4214-AC4B-AA65EFACD5EC}"/>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48154500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E0D7E-130D-4126-B7E0-155003F1EC4D}"/>
              </a:ext>
            </a:extLst>
          </p:cNvPr>
          <p:cNvSpPr>
            <a:spLocks noGrp="1"/>
          </p:cNvSpPr>
          <p:nvPr>
            <p:ph type="title"/>
          </p:nvPr>
        </p:nvSpPr>
        <p:spPr/>
        <p:txBody>
          <a:bodyPr/>
          <a:lstStyle/>
          <a:p>
            <a:r>
              <a:rPr lang="en-US"/>
              <a:t>Tiktok Videos Table Overview | 2 profiles - 3 of 14</a:t>
            </a:r>
          </a:p>
        </p:txBody>
      </p:sp>
      <p:graphicFrame>
        <p:nvGraphicFramePr>
          <p:cNvPr id="5" name="Table Placeholder 4">
            <a:extLst>
              <a:ext uri="{FF2B5EF4-FFF2-40B4-BE49-F238E27FC236}">
                <a16:creationId xmlns:a16="http://schemas.microsoft.com/office/drawing/2014/main" id="{87DC3CEA-7890-4EFF-B586-30B71448FE40}"/>
              </a:ext>
            </a:extLst>
          </p:cNvPr>
          <p:cNvGraphicFramePr>
            <a:graphicFrameLocks noGrp="1"/>
          </p:cNvGraphicFramePr>
          <p:nvPr>
            <p:ph type="tbl" sz="quarter" idx="13"/>
            <p:extLst>
              <p:ext uri="{D42A27DB-BD31-4B8C-83A1-F6EECF244321}">
                <p14:modId xmlns:p14="http://schemas.microsoft.com/office/powerpoint/2010/main" val="152340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1796908"/>
                    </a:ext>
                  </a:extLst>
                </a:gridCol>
                <a:gridCol w="658368">
                  <a:extLst>
                    <a:ext uri="{9D8B030D-6E8A-4147-A177-3AD203B41FA5}">
                      <a16:colId xmlns:a16="http://schemas.microsoft.com/office/drawing/2014/main" val="1427602558"/>
                    </a:ext>
                  </a:extLst>
                </a:gridCol>
                <a:gridCol w="658368">
                  <a:extLst>
                    <a:ext uri="{9D8B030D-6E8A-4147-A177-3AD203B41FA5}">
                      <a16:colId xmlns:a16="http://schemas.microsoft.com/office/drawing/2014/main" val="907800895"/>
                    </a:ext>
                  </a:extLst>
                </a:gridCol>
                <a:gridCol w="658368">
                  <a:extLst>
                    <a:ext uri="{9D8B030D-6E8A-4147-A177-3AD203B41FA5}">
                      <a16:colId xmlns:a16="http://schemas.microsoft.com/office/drawing/2014/main" val="159097618"/>
                    </a:ext>
                  </a:extLst>
                </a:gridCol>
                <a:gridCol w="658368">
                  <a:extLst>
                    <a:ext uri="{9D8B030D-6E8A-4147-A177-3AD203B41FA5}">
                      <a16:colId xmlns:a16="http://schemas.microsoft.com/office/drawing/2014/main" val="1678086473"/>
                    </a:ext>
                  </a:extLst>
                </a:gridCol>
                <a:gridCol w="658368">
                  <a:extLst>
                    <a:ext uri="{9D8B030D-6E8A-4147-A177-3AD203B41FA5}">
                      <a16:colId xmlns:a16="http://schemas.microsoft.com/office/drawing/2014/main" val="2161645065"/>
                    </a:ext>
                  </a:extLst>
                </a:gridCol>
                <a:gridCol w="658368">
                  <a:extLst>
                    <a:ext uri="{9D8B030D-6E8A-4147-A177-3AD203B41FA5}">
                      <a16:colId xmlns:a16="http://schemas.microsoft.com/office/drawing/2014/main" val="3202569248"/>
                    </a:ext>
                  </a:extLst>
                </a:gridCol>
                <a:gridCol w="658368">
                  <a:extLst>
                    <a:ext uri="{9D8B030D-6E8A-4147-A177-3AD203B41FA5}">
                      <a16:colId xmlns:a16="http://schemas.microsoft.com/office/drawing/2014/main" val="4043838734"/>
                    </a:ext>
                  </a:extLst>
                </a:gridCol>
                <a:gridCol w="658368">
                  <a:extLst>
                    <a:ext uri="{9D8B030D-6E8A-4147-A177-3AD203B41FA5}">
                      <a16:colId xmlns:a16="http://schemas.microsoft.com/office/drawing/2014/main" val="313976335"/>
                    </a:ext>
                  </a:extLst>
                </a:gridCol>
                <a:gridCol w="658368">
                  <a:extLst>
                    <a:ext uri="{9D8B030D-6E8A-4147-A177-3AD203B41FA5}">
                      <a16:colId xmlns:a16="http://schemas.microsoft.com/office/drawing/2014/main" val="1682345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36428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- 2024-07-31 17:37:10</a:t>
                      </a:r>
                      <a:r>
                        <a:rPr kumimoji="0" lang="en-US" sz="1000" b="0" i="0" u="none" strike="noStrike" kern="1200" cap="none" spc="0" normalizeH="0" baseline="0" noProof="0">
                          <a:ln>
                            <a:noFill/>
                          </a:ln>
                          <a:solidFill>
                            <a:prstClr val="black"/>
                          </a:solidFill>
                          <a:effectLst/>
                          <a:uLnTx/>
                          <a:uFillTx/>
                          <a:latin typeface="Calibri"/>
                          <a:ea typeface="+mn-ea"/>
                          <a:cs typeface="+mn-cs"/>
                        </a:rPr>
                        <a:t>
 #GURWM nach dem Festival ✨🎡 Nach dem Festival ist eine Abschminkroutine ein MUSS und sollte niemals geskippt werden! 🤞   Schritt 1: Make-up entfernen mit dem Hyaluron Mizellenwasser 💧 Schritt 2: Reinigen mit dem Derma Skin Clear Waschgel 🧼 Schritt 3:  Anti-Pigmentflecken Treatment mit dem Luminous630® Intensiv-Serum ✨ Schritt 4:  Augenpartie sanft pflegen mit der Q10 Energy Anti-Falten Erfrischenden Augenpflege 👀 Step 5: Feuchtigkeit einschließen mit der Repair &amp; Care Parfümfrei Creme 💦   #NIVEA #FestivalLook #Festival #MakeupRemoval #Abschminkroutine #Abschminken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4422348"/>
                  </a:ext>
                </a:extLst>
              </a:tr>
            </a:tbl>
          </a:graphicData>
        </a:graphic>
      </p:graphicFrame>
      <p:sp>
        <p:nvSpPr>
          <p:cNvPr id="4" name="Text Placeholder 3">
            <a:extLst>
              <a:ext uri="{FF2B5EF4-FFF2-40B4-BE49-F238E27FC236}">
                <a16:creationId xmlns:a16="http://schemas.microsoft.com/office/drawing/2014/main" id="{11068B49-707C-43F3-B3D4-14596DE0E14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2205978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D91EC-7554-4825-8B10-8B8E8380230E}"/>
              </a:ext>
            </a:extLst>
          </p:cNvPr>
          <p:cNvSpPr>
            <a:spLocks noGrp="1"/>
          </p:cNvSpPr>
          <p:nvPr>
            <p:ph type="title"/>
          </p:nvPr>
        </p:nvSpPr>
        <p:spPr/>
        <p:txBody>
          <a:bodyPr/>
          <a:lstStyle/>
          <a:p>
            <a:r>
              <a:rPr lang="en-US"/>
              <a:t>Tiktok Videos Table Overview | 2 profiles - 4 of 14</a:t>
            </a:r>
          </a:p>
        </p:txBody>
      </p:sp>
      <p:graphicFrame>
        <p:nvGraphicFramePr>
          <p:cNvPr id="5" name="Table Placeholder 4">
            <a:extLst>
              <a:ext uri="{FF2B5EF4-FFF2-40B4-BE49-F238E27FC236}">
                <a16:creationId xmlns:a16="http://schemas.microsoft.com/office/drawing/2014/main" id="{F46F406B-4FD2-484D-AF6C-018B7FADC767}"/>
              </a:ext>
            </a:extLst>
          </p:cNvPr>
          <p:cNvGraphicFramePr>
            <a:graphicFrameLocks noGrp="1"/>
          </p:cNvGraphicFramePr>
          <p:nvPr>
            <p:ph type="tbl" sz="quarter" idx="13"/>
            <p:extLst>
              <p:ext uri="{D42A27DB-BD31-4B8C-83A1-F6EECF244321}">
                <p14:modId xmlns:p14="http://schemas.microsoft.com/office/powerpoint/2010/main" val="3077168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6689167"/>
                    </a:ext>
                  </a:extLst>
                </a:gridCol>
                <a:gridCol w="658368">
                  <a:extLst>
                    <a:ext uri="{9D8B030D-6E8A-4147-A177-3AD203B41FA5}">
                      <a16:colId xmlns:a16="http://schemas.microsoft.com/office/drawing/2014/main" val="760783511"/>
                    </a:ext>
                  </a:extLst>
                </a:gridCol>
                <a:gridCol w="658368">
                  <a:extLst>
                    <a:ext uri="{9D8B030D-6E8A-4147-A177-3AD203B41FA5}">
                      <a16:colId xmlns:a16="http://schemas.microsoft.com/office/drawing/2014/main" val="3221724546"/>
                    </a:ext>
                  </a:extLst>
                </a:gridCol>
                <a:gridCol w="658368">
                  <a:extLst>
                    <a:ext uri="{9D8B030D-6E8A-4147-A177-3AD203B41FA5}">
                      <a16:colId xmlns:a16="http://schemas.microsoft.com/office/drawing/2014/main" val="338716618"/>
                    </a:ext>
                  </a:extLst>
                </a:gridCol>
                <a:gridCol w="658368">
                  <a:extLst>
                    <a:ext uri="{9D8B030D-6E8A-4147-A177-3AD203B41FA5}">
                      <a16:colId xmlns:a16="http://schemas.microsoft.com/office/drawing/2014/main" val="2450192178"/>
                    </a:ext>
                  </a:extLst>
                </a:gridCol>
                <a:gridCol w="658368">
                  <a:extLst>
                    <a:ext uri="{9D8B030D-6E8A-4147-A177-3AD203B41FA5}">
                      <a16:colId xmlns:a16="http://schemas.microsoft.com/office/drawing/2014/main" val="982447479"/>
                    </a:ext>
                  </a:extLst>
                </a:gridCol>
                <a:gridCol w="658368">
                  <a:extLst>
                    <a:ext uri="{9D8B030D-6E8A-4147-A177-3AD203B41FA5}">
                      <a16:colId xmlns:a16="http://schemas.microsoft.com/office/drawing/2014/main" val="3970413475"/>
                    </a:ext>
                  </a:extLst>
                </a:gridCol>
                <a:gridCol w="658368">
                  <a:extLst>
                    <a:ext uri="{9D8B030D-6E8A-4147-A177-3AD203B41FA5}">
                      <a16:colId xmlns:a16="http://schemas.microsoft.com/office/drawing/2014/main" val="2397398163"/>
                    </a:ext>
                  </a:extLst>
                </a:gridCol>
                <a:gridCol w="658368">
                  <a:extLst>
                    <a:ext uri="{9D8B030D-6E8A-4147-A177-3AD203B41FA5}">
                      <a16:colId xmlns:a16="http://schemas.microsoft.com/office/drawing/2014/main" val="4165692332"/>
                    </a:ext>
                  </a:extLst>
                </a:gridCol>
                <a:gridCol w="658368">
                  <a:extLst>
                    <a:ext uri="{9D8B030D-6E8A-4147-A177-3AD203B41FA5}">
                      <a16:colId xmlns:a16="http://schemas.microsoft.com/office/drawing/2014/main" val="264525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44070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- 2024-07-30 16:19:56</a:t>
                      </a:r>
                      <a:r>
                        <a:rPr kumimoji="0" lang="en-US" sz="1000" b="0" i="0" u="none" strike="noStrike" kern="1200" cap="none" spc="0" normalizeH="0" baseline="0" noProof="0">
                          <a:ln>
                            <a:noFill/>
                          </a:ln>
                          <a:solidFill>
                            <a:prstClr val="black"/>
                          </a:solidFill>
                          <a:effectLst/>
                          <a:uLnTx/>
                          <a:uFillTx/>
                          <a:latin typeface="Calibri"/>
                          <a:ea typeface="+mn-ea"/>
                          <a:cs typeface="+mn-cs"/>
                        </a:rPr>
                        <a:t>
 ✨ #GRWM für die Eras Tour ✨ Unsere Konzert-Essentials? Reichhaltige Tagespflege 24h Feuchtigkeit + Sun UV Gesicht Experte Invisible Daily UV Fluid LSF 50+ für einen 8 Stunden Anti-Glanz-Effekt sowie das Deo Fresh Flower Roll-On für den optimalen Schutz beim Durchtanzen! 💃🏼   Welcher #Swiftie war noch alles dabei? 🙋🏼‍♀️     #NIVEA #ErasTour #Eras #HamburgN2  #ConcertLook #Lovers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648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- 2024-08-02 16:21:19</a:t>
                      </a:r>
                      <a:r>
                        <a:rPr kumimoji="0" lang="en-US" sz="1000" b="0" i="0" u="none" strike="noStrike" kern="1200" cap="none" spc="0" normalizeH="0" baseline="0" noProof="0">
                          <a:ln>
                            <a:noFill/>
                          </a:ln>
                          <a:solidFill>
                            <a:prstClr val="black"/>
                          </a:solidFill>
                          <a:effectLst/>
                          <a:uLnTx/>
                          <a:uFillTx/>
                          <a:latin typeface="Calibri"/>
                          <a:ea typeface="+mn-ea"/>
                          <a:cs typeface="+mn-cs"/>
                        </a:rPr>
                        <a:t>
 Verwendest du schon ein Serum in deiner Routine? 🫶   Als Allrounder zum Start empfehlen wir dir das feuchtigkeitsspendende und glättende Cellular Expert Filler Aufpolsterndes Hyaluron Serum.   #NIVEA #Serum #Gesichtsserum #SkincareRoutine #HautpflegeRoutine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3650788"/>
                  </a:ext>
                </a:extLst>
              </a:tr>
            </a:tbl>
          </a:graphicData>
        </a:graphic>
      </p:graphicFrame>
      <p:sp>
        <p:nvSpPr>
          <p:cNvPr id="4" name="Text Placeholder 3">
            <a:extLst>
              <a:ext uri="{FF2B5EF4-FFF2-40B4-BE49-F238E27FC236}">
                <a16:creationId xmlns:a16="http://schemas.microsoft.com/office/drawing/2014/main" id="{34F53A2D-0CEB-4E83-A323-C49038312CA8}"/>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1603683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72031-EDB9-4B2C-84F0-1A647F05992D}"/>
              </a:ext>
            </a:extLst>
          </p:cNvPr>
          <p:cNvSpPr>
            <a:spLocks noGrp="1"/>
          </p:cNvSpPr>
          <p:nvPr>
            <p:ph type="title"/>
          </p:nvPr>
        </p:nvSpPr>
        <p:spPr/>
        <p:txBody>
          <a:bodyPr/>
          <a:lstStyle/>
          <a:p>
            <a:r>
              <a:rPr lang="en-US"/>
              <a:t>Tiktok Videos Table Overview | 2 profiles - 5 of 14</a:t>
            </a:r>
          </a:p>
        </p:txBody>
      </p:sp>
      <p:graphicFrame>
        <p:nvGraphicFramePr>
          <p:cNvPr id="5" name="Table Placeholder 4">
            <a:extLst>
              <a:ext uri="{FF2B5EF4-FFF2-40B4-BE49-F238E27FC236}">
                <a16:creationId xmlns:a16="http://schemas.microsoft.com/office/drawing/2014/main" id="{1D78867A-FA0C-40A9-918D-DF5BAE038594}"/>
              </a:ext>
            </a:extLst>
          </p:cNvPr>
          <p:cNvGraphicFramePr>
            <a:graphicFrameLocks noGrp="1"/>
          </p:cNvGraphicFramePr>
          <p:nvPr>
            <p:ph type="tbl" sz="quarter" idx="13"/>
            <p:extLst>
              <p:ext uri="{D42A27DB-BD31-4B8C-83A1-F6EECF244321}">
                <p14:modId xmlns:p14="http://schemas.microsoft.com/office/powerpoint/2010/main" val="1852094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2184168"/>
                    </a:ext>
                  </a:extLst>
                </a:gridCol>
                <a:gridCol w="658368">
                  <a:extLst>
                    <a:ext uri="{9D8B030D-6E8A-4147-A177-3AD203B41FA5}">
                      <a16:colId xmlns:a16="http://schemas.microsoft.com/office/drawing/2014/main" val="4263566618"/>
                    </a:ext>
                  </a:extLst>
                </a:gridCol>
                <a:gridCol w="658368">
                  <a:extLst>
                    <a:ext uri="{9D8B030D-6E8A-4147-A177-3AD203B41FA5}">
                      <a16:colId xmlns:a16="http://schemas.microsoft.com/office/drawing/2014/main" val="719083584"/>
                    </a:ext>
                  </a:extLst>
                </a:gridCol>
                <a:gridCol w="658368">
                  <a:extLst>
                    <a:ext uri="{9D8B030D-6E8A-4147-A177-3AD203B41FA5}">
                      <a16:colId xmlns:a16="http://schemas.microsoft.com/office/drawing/2014/main" val="3824388591"/>
                    </a:ext>
                  </a:extLst>
                </a:gridCol>
                <a:gridCol w="658368">
                  <a:extLst>
                    <a:ext uri="{9D8B030D-6E8A-4147-A177-3AD203B41FA5}">
                      <a16:colId xmlns:a16="http://schemas.microsoft.com/office/drawing/2014/main" val="2265702771"/>
                    </a:ext>
                  </a:extLst>
                </a:gridCol>
                <a:gridCol w="658368">
                  <a:extLst>
                    <a:ext uri="{9D8B030D-6E8A-4147-A177-3AD203B41FA5}">
                      <a16:colId xmlns:a16="http://schemas.microsoft.com/office/drawing/2014/main" val="153231028"/>
                    </a:ext>
                  </a:extLst>
                </a:gridCol>
                <a:gridCol w="658368">
                  <a:extLst>
                    <a:ext uri="{9D8B030D-6E8A-4147-A177-3AD203B41FA5}">
                      <a16:colId xmlns:a16="http://schemas.microsoft.com/office/drawing/2014/main" val="819205624"/>
                    </a:ext>
                  </a:extLst>
                </a:gridCol>
                <a:gridCol w="658368">
                  <a:extLst>
                    <a:ext uri="{9D8B030D-6E8A-4147-A177-3AD203B41FA5}">
                      <a16:colId xmlns:a16="http://schemas.microsoft.com/office/drawing/2014/main" val="1982429987"/>
                    </a:ext>
                  </a:extLst>
                </a:gridCol>
                <a:gridCol w="658368">
                  <a:extLst>
                    <a:ext uri="{9D8B030D-6E8A-4147-A177-3AD203B41FA5}">
                      <a16:colId xmlns:a16="http://schemas.microsoft.com/office/drawing/2014/main" val="93506302"/>
                    </a:ext>
                  </a:extLst>
                </a:gridCol>
                <a:gridCol w="658368">
                  <a:extLst>
                    <a:ext uri="{9D8B030D-6E8A-4147-A177-3AD203B41FA5}">
                      <a16:colId xmlns:a16="http://schemas.microsoft.com/office/drawing/2014/main" val="2566840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33752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- 2024-07-25 17:29:39</a:t>
                      </a:r>
                      <a:r>
                        <a:rPr kumimoji="0" lang="en-US" sz="1000" b="0" i="0" u="none" strike="noStrike" kern="1200" cap="none" spc="0" normalizeH="0" baseline="0" noProof="0">
                          <a:ln>
                            <a:noFill/>
                          </a:ln>
                          <a:solidFill>
                            <a:prstClr val="black"/>
                          </a:solidFill>
                          <a:effectLst/>
                          <a:uLnTx/>
                          <a:uFillTx/>
                          <a:latin typeface="Calibri"/>
                          <a:ea typeface="+mn-ea"/>
                          <a:cs typeface="+mn-cs"/>
                        </a:rPr>
                        <a:t>
 Du möchtest die virale #GlassSkin? 🪞✨ Wir zeigen dir, mit welchen Produkten du sie bekommst: Step 1: Verwende das Cellular Expert Filler Aufpolsterndes Hyaluron Serum. Es polstert deine Haut auf und glättet Falten.   Step 2: Als nächstes wenden wir eine feuchtigskeitsspendende Tagespflege an. Die  Reichhaltige Tagespflege mit natürlichem Mandelöl eignet sich perfekt dafür.   Step 3: Last but not least darf der richtige Sonnenschutz nicht fehlen: Sun UV Gesicht Experte Invisible Daily UV Fluid LSF 50+   Das Ergebnis kann sich sehen lassen, oder? 🫶   #NIVEA #GlasSkin #SkincareRoutine #HautpflegeRoutine #GlowySkin #SkinTok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21336343"/>
                  </a:ext>
                </a:extLst>
              </a:tr>
            </a:tbl>
          </a:graphicData>
        </a:graphic>
      </p:graphicFrame>
      <p:sp>
        <p:nvSpPr>
          <p:cNvPr id="4" name="Text Placeholder 3">
            <a:extLst>
              <a:ext uri="{FF2B5EF4-FFF2-40B4-BE49-F238E27FC236}">
                <a16:creationId xmlns:a16="http://schemas.microsoft.com/office/drawing/2014/main" id="{A4F76D44-1FD9-4CDA-A330-7B70870A20B3}"/>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25441270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A676A-41FE-4D4F-9D67-D2E6EA18E557}"/>
              </a:ext>
            </a:extLst>
          </p:cNvPr>
          <p:cNvSpPr>
            <a:spLocks noGrp="1"/>
          </p:cNvSpPr>
          <p:nvPr>
            <p:ph type="title"/>
          </p:nvPr>
        </p:nvSpPr>
        <p:spPr/>
        <p:txBody>
          <a:bodyPr/>
          <a:lstStyle/>
          <a:p>
            <a:r>
              <a:rPr lang="en-US"/>
              <a:t>Tiktok Videos Table Overview | 2 profiles - 6 of 14</a:t>
            </a:r>
          </a:p>
        </p:txBody>
      </p:sp>
      <p:graphicFrame>
        <p:nvGraphicFramePr>
          <p:cNvPr id="5" name="Table Placeholder 4">
            <a:extLst>
              <a:ext uri="{FF2B5EF4-FFF2-40B4-BE49-F238E27FC236}">
                <a16:creationId xmlns:a16="http://schemas.microsoft.com/office/drawing/2014/main" id="{54B5DBC0-B51A-4B24-9044-739CEBD9C243}"/>
              </a:ext>
            </a:extLst>
          </p:cNvPr>
          <p:cNvGraphicFramePr>
            <a:graphicFrameLocks noGrp="1"/>
          </p:cNvGraphicFramePr>
          <p:nvPr>
            <p:ph type="tbl" sz="quarter" idx="13"/>
            <p:extLst>
              <p:ext uri="{D42A27DB-BD31-4B8C-83A1-F6EECF244321}">
                <p14:modId xmlns:p14="http://schemas.microsoft.com/office/powerpoint/2010/main" val="215570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7301972"/>
                    </a:ext>
                  </a:extLst>
                </a:gridCol>
                <a:gridCol w="658368">
                  <a:extLst>
                    <a:ext uri="{9D8B030D-6E8A-4147-A177-3AD203B41FA5}">
                      <a16:colId xmlns:a16="http://schemas.microsoft.com/office/drawing/2014/main" val="3470658703"/>
                    </a:ext>
                  </a:extLst>
                </a:gridCol>
                <a:gridCol w="658368">
                  <a:extLst>
                    <a:ext uri="{9D8B030D-6E8A-4147-A177-3AD203B41FA5}">
                      <a16:colId xmlns:a16="http://schemas.microsoft.com/office/drawing/2014/main" val="3874219818"/>
                    </a:ext>
                  </a:extLst>
                </a:gridCol>
                <a:gridCol w="658368">
                  <a:extLst>
                    <a:ext uri="{9D8B030D-6E8A-4147-A177-3AD203B41FA5}">
                      <a16:colId xmlns:a16="http://schemas.microsoft.com/office/drawing/2014/main" val="2873271853"/>
                    </a:ext>
                  </a:extLst>
                </a:gridCol>
                <a:gridCol w="658368">
                  <a:extLst>
                    <a:ext uri="{9D8B030D-6E8A-4147-A177-3AD203B41FA5}">
                      <a16:colId xmlns:a16="http://schemas.microsoft.com/office/drawing/2014/main" val="3331708951"/>
                    </a:ext>
                  </a:extLst>
                </a:gridCol>
                <a:gridCol w="658368">
                  <a:extLst>
                    <a:ext uri="{9D8B030D-6E8A-4147-A177-3AD203B41FA5}">
                      <a16:colId xmlns:a16="http://schemas.microsoft.com/office/drawing/2014/main" val="1331987650"/>
                    </a:ext>
                  </a:extLst>
                </a:gridCol>
                <a:gridCol w="658368">
                  <a:extLst>
                    <a:ext uri="{9D8B030D-6E8A-4147-A177-3AD203B41FA5}">
                      <a16:colId xmlns:a16="http://schemas.microsoft.com/office/drawing/2014/main" val="267879637"/>
                    </a:ext>
                  </a:extLst>
                </a:gridCol>
                <a:gridCol w="658368">
                  <a:extLst>
                    <a:ext uri="{9D8B030D-6E8A-4147-A177-3AD203B41FA5}">
                      <a16:colId xmlns:a16="http://schemas.microsoft.com/office/drawing/2014/main" val="3796183632"/>
                    </a:ext>
                  </a:extLst>
                </a:gridCol>
                <a:gridCol w="658368">
                  <a:extLst>
                    <a:ext uri="{9D8B030D-6E8A-4147-A177-3AD203B41FA5}">
                      <a16:colId xmlns:a16="http://schemas.microsoft.com/office/drawing/2014/main" val="2457467580"/>
                    </a:ext>
                  </a:extLst>
                </a:gridCol>
                <a:gridCol w="658368">
                  <a:extLst>
                    <a:ext uri="{9D8B030D-6E8A-4147-A177-3AD203B41FA5}">
                      <a16:colId xmlns:a16="http://schemas.microsoft.com/office/drawing/2014/main" val="143191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14105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- 2024-07-30 16:38:02</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the NEW Nivea Micellar Water Bundle only on NIVEA TikTok Shop! The first serum-infused micellar water that effortlessly removes even the toughest waterproof makeup in just a few gentle swipes. Say goodbye to rubbing aggressively and hello to one simple swipe to removing your makeup! Shop now, only on TikTok Shop!  #serum #micellarwater #NIVEA #skinglow #regenerating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536583</a:t>
                      </a:r>
                    </a:p>
                  </a:txBody>
                  <a:tcPr/>
                </a:tc>
                <a:extLst>
                  <a:ext uri="{0D108BD9-81ED-4DB2-BD59-A6C34878D82A}">
                    <a16:rowId xmlns:a16="http://schemas.microsoft.com/office/drawing/2014/main" val="352065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- 2024-08-01 18:26:52</a:t>
                      </a:r>
                      <a:r>
                        <a:rPr kumimoji="0" lang="en-US" sz="1000" b="0" i="0" u="none" strike="noStrike" kern="1200" cap="none" spc="0" normalizeH="0" baseline="0" noProof="0">
                          <a:ln>
                            <a:noFill/>
                          </a:ln>
                          <a:solidFill>
                            <a:prstClr val="black"/>
                          </a:solidFill>
                          <a:effectLst/>
                          <a:uLnTx/>
                          <a:uFillTx/>
                          <a:latin typeface="Calibri"/>
                          <a:ea typeface="+mn-ea"/>
                          <a:cs typeface="+mn-cs"/>
                        </a:rPr>
                        <a:t>
 Is your skin feeling tired and dull? Try our NEW NIVEA Skin Glow Serum Infused Micellar Water ✨ Look at the glow and hydration after just one swipe! It's clinically tested to brighten the skin, not oily at all – only refreshing! What more could you ask for? #skincareroutine #NIVEA #skincaretips #glow #micellarwater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143627</a:t>
                      </a:r>
                    </a:p>
                  </a:txBody>
                  <a:tcPr/>
                </a:tc>
                <a:extLst>
                  <a:ext uri="{0D108BD9-81ED-4DB2-BD59-A6C34878D82A}">
                    <a16:rowId xmlns:a16="http://schemas.microsoft.com/office/drawing/2014/main" val="344364211"/>
                  </a:ext>
                </a:extLst>
              </a:tr>
            </a:tbl>
          </a:graphicData>
        </a:graphic>
      </p:graphicFrame>
      <p:sp>
        <p:nvSpPr>
          <p:cNvPr id="4" name="Text Placeholder 3">
            <a:extLst>
              <a:ext uri="{FF2B5EF4-FFF2-40B4-BE49-F238E27FC236}">
                <a16:creationId xmlns:a16="http://schemas.microsoft.com/office/drawing/2014/main" id="{1CB0CEBD-096B-4ED0-B254-0022375D3CBE}"/>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8381608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984A-4571-40D9-9E76-C874AB416BED}"/>
              </a:ext>
            </a:extLst>
          </p:cNvPr>
          <p:cNvSpPr>
            <a:spLocks noGrp="1"/>
          </p:cNvSpPr>
          <p:nvPr>
            <p:ph type="title"/>
          </p:nvPr>
        </p:nvSpPr>
        <p:spPr/>
        <p:txBody>
          <a:bodyPr/>
          <a:lstStyle/>
          <a:p>
            <a:r>
              <a:rPr lang="en-US"/>
              <a:t>Tiktok Videos Table Overview | 2 profiles - 7 of 14</a:t>
            </a:r>
          </a:p>
        </p:txBody>
      </p:sp>
      <p:graphicFrame>
        <p:nvGraphicFramePr>
          <p:cNvPr id="5" name="Table Placeholder 4">
            <a:extLst>
              <a:ext uri="{FF2B5EF4-FFF2-40B4-BE49-F238E27FC236}">
                <a16:creationId xmlns:a16="http://schemas.microsoft.com/office/drawing/2014/main" id="{9D1F6E15-71F2-46D3-ABEA-52B39A6E91F8}"/>
              </a:ext>
            </a:extLst>
          </p:cNvPr>
          <p:cNvGraphicFramePr>
            <a:graphicFrameLocks noGrp="1"/>
          </p:cNvGraphicFramePr>
          <p:nvPr>
            <p:ph type="tbl" sz="quarter" idx="13"/>
            <p:extLst>
              <p:ext uri="{D42A27DB-BD31-4B8C-83A1-F6EECF244321}">
                <p14:modId xmlns:p14="http://schemas.microsoft.com/office/powerpoint/2010/main" val="349830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3487192"/>
                    </a:ext>
                  </a:extLst>
                </a:gridCol>
                <a:gridCol w="658368">
                  <a:extLst>
                    <a:ext uri="{9D8B030D-6E8A-4147-A177-3AD203B41FA5}">
                      <a16:colId xmlns:a16="http://schemas.microsoft.com/office/drawing/2014/main" val="260085827"/>
                    </a:ext>
                  </a:extLst>
                </a:gridCol>
                <a:gridCol w="658368">
                  <a:extLst>
                    <a:ext uri="{9D8B030D-6E8A-4147-A177-3AD203B41FA5}">
                      <a16:colId xmlns:a16="http://schemas.microsoft.com/office/drawing/2014/main" val="3239589186"/>
                    </a:ext>
                  </a:extLst>
                </a:gridCol>
                <a:gridCol w="658368">
                  <a:extLst>
                    <a:ext uri="{9D8B030D-6E8A-4147-A177-3AD203B41FA5}">
                      <a16:colId xmlns:a16="http://schemas.microsoft.com/office/drawing/2014/main" val="4026889402"/>
                    </a:ext>
                  </a:extLst>
                </a:gridCol>
                <a:gridCol w="658368">
                  <a:extLst>
                    <a:ext uri="{9D8B030D-6E8A-4147-A177-3AD203B41FA5}">
                      <a16:colId xmlns:a16="http://schemas.microsoft.com/office/drawing/2014/main" val="2121517879"/>
                    </a:ext>
                  </a:extLst>
                </a:gridCol>
                <a:gridCol w="658368">
                  <a:extLst>
                    <a:ext uri="{9D8B030D-6E8A-4147-A177-3AD203B41FA5}">
                      <a16:colId xmlns:a16="http://schemas.microsoft.com/office/drawing/2014/main" val="1972129146"/>
                    </a:ext>
                  </a:extLst>
                </a:gridCol>
                <a:gridCol w="658368">
                  <a:extLst>
                    <a:ext uri="{9D8B030D-6E8A-4147-A177-3AD203B41FA5}">
                      <a16:colId xmlns:a16="http://schemas.microsoft.com/office/drawing/2014/main" val="4197654770"/>
                    </a:ext>
                  </a:extLst>
                </a:gridCol>
                <a:gridCol w="658368">
                  <a:extLst>
                    <a:ext uri="{9D8B030D-6E8A-4147-A177-3AD203B41FA5}">
                      <a16:colId xmlns:a16="http://schemas.microsoft.com/office/drawing/2014/main" val="631298296"/>
                    </a:ext>
                  </a:extLst>
                </a:gridCol>
                <a:gridCol w="658368">
                  <a:extLst>
                    <a:ext uri="{9D8B030D-6E8A-4147-A177-3AD203B41FA5}">
                      <a16:colId xmlns:a16="http://schemas.microsoft.com/office/drawing/2014/main" val="565232860"/>
                    </a:ext>
                  </a:extLst>
                </a:gridCol>
                <a:gridCol w="658368">
                  <a:extLst>
                    <a:ext uri="{9D8B030D-6E8A-4147-A177-3AD203B41FA5}">
                      <a16:colId xmlns:a16="http://schemas.microsoft.com/office/drawing/2014/main" val="124440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22343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- 2024-07-29 11:44:15</a:t>
                      </a:r>
                      <a:r>
                        <a:rPr kumimoji="0" lang="en-US" sz="1000" b="0" i="0" u="none" strike="noStrike" kern="1200" cap="none" spc="0" normalizeH="0" baseline="0" noProof="0">
                          <a:ln>
                            <a:noFill/>
                          </a:ln>
                          <a:solidFill>
                            <a:prstClr val="black"/>
                          </a:solidFill>
                          <a:effectLst/>
                          <a:uLnTx/>
                          <a:uFillTx/>
                          <a:latin typeface="Calibri"/>
                          <a:ea typeface="+mn-ea"/>
                          <a:cs typeface="+mn-cs"/>
                        </a:rPr>
                        <a:t>
 Exciting News! NIVEA TikTok Shop is now officially open! 🛍️ AND…. Join us LIVE at 6pm-8pm today for exclusive bundles, special offers and skincare tips! Register now so you don’t miss out, link in bio, see you there!   #NIVEATikTokShop #NIVEA #TikTokShopLIVE"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121988</a:t>
                      </a:r>
                    </a:p>
                  </a:txBody>
                  <a:tcPr/>
                </a:tc>
                <a:extLst>
                  <a:ext uri="{0D108BD9-81ED-4DB2-BD59-A6C34878D82A}">
                    <a16:rowId xmlns:a16="http://schemas.microsoft.com/office/drawing/2014/main" val="293781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- 2024-08-07 17:03:35</a:t>
                      </a:r>
                      <a:r>
                        <a:rPr kumimoji="0" lang="en-US" sz="1000" b="0" i="0" u="none" strike="noStrike" kern="1200" cap="none" spc="0" normalizeH="0" baseline="0" noProof="0">
                          <a:ln>
                            <a:noFill/>
                          </a:ln>
                          <a:solidFill>
                            <a:prstClr val="black"/>
                          </a:solidFill>
                          <a:effectLst/>
                          <a:uLnTx/>
                          <a:uFillTx/>
                          <a:latin typeface="Calibri"/>
                          <a:ea typeface="+mn-ea"/>
                          <a:cs typeface="+mn-cs"/>
                        </a:rPr>
                        <a:t>
 Why settle for one when you can have both? With 30% off the bundle only on TikTok Shop, get your hands on our new NIVEA Skin Glow Serum Infused Micellar Water AND NIVEA Regenerating Serum Infused Micellar Water Bundle! Just one tap away on TikTok Shop with free shipping 🛍️ #NIVEA #tiktokshop #skincare #freeshipping #micellarwater #glow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90449</a:t>
                      </a:r>
                    </a:p>
                  </a:txBody>
                  <a:tcPr/>
                </a:tc>
                <a:extLst>
                  <a:ext uri="{0D108BD9-81ED-4DB2-BD59-A6C34878D82A}">
                    <a16:rowId xmlns:a16="http://schemas.microsoft.com/office/drawing/2014/main" val="1686313152"/>
                  </a:ext>
                </a:extLst>
              </a:tr>
            </a:tbl>
          </a:graphicData>
        </a:graphic>
      </p:graphicFrame>
      <p:sp>
        <p:nvSpPr>
          <p:cNvPr id="4" name="Text Placeholder 3">
            <a:extLst>
              <a:ext uri="{FF2B5EF4-FFF2-40B4-BE49-F238E27FC236}">
                <a16:creationId xmlns:a16="http://schemas.microsoft.com/office/drawing/2014/main" id="{AC2CD5E3-7073-4569-B156-4583FEB3BE44}"/>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4216445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77B0-7E25-47D9-97F3-C7BC8C9DFBB2}"/>
              </a:ext>
            </a:extLst>
          </p:cNvPr>
          <p:cNvSpPr>
            <a:spLocks noGrp="1"/>
          </p:cNvSpPr>
          <p:nvPr>
            <p:ph type="title"/>
          </p:nvPr>
        </p:nvSpPr>
        <p:spPr/>
        <p:txBody>
          <a:bodyPr/>
          <a:lstStyle/>
          <a:p>
            <a:r>
              <a:rPr lang="en-US"/>
              <a:t>Tiktok Videos Table Overview | 2 profiles - 8 of 14</a:t>
            </a:r>
          </a:p>
        </p:txBody>
      </p:sp>
      <p:graphicFrame>
        <p:nvGraphicFramePr>
          <p:cNvPr id="5" name="Table Placeholder 4">
            <a:extLst>
              <a:ext uri="{FF2B5EF4-FFF2-40B4-BE49-F238E27FC236}">
                <a16:creationId xmlns:a16="http://schemas.microsoft.com/office/drawing/2014/main" id="{E895AB8E-B677-445D-A3A9-F45B432EB8AE}"/>
              </a:ext>
            </a:extLst>
          </p:cNvPr>
          <p:cNvGraphicFramePr>
            <a:graphicFrameLocks noGrp="1"/>
          </p:cNvGraphicFramePr>
          <p:nvPr>
            <p:ph type="tbl" sz="quarter" idx="13"/>
            <p:extLst>
              <p:ext uri="{D42A27DB-BD31-4B8C-83A1-F6EECF244321}">
                <p14:modId xmlns:p14="http://schemas.microsoft.com/office/powerpoint/2010/main" val="1422772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7150034"/>
                    </a:ext>
                  </a:extLst>
                </a:gridCol>
                <a:gridCol w="658368">
                  <a:extLst>
                    <a:ext uri="{9D8B030D-6E8A-4147-A177-3AD203B41FA5}">
                      <a16:colId xmlns:a16="http://schemas.microsoft.com/office/drawing/2014/main" val="2646501411"/>
                    </a:ext>
                  </a:extLst>
                </a:gridCol>
                <a:gridCol w="658368">
                  <a:extLst>
                    <a:ext uri="{9D8B030D-6E8A-4147-A177-3AD203B41FA5}">
                      <a16:colId xmlns:a16="http://schemas.microsoft.com/office/drawing/2014/main" val="815782053"/>
                    </a:ext>
                  </a:extLst>
                </a:gridCol>
                <a:gridCol w="658368">
                  <a:extLst>
                    <a:ext uri="{9D8B030D-6E8A-4147-A177-3AD203B41FA5}">
                      <a16:colId xmlns:a16="http://schemas.microsoft.com/office/drawing/2014/main" val="1501869998"/>
                    </a:ext>
                  </a:extLst>
                </a:gridCol>
                <a:gridCol w="658368">
                  <a:extLst>
                    <a:ext uri="{9D8B030D-6E8A-4147-A177-3AD203B41FA5}">
                      <a16:colId xmlns:a16="http://schemas.microsoft.com/office/drawing/2014/main" val="3653115846"/>
                    </a:ext>
                  </a:extLst>
                </a:gridCol>
                <a:gridCol w="658368">
                  <a:extLst>
                    <a:ext uri="{9D8B030D-6E8A-4147-A177-3AD203B41FA5}">
                      <a16:colId xmlns:a16="http://schemas.microsoft.com/office/drawing/2014/main" val="148234749"/>
                    </a:ext>
                  </a:extLst>
                </a:gridCol>
                <a:gridCol w="658368">
                  <a:extLst>
                    <a:ext uri="{9D8B030D-6E8A-4147-A177-3AD203B41FA5}">
                      <a16:colId xmlns:a16="http://schemas.microsoft.com/office/drawing/2014/main" val="2042693114"/>
                    </a:ext>
                  </a:extLst>
                </a:gridCol>
                <a:gridCol w="658368">
                  <a:extLst>
                    <a:ext uri="{9D8B030D-6E8A-4147-A177-3AD203B41FA5}">
                      <a16:colId xmlns:a16="http://schemas.microsoft.com/office/drawing/2014/main" val="2759869771"/>
                    </a:ext>
                  </a:extLst>
                </a:gridCol>
                <a:gridCol w="658368">
                  <a:extLst>
                    <a:ext uri="{9D8B030D-6E8A-4147-A177-3AD203B41FA5}">
                      <a16:colId xmlns:a16="http://schemas.microsoft.com/office/drawing/2014/main" val="2670459770"/>
                    </a:ext>
                  </a:extLst>
                </a:gridCol>
                <a:gridCol w="658368">
                  <a:extLst>
                    <a:ext uri="{9D8B030D-6E8A-4147-A177-3AD203B41FA5}">
                      <a16:colId xmlns:a16="http://schemas.microsoft.com/office/drawing/2014/main" val="831854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71488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- 2024-08-08 16:46:21</a:t>
                      </a:r>
                      <a:r>
                        <a:rPr kumimoji="0" lang="en-US" sz="1000" b="0" i="0" u="none" strike="noStrike" kern="1200" cap="none" spc="0" normalizeH="0" baseline="0" noProof="0">
                          <a:ln>
                            <a:noFill/>
                          </a:ln>
                          <a:solidFill>
                            <a:prstClr val="black"/>
                          </a:solidFill>
                          <a:effectLst/>
                          <a:uLnTx/>
                          <a:uFillTx/>
                          <a:latin typeface="Calibri"/>
                          <a:ea typeface="+mn-ea"/>
                          <a:cs typeface="+mn-cs"/>
                        </a:rPr>
                        <a:t>
 Today's showstopper: our new NIVEA Micellar Water Bundle! 🌟 Two is always better than one! Enjoy 30% off with free shipping now, only exclusive on TikTok Shop! #tiktokshop #micellarwater #glow #NIVEA #freeshipping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13591</a:t>
                      </a:r>
                    </a:p>
                  </a:txBody>
                  <a:tcPr/>
                </a:tc>
                <a:extLst>
                  <a:ext uri="{0D108BD9-81ED-4DB2-BD59-A6C34878D82A}">
                    <a16:rowId xmlns:a16="http://schemas.microsoft.com/office/drawing/2014/main" val="250265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- 2024-08-05 16:58:30</a:t>
                      </a:r>
                      <a:r>
                        <a:rPr kumimoji="0" lang="en-US" sz="1000" b="0" i="0" u="none" strike="noStrike" kern="1200" cap="none" spc="0" normalizeH="0" baseline="0" noProof="0">
                          <a:ln>
                            <a:noFill/>
                          </a:ln>
                          <a:solidFill>
                            <a:prstClr val="black"/>
                          </a:solidFill>
                          <a:effectLst/>
                          <a:uLnTx/>
                          <a:uFillTx/>
                          <a:latin typeface="Calibri"/>
                          <a:ea typeface="+mn-ea"/>
                          <a:cs typeface="+mn-cs"/>
                        </a:rPr>
                        <a:t>
 Impatient for skincare results? 🙋‍♀️ Not with NIVEA Regenerating Serum Infused Micellar Water! You can shop this now 30% off only on TikTok Shop! 🛍️ Just use it to remove your makeup before bed and wake up with hydrated, beautiful and well-rested skin. The effect is immediate! #skincareroutine #micellarwater #nivea #hydrateskin #glow #tiktokshop #freeshipping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13630</a:t>
                      </a:r>
                    </a:p>
                  </a:txBody>
                  <a:tcPr/>
                </a:tc>
                <a:extLst>
                  <a:ext uri="{0D108BD9-81ED-4DB2-BD59-A6C34878D82A}">
                    <a16:rowId xmlns:a16="http://schemas.microsoft.com/office/drawing/2014/main" val="289701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- 2024-08-01 12:16:36</a:t>
                      </a:r>
                      <a:r>
                        <a:rPr kumimoji="0" lang="en-US" sz="1000" b="0" i="0" u="none" strike="noStrike" kern="1200" cap="none" spc="0" normalizeH="0" baseline="0" noProof="0">
                          <a:ln>
                            <a:noFill/>
                          </a:ln>
                          <a:solidFill>
                            <a:prstClr val="black"/>
                          </a:solidFill>
                          <a:effectLst/>
                          <a:uLnTx/>
                          <a:uFillTx/>
                          <a:latin typeface="Calibri"/>
                          <a:ea typeface="+mn-ea"/>
                          <a:cs typeface="+mn-cs"/>
                        </a:rPr>
                        <a:t>
 The answer is going to be no ❌ #nivea #lipbalm #nivealipoil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9603</a:t>
                      </a:r>
                    </a:p>
                  </a:txBody>
                  <a:tcPr/>
                </a:tc>
                <a:extLst>
                  <a:ext uri="{0D108BD9-81ED-4DB2-BD59-A6C34878D82A}">
                    <a16:rowId xmlns:a16="http://schemas.microsoft.com/office/drawing/2014/main" val="1111052619"/>
                  </a:ext>
                </a:extLst>
              </a:tr>
            </a:tbl>
          </a:graphicData>
        </a:graphic>
      </p:graphicFrame>
      <p:sp>
        <p:nvSpPr>
          <p:cNvPr id="4" name="Text Placeholder 3">
            <a:extLst>
              <a:ext uri="{FF2B5EF4-FFF2-40B4-BE49-F238E27FC236}">
                <a16:creationId xmlns:a16="http://schemas.microsoft.com/office/drawing/2014/main" id="{8CA90696-15FE-41B8-A815-D4C40C9CC100}"/>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27332549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2B496-C1B6-4814-B3DA-360861BD2255}"/>
              </a:ext>
            </a:extLst>
          </p:cNvPr>
          <p:cNvSpPr>
            <a:spLocks noGrp="1"/>
          </p:cNvSpPr>
          <p:nvPr>
            <p:ph type="title"/>
          </p:nvPr>
        </p:nvSpPr>
        <p:spPr/>
        <p:txBody>
          <a:bodyPr/>
          <a:lstStyle/>
          <a:p>
            <a:r>
              <a:rPr lang="en-US"/>
              <a:t>Tiktok Videos Table Overview | 2 profiles - 9 of 14</a:t>
            </a:r>
          </a:p>
        </p:txBody>
      </p:sp>
      <p:graphicFrame>
        <p:nvGraphicFramePr>
          <p:cNvPr id="5" name="Table Placeholder 4">
            <a:extLst>
              <a:ext uri="{FF2B5EF4-FFF2-40B4-BE49-F238E27FC236}">
                <a16:creationId xmlns:a16="http://schemas.microsoft.com/office/drawing/2014/main" id="{FB57A645-9491-448C-9534-84B66C01EE8E}"/>
              </a:ext>
            </a:extLst>
          </p:cNvPr>
          <p:cNvGraphicFramePr>
            <a:graphicFrameLocks noGrp="1"/>
          </p:cNvGraphicFramePr>
          <p:nvPr>
            <p:ph type="tbl" sz="quarter" idx="13"/>
            <p:extLst>
              <p:ext uri="{D42A27DB-BD31-4B8C-83A1-F6EECF244321}">
                <p14:modId xmlns:p14="http://schemas.microsoft.com/office/powerpoint/2010/main" val="3180482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292802"/>
                    </a:ext>
                  </a:extLst>
                </a:gridCol>
                <a:gridCol w="658368">
                  <a:extLst>
                    <a:ext uri="{9D8B030D-6E8A-4147-A177-3AD203B41FA5}">
                      <a16:colId xmlns:a16="http://schemas.microsoft.com/office/drawing/2014/main" val="2400326586"/>
                    </a:ext>
                  </a:extLst>
                </a:gridCol>
                <a:gridCol w="658368">
                  <a:extLst>
                    <a:ext uri="{9D8B030D-6E8A-4147-A177-3AD203B41FA5}">
                      <a16:colId xmlns:a16="http://schemas.microsoft.com/office/drawing/2014/main" val="819494462"/>
                    </a:ext>
                  </a:extLst>
                </a:gridCol>
                <a:gridCol w="658368">
                  <a:extLst>
                    <a:ext uri="{9D8B030D-6E8A-4147-A177-3AD203B41FA5}">
                      <a16:colId xmlns:a16="http://schemas.microsoft.com/office/drawing/2014/main" val="1242646218"/>
                    </a:ext>
                  </a:extLst>
                </a:gridCol>
                <a:gridCol w="658368">
                  <a:extLst>
                    <a:ext uri="{9D8B030D-6E8A-4147-A177-3AD203B41FA5}">
                      <a16:colId xmlns:a16="http://schemas.microsoft.com/office/drawing/2014/main" val="2906696403"/>
                    </a:ext>
                  </a:extLst>
                </a:gridCol>
                <a:gridCol w="658368">
                  <a:extLst>
                    <a:ext uri="{9D8B030D-6E8A-4147-A177-3AD203B41FA5}">
                      <a16:colId xmlns:a16="http://schemas.microsoft.com/office/drawing/2014/main" val="626452665"/>
                    </a:ext>
                  </a:extLst>
                </a:gridCol>
                <a:gridCol w="658368">
                  <a:extLst>
                    <a:ext uri="{9D8B030D-6E8A-4147-A177-3AD203B41FA5}">
                      <a16:colId xmlns:a16="http://schemas.microsoft.com/office/drawing/2014/main" val="1881952878"/>
                    </a:ext>
                  </a:extLst>
                </a:gridCol>
                <a:gridCol w="658368">
                  <a:extLst>
                    <a:ext uri="{9D8B030D-6E8A-4147-A177-3AD203B41FA5}">
                      <a16:colId xmlns:a16="http://schemas.microsoft.com/office/drawing/2014/main" val="4045726640"/>
                    </a:ext>
                  </a:extLst>
                </a:gridCol>
                <a:gridCol w="658368">
                  <a:extLst>
                    <a:ext uri="{9D8B030D-6E8A-4147-A177-3AD203B41FA5}">
                      <a16:colId xmlns:a16="http://schemas.microsoft.com/office/drawing/2014/main" val="3810758954"/>
                    </a:ext>
                  </a:extLst>
                </a:gridCol>
                <a:gridCol w="658368">
                  <a:extLst>
                    <a:ext uri="{9D8B030D-6E8A-4147-A177-3AD203B41FA5}">
                      <a16:colId xmlns:a16="http://schemas.microsoft.com/office/drawing/2014/main" val="1822700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27756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- 2024-08-19 15:48:21</a:t>
                      </a:r>
                      <a:r>
                        <a:rPr kumimoji="0" lang="en-US" sz="1000" b="0" i="0" u="none" strike="noStrike" kern="1200" cap="none" spc="0" normalizeH="0" baseline="0" noProof="0">
                          <a:ln>
                            <a:noFill/>
                          </a:ln>
                          <a:solidFill>
                            <a:prstClr val="black"/>
                          </a:solidFill>
                          <a:effectLst/>
                          <a:uLnTx/>
                          <a:uFillTx/>
                          <a:latin typeface="Calibri"/>
                          <a:ea typeface="+mn-ea"/>
                          <a:cs typeface="+mn-cs"/>
                        </a:rPr>
                        <a:t>
 🚨 REGISTER NOW! 🚨   Join us LIVE this Thursday (22nd Aug) from 4PM for an exclusive, one-time offer you don’t want to miss!  Get 50% off our Micellar Water &amp; Derma Skin Clear Bundle, plus a chance to win NIVEA mystery boxes worth £50 each! 🎁 This deal is ONLY available during this LIVE. Register now so you don’t miss out! ⏰   #TikTokShop #LiveExclusive #50%off #limitedtimeoffer #freeshipping #giveaway #NIVEA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5303</a:t>
                      </a:r>
                    </a:p>
                  </a:txBody>
                  <a:tcPr/>
                </a:tc>
                <a:extLst>
                  <a:ext uri="{0D108BD9-81ED-4DB2-BD59-A6C34878D82A}">
                    <a16:rowId xmlns:a16="http://schemas.microsoft.com/office/drawing/2014/main" val="1609114978"/>
                  </a:ext>
                </a:extLst>
              </a:tr>
            </a:tbl>
          </a:graphicData>
        </a:graphic>
      </p:graphicFrame>
      <p:sp>
        <p:nvSpPr>
          <p:cNvPr id="4" name="Text Placeholder 3">
            <a:extLst>
              <a:ext uri="{FF2B5EF4-FFF2-40B4-BE49-F238E27FC236}">
                <a16:creationId xmlns:a16="http://schemas.microsoft.com/office/drawing/2014/main" id="{7C40CF3B-F552-4469-82FF-A9FBC30F34D3}"/>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240579128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DC95F-8360-4396-9F1D-C18A6461B714}"/>
              </a:ext>
            </a:extLst>
          </p:cNvPr>
          <p:cNvSpPr>
            <a:spLocks noGrp="1"/>
          </p:cNvSpPr>
          <p:nvPr>
            <p:ph type="title"/>
          </p:nvPr>
        </p:nvSpPr>
        <p:spPr/>
        <p:txBody>
          <a:bodyPr/>
          <a:lstStyle/>
          <a:p>
            <a:r>
              <a:rPr lang="en-US"/>
              <a:t>Tiktok Videos Table Overview | 2 profiles - 10 of 14</a:t>
            </a:r>
          </a:p>
        </p:txBody>
      </p:sp>
      <p:graphicFrame>
        <p:nvGraphicFramePr>
          <p:cNvPr id="5" name="Table Placeholder 4">
            <a:extLst>
              <a:ext uri="{FF2B5EF4-FFF2-40B4-BE49-F238E27FC236}">
                <a16:creationId xmlns:a16="http://schemas.microsoft.com/office/drawing/2014/main" id="{D0C19EB0-A91A-4AC4-A455-E3DE9232D183}"/>
              </a:ext>
            </a:extLst>
          </p:cNvPr>
          <p:cNvGraphicFramePr>
            <a:graphicFrameLocks noGrp="1"/>
          </p:cNvGraphicFramePr>
          <p:nvPr>
            <p:ph type="tbl" sz="quarter" idx="13"/>
            <p:extLst>
              <p:ext uri="{D42A27DB-BD31-4B8C-83A1-F6EECF244321}">
                <p14:modId xmlns:p14="http://schemas.microsoft.com/office/powerpoint/2010/main" val="3606196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3483264"/>
                    </a:ext>
                  </a:extLst>
                </a:gridCol>
                <a:gridCol w="658368">
                  <a:extLst>
                    <a:ext uri="{9D8B030D-6E8A-4147-A177-3AD203B41FA5}">
                      <a16:colId xmlns:a16="http://schemas.microsoft.com/office/drawing/2014/main" val="1203524922"/>
                    </a:ext>
                  </a:extLst>
                </a:gridCol>
                <a:gridCol w="658368">
                  <a:extLst>
                    <a:ext uri="{9D8B030D-6E8A-4147-A177-3AD203B41FA5}">
                      <a16:colId xmlns:a16="http://schemas.microsoft.com/office/drawing/2014/main" val="1888959645"/>
                    </a:ext>
                  </a:extLst>
                </a:gridCol>
                <a:gridCol w="658368">
                  <a:extLst>
                    <a:ext uri="{9D8B030D-6E8A-4147-A177-3AD203B41FA5}">
                      <a16:colId xmlns:a16="http://schemas.microsoft.com/office/drawing/2014/main" val="4096792692"/>
                    </a:ext>
                  </a:extLst>
                </a:gridCol>
                <a:gridCol w="658368">
                  <a:extLst>
                    <a:ext uri="{9D8B030D-6E8A-4147-A177-3AD203B41FA5}">
                      <a16:colId xmlns:a16="http://schemas.microsoft.com/office/drawing/2014/main" val="3071554975"/>
                    </a:ext>
                  </a:extLst>
                </a:gridCol>
                <a:gridCol w="658368">
                  <a:extLst>
                    <a:ext uri="{9D8B030D-6E8A-4147-A177-3AD203B41FA5}">
                      <a16:colId xmlns:a16="http://schemas.microsoft.com/office/drawing/2014/main" val="2825508303"/>
                    </a:ext>
                  </a:extLst>
                </a:gridCol>
                <a:gridCol w="658368">
                  <a:extLst>
                    <a:ext uri="{9D8B030D-6E8A-4147-A177-3AD203B41FA5}">
                      <a16:colId xmlns:a16="http://schemas.microsoft.com/office/drawing/2014/main" val="1307860319"/>
                    </a:ext>
                  </a:extLst>
                </a:gridCol>
                <a:gridCol w="658368">
                  <a:extLst>
                    <a:ext uri="{9D8B030D-6E8A-4147-A177-3AD203B41FA5}">
                      <a16:colId xmlns:a16="http://schemas.microsoft.com/office/drawing/2014/main" val="3935106954"/>
                    </a:ext>
                  </a:extLst>
                </a:gridCol>
                <a:gridCol w="658368">
                  <a:extLst>
                    <a:ext uri="{9D8B030D-6E8A-4147-A177-3AD203B41FA5}">
                      <a16:colId xmlns:a16="http://schemas.microsoft.com/office/drawing/2014/main" val="2512940186"/>
                    </a:ext>
                  </a:extLst>
                </a:gridCol>
                <a:gridCol w="658368">
                  <a:extLst>
                    <a:ext uri="{9D8B030D-6E8A-4147-A177-3AD203B41FA5}">
                      <a16:colId xmlns:a16="http://schemas.microsoft.com/office/drawing/2014/main" val="1227398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218706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- 2024-08-21 18:00:48</a:t>
                      </a:r>
                      <a:r>
                        <a:rPr kumimoji="0" lang="en-US" sz="1000" b="0" i="0" u="none" strike="noStrike" kern="1200" cap="none" spc="0" normalizeH="0" baseline="0" noProof="0">
                          <a:ln>
                            <a:noFill/>
                          </a:ln>
                          <a:solidFill>
                            <a:prstClr val="black"/>
                          </a:solidFill>
                          <a:effectLst/>
                          <a:uLnTx/>
                          <a:uFillTx/>
                          <a:latin typeface="Calibri"/>
                          <a:ea typeface="+mn-ea"/>
                          <a:cs typeface="+mn-cs"/>
                        </a:rPr>
                        <a:t>
 This is your FINAL REMINDER to register for our NIVEA TikTok Shop Live tomorrow at 4PM! 🚨   Don't miss out on 50% off our NIVEA Micellar Water and Derma Skin Clear Bundles, available ONLY during the live tomorrow! 🎉 Plus, every purchase made during this live gives you a chance at winning mystery boxes worth £50 of NIVEA products! 🎁   Register now and mark your calendars, see you all tomorrow!   #NIVEA #TikTokLive #FinalReminder #ExclusiveOffer #Limitedoffer #TikTokShop #50%off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2937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- 2024-08-15 11:23:06</a:t>
                      </a:r>
                      <a:r>
                        <a:rPr kumimoji="0" lang="en-US" sz="1000" b="0" i="0" u="none" strike="noStrike" kern="1200" cap="none" spc="0" normalizeH="0" baseline="0" noProof="0">
                          <a:ln>
                            <a:noFill/>
                          </a:ln>
                          <a:solidFill>
                            <a:prstClr val="black"/>
                          </a:solidFill>
                          <a:effectLst/>
                          <a:uLnTx/>
                          <a:uFillTx/>
                          <a:latin typeface="Calibri"/>
                          <a:ea typeface="+mn-ea"/>
                          <a:cs typeface="+mn-cs"/>
                        </a:rPr>
                        <a:t>
 See how @tata uses her Skin Glow Infused Micellar Water to effectively remove her makeup? 🤨 Very mindful, very demure, very cutesy! #nivea #verymindful #verydemure  ib: @Jools Lebron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3031</a:t>
                      </a:r>
                    </a:p>
                  </a:txBody>
                  <a:tcPr/>
                </a:tc>
                <a:extLst>
                  <a:ext uri="{0D108BD9-81ED-4DB2-BD59-A6C34878D82A}">
                    <a16:rowId xmlns:a16="http://schemas.microsoft.com/office/drawing/2014/main" val="1884784940"/>
                  </a:ext>
                </a:extLst>
              </a:tr>
            </a:tbl>
          </a:graphicData>
        </a:graphic>
      </p:graphicFrame>
      <p:sp>
        <p:nvSpPr>
          <p:cNvPr id="4" name="Text Placeholder 3">
            <a:extLst>
              <a:ext uri="{FF2B5EF4-FFF2-40B4-BE49-F238E27FC236}">
                <a16:creationId xmlns:a16="http://schemas.microsoft.com/office/drawing/2014/main" id="{25461C29-7864-4AF4-8C76-C932E60DC44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94134997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0C7BA-95EC-4313-AA09-D24D00F9D9A5}"/>
              </a:ext>
            </a:extLst>
          </p:cNvPr>
          <p:cNvSpPr>
            <a:spLocks noGrp="1"/>
          </p:cNvSpPr>
          <p:nvPr>
            <p:ph type="title"/>
          </p:nvPr>
        </p:nvSpPr>
        <p:spPr/>
        <p:txBody>
          <a:bodyPr/>
          <a:lstStyle/>
          <a:p>
            <a:r>
              <a:rPr lang="en-US"/>
              <a:t>Tiktok Videos Table Overview | 2 profiles - 11 of 14</a:t>
            </a:r>
          </a:p>
        </p:txBody>
      </p:sp>
      <p:graphicFrame>
        <p:nvGraphicFramePr>
          <p:cNvPr id="5" name="Table Placeholder 4">
            <a:extLst>
              <a:ext uri="{FF2B5EF4-FFF2-40B4-BE49-F238E27FC236}">
                <a16:creationId xmlns:a16="http://schemas.microsoft.com/office/drawing/2014/main" id="{DC35202C-8126-49EC-8E9A-F6E8E9EA54C9}"/>
              </a:ext>
            </a:extLst>
          </p:cNvPr>
          <p:cNvGraphicFramePr>
            <a:graphicFrameLocks noGrp="1"/>
          </p:cNvGraphicFramePr>
          <p:nvPr>
            <p:ph type="tbl" sz="quarter" idx="13"/>
            <p:extLst>
              <p:ext uri="{D42A27DB-BD31-4B8C-83A1-F6EECF244321}">
                <p14:modId xmlns:p14="http://schemas.microsoft.com/office/powerpoint/2010/main" val="77041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8060883"/>
                    </a:ext>
                  </a:extLst>
                </a:gridCol>
                <a:gridCol w="658368">
                  <a:extLst>
                    <a:ext uri="{9D8B030D-6E8A-4147-A177-3AD203B41FA5}">
                      <a16:colId xmlns:a16="http://schemas.microsoft.com/office/drawing/2014/main" val="305045597"/>
                    </a:ext>
                  </a:extLst>
                </a:gridCol>
                <a:gridCol w="658368">
                  <a:extLst>
                    <a:ext uri="{9D8B030D-6E8A-4147-A177-3AD203B41FA5}">
                      <a16:colId xmlns:a16="http://schemas.microsoft.com/office/drawing/2014/main" val="913759191"/>
                    </a:ext>
                  </a:extLst>
                </a:gridCol>
                <a:gridCol w="658368">
                  <a:extLst>
                    <a:ext uri="{9D8B030D-6E8A-4147-A177-3AD203B41FA5}">
                      <a16:colId xmlns:a16="http://schemas.microsoft.com/office/drawing/2014/main" val="3015959698"/>
                    </a:ext>
                  </a:extLst>
                </a:gridCol>
                <a:gridCol w="658368">
                  <a:extLst>
                    <a:ext uri="{9D8B030D-6E8A-4147-A177-3AD203B41FA5}">
                      <a16:colId xmlns:a16="http://schemas.microsoft.com/office/drawing/2014/main" val="293971785"/>
                    </a:ext>
                  </a:extLst>
                </a:gridCol>
                <a:gridCol w="658368">
                  <a:extLst>
                    <a:ext uri="{9D8B030D-6E8A-4147-A177-3AD203B41FA5}">
                      <a16:colId xmlns:a16="http://schemas.microsoft.com/office/drawing/2014/main" val="2883440194"/>
                    </a:ext>
                  </a:extLst>
                </a:gridCol>
                <a:gridCol w="658368">
                  <a:extLst>
                    <a:ext uri="{9D8B030D-6E8A-4147-A177-3AD203B41FA5}">
                      <a16:colId xmlns:a16="http://schemas.microsoft.com/office/drawing/2014/main" val="3361670373"/>
                    </a:ext>
                  </a:extLst>
                </a:gridCol>
                <a:gridCol w="658368">
                  <a:extLst>
                    <a:ext uri="{9D8B030D-6E8A-4147-A177-3AD203B41FA5}">
                      <a16:colId xmlns:a16="http://schemas.microsoft.com/office/drawing/2014/main" val="1012004676"/>
                    </a:ext>
                  </a:extLst>
                </a:gridCol>
                <a:gridCol w="658368">
                  <a:extLst>
                    <a:ext uri="{9D8B030D-6E8A-4147-A177-3AD203B41FA5}">
                      <a16:colId xmlns:a16="http://schemas.microsoft.com/office/drawing/2014/main" val="2014629077"/>
                    </a:ext>
                  </a:extLst>
                </a:gridCol>
                <a:gridCol w="658368">
                  <a:extLst>
                    <a:ext uri="{9D8B030D-6E8A-4147-A177-3AD203B41FA5}">
                      <a16:colId xmlns:a16="http://schemas.microsoft.com/office/drawing/2014/main" val="2089007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15596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- 2024-08-20 18:03:28</a:t>
                      </a:r>
                      <a:r>
                        <a:rPr kumimoji="0" lang="en-US" sz="1000" b="0" i="0" u="none" strike="noStrike" kern="1200" cap="none" spc="0" normalizeH="0" baseline="0" noProof="0">
                          <a:ln>
                            <a:noFill/>
                          </a:ln>
                          <a:solidFill>
                            <a:prstClr val="black"/>
                          </a:solidFill>
                          <a:effectLst/>
                          <a:uLnTx/>
                          <a:uFillTx/>
                          <a:latin typeface="Calibri"/>
                          <a:ea typeface="+mn-ea"/>
                          <a:cs typeface="+mn-cs"/>
                        </a:rPr>
                        <a:t>
 Register for NIVEA’s TikTok Shop LIVE for 50% off! 🚨   Join us LIVE on Thursday, 22nd August at 4 PM for an exclusive offer you can’t resist! Get 50% off our NIVEA Micellar Water Bundle and NIVEA Derma Skin Clear Bundle, available ONLY during the LIVE. We are also giving away NIVEA mystery boxes worth £50 each! 🎁 Don’t miss out on this one-time deal! Tap the link and register now!  #NIVEA #LiveExclusive #SkincareDeals #Giveaway #TikTokShop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303270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- 2024-08-05 11:35:18</a:t>
                      </a:r>
                      <a:r>
                        <a:rPr kumimoji="0" lang="en-US" sz="1000" b="0" i="0" u="none" strike="noStrike" kern="1200" cap="none" spc="0" normalizeH="0" baseline="0" noProof="0">
                          <a:ln>
                            <a:noFill/>
                          </a:ln>
                          <a:solidFill>
                            <a:prstClr val="black"/>
                          </a:solidFill>
                          <a:effectLst/>
                          <a:uLnTx/>
                          <a:uFillTx/>
                          <a:latin typeface="Calibri"/>
                          <a:ea typeface="+mn-ea"/>
                          <a:cs typeface="+mn-cs"/>
                        </a:rPr>
                        <a:t>
 How much is too much? 🤔 #Nivea #LipOil #Lip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3091</a:t>
                      </a:r>
                    </a:p>
                  </a:txBody>
                  <a:tcPr/>
                </a:tc>
                <a:extLst>
                  <a:ext uri="{0D108BD9-81ED-4DB2-BD59-A6C34878D82A}">
                    <a16:rowId xmlns:a16="http://schemas.microsoft.com/office/drawing/2014/main" val="2757329866"/>
                  </a:ext>
                </a:extLst>
              </a:tr>
            </a:tbl>
          </a:graphicData>
        </a:graphic>
      </p:graphicFrame>
      <p:sp>
        <p:nvSpPr>
          <p:cNvPr id="4" name="Text Placeholder 3">
            <a:extLst>
              <a:ext uri="{FF2B5EF4-FFF2-40B4-BE49-F238E27FC236}">
                <a16:creationId xmlns:a16="http://schemas.microsoft.com/office/drawing/2014/main" id="{7BDB9CC4-88A8-4343-B127-40474AB90A1C}"/>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00875353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EC6FF-2C61-4D74-81D1-AFD5A21CDF50}"/>
              </a:ext>
            </a:extLst>
          </p:cNvPr>
          <p:cNvSpPr>
            <a:spLocks noGrp="1"/>
          </p:cNvSpPr>
          <p:nvPr>
            <p:ph type="title"/>
          </p:nvPr>
        </p:nvSpPr>
        <p:spPr/>
        <p:txBody>
          <a:bodyPr/>
          <a:lstStyle/>
          <a:p>
            <a:r>
              <a:rPr lang="en-US"/>
              <a:t>Tiktok Videos Table Overview | 2 profiles - 12 of 14</a:t>
            </a:r>
          </a:p>
        </p:txBody>
      </p:sp>
      <p:graphicFrame>
        <p:nvGraphicFramePr>
          <p:cNvPr id="5" name="Table Placeholder 4">
            <a:extLst>
              <a:ext uri="{FF2B5EF4-FFF2-40B4-BE49-F238E27FC236}">
                <a16:creationId xmlns:a16="http://schemas.microsoft.com/office/drawing/2014/main" id="{1BC080B1-8B6A-4A3F-B768-06FA234D81A0}"/>
              </a:ext>
            </a:extLst>
          </p:cNvPr>
          <p:cNvGraphicFramePr>
            <a:graphicFrameLocks noGrp="1"/>
          </p:cNvGraphicFramePr>
          <p:nvPr>
            <p:ph type="tbl" sz="quarter" idx="13"/>
            <p:extLst>
              <p:ext uri="{D42A27DB-BD31-4B8C-83A1-F6EECF244321}">
                <p14:modId xmlns:p14="http://schemas.microsoft.com/office/powerpoint/2010/main" val="632771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4287591"/>
                    </a:ext>
                  </a:extLst>
                </a:gridCol>
                <a:gridCol w="658368">
                  <a:extLst>
                    <a:ext uri="{9D8B030D-6E8A-4147-A177-3AD203B41FA5}">
                      <a16:colId xmlns:a16="http://schemas.microsoft.com/office/drawing/2014/main" val="2051250430"/>
                    </a:ext>
                  </a:extLst>
                </a:gridCol>
                <a:gridCol w="658368">
                  <a:extLst>
                    <a:ext uri="{9D8B030D-6E8A-4147-A177-3AD203B41FA5}">
                      <a16:colId xmlns:a16="http://schemas.microsoft.com/office/drawing/2014/main" val="3066581155"/>
                    </a:ext>
                  </a:extLst>
                </a:gridCol>
                <a:gridCol w="658368">
                  <a:extLst>
                    <a:ext uri="{9D8B030D-6E8A-4147-A177-3AD203B41FA5}">
                      <a16:colId xmlns:a16="http://schemas.microsoft.com/office/drawing/2014/main" val="2851437922"/>
                    </a:ext>
                  </a:extLst>
                </a:gridCol>
                <a:gridCol w="658368">
                  <a:extLst>
                    <a:ext uri="{9D8B030D-6E8A-4147-A177-3AD203B41FA5}">
                      <a16:colId xmlns:a16="http://schemas.microsoft.com/office/drawing/2014/main" val="1301690087"/>
                    </a:ext>
                  </a:extLst>
                </a:gridCol>
                <a:gridCol w="658368">
                  <a:extLst>
                    <a:ext uri="{9D8B030D-6E8A-4147-A177-3AD203B41FA5}">
                      <a16:colId xmlns:a16="http://schemas.microsoft.com/office/drawing/2014/main" val="3434221333"/>
                    </a:ext>
                  </a:extLst>
                </a:gridCol>
                <a:gridCol w="658368">
                  <a:extLst>
                    <a:ext uri="{9D8B030D-6E8A-4147-A177-3AD203B41FA5}">
                      <a16:colId xmlns:a16="http://schemas.microsoft.com/office/drawing/2014/main" val="1528630414"/>
                    </a:ext>
                  </a:extLst>
                </a:gridCol>
                <a:gridCol w="658368">
                  <a:extLst>
                    <a:ext uri="{9D8B030D-6E8A-4147-A177-3AD203B41FA5}">
                      <a16:colId xmlns:a16="http://schemas.microsoft.com/office/drawing/2014/main" val="3612901602"/>
                    </a:ext>
                  </a:extLst>
                </a:gridCol>
                <a:gridCol w="658368">
                  <a:extLst>
                    <a:ext uri="{9D8B030D-6E8A-4147-A177-3AD203B41FA5}">
                      <a16:colId xmlns:a16="http://schemas.microsoft.com/office/drawing/2014/main" val="2990487164"/>
                    </a:ext>
                  </a:extLst>
                </a:gridCol>
                <a:gridCol w="658368">
                  <a:extLst>
                    <a:ext uri="{9D8B030D-6E8A-4147-A177-3AD203B41FA5}">
                      <a16:colId xmlns:a16="http://schemas.microsoft.com/office/drawing/2014/main" val="96772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13840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- 2024-08-12 17:13:23</a:t>
                      </a:r>
                      <a:r>
                        <a:rPr kumimoji="0" lang="en-US" sz="1000" b="0" i="0" u="none" strike="noStrike" kern="1200" cap="none" spc="0" normalizeH="0" baseline="0" noProof="0">
                          <a:ln>
                            <a:noFill/>
                          </a:ln>
                          <a:solidFill>
                            <a:prstClr val="black"/>
                          </a:solidFill>
                          <a:effectLst/>
                          <a:uLnTx/>
                          <a:uFillTx/>
                          <a:latin typeface="Calibri"/>
                          <a:ea typeface="+mn-ea"/>
                          <a:cs typeface="+mn-cs"/>
                        </a:rPr>
                        <a:t>
 You've got to try our brand new NIVEA Micellar Water Bundle! Enjoy free shipping and 30% off, only on TikTok Shop! ✨ Get that instant glow with our NIVEA Skin Glow Serum Infused Micellar Water and rejuvenate overnight with our NIVEA Regenerating Serum Infused Micellar Water #skincare #tiktokshop #micellarwater #NIVEA #freeshipping #glow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a:t>
                      </a:r>
                    </a:p>
                  </a:txBody>
                  <a:tcPr/>
                </a:tc>
                <a:extLst>
                  <a:ext uri="{0D108BD9-81ED-4DB2-BD59-A6C34878D82A}">
                    <a16:rowId xmlns:a16="http://schemas.microsoft.com/office/drawing/2014/main" val="339363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- 2024-07-31 18:04:29</a:t>
                      </a:r>
                      <a:r>
                        <a:rPr kumimoji="0" lang="en-US" sz="1000" b="0" i="0" u="none" strike="noStrike" kern="1200" cap="none" spc="0" normalizeH="0" baseline="0" noProof="0">
                          <a:ln>
                            <a:noFill/>
                          </a:ln>
                          <a:solidFill>
                            <a:prstClr val="black"/>
                          </a:solidFill>
                          <a:effectLst/>
                          <a:uLnTx/>
                          <a:uFillTx/>
                          <a:latin typeface="Calibri"/>
                          <a:ea typeface="+mn-ea"/>
                          <a:cs typeface="+mn-cs"/>
                        </a:rPr>
                        <a:t>
 Let's be financially responsible! But maybe one more Skin Glow Serum Infused Micellar Water won't hurt... #nivea #skincareroutine #beautyroutine #glow @tata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extLst>
                  <a:ext uri="{0D108BD9-81ED-4DB2-BD59-A6C34878D82A}">
                    <a16:rowId xmlns:a16="http://schemas.microsoft.com/office/drawing/2014/main" val="1660003935"/>
                  </a:ext>
                </a:extLst>
              </a:tr>
            </a:tbl>
          </a:graphicData>
        </a:graphic>
      </p:graphicFrame>
      <p:sp>
        <p:nvSpPr>
          <p:cNvPr id="4" name="Text Placeholder 3">
            <a:extLst>
              <a:ext uri="{FF2B5EF4-FFF2-40B4-BE49-F238E27FC236}">
                <a16:creationId xmlns:a16="http://schemas.microsoft.com/office/drawing/2014/main" id="{2D667863-DDD3-4F62-BED2-CDD2570108F9}"/>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10778829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4A372-C8CE-4E05-9981-B34CC46AA91F}"/>
              </a:ext>
            </a:extLst>
          </p:cNvPr>
          <p:cNvSpPr>
            <a:spLocks noGrp="1"/>
          </p:cNvSpPr>
          <p:nvPr>
            <p:ph type="title"/>
          </p:nvPr>
        </p:nvSpPr>
        <p:spPr/>
        <p:txBody>
          <a:bodyPr/>
          <a:lstStyle/>
          <a:p>
            <a:r>
              <a:rPr lang="en-US"/>
              <a:t>Tiktok Videos Table Overview | 2 profiles - 13 of 14</a:t>
            </a:r>
          </a:p>
        </p:txBody>
      </p:sp>
      <p:graphicFrame>
        <p:nvGraphicFramePr>
          <p:cNvPr id="5" name="Table Placeholder 4">
            <a:extLst>
              <a:ext uri="{FF2B5EF4-FFF2-40B4-BE49-F238E27FC236}">
                <a16:creationId xmlns:a16="http://schemas.microsoft.com/office/drawing/2014/main" id="{787FA73A-3E6D-49EE-BD20-2B63EB83567F}"/>
              </a:ext>
            </a:extLst>
          </p:cNvPr>
          <p:cNvGraphicFramePr>
            <a:graphicFrameLocks noGrp="1"/>
          </p:cNvGraphicFramePr>
          <p:nvPr>
            <p:ph type="tbl" sz="quarter" idx="13"/>
            <p:extLst>
              <p:ext uri="{D42A27DB-BD31-4B8C-83A1-F6EECF244321}">
                <p14:modId xmlns:p14="http://schemas.microsoft.com/office/powerpoint/2010/main" val="2138500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9555915"/>
                    </a:ext>
                  </a:extLst>
                </a:gridCol>
                <a:gridCol w="658368">
                  <a:extLst>
                    <a:ext uri="{9D8B030D-6E8A-4147-A177-3AD203B41FA5}">
                      <a16:colId xmlns:a16="http://schemas.microsoft.com/office/drawing/2014/main" val="3595226160"/>
                    </a:ext>
                  </a:extLst>
                </a:gridCol>
                <a:gridCol w="658368">
                  <a:extLst>
                    <a:ext uri="{9D8B030D-6E8A-4147-A177-3AD203B41FA5}">
                      <a16:colId xmlns:a16="http://schemas.microsoft.com/office/drawing/2014/main" val="3092438225"/>
                    </a:ext>
                  </a:extLst>
                </a:gridCol>
                <a:gridCol w="658368">
                  <a:extLst>
                    <a:ext uri="{9D8B030D-6E8A-4147-A177-3AD203B41FA5}">
                      <a16:colId xmlns:a16="http://schemas.microsoft.com/office/drawing/2014/main" val="1841042989"/>
                    </a:ext>
                  </a:extLst>
                </a:gridCol>
                <a:gridCol w="658368">
                  <a:extLst>
                    <a:ext uri="{9D8B030D-6E8A-4147-A177-3AD203B41FA5}">
                      <a16:colId xmlns:a16="http://schemas.microsoft.com/office/drawing/2014/main" val="3481137088"/>
                    </a:ext>
                  </a:extLst>
                </a:gridCol>
                <a:gridCol w="658368">
                  <a:extLst>
                    <a:ext uri="{9D8B030D-6E8A-4147-A177-3AD203B41FA5}">
                      <a16:colId xmlns:a16="http://schemas.microsoft.com/office/drawing/2014/main" val="4054367892"/>
                    </a:ext>
                  </a:extLst>
                </a:gridCol>
                <a:gridCol w="658368">
                  <a:extLst>
                    <a:ext uri="{9D8B030D-6E8A-4147-A177-3AD203B41FA5}">
                      <a16:colId xmlns:a16="http://schemas.microsoft.com/office/drawing/2014/main" val="1252083666"/>
                    </a:ext>
                  </a:extLst>
                </a:gridCol>
                <a:gridCol w="658368">
                  <a:extLst>
                    <a:ext uri="{9D8B030D-6E8A-4147-A177-3AD203B41FA5}">
                      <a16:colId xmlns:a16="http://schemas.microsoft.com/office/drawing/2014/main" val="1180183026"/>
                    </a:ext>
                  </a:extLst>
                </a:gridCol>
                <a:gridCol w="658368">
                  <a:extLst>
                    <a:ext uri="{9D8B030D-6E8A-4147-A177-3AD203B41FA5}">
                      <a16:colId xmlns:a16="http://schemas.microsoft.com/office/drawing/2014/main" val="1488164960"/>
                    </a:ext>
                  </a:extLst>
                </a:gridCol>
                <a:gridCol w="658368">
                  <a:extLst>
                    <a:ext uri="{9D8B030D-6E8A-4147-A177-3AD203B41FA5}">
                      <a16:colId xmlns:a16="http://schemas.microsoft.com/office/drawing/2014/main" val="3109393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51877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- 2024-07-24 11:47:06</a:t>
                      </a:r>
                      <a:r>
                        <a:rPr kumimoji="0" lang="en-US" sz="1000" b="0" i="0" u="none" strike="noStrike" kern="1200" cap="none" spc="0" normalizeH="0" baseline="0" noProof="0">
                          <a:ln>
                            <a:noFill/>
                          </a:ln>
                          <a:solidFill>
                            <a:prstClr val="black"/>
                          </a:solidFill>
                          <a:effectLst/>
                          <a:uLnTx/>
                          <a:uFillTx/>
                          <a:latin typeface="Calibri"/>
                          <a:ea typeface="+mn-ea"/>
                          <a:cs typeface="+mn-cs"/>
                        </a:rPr>
                        <a:t>
 Let's be honest, we all know someone that applies their sunscreen like the first example, but thank goodness we have @lifeofyus to show us how it's done! He's right, at least both are applying SPF! #nivea #everydaysanspfday #sunscreen #sunscream #spf30 #spf50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1748</a:t>
                      </a:r>
                    </a:p>
                  </a:txBody>
                  <a:tcPr/>
                </a:tc>
                <a:extLst>
                  <a:ext uri="{0D108BD9-81ED-4DB2-BD59-A6C34878D82A}">
                    <a16:rowId xmlns:a16="http://schemas.microsoft.com/office/drawing/2014/main" val="353618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- 2024-08-13 10:10:33</a:t>
                      </a:r>
                      <a:r>
                        <a:rPr kumimoji="0" lang="en-US" sz="1000" b="0" i="0" u="none" strike="noStrike" kern="1200" cap="none" spc="0" normalizeH="0" baseline="0" noProof="0">
                          <a:ln>
                            <a:noFill/>
                          </a:ln>
                          <a:solidFill>
                            <a:prstClr val="black"/>
                          </a:solidFill>
                          <a:effectLst/>
                          <a:uLnTx/>
                          <a:uFillTx/>
                          <a:latin typeface="Calibri"/>
                          <a:ea typeface="+mn-ea"/>
                          <a:cs typeface="+mn-cs"/>
                        </a:rPr>
                        <a:t>
 When NIVEA Crème is that good at locking in moisture and having intensive protective care, we would act the same way as @tata! #nivea #niveacreme #bodycare #skincare #hydration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extLst>
                  <a:ext uri="{0D108BD9-81ED-4DB2-BD59-A6C34878D82A}">
                    <a16:rowId xmlns:a16="http://schemas.microsoft.com/office/drawing/2014/main" val="30880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- 2024-08-07 20:58:42</a:t>
                      </a:r>
                      <a:r>
                        <a:rPr kumimoji="0" lang="en-US" sz="1000" b="0" i="0" u="none" strike="noStrike" kern="1200" cap="none" spc="0" normalizeH="0" baseline="0" noProof="0">
                          <a:ln>
                            <a:noFill/>
                          </a:ln>
                          <a:solidFill>
                            <a:prstClr val="black"/>
                          </a:solidFill>
                          <a:effectLst/>
                          <a:uLnTx/>
                          <a:uFillTx/>
                          <a:latin typeface="Calibri"/>
                          <a:ea typeface="+mn-ea"/>
                          <a:cs typeface="+mn-cs"/>
                        </a:rPr>
                        <a:t>
 The NIVEA girls get it ✌️ #nivea #britishvogue #charlixcx #bratsummer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extLst>
                  <a:ext uri="{0D108BD9-81ED-4DB2-BD59-A6C34878D82A}">
                    <a16:rowId xmlns:a16="http://schemas.microsoft.com/office/drawing/2014/main" val="2825808996"/>
                  </a:ext>
                </a:extLst>
              </a:tr>
            </a:tbl>
          </a:graphicData>
        </a:graphic>
      </p:graphicFrame>
      <p:sp>
        <p:nvSpPr>
          <p:cNvPr id="4" name="Text Placeholder 3">
            <a:extLst>
              <a:ext uri="{FF2B5EF4-FFF2-40B4-BE49-F238E27FC236}">
                <a16:creationId xmlns:a16="http://schemas.microsoft.com/office/drawing/2014/main" id="{51FFB972-D3CA-484C-AEBE-24BD294B8FDA}"/>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362161312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6B7C-BFAB-4387-8A20-E950E765CBBD}"/>
              </a:ext>
            </a:extLst>
          </p:cNvPr>
          <p:cNvSpPr>
            <a:spLocks noGrp="1"/>
          </p:cNvSpPr>
          <p:nvPr>
            <p:ph type="title"/>
          </p:nvPr>
        </p:nvSpPr>
        <p:spPr/>
        <p:txBody>
          <a:bodyPr/>
          <a:lstStyle/>
          <a:p>
            <a:r>
              <a:rPr lang="en-US"/>
              <a:t>Tiktok Videos Table Overview | 2 profiles - 14 of 14</a:t>
            </a:r>
          </a:p>
        </p:txBody>
      </p:sp>
      <p:graphicFrame>
        <p:nvGraphicFramePr>
          <p:cNvPr id="5" name="Table Placeholder 4">
            <a:extLst>
              <a:ext uri="{FF2B5EF4-FFF2-40B4-BE49-F238E27FC236}">
                <a16:creationId xmlns:a16="http://schemas.microsoft.com/office/drawing/2014/main" id="{1C56A67D-F9E6-4B83-9CDB-5AC13BFAB03D}"/>
              </a:ext>
            </a:extLst>
          </p:cNvPr>
          <p:cNvGraphicFramePr>
            <a:graphicFrameLocks noGrp="1"/>
          </p:cNvGraphicFramePr>
          <p:nvPr>
            <p:ph type="tbl" sz="quarter" idx="13"/>
            <p:extLst>
              <p:ext uri="{D42A27DB-BD31-4B8C-83A1-F6EECF244321}">
                <p14:modId xmlns:p14="http://schemas.microsoft.com/office/powerpoint/2010/main" val="168141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8405156"/>
                    </a:ext>
                  </a:extLst>
                </a:gridCol>
                <a:gridCol w="658368">
                  <a:extLst>
                    <a:ext uri="{9D8B030D-6E8A-4147-A177-3AD203B41FA5}">
                      <a16:colId xmlns:a16="http://schemas.microsoft.com/office/drawing/2014/main" val="141208764"/>
                    </a:ext>
                  </a:extLst>
                </a:gridCol>
                <a:gridCol w="658368">
                  <a:extLst>
                    <a:ext uri="{9D8B030D-6E8A-4147-A177-3AD203B41FA5}">
                      <a16:colId xmlns:a16="http://schemas.microsoft.com/office/drawing/2014/main" val="1276654325"/>
                    </a:ext>
                  </a:extLst>
                </a:gridCol>
                <a:gridCol w="658368">
                  <a:extLst>
                    <a:ext uri="{9D8B030D-6E8A-4147-A177-3AD203B41FA5}">
                      <a16:colId xmlns:a16="http://schemas.microsoft.com/office/drawing/2014/main" val="640731935"/>
                    </a:ext>
                  </a:extLst>
                </a:gridCol>
                <a:gridCol w="658368">
                  <a:extLst>
                    <a:ext uri="{9D8B030D-6E8A-4147-A177-3AD203B41FA5}">
                      <a16:colId xmlns:a16="http://schemas.microsoft.com/office/drawing/2014/main" val="532682575"/>
                    </a:ext>
                  </a:extLst>
                </a:gridCol>
                <a:gridCol w="658368">
                  <a:extLst>
                    <a:ext uri="{9D8B030D-6E8A-4147-A177-3AD203B41FA5}">
                      <a16:colId xmlns:a16="http://schemas.microsoft.com/office/drawing/2014/main" val="3154856643"/>
                    </a:ext>
                  </a:extLst>
                </a:gridCol>
                <a:gridCol w="658368">
                  <a:extLst>
                    <a:ext uri="{9D8B030D-6E8A-4147-A177-3AD203B41FA5}">
                      <a16:colId xmlns:a16="http://schemas.microsoft.com/office/drawing/2014/main" val="4268354398"/>
                    </a:ext>
                  </a:extLst>
                </a:gridCol>
                <a:gridCol w="658368">
                  <a:extLst>
                    <a:ext uri="{9D8B030D-6E8A-4147-A177-3AD203B41FA5}">
                      <a16:colId xmlns:a16="http://schemas.microsoft.com/office/drawing/2014/main" val="3714908381"/>
                    </a:ext>
                  </a:extLst>
                </a:gridCol>
                <a:gridCol w="658368">
                  <a:extLst>
                    <a:ext uri="{9D8B030D-6E8A-4147-A177-3AD203B41FA5}">
                      <a16:colId xmlns:a16="http://schemas.microsoft.com/office/drawing/2014/main" val="500736835"/>
                    </a:ext>
                  </a:extLst>
                </a:gridCol>
                <a:gridCol w="658368">
                  <a:extLst>
                    <a:ext uri="{9D8B030D-6E8A-4147-A177-3AD203B41FA5}">
                      <a16:colId xmlns:a16="http://schemas.microsoft.com/office/drawing/2014/main" val="2067558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13893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- 2024-08-09 16:17:26</a:t>
                      </a:r>
                      <a:r>
                        <a:rPr kumimoji="0" lang="en-US" sz="1000" b="0" i="0" u="none" strike="noStrike" kern="1200" cap="none" spc="0" normalizeH="0" baseline="0" noProof="0">
                          <a:ln>
                            <a:noFill/>
                          </a:ln>
                          <a:solidFill>
                            <a:prstClr val="black"/>
                          </a:solidFill>
                          <a:effectLst/>
                          <a:uLnTx/>
                          <a:uFillTx/>
                          <a:latin typeface="Calibri"/>
                          <a:ea typeface="+mn-ea"/>
                          <a:cs typeface="+mn-cs"/>
                        </a:rPr>
                        <a:t>
 Kanntest du diese Tipps zum richtigen Umgang mit der Serumpipette schon? 🫶  Den 3. Tipp hast du bestimmt noch nicht befolgt, oder?😃   #NIVEA #Serum #Gesichtsserum #SkincareBasics #SkincareTips #Hautpflegetipps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5233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- 2024-07-30 20:24:46</a:t>
                      </a:r>
                      <a:r>
                        <a:rPr kumimoji="0" lang="en-US" sz="1000" b="0" i="0" u="none" strike="noStrike" kern="1200" cap="none" spc="0" normalizeH="0" baseline="0" noProof="0">
                          <a:ln>
                            <a:noFill/>
                          </a:ln>
                          <a:solidFill>
                            <a:prstClr val="black"/>
                          </a:solidFill>
                          <a:effectLst/>
                          <a:uLnTx/>
                          <a:uFillTx/>
                          <a:latin typeface="Calibri"/>
                          <a:ea typeface="+mn-ea"/>
                          <a:cs typeface="+mn-cs"/>
                        </a:rPr>
                        <a:t>
 Replying to @Summer 🪩 #FindItAtWatsons Sugar damage? We don’t know her. ❌ #nivea #sugar #glycation #serum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extLst>
                  <a:ext uri="{0D108BD9-81ED-4DB2-BD59-A6C34878D82A}">
                    <a16:rowId xmlns:a16="http://schemas.microsoft.com/office/drawing/2014/main" val="3721660507"/>
                  </a:ext>
                </a:extLst>
              </a:tr>
            </a:tbl>
          </a:graphicData>
        </a:graphic>
      </p:graphicFrame>
      <p:sp>
        <p:nvSpPr>
          <p:cNvPr id="4" name="Text Placeholder 3">
            <a:extLst>
              <a:ext uri="{FF2B5EF4-FFF2-40B4-BE49-F238E27FC236}">
                <a16:creationId xmlns:a16="http://schemas.microsoft.com/office/drawing/2014/main" id="{40552812-1E4B-4950-8554-2C2E756A4F1F}"/>
              </a:ext>
            </a:extLst>
          </p:cNvPr>
          <p:cNvSpPr>
            <a:spLocks noGrp="1"/>
          </p:cNvSpPr>
          <p:nvPr>
            <p:ph type="body" sz="quarter" idx="14"/>
          </p:nvPr>
        </p:nvSpPr>
        <p:spPr/>
        <p:txBody>
          <a:bodyPr/>
          <a:lstStyle/>
          <a:p>
            <a:r>
              <a:rPr lang="en-US"/>
              <a:t>07/23/2024 - 08/21/2024</a:t>
            </a:r>
          </a:p>
        </p:txBody>
      </p:sp>
    </p:spTree>
    <p:extLst>
      <p:ext uri="{BB962C8B-B14F-4D97-AF65-F5344CB8AC3E}">
        <p14:creationId xmlns:p14="http://schemas.microsoft.com/office/powerpoint/2010/main" val="6412497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12</TotalTime>
  <Words>20208</Words>
  <Application>Microsoft Office PowerPoint</Application>
  <PresentationFormat>On-screen Show (4:3)</PresentationFormat>
  <Paragraphs>4538</Paragraphs>
  <Slides>141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141</vt:i4>
      </vt:variant>
    </vt:vector>
  </HeadingPairs>
  <TitlesOfParts>
    <vt:vector size="144" baseType="lpstr">
      <vt:lpstr>Calibri</vt:lpstr>
      <vt:lpstr>Arial</vt:lpstr>
      <vt:lpstr>quintly_template</vt:lpstr>
      <vt:lpstr>Studio NX EUNA Social Report</vt:lpstr>
      <vt:lpstr>Instagram EUNA Profile Overview | 13 profiles</vt:lpstr>
      <vt:lpstr>Instagram Post Performance Instagram | 5 profiles - 1 of 18</vt:lpstr>
      <vt:lpstr>Instagram Post Performance Instagram | 5 profiles - 2 of 18</vt:lpstr>
      <vt:lpstr>Instagram Post Performance Instagram | 5 profiles - 3 of 18</vt:lpstr>
      <vt:lpstr>Instagram Post Performance Instagram | 5 profiles - 4 of 18</vt:lpstr>
      <vt:lpstr>Instagram Post Performance Instagram | 5 profiles - 5 of 18</vt:lpstr>
      <vt:lpstr>Instagram Post Performance Instagram | 5 profiles - 6 of 18</vt:lpstr>
      <vt:lpstr>Instagram Post Performance Instagram | 5 profiles - 7 of 18</vt:lpstr>
      <vt:lpstr>Instagram Post Performance Instagram | 5 profiles - 8 of 18</vt:lpstr>
      <vt:lpstr>Instagram Post Performance Instagram | 5 profiles - 9 of 18</vt:lpstr>
      <vt:lpstr>Instagram Post Performance Instagram | 5 profiles - 10 of 18</vt:lpstr>
      <vt:lpstr>Instagram Post Performance Instagram | 5 profiles - 11 of 18</vt:lpstr>
      <vt:lpstr>Instagram Post Performance Instagram | 5 profiles - 12 of 18</vt:lpstr>
      <vt:lpstr>Instagram Post Performance Instagram | 5 profiles - 13 of 18</vt:lpstr>
      <vt:lpstr>Instagram Post Performance Instagram | 5 profiles - 14 of 18</vt:lpstr>
      <vt:lpstr>Instagram Post Performance Instagram | 5 profiles - 15 of 18</vt:lpstr>
      <vt:lpstr>Instagram Post Performance Instagram | 5 profiles - 16 of 18</vt:lpstr>
      <vt:lpstr>Instagram Post Performance Instagram | 5 profiles - 17 of 18</vt:lpstr>
      <vt:lpstr>Instagram Post Performance Instagram | 5 profiles - 18 of 18</vt:lpstr>
      <vt:lpstr>Instagram Post Performance Instagram Reach | 5 profiles - 1 of 8</vt:lpstr>
      <vt:lpstr>Instagram Post Performance Instagram Reach | 5 profiles - 2 of 8</vt:lpstr>
      <vt:lpstr>Instagram Post Performance Instagram Reach | 5 profiles - 3 of 8</vt:lpstr>
      <vt:lpstr>Instagram Post Performance Instagram Reach | 5 profiles - 4 of 8</vt:lpstr>
      <vt:lpstr>Instagram Post Performance Instagram Reach | 5 profiles - 5 of 8</vt:lpstr>
      <vt:lpstr>Instagram Post Performance Instagram Reach | 5 profiles - 6 of 8</vt:lpstr>
      <vt:lpstr>Instagram Post Performance Instagram Reach | 5 profiles - 7 of 8</vt:lpstr>
      <vt:lpstr>Instagram Post Performance Instagram Reach | 5 profiles - 8 of 8</vt:lpstr>
      <vt:lpstr>Instagram Post Performance Instagram EG-Rate | 5 profiles - 1 of 8</vt:lpstr>
      <vt:lpstr>Instagram Post Performance Instagram EG-Rate | 5 profiles - 2 of 8</vt:lpstr>
      <vt:lpstr>Instagram Post Performance Instagram EG-Rate | 5 profiles - 3 of 8</vt:lpstr>
      <vt:lpstr>Instagram Post Performance Instagram EG-Rate | 5 profiles - 4 of 8</vt:lpstr>
      <vt:lpstr>Instagram Post Performance Instagram EG-Rate | 5 profiles - 5 of 8</vt:lpstr>
      <vt:lpstr>Instagram Post Performance Instagram EG-Rate | 5 profiles - 6 of 8</vt:lpstr>
      <vt:lpstr>Instagram Post Performance Instagram EG-Rate | 5 profiles - 7 of 8</vt:lpstr>
      <vt:lpstr>Instagram Post Performance Instagram EG-Rate | 5 profiles - 8 of 8</vt:lpstr>
      <vt:lpstr>Instagram UGC Post Performance Instagram | 5 profiles</vt:lpstr>
      <vt:lpstr>Instagram Sustainability Post Performance Instagram | 5 profiles - 1 of 3</vt:lpstr>
      <vt:lpstr>Instagram Sustainability Post Performance Instagram | 5 profiles - 2 of 3</vt:lpstr>
      <vt:lpstr>Instagram Sustainability Post Performance Instagram | 5 profiles - 3 of 3</vt:lpstr>
      <vt:lpstr>Instagram Stories Table | 5 profiles - 1 of 3</vt:lpstr>
      <vt:lpstr>Instagram Stories Table | 5 profiles - 2 of 3</vt:lpstr>
      <vt:lpstr>Instagram Stories Table | 5 profiles - 3 of 3</vt:lpstr>
      <vt:lpstr>Instagram GERMANY - Post Performance Instagram | nivea_de - 1 of 4</vt:lpstr>
      <vt:lpstr>Instagram GERMANY - Post Performance Instagram | nivea_de - 2 of 4</vt:lpstr>
      <vt:lpstr>Instagram GERMANY - Post Performance Instagram | nivea_de - 3 of 4</vt:lpstr>
      <vt:lpstr>Instagram GERMANY - Post Performance Instagram | nivea_de - 4 of 4</vt:lpstr>
      <vt:lpstr>Instagram ITALY - Post Performance Instagram | niveaitalia - 1 of 4</vt:lpstr>
      <vt:lpstr>Instagram ITALY - Post Performance Instagram | niveaitalia - 2 of 4</vt:lpstr>
      <vt:lpstr>Instagram ITALY - Post Performance Instagram | niveaitalia - 3 of 4</vt:lpstr>
      <vt:lpstr>Instagram ITALY - Post Performance Instagram | niveaitalia - 4 of 4</vt:lpstr>
      <vt:lpstr>Instagram FRANCE - Post Performance Instagram | nivea_fr - 1 of 3</vt:lpstr>
      <vt:lpstr>Instagram FRANCE - Post Performance Instagram | nivea_fr - 2 of 3</vt:lpstr>
      <vt:lpstr>Instagram FRANCE - Post Performance Instagram | nivea_fr - 3 of 3</vt:lpstr>
      <vt:lpstr>Instagram UK - Post Performance Instagram | nivea_uk - 1 of 4</vt:lpstr>
      <vt:lpstr>Instagram UK - Post Performance Instagram | nivea_uk - 2 of 4</vt:lpstr>
      <vt:lpstr>Instagram UK - Post Performance Instagram | nivea_uk - 3 of 4</vt:lpstr>
      <vt:lpstr>Instagram UK - Post Performance Instagram | nivea_uk - 4 of 4</vt:lpstr>
      <vt:lpstr>Instagram SPAIN - Post Performance Instagram | nivea_es - 1 of 5</vt:lpstr>
      <vt:lpstr>Instagram SPAIN - Post Performance Instagram | nivea_es - 2 of 5</vt:lpstr>
      <vt:lpstr>Instagram SPAIN - Post Performance Instagram | nivea_es - 3 of 5</vt:lpstr>
      <vt:lpstr>Instagram SPAIN - Post Performance Instagram | nivea_es - 4 of 5</vt:lpstr>
      <vt:lpstr>Instagram SPAIN - Post Performance Instagram | nivea_es - 5 of 5</vt:lpstr>
      <vt:lpstr>Overall Ads Performance Table (Instagram Ads) | 13 profiles - 1 of 26</vt:lpstr>
      <vt:lpstr>Overall Ads Performance Table (Instagram Ads) | 13 profiles - 2 of 26</vt:lpstr>
      <vt:lpstr>Overall Ads Performance Table (Instagram Ads) | 13 profiles - 3 of 26</vt:lpstr>
      <vt:lpstr>Overall Ads Performance Table (Instagram Ads) | 13 profiles - 4 of 26</vt:lpstr>
      <vt:lpstr>Overall Ads Performance Table (Instagram Ads) | 13 profiles - 5 of 26</vt:lpstr>
      <vt:lpstr>Overall Ads Performance Table (Instagram Ads) | 13 profiles - 6 of 26</vt:lpstr>
      <vt:lpstr>Overall Ads Performance Table (Instagram Ads) | 13 profiles - 7 of 26</vt:lpstr>
      <vt:lpstr>Overall Ads Performance Table (Instagram Ads) | 13 profiles - 8 of 26</vt:lpstr>
      <vt:lpstr>Overall Ads Performance Table (Instagram Ads) | 13 profiles - 9 of 26</vt:lpstr>
      <vt:lpstr>Overall Ads Performance Table (Instagram Ads) | 13 profiles - 10 of 26</vt:lpstr>
      <vt:lpstr>Overall Ads Performance Table (Instagram Ads) | 13 profiles - 11 of 26</vt:lpstr>
      <vt:lpstr>Overall Ads Performance Table (Instagram Ads) | 13 profiles - 12 of 26</vt:lpstr>
      <vt:lpstr>Overall Ads Performance Table (Instagram Ads) | 13 profiles - 13 of 26</vt:lpstr>
      <vt:lpstr>Overall Ads Performance Table (Instagram Ads) | 13 profiles - 14 of 26</vt:lpstr>
      <vt:lpstr>Overall Ads Performance Table (Instagram Ads) | 13 profiles - 15 of 26</vt:lpstr>
      <vt:lpstr>Overall Ads Performance Table (Instagram Ads) | 13 profiles - 16 of 26</vt:lpstr>
      <vt:lpstr>Overall Ads Performance Table (Instagram Ads) | 13 profiles - 17 of 26</vt:lpstr>
      <vt:lpstr>Overall Ads Performance Table (Instagram Ads) | 13 profiles - 18 of 26</vt:lpstr>
      <vt:lpstr>Overall Ads Performance Table (Instagram Ads) | 13 profiles - 19 of 26</vt:lpstr>
      <vt:lpstr>Overall Ads Performance Table (Instagram Ads) | 13 profiles - 20 of 26</vt:lpstr>
      <vt:lpstr>Overall Ads Performance Table (Instagram Ads) | 13 profiles - 21 of 26</vt:lpstr>
      <vt:lpstr>Overall Ads Performance Table (Instagram Ads) | 13 profiles - 22 of 26</vt:lpstr>
      <vt:lpstr>Overall Ads Performance Table (Instagram Ads) | 13 profiles - 23 of 26</vt:lpstr>
      <vt:lpstr>Overall Ads Performance Table (Instagram Ads) | 13 profiles - 24 of 26</vt:lpstr>
      <vt:lpstr>Overall Ads Performance Table (Instagram Ads) | 13 profiles - 25 of 26</vt:lpstr>
      <vt:lpstr>Overall Ads Performance Table (Instagram Ads) | 13 profiles - 26 of 26</vt:lpstr>
      <vt:lpstr>Instagram Post Type Distribution Per Profile | 5 profiles</vt:lpstr>
      <vt:lpstr>Instagram Post Tags Distribution | 5 profiles</vt:lpstr>
      <vt:lpstr>Instagram Post Tag Performance | 5 profiles</vt:lpstr>
      <vt:lpstr>Facebook Post Performance Facebook EUNA | 6 profiles - 1 of 3</vt:lpstr>
      <vt:lpstr>Facebook Post Performance Facebook EUNA | 6 profiles - 2 of 3</vt:lpstr>
      <vt:lpstr>Facebook Post Performance Facebook EUNA | 6 profiles - 3 of 3</vt:lpstr>
      <vt:lpstr>Facebook GERMANY - Post Performance Facebook | NIVEA NIVEA Germany</vt:lpstr>
      <vt:lpstr>Facebook ITALY - Post Performance Facebook | NIVEA NIVEA Italy</vt:lpstr>
      <vt:lpstr>Facebook FRANCE - Post Performance Facebook | NIVEA NIVEA France</vt:lpstr>
      <vt:lpstr>Facebook UK - Post Performance Facebook | NIVEA NIVEA UK</vt:lpstr>
      <vt:lpstr>Facebook SPAIN - Post Performance Facebook | NIVEA NIVEA Spain</vt:lpstr>
      <vt:lpstr>Facebook Ads Performance Table | 6 profiles - 1 of 24</vt:lpstr>
      <vt:lpstr>Facebook Ads Performance Table | 6 profiles - 2 of 24</vt:lpstr>
      <vt:lpstr>Facebook Ads Performance Table | 6 profiles - 3 of 24</vt:lpstr>
      <vt:lpstr>Facebook Ads Performance Table | 6 profiles - 4 of 24</vt:lpstr>
      <vt:lpstr>Facebook Ads Performance Table | 6 profiles - 5 of 24</vt:lpstr>
      <vt:lpstr>Facebook Ads Performance Table | 6 profiles - 6 of 24</vt:lpstr>
      <vt:lpstr>Facebook Ads Performance Table | 6 profiles - 7 of 24</vt:lpstr>
      <vt:lpstr>Facebook Ads Performance Table | 6 profiles - 8 of 24</vt:lpstr>
      <vt:lpstr>Facebook Ads Performance Table | 6 profiles - 9 of 24</vt:lpstr>
      <vt:lpstr>Facebook Ads Performance Table | 6 profiles - 10 of 24</vt:lpstr>
      <vt:lpstr>Facebook Ads Performance Table | 6 profiles - 11 of 24</vt:lpstr>
      <vt:lpstr>Facebook Ads Performance Table | 6 profiles - 12 of 24</vt:lpstr>
      <vt:lpstr>Facebook Ads Performance Table | 6 profiles - 13 of 24</vt:lpstr>
      <vt:lpstr>Facebook Ads Performance Table | 6 profiles - 14 of 24</vt:lpstr>
      <vt:lpstr>Facebook Ads Performance Table | 6 profiles - 15 of 24</vt:lpstr>
      <vt:lpstr>Facebook Ads Performance Table | 6 profiles - 16 of 24</vt:lpstr>
      <vt:lpstr>Facebook Ads Performance Table | 6 profiles - 17 of 24</vt:lpstr>
      <vt:lpstr>Facebook Ads Performance Table | 6 profiles - 18 of 24</vt:lpstr>
      <vt:lpstr>Facebook Ads Performance Table | 6 profiles - 19 of 24</vt:lpstr>
      <vt:lpstr>Facebook Ads Performance Table | 6 profiles - 20 of 24</vt:lpstr>
      <vt:lpstr>Facebook Ads Performance Table | 6 profiles - 21 of 24</vt:lpstr>
      <vt:lpstr>Facebook Ads Performance Table | 6 profiles - 22 of 24</vt:lpstr>
      <vt:lpstr>Facebook Ads Performance Table | 6 profiles - 23 of 24</vt:lpstr>
      <vt:lpstr>Facebook Ads Performance Table | 6 profiles - 24 of 24</vt:lpstr>
      <vt:lpstr>Facebook Post Type Distribution Per Profile | 6 profiles</vt:lpstr>
      <vt:lpstr>Facebook Post Tags Distribution | 6 profiles</vt:lpstr>
      <vt:lpstr>Facebook Post Tag Performance | 6 profiles</vt:lpstr>
      <vt:lpstr>Tiktok Videos Table Overview | 2 profiles - 1 of 14</vt:lpstr>
      <vt:lpstr>Tiktok Videos Table Overview | 2 profiles - 2 of 14</vt:lpstr>
      <vt:lpstr>Tiktok Videos Table Overview | 2 profiles - 3 of 14</vt:lpstr>
      <vt:lpstr>Tiktok Videos Table Overview | 2 profiles - 4 of 14</vt:lpstr>
      <vt:lpstr>Tiktok Videos Table Overview | 2 profiles - 5 of 14</vt:lpstr>
      <vt:lpstr>Tiktok Videos Table Overview | 2 profiles - 6 of 14</vt:lpstr>
      <vt:lpstr>Tiktok Videos Table Overview | 2 profiles - 7 of 14</vt:lpstr>
      <vt:lpstr>Tiktok Videos Table Overview | 2 profiles - 8 of 14</vt:lpstr>
      <vt:lpstr>Tiktok Videos Table Overview | 2 profiles - 9 of 14</vt:lpstr>
      <vt:lpstr>Tiktok Videos Table Overview | 2 profiles - 10 of 14</vt:lpstr>
      <vt:lpstr>Tiktok Videos Table Overview | 2 profiles - 11 of 14</vt:lpstr>
      <vt:lpstr>Tiktok Videos Table Overview | 2 profiles - 12 of 14</vt:lpstr>
      <vt:lpstr>Tiktok Videos Table Overview | 2 profiles - 13 of 14</vt:lpstr>
      <vt:lpstr>Tiktok Videos Table Overview | 2 profiles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Studio NX EUNA Social Report</dc:title>
  <dc:creator>Frederik Born</dc:creator>
  <cp:lastModifiedBy>Frederik Born</cp:lastModifiedBy>
  <cp:revision>1</cp:revision>
  <dcterms:created xsi:type="dcterms:W3CDTF">2024-08-22T08:01:57Z</dcterms:created>
  <dcterms:modified xsi:type="dcterms:W3CDTF">2024-08-22T08:14:54Z</dcterms:modified>
</cp:coreProperties>
</file>