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GovTech (Government Technology Agency of Singapore)</c:v>
                </c:pt>
              </c:strCache>
            </c:strRef>
          </c:tx>
          <c:spPr>
            <a:ln w="28575" cap="rnd">
              <a:solidFill>
                <a:schemeClr val="accent1"/>
              </a:solidFill>
              <a:round/>
            </a:ln>
            <a:effectLst/>
          </c:spPr>
          <c:marker>
            <c:symbol val="none"/>
          </c:marker>
          <c:cat>
            <c:numRef>
              <c:f>Sheet1!$A$2:$A$31</c:f>
              <c:numCache>
                <c:formatCode>m/d/yyyy</c:formatCode>
                <c:ptCount val="30"/>
                <c:pt idx="0">
                  <c:v>45286</c:v>
                </c:pt>
                <c:pt idx="1">
                  <c:v>45287</c:v>
                </c:pt>
                <c:pt idx="2">
                  <c:v>45288</c:v>
                </c:pt>
                <c:pt idx="3">
                  <c:v>45289</c:v>
                </c:pt>
                <c:pt idx="4">
                  <c:v>45290</c:v>
                </c:pt>
                <c:pt idx="5">
                  <c:v>45291</c:v>
                </c:pt>
                <c:pt idx="6">
                  <c:v>45292</c:v>
                </c:pt>
                <c:pt idx="7">
                  <c:v>45293</c:v>
                </c:pt>
                <c:pt idx="8">
                  <c:v>45294</c:v>
                </c:pt>
                <c:pt idx="9">
                  <c:v>45295</c:v>
                </c:pt>
                <c:pt idx="10">
                  <c:v>45296</c:v>
                </c:pt>
                <c:pt idx="11">
                  <c:v>45297</c:v>
                </c:pt>
                <c:pt idx="12">
                  <c:v>45298</c:v>
                </c:pt>
                <c:pt idx="13">
                  <c:v>45299</c:v>
                </c:pt>
                <c:pt idx="14">
                  <c:v>45300</c:v>
                </c:pt>
                <c:pt idx="15">
                  <c:v>45301</c:v>
                </c:pt>
                <c:pt idx="16">
                  <c:v>45302</c:v>
                </c:pt>
                <c:pt idx="17">
                  <c:v>45303</c:v>
                </c:pt>
                <c:pt idx="18">
                  <c:v>45304</c:v>
                </c:pt>
                <c:pt idx="19">
                  <c:v>45305</c:v>
                </c:pt>
                <c:pt idx="20">
                  <c:v>45306</c:v>
                </c:pt>
                <c:pt idx="21">
                  <c:v>45307</c:v>
                </c:pt>
                <c:pt idx="22">
                  <c:v>45308</c:v>
                </c:pt>
                <c:pt idx="23">
                  <c:v>45309</c:v>
                </c:pt>
                <c:pt idx="24">
                  <c:v>45310</c:v>
                </c:pt>
                <c:pt idx="25">
                  <c:v>45311</c:v>
                </c:pt>
                <c:pt idx="26">
                  <c:v>45312</c:v>
                </c:pt>
                <c:pt idx="27">
                  <c:v>45313</c:v>
                </c:pt>
                <c:pt idx="28">
                  <c:v>45314</c:v>
                </c:pt>
                <c:pt idx="29">
                  <c:v>45315</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E5FE-4AE4-A1AF-224593EC6CC4}"/>
            </c:ext>
          </c:extLst>
        </c:ser>
        <c:dLbls>
          <c:showLegendKey val="0"/>
          <c:showVal val="0"/>
          <c:showCatName val="0"/>
          <c:showSerName val="0"/>
          <c:showPercent val="0"/>
          <c:showBubbleSize val="0"/>
        </c:dLbls>
        <c:smooth val="0"/>
        <c:axId val="390986040"/>
        <c:axId val="390987352"/>
      </c:lineChart>
      <c:dateAx>
        <c:axId val="390986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87352"/>
        <c:crosses val="autoZero"/>
        <c:auto val="1"/>
        <c:lblOffset val="100"/>
        <c:baseTimeUnit val="days"/>
      </c:dateAx>
      <c:valAx>
        <c:axId val="390987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986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GovTech (Government Technology Agency of Singapore)</c:v>
                </c:pt>
              </c:strCache>
            </c:strRef>
          </c:cat>
          <c:val>
            <c:numRef>
              <c:f>Sheet1!$B$2</c:f>
              <c:numCache>
                <c:formatCode>General</c:formatCode>
                <c:ptCount val="1"/>
                <c:pt idx="0">
                  <c:v>394</c:v>
                </c:pt>
              </c:numCache>
            </c:numRef>
          </c:val>
          <c:extLst>
            <c:ext xmlns:c16="http://schemas.microsoft.com/office/drawing/2014/chart" uri="{C3380CC4-5D6E-409C-BE32-E72D297353CC}">
              <c16:uniqueId val="{00000000-9E3B-485E-862E-6DF2BB1F5996}"/>
            </c:ext>
          </c:extLst>
        </c:ser>
        <c:dLbls>
          <c:showLegendKey val="0"/>
          <c:showVal val="0"/>
          <c:showCatName val="0"/>
          <c:showSerName val="0"/>
          <c:showPercent val="0"/>
          <c:showBubbleSize val="0"/>
        </c:dLbls>
        <c:gapWidth val="219"/>
        <c:overlap val="-27"/>
        <c:axId val="394998840"/>
        <c:axId val="395001136"/>
      </c:barChart>
      <c:catAx>
        <c:axId val="394998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001136"/>
        <c:crosses val="autoZero"/>
        <c:auto val="1"/>
        <c:lblAlgn val="ctr"/>
        <c:lblOffset val="100"/>
        <c:noMultiLvlLbl val="0"/>
      </c:catAx>
      <c:valAx>
        <c:axId val="395001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998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GovTech (Government Technology Agency of Singapore)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0</c:v>
                </c:pt>
                <c:pt idx="5">
                  <c:v>0</c:v>
                </c:pt>
              </c:numCache>
            </c:numRef>
          </c:val>
          <c:extLst>
            <c:ext xmlns:c16="http://schemas.microsoft.com/office/drawing/2014/chart" uri="{C3380CC4-5D6E-409C-BE32-E72D297353CC}">
              <c16:uniqueId val="{00000000-EB0A-4ED5-9261-29E334748009}"/>
            </c:ext>
          </c:extLst>
        </c:ser>
        <c:dLbls>
          <c:showLegendKey val="0"/>
          <c:showVal val="0"/>
          <c:showCatName val="0"/>
          <c:showSerName val="0"/>
          <c:showPercent val="0"/>
          <c:showBubbleSize val="0"/>
        </c:dLbls>
        <c:axId val="527700384"/>
        <c:axId val="527706944"/>
      </c:radarChart>
      <c:catAx>
        <c:axId val="527700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7706944"/>
        <c:crosses val="autoZero"/>
        <c:auto val="1"/>
        <c:lblAlgn val="ctr"/>
        <c:lblOffset val="100"/>
        <c:noMultiLvlLbl val="0"/>
      </c:catAx>
      <c:valAx>
        <c:axId val="527706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770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GovTech (Government Technology Agency of Singapore)</c:v>
                </c:pt>
              </c:strCache>
            </c:strRef>
          </c:tx>
          <c:spPr>
            <a:ln w="28575" cap="rnd">
              <a:solidFill>
                <a:schemeClr val="accent1"/>
              </a:solidFill>
              <a:round/>
            </a:ln>
            <a:effectLst/>
          </c:spPr>
          <c:marker>
            <c:symbol val="none"/>
          </c:marker>
          <c:cat>
            <c:numRef>
              <c:f>Sheet1!$A$2:$A$31</c:f>
              <c:numCache>
                <c:formatCode>m/d/yyyy</c:formatCode>
                <c:ptCount val="30"/>
                <c:pt idx="0">
                  <c:v>45286</c:v>
                </c:pt>
                <c:pt idx="1">
                  <c:v>45287</c:v>
                </c:pt>
                <c:pt idx="2">
                  <c:v>45288</c:v>
                </c:pt>
                <c:pt idx="3">
                  <c:v>45289</c:v>
                </c:pt>
                <c:pt idx="4">
                  <c:v>45290</c:v>
                </c:pt>
                <c:pt idx="5">
                  <c:v>45291</c:v>
                </c:pt>
                <c:pt idx="6">
                  <c:v>45292</c:v>
                </c:pt>
                <c:pt idx="7">
                  <c:v>45293</c:v>
                </c:pt>
                <c:pt idx="8">
                  <c:v>45294</c:v>
                </c:pt>
                <c:pt idx="9">
                  <c:v>45295</c:v>
                </c:pt>
                <c:pt idx="10">
                  <c:v>45296</c:v>
                </c:pt>
                <c:pt idx="11">
                  <c:v>45297</c:v>
                </c:pt>
                <c:pt idx="12">
                  <c:v>45298</c:v>
                </c:pt>
                <c:pt idx="13">
                  <c:v>45299</c:v>
                </c:pt>
                <c:pt idx="14">
                  <c:v>45300</c:v>
                </c:pt>
                <c:pt idx="15">
                  <c:v>45301</c:v>
                </c:pt>
                <c:pt idx="16">
                  <c:v>45302</c:v>
                </c:pt>
                <c:pt idx="17">
                  <c:v>45303</c:v>
                </c:pt>
                <c:pt idx="18">
                  <c:v>45304</c:v>
                </c:pt>
                <c:pt idx="19">
                  <c:v>45305</c:v>
                </c:pt>
                <c:pt idx="20">
                  <c:v>45306</c:v>
                </c:pt>
                <c:pt idx="21">
                  <c:v>45307</c:v>
                </c:pt>
                <c:pt idx="22">
                  <c:v>45308</c:v>
                </c:pt>
                <c:pt idx="23">
                  <c:v>45309</c:v>
                </c:pt>
                <c:pt idx="24">
                  <c:v>45310</c:v>
                </c:pt>
                <c:pt idx="25">
                  <c:v>45311</c:v>
                </c:pt>
                <c:pt idx="26">
                  <c:v>45312</c:v>
                </c:pt>
                <c:pt idx="27">
                  <c:v>45313</c:v>
                </c:pt>
                <c:pt idx="28">
                  <c:v>45314</c:v>
                </c:pt>
                <c:pt idx="29">
                  <c:v>45315</c:v>
                </c:pt>
              </c:numCache>
            </c:numRef>
          </c:cat>
          <c:val>
            <c:numRef>
              <c:f>Sheet1!$B$2:$B$31</c:f>
              <c:numCache>
                <c:formatCode>General</c:formatCode>
                <c:ptCount val="30"/>
                <c:pt idx="0">
                  <c:v>0</c:v>
                </c:pt>
                <c:pt idx="1">
                  <c:v>80</c:v>
                </c:pt>
                <c:pt idx="2">
                  <c:v>58</c:v>
                </c:pt>
                <c:pt idx="3">
                  <c:v>0</c:v>
                </c:pt>
                <c:pt idx="4">
                  <c:v>0</c:v>
                </c:pt>
                <c:pt idx="5">
                  <c:v>10</c:v>
                </c:pt>
                <c:pt idx="6">
                  <c:v>0</c:v>
                </c:pt>
                <c:pt idx="7">
                  <c:v>0</c:v>
                </c:pt>
                <c:pt idx="8">
                  <c:v>13</c:v>
                </c:pt>
                <c:pt idx="9">
                  <c:v>0</c:v>
                </c:pt>
                <c:pt idx="10">
                  <c:v>111</c:v>
                </c:pt>
                <c:pt idx="11">
                  <c:v>0</c:v>
                </c:pt>
                <c:pt idx="12">
                  <c:v>0</c:v>
                </c:pt>
                <c:pt idx="13">
                  <c:v>0</c:v>
                </c:pt>
                <c:pt idx="14">
                  <c:v>6</c:v>
                </c:pt>
                <c:pt idx="15">
                  <c:v>8</c:v>
                </c:pt>
                <c:pt idx="16">
                  <c:v>19</c:v>
                </c:pt>
                <c:pt idx="17">
                  <c:v>7</c:v>
                </c:pt>
                <c:pt idx="18">
                  <c:v>0</c:v>
                </c:pt>
                <c:pt idx="19">
                  <c:v>0</c:v>
                </c:pt>
                <c:pt idx="20">
                  <c:v>11</c:v>
                </c:pt>
                <c:pt idx="21">
                  <c:v>13</c:v>
                </c:pt>
                <c:pt idx="22">
                  <c:v>7</c:v>
                </c:pt>
                <c:pt idx="23">
                  <c:v>19</c:v>
                </c:pt>
                <c:pt idx="24">
                  <c:v>10</c:v>
                </c:pt>
                <c:pt idx="25">
                  <c:v>0</c:v>
                </c:pt>
                <c:pt idx="26">
                  <c:v>0</c:v>
                </c:pt>
                <c:pt idx="27">
                  <c:v>0</c:v>
                </c:pt>
                <c:pt idx="28">
                  <c:v>0</c:v>
                </c:pt>
                <c:pt idx="29">
                  <c:v>3</c:v>
                </c:pt>
              </c:numCache>
            </c:numRef>
          </c:val>
          <c:smooth val="0"/>
          <c:extLst>
            <c:ext xmlns:c16="http://schemas.microsoft.com/office/drawing/2014/chart" uri="{C3380CC4-5D6E-409C-BE32-E72D297353CC}">
              <c16:uniqueId val="{00000000-7650-4D3C-96AF-5995AB299D68}"/>
            </c:ext>
          </c:extLst>
        </c:ser>
        <c:dLbls>
          <c:showLegendKey val="0"/>
          <c:showVal val="0"/>
          <c:showCatName val="0"/>
          <c:showSerName val="0"/>
          <c:showPercent val="0"/>
          <c:showBubbleSize val="0"/>
        </c:dLbls>
        <c:smooth val="0"/>
        <c:axId val="527681688"/>
        <c:axId val="527682016"/>
      </c:lineChart>
      <c:dateAx>
        <c:axId val="527681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7682016"/>
        <c:crosses val="autoZero"/>
        <c:auto val="1"/>
        <c:lblOffset val="100"/>
        <c:baseTimeUnit val="days"/>
      </c:dateAx>
      <c:valAx>
        <c:axId val="527682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7681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govtechsg</c:v>
                </c:pt>
              </c:strCache>
            </c:strRef>
          </c:tx>
          <c:spPr>
            <a:ln w="28575" cap="rnd">
              <a:solidFill>
                <a:schemeClr val="accent1"/>
              </a:solidFill>
              <a:round/>
            </a:ln>
            <a:effectLst/>
          </c:spPr>
          <c:marker>
            <c:symbol val="none"/>
          </c:marker>
          <c:cat>
            <c:numRef>
              <c:f>Sheet1!$A$2:$A$31</c:f>
              <c:numCache>
                <c:formatCode>m/d/yyyy</c:formatCode>
                <c:ptCount val="30"/>
                <c:pt idx="0">
                  <c:v>45286</c:v>
                </c:pt>
                <c:pt idx="1">
                  <c:v>45287</c:v>
                </c:pt>
                <c:pt idx="2">
                  <c:v>45288</c:v>
                </c:pt>
                <c:pt idx="3">
                  <c:v>45289</c:v>
                </c:pt>
                <c:pt idx="4">
                  <c:v>45290</c:v>
                </c:pt>
                <c:pt idx="5">
                  <c:v>45291</c:v>
                </c:pt>
                <c:pt idx="6">
                  <c:v>45292</c:v>
                </c:pt>
                <c:pt idx="7">
                  <c:v>45293</c:v>
                </c:pt>
                <c:pt idx="8">
                  <c:v>45294</c:v>
                </c:pt>
                <c:pt idx="9">
                  <c:v>45295</c:v>
                </c:pt>
                <c:pt idx="10">
                  <c:v>45296</c:v>
                </c:pt>
                <c:pt idx="11">
                  <c:v>45297</c:v>
                </c:pt>
                <c:pt idx="12">
                  <c:v>45298</c:v>
                </c:pt>
                <c:pt idx="13">
                  <c:v>45299</c:v>
                </c:pt>
                <c:pt idx="14">
                  <c:v>45300</c:v>
                </c:pt>
                <c:pt idx="15">
                  <c:v>45301</c:v>
                </c:pt>
                <c:pt idx="16">
                  <c:v>45302</c:v>
                </c:pt>
                <c:pt idx="17">
                  <c:v>45303</c:v>
                </c:pt>
                <c:pt idx="18">
                  <c:v>45304</c:v>
                </c:pt>
                <c:pt idx="19">
                  <c:v>45305</c:v>
                </c:pt>
                <c:pt idx="20">
                  <c:v>45306</c:v>
                </c:pt>
                <c:pt idx="21">
                  <c:v>45307</c:v>
                </c:pt>
                <c:pt idx="22">
                  <c:v>45308</c:v>
                </c:pt>
                <c:pt idx="23">
                  <c:v>45309</c:v>
                </c:pt>
                <c:pt idx="24">
                  <c:v>45310</c:v>
                </c:pt>
                <c:pt idx="25">
                  <c:v>45311</c:v>
                </c:pt>
                <c:pt idx="26">
                  <c:v>45312</c:v>
                </c:pt>
                <c:pt idx="27">
                  <c:v>45313</c:v>
                </c:pt>
                <c:pt idx="28">
                  <c:v>45314</c:v>
                </c:pt>
                <c:pt idx="29">
                  <c:v>45315</c:v>
                </c:pt>
              </c:numCache>
            </c:numRef>
          </c:cat>
          <c:val>
            <c:numRef>
              <c:f>Sheet1!$B$2:$B$31</c:f>
              <c:numCache>
                <c:formatCode>General</c:formatCode>
                <c:ptCount val="30"/>
                <c:pt idx="0">
                  <c:v>0.1923</c:v>
                </c:pt>
                <c:pt idx="1">
                  <c:v>0.10929999999999999</c:v>
                </c:pt>
                <c:pt idx="2">
                  <c:v>9.0399999999999994E-2</c:v>
                </c:pt>
                <c:pt idx="3">
                  <c:v>0</c:v>
                </c:pt>
                <c:pt idx="4">
                  <c:v>0</c:v>
                </c:pt>
                <c:pt idx="5">
                  <c:v>0.15770000000000001</c:v>
                </c:pt>
                <c:pt idx="6">
                  <c:v>0</c:v>
                </c:pt>
                <c:pt idx="7">
                  <c:v>0</c:v>
                </c:pt>
                <c:pt idx="8">
                  <c:v>0</c:v>
                </c:pt>
                <c:pt idx="9">
                  <c:v>0</c:v>
                </c:pt>
                <c:pt idx="10">
                  <c:v>0.37680000000000002</c:v>
                </c:pt>
                <c:pt idx="11">
                  <c:v>0</c:v>
                </c:pt>
                <c:pt idx="12">
                  <c:v>0</c:v>
                </c:pt>
                <c:pt idx="13">
                  <c:v>0</c:v>
                </c:pt>
                <c:pt idx="14">
                  <c:v>0</c:v>
                </c:pt>
                <c:pt idx="15">
                  <c:v>8.5500000000000007E-2</c:v>
                </c:pt>
                <c:pt idx="16">
                  <c:v>0.30070000000000002</c:v>
                </c:pt>
                <c:pt idx="17">
                  <c:v>0</c:v>
                </c:pt>
                <c:pt idx="18">
                  <c:v>0</c:v>
                </c:pt>
                <c:pt idx="19">
                  <c:v>0</c:v>
                </c:pt>
                <c:pt idx="20">
                  <c:v>0.1701</c:v>
                </c:pt>
                <c:pt idx="21">
                  <c:v>9.6100000000000005E-2</c:v>
                </c:pt>
                <c:pt idx="22">
                  <c:v>5.91E-2</c:v>
                </c:pt>
                <c:pt idx="23">
                  <c:v>0.25459999999999999</c:v>
                </c:pt>
                <c:pt idx="24">
                  <c:v>0</c:v>
                </c:pt>
                <c:pt idx="25">
                  <c:v>0</c:v>
                </c:pt>
                <c:pt idx="26">
                  <c:v>0</c:v>
                </c:pt>
                <c:pt idx="27">
                  <c:v>0</c:v>
                </c:pt>
                <c:pt idx="28">
                  <c:v>0.1177</c:v>
                </c:pt>
                <c:pt idx="29">
                  <c:v>0</c:v>
                </c:pt>
              </c:numCache>
            </c:numRef>
          </c:val>
          <c:smooth val="0"/>
          <c:extLst>
            <c:ext xmlns:c16="http://schemas.microsoft.com/office/drawing/2014/chart" uri="{C3380CC4-5D6E-409C-BE32-E72D297353CC}">
              <c16:uniqueId val="{00000000-C3DB-4808-BACC-E96DB72F3CD8}"/>
            </c:ext>
          </c:extLst>
        </c:ser>
        <c:dLbls>
          <c:showLegendKey val="0"/>
          <c:showVal val="0"/>
          <c:showCatName val="0"/>
          <c:showSerName val="0"/>
          <c:showPercent val="0"/>
          <c:showBubbleSize val="0"/>
        </c:dLbls>
        <c:smooth val="0"/>
        <c:axId val="527682672"/>
        <c:axId val="527683000"/>
      </c:lineChart>
      <c:dateAx>
        <c:axId val="527682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7683000"/>
        <c:crosses val="autoZero"/>
        <c:auto val="1"/>
        <c:lblOffset val="100"/>
        <c:baseTimeUnit val="days"/>
      </c:dateAx>
      <c:valAx>
        <c:axId val="527683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7682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B7630-26D6-4493-B7B0-A6140D365616}"/>
              </a:ext>
            </a:extLst>
          </p:cNvPr>
          <p:cNvSpPr>
            <a:spLocks noGrp="1"/>
          </p:cNvSpPr>
          <p:nvPr>
            <p:ph type="ctrTitle"/>
          </p:nvPr>
        </p:nvSpPr>
        <p:spPr/>
        <p:txBody>
          <a:bodyPr/>
          <a:lstStyle/>
          <a:p>
            <a:r>
              <a:rPr lang="en-US"/>
              <a:t>GovTech</a:t>
            </a:r>
          </a:p>
        </p:txBody>
      </p:sp>
      <p:sp>
        <p:nvSpPr>
          <p:cNvPr id="3" name="Subtitle 2">
            <a:extLst>
              <a:ext uri="{FF2B5EF4-FFF2-40B4-BE49-F238E27FC236}">
                <a16:creationId xmlns:a16="http://schemas.microsoft.com/office/drawing/2014/main" id="{F3841791-3146-4679-9064-5DA11B14BD5A}"/>
              </a:ext>
            </a:extLst>
          </p:cNvPr>
          <p:cNvSpPr>
            <a:spLocks noGrp="1"/>
          </p:cNvSpPr>
          <p:nvPr>
            <p:ph type="subTitle" idx="1"/>
          </p:nvPr>
        </p:nvSpPr>
        <p:spPr/>
        <p:txBody>
          <a:bodyPr/>
          <a:lstStyle/>
          <a:p>
            <a:r>
              <a:rPr lang="en-US"/>
              <a:t>Hashtag Interactive</a:t>
            </a:r>
          </a:p>
        </p:txBody>
      </p:sp>
    </p:spTree>
    <p:extLst>
      <p:ext uri="{BB962C8B-B14F-4D97-AF65-F5344CB8AC3E}">
        <p14:creationId xmlns:p14="http://schemas.microsoft.com/office/powerpoint/2010/main" val="256733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796A8-2801-4989-9A7E-0C8BC1A4729D}"/>
              </a:ext>
            </a:extLst>
          </p:cNvPr>
          <p:cNvSpPr>
            <a:spLocks noGrp="1"/>
          </p:cNvSpPr>
          <p:nvPr>
            <p:ph type="title"/>
          </p:nvPr>
        </p:nvSpPr>
        <p:spPr/>
        <p:txBody>
          <a:bodyPr/>
          <a:lstStyle/>
          <a:p>
            <a:r>
              <a:rPr lang="en-US"/>
              <a:t>Facebook Key Metrics Table | All profiles</a:t>
            </a:r>
          </a:p>
        </p:txBody>
      </p:sp>
      <p:graphicFrame>
        <p:nvGraphicFramePr>
          <p:cNvPr id="5" name="Table Placeholder 4">
            <a:extLst>
              <a:ext uri="{FF2B5EF4-FFF2-40B4-BE49-F238E27FC236}">
                <a16:creationId xmlns:a16="http://schemas.microsoft.com/office/drawing/2014/main" id="{4FD2A590-BFAA-4A5F-9200-F165E7167F85}"/>
              </a:ext>
            </a:extLst>
          </p:cNvPr>
          <p:cNvGraphicFramePr>
            <a:graphicFrameLocks noGrp="1"/>
          </p:cNvGraphicFramePr>
          <p:nvPr>
            <p:ph type="tbl" sz="quarter" idx="13"/>
            <p:extLst>
              <p:ext uri="{D42A27DB-BD31-4B8C-83A1-F6EECF244321}">
                <p14:modId xmlns:p14="http://schemas.microsoft.com/office/powerpoint/2010/main" val="2710942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3667412106"/>
                    </a:ext>
                  </a:extLst>
                </a:gridCol>
                <a:gridCol w="740665">
                  <a:extLst>
                    <a:ext uri="{9D8B030D-6E8A-4147-A177-3AD203B41FA5}">
                      <a16:colId xmlns:a16="http://schemas.microsoft.com/office/drawing/2014/main" val="2625539911"/>
                    </a:ext>
                  </a:extLst>
                </a:gridCol>
                <a:gridCol w="411480">
                  <a:extLst>
                    <a:ext uri="{9D8B030D-6E8A-4147-A177-3AD203B41FA5}">
                      <a16:colId xmlns:a16="http://schemas.microsoft.com/office/drawing/2014/main" val="1604708364"/>
                    </a:ext>
                  </a:extLst>
                </a:gridCol>
                <a:gridCol w="740665">
                  <a:extLst>
                    <a:ext uri="{9D8B030D-6E8A-4147-A177-3AD203B41FA5}">
                      <a16:colId xmlns:a16="http://schemas.microsoft.com/office/drawing/2014/main" val="551678146"/>
                    </a:ext>
                  </a:extLst>
                </a:gridCol>
                <a:gridCol w="411480">
                  <a:extLst>
                    <a:ext uri="{9D8B030D-6E8A-4147-A177-3AD203B41FA5}">
                      <a16:colId xmlns:a16="http://schemas.microsoft.com/office/drawing/2014/main" val="2179450175"/>
                    </a:ext>
                  </a:extLst>
                </a:gridCol>
                <a:gridCol w="411480">
                  <a:extLst>
                    <a:ext uri="{9D8B030D-6E8A-4147-A177-3AD203B41FA5}">
                      <a16:colId xmlns:a16="http://schemas.microsoft.com/office/drawing/2014/main" val="209219941"/>
                    </a:ext>
                  </a:extLst>
                </a:gridCol>
                <a:gridCol w="411480">
                  <a:extLst>
                    <a:ext uri="{9D8B030D-6E8A-4147-A177-3AD203B41FA5}">
                      <a16:colId xmlns:a16="http://schemas.microsoft.com/office/drawing/2014/main" val="3457425649"/>
                    </a:ext>
                  </a:extLst>
                </a:gridCol>
                <a:gridCol w="411480">
                  <a:extLst>
                    <a:ext uri="{9D8B030D-6E8A-4147-A177-3AD203B41FA5}">
                      <a16:colId xmlns:a16="http://schemas.microsoft.com/office/drawing/2014/main" val="1604492875"/>
                    </a:ext>
                  </a:extLst>
                </a:gridCol>
                <a:gridCol w="411480">
                  <a:extLst>
                    <a:ext uri="{9D8B030D-6E8A-4147-A177-3AD203B41FA5}">
                      <a16:colId xmlns:a16="http://schemas.microsoft.com/office/drawing/2014/main" val="1745631389"/>
                    </a:ext>
                  </a:extLst>
                </a:gridCol>
                <a:gridCol w="411480">
                  <a:extLst>
                    <a:ext uri="{9D8B030D-6E8A-4147-A177-3AD203B41FA5}">
                      <a16:colId xmlns:a16="http://schemas.microsoft.com/office/drawing/2014/main" val="3693470999"/>
                    </a:ext>
                  </a:extLst>
                </a:gridCol>
                <a:gridCol w="411480">
                  <a:extLst>
                    <a:ext uri="{9D8B030D-6E8A-4147-A177-3AD203B41FA5}">
                      <a16:colId xmlns:a16="http://schemas.microsoft.com/office/drawing/2014/main" val="3897856631"/>
                    </a:ext>
                  </a:extLst>
                </a:gridCol>
                <a:gridCol w="411480">
                  <a:extLst>
                    <a:ext uri="{9D8B030D-6E8A-4147-A177-3AD203B41FA5}">
                      <a16:colId xmlns:a16="http://schemas.microsoft.com/office/drawing/2014/main" val="610003956"/>
                    </a:ext>
                  </a:extLst>
                </a:gridCol>
                <a:gridCol w="411480">
                  <a:extLst>
                    <a:ext uri="{9D8B030D-6E8A-4147-A177-3AD203B41FA5}">
                      <a16:colId xmlns:a16="http://schemas.microsoft.com/office/drawing/2014/main" val="2522745017"/>
                    </a:ext>
                  </a:extLst>
                </a:gridCol>
                <a:gridCol w="411480">
                  <a:extLst>
                    <a:ext uri="{9D8B030D-6E8A-4147-A177-3AD203B41FA5}">
                      <a16:colId xmlns:a16="http://schemas.microsoft.com/office/drawing/2014/main" val="39642679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33779933"/>
                  </a:ext>
                </a:extLst>
              </a:tr>
              <a:tr h="370840">
                <a:tc>
                  <a:txBody>
                    <a:bodyPr/>
                    <a:lstStyle/>
                    <a:p>
                      <a:r>
                        <a:rPr lang="en-US" sz="1000"/>
                        <a:t>GovTech (Government Technology Agency of Singapore)</a:t>
                      </a:r>
                    </a:p>
                  </a:txBody>
                  <a:tcPr/>
                </a:tc>
                <a:tc>
                  <a:txBody>
                    <a:bodyPr/>
                    <a:lstStyle/>
                    <a:p>
                      <a:r>
                        <a:rPr lang="en-US" sz="1000"/>
                        <a:t>75155</a:t>
                      </a:r>
                    </a:p>
                  </a:txBody>
                  <a:tcPr/>
                </a:tc>
                <a:tc>
                  <a:txBody>
                    <a:bodyPr/>
                    <a:lstStyle/>
                    <a:p>
                      <a:r>
                        <a:rPr lang="en-US" sz="1000"/>
                        <a:t>n/a</a:t>
                      </a:r>
                    </a:p>
                  </a:txBody>
                  <a:tcPr/>
                </a:tc>
                <a:tc>
                  <a:txBody>
                    <a:bodyPr/>
                    <a:lstStyle/>
                    <a:p>
                      <a:r>
                        <a:rPr lang="en-US" sz="1000"/>
                        <a:t>75155</a:t>
                      </a:r>
                    </a:p>
                  </a:txBody>
                  <a:tcPr/>
                </a:tc>
                <a:tc>
                  <a:txBody>
                    <a:bodyPr/>
                    <a:lstStyle/>
                    <a:p>
                      <a:r>
                        <a:rPr lang="en-US" sz="1000"/>
                        <a:t>n/a</a:t>
                      </a:r>
                    </a:p>
                  </a:txBody>
                  <a:tcPr/>
                </a:tc>
                <a:tc>
                  <a:txBody>
                    <a:bodyPr/>
                    <a:lstStyle/>
                    <a:p>
                      <a:r>
                        <a:rPr lang="en-US" sz="1000"/>
                        <a:t>16</a:t>
                      </a:r>
                    </a:p>
                  </a:txBody>
                  <a:tcPr/>
                </a:tc>
                <a:tc>
                  <a:txBody>
                    <a:bodyPr/>
                    <a:lstStyle/>
                    <a:p>
                      <a:r>
                        <a:rPr lang="en-US" sz="1000"/>
                        <a:t>341</a:t>
                      </a:r>
                    </a:p>
                  </a:txBody>
                  <a:tcPr/>
                </a:tc>
                <a:tc>
                  <a:txBody>
                    <a:bodyPr/>
                    <a:lstStyle/>
                    <a:p>
                      <a:r>
                        <a:rPr lang="en-US" sz="1000"/>
                        <a:t>0</a:t>
                      </a:r>
                    </a:p>
                  </a:txBody>
                  <a:tcPr/>
                </a:tc>
                <a:tc>
                  <a:txBody>
                    <a:bodyPr/>
                    <a:lstStyle/>
                    <a:p>
                      <a:r>
                        <a:rPr lang="en-US" sz="1000"/>
                        <a:t>12</a:t>
                      </a:r>
                    </a:p>
                  </a:txBody>
                  <a:tcPr/>
                </a:tc>
                <a:tc>
                  <a:txBody>
                    <a:bodyPr/>
                    <a:lstStyle/>
                    <a:p>
                      <a:r>
                        <a:rPr lang="en-US" sz="1000"/>
                        <a:t>41</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666452671"/>
                  </a:ext>
                </a:extLst>
              </a:tr>
            </a:tbl>
          </a:graphicData>
        </a:graphic>
      </p:graphicFrame>
      <p:sp>
        <p:nvSpPr>
          <p:cNvPr id="4" name="Text Placeholder 3">
            <a:extLst>
              <a:ext uri="{FF2B5EF4-FFF2-40B4-BE49-F238E27FC236}">
                <a16:creationId xmlns:a16="http://schemas.microsoft.com/office/drawing/2014/main" id="{CA1DE012-3749-4CA1-B60C-02F4588D216E}"/>
              </a:ext>
            </a:extLst>
          </p:cNvPr>
          <p:cNvSpPr>
            <a:spLocks noGrp="1"/>
          </p:cNvSpPr>
          <p:nvPr>
            <p:ph type="body" sz="quarter" idx="14"/>
          </p:nvPr>
        </p:nvSpPr>
        <p:spPr/>
        <p:txBody>
          <a:bodyPr/>
          <a:lstStyle/>
          <a:p>
            <a:r>
              <a:rPr lang="en-US"/>
              <a:t>12/26/2023 - 01/24/2024</a:t>
            </a:r>
          </a:p>
        </p:txBody>
      </p:sp>
    </p:spTree>
    <p:extLst>
      <p:ext uri="{BB962C8B-B14F-4D97-AF65-F5344CB8AC3E}">
        <p14:creationId xmlns:p14="http://schemas.microsoft.com/office/powerpoint/2010/main" val="233739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0D36A-7384-4D14-A847-814656FC8053}"/>
              </a:ext>
            </a:extLst>
          </p:cNvPr>
          <p:cNvSpPr>
            <a:spLocks noGrp="1"/>
          </p:cNvSpPr>
          <p:nvPr>
            <p:ph type="title"/>
          </p:nvPr>
        </p:nvSpPr>
        <p:spPr/>
        <p:txBody>
          <a:bodyPr/>
          <a:lstStyle/>
          <a:p>
            <a:r>
              <a:rPr lang="en-US"/>
              <a:t>Facebook Interaction Rate | All profiles</a:t>
            </a:r>
          </a:p>
        </p:txBody>
      </p:sp>
      <p:graphicFrame>
        <p:nvGraphicFramePr>
          <p:cNvPr id="6" name="Chart Placeholder 5">
            <a:extLst>
              <a:ext uri="{FF2B5EF4-FFF2-40B4-BE49-F238E27FC236}">
                <a16:creationId xmlns:a16="http://schemas.microsoft.com/office/drawing/2014/main" id="{2A1257A0-F772-43FE-99D2-FF529D699C7B}"/>
              </a:ext>
            </a:extLst>
          </p:cNvPr>
          <p:cNvGraphicFramePr>
            <a:graphicFrameLocks noGrp="1"/>
          </p:cNvGraphicFramePr>
          <p:nvPr>
            <p:ph type="chart" sz="quarter" idx="13"/>
            <p:extLst>
              <p:ext uri="{D42A27DB-BD31-4B8C-83A1-F6EECF244321}">
                <p14:modId xmlns:p14="http://schemas.microsoft.com/office/powerpoint/2010/main" val="30604488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7B7480-6FC9-4A93-8421-173DD93402E2}"/>
              </a:ext>
            </a:extLst>
          </p:cNvPr>
          <p:cNvSpPr>
            <a:spLocks noGrp="1"/>
          </p:cNvSpPr>
          <p:nvPr>
            <p:ph type="body" sz="quarter" idx="14"/>
          </p:nvPr>
        </p:nvSpPr>
        <p:spPr/>
        <p:txBody>
          <a:bodyPr/>
          <a:lstStyle/>
          <a:p>
            <a:r>
              <a:rPr lang="en-US"/>
              <a:t>12/26/2023 - 01/24/2024</a:t>
            </a:r>
          </a:p>
        </p:txBody>
      </p:sp>
      <p:sp>
        <p:nvSpPr>
          <p:cNvPr id="5" name="Footer Placeholder 4">
            <a:extLst>
              <a:ext uri="{FF2B5EF4-FFF2-40B4-BE49-F238E27FC236}">
                <a16:creationId xmlns:a16="http://schemas.microsoft.com/office/drawing/2014/main" id="{C4F6A062-C512-423A-AE10-9352E6BDEF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5885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42DC5-D320-4EA8-B225-204637AE7D1F}"/>
              </a:ext>
            </a:extLst>
          </p:cNvPr>
          <p:cNvSpPr>
            <a:spLocks noGrp="1"/>
          </p:cNvSpPr>
          <p:nvPr>
            <p:ph type="title"/>
          </p:nvPr>
        </p:nvSpPr>
        <p:spPr/>
        <p:txBody>
          <a:bodyPr/>
          <a:lstStyle/>
          <a:p>
            <a:r>
              <a:rPr lang="en-US"/>
              <a:t>Facebook Total Interactions | All profiles</a:t>
            </a:r>
          </a:p>
        </p:txBody>
      </p:sp>
      <p:graphicFrame>
        <p:nvGraphicFramePr>
          <p:cNvPr id="6" name="Chart Placeholder 5">
            <a:extLst>
              <a:ext uri="{FF2B5EF4-FFF2-40B4-BE49-F238E27FC236}">
                <a16:creationId xmlns:a16="http://schemas.microsoft.com/office/drawing/2014/main" id="{59618676-4901-43F6-9CC8-9BB6ED2008CB}"/>
              </a:ext>
            </a:extLst>
          </p:cNvPr>
          <p:cNvGraphicFramePr>
            <a:graphicFrameLocks noGrp="1"/>
          </p:cNvGraphicFramePr>
          <p:nvPr>
            <p:ph type="chart" sz="quarter" idx="13"/>
            <p:extLst>
              <p:ext uri="{D42A27DB-BD31-4B8C-83A1-F6EECF244321}">
                <p14:modId xmlns:p14="http://schemas.microsoft.com/office/powerpoint/2010/main" val="34072502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DC6CDA-DA67-44C6-BB85-ADAB4D7BBF5B}"/>
              </a:ext>
            </a:extLst>
          </p:cNvPr>
          <p:cNvSpPr>
            <a:spLocks noGrp="1"/>
          </p:cNvSpPr>
          <p:nvPr>
            <p:ph type="body" sz="quarter" idx="14"/>
          </p:nvPr>
        </p:nvSpPr>
        <p:spPr/>
        <p:txBody>
          <a:bodyPr/>
          <a:lstStyle/>
          <a:p>
            <a:r>
              <a:rPr lang="en-US"/>
              <a:t>12/26/2023 - 01/24/2024</a:t>
            </a:r>
          </a:p>
        </p:txBody>
      </p:sp>
      <p:sp>
        <p:nvSpPr>
          <p:cNvPr id="5" name="Footer Placeholder 4">
            <a:extLst>
              <a:ext uri="{FF2B5EF4-FFF2-40B4-BE49-F238E27FC236}">
                <a16:creationId xmlns:a16="http://schemas.microsoft.com/office/drawing/2014/main" id="{F02EA3DB-7714-48DE-ACC9-54A39727E3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6708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D4D4D-4096-4D39-8BEF-17FD3A474C2F}"/>
              </a:ext>
            </a:extLst>
          </p:cNvPr>
          <p:cNvSpPr>
            <a:spLocks noGrp="1"/>
          </p:cNvSpPr>
          <p:nvPr>
            <p:ph type="title"/>
          </p:nvPr>
        </p:nvSpPr>
        <p:spPr/>
        <p:txBody>
          <a:bodyPr/>
          <a:lstStyle/>
          <a:p>
            <a:r>
              <a:rPr lang="en-US"/>
              <a:t>Facebook Own Posts Table | All profiles - 1 of 17</a:t>
            </a:r>
          </a:p>
        </p:txBody>
      </p:sp>
      <p:graphicFrame>
        <p:nvGraphicFramePr>
          <p:cNvPr id="5" name="Table Placeholder 4">
            <a:extLst>
              <a:ext uri="{FF2B5EF4-FFF2-40B4-BE49-F238E27FC236}">
                <a16:creationId xmlns:a16="http://schemas.microsoft.com/office/drawing/2014/main" id="{D843537A-006D-4258-A224-07510C9B1957}"/>
              </a:ext>
            </a:extLst>
          </p:cNvPr>
          <p:cNvGraphicFramePr>
            <a:graphicFrameLocks noGrp="1"/>
          </p:cNvGraphicFramePr>
          <p:nvPr>
            <p:ph type="tbl" sz="quarter" idx="13"/>
            <p:extLst>
              <p:ext uri="{D42A27DB-BD31-4B8C-83A1-F6EECF244321}">
                <p14:modId xmlns:p14="http://schemas.microsoft.com/office/powerpoint/2010/main" val="541777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67317523"/>
                    </a:ext>
                  </a:extLst>
                </a:gridCol>
                <a:gridCol w="1152144">
                  <a:extLst>
                    <a:ext uri="{9D8B030D-6E8A-4147-A177-3AD203B41FA5}">
                      <a16:colId xmlns:a16="http://schemas.microsoft.com/office/drawing/2014/main" val="127349522"/>
                    </a:ext>
                  </a:extLst>
                </a:gridCol>
                <a:gridCol w="576072">
                  <a:extLst>
                    <a:ext uri="{9D8B030D-6E8A-4147-A177-3AD203B41FA5}">
                      <a16:colId xmlns:a16="http://schemas.microsoft.com/office/drawing/2014/main" val="2620720470"/>
                    </a:ext>
                  </a:extLst>
                </a:gridCol>
                <a:gridCol w="576072">
                  <a:extLst>
                    <a:ext uri="{9D8B030D-6E8A-4147-A177-3AD203B41FA5}">
                      <a16:colId xmlns:a16="http://schemas.microsoft.com/office/drawing/2014/main" val="1499477107"/>
                    </a:ext>
                  </a:extLst>
                </a:gridCol>
                <a:gridCol w="576072">
                  <a:extLst>
                    <a:ext uri="{9D8B030D-6E8A-4147-A177-3AD203B41FA5}">
                      <a16:colId xmlns:a16="http://schemas.microsoft.com/office/drawing/2014/main" val="2242968832"/>
                    </a:ext>
                  </a:extLst>
                </a:gridCol>
                <a:gridCol w="576072">
                  <a:extLst>
                    <a:ext uri="{9D8B030D-6E8A-4147-A177-3AD203B41FA5}">
                      <a16:colId xmlns:a16="http://schemas.microsoft.com/office/drawing/2014/main" val="2220220389"/>
                    </a:ext>
                  </a:extLst>
                </a:gridCol>
                <a:gridCol w="576072">
                  <a:extLst>
                    <a:ext uri="{9D8B030D-6E8A-4147-A177-3AD203B41FA5}">
                      <a16:colId xmlns:a16="http://schemas.microsoft.com/office/drawing/2014/main" val="254889219"/>
                    </a:ext>
                  </a:extLst>
                </a:gridCol>
                <a:gridCol w="576072">
                  <a:extLst>
                    <a:ext uri="{9D8B030D-6E8A-4147-A177-3AD203B41FA5}">
                      <a16:colId xmlns:a16="http://schemas.microsoft.com/office/drawing/2014/main" val="152118641"/>
                    </a:ext>
                  </a:extLst>
                </a:gridCol>
                <a:gridCol w="576072">
                  <a:extLst>
                    <a:ext uri="{9D8B030D-6E8A-4147-A177-3AD203B41FA5}">
                      <a16:colId xmlns:a16="http://schemas.microsoft.com/office/drawing/2014/main" val="2484728413"/>
                    </a:ext>
                  </a:extLst>
                </a:gridCol>
                <a:gridCol w="576072">
                  <a:extLst>
                    <a:ext uri="{9D8B030D-6E8A-4147-A177-3AD203B41FA5}">
                      <a16:colId xmlns:a16="http://schemas.microsoft.com/office/drawing/2014/main" val="3326401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004438687"/>
                  </a:ext>
                </a:extLst>
              </a:tr>
            </a:tbl>
          </a:graphicData>
        </a:graphic>
      </p:graphicFrame>
      <p:sp>
        <p:nvSpPr>
          <p:cNvPr id="4" name="Text Placeholder 3">
            <a:extLst>
              <a:ext uri="{FF2B5EF4-FFF2-40B4-BE49-F238E27FC236}">
                <a16:creationId xmlns:a16="http://schemas.microsoft.com/office/drawing/2014/main" id="{0FA94438-8737-406F-81E8-FDC26BDC4CBF}"/>
              </a:ext>
            </a:extLst>
          </p:cNvPr>
          <p:cNvSpPr>
            <a:spLocks noGrp="1"/>
          </p:cNvSpPr>
          <p:nvPr>
            <p:ph type="body" sz="quarter" idx="14"/>
          </p:nvPr>
        </p:nvSpPr>
        <p:spPr/>
        <p:txBody>
          <a:bodyPr/>
          <a:lstStyle/>
          <a:p>
            <a:r>
              <a:rPr lang="en-US"/>
              <a:t>12/26/2023 - 01/24/2024</a:t>
            </a:r>
          </a:p>
        </p:txBody>
      </p:sp>
    </p:spTree>
    <p:extLst>
      <p:ext uri="{BB962C8B-B14F-4D97-AF65-F5344CB8AC3E}">
        <p14:creationId xmlns:p14="http://schemas.microsoft.com/office/powerpoint/2010/main" val="2214629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59FDF-0A36-44FB-948D-C16C2580FF95}"/>
              </a:ext>
            </a:extLst>
          </p:cNvPr>
          <p:cNvSpPr>
            <a:spLocks noGrp="1"/>
          </p:cNvSpPr>
          <p:nvPr>
            <p:ph type="title"/>
          </p:nvPr>
        </p:nvSpPr>
        <p:spPr/>
        <p:txBody>
          <a:bodyPr/>
          <a:lstStyle/>
          <a:p>
            <a:r>
              <a:rPr lang="en-US"/>
              <a:t>Facebook Own Posts Table | All profiles - 2 of 17</a:t>
            </a:r>
          </a:p>
        </p:txBody>
      </p:sp>
      <p:graphicFrame>
        <p:nvGraphicFramePr>
          <p:cNvPr id="5" name="Table Placeholder 4">
            <a:extLst>
              <a:ext uri="{FF2B5EF4-FFF2-40B4-BE49-F238E27FC236}">
                <a16:creationId xmlns:a16="http://schemas.microsoft.com/office/drawing/2014/main" id="{F45B046E-1B20-4497-B8AC-4F6A6B3280D4}"/>
              </a:ext>
            </a:extLst>
          </p:cNvPr>
          <p:cNvGraphicFramePr>
            <a:graphicFrameLocks noGrp="1"/>
          </p:cNvGraphicFramePr>
          <p:nvPr>
            <p:ph type="tbl" sz="quarter" idx="13"/>
            <p:extLst>
              <p:ext uri="{D42A27DB-BD31-4B8C-83A1-F6EECF244321}">
                <p14:modId xmlns:p14="http://schemas.microsoft.com/office/powerpoint/2010/main" val="61517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80698938"/>
                    </a:ext>
                  </a:extLst>
                </a:gridCol>
                <a:gridCol w="1152144">
                  <a:extLst>
                    <a:ext uri="{9D8B030D-6E8A-4147-A177-3AD203B41FA5}">
                      <a16:colId xmlns:a16="http://schemas.microsoft.com/office/drawing/2014/main" val="3448062761"/>
                    </a:ext>
                  </a:extLst>
                </a:gridCol>
                <a:gridCol w="576072">
                  <a:extLst>
                    <a:ext uri="{9D8B030D-6E8A-4147-A177-3AD203B41FA5}">
                      <a16:colId xmlns:a16="http://schemas.microsoft.com/office/drawing/2014/main" val="3194407567"/>
                    </a:ext>
                  </a:extLst>
                </a:gridCol>
                <a:gridCol w="576072">
                  <a:extLst>
                    <a:ext uri="{9D8B030D-6E8A-4147-A177-3AD203B41FA5}">
                      <a16:colId xmlns:a16="http://schemas.microsoft.com/office/drawing/2014/main" val="2167474417"/>
                    </a:ext>
                  </a:extLst>
                </a:gridCol>
                <a:gridCol w="576072">
                  <a:extLst>
                    <a:ext uri="{9D8B030D-6E8A-4147-A177-3AD203B41FA5}">
                      <a16:colId xmlns:a16="http://schemas.microsoft.com/office/drawing/2014/main" val="173516292"/>
                    </a:ext>
                  </a:extLst>
                </a:gridCol>
                <a:gridCol w="576072">
                  <a:extLst>
                    <a:ext uri="{9D8B030D-6E8A-4147-A177-3AD203B41FA5}">
                      <a16:colId xmlns:a16="http://schemas.microsoft.com/office/drawing/2014/main" val="1016145677"/>
                    </a:ext>
                  </a:extLst>
                </a:gridCol>
                <a:gridCol w="576072">
                  <a:extLst>
                    <a:ext uri="{9D8B030D-6E8A-4147-A177-3AD203B41FA5}">
                      <a16:colId xmlns:a16="http://schemas.microsoft.com/office/drawing/2014/main" val="1618914426"/>
                    </a:ext>
                  </a:extLst>
                </a:gridCol>
                <a:gridCol w="576072">
                  <a:extLst>
                    <a:ext uri="{9D8B030D-6E8A-4147-A177-3AD203B41FA5}">
                      <a16:colId xmlns:a16="http://schemas.microsoft.com/office/drawing/2014/main" val="347234190"/>
                    </a:ext>
                  </a:extLst>
                </a:gridCol>
                <a:gridCol w="576072">
                  <a:extLst>
                    <a:ext uri="{9D8B030D-6E8A-4147-A177-3AD203B41FA5}">
                      <a16:colId xmlns:a16="http://schemas.microsoft.com/office/drawing/2014/main" val="1016837582"/>
                    </a:ext>
                  </a:extLst>
                </a:gridCol>
                <a:gridCol w="576072">
                  <a:extLst>
                    <a:ext uri="{9D8B030D-6E8A-4147-A177-3AD203B41FA5}">
                      <a16:colId xmlns:a16="http://schemas.microsoft.com/office/drawing/2014/main" val="2148551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150730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GovTech (Government Technology Agency of Singapore) - 2024-01-24 14:00:09</a:t>
                      </a:r>
                      <a:r>
                        <a:rPr kumimoji="0" lang="en-US" sz="1000" b="0" i="0" u="none" strike="noStrike" kern="1200" cap="none" spc="0" normalizeH="0" baseline="0" noProof="0">
                          <a:ln>
                            <a:noFill/>
                          </a:ln>
                          <a:solidFill>
                            <a:prstClr val="black"/>
                          </a:solidFill>
                          <a:effectLst/>
                          <a:uLnTx/>
                          <a:uFillTx/>
                          <a:latin typeface="Calibri"/>
                          <a:ea typeface="+mn-ea"/>
                          <a:cs typeface="+mn-cs"/>
                        </a:rPr>
                        <a:t>
 How good are you at distinguishing real links from scams?
🚨 Beware of fake links forwarded via unofficial sites wanting to steal your info and online resellers trying to make a quick buck.
See something suspicious? Report it! 
📲 Contact the People's Association at 6225-5322.
📞 Call the police hotline at 1800-255-0000.
✉️ Report online at www.police.gov.sg/iWitness.
Learn how to spot SMS scams here: https://go.gov.sg/fb-technews-0090
#CDCVouchers #ScamAlertSG #GovTechSG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01/25/2024 10:23:53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545159070"/>
                  </a:ext>
                </a:extLst>
              </a:tr>
            </a:tbl>
          </a:graphicData>
        </a:graphic>
      </p:graphicFrame>
      <p:sp>
        <p:nvSpPr>
          <p:cNvPr id="4" name="Text Placeholder 3">
            <a:extLst>
              <a:ext uri="{FF2B5EF4-FFF2-40B4-BE49-F238E27FC236}">
                <a16:creationId xmlns:a16="http://schemas.microsoft.com/office/drawing/2014/main" id="{BDC091EE-2308-4FF8-B06D-18DE946DB132}"/>
              </a:ext>
            </a:extLst>
          </p:cNvPr>
          <p:cNvSpPr>
            <a:spLocks noGrp="1"/>
          </p:cNvSpPr>
          <p:nvPr>
            <p:ph type="body" sz="quarter" idx="14"/>
          </p:nvPr>
        </p:nvSpPr>
        <p:spPr/>
        <p:txBody>
          <a:bodyPr/>
          <a:lstStyle/>
          <a:p>
            <a:r>
              <a:rPr lang="en-US"/>
              <a:t>12/26/2023 - 01/24/2024</a:t>
            </a:r>
          </a:p>
        </p:txBody>
      </p:sp>
    </p:spTree>
    <p:extLst>
      <p:ext uri="{BB962C8B-B14F-4D97-AF65-F5344CB8AC3E}">
        <p14:creationId xmlns:p14="http://schemas.microsoft.com/office/powerpoint/2010/main" val="3047243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81F80-4B5B-4F9D-BB75-0D85945F9B99}"/>
              </a:ext>
            </a:extLst>
          </p:cNvPr>
          <p:cNvSpPr>
            <a:spLocks noGrp="1"/>
          </p:cNvSpPr>
          <p:nvPr>
            <p:ph type="title"/>
          </p:nvPr>
        </p:nvSpPr>
        <p:spPr/>
        <p:txBody>
          <a:bodyPr/>
          <a:lstStyle/>
          <a:p>
            <a:r>
              <a:rPr lang="en-US"/>
              <a:t>Facebook Own Posts Table | All profiles - 3 of 17</a:t>
            </a:r>
          </a:p>
        </p:txBody>
      </p:sp>
      <p:graphicFrame>
        <p:nvGraphicFramePr>
          <p:cNvPr id="5" name="Table Placeholder 4">
            <a:extLst>
              <a:ext uri="{FF2B5EF4-FFF2-40B4-BE49-F238E27FC236}">
                <a16:creationId xmlns:a16="http://schemas.microsoft.com/office/drawing/2014/main" id="{B5E943F2-B75D-43FF-87BC-D57438E68E7C}"/>
              </a:ext>
            </a:extLst>
          </p:cNvPr>
          <p:cNvGraphicFramePr>
            <a:graphicFrameLocks noGrp="1"/>
          </p:cNvGraphicFramePr>
          <p:nvPr>
            <p:ph type="tbl" sz="quarter" idx="13"/>
            <p:extLst>
              <p:ext uri="{D42A27DB-BD31-4B8C-83A1-F6EECF244321}">
                <p14:modId xmlns:p14="http://schemas.microsoft.com/office/powerpoint/2010/main" val="4028559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11637206"/>
                    </a:ext>
                  </a:extLst>
                </a:gridCol>
                <a:gridCol w="1152144">
                  <a:extLst>
                    <a:ext uri="{9D8B030D-6E8A-4147-A177-3AD203B41FA5}">
                      <a16:colId xmlns:a16="http://schemas.microsoft.com/office/drawing/2014/main" val="2896166005"/>
                    </a:ext>
                  </a:extLst>
                </a:gridCol>
                <a:gridCol w="576072">
                  <a:extLst>
                    <a:ext uri="{9D8B030D-6E8A-4147-A177-3AD203B41FA5}">
                      <a16:colId xmlns:a16="http://schemas.microsoft.com/office/drawing/2014/main" val="2719667840"/>
                    </a:ext>
                  </a:extLst>
                </a:gridCol>
                <a:gridCol w="576072">
                  <a:extLst>
                    <a:ext uri="{9D8B030D-6E8A-4147-A177-3AD203B41FA5}">
                      <a16:colId xmlns:a16="http://schemas.microsoft.com/office/drawing/2014/main" val="2742928318"/>
                    </a:ext>
                  </a:extLst>
                </a:gridCol>
                <a:gridCol w="576072">
                  <a:extLst>
                    <a:ext uri="{9D8B030D-6E8A-4147-A177-3AD203B41FA5}">
                      <a16:colId xmlns:a16="http://schemas.microsoft.com/office/drawing/2014/main" val="3916341100"/>
                    </a:ext>
                  </a:extLst>
                </a:gridCol>
                <a:gridCol w="576072">
                  <a:extLst>
                    <a:ext uri="{9D8B030D-6E8A-4147-A177-3AD203B41FA5}">
                      <a16:colId xmlns:a16="http://schemas.microsoft.com/office/drawing/2014/main" val="2052793405"/>
                    </a:ext>
                  </a:extLst>
                </a:gridCol>
                <a:gridCol w="576072">
                  <a:extLst>
                    <a:ext uri="{9D8B030D-6E8A-4147-A177-3AD203B41FA5}">
                      <a16:colId xmlns:a16="http://schemas.microsoft.com/office/drawing/2014/main" val="2228453242"/>
                    </a:ext>
                  </a:extLst>
                </a:gridCol>
                <a:gridCol w="576072">
                  <a:extLst>
                    <a:ext uri="{9D8B030D-6E8A-4147-A177-3AD203B41FA5}">
                      <a16:colId xmlns:a16="http://schemas.microsoft.com/office/drawing/2014/main" val="3473144466"/>
                    </a:ext>
                  </a:extLst>
                </a:gridCol>
                <a:gridCol w="576072">
                  <a:extLst>
                    <a:ext uri="{9D8B030D-6E8A-4147-A177-3AD203B41FA5}">
                      <a16:colId xmlns:a16="http://schemas.microsoft.com/office/drawing/2014/main" val="1760901769"/>
                    </a:ext>
                  </a:extLst>
                </a:gridCol>
                <a:gridCol w="576072">
                  <a:extLst>
                    <a:ext uri="{9D8B030D-6E8A-4147-A177-3AD203B41FA5}">
                      <a16:colId xmlns:a16="http://schemas.microsoft.com/office/drawing/2014/main" val="1696443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332138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GovTech (Government Technology Agency of Singapore) - 2024-01-19 12:00:05</a:t>
                      </a:r>
                      <a:r>
                        <a:rPr kumimoji="0" lang="en-US" sz="1000" b="0" i="0" u="none" strike="noStrike" kern="1200" cap="none" spc="0" normalizeH="0" baseline="0" noProof="0">
                          <a:ln>
                            <a:noFill/>
                          </a:ln>
                          <a:solidFill>
                            <a:prstClr val="black"/>
                          </a:solidFill>
                          <a:effectLst/>
                          <a:uLnTx/>
                          <a:uFillTx/>
                          <a:latin typeface="Calibri"/>
                          <a:ea typeface="+mn-ea"/>
                          <a:cs typeface="+mn-cs"/>
                        </a:rPr>
                        <a:t>
 Discovering and sharing budget-friendly meals just got easier! 
Visit  www.gowhere.gov.sg/budgetmeal to access budget meal options available at over 130 HDB coffee shops around our island and counting. 🇸🇬
Got more budget meals lobang? Join the Great Budget Meal Hunt, a community-driven crowdsourcing campaign, to share your budget meal finds and help expand the list by visiting go.gov.sg/ctsg-bm-fb.
Caring is sharing affordable meals. 🥰
#CrowdTaskSG #BudgetMealGoWhere #GreatBudgetMealHunt #BudgetMeals #TechForPublicGood #Singapore #GovTechSG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01/25/2024 10:23:53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9187863"/>
                  </a:ext>
                </a:extLst>
              </a:tr>
            </a:tbl>
          </a:graphicData>
        </a:graphic>
      </p:graphicFrame>
      <p:sp>
        <p:nvSpPr>
          <p:cNvPr id="4" name="Text Placeholder 3">
            <a:extLst>
              <a:ext uri="{FF2B5EF4-FFF2-40B4-BE49-F238E27FC236}">
                <a16:creationId xmlns:a16="http://schemas.microsoft.com/office/drawing/2014/main" id="{BC63598B-A3CF-4A4A-91F8-B6BB68EA8D6F}"/>
              </a:ext>
            </a:extLst>
          </p:cNvPr>
          <p:cNvSpPr>
            <a:spLocks noGrp="1"/>
          </p:cNvSpPr>
          <p:nvPr>
            <p:ph type="body" sz="quarter" idx="14"/>
          </p:nvPr>
        </p:nvSpPr>
        <p:spPr/>
        <p:txBody>
          <a:bodyPr/>
          <a:lstStyle/>
          <a:p>
            <a:r>
              <a:rPr lang="en-US"/>
              <a:t>12/26/2023 - 01/24/2024</a:t>
            </a:r>
          </a:p>
        </p:txBody>
      </p:sp>
    </p:spTree>
    <p:extLst>
      <p:ext uri="{BB962C8B-B14F-4D97-AF65-F5344CB8AC3E}">
        <p14:creationId xmlns:p14="http://schemas.microsoft.com/office/powerpoint/2010/main" val="2674526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5337C-9FF9-4115-AB30-B258A2A12E87}"/>
              </a:ext>
            </a:extLst>
          </p:cNvPr>
          <p:cNvSpPr>
            <a:spLocks noGrp="1"/>
          </p:cNvSpPr>
          <p:nvPr>
            <p:ph type="title"/>
          </p:nvPr>
        </p:nvSpPr>
        <p:spPr/>
        <p:txBody>
          <a:bodyPr/>
          <a:lstStyle/>
          <a:p>
            <a:r>
              <a:rPr lang="en-US"/>
              <a:t>Facebook Own Posts Table | All profiles - 4 of 17</a:t>
            </a:r>
          </a:p>
        </p:txBody>
      </p:sp>
      <p:graphicFrame>
        <p:nvGraphicFramePr>
          <p:cNvPr id="5" name="Table Placeholder 4">
            <a:extLst>
              <a:ext uri="{FF2B5EF4-FFF2-40B4-BE49-F238E27FC236}">
                <a16:creationId xmlns:a16="http://schemas.microsoft.com/office/drawing/2014/main" id="{9D5AC0A9-9E83-48FE-8DA3-8157D4CA496D}"/>
              </a:ext>
            </a:extLst>
          </p:cNvPr>
          <p:cNvGraphicFramePr>
            <a:graphicFrameLocks noGrp="1"/>
          </p:cNvGraphicFramePr>
          <p:nvPr>
            <p:ph type="tbl" sz="quarter" idx="13"/>
            <p:extLst>
              <p:ext uri="{D42A27DB-BD31-4B8C-83A1-F6EECF244321}">
                <p14:modId xmlns:p14="http://schemas.microsoft.com/office/powerpoint/2010/main" val="3869394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75154100"/>
                    </a:ext>
                  </a:extLst>
                </a:gridCol>
                <a:gridCol w="1152144">
                  <a:extLst>
                    <a:ext uri="{9D8B030D-6E8A-4147-A177-3AD203B41FA5}">
                      <a16:colId xmlns:a16="http://schemas.microsoft.com/office/drawing/2014/main" val="178916291"/>
                    </a:ext>
                  </a:extLst>
                </a:gridCol>
                <a:gridCol w="576072">
                  <a:extLst>
                    <a:ext uri="{9D8B030D-6E8A-4147-A177-3AD203B41FA5}">
                      <a16:colId xmlns:a16="http://schemas.microsoft.com/office/drawing/2014/main" val="2912317131"/>
                    </a:ext>
                  </a:extLst>
                </a:gridCol>
                <a:gridCol w="576072">
                  <a:extLst>
                    <a:ext uri="{9D8B030D-6E8A-4147-A177-3AD203B41FA5}">
                      <a16:colId xmlns:a16="http://schemas.microsoft.com/office/drawing/2014/main" val="3127540531"/>
                    </a:ext>
                  </a:extLst>
                </a:gridCol>
                <a:gridCol w="576072">
                  <a:extLst>
                    <a:ext uri="{9D8B030D-6E8A-4147-A177-3AD203B41FA5}">
                      <a16:colId xmlns:a16="http://schemas.microsoft.com/office/drawing/2014/main" val="1119953604"/>
                    </a:ext>
                  </a:extLst>
                </a:gridCol>
                <a:gridCol w="576072">
                  <a:extLst>
                    <a:ext uri="{9D8B030D-6E8A-4147-A177-3AD203B41FA5}">
                      <a16:colId xmlns:a16="http://schemas.microsoft.com/office/drawing/2014/main" val="29221677"/>
                    </a:ext>
                  </a:extLst>
                </a:gridCol>
                <a:gridCol w="576072">
                  <a:extLst>
                    <a:ext uri="{9D8B030D-6E8A-4147-A177-3AD203B41FA5}">
                      <a16:colId xmlns:a16="http://schemas.microsoft.com/office/drawing/2014/main" val="1951100048"/>
                    </a:ext>
                  </a:extLst>
                </a:gridCol>
                <a:gridCol w="576072">
                  <a:extLst>
                    <a:ext uri="{9D8B030D-6E8A-4147-A177-3AD203B41FA5}">
                      <a16:colId xmlns:a16="http://schemas.microsoft.com/office/drawing/2014/main" val="1536608166"/>
                    </a:ext>
                  </a:extLst>
                </a:gridCol>
                <a:gridCol w="576072">
                  <a:extLst>
                    <a:ext uri="{9D8B030D-6E8A-4147-A177-3AD203B41FA5}">
                      <a16:colId xmlns:a16="http://schemas.microsoft.com/office/drawing/2014/main" val="108792484"/>
                    </a:ext>
                  </a:extLst>
                </a:gridCol>
                <a:gridCol w="576072">
                  <a:extLst>
                    <a:ext uri="{9D8B030D-6E8A-4147-A177-3AD203B41FA5}">
                      <a16:colId xmlns:a16="http://schemas.microsoft.com/office/drawing/2014/main" val="3594429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625150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GovTech (Government Technology Agency of Singapore) - 2024-01-18 17:10:28</a:t>
                      </a:r>
                      <a:r>
                        <a:rPr kumimoji="0" lang="en-US" sz="1000" b="0" i="0" u="none" strike="noStrike" kern="1200" cap="none" spc="0" normalizeH="0" baseline="0" noProof="0">
                          <a:ln>
                            <a:noFill/>
                          </a:ln>
                          <a:solidFill>
                            <a:prstClr val="black"/>
                          </a:solidFill>
                          <a:effectLst/>
                          <a:uLnTx/>
                          <a:uFillTx/>
                          <a:latin typeface="Calibri"/>
                          <a:ea typeface="+mn-ea"/>
                          <a:cs typeface="+mn-cs"/>
                        </a:rPr>
                        <a:t>
 How is the Singapore Government leveraging AI?
From savvy chatbots that handle neighbourhood issues, to drawing apps to help with dementia detection, GovTech uses a mix of “old” and “new” AI to enhance our digital government services. 
Discover how @GovTechSG is using AI to make your life in Singapore better: https://go.gov.sg/fb-technews-0089
#Singapore #TechNews #AI #TechForPublicGood #GovTechSG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01/25/2024 10:23:53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779476498"/>
                  </a:ext>
                </a:extLst>
              </a:tr>
            </a:tbl>
          </a:graphicData>
        </a:graphic>
      </p:graphicFrame>
      <p:sp>
        <p:nvSpPr>
          <p:cNvPr id="4" name="Text Placeholder 3">
            <a:extLst>
              <a:ext uri="{FF2B5EF4-FFF2-40B4-BE49-F238E27FC236}">
                <a16:creationId xmlns:a16="http://schemas.microsoft.com/office/drawing/2014/main" id="{87C99B31-4051-48AE-BC14-E6CE201BAEB0}"/>
              </a:ext>
            </a:extLst>
          </p:cNvPr>
          <p:cNvSpPr>
            <a:spLocks noGrp="1"/>
          </p:cNvSpPr>
          <p:nvPr>
            <p:ph type="body" sz="quarter" idx="14"/>
          </p:nvPr>
        </p:nvSpPr>
        <p:spPr/>
        <p:txBody>
          <a:bodyPr/>
          <a:lstStyle/>
          <a:p>
            <a:r>
              <a:rPr lang="en-US"/>
              <a:t>12/26/2023 - 01/24/2024</a:t>
            </a:r>
          </a:p>
        </p:txBody>
      </p:sp>
    </p:spTree>
    <p:extLst>
      <p:ext uri="{BB962C8B-B14F-4D97-AF65-F5344CB8AC3E}">
        <p14:creationId xmlns:p14="http://schemas.microsoft.com/office/powerpoint/2010/main" val="200766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4C04E-348B-495D-AC11-F9EB87037CCC}"/>
              </a:ext>
            </a:extLst>
          </p:cNvPr>
          <p:cNvSpPr>
            <a:spLocks noGrp="1"/>
          </p:cNvSpPr>
          <p:nvPr>
            <p:ph type="title"/>
          </p:nvPr>
        </p:nvSpPr>
        <p:spPr/>
        <p:txBody>
          <a:bodyPr/>
          <a:lstStyle/>
          <a:p>
            <a:r>
              <a:rPr lang="en-US"/>
              <a:t>Facebook Own Posts Table | All profiles - 5 of 17</a:t>
            </a:r>
          </a:p>
        </p:txBody>
      </p:sp>
      <p:graphicFrame>
        <p:nvGraphicFramePr>
          <p:cNvPr id="5" name="Table Placeholder 4">
            <a:extLst>
              <a:ext uri="{FF2B5EF4-FFF2-40B4-BE49-F238E27FC236}">
                <a16:creationId xmlns:a16="http://schemas.microsoft.com/office/drawing/2014/main" id="{90C087CE-8B06-4B89-AFE7-D032D08668F3}"/>
              </a:ext>
            </a:extLst>
          </p:cNvPr>
          <p:cNvGraphicFramePr>
            <a:graphicFrameLocks noGrp="1"/>
          </p:cNvGraphicFramePr>
          <p:nvPr>
            <p:ph type="tbl" sz="quarter" idx="13"/>
            <p:extLst>
              <p:ext uri="{D42A27DB-BD31-4B8C-83A1-F6EECF244321}">
                <p14:modId xmlns:p14="http://schemas.microsoft.com/office/powerpoint/2010/main" val="716661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44433396"/>
                    </a:ext>
                  </a:extLst>
                </a:gridCol>
                <a:gridCol w="1152144">
                  <a:extLst>
                    <a:ext uri="{9D8B030D-6E8A-4147-A177-3AD203B41FA5}">
                      <a16:colId xmlns:a16="http://schemas.microsoft.com/office/drawing/2014/main" val="2041987833"/>
                    </a:ext>
                  </a:extLst>
                </a:gridCol>
                <a:gridCol w="576072">
                  <a:extLst>
                    <a:ext uri="{9D8B030D-6E8A-4147-A177-3AD203B41FA5}">
                      <a16:colId xmlns:a16="http://schemas.microsoft.com/office/drawing/2014/main" val="1992542401"/>
                    </a:ext>
                  </a:extLst>
                </a:gridCol>
                <a:gridCol w="576072">
                  <a:extLst>
                    <a:ext uri="{9D8B030D-6E8A-4147-A177-3AD203B41FA5}">
                      <a16:colId xmlns:a16="http://schemas.microsoft.com/office/drawing/2014/main" val="4009846015"/>
                    </a:ext>
                  </a:extLst>
                </a:gridCol>
                <a:gridCol w="576072">
                  <a:extLst>
                    <a:ext uri="{9D8B030D-6E8A-4147-A177-3AD203B41FA5}">
                      <a16:colId xmlns:a16="http://schemas.microsoft.com/office/drawing/2014/main" val="3305147924"/>
                    </a:ext>
                  </a:extLst>
                </a:gridCol>
                <a:gridCol w="576072">
                  <a:extLst>
                    <a:ext uri="{9D8B030D-6E8A-4147-A177-3AD203B41FA5}">
                      <a16:colId xmlns:a16="http://schemas.microsoft.com/office/drawing/2014/main" val="2655320325"/>
                    </a:ext>
                  </a:extLst>
                </a:gridCol>
                <a:gridCol w="576072">
                  <a:extLst>
                    <a:ext uri="{9D8B030D-6E8A-4147-A177-3AD203B41FA5}">
                      <a16:colId xmlns:a16="http://schemas.microsoft.com/office/drawing/2014/main" val="1853864155"/>
                    </a:ext>
                  </a:extLst>
                </a:gridCol>
                <a:gridCol w="576072">
                  <a:extLst>
                    <a:ext uri="{9D8B030D-6E8A-4147-A177-3AD203B41FA5}">
                      <a16:colId xmlns:a16="http://schemas.microsoft.com/office/drawing/2014/main" val="2606419252"/>
                    </a:ext>
                  </a:extLst>
                </a:gridCol>
                <a:gridCol w="576072">
                  <a:extLst>
                    <a:ext uri="{9D8B030D-6E8A-4147-A177-3AD203B41FA5}">
                      <a16:colId xmlns:a16="http://schemas.microsoft.com/office/drawing/2014/main" val="3875986046"/>
                    </a:ext>
                  </a:extLst>
                </a:gridCol>
                <a:gridCol w="576072">
                  <a:extLst>
                    <a:ext uri="{9D8B030D-6E8A-4147-A177-3AD203B41FA5}">
                      <a16:colId xmlns:a16="http://schemas.microsoft.com/office/drawing/2014/main" val="2402965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991855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GovTech (Government Technology Agency of Singapore) - 2024-01-18 14:00:05</a:t>
                      </a:r>
                      <a:r>
                        <a:rPr kumimoji="0" lang="en-US" sz="1000" b="0" i="0" u="none" strike="noStrike" kern="1200" cap="none" spc="0" normalizeH="0" baseline="0" noProof="0">
                          <a:ln>
                            <a:noFill/>
                          </a:ln>
                          <a:solidFill>
                            <a:prstClr val="black"/>
                          </a:solidFill>
                          <a:effectLst/>
                          <a:uLnTx/>
                          <a:uFillTx/>
                          <a:latin typeface="Calibri"/>
                          <a:ea typeface="+mn-ea"/>
                          <a:cs typeface="+mn-cs"/>
                        </a:rPr>
                        <a:t>
 Exciting news! The SG Translate Together (SGTT) web portal has won the Ministry of Communications and Information (MCI) Comms Excellence Award 2023! 🏆 The award recognises innovative and impactful work across the Whole of Government.
SGTT is the go-to portal for translation in Singapore and is a joint effort by GovTech’s Government Digital Services (GDS) division and MCI. One of many initiatives to bridge language barriers and promote digital accessibility, it hosts a machine translation engine which allows users to generate localised translations in English, Chinese, Malay and Tamil. Users can sign up to become #CitizenTranslators and contribute to translation feedback exercises and interact with fellow citizens interested in languages and translation.
Find out more about SGTT on https://www.sgtranslatetogether.gov.sg
Learn more about the GDS division’s incredible work at https://go.gov.sg/gds-cc
#SGTranslateTogether #TechForPublicGood #GovTechSG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01/25/2024 10:23:53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63393692"/>
                  </a:ext>
                </a:extLst>
              </a:tr>
            </a:tbl>
          </a:graphicData>
        </a:graphic>
      </p:graphicFrame>
      <p:sp>
        <p:nvSpPr>
          <p:cNvPr id="4" name="Text Placeholder 3">
            <a:extLst>
              <a:ext uri="{FF2B5EF4-FFF2-40B4-BE49-F238E27FC236}">
                <a16:creationId xmlns:a16="http://schemas.microsoft.com/office/drawing/2014/main" id="{4E23378F-C257-4AD8-90D9-650601D86EF0}"/>
              </a:ext>
            </a:extLst>
          </p:cNvPr>
          <p:cNvSpPr>
            <a:spLocks noGrp="1"/>
          </p:cNvSpPr>
          <p:nvPr>
            <p:ph type="body" sz="quarter" idx="14"/>
          </p:nvPr>
        </p:nvSpPr>
        <p:spPr/>
        <p:txBody>
          <a:bodyPr/>
          <a:lstStyle/>
          <a:p>
            <a:r>
              <a:rPr lang="en-US"/>
              <a:t>12/26/2023 - 01/24/2024</a:t>
            </a:r>
          </a:p>
        </p:txBody>
      </p:sp>
    </p:spTree>
    <p:extLst>
      <p:ext uri="{BB962C8B-B14F-4D97-AF65-F5344CB8AC3E}">
        <p14:creationId xmlns:p14="http://schemas.microsoft.com/office/powerpoint/2010/main" val="3179105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1EA6B-A1FB-4C9E-87AB-2B114CA1EA8D}"/>
              </a:ext>
            </a:extLst>
          </p:cNvPr>
          <p:cNvSpPr>
            <a:spLocks noGrp="1"/>
          </p:cNvSpPr>
          <p:nvPr>
            <p:ph type="title"/>
          </p:nvPr>
        </p:nvSpPr>
        <p:spPr/>
        <p:txBody>
          <a:bodyPr/>
          <a:lstStyle/>
          <a:p>
            <a:r>
              <a:rPr lang="en-US"/>
              <a:t>Facebook Own Posts Table | All profiles - 6 of 17</a:t>
            </a:r>
          </a:p>
        </p:txBody>
      </p:sp>
      <p:graphicFrame>
        <p:nvGraphicFramePr>
          <p:cNvPr id="5" name="Table Placeholder 4">
            <a:extLst>
              <a:ext uri="{FF2B5EF4-FFF2-40B4-BE49-F238E27FC236}">
                <a16:creationId xmlns:a16="http://schemas.microsoft.com/office/drawing/2014/main" id="{87F1F73D-2519-45E6-8EEF-85D6547BAEDE}"/>
              </a:ext>
            </a:extLst>
          </p:cNvPr>
          <p:cNvGraphicFramePr>
            <a:graphicFrameLocks noGrp="1"/>
          </p:cNvGraphicFramePr>
          <p:nvPr>
            <p:ph type="tbl" sz="quarter" idx="13"/>
            <p:extLst>
              <p:ext uri="{D42A27DB-BD31-4B8C-83A1-F6EECF244321}">
                <p14:modId xmlns:p14="http://schemas.microsoft.com/office/powerpoint/2010/main" val="2650977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29903438"/>
                    </a:ext>
                  </a:extLst>
                </a:gridCol>
                <a:gridCol w="1152144">
                  <a:extLst>
                    <a:ext uri="{9D8B030D-6E8A-4147-A177-3AD203B41FA5}">
                      <a16:colId xmlns:a16="http://schemas.microsoft.com/office/drawing/2014/main" val="1136128762"/>
                    </a:ext>
                  </a:extLst>
                </a:gridCol>
                <a:gridCol w="576072">
                  <a:extLst>
                    <a:ext uri="{9D8B030D-6E8A-4147-A177-3AD203B41FA5}">
                      <a16:colId xmlns:a16="http://schemas.microsoft.com/office/drawing/2014/main" val="3727366132"/>
                    </a:ext>
                  </a:extLst>
                </a:gridCol>
                <a:gridCol w="576072">
                  <a:extLst>
                    <a:ext uri="{9D8B030D-6E8A-4147-A177-3AD203B41FA5}">
                      <a16:colId xmlns:a16="http://schemas.microsoft.com/office/drawing/2014/main" val="2262050985"/>
                    </a:ext>
                  </a:extLst>
                </a:gridCol>
                <a:gridCol w="576072">
                  <a:extLst>
                    <a:ext uri="{9D8B030D-6E8A-4147-A177-3AD203B41FA5}">
                      <a16:colId xmlns:a16="http://schemas.microsoft.com/office/drawing/2014/main" val="1592451582"/>
                    </a:ext>
                  </a:extLst>
                </a:gridCol>
                <a:gridCol w="576072">
                  <a:extLst>
                    <a:ext uri="{9D8B030D-6E8A-4147-A177-3AD203B41FA5}">
                      <a16:colId xmlns:a16="http://schemas.microsoft.com/office/drawing/2014/main" val="1887861534"/>
                    </a:ext>
                  </a:extLst>
                </a:gridCol>
                <a:gridCol w="576072">
                  <a:extLst>
                    <a:ext uri="{9D8B030D-6E8A-4147-A177-3AD203B41FA5}">
                      <a16:colId xmlns:a16="http://schemas.microsoft.com/office/drawing/2014/main" val="6002489"/>
                    </a:ext>
                  </a:extLst>
                </a:gridCol>
                <a:gridCol w="576072">
                  <a:extLst>
                    <a:ext uri="{9D8B030D-6E8A-4147-A177-3AD203B41FA5}">
                      <a16:colId xmlns:a16="http://schemas.microsoft.com/office/drawing/2014/main" val="4274904381"/>
                    </a:ext>
                  </a:extLst>
                </a:gridCol>
                <a:gridCol w="576072">
                  <a:extLst>
                    <a:ext uri="{9D8B030D-6E8A-4147-A177-3AD203B41FA5}">
                      <a16:colId xmlns:a16="http://schemas.microsoft.com/office/drawing/2014/main" val="2718642664"/>
                    </a:ext>
                  </a:extLst>
                </a:gridCol>
                <a:gridCol w="576072">
                  <a:extLst>
                    <a:ext uri="{9D8B030D-6E8A-4147-A177-3AD203B41FA5}">
                      <a16:colId xmlns:a16="http://schemas.microsoft.com/office/drawing/2014/main" val="1175810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346520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GovTech (Government Technology Agency of Singapore) - 2024-01-17 17:00:07</a:t>
                      </a:r>
                      <a:r>
                        <a:rPr kumimoji="0" lang="en-US" sz="1000" b="0" i="0" u="none" strike="noStrike" kern="1200" cap="none" spc="0" normalizeH="0" baseline="0" noProof="0">
                          <a:ln>
                            <a:noFill/>
                          </a:ln>
                          <a:solidFill>
                            <a:prstClr val="black"/>
                          </a:solidFill>
                          <a:effectLst/>
                          <a:uLnTx/>
                          <a:uFillTx/>
                          <a:latin typeface="Calibri"/>
                          <a:ea typeface="+mn-ea"/>
                          <a:cs typeface="+mn-cs"/>
                        </a:rPr>
                        <a:t>
 Heard of @mySunnystep, the innovative brand that redefines comfort for Asian feet? 
Well, here's a scoop on their winning strategy: They've locked down their product innovation by securing their intellectual property (IP) with the help of GoBusiness IP Grow!
Through the platform, Sunnystep was able to identify the right IP service providers to help safeguard their IP and retain their competitive edge.
GoBusiness also has a wealth of resources to provide regulatory guidance such as tax filing, licence applications and manpower management for businesses like Sunnystep.
👣 Read Sunnystep’s story and find out how you too, can benefit from GoBusiness: https://go.gov.sg/smctr-gobusiness-005
#GoBusiness #TechForPublicGood #GovTechSG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01/25/2024 10:23:53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857703846"/>
                  </a:ext>
                </a:extLst>
              </a:tr>
            </a:tbl>
          </a:graphicData>
        </a:graphic>
      </p:graphicFrame>
      <p:sp>
        <p:nvSpPr>
          <p:cNvPr id="4" name="Text Placeholder 3">
            <a:extLst>
              <a:ext uri="{FF2B5EF4-FFF2-40B4-BE49-F238E27FC236}">
                <a16:creationId xmlns:a16="http://schemas.microsoft.com/office/drawing/2014/main" id="{184F770B-7941-416B-A512-CB88A1C3017A}"/>
              </a:ext>
            </a:extLst>
          </p:cNvPr>
          <p:cNvSpPr>
            <a:spLocks noGrp="1"/>
          </p:cNvSpPr>
          <p:nvPr>
            <p:ph type="body" sz="quarter" idx="14"/>
          </p:nvPr>
        </p:nvSpPr>
        <p:spPr/>
        <p:txBody>
          <a:bodyPr/>
          <a:lstStyle/>
          <a:p>
            <a:r>
              <a:rPr lang="en-US"/>
              <a:t>12/26/2023 - 01/24/2024</a:t>
            </a:r>
          </a:p>
        </p:txBody>
      </p:sp>
    </p:spTree>
    <p:extLst>
      <p:ext uri="{BB962C8B-B14F-4D97-AF65-F5344CB8AC3E}">
        <p14:creationId xmlns:p14="http://schemas.microsoft.com/office/powerpoint/2010/main" val="938420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56C87-EB67-436A-B3C9-6B8ADDBA3799}"/>
              </a:ext>
            </a:extLst>
          </p:cNvPr>
          <p:cNvSpPr>
            <a:spLocks noGrp="1"/>
          </p:cNvSpPr>
          <p:nvPr>
            <p:ph type="title"/>
          </p:nvPr>
        </p:nvSpPr>
        <p:spPr/>
        <p:txBody>
          <a:bodyPr/>
          <a:lstStyle/>
          <a:p>
            <a:r>
              <a:rPr lang="en-US"/>
              <a:t>Facebook Own Posts Table | All profiles - 7 of 17</a:t>
            </a:r>
          </a:p>
        </p:txBody>
      </p:sp>
      <p:graphicFrame>
        <p:nvGraphicFramePr>
          <p:cNvPr id="5" name="Table Placeholder 4">
            <a:extLst>
              <a:ext uri="{FF2B5EF4-FFF2-40B4-BE49-F238E27FC236}">
                <a16:creationId xmlns:a16="http://schemas.microsoft.com/office/drawing/2014/main" id="{F6DE44DF-91B8-436B-9E75-3787D022C601}"/>
              </a:ext>
            </a:extLst>
          </p:cNvPr>
          <p:cNvGraphicFramePr>
            <a:graphicFrameLocks noGrp="1"/>
          </p:cNvGraphicFramePr>
          <p:nvPr>
            <p:ph type="tbl" sz="quarter" idx="13"/>
            <p:extLst>
              <p:ext uri="{D42A27DB-BD31-4B8C-83A1-F6EECF244321}">
                <p14:modId xmlns:p14="http://schemas.microsoft.com/office/powerpoint/2010/main" val="731164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63977280"/>
                    </a:ext>
                  </a:extLst>
                </a:gridCol>
                <a:gridCol w="1152144">
                  <a:extLst>
                    <a:ext uri="{9D8B030D-6E8A-4147-A177-3AD203B41FA5}">
                      <a16:colId xmlns:a16="http://schemas.microsoft.com/office/drawing/2014/main" val="3630692964"/>
                    </a:ext>
                  </a:extLst>
                </a:gridCol>
                <a:gridCol w="576072">
                  <a:extLst>
                    <a:ext uri="{9D8B030D-6E8A-4147-A177-3AD203B41FA5}">
                      <a16:colId xmlns:a16="http://schemas.microsoft.com/office/drawing/2014/main" val="2503368496"/>
                    </a:ext>
                  </a:extLst>
                </a:gridCol>
                <a:gridCol w="576072">
                  <a:extLst>
                    <a:ext uri="{9D8B030D-6E8A-4147-A177-3AD203B41FA5}">
                      <a16:colId xmlns:a16="http://schemas.microsoft.com/office/drawing/2014/main" val="2758219951"/>
                    </a:ext>
                  </a:extLst>
                </a:gridCol>
                <a:gridCol w="576072">
                  <a:extLst>
                    <a:ext uri="{9D8B030D-6E8A-4147-A177-3AD203B41FA5}">
                      <a16:colId xmlns:a16="http://schemas.microsoft.com/office/drawing/2014/main" val="2064338865"/>
                    </a:ext>
                  </a:extLst>
                </a:gridCol>
                <a:gridCol w="576072">
                  <a:extLst>
                    <a:ext uri="{9D8B030D-6E8A-4147-A177-3AD203B41FA5}">
                      <a16:colId xmlns:a16="http://schemas.microsoft.com/office/drawing/2014/main" val="2412276084"/>
                    </a:ext>
                  </a:extLst>
                </a:gridCol>
                <a:gridCol w="576072">
                  <a:extLst>
                    <a:ext uri="{9D8B030D-6E8A-4147-A177-3AD203B41FA5}">
                      <a16:colId xmlns:a16="http://schemas.microsoft.com/office/drawing/2014/main" val="1304147190"/>
                    </a:ext>
                  </a:extLst>
                </a:gridCol>
                <a:gridCol w="576072">
                  <a:extLst>
                    <a:ext uri="{9D8B030D-6E8A-4147-A177-3AD203B41FA5}">
                      <a16:colId xmlns:a16="http://schemas.microsoft.com/office/drawing/2014/main" val="4208177141"/>
                    </a:ext>
                  </a:extLst>
                </a:gridCol>
                <a:gridCol w="576072">
                  <a:extLst>
                    <a:ext uri="{9D8B030D-6E8A-4147-A177-3AD203B41FA5}">
                      <a16:colId xmlns:a16="http://schemas.microsoft.com/office/drawing/2014/main" val="1297901540"/>
                    </a:ext>
                  </a:extLst>
                </a:gridCol>
                <a:gridCol w="576072">
                  <a:extLst>
                    <a:ext uri="{9D8B030D-6E8A-4147-A177-3AD203B41FA5}">
                      <a16:colId xmlns:a16="http://schemas.microsoft.com/office/drawing/2014/main" val="1960645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761774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GovTech (Government Technology Agency of Singapore) - 2024-01-16 17:00:08</a:t>
                      </a:r>
                      <a:r>
                        <a:rPr kumimoji="0" lang="en-US" sz="1000" b="0" i="0" u="none" strike="noStrike" kern="1200" cap="none" spc="0" normalizeH="0" baseline="0" noProof="0">
                          <a:ln>
                            <a:noFill/>
                          </a:ln>
                          <a:solidFill>
                            <a:prstClr val="black"/>
                          </a:solidFill>
                          <a:effectLst/>
                          <a:uLnTx/>
                          <a:uFillTx/>
                          <a:latin typeface="Calibri"/>
                          <a:ea typeface="+mn-ea"/>
                          <a:cs typeface="+mn-cs"/>
                        </a:rPr>
                        <a:t>
 We think big, start small and learn from failing fast! ⚡️
Aside from cultivating an innovative culture at GovTech, we also believe that innovation can begin at home. During the December school holidays, our Design Thinking Community, and eight teams made up of our GovTechies and their children, spent three days learning the basics of Design Thinking, and bonded over the ideation and prototyping process. 💡
Learn how we helped our GovTechies and children develop a Design Thinking mindset while flexing their innovation muscles at DesignX Junior. 👉🏻 
What are other ways we can nurture children to become innovative thinkers? 
#InsideGovTech #Innovation #TechForPublicGood #SmartNationSG #GovTechSG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01/25/2024 10:23:53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58168682"/>
                  </a:ext>
                </a:extLst>
              </a:tr>
            </a:tbl>
          </a:graphicData>
        </a:graphic>
      </p:graphicFrame>
      <p:sp>
        <p:nvSpPr>
          <p:cNvPr id="4" name="Text Placeholder 3">
            <a:extLst>
              <a:ext uri="{FF2B5EF4-FFF2-40B4-BE49-F238E27FC236}">
                <a16:creationId xmlns:a16="http://schemas.microsoft.com/office/drawing/2014/main" id="{C2D787E5-F5DB-4393-93F4-F8F6B4ACECDD}"/>
              </a:ext>
            </a:extLst>
          </p:cNvPr>
          <p:cNvSpPr>
            <a:spLocks noGrp="1"/>
          </p:cNvSpPr>
          <p:nvPr>
            <p:ph type="body" sz="quarter" idx="14"/>
          </p:nvPr>
        </p:nvSpPr>
        <p:spPr/>
        <p:txBody>
          <a:bodyPr/>
          <a:lstStyle/>
          <a:p>
            <a:r>
              <a:rPr lang="en-US"/>
              <a:t>12/26/2023 - 01/24/2024</a:t>
            </a:r>
          </a:p>
        </p:txBody>
      </p:sp>
    </p:spTree>
    <p:extLst>
      <p:ext uri="{BB962C8B-B14F-4D97-AF65-F5344CB8AC3E}">
        <p14:creationId xmlns:p14="http://schemas.microsoft.com/office/powerpoint/2010/main" val="3836873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5D821-F807-4115-B88C-B70DBA10E3DF}"/>
              </a:ext>
            </a:extLst>
          </p:cNvPr>
          <p:cNvSpPr>
            <a:spLocks noGrp="1"/>
          </p:cNvSpPr>
          <p:nvPr>
            <p:ph type="title"/>
          </p:nvPr>
        </p:nvSpPr>
        <p:spPr/>
        <p:txBody>
          <a:bodyPr/>
          <a:lstStyle/>
          <a:p>
            <a:r>
              <a:rPr lang="en-US"/>
              <a:t>Facebook Own Posts Table | All profiles - 8 of 17</a:t>
            </a:r>
          </a:p>
        </p:txBody>
      </p:sp>
      <p:graphicFrame>
        <p:nvGraphicFramePr>
          <p:cNvPr id="5" name="Table Placeholder 4">
            <a:extLst>
              <a:ext uri="{FF2B5EF4-FFF2-40B4-BE49-F238E27FC236}">
                <a16:creationId xmlns:a16="http://schemas.microsoft.com/office/drawing/2014/main" id="{620F5741-62A1-4898-95F0-973A00B4600B}"/>
              </a:ext>
            </a:extLst>
          </p:cNvPr>
          <p:cNvGraphicFramePr>
            <a:graphicFrameLocks noGrp="1"/>
          </p:cNvGraphicFramePr>
          <p:nvPr>
            <p:ph type="tbl" sz="quarter" idx="13"/>
            <p:extLst>
              <p:ext uri="{D42A27DB-BD31-4B8C-83A1-F6EECF244321}">
                <p14:modId xmlns:p14="http://schemas.microsoft.com/office/powerpoint/2010/main" val="3777704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52474598"/>
                    </a:ext>
                  </a:extLst>
                </a:gridCol>
                <a:gridCol w="1152144">
                  <a:extLst>
                    <a:ext uri="{9D8B030D-6E8A-4147-A177-3AD203B41FA5}">
                      <a16:colId xmlns:a16="http://schemas.microsoft.com/office/drawing/2014/main" val="3017734792"/>
                    </a:ext>
                  </a:extLst>
                </a:gridCol>
                <a:gridCol w="576072">
                  <a:extLst>
                    <a:ext uri="{9D8B030D-6E8A-4147-A177-3AD203B41FA5}">
                      <a16:colId xmlns:a16="http://schemas.microsoft.com/office/drawing/2014/main" val="3661361111"/>
                    </a:ext>
                  </a:extLst>
                </a:gridCol>
                <a:gridCol w="576072">
                  <a:extLst>
                    <a:ext uri="{9D8B030D-6E8A-4147-A177-3AD203B41FA5}">
                      <a16:colId xmlns:a16="http://schemas.microsoft.com/office/drawing/2014/main" val="2284486236"/>
                    </a:ext>
                  </a:extLst>
                </a:gridCol>
                <a:gridCol w="576072">
                  <a:extLst>
                    <a:ext uri="{9D8B030D-6E8A-4147-A177-3AD203B41FA5}">
                      <a16:colId xmlns:a16="http://schemas.microsoft.com/office/drawing/2014/main" val="1015846782"/>
                    </a:ext>
                  </a:extLst>
                </a:gridCol>
                <a:gridCol w="576072">
                  <a:extLst>
                    <a:ext uri="{9D8B030D-6E8A-4147-A177-3AD203B41FA5}">
                      <a16:colId xmlns:a16="http://schemas.microsoft.com/office/drawing/2014/main" val="2401706085"/>
                    </a:ext>
                  </a:extLst>
                </a:gridCol>
                <a:gridCol w="576072">
                  <a:extLst>
                    <a:ext uri="{9D8B030D-6E8A-4147-A177-3AD203B41FA5}">
                      <a16:colId xmlns:a16="http://schemas.microsoft.com/office/drawing/2014/main" val="3442530806"/>
                    </a:ext>
                  </a:extLst>
                </a:gridCol>
                <a:gridCol w="576072">
                  <a:extLst>
                    <a:ext uri="{9D8B030D-6E8A-4147-A177-3AD203B41FA5}">
                      <a16:colId xmlns:a16="http://schemas.microsoft.com/office/drawing/2014/main" val="1165128982"/>
                    </a:ext>
                  </a:extLst>
                </a:gridCol>
                <a:gridCol w="576072">
                  <a:extLst>
                    <a:ext uri="{9D8B030D-6E8A-4147-A177-3AD203B41FA5}">
                      <a16:colId xmlns:a16="http://schemas.microsoft.com/office/drawing/2014/main" val="480464933"/>
                    </a:ext>
                  </a:extLst>
                </a:gridCol>
                <a:gridCol w="576072">
                  <a:extLst>
                    <a:ext uri="{9D8B030D-6E8A-4147-A177-3AD203B41FA5}">
                      <a16:colId xmlns:a16="http://schemas.microsoft.com/office/drawing/2014/main" val="2265903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594561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GovTech (Government Technology Agency of Singapore) - 2024-01-15 17:01:36</a:t>
                      </a:r>
                      <a:r>
                        <a:rPr kumimoji="0" lang="en-US" sz="1000" b="0" i="0" u="none" strike="noStrike" kern="1200" cap="none" spc="0" normalizeH="0" baseline="0" noProof="0">
                          <a:ln>
                            <a:noFill/>
                          </a:ln>
                          <a:solidFill>
                            <a:prstClr val="black"/>
                          </a:solidFill>
                          <a:effectLst/>
                          <a:uLnTx/>
                          <a:uFillTx/>
                          <a:latin typeface="Calibri"/>
                          <a:ea typeface="+mn-ea"/>
                          <a:cs typeface="+mn-cs"/>
                        </a:rPr>
                        <a:t>
 Redeeming your CrowdTaskSG coins is a breeze! 
Gayle and Ollie are here to guide you in this step-by-step video. 
Coins can be used to redeem cash rewards at any participating merchant that supports NETS QR code payment.
Complete tasks to earn coins and experience points today! Learn more at www.crowdtask.gov.sg  
--
Want more simplified guides on GovTech’s products and services? Submit your query below and Gayle might address it in her next #GayleGuides video!
#BudgetMeal #BugetMealGoWhere #GreatBudgetMealHunt #BeHeardEffectChange #TechForPublicGood #GovTechSG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01/25/2024 10:23:53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222809001"/>
                  </a:ext>
                </a:extLst>
              </a:tr>
            </a:tbl>
          </a:graphicData>
        </a:graphic>
      </p:graphicFrame>
      <p:sp>
        <p:nvSpPr>
          <p:cNvPr id="4" name="Text Placeholder 3">
            <a:extLst>
              <a:ext uri="{FF2B5EF4-FFF2-40B4-BE49-F238E27FC236}">
                <a16:creationId xmlns:a16="http://schemas.microsoft.com/office/drawing/2014/main" id="{34261812-8AD5-4C7A-96D1-C2CA3CAE3FDA}"/>
              </a:ext>
            </a:extLst>
          </p:cNvPr>
          <p:cNvSpPr>
            <a:spLocks noGrp="1"/>
          </p:cNvSpPr>
          <p:nvPr>
            <p:ph type="body" sz="quarter" idx="14"/>
          </p:nvPr>
        </p:nvSpPr>
        <p:spPr/>
        <p:txBody>
          <a:bodyPr/>
          <a:lstStyle/>
          <a:p>
            <a:r>
              <a:rPr lang="en-US"/>
              <a:t>12/26/2023 - 01/24/2024</a:t>
            </a:r>
          </a:p>
        </p:txBody>
      </p:sp>
    </p:spTree>
    <p:extLst>
      <p:ext uri="{BB962C8B-B14F-4D97-AF65-F5344CB8AC3E}">
        <p14:creationId xmlns:p14="http://schemas.microsoft.com/office/powerpoint/2010/main" val="40313010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DC22E-17CB-4AE7-931F-D9F4A921A35C}"/>
              </a:ext>
            </a:extLst>
          </p:cNvPr>
          <p:cNvSpPr>
            <a:spLocks noGrp="1"/>
          </p:cNvSpPr>
          <p:nvPr>
            <p:ph type="title"/>
          </p:nvPr>
        </p:nvSpPr>
        <p:spPr/>
        <p:txBody>
          <a:bodyPr/>
          <a:lstStyle/>
          <a:p>
            <a:r>
              <a:rPr lang="en-US"/>
              <a:t>Facebook Own Posts Table | All profiles - 9 of 17</a:t>
            </a:r>
          </a:p>
        </p:txBody>
      </p:sp>
      <p:graphicFrame>
        <p:nvGraphicFramePr>
          <p:cNvPr id="5" name="Table Placeholder 4">
            <a:extLst>
              <a:ext uri="{FF2B5EF4-FFF2-40B4-BE49-F238E27FC236}">
                <a16:creationId xmlns:a16="http://schemas.microsoft.com/office/drawing/2014/main" id="{9352F7AC-9FAD-4107-926E-107E0990A26A}"/>
              </a:ext>
            </a:extLst>
          </p:cNvPr>
          <p:cNvGraphicFramePr>
            <a:graphicFrameLocks noGrp="1"/>
          </p:cNvGraphicFramePr>
          <p:nvPr>
            <p:ph type="tbl" sz="quarter" idx="13"/>
            <p:extLst>
              <p:ext uri="{D42A27DB-BD31-4B8C-83A1-F6EECF244321}">
                <p14:modId xmlns:p14="http://schemas.microsoft.com/office/powerpoint/2010/main" val="3667796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5150504"/>
                    </a:ext>
                  </a:extLst>
                </a:gridCol>
                <a:gridCol w="1152144">
                  <a:extLst>
                    <a:ext uri="{9D8B030D-6E8A-4147-A177-3AD203B41FA5}">
                      <a16:colId xmlns:a16="http://schemas.microsoft.com/office/drawing/2014/main" val="666404851"/>
                    </a:ext>
                  </a:extLst>
                </a:gridCol>
                <a:gridCol w="576072">
                  <a:extLst>
                    <a:ext uri="{9D8B030D-6E8A-4147-A177-3AD203B41FA5}">
                      <a16:colId xmlns:a16="http://schemas.microsoft.com/office/drawing/2014/main" val="2138411836"/>
                    </a:ext>
                  </a:extLst>
                </a:gridCol>
                <a:gridCol w="576072">
                  <a:extLst>
                    <a:ext uri="{9D8B030D-6E8A-4147-A177-3AD203B41FA5}">
                      <a16:colId xmlns:a16="http://schemas.microsoft.com/office/drawing/2014/main" val="1792120763"/>
                    </a:ext>
                  </a:extLst>
                </a:gridCol>
                <a:gridCol w="576072">
                  <a:extLst>
                    <a:ext uri="{9D8B030D-6E8A-4147-A177-3AD203B41FA5}">
                      <a16:colId xmlns:a16="http://schemas.microsoft.com/office/drawing/2014/main" val="3018364709"/>
                    </a:ext>
                  </a:extLst>
                </a:gridCol>
                <a:gridCol w="576072">
                  <a:extLst>
                    <a:ext uri="{9D8B030D-6E8A-4147-A177-3AD203B41FA5}">
                      <a16:colId xmlns:a16="http://schemas.microsoft.com/office/drawing/2014/main" val="3164526621"/>
                    </a:ext>
                  </a:extLst>
                </a:gridCol>
                <a:gridCol w="576072">
                  <a:extLst>
                    <a:ext uri="{9D8B030D-6E8A-4147-A177-3AD203B41FA5}">
                      <a16:colId xmlns:a16="http://schemas.microsoft.com/office/drawing/2014/main" val="244117645"/>
                    </a:ext>
                  </a:extLst>
                </a:gridCol>
                <a:gridCol w="576072">
                  <a:extLst>
                    <a:ext uri="{9D8B030D-6E8A-4147-A177-3AD203B41FA5}">
                      <a16:colId xmlns:a16="http://schemas.microsoft.com/office/drawing/2014/main" val="2647322005"/>
                    </a:ext>
                  </a:extLst>
                </a:gridCol>
                <a:gridCol w="576072">
                  <a:extLst>
                    <a:ext uri="{9D8B030D-6E8A-4147-A177-3AD203B41FA5}">
                      <a16:colId xmlns:a16="http://schemas.microsoft.com/office/drawing/2014/main" val="1566184687"/>
                    </a:ext>
                  </a:extLst>
                </a:gridCol>
                <a:gridCol w="576072">
                  <a:extLst>
                    <a:ext uri="{9D8B030D-6E8A-4147-A177-3AD203B41FA5}">
                      <a16:colId xmlns:a16="http://schemas.microsoft.com/office/drawing/2014/main" val="711331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869146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GovTech (Government Technology Agency of Singapore) - 2024-01-12 17:00:02</a:t>
                      </a:r>
                      <a:r>
                        <a:rPr kumimoji="0" lang="en-US" sz="1000" b="0" i="0" u="none" strike="noStrike" kern="1200" cap="none" spc="0" normalizeH="0" baseline="0" noProof="0">
                          <a:ln>
                            <a:noFill/>
                          </a:ln>
                          <a:solidFill>
                            <a:prstClr val="black"/>
                          </a:solidFill>
                          <a:effectLst/>
                          <a:uLnTx/>
                          <a:uFillTx/>
                          <a:latin typeface="Calibri"/>
                          <a:ea typeface="+mn-ea"/>
                          <a:cs typeface="+mn-cs"/>
                        </a:rPr>
                        <a:t>
 Looking to kickstart a business adventure in 2024?
Whether you dream of a solo venture or a dynamic partnership, understanding the various types of business structures is the first step to making your entrepreneur dream a reality. 😌💭 
In this article, learn and find a suitable business structure that best meets your needs. Try out the e-Adviser feature on the GoBusiness platform to get recommendations and receive  step-by-step guidance on how you can start your business. 
Start, run and grow your business with GoBusiness today!
Full article: https://go.gov.sg/gobiz-linkshare-9jan
#GoBusiness #TechForPublicGood #GovTechSG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01/25/2024 10:23:53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44478726"/>
                  </a:ext>
                </a:extLst>
              </a:tr>
            </a:tbl>
          </a:graphicData>
        </a:graphic>
      </p:graphicFrame>
      <p:sp>
        <p:nvSpPr>
          <p:cNvPr id="4" name="Text Placeholder 3">
            <a:extLst>
              <a:ext uri="{FF2B5EF4-FFF2-40B4-BE49-F238E27FC236}">
                <a16:creationId xmlns:a16="http://schemas.microsoft.com/office/drawing/2014/main" id="{A5D5C223-4395-4430-91C0-FD2D28EBB715}"/>
              </a:ext>
            </a:extLst>
          </p:cNvPr>
          <p:cNvSpPr>
            <a:spLocks noGrp="1"/>
          </p:cNvSpPr>
          <p:nvPr>
            <p:ph type="body" sz="quarter" idx="14"/>
          </p:nvPr>
        </p:nvSpPr>
        <p:spPr/>
        <p:txBody>
          <a:bodyPr/>
          <a:lstStyle/>
          <a:p>
            <a:r>
              <a:rPr lang="en-US"/>
              <a:t>12/26/2023 - 01/24/2024</a:t>
            </a:r>
          </a:p>
        </p:txBody>
      </p:sp>
    </p:spTree>
    <p:extLst>
      <p:ext uri="{BB962C8B-B14F-4D97-AF65-F5344CB8AC3E}">
        <p14:creationId xmlns:p14="http://schemas.microsoft.com/office/powerpoint/2010/main" val="721335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A716D-0AB1-43F0-B994-257D7216D57B}"/>
              </a:ext>
            </a:extLst>
          </p:cNvPr>
          <p:cNvSpPr>
            <a:spLocks noGrp="1"/>
          </p:cNvSpPr>
          <p:nvPr>
            <p:ph type="title"/>
          </p:nvPr>
        </p:nvSpPr>
        <p:spPr/>
        <p:txBody>
          <a:bodyPr/>
          <a:lstStyle/>
          <a:p>
            <a:r>
              <a:rPr lang="en-US"/>
              <a:t>Facebook Own Posts Table | All profiles - 10 of 17</a:t>
            </a:r>
          </a:p>
        </p:txBody>
      </p:sp>
      <p:graphicFrame>
        <p:nvGraphicFramePr>
          <p:cNvPr id="5" name="Table Placeholder 4">
            <a:extLst>
              <a:ext uri="{FF2B5EF4-FFF2-40B4-BE49-F238E27FC236}">
                <a16:creationId xmlns:a16="http://schemas.microsoft.com/office/drawing/2014/main" id="{C3CAF504-3F30-4AF2-B1C8-BC1BB71B2854}"/>
              </a:ext>
            </a:extLst>
          </p:cNvPr>
          <p:cNvGraphicFramePr>
            <a:graphicFrameLocks noGrp="1"/>
          </p:cNvGraphicFramePr>
          <p:nvPr>
            <p:ph type="tbl" sz="quarter" idx="13"/>
            <p:extLst>
              <p:ext uri="{D42A27DB-BD31-4B8C-83A1-F6EECF244321}">
                <p14:modId xmlns:p14="http://schemas.microsoft.com/office/powerpoint/2010/main" val="695392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20352744"/>
                    </a:ext>
                  </a:extLst>
                </a:gridCol>
                <a:gridCol w="1152144">
                  <a:extLst>
                    <a:ext uri="{9D8B030D-6E8A-4147-A177-3AD203B41FA5}">
                      <a16:colId xmlns:a16="http://schemas.microsoft.com/office/drawing/2014/main" val="969159920"/>
                    </a:ext>
                  </a:extLst>
                </a:gridCol>
                <a:gridCol w="576072">
                  <a:extLst>
                    <a:ext uri="{9D8B030D-6E8A-4147-A177-3AD203B41FA5}">
                      <a16:colId xmlns:a16="http://schemas.microsoft.com/office/drawing/2014/main" val="477613002"/>
                    </a:ext>
                  </a:extLst>
                </a:gridCol>
                <a:gridCol w="576072">
                  <a:extLst>
                    <a:ext uri="{9D8B030D-6E8A-4147-A177-3AD203B41FA5}">
                      <a16:colId xmlns:a16="http://schemas.microsoft.com/office/drawing/2014/main" val="336429441"/>
                    </a:ext>
                  </a:extLst>
                </a:gridCol>
                <a:gridCol w="576072">
                  <a:extLst>
                    <a:ext uri="{9D8B030D-6E8A-4147-A177-3AD203B41FA5}">
                      <a16:colId xmlns:a16="http://schemas.microsoft.com/office/drawing/2014/main" val="1207801519"/>
                    </a:ext>
                  </a:extLst>
                </a:gridCol>
                <a:gridCol w="576072">
                  <a:extLst>
                    <a:ext uri="{9D8B030D-6E8A-4147-A177-3AD203B41FA5}">
                      <a16:colId xmlns:a16="http://schemas.microsoft.com/office/drawing/2014/main" val="3446200093"/>
                    </a:ext>
                  </a:extLst>
                </a:gridCol>
                <a:gridCol w="576072">
                  <a:extLst>
                    <a:ext uri="{9D8B030D-6E8A-4147-A177-3AD203B41FA5}">
                      <a16:colId xmlns:a16="http://schemas.microsoft.com/office/drawing/2014/main" val="3220489581"/>
                    </a:ext>
                  </a:extLst>
                </a:gridCol>
                <a:gridCol w="576072">
                  <a:extLst>
                    <a:ext uri="{9D8B030D-6E8A-4147-A177-3AD203B41FA5}">
                      <a16:colId xmlns:a16="http://schemas.microsoft.com/office/drawing/2014/main" val="1355682331"/>
                    </a:ext>
                  </a:extLst>
                </a:gridCol>
                <a:gridCol w="576072">
                  <a:extLst>
                    <a:ext uri="{9D8B030D-6E8A-4147-A177-3AD203B41FA5}">
                      <a16:colId xmlns:a16="http://schemas.microsoft.com/office/drawing/2014/main" val="1307453256"/>
                    </a:ext>
                  </a:extLst>
                </a:gridCol>
                <a:gridCol w="576072">
                  <a:extLst>
                    <a:ext uri="{9D8B030D-6E8A-4147-A177-3AD203B41FA5}">
                      <a16:colId xmlns:a16="http://schemas.microsoft.com/office/drawing/2014/main" val="2698407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111865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GovTech (Government Technology Agency of Singapore) - 2024-01-11 17:02:32</a:t>
                      </a:r>
                      <a:r>
                        <a:rPr kumimoji="0" lang="en-US" sz="1000" b="0" i="0" u="none" strike="noStrike" kern="1200" cap="none" spc="0" normalizeH="0" baseline="0" noProof="0">
                          <a:ln>
                            <a:noFill/>
                          </a:ln>
                          <a:solidFill>
                            <a:prstClr val="black"/>
                          </a:solidFill>
                          <a:effectLst/>
                          <a:uLnTx/>
                          <a:uFillTx/>
                          <a:latin typeface="Calibri"/>
                          <a:ea typeface="+mn-ea"/>
                          <a:cs typeface="+mn-cs"/>
                        </a:rPr>
                        <a:t>
 Did you know, by 2030 1 in 4 Singaporeans will be over 65 years old? 😲
With a rapidly ageing population, helping seniors in Singapore live independently is one way we hope to overcome this issue. In this edition of #HowDidWeGetHere, join Gayle and Andrew as they introduce solutions developed by our Smart City Technology division to support the elderly in Singapore.
Find this interesting? Join us at the upcoming STACKx Smart City to learn more: go.gov.sg/stackx-smart-city-gtfb
Learn more about our Smart City Technology division and the work they do at: https://go.gov.sg/sctd-cc
#AssistedLiving #GALE #SmartCity #TechForPublicGood #GovTechSG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01/25/2024 10:23:53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25076847"/>
                  </a:ext>
                </a:extLst>
              </a:tr>
            </a:tbl>
          </a:graphicData>
        </a:graphic>
      </p:graphicFrame>
      <p:sp>
        <p:nvSpPr>
          <p:cNvPr id="4" name="Text Placeholder 3">
            <a:extLst>
              <a:ext uri="{FF2B5EF4-FFF2-40B4-BE49-F238E27FC236}">
                <a16:creationId xmlns:a16="http://schemas.microsoft.com/office/drawing/2014/main" id="{F81447EA-B128-45B2-B8CF-E8C8466D2FA0}"/>
              </a:ext>
            </a:extLst>
          </p:cNvPr>
          <p:cNvSpPr>
            <a:spLocks noGrp="1"/>
          </p:cNvSpPr>
          <p:nvPr>
            <p:ph type="body" sz="quarter" idx="14"/>
          </p:nvPr>
        </p:nvSpPr>
        <p:spPr/>
        <p:txBody>
          <a:bodyPr/>
          <a:lstStyle/>
          <a:p>
            <a:r>
              <a:rPr lang="en-US"/>
              <a:t>12/26/2023 - 01/24/2024</a:t>
            </a:r>
          </a:p>
        </p:txBody>
      </p:sp>
    </p:spTree>
    <p:extLst>
      <p:ext uri="{BB962C8B-B14F-4D97-AF65-F5344CB8AC3E}">
        <p14:creationId xmlns:p14="http://schemas.microsoft.com/office/powerpoint/2010/main" val="184554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34D3C-01E7-4A2B-BB6C-4A7AB621A369}"/>
              </a:ext>
            </a:extLst>
          </p:cNvPr>
          <p:cNvSpPr>
            <a:spLocks noGrp="1"/>
          </p:cNvSpPr>
          <p:nvPr>
            <p:ph type="title"/>
          </p:nvPr>
        </p:nvSpPr>
        <p:spPr/>
        <p:txBody>
          <a:bodyPr/>
          <a:lstStyle/>
          <a:p>
            <a:r>
              <a:rPr lang="en-US"/>
              <a:t>Facebook Own Posts Table | All profiles - 11 of 17</a:t>
            </a:r>
          </a:p>
        </p:txBody>
      </p:sp>
      <p:graphicFrame>
        <p:nvGraphicFramePr>
          <p:cNvPr id="5" name="Table Placeholder 4">
            <a:extLst>
              <a:ext uri="{FF2B5EF4-FFF2-40B4-BE49-F238E27FC236}">
                <a16:creationId xmlns:a16="http://schemas.microsoft.com/office/drawing/2014/main" id="{2CDA95F3-1F89-4023-935C-5C282D7580C7}"/>
              </a:ext>
            </a:extLst>
          </p:cNvPr>
          <p:cNvGraphicFramePr>
            <a:graphicFrameLocks noGrp="1"/>
          </p:cNvGraphicFramePr>
          <p:nvPr>
            <p:ph type="tbl" sz="quarter" idx="13"/>
            <p:extLst>
              <p:ext uri="{D42A27DB-BD31-4B8C-83A1-F6EECF244321}">
                <p14:modId xmlns:p14="http://schemas.microsoft.com/office/powerpoint/2010/main" val="1538529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38352401"/>
                    </a:ext>
                  </a:extLst>
                </a:gridCol>
                <a:gridCol w="1152144">
                  <a:extLst>
                    <a:ext uri="{9D8B030D-6E8A-4147-A177-3AD203B41FA5}">
                      <a16:colId xmlns:a16="http://schemas.microsoft.com/office/drawing/2014/main" val="1030911861"/>
                    </a:ext>
                  </a:extLst>
                </a:gridCol>
                <a:gridCol w="576072">
                  <a:extLst>
                    <a:ext uri="{9D8B030D-6E8A-4147-A177-3AD203B41FA5}">
                      <a16:colId xmlns:a16="http://schemas.microsoft.com/office/drawing/2014/main" val="346010143"/>
                    </a:ext>
                  </a:extLst>
                </a:gridCol>
                <a:gridCol w="576072">
                  <a:extLst>
                    <a:ext uri="{9D8B030D-6E8A-4147-A177-3AD203B41FA5}">
                      <a16:colId xmlns:a16="http://schemas.microsoft.com/office/drawing/2014/main" val="4089929307"/>
                    </a:ext>
                  </a:extLst>
                </a:gridCol>
                <a:gridCol w="576072">
                  <a:extLst>
                    <a:ext uri="{9D8B030D-6E8A-4147-A177-3AD203B41FA5}">
                      <a16:colId xmlns:a16="http://schemas.microsoft.com/office/drawing/2014/main" val="514623945"/>
                    </a:ext>
                  </a:extLst>
                </a:gridCol>
                <a:gridCol w="576072">
                  <a:extLst>
                    <a:ext uri="{9D8B030D-6E8A-4147-A177-3AD203B41FA5}">
                      <a16:colId xmlns:a16="http://schemas.microsoft.com/office/drawing/2014/main" val="2924923633"/>
                    </a:ext>
                  </a:extLst>
                </a:gridCol>
                <a:gridCol w="576072">
                  <a:extLst>
                    <a:ext uri="{9D8B030D-6E8A-4147-A177-3AD203B41FA5}">
                      <a16:colId xmlns:a16="http://schemas.microsoft.com/office/drawing/2014/main" val="833246850"/>
                    </a:ext>
                  </a:extLst>
                </a:gridCol>
                <a:gridCol w="576072">
                  <a:extLst>
                    <a:ext uri="{9D8B030D-6E8A-4147-A177-3AD203B41FA5}">
                      <a16:colId xmlns:a16="http://schemas.microsoft.com/office/drawing/2014/main" val="3173682305"/>
                    </a:ext>
                  </a:extLst>
                </a:gridCol>
                <a:gridCol w="576072">
                  <a:extLst>
                    <a:ext uri="{9D8B030D-6E8A-4147-A177-3AD203B41FA5}">
                      <a16:colId xmlns:a16="http://schemas.microsoft.com/office/drawing/2014/main" val="2573457595"/>
                    </a:ext>
                  </a:extLst>
                </a:gridCol>
                <a:gridCol w="576072">
                  <a:extLst>
                    <a:ext uri="{9D8B030D-6E8A-4147-A177-3AD203B41FA5}">
                      <a16:colId xmlns:a16="http://schemas.microsoft.com/office/drawing/2014/main" val="2856970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124988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GovTech (Government Technology Agency of Singapore) - 2024-01-10 17:24:05</a:t>
                      </a:r>
                      <a:r>
                        <a:rPr kumimoji="0" lang="en-US" sz="1000" b="0" i="0" u="none" strike="noStrike" kern="1200" cap="none" spc="0" normalizeH="0" baseline="0" noProof="0">
                          <a:ln>
                            <a:noFill/>
                          </a:ln>
                          <a:solidFill>
                            <a:prstClr val="black"/>
                          </a:solidFill>
                          <a:effectLst/>
                          <a:uLnTx/>
                          <a:uFillTx/>
                          <a:latin typeface="Calibri"/>
                          <a:ea typeface="+mn-ea"/>
                          <a:cs typeface="+mn-cs"/>
                        </a:rPr>
                        <a:t>
 Discover the innovations shaping the smart cities of tomorrow at the STACKx Smart City 2024 happening on Wednesday, 27 March 2024.🗓
This one-day, in-person conference is an excellent opportunity for government leaders, tech professionals, and practitioners to come together to explore the future of #SmartCity!
Admission is free. Register your interest now at go.gov.sg/stackx-smart-city-gtfb!
#GovTechSTACK #STACKxSmartCity2024 #SGTechEvent #GovTechSG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01/25/2024 10:23:53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79288085"/>
                  </a:ext>
                </a:extLst>
              </a:tr>
            </a:tbl>
          </a:graphicData>
        </a:graphic>
      </p:graphicFrame>
      <p:sp>
        <p:nvSpPr>
          <p:cNvPr id="4" name="Text Placeholder 3">
            <a:extLst>
              <a:ext uri="{FF2B5EF4-FFF2-40B4-BE49-F238E27FC236}">
                <a16:creationId xmlns:a16="http://schemas.microsoft.com/office/drawing/2014/main" id="{A604B30A-C1A5-497D-ACA2-3E5184D8659D}"/>
              </a:ext>
            </a:extLst>
          </p:cNvPr>
          <p:cNvSpPr>
            <a:spLocks noGrp="1"/>
          </p:cNvSpPr>
          <p:nvPr>
            <p:ph type="body" sz="quarter" idx="14"/>
          </p:nvPr>
        </p:nvSpPr>
        <p:spPr/>
        <p:txBody>
          <a:bodyPr/>
          <a:lstStyle/>
          <a:p>
            <a:r>
              <a:rPr lang="en-US"/>
              <a:t>12/26/2023 - 01/24/2024</a:t>
            </a:r>
          </a:p>
        </p:txBody>
      </p:sp>
    </p:spTree>
    <p:extLst>
      <p:ext uri="{BB962C8B-B14F-4D97-AF65-F5344CB8AC3E}">
        <p14:creationId xmlns:p14="http://schemas.microsoft.com/office/powerpoint/2010/main" val="23894950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FA039-9A1F-47C6-983E-01A9BF362F68}"/>
              </a:ext>
            </a:extLst>
          </p:cNvPr>
          <p:cNvSpPr>
            <a:spLocks noGrp="1"/>
          </p:cNvSpPr>
          <p:nvPr>
            <p:ph type="title"/>
          </p:nvPr>
        </p:nvSpPr>
        <p:spPr/>
        <p:txBody>
          <a:bodyPr/>
          <a:lstStyle/>
          <a:p>
            <a:r>
              <a:rPr lang="en-US"/>
              <a:t>Facebook Own Posts Table | All profiles - 12 of 17</a:t>
            </a:r>
          </a:p>
        </p:txBody>
      </p:sp>
      <p:graphicFrame>
        <p:nvGraphicFramePr>
          <p:cNvPr id="5" name="Table Placeholder 4">
            <a:extLst>
              <a:ext uri="{FF2B5EF4-FFF2-40B4-BE49-F238E27FC236}">
                <a16:creationId xmlns:a16="http://schemas.microsoft.com/office/drawing/2014/main" id="{7131025A-B7C5-4763-8880-C18318D18545}"/>
              </a:ext>
            </a:extLst>
          </p:cNvPr>
          <p:cNvGraphicFramePr>
            <a:graphicFrameLocks noGrp="1"/>
          </p:cNvGraphicFramePr>
          <p:nvPr>
            <p:ph type="tbl" sz="quarter" idx="13"/>
            <p:extLst>
              <p:ext uri="{D42A27DB-BD31-4B8C-83A1-F6EECF244321}">
                <p14:modId xmlns:p14="http://schemas.microsoft.com/office/powerpoint/2010/main" val="2711717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46483457"/>
                    </a:ext>
                  </a:extLst>
                </a:gridCol>
                <a:gridCol w="1152144">
                  <a:extLst>
                    <a:ext uri="{9D8B030D-6E8A-4147-A177-3AD203B41FA5}">
                      <a16:colId xmlns:a16="http://schemas.microsoft.com/office/drawing/2014/main" val="3051150386"/>
                    </a:ext>
                  </a:extLst>
                </a:gridCol>
                <a:gridCol w="576072">
                  <a:extLst>
                    <a:ext uri="{9D8B030D-6E8A-4147-A177-3AD203B41FA5}">
                      <a16:colId xmlns:a16="http://schemas.microsoft.com/office/drawing/2014/main" val="633862496"/>
                    </a:ext>
                  </a:extLst>
                </a:gridCol>
                <a:gridCol w="576072">
                  <a:extLst>
                    <a:ext uri="{9D8B030D-6E8A-4147-A177-3AD203B41FA5}">
                      <a16:colId xmlns:a16="http://schemas.microsoft.com/office/drawing/2014/main" val="587466767"/>
                    </a:ext>
                  </a:extLst>
                </a:gridCol>
                <a:gridCol w="576072">
                  <a:extLst>
                    <a:ext uri="{9D8B030D-6E8A-4147-A177-3AD203B41FA5}">
                      <a16:colId xmlns:a16="http://schemas.microsoft.com/office/drawing/2014/main" val="243649809"/>
                    </a:ext>
                  </a:extLst>
                </a:gridCol>
                <a:gridCol w="576072">
                  <a:extLst>
                    <a:ext uri="{9D8B030D-6E8A-4147-A177-3AD203B41FA5}">
                      <a16:colId xmlns:a16="http://schemas.microsoft.com/office/drawing/2014/main" val="1128352859"/>
                    </a:ext>
                  </a:extLst>
                </a:gridCol>
                <a:gridCol w="576072">
                  <a:extLst>
                    <a:ext uri="{9D8B030D-6E8A-4147-A177-3AD203B41FA5}">
                      <a16:colId xmlns:a16="http://schemas.microsoft.com/office/drawing/2014/main" val="804960801"/>
                    </a:ext>
                  </a:extLst>
                </a:gridCol>
                <a:gridCol w="576072">
                  <a:extLst>
                    <a:ext uri="{9D8B030D-6E8A-4147-A177-3AD203B41FA5}">
                      <a16:colId xmlns:a16="http://schemas.microsoft.com/office/drawing/2014/main" val="4189637901"/>
                    </a:ext>
                  </a:extLst>
                </a:gridCol>
                <a:gridCol w="576072">
                  <a:extLst>
                    <a:ext uri="{9D8B030D-6E8A-4147-A177-3AD203B41FA5}">
                      <a16:colId xmlns:a16="http://schemas.microsoft.com/office/drawing/2014/main" val="451188891"/>
                    </a:ext>
                  </a:extLst>
                </a:gridCol>
                <a:gridCol w="576072">
                  <a:extLst>
                    <a:ext uri="{9D8B030D-6E8A-4147-A177-3AD203B41FA5}">
                      <a16:colId xmlns:a16="http://schemas.microsoft.com/office/drawing/2014/main" val="2441265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412773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GovTech (Government Technology Agency of Singapore) - 2024-01-09 17:00:01</a:t>
                      </a:r>
                      <a:r>
                        <a:rPr kumimoji="0" lang="en-US" sz="1000" b="0" i="0" u="none" strike="noStrike" kern="1200" cap="none" spc="0" normalizeH="0" baseline="0" noProof="0">
                          <a:ln>
                            <a:noFill/>
                          </a:ln>
                          <a:solidFill>
                            <a:prstClr val="black"/>
                          </a:solidFill>
                          <a:effectLst/>
                          <a:uLnTx/>
                          <a:uFillTx/>
                          <a:latin typeface="Calibri"/>
                          <a:ea typeface="+mn-ea"/>
                          <a:cs typeface="+mn-cs"/>
                        </a:rPr>
                        <a:t>
 New beginnings come with new adjustments, but no worries!
If you have a child or know of someone’s child who has entered primary school this year, here's a handy list of essential digital government apps and services to ease this transition. 
From managing school announcements to having your child’s health appointments at your fingertips, read this TechNews article to know more:
https://go.gov.sg/fb-technews-0088
#TechNews #SmartNationSG #GovTechSG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01/25/2024 10:23:53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235703360"/>
                  </a:ext>
                </a:extLst>
              </a:tr>
            </a:tbl>
          </a:graphicData>
        </a:graphic>
      </p:graphicFrame>
      <p:sp>
        <p:nvSpPr>
          <p:cNvPr id="4" name="Text Placeholder 3">
            <a:extLst>
              <a:ext uri="{FF2B5EF4-FFF2-40B4-BE49-F238E27FC236}">
                <a16:creationId xmlns:a16="http://schemas.microsoft.com/office/drawing/2014/main" id="{8C3B444A-0823-43B3-978E-D0B6245DA7C4}"/>
              </a:ext>
            </a:extLst>
          </p:cNvPr>
          <p:cNvSpPr>
            <a:spLocks noGrp="1"/>
          </p:cNvSpPr>
          <p:nvPr>
            <p:ph type="body" sz="quarter" idx="14"/>
          </p:nvPr>
        </p:nvSpPr>
        <p:spPr/>
        <p:txBody>
          <a:bodyPr/>
          <a:lstStyle/>
          <a:p>
            <a:r>
              <a:rPr lang="en-US"/>
              <a:t>12/26/2023 - 01/24/2024</a:t>
            </a:r>
          </a:p>
        </p:txBody>
      </p:sp>
    </p:spTree>
    <p:extLst>
      <p:ext uri="{BB962C8B-B14F-4D97-AF65-F5344CB8AC3E}">
        <p14:creationId xmlns:p14="http://schemas.microsoft.com/office/powerpoint/2010/main" val="11470873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67126-F7C7-4E9A-83A1-7CD5C447AAD2}"/>
              </a:ext>
            </a:extLst>
          </p:cNvPr>
          <p:cNvSpPr>
            <a:spLocks noGrp="1"/>
          </p:cNvSpPr>
          <p:nvPr>
            <p:ph type="title"/>
          </p:nvPr>
        </p:nvSpPr>
        <p:spPr/>
        <p:txBody>
          <a:bodyPr/>
          <a:lstStyle/>
          <a:p>
            <a:r>
              <a:rPr lang="en-US"/>
              <a:t>Facebook Own Posts Table | All profiles - 13 of 17</a:t>
            </a:r>
          </a:p>
        </p:txBody>
      </p:sp>
      <p:graphicFrame>
        <p:nvGraphicFramePr>
          <p:cNvPr id="5" name="Table Placeholder 4">
            <a:extLst>
              <a:ext uri="{FF2B5EF4-FFF2-40B4-BE49-F238E27FC236}">
                <a16:creationId xmlns:a16="http://schemas.microsoft.com/office/drawing/2014/main" id="{103E9EDC-5BDD-4FA7-BA71-48E6AA9DAD67}"/>
              </a:ext>
            </a:extLst>
          </p:cNvPr>
          <p:cNvGraphicFramePr>
            <a:graphicFrameLocks noGrp="1"/>
          </p:cNvGraphicFramePr>
          <p:nvPr>
            <p:ph type="tbl" sz="quarter" idx="13"/>
            <p:extLst>
              <p:ext uri="{D42A27DB-BD31-4B8C-83A1-F6EECF244321}">
                <p14:modId xmlns:p14="http://schemas.microsoft.com/office/powerpoint/2010/main" val="3324812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92997030"/>
                    </a:ext>
                  </a:extLst>
                </a:gridCol>
                <a:gridCol w="1152144">
                  <a:extLst>
                    <a:ext uri="{9D8B030D-6E8A-4147-A177-3AD203B41FA5}">
                      <a16:colId xmlns:a16="http://schemas.microsoft.com/office/drawing/2014/main" val="495674342"/>
                    </a:ext>
                  </a:extLst>
                </a:gridCol>
                <a:gridCol w="576072">
                  <a:extLst>
                    <a:ext uri="{9D8B030D-6E8A-4147-A177-3AD203B41FA5}">
                      <a16:colId xmlns:a16="http://schemas.microsoft.com/office/drawing/2014/main" val="1735899031"/>
                    </a:ext>
                  </a:extLst>
                </a:gridCol>
                <a:gridCol w="576072">
                  <a:extLst>
                    <a:ext uri="{9D8B030D-6E8A-4147-A177-3AD203B41FA5}">
                      <a16:colId xmlns:a16="http://schemas.microsoft.com/office/drawing/2014/main" val="1263054669"/>
                    </a:ext>
                  </a:extLst>
                </a:gridCol>
                <a:gridCol w="576072">
                  <a:extLst>
                    <a:ext uri="{9D8B030D-6E8A-4147-A177-3AD203B41FA5}">
                      <a16:colId xmlns:a16="http://schemas.microsoft.com/office/drawing/2014/main" val="87295820"/>
                    </a:ext>
                  </a:extLst>
                </a:gridCol>
                <a:gridCol w="576072">
                  <a:extLst>
                    <a:ext uri="{9D8B030D-6E8A-4147-A177-3AD203B41FA5}">
                      <a16:colId xmlns:a16="http://schemas.microsoft.com/office/drawing/2014/main" val="443632660"/>
                    </a:ext>
                  </a:extLst>
                </a:gridCol>
                <a:gridCol w="576072">
                  <a:extLst>
                    <a:ext uri="{9D8B030D-6E8A-4147-A177-3AD203B41FA5}">
                      <a16:colId xmlns:a16="http://schemas.microsoft.com/office/drawing/2014/main" val="4218268740"/>
                    </a:ext>
                  </a:extLst>
                </a:gridCol>
                <a:gridCol w="576072">
                  <a:extLst>
                    <a:ext uri="{9D8B030D-6E8A-4147-A177-3AD203B41FA5}">
                      <a16:colId xmlns:a16="http://schemas.microsoft.com/office/drawing/2014/main" val="2951639377"/>
                    </a:ext>
                  </a:extLst>
                </a:gridCol>
                <a:gridCol w="576072">
                  <a:extLst>
                    <a:ext uri="{9D8B030D-6E8A-4147-A177-3AD203B41FA5}">
                      <a16:colId xmlns:a16="http://schemas.microsoft.com/office/drawing/2014/main" val="3024457367"/>
                    </a:ext>
                  </a:extLst>
                </a:gridCol>
                <a:gridCol w="576072">
                  <a:extLst>
                    <a:ext uri="{9D8B030D-6E8A-4147-A177-3AD203B41FA5}">
                      <a16:colId xmlns:a16="http://schemas.microsoft.com/office/drawing/2014/main" val="3140223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664424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GovTech (Government Technology Agency of Singapore) - 2024-01-05 17:01:59</a:t>
                      </a:r>
                      <a:r>
                        <a:rPr kumimoji="0" lang="en-US" sz="1000" b="0" i="0" u="none" strike="noStrike" kern="1200" cap="none" spc="0" normalizeH="0" baseline="0" noProof="0">
                          <a:ln>
                            <a:noFill/>
                          </a:ln>
                          <a:solidFill>
                            <a:prstClr val="black"/>
                          </a:solidFill>
                          <a:effectLst/>
                          <a:uLnTx/>
                          <a:uFillTx/>
                          <a:latin typeface="Calibri"/>
                          <a:ea typeface="+mn-ea"/>
                          <a:cs typeface="+mn-cs"/>
                        </a:rPr>
                        <a:t>
 Help us verify budget meals on CrowdTaskSG so that the community has up-to-date information on submitted meal prices and their availability!
The Great Budget Meal Hunt, developed in partnership with @SingaporeHDB and @MNDSingapore, is a fun challenge designed to increase public access to information on budget meals to help citizens better plan meal expenses. 
Gayle and Ollie are here to guide you on this quest through this step-by-step video. Learn more at www.crowdtask.gov.sg  
Want more simplified guides on GovTech’s products and services? Submit your query below and Gayle might address it in her next #GayleGuides video!
#BudgetMeal #BugetMealGoWhere #GreatBudgetMealHunt #BeHeardEffectChange #TechForPublicGood #GovTechSG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01/25/2024 10:23:53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4990293"/>
                  </a:ext>
                </a:extLst>
              </a:tr>
            </a:tbl>
          </a:graphicData>
        </a:graphic>
      </p:graphicFrame>
      <p:sp>
        <p:nvSpPr>
          <p:cNvPr id="4" name="Text Placeholder 3">
            <a:extLst>
              <a:ext uri="{FF2B5EF4-FFF2-40B4-BE49-F238E27FC236}">
                <a16:creationId xmlns:a16="http://schemas.microsoft.com/office/drawing/2014/main" id="{6505AEFF-ACC2-414C-8073-F03B4DC1D09B}"/>
              </a:ext>
            </a:extLst>
          </p:cNvPr>
          <p:cNvSpPr>
            <a:spLocks noGrp="1"/>
          </p:cNvSpPr>
          <p:nvPr>
            <p:ph type="body" sz="quarter" idx="14"/>
          </p:nvPr>
        </p:nvSpPr>
        <p:spPr/>
        <p:txBody>
          <a:bodyPr/>
          <a:lstStyle/>
          <a:p>
            <a:r>
              <a:rPr lang="en-US"/>
              <a:t>12/26/2023 - 01/24/2024</a:t>
            </a:r>
          </a:p>
        </p:txBody>
      </p:sp>
    </p:spTree>
    <p:extLst>
      <p:ext uri="{BB962C8B-B14F-4D97-AF65-F5344CB8AC3E}">
        <p14:creationId xmlns:p14="http://schemas.microsoft.com/office/powerpoint/2010/main" val="9455639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D720B-9CE2-492B-9243-E5860D336D95}"/>
              </a:ext>
            </a:extLst>
          </p:cNvPr>
          <p:cNvSpPr>
            <a:spLocks noGrp="1"/>
          </p:cNvSpPr>
          <p:nvPr>
            <p:ph type="title"/>
          </p:nvPr>
        </p:nvSpPr>
        <p:spPr/>
        <p:txBody>
          <a:bodyPr/>
          <a:lstStyle/>
          <a:p>
            <a:r>
              <a:rPr lang="en-US"/>
              <a:t>Facebook Own Posts Table | All profiles - 14 of 17</a:t>
            </a:r>
          </a:p>
        </p:txBody>
      </p:sp>
      <p:graphicFrame>
        <p:nvGraphicFramePr>
          <p:cNvPr id="5" name="Table Placeholder 4">
            <a:extLst>
              <a:ext uri="{FF2B5EF4-FFF2-40B4-BE49-F238E27FC236}">
                <a16:creationId xmlns:a16="http://schemas.microsoft.com/office/drawing/2014/main" id="{7B116BF3-EA73-4831-AD99-4EA6EFA4EB59}"/>
              </a:ext>
            </a:extLst>
          </p:cNvPr>
          <p:cNvGraphicFramePr>
            <a:graphicFrameLocks noGrp="1"/>
          </p:cNvGraphicFramePr>
          <p:nvPr>
            <p:ph type="tbl" sz="quarter" idx="13"/>
            <p:extLst>
              <p:ext uri="{D42A27DB-BD31-4B8C-83A1-F6EECF244321}">
                <p14:modId xmlns:p14="http://schemas.microsoft.com/office/powerpoint/2010/main" val="2014738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63448159"/>
                    </a:ext>
                  </a:extLst>
                </a:gridCol>
                <a:gridCol w="1152144">
                  <a:extLst>
                    <a:ext uri="{9D8B030D-6E8A-4147-A177-3AD203B41FA5}">
                      <a16:colId xmlns:a16="http://schemas.microsoft.com/office/drawing/2014/main" val="738867051"/>
                    </a:ext>
                  </a:extLst>
                </a:gridCol>
                <a:gridCol w="576072">
                  <a:extLst>
                    <a:ext uri="{9D8B030D-6E8A-4147-A177-3AD203B41FA5}">
                      <a16:colId xmlns:a16="http://schemas.microsoft.com/office/drawing/2014/main" val="2461649676"/>
                    </a:ext>
                  </a:extLst>
                </a:gridCol>
                <a:gridCol w="576072">
                  <a:extLst>
                    <a:ext uri="{9D8B030D-6E8A-4147-A177-3AD203B41FA5}">
                      <a16:colId xmlns:a16="http://schemas.microsoft.com/office/drawing/2014/main" val="395089379"/>
                    </a:ext>
                  </a:extLst>
                </a:gridCol>
                <a:gridCol w="576072">
                  <a:extLst>
                    <a:ext uri="{9D8B030D-6E8A-4147-A177-3AD203B41FA5}">
                      <a16:colId xmlns:a16="http://schemas.microsoft.com/office/drawing/2014/main" val="3007442292"/>
                    </a:ext>
                  </a:extLst>
                </a:gridCol>
                <a:gridCol w="576072">
                  <a:extLst>
                    <a:ext uri="{9D8B030D-6E8A-4147-A177-3AD203B41FA5}">
                      <a16:colId xmlns:a16="http://schemas.microsoft.com/office/drawing/2014/main" val="2128289859"/>
                    </a:ext>
                  </a:extLst>
                </a:gridCol>
                <a:gridCol w="576072">
                  <a:extLst>
                    <a:ext uri="{9D8B030D-6E8A-4147-A177-3AD203B41FA5}">
                      <a16:colId xmlns:a16="http://schemas.microsoft.com/office/drawing/2014/main" val="2563475917"/>
                    </a:ext>
                  </a:extLst>
                </a:gridCol>
                <a:gridCol w="576072">
                  <a:extLst>
                    <a:ext uri="{9D8B030D-6E8A-4147-A177-3AD203B41FA5}">
                      <a16:colId xmlns:a16="http://schemas.microsoft.com/office/drawing/2014/main" val="2318959536"/>
                    </a:ext>
                  </a:extLst>
                </a:gridCol>
                <a:gridCol w="576072">
                  <a:extLst>
                    <a:ext uri="{9D8B030D-6E8A-4147-A177-3AD203B41FA5}">
                      <a16:colId xmlns:a16="http://schemas.microsoft.com/office/drawing/2014/main" val="2527164576"/>
                    </a:ext>
                  </a:extLst>
                </a:gridCol>
                <a:gridCol w="576072">
                  <a:extLst>
                    <a:ext uri="{9D8B030D-6E8A-4147-A177-3AD203B41FA5}">
                      <a16:colId xmlns:a16="http://schemas.microsoft.com/office/drawing/2014/main" val="3940498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532206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GovTech (Government Technology Agency of Singapore) - 2024-01-03 17:00:10</a:t>
                      </a:r>
                      <a:r>
                        <a:rPr kumimoji="0" lang="en-US" sz="1000" b="0" i="0" u="none" strike="noStrike" kern="1200" cap="none" spc="0" normalizeH="0" baseline="0" noProof="0">
                          <a:ln>
                            <a:noFill/>
                          </a:ln>
                          <a:solidFill>
                            <a:prstClr val="black"/>
                          </a:solidFill>
                          <a:effectLst/>
                          <a:uLnTx/>
                          <a:uFillTx/>
                          <a:latin typeface="Calibri"/>
                          <a:ea typeface="+mn-ea"/>
                          <a:cs typeface="+mn-cs"/>
                        </a:rPr>
                        <a:t>
 Are you a heartlander who's on the hunt for budget-friendly options?
Join the Great Budget Meal Hunt, share your discoveries, and contribute to affordable, tasty meals for all!
The Great Budget Meal Hunt aims to increase the list of offerings across Singapore, with the help of fellow citizens, to find and share affordable meals. Contribute via CrowdTaskSG, either by submitting budget meals or by verifying existing submissions, and you can earn stars to level up and unlock new challenges and unique badges.
Join the Great Budget Meal Hunt today at go.gov.sg/ctsg-bm-fb
#GreatBudgetMealHunt #CrowdTaskSG #BudgetMealGoWhere #TechForPublicGood #GovTechSG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01/25/2024 10:23:53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564911240"/>
                  </a:ext>
                </a:extLst>
              </a:tr>
            </a:tbl>
          </a:graphicData>
        </a:graphic>
      </p:graphicFrame>
      <p:sp>
        <p:nvSpPr>
          <p:cNvPr id="4" name="Text Placeholder 3">
            <a:extLst>
              <a:ext uri="{FF2B5EF4-FFF2-40B4-BE49-F238E27FC236}">
                <a16:creationId xmlns:a16="http://schemas.microsoft.com/office/drawing/2014/main" id="{11285079-6B29-4E4A-81ED-54C1A6C864A9}"/>
              </a:ext>
            </a:extLst>
          </p:cNvPr>
          <p:cNvSpPr>
            <a:spLocks noGrp="1"/>
          </p:cNvSpPr>
          <p:nvPr>
            <p:ph type="body" sz="quarter" idx="14"/>
          </p:nvPr>
        </p:nvSpPr>
        <p:spPr/>
        <p:txBody>
          <a:bodyPr/>
          <a:lstStyle/>
          <a:p>
            <a:r>
              <a:rPr lang="en-US"/>
              <a:t>12/26/2023 - 01/24/2024</a:t>
            </a:r>
          </a:p>
        </p:txBody>
      </p:sp>
    </p:spTree>
    <p:extLst>
      <p:ext uri="{BB962C8B-B14F-4D97-AF65-F5344CB8AC3E}">
        <p14:creationId xmlns:p14="http://schemas.microsoft.com/office/powerpoint/2010/main" val="14512152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82C37-580C-4A71-9D26-6241BAD246AE}"/>
              </a:ext>
            </a:extLst>
          </p:cNvPr>
          <p:cNvSpPr>
            <a:spLocks noGrp="1"/>
          </p:cNvSpPr>
          <p:nvPr>
            <p:ph type="title"/>
          </p:nvPr>
        </p:nvSpPr>
        <p:spPr/>
        <p:txBody>
          <a:bodyPr/>
          <a:lstStyle/>
          <a:p>
            <a:r>
              <a:rPr lang="en-US"/>
              <a:t>Facebook Own Posts Table | All profiles - 15 of 17</a:t>
            </a:r>
          </a:p>
        </p:txBody>
      </p:sp>
      <p:graphicFrame>
        <p:nvGraphicFramePr>
          <p:cNvPr id="5" name="Table Placeholder 4">
            <a:extLst>
              <a:ext uri="{FF2B5EF4-FFF2-40B4-BE49-F238E27FC236}">
                <a16:creationId xmlns:a16="http://schemas.microsoft.com/office/drawing/2014/main" id="{BD83A4BC-B4C7-48A6-8985-DF810057B310}"/>
              </a:ext>
            </a:extLst>
          </p:cNvPr>
          <p:cNvGraphicFramePr>
            <a:graphicFrameLocks noGrp="1"/>
          </p:cNvGraphicFramePr>
          <p:nvPr>
            <p:ph type="tbl" sz="quarter" idx="13"/>
            <p:extLst>
              <p:ext uri="{D42A27DB-BD31-4B8C-83A1-F6EECF244321}">
                <p14:modId xmlns:p14="http://schemas.microsoft.com/office/powerpoint/2010/main" val="858414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02741073"/>
                    </a:ext>
                  </a:extLst>
                </a:gridCol>
                <a:gridCol w="1152144">
                  <a:extLst>
                    <a:ext uri="{9D8B030D-6E8A-4147-A177-3AD203B41FA5}">
                      <a16:colId xmlns:a16="http://schemas.microsoft.com/office/drawing/2014/main" val="3356635872"/>
                    </a:ext>
                  </a:extLst>
                </a:gridCol>
                <a:gridCol w="576072">
                  <a:extLst>
                    <a:ext uri="{9D8B030D-6E8A-4147-A177-3AD203B41FA5}">
                      <a16:colId xmlns:a16="http://schemas.microsoft.com/office/drawing/2014/main" val="427522487"/>
                    </a:ext>
                  </a:extLst>
                </a:gridCol>
                <a:gridCol w="576072">
                  <a:extLst>
                    <a:ext uri="{9D8B030D-6E8A-4147-A177-3AD203B41FA5}">
                      <a16:colId xmlns:a16="http://schemas.microsoft.com/office/drawing/2014/main" val="1216725113"/>
                    </a:ext>
                  </a:extLst>
                </a:gridCol>
                <a:gridCol w="576072">
                  <a:extLst>
                    <a:ext uri="{9D8B030D-6E8A-4147-A177-3AD203B41FA5}">
                      <a16:colId xmlns:a16="http://schemas.microsoft.com/office/drawing/2014/main" val="3384790773"/>
                    </a:ext>
                  </a:extLst>
                </a:gridCol>
                <a:gridCol w="576072">
                  <a:extLst>
                    <a:ext uri="{9D8B030D-6E8A-4147-A177-3AD203B41FA5}">
                      <a16:colId xmlns:a16="http://schemas.microsoft.com/office/drawing/2014/main" val="2092642847"/>
                    </a:ext>
                  </a:extLst>
                </a:gridCol>
                <a:gridCol w="576072">
                  <a:extLst>
                    <a:ext uri="{9D8B030D-6E8A-4147-A177-3AD203B41FA5}">
                      <a16:colId xmlns:a16="http://schemas.microsoft.com/office/drawing/2014/main" val="319263578"/>
                    </a:ext>
                  </a:extLst>
                </a:gridCol>
                <a:gridCol w="576072">
                  <a:extLst>
                    <a:ext uri="{9D8B030D-6E8A-4147-A177-3AD203B41FA5}">
                      <a16:colId xmlns:a16="http://schemas.microsoft.com/office/drawing/2014/main" val="2271638536"/>
                    </a:ext>
                  </a:extLst>
                </a:gridCol>
                <a:gridCol w="576072">
                  <a:extLst>
                    <a:ext uri="{9D8B030D-6E8A-4147-A177-3AD203B41FA5}">
                      <a16:colId xmlns:a16="http://schemas.microsoft.com/office/drawing/2014/main" val="488311093"/>
                    </a:ext>
                  </a:extLst>
                </a:gridCol>
                <a:gridCol w="576072">
                  <a:extLst>
                    <a:ext uri="{9D8B030D-6E8A-4147-A177-3AD203B41FA5}">
                      <a16:colId xmlns:a16="http://schemas.microsoft.com/office/drawing/2014/main" val="1068627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743755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GovTech (Government Technology Agency of Singapore) - 2023-12-31 23:59:23</a:t>
                      </a:r>
                      <a:r>
                        <a:rPr kumimoji="0" lang="en-US" sz="1000" b="0" i="0" u="none" strike="noStrike" kern="1200" cap="none" spc="0" normalizeH="0" baseline="0" noProof="0">
                          <a:ln>
                            <a:noFill/>
                          </a:ln>
                          <a:solidFill>
                            <a:prstClr val="black"/>
                          </a:solidFill>
                          <a:effectLst/>
                          <a:uLnTx/>
                          <a:uFillTx/>
                          <a:latin typeface="Calibri"/>
                          <a:ea typeface="+mn-ea"/>
                          <a:cs typeface="+mn-cs"/>
                        </a:rPr>
                        <a:t>
 As the clock strikes midnight, we would like to send you bytes of joy, megabytes of happiness, and terabytes of prosperity your way in the coming year. We look forward to developing and co-creating more #TechForPublicGood with you in 2024!
Happy New Year, everyone! 💫 
#HappyNewYear #GovTechSG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01/25/2024 10:23:53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686356187"/>
                  </a:ext>
                </a:extLst>
              </a:tr>
            </a:tbl>
          </a:graphicData>
        </a:graphic>
      </p:graphicFrame>
      <p:sp>
        <p:nvSpPr>
          <p:cNvPr id="4" name="Text Placeholder 3">
            <a:extLst>
              <a:ext uri="{FF2B5EF4-FFF2-40B4-BE49-F238E27FC236}">
                <a16:creationId xmlns:a16="http://schemas.microsoft.com/office/drawing/2014/main" id="{3B7C29C2-2F31-4186-B439-EB52883106BA}"/>
              </a:ext>
            </a:extLst>
          </p:cNvPr>
          <p:cNvSpPr>
            <a:spLocks noGrp="1"/>
          </p:cNvSpPr>
          <p:nvPr>
            <p:ph type="body" sz="quarter" idx="14"/>
          </p:nvPr>
        </p:nvSpPr>
        <p:spPr/>
        <p:txBody>
          <a:bodyPr/>
          <a:lstStyle/>
          <a:p>
            <a:r>
              <a:rPr lang="en-US"/>
              <a:t>12/26/2023 - 01/24/2024</a:t>
            </a:r>
          </a:p>
        </p:txBody>
      </p:sp>
    </p:spTree>
    <p:extLst>
      <p:ext uri="{BB962C8B-B14F-4D97-AF65-F5344CB8AC3E}">
        <p14:creationId xmlns:p14="http://schemas.microsoft.com/office/powerpoint/2010/main" val="7923535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2B6EF-AFF9-4486-A17D-B8F950429127}"/>
              </a:ext>
            </a:extLst>
          </p:cNvPr>
          <p:cNvSpPr>
            <a:spLocks noGrp="1"/>
          </p:cNvSpPr>
          <p:nvPr>
            <p:ph type="title"/>
          </p:nvPr>
        </p:nvSpPr>
        <p:spPr/>
        <p:txBody>
          <a:bodyPr/>
          <a:lstStyle/>
          <a:p>
            <a:r>
              <a:rPr lang="en-US"/>
              <a:t>Facebook Own Posts Table | All profiles - 16 of 17</a:t>
            </a:r>
          </a:p>
        </p:txBody>
      </p:sp>
      <p:graphicFrame>
        <p:nvGraphicFramePr>
          <p:cNvPr id="5" name="Table Placeholder 4">
            <a:extLst>
              <a:ext uri="{FF2B5EF4-FFF2-40B4-BE49-F238E27FC236}">
                <a16:creationId xmlns:a16="http://schemas.microsoft.com/office/drawing/2014/main" id="{1C93BB69-1B66-49F3-A98A-E1FC3CDBF256}"/>
              </a:ext>
            </a:extLst>
          </p:cNvPr>
          <p:cNvGraphicFramePr>
            <a:graphicFrameLocks noGrp="1"/>
          </p:cNvGraphicFramePr>
          <p:nvPr>
            <p:ph type="tbl" sz="quarter" idx="13"/>
            <p:extLst>
              <p:ext uri="{D42A27DB-BD31-4B8C-83A1-F6EECF244321}">
                <p14:modId xmlns:p14="http://schemas.microsoft.com/office/powerpoint/2010/main" val="189078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23852336"/>
                    </a:ext>
                  </a:extLst>
                </a:gridCol>
                <a:gridCol w="1152144">
                  <a:extLst>
                    <a:ext uri="{9D8B030D-6E8A-4147-A177-3AD203B41FA5}">
                      <a16:colId xmlns:a16="http://schemas.microsoft.com/office/drawing/2014/main" val="2950934190"/>
                    </a:ext>
                  </a:extLst>
                </a:gridCol>
                <a:gridCol w="576072">
                  <a:extLst>
                    <a:ext uri="{9D8B030D-6E8A-4147-A177-3AD203B41FA5}">
                      <a16:colId xmlns:a16="http://schemas.microsoft.com/office/drawing/2014/main" val="4140380000"/>
                    </a:ext>
                  </a:extLst>
                </a:gridCol>
                <a:gridCol w="576072">
                  <a:extLst>
                    <a:ext uri="{9D8B030D-6E8A-4147-A177-3AD203B41FA5}">
                      <a16:colId xmlns:a16="http://schemas.microsoft.com/office/drawing/2014/main" val="1231013645"/>
                    </a:ext>
                  </a:extLst>
                </a:gridCol>
                <a:gridCol w="576072">
                  <a:extLst>
                    <a:ext uri="{9D8B030D-6E8A-4147-A177-3AD203B41FA5}">
                      <a16:colId xmlns:a16="http://schemas.microsoft.com/office/drawing/2014/main" val="2526638238"/>
                    </a:ext>
                  </a:extLst>
                </a:gridCol>
                <a:gridCol w="576072">
                  <a:extLst>
                    <a:ext uri="{9D8B030D-6E8A-4147-A177-3AD203B41FA5}">
                      <a16:colId xmlns:a16="http://schemas.microsoft.com/office/drawing/2014/main" val="766861185"/>
                    </a:ext>
                  </a:extLst>
                </a:gridCol>
                <a:gridCol w="576072">
                  <a:extLst>
                    <a:ext uri="{9D8B030D-6E8A-4147-A177-3AD203B41FA5}">
                      <a16:colId xmlns:a16="http://schemas.microsoft.com/office/drawing/2014/main" val="2151560384"/>
                    </a:ext>
                  </a:extLst>
                </a:gridCol>
                <a:gridCol w="576072">
                  <a:extLst>
                    <a:ext uri="{9D8B030D-6E8A-4147-A177-3AD203B41FA5}">
                      <a16:colId xmlns:a16="http://schemas.microsoft.com/office/drawing/2014/main" val="3511665304"/>
                    </a:ext>
                  </a:extLst>
                </a:gridCol>
                <a:gridCol w="576072">
                  <a:extLst>
                    <a:ext uri="{9D8B030D-6E8A-4147-A177-3AD203B41FA5}">
                      <a16:colId xmlns:a16="http://schemas.microsoft.com/office/drawing/2014/main" val="2650824746"/>
                    </a:ext>
                  </a:extLst>
                </a:gridCol>
                <a:gridCol w="576072">
                  <a:extLst>
                    <a:ext uri="{9D8B030D-6E8A-4147-A177-3AD203B41FA5}">
                      <a16:colId xmlns:a16="http://schemas.microsoft.com/office/drawing/2014/main" val="1404260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037290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GovTech (Government Technology Agency of Singapore) - 2023-12-28 17:00:11</a:t>
                      </a:r>
                      <a:r>
                        <a:rPr kumimoji="0" lang="en-US" sz="1000" b="0" i="0" u="none" strike="noStrike" kern="1200" cap="none" spc="0" normalizeH="0" baseline="0" noProof="0">
                          <a:ln>
                            <a:noFill/>
                          </a:ln>
                          <a:solidFill>
                            <a:prstClr val="black"/>
                          </a:solidFill>
                          <a:effectLst/>
                          <a:uLnTx/>
                          <a:uFillTx/>
                          <a:latin typeface="Calibri"/>
                          <a:ea typeface="+mn-ea"/>
                          <a:cs typeface="+mn-cs"/>
                        </a:rPr>
                        <a:t>
 [Part 2] We believe that technology can be used to empower and uplift the quality of our lives. 💫
At GovTech, we take pride in developing secure and user-friendly digital products and services to improve the way we live, work and play in Singapore. 🇸🇬
Thank you for giving us your unwavering support in our Smart Nation journey in 2023 and beyond! Learn more about what we do at tech.gov.sg 
#PABs #SenseiCareKit #SmartCity #TrustBar #OpenAttestation #TradeTrust #Verify #IPGrow #GoBusiness #Cybersecurity #SmartNationSG #TechForPublicGood #GovTechSG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01/25/2024 10:23:53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50241784"/>
                  </a:ext>
                </a:extLst>
              </a:tr>
            </a:tbl>
          </a:graphicData>
        </a:graphic>
      </p:graphicFrame>
      <p:sp>
        <p:nvSpPr>
          <p:cNvPr id="4" name="Text Placeholder 3">
            <a:extLst>
              <a:ext uri="{FF2B5EF4-FFF2-40B4-BE49-F238E27FC236}">
                <a16:creationId xmlns:a16="http://schemas.microsoft.com/office/drawing/2014/main" id="{9249A4DB-EE3A-4921-BEBC-008DEDB7714E}"/>
              </a:ext>
            </a:extLst>
          </p:cNvPr>
          <p:cNvSpPr>
            <a:spLocks noGrp="1"/>
          </p:cNvSpPr>
          <p:nvPr>
            <p:ph type="body" sz="quarter" idx="14"/>
          </p:nvPr>
        </p:nvSpPr>
        <p:spPr/>
        <p:txBody>
          <a:bodyPr/>
          <a:lstStyle/>
          <a:p>
            <a:r>
              <a:rPr lang="en-US"/>
              <a:t>12/26/2023 - 01/24/2024</a:t>
            </a:r>
          </a:p>
        </p:txBody>
      </p:sp>
    </p:spTree>
    <p:extLst>
      <p:ext uri="{BB962C8B-B14F-4D97-AF65-F5344CB8AC3E}">
        <p14:creationId xmlns:p14="http://schemas.microsoft.com/office/powerpoint/2010/main" val="38766777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0D768-7A2C-4034-B1EB-AF0EB40BEA34}"/>
              </a:ext>
            </a:extLst>
          </p:cNvPr>
          <p:cNvSpPr>
            <a:spLocks noGrp="1"/>
          </p:cNvSpPr>
          <p:nvPr>
            <p:ph type="title"/>
          </p:nvPr>
        </p:nvSpPr>
        <p:spPr/>
        <p:txBody>
          <a:bodyPr/>
          <a:lstStyle/>
          <a:p>
            <a:r>
              <a:rPr lang="en-US"/>
              <a:t>Facebook Own Posts Table | All profiles - 17 of 17</a:t>
            </a:r>
          </a:p>
        </p:txBody>
      </p:sp>
      <p:graphicFrame>
        <p:nvGraphicFramePr>
          <p:cNvPr id="5" name="Table Placeholder 4">
            <a:extLst>
              <a:ext uri="{FF2B5EF4-FFF2-40B4-BE49-F238E27FC236}">
                <a16:creationId xmlns:a16="http://schemas.microsoft.com/office/drawing/2014/main" id="{02B15A9F-C90D-4C61-BC30-6777905F1881}"/>
              </a:ext>
            </a:extLst>
          </p:cNvPr>
          <p:cNvGraphicFramePr>
            <a:graphicFrameLocks noGrp="1"/>
          </p:cNvGraphicFramePr>
          <p:nvPr>
            <p:ph type="tbl" sz="quarter" idx="13"/>
            <p:extLst>
              <p:ext uri="{D42A27DB-BD31-4B8C-83A1-F6EECF244321}">
                <p14:modId xmlns:p14="http://schemas.microsoft.com/office/powerpoint/2010/main" val="1150534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99280106"/>
                    </a:ext>
                  </a:extLst>
                </a:gridCol>
                <a:gridCol w="1152144">
                  <a:extLst>
                    <a:ext uri="{9D8B030D-6E8A-4147-A177-3AD203B41FA5}">
                      <a16:colId xmlns:a16="http://schemas.microsoft.com/office/drawing/2014/main" val="1840444883"/>
                    </a:ext>
                  </a:extLst>
                </a:gridCol>
                <a:gridCol w="576072">
                  <a:extLst>
                    <a:ext uri="{9D8B030D-6E8A-4147-A177-3AD203B41FA5}">
                      <a16:colId xmlns:a16="http://schemas.microsoft.com/office/drawing/2014/main" val="3606410256"/>
                    </a:ext>
                  </a:extLst>
                </a:gridCol>
                <a:gridCol w="576072">
                  <a:extLst>
                    <a:ext uri="{9D8B030D-6E8A-4147-A177-3AD203B41FA5}">
                      <a16:colId xmlns:a16="http://schemas.microsoft.com/office/drawing/2014/main" val="3749631663"/>
                    </a:ext>
                  </a:extLst>
                </a:gridCol>
                <a:gridCol w="576072">
                  <a:extLst>
                    <a:ext uri="{9D8B030D-6E8A-4147-A177-3AD203B41FA5}">
                      <a16:colId xmlns:a16="http://schemas.microsoft.com/office/drawing/2014/main" val="3662188608"/>
                    </a:ext>
                  </a:extLst>
                </a:gridCol>
                <a:gridCol w="576072">
                  <a:extLst>
                    <a:ext uri="{9D8B030D-6E8A-4147-A177-3AD203B41FA5}">
                      <a16:colId xmlns:a16="http://schemas.microsoft.com/office/drawing/2014/main" val="4248566900"/>
                    </a:ext>
                  </a:extLst>
                </a:gridCol>
                <a:gridCol w="576072">
                  <a:extLst>
                    <a:ext uri="{9D8B030D-6E8A-4147-A177-3AD203B41FA5}">
                      <a16:colId xmlns:a16="http://schemas.microsoft.com/office/drawing/2014/main" val="686684215"/>
                    </a:ext>
                  </a:extLst>
                </a:gridCol>
                <a:gridCol w="576072">
                  <a:extLst>
                    <a:ext uri="{9D8B030D-6E8A-4147-A177-3AD203B41FA5}">
                      <a16:colId xmlns:a16="http://schemas.microsoft.com/office/drawing/2014/main" val="2597254569"/>
                    </a:ext>
                  </a:extLst>
                </a:gridCol>
                <a:gridCol w="576072">
                  <a:extLst>
                    <a:ext uri="{9D8B030D-6E8A-4147-A177-3AD203B41FA5}">
                      <a16:colId xmlns:a16="http://schemas.microsoft.com/office/drawing/2014/main" val="3761281125"/>
                    </a:ext>
                  </a:extLst>
                </a:gridCol>
                <a:gridCol w="576072">
                  <a:extLst>
                    <a:ext uri="{9D8B030D-6E8A-4147-A177-3AD203B41FA5}">
                      <a16:colId xmlns:a16="http://schemas.microsoft.com/office/drawing/2014/main" val="3280865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696802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GovTech (Government Technology Agency of Singapore) - 2023-12-27 17:00:24</a:t>
                      </a:r>
                      <a:r>
                        <a:rPr kumimoji="0" lang="en-US" sz="1000" b="0" i="0" u="none" strike="noStrike" kern="1200" cap="none" spc="0" normalizeH="0" baseline="0" noProof="0">
                          <a:ln>
                            <a:noFill/>
                          </a:ln>
                          <a:solidFill>
                            <a:prstClr val="black"/>
                          </a:solidFill>
                          <a:effectLst/>
                          <a:uLnTx/>
                          <a:uFillTx/>
                          <a:latin typeface="Calibri"/>
                          <a:ea typeface="+mn-ea"/>
                          <a:cs typeface="+mn-cs"/>
                        </a:rPr>
                        <a:t>
 [Part 1] Join Gayle in our reflection on our 2023 Smart Nation initiatives and impact made on the lives of citizens and businesses in Singapore!
Thank you for co-creating with us, giving us your steadfast support, and making our digital transformation journey so fulfilling 💕
Stay tuned for part 2 tomorrow! 
#Singpass #BudgetMealGoWhere #CHAS #MyCareersFuture #LifeSG #CrowdTaskSG #SmartNationSG #TechForPublicGood #GovTechSG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01/25/2024 10:23:53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74594861"/>
                  </a:ext>
                </a:extLst>
              </a:tr>
            </a:tbl>
          </a:graphicData>
        </a:graphic>
      </p:graphicFrame>
      <p:sp>
        <p:nvSpPr>
          <p:cNvPr id="4" name="Text Placeholder 3">
            <a:extLst>
              <a:ext uri="{FF2B5EF4-FFF2-40B4-BE49-F238E27FC236}">
                <a16:creationId xmlns:a16="http://schemas.microsoft.com/office/drawing/2014/main" id="{017556AB-E591-46EC-8EA5-A23D76CA8F62}"/>
              </a:ext>
            </a:extLst>
          </p:cNvPr>
          <p:cNvSpPr>
            <a:spLocks noGrp="1"/>
          </p:cNvSpPr>
          <p:nvPr>
            <p:ph type="body" sz="quarter" idx="14"/>
          </p:nvPr>
        </p:nvSpPr>
        <p:spPr/>
        <p:txBody>
          <a:bodyPr/>
          <a:lstStyle/>
          <a:p>
            <a:r>
              <a:rPr lang="en-US"/>
              <a:t>12/26/2023 - 01/24/2024</a:t>
            </a:r>
          </a:p>
        </p:txBody>
      </p:sp>
    </p:spTree>
    <p:extLst>
      <p:ext uri="{BB962C8B-B14F-4D97-AF65-F5344CB8AC3E}">
        <p14:creationId xmlns:p14="http://schemas.microsoft.com/office/powerpoint/2010/main" val="27292870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CE983-1041-4B2B-8022-5CD76E1089D1}"/>
              </a:ext>
            </a:extLst>
          </p:cNvPr>
          <p:cNvSpPr>
            <a:spLocks noGrp="1"/>
          </p:cNvSpPr>
          <p:nvPr>
            <p:ph type="title"/>
          </p:nvPr>
        </p:nvSpPr>
        <p:spPr/>
        <p:txBody>
          <a:bodyPr/>
          <a:lstStyle/>
          <a:p>
            <a:r>
              <a:rPr lang="en-US"/>
              <a:t>Facebook Key Metrics Radar | All profiles</a:t>
            </a:r>
          </a:p>
        </p:txBody>
      </p:sp>
      <p:graphicFrame>
        <p:nvGraphicFramePr>
          <p:cNvPr id="6" name="Chart Placeholder 5">
            <a:extLst>
              <a:ext uri="{FF2B5EF4-FFF2-40B4-BE49-F238E27FC236}">
                <a16:creationId xmlns:a16="http://schemas.microsoft.com/office/drawing/2014/main" id="{3A540052-261F-4F43-8B64-CC87522380FA}"/>
              </a:ext>
            </a:extLst>
          </p:cNvPr>
          <p:cNvGraphicFramePr>
            <a:graphicFrameLocks noGrp="1"/>
          </p:cNvGraphicFramePr>
          <p:nvPr>
            <p:ph type="chart" sz="quarter" idx="13"/>
            <p:extLst>
              <p:ext uri="{D42A27DB-BD31-4B8C-83A1-F6EECF244321}">
                <p14:modId xmlns:p14="http://schemas.microsoft.com/office/powerpoint/2010/main" val="35178526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1D310A-BEB7-4259-B977-0D12CDC6E4B4}"/>
              </a:ext>
            </a:extLst>
          </p:cNvPr>
          <p:cNvSpPr>
            <a:spLocks noGrp="1"/>
          </p:cNvSpPr>
          <p:nvPr>
            <p:ph type="body" sz="quarter" idx="14"/>
          </p:nvPr>
        </p:nvSpPr>
        <p:spPr/>
        <p:txBody>
          <a:bodyPr/>
          <a:lstStyle/>
          <a:p>
            <a:r>
              <a:rPr lang="en-US"/>
              <a:t>12/26/2023 - 01/24/2024</a:t>
            </a:r>
          </a:p>
        </p:txBody>
      </p:sp>
      <p:sp>
        <p:nvSpPr>
          <p:cNvPr id="5" name="Footer Placeholder 4">
            <a:extLst>
              <a:ext uri="{FF2B5EF4-FFF2-40B4-BE49-F238E27FC236}">
                <a16:creationId xmlns:a16="http://schemas.microsoft.com/office/drawing/2014/main" id="{8F49853B-2344-4A05-A661-6260B539D1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3868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8D4D8-4AF2-4A59-A4C0-1D6DC92BCB76}"/>
              </a:ext>
            </a:extLst>
          </p:cNvPr>
          <p:cNvSpPr>
            <a:spLocks noGrp="1"/>
          </p:cNvSpPr>
          <p:nvPr>
            <p:ph type="title"/>
          </p:nvPr>
        </p:nvSpPr>
        <p:spPr/>
        <p:txBody>
          <a:bodyPr/>
          <a:lstStyle/>
          <a:p>
            <a:r>
              <a:rPr lang="en-US"/>
              <a:t>Facebook Average Interactions Per Post | All profiles</a:t>
            </a:r>
          </a:p>
        </p:txBody>
      </p:sp>
      <p:graphicFrame>
        <p:nvGraphicFramePr>
          <p:cNvPr id="6" name="Chart Placeholder 5">
            <a:extLst>
              <a:ext uri="{FF2B5EF4-FFF2-40B4-BE49-F238E27FC236}">
                <a16:creationId xmlns:a16="http://schemas.microsoft.com/office/drawing/2014/main" id="{8EF2B047-2BF7-41AD-A86D-E1599067C4D8}"/>
              </a:ext>
            </a:extLst>
          </p:cNvPr>
          <p:cNvGraphicFramePr>
            <a:graphicFrameLocks noGrp="1"/>
          </p:cNvGraphicFramePr>
          <p:nvPr>
            <p:ph type="chart" sz="quarter" idx="13"/>
            <p:extLst>
              <p:ext uri="{D42A27DB-BD31-4B8C-83A1-F6EECF244321}">
                <p14:modId xmlns:p14="http://schemas.microsoft.com/office/powerpoint/2010/main" val="26085862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D5E7A6-3406-41B5-AAB9-DB9FA4ADB5ED}"/>
              </a:ext>
            </a:extLst>
          </p:cNvPr>
          <p:cNvSpPr>
            <a:spLocks noGrp="1"/>
          </p:cNvSpPr>
          <p:nvPr>
            <p:ph type="body" sz="quarter" idx="14"/>
          </p:nvPr>
        </p:nvSpPr>
        <p:spPr/>
        <p:txBody>
          <a:bodyPr/>
          <a:lstStyle/>
          <a:p>
            <a:r>
              <a:rPr lang="en-US"/>
              <a:t>12/26/2023 - 01/24/2024</a:t>
            </a:r>
          </a:p>
        </p:txBody>
      </p:sp>
      <p:sp>
        <p:nvSpPr>
          <p:cNvPr id="5" name="Footer Placeholder 4">
            <a:extLst>
              <a:ext uri="{FF2B5EF4-FFF2-40B4-BE49-F238E27FC236}">
                <a16:creationId xmlns:a16="http://schemas.microsoft.com/office/drawing/2014/main" id="{8478B294-CE16-4A65-A302-0BB7EAD92D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37915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DC18F-3289-4814-926A-624E9B452C26}"/>
              </a:ext>
            </a:extLst>
          </p:cNvPr>
          <p:cNvSpPr>
            <a:spLocks noGrp="1"/>
          </p:cNvSpPr>
          <p:nvPr>
            <p:ph type="title"/>
          </p:nvPr>
        </p:nvSpPr>
        <p:spPr/>
        <p:txBody>
          <a:bodyPr/>
          <a:lstStyle/>
          <a:p>
            <a:r>
              <a:rPr lang="en-US"/>
              <a:t>Instagram Interaction Rate | All profiles</a:t>
            </a:r>
          </a:p>
        </p:txBody>
      </p:sp>
      <p:graphicFrame>
        <p:nvGraphicFramePr>
          <p:cNvPr id="6" name="Chart Placeholder 5">
            <a:extLst>
              <a:ext uri="{FF2B5EF4-FFF2-40B4-BE49-F238E27FC236}">
                <a16:creationId xmlns:a16="http://schemas.microsoft.com/office/drawing/2014/main" id="{8E195C9C-C258-4470-A3C2-6E7BBAAC2CFC}"/>
              </a:ext>
            </a:extLst>
          </p:cNvPr>
          <p:cNvGraphicFramePr>
            <a:graphicFrameLocks noGrp="1"/>
          </p:cNvGraphicFramePr>
          <p:nvPr>
            <p:ph type="chart" sz="quarter" idx="13"/>
            <p:extLst>
              <p:ext uri="{D42A27DB-BD31-4B8C-83A1-F6EECF244321}">
                <p14:modId xmlns:p14="http://schemas.microsoft.com/office/powerpoint/2010/main" val="665127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770635-BEDC-440A-A0C8-7CB2B5953228}"/>
              </a:ext>
            </a:extLst>
          </p:cNvPr>
          <p:cNvSpPr>
            <a:spLocks noGrp="1"/>
          </p:cNvSpPr>
          <p:nvPr>
            <p:ph type="body" sz="quarter" idx="14"/>
          </p:nvPr>
        </p:nvSpPr>
        <p:spPr/>
        <p:txBody>
          <a:bodyPr/>
          <a:lstStyle/>
          <a:p>
            <a:r>
              <a:rPr lang="en-US"/>
              <a:t>12/26/2023 - 01/24/2024</a:t>
            </a:r>
          </a:p>
        </p:txBody>
      </p:sp>
      <p:sp>
        <p:nvSpPr>
          <p:cNvPr id="5" name="Footer Placeholder 4">
            <a:extLst>
              <a:ext uri="{FF2B5EF4-FFF2-40B4-BE49-F238E27FC236}">
                <a16:creationId xmlns:a16="http://schemas.microsoft.com/office/drawing/2014/main" id="{4516133B-8CE3-4280-B402-2BD0B1B3F8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11560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2816</Words>
  <Application>Microsoft Office PowerPoint</Application>
  <PresentationFormat>On-screen Show (4:3)</PresentationFormat>
  <Paragraphs>411</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GovTech</vt:lpstr>
      <vt:lpstr>Facebook Key Metrics Table | All profiles</vt:lpstr>
      <vt:lpstr>Facebook Interaction Rate | All profiles</vt:lpstr>
      <vt:lpstr>Facebook Total Interactions | All profiles</vt:lpstr>
      <vt:lpstr>Facebook Own Posts Table | All profiles - 1 of 17</vt:lpstr>
      <vt:lpstr>Facebook Own Posts Table | All profiles - 2 of 17</vt:lpstr>
      <vt:lpstr>Facebook Own Posts Table | All profiles - 3 of 17</vt:lpstr>
      <vt:lpstr>Facebook Own Posts Table | All profiles - 4 of 17</vt:lpstr>
      <vt:lpstr>Facebook Own Posts Table | All profiles - 5 of 17</vt:lpstr>
      <vt:lpstr>Facebook Own Posts Table | All profiles - 6 of 17</vt:lpstr>
      <vt:lpstr>Facebook Own Posts Table | All profiles - 7 of 17</vt:lpstr>
      <vt:lpstr>Facebook Own Posts Table | All profiles - 8 of 17</vt:lpstr>
      <vt:lpstr>Facebook Own Posts Table | All profiles - 9 of 17</vt:lpstr>
      <vt:lpstr>Facebook Own Posts Table | All profiles - 10 of 17</vt:lpstr>
      <vt:lpstr>Facebook Own Posts Table | All profiles - 11 of 17</vt:lpstr>
      <vt:lpstr>Facebook Own Posts Table | All profiles - 12 of 17</vt:lpstr>
      <vt:lpstr>Facebook Own Posts Table | All profiles - 13 of 17</vt:lpstr>
      <vt:lpstr>Facebook Own Posts Table | All profiles - 14 of 17</vt:lpstr>
      <vt:lpstr>Facebook Own Posts Table | All profiles - 15 of 17</vt:lpstr>
      <vt:lpstr>Facebook Own Posts Table | All profiles - 16 of 17</vt:lpstr>
      <vt:lpstr>Facebook Own Posts Table | All profiles - 17 of 17</vt:lpstr>
      <vt:lpstr>Facebook Key Metrics Radar | All profiles</vt:lpstr>
      <vt:lpstr>Facebook Average Interactions Per Post | All profiles</vt:lpstr>
      <vt:lpstr>Instagram Interaction Rate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GovTech</dc:title>
  <dc:creator>Frederik Born</dc:creator>
  <cp:lastModifiedBy>Frederik Born</cp:lastModifiedBy>
  <cp:revision>1</cp:revision>
  <dcterms:created xsi:type="dcterms:W3CDTF">2024-01-25T07:11:22Z</dcterms:created>
  <dcterms:modified xsi:type="dcterms:W3CDTF">2024-01-25T07:12:03Z</dcterms:modified>
</cp:coreProperties>
</file>