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Loro Piana</c:v>
                </c:pt>
              </c:strCache>
            </c:strRef>
          </c:tx>
          <c:spPr>
            <a:ln w="28575" cap="rnd">
              <a:solidFill>
                <a:schemeClr val="accent1"/>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Sheet1!$B$2:$B$12</c:f>
              <c:numCache>
                <c:formatCode>General</c:formatCode>
                <c:ptCount val="11"/>
              </c:numCache>
            </c:numRef>
          </c:val>
          <c:smooth val="0"/>
          <c:extLst>
            <c:ext xmlns:c16="http://schemas.microsoft.com/office/drawing/2014/chart" uri="{C3380CC4-5D6E-409C-BE32-E72D297353CC}">
              <c16:uniqueId val="{00000000-6E14-4458-85DB-F857C270CB49}"/>
            </c:ext>
          </c:extLst>
        </c:ser>
        <c:ser>
          <c:idx val="1"/>
          <c:order val="1"/>
          <c:tx>
            <c:strRef>
              <c:f>Sheet1!$C$1</c:f>
              <c:strCache>
                <c:ptCount val="1"/>
                <c:pt idx="0">
                  <c:v>GOBI Cashmere</c:v>
                </c:pt>
              </c:strCache>
            </c:strRef>
          </c:tx>
          <c:spPr>
            <a:ln w="28575" cap="rnd">
              <a:solidFill>
                <a:schemeClr val="accent2"/>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Sheet1!$C$2:$C$12</c:f>
              <c:numCache>
                <c:formatCode>General</c:formatCode>
                <c:ptCount val="11"/>
              </c:numCache>
            </c:numRef>
          </c:val>
          <c:smooth val="0"/>
          <c:extLst>
            <c:ext xmlns:c16="http://schemas.microsoft.com/office/drawing/2014/chart" uri="{C3380CC4-5D6E-409C-BE32-E72D297353CC}">
              <c16:uniqueId val="{00000001-6E14-4458-85DB-F857C270CB49}"/>
            </c:ext>
          </c:extLst>
        </c:ser>
        <c:ser>
          <c:idx val="2"/>
          <c:order val="2"/>
          <c:tx>
            <c:strRef>
              <c:f>Sheet1!$D$1</c:f>
              <c:strCache>
                <c:ptCount val="1"/>
                <c:pt idx="0">
                  <c:v>Naadam</c:v>
                </c:pt>
              </c:strCache>
            </c:strRef>
          </c:tx>
          <c:spPr>
            <a:ln w="28575" cap="rnd">
              <a:solidFill>
                <a:schemeClr val="accent3"/>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Sheet1!$D$2:$D$12</c:f>
              <c:numCache>
                <c:formatCode>General</c:formatCode>
                <c:ptCount val="11"/>
              </c:numCache>
            </c:numRef>
          </c:val>
          <c:smooth val="0"/>
          <c:extLst>
            <c:ext xmlns:c16="http://schemas.microsoft.com/office/drawing/2014/chart" uri="{C3380CC4-5D6E-409C-BE32-E72D297353CC}">
              <c16:uniqueId val="{00000002-6E14-4458-85DB-F857C270CB49}"/>
            </c:ext>
          </c:extLst>
        </c:ser>
        <c:dLbls>
          <c:showLegendKey val="0"/>
          <c:showVal val="0"/>
          <c:showCatName val="0"/>
          <c:showSerName val="0"/>
          <c:showPercent val="0"/>
          <c:showBubbleSize val="0"/>
        </c:dLbls>
        <c:smooth val="0"/>
        <c:axId val="391060864"/>
        <c:axId val="391061192"/>
      </c:lineChart>
      <c:dateAx>
        <c:axId val="39106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61192"/>
        <c:crosses val="autoZero"/>
        <c:auto val="1"/>
        <c:lblOffset val="100"/>
        <c:baseTimeUnit val="days"/>
      </c:dateAx>
      <c:valAx>
        <c:axId val="39106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6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Loro Piana</c:v>
                </c:pt>
              </c:strCache>
            </c:strRef>
          </c:tx>
          <c:spPr>
            <a:ln w="28575" cap="rnd">
              <a:solidFill>
                <a:schemeClr val="accent1"/>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Sheet1!$B$2:$B$12</c:f>
              <c:numCache>
                <c:formatCode>General</c:formatCode>
                <c:ptCount val="11"/>
              </c:numCache>
            </c:numRef>
          </c:val>
          <c:smooth val="0"/>
          <c:extLst>
            <c:ext xmlns:c16="http://schemas.microsoft.com/office/drawing/2014/chart" uri="{C3380CC4-5D6E-409C-BE32-E72D297353CC}">
              <c16:uniqueId val="{00000000-260B-45DD-B08F-528607FA9C03}"/>
            </c:ext>
          </c:extLst>
        </c:ser>
        <c:ser>
          <c:idx val="1"/>
          <c:order val="1"/>
          <c:tx>
            <c:strRef>
              <c:f>Sheet1!$C$1</c:f>
              <c:strCache>
                <c:ptCount val="1"/>
                <c:pt idx="0">
                  <c:v>GOBI Cashmere</c:v>
                </c:pt>
              </c:strCache>
            </c:strRef>
          </c:tx>
          <c:spPr>
            <a:ln w="28575" cap="rnd">
              <a:solidFill>
                <a:schemeClr val="accent2"/>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Sheet1!$C$2:$C$12</c:f>
              <c:numCache>
                <c:formatCode>General</c:formatCode>
                <c:ptCount val="11"/>
              </c:numCache>
            </c:numRef>
          </c:val>
          <c:smooth val="0"/>
          <c:extLst>
            <c:ext xmlns:c16="http://schemas.microsoft.com/office/drawing/2014/chart" uri="{C3380CC4-5D6E-409C-BE32-E72D297353CC}">
              <c16:uniqueId val="{00000001-260B-45DD-B08F-528607FA9C03}"/>
            </c:ext>
          </c:extLst>
        </c:ser>
        <c:ser>
          <c:idx val="2"/>
          <c:order val="2"/>
          <c:tx>
            <c:strRef>
              <c:f>Sheet1!$D$1</c:f>
              <c:strCache>
                <c:ptCount val="1"/>
                <c:pt idx="0">
                  <c:v>Naadam</c:v>
                </c:pt>
              </c:strCache>
            </c:strRef>
          </c:tx>
          <c:spPr>
            <a:ln w="28575" cap="rnd">
              <a:solidFill>
                <a:schemeClr val="accent3"/>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Sheet1!$D$2:$D$12</c:f>
              <c:numCache>
                <c:formatCode>General</c:formatCode>
                <c:ptCount val="11"/>
              </c:numCache>
            </c:numRef>
          </c:val>
          <c:smooth val="0"/>
          <c:extLst>
            <c:ext xmlns:c16="http://schemas.microsoft.com/office/drawing/2014/chart" uri="{C3380CC4-5D6E-409C-BE32-E72D297353CC}">
              <c16:uniqueId val="{00000002-260B-45DD-B08F-528607FA9C03}"/>
            </c:ext>
          </c:extLst>
        </c:ser>
        <c:dLbls>
          <c:showLegendKey val="0"/>
          <c:showVal val="0"/>
          <c:showCatName val="0"/>
          <c:showSerName val="0"/>
          <c:showPercent val="0"/>
          <c:showBubbleSize val="0"/>
        </c:dLbls>
        <c:smooth val="0"/>
        <c:axId val="402128392"/>
        <c:axId val="393435120"/>
      </c:lineChart>
      <c:dateAx>
        <c:axId val="40212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35120"/>
        <c:crosses val="autoZero"/>
        <c:auto val="1"/>
        <c:lblOffset val="100"/>
        <c:baseTimeUnit val="days"/>
      </c:dateAx>
      <c:valAx>
        <c:axId val="39343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2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Loro Piana</c:v>
                </c:pt>
              </c:strCache>
            </c:strRef>
          </c:tx>
          <c:spPr>
            <a:ln w="28575" cap="rnd">
              <a:solidFill>
                <a:schemeClr val="accent1"/>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Sheet1!$B$2:$B$12</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mooth val="0"/>
          <c:extLst>
            <c:ext xmlns:c16="http://schemas.microsoft.com/office/drawing/2014/chart" uri="{C3380CC4-5D6E-409C-BE32-E72D297353CC}">
              <c16:uniqueId val="{00000000-73ED-4648-82AF-D86238C55387}"/>
            </c:ext>
          </c:extLst>
        </c:ser>
        <c:ser>
          <c:idx val="1"/>
          <c:order val="1"/>
          <c:tx>
            <c:strRef>
              <c:f>Sheet1!$C$1</c:f>
              <c:strCache>
                <c:ptCount val="1"/>
                <c:pt idx="0">
                  <c:v>GOBI Cashmere</c:v>
                </c:pt>
              </c:strCache>
            </c:strRef>
          </c:tx>
          <c:spPr>
            <a:ln w="28575" cap="rnd">
              <a:solidFill>
                <a:schemeClr val="accent2"/>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Sheet1!$C$2:$C$12</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mooth val="0"/>
          <c:extLst>
            <c:ext xmlns:c16="http://schemas.microsoft.com/office/drawing/2014/chart" uri="{C3380CC4-5D6E-409C-BE32-E72D297353CC}">
              <c16:uniqueId val="{00000001-73ED-4648-82AF-D86238C55387}"/>
            </c:ext>
          </c:extLst>
        </c:ser>
        <c:ser>
          <c:idx val="2"/>
          <c:order val="2"/>
          <c:tx>
            <c:strRef>
              <c:f>Sheet1!$D$1</c:f>
              <c:strCache>
                <c:ptCount val="1"/>
                <c:pt idx="0">
                  <c:v>Naadam</c:v>
                </c:pt>
              </c:strCache>
            </c:strRef>
          </c:tx>
          <c:spPr>
            <a:ln w="28575" cap="rnd">
              <a:solidFill>
                <a:schemeClr val="accent3"/>
              </a:solidFill>
              <a:round/>
            </a:ln>
            <a:effectLst/>
          </c:spPr>
          <c:marker>
            <c:symbol val="none"/>
          </c:marker>
          <c:cat>
            <c:numRef>
              <c:f>Sheet1!$A$2:$A$12</c:f>
              <c:numCache>
                <c:formatCode>m/d/yyyy</c:formatCode>
                <c:ptCount val="11"/>
                <c:pt idx="0">
                  <c:v>45282</c:v>
                </c:pt>
                <c:pt idx="1">
                  <c:v>45283</c:v>
                </c:pt>
                <c:pt idx="2">
                  <c:v>45284</c:v>
                </c:pt>
                <c:pt idx="3">
                  <c:v>45285</c:v>
                </c:pt>
                <c:pt idx="4">
                  <c:v>45286</c:v>
                </c:pt>
                <c:pt idx="5">
                  <c:v>45287</c:v>
                </c:pt>
                <c:pt idx="6">
                  <c:v>45288</c:v>
                </c:pt>
                <c:pt idx="7">
                  <c:v>45289</c:v>
                </c:pt>
                <c:pt idx="8">
                  <c:v>45290</c:v>
                </c:pt>
                <c:pt idx="9">
                  <c:v>45291</c:v>
                </c:pt>
                <c:pt idx="10">
                  <c:v>45292</c:v>
                </c:pt>
              </c:numCache>
            </c:numRef>
          </c:cat>
          <c:val>
            <c:numRef>
              <c:f>Sheet1!$D$2:$D$12</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mooth val="0"/>
          <c:extLst>
            <c:ext xmlns:c16="http://schemas.microsoft.com/office/drawing/2014/chart" uri="{C3380CC4-5D6E-409C-BE32-E72D297353CC}">
              <c16:uniqueId val="{00000002-73ED-4648-82AF-D86238C55387}"/>
            </c:ext>
          </c:extLst>
        </c:ser>
        <c:dLbls>
          <c:showLegendKey val="0"/>
          <c:showVal val="0"/>
          <c:showCatName val="0"/>
          <c:showSerName val="0"/>
          <c:showPercent val="0"/>
          <c:showBubbleSize val="0"/>
        </c:dLbls>
        <c:smooth val="0"/>
        <c:axId val="402126096"/>
        <c:axId val="402126424"/>
      </c:lineChart>
      <c:dateAx>
        <c:axId val="40212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26424"/>
        <c:crosses val="autoZero"/>
        <c:auto val="1"/>
        <c:lblOffset val="100"/>
        <c:baseTimeUnit val="days"/>
      </c:dateAx>
      <c:valAx>
        <c:axId val="40212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2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Loro Piana</c:v>
                </c:pt>
                <c:pt idx="1">
                  <c:v>GOBI Cashmere</c:v>
                </c:pt>
                <c:pt idx="2">
                  <c:v>Naadam</c:v>
                </c:pt>
              </c:strCache>
            </c:strRef>
          </c:cat>
          <c:val>
            <c:numRef>
              <c:f>Sheet1!$B$2:$B$4</c:f>
              <c:numCache>
                <c:formatCode>General</c:formatCode>
                <c:ptCount val="3"/>
                <c:pt idx="0">
                  <c:v>5259</c:v>
                </c:pt>
                <c:pt idx="1">
                  <c:v>3235</c:v>
                </c:pt>
                <c:pt idx="2">
                  <c:v>42</c:v>
                </c:pt>
              </c:numCache>
            </c:numRef>
          </c:val>
          <c:extLst>
            <c:ext xmlns:c16="http://schemas.microsoft.com/office/drawing/2014/chart" uri="{C3380CC4-5D6E-409C-BE32-E72D297353CC}">
              <c16:uniqueId val="{00000000-4022-4EF9-8E26-6F7D2CBF9236}"/>
            </c:ext>
          </c:extLst>
        </c:ser>
        <c:dLbls>
          <c:showLegendKey val="0"/>
          <c:showVal val="0"/>
          <c:showCatName val="0"/>
          <c:showSerName val="0"/>
          <c:showPercent val="0"/>
          <c:showBubbleSize val="0"/>
        </c:dLbls>
        <c:gapWidth val="219"/>
        <c:overlap val="-27"/>
        <c:axId val="393210952"/>
        <c:axId val="393208984"/>
      </c:barChart>
      <c:catAx>
        <c:axId val="39321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08984"/>
        <c:crosses val="autoZero"/>
        <c:auto val="1"/>
        <c:lblAlgn val="ctr"/>
        <c:lblOffset val="100"/>
        <c:noMultiLvlLbl val="0"/>
      </c:catAx>
      <c:valAx>
        <c:axId val="39320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1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Loro Piana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100</c:v>
                </c:pt>
                <c:pt idx="2">
                  <c:v>100</c:v>
                </c:pt>
                <c:pt idx="3">
                  <c:v>0</c:v>
                </c:pt>
                <c:pt idx="4">
                  <c:v>0</c:v>
                </c:pt>
                <c:pt idx="5">
                  <c:v>0</c:v>
                </c:pt>
              </c:numCache>
            </c:numRef>
          </c:val>
          <c:extLst>
            <c:ext xmlns:c16="http://schemas.microsoft.com/office/drawing/2014/chart" uri="{C3380CC4-5D6E-409C-BE32-E72D297353CC}">
              <c16:uniqueId val="{00000000-6C50-4E3D-B662-18A962BB67F7}"/>
            </c:ext>
          </c:extLst>
        </c:ser>
        <c:ser>
          <c:idx val="1"/>
          <c:order val="1"/>
          <c:tx>
            <c:strRef>
              <c:f>Sheet1!$C$1</c:f>
              <c:strCache>
                <c:ptCount val="1"/>
                <c:pt idx="0">
                  <c:v>GOBI Cashmere</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c:v>
                </c:pt>
                <c:pt idx="1">
                  <c:v>88.888900000000007</c:v>
                </c:pt>
                <c:pt idx="2">
                  <c:v>61.513599999999997</c:v>
                </c:pt>
                <c:pt idx="3">
                  <c:v>0</c:v>
                </c:pt>
                <c:pt idx="4">
                  <c:v>0</c:v>
                </c:pt>
                <c:pt idx="5">
                  <c:v>0</c:v>
                </c:pt>
              </c:numCache>
            </c:numRef>
          </c:val>
          <c:extLst>
            <c:ext xmlns:c16="http://schemas.microsoft.com/office/drawing/2014/chart" uri="{C3380CC4-5D6E-409C-BE32-E72D297353CC}">
              <c16:uniqueId val="{00000001-6C50-4E3D-B662-18A962BB67F7}"/>
            </c:ext>
          </c:extLst>
        </c:ser>
        <c:ser>
          <c:idx val="2"/>
          <c:order val="2"/>
          <c:tx>
            <c:strRef>
              <c:f>Sheet1!$D$1</c:f>
              <c:strCache>
                <c:ptCount val="1"/>
                <c:pt idx="0">
                  <c:v>Naadam</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c:v>
                </c:pt>
                <c:pt idx="1">
                  <c:v>88.888900000000007</c:v>
                </c:pt>
                <c:pt idx="2">
                  <c:v>0.79859999999999998</c:v>
                </c:pt>
                <c:pt idx="3">
                  <c:v>0</c:v>
                </c:pt>
                <c:pt idx="4">
                  <c:v>0</c:v>
                </c:pt>
                <c:pt idx="5">
                  <c:v>0</c:v>
                </c:pt>
              </c:numCache>
            </c:numRef>
          </c:val>
          <c:extLst>
            <c:ext xmlns:c16="http://schemas.microsoft.com/office/drawing/2014/chart" uri="{C3380CC4-5D6E-409C-BE32-E72D297353CC}">
              <c16:uniqueId val="{00000002-6C50-4E3D-B662-18A962BB67F7}"/>
            </c:ext>
          </c:extLst>
        </c:ser>
        <c:dLbls>
          <c:showLegendKey val="0"/>
          <c:showVal val="0"/>
          <c:showCatName val="0"/>
          <c:showSerName val="0"/>
          <c:showPercent val="0"/>
          <c:showBubbleSize val="0"/>
        </c:dLbls>
        <c:axId val="257931152"/>
        <c:axId val="257932464"/>
      </c:radarChart>
      <c:catAx>
        <c:axId val="25793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32464"/>
        <c:crosses val="autoZero"/>
        <c:auto val="1"/>
        <c:lblAlgn val="ctr"/>
        <c:lblOffset val="100"/>
        <c:noMultiLvlLbl val="0"/>
      </c:catAx>
      <c:valAx>
        <c:axId val="25793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93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5EF4-7BE9-49AE-82E4-A4ECC183DB1D}"/>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532A215-9F6E-445B-98A7-FBCD6B732ED9}"/>
              </a:ext>
            </a:extLst>
          </p:cNvPr>
          <p:cNvSpPr>
            <a:spLocks noGrp="1"/>
          </p:cNvSpPr>
          <p:nvPr>
            <p:ph type="subTitle" idx="1"/>
          </p:nvPr>
        </p:nvSpPr>
        <p:spPr/>
        <p:txBody>
          <a:bodyPr/>
          <a:lstStyle/>
          <a:p>
            <a:r>
              <a:rPr lang="en-US"/>
              <a:t>UFE</a:t>
            </a:r>
          </a:p>
        </p:txBody>
      </p:sp>
    </p:spTree>
    <p:extLst>
      <p:ext uri="{BB962C8B-B14F-4D97-AF65-F5344CB8AC3E}">
        <p14:creationId xmlns:p14="http://schemas.microsoft.com/office/powerpoint/2010/main" val="2087759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EBD73-13B0-482C-84E7-FDA3AFDDE9CC}"/>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DA71719F-473C-4B42-87F6-069D1675CBF4}"/>
              </a:ext>
            </a:extLst>
          </p:cNvPr>
          <p:cNvGraphicFramePr>
            <a:graphicFrameLocks noGrp="1"/>
          </p:cNvGraphicFramePr>
          <p:nvPr>
            <p:ph type="tbl" sz="quarter" idx="13"/>
            <p:extLst>
              <p:ext uri="{D42A27DB-BD31-4B8C-83A1-F6EECF244321}">
                <p14:modId xmlns:p14="http://schemas.microsoft.com/office/powerpoint/2010/main" val="130030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533244286"/>
                    </a:ext>
                  </a:extLst>
                </a:gridCol>
                <a:gridCol w="740665">
                  <a:extLst>
                    <a:ext uri="{9D8B030D-6E8A-4147-A177-3AD203B41FA5}">
                      <a16:colId xmlns:a16="http://schemas.microsoft.com/office/drawing/2014/main" val="4011957472"/>
                    </a:ext>
                  </a:extLst>
                </a:gridCol>
                <a:gridCol w="411480">
                  <a:extLst>
                    <a:ext uri="{9D8B030D-6E8A-4147-A177-3AD203B41FA5}">
                      <a16:colId xmlns:a16="http://schemas.microsoft.com/office/drawing/2014/main" val="413516129"/>
                    </a:ext>
                  </a:extLst>
                </a:gridCol>
                <a:gridCol w="740665">
                  <a:extLst>
                    <a:ext uri="{9D8B030D-6E8A-4147-A177-3AD203B41FA5}">
                      <a16:colId xmlns:a16="http://schemas.microsoft.com/office/drawing/2014/main" val="272106197"/>
                    </a:ext>
                  </a:extLst>
                </a:gridCol>
                <a:gridCol w="411480">
                  <a:extLst>
                    <a:ext uri="{9D8B030D-6E8A-4147-A177-3AD203B41FA5}">
                      <a16:colId xmlns:a16="http://schemas.microsoft.com/office/drawing/2014/main" val="2949466591"/>
                    </a:ext>
                  </a:extLst>
                </a:gridCol>
                <a:gridCol w="411480">
                  <a:extLst>
                    <a:ext uri="{9D8B030D-6E8A-4147-A177-3AD203B41FA5}">
                      <a16:colId xmlns:a16="http://schemas.microsoft.com/office/drawing/2014/main" val="1954451343"/>
                    </a:ext>
                  </a:extLst>
                </a:gridCol>
                <a:gridCol w="411480">
                  <a:extLst>
                    <a:ext uri="{9D8B030D-6E8A-4147-A177-3AD203B41FA5}">
                      <a16:colId xmlns:a16="http://schemas.microsoft.com/office/drawing/2014/main" val="2413598926"/>
                    </a:ext>
                  </a:extLst>
                </a:gridCol>
                <a:gridCol w="411480">
                  <a:extLst>
                    <a:ext uri="{9D8B030D-6E8A-4147-A177-3AD203B41FA5}">
                      <a16:colId xmlns:a16="http://schemas.microsoft.com/office/drawing/2014/main" val="3597729236"/>
                    </a:ext>
                  </a:extLst>
                </a:gridCol>
                <a:gridCol w="411480">
                  <a:extLst>
                    <a:ext uri="{9D8B030D-6E8A-4147-A177-3AD203B41FA5}">
                      <a16:colId xmlns:a16="http://schemas.microsoft.com/office/drawing/2014/main" val="2604797016"/>
                    </a:ext>
                  </a:extLst>
                </a:gridCol>
                <a:gridCol w="411480">
                  <a:extLst>
                    <a:ext uri="{9D8B030D-6E8A-4147-A177-3AD203B41FA5}">
                      <a16:colId xmlns:a16="http://schemas.microsoft.com/office/drawing/2014/main" val="3224710782"/>
                    </a:ext>
                  </a:extLst>
                </a:gridCol>
                <a:gridCol w="411480">
                  <a:extLst>
                    <a:ext uri="{9D8B030D-6E8A-4147-A177-3AD203B41FA5}">
                      <a16:colId xmlns:a16="http://schemas.microsoft.com/office/drawing/2014/main" val="1826101458"/>
                    </a:ext>
                  </a:extLst>
                </a:gridCol>
                <a:gridCol w="411480">
                  <a:extLst>
                    <a:ext uri="{9D8B030D-6E8A-4147-A177-3AD203B41FA5}">
                      <a16:colId xmlns:a16="http://schemas.microsoft.com/office/drawing/2014/main" val="2480760576"/>
                    </a:ext>
                  </a:extLst>
                </a:gridCol>
                <a:gridCol w="411480">
                  <a:extLst>
                    <a:ext uri="{9D8B030D-6E8A-4147-A177-3AD203B41FA5}">
                      <a16:colId xmlns:a16="http://schemas.microsoft.com/office/drawing/2014/main" val="1594732857"/>
                    </a:ext>
                  </a:extLst>
                </a:gridCol>
                <a:gridCol w="411480">
                  <a:extLst>
                    <a:ext uri="{9D8B030D-6E8A-4147-A177-3AD203B41FA5}">
                      <a16:colId xmlns:a16="http://schemas.microsoft.com/office/drawing/2014/main" val="20957580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31868589"/>
                  </a:ext>
                </a:extLst>
              </a:tr>
              <a:tr h="370840">
                <a:tc>
                  <a:txBody>
                    <a:bodyPr/>
                    <a:lstStyle/>
                    <a:p>
                      <a:r>
                        <a:rPr lang="en-US" sz="1000"/>
                        <a:t>Loro Piana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9</a:t>
                      </a:r>
                    </a:p>
                  </a:txBody>
                  <a:tcPr/>
                </a:tc>
                <a:tc>
                  <a:txBody>
                    <a:bodyPr/>
                    <a:lstStyle/>
                    <a:p>
                      <a:r>
                        <a:rPr lang="en-US" sz="1000"/>
                        <a:t>4946</a:t>
                      </a:r>
                    </a:p>
                  </a:txBody>
                  <a:tcPr/>
                </a:tc>
                <a:tc>
                  <a:txBody>
                    <a:bodyPr/>
                    <a:lstStyle/>
                    <a:p>
                      <a:r>
                        <a:rPr lang="en-US" sz="1000"/>
                        <a:t>0</a:t>
                      </a:r>
                    </a:p>
                  </a:txBody>
                  <a:tcPr/>
                </a:tc>
                <a:tc>
                  <a:txBody>
                    <a:bodyPr/>
                    <a:lstStyle/>
                    <a:p>
                      <a:r>
                        <a:rPr lang="en-US" sz="1000"/>
                        <a:t>62</a:t>
                      </a:r>
                    </a:p>
                  </a:txBody>
                  <a:tcPr/>
                </a:tc>
                <a:tc>
                  <a:txBody>
                    <a:bodyPr/>
                    <a:lstStyle/>
                    <a:p>
                      <a:r>
                        <a:rPr lang="en-US" sz="1000"/>
                        <a:t>251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584229940"/>
                  </a:ext>
                </a:extLst>
              </a:tr>
              <a:tr h="370840">
                <a:tc>
                  <a:txBody>
                    <a:bodyPr/>
                    <a:lstStyle/>
                    <a:p>
                      <a:r>
                        <a:rPr lang="en-US" sz="1000"/>
                        <a:t>GOBI Cashmere</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8</a:t>
                      </a:r>
                    </a:p>
                  </a:txBody>
                  <a:tcPr/>
                </a:tc>
                <a:tc>
                  <a:txBody>
                    <a:bodyPr/>
                    <a:lstStyle/>
                    <a:p>
                      <a:r>
                        <a:rPr lang="en-US" sz="1000"/>
                        <a:t>2911</a:t>
                      </a:r>
                    </a:p>
                  </a:txBody>
                  <a:tcPr/>
                </a:tc>
                <a:tc>
                  <a:txBody>
                    <a:bodyPr/>
                    <a:lstStyle/>
                    <a:p>
                      <a:r>
                        <a:rPr lang="en-US" sz="1000"/>
                        <a:t>1</a:t>
                      </a:r>
                    </a:p>
                  </a:txBody>
                  <a:tcPr/>
                </a:tc>
                <a:tc>
                  <a:txBody>
                    <a:bodyPr/>
                    <a:lstStyle/>
                    <a:p>
                      <a:r>
                        <a:rPr lang="en-US" sz="1000"/>
                        <a:t>102</a:t>
                      </a:r>
                    </a:p>
                  </a:txBody>
                  <a:tcPr/>
                </a:tc>
                <a:tc>
                  <a:txBody>
                    <a:bodyPr/>
                    <a:lstStyle/>
                    <a:p>
                      <a:r>
                        <a:rPr lang="en-US" sz="1000"/>
                        <a:t>222</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933934073"/>
                  </a:ext>
                </a:extLst>
              </a:tr>
              <a:tr h="370840">
                <a:tc>
                  <a:txBody>
                    <a:bodyPr/>
                    <a:lstStyle/>
                    <a:p>
                      <a:r>
                        <a:rPr lang="en-US" sz="1000"/>
                        <a:t>Naadam</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8</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741430997"/>
                  </a:ext>
                </a:extLst>
              </a:tr>
            </a:tbl>
          </a:graphicData>
        </a:graphic>
      </p:graphicFrame>
      <p:sp>
        <p:nvSpPr>
          <p:cNvPr id="4" name="Text Placeholder 3">
            <a:extLst>
              <a:ext uri="{FF2B5EF4-FFF2-40B4-BE49-F238E27FC236}">
                <a16:creationId xmlns:a16="http://schemas.microsoft.com/office/drawing/2014/main" id="{E25F9767-8409-4FD3-BF69-3BF4EB4B47A5}"/>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2272698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0C4E4-C612-427F-88FB-2CEC712A02CB}"/>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026E20DF-D7A8-45C6-A376-A431B34965A3}"/>
              </a:ext>
            </a:extLst>
          </p:cNvPr>
          <p:cNvGraphicFramePr>
            <a:graphicFrameLocks noGrp="1"/>
          </p:cNvGraphicFramePr>
          <p:nvPr>
            <p:ph type="chart" sz="quarter" idx="13"/>
            <p:extLst>
              <p:ext uri="{D42A27DB-BD31-4B8C-83A1-F6EECF244321}">
                <p14:modId xmlns:p14="http://schemas.microsoft.com/office/powerpoint/2010/main" val="3262089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B42988-AFA4-49B5-B55A-5287D2FB15D3}"/>
              </a:ext>
            </a:extLst>
          </p:cNvPr>
          <p:cNvSpPr>
            <a:spLocks noGrp="1"/>
          </p:cNvSpPr>
          <p:nvPr>
            <p:ph type="body" sz="quarter" idx="14"/>
          </p:nvPr>
        </p:nvSpPr>
        <p:spPr/>
        <p:txBody>
          <a:bodyPr/>
          <a:lstStyle/>
          <a:p>
            <a:r>
              <a:rPr lang="en-US"/>
              <a:t>12/22/2023 - 01/01/2024</a:t>
            </a:r>
          </a:p>
        </p:txBody>
      </p:sp>
      <p:sp>
        <p:nvSpPr>
          <p:cNvPr id="5" name="Footer Placeholder 4">
            <a:extLst>
              <a:ext uri="{FF2B5EF4-FFF2-40B4-BE49-F238E27FC236}">
                <a16:creationId xmlns:a16="http://schemas.microsoft.com/office/drawing/2014/main" id="{D349692A-E58A-4BC0-AEA2-20E7F80612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9780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B8093-2747-40D7-8FDF-FA8693B1E813}"/>
              </a:ext>
            </a:extLst>
          </p:cNvPr>
          <p:cNvSpPr>
            <a:spLocks noGrp="1"/>
          </p:cNvSpPr>
          <p:nvPr>
            <p:ph type="title"/>
          </p:nvPr>
        </p:nvSpPr>
        <p:spPr/>
        <p:txBody>
          <a:bodyPr/>
          <a:lstStyle/>
          <a:p>
            <a:r>
              <a:rPr lang="en-US"/>
              <a:t>Facebook Fans Change Rate | All profiles</a:t>
            </a:r>
          </a:p>
        </p:txBody>
      </p:sp>
      <p:graphicFrame>
        <p:nvGraphicFramePr>
          <p:cNvPr id="6" name="Chart Placeholder 5">
            <a:extLst>
              <a:ext uri="{FF2B5EF4-FFF2-40B4-BE49-F238E27FC236}">
                <a16:creationId xmlns:a16="http://schemas.microsoft.com/office/drawing/2014/main" id="{E8167272-211E-4F51-A1B9-E5AA339D2672}"/>
              </a:ext>
            </a:extLst>
          </p:cNvPr>
          <p:cNvGraphicFramePr>
            <a:graphicFrameLocks noGrp="1"/>
          </p:cNvGraphicFramePr>
          <p:nvPr>
            <p:ph type="chart" sz="quarter" idx="13"/>
            <p:extLst>
              <p:ext uri="{D42A27DB-BD31-4B8C-83A1-F6EECF244321}">
                <p14:modId xmlns:p14="http://schemas.microsoft.com/office/powerpoint/2010/main" val="3813294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D1ACF-0930-4A9F-A7C2-28C58CCDD31C}"/>
              </a:ext>
            </a:extLst>
          </p:cNvPr>
          <p:cNvSpPr>
            <a:spLocks noGrp="1"/>
          </p:cNvSpPr>
          <p:nvPr>
            <p:ph type="body" sz="quarter" idx="14"/>
          </p:nvPr>
        </p:nvSpPr>
        <p:spPr/>
        <p:txBody>
          <a:bodyPr/>
          <a:lstStyle/>
          <a:p>
            <a:r>
              <a:rPr lang="en-US"/>
              <a:t>12/22/2023 - 01/01/2024</a:t>
            </a:r>
          </a:p>
        </p:txBody>
      </p:sp>
      <p:sp>
        <p:nvSpPr>
          <p:cNvPr id="5" name="Footer Placeholder 4">
            <a:extLst>
              <a:ext uri="{FF2B5EF4-FFF2-40B4-BE49-F238E27FC236}">
                <a16:creationId xmlns:a16="http://schemas.microsoft.com/office/drawing/2014/main" id="{8331C81E-4C6D-4227-8FD8-E71A94861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853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1EF0-D006-4B03-B577-447BD45D458F}"/>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25F79A77-94BA-4B79-9048-1975B5FEB450}"/>
              </a:ext>
            </a:extLst>
          </p:cNvPr>
          <p:cNvGraphicFramePr>
            <a:graphicFrameLocks noGrp="1"/>
          </p:cNvGraphicFramePr>
          <p:nvPr>
            <p:ph type="chart" sz="quarter" idx="13"/>
            <p:extLst>
              <p:ext uri="{D42A27DB-BD31-4B8C-83A1-F6EECF244321}">
                <p14:modId xmlns:p14="http://schemas.microsoft.com/office/powerpoint/2010/main" val="3944461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5D10C5-B204-42C5-A8BD-C3FBA0BF0DD6}"/>
              </a:ext>
            </a:extLst>
          </p:cNvPr>
          <p:cNvSpPr>
            <a:spLocks noGrp="1"/>
          </p:cNvSpPr>
          <p:nvPr>
            <p:ph type="body" sz="quarter" idx="14"/>
          </p:nvPr>
        </p:nvSpPr>
        <p:spPr/>
        <p:txBody>
          <a:bodyPr/>
          <a:lstStyle/>
          <a:p>
            <a:r>
              <a:rPr lang="en-US"/>
              <a:t>12/22/2023 - 01/01/2024</a:t>
            </a:r>
          </a:p>
        </p:txBody>
      </p:sp>
      <p:sp>
        <p:nvSpPr>
          <p:cNvPr id="5" name="Footer Placeholder 4">
            <a:extLst>
              <a:ext uri="{FF2B5EF4-FFF2-40B4-BE49-F238E27FC236}">
                <a16:creationId xmlns:a16="http://schemas.microsoft.com/office/drawing/2014/main" id="{6C15ACF8-E13F-4334-A9F1-F18E63833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7056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E7317-F357-46DC-8226-C69AC6BD4B64}"/>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7EFF0B21-1718-44A5-8034-C3A5D597E815}"/>
              </a:ext>
            </a:extLst>
          </p:cNvPr>
          <p:cNvGraphicFramePr>
            <a:graphicFrameLocks noGrp="1"/>
          </p:cNvGraphicFramePr>
          <p:nvPr>
            <p:ph type="chart" sz="quarter" idx="13"/>
            <p:extLst>
              <p:ext uri="{D42A27DB-BD31-4B8C-83A1-F6EECF244321}">
                <p14:modId xmlns:p14="http://schemas.microsoft.com/office/powerpoint/2010/main" val="1362148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E7BBD5-9F82-4F16-A65B-6C94A7740810}"/>
              </a:ext>
            </a:extLst>
          </p:cNvPr>
          <p:cNvSpPr>
            <a:spLocks noGrp="1"/>
          </p:cNvSpPr>
          <p:nvPr>
            <p:ph type="body" sz="quarter" idx="14"/>
          </p:nvPr>
        </p:nvSpPr>
        <p:spPr/>
        <p:txBody>
          <a:bodyPr/>
          <a:lstStyle/>
          <a:p>
            <a:r>
              <a:rPr lang="en-US"/>
              <a:t>12/22/2023 - 01/01/2024</a:t>
            </a:r>
          </a:p>
        </p:txBody>
      </p:sp>
      <p:sp>
        <p:nvSpPr>
          <p:cNvPr id="5" name="Footer Placeholder 4">
            <a:extLst>
              <a:ext uri="{FF2B5EF4-FFF2-40B4-BE49-F238E27FC236}">
                <a16:creationId xmlns:a16="http://schemas.microsoft.com/office/drawing/2014/main" id="{1DFFAB3D-6A43-464C-B8E0-B4CA201E5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9594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C28B-29F4-4157-85D4-AD957B303D45}"/>
              </a:ext>
            </a:extLst>
          </p:cNvPr>
          <p:cNvSpPr>
            <a:spLocks noGrp="1"/>
          </p:cNvSpPr>
          <p:nvPr>
            <p:ph type="title"/>
          </p:nvPr>
        </p:nvSpPr>
        <p:spPr/>
        <p:txBody>
          <a:bodyPr/>
          <a:lstStyle/>
          <a:p>
            <a:r>
              <a:rPr lang="en-US"/>
              <a:t>Facebook Own Posts Table | All profiles - 1 of 14</a:t>
            </a:r>
          </a:p>
        </p:txBody>
      </p:sp>
      <p:graphicFrame>
        <p:nvGraphicFramePr>
          <p:cNvPr id="5" name="Table Placeholder 4">
            <a:extLst>
              <a:ext uri="{FF2B5EF4-FFF2-40B4-BE49-F238E27FC236}">
                <a16:creationId xmlns:a16="http://schemas.microsoft.com/office/drawing/2014/main" id="{D9870495-D199-4874-8AAD-E5721676838E}"/>
              </a:ext>
            </a:extLst>
          </p:cNvPr>
          <p:cNvGraphicFramePr>
            <a:graphicFrameLocks noGrp="1"/>
          </p:cNvGraphicFramePr>
          <p:nvPr>
            <p:ph type="tbl" sz="quarter" idx="13"/>
            <p:extLst>
              <p:ext uri="{D42A27DB-BD31-4B8C-83A1-F6EECF244321}">
                <p14:modId xmlns:p14="http://schemas.microsoft.com/office/powerpoint/2010/main" val="1844325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00009026"/>
                    </a:ext>
                  </a:extLst>
                </a:gridCol>
                <a:gridCol w="1152144">
                  <a:extLst>
                    <a:ext uri="{9D8B030D-6E8A-4147-A177-3AD203B41FA5}">
                      <a16:colId xmlns:a16="http://schemas.microsoft.com/office/drawing/2014/main" val="3702649003"/>
                    </a:ext>
                  </a:extLst>
                </a:gridCol>
                <a:gridCol w="576072">
                  <a:extLst>
                    <a:ext uri="{9D8B030D-6E8A-4147-A177-3AD203B41FA5}">
                      <a16:colId xmlns:a16="http://schemas.microsoft.com/office/drawing/2014/main" val="1653030734"/>
                    </a:ext>
                  </a:extLst>
                </a:gridCol>
                <a:gridCol w="576072">
                  <a:extLst>
                    <a:ext uri="{9D8B030D-6E8A-4147-A177-3AD203B41FA5}">
                      <a16:colId xmlns:a16="http://schemas.microsoft.com/office/drawing/2014/main" val="2856502370"/>
                    </a:ext>
                  </a:extLst>
                </a:gridCol>
                <a:gridCol w="576072">
                  <a:extLst>
                    <a:ext uri="{9D8B030D-6E8A-4147-A177-3AD203B41FA5}">
                      <a16:colId xmlns:a16="http://schemas.microsoft.com/office/drawing/2014/main" val="4006988712"/>
                    </a:ext>
                  </a:extLst>
                </a:gridCol>
                <a:gridCol w="576072">
                  <a:extLst>
                    <a:ext uri="{9D8B030D-6E8A-4147-A177-3AD203B41FA5}">
                      <a16:colId xmlns:a16="http://schemas.microsoft.com/office/drawing/2014/main" val="2635106174"/>
                    </a:ext>
                  </a:extLst>
                </a:gridCol>
                <a:gridCol w="576072">
                  <a:extLst>
                    <a:ext uri="{9D8B030D-6E8A-4147-A177-3AD203B41FA5}">
                      <a16:colId xmlns:a16="http://schemas.microsoft.com/office/drawing/2014/main" val="174402619"/>
                    </a:ext>
                  </a:extLst>
                </a:gridCol>
                <a:gridCol w="576072">
                  <a:extLst>
                    <a:ext uri="{9D8B030D-6E8A-4147-A177-3AD203B41FA5}">
                      <a16:colId xmlns:a16="http://schemas.microsoft.com/office/drawing/2014/main" val="2377307094"/>
                    </a:ext>
                  </a:extLst>
                </a:gridCol>
                <a:gridCol w="576072">
                  <a:extLst>
                    <a:ext uri="{9D8B030D-6E8A-4147-A177-3AD203B41FA5}">
                      <a16:colId xmlns:a16="http://schemas.microsoft.com/office/drawing/2014/main" val="934207704"/>
                    </a:ext>
                  </a:extLst>
                </a:gridCol>
                <a:gridCol w="576072">
                  <a:extLst>
                    <a:ext uri="{9D8B030D-6E8A-4147-A177-3AD203B41FA5}">
                      <a16:colId xmlns:a16="http://schemas.microsoft.com/office/drawing/2014/main" val="446315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6071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- 2023-12-29 23:00:05</a:t>
                      </a:r>
                      <a:r>
                        <a:rPr kumimoji="0" lang="en-US" sz="1000" b="0" i="0" u="none" strike="noStrike" kern="1200" cap="none" spc="0" normalizeH="0" baseline="0" noProof="0">
                          <a:ln>
                            <a:noFill/>
                          </a:ln>
                          <a:solidFill>
                            <a:prstClr val="black"/>
                          </a:solidFill>
                          <a:effectLst/>
                          <a:uLnTx/>
                          <a:uFillTx/>
                          <a:latin typeface="Calibri"/>
                          <a:ea typeface="+mn-ea"/>
                          <a:cs typeface="+mn-cs"/>
                        </a:rPr>
                        <a:t>
 Loro Piana opens its new Holiday pop-up in Zermatt.
The pop up pays homage to the Maison's fibres with interiors adorned with soft pillows and printed textures recalling the main fabrics of the collection.
Discover the capsule collection in Zermatt until March 15th.
#LoroPlana
#LoroPianaHoliday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82358646"/>
                  </a:ext>
                </a:extLst>
              </a:tr>
            </a:tbl>
          </a:graphicData>
        </a:graphic>
      </p:graphicFrame>
      <p:sp>
        <p:nvSpPr>
          <p:cNvPr id="4" name="Text Placeholder 3">
            <a:extLst>
              <a:ext uri="{FF2B5EF4-FFF2-40B4-BE49-F238E27FC236}">
                <a16:creationId xmlns:a16="http://schemas.microsoft.com/office/drawing/2014/main" id="{4FE77A88-C157-4E26-946A-65F1DBF33B41}"/>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2293980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E3F2D-B2F5-4573-90A8-C229A1EE940A}"/>
              </a:ext>
            </a:extLst>
          </p:cNvPr>
          <p:cNvSpPr>
            <a:spLocks noGrp="1"/>
          </p:cNvSpPr>
          <p:nvPr>
            <p:ph type="title"/>
          </p:nvPr>
        </p:nvSpPr>
        <p:spPr/>
        <p:txBody>
          <a:bodyPr/>
          <a:lstStyle/>
          <a:p>
            <a:r>
              <a:rPr lang="en-US"/>
              <a:t>Facebook Own Posts Table | All profiles - 2 of 14</a:t>
            </a:r>
          </a:p>
        </p:txBody>
      </p:sp>
      <p:graphicFrame>
        <p:nvGraphicFramePr>
          <p:cNvPr id="5" name="Table Placeholder 4">
            <a:extLst>
              <a:ext uri="{FF2B5EF4-FFF2-40B4-BE49-F238E27FC236}">
                <a16:creationId xmlns:a16="http://schemas.microsoft.com/office/drawing/2014/main" id="{F5DF17B0-58A2-4540-8A0D-7D6E441482A1}"/>
              </a:ext>
            </a:extLst>
          </p:cNvPr>
          <p:cNvGraphicFramePr>
            <a:graphicFrameLocks noGrp="1"/>
          </p:cNvGraphicFramePr>
          <p:nvPr>
            <p:ph type="tbl" sz="quarter" idx="13"/>
            <p:extLst>
              <p:ext uri="{D42A27DB-BD31-4B8C-83A1-F6EECF244321}">
                <p14:modId xmlns:p14="http://schemas.microsoft.com/office/powerpoint/2010/main" val="562736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8596587"/>
                    </a:ext>
                  </a:extLst>
                </a:gridCol>
                <a:gridCol w="1152144">
                  <a:extLst>
                    <a:ext uri="{9D8B030D-6E8A-4147-A177-3AD203B41FA5}">
                      <a16:colId xmlns:a16="http://schemas.microsoft.com/office/drawing/2014/main" val="1606438368"/>
                    </a:ext>
                  </a:extLst>
                </a:gridCol>
                <a:gridCol w="576072">
                  <a:extLst>
                    <a:ext uri="{9D8B030D-6E8A-4147-A177-3AD203B41FA5}">
                      <a16:colId xmlns:a16="http://schemas.microsoft.com/office/drawing/2014/main" val="3629673802"/>
                    </a:ext>
                  </a:extLst>
                </a:gridCol>
                <a:gridCol w="576072">
                  <a:extLst>
                    <a:ext uri="{9D8B030D-6E8A-4147-A177-3AD203B41FA5}">
                      <a16:colId xmlns:a16="http://schemas.microsoft.com/office/drawing/2014/main" val="3991310339"/>
                    </a:ext>
                  </a:extLst>
                </a:gridCol>
                <a:gridCol w="576072">
                  <a:extLst>
                    <a:ext uri="{9D8B030D-6E8A-4147-A177-3AD203B41FA5}">
                      <a16:colId xmlns:a16="http://schemas.microsoft.com/office/drawing/2014/main" val="2867534480"/>
                    </a:ext>
                  </a:extLst>
                </a:gridCol>
                <a:gridCol w="576072">
                  <a:extLst>
                    <a:ext uri="{9D8B030D-6E8A-4147-A177-3AD203B41FA5}">
                      <a16:colId xmlns:a16="http://schemas.microsoft.com/office/drawing/2014/main" val="1023611117"/>
                    </a:ext>
                  </a:extLst>
                </a:gridCol>
                <a:gridCol w="576072">
                  <a:extLst>
                    <a:ext uri="{9D8B030D-6E8A-4147-A177-3AD203B41FA5}">
                      <a16:colId xmlns:a16="http://schemas.microsoft.com/office/drawing/2014/main" val="3129877352"/>
                    </a:ext>
                  </a:extLst>
                </a:gridCol>
                <a:gridCol w="576072">
                  <a:extLst>
                    <a:ext uri="{9D8B030D-6E8A-4147-A177-3AD203B41FA5}">
                      <a16:colId xmlns:a16="http://schemas.microsoft.com/office/drawing/2014/main" val="341355937"/>
                    </a:ext>
                  </a:extLst>
                </a:gridCol>
                <a:gridCol w="576072">
                  <a:extLst>
                    <a:ext uri="{9D8B030D-6E8A-4147-A177-3AD203B41FA5}">
                      <a16:colId xmlns:a16="http://schemas.microsoft.com/office/drawing/2014/main" val="2583700395"/>
                    </a:ext>
                  </a:extLst>
                </a:gridCol>
                <a:gridCol w="576072">
                  <a:extLst>
                    <a:ext uri="{9D8B030D-6E8A-4147-A177-3AD203B41FA5}">
                      <a16:colId xmlns:a16="http://schemas.microsoft.com/office/drawing/2014/main" val="198007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7067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- 2023-12-26 00:00:35</a:t>
                      </a:r>
                      <a:r>
                        <a:rPr kumimoji="0" lang="en-US" sz="1000" b="0" i="0" u="none" strike="noStrike" kern="1200" cap="none" spc="0" normalizeH="0" baseline="0" noProof="0">
                          <a:ln>
                            <a:noFill/>
                          </a:ln>
                          <a:solidFill>
                            <a:prstClr val="black"/>
                          </a:solidFill>
                          <a:effectLst/>
                          <a:uLnTx/>
                          <a:uFillTx/>
                          <a:latin typeface="Calibri"/>
                          <a:ea typeface="+mn-ea"/>
                          <a:cs typeface="+mn-cs"/>
                        </a:rPr>
                        <a:t>
 Loro Piana unveils its new Holiday inspired façade on Avenue Montaigne, in Paris.
An homage to Loro Piana's traditional symbols elevated with refined details and ornaments recalling the timeless elegance that distinguishes the Maison.
#LoroPiana
#LoroPianaHoliday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3632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- 2023-12-28 23:00:11</a:t>
                      </a:r>
                      <a:r>
                        <a:rPr kumimoji="0" lang="en-US" sz="1000" b="0" i="0" u="none" strike="noStrike" kern="1200" cap="none" spc="0" normalizeH="0" baseline="0" noProof="0">
                          <a:ln>
                            <a:noFill/>
                          </a:ln>
                          <a:solidFill>
                            <a:prstClr val="black"/>
                          </a:solidFill>
                          <a:effectLst/>
                          <a:uLnTx/>
                          <a:uFillTx/>
                          <a:latin typeface="Calibri"/>
                          <a:ea typeface="+mn-ea"/>
                          <a:cs typeface="+mn-cs"/>
                        </a:rPr>
                        <a:t>
 Loro Piana's Milan store new façade for the Holiday season.
Inspired by the Holiday spirit, Loro Piana welcomes the festive season with a custom façade, merging elegance with tradition.
#LoroPiana
#LoroPianaHoliday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74400866"/>
                  </a:ext>
                </a:extLst>
              </a:tr>
            </a:tbl>
          </a:graphicData>
        </a:graphic>
      </p:graphicFrame>
      <p:sp>
        <p:nvSpPr>
          <p:cNvPr id="4" name="Text Placeholder 3">
            <a:extLst>
              <a:ext uri="{FF2B5EF4-FFF2-40B4-BE49-F238E27FC236}">
                <a16:creationId xmlns:a16="http://schemas.microsoft.com/office/drawing/2014/main" id="{86018287-3A86-43B6-8076-6A9F817F605F}"/>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1971509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64255-9E7D-4485-B7BF-E1E5DE4F2A2B}"/>
              </a:ext>
            </a:extLst>
          </p:cNvPr>
          <p:cNvSpPr>
            <a:spLocks noGrp="1"/>
          </p:cNvSpPr>
          <p:nvPr>
            <p:ph type="title"/>
          </p:nvPr>
        </p:nvSpPr>
        <p:spPr/>
        <p:txBody>
          <a:bodyPr/>
          <a:lstStyle/>
          <a:p>
            <a:r>
              <a:rPr lang="en-US"/>
              <a:t>Facebook Own Posts Table | All profiles - 3 of 14</a:t>
            </a:r>
          </a:p>
        </p:txBody>
      </p:sp>
      <p:graphicFrame>
        <p:nvGraphicFramePr>
          <p:cNvPr id="5" name="Table Placeholder 4">
            <a:extLst>
              <a:ext uri="{FF2B5EF4-FFF2-40B4-BE49-F238E27FC236}">
                <a16:creationId xmlns:a16="http://schemas.microsoft.com/office/drawing/2014/main" id="{2719F269-1481-4C73-BE03-3734813BF158}"/>
              </a:ext>
            </a:extLst>
          </p:cNvPr>
          <p:cNvGraphicFramePr>
            <a:graphicFrameLocks noGrp="1"/>
          </p:cNvGraphicFramePr>
          <p:nvPr>
            <p:ph type="tbl" sz="quarter" idx="13"/>
            <p:extLst>
              <p:ext uri="{D42A27DB-BD31-4B8C-83A1-F6EECF244321}">
                <p14:modId xmlns:p14="http://schemas.microsoft.com/office/powerpoint/2010/main" val="76837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8411986"/>
                    </a:ext>
                  </a:extLst>
                </a:gridCol>
                <a:gridCol w="1152144">
                  <a:extLst>
                    <a:ext uri="{9D8B030D-6E8A-4147-A177-3AD203B41FA5}">
                      <a16:colId xmlns:a16="http://schemas.microsoft.com/office/drawing/2014/main" val="1411945169"/>
                    </a:ext>
                  </a:extLst>
                </a:gridCol>
                <a:gridCol w="576072">
                  <a:extLst>
                    <a:ext uri="{9D8B030D-6E8A-4147-A177-3AD203B41FA5}">
                      <a16:colId xmlns:a16="http://schemas.microsoft.com/office/drawing/2014/main" val="2640217763"/>
                    </a:ext>
                  </a:extLst>
                </a:gridCol>
                <a:gridCol w="576072">
                  <a:extLst>
                    <a:ext uri="{9D8B030D-6E8A-4147-A177-3AD203B41FA5}">
                      <a16:colId xmlns:a16="http://schemas.microsoft.com/office/drawing/2014/main" val="64998821"/>
                    </a:ext>
                  </a:extLst>
                </a:gridCol>
                <a:gridCol w="576072">
                  <a:extLst>
                    <a:ext uri="{9D8B030D-6E8A-4147-A177-3AD203B41FA5}">
                      <a16:colId xmlns:a16="http://schemas.microsoft.com/office/drawing/2014/main" val="999157146"/>
                    </a:ext>
                  </a:extLst>
                </a:gridCol>
                <a:gridCol w="576072">
                  <a:extLst>
                    <a:ext uri="{9D8B030D-6E8A-4147-A177-3AD203B41FA5}">
                      <a16:colId xmlns:a16="http://schemas.microsoft.com/office/drawing/2014/main" val="358805716"/>
                    </a:ext>
                  </a:extLst>
                </a:gridCol>
                <a:gridCol w="576072">
                  <a:extLst>
                    <a:ext uri="{9D8B030D-6E8A-4147-A177-3AD203B41FA5}">
                      <a16:colId xmlns:a16="http://schemas.microsoft.com/office/drawing/2014/main" val="3104590280"/>
                    </a:ext>
                  </a:extLst>
                </a:gridCol>
                <a:gridCol w="576072">
                  <a:extLst>
                    <a:ext uri="{9D8B030D-6E8A-4147-A177-3AD203B41FA5}">
                      <a16:colId xmlns:a16="http://schemas.microsoft.com/office/drawing/2014/main" val="3489333752"/>
                    </a:ext>
                  </a:extLst>
                </a:gridCol>
                <a:gridCol w="576072">
                  <a:extLst>
                    <a:ext uri="{9D8B030D-6E8A-4147-A177-3AD203B41FA5}">
                      <a16:colId xmlns:a16="http://schemas.microsoft.com/office/drawing/2014/main" val="2469974946"/>
                    </a:ext>
                  </a:extLst>
                </a:gridCol>
                <a:gridCol w="576072">
                  <a:extLst>
                    <a:ext uri="{9D8B030D-6E8A-4147-A177-3AD203B41FA5}">
                      <a16:colId xmlns:a16="http://schemas.microsoft.com/office/drawing/2014/main" val="74072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89047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- 2023-12-27 00:00:19</a:t>
                      </a:r>
                      <a:r>
                        <a:rPr kumimoji="0" lang="en-US" sz="1000" b="0" i="0" u="none" strike="noStrike" kern="1200" cap="none" spc="0" normalizeH="0" baseline="0" noProof="0">
                          <a:ln>
                            <a:noFill/>
                          </a:ln>
                          <a:solidFill>
                            <a:prstClr val="black"/>
                          </a:solidFill>
                          <a:effectLst/>
                          <a:uLnTx/>
                          <a:uFillTx/>
                          <a:latin typeface="Calibri"/>
                          <a:ea typeface="+mn-ea"/>
                          <a:cs typeface="+mn-cs"/>
                        </a:rPr>
                        <a:t>
 Elegance for the festive season. Loro Piana unveils its Holiday façade in the city of lights.
Discover refined elegance this Holiday season by visiting the Loro Piana store in Avenue Montaigne, Paris.
#LoroPiana
#LoroPianaHoliday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79476041"/>
                  </a:ext>
                </a:extLst>
              </a:tr>
            </a:tbl>
          </a:graphicData>
        </a:graphic>
      </p:graphicFrame>
      <p:sp>
        <p:nvSpPr>
          <p:cNvPr id="4" name="Text Placeholder 3">
            <a:extLst>
              <a:ext uri="{FF2B5EF4-FFF2-40B4-BE49-F238E27FC236}">
                <a16:creationId xmlns:a16="http://schemas.microsoft.com/office/drawing/2014/main" id="{89C08332-D04F-4030-B6D5-558E2755EC67}"/>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3121964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93C2-99BE-40D4-9B96-0371DABE1311}"/>
              </a:ext>
            </a:extLst>
          </p:cNvPr>
          <p:cNvSpPr>
            <a:spLocks noGrp="1"/>
          </p:cNvSpPr>
          <p:nvPr>
            <p:ph type="title"/>
          </p:nvPr>
        </p:nvSpPr>
        <p:spPr/>
        <p:txBody>
          <a:bodyPr/>
          <a:lstStyle/>
          <a:p>
            <a:r>
              <a:rPr lang="en-US"/>
              <a:t>Facebook Own Posts Table | All profiles - 4 of 14</a:t>
            </a:r>
          </a:p>
        </p:txBody>
      </p:sp>
      <p:graphicFrame>
        <p:nvGraphicFramePr>
          <p:cNvPr id="5" name="Table Placeholder 4">
            <a:extLst>
              <a:ext uri="{FF2B5EF4-FFF2-40B4-BE49-F238E27FC236}">
                <a16:creationId xmlns:a16="http://schemas.microsoft.com/office/drawing/2014/main" id="{EC32DFD0-8AB9-473C-BAC2-10141E0A51AC}"/>
              </a:ext>
            </a:extLst>
          </p:cNvPr>
          <p:cNvGraphicFramePr>
            <a:graphicFrameLocks noGrp="1"/>
          </p:cNvGraphicFramePr>
          <p:nvPr>
            <p:ph type="tbl" sz="quarter" idx="13"/>
            <p:extLst>
              <p:ext uri="{D42A27DB-BD31-4B8C-83A1-F6EECF244321}">
                <p14:modId xmlns:p14="http://schemas.microsoft.com/office/powerpoint/2010/main" val="2800931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4675674"/>
                    </a:ext>
                  </a:extLst>
                </a:gridCol>
                <a:gridCol w="1152144">
                  <a:extLst>
                    <a:ext uri="{9D8B030D-6E8A-4147-A177-3AD203B41FA5}">
                      <a16:colId xmlns:a16="http://schemas.microsoft.com/office/drawing/2014/main" val="21143081"/>
                    </a:ext>
                  </a:extLst>
                </a:gridCol>
                <a:gridCol w="576072">
                  <a:extLst>
                    <a:ext uri="{9D8B030D-6E8A-4147-A177-3AD203B41FA5}">
                      <a16:colId xmlns:a16="http://schemas.microsoft.com/office/drawing/2014/main" val="1998590910"/>
                    </a:ext>
                  </a:extLst>
                </a:gridCol>
                <a:gridCol w="576072">
                  <a:extLst>
                    <a:ext uri="{9D8B030D-6E8A-4147-A177-3AD203B41FA5}">
                      <a16:colId xmlns:a16="http://schemas.microsoft.com/office/drawing/2014/main" val="2459126157"/>
                    </a:ext>
                  </a:extLst>
                </a:gridCol>
                <a:gridCol w="576072">
                  <a:extLst>
                    <a:ext uri="{9D8B030D-6E8A-4147-A177-3AD203B41FA5}">
                      <a16:colId xmlns:a16="http://schemas.microsoft.com/office/drawing/2014/main" val="3085084126"/>
                    </a:ext>
                  </a:extLst>
                </a:gridCol>
                <a:gridCol w="576072">
                  <a:extLst>
                    <a:ext uri="{9D8B030D-6E8A-4147-A177-3AD203B41FA5}">
                      <a16:colId xmlns:a16="http://schemas.microsoft.com/office/drawing/2014/main" val="1519783110"/>
                    </a:ext>
                  </a:extLst>
                </a:gridCol>
                <a:gridCol w="576072">
                  <a:extLst>
                    <a:ext uri="{9D8B030D-6E8A-4147-A177-3AD203B41FA5}">
                      <a16:colId xmlns:a16="http://schemas.microsoft.com/office/drawing/2014/main" val="89888575"/>
                    </a:ext>
                  </a:extLst>
                </a:gridCol>
                <a:gridCol w="576072">
                  <a:extLst>
                    <a:ext uri="{9D8B030D-6E8A-4147-A177-3AD203B41FA5}">
                      <a16:colId xmlns:a16="http://schemas.microsoft.com/office/drawing/2014/main" val="267530358"/>
                    </a:ext>
                  </a:extLst>
                </a:gridCol>
                <a:gridCol w="576072">
                  <a:extLst>
                    <a:ext uri="{9D8B030D-6E8A-4147-A177-3AD203B41FA5}">
                      <a16:colId xmlns:a16="http://schemas.microsoft.com/office/drawing/2014/main" val="3081385109"/>
                    </a:ext>
                  </a:extLst>
                </a:gridCol>
                <a:gridCol w="576072">
                  <a:extLst>
                    <a:ext uri="{9D8B030D-6E8A-4147-A177-3AD203B41FA5}">
                      <a16:colId xmlns:a16="http://schemas.microsoft.com/office/drawing/2014/main" val="3213293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4998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GOBI Cashmere - 2023-12-27 16:58:28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Кардиган болон </a:t>
                      </a:r>
                      <a:r>
                        <a:rPr kumimoji="0" lang="en-US" sz="1000" b="0" i="0" u="none" strike="noStrike" kern="1200" cap="none" spc="0" normalizeH="0" baseline="0" noProof="0">
                          <a:ln>
                            <a:noFill/>
                          </a:ln>
                          <a:solidFill>
                            <a:prstClr val="black"/>
                          </a:solidFill>
                          <a:effectLst/>
                          <a:uLnTx/>
                          <a:uFillTx/>
                          <a:latin typeface="Calibri"/>
                          <a:ea typeface="+mn-ea"/>
                          <a:cs typeface="+mn-cs"/>
                        </a:rPr>
                        <a:t>basic </a:t>
                      </a:r>
                      <a:r>
                        <a:rPr kumimoji="0" lang="az-Cyrl-AZ" sz="1000" b="0" i="0" u="none" strike="noStrike" kern="1200" cap="none" spc="0" normalizeH="0" baseline="0" noProof="0">
                          <a:ln>
                            <a:noFill/>
                          </a:ln>
                          <a:solidFill>
                            <a:prstClr val="black"/>
                          </a:solidFill>
                          <a:effectLst/>
                          <a:uLnTx/>
                          <a:uFillTx/>
                          <a:latin typeface="Calibri"/>
                          <a:ea typeface="+mn-ea"/>
                          <a:cs typeface="+mn-cs"/>
                        </a:rPr>
                        <a:t>загварын цамцнуудыг </a:t>
                      </a:r>
                      <a:r>
                        <a:rPr kumimoji="0" lang="en-US" sz="1000" b="0" i="0" u="none" strike="noStrike" kern="1200" cap="none" spc="0" normalizeH="0" baseline="0" noProof="0">
                          <a:ln>
                            <a:noFill/>
                          </a:ln>
                          <a:solidFill>
                            <a:prstClr val="black"/>
                          </a:solidFill>
                          <a:effectLst/>
                          <a:uLnTx/>
                          <a:uFillTx/>
                          <a:latin typeface="Calibri"/>
                          <a:ea typeface="+mn-ea"/>
                          <a:cs typeface="+mn-cs"/>
                        </a:rPr>
                        <a:t>leggings-</a:t>
                      </a:r>
                      <a:r>
                        <a:rPr kumimoji="0" lang="az-Cyrl-AZ" sz="1000" b="0" i="0" u="none" strike="noStrike" kern="1200" cap="none" spc="0" normalizeH="0" baseline="0" noProof="0">
                          <a:ln>
                            <a:noFill/>
                          </a:ln>
                          <a:solidFill>
                            <a:prstClr val="black"/>
                          </a:solidFill>
                          <a:effectLst/>
                          <a:uLnTx/>
                          <a:uFillTx/>
                          <a:latin typeface="Calibri"/>
                          <a:ea typeface="+mn-ea"/>
                          <a:cs typeface="+mn-cs"/>
                        </a:rPr>
                        <a:t>тэй хослуулан өмсөх нь дулаан 
бас хөнгөн мэдрэмжийг төрүүлдгээс гадна энгийн хэр нь загварлаг учир ямар ч нөхцөлд бүх төрлийн хувцастай зохицох давуу талтай юм. 
Цагийн хуваарь 
1. Үйлдвэрийн дэргэдэх төв дэлгүүр
Цагийн хуваарь: 10 цаг - 20 цаг
2. Галлериа Улаанбаатар салбар дэлгүүр 
Цагийн хуваарь: 10 цаг - 20 цаг
3. Дархан салбар дэлгүүр 
Цагийн хуваарь: 10 цаг - 20 цаг
#</a:t>
                      </a:r>
                      <a:r>
                        <a:rPr kumimoji="0" lang="en-US" sz="1000" b="0" i="0" u="none" strike="noStrike" kern="1200" cap="none" spc="0" normalizeH="0" baseline="0" noProof="0">
                          <a:ln>
                            <a:noFill/>
                          </a:ln>
                          <a:solidFill>
                            <a:prstClr val="black"/>
                          </a:solidFill>
                          <a:effectLst/>
                          <a:uLnTx/>
                          <a:uFillTx/>
                          <a:latin typeface="Calibri"/>
                          <a:ea typeface="+mn-ea"/>
                          <a:cs typeface="+mn-cs"/>
                        </a:rPr>
                        <a:t>staywarmwithcashmere #cardigan #basicstyle #leggings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17658174"/>
                  </a:ext>
                </a:extLst>
              </a:tr>
            </a:tbl>
          </a:graphicData>
        </a:graphic>
      </p:graphicFrame>
      <p:sp>
        <p:nvSpPr>
          <p:cNvPr id="4" name="Text Placeholder 3">
            <a:extLst>
              <a:ext uri="{FF2B5EF4-FFF2-40B4-BE49-F238E27FC236}">
                <a16:creationId xmlns:a16="http://schemas.microsoft.com/office/drawing/2014/main" id="{9FFECF1F-8231-4926-983E-FEC896D32FE2}"/>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2013155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D95E-26A6-4EF2-AF35-6D5EAB3442A3}"/>
              </a:ext>
            </a:extLst>
          </p:cNvPr>
          <p:cNvSpPr>
            <a:spLocks noGrp="1"/>
          </p:cNvSpPr>
          <p:nvPr>
            <p:ph type="title"/>
          </p:nvPr>
        </p:nvSpPr>
        <p:spPr/>
        <p:txBody>
          <a:bodyPr/>
          <a:lstStyle/>
          <a:p>
            <a:r>
              <a:rPr lang="en-US"/>
              <a:t>Facebook Own Posts Table | All profiles - 5 of 14</a:t>
            </a:r>
          </a:p>
        </p:txBody>
      </p:sp>
      <p:graphicFrame>
        <p:nvGraphicFramePr>
          <p:cNvPr id="5" name="Table Placeholder 4">
            <a:extLst>
              <a:ext uri="{FF2B5EF4-FFF2-40B4-BE49-F238E27FC236}">
                <a16:creationId xmlns:a16="http://schemas.microsoft.com/office/drawing/2014/main" id="{9A24C493-3F78-4B4D-BDC6-4D83C096D7F5}"/>
              </a:ext>
            </a:extLst>
          </p:cNvPr>
          <p:cNvGraphicFramePr>
            <a:graphicFrameLocks noGrp="1"/>
          </p:cNvGraphicFramePr>
          <p:nvPr>
            <p:ph type="tbl" sz="quarter" idx="13"/>
            <p:extLst>
              <p:ext uri="{D42A27DB-BD31-4B8C-83A1-F6EECF244321}">
                <p14:modId xmlns:p14="http://schemas.microsoft.com/office/powerpoint/2010/main" val="88740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96792763"/>
                    </a:ext>
                  </a:extLst>
                </a:gridCol>
                <a:gridCol w="1152144">
                  <a:extLst>
                    <a:ext uri="{9D8B030D-6E8A-4147-A177-3AD203B41FA5}">
                      <a16:colId xmlns:a16="http://schemas.microsoft.com/office/drawing/2014/main" val="3685201320"/>
                    </a:ext>
                  </a:extLst>
                </a:gridCol>
                <a:gridCol w="576072">
                  <a:extLst>
                    <a:ext uri="{9D8B030D-6E8A-4147-A177-3AD203B41FA5}">
                      <a16:colId xmlns:a16="http://schemas.microsoft.com/office/drawing/2014/main" val="3202925550"/>
                    </a:ext>
                  </a:extLst>
                </a:gridCol>
                <a:gridCol w="576072">
                  <a:extLst>
                    <a:ext uri="{9D8B030D-6E8A-4147-A177-3AD203B41FA5}">
                      <a16:colId xmlns:a16="http://schemas.microsoft.com/office/drawing/2014/main" val="3502273028"/>
                    </a:ext>
                  </a:extLst>
                </a:gridCol>
                <a:gridCol w="576072">
                  <a:extLst>
                    <a:ext uri="{9D8B030D-6E8A-4147-A177-3AD203B41FA5}">
                      <a16:colId xmlns:a16="http://schemas.microsoft.com/office/drawing/2014/main" val="3778287594"/>
                    </a:ext>
                  </a:extLst>
                </a:gridCol>
                <a:gridCol w="576072">
                  <a:extLst>
                    <a:ext uri="{9D8B030D-6E8A-4147-A177-3AD203B41FA5}">
                      <a16:colId xmlns:a16="http://schemas.microsoft.com/office/drawing/2014/main" val="3452739317"/>
                    </a:ext>
                  </a:extLst>
                </a:gridCol>
                <a:gridCol w="576072">
                  <a:extLst>
                    <a:ext uri="{9D8B030D-6E8A-4147-A177-3AD203B41FA5}">
                      <a16:colId xmlns:a16="http://schemas.microsoft.com/office/drawing/2014/main" val="392852061"/>
                    </a:ext>
                  </a:extLst>
                </a:gridCol>
                <a:gridCol w="576072">
                  <a:extLst>
                    <a:ext uri="{9D8B030D-6E8A-4147-A177-3AD203B41FA5}">
                      <a16:colId xmlns:a16="http://schemas.microsoft.com/office/drawing/2014/main" val="1993440731"/>
                    </a:ext>
                  </a:extLst>
                </a:gridCol>
                <a:gridCol w="576072">
                  <a:extLst>
                    <a:ext uri="{9D8B030D-6E8A-4147-A177-3AD203B41FA5}">
                      <a16:colId xmlns:a16="http://schemas.microsoft.com/office/drawing/2014/main" val="2878097366"/>
                    </a:ext>
                  </a:extLst>
                </a:gridCol>
                <a:gridCol w="576072">
                  <a:extLst>
                    <a:ext uri="{9D8B030D-6E8A-4147-A177-3AD203B41FA5}">
                      <a16:colId xmlns:a16="http://schemas.microsoft.com/office/drawing/2014/main" val="1979278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1566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GOBI Cashmere - 2023-12-25 17:56:31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Хамгийн дулаан бэлгээ бэлдсээр л... 
#</a:t>
                      </a:r>
                      <a:r>
                        <a:rPr kumimoji="0" lang="en-US" sz="1000" b="0" i="0" u="none" strike="noStrike" kern="1200" cap="none" spc="0" normalizeH="0" baseline="0" noProof="0">
                          <a:ln>
                            <a:noFill/>
                          </a:ln>
                          <a:solidFill>
                            <a:prstClr val="black"/>
                          </a:solidFill>
                          <a:effectLst/>
                          <a:uLnTx/>
                          <a:uFillTx/>
                          <a:latin typeface="Calibri"/>
                          <a:ea typeface="+mn-ea"/>
                          <a:cs typeface="+mn-cs"/>
                        </a:rPr>
                        <a:t>HeartwarmingGift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8306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GOBI Cashmere - 2023-12-26 17:14:34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Хамгийн дулаан бэлгийг
Хайртай хүндээ бэлэглээрэй
#</a:t>
                      </a:r>
                      <a:r>
                        <a:rPr kumimoji="0" lang="en-US" sz="1000" b="0" i="0" u="none" strike="noStrike" kern="1200" cap="none" spc="0" normalizeH="0" baseline="0" noProof="0">
                          <a:ln>
                            <a:noFill/>
                          </a:ln>
                          <a:solidFill>
                            <a:prstClr val="black"/>
                          </a:solidFill>
                          <a:effectLst/>
                          <a:uLnTx/>
                          <a:uFillTx/>
                          <a:latin typeface="Calibri"/>
                          <a:ea typeface="+mn-ea"/>
                          <a:cs typeface="+mn-cs"/>
                        </a:rPr>
                        <a:t>HeartwarmingGifts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199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- 2023-12-31 23:30:26</a:t>
                      </a:r>
                      <a:r>
                        <a:rPr kumimoji="0" lang="en-US" sz="1000" b="0" i="0" u="none" strike="noStrike" kern="1200" cap="none" spc="0" normalizeH="0" baseline="0" noProof="0">
                          <a:ln>
                            <a:noFill/>
                          </a:ln>
                          <a:solidFill>
                            <a:prstClr val="black"/>
                          </a:solidFill>
                          <a:effectLst/>
                          <a:uLnTx/>
                          <a:uFillTx/>
                          <a:latin typeface="Calibri"/>
                          <a:ea typeface="+mn-ea"/>
                          <a:cs typeface="+mn-cs"/>
                        </a:rPr>
                        <a:t>
 An elegant destination by the mountains, Loro Piana Zermatt pop-up hosts the Loro Piana Holiday capsule collection.
Explore the new capsule collection in Zermatt until March 15th.
#LoroPiana
#LoroPianaHoliday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7195371"/>
                  </a:ext>
                </a:extLst>
              </a:tr>
            </a:tbl>
          </a:graphicData>
        </a:graphic>
      </p:graphicFrame>
      <p:sp>
        <p:nvSpPr>
          <p:cNvPr id="4" name="Text Placeholder 3">
            <a:extLst>
              <a:ext uri="{FF2B5EF4-FFF2-40B4-BE49-F238E27FC236}">
                <a16:creationId xmlns:a16="http://schemas.microsoft.com/office/drawing/2014/main" id="{ACF96944-D6BC-4866-985B-FF85ACEA003E}"/>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1741073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17F6-C08A-4641-A684-05F4B392D118}"/>
              </a:ext>
            </a:extLst>
          </p:cNvPr>
          <p:cNvSpPr>
            <a:spLocks noGrp="1"/>
          </p:cNvSpPr>
          <p:nvPr>
            <p:ph type="title"/>
          </p:nvPr>
        </p:nvSpPr>
        <p:spPr/>
        <p:txBody>
          <a:bodyPr/>
          <a:lstStyle/>
          <a:p>
            <a:r>
              <a:rPr lang="en-US"/>
              <a:t>Facebook Own Posts Table | All profiles - 6 of 14</a:t>
            </a:r>
          </a:p>
        </p:txBody>
      </p:sp>
      <p:graphicFrame>
        <p:nvGraphicFramePr>
          <p:cNvPr id="5" name="Table Placeholder 4">
            <a:extLst>
              <a:ext uri="{FF2B5EF4-FFF2-40B4-BE49-F238E27FC236}">
                <a16:creationId xmlns:a16="http://schemas.microsoft.com/office/drawing/2014/main" id="{0341F35B-124F-4093-9E5B-28ED422DFBC8}"/>
              </a:ext>
            </a:extLst>
          </p:cNvPr>
          <p:cNvGraphicFramePr>
            <a:graphicFrameLocks noGrp="1"/>
          </p:cNvGraphicFramePr>
          <p:nvPr>
            <p:ph type="tbl" sz="quarter" idx="13"/>
            <p:extLst>
              <p:ext uri="{D42A27DB-BD31-4B8C-83A1-F6EECF244321}">
                <p14:modId xmlns:p14="http://schemas.microsoft.com/office/powerpoint/2010/main" val="3596386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7708701"/>
                    </a:ext>
                  </a:extLst>
                </a:gridCol>
                <a:gridCol w="1152144">
                  <a:extLst>
                    <a:ext uri="{9D8B030D-6E8A-4147-A177-3AD203B41FA5}">
                      <a16:colId xmlns:a16="http://schemas.microsoft.com/office/drawing/2014/main" val="2204176040"/>
                    </a:ext>
                  </a:extLst>
                </a:gridCol>
                <a:gridCol w="576072">
                  <a:extLst>
                    <a:ext uri="{9D8B030D-6E8A-4147-A177-3AD203B41FA5}">
                      <a16:colId xmlns:a16="http://schemas.microsoft.com/office/drawing/2014/main" val="3924125193"/>
                    </a:ext>
                  </a:extLst>
                </a:gridCol>
                <a:gridCol w="576072">
                  <a:extLst>
                    <a:ext uri="{9D8B030D-6E8A-4147-A177-3AD203B41FA5}">
                      <a16:colId xmlns:a16="http://schemas.microsoft.com/office/drawing/2014/main" val="604808120"/>
                    </a:ext>
                  </a:extLst>
                </a:gridCol>
                <a:gridCol w="576072">
                  <a:extLst>
                    <a:ext uri="{9D8B030D-6E8A-4147-A177-3AD203B41FA5}">
                      <a16:colId xmlns:a16="http://schemas.microsoft.com/office/drawing/2014/main" val="2947817889"/>
                    </a:ext>
                  </a:extLst>
                </a:gridCol>
                <a:gridCol w="576072">
                  <a:extLst>
                    <a:ext uri="{9D8B030D-6E8A-4147-A177-3AD203B41FA5}">
                      <a16:colId xmlns:a16="http://schemas.microsoft.com/office/drawing/2014/main" val="1318444385"/>
                    </a:ext>
                  </a:extLst>
                </a:gridCol>
                <a:gridCol w="576072">
                  <a:extLst>
                    <a:ext uri="{9D8B030D-6E8A-4147-A177-3AD203B41FA5}">
                      <a16:colId xmlns:a16="http://schemas.microsoft.com/office/drawing/2014/main" val="1693686873"/>
                    </a:ext>
                  </a:extLst>
                </a:gridCol>
                <a:gridCol w="576072">
                  <a:extLst>
                    <a:ext uri="{9D8B030D-6E8A-4147-A177-3AD203B41FA5}">
                      <a16:colId xmlns:a16="http://schemas.microsoft.com/office/drawing/2014/main" val="3564319662"/>
                    </a:ext>
                  </a:extLst>
                </a:gridCol>
                <a:gridCol w="576072">
                  <a:extLst>
                    <a:ext uri="{9D8B030D-6E8A-4147-A177-3AD203B41FA5}">
                      <a16:colId xmlns:a16="http://schemas.microsoft.com/office/drawing/2014/main" val="1508375139"/>
                    </a:ext>
                  </a:extLst>
                </a:gridCol>
                <a:gridCol w="576072">
                  <a:extLst>
                    <a:ext uri="{9D8B030D-6E8A-4147-A177-3AD203B41FA5}">
                      <a16:colId xmlns:a16="http://schemas.microsoft.com/office/drawing/2014/main" val="213167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2189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- 2023-12-23 01:14:56</a:t>
                      </a:r>
                      <a:r>
                        <a:rPr kumimoji="0" lang="en-US" sz="1000" b="0" i="0" u="none" strike="noStrike" kern="1200" cap="none" spc="0" normalizeH="0" baseline="0" noProof="0">
                          <a:ln>
                            <a:noFill/>
                          </a:ln>
                          <a:solidFill>
                            <a:prstClr val="black"/>
                          </a:solidFill>
                          <a:effectLst/>
                          <a:uLnTx/>
                          <a:uFillTx/>
                          <a:latin typeface="Calibri"/>
                          <a:ea typeface="+mn-ea"/>
                          <a:cs typeface="+mn-cs"/>
                        </a:rPr>
                        <a:t>
 The epitome of elegance: a sculptural shape combining modernity with functionality.
The Extra Bag is crafted from exquisitely soft leather and features distinct golden details.
#LoroPiana
#LoroPianaExtraBag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636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GOBI Cashmere - 2023-12-27 12:24:45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Хүүхдийн хүсэлд хязгаар үгүй  
Тав тухтай байдлыг мэдрүүлэх </a:t>
                      </a:r>
                      <a:r>
                        <a:rPr kumimoji="0" lang="en-US" sz="1000" b="0" i="0" u="none" strike="noStrike" kern="1200" cap="none" spc="0" normalizeH="0" baseline="0" noProof="0">
                          <a:ln>
                            <a:noFill/>
                          </a:ln>
                          <a:solidFill>
                            <a:prstClr val="black"/>
                          </a:solidFill>
                          <a:effectLst/>
                          <a:uLnTx/>
                          <a:uFillTx/>
                          <a:latin typeface="Calibri"/>
                          <a:ea typeface="+mn-ea"/>
                          <a:cs typeface="+mn-cs"/>
                        </a:rPr>
                        <a:t>leggings </a:t>
                      </a:r>
                      <a:r>
                        <a:rPr kumimoji="0" lang="az-Cyrl-AZ" sz="1000" b="0" i="0" u="none" strike="noStrike" kern="1200" cap="none" spc="0" normalizeH="0" baseline="0" noProof="0">
                          <a:ln>
                            <a:noFill/>
                          </a:ln>
                          <a:solidFill>
                            <a:prstClr val="black"/>
                          </a:solidFill>
                          <a:effectLst/>
                          <a:uLnTx/>
                          <a:uFillTx/>
                          <a:latin typeface="Calibri"/>
                          <a:ea typeface="+mn-ea"/>
                          <a:cs typeface="+mn-cs"/>
                        </a:rPr>
                        <a:t>болон кардиган 
#</a:t>
                      </a:r>
                      <a:r>
                        <a:rPr kumimoji="0" lang="en-US" sz="1000" b="0" i="0" u="none" strike="noStrike" kern="1200" cap="none" spc="0" normalizeH="0" baseline="0" noProof="0">
                          <a:ln>
                            <a:noFill/>
                          </a:ln>
                          <a:solidFill>
                            <a:prstClr val="black"/>
                          </a:solidFill>
                          <a:effectLst/>
                          <a:uLnTx/>
                          <a:uFillTx/>
                          <a:latin typeface="Calibri"/>
                          <a:ea typeface="+mn-ea"/>
                          <a:cs typeface="+mn-cs"/>
                        </a:rPr>
                        <a:t>staywarmwithcashmere #leggings #cardigan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01583150"/>
                  </a:ext>
                </a:extLst>
              </a:tr>
            </a:tbl>
          </a:graphicData>
        </a:graphic>
      </p:graphicFrame>
      <p:sp>
        <p:nvSpPr>
          <p:cNvPr id="4" name="Text Placeholder 3">
            <a:extLst>
              <a:ext uri="{FF2B5EF4-FFF2-40B4-BE49-F238E27FC236}">
                <a16:creationId xmlns:a16="http://schemas.microsoft.com/office/drawing/2014/main" id="{910A5F8A-4A61-48B3-AA93-7F2EF462E62C}"/>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1896570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8583-2A99-42A3-95B8-D2B761FD6ED3}"/>
              </a:ext>
            </a:extLst>
          </p:cNvPr>
          <p:cNvSpPr>
            <a:spLocks noGrp="1"/>
          </p:cNvSpPr>
          <p:nvPr>
            <p:ph type="title"/>
          </p:nvPr>
        </p:nvSpPr>
        <p:spPr/>
        <p:txBody>
          <a:bodyPr/>
          <a:lstStyle/>
          <a:p>
            <a:r>
              <a:rPr lang="en-US"/>
              <a:t>Facebook Own Posts Table | All profiles - 7 of 14</a:t>
            </a:r>
          </a:p>
        </p:txBody>
      </p:sp>
      <p:graphicFrame>
        <p:nvGraphicFramePr>
          <p:cNvPr id="5" name="Table Placeholder 4">
            <a:extLst>
              <a:ext uri="{FF2B5EF4-FFF2-40B4-BE49-F238E27FC236}">
                <a16:creationId xmlns:a16="http://schemas.microsoft.com/office/drawing/2014/main" id="{67360E48-BA26-4209-803D-6F238400A412}"/>
              </a:ext>
            </a:extLst>
          </p:cNvPr>
          <p:cNvGraphicFramePr>
            <a:graphicFrameLocks noGrp="1"/>
          </p:cNvGraphicFramePr>
          <p:nvPr>
            <p:ph type="tbl" sz="quarter" idx="13"/>
            <p:extLst>
              <p:ext uri="{D42A27DB-BD31-4B8C-83A1-F6EECF244321}">
                <p14:modId xmlns:p14="http://schemas.microsoft.com/office/powerpoint/2010/main" val="1416902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2032871"/>
                    </a:ext>
                  </a:extLst>
                </a:gridCol>
                <a:gridCol w="1152144">
                  <a:extLst>
                    <a:ext uri="{9D8B030D-6E8A-4147-A177-3AD203B41FA5}">
                      <a16:colId xmlns:a16="http://schemas.microsoft.com/office/drawing/2014/main" val="1331698053"/>
                    </a:ext>
                  </a:extLst>
                </a:gridCol>
                <a:gridCol w="576072">
                  <a:extLst>
                    <a:ext uri="{9D8B030D-6E8A-4147-A177-3AD203B41FA5}">
                      <a16:colId xmlns:a16="http://schemas.microsoft.com/office/drawing/2014/main" val="822043183"/>
                    </a:ext>
                  </a:extLst>
                </a:gridCol>
                <a:gridCol w="576072">
                  <a:extLst>
                    <a:ext uri="{9D8B030D-6E8A-4147-A177-3AD203B41FA5}">
                      <a16:colId xmlns:a16="http://schemas.microsoft.com/office/drawing/2014/main" val="3508713392"/>
                    </a:ext>
                  </a:extLst>
                </a:gridCol>
                <a:gridCol w="576072">
                  <a:extLst>
                    <a:ext uri="{9D8B030D-6E8A-4147-A177-3AD203B41FA5}">
                      <a16:colId xmlns:a16="http://schemas.microsoft.com/office/drawing/2014/main" val="761271317"/>
                    </a:ext>
                  </a:extLst>
                </a:gridCol>
                <a:gridCol w="576072">
                  <a:extLst>
                    <a:ext uri="{9D8B030D-6E8A-4147-A177-3AD203B41FA5}">
                      <a16:colId xmlns:a16="http://schemas.microsoft.com/office/drawing/2014/main" val="2927856148"/>
                    </a:ext>
                  </a:extLst>
                </a:gridCol>
                <a:gridCol w="576072">
                  <a:extLst>
                    <a:ext uri="{9D8B030D-6E8A-4147-A177-3AD203B41FA5}">
                      <a16:colId xmlns:a16="http://schemas.microsoft.com/office/drawing/2014/main" val="3265540038"/>
                    </a:ext>
                  </a:extLst>
                </a:gridCol>
                <a:gridCol w="576072">
                  <a:extLst>
                    <a:ext uri="{9D8B030D-6E8A-4147-A177-3AD203B41FA5}">
                      <a16:colId xmlns:a16="http://schemas.microsoft.com/office/drawing/2014/main" val="4012913031"/>
                    </a:ext>
                  </a:extLst>
                </a:gridCol>
                <a:gridCol w="576072">
                  <a:extLst>
                    <a:ext uri="{9D8B030D-6E8A-4147-A177-3AD203B41FA5}">
                      <a16:colId xmlns:a16="http://schemas.microsoft.com/office/drawing/2014/main" val="275409206"/>
                    </a:ext>
                  </a:extLst>
                </a:gridCol>
                <a:gridCol w="576072">
                  <a:extLst>
                    <a:ext uri="{9D8B030D-6E8A-4147-A177-3AD203B41FA5}">
                      <a16:colId xmlns:a16="http://schemas.microsoft.com/office/drawing/2014/main" val="123983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526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GOBI Cashmere - 2023-12-22 17:00:31</a:t>
                      </a:r>
                      <a:r>
                        <a:rPr kumimoji="0" lang="en-US" sz="1000" b="0" i="0" u="none" strike="noStrike" kern="1200" cap="none" spc="0" normalizeH="0" baseline="0" noProof="0">
                          <a:ln>
                            <a:noFill/>
                          </a:ln>
                          <a:solidFill>
                            <a:prstClr val="black"/>
                          </a:solidFill>
                          <a:effectLst/>
                          <a:uLnTx/>
                          <a:uFillTx/>
                          <a:latin typeface="Calibri"/>
                          <a:ea typeface="+mn-ea"/>
                          <a:cs typeface="+mn-cs"/>
                        </a:rPr>
                        <a:t>
 Gobi Organic “VANILLA” Fall/Winter 23-24 Collection
</a:t>
                      </a:r>
                      <a:r>
                        <a:rPr kumimoji="0" lang="az-Cyrl-AZ" sz="1000" b="0" i="0" u="none" strike="noStrike" kern="1200" cap="none" spc="0" normalizeH="0" baseline="0" noProof="0">
                          <a:ln>
                            <a:noFill/>
                          </a:ln>
                          <a:solidFill>
                            <a:prstClr val="black"/>
                          </a:solidFill>
                          <a:effectLst/>
                          <a:uLnTx/>
                          <a:uFillTx/>
                          <a:latin typeface="Calibri"/>
                          <a:ea typeface="+mn-ea"/>
                          <a:cs typeface="+mn-cs"/>
                        </a:rPr>
                        <a:t>Загварын салбарт хэзээд хуучиршгүй чиг хандлагыг санагдуулах гараар сүлжсэн мэт том нэхээстэй цамц. Сүлжмэл бүтээгдэхүүний нэрийн хуудас болсон кебель болон ажур сүлжээсний тоглолт бүхий шинэлэг элементүүдийг ноолууран урлал дээр оруулснаараа онцлог бүхий цуглуулга юм.        
#</a:t>
                      </a:r>
                      <a:r>
                        <a:rPr kumimoji="0" lang="en-US" sz="1000" b="0" i="0" u="none" strike="noStrike" kern="1200" cap="none" spc="0" normalizeH="0" baseline="0" noProof="0">
                          <a:ln>
                            <a:noFill/>
                          </a:ln>
                          <a:solidFill>
                            <a:prstClr val="black"/>
                          </a:solidFill>
                          <a:effectLst/>
                          <a:uLnTx/>
                          <a:uFillTx/>
                          <a:latin typeface="Calibri"/>
                          <a:ea typeface="+mn-ea"/>
                          <a:cs typeface="+mn-cs"/>
                        </a:rPr>
                        <a:t>Gobicashmere #gobiorganic  #FWC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39316284"/>
                  </a:ext>
                </a:extLst>
              </a:tr>
            </a:tbl>
          </a:graphicData>
        </a:graphic>
      </p:graphicFrame>
      <p:sp>
        <p:nvSpPr>
          <p:cNvPr id="4" name="Text Placeholder 3">
            <a:extLst>
              <a:ext uri="{FF2B5EF4-FFF2-40B4-BE49-F238E27FC236}">
                <a16:creationId xmlns:a16="http://schemas.microsoft.com/office/drawing/2014/main" id="{C07B9639-BFE1-4C94-813F-BA047B178D9B}"/>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457554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CFA36-F831-4312-BBC7-522A7088FCEA}"/>
              </a:ext>
            </a:extLst>
          </p:cNvPr>
          <p:cNvSpPr>
            <a:spLocks noGrp="1"/>
          </p:cNvSpPr>
          <p:nvPr>
            <p:ph type="title"/>
          </p:nvPr>
        </p:nvSpPr>
        <p:spPr/>
        <p:txBody>
          <a:bodyPr/>
          <a:lstStyle/>
          <a:p>
            <a:r>
              <a:rPr lang="en-US"/>
              <a:t>Facebook Own Posts Table | All profiles - 8 of 14</a:t>
            </a:r>
          </a:p>
        </p:txBody>
      </p:sp>
      <p:graphicFrame>
        <p:nvGraphicFramePr>
          <p:cNvPr id="5" name="Table Placeholder 4">
            <a:extLst>
              <a:ext uri="{FF2B5EF4-FFF2-40B4-BE49-F238E27FC236}">
                <a16:creationId xmlns:a16="http://schemas.microsoft.com/office/drawing/2014/main" id="{B038C636-F068-414C-9018-570BCD40DD08}"/>
              </a:ext>
            </a:extLst>
          </p:cNvPr>
          <p:cNvGraphicFramePr>
            <a:graphicFrameLocks noGrp="1"/>
          </p:cNvGraphicFramePr>
          <p:nvPr>
            <p:ph type="tbl" sz="quarter" idx="13"/>
            <p:extLst>
              <p:ext uri="{D42A27DB-BD31-4B8C-83A1-F6EECF244321}">
                <p14:modId xmlns:p14="http://schemas.microsoft.com/office/powerpoint/2010/main" val="177287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19210108"/>
                    </a:ext>
                  </a:extLst>
                </a:gridCol>
                <a:gridCol w="1152144">
                  <a:extLst>
                    <a:ext uri="{9D8B030D-6E8A-4147-A177-3AD203B41FA5}">
                      <a16:colId xmlns:a16="http://schemas.microsoft.com/office/drawing/2014/main" val="724869584"/>
                    </a:ext>
                  </a:extLst>
                </a:gridCol>
                <a:gridCol w="576072">
                  <a:extLst>
                    <a:ext uri="{9D8B030D-6E8A-4147-A177-3AD203B41FA5}">
                      <a16:colId xmlns:a16="http://schemas.microsoft.com/office/drawing/2014/main" val="3401835661"/>
                    </a:ext>
                  </a:extLst>
                </a:gridCol>
                <a:gridCol w="576072">
                  <a:extLst>
                    <a:ext uri="{9D8B030D-6E8A-4147-A177-3AD203B41FA5}">
                      <a16:colId xmlns:a16="http://schemas.microsoft.com/office/drawing/2014/main" val="251140908"/>
                    </a:ext>
                  </a:extLst>
                </a:gridCol>
                <a:gridCol w="576072">
                  <a:extLst>
                    <a:ext uri="{9D8B030D-6E8A-4147-A177-3AD203B41FA5}">
                      <a16:colId xmlns:a16="http://schemas.microsoft.com/office/drawing/2014/main" val="3757721123"/>
                    </a:ext>
                  </a:extLst>
                </a:gridCol>
                <a:gridCol w="576072">
                  <a:extLst>
                    <a:ext uri="{9D8B030D-6E8A-4147-A177-3AD203B41FA5}">
                      <a16:colId xmlns:a16="http://schemas.microsoft.com/office/drawing/2014/main" val="3313202788"/>
                    </a:ext>
                  </a:extLst>
                </a:gridCol>
                <a:gridCol w="576072">
                  <a:extLst>
                    <a:ext uri="{9D8B030D-6E8A-4147-A177-3AD203B41FA5}">
                      <a16:colId xmlns:a16="http://schemas.microsoft.com/office/drawing/2014/main" val="128299749"/>
                    </a:ext>
                  </a:extLst>
                </a:gridCol>
                <a:gridCol w="576072">
                  <a:extLst>
                    <a:ext uri="{9D8B030D-6E8A-4147-A177-3AD203B41FA5}">
                      <a16:colId xmlns:a16="http://schemas.microsoft.com/office/drawing/2014/main" val="652566620"/>
                    </a:ext>
                  </a:extLst>
                </a:gridCol>
                <a:gridCol w="576072">
                  <a:extLst>
                    <a:ext uri="{9D8B030D-6E8A-4147-A177-3AD203B41FA5}">
                      <a16:colId xmlns:a16="http://schemas.microsoft.com/office/drawing/2014/main" val="2440513812"/>
                    </a:ext>
                  </a:extLst>
                </a:gridCol>
                <a:gridCol w="576072">
                  <a:extLst>
                    <a:ext uri="{9D8B030D-6E8A-4147-A177-3AD203B41FA5}">
                      <a16:colId xmlns:a16="http://schemas.microsoft.com/office/drawing/2014/main" val="4053863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3523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- 2023-12-28 00:00:37</a:t>
                      </a:r>
                      <a:r>
                        <a:rPr kumimoji="0" lang="en-US" sz="1000" b="0" i="0" u="none" strike="noStrike" kern="1200" cap="none" spc="0" normalizeH="0" baseline="0" noProof="0">
                          <a:ln>
                            <a:noFill/>
                          </a:ln>
                          <a:solidFill>
                            <a:prstClr val="black"/>
                          </a:solidFill>
                          <a:effectLst/>
                          <a:uLnTx/>
                          <a:uFillTx/>
                          <a:latin typeface="Calibri"/>
                          <a:ea typeface="+mn-ea"/>
                          <a:cs typeface="+mn-cs"/>
                        </a:rPr>
                        <a:t>
 Loro Piana welcomes you to the new Holiday pop up in Milan.
An ode to elegant minimalism in a wooden cabin with warm interiors, embellished with soft pillows and printed textures recalling the main fabrics of the collection.
Discover the new Holiday capsule collection exclusively at the Loro Piana pop-up space Montenapoleone 27, in Milan from November onwards.
#LoroPiana
#LoroPianaHoliday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42737926"/>
                  </a:ext>
                </a:extLst>
              </a:tr>
            </a:tbl>
          </a:graphicData>
        </a:graphic>
      </p:graphicFrame>
      <p:sp>
        <p:nvSpPr>
          <p:cNvPr id="4" name="Text Placeholder 3">
            <a:extLst>
              <a:ext uri="{FF2B5EF4-FFF2-40B4-BE49-F238E27FC236}">
                <a16:creationId xmlns:a16="http://schemas.microsoft.com/office/drawing/2014/main" id="{6FB6C8FA-178F-4912-83A5-8AD57B24F9D6}"/>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390158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E25A8-91F3-4F9B-89BA-E4483CAF6035}"/>
              </a:ext>
            </a:extLst>
          </p:cNvPr>
          <p:cNvSpPr>
            <a:spLocks noGrp="1"/>
          </p:cNvSpPr>
          <p:nvPr>
            <p:ph type="title"/>
          </p:nvPr>
        </p:nvSpPr>
        <p:spPr/>
        <p:txBody>
          <a:bodyPr/>
          <a:lstStyle/>
          <a:p>
            <a:r>
              <a:rPr lang="en-US"/>
              <a:t>Facebook Own Posts Table | All profiles - 9 of 14</a:t>
            </a:r>
          </a:p>
        </p:txBody>
      </p:sp>
      <p:graphicFrame>
        <p:nvGraphicFramePr>
          <p:cNvPr id="5" name="Table Placeholder 4">
            <a:extLst>
              <a:ext uri="{FF2B5EF4-FFF2-40B4-BE49-F238E27FC236}">
                <a16:creationId xmlns:a16="http://schemas.microsoft.com/office/drawing/2014/main" id="{E540568B-B3FD-46CE-AF62-97E8A422055F}"/>
              </a:ext>
            </a:extLst>
          </p:cNvPr>
          <p:cNvGraphicFramePr>
            <a:graphicFrameLocks noGrp="1"/>
          </p:cNvGraphicFramePr>
          <p:nvPr>
            <p:ph type="tbl" sz="quarter" idx="13"/>
            <p:extLst>
              <p:ext uri="{D42A27DB-BD31-4B8C-83A1-F6EECF244321}">
                <p14:modId xmlns:p14="http://schemas.microsoft.com/office/powerpoint/2010/main" val="81904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51737181"/>
                    </a:ext>
                  </a:extLst>
                </a:gridCol>
                <a:gridCol w="1152144">
                  <a:extLst>
                    <a:ext uri="{9D8B030D-6E8A-4147-A177-3AD203B41FA5}">
                      <a16:colId xmlns:a16="http://schemas.microsoft.com/office/drawing/2014/main" val="1669515097"/>
                    </a:ext>
                  </a:extLst>
                </a:gridCol>
                <a:gridCol w="576072">
                  <a:extLst>
                    <a:ext uri="{9D8B030D-6E8A-4147-A177-3AD203B41FA5}">
                      <a16:colId xmlns:a16="http://schemas.microsoft.com/office/drawing/2014/main" val="3594522120"/>
                    </a:ext>
                  </a:extLst>
                </a:gridCol>
                <a:gridCol w="576072">
                  <a:extLst>
                    <a:ext uri="{9D8B030D-6E8A-4147-A177-3AD203B41FA5}">
                      <a16:colId xmlns:a16="http://schemas.microsoft.com/office/drawing/2014/main" val="4159794379"/>
                    </a:ext>
                  </a:extLst>
                </a:gridCol>
                <a:gridCol w="576072">
                  <a:extLst>
                    <a:ext uri="{9D8B030D-6E8A-4147-A177-3AD203B41FA5}">
                      <a16:colId xmlns:a16="http://schemas.microsoft.com/office/drawing/2014/main" val="2767697317"/>
                    </a:ext>
                  </a:extLst>
                </a:gridCol>
                <a:gridCol w="576072">
                  <a:extLst>
                    <a:ext uri="{9D8B030D-6E8A-4147-A177-3AD203B41FA5}">
                      <a16:colId xmlns:a16="http://schemas.microsoft.com/office/drawing/2014/main" val="3116346512"/>
                    </a:ext>
                  </a:extLst>
                </a:gridCol>
                <a:gridCol w="576072">
                  <a:extLst>
                    <a:ext uri="{9D8B030D-6E8A-4147-A177-3AD203B41FA5}">
                      <a16:colId xmlns:a16="http://schemas.microsoft.com/office/drawing/2014/main" val="3128802716"/>
                    </a:ext>
                  </a:extLst>
                </a:gridCol>
                <a:gridCol w="576072">
                  <a:extLst>
                    <a:ext uri="{9D8B030D-6E8A-4147-A177-3AD203B41FA5}">
                      <a16:colId xmlns:a16="http://schemas.microsoft.com/office/drawing/2014/main" val="3390750823"/>
                    </a:ext>
                  </a:extLst>
                </a:gridCol>
                <a:gridCol w="576072">
                  <a:extLst>
                    <a:ext uri="{9D8B030D-6E8A-4147-A177-3AD203B41FA5}">
                      <a16:colId xmlns:a16="http://schemas.microsoft.com/office/drawing/2014/main" val="2738430756"/>
                    </a:ext>
                  </a:extLst>
                </a:gridCol>
                <a:gridCol w="576072">
                  <a:extLst>
                    <a:ext uri="{9D8B030D-6E8A-4147-A177-3AD203B41FA5}">
                      <a16:colId xmlns:a16="http://schemas.microsoft.com/office/drawing/2014/main" val="1882917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237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GOBI Cashmere - 2023-12-31 09:00:04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Айлчлан ирж буй 2024 онд эрхэм таны өргөөнд эрүүл энхийн жаргалан хурж, инээд хөөр, баяр баяслаар халгин цалгихыг “Говь” ХК-ны нийт баялаг бүтээгч хамт олноос хүсэн ерөөж байна.
Хүндэт хэрэглэгч танд болон танай гэр бүлд ирж буй шинэ оны мэнд хүргэе!</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78296630"/>
                  </a:ext>
                </a:extLst>
              </a:tr>
            </a:tbl>
          </a:graphicData>
        </a:graphic>
      </p:graphicFrame>
      <p:sp>
        <p:nvSpPr>
          <p:cNvPr id="4" name="Text Placeholder 3">
            <a:extLst>
              <a:ext uri="{FF2B5EF4-FFF2-40B4-BE49-F238E27FC236}">
                <a16:creationId xmlns:a16="http://schemas.microsoft.com/office/drawing/2014/main" id="{0A299319-129C-4E41-826C-F126A0F9D212}"/>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4063634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1B11-5547-46A3-92AB-69B99021B569}"/>
              </a:ext>
            </a:extLst>
          </p:cNvPr>
          <p:cNvSpPr>
            <a:spLocks noGrp="1"/>
          </p:cNvSpPr>
          <p:nvPr>
            <p:ph type="title"/>
          </p:nvPr>
        </p:nvSpPr>
        <p:spPr/>
        <p:txBody>
          <a:bodyPr/>
          <a:lstStyle/>
          <a:p>
            <a:r>
              <a:rPr lang="en-US"/>
              <a:t>Facebook Own Posts Table | All profiles - 10 of 14</a:t>
            </a:r>
          </a:p>
        </p:txBody>
      </p:sp>
      <p:graphicFrame>
        <p:nvGraphicFramePr>
          <p:cNvPr id="5" name="Table Placeholder 4">
            <a:extLst>
              <a:ext uri="{FF2B5EF4-FFF2-40B4-BE49-F238E27FC236}">
                <a16:creationId xmlns:a16="http://schemas.microsoft.com/office/drawing/2014/main" id="{9E6601DD-04CD-4E42-AA0F-70C664D8C385}"/>
              </a:ext>
            </a:extLst>
          </p:cNvPr>
          <p:cNvGraphicFramePr>
            <a:graphicFrameLocks noGrp="1"/>
          </p:cNvGraphicFramePr>
          <p:nvPr>
            <p:ph type="tbl" sz="quarter" idx="13"/>
            <p:extLst>
              <p:ext uri="{D42A27DB-BD31-4B8C-83A1-F6EECF244321}">
                <p14:modId xmlns:p14="http://schemas.microsoft.com/office/powerpoint/2010/main" val="2746094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3542508"/>
                    </a:ext>
                  </a:extLst>
                </a:gridCol>
                <a:gridCol w="1152144">
                  <a:extLst>
                    <a:ext uri="{9D8B030D-6E8A-4147-A177-3AD203B41FA5}">
                      <a16:colId xmlns:a16="http://schemas.microsoft.com/office/drawing/2014/main" val="648744349"/>
                    </a:ext>
                  </a:extLst>
                </a:gridCol>
                <a:gridCol w="576072">
                  <a:extLst>
                    <a:ext uri="{9D8B030D-6E8A-4147-A177-3AD203B41FA5}">
                      <a16:colId xmlns:a16="http://schemas.microsoft.com/office/drawing/2014/main" val="669398253"/>
                    </a:ext>
                  </a:extLst>
                </a:gridCol>
                <a:gridCol w="576072">
                  <a:extLst>
                    <a:ext uri="{9D8B030D-6E8A-4147-A177-3AD203B41FA5}">
                      <a16:colId xmlns:a16="http://schemas.microsoft.com/office/drawing/2014/main" val="2196057482"/>
                    </a:ext>
                  </a:extLst>
                </a:gridCol>
                <a:gridCol w="576072">
                  <a:extLst>
                    <a:ext uri="{9D8B030D-6E8A-4147-A177-3AD203B41FA5}">
                      <a16:colId xmlns:a16="http://schemas.microsoft.com/office/drawing/2014/main" val="328459516"/>
                    </a:ext>
                  </a:extLst>
                </a:gridCol>
                <a:gridCol w="576072">
                  <a:extLst>
                    <a:ext uri="{9D8B030D-6E8A-4147-A177-3AD203B41FA5}">
                      <a16:colId xmlns:a16="http://schemas.microsoft.com/office/drawing/2014/main" val="146084234"/>
                    </a:ext>
                  </a:extLst>
                </a:gridCol>
                <a:gridCol w="576072">
                  <a:extLst>
                    <a:ext uri="{9D8B030D-6E8A-4147-A177-3AD203B41FA5}">
                      <a16:colId xmlns:a16="http://schemas.microsoft.com/office/drawing/2014/main" val="2524940543"/>
                    </a:ext>
                  </a:extLst>
                </a:gridCol>
                <a:gridCol w="576072">
                  <a:extLst>
                    <a:ext uri="{9D8B030D-6E8A-4147-A177-3AD203B41FA5}">
                      <a16:colId xmlns:a16="http://schemas.microsoft.com/office/drawing/2014/main" val="1546991059"/>
                    </a:ext>
                  </a:extLst>
                </a:gridCol>
                <a:gridCol w="576072">
                  <a:extLst>
                    <a:ext uri="{9D8B030D-6E8A-4147-A177-3AD203B41FA5}">
                      <a16:colId xmlns:a16="http://schemas.microsoft.com/office/drawing/2014/main" val="3921153668"/>
                    </a:ext>
                  </a:extLst>
                </a:gridCol>
                <a:gridCol w="576072">
                  <a:extLst>
                    <a:ext uri="{9D8B030D-6E8A-4147-A177-3AD203B41FA5}">
                      <a16:colId xmlns:a16="http://schemas.microsoft.com/office/drawing/2014/main" val="1646463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4435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- 2023-12-24 00:00:33</a:t>
                      </a:r>
                      <a:r>
                        <a:rPr kumimoji="0" lang="en-US" sz="1000" b="0" i="0" u="none" strike="noStrike" kern="1200" cap="none" spc="0" normalizeH="0" baseline="0" noProof="0">
                          <a:ln>
                            <a:noFill/>
                          </a:ln>
                          <a:solidFill>
                            <a:prstClr val="black"/>
                          </a:solidFill>
                          <a:effectLst/>
                          <a:uLnTx/>
                          <a:uFillTx/>
                          <a:latin typeface="Calibri"/>
                          <a:ea typeface="+mn-ea"/>
                          <a:cs typeface="+mn-cs"/>
                        </a:rPr>
                        <a:t>
 A collection of exceptional craftsmanship, elegant details and the finest materials. 
Fibres are handwoven in wicker, a weaving technique that sees fibres handwoven with the use of a loom, adapted to produce the effect desired for each particular model.
Discover the new Extra Case and Extra Pockets in buttery soft leather and wicker.
#LoroPiana
#LoroPianaExtraBag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4949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GOBI Cashmere - 2023-12-23 09:00:41</a:t>
                      </a:r>
                      <a:r>
                        <a:rPr kumimoji="0" lang="en-US" sz="1000" b="0" i="0" u="none" strike="noStrike" kern="1200" cap="none" spc="0" normalizeH="0" baseline="0" noProof="0">
                          <a:ln>
                            <a:noFill/>
                          </a:ln>
                          <a:solidFill>
                            <a:prstClr val="black"/>
                          </a:solidFill>
                          <a:effectLst/>
                          <a:uLnTx/>
                          <a:uFillTx/>
                          <a:latin typeface="Calibri"/>
                          <a:ea typeface="+mn-ea"/>
                          <a:cs typeface="+mn-cs"/>
                        </a:rPr>
                        <a:t>
 12-</a:t>
                      </a:r>
                      <a:r>
                        <a:rPr kumimoji="0" lang="az-Cyrl-AZ" sz="1000" b="0" i="0" u="none" strike="noStrike" kern="1200" cap="none" spc="0" normalizeH="0" baseline="0" noProof="0">
                          <a:ln>
                            <a:noFill/>
                          </a:ln>
                          <a:solidFill>
                            <a:prstClr val="black"/>
                          </a:solidFill>
                          <a:effectLst/>
                          <a:uLnTx/>
                          <a:uFillTx/>
                          <a:latin typeface="Calibri"/>
                          <a:ea typeface="+mn-ea"/>
                          <a:cs typeface="+mn-cs"/>
                        </a:rPr>
                        <a:t>р сард мэндэлсэн бяцхан үрсийн хамгийн анхны, хамгийн дулаан бэлэг 
#</a:t>
                      </a:r>
                      <a:r>
                        <a:rPr kumimoji="0" lang="en-US" sz="1000" b="0" i="0" u="none" strike="noStrike" kern="1200" cap="none" spc="0" normalizeH="0" baseline="0" noProof="0">
                          <a:ln>
                            <a:noFill/>
                          </a:ln>
                          <a:solidFill>
                            <a:prstClr val="black"/>
                          </a:solidFill>
                          <a:effectLst/>
                          <a:uLnTx/>
                          <a:uFillTx/>
                          <a:latin typeface="Calibri"/>
                          <a:ea typeface="+mn-ea"/>
                          <a:cs typeface="+mn-cs"/>
                        </a:rPr>
                        <a:t>HeartwarmingGift #Gobicares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23906721"/>
                  </a:ext>
                </a:extLst>
              </a:tr>
            </a:tbl>
          </a:graphicData>
        </a:graphic>
      </p:graphicFrame>
      <p:sp>
        <p:nvSpPr>
          <p:cNvPr id="4" name="Text Placeholder 3">
            <a:extLst>
              <a:ext uri="{FF2B5EF4-FFF2-40B4-BE49-F238E27FC236}">
                <a16:creationId xmlns:a16="http://schemas.microsoft.com/office/drawing/2014/main" id="{B3852C86-D86C-4147-ABE7-AE9183564C44}"/>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1081146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7F9A7-6699-48B8-A791-016F49C93C51}"/>
              </a:ext>
            </a:extLst>
          </p:cNvPr>
          <p:cNvSpPr>
            <a:spLocks noGrp="1"/>
          </p:cNvSpPr>
          <p:nvPr>
            <p:ph type="title"/>
          </p:nvPr>
        </p:nvSpPr>
        <p:spPr/>
        <p:txBody>
          <a:bodyPr/>
          <a:lstStyle/>
          <a:p>
            <a:r>
              <a:rPr lang="en-US"/>
              <a:t>Facebook Own Posts Table | All profiles - 11 of 14</a:t>
            </a:r>
          </a:p>
        </p:txBody>
      </p:sp>
      <p:graphicFrame>
        <p:nvGraphicFramePr>
          <p:cNvPr id="5" name="Table Placeholder 4">
            <a:extLst>
              <a:ext uri="{FF2B5EF4-FFF2-40B4-BE49-F238E27FC236}">
                <a16:creationId xmlns:a16="http://schemas.microsoft.com/office/drawing/2014/main" id="{98653E92-F47F-4355-82A1-D9E57BFCB2A3}"/>
              </a:ext>
            </a:extLst>
          </p:cNvPr>
          <p:cNvGraphicFramePr>
            <a:graphicFrameLocks noGrp="1"/>
          </p:cNvGraphicFramePr>
          <p:nvPr>
            <p:ph type="tbl" sz="quarter" idx="13"/>
            <p:extLst>
              <p:ext uri="{D42A27DB-BD31-4B8C-83A1-F6EECF244321}">
                <p14:modId xmlns:p14="http://schemas.microsoft.com/office/powerpoint/2010/main" val="929189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5735861"/>
                    </a:ext>
                  </a:extLst>
                </a:gridCol>
                <a:gridCol w="1152144">
                  <a:extLst>
                    <a:ext uri="{9D8B030D-6E8A-4147-A177-3AD203B41FA5}">
                      <a16:colId xmlns:a16="http://schemas.microsoft.com/office/drawing/2014/main" val="2112755941"/>
                    </a:ext>
                  </a:extLst>
                </a:gridCol>
                <a:gridCol w="576072">
                  <a:extLst>
                    <a:ext uri="{9D8B030D-6E8A-4147-A177-3AD203B41FA5}">
                      <a16:colId xmlns:a16="http://schemas.microsoft.com/office/drawing/2014/main" val="1391443974"/>
                    </a:ext>
                  </a:extLst>
                </a:gridCol>
                <a:gridCol w="576072">
                  <a:extLst>
                    <a:ext uri="{9D8B030D-6E8A-4147-A177-3AD203B41FA5}">
                      <a16:colId xmlns:a16="http://schemas.microsoft.com/office/drawing/2014/main" val="2618997751"/>
                    </a:ext>
                  </a:extLst>
                </a:gridCol>
                <a:gridCol w="576072">
                  <a:extLst>
                    <a:ext uri="{9D8B030D-6E8A-4147-A177-3AD203B41FA5}">
                      <a16:colId xmlns:a16="http://schemas.microsoft.com/office/drawing/2014/main" val="1245138863"/>
                    </a:ext>
                  </a:extLst>
                </a:gridCol>
                <a:gridCol w="576072">
                  <a:extLst>
                    <a:ext uri="{9D8B030D-6E8A-4147-A177-3AD203B41FA5}">
                      <a16:colId xmlns:a16="http://schemas.microsoft.com/office/drawing/2014/main" val="2418269417"/>
                    </a:ext>
                  </a:extLst>
                </a:gridCol>
                <a:gridCol w="576072">
                  <a:extLst>
                    <a:ext uri="{9D8B030D-6E8A-4147-A177-3AD203B41FA5}">
                      <a16:colId xmlns:a16="http://schemas.microsoft.com/office/drawing/2014/main" val="684466426"/>
                    </a:ext>
                  </a:extLst>
                </a:gridCol>
                <a:gridCol w="576072">
                  <a:extLst>
                    <a:ext uri="{9D8B030D-6E8A-4147-A177-3AD203B41FA5}">
                      <a16:colId xmlns:a16="http://schemas.microsoft.com/office/drawing/2014/main" val="3058481510"/>
                    </a:ext>
                  </a:extLst>
                </a:gridCol>
                <a:gridCol w="576072">
                  <a:extLst>
                    <a:ext uri="{9D8B030D-6E8A-4147-A177-3AD203B41FA5}">
                      <a16:colId xmlns:a16="http://schemas.microsoft.com/office/drawing/2014/main" val="3813577165"/>
                    </a:ext>
                  </a:extLst>
                </a:gridCol>
                <a:gridCol w="576072">
                  <a:extLst>
                    <a:ext uri="{9D8B030D-6E8A-4147-A177-3AD203B41FA5}">
                      <a16:colId xmlns:a16="http://schemas.microsoft.com/office/drawing/2014/main" val="131621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7804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Loro Piana - 2023-12-25 00:01:00</a:t>
                      </a:r>
                      <a:r>
                        <a:rPr kumimoji="0" lang="en-US" sz="1000" b="0" i="0" u="none" strike="noStrike" kern="1200" cap="none" spc="0" normalizeH="0" baseline="0" noProof="0">
                          <a:ln>
                            <a:noFill/>
                          </a:ln>
                          <a:solidFill>
                            <a:prstClr val="black"/>
                          </a:solidFill>
                          <a:effectLst/>
                          <a:uLnTx/>
                          <a:uFillTx/>
                          <a:latin typeface="Calibri"/>
                          <a:ea typeface="+mn-ea"/>
                          <a:cs typeface="+mn-cs"/>
                        </a:rPr>
                        <a:t>
 The iconic Extra Pocket, a timeless shape, reinvented in a new declination.
This season, the Extra Pocket and Extra Bag are reimagined in finest calfskin processed into bands, then woven on a loom following Loro Piana textile tradition. 
#LoroPiana
#LoroPianaExtraBag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5223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GOBI Cashmere - 2023-12-28 10:10:02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Хайр хүндэтгэлийн илэрхийлэл “Бэлгийн карт”
Хайр, Халамж, Хүндэтгэлийн илэрхийлэл болсон ГОВЬ-ийн бэлгийн картыг сонгон талархсан сэтгэлээ илэрхийлээрэй.
#</a:t>
                      </a:r>
                      <a:r>
                        <a:rPr kumimoji="0" lang="en-US" sz="1000" b="0" i="0" u="none" strike="noStrike" kern="1200" cap="none" spc="0" normalizeH="0" baseline="0" noProof="0">
                          <a:ln>
                            <a:noFill/>
                          </a:ln>
                          <a:solidFill>
                            <a:prstClr val="black"/>
                          </a:solidFill>
                          <a:effectLst/>
                          <a:uLnTx/>
                          <a:uFillTx/>
                          <a:latin typeface="Calibri"/>
                          <a:ea typeface="+mn-ea"/>
                          <a:cs typeface="+mn-cs"/>
                        </a:rPr>
                        <a:t>giftcard #thebestgifts #staywarmwithcashmere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62364237"/>
                  </a:ext>
                </a:extLst>
              </a:tr>
            </a:tbl>
          </a:graphicData>
        </a:graphic>
      </p:graphicFrame>
      <p:sp>
        <p:nvSpPr>
          <p:cNvPr id="4" name="Text Placeholder 3">
            <a:extLst>
              <a:ext uri="{FF2B5EF4-FFF2-40B4-BE49-F238E27FC236}">
                <a16:creationId xmlns:a16="http://schemas.microsoft.com/office/drawing/2014/main" id="{E9E62640-E58D-4628-95AE-FE7C7D5C2110}"/>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853683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65C0-A177-4AF5-8020-2A4DBE70D894}"/>
              </a:ext>
            </a:extLst>
          </p:cNvPr>
          <p:cNvSpPr>
            <a:spLocks noGrp="1"/>
          </p:cNvSpPr>
          <p:nvPr>
            <p:ph type="title"/>
          </p:nvPr>
        </p:nvSpPr>
        <p:spPr/>
        <p:txBody>
          <a:bodyPr/>
          <a:lstStyle/>
          <a:p>
            <a:r>
              <a:rPr lang="en-US"/>
              <a:t>Facebook Own Posts Table | All profiles - 12 of 14</a:t>
            </a:r>
          </a:p>
        </p:txBody>
      </p:sp>
      <p:graphicFrame>
        <p:nvGraphicFramePr>
          <p:cNvPr id="5" name="Table Placeholder 4">
            <a:extLst>
              <a:ext uri="{FF2B5EF4-FFF2-40B4-BE49-F238E27FC236}">
                <a16:creationId xmlns:a16="http://schemas.microsoft.com/office/drawing/2014/main" id="{932EB04D-E579-4051-9E77-3D95E0973C59}"/>
              </a:ext>
            </a:extLst>
          </p:cNvPr>
          <p:cNvGraphicFramePr>
            <a:graphicFrameLocks noGrp="1"/>
          </p:cNvGraphicFramePr>
          <p:nvPr>
            <p:ph type="tbl" sz="quarter" idx="13"/>
            <p:extLst>
              <p:ext uri="{D42A27DB-BD31-4B8C-83A1-F6EECF244321}">
                <p14:modId xmlns:p14="http://schemas.microsoft.com/office/powerpoint/2010/main" val="1442598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0531955"/>
                    </a:ext>
                  </a:extLst>
                </a:gridCol>
                <a:gridCol w="1152144">
                  <a:extLst>
                    <a:ext uri="{9D8B030D-6E8A-4147-A177-3AD203B41FA5}">
                      <a16:colId xmlns:a16="http://schemas.microsoft.com/office/drawing/2014/main" val="2974931388"/>
                    </a:ext>
                  </a:extLst>
                </a:gridCol>
                <a:gridCol w="576072">
                  <a:extLst>
                    <a:ext uri="{9D8B030D-6E8A-4147-A177-3AD203B41FA5}">
                      <a16:colId xmlns:a16="http://schemas.microsoft.com/office/drawing/2014/main" val="4155204772"/>
                    </a:ext>
                  </a:extLst>
                </a:gridCol>
                <a:gridCol w="576072">
                  <a:extLst>
                    <a:ext uri="{9D8B030D-6E8A-4147-A177-3AD203B41FA5}">
                      <a16:colId xmlns:a16="http://schemas.microsoft.com/office/drawing/2014/main" val="3839937882"/>
                    </a:ext>
                  </a:extLst>
                </a:gridCol>
                <a:gridCol w="576072">
                  <a:extLst>
                    <a:ext uri="{9D8B030D-6E8A-4147-A177-3AD203B41FA5}">
                      <a16:colId xmlns:a16="http://schemas.microsoft.com/office/drawing/2014/main" val="3495735802"/>
                    </a:ext>
                  </a:extLst>
                </a:gridCol>
                <a:gridCol w="576072">
                  <a:extLst>
                    <a:ext uri="{9D8B030D-6E8A-4147-A177-3AD203B41FA5}">
                      <a16:colId xmlns:a16="http://schemas.microsoft.com/office/drawing/2014/main" val="879680900"/>
                    </a:ext>
                  </a:extLst>
                </a:gridCol>
                <a:gridCol w="576072">
                  <a:extLst>
                    <a:ext uri="{9D8B030D-6E8A-4147-A177-3AD203B41FA5}">
                      <a16:colId xmlns:a16="http://schemas.microsoft.com/office/drawing/2014/main" val="3345251942"/>
                    </a:ext>
                  </a:extLst>
                </a:gridCol>
                <a:gridCol w="576072">
                  <a:extLst>
                    <a:ext uri="{9D8B030D-6E8A-4147-A177-3AD203B41FA5}">
                      <a16:colId xmlns:a16="http://schemas.microsoft.com/office/drawing/2014/main" val="2468068396"/>
                    </a:ext>
                  </a:extLst>
                </a:gridCol>
                <a:gridCol w="576072">
                  <a:extLst>
                    <a:ext uri="{9D8B030D-6E8A-4147-A177-3AD203B41FA5}">
                      <a16:colId xmlns:a16="http://schemas.microsoft.com/office/drawing/2014/main" val="2975790708"/>
                    </a:ext>
                  </a:extLst>
                </a:gridCol>
                <a:gridCol w="576072">
                  <a:extLst>
                    <a:ext uri="{9D8B030D-6E8A-4147-A177-3AD203B41FA5}">
                      <a16:colId xmlns:a16="http://schemas.microsoft.com/office/drawing/2014/main" val="538153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95753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Naadam - 2023-12-24 22:00:20</a:t>
                      </a:r>
                      <a:r>
                        <a:rPr kumimoji="0" lang="en-US" sz="1000" b="0" i="0" u="none" strike="noStrike" kern="1200" cap="none" spc="0" normalizeH="0" baseline="0" noProof="0">
                          <a:ln>
                            <a:noFill/>
                          </a:ln>
                          <a:solidFill>
                            <a:prstClr val="black"/>
                          </a:solidFill>
                          <a:effectLst/>
                          <a:uLnTx/>
                          <a:uFillTx/>
                          <a:latin typeface="Calibri"/>
                          <a:ea typeface="+mn-ea"/>
                          <a:cs typeface="+mn-cs"/>
                        </a:rPr>
                        <a:t>
 There’s snow place like home for the holidays.⁠
⁠
Happy Holidays from NAADAM!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44215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Naadam - 2023-12-31 22:00:11</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8627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Naadam - 2023-12-23 05:55:04</a:t>
                      </a:r>
                      <a:r>
                        <a:rPr kumimoji="0" lang="en-US" sz="1000" b="0" i="0" u="none" strike="noStrike" kern="1200" cap="none" spc="0" normalizeH="0" baseline="0" noProof="0">
                          <a:ln>
                            <a:noFill/>
                          </a:ln>
                          <a:solidFill>
                            <a:prstClr val="black"/>
                          </a:solidFill>
                          <a:effectLst/>
                          <a:uLnTx/>
                          <a:uFillTx/>
                          <a:latin typeface="Calibri"/>
                          <a:ea typeface="+mn-ea"/>
                          <a:cs typeface="+mn-cs"/>
                        </a:rPr>
                        <a:t>
 Fresh air in fair isle.⁠
⁠
A new sweater for you, a gift card for them: Get a  e-gift card when you spend 0+.*⁠
⁠
*See FAQ for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0890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Naadam - 2023-12-23 23:10:10</a:t>
                      </a:r>
                      <a:r>
                        <a:rPr kumimoji="0" lang="en-US" sz="1000" b="0" i="0" u="none" strike="noStrike" kern="1200" cap="none" spc="0" normalizeH="0" baseline="0" noProof="0">
                          <a:ln>
                            <a:noFill/>
                          </a:ln>
                          <a:solidFill>
                            <a:prstClr val="black"/>
                          </a:solidFill>
                          <a:effectLst/>
                          <a:uLnTx/>
                          <a:uFillTx/>
                          <a:latin typeface="Calibri"/>
                          <a:ea typeface="+mn-ea"/>
                          <a:cs typeface="+mn-cs"/>
                        </a:rPr>
                        <a:t>
 New winter blues.⁠
⁠
So very soft and subtly structured, SoftWool is our newest cold-weather essential.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55776578"/>
                  </a:ext>
                </a:extLst>
              </a:tr>
            </a:tbl>
          </a:graphicData>
        </a:graphic>
      </p:graphicFrame>
      <p:sp>
        <p:nvSpPr>
          <p:cNvPr id="4" name="Text Placeholder 3">
            <a:extLst>
              <a:ext uri="{FF2B5EF4-FFF2-40B4-BE49-F238E27FC236}">
                <a16:creationId xmlns:a16="http://schemas.microsoft.com/office/drawing/2014/main" id="{69F83D16-ABCD-49AE-B19E-5336796CA27B}"/>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458413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C8AD8-9AD6-452B-80DD-8ED447C1FA39}"/>
              </a:ext>
            </a:extLst>
          </p:cNvPr>
          <p:cNvSpPr>
            <a:spLocks noGrp="1"/>
          </p:cNvSpPr>
          <p:nvPr>
            <p:ph type="title"/>
          </p:nvPr>
        </p:nvSpPr>
        <p:spPr/>
        <p:txBody>
          <a:bodyPr/>
          <a:lstStyle/>
          <a:p>
            <a:r>
              <a:rPr lang="en-US"/>
              <a:t>Facebook Own Posts Table | All profiles - 13 of 14</a:t>
            </a:r>
          </a:p>
        </p:txBody>
      </p:sp>
      <p:graphicFrame>
        <p:nvGraphicFramePr>
          <p:cNvPr id="5" name="Table Placeholder 4">
            <a:extLst>
              <a:ext uri="{FF2B5EF4-FFF2-40B4-BE49-F238E27FC236}">
                <a16:creationId xmlns:a16="http://schemas.microsoft.com/office/drawing/2014/main" id="{41838640-EBFD-4D36-B003-3D2E653160C0}"/>
              </a:ext>
            </a:extLst>
          </p:cNvPr>
          <p:cNvGraphicFramePr>
            <a:graphicFrameLocks noGrp="1"/>
          </p:cNvGraphicFramePr>
          <p:nvPr>
            <p:ph type="tbl" sz="quarter" idx="13"/>
            <p:extLst>
              <p:ext uri="{D42A27DB-BD31-4B8C-83A1-F6EECF244321}">
                <p14:modId xmlns:p14="http://schemas.microsoft.com/office/powerpoint/2010/main" val="9091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61863502"/>
                    </a:ext>
                  </a:extLst>
                </a:gridCol>
                <a:gridCol w="1152144">
                  <a:extLst>
                    <a:ext uri="{9D8B030D-6E8A-4147-A177-3AD203B41FA5}">
                      <a16:colId xmlns:a16="http://schemas.microsoft.com/office/drawing/2014/main" val="4118552529"/>
                    </a:ext>
                  </a:extLst>
                </a:gridCol>
                <a:gridCol w="576072">
                  <a:extLst>
                    <a:ext uri="{9D8B030D-6E8A-4147-A177-3AD203B41FA5}">
                      <a16:colId xmlns:a16="http://schemas.microsoft.com/office/drawing/2014/main" val="324215139"/>
                    </a:ext>
                  </a:extLst>
                </a:gridCol>
                <a:gridCol w="576072">
                  <a:extLst>
                    <a:ext uri="{9D8B030D-6E8A-4147-A177-3AD203B41FA5}">
                      <a16:colId xmlns:a16="http://schemas.microsoft.com/office/drawing/2014/main" val="640485047"/>
                    </a:ext>
                  </a:extLst>
                </a:gridCol>
                <a:gridCol w="576072">
                  <a:extLst>
                    <a:ext uri="{9D8B030D-6E8A-4147-A177-3AD203B41FA5}">
                      <a16:colId xmlns:a16="http://schemas.microsoft.com/office/drawing/2014/main" val="1338890417"/>
                    </a:ext>
                  </a:extLst>
                </a:gridCol>
                <a:gridCol w="576072">
                  <a:extLst>
                    <a:ext uri="{9D8B030D-6E8A-4147-A177-3AD203B41FA5}">
                      <a16:colId xmlns:a16="http://schemas.microsoft.com/office/drawing/2014/main" val="724373130"/>
                    </a:ext>
                  </a:extLst>
                </a:gridCol>
                <a:gridCol w="576072">
                  <a:extLst>
                    <a:ext uri="{9D8B030D-6E8A-4147-A177-3AD203B41FA5}">
                      <a16:colId xmlns:a16="http://schemas.microsoft.com/office/drawing/2014/main" val="2407598721"/>
                    </a:ext>
                  </a:extLst>
                </a:gridCol>
                <a:gridCol w="576072">
                  <a:extLst>
                    <a:ext uri="{9D8B030D-6E8A-4147-A177-3AD203B41FA5}">
                      <a16:colId xmlns:a16="http://schemas.microsoft.com/office/drawing/2014/main" val="1950730950"/>
                    </a:ext>
                  </a:extLst>
                </a:gridCol>
                <a:gridCol w="576072">
                  <a:extLst>
                    <a:ext uri="{9D8B030D-6E8A-4147-A177-3AD203B41FA5}">
                      <a16:colId xmlns:a16="http://schemas.microsoft.com/office/drawing/2014/main" val="808725106"/>
                    </a:ext>
                  </a:extLst>
                </a:gridCol>
                <a:gridCol w="576072">
                  <a:extLst>
                    <a:ext uri="{9D8B030D-6E8A-4147-A177-3AD203B41FA5}">
                      <a16:colId xmlns:a16="http://schemas.microsoft.com/office/drawing/2014/main" val="2632217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505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Naadam - 2023-12-29 22:00:17</a:t>
                      </a:r>
                      <a:r>
                        <a:rPr kumimoji="0" lang="en-US" sz="1000" b="0" i="0" u="none" strike="noStrike" kern="1200" cap="none" spc="0" normalizeH="0" baseline="0" noProof="0">
                          <a:ln>
                            <a:noFill/>
                          </a:ln>
                          <a:solidFill>
                            <a:prstClr val="black"/>
                          </a:solidFill>
                          <a:effectLst/>
                          <a:uLnTx/>
                          <a:uFillTx/>
                          <a:latin typeface="Calibri"/>
                          <a:ea typeface="+mn-ea"/>
                          <a:cs typeface="+mn-cs"/>
                        </a:rPr>
                        <a:t>
 Sitting pretty.⁠
⁠
@victoriaparis wears the Airspun Mockneck in Purple.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771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Naadam - 2024-01-01 22:00:27</a:t>
                      </a:r>
                      <a:r>
                        <a:rPr kumimoji="0" lang="en-US" sz="1000" b="0" i="0" u="none" strike="noStrike" kern="1200" cap="none" spc="0" normalizeH="0" baseline="0" noProof="0">
                          <a:ln>
                            <a:noFill/>
                          </a:ln>
                          <a:solidFill>
                            <a:prstClr val="black"/>
                          </a:solidFill>
                          <a:effectLst/>
                          <a:uLnTx/>
                          <a:uFillTx/>
                          <a:latin typeface="Calibri"/>
                          <a:ea typeface="+mn-ea"/>
                          <a:cs typeface="+mn-cs"/>
                        </a:rPr>
                        <a:t>
 Buttoned down.
@chloemihailo steps out in the Cashmere Button-Loop Cardigan in Dark Navy.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7176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Naadam - 2023-12-22 22:05:11</a:t>
                      </a:r>
                      <a:r>
                        <a:rPr kumimoji="0" lang="en-US" sz="1000" b="0" i="0" u="none" strike="noStrike" kern="1200" cap="none" spc="0" normalizeH="0" baseline="0" noProof="0">
                          <a:ln>
                            <a:noFill/>
                          </a:ln>
                          <a:solidFill>
                            <a:prstClr val="black"/>
                          </a:solidFill>
                          <a:effectLst/>
                          <a:uLnTx/>
                          <a:uFillTx/>
                          <a:latin typeface="Calibri"/>
                          <a:ea typeface="+mn-ea"/>
                          <a:cs typeface="+mn-cs"/>
                        </a:rPr>
                        <a:t>
 @tinx gets it. ⁠
⁠
Shop The Rich Mom Energy Original Cashmere Sweater and more limited-edition embroidery on site. ⁠
⁠
P.S. Still need a last-minute gift? Get a  gift card when you spend 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55401975"/>
                  </a:ext>
                </a:extLst>
              </a:tr>
            </a:tbl>
          </a:graphicData>
        </a:graphic>
      </p:graphicFrame>
      <p:sp>
        <p:nvSpPr>
          <p:cNvPr id="4" name="Text Placeholder 3">
            <a:extLst>
              <a:ext uri="{FF2B5EF4-FFF2-40B4-BE49-F238E27FC236}">
                <a16:creationId xmlns:a16="http://schemas.microsoft.com/office/drawing/2014/main" id="{641C516B-3FE1-4683-8C13-1C1A6BFEA3AC}"/>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1701079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1444-6C6D-4485-A117-498E24610286}"/>
              </a:ext>
            </a:extLst>
          </p:cNvPr>
          <p:cNvSpPr>
            <a:spLocks noGrp="1"/>
          </p:cNvSpPr>
          <p:nvPr>
            <p:ph type="title"/>
          </p:nvPr>
        </p:nvSpPr>
        <p:spPr/>
        <p:txBody>
          <a:bodyPr/>
          <a:lstStyle/>
          <a:p>
            <a:r>
              <a:rPr lang="en-US"/>
              <a:t>Facebook Own Posts Table | All profiles - 14 of 14</a:t>
            </a:r>
          </a:p>
        </p:txBody>
      </p:sp>
      <p:graphicFrame>
        <p:nvGraphicFramePr>
          <p:cNvPr id="5" name="Table Placeholder 4">
            <a:extLst>
              <a:ext uri="{FF2B5EF4-FFF2-40B4-BE49-F238E27FC236}">
                <a16:creationId xmlns:a16="http://schemas.microsoft.com/office/drawing/2014/main" id="{9ADF0381-5395-421B-9DDD-49871D445953}"/>
              </a:ext>
            </a:extLst>
          </p:cNvPr>
          <p:cNvGraphicFramePr>
            <a:graphicFrameLocks noGrp="1"/>
          </p:cNvGraphicFramePr>
          <p:nvPr>
            <p:ph type="tbl" sz="quarter" idx="13"/>
            <p:extLst>
              <p:ext uri="{D42A27DB-BD31-4B8C-83A1-F6EECF244321}">
                <p14:modId xmlns:p14="http://schemas.microsoft.com/office/powerpoint/2010/main" val="2101040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62549596"/>
                    </a:ext>
                  </a:extLst>
                </a:gridCol>
                <a:gridCol w="1152144">
                  <a:extLst>
                    <a:ext uri="{9D8B030D-6E8A-4147-A177-3AD203B41FA5}">
                      <a16:colId xmlns:a16="http://schemas.microsoft.com/office/drawing/2014/main" val="2761173200"/>
                    </a:ext>
                  </a:extLst>
                </a:gridCol>
                <a:gridCol w="576072">
                  <a:extLst>
                    <a:ext uri="{9D8B030D-6E8A-4147-A177-3AD203B41FA5}">
                      <a16:colId xmlns:a16="http://schemas.microsoft.com/office/drawing/2014/main" val="2206366210"/>
                    </a:ext>
                  </a:extLst>
                </a:gridCol>
                <a:gridCol w="576072">
                  <a:extLst>
                    <a:ext uri="{9D8B030D-6E8A-4147-A177-3AD203B41FA5}">
                      <a16:colId xmlns:a16="http://schemas.microsoft.com/office/drawing/2014/main" val="2961549089"/>
                    </a:ext>
                  </a:extLst>
                </a:gridCol>
                <a:gridCol w="576072">
                  <a:extLst>
                    <a:ext uri="{9D8B030D-6E8A-4147-A177-3AD203B41FA5}">
                      <a16:colId xmlns:a16="http://schemas.microsoft.com/office/drawing/2014/main" val="2705347606"/>
                    </a:ext>
                  </a:extLst>
                </a:gridCol>
                <a:gridCol w="576072">
                  <a:extLst>
                    <a:ext uri="{9D8B030D-6E8A-4147-A177-3AD203B41FA5}">
                      <a16:colId xmlns:a16="http://schemas.microsoft.com/office/drawing/2014/main" val="2440075732"/>
                    </a:ext>
                  </a:extLst>
                </a:gridCol>
                <a:gridCol w="576072">
                  <a:extLst>
                    <a:ext uri="{9D8B030D-6E8A-4147-A177-3AD203B41FA5}">
                      <a16:colId xmlns:a16="http://schemas.microsoft.com/office/drawing/2014/main" val="3179630809"/>
                    </a:ext>
                  </a:extLst>
                </a:gridCol>
                <a:gridCol w="576072">
                  <a:extLst>
                    <a:ext uri="{9D8B030D-6E8A-4147-A177-3AD203B41FA5}">
                      <a16:colId xmlns:a16="http://schemas.microsoft.com/office/drawing/2014/main" val="2525516123"/>
                    </a:ext>
                  </a:extLst>
                </a:gridCol>
                <a:gridCol w="576072">
                  <a:extLst>
                    <a:ext uri="{9D8B030D-6E8A-4147-A177-3AD203B41FA5}">
                      <a16:colId xmlns:a16="http://schemas.microsoft.com/office/drawing/2014/main" val="1715163669"/>
                    </a:ext>
                  </a:extLst>
                </a:gridCol>
                <a:gridCol w="576072">
                  <a:extLst>
                    <a:ext uri="{9D8B030D-6E8A-4147-A177-3AD203B41FA5}">
                      <a16:colId xmlns:a16="http://schemas.microsoft.com/office/drawing/2014/main" val="201848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1389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Naadam - 2023-12-28 22:00:20</a:t>
                      </a:r>
                      <a:r>
                        <a:rPr kumimoji="0" lang="en-US" sz="1000" b="0" i="0" u="none" strike="noStrike" kern="1200" cap="none" spc="0" normalizeH="0" baseline="0" noProof="0">
                          <a:ln>
                            <a:noFill/>
                          </a:ln>
                          <a:solidFill>
                            <a:prstClr val="black"/>
                          </a:solidFill>
                          <a:effectLst/>
                          <a:uLnTx/>
                          <a:uFillTx/>
                          <a:latin typeface="Calibri"/>
                          <a:ea typeface="+mn-ea"/>
                          <a:cs typeface="+mn-cs"/>
                        </a:rPr>
                        <a:t>
 Always on rotation: neutrals.⁠
⁠
@streetsophisticato keeps it versatile with the Lightweight Cashmere Relaxed Polo in Olive.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01/21/2024 15:08:58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95935870"/>
                  </a:ext>
                </a:extLst>
              </a:tr>
            </a:tbl>
          </a:graphicData>
        </a:graphic>
      </p:graphicFrame>
      <p:sp>
        <p:nvSpPr>
          <p:cNvPr id="4" name="Text Placeholder 3">
            <a:extLst>
              <a:ext uri="{FF2B5EF4-FFF2-40B4-BE49-F238E27FC236}">
                <a16:creationId xmlns:a16="http://schemas.microsoft.com/office/drawing/2014/main" id="{1D01B95C-7186-46FE-A34C-4FA619AED1D9}"/>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2349093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CBF3-AC27-46D6-937C-39D35C894AE2}"/>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D72DCDFF-02BB-49E9-98A0-877035E908F5}"/>
              </a:ext>
            </a:extLst>
          </p:cNvPr>
          <p:cNvGraphicFramePr>
            <a:graphicFrameLocks noGrp="1"/>
          </p:cNvGraphicFramePr>
          <p:nvPr>
            <p:ph type="chart" sz="quarter" idx="13"/>
            <p:extLst>
              <p:ext uri="{D42A27DB-BD31-4B8C-83A1-F6EECF244321}">
                <p14:modId xmlns:p14="http://schemas.microsoft.com/office/powerpoint/2010/main" val="463886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A9DCDE-1233-4A7D-BEEC-2B7C50B62378}"/>
              </a:ext>
            </a:extLst>
          </p:cNvPr>
          <p:cNvSpPr>
            <a:spLocks noGrp="1"/>
          </p:cNvSpPr>
          <p:nvPr>
            <p:ph type="body" sz="quarter" idx="14"/>
          </p:nvPr>
        </p:nvSpPr>
        <p:spPr/>
        <p:txBody>
          <a:bodyPr/>
          <a:lstStyle/>
          <a:p>
            <a:r>
              <a:rPr lang="en-US"/>
              <a:t>12/22/2023 - 01/01/2024</a:t>
            </a:r>
          </a:p>
        </p:txBody>
      </p:sp>
      <p:sp>
        <p:nvSpPr>
          <p:cNvPr id="5" name="Footer Placeholder 4">
            <a:extLst>
              <a:ext uri="{FF2B5EF4-FFF2-40B4-BE49-F238E27FC236}">
                <a16:creationId xmlns:a16="http://schemas.microsoft.com/office/drawing/2014/main" id="{964AF9B3-4B51-49B7-B7C3-14EC74801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0240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DDC08-C87E-488E-9D4C-F1A294990EBC}"/>
              </a:ext>
            </a:extLst>
          </p:cNvPr>
          <p:cNvSpPr>
            <a:spLocks noGrp="1"/>
          </p:cNvSpPr>
          <p:nvPr>
            <p:ph type="title"/>
          </p:nvPr>
        </p:nvSpPr>
        <p:spPr/>
        <p:txBody>
          <a:bodyPr/>
          <a:lstStyle/>
          <a:p>
            <a:r>
              <a:rPr lang="en-US"/>
              <a:t>Overall Overall Top Pages | All profiles</a:t>
            </a:r>
          </a:p>
        </p:txBody>
      </p:sp>
      <p:graphicFrame>
        <p:nvGraphicFramePr>
          <p:cNvPr id="5" name="Table Placeholder 4">
            <a:extLst>
              <a:ext uri="{FF2B5EF4-FFF2-40B4-BE49-F238E27FC236}">
                <a16:creationId xmlns:a16="http://schemas.microsoft.com/office/drawing/2014/main" id="{B8EB5B52-2F4F-4F6B-877E-6B67B843E643}"/>
              </a:ext>
            </a:extLst>
          </p:cNvPr>
          <p:cNvGraphicFramePr>
            <a:graphicFrameLocks noGrp="1"/>
          </p:cNvGraphicFramePr>
          <p:nvPr>
            <p:ph type="tbl" sz="quarter" idx="13"/>
            <p:extLst>
              <p:ext uri="{D42A27DB-BD31-4B8C-83A1-F6EECF244321}">
                <p14:modId xmlns:p14="http://schemas.microsoft.com/office/powerpoint/2010/main" val="3173499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27282525"/>
                    </a:ext>
                  </a:extLst>
                </a:gridCol>
                <a:gridCol w="1152144">
                  <a:extLst>
                    <a:ext uri="{9D8B030D-6E8A-4147-A177-3AD203B41FA5}">
                      <a16:colId xmlns:a16="http://schemas.microsoft.com/office/drawing/2014/main" val="2686478039"/>
                    </a:ext>
                  </a:extLst>
                </a:gridCol>
                <a:gridCol w="1152144">
                  <a:extLst>
                    <a:ext uri="{9D8B030D-6E8A-4147-A177-3AD203B41FA5}">
                      <a16:colId xmlns:a16="http://schemas.microsoft.com/office/drawing/2014/main" val="2195319124"/>
                    </a:ext>
                  </a:extLst>
                </a:gridCol>
                <a:gridCol w="1152144">
                  <a:extLst>
                    <a:ext uri="{9D8B030D-6E8A-4147-A177-3AD203B41FA5}">
                      <a16:colId xmlns:a16="http://schemas.microsoft.com/office/drawing/2014/main" val="21004582"/>
                    </a:ext>
                  </a:extLst>
                </a:gridCol>
                <a:gridCol w="1152144">
                  <a:extLst>
                    <a:ext uri="{9D8B030D-6E8A-4147-A177-3AD203B41FA5}">
                      <a16:colId xmlns:a16="http://schemas.microsoft.com/office/drawing/2014/main" val="920875902"/>
                    </a:ext>
                  </a:extLst>
                </a:gridCol>
                <a:gridCol w="1152144">
                  <a:extLst>
                    <a:ext uri="{9D8B030D-6E8A-4147-A177-3AD203B41FA5}">
                      <a16:colId xmlns:a16="http://schemas.microsoft.com/office/drawing/2014/main" val="3337704888"/>
                    </a:ext>
                  </a:extLst>
                </a:gridCol>
                <a:gridCol w="1152144">
                  <a:extLst>
                    <a:ext uri="{9D8B030D-6E8A-4147-A177-3AD203B41FA5}">
                      <a16:colId xmlns:a16="http://schemas.microsoft.com/office/drawing/2014/main" val="2824343095"/>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extLst>
                  <a:ext uri="{0D108BD9-81ED-4DB2-BD59-A6C34878D82A}">
                    <a16:rowId xmlns:a16="http://schemas.microsoft.com/office/drawing/2014/main" val="3827643021"/>
                  </a:ext>
                </a:extLst>
              </a:tr>
              <a:tr h="370840">
                <a:tc>
                  <a:txBody>
                    <a:bodyPr/>
                    <a:lstStyle/>
                    <a:p>
                      <a:r>
                        <a:rPr lang="en-US" sz="1000"/>
                        <a:t>Facebook</a:t>
                      </a:r>
                    </a:p>
                  </a:txBody>
                  <a:tcPr/>
                </a:tc>
                <a:tc>
                  <a:txBody>
                    <a:bodyPr/>
                    <a:lstStyle/>
                    <a:p>
                      <a:r>
                        <a:rPr lang="en-US" sz="1000"/>
                        <a:t>Loro Piana</a:t>
                      </a:r>
                    </a:p>
                  </a:txBody>
                  <a:tcPr/>
                </a:tc>
                <a:tc>
                  <a:txBody>
                    <a:bodyPr/>
                    <a:lstStyle/>
                    <a:p>
                      <a:r>
                        <a:rPr lang="en-US" sz="1000"/>
                        <a:t>n/a</a:t>
                      </a:r>
                    </a:p>
                  </a:txBody>
                  <a:tcPr/>
                </a:tc>
                <a:tc>
                  <a:txBody>
                    <a:bodyPr/>
                    <a:lstStyle/>
                    <a:p>
                      <a:r>
                        <a:rPr lang="en-US" sz="1000"/>
                        <a:t>n/a</a:t>
                      </a:r>
                    </a:p>
                  </a:txBody>
                  <a:tcPr/>
                </a:tc>
                <a:tc>
                  <a:txBody>
                    <a:bodyPr/>
                    <a:lstStyle/>
                    <a:p>
                      <a:r>
                        <a:rPr lang="en-US" sz="1000"/>
                        <a:t>9</a:t>
                      </a:r>
                    </a:p>
                  </a:txBody>
                  <a:tcPr/>
                </a:tc>
                <a:tc>
                  <a:txBody>
                    <a:bodyPr/>
                    <a:lstStyle/>
                    <a:p>
                      <a:r>
                        <a:rPr lang="en-US" sz="1000"/>
                        <a:t>5259</a:t>
                      </a:r>
                    </a:p>
                  </a:txBody>
                  <a:tcPr/>
                </a:tc>
                <a:tc>
                  <a:txBody>
                    <a:bodyPr/>
                    <a:lstStyle/>
                    <a:p>
                      <a:r>
                        <a:rPr lang="en-US" sz="1000"/>
                        <a:t>584</a:t>
                      </a:r>
                    </a:p>
                  </a:txBody>
                  <a:tcPr/>
                </a:tc>
                <a:extLst>
                  <a:ext uri="{0D108BD9-81ED-4DB2-BD59-A6C34878D82A}">
                    <a16:rowId xmlns:a16="http://schemas.microsoft.com/office/drawing/2014/main" val="1818984193"/>
                  </a:ext>
                </a:extLst>
              </a:tr>
              <a:tr h="370840">
                <a:tc>
                  <a:txBody>
                    <a:bodyPr/>
                    <a:lstStyle/>
                    <a:p>
                      <a:r>
                        <a:rPr lang="en-US" sz="1000"/>
                        <a:t>Facebook</a:t>
                      </a:r>
                    </a:p>
                  </a:txBody>
                  <a:tcPr/>
                </a:tc>
                <a:tc>
                  <a:txBody>
                    <a:bodyPr/>
                    <a:lstStyle/>
                    <a:p>
                      <a:r>
                        <a:rPr lang="en-US" sz="1000"/>
                        <a:t>GOBI Cashmere</a:t>
                      </a:r>
                    </a:p>
                  </a:txBody>
                  <a:tcPr/>
                </a:tc>
                <a:tc>
                  <a:txBody>
                    <a:bodyPr/>
                    <a:lstStyle/>
                    <a:p>
                      <a:r>
                        <a:rPr lang="en-US" sz="1000"/>
                        <a:t>n/a</a:t>
                      </a:r>
                    </a:p>
                  </a:txBody>
                  <a:tcPr/>
                </a:tc>
                <a:tc>
                  <a:txBody>
                    <a:bodyPr/>
                    <a:lstStyle/>
                    <a:p>
                      <a:r>
                        <a:rPr lang="en-US" sz="1000"/>
                        <a:t>n/a</a:t>
                      </a:r>
                    </a:p>
                  </a:txBody>
                  <a:tcPr/>
                </a:tc>
                <a:tc>
                  <a:txBody>
                    <a:bodyPr/>
                    <a:lstStyle/>
                    <a:p>
                      <a:r>
                        <a:rPr lang="en-US" sz="1000"/>
                        <a:t>8</a:t>
                      </a:r>
                    </a:p>
                  </a:txBody>
                  <a:tcPr/>
                </a:tc>
                <a:tc>
                  <a:txBody>
                    <a:bodyPr/>
                    <a:lstStyle/>
                    <a:p>
                      <a:r>
                        <a:rPr lang="en-US" sz="1000"/>
                        <a:t>3235</a:t>
                      </a:r>
                    </a:p>
                  </a:txBody>
                  <a:tcPr/>
                </a:tc>
                <a:tc>
                  <a:txBody>
                    <a:bodyPr/>
                    <a:lstStyle/>
                    <a:p>
                      <a:r>
                        <a:rPr lang="en-US" sz="1000"/>
                        <a:t>404</a:t>
                      </a:r>
                    </a:p>
                  </a:txBody>
                  <a:tcPr/>
                </a:tc>
                <a:extLst>
                  <a:ext uri="{0D108BD9-81ED-4DB2-BD59-A6C34878D82A}">
                    <a16:rowId xmlns:a16="http://schemas.microsoft.com/office/drawing/2014/main" val="3886943387"/>
                  </a:ext>
                </a:extLst>
              </a:tr>
              <a:tr h="370840">
                <a:tc>
                  <a:txBody>
                    <a:bodyPr/>
                    <a:lstStyle/>
                    <a:p>
                      <a:r>
                        <a:rPr lang="en-US" sz="1000"/>
                        <a:t>Facebook</a:t>
                      </a:r>
                    </a:p>
                  </a:txBody>
                  <a:tcPr/>
                </a:tc>
                <a:tc>
                  <a:txBody>
                    <a:bodyPr/>
                    <a:lstStyle/>
                    <a:p>
                      <a:r>
                        <a:rPr lang="en-US" sz="1000"/>
                        <a:t>Naadam</a:t>
                      </a:r>
                    </a:p>
                  </a:txBody>
                  <a:tcPr/>
                </a:tc>
                <a:tc>
                  <a:txBody>
                    <a:bodyPr/>
                    <a:lstStyle/>
                    <a:p>
                      <a:r>
                        <a:rPr lang="en-US" sz="1000"/>
                        <a:t>n/a</a:t>
                      </a:r>
                    </a:p>
                  </a:txBody>
                  <a:tcPr/>
                </a:tc>
                <a:tc>
                  <a:txBody>
                    <a:bodyPr/>
                    <a:lstStyle/>
                    <a:p>
                      <a:r>
                        <a:rPr lang="en-US" sz="1000"/>
                        <a:t>n/a</a:t>
                      </a:r>
                    </a:p>
                  </a:txBody>
                  <a:tcPr/>
                </a:tc>
                <a:tc>
                  <a:txBody>
                    <a:bodyPr/>
                    <a:lstStyle/>
                    <a:p>
                      <a:r>
                        <a:rPr lang="en-US" sz="1000"/>
                        <a:t>8</a:t>
                      </a:r>
                    </a:p>
                  </a:txBody>
                  <a:tcPr/>
                </a:tc>
                <a:tc>
                  <a:txBody>
                    <a:bodyPr/>
                    <a:lstStyle/>
                    <a:p>
                      <a:r>
                        <a:rPr lang="en-US" sz="1000"/>
                        <a:t>42</a:t>
                      </a:r>
                    </a:p>
                  </a:txBody>
                  <a:tcPr/>
                </a:tc>
                <a:tc>
                  <a:txBody>
                    <a:bodyPr/>
                    <a:lstStyle/>
                    <a:p>
                      <a:r>
                        <a:rPr lang="en-US" sz="1000"/>
                        <a:t>5</a:t>
                      </a:r>
                    </a:p>
                  </a:txBody>
                  <a:tcPr/>
                </a:tc>
                <a:extLst>
                  <a:ext uri="{0D108BD9-81ED-4DB2-BD59-A6C34878D82A}">
                    <a16:rowId xmlns:a16="http://schemas.microsoft.com/office/drawing/2014/main" val="3691881592"/>
                  </a:ext>
                </a:extLst>
              </a:tr>
            </a:tbl>
          </a:graphicData>
        </a:graphic>
      </p:graphicFrame>
      <p:sp>
        <p:nvSpPr>
          <p:cNvPr id="4" name="Text Placeholder 3">
            <a:extLst>
              <a:ext uri="{FF2B5EF4-FFF2-40B4-BE49-F238E27FC236}">
                <a16:creationId xmlns:a16="http://schemas.microsoft.com/office/drawing/2014/main" id="{F0BE8F28-804A-47B4-9BFC-9A65CAD7D56A}"/>
              </a:ext>
            </a:extLst>
          </p:cNvPr>
          <p:cNvSpPr>
            <a:spLocks noGrp="1"/>
          </p:cNvSpPr>
          <p:nvPr>
            <p:ph type="body" sz="quarter" idx="14"/>
          </p:nvPr>
        </p:nvSpPr>
        <p:spPr/>
        <p:txBody>
          <a:bodyPr/>
          <a:lstStyle/>
          <a:p>
            <a:r>
              <a:rPr lang="en-US"/>
              <a:t>12/22/2023 - 01/01/2024</a:t>
            </a:r>
          </a:p>
        </p:txBody>
      </p:sp>
    </p:spTree>
    <p:extLst>
      <p:ext uri="{BB962C8B-B14F-4D97-AF65-F5344CB8AC3E}">
        <p14:creationId xmlns:p14="http://schemas.microsoft.com/office/powerpoint/2010/main" val="16582989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2047</Words>
  <Application>Microsoft Office PowerPoint</Application>
  <PresentationFormat>On-screen Show (4:3)</PresentationFormat>
  <Paragraphs>523</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Overview</vt:lpstr>
      <vt:lpstr>Facebook Key Metrics Table | All profiles</vt:lpstr>
      <vt:lpstr>Facebook Fans or Followers Total | All profiles</vt:lpstr>
      <vt:lpstr>Facebook Fans Change Rate | All profiles</vt:lpstr>
      <vt:lpstr>Facebook Interaction Rate | All profiles</vt:lpstr>
      <vt:lpstr>Facebook Total Interactions | All profiles</vt:lpstr>
      <vt:lpstr>Facebook Own Posts Table | All profiles - 1 of 14</vt:lpstr>
      <vt:lpstr>Facebook Own Posts Table | All profiles - 2 of 14</vt:lpstr>
      <vt:lpstr>Facebook Own Posts Table | All profiles - 3 of 14</vt:lpstr>
      <vt:lpstr>Facebook Own Posts Table | All profiles - 4 of 14</vt:lpstr>
      <vt:lpstr>Facebook Own Posts Table | All profiles - 5 of 14</vt:lpstr>
      <vt:lpstr>Facebook Own Posts Table | All profiles - 6 of 14</vt:lpstr>
      <vt:lpstr>Facebook Own Posts Table | All profiles - 7 of 14</vt:lpstr>
      <vt:lpstr>Facebook Own Posts Table | All profiles - 8 of 14</vt:lpstr>
      <vt:lpstr>Facebook Own Posts Table | All profiles - 9 of 14</vt:lpstr>
      <vt:lpstr>Facebook Own Posts Table | All profiles - 10 of 14</vt:lpstr>
      <vt:lpstr>Facebook Own Posts Table | All profiles - 11 of 14</vt:lpstr>
      <vt:lpstr>Facebook Own Posts Table | All profiles - 12 of 14</vt:lpstr>
      <vt:lpstr>Facebook Own Posts Table | All profiles - 13 of 14</vt:lpstr>
      <vt:lpstr>Facebook Own Posts Table | All profiles - 14 of 14</vt:lpstr>
      <vt:lpstr>Facebook Key Metrics Radar | All profiles</vt:lpstr>
      <vt:lpstr>Overall Overall Top Pages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2024-01-21T07:14:39Z</dcterms:created>
  <dcterms:modified xsi:type="dcterms:W3CDTF">2024-01-21T07:15:23Z</dcterms:modified>
</cp:coreProperties>
</file>