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5" r:id="rId67"/>
    <p:sldId id="326" r:id="rId68"/>
    <p:sldId id="327" r:id="rId69"/>
    <p:sldId id="328" r:id="rId70"/>
    <p:sldId id="329" r:id="rId71"/>
    <p:sldId id="330" r:id="rId72"/>
    <p:sldId id="332" r:id="rId73"/>
    <p:sldId id="333" r:id="rId74"/>
    <p:sldId id="334" r:id="rId75"/>
    <p:sldId id="335" r:id="rId76"/>
    <p:sldId id="336" r:id="rId77"/>
    <p:sldId id="337" r:id="rId78"/>
  </p:sldIdLst>
  <p:sldSz cx="9144000" cy="6858000" type="screen4x3"/>
  <p:notesSz cx="6858000" cy="9144000"/>
  <p:embeddedFontLst>
    <p:embeddedFont>
      <p:font typeface="Calibri" panose="020F0502020204030204" pitchFamily="34" charset="0"/>
      <p:regular r:id="rId79"/>
      <p:bold r:id="rId80"/>
      <p:italic r:id="rId81"/>
      <p:boldItalic r:id="rId8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1.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4.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2.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3.fntdata"/><Relationship Id="rId8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Schmidt France</c:v>
                </c:pt>
              </c:strCache>
            </c:strRef>
          </c:tx>
          <c:spPr>
            <a:ln w="28575" cap="rnd">
              <a:solidFill>
                <a:schemeClr val="accent1"/>
              </a:solidFill>
              <a:round/>
            </a:ln>
            <a:effectLst/>
          </c:spPr>
          <c:marker>
            <c:symbol val="none"/>
          </c:marker>
          <c:cat>
            <c:numRef>
              <c:f>Sheet1!$A$2:$A$6</c:f>
              <c:numCache>
                <c:formatCode>m/d/yyyy</c:formatCode>
                <c:ptCount val="5"/>
                <c:pt idx="0">
                  <c:v>45292</c:v>
                </c:pt>
                <c:pt idx="1">
                  <c:v>45299</c:v>
                </c:pt>
                <c:pt idx="2">
                  <c:v>45306</c:v>
                </c:pt>
                <c:pt idx="3">
                  <c:v>45313</c:v>
                </c:pt>
                <c:pt idx="4">
                  <c:v>45320</c:v>
                </c:pt>
              </c:numCache>
            </c:numRef>
          </c:cat>
          <c:val>
            <c:numRef>
              <c:f>Sheet1!$B$2:$B$6</c:f>
              <c:numCache>
                <c:formatCode>General</c:formatCode>
                <c:ptCount val="5"/>
                <c:pt idx="1">
                  <c:v>232534</c:v>
                </c:pt>
                <c:pt idx="2">
                  <c:v>232411</c:v>
                </c:pt>
                <c:pt idx="3">
                  <c:v>232461</c:v>
                </c:pt>
                <c:pt idx="4">
                  <c:v>232630</c:v>
                </c:pt>
              </c:numCache>
            </c:numRef>
          </c:val>
          <c:smooth val="0"/>
          <c:extLst>
            <c:ext xmlns:c16="http://schemas.microsoft.com/office/drawing/2014/chart" uri="{C3380CC4-5D6E-409C-BE32-E72D297353CC}">
              <c16:uniqueId val="{00000000-2201-4FED-B067-AFF114A894CF}"/>
            </c:ext>
          </c:extLst>
        </c:ser>
        <c:ser>
          <c:idx val="1"/>
          <c:order val="1"/>
          <c:tx>
            <c:strRef>
              <c:f>Sheet1!$C$1</c:f>
              <c:strCache>
                <c:ptCount val="1"/>
                <c:pt idx="0">
                  <c:v>Mobalpa</c:v>
                </c:pt>
              </c:strCache>
            </c:strRef>
          </c:tx>
          <c:spPr>
            <a:ln w="28575" cap="rnd">
              <a:solidFill>
                <a:schemeClr val="accent2"/>
              </a:solidFill>
              <a:round/>
            </a:ln>
            <a:effectLst/>
          </c:spPr>
          <c:marker>
            <c:symbol val="none"/>
          </c:marker>
          <c:cat>
            <c:numRef>
              <c:f>Sheet1!$A$2:$A$6</c:f>
              <c:numCache>
                <c:formatCode>m/d/yyyy</c:formatCode>
                <c:ptCount val="5"/>
                <c:pt idx="0">
                  <c:v>45292</c:v>
                </c:pt>
                <c:pt idx="1">
                  <c:v>45299</c:v>
                </c:pt>
                <c:pt idx="2">
                  <c:v>45306</c:v>
                </c:pt>
                <c:pt idx="3">
                  <c:v>45313</c:v>
                </c:pt>
                <c:pt idx="4">
                  <c:v>45320</c:v>
                </c:pt>
              </c:numCache>
            </c:numRef>
          </c:cat>
          <c:val>
            <c:numRef>
              <c:f>Sheet1!$C$2:$C$6</c:f>
              <c:numCache>
                <c:formatCode>General</c:formatCode>
                <c:ptCount val="5"/>
              </c:numCache>
            </c:numRef>
          </c:val>
          <c:smooth val="0"/>
          <c:extLst>
            <c:ext xmlns:c16="http://schemas.microsoft.com/office/drawing/2014/chart" uri="{C3380CC4-5D6E-409C-BE32-E72D297353CC}">
              <c16:uniqueId val="{00000001-2201-4FED-B067-AFF114A894CF}"/>
            </c:ext>
          </c:extLst>
        </c:ser>
        <c:dLbls>
          <c:showLegendKey val="0"/>
          <c:showVal val="0"/>
          <c:showCatName val="0"/>
          <c:showSerName val="0"/>
          <c:showPercent val="0"/>
          <c:showBubbleSize val="0"/>
        </c:dLbls>
        <c:smooth val="0"/>
        <c:axId val="386981176"/>
        <c:axId val="386986096"/>
      </c:lineChart>
      <c:dateAx>
        <c:axId val="386981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86096"/>
        <c:crosses val="autoZero"/>
        <c:auto val="1"/>
        <c:lblOffset val="100"/>
        <c:baseTimeUnit val="days"/>
      </c:dateAx>
      <c:valAx>
        <c:axId val="38698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8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mobalpa</c:v>
                </c:pt>
              </c:strCache>
            </c:strRef>
          </c:tx>
          <c:spPr>
            <a:ln w="28575" cap="rnd">
              <a:solidFill>
                <a:schemeClr val="accent1"/>
              </a:solidFill>
              <a:round/>
            </a:ln>
            <a:effectLst/>
          </c:spPr>
          <c:marker>
            <c:symbol val="none"/>
          </c:marker>
          <c:cat>
            <c:numRef>
              <c:f>Sheet1!$A$2:$A$6</c:f>
              <c:numCache>
                <c:formatCode>m/d/yyyy</c:formatCode>
                <c:ptCount val="5"/>
                <c:pt idx="0">
                  <c:v>45292</c:v>
                </c:pt>
                <c:pt idx="1">
                  <c:v>45299</c:v>
                </c:pt>
                <c:pt idx="2">
                  <c:v>45306</c:v>
                </c:pt>
                <c:pt idx="3">
                  <c:v>45313</c:v>
                </c:pt>
                <c:pt idx="4">
                  <c:v>45320</c:v>
                </c:pt>
              </c:numCache>
            </c:numRef>
          </c:cat>
          <c:val>
            <c:numRef>
              <c:f>Sheet1!$B$2:$B$6</c:f>
              <c:numCache>
                <c:formatCode>General</c:formatCode>
                <c:ptCount val="5"/>
                <c:pt idx="0">
                  <c:v>50914</c:v>
                </c:pt>
                <c:pt idx="1">
                  <c:v>50852</c:v>
                </c:pt>
                <c:pt idx="2">
                  <c:v>50815</c:v>
                </c:pt>
                <c:pt idx="3">
                  <c:v>50864</c:v>
                </c:pt>
                <c:pt idx="4">
                  <c:v>50863</c:v>
                </c:pt>
              </c:numCache>
            </c:numRef>
          </c:val>
          <c:smooth val="0"/>
          <c:extLst>
            <c:ext xmlns:c16="http://schemas.microsoft.com/office/drawing/2014/chart" uri="{C3380CC4-5D6E-409C-BE32-E72D297353CC}">
              <c16:uniqueId val="{00000000-0958-4B58-A5F4-F972B4CF78CB}"/>
            </c:ext>
          </c:extLst>
        </c:ser>
        <c:ser>
          <c:idx val="1"/>
          <c:order val="1"/>
          <c:tx>
            <c:strRef>
              <c:f>Sheet1!$C$1</c:f>
              <c:strCache>
                <c:ptCount val="1"/>
                <c:pt idx="0">
                  <c:v>schmidt_officiel</c:v>
                </c:pt>
              </c:strCache>
            </c:strRef>
          </c:tx>
          <c:spPr>
            <a:ln w="28575" cap="rnd">
              <a:solidFill>
                <a:schemeClr val="accent2"/>
              </a:solidFill>
              <a:round/>
            </a:ln>
            <a:effectLst/>
          </c:spPr>
          <c:marker>
            <c:symbol val="none"/>
          </c:marker>
          <c:cat>
            <c:numRef>
              <c:f>Sheet1!$A$2:$A$6</c:f>
              <c:numCache>
                <c:formatCode>m/d/yyyy</c:formatCode>
                <c:ptCount val="5"/>
                <c:pt idx="0">
                  <c:v>45292</c:v>
                </c:pt>
                <c:pt idx="1">
                  <c:v>45299</c:v>
                </c:pt>
                <c:pt idx="2">
                  <c:v>45306</c:v>
                </c:pt>
                <c:pt idx="3">
                  <c:v>45313</c:v>
                </c:pt>
                <c:pt idx="4">
                  <c:v>45320</c:v>
                </c:pt>
              </c:numCache>
            </c:numRef>
          </c:cat>
          <c:val>
            <c:numRef>
              <c:f>Sheet1!$C$2:$C$6</c:f>
              <c:numCache>
                <c:formatCode>General</c:formatCode>
                <c:ptCount val="5"/>
                <c:pt idx="1">
                  <c:v>36849</c:v>
                </c:pt>
                <c:pt idx="2">
                  <c:v>36903</c:v>
                </c:pt>
                <c:pt idx="3">
                  <c:v>36952</c:v>
                </c:pt>
                <c:pt idx="4">
                  <c:v>36991</c:v>
                </c:pt>
              </c:numCache>
            </c:numRef>
          </c:val>
          <c:smooth val="0"/>
          <c:extLst>
            <c:ext xmlns:c16="http://schemas.microsoft.com/office/drawing/2014/chart" uri="{C3380CC4-5D6E-409C-BE32-E72D297353CC}">
              <c16:uniqueId val="{00000001-0958-4B58-A5F4-F972B4CF78CB}"/>
            </c:ext>
          </c:extLst>
        </c:ser>
        <c:dLbls>
          <c:showLegendKey val="0"/>
          <c:showVal val="0"/>
          <c:showCatName val="0"/>
          <c:showSerName val="0"/>
          <c:showPercent val="0"/>
          <c:showBubbleSize val="0"/>
        </c:dLbls>
        <c:smooth val="0"/>
        <c:axId val="397287272"/>
        <c:axId val="397290880"/>
      </c:lineChart>
      <c:dateAx>
        <c:axId val="39728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90880"/>
        <c:crosses val="autoZero"/>
        <c:auto val="1"/>
        <c:lblOffset val="100"/>
        <c:baseTimeUnit val="days"/>
      </c:dateAx>
      <c:valAx>
        <c:axId val="39729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8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Schmidt France Organic Reach</c:v>
                </c:pt>
              </c:strCache>
            </c:strRef>
          </c:tx>
          <c:spPr>
            <a:ln w="28575" cap="rnd">
              <a:solidFill>
                <a:schemeClr val="accent1"/>
              </a:solidFill>
              <a:round/>
            </a:ln>
            <a:effectLst/>
          </c:spPr>
          <c:marker>
            <c:symbol val="none"/>
          </c:marker>
          <c:cat>
            <c:numRef>
              <c:f>Sheet1!$A$2:$A$6</c:f>
              <c:numCache>
                <c:formatCode>m/d/yyyy</c:formatCode>
                <c:ptCount val="5"/>
                <c:pt idx="0">
                  <c:v>45292</c:v>
                </c:pt>
                <c:pt idx="1">
                  <c:v>45299</c:v>
                </c:pt>
                <c:pt idx="2">
                  <c:v>45306</c:v>
                </c:pt>
                <c:pt idx="3">
                  <c:v>45313</c:v>
                </c:pt>
                <c:pt idx="4">
                  <c:v>45320</c:v>
                </c:pt>
              </c:numCache>
            </c:numRef>
          </c:cat>
          <c:val>
            <c:numRef>
              <c:f>Sheet1!$B$2:$B$6</c:f>
              <c:numCache>
                <c:formatCode>General</c:formatCode>
                <c:ptCount val="5"/>
                <c:pt idx="0">
                  <c:v>13118</c:v>
                </c:pt>
                <c:pt idx="1">
                  <c:v>39748</c:v>
                </c:pt>
                <c:pt idx="2">
                  <c:v>26346</c:v>
                </c:pt>
                <c:pt idx="3">
                  <c:v>23682</c:v>
                </c:pt>
                <c:pt idx="4">
                  <c:v>19718</c:v>
                </c:pt>
              </c:numCache>
            </c:numRef>
          </c:val>
          <c:smooth val="0"/>
          <c:extLst>
            <c:ext xmlns:c16="http://schemas.microsoft.com/office/drawing/2014/chart" uri="{C3380CC4-5D6E-409C-BE32-E72D297353CC}">
              <c16:uniqueId val="{00000000-9BC7-48D8-BF30-6C19AF95F8D0}"/>
            </c:ext>
          </c:extLst>
        </c:ser>
        <c:dLbls>
          <c:showLegendKey val="0"/>
          <c:showVal val="0"/>
          <c:showCatName val="0"/>
          <c:showSerName val="0"/>
          <c:showPercent val="0"/>
          <c:showBubbleSize val="0"/>
        </c:dLbls>
        <c:smooth val="0"/>
        <c:axId val="332966184"/>
        <c:axId val="331586632"/>
      </c:lineChart>
      <c:dateAx>
        <c:axId val="332966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86632"/>
        <c:crosses val="autoZero"/>
        <c:auto val="1"/>
        <c:lblOffset val="100"/>
        <c:baseTimeUnit val="days"/>
      </c:dateAx>
      <c:valAx>
        <c:axId val="33158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6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schmidt_officiel</c:v>
                </c:pt>
              </c:strCache>
            </c:strRef>
          </c:cat>
          <c:val>
            <c:numRef>
              <c:f>Sheet1!$B$2</c:f>
              <c:numCache>
                <c:formatCode>General</c:formatCode>
                <c:ptCount val="1"/>
                <c:pt idx="0">
                  <c:v>5691.3333333333303</c:v>
                </c:pt>
              </c:numCache>
            </c:numRef>
          </c:val>
          <c:extLst>
            <c:ext xmlns:c16="http://schemas.microsoft.com/office/drawing/2014/chart" uri="{C3380CC4-5D6E-409C-BE32-E72D297353CC}">
              <c16:uniqueId val="{00000000-07DE-4023-886F-D96A8B346988}"/>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schmidt_officiel</c:v>
                </c:pt>
              </c:strCache>
            </c:strRef>
          </c:cat>
          <c:val>
            <c:numRef>
              <c:f>Sheet1!$C$2</c:f>
              <c:numCache>
                <c:formatCode>General</c:formatCode>
                <c:ptCount val="1"/>
                <c:pt idx="0">
                  <c:v>6495.5</c:v>
                </c:pt>
              </c:numCache>
            </c:numRef>
          </c:val>
          <c:extLst>
            <c:ext xmlns:c16="http://schemas.microsoft.com/office/drawing/2014/chart" uri="{C3380CC4-5D6E-409C-BE32-E72D297353CC}">
              <c16:uniqueId val="{00000001-07DE-4023-886F-D96A8B34698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schmidt_officiel</c:v>
                </c:pt>
              </c:strCache>
            </c:strRef>
          </c:cat>
          <c:val>
            <c:numRef>
              <c:f>Sheet1!$D$2</c:f>
              <c:numCache>
                <c:formatCode>General</c:formatCode>
                <c:ptCount val="1"/>
                <c:pt idx="0">
                  <c:v>0</c:v>
                </c:pt>
              </c:numCache>
            </c:numRef>
          </c:val>
          <c:extLst>
            <c:ext xmlns:c16="http://schemas.microsoft.com/office/drawing/2014/chart" uri="{C3380CC4-5D6E-409C-BE32-E72D297353CC}">
              <c16:uniqueId val="{00000002-07DE-4023-886F-D96A8B346988}"/>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schmidt_officiel</c:v>
                </c:pt>
              </c:strCache>
            </c:strRef>
          </c:cat>
          <c:val>
            <c:numRef>
              <c:f>Sheet1!$E$2</c:f>
              <c:numCache>
                <c:formatCode>General</c:formatCode>
                <c:ptCount val="1"/>
                <c:pt idx="0">
                  <c:v>6154</c:v>
                </c:pt>
              </c:numCache>
            </c:numRef>
          </c:val>
          <c:extLst>
            <c:ext xmlns:c16="http://schemas.microsoft.com/office/drawing/2014/chart" uri="{C3380CC4-5D6E-409C-BE32-E72D297353CC}">
              <c16:uniqueId val="{00000003-07DE-4023-886F-D96A8B346988}"/>
            </c:ext>
          </c:extLst>
        </c:ser>
        <c:dLbls>
          <c:showLegendKey val="0"/>
          <c:showVal val="0"/>
          <c:showCatName val="0"/>
          <c:showSerName val="0"/>
          <c:showPercent val="0"/>
          <c:showBubbleSize val="0"/>
        </c:dLbls>
        <c:gapWidth val="150"/>
        <c:overlap val="100"/>
        <c:axId val="331587288"/>
        <c:axId val="331589256"/>
      </c:barChart>
      <c:catAx>
        <c:axId val="331587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89256"/>
        <c:crosses val="autoZero"/>
        <c:auto val="1"/>
        <c:lblAlgn val="ctr"/>
        <c:lblOffset val="100"/>
        <c:noMultiLvlLbl val="0"/>
      </c:catAx>
      <c:valAx>
        <c:axId val="331589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8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Shop.schmidt</c:v>
                </c:pt>
                <c:pt idx="1">
                  <c:v>Sélection engagée</c:v>
                </c:pt>
                <c:pt idx="2">
                  <c:v>Vidéo capsule</c:v>
                </c:pt>
              </c:strCache>
            </c:strRef>
          </c:cat>
          <c:val>
            <c:numRef>
              <c:f>Sheet1!$A$2:$C$2</c:f>
              <c:numCache>
                <c:formatCode>General</c:formatCode>
                <c:ptCount val="3"/>
                <c:pt idx="0">
                  <c:v>2</c:v>
                </c:pt>
                <c:pt idx="1">
                  <c:v>1</c:v>
                </c:pt>
                <c:pt idx="2">
                  <c:v>1</c:v>
                </c:pt>
              </c:numCache>
            </c:numRef>
          </c:val>
          <c:extLst>
            <c:ext xmlns:c16="http://schemas.microsoft.com/office/drawing/2014/chart" uri="{C3380CC4-5D6E-409C-BE32-E72D297353CC}">
              <c16:uniqueId val="{00000000-D9B9-417A-B57E-0B943C4FBF4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Shop.schmidt</c:v>
                </c:pt>
                <c:pt idx="1">
                  <c:v>Sélection engagée</c:v>
                </c:pt>
              </c:strCache>
            </c:strRef>
          </c:cat>
          <c:val>
            <c:numRef>
              <c:f>Sheet1!$A$2:$B$2</c:f>
              <c:numCache>
                <c:formatCode>General</c:formatCode>
                <c:ptCount val="2"/>
                <c:pt idx="0">
                  <c:v>2</c:v>
                </c:pt>
                <c:pt idx="1">
                  <c:v>1</c:v>
                </c:pt>
              </c:numCache>
            </c:numRef>
          </c:val>
          <c:extLst>
            <c:ext xmlns:c16="http://schemas.microsoft.com/office/drawing/2014/chart" uri="{C3380CC4-5D6E-409C-BE32-E72D297353CC}">
              <c16:uniqueId val="{00000000-4CE6-43A2-B609-22E98379323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1EF17-6133-4DC3-8E31-5140FEC5C709}"/>
              </a:ext>
            </a:extLst>
          </p:cNvPr>
          <p:cNvSpPr>
            <a:spLocks noGrp="1"/>
          </p:cNvSpPr>
          <p:nvPr>
            <p:ph type="ctrTitle"/>
          </p:nvPr>
        </p:nvSpPr>
        <p:spPr/>
        <p:txBody>
          <a:bodyPr/>
          <a:lstStyle/>
          <a:p>
            <a:r>
              <a:rPr lang="en-US"/>
              <a:t>Schmidt France</a:t>
            </a:r>
          </a:p>
        </p:txBody>
      </p:sp>
      <p:sp>
        <p:nvSpPr>
          <p:cNvPr id="3" name="Subtitle 2">
            <a:extLst>
              <a:ext uri="{FF2B5EF4-FFF2-40B4-BE49-F238E27FC236}">
                <a16:creationId xmlns:a16="http://schemas.microsoft.com/office/drawing/2014/main" id="{EB66A4D5-A53F-418F-A380-671C8320E835}"/>
              </a:ext>
            </a:extLst>
          </p:cNvPr>
          <p:cNvSpPr>
            <a:spLocks noGrp="1"/>
          </p:cNvSpPr>
          <p:nvPr>
            <p:ph type="subTitle" idx="1"/>
          </p:nvPr>
        </p:nvSpPr>
        <p:spPr/>
        <p:txBody>
          <a:bodyPr/>
          <a:lstStyle/>
          <a:p>
            <a:r>
              <a:rPr lang="en-US"/>
              <a:t>Schmidt Groupe</a:t>
            </a:r>
          </a:p>
        </p:txBody>
      </p:sp>
    </p:spTree>
    <p:extLst>
      <p:ext uri="{BB962C8B-B14F-4D97-AF65-F5344CB8AC3E}">
        <p14:creationId xmlns:p14="http://schemas.microsoft.com/office/powerpoint/2010/main" val="346801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6D3D-1847-4D07-8A6E-298BDD8BBA50}"/>
              </a:ext>
            </a:extLst>
          </p:cNvPr>
          <p:cNvSpPr>
            <a:spLocks noGrp="1"/>
          </p:cNvSpPr>
          <p:nvPr>
            <p:ph type="title"/>
          </p:nvPr>
        </p:nvSpPr>
        <p:spPr/>
        <p:txBody>
          <a:bodyPr/>
          <a:lstStyle/>
          <a:p>
            <a:r>
              <a:rPr lang="fr-FR"/>
              <a:t>Facebook Evolution du nombre de fans Facebook | 2 profiles</a:t>
            </a:r>
            <a:endParaRPr lang="en-US"/>
          </a:p>
        </p:txBody>
      </p:sp>
      <p:graphicFrame>
        <p:nvGraphicFramePr>
          <p:cNvPr id="6" name="Chart Placeholder 5">
            <a:extLst>
              <a:ext uri="{FF2B5EF4-FFF2-40B4-BE49-F238E27FC236}">
                <a16:creationId xmlns:a16="http://schemas.microsoft.com/office/drawing/2014/main" id="{0BE98278-0C09-4CBC-A88C-1F19279B3081}"/>
              </a:ext>
            </a:extLst>
          </p:cNvPr>
          <p:cNvGraphicFramePr>
            <a:graphicFrameLocks noGrp="1"/>
          </p:cNvGraphicFramePr>
          <p:nvPr>
            <p:ph type="chart" sz="quarter" idx="13"/>
            <p:extLst>
              <p:ext uri="{D42A27DB-BD31-4B8C-83A1-F6EECF244321}">
                <p14:modId xmlns:p14="http://schemas.microsoft.com/office/powerpoint/2010/main" val="4108510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3FBC2F-378E-45E8-B294-CEE566015223}"/>
              </a:ext>
            </a:extLst>
          </p:cNvPr>
          <p:cNvSpPr>
            <a:spLocks noGrp="1"/>
          </p:cNvSpPr>
          <p:nvPr>
            <p:ph type="body" sz="quarter" idx="14"/>
          </p:nvPr>
        </p:nvSpPr>
        <p:spPr/>
        <p:txBody>
          <a:bodyPr/>
          <a:lstStyle/>
          <a:p>
            <a:r>
              <a:rPr lang="en-US"/>
              <a:t>01/01/2024 - 02/04/2024</a:t>
            </a:r>
          </a:p>
        </p:txBody>
      </p:sp>
      <p:sp>
        <p:nvSpPr>
          <p:cNvPr id="5" name="Footer Placeholder 4">
            <a:extLst>
              <a:ext uri="{FF2B5EF4-FFF2-40B4-BE49-F238E27FC236}">
                <a16:creationId xmlns:a16="http://schemas.microsoft.com/office/drawing/2014/main" id="{D4D5E727-01E7-4295-821D-E92CCC20CE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4849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4D322-CC66-4996-9E90-661DD8342BAB}"/>
              </a:ext>
            </a:extLst>
          </p:cNvPr>
          <p:cNvSpPr>
            <a:spLocks noGrp="1"/>
          </p:cNvSpPr>
          <p:nvPr>
            <p:ph type="title"/>
          </p:nvPr>
        </p:nvSpPr>
        <p:spPr/>
        <p:txBody>
          <a:bodyPr/>
          <a:lstStyle/>
          <a:p>
            <a:r>
              <a:rPr lang="fr-FR"/>
              <a:t>Instagram Evolution du nombre d'abonnés Instagram | 2 profiles</a:t>
            </a:r>
            <a:endParaRPr lang="en-US"/>
          </a:p>
        </p:txBody>
      </p:sp>
      <p:graphicFrame>
        <p:nvGraphicFramePr>
          <p:cNvPr id="6" name="Chart Placeholder 5">
            <a:extLst>
              <a:ext uri="{FF2B5EF4-FFF2-40B4-BE49-F238E27FC236}">
                <a16:creationId xmlns:a16="http://schemas.microsoft.com/office/drawing/2014/main" id="{B9EA2227-1F80-481A-A253-ADE1D98C30AB}"/>
              </a:ext>
            </a:extLst>
          </p:cNvPr>
          <p:cNvGraphicFramePr>
            <a:graphicFrameLocks noGrp="1"/>
          </p:cNvGraphicFramePr>
          <p:nvPr>
            <p:ph type="chart" sz="quarter" idx="13"/>
            <p:extLst>
              <p:ext uri="{D42A27DB-BD31-4B8C-83A1-F6EECF244321}">
                <p14:modId xmlns:p14="http://schemas.microsoft.com/office/powerpoint/2010/main" val="2833133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E99527-5EE9-4D2A-ADB6-EF26174657ED}"/>
              </a:ext>
            </a:extLst>
          </p:cNvPr>
          <p:cNvSpPr>
            <a:spLocks noGrp="1"/>
          </p:cNvSpPr>
          <p:nvPr>
            <p:ph type="body" sz="quarter" idx="14"/>
          </p:nvPr>
        </p:nvSpPr>
        <p:spPr/>
        <p:txBody>
          <a:bodyPr/>
          <a:lstStyle/>
          <a:p>
            <a:r>
              <a:rPr lang="en-US"/>
              <a:t>01/01/2024 - 02/04/2024</a:t>
            </a:r>
          </a:p>
        </p:txBody>
      </p:sp>
      <p:sp>
        <p:nvSpPr>
          <p:cNvPr id="5" name="Footer Placeholder 4">
            <a:extLst>
              <a:ext uri="{FF2B5EF4-FFF2-40B4-BE49-F238E27FC236}">
                <a16:creationId xmlns:a16="http://schemas.microsoft.com/office/drawing/2014/main" id="{A3E9131D-5B10-4C46-B734-19C3981C3F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6254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14F1-359C-4C62-8B5A-0CBC85BB249F}"/>
              </a:ext>
            </a:extLst>
          </p:cNvPr>
          <p:cNvSpPr>
            <a:spLocks noGrp="1"/>
          </p:cNvSpPr>
          <p:nvPr>
            <p:ph type="title"/>
          </p:nvPr>
        </p:nvSpPr>
        <p:spPr/>
        <p:txBody>
          <a:bodyPr/>
          <a:lstStyle/>
          <a:p>
            <a:r>
              <a:rPr lang="en-US"/>
              <a:t>Facebook Portée organique | Schmidt Schmidt France</a:t>
            </a:r>
          </a:p>
        </p:txBody>
      </p:sp>
      <p:graphicFrame>
        <p:nvGraphicFramePr>
          <p:cNvPr id="6" name="Chart Placeholder 5">
            <a:extLst>
              <a:ext uri="{FF2B5EF4-FFF2-40B4-BE49-F238E27FC236}">
                <a16:creationId xmlns:a16="http://schemas.microsoft.com/office/drawing/2014/main" id="{7A1DEE3E-05A0-4084-B9DF-4D7628772BD9}"/>
              </a:ext>
            </a:extLst>
          </p:cNvPr>
          <p:cNvGraphicFramePr>
            <a:graphicFrameLocks noGrp="1"/>
          </p:cNvGraphicFramePr>
          <p:nvPr>
            <p:ph type="chart" sz="quarter" idx="13"/>
            <p:extLst>
              <p:ext uri="{D42A27DB-BD31-4B8C-83A1-F6EECF244321}">
                <p14:modId xmlns:p14="http://schemas.microsoft.com/office/powerpoint/2010/main" val="4239952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A9B2E1-FC93-4B67-AF87-65A7A0D15A5E}"/>
              </a:ext>
            </a:extLst>
          </p:cNvPr>
          <p:cNvSpPr>
            <a:spLocks noGrp="1"/>
          </p:cNvSpPr>
          <p:nvPr>
            <p:ph type="body" sz="quarter" idx="14"/>
          </p:nvPr>
        </p:nvSpPr>
        <p:spPr/>
        <p:txBody>
          <a:bodyPr/>
          <a:lstStyle/>
          <a:p>
            <a:r>
              <a:rPr lang="en-US"/>
              <a:t>01/01/2024 - 02/04/2024</a:t>
            </a:r>
          </a:p>
        </p:txBody>
      </p:sp>
      <p:sp>
        <p:nvSpPr>
          <p:cNvPr id="5" name="Footer Placeholder 4">
            <a:extLst>
              <a:ext uri="{FF2B5EF4-FFF2-40B4-BE49-F238E27FC236}">
                <a16:creationId xmlns:a16="http://schemas.microsoft.com/office/drawing/2014/main" id="{F77EF38B-FEDC-44AF-92BB-9C39748B7A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9403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AC765-71F9-4BD6-B2F9-70F9E370C34B}"/>
              </a:ext>
            </a:extLst>
          </p:cNvPr>
          <p:cNvSpPr>
            <a:spLocks noGrp="1"/>
          </p:cNvSpPr>
          <p:nvPr>
            <p:ph type="title"/>
          </p:nvPr>
        </p:nvSpPr>
        <p:spPr/>
        <p:txBody>
          <a:bodyPr/>
          <a:lstStyle/>
          <a:p>
            <a:r>
              <a:rPr lang="fr-FR"/>
              <a:t>Instagram Portée organique par typologie de post | schmidt_officiel</a:t>
            </a:r>
            <a:endParaRPr lang="en-US"/>
          </a:p>
        </p:txBody>
      </p:sp>
      <p:graphicFrame>
        <p:nvGraphicFramePr>
          <p:cNvPr id="6" name="Chart Placeholder 5">
            <a:extLst>
              <a:ext uri="{FF2B5EF4-FFF2-40B4-BE49-F238E27FC236}">
                <a16:creationId xmlns:a16="http://schemas.microsoft.com/office/drawing/2014/main" id="{D6BD0CDF-FC8F-4BA6-AD3E-380C934608F7}"/>
              </a:ext>
            </a:extLst>
          </p:cNvPr>
          <p:cNvGraphicFramePr>
            <a:graphicFrameLocks noGrp="1"/>
          </p:cNvGraphicFramePr>
          <p:nvPr>
            <p:ph type="chart" sz="quarter" idx="13"/>
            <p:extLst>
              <p:ext uri="{D42A27DB-BD31-4B8C-83A1-F6EECF244321}">
                <p14:modId xmlns:p14="http://schemas.microsoft.com/office/powerpoint/2010/main" val="192523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0E07D3-5758-4D4D-AE35-F30A9549374E}"/>
              </a:ext>
            </a:extLst>
          </p:cNvPr>
          <p:cNvSpPr>
            <a:spLocks noGrp="1"/>
          </p:cNvSpPr>
          <p:nvPr>
            <p:ph type="body" sz="quarter" idx="14"/>
          </p:nvPr>
        </p:nvSpPr>
        <p:spPr/>
        <p:txBody>
          <a:bodyPr/>
          <a:lstStyle/>
          <a:p>
            <a:r>
              <a:rPr lang="en-US"/>
              <a:t>01/01/2024 - 02/04/2024</a:t>
            </a:r>
          </a:p>
        </p:txBody>
      </p:sp>
      <p:sp>
        <p:nvSpPr>
          <p:cNvPr id="5" name="Footer Placeholder 4">
            <a:extLst>
              <a:ext uri="{FF2B5EF4-FFF2-40B4-BE49-F238E27FC236}">
                <a16:creationId xmlns:a16="http://schemas.microsoft.com/office/drawing/2014/main" id="{7BFBF624-8E8E-40D5-8744-BBFA9BF33D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6677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D083A-27CC-49C1-90B2-1E6E9B32DB8A}"/>
              </a:ext>
            </a:extLst>
          </p:cNvPr>
          <p:cNvSpPr>
            <a:spLocks noGrp="1"/>
          </p:cNvSpPr>
          <p:nvPr>
            <p:ph type="title"/>
          </p:nvPr>
        </p:nvSpPr>
        <p:spPr/>
        <p:txBody>
          <a:bodyPr/>
          <a:lstStyle/>
          <a:p>
            <a:r>
              <a:rPr lang="en-US"/>
              <a:t>Instagram KPI Instagram | 2 profiles</a:t>
            </a:r>
          </a:p>
        </p:txBody>
      </p:sp>
      <p:graphicFrame>
        <p:nvGraphicFramePr>
          <p:cNvPr id="5" name="Table Placeholder 4">
            <a:extLst>
              <a:ext uri="{FF2B5EF4-FFF2-40B4-BE49-F238E27FC236}">
                <a16:creationId xmlns:a16="http://schemas.microsoft.com/office/drawing/2014/main" id="{D3946929-092F-4206-9213-D7D0835D0738}"/>
              </a:ext>
            </a:extLst>
          </p:cNvPr>
          <p:cNvGraphicFramePr>
            <a:graphicFrameLocks noGrp="1"/>
          </p:cNvGraphicFramePr>
          <p:nvPr>
            <p:ph type="tbl" sz="quarter" idx="13"/>
            <p:extLst>
              <p:ext uri="{D42A27DB-BD31-4B8C-83A1-F6EECF244321}">
                <p14:modId xmlns:p14="http://schemas.microsoft.com/office/powerpoint/2010/main" val="3253717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67191436"/>
                    </a:ext>
                  </a:extLst>
                </a:gridCol>
                <a:gridCol w="576072">
                  <a:extLst>
                    <a:ext uri="{9D8B030D-6E8A-4147-A177-3AD203B41FA5}">
                      <a16:colId xmlns:a16="http://schemas.microsoft.com/office/drawing/2014/main" val="3486867330"/>
                    </a:ext>
                  </a:extLst>
                </a:gridCol>
                <a:gridCol w="576072">
                  <a:extLst>
                    <a:ext uri="{9D8B030D-6E8A-4147-A177-3AD203B41FA5}">
                      <a16:colId xmlns:a16="http://schemas.microsoft.com/office/drawing/2014/main" val="2426786107"/>
                    </a:ext>
                  </a:extLst>
                </a:gridCol>
                <a:gridCol w="576072">
                  <a:extLst>
                    <a:ext uri="{9D8B030D-6E8A-4147-A177-3AD203B41FA5}">
                      <a16:colId xmlns:a16="http://schemas.microsoft.com/office/drawing/2014/main" val="3646201555"/>
                    </a:ext>
                  </a:extLst>
                </a:gridCol>
                <a:gridCol w="576072">
                  <a:extLst>
                    <a:ext uri="{9D8B030D-6E8A-4147-A177-3AD203B41FA5}">
                      <a16:colId xmlns:a16="http://schemas.microsoft.com/office/drawing/2014/main" val="2612479896"/>
                    </a:ext>
                  </a:extLst>
                </a:gridCol>
                <a:gridCol w="576072">
                  <a:extLst>
                    <a:ext uri="{9D8B030D-6E8A-4147-A177-3AD203B41FA5}">
                      <a16:colId xmlns:a16="http://schemas.microsoft.com/office/drawing/2014/main" val="341652154"/>
                    </a:ext>
                  </a:extLst>
                </a:gridCol>
                <a:gridCol w="576072">
                  <a:extLst>
                    <a:ext uri="{9D8B030D-6E8A-4147-A177-3AD203B41FA5}">
                      <a16:colId xmlns:a16="http://schemas.microsoft.com/office/drawing/2014/main" val="796952368"/>
                    </a:ext>
                  </a:extLst>
                </a:gridCol>
                <a:gridCol w="576072">
                  <a:extLst>
                    <a:ext uri="{9D8B030D-6E8A-4147-A177-3AD203B41FA5}">
                      <a16:colId xmlns:a16="http://schemas.microsoft.com/office/drawing/2014/main" val="1693322431"/>
                    </a:ext>
                  </a:extLst>
                </a:gridCol>
                <a:gridCol w="576072">
                  <a:extLst>
                    <a:ext uri="{9D8B030D-6E8A-4147-A177-3AD203B41FA5}">
                      <a16:colId xmlns:a16="http://schemas.microsoft.com/office/drawing/2014/main" val="4125974651"/>
                    </a:ext>
                  </a:extLst>
                </a:gridCol>
                <a:gridCol w="576072">
                  <a:extLst>
                    <a:ext uri="{9D8B030D-6E8A-4147-A177-3AD203B41FA5}">
                      <a16:colId xmlns:a16="http://schemas.microsoft.com/office/drawing/2014/main" val="3239985759"/>
                    </a:ext>
                  </a:extLst>
                </a:gridCol>
                <a:gridCol w="576072">
                  <a:extLst>
                    <a:ext uri="{9D8B030D-6E8A-4147-A177-3AD203B41FA5}">
                      <a16:colId xmlns:a16="http://schemas.microsoft.com/office/drawing/2014/main" val="12054398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688597489"/>
                  </a:ext>
                </a:extLst>
              </a:tr>
              <a:tr h="370840">
                <a:tc>
                  <a:txBody>
                    <a:bodyPr/>
                    <a:lstStyle/>
                    <a:p>
                      <a:r>
                        <a:rPr lang="en-US" sz="1000"/>
                        <a:t>mobalpa</a:t>
                      </a:r>
                    </a:p>
                  </a:txBody>
                  <a:tcPr/>
                </a:tc>
                <a:tc>
                  <a:txBody>
                    <a:bodyPr/>
                    <a:lstStyle/>
                    <a:p>
                      <a:r>
                        <a:rPr lang="en-US" sz="1000"/>
                        <a:t>50872</a:t>
                      </a:r>
                    </a:p>
                  </a:txBody>
                  <a:tcPr/>
                </a:tc>
                <a:tc>
                  <a:txBody>
                    <a:bodyPr/>
                    <a:lstStyle/>
                    <a:p>
                      <a:r>
                        <a:rPr lang="en-US" sz="1000"/>
                        <a:t>-184</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7</a:t>
                      </a:r>
                    </a:p>
                  </a:txBody>
                  <a:tcPr/>
                </a:tc>
                <a:tc>
                  <a:txBody>
                    <a:bodyPr/>
                    <a:lstStyle/>
                    <a:p>
                      <a:r>
                        <a:rPr lang="en-US" sz="1000"/>
                        <a:t>1047</a:t>
                      </a:r>
                    </a:p>
                  </a:txBody>
                  <a:tcPr/>
                </a:tc>
                <a:tc>
                  <a:txBody>
                    <a:bodyPr/>
                    <a:lstStyle/>
                    <a:p>
                      <a:r>
                        <a:rPr lang="en-US" sz="1000"/>
                        <a:t>26</a:t>
                      </a:r>
                    </a:p>
                  </a:txBody>
                  <a:tcPr/>
                </a:tc>
                <a:tc>
                  <a:txBody>
                    <a:bodyPr/>
                    <a:lstStyle/>
                    <a:p>
                      <a:r>
                        <a:rPr lang="en-US" sz="1000"/>
                        <a:t>0.3008 %</a:t>
                      </a:r>
                    </a:p>
                  </a:txBody>
                  <a:tcPr/>
                </a:tc>
                <a:extLst>
                  <a:ext uri="{0D108BD9-81ED-4DB2-BD59-A6C34878D82A}">
                    <a16:rowId xmlns:a16="http://schemas.microsoft.com/office/drawing/2014/main" val="1555218445"/>
                  </a:ext>
                </a:extLst>
              </a:tr>
              <a:tr h="370840">
                <a:tc>
                  <a:txBody>
                    <a:bodyPr/>
                    <a:lstStyle/>
                    <a:p>
                      <a:r>
                        <a:rPr lang="en-US" sz="1000"/>
                        <a:t>schmidt_officiel</a:t>
                      </a:r>
                    </a:p>
                  </a:txBody>
                  <a:tcPr/>
                </a:tc>
                <a:tc>
                  <a:txBody>
                    <a:bodyPr/>
                    <a:lstStyle/>
                    <a:p>
                      <a:r>
                        <a:rPr lang="en-US" sz="1000"/>
                        <a:t>36976</a:t>
                      </a:r>
                    </a:p>
                  </a:txBody>
                  <a:tcPr/>
                </a:tc>
                <a:tc>
                  <a:txBody>
                    <a:bodyPr/>
                    <a:lstStyle/>
                    <a:p>
                      <a:r>
                        <a:rPr lang="en-US" sz="1000"/>
                        <a:t>n/a</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1713</a:t>
                      </a:r>
                    </a:p>
                  </a:txBody>
                  <a:tcPr/>
                </a:tc>
                <a:tc>
                  <a:txBody>
                    <a:bodyPr/>
                    <a:lstStyle/>
                    <a:p>
                      <a:r>
                        <a:rPr lang="en-US" sz="1000"/>
                        <a:t>17</a:t>
                      </a:r>
                    </a:p>
                  </a:txBody>
                  <a:tcPr/>
                </a:tc>
                <a:tc>
                  <a:txBody>
                    <a:bodyPr/>
                    <a:lstStyle/>
                    <a:p>
                      <a:r>
                        <a:rPr lang="en-US" sz="1000"/>
                        <a:t>n/a</a:t>
                      </a:r>
                    </a:p>
                  </a:txBody>
                  <a:tcPr/>
                </a:tc>
                <a:extLst>
                  <a:ext uri="{0D108BD9-81ED-4DB2-BD59-A6C34878D82A}">
                    <a16:rowId xmlns:a16="http://schemas.microsoft.com/office/drawing/2014/main" val="1092896323"/>
                  </a:ext>
                </a:extLst>
              </a:tr>
            </a:tbl>
          </a:graphicData>
        </a:graphic>
      </p:graphicFrame>
      <p:sp>
        <p:nvSpPr>
          <p:cNvPr id="4" name="Text Placeholder 3">
            <a:extLst>
              <a:ext uri="{FF2B5EF4-FFF2-40B4-BE49-F238E27FC236}">
                <a16:creationId xmlns:a16="http://schemas.microsoft.com/office/drawing/2014/main" id="{BFFD4685-5D7B-451E-AE3C-4D097FB2FD0F}"/>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514591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74F09-A11C-4AAE-BC9A-AB9EF41ADE6D}"/>
              </a:ext>
            </a:extLst>
          </p:cNvPr>
          <p:cNvSpPr>
            <a:spLocks noGrp="1"/>
          </p:cNvSpPr>
          <p:nvPr>
            <p:ph type="title"/>
          </p:nvPr>
        </p:nvSpPr>
        <p:spPr/>
        <p:txBody>
          <a:bodyPr/>
          <a:lstStyle/>
          <a:p>
            <a:r>
              <a:rPr lang="fr-FR"/>
              <a:t>Instagram Publications Instagram | 2 profiles - 1 of 20</a:t>
            </a:r>
            <a:endParaRPr lang="en-US"/>
          </a:p>
        </p:txBody>
      </p:sp>
      <p:graphicFrame>
        <p:nvGraphicFramePr>
          <p:cNvPr id="5" name="Table Placeholder 4">
            <a:extLst>
              <a:ext uri="{FF2B5EF4-FFF2-40B4-BE49-F238E27FC236}">
                <a16:creationId xmlns:a16="http://schemas.microsoft.com/office/drawing/2014/main" id="{6C42074F-6C97-4EC8-9CC6-2E05FA0011A6}"/>
              </a:ext>
            </a:extLst>
          </p:cNvPr>
          <p:cNvGraphicFramePr>
            <a:graphicFrameLocks noGrp="1"/>
          </p:cNvGraphicFramePr>
          <p:nvPr>
            <p:ph type="tbl" sz="quarter" idx="13"/>
            <p:extLst>
              <p:ext uri="{D42A27DB-BD31-4B8C-83A1-F6EECF244321}">
                <p14:modId xmlns:p14="http://schemas.microsoft.com/office/powerpoint/2010/main" val="3593098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13765248"/>
                    </a:ext>
                  </a:extLst>
                </a:gridCol>
                <a:gridCol w="1399032">
                  <a:extLst>
                    <a:ext uri="{9D8B030D-6E8A-4147-A177-3AD203B41FA5}">
                      <a16:colId xmlns:a16="http://schemas.microsoft.com/office/drawing/2014/main" val="4010611080"/>
                    </a:ext>
                  </a:extLst>
                </a:gridCol>
                <a:gridCol w="1728216">
                  <a:extLst>
                    <a:ext uri="{9D8B030D-6E8A-4147-A177-3AD203B41FA5}">
                      <a16:colId xmlns:a16="http://schemas.microsoft.com/office/drawing/2014/main" val="3794504152"/>
                    </a:ext>
                  </a:extLst>
                </a:gridCol>
                <a:gridCol w="576072">
                  <a:extLst>
                    <a:ext uri="{9D8B030D-6E8A-4147-A177-3AD203B41FA5}">
                      <a16:colId xmlns:a16="http://schemas.microsoft.com/office/drawing/2014/main" val="25675383"/>
                    </a:ext>
                  </a:extLst>
                </a:gridCol>
                <a:gridCol w="576072">
                  <a:extLst>
                    <a:ext uri="{9D8B030D-6E8A-4147-A177-3AD203B41FA5}">
                      <a16:colId xmlns:a16="http://schemas.microsoft.com/office/drawing/2014/main" val="2235051144"/>
                    </a:ext>
                  </a:extLst>
                </a:gridCol>
                <a:gridCol w="576072">
                  <a:extLst>
                    <a:ext uri="{9D8B030D-6E8A-4147-A177-3AD203B41FA5}">
                      <a16:colId xmlns:a16="http://schemas.microsoft.com/office/drawing/2014/main" val="207542247"/>
                    </a:ext>
                  </a:extLst>
                </a:gridCol>
                <a:gridCol w="576072">
                  <a:extLst>
                    <a:ext uri="{9D8B030D-6E8A-4147-A177-3AD203B41FA5}">
                      <a16:colId xmlns:a16="http://schemas.microsoft.com/office/drawing/2014/main" val="2848048314"/>
                    </a:ext>
                  </a:extLst>
                </a:gridCol>
                <a:gridCol w="576072">
                  <a:extLst>
                    <a:ext uri="{9D8B030D-6E8A-4147-A177-3AD203B41FA5}">
                      <a16:colId xmlns:a16="http://schemas.microsoft.com/office/drawing/2014/main" val="2873045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8204361"/>
                  </a:ext>
                </a:extLst>
              </a:tr>
            </a:tbl>
          </a:graphicData>
        </a:graphic>
      </p:graphicFrame>
      <p:sp>
        <p:nvSpPr>
          <p:cNvPr id="4" name="Text Placeholder 3">
            <a:extLst>
              <a:ext uri="{FF2B5EF4-FFF2-40B4-BE49-F238E27FC236}">
                <a16:creationId xmlns:a16="http://schemas.microsoft.com/office/drawing/2014/main" id="{13F74364-E379-42F0-8573-6573438833C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232672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8635B-CD3A-48EC-B9CC-927AF242E43B}"/>
              </a:ext>
            </a:extLst>
          </p:cNvPr>
          <p:cNvSpPr>
            <a:spLocks noGrp="1"/>
          </p:cNvSpPr>
          <p:nvPr>
            <p:ph type="title"/>
          </p:nvPr>
        </p:nvSpPr>
        <p:spPr/>
        <p:txBody>
          <a:bodyPr/>
          <a:lstStyle/>
          <a:p>
            <a:r>
              <a:rPr lang="fr-FR"/>
              <a:t>Instagram Publications Instagram | 2 profiles - 2 of 20</a:t>
            </a:r>
            <a:endParaRPr lang="en-US"/>
          </a:p>
        </p:txBody>
      </p:sp>
      <p:graphicFrame>
        <p:nvGraphicFramePr>
          <p:cNvPr id="5" name="Table Placeholder 4">
            <a:extLst>
              <a:ext uri="{FF2B5EF4-FFF2-40B4-BE49-F238E27FC236}">
                <a16:creationId xmlns:a16="http://schemas.microsoft.com/office/drawing/2014/main" id="{08D9C137-CDEA-44B9-8187-B7ADE146C77A}"/>
              </a:ext>
            </a:extLst>
          </p:cNvPr>
          <p:cNvGraphicFramePr>
            <a:graphicFrameLocks noGrp="1"/>
          </p:cNvGraphicFramePr>
          <p:nvPr>
            <p:ph type="tbl" sz="quarter" idx="13"/>
            <p:extLst>
              <p:ext uri="{D42A27DB-BD31-4B8C-83A1-F6EECF244321}">
                <p14:modId xmlns:p14="http://schemas.microsoft.com/office/powerpoint/2010/main" val="4291612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60017343"/>
                    </a:ext>
                  </a:extLst>
                </a:gridCol>
                <a:gridCol w="1399032">
                  <a:extLst>
                    <a:ext uri="{9D8B030D-6E8A-4147-A177-3AD203B41FA5}">
                      <a16:colId xmlns:a16="http://schemas.microsoft.com/office/drawing/2014/main" val="3697135850"/>
                    </a:ext>
                  </a:extLst>
                </a:gridCol>
                <a:gridCol w="1728216">
                  <a:extLst>
                    <a:ext uri="{9D8B030D-6E8A-4147-A177-3AD203B41FA5}">
                      <a16:colId xmlns:a16="http://schemas.microsoft.com/office/drawing/2014/main" val="547831613"/>
                    </a:ext>
                  </a:extLst>
                </a:gridCol>
                <a:gridCol w="576072">
                  <a:extLst>
                    <a:ext uri="{9D8B030D-6E8A-4147-A177-3AD203B41FA5}">
                      <a16:colId xmlns:a16="http://schemas.microsoft.com/office/drawing/2014/main" val="1665211868"/>
                    </a:ext>
                  </a:extLst>
                </a:gridCol>
                <a:gridCol w="576072">
                  <a:extLst>
                    <a:ext uri="{9D8B030D-6E8A-4147-A177-3AD203B41FA5}">
                      <a16:colId xmlns:a16="http://schemas.microsoft.com/office/drawing/2014/main" val="1743034125"/>
                    </a:ext>
                  </a:extLst>
                </a:gridCol>
                <a:gridCol w="576072">
                  <a:extLst>
                    <a:ext uri="{9D8B030D-6E8A-4147-A177-3AD203B41FA5}">
                      <a16:colId xmlns:a16="http://schemas.microsoft.com/office/drawing/2014/main" val="3212059523"/>
                    </a:ext>
                  </a:extLst>
                </a:gridCol>
                <a:gridCol w="576072">
                  <a:extLst>
                    <a:ext uri="{9D8B030D-6E8A-4147-A177-3AD203B41FA5}">
                      <a16:colId xmlns:a16="http://schemas.microsoft.com/office/drawing/2014/main" val="6870670"/>
                    </a:ext>
                  </a:extLst>
                </a:gridCol>
                <a:gridCol w="576072">
                  <a:extLst>
                    <a:ext uri="{9D8B030D-6E8A-4147-A177-3AD203B41FA5}">
                      <a16:colId xmlns:a16="http://schemas.microsoft.com/office/drawing/2014/main" val="668643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6512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- 2024-01-31 10:00:47</a:t>
                      </a:r>
                      <a:r>
                        <a:rPr kumimoji="0" lang="fr-FR" sz="1000" b="0" i="0" u="none" strike="noStrike" kern="1200" cap="none" spc="0" normalizeH="0" baseline="0" noProof="0">
                          <a:ln>
                            <a:noFill/>
                          </a:ln>
                          <a:solidFill>
                            <a:prstClr val="black"/>
                          </a:solidFill>
                          <a:effectLst/>
                          <a:uLnTx/>
                          <a:uFillTx/>
                          <a:latin typeface="Calibri"/>
                          <a:ea typeface="+mn-ea"/>
                          <a:cs typeface="+mn-cs"/>
                        </a:rPr>
                        <a:t>
 🍃 Soucieux de l'impact de vos achats sur l'environnement ? Désireux d'avoir des appareils électroménager plus durables ?🍃 
Découvrez La Sélection Engagée Schmidt et faites votre choix parmi de grandes marques et de nombreuses références qui répondent à vos habitudes de vie.
Pour entrer dans La Sélection Engagée, les lave-linges doivent par exemple avoir des pièces détachées disponibles au minimum 10 ans.
Rendez-vous dans nos magasins pour découvrir toute La Sélection Engagée Schmidt.
#HomeSchmidtHome #LaSélectionEngagéeSchmidt #Actschmidt #premierfabricantfrançais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https://quintly-eu-image-storage.s3.amazonaws.com/828dff74efc4ae1c3cff4acba4856445/a2a8e816baa93c27007505102a8580e0.jpg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Sélection engagée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594923547"/>
                  </a:ext>
                </a:extLst>
              </a:tr>
            </a:tbl>
          </a:graphicData>
        </a:graphic>
      </p:graphicFrame>
      <p:sp>
        <p:nvSpPr>
          <p:cNvPr id="4" name="Text Placeholder 3">
            <a:extLst>
              <a:ext uri="{FF2B5EF4-FFF2-40B4-BE49-F238E27FC236}">
                <a16:creationId xmlns:a16="http://schemas.microsoft.com/office/drawing/2014/main" id="{8BA0E5CD-0997-4B26-BFA2-658BB092907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356493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DA38E-03D1-4DDA-AF7F-ACD2B5342473}"/>
              </a:ext>
            </a:extLst>
          </p:cNvPr>
          <p:cNvSpPr>
            <a:spLocks noGrp="1"/>
          </p:cNvSpPr>
          <p:nvPr>
            <p:ph type="title"/>
          </p:nvPr>
        </p:nvSpPr>
        <p:spPr/>
        <p:txBody>
          <a:bodyPr/>
          <a:lstStyle/>
          <a:p>
            <a:r>
              <a:rPr lang="fr-FR"/>
              <a:t>Instagram Publications Instagram | 2 profiles - 3 of 20</a:t>
            </a:r>
            <a:endParaRPr lang="en-US"/>
          </a:p>
        </p:txBody>
      </p:sp>
      <p:graphicFrame>
        <p:nvGraphicFramePr>
          <p:cNvPr id="5" name="Table Placeholder 4">
            <a:extLst>
              <a:ext uri="{FF2B5EF4-FFF2-40B4-BE49-F238E27FC236}">
                <a16:creationId xmlns:a16="http://schemas.microsoft.com/office/drawing/2014/main" id="{7D684BCF-0AD6-4034-AF22-F0D916096882}"/>
              </a:ext>
            </a:extLst>
          </p:cNvPr>
          <p:cNvGraphicFramePr>
            <a:graphicFrameLocks noGrp="1"/>
          </p:cNvGraphicFramePr>
          <p:nvPr>
            <p:ph type="tbl" sz="quarter" idx="13"/>
            <p:extLst>
              <p:ext uri="{D42A27DB-BD31-4B8C-83A1-F6EECF244321}">
                <p14:modId xmlns:p14="http://schemas.microsoft.com/office/powerpoint/2010/main" val="3525794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66999290"/>
                    </a:ext>
                  </a:extLst>
                </a:gridCol>
                <a:gridCol w="1399032">
                  <a:extLst>
                    <a:ext uri="{9D8B030D-6E8A-4147-A177-3AD203B41FA5}">
                      <a16:colId xmlns:a16="http://schemas.microsoft.com/office/drawing/2014/main" val="1809522405"/>
                    </a:ext>
                  </a:extLst>
                </a:gridCol>
                <a:gridCol w="1728216">
                  <a:extLst>
                    <a:ext uri="{9D8B030D-6E8A-4147-A177-3AD203B41FA5}">
                      <a16:colId xmlns:a16="http://schemas.microsoft.com/office/drawing/2014/main" val="352320536"/>
                    </a:ext>
                  </a:extLst>
                </a:gridCol>
                <a:gridCol w="576072">
                  <a:extLst>
                    <a:ext uri="{9D8B030D-6E8A-4147-A177-3AD203B41FA5}">
                      <a16:colId xmlns:a16="http://schemas.microsoft.com/office/drawing/2014/main" val="2426377534"/>
                    </a:ext>
                  </a:extLst>
                </a:gridCol>
                <a:gridCol w="576072">
                  <a:extLst>
                    <a:ext uri="{9D8B030D-6E8A-4147-A177-3AD203B41FA5}">
                      <a16:colId xmlns:a16="http://schemas.microsoft.com/office/drawing/2014/main" val="1614864741"/>
                    </a:ext>
                  </a:extLst>
                </a:gridCol>
                <a:gridCol w="576072">
                  <a:extLst>
                    <a:ext uri="{9D8B030D-6E8A-4147-A177-3AD203B41FA5}">
                      <a16:colId xmlns:a16="http://schemas.microsoft.com/office/drawing/2014/main" val="2531309670"/>
                    </a:ext>
                  </a:extLst>
                </a:gridCol>
                <a:gridCol w="576072">
                  <a:extLst>
                    <a:ext uri="{9D8B030D-6E8A-4147-A177-3AD203B41FA5}">
                      <a16:colId xmlns:a16="http://schemas.microsoft.com/office/drawing/2014/main" val="3580229946"/>
                    </a:ext>
                  </a:extLst>
                </a:gridCol>
                <a:gridCol w="576072">
                  <a:extLst>
                    <a:ext uri="{9D8B030D-6E8A-4147-A177-3AD203B41FA5}">
                      <a16:colId xmlns:a16="http://schemas.microsoft.com/office/drawing/2014/main" val="844844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02863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mobalpa - 2024-01-29 11:01:00</a:t>
                      </a:r>
                      <a:r>
                        <a:rPr kumimoji="0" lang="fr-FR" sz="1000" b="0" i="0" u="none" strike="noStrike" kern="1200" cap="none" spc="0" normalizeH="0" baseline="0" noProof="0">
                          <a:ln>
                            <a:noFill/>
                          </a:ln>
                          <a:solidFill>
                            <a:prstClr val="black"/>
                          </a:solidFill>
                          <a:effectLst/>
                          <a:uLnTx/>
                          <a:uFillTx/>
                          <a:latin typeface="Calibri"/>
                          <a:ea typeface="+mn-ea"/>
                          <a:cs typeface="+mn-cs"/>
                        </a:rPr>
                        <a:t>
 Votre entrée peut être aussi belle que pratique ! Mixez couleur et aménagements ingénieux pour une bonne entrée en matière...
Retrouvez toutes nos entrées sur-mesure sur notre site mobalpa.fr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o1/v/t16/f1/m82/08442BE816DFA8CD0CA93CB17E764D9E_video_dashinit.mp4?efg=eyJ2ZW5jb2RlX3RhZyI6InZ0c192b2RfdXJsZ2VuLmNsaXBzLnVua25vd24tQzMuNzIwLmRhc2hfYmFzZWxpbmVfMV92MSJ9&amp;_nc_ht=scontent-fra5-1.cdninstagram.com&amp;_nc_cat=105&amp;vs=773659931274929_3031348502&amp;_nc_vs=HBksFQIYT2lnX3hwdl9yZWVsc19wZXJtYW5lbnRfcHJvZC8wODQ0MkJFODE2REZBOENEMENBOTNDQjE3RTc2NEQ5RV92aWRlb19kYXNoaW5pdC5tcDQVAALIAQAVAhg6cGFzc3Rocm91Z2hfZXZlcnN0b3JlL0dKNFlNUm1jMVBoWXRsVUJBRWpMV1d3UWhhbENicV9FQUFBRhUCAsgBACgAGAAbAYgHdXNlX29pbAExFQAAJpCt1v38hpBAFQIoAkMzLBdAJKZmZmZmZhgSZGFzaF9iYXNlbGluZV8xX3YxEQB1AAA%3D&amp;ccb=9-4&amp;oh=00_AfDFa56XmPFJVvd-CED9N3DAOf96XDpmeKSVzi4xsOCeYQ&amp;oe=65DDE5AC&amp;_nc_sid=1d576d&amp;_nc_rid=86c9f8033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Concurrent , Mobalpa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56340663"/>
                  </a:ext>
                </a:extLst>
              </a:tr>
            </a:tbl>
          </a:graphicData>
        </a:graphic>
      </p:graphicFrame>
      <p:sp>
        <p:nvSpPr>
          <p:cNvPr id="4" name="Text Placeholder 3">
            <a:extLst>
              <a:ext uri="{FF2B5EF4-FFF2-40B4-BE49-F238E27FC236}">
                <a16:creationId xmlns:a16="http://schemas.microsoft.com/office/drawing/2014/main" id="{70FAA61A-872C-49DE-84F5-7337838ABAA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673878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978B9-8771-46C7-B51B-CD4A9DB4E623}"/>
              </a:ext>
            </a:extLst>
          </p:cNvPr>
          <p:cNvSpPr>
            <a:spLocks noGrp="1"/>
          </p:cNvSpPr>
          <p:nvPr>
            <p:ph type="title"/>
          </p:nvPr>
        </p:nvSpPr>
        <p:spPr/>
        <p:txBody>
          <a:bodyPr/>
          <a:lstStyle/>
          <a:p>
            <a:r>
              <a:rPr lang="fr-FR"/>
              <a:t>Instagram Publications Instagram | 2 profiles - 4 of 20</a:t>
            </a:r>
            <a:endParaRPr lang="en-US"/>
          </a:p>
        </p:txBody>
      </p:sp>
      <p:graphicFrame>
        <p:nvGraphicFramePr>
          <p:cNvPr id="5" name="Table Placeholder 4">
            <a:extLst>
              <a:ext uri="{FF2B5EF4-FFF2-40B4-BE49-F238E27FC236}">
                <a16:creationId xmlns:a16="http://schemas.microsoft.com/office/drawing/2014/main" id="{9D756F30-AAB6-425A-87B0-D3C681388D7E}"/>
              </a:ext>
            </a:extLst>
          </p:cNvPr>
          <p:cNvGraphicFramePr>
            <a:graphicFrameLocks noGrp="1"/>
          </p:cNvGraphicFramePr>
          <p:nvPr>
            <p:ph type="tbl" sz="quarter" idx="13"/>
            <p:extLst>
              <p:ext uri="{D42A27DB-BD31-4B8C-83A1-F6EECF244321}">
                <p14:modId xmlns:p14="http://schemas.microsoft.com/office/powerpoint/2010/main" val="4200949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31239400"/>
                    </a:ext>
                  </a:extLst>
                </a:gridCol>
                <a:gridCol w="1399032">
                  <a:extLst>
                    <a:ext uri="{9D8B030D-6E8A-4147-A177-3AD203B41FA5}">
                      <a16:colId xmlns:a16="http://schemas.microsoft.com/office/drawing/2014/main" val="703302281"/>
                    </a:ext>
                  </a:extLst>
                </a:gridCol>
                <a:gridCol w="1728216">
                  <a:extLst>
                    <a:ext uri="{9D8B030D-6E8A-4147-A177-3AD203B41FA5}">
                      <a16:colId xmlns:a16="http://schemas.microsoft.com/office/drawing/2014/main" val="200399115"/>
                    </a:ext>
                  </a:extLst>
                </a:gridCol>
                <a:gridCol w="576072">
                  <a:extLst>
                    <a:ext uri="{9D8B030D-6E8A-4147-A177-3AD203B41FA5}">
                      <a16:colId xmlns:a16="http://schemas.microsoft.com/office/drawing/2014/main" val="3824968103"/>
                    </a:ext>
                  </a:extLst>
                </a:gridCol>
                <a:gridCol w="576072">
                  <a:extLst>
                    <a:ext uri="{9D8B030D-6E8A-4147-A177-3AD203B41FA5}">
                      <a16:colId xmlns:a16="http://schemas.microsoft.com/office/drawing/2014/main" val="2859909235"/>
                    </a:ext>
                  </a:extLst>
                </a:gridCol>
                <a:gridCol w="576072">
                  <a:extLst>
                    <a:ext uri="{9D8B030D-6E8A-4147-A177-3AD203B41FA5}">
                      <a16:colId xmlns:a16="http://schemas.microsoft.com/office/drawing/2014/main" val="3718000946"/>
                    </a:ext>
                  </a:extLst>
                </a:gridCol>
                <a:gridCol w="576072">
                  <a:extLst>
                    <a:ext uri="{9D8B030D-6E8A-4147-A177-3AD203B41FA5}">
                      <a16:colId xmlns:a16="http://schemas.microsoft.com/office/drawing/2014/main" val="1256490830"/>
                    </a:ext>
                  </a:extLst>
                </a:gridCol>
                <a:gridCol w="576072">
                  <a:extLst>
                    <a:ext uri="{9D8B030D-6E8A-4147-A177-3AD203B41FA5}">
                      <a16:colId xmlns:a16="http://schemas.microsoft.com/office/drawing/2014/main" val="3962571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45480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- 2024-01-29 10:01:12</a:t>
                      </a:r>
                      <a:r>
                        <a:rPr kumimoji="0" lang="fr-FR" sz="1000" b="0" i="0" u="none" strike="noStrike" kern="1200" cap="none" spc="0" normalizeH="0" baseline="0" noProof="0">
                          <a:ln>
                            <a:noFill/>
                          </a:ln>
                          <a:solidFill>
                            <a:prstClr val="black"/>
                          </a:solidFill>
                          <a:effectLst/>
                          <a:uLnTx/>
                          <a:uFillTx/>
                          <a:latin typeface="Calibri"/>
                          <a:ea typeface="+mn-ea"/>
                          <a:cs typeface="+mn-cs"/>
                        </a:rPr>
                        <a:t>
 Pour créer une véritable entrée et la séparer de votre pièce de vie, optez pour une bibliothèque double face. L'alternance des niches ouvertes et fermées permet de laisser passer la lumière et d'y exposer vos beaux objets déco !
Mixez les matières : sur la structure, le bois sombre "Tabacco" associé au décor minéral "Terrazzo" sur les façades installe un style "Urban chic" des plus élégant.
Et chez vous, votre entrée est aménagée ?
#HomeSchmidtHome #entréedesign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https://quintly-eu-image-storage.s3.amazonaws.com/828dff74efc4ae1c3cff4acba4856445/92544e185567164f09f372fc1b755aba.jpg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95488513"/>
                  </a:ext>
                </a:extLst>
              </a:tr>
            </a:tbl>
          </a:graphicData>
        </a:graphic>
      </p:graphicFrame>
      <p:sp>
        <p:nvSpPr>
          <p:cNvPr id="4" name="Text Placeholder 3">
            <a:extLst>
              <a:ext uri="{FF2B5EF4-FFF2-40B4-BE49-F238E27FC236}">
                <a16:creationId xmlns:a16="http://schemas.microsoft.com/office/drawing/2014/main" id="{EF280DF6-0B78-4382-BCB3-D62C0410517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332969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84335-95C8-44E2-8FF9-BAE52DC478CB}"/>
              </a:ext>
            </a:extLst>
          </p:cNvPr>
          <p:cNvSpPr>
            <a:spLocks noGrp="1"/>
          </p:cNvSpPr>
          <p:nvPr>
            <p:ph type="title"/>
          </p:nvPr>
        </p:nvSpPr>
        <p:spPr/>
        <p:txBody>
          <a:bodyPr/>
          <a:lstStyle/>
          <a:p>
            <a:r>
              <a:rPr lang="fr-FR"/>
              <a:t>Instagram Publications Instagram | 2 profiles - 5 of 20</a:t>
            </a:r>
            <a:endParaRPr lang="en-US"/>
          </a:p>
        </p:txBody>
      </p:sp>
      <p:graphicFrame>
        <p:nvGraphicFramePr>
          <p:cNvPr id="5" name="Table Placeholder 4">
            <a:extLst>
              <a:ext uri="{FF2B5EF4-FFF2-40B4-BE49-F238E27FC236}">
                <a16:creationId xmlns:a16="http://schemas.microsoft.com/office/drawing/2014/main" id="{64A1FA6D-9A8D-4406-BB61-1F067D3F72E8}"/>
              </a:ext>
            </a:extLst>
          </p:cNvPr>
          <p:cNvGraphicFramePr>
            <a:graphicFrameLocks noGrp="1"/>
          </p:cNvGraphicFramePr>
          <p:nvPr>
            <p:ph type="tbl" sz="quarter" idx="13"/>
            <p:extLst>
              <p:ext uri="{D42A27DB-BD31-4B8C-83A1-F6EECF244321}">
                <p14:modId xmlns:p14="http://schemas.microsoft.com/office/powerpoint/2010/main" val="4032494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43332148"/>
                    </a:ext>
                  </a:extLst>
                </a:gridCol>
                <a:gridCol w="1399032">
                  <a:extLst>
                    <a:ext uri="{9D8B030D-6E8A-4147-A177-3AD203B41FA5}">
                      <a16:colId xmlns:a16="http://schemas.microsoft.com/office/drawing/2014/main" val="2190415641"/>
                    </a:ext>
                  </a:extLst>
                </a:gridCol>
                <a:gridCol w="1728216">
                  <a:extLst>
                    <a:ext uri="{9D8B030D-6E8A-4147-A177-3AD203B41FA5}">
                      <a16:colId xmlns:a16="http://schemas.microsoft.com/office/drawing/2014/main" val="1375123513"/>
                    </a:ext>
                  </a:extLst>
                </a:gridCol>
                <a:gridCol w="576072">
                  <a:extLst>
                    <a:ext uri="{9D8B030D-6E8A-4147-A177-3AD203B41FA5}">
                      <a16:colId xmlns:a16="http://schemas.microsoft.com/office/drawing/2014/main" val="3122412006"/>
                    </a:ext>
                  </a:extLst>
                </a:gridCol>
                <a:gridCol w="576072">
                  <a:extLst>
                    <a:ext uri="{9D8B030D-6E8A-4147-A177-3AD203B41FA5}">
                      <a16:colId xmlns:a16="http://schemas.microsoft.com/office/drawing/2014/main" val="600758265"/>
                    </a:ext>
                  </a:extLst>
                </a:gridCol>
                <a:gridCol w="576072">
                  <a:extLst>
                    <a:ext uri="{9D8B030D-6E8A-4147-A177-3AD203B41FA5}">
                      <a16:colId xmlns:a16="http://schemas.microsoft.com/office/drawing/2014/main" val="997435766"/>
                    </a:ext>
                  </a:extLst>
                </a:gridCol>
                <a:gridCol w="576072">
                  <a:extLst>
                    <a:ext uri="{9D8B030D-6E8A-4147-A177-3AD203B41FA5}">
                      <a16:colId xmlns:a16="http://schemas.microsoft.com/office/drawing/2014/main" val="1015947810"/>
                    </a:ext>
                  </a:extLst>
                </a:gridCol>
                <a:gridCol w="576072">
                  <a:extLst>
                    <a:ext uri="{9D8B030D-6E8A-4147-A177-3AD203B41FA5}">
                      <a16:colId xmlns:a16="http://schemas.microsoft.com/office/drawing/2014/main" val="1342295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08310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- 2024-01-26 10:01:00</a:t>
                      </a:r>
                      <a:r>
                        <a:rPr kumimoji="0" lang="fr-FR" sz="1000" b="0" i="0" u="none" strike="noStrike" kern="1200" cap="none" spc="0" normalizeH="0" baseline="0" noProof="0">
                          <a:ln>
                            <a:noFill/>
                          </a:ln>
                          <a:solidFill>
                            <a:prstClr val="black"/>
                          </a:solidFill>
                          <a:effectLst/>
                          <a:uLnTx/>
                          <a:uFillTx/>
                          <a:latin typeface="Calibri"/>
                          <a:ea typeface="+mn-ea"/>
                          <a:cs typeface="+mn-cs"/>
                        </a:rPr>
                        <a:t>
 Ambiance "urban jungle" !
Chez vous aussi, les plantes vertes sont parfois "envahissantes"?
Mais elles font tellement de bien au moral et surtout, elles se marient à la perfection avec notre décor minéral "Terrazzo" qu'il serait dommage de s'en priver vous ne trouvez pas ? 
#HomeSchmidtHome #terrazzo #urbanjungle #interiordesign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https://quintly-eu-image-storage.s3.amazonaws.com/828dff74efc4ae1c3cff4acba4856445/44c9b96f33c86c39325d84c550e01c6b.jpg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654236098"/>
                  </a:ext>
                </a:extLst>
              </a:tr>
            </a:tbl>
          </a:graphicData>
        </a:graphic>
      </p:graphicFrame>
      <p:sp>
        <p:nvSpPr>
          <p:cNvPr id="4" name="Text Placeholder 3">
            <a:extLst>
              <a:ext uri="{FF2B5EF4-FFF2-40B4-BE49-F238E27FC236}">
                <a16:creationId xmlns:a16="http://schemas.microsoft.com/office/drawing/2014/main" id="{92BA1C43-572D-4F9F-AE29-96A1413D192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520505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F6077-1E35-426C-AE25-86032D4F217E}"/>
              </a:ext>
            </a:extLst>
          </p:cNvPr>
          <p:cNvSpPr>
            <a:spLocks noGrp="1"/>
          </p:cNvSpPr>
          <p:nvPr>
            <p:ph type="title"/>
          </p:nvPr>
        </p:nvSpPr>
        <p:spPr/>
        <p:txBody>
          <a:bodyPr/>
          <a:lstStyle/>
          <a:p>
            <a:r>
              <a:rPr lang="fr-FR"/>
              <a:t>Instagram Publications Instagram | 2 profiles - 6 of 20</a:t>
            </a:r>
            <a:endParaRPr lang="en-US"/>
          </a:p>
        </p:txBody>
      </p:sp>
      <p:graphicFrame>
        <p:nvGraphicFramePr>
          <p:cNvPr id="5" name="Table Placeholder 4">
            <a:extLst>
              <a:ext uri="{FF2B5EF4-FFF2-40B4-BE49-F238E27FC236}">
                <a16:creationId xmlns:a16="http://schemas.microsoft.com/office/drawing/2014/main" id="{10088692-7847-42B4-9B03-BFA805C3F545}"/>
              </a:ext>
            </a:extLst>
          </p:cNvPr>
          <p:cNvGraphicFramePr>
            <a:graphicFrameLocks noGrp="1"/>
          </p:cNvGraphicFramePr>
          <p:nvPr>
            <p:ph type="tbl" sz="quarter" idx="13"/>
            <p:extLst>
              <p:ext uri="{D42A27DB-BD31-4B8C-83A1-F6EECF244321}">
                <p14:modId xmlns:p14="http://schemas.microsoft.com/office/powerpoint/2010/main" val="1044890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07314192"/>
                    </a:ext>
                  </a:extLst>
                </a:gridCol>
                <a:gridCol w="1399032">
                  <a:extLst>
                    <a:ext uri="{9D8B030D-6E8A-4147-A177-3AD203B41FA5}">
                      <a16:colId xmlns:a16="http://schemas.microsoft.com/office/drawing/2014/main" val="2094515909"/>
                    </a:ext>
                  </a:extLst>
                </a:gridCol>
                <a:gridCol w="1728216">
                  <a:extLst>
                    <a:ext uri="{9D8B030D-6E8A-4147-A177-3AD203B41FA5}">
                      <a16:colId xmlns:a16="http://schemas.microsoft.com/office/drawing/2014/main" val="2069053774"/>
                    </a:ext>
                  </a:extLst>
                </a:gridCol>
                <a:gridCol w="576072">
                  <a:extLst>
                    <a:ext uri="{9D8B030D-6E8A-4147-A177-3AD203B41FA5}">
                      <a16:colId xmlns:a16="http://schemas.microsoft.com/office/drawing/2014/main" val="2345015794"/>
                    </a:ext>
                  </a:extLst>
                </a:gridCol>
                <a:gridCol w="576072">
                  <a:extLst>
                    <a:ext uri="{9D8B030D-6E8A-4147-A177-3AD203B41FA5}">
                      <a16:colId xmlns:a16="http://schemas.microsoft.com/office/drawing/2014/main" val="1292519417"/>
                    </a:ext>
                  </a:extLst>
                </a:gridCol>
                <a:gridCol w="576072">
                  <a:extLst>
                    <a:ext uri="{9D8B030D-6E8A-4147-A177-3AD203B41FA5}">
                      <a16:colId xmlns:a16="http://schemas.microsoft.com/office/drawing/2014/main" val="4156077341"/>
                    </a:ext>
                  </a:extLst>
                </a:gridCol>
                <a:gridCol w="576072">
                  <a:extLst>
                    <a:ext uri="{9D8B030D-6E8A-4147-A177-3AD203B41FA5}">
                      <a16:colId xmlns:a16="http://schemas.microsoft.com/office/drawing/2014/main" val="997628807"/>
                    </a:ext>
                  </a:extLst>
                </a:gridCol>
                <a:gridCol w="576072">
                  <a:extLst>
                    <a:ext uri="{9D8B030D-6E8A-4147-A177-3AD203B41FA5}">
                      <a16:colId xmlns:a16="http://schemas.microsoft.com/office/drawing/2014/main" val="2503309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98771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mobalpa - 2024-01-25 16:13:10</a:t>
                      </a:r>
                      <a:r>
                        <a:rPr kumimoji="0" lang="fr-FR" sz="1000" b="0" i="0" u="none" strike="noStrike" kern="1200" cap="none" spc="0" normalizeH="0" baseline="0" noProof="0">
                          <a:ln>
                            <a:noFill/>
                          </a:ln>
                          <a:solidFill>
                            <a:prstClr val="black"/>
                          </a:solidFill>
                          <a:effectLst/>
                          <a:uLnTx/>
                          <a:uFillTx/>
                          <a:latin typeface="Calibri"/>
                          <a:ea typeface="+mn-ea"/>
                          <a:cs typeface="+mn-cs"/>
                        </a:rPr>
                        <a:t>
 Chaque semaine, découvrez les conseils de nos experts pour rendre vos aménagements encore plus ingénieux 💡
À tous ceux qui ont particulièrement peaufiné leur entrée, n'hésitez pas à nous partager vos idées en commentaires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https://quintly-eu-image-storage.s3.amazonaws.com/92734919b91c16af9f0e549558a924a7/e003431138cf7f06f12519a15e71afa2.jpg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Concurrent , Mobalpa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18932216"/>
                  </a:ext>
                </a:extLst>
              </a:tr>
            </a:tbl>
          </a:graphicData>
        </a:graphic>
      </p:graphicFrame>
      <p:sp>
        <p:nvSpPr>
          <p:cNvPr id="4" name="Text Placeholder 3">
            <a:extLst>
              <a:ext uri="{FF2B5EF4-FFF2-40B4-BE49-F238E27FC236}">
                <a16:creationId xmlns:a16="http://schemas.microsoft.com/office/drawing/2014/main" id="{9A3DB0A9-0B88-426F-9BB5-BC737B18EAB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271066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2336E-627E-4893-9EE1-72F5BC68448B}"/>
              </a:ext>
            </a:extLst>
          </p:cNvPr>
          <p:cNvSpPr>
            <a:spLocks noGrp="1"/>
          </p:cNvSpPr>
          <p:nvPr>
            <p:ph type="title"/>
          </p:nvPr>
        </p:nvSpPr>
        <p:spPr/>
        <p:txBody>
          <a:bodyPr/>
          <a:lstStyle/>
          <a:p>
            <a:r>
              <a:rPr lang="fr-FR"/>
              <a:t>Instagram Publications Instagram | 2 profiles - 7 of 20</a:t>
            </a:r>
            <a:endParaRPr lang="en-US"/>
          </a:p>
        </p:txBody>
      </p:sp>
      <p:graphicFrame>
        <p:nvGraphicFramePr>
          <p:cNvPr id="5" name="Table Placeholder 4">
            <a:extLst>
              <a:ext uri="{FF2B5EF4-FFF2-40B4-BE49-F238E27FC236}">
                <a16:creationId xmlns:a16="http://schemas.microsoft.com/office/drawing/2014/main" id="{DB586574-5778-4224-844D-DDC4EB189011}"/>
              </a:ext>
            </a:extLst>
          </p:cNvPr>
          <p:cNvGraphicFramePr>
            <a:graphicFrameLocks noGrp="1"/>
          </p:cNvGraphicFramePr>
          <p:nvPr>
            <p:ph type="tbl" sz="quarter" idx="13"/>
            <p:extLst>
              <p:ext uri="{D42A27DB-BD31-4B8C-83A1-F6EECF244321}">
                <p14:modId xmlns:p14="http://schemas.microsoft.com/office/powerpoint/2010/main" val="1087177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4937156"/>
                    </a:ext>
                  </a:extLst>
                </a:gridCol>
                <a:gridCol w="1399032">
                  <a:extLst>
                    <a:ext uri="{9D8B030D-6E8A-4147-A177-3AD203B41FA5}">
                      <a16:colId xmlns:a16="http://schemas.microsoft.com/office/drawing/2014/main" val="3737221293"/>
                    </a:ext>
                  </a:extLst>
                </a:gridCol>
                <a:gridCol w="1728216">
                  <a:extLst>
                    <a:ext uri="{9D8B030D-6E8A-4147-A177-3AD203B41FA5}">
                      <a16:colId xmlns:a16="http://schemas.microsoft.com/office/drawing/2014/main" val="1475491035"/>
                    </a:ext>
                  </a:extLst>
                </a:gridCol>
                <a:gridCol w="576072">
                  <a:extLst>
                    <a:ext uri="{9D8B030D-6E8A-4147-A177-3AD203B41FA5}">
                      <a16:colId xmlns:a16="http://schemas.microsoft.com/office/drawing/2014/main" val="3746228210"/>
                    </a:ext>
                  </a:extLst>
                </a:gridCol>
                <a:gridCol w="576072">
                  <a:extLst>
                    <a:ext uri="{9D8B030D-6E8A-4147-A177-3AD203B41FA5}">
                      <a16:colId xmlns:a16="http://schemas.microsoft.com/office/drawing/2014/main" val="1930590908"/>
                    </a:ext>
                  </a:extLst>
                </a:gridCol>
                <a:gridCol w="576072">
                  <a:extLst>
                    <a:ext uri="{9D8B030D-6E8A-4147-A177-3AD203B41FA5}">
                      <a16:colId xmlns:a16="http://schemas.microsoft.com/office/drawing/2014/main" val="3038803019"/>
                    </a:ext>
                  </a:extLst>
                </a:gridCol>
                <a:gridCol w="576072">
                  <a:extLst>
                    <a:ext uri="{9D8B030D-6E8A-4147-A177-3AD203B41FA5}">
                      <a16:colId xmlns:a16="http://schemas.microsoft.com/office/drawing/2014/main" val="2773046295"/>
                    </a:ext>
                  </a:extLst>
                </a:gridCol>
                <a:gridCol w="576072">
                  <a:extLst>
                    <a:ext uri="{9D8B030D-6E8A-4147-A177-3AD203B41FA5}">
                      <a16:colId xmlns:a16="http://schemas.microsoft.com/office/drawing/2014/main" val="1645161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0677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- 2024-01-24 10:00:45</a:t>
                      </a:r>
                      <a:r>
                        <a:rPr kumimoji="0" lang="fr-FR" sz="1000" b="0" i="0" u="none" strike="noStrike" kern="1200" cap="none" spc="0" normalizeH="0" baseline="0" noProof="0">
                          <a:ln>
                            <a:noFill/>
                          </a:ln>
                          <a:solidFill>
                            <a:prstClr val="black"/>
                          </a:solidFill>
                          <a:effectLst/>
                          <a:uLnTx/>
                          <a:uFillTx/>
                          <a:latin typeface="Calibri"/>
                          <a:ea typeface="+mn-ea"/>
                          <a:cs typeface="+mn-cs"/>
                        </a:rPr>
                        <a:t>
 1 entrée, 3 fonctions ! 
D'abord, le dressing avec ces grandes portes miroir coulissantes pour ranger manteaux et chaussures (et checker sa tenue avant de partir 😉), ensuite un espace ouvert avec une commode, pratique pour déposer vos clés et le courrier. Pour finir, un espace cellier élégamment dissimulé derrière des portes coulissantes grande hauteur.
Juste le dressing, avec des portes battantes, 1 seule porte miroir... c'est à vous de choisir puis à nos concepteurs de vous créer l'aménagement sur mesure pour votre entrée !
#HomeSchmidtHome #entrée #dressing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A24EF17A1C0CE9B066A7BB4EB78FFF99_video_dashinit.mp4?efg=eyJ2ZW5jb2RlX3RhZyI6InZ0c192b2RfdXJsZ2VuLmNsaXBzLnVua25vd24tQzMuNzIwLmRhc2hfYmFzZWxpbmVfMV92MSJ9&amp;_nc_ht=scontent-fra3-1.cdninstagram.com&amp;_nc_cat=104&amp;vs=354520837375028_3670782688&amp;_nc_vs=HBksFQIYT2lnX3hwdl9yZWVsc19wZXJtYW5lbnRfcHJvZC9BMjRFRjE3QTFDMENFOUIwNjZBN0JCNEVCNzhGRkY5OV92aWRlb19kYXNoaW5pdC5tcDQVAALIAQAVAhg6cGFzc3Rocm91Z2hfZXZlcnN0b3JlL0dLTFVFUmxJUzE4WXpHTUJBQTJxS21fV01HRXZicV9FQUFBRhUCAsgBACgAGAAbAYgHdXNlX29pbAExFQAAJoqp4OqC%2Fv8%2FFQIoAkMzLBdAEb987ZFocxgSZGFzaF9iYXNlbGluZV8xX3YxEQB1AAA%3D&amp;ccb=9-4&amp;oh=00_AfBNWqx4KLJ-RQXQ9vcPn-Q7Dg_UZuAQWjFcGnn_W8vCtw&amp;oe=65DDF0B2&amp;_nc_sid=1d576d&amp;_nc_rid=9428571479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68164731"/>
                  </a:ext>
                </a:extLst>
              </a:tr>
            </a:tbl>
          </a:graphicData>
        </a:graphic>
      </p:graphicFrame>
      <p:sp>
        <p:nvSpPr>
          <p:cNvPr id="4" name="Text Placeholder 3">
            <a:extLst>
              <a:ext uri="{FF2B5EF4-FFF2-40B4-BE49-F238E27FC236}">
                <a16:creationId xmlns:a16="http://schemas.microsoft.com/office/drawing/2014/main" id="{9FBD6C93-C99F-4CD9-9D67-AEA36B72A858}"/>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681415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8210-23C4-4B0B-BF94-75A8E456E842}"/>
              </a:ext>
            </a:extLst>
          </p:cNvPr>
          <p:cNvSpPr>
            <a:spLocks noGrp="1"/>
          </p:cNvSpPr>
          <p:nvPr>
            <p:ph type="title"/>
          </p:nvPr>
        </p:nvSpPr>
        <p:spPr/>
        <p:txBody>
          <a:bodyPr/>
          <a:lstStyle/>
          <a:p>
            <a:r>
              <a:rPr lang="fr-FR"/>
              <a:t>Instagram Publications Instagram | 2 profiles - 8 of 20</a:t>
            </a:r>
            <a:endParaRPr lang="en-US"/>
          </a:p>
        </p:txBody>
      </p:sp>
      <p:graphicFrame>
        <p:nvGraphicFramePr>
          <p:cNvPr id="5" name="Table Placeholder 4">
            <a:extLst>
              <a:ext uri="{FF2B5EF4-FFF2-40B4-BE49-F238E27FC236}">
                <a16:creationId xmlns:a16="http://schemas.microsoft.com/office/drawing/2014/main" id="{6B6E90A0-03BD-48EC-B445-D79CF2F2A340}"/>
              </a:ext>
            </a:extLst>
          </p:cNvPr>
          <p:cNvGraphicFramePr>
            <a:graphicFrameLocks noGrp="1"/>
          </p:cNvGraphicFramePr>
          <p:nvPr>
            <p:ph type="tbl" sz="quarter" idx="13"/>
            <p:extLst>
              <p:ext uri="{D42A27DB-BD31-4B8C-83A1-F6EECF244321}">
                <p14:modId xmlns:p14="http://schemas.microsoft.com/office/powerpoint/2010/main" val="2640003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20180295"/>
                    </a:ext>
                  </a:extLst>
                </a:gridCol>
                <a:gridCol w="1399032">
                  <a:extLst>
                    <a:ext uri="{9D8B030D-6E8A-4147-A177-3AD203B41FA5}">
                      <a16:colId xmlns:a16="http://schemas.microsoft.com/office/drawing/2014/main" val="3060041702"/>
                    </a:ext>
                  </a:extLst>
                </a:gridCol>
                <a:gridCol w="1728216">
                  <a:extLst>
                    <a:ext uri="{9D8B030D-6E8A-4147-A177-3AD203B41FA5}">
                      <a16:colId xmlns:a16="http://schemas.microsoft.com/office/drawing/2014/main" val="3722340468"/>
                    </a:ext>
                  </a:extLst>
                </a:gridCol>
                <a:gridCol w="576072">
                  <a:extLst>
                    <a:ext uri="{9D8B030D-6E8A-4147-A177-3AD203B41FA5}">
                      <a16:colId xmlns:a16="http://schemas.microsoft.com/office/drawing/2014/main" val="1740664816"/>
                    </a:ext>
                  </a:extLst>
                </a:gridCol>
                <a:gridCol w="576072">
                  <a:extLst>
                    <a:ext uri="{9D8B030D-6E8A-4147-A177-3AD203B41FA5}">
                      <a16:colId xmlns:a16="http://schemas.microsoft.com/office/drawing/2014/main" val="891580502"/>
                    </a:ext>
                  </a:extLst>
                </a:gridCol>
                <a:gridCol w="576072">
                  <a:extLst>
                    <a:ext uri="{9D8B030D-6E8A-4147-A177-3AD203B41FA5}">
                      <a16:colId xmlns:a16="http://schemas.microsoft.com/office/drawing/2014/main" val="1365429654"/>
                    </a:ext>
                  </a:extLst>
                </a:gridCol>
                <a:gridCol w="576072">
                  <a:extLst>
                    <a:ext uri="{9D8B030D-6E8A-4147-A177-3AD203B41FA5}">
                      <a16:colId xmlns:a16="http://schemas.microsoft.com/office/drawing/2014/main" val="3256668437"/>
                    </a:ext>
                  </a:extLst>
                </a:gridCol>
                <a:gridCol w="576072">
                  <a:extLst>
                    <a:ext uri="{9D8B030D-6E8A-4147-A177-3AD203B41FA5}">
                      <a16:colId xmlns:a16="http://schemas.microsoft.com/office/drawing/2014/main" val="1652684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00316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mobalpa - 2024-01-22 14:02:02</a:t>
                      </a:r>
                      <a:r>
                        <a:rPr kumimoji="0" lang="fr-FR" sz="1000" b="0" i="0" u="none" strike="noStrike" kern="1200" cap="none" spc="0" normalizeH="0" baseline="0" noProof="0">
                          <a:ln>
                            <a:noFill/>
                          </a:ln>
                          <a:solidFill>
                            <a:prstClr val="black"/>
                          </a:solidFill>
                          <a:effectLst/>
                          <a:uLnTx/>
                          <a:uFillTx/>
                          <a:latin typeface="Calibri"/>
                          <a:ea typeface="+mn-ea"/>
                          <a:cs typeface="+mn-cs"/>
                        </a:rPr>
                        <a:t>
 À quoi ressemble votre entrée ?
Nous adorons découvrir vos lieux de vie à travers vos projets Mobalpa.
N'hésitez pas, vous aussi, à nous les partager avec Mobalpa et #mobalpa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https://quintly-eu-image-storage.s3.amazonaws.com/92734919b91c16af9f0e549558a924a7/12099c1ed7bdfb9d98bfbc5d4944ae7d.jpg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Concurrent , Mobalpa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43724951"/>
                  </a:ext>
                </a:extLst>
              </a:tr>
            </a:tbl>
          </a:graphicData>
        </a:graphic>
      </p:graphicFrame>
      <p:sp>
        <p:nvSpPr>
          <p:cNvPr id="4" name="Text Placeholder 3">
            <a:extLst>
              <a:ext uri="{FF2B5EF4-FFF2-40B4-BE49-F238E27FC236}">
                <a16:creationId xmlns:a16="http://schemas.microsoft.com/office/drawing/2014/main" id="{FA65469C-F543-433A-80F5-AC5E592941E9}"/>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488494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F02D-0B8D-4B60-9AA3-8D8AA6185B3C}"/>
              </a:ext>
            </a:extLst>
          </p:cNvPr>
          <p:cNvSpPr>
            <a:spLocks noGrp="1"/>
          </p:cNvSpPr>
          <p:nvPr>
            <p:ph type="title"/>
          </p:nvPr>
        </p:nvSpPr>
        <p:spPr/>
        <p:txBody>
          <a:bodyPr/>
          <a:lstStyle/>
          <a:p>
            <a:r>
              <a:rPr lang="fr-FR"/>
              <a:t>Instagram Publications Instagram | 2 profiles - 9 of 20</a:t>
            </a:r>
            <a:endParaRPr lang="en-US"/>
          </a:p>
        </p:txBody>
      </p:sp>
      <p:graphicFrame>
        <p:nvGraphicFramePr>
          <p:cNvPr id="5" name="Table Placeholder 4">
            <a:extLst>
              <a:ext uri="{FF2B5EF4-FFF2-40B4-BE49-F238E27FC236}">
                <a16:creationId xmlns:a16="http://schemas.microsoft.com/office/drawing/2014/main" id="{3D13A2B3-6F59-4DB0-A43C-65859DD3E504}"/>
              </a:ext>
            </a:extLst>
          </p:cNvPr>
          <p:cNvGraphicFramePr>
            <a:graphicFrameLocks noGrp="1"/>
          </p:cNvGraphicFramePr>
          <p:nvPr>
            <p:ph type="tbl" sz="quarter" idx="13"/>
            <p:extLst>
              <p:ext uri="{D42A27DB-BD31-4B8C-83A1-F6EECF244321}">
                <p14:modId xmlns:p14="http://schemas.microsoft.com/office/powerpoint/2010/main" val="1323320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69321055"/>
                    </a:ext>
                  </a:extLst>
                </a:gridCol>
                <a:gridCol w="1399032">
                  <a:extLst>
                    <a:ext uri="{9D8B030D-6E8A-4147-A177-3AD203B41FA5}">
                      <a16:colId xmlns:a16="http://schemas.microsoft.com/office/drawing/2014/main" val="125246991"/>
                    </a:ext>
                  </a:extLst>
                </a:gridCol>
                <a:gridCol w="1728216">
                  <a:extLst>
                    <a:ext uri="{9D8B030D-6E8A-4147-A177-3AD203B41FA5}">
                      <a16:colId xmlns:a16="http://schemas.microsoft.com/office/drawing/2014/main" val="3890162995"/>
                    </a:ext>
                  </a:extLst>
                </a:gridCol>
                <a:gridCol w="576072">
                  <a:extLst>
                    <a:ext uri="{9D8B030D-6E8A-4147-A177-3AD203B41FA5}">
                      <a16:colId xmlns:a16="http://schemas.microsoft.com/office/drawing/2014/main" val="42934957"/>
                    </a:ext>
                  </a:extLst>
                </a:gridCol>
                <a:gridCol w="576072">
                  <a:extLst>
                    <a:ext uri="{9D8B030D-6E8A-4147-A177-3AD203B41FA5}">
                      <a16:colId xmlns:a16="http://schemas.microsoft.com/office/drawing/2014/main" val="1010800920"/>
                    </a:ext>
                  </a:extLst>
                </a:gridCol>
                <a:gridCol w="576072">
                  <a:extLst>
                    <a:ext uri="{9D8B030D-6E8A-4147-A177-3AD203B41FA5}">
                      <a16:colId xmlns:a16="http://schemas.microsoft.com/office/drawing/2014/main" val="1506069599"/>
                    </a:ext>
                  </a:extLst>
                </a:gridCol>
                <a:gridCol w="576072">
                  <a:extLst>
                    <a:ext uri="{9D8B030D-6E8A-4147-A177-3AD203B41FA5}">
                      <a16:colId xmlns:a16="http://schemas.microsoft.com/office/drawing/2014/main" val="2677384819"/>
                    </a:ext>
                  </a:extLst>
                </a:gridCol>
                <a:gridCol w="576072">
                  <a:extLst>
                    <a:ext uri="{9D8B030D-6E8A-4147-A177-3AD203B41FA5}">
                      <a16:colId xmlns:a16="http://schemas.microsoft.com/office/drawing/2014/main" val="2167744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14974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- 2024-01-22 08:30:52</a:t>
                      </a:r>
                      <a:r>
                        <a:rPr kumimoji="0" lang="fr-FR" sz="1000" b="0" i="0" u="none" strike="noStrike" kern="1200" cap="none" spc="0" normalizeH="0" baseline="0" noProof="0">
                          <a:ln>
                            <a:noFill/>
                          </a:ln>
                          <a:solidFill>
                            <a:prstClr val="black"/>
                          </a:solidFill>
                          <a:effectLst/>
                          <a:uLnTx/>
                          <a:uFillTx/>
                          <a:latin typeface="Calibri"/>
                          <a:ea typeface="+mn-ea"/>
                          <a:cs typeface="+mn-cs"/>
                        </a:rPr>
                        <a:t>
 Qui n'a jamais vécu le moment où, de bon matin, on perd un temps fou à démêler une ceinture ou un collier des autres accessoires entassés dans ce fameux tiroir "divers" de nos dressings ?
Et si vous passiez au tiroir à bijoux Schmidt ? Avec lui, vos bracelets, vos bagues ou vos plus beaux accessoires seront toujours à portée de main et surtout bien rangés dans votre dressing ! Ça ne serait pas ça la définition de la satisfaction ?
La preuve en images !
#HomeSchmidtHome  #rangement #dressing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8C4C1B380414E0E0A4F314682865318D_video_dashinit.mp4?efg=eyJ2ZW5jb2RlX3RhZyI6InZ0c192b2RfdXJsZ2VuLmNsaXBzLnVua25vd24tQzMuNzIwLmRhc2hfYmFzZWxpbmVfMV92MSJ9&amp;_nc_ht=scontent-fra3-1.cdninstagram.com&amp;_nc_cat=110&amp;vs=905568337690851_1424808451&amp;_nc_vs=HBksFQIYT2lnX3hwdl9yZWVsc19wZXJtYW5lbnRfcHJvZC84QzRDMUIzODA0MTRFMEUwQTRGMzE0NjgyODY1MzE4RF92aWRlb19kYXNoaW5pdC5tcDQVAALIAQAVAhg6cGFzc3Rocm91Z2hfZXZlcnN0b3JlL0dOUlVFaG0xSWt1Tk5XRUNBT21jYXFZUjEzVlZicV9FQUFBRhUCAsgBACgAGAAbAYgHdXNlX29pbAExFQAAJq6Tgbbom9c%2FFQIoAkMzLBdAJp41P3ztkRgSZGFzaF9iYXNlbGluZV8xX3YxEQB1AAA%3D&amp;ccb=9-4&amp;oh=00_AfCtuSbqku_1vo5gyFL86Cxelh_FLJsNcaaK2GeRYKrH_g&amp;oe=65DE452E&amp;_nc_sid=1d576d&amp;_nc_rid=533fe96260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Vidéo capsule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92940960"/>
                  </a:ext>
                </a:extLst>
              </a:tr>
            </a:tbl>
          </a:graphicData>
        </a:graphic>
      </p:graphicFrame>
      <p:sp>
        <p:nvSpPr>
          <p:cNvPr id="4" name="Text Placeholder 3">
            <a:extLst>
              <a:ext uri="{FF2B5EF4-FFF2-40B4-BE49-F238E27FC236}">
                <a16:creationId xmlns:a16="http://schemas.microsoft.com/office/drawing/2014/main" id="{4B2CDEFA-AAFC-46FA-BFD2-E89C26598678}"/>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860653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48272-6771-4BAE-BB84-27C833B5F21C}"/>
              </a:ext>
            </a:extLst>
          </p:cNvPr>
          <p:cNvSpPr>
            <a:spLocks noGrp="1"/>
          </p:cNvSpPr>
          <p:nvPr>
            <p:ph type="title"/>
          </p:nvPr>
        </p:nvSpPr>
        <p:spPr/>
        <p:txBody>
          <a:bodyPr/>
          <a:lstStyle/>
          <a:p>
            <a:r>
              <a:rPr lang="fr-FR"/>
              <a:t>Instagram Publications Instagram | 2 profiles - 10 of 20</a:t>
            </a:r>
            <a:endParaRPr lang="en-US"/>
          </a:p>
        </p:txBody>
      </p:sp>
      <p:graphicFrame>
        <p:nvGraphicFramePr>
          <p:cNvPr id="5" name="Table Placeholder 4">
            <a:extLst>
              <a:ext uri="{FF2B5EF4-FFF2-40B4-BE49-F238E27FC236}">
                <a16:creationId xmlns:a16="http://schemas.microsoft.com/office/drawing/2014/main" id="{836C6CE9-355E-4CF9-9486-0BF117D632D4}"/>
              </a:ext>
            </a:extLst>
          </p:cNvPr>
          <p:cNvGraphicFramePr>
            <a:graphicFrameLocks noGrp="1"/>
          </p:cNvGraphicFramePr>
          <p:nvPr>
            <p:ph type="tbl" sz="quarter" idx="13"/>
            <p:extLst>
              <p:ext uri="{D42A27DB-BD31-4B8C-83A1-F6EECF244321}">
                <p14:modId xmlns:p14="http://schemas.microsoft.com/office/powerpoint/2010/main" val="1449281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77532224"/>
                    </a:ext>
                  </a:extLst>
                </a:gridCol>
                <a:gridCol w="1399032">
                  <a:extLst>
                    <a:ext uri="{9D8B030D-6E8A-4147-A177-3AD203B41FA5}">
                      <a16:colId xmlns:a16="http://schemas.microsoft.com/office/drawing/2014/main" val="1814709898"/>
                    </a:ext>
                  </a:extLst>
                </a:gridCol>
                <a:gridCol w="1728216">
                  <a:extLst>
                    <a:ext uri="{9D8B030D-6E8A-4147-A177-3AD203B41FA5}">
                      <a16:colId xmlns:a16="http://schemas.microsoft.com/office/drawing/2014/main" val="436166502"/>
                    </a:ext>
                  </a:extLst>
                </a:gridCol>
                <a:gridCol w="576072">
                  <a:extLst>
                    <a:ext uri="{9D8B030D-6E8A-4147-A177-3AD203B41FA5}">
                      <a16:colId xmlns:a16="http://schemas.microsoft.com/office/drawing/2014/main" val="1772537125"/>
                    </a:ext>
                  </a:extLst>
                </a:gridCol>
                <a:gridCol w="576072">
                  <a:extLst>
                    <a:ext uri="{9D8B030D-6E8A-4147-A177-3AD203B41FA5}">
                      <a16:colId xmlns:a16="http://schemas.microsoft.com/office/drawing/2014/main" val="2574230167"/>
                    </a:ext>
                  </a:extLst>
                </a:gridCol>
                <a:gridCol w="576072">
                  <a:extLst>
                    <a:ext uri="{9D8B030D-6E8A-4147-A177-3AD203B41FA5}">
                      <a16:colId xmlns:a16="http://schemas.microsoft.com/office/drawing/2014/main" val="680567715"/>
                    </a:ext>
                  </a:extLst>
                </a:gridCol>
                <a:gridCol w="576072">
                  <a:extLst>
                    <a:ext uri="{9D8B030D-6E8A-4147-A177-3AD203B41FA5}">
                      <a16:colId xmlns:a16="http://schemas.microsoft.com/office/drawing/2014/main" val="4198576017"/>
                    </a:ext>
                  </a:extLst>
                </a:gridCol>
                <a:gridCol w="576072">
                  <a:extLst>
                    <a:ext uri="{9D8B030D-6E8A-4147-A177-3AD203B41FA5}">
                      <a16:colId xmlns:a16="http://schemas.microsoft.com/office/drawing/2014/main" val="4581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32285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- 2024-01-19 10:00:51</a:t>
                      </a:r>
                      <a:r>
                        <a:rPr kumimoji="0" lang="fr-FR" sz="1000" b="0" i="0" u="none" strike="noStrike" kern="1200" cap="none" spc="0" normalizeH="0" baseline="0" noProof="0">
                          <a:ln>
                            <a:noFill/>
                          </a:ln>
                          <a:solidFill>
                            <a:prstClr val="black"/>
                          </a:solidFill>
                          <a:effectLst/>
                          <a:uLnTx/>
                          <a:uFillTx/>
                          <a:latin typeface="Calibri"/>
                          <a:ea typeface="+mn-ea"/>
                          <a:cs typeface="+mn-cs"/>
                        </a:rPr>
                        <a:t>
 "Je rêve d'un dressing dans ma chambre mais ce n'est pas possible car elle est mansardée."
Chez Schmidt, c'est possible 🙂
Avec le vrai sur-mesure Schmidt, nous créons des aménagements ultra-fonctionnels même sous les combles grâce à nos portes qui épousent les angles !
Sans oublier le style : le décor imprimé exclusif "Japan Garden" en coloris Clay apporte de la douceur en contrastant avec la structure, où les caissons sont en "Alabama", un bois chaleureux, et les façades plus sombres en  coloris "Canéo".
Alors, votre chambre sous combles vous inspire des idées ?
#HomeSchmidtHome #dressingsouscombles #dressingdesign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https://quintly-eu-image-storage.s3.amazonaws.com/828dff74efc4ae1c3cff4acba4856445/738704c94f05538dfcc0ca0050718e6a.jpg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375297519"/>
                  </a:ext>
                </a:extLst>
              </a:tr>
            </a:tbl>
          </a:graphicData>
        </a:graphic>
      </p:graphicFrame>
      <p:sp>
        <p:nvSpPr>
          <p:cNvPr id="4" name="Text Placeholder 3">
            <a:extLst>
              <a:ext uri="{FF2B5EF4-FFF2-40B4-BE49-F238E27FC236}">
                <a16:creationId xmlns:a16="http://schemas.microsoft.com/office/drawing/2014/main" id="{B06DC23E-35B8-4D0D-828F-917E8604943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951802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4E573-0DD6-4350-ADE4-1F38604A7F74}"/>
              </a:ext>
            </a:extLst>
          </p:cNvPr>
          <p:cNvSpPr>
            <a:spLocks noGrp="1"/>
          </p:cNvSpPr>
          <p:nvPr>
            <p:ph type="title"/>
          </p:nvPr>
        </p:nvSpPr>
        <p:spPr/>
        <p:txBody>
          <a:bodyPr/>
          <a:lstStyle/>
          <a:p>
            <a:r>
              <a:rPr lang="fr-FR"/>
              <a:t>Instagram Publications Instagram | 2 profiles - 11 of 20</a:t>
            </a:r>
            <a:endParaRPr lang="en-US"/>
          </a:p>
        </p:txBody>
      </p:sp>
      <p:graphicFrame>
        <p:nvGraphicFramePr>
          <p:cNvPr id="5" name="Table Placeholder 4">
            <a:extLst>
              <a:ext uri="{FF2B5EF4-FFF2-40B4-BE49-F238E27FC236}">
                <a16:creationId xmlns:a16="http://schemas.microsoft.com/office/drawing/2014/main" id="{95C5CE3D-4A88-4A0D-9907-2C7110DE97DA}"/>
              </a:ext>
            </a:extLst>
          </p:cNvPr>
          <p:cNvGraphicFramePr>
            <a:graphicFrameLocks noGrp="1"/>
          </p:cNvGraphicFramePr>
          <p:nvPr>
            <p:ph type="tbl" sz="quarter" idx="13"/>
            <p:extLst>
              <p:ext uri="{D42A27DB-BD31-4B8C-83A1-F6EECF244321}">
                <p14:modId xmlns:p14="http://schemas.microsoft.com/office/powerpoint/2010/main" val="3950898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75976281"/>
                    </a:ext>
                  </a:extLst>
                </a:gridCol>
                <a:gridCol w="1399032">
                  <a:extLst>
                    <a:ext uri="{9D8B030D-6E8A-4147-A177-3AD203B41FA5}">
                      <a16:colId xmlns:a16="http://schemas.microsoft.com/office/drawing/2014/main" val="471084748"/>
                    </a:ext>
                  </a:extLst>
                </a:gridCol>
                <a:gridCol w="1728216">
                  <a:extLst>
                    <a:ext uri="{9D8B030D-6E8A-4147-A177-3AD203B41FA5}">
                      <a16:colId xmlns:a16="http://schemas.microsoft.com/office/drawing/2014/main" val="2273263604"/>
                    </a:ext>
                  </a:extLst>
                </a:gridCol>
                <a:gridCol w="576072">
                  <a:extLst>
                    <a:ext uri="{9D8B030D-6E8A-4147-A177-3AD203B41FA5}">
                      <a16:colId xmlns:a16="http://schemas.microsoft.com/office/drawing/2014/main" val="2410100950"/>
                    </a:ext>
                  </a:extLst>
                </a:gridCol>
                <a:gridCol w="576072">
                  <a:extLst>
                    <a:ext uri="{9D8B030D-6E8A-4147-A177-3AD203B41FA5}">
                      <a16:colId xmlns:a16="http://schemas.microsoft.com/office/drawing/2014/main" val="558552839"/>
                    </a:ext>
                  </a:extLst>
                </a:gridCol>
                <a:gridCol w="576072">
                  <a:extLst>
                    <a:ext uri="{9D8B030D-6E8A-4147-A177-3AD203B41FA5}">
                      <a16:colId xmlns:a16="http://schemas.microsoft.com/office/drawing/2014/main" val="425154576"/>
                    </a:ext>
                  </a:extLst>
                </a:gridCol>
                <a:gridCol w="576072">
                  <a:extLst>
                    <a:ext uri="{9D8B030D-6E8A-4147-A177-3AD203B41FA5}">
                      <a16:colId xmlns:a16="http://schemas.microsoft.com/office/drawing/2014/main" val="1200393833"/>
                    </a:ext>
                  </a:extLst>
                </a:gridCol>
                <a:gridCol w="576072">
                  <a:extLst>
                    <a:ext uri="{9D8B030D-6E8A-4147-A177-3AD203B41FA5}">
                      <a16:colId xmlns:a16="http://schemas.microsoft.com/office/drawing/2014/main" val="1971585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29597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- 2024-01-17 17:00:35</a:t>
                      </a:r>
                      <a:r>
                        <a:rPr kumimoji="0" lang="fr-FR" sz="1000" b="0" i="0" u="none" strike="noStrike" kern="1200" cap="none" spc="0" normalizeH="0" baseline="0" noProof="0">
                          <a:ln>
                            <a:noFill/>
                          </a:ln>
                          <a:solidFill>
                            <a:prstClr val="black"/>
                          </a:solidFill>
                          <a:effectLst/>
                          <a:uLnTx/>
                          <a:uFillTx/>
                          <a:latin typeface="Calibri"/>
                          <a:ea typeface="+mn-ea"/>
                          <a:cs typeface="+mn-cs"/>
                        </a:rPr>
                        <a:t>
 Pour démarrer 2024 en douceur, zoom sur le décor "Terrazzo".
En salle de bains, il crée une ambiance zen, idéale pour prendre soin de soi.
L'aspect pierre du décor "Terrazzo", associé au blanc et quelques touches de bois renforce le style minimaliste propice au bien-être.
#HomeSchmidtHome #salledebains #espritzen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https://quintly-eu-image-storage.s3.amazonaws.com/828dff74efc4ae1c3cff4acba4856445/8cbacd8136513712429b3db2cfb51444.jpg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429576050"/>
                  </a:ext>
                </a:extLst>
              </a:tr>
            </a:tbl>
          </a:graphicData>
        </a:graphic>
      </p:graphicFrame>
      <p:sp>
        <p:nvSpPr>
          <p:cNvPr id="4" name="Text Placeholder 3">
            <a:extLst>
              <a:ext uri="{FF2B5EF4-FFF2-40B4-BE49-F238E27FC236}">
                <a16:creationId xmlns:a16="http://schemas.microsoft.com/office/drawing/2014/main" id="{2ED340CF-EE4B-400F-871D-60D75872CCC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456619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D1087-904F-43DD-92D7-599CCE5119D5}"/>
              </a:ext>
            </a:extLst>
          </p:cNvPr>
          <p:cNvSpPr>
            <a:spLocks noGrp="1"/>
          </p:cNvSpPr>
          <p:nvPr>
            <p:ph type="title"/>
          </p:nvPr>
        </p:nvSpPr>
        <p:spPr/>
        <p:txBody>
          <a:bodyPr/>
          <a:lstStyle/>
          <a:p>
            <a:r>
              <a:rPr lang="fr-FR"/>
              <a:t>Instagram Publications Instagram | 2 profiles - 12 of 20</a:t>
            </a:r>
            <a:endParaRPr lang="en-US"/>
          </a:p>
        </p:txBody>
      </p:sp>
      <p:graphicFrame>
        <p:nvGraphicFramePr>
          <p:cNvPr id="5" name="Table Placeholder 4">
            <a:extLst>
              <a:ext uri="{FF2B5EF4-FFF2-40B4-BE49-F238E27FC236}">
                <a16:creationId xmlns:a16="http://schemas.microsoft.com/office/drawing/2014/main" id="{570C362D-4B89-4330-AF41-8A9560FA0DD8}"/>
              </a:ext>
            </a:extLst>
          </p:cNvPr>
          <p:cNvGraphicFramePr>
            <a:graphicFrameLocks noGrp="1"/>
          </p:cNvGraphicFramePr>
          <p:nvPr>
            <p:ph type="tbl" sz="quarter" idx="13"/>
            <p:extLst>
              <p:ext uri="{D42A27DB-BD31-4B8C-83A1-F6EECF244321}">
                <p14:modId xmlns:p14="http://schemas.microsoft.com/office/powerpoint/2010/main" val="1447371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86295796"/>
                    </a:ext>
                  </a:extLst>
                </a:gridCol>
                <a:gridCol w="1399032">
                  <a:extLst>
                    <a:ext uri="{9D8B030D-6E8A-4147-A177-3AD203B41FA5}">
                      <a16:colId xmlns:a16="http://schemas.microsoft.com/office/drawing/2014/main" val="3532041127"/>
                    </a:ext>
                  </a:extLst>
                </a:gridCol>
                <a:gridCol w="1728216">
                  <a:extLst>
                    <a:ext uri="{9D8B030D-6E8A-4147-A177-3AD203B41FA5}">
                      <a16:colId xmlns:a16="http://schemas.microsoft.com/office/drawing/2014/main" val="3344182474"/>
                    </a:ext>
                  </a:extLst>
                </a:gridCol>
                <a:gridCol w="576072">
                  <a:extLst>
                    <a:ext uri="{9D8B030D-6E8A-4147-A177-3AD203B41FA5}">
                      <a16:colId xmlns:a16="http://schemas.microsoft.com/office/drawing/2014/main" val="603544052"/>
                    </a:ext>
                  </a:extLst>
                </a:gridCol>
                <a:gridCol w="576072">
                  <a:extLst>
                    <a:ext uri="{9D8B030D-6E8A-4147-A177-3AD203B41FA5}">
                      <a16:colId xmlns:a16="http://schemas.microsoft.com/office/drawing/2014/main" val="2767566296"/>
                    </a:ext>
                  </a:extLst>
                </a:gridCol>
                <a:gridCol w="576072">
                  <a:extLst>
                    <a:ext uri="{9D8B030D-6E8A-4147-A177-3AD203B41FA5}">
                      <a16:colId xmlns:a16="http://schemas.microsoft.com/office/drawing/2014/main" val="4031920072"/>
                    </a:ext>
                  </a:extLst>
                </a:gridCol>
                <a:gridCol w="576072">
                  <a:extLst>
                    <a:ext uri="{9D8B030D-6E8A-4147-A177-3AD203B41FA5}">
                      <a16:colId xmlns:a16="http://schemas.microsoft.com/office/drawing/2014/main" val="31505804"/>
                    </a:ext>
                  </a:extLst>
                </a:gridCol>
                <a:gridCol w="576072">
                  <a:extLst>
                    <a:ext uri="{9D8B030D-6E8A-4147-A177-3AD203B41FA5}">
                      <a16:colId xmlns:a16="http://schemas.microsoft.com/office/drawing/2014/main" val="1376490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2057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mobalpa - 2024-01-15 11:01:11</a:t>
                      </a:r>
                      <a:r>
                        <a:rPr kumimoji="0" lang="fr-FR" sz="1000" b="0" i="0" u="none" strike="noStrike" kern="1200" cap="none" spc="0" normalizeH="0" baseline="0" noProof="0">
                          <a:ln>
                            <a:noFill/>
                          </a:ln>
                          <a:solidFill>
                            <a:prstClr val="black"/>
                          </a:solidFill>
                          <a:effectLst/>
                          <a:uLnTx/>
                          <a:uFillTx/>
                          <a:latin typeface="Calibri"/>
                          <a:ea typeface="+mn-ea"/>
                          <a:cs typeface="+mn-cs"/>
                        </a:rPr>
                        <a:t>
 Fabriqués au cœur des Alpes, nos aménagements résistent au temps qui passe... et à l'épreuve du quotidien. 
Mobalpa, des cuisines pour la vie ! 
Que pensez-vous de notre nouvelle communication, diffusée depuis ce week-end en télé et sur le web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o1/v/t16/f1/m82/F5426A886B4B037ECEAD5951D52B9B8B_video_dashinit.mp4?efg=eyJ2ZW5jb2RlX3RhZyI6InZ0c192b2RfdXJsZ2VuLmNsaXBzLnVua25vd24tQzMuNzIwLmRhc2hfYmFzZWxpbmVfMV92MSJ9&amp;_nc_ht=scontent-fra5-1.cdninstagram.com&amp;_nc_cat=105&amp;vs=1080805954044056_1158016246&amp;_nc_vs=HBksFQIYT2lnX3hwdl9yZWVsc19wZXJtYW5lbnRfcHJvZC9GNTQyNkE4ODZCNEIwMzdFQ0VBRDU5NTFENTJCOUI4Ql92aWRlb19kYXNoaW5pdC5tcDQVAALIAQAVAhg6cGFzc3Rocm91Z2hfZXZlcnN0b3JlL0dEdFhCQmtHRkFCQ2RUNEZBSWRObTJkTFhYTllicV9FQUFBRhUCAsgBACgAGAAbAYgHdXNlX29pbAExFQAAJvrL8%2B%2Fu3c4%2FFQIoAkMzLBdAOQDEm6XjVBgSZGFzaF9iYXNlbGluZV8xX3YxEQB1AAA%3D&amp;ccb=9-4&amp;oh=00_AfBmZOAIBae4OMxTk2GSar0qnMCJZ3l874ssvveOydmK_w&amp;oe=65DE5C9A&amp;_nc_sid=1d576d&amp;_nc_rid=44cf6b9d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Concurrent , Mobalpa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67342555"/>
                  </a:ext>
                </a:extLst>
              </a:tr>
            </a:tbl>
          </a:graphicData>
        </a:graphic>
      </p:graphicFrame>
      <p:sp>
        <p:nvSpPr>
          <p:cNvPr id="4" name="Text Placeholder 3">
            <a:extLst>
              <a:ext uri="{FF2B5EF4-FFF2-40B4-BE49-F238E27FC236}">
                <a16:creationId xmlns:a16="http://schemas.microsoft.com/office/drawing/2014/main" id="{FC398EE5-4E30-4A33-8DCB-D5F7752AE806}"/>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962708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D425-380C-40DE-8E5F-DECD77304371}"/>
              </a:ext>
            </a:extLst>
          </p:cNvPr>
          <p:cNvSpPr>
            <a:spLocks noGrp="1"/>
          </p:cNvSpPr>
          <p:nvPr>
            <p:ph type="title"/>
          </p:nvPr>
        </p:nvSpPr>
        <p:spPr/>
        <p:txBody>
          <a:bodyPr/>
          <a:lstStyle/>
          <a:p>
            <a:r>
              <a:rPr lang="fr-FR"/>
              <a:t>Instagram Publications Instagram | 2 profiles - 13 of 20</a:t>
            </a:r>
            <a:endParaRPr lang="en-US"/>
          </a:p>
        </p:txBody>
      </p:sp>
      <p:graphicFrame>
        <p:nvGraphicFramePr>
          <p:cNvPr id="5" name="Table Placeholder 4">
            <a:extLst>
              <a:ext uri="{FF2B5EF4-FFF2-40B4-BE49-F238E27FC236}">
                <a16:creationId xmlns:a16="http://schemas.microsoft.com/office/drawing/2014/main" id="{E60DED3D-42AB-41DB-A955-5E8E624A6C0D}"/>
              </a:ext>
            </a:extLst>
          </p:cNvPr>
          <p:cNvGraphicFramePr>
            <a:graphicFrameLocks noGrp="1"/>
          </p:cNvGraphicFramePr>
          <p:nvPr>
            <p:ph type="tbl" sz="quarter" idx="13"/>
            <p:extLst>
              <p:ext uri="{D42A27DB-BD31-4B8C-83A1-F6EECF244321}">
                <p14:modId xmlns:p14="http://schemas.microsoft.com/office/powerpoint/2010/main" val="3221382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29945364"/>
                    </a:ext>
                  </a:extLst>
                </a:gridCol>
                <a:gridCol w="1399032">
                  <a:extLst>
                    <a:ext uri="{9D8B030D-6E8A-4147-A177-3AD203B41FA5}">
                      <a16:colId xmlns:a16="http://schemas.microsoft.com/office/drawing/2014/main" val="2039332986"/>
                    </a:ext>
                  </a:extLst>
                </a:gridCol>
                <a:gridCol w="1728216">
                  <a:extLst>
                    <a:ext uri="{9D8B030D-6E8A-4147-A177-3AD203B41FA5}">
                      <a16:colId xmlns:a16="http://schemas.microsoft.com/office/drawing/2014/main" val="3848912421"/>
                    </a:ext>
                  </a:extLst>
                </a:gridCol>
                <a:gridCol w="576072">
                  <a:extLst>
                    <a:ext uri="{9D8B030D-6E8A-4147-A177-3AD203B41FA5}">
                      <a16:colId xmlns:a16="http://schemas.microsoft.com/office/drawing/2014/main" val="3589480127"/>
                    </a:ext>
                  </a:extLst>
                </a:gridCol>
                <a:gridCol w="576072">
                  <a:extLst>
                    <a:ext uri="{9D8B030D-6E8A-4147-A177-3AD203B41FA5}">
                      <a16:colId xmlns:a16="http://schemas.microsoft.com/office/drawing/2014/main" val="3979595788"/>
                    </a:ext>
                  </a:extLst>
                </a:gridCol>
                <a:gridCol w="576072">
                  <a:extLst>
                    <a:ext uri="{9D8B030D-6E8A-4147-A177-3AD203B41FA5}">
                      <a16:colId xmlns:a16="http://schemas.microsoft.com/office/drawing/2014/main" val="1886087943"/>
                    </a:ext>
                  </a:extLst>
                </a:gridCol>
                <a:gridCol w="576072">
                  <a:extLst>
                    <a:ext uri="{9D8B030D-6E8A-4147-A177-3AD203B41FA5}">
                      <a16:colId xmlns:a16="http://schemas.microsoft.com/office/drawing/2014/main" val="2151927900"/>
                    </a:ext>
                  </a:extLst>
                </a:gridCol>
                <a:gridCol w="576072">
                  <a:extLst>
                    <a:ext uri="{9D8B030D-6E8A-4147-A177-3AD203B41FA5}">
                      <a16:colId xmlns:a16="http://schemas.microsoft.com/office/drawing/2014/main" val="184858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75253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- 2024-01-15 10:01:40</a:t>
                      </a:r>
                      <a:r>
                        <a:rPr kumimoji="0" lang="fr-FR" sz="1000" b="0" i="0" u="none" strike="noStrike" kern="1200" cap="none" spc="0" normalizeH="0" baseline="0" noProof="0">
                          <a:ln>
                            <a:noFill/>
                          </a:ln>
                          <a:solidFill>
                            <a:prstClr val="black"/>
                          </a:solidFill>
                          <a:effectLst/>
                          <a:uLnTx/>
                          <a:uFillTx/>
                          <a:latin typeface="Calibri"/>
                          <a:ea typeface="+mn-ea"/>
                          <a:cs typeface="+mn-cs"/>
                        </a:rPr>
                        <a:t>
 Inspirez-vous avec notre sélection de poignées. 
La touche déco qui finalise votre aménagement avec style !
#HomeSchmidtHome #poignées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https://quintly-eu-image-storage.s3.amazonaws.com/828dff74efc4ae1c3cff4acba4856445/f4657ca02e59b1bbeef9282cb0cf581f.jpg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96511828"/>
                  </a:ext>
                </a:extLst>
              </a:tr>
            </a:tbl>
          </a:graphicData>
        </a:graphic>
      </p:graphicFrame>
      <p:sp>
        <p:nvSpPr>
          <p:cNvPr id="4" name="Text Placeholder 3">
            <a:extLst>
              <a:ext uri="{FF2B5EF4-FFF2-40B4-BE49-F238E27FC236}">
                <a16:creationId xmlns:a16="http://schemas.microsoft.com/office/drawing/2014/main" id="{B346FC41-ADBF-4E7E-9329-EEA3C3B23A6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440758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EDED1-E588-4D7B-A5A9-9D5FB08BED2A}"/>
              </a:ext>
            </a:extLst>
          </p:cNvPr>
          <p:cNvSpPr>
            <a:spLocks noGrp="1"/>
          </p:cNvSpPr>
          <p:nvPr>
            <p:ph type="title"/>
          </p:nvPr>
        </p:nvSpPr>
        <p:spPr/>
        <p:txBody>
          <a:bodyPr/>
          <a:lstStyle/>
          <a:p>
            <a:r>
              <a:rPr lang="fr-FR"/>
              <a:t>Instagram Publications Instagram | 2 profiles - 14 of 20</a:t>
            </a:r>
            <a:endParaRPr lang="en-US"/>
          </a:p>
        </p:txBody>
      </p:sp>
      <p:graphicFrame>
        <p:nvGraphicFramePr>
          <p:cNvPr id="5" name="Table Placeholder 4">
            <a:extLst>
              <a:ext uri="{FF2B5EF4-FFF2-40B4-BE49-F238E27FC236}">
                <a16:creationId xmlns:a16="http://schemas.microsoft.com/office/drawing/2014/main" id="{8C23E234-2CEA-492D-B792-B21BD60BC345}"/>
              </a:ext>
            </a:extLst>
          </p:cNvPr>
          <p:cNvGraphicFramePr>
            <a:graphicFrameLocks noGrp="1"/>
          </p:cNvGraphicFramePr>
          <p:nvPr>
            <p:ph type="tbl" sz="quarter" idx="13"/>
            <p:extLst>
              <p:ext uri="{D42A27DB-BD31-4B8C-83A1-F6EECF244321}">
                <p14:modId xmlns:p14="http://schemas.microsoft.com/office/powerpoint/2010/main" val="2807338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1721853"/>
                    </a:ext>
                  </a:extLst>
                </a:gridCol>
                <a:gridCol w="1399032">
                  <a:extLst>
                    <a:ext uri="{9D8B030D-6E8A-4147-A177-3AD203B41FA5}">
                      <a16:colId xmlns:a16="http://schemas.microsoft.com/office/drawing/2014/main" val="723860678"/>
                    </a:ext>
                  </a:extLst>
                </a:gridCol>
                <a:gridCol w="1728216">
                  <a:extLst>
                    <a:ext uri="{9D8B030D-6E8A-4147-A177-3AD203B41FA5}">
                      <a16:colId xmlns:a16="http://schemas.microsoft.com/office/drawing/2014/main" val="943788608"/>
                    </a:ext>
                  </a:extLst>
                </a:gridCol>
                <a:gridCol w="576072">
                  <a:extLst>
                    <a:ext uri="{9D8B030D-6E8A-4147-A177-3AD203B41FA5}">
                      <a16:colId xmlns:a16="http://schemas.microsoft.com/office/drawing/2014/main" val="4171439457"/>
                    </a:ext>
                  </a:extLst>
                </a:gridCol>
                <a:gridCol w="576072">
                  <a:extLst>
                    <a:ext uri="{9D8B030D-6E8A-4147-A177-3AD203B41FA5}">
                      <a16:colId xmlns:a16="http://schemas.microsoft.com/office/drawing/2014/main" val="1719783065"/>
                    </a:ext>
                  </a:extLst>
                </a:gridCol>
                <a:gridCol w="576072">
                  <a:extLst>
                    <a:ext uri="{9D8B030D-6E8A-4147-A177-3AD203B41FA5}">
                      <a16:colId xmlns:a16="http://schemas.microsoft.com/office/drawing/2014/main" val="101477662"/>
                    </a:ext>
                  </a:extLst>
                </a:gridCol>
                <a:gridCol w="576072">
                  <a:extLst>
                    <a:ext uri="{9D8B030D-6E8A-4147-A177-3AD203B41FA5}">
                      <a16:colId xmlns:a16="http://schemas.microsoft.com/office/drawing/2014/main" val="1236913315"/>
                    </a:ext>
                  </a:extLst>
                </a:gridCol>
                <a:gridCol w="576072">
                  <a:extLst>
                    <a:ext uri="{9D8B030D-6E8A-4147-A177-3AD203B41FA5}">
                      <a16:colId xmlns:a16="http://schemas.microsoft.com/office/drawing/2014/main" val="4267214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25363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- 2024-01-12 10:01:29</a:t>
                      </a:r>
                      <a:r>
                        <a:rPr kumimoji="0" lang="fr-FR" sz="1000" b="0" i="0" u="none" strike="noStrike" kern="1200" cap="none" spc="0" normalizeH="0" baseline="0" noProof="0">
                          <a:ln>
                            <a:noFill/>
                          </a:ln>
                          <a:solidFill>
                            <a:prstClr val="black"/>
                          </a:solidFill>
                          <a:effectLst/>
                          <a:uLnTx/>
                          <a:uFillTx/>
                          <a:latin typeface="Calibri"/>
                          <a:ea typeface="+mn-ea"/>
                          <a:cs typeface="+mn-cs"/>
                        </a:rPr>
                        <a:t>
 Et si vous passiez à l'heure suédoise ? Découvrez notre collection Stockholm, véritable éloge de la sobriété.
La crédence apporte une touche minérale avec son décor inspiré du marbre alors que la teinte Claystone sur les façades et les caissons réchauffe l'aménagement. 
Le "plus" ultra tendance : les meubles sans poignée, pour une pureté des lignes !
#HomeSchmidtHome #cuisinedesign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E64CB6821A4906BF94124D08E768B3A1_video_dashinit.mp4?efg=eyJ2ZW5jb2RlX3RhZyI6InZ0c192b2RfdXJsZ2VuLmNsaXBzLnVua25vd24tQzMuNzIwLmRhc2hfYmFzZWxpbmVfMV92MSJ9&amp;_nc_ht=scontent-fra3-1.cdninstagram.com&amp;_nc_cat=106&amp;vs=351857881097683_2429094744&amp;_nc_vs=HBksFQIYT2lnX3hwdl9yZWVsc19wZXJtYW5lbnRfcHJvZC9FNjRDQjY4MjFBNDkwNkJGOTQxMjREMDhFNzY4QjNBMV92aWRlb19kYXNoaW5pdC5tcDQVAALIAQAVAhg6cGFzc3Rocm91Z2hfZXZlcnN0b3JlL0dGXzQtaGlacTd4WUkzb0dBQmNKM1U2akc5d1picV9FQUFBRhUCAsgBACgAGAAbAYgHdXNlX29pbAExFQAAJtL%2BqI%2FrvfM%2FFQIoAkMzLBdAGCXjU%2FfO2RgSZGFzaF9iYXNlbGluZV8xX3YxEQB1AAA%3D&amp;ccb=9-4&amp;oh=00_AfC4t5fvyGxrKopMuAaw64enYoEkW3EuobtFgZmkaFDK0Q&amp;oe=65DE0BAC&amp;_nc_sid=1d576d&amp;_nc_rid=5542f1303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26428680"/>
                  </a:ext>
                </a:extLst>
              </a:tr>
            </a:tbl>
          </a:graphicData>
        </a:graphic>
      </p:graphicFrame>
      <p:sp>
        <p:nvSpPr>
          <p:cNvPr id="4" name="Text Placeholder 3">
            <a:extLst>
              <a:ext uri="{FF2B5EF4-FFF2-40B4-BE49-F238E27FC236}">
                <a16:creationId xmlns:a16="http://schemas.microsoft.com/office/drawing/2014/main" id="{EF996414-568C-44B5-894B-5401BA133B00}"/>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382191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00956-2FC6-4315-A879-8692FD31ED4C}"/>
              </a:ext>
            </a:extLst>
          </p:cNvPr>
          <p:cNvSpPr>
            <a:spLocks noGrp="1"/>
          </p:cNvSpPr>
          <p:nvPr>
            <p:ph type="title"/>
          </p:nvPr>
        </p:nvSpPr>
        <p:spPr/>
        <p:txBody>
          <a:bodyPr/>
          <a:lstStyle/>
          <a:p>
            <a:r>
              <a:rPr lang="fr-FR"/>
              <a:t>Instagram Publications Instagram | 2 profiles - 15 of 20</a:t>
            </a:r>
            <a:endParaRPr lang="en-US"/>
          </a:p>
        </p:txBody>
      </p:sp>
      <p:graphicFrame>
        <p:nvGraphicFramePr>
          <p:cNvPr id="5" name="Table Placeholder 4">
            <a:extLst>
              <a:ext uri="{FF2B5EF4-FFF2-40B4-BE49-F238E27FC236}">
                <a16:creationId xmlns:a16="http://schemas.microsoft.com/office/drawing/2014/main" id="{F7CE45BB-0505-421C-9E6C-5AFF95A5F9A7}"/>
              </a:ext>
            </a:extLst>
          </p:cNvPr>
          <p:cNvGraphicFramePr>
            <a:graphicFrameLocks noGrp="1"/>
          </p:cNvGraphicFramePr>
          <p:nvPr>
            <p:ph type="tbl" sz="quarter" idx="13"/>
            <p:extLst>
              <p:ext uri="{D42A27DB-BD31-4B8C-83A1-F6EECF244321}">
                <p14:modId xmlns:p14="http://schemas.microsoft.com/office/powerpoint/2010/main" val="1580346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6695598"/>
                    </a:ext>
                  </a:extLst>
                </a:gridCol>
                <a:gridCol w="1399032">
                  <a:extLst>
                    <a:ext uri="{9D8B030D-6E8A-4147-A177-3AD203B41FA5}">
                      <a16:colId xmlns:a16="http://schemas.microsoft.com/office/drawing/2014/main" val="2091300315"/>
                    </a:ext>
                  </a:extLst>
                </a:gridCol>
                <a:gridCol w="1728216">
                  <a:extLst>
                    <a:ext uri="{9D8B030D-6E8A-4147-A177-3AD203B41FA5}">
                      <a16:colId xmlns:a16="http://schemas.microsoft.com/office/drawing/2014/main" val="3957698889"/>
                    </a:ext>
                  </a:extLst>
                </a:gridCol>
                <a:gridCol w="576072">
                  <a:extLst>
                    <a:ext uri="{9D8B030D-6E8A-4147-A177-3AD203B41FA5}">
                      <a16:colId xmlns:a16="http://schemas.microsoft.com/office/drawing/2014/main" val="1526649122"/>
                    </a:ext>
                  </a:extLst>
                </a:gridCol>
                <a:gridCol w="576072">
                  <a:extLst>
                    <a:ext uri="{9D8B030D-6E8A-4147-A177-3AD203B41FA5}">
                      <a16:colId xmlns:a16="http://schemas.microsoft.com/office/drawing/2014/main" val="4242266314"/>
                    </a:ext>
                  </a:extLst>
                </a:gridCol>
                <a:gridCol w="576072">
                  <a:extLst>
                    <a:ext uri="{9D8B030D-6E8A-4147-A177-3AD203B41FA5}">
                      <a16:colId xmlns:a16="http://schemas.microsoft.com/office/drawing/2014/main" val="1897581185"/>
                    </a:ext>
                  </a:extLst>
                </a:gridCol>
                <a:gridCol w="576072">
                  <a:extLst>
                    <a:ext uri="{9D8B030D-6E8A-4147-A177-3AD203B41FA5}">
                      <a16:colId xmlns:a16="http://schemas.microsoft.com/office/drawing/2014/main" val="3408621663"/>
                    </a:ext>
                  </a:extLst>
                </a:gridCol>
                <a:gridCol w="576072">
                  <a:extLst>
                    <a:ext uri="{9D8B030D-6E8A-4147-A177-3AD203B41FA5}">
                      <a16:colId xmlns:a16="http://schemas.microsoft.com/office/drawing/2014/main" val="2936014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178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mobalpa - 2024-01-11 11:01:32</a:t>
                      </a:r>
                      <a:r>
                        <a:rPr kumimoji="0" lang="fr-FR" sz="1000" b="0" i="0" u="none" strike="noStrike" kern="1200" cap="none" spc="0" normalizeH="0" baseline="0" noProof="0">
                          <a:ln>
                            <a:noFill/>
                          </a:ln>
                          <a:solidFill>
                            <a:prstClr val="black"/>
                          </a:solidFill>
                          <a:effectLst/>
                          <a:uLnTx/>
                          <a:uFillTx/>
                          <a:latin typeface="Calibri"/>
                          <a:ea typeface="+mn-ea"/>
                          <a:cs typeface="+mn-cs"/>
                        </a:rPr>
                        <a:t>
 "Une conception moderne et épurée ! " 
Chez Victoria &amp; Victor, l'entrée a été réalisée par Mobalpa, comme l'ensemble de leur appartement d'ailleurs !
Retrouvez ce reportage complet, et de nombreux autres, sur notre site.
➡️ lien dans notre bio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o1/v/t16/f1/m82/5643C32D602F3E7DB5C8F623B53EBBB5_video_dashinit.mp4?efg=eyJ2ZW5jb2RlX3RhZyI6InZ0c192b2RfdXJsZ2VuLmNsaXBzLnVua25vd24tQzMuNzIwLmRhc2hfYmFzZWxpbmVfMV92MSJ9&amp;_nc_ht=scontent-fra5-1.cdninstagram.com&amp;_nc_cat=110&amp;vs=737085144700679_4025760697&amp;_nc_vs=HBksFQIYT2lnX3hwdl9yZWVsc19wZXJtYW5lbnRfcHJvZC81NjQzQzMyRDYwMkYzRTdEQjVDOEY2MjNCNTNFQkJCNV92aWRlb19kYXNoaW5pdC5tcDQVAALIAQAVAhg6cGFzc3Rocm91Z2hfZXZlcnN0b3JlL0dJMWk0UmgxQ1VieFlLNE5BS1hTNDBacHdKd1FicV9FQUFBRhUCAsgBACgAGAAbAYgHdXNlX29pbAExFQAAJsTuvciK7pxAFQIoAkMzLBdAPB3ztkWhyxgSZGFzaF9iYXNlbGluZV8xX3YxEQB1AAA%3D&amp;ccb=9-4&amp;oh=00_AfBHBa04ppOmyXZVDbnScQHvdfNf_WUYY-TcB5gVV55gzw&amp;oe=65DE62AD&amp;_nc_sid=1d576d&amp;_nc_rid=40c93d0d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Concurrent , Mobalpa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67037292"/>
                  </a:ext>
                </a:extLst>
              </a:tr>
            </a:tbl>
          </a:graphicData>
        </a:graphic>
      </p:graphicFrame>
      <p:sp>
        <p:nvSpPr>
          <p:cNvPr id="4" name="Text Placeholder 3">
            <a:extLst>
              <a:ext uri="{FF2B5EF4-FFF2-40B4-BE49-F238E27FC236}">
                <a16:creationId xmlns:a16="http://schemas.microsoft.com/office/drawing/2014/main" id="{C6160EB7-4328-47F7-A71B-12C41293F3B4}"/>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958464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23F44-78B2-4713-8E7F-43576864EF1F}"/>
              </a:ext>
            </a:extLst>
          </p:cNvPr>
          <p:cNvSpPr>
            <a:spLocks noGrp="1"/>
          </p:cNvSpPr>
          <p:nvPr>
            <p:ph type="title"/>
          </p:nvPr>
        </p:nvSpPr>
        <p:spPr/>
        <p:txBody>
          <a:bodyPr/>
          <a:lstStyle/>
          <a:p>
            <a:r>
              <a:rPr lang="fr-FR"/>
              <a:t>Instagram Publications Instagram | 2 profiles - 16 of 20</a:t>
            </a:r>
            <a:endParaRPr lang="en-US"/>
          </a:p>
        </p:txBody>
      </p:sp>
      <p:graphicFrame>
        <p:nvGraphicFramePr>
          <p:cNvPr id="5" name="Table Placeholder 4">
            <a:extLst>
              <a:ext uri="{FF2B5EF4-FFF2-40B4-BE49-F238E27FC236}">
                <a16:creationId xmlns:a16="http://schemas.microsoft.com/office/drawing/2014/main" id="{2EA544EC-7DBE-487D-96C7-19D5723C765D}"/>
              </a:ext>
            </a:extLst>
          </p:cNvPr>
          <p:cNvGraphicFramePr>
            <a:graphicFrameLocks noGrp="1"/>
          </p:cNvGraphicFramePr>
          <p:nvPr>
            <p:ph type="tbl" sz="quarter" idx="13"/>
            <p:extLst>
              <p:ext uri="{D42A27DB-BD31-4B8C-83A1-F6EECF244321}">
                <p14:modId xmlns:p14="http://schemas.microsoft.com/office/powerpoint/2010/main" val="2118842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86958207"/>
                    </a:ext>
                  </a:extLst>
                </a:gridCol>
                <a:gridCol w="1399032">
                  <a:extLst>
                    <a:ext uri="{9D8B030D-6E8A-4147-A177-3AD203B41FA5}">
                      <a16:colId xmlns:a16="http://schemas.microsoft.com/office/drawing/2014/main" val="3651103798"/>
                    </a:ext>
                  </a:extLst>
                </a:gridCol>
                <a:gridCol w="1728216">
                  <a:extLst>
                    <a:ext uri="{9D8B030D-6E8A-4147-A177-3AD203B41FA5}">
                      <a16:colId xmlns:a16="http://schemas.microsoft.com/office/drawing/2014/main" val="1439637573"/>
                    </a:ext>
                  </a:extLst>
                </a:gridCol>
                <a:gridCol w="576072">
                  <a:extLst>
                    <a:ext uri="{9D8B030D-6E8A-4147-A177-3AD203B41FA5}">
                      <a16:colId xmlns:a16="http://schemas.microsoft.com/office/drawing/2014/main" val="1578722273"/>
                    </a:ext>
                  </a:extLst>
                </a:gridCol>
                <a:gridCol w="576072">
                  <a:extLst>
                    <a:ext uri="{9D8B030D-6E8A-4147-A177-3AD203B41FA5}">
                      <a16:colId xmlns:a16="http://schemas.microsoft.com/office/drawing/2014/main" val="4173491071"/>
                    </a:ext>
                  </a:extLst>
                </a:gridCol>
                <a:gridCol w="576072">
                  <a:extLst>
                    <a:ext uri="{9D8B030D-6E8A-4147-A177-3AD203B41FA5}">
                      <a16:colId xmlns:a16="http://schemas.microsoft.com/office/drawing/2014/main" val="3572469770"/>
                    </a:ext>
                  </a:extLst>
                </a:gridCol>
                <a:gridCol w="576072">
                  <a:extLst>
                    <a:ext uri="{9D8B030D-6E8A-4147-A177-3AD203B41FA5}">
                      <a16:colId xmlns:a16="http://schemas.microsoft.com/office/drawing/2014/main" val="3843237599"/>
                    </a:ext>
                  </a:extLst>
                </a:gridCol>
                <a:gridCol w="576072">
                  <a:extLst>
                    <a:ext uri="{9D8B030D-6E8A-4147-A177-3AD203B41FA5}">
                      <a16:colId xmlns:a16="http://schemas.microsoft.com/office/drawing/2014/main" val="157031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1895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- 2024-01-10 11:01:22</a:t>
                      </a:r>
                      <a:r>
                        <a:rPr kumimoji="0" lang="fr-FR" sz="1000" b="0" i="0" u="none" strike="noStrike" kern="1200" cap="none" spc="0" normalizeH="0" baseline="0" noProof="0">
                          <a:ln>
                            <a:noFill/>
                          </a:ln>
                          <a:solidFill>
                            <a:prstClr val="black"/>
                          </a:solidFill>
                          <a:effectLst/>
                          <a:uLnTx/>
                          <a:uFillTx/>
                          <a:latin typeface="Calibri"/>
                          <a:ea typeface="+mn-ea"/>
                          <a:cs typeface="+mn-cs"/>
                        </a:rPr>
                        <a:t>
 Notre nouveau catalogue est arrivé. 
Téléchargez-le sur notre site ou venez le feuilleter en magasin.
Découvrez nos nouvelles collections ! 212 pages pour inspirer vos futurs projets d'aménagements, des meubles à la décoration !
#HomeSchmidtHome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https://quintly-eu-image-storage.s3.amazonaws.com/828dff74efc4ae1c3cff4acba4856445/d1c1aed260ae32eddec45761fceca293.jpg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22077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mobalpa - 2024-01-08 11:00:52</a:t>
                      </a:r>
                      <a:r>
                        <a:rPr kumimoji="0" lang="fr-FR" sz="1000" b="0" i="0" u="none" strike="noStrike" kern="1200" cap="none" spc="0" normalizeH="0" baseline="0" noProof="0">
                          <a:ln>
                            <a:noFill/>
                          </a:ln>
                          <a:solidFill>
                            <a:prstClr val="black"/>
                          </a:solidFill>
                          <a:effectLst/>
                          <a:uLnTx/>
                          <a:uFillTx/>
                          <a:latin typeface="Calibri"/>
                          <a:ea typeface="+mn-ea"/>
                          <a:cs typeface="+mn-cs"/>
                        </a:rPr>
                        <a:t>
 Adoptez nos solutions de rangement pour des espaces bien pensés, qui vous ressemblent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https://quintly-eu-image-storage.s3.amazonaws.com/92734919b91c16af9f0e549558a924a7/f029324c588d18ef219816d698a64ad5.jpg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Concurrent , Mobalpa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79052432"/>
                  </a:ext>
                </a:extLst>
              </a:tr>
            </a:tbl>
          </a:graphicData>
        </a:graphic>
      </p:graphicFrame>
      <p:sp>
        <p:nvSpPr>
          <p:cNvPr id="4" name="Text Placeholder 3">
            <a:extLst>
              <a:ext uri="{FF2B5EF4-FFF2-40B4-BE49-F238E27FC236}">
                <a16:creationId xmlns:a16="http://schemas.microsoft.com/office/drawing/2014/main" id="{9A003E0B-8D8D-4897-8E47-21ABEED34697}"/>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327176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65FD8-95F0-45D2-AD0E-115A9B9792D3}"/>
              </a:ext>
            </a:extLst>
          </p:cNvPr>
          <p:cNvSpPr>
            <a:spLocks noGrp="1"/>
          </p:cNvSpPr>
          <p:nvPr>
            <p:ph type="title"/>
          </p:nvPr>
        </p:nvSpPr>
        <p:spPr/>
        <p:txBody>
          <a:bodyPr/>
          <a:lstStyle/>
          <a:p>
            <a:r>
              <a:rPr lang="fr-FR"/>
              <a:t>Instagram Publications Instagram | 2 profiles - 17 of 20</a:t>
            </a:r>
            <a:endParaRPr lang="en-US"/>
          </a:p>
        </p:txBody>
      </p:sp>
      <p:graphicFrame>
        <p:nvGraphicFramePr>
          <p:cNvPr id="5" name="Table Placeholder 4">
            <a:extLst>
              <a:ext uri="{FF2B5EF4-FFF2-40B4-BE49-F238E27FC236}">
                <a16:creationId xmlns:a16="http://schemas.microsoft.com/office/drawing/2014/main" id="{3BD004B0-B90D-4244-9A76-030372328E33}"/>
              </a:ext>
            </a:extLst>
          </p:cNvPr>
          <p:cNvGraphicFramePr>
            <a:graphicFrameLocks noGrp="1"/>
          </p:cNvGraphicFramePr>
          <p:nvPr>
            <p:ph type="tbl" sz="quarter" idx="13"/>
            <p:extLst>
              <p:ext uri="{D42A27DB-BD31-4B8C-83A1-F6EECF244321}">
                <p14:modId xmlns:p14="http://schemas.microsoft.com/office/powerpoint/2010/main" val="948534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16805356"/>
                    </a:ext>
                  </a:extLst>
                </a:gridCol>
                <a:gridCol w="1399032">
                  <a:extLst>
                    <a:ext uri="{9D8B030D-6E8A-4147-A177-3AD203B41FA5}">
                      <a16:colId xmlns:a16="http://schemas.microsoft.com/office/drawing/2014/main" val="699929994"/>
                    </a:ext>
                  </a:extLst>
                </a:gridCol>
                <a:gridCol w="1728216">
                  <a:extLst>
                    <a:ext uri="{9D8B030D-6E8A-4147-A177-3AD203B41FA5}">
                      <a16:colId xmlns:a16="http://schemas.microsoft.com/office/drawing/2014/main" val="4271135666"/>
                    </a:ext>
                  </a:extLst>
                </a:gridCol>
                <a:gridCol w="576072">
                  <a:extLst>
                    <a:ext uri="{9D8B030D-6E8A-4147-A177-3AD203B41FA5}">
                      <a16:colId xmlns:a16="http://schemas.microsoft.com/office/drawing/2014/main" val="3243142339"/>
                    </a:ext>
                  </a:extLst>
                </a:gridCol>
                <a:gridCol w="576072">
                  <a:extLst>
                    <a:ext uri="{9D8B030D-6E8A-4147-A177-3AD203B41FA5}">
                      <a16:colId xmlns:a16="http://schemas.microsoft.com/office/drawing/2014/main" val="1628827357"/>
                    </a:ext>
                  </a:extLst>
                </a:gridCol>
                <a:gridCol w="576072">
                  <a:extLst>
                    <a:ext uri="{9D8B030D-6E8A-4147-A177-3AD203B41FA5}">
                      <a16:colId xmlns:a16="http://schemas.microsoft.com/office/drawing/2014/main" val="3715289422"/>
                    </a:ext>
                  </a:extLst>
                </a:gridCol>
                <a:gridCol w="576072">
                  <a:extLst>
                    <a:ext uri="{9D8B030D-6E8A-4147-A177-3AD203B41FA5}">
                      <a16:colId xmlns:a16="http://schemas.microsoft.com/office/drawing/2014/main" val="1894996475"/>
                    </a:ext>
                  </a:extLst>
                </a:gridCol>
                <a:gridCol w="576072">
                  <a:extLst>
                    <a:ext uri="{9D8B030D-6E8A-4147-A177-3AD203B41FA5}">
                      <a16:colId xmlns:a16="http://schemas.microsoft.com/office/drawing/2014/main" val="1008810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2573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- 2024-01-07 10:01:37</a:t>
                      </a:r>
                      <a:r>
                        <a:rPr kumimoji="0" lang="fr-FR" sz="1000" b="0" i="0" u="none" strike="noStrike" kern="1200" cap="none" spc="0" normalizeH="0" baseline="0" noProof="0">
                          <a:ln>
                            <a:noFill/>
                          </a:ln>
                          <a:solidFill>
                            <a:prstClr val="black"/>
                          </a:solidFill>
                          <a:effectLst/>
                          <a:uLnTx/>
                          <a:uFillTx/>
                          <a:latin typeface="Calibri"/>
                          <a:ea typeface="+mn-ea"/>
                          <a:cs typeface="+mn-cs"/>
                        </a:rPr>
                        <a:t>
 Pantone, l'institut de la couleur, a dévoilé sa teinte 2024 : "Peach Fuzz ... une couleur rayonnante de chaleur et d'élégance moderne...".
Découvrez comment l'intégrer dans vos intérieurs avec notre sélection d'objets disponibles sur notre boutique en ligne www.shop.schmidt.
Alors, vous allez vous laisser séduire par cette couleur ? 
#HomeSchmidtHome #peachfuzz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https://quintly-eu-image-storage.s3.amazonaws.com/828dff74efc4ae1c3cff4acba4856445/8be189d8b4b5912ef503460303c56711.jpg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Shop.schmidt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8849993"/>
                  </a:ext>
                </a:extLst>
              </a:tr>
            </a:tbl>
          </a:graphicData>
        </a:graphic>
      </p:graphicFrame>
      <p:sp>
        <p:nvSpPr>
          <p:cNvPr id="4" name="Text Placeholder 3">
            <a:extLst>
              <a:ext uri="{FF2B5EF4-FFF2-40B4-BE49-F238E27FC236}">
                <a16:creationId xmlns:a16="http://schemas.microsoft.com/office/drawing/2014/main" id="{78EA700C-BCCE-4897-8D40-2C568E8357D5}"/>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520691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0218-851E-4B2B-9219-FE4E13816A5D}"/>
              </a:ext>
            </a:extLst>
          </p:cNvPr>
          <p:cNvSpPr>
            <a:spLocks noGrp="1"/>
          </p:cNvSpPr>
          <p:nvPr>
            <p:ph type="title"/>
          </p:nvPr>
        </p:nvSpPr>
        <p:spPr/>
        <p:txBody>
          <a:bodyPr/>
          <a:lstStyle/>
          <a:p>
            <a:r>
              <a:rPr lang="fr-FR"/>
              <a:t>Instagram Publications Instagram | 2 profiles - 18 of 20</a:t>
            </a:r>
            <a:endParaRPr lang="en-US"/>
          </a:p>
        </p:txBody>
      </p:sp>
      <p:graphicFrame>
        <p:nvGraphicFramePr>
          <p:cNvPr id="5" name="Table Placeholder 4">
            <a:extLst>
              <a:ext uri="{FF2B5EF4-FFF2-40B4-BE49-F238E27FC236}">
                <a16:creationId xmlns:a16="http://schemas.microsoft.com/office/drawing/2014/main" id="{AE73A1AE-E4B7-4FF5-BA5C-AE227201F580}"/>
              </a:ext>
            </a:extLst>
          </p:cNvPr>
          <p:cNvGraphicFramePr>
            <a:graphicFrameLocks noGrp="1"/>
          </p:cNvGraphicFramePr>
          <p:nvPr>
            <p:ph type="tbl" sz="quarter" idx="13"/>
            <p:extLst>
              <p:ext uri="{D42A27DB-BD31-4B8C-83A1-F6EECF244321}">
                <p14:modId xmlns:p14="http://schemas.microsoft.com/office/powerpoint/2010/main" val="4106051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41614449"/>
                    </a:ext>
                  </a:extLst>
                </a:gridCol>
                <a:gridCol w="1399032">
                  <a:extLst>
                    <a:ext uri="{9D8B030D-6E8A-4147-A177-3AD203B41FA5}">
                      <a16:colId xmlns:a16="http://schemas.microsoft.com/office/drawing/2014/main" val="4236746942"/>
                    </a:ext>
                  </a:extLst>
                </a:gridCol>
                <a:gridCol w="1728216">
                  <a:extLst>
                    <a:ext uri="{9D8B030D-6E8A-4147-A177-3AD203B41FA5}">
                      <a16:colId xmlns:a16="http://schemas.microsoft.com/office/drawing/2014/main" val="1357011243"/>
                    </a:ext>
                  </a:extLst>
                </a:gridCol>
                <a:gridCol w="576072">
                  <a:extLst>
                    <a:ext uri="{9D8B030D-6E8A-4147-A177-3AD203B41FA5}">
                      <a16:colId xmlns:a16="http://schemas.microsoft.com/office/drawing/2014/main" val="375541162"/>
                    </a:ext>
                  </a:extLst>
                </a:gridCol>
                <a:gridCol w="576072">
                  <a:extLst>
                    <a:ext uri="{9D8B030D-6E8A-4147-A177-3AD203B41FA5}">
                      <a16:colId xmlns:a16="http://schemas.microsoft.com/office/drawing/2014/main" val="3771063135"/>
                    </a:ext>
                  </a:extLst>
                </a:gridCol>
                <a:gridCol w="576072">
                  <a:extLst>
                    <a:ext uri="{9D8B030D-6E8A-4147-A177-3AD203B41FA5}">
                      <a16:colId xmlns:a16="http://schemas.microsoft.com/office/drawing/2014/main" val="454166216"/>
                    </a:ext>
                  </a:extLst>
                </a:gridCol>
                <a:gridCol w="576072">
                  <a:extLst>
                    <a:ext uri="{9D8B030D-6E8A-4147-A177-3AD203B41FA5}">
                      <a16:colId xmlns:a16="http://schemas.microsoft.com/office/drawing/2014/main" val="1320521012"/>
                    </a:ext>
                  </a:extLst>
                </a:gridCol>
                <a:gridCol w="576072">
                  <a:extLst>
                    <a:ext uri="{9D8B030D-6E8A-4147-A177-3AD203B41FA5}">
                      <a16:colId xmlns:a16="http://schemas.microsoft.com/office/drawing/2014/main" val="1998433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15298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- 2024-01-04 15:01:43</a:t>
                      </a:r>
                      <a:r>
                        <a:rPr kumimoji="0" lang="fr-FR" sz="1000" b="0" i="0" u="none" strike="noStrike" kern="1200" cap="none" spc="0" normalizeH="0" baseline="0" noProof="0">
                          <a:ln>
                            <a:noFill/>
                          </a:ln>
                          <a:solidFill>
                            <a:prstClr val="black"/>
                          </a:solidFill>
                          <a:effectLst/>
                          <a:uLnTx/>
                          <a:uFillTx/>
                          <a:latin typeface="Calibri"/>
                          <a:ea typeface="+mn-ea"/>
                          <a:cs typeface="+mn-cs"/>
                        </a:rPr>
                        <a:t>
 Chez Schmidt, nous aménageons tous les espaces de la maison.
Alors pour ceux qui adorent s'installer confortablement au bord de la fenêtre pour regarder la neige tomber avec un chocolat chaud, nous avons la solution : le banc de rangement !
Choisissez les dimensions au millimètre près, les coloris des façades, des caissons, du plateau, les équipements, ... tout est personnalisable ! Et pour le rendre encore plus cosy, découvrez nos coussins, plaids, mugs,... sur notre boutique en ligne www.shop.schmidt.
On a pensé à tout pour rendre vos intérieurs cocooning et design en 2024.
#HomeSchmidtHome  #cocooning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https://quintly-eu-image-storage.s3.amazonaws.com/828dff74efc4ae1c3cff4acba4856445/1ae989492b570a475bdb64743b597c74.jpg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Shop.schmidt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705809517"/>
                  </a:ext>
                </a:extLst>
              </a:tr>
            </a:tbl>
          </a:graphicData>
        </a:graphic>
      </p:graphicFrame>
      <p:sp>
        <p:nvSpPr>
          <p:cNvPr id="4" name="Text Placeholder 3">
            <a:extLst>
              <a:ext uri="{FF2B5EF4-FFF2-40B4-BE49-F238E27FC236}">
                <a16:creationId xmlns:a16="http://schemas.microsoft.com/office/drawing/2014/main" id="{D31FE3C8-70D2-4ED7-A100-C92EA64A5171}"/>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863893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F2F2A-A157-4F42-8ECB-4FD8C250F86F}"/>
              </a:ext>
            </a:extLst>
          </p:cNvPr>
          <p:cNvSpPr>
            <a:spLocks noGrp="1"/>
          </p:cNvSpPr>
          <p:nvPr>
            <p:ph type="title"/>
          </p:nvPr>
        </p:nvSpPr>
        <p:spPr/>
        <p:txBody>
          <a:bodyPr/>
          <a:lstStyle/>
          <a:p>
            <a:r>
              <a:rPr lang="fr-FR"/>
              <a:t>Instagram Publications Instagram | 2 profiles - 19 of 20</a:t>
            </a:r>
            <a:endParaRPr lang="en-US"/>
          </a:p>
        </p:txBody>
      </p:sp>
      <p:graphicFrame>
        <p:nvGraphicFramePr>
          <p:cNvPr id="5" name="Table Placeholder 4">
            <a:extLst>
              <a:ext uri="{FF2B5EF4-FFF2-40B4-BE49-F238E27FC236}">
                <a16:creationId xmlns:a16="http://schemas.microsoft.com/office/drawing/2014/main" id="{2697526D-B5B4-47F3-9EC3-6F8A0BD26BB5}"/>
              </a:ext>
            </a:extLst>
          </p:cNvPr>
          <p:cNvGraphicFramePr>
            <a:graphicFrameLocks noGrp="1"/>
          </p:cNvGraphicFramePr>
          <p:nvPr>
            <p:ph type="tbl" sz="quarter" idx="13"/>
            <p:extLst>
              <p:ext uri="{D42A27DB-BD31-4B8C-83A1-F6EECF244321}">
                <p14:modId xmlns:p14="http://schemas.microsoft.com/office/powerpoint/2010/main" val="1421341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96637619"/>
                    </a:ext>
                  </a:extLst>
                </a:gridCol>
                <a:gridCol w="1399032">
                  <a:extLst>
                    <a:ext uri="{9D8B030D-6E8A-4147-A177-3AD203B41FA5}">
                      <a16:colId xmlns:a16="http://schemas.microsoft.com/office/drawing/2014/main" val="1687508080"/>
                    </a:ext>
                  </a:extLst>
                </a:gridCol>
                <a:gridCol w="1728216">
                  <a:extLst>
                    <a:ext uri="{9D8B030D-6E8A-4147-A177-3AD203B41FA5}">
                      <a16:colId xmlns:a16="http://schemas.microsoft.com/office/drawing/2014/main" val="792801120"/>
                    </a:ext>
                  </a:extLst>
                </a:gridCol>
                <a:gridCol w="576072">
                  <a:extLst>
                    <a:ext uri="{9D8B030D-6E8A-4147-A177-3AD203B41FA5}">
                      <a16:colId xmlns:a16="http://schemas.microsoft.com/office/drawing/2014/main" val="1782873127"/>
                    </a:ext>
                  </a:extLst>
                </a:gridCol>
                <a:gridCol w="576072">
                  <a:extLst>
                    <a:ext uri="{9D8B030D-6E8A-4147-A177-3AD203B41FA5}">
                      <a16:colId xmlns:a16="http://schemas.microsoft.com/office/drawing/2014/main" val="3217344408"/>
                    </a:ext>
                  </a:extLst>
                </a:gridCol>
                <a:gridCol w="576072">
                  <a:extLst>
                    <a:ext uri="{9D8B030D-6E8A-4147-A177-3AD203B41FA5}">
                      <a16:colId xmlns:a16="http://schemas.microsoft.com/office/drawing/2014/main" val="4106105810"/>
                    </a:ext>
                  </a:extLst>
                </a:gridCol>
                <a:gridCol w="576072">
                  <a:extLst>
                    <a:ext uri="{9D8B030D-6E8A-4147-A177-3AD203B41FA5}">
                      <a16:colId xmlns:a16="http://schemas.microsoft.com/office/drawing/2014/main" val="979542387"/>
                    </a:ext>
                  </a:extLst>
                </a:gridCol>
                <a:gridCol w="576072">
                  <a:extLst>
                    <a:ext uri="{9D8B030D-6E8A-4147-A177-3AD203B41FA5}">
                      <a16:colId xmlns:a16="http://schemas.microsoft.com/office/drawing/2014/main" val="794711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3770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mobalpa - 2024-01-04 11:00:55</a:t>
                      </a:r>
                      <a:r>
                        <a:rPr kumimoji="0" lang="fr-FR" sz="1000" b="0" i="0" u="none" strike="noStrike" kern="1200" cap="none" spc="0" normalizeH="0" baseline="0" noProof="0">
                          <a:ln>
                            <a:noFill/>
                          </a:ln>
                          <a:solidFill>
                            <a:prstClr val="black"/>
                          </a:solidFill>
                          <a:effectLst/>
                          <a:uLnTx/>
                          <a:uFillTx/>
                          <a:latin typeface="Calibri"/>
                          <a:ea typeface="+mn-ea"/>
                          <a:cs typeface="+mn-cs"/>
                        </a:rPr>
                        <a:t>
 Réalisez la cuisine de vos rêves, dans votre budget, sans compromis sur le style et la fonctionnalité ! 
Pour en savoir plus sur notre promotion de janvier, suivez le lien dans notre bio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https://quintly-eu-image-storage.s3.amazonaws.com/92734919b91c16af9f0e549558a924a7/0240331019ec616e1a0f23f5194520d2.jpg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Concurrent , Mobalpa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060518717"/>
                  </a:ext>
                </a:extLst>
              </a:tr>
            </a:tbl>
          </a:graphicData>
        </a:graphic>
      </p:graphicFrame>
      <p:sp>
        <p:nvSpPr>
          <p:cNvPr id="4" name="Text Placeholder 3">
            <a:extLst>
              <a:ext uri="{FF2B5EF4-FFF2-40B4-BE49-F238E27FC236}">
                <a16:creationId xmlns:a16="http://schemas.microsoft.com/office/drawing/2014/main" id="{6F75754E-0991-4100-B507-AD226A72F3C1}"/>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571303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6A003-C354-4D6E-9715-01D829A9852A}"/>
              </a:ext>
            </a:extLst>
          </p:cNvPr>
          <p:cNvSpPr>
            <a:spLocks noGrp="1"/>
          </p:cNvSpPr>
          <p:nvPr>
            <p:ph type="title"/>
          </p:nvPr>
        </p:nvSpPr>
        <p:spPr/>
        <p:txBody>
          <a:bodyPr/>
          <a:lstStyle/>
          <a:p>
            <a:r>
              <a:rPr lang="fr-FR"/>
              <a:t>Instagram Publications Instagram | 2 profiles - 20 of 20</a:t>
            </a:r>
            <a:endParaRPr lang="en-US"/>
          </a:p>
        </p:txBody>
      </p:sp>
      <p:graphicFrame>
        <p:nvGraphicFramePr>
          <p:cNvPr id="5" name="Table Placeholder 4">
            <a:extLst>
              <a:ext uri="{FF2B5EF4-FFF2-40B4-BE49-F238E27FC236}">
                <a16:creationId xmlns:a16="http://schemas.microsoft.com/office/drawing/2014/main" id="{3DBEB9E1-F272-4091-96ED-BCCF609D1EE3}"/>
              </a:ext>
            </a:extLst>
          </p:cNvPr>
          <p:cNvGraphicFramePr>
            <a:graphicFrameLocks noGrp="1"/>
          </p:cNvGraphicFramePr>
          <p:nvPr>
            <p:ph type="tbl" sz="quarter" idx="13"/>
            <p:extLst>
              <p:ext uri="{D42A27DB-BD31-4B8C-83A1-F6EECF244321}">
                <p14:modId xmlns:p14="http://schemas.microsoft.com/office/powerpoint/2010/main" val="1595284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92737523"/>
                    </a:ext>
                  </a:extLst>
                </a:gridCol>
                <a:gridCol w="1399032">
                  <a:extLst>
                    <a:ext uri="{9D8B030D-6E8A-4147-A177-3AD203B41FA5}">
                      <a16:colId xmlns:a16="http://schemas.microsoft.com/office/drawing/2014/main" val="3226049385"/>
                    </a:ext>
                  </a:extLst>
                </a:gridCol>
                <a:gridCol w="1728216">
                  <a:extLst>
                    <a:ext uri="{9D8B030D-6E8A-4147-A177-3AD203B41FA5}">
                      <a16:colId xmlns:a16="http://schemas.microsoft.com/office/drawing/2014/main" val="2175277816"/>
                    </a:ext>
                  </a:extLst>
                </a:gridCol>
                <a:gridCol w="576072">
                  <a:extLst>
                    <a:ext uri="{9D8B030D-6E8A-4147-A177-3AD203B41FA5}">
                      <a16:colId xmlns:a16="http://schemas.microsoft.com/office/drawing/2014/main" val="2616660001"/>
                    </a:ext>
                  </a:extLst>
                </a:gridCol>
                <a:gridCol w="576072">
                  <a:extLst>
                    <a:ext uri="{9D8B030D-6E8A-4147-A177-3AD203B41FA5}">
                      <a16:colId xmlns:a16="http://schemas.microsoft.com/office/drawing/2014/main" val="3963364802"/>
                    </a:ext>
                  </a:extLst>
                </a:gridCol>
                <a:gridCol w="576072">
                  <a:extLst>
                    <a:ext uri="{9D8B030D-6E8A-4147-A177-3AD203B41FA5}">
                      <a16:colId xmlns:a16="http://schemas.microsoft.com/office/drawing/2014/main" val="2982458641"/>
                    </a:ext>
                  </a:extLst>
                </a:gridCol>
                <a:gridCol w="576072">
                  <a:extLst>
                    <a:ext uri="{9D8B030D-6E8A-4147-A177-3AD203B41FA5}">
                      <a16:colId xmlns:a16="http://schemas.microsoft.com/office/drawing/2014/main" val="4072188606"/>
                    </a:ext>
                  </a:extLst>
                </a:gridCol>
                <a:gridCol w="576072">
                  <a:extLst>
                    <a:ext uri="{9D8B030D-6E8A-4147-A177-3AD203B41FA5}">
                      <a16:colId xmlns:a16="http://schemas.microsoft.com/office/drawing/2014/main" val="2943068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55616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- 2024-01-02 10:51:50</a:t>
                      </a:r>
                      <a:r>
                        <a:rPr kumimoji="0" lang="fr-FR" sz="1000" b="0" i="0" u="none" strike="noStrike" kern="1200" cap="none" spc="0" normalizeH="0" baseline="0" noProof="0">
                          <a:ln>
                            <a:noFill/>
                          </a:ln>
                          <a:solidFill>
                            <a:prstClr val="black"/>
                          </a:solidFill>
                          <a:effectLst/>
                          <a:uLnTx/>
                          <a:uFillTx/>
                          <a:latin typeface="Calibri"/>
                          <a:ea typeface="+mn-ea"/>
                          <a:cs typeface="+mn-cs"/>
                        </a:rPr>
                        <a:t>
 Nous vous souhaitons tous nos voeux pour cette nouvelle année 2024 ! Qu'elle soit remplie de partage et d'amour !
Nous avons hâte de vous retrouver pour vous accompagner dans vos nouveaux projets.
#HomeSchmidtHome #bonneannée2024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E34DD7BEB7DABFA46A4B58F1314E1D86_video_dashinit.mp4?efg=eyJ2ZW5jb2RlX3RhZyI6InZ0c192b2RfdXJsZ2VuLmNsaXBzLnVua25vd24tQzMuNzIwLmRhc2hfYmFzZWxpbmVfMV92MSJ9&amp;_nc_ht=scontent-fra3-1.cdninstagram.com&amp;_nc_cat=102&amp;vs=743468654329422_1925153050&amp;_nc_vs=HBksFQIYT2lnX3hwdl9yZWVsc19wZXJtYW5lbnRfcHJvZC9FMzRERDdCRUI3REFCRkE0NkE0QjU4RjEzMTRFMUQ4Nl92aWRlb19kYXNoaW5pdC5tcDQVAALIAQAVAhg6cGFzc3Rocm91Z2hfZXZlcnN0b3JlL0dLbUswUmdmbXlVVTlnTUVBTGk0YmR6OFVFNUVicV9FQUFBRhUCAsgBACgAGAAbAYgHdXNlX29pbAExFQAAJoKM0f%2B8rf4%2FFQIoAkMzLBdAJA%2FfO2RaHRgSZGFzaF9iYXNlbGluZV8xX3YxEQB1AAA%3D&amp;ccb=9-4&amp;oh=00_AfA4sQOOTByHGP2QmJb6MP31mp_ldrxQeap3gVYJL1lf6g&amp;oe=65DE5693&amp;_nc_sid=1d576d&amp;_nc_rid=fad5ec311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18947209"/>
                  </a:ext>
                </a:extLst>
              </a:tr>
            </a:tbl>
          </a:graphicData>
        </a:graphic>
      </p:graphicFrame>
      <p:sp>
        <p:nvSpPr>
          <p:cNvPr id="4" name="Text Placeholder 3">
            <a:extLst>
              <a:ext uri="{FF2B5EF4-FFF2-40B4-BE49-F238E27FC236}">
                <a16:creationId xmlns:a16="http://schemas.microsoft.com/office/drawing/2014/main" id="{C2285BED-A548-48A6-90C1-795CC08D1ABA}"/>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863786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59EDC-D160-4AE4-89C8-F8162A8AA5E4}"/>
              </a:ext>
            </a:extLst>
          </p:cNvPr>
          <p:cNvSpPr>
            <a:spLocks noGrp="1"/>
          </p:cNvSpPr>
          <p:nvPr>
            <p:ph type="title"/>
          </p:nvPr>
        </p:nvSpPr>
        <p:spPr/>
        <p:txBody>
          <a:bodyPr/>
          <a:lstStyle/>
          <a:p>
            <a:r>
              <a:rPr lang="en-US"/>
              <a:t>Instagram KPI Stories | schmidt_officiel</a:t>
            </a:r>
          </a:p>
        </p:txBody>
      </p:sp>
      <p:graphicFrame>
        <p:nvGraphicFramePr>
          <p:cNvPr id="5" name="Table Placeholder 4">
            <a:extLst>
              <a:ext uri="{FF2B5EF4-FFF2-40B4-BE49-F238E27FC236}">
                <a16:creationId xmlns:a16="http://schemas.microsoft.com/office/drawing/2014/main" id="{6507C2C1-E333-43F5-BD23-2B1720E09427}"/>
              </a:ext>
            </a:extLst>
          </p:cNvPr>
          <p:cNvGraphicFramePr>
            <a:graphicFrameLocks noGrp="1"/>
          </p:cNvGraphicFramePr>
          <p:nvPr>
            <p:ph type="tbl" sz="quarter" idx="13"/>
            <p:extLst>
              <p:ext uri="{D42A27DB-BD31-4B8C-83A1-F6EECF244321}">
                <p14:modId xmlns:p14="http://schemas.microsoft.com/office/powerpoint/2010/main" val="260860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52832493"/>
                    </a:ext>
                  </a:extLst>
                </a:gridCol>
                <a:gridCol w="1399032">
                  <a:extLst>
                    <a:ext uri="{9D8B030D-6E8A-4147-A177-3AD203B41FA5}">
                      <a16:colId xmlns:a16="http://schemas.microsoft.com/office/drawing/2014/main" val="90899213"/>
                    </a:ext>
                  </a:extLst>
                </a:gridCol>
                <a:gridCol w="1399032">
                  <a:extLst>
                    <a:ext uri="{9D8B030D-6E8A-4147-A177-3AD203B41FA5}">
                      <a16:colId xmlns:a16="http://schemas.microsoft.com/office/drawing/2014/main" val="3222292147"/>
                    </a:ext>
                  </a:extLst>
                </a:gridCol>
                <a:gridCol w="1399032">
                  <a:extLst>
                    <a:ext uri="{9D8B030D-6E8A-4147-A177-3AD203B41FA5}">
                      <a16:colId xmlns:a16="http://schemas.microsoft.com/office/drawing/2014/main" val="1760191392"/>
                    </a:ext>
                  </a:extLst>
                </a:gridCol>
                <a:gridCol w="1399032">
                  <a:extLst>
                    <a:ext uri="{9D8B030D-6E8A-4147-A177-3AD203B41FA5}">
                      <a16:colId xmlns:a16="http://schemas.microsoft.com/office/drawing/2014/main" val="334516035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Reach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466655929"/>
                  </a:ext>
                </a:extLst>
              </a:tr>
              <a:tr h="370840">
                <a:tc>
                  <a:txBody>
                    <a:bodyPr/>
                    <a:lstStyle/>
                    <a:p>
                      <a:r>
                        <a:rPr lang="en-US" sz="1000"/>
                        <a:t>schmidt_officiel</a:t>
                      </a:r>
                    </a:p>
                  </a:txBody>
                  <a:tcPr/>
                </a:tc>
                <a:tc>
                  <a:txBody>
                    <a:bodyPr/>
                    <a:lstStyle/>
                    <a:p>
                      <a:r>
                        <a:rPr lang="en-US" sz="1000"/>
                        <a:t>67</a:t>
                      </a:r>
                    </a:p>
                  </a:txBody>
                  <a:tcPr/>
                </a:tc>
                <a:tc>
                  <a:txBody>
                    <a:bodyPr/>
                    <a:lstStyle/>
                    <a:p>
                      <a:r>
                        <a:rPr lang="en-US" sz="1000"/>
                        <a:t>1254.76</a:t>
                      </a:r>
                    </a:p>
                  </a:txBody>
                  <a:tcPr/>
                </a:tc>
                <a:tc>
                  <a:txBody>
                    <a:bodyPr/>
                    <a:lstStyle/>
                    <a:p>
                      <a:r>
                        <a:rPr lang="en-US" sz="1000"/>
                        <a:t>85291</a:t>
                      </a:r>
                    </a:p>
                  </a:txBody>
                  <a:tcPr/>
                </a:tc>
                <a:tc>
                  <a:txBody>
                    <a:bodyPr/>
                    <a:lstStyle/>
                    <a:p>
                      <a:r>
                        <a:rPr lang="en-US" sz="1000"/>
                        <a:t>82873</a:t>
                      </a:r>
                    </a:p>
                  </a:txBody>
                  <a:tcPr/>
                </a:tc>
                <a:extLst>
                  <a:ext uri="{0D108BD9-81ED-4DB2-BD59-A6C34878D82A}">
                    <a16:rowId xmlns:a16="http://schemas.microsoft.com/office/drawing/2014/main" val="3463582690"/>
                  </a:ext>
                </a:extLst>
              </a:tr>
            </a:tbl>
          </a:graphicData>
        </a:graphic>
      </p:graphicFrame>
      <p:sp>
        <p:nvSpPr>
          <p:cNvPr id="4" name="Text Placeholder 3">
            <a:extLst>
              <a:ext uri="{FF2B5EF4-FFF2-40B4-BE49-F238E27FC236}">
                <a16:creationId xmlns:a16="http://schemas.microsoft.com/office/drawing/2014/main" id="{7B70DD7E-2CA3-4A00-9779-31F3D812E410}"/>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319579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85DF2-B8AE-4832-AF92-6F52444DF645}"/>
              </a:ext>
            </a:extLst>
          </p:cNvPr>
          <p:cNvSpPr>
            <a:spLocks noGrp="1"/>
          </p:cNvSpPr>
          <p:nvPr>
            <p:ph type="title"/>
          </p:nvPr>
        </p:nvSpPr>
        <p:spPr/>
        <p:txBody>
          <a:bodyPr/>
          <a:lstStyle/>
          <a:p>
            <a:r>
              <a:rPr lang="en-US"/>
              <a:t>Instagram Détails Stories | schmidt_officiel - 1 of 17</a:t>
            </a:r>
          </a:p>
        </p:txBody>
      </p:sp>
      <p:graphicFrame>
        <p:nvGraphicFramePr>
          <p:cNvPr id="5" name="Table Placeholder 4">
            <a:extLst>
              <a:ext uri="{FF2B5EF4-FFF2-40B4-BE49-F238E27FC236}">
                <a16:creationId xmlns:a16="http://schemas.microsoft.com/office/drawing/2014/main" id="{4BAFC50F-8AE7-44D7-B2F1-8C5204E24640}"/>
              </a:ext>
            </a:extLst>
          </p:cNvPr>
          <p:cNvGraphicFramePr>
            <a:graphicFrameLocks noGrp="1"/>
          </p:cNvGraphicFramePr>
          <p:nvPr>
            <p:ph type="tbl" sz="quarter" idx="13"/>
            <p:extLst>
              <p:ext uri="{D42A27DB-BD31-4B8C-83A1-F6EECF244321}">
                <p14:modId xmlns:p14="http://schemas.microsoft.com/office/powerpoint/2010/main" val="684190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1948500030"/>
                    </a:ext>
                  </a:extLst>
                </a:gridCol>
                <a:gridCol w="905256">
                  <a:extLst>
                    <a:ext uri="{9D8B030D-6E8A-4147-A177-3AD203B41FA5}">
                      <a16:colId xmlns:a16="http://schemas.microsoft.com/office/drawing/2014/main" val="610354207"/>
                    </a:ext>
                  </a:extLst>
                </a:gridCol>
                <a:gridCol w="1152143">
                  <a:extLst>
                    <a:ext uri="{9D8B030D-6E8A-4147-A177-3AD203B41FA5}">
                      <a16:colId xmlns:a16="http://schemas.microsoft.com/office/drawing/2014/main" val="1159010672"/>
                    </a:ext>
                  </a:extLst>
                </a:gridCol>
                <a:gridCol w="1316735">
                  <a:extLst>
                    <a:ext uri="{9D8B030D-6E8A-4147-A177-3AD203B41FA5}">
                      <a16:colId xmlns:a16="http://schemas.microsoft.com/office/drawing/2014/main" val="369927874"/>
                    </a:ext>
                  </a:extLst>
                </a:gridCol>
                <a:gridCol w="411480">
                  <a:extLst>
                    <a:ext uri="{9D8B030D-6E8A-4147-A177-3AD203B41FA5}">
                      <a16:colId xmlns:a16="http://schemas.microsoft.com/office/drawing/2014/main" val="1311330087"/>
                    </a:ext>
                  </a:extLst>
                </a:gridCol>
                <a:gridCol w="411480">
                  <a:extLst>
                    <a:ext uri="{9D8B030D-6E8A-4147-A177-3AD203B41FA5}">
                      <a16:colId xmlns:a16="http://schemas.microsoft.com/office/drawing/2014/main" val="1279719326"/>
                    </a:ext>
                  </a:extLst>
                </a:gridCol>
                <a:gridCol w="411480">
                  <a:extLst>
                    <a:ext uri="{9D8B030D-6E8A-4147-A177-3AD203B41FA5}">
                      <a16:colId xmlns:a16="http://schemas.microsoft.com/office/drawing/2014/main" val="3690082729"/>
                    </a:ext>
                  </a:extLst>
                </a:gridCol>
                <a:gridCol w="411480">
                  <a:extLst>
                    <a:ext uri="{9D8B030D-6E8A-4147-A177-3AD203B41FA5}">
                      <a16:colId xmlns:a16="http://schemas.microsoft.com/office/drawing/2014/main" val="888413527"/>
                    </a:ext>
                  </a:extLst>
                </a:gridCol>
                <a:gridCol w="411480">
                  <a:extLst>
                    <a:ext uri="{9D8B030D-6E8A-4147-A177-3AD203B41FA5}">
                      <a16:colId xmlns:a16="http://schemas.microsoft.com/office/drawing/2014/main" val="571212442"/>
                    </a:ext>
                  </a:extLst>
                </a:gridCol>
                <a:gridCol w="411480">
                  <a:extLst>
                    <a:ext uri="{9D8B030D-6E8A-4147-A177-3AD203B41FA5}">
                      <a16:colId xmlns:a16="http://schemas.microsoft.com/office/drawing/2014/main" val="3750214682"/>
                    </a:ext>
                  </a:extLst>
                </a:gridCol>
                <a:gridCol w="411480">
                  <a:extLst>
                    <a:ext uri="{9D8B030D-6E8A-4147-A177-3AD203B41FA5}">
                      <a16:colId xmlns:a16="http://schemas.microsoft.com/office/drawing/2014/main" val="2365632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6016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- 2024-01-31 10:02:13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https://quintly-eu-image-storage.s3.amazonaws.com/3c321325092e4082c6ef6d30cf737d71/b29bde50d6bbddd21630dff3f67b8745.jpg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Vous avez trouvé l'endroit
pour installer votre cellier/
buanderie ?
Oui, je cours déjà en
magasin
Pas encore, mais j'y travaille
Découvrez d'autres inspirations
pour créer votre espace sur mesure
HOME-DESIGN.SCHMIDT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0.9513 %</a:t>
                      </a:r>
                    </a:p>
                  </a:txBody>
                  <a:tcPr/>
                </a:tc>
                <a:extLst>
                  <a:ext uri="{0D108BD9-81ED-4DB2-BD59-A6C34878D82A}">
                    <a16:rowId xmlns:a16="http://schemas.microsoft.com/office/drawing/2014/main" val="2086763972"/>
                  </a:ext>
                </a:extLst>
              </a:tr>
            </a:tbl>
          </a:graphicData>
        </a:graphic>
      </p:graphicFrame>
      <p:sp>
        <p:nvSpPr>
          <p:cNvPr id="4" name="Text Placeholder 3">
            <a:extLst>
              <a:ext uri="{FF2B5EF4-FFF2-40B4-BE49-F238E27FC236}">
                <a16:creationId xmlns:a16="http://schemas.microsoft.com/office/drawing/2014/main" id="{FB4CFA86-BE3D-4980-BC24-F8B611C9E0B7}"/>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201656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8B858-B00C-4ADA-A373-D6E001EFC263}"/>
              </a:ext>
            </a:extLst>
          </p:cNvPr>
          <p:cNvSpPr>
            <a:spLocks noGrp="1"/>
          </p:cNvSpPr>
          <p:nvPr>
            <p:ph type="title"/>
          </p:nvPr>
        </p:nvSpPr>
        <p:spPr/>
        <p:txBody>
          <a:bodyPr/>
          <a:lstStyle/>
          <a:p>
            <a:r>
              <a:rPr lang="en-US"/>
              <a:t>Instagram Détails Stories | schmidt_officiel - 2 of 17</a:t>
            </a:r>
          </a:p>
        </p:txBody>
      </p:sp>
      <p:graphicFrame>
        <p:nvGraphicFramePr>
          <p:cNvPr id="5" name="Table Placeholder 4">
            <a:extLst>
              <a:ext uri="{FF2B5EF4-FFF2-40B4-BE49-F238E27FC236}">
                <a16:creationId xmlns:a16="http://schemas.microsoft.com/office/drawing/2014/main" id="{5CE60C48-2EFF-44C8-AC7B-D28B8CB6EA42}"/>
              </a:ext>
            </a:extLst>
          </p:cNvPr>
          <p:cNvGraphicFramePr>
            <a:graphicFrameLocks noGrp="1"/>
          </p:cNvGraphicFramePr>
          <p:nvPr>
            <p:ph type="tbl" sz="quarter" idx="13"/>
            <p:extLst>
              <p:ext uri="{D42A27DB-BD31-4B8C-83A1-F6EECF244321}">
                <p14:modId xmlns:p14="http://schemas.microsoft.com/office/powerpoint/2010/main" val="1849667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733646214"/>
                    </a:ext>
                  </a:extLst>
                </a:gridCol>
                <a:gridCol w="905256">
                  <a:extLst>
                    <a:ext uri="{9D8B030D-6E8A-4147-A177-3AD203B41FA5}">
                      <a16:colId xmlns:a16="http://schemas.microsoft.com/office/drawing/2014/main" val="1079126329"/>
                    </a:ext>
                  </a:extLst>
                </a:gridCol>
                <a:gridCol w="1152143">
                  <a:extLst>
                    <a:ext uri="{9D8B030D-6E8A-4147-A177-3AD203B41FA5}">
                      <a16:colId xmlns:a16="http://schemas.microsoft.com/office/drawing/2014/main" val="352158227"/>
                    </a:ext>
                  </a:extLst>
                </a:gridCol>
                <a:gridCol w="1316735">
                  <a:extLst>
                    <a:ext uri="{9D8B030D-6E8A-4147-A177-3AD203B41FA5}">
                      <a16:colId xmlns:a16="http://schemas.microsoft.com/office/drawing/2014/main" val="2554960443"/>
                    </a:ext>
                  </a:extLst>
                </a:gridCol>
                <a:gridCol w="411480">
                  <a:extLst>
                    <a:ext uri="{9D8B030D-6E8A-4147-A177-3AD203B41FA5}">
                      <a16:colId xmlns:a16="http://schemas.microsoft.com/office/drawing/2014/main" val="2433458479"/>
                    </a:ext>
                  </a:extLst>
                </a:gridCol>
                <a:gridCol w="411480">
                  <a:extLst>
                    <a:ext uri="{9D8B030D-6E8A-4147-A177-3AD203B41FA5}">
                      <a16:colId xmlns:a16="http://schemas.microsoft.com/office/drawing/2014/main" val="1555226722"/>
                    </a:ext>
                  </a:extLst>
                </a:gridCol>
                <a:gridCol w="411480">
                  <a:extLst>
                    <a:ext uri="{9D8B030D-6E8A-4147-A177-3AD203B41FA5}">
                      <a16:colId xmlns:a16="http://schemas.microsoft.com/office/drawing/2014/main" val="505026358"/>
                    </a:ext>
                  </a:extLst>
                </a:gridCol>
                <a:gridCol w="411480">
                  <a:extLst>
                    <a:ext uri="{9D8B030D-6E8A-4147-A177-3AD203B41FA5}">
                      <a16:colId xmlns:a16="http://schemas.microsoft.com/office/drawing/2014/main" val="3597172360"/>
                    </a:ext>
                  </a:extLst>
                </a:gridCol>
                <a:gridCol w="411480">
                  <a:extLst>
                    <a:ext uri="{9D8B030D-6E8A-4147-A177-3AD203B41FA5}">
                      <a16:colId xmlns:a16="http://schemas.microsoft.com/office/drawing/2014/main" val="1899907415"/>
                    </a:ext>
                  </a:extLst>
                </a:gridCol>
                <a:gridCol w="411480">
                  <a:extLst>
                    <a:ext uri="{9D8B030D-6E8A-4147-A177-3AD203B41FA5}">
                      <a16:colId xmlns:a16="http://schemas.microsoft.com/office/drawing/2014/main" val="3245211903"/>
                    </a:ext>
                  </a:extLst>
                </a:gridCol>
                <a:gridCol w="411480">
                  <a:extLst>
                    <a:ext uri="{9D8B030D-6E8A-4147-A177-3AD203B41FA5}">
                      <a16:colId xmlns:a16="http://schemas.microsoft.com/office/drawing/2014/main" val="2610943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2484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- 2024-01-31 10:01:01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https://quintly-eu-image-storage.s3.amazonaws.com/3c321325092e4082c6ef6d30cf737d71/80525759e0d62567b0830f826dbf7fba.jpg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Placard
d'entrée
Placard
cellier
LY!
LY!
T3
75
75
Le cellier
dans l'entrée.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1.0257 %</a:t>
                      </a:r>
                    </a:p>
                  </a:txBody>
                  <a:tcPr/>
                </a:tc>
                <a:extLst>
                  <a:ext uri="{0D108BD9-81ED-4DB2-BD59-A6C34878D82A}">
                    <a16:rowId xmlns:a16="http://schemas.microsoft.com/office/drawing/2014/main" val="1156651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- 2024-01-31 10:00:48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https://quintly-eu-image-storage.s3.amazonaws.com/3c321325092e4082c6ef6d30cf737d71/56eb6ef316738948a81007e9b13591b7.jpg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Cellier
caché
The
BLACK
Cuisine
ouverte
Le cellier, juste à côté
de la cuisine.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1.0600 %</a:t>
                      </a:r>
                    </a:p>
                  </a:txBody>
                  <a:tcPr/>
                </a:tc>
                <a:extLst>
                  <a:ext uri="{0D108BD9-81ED-4DB2-BD59-A6C34878D82A}">
                    <a16:rowId xmlns:a16="http://schemas.microsoft.com/office/drawing/2014/main" val="1786407080"/>
                  </a:ext>
                </a:extLst>
              </a:tr>
            </a:tbl>
          </a:graphicData>
        </a:graphic>
      </p:graphicFrame>
      <p:sp>
        <p:nvSpPr>
          <p:cNvPr id="4" name="Text Placeholder 3">
            <a:extLst>
              <a:ext uri="{FF2B5EF4-FFF2-40B4-BE49-F238E27FC236}">
                <a16:creationId xmlns:a16="http://schemas.microsoft.com/office/drawing/2014/main" id="{1BAA312E-8BA5-4A8B-A53D-80F04AFD230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765112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A5556-AEAF-4F82-A354-A438C09D628C}"/>
              </a:ext>
            </a:extLst>
          </p:cNvPr>
          <p:cNvSpPr>
            <a:spLocks noGrp="1"/>
          </p:cNvSpPr>
          <p:nvPr>
            <p:ph type="title"/>
          </p:nvPr>
        </p:nvSpPr>
        <p:spPr/>
        <p:txBody>
          <a:bodyPr/>
          <a:lstStyle/>
          <a:p>
            <a:r>
              <a:rPr lang="en-US"/>
              <a:t>Instagram Détails Stories | schmidt_officiel - 3 of 17</a:t>
            </a:r>
          </a:p>
        </p:txBody>
      </p:sp>
      <p:graphicFrame>
        <p:nvGraphicFramePr>
          <p:cNvPr id="5" name="Table Placeholder 4">
            <a:extLst>
              <a:ext uri="{FF2B5EF4-FFF2-40B4-BE49-F238E27FC236}">
                <a16:creationId xmlns:a16="http://schemas.microsoft.com/office/drawing/2014/main" id="{B2E4B51E-1AF9-47E2-AF01-2304F3365691}"/>
              </a:ext>
            </a:extLst>
          </p:cNvPr>
          <p:cNvGraphicFramePr>
            <a:graphicFrameLocks noGrp="1"/>
          </p:cNvGraphicFramePr>
          <p:nvPr>
            <p:ph type="tbl" sz="quarter" idx="13"/>
            <p:extLst>
              <p:ext uri="{D42A27DB-BD31-4B8C-83A1-F6EECF244321}">
                <p14:modId xmlns:p14="http://schemas.microsoft.com/office/powerpoint/2010/main" val="799735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1682717189"/>
                    </a:ext>
                  </a:extLst>
                </a:gridCol>
                <a:gridCol w="905256">
                  <a:extLst>
                    <a:ext uri="{9D8B030D-6E8A-4147-A177-3AD203B41FA5}">
                      <a16:colId xmlns:a16="http://schemas.microsoft.com/office/drawing/2014/main" val="671806473"/>
                    </a:ext>
                  </a:extLst>
                </a:gridCol>
                <a:gridCol w="1152143">
                  <a:extLst>
                    <a:ext uri="{9D8B030D-6E8A-4147-A177-3AD203B41FA5}">
                      <a16:colId xmlns:a16="http://schemas.microsoft.com/office/drawing/2014/main" val="1527597088"/>
                    </a:ext>
                  </a:extLst>
                </a:gridCol>
                <a:gridCol w="1316735">
                  <a:extLst>
                    <a:ext uri="{9D8B030D-6E8A-4147-A177-3AD203B41FA5}">
                      <a16:colId xmlns:a16="http://schemas.microsoft.com/office/drawing/2014/main" val="1469989726"/>
                    </a:ext>
                  </a:extLst>
                </a:gridCol>
                <a:gridCol w="411480">
                  <a:extLst>
                    <a:ext uri="{9D8B030D-6E8A-4147-A177-3AD203B41FA5}">
                      <a16:colId xmlns:a16="http://schemas.microsoft.com/office/drawing/2014/main" val="2389235728"/>
                    </a:ext>
                  </a:extLst>
                </a:gridCol>
                <a:gridCol w="411480">
                  <a:extLst>
                    <a:ext uri="{9D8B030D-6E8A-4147-A177-3AD203B41FA5}">
                      <a16:colId xmlns:a16="http://schemas.microsoft.com/office/drawing/2014/main" val="1135257095"/>
                    </a:ext>
                  </a:extLst>
                </a:gridCol>
                <a:gridCol w="411480">
                  <a:extLst>
                    <a:ext uri="{9D8B030D-6E8A-4147-A177-3AD203B41FA5}">
                      <a16:colId xmlns:a16="http://schemas.microsoft.com/office/drawing/2014/main" val="2917363463"/>
                    </a:ext>
                  </a:extLst>
                </a:gridCol>
                <a:gridCol w="411480">
                  <a:extLst>
                    <a:ext uri="{9D8B030D-6E8A-4147-A177-3AD203B41FA5}">
                      <a16:colId xmlns:a16="http://schemas.microsoft.com/office/drawing/2014/main" val="1948543971"/>
                    </a:ext>
                  </a:extLst>
                </a:gridCol>
                <a:gridCol w="411480">
                  <a:extLst>
                    <a:ext uri="{9D8B030D-6E8A-4147-A177-3AD203B41FA5}">
                      <a16:colId xmlns:a16="http://schemas.microsoft.com/office/drawing/2014/main" val="2156795978"/>
                    </a:ext>
                  </a:extLst>
                </a:gridCol>
                <a:gridCol w="411480">
                  <a:extLst>
                    <a:ext uri="{9D8B030D-6E8A-4147-A177-3AD203B41FA5}">
                      <a16:colId xmlns:a16="http://schemas.microsoft.com/office/drawing/2014/main" val="2523152304"/>
                    </a:ext>
                  </a:extLst>
                </a:gridCol>
                <a:gridCol w="411480">
                  <a:extLst>
                    <a:ext uri="{9D8B030D-6E8A-4147-A177-3AD203B41FA5}">
                      <a16:colId xmlns:a16="http://schemas.microsoft.com/office/drawing/2014/main" val="1914231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4912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- 2024-01-31 10:00:36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https://quintly-eu-image-storage.s3.amazonaws.com/3c321325092e4082c6ef6d30cf737d71/1d5dd4832b7b1061d869bc050c327d4b.jpg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Face à face, l'espace cellier
et buanderie.
Côté
buanderie
Côté
cellier
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1.1149 %</a:t>
                      </a:r>
                    </a:p>
                  </a:txBody>
                  <a:tcPr/>
                </a:tc>
                <a:extLst>
                  <a:ext uri="{0D108BD9-81ED-4DB2-BD59-A6C34878D82A}">
                    <a16:rowId xmlns:a16="http://schemas.microsoft.com/office/drawing/2014/main" val="996511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- 2024-01-31 10:00:27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https://quintly-eu-image-storage.s3.amazonaws.com/3c321325092e4082c6ef6d30cf737d71/5f17c189175b4837fbbf0fc6cb354a6c.jpg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Ranger
Pré-laver
10
Laver
La buanderie fonctionnelle
dans un petit espace.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1.0495 %</a:t>
                      </a:r>
                    </a:p>
                  </a:txBody>
                  <a:tcPr/>
                </a:tc>
                <a:extLst>
                  <a:ext uri="{0D108BD9-81ED-4DB2-BD59-A6C34878D82A}">
                    <a16:rowId xmlns:a16="http://schemas.microsoft.com/office/drawing/2014/main" val="2552026530"/>
                  </a:ext>
                </a:extLst>
              </a:tr>
            </a:tbl>
          </a:graphicData>
        </a:graphic>
      </p:graphicFrame>
      <p:sp>
        <p:nvSpPr>
          <p:cNvPr id="4" name="Text Placeholder 3">
            <a:extLst>
              <a:ext uri="{FF2B5EF4-FFF2-40B4-BE49-F238E27FC236}">
                <a16:creationId xmlns:a16="http://schemas.microsoft.com/office/drawing/2014/main" id="{25DC86B5-B9F0-4AE4-AD66-5642C2203C3F}"/>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8144684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2F9DC-5A56-49BE-9A9F-C151C573B48E}"/>
              </a:ext>
            </a:extLst>
          </p:cNvPr>
          <p:cNvSpPr>
            <a:spLocks noGrp="1"/>
          </p:cNvSpPr>
          <p:nvPr>
            <p:ph type="title"/>
          </p:nvPr>
        </p:nvSpPr>
        <p:spPr/>
        <p:txBody>
          <a:bodyPr/>
          <a:lstStyle/>
          <a:p>
            <a:r>
              <a:rPr lang="en-US"/>
              <a:t>Instagram Détails Stories | schmidt_officiel - 4 of 17</a:t>
            </a:r>
          </a:p>
        </p:txBody>
      </p:sp>
      <p:graphicFrame>
        <p:nvGraphicFramePr>
          <p:cNvPr id="5" name="Table Placeholder 4">
            <a:extLst>
              <a:ext uri="{FF2B5EF4-FFF2-40B4-BE49-F238E27FC236}">
                <a16:creationId xmlns:a16="http://schemas.microsoft.com/office/drawing/2014/main" id="{A7B13199-9705-48BC-A9BE-C7253F36D27C}"/>
              </a:ext>
            </a:extLst>
          </p:cNvPr>
          <p:cNvGraphicFramePr>
            <a:graphicFrameLocks noGrp="1"/>
          </p:cNvGraphicFramePr>
          <p:nvPr>
            <p:ph type="tbl" sz="quarter" idx="13"/>
            <p:extLst>
              <p:ext uri="{D42A27DB-BD31-4B8C-83A1-F6EECF244321}">
                <p14:modId xmlns:p14="http://schemas.microsoft.com/office/powerpoint/2010/main" val="292849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133271512"/>
                    </a:ext>
                  </a:extLst>
                </a:gridCol>
                <a:gridCol w="905256">
                  <a:extLst>
                    <a:ext uri="{9D8B030D-6E8A-4147-A177-3AD203B41FA5}">
                      <a16:colId xmlns:a16="http://schemas.microsoft.com/office/drawing/2014/main" val="1655989838"/>
                    </a:ext>
                  </a:extLst>
                </a:gridCol>
                <a:gridCol w="1152143">
                  <a:extLst>
                    <a:ext uri="{9D8B030D-6E8A-4147-A177-3AD203B41FA5}">
                      <a16:colId xmlns:a16="http://schemas.microsoft.com/office/drawing/2014/main" val="2477540947"/>
                    </a:ext>
                  </a:extLst>
                </a:gridCol>
                <a:gridCol w="1316735">
                  <a:extLst>
                    <a:ext uri="{9D8B030D-6E8A-4147-A177-3AD203B41FA5}">
                      <a16:colId xmlns:a16="http://schemas.microsoft.com/office/drawing/2014/main" val="2958634861"/>
                    </a:ext>
                  </a:extLst>
                </a:gridCol>
                <a:gridCol w="411480">
                  <a:extLst>
                    <a:ext uri="{9D8B030D-6E8A-4147-A177-3AD203B41FA5}">
                      <a16:colId xmlns:a16="http://schemas.microsoft.com/office/drawing/2014/main" val="695889392"/>
                    </a:ext>
                  </a:extLst>
                </a:gridCol>
                <a:gridCol w="411480">
                  <a:extLst>
                    <a:ext uri="{9D8B030D-6E8A-4147-A177-3AD203B41FA5}">
                      <a16:colId xmlns:a16="http://schemas.microsoft.com/office/drawing/2014/main" val="1954588861"/>
                    </a:ext>
                  </a:extLst>
                </a:gridCol>
                <a:gridCol w="411480">
                  <a:extLst>
                    <a:ext uri="{9D8B030D-6E8A-4147-A177-3AD203B41FA5}">
                      <a16:colId xmlns:a16="http://schemas.microsoft.com/office/drawing/2014/main" val="497203782"/>
                    </a:ext>
                  </a:extLst>
                </a:gridCol>
                <a:gridCol w="411480">
                  <a:extLst>
                    <a:ext uri="{9D8B030D-6E8A-4147-A177-3AD203B41FA5}">
                      <a16:colId xmlns:a16="http://schemas.microsoft.com/office/drawing/2014/main" val="1484719229"/>
                    </a:ext>
                  </a:extLst>
                </a:gridCol>
                <a:gridCol w="411480">
                  <a:extLst>
                    <a:ext uri="{9D8B030D-6E8A-4147-A177-3AD203B41FA5}">
                      <a16:colId xmlns:a16="http://schemas.microsoft.com/office/drawing/2014/main" val="4178420720"/>
                    </a:ext>
                  </a:extLst>
                </a:gridCol>
                <a:gridCol w="411480">
                  <a:extLst>
                    <a:ext uri="{9D8B030D-6E8A-4147-A177-3AD203B41FA5}">
                      <a16:colId xmlns:a16="http://schemas.microsoft.com/office/drawing/2014/main" val="1905821914"/>
                    </a:ext>
                  </a:extLst>
                </a:gridCol>
                <a:gridCol w="411480">
                  <a:extLst>
                    <a:ext uri="{9D8B030D-6E8A-4147-A177-3AD203B41FA5}">
                      <a16:colId xmlns:a16="http://schemas.microsoft.com/office/drawing/2014/main" val="3466828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6942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- 2024-01-31 10:00:14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https://quintly-eu-image-storage.s3.amazonaws.com/3c321325092e4082c6ef6d30cf737d71/6ee988cf957f827561c76e8437084b26.jpg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Découvrez nos solutions
de CELLIER
et
BUANDERIE
pour stocker, ranger, laver
JE DÉCOUVRE
HOME SCHMiDT HOME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0.8803 %</a:t>
                      </a:r>
                    </a:p>
                  </a:txBody>
                  <a:tcPr/>
                </a:tc>
                <a:extLst>
                  <a:ext uri="{0D108BD9-81ED-4DB2-BD59-A6C34878D82A}">
                    <a16:rowId xmlns:a16="http://schemas.microsoft.com/office/drawing/2014/main" val="3766323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- 2024-01-30 14:28:00</a:t>
                      </a:r>
                      <a:r>
                        <a:rPr kumimoji="0" lang="fr-FR" sz="1000" b="0" i="0" u="none" strike="noStrike" kern="1200" cap="none" spc="0" normalizeH="0" baseline="0" noProof="0">
                          <a:ln>
                            <a:noFill/>
                          </a:ln>
                          <a:solidFill>
                            <a:prstClr val="black"/>
                          </a:solidFill>
                          <a:effectLst/>
                          <a:uLnTx/>
                          <a:uFillTx/>
                          <a:latin typeface="Calibri"/>
                          <a:ea typeface="+mn-ea"/>
                          <a:cs typeface="+mn-cs"/>
                        </a:rPr>
                        <a:t>
 Quand on se sent bien 
dans sa cuisine... Merci @camillecerf pour cette délicieuse recette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https://quintly-eu-image-storage.s3.amazonaws.com/3c321325092e4082c6ef6d30cf737d71/63e43ecfe74a4a9030e425a14c56275c.jpg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Quand on se sent bien
dans sa cuisine...
1:04
Merci @camillecerf pour cette
délicieuse recette
!
@camillecerf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Influenceurs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0.6991 %</a:t>
                      </a:r>
                    </a:p>
                  </a:txBody>
                  <a:tcPr/>
                </a:tc>
                <a:extLst>
                  <a:ext uri="{0D108BD9-81ED-4DB2-BD59-A6C34878D82A}">
                    <a16:rowId xmlns:a16="http://schemas.microsoft.com/office/drawing/2014/main" val="1754744956"/>
                  </a:ext>
                </a:extLst>
              </a:tr>
            </a:tbl>
          </a:graphicData>
        </a:graphic>
      </p:graphicFrame>
      <p:sp>
        <p:nvSpPr>
          <p:cNvPr id="4" name="Text Placeholder 3">
            <a:extLst>
              <a:ext uri="{FF2B5EF4-FFF2-40B4-BE49-F238E27FC236}">
                <a16:creationId xmlns:a16="http://schemas.microsoft.com/office/drawing/2014/main" id="{438EBA0A-DB55-49AD-A724-DF5FB53C319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681838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8AF70-32F2-4046-A587-7EAD47F285C0}"/>
              </a:ext>
            </a:extLst>
          </p:cNvPr>
          <p:cNvSpPr>
            <a:spLocks noGrp="1"/>
          </p:cNvSpPr>
          <p:nvPr>
            <p:ph type="title"/>
          </p:nvPr>
        </p:nvSpPr>
        <p:spPr/>
        <p:txBody>
          <a:bodyPr/>
          <a:lstStyle/>
          <a:p>
            <a:r>
              <a:rPr lang="en-US"/>
              <a:t>Instagram Détails Stories | schmidt_officiel - 5 of 17</a:t>
            </a:r>
          </a:p>
        </p:txBody>
      </p:sp>
      <p:graphicFrame>
        <p:nvGraphicFramePr>
          <p:cNvPr id="5" name="Table Placeholder 4">
            <a:extLst>
              <a:ext uri="{FF2B5EF4-FFF2-40B4-BE49-F238E27FC236}">
                <a16:creationId xmlns:a16="http://schemas.microsoft.com/office/drawing/2014/main" id="{F90F82DD-A14A-4FD2-BC19-FF3B4B5A7754}"/>
              </a:ext>
            </a:extLst>
          </p:cNvPr>
          <p:cNvGraphicFramePr>
            <a:graphicFrameLocks noGrp="1"/>
          </p:cNvGraphicFramePr>
          <p:nvPr>
            <p:ph type="tbl" sz="quarter" idx="13"/>
            <p:extLst>
              <p:ext uri="{D42A27DB-BD31-4B8C-83A1-F6EECF244321}">
                <p14:modId xmlns:p14="http://schemas.microsoft.com/office/powerpoint/2010/main" val="1189969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862611439"/>
                    </a:ext>
                  </a:extLst>
                </a:gridCol>
                <a:gridCol w="905256">
                  <a:extLst>
                    <a:ext uri="{9D8B030D-6E8A-4147-A177-3AD203B41FA5}">
                      <a16:colId xmlns:a16="http://schemas.microsoft.com/office/drawing/2014/main" val="4119969527"/>
                    </a:ext>
                  </a:extLst>
                </a:gridCol>
                <a:gridCol w="1152143">
                  <a:extLst>
                    <a:ext uri="{9D8B030D-6E8A-4147-A177-3AD203B41FA5}">
                      <a16:colId xmlns:a16="http://schemas.microsoft.com/office/drawing/2014/main" val="3688749701"/>
                    </a:ext>
                  </a:extLst>
                </a:gridCol>
                <a:gridCol w="1316735">
                  <a:extLst>
                    <a:ext uri="{9D8B030D-6E8A-4147-A177-3AD203B41FA5}">
                      <a16:colId xmlns:a16="http://schemas.microsoft.com/office/drawing/2014/main" val="767968137"/>
                    </a:ext>
                  </a:extLst>
                </a:gridCol>
                <a:gridCol w="411480">
                  <a:extLst>
                    <a:ext uri="{9D8B030D-6E8A-4147-A177-3AD203B41FA5}">
                      <a16:colId xmlns:a16="http://schemas.microsoft.com/office/drawing/2014/main" val="2674037413"/>
                    </a:ext>
                  </a:extLst>
                </a:gridCol>
                <a:gridCol w="411480">
                  <a:extLst>
                    <a:ext uri="{9D8B030D-6E8A-4147-A177-3AD203B41FA5}">
                      <a16:colId xmlns:a16="http://schemas.microsoft.com/office/drawing/2014/main" val="3480557582"/>
                    </a:ext>
                  </a:extLst>
                </a:gridCol>
                <a:gridCol w="411480">
                  <a:extLst>
                    <a:ext uri="{9D8B030D-6E8A-4147-A177-3AD203B41FA5}">
                      <a16:colId xmlns:a16="http://schemas.microsoft.com/office/drawing/2014/main" val="1097682023"/>
                    </a:ext>
                  </a:extLst>
                </a:gridCol>
                <a:gridCol w="411480">
                  <a:extLst>
                    <a:ext uri="{9D8B030D-6E8A-4147-A177-3AD203B41FA5}">
                      <a16:colId xmlns:a16="http://schemas.microsoft.com/office/drawing/2014/main" val="3394777972"/>
                    </a:ext>
                  </a:extLst>
                </a:gridCol>
                <a:gridCol w="411480">
                  <a:extLst>
                    <a:ext uri="{9D8B030D-6E8A-4147-A177-3AD203B41FA5}">
                      <a16:colId xmlns:a16="http://schemas.microsoft.com/office/drawing/2014/main" val="3563982484"/>
                    </a:ext>
                  </a:extLst>
                </a:gridCol>
                <a:gridCol w="411480">
                  <a:extLst>
                    <a:ext uri="{9D8B030D-6E8A-4147-A177-3AD203B41FA5}">
                      <a16:colId xmlns:a16="http://schemas.microsoft.com/office/drawing/2014/main" val="3984849809"/>
                    </a:ext>
                  </a:extLst>
                </a:gridCol>
                <a:gridCol w="411480">
                  <a:extLst>
                    <a:ext uri="{9D8B030D-6E8A-4147-A177-3AD203B41FA5}">
                      <a16:colId xmlns:a16="http://schemas.microsoft.com/office/drawing/2014/main" val="4265442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7659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- 2024-01-29 12:00:06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https://quintly-eu-image-storage.s3.amazonaws.com/3c321325092e4082c6ef6d30cf737d71/0ec8fcfd17cce7308decd84a8f1535ec.jpg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Rendez-vous
en magasin pour en parler
JE PRENDS RENDEZ-VOUS
HOME HOME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Financement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0.8867 %</a:t>
                      </a:r>
                    </a:p>
                  </a:txBody>
                  <a:tcPr/>
                </a:tc>
                <a:extLst>
                  <a:ext uri="{0D108BD9-81ED-4DB2-BD59-A6C34878D82A}">
                    <a16:rowId xmlns:a16="http://schemas.microsoft.com/office/drawing/2014/main" val="3998613906"/>
                  </a:ext>
                </a:extLst>
              </a:tr>
            </a:tbl>
          </a:graphicData>
        </a:graphic>
      </p:graphicFrame>
      <p:sp>
        <p:nvSpPr>
          <p:cNvPr id="4" name="Text Placeholder 3">
            <a:extLst>
              <a:ext uri="{FF2B5EF4-FFF2-40B4-BE49-F238E27FC236}">
                <a16:creationId xmlns:a16="http://schemas.microsoft.com/office/drawing/2014/main" id="{23C8F7D4-AF1F-465E-9A92-0F64BFA797B9}"/>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5650056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16348-4B7E-4741-B71F-5CE3FE466A90}"/>
              </a:ext>
            </a:extLst>
          </p:cNvPr>
          <p:cNvSpPr>
            <a:spLocks noGrp="1"/>
          </p:cNvSpPr>
          <p:nvPr>
            <p:ph type="title"/>
          </p:nvPr>
        </p:nvSpPr>
        <p:spPr/>
        <p:txBody>
          <a:bodyPr/>
          <a:lstStyle/>
          <a:p>
            <a:r>
              <a:rPr lang="en-US"/>
              <a:t>Instagram Détails Stories | schmidt_officiel - 6 of 17</a:t>
            </a:r>
          </a:p>
        </p:txBody>
      </p:sp>
      <p:graphicFrame>
        <p:nvGraphicFramePr>
          <p:cNvPr id="5" name="Table Placeholder 4">
            <a:extLst>
              <a:ext uri="{FF2B5EF4-FFF2-40B4-BE49-F238E27FC236}">
                <a16:creationId xmlns:a16="http://schemas.microsoft.com/office/drawing/2014/main" id="{9A8ECD2A-D6D6-4181-8B02-DB9C9787F557}"/>
              </a:ext>
            </a:extLst>
          </p:cNvPr>
          <p:cNvGraphicFramePr>
            <a:graphicFrameLocks noGrp="1"/>
          </p:cNvGraphicFramePr>
          <p:nvPr>
            <p:ph type="tbl" sz="quarter" idx="13"/>
            <p:extLst>
              <p:ext uri="{D42A27DB-BD31-4B8C-83A1-F6EECF244321}">
                <p14:modId xmlns:p14="http://schemas.microsoft.com/office/powerpoint/2010/main" val="3567302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4210931844"/>
                    </a:ext>
                  </a:extLst>
                </a:gridCol>
                <a:gridCol w="905256">
                  <a:extLst>
                    <a:ext uri="{9D8B030D-6E8A-4147-A177-3AD203B41FA5}">
                      <a16:colId xmlns:a16="http://schemas.microsoft.com/office/drawing/2014/main" val="1603635990"/>
                    </a:ext>
                  </a:extLst>
                </a:gridCol>
                <a:gridCol w="1152143">
                  <a:extLst>
                    <a:ext uri="{9D8B030D-6E8A-4147-A177-3AD203B41FA5}">
                      <a16:colId xmlns:a16="http://schemas.microsoft.com/office/drawing/2014/main" val="587965808"/>
                    </a:ext>
                  </a:extLst>
                </a:gridCol>
                <a:gridCol w="1316735">
                  <a:extLst>
                    <a:ext uri="{9D8B030D-6E8A-4147-A177-3AD203B41FA5}">
                      <a16:colId xmlns:a16="http://schemas.microsoft.com/office/drawing/2014/main" val="3564065890"/>
                    </a:ext>
                  </a:extLst>
                </a:gridCol>
                <a:gridCol w="411480">
                  <a:extLst>
                    <a:ext uri="{9D8B030D-6E8A-4147-A177-3AD203B41FA5}">
                      <a16:colId xmlns:a16="http://schemas.microsoft.com/office/drawing/2014/main" val="3244168293"/>
                    </a:ext>
                  </a:extLst>
                </a:gridCol>
                <a:gridCol w="411480">
                  <a:extLst>
                    <a:ext uri="{9D8B030D-6E8A-4147-A177-3AD203B41FA5}">
                      <a16:colId xmlns:a16="http://schemas.microsoft.com/office/drawing/2014/main" val="2888948482"/>
                    </a:ext>
                  </a:extLst>
                </a:gridCol>
                <a:gridCol w="411480">
                  <a:extLst>
                    <a:ext uri="{9D8B030D-6E8A-4147-A177-3AD203B41FA5}">
                      <a16:colId xmlns:a16="http://schemas.microsoft.com/office/drawing/2014/main" val="3183101415"/>
                    </a:ext>
                  </a:extLst>
                </a:gridCol>
                <a:gridCol w="411480">
                  <a:extLst>
                    <a:ext uri="{9D8B030D-6E8A-4147-A177-3AD203B41FA5}">
                      <a16:colId xmlns:a16="http://schemas.microsoft.com/office/drawing/2014/main" val="3482227998"/>
                    </a:ext>
                  </a:extLst>
                </a:gridCol>
                <a:gridCol w="411480">
                  <a:extLst>
                    <a:ext uri="{9D8B030D-6E8A-4147-A177-3AD203B41FA5}">
                      <a16:colId xmlns:a16="http://schemas.microsoft.com/office/drawing/2014/main" val="4012247195"/>
                    </a:ext>
                  </a:extLst>
                </a:gridCol>
                <a:gridCol w="411480">
                  <a:extLst>
                    <a:ext uri="{9D8B030D-6E8A-4147-A177-3AD203B41FA5}">
                      <a16:colId xmlns:a16="http://schemas.microsoft.com/office/drawing/2014/main" val="2017859598"/>
                    </a:ext>
                  </a:extLst>
                </a:gridCol>
                <a:gridCol w="411480">
                  <a:extLst>
                    <a:ext uri="{9D8B030D-6E8A-4147-A177-3AD203B41FA5}">
                      <a16:colId xmlns:a16="http://schemas.microsoft.com/office/drawing/2014/main" val="248195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88531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- 2024-01-29 11:58:35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https://quintly-eu-image-storage.s3.amazonaws.com/3c321325092e4082c6ef6d30cf737d71/f3434481bd8e86766b12f9059bc1f25e.jpg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AVEC LE FINANCEMENT SIGNÉ
Offrez-vous le dressing en plus
de la cuisine :
Choisissez la durée adaptée à
vos besoins et à votre projet
Choisissez vos mensualités
Un crédit vous engage et doit être remboursé.
Vérifiez vos capacités de remboursement avant de vous engager.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Financement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0.9235 %</a:t>
                      </a:r>
                    </a:p>
                  </a:txBody>
                  <a:tcPr/>
                </a:tc>
                <a:extLst>
                  <a:ext uri="{0D108BD9-81ED-4DB2-BD59-A6C34878D82A}">
                    <a16:rowId xmlns:a16="http://schemas.microsoft.com/office/drawing/2014/main" val="1516320198"/>
                  </a:ext>
                </a:extLst>
              </a:tr>
            </a:tbl>
          </a:graphicData>
        </a:graphic>
      </p:graphicFrame>
      <p:sp>
        <p:nvSpPr>
          <p:cNvPr id="4" name="Text Placeholder 3">
            <a:extLst>
              <a:ext uri="{FF2B5EF4-FFF2-40B4-BE49-F238E27FC236}">
                <a16:creationId xmlns:a16="http://schemas.microsoft.com/office/drawing/2014/main" id="{B346E832-E824-4A63-9EC9-9214D57A5182}"/>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874377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42AE5-9373-4FA1-945E-5A48395A4CAB}"/>
              </a:ext>
            </a:extLst>
          </p:cNvPr>
          <p:cNvSpPr>
            <a:spLocks noGrp="1"/>
          </p:cNvSpPr>
          <p:nvPr>
            <p:ph type="title"/>
          </p:nvPr>
        </p:nvSpPr>
        <p:spPr/>
        <p:txBody>
          <a:bodyPr/>
          <a:lstStyle/>
          <a:p>
            <a:r>
              <a:rPr lang="en-US"/>
              <a:t>Instagram Détails Stories | schmidt_officiel - 7 of 17</a:t>
            </a:r>
          </a:p>
        </p:txBody>
      </p:sp>
      <p:graphicFrame>
        <p:nvGraphicFramePr>
          <p:cNvPr id="5" name="Table Placeholder 4">
            <a:extLst>
              <a:ext uri="{FF2B5EF4-FFF2-40B4-BE49-F238E27FC236}">
                <a16:creationId xmlns:a16="http://schemas.microsoft.com/office/drawing/2014/main" id="{1CB64A74-EC48-4A8B-B135-212D44ED916E}"/>
              </a:ext>
            </a:extLst>
          </p:cNvPr>
          <p:cNvGraphicFramePr>
            <a:graphicFrameLocks noGrp="1"/>
          </p:cNvGraphicFramePr>
          <p:nvPr>
            <p:ph type="tbl" sz="quarter" idx="13"/>
            <p:extLst>
              <p:ext uri="{D42A27DB-BD31-4B8C-83A1-F6EECF244321}">
                <p14:modId xmlns:p14="http://schemas.microsoft.com/office/powerpoint/2010/main" val="2727377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591223782"/>
                    </a:ext>
                  </a:extLst>
                </a:gridCol>
                <a:gridCol w="905256">
                  <a:extLst>
                    <a:ext uri="{9D8B030D-6E8A-4147-A177-3AD203B41FA5}">
                      <a16:colId xmlns:a16="http://schemas.microsoft.com/office/drawing/2014/main" val="679930619"/>
                    </a:ext>
                  </a:extLst>
                </a:gridCol>
                <a:gridCol w="1152143">
                  <a:extLst>
                    <a:ext uri="{9D8B030D-6E8A-4147-A177-3AD203B41FA5}">
                      <a16:colId xmlns:a16="http://schemas.microsoft.com/office/drawing/2014/main" val="968006021"/>
                    </a:ext>
                  </a:extLst>
                </a:gridCol>
                <a:gridCol w="1316735">
                  <a:extLst>
                    <a:ext uri="{9D8B030D-6E8A-4147-A177-3AD203B41FA5}">
                      <a16:colId xmlns:a16="http://schemas.microsoft.com/office/drawing/2014/main" val="3365319157"/>
                    </a:ext>
                  </a:extLst>
                </a:gridCol>
                <a:gridCol w="411480">
                  <a:extLst>
                    <a:ext uri="{9D8B030D-6E8A-4147-A177-3AD203B41FA5}">
                      <a16:colId xmlns:a16="http://schemas.microsoft.com/office/drawing/2014/main" val="1069696999"/>
                    </a:ext>
                  </a:extLst>
                </a:gridCol>
                <a:gridCol w="411480">
                  <a:extLst>
                    <a:ext uri="{9D8B030D-6E8A-4147-A177-3AD203B41FA5}">
                      <a16:colId xmlns:a16="http://schemas.microsoft.com/office/drawing/2014/main" val="1817671625"/>
                    </a:ext>
                  </a:extLst>
                </a:gridCol>
                <a:gridCol w="411480">
                  <a:extLst>
                    <a:ext uri="{9D8B030D-6E8A-4147-A177-3AD203B41FA5}">
                      <a16:colId xmlns:a16="http://schemas.microsoft.com/office/drawing/2014/main" val="3888257404"/>
                    </a:ext>
                  </a:extLst>
                </a:gridCol>
                <a:gridCol w="411480">
                  <a:extLst>
                    <a:ext uri="{9D8B030D-6E8A-4147-A177-3AD203B41FA5}">
                      <a16:colId xmlns:a16="http://schemas.microsoft.com/office/drawing/2014/main" val="949286511"/>
                    </a:ext>
                  </a:extLst>
                </a:gridCol>
                <a:gridCol w="411480">
                  <a:extLst>
                    <a:ext uri="{9D8B030D-6E8A-4147-A177-3AD203B41FA5}">
                      <a16:colId xmlns:a16="http://schemas.microsoft.com/office/drawing/2014/main" val="402316532"/>
                    </a:ext>
                  </a:extLst>
                </a:gridCol>
                <a:gridCol w="411480">
                  <a:extLst>
                    <a:ext uri="{9D8B030D-6E8A-4147-A177-3AD203B41FA5}">
                      <a16:colId xmlns:a16="http://schemas.microsoft.com/office/drawing/2014/main" val="4031265846"/>
                    </a:ext>
                  </a:extLst>
                </a:gridCol>
                <a:gridCol w="411480">
                  <a:extLst>
                    <a:ext uri="{9D8B030D-6E8A-4147-A177-3AD203B41FA5}">
                      <a16:colId xmlns:a16="http://schemas.microsoft.com/office/drawing/2014/main" val="423947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73164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- 2024-01-29 11:58:08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https://quintly-eu-image-storage.s3.amazonaws.com/3c321325092e4082c6ef6d30cf737d71/4e10e01956b2a28ee6b35a58a14738d2.jpg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CUISINE
DRESSING
LE FINANCEMENT SIGNÉ SCHMiDT
qui ne voulait
pas choisir !
Saison 1 - Episode 2
Un crédit vous engage et doit être remboursé.
Vérifiez vos capacités de remboursement avant de vous engager.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Financement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0.8226 %</a:t>
                      </a:r>
                    </a:p>
                  </a:txBody>
                  <a:tcPr/>
                </a:tc>
                <a:extLst>
                  <a:ext uri="{0D108BD9-81ED-4DB2-BD59-A6C34878D82A}">
                    <a16:rowId xmlns:a16="http://schemas.microsoft.com/office/drawing/2014/main" val="2180253673"/>
                  </a:ext>
                </a:extLst>
              </a:tr>
            </a:tbl>
          </a:graphicData>
        </a:graphic>
      </p:graphicFrame>
      <p:sp>
        <p:nvSpPr>
          <p:cNvPr id="4" name="Text Placeholder 3">
            <a:extLst>
              <a:ext uri="{FF2B5EF4-FFF2-40B4-BE49-F238E27FC236}">
                <a16:creationId xmlns:a16="http://schemas.microsoft.com/office/drawing/2014/main" id="{977BA7E7-01D5-48F4-8141-1B391B56BE1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1598110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6330C-7D51-4F14-B876-A6F6E254DD5D}"/>
              </a:ext>
            </a:extLst>
          </p:cNvPr>
          <p:cNvSpPr>
            <a:spLocks noGrp="1"/>
          </p:cNvSpPr>
          <p:nvPr>
            <p:ph type="title"/>
          </p:nvPr>
        </p:nvSpPr>
        <p:spPr/>
        <p:txBody>
          <a:bodyPr/>
          <a:lstStyle/>
          <a:p>
            <a:r>
              <a:rPr lang="en-US"/>
              <a:t>Instagram Détails Stories | schmidt_officiel - 8 of 17</a:t>
            </a:r>
          </a:p>
        </p:txBody>
      </p:sp>
      <p:graphicFrame>
        <p:nvGraphicFramePr>
          <p:cNvPr id="5" name="Table Placeholder 4">
            <a:extLst>
              <a:ext uri="{FF2B5EF4-FFF2-40B4-BE49-F238E27FC236}">
                <a16:creationId xmlns:a16="http://schemas.microsoft.com/office/drawing/2014/main" id="{A9930F31-7178-4CBA-B76B-1DE4D5616F16}"/>
              </a:ext>
            </a:extLst>
          </p:cNvPr>
          <p:cNvGraphicFramePr>
            <a:graphicFrameLocks noGrp="1"/>
          </p:cNvGraphicFramePr>
          <p:nvPr>
            <p:ph type="tbl" sz="quarter" idx="13"/>
            <p:extLst>
              <p:ext uri="{D42A27DB-BD31-4B8C-83A1-F6EECF244321}">
                <p14:modId xmlns:p14="http://schemas.microsoft.com/office/powerpoint/2010/main" val="181191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847336963"/>
                    </a:ext>
                  </a:extLst>
                </a:gridCol>
                <a:gridCol w="905256">
                  <a:extLst>
                    <a:ext uri="{9D8B030D-6E8A-4147-A177-3AD203B41FA5}">
                      <a16:colId xmlns:a16="http://schemas.microsoft.com/office/drawing/2014/main" val="98103228"/>
                    </a:ext>
                  </a:extLst>
                </a:gridCol>
                <a:gridCol w="1152143">
                  <a:extLst>
                    <a:ext uri="{9D8B030D-6E8A-4147-A177-3AD203B41FA5}">
                      <a16:colId xmlns:a16="http://schemas.microsoft.com/office/drawing/2014/main" val="3460457899"/>
                    </a:ext>
                  </a:extLst>
                </a:gridCol>
                <a:gridCol w="1316735">
                  <a:extLst>
                    <a:ext uri="{9D8B030D-6E8A-4147-A177-3AD203B41FA5}">
                      <a16:colId xmlns:a16="http://schemas.microsoft.com/office/drawing/2014/main" val="1039650175"/>
                    </a:ext>
                  </a:extLst>
                </a:gridCol>
                <a:gridCol w="411480">
                  <a:extLst>
                    <a:ext uri="{9D8B030D-6E8A-4147-A177-3AD203B41FA5}">
                      <a16:colId xmlns:a16="http://schemas.microsoft.com/office/drawing/2014/main" val="3460403407"/>
                    </a:ext>
                  </a:extLst>
                </a:gridCol>
                <a:gridCol w="411480">
                  <a:extLst>
                    <a:ext uri="{9D8B030D-6E8A-4147-A177-3AD203B41FA5}">
                      <a16:colId xmlns:a16="http://schemas.microsoft.com/office/drawing/2014/main" val="459092306"/>
                    </a:ext>
                  </a:extLst>
                </a:gridCol>
                <a:gridCol w="411480">
                  <a:extLst>
                    <a:ext uri="{9D8B030D-6E8A-4147-A177-3AD203B41FA5}">
                      <a16:colId xmlns:a16="http://schemas.microsoft.com/office/drawing/2014/main" val="989262046"/>
                    </a:ext>
                  </a:extLst>
                </a:gridCol>
                <a:gridCol w="411480">
                  <a:extLst>
                    <a:ext uri="{9D8B030D-6E8A-4147-A177-3AD203B41FA5}">
                      <a16:colId xmlns:a16="http://schemas.microsoft.com/office/drawing/2014/main" val="3038967428"/>
                    </a:ext>
                  </a:extLst>
                </a:gridCol>
                <a:gridCol w="411480">
                  <a:extLst>
                    <a:ext uri="{9D8B030D-6E8A-4147-A177-3AD203B41FA5}">
                      <a16:colId xmlns:a16="http://schemas.microsoft.com/office/drawing/2014/main" val="893650535"/>
                    </a:ext>
                  </a:extLst>
                </a:gridCol>
                <a:gridCol w="411480">
                  <a:extLst>
                    <a:ext uri="{9D8B030D-6E8A-4147-A177-3AD203B41FA5}">
                      <a16:colId xmlns:a16="http://schemas.microsoft.com/office/drawing/2014/main" val="1056269041"/>
                    </a:ext>
                  </a:extLst>
                </a:gridCol>
                <a:gridCol w="411480">
                  <a:extLst>
                    <a:ext uri="{9D8B030D-6E8A-4147-A177-3AD203B41FA5}">
                      <a16:colId xmlns:a16="http://schemas.microsoft.com/office/drawing/2014/main" val="1670503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52791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- 2024-01-26 15:24:36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https://quintly-eu-image-storage.s3.amazonaws.com/3c321325092e4082c6ef6d30cf737d71/adb098c0c9ffe005698412fb4a0dc979.jpg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Nos concepteurs sont à
VOTRE ÉCOUTE
Prenez rendez-vous !
JE PRENDS RENDEZ-VOUS
HOME HOME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0.9582 %</a:t>
                      </a:r>
                    </a:p>
                  </a:txBody>
                  <a:tcPr/>
                </a:tc>
                <a:extLst>
                  <a:ext uri="{0D108BD9-81ED-4DB2-BD59-A6C34878D82A}">
                    <a16:rowId xmlns:a16="http://schemas.microsoft.com/office/drawing/2014/main" val="129314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- 2024-01-26 15:24:10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https://quintly-eu-image-storage.s3.amazonaws.com/3c321325092e4082c6ef6d30cf737d71/e9063ef1f85e48783a7daf030d632058.jpg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EN LARGEUR
Nos meubles s'adaptent
parfaitement à l'espace dont
vous disposez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1.0409 %</a:t>
                      </a:r>
                    </a:p>
                  </a:txBody>
                  <a:tcPr/>
                </a:tc>
                <a:extLst>
                  <a:ext uri="{0D108BD9-81ED-4DB2-BD59-A6C34878D82A}">
                    <a16:rowId xmlns:a16="http://schemas.microsoft.com/office/drawing/2014/main" val="396142760"/>
                  </a:ext>
                </a:extLst>
              </a:tr>
            </a:tbl>
          </a:graphicData>
        </a:graphic>
      </p:graphicFrame>
      <p:sp>
        <p:nvSpPr>
          <p:cNvPr id="4" name="Text Placeholder 3">
            <a:extLst>
              <a:ext uri="{FF2B5EF4-FFF2-40B4-BE49-F238E27FC236}">
                <a16:creationId xmlns:a16="http://schemas.microsoft.com/office/drawing/2014/main" id="{531083BC-FFD9-4ECB-9128-1C8EE9CAC1FE}"/>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741762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27A21-7F69-442E-9859-1719DCD11C2F}"/>
              </a:ext>
            </a:extLst>
          </p:cNvPr>
          <p:cNvSpPr>
            <a:spLocks noGrp="1"/>
          </p:cNvSpPr>
          <p:nvPr>
            <p:ph type="title"/>
          </p:nvPr>
        </p:nvSpPr>
        <p:spPr/>
        <p:txBody>
          <a:bodyPr/>
          <a:lstStyle/>
          <a:p>
            <a:r>
              <a:rPr lang="en-US"/>
              <a:t>Instagram Détails Stories | schmidt_officiel - 9 of 17</a:t>
            </a:r>
          </a:p>
        </p:txBody>
      </p:sp>
      <p:graphicFrame>
        <p:nvGraphicFramePr>
          <p:cNvPr id="5" name="Table Placeholder 4">
            <a:extLst>
              <a:ext uri="{FF2B5EF4-FFF2-40B4-BE49-F238E27FC236}">
                <a16:creationId xmlns:a16="http://schemas.microsoft.com/office/drawing/2014/main" id="{5B37435F-512C-4776-A478-2EE0F58B840E}"/>
              </a:ext>
            </a:extLst>
          </p:cNvPr>
          <p:cNvGraphicFramePr>
            <a:graphicFrameLocks noGrp="1"/>
          </p:cNvGraphicFramePr>
          <p:nvPr>
            <p:ph type="tbl" sz="quarter" idx="13"/>
            <p:extLst>
              <p:ext uri="{D42A27DB-BD31-4B8C-83A1-F6EECF244321}">
                <p14:modId xmlns:p14="http://schemas.microsoft.com/office/powerpoint/2010/main" val="2852840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857982233"/>
                    </a:ext>
                  </a:extLst>
                </a:gridCol>
                <a:gridCol w="905256">
                  <a:extLst>
                    <a:ext uri="{9D8B030D-6E8A-4147-A177-3AD203B41FA5}">
                      <a16:colId xmlns:a16="http://schemas.microsoft.com/office/drawing/2014/main" val="304579205"/>
                    </a:ext>
                  </a:extLst>
                </a:gridCol>
                <a:gridCol w="1152143">
                  <a:extLst>
                    <a:ext uri="{9D8B030D-6E8A-4147-A177-3AD203B41FA5}">
                      <a16:colId xmlns:a16="http://schemas.microsoft.com/office/drawing/2014/main" val="1568480741"/>
                    </a:ext>
                  </a:extLst>
                </a:gridCol>
                <a:gridCol w="1316735">
                  <a:extLst>
                    <a:ext uri="{9D8B030D-6E8A-4147-A177-3AD203B41FA5}">
                      <a16:colId xmlns:a16="http://schemas.microsoft.com/office/drawing/2014/main" val="3761564139"/>
                    </a:ext>
                  </a:extLst>
                </a:gridCol>
                <a:gridCol w="411480">
                  <a:extLst>
                    <a:ext uri="{9D8B030D-6E8A-4147-A177-3AD203B41FA5}">
                      <a16:colId xmlns:a16="http://schemas.microsoft.com/office/drawing/2014/main" val="124612978"/>
                    </a:ext>
                  </a:extLst>
                </a:gridCol>
                <a:gridCol w="411480">
                  <a:extLst>
                    <a:ext uri="{9D8B030D-6E8A-4147-A177-3AD203B41FA5}">
                      <a16:colId xmlns:a16="http://schemas.microsoft.com/office/drawing/2014/main" val="2283514118"/>
                    </a:ext>
                  </a:extLst>
                </a:gridCol>
                <a:gridCol w="411480">
                  <a:extLst>
                    <a:ext uri="{9D8B030D-6E8A-4147-A177-3AD203B41FA5}">
                      <a16:colId xmlns:a16="http://schemas.microsoft.com/office/drawing/2014/main" val="922011436"/>
                    </a:ext>
                  </a:extLst>
                </a:gridCol>
                <a:gridCol w="411480">
                  <a:extLst>
                    <a:ext uri="{9D8B030D-6E8A-4147-A177-3AD203B41FA5}">
                      <a16:colId xmlns:a16="http://schemas.microsoft.com/office/drawing/2014/main" val="2283203471"/>
                    </a:ext>
                  </a:extLst>
                </a:gridCol>
                <a:gridCol w="411480">
                  <a:extLst>
                    <a:ext uri="{9D8B030D-6E8A-4147-A177-3AD203B41FA5}">
                      <a16:colId xmlns:a16="http://schemas.microsoft.com/office/drawing/2014/main" val="2251254893"/>
                    </a:ext>
                  </a:extLst>
                </a:gridCol>
                <a:gridCol w="411480">
                  <a:extLst>
                    <a:ext uri="{9D8B030D-6E8A-4147-A177-3AD203B41FA5}">
                      <a16:colId xmlns:a16="http://schemas.microsoft.com/office/drawing/2014/main" val="704259282"/>
                    </a:ext>
                  </a:extLst>
                </a:gridCol>
                <a:gridCol w="411480">
                  <a:extLst>
                    <a:ext uri="{9D8B030D-6E8A-4147-A177-3AD203B41FA5}">
                      <a16:colId xmlns:a16="http://schemas.microsoft.com/office/drawing/2014/main" val="786467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88171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- 2024-01-26 15:24:01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https://quintly-eu-image-storage.s3.amazonaws.com/3c321325092e4082c6ef6d30cf737d71/e9e83624ec476520793bb81c53eb6394.jpg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EN HAUTEUR
Pour cuisiner en toute ergonomie,
nos meubles s'adaptent
à votre taille !
Hello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1.0435 %</a:t>
                      </a:r>
                    </a:p>
                  </a:txBody>
                  <a:tcPr/>
                </a:tc>
                <a:extLst>
                  <a:ext uri="{0D108BD9-81ED-4DB2-BD59-A6C34878D82A}">
                    <a16:rowId xmlns:a16="http://schemas.microsoft.com/office/drawing/2014/main" val="57891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- 2024-01-26 15:23:49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https://quintly-eu-image-storage.s3.amazonaws.com/3c321325092e4082c6ef6d30cf737d71/8b6af48e512dd583da187771771f780c.jpg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SI SCHMIDT
EN PROFONDEUR
12 cm de rangement en +,
sans surcout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1.0614 %</a:t>
                      </a:r>
                    </a:p>
                  </a:txBody>
                  <a:tcPr/>
                </a:tc>
                <a:extLst>
                  <a:ext uri="{0D108BD9-81ED-4DB2-BD59-A6C34878D82A}">
                    <a16:rowId xmlns:a16="http://schemas.microsoft.com/office/drawing/2014/main" val="249073709"/>
                  </a:ext>
                </a:extLst>
              </a:tr>
            </a:tbl>
          </a:graphicData>
        </a:graphic>
      </p:graphicFrame>
      <p:sp>
        <p:nvSpPr>
          <p:cNvPr id="4" name="Text Placeholder 3">
            <a:extLst>
              <a:ext uri="{FF2B5EF4-FFF2-40B4-BE49-F238E27FC236}">
                <a16:creationId xmlns:a16="http://schemas.microsoft.com/office/drawing/2014/main" id="{7D9631B0-D3B7-4115-820D-953B21C744EA}"/>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7513335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379F4-0EBC-4BEF-9CA2-EC90F3804FB7}"/>
              </a:ext>
            </a:extLst>
          </p:cNvPr>
          <p:cNvSpPr>
            <a:spLocks noGrp="1"/>
          </p:cNvSpPr>
          <p:nvPr>
            <p:ph type="title"/>
          </p:nvPr>
        </p:nvSpPr>
        <p:spPr/>
        <p:txBody>
          <a:bodyPr/>
          <a:lstStyle/>
          <a:p>
            <a:r>
              <a:rPr lang="en-US"/>
              <a:t>Instagram Détails Stories | schmidt_officiel - 10 of 17</a:t>
            </a:r>
          </a:p>
        </p:txBody>
      </p:sp>
      <p:graphicFrame>
        <p:nvGraphicFramePr>
          <p:cNvPr id="5" name="Table Placeholder 4">
            <a:extLst>
              <a:ext uri="{FF2B5EF4-FFF2-40B4-BE49-F238E27FC236}">
                <a16:creationId xmlns:a16="http://schemas.microsoft.com/office/drawing/2014/main" id="{E28DEAF2-2DF8-41F6-93BA-1FAC0021A4A9}"/>
              </a:ext>
            </a:extLst>
          </p:cNvPr>
          <p:cNvGraphicFramePr>
            <a:graphicFrameLocks noGrp="1"/>
          </p:cNvGraphicFramePr>
          <p:nvPr>
            <p:ph type="tbl" sz="quarter" idx="13"/>
            <p:extLst>
              <p:ext uri="{D42A27DB-BD31-4B8C-83A1-F6EECF244321}">
                <p14:modId xmlns:p14="http://schemas.microsoft.com/office/powerpoint/2010/main" val="152645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887062414"/>
                    </a:ext>
                  </a:extLst>
                </a:gridCol>
                <a:gridCol w="905256">
                  <a:extLst>
                    <a:ext uri="{9D8B030D-6E8A-4147-A177-3AD203B41FA5}">
                      <a16:colId xmlns:a16="http://schemas.microsoft.com/office/drawing/2014/main" val="3062121799"/>
                    </a:ext>
                  </a:extLst>
                </a:gridCol>
                <a:gridCol w="1152143">
                  <a:extLst>
                    <a:ext uri="{9D8B030D-6E8A-4147-A177-3AD203B41FA5}">
                      <a16:colId xmlns:a16="http://schemas.microsoft.com/office/drawing/2014/main" val="4274365987"/>
                    </a:ext>
                  </a:extLst>
                </a:gridCol>
                <a:gridCol w="1316735">
                  <a:extLst>
                    <a:ext uri="{9D8B030D-6E8A-4147-A177-3AD203B41FA5}">
                      <a16:colId xmlns:a16="http://schemas.microsoft.com/office/drawing/2014/main" val="3069475496"/>
                    </a:ext>
                  </a:extLst>
                </a:gridCol>
                <a:gridCol w="411480">
                  <a:extLst>
                    <a:ext uri="{9D8B030D-6E8A-4147-A177-3AD203B41FA5}">
                      <a16:colId xmlns:a16="http://schemas.microsoft.com/office/drawing/2014/main" val="1252323169"/>
                    </a:ext>
                  </a:extLst>
                </a:gridCol>
                <a:gridCol w="411480">
                  <a:extLst>
                    <a:ext uri="{9D8B030D-6E8A-4147-A177-3AD203B41FA5}">
                      <a16:colId xmlns:a16="http://schemas.microsoft.com/office/drawing/2014/main" val="3995800629"/>
                    </a:ext>
                  </a:extLst>
                </a:gridCol>
                <a:gridCol w="411480">
                  <a:extLst>
                    <a:ext uri="{9D8B030D-6E8A-4147-A177-3AD203B41FA5}">
                      <a16:colId xmlns:a16="http://schemas.microsoft.com/office/drawing/2014/main" val="2302121071"/>
                    </a:ext>
                  </a:extLst>
                </a:gridCol>
                <a:gridCol w="411480">
                  <a:extLst>
                    <a:ext uri="{9D8B030D-6E8A-4147-A177-3AD203B41FA5}">
                      <a16:colId xmlns:a16="http://schemas.microsoft.com/office/drawing/2014/main" val="311066211"/>
                    </a:ext>
                  </a:extLst>
                </a:gridCol>
                <a:gridCol w="411480">
                  <a:extLst>
                    <a:ext uri="{9D8B030D-6E8A-4147-A177-3AD203B41FA5}">
                      <a16:colId xmlns:a16="http://schemas.microsoft.com/office/drawing/2014/main" val="2548297031"/>
                    </a:ext>
                  </a:extLst>
                </a:gridCol>
                <a:gridCol w="411480">
                  <a:extLst>
                    <a:ext uri="{9D8B030D-6E8A-4147-A177-3AD203B41FA5}">
                      <a16:colId xmlns:a16="http://schemas.microsoft.com/office/drawing/2014/main" val="2667104134"/>
                    </a:ext>
                  </a:extLst>
                </a:gridCol>
                <a:gridCol w="411480">
                  <a:extLst>
                    <a:ext uri="{9D8B030D-6E8A-4147-A177-3AD203B41FA5}">
                      <a16:colId xmlns:a16="http://schemas.microsoft.com/office/drawing/2014/main" val="615882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59991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- 2024-01-26 15:23:41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https://quintly-eu-image-storage.s3.amazonaws.com/3c321325092e4082c6ef6d30cf737d71/22ee16908337cc2ea2511547ebc393ad.jpg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3D FIT
C'est le sur-mesure en hauteur,
en largeur et 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1.0325 %</a:t>
                      </a:r>
                    </a:p>
                  </a:txBody>
                  <a:tcPr/>
                </a:tc>
                <a:extLst>
                  <a:ext uri="{0D108BD9-81ED-4DB2-BD59-A6C34878D82A}">
                    <a16:rowId xmlns:a16="http://schemas.microsoft.com/office/drawing/2014/main" val="412244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- 2024-01-26 15:23:29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https://quintly-eu-image-storage.s3.amazonaws.com/3c321325092e4082c6ef6d30cf737d71/003ec8733babeca4d3afd893b0726a26.jpg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Découvrez notre
SOLUTION
S SCHMIDT
"3D FIT"!
DÉCOUVREZ 3D FIT
Une exclusivité Schmidt
HOME HOME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1.0137 %</a:t>
                      </a:r>
                    </a:p>
                  </a:txBody>
                  <a:tcPr/>
                </a:tc>
                <a:extLst>
                  <a:ext uri="{0D108BD9-81ED-4DB2-BD59-A6C34878D82A}">
                    <a16:rowId xmlns:a16="http://schemas.microsoft.com/office/drawing/2014/main" val="4080231858"/>
                  </a:ext>
                </a:extLst>
              </a:tr>
            </a:tbl>
          </a:graphicData>
        </a:graphic>
      </p:graphicFrame>
      <p:sp>
        <p:nvSpPr>
          <p:cNvPr id="4" name="Text Placeholder 3">
            <a:extLst>
              <a:ext uri="{FF2B5EF4-FFF2-40B4-BE49-F238E27FC236}">
                <a16:creationId xmlns:a16="http://schemas.microsoft.com/office/drawing/2014/main" id="{66015E8C-7721-4A51-83DE-8D462F9211F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8037059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82115-156C-43DD-ACCE-E738D94C0A38}"/>
              </a:ext>
            </a:extLst>
          </p:cNvPr>
          <p:cNvSpPr>
            <a:spLocks noGrp="1"/>
          </p:cNvSpPr>
          <p:nvPr>
            <p:ph type="title"/>
          </p:nvPr>
        </p:nvSpPr>
        <p:spPr/>
        <p:txBody>
          <a:bodyPr/>
          <a:lstStyle/>
          <a:p>
            <a:r>
              <a:rPr lang="en-US"/>
              <a:t>Instagram Détails Stories | schmidt_officiel - 11 of 17</a:t>
            </a:r>
          </a:p>
        </p:txBody>
      </p:sp>
      <p:graphicFrame>
        <p:nvGraphicFramePr>
          <p:cNvPr id="5" name="Table Placeholder 4">
            <a:extLst>
              <a:ext uri="{FF2B5EF4-FFF2-40B4-BE49-F238E27FC236}">
                <a16:creationId xmlns:a16="http://schemas.microsoft.com/office/drawing/2014/main" id="{CB748041-31A7-46D5-922E-572ADFEB069C}"/>
              </a:ext>
            </a:extLst>
          </p:cNvPr>
          <p:cNvGraphicFramePr>
            <a:graphicFrameLocks noGrp="1"/>
          </p:cNvGraphicFramePr>
          <p:nvPr>
            <p:ph type="tbl" sz="quarter" idx="13"/>
            <p:extLst>
              <p:ext uri="{D42A27DB-BD31-4B8C-83A1-F6EECF244321}">
                <p14:modId xmlns:p14="http://schemas.microsoft.com/office/powerpoint/2010/main" val="295980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774911334"/>
                    </a:ext>
                  </a:extLst>
                </a:gridCol>
                <a:gridCol w="905256">
                  <a:extLst>
                    <a:ext uri="{9D8B030D-6E8A-4147-A177-3AD203B41FA5}">
                      <a16:colId xmlns:a16="http://schemas.microsoft.com/office/drawing/2014/main" val="2277779225"/>
                    </a:ext>
                  </a:extLst>
                </a:gridCol>
                <a:gridCol w="1152143">
                  <a:extLst>
                    <a:ext uri="{9D8B030D-6E8A-4147-A177-3AD203B41FA5}">
                      <a16:colId xmlns:a16="http://schemas.microsoft.com/office/drawing/2014/main" val="3576999366"/>
                    </a:ext>
                  </a:extLst>
                </a:gridCol>
                <a:gridCol w="1316735">
                  <a:extLst>
                    <a:ext uri="{9D8B030D-6E8A-4147-A177-3AD203B41FA5}">
                      <a16:colId xmlns:a16="http://schemas.microsoft.com/office/drawing/2014/main" val="870269184"/>
                    </a:ext>
                  </a:extLst>
                </a:gridCol>
                <a:gridCol w="411480">
                  <a:extLst>
                    <a:ext uri="{9D8B030D-6E8A-4147-A177-3AD203B41FA5}">
                      <a16:colId xmlns:a16="http://schemas.microsoft.com/office/drawing/2014/main" val="214265822"/>
                    </a:ext>
                  </a:extLst>
                </a:gridCol>
                <a:gridCol w="411480">
                  <a:extLst>
                    <a:ext uri="{9D8B030D-6E8A-4147-A177-3AD203B41FA5}">
                      <a16:colId xmlns:a16="http://schemas.microsoft.com/office/drawing/2014/main" val="1998652112"/>
                    </a:ext>
                  </a:extLst>
                </a:gridCol>
                <a:gridCol w="411480">
                  <a:extLst>
                    <a:ext uri="{9D8B030D-6E8A-4147-A177-3AD203B41FA5}">
                      <a16:colId xmlns:a16="http://schemas.microsoft.com/office/drawing/2014/main" val="3183577694"/>
                    </a:ext>
                  </a:extLst>
                </a:gridCol>
                <a:gridCol w="411480">
                  <a:extLst>
                    <a:ext uri="{9D8B030D-6E8A-4147-A177-3AD203B41FA5}">
                      <a16:colId xmlns:a16="http://schemas.microsoft.com/office/drawing/2014/main" val="1065197868"/>
                    </a:ext>
                  </a:extLst>
                </a:gridCol>
                <a:gridCol w="411480">
                  <a:extLst>
                    <a:ext uri="{9D8B030D-6E8A-4147-A177-3AD203B41FA5}">
                      <a16:colId xmlns:a16="http://schemas.microsoft.com/office/drawing/2014/main" val="1612440367"/>
                    </a:ext>
                  </a:extLst>
                </a:gridCol>
                <a:gridCol w="411480">
                  <a:extLst>
                    <a:ext uri="{9D8B030D-6E8A-4147-A177-3AD203B41FA5}">
                      <a16:colId xmlns:a16="http://schemas.microsoft.com/office/drawing/2014/main" val="2872998573"/>
                    </a:ext>
                  </a:extLst>
                </a:gridCol>
                <a:gridCol w="411480">
                  <a:extLst>
                    <a:ext uri="{9D8B030D-6E8A-4147-A177-3AD203B41FA5}">
                      <a16:colId xmlns:a16="http://schemas.microsoft.com/office/drawing/2014/main" val="1762047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9366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- 2024-01-26 15:21:01</a:t>
                      </a:r>
                      <a:r>
                        <a:rPr kumimoji="0" lang="fr-FR" sz="1000" b="0" i="0" u="none" strike="noStrike" kern="1200" cap="none" spc="0" normalizeH="0" baseline="0" noProof="0">
                          <a:ln>
                            <a:noFill/>
                          </a:ln>
                          <a:solidFill>
                            <a:prstClr val="black"/>
                          </a:solidFill>
                          <a:effectLst/>
                          <a:uLnTx/>
                          <a:uFillTx/>
                          <a:latin typeface="Calibri"/>
                          <a:ea typeface="+mn-ea"/>
                          <a:cs typeface="+mn-cs"/>
                        </a:rPr>
                        <a:t>
 Nous chez vous
cette semaine Cette vue 3D ! On s'y croirait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https://quintly-eu-image-storage.s3.amazonaws.com/3c321325092e4082c6ef6d30cf737d71/0f81f23607272f8b8e802e388c4eaaaa.jpg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&lt;&gt;
UP
upforsketchup
@schmidt officiel
0:58
decorina_bis
Nous chez vous
cette semaine
Cette vue On s'y croirait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1.0362 %</a:t>
                      </a:r>
                    </a:p>
                  </a:txBody>
                  <a:tcPr/>
                </a:tc>
                <a:extLst>
                  <a:ext uri="{0D108BD9-81ED-4DB2-BD59-A6C34878D82A}">
                    <a16:rowId xmlns:a16="http://schemas.microsoft.com/office/drawing/2014/main" val="3603182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- 2024-01-26 15:18:11</a:t>
                      </a:r>
                      <a:r>
                        <a:rPr kumimoji="0" lang="fr-FR" sz="1000" b="0" i="0" u="none" strike="noStrike" kern="1200" cap="none" spc="0" normalizeH="0" baseline="0" noProof="0">
                          <a:ln>
                            <a:noFill/>
                          </a:ln>
                          <a:solidFill>
                            <a:prstClr val="black"/>
                          </a:solidFill>
                          <a:effectLst/>
                          <a:uLnTx/>
                          <a:uFillTx/>
                          <a:latin typeface="Calibri"/>
                          <a:ea typeface="+mn-ea"/>
                          <a:cs typeface="+mn-cs"/>
                        </a:rPr>
                        <a:t>
 Nous chez vous
cette semaine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https://quintly-eu-image-storage.s3.amazonaws.com/3c321325092e4082c6ef6d30cf737d71/2fc43cf315aa0946de9975f6d5a19582.jpg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Nous chez vous
cette semaine
@jaaadoux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1.0917 %</a:t>
                      </a:r>
                    </a:p>
                  </a:txBody>
                  <a:tcPr/>
                </a:tc>
                <a:extLst>
                  <a:ext uri="{0D108BD9-81ED-4DB2-BD59-A6C34878D82A}">
                    <a16:rowId xmlns:a16="http://schemas.microsoft.com/office/drawing/2014/main" val="1711413189"/>
                  </a:ext>
                </a:extLst>
              </a:tr>
            </a:tbl>
          </a:graphicData>
        </a:graphic>
      </p:graphicFrame>
      <p:sp>
        <p:nvSpPr>
          <p:cNvPr id="4" name="Text Placeholder 3">
            <a:extLst>
              <a:ext uri="{FF2B5EF4-FFF2-40B4-BE49-F238E27FC236}">
                <a16:creationId xmlns:a16="http://schemas.microsoft.com/office/drawing/2014/main" id="{4B580303-F607-4CA8-A2A9-45B0F8C3983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6105337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D6101-5D8B-498C-A93A-379B7D4F5FFD}"/>
              </a:ext>
            </a:extLst>
          </p:cNvPr>
          <p:cNvSpPr>
            <a:spLocks noGrp="1"/>
          </p:cNvSpPr>
          <p:nvPr>
            <p:ph type="title"/>
          </p:nvPr>
        </p:nvSpPr>
        <p:spPr/>
        <p:txBody>
          <a:bodyPr/>
          <a:lstStyle/>
          <a:p>
            <a:r>
              <a:rPr lang="en-US"/>
              <a:t>Instagram Détails Stories | schmidt_officiel - 12 of 17</a:t>
            </a:r>
          </a:p>
        </p:txBody>
      </p:sp>
      <p:graphicFrame>
        <p:nvGraphicFramePr>
          <p:cNvPr id="5" name="Table Placeholder 4">
            <a:extLst>
              <a:ext uri="{FF2B5EF4-FFF2-40B4-BE49-F238E27FC236}">
                <a16:creationId xmlns:a16="http://schemas.microsoft.com/office/drawing/2014/main" id="{5C18F668-12CE-417D-BC0E-001F0A2DC880}"/>
              </a:ext>
            </a:extLst>
          </p:cNvPr>
          <p:cNvGraphicFramePr>
            <a:graphicFrameLocks noGrp="1"/>
          </p:cNvGraphicFramePr>
          <p:nvPr>
            <p:ph type="tbl" sz="quarter" idx="13"/>
            <p:extLst>
              <p:ext uri="{D42A27DB-BD31-4B8C-83A1-F6EECF244321}">
                <p14:modId xmlns:p14="http://schemas.microsoft.com/office/powerpoint/2010/main" val="2201657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4190195805"/>
                    </a:ext>
                  </a:extLst>
                </a:gridCol>
                <a:gridCol w="905256">
                  <a:extLst>
                    <a:ext uri="{9D8B030D-6E8A-4147-A177-3AD203B41FA5}">
                      <a16:colId xmlns:a16="http://schemas.microsoft.com/office/drawing/2014/main" val="3066286044"/>
                    </a:ext>
                  </a:extLst>
                </a:gridCol>
                <a:gridCol w="1152143">
                  <a:extLst>
                    <a:ext uri="{9D8B030D-6E8A-4147-A177-3AD203B41FA5}">
                      <a16:colId xmlns:a16="http://schemas.microsoft.com/office/drawing/2014/main" val="712366611"/>
                    </a:ext>
                  </a:extLst>
                </a:gridCol>
                <a:gridCol w="1316735">
                  <a:extLst>
                    <a:ext uri="{9D8B030D-6E8A-4147-A177-3AD203B41FA5}">
                      <a16:colId xmlns:a16="http://schemas.microsoft.com/office/drawing/2014/main" val="2926281923"/>
                    </a:ext>
                  </a:extLst>
                </a:gridCol>
                <a:gridCol w="411480">
                  <a:extLst>
                    <a:ext uri="{9D8B030D-6E8A-4147-A177-3AD203B41FA5}">
                      <a16:colId xmlns:a16="http://schemas.microsoft.com/office/drawing/2014/main" val="3343538933"/>
                    </a:ext>
                  </a:extLst>
                </a:gridCol>
                <a:gridCol w="411480">
                  <a:extLst>
                    <a:ext uri="{9D8B030D-6E8A-4147-A177-3AD203B41FA5}">
                      <a16:colId xmlns:a16="http://schemas.microsoft.com/office/drawing/2014/main" val="331384106"/>
                    </a:ext>
                  </a:extLst>
                </a:gridCol>
                <a:gridCol w="411480">
                  <a:extLst>
                    <a:ext uri="{9D8B030D-6E8A-4147-A177-3AD203B41FA5}">
                      <a16:colId xmlns:a16="http://schemas.microsoft.com/office/drawing/2014/main" val="2787577550"/>
                    </a:ext>
                  </a:extLst>
                </a:gridCol>
                <a:gridCol w="411480">
                  <a:extLst>
                    <a:ext uri="{9D8B030D-6E8A-4147-A177-3AD203B41FA5}">
                      <a16:colId xmlns:a16="http://schemas.microsoft.com/office/drawing/2014/main" val="3150978604"/>
                    </a:ext>
                  </a:extLst>
                </a:gridCol>
                <a:gridCol w="411480">
                  <a:extLst>
                    <a:ext uri="{9D8B030D-6E8A-4147-A177-3AD203B41FA5}">
                      <a16:colId xmlns:a16="http://schemas.microsoft.com/office/drawing/2014/main" val="4253628950"/>
                    </a:ext>
                  </a:extLst>
                </a:gridCol>
                <a:gridCol w="411480">
                  <a:extLst>
                    <a:ext uri="{9D8B030D-6E8A-4147-A177-3AD203B41FA5}">
                      <a16:colId xmlns:a16="http://schemas.microsoft.com/office/drawing/2014/main" val="3923297034"/>
                    </a:ext>
                  </a:extLst>
                </a:gridCol>
                <a:gridCol w="411480">
                  <a:extLst>
                    <a:ext uri="{9D8B030D-6E8A-4147-A177-3AD203B41FA5}">
                      <a16:colId xmlns:a16="http://schemas.microsoft.com/office/drawing/2014/main" val="3740161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7617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- 2024-01-26 15:17:10</a:t>
                      </a:r>
                      <a:r>
                        <a:rPr kumimoji="0" lang="fr-FR" sz="1000" b="0" i="0" u="none" strike="noStrike" kern="1200" cap="none" spc="0" normalizeH="0" baseline="0" noProof="0">
                          <a:ln>
                            <a:noFill/>
                          </a:ln>
                          <a:solidFill>
                            <a:prstClr val="black"/>
                          </a:solidFill>
                          <a:effectLst/>
                          <a:uLnTx/>
                          <a:uFillTx/>
                          <a:latin typeface="Calibri"/>
                          <a:ea typeface="+mn-ea"/>
                          <a:cs typeface="+mn-cs"/>
                        </a:rPr>
                        <a:t>
 Nous chez vous
cette semaine  Nous aussi on a hâte de voir le projet finalisé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https://quintly-eu-image-storage.s3.amazonaws.com/3c321325092e4082c6ef6d30cf737d71/34d67c7a93693016ea78fc5ebeb883b4.jpg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Nous chez vous
0:17
cette semaine
Nous aussi on a hâte de voir le projet finalisé
@grangeangevine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0.9116 %</a:t>
                      </a:r>
                    </a:p>
                  </a:txBody>
                  <a:tcPr/>
                </a:tc>
                <a:extLst>
                  <a:ext uri="{0D108BD9-81ED-4DB2-BD59-A6C34878D82A}">
                    <a16:rowId xmlns:a16="http://schemas.microsoft.com/office/drawing/2014/main" val="391944506"/>
                  </a:ext>
                </a:extLst>
              </a:tr>
            </a:tbl>
          </a:graphicData>
        </a:graphic>
      </p:graphicFrame>
      <p:sp>
        <p:nvSpPr>
          <p:cNvPr id="4" name="Text Placeholder 3">
            <a:extLst>
              <a:ext uri="{FF2B5EF4-FFF2-40B4-BE49-F238E27FC236}">
                <a16:creationId xmlns:a16="http://schemas.microsoft.com/office/drawing/2014/main" id="{035FF8FE-07F1-4F81-9C96-E3E438224A3A}"/>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060070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F5FEC-C72D-46AD-A67D-BCCE8FA6181E}"/>
              </a:ext>
            </a:extLst>
          </p:cNvPr>
          <p:cNvSpPr>
            <a:spLocks noGrp="1"/>
          </p:cNvSpPr>
          <p:nvPr>
            <p:ph type="title"/>
          </p:nvPr>
        </p:nvSpPr>
        <p:spPr/>
        <p:txBody>
          <a:bodyPr/>
          <a:lstStyle/>
          <a:p>
            <a:r>
              <a:rPr lang="en-US"/>
              <a:t>Instagram Détails Stories | schmidt_officiel - 13 of 17</a:t>
            </a:r>
          </a:p>
        </p:txBody>
      </p:sp>
      <p:graphicFrame>
        <p:nvGraphicFramePr>
          <p:cNvPr id="5" name="Table Placeholder 4">
            <a:extLst>
              <a:ext uri="{FF2B5EF4-FFF2-40B4-BE49-F238E27FC236}">
                <a16:creationId xmlns:a16="http://schemas.microsoft.com/office/drawing/2014/main" id="{3F636018-3190-4383-8E10-0D9132C53C7C}"/>
              </a:ext>
            </a:extLst>
          </p:cNvPr>
          <p:cNvGraphicFramePr>
            <a:graphicFrameLocks noGrp="1"/>
          </p:cNvGraphicFramePr>
          <p:nvPr>
            <p:ph type="tbl" sz="quarter" idx="13"/>
            <p:extLst>
              <p:ext uri="{D42A27DB-BD31-4B8C-83A1-F6EECF244321}">
                <p14:modId xmlns:p14="http://schemas.microsoft.com/office/powerpoint/2010/main" val="1794151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2510200076"/>
                    </a:ext>
                  </a:extLst>
                </a:gridCol>
                <a:gridCol w="905256">
                  <a:extLst>
                    <a:ext uri="{9D8B030D-6E8A-4147-A177-3AD203B41FA5}">
                      <a16:colId xmlns:a16="http://schemas.microsoft.com/office/drawing/2014/main" val="771359092"/>
                    </a:ext>
                  </a:extLst>
                </a:gridCol>
                <a:gridCol w="1152143">
                  <a:extLst>
                    <a:ext uri="{9D8B030D-6E8A-4147-A177-3AD203B41FA5}">
                      <a16:colId xmlns:a16="http://schemas.microsoft.com/office/drawing/2014/main" val="2906135900"/>
                    </a:ext>
                  </a:extLst>
                </a:gridCol>
                <a:gridCol w="1316735">
                  <a:extLst>
                    <a:ext uri="{9D8B030D-6E8A-4147-A177-3AD203B41FA5}">
                      <a16:colId xmlns:a16="http://schemas.microsoft.com/office/drawing/2014/main" val="859368245"/>
                    </a:ext>
                  </a:extLst>
                </a:gridCol>
                <a:gridCol w="411480">
                  <a:extLst>
                    <a:ext uri="{9D8B030D-6E8A-4147-A177-3AD203B41FA5}">
                      <a16:colId xmlns:a16="http://schemas.microsoft.com/office/drawing/2014/main" val="176015799"/>
                    </a:ext>
                  </a:extLst>
                </a:gridCol>
                <a:gridCol w="411480">
                  <a:extLst>
                    <a:ext uri="{9D8B030D-6E8A-4147-A177-3AD203B41FA5}">
                      <a16:colId xmlns:a16="http://schemas.microsoft.com/office/drawing/2014/main" val="1316954810"/>
                    </a:ext>
                  </a:extLst>
                </a:gridCol>
                <a:gridCol w="411480">
                  <a:extLst>
                    <a:ext uri="{9D8B030D-6E8A-4147-A177-3AD203B41FA5}">
                      <a16:colId xmlns:a16="http://schemas.microsoft.com/office/drawing/2014/main" val="1323797283"/>
                    </a:ext>
                  </a:extLst>
                </a:gridCol>
                <a:gridCol w="411480">
                  <a:extLst>
                    <a:ext uri="{9D8B030D-6E8A-4147-A177-3AD203B41FA5}">
                      <a16:colId xmlns:a16="http://schemas.microsoft.com/office/drawing/2014/main" val="2095736182"/>
                    </a:ext>
                  </a:extLst>
                </a:gridCol>
                <a:gridCol w="411480">
                  <a:extLst>
                    <a:ext uri="{9D8B030D-6E8A-4147-A177-3AD203B41FA5}">
                      <a16:colId xmlns:a16="http://schemas.microsoft.com/office/drawing/2014/main" val="1624334364"/>
                    </a:ext>
                  </a:extLst>
                </a:gridCol>
                <a:gridCol w="411480">
                  <a:extLst>
                    <a:ext uri="{9D8B030D-6E8A-4147-A177-3AD203B41FA5}">
                      <a16:colId xmlns:a16="http://schemas.microsoft.com/office/drawing/2014/main" val="563864109"/>
                    </a:ext>
                  </a:extLst>
                </a:gridCol>
                <a:gridCol w="411480">
                  <a:extLst>
                    <a:ext uri="{9D8B030D-6E8A-4147-A177-3AD203B41FA5}">
                      <a16:colId xmlns:a16="http://schemas.microsoft.com/office/drawing/2014/main" val="3560009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53788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- 2024-01-24 16:25:26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https://quintly-eu-image-storage.s3.amazonaws.com/3c321325092e4082c6ef6d30cf737d71/8cb51c4a54eb1f68c0633960e4e9dba5.jpg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Psssst, en ce moment en magasin,
bénéficiez d'une remise de
-20%*
SUR UNE LARGE
SÉLECTION DE HOTTES.
*Offre valable jusqu'au 6 février 2024
J'EN PROFITE!
HOME HOME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Sélection engagée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0.9070 %</a:t>
                      </a:r>
                    </a:p>
                  </a:txBody>
                  <a:tcPr/>
                </a:tc>
                <a:extLst>
                  <a:ext uri="{0D108BD9-81ED-4DB2-BD59-A6C34878D82A}">
                    <a16:rowId xmlns:a16="http://schemas.microsoft.com/office/drawing/2014/main" val="122851"/>
                  </a:ext>
                </a:extLst>
              </a:tr>
            </a:tbl>
          </a:graphicData>
        </a:graphic>
      </p:graphicFrame>
      <p:sp>
        <p:nvSpPr>
          <p:cNvPr id="4" name="Text Placeholder 3">
            <a:extLst>
              <a:ext uri="{FF2B5EF4-FFF2-40B4-BE49-F238E27FC236}">
                <a16:creationId xmlns:a16="http://schemas.microsoft.com/office/drawing/2014/main" id="{BB173231-0C88-47DF-9FDF-5A38B102BB8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197049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034CB-9963-4672-87C6-FE31103B1F8C}"/>
              </a:ext>
            </a:extLst>
          </p:cNvPr>
          <p:cNvSpPr>
            <a:spLocks noGrp="1"/>
          </p:cNvSpPr>
          <p:nvPr>
            <p:ph type="title"/>
          </p:nvPr>
        </p:nvSpPr>
        <p:spPr/>
        <p:txBody>
          <a:bodyPr/>
          <a:lstStyle/>
          <a:p>
            <a:r>
              <a:rPr lang="en-US"/>
              <a:t>Instagram Détails Stories | schmidt_officiel - 14 of 17</a:t>
            </a:r>
          </a:p>
        </p:txBody>
      </p:sp>
      <p:graphicFrame>
        <p:nvGraphicFramePr>
          <p:cNvPr id="5" name="Table Placeholder 4">
            <a:extLst>
              <a:ext uri="{FF2B5EF4-FFF2-40B4-BE49-F238E27FC236}">
                <a16:creationId xmlns:a16="http://schemas.microsoft.com/office/drawing/2014/main" id="{CC0DE493-D9E5-4923-BFAC-26F801386456}"/>
              </a:ext>
            </a:extLst>
          </p:cNvPr>
          <p:cNvGraphicFramePr>
            <a:graphicFrameLocks noGrp="1"/>
          </p:cNvGraphicFramePr>
          <p:nvPr>
            <p:ph type="tbl" sz="quarter" idx="13"/>
            <p:extLst>
              <p:ext uri="{D42A27DB-BD31-4B8C-83A1-F6EECF244321}">
                <p14:modId xmlns:p14="http://schemas.microsoft.com/office/powerpoint/2010/main" val="593833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389868008"/>
                    </a:ext>
                  </a:extLst>
                </a:gridCol>
                <a:gridCol w="905256">
                  <a:extLst>
                    <a:ext uri="{9D8B030D-6E8A-4147-A177-3AD203B41FA5}">
                      <a16:colId xmlns:a16="http://schemas.microsoft.com/office/drawing/2014/main" val="1836414868"/>
                    </a:ext>
                  </a:extLst>
                </a:gridCol>
                <a:gridCol w="1152143">
                  <a:extLst>
                    <a:ext uri="{9D8B030D-6E8A-4147-A177-3AD203B41FA5}">
                      <a16:colId xmlns:a16="http://schemas.microsoft.com/office/drawing/2014/main" val="926079752"/>
                    </a:ext>
                  </a:extLst>
                </a:gridCol>
                <a:gridCol w="1316735">
                  <a:extLst>
                    <a:ext uri="{9D8B030D-6E8A-4147-A177-3AD203B41FA5}">
                      <a16:colId xmlns:a16="http://schemas.microsoft.com/office/drawing/2014/main" val="3099525677"/>
                    </a:ext>
                  </a:extLst>
                </a:gridCol>
                <a:gridCol w="411480">
                  <a:extLst>
                    <a:ext uri="{9D8B030D-6E8A-4147-A177-3AD203B41FA5}">
                      <a16:colId xmlns:a16="http://schemas.microsoft.com/office/drawing/2014/main" val="1941513322"/>
                    </a:ext>
                  </a:extLst>
                </a:gridCol>
                <a:gridCol w="411480">
                  <a:extLst>
                    <a:ext uri="{9D8B030D-6E8A-4147-A177-3AD203B41FA5}">
                      <a16:colId xmlns:a16="http://schemas.microsoft.com/office/drawing/2014/main" val="202142495"/>
                    </a:ext>
                  </a:extLst>
                </a:gridCol>
                <a:gridCol w="411480">
                  <a:extLst>
                    <a:ext uri="{9D8B030D-6E8A-4147-A177-3AD203B41FA5}">
                      <a16:colId xmlns:a16="http://schemas.microsoft.com/office/drawing/2014/main" val="4009009567"/>
                    </a:ext>
                  </a:extLst>
                </a:gridCol>
                <a:gridCol w="411480">
                  <a:extLst>
                    <a:ext uri="{9D8B030D-6E8A-4147-A177-3AD203B41FA5}">
                      <a16:colId xmlns:a16="http://schemas.microsoft.com/office/drawing/2014/main" val="2553882957"/>
                    </a:ext>
                  </a:extLst>
                </a:gridCol>
                <a:gridCol w="411480">
                  <a:extLst>
                    <a:ext uri="{9D8B030D-6E8A-4147-A177-3AD203B41FA5}">
                      <a16:colId xmlns:a16="http://schemas.microsoft.com/office/drawing/2014/main" val="3755355406"/>
                    </a:ext>
                  </a:extLst>
                </a:gridCol>
                <a:gridCol w="411480">
                  <a:extLst>
                    <a:ext uri="{9D8B030D-6E8A-4147-A177-3AD203B41FA5}">
                      <a16:colId xmlns:a16="http://schemas.microsoft.com/office/drawing/2014/main" val="924908832"/>
                    </a:ext>
                  </a:extLst>
                </a:gridCol>
                <a:gridCol w="411480">
                  <a:extLst>
                    <a:ext uri="{9D8B030D-6E8A-4147-A177-3AD203B41FA5}">
                      <a16:colId xmlns:a16="http://schemas.microsoft.com/office/drawing/2014/main" val="463504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9030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- 2024-01-24 15:30:48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https://quintly-eu-image-storage.s3.amazonaws.com/3c321325092e4082c6ef6d30cf737d71/ceedacf663f563640cdcafcd704323d7.jpg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Avec la Sélection Engagée,
vous êtes sûrs d'acheter des produits
de qualité &amp; responsables !
Demandez conseil
à nos concepteurs pour choisir la
hotte adaptée à votre cuisine.
JE PRENDS RENDEZ-VOUS
HOME HOME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Sélection engagée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1.0129 %</a:t>
                      </a:r>
                    </a:p>
                  </a:txBody>
                  <a:tcPr/>
                </a:tc>
                <a:extLst>
                  <a:ext uri="{0D108BD9-81ED-4DB2-BD59-A6C34878D82A}">
                    <a16:rowId xmlns:a16="http://schemas.microsoft.com/office/drawing/2014/main" val="1639469212"/>
                  </a:ext>
                </a:extLst>
              </a:tr>
            </a:tbl>
          </a:graphicData>
        </a:graphic>
      </p:graphicFrame>
      <p:sp>
        <p:nvSpPr>
          <p:cNvPr id="4" name="Text Placeholder 3">
            <a:extLst>
              <a:ext uri="{FF2B5EF4-FFF2-40B4-BE49-F238E27FC236}">
                <a16:creationId xmlns:a16="http://schemas.microsoft.com/office/drawing/2014/main" id="{5C04C6F8-8C96-4E78-83E4-5760242FF816}"/>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123303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2B39C-E9C8-4E2A-8312-29D7A1529BF4}"/>
              </a:ext>
            </a:extLst>
          </p:cNvPr>
          <p:cNvSpPr>
            <a:spLocks noGrp="1"/>
          </p:cNvSpPr>
          <p:nvPr>
            <p:ph type="title"/>
          </p:nvPr>
        </p:nvSpPr>
        <p:spPr/>
        <p:txBody>
          <a:bodyPr/>
          <a:lstStyle/>
          <a:p>
            <a:r>
              <a:rPr lang="en-US"/>
              <a:t>Instagram Détails Stories | schmidt_officiel - 15 of 17</a:t>
            </a:r>
          </a:p>
        </p:txBody>
      </p:sp>
      <p:graphicFrame>
        <p:nvGraphicFramePr>
          <p:cNvPr id="5" name="Table Placeholder 4">
            <a:extLst>
              <a:ext uri="{FF2B5EF4-FFF2-40B4-BE49-F238E27FC236}">
                <a16:creationId xmlns:a16="http://schemas.microsoft.com/office/drawing/2014/main" id="{66B1029F-6114-4A10-BAAD-3E5760CE0D42}"/>
              </a:ext>
            </a:extLst>
          </p:cNvPr>
          <p:cNvGraphicFramePr>
            <a:graphicFrameLocks noGrp="1"/>
          </p:cNvGraphicFramePr>
          <p:nvPr>
            <p:ph type="tbl" sz="quarter" idx="13"/>
            <p:extLst>
              <p:ext uri="{D42A27DB-BD31-4B8C-83A1-F6EECF244321}">
                <p14:modId xmlns:p14="http://schemas.microsoft.com/office/powerpoint/2010/main" val="2821904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742333750"/>
                    </a:ext>
                  </a:extLst>
                </a:gridCol>
                <a:gridCol w="905256">
                  <a:extLst>
                    <a:ext uri="{9D8B030D-6E8A-4147-A177-3AD203B41FA5}">
                      <a16:colId xmlns:a16="http://schemas.microsoft.com/office/drawing/2014/main" val="3739767459"/>
                    </a:ext>
                  </a:extLst>
                </a:gridCol>
                <a:gridCol w="1152143">
                  <a:extLst>
                    <a:ext uri="{9D8B030D-6E8A-4147-A177-3AD203B41FA5}">
                      <a16:colId xmlns:a16="http://schemas.microsoft.com/office/drawing/2014/main" val="3703151012"/>
                    </a:ext>
                  </a:extLst>
                </a:gridCol>
                <a:gridCol w="1316735">
                  <a:extLst>
                    <a:ext uri="{9D8B030D-6E8A-4147-A177-3AD203B41FA5}">
                      <a16:colId xmlns:a16="http://schemas.microsoft.com/office/drawing/2014/main" val="4093523302"/>
                    </a:ext>
                  </a:extLst>
                </a:gridCol>
                <a:gridCol w="411480">
                  <a:extLst>
                    <a:ext uri="{9D8B030D-6E8A-4147-A177-3AD203B41FA5}">
                      <a16:colId xmlns:a16="http://schemas.microsoft.com/office/drawing/2014/main" val="3479561397"/>
                    </a:ext>
                  </a:extLst>
                </a:gridCol>
                <a:gridCol w="411480">
                  <a:extLst>
                    <a:ext uri="{9D8B030D-6E8A-4147-A177-3AD203B41FA5}">
                      <a16:colId xmlns:a16="http://schemas.microsoft.com/office/drawing/2014/main" val="430520807"/>
                    </a:ext>
                  </a:extLst>
                </a:gridCol>
                <a:gridCol w="411480">
                  <a:extLst>
                    <a:ext uri="{9D8B030D-6E8A-4147-A177-3AD203B41FA5}">
                      <a16:colId xmlns:a16="http://schemas.microsoft.com/office/drawing/2014/main" val="3986184587"/>
                    </a:ext>
                  </a:extLst>
                </a:gridCol>
                <a:gridCol w="411480">
                  <a:extLst>
                    <a:ext uri="{9D8B030D-6E8A-4147-A177-3AD203B41FA5}">
                      <a16:colId xmlns:a16="http://schemas.microsoft.com/office/drawing/2014/main" val="2811192869"/>
                    </a:ext>
                  </a:extLst>
                </a:gridCol>
                <a:gridCol w="411480">
                  <a:extLst>
                    <a:ext uri="{9D8B030D-6E8A-4147-A177-3AD203B41FA5}">
                      <a16:colId xmlns:a16="http://schemas.microsoft.com/office/drawing/2014/main" val="1934216946"/>
                    </a:ext>
                  </a:extLst>
                </a:gridCol>
                <a:gridCol w="411480">
                  <a:extLst>
                    <a:ext uri="{9D8B030D-6E8A-4147-A177-3AD203B41FA5}">
                      <a16:colId xmlns:a16="http://schemas.microsoft.com/office/drawing/2014/main" val="334182340"/>
                    </a:ext>
                  </a:extLst>
                </a:gridCol>
                <a:gridCol w="411480">
                  <a:extLst>
                    <a:ext uri="{9D8B030D-6E8A-4147-A177-3AD203B41FA5}">
                      <a16:colId xmlns:a16="http://schemas.microsoft.com/office/drawing/2014/main" val="2188183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259307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- 2024-01-24 15:30:07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https://quintly-eu-image-storage.s3.amazonaws.com/3c321325092e4082c6ef6d30cf737d71/05993098382987a0019b8df7cf1da7fe.jpg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
HOTTE DÉCORATIVE
Performance
classe énergétique A et A+ uniquement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Sélection engagée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1.0833 %</a:t>
                      </a:r>
                    </a:p>
                  </a:txBody>
                  <a:tcPr/>
                </a:tc>
                <a:extLst>
                  <a:ext uri="{0D108BD9-81ED-4DB2-BD59-A6C34878D82A}">
                    <a16:rowId xmlns:a16="http://schemas.microsoft.com/office/drawing/2014/main" val="4120074511"/>
                  </a:ext>
                </a:extLst>
              </a:tr>
            </a:tbl>
          </a:graphicData>
        </a:graphic>
      </p:graphicFrame>
      <p:sp>
        <p:nvSpPr>
          <p:cNvPr id="4" name="Text Placeholder 3">
            <a:extLst>
              <a:ext uri="{FF2B5EF4-FFF2-40B4-BE49-F238E27FC236}">
                <a16:creationId xmlns:a16="http://schemas.microsoft.com/office/drawing/2014/main" id="{0DA281EF-592F-4B2E-A0F9-849CC94983DA}"/>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7114048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7116C-F02D-4BDC-A911-BD1DCAD81401}"/>
              </a:ext>
            </a:extLst>
          </p:cNvPr>
          <p:cNvSpPr>
            <a:spLocks noGrp="1"/>
          </p:cNvSpPr>
          <p:nvPr>
            <p:ph type="title"/>
          </p:nvPr>
        </p:nvSpPr>
        <p:spPr/>
        <p:txBody>
          <a:bodyPr/>
          <a:lstStyle/>
          <a:p>
            <a:r>
              <a:rPr lang="en-US"/>
              <a:t>Instagram Détails Stories | schmidt_officiel - 16 of 17</a:t>
            </a:r>
          </a:p>
        </p:txBody>
      </p:sp>
      <p:graphicFrame>
        <p:nvGraphicFramePr>
          <p:cNvPr id="5" name="Table Placeholder 4">
            <a:extLst>
              <a:ext uri="{FF2B5EF4-FFF2-40B4-BE49-F238E27FC236}">
                <a16:creationId xmlns:a16="http://schemas.microsoft.com/office/drawing/2014/main" id="{DDDF2D50-424E-4B1F-87BD-9D83B87DFF56}"/>
              </a:ext>
            </a:extLst>
          </p:cNvPr>
          <p:cNvGraphicFramePr>
            <a:graphicFrameLocks noGrp="1"/>
          </p:cNvGraphicFramePr>
          <p:nvPr>
            <p:ph type="tbl" sz="quarter" idx="13"/>
            <p:extLst>
              <p:ext uri="{D42A27DB-BD31-4B8C-83A1-F6EECF244321}">
                <p14:modId xmlns:p14="http://schemas.microsoft.com/office/powerpoint/2010/main" val="3789531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20139592"/>
                    </a:ext>
                  </a:extLst>
                </a:gridCol>
                <a:gridCol w="905256">
                  <a:extLst>
                    <a:ext uri="{9D8B030D-6E8A-4147-A177-3AD203B41FA5}">
                      <a16:colId xmlns:a16="http://schemas.microsoft.com/office/drawing/2014/main" val="863427946"/>
                    </a:ext>
                  </a:extLst>
                </a:gridCol>
                <a:gridCol w="1152143">
                  <a:extLst>
                    <a:ext uri="{9D8B030D-6E8A-4147-A177-3AD203B41FA5}">
                      <a16:colId xmlns:a16="http://schemas.microsoft.com/office/drawing/2014/main" val="4116759997"/>
                    </a:ext>
                  </a:extLst>
                </a:gridCol>
                <a:gridCol w="1316735">
                  <a:extLst>
                    <a:ext uri="{9D8B030D-6E8A-4147-A177-3AD203B41FA5}">
                      <a16:colId xmlns:a16="http://schemas.microsoft.com/office/drawing/2014/main" val="3151970863"/>
                    </a:ext>
                  </a:extLst>
                </a:gridCol>
                <a:gridCol w="411480">
                  <a:extLst>
                    <a:ext uri="{9D8B030D-6E8A-4147-A177-3AD203B41FA5}">
                      <a16:colId xmlns:a16="http://schemas.microsoft.com/office/drawing/2014/main" val="4243563528"/>
                    </a:ext>
                  </a:extLst>
                </a:gridCol>
                <a:gridCol w="411480">
                  <a:extLst>
                    <a:ext uri="{9D8B030D-6E8A-4147-A177-3AD203B41FA5}">
                      <a16:colId xmlns:a16="http://schemas.microsoft.com/office/drawing/2014/main" val="3793573871"/>
                    </a:ext>
                  </a:extLst>
                </a:gridCol>
                <a:gridCol w="411480">
                  <a:extLst>
                    <a:ext uri="{9D8B030D-6E8A-4147-A177-3AD203B41FA5}">
                      <a16:colId xmlns:a16="http://schemas.microsoft.com/office/drawing/2014/main" val="4248783138"/>
                    </a:ext>
                  </a:extLst>
                </a:gridCol>
                <a:gridCol w="411480">
                  <a:extLst>
                    <a:ext uri="{9D8B030D-6E8A-4147-A177-3AD203B41FA5}">
                      <a16:colId xmlns:a16="http://schemas.microsoft.com/office/drawing/2014/main" val="4225471474"/>
                    </a:ext>
                  </a:extLst>
                </a:gridCol>
                <a:gridCol w="411480">
                  <a:extLst>
                    <a:ext uri="{9D8B030D-6E8A-4147-A177-3AD203B41FA5}">
                      <a16:colId xmlns:a16="http://schemas.microsoft.com/office/drawing/2014/main" val="105048361"/>
                    </a:ext>
                  </a:extLst>
                </a:gridCol>
                <a:gridCol w="411480">
                  <a:extLst>
                    <a:ext uri="{9D8B030D-6E8A-4147-A177-3AD203B41FA5}">
                      <a16:colId xmlns:a16="http://schemas.microsoft.com/office/drawing/2014/main" val="858619219"/>
                    </a:ext>
                  </a:extLst>
                </a:gridCol>
                <a:gridCol w="411480">
                  <a:extLst>
                    <a:ext uri="{9D8B030D-6E8A-4147-A177-3AD203B41FA5}">
                      <a16:colId xmlns:a16="http://schemas.microsoft.com/office/drawing/2014/main" val="3460833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93621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- 2024-01-24 15:29:57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https://quintly-eu-image-storage.s3.amazonaws.com/3c321325092e4082c6ef6d30cf737d71/af2957b8f1ecd9f80681b9b1cb4e93fa.jpg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
2
8
Airforce
28
induction
1
+
HOTTE INTÉGRÉE
à la plaque de cuisson
Performance "Durable" :
disponibilité des pièces détachées
pendant plus de 10 ans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Sélection engagée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0.9804 %</a:t>
                      </a:r>
                    </a:p>
                  </a:txBody>
                  <a:tcPr/>
                </a:tc>
                <a:extLst>
                  <a:ext uri="{0D108BD9-81ED-4DB2-BD59-A6C34878D82A}">
                    <a16:rowId xmlns:a16="http://schemas.microsoft.com/office/drawing/2014/main" val="1286161820"/>
                  </a:ext>
                </a:extLst>
              </a:tr>
            </a:tbl>
          </a:graphicData>
        </a:graphic>
      </p:graphicFrame>
      <p:sp>
        <p:nvSpPr>
          <p:cNvPr id="4" name="Text Placeholder 3">
            <a:extLst>
              <a:ext uri="{FF2B5EF4-FFF2-40B4-BE49-F238E27FC236}">
                <a16:creationId xmlns:a16="http://schemas.microsoft.com/office/drawing/2014/main" id="{E5EC341D-2B10-4293-A96F-ABA2CE4972B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2270229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87A5-6278-4093-90BD-E11E26763E60}"/>
              </a:ext>
            </a:extLst>
          </p:cNvPr>
          <p:cNvSpPr>
            <a:spLocks noGrp="1"/>
          </p:cNvSpPr>
          <p:nvPr>
            <p:ph type="title"/>
          </p:nvPr>
        </p:nvSpPr>
        <p:spPr/>
        <p:txBody>
          <a:bodyPr/>
          <a:lstStyle/>
          <a:p>
            <a:r>
              <a:rPr lang="en-US"/>
              <a:t>Instagram Détails Stories | schmidt_officiel - 17 of 17</a:t>
            </a:r>
          </a:p>
        </p:txBody>
      </p:sp>
      <p:graphicFrame>
        <p:nvGraphicFramePr>
          <p:cNvPr id="5" name="Table Placeholder 4">
            <a:extLst>
              <a:ext uri="{FF2B5EF4-FFF2-40B4-BE49-F238E27FC236}">
                <a16:creationId xmlns:a16="http://schemas.microsoft.com/office/drawing/2014/main" id="{953E5302-4169-4DAE-BC06-0292F1D1755F}"/>
              </a:ext>
            </a:extLst>
          </p:cNvPr>
          <p:cNvGraphicFramePr>
            <a:graphicFrameLocks noGrp="1"/>
          </p:cNvGraphicFramePr>
          <p:nvPr>
            <p:ph type="tbl" sz="quarter" idx="13"/>
            <p:extLst>
              <p:ext uri="{D42A27DB-BD31-4B8C-83A1-F6EECF244321}">
                <p14:modId xmlns:p14="http://schemas.microsoft.com/office/powerpoint/2010/main" val="3426898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633023427"/>
                    </a:ext>
                  </a:extLst>
                </a:gridCol>
                <a:gridCol w="905256">
                  <a:extLst>
                    <a:ext uri="{9D8B030D-6E8A-4147-A177-3AD203B41FA5}">
                      <a16:colId xmlns:a16="http://schemas.microsoft.com/office/drawing/2014/main" val="3861170136"/>
                    </a:ext>
                  </a:extLst>
                </a:gridCol>
                <a:gridCol w="1152143">
                  <a:extLst>
                    <a:ext uri="{9D8B030D-6E8A-4147-A177-3AD203B41FA5}">
                      <a16:colId xmlns:a16="http://schemas.microsoft.com/office/drawing/2014/main" val="1723693048"/>
                    </a:ext>
                  </a:extLst>
                </a:gridCol>
                <a:gridCol w="1316735">
                  <a:extLst>
                    <a:ext uri="{9D8B030D-6E8A-4147-A177-3AD203B41FA5}">
                      <a16:colId xmlns:a16="http://schemas.microsoft.com/office/drawing/2014/main" val="3703953692"/>
                    </a:ext>
                  </a:extLst>
                </a:gridCol>
                <a:gridCol w="411480">
                  <a:extLst>
                    <a:ext uri="{9D8B030D-6E8A-4147-A177-3AD203B41FA5}">
                      <a16:colId xmlns:a16="http://schemas.microsoft.com/office/drawing/2014/main" val="858004971"/>
                    </a:ext>
                  </a:extLst>
                </a:gridCol>
                <a:gridCol w="411480">
                  <a:extLst>
                    <a:ext uri="{9D8B030D-6E8A-4147-A177-3AD203B41FA5}">
                      <a16:colId xmlns:a16="http://schemas.microsoft.com/office/drawing/2014/main" val="783403079"/>
                    </a:ext>
                  </a:extLst>
                </a:gridCol>
                <a:gridCol w="411480">
                  <a:extLst>
                    <a:ext uri="{9D8B030D-6E8A-4147-A177-3AD203B41FA5}">
                      <a16:colId xmlns:a16="http://schemas.microsoft.com/office/drawing/2014/main" val="209041293"/>
                    </a:ext>
                  </a:extLst>
                </a:gridCol>
                <a:gridCol w="411480">
                  <a:extLst>
                    <a:ext uri="{9D8B030D-6E8A-4147-A177-3AD203B41FA5}">
                      <a16:colId xmlns:a16="http://schemas.microsoft.com/office/drawing/2014/main" val="1261216454"/>
                    </a:ext>
                  </a:extLst>
                </a:gridCol>
                <a:gridCol w="411480">
                  <a:extLst>
                    <a:ext uri="{9D8B030D-6E8A-4147-A177-3AD203B41FA5}">
                      <a16:colId xmlns:a16="http://schemas.microsoft.com/office/drawing/2014/main" val="569688385"/>
                    </a:ext>
                  </a:extLst>
                </a:gridCol>
                <a:gridCol w="411480">
                  <a:extLst>
                    <a:ext uri="{9D8B030D-6E8A-4147-A177-3AD203B41FA5}">
                      <a16:colId xmlns:a16="http://schemas.microsoft.com/office/drawing/2014/main" val="1801582213"/>
                    </a:ext>
                  </a:extLst>
                </a:gridCol>
                <a:gridCol w="411480">
                  <a:extLst>
                    <a:ext uri="{9D8B030D-6E8A-4147-A177-3AD203B41FA5}">
                      <a16:colId xmlns:a16="http://schemas.microsoft.com/office/drawing/2014/main" val="171069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5811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- 2024-01-24 15:29:49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https://quintly-eu-image-storage.s3.amazonaws.com/3c321325092e4082c6ef6d30cf737d71/f1f6d146ab38cd185fb4d262bf28b01c.jpg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FACILE
LA SÉLECTION
des produits responsables.
Zoom sur nos hottes
au design bien affirmé !
HOME HOME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Sélection engagée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0.8207 %</a:t>
                      </a:r>
                    </a:p>
                  </a:txBody>
                  <a:tcPr/>
                </a:tc>
                <a:extLst>
                  <a:ext uri="{0D108BD9-81ED-4DB2-BD59-A6C34878D82A}">
                    <a16:rowId xmlns:a16="http://schemas.microsoft.com/office/drawing/2014/main" val="1907977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schmidt_officiel - 2024-01-23 13:17:28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https://quintly-eu-image-storage.s3.amazonaws.com/3c321325092e4082c6ef6d30cf737d71/4382029b1a2e8653160f388022c6fa44.jpg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
@schmidt_officiel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0.7697 %</a:t>
                      </a:r>
                    </a:p>
                  </a:txBody>
                  <a:tcPr/>
                </a:tc>
                <a:extLst>
                  <a:ext uri="{0D108BD9-81ED-4DB2-BD59-A6C34878D82A}">
                    <a16:rowId xmlns:a16="http://schemas.microsoft.com/office/drawing/2014/main" val="3277017343"/>
                  </a:ext>
                </a:extLst>
              </a:tr>
            </a:tbl>
          </a:graphicData>
        </a:graphic>
      </p:graphicFrame>
      <p:sp>
        <p:nvSpPr>
          <p:cNvPr id="4" name="Text Placeholder 3">
            <a:extLst>
              <a:ext uri="{FF2B5EF4-FFF2-40B4-BE49-F238E27FC236}">
                <a16:creationId xmlns:a16="http://schemas.microsoft.com/office/drawing/2014/main" id="{9DEDE5ED-F0A2-4C0A-967F-6422008F8772}"/>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0686648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885BF-62B2-4E7B-AC28-3767A94095AD}"/>
              </a:ext>
            </a:extLst>
          </p:cNvPr>
          <p:cNvSpPr>
            <a:spLocks noGrp="1"/>
          </p:cNvSpPr>
          <p:nvPr>
            <p:ph type="title"/>
          </p:nvPr>
        </p:nvSpPr>
        <p:spPr/>
        <p:txBody>
          <a:bodyPr/>
          <a:lstStyle/>
          <a:p>
            <a:r>
              <a:rPr lang="en-US"/>
              <a:t>Facebook Key Metrics Table | 2 profiles</a:t>
            </a:r>
          </a:p>
        </p:txBody>
      </p:sp>
      <p:graphicFrame>
        <p:nvGraphicFramePr>
          <p:cNvPr id="5" name="Table Placeholder 4">
            <a:extLst>
              <a:ext uri="{FF2B5EF4-FFF2-40B4-BE49-F238E27FC236}">
                <a16:creationId xmlns:a16="http://schemas.microsoft.com/office/drawing/2014/main" id="{487330FA-AE6A-4E69-ABCB-9771347CBF7B}"/>
              </a:ext>
            </a:extLst>
          </p:cNvPr>
          <p:cNvGraphicFramePr>
            <a:graphicFrameLocks noGrp="1"/>
          </p:cNvGraphicFramePr>
          <p:nvPr>
            <p:ph type="tbl" sz="quarter" idx="13"/>
            <p:extLst>
              <p:ext uri="{D42A27DB-BD31-4B8C-83A1-F6EECF244321}">
                <p14:modId xmlns:p14="http://schemas.microsoft.com/office/powerpoint/2010/main" val="3824336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251464546"/>
                    </a:ext>
                  </a:extLst>
                </a:gridCol>
                <a:gridCol w="905256">
                  <a:extLst>
                    <a:ext uri="{9D8B030D-6E8A-4147-A177-3AD203B41FA5}">
                      <a16:colId xmlns:a16="http://schemas.microsoft.com/office/drawing/2014/main" val="3473966396"/>
                    </a:ext>
                  </a:extLst>
                </a:gridCol>
                <a:gridCol w="493776">
                  <a:extLst>
                    <a:ext uri="{9D8B030D-6E8A-4147-A177-3AD203B41FA5}">
                      <a16:colId xmlns:a16="http://schemas.microsoft.com/office/drawing/2014/main" val="2926498768"/>
                    </a:ext>
                  </a:extLst>
                </a:gridCol>
                <a:gridCol w="905256">
                  <a:extLst>
                    <a:ext uri="{9D8B030D-6E8A-4147-A177-3AD203B41FA5}">
                      <a16:colId xmlns:a16="http://schemas.microsoft.com/office/drawing/2014/main" val="1790044173"/>
                    </a:ext>
                  </a:extLst>
                </a:gridCol>
                <a:gridCol w="493776">
                  <a:extLst>
                    <a:ext uri="{9D8B030D-6E8A-4147-A177-3AD203B41FA5}">
                      <a16:colId xmlns:a16="http://schemas.microsoft.com/office/drawing/2014/main" val="1291157471"/>
                    </a:ext>
                  </a:extLst>
                </a:gridCol>
                <a:gridCol w="493776">
                  <a:extLst>
                    <a:ext uri="{9D8B030D-6E8A-4147-A177-3AD203B41FA5}">
                      <a16:colId xmlns:a16="http://schemas.microsoft.com/office/drawing/2014/main" val="2584185283"/>
                    </a:ext>
                  </a:extLst>
                </a:gridCol>
                <a:gridCol w="493776">
                  <a:extLst>
                    <a:ext uri="{9D8B030D-6E8A-4147-A177-3AD203B41FA5}">
                      <a16:colId xmlns:a16="http://schemas.microsoft.com/office/drawing/2014/main" val="3767257452"/>
                    </a:ext>
                  </a:extLst>
                </a:gridCol>
                <a:gridCol w="493776">
                  <a:extLst>
                    <a:ext uri="{9D8B030D-6E8A-4147-A177-3AD203B41FA5}">
                      <a16:colId xmlns:a16="http://schemas.microsoft.com/office/drawing/2014/main" val="2226703316"/>
                    </a:ext>
                  </a:extLst>
                </a:gridCol>
                <a:gridCol w="493776">
                  <a:extLst>
                    <a:ext uri="{9D8B030D-6E8A-4147-A177-3AD203B41FA5}">
                      <a16:colId xmlns:a16="http://schemas.microsoft.com/office/drawing/2014/main" val="142414052"/>
                    </a:ext>
                  </a:extLst>
                </a:gridCol>
                <a:gridCol w="493776">
                  <a:extLst>
                    <a:ext uri="{9D8B030D-6E8A-4147-A177-3AD203B41FA5}">
                      <a16:colId xmlns:a16="http://schemas.microsoft.com/office/drawing/2014/main" val="2628267230"/>
                    </a:ext>
                  </a:extLst>
                </a:gridCol>
                <a:gridCol w="493776">
                  <a:extLst>
                    <a:ext uri="{9D8B030D-6E8A-4147-A177-3AD203B41FA5}">
                      <a16:colId xmlns:a16="http://schemas.microsoft.com/office/drawing/2014/main" val="35579375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extLst>
                  <a:ext uri="{0D108BD9-81ED-4DB2-BD59-A6C34878D82A}">
                    <a16:rowId xmlns:a16="http://schemas.microsoft.com/office/drawing/2014/main" val="4233412204"/>
                  </a:ext>
                </a:extLst>
              </a:tr>
              <a:tr h="370840">
                <a:tc>
                  <a:txBody>
                    <a:bodyPr/>
                    <a:lstStyle/>
                    <a:p>
                      <a:r>
                        <a:rPr lang="en-US" sz="1000"/>
                        <a:t>Schmidt Schmidt France</a:t>
                      </a:r>
                    </a:p>
                  </a:txBody>
                  <a:tcPr/>
                </a:tc>
                <a:tc>
                  <a:txBody>
                    <a:bodyPr/>
                    <a:lstStyle/>
                    <a:p>
                      <a:r>
                        <a:rPr lang="en-US" sz="1000"/>
                        <a:t>232465</a:t>
                      </a:r>
                    </a:p>
                  </a:txBody>
                  <a:tcPr/>
                </a:tc>
                <a:tc>
                  <a:txBody>
                    <a:bodyPr/>
                    <a:lstStyle/>
                    <a:p>
                      <a:r>
                        <a:rPr lang="en-US" sz="1000"/>
                        <a:t>n/a</a:t>
                      </a:r>
                    </a:p>
                  </a:txBody>
                  <a:tcPr/>
                </a:tc>
                <a:tc>
                  <a:txBody>
                    <a:bodyPr/>
                    <a:lstStyle/>
                    <a:p>
                      <a:r>
                        <a:rPr lang="en-US" sz="1000"/>
                        <a:t>102171</a:t>
                      </a:r>
                    </a:p>
                  </a:txBody>
                  <a:tcPr/>
                </a:tc>
                <a:tc>
                  <a:txBody>
                    <a:bodyPr/>
                    <a:lstStyle/>
                    <a:p>
                      <a:r>
                        <a:rPr lang="en-US" sz="1000"/>
                        <a:t>n/a</a:t>
                      </a:r>
                    </a:p>
                  </a:txBody>
                  <a:tcPr/>
                </a:tc>
                <a:tc>
                  <a:txBody>
                    <a:bodyPr/>
                    <a:lstStyle/>
                    <a:p>
                      <a:r>
                        <a:rPr lang="en-US" sz="1000"/>
                        <a:t>17</a:t>
                      </a:r>
                    </a:p>
                  </a:txBody>
                  <a:tcPr/>
                </a:tc>
                <a:tc>
                  <a:txBody>
                    <a:bodyPr/>
                    <a:lstStyle/>
                    <a:p>
                      <a:r>
                        <a:rPr lang="en-US" sz="1000"/>
                        <a:t>980</a:t>
                      </a:r>
                    </a:p>
                  </a:txBody>
                  <a:tcPr/>
                </a:tc>
                <a:tc>
                  <a:txBody>
                    <a:bodyPr/>
                    <a:lstStyle/>
                    <a:p>
                      <a:r>
                        <a:rPr lang="en-US" sz="1000"/>
                        <a:t>0</a:t>
                      </a:r>
                    </a:p>
                  </a:txBody>
                  <a:tcPr/>
                </a:tc>
                <a:tc>
                  <a:txBody>
                    <a:bodyPr/>
                    <a:lstStyle/>
                    <a:p>
                      <a:r>
                        <a:rPr lang="en-US" sz="1000"/>
                        <a:t>58</a:t>
                      </a:r>
                    </a:p>
                  </a:txBody>
                  <a:tcPr/>
                </a:tc>
                <a:tc>
                  <a:txBody>
                    <a:bodyPr/>
                    <a:lstStyle/>
                    <a:p>
                      <a:r>
                        <a:rPr lang="en-US" sz="1000"/>
                        <a:t>598</a:t>
                      </a:r>
                    </a:p>
                  </a:txBody>
                  <a:tcPr/>
                </a:tc>
                <a:tc>
                  <a:txBody>
                    <a:bodyPr/>
                    <a:lstStyle/>
                    <a:p>
                      <a:r>
                        <a:rPr lang="en-US" sz="1000"/>
                        <a:t>1636</a:t>
                      </a:r>
                    </a:p>
                  </a:txBody>
                  <a:tcPr/>
                </a:tc>
                <a:extLst>
                  <a:ext uri="{0D108BD9-81ED-4DB2-BD59-A6C34878D82A}">
                    <a16:rowId xmlns:a16="http://schemas.microsoft.com/office/drawing/2014/main" val="1586037869"/>
                  </a:ext>
                </a:extLst>
              </a:tr>
              <a:tr h="370840">
                <a:tc>
                  <a:txBody>
                    <a:bodyPr/>
                    <a:lstStyle/>
                    <a:p>
                      <a:r>
                        <a:rPr lang="en-US" sz="1000"/>
                        <a:t>Mobalpa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8</a:t>
                      </a:r>
                    </a:p>
                  </a:txBody>
                  <a:tcPr/>
                </a:tc>
                <a:tc>
                  <a:txBody>
                    <a:bodyPr/>
                    <a:lstStyle/>
                    <a:p>
                      <a:r>
                        <a:rPr lang="en-US" sz="1000"/>
                        <a:t>3617</a:t>
                      </a:r>
                    </a:p>
                  </a:txBody>
                  <a:tcPr/>
                </a:tc>
                <a:tc>
                  <a:txBody>
                    <a:bodyPr/>
                    <a:lstStyle/>
                    <a:p>
                      <a:r>
                        <a:rPr lang="en-US" sz="1000"/>
                        <a:t>64</a:t>
                      </a:r>
                    </a:p>
                  </a:txBody>
                  <a:tcPr/>
                </a:tc>
                <a:tc>
                  <a:txBody>
                    <a:bodyPr/>
                    <a:lstStyle/>
                    <a:p>
                      <a:r>
                        <a:rPr lang="en-US" sz="1000"/>
                        <a:t>174</a:t>
                      </a:r>
                    </a:p>
                  </a:txBody>
                  <a:tcPr/>
                </a:tc>
                <a:tc>
                  <a:txBody>
                    <a:bodyPr/>
                    <a:lstStyle/>
                    <a:p>
                      <a:r>
                        <a:rPr lang="en-US" sz="1000"/>
                        <a:t>264</a:t>
                      </a:r>
                    </a:p>
                  </a:txBody>
                  <a:tcPr/>
                </a:tc>
                <a:tc>
                  <a:txBody>
                    <a:bodyPr/>
                    <a:lstStyle/>
                    <a:p>
                      <a:r>
                        <a:rPr lang="en-US" sz="1000"/>
                        <a:t>4055</a:t>
                      </a:r>
                    </a:p>
                  </a:txBody>
                  <a:tcPr/>
                </a:tc>
                <a:extLst>
                  <a:ext uri="{0D108BD9-81ED-4DB2-BD59-A6C34878D82A}">
                    <a16:rowId xmlns:a16="http://schemas.microsoft.com/office/drawing/2014/main" val="2976587533"/>
                  </a:ext>
                </a:extLst>
              </a:tr>
            </a:tbl>
          </a:graphicData>
        </a:graphic>
      </p:graphicFrame>
      <p:sp>
        <p:nvSpPr>
          <p:cNvPr id="4" name="Text Placeholder 3">
            <a:extLst>
              <a:ext uri="{FF2B5EF4-FFF2-40B4-BE49-F238E27FC236}">
                <a16:creationId xmlns:a16="http://schemas.microsoft.com/office/drawing/2014/main" id="{C2D08026-E326-484C-BBB1-906BCAC77A47}"/>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1580936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3D786-4E09-4551-A29A-E3C1007C4EAB}"/>
              </a:ext>
            </a:extLst>
          </p:cNvPr>
          <p:cNvSpPr>
            <a:spLocks noGrp="1"/>
          </p:cNvSpPr>
          <p:nvPr>
            <p:ph type="title"/>
          </p:nvPr>
        </p:nvSpPr>
        <p:spPr/>
        <p:txBody>
          <a:bodyPr/>
          <a:lstStyle/>
          <a:p>
            <a:r>
              <a:rPr lang="en-US"/>
              <a:t>Facebook Original Own Posts Table | Schmidt Schmidt France - 1 of 18</a:t>
            </a:r>
          </a:p>
        </p:txBody>
      </p:sp>
      <p:graphicFrame>
        <p:nvGraphicFramePr>
          <p:cNvPr id="5" name="Table Placeholder 4">
            <a:extLst>
              <a:ext uri="{FF2B5EF4-FFF2-40B4-BE49-F238E27FC236}">
                <a16:creationId xmlns:a16="http://schemas.microsoft.com/office/drawing/2014/main" id="{AA6F4939-1CCA-44A0-8C15-AF20EA86BF15}"/>
              </a:ext>
            </a:extLst>
          </p:cNvPr>
          <p:cNvGraphicFramePr>
            <a:graphicFrameLocks noGrp="1"/>
          </p:cNvGraphicFramePr>
          <p:nvPr>
            <p:ph type="tbl" sz="quarter" idx="13"/>
            <p:extLst>
              <p:ext uri="{D42A27DB-BD31-4B8C-83A1-F6EECF244321}">
                <p14:modId xmlns:p14="http://schemas.microsoft.com/office/powerpoint/2010/main" val="2945306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08661399"/>
                    </a:ext>
                  </a:extLst>
                </a:gridCol>
                <a:gridCol w="905256">
                  <a:extLst>
                    <a:ext uri="{9D8B030D-6E8A-4147-A177-3AD203B41FA5}">
                      <a16:colId xmlns:a16="http://schemas.microsoft.com/office/drawing/2014/main" val="4061883452"/>
                    </a:ext>
                  </a:extLst>
                </a:gridCol>
                <a:gridCol w="329184">
                  <a:extLst>
                    <a:ext uri="{9D8B030D-6E8A-4147-A177-3AD203B41FA5}">
                      <a16:colId xmlns:a16="http://schemas.microsoft.com/office/drawing/2014/main" val="3978443560"/>
                    </a:ext>
                  </a:extLst>
                </a:gridCol>
                <a:gridCol w="329184">
                  <a:extLst>
                    <a:ext uri="{9D8B030D-6E8A-4147-A177-3AD203B41FA5}">
                      <a16:colId xmlns:a16="http://schemas.microsoft.com/office/drawing/2014/main" val="2660902704"/>
                    </a:ext>
                  </a:extLst>
                </a:gridCol>
                <a:gridCol w="329184">
                  <a:extLst>
                    <a:ext uri="{9D8B030D-6E8A-4147-A177-3AD203B41FA5}">
                      <a16:colId xmlns:a16="http://schemas.microsoft.com/office/drawing/2014/main" val="1094572618"/>
                    </a:ext>
                  </a:extLst>
                </a:gridCol>
                <a:gridCol w="329184">
                  <a:extLst>
                    <a:ext uri="{9D8B030D-6E8A-4147-A177-3AD203B41FA5}">
                      <a16:colId xmlns:a16="http://schemas.microsoft.com/office/drawing/2014/main" val="2707112023"/>
                    </a:ext>
                  </a:extLst>
                </a:gridCol>
                <a:gridCol w="329184">
                  <a:extLst>
                    <a:ext uri="{9D8B030D-6E8A-4147-A177-3AD203B41FA5}">
                      <a16:colId xmlns:a16="http://schemas.microsoft.com/office/drawing/2014/main" val="4207346079"/>
                    </a:ext>
                  </a:extLst>
                </a:gridCol>
                <a:gridCol w="329184">
                  <a:extLst>
                    <a:ext uri="{9D8B030D-6E8A-4147-A177-3AD203B41FA5}">
                      <a16:colId xmlns:a16="http://schemas.microsoft.com/office/drawing/2014/main" val="1727378093"/>
                    </a:ext>
                  </a:extLst>
                </a:gridCol>
                <a:gridCol w="329184">
                  <a:extLst>
                    <a:ext uri="{9D8B030D-6E8A-4147-A177-3AD203B41FA5}">
                      <a16:colId xmlns:a16="http://schemas.microsoft.com/office/drawing/2014/main" val="2693422619"/>
                    </a:ext>
                  </a:extLst>
                </a:gridCol>
                <a:gridCol w="329184">
                  <a:extLst>
                    <a:ext uri="{9D8B030D-6E8A-4147-A177-3AD203B41FA5}">
                      <a16:colId xmlns:a16="http://schemas.microsoft.com/office/drawing/2014/main" val="2386333200"/>
                    </a:ext>
                  </a:extLst>
                </a:gridCol>
                <a:gridCol w="329184">
                  <a:extLst>
                    <a:ext uri="{9D8B030D-6E8A-4147-A177-3AD203B41FA5}">
                      <a16:colId xmlns:a16="http://schemas.microsoft.com/office/drawing/2014/main" val="92026429"/>
                    </a:ext>
                  </a:extLst>
                </a:gridCol>
                <a:gridCol w="329184">
                  <a:extLst>
                    <a:ext uri="{9D8B030D-6E8A-4147-A177-3AD203B41FA5}">
                      <a16:colId xmlns:a16="http://schemas.microsoft.com/office/drawing/2014/main" val="1907963596"/>
                    </a:ext>
                  </a:extLst>
                </a:gridCol>
                <a:gridCol w="329184">
                  <a:extLst>
                    <a:ext uri="{9D8B030D-6E8A-4147-A177-3AD203B41FA5}">
                      <a16:colId xmlns:a16="http://schemas.microsoft.com/office/drawing/2014/main" val="374482545"/>
                    </a:ext>
                  </a:extLst>
                </a:gridCol>
                <a:gridCol w="329184">
                  <a:extLst>
                    <a:ext uri="{9D8B030D-6E8A-4147-A177-3AD203B41FA5}">
                      <a16:colId xmlns:a16="http://schemas.microsoft.com/office/drawing/2014/main" val="2521289360"/>
                    </a:ext>
                  </a:extLst>
                </a:gridCol>
                <a:gridCol w="329184">
                  <a:extLst>
                    <a:ext uri="{9D8B030D-6E8A-4147-A177-3AD203B41FA5}">
                      <a16:colId xmlns:a16="http://schemas.microsoft.com/office/drawing/2014/main" val="2214932810"/>
                    </a:ext>
                  </a:extLst>
                </a:gridCol>
                <a:gridCol w="329184">
                  <a:extLst>
                    <a:ext uri="{9D8B030D-6E8A-4147-A177-3AD203B41FA5}">
                      <a16:colId xmlns:a16="http://schemas.microsoft.com/office/drawing/2014/main" val="3725257922"/>
                    </a:ext>
                  </a:extLst>
                </a:gridCol>
                <a:gridCol w="329184">
                  <a:extLst>
                    <a:ext uri="{9D8B030D-6E8A-4147-A177-3AD203B41FA5}">
                      <a16:colId xmlns:a16="http://schemas.microsoft.com/office/drawing/2014/main" val="756418668"/>
                    </a:ext>
                  </a:extLst>
                </a:gridCol>
                <a:gridCol w="329184">
                  <a:extLst>
                    <a:ext uri="{9D8B030D-6E8A-4147-A177-3AD203B41FA5}">
                      <a16:colId xmlns:a16="http://schemas.microsoft.com/office/drawing/2014/main" val="3518915879"/>
                    </a:ext>
                  </a:extLst>
                </a:gridCol>
                <a:gridCol w="329184">
                  <a:extLst>
                    <a:ext uri="{9D8B030D-6E8A-4147-A177-3AD203B41FA5}">
                      <a16:colId xmlns:a16="http://schemas.microsoft.com/office/drawing/2014/main" val="1494605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463897842"/>
                  </a:ext>
                </a:extLst>
              </a:tr>
            </a:tbl>
          </a:graphicData>
        </a:graphic>
      </p:graphicFrame>
      <p:sp>
        <p:nvSpPr>
          <p:cNvPr id="4" name="Text Placeholder 3">
            <a:extLst>
              <a:ext uri="{FF2B5EF4-FFF2-40B4-BE49-F238E27FC236}">
                <a16:creationId xmlns:a16="http://schemas.microsoft.com/office/drawing/2014/main" id="{1F515E39-D3CC-4F4F-86CC-010B6720CEE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9872697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9E47D-4891-42F6-9642-5701E19C74D4}"/>
              </a:ext>
            </a:extLst>
          </p:cNvPr>
          <p:cNvSpPr>
            <a:spLocks noGrp="1"/>
          </p:cNvSpPr>
          <p:nvPr>
            <p:ph type="title"/>
          </p:nvPr>
        </p:nvSpPr>
        <p:spPr/>
        <p:txBody>
          <a:bodyPr/>
          <a:lstStyle/>
          <a:p>
            <a:r>
              <a:rPr lang="en-US"/>
              <a:t>Facebook Original Own Posts Table | Schmidt Schmidt France - 2 of 18</a:t>
            </a:r>
          </a:p>
        </p:txBody>
      </p:sp>
      <p:graphicFrame>
        <p:nvGraphicFramePr>
          <p:cNvPr id="5" name="Table Placeholder 4">
            <a:extLst>
              <a:ext uri="{FF2B5EF4-FFF2-40B4-BE49-F238E27FC236}">
                <a16:creationId xmlns:a16="http://schemas.microsoft.com/office/drawing/2014/main" id="{DBC938E0-A173-46A6-83B4-6037D7440239}"/>
              </a:ext>
            </a:extLst>
          </p:cNvPr>
          <p:cNvGraphicFramePr>
            <a:graphicFrameLocks noGrp="1"/>
          </p:cNvGraphicFramePr>
          <p:nvPr>
            <p:ph type="tbl" sz="quarter" idx="13"/>
            <p:extLst>
              <p:ext uri="{D42A27DB-BD31-4B8C-83A1-F6EECF244321}">
                <p14:modId xmlns:p14="http://schemas.microsoft.com/office/powerpoint/2010/main" val="1590337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53883023"/>
                    </a:ext>
                  </a:extLst>
                </a:gridCol>
                <a:gridCol w="905256">
                  <a:extLst>
                    <a:ext uri="{9D8B030D-6E8A-4147-A177-3AD203B41FA5}">
                      <a16:colId xmlns:a16="http://schemas.microsoft.com/office/drawing/2014/main" val="528135874"/>
                    </a:ext>
                  </a:extLst>
                </a:gridCol>
                <a:gridCol w="329184">
                  <a:extLst>
                    <a:ext uri="{9D8B030D-6E8A-4147-A177-3AD203B41FA5}">
                      <a16:colId xmlns:a16="http://schemas.microsoft.com/office/drawing/2014/main" val="471266831"/>
                    </a:ext>
                  </a:extLst>
                </a:gridCol>
                <a:gridCol w="329184">
                  <a:extLst>
                    <a:ext uri="{9D8B030D-6E8A-4147-A177-3AD203B41FA5}">
                      <a16:colId xmlns:a16="http://schemas.microsoft.com/office/drawing/2014/main" val="3760794535"/>
                    </a:ext>
                  </a:extLst>
                </a:gridCol>
                <a:gridCol w="329184">
                  <a:extLst>
                    <a:ext uri="{9D8B030D-6E8A-4147-A177-3AD203B41FA5}">
                      <a16:colId xmlns:a16="http://schemas.microsoft.com/office/drawing/2014/main" val="4244446778"/>
                    </a:ext>
                  </a:extLst>
                </a:gridCol>
                <a:gridCol w="329184">
                  <a:extLst>
                    <a:ext uri="{9D8B030D-6E8A-4147-A177-3AD203B41FA5}">
                      <a16:colId xmlns:a16="http://schemas.microsoft.com/office/drawing/2014/main" val="2099487516"/>
                    </a:ext>
                  </a:extLst>
                </a:gridCol>
                <a:gridCol w="329184">
                  <a:extLst>
                    <a:ext uri="{9D8B030D-6E8A-4147-A177-3AD203B41FA5}">
                      <a16:colId xmlns:a16="http://schemas.microsoft.com/office/drawing/2014/main" val="378586166"/>
                    </a:ext>
                  </a:extLst>
                </a:gridCol>
                <a:gridCol w="329184">
                  <a:extLst>
                    <a:ext uri="{9D8B030D-6E8A-4147-A177-3AD203B41FA5}">
                      <a16:colId xmlns:a16="http://schemas.microsoft.com/office/drawing/2014/main" val="2558345976"/>
                    </a:ext>
                  </a:extLst>
                </a:gridCol>
                <a:gridCol w="329184">
                  <a:extLst>
                    <a:ext uri="{9D8B030D-6E8A-4147-A177-3AD203B41FA5}">
                      <a16:colId xmlns:a16="http://schemas.microsoft.com/office/drawing/2014/main" val="603413041"/>
                    </a:ext>
                  </a:extLst>
                </a:gridCol>
                <a:gridCol w="329184">
                  <a:extLst>
                    <a:ext uri="{9D8B030D-6E8A-4147-A177-3AD203B41FA5}">
                      <a16:colId xmlns:a16="http://schemas.microsoft.com/office/drawing/2014/main" val="256698040"/>
                    </a:ext>
                  </a:extLst>
                </a:gridCol>
                <a:gridCol w="329184">
                  <a:extLst>
                    <a:ext uri="{9D8B030D-6E8A-4147-A177-3AD203B41FA5}">
                      <a16:colId xmlns:a16="http://schemas.microsoft.com/office/drawing/2014/main" val="2232069808"/>
                    </a:ext>
                  </a:extLst>
                </a:gridCol>
                <a:gridCol w="329184">
                  <a:extLst>
                    <a:ext uri="{9D8B030D-6E8A-4147-A177-3AD203B41FA5}">
                      <a16:colId xmlns:a16="http://schemas.microsoft.com/office/drawing/2014/main" val="3889264768"/>
                    </a:ext>
                  </a:extLst>
                </a:gridCol>
                <a:gridCol w="329184">
                  <a:extLst>
                    <a:ext uri="{9D8B030D-6E8A-4147-A177-3AD203B41FA5}">
                      <a16:colId xmlns:a16="http://schemas.microsoft.com/office/drawing/2014/main" val="2767875364"/>
                    </a:ext>
                  </a:extLst>
                </a:gridCol>
                <a:gridCol w="329184">
                  <a:extLst>
                    <a:ext uri="{9D8B030D-6E8A-4147-A177-3AD203B41FA5}">
                      <a16:colId xmlns:a16="http://schemas.microsoft.com/office/drawing/2014/main" val="2249708085"/>
                    </a:ext>
                  </a:extLst>
                </a:gridCol>
                <a:gridCol w="329184">
                  <a:extLst>
                    <a:ext uri="{9D8B030D-6E8A-4147-A177-3AD203B41FA5}">
                      <a16:colId xmlns:a16="http://schemas.microsoft.com/office/drawing/2014/main" val="2036135041"/>
                    </a:ext>
                  </a:extLst>
                </a:gridCol>
                <a:gridCol w="329184">
                  <a:extLst>
                    <a:ext uri="{9D8B030D-6E8A-4147-A177-3AD203B41FA5}">
                      <a16:colId xmlns:a16="http://schemas.microsoft.com/office/drawing/2014/main" val="2230143636"/>
                    </a:ext>
                  </a:extLst>
                </a:gridCol>
                <a:gridCol w="329184">
                  <a:extLst>
                    <a:ext uri="{9D8B030D-6E8A-4147-A177-3AD203B41FA5}">
                      <a16:colId xmlns:a16="http://schemas.microsoft.com/office/drawing/2014/main" val="1956589946"/>
                    </a:ext>
                  </a:extLst>
                </a:gridCol>
                <a:gridCol w="329184">
                  <a:extLst>
                    <a:ext uri="{9D8B030D-6E8A-4147-A177-3AD203B41FA5}">
                      <a16:colId xmlns:a16="http://schemas.microsoft.com/office/drawing/2014/main" val="3726407603"/>
                    </a:ext>
                  </a:extLst>
                </a:gridCol>
                <a:gridCol w="329184">
                  <a:extLst>
                    <a:ext uri="{9D8B030D-6E8A-4147-A177-3AD203B41FA5}">
                      <a16:colId xmlns:a16="http://schemas.microsoft.com/office/drawing/2014/main" val="549717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392551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- 2024-01-31 10:00:07</a:t>
                      </a:r>
                      <a:r>
                        <a:rPr kumimoji="0" lang="fr-FR" sz="1000" b="0" i="0" u="none" strike="noStrike" kern="1200" cap="none" spc="0" normalizeH="0" baseline="0" noProof="0">
                          <a:ln>
                            <a:noFill/>
                          </a:ln>
                          <a:solidFill>
                            <a:prstClr val="black"/>
                          </a:solidFill>
                          <a:effectLst/>
                          <a:uLnTx/>
                          <a:uFillTx/>
                          <a:latin typeface="Calibri"/>
                          <a:ea typeface="+mn-ea"/>
                          <a:cs typeface="+mn-cs"/>
                        </a:rPr>
                        <a:t>
 🍃 Soucieux de l'impact de vos achats sur l'environnement ? Désireux d'avoir des appareils électroménager plus durables ?🍃 
Découvrez La Sélection Engagée Schmidt et faites votre choix parmi de grandes marques et de nombreuses références qui répondent à vos habitudes de vie.
Pour entrer dans notre Sélection Engagée, les lave-linges doivent par exemple avoir des pièces détachées disponibles au minimum 10 ans.
Rendez-vous dans nos magasins pour découvrir toute La Sélection Engagée Schmidt : https://www.home-design.schmidt/fr-fr/prendre-rendez-vous
#HomeSchmidtHome #LaSélectionEngagéeSchmidt #Actschmidt #premierfabricantfrançais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Sélection engagée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55837558"/>
                  </a:ext>
                </a:extLst>
              </a:tr>
            </a:tbl>
          </a:graphicData>
        </a:graphic>
      </p:graphicFrame>
      <p:sp>
        <p:nvSpPr>
          <p:cNvPr id="4" name="Text Placeholder 3">
            <a:extLst>
              <a:ext uri="{FF2B5EF4-FFF2-40B4-BE49-F238E27FC236}">
                <a16:creationId xmlns:a16="http://schemas.microsoft.com/office/drawing/2014/main" id="{6B2EA45C-88E3-40A6-9268-199FEE52657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3016982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3C35C-59D4-4632-9DF7-E07D92A63115}"/>
              </a:ext>
            </a:extLst>
          </p:cNvPr>
          <p:cNvSpPr>
            <a:spLocks noGrp="1"/>
          </p:cNvSpPr>
          <p:nvPr>
            <p:ph type="title"/>
          </p:nvPr>
        </p:nvSpPr>
        <p:spPr/>
        <p:txBody>
          <a:bodyPr/>
          <a:lstStyle/>
          <a:p>
            <a:r>
              <a:rPr lang="en-US"/>
              <a:t>Facebook Original Own Posts Table | Schmidt Schmidt France - 3 of 18</a:t>
            </a:r>
          </a:p>
        </p:txBody>
      </p:sp>
      <p:graphicFrame>
        <p:nvGraphicFramePr>
          <p:cNvPr id="5" name="Table Placeholder 4">
            <a:extLst>
              <a:ext uri="{FF2B5EF4-FFF2-40B4-BE49-F238E27FC236}">
                <a16:creationId xmlns:a16="http://schemas.microsoft.com/office/drawing/2014/main" id="{F2D47FDF-AE02-49AC-8BD2-FD67D1571C72}"/>
              </a:ext>
            </a:extLst>
          </p:cNvPr>
          <p:cNvGraphicFramePr>
            <a:graphicFrameLocks noGrp="1"/>
          </p:cNvGraphicFramePr>
          <p:nvPr>
            <p:ph type="tbl" sz="quarter" idx="13"/>
            <p:extLst>
              <p:ext uri="{D42A27DB-BD31-4B8C-83A1-F6EECF244321}">
                <p14:modId xmlns:p14="http://schemas.microsoft.com/office/powerpoint/2010/main" val="646546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25960812"/>
                    </a:ext>
                  </a:extLst>
                </a:gridCol>
                <a:gridCol w="905256">
                  <a:extLst>
                    <a:ext uri="{9D8B030D-6E8A-4147-A177-3AD203B41FA5}">
                      <a16:colId xmlns:a16="http://schemas.microsoft.com/office/drawing/2014/main" val="213694727"/>
                    </a:ext>
                  </a:extLst>
                </a:gridCol>
                <a:gridCol w="329184">
                  <a:extLst>
                    <a:ext uri="{9D8B030D-6E8A-4147-A177-3AD203B41FA5}">
                      <a16:colId xmlns:a16="http://schemas.microsoft.com/office/drawing/2014/main" val="3675613856"/>
                    </a:ext>
                  </a:extLst>
                </a:gridCol>
                <a:gridCol w="329184">
                  <a:extLst>
                    <a:ext uri="{9D8B030D-6E8A-4147-A177-3AD203B41FA5}">
                      <a16:colId xmlns:a16="http://schemas.microsoft.com/office/drawing/2014/main" val="3290683894"/>
                    </a:ext>
                  </a:extLst>
                </a:gridCol>
                <a:gridCol w="329184">
                  <a:extLst>
                    <a:ext uri="{9D8B030D-6E8A-4147-A177-3AD203B41FA5}">
                      <a16:colId xmlns:a16="http://schemas.microsoft.com/office/drawing/2014/main" val="3494262042"/>
                    </a:ext>
                  </a:extLst>
                </a:gridCol>
                <a:gridCol w="329184">
                  <a:extLst>
                    <a:ext uri="{9D8B030D-6E8A-4147-A177-3AD203B41FA5}">
                      <a16:colId xmlns:a16="http://schemas.microsoft.com/office/drawing/2014/main" val="314183052"/>
                    </a:ext>
                  </a:extLst>
                </a:gridCol>
                <a:gridCol w="329184">
                  <a:extLst>
                    <a:ext uri="{9D8B030D-6E8A-4147-A177-3AD203B41FA5}">
                      <a16:colId xmlns:a16="http://schemas.microsoft.com/office/drawing/2014/main" val="2965542149"/>
                    </a:ext>
                  </a:extLst>
                </a:gridCol>
                <a:gridCol w="329184">
                  <a:extLst>
                    <a:ext uri="{9D8B030D-6E8A-4147-A177-3AD203B41FA5}">
                      <a16:colId xmlns:a16="http://schemas.microsoft.com/office/drawing/2014/main" val="848732770"/>
                    </a:ext>
                  </a:extLst>
                </a:gridCol>
                <a:gridCol w="329184">
                  <a:extLst>
                    <a:ext uri="{9D8B030D-6E8A-4147-A177-3AD203B41FA5}">
                      <a16:colId xmlns:a16="http://schemas.microsoft.com/office/drawing/2014/main" val="3106036719"/>
                    </a:ext>
                  </a:extLst>
                </a:gridCol>
                <a:gridCol w="329184">
                  <a:extLst>
                    <a:ext uri="{9D8B030D-6E8A-4147-A177-3AD203B41FA5}">
                      <a16:colId xmlns:a16="http://schemas.microsoft.com/office/drawing/2014/main" val="1653922474"/>
                    </a:ext>
                  </a:extLst>
                </a:gridCol>
                <a:gridCol w="329184">
                  <a:extLst>
                    <a:ext uri="{9D8B030D-6E8A-4147-A177-3AD203B41FA5}">
                      <a16:colId xmlns:a16="http://schemas.microsoft.com/office/drawing/2014/main" val="2980467225"/>
                    </a:ext>
                  </a:extLst>
                </a:gridCol>
                <a:gridCol w="329184">
                  <a:extLst>
                    <a:ext uri="{9D8B030D-6E8A-4147-A177-3AD203B41FA5}">
                      <a16:colId xmlns:a16="http://schemas.microsoft.com/office/drawing/2014/main" val="1342311786"/>
                    </a:ext>
                  </a:extLst>
                </a:gridCol>
                <a:gridCol w="329184">
                  <a:extLst>
                    <a:ext uri="{9D8B030D-6E8A-4147-A177-3AD203B41FA5}">
                      <a16:colId xmlns:a16="http://schemas.microsoft.com/office/drawing/2014/main" val="192840000"/>
                    </a:ext>
                  </a:extLst>
                </a:gridCol>
                <a:gridCol w="329184">
                  <a:extLst>
                    <a:ext uri="{9D8B030D-6E8A-4147-A177-3AD203B41FA5}">
                      <a16:colId xmlns:a16="http://schemas.microsoft.com/office/drawing/2014/main" val="916437246"/>
                    </a:ext>
                  </a:extLst>
                </a:gridCol>
                <a:gridCol w="329184">
                  <a:extLst>
                    <a:ext uri="{9D8B030D-6E8A-4147-A177-3AD203B41FA5}">
                      <a16:colId xmlns:a16="http://schemas.microsoft.com/office/drawing/2014/main" val="356776226"/>
                    </a:ext>
                  </a:extLst>
                </a:gridCol>
                <a:gridCol w="329184">
                  <a:extLst>
                    <a:ext uri="{9D8B030D-6E8A-4147-A177-3AD203B41FA5}">
                      <a16:colId xmlns:a16="http://schemas.microsoft.com/office/drawing/2014/main" val="2914321722"/>
                    </a:ext>
                  </a:extLst>
                </a:gridCol>
                <a:gridCol w="329184">
                  <a:extLst>
                    <a:ext uri="{9D8B030D-6E8A-4147-A177-3AD203B41FA5}">
                      <a16:colId xmlns:a16="http://schemas.microsoft.com/office/drawing/2014/main" val="2251697305"/>
                    </a:ext>
                  </a:extLst>
                </a:gridCol>
                <a:gridCol w="329184">
                  <a:extLst>
                    <a:ext uri="{9D8B030D-6E8A-4147-A177-3AD203B41FA5}">
                      <a16:colId xmlns:a16="http://schemas.microsoft.com/office/drawing/2014/main" val="1042646569"/>
                    </a:ext>
                  </a:extLst>
                </a:gridCol>
                <a:gridCol w="329184">
                  <a:extLst>
                    <a:ext uri="{9D8B030D-6E8A-4147-A177-3AD203B41FA5}">
                      <a16:colId xmlns:a16="http://schemas.microsoft.com/office/drawing/2014/main" val="898571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272531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- 2024-01-29 10:00:56</a:t>
                      </a:r>
                      <a:r>
                        <a:rPr kumimoji="0" lang="fr-FR" sz="1000" b="0" i="0" u="none" strike="noStrike" kern="1200" cap="none" spc="0" normalizeH="0" baseline="0" noProof="0">
                          <a:ln>
                            <a:noFill/>
                          </a:ln>
                          <a:solidFill>
                            <a:prstClr val="black"/>
                          </a:solidFill>
                          <a:effectLst/>
                          <a:uLnTx/>
                          <a:uFillTx/>
                          <a:latin typeface="Calibri"/>
                          <a:ea typeface="+mn-ea"/>
                          <a:cs typeface="+mn-cs"/>
                        </a:rPr>
                        <a:t>
 1 entrée, 3 fonctions ! 
D'abord, le dressing avec ces grandes portes miroir coulissantes pour ranger manteaux et chaussures (et checker sa tenue avant de partir 😉), ensuite un espace ouvert avec une commode, pratique pour déposer vos clés et le courrier. Pour finir, un espace cellier élégamment dissimulé derrière des portes coulissantes grande hauteur.
Juste le dressing, avec des portes battantes, 1 seule porte miroir... c'est à vous de choisir et à nos concepteurs de vous créer l'aménagement sur mesure pour votre entrée !
Prenez rendez-vous dans votre magasin le plus proche : https://www.home-design.schmidt/fr-fr/prendre-rendez-vous
#HomeSchmidtHome #entrée #dressing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46935457"/>
                  </a:ext>
                </a:extLst>
              </a:tr>
            </a:tbl>
          </a:graphicData>
        </a:graphic>
      </p:graphicFrame>
      <p:sp>
        <p:nvSpPr>
          <p:cNvPr id="4" name="Text Placeholder 3">
            <a:extLst>
              <a:ext uri="{FF2B5EF4-FFF2-40B4-BE49-F238E27FC236}">
                <a16:creationId xmlns:a16="http://schemas.microsoft.com/office/drawing/2014/main" id="{761A2BA5-9013-485E-98F9-9CC6A6E06780}"/>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6130497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2F0FF-00CD-4BA1-9DD2-3A8A0D802C67}"/>
              </a:ext>
            </a:extLst>
          </p:cNvPr>
          <p:cNvSpPr>
            <a:spLocks noGrp="1"/>
          </p:cNvSpPr>
          <p:nvPr>
            <p:ph type="title"/>
          </p:nvPr>
        </p:nvSpPr>
        <p:spPr/>
        <p:txBody>
          <a:bodyPr/>
          <a:lstStyle/>
          <a:p>
            <a:r>
              <a:rPr lang="en-US"/>
              <a:t>Facebook Original Own Posts Table | Schmidt Schmidt France - 4 of 18</a:t>
            </a:r>
          </a:p>
        </p:txBody>
      </p:sp>
      <p:graphicFrame>
        <p:nvGraphicFramePr>
          <p:cNvPr id="5" name="Table Placeholder 4">
            <a:extLst>
              <a:ext uri="{FF2B5EF4-FFF2-40B4-BE49-F238E27FC236}">
                <a16:creationId xmlns:a16="http://schemas.microsoft.com/office/drawing/2014/main" id="{B872BA1B-7662-4A40-A48A-388C519CE937}"/>
              </a:ext>
            </a:extLst>
          </p:cNvPr>
          <p:cNvGraphicFramePr>
            <a:graphicFrameLocks noGrp="1"/>
          </p:cNvGraphicFramePr>
          <p:nvPr>
            <p:ph type="tbl" sz="quarter" idx="13"/>
            <p:extLst>
              <p:ext uri="{D42A27DB-BD31-4B8C-83A1-F6EECF244321}">
                <p14:modId xmlns:p14="http://schemas.microsoft.com/office/powerpoint/2010/main" val="2234629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93804421"/>
                    </a:ext>
                  </a:extLst>
                </a:gridCol>
                <a:gridCol w="905256">
                  <a:extLst>
                    <a:ext uri="{9D8B030D-6E8A-4147-A177-3AD203B41FA5}">
                      <a16:colId xmlns:a16="http://schemas.microsoft.com/office/drawing/2014/main" val="1153712182"/>
                    </a:ext>
                  </a:extLst>
                </a:gridCol>
                <a:gridCol w="329184">
                  <a:extLst>
                    <a:ext uri="{9D8B030D-6E8A-4147-A177-3AD203B41FA5}">
                      <a16:colId xmlns:a16="http://schemas.microsoft.com/office/drawing/2014/main" val="2764846449"/>
                    </a:ext>
                  </a:extLst>
                </a:gridCol>
                <a:gridCol w="329184">
                  <a:extLst>
                    <a:ext uri="{9D8B030D-6E8A-4147-A177-3AD203B41FA5}">
                      <a16:colId xmlns:a16="http://schemas.microsoft.com/office/drawing/2014/main" val="1612045838"/>
                    </a:ext>
                  </a:extLst>
                </a:gridCol>
                <a:gridCol w="329184">
                  <a:extLst>
                    <a:ext uri="{9D8B030D-6E8A-4147-A177-3AD203B41FA5}">
                      <a16:colId xmlns:a16="http://schemas.microsoft.com/office/drawing/2014/main" val="2167686810"/>
                    </a:ext>
                  </a:extLst>
                </a:gridCol>
                <a:gridCol w="329184">
                  <a:extLst>
                    <a:ext uri="{9D8B030D-6E8A-4147-A177-3AD203B41FA5}">
                      <a16:colId xmlns:a16="http://schemas.microsoft.com/office/drawing/2014/main" val="1159560380"/>
                    </a:ext>
                  </a:extLst>
                </a:gridCol>
                <a:gridCol w="329184">
                  <a:extLst>
                    <a:ext uri="{9D8B030D-6E8A-4147-A177-3AD203B41FA5}">
                      <a16:colId xmlns:a16="http://schemas.microsoft.com/office/drawing/2014/main" val="4274036093"/>
                    </a:ext>
                  </a:extLst>
                </a:gridCol>
                <a:gridCol w="329184">
                  <a:extLst>
                    <a:ext uri="{9D8B030D-6E8A-4147-A177-3AD203B41FA5}">
                      <a16:colId xmlns:a16="http://schemas.microsoft.com/office/drawing/2014/main" val="3125377865"/>
                    </a:ext>
                  </a:extLst>
                </a:gridCol>
                <a:gridCol w="329184">
                  <a:extLst>
                    <a:ext uri="{9D8B030D-6E8A-4147-A177-3AD203B41FA5}">
                      <a16:colId xmlns:a16="http://schemas.microsoft.com/office/drawing/2014/main" val="255845750"/>
                    </a:ext>
                  </a:extLst>
                </a:gridCol>
                <a:gridCol w="329184">
                  <a:extLst>
                    <a:ext uri="{9D8B030D-6E8A-4147-A177-3AD203B41FA5}">
                      <a16:colId xmlns:a16="http://schemas.microsoft.com/office/drawing/2014/main" val="1326411840"/>
                    </a:ext>
                  </a:extLst>
                </a:gridCol>
                <a:gridCol w="329184">
                  <a:extLst>
                    <a:ext uri="{9D8B030D-6E8A-4147-A177-3AD203B41FA5}">
                      <a16:colId xmlns:a16="http://schemas.microsoft.com/office/drawing/2014/main" val="2729732493"/>
                    </a:ext>
                  </a:extLst>
                </a:gridCol>
                <a:gridCol w="329184">
                  <a:extLst>
                    <a:ext uri="{9D8B030D-6E8A-4147-A177-3AD203B41FA5}">
                      <a16:colId xmlns:a16="http://schemas.microsoft.com/office/drawing/2014/main" val="3139177537"/>
                    </a:ext>
                  </a:extLst>
                </a:gridCol>
                <a:gridCol w="329184">
                  <a:extLst>
                    <a:ext uri="{9D8B030D-6E8A-4147-A177-3AD203B41FA5}">
                      <a16:colId xmlns:a16="http://schemas.microsoft.com/office/drawing/2014/main" val="3173611164"/>
                    </a:ext>
                  </a:extLst>
                </a:gridCol>
                <a:gridCol w="329184">
                  <a:extLst>
                    <a:ext uri="{9D8B030D-6E8A-4147-A177-3AD203B41FA5}">
                      <a16:colId xmlns:a16="http://schemas.microsoft.com/office/drawing/2014/main" val="4048865316"/>
                    </a:ext>
                  </a:extLst>
                </a:gridCol>
                <a:gridCol w="329184">
                  <a:extLst>
                    <a:ext uri="{9D8B030D-6E8A-4147-A177-3AD203B41FA5}">
                      <a16:colId xmlns:a16="http://schemas.microsoft.com/office/drawing/2014/main" val="647225752"/>
                    </a:ext>
                  </a:extLst>
                </a:gridCol>
                <a:gridCol w="329184">
                  <a:extLst>
                    <a:ext uri="{9D8B030D-6E8A-4147-A177-3AD203B41FA5}">
                      <a16:colId xmlns:a16="http://schemas.microsoft.com/office/drawing/2014/main" val="886936525"/>
                    </a:ext>
                  </a:extLst>
                </a:gridCol>
                <a:gridCol w="329184">
                  <a:extLst>
                    <a:ext uri="{9D8B030D-6E8A-4147-A177-3AD203B41FA5}">
                      <a16:colId xmlns:a16="http://schemas.microsoft.com/office/drawing/2014/main" val="3430029670"/>
                    </a:ext>
                  </a:extLst>
                </a:gridCol>
                <a:gridCol w="329184">
                  <a:extLst>
                    <a:ext uri="{9D8B030D-6E8A-4147-A177-3AD203B41FA5}">
                      <a16:colId xmlns:a16="http://schemas.microsoft.com/office/drawing/2014/main" val="2755130671"/>
                    </a:ext>
                  </a:extLst>
                </a:gridCol>
                <a:gridCol w="329184">
                  <a:extLst>
                    <a:ext uri="{9D8B030D-6E8A-4147-A177-3AD203B41FA5}">
                      <a16:colId xmlns:a16="http://schemas.microsoft.com/office/drawing/2014/main" val="877012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30907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- 2024-01-26 09:00:50</a:t>
                      </a:r>
                      <a:r>
                        <a:rPr kumimoji="0" lang="fr-FR" sz="1000" b="0" i="0" u="none" strike="noStrike" kern="1200" cap="none" spc="0" normalizeH="0" baseline="0" noProof="0">
                          <a:ln>
                            <a:noFill/>
                          </a:ln>
                          <a:solidFill>
                            <a:prstClr val="black"/>
                          </a:solidFill>
                          <a:effectLst/>
                          <a:uLnTx/>
                          <a:uFillTx/>
                          <a:latin typeface="Calibri"/>
                          <a:ea typeface="+mn-ea"/>
                          <a:cs typeface="+mn-cs"/>
                        </a:rPr>
                        <a:t>
 Connaissez-vous la différence entre le sur-mesure et "3D Fit, Le sur-mesure Schmidt" ?
Chez nous, les tiroirs deviennent plus profonds pour vous offrir toujours plus de rangement, 26% exactement, et sans surcoût ! Et ce n'est que chez Schmidt que vous pourrez le trouver !
Grâce à notre concept exclusif 3DFit, ranger sera un jeu d'enfant 😉
Rendez-vous en magasin pour concevoir votre aménagement sur mesure : https://www.home-design.schmidt/fr-fr/prendre-rendez-vous
#HomeSchmidtHome #cuisinesurmesure #dressingsurmesure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44749984"/>
                  </a:ext>
                </a:extLst>
              </a:tr>
            </a:tbl>
          </a:graphicData>
        </a:graphic>
      </p:graphicFrame>
      <p:sp>
        <p:nvSpPr>
          <p:cNvPr id="4" name="Text Placeholder 3">
            <a:extLst>
              <a:ext uri="{FF2B5EF4-FFF2-40B4-BE49-F238E27FC236}">
                <a16:creationId xmlns:a16="http://schemas.microsoft.com/office/drawing/2014/main" id="{D13C0E18-9A2F-4B55-8DC8-C4B84BCEBA91}"/>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7298453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1FAEA-26A3-45BA-BAB6-388C6942633E}"/>
              </a:ext>
            </a:extLst>
          </p:cNvPr>
          <p:cNvSpPr>
            <a:spLocks noGrp="1"/>
          </p:cNvSpPr>
          <p:nvPr>
            <p:ph type="title"/>
          </p:nvPr>
        </p:nvSpPr>
        <p:spPr/>
        <p:txBody>
          <a:bodyPr/>
          <a:lstStyle/>
          <a:p>
            <a:r>
              <a:rPr lang="en-US"/>
              <a:t>Facebook Original Own Posts Table | Schmidt Schmidt France - 5 of 18</a:t>
            </a:r>
          </a:p>
        </p:txBody>
      </p:sp>
      <p:graphicFrame>
        <p:nvGraphicFramePr>
          <p:cNvPr id="5" name="Table Placeholder 4">
            <a:extLst>
              <a:ext uri="{FF2B5EF4-FFF2-40B4-BE49-F238E27FC236}">
                <a16:creationId xmlns:a16="http://schemas.microsoft.com/office/drawing/2014/main" id="{374E6320-0408-4CB1-B16E-6E78485E602B}"/>
              </a:ext>
            </a:extLst>
          </p:cNvPr>
          <p:cNvGraphicFramePr>
            <a:graphicFrameLocks noGrp="1"/>
          </p:cNvGraphicFramePr>
          <p:nvPr>
            <p:ph type="tbl" sz="quarter" idx="13"/>
            <p:extLst>
              <p:ext uri="{D42A27DB-BD31-4B8C-83A1-F6EECF244321}">
                <p14:modId xmlns:p14="http://schemas.microsoft.com/office/powerpoint/2010/main" val="1734756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04407684"/>
                    </a:ext>
                  </a:extLst>
                </a:gridCol>
                <a:gridCol w="905256">
                  <a:extLst>
                    <a:ext uri="{9D8B030D-6E8A-4147-A177-3AD203B41FA5}">
                      <a16:colId xmlns:a16="http://schemas.microsoft.com/office/drawing/2014/main" val="2463420645"/>
                    </a:ext>
                  </a:extLst>
                </a:gridCol>
                <a:gridCol w="329184">
                  <a:extLst>
                    <a:ext uri="{9D8B030D-6E8A-4147-A177-3AD203B41FA5}">
                      <a16:colId xmlns:a16="http://schemas.microsoft.com/office/drawing/2014/main" val="77129819"/>
                    </a:ext>
                  </a:extLst>
                </a:gridCol>
                <a:gridCol w="329184">
                  <a:extLst>
                    <a:ext uri="{9D8B030D-6E8A-4147-A177-3AD203B41FA5}">
                      <a16:colId xmlns:a16="http://schemas.microsoft.com/office/drawing/2014/main" val="811499123"/>
                    </a:ext>
                  </a:extLst>
                </a:gridCol>
                <a:gridCol w="329184">
                  <a:extLst>
                    <a:ext uri="{9D8B030D-6E8A-4147-A177-3AD203B41FA5}">
                      <a16:colId xmlns:a16="http://schemas.microsoft.com/office/drawing/2014/main" val="305395089"/>
                    </a:ext>
                  </a:extLst>
                </a:gridCol>
                <a:gridCol w="329184">
                  <a:extLst>
                    <a:ext uri="{9D8B030D-6E8A-4147-A177-3AD203B41FA5}">
                      <a16:colId xmlns:a16="http://schemas.microsoft.com/office/drawing/2014/main" val="4054289232"/>
                    </a:ext>
                  </a:extLst>
                </a:gridCol>
                <a:gridCol w="329184">
                  <a:extLst>
                    <a:ext uri="{9D8B030D-6E8A-4147-A177-3AD203B41FA5}">
                      <a16:colId xmlns:a16="http://schemas.microsoft.com/office/drawing/2014/main" val="2376455831"/>
                    </a:ext>
                  </a:extLst>
                </a:gridCol>
                <a:gridCol w="329184">
                  <a:extLst>
                    <a:ext uri="{9D8B030D-6E8A-4147-A177-3AD203B41FA5}">
                      <a16:colId xmlns:a16="http://schemas.microsoft.com/office/drawing/2014/main" val="3498381943"/>
                    </a:ext>
                  </a:extLst>
                </a:gridCol>
                <a:gridCol w="329184">
                  <a:extLst>
                    <a:ext uri="{9D8B030D-6E8A-4147-A177-3AD203B41FA5}">
                      <a16:colId xmlns:a16="http://schemas.microsoft.com/office/drawing/2014/main" val="3836027228"/>
                    </a:ext>
                  </a:extLst>
                </a:gridCol>
                <a:gridCol w="329184">
                  <a:extLst>
                    <a:ext uri="{9D8B030D-6E8A-4147-A177-3AD203B41FA5}">
                      <a16:colId xmlns:a16="http://schemas.microsoft.com/office/drawing/2014/main" val="1119952473"/>
                    </a:ext>
                  </a:extLst>
                </a:gridCol>
                <a:gridCol w="329184">
                  <a:extLst>
                    <a:ext uri="{9D8B030D-6E8A-4147-A177-3AD203B41FA5}">
                      <a16:colId xmlns:a16="http://schemas.microsoft.com/office/drawing/2014/main" val="106443468"/>
                    </a:ext>
                  </a:extLst>
                </a:gridCol>
                <a:gridCol w="329184">
                  <a:extLst>
                    <a:ext uri="{9D8B030D-6E8A-4147-A177-3AD203B41FA5}">
                      <a16:colId xmlns:a16="http://schemas.microsoft.com/office/drawing/2014/main" val="1098397566"/>
                    </a:ext>
                  </a:extLst>
                </a:gridCol>
                <a:gridCol w="329184">
                  <a:extLst>
                    <a:ext uri="{9D8B030D-6E8A-4147-A177-3AD203B41FA5}">
                      <a16:colId xmlns:a16="http://schemas.microsoft.com/office/drawing/2014/main" val="1960065288"/>
                    </a:ext>
                  </a:extLst>
                </a:gridCol>
                <a:gridCol w="329184">
                  <a:extLst>
                    <a:ext uri="{9D8B030D-6E8A-4147-A177-3AD203B41FA5}">
                      <a16:colId xmlns:a16="http://schemas.microsoft.com/office/drawing/2014/main" val="3506111633"/>
                    </a:ext>
                  </a:extLst>
                </a:gridCol>
                <a:gridCol w="329184">
                  <a:extLst>
                    <a:ext uri="{9D8B030D-6E8A-4147-A177-3AD203B41FA5}">
                      <a16:colId xmlns:a16="http://schemas.microsoft.com/office/drawing/2014/main" val="467986030"/>
                    </a:ext>
                  </a:extLst>
                </a:gridCol>
                <a:gridCol w="329184">
                  <a:extLst>
                    <a:ext uri="{9D8B030D-6E8A-4147-A177-3AD203B41FA5}">
                      <a16:colId xmlns:a16="http://schemas.microsoft.com/office/drawing/2014/main" val="1133221102"/>
                    </a:ext>
                  </a:extLst>
                </a:gridCol>
                <a:gridCol w="329184">
                  <a:extLst>
                    <a:ext uri="{9D8B030D-6E8A-4147-A177-3AD203B41FA5}">
                      <a16:colId xmlns:a16="http://schemas.microsoft.com/office/drawing/2014/main" val="988396912"/>
                    </a:ext>
                  </a:extLst>
                </a:gridCol>
                <a:gridCol w="329184">
                  <a:extLst>
                    <a:ext uri="{9D8B030D-6E8A-4147-A177-3AD203B41FA5}">
                      <a16:colId xmlns:a16="http://schemas.microsoft.com/office/drawing/2014/main" val="2983635806"/>
                    </a:ext>
                  </a:extLst>
                </a:gridCol>
                <a:gridCol w="329184">
                  <a:extLst>
                    <a:ext uri="{9D8B030D-6E8A-4147-A177-3AD203B41FA5}">
                      <a16:colId xmlns:a16="http://schemas.microsoft.com/office/drawing/2014/main" val="926693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901525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- 2024-01-24 15:00:23</a:t>
                      </a:r>
                      <a:r>
                        <a:rPr kumimoji="0" lang="fr-FR" sz="1000" b="0" i="0" u="none" strike="noStrike" kern="1200" cap="none" spc="0" normalizeH="0" baseline="0" noProof="0">
                          <a:ln>
                            <a:noFill/>
                          </a:ln>
                          <a:solidFill>
                            <a:prstClr val="black"/>
                          </a:solidFill>
                          <a:effectLst/>
                          <a:uLnTx/>
                          <a:uFillTx/>
                          <a:latin typeface="Calibri"/>
                          <a:ea typeface="+mn-ea"/>
                          <a:cs typeface="+mn-cs"/>
                        </a:rPr>
                        <a:t>
 🚧! Projet rénovation cuisine !🚧
"Nous voulions une cuisine ouverte, au cœur de notre maison."
Guilain, concepteur au magasin de Schmidt Angoulême, a imaginé pour cette rénovation, un aménagement design et épuré. Grâce aux plans, les clients ont pu facilement se projeter dans ce nouvel espace.
Le choix des façades en "Arcos Soft Black", un noir intense, permet de mettre en valeur le mur en pierres et les tomettes au sol, en gardant ainsi une ambiance chaleureuse.
Vous validez ? 
#HomeSchmidtHome #cuisinedesign #renovationcuisine #cuisinenoire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22988708"/>
                  </a:ext>
                </a:extLst>
              </a:tr>
            </a:tbl>
          </a:graphicData>
        </a:graphic>
      </p:graphicFrame>
      <p:sp>
        <p:nvSpPr>
          <p:cNvPr id="4" name="Text Placeholder 3">
            <a:extLst>
              <a:ext uri="{FF2B5EF4-FFF2-40B4-BE49-F238E27FC236}">
                <a16:creationId xmlns:a16="http://schemas.microsoft.com/office/drawing/2014/main" id="{769E0BB5-55A5-47C9-859D-21CF1581576E}"/>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6540291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EAEE0-8ABC-490D-AFD5-ECAE1F92507C}"/>
              </a:ext>
            </a:extLst>
          </p:cNvPr>
          <p:cNvSpPr>
            <a:spLocks noGrp="1"/>
          </p:cNvSpPr>
          <p:nvPr>
            <p:ph type="title"/>
          </p:nvPr>
        </p:nvSpPr>
        <p:spPr/>
        <p:txBody>
          <a:bodyPr/>
          <a:lstStyle/>
          <a:p>
            <a:r>
              <a:rPr lang="en-US"/>
              <a:t>Facebook Original Own Posts Table | Schmidt Schmidt France - 6 of 18</a:t>
            </a:r>
          </a:p>
        </p:txBody>
      </p:sp>
      <p:graphicFrame>
        <p:nvGraphicFramePr>
          <p:cNvPr id="5" name="Table Placeholder 4">
            <a:extLst>
              <a:ext uri="{FF2B5EF4-FFF2-40B4-BE49-F238E27FC236}">
                <a16:creationId xmlns:a16="http://schemas.microsoft.com/office/drawing/2014/main" id="{45FBAF3D-1307-4871-9CD1-8EC826E3F556}"/>
              </a:ext>
            </a:extLst>
          </p:cNvPr>
          <p:cNvGraphicFramePr>
            <a:graphicFrameLocks noGrp="1"/>
          </p:cNvGraphicFramePr>
          <p:nvPr>
            <p:ph type="tbl" sz="quarter" idx="13"/>
            <p:extLst>
              <p:ext uri="{D42A27DB-BD31-4B8C-83A1-F6EECF244321}">
                <p14:modId xmlns:p14="http://schemas.microsoft.com/office/powerpoint/2010/main" val="2617311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36612324"/>
                    </a:ext>
                  </a:extLst>
                </a:gridCol>
                <a:gridCol w="905256">
                  <a:extLst>
                    <a:ext uri="{9D8B030D-6E8A-4147-A177-3AD203B41FA5}">
                      <a16:colId xmlns:a16="http://schemas.microsoft.com/office/drawing/2014/main" val="2603440393"/>
                    </a:ext>
                  </a:extLst>
                </a:gridCol>
                <a:gridCol w="329184">
                  <a:extLst>
                    <a:ext uri="{9D8B030D-6E8A-4147-A177-3AD203B41FA5}">
                      <a16:colId xmlns:a16="http://schemas.microsoft.com/office/drawing/2014/main" val="3892248076"/>
                    </a:ext>
                  </a:extLst>
                </a:gridCol>
                <a:gridCol w="329184">
                  <a:extLst>
                    <a:ext uri="{9D8B030D-6E8A-4147-A177-3AD203B41FA5}">
                      <a16:colId xmlns:a16="http://schemas.microsoft.com/office/drawing/2014/main" val="1853061628"/>
                    </a:ext>
                  </a:extLst>
                </a:gridCol>
                <a:gridCol w="329184">
                  <a:extLst>
                    <a:ext uri="{9D8B030D-6E8A-4147-A177-3AD203B41FA5}">
                      <a16:colId xmlns:a16="http://schemas.microsoft.com/office/drawing/2014/main" val="3754004602"/>
                    </a:ext>
                  </a:extLst>
                </a:gridCol>
                <a:gridCol w="329184">
                  <a:extLst>
                    <a:ext uri="{9D8B030D-6E8A-4147-A177-3AD203B41FA5}">
                      <a16:colId xmlns:a16="http://schemas.microsoft.com/office/drawing/2014/main" val="1637411229"/>
                    </a:ext>
                  </a:extLst>
                </a:gridCol>
                <a:gridCol w="329184">
                  <a:extLst>
                    <a:ext uri="{9D8B030D-6E8A-4147-A177-3AD203B41FA5}">
                      <a16:colId xmlns:a16="http://schemas.microsoft.com/office/drawing/2014/main" val="2295511437"/>
                    </a:ext>
                  </a:extLst>
                </a:gridCol>
                <a:gridCol w="329184">
                  <a:extLst>
                    <a:ext uri="{9D8B030D-6E8A-4147-A177-3AD203B41FA5}">
                      <a16:colId xmlns:a16="http://schemas.microsoft.com/office/drawing/2014/main" val="4106609668"/>
                    </a:ext>
                  </a:extLst>
                </a:gridCol>
                <a:gridCol w="329184">
                  <a:extLst>
                    <a:ext uri="{9D8B030D-6E8A-4147-A177-3AD203B41FA5}">
                      <a16:colId xmlns:a16="http://schemas.microsoft.com/office/drawing/2014/main" val="2267115020"/>
                    </a:ext>
                  </a:extLst>
                </a:gridCol>
                <a:gridCol w="329184">
                  <a:extLst>
                    <a:ext uri="{9D8B030D-6E8A-4147-A177-3AD203B41FA5}">
                      <a16:colId xmlns:a16="http://schemas.microsoft.com/office/drawing/2014/main" val="1204193936"/>
                    </a:ext>
                  </a:extLst>
                </a:gridCol>
                <a:gridCol w="329184">
                  <a:extLst>
                    <a:ext uri="{9D8B030D-6E8A-4147-A177-3AD203B41FA5}">
                      <a16:colId xmlns:a16="http://schemas.microsoft.com/office/drawing/2014/main" val="2396844491"/>
                    </a:ext>
                  </a:extLst>
                </a:gridCol>
                <a:gridCol w="329184">
                  <a:extLst>
                    <a:ext uri="{9D8B030D-6E8A-4147-A177-3AD203B41FA5}">
                      <a16:colId xmlns:a16="http://schemas.microsoft.com/office/drawing/2014/main" val="684821771"/>
                    </a:ext>
                  </a:extLst>
                </a:gridCol>
                <a:gridCol w="329184">
                  <a:extLst>
                    <a:ext uri="{9D8B030D-6E8A-4147-A177-3AD203B41FA5}">
                      <a16:colId xmlns:a16="http://schemas.microsoft.com/office/drawing/2014/main" val="530833095"/>
                    </a:ext>
                  </a:extLst>
                </a:gridCol>
                <a:gridCol w="329184">
                  <a:extLst>
                    <a:ext uri="{9D8B030D-6E8A-4147-A177-3AD203B41FA5}">
                      <a16:colId xmlns:a16="http://schemas.microsoft.com/office/drawing/2014/main" val="1480185602"/>
                    </a:ext>
                  </a:extLst>
                </a:gridCol>
                <a:gridCol w="329184">
                  <a:extLst>
                    <a:ext uri="{9D8B030D-6E8A-4147-A177-3AD203B41FA5}">
                      <a16:colId xmlns:a16="http://schemas.microsoft.com/office/drawing/2014/main" val="3013942987"/>
                    </a:ext>
                  </a:extLst>
                </a:gridCol>
                <a:gridCol w="329184">
                  <a:extLst>
                    <a:ext uri="{9D8B030D-6E8A-4147-A177-3AD203B41FA5}">
                      <a16:colId xmlns:a16="http://schemas.microsoft.com/office/drawing/2014/main" val="3288305521"/>
                    </a:ext>
                  </a:extLst>
                </a:gridCol>
                <a:gridCol w="329184">
                  <a:extLst>
                    <a:ext uri="{9D8B030D-6E8A-4147-A177-3AD203B41FA5}">
                      <a16:colId xmlns:a16="http://schemas.microsoft.com/office/drawing/2014/main" val="426067473"/>
                    </a:ext>
                  </a:extLst>
                </a:gridCol>
                <a:gridCol w="329184">
                  <a:extLst>
                    <a:ext uri="{9D8B030D-6E8A-4147-A177-3AD203B41FA5}">
                      <a16:colId xmlns:a16="http://schemas.microsoft.com/office/drawing/2014/main" val="376292087"/>
                    </a:ext>
                  </a:extLst>
                </a:gridCol>
                <a:gridCol w="329184">
                  <a:extLst>
                    <a:ext uri="{9D8B030D-6E8A-4147-A177-3AD203B41FA5}">
                      <a16:colId xmlns:a16="http://schemas.microsoft.com/office/drawing/2014/main" val="275859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21268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- 2024-01-22 10:06:55</a:t>
                      </a:r>
                      <a:r>
                        <a:rPr kumimoji="0" lang="fr-FR" sz="1000" b="0" i="0" u="none" strike="noStrike" kern="1200" cap="none" spc="0" normalizeH="0" baseline="0" noProof="0">
                          <a:ln>
                            <a:noFill/>
                          </a:ln>
                          <a:solidFill>
                            <a:prstClr val="black"/>
                          </a:solidFill>
                          <a:effectLst/>
                          <a:uLnTx/>
                          <a:uFillTx/>
                          <a:latin typeface="Calibri"/>
                          <a:ea typeface="+mn-ea"/>
                          <a:cs typeface="+mn-cs"/>
                        </a:rPr>
                        <a:t>
 Qui n'a jamais vécu le moment où, de bon matin, on perd un temps fou à démêler une ceinture ou un collier des autres accessoires entassés dans ce fameux tiroir "divers" de nos dressings ?
Et si vous passiez au tiroir à bijoux Schmidt ? Avec lui, vos bracelets, vos bagues ou vos plus beaux accessoires seront toujours à portée de main et surtout bien rangés dans votre dressing ! Ça ne serait pas ça la définition de la satisfaction ?
La preuve en images !
#HomeSchmidtHome  #rangement #dressing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0544595"/>
                  </a:ext>
                </a:extLst>
              </a:tr>
            </a:tbl>
          </a:graphicData>
        </a:graphic>
      </p:graphicFrame>
      <p:sp>
        <p:nvSpPr>
          <p:cNvPr id="4" name="Text Placeholder 3">
            <a:extLst>
              <a:ext uri="{FF2B5EF4-FFF2-40B4-BE49-F238E27FC236}">
                <a16:creationId xmlns:a16="http://schemas.microsoft.com/office/drawing/2014/main" id="{62853888-6FAB-4DAA-8D69-808086E6CB5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0829695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BAB3C-9AEE-448E-885C-D09CBC4550EB}"/>
              </a:ext>
            </a:extLst>
          </p:cNvPr>
          <p:cNvSpPr>
            <a:spLocks noGrp="1"/>
          </p:cNvSpPr>
          <p:nvPr>
            <p:ph type="title"/>
          </p:nvPr>
        </p:nvSpPr>
        <p:spPr/>
        <p:txBody>
          <a:bodyPr/>
          <a:lstStyle/>
          <a:p>
            <a:r>
              <a:rPr lang="en-US"/>
              <a:t>Facebook Original Own Posts Table | Schmidt Schmidt France - 7 of 18</a:t>
            </a:r>
          </a:p>
        </p:txBody>
      </p:sp>
      <p:graphicFrame>
        <p:nvGraphicFramePr>
          <p:cNvPr id="5" name="Table Placeholder 4">
            <a:extLst>
              <a:ext uri="{FF2B5EF4-FFF2-40B4-BE49-F238E27FC236}">
                <a16:creationId xmlns:a16="http://schemas.microsoft.com/office/drawing/2014/main" id="{71F875BD-C078-4590-AA54-E380EF4C2DBA}"/>
              </a:ext>
            </a:extLst>
          </p:cNvPr>
          <p:cNvGraphicFramePr>
            <a:graphicFrameLocks noGrp="1"/>
          </p:cNvGraphicFramePr>
          <p:nvPr>
            <p:ph type="tbl" sz="quarter" idx="13"/>
            <p:extLst>
              <p:ext uri="{D42A27DB-BD31-4B8C-83A1-F6EECF244321}">
                <p14:modId xmlns:p14="http://schemas.microsoft.com/office/powerpoint/2010/main" val="2233003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01165683"/>
                    </a:ext>
                  </a:extLst>
                </a:gridCol>
                <a:gridCol w="905256">
                  <a:extLst>
                    <a:ext uri="{9D8B030D-6E8A-4147-A177-3AD203B41FA5}">
                      <a16:colId xmlns:a16="http://schemas.microsoft.com/office/drawing/2014/main" val="943108570"/>
                    </a:ext>
                  </a:extLst>
                </a:gridCol>
                <a:gridCol w="329184">
                  <a:extLst>
                    <a:ext uri="{9D8B030D-6E8A-4147-A177-3AD203B41FA5}">
                      <a16:colId xmlns:a16="http://schemas.microsoft.com/office/drawing/2014/main" val="2347844814"/>
                    </a:ext>
                  </a:extLst>
                </a:gridCol>
                <a:gridCol w="329184">
                  <a:extLst>
                    <a:ext uri="{9D8B030D-6E8A-4147-A177-3AD203B41FA5}">
                      <a16:colId xmlns:a16="http://schemas.microsoft.com/office/drawing/2014/main" val="376802274"/>
                    </a:ext>
                  </a:extLst>
                </a:gridCol>
                <a:gridCol w="329184">
                  <a:extLst>
                    <a:ext uri="{9D8B030D-6E8A-4147-A177-3AD203B41FA5}">
                      <a16:colId xmlns:a16="http://schemas.microsoft.com/office/drawing/2014/main" val="2988752298"/>
                    </a:ext>
                  </a:extLst>
                </a:gridCol>
                <a:gridCol w="329184">
                  <a:extLst>
                    <a:ext uri="{9D8B030D-6E8A-4147-A177-3AD203B41FA5}">
                      <a16:colId xmlns:a16="http://schemas.microsoft.com/office/drawing/2014/main" val="1093376761"/>
                    </a:ext>
                  </a:extLst>
                </a:gridCol>
                <a:gridCol w="329184">
                  <a:extLst>
                    <a:ext uri="{9D8B030D-6E8A-4147-A177-3AD203B41FA5}">
                      <a16:colId xmlns:a16="http://schemas.microsoft.com/office/drawing/2014/main" val="1149896418"/>
                    </a:ext>
                  </a:extLst>
                </a:gridCol>
                <a:gridCol w="329184">
                  <a:extLst>
                    <a:ext uri="{9D8B030D-6E8A-4147-A177-3AD203B41FA5}">
                      <a16:colId xmlns:a16="http://schemas.microsoft.com/office/drawing/2014/main" val="3614837972"/>
                    </a:ext>
                  </a:extLst>
                </a:gridCol>
                <a:gridCol w="329184">
                  <a:extLst>
                    <a:ext uri="{9D8B030D-6E8A-4147-A177-3AD203B41FA5}">
                      <a16:colId xmlns:a16="http://schemas.microsoft.com/office/drawing/2014/main" val="326928145"/>
                    </a:ext>
                  </a:extLst>
                </a:gridCol>
                <a:gridCol w="329184">
                  <a:extLst>
                    <a:ext uri="{9D8B030D-6E8A-4147-A177-3AD203B41FA5}">
                      <a16:colId xmlns:a16="http://schemas.microsoft.com/office/drawing/2014/main" val="2968762064"/>
                    </a:ext>
                  </a:extLst>
                </a:gridCol>
                <a:gridCol w="329184">
                  <a:extLst>
                    <a:ext uri="{9D8B030D-6E8A-4147-A177-3AD203B41FA5}">
                      <a16:colId xmlns:a16="http://schemas.microsoft.com/office/drawing/2014/main" val="3956145029"/>
                    </a:ext>
                  </a:extLst>
                </a:gridCol>
                <a:gridCol w="329184">
                  <a:extLst>
                    <a:ext uri="{9D8B030D-6E8A-4147-A177-3AD203B41FA5}">
                      <a16:colId xmlns:a16="http://schemas.microsoft.com/office/drawing/2014/main" val="755813700"/>
                    </a:ext>
                  </a:extLst>
                </a:gridCol>
                <a:gridCol w="329184">
                  <a:extLst>
                    <a:ext uri="{9D8B030D-6E8A-4147-A177-3AD203B41FA5}">
                      <a16:colId xmlns:a16="http://schemas.microsoft.com/office/drawing/2014/main" val="1333866913"/>
                    </a:ext>
                  </a:extLst>
                </a:gridCol>
                <a:gridCol w="329184">
                  <a:extLst>
                    <a:ext uri="{9D8B030D-6E8A-4147-A177-3AD203B41FA5}">
                      <a16:colId xmlns:a16="http://schemas.microsoft.com/office/drawing/2014/main" val="868677172"/>
                    </a:ext>
                  </a:extLst>
                </a:gridCol>
                <a:gridCol w="329184">
                  <a:extLst>
                    <a:ext uri="{9D8B030D-6E8A-4147-A177-3AD203B41FA5}">
                      <a16:colId xmlns:a16="http://schemas.microsoft.com/office/drawing/2014/main" val="2178615679"/>
                    </a:ext>
                  </a:extLst>
                </a:gridCol>
                <a:gridCol w="329184">
                  <a:extLst>
                    <a:ext uri="{9D8B030D-6E8A-4147-A177-3AD203B41FA5}">
                      <a16:colId xmlns:a16="http://schemas.microsoft.com/office/drawing/2014/main" val="522747406"/>
                    </a:ext>
                  </a:extLst>
                </a:gridCol>
                <a:gridCol w="329184">
                  <a:extLst>
                    <a:ext uri="{9D8B030D-6E8A-4147-A177-3AD203B41FA5}">
                      <a16:colId xmlns:a16="http://schemas.microsoft.com/office/drawing/2014/main" val="1613257785"/>
                    </a:ext>
                  </a:extLst>
                </a:gridCol>
                <a:gridCol w="329184">
                  <a:extLst>
                    <a:ext uri="{9D8B030D-6E8A-4147-A177-3AD203B41FA5}">
                      <a16:colId xmlns:a16="http://schemas.microsoft.com/office/drawing/2014/main" val="810013551"/>
                    </a:ext>
                  </a:extLst>
                </a:gridCol>
                <a:gridCol w="329184">
                  <a:extLst>
                    <a:ext uri="{9D8B030D-6E8A-4147-A177-3AD203B41FA5}">
                      <a16:colId xmlns:a16="http://schemas.microsoft.com/office/drawing/2014/main" val="3630792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820398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- 2024-01-19 13:00:09</a:t>
                      </a:r>
                      <a:r>
                        <a:rPr kumimoji="0" lang="fr-FR" sz="1000" b="0" i="0" u="none" strike="noStrike" kern="1200" cap="none" spc="0" normalizeH="0" baseline="0" noProof="0">
                          <a:ln>
                            <a:noFill/>
                          </a:ln>
                          <a:solidFill>
                            <a:prstClr val="black"/>
                          </a:solidFill>
                          <a:effectLst/>
                          <a:uLnTx/>
                          <a:uFillTx/>
                          <a:latin typeface="Calibri"/>
                          <a:ea typeface="+mn-ea"/>
                          <a:cs typeface="+mn-cs"/>
                        </a:rPr>
                        <a:t>
 Comment bien choisir sa hotte ? 
C'est un point à ne pas négliger lors de la conception de votre cuisine.
Niveau sonore, dimension, en évacuation ou recyclage,... votre concepteur saura vous conseiller l'appareil le plus adapté à vos besoins.
Et en ce moment et jusqu'au 6 février, bénéficiez d'une remise de -20% sur une large sélection de hottes.
Rendez-vous en magasin pour découvrir la sélection : https://www.home-design.schmidt/fr-fr/prendre-rendez-vous
#HomeSchmidtHome #hotte #cuisinedesign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7535870"/>
                  </a:ext>
                </a:extLst>
              </a:tr>
            </a:tbl>
          </a:graphicData>
        </a:graphic>
      </p:graphicFrame>
      <p:sp>
        <p:nvSpPr>
          <p:cNvPr id="4" name="Text Placeholder 3">
            <a:extLst>
              <a:ext uri="{FF2B5EF4-FFF2-40B4-BE49-F238E27FC236}">
                <a16:creationId xmlns:a16="http://schemas.microsoft.com/office/drawing/2014/main" id="{6935B120-7FA6-4774-B8EB-5F146A603442}"/>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1137664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16BCE-DA63-4BA3-BDB4-1F197DB24552}"/>
              </a:ext>
            </a:extLst>
          </p:cNvPr>
          <p:cNvSpPr>
            <a:spLocks noGrp="1"/>
          </p:cNvSpPr>
          <p:nvPr>
            <p:ph type="title"/>
          </p:nvPr>
        </p:nvSpPr>
        <p:spPr/>
        <p:txBody>
          <a:bodyPr/>
          <a:lstStyle/>
          <a:p>
            <a:r>
              <a:rPr lang="en-US"/>
              <a:t>Facebook Original Own Posts Table | Schmidt Schmidt France - 8 of 18</a:t>
            </a:r>
          </a:p>
        </p:txBody>
      </p:sp>
      <p:graphicFrame>
        <p:nvGraphicFramePr>
          <p:cNvPr id="5" name="Table Placeholder 4">
            <a:extLst>
              <a:ext uri="{FF2B5EF4-FFF2-40B4-BE49-F238E27FC236}">
                <a16:creationId xmlns:a16="http://schemas.microsoft.com/office/drawing/2014/main" id="{8A701D66-D38C-4E7C-BADD-A4FA79E31040}"/>
              </a:ext>
            </a:extLst>
          </p:cNvPr>
          <p:cNvGraphicFramePr>
            <a:graphicFrameLocks noGrp="1"/>
          </p:cNvGraphicFramePr>
          <p:nvPr>
            <p:ph type="tbl" sz="quarter" idx="13"/>
            <p:extLst>
              <p:ext uri="{D42A27DB-BD31-4B8C-83A1-F6EECF244321}">
                <p14:modId xmlns:p14="http://schemas.microsoft.com/office/powerpoint/2010/main" val="1031371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7634332"/>
                    </a:ext>
                  </a:extLst>
                </a:gridCol>
                <a:gridCol w="905256">
                  <a:extLst>
                    <a:ext uri="{9D8B030D-6E8A-4147-A177-3AD203B41FA5}">
                      <a16:colId xmlns:a16="http://schemas.microsoft.com/office/drawing/2014/main" val="2798015168"/>
                    </a:ext>
                  </a:extLst>
                </a:gridCol>
                <a:gridCol w="329184">
                  <a:extLst>
                    <a:ext uri="{9D8B030D-6E8A-4147-A177-3AD203B41FA5}">
                      <a16:colId xmlns:a16="http://schemas.microsoft.com/office/drawing/2014/main" val="1416398311"/>
                    </a:ext>
                  </a:extLst>
                </a:gridCol>
                <a:gridCol w="329184">
                  <a:extLst>
                    <a:ext uri="{9D8B030D-6E8A-4147-A177-3AD203B41FA5}">
                      <a16:colId xmlns:a16="http://schemas.microsoft.com/office/drawing/2014/main" val="2094516576"/>
                    </a:ext>
                  </a:extLst>
                </a:gridCol>
                <a:gridCol w="329184">
                  <a:extLst>
                    <a:ext uri="{9D8B030D-6E8A-4147-A177-3AD203B41FA5}">
                      <a16:colId xmlns:a16="http://schemas.microsoft.com/office/drawing/2014/main" val="118686484"/>
                    </a:ext>
                  </a:extLst>
                </a:gridCol>
                <a:gridCol w="329184">
                  <a:extLst>
                    <a:ext uri="{9D8B030D-6E8A-4147-A177-3AD203B41FA5}">
                      <a16:colId xmlns:a16="http://schemas.microsoft.com/office/drawing/2014/main" val="2484679986"/>
                    </a:ext>
                  </a:extLst>
                </a:gridCol>
                <a:gridCol w="329184">
                  <a:extLst>
                    <a:ext uri="{9D8B030D-6E8A-4147-A177-3AD203B41FA5}">
                      <a16:colId xmlns:a16="http://schemas.microsoft.com/office/drawing/2014/main" val="1699342124"/>
                    </a:ext>
                  </a:extLst>
                </a:gridCol>
                <a:gridCol w="329184">
                  <a:extLst>
                    <a:ext uri="{9D8B030D-6E8A-4147-A177-3AD203B41FA5}">
                      <a16:colId xmlns:a16="http://schemas.microsoft.com/office/drawing/2014/main" val="3152115073"/>
                    </a:ext>
                  </a:extLst>
                </a:gridCol>
                <a:gridCol w="329184">
                  <a:extLst>
                    <a:ext uri="{9D8B030D-6E8A-4147-A177-3AD203B41FA5}">
                      <a16:colId xmlns:a16="http://schemas.microsoft.com/office/drawing/2014/main" val="4206062427"/>
                    </a:ext>
                  </a:extLst>
                </a:gridCol>
                <a:gridCol w="329184">
                  <a:extLst>
                    <a:ext uri="{9D8B030D-6E8A-4147-A177-3AD203B41FA5}">
                      <a16:colId xmlns:a16="http://schemas.microsoft.com/office/drawing/2014/main" val="1212832275"/>
                    </a:ext>
                  </a:extLst>
                </a:gridCol>
                <a:gridCol w="329184">
                  <a:extLst>
                    <a:ext uri="{9D8B030D-6E8A-4147-A177-3AD203B41FA5}">
                      <a16:colId xmlns:a16="http://schemas.microsoft.com/office/drawing/2014/main" val="1411560410"/>
                    </a:ext>
                  </a:extLst>
                </a:gridCol>
                <a:gridCol w="329184">
                  <a:extLst>
                    <a:ext uri="{9D8B030D-6E8A-4147-A177-3AD203B41FA5}">
                      <a16:colId xmlns:a16="http://schemas.microsoft.com/office/drawing/2014/main" val="763356554"/>
                    </a:ext>
                  </a:extLst>
                </a:gridCol>
                <a:gridCol w="329184">
                  <a:extLst>
                    <a:ext uri="{9D8B030D-6E8A-4147-A177-3AD203B41FA5}">
                      <a16:colId xmlns:a16="http://schemas.microsoft.com/office/drawing/2014/main" val="3406570170"/>
                    </a:ext>
                  </a:extLst>
                </a:gridCol>
                <a:gridCol w="329184">
                  <a:extLst>
                    <a:ext uri="{9D8B030D-6E8A-4147-A177-3AD203B41FA5}">
                      <a16:colId xmlns:a16="http://schemas.microsoft.com/office/drawing/2014/main" val="1718412105"/>
                    </a:ext>
                  </a:extLst>
                </a:gridCol>
                <a:gridCol w="329184">
                  <a:extLst>
                    <a:ext uri="{9D8B030D-6E8A-4147-A177-3AD203B41FA5}">
                      <a16:colId xmlns:a16="http://schemas.microsoft.com/office/drawing/2014/main" val="601383990"/>
                    </a:ext>
                  </a:extLst>
                </a:gridCol>
                <a:gridCol w="329184">
                  <a:extLst>
                    <a:ext uri="{9D8B030D-6E8A-4147-A177-3AD203B41FA5}">
                      <a16:colId xmlns:a16="http://schemas.microsoft.com/office/drawing/2014/main" val="2616323935"/>
                    </a:ext>
                  </a:extLst>
                </a:gridCol>
                <a:gridCol w="329184">
                  <a:extLst>
                    <a:ext uri="{9D8B030D-6E8A-4147-A177-3AD203B41FA5}">
                      <a16:colId xmlns:a16="http://schemas.microsoft.com/office/drawing/2014/main" val="3112614991"/>
                    </a:ext>
                  </a:extLst>
                </a:gridCol>
                <a:gridCol w="329184">
                  <a:extLst>
                    <a:ext uri="{9D8B030D-6E8A-4147-A177-3AD203B41FA5}">
                      <a16:colId xmlns:a16="http://schemas.microsoft.com/office/drawing/2014/main" val="642222208"/>
                    </a:ext>
                  </a:extLst>
                </a:gridCol>
                <a:gridCol w="329184">
                  <a:extLst>
                    <a:ext uri="{9D8B030D-6E8A-4147-A177-3AD203B41FA5}">
                      <a16:colId xmlns:a16="http://schemas.microsoft.com/office/drawing/2014/main" val="3203676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04667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- 2024-01-18 11:17:32</a:t>
                      </a:r>
                      <a:r>
                        <a:rPr kumimoji="0" lang="fr-FR" sz="1000" b="0" i="0" u="none" strike="noStrike" kern="1200" cap="none" spc="0" normalizeH="0" baseline="0" noProof="0">
                          <a:ln>
                            <a:noFill/>
                          </a:ln>
                          <a:solidFill>
                            <a:prstClr val="black"/>
                          </a:solidFill>
                          <a:effectLst/>
                          <a:uLnTx/>
                          <a:uFillTx/>
                          <a:latin typeface="Calibri"/>
                          <a:ea typeface="+mn-ea"/>
                          <a:cs typeface="+mn-cs"/>
                        </a:rPr>
                        <a:t>
 Votre porte d'entrée amène directement sur votre pièce de vie ? 
Découvrez comment créer une véritable entrée séparée, sans cloisonner. 
La solution Schmidt : la bibliothèque double face.
Grâce à l'alternance de niches ouvertes et fermées, l'entrée bénéficie de la lumière provenant de la cuisine, tout en gardant cet espace à l'abri des regards.
Les niches permettent de ranger ou d'exposer vos beaux objets côté "entrée" et votre belle vaisselle côté "cuisine".
Avez-vous envie d'avoir d'autres conseils, inspirations pour délimiter les espaces chez vous ?
#HomeSchmidtHome #séparersanscloisonner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35269449"/>
                  </a:ext>
                </a:extLst>
              </a:tr>
            </a:tbl>
          </a:graphicData>
        </a:graphic>
      </p:graphicFrame>
      <p:sp>
        <p:nvSpPr>
          <p:cNvPr id="4" name="Text Placeholder 3">
            <a:extLst>
              <a:ext uri="{FF2B5EF4-FFF2-40B4-BE49-F238E27FC236}">
                <a16:creationId xmlns:a16="http://schemas.microsoft.com/office/drawing/2014/main" id="{74A6245B-35FB-41BC-9CA8-9F51DE5D912E}"/>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20679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C1824-A2A3-4EC7-B705-006F08C1CA28}"/>
              </a:ext>
            </a:extLst>
          </p:cNvPr>
          <p:cNvSpPr>
            <a:spLocks noGrp="1"/>
          </p:cNvSpPr>
          <p:nvPr>
            <p:ph type="title"/>
          </p:nvPr>
        </p:nvSpPr>
        <p:spPr/>
        <p:txBody>
          <a:bodyPr/>
          <a:lstStyle/>
          <a:p>
            <a:r>
              <a:rPr lang="en-US"/>
              <a:t>Facebook Original Own Posts Table | Schmidt Schmidt France - 9 of 18</a:t>
            </a:r>
          </a:p>
        </p:txBody>
      </p:sp>
      <p:graphicFrame>
        <p:nvGraphicFramePr>
          <p:cNvPr id="5" name="Table Placeholder 4">
            <a:extLst>
              <a:ext uri="{FF2B5EF4-FFF2-40B4-BE49-F238E27FC236}">
                <a16:creationId xmlns:a16="http://schemas.microsoft.com/office/drawing/2014/main" id="{DF0A6192-3F48-413F-BE5D-61D7F5C66F2A}"/>
              </a:ext>
            </a:extLst>
          </p:cNvPr>
          <p:cNvGraphicFramePr>
            <a:graphicFrameLocks noGrp="1"/>
          </p:cNvGraphicFramePr>
          <p:nvPr>
            <p:ph type="tbl" sz="quarter" idx="13"/>
            <p:extLst>
              <p:ext uri="{D42A27DB-BD31-4B8C-83A1-F6EECF244321}">
                <p14:modId xmlns:p14="http://schemas.microsoft.com/office/powerpoint/2010/main" val="922125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73363168"/>
                    </a:ext>
                  </a:extLst>
                </a:gridCol>
                <a:gridCol w="905256">
                  <a:extLst>
                    <a:ext uri="{9D8B030D-6E8A-4147-A177-3AD203B41FA5}">
                      <a16:colId xmlns:a16="http://schemas.microsoft.com/office/drawing/2014/main" val="74848356"/>
                    </a:ext>
                  </a:extLst>
                </a:gridCol>
                <a:gridCol w="329184">
                  <a:extLst>
                    <a:ext uri="{9D8B030D-6E8A-4147-A177-3AD203B41FA5}">
                      <a16:colId xmlns:a16="http://schemas.microsoft.com/office/drawing/2014/main" val="3360789983"/>
                    </a:ext>
                  </a:extLst>
                </a:gridCol>
                <a:gridCol w="329184">
                  <a:extLst>
                    <a:ext uri="{9D8B030D-6E8A-4147-A177-3AD203B41FA5}">
                      <a16:colId xmlns:a16="http://schemas.microsoft.com/office/drawing/2014/main" val="4242707227"/>
                    </a:ext>
                  </a:extLst>
                </a:gridCol>
                <a:gridCol w="329184">
                  <a:extLst>
                    <a:ext uri="{9D8B030D-6E8A-4147-A177-3AD203B41FA5}">
                      <a16:colId xmlns:a16="http://schemas.microsoft.com/office/drawing/2014/main" val="3670576458"/>
                    </a:ext>
                  </a:extLst>
                </a:gridCol>
                <a:gridCol w="329184">
                  <a:extLst>
                    <a:ext uri="{9D8B030D-6E8A-4147-A177-3AD203B41FA5}">
                      <a16:colId xmlns:a16="http://schemas.microsoft.com/office/drawing/2014/main" val="1576147980"/>
                    </a:ext>
                  </a:extLst>
                </a:gridCol>
                <a:gridCol w="329184">
                  <a:extLst>
                    <a:ext uri="{9D8B030D-6E8A-4147-A177-3AD203B41FA5}">
                      <a16:colId xmlns:a16="http://schemas.microsoft.com/office/drawing/2014/main" val="570500732"/>
                    </a:ext>
                  </a:extLst>
                </a:gridCol>
                <a:gridCol w="329184">
                  <a:extLst>
                    <a:ext uri="{9D8B030D-6E8A-4147-A177-3AD203B41FA5}">
                      <a16:colId xmlns:a16="http://schemas.microsoft.com/office/drawing/2014/main" val="4094315164"/>
                    </a:ext>
                  </a:extLst>
                </a:gridCol>
                <a:gridCol w="329184">
                  <a:extLst>
                    <a:ext uri="{9D8B030D-6E8A-4147-A177-3AD203B41FA5}">
                      <a16:colId xmlns:a16="http://schemas.microsoft.com/office/drawing/2014/main" val="2528099490"/>
                    </a:ext>
                  </a:extLst>
                </a:gridCol>
                <a:gridCol w="329184">
                  <a:extLst>
                    <a:ext uri="{9D8B030D-6E8A-4147-A177-3AD203B41FA5}">
                      <a16:colId xmlns:a16="http://schemas.microsoft.com/office/drawing/2014/main" val="3187606632"/>
                    </a:ext>
                  </a:extLst>
                </a:gridCol>
                <a:gridCol w="329184">
                  <a:extLst>
                    <a:ext uri="{9D8B030D-6E8A-4147-A177-3AD203B41FA5}">
                      <a16:colId xmlns:a16="http://schemas.microsoft.com/office/drawing/2014/main" val="4233128519"/>
                    </a:ext>
                  </a:extLst>
                </a:gridCol>
                <a:gridCol w="329184">
                  <a:extLst>
                    <a:ext uri="{9D8B030D-6E8A-4147-A177-3AD203B41FA5}">
                      <a16:colId xmlns:a16="http://schemas.microsoft.com/office/drawing/2014/main" val="640376504"/>
                    </a:ext>
                  </a:extLst>
                </a:gridCol>
                <a:gridCol w="329184">
                  <a:extLst>
                    <a:ext uri="{9D8B030D-6E8A-4147-A177-3AD203B41FA5}">
                      <a16:colId xmlns:a16="http://schemas.microsoft.com/office/drawing/2014/main" val="2638316175"/>
                    </a:ext>
                  </a:extLst>
                </a:gridCol>
                <a:gridCol w="329184">
                  <a:extLst>
                    <a:ext uri="{9D8B030D-6E8A-4147-A177-3AD203B41FA5}">
                      <a16:colId xmlns:a16="http://schemas.microsoft.com/office/drawing/2014/main" val="2269092513"/>
                    </a:ext>
                  </a:extLst>
                </a:gridCol>
                <a:gridCol w="329184">
                  <a:extLst>
                    <a:ext uri="{9D8B030D-6E8A-4147-A177-3AD203B41FA5}">
                      <a16:colId xmlns:a16="http://schemas.microsoft.com/office/drawing/2014/main" val="3467136197"/>
                    </a:ext>
                  </a:extLst>
                </a:gridCol>
                <a:gridCol w="329184">
                  <a:extLst>
                    <a:ext uri="{9D8B030D-6E8A-4147-A177-3AD203B41FA5}">
                      <a16:colId xmlns:a16="http://schemas.microsoft.com/office/drawing/2014/main" val="3997278741"/>
                    </a:ext>
                  </a:extLst>
                </a:gridCol>
                <a:gridCol w="329184">
                  <a:extLst>
                    <a:ext uri="{9D8B030D-6E8A-4147-A177-3AD203B41FA5}">
                      <a16:colId xmlns:a16="http://schemas.microsoft.com/office/drawing/2014/main" val="1049386995"/>
                    </a:ext>
                  </a:extLst>
                </a:gridCol>
                <a:gridCol w="329184">
                  <a:extLst>
                    <a:ext uri="{9D8B030D-6E8A-4147-A177-3AD203B41FA5}">
                      <a16:colId xmlns:a16="http://schemas.microsoft.com/office/drawing/2014/main" val="720272173"/>
                    </a:ext>
                  </a:extLst>
                </a:gridCol>
                <a:gridCol w="329184">
                  <a:extLst>
                    <a:ext uri="{9D8B030D-6E8A-4147-A177-3AD203B41FA5}">
                      <a16:colId xmlns:a16="http://schemas.microsoft.com/office/drawing/2014/main" val="2546612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223077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- 2024-01-15 11:10:28</a:t>
                      </a:r>
                      <a:r>
                        <a:rPr kumimoji="0" lang="fr-FR" sz="1000" b="0" i="0" u="none" strike="noStrike" kern="1200" cap="none" spc="0" normalizeH="0" baseline="0" noProof="0">
                          <a:ln>
                            <a:noFill/>
                          </a:ln>
                          <a:solidFill>
                            <a:prstClr val="black"/>
                          </a:solidFill>
                          <a:effectLst/>
                          <a:uLnTx/>
                          <a:uFillTx/>
                          <a:latin typeface="Calibri"/>
                          <a:ea typeface="+mn-ea"/>
                          <a:cs typeface="+mn-cs"/>
                        </a:rPr>
                        <a:t>
 Envie d'une déco zen, en harmonie avec votre intérieur et votre "mood" ?
Découvrez La Sélection Schmidt : des objets déco, des tables, des chaises, des luminaires ou encore de l'art de la table choisis avec soin, en adéquation avec notre vision du design, pour tous les styles et tous les budgets !
Pssst, en ce moment ce sont les soldes, profitez-en pour refaire votre déco 🤩
Rendez-vous sur www.shop.schmidt
#HomeSchmidtHome #décodesign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Shop.schmidt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60741007"/>
                  </a:ext>
                </a:extLst>
              </a:tr>
            </a:tbl>
          </a:graphicData>
        </a:graphic>
      </p:graphicFrame>
      <p:sp>
        <p:nvSpPr>
          <p:cNvPr id="4" name="Text Placeholder 3">
            <a:extLst>
              <a:ext uri="{FF2B5EF4-FFF2-40B4-BE49-F238E27FC236}">
                <a16:creationId xmlns:a16="http://schemas.microsoft.com/office/drawing/2014/main" id="{0C3D6242-4F70-4EBC-A3C9-D6448181DC08}"/>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8425262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DBE91-AE3E-41FB-8A39-D00F6ED5E084}"/>
              </a:ext>
            </a:extLst>
          </p:cNvPr>
          <p:cNvSpPr>
            <a:spLocks noGrp="1"/>
          </p:cNvSpPr>
          <p:nvPr>
            <p:ph type="title"/>
          </p:nvPr>
        </p:nvSpPr>
        <p:spPr/>
        <p:txBody>
          <a:bodyPr/>
          <a:lstStyle/>
          <a:p>
            <a:r>
              <a:rPr lang="en-US"/>
              <a:t>Facebook Original Own Posts Table | Schmidt Schmidt France - 10 of 18</a:t>
            </a:r>
          </a:p>
        </p:txBody>
      </p:sp>
      <p:graphicFrame>
        <p:nvGraphicFramePr>
          <p:cNvPr id="5" name="Table Placeholder 4">
            <a:extLst>
              <a:ext uri="{FF2B5EF4-FFF2-40B4-BE49-F238E27FC236}">
                <a16:creationId xmlns:a16="http://schemas.microsoft.com/office/drawing/2014/main" id="{F2371AB2-324E-44BC-8F96-DDDACB5782DC}"/>
              </a:ext>
            </a:extLst>
          </p:cNvPr>
          <p:cNvGraphicFramePr>
            <a:graphicFrameLocks noGrp="1"/>
          </p:cNvGraphicFramePr>
          <p:nvPr>
            <p:ph type="tbl" sz="quarter" idx="13"/>
            <p:extLst>
              <p:ext uri="{D42A27DB-BD31-4B8C-83A1-F6EECF244321}">
                <p14:modId xmlns:p14="http://schemas.microsoft.com/office/powerpoint/2010/main" val="211269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33249638"/>
                    </a:ext>
                  </a:extLst>
                </a:gridCol>
                <a:gridCol w="905256">
                  <a:extLst>
                    <a:ext uri="{9D8B030D-6E8A-4147-A177-3AD203B41FA5}">
                      <a16:colId xmlns:a16="http://schemas.microsoft.com/office/drawing/2014/main" val="3758548878"/>
                    </a:ext>
                  </a:extLst>
                </a:gridCol>
                <a:gridCol w="329184">
                  <a:extLst>
                    <a:ext uri="{9D8B030D-6E8A-4147-A177-3AD203B41FA5}">
                      <a16:colId xmlns:a16="http://schemas.microsoft.com/office/drawing/2014/main" val="4134228094"/>
                    </a:ext>
                  </a:extLst>
                </a:gridCol>
                <a:gridCol w="329184">
                  <a:extLst>
                    <a:ext uri="{9D8B030D-6E8A-4147-A177-3AD203B41FA5}">
                      <a16:colId xmlns:a16="http://schemas.microsoft.com/office/drawing/2014/main" val="186842324"/>
                    </a:ext>
                  </a:extLst>
                </a:gridCol>
                <a:gridCol w="329184">
                  <a:extLst>
                    <a:ext uri="{9D8B030D-6E8A-4147-A177-3AD203B41FA5}">
                      <a16:colId xmlns:a16="http://schemas.microsoft.com/office/drawing/2014/main" val="3301016711"/>
                    </a:ext>
                  </a:extLst>
                </a:gridCol>
                <a:gridCol w="329184">
                  <a:extLst>
                    <a:ext uri="{9D8B030D-6E8A-4147-A177-3AD203B41FA5}">
                      <a16:colId xmlns:a16="http://schemas.microsoft.com/office/drawing/2014/main" val="2423298550"/>
                    </a:ext>
                  </a:extLst>
                </a:gridCol>
                <a:gridCol w="329184">
                  <a:extLst>
                    <a:ext uri="{9D8B030D-6E8A-4147-A177-3AD203B41FA5}">
                      <a16:colId xmlns:a16="http://schemas.microsoft.com/office/drawing/2014/main" val="4256559692"/>
                    </a:ext>
                  </a:extLst>
                </a:gridCol>
                <a:gridCol w="329184">
                  <a:extLst>
                    <a:ext uri="{9D8B030D-6E8A-4147-A177-3AD203B41FA5}">
                      <a16:colId xmlns:a16="http://schemas.microsoft.com/office/drawing/2014/main" val="3266400652"/>
                    </a:ext>
                  </a:extLst>
                </a:gridCol>
                <a:gridCol w="329184">
                  <a:extLst>
                    <a:ext uri="{9D8B030D-6E8A-4147-A177-3AD203B41FA5}">
                      <a16:colId xmlns:a16="http://schemas.microsoft.com/office/drawing/2014/main" val="3859538117"/>
                    </a:ext>
                  </a:extLst>
                </a:gridCol>
                <a:gridCol w="329184">
                  <a:extLst>
                    <a:ext uri="{9D8B030D-6E8A-4147-A177-3AD203B41FA5}">
                      <a16:colId xmlns:a16="http://schemas.microsoft.com/office/drawing/2014/main" val="37447428"/>
                    </a:ext>
                  </a:extLst>
                </a:gridCol>
                <a:gridCol w="329184">
                  <a:extLst>
                    <a:ext uri="{9D8B030D-6E8A-4147-A177-3AD203B41FA5}">
                      <a16:colId xmlns:a16="http://schemas.microsoft.com/office/drawing/2014/main" val="3577232694"/>
                    </a:ext>
                  </a:extLst>
                </a:gridCol>
                <a:gridCol w="329184">
                  <a:extLst>
                    <a:ext uri="{9D8B030D-6E8A-4147-A177-3AD203B41FA5}">
                      <a16:colId xmlns:a16="http://schemas.microsoft.com/office/drawing/2014/main" val="1741512362"/>
                    </a:ext>
                  </a:extLst>
                </a:gridCol>
                <a:gridCol w="329184">
                  <a:extLst>
                    <a:ext uri="{9D8B030D-6E8A-4147-A177-3AD203B41FA5}">
                      <a16:colId xmlns:a16="http://schemas.microsoft.com/office/drawing/2014/main" val="3251846424"/>
                    </a:ext>
                  </a:extLst>
                </a:gridCol>
                <a:gridCol w="329184">
                  <a:extLst>
                    <a:ext uri="{9D8B030D-6E8A-4147-A177-3AD203B41FA5}">
                      <a16:colId xmlns:a16="http://schemas.microsoft.com/office/drawing/2014/main" val="1162688093"/>
                    </a:ext>
                  </a:extLst>
                </a:gridCol>
                <a:gridCol w="329184">
                  <a:extLst>
                    <a:ext uri="{9D8B030D-6E8A-4147-A177-3AD203B41FA5}">
                      <a16:colId xmlns:a16="http://schemas.microsoft.com/office/drawing/2014/main" val="1514152436"/>
                    </a:ext>
                  </a:extLst>
                </a:gridCol>
                <a:gridCol w="329184">
                  <a:extLst>
                    <a:ext uri="{9D8B030D-6E8A-4147-A177-3AD203B41FA5}">
                      <a16:colId xmlns:a16="http://schemas.microsoft.com/office/drawing/2014/main" val="2134184126"/>
                    </a:ext>
                  </a:extLst>
                </a:gridCol>
                <a:gridCol w="329184">
                  <a:extLst>
                    <a:ext uri="{9D8B030D-6E8A-4147-A177-3AD203B41FA5}">
                      <a16:colId xmlns:a16="http://schemas.microsoft.com/office/drawing/2014/main" val="4041054246"/>
                    </a:ext>
                  </a:extLst>
                </a:gridCol>
                <a:gridCol w="329184">
                  <a:extLst>
                    <a:ext uri="{9D8B030D-6E8A-4147-A177-3AD203B41FA5}">
                      <a16:colId xmlns:a16="http://schemas.microsoft.com/office/drawing/2014/main" val="839051859"/>
                    </a:ext>
                  </a:extLst>
                </a:gridCol>
                <a:gridCol w="329184">
                  <a:extLst>
                    <a:ext uri="{9D8B030D-6E8A-4147-A177-3AD203B41FA5}">
                      <a16:colId xmlns:a16="http://schemas.microsoft.com/office/drawing/2014/main" val="3077041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50615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- 2024-01-12 10:00:25</a:t>
                      </a:r>
                      <a:r>
                        <a:rPr kumimoji="0" lang="fr-FR" sz="1000" b="0" i="0" u="none" strike="noStrike" kern="1200" cap="none" spc="0" normalizeH="0" baseline="0" noProof="0">
                          <a:ln>
                            <a:noFill/>
                          </a:ln>
                          <a:solidFill>
                            <a:prstClr val="black"/>
                          </a:solidFill>
                          <a:effectLst/>
                          <a:uLnTx/>
                          <a:uFillTx/>
                          <a:latin typeface="Calibri"/>
                          <a:ea typeface="+mn-ea"/>
                          <a:cs typeface="+mn-cs"/>
                        </a:rPr>
                        <a:t>
 En 2024, notre objectif est de teinter 100% de nos nouvelles façades avec une laque à l'eau.
Ce n'est pas un nouveau concept de peinture pour enfant mais bien le procédé utilisé pour teinter les façades de nos nouveaux coloris, et ce depuis 2022.
Plus respectueuse de l'environnement mais surtout plus respectueuse de la santé de nos collaborateurs qui colorent les façades, cette laque permet de réduire 90% des COV* émis.
Être le premier fabricant français, c'est aussi prendre soin de l'environnement qui nous entoure et innover en ce sens.
 #HomeSchmidtHome #premierfabricantfrançais #actschmidt
*Composants Organiques Volatiles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87577475"/>
                  </a:ext>
                </a:extLst>
              </a:tr>
            </a:tbl>
          </a:graphicData>
        </a:graphic>
      </p:graphicFrame>
      <p:sp>
        <p:nvSpPr>
          <p:cNvPr id="4" name="Text Placeholder 3">
            <a:extLst>
              <a:ext uri="{FF2B5EF4-FFF2-40B4-BE49-F238E27FC236}">
                <a16:creationId xmlns:a16="http://schemas.microsoft.com/office/drawing/2014/main" id="{90D7A150-5B52-4A8B-A216-AE169B8F7FF4}"/>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668615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1AB31-1644-4652-93BB-0AC63B0A8A0F}"/>
              </a:ext>
            </a:extLst>
          </p:cNvPr>
          <p:cNvSpPr>
            <a:spLocks noGrp="1"/>
          </p:cNvSpPr>
          <p:nvPr>
            <p:ph type="title"/>
          </p:nvPr>
        </p:nvSpPr>
        <p:spPr/>
        <p:txBody>
          <a:bodyPr/>
          <a:lstStyle/>
          <a:p>
            <a:r>
              <a:rPr lang="en-US"/>
              <a:t>Facebook Original Own Posts Table | Schmidt Schmidt France - 11 of 18</a:t>
            </a:r>
          </a:p>
        </p:txBody>
      </p:sp>
      <p:graphicFrame>
        <p:nvGraphicFramePr>
          <p:cNvPr id="5" name="Table Placeholder 4">
            <a:extLst>
              <a:ext uri="{FF2B5EF4-FFF2-40B4-BE49-F238E27FC236}">
                <a16:creationId xmlns:a16="http://schemas.microsoft.com/office/drawing/2014/main" id="{197BDBFD-BE08-433F-BBFE-746BE1C421CD}"/>
              </a:ext>
            </a:extLst>
          </p:cNvPr>
          <p:cNvGraphicFramePr>
            <a:graphicFrameLocks noGrp="1"/>
          </p:cNvGraphicFramePr>
          <p:nvPr>
            <p:ph type="tbl" sz="quarter" idx="13"/>
            <p:extLst>
              <p:ext uri="{D42A27DB-BD31-4B8C-83A1-F6EECF244321}">
                <p14:modId xmlns:p14="http://schemas.microsoft.com/office/powerpoint/2010/main" val="83659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91833851"/>
                    </a:ext>
                  </a:extLst>
                </a:gridCol>
                <a:gridCol w="905256">
                  <a:extLst>
                    <a:ext uri="{9D8B030D-6E8A-4147-A177-3AD203B41FA5}">
                      <a16:colId xmlns:a16="http://schemas.microsoft.com/office/drawing/2014/main" val="811416813"/>
                    </a:ext>
                  </a:extLst>
                </a:gridCol>
                <a:gridCol w="329184">
                  <a:extLst>
                    <a:ext uri="{9D8B030D-6E8A-4147-A177-3AD203B41FA5}">
                      <a16:colId xmlns:a16="http://schemas.microsoft.com/office/drawing/2014/main" val="528115984"/>
                    </a:ext>
                  </a:extLst>
                </a:gridCol>
                <a:gridCol w="329184">
                  <a:extLst>
                    <a:ext uri="{9D8B030D-6E8A-4147-A177-3AD203B41FA5}">
                      <a16:colId xmlns:a16="http://schemas.microsoft.com/office/drawing/2014/main" val="1947516387"/>
                    </a:ext>
                  </a:extLst>
                </a:gridCol>
                <a:gridCol w="329184">
                  <a:extLst>
                    <a:ext uri="{9D8B030D-6E8A-4147-A177-3AD203B41FA5}">
                      <a16:colId xmlns:a16="http://schemas.microsoft.com/office/drawing/2014/main" val="2122437019"/>
                    </a:ext>
                  </a:extLst>
                </a:gridCol>
                <a:gridCol w="329184">
                  <a:extLst>
                    <a:ext uri="{9D8B030D-6E8A-4147-A177-3AD203B41FA5}">
                      <a16:colId xmlns:a16="http://schemas.microsoft.com/office/drawing/2014/main" val="2197309295"/>
                    </a:ext>
                  </a:extLst>
                </a:gridCol>
                <a:gridCol w="329184">
                  <a:extLst>
                    <a:ext uri="{9D8B030D-6E8A-4147-A177-3AD203B41FA5}">
                      <a16:colId xmlns:a16="http://schemas.microsoft.com/office/drawing/2014/main" val="23477754"/>
                    </a:ext>
                  </a:extLst>
                </a:gridCol>
                <a:gridCol w="329184">
                  <a:extLst>
                    <a:ext uri="{9D8B030D-6E8A-4147-A177-3AD203B41FA5}">
                      <a16:colId xmlns:a16="http://schemas.microsoft.com/office/drawing/2014/main" val="455120559"/>
                    </a:ext>
                  </a:extLst>
                </a:gridCol>
                <a:gridCol w="329184">
                  <a:extLst>
                    <a:ext uri="{9D8B030D-6E8A-4147-A177-3AD203B41FA5}">
                      <a16:colId xmlns:a16="http://schemas.microsoft.com/office/drawing/2014/main" val="2237666812"/>
                    </a:ext>
                  </a:extLst>
                </a:gridCol>
                <a:gridCol w="329184">
                  <a:extLst>
                    <a:ext uri="{9D8B030D-6E8A-4147-A177-3AD203B41FA5}">
                      <a16:colId xmlns:a16="http://schemas.microsoft.com/office/drawing/2014/main" val="4033935165"/>
                    </a:ext>
                  </a:extLst>
                </a:gridCol>
                <a:gridCol w="329184">
                  <a:extLst>
                    <a:ext uri="{9D8B030D-6E8A-4147-A177-3AD203B41FA5}">
                      <a16:colId xmlns:a16="http://schemas.microsoft.com/office/drawing/2014/main" val="2339919058"/>
                    </a:ext>
                  </a:extLst>
                </a:gridCol>
                <a:gridCol w="329184">
                  <a:extLst>
                    <a:ext uri="{9D8B030D-6E8A-4147-A177-3AD203B41FA5}">
                      <a16:colId xmlns:a16="http://schemas.microsoft.com/office/drawing/2014/main" val="1380632291"/>
                    </a:ext>
                  </a:extLst>
                </a:gridCol>
                <a:gridCol w="329184">
                  <a:extLst>
                    <a:ext uri="{9D8B030D-6E8A-4147-A177-3AD203B41FA5}">
                      <a16:colId xmlns:a16="http://schemas.microsoft.com/office/drawing/2014/main" val="1544448306"/>
                    </a:ext>
                  </a:extLst>
                </a:gridCol>
                <a:gridCol w="329184">
                  <a:extLst>
                    <a:ext uri="{9D8B030D-6E8A-4147-A177-3AD203B41FA5}">
                      <a16:colId xmlns:a16="http://schemas.microsoft.com/office/drawing/2014/main" val="3151108593"/>
                    </a:ext>
                  </a:extLst>
                </a:gridCol>
                <a:gridCol w="329184">
                  <a:extLst>
                    <a:ext uri="{9D8B030D-6E8A-4147-A177-3AD203B41FA5}">
                      <a16:colId xmlns:a16="http://schemas.microsoft.com/office/drawing/2014/main" val="1107797324"/>
                    </a:ext>
                  </a:extLst>
                </a:gridCol>
                <a:gridCol w="329184">
                  <a:extLst>
                    <a:ext uri="{9D8B030D-6E8A-4147-A177-3AD203B41FA5}">
                      <a16:colId xmlns:a16="http://schemas.microsoft.com/office/drawing/2014/main" val="2742661507"/>
                    </a:ext>
                  </a:extLst>
                </a:gridCol>
                <a:gridCol w="329184">
                  <a:extLst>
                    <a:ext uri="{9D8B030D-6E8A-4147-A177-3AD203B41FA5}">
                      <a16:colId xmlns:a16="http://schemas.microsoft.com/office/drawing/2014/main" val="1631022621"/>
                    </a:ext>
                  </a:extLst>
                </a:gridCol>
                <a:gridCol w="329184">
                  <a:extLst>
                    <a:ext uri="{9D8B030D-6E8A-4147-A177-3AD203B41FA5}">
                      <a16:colId xmlns:a16="http://schemas.microsoft.com/office/drawing/2014/main" val="1666917412"/>
                    </a:ext>
                  </a:extLst>
                </a:gridCol>
                <a:gridCol w="329184">
                  <a:extLst>
                    <a:ext uri="{9D8B030D-6E8A-4147-A177-3AD203B41FA5}">
                      <a16:colId xmlns:a16="http://schemas.microsoft.com/office/drawing/2014/main" val="2028395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800674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- 2024-01-10 11:00:16</a:t>
                      </a:r>
                      <a:r>
                        <a:rPr kumimoji="0" lang="fr-FR" sz="1000" b="0" i="0" u="none" strike="noStrike" kern="1200" cap="none" spc="0" normalizeH="0" baseline="0" noProof="0">
                          <a:ln>
                            <a:noFill/>
                          </a:ln>
                          <a:solidFill>
                            <a:prstClr val="black"/>
                          </a:solidFill>
                          <a:effectLst/>
                          <a:uLnTx/>
                          <a:uFillTx/>
                          <a:latin typeface="Calibri"/>
                          <a:ea typeface="+mn-ea"/>
                          <a:cs typeface="+mn-cs"/>
                        </a:rPr>
                        <a:t>
 Notre nouveau catalogue est arrivé. 
Téléchargez-le sur notre site ou venez le feuilleter en magasin.
212 pages pour inspirer vos futurs projets d'aménagements, des meubles à la décoration !
https://www.home-design.schmidt/fr-fr/catalogues-cuisines-salles-de-bains-rangements
#HomeSchmidtHome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07546199"/>
                  </a:ext>
                </a:extLst>
              </a:tr>
            </a:tbl>
          </a:graphicData>
        </a:graphic>
      </p:graphicFrame>
      <p:sp>
        <p:nvSpPr>
          <p:cNvPr id="4" name="Text Placeholder 3">
            <a:extLst>
              <a:ext uri="{FF2B5EF4-FFF2-40B4-BE49-F238E27FC236}">
                <a16:creationId xmlns:a16="http://schemas.microsoft.com/office/drawing/2014/main" id="{04486163-817F-4139-898A-BCCED358829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2939448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52A61-0797-4CD9-9529-EC41F61BD3E1}"/>
              </a:ext>
            </a:extLst>
          </p:cNvPr>
          <p:cNvSpPr>
            <a:spLocks noGrp="1"/>
          </p:cNvSpPr>
          <p:nvPr>
            <p:ph type="title"/>
          </p:nvPr>
        </p:nvSpPr>
        <p:spPr/>
        <p:txBody>
          <a:bodyPr/>
          <a:lstStyle/>
          <a:p>
            <a:r>
              <a:rPr lang="en-US"/>
              <a:t>Facebook Original Own Posts Table | Schmidt Schmidt France - 12 of 18</a:t>
            </a:r>
          </a:p>
        </p:txBody>
      </p:sp>
      <p:graphicFrame>
        <p:nvGraphicFramePr>
          <p:cNvPr id="5" name="Table Placeholder 4">
            <a:extLst>
              <a:ext uri="{FF2B5EF4-FFF2-40B4-BE49-F238E27FC236}">
                <a16:creationId xmlns:a16="http://schemas.microsoft.com/office/drawing/2014/main" id="{8F2BC3C7-C58E-425C-A9F1-81247AEE9622}"/>
              </a:ext>
            </a:extLst>
          </p:cNvPr>
          <p:cNvGraphicFramePr>
            <a:graphicFrameLocks noGrp="1"/>
          </p:cNvGraphicFramePr>
          <p:nvPr>
            <p:ph type="tbl" sz="quarter" idx="13"/>
            <p:extLst>
              <p:ext uri="{D42A27DB-BD31-4B8C-83A1-F6EECF244321}">
                <p14:modId xmlns:p14="http://schemas.microsoft.com/office/powerpoint/2010/main" val="1509854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53943986"/>
                    </a:ext>
                  </a:extLst>
                </a:gridCol>
                <a:gridCol w="905256">
                  <a:extLst>
                    <a:ext uri="{9D8B030D-6E8A-4147-A177-3AD203B41FA5}">
                      <a16:colId xmlns:a16="http://schemas.microsoft.com/office/drawing/2014/main" val="802266271"/>
                    </a:ext>
                  </a:extLst>
                </a:gridCol>
                <a:gridCol w="329184">
                  <a:extLst>
                    <a:ext uri="{9D8B030D-6E8A-4147-A177-3AD203B41FA5}">
                      <a16:colId xmlns:a16="http://schemas.microsoft.com/office/drawing/2014/main" val="2728930982"/>
                    </a:ext>
                  </a:extLst>
                </a:gridCol>
                <a:gridCol w="329184">
                  <a:extLst>
                    <a:ext uri="{9D8B030D-6E8A-4147-A177-3AD203B41FA5}">
                      <a16:colId xmlns:a16="http://schemas.microsoft.com/office/drawing/2014/main" val="1396785855"/>
                    </a:ext>
                  </a:extLst>
                </a:gridCol>
                <a:gridCol w="329184">
                  <a:extLst>
                    <a:ext uri="{9D8B030D-6E8A-4147-A177-3AD203B41FA5}">
                      <a16:colId xmlns:a16="http://schemas.microsoft.com/office/drawing/2014/main" val="2470264112"/>
                    </a:ext>
                  </a:extLst>
                </a:gridCol>
                <a:gridCol w="329184">
                  <a:extLst>
                    <a:ext uri="{9D8B030D-6E8A-4147-A177-3AD203B41FA5}">
                      <a16:colId xmlns:a16="http://schemas.microsoft.com/office/drawing/2014/main" val="4266805032"/>
                    </a:ext>
                  </a:extLst>
                </a:gridCol>
                <a:gridCol w="329184">
                  <a:extLst>
                    <a:ext uri="{9D8B030D-6E8A-4147-A177-3AD203B41FA5}">
                      <a16:colId xmlns:a16="http://schemas.microsoft.com/office/drawing/2014/main" val="2050964446"/>
                    </a:ext>
                  </a:extLst>
                </a:gridCol>
                <a:gridCol w="329184">
                  <a:extLst>
                    <a:ext uri="{9D8B030D-6E8A-4147-A177-3AD203B41FA5}">
                      <a16:colId xmlns:a16="http://schemas.microsoft.com/office/drawing/2014/main" val="2461515072"/>
                    </a:ext>
                  </a:extLst>
                </a:gridCol>
                <a:gridCol w="329184">
                  <a:extLst>
                    <a:ext uri="{9D8B030D-6E8A-4147-A177-3AD203B41FA5}">
                      <a16:colId xmlns:a16="http://schemas.microsoft.com/office/drawing/2014/main" val="679512777"/>
                    </a:ext>
                  </a:extLst>
                </a:gridCol>
                <a:gridCol w="329184">
                  <a:extLst>
                    <a:ext uri="{9D8B030D-6E8A-4147-A177-3AD203B41FA5}">
                      <a16:colId xmlns:a16="http://schemas.microsoft.com/office/drawing/2014/main" val="412267344"/>
                    </a:ext>
                  </a:extLst>
                </a:gridCol>
                <a:gridCol w="329184">
                  <a:extLst>
                    <a:ext uri="{9D8B030D-6E8A-4147-A177-3AD203B41FA5}">
                      <a16:colId xmlns:a16="http://schemas.microsoft.com/office/drawing/2014/main" val="3851229207"/>
                    </a:ext>
                  </a:extLst>
                </a:gridCol>
                <a:gridCol w="329184">
                  <a:extLst>
                    <a:ext uri="{9D8B030D-6E8A-4147-A177-3AD203B41FA5}">
                      <a16:colId xmlns:a16="http://schemas.microsoft.com/office/drawing/2014/main" val="3843391293"/>
                    </a:ext>
                  </a:extLst>
                </a:gridCol>
                <a:gridCol w="329184">
                  <a:extLst>
                    <a:ext uri="{9D8B030D-6E8A-4147-A177-3AD203B41FA5}">
                      <a16:colId xmlns:a16="http://schemas.microsoft.com/office/drawing/2014/main" val="2985707363"/>
                    </a:ext>
                  </a:extLst>
                </a:gridCol>
                <a:gridCol w="329184">
                  <a:extLst>
                    <a:ext uri="{9D8B030D-6E8A-4147-A177-3AD203B41FA5}">
                      <a16:colId xmlns:a16="http://schemas.microsoft.com/office/drawing/2014/main" val="3217006952"/>
                    </a:ext>
                  </a:extLst>
                </a:gridCol>
                <a:gridCol w="329184">
                  <a:extLst>
                    <a:ext uri="{9D8B030D-6E8A-4147-A177-3AD203B41FA5}">
                      <a16:colId xmlns:a16="http://schemas.microsoft.com/office/drawing/2014/main" val="2626650119"/>
                    </a:ext>
                  </a:extLst>
                </a:gridCol>
                <a:gridCol w="329184">
                  <a:extLst>
                    <a:ext uri="{9D8B030D-6E8A-4147-A177-3AD203B41FA5}">
                      <a16:colId xmlns:a16="http://schemas.microsoft.com/office/drawing/2014/main" val="862076453"/>
                    </a:ext>
                  </a:extLst>
                </a:gridCol>
                <a:gridCol w="329184">
                  <a:extLst>
                    <a:ext uri="{9D8B030D-6E8A-4147-A177-3AD203B41FA5}">
                      <a16:colId xmlns:a16="http://schemas.microsoft.com/office/drawing/2014/main" val="688988062"/>
                    </a:ext>
                  </a:extLst>
                </a:gridCol>
                <a:gridCol w="329184">
                  <a:extLst>
                    <a:ext uri="{9D8B030D-6E8A-4147-A177-3AD203B41FA5}">
                      <a16:colId xmlns:a16="http://schemas.microsoft.com/office/drawing/2014/main" val="270485984"/>
                    </a:ext>
                  </a:extLst>
                </a:gridCol>
                <a:gridCol w="329184">
                  <a:extLst>
                    <a:ext uri="{9D8B030D-6E8A-4147-A177-3AD203B41FA5}">
                      <a16:colId xmlns:a16="http://schemas.microsoft.com/office/drawing/2014/main" val="747628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14902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Schmidt Schmidt France - 2024-01-10 09:38:53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58109971"/>
                  </a:ext>
                </a:extLst>
              </a:tr>
            </a:tbl>
          </a:graphicData>
        </a:graphic>
      </p:graphicFrame>
      <p:sp>
        <p:nvSpPr>
          <p:cNvPr id="4" name="Text Placeholder 3">
            <a:extLst>
              <a:ext uri="{FF2B5EF4-FFF2-40B4-BE49-F238E27FC236}">
                <a16:creationId xmlns:a16="http://schemas.microsoft.com/office/drawing/2014/main" id="{8CB5BCE6-B039-41A3-AA63-1D3CD2782736}"/>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7807223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A23BD-9A3C-4AF0-8A6A-6161E6BF108C}"/>
              </a:ext>
            </a:extLst>
          </p:cNvPr>
          <p:cNvSpPr>
            <a:spLocks noGrp="1"/>
          </p:cNvSpPr>
          <p:nvPr>
            <p:ph type="title"/>
          </p:nvPr>
        </p:nvSpPr>
        <p:spPr/>
        <p:txBody>
          <a:bodyPr/>
          <a:lstStyle/>
          <a:p>
            <a:r>
              <a:rPr lang="en-US"/>
              <a:t>Facebook Original Own Posts Table | Schmidt Schmidt France - 13 of 18</a:t>
            </a:r>
          </a:p>
        </p:txBody>
      </p:sp>
      <p:graphicFrame>
        <p:nvGraphicFramePr>
          <p:cNvPr id="5" name="Table Placeholder 4">
            <a:extLst>
              <a:ext uri="{FF2B5EF4-FFF2-40B4-BE49-F238E27FC236}">
                <a16:creationId xmlns:a16="http://schemas.microsoft.com/office/drawing/2014/main" id="{B771E671-9D14-4CB5-B4FB-544F5A6ADA75}"/>
              </a:ext>
            </a:extLst>
          </p:cNvPr>
          <p:cNvGraphicFramePr>
            <a:graphicFrameLocks noGrp="1"/>
          </p:cNvGraphicFramePr>
          <p:nvPr>
            <p:ph type="tbl" sz="quarter" idx="13"/>
            <p:extLst>
              <p:ext uri="{D42A27DB-BD31-4B8C-83A1-F6EECF244321}">
                <p14:modId xmlns:p14="http://schemas.microsoft.com/office/powerpoint/2010/main" val="1322265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24211280"/>
                    </a:ext>
                  </a:extLst>
                </a:gridCol>
                <a:gridCol w="905256">
                  <a:extLst>
                    <a:ext uri="{9D8B030D-6E8A-4147-A177-3AD203B41FA5}">
                      <a16:colId xmlns:a16="http://schemas.microsoft.com/office/drawing/2014/main" val="3537454712"/>
                    </a:ext>
                  </a:extLst>
                </a:gridCol>
                <a:gridCol w="329184">
                  <a:extLst>
                    <a:ext uri="{9D8B030D-6E8A-4147-A177-3AD203B41FA5}">
                      <a16:colId xmlns:a16="http://schemas.microsoft.com/office/drawing/2014/main" val="1230120721"/>
                    </a:ext>
                  </a:extLst>
                </a:gridCol>
                <a:gridCol w="329184">
                  <a:extLst>
                    <a:ext uri="{9D8B030D-6E8A-4147-A177-3AD203B41FA5}">
                      <a16:colId xmlns:a16="http://schemas.microsoft.com/office/drawing/2014/main" val="435552333"/>
                    </a:ext>
                  </a:extLst>
                </a:gridCol>
                <a:gridCol w="329184">
                  <a:extLst>
                    <a:ext uri="{9D8B030D-6E8A-4147-A177-3AD203B41FA5}">
                      <a16:colId xmlns:a16="http://schemas.microsoft.com/office/drawing/2014/main" val="2507799348"/>
                    </a:ext>
                  </a:extLst>
                </a:gridCol>
                <a:gridCol w="329184">
                  <a:extLst>
                    <a:ext uri="{9D8B030D-6E8A-4147-A177-3AD203B41FA5}">
                      <a16:colId xmlns:a16="http://schemas.microsoft.com/office/drawing/2014/main" val="2839370749"/>
                    </a:ext>
                  </a:extLst>
                </a:gridCol>
                <a:gridCol w="329184">
                  <a:extLst>
                    <a:ext uri="{9D8B030D-6E8A-4147-A177-3AD203B41FA5}">
                      <a16:colId xmlns:a16="http://schemas.microsoft.com/office/drawing/2014/main" val="3665928152"/>
                    </a:ext>
                  </a:extLst>
                </a:gridCol>
                <a:gridCol w="329184">
                  <a:extLst>
                    <a:ext uri="{9D8B030D-6E8A-4147-A177-3AD203B41FA5}">
                      <a16:colId xmlns:a16="http://schemas.microsoft.com/office/drawing/2014/main" val="1891597447"/>
                    </a:ext>
                  </a:extLst>
                </a:gridCol>
                <a:gridCol w="329184">
                  <a:extLst>
                    <a:ext uri="{9D8B030D-6E8A-4147-A177-3AD203B41FA5}">
                      <a16:colId xmlns:a16="http://schemas.microsoft.com/office/drawing/2014/main" val="2632097936"/>
                    </a:ext>
                  </a:extLst>
                </a:gridCol>
                <a:gridCol w="329184">
                  <a:extLst>
                    <a:ext uri="{9D8B030D-6E8A-4147-A177-3AD203B41FA5}">
                      <a16:colId xmlns:a16="http://schemas.microsoft.com/office/drawing/2014/main" val="101199618"/>
                    </a:ext>
                  </a:extLst>
                </a:gridCol>
                <a:gridCol w="329184">
                  <a:extLst>
                    <a:ext uri="{9D8B030D-6E8A-4147-A177-3AD203B41FA5}">
                      <a16:colId xmlns:a16="http://schemas.microsoft.com/office/drawing/2014/main" val="1897909607"/>
                    </a:ext>
                  </a:extLst>
                </a:gridCol>
                <a:gridCol w="329184">
                  <a:extLst>
                    <a:ext uri="{9D8B030D-6E8A-4147-A177-3AD203B41FA5}">
                      <a16:colId xmlns:a16="http://schemas.microsoft.com/office/drawing/2014/main" val="4103750079"/>
                    </a:ext>
                  </a:extLst>
                </a:gridCol>
                <a:gridCol w="329184">
                  <a:extLst>
                    <a:ext uri="{9D8B030D-6E8A-4147-A177-3AD203B41FA5}">
                      <a16:colId xmlns:a16="http://schemas.microsoft.com/office/drawing/2014/main" val="2974858160"/>
                    </a:ext>
                  </a:extLst>
                </a:gridCol>
                <a:gridCol w="329184">
                  <a:extLst>
                    <a:ext uri="{9D8B030D-6E8A-4147-A177-3AD203B41FA5}">
                      <a16:colId xmlns:a16="http://schemas.microsoft.com/office/drawing/2014/main" val="2522960469"/>
                    </a:ext>
                  </a:extLst>
                </a:gridCol>
                <a:gridCol w="329184">
                  <a:extLst>
                    <a:ext uri="{9D8B030D-6E8A-4147-A177-3AD203B41FA5}">
                      <a16:colId xmlns:a16="http://schemas.microsoft.com/office/drawing/2014/main" val="3370772341"/>
                    </a:ext>
                  </a:extLst>
                </a:gridCol>
                <a:gridCol w="329184">
                  <a:extLst>
                    <a:ext uri="{9D8B030D-6E8A-4147-A177-3AD203B41FA5}">
                      <a16:colId xmlns:a16="http://schemas.microsoft.com/office/drawing/2014/main" val="228021873"/>
                    </a:ext>
                  </a:extLst>
                </a:gridCol>
                <a:gridCol w="329184">
                  <a:extLst>
                    <a:ext uri="{9D8B030D-6E8A-4147-A177-3AD203B41FA5}">
                      <a16:colId xmlns:a16="http://schemas.microsoft.com/office/drawing/2014/main" val="2788968909"/>
                    </a:ext>
                  </a:extLst>
                </a:gridCol>
                <a:gridCol w="329184">
                  <a:extLst>
                    <a:ext uri="{9D8B030D-6E8A-4147-A177-3AD203B41FA5}">
                      <a16:colId xmlns:a16="http://schemas.microsoft.com/office/drawing/2014/main" val="60633036"/>
                    </a:ext>
                  </a:extLst>
                </a:gridCol>
                <a:gridCol w="329184">
                  <a:extLst>
                    <a:ext uri="{9D8B030D-6E8A-4147-A177-3AD203B41FA5}">
                      <a16:colId xmlns:a16="http://schemas.microsoft.com/office/drawing/2014/main" val="819666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967924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- 2024-01-09 16:00:10</a:t>
                      </a:r>
                      <a:r>
                        <a:rPr kumimoji="0" lang="fr-FR" sz="1000" b="0" i="0" u="none" strike="noStrike" kern="1200" cap="none" spc="0" normalizeH="0" baseline="0" noProof="0">
                          <a:ln>
                            <a:noFill/>
                          </a:ln>
                          <a:solidFill>
                            <a:prstClr val="black"/>
                          </a:solidFill>
                          <a:effectLst/>
                          <a:uLnTx/>
                          <a:uFillTx/>
                          <a:latin typeface="Calibri"/>
                          <a:ea typeface="+mn-ea"/>
                          <a:cs typeface="+mn-cs"/>
                        </a:rPr>
                        <a:t>
 ! Merci ! 
Pour la 2ème fois consécutive, Schmidt est élue "Marque Préférée des Français" !
Cette récompense est le fruit d'un savoir-faire unique, d’une qualité inégalée et d’un engagement fort, qui perdurent depuis plus de 60 ans grâce à toutes nos équipes, dans nos usines et au siège en Alsace et dans nos 350 magasins en France !
Nous sommes fiers d'être à nouveau élus "Marque Préférée des Français", gage de votre confiance !
#HomeSchmidtHome #premierfabricantfrançais #MarquePréféréedesFrançais
* Étude OpinionWay – Septembre 2023 dans la catégorie Cuisinistes spécialistes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14268849"/>
                  </a:ext>
                </a:extLst>
              </a:tr>
            </a:tbl>
          </a:graphicData>
        </a:graphic>
      </p:graphicFrame>
      <p:sp>
        <p:nvSpPr>
          <p:cNvPr id="4" name="Text Placeholder 3">
            <a:extLst>
              <a:ext uri="{FF2B5EF4-FFF2-40B4-BE49-F238E27FC236}">
                <a16:creationId xmlns:a16="http://schemas.microsoft.com/office/drawing/2014/main" id="{F95A40A6-0589-4233-A6B3-812D510DEE35}"/>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8395103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DC4F8-74BA-4CF1-A947-89CEBEB011B0}"/>
              </a:ext>
            </a:extLst>
          </p:cNvPr>
          <p:cNvSpPr>
            <a:spLocks noGrp="1"/>
          </p:cNvSpPr>
          <p:nvPr>
            <p:ph type="title"/>
          </p:nvPr>
        </p:nvSpPr>
        <p:spPr/>
        <p:txBody>
          <a:bodyPr/>
          <a:lstStyle/>
          <a:p>
            <a:r>
              <a:rPr lang="en-US"/>
              <a:t>Facebook Original Own Posts Table | Schmidt Schmidt France - 14 of 18</a:t>
            </a:r>
          </a:p>
        </p:txBody>
      </p:sp>
      <p:graphicFrame>
        <p:nvGraphicFramePr>
          <p:cNvPr id="5" name="Table Placeholder 4">
            <a:extLst>
              <a:ext uri="{FF2B5EF4-FFF2-40B4-BE49-F238E27FC236}">
                <a16:creationId xmlns:a16="http://schemas.microsoft.com/office/drawing/2014/main" id="{E7F5E783-35DE-4A42-B197-7DF71518AEF3}"/>
              </a:ext>
            </a:extLst>
          </p:cNvPr>
          <p:cNvGraphicFramePr>
            <a:graphicFrameLocks noGrp="1"/>
          </p:cNvGraphicFramePr>
          <p:nvPr>
            <p:ph type="tbl" sz="quarter" idx="13"/>
            <p:extLst>
              <p:ext uri="{D42A27DB-BD31-4B8C-83A1-F6EECF244321}">
                <p14:modId xmlns:p14="http://schemas.microsoft.com/office/powerpoint/2010/main" val="3449956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9094775"/>
                    </a:ext>
                  </a:extLst>
                </a:gridCol>
                <a:gridCol w="905256">
                  <a:extLst>
                    <a:ext uri="{9D8B030D-6E8A-4147-A177-3AD203B41FA5}">
                      <a16:colId xmlns:a16="http://schemas.microsoft.com/office/drawing/2014/main" val="1964357206"/>
                    </a:ext>
                  </a:extLst>
                </a:gridCol>
                <a:gridCol w="329184">
                  <a:extLst>
                    <a:ext uri="{9D8B030D-6E8A-4147-A177-3AD203B41FA5}">
                      <a16:colId xmlns:a16="http://schemas.microsoft.com/office/drawing/2014/main" val="1004642252"/>
                    </a:ext>
                  </a:extLst>
                </a:gridCol>
                <a:gridCol w="329184">
                  <a:extLst>
                    <a:ext uri="{9D8B030D-6E8A-4147-A177-3AD203B41FA5}">
                      <a16:colId xmlns:a16="http://schemas.microsoft.com/office/drawing/2014/main" val="441255191"/>
                    </a:ext>
                  </a:extLst>
                </a:gridCol>
                <a:gridCol w="329184">
                  <a:extLst>
                    <a:ext uri="{9D8B030D-6E8A-4147-A177-3AD203B41FA5}">
                      <a16:colId xmlns:a16="http://schemas.microsoft.com/office/drawing/2014/main" val="1208941413"/>
                    </a:ext>
                  </a:extLst>
                </a:gridCol>
                <a:gridCol w="329184">
                  <a:extLst>
                    <a:ext uri="{9D8B030D-6E8A-4147-A177-3AD203B41FA5}">
                      <a16:colId xmlns:a16="http://schemas.microsoft.com/office/drawing/2014/main" val="1461267641"/>
                    </a:ext>
                  </a:extLst>
                </a:gridCol>
                <a:gridCol w="329184">
                  <a:extLst>
                    <a:ext uri="{9D8B030D-6E8A-4147-A177-3AD203B41FA5}">
                      <a16:colId xmlns:a16="http://schemas.microsoft.com/office/drawing/2014/main" val="2528846449"/>
                    </a:ext>
                  </a:extLst>
                </a:gridCol>
                <a:gridCol w="329184">
                  <a:extLst>
                    <a:ext uri="{9D8B030D-6E8A-4147-A177-3AD203B41FA5}">
                      <a16:colId xmlns:a16="http://schemas.microsoft.com/office/drawing/2014/main" val="2524569583"/>
                    </a:ext>
                  </a:extLst>
                </a:gridCol>
                <a:gridCol w="329184">
                  <a:extLst>
                    <a:ext uri="{9D8B030D-6E8A-4147-A177-3AD203B41FA5}">
                      <a16:colId xmlns:a16="http://schemas.microsoft.com/office/drawing/2014/main" val="3142959061"/>
                    </a:ext>
                  </a:extLst>
                </a:gridCol>
                <a:gridCol w="329184">
                  <a:extLst>
                    <a:ext uri="{9D8B030D-6E8A-4147-A177-3AD203B41FA5}">
                      <a16:colId xmlns:a16="http://schemas.microsoft.com/office/drawing/2014/main" val="4169278377"/>
                    </a:ext>
                  </a:extLst>
                </a:gridCol>
                <a:gridCol w="329184">
                  <a:extLst>
                    <a:ext uri="{9D8B030D-6E8A-4147-A177-3AD203B41FA5}">
                      <a16:colId xmlns:a16="http://schemas.microsoft.com/office/drawing/2014/main" val="445876291"/>
                    </a:ext>
                  </a:extLst>
                </a:gridCol>
                <a:gridCol w="329184">
                  <a:extLst>
                    <a:ext uri="{9D8B030D-6E8A-4147-A177-3AD203B41FA5}">
                      <a16:colId xmlns:a16="http://schemas.microsoft.com/office/drawing/2014/main" val="2521687950"/>
                    </a:ext>
                  </a:extLst>
                </a:gridCol>
                <a:gridCol w="329184">
                  <a:extLst>
                    <a:ext uri="{9D8B030D-6E8A-4147-A177-3AD203B41FA5}">
                      <a16:colId xmlns:a16="http://schemas.microsoft.com/office/drawing/2014/main" val="2220783057"/>
                    </a:ext>
                  </a:extLst>
                </a:gridCol>
                <a:gridCol w="329184">
                  <a:extLst>
                    <a:ext uri="{9D8B030D-6E8A-4147-A177-3AD203B41FA5}">
                      <a16:colId xmlns:a16="http://schemas.microsoft.com/office/drawing/2014/main" val="1127568281"/>
                    </a:ext>
                  </a:extLst>
                </a:gridCol>
                <a:gridCol w="329184">
                  <a:extLst>
                    <a:ext uri="{9D8B030D-6E8A-4147-A177-3AD203B41FA5}">
                      <a16:colId xmlns:a16="http://schemas.microsoft.com/office/drawing/2014/main" val="544580515"/>
                    </a:ext>
                  </a:extLst>
                </a:gridCol>
                <a:gridCol w="329184">
                  <a:extLst>
                    <a:ext uri="{9D8B030D-6E8A-4147-A177-3AD203B41FA5}">
                      <a16:colId xmlns:a16="http://schemas.microsoft.com/office/drawing/2014/main" val="1751271619"/>
                    </a:ext>
                  </a:extLst>
                </a:gridCol>
                <a:gridCol w="329184">
                  <a:extLst>
                    <a:ext uri="{9D8B030D-6E8A-4147-A177-3AD203B41FA5}">
                      <a16:colId xmlns:a16="http://schemas.microsoft.com/office/drawing/2014/main" val="936089975"/>
                    </a:ext>
                  </a:extLst>
                </a:gridCol>
                <a:gridCol w="329184">
                  <a:extLst>
                    <a:ext uri="{9D8B030D-6E8A-4147-A177-3AD203B41FA5}">
                      <a16:colId xmlns:a16="http://schemas.microsoft.com/office/drawing/2014/main" val="1991532783"/>
                    </a:ext>
                  </a:extLst>
                </a:gridCol>
                <a:gridCol w="329184">
                  <a:extLst>
                    <a:ext uri="{9D8B030D-6E8A-4147-A177-3AD203B41FA5}">
                      <a16:colId xmlns:a16="http://schemas.microsoft.com/office/drawing/2014/main" val="42405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24798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- 2024-01-08 18:01:00</a:t>
                      </a:r>
                      <a:r>
                        <a:rPr kumimoji="0" lang="fr-FR" sz="1000" b="0" i="0" u="none" strike="noStrike" kern="1200" cap="none" spc="0" normalizeH="0" baseline="0" noProof="0">
                          <a:ln>
                            <a:noFill/>
                          </a:ln>
                          <a:solidFill>
                            <a:prstClr val="black"/>
                          </a:solidFill>
                          <a:effectLst/>
                          <a:uLnTx/>
                          <a:uFillTx/>
                          <a:latin typeface="Calibri"/>
                          <a:ea typeface="+mn-ea"/>
                          <a:cs typeface="+mn-cs"/>
                        </a:rPr>
                        <a:t>
 Nos collections 2024 arrivent ! 
De la cuisine à la chambre, de l'entrée à la salle de bain en passant par le bureau, la déco et l'équipement électroménager, découvrez très prochainement notre nouveau catalogue.
212 pages pour faire le plein d'inspiration et imaginer vos futurs aménagements sur mesure avec des coloris tendances, intemporels, une déco soignée, pour tous les styles !
Restez connectés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73387022"/>
                  </a:ext>
                </a:extLst>
              </a:tr>
            </a:tbl>
          </a:graphicData>
        </a:graphic>
      </p:graphicFrame>
      <p:sp>
        <p:nvSpPr>
          <p:cNvPr id="4" name="Text Placeholder 3">
            <a:extLst>
              <a:ext uri="{FF2B5EF4-FFF2-40B4-BE49-F238E27FC236}">
                <a16:creationId xmlns:a16="http://schemas.microsoft.com/office/drawing/2014/main" id="{565C7F93-B9C1-4863-996C-F4DA8C1F6768}"/>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777149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6ABC1-D872-4785-8D4E-9F8B5A1A8471}"/>
              </a:ext>
            </a:extLst>
          </p:cNvPr>
          <p:cNvSpPr>
            <a:spLocks noGrp="1"/>
          </p:cNvSpPr>
          <p:nvPr>
            <p:ph type="title"/>
          </p:nvPr>
        </p:nvSpPr>
        <p:spPr/>
        <p:txBody>
          <a:bodyPr/>
          <a:lstStyle/>
          <a:p>
            <a:r>
              <a:rPr lang="en-US"/>
              <a:t>Facebook Original Own Posts Table | Schmidt Schmidt France - 15 of 18</a:t>
            </a:r>
          </a:p>
        </p:txBody>
      </p:sp>
      <p:graphicFrame>
        <p:nvGraphicFramePr>
          <p:cNvPr id="5" name="Table Placeholder 4">
            <a:extLst>
              <a:ext uri="{FF2B5EF4-FFF2-40B4-BE49-F238E27FC236}">
                <a16:creationId xmlns:a16="http://schemas.microsoft.com/office/drawing/2014/main" id="{426A8577-B830-4877-93C9-4DECAA3A159E}"/>
              </a:ext>
            </a:extLst>
          </p:cNvPr>
          <p:cNvGraphicFramePr>
            <a:graphicFrameLocks noGrp="1"/>
          </p:cNvGraphicFramePr>
          <p:nvPr>
            <p:ph type="tbl" sz="quarter" idx="13"/>
            <p:extLst>
              <p:ext uri="{D42A27DB-BD31-4B8C-83A1-F6EECF244321}">
                <p14:modId xmlns:p14="http://schemas.microsoft.com/office/powerpoint/2010/main" val="4069749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06543233"/>
                    </a:ext>
                  </a:extLst>
                </a:gridCol>
                <a:gridCol w="905256">
                  <a:extLst>
                    <a:ext uri="{9D8B030D-6E8A-4147-A177-3AD203B41FA5}">
                      <a16:colId xmlns:a16="http://schemas.microsoft.com/office/drawing/2014/main" val="4185751095"/>
                    </a:ext>
                  </a:extLst>
                </a:gridCol>
                <a:gridCol w="329184">
                  <a:extLst>
                    <a:ext uri="{9D8B030D-6E8A-4147-A177-3AD203B41FA5}">
                      <a16:colId xmlns:a16="http://schemas.microsoft.com/office/drawing/2014/main" val="3593601733"/>
                    </a:ext>
                  </a:extLst>
                </a:gridCol>
                <a:gridCol w="329184">
                  <a:extLst>
                    <a:ext uri="{9D8B030D-6E8A-4147-A177-3AD203B41FA5}">
                      <a16:colId xmlns:a16="http://schemas.microsoft.com/office/drawing/2014/main" val="2318399788"/>
                    </a:ext>
                  </a:extLst>
                </a:gridCol>
                <a:gridCol w="329184">
                  <a:extLst>
                    <a:ext uri="{9D8B030D-6E8A-4147-A177-3AD203B41FA5}">
                      <a16:colId xmlns:a16="http://schemas.microsoft.com/office/drawing/2014/main" val="1316474000"/>
                    </a:ext>
                  </a:extLst>
                </a:gridCol>
                <a:gridCol w="329184">
                  <a:extLst>
                    <a:ext uri="{9D8B030D-6E8A-4147-A177-3AD203B41FA5}">
                      <a16:colId xmlns:a16="http://schemas.microsoft.com/office/drawing/2014/main" val="3281083882"/>
                    </a:ext>
                  </a:extLst>
                </a:gridCol>
                <a:gridCol w="329184">
                  <a:extLst>
                    <a:ext uri="{9D8B030D-6E8A-4147-A177-3AD203B41FA5}">
                      <a16:colId xmlns:a16="http://schemas.microsoft.com/office/drawing/2014/main" val="1296360453"/>
                    </a:ext>
                  </a:extLst>
                </a:gridCol>
                <a:gridCol w="329184">
                  <a:extLst>
                    <a:ext uri="{9D8B030D-6E8A-4147-A177-3AD203B41FA5}">
                      <a16:colId xmlns:a16="http://schemas.microsoft.com/office/drawing/2014/main" val="2421249486"/>
                    </a:ext>
                  </a:extLst>
                </a:gridCol>
                <a:gridCol w="329184">
                  <a:extLst>
                    <a:ext uri="{9D8B030D-6E8A-4147-A177-3AD203B41FA5}">
                      <a16:colId xmlns:a16="http://schemas.microsoft.com/office/drawing/2014/main" val="2047018892"/>
                    </a:ext>
                  </a:extLst>
                </a:gridCol>
                <a:gridCol w="329184">
                  <a:extLst>
                    <a:ext uri="{9D8B030D-6E8A-4147-A177-3AD203B41FA5}">
                      <a16:colId xmlns:a16="http://schemas.microsoft.com/office/drawing/2014/main" val="2019160525"/>
                    </a:ext>
                  </a:extLst>
                </a:gridCol>
                <a:gridCol w="329184">
                  <a:extLst>
                    <a:ext uri="{9D8B030D-6E8A-4147-A177-3AD203B41FA5}">
                      <a16:colId xmlns:a16="http://schemas.microsoft.com/office/drawing/2014/main" val="1345344667"/>
                    </a:ext>
                  </a:extLst>
                </a:gridCol>
                <a:gridCol w="329184">
                  <a:extLst>
                    <a:ext uri="{9D8B030D-6E8A-4147-A177-3AD203B41FA5}">
                      <a16:colId xmlns:a16="http://schemas.microsoft.com/office/drawing/2014/main" val="277182917"/>
                    </a:ext>
                  </a:extLst>
                </a:gridCol>
                <a:gridCol w="329184">
                  <a:extLst>
                    <a:ext uri="{9D8B030D-6E8A-4147-A177-3AD203B41FA5}">
                      <a16:colId xmlns:a16="http://schemas.microsoft.com/office/drawing/2014/main" val="3759300329"/>
                    </a:ext>
                  </a:extLst>
                </a:gridCol>
                <a:gridCol w="329184">
                  <a:extLst>
                    <a:ext uri="{9D8B030D-6E8A-4147-A177-3AD203B41FA5}">
                      <a16:colId xmlns:a16="http://schemas.microsoft.com/office/drawing/2014/main" val="2002165009"/>
                    </a:ext>
                  </a:extLst>
                </a:gridCol>
                <a:gridCol w="329184">
                  <a:extLst>
                    <a:ext uri="{9D8B030D-6E8A-4147-A177-3AD203B41FA5}">
                      <a16:colId xmlns:a16="http://schemas.microsoft.com/office/drawing/2014/main" val="3069730854"/>
                    </a:ext>
                  </a:extLst>
                </a:gridCol>
                <a:gridCol w="329184">
                  <a:extLst>
                    <a:ext uri="{9D8B030D-6E8A-4147-A177-3AD203B41FA5}">
                      <a16:colId xmlns:a16="http://schemas.microsoft.com/office/drawing/2014/main" val="1128661397"/>
                    </a:ext>
                  </a:extLst>
                </a:gridCol>
                <a:gridCol w="329184">
                  <a:extLst>
                    <a:ext uri="{9D8B030D-6E8A-4147-A177-3AD203B41FA5}">
                      <a16:colId xmlns:a16="http://schemas.microsoft.com/office/drawing/2014/main" val="2229334815"/>
                    </a:ext>
                  </a:extLst>
                </a:gridCol>
                <a:gridCol w="329184">
                  <a:extLst>
                    <a:ext uri="{9D8B030D-6E8A-4147-A177-3AD203B41FA5}">
                      <a16:colId xmlns:a16="http://schemas.microsoft.com/office/drawing/2014/main" val="1866680983"/>
                    </a:ext>
                  </a:extLst>
                </a:gridCol>
                <a:gridCol w="329184">
                  <a:extLst>
                    <a:ext uri="{9D8B030D-6E8A-4147-A177-3AD203B41FA5}">
                      <a16:colId xmlns:a16="http://schemas.microsoft.com/office/drawing/2014/main" val="4259597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090733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- 2024-01-04 10:00:12</a:t>
                      </a:r>
                      <a:r>
                        <a:rPr kumimoji="0" lang="fr-FR" sz="1000" b="0" i="0" u="none" strike="noStrike" kern="1200" cap="none" spc="0" normalizeH="0" baseline="0" noProof="0">
                          <a:ln>
                            <a:noFill/>
                          </a:ln>
                          <a:solidFill>
                            <a:prstClr val="black"/>
                          </a:solidFill>
                          <a:effectLst/>
                          <a:uLnTx/>
                          <a:uFillTx/>
                          <a:latin typeface="Calibri"/>
                          <a:ea typeface="+mn-ea"/>
                          <a:cs typeface="+mn-cs"/>
                        </a:rPr>
                        <a:t>
 Saviez-vous que depuis le 1er janvier 2024, les collectivités doivent désormais mettre à disposition de chacun d'entre nous une solution de tri à la source pour les biodéchets ?
Alors pour trier facilement, découvrez notre poubelle bac à compost. Elle s'accroche sous votre plan de travail pour y glisser simplement vos épluchures et déchets organiques. Pratique non ?
Et vous, vous êtes déjà passés au compost ?   
https://fcld.ly/poubelle-bac-a-compost
#HomeSchmidtHome #biodechets #compost #ademe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21410669"/>
                  </a:ext>
                </a:extLst>
              </a:tr>
            </a:tbl>
          </a:graphicData>
        </a:graphic>
      </p:graphicFrame>
      <p:sp>
        <p:nvSpPr>
          <p:cNvPr id="4" name="Text Placeholder 3">
            <a:extLst>
              <a:ext uri="{FF2B5EF4-FFF2-40B4-BE49-F238E27FC236}">
                <a16:creationId xmlns:a16="http://schemas.microsoft.com/office/drawing/2014/main" id="{15D76508-83F4-458D-AE2F-F36F905FA6D9}"/>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090033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3D67A-F735-4A5C-85DD-E442DB141F3C}"/>
              </a:ext>
            </a:extLst>
          </p:cNvPr>
          <p:cNvSpPr>
            <a:spLocks noGrp="1"/>
          </p:cNvSpPr>
          <p:nvPr>
            <p:ph type="title"/>
          </p:nvPr>
        </p:nvSpPr>
        <p:spPr/>
        <p:txBody>
          <a:bodyPr/>
          <a:lstStyle/>
          <a:p>
            <a:r>
              <a:rPr lang="en-US"/>
              <a:t>Facebook Original Own Posts Table | Schmidt Schmidt France - 16 of 18</a:t>
            </a:r>
          </a:p>
        </p:txBody>
      </p:sp>
      <p:graphicFrame>
        <p:nvGraphicFramePr>
          <p:cNvPr id="5" name="Table Placeholder 4">
            <a:extLst>
              <a:ext uri="{FF2B5EF4-FFF2-40B4-BE49-F238E27FC236}">
                <a16:creationId xmlns:a16="http://schemas.microsoft.com/office/drawing/2014/main" id="{0BB3B6FA-7101-4D2A-8D7E-2816107243DB}"/>
              </a:ext>
            </a:extLst>
          </p:cNvPr>
          <p:cNvGraphicFramePr>
            <a:graphicFrameLocks noGrp="1"/>
          </p:cNvGraphicFramePr>
          <p:nvPr>
            <p:ph type="tbl" sz="quarter" idx="13"/>
            <p:extLst>
              <p:ext uri="{D42A27DB-BD31-4B8C-83A1-F6EECF244321}">
                <p14:modId xmlns:p14="http://schemas.microsoft.com/office/powerpoint/2010/main" val="1422860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81482525"/>
                    </a:ext>
                  </a:extLst>
                </a:gridCol>
                <a:gridCol w="905256">
                  <a:extLst>
                    <a:ext uri="{9D8B030D-6E8A-4147-A177-3AD203B41FA5}">
                      <a16:colId xmlns:a16="http://schemas.microsoft.com/office/drawing/2014/main" val="2885397664"/>
                    </a:ext>
                  </a:extLst>
                </a:gridCol>
                <a:gridCol w="329184">
                  <a:extLst>
                    <a:ext uri="{9D8B030D-6E8A-4147-A177-3AD203B41FA5}">
                      <a16:colId xmlns:a16="http://schemas.microsoft.com/office/drawing/2014/main" val="3515257271"/>
                    </a:ext>
                  </a:extLst>
                </a:gridCol>
                <a:gridCol w="329184">
                  <a:extLst>
                    <a:ext uri="{9D8B030D-6E8A-4147-A177-3AD203B41FA5}">
                      <a16:colId xmlns:a16="http://schemas.microsoft.com/office/drawing/2014/main" val="714713400"/>
                    </a:ext>
                  </a:extLst>
                </a:gridCol>
                <a:gridCol w="329184">
                  <a:extLst>
                    <a:ext uri="{9D8B030D-6E8A-4147-A177-3AD203B41FA5}">
                      <a16:colId xmlns:a16="http://schemas.microsoft.com/office/drawing/2014/main" val="721161374"/>
                    </a:ext>
                  </a:extLst>
                </a:gridCol>
                <a:gridCol w="329184">
                  <a:extLst>
                    <a:ext uri="{9D8B030D-6E8A-4147-A177-3AD203B41FA5}">
                      <a16:colId xmlns:a16="http://schemas.microsoft.com/office/drawing/2014/main" val="2434040672"/>
                    </a:ext>
                  </a:extLst>
                </a:gridCol>
                <a:gridCol w="329184">
                  <a:extLst>
                    <a:ext uri="{9D8B030D-6E8A-4147-A177-3AD203B41FA5}">
                      <a16:colId xmlns:a16="http://schemas.microsoft.com/office/drawing/2014/main" val="1382032542"/>
                    </a:ext>
                  </a:extLst>
                </a:gridCol>
                <a:gridCol w="329184">
                  <a:extLst>
                    <a:ext uri="{9D8B030D-6E8A-4147-A177-3AD203B41FA5}">
                      <a16:colId xmlns:a16="http://schemas.microsoft.com/office/drawing/2014/main" val="3869149502"/>
                    </a:ext>
                  </a:extLst>
                </a:gridCol>
                <a:gridCol w="329184">
                  <a:extLst>
                    <a:ext uri="{9D8B030D-6E8A-4147-A177-3AD203B41FA5}">
                      <a16:colId xmlns:a16="http://schemas.microsoft.com/office/drawing/2014/main" val="2550707341"/>
                    </a:ext>
                  </a:extLst>
                </a:gridCol>
                <a:gridCol w="329184">
                  <a:extLst>
                    <a:ext uri="{9D8B030D-6E8A-4147-A177-3AD203B41FA5}">
                      <a16:colId xmlns:a16="http://schemas.microsoft.com/office/drawing/2014/main" val="1167027865"/>
                    </a:ext>
                  </a:extLst>
                </a:gridCol>
                <a:gridCol w="329184">
                  <a:extLst>
                    <a:ext uri="{9D8B030D-6E8A-4147-A177-3AD203B41FA5}">
                      <a16:colId xmlns:a16="http://schemas.microsoft.com/office/drawing/2014/main" val="521942013"/>
                    </a:ext>
                  </a:extLst>
                </a:gridCol>
                <a:gridCol w="329184">
                  <a:extLst>
                    <a:ext uri="{9D8B030D-6E8A-4147-A177-3AD203B41FA5}">
                      <a16:colId xmlns:a16="http://schemas.microsoft.com/office/drawing/2014/main" val="3766403021"/>
                    </a:ext>
                  </a:extLst>
                </a:gridCol>
                <a:gridCol w="329184">
                  <a:extLst>
                    <a:ext uri="{9D8B030D-6E8A-4147-A177-3AD203B41FA5}">
                      <a16:colId xmlns:a16="http://schemas.microsoft.com/office/drawing/2014/main" val="2258788791"/>
                    </a:ext>
                  </a:extLst>
                </a:gridCol>
                <a:gridCol w="329184">
                  <a:extLst>
                    <a:ext uri="{9D8B030D-6E8A-4147-A177-3AD203B41FA5}">
                      <a16:colId xmlns:a16="http://schemas.microsoft.com/office/drawing/2014/main" val="2022410055"/>
                    </a:ext>
                  </a:extLst>
                </a:gridCol>
                <a:gridCol w="329184">
                  <a:extLst>
                    <a:ext uri="{9D8B030D-6E8A-4147-A177-3AD203B41FA5}">
                      <a16:colId xmlns:a16="http://schemas.microsoft.com/office/drawing/2014/main" val="778334580"/>
                    </a:ext>
                  </a:extLst>
                </a:gridCol>
                <a:gridCol w="329184">
                  <a:extLst>
                    <a:ext uri="{9D8B030D-6E8A-4147-A177-3AD203B41FA5}">
                      <a16:colId xmlns:a16="http://schemas.microsoft.com/office/drawing/2014/main" val="2796229458"/>
                    </a:ext>
                  </a:extLst>
                </a:gridCol>
                <a:gridCol w="329184">
                  <a:extLst>
                    <a:ext uri="{9D8B030D-6E8A-4147-A177-3AD203B41FA5}">
                      <a16:colId xmlns:a16="http://schemas.microsoft.com/office/drawing/2014/main" val="4257916488"/>
                    </a:ext>
                  </a:extLst>
                </a:gridCol>
                <a:gridCol w="329184">
                  <a:extLst>
                    <a:ext uri="{9D8B030D-6E8A-4147-A177-3AD203B41FA5}">
                      <a16:colId xmlns:a16="http://schemas.microsoft.com/office/drawing/2014/main" val="3929638318"/>
                    </a:ext>
                  </a:extLst>
                </a:gridCol>
                <a:gridCol w="329184">
                  <a:extLst>
                    <a:ext uri="{9D8B030D-6E8A-4147-A177-3AD203B41FA5}">
                      <a16:colId xmlns:a16="http://schemas.microsoft.com/office/drawing/2014/main" val="1035180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17183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- 2024-01-02 18:00:23</a:t>
                      </a:r>
                      <a:r>
                        <a:rPr kumimoji="0" lang="fr-FR" sz="1000" b="0" i="0" u="none" strike="noStrike" kern="1200" cap="none" spc="0" normalizeH="0" baseline="0" noProof="0">
                          <a:ln>
                            <a:noFill/>
                          </a:ln>
                          <a:solidFill>
                            <a:prstClr val="black"/>
                          </a:solidFill>
                          <a:effectLst/>
                          <a:uLnTx/>
                          <a:uFillTx/>
                          <a:latin typeface="Calibri"/>
                          <a:ea typeface="+mn-ea"/>
                          <a:cs typeface="+mn-cs"/>
                        </a:rPr>
                        <a:t>
 Chez Schmidt, nous aménageons tous les espaces de la maison.
Alors pour ceux qui adorent s'installer confortablement au bord de la fenêtre pour regarder la neige tomber avec un chocolat chaud , nous avons la solution : le banc de rangement !
Choisissez les dimensions au millimètre près, les coloris des façades, des caissons, du plateau, les équipements, ... tout est personnalisable ! Et pour le rendre encore plus cosy, découvrez nos coussins, plaids, mugs,... sur notre boutique en ligne www.shop.schmidt.
On a pensé à tout pour rendre vos intérieurs cocooning et design en 2024.
Prenez rendez-vous avec un de nos concepteurs pour créer votre espace cocooning : https://www.home-design.schmidt/fr-fr/prendre-rendez-vous
#HomeSchmidtHome  #cocooning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Shop.schmidt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46808593"/>
                  </a:ext>
                </a:extLst>
              </a:tr>
            </a:tbl>
          </a:graphicData>
        </a:graphic>
      </p:graphicFrame>
      <p:sp>
        <p:nvSpPr>
          <p:cNvPr id="4" name="Text Placeholder 3">
            <a:extLst>
              <a:ext uri="{FF2B5EF4-FFF2-40B4-BE49-F238E27FC236}">
                <a16:creationId xmlns:a16="http://schemas.microsoft.com/office/drawing/2014/main" id="{A6EFDEC3-8B2A-4C96-992C-3A9A78568C9A}"/>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4701865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AFCB7-A699-445F-9233-6478387BFD1D}"/>
              </a:ext>
            </a:extLst>
          </p:cNvPr>
          <p:cNvSpPr>
            <a:spLocks noGrp="1"/>
          </p:cNvSpPr>
          <p:nvPr>
            <p:ph type="title"/>
          </p:nvPr>
        </p:nvSpPr>
        <p:spPr/>
        <p:txBody>
          <a:bodyPr/>
          <a:lstStyle/>
          <a:p>
            <a:r>
              <a:rPr lang="en-US"/>
              <a:t>Facebook Original Own Posts Table | Schmidt Schmidt France - 17 of 18</a:t>
            </a:r>
          </a:p>
        </p:txBody>
      </p:sp>
      <p:graphicFrame>
        <p:nvGraphicFramePr>
          <p:cNvPr id="5" name="Table Placeholder 4">
            <a:extLst>
              <a:ext uri="{FF2B5EF4-FFF2-40B4-BE49-F238E27FC236}">
                <a16:creationId xmlns:a16="http://schemas.microsoft.com/office/drawing/2014/main" id="{0CDA4F71-2C34-4BCD-9AF0-C6EAAEDEB178}"/>
              </a:ext>
            </a:extLst>
          </p:cNvPr>
          <p:cNvGraphicFramePr>
            <a:graphicFrameLocks noGrp="1"/>
          </p:cNvGraphicFramePr>
          <p:nvPr>
            <p:ph type="tbl" sz="quarter" idx="13"/>
            <p:extLst>
              <p:ext uri="{D42A27DB-BD31-4B8C-83A1-F6EECF244321}">
                <p14:modId xmlns:p14="http://schemas.microsoft.com/office/powerpoint/2010/main" val="2111676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19387568"/>
                    </a:ext>
                  </a:extLst>
                </a:gridCol>
                <a:gridCol w="905256">
                  <a:extLst>
                    <a:ext uri="{9D8B030D-6E8A-4147-A177-3AD203B41FA5}">
                      <a16:colId xmlns:a16="http://schemas.microsoft.com/office/drawing/2014/main" val="1729115028"/>
                    </a:ext>
                  </a:extLst>
                </a:gridCol>
                <a:gridCol w="329184">
                  <a:extLst>
                    <a:ext uri="{9D8B030D-6E8A-4147-A177-3AD203B41FA5}">
                      <a16:colId xmlns:a16="http://schemas.microsoft.com/office/drawing/2014/main" val="3577591164"/>
                    </a:ext>
                  </a:extLst>
                </a:gridCol>
                <a:gridCol w="329184">
                  <a:extLst>
                    <a:ext uri="{9D8B030D-6E8A-4147-A177-3AD203B41FA5}">
                      <a16:colId xmlns:a16="http://schemas.microsoft.com/office/drawing/2014/main" val="1088257282"/>
                    </a:ext>
                  </a:extLst>
                </a:gridCol>
                <a:gridCol w="329184">
                  <a:extLst>
                    <a:ext uri="{9D8B030D-6E8A-4147-A177-3AD203B41FA5}">
                      <a16:colId xmlns:a16="http://schemas.microsoft.com/office/drawing/2014/main" val="3174520217"/>
                    </a:ext>
                  </a:extLst>
                </a:gridCol>
                <a:gridCol w="329184">
                  <a:extLst>
                    <a:ext uri="{9D8B030D-6E8A-4147-A177-3AD203B41FA5}">
                      <a16:colId xmlns:a16="http://schemas.microsoft.com/office/drawing/2014/main" val="1544520155"/>
                    </a:ext>
                  </a:extLst>
                </a:gridCol>
                <a:gridCol w="329184">
                  <a:extLst>
                    <a:ext uri="{9D8B030D-6E8A-4147-A177-3AD203B41FA5}">
                      <a16:colId xmlns:a16="http://schemas.microsoft.com/office/drawing/2014/main" val="3057223842"/>
                    </a:ext>
                  </a:extLst>
                </a:gridCol>
                <a:gridCol w="329184">
                  <a:extLst>
                    <a:ext uri="{9D8B030D-6E8A-4147-A177-3AD203B41FA5}">
                      <a16:colId xmlns:a16="http://schemas.microsoft.com/office/drawing/2014/main" val="3193050395"/>
                    </a:ext>
                  </a:extLst>
                </a:gridCol>
                <a:gridCol w="329184">
                  <a:extLst>
                    <a:ext uri="{9D8B030D-6E8A-4147-A177-3AD203B41FA5}">
                      <a16:colId xmlns:a16="http://schemas.microsoft.com/office/drawing/2014/main" val="943783972"/>
                    </a:ext>
                  </a:extLst>
                </a:gridCol>
                <a:gridCol w="329184">
                  <a:extLst>
                    <a:ext uri="{9D8B030D-6E8A-4147-A177-3AD203B41FA5}">
                      <a16:colId xmlns:a16="http://schemas.microsoft.com/office/drawing/2014/main" val="4185363812"/>
                    </a:ext>
                  </a:extLst>
                </a:gridCol>
                <a:gridCol w="329184">
                  <a:extLst>
                    <a:ext uri="{9D8B030D-6E8A-4147-A177-3AD203B41FA5}">
                      <a16:colId xmlns:a16="http://schemas.microsoft.com/office/drawing/2014/main" val="3766384858"/>
                    </a:ext>
                  </a:extLst>
                </a:gridCol>
                <a:gridCol w="329184">
                  <a:extLst>
                    <a:ext uri="{9D8B030D-6E8A-4147-A177-3AD203B41FA5}">
                      <a16:colId xmlns:a16="http://schemas.microsoft.com/office/drawing/2014/main" val="3612102049"/>
                    </a:ext>
                  </a:extLst>
                </a:gridCol>
                <a:gridCol w="329184">
                  <a:extLst>
                    <a:ext uri="{9D8B030D-6E8A-4147-A177-3AD203B41FA5}">
                      <a16:colId xmlns:a16="http://schemas.microsoft.com/office/drawing/2014/main" val="1926540134"/>
                    </a:ext>
                  </a:extLst>
                </a:gridCol>
                <a:gridCol w="329184">
                  <a:extLst>
                    <a:ext uri="{9D8B030D-6E8A-4147-A177-3AD203B41FA5}">
                      <a16:colId xmlns:a16="http://schemas.microsoft.com/office/drawing/2014/main" val="1524296479"/>
                    </a:ext>
                  </a:extLst>
                </a:gridCol>
                <a:gridCol w="329184">
                  <a:extLst>
                    <a:ext uri="{9D8B030D-6E8A-4147-A177-3AD203B41FA5}">
                      <a16:colId xmlns:a16="http://schemas.microsoft.com/office/drawing/2014/main" val="3110941993"/>
                    </a:ext>
                  </a:extLst>
                </a:gridCol>
                <a:gridCol w="329184">
                  <a:extLst>
                    <a:ext uri="{9D8B030D-6E8A-4147-A177-3AD203B41FA5}">
                      <a16:colId xmlns:a16="http://schemas.microsoft.com/office/drawing/2014/main" val="545887692"/>
                    </a:ext>
                  </a:extLst>
                </a:gridCol>
                <a:gridCol w="329184">
                  <a:extLst>
                    <a:ext uri="{9D8B030D-6E8A-4147-A177-3AD203B41FA5}">
                      <a16:colId xmlns:a16="http://schemas.microsoft.com/office/drawing/2014/main" val="2599915342"/>
                    </a:ext>
                  </a:extLst>
                </a:gridCol>
                <a:gridCol w="329184">
                  <a:extLst>
                    <a:ext uri="{9D8B030D-6E8A-4147-A177-3AD203B41FA5}">
                      <a16:colId xmlns:a16="http://schemas.microsoft.com/office/drawing/2014/main" val="3858804800"/>
                    </a:ext>
                  </a:extLst>
                </a:gridCol>
                <a:gridCol w="329184">
                  <a:extLst>
                    <a:ext uri="{9D8B030D-6E8A-4147-A177-3AD203B41FA5}">
                      <a16:colId xmlns:a16="http://schemas.microsoft.com/office/drawing/2014/main" val="2852848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88554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Schmidt Schmidt France - 2024-01-02 10:53:13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41193040"/>
                  </a:ext>
                </a:extLst>
              </a:tr>
            </a:tbl>
          </a:graphicData>
        </a:graphic>
      </p:graphicFrame>
      <p:sp>
        <p:nvSpPr>
          <p:cNvPr id="4" name="Text Placeholder 3">
            <a:extLst>
              <a:ext uri="{FF2B5EF4-FFF2-40B4-BE49-F238E27FC236}">
                <a16:creationId xmlns:a16="http://schemas.microsoft.com/office/drawing/2014/main" id="{90BC9DE4-8209-40F8-A6DF-0FC8775D6D98}"/>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1683541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80B23-602C-4C8C-856B-23D50EC5878B}"/>
              </a:ext>
            </a:extLst>
          </p:cNvPr>
          <p:cNvSpPr>
            <a:spLocks noGrp="1"/>
          </p:cNvSpPr>
          <p:nvPr>
            <p:ph type="title"/>
          </p:nvPr>
        </p:nvSpPr>
        <p:spPr/>
        <p:txBody>
          <a:bodyPr/>
          <a:lstStyle/>
          <a:p>
            <a:r>
              <a:rPr lang="en-US"/>
              <a:t>Facebook Original Own Posts Table | Schmidt Schmidt France - 18 of 18</a:t>
            </a:r>
          </a:p>
        </p:txBody>
      </p:sp>
      <p:graphicFrame>
        <p:nvGraphicFramePr>
          <p:cNvPr id="5" name="Table Placeholder 4">
            <a:extLst>
              <a:ext uri="{FF2B5EF4-FFF2-40B4-BE49-F238E27FC236}">
                <a16:creationId xmlns:a16="http://schemas.microsoft.com/office/drawing/2014/main" id="{93230754-681D-4C69-A6B7-8AFE2100B54F}"/>
              </a:ext>
            </a:extLst>
          </p:cNvPr>
          <p:cNvGraphicFramePr>
            <a:graphicFrameLocks noGrp="1"/>
          </p:cNvGraphicFramePr>
          <p:nvPr>
            <p:ph type="tbl" sz="quarter" idx="13"/>
            <p:extLst>
              <p:ext uri="{D42A27DB-BD31-4B8C-83A1-F6EECF244321}">
                <p14:modId xmlns:p14="http://schemas.microsoft.com/office/powerpoint/2010/main" val="70372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31798208"/>
                    </a:ext>
                  </a:extLst>
                </a:gridCol>
                <a:gridCol w="905256">
                  <a:extLst>
                    <a:ext uri="{9D8B030D-6E8A-4147-A177-3AD203B41FA5}">
                      <a16:colId xmlns:a16="http://schemas.microsoft.com/office/drawing/2014/main" val="1543662690"/>
                    </a:ext>
                  </a:extLst>
                </a:gridCol>
                <a:gridCol w="329184">
                  <a:extLst>
                    <a:ext uri="{9D8B030D-6E8A-4147-A177-3AD203B41FA5}">
                      <a16:colId xmlns:a16="http://schemas.microsoft.com/office/drawing/2014/main" val="1004935506"/>
                    </a:ext>
                  </a:extLst>
                </a:gridCol>
                <a:gridCol w="329184">
                  <a:extLst>
                    <a:ext uri="{9D8B030D-6E8A-4147-A177-3AD203B41FA5}">
                      <a16:colId xmlns:a16="http://schemas.microsoft.com/office/drawing/2014/main" val="1483616681"/>
                    </a:ext>
                  </a:extLst>
                </a:gridCol>
                <a:gridCol w="329184">
                  <a:extLst>
                    <a:ext uri="{9D8B030D-6E8A-4147-A177-3AD203B41FA5}">
                      <a16:colId xmlns:a16="http://schemas.microsoft.com/office/drawing/2014/main" val="1079166496"/>
                    </a:ext>
                  </a:extLst>
                </a:gridCol>
                <a:gridCol w="329184">
                  <a:extLst>
                    <a:ext uri="{9D8B030D-6E8A-4147-A177-3AD203B41FA5}">
                      <a16:colId xmlns:a16="http://schemas.microsoft.com/office/drawing/2014/main" val="3396986435"/>
                    </a:ext>
                  </a:extLst>
                </a:gridCol>
                <a:gridCol w="329184">
                  <a:extLst>
                    <a:ext uri="{9D8B030D-6E8A-4147-A177-3AD203B41FA5}">
                      <a16:colId xmlns:a16="http://schemas.microsoft.com/office/drawing/2014/main" val="46215661"/>
                    </a:ext>
                  </a:extLst>
                </a:gridCol>
                <a:gridCol w="329184">
                  <a:extLst>
                    <a:ext uri="{9D8B030D-6E8A-4147-A177-3AD203B41FA5}">
                      <a16:colId xmlns:a16="http://schemas.microsoft.com/office/drawing/2014/main" val="898993608"/>
                    </a:ext>
                  </a:extLst>
                </a:gridCol>
                <a:gridCol w="329184">
                  <a:extLst>
                    <a:ext uri="{9D8B030D-6E8A-4147-A177-3AD203B41FA5}">
                      <a16:colId xmlns:a16="http://schemas.microsoft.com/office/drawing/2014/main" val="940681433"/>
                    </a:ext>
                  </a:extLst>
                </a:gridCol>
                <a:gridCol w="329184">
                  <a:extLst>
                    <a:ext uri="{9D8B030D-6E8A-4147-A177-3AD203B41FA5}">
                      <a16:colId xmlns:a16="http://schemas.microsoft.com/office/drawing/2014/main" val="909149902"/>
                    </a:ext>
                  </a:extLst>
                </a:gridCol>
                <a:gridCol w="329184">
                  <a:extLst>
                    <a:ext uri="{9D8B030D-6E8A-4147-A177-3AD203B41FA5}">
                      <a16:colId xmlns:a16="http://schemas.microsoft.com/office/drawing/2014/main" val="694848610"/>
                    </a:ext>
                  </a:extLst>
                </a:gridCol>
                <a:gridCol w="329184">
                  <a:extLst>
                    <a:ext uri="{9D8B030D-6E8A-4147-A177-3AD203B41FA5}">
                      <a16:colId xmlns:a16="http://schemas.microsoft.com/office/drawing/2014/main" val="1849273337"/>
                    </a:ext>
                  </a:extLst>
                </a:gridCol>
                <a:gridCol w="329184">
                  <a:extLst>
                    <a:ext uri="{9D8B030D-6E8A-4147-A177-3AD203B41FA5}">
                      <a16:colId xmlns:a16="http://schemas.microsoft.com/office/drawing/2014/main" val="3253927653"/>
                    </a:ext>
                  </a:extLst>
                </a:gridCol>
                <a:gridCol w="329184">
                  <a:extLst>
                    <a:ext uri="{9D8B030D-6E8A-4147-A177-3AD203B41FA5}">
                      <a16:colId xmlns:a16="http://schemas.microsoft.com/office/drawing/2014/main" val="3362783185"/>
                    </a:ext>
                  </a:extLst>
                </a:gridCol>
                <a:gridCol w="329184">
                  <a:extLst>
                    <a:ext uri="{9D8B030D-6E8A-4147-A177-3AD203B41FA5}">
                      <a16:colId xmlns:a16="http://schemas.microsoft.com/office/drawing/2014/main" val="3480155899"/>
                    </a:ext>
                  </a:extLst>
                </a:gridCol>
                <a:gridCol w="329184">
                  <a:extLst>
                    <a:ext uri="{9D8B030D-6E8A-4147-A177-3AD203B41FA5}">
                      <a16:colId xmlns:a16="http://schemas.microsoft.com/office/drawing/2014/main" val="691454272"/>
                    </a:ext>
                  </a:extLst>
                </a:gridCol>
                <a:gridCol w="329184">
                  <a:extLst>
                    <a:ext uri="{9D8B030D-6E8A-4147-A177-3AD203B41FA5}">
                      <a16:colId xmlns:a16="http://schemas.microsoft.com/office/drawing/2014/main" val="2047772765"/>
                    </a:ext>
                  </a:extLst>
                </a:gridCol>
                <a:gridCol w="329184">
                  <a:extLst>
                    <a:ext uri="{9D8B030D-6E8A-4147-A177-3AD203B41FA5}">
                      <a16:colId xmlns:a16="http://schemas.microsoft.com/office/drawing/2014/main" val="523280190"/>
                    </a:ext>
                  </a:extLst>
                </a:gridCol>
                <a:gridCol w="329184">
                  <a:extLst>
                    <a:ext uri="{9D8B030D-6E8A-4147-A177-3AD203B41FA5}">
                      <a16:colId xmlns:a16="http://schemas.microsoft.com/office/drawing/2014/main" val="3002383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433549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- 2024-01-02 10:48:04</a:t>
                      </a:r>
                      <a:r>
                        <a:rPr kumimoji="0" lang="fr-FR" sz="1000" b="0" i="0" u="none" strike="noStrike" kern="1200" cap="none" spc="0" normalizeH="0" baseline="0" noProof="0">
                          <a:ln>
                            <a:noFill/>
                          </a:ln>
                          <a:solidFill>
                            <a:prstClr val="black"/>
                          </a:solidFill>
                          <a:effectLst/>
                          <a:uLnTx/>
                          <a:uFillTx/>
                          <a:latin typeface="Calibri"/>
                          <a:ea typeface="+mn-ea"/>
                          <a:cs typeface="+mn-cs"/>
                        </a:rPr>
                        <a:t>
 Nous vous souhaitons tous nos voeux pour cette nouvelle année 2024 ! Qu'elle soit remplie de partage et d'amour ! 
Nous avons hâte de vous retrouver pour vous accompagner dans vos nouveaux projets.
#HomeSchmidtHome #bonneannée2024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58335473"/>
                  </a:ext>
                </a:extLst>
              </a:tr>
            </a:tbl>
          </a:graphicData>
        </a:graphic>
      </p:graphicFrame>
      <p:sp>
        <p:nvSpPr>
          <p:cNvPr id="4" name="Text Placeholder 3">
            <a:extLst>
              <a:ext uri="{FF2B5EF4-FFF2-40B4-BE49-F238E27FC236}">
                <a16:creationId xmlns:a16="http://schemas.microsoft.com/office/drawing/2014/main" id="{A81CA927-94BC-48A6-B21C-67E1716DB937}"/>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3053186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F6350-86AA-43DB-8529-2115549B9B33}"/>
              </a:ext>
            </a:extLst>
          </p:cNvPr>
          <p:cNvSpPr>
            <a:spLocks noGrp="1"/>
          </p:cNvSpPr>
          <p:nvPr>
            <p:ph type="title"/>
          </p:nvPr>
        </p:nvSpPr>
        <p:spPr/>
        <p:txBody>
          <a:bodyPr/>
          <a:lstStyle/>
          <a:p>
            <a:r>
              <a:rPr lang="en-US"/>
              <a:t>Instagram Post Tags Distribution | schmidt_officiel</a:t>
            </a:r>
          </a:p>
        </p:txBody>
      </p:sp>
      <p:graphicFrame>
        <p:nvGraphicFramePr>
          <p:cNvPr id="6" name="Chart Placeholder 5">
            <a:extLst>
              <a:ext uri="{FF2B5EF4-FFF2-40B4-BE49-F238E27FC236}">
                <a16:creationId xmlns:a16="http://schemas.microsoft.com/office/drawing/2014/main" id="{1FD742B1-CC17-4E5A-A1E4-F95013B84E36}"/>
              </a:ext>
            </a:extLst>
          </p:cNvPr>
          <p:cNvGraphicFramePr>
            <a:graphicFrameLocks noGrp="1"/>
          </p:cNvGraphicFramePr>
          <p:nvPr>
            <p:ph type="chart" sz="quarter" idx="13"/>
            <p:extLst>
              <p:ext uri="{D42A27DB-BD31-4B8C-83A1-F6EECF244321}">
                <p14:modId xmlns:p14="http://schemas.microsoft.com/office/powerpoint/2010/main" val="696663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72CA81-57A1-41FC-92E3-B8B628BC6122}"/>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C5D738F1-CD1E-4FD1-9AB1-627E95FA99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37572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85862-B621-45AB-B854-C6FB8CF0BFCB}"/>
              </a:ext>
            </a:extLst>
          </p:cNvPr>
          <p:cNvSpPr>
            <a:spLocks noGrp="1"/>
          </p:cNvSpPr>
          <p:nvPr>
            <p:ph type="title"/>
          </p:nvPr>
        </p:nvSpPr>
        <p:spPr/>
        <p:txBody>
          <a:bodyPr/>
          <a:lstStyle/>
          <a:p>
            <a:r>
              <a:rPr lang="en-US"/>
              <a:t>Facebook Post Tags Distribution | Schmidt Schmidt France</a:t>
            </a:r>
          </a:p>
        </p:txBody>
      </p:sp>
      <p:graphicFrame>
        <p:nvGraphicFramePr>
          <p:cNvPr id="6" name="Chart Placeholder 5">
            <a:extLst>
              <a:ext uri="{FF2B5EF4-FFF2-40B4-BE49-F238E27FC236}">
                <a16:creationId xmlns:a16="http://schemas.microsoft.com/office/drawing/2014/main" id="{7A53CA15-9A51-49E9-9BBB-41B83FEFDCA5}"/>
              </a:ext>
            </a:extLst>
          </p:cNvPr>
          <p:cNvGraphicFramePr>
            <a:graphicFrameLocks noGrp="1"/>
          </p:cNvGraphicFramePr>
          <p:nvPr>
            <p:ph type="chart" sz="quarter" idx="13"/>
            <p:extLst>
              <p:ext uri="{D42A27DB-BD31-4B8C-83A1-F6EECF244321}">
                <p14:modId xmlns:p14="http://schemas.microsoft.com/office/powerpoint/2010/main" val="2746569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00038F-0509-4281-9FEB-A617D90888F4}"/>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71C0523B-DAE8-4CE0-8672-3D93CE4DF3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83771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253F1-4642-45CD-9298-2E0A451B562D}"/>
              </a:ext>
            </a:extLst>
          </p:cNvPr>
          <p:cNvSpPr>
            <a:spLocks noGrp="1"/>
          </p:cNvSpPr>
          <p:nvPr>
            <p:ph type="title"/>
          </p:nvPr>
        </p:nvSpPr>
        <p:spPr/>
        <p:txBody>
          <a:bodyPr/>
          <a:lstStyle/>
          <a:p>
            <a:r>
              <a:rPr lang="de-DE"/>
              <a:t>Facebook KPI Vidéo | Schmidt Schmidt France - 1 of 6</a:t>
            </a:r>
            <a:endParaRPr lang="en-US"/>
          </a:p>
        </p:txBody>
      </p:sp>
      <p:graphicFrame>
        <p:nvGraphicFramePr>
          <p:cNvPr id="5" name="Table Placeholder 4">
            <a:extLst>
              <a:ext uri="{FF2B5EF4-FFF2-40B4-BE49-F238E27FC236}">
                <a16:creationId xmlns:a16="http://schemas.microsoft.com/office/drawing/2014/main" id="{2E92629C-4D8C-4B75-947B-6194F68C5E18}"/>
              </a:ext>
            </a:extLst>
          </p:cNvPr>
          <p:cNvGraphicFramePr>
            <a:graphicFrameLocks noGrp="1"/>
          </p:cNvGraphicFramePr>
          <p:nvPr>
            <p:ph type="tbl" sz="quarter" idx="13"/>
            <p:extLst>
              <p:ext uri="{D42A27DB-BD31-4B8C-83A1-F6EECF244321}">
                <p14:modId xmlns:p14="http://schemas.microsoft.com/office/powerpoint/2010/main" val="219658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10653408"/>
                    </a:ext>
                  </a:extLst>
                </a:gridCol>
                <a:gridCol w="987552">
                  <a:extLst>
                    <a:ext uri="{9D8B030D-6E8A-4147-A177-3AD203B41FA5}">
                      <a16:colId xmlns:a16="http://schemas.microsoft.com/office/drawing/2014/main" val="1635638023"/>
                    </a:ext>
                  </a:extLst>
                </a:gridCol>
                <a:gridCol w="658368">
                  <a:extLst>
                    <a:ext uri="{9D8B030D-6E8A-4147-A177-3AD203B41FA5}">
                      <a16:colId xmlns:a16="http://schemas.microsoft.com/office/drawing/2014/main" val="2482773108"/>
                    </a:ext>
                  </a:extLst>
                </a:gridCol>
                <a:gridCol w="329184">
                  <a:extLst>
                    <a:ext uri="{9D8B030D-6E8A-4147-A177-3AD203B41FA5}">
                      <a16:colId xmlns:a16="http://schemas.microsoft.com/office/drawing/2014/main" val="1904306793"/>
                    </a:ext>
                  </a:extLst>
                </a:gridCol>
                <a:gridCol w="329184">
                  <a:extLst>
                    <a:ext uri="{9D8B030D-6E8A-4147-A177-3AD203B41FA5}">
                      <a16:colId xmlns:a16="http://schemas.microsoft.com/office/drawing/2014/main" val="3016677053"/>
                    </a:ext>
                  </a:extLst>
                </a:gridCol>
                <a:gridCol w="329184">
                  <a:extLst>
                    <a:ext uri="{9D8B030D-6E8A-4147-A177-3AD203B41FA5}">
                      <a16:colId xmlns:a16="http://schemas.microsoft.com/office/drawing/2014/main" val="3877738782"/>
                    </a:ext>
                  </a:extLst>
                </a:gridCol>
                <a:gridCol w="329184">
                  <a:extLst>
                    <a:ext uri="{9D8B030D-6E8A-4147-A177-3AD203B41FA5}">
                      <a16:colId xmlns:a16="http://schemas.microsoft.com/office/drawing/2014/main" val="2418421680"/>
                    </a:ext>
                  </a:extLst>
                </a:gridCol>
                <a:gridCol w="329184">
                  <a:extLst>
                    <a:ext uri="{9D8B030D-6E8A-4147-A177-3AD203B41FA5}">
                      <a16:colId xmlns:a16="http://schemas.microsoft.com/office/drawing/2014/main" val="277206475"/>
                    </a:ext>
                  </a:extLst>
                </a:gridCol>
                <a:gridCol w="329184">
                  <a:extLst>
                    <a:ext uri="{9D8B030D-6E8A-4147-A177-3AD203B41FA5}">
                      <a16:colId xmlns:a16="http://schemas.microsoft.com/office/drawing/2014/main" val="2484699503"/>
                    </a:ext>
                  </a:extLst>
                </a:gridCol>
                <a:gridCol w="329184">
                  <a:extLst>
                    <a:ext uri="{9D8B030D-6E8A-4147-A177-3AD203B41FA5}">
                      <a16:colId xmlns:a16="http://schemas.microsoft.com/office/drawing/2014/main" val="2776546646"/>
                    </a:ext>
                  </a:extLst>
                </a:gridCol>
                <a:gridCol w="329184">
                  <a:extLst>
                    <a:ext uri="{9D8B030D-6E8A-4147-A177-3AD203B41FA5}">
                      <a16:colId xmlns:a16="http://schemas.microsoft.com/office/drawing/2014/main" val="698600756"/>
                    </a:ext>
                  </a:extLst>
                </a:gridCol>
                <a:gridCol w="329184">
                  <a:extLst>
                    <a:ext uri="{9D8B030D-6E8A-4147-A177-3AD203B41FA5}">
                      <a16:colId xmlns:a16="http://schemas.microsoft.com/office/drawing/2014/main" val="3254364679"/>
                    </a:ext>
                  </a:extLst>
                </a:gridCol>
                <a:gridCol w="329184">
                  <a:extLst>
                    <a:ext uri="{9D8B030D-6E8A-4147-A177-3AD203B41FA5}">
                      <a16:colId xmlns:a16="http://schemas.microsoft.com/office/drawing/2014/main" val="440048650"/>
                    </a:ext>
                  </a:extLst>
                </a:gridCol>
                <a:gridCol w="329184">
                  <a:extLst>
                    <a:ext uri="{9D8B030D-6E8A-4147-A177-3AD203B41FA5}">
                      <a16:colId xmlns:a16="http://schemas.microsoft.com/office/drawing/2014/main" val="548040837"/>
                    </a:ext>
                  </a:extLst>
                </a:gridCol>
                <a:gridCol w="329184">
                  <a:extLst>
                    <a:ext uri="{9D8B030D-6E8A-4147-A177-3AD203B41FA5}">
                      <a16:colId xmlns:a16="http://schemas.microsoft.com/office/drawing/2014/main" val="1786166005"/>
                    </a:ext>
                  </a:extLst>
                </a:gridCol>
                <a:gridCol w="329184">
                  <a:extLst>
                    <a:ext uri="{9D8B030D-6E8A-4147-A177-3AD203B41FA5}">
                      <a16:colId xmlns:a16="http://schemas.microsoft.com/office/drawing/2014/main" val="3992356814"/>
                    </a:ext>
                  </a:extLst>
                </a:gridCol>
                <a:gridCol w="329184">
                  <a:extLst>
                    <a:ext uri="{9D8B030D-6E8A-4147-A177-3AD203B41FA5}">
                      <a16:colId xmlns:a16="http://schemas.microsoft.com/office/drawing/2014/main" val="2857292890"/>
                    </a:ext>
                  </a:extLst>
                </a:gridCol>
                <a:gridCol w="329184">
                  <a:extLst>
                    <a:ext uri="{9D8B030D-6E8A-4147-A177-3AD203B41FA5}">
                      <a16:colId xmlns:a16="http://schemas.microsoft.com/office/drawing/2014/main" val="1393398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528924621"/>
                  </a:ext>
                </a:extLst>
              </a:tr>
            </a:tbl>
          </a:graphicData>
        </a:graphic>
      </p:graphicFrame>
      <p:sp>
        <p:nvSpPr>
          <p:cNvPr id="4" name="Text Placeholder 3">
            <a:extLst>
              <a:ext uri="{FF2B5EF4-FFF2-40B4-BE49-F238E27FC236}">
                <a16:creationId xmlns:a16="http://schemas.microsoft.com/office/drawing/2014/main" id="{771E1E8D-F159-4B17-9C5D-25A944EEABC8}"/>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2676281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ED31F-1F9A-43E7-9BFA-02210A5A5B56}"/>
              </a:ext>
            </a:extLst>
          </p:cNvPr>
          <p:cNvSpPr>
            <a:spLocks noGrp="1"/>
          </p:cNvSpPr>
          <p:nvPr>
            <p:ph type="title"/>
          </p:nvPr>
        </p:nvSpPr>
        <p:spPr/>
        <p:txBody>
          <a:bodyPr/>
          <a:lstStyle/>
          <a:p>
            <a:r>
              <a:rPr lang="de-DE"/>
              <a:t>Facebook KPI Vidéo | Schmidt Schmidt France - 2 of 6</a:t>
            </a:r>
            <a:endParaRPr lang="en-US"/>
          </a:p>
        </p:txBody>
      </p:sp>
      <p:graphicFrame>
        <p:nvGraphicFramePr>
          <p:cNvPr id="5" name="Table Placeholder 4">
            <a:extLst>
              <a:ext uri="{FF2B5EF4-FFF2-40B4-BE49-F238E27FC236}">
                <a16:creationId xmlns:a16="http://schemas.microsoft.com/office/drawing/2014/main" id="{D48B9927-F833-4A34-AFA0-F62805CA431B}"/>
              </a:ext>
            </a:extLst>
          </p:cNvPr>
          <p:cNvGraphicFramePr>
            <a:graphicFrameLocks noGrp="1"/>
          </p:cNvGraphicFramePr>
          <p:nvPr>
            <p:ph type="tbl" sz="quarter" idx="13"/>
            <p:extLst>
              <p:ext uri="{D42A27DB-BD31-4B8C-83A1-F6EECF244321}">
                <p14:modId xmlns:p14="http://schemas.microsoft.com/office/powerpoint/2010/main" val="3844897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5779310"/>
                    </a:ext>
                  </a:extLst>
                </a:gridCol>
                <a:gridCol w="987552">
                  <a:extLst>
                    <a:ext uri="{9D8B030D-6E8A-4147-A177-3AD203B41FA5}">
                      <a16:colId xmlns:a16="http://schemas.microsoft.com/office/drawing/2014/main" val="50511214"/>
                    </a:ext>
                  </a:extLst>
                </a:gridCol>
                <a:gridCol w="658368">
                  <a:extLst>
                    <a:ext uri="{9D8B030D-6E8A-4147-A177-3AD203B41FA5}">
                      <a16:colId xmlns:a16="http://schemas.microsoft.com/office/drawing/2014/main" val="1588487005"/>
                    </a:ext>
                  </a:extLst>
                </a:gridCol>
                <a:gridCol w="329184">
                  <a:extLst>
                    <a:ext uri="{9D8B030D-6E8A-4147-A177-3AD203B41FA5}">
                      <a16:colId xmlns:a16="http://schemas.microsoft.com/office/drawing/2014/main" val="2575552451"/>
                    </a:ext>
                  </a:extLst>
                </a:gridCol>
                <a:gridCol w="329184">
                  <a:extLst>
                    <a:ext uri="{9D8B030D-6E8A-4147-A177-3AD203B41FA5}">
                      <a16:colId xmlns:a16="http://schemas.microsoft.com/office/drawing/2014/main" val="1668504572"/>
                    </a:ext>
                  </a:extLst>
                </a:gridCol>
                <a:gridCol w="329184">
                  <a:extLst>
                    <a:ext uri="{9D8B030D-6E8A-4147-A177-3AD203B41FA5}">
                      <a16:colId xmlns:a16="http://schemas.microsoft.com/office/drawing/2014/main" val="4179511185"/>
                    </a:ext>
                  </a:extLst>
                </a:gridCol>
                <a:gridCol w="329184">
                  <a:extLst>
                    <a:ext uri="{9D8B030D-6E8A-4147-A177-3AD203B41FA5}">
                      <a16:colId xmlns:a16="http://schemas.microsoft.com/office/drawing/2014/main" val="3615148261"/>
                    </a:ext>
                  </a:extLst>
                </a:gridCol>
                <a:gridCol w="329184">
                  <a:extLst>
                    <a:ext uri="{9D8B030D-6E8A-4147-A177-3AD203B41FA5}">
                      <a16:colId xmlns:a16="http://schemas.microsoft.com/office/drawing/2014/main" val="2793475976"/>
                    </a:ext>
                  </a:extLst>
                </a:gridCol>
                <a:gridCol w="329184">
                  <a:extLst>
                    <a:ext uri="{9D8B030D-6E8A-4147-A177-3AD203B41FA5}">
                      <a16:colId xmlns:a16="http://schemas.microsoft.com/office/drawing/2014/main" val="2314654009"/>
                    </a:ext>
                  </a:extLst>
                </a:gridCol>
                <a:gridCol w="329184">
                  <a:extLst>
                    <a:ext uri="{9D8B030D-6E8A-4147-A177-3AD203B41FA5}">
                      <a16:colId xmlns:a16="http://schemas.microsoft.com/office/drawing/2014/main" val="4035553941"/>
                    </a:ext>
                  </a:extLst>
                </a:gridCol>
                <a:gridCol w="329184">
                  <a:extLst>
                    <a:ext uri="{9D8B030D-6E8A-4147-A177-3AD203B41FA5}">
                      <a16:colId xmlns:a16="http://schemas.microsoft.com/office/drawing/2014/main" val="3449873092"/>
                    </a:ext>
                  </a:extLst>
                </a:gridCol>
                <a:gridCol w="329184">
                  <a:extLst>
                    <a:ext uri="{9D8B030D-6E8A-4147-A177-3AD203B41FA5}">
                      <a16:colId xmlns:a16="http://schemas.microsoft.com/office/drawing/2014/main" val="1696709399"/>
                    </a:ext>
                  </a:extLst>
                </a:gridCol>
                <a:gridCol w="329184">
                  <a:extLst>
                    <a:ext uri="{9D8B030D-6E8A-4147-A177-3AD203B41FA5}">
                      <a16:colId xmlns:a16="http://schemas.microsoft.com/office/drawing/2014/main" val="1133118893"/>
                    </a:ext>
                  </a:extLst>
                </a:gridCol>
                <a:gridCol w="329184">
                  <a:extLst>
                    <a:ext uri="{9D8B030D-6E8A-4147-A177-3AD203B41FA5}">
                      <a16:colId xmlns:a16="http://schemas.microsoft.com/office/drawing/2014/main" val="3168352859"/>
                    </a:ext>
                  </a:extLst>
                </a:gridCol>
                <a:gridCol w="329184">
                  <a:extLst>
                    <a:ext uri="{9D8B030D-6E8A-4147-A177-3AD203B41FA5}">
                      <a16:colId xmlns:a16="http://schemas.microsoft.com/office/drawing/2014/main" val="2625703250"/>
                    </a:ext>
                  </a:extLst>
                </a:gridCol>
                <a:gridCol w="329184">
                  <a:extLst>
                    <a:ext uri="{9D8B030D-6E8A-4147-A177-3AD203B41FA5}">
                      <a16:colId xmlns:a16="http://schemas.microsoft.com/office/drawing/2014/main" val="2228573830"/>
                    </a:ext>
                  </a:extLst>
                </a:gridCol>
                <a:gridCol w="329184">
                  <a:extLst>
                    <a:ext uri="{9D8B030D-6E8A-4147-A177-3AD203B41FA5}">
                      <a16:colId xmlns:a16="http://schemas.microsoft.com/office/drawing/2014/main" val="3566662825"/>
                    </a:ext>
                  </a:extLst>
                </a:gridCol>
                <a:gridCol w="329184">
                  <a:extLst>
                    <a:ext uri="{9D8B030D-6E8A-4147-A177-3AD203B41FA5}">
                      <a16:colId xmlns:a16="http://schemas.microsoft.com/office/drawing/2014/main" val="202590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963794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- 2024-01-29 10:00:18</a:t>
                      </a:r>
                      <a:r>
                        <a:rPr kumimoji="0" lang="fr-FR" sz="1000" b="0" i="0" u="none" strike="noStrike" kern="1200" cap="none" spc="0" normalizeH="0" baseline="0" noProof="0">
                          <a:ln>
                            <a:noFill/>
                          </a:ln>
                          <a:solidFill>
                            <a:prstClr val="black"/>
                          </a:solidFill>
                          <a:effectLst/>
                          <a:uLnTx/>
                          <a:uFillTx/>
                          <a:latin typeface="Calibri"/>
                          <a:ea typeface="+mn-ea"/>
                          <a:cs typeface="+mn-cs"/>
                        </a:rPr>
                        <a:t>
 1 entrée, 3 fonctions ! 
D'abord, le dressing avec ces grandes portes miroir coulissantes pour ranger manteaux et chaussures (et checker sa tenue avant de partir 😉), ensuite un espace ouvert avec une commode, pratique pour déposer vos clés et le courrier. Pour finir, un espace cellier élégamment dissimulé derrière des portes coulissantes grande hauteur.
Juste le dressing, avec des portes battantes, 1 seule porte miroir... c'est à vous de choisir et à nos concepteurs de vous créer l'aménagement sur mesure pour votre entrée !
Prenez rendez-vous dans votre magasin le plus proche : https://www.home-design.schmidt/fr-fr/prendre-rendez-vous
#HomeSchmidtHome #entrée #dressing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https://quintly-eu-image-storage.s3.amazonaws.com/f2a0fdb0be7bc52426e257f36fb1c0d3/0efc6938a0432a3a4c18f6b12b147243.jpg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37945432"/>
                  </a:ext>
                </a:extLst>
              </a:tr>
            </a:tbl>
          </a:graphicData>
        </a:graphic>
      </p:graphicFrame>
      <p:sp>
        <p:nvSpPr>
          <p:cNvPr id="4" name="Text Placeholder 3">
            <a:extLst>
              <a:ext uri="{FF2B5EF4-FFF2-40B4-BE49-F238E27FC236}">
                <a16:creationId xmlns:a16="http://schemas.microsoft.com/office/drawing/2014/main" id="{3D1848E1-E949-4F60-8E93-59B5D5F10E5F}"/>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6320195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35C1-3FA9-4EEC-BE30-C5F7321E8079}"/>
              </a:ext>
            </a:extLst>
          </p:cNvPr>
          <p:cNvSpPr>
            <a:spLocks noGrp="1"/>
          </p:cNvSpPr>
          <p:nvPr>
            <p:ph type="title"/>
          </p:nvPr>
        </p:nvSpPr>
        <p:spPr/>
        <p:txBody>
          <a:bodyPr/>
          <a:lstStyle/>
          <a:p>
            <a:r>
              <a:rPr lang="de-DE"/>
              <a:t>Facebook KPI Vidéo | Schmidt Schmidt France - 3 of 6</a:t>
            </a:r>
            <a:endParaRPr lang="en-US"/>
          </a:p>
        </p:txBody>
      </p:sp>
      <p:graphicFrame>
        <p:nvGraphicFramePr>
          <p:cNvPr id="5" name="Table Placeholder 4">
            <a:extLst>
              <a:ext uri="{FF2B5EF4-FFF2-40B4-BE49-F238E27FC236}">
                <a16:creationId xmlns:a16="http://schemas.microsoft.com/office/drawing/2014/main" id="{83A10E94-CACF-4375-85C4-C8EC4DCEF911}"/>
              </a:ext>
            </a:extLst>
          </p:cNvPr>
          <p:cNvGraphicFramePr>
            <a:graphicFrameLocks noGrp="1"/>
          </p:cNvGraphicFramePr>
          <p:nvPr>
            <p:ph type="tbl" sz="quarter" idx="13"/>
            <p:extLst>
              <p:ext uri="{D42A27DB-BD31-4B8C-83A1-F6EECF244321}">
                <p14:modId xmlns:p14="http://schemas.microsoft.com/office/powerpoint/2010/main" val="761299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793903545"/>
                    </a:ext>
                  </a:extLst>
                </a:gridCol>
                <a:gridCol w="987552">
                  <a:extLst>
                    <a:ext uri="{9D8B030D-6E8A-4147-A177-3AD203B41FA5}">
                      <a16:colId xmlns:a16="http://schemas.microsoft.com/office/drawing/2014/main" val="3075289799"/>
                    </a:ext>
                  </a:extLst>
                </a:gridCol>
                <a:gridCol w="658368">
                  <a:extLst>
                    <a:ext uri="{9D8B030D-6E8A-4147-A177-3AD203B41FA5}">
                      <a16:colId xmlns:a16="http://schemas.microsoft.com/office/drawing/2014/main" val="2792451755"/>
                    </a:ext>
                  </a:extLst>
                </a:gridCol>
                <a:gridCol w="329184">
                  <a:extLst>
                    <a:ext uri="{9D8B030D-6E8A-4147-A177-3AD203B41FA5}">
                      <a16:colId xmlns:a16="http://schemas.microsoft.com/office/drawing/2014/main" val="4211600595"/>
                    </a:ext>
                  </a:extLst>
                </a:gridCol>
                <a:gridCol w="329184">
                  <a:extLst>
                    <a:ext uri="{9D8B030D-6E8A-4147-A177-3AD203B41FA5}">
                      <a16:colId xmlns:a16="http://schemas.microsoft.com/office/drawing/2014/main" val="2648753118"/>
                    </a:ext>
                  </a:extLst>
                </a:gridCol>
                <a:gridCol w="329184">
                  <a:extLst>
                    <a:ext uri="{9D8B030D-6E8A-4147-A177-3AD203B41FA5}">
                      <a16:colId xmlns:a16="http://schemas.microsoft.com/office/drawing/2014/main" val="2955096539"/>
                    </a:ext>
                  </a:extLst>
                </a:gridCol>
                <a:gridCol w="329184">
                  <a:extLst>
                    <a:ext uri="{9D8B030D-6E8A-4147-A177-3AD203B41FA5}">
                      <a16:colId xmlns:a16="http://schemas.microsoft.com/office/drawing/2014/main" val="1981632815"/>
                    </a:ext>
                  </a:extLst>
                </a:gridCol>
                <a:gridCol w="329184">
                  <a:extLst>
                    <a:ext uri="{9D8B030D-6E8A-4147-A177-3AD203B41FA5}">
                      <a16:colId xmlns:a16="http://schemas.microsoft.com/office/drawing/2014/main" val="184983192"/>
                    </a:ext>
                  </a:extLst>
                </a:gridCol>
                <a:gridCol w="329184">
                  <a:extLst>
                    <a:ext uri="{9D8B030D-6E8A-4147-A177-3AD203B41FA5}">
                      <a16:colId xmlns:a16="http://schemas.microsoft.com/office/drawing/2014/main" val="1197249331"/>
                    </a:ext>
                  </a:extLst>
                </a:gridCol>
                <a:gridCol w="329184">
                  <a:extLst>
                    <a:ext uri="{9D8B030D-6E8A-4147-A177-3AD203B41FA5}">
                      <a16:colId xmlns:a16="http://schemas.microsoft.com/office/drawing/2014/main" val="748371775"/>
                    </a:ext>
                  </a:extLst>
                </a:gridCol>
                <a:gridCol w="329184">
                  <a:extLst>
                    <a:ext uri="{9D8B030D-6E8A-4147-A177-3AD203B41FA5}">
                      <a16:colId xmlns:a16="http://schemas.microsoft.com/office/drawing/2014/main" val="1424345358"/>
                    </a:ext>
                  </a:extLst>
                </a:gridCol>
                <a:gridCol w="329184">
                  <a:extLst>
                    <a:ext uri="{9D8B030D-6E8A-4147-A177-3AD203B41FA5}">
                      <a16:colId xmlns:a16="http://schemas.microsoft.com/office/drawing/2014/main" val="2703842563"/>
                    </a:ext>
                  </a:extLst>
                </a:gridCol>
                <a:gridCol w="329184">
                  <a:extLst>
                    <a:ext uri="{9D8B030D-6E8A-4147-A177-3AD203B41FA5}">
                      <a16:colId xmlns:a16="http://schemas.microsoft.com/office/drawing/2014/main" val="2347941650"/>
                    </a:ext>
                  </a:extLst>
                </a:gridCol>
                <a:gridCol w="329184">
                  <a:extLst>
                    <a:ext uri="{9D8B030D-6E8A-4147-A177-3AD203B41FA5}">
                      <a16:colId xmlns:a16="http://schemas.microsoft.com/office/drawing/2014/main" val="1490402448"/>
                    </a:ext>
                  </a:extLst>
                </a:gridCol>
                <a:gridCol w="329184">
                  <a:extLst>
                    <a:ext uri="{9D8B030D-6E8A-4147-A177-3AD203B41FA5}">
                      <a16:colId xmlns:a16="http://schemas.microsoft.com/office/drawing/2014/main" val="1769028865"/>
                    </a:ext>
                  </a:extLst>
                </a:gridCol>
                <a:gridCol w="329184">
                  <a:extLst>
                    <a:ext uri="{9D8B030D-6E8A-4147-A177-3AD203B41FA5}">
                      <a16:colId xmlns:a16="http://schemas.microsoft.com/office/drawing/2014/main" val="399928630"/>
                    </a:ext>
                  </a:extLst>
                </a:gridCol>
                <a:gridCol w="329184">
                  <a:extLst>
                    <a:ext uri="{9D8B030D-6E8A-4147-A177-3AD203B41FA5}">
                      <a16:colId xmlns:a16="http://schemas.microsoft.com/office/drawing/2014/main" val="3421052715"/>
                    </a:ext>
                  </a:extLst>
                </a:gridCol>
                <a:gridCol w="329184">
                  <a:extLst>
                    <a:ext uri="{9D8B030D-6E8A-4147-A177-3AD203B41FA5}">
                      <a16:colId xmlns:a16="http://schemas.microsoft.com/office/drawing/2014/main" val="1668278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93693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- 2024-01-26 09:00:20</a:t>
                      </a:r>
                      <a:r>
                        <a:rPr kumimoji="0" lang="fr-FR" sz="1000" b="0" i="0" u="none" strike="noStrike" kern="1200" cap="none" spc="0" normalizeH="0" baseline="0" noProof="0">
                          <a:ln>
                            <a:noFill/>
                          </a:ln>
                          <a:solidFill>
                            <a:prstClr val="black"/>
                          </a:solidFill>
                          <a:effectLst/>
                          <a:uLnTx/>
                          <a:uFillTx/>
                          <a:latin typeface="Calibri"/>
                          <a:ea typeface="+mn-ea"/>
                          <a:cs typeface="+mn-cs"/>
                        </a:rPr>
                        <a:t>
 Connaissez-vous la différence entre le sur-mesure et "3D Fit, Le sur-mesure Schmidt" ?
Chez nous, les tiroirs deviennent plus profonds pour vous offrir toujours plus de rangement, 26% exactement, et sans surcoût ! Et ce n'est que chez Schmidt que vous pourrez le trouver !
Grâce à notre concept exclusif 3DFit, ranger sera un jeu d'enfant 😉
Rendez-vous en magasin pour concevoir votre aménagement sur mesure : https://www.home-design.schmidt/fr-fr/prendre-rendez-vous
#HomeSchmidtHome #cuisinesurmesure #dressingsurmesure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https://quintly-eu-image-storage.s3.amazonaws.com/f2a0fdb0be7bc52426e257f36fb1c0d3/28a03837646bb185ab6c1cc9c4422b3e.jpg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41216208"/>
                  </a:ext>
                </a:extLst>
              </a:tr>
            </a:tbl>
          </a:graphicData>
        </a:graphic>
      </p:graphicFrame>
      <p:sp>
        <p:nvSpPr>
          <p:cNvPr id="4" name="Text Placeholder 3">
            <a:extLst>
              <a:ext uri="{FF2B5EF4-FFF2-40B4-BE49-F238E27FC236}">
                <a16:creationId xmlns:a16="http://schemas.microsoft.com/office/drawing/2014/main" id="{5070AC70-1B21-40E9-956A-3C33A23FB767}"/>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1287267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81CF-3E96-46AF-8CB1-80E12F389133}"/>
              </a:ext>
            </a:extLst>
          </p:cNvPr>
          <p:cNvSpPr>
            <a:spLocks noGrp="1"/>
          </p:cNvSpPr>
          <p:nvPr>
            <p:ph type="title"/>
          </p:nvPr>
        </p:nvSpPr>
        <p:spPr/>
        <p:txBody>
          <a:bodyPr/>
          <a:lstStyle/>
          <a:p>
            <a:r>
              <a:rPr lang="de-DE"/>
              <a:t>Facebook KPI Vidéo | Schmidt Schmidt France - 4 of 6</a:t>
            </a:r>
            <a:endParaRPr lang="en-US"/>
          </a:p>
        </p:txBody>
      </p:sp>
      <p:graphicFrame>
        <p:nvGraphicFramePr>
          <p:cNvPr id="5" name="Table Placeholder 4">
            <a:extLst>
              <a:ext uri="{FF2B5EF4-FFF2-40B4-BE49-F238E27FC236}">
                <a16:creationId xmlns:a16="http://schemas.microsoft.com/office/drawing/2014/main" id="{3752F6D9-0E38-4B65-89DA-6A70A84BE390}"/>
              </a:ext>
            </a:extLst>
          </p:cNvPr>
          <p:cNvGraphicFramePr>
            <a:graphicFrameLocks noGrp="1"/>
          </p:cNvGraphicFramePr>
          <p:nvPr>
            <p:ph type="tbl" sz="quarter" idx="13"/>
            <p:extLst>
              <p:ext uri="{D42A27DB-BD31-4B8C-83A1-F6EECF244321}">
                <p14:modId xmlns:p14="http://schemas.microsoft.com/office/powerpoint/2010/main" val="2082278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50282510"/>
                    </a:ext>
                  </a:extLst>
                </a:gridCol>
                <a:gridCol w="987552">
                  <a:extLst>
                    <a:ext uri="{9D8B030D-6E8A-4147-A177-3AD203B41FA5}">
                      <a16:colId xmlns:a16="http://schemas.microsoft.com/office/drawing/2014/main" val="4022578219"/>
                    </a:ext>
                  </a:extLst>
                </a:gridCol>
                <a:gridCol w="658368">
                  <a:extLst>
                    <a:ext uri="{9D8B030D-6E8A-4147-A177-3AD203B41FA5}">
                      <a16:colId xmlns:a16="http://schemas.microsoft.com/office/drawing/2014/main" val="16864380"/>
                    </a:ext>
                  </a:extLst>
                </a:gridCol>
                <a:gridCol w="329184">
                  <a:extLst>
                    <a:ext uri="{9D8B030D-6E8A-4147-A177-3AD203B41FA5}">
                      <a16:colId xmlns:a16="http://schemas.microsoft.com/office/drawing/2014/main" val="1458914437"/>
                    </a:ext>
                  </a:extLst>
                </a:gridCol>
                <a:gridCol w="329184">
                  <a:extLst>
                    <a:ext uri="{9D8B030D-6E8A-4147-A177-3AD203B41FA5}">
                      <a16:colId xmlns:a16="http://schemas.microsoft.com/office/drawing/2014/main" val="596742220"/>
                    </a:ext>
                  </a:extLst>
                </a:gridCol>
                <a:gridCol w="329184">
                  <a:extLst>
                    <a:ext uri="{9D8B030D-6E8A-4147-A177-3AD203B41FA5}">
                      <a16:colId xmlns:a16="http://schemas.microsoft.com/office/drawing/2014/main" val="1512999868"/>
                    </a:ext>
                  </a:extLst>
                </a:gridCol>
                <a:gridCol w="329184">
                  <a:extLst>
                    <a:ext uri="{9D8B030D-6E8A-4147-A177-3AD203B41FA5}">
                      <a16:colId xmlns:a16="http://schemas.microsoft.com/office/drawing/2014/main" val="1603232482"/>
                    </a:ext>
                  </a:extLst>
                </a:gridCol>
                <a:gridCol w="329184">
                  <a:extLst>
                    <a:ext uri="{9D8B030D-6E8A-4147-A177-3AD203B41FA5}">
                      <a16:colId xmlns:a16="http://schemas.microsoft.com/office/drawing/2014/main" val="2497856093"/>
                    </a:ext>
                  </a:extLst>
                </a:gridCol>
                <a:gridCol w="329184">
                  <a:extLst>
                    <a:ext uri="{9D8B030D-6E8A-4147-A177-3AD203B41FA5}">
                      <a16:colId xmlns:a16="http://schemas.microsoft.com/office/drawing/2014/main" val="124517722"/>
                    </a:ext>
                  </a:extLst>
                </a:gridCol>
                <a:gridCol w="329184">
                  <a:extLst>
                    <a:ext uri="{9D8B030D-6E8A-4147-A177-3AD203B41FA5}">
                      <a16:colId xmlns:a16="http://schemas.microsoft.com/office/drawing/2014/main" val="1902353827"/>
                    </a:ext>
                  </a:extLst>
                </a:gridCol>
                <a:gridCol w="329184">
                  <a:extLst>
                    <a:ext uri="{9D8B030D-6E8A-4147-A177-3AD203B41FA5}">
                      <a16:colId xmlns:a16="http://schemas.microsoft.com/office/drawing/2014/main" val="4122855788"/>
                    </a:ext>
                  </a:extLst>
                </a:gridCol>
                <a:gridCol w="329184">
                  <a:extLst>
                    <a:ext uri="{9D8B030D-6E8A-4147-A177-3AD203B41FA5}">
                      <a16:colId xmlns:a16="http://schemas.microsoft.com/office/drawing/2014/main" val="3492303130"/>
                    </a:ext>
                  </a:extLst>
                </a:gridCol>
                <a:gridCol w="329184">
                  <a:extLst>
                    <a:ext uri="{9D8B030D-6E8A-4147-A177-3AD203B41FA5}">
                      <a16:colId xmlns:a16="http://schemas.microsoft.com/office/drawing/2014/main" val="3870550163"/>
                    </a:ext>
                  </a:extLst>
                </a:gridCol>
                <a:gridCol w="329184">
                  <a:extLst>
                    <a:ext uri="{9D8B030D-6E8A-4147-A177-3AD203B41FA5}">
                      <a16:colId xmlns:a16="http://schemas.microsoft.com/office/drawing/2014/main" val="881967646"/>
                    </a:ext>
                  </a:extLst>
                </a:gridCol>
                <a:gridCol w="329184">
                  <a:extLst>
                    <a:ext uri="{9D8B030D-6E8A-4147-A177-3AD203B41FA5}">
                      <a16:colId xmlns:a16="http://schemas.microsoft.com/office/drawing/2014/main" val="718867831"/>
                    </a:ext>
                  </a:extLst>
                </a:gridCol>
                <a:gridCol w="329184">
                  <a:extLst>
                    <a:ext uri="{9D8B030D-6E8A-4147-A177-3AD203B41FA5}">
                      <a16:colId xmlns:a16="http://schemas.microsoft.com/office/drawing/2014/main" val="1433263578"/>
                    </a:ext>
                  </a:extLst>
                </a:gridCol>
                <a:gridCol w="329184">
                  <a:extLst>
                    <a:ext uri="{9D8B030D-6E8A-4147-A177-3AD203B41FA5}">
                      <a16:colId xmlns:a16="http://schemas.microsoft.com/office/drawing/2014/main" val="2494524517"/>
                    </a:ext>
                  </a:extLst>
                </a:gridCol>
                <a:gridCol w="329184">
                  <a:extLst>
                    <a:ext uri="{9D8B030D-6E8A-4147-A177-3AD203B41FA5}">
                      <a16:colId xmlns:a16="http://schemas.microsoft.com/office/drawing/2014/main" val="2480546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749273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- 2024-01-22 10:06:23</a:t>
                      </a:r>
                      <a:r>
                        <a:rPr kumimoji="0" lang="fr-FR" sz="1000" b="0" i="0" u="none" strike="noStrike" kern="1200" cap="none" spc="0" normalizeH="0" baseline="0" noProof="0">
                          <a:ln>
                            <a:noFill/>
                          </a:ln>
                          <a:solidFill>
                            <a:prstClr val="black"/>
                          </a:solidFill>
                          <a:effectLst/>
                          <a:uLnTx/>
                          <a:uFillTx/>
                          <a:latin typeface="Calibri"/>
                          <a:ea typeface="+mn-ea"/>
                          <a:cs typeface="+mn-cs"/>
                        </a:rPr>
                        <a:t>
 Qui n'a jamais vécu le moment où, de bon matin, on perd un temps fou à démêler une ceinture ou un collier des autres accessoires entassés dans ce fameux tiroir "divers" de nos dressings ?
Et si vous passiez au tiroir à bijoux Schmidt ? Avec lui, vos bracelets, vos bagues ou vos plus beaux accessoires seront toujours à portée de main et surtout bien rangés dans votre dressing ! Ça ne serait pas ça la définition de la satisfaction ?
La preuve en images !
#HomeSchmidtHome  #rangement #dressing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https://quintly-eu-image-storage.s3.amazonaws.com/f2a0fdb0be7bc52426e257f36fb1c0d3/ca65d00830f333337aae040d34cebb68.jpg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Vidéo capsule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27011391"/>
                  </a:ext>
                </a:extLst>
              </a:tr>
            </a:tbl>
          </a:graphicData>
        </a:graphic>
      </p:graphicFrame>
      <p:sp>
        <p:nvSpPr>
          <p:cNvPr id="4" name="Text Placeholder 3">
            <a:extLst>
              <a:ext uri="{FF2B5EF4-FFF2-40B4-BE49-F238E27FC236}">
                <a16:creationId xmlns:a16="http://schemas.microsoft.com/office/drawing/2014/main" id="{86A92FA5-45A2-4802-BE74-CD930175D5E6}"/>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5097427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E647E-7DE4-4376-9A6D-1E9C543B5DFA}"/>
              </a:ext>
            </a:extLst>
          </p:cNvPr>
          <p:cNvSpPr>
            <a:spLocks noGrp="1"/>
          </p:cNvSpPr>
          <p:nvPr>
            <p:ph type="title"/>
          </p:nvPr>
        </p:nvSpPr>
        <p:spPr/>
        <p:txBody>
          <a:bodyPr/>
          <a:lstStyle/>
          <a:p>
            <a:r>
              <a:rPr lang="de-DE"/>
              <a:t>Facebook KPI Vidéo | Schmidt Schmidt France - 5 of 6</a:t>
            </a:r>
            <a:endParaRPr lang="en-US"/>
          </a:p>
        </p:txBody>
      </p:sp>
      <p:graphicFrame>
        <p:nvGraphicFramePr>
          <p:cNvPr id="5" name="Table Placeholder 4">
            <a:extLst>
              <a:ext uri="{FF2B5EF4-FFF2-40B4-BE49-F238E27FC236}">
                <a16:creationId xmlns:a16="http://schemas.microsoft.com/office/drawing/2014/main" id="{BD3CBD71-44A9-48F7-A15B-386A0AEC7AB8}"/>
              </a:ext>
            </a:extLst>
          </p:cNvPr>
          <p:cNvGraphicFramePr>
            <a:graphicFrameLocks noGrp="1"/>
          </p:cNvGraphicFramePr>
          <p:nvPr>
            <p:ph type="tbl" sz="quarter" idx="13"/>
            <p:extLst>
              <p:ext uri="{D42A27DB-BD31-4B8C-83A1-F6EECF244321}">
                <p14:modId xmlns:p14="http://schemas.microsoft.com/office/powerpoint/2010/main" val="2260695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26289688"/>
                    </a:ext>
                  </a:extLst>
                </a:gridCol>
                <a:gridCol w="987552">
                  <a:extLst>
                    <a:ext uri="{9D8B030D-6E8A-4147-A177-3AD203B41FA5}">
                      <a16:colId xmlns:a16="http://schemas.microsoft.com/office/drawing/2014/main" val="52317424"/>
                    </a:ext>
                  </a:extLst>
                </a:gridCol>
                <a:gridCol w="658368">
                  <a:extLst>
                    <a:ext uri="{9D8B030D-6E8A-4147-A177-3AD203B41FA5}">
                      <a16:colId xmlns:a16="http://schemas.microsoft.com/office/drawing/2014/main" val="3348982020"/>
                    </a:ext>
                  </a:extLst>
                </a:gridCol>
                <a:gridCol w="329184">
                  <a:extLst>
                    <a:ext uri="{9D8B030D-6E8A-4147-A177-3AD203B41FA5}">
                      <a16:colId xmlns:a16="http://schemas.microsoft.com/office/drawing/2014/main" val="2437906086"/>
                    </a:ext>
                  </a:extLst>
                </a:gridCol>
                <a:gridCol w="329184">
                  <a:extLst>
                    <a:ext uri="{9D8B030D-6E8A-4147-A177-3AD203B41FA5}">
                      <a16:colId xmlns:a16="http://schemas.microsoft.com/office/drawing/2014/main" val="277115076"/>
                    </a:ext>
                  </a:extLst>
                </a:gridCol>
                <a:gridCol w="329184">
                  <a:extLst>
                    <a:ext uri="{9D8B030D-6E8A-4147-A177-3AD203B41FA5}">
                      <a16:colId xmlns:a16="http://schemas.microsoft.com/office/drawing/2014/main" val="541708793"/>
                    </a:ext>
                  </a:extLst>
                </a:gridCol>
                <a:gridCol w="329184">
                  <a:extLst>
                    <a:ext uri="{9D8B030D-6E8A-4147-A177-3AD203B41FA5}">
                      <a16:colId xmlns:a16="http://schemas.microsoft.com/office/drawing/2014/main" val="1474454862"/>
                    </a:ext>
                  </a:extLst>
                </a:gridCol>
                <a:gridCol w="329184">
                  <a:extLst>
                    <a:ext uri="{9D8B030D-6E8A-4147-A177-3AD203B41FA5}">
                      <a16:colId xmlns:a16="http://schemas.microsoft.com/office/drawing/2014/main" val="4174509682"/>
                    </a:ext>
                  </a:extLst>
                </a:gridCol>
                <a:gridCol w="329184">
                  <a:extLst>
                    <a:ext uri="{9D8B030D-6E8A-4147-A177-3AD203B41FA5}">
                      <a16:colId xmlns:a16="http://schemas.microsoft.com/office/drawing/2014/main" val="3590528545"/>
                    </a:ext>
                  </a:extLst>
                </a:gridCol>
                <a:gridCol w="329184">
                  <a:extLst>
                    <a:ext uri="{9D8B030D-6E8A-4147-A177-3AD203B41FA5}">
                      <a16:colId xmlns:a16="http://schemas.microsoft.com/office/drawing/2014/main" val="3247218407"/>
                    </a:ext>
                  </a:extLst>
                </a:gridCol>
                <a:gridCol w="329184">
                  <a:extLst>
                    <a:ext uri="{9D8B030D-6E8A-4147-A177-3AD203B41FA5}">
                      <a16:colId xmlns:a16="http://schemas.microsoft.com/office/drawing/2014/main" val="3887920462"/>
                    </a:ext>
                  </a:extLst>
                </a:gridCol>
                <a:gridCol w="329184">
                  <a:extLst>
                    <a:ext uri="{9D8B030D-6E8A-4147-A177-3AD203B41FA5}">
                      <a16:colId xmlns:a16="http://schemas.microsoft.com/office/drawing/2014/main" val="1337396556"/>
                    </a:ext>
                  </a:extLst>
                </a:gridCol>
                <a:gridCol w="329184">
                  <a:extLst>
                    <a:ext uri="{9D8B030D-6E8A-4147-A177-3AD203B41FA5}">
                      <a16:colId xmlns:a16="http://schemas.microsoft.com/office/drawing/2014/main" val="3999927806"/>
                    </a:ext>
                  </a:extLst>
                </a:gridCol>
                <a:gridCol w="329184">
                  <a:extLst>
                    <a:ext uri="{9D8B030D-6E8A-4147-A177-3AD203B41FA5}">
                      <a16:colId xmlns:a16="http://schemas.microsoft.com/office/drawing/2014/main" val="3673850220"/>
                    </a:ext>
                  </a:extLst>
                </a:gridCol>
                <a:gridCol w="329184">
                  <a:extLst>
                    <a:ext uri="{9D8B030D-6E8A-4147-A177-3AD203B41FA5}">
                      <a16:colId xmlns:a16="http://schemas.microsoft.com/office/drawing/2014/main" val="145571959"/>
                    </a:ext>
                  </a:extLst>
                </a:gridCol>
                <a:gridCol w="329184">
                  <a:extLst>
                    <a:ext uri="{9D8B030D-6E8A-4147-A177-3AD203B41FA5}">
                      <a16:colId xmlns:a16="http://schemas.microsoft.com/office/drawing/2014/main" val="495057093"/>
                    </a:ext>
                  </a:extLst>
                </a:gridCol>
                <a:gridCol w="329184">
                  <a:extLst>
                    <a:ext uri="{9D8B030D-6E8A-4147-A177-3AD203B41FA5}">
                      <a16:colId xmlns:a16="http://schemas.microsoft.com/office/drawing/2014/main" val="149205952"/>
                    </a:ext>
                  </a:extLst>
                </a:gridCol>
                <a:gridCol w="329184">
                  <a:extLst>
                    <a:ext uri="{9D8B030D-6E8A-4147-A177-3AD203B41FA5}">
                      <a16:colId xmlns:a16="http://schemas.microsoft.com/office/drawing/2014/main" val="3835474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069347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- 2024-01-08 18:00:30</a:t>
                      </a:r>
                      <a:r>
                        <a:rPr kumimoji="0" lang="fr-FR" sz="1000" b="0" i="0" u="none" strike="noStrike" kern="1200" cap="none" spc="0" normalizeH="0" baseline="0" noProof="0">
                          <a:ln>
                            <a:noFill/>
                          </a:ln>
                          <a:solidFill>
                            <a:prstClr val="black"/>
                          </a:solidFill>
                          <a:effectLst/>
                          <a:uLnTx/>
                          <a:uFillTx/>
                          <a:latin typeface="Calibri"/>
                          <a:ea typeface="+mn-ea"/>
                          <a:cs typeface="+mn-cs"/>
                        </a:rPr>
                        <a:t>
 Nos collections 2024 arrivent ! 
De la cuisine à la chambre, de l'entrée à la salle de bain en passant par le bureau, la déco et l'équipement électroménager, découvrez très prochainement notre nouveau catalogue.
212 pages pour faire le plein d'inspiration et imaginer vos futurs aménagements sur mesure avec des coloris tendances, intemporels, une déco soignée, pour tous les styles !
Restez connectés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https://quintly-eu-image-storage.s3.amazonaws.com/f2a0fdb0be7bc52426e257f36fb1c0d3/22de43efcb9712c8c3bc32d353201617.jpg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60322295"/>
                  </a:ext>
                </a:extLst>
              </a:tr>
            </a:tbl>
          </a:graphicData>
        </a:graphic>
      </p:graphicFrame>
      <p:sp>
        <p:nvSpPr>
          <p:cNvPr id="4" name="Text Placeholder 3">
            <a:extLst>
              <a:ext uri="{FF2B5EF4-FFF2-40B4-BE49-F238E27FC236}">
                <a16:creationId xmlns:a16="http://schemas.microsoft.com/office/drawing/2014/main" id="{A94DA709-FE9C-422F-B166-3FB0F9377A2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7117059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5851B-4198-4954-A1A3-A0AB326CE8C5}"/>
              </a:ext>
            </a:extLst>
          </p:cNvPr>
          <p:cNvSpPr>
            <a:spLocks noGrp="1"/>
          </p:cNvSpPr>
          <p:nvPr>
            <p:ph type="title"/>
          </p:nvPr>
        </p:nvSpPr>
        <p:spPr/>
        <p:txBody>
          <a:bodyPr/>
          <a:lstStyle/>
          <a:p>
            <a:r>
              <a:rPr lang="de-DE"/>
              <a:t>Facebook KPI Vidéo | Schmidt Schmidt France - 6 of 6</a:t>
            </a:r>
            <a:endParaRPr lang="en-US"/>
          </a:p>
        </p:txBody>
      </p:sp>
      <p:graphicFrame>
        <p:nvGraphicFramePr>
          <p:cNvPr id="5" name="Table Placeholder 4">
            <a:extLst>
              <a:ext uri="{FF2B5EF4-FFF2-40B4-BE49-F238E27FC236}">
                <a16:creationId xmlns:a16="http://schemas.microsoft.com/office/drawing/2014/main" id="{2AA60D88-3D4E-4402-A5BC-1E026B458D83}"/>
              </a:ext>
            </a:extLst>
          </p:cNvPr>
          <p:cNvGraphicFramePr>
            <a:graphicFrameLocks noGrp="1"/>
          </p:cNvGraphicFramePr>
          <p:nvPr>
            <p:ph type="tbl" sz="quarter" idx="13"/>
            <p:extLst>
              <p:ext uri="{D42A27DB-BD31-4B8C-83A1-F6EECF244321}">
                <p14:modId xmlns:p14="http://schemas.microsoft.com/office/powerpoint/2010/main" val="1132908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88710730"/>
                    </a:ext>
                  </a:extLst>
                </a:gridCol>
                <a:gridCol w="987552">
                  <a:extLst>
                    <a:ext uri="{9D8B030D-6E8A-4147-A177-3AD203B41FA5}">
                      <a16:colId xmlns:a16="http://schemas.microsoft.com/office/drawing/2014/main" val="1053364682"/>
                    </a:ext>
                  </a:extLst>
                </a:gridCol>
                <a:gridCol w="658368">
                  <a:extLst>
                    <a:ext uri="{9D8B030D-6E8A-4147-A177-3AD203B41FA5}">
                      <a16:colId xmlns:a16="http://schemas.microsoft.com/office/drawing/2014/main" val="459131617"/>
                    </a:ext>
                  </a:extLst>
                </a:gridCol>
                <a:gridCol w="329184">
                  <a:extLst>
                    <a:ext uri="{9D8B030D-6E8A-4147-A177-3AD203B41FA5}">
                      <a16:colId xmlns:a16="http://schemas.microsoft.com/office/drawing/2014/main" val="794277271"/>
                    </a:ext>
                  </a:extLst>
                </a:gridCol>
                <a:gridCol w="329184">
                  <a:extLst>
                    <a:ext uri="{9D8B030D-6E8A-4147-A177-3AD203B41FA5}">
                      <a16:colId xmlns:a16="http://schemas.microsoft.com/office/drawing/2014/main" val="1597244121"/>
                    </a:ext>
                  </a:extLst>
                </a:gridCol>
                <a:gridCol w="329184">
                  <a:extLst>
                    <a:ext uri="{9D8B030D-6E8A-4147-A177-3AD203B41FA5}">
                      <a16:colId xmlns:a16="http://schemas.microsoft.com/office/drawing/2014/main" val="4191157527"/>
                    </a:ext>
                  </a:extLst>
                </a:gridCol>
                <a:gridCol w="329184">
                  <a:extLst>
                    <a:ext uri="{9D8B030D-6E8A-4147-A177-3AD203B41FA5}">
                      <a16:colId xmlns:a16="http://schemas.microsoft.com/office/drawing/2014/main" val="61374977"/>
                    </a:ext>
                  </a:extLst>
                </a:gridCol>
                <a:gridCol w="329184">
                  <a:extLst>
                    <a:ext uri="{9D8B030D-6E8A-4147-A177-3AD203B41FA5}">
                      <a16:colId xmlns:a16="http://schemas.microsoft.com/office/drawing/2014/main" val="1594237221"/>
                    </a:ext>
                  </a:extLst>
                </a:gridCol>
                <a:gridCol w="329184">
                  <a:extLst>
                    <a:ext uri="{9D8B030D-6E8A-4147-A177-3AD203B41FA5}">
                      <a16:colId xmlns:a16="http://schemas.microsoft.com/office/drawing/2014/main" val="1712407273"/>
                    </a:ext>
                  </a:extLst>
                </a:gridCol>
                <a:gridCol w="329184">
                  <a:extLst>
                    <a:ext uri="{9D8B030D-6E8A-4147-A177-3AD203B41FA5}">
                      <a16:colId xmlns:a16="http://schemas.microsoft.com/office/drawing/2014/main" val="744804586"/>
                    </a:ext>
                  </a:extLst>
                </a:gridCol>
                <a:gridCol w="329184">
                  <a:extLst>
                    <a:ext uri="{9D8B030D-6E8A-4147-A177-3AD203B41FA5}">
                      <a16:colId xmlns:a16="http://schemas.microsoft.com/office/drawing/2014/main" val="4029618690"/>
                    </a:ext>
                  </a:extLst>
                </a:gridCol>
                <a:gridCol w="329184">
                  <a:extLst>
                    <a:ext uri="{9D8B030D-6E8A-4147-A177-3AD203B41FA5}">
                      <a16:colId xmlns:a16="http://schemas.microsoft.com/office/drawing/2014/main" val="200473137"/>
                    </a:ext>
                  </a:extLst>
                </a:gridCol>
                <a:gridCol w="329184">
                  <a:extLst>
                    <a:ext uri="{9D8B030D-6E8A-4147-A177-3AD203B41FA5}">
                      <a16:colId xmlns:a16="http://schemas.microsoft.com/office/drawing/2014/main" val="3936142682"/>
                    </a:ext>
                  </a:extLst>
                </a:gridCol>
                <a:gridCol w="329184">
                  <a:extLst>
                    <a:ext uri="{9D8B030D-6E8A-4147-A177-3AD203B41FA5}">
                      <a16:colId xmlns:a16="http://schemas.microsoft.com/office/drawing/2014/main" val="2602280492"/>
                    </a:ext>
                  </a:extLst>
                </a:gridCol>
                <a:gridCol w="329184">
                  <a:extLst>
                    <a:ext uri="{9D8B030D-6E8A-4147-A177-3AD203B41FA5}">
                      <a16:colId xmlns:a16="http://schemas.microsoft.com/office/drawing/2014/main" val="3290184926"/>
                    </a:ext>
                  </a:extLst>
                </a:gridCol>
                <a:gridCol w="329184">
                  <a:extLst>
                    <a:ext uri="{9D8B030D-6E8A-4147-A177-3AD203B41FA5}">
                      <a16:colId xmlns:a16="http://schemas.microsoft.com/office/drawing/2014/main" val="205918728"/>
                    </a:ext>
                  </a:extLst>
                </a:gridCol>
                <a:gridCol w="329184">
                  <a:extLst>
                    <a:ext uri="{9D8B030D-6E8A-4147-A177-3AD203B41FA5}">
                      <a16:colId xmlns:a16="http://schemas.microsoft.com/office/drawing/2014/main" val="3607026854"/>
                    </a:ext>
                  </a:extLst>
                </a:gridCol>
                <a:gridCol w="329184">
                  <a:extLst>
                    <a:ext uri="{9D8B030D-6E8A-4147-A177-3AD203B41FA5}">
                      <a16:colId xmlns:a16="http://schemas.microsoft.com/office/drawing/2014/main" val="2516928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32243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 Schmidt France - 2024-01-02 10:47:04</a:t>
                      </a:r>
                      <a:r>
                        <a:rPr kumimoji="0" lang="fr-FR" sz="1000" b="0" i="0" u="none" strike="noStrike" kern="1200" cap="none" spc="0" normalizeH="0" baseline="0" noProof="0">
                          <a:ln>
                            <a:noFill/>
                          </a:ln>
                          <a:solidFill>
                            <a:prstClr val="black"/>
                          </a:solidFill>
                          <a:effectLst/>
                          <a:uLnTx/>
                          <a:uFillTx/>
                          <a:latin typeface="Calibri"/>
                          <a:ea typeface="+mn-ea"/>
                          <a:cs typeface="+mn-cs"/>
                        </a:rPr>
                        <a:t>
 Nous vous souhaitons tous nos voeux pour cette nouvelle année 2024 ! Qu'elle soit remplie de partage et d'amour ! 
Nous avons hâte de vous retrouver pour vous accompagner dans vos nouveaux projets.
#HomeSchmidtHome #bonneannée2024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https://quintly-eu-image-storage.s3.amazonaws.com/f2a0fdb0be7bc52426e257f36fb1c0d3/b6555b4d52a0d07bd8ad2ad7d7a683ca.jpg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69889185"/>
                  </a:ext>
                </a:extLst>
              </a:tr>
            </a:tbl>
          </a:graphicData>
        </a:graphic>
      </p:graphicFrame>
      <p:sp>
        <p:nvSpPr>
          <p:cNvPr id="4" name="Text Placeholder 3">
            <a:extLst>
              <a:ext uri="{FF2B5EF4-FFF2-40B4-BE49-F238E27FC236}">
                <a16:creationId xmlns:a16="http://schemas.microsoft.com/office/drawing/2014/main" id="{A2D19A45-FBB3-4FD9-82BE-FB0980AC7C54}"/>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8491492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E0AD0-5718-4A76-9DA6-6DF74BCC21CA}"/>
              </a:ext>
            </a:extLst>
          </p:cNvPr>
          <p:cNvSpPr>
            <a:spLocks noGrp="1"/>
          </p:cNvSpPr>
          <p:nvPr>
            <p:ph type="title"/>
          </p:nvPr>
        </p:nvSpPr>
        <p:spPr/>
        <p:txBody>
          <a:bodyPr/>
          <a:lstStyle/>
          <a:p>
            <a:r>
              <a:rPr lang="en-US"/>
              <a:t>Instagram KPI Vidéos Instagram | schmidt_officiel - 1 of 5</a:t>
            </a:r>
          </a:p>
        </p:txBody>
      </p:sp>
      <p:graphicFrame>
        <p:nvGraphicFramePr>
          <p:cNvPr id="5" name="Table Placeholder 4">
            <a:extLst>
              <a:ext uri="{FF2B5EF4-FFF2-40B4-BE49-F238E27FC236}">
                <a16:creationId xmlns:a16="http://schemas.microsoft.com/office/drawing/2014/main" id="{EE34D786-751F-4243-8CDB-4182FEEC5FEC}"/>
              </a:ext>
            </a:extLst>
          </p:cNvPr>
          <p:cNvGraphicFramePr>
            <a:graphicFrameLocks noGrp="1"/>
          </p:cNvGraphicFramePr>
          <p:nvPr>
            <p:ph type="tbl" sz="quarter" idx="13"/>
            <p:extLst>
              <p:ext uri="{D42A27DB-BD31-4B8C-83A1-F6EECF244321}">
                <p14:modId xmlns:p14="http://schemas.microsoft.com/office/powerpoint/2010/main" val="1608415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5521489"/>
                    </a:ext>
                  </a:extLst>
                </a:gridCol>
                <a:gridCol w="987552">
                  <a:extLst>
                    <a:ext uri="{9D8B030D-6E8A-4147-A177-3AD203B41FA5}">
                      <a16:colId xmlns:a16="http://schemas.microsoft.com/office/drawing/2014/main" val="3479740671"/>
                    </a:ext>
                  </a:extLst>
                </a:gridCol>
                <a:gridCol w="1234440">
                  <a:extLst>
                    <a:ext uri="{9D8B030D-6E8A-4147-A177-3AD203B41FA5}">
                      <a16:colId xmlns:a16="http://schemas.microsoft.com/office/drawing/2014/main" val="678129589"/>
                    </a:ext>
                  </a:extLst>
                </a:gridCol>
                <a:gridCol w="411480">
                  <a:extLst>
                    <a:ext uri="{9D8B030D-6E8A-4147-A177-3AD203B41FA5}">
                      <a16:colId xmlns:a16="http://schemas.microsoft.com/office/drawing/2014/main" val="3068192763"/>
                    </a:ext>
                  </a:extLst>
                </a:gridCol>
                <a:gridCol w="411480">
                  <a:extLst>
                    <a:ext uri="{9D8B030D-6E8A-4147-A177-3AD203B41FA5}">
                      <a16:colId xmlns:a16="http://schemas.microsoft.com/office/drawing/2014/main" val="972997256"/>
                    </a:ext>
                  </a:extLst>
                </a:gridCol>
                <a:gridCol w="411480">
                  <a:extLst>
                    <a:ext uri="{9D8B030D-6E8A-4147-A177-3AD203B41FA5}">
                      <a16:colId xmlns:a16="http://schemas.microsoft.com/office/drawing/2014/main" val="47735786"/>
                    </a:ext>
                  </a:extLst>
                </a:gridCol>
                <a:gridCol w="411480">
                  <a:extLst>
                    <a:ext uri="{9D8B030D-6E8A-4147-A177-3AD203B41FA5}">
                      <a16:colId xmlns:a16="http://schemas.microsoft.com/office/drawing/2014/main" val="186396403"/>
                    </a:ext>
                  </a:extLst>
                </a:gridCol>
                <a:gridCol w="411480">
                  <a:extLst>
                    <a:ext uri="{9D8B030D-6E8A-4147-A177-3AD203B41FA5}">
                      <a16:colId xmlns:a16="http://schemas.microsoft.com/office/drawing/2014/main" val="3303442720"/>
                    </a:ext>
                  </a:extLst>
                </a:gridCol>
                <a:gridCol w="411480">
                  <a:extLst>
                    <a:ext uri="{9D8B030D-6E8A-4147-A177-3AD203B41FA5}">
                      <a16:colId xmlns:a16="http://schemas.microsoft.com/office/drawing/2014/main" val="18567117"/>
                    </a:ext>
                  </a:extLst>
                </a:gridCol>
                <a:gridCol w="411480">
                  <a:extLst>
                    <a:ext uri="{9D8B030D-6E8A-4147-A177-3AD203B41FA5}">
                      <a16:colId xmlns:a16="http://schemas.microsoft.com/office/drawing/2014/main" val="775108592"/>
                    </a:ext>
                  </a:extLst>
                </a:gridCol>
                <a:gridCol w="411480">
                  <a:extLst>
                    <a:ext uri="{9D8B030D-6E8A-4147-A177-3AD203B41FA5}">
                      <a16:colId xmlns:a16="http://schemas.microsoft.com/office/drawing/2014/main" val="2785420526"/>
                    </a:ext>
                  </a:extLst>
                </a:gridCol>
                <a:gridCol w="411480">
                  <a:extLst>
                    <a:ext uri="{9D8B030D-6E8A-4147-A177-3AD203B41FA5}">
                      <a16:colId xmlns:a16="http://schemas.microsoft.com/office/drawing/2014/main" val="2768652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981220751"/>
                  </a:ext>
                </a:extLst>
              </a:tr>
            </a:tbl>
          </a:graphicData>
        </a:graphic>
      </p:graphicFrame>
      <p:sp>
        <p:nvSpPr>
          <p:cNvPr id="4" name="Text Placeholder 3">
            <a:extLst>
              <a:ext uri="{FF2B5EF4-FFF2-40B4-BE49-F238E27FC236}">
                <a16:creationId xmlns:a16="http://schemas.microsoft.com/office/drawing/2014/main" id="{39F37F6A-47AC-4F85-A26D-A575A58FDAA4}"/>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7299352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ACD5-6788-4187-8590-EA106DEE206E}"/>
              </a:ext>
            </a:extLst>
          </p:cNvPr>
          <p:cNvSpPr>
            <a:spLocks noGrp="1"/>
          </p:cNvSpPr>
          <p:nvPr>
            <p:ph type="title"/>
          </p:nvPr>
        </p:nvSpPr>
        <p:spPr/>
        <p:txBody>
          <a:bodyPr/>
          <a:lstStyle/>
          <a:p>
            <a:r>
              <a:rPr lang="en-US"/>
              <a:t>Instagram KPI Vidéos Instagram | schmidt_officiel - 2 of 5</a:t>
            </a:r>
          </a:p>
        </p:txBody>
      </p:sp>
      <p:graphicFrame>
        <p:nvGraphicFramePr>
          <p:cNvPr id="5" name="Table Placeholder 4">
            <a:extLst>
              <a:ext uri="{FF2B5EF4-FFF2-40B4-BE49-F238E27FC236}">
                <a16:creationId xmlns:a16="http://schemas.microsoft.com/office/drawing/2014/main" id="{D11AAC79-C463-4222-BE24-9E13198CC8F8}"/>
              </a:ext>
            </a:extLst>
          </p:cNvPr>
          <p:cNvGraphicFramePr>
            <a:graphicFrameLocks noGrp="1"/>
          </p:cNvGraphicFramePr>
          <p:nvPr>
            <p:ph type="tbl" sz="quarter" idx="13"/>
            <p:extLst>
              <p:ext uri="{D42A27DB-BD31-4B8C-83A1-F6EECF244321}">
                <p14:modId xmlns:p14="http://schemas.microsoft.com/office/powerpoint/2010/main" val="3955859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54827474"/>
                    </a:ext>
                  </a:extLst>
                </a:gridCol>
                <a:gridCol w="987552">
                  <a:extLst>
                    <a:ext uri="{9D8B030D-6E8A-4147-A177-3AD203B41FA5}">
                      <a16:colId xmlns:a16="http://schemas.microsoft.com/office/drawing/2014/main" val="2364905647"/>
                    </a:ext>
                  </a:extLst>
                </a:gridCol>
                <a:gridCol w="1234440">
                  <a:extLst>
                    <a:ext uri="{9D8B030D-6E8A-4147-A177-3AD203B41FA5}">
                      <a16:colId xmlns:a16="http://schemas.microsoft.com/office/drawing/2014/main" val="1651650019"/>
                    </a:ext>
                  </a:extLst>
                </a:gridCol>
                <a:gridCol w="411480">
                  <a:extLst>
                    <a:ext uri="{9D8B030D-6E8A-4147-A177-3AD203B41FA5}">
                      <a16:colId xmlns:a16="http://schemas.microsoft.com/office/drawing/2014/main" val="4293295154"/>
                    </a:ext>
                  </a:extLst>
                </a:gridCol>
                <a:gridCol w="411480">
                  <a:extLst>
                    <a:ext uri="{9D8B030D-6E8A-4147-A177-3AD203B41FA5}">
                      <a16:colId xmlns:a16="http://schemas.microsoft.com/office/drawing/2014/main" val="1760227997"/>
                    </a:ext>
                  </a:extLst>
                </a:gridCol>
                <a:gridCol w="411480">
                  <a:extLst>
                    <a:ext uri="{9D8B030D-6E8A-4147-A177-3AD203B41FA5}">
                      <a16:colId xmlns:a16="http://schemas.microsoft.com/office/drawing/2014/main" val="2952531027"/>
                    </a:ext>
                  </a:extLst>
                </a:gridCol>
                <a:gridCol w="411480">
                  <a:extLst>
                    <a:ext uri="{9D8B030D-6E8A-4147-A177-3AD203B41FA5}">
                      <a16:colId xmlns:a16="http://schemas.microsoft.com/office/drawing/2014/main" val="3636395735"/>
                    </a:ext>
                  </a:extLst>
                </a:gridCol>
                <a:gridCol w="411480">
                  <a:extLst>
                    <a:ext uri="{9D8B030D-6E8A-4147-A177-3AD203B41FA5}">
                      <a16:colId xmlns:a16="http://schemas.microsoft.com/office/drawing/2014/main" val="65720669"/>
                    </a:ext>
                  </a:extLst>
                </a:gridCol>
                <a:gridCol w="411480">
                  <a:extLst>
                    <a:ext uri="{9D8B030D-6E8A-4147-A177-3AD203B41FA5}">
                      <a16:colId xmlns:a16="http://schemas.microsoft.com/office/drawing/2014/main" val="147185674"/>
                    </a:ext>
                  </a:extLst>
                </a:gridCol>
                <a:gridCol w="411480">
                  <a:extLst>
                    <a:ext uri="{9D8B030D-6E8A-4147-A177-3AD203B41FA5}">
                      <a16:colId xmlns:a16="http://schemas.microsoft.com/office/drawing/2014/main" val="612259921"/>
                    </a:ext>
                  </a:extLst>
                </a:gridCol>
                <a:gridCol w="411480">
                  <a:extLst>
                    <a:ext uri="{9D8B030D-6E8A-4147-A177-3AD203B41FA5}">
                      <a16:colId xmlns:a16="http://schemas.microsoft.com/office/drawing/2014/main" val="1790211792"/>
                    </a:ext>
                  </a:extLst>
                </a:gridCol>
                <a:gridCol w="411480">
                  <a:extLst>
                    <a:ext uri="{9D8B030D-6E8A-4147-A177-3AD203B41FA5}">
                      <a16:colId xmlns:a16="http://schemas.microsoft.com/office/drawing/2014/main" val="2197914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59086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- 2024-01-24 10:00:45</a:t>
                      </a:r>
                      <a:r>
                        <a:rPr kumimoji="0" lang="fr-FR" sz="1000" b="0" i="0" u="none" strike="noStrike" kern="1200" cap="none" spc="0" normalizeH="0" baseline="0" noProof="0">
                          <a:ln>
                            <a:noFill/>
                          </a:ln>
                          <a:solidFill>
                            <a:prstClr val="black"/>
                          </a:solidFill>
                          <a:effectLst/>
                          <a:uLnTx/>
                          <a:uFillTx/>
                          <a:latin typeface="Calibri"/>
                          <a:ea typeface="+mn-ea"/>
                          <a:cs typeface="+mn-cs"/>
                        </a:rPr>
                        <a:t>
 1 entrée, 3 fonctions ! 
D'abord, le dressing avec ces grandes portes miroir coulissantes pour ranger manteaux et chaussures (et checker sa tenue avant de partir 😉), ensuite un espace ouvert avec une commode, pratique pour déposer vos clés et le courrier. Pour finir, un espace cellier élégamment dissimulé derrière des portes coulissantes grande hauteur.
Juste le dressing, avec des portes battantes, 1 seule porte miroir... c'est à vous de choisir puis à nos concepteurs de vous créer l'aménagement sur mesure pour votre entrée !
#HomeSchmidtHome #entrée #dressing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https://quintly-eu-image-storage.s3.amazonaws.com/3c321325092e4082c6ef6d30cf737d71/308547713fc5f900c559a2671d78d0cd.jpg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72926195"/>
                  </a:ext>
                </a:extLst>
              </a:tr>
            </a:tbl>
          </a:graphicData>
        </a:graphic>
      </p:graphicFrame>
      <p:sp>
        <p:nvSpPr>
          <p:cNvPr id="4" name="Text Placeholder 3">
            <a:extLst>
              <a:ext uri="{FF2B5EF4-FFF2-40B4-BE49-F238E27FC236}">
                <a16:creationId xmlns:a16="http://schemas.microsoft.com/office/drawing/2014/main" id="{ACBD70CA-04C6-47EC-97FF-944EA5BBD4B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9955895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9BE1E-A8F3-4389-9F8A-170C453974D8}"/>
              </a:ext>
            </a:extLst>
          </p:cNvPr>
          <p:cNvSpPr>
            <a:spLocks noGrp="1"/>
          </p:cNvSpPr>
          <p:nvPr>
            <p:ph type="title"/>
          </p:nvPr>
        </p:nvSpPr>
        <p:spPr/>
        <p:txBody>
          <a:bodyPr/>
          <a:lstStyle/>
          <a:p>
            <a:r>
              <a:rPr lang="en-US"/>
              <a:t>Instagram KPI Vidéos Instagram | schmidt_officiel - 3 of 5</a:t>
            </a:r>
          </a:p>
        </p:txBody>
      </p:sp>
      <p:graphicFrame>
        <p:nvGraphicFramePr>
          <p:cNvPr id="5" name="Table Placeholder 4">
            <a:extLst>
              <a:ext uri="{FF2B5EF4-FFF2-40B4-BE49-F238E27FC236}">
                <a16:creationId xmlns:a16="http://schemas.microsoft.com/office/drawing/2014/main" id="{91669D4E-4A2B-46BE-94AC-6E71007BD516}"/>
              </a:ext>
            </a:extLst>
          </p:cNvPr>
          <p:cNvGraphicFramePr>
            <a:graphicFrameLocks noGrp="1"/>
          </p:cNvGraphicFramePr>
          <p:nvPr>
            <p:ph type="tbl" sz="quarter" idx="13"/>
            <p:extLst>
              <p:ext uri="{D42A27DB-BD31-4B8C-83A1-F6EECF244321}">
                <p14:modId xmlns:p14="http://schemas.microsoft.com/office/powerpoint/2010/main" val="1051181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8873404"/>
                    </a:ext>
                  </a:extLst>
                </a:gridCol>
                <a:gridCol w="987552">
                  <a:extLst>
                    <a:ext uri="{9D8B030D-6E8A-4147-A177-3AD203B41FA5}">
                      <a16:colId xmlns:a16="http://schemas.microsoft.com/office/drawing/2014/main" val="2228648779"/>
                    </a:ext>
                  </a:extLst>
                </a:gridCol>
                <a:gridCol w="1234440">
                  <a:extLst>
                    <a:ext uri="{9D8B030D-6E8A-4147-A177-3AD203B41FA5}">
                      <a16:colId xmlns:a16="http://schemas.microsoft.com/office/drawing/2014/main" val="54088776"/>
                    </a:ext>
                  </a:extLst>
                </a:gridCol>
                <a:gridCol w="411480">
                  <a:extLst>
                    <a:ext uri="{9D8B030D-6E8A-4147-A177-3AD203B41FA5}">
                      <a16:colId xmlns:a16="http://schemas.microsoft.com/office/drawing/2014/main" val="2331497806"/>
                    </a:ext>
                  </a:extLst>
                </a:gridCol>
                <a:gridCol w="411480">
                  <a:extLst>
                    <a:ext uri="{9D8B030D-6E8A-4147-A177-3AD203B41FA5}">
                      <a16:colId xmlns:a16="http://schemas.microsoft.com/office/drawing/2014/main" val="2729201639"/>
                    </a:ext>
                  </a:extLst>
                </a:gridCol>
                <a:gridCol w="411480">
                  <a:extLst>
                    <a:ext uri="{9D8B030D-6E8A-4147-A177-3AD203B41FA5}">
                      <a16:colId xmlns:a16="http://schemas.microsoft.com/office/drawing/2014/main" val="410894310"/>
                    </a:ext>
                  </a:extLst>
                </a:gridCol>
                <a:gridCol w="411480">
                  <a:extLst>
                    <a:ext uri="{9D8B030D-6E8A-4147-A177-3AD203B41FA5}">
                      <a16:colId xmlns:a16="http://schemas.microsoft.com/office/drawing/2014/main" val="258633404"/>
                    </a:ext>
                  </a:extLst>
                </a:gridCol>
                <a:gridCol w="411480">
                  <a:extLst>
                    <a:ext uri="{9D8B030D-6E8A-4147-A177-3AD203B41FA5}">
                      <a16:colId xmlns:a16="http://schemas.microsoft.com/office/drawing/2014/main" val="2697342354"/>
                    </a:ext>
                  </a:extLst>
                </a:gridCol>
                <a:gridCol w="411480">
                  <a:extLst>
                    <a:ext uri="{9D8B030D-6E8A-4147-A177-3AD203B41FA5}">
                      <a16:colId xmlns:a16="http://schemas.microsoft.com/office/drawing/2014/main" val="1248893192"/>
                    </a:ext>
                  </a:extLst>
                </a:gridCol>
                <a:gridCol w="411480">
                  <a:extLst>
                    <a:ext uri="{9D8B030D-6E8A-4147-A177-3AD203B41FA5}">
                      <a16:colId xmlns:a16="http://schemas.microsoft.com/office/drawing/2014/main" val="2201419103"/>
                    </a:ext>
                  </a:extLst>
                </a:gridCol>
                <a:gridCol w="411480">
                  <a:extLst>
                    <a:ext uri="{9D8B030D-6E8A-4147-A177-3AD203B41FA5}">
                      <a16:colId xmlns:a16="http://schemas.microsoft.com/office/drawing/2014/main" val="2027768996"/>
                    </a:ext>
                  </a:extLst>
                </a:gridCol>
                <a:gridCol w="411480">
                  <a:extLst>
                    <a:ext uri="{9D8B030D-6E8A-4147-A177-3AD203B41FA5}">
                      <a16:colId xmlns:a16="http://schemas.microsoft.com/office/drawing/2014/main" val="323369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874756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- 2024-01-22 08:30:52</a:t>
                      </a:r>
                      <a:r>
                        <a:rPr kumimoji="0" lang="fr-FR" sz="1000" b="0" i="0" u="none" strike="noStrike" kern="1200" cap="none" spc="0" normalizeH="0" baseline="0" noProof="0">
                          <a:ln>
                            <a:noFill/>
                          </a:ln>
                          <a:solidFill>
                            <a:prstClr val="black"/>
                          </a:solidFill>
                          <a:effectLst/>
                          <a:uLnTx/>
                          <a:uFillTx/>
                          <a:latin typeface="Calibri"/>
                          <a:ea typeface="+mn-ea"/>
                          <a:cs typeface="+mn-cs"/>
                        </a:rPr>
                        <a:t>
 Qui n'a jamais vécu le moment où, de bon matin, on perd un temps fou à démêler une ceinture ou un collier des autres accessoires entassés dans ce fameux tiroir "divers" de nos dressings ?
Et si vous passiez au tiroir à bijoux Schmidt ? Avec lui, vos bracelets, vos bagues ou vos plus beaux accessoires seront toujours à portée de main et surtout bien rangés dans votre dressing ! Ça ne serait pas ça la définition de la satisfaction ?
La preuve en images !
#HomeSchmidtHome  #rangement #dressing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https://quintly-eu-image-storage.s3.amazonaws.com/3c321325092e4082c6ef6d30cf737d71/897644bb6516cf0bb55a6242fd1b7d81.jpg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Vidéo capsule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34014498"/>
                  </a:ext>
                </a:extLst>
              </a:tr>
            </a:tbl>
          </a:graphicData>
        </a:graphic>
      </p:graphicFrame>
      <p:sp>
        <p:nvSpPr>
          <p:cNvPr id="4" name="Text Placeholder 3">
            <a:extLst>
              <a:ext uri="{FF2B5EF4-FFF2-40B4-BE49-F238E27FC236}">
                <a16:creationId xmlns:a16="http://schemas.microsoft.com/office/drawing/2014/main" id="{3EA58A94-28E5-4C6C-B71E-A73DA8BCB074}"/>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2009465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AE75-FEBE-4BB5-A0AA-21F64B5654D4}"/>
              </a:ext>
            </a:extLst>
          </p:cNvPr>
          <p:cNvSpPr>
            <a:spLocks noGrp="1"/>
          </p:cNvSpPr>
          <p:nvPr>
            <p:ph type="title"/>
          </p:nvPr>
        </p:nvSpPr>
        <p:spPr/>
        <p:txBody>
          <a:bodyPr/>
          <a:lstStyle/>
          <a:p>
            <a:r>
              <a:rPr lang="en-US"/>
              <a:t>Instagram KPI Vidéos Instagram | schmidt_officiel - 4 of 5</a:t>
            </a:r>
          </a:p>
        </p:txBody>
      </p:sp>
      <p:graphicFrame>
        <p:nvGraphicFramePr>
          <p:cNvPr id="5" name="Table Placeholder 4">
            <a:extLst>
              <a:ext uri="{FF2B5EF4-FFF2-40B4-BE49-F238E27FC236}">
                <a16:creationId xmlns:a16="http://schemas.microsoft.com/office/drawing/2014/main" id="{FF108B56-B817-4BEE-AE25-A9FD2F1AF61E}"/>
              </a:ext>
            </a:extLst>
          </p:cNvPr>
          <p:cNvGraphicFramePr>
            <a:graphicFrameLocks noGrp="1"/>
          </p:cNvGraphicFramePr>
          <p:nvPr>
            <p:ph type="tbl" sz="quarter" idx="13"/>
            <p:extLst>
              <p:ext uri="{D42A27DB-BD31-4B8C-83A1-F6EECF244321}">
                <p14:modId xmlns:p14="http://schemas.microsoft.com/office/powerpoint/2010/main" val="2290067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08782212"/>
                    </a:ext>
                  </a:extLst>
                </a:gridCol>
                <a:gridCol w="987552">
                  <a:extLst>
                    <a:ext uri="{9D8B030D-6E8A-4147-A177-3AD203B41FA5}">
                      <a16:colId xmlns:a16="http://schemas.microsoft.com/office/drawing/2014/main" val="3417475244"/>
                    </a:ext>
                  </a:extLst>
                </a:gridCol>
                <a:gridCol w="1234440">
                  <a:extLst>
                    <a:ext uri="{9D8B030D-6E8A-4147-A177-3AD203B41FA5}">
                      <a16:colId xmlns:a16="http://schemas.microsoft.com/office/drawing/2014/main" val="3951282848"/>
                    </a:ext>
                  </a:extLst>
                </a:gridCol>
                <a:gridCol w="411480">
                  <a:extLst>
                    <a:ext uri="{9D8B030D-6E8A-4147-A177-3AD203B41FA5}">
                      <a16:colId xmlns:a16="http://schemas.microsoft.com/office/drawing/2014/main" val="2201091740"/>
                    </a:ext>
                  </a:extLst>
                </a:gridCol>
                <a:gridCol w="411480">
                  <a:extLst>
                    <a:ext uri="{9D8B030D-6E8A-4147-A177-3AD203B41FA5}">
                      <a16:colId xmlns:a16="http://schemas.microsoft.com/office/drawing/2014/main" val="1927424219"/>
                    </a:ext>
                  </a:extLst>
                </a:gridCol>
                <a:gridCol w="411480">
                  <a:extLst>
                    <a:ext uri="{9D8B030D-6E8A-4147-A177-3AD203B41FA5}">
                      <a16:colId xmlns:a16="http://schemas.microsoft.com/office/drawing/2014/main" val="390607190"/>
                    </a:ext>
                  </a:extLst>
                </a:gridCol>
                <a:gridCol w="411480">
                  <a:extLst>
                    <a:ext uri="{9D8B030D-6E8A-4147-A177-3AD203B41FA5}">
                      <a16:colId xmlns:a16="http://schemas.microsoft.com/office/drawing/2014/main" val="3695814077"/>
                    </a:ext>
                  </a:extLst>
                </a:gridCol>
                <a:gridCol w="411480">
                  <a:extLst>
                    <a:ext uri="{9D8B030D-6E8A-4147-A177-3AD203B41FA5}">
                      <a16:colId xmlns:a16="http://schemas.microsoft.com/office/drawing/2014/main" val="3399505311"/>
                    </a:ext>
                  </a:extLst>
                </a:gridCol>
                <a:gridCol w="411480">
                  <a:extLst>
                    <a:ext uri="{9D8B030D-6E8A-4147-A177-3AD203B41FA5}">
                      <a16:colId xmlns:a16="http://schemas.microsoft.com/office/drawing/2014/main" val="3638757772"/>
                    </a:ext>
                  </a:extLst>
                </a:gridCol>
                <a:gridCol w="411480">
                  <a:extLst>
                    <a:ext uri="{9D8B030D-6E8A-4147-A177-3AD203B41FA5}">
                      <a16:colId xmlns:a16="http://schemas.microsoft.com/office/drawing/2014/main" val="2564622616"/>
                    </a:ext>
                  </a:extLst>
                </a:gridCol>
                <a:gridCol w="411480">
                  <a:extLst>
                    <a:ext uri="{9D8B030D-6E8A-4147-A177-3AD203B41FA5}">
                      <a16:colId xmlns:a16="http://schemas.microsoft.com/office/drawing/2014/main" val="3137936528"/>
                    </a:ext>
                  </a:extLst>
                </a:gridCol>
                <a:gridCol w="411480">
                  <a:extLst>
                    <a:ext uri="{9D8B030D-6E8A-4147-A177-3AD203B41FA5}">
                      <a16:colId xmlns:a16="http://schemas.microsoft.com/office/drawing/2014/main" val="4085821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23211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- 2024-01-12 10:01:29</a:t>
                      </a:r>
                      <a:r>
                        <a:rPr kumimoji="0" lang="fr-FR" sz="1000" b="0" i="0" u="none" strike="noStrike" kern="1200" cap="none" spc="0" normalizeH="0" baseline="0" noProof="0">
                          <a:ln>
                            <a:noFill/>
                          </a:ln>
                          <a:solidFill>
                            <a:prstClr val="black"/>
                          </a:solidFill>
                          <a:effectLst/>
                          <a:uLnTx/>
                          <a:uFillTx/>
                          <a:latin typeface="Calibri"/>
                          <a:ea typeface="+mn-ea"/>
                          <a:cs typeface="+mn-cs"/>
                        </a:rPr>
                        <a:t>
 Et si vous passiez à l'heure suédoise ? Découvrez notre collection Stockholm, véritable éloge de la sobriété.
La crédence apporte une touche minérale avec son décor inspiré du marbre alors que la teinte Claystone sur les façades et les caissons réchauffe l'aménagement. 
Le "plus" ultra tendance : les meubles sans poignée, pour une pureté des lignes !
#HomeSchmidtHome #cuisinedesign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https://quintly-eu-image-storage.s3.amazonaws.com/3c321325092e4082c6ef6d30cf737d71/fff9b22a7aed59bb97e873ca261c00ef.jpg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02009506"/>
                  </a:ext>
                </a:extLst>
              </a:tr>
            </a:tbl>
          </a:graphicData>
        </a:graphic>
      </p:graphicFrame>
      <p:sp>
        <p:nvSpPr>
          <p:cNvPr id="4" name="Text Placeholder 3">
            <a:extLst>
              <a:ext uri="{FF2B5EF4-FFF2-40B4-BE49-F238E27FC236}">
                <a16:creationId xmlns:a16="http://schemas.microsoft.com/office/drawing/2014/main" id="{0258287F-D687-4CED-97CD-A36B08B52A1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5513991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16137-B03D-4E2A-8831-2DFD2FCE0801}"/>
              </a:ext>
            </a:extLst>
          </p:cNvPr>
          <p:cNvSpPr>
            <a:spLocks noGrp="1"/>
          </p:cNvSpPr>
          <p:nvPr>
            <p:ph type="title"/>
          </p:nvPr>
        </p:nvSpPr>
        <p:spPr/>
        <p:txBody>
          <a:bodyPr/>
          <a:lstStyle/>
          <a:p>
            <a:r>
              <a:rPr lang="en-US"/>
              <a:t>Instagram KPI Vidéos Instagram | schmidt_officiel - 5 of 5</a:t>
            </a:r>
          </a:p>
        </p:txBody>
      </p:sp>
      <p:graphicFrame>
        <p:nvGraphicFramePr>
          <p:cNvPr id="5" name="Table Placeholder 4">
            <a:extLst>
              <a:ext uri="{FF2B5EF4-FFF2-40B4-BE49-F238E27FC236}">
                <a16:creationId xmlns:a16="http://schemas.microsoft.com/office/drawing/2014/main" id="{239A4B09-D71E-4DFC-AF8D-95EE46E7B40B}"/>
              </a:ext>
            </a:extLst>
          </p:cNvPr>
          <p:cNvGraphicFramePr>
            <a:graphicFrameLocks noGrp="1"/>
          </p:cNvGraphicFramePr>
          <p:nvPr>
            <p:ph type="tbl" sz="quarter" idx="13"/>
            <p:extLst>
              <p:ext uri="{D42A27DB-BD31-4B8C-83A1-F6EECF244321}">
                <p14:modId xmlns:p14="http://schemas.microsoft.com/office/powerpoint/2010/main" val="1332234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06594621"/>
                    </a:ext>
                  </a:extLst>
                </a:gridCol>
                <a:gridCol w="987552">
                  <a:extLst>
                    <a:ext uri="{9D8B030D-6E8A-4147-A177-3AD203B41FA5}">
                      <a16:colId xmlns:a16="http://schemas.microsoft.com/office/drawing/2014/main" val="1086615888"/>
                    </a:ext>
                  </a:extLst>
                </a:gridCol>
                <a:gridCol w="1234440">
                  <a:extLst>
                    <a:ext uri="{9D8B030D-6E8A-4147-A177-3AD203B41FA5}">
                      <a16:colId xmlns:a16="http://schemas.microsoft.com/office/drawing/2014/main" val="1447855197"/>
                    </a:ext>
                  </a:extLst>
                </a:gridCol>
                <a:gridCol w="411480">
                  <a:extLst>
                    <a:ext uri="{9D8B030D-6E8A-4147-A177-3AD203B41FA5}">
                      <a16:colId xmlns:a16="http://schemas.microsoft.com/office/drawing/2014/main" val="1826906321"/>
                    </a:ext>
                  </a:extLst>
                </a:gridCol>
                <a:gridCol w="411480">
                  <a:extLst>
                    <a:ext uri="{9D8B030D-6E8A-4147-A177-3AD203B41FA5}">
                      <a16:colId xmlns:a16="http://schemas.microsoft.com/office/drawing/2014/main" val="2047834504"/>
                    </a:ext>
                  </a:extLst>
                </a:gridCol>
                <a:gridCol w="411480">
                  <a:extLst>
                    <a:ext uri="{9D8B030D-6E8A-4147-A177-3AD203B41FA5}">
                      <a16:colId xmlns:a16="http://schemas.microsoft.com/office/drawing/2014/main" val="1280743990"/>
                    </a:ext>
                  </a:extLst>
                </a:gridCol>
                <a:gridCol w="411480">
                  <a:extLst>
                    <a:ext uri="{9D8B030D-6E8A-4147-A177-3AD203B41FA5}">
                      <a16:colId xmlns:a16="http://schemas.microsoft.com/office/drawing/2014/main" val="2832105186"/>
                    </a:ext>
                  </a:extLst>
                </a:gridCol>
                <a:gridCol w="411480">
                  <a:extLst>
                    <a:ext uri="{9D8B030D-6E8A-4147-A177-3AD203B41FA5}">
                      <a16:colId xmlns:a16="http://schemas.microsoft.com/office/drawing/2014/main" val="3363013386"/>
                    </a:ext>
                  </a:extLst>
                </a:gridCol>
                <a:gridCol w="411480">
                  <a:extLst>
                    <a:ext uri="{9D8B030D-6E8A-4147-A177-3AD203B41FA5}">
                      <a16:colId xmlns:a16="http://schemas.microsoft.com/office/drawing/2014/main" val="2391294981"/>
                    </a:ext>
                  </a:extLst>
                </a:gridCol>
                <a:gridCol w="411480">
                  <a:extLst>
                    <a:ext uri="{9D8B030D-6E8A-4147-A177-3AD203B41FA5}">
                      <a16:colId xmlns:a16="http://schemas.microsoft.com/office/drawing/2014/main" val="1444675600"/>
                    </a:ext>
                  </a:extLst>
                </a:gridCol>
                <a:gridCol w="411480">
                  <a:extLst>
                    <a:ext uri="{9D8B030D-6E8A-4147-A177-3AD203B41FA5}">
                      <a16:colId xmlns:a16="http://schemas.microsoft.com/office/drawing/2014/main" val="2433362509"/>
                    </a:ext>
                  </a:extLst>
                </a:gridCol>
                <a:gridCol w="411480">
                  <a:extLst>
                    <a:ext uri="{9D8B030D-6E8A-4147-A177-3AD203B41FA5}">
                      <a16:colId xmlns:a16="http://schemas.microsoft.com/office/drawing/2014/main" val="1453708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14429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schmidt_officiel - 2024-01-02 10:51:50</a:t>
                      </a:r>
                      <a:r>
                        <a:rPr kumimoji="0" lang="fr-FR" sz="1000" b="0" i="0" u="none" strike="noStrike" kern="1200" cap="none" spc="0" normalizeH="0" baseline="0" noProof="0">
                          <a:ln>
                            <a:noFill/>
                          </a:ln>
                          <a:solidFill>
                            <a:prstClr val="black"/>
                          </a:solidFill>
                          <a:effectLst/>
                          <a:uLnTx/>
                          <a:uFillTx/>
                          <a:latin typeface="Calibri"/>
                          <a:ea typeface="+mn-ea"/>
                          <a:cs typeface="+mn-cs"/>
                        </a:rPr>
                        <a:t>
 Nous vous souhaitons tous nos voeux pour cette nouvelle année 2024 ! Qu'elle soit remplie de partage et d'amour !
Nous avons hâte de vous retrouver pour vous accompagner dans vos nouveaux projets.
#HomeSchmidtHome #bonneannée2024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https://quintly-eu-image-storage.s3.amazonaws.com/3c321325092e4082c6ef6d30cf737d71/871c9631c01ca65897b0c4b0ee259a76.jpg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89813973"/>
                  </a:ext>
                </a:extLst>
              </a:tr>
            </a:tbl>
          </a:graphicData>
        </a:graphic>
      </p:graphicFrame>
      <p:sp>
        <p:nvSpPr>
          <p:cNvPr id="4" name="Text Placeholder 3">
            <a:extLst>
              <a:ext uri="{FF2B5EF4-FFF2-40B4-BE49-F238E27FC236}">
                <a16:creationId xmlns:a16="http://schemas.microsoft.com/office/drawing/2014/main" id="{4EEF1446-94A7-4E27-85BA-25B0F0FC66D0}"/>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2542262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68417-0F81-4665-BE06-201A32596853}"/>
              </a:ext>
            </a:extLst>
          </p:cNvPr>
          <p:cNvSpPr>
            <a:spLocks noGrp="1"/>
          </p:cNvSpPr>
          <p:nvPr>
            <p:ph type="title"/>
          </p:nvPr>
        </p:nvSpPr>
        <p:spPr/>
        <p:txBody>
          <a:bodyPr/>
          <a:lstStyle/>
          <a:p>
            <a:r>
              <a:rPr lang="en-US"/>
              <a:t>Instagram Post Tag Performance | All profiles</a:t>
            </a:r>
          </a:p>
        </p:txBody>
      </p:sp>
      <p:graphicFrame>
        <p:nvGraphicFramePr>
          <p:cNvPr id="5" name="Table Placeholder 4">
            <a:extLst>
              <a:ext uri="{FF2B5EF4-FFF2-40B4-BE49-F238E27FC236}">
                <a16:creationId xmlns:a16="http://schemas.microsoft.com/office/drawing/2014/main" id="{29E070EA-909E-4F14-ACE1-C04FE9D28B4B}"/>
              </a:ext>
            </a:extLst>
          </p:cNvPr>
          <p:cNvGraphicFramePr>
            <a:graphicFrameLocks noGrp="1"/>
          </p:cNvGraphicFramePr>
          <p:nvPr>
            <p:ph type="tbl" sz="quarter" idx="13"/>
            <p:extLst>
              <p:ext uri="{D42A27DB-BD31-4B8C-83A1-F6EECF244321}">
                <p14:modId xmlns:p14="http://schemas.microsoft.com/office/powerpoint/2010/main" val="146555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33994277"/>
                    </a:ext>
                  </a:extLst>
                </a:gridCol>
                <a:gridCol w="1152144">
                  <a:extLst>
                    <a:ext uri="{9D8B030D-6E8A-4147-A177-3AD203B41FA5}">
                      <a16:colId xmlns:a16="http://schemas.microsoft.com/office/drawing/2014/main" val="3169991957"/>
                    </a:ext>
                  </a:extLst>
                </a:gridCol>
                <a:gridCol w="1152144">
                  <a:extLst>
                    <a:ext uri="{9D8B030D-6E8A-4147-A177-3AD203B41FA5}">
                      <a16:colId xmlns:a16="http://schemas.microsoft.com/office/drawing/2014/main" val="3150821279"/>
                    </a:ext>
                  </a:extLst>
                </a:gridCol>
                <a:gridCol w="1152144">
                  <a:extLst>
                    <a:ext uri="{9D8B030D-6E8A-4147-A177-3AD203B41FA5}">
                      <a16:colId xmlns:a16="http://schemas.microsoft.com/office/drawing/2014/main" val="2032329938"/>
                    </a:ext>
                  </a:extLst>
                </a:gridCol>
                <a:gridCol w="1152144">
                  <a:extLst>
                    <a:ext uri="{9D8B030D-6E8A-4147-A177-3AD203B41FA5}">
                      <a16:colId xmlns:a16="http://schemas.microsoft.com/office/drawing/2014/main" val="892143783"/>
                    </a:ext>
                  </a:extLst>
                </a:gridCol>
                <a:gridCol w="1152144">
                  <a:extLst>
                    <a:ext uri="{9D8B030D-6E8A-4147-A177-3AD203B41FA5}">
                      <a16:colId xmlns:a16="http://schemas.microsoft.com/office/drawing/2014/main" val="3316511980"/>
                    </a:ext>
                  </a:extLst>
                </a:gridCol>
                <a:gridCol w="1152144">
                  <a:extLst>
                    <a:ext uri="{9D8B030D-6E8A-4147-A177-3AD203B41FA5}">
                      <a16:colId xmlns:a16="http://schemas.microsoft.com/office/drawing/2014/main" val="250314808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tc>
                  <a:txBody>
                    <a:bodyPr/>
                    <a:lstStyle/>
                    <a:p>
                      <a:r>
                        <a:rPr lang="en-US" sz="1000"/>
                        <a:t>I-Rate (Avg. Organic)</a:t>
                      </a:r>
                    </a:p>
                  </a:txBody>
                  <a:tcPr/>
                </a:tc>
                <a:extLst>
                  <a:ext uri="{0D108BD9-81ED-4DB2-BD59-A6C34878D82A}">
                    <a16:rowId xmlns:a16="http://schemas.microsoft.com/office/drawing/2014/main" val="3928782174"/>
                  </a:ext>
                </a:extLst>
              </a:tr>
              <a:tr h="370840">
                <a:tc>
                  <a:txBody>
                    <a:bodyPr/>
                    <a:lstStyle/>
                    <a:p>
                      <a:r>
                        <a:rPr lang="en-US" sz="1000"/>
                        <a:t>Vidéo capsule</a:t>
                      </a:r>
                    </a:p>
                  </a:txBody>
                  <a:tcPr/>
                </a:tc>
                <a:tc>
                  <a:txBody>
                    <a:bodyPr/>
                    <a:lstStyle/>
                    <a:p>
                      <a:r>
                        <a:rPr lang="en-US" sz="1000"/>
                        <a:t>1</a:t>
                      </a:r>
                    </a:p>
                  </a:txBody>
                  <a:tcPr/>
                </a:tc>
                <a:tc>
                  <a:txBody>
                    <a:bodyPr/>
                    <a:lstStyle/>
                    <a:p>
                      <a:r>
                        <a:rPr lang="en-US" sz="1000"/>
                        <a:t>189</a:t>
                      </a:r>
                    </a:p>
                  </a:txBody>
                  <a:tcPr/>
                </a:tc>
                <a:tc>
                  <a:txBody>
                    <a:bodyPr/>
                    <a:lstStyle/>
                    <a:p>
                      <a:r>
                        <a:rPr lang="en-US" sz="1000"/>
                        <a:t>189</a:t>
                      </a:r>
                    </a:p>
                  </a:txBody>
                  <a:tcPr/>
                </a:tc>
                <a:tc>
                  <a:txBody>
                    <a:bodyPr/>
                    <a:lstStyle/>
                    <a:p>
                      <a:r>
                        <a:rPr lang="en-US" sz="1000"/>
                        <a:t>0</a:t>
                      </a:r>
                    </a:p>
                  </a:txBody>
                  <a:tcPr/>
                </a:tc>
                <a:tc>
                  <a:txBody>
                    <a:bodyPr/>
                    <a:lstStyle/>
                    <a:p>
                      <a:r>
                        <a:rPr lang="en-US" sz="1000"/>
                        <a:t>0</a:t>
                      </a:r>
                    </a:p>
                  </a:txBody>
                  <a:tcPr/>
                </a:tc>
                <a:tc>
                  <a:txBody>
                    <a:bodyPr/>
                    <a:lstStyle/>
                    <a:p>
                      <a:r>
                        <a:rPr lang="en-US" sz="1000"/>
                        <a:t>0.51215348345663 %</a:t>
                      </a:r>
                    </a:p>
                  </a:txBody>
                  <a:tcPr/>
                </a:tc>
                <a:extLst>
                  <a:ext uri="{0D108BD9-81ED-4DB2-BD59-A6C34878D82A}">
                    <a16:rowId xmlns:a16="http://schemas.microsoft.com/office/drawing/2014/main" val="1804821549"/>
                  </a:ext>
                </a:extLst>
              </a:tr>
              <a:tr h="370840">
                <a:tc>
                  <a:txBody>
                    <a:bodyPr/>
                    <a:lstStyle/>
                    <a:p>
                      <a:r>
                        <a:rPr lang="en-US" sz="1000"/>
                        <a:t>Sélection engagée</a:t>
                      </a:r>
                    </a:p>
                  </a:txBody>
                  <a:tcPr/>
                </a:tc>
                <a:tc>
                  <a:txBody>
                    <a:bodyPr/>
                    <a:lstStyle/>
                    <a:p>
                      <a:r>
                        <a:rPr lang="en-US" sz="1000"/>
                        <a:t>1</a:t>
                      </a:r>
                    </a:p>
                  </a:txBody>
                  <a:tcPr/>
                </a:tc>
                <a:tc>
                  <a:txBody>
                    <a:bodyPr/>
                    <a:lstStyle/>
                    <a:p>
                      <a:r>
                        <a:rPr lang="en-US" sz="1000"/>
                        <a:t>131</a:t>
                      </a:r>
                    </a:p>
                  </a:txBody>
                  <a:tcPr/>
                </a:tc>
                <a:tc>
                  <a:txBody>
                    <a:bodyPr/>
                    <a:lstStyle/>
                    <a:p>
                      <a:r>
                        <a:rPr lang="en-US" sz="1000"/>
                        <a:t>131</a:t>
                      </a:r>
                    </a:p>
                  </a:txBody>
                  <a:tcPr/>
                </a:tc>
                <a:tc>
                  <a:txBody>
                    <a:bodyPr/>
                    <a:lstStyle/>
                    <a:p>
                      <a:r>
                        <a:rPr lang="en-US" sz="1000"/>
                        <a:t>1</a:t>
                      </a:r>
                    </a:p>
                  </a:txBody>
                  <a:tcPr/>
                </a:tc>
                <a:tc>
                  <a:txBody>
                    <a:bodyPr/>
                    <a:lstStyle/>
                    <a:p>
                      <a:r>
                        <a:rPr lang="en-US" sz="1000"/>
                        <a:t>1</a:t>
                      </a:r>
                    </a:p>
                  </a:txBody>
                  <a:tcPr/>
                </a:tc>
                <a:tc>
                  <a:txBody>
                    <a:bodyPr/>
                    <a:lstStyle/>
                    <a:p>
                      <a:r>
                        <a:rPr lang="en-US" sz="1000"/>
                        <a:t>0.356988316746 %</a:t>
                      </a:r>
                    </a:p>
                  </a:txBody>
                  <a:tcPr/>
                </a:tc>
                <a:extLst>
                  <a:ext uri="{0D108BD9-81ED-4DB2-BD59-A6C34878D82A}">
                    <a16:rowId xmlns:a16="http://schemas.microsoft.com/office/drawing/2014/main" val="1509753852"/>
                  </a:ext>
                </a:extLst>
              </a:tr>
              <a:tr h="370840">
                <a:tc>
                  <a:txBody>
                    <a:bodyPr/>
                    <a:lstStyle/>
                    <a:p>
                      <a:r>
                        <a:rPr lang="en-US" sz="1000"/>
                        <a:t>Shop.schmidt</a:t>
                      </a:r>
                    </a:p>
                  </a:txBody>
                  <a:tcPr/>
                </a:tc>
                <a:tc>
                  <a:txBody>
                    <a:bodyPr/>
                    <a:lstStyle/>
                    <a:p>
                      <a:r>
                        <a:rPr lang="en-US" sz="1000"/>
                        <a:t>2</a:t>
                      </a:r>
                    </a:p>
                  </a:txBody>
                  <a:tcPr/>
                </a:tc>
                <a:tc>
                  <a:txBody>
                    <a:bodyPr/>
                    <a:lstStyle/>
                    <a:p>
                      <a:r>
                        <a:rPr lang="en-US" sz="1000"/>
                        <a:t>317</a:t>
                      </a:r>
                    </a:p>
                  </a:txBody>
                  <a:tcPr/>
                </a:tc>
                <a:tc>
                  <a:txBody>
                    <a:bodyPr/>
                    <a:lstStyle/>
                    <a:p>
                      <a:r>
                        <a:rPr lang="en-US" sz="1000"/>
                        <a:t>158.5</a:t>
                      </a:r>
                    </a:p>
                  </a:txBody>
                  <a:tcPr/>
                </a:tc>
                <a:tc>
                  <a:txBody>
                    <a:bodyPr/>
                    <a:lstStyle/>
                    <a:p>
                      <a:r>
                        <a:rPr lang="en-US" sz="1000"/>
                        <a:t>1</a:t>
                      </a:r>
                    </a:p>
                  </a:txBody>
                  <a:tcPr/>
                </a:tc>
                <a:tc>
                  <a:txBody>
                    <a:bodyPr/>
                    <a:lstStyle/>
                    <a:p>
                      <a:r>
                        <a:rPr lang="en-US" sz="1000"/>
                        <a:t>0.5</a:t>
                      </a:r>
                    </a:p>
                  </a:txBody>
                  <a:tcPr/>
                </a:tc>
                <a:tc>
                  <a:txBody>
                    <a:bodyPr/>
                    <a:lstStyle/>
                    <a:p>
                      <a:r>
                        <a:rPr lang="en-US" sz="1000"/>
                        <a:t>n/a</a:t>
                      </a:r>
                    </a:p>
                  </a:txBody>
                  <a:tcPr/>
                </a:tc>
                <a:extLst>
                  <a:ext uri="{0D108BD9-81ED-4DB2-BD59-A6C34878D82A}">
                    <a16:rowId xmlns:a16="http://schemas.microsoft.com/office/drawing/2014/main" val="1113077075"/>
                  </a:ext>
                </a:extLst>
              </a:tr>
              <a:tr h="370840">
                <a:tc>
                  <a:txBody>
                    <a:bodyPr/>
                    <a:lstStyle/>
                    <a:p>
                      <a:r>
                        <a:rPr lang="en-US" sz="1000"/>
                        <a:t>Mobalpa</a:t>
                      </a:r>
                    </a:p>
                  </a:txBody>
                  <a:tcPr/>
                </a:tc>
                <a:tc>
                  <a:txBody>
                    <a:bodyPr/>
                    <a:lstStyle/>
                    <a:p>
                      <a:r>
                        <a:rPr lang="en-US" sz="1000"/>
                        <a:t>7</a:t>
                      </a:r>
                    </a:p>
                  </a:txBody>
                  <a:tcPr/>
                </a:tc>
                <a:tc>
                  <a:txBody>
                    <a:bodyPr/>
                    <a:lstStyle/>
                    <a:p>
                      <a:r>
                        <a:rPr lang="en-US" sz="1000"/>
                        <a:t>1047</a:t>
                      </a:r>
                    </a:p>
                  </a:txBody>
                  <a:tcPr/>
                </a:tc>
                <a:tc>
                  <a:txBody>
                    <a:bodyPr/>
                    <a:lstStyle/>
                    <a:p>
                      <a:r>
                        <a:rPr lang="en-US" sz="1000"/>
                        <a:t>149.57142857143</a:t>
                      </a:r>
                    </a:p>
                  </a:txBody>
                  <a:tcPr/>
                </a:tc>
                <a:tc>
                  <a:txBody>
                    <a:bodyPr/>
                    <a:lstStyle/>
                    <a:p>
                      <a:r>
                        <a:rPr lang="en-US" sz="1000"/>
                        <a:t>26</a:t>
                      </a:r>
                    </a:p>
                  </a:txBody>
                  <a:tcPr/>
                </a:tc>
                <a:tc>
                  <a:txBody>
                    <a:bodyPr/>
                    <a:lstStyle/>
                    <a:p>
                      <a:r>
                        <a:rPr lang="en-US" sz="1000"/>
                        <a:t>3.7142857142857</a:t>
                      </a:r>
                    </a:p>
                  </a:txBody>
                  <a:tcPr/>
                </a:tc>
                <a:tc>
                  <a:txBody>
                    <a:bodyPr/>
                    <a:lstStyle/>
                    <a:p>
                      <a:r>
                        <a:rPr lang="en-US" sz="1000"/>
                        <a:t>0.30136561301828 %</a:t>
                      </a:r>
                    </a:p>
                  </a:txBody>
                  <a:tcPr/>
                </a:tc>
                <a:extLst>
                  <a:ext uri="{0D108BD9-81ED-4DB2-BD59-A6C34878D82A}">
                    <a16:rowId xmlns:a16="http://schemas.microsoft.com/office/drawing/2014/main" val="2363182894"/>
                  </a:ext>
                </a:extLst>
              </a:tr>
              <a:tr h="370840">
                <a:tc>
                  <a:txBody>
                    <a:bodyPr/>
                    <a:lstStyle/>
                    <a:p>
                      <a:r>
                        <a:rPr lang="en-US" sz="1000"/>
                        <a:t>Concurrent </a:t>
                      </a:r>
                    </a:p>
                  </a:txBody>
                  <a:tcPr/>
                </a:tc>
                <a:tc>
                  <a:txBody>
                    <a:bodyPr/>
                    <a:lstStyle/>
                    <a:p>
                      <a:r>
                        <a:rPr lang="en-US" sz="1000"/>
                        <a:t>7</a:t>
                      </a:r>
                    </a:p>
                  </a:txBody>
                  <a:tcPr/>
                </a:tc>
                <a:tc>
                  <a:txBody>
                    <a:bodyPr/>
                    <a:lstStyle/>
                    <a:p>
                      <a:r>
                        <a:rPr lang="en-US" sz="1000"/>
                        <a:t>1047</a:t>
                      </a:r>
                    </a:p>
                  </a:txBody>
                  <a:tcPr/>
                </a:tc>
                <a:tc>
                  <a:txBody>
                    <a:bodyPr/>
                    <a:lstStyle/>
                    <a:p>
                      <a:r>
                        <a:rPr lang="en-US" sz="1000"/>
                        <a:t>149.57142857143</a:t>
                      </a:r>
                    </a:p>
                  </a:txBody>
                  <a:tcPr/>
                </a:tc>
                <a:tc>
                  <a:txBody>
                    <a:bodyPr/>
                    <a:lstStyle/>
                    <a:p>
                      <a:r>
                        <a:rPr lang="en-US" sz="1000"/>
                        <a:t>26</a:t>
                      </a:r>
                    </a:p>
                  </a:txBody>
                  <a:tcPr/>
                </a:tc>
                <a:tc>
                  <a:txBody>
                    <a:bodyPr/>
                    <a:lstStyle/>
                    <a:p>
                      <a:r>
                        <a:rPr lang="en-US" sz="1000"/>
                        <a:t>3.7142857142857</a:t>
                      </a:r>
                    </a:p>
                  </a:txBody>
                  <a:tcPr/>
                </a:tc>
                <a:tc>
                  <a:txBody>
                    <a:bodyPr/>
                    <a:lstStyle/>
                    <a:p>
                      <a:r>
                        <a:rPr lang="en-US" sz="1000"/>
                        <a:t>0.30136561301828 %</a:t>
                      </a:r>
                    </a:p>
                  </a:txBody>
                  <a:tcPr/>
                </a:tc>
                <a:extLst>
                  <a:ext uri="{0D108BD9-81ED-4DB2-BD59-A6C34878D82A}">
                    <a16:rowId xmlns:a16="http://schemas.microsoft.com/office/drawing/2014/main" val="1107769453"/>
                  </a:ext>
                </a:extLst>
              </a:tr>
            </a:tbl>
          </a:graphicData>
        </a:graphic>
      </p:graphicFrame>
      <p:sp>
        <p:nvSpPr>
          <p:cNvPr id="4" name="Text Placeholder 3">
            <a:extLst>
              <a:ext uri="{FF2B5EF4-FFF2-40B4-BE49-F238E27FC236}">
                <a16:creationId xmlns:a16="http://schemas.microsoft.com/office/drawing/2014/main" id="{96CEFDC4-0F13-400C-B9C0-3542C908F899}"/>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7943955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9941</Words>
  <Application>Microsoft Office PowerPoint</Application>
  <PresentationFormat>On-screen Show (4:3)</PresentationFormat>
  <Paragraphs>1985</Paragraphs>
  <Slides>77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77</vt:i4>
      </vt:variant>
    </vt:vector>
  </HeadingPairs>
  <TitlesOfParts>
    <vt:vector size="80" baseType="lpstr">
      <vt:lpstr>Calibri</vt:lpstr>
      <vt:lpstr>Arial</vt:lpstr>
      <vt:lpstr>quintly_template</vt:lpstr>
      <vt:lpstr>Schmidt France</vt:lpstr>
      <vt:lpstr>Facebook Evolution du nombre de fans Facebook | 2 profiles</vt:lpstr>
      <vt:lpstr>Instagram Evolution du nombre d'abonnés Instagram | 2 profiles</vt:lpstr>
      <vt:lpstr>Facebook Portée organique | Schmidt Schmidt France</vt:lpstr>
      <vt:lpstr>Instagram Portée organique par typologie de post | schmidt_officiel</vt:lpstr>
      <vt:lpstr>Instagram KPI Instagram | 2 profiles</vt:lpstr>
      <vt:lpstr>Instagram Publications Instagram | 2 profiles - 1 of 20</vt:lpstr>
      <vt:lpstr>Instagram Publications Instagram | 2 profiles - 2 of 20</vt:lpstr>
      <vt:lpstr>Instagram Publications Instagram | 2 profiles - 3 of 20</vt:lpstr>
      <vt:lpstr>Instagram Publications Instagram | 2 profiles - 4 of 20</vt:lpstr>
      <vt:lpstr>Instagram Publications Instagram | 2 profiles - 5 of 20</vt:lpstr>
      <vt:lpstr>Instagram Publications Instagram | 2 profiles - 6 of 20</vt:lpstr>
      <vt:lpstr>Instagram Publications Instagram | 2 profiles - 7 of 20</vt:lpstr>
      <vt:lpstr>Instagram Publications Instagram | 2 profiles - 8 of 20</vt:lpstr>
      <vt:lpstr>Instagram Publications Instagram | 2 profiles - 9 of 20</vt:lpstr>
      <vt:lpstr>Instagram Publications Instagram | 2 profiles - 10 of 20</vt:lpstr>
      <vt:lpstr>Instagram Publications Instagram | 2 profiles - 11 of 20</vt:lpstr>
      <vt:lpstr>Instagram Publications Instagram | 2 profiles - 12 of 20</vt:lpstr>
      <vt:lpstr>Instagram Publications Instagram | 2 profiles - 13 of 20</vt:lpstr>
      <vt:lpstr>Instagram Publications Instagram | 2 profiles - 14 of 20</vt:lpstr>
      <vt:lpstr>Instagram Publications Instagram | 2 profiles - 15 of 20</vt:lpstr>
      <vt:lpstr>Instagram Publications Instagram | 2 profiles - 16 of 20</vt:lpstr>
      <vt:lpstr>Instagram Publications Instagram | 2 profiles - 17 of 20</vt:lpstr>
      <vt:lpstr>Instagram Publications Instagram | 2 profiles - 18 of 20</vt:lpstr>
      <vt:lpstr>Instagram Publications Instagram | 2 profiles - 19 of 20</vt:lpstr>
      <vt:lpstr>Instagram Publications Instagram | 2 profiles - 20 of 20</vt:lpstr>
      <vt:lpstr>Instagram KPI Stories | schmidt_officiel</vt:lpstr>
      <vt:lpstr>Instagram Détails Stories | schmidt_officiel - 1 of 17</vt:lpstr>
      <vt:lpstr>Instagram Détails Stories | schmidt_officiel - 2 of 17</vt:lpstr>
      <vt:lpstr>Instagram Détails Stories | schmidt_officiel - 3 of 17</vt:lpstr>
      <vt:lpstr>Instagram Détails Stories | schmidt_officiel - 4 of 17</vt:lpstr>
      <vt:lpstr>Instagram Détails Stories | schmidt_officiel - 5 of 17</vt:lpstr>
      <vt:lpstr>Instagram Détails Stories | schmidt_officiel - 6 of 17</vt:lpstr>
      <vt:lpstr>Instagram Détails Stories | schmidt_officiel - 7 of 17</vt:lpstr>
      <vt:lpstr>Instagram Détails Stories | schmidt_officiel - 8 of 17</vt:lpstr>
      <vt:lpstr>Instagram Détails Stories | schmidt_officiel - 9 of 17</vt:lpstr>
      <vt:lpstr>Instagram Détails Stories | schmidt_officiel - 10 of 17</vt:lpstr>
      <vt:lpstr>Instagram Détails Stories | schmidt_officiel - 11 of 17</vt:lpstr>
      <vt:lpstr>Instagram Détails Stories | schmidt_officiel - 12 of 17</vt:lpstr>
      <vt:lpstr>Instagram Détails Stories | schmidt_officiel - 13 of 17</vt:lpstr>
      <vt:lpstr>Instagram Détails Stories | schmidt_officiel - 14 of 17</vt:lpstr>
      <vt:lpstr>Instagram Détails Stories | schmidt_officiel - 15 of 17</vt:lpstr>
      <vt:lpstr>Instagram Détails Stories | schmidt_officiel - 16 of 17</vt:lpstr>
      <vt:lpstr>Instagram Détails Stories | schmidt_officiel - 17 of 17</vt:lpstr>
      <vt:lpstr>Facebook Key Metrics Table | 2 profiles</vt:lpstr>
      <vt:lpstr>Facebook Original Own Posts Table | Schmidt Schmidt France - 1 of 18</vt:lpstr>
      <vt:lpstr>Facebook Original Own Posts Table | Schmidt Schmidt France - 2 of 18</vt:lpstr>
      <vt:lpstr>Facebook Original Own Posts Table | Schmidt Schmidt France - 3 of 18</vt:lpstr>
      <vt:lpstr>Facebook Original Own Posts Table | Schmidt Schmidt France - 4 of 18</vt:lpstr>
      <vt:lpstr>Facebook Original Own Posts Table | Schmidt Schmidt France - 5 of 18</vt:lpstr>
      <vt:lpstr>Facebook Original Own Posts Table | Schmidt Schmidt France - 6 of 18</vt:lpstr>
      <vt:lpstr>Facebook Original Own Posts Table | Schmidt Schmidt France - 7 of 18</vt:lpstr>
      <vt:lpstr>Facebook Original Own Posts Table | Schmidt Schmidt France - 8 of 18</vt:lpstr>
      <vt:lpstr>Facebook Original Own Posts Table | Schmidt Schmidt France - 9 of 18</vt:lpstr>
      <vt:lpstr>Facebook Original Own Posts Table | Schmidt Schmidt France - 10 of 18</vt:lpstr>
      <vt:lpstr>Facebook Original Own Posts Table | Schmidt Schmidt France - 11 of 18</vt:lpstr>
      <vt:lpstr>Facebook Original Own Posts Table | Schmidt Schmidt France - 12 of 18</vt:lpstr>
      <vt:lpstr>Facebook Original Own Posts Table | Schmidt Schmidt France - 13 of 18</vt:lpstr>
      <vt:lpstr>Facebook Original Own Posts Table | Schmidt Schmidt France - 14 of 18</vt:lpstr>
      <vt:lpstr>Facebook Original Own Posts Table | Schmidt Schmidt France - 15 of 18</vt:lpstr>
      <vt:lpstr>Facebook Original Own Posts Table | Schmidt Schmidt France - 16 of 18</vt:lpstr>
      <vt:lpstr>Facebook Original Own Posts Table | Schmidt Schmidt France - 17 of 18</vt:lpstr>
      <vt:lpstr>Facebook Original Own Posts Table | Schmidt Schmidt France - 18 of 18</vt:lpstr>
      <vt:lpstr>Instagram Post Tags Distribution | schmidt_officiel</vt:lpstr>
      <vt:lpstr>Facebook Post Tags Distribution | Schmidt Schmidt France</vt:lpstr>
      <vt:lpstr>Facebook KPI Vidéo | Schmidt Schmidt France - 1 of 6</vt:lpstr>
      <vt:lpstr>Facebook KPI Vidéo | Schmidt Schmidt France - 2 of 6</vt:lpstr>
      <vt:lpstr>Facebook KPI Vidéo | Schmidt Schmidt France - 3 of 6</vt:lpstr>
      <vt:lpstr>Facebook KPI Vidéo | Schmidt Schmidt France - 4 of 6</vt:lpstr>
      <vt:lpstr>Facebook KPI Vidéo | Schmidt Schmidt France - 5 of 6</vt:lpstr>
      <vt:lpstr>Facebook KPI Vidéo | Schmidt Schmidt France - 6 of 6</vt:lpstr>
      <vt:lpstr>Instagram KPI Vidéos Instagram | schmidt_officiel - 1 of 5</vt:lpstr>
      <vt:lpstr>Instagram KPI Vidéos Instagram | schmidt_officiel - 2 of 5</vt:lpstr>
      <vt:lpstr>Instagram KPI Vidéos Instagram | schmidt_officiel - 3 of 5</vt:lpstr>
      <vt:lpstr>Instagram KPI Vidéos Instagram | schmidt_officiel - 4 of 5</vt:lpstr>
      <vt:lpstr>Instagram KPI Vidéos Instagram | schmidt_officiel - 5 of 5</vt:lpstr>
      <vt:lpstr>Instagram Post Tag Performance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Schmidt France</dc:title>
  <dc:creator>Frederik Born</dc:creator>
  <cp:lastModifiedBy>Frederik Born</cp:lastModifiedBy>
  <cp:revision>1</cp:revision>
  <dcterms:created xsi:type="dcterms:W3CDTF">2024-02-26T15:22:50Z</dcterms:created>
  <dcterms:modified xsi:type="dcterms:W3CDTF">2024-02-26T15:27:15Z</dcterms:modified>
</cp:coreProperties>
</file>