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Ecominéro</c:v>
                </c:pt>
              </c:strCache>
            </c:strRef>
          </c:tx>
          <c:spPr>
            <a:solidFill>
              <a:schemeClr val="accent1"/>
            </a:solidFill>
            <a:ln>
              <a:noFill/>
            </a:ln>
            <a:effectLst/>
          </c:spPr>
          <c:invertIfNegative val="0"/>
          <c:cat>
            <c:numRef>
              <c:f>Sheet1!$A$2:$A$29</c:f>
              <c:numCache>
                <c:formatCode>m/d/yyyy</c:formatCode>
                <c:ptCount val="28"/>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numCache>
            </c:numRef>
          </c:cat>
          <c:val>
            <c:numRef>
              <c:f>Sheet1!$B$2:$B$29</c:f>
              <c:numCache>
                <c:formatCode>General</c:formatCode>
                <c:ptCount val="28"/>
                <c:pt idx="0">
                  <c:v>4</c:v>
                </c:pt>
                <c:pt idx="1">
                  <c:v>2</c:v>
                </c:pt>
                <c:pt idx="2">
                  <c:v>2</c:v>
                </c:pt>
                <c:pt idx="3">
                  <c:v>6</c:v>
                </c:pt>
                <c:pt idx="4">
                  <c:v>10</c:v>
                </c:pt>
                <c:pt idx="5">
                  <c:v>6</c:v>
                </c:pt>
                <c:pt idx="6">
                  <c:v>4</c:v>
                </c:pt>
                <c:pt idx="7">
                  <c:v>7</c:v>
                </c:pt>
                <c:pt idx="8">
                  <c:v>0</c:v>
                </c:pt>
                <c:pt idx="9">
                  <c:v>3</c:v>
                </c:pt>
                <c:pt idx="10">
                  <c:v>6</c:v>
                </c:pt>
                <c:pt idx="11">
                  <c:v>6</c:v>
                </c:pt>
                <c:pt idx="12">
                  <c:v>6</c:v>
                </c:pt>
                <c:pt idx="13">
                  <c:v>11</c:v>
                </c:pt>
                <c:pt idx="14">
                  <c:v>3</c:v>
                </c:pt>
                <c:pt idx="15">
                  <c:v>1</c:v>
                </c:pt>
                <c:pt idx="16">
                  <c:v>3</c:v>
                </c:pt>
                <c:pt idx="17">
                  <c:v>10</c:v>
                </c:pt>
                <c:pt idx="18">
                  <c:v>8</c:v>
                </c:pt>
                <c:pt idx="19">
                  <c:v>4</c:v>
                </c:pt>
                <c:pt idx="20">
                  <c:v>5</c:v>
                </c:pt>
                <c:pt idx="21">
                  <c:v>4</c:v>
                </c:pt>
                <c:pt idx="22">
                  <c:v>3</c:v>
                </c:pt>
                <c:pt idx="23">
                  <c:v>2</c:v>
                </c:pt>
                <c:pt idx="24">
                  <c:v>4</c:v>
                </c:pt>
                <c:pt idx="25">
                  <c:v>7</c:v>
                </c:pt>
                <c:pt idx="26">
                  <c:v>12</c:v>
                </c:pt>
                <c:pt idx="27">
                  <c:v>5</c:v>
                </c:pt>
              </c:numCache>
            </c:numRef>
          </c:val>
          <c:extLst>
            <c:ext xmlns:c16="http://schemas.microsoft.com/office/drawing/2014/chart" uri="{C3380CC4-5D6E-409C-BE32-E72D297353CC}">
              <c16:uniqueId val="{00000000-605A-4545-80D9-F6989227EE32}"/>
            </c:ext>
          </c:extLst>
        </c:ser>
        <c:dLbls>
          <c:showLegendKey val="0"/>
          <c:showVal val="0"/>
          <c:showCatName val="0"/>
          <c:showSerName val="0"/>
          <c:showPercent val="0"/>
          <c:showBubbleSize val="0"/>
        </c:dLbls>
        <c:gapWidth val="219"/>
        <c:overlap val="-27"/>
        <c:axId val="354361112"/>
        <c:axId val="354361440"/>
      </c:barChart>
      <c:dateAx>
        <c:axId val="35436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61440"/>
        <c:crosses val="autoZero"/>
        <c:auto val="1"/>
        <c:lblOffset val="100"/>
        <c:baseTimeUnit val="days"/>
      </c:dateAx>
      <c:valAx>
        <c:axId val="35436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6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Ecominéro</c:v>
                </c:pt>
              </c:strCache>
            </c:strRef>
          </c:tx>
          <c:spPr>
            <a:ln w="28575" cap="rnd">
              <a:solidFill>
                <a:schemeClr val="accent1"/>
              </a:solidFill>
              <a:round/>
            </a:ln>
            <a:effectLst/>
          </c:spPr>
          <c:marker>
            <c:symbol val="none"/>
          </c:marker>
          <c:cat>
            <c:numRef>
              <c:f>Sheet1!$A$2:$A$29</c:f>
              <c:numCache>
                <c:formatCode>m/d/yyyy</c:formatCode>
                <c:ptCount val="28"/>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numCache>
            </c:numRef>
          </c:cat>
          <c:val>
            <c:numRef>
              <c:f>Sheet1!$B$2:$B$29</c:f>
              <c:numCache>
                <c:formatCode>General</c:formatCode>
                <c:ptCount val="28"/>
                <c:pt idx="0">
                  <c:v>804</c:v>
                </c:pt>
                <c:pt idx="1">
                  <c:v>439</c:v>
                </c:pt>
                <c:pt idx="2">
                  <c:v>382</c:v>
                </c:pt>
                <c:pt idx="3">
                  <c:v>1032</c:v>
                </c:pt>
                <c:pt idx="4">
                  <c:v>719</c:v>
                </c:pt>
                <c:pt idx="5">
                  <c:v>744</c:v>
                </c:pt>
                <c:pt idx="6">
                  <c:v>945</c:v>
                </c:pt>
                <c:pt idx="7">
                  <c:v>678</c:v>
                </c:pt>
                <c:pt idx="8">
                  <c:v>297</c:v>
                </c:pt>
                <c:pt idx="9">
                  <c:v>214</c:v>
                </c:pt>
                <c:pt idx="10">
                  <c:v>775</c:v>
                </c:pt>
                <c:pt idx="11">
                  <c:v>918</c:v>
                </c:pt>
                <c:pt idx="12">
                  <c:v>1117</c:v>
                </c:pt>
                <c:pt idx="13">
                  <c:v>1211</c:v>
                </c:pt>
                <c:pt idx="14">
                  <c:v>609</c:v>
                </c:pt>
                <c:pt idx="15">
                  <c:v>298</c:v>
                </c:pt>
                <c:pt idx="16">
                  <c:v>245</c:v>
                </c:pt>
                <c:pt idx="17">
                  <c:v>1407</c:v>
                </c:pt>
                <c:pt idx="18">
                  <c:v>1307</c:v>
                </c:pt>
                <c:pt idx="19">
                  <c:v>1331</c:v>
                </c:pt>
                <c:pt idx="20">
                  <c:v>650</c:v>
                </c:pt>
                <c:pt idx="21">
                  <c:v>840</c:v>
                </c:pt>
                <c:pt idx="22">
                  <c:v>471</c:v>
                </c:pt>
                <c:pt idx="23">
                  <c:v>283</c:v>
                </c:pt>
                <c:pt idx="24">
                  <c:v>583</c:v>
                </c:pt>
                <c:pt idx="25">
                  <c:v>1185</c:v>
                </c:pt>
                <c:pt idx="26">
                  <c:v>859</c:v>
                </c:pt>
                <c:pt idx="27">
                  <c:v>1229</c:v>
                </c:pt>
              </c:numCache>
            </c:numRef>
          </c:val>
          <c:smooth val="0"/>
          <c:extLst>
            <c:ext xmlns:c16="http://schemas.microsoft.com/office/drawing/2014/chart" uri="{C3380CC4-5D6E-409C-BE32-E72D297353CC}">
              <c16:uniqueId val="{00000000-E5FE-4FF8-906C-902469A04A88}"/>
            </c:ext>
          </c:extLst>
        </c:ser>
        <c:dLbls>
          <c:showLegendKey val="0"/>
          <c:showVal val="0"/>
          <c:showCatName val="0"/>
          <c:showSerName val="0"/>
          <c:showPercent val="0"/>
          <c:showBubbleSize val="0"/>
        </c:dLbls>
        <c:smooth val="0"/>
        <c:axId val="346211800"/>
        <c:axId val="346212128"/>
      </c:lineChart>
      <c:dateAx>
        <c:axId val="34621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12128"/>
        <c:crosses val="autoZero"/>
        <c:auto val="1"/>
        <c:lblOffset val="100"/>
        <c:baseTimeUnit val="days"/>
      </c:dateAx>
      <c:valAx>
        <c:axId val="34621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1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Ecominéro</c:v>
                </c:pt>
              </c:strCache>
            </c:strRef>
          </c:tx>
          <c:spPr>
            <a:solidFill>
              <a:schemeClr val="accent1"/>
            </a:solidFill>
            <a:ln>
              <a:noFill/>
            </a:ln>
            <a:effectLst/>
          </c:spPr>
          <c:invertIfNegative val="0"/>
          <c:cat>
            <c:strRef>
              <c:f>Sheet1!$A$2:$A$4</c:f>
              <c:strCache>
                <c:ptCount val="3"/>
                <c:pt idx="0">
                  <c:v>Gallery</c:v>
                </c:pt>
                <c:pt idx="1">
                  <c:v>Image</c:v>
                </c:pt>
                <c:pt idx="2">
                  <c:v>Link</c:v>
                </c:pt>
              </c:strCache>
            </c:strRef>
          </c:cat>
          <c:val>
            <c:numRef>
              <c:f>Sheet1!$B$2:$B$4</c:f>
              <c:numCache>
                <c:formatCode>General</c:formatCode>
                <c:ptCount val="3"/>
                <c:pt idx="0">
                  <c:v>21.132971506105999</c:v>
                </c:pt>
                <c:pt idx="1">
                  <c:v>4.4247344384440899</c:v>
                </c:pt>
                <c:pt idx="2">
                  <c:v>5.0403771197782703</c:v>
                </c:pt>
              </c:numCache>
            </c:numRef>
          </c:val>
          <c:extLst>
            <c:ext xmlns:c16="http://schemas.microsoft.com/office/drawing/2014/chart" uri="{C3380CC4-5D6E-409C-BE32-E72D297353CC}">
              <c16:uniqueId val="{00000000-53CB-4F8C-86DA-50A8D41668C0}"/>
            </c:ext>
          </c:extLst>
        </c:ser>
        <c:dLbls>
          <c:showLegendKey val="0"/>
          <c:showVal val="0"/>
          <c:showCatName val="0"/>
          <c:showSerName val="0"/>
          <c:showPercent val="0"/>
          <c:showBubbleSize val="0"/>
        </c:dLbls>
        <c:gapWidth val="219"/>
        <c:overlap val="-27"/>
        <c:axId val="345659296"/>
        <c:axId val="345657656"/>
      </c:barChart>
      <c:catAx>
        <c:axId val="34565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57656"/>
        <c:crosses val="autoZero"/>
        <c:auto val="1"/>
        <c:lblAlgn val="ctr"/>
        <c:lblOffset val="100"/>
        <c:noMultiLvlLbl val="0"/>
      </c:catAx>
      <c:valAx>
        <c:axId val="34565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5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@ecominero</c:v>
                </c:pt>
              </c:strCache>
            </c:strRef>
          </c:tx>
          <c:spPr>
            <a:ln w="28575" cap="rnd">
              <a:solidFill>
                <a:schemeClr val="accent1"/>
              </a:solidFill>
              <a:round/>
            </a:ln>
            <a:effectLst/>
          </c:spPr>
          <c:marker>
            <c:symbol val="none"/>
          </c:marker>
          <c:cat>
            <c:numRef>
              <c:f>Sheet1!$A$2:$A$29</c:f>
              <c:numCache>
                <c:formatCode>m/d/yyyy</c:formatCode>
                <c:ptCount val="28"/>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numCache>
            </c:numRef>
          </c:cat>
          <c:val>
            <c:numRef>
              <c:f>Sheet1!$B$2:$B$29</c:f>
              <c:numCache>
                <c:formatCode>General</c:formatCode>
                <c:ptCount val="28"/>
                <c:pt idx="0">
                  <c:v>341</c:v>
                </c:pt>
                <c:pt idx="1">
                  <c:v>341</c:v>
                </c:pt>
                <c:pt idx="2">
                  <c:v>341</c:v>
                </c:pt>
                <c:pt idx="3">
                  <c:v>341</c:v>
                </c:pt>
                <c:pt idx="4">
                  <c:v>342</c:v>
                </c:pt>
                <c:pt idx="5">
                  <c:v>342</c:v>
                </c:pt>
                <c:pt idx="6">
                  <c:v>342</c:v>
                </c:pt>
                <c:pt idx="7">
                  <c:v>342</c:v>
                </c:pt>
                <c:pt idx="8">
                  <c:v>343</c:v>
                </c:pt>
                <c:pt idx="9">
                  <c:v>343</c:v>
                </c:pt>
                <c:pt idx="10">
                  <c:v>344</c:v>
                </c:pt>
                <c:pt idx="11">
                  <c:v>344</c:v>
                </c:pt>
                <c:pt idx="12">
                  <c:v>345</c:v>
                </c:pt>
                <c:pt idx="13">
                  <c:v>345</c:v>
                </c:pt>
                <c:pt idx="14">
                  <c:v>345</c:v>
                </c:pt>
                <c:pt idx="15">
                  <c:v>345</c:v>
                </c:pt>
                <c:pt idx="16">
                  <c:v>345</c:v>
                </c:pt>
                <c:pt idx="17">
                  <c:v>344</c:v>
                </c:pt>
                <c:pt idx="18">
                  <c:v>344</c:v>
                </c:pt>
                <c:pt idx="19">
                  <c:v>345</c:v>
                </c:pt>
                <c:pt idx="20">
                  <c:v>345</c:v>
                </c:pt>
                <c:pt idx="21">
                  <c:v>345</c:v>
                </c:pt>
                <c:pt idx="22">
                  <c:v>345</c:v>
                </c:pt>
                <c:pt idx="23">
                  <c:v>345</c:v>
                </c:pt>
                <c:pt idx="24">
                  <c:v>345</c:v>
                </c:pt>
                <c:pt idx="25">
                  <c:v>347</c:v>
                </c:pt>
                <c:pt idx="26">
                  <c:v>347</c:v>
                </c:pt>
                <c:pt idx="27">
                  <c:v>348</c:v>
                </c:pt>
              </c:numCache>
            </c:numRef>
          </c:val>
          <c:smooth val="0"/>
          <c:extLst>
            <c:ext xmlns:c16="http://schemas.microsoft.com/office/drawing/2014/chart" uri="{C3380CC4-5D6E-409C-BE32-E72D297353CC}">
              <c16:uniqueId val="{00000000-E7FA-4464-A4E7-9112126A8074}"/>
            </c:ext>
          </c:extLst>
        </c:ser>
        <c:dLbls>
          <c:showLegendKey val="0"/>
          <c:showVal val="0"/>
          <c:showCatName val="0"/>
          <c:showSerName val="0"/>
          <c:showPercent val="0"/>
          <c:showBubbleSize val="0"/>
        </c:dLbls>
        <c:smooth val="0"/>
        <c:axId val="350250872"/>
        <c:axId val="350251200"/>
      </c:lineChart>
      <c:dateAx>
        <c:axId val="35025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51200"/>
        <c:crosses val="autoZero"/>
        <c:auto val="1"/>
        <c:lblOffset val="100"/>
        <c:baseTimeUnit val="days"/>
      </c:dateAx>
      <c:valAx>
        <c:axId val="35025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5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Ecominéro</c:v>
                </c:pt>
              </c:strCache>
            </c:strRef>
          </c:tx>
          <c:spPr>
            <a:ln w="28575" cap="rnd">
              <a:solidFill>
                <a:schemeClr val="accent1"/>
              </a:solidFill>
              <a:round/>
            </a:ln>
            <a:effectLst/>
          </c:spPr>
          <c:marker>
            <c:symbol val="none"/>
          </c:marker>
          <c:cat>
            <c:numRef>
              <c:f>Sheet1!$A$2:$A$29</c:f>
              <c:numCache>
                <c:formatCode>m/d/yyyy</c:formatCode>
                <c:ptCount val="28"/>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numCache>
            </c:numRef>
          </c:cat>
          <c:val>
            <c:numRef>
              <c:f>Sheet1!$B$2:$B$29</c:f>
              <c:numCache>
                <c:formatCode>General</c:formatCode>
                <c:ptCount val="28"/>
                <c:pt idx="24">
                  <c:v>24</c:v>
                </c:pt>
                <c:pt idx="25">
                  <c:v>24</c:v>
                </c:pt>
                <c:pt idx="26">
                  <c:v>24</c:v>
                </c:pt>
                <c:pt idx="27">
                  <c:v>24</c:v>
                </c:pt>
              </c:numCache>
            </c:numRef>
          </c:val>
          <c:smooth val="0"/>
          <c:extLst>
            <c:ext xmlns:c16="http://schemas.microsoft.com/office/drawing/2014/chart" uri="{C3380CC4-5D6E-409C-BE32-E72D297353CC}">
              <c16:uniqueId val="{00000000-FA54-409F-94F5-E6E7F1EED9A3}"/>
            </c:ext>
          </c:extLst>
        </c:ser>
        <c:dLbls>
          <c:showLegendKey val="0"/>
          <c:showVal val="0"/>
          <c:showCatName val="0"/>
          <c:showSerName val="0"/>
          <c:showPercent val="0"/>
          <c:showBubbleSize val="0"/>
        </c:dLbls>
        <c:smooth val="0"/>
        <c:axId val="262115816"/>
        <c:axId val="262122048"/>
      </c:lineChart>
      <c:dateAx>
        <c:axId val="262115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122048"/>
        <c:crosses val="autoZero"/>
        <c:auto val="1"/>
        <c:lblOffset val="100"/>
        <c:baseTimeUnit val="days"/>
      </c:dateAx>
      <c:valAx>
        <c:axId val="26212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11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Ecominéro</c:v>
                </c:pt>
              </c:strCache>
            </c:strRef>
          </c:tx>
          <c:spPr>
            <a:ln w="28575" cap="rnd">
              <a:solidFill>
                <a:schemeClr val="accent1"/>
              </a:solidFill>
              <a:round/>
            </a:ln>
            <a:effectLst/>
          </c:spPr>
          <c:marker>
            <c:symbol val="none"/>
          </c:marker>
          <c:cat>
            <c:numRef>
              <c:f>Sheet1!$A$2:$A$29</c:f>
              <c:numCache>
                <c:formatCode>m/d/yyyy</c:formatCode>
                <c:ptCount val="28"/>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numCache>
            </c:numRef>
          </c:cat>
          <c:val>
            <c:numRef>
              <c:f>Sheet1!$B$2:$B$29</c:f>
              <c:numCache>
                <c:formatCode>General</c:formatCode>
                <c:ptCount val="28"/>
                <c:pt idx="24">
                  <c:v>3337</c:v>
                </c:pt>
                <c:pt idx="25">
                  <c:v>3342</c:v>
                </c:pt>
                <c:pt idx="26">
                  <c:v>3341</c:v>
                </c:pt>
                <c:pt idx="27">
                  <c:v>3340</c:v>
                </c:pt>
              </c:numCache>
            </c:numRef>
          </c:val>
          <c:smooth val="0"/>
          <c:extLst>
            <c:ext xmlns:c16="http://schemas.microsoft.com/office/drawing/2014/chart" uri="{C3380CC4-5D6E-409C-BE32-E72D297353CC}">
              <c16:uniqueId val="{00000000-EF20-4791-A900-41B07397D66A}"/>
            </c:ext>
          </c:extLst>
        </c:ser>
        <c:dLbls>
          <c:showLegendKey val="0"/>
          <c:showVal val="0"/>
          <c:showCatName val="0"/>
          <c:showSerName val="0"/>
          <c:showPercent val="0"/>
          <c:showBubbleSize val="0"/>
        </c:dLbls>
        <c:smooth val="0"/>
        <c:axId val="262120736"/>
        <c:axId val="262121064"/>
      </c:lineChart>
      <c:dateAx>
        <c:axId val="26212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121064"/>
        <c:crosses val="autoZero"/>
        <c:auto val="1"/>
        <c:lblOffset val="100"/>
        <c:baseTimeUnit val="days"/>
      </c:dateAx>
      <c:valAx>
        <c:axId val="26212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12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7FD4-F487-437F-AC9D-197D436F9084}"/>
              </a:ext>
            </a:extLst>
          </p:cNvPr>
          <p:cNvSpPr>
            <a:spLocks noGrp="1"/>
          </p:cNvSpPr>
          <p:nvPr>
            <p:ph type="ctrTitle"/>
          </p:nvPr>
        </p:nvSpPr>
        <p:spPr/>
        <p:txBody>
          <a:bodyPr/>
          <a:lstStyle/>
          <a:p>
            <a:r>
              <a:rPr lang="fr-FR"/>
              <a:t>Rapport mensuel des réseaux sociaux Ecominéro</a:t>
            </a:r>
            <a:endParaRPr lang="en-US"/>
          </a:p>
        </p:txBody>
      </p:sp>
      <p:sp>
        <p:nvSpPr>
          <p:cNvPr id="3" name="Subtitle 2">
            <a:extLst>
              <a:ext uri="{FF2B5EF4-FFF2-40B4-BE49-F238E27FC236}">
                <a16:creationId xmlns:a16="http://schemas.microsoft.com/office/drawing/2014/main" id="{57494C05-61F8-47DC-BB0E-4EF281960C5B}"/>
              </a:ext>
            </a:extLst>
          </p:cNvPr>
          <p:cNvSpPr>
            <a:spLocks noGrp="1"/>
          </p:cNvSpPr>
          <p:nvPr>
            <p:ph type="subTitle" idx="1"/>
          </p:nvPr>
        </p:nvSpPr>
        <p:spPr/>
        <p:txBody>
          <a:bodyPr/>
          <a:lstStyle/>
          <a:p>
            <a:r>
              <a:rPr lang="en-US"/>
              <a:t>Ecominéro</a:t>
            </a:r>
          </a:p>
        </p:txBody>
      </p:sp>
    </p:spTree>
    <p:extLst>
      <p:ext uri="{BB962C8B-B14F-4D97-AF65-F5344CB8AC3E}">
        <p14:creationId xmlns:p14="http://schemas.microsoft.com/office/powerpoint/2010/main" val="982902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8EF4-CE95-4CB7-8E14-FC6F0BFD5F2E}"/>
              </a:ext>
            </a:extLst>
          </p:cNvPr>
          <p:cNvSpPr>
            <a:spLocks noGrp="1"/>
          </p:cNvSpPr>
          <p:nvPr>
            <p:ph type="title"/>
          </p:nvPr>
        </p:nvSpPr>
        <p:spPr/>
        <p:txBody>
          <a:bodyPr/>
          <a:lstStyle/>
          <a:p>
            <a:r>
              <a:rPr lang="en-US"/>
              <a:t>LinkedIn Key Metrics Table - Post Level | 1 group and 1 profile</a:t>
            </a:r>
          </a:p>
        </p:txBody>
      </p:sp>
      <p:graphicFrame>
        <p:nvGraphicFramePr>
          <p:cNvPr id="5" name="Table Placeholder 4">
            <a:extLst>
              <a:ext uri="{FF2B5EF4-FFF2-40B4-BE49-F238E27FC236}">
                <a16:creationId xmlns:a16="http://schemas.microsoft.com/office/drawing/2014/main" id="{CC8C388D-E649-4DE1-8B4A-F09AB619B163}"/>
              </a:ext>
            </a:extLst>
          </p:cNvPr>
          <p:cNvGraphicFramePr>
            <a:graphicFrameLocks noGrp="1"/>
          </p:cNvGraphicFramePr>
          <p:nvPr>
            <p:ph type="tbl" sz="quarter" idx="13"/>
            <p:extLst>
              <p:ext uri="{D42A27DB-BD31-4B8C-83A1-F6EECF244321}">
                <p14:modId xmlns:p14="http://schemas.microsoft.com/office/powerpoint/2010/main" val="317253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26656732"/>
                    </a:ext>
                  </a:extLst>
                </a:gridCol>
                <a:gridCol w="1316736">
                  <a:extLst>
                    <a:ext uri="{9D8B030D-6E8A-4147-A177-3AD203B41FA5}">
                      <a16:colId xmlns:a16="http://schemas.microsoft.com/office/drawing/2014/main" val="1145770179"/>
                    </a:ext>
                  </a:extLst>
                </a:gridCol>
                <a:gridCol w="1316736">
                  <a:extLst>
                    <a:ext uri="{9D8B030D-6E8A-4147-A177-3AD203B41FA5}">
                      <a16:colId xmlns:a16="http://schemas.microsoft.com/office/drawing/2014/main" val="2510302933"/>
                    </a:ext>
                  </a:extLst>
                </a:gridCol>
                <a:gridCol w="1316736">
                  <a:extLst>
                    <a:ext uri="{9D8B030D-6E8A-4147-A177-3AD203B41FA5}">
                      <a16:colId xmlns:a16="http://schemas.microsoft.com/office/drawing/2014/main" val="2029618364"/>
                    </a:ext>
                  </a:extLst>
                </a:gridCol>
                <a:gridCol w="1316736">
                  <a:extLst>
                    <a:ext uri="{9D8B030D-6E8A-4147-A177-3AD203B41FA5}">
                      <a16:colId xmlns:a16="http://schemas.microsoft.com/office/drawing/2014/main" val="135845225"/>
                    </a:ext>
                  </a:extLst>
                </a:gridCol>
                <a:gridCol w="1316736">
                  <a:extLst>
                    <a:ext uri="{9D8B030D-6E8A-4147-A177-3AD203B41FA5}">
                      <a16:colId xmlns:a16="http://schemas.microsoft.com/office/drawing/2014/main" val="2037355677"/>
                    </a:ext>
                  </a:extLst>
                </a:gridCol>
              </a:tblGrid>
              <a:tr h="370840">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Engagement Rate</a:t>
                      </a:r>
                    </a:p>
                  </a:txBody>
                  <a:tcPr/>
                </a:tc>
                <a:extLst>
                  <a:ext uri="{0D108BD9-81ED-4DB2-BD59-A6C34878D82A}">
                    <a16:rowId xmlns:a16="http://schemas.microsoft.com/office/drawing/2014/main" val="3330970101"/>
                  </a:ext>
                </a:extLst>
              </a:tr>
              <a:tr h="370840">
                <a:tc>
                  <a:txBody>
                    <a:bodyPr/>
                    <a:lstStyle/>
                    <a:p>
                      <a:r>
                        <a:rPr lang="en-US" sz="1000"/>
                        <a:t>281</a:t>
                      </a:r>
                    </a:p>
                  </a:txBody>
                  <a:tcPr/>
                </a:tc>
                <a:tc>
                  <a:txBody>
                    <a:bodyPr/>
                    <a:lstStyle/>
                    <a:p>
                      <a:r>
                        <a:rPr lang="en-US" sz="1000"/>
                        <a:t>8</a:t>
                      </a:r>
                    </a:p>
                  </a:txBody>
                  <a:tcPr/>
                </a:tc>
                <a:tc>
                  <a:txBody>
                    <a:bodyPr/>
                    <a:lstStyle/>
                    <a:p>
                      <a:r>
                        <a:rPr lang="en-US" sz="1000"/>
                        <a:t>74</a:t>
                      </a:r>
                    </a:p>
                  </a:txBody>
                  <a:tcPr/>
                </a:tc>
                <a:tc>
                  <a:txBody>
                    <a:bodyPr/>
                    <a:lstStyle/>
                    <a:p>
                      <a:r>
                        <a:rPr lang="en-US" sz="1000"/>
                        <a:t>968</a:t>
                      </a:r>
                    </a:p>
                  </a:txBody>
                  <a:tcPr/>
                </a:tc>
                <a:tc>
                  <a:txBody>
                    <a:bodyPr/>
                    <a:lstStyle/>
                    <a:p>
                      <a:r>
                        <a:rPr lang="en-US" sz="1000"/>
                        <a:t>18015</a:t>
                      </a:r>
                    </a:p>
                  </a:txBody>
                  <a:tcPr/>
                </a:tc>
                <a:tc>
                  <a:txBody>
                    <a:bodyPr/>
                    <a:lstStyle/>
                    <a:p>
                      <a:r>
                        <a:rPr lang="en-US" sz="1000"/>
                        <a:t>5.9709981977495 %</a:t>
                      </a:r>
                    </a:p>
                  </a:txBody>
                  <a:tcPr/>
                </a:tc>
                <a:extLst>
                  <a:ext uri="{0D108BD9-81ED-4DB2-BD59-A6C34878D82A}">
                    <a16:rowId xmlns:a16="http://schemas.microsoft.com/office/drawing/2014/main" val="3395132669"/>
                  </a:ext>
                </a:extLst>
              </a:tr>
            </a:tbl>
          </a:graphicData>
        </a:graphic>
      </p:graphicFrame>
      <p:sp>
        <p:nvSpPr>
          <p:cNvPr id="4" name="Text Placeholder 3">
            <a:extLst>
              <a:ext uri="{FF2B5EF4-FFF2-40B4-BE49-F238E27FC236}">
                <a16:creationId xmlns:a16="http://schemas.microsoft.com/office/drawing/2014/main" id="{6B85C738-EFD2-4252-8738-7BE9DE28EC58}"/>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1205930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D6605-21DF-4FF4-AE0C-56EBB17FB75A}"/>
              </a:ext>
            </a:extLst>
          </p:cNvPr>
          <p:cNvSpPr>
            <a:spLocks noGrp="1"/>
          </p:cNvSpPr>
          <p:nvPr>
            <p:ph type="title"/>
          </p:nvPr>
        </p:nvSpPr>
        <p:spPr/>
        <p:txBody>
          <a:bodyPr/>
          <a:lstStyle/>
          <a:p>
            <a:r>
              <a:rPr lang="en-US"/>
              <a:t>LinkedIn Followers Gained | 1 group and 1 profile</a:t>
            </a:r>
          </a:p>
        </p:txBody>
      </p:sp>
      <p:graphicFrame>
        <p:nvGraphicFramePr>
          <p:cNvPr id="6" name="Chart Placeholder 5">
            <a:extLst>
              <a:ext uri="{FF2B5EF4-FFF2-40B4-BE49-F238E27FC236}">
                <a16:creationId xmlns:a16="http://schemas.microsoft.com/office/drawing/2014/main" id="{E0F70A0B-C03B-499B-8A09-DB73A3751086}"/>
              </a:ext>
            </a:extLst>
          </p:cNvPr>
          <p:cNvGraphicFramePr>
            <a:graphicFrameLocks noGrp="1"/>
          </p:cNvGraphicFramePr>
          <p:nvPr>
            <p:ph type="chart" sz="quarter" idx="13"/>
            <p:extLst>
              <p:ext uri="{D42A27DB-BD31-4B8C-83A1-F6EECF244321}">
                <p14:modId xmlns:p14="http://schemas.microsoft.com/office/powerpoint/2010/main" val="674638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F82C1-7C4D-4C45-B395-563D9E64C13E}"/>
              </a:ext>
            </a:extLst>
          </p:cNvPr>
          <p:cNvSpPr>
            <a:spLocks noGrp="1"/>
          </p:cNvSpPr>
          <p:nvPr>
            <p:ph type="body" sz="quarter" idx="14"/>
          </p:nvPr>
        </p:nvSpPr>
        <p:spPr/>
        <p:txBody>
          <a:bodyPr/>
          <a:lstStyle/>
          <a:p>
            <a:r>
              <a:rPr lang="en-US"/>
              <a:t>03/01/2024 - 03/28/2024</a:t>
            </a:r>
          </a:p>
        </p:txBody>
      </p:sp>
      <p:sp>
        <p:nvSpPr>
          <p:cNvPr id="5" name="Footer Placeholder 4">
            <a:extLst>
              <a:ext uri="{FF2B5EF4-FFF2-40B4-BE49-F238E27FC236}">
                <a16:creationId xmlns:a16="http://schemas.microsoft.com/office/drawing/2014/main" id="{C3247F2A-77EC-43EA-BEF6-5AAB3E5030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991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A8607-EE6E-4328-A0FD-35B2FB7F66BB}"/>
              </a:ext>
            </a:extLst>
          </p:cNvPr>
          <p:cNvSpPr>
            <a:spLocks noGrp="1"/>
          </p:cNvSpPr>
          <p:nvPr>
            <p:ph type="title"/>
          </p:nvPr>
        </p:nvSpPr>
        <p:spPr/>
        <p:txBody>
          <a:bodyPr/>
          <a:lstStyle/>
          <a:p>
            <a:r>
              <a:rPr lang="en-US"/>
              <a:t>LinkedIn Post Impressions | All profiles</a:t>
            </a:r>
          </a:p>
        </p:txBody>
      </p:sp>
      <p:graphicFrame>
        <p:nvGraphicFramePr>
          <p:cNvPr id="6" name="Chart Placeholder 5">
            <a:extLst>
              <a:ext uri="{FF2B5EF4-FFF2-40B4-BE49-F238E27FC236}">
                <a16:creationId xmlns:a16="http://schemas.microsoft.com/office/drawing/2014/main" id="{8DFE3B6C-805B-458C-A5BC-CEA33719198A}"/>
              </a:ext>
            </a:extLst>
          </p:cNvPr>
          <p:cNvGraphicFramePr>
            <a:graphicFrameLocks noGrp="1"/>
          </p:cNvGraphicFramePr>
          <p:nvPr>
            <p:ph type="chart" sz="quarter" idx="13"/>
            <p:extLst>
              <p:ext uri="{D42A27DB-BD31-4B8C-83A1-F6EECF244321}">
                <p14:modId xmlns:p14="http://schemas.microsoft.com/office/powerpoint/2010/main" val="220777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6FA01-9EFF-453C-BA54-6CC0EC7FE0EC}"/>
              </a:ext>
            </a:extLst>
          </p:cNvPr>
          <p:cNvSpPr>
            <a:spLocks noGrp="1"/>
          </p:cNvSpPr>
          <p:nvPr>
            <p:ph type="body" sz="quarter" idx="14"/>
          </p:nvPr>
        </p:nvSpPr>
        <p:spPr/>
        <p:txBody>
          <a:bodyPr/>
          <a:lstStyle/>
          <a:p>
            <a:r>
              <a:rPr lang="en-US"/>
              <a:t>03/01/2024 - 03/28/2024</a:t>
            </a:r>
          </a:p>
        </p:txBody>
      </p:sp>
      <p:sp>
        <p:nvSpPr>
          <p:cNvPr id="5" name="Footer Placeholder 4">
            <a:extLst>
              <a:ext uri="{FF2B5EF4-FFF2-40B4-BE49-F238E27FC236}">
                <a16:creationId xmlns:a16="http://schemas.microsoft.com/office/drawing/2014/main" id="{79D804FC-CCE2-40F6-9D30-4EEB0D3769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783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32DE0-30B8-41C7-A48D-220AEAE0DFA4}"/>
              </a:ext>
            </a:extLst>
          </p:cNvPr>
          <p:cNvSpPr>
            <a:spLocks noGrp="1"/>
          </p:cNvSpPr>
          <p:nvPr>
            <p:ph type="title"/>
          </p:nvPr>
        </p:nvSpPr>
        <p:spPr/>
        <p:txBody>
          <a:bodyPr/>
          <a:lstStyle/>
          <a:p>
            <a:r>
              <a:rPr lang="en-US"/>
              <a:t>LinkedIn Engagement Rate By Post Type | All profiles</a:t>
            </a:r>
          </a:p>
        </p:txBody>
      </p:sp>
      <p:graphicFrame>
        <p:nvGraphicFramePr>
          <p:cNvPr id="6" name="Chart Placeholder 5">
            <a:extLst>
              <a:ext uri="{FF2B5EF4-FFF2-40B4-BE49-F238E27FC236}">
                <a16:creationId xmlns:a16="http://schemas.microsoft.com/office/drawing/2014/main" id="{3EBCB902-26A7-4F24-9058-1049CAB58B36}"/>
              </a:ext>
            </a:extLst>
          </p:cNvPr>
          <p:cNvGraphicFramePr>
            <a:graphicFrameLocks noGrp="1"/>
          </p:cNvGraphicFramePr>
          <p:nvPr>
            <p:ph type="chart" sz="quarter" idx="13"/>
            <p:extLst>
              <p:ext uri="{D42A27DB-BD31-4B8C-83A1-F6EECF244321}">
                <p14:modId xmlns:p14="http://schemas.microsoft.com/office/powerpoint/2010/main" val="1787775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26B13-D7A0-4CC0-9F88-8A53F968D16F}"/>
              </a:ext>
            </a:extLst>
          </p:cNvPr>
          <p:cNvSpPr>
            <a:spLocks noGrp="1"/>
          </p:cNvSpPr>
          <p:nvPr>
            <p:ph type="body" sz="quarter" idx="14"/>
          </p:nvPr>
        </p:nvSpPr>
        <p:spPr/>
        <p:txBody>
          <a:bodyPr/>
          <a:lstStyle/>
          <a:p>
            <a:r>
              <a:rPr lang="en-US"/>
              <a:t>03/01/2024 - 03/28/2024</a:t>
            </a:r>
          </a:p>
        </p:txBody>
      </p:sp>
      <p:sp>
        <p:nvSpPr>
          <p:cNvPr id="5" name="Footer Placeholder 4">
            <a:extLst>
              <a:ext uri="{FF2B5EF4-FFF2-40B4-BE49-F238E27FC236}">
                <a16:creationId xmlns:a16="http://schemas.microsoft.com/office/drawing/2014/main" id="{3D529D1D-DA2F-422B-9609-A44E84935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792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43D01-38F9-4FC9-A97C-1CD6267ADF9C}"/>
              </a:ext>
            </a:extLst>
          </p:cNvPr>
          <p:cNvSpPr>
            <a:spLocks noGrp="1"/>
          </p:cNvSpPr>
          <p:nvPr>
            <p:ph type="title"/>
          </p:nvPr>
        </p:nvSpPr>
        <p:spPr/>
        <p:txBody>
          <a:bodyPr/>
          <a:lstStyle/>
          <a:p>
            <a:r>
              <a:rPr lang="en-US"/>
              <a:t>Twitter Key Metrics Table | All profiles</a:t>
            </a:r>
          </a:p>
        </p:txBody>
      </p:sp>
      <p:graphicFrame>
        <p:nvGraphicFramePr>
          <p:cNvPr id="5" name="Table Placeholder 4">
            <a:extLst>
              <a:ext uri="{FF2B5EF4-FFF2-40B4-BE49-F238E27FC236}">
                <a16:creationId xmlns:a16="http://schemas.microsoft.com/office/drawing/2014/main" id="{3D334877-6C83-4958-B5A1-DA4CB53010AA}"/>
              </a:ext>
            </a:extLst>
          </p:cNvPr>
          <p:cNvGraphicFramePr>
            <a:graphicFrameLocks noGrp="1"/>
          </p:cNvGraphicFramePr>
          <p:nvPr>
            <p:ph type="tbl" sz="quarter" idx="13"/>
            <p:extLst>
              <p:ext uri="{D42A27DB-BD31-4B8C-83A1-F6EECF244321}">
                <p14:modId xmlns:p14="http://schemas.microsoft.com/office/powerpoint/2010/main" val="4194001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422653324"/>
                    </a:ext>
                  </a:extLst>
                </a:gridCol>
                <a:gridCol w="822960">
                  <a:extLst>
                    <a:ext uri="{9D8B030D-6E8A-4147-A177-3AD203B41FA5}">
                      <a16:colId xmlns:a16="http://schemas.microsoft.com/office/drawing/2014/main" val="726396240"/>
                    </a:ext>
                  </a:extLst>
                </a:gridCol>
                <a:gridCol w="822960">
                  <a:extLst>
                    <a:ext uri="{9D8B030D-6E8A-4147-A177-3AD203B41FA5}">
                      <a16:colId xmlns:a16="http://schemas.microsoft.com/office/drawing/2014/main" val="2268223013"/>
                    </a:ext>
                  </a:extLst>
                </a:gridCol>
                <a:gridCol w="822960">
                  <a:extLst>
                    <a:ext uri="{9D8B030D-6E8A-4147-A177-3AD203B41FA5}">
                      <a16:colId xmlns:a16="http://schemas.microsoft.com/office/drawing/2014/main" val="3988747265"/>
                    </a:ext>
                  </a:extLst>
                </a:gridCol>
                <a:gridCol w="822960">
                  <a:extLst>
                    <a:ext uri="{9D8B030D-6E8A-4147-A177-3AD203B41FA5}">
                      <a16:colId xmlns:a16="http://schemas.microsoft.com/office/drawing/2014/main" val="1272490738"/>
                    </a:ext>
                  </a:extLst>
                </a:gridCol>
                <a:gridCol w="822960">
                  <a:extLst>
                    <a:ext uri="{9D8B030D-6E8A-4147-A177-3AD203B41FA5}">
                      <a16:colId xmlns:a16="http://schemas.microsoft.com/office/drawing/2014/main" val="2664071746"/>
                    </a:ext>
                  </a:extLst>
                </a:gridCol>
                <a:gridCol w="822960">
                  <a:extLst>
                    <a:ext uri="{9D8B030D-6E8A-4147-A177-3AD203B41FA5}">
                      <a16:colId xmlns:a16="http://schemas.microsoft.com/office/drawing/2014/main" val="42797226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Mentions</a:t>
                      </a:r>
                    </a:p>
                  </a:txBody>
                  <a:tcPr/>
                </a:tc>
                <a:extLst>
                  <a:ext uri="{0D108BD9-81ED-4DB2-BD59-A6C34878D82A}">
                    <a16:rowId xmlns:a16="http://schemas.microsoft.com/office/drawing/2014/main" val="2338370140"/>
                  </a:ext>
                </a:extLst>
              </a:tr>
              <a:tr h="370840">
                <a:tc>
                  <a:txBody>
                    <a:bodyPr/>
                    <a:lstStyle/>
                    <a:p>
                      <a:r>
                        <a:rPr lang="en-US" sz="1000"/>
                        <a:t>@ecominero</a:t>
                      </a:r>
                    </a:p>
                  </a:txBody>
                  <a:tcPr/>
                </a:tc>
                <a:tc>
                  <a:txBody>
                    <a:bodyPr/>
                    <a:lstStyle/>
                    <a:p>
                      <a:r>
                        <a:rPr lang="en-US" sz="1000"/>
                        <a:t>348</a:t>
                      </a:r>
                    </a:p>
                  </a:txBody>
                  <a:tcPr/>
                </a:tc>
                <a:tc>
                  <a:txBody>
                    <a:bodyPr/>
                    <a:lstStyle/>
                    <a:p>
                      <a:r>
                        <a:rPr lang="en-US" sz="1000"/>
                        <a:t>7</a:t>
                      </a:r>
                    </a:p>
                  </a:txBody>
                  <a:tcPr/>
                </a:tc>
                <a:tc>
                  <a:txBody>
                    <a:bodyPr/>
                    <a:lstStyle/>
                    <a:p>
                      <a:r>
                        <a:rPr lang="en-US" sz="1000"/>
                        <a:t>14</a:t>
                      </a:r>
                    </a:p>
                  </a:txBody>
                  <a:tcPr/>
                </a:tc>
                <a:tc>
                  <a:txBody>
                    <a:bodyPr/>
                    <a:lstStyle/>
                    <a:p>
                      <a:r>
                        <a:rPr lang="en-US" sz="1000"/>
                        <a:t>12</a:t>
                      </a:r>
                    </a:p>
                  </a:txBody>
                  <a:tcPr/>
                </a:tc>
                <a:tc>
                  <a:txBody>
                    <a:bodyPr/>
                    <a:lstStyle/>
                    <a:p>
                      <a:r>
                        <a:rPr lang="en-US" sz="1000"/>
                        <a:t>1</a:t>
                      </a:r>
                    </a:p>
                  </a:txBody>
                  <a:tcPr/>
                </a:tc>
                <a:tc>
                  <a:txBody>
                    <a:bodyPr/>
                    <a:lstStyle/>
                    <a:p>
                      <a:r>
                        <a:rPr lang="en-US" sz="1000"/>
                        <a:t>4</a:t>
                      </a:r>
                    </a:p>
                  </a:txBody>
                  <a:tcPr/>
                </a:tc>
                <a:extLst>
                  <a:ext uri="{0D108BD9-81ED-4DB2-BD59-A6C34878D82A}">
                    <a16:rowId xmlns:a16="http://schemas.microsoft.com/office/drawing/2014/main" val="3914667188"/>
                  </a:ext>
                </a:extLst>
              </a:tr>
            </a:tbl>
          </a:graphicData>
        </a:graphic>
      </p:graphicFrame>
      <p:sp>
        <p:nvSpPr>
          <p:cNvPr id="4" name="Text Placeholder 3">
            <a:extLst>
              <a:ext uri="{FF2B5EF4-FFF2-40B4-BE49-F238E27FC236}">
                <a16:creationId xmlns:a16="http://schemas.microsoft.com/office/drawing/2014/main" id="{E1A0123B-56C1-457C-8C16-E34D31D0DB92}"/>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2242328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F579-4C18-4724-9C1C-B7BB37B0AB15}"/>
              </a:ext>
            </a:extLst>
          </p:cNvPr>
          <p:cNvSpPr>
            <a:spLocks noGrp="1"/>
          </p:cNvSpPr>
          <p:nvPr>
            <p:ph type="title"/>
          </p:nvPr>
        </p:nvSpPr>
        <p:spPr/>
        <p:txBody>
          <a:bodyPr/>
          <a:lstStyle/>
          <a:p>
            <a:r>
              <a:rPr lang="en-US"/>
              <a:t>Twitter Followers Total | All profiles</a:t>
            </a:r>
          </a:p>
        </p:txBody>
      </p:sp>
      <p:graphicFrame>
        <p:nvGraphicFramePr>
          <p:cNvPr id="6" name="Chart Placeholder 5">
            <a:extLst>
              <a:ext uri="{FF2B5EF4-FFF2-40B4-BE49-F238E27FC236}">
                <a16:creationId xmlns:a16="http://schemas.microsoft.com/office/drawing/2014/main" id="{0E6728E4-2E13-44BF-A6B0-AD4C559EFD10}"/>
              </a:ext>
            </a:extLst>
          </p:cNvPr>
          <p:cNvGraphicFramePr>
            <a:graphicFrameLocks noGrp="1"/>
          </p:cNvGraphicFramePr>
          <p:nvPr>
            <p:ph type="chart" sz="quarter" idx="13"/>
            <p:extLst>
              <p:ext uri="{D42A27DB-BD31-4B8C-83A1-F6EECF244321}">
                <p14:modId xmlns:p14="http://schemas.microsoft.com/office/powerpoint/2010/main" val="4276261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51431-35CC-4356-8C2D-D97573E2AD6B}"/>
              </a:ext>
            </a:extLst>
          </p:cNvPr>
          <p:cNvSpPr>
            <a:spLocks noGrp="1"/>
          </p:cNvSpPr>
          <p:nvPr>
            <p:ph type="body" sz="quarter" idx="14"/>
          </p:nvPr>
        </p:nvSpPr>
        <p:spPr/>
        <p:txBody>
          <a:bodyPr/>
          <a:lstStyle/>
          <a:p>
            <a:r>
              <a:rPr lang="en-US"/>
              <a:t>03/01/2024 - 03/28/2024</a:t>
            </a:r>
          </a:p>
        </p:txBody>
      </p:sp>
      <p:sp>
        <p:nvSpPr>
          <p:cNvPr id="5" name="Footer Placeholder 4">
            <a:extLst>
              <a:ext uri="{FF2B5EF4-FFF2-40B4-BE49-F238E27FC236}">
                <a16:creationId xmlns:a16="http://schemas.microsoft.com/office/drawing/2014/main" id="{5796D092-0B09-4A14-9C88-47D7F70CCB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857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BF751-B810-42BE-ADF4-590661AB4725}"/>
              </a:ext>
            </a:extLst>
          </p:cNvPr>
          <p:cNvSpPr>
            <a:spLocks noGrp="1"/>
          </p:cNvSpPr>
          <p:nvPr>
            <p:ph type="title"/>
          </p:nvPr>
        </p:nvSpPr>
        <p:spPr/>
        <p:txBody>
          <a:bodyPr/>
          <a:lstStyle/>
          <a:p>
            <a:r>
              <a:rPr lang="en-US"/>
              <a:t>Overall All Taggable Posts Table | All profiles - 1 of 15</a:t>
            </a:r>
          </a:p>
        </p:txBody>
      </p:sp>
      <p:graphicFrame>
        <p:nvGraphicFramePr>
          <p:cNvPr id="5" name="Table Placeholder 4">
            <a:extLst>
              <a:ext uri="{FF2B5EF4-FFF2-40B4-BE49-F238E27FC236}">
                <a16:creationId xmlns:a16="http://schemas.microsoft.com/office/drawing/2014/main" id="{8C14695E-2B88-4F50-A7A9-8B51675ED865}"/>
              </a:ext>
            </a:extLst>
          </p:cNvPr>
          <p:cNvGraphicFramePr>
            <a:graphicFrameLocks noGrp="1"/>
          </p:cNvGraphicFramePr>
          <p:nvPr>
            <p:ph type="tbl" sz="quarter" idx="13"/>
            <p:extLst>
              <p:ext uri="{D42A27DB-BD31-4B8C-83A1-F6EECF244321}">
                <p14:modId xmlns:p14="http://schemas.microsoft.com/office/powerpoint/2010/main" val="516460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28743321"/>
                    </a:ext>
                  </a:extLst>
                </a:gridCol>
                <a:gridCol w="4361688">
                  <a:extLst>
                    <a:ext uri="{9D8B030D-6E8A-4147-A177-3AD203B41FA5}">
                      <a16:colId xmlns:a16="http://schemas.microsoft.com/office/drawing/2014/main" val="4110910710"/>
                    </a:ext>
                  </a:extLst>
                </a:gridCol>
                <a:gridCol w="2468880">
                  <a:extLst>
                    <a:ext uri="{9D8B030D-6E8A-4147-A177-3AD203B41FA5}">
                      <a16:colId xmlns:a16="http://schemas.microsoft.com/office/drawing/2014/main" val="3490500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20893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- 2024-03-27 19:00:13</a:t>
                      </a:r>
                      <a:r>
                        <a:rPr kumimoji="0" lang="fr-FR" sz="1000" b="0" i="0" u="none" strike="noStrike" kern="1200" cap="none" spc="0" normalizeH="0" baseline="0" noProof="0">
                          <a:ln>
                            <a:noFill/>
                          </a:ln>
                          <a:solidFill>
                            <a:prstClr val="black"/>
                          </a:solidFill>
                          <a:effectLst/>
                          <a:uLnTx/>
                          <a:uFillTx/>
                          <a:latin typeface="Calibri"/>
                          <a:ea typeface="+mn-ea"/>
                          <a:cs typeface="+mn-cs"/>
                        </a:rPr>
                        <a:t>
 ♻️ [#ECOMINERO] Ecominéro vous donne rendez-vous dans 7 jours au BIM World Paris
Retrouvez nos équipes le 3 et 4 avril 2024, au salon Solutions bas-Carbone - Aménagement, le rendez-vous des solutions concrètes pour la décarbonation de la construction et de l'aménagement durable.
Acteurs de la filière, professionnels du bâtiment, échangeons autour des enjeux et des avancées de la mise en œuvre de la REP PMCB. 
Ne manquez pas notre atelier : Quel plan d’actions pour répondre au défi du réemploi dans la construction ? Benoît Planchard, notre responsable des relations institutionnelles et affaires publiques, exposera notre plan d'actions en faveur du réemploi et de la réutilisation.
📆 Le 3 et 4 avril 2024. 
📍 Paris Expo - Porte de Versailles / Pavillons 5.2 et 5.3
👉 Stand : E91
🎁 Ecominéro vous offre votre entrée gratuite avec le code EC52 : https://lnkd.in/g6F8UNV
Ensemble, recyclons pour bâtir durable.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https://media.licdn.com/dms/image/D4E10AQFGB3PiPstRmw/image-shrink_1280/0/1711562412386?e=1714590000&amp;v=beta&amp;t=KGB1e9ahF3I5a6eYdM_MV2ZfDMkCL4GbH8pOTXoHkfE</a:t>
                      </a:r>
                    </a:p>
                  </a:txBody>
                  <a:tcPr/>
                </a:tc>
                <a:extLst>
                  <a:ext uri="{0D108BD9-81ED-4DB2-BD59-A6C34878D82A}">
                    <a16:rowId xmlns:a16="http://schemas.microsoft.com/office/drawing/2014/main" val="2846866098"/>
                  </a:ext>
                </a:extLst>
              </a:tr>
            </a:tbl>
          </a:graphicData>
        </a:graphic>
      </p:graphicFrame>
      <p:sp>
        <p:nvSpPr>
          <p:cNvPr id="4" name="Text Placeholder 3">
            <a:extLst>
              <a:ext uri="{FF2B5EF4-FFF2-40B4-BE49-F238E27FC236}">
                <a16:creationId xmlns:a16="http://schemas.microsoft.com/office/drawing/2014/main" id="{D4A977F6-2DED-4FC0-85B7-4510BF000AA5}"/>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1875144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31C61-2754-462C-AB58-C9BABFD5D969}"/>
              </a:ext>
            </a:extLst>
          </p:cNvPr>
          <p:cNvSpPr>
            <a:spLocks noGrp="1"/>
          </p:cNvSpPr>
          <p:nvPr>
            <p:ph type="title"/>
          </p:nvPr>
        </p:nvSpPr>
        <p:spPr/>
        <p:txBody>
          <a:bodyPr/>
          <a:lstStyle/>
          <a:p>
            <a:r>
              <a:rPr lang="en-US"/>
              <a:t>Overall All Taggable Posts Table | All profiles - 2 of 15</a:t>
            </a:r>
          </a:p>
        </p:txBody>
      </p:sp>
      <p:graphicFrame>
        <p:nvGraphicFramePr>
          <p:cNvPr id="5" name="Table Placeholder 4">
            <a:extLst>
              <a:ext uri="{FF2B5EF4-FFF2-40B4-BE49-F238E27FC236}">
                <a16:creationId xmlns:a16="http://schemas.microsoft.com/office/drawing/2014/main" id="{C37DEB0C-9242-42CB-9C9E-758AA0ED3888}"/>
              </a:ext>
            </a:extLst>
          </p:cNvPr>
          <p:cNvGraphicFramePr>
            <a:graphicFrameLocks noGrp="1"/>
          </p:cNvGraphicFramePr>
          <p:nvPr>
            <p:ph type="tbl" sz="quarter" idx="13"/>
            <p:extLst>
              <p:ext uri="{D42A27DB-BD31-4B8C-83A1-F6EECF244321}">
                <p14:modId xmlns:p14="http://schemas.microsoft.com/office/powerpoint/2010/main" val="21200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26652668"/>
                    </a:ext>
                  </a:extLst>
                </a:gridCol>
                <a:gridCol w="4361688">
                  <a:extLst>
                    <a:ext uri="{9D8B030D-6E8A-4147-A177-3AD203B41FA5}">
                      <a16:colId xmlns:a16="http://schemas.microsoft.com/office/drawing/2014/main" val="2156637731"/>
                    </a:ext>
                  </a:extLst>
                </a:gridCol>
                <a:gridCol w="2468880">
                  <a:extLst>
                    <a:ext uri="{9D8B030D-6E8A-4147-A177-3AD203B41FA5}">
                      <a16:colId xmlns:a16="http://schemas.microsoft.com/office/drawing/2014/main" val="1580736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388706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- 2024-03-27 19:00:06</a:t>
                      </a:r>
                      <a:r>
                        <a:rPr kumimoji="0" lang="fr-FR" sz="1000" b="0" i="0" u="none" strike="noStrike" kern="1200" cap="none" spc="0" normalizeH="0" baseline="0" noProof="0">
                          <a:ln>
                            <a:noFill/>
                          </a:ln>
                          <a:solidFill>
                            <a:prstClr val="black"/>
                          </a:solidFill>
                          <a:effectLst/>
                          <a:uLnTx/>
                          <a:uFillTx/>
                          <a:latin typeface="Calibri"/>
                          <a:ea typeface="+mn-ea"/>
                          <a:cs typeface="+mn-cs"/>
                        </a:rPr>
                        <a:t>
 ♻️ [#ECOMINERO] J-7 
Retrouvez nos équipes le 3 et 4 avril 2024, au salon Solutions Bas-Carbone, le rendez-vous des solutions concrètes pour la décarbonation de la construction et de l'aménagement durable.
📆 Le 3 et 4 avril 2024. 
📍 Paris Porte de Versailles 
👉 Stand : E91 https://t.co/gknCN4NNcr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https://pbs.twimg.com/media/GJshLPDWcAAG3j3.jpg</a:t>
                      </a:r>
                    </a:p>
                  </a:txBody>
                  <a:tcPr/>
                </a:tc>
                <a:extLst>
                  <a:ext uri="{0D108BD9-81ED-4DB2-BD59-A6C34878D82A}">
                    <a16:rowId xmlns:a16="http://schemas.microsoft.com/office/drawing/2014/main" val="328190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- 2024-03-26 12:45:10</a:t>
                      </a:r>
                      <a:r>
                        <a:rPr kumimoji="0" lang="fr-FR" sz="1000" b="0" i="0" u="none" strike="noStrike" kern="1200" cap="none" spc="0" normalizeH="0" baseline="0" noProof="0">
                          <a:ln>
                            <a:noFill/>
                          </a:ln>
                          <a:solidFill>
                            <a:prstClr val="black"/>
                          </a:solidFill>
                          <a:effectLst/>
                          <a:uLnTx/>
                          <a:uFillTx/>
                          <a:latin typeface="Calibri"/>
                          <a:ea typeface="+mn-ea"/>
                          <a:cs typeface="+mn-cs"/>
                        </a:rPr>
                        <a:t>
 ♻[#ECOMINERO] Encore 10 jours pour faire financer vos chantiers de réemploi. 
Dans le cadre des appels à projets en faveur du réemploi et de la réutilisation des matériaux de construction, Ecominéro soutient et accompagne vos chantiers de réemploi.
Vous êtes une collectivité locale, un maître d'ouvrage ou un acteur du réemploi ? 
1⃣ Candidatez à notre appel à projets sur l'accompagnement des chantiers avant le 7 avril 2024. 
2⃣ Bénéficiez d'un accompagnement technique et financier sur vos opérations de déconstruction sélective, de réhabilitation, de rénovation ou de construction. 
Déposez votre dossier de candidature  👉 https://fcld.ly/xvcf4va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https://media.licdn.com/dms/image/D5610AQErIj0CIsBPoA/image-shrink_1280/0/1711453509918?e=1714590000&amp;v=beta&amp;t=pCrRD7JdxvEESkeIP9o9l0vxbalwVcfSjmpRuAAQJ7A</a:t>
                      </a:r>
                    </a:p>
                  </a:txBody>
                  <a:tcPr/>
                </a:tc>
                <a:extLst>
                  <a:ext uri="{0D108BD9-81ED-4DB2-BD59-A6C34878D82A}">
                    <a16:rowId xmlns:a16="http://schemas.microsoft.com/office/drawing/2014/main" val="981742788"/>
                  </a:ext>
                </a:extLst>
              </a:tr>
            </a:tbl>
          </a:graphicData>
        </a:graphic>
      </p:graphicFrame>
      <p:sp>
        <p:nvSpPr>
          <p:cNvPr id="4" name="Text Placeholder 3">
            <a:extLst>
              <a:ext uri="{FF2B5EF4-FFF2-40B4-BE49-F238E27FC236}">
                <a16:creationId xmlns:a16="http://schemas.microsoft.com/office/drawing/2014/main" id="{886764EA-0502-403E-97CA-A157374C275A}"/>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3903532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86FE-DD4D-41D7-AE10-A51522B569C8}"/>
              </a:ext>
            </a:extLst>
          </p:cNvPr>
          <p:cNvSpPr>
            <a:spLocks noGrp="1"/>
          </p:cNvSpPr>
          <p:nvPr>
            <p:ph type="title"/>
          </p:nvPr>
        </p:nvSpPr>
        <p:spPr/>
        <p:txBody>
          <a:bodyPr/>
          <a:lstStyle/>
          <a:p>
            <a:r>
              <a:rPr lang="en-US"/>
              <a:t>Overall All Taggable Posts Table | All profiles - 3 of 15</a:t>
            </a:r>
          </a:p>
        </p:txBody>
      </p:sp>
      <p:graphicFrame>
        <p:nvGraphicFramePr>
          <p:cNvPr id="5" name="Table Placeholder 4">
            <a:extLst>
              <a:ext uri="{FF2B5EF4-FFF2-40B4-BE49-F238E27FC236}">
                <a16:creationId xmlns:a16="http://schemas.microsoft.com/office/drawing/2014/main" id="{E14D7D6E-0B03-466E-9846-FAA8E5059502}"/>
              </a:ext>
            </a:extLst>
          </p:cNvPr>
          <p:cNvGraphicFramePr>
            <a:graphicFrameLocks noGrp="1"/>
          </p:cNvGraphicFramePr>
          <p:nvPr>
            <p:ph type="tbl" sz="quarter" idx="13"/>
            <p:extLst>
              <p:ext uri="{D42A27DB-BD31-4B8C-83A1-F6EECF244321}">
                <p14:modId xmlns:p14="http://schemas.microsoft.com/office/powerpoint/2010/main" val="337630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7351213"/>
                    </a:ext>
                  </a:extLst>
                </a:gridCol>
                <a:gridCol w="4361688">
                  <a:extLst>
                    <a:ext uri="{9D8B030D-6E8A-4147-A177-3AD203B41FA5}">
                      <a16:colId xmlns:a16="http://schemas.microsoft.com/office/drawing/2014/main" val="1944163426"/>
                    </a:ext>
                  </a:extLst>
                </a:gridCol>
                <a:gridCol w="2468880">
                  <a:extLst>
                    <a:ext uri="{9D8B030D-6E8A-4147-A177-3AD203B41FA5}">
                      <a16:colId xmlns:a16="http://schemas.microsoft.com/office/drawing/2014/main" val="1615873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273908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- 2024-03-26 12:45:07</a:t>
                      </a:r>
                      <a:r>
                        <a:rPr kumimoji="0" lang="fr-FR" sz="1000" b="0" i="0" u="none" strike="noStrike" kern="1200" cap="none" spc="0" normalizeH="0" baseline="0" noProof="0">
                          <a:ln>
                            <a:noFill/>
                          </a:ln>
                          <a:solidFill>
                            <a:prstClr val="black"/>
                          </a:solidFill>
                          <a:effectLst/>
                          <a:uLnTx/>
                          <a:uFillTx/>
                          <a:latin typeface="Calibri"/>
                          <a:ea typeface="+mn-ea"/>
                          <a:cs typeface="+mn-cs"/>
                        </a:rPr>
                        <a:t>
 ♻[#ECOMINERO] Encore 10 jours pour faire financer vos chantiers de réemploi en déposant votre dossier de candidature  👉 https://t.co/gxuxl2y9ZA https://t.co/T5MXPOdjGc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https://pbs.twimg.com/media/GJmBwe8XMAAJKSy.jpg</a:t>
                      </a:r>
                    </a:p>
                  </a:txBody>
                  <a:tcPr/>
                </a:tc>
                <a:extLst>
                  <a:ext uri="{0D108BD9-81ED-4DB2-BD59-A6C34878D82A}">
                    <a16:rowId xmlns:a16="http://schemas.microsoft.com/office/drawing/2014/main" val="2748355227"/>
                  </a:ext>
                </a:extLst>
              </a:tr>
            </a:tbl>
          </a:graphicData>
        </a:graphic>
      </p:graphicFrame>
      <p:sp>
        <p:nvSpPr>
          <p:cNvPr id="4" name="Text Placeholder 3">
            <a:extLst>
              <a:ext uri="{FF2B5EF4-FFF2-40B4-BE49-F238E27FC236}">
                <a16:creationId xmlns:a16="http://schemas.microsoft.com/office/drawing/2014/main" id="{460EB4D9-59E7-49FA-AD8D-4D63D547AE5A}"/>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143344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80301-DD56-4E1F-8886-9E363E593BD1}"/>
              </a:ext>
            </a:extLst>
          </p:cNvPr>
          <p:cNvSpPr>
            <a:spLocks noGrp="1"/>
          </p:cNvSpPr>
          <p:nvPr>
            <p:ph type="title"/>
          </p:nvPr>
        </p:nvSpPr>
        <p:spPr/>
        <p:txBody>
          <a:bodyPr/>
          <a:lstStyle/>
          <a:p>
            <a:r>
              <a:rPr lang="en-US"/>
              <a:t>Overall All Taggable Posts Table | All profiles - 4 of 15</a:t>
            </a:r>
          </a:p>
        </p:txBody>
      </p:sp>
      <p:graphicFrame>
        <p:nvGraphicFramePr>
          <p:cNvPr id="5" name="Table Placeholder 4">
            <a:extLst>
              <a:ext uri="{FF2B5EF4-FFF2-40B4-BE49-F238E27FC236}">
                <a16:creationId xmlns:a16="http://schemas.microsoft.com/office/drawing/2014/main" id="{BA0E5F89-BE3D-49EB-A2A9-16FD7C9C7288}"/>
              </a:ext>
            </a:extLst>
          </p:cNvPr>
          <p:cNvGraphicFramePr>
            <a:graphicFrameLocks noGrp="1"/>
          </p:cNvGraphicFramePr>
          <p:nvPr>
            <p:ph type="tbl" sz="quarter" idx="13"/>
            <p:extLst>
              <p:ext uri="{D42A27DB-BD31-4B8C-83A1-F6EECF244321}">
                <p14:modId xmlns:p14="http://schemas.microsoft.com/office/powerpoint/2010/main" val="139347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40949867"/>
                    </a:ext>
                  </a:extLst>
                </a:gridCol>
                <a:gridCol w="4361688">
                  <a:extLst>
                    <a:ext uri="{9D8B030D-6E8A-4147-A177-3AD203B41FA5}">
                      <a16:colId xmlns:a16="http://schemas.microsoft.com/office/drawing/2014/main" val="1448352784"/>
                    </a:ext>
                  </a:extLst>
                </a:gridCol>
                <a:gridCol w="2468880">
                  <a:extLst>
                    <a:ext uri="{9D8B030D-6E8A-4147-A177-3AD203B41FA5}">
                      <a16:colId xmlns:a16="http://schemas.microsoft.com/office/drawing/2014/main" val="365451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425103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- 2024-03-22 12:45:12</a:t>
                      </a:r>
                      <a:r>
                        <a:rPr kumimoji="0" lang="fr-FR" sz="1000" b="0" i="0" u="none" strike="noStrike" kern="1200" cap="none" spc="0" normalizeH="0" baseline="0" noProof="0">
                          <a:ln>
                            <a:noFill/>
                          </a:ln>
                          <a:solidFill>
                            <a:prstClr val="black"/>
                          </a:solidFill>
                          <a:effectLst/>
                          <a:uLnTx/>
                          <a:uFillTx/>
                          <a:latin typeface="Calibri"/>
                          <a:ea typeface="+mn-ea"/>
                          <a:cs typeface="+mn-cs"/>
                        </a:rPr>
                        <a:t>
 ♻[#WEBINAIRES] Et si nous vous soutenons à créer votre activité de réemploi des produits et matériaux du bâtiment ?
Vous avez l’ambition de créer une plateforme de réemploi, une activité de requalification, un process de reconditionnement (semi-)industriel ou encore une matériauthèque… ? 
Participez à notre prochain webinaire, Elodie COMBILEAU, cheffe de projet Réemploi et Nicolas Allibert-Roussat, responsable études et performance environnementale, exposeront les modalités pour candidater à notre nouvel à projet sur les études de faisabilité pour de nouvelles activités de réemploi. 
📆 le vendredi 29 mars 2024 - 15h30 à 16h30
📆 le lundi 8 avril 2024 - 15h00 à 16h00
Au programme :​
✅ Actions et objectifs de réemploi
✅ Présentation de l’appel à projets 
✅ Questions/réponses
​
Inscrivez-vous 👉 https://fcld.ly/webinaires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https://media.licdn.com/dms/image/D4E10AQH0HiuImSgfTA/image-shrink_1280/0/1711107912206?e=1714590000&amp;v=beta&amp;t=C8Amr2hvWoimSmeh6QmbSjXUrFGA32pKECc2hGxOtNs</a:t>
                      </a:r>
                    </a:p>
                  </a:txBody>
                  <a:tcPr/>
                </a:tc>
                <a:extLst>
                  <a:ext uri="{0D108BD9-81ED-4DB2-BD59-A6C34878D82A}">
                    <a16:rowId xmlns:a16="http://schemas.microsoft.com/office/drawing/2014/main" val="376719611"/>
                  </a:ext>
                </a:extLst>
              </a:tr>
            </a:tbl>
          </a:graphicData>
        </a:graphic>
      </p:graphicFrame>
      <p:sp>
        <p:nvSpPr>
          <p:cNvPr id="4" name="Text Placeholder 3">
            <a:extLst>
              <a:ext uri="{FF2B5EF4-FFF2-40B4-BE49-F238E27FC236}">
                <a16:creationId xmlns:a16="http://schemas.microsoft.com/office/drawing/2014/main" id="{2BF95095-F765-4362-8E7B-E20D939E42F5}"/>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2512608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CFBFF-471A-4639-817D-530120CBDE55}"/>
              </a:ext>
            </a:extLst>
          </p:cNvPr>
          <p:cNvSpPr>
            <a:spLocks noGrp="1"/>
          </p:cNvSpPr>
          <p:nvPr>
            <p:ph type="title"/>
          </p:nvPr>
        </p:nvSpPr>
        <p:spPr/>
        <p:txBody>
          <a:bodyPr/>
          <a:lstStyle/>
          <a:p>
            <a:r>
              <a:rPr lang="en-US"/>
              <a:t>Overall All Taggable Posts Table | All profiles - 5 of 15</a:t>
            </a:r>
          </a:p>
        </p:txBody>
      </p:sp>
      <p:graphicFrame>
        <p:nvGraphicFramePr>
          <p:cNvPr id="5" name="Table Placeholder 4">
            <a:extLst>
              <a:ext uri="{FF2B5EF4-FFF2-40B4-BE49-F238E27FC236}">
                <a16:creationId xmlns:a16="http://schemas.microsoft.com/office/drawing/2014/main" id="{16915541-5128-4879-81B9-FF68961721F1}"/>
              </a:ext>
            </a:extLst>
          </p:cNvPr>
          <p:cNvGraphicFramePr>
            <a:graphicFrameLocks noGrp="1"/>
          </p:cNvGraphicFramePr>
          <p:nvPr>
            <p:ph type="tbl" sz="quarter" idx="13"/>
            <p:extLst>
              <p:ext uri="{D42A27DB-BD31-4B8C-83A1-F6EECF244321}">
                <p14:modId xmlns:p14="http://schemas.microsoft.com/office/powerpoint/2010/main" val="399065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66465955"/>
                    </a:ext>
                  </a:extLst>
                </a:gridCol>
                <a:gridCol w="4361688">
                  <a:extLst>
                    <a:ext uri="{9D8B030D-6E8A-4147-A177-3AD203B41FA5}">
                      <a16:colId xmlns:a16="http://schemas.microsoft.com/office/drawing/2014/main" val="3729751387"/>
                    </a:ext>
                  </a:extLst>
                </a:gridCol>
                <a:gridCol w="2468880">
                  <a:extLst>
                    <a:ext uri="{9D8B030D-6E8A-4147-A177-3AD203B41FA5}">
                      <a16:colId xmlns:a16="http://schemas.microsoft.com/office/drawing/2014/main" val="75053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187759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- 2024-03-22 12:45:11</a:t>
                      </a:r>
                      <a:r>
                        <a:rPr kumimoji="0" lang="fr-FR" sz="1000" b="0" i="0" u="none" strike="noStrike" kern="1200" cap="none" spc="0" normalizeH="0" baseline="0" noProof="0">
                          <a:ln>
                            <a:noFill/>
                          </a:ln>
                          <a:solidFill>
                            <a:prstClr val="black"/>
                          </a:solidFill>
                          <a:effectLst/>
                          <a:uLnTx/>
                          <a:uFillTx/>
                          <a:latin typeface="Calibri"/>
                          <a:ea typeface="+mn-ea"/>
                          <a:cs typeface="+mn-cs"/>
                        </a:rPr>
                        <a:t>
 ♻[#WEBINAIRES] Participez à notre prochain webinaire sur les études de faisabilité pour de nouvelles activités de réemploi. 
📆 le vendredi 29 mars 2024 - 15h30 à 16h30
📆 le lundi 8 avril 2024 - 15h00 à 16h00
​
Inscrivez-vous 👉 https://t.co/IRByD7IF94 https://t.co/LUsfyrgF7B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https://pbs.twimg.com/media/GJRbaedWkAA0Y6Y.jpg</a:t>
                      </a:r>
                    </a:p>
                  </a:txBody>
                  <a:tcPr/>
                </a:tc>
                <a:extLst>
                  <a:ext uri="{0D108BD9-81ED-4DB2-BD59-A6C34878D82A}">
                    <a16:rowId xmlns:a16="http://schemas.microsoft.com/office/drawing/2014/main" val="1698107255"/>
                  </a:ext>
                </a:extLst>
              </a:tr>
            </a:tbl>
          </a:graphicData>
        </a:graphic>
      </p:graphicFrame>
      <p:sp>
        <p:nvSpPr>
          <p:cNvPr id="4" name="Text Placeholder 3">
            <a:extLst>
              <a:ext uri="{FF2B5EF4-FFF2-40B4-BE49-F238E27FC236}">
                <a16:creationId xmlns:a16="http://schemas.microsoft.com/office/drawing/2014/main" id="{398216B3-0D66-439F-A0F6-3C887C11D48F}"/>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506652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A94A-9A42-49BD-A756-84C718075016}"/>
              </a:ext>
            </a:extLst>
          </p:cNvPr>
          <p:cNvSpPr>
            <a:spLocks noGrp="1"/>
          </p:cNvSpPr>
          <p:nvPr>
            <p:ph type="title"/>
          </p:nvPr>
        </p:nvSpPr>
        <p:spPr/>
        <p:txBody>
          <a:bodyPr/>
          <a:lstStyle/>
          <a:p>
            <a:r>
              <a:rPr lang="en-US"/>
              <a:t>Overall All Taggable Posts Table | All profiles - 6 of 15</a:t>
            </a:r>
          </a:p>
        </p:txBody>
      </p:sp>
      <p:graphicFrame>
        <p:nvGraphicFramePr>
          <p:cNvPr id="5" name="Table Placeholder 4">
            <a:extLst>
              <a:ext uri="{FF2B5EF4-FFF2-40B4-BE49-F238E27FC236}">
                <a16:creationId xmlns:a16="http://schemas.microsoft.com/office/drawing/2014/main" id="{19F5BC56-0FC4-46E2-8B17-58C7CA5C7108}"/>
              </a:ext>
            </a:extLst>
          </p:cNvPr>
          <p:cNvGraphicFramePr>
            <a:graphicFrameLocks noGrp="1"/>
          </p:cNvGraphicFramePr>
          <p:nvPr>
            <p:ph type="tbl" sz="quarter" idx="13"/>
            <p:extLst>
              <p:ext uri="{D42A27DB-BD31-4B8C-83A1-F6EECF244321}">
                <p14:modId xmlns:p14="http://schemas.microsoft.com/office/powerpoint/2010/main" val="860195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12601923"/>
                    </a:ext>
                  </a:extLst>
                </a:gridCol>
                <a:gridCol w="4361688">
                  <a:extLst>
                    <a:ext uri="{9D8B030D-6E8A-4147-A177-3AD203B41FA5}">
                      <a16:colId xmlns:a16="http://schemas.microsoft.com/office/drawing/2014/main" val="3937150248"/>
                    </a:ext>
                  </a:extLst>
                </a:gridCol>
                <a:gridCol w="2468880">
                  <a:extLst>
                    <a:ext uri="{9D8B030D-6E8A-4147-A177-3AD203B41FA5}">
                      <a16:colId xmlns:a16="http://schemas.microsoft.com/office/drawing/2014/main" val="4056941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411001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- 2024-03-20 18:00:42</a:t>
                      </a:r>
                      <a:r>
                        <a:rPr kumimoji="0" lang="fr-FR" sz="1000" b="0" i="0" u="none" strike="noStrike" kern="1200" cap="none" spc="0" normalizeH="0" baseline="0" noProof="0">
                          <a:ln>
                            <a:noFill/>
                          </a:ln>
                          <a:solidFill>
                            <a:prstClr val="black"/>
                          </a:solidFill>
                          <a:effectLst/>
                          <a:uLnTx/>
                          <a:uFillTx/>
                          <a:latin typeface="Calibri"/>
                          <a:ea typeface="+mn-ea"/>
                          <a:cs typeface="+mn-cs"/>
                        </a:rPr>
                        <a:t>
 ♻️ [#ECOMINERO] Et si on vous offrait votre entrée au salon Solutions Bas-Carbone ? 
Ecominéro sera présent au salon Solutions Bas-Carbone organisé par BIM World Paris, le 3 et 4 avril 2024 prochains à Paris Porte de Versailles.
Acteurs de la filière, professionnels du bâtiment, vous souhaitez en savoir plus sur les enjeux et les avancées de la mise en oeuvre de la REP PMCB ? Bénéficiez d'une entrée offerte par Ecominéro et retrouvez-nous sur le stand E91 pour échanger sur nos services et nos actions.
📆 Le 3 et 4 avril 2024. 
📍 Paris - Paris Expo - Porte de Versailles / Pavillons 5.2 et 5.3
👉 Stand : E91
🎁 Téléchargez votre entrée gratuite avec le code EC52 : https://lnkd.in/g6F8UNV
Ensemble, recyclons pour bâtir durable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https://media.licdn.com/dms/image/D4E10AQFk-62ABA95pA/image-shrink_1280/0/1710954041863?e=1714590000&amp;v=beta&amp;t=aedwX1bjCoYDxhqeWZs3SWtew-u5Mwx3Beh0VqmUEUI</a:t>
                      </a:r>
                    </a:p>
                  </a:txBody>
                  <a:tcPr/>
                </a:tc>
                <a:extLst>
                  <a:ext uri="{0D108BD9-81ED-4DB2-BD59-A6C34878D82A}">
                    <a16:rowId xmlns:a16="http://schemas.microsoft.com/office/drawing/2014/main" val="4123073611"/>
                  </a:ext>
                </a:extLst>
              </a:tr>
            </a:tbl>
          </a:graphicData>
        </a:graphic>
      </p:graphicFrame>
      <p:sp>
        <p:nvSpPr>
          <p:cNvPr id="4" name="Text Placeholder 3">
            <a:extLst>
              <a:ext uri="{FF2B5EF4-FFF2-40B4-BE49-F238E27FC236}">
                <a16:creationId xmlns:a16="http://schemas.microsoft.com/office/drawing/2014/main" id="{8013E366-A893-4CB3-A6B7-F7BC17129169}"/>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809180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077C-9362-49D6-9301-9E911A173839}"/>
              </a:ext>
            </a:extLst>
          </p:cNvPr>
          <p:cNvSpPr>
            <a:spLocks noGrp="1"/>
          </p:cNvSpPr>
          <p:nvPr>
            <p:ph type="title"/>
          </p:nvPr>
        </p:nvSpPr>
        <p:spPr/>
        <p:txBody>
          <a:bodyPr/>
          <a:lstStyle/>
          <a:p>
            <a:r>
              <a:rPr lang="en-US"/>
              <a:t>Overall All Taggable Posts Table | All profiles - 7 of 15</a:t>
            </a:r>
          </a:p>
        </p:txBody>
      </p:sp>
      <p:graphicFrame>
        <p:nvGraphicFramePr>
          <p:cNvPr id="5" name="Table Placeholder 4">
            <a:extLst>
              <a:ext uri="{FF2B5EF4-FFF2-40B4-BE49-F238E27FC236}">
                <a16:creationId xmlns:a16="http://schemas.microsoft.com/office/drawing/2014/main" id="{C72D314C-8662-4E83-A23B-3BC9C82EE6DC}"/>
              </a:ext>
            </a:extLst>
          </p:cNvPr>
          <p:cNvGraphicFramePr>
            <a:graphicFrameLocks noGrp="1"/>
          </p:cNvGraphicFramePr>
          <p:nvPr>
            <p:ph type="tbl" sz="quarter" idx="13"/>
            <p:extLst>
              <p:ext uri="{D42A27DB-BD31-4B8C-83A1-F6EECF244321}">
                <p14:modId xmlns:p14="http://schemas.microsoft.com/office/powerpoint/2010/main" val="777219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53353383"/>
                    </a:ext>
                  </a:extLst>
                </a:gridCol>
                <a:gridCol w="4361688">
                  <a:extLst>
                    <a:ext uri="{9D8B030D-6E8A-4147-A177-3AD203B41FA5}">
                      <a16:colId xmlns:a16="http://schemas.microsoft.com/office/drawing/2014/main" val="1991169917"/>
                    </a:ext>
                  </a:extLst>
                </a:gridCol>
                <a:gridCol w="2468880">
                  <a:extLst>
                    <a:ext uri="{9D8B030D-6E8A-4147-A177-3AD203B41FA5}">
                      <a16:colId xmlns:a16="http://schemas.microsoft.com/office/drawing/2014/main" val="185562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372989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- 2024-03-20 18:00:15</a:t>
                      </a:r>
                      <a:r>
                        <a:rPr kumimoji="0" lang="fr-FR" sz="1000" b="0" i="0" u="none" strike="noStrike" kern="1200" cap="none" spc="0" normalizeH="0" baseline="0" noProof="0">
                          <a:ln>
                            <a:noFill/>
                          </a:ln>
                          <a:solidFill>
                            <a:prstClr val="black"/>
                          </a:solidFill>
                          <a:effectLst/>
                          <a:uLnTx/>
                          <a:uFillTx/>
                          <a:latin typeface="Calibri"/>
                          <a:ea typeface="+mn-ea"/>
                          <a:cs typeface="+mn-cs"/>
                        </a:rPr>
                        <a:t>
 ♻️ [#ECOMINERO] RDV au salon Solutions Bas-Carbone organisé par le @bim_world, le 3 et 4 avril à Paris Porte de Versailles.
📆 Le 3 et 4 avril 2024. 
📍 Paris Expo 
👉 Stand : E91
🎁 Téléchargez votre entrée gratuite avec le code EC52 : https://t.co/UWu2Kjx20I https://t.co/EmoAatSNer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https://pbs.twimg.com/media/GJIQWFgW8AEoiN1.jpg</a:t>
                      </a:r>
                    </a:p>
                  </a:txBody>
                  <a:tcPr/>
                </a:tc>
                <a:extLst>
                  <a:ext uri="{0D108BD9-81ED-4DB2-BD59-A6C34878D82A}">
                    <a16:rowId xmlns:a16="http://schemas.microsoft.com/office/drawing/2014/main" val="20408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- 2024-03-19 19:14:15</a:t>
                      </a:r>
                      <a:r>
                        <a:rPr kumimoji="0" lang="fr-FR" sz="1000" b="0" i="0" u="none" strike="noStrike" kern="1200" cap="none" spc="0" normalizeH="0" baseline="0" noProof="0">
                          <a:ln>
                            <a:noFill/>
                          </a:ln>
                          <a:solidFill>
                            <a:prstClr val="black"/>
                          </a:solidFill>
                          <a:effectLst/>
                          <a:uLnTx/>
                          <a:uFillTx/>
                          <a:latin typeface="Calibri"/>
                          <a:ea typeface="+mn-ea"/>
                          <a:cs typeface="+mn-cs"/>
                        </a:rPr>
                        <a:t>
 ♻[#ECOMINERO] Quand l'économie circulaire se lie au bâtiment...
Dans le cadre des appels à projets en faveur du réemploi et de la réutilisation des matériaux de construction, Ecominéro soutient et accompagne les diagnostics ressources.
Vous êtes maîtres d'ouvrage dans le secteur public ou privé ? Vous pouvez encore candidatez à notre appel à projets "diagnostics ressources".
Ecominéro vous accompagne techniquement et financièrement sur vos opérations de déconstruction sélective, de réhabilitation de bâtiment, de rénovation ou de construction.
Déposez votre dossier de candidature  👉 https://fcld.ly/xvcf4va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https://media.licdn.com/dms/image/D4E10AQHEEtUoRbzyCA/image-shrink_1280/0/1710872054892?e=1714590000&amp;v=beta&amp;t=A0AW_TRmNdgmwtAZjl02SINLuCS--gRgjFIhOKENeRo</a:t>
                      </a:r>
                    </a:p>
                  </a:txBody>
                  <a:tcPr/>
                </a:tc>
                <a:extLst>
                  <a:ext uri="{0D108BD9-81ED-4DB2-BD59-A6C34878D82A}">
                    <a16:rowId xmlns:a16="http://schemas.microsoft.com/office/drawing/2014/main" val="689972447"/>
                  </a:ext>
                </a:extLst>
              </a:tr>
            </a:tbl>
          </a:graphicData>
        </a:graphic>
      </p:graphicFrame>
      <p:sp>
        <p:nvSpPr>
          <p:cNvPr id="4" name="Text Placeholder 3">
            <a:extLst>
              <a:ext uri="{FF2B5EF4-FFF2-40B4-BE49-F238E27FC236}">
                <a16:creationId xmlns:a16="http://schemas.microsoft.com/office/drawing/2014/main" id="{D60ED37C-272D-4CA9-83D9-E235EF3BCD55}"/>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3580496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588DF-A38E-429A-A490-CAA99DF70D19}"/>
              </a:ext>
            </a:extLst>
          </p:cNvPr>
          <p:cNvSpPr>
            <a:spLocks noGrp="1"/>
          </p:cNvSpPr>
          <p:nvPr>
            <p:ph type="title"/>
          </p:nvPr>
        </p:nvSpPr>
        <p:spPr/>
        <p:txBody>
          <a:bodyPr/>
          <a:lstStyle/>
          <a:p>
            <a:r>
              <a:rPr lang="en-US"/>
              <a:t>Overall All Taggable Posts Table | All profiles - 8 of 15</a:t>
            </a:r>
          </a:p>
        </p:txBody>
      </p:sp>
      <p:graphicFrame>
        <p:nvGraphicFramePr>
          <p:cNvPr id="5" name="Table Placeholder 4">
            <a:extLst>
              <a:ext uri="{FF2B5EF4-FFF2-40B4-BE49-F238E27FC236}">
                <a16:creationId xmlns:a16="http://schemas.microsoft.com/office/drawing/2014/main" id="{757FC404-6A7A-42F9-BF62-EF967438D044}"/>
              </a:ext>
            </a:extLst>
          </p:cNvPr>
          <p:cNvGraphicFramePr>
            <a:graphicFrameLocks noGrp="1"/>
          </p:cNvGraphicFramePr>
          <p:nvPr>
            <p:ph type="tbl" sz="quarter" idx="13"/>
            <p:extLst>
              <p:ext uri="{D42A27DB-BD31-4B8C-83A1-F6EECF244321}">
                <p14:modId xmlns:p14="http://schemas.microsoft.com/office/powerpoint/2010/main" val="1502043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028291"/>
                    </a:ext>
                  </a:extLst>
                </a:gridCol>
                <a:gridCol w="4361688">
                  <a:extLst>
                    <a:ext uri="{9D8B030D-6E8A-4147-A177-3AD203B41FA5}">
                      <a16:colId xmlns:a16="http://schemas.microsoft.com/office/drawing/2014/main" val="3663517972"/>
                    </a:ext>
                  </a:extLst>
                </a:gridCol>
                <a:gridCol w="2468880">
                  <a:extLst>
                    <a:ext uri="{9D8B030D-6E8A-4147-A177-3AD203B41FA5}">
                      <a16:colId xmlns:a16="http://schemas.microsoft.com/office/drawing/2014/main" val="370156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309766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- 2024-03-19 19:14:14</a:t>
                      </a:r>
                      <a:r>
                        <a:rPr kumimoji="0" lang="fr-FR" sz="1000" b="0" i="0" u="none" strike="noStrike" kern="1200" cap="none" spc="0" normalizeH="0" baseline="0" noProof="0">
                          <a:ln>
                            <a:noFill/>
                          </a:ln>
                          <a:solidFill>
                            <a:prstClr val="black"/>
                          </a:solidFill>
                          <a:effectLst/>
                          <a:uLnTx/>
                          <a:uFillTx/>
                          <a:latin typeface="Calibri"/>
                          <a:ea typeface="+mn-ea"/>
                          <a:cs typeface="+mn-cs"/>
                        </a:rPr>
                        <a:t>
 ♻[#ECOMINERO] Vous êtes maîtres d'ouvrage dans le secteur public ou privé ? Candidatez à notre appel à projets "diagnostics ressources" et bénéficiez d'un accompagnement techniquement et financièrement. 👉 https://t.co/gxuxl2y9ZA https://t.co/gsCnOerLhP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https://pbs.twimg.com/media/GJDXr_aWcAAkubm.jpg</a:t>
                      </a:r>
                    </a:p>
                  </a:txBody>
                  <a:tcPr/>
                </a:tc>
                <a:extLst>
                  <a:ext uri="{0D108BD9-81ED-4DB2-BD59-A6C34878D82A}">
                    <a16:rowId xmlns:a16="http://schemas.microsoft.com/office/drawing/2014/main" val="424533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- 2024-03-19 10:30:16</a:t>
                      </a:r>
                      <a:r>
                        <a:rPr kumimoji="0" lang="fr-FR" sz="1000" b="0" i="0" u="none" strike="noStrike" kern="1200" cap="none" spc="0" normalizeH="0" baseline="0" noProof="0">
                          <a:ln>
                            <a:noFill/>
                          </a:ln>
                          <a:solidFill>
                            <a:prstClr val="black"/>
                          </a:solidFill>
                          <a:effectLst/>
                          <a:uLnTx/>
                          <a:uFillTx/>
                          <a:latin typeface="Calibri"/>
                          <a:ea typeface="+mn-ea"/>
                          <a:cs typeface="+mn-cs"/>
                        </a:rPr>
                        <a:t>
 Les appels à projets réemploi Ecominéro : Replay du webinaire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https://i.ytimg.com/vi/-A4p6gC68Lw/hqdefault.jpg</a:t>
                      </a:r>
                    </a:p>
                  </a:txBody>
                  <a:tcPr/>
                </a:tc>
                <a:extLst>
                  <a:ext uri="{0D108BD9-81ED-4DB2-BD59-A6C34878D82A}">
                    <a16:rowId xmlns:a16="http://schemas.microsoft.com/office/drawing/2014/main" val="2527038380"/>
                  </a:ext>
                </a:extLst>
              </a:tr>
            </a:tbl>
          </a:graphicData>
        </a:graphic>
      </p:graphicFrame>
      <p:sp>
        <p:nvSpPr>
          <p:cNvPr id="4" name="Text Placeholder 3">
            <a:extLst>
              <a:ext uri="{FF2B5EF4-FFF2-40B4-BE49-F238E27FC236}">
                <a16:creationId xmlns:a16="http://schemas.microsoft.com/office/drawing/2014/main" id="{9163A91F-1110-42C7-B5AA-8BF6EEE4A7D5}"/>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808873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31C5D-7865-440F-B6CA-7A0312D29885}"/>
              </a:ext>
            </a:extLst>
          </p:cNvPr>
          <p:cNvSpPr>
            <a:spLocks noGrp="1"/>
          </p:cNvSpPr>
          <p:nvPr>
            <p:ph type="title"/>
          </p:nvPr>
        </p:nvSpPr>
        <p:spPr/>
        <p:txBody>
          <a:bodyPr/>
          <a:lstStyle/>
          <a:p>
            <a:r>
              <a:rPr lang="en-US"/>
              <a:t>Overall All Taggable Posts Table | All profiles - 9 of 15</a:t>
            </a:r>
          </a:p>
        </p:txBody>
      </p:sp>
      <p:graphicFrame>
        <p:nvGraphicFramePr>
          <p:cNvPr id="5" name="Table Placeholder 4">
            <a:extLst>
              <a:ext uri="{FF2B5EF4-FFF2-40B4-BE49-F238E27FC236}">
                <a16:creationId xmlns:a16="http://schemas.microsoft.com/office/drawing/2014/main" id="{0A267F8C-499A-4342-9CE1-79174A5E0114}"/>
              </a:ext>
            </a:extLst>
          </p:cNvPr>
          <p:cNvGraphicFramePr>
            <a:graphicFrameLocks noGrp="1"/>
          </p:cNvGraphicFramePr>
          <p:nvPr>
            <p:ph type="tbl" sz="quarter" idx="13"/>
            <p:extLst>
              <p:ext uri="{D42A27DB-BD31-4B8C-83A1-F6EECF244321}">
                <p14:modId xmlns:p14="http://schemas.microsoft.com/office/powerpoint/2010/main" val="872732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51731548"/>
                    </a:ext>
                  </a:extLst>
                </a:gridCol>
                <a:gridCol w="4361688">
                  <a:extLst>
                    <a:ext uri="{9D8B030D-6E8A-4147-A177-3AD203B41FA5}">
                      <a16:colId xmlns:a16="http://schemas.microsoft.com/office/drawing/2014/main" val="2608515952"/>
                    </a:ext>
                  </a:extLst>
                </a:gridCol>
                <a:gridCol w="2468880">
                  <a:extLst>
                    <a:ext uri="{9D8B030D-6E8A-4147-A177-3AD203B41FA5}">
                      <a16:colId xmlns:a16="http://schemas.microsoft.com/office/drawing/2014/main" val="135802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291673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- 2024-03-18 18:47:21</a:t>
                      </a:r>
                      <a:r>
                        <a:rPr kumimoji="0" lang="fr-FR" sz="1000" b="0" i="0" u="none" strike="noStrike" kern="1200" cap="none" spc="0" normalizeH="0" baseline="0" noProof="0">
                          <a:ln>
                            <a:noFill/>
                          </a:ln>
                          <a:solidFill>
                            <a:prstClr val="black"/>
                          </a:solidFill>
                          <a:effectLst/>
                          <a:uLnTx/>
                          <a:uFillTx/>
                          <a:latin typeface="Calibri"/>
                          <a:ea typeface="+mn-ea"/>
                          <a:cs typeface="+mn-cs"/>
                        </a:rPr>
                        <a:t>
 ♻[#ECOMINERO] Journée mondiale du recyclage : chez Ecominéro, on pense recyclage, mais pas que ! il n'y a pas que le recyclage des déchets qui compte chaque jours.
Aujourd'hui, pour célébrer la journée mondiale du recyclage, nous mettons en avant nos actions en faveur d'un monde durable et plus respectueux de l'environnement : 
♻ En 2023, en seulement 8 mois, nous avons soutenu le traitement de plus de 2, 4millions de tonnes de déchets inertes.
🏗 Ce sont 2 600 adhérents qui nous font confiance pour la gestion de la fin de vie de leurs produits et matériaux.
🌐 Notre réseau d'affiliés compte 2 500 points de reprise qui recyclent et valorisent les déchets inertes.
🔃 Depuis mars 2024, nous avons lancé 4 appels à projets pour promouvoir le réemploi et la réutilisation des matériaux de construction.
📢 Nous organisons plus de 100 rencontres pour partager nos objectifs en matière de recyclage et de valorisation et sensibiliser tous les acteurs de la filière.
👥 Ecominéro c'est 40 collaborateurs qui travaillent main dans la main pour qu'ensemble nous recyclons pour bâtir durable.
📝 Nous avons produit plus de 35 supports qui permettent de faire de la pédagogie sur la REP Bâtiment. D’ailleurs, découvrez notre dernier article sur les différences entre recyclage, valorisation, réemploi et réutilisation pour les PMCB. https://fcld.ly/6fyb6lz
Et vous, quelles sont vos actions en faveur d’un monde plus durable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https://media.licdn.com/dms/image/D4E10AQFXczrGxfxdfw/image-shrink_1280/0/1710784033238?e=1714590000&amp;v=beta&amp;t=rdwrzAOCbdwhsmUMKk7bJtXYmP647kG66qn9h2cjV5A</a:t>
                      </a:r>
                    </a:p>
                  </a:txBody>
                  <a:tcPr/>
                </a:tc>
                <a:extLst>
                  <a:ext uri="{0D108BD9-81ED-4DB2-BD59-A6C34878D82A}">
                    <a16:rowId xmlns:a16="http://schemas.microsoft.com/office/drawing/2014/main" val="1550941138"/>
                  </a:ext>
                </a:extLst>
              </a:tr>
            </a:tbl>
          </a:graphicData>
        </a:graphic>
      </p:graphicFrame>
      <p:sp>
        <p:nvSpPr>
          <p:cNvPr id="4" name="Text Placeholder 3">
            <a:extLst>
              <a:ext uri="{FF2B5EF4-FFF2-40B4-BE49-F238E27FC236}">
                <a16:creationId xmlns:a16="http://schemas.microsoft.com/office/drawing/2014/main" id="{BE36966C-D955-4D97-8929-E892D5F51C37}"/>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3287522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503C-168F-4A20-BB47-98F2A4B3E63C}"/>
              </a:ext>
            </a:extLst>
          </p:cNvPr>
          <p:cNvSpPr>
            <a:spLocks noGrp="1"/>
          </p:cNvSpPr>
          <p:nvPr>
            <p:ph type="title"/>
          </p:nvPr>
        </p:nvSpPr>
        <p:spPr/>
        <p:txBody>
          <a:bodyPr/>
          <a:lstStyle/>
          <a:p>
            <a:r>
              <a:rPr lang="en-US"/>
              <a:t>Overall All Taggable Posts Table | All profiles - 10 of 15</a:t>
            </a:r>
          </a:p>
        </p:txBody>
      </p:sp>
      <p:graphicFrame>
        <p:nvGraphicFramePr>
          <p:cNvPr id="5" name="Table Placeholder 4">
            <a:extLst>
              <a:ext uri="{FF2B5EF4-FFF2-40B4-BE49-F238E27FC236}">
                <a16:creationId xmlns:a16="http://schemas.microsoft.com/office/drawing/2014/main" id="{DD16BFBE-265E-4A8B-BABD-A96DA9D51A74}"/>
              </a:ext>
            </a:extLst>
          </p:cNvPr>
          <p:cNvGraphicFramePr>
            <a:graphicFrameLocks noGrp="1"/>
          </p:cNvGraphicFramePr>
          <p:nvPr>
            <p:ph type="tbl" sz="quarter" idx="13"/>
            <p:extLst>
              <p:ext uri="{D42A27DB-BD31-4B8C-83A1-F6EECF244321}">
                <p14:modId xmlns:p14="http://schemas.microsoft.com/office/powerpoint/2010/main" val="263120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07499968"/>
                    </a:ext>
                  </a:extLst>
                </a:gridCol>
                <a:gridCol w="4361688">
                  <a:extLst>
                    <a:ext uri="{9D8B030D-6E8A-4147-A177-3AD203B41FA5}">
                      <a16:colId xmlns:a16="http://schemas.microsoft.com/office/drawing/2014/main" val="2780817806"/>
                    </a:ext>
                  </a:extLst>
                </a:gridCol>
                <a:gridCol w="2468880">
                  <a:extLst>
                    <a:ext uri="{9D8B030D-6E8A-4147-A177-3AD203B41FA5}">
                      <a16:colId xmlns:a16="http://schemas.microsoft.com/office/drawing/2014/main" val="2644350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309444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- 2024-03-18 18:47:18</a:t>
                      </a:r>
                      <a:r>
                        <a:rPr kumimoji="0" lang="fr-FR" sz="1000" b="0" i="0" u="none" strike="noStrike" kern="1200" cap="none" spc="0" normalizeH="0" baseline="0" noProof="0">
                          <a:ln>
                            <a:noFill/>
                          </a:ln>
                          <a:solidFill>
                            <a:prstClr val="black"/>
                          </a:solidFill>
                          <a:effectLst/>
                          <a:uLnTx/>
                          <a:uFillTx/>
                          <a:latin typeface="Calibri"/>
                          <a:ea typeface="+mn-ea"/>
                          <a:cs typeface="+mn-cs"/>
                        </a:rPr>
                        <a:t>
 ♻[#ECOMINERO] Journée mondiale du recyclage : découvrez notre dernier article sur les différences entre recyclage, valorisation, réemploi et réutilisation pour les PMCB. https://t.co/bkftcvpaCR https://t.co/YB3mDw69GN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https://pbs.twimg.com/media/GI-H7v_XEAAaLdd.jpg</a:t>
                      </a:r>
                    </a:p>
                  </a:txBody>
                  <a:tcPr/>
                </a:tc>
                <a:extLst>
                  <a:ext uri="{0D108BD9-81ED-4DB2-BD59-A6C34878D82A}">
                    <a16:rowId xmlns:a16="http://schemas.microsoft.com/office/drawing/2014/main" val="134157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- 2024-03-16 08:52:10</a:t>
                      </a:r>
                      <a:r>
                        <a:rPr kumimoji="0" lang="fr-FR" sz="1000" b="0" i="0" u="none" strike="noStrike" kern="1200" cap="none" spc="0" normalizeH="0" baseline="0" noProof="0">
                          <a:ln>
                            <a:noFill/>
                          </a:ln>
                          <a:solidFill>
                            <a:prstClr val="black"/>
                          </a:solidFill>
                          <a:effectLst/>
                          <a:uLnTx/>
                          <a:uFillTx/>
                          <a:latin typeface="Calibri"/>
                          <a:ea typeface="+mn-ea"/>
                          <a:cs typeface="+mn-cs"/>
                        </a:rPr>
                        <a:t>
 RT @AC_Presse: Dans le cadre de la Rep PMCB, @ecominero lance quatre appels à projets pour soutenir les actions de réemploi des produits et matériaux de construction.♻️
👉 https://t.co/p6EUqifK9j
#recyclage #developpementdurable #construction #matériaux #acpresse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362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- 2024-03-14 12:45:08</a:t>
                      </a:r>
                      <a:r>
                        <a:rPr kumimoji="0" lang="fr-FR" sz="1000" b="0" i="0" u="none" strike="noStrike" kern="1200" cap="none" spc="0" normalizeH="0" baseline="0" noProof="0">
                          <a:ln>
                            <a:noFill/>
                          </a:ln>
                          <a:solidFill>
                            <a:prstClr val="black"/>
                          </a:solidFill>
                          <a:effectLst/>
                          <a:uLnTx/>
                          <a:uFillTx/>
                          <a:latin typeface="Calibri"/>
                          <a:ea typeface="+mn-ea"/>
                          <a:cs typeface="+mn-cs"/>
                        </a:rPr>
                        <a:t>
 ♻[#ECOMINERO] Comme Grégoire, déposez vos déchets inertes dans l'un de nos 2 500 points de collecte affiliés à Ecominéro pour vous défaire de vos déchets inertes du bâtiment.
Retrouvez, en quelques clics, un point de reprise près de vos chantiers 👉 https://t.co/bBXglAnJdx https://t.co/oINk3ROtk1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https://pbs.twimg.com/media/GIoOrl2W4AABDj_.jpg</a:t>
                      </a:r>
                    </a:p>
                  </a:txBody>
                  <a:tcPr/>
                </a:tc>
                <a:extLst>
                  <a:ext uri="{0D108BD9-81ED-4DB2-BD59-A6C34878D82A}">
                    <a16:rowId xmlns:a16="http://schemas.microsoft.com/office/drawing/2014/main" val="2118966270"/>
                  </a:ext>
                </a:extLst>
              </a:tr>
            </a:tbl>
          </a:graphicData>
        </a:graphic>
      </p:graphicFrame>
      <p:sp>
        <p:nvSpPr>
          <p:cNvPr id="4" name="Text Placeholder 3">
            <a:extLst>
              <a:ext uri="{FF2B5EF4-FFF2-40B4-BE49-F238E27FC236}">
                <a16:creationId xmlns:a16="http://schemas.microsoft.com/office/drawing/2014/main" id="{DC54120C-69CA-48F8-AE91-2DA5B8491DD8}"/>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1487119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8AD94-E8F9-4004-B7A7-6AB4FFD245F4}"/>
              </a:ext>
            </a:extLst>
          </p:cNvPr>
          <p:cNvSpPr>
            <a:spLocks noGrp="1"/>
          </p:cNvSpPr>
          <p:nvPr>
            <p:ph type="title"/>
          </p:nvPr>
        </p:nvSpPr>
        <p:spPr/>
        <p:txBody>
          <a:bodyPr/>
          <a:lstStyle/>
          <a:p>
            <a:r>
              <a:rPr lang="en-US"/>
              <a:t>Overall All Taggable Posts Table | All profiles - 11 of 15</a:t>
            </a:r>
          </a:p>
        </p:txBody>
      </p:sp>
      <p:graphicFrame>
        <p:nvGraphicFramePr>
          <p:cNvPr id="5" name="Table Placeholder 4">
            <a:extLst>
              <a:ext uri="{FF2B5EF4-FFF2-40B4-BE49-F238E27FC236}">
                <a16:creationId xmlns:a16="http://schemas.microsoft.com/office/drawing/2014/main" id="{7AE48F3A-5164-4B44-A530-C8C107B25F5F}"/>
              </a:ext>
            </a:extLst>
          </p:cNvPr>
          <p:cNvGraphicFramePr>
            <a:graphicFrameLocks noGrp="1"/>
          </p:cNvGraphicFramePr>
          <p:nvPr>
            <p:ph type="tbl" sz="quarter" idx="13"/>
            <p:extLst>
              <p:ext uri="{D42A27DB-BD31-4B8C-83A1-F6EECF244321}">
                <p14:modId xmlns:p14="http://schemas.microsoft.com/office/powerpoint/2010/main" val="73998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38003687"/>
                    </a:ext>
                  </a:extLst>
                </a:gridCol>
                <a:gridCol w="4361688">
                  <a:extLst>
                    <a:ext uri="{9D8B030D-6E8A-4147-A177-3AD203B41FA5}">
                      <a16:colId xmlns:a16="http://schemas.microsoft.com/office/drawing/2014/main" val="2275387117"/>
                    </a:ext>
                  </a:extLst>
                </a:gridCol>
                <a:gridCol w="2468880">
                  <a:extLst>
                    <a:ext uri="{9D8B030D-6E8A-4147-A177-3AD203B41FA5}">
                      <a16:colId xmlns:a16="http://schemas.microsoft.com/office/drawing/2014/main" val="376139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296645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- 2024-03-14 12:45:07</a:t>
                      </a:r>
                      <a:r>
                        <a:rPr kumimoji="0" lang="fr-FR" sz="1000" b="0" i="0" u="none" strike="noStrike" kern="1200" cap="none" spc="0" normalizeH="0" baseline="0" noProof="0">
                          <a:ln>
                            <a:noFill/>
                          </a:ln>
                          <a:solidFill>
                            <a:prstClr val="black"/>
                          </a:solidFill>
                          <a:effectLst/>
                          <a:uLnTx/>
                          <a:uFillTx/>
                          <a:latin typeface="Calibri"/>
                          <a:ea typeface="+mn-ea"/>
                          <a:cs typeface="+mn-cs"/>
                        </a:rPr>
                        <a:t>
 ♻[#ECOMINERO] Comme Grégoire, déposez vos déchets inertes à proximité de vos chantiers ! 
Artisans, professionnels du bâtiment, rendez-vous dans l'un de nos 2 500 points de collecte affiliés à Ecominéro pour vous défaire de vos déchets inertes du bâtiment.
Ecominéro simplifie la gestion des déchets inertes en soutenant 80 % des coûts de collecte sur l’ensemble du territoire Français.
Retrouvez, en quelques clics, un point de reprise près de vos chantiers 👉 https://fcld.ly/55u6uk7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https://media.licdn.com/dms/image/D4E10AQFNvdtYk6pWOQ/image-shrink_1280/0/1710416707346?e=1714590000&amp;v=beta&amp;t=W1ueqJ4-ZdnxBuuQ7a6tmzKnkPa89sHMAZwbTKidefI</a:t>
                      </a:r>
                    </a:p>
                  </a:txBody>
                  <a:tcPr/>
                </a:tc>
                <a:extLst>
                  <a:ext uri="{0D108BD9-81ED-4DB2-BD59-A6C34878D82A}">
                    <a16:rowId xmlns:a16="http://schemas.microsoft.com/office/drawing/2014/main" val="362144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- 2024-03-13 12:45:13</a:t>
                      </a:r>
                      <a:r>
                        <a:rPr kumimoji="0" lang="fr-FR" sz="1000" b="0" i="0" u="none" strike="noStrike" kern="1200" cap="none" spc="0" normalizeH="0" baseline="0" noProof="0">
                          <a:ln>
                            <a:noFill/>
                          </a:ln>
                          <a:solidFill>
                            <a:prstClr val="black"/>
                          </a:solidFill>
                          <a:effectLst/>
                          <a:uLnTx/>
                          <a:uFillTx/>
                          <a:latin typeface="Calibri"/>
                          <a:ea typeface="+mn-ea"/>
                          <a:cs typeface="+mn-cs"/>
                        </a:rPr>
                        <a:t>
 ♻️ [#ECOMINERO] Besoin d'informations sur la REP PMCB ? Notre équipe est là pour vous du lundi au vendredi de 9h à 18h pour répondre à vos questions. 
✉️ contact@ecominero.fr
📞 0 805 037 700 
💻 https://t.co/15N36ZiARW https://t.co/WNYhnkxniL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https://pbs.twimg.com/media/GIjFHMcXAAAOJ40.jpg</a:t>
                      </a:r>
                    </a:p>
                  </a:txBody>
                  <a:tcPr/>
                </a:tc>
                <a:extLst>
                  <a:ext uri="{0D108BD9-81ED-4DB2-BD59-A6C34878D82A}">
                    <a16:rowId xmlns:a16="http://schemas.microsoft.com/office/drawing/2014/main" val="3546486750"/>
                  </a:ext>
                </a:extLst>
              </a:tr>
            </a:tbl>
          </a:graphicData>
        </a:graphic>
      </p:graphicFrame>
      <p:sp>
        <p:nvSpPr>
          <p:cNvPr id="4" name="Text Placeholder 3">
            <a:extLst>
              <a:ext uri="{FF2B5EF4-FFF2-40B4-BE49-F238E27FC236}">
                <a16:creationId xmlns:a16="http://schemas.microsoft.com/office/drawing/2014/main" id="{53D46C2C-0D39-4FFA-B8DC-DFFD8E0524F0}"/>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2215172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B396-C2FA-403B-B7B2-DD1C17458986}"/>
              </a:ext>
            </a:extLst>
          </p:cNvPr>
          <p:cNvSpPr>
            <a:spLocks noGrp="1"/>
          </p:cNvSpPr>
          <p:nvPr>
            <p:ph type="title"/>
          </p:nvPr>
        </p:nvSpPr>
        <p:spPr/>
        <p:txBody>
          <a:bodyPr/>
          <a:lstStyle/>
          <a:p>
            <a:r>
              <a:rPr lang="en-US"/>
              <a:t>Overall All Taggable Posts Table | All profiles - 12 of 15</a:t>
            </a:r>
          </a:p>
        </p:txBody>
      </p:sp>
      <p:graphicFrame>
        <p:nvGraphicFramePr>
          <p:cNvPr id="5" name="Table Placeholder 4">
            <a:extLst>
              <a:ext uri="{FF2B5EF4-FFF2-40B4-BE49-F238E27FC236}">
                <a16:creationId xmlns:a16="http://schemas.microsoft.com/office/drawing/2014/main" id="{AB29E4E4-FBD8-4F6F-9B5C-D698A2382522}"/>
              </a:ext>
            </a:extLst>
          </p:cNvPr>
          <p:cNvGraphicFramePr>
            <a:graphicFrameLocks noGrp="1"/>
          </p:cNvGraphicFramePr>
          <p:nvPr>
            <p:ph type="tbl" sz="quarter" idx="13"/>
            <p:extLst>
              <p:ext uri="{D42A27DB-BD31-4B8C-83A1-F6EECF244321}">
                <p14:modId xmlns:p14="http://schemas.microsoft.com/office/powerpoint/2010/main" val="200243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48697234"/>
                    </a:ext>
                  </a:extLst>
                </a:gridCol>
                <a:gridCol w="4361688">
                  <a:extLst>
                    <a:ext uri="{9D8B030D-6E8A-4147-A177-3AD203B41FA5}">
                      <a16:colId xmlns:a16="http://schemas.microsoft.com/office/drawing/2014/main" val="4177628432"/>
                    </a:ext>
                  </a:extLst>
                </a:gridCol>
                <a:gridCol w="2468880">
                  <a:extLst>
                    <a:ext uri="{9D8B030D-6E8A-4147-A177-3AD203B41FA5}">
                      <a16:colId xmlns:a16="http://schemas.microsoft.com/office/drawing/2014/main" val="2754387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321140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- 2024-03-13 12:45:11</a:t>
                      </a:r>
                      <a:r>
                        <a:rPr kumimoji="0" lang="fr-FR" sz="1000" b="0" i="0" u="none" strike="noStrike" kern="1200" cap="none" spc="0" normalizeH="0" baseline="0" noProof="0">
                          <a:ln>
                            <a:noFill/>
                          </a:ln>
                          <a:solidFill>
                            <a:prstClr val="black"/>
                          </a:solidFill>
                          <a:effectLst/>
                          <a:uLnTx/>
                          <a:uFillTx/>
                          <a:latin typeface="Calibri"/>
                          <a:ea typeface="+mn-ea"/>
                          <a:cs typeface="+mn-cs"/>
                        </a:rPr>
                        <a:t>
 ♻️ [#ECOMINERO] Les acteurs de la REP PMCB, au coeur de notre accompagnement !
Chez Ecominéro, tous les collaborateurs sont mobilisés pour conseiller et accompagner les producteurs de produits et matériaux de construction et les opérateurs de déchets affiliés à Ecominéro sur la mise en oeuvre de la REP PMCB. 
Notre équipe est disponible du lundi au vendredi de 9h à 18h par téléphone au 0 805 037 700 pour répondre à toutes vos questions.
✉️ contact@ecominero.fr
📞 0 805 037 700 
💻 www.ecominero.fr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https://media.licdn.com/dms/image/D5610AQEoTimp5eC_8g/image-shrink_1280/0/1710330310934?e=1714590000&amp;v=beta&amp;t=hdb1USLlCUMzLZz2S3ibBYRfJesT9QbFVUlHtUJ6QaE</a:t>
                      </a:r>
                    </a:p>
                  </a:txBody>
                  <a:tcPr/>
                </a:tc>
                <a:extLst>
                  <a:ext uri="{0D108BD9-81ED-4DB2-BD59-A6C34878D82A}">
                    <a16:rowId xmlns:a16="http://schemas.microsoft.com/office/drawing/2014/main" val="249592123"/>
                  </a:ext>
                </a:extLst>
              </a:tr>
            </a:tbl>
          </a:graphicData>
        </a:graphic>
      </p:graphicFrame>
      <p:sp>
        <p:nvSpPr>
          <p:cNvPr id="4" name="Text Placeholder 3">
            <a:extLst>
              <a:ext uri="{FF2B5EF4-FFF2-40B4-BE49-F238E27FC236}">
                <a16:creationId xmlns:a16="http://schemas.microsoft.com/office/drawing/2014/main" id="{B2FA8CCB-AB79-4A52-8D07-FB61D0B7DBCC}"/>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2160052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EECB-FD78-499C-8263-EF7E66EA8022}"/>
              </a:ext>
            </a:extLst>
          </p:cNvPr>
          <p:cNvSpPr>
            <a:spLocks noGrp="1"/>
          </p:cNvSpPr>
          <p:nvPr>
            <p:ph type="title"/>
          </p:nvPr>
        </p:nvSpPr>
        <p:spPr/>
        <p:txBody>
          <a:bodyPr/>
          <a:lstStyle/>
          <a:p>
            <a:r>
              <a:rPr lang="en-US"/>
              <a:t>Overall All Taggable Posts Table | All profiles - 13 of 15</a:t>
            </a:r>
          </a:p>
        </p:txBody>
      </p:sp>
      <p:graphicFrame>
        <p:nvGraphicFramePr>
          <p:cNvPr id="5" name="Table Placeholder 4">
            <a:extLst>
              <a:ext uri="{FF2B5EF4-FFF2-40B4-BE49-F238E27FC236}">
                <a16:creationId xmlns:a16="http://schemas.microsoft.com/office/drawing/2014/main" id="{B24DAC01-AEC6-404D-80C8-57E7D55FBBCD}"/>
              </a:ext>
            </a:extLst>
          </p:cNvPr>
          <p:cNvGraphicFramePr>
            <a:graphicFrameLocks noGrp="1"/>
          </p:cNvGraphicFramePr>
          <p:nvPr>
            <p:ph type="tbl" sz="quarter" idx="13"/>
            <p:extLst>
              <p:ext uri="{D42A27DB-BD31-4B8C-83A1-F6EECF244321}">
                <p14:modId xmlns:p14="http://schemas.microsoft.com/office/powerpoint/2010/main" val="499461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07284969"/>
                    </a:ext>
                  </a:extLst>
                </a:gridCol>
                <a:gridCol w="4361688">
                  <a:extLst>
                    <a:ext uri="{9D8B030D-6E8A-4147-A177-3AD203B41FA5}">
                      <a16:colId xmlns:a16="http://schemas.microsoft.com/office/drawing/2014/main" val="3861247396"/>
                    </a:ext>
                  </a:extLst>
                </a:gridCol>
                <a:gridCol w="2468880">
                  <a:extLst>
                    <a:ext uri="{9D8B030D-6E8A-4147-A177-3AD203B41FA5}">
                      <a16:colId xmlns:a16="http://schemas.microsoft.com/office/drawing/2014/main" val="187190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343032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- 2024-03-12 17:50:13</a:t>
                      </a:r>
                      <a:r>
                        <a:rPr kumimoji="0" lang="fr-FR" sz="1000" b="0" i="0" u="none" strike="noStrike" kern="1200" cap="none" spc="0" normalizeH="0" baseline="0" noProof="0">
                          <a:ln>
                            <a:noFill/>
                          </a:ln>
                          <a:solidFill>
                            <a:prstClr val="black"/>
                          </a:solidFill>
                          <a:effectLst/>
                          <a:uLnTx/>
                          <a:uFillTx/>
                          <a:latin typeface="Calibri"/>
                          <a:ea typeface="+mn-ea"/>
                          <a:cs typeface="+mn-cs"/>
                        </a:rPr>
                        <a:t>
 ♻[#ECOMINERO] Un nouvel appel à projet réemploi est ouvert aux candidatures !
Vous êtes acteurs du réemploi, maîtres d'ouvrage ou engagés dans l'économie sociale et solidaire ? Nous vous invitons à candidater à notre tout nouvel appel à projets sur les études de faisabilité pour de nouvelles activités de réemploi, plateformes physiques et numériques, matériauthèques.
Nos équipes sont là pour vous accompagner dans vos actions de réemploi et de réutilisation des produits et matériaux de construction. 
Ensemble, agissons en faveur du réemploi dans le secteur de la construction du bâtiment.
Candidatez à l'appel à projet avant le 5 mai 2024 👉  https://fcld.ly/u7tu0yp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https://media.licdn.com/dms/image/D4E10AQHG3BZxJS1WMA/image-shrink_1280/0/1710262212824?e=1714590000&amp;v=beta&amp;t=iIJ2ZDjv2BYmYrvbVGGSjBYYJg3-JpocB-cIUlkIbsU</a:t>
                      </a:r>
                    </a:p>
                  </a:txBody>
                  <a:tcPr/>
                </a:tc>
                <a:extLst>
                  <a:ext uri="{0D108BD9-81ED-4DB2-BD59-A6C34878D82A}">
                    <a16:rowId xmlns:a16="http://schemas.microsoft.com/office/drawing/2014/main" val="2312152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- 2024-03-12 17:50:12</a:t>
                      </a:r>
                      <a:r>
                        <a:rPr kumimoji="0" lang="fr-FR" sz="1000" b="0" i="0" u="none" strike="noStrike" kern="1200" cap="none" spc="0" normalizeH="0" baseline="0" noProof="0">
                          <a:ln>
                            <a:noFill/>
                          </a:ln>
                          <a:solidFill>
                            <a:prstClr val="black"/>
                          </a:solidFill>
                          <a:effectLst/>
                          <a:uLnTx/>
                          <a:uFillTx/>
                          <a:latin typeface="Calibri"/>
                          <a:ea typeface="+mn-ea"/>
                          <a:cs typeface="+mn-cs"/>
                        </a:rPr>
                        <a:t>
 ♻[#ECOMINERO] Notre nouvel appel à projet réemploi sur les études de faisabilités pour de nouvelles activités de réemploi est ouvert aux candidatures !
Candidatez à l'appel à projet avant le 5 mai 2024 👉  https://t.co/1zCGEmFDlQ https://t.co/Sm2LH41GCN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https://pbs.twimg.com/media/GIfBVFzWoAAwHaX.jpg</a:t>
                      </a:r>
                    </a:p>
                  </a:txBody>
                  <a:tcPr/>
                </a:tc>
                <a:extLst>
                  <a:ext uri="{0D108BD9-81ED-4DB2-BD59-A6C34878D82A}">
                    <a16:rowId xmlns:a16="http://schemas.microsoft.com/office/drawing/2014/main" val="4123589911"/>
                  </a:ext>
                </a:extLst>
              </a:tr>
            </a:tbl>
          </a:graphicData>
        </a:graphic>
      </p:graphicFrame>
      <p:sp>
        <p:nvSpPr>
          <p:cNvPr id="4" name="Text Placeholder 3">
            <a:extLst>
              <a:ext uri="{FF2B5EF4-FFF2-40B4-BE49-F238E27FC236}">
                <a16:creationId xmlns:a16="http://schemas.microsoft.com/office/drawing/2014/main" id="{2AD4AB70-68F7-4080-9839-B011096349C2}"/>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2411614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45A1E-16E3-40BB-9CF1-603F73FE409C}"/>
              </a:ext>
            </a:extLst>
          </p:cNvPr>
          <p:cNvSpPr>
            <a:spLocks noGrp="1"/>
          </p:cNvSpPr>
          <p:nvPr>
            <p:ph type="title"/>
          </p:nvPr>
        </p:nvSpPr>
        <p:spPr/>
        <p:txBody>
          <a:bodyPr/>
          <a:lstStyle/>
          <a:p>
            <a:r>
              <a:rPr lang="en-US"/>
              <a:t>Overall All Taggable Posts Table | All profiles - 14 of 15</a:t>
            </a:r>
          </a:p>
        </p:txBody>
      </p:sp>
      <p:graphicFrame>
        <p:nvGraphicFramePr>
          <p:cNvPr id="5" name="Table Placeholder 4">
            <a:extLst>
              <a:ext uri="{FF2B5EF4-FFF2-40B4-BE49-F238E27FC236}">
                <a16:creationId xmlns:a16="http://schemas.microsoft.com/office/drawing/2014/main" id="{2C833FE9-B7C8-4828-86CE-9CF03A02D805}"/>
              </a:ext>
            </a:extLst>
          </p:cNvPr>
          <p:cNvGraphicFramePr>
            <a:graphicFrameLocks noGrp="1"/>
          </p:cNvGraphicFramePr>
          <p:nvPr>
            <p:ph type="tbl" sz="quarter" idx="13"/>
            <p:extLst>
              <p:ext uri="{D42A27DB-BD31-4B8C-83A1-F6EECF244321}">
                <p14:modId xmlns:p14="http://schemas.microsoft.com/office/powerpoint/2010/main" val="3322167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42798491"/>
                    </a:ext>
                  </a:extLst>
                </a:gridCol>
                <a:gridCol w="4361688">
                  <a:extLst>
                    <a:ext uri="{9D8B030D-6E8A-4147-A177-3AD203B41FA5}">
                      <a16:colId xmlns:a16="http://schemas.microsoft.com/office/drawing/2014/main" val="353068407"/>
                    </a:ext>
                  </a:extLst>
                </a:gridCol>
                <a:gridCol w="2468880">
                  <a:extLst>
                    <a:ext uri="{9D8B030D-6E8A-4147-A177-3AD203B41FA5}">
                      <a16:colId xmlns:a16="http://schemas.microsoft.com/office/drawing/2014/main" val="136186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205789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- 2024-03-07 17:10:21</a:t>
                      </a:r>
                      <a:r>
                        <a:rPr kumimoji="0" lang="fr-FR" sz="1000" b="0" i="0" u="none" strike="noStrike" kern="1200" cap="none" spc="0" normalizeH="0" baseline="0" noProof="0">
                          <a:ln>
                            <a:noFill/>
                          </a:ln>
                          <a:solidFill>
                            <a:prstClr val="black"/>
                          </a:solidFill>
                          <a:effectLst/>
                          <a:uLnTx/>
                          <a:uFillTx/>
                          <a:latin typeface="Calibri"/>
                          <a:ea typeface="+mn-ea"/>
                          <a:cs typeface="+mn-cs"/>
                        </a:rPr>
                        <a:t>
 ♻[#ECOMINERO] Traçabilité des déchets inertes du bâtiment ! mode d'emploi :
Professionnels du bâtiment, artisans, connaissez-vous les mesures à prendre pour garantir la traçabilité de vos déchets inertes du bâtiment ? 
▶ En déposant vos déchets inertes dans les déchèteries publiques ou chez les distributeurs, vous recevrez un bordereau de dépôt.
▶ Si vous utilisez les services des déchèteries professionnelles ou des plateformes d'inertes, assurez-vous de respecter leurs conditions de traçabilité en prenant contact en amont avec le site.
👉 Découvrez le premier guide des consignes de tri élaboré pour la filière du bâtiment en collaboration avec la CAPEB et la FFB - Fédération Française du Bâtiment : https://fcld.ly/rm12byr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https://media.licdn.com/dms/image/D4E10AQHzc1v7lgTYTQ/image-shrink_1280/0/1709827820951?e=1714590000&amp;v=beta&amp;t=Xw2BwV9IY-9hjENyeEnyqGitFFac8ahMsdUnX2t7iPw</a:t>
                      </a:r>
                    </a:p>
                  </a:txBody>
                  <a:tcPr/>
                </a:tc>
                <a:extLst>
                  <a:ext uri="{0D108BD9-81ED-4DB2-BD59-A6C34878D82A}">
                    <a16:rowId xmlns:a16="http://schemas.microsoft.com/office/drawing/2014/main" val="364660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- 2024-03-07 17:10:16</a:t>
                      </a:r>
                      <a:r>
                        <a:rPr kumimoji="0" lang="fr-FR" sz="1000" b="0" i="0" u="none" strike="noStrike" kern="1200" cap="none" spc="0" normalizeH="0" baseline="0" noProof="0">
                          <a:ln>
                            <a:noFill/>
                          </a:ln>
                          <a:solidFill>
                            <a:prstClr val="black"/>
                          </a:solidFill>
                          <a:effectLst/>
                          <a:uLnTx/>
                          <a:uFillTx/>
                          <a:latin typeface="Calibri"/>
                          <a:ea typeface="+mn-ea"/>
                          <a:cs typeface="+mn-cs"/>
                        </a:rPr>
                        <a:t>
 ♻[#ECOMINERO] Professionnels du bâtiment, artisans, connaissez-vous les mesures à prendre pour garantir la traçabilité de vos déchets inertes du bâtiment ? Réponse en image 👇 https://t.co/6oikN2u6Wo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https://pbs.twimg.com/media/GIFIPL3XgAE2QtB.jpg</a:t>
                      </a:r>
                    </a:p>
                  </a:txBody>
                  <a:tcPr/>
                </a:tc>
                <a:extLst>
                  <a:ext uri="{0D108BD9-81ED-4DB2-BD59-A6C34878D82A}">
                    <a16:rowId xmlns:a16="http://schemas.microsoft.com/office/drawing/2014/main" val="15820367"/>
                  </a:ext>
                </a:extLst>
              </a:tr>
            </a:tbl>
          </a:graphicData>
        </a:graphic>
      </p:graphicFrame>
      <p:sp>
        <p:nvSpPr>
          <p:cNvPr id="4" name="Text Placeholder 3">
            <a:extLst>
              <a:ext uri="{FF2B5EF4-FFF2-40B4-BE49-F238E27FC236}">
                <a16:creationId xmlns:a16="http://schemas.microsoft.com/office/drawing/2014/main" id="{9FDDF8FE-4B45-4714-B934-0E63FB67D56F}"/>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1875861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760CF-4DD5-4988-B0D1-2CFD1C825B79}"/>
              </a:ext>
            </a:extLst>
          </p:cNvPr>
          <p:cNvSpPr>
            <a:spLocks noGrp="1"/>
          </p:cNvSpPr>
          <p:nvPr>
            <p:ph type="title"/>
          </p:nvPr>
        </p:nvSpPr>
        <p:spPr/>
        <p:txBody>
          <a:bodyPr/>
          <a:lstStyle/>
          <a:p>
            <a:r>
              <a:rPr lang="en-US"/>
              <a:t>Overall All Taggable Posts Table | All profiles - 15 of 15</a:t>
            </a:r>
          </a:p>
        </p:txBody>
      </p:sp>
      <p:graphicFrame>
        <p:nvGraphicFramePr>
          <p:cNvPr id="5" name="Table Placeholder 4">
            <a:extLst>
              <a:ext uri="{FF2B5EF4-FFF2-40B4-BE49-F238E27FC236}">
                <a16:creationId xmlns:a16="http://schemas.microsoft.com/office/drawing/2014/main" id="{D61C0157-68F4-4262-BF86-5DEB29859C22}"/>
              </a:ext>
            </a:extLst>
          </p:cNvPr>
          <p:cNvGraphicFramePr>
            <a:graphicFrameLocks noGrp="1"/>
          </p:cNvGraphicFramePr>
          <p:nvPr>
            <p:ph type="tbl" sz="quarter" idx="13"/>
            <p:extLst>
              <p:ext uri="{D42A27DB-BD31-4B8C-83A1-F6EECF244321}">
                <p14:modId xmlns:p14="http://schemas.microsoft.com/office/powerpoint/2010/main" val="3696289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07066060"/>
                    </a:ext>
                  </a:extLst>
                </a:gridCol>
                <a:gridCol w="4361688">
                  <a:extLst>
                    <a:ext uri="{9D8B030D-6E8A-4147-A177-3AD203B41FA5}">
                      <a16:colId xmlns:a16="http://schemas.microsoft.com/office/drawing/2014/main" val="3609157094"/>
                    </a:ext>
                  </a:extLst>
                </a:gridCol>
                <a:gridCol w="2468880">
                  <a:extLst>
                    <a:ext uri="{9D8B030D-6E8A-4147-A177-3AD203B41FA5}">
                      <a16:colId xmlns:a16="http://schemas.microsoft.com/office/drawing/2014/main" val="3312284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extLst>
                  <a:ext uri="{0D108BD9-81ED-4DB2-BD59-A6C34878D82A}">
                    <a16:rowId xmlns:a16="http://schemas.microsoft.com/office/drawing/2014/main" val="77394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Ecominéro - 2024-03-06 18:05:09</a:t>
                      </a:r>
                      <a:r>
                        <a:rPr kumimoji="0" lang="fr-FR" sz="1000" b="0" i="0" u="none" strike="noStrike" kern="1200" cap="none" spc="0" normalizeH="0" baseline="0" noProof="0">
                          <a:ln>
                            <a:noFill/>
                          </a:ln>
                          <a:solidFill>
                            <a:prstClr val="black"/>
                          </a:solidFill>
                          <a:effectLst/>
                          <a:uLnTx/>
                          <a:uFillTx/>
                          <a:latin typeface="Calibri"/>
                          <a:ea typeface="+mn-ea"/>
                          <a:cs typeface="+mn-cs"/>
                        </a:rPr>
                        <a:t>
 ♻[#ECOMINERO] Pont-bascule connecté : sécurisez et automatisez l'enregistrement de vos pesées
Opérateurs de déchets ! Saviez-vous que l’installation d’un pont-bascule connecté à votre système d’information est obligatoire sur l’ensemble de vos points de reprise ?
Avec l'installation d'un pont-bascule connecté, profitez du soutien Ecominéro pour la gestion de vos déchets inertes du bâtiment.
Et vous, possédez-vous un pont-bascule connecté sur vos points de reprise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https://media.licdn.com/dms/image/D5610AQEu9uSuoC2RnA/image-shrink_1280/0/1709744708577?e=1714590000&amp;v=beta&amp;t=0xAEhA_wIsAIB5BS3hSRda-EYSH7DKeyJ2SVHO6WiGs</a:t>
                      </a:r>
                    </a:p>
                  </a:txBody>
                  <a:tcPr/>
                </a:tc>
                <a:extLst>
                  <a:ext uri="{0D108BD9-81ED-4DB2-BD59-A6C34878D82A}">
                    <a16:rowId xmlns:a16="http://schemas.microsoft.com/office/drawing/2014/main" val="21685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- 2024-03-06 18:05:06</a:t>
                      </a:r>
                      <a:r>
                        <a:rPr kumimoji="0" lang="fr-FR" sz="1000" b="0" i="0" u="none" strike="noStrike" kern="1200" cap="none" spc="0" normalizeH="0" baseline="0" noProof="0">
                          <a:ln>
                            <a:noFill/>
                          </a:ln>
                          <a:solidFill>
                            <a:prstClr val="black"/>
                          </a:solidFill>
                          <a:effectLst/>
                          <a:uLnTx/>
                          <a:uFillTx/>
                          <a:latin typeface="Calibri"/>
                          <a:ea typeface="+mn-ea"/>
                          <a:cs typeface="+mn-cs"/>
                        </a:rPr>
                        <a:t>
 ♻[#ECOMINERO] Opérateurs de déchets ? Saviez-vous que l’installation d’un pont-bascule connecté à votre système d’information est obligatoire sur l’ensemble de vos points de reprise pour bénéficier du soutien Ecominéro. https://t.co/HnONbulh5o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https://pbs.twimg.com/media/GIALMxGWQAABNcQ.jpg</a:t>
                      </a:r>
                    </a:p>
                  </a:txBody>
                  <a:tcPr/>
                </a:tc>
                <a:extLst>
                  <a:ext uri="{0D108BD9-81ED-4DB2-BD59-A6C34878D82A}">
                    <a16:rowId xmlns:a16="http://schemas.microsoft.com/office/drawing/2014/main" val="145219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@ecominero - 2024-03-05 15:09:15</a:t>
                      </a:r>
                      <a:r>
                        <a:rPr kumimoji="0" lang="fr-FR" sz="1000" b="0" i="0" u="none" strike="noStrike" kern="1200" cap="none" spc="0" normalizeH="0" baseline="0" noProof="0">
                          <a:ln>
                            <a:noFill/>
                          </a:ln>
                          <a:solidFill>
                            <a:prstClr val="black"/>
                          </a:solidFill>
                          <a:effectLst/>
                          <a:uLnTx/>
                          <a:uFillTx/>
                          <a:latin typeface="Calibri"/>
                          <a:ea typeface="+mn-ea"/>
                          <a:cs typeface="+mn-cs"/>
                        </a:rPr>
                        <a:t>
 @NORDBATlille Nous serons présents avec notre partenaire @ecomaison_actu dans le pôle valorisation des déchets &amp;amp; aménagement des espaces extérieurs.
➡️Stand B33 
A bientôt  @NORDBATlille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78906655"/>
                  </a:ext>
                </a:extLst>
              </a:tr>
            </a:tbl>
          </a:graphicData>
        </a:graphic>
      </p:graphicFrame>
      <p:sp>
        <p:nvSpPr>
          <p:cNvPr id="4" name="Text Placeholder 3">
            <a:extLst>
              <a:ext uri="{FF2B5EF4-FFF2-40B4-BE49-F238E27FC236}">
                <a16:creationId xmlns:a16="http://schemas.microsoft.com/office/drawing/2014/main" id="{E728FC8D-7F6A-4E0B-A03D-5CAF1B1A2B4D}"/>
              </a:ext>
            </a:extLst>
          </p:cNvPr>
          <p:cNvSpPr>
            <a:spLocks noGrp="1"/>
          </p:cNvSpPr>
          <p:nvPr>
            <p:ph type="body" sz="quarter" idx="14"/>
          </p:nvPr>
        </p:nvSpPr>
        <p:spPr/>
        <p:txBody>
          <a:bodyPr/>
          <a:lstStyle/>
          <a:p>
            <a:r>
              <a:rPr lang="en-US"/>
              <a:t>03/01/2024 - 03/28/2024</a:t>
            </a:r>
          </a:p>
        </p:txBody>
      </p:sp>
    </p:spTree>
    <p:extLst>
      <p:ext uri="{BB962C8B-B14F-4D97-AF65-F5344CB8AC3E}">
        <p14:creationId xmlns:p14="http://schemas.microsoft.com/office/powerpoint/2010/main" val="1462348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A06AF-D59C-4076-BACE-1990A7AF1272}"/>
              </a:ext>
            </a:extLst>
          </p:cNvPr>
          <p:cNvSpPr>
            <a:spLocks noGrp="1"/>
          </p:cNvSpPr>
          <p:nvPr>
            <p:ph type="title"/>
          </p:nvPr>
        </p:nvSpPr>
        <p:spPr/>
        <p:txBody>
          <a:bodyPr/>
          <a:lstStyle/>
          <a:p>
            <a:r>
              <a:rPr lang="en-US"/>
              <a:t>Youtube Subscribers | All profiles</a:t>
            </a:r>
          </a:p>
        </p:txBody>
      </p:sp>
      <p:graphicFrame>
        <p:nvGraphicFramePr>
          <p:cNvPr id="6" name="Chart Placeholder 5">
            <a:extLst>
              <a:ext uri="{FF2B5EF4-FFF2-40B4-BE49-F238E27FC236}">
                <a16:creationId xmlns:a16="http://schemas.microsoft.com/office/drawing/2014/main" id="{49E2F9E3-9883-47F2-AA38-CC4D7600EB07}"/>
              </a:ext>
            </a:extLst>
          </p:cNvPr>
          <p:cNvGraphicFramePr>
            <a:graphicFrameLocks noGrp="1"/>
          </p:cNvGraphicFramePr>
          <p:nvPr>
            <p:ph type="chart" sz="quarter" idx="13"/>
            <p:extLst>
              <p:ext uri="{D42A27DB-BD31-4B8C-83A1-F6EECF244321}">
                <p14:modId xmlns:p14="http://schemas.microsoft.com/office/powerpoint/2010/main" val="2691892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E0BCD2-A925-445D-A5BD-8A0EDD4AD712}"/>
              </a:ext>
            </a:extLst>
          </p:cNvPr>
          <p:cNvSpPr>
            <a:spLocks noGrp="1"/>
          </p:cNvSpPr>
          <p:nvPr>
            <p:ph type="body" sz="quarter" idx="14"/>
          </p:nvPr>
        </p:nvSpPr>
        <p:spPr/>
        <p:txBody>
          <a:bodyPr/>
          <a:lstStyle/>
          <a:p>
            <a:r>
              <a:rPr lang="en-US"/>
              <a:t>03/01/2024 - 03/28/2024</a:t>
            </a:r>
          </a:p>
        </p:txBody>
      </p:sp>
      <p:sp>
        <p:nvSpPr>
          <p:cNvPr id="5" name="Footer Placeholder 4">
            <a:extLst>
              <a:ext uri="{FF2B5EF4-FFF2-40B4-BE49-F238E27FC236}">
                <a16:creationId xmlns:a16="http://schemas.microsoft.com/office/drawing/2014/main" id="{7583DCF4-D562-40DC-9018-8FAAEF78E7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281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AB439-5BE1-4717-BB43-5C0B15710B3F}"/>
              </a:ext>
            </a:extLst>
          </p:cNvPr>
          <p:cNvSpPr>
            <a:spLocks noGrp="1"/>
          </p:cNvSpPr>
          <p:nvPr>
            <p:ph type="title"/>
          </p:nvPr>
        </p:nvSpPr>
        <p:spPr/>
        <p:txBody>
          <a:bodyPr/>
          <a:lstStyle/>
          <a:p>
            <a:r>
              <a:rPr lang="en-US"/>
              <a:t>Youtube Total Video Views | All profiles</a:t>
            </a:r>
          </a:p>
        </p:txBody>
      </p:sp>
      <p:graphicFrame>
        <p:nvGraphicFramePr>
          <p:cNvPr id="6" name="Chart Placeholder 5">
            <a:extLst>
              <a:ext uri="{FF2B5EF4-FFF2-40B4-BE49-F238E27FC236}">
                <a16:creationId xmlns:a16="http://schemas.microsoft.com/office/drawing/2014/main" id="{52559970-C226-4826-B522-9F19717A89AE}"/>
              </a:ext>
            </a:extLst>
          </p:cNvPr>
          <p:cNvGraphicFramePr>
            <a:graphicFrameLocks noGrp="1"/>
          </p:cNvGraphicFramePr>
          <p:nvPr>
            <p:ph type="chart" sz="quarter" idx="13"/>
            <p:extLst>
              <p:ext uri="{D42A27DB-BD31-4B8C-83A1-F6EECF244321}">
                <p14:modId xmlns:p14="http://schemas.microsoft.com/office/powerpoint/2010/main" val="2359493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FC740-83EF-4BE5-AEA7-B6596136F84D}"/>
              </a:ext>
            </a:extLst>
          </p:cNvPr>
          <p:cNvSpPr>
            <a:spLocks noGrp="1"/>
          </p:cNvSpPr>
          <p:nvPr>
            <p:ph type="body" sz="quarter" idx="14"/>
          </p:nvPr>
        </p:nvSpPr>
        <p:spPr/>
        <p:txBody>
          <a:bodyPr/>
          <a:lstStyle/>
          <a:p>
            <a:r>
              <a:rPr lang="en-US"/>
              <a:t>03/01/2024 - 03/28/2024</a:t>
            </a:r>
          </a:p>
        </p:txBody>
      </p:sp>
      <p:sp>
        <p:nvSpPr>
          <p:cNvPr id="5" name="Footer Placeholder 4">
            <a:extLst>
              <a:ext uri="{FF2B5EF4-FFF2-40B4-BE49-F238E27FC236}">
                <a16:creationId xmlns:a16="http://schemas.microsoft.com/office/drawing/2014/main" id="{6693A0A1-2CF8-4365-B15D-C9C57B474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04677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3353</Words>
  <Application>Microsoft Office PowerPoint</Application>
  <PresentationFormat>On-screen Show (4:3)</PresentationFormat>
  <Paragraphs>200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Rapport mensuel des réseaux sociaux Ecominéro</vt:lpstr>
      <vt:lpstr>LinkedIn Key Metrics Table - Post Level | 1 group and 1 profile</vt:lpstr>
      <vt:lpstr>LinkedIn Followers Gained | 1 group and 1 profile</vt:lpstr>
      <vt:lpstr>LinkedIn Post Impressions | All profiles</vt:lpstr>
      <vt:lpstr>LinkedIn Engagement Rate By Post Type | All profiles</vt:lpstr>
      <vt:lpstr>Twitter Key Metrics Table | All profiles</vt:lpstr>
      <vt:lpstr>Twitter Followers Total | All profiles</vt:lpstr>
      <vt:lpstr>Overall All Taggable Posts Table | All profiles - 1 of 15</vt:lpstr>
      <vt:lpstr>Overall All Taggable Posts Table | All profiles - 2 of 15</vt:lpstr>
      <vt:lpstr>Overall All Taggable Posts Table | All profiles - 3 of 15</vt:lpstr>
      <vt:lpstr>Overall All Taggable Posts Table | All profiles - 4 of 15</vt:lpstr>
      <vt:lpstr>Overall All Taggable Posts Table | All profiles - 5 of 15</vt:lpstr>
      <vt:lpstr>Overall All Taggable Posts Table | All profiles - 6 of 15</vt:lpstr>
      <vt:lpstr>Overall All Taggable Posts Table | All profiles - 7 of 15</vt:lpstr>
      <vt:lpstr>Overall All Taggable Posts Table | All profiles - 8 of 15</vt:lpstr>
      <vt:lpstr>Overall All Taggable Posts Table | All profiles - 9 of 15</vt:lpstr>
      <vt:lpstr>Overall All Taggable Posts Table | All profiles - 10 of 15</vt:lpstr>
      <vt:lpstr>Overall All Taggable Posts Table | All profiles - 11 of 15</vt:lpstr>
      <vt:lpstr>Overall All Taggable Posts Table | All profiles - 12 of 15</vt:lpstr>
      <vt:lpstr>Overall All Taggable Posts Table | All profiles - 13 of 15</vt:lpstr>
      <vt:lpstr>Overall All Taggable Posts Table | All profiles - 14 of 15</vt:lpstr>
      <vt:lpstr>Overall All Taggable Posts Table | All profiles - 15 of 15</vt:lpstr>
      <vt:lpstr>Youtube Subscribers | All profiles</vt:lpstr>
      <vt:lpstr>Youtube Total Video Views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mensuel des réseaux sociaux Ecominéro</dc:title>
  <dc:creator>Frederik Born</dc:creator>
  <cp:lastModifiedBy>Frederik Born</cp:lastModifiedBy>
  <cp:revision>1</cp:revision>
  <dcterms:created xsi:type="dcterms:W3CDTF">2024-04-24T21:50:03Z</dcterms:created>
  <dcterms:modified xsi:type="dcterms:W3CDTF">2024-04-24T21:50:43Z</dcterms:modified>
</cp:coreProperties>
</file>