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BF60-C534-4C5A-987C-606CE73E8AA8}"/>
              </a:ext>
            </a:extLst>
          </p:cNvPr>
          <p:cNvSpPr>
            <a:spLocks noGrp="1"/>
          </p:cNvSpPr>
          <p:nvPr>
            <p:ph type="title"/>
          </p:nvPr>
        </p:nvSpPr>
        <p:spPr/>
        <p:txBody>
          <a:bodyPr/>
          <a:lstStyle/>
          <a:p>
            <a:r>
              <a:rPr lang="en-US"/>
              <a:t>Instagram Posts Table | gms.gourmet - 1 of 26</a:t>
            </a:r>
          </a:p>
        </p:txBody>
      </p:sp>
      <p:graphicFrame>
        <p:nvGraphicFramePr>
          <p:cNvPr id="5" name="Table Placeholder 4">
            <a:extLst>
              <a:ext uri="{FF2B5EF4-FFF2-40B4-BE49-F238E27FC236}">
                <a16:creationId xmlns:a16="http://schemas.microsoft.com/office/drawing/2014/main" id="{3CCF7D9E-032C-4252-82CD-52D6120B37F7}"/>
              </a:ext>
            </a:extLst>
          </p:cNvPr>
          <p:cNvGraphicFramePr>
            <a:graphicFrameLocks noGrp="1"/>
          </p:cNvGraphicFramePr>
          <p:nvPr>
            <p:ph type="tbl" sz="quarter" idx="13"/>
            <p:extLst>
              <p:ext uri="{D42A27DB-BD31-4B8C-83A1-F6EECF244321}">
                <p14:modId xmlns:p14="http://schemas.microsoft.com/office/powerpoint/2010/main" val="635035516"/>
              </p:ext>
            </p:extLst>
          </p:nvPr>
        </p:nvGraphicFramePr>
        <p:xfrm>
          <a:off x="457200" y="1731963"/>
          <a:ext cx="8065008"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7262262"/>
                    </a:ext>
                  </a:extLst>
                </a:gridCol>
                <a:gridCol w="1645920">
                  <a:extLst>
                    <a:ext uri="{9D8B030D-6E8A-4147-A177-3AD203B41FA5}">
                      <a16:colId xmlns:a16="http://schemas.microsoft.com/office/drawing/2014/main" val="3948946601"/>
                    </a:ext>
                  </a:extLst>
                </a:gridCol>
                <a:gridCol w="576072">
                  <a:extLst>
                    <a:ext uri="{9D8B030D-6E8A-4147-A177-3AD203B41FA5}">
                      <a16:colId xmlns:a16="http://schemas.microsoft.com/office/drawing/2014/main" val="3907644383"/>
                    </a:ext>
                  </a:extLst>
                </a:gridCol>
                <a:gridCol w="576072">
                  <a:extLst>
                    <a:ext uri="{9D8B030D-6E8A-4147-A177-3AD203B41FA5}">
                      <a16:colId xmlns:a16="http://schemas.microsoft.com/office/drawing/2014/main" val="3202213667"/>
                    </a:ext>
                  </a:extLst>
                </a:gridCol>
                <a:gridCol w="576072">
                  <a:extLst>
                    <a:ext uri="{9D8B030D-6E8A-4147-A177-3AD203B41FA5}">
                      <a16:colId xmlns:a16="http://schemas.microsoft.com/office/drawing/2014/main" val="2294576795"/>
                    </a:ext>
                  </a:extLst>
                </a:gridCol>
                <a:gridCol w="576072">
                  <a:extLst>
                    <a:ext uri="{9D8B030D-6E8A-4147-A177-3AD203B41FA5}">
                      <a16:colId xmlns:a16="http://schemas.microsoft.com/office/drawing/2014/main" val="1685809341"/>
                    </a:ext>
                  </a:extLst>
                </a:gridCol>
                <a:gridCol w="576072">
                  <a:extLst>
                    <a:ext uri="{9D8B030D-6E8A-4147-A177-3AD203B41FA5}">
                      <a16:colId xmlns:a16="http://schemas.microsoft.com/office/drawing/2014/main" val="1387307650"/>
                    </a:ext>
                  </a:extLst>
                </a:gridCol>
                <a:gridCol w="576072">
                  <a:extLst>
                    <a:ext uri="{9D8B030D-6E8A-4147-A177-3AD203B41FA5}">
                      <a16:colId xmlns:a16="http://schemas.microsoft.com/office/drawing/2014/main" val="2685235195"/>
                    </a:ext>
                  </a:extLst>
                </a:gridCol>
                <a:gridCol w="576072">
                  <a:extLst>
                    <a:ext uri="{9D8B030D-6E8A-4147-A177-3AD203B41FA5}">
                      <a16:colId xmlns:a16="http://schemas.microsoft.com/office/drawing/2014/main" val="1183033159"/>
                    </a:ext>
                  </a:extLst>
                </a:gridCol>
                <a:gridCol w="576072">
                  <a:extLst>
                    <a:ext uri="{9D8B030D-6E8A-4147-A177-3AD203B41FA5}">
                      <a16:colId xmlns:a16="http://schemas.microsoft.com/office/drawing/2014/main" val="2877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85559852"/>
                  </a:ext>
                </a:extLst>
              </a:tr>
            </a:tbl>
          </a:graphicData>
        </a:graphic>
      </p:graphicFrame>
      <p:sp>
        <p:nvSpPr>
          <p:cNvPr id="4" name="Text Placeholder 3">
            <a:extLst>
              <a:ext uri="{FF2B5EF4-FFF2-40B4-BE49-F238E27FC236}">
                <a16:creationId xmlns:a16="http://schemas.microsoft.com/office/drawing/2014/main" id="{A7BA4BCE-C28E-44EA-9D9A-C3FC1B12E2A0}"/>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075794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869D8-1AA4-412B-AFA5-A54040074F38}"/>
              </a:ext>
            </a:extLst>
          </p:cNvPr>
          <p:cNvSpPr>
            <a:spLocks noGrp="1"/>
          </p:cNvSpPr>
          <p:nvPr>
            <p:ph type="title"/>
          </p:nvPr>
        </p:nvSpPr>
        <p:spPr/>
        <p:txBody>
          <a:bodyPr/>
          <a:lstStyle/>
          <a:p>
            <a:r>
              <a:rPr lang="en-US"/>
              <a:t>Instagram Posts Table | gms.gourmet - 2 of 26</a:t>
            </a:r>
          </a:p>
        </p:txBody>
      </p:sp>
      <p:graphicFrame>
        <p:nvGraphicFramePr>
          <p:cNvPr id="5" name="Table Placeholder 4">
            <a:extLst>
              <a:ext uri="{FF2B5EF4-FFF2-40B4-BE49-F238E27FC236}">
                <a16:creationId xmlns:a16="http://schemas.microsoft.com/office/drawing/2014/main" id="{184D1046-B935-4DE1-A68B-2C2A4C26187F}"/>
              </a:ext>
            </a:extLst>
          </p:cNvPr>
          <p:cNvGraphicFramePr>
            <a:graphicFrameLocks noGrp="1"/>
          </p:cNvGraphicFramePr>
          <p:nvPr>
            <p:ph type="tbl" sz="quarter" idx="13"/>
            <p:extLst>
              <p:ext uri="{D42A27DB-BD31-4B8C-83A1-F6EECF244321}">
                <p14:modId xmlns:p14="http://schemas.microsoft.com/office/powerpoint/2010/main" val="364454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8867463"/>
                    </a:ext>
                  </a:extLst>
                </a:gridCol>
                <a:gridCol w="1645920">
                  <a:extLst>
                    <a:ext uri="{9D8B030D-6E8A-4147-A177-3AD203B41FA5}">
                      <a16:colId xmlns:a16="http://schemas.microsoft.com/office/drawing/2014/main" val="3330401505"/>
                    </a:ext>
                  </a:extLst>
                </a:gridCol>
                <a:gridCol w="576072">
                  <a:extLst>
                    <a:ext uri="{9D8B030D-6E8A-4147-A177-3AD203B41FA5}">
                      <a16:colId xmlns:a16="http://schemas.microsoft.com/office/drawing/2014/main" val="4189847262"/>
                    </a:ext>
                  </a:extLst>
                </a:gridCol>
                <a:gridCol w="576072">
                  <a:extLst>
                    <a:ext uri="{9D8B030D-6E8A-4147-A177-3AD203B41FA5}">
                      <a16:colId xmlns:a16="http://schemas.microsoft.com/office/drawing/2014/main" val="3108097705"/>
                    </a:ext>
                  </a:extLst>
                </a:gridCol>
                <a:gridCol w="576072">
                  <a:extLst>
                    <a:ext uri="{9D8B030D-6E8A-4147-A177-3AD203B41FA5}">
                      <a16:colId xmlns:a16="http://schemas.microsoft.com/office/drawing/2014/main" val="128301361"/>
                    </a:ext>
                  </a:extLst>
                </a:gridCol>
                <a:gridCol w="576072">
                  <a:extLst>
                    <a:ext uri="{9D8B030D-6E8A-4147-A177-3AD203B41FA5}">
                      <a16:colId xmlns:a16="http://schemas.microsoft.com/office/drawing/2014/main" val="539683282"/>
                    </a:ext>
                  </a:extLst>
                </a:gridCol>
                <a:gridCol w="576072">
                  <a:extLst>
                    <a:ext uri="{9D8B030D-6E8A-4147-A177-3AD203B41FA5}">
                      <a16:colId xmlns:a16="http://schemas.microsoft.com/office/drawing/2014/main" val="2497616305"/>
                    </a:ext>
                  </a:extLst>
                </a:gridCol>
                <a:gridCol w="576072">
                  <a:extLst>
                    <a:ext uri="{9D8B030D-6E8A-4147-A177-3AD203B41FA5}">
                      <a16:colId xmlns:a16="http://schemas.microsoft.com/office/drawing/2014/main" val="2069710607"/>
                    </a:ext>
                  </a:extLst>
                </a:gridCol>
                <a:gridCol w="576072">
                  <a:extLst>
                    <a:ext uri="{9D8B030D-6E8A-4147-A177-3AD203B41FA5}">
                      <a16:colId xmlns:a16="http://schemas.microsoft.com/office/drawing/2014/main" val="3561028998"/>
                    </a:ext>
                  </a:extLst>
                </a:gridCol>
                <a:gridCol w="576072">
                  <a:extLst>
                    <a:ext uri="{9D8B030D-6E8A-4147-A177-3AD203B41FA5}">
                      <a16:colId xmlns:a16="http://schemas.microsoft.com/office/drawing/2014/main" val="33200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0132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- 2025-06-30 12:27:32</a:t>
                      </a:r>
                      <a:r>
                        <a:rPr kumimoji="0" lang="de-DE" sz="1000" b="0" i="0" u="none" strike="noStrike" kern="1200" cap="none" spc="0" normalizeH="0" baseline="0" noProof="0">
                          <a:ln>
                            <a:noFill/>
                          </a:ln>
                          <a:solidFill>
                            <a:prstClr val="black"/>
                          </a:solidFill>
                          <a:effectLst/>
                          <a:uLnTx/>
                          <a:uFillTx/>
                          <a:latin typeface="Calibri"/>
                          <a:ea typeface="+mn-ea"/>
                          <a:cs typeface="+mn-cs"/>
                        </a:rPr>
                        <a:t>
 Im Rahmen der #Vivatis Academy werden Mitarbeiter:innen unterschiedlichster Alters- und Karrierestufen ausgebildet, gefördert und unterstützt. Ein Bestandteil ist die zweijährige Management Academy, die sich auf die Ausbildung verantwortungsvoller Führungskräfte konzentriert und dabei zentrale Inhalte wie Strategie- und Führungsimpulse, Konfliktmanagement sowie Know-how im Prozess- und Projektmanagement vermittelt.
Helena und René von @gourmetkids_at haben bereits acht Module der Ausbildung erfolgreich absolviert und präsentierten nun beim Projektmanagement Praxistag 2 ihr Projekt vor dem VIVATIS-Vorstandsvorsitzenden Gerald Hackl, Romana Hackl (Leitung Konzern HR-Management Vivatis), Claudia Erl-Huemer (Geschäftsfeldleitung Education Catering) und Roger Dührig (Leitung Vertrieb Education Catering).
Wir gratulieren ihnen und ihren Kolleg:innen aus der Vivatis herzlich zu den herausragenden Projektpräsentationen und wünschen weiterhin viel Erfolg – besonders für den Abschlussworkshop im Herbst!
👉 Mehr Infos zur Vivatis Academy: https://www.vivatis.at/de/vivatis-karriere-weiterbildung 
👉 Auch im Programm Leadership@Gourmet werden regelmäßig Führungskräfte geschult. Mehr dazu: https://www.gourmet.at/jobs/arbeitgeber 
#gourmet #gmsgourmet #gourmetkids #gourmetbenefits #wirmachengutesbesser #karriere #fortbildung #management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extLst>
                  <a:ext uri="{0D108BD9-81ED-4DB2-BD59-A6C34878D82A}">
                    <a16:rowId xmlns:a16="http://schemas.microsoft.com/office/drawing/2014/main" val="208492491"/>
                  </a:ext>
                </a:extLst>
              </a:tr>
            </a:tbl>
          </a:graphicData>
        </a:graphic>
      </p:graphicFrame>
      <p:sp>
        <p:nvSpPr>
          <p:cNvPr id="4" name="Text Placeholder 3">
            <a:extLst>
              <a:ext uri="{FF2B5EF4-FFF2-40B4-BE49-F238E27FC236}">
                <a16:creationId xmlns:a16="http://schemas.microsoft.com/office/drawing/2014/main" id="{F1E2D843-7FC2-4186-83DA-87140EB880D2}"/>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193742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2A4C-32AA-4D9A-9661-83E09D5728FB}"/>
              </a:ext>
            </a:extLst>
          </p:cNvPr>
          <p:cNvSpPr>
            <a:spLocks noGrp="1"/>
          </p:cNvSpPr>
          <p:nvPr>
            <p:ph type="title"/>
          </p:nvPr>
        </p:nvSpPr>
        <p:spPr/>
        <p:txBody>
          <a:bodyPr/>
          <a:lstStyle/>
          <a:p>
            <a:r>
              <a:rPr lang="en-US"/>
              <a:t>Instagram Posts Table | gms.gourmet - 3 of 26</a:t>
            </a:r>
          </a:p>
        </p:txBody>
      </p:sp>
      <p:graphicFrame>
        <p:nvGraphicFramePr>
          <p:cNvPr id="5" name="Table Placeholder 4">
            <a:extLst>
              <a:ext uri="{FF2B5EF4-FFF2-40B4-BE49-F238E27FC236}">
                <a16:creationId xmlns:a16="http://schemas.microsoft.com/office/drawing/2014/main" id="{DBFA597B-04A0-4AC7-BC7B-048BFDE7BA37}"/>
              </a:ext>
            </a:extLst>
          </p:cNvPr>
          <p:cNvGraphicFramePr>
            <a:graphicFrameLocks noGrp="1"/>
          </p:cNvGraphicFramePr>
          <p:nvPr>
            <p:ph type="tbl" sz="quarter" idx="13"/>
            <p:extLst>
              <p:ext uri="{D42A27DB-BD31-4B8C-83A1-F6EECF244321}">
                <p14:modId xmlns:p14="http://schemas.microsoft.com/office/powerpoint/2010/main" val="360268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6493399"/>
                    </a:ext>
                  </a:extLst>
                </a:gridCol>
                <a:gridCol w="1645920">
                  <a:extLst>
                    <a:ext uri="{9D8B030D-6E8A-4147-A177-3AD203B41FA5}">
                      <a16:colId xmlns:a16="http://schemas.microsoft.com/office/drawing/2014/main" val="1005673787"/>
                    </a:ext>
                  </a:extLst>
                </a:gridCol>
                <a:gridCol w="576072">
                  <a:extLst>
                    <a:ext uri="{9D8B030D-6E8A-4147-A177-3AD203B41FA5}">
                      <a16:colId xmlns:a16="http://schemas.microsoft.com/office/drawing/2014/main" val="1748639554"/>
                    </a:ext>
                  </a:extLst>
                </a:gridCol>
                <a:gridCol w="576072">
                  <a:extLst>
                    <a:ext uri="{9D8B030D-6E8A-4147-A177-3AD203B41FA5}">
                      <a16:colId xmlns:a16="http://schemas.microsoft.com/office/drawing/2014/main" val="3638252520"/>
                    </a:ext>
                  </a:extLst>
                </a:gridCol>
                <a:gridCol w="576072">
                  <a:extLst>
                    <a:ext uri="{9D8B030D-6E8A-4147-A177-3AD203B41FA5}">
                      <a16:colId xmlns:a16="http://schemas.microsoft.com/office/drawing/2014/main" val="3904159440"/>
                    </a:ext>
                  </a:extLst>
                </a:gridCol>
                <a:gridCol w="576072">
                  <a:extLst>
                    <a:ext uri="{9D8B030D-6E8A-4147-A177-3AD203B41FA5}">
                      <a16:colId xmlns:a16="http://schemas.microsoft.com/office/drawing/2014/main" val="1356453402"/>
                    </a:ext>
                  </a:extLst>
                </a:gridCol>
                <a:gridCol w="576072">
                  <a:extLst>
                    <a:ext uri="{9D8B030D-6E8A-4147-A177-3AD203B41FA5}">
                      <a16:colId xmlns:a16="http://schemas.microsoft.com/office/drawing/2014/main" val="948323072"/>
                    </a:ext>
                  </a:extLst>
                </a:gridCol>
                <a:gridCol w="576072">
                  <a:extLst>
                    <a:ext uri="{9D8B030D-6E8A-4147-A177-3AD203B41FA5}">
                      <a16:colId xmlns:a16="http://schemas.microsoft.com/office/drawing/2014/main" val="655038230"/>
                    </a:ext>
                  </a:extLst>
                </a:gridCol>
                <a:gridCol w="576072">
                  <a:extLst>
                    <a:ext uri="{9D8B030D-6E8A-4147-A177-3AD203B41FA5}">
                      <a16:colId xmlns:a16="http://schemas.microsoft.com/office/drawing/2014/main" val="998704233"/>
                    </a:ext>
                  </a:extLst>
                </a:gridCol>
                <a:gridCol w="576072">
                  <a:extLst>
                    <a:ext uri="{9D8B030D-6E8A-4147-A177-3AD203B41FA5}">
                      <a16:colId xmlns:a16="http://schemas.microsoft.com/office/drawing/2014/main" val="1250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6574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- 2025-06-27 12:54:30</a:t>
                      </a:r>
                      <a:r>
                        <a:rPr kumimoji="0" lang="de-DE" sz="1000" b="0" i="0" u="none" strike="noStrike" kern="1200" cap="none" spc="0" normalizeH="0" baseline="0" noProof="0">
                          <a:ln>
                            <a:noFill/>
                          </a:ln>
                          <a:solidFill>
                            <a:prstClr val="black"/>
                          </a:solidFill>
                          <a:effectLst/>
                          <a:uLnTx/>
                          <a:uFillTx/>
                          <a:latin typeface="Calibri"/>
                          <a:ea typeface="+mn-ea"/>
                          <a:cs typeface="+mn-cs"/>
                        </a:rPr>
                        <a:t>
 Aller guten Dinge sind... 2!✌️ Bereits zum zweiten Mal freuen sich das Team von Gourmet Kids und @neulichtfilm über den "Goldenen Hahn" 🐓🏆 von @werbemonitor in der Kategorie "Bewegtbild"! 
In der Videoserie „Was isst besser“ probieren die „Kleinschmecker“ Folge für Folge mit geschärften Sinnen die Speisenvielfalt von Gourmet Kids. Sie dürfen riechen, kosten, schauen und erzählen, wie es ihnen schmeckt. Auch Maskottchen Gourmelino 🐻 darf nicht fehlen!
Gratulation an Gourmet Kids und Neulicht und natürlich an die neugierigen "Kleinschmecker", die diese Aufgabe wirklich bravourös gemeistert haben! 🎉 Alle bereits veröffentlichten Folgen könnt ihr hier nachschauen 👉 gourmet-kids.at
📸: Katharina Schiffl &amp; Neulicht Film
#gourmet #gmsgourmet #gourmetkids #wirmachengutesbesser #weilkinderkindersind #wasisstbesser #kleinschmecker #gourmelino #neulichtfilm #goldenerhahn2025 #werbemonitor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extLst>
                  <a:ext uri="{0D108BD9-81ED-4DB2-BD59-A6C34878D82A}">
                    <a16:rowId xmlns:a16="http://schemas.microsoft.com/office/drawing/2014/main" val="3667371614"/>
                  </a:ext>
                </a:extLst>
              </a:tr>
            </a:tbl>
          </a:graphicData>
        </a:graphic>
      </p:graphicFrame>
      <p:sp>
        <p:nvSpPr>
          <p:cNvPr id="4" name="Text Placeholder 3">
            <a:extLst>
              <a:ext uri="{FF2B5EF4-FFF2-40B4-BE49-F238E27FC236}">
                <a16:creationId xmlns:a16="http://schemas.microsoft.com/office/drawing/2014/main" id="{30941A61-39AC-40FD-816B-988675A39C4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113133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E0630-F8C4-4B30-952D-5143EC8805D1}"/>
              </a:ext>
            </a:extLst>
          </p:cNvPr>
          <p:cNvSpPr>
            <a:spLocks noGrp="1"/>
          </p:cNvSpPr>
          <p:nvPr>
            <p:ph type="title"/>
          </p:nvPr>
        </p:nvSpPr>
        <p:spPr/>
        <p:txBody>
          <a:bodyPr/>
          <a:lstStyle/>
          <a:p>
            <a:r>
              <a:rPr lang="en-US"/>
              <a:t>Instagram Posts Table | gms.gourmet - 4 of 26</a:t>
            </a:r>
          </a:p>
        </p:txBody>
      </p:sp>
      <p:graphicFrame>
        <p:nvGraphicFramePr>
          <p:cNvPr id="5" name="Table Placeholder 4">
            <a:extLst>
              <a:ext uri="{FF2B5EF4-FFF2-40B4-BE49-F238E27FC236}">
                <a16:creationId xmlns:a16="http://schemas.microsoft.com/office/drawing/2014/main" id="{FC46BE7B-DDD1-48D0-9CB4-70D589704F6F}"/>
              </a:ext>
            </a:extLst>
          </p:cNvPr>
          <p:cNvGraphicFramePr>
            <a:graphicFrameLocks noGrp="1"/>
          </p:cNvGraphicFramePr>
          <p:nvPr>
            <p:ph type="tbl" sz="quarter" idx="13"/>
            <p:extLst>
              <p:ext uri="{D42A27DB-BD31-4B8C-83A1-F6EECF244321}">
                <p14:modId xmlns:p14="http://schemas.microsoft.com/office/powerpoint/2010/main" val="208980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0200136"/>
                    </a:ext>
                  </a:extLst>
                </a:gridCol>
                <a:gridCol w="1645920">
                  <a:extLst>
                    <a:ext uri="{9D8B030D-6E8A-4147-A177-3AD203B41FA5}">
                      <a16:colId xmlns:a16="http://schemas.microsoft.com/office/drawing/2014/main" val="2106243785"/>
                    </a:ext>
                  </a:extLst>
                </a:gridCol>
                <a:gridCol w="576072">
                  <a:extLst>
                    <a:ext uri="{9D8B030D-6E8A-4147-A177-3AD203B41FA5}">
                      <a16:colId xmlns:a16="http://schemas.microsoft.com/office/drawing/2014/main" val="3501564237"/>
                    </a:ext>
                  </a:extLst>
                </a:gridCol>
                <a:gridCol w="576072">
                  <a:extLst>
                    <a:ext uri="{9D8B030D-6E8A-4147-A177-3AD203B41FA5}">
                      <a16:colId xmlns:a16="http://schemas.microsoft.com/office/drawing/2014/main" val="2124865106"/>
                    </a:ext>
                  </a:extLst>
                </a:gridCol>
                <a:gridCol w="576072">
                  <a:extLst>
                    <a:ext uri="{9D8B030D-6E8A-4147-A177-3AD203B41FA5}">
                      <a16:colId xmlns:a16="http://schemas.microsoft.com/office/drawing/2014/main" val="3700609997"/>
                    </a:ext>
                  </a:extLst>
                </a:gridCol>
                <a:gridCol w="576072">
                  <a:extLst>
                    <a:ext uri="{9D8B030D-6E8A-4147-A177-3AD203B41FA5}">
                      <a16:colId xmlns:a16="http://schemas.microsoft.com/office/drawing/2014/main" val="3740591345"/>
                    </a:ext>
                  </a:extLst>
                </a:gridCol>
                <a:gridCol w="576072">
                  <a:extLst>
                    <a:ext uri="{9D8B030D-6E8A-4147-A177-3AD203B41FA5}">
                      <a16:colId xmlns:a16="http://schemas.microsoft.com/office/drawing/2014/main" val="1669912411"/>
                    </a:ext>
                  </a:extLst>
                </a:gridCol>
                <a:gridCol w="576072">
                  <a:extLst>
                    <a:ext uri="{9D8B030D-6E8A-4147-A177-3AD203B41FA5}">
                      <a16:colId xmlns:a16="http://schemas.microsoft.com/office/drawing/2014/main" val="868973206"/>
                    </a:ext>
                  </a:extLst>
                </a:gridCol>
                <a:gridCol w="576072">
                  <a:extLst>
                    <a:ext uri="{9D8B030D-6E8A-4147-A177-3AD203B41FA5}">
                      <a16:colId xmlns:a16="http://schemas.microsoft.com/office/drawing/2014/main" val="2388574876"/>
                    </a:ext>
                  </a:extLst>
                </a:gridCol>
                <a:gridCol w="576072">
                  <a:extLst>
                    <a:ext uri="{9D8B030D-6E8A-4147-A177-3AD203B41FA5}">
                      <a16:colId xmlns:a16="http://schemas.microsoft.com/office/drawing/2014/main" val="76658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1293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- 2025-06-26 16:49:23</a:t>
                      </a:r>
                      <a:r>
                        <a:rPr kumimoji="0" lang="de-DE" sz="1000" b="0" i="0" u="none" strike="noStrike" kern="1200" cap="none" spc="0" normalizeH="0" baseline="0" noProof="0">
                          <a:ln>
                            <a:noFill/>
                          </a:ln>
                          <a:solidFill>
                            <a:prstClr val="black"/>
                          </a:solidFill>
                          <a:effectLst/>
                          <a:uLnTx/>
                          <a:uFillTx/>
                          <a:latin typeface="Calibri"/>
                          <a:ea typeface="+mn-ea"/>
                          <a:cs typeface="+mn-cs"/>
                        </a:rPr>
                        <a:t>
 Rückblick auf unser unvergessliches Jubiläumsfest! 🎉 Wir feiern heuer unser 50-jähriges Bestehen – und haben aus diesem schönen Anlass unsere Kund:innen &amp; Partner:innen in den Festsaal des Wiener Rathauses geladen. Dort erwartete die Besucher:innen ein volles Programm:
💬 Interessantes zur Geschichte von Gourmet und Interviews mit unserer Geschäftsführung sowie mit Vivatis Holding AG Vorstandsvorsitzendem Mag. Gerald Hackl
👏 Eine Präsentation unserer tollen Mitarbeiter:innen und ihrer vielfältigen Berufe
🍽️ Exquisite Kulinarik für jeden Geschmack von unserer Traditionsmarke Gerstner Culinary
🎷 Super Live-Musik
Was den Abend natürlich noch abrundete: Zahlreiche nette Gespräche, viele herzliche Glückwünsche und einfach eine super Stimmung über den ganzen Abend! Aber seht selbst im Video! 🤩
Wir danken allen Kund:innen, Partner:innen und Wegbegleiter:innen fürs Vorbeikommen und die gute Zusammenarbeit! 
📹️: @ideenschreinerei</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#gourmet #gmsgourmet #50jahregourmet #wirmachengutesbesser #jubiläum #gastronomie #gemeinschaftsverpflegung #genuss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extLst>
                  <a:ext uri="{0D108BD9-81ED-4DB2-BD59-A6C34878D82A}">
                    <a16:rowId xmlns:a16="http://schemas.microsoft.com/office/drawing/2014/main" val="3669944976"/>
                  </a:ext>
                </a:extLst>
              </a:tr>
            </a:tbl>
          </a:graphicData>
        </a:graphic>
      </p:graphicFrame>
      <p:sp>
        <p:nvSpPr>
          <p:cNvPr id="4" name="Text Placeholder 3">
            <a:extLst>
              <a:ext uri="{FF2B5EF4-FFF2-40B4-BE49-F238E27FC236}">
                <a16:creationId xmlns:a16="http://schemas.microsoft.com/office/drawing/2014/main" id="{B7236459-857A-43E7-9D80-C9A7F69D0D4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46533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FD415-1160-4366-9112-14962A3115AB}"/>
              </a:ext>
            </a:extLst>
          </p:cNvPr>
          <p:cNvSpPr>
            <a:spLocks noGrp="1"/>
          </p:cNvSpPr>
          <p:nvPr>
            <p:ph type="title"/>
          </p:nvPr>
        </p:nvSpPr>
        <p:spPr/>
        <p:txBody>
          <a:bodyPr/>
          <a:lstStyle/>
          <a:p>
            <a:r>
              <a:rPr lang="en-US"/>
              <a:t>Instagram Posts Table | gms.gourmet - 5 of 26</a:t>
            </a:r>
          </a:p>
        </p:txBody>
      </p:sp>
      <p:graphicFrame>
        <p:nvGraphicFramePr>
          <p:cNvPr id="5" name="Table Placeholder 4">
            <a:extLst>
              <a:ext uri="{FF2B5EF4-FFF2-40B4-BE49-F238E27FC236}">
                <a16:creationId xmlns:a16="http://schemas.microsoft.com/office/drawing/2014/main" id="{C6BE4742-6C91-498D-99DB-AAB43F5DCEA3}"/>
              </a:ext>
            </a:extLst>
          </p:cNvPr>
          <p:cNvGraphicFramePr>
            <a:graphicFrameLocks noGrp="1"/>
          </p:cNvGraphicFramePr>
          <p:nvPr>
            <p:ph type="tbl" sz="quarter" idx="13"/>
            <p:extLst>
              <p:ext uri="{D42A27DB-BD31-4B8C-83A1-F6EECF244321}">
                <p14:modId xmlns:p14="http://schemas.microsoft.com/office/powerpoint/2010/main" val="239707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7092816"/>
                    </a:ext>
                  </a:extLst>
                </a:gridCol>
                <a:gridCol w="1645920">
                  <a:extLst>
                    <a:ext uri="{9D8B030D-6E8A-4147-A177-3AD203B41FA5}">
                      <a16:colId xmlns:a16="http://schemas.microsoft.com/office/drawing/2014/main" val="2646478882"/>
                    </a:ext>
                  </a:extLst>
                </a:gridCol>
                <a:gridCol w="576072">
                  <a:extLst>
                    <a:ext uri="{9D8B030D-6E8A-4147-A177-3AD203B41FA5}">
                      <a16:colId xmlns:a16="http://schemas.microsoft.com/office/drawing/2014/main" val="807162667"/>
                    </a:ext>
                  </a:extLst>
                </a:gridCol>
                <a:gridCol w="576072">
                  <a:extLst>
                    <a:ext uri="{9D8B030D-6E8A-4147-A177-3AD203B41FA5}">
                      <a16:colId xmlns:a16="http://schemas.microsoft.com/office/drawing/2014/main" val="3801120259"/>
                    </a:ext>
                  </a:extLst>
                </a:gridCol>
                <a:gridCol w="576072">
                  <a:extLst>
                    <a:ext uri="{9D8B030D-6E8A-4147-A177-3AD203B41FA5}">
                      <a16:colId xmlns:a16="http://schemas.microsoft.com/office/drawing/2014/main" val="559005514"/>
                    </a:ext>
                  </a:extLst>
                </a:gridCol>
                <a:gridCol w="576072">
                  <a:extLst>
                    <a:ext uri="{9D8B030D-6E8A-4147-A177-3AD203B41FA5}">
                      <a16:colId xmlns:a16="http://schemas.microsoft.com/office/drawing/2014/main" val="2100860393"/>
                    </a:ext>
                  </a:extLst>
                </a:gridCol>
                <a:gridCol w="576072">
                  <a:extLst>
                    <a:ext uri="{9D8B030D-6E8A-4147-A177-3AD203B41FA5}">
                      <a16:colId xmlns:a16="http://schemas.microsoft.com/office/drawing/2014/main" val="1642186507"/>
                    </a:ext>
                  </a:extLst>
                </a:gridCol>
                <a:gridCol w="576072">
                  <a:extLst>
                    <a:ext uri="{9D8B030D-6E8A-4147-A177-3AD203B41FA5}">
                      <a16:colId xmlns:a16="http://schemas.microsoft.com/office/drawing/2014/main" val="895513336"/>
                    </a:ext>
                  </a:extLst>
                </a:gridCol>
                <a:gridCol w="576072">
                  <a:extLst>
                    <a:ext uri="{9D8B030D-6E8A-4147-A177-3AD203B41FA5}">
                      <a16:colId xmlns:a16="http://schemas.microsoft.com/office/drawing/2014/main" val="2471779234"/>
                    </a:ext>
                  </a:extLst>
                </a:gridCol>
                <a:gridCol w="576072">
                  <a:extLst>
                    <a:ext uri="{9D8B030D-6E8A-4147-A177-3AD203B41FA5}">
                      <a16:colId xmlns:a16="http://schemas.microsoft.com/office/drawing/2014/main" val="8626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8376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- 2025-06-25 18:05:06</a:t>
                      </a:r>
                      <a:r>
                        <a:rPr kumimoji="0" lang="de-DE" sz="1000" b="0" i="0" u="none" strike="noStrike" kern="1200" cap="none" spc="0" normalizeH="0" baseline="0" noProof="0">
                          <a:ln>
                            <a:noFill/>
                          </a:ln>
                          <a:solidFill>
                            <a:prstClr val="black"/>
                          </a:solidFill>
                          <a:effectLst/>
                          <a:uLnTx/>
                          <a:uFillTx/>
                          <a:latin typeface="Calibri"/>
                          <a:ea typeface="+mn-ea"/>
                          <a:cs typeface="+mn-cs"/>
                        </a:rPr>
                        <a:t>
 Wer liebt sie nicht, die Tomate und ihre vielfältigen Einsatzmöglichkeiten. 🍅 Für die kommenden Aktionswochen in unseren Betriebsrestaurants, "Alles Tomate", wurde bereits fleißig gemeinsam mit den Betriebsleiter:innen an köstlichen Speisen gefeilt, viel probiert und perfektioniert. So entstehen abwechslungsreiche Gerichte mit hochwertigen Zutaten, überraschende Kreationen und jede Menge frischer Genuss, auf den sich unsere Gäste von #gourmetbusiness demnächst freuen dürfen. Wir wünschen schon jetzt guten Appetit! 🍽️
Mehr zum Angebot auf 👉️ gourmet-business.at
#gourmet #gmsgourmet #gourmetbusiness #wirmachengutesbesser #essenamarbeitsplatz #themenwoche #tomaten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extLst>
                  <a:ext uri="{0D108BD9-81ED-4DB2-BD59-A6C34878D82A}">
                    <a16:rowId xmlns:a16="http://schemas.microsoft.com/office/drawing/2014/main" val="3212780081"/>
                  </a:ext>
                </a:extLst>
              </a:tr>
            </a:tbl>
          </a:graphicData>
        </a:graphic>
      </p:graphicFrame>
      <p:sp>
        <p:nvSpPr>
          <p:cNvPr id="4" name="Text Placeholder 3">
            <a:extLst>
              <a:ext uri="{FF2B5EF4-FFF2-40B4-BE49-F238E27FC236}">
                <a16:creationId xmlns:a16="http://schemas.microsoft.com/office/drawing/2014/main" id="{81A42A05-39F5-4BA1-9E8D-83EA139B1C47}"/>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811144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FD2E5-E255-4BEE-B3A5-2569F3C6BF7B}"/>
              </a:ext>
            </a:extLst>
          </p:cNvPr>
          <p:cNvSpPr>
            <a:spLocks noGrp="1"/>
          </p:cNvSpPr>
          <p:nvPr>
            <p:ph type="title"/>
          </p:nvPr>
        </p:nvSpPr>
        <p:spPr/>
        <p:txBody>
          <a:bodyPr/>
          <a:lstStyle/>
          <a:p>
            <a:r>
              <a:rPr lang="en-US"/>
              <a:t>Instagram Posts Table | gms.gourmet - 6 of 26</a:t>
            </a:r>
          </a:p>
        </p:txBody>
      </p:sp>
      <p:graphicFrame>
        <p:nvGraphicFramePr>
          <p:cNvPr id="5" name="Table Placeholder 4">
            <a:extLst>
              <a:ext uri="{FF2B5EF4-FFF2-40B4-BE49-F238E27FC236}">
                <a16:creationId xmlns:a16="http://schemas.microsoft.com/office/drawing/2014/main" id="{5DE93FDF-4573-4901-A0AA-F6AE86818F0C}"/>
              </a:ext>
            </a:extLst>
          </p:cNvPr>
          <p:cNvGraphicFramePr>
            <a:graphicFrameLocks noGrp="1"/>
          </p:cNvGraphicFramePr>
          <p:nvPr>
            <p:ph type="tbl" sz="quarter" idx="13"/>
            <p:extLst>
              <p:ext uri="{D42A27DB-BD31-4B8C-83A1-F6EECF244321}">
                <p14:modId xmlns:p14="http://schemas.microsoft.com/office/powerpoint/2010/main" val="214187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2030200"/>
                    </a:ext>
                  </a:extLst>
                </a:gridCol>
                <a:gridCol w="1645920">
                  <a:extLst>
                    <a:ext uri="{9D8B030D-6E8A-4147-A177-3AD203B41FA5}">
                      <a16:colId xmlns:a16="http://schemas.microsoft.com/office/drawing/2014/main" val="302203544"/>
                    </a:ext>
                  </a:extLst>
                </a:gridCol>
                <a:gridCol w="576072">
                  <a:extLst>
                    <a:ext uri="{9D8B030D-6E8A-4147-A177-3AD203B41FA5}">
                      <a16:colId xmlns:a16="http://schemas.microsoft.com/office/drawing/2014/main" val="3074008913"/>
                    </a:ext>
                  </a:extLst>
                </a:gridCol>
                <a:gridCol w="576072">
                  <a:extLst>
                    <a:ext uri="{9D8B030D-6E8A-4147-A177-3AD203B41FA5}">
                      <a16:colId xmlns:a16="http://schemas.microsoft.com/office/drawing/2014/main" val="959684870"/>
                    </a:ext>
                  </a:extLst>
                </a:gridCol>
                <a:gridCol w="576072">
                  <a:extLst>
                    <a:ext uri="{9D8B030D-6E8A-4147-A177-3AD203B41FA5}">
                      <a16:colId xmlns:a16="http://schemas.microsoft.com/office/drawing/2014/main" val="2726539145"/>
                    </a:ext>
                  </a:extLst>
                </a:gridCol>
                <a:gridCol w="576072">
                  <a:extLst>
                    <a:ext uri="{9D8B030D-6E8A-4147-A177-3AD203B41FA5}">
                      <a16:colId xmlns:a16="http://schemas.microsoft.com/office/drawing/2014/main" val="384077651"/>
                    </a:ext>
                  </a:extLst>
                </a:gridCol>
                <a:gridCol w="576072">
                  <a:extLst>
                    <a:ext uri="{9D8B030D-6E8A-4147-A177-3AD203B41FA5}">
                      <a16:colId xmlns:a16="http://schemas.microsoft.com/office/drawing/2014/main" val="4087511673"/>
                    </a:ext>
                  </a:extLst>
                </a:gridCol>
                <a:gridCol w="576072">
                  <a:extLst>
                    <a:ext uri="{9D8B030D-6E8A-4147-A177-3AD203B41FA5}">
                      <a16:colId xmlns:a16="http://schemas.microsoft.com/office/drawing/2014/main" val="3577645558"/>
                    </a:ext>
                  </a:extLst>
                </a:gridCol>
                <a:gridCol w="576072">
                  <a:extLst>
                    <a:ext uri="{9D8B030D-6E8A-4147-A177-3AD203B41FA5}">
                      <a16:colId xmlns:a16="http://schemas.microsoft.com/office/drawing/2014/main" val="1139890737"/>
                    </a:ext>
                  </a:extLst>
                </a:gridCol>
                <a:gridCol w="576072">
                  <a:extLst>
                    <a:ext uri="{9D8B030D-6E8A-4147-A177-3AD203B41FA5}">
                      <a16:colId xmlns:a16="http://schemas.microsoft.com/office/drawing/2014/main" val="1260880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5148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- 2025-06-24 16:44:53</a:t>
                      </a:r>
                      <a:r>
                        <a:rPr kumimoji="0" lang="de-DE" sz="1000" b="0" i="0" u="none" strike="noStrike" kern="1200" cap="none" spc="0" normalizeH="0" baseline="0" noProof="0">
                          <a:ln>
                            <a:noFill/>
                          </a:ln>
                          <a:solidFill>
                            <a:prstClr val="black"/>
                          </a:solidFill>
                          <a:effectLst/>
                          <a:uLnTx/>
                          <a:uFillTx/>
                          <a:latin typeface="Calibri"/>
                          <a:ea typeface="+mn-ea"/>
                          <a:cs typeface="+mn-cs"/>
                        </a:rPr>
                        <a:t>
 So arbeiten wir, so sind wir: Hinter jedem Gericht von Gourmet stehen über 2.000 Menschen. 💚 Wir arbeiten mit Einsatz und Leidenschaft und machen täglich für euch Gutes besser. So kommt höchste Qualität auf jeden Teller. 🍽️ Macht mit uns einen Blick in unsere Kochtöpfe und lernt die verschiedenen Angebote, Bereiche und Menschen von Gourmet in unserem neuen Unternehmensfilm besser kennen! 🎬️
Auf gourmet.at erfahrt ihr mehr zu unserem Angebot.
Danke an die @touchevideoagentur für die tolle Zusammenarbeit! 🙏
#gourmet #gmsgourmet #wirmachengutesbesser #nachhaltigkeit #genuss #rezepte #gastronomie #gemeinschaftsverpflegung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extLst>
                  <a:ext uri="{0D108BD9-81ED-4DB2-BD59-A6C34878D82A}">
                    <a16:rowId xmlns:a16="http://schemas.microsoft.com/office/drawing/2014/main" val="1735589677"/>
                  </a:ext>
                </a:extLst>
              </a:tr>
            </a:tbl>
          </a:graphicData>
        </a:graphic>
      </p:graphicFrame>
      <p:sp>
        <p:nvSpPr>
          <p:cNvPr id="4" name="Text Placeholder 3">
            <a:extLst>
              <a:ext uri="{FF2B5EF4-FFF2-40B4-BE49-F238E27FC236}">
                <a16:creationId xmlns:a16="http://schemas.microsoft.com/office/drawing/2014/main" id="{BC15F8AC-EE5B-4107-978D-E28081A8A563}"/>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355334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23B92-4C26-45D4-B408-A6279D98B9DF}"/>
              </a:ext>
            </a:extLst>
          </p:cNvPr>
          <p:cNvSpPr>
            <a:spLocks noGrp="1"/>
          </p:cNvSpPr>
          <p:nvPr>
            <p:ph type="title"/>
          </p:nvPr>
        </p:nvSpPr>
        <p:spPr/>
        <p:txBody>
          <a:bodyPr/>
          <a:lstStyle/>
          <a:p>
            <a:r>
              <a:rPr lang="en-US"/>
              <a:t>Instagram Posts Table | gms.gourmet - 7 of 26</a:t>
            </a:r>
          </a:p>
        </p:txBody>
      </p:sp>
      <p:graphicFrame>
        <p:nvGraphicFramePr>
          <p:cNvPr id="5" name="Table Placeholder 4">
            <a:extLst>
              <a:ext uri="{FF2B5EF4-FFF2-40B4-BE49-F238E27FC236}">
                <a16:creationId xmlns:a16="http://schemas.microsoft.com/office/drawing/2014/main" id="{1AAD85FE-513B-4EBF-A5CF-32F27BEA3C0D}"/>
              </a:ext>
            </a:extLst>
          </p:cNvPr>
          <p:cNvGraphicFramePr>
            <a:graphicFrameLocks noGrp="1"/>
          </p:cNvGraphicFramePr>
          <p:nvPr>
            <p:ph type="tbl" sz="quarter" idx="13"/>
            <p:extLst>
              <p:ext uri="{D42A27DB-BD31-4B8C-83A1-F6EECF244321}">
                <p14:modId xmlns:p14="http://schemas.microsoft.com/office/powerpoint/2010/main" val="288141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2242919"/>
                    </a:ext>
                  </a:extLst>
                </a:gridCol>
                <a:gridCol w="1645920">
                  <a:extLst>
                    <a:ext uri="{9D8B030D-6E8A-4147-A177-3AD203B41FA5}">
                      <a16:colId xmlns:a16="http://schemas.microsoft.com/office/drawing/2014/main" val="761090354"/>
                    </a:ext>
                  </a:extLst>
                </a:gridCol>
                <a:gridCol w="576072">
                  <a:extLst>
                    <a:ext uri="{9D8B030D-6E8A-4147-A177-3AD203B41FA5}">
                      <a16:colId xmlns:a16="http://schemas.microsoft.com/office/drawing/2014/main" val="2103224871"/>
                    </a:ext>
                  </a:extLst>
                </a:gridCol>
                <a:gridCol w="576072">
                  <a:extLst>
                    <a:ext uri="{9D8B030D-6E8A-4147-A177-3AD203B41FA5}">
                      <a16:colId xmlns:a16="http://schemas.microsoft.com/office/drawing/2014/main" val="3351864872"/>
                    </a:ext>
                  </a:extLst>
                </a:gridCol>
                <a:gridCol w="576072">
                  <a:extLst>
                    <a:ext uri="{9D8B030D-6E8A-4147-A177-3AD203B41FA5}">
                      <a16:colId xmlns:a16="http://schemas.microsoft.com/office/drawing/2014/main" val="2845186478"/>
                    </a:ext>
                  </a:extLst>
                </a:gridCol>
                <a:gridCol w="576072">
                  <a:extLst>
                    <a:ext uri="{9D8B030D-6E8A-4147-A177-3AD203B41FA5}">
                      <a16:colId xmlns:a16="http://schemas.microsoft.com/office/drawing/2014/main" val="3975380721"/>
                    </a:ext>
                  </a:extLst>
                </a:gridCol>
                <a:gridCol w="576072">
                  <a:extLst>
                    <a:ext uri="{9D8B030D-6E8A-4147-A177-3AD203B41FA5}">
                      <a16:colId xmlns:a16="http://schemas.microsoft.com/office/drawing/2014/main" val="2437587402"/>
                    </a:ext>
                  </a:extLst>
                </a:gridCol>
                <a:gridCol w="576072">
                  <a:extLst>
                    <a:ext uri="{9D8B030D-6E8A-4147-A177-3AD203B41FA5}">
                      <a16:colId xmlns:a16="http://schemas.microsoft.com/office/drawing/2014/main" val="1580264719"/>
                    </a:ext>
                  </a:extLst>
                </a:gridCol>
                <a:gridCol w="576072">
                  <a:extLst>
                    <a:ext uri="{9D8B030D-6E8A-4147-A177-3AD203B41FA5}">
                      <a16:colId xmlns:a16="http://schemas.microsoft.com/office/drawing/2014/main" val="1673603621"/>
                    </a:ext>
                  </a:extLst>
                </a:gridCol>
                <a:gridCol w="576072">
                  <a:extLst>
                    <a:ext uri="{9D8B030D-6E8A-4147-A177-3AD203B41FA5}">
                      <a16:colId xmlns:a16="http://schemas.microsoft.com/office/drawing/2014/main" val="175159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1820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- 2025-06-24 08:30:56</a:t>
                      </a:r>
                      <a:r>
                        <a:rPr kumimoji="0" lang="de-DE" sz="1000" b="0" i="0" u="none" strike="noStrike" kern="1200" cap="none" spc="0" normalizeH="0" baseline="0" noProof="0">
                          <a:ln>
                            <a:noFill/>
                          </a:ln>
                          <a:solidFill>
                            <a:prstClr val="black"/>
                          </a:solidFill>
                          <a:effectLst/>
                          <a:uLnTx/>
                          <a:uFillTx/>
                          <a:latin typeface="Calibri"/>
                          <a:ea typeface="+mn-ea"/>
                          <a:cs typeface="+mn-cs"/>
                        </a:rPr>
                        <a:t>
 Bei den Themenwochen "Alles Asia" wurden die Gäste von Gourmet Business mit vielfältigen Speisen auf eine kulinarische Entdeckungsreise mitgenommen. Wer diese Reise noch etwas verlängern wollte, hat sich beim Genießen geknipst 🤳 und war somit im Lostopf für die mit köstlichen Spezialitäten gefüllten Pakete von @shan_shi_at. Wir gratulieren den Gewinner:innen und sagen Danke für die tollen Einsendungen! Es ist immer schön zu sehen, wie gut es unseren Gästen täglich schmeckt. 💚🍽️
Ihr wünscht euch gesunde und ausgewogene Mittagspausen? Dann informiert euch hier zum Angebot von Gourmet Business 👉️ gourmet-business.at/
#gourmet #gmsgourmet #gourmetbusiness #wirmachengutesbesser #essenamarbeitsplatz #unternehmensverpflegung #catering #themenwochen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extLst>
                  <a:ext uri="{0D108BD9-81ED-4DB2-BD59-A6C34878D82A}">
                    <a16:rowId xmlns:a16="http://schemas.microsoft.com/office/drawing/2014/main" val="4115791031"/>
                  </a:ext>
                </a:extLst>
              </a:tr>
            </a:tbl>
          </a:graphicData>
        </a:graphic>
      </p:graphicFrame>
      <p:sp>
        <p:nvSpPr>
          <p:cNvPr id="4" name="Text Placeholder 3">
            <a:extLst>
              <a:ext uri="{FF2B5EF4-FFF2-40B4-BE49-F238E27FC236}">
                <a16:creationId xmlns:a16="http://schemas.microsoft.com/office/drawing/2014/main" id="{83F90152-1D82-42FA-A213-9BCFEC4A1DE0}"/>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378268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7498-81AD-4CD6-8615-CC4CBE2343C7}"/>
              </a:ext>
            </a:extLst>
          </p:cNvPr>
          <p:cNvSpPr>
            <a:spLocks noGrp="1"/>
          </p:cNvSpPr>
          <p:nvPr>
            <p:ph type="title"/>
          </p:nvPr>
        </p:nvSpPr>
        <p:spPr/>
        <p:txBody>
          <a:bodyPr/>
          <a:lstStyle/>
          <a:p>
            <a:r>
              <a:rPr lang="en-US"/>
              <a:t>Instagram Posts Table | gms.gourmet - 8 of 26</a:t>
            </a:r>
          </a:p>
        </p:txBody>
      </p:sp>
      <p:graphicFrame>
        <p:nvGraphicFramePr>
          <p:cNvPr id="5" name="Table Placeholder 4">
            <a:extLst>
              <a:ext uri="{FF2B5EF4-FFF2-40B4-BE49-F238E27FC236}">
                <a16:creationId xmlns:a16="http://schemas.microsoft.com/office/drawing/2014/main" id="{5C10E1F5-77A5-42DA-9B01-B445DB8D8837}"/>
              </a:ext>
            </a:extLst>
          </p:cNvPr>
          <p:cNvGraphicFramePr>
            <a:graphicFrameLocks noGrp="1"/>
          </p:cNvGraphicFramePr>
          <p:nvPr>
            <p:ph type="tbl" sz="quarter" idx="13"/>
            <p:extLst>
              <p:ext uri="{D42A27DB-BD31-4B8C-83A1-F6EECF244321}">
                <p14:modId xmlns:p14="http://schemas.microsoft.com/office/powerpoint/2010/main" val="283396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4761080"/>
                    </a:ext>
                  </a:extLst>
                </a:gridCol>
                <a:gridCol w="1645920">
                  <a:extLst>
                    <a:ext uri="{9D8B030D-6E8A-4147-A177-3AD203B41FA5}">
                      <a16:colId xmlns:a16="http://schemas.microsoft.com/office/drawing/2014/main" val="559074549"/>
                    </a:ext>
                  </a:extLst>
                </a:gridCol>
                <a:gridCol w="576072">
                  <a:extLst>
                    <a:ext uri="{9D8B030D-6E8A-4147-A177-3AD203B41FA5}">
                      <a16:colId xmlns:a16="http://schemas.microsoft.com/office/drawing/2014/main" val="282783594"/>
                    </a:ext>
                  </a:extLst>
                </a:gridCol>
                <a:gridCol w="576072">
                  <a:extLst>
                    <a:ext uri="{9D8B030D-6E8A-4147-A177-3AD203B41FA5}">
                      <a16:colId xmlns:a16="http://schemas.microsoft.com/office/drawing/2014/main" val="2077698688"/>
                    </a:ext>
                  </a:extLst>
                </a:gridCol>
                <a:gridCol w="576072">
                  <a:extLst>
                    <a:ext uri="{9D8B030D-6E8A-4147-A177-3AD203B41FA5}">
                      <a16:colId xmlns:a16="http://schemas.microsoft.com/office/drawing/2014/main" val="2559023794"/>
                    </a:ext>
                  </a:extLst>
                </a:gridCol>
                <a:gridCol w="576072">
                  <a:extLst>
                    <a:ext uri="{9D8B030D-6E8A-4147-A177-3AD203B41FA5}">
                      <a16:colId xmlns:a16="http://schemas.microsoft.com/office/drawing/2014/main" val="2582710684"/>
                    </a:ext>
                  </a:extLst>
                </a:gridCol>
                <a:gridCol w="576072">
                  <a:extLst>
                    <a:ext uri="{9D8B030D-6E8A-4147-A177-3AD203B41FA5}">
                      <a16:colId xmlns:a16="http://schemas.microsoft.com/office/drawing/2014/main" val="924280422"/>
                    </a:ext>
                  </a:extLst>
                </a:gridCol>
                <a:gridCol w="576072">
                  <a:extLst>
                    <a:ext uri="{9D8B030D-6E8A-4147-A177-3AD203B41FA5}">
                      <a16:colId xmlns:a16="http://schemas.microsoft.com/office/drawing/2014/main" val="2552781903"/>
                    </a:ext>
                  </a:extLst>
                </a:gridCol>
                <a:gridCol w="576072">
                  <a:extLst>
                    <a:ext uri="{9D8B030D-6E8A-4147-A177-3AD203B41FA5}">
                      <a16:colId xmlns:a16="http://schemas.microsoft.com/office/drawing/2014/main" val="2771861484"/>
                    </a:ext>
                  </a:extLst>
                </a:gridCol>
                <a:gridCol w="576072">
                  <a:extLst>
                    <a:ext uri="{9D8B030D-6E8A-4147-A177-3AD203B41FA5}">
                      <a16:colId xmlns:a16="http://schemas.microsoft.com/office/drawing/2014/main" val="394002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3262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- 2025-06-23 17:10:55</a:t>
                      </a:r>
                      <a:r>
                        <a:rPr kumimoji="0" lang="de-DE" sz="1000" b="0" i="0" u="none" strike="noStrike" kern="1200" cap="none" spc="0" normalizeH="0" baseline="0" noProof="0">
                          <a:ln>
                            <a:noFill/>
                          </a:ln>
                          <a:solidFill>
                            <a:prstClr val="black"/>
                          </a:solidFill>
                          <a:effectLst/>
                          <a:uLnTx/>
                          <a:uFillTx/>
                          <a:latin typeface="Calibri"/>
                          <a:ea typeface="+mn-ea"/>
                          <a:cs typeface="+mn-cs"/>
                        </a:rPr>
                        <a:t>
 Rund, gesund und einfach köstlich: Jahr für Jahr können wir es kaum erwarten, dass die Marillensaison startet! Da wollen wir euch natürlich nicht das Rezept für unseren schnell gemachten und saftigen Marillenkuchen vorenthalten. 😋 Zutaten und die Schritt-für-Schritt-Zubereitung findet ihr auch hier in der Beschreibung. 👇️
Übrigens: Marillen-Fans werden aktuell auch bei #gourmetbusiness happy, denn in der Themenwoche "Marillenzeit" gibt's feine süße und pikante Spezialitäten mit dem beliebten Steinobst. Guten Appetit! 🍽️
Zutaten für den schnellen Marillenkuchen:
6 Eiklar
6 Eidotter
200 g Butter
80 g	Kristallzucker
100 g Staubzucker
200 g Mehl
1 Pkg. Vanillezucker
1 Pkg. Backpulver
1-1,5 kg Marillen
50 g	Marillenmarmelade (optional)
Zubereitung:
1️⃣ Weiche Butter mit Vanillezucker und Staubzucker schaumig schlagen. Die Eidotter nach und nach dazugeben.
2️⃣ Mehl mit Backpulver sieben und langsam in die schaumige Dotter/Buttermasse unterheben.
3️⃣ Eiklar mit Kristallzucker zu einem festen Schnee schlagen und ebenfalls vorsichtig unterheben.
4️⃣ Die Masse auf ein Backblech mit Backpapier geben und gleichmäßig verteilen. Marillen waschen, entkernen und halbieren und mit der runden Seite auf die Masse legen.
5️⃣ Im vorgeheizten Backrohr bei rund 170°C 40 Minuten lang backen.
Tipp: Kuchen auskühlen lassen und mit lauwarmer Marillenmarmelade bestreichen!
Viele weitere tolle Rezepte gibt's auf 👉️ gourmet.blog.at.
#gourmet #gmsgourmet #wirmachengutesbesser #rezept #marillen #marillenkuchen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extLst>
                  <a:ext uri="{0D108BD9-81ED-4DB2-BD59-A6C34878D82A}">
                    <a16:rowId xmlns:a16="http://schemas.microsoft.com/office/drawing/2014/main" val="3602388648"/>
                  </a:ext>
                </a:extLst>
              </a:tr>
            </a:tbl>
          </a:graphicData>
        </a:graphic>
      </p:graphicFrame>
      <p:sp>
        <p:nvSpPr>
          <p:cNvPr id="4" name="Text Placeholder 3">
            <a:extLst>
              <a:ext uri="{FF2B5EF4-FFF2-40B4-BE49-F238E27FC236}">
                <a16:creationId xmlns:a16="http://schemas.microsoft.com/office/drawing/2014/main" id="{5D95151A-3348-4229-886C-EC809A83109F}"/>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67944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9168D-A7DB-4A3D-9427-EDD4EF8BE4B1}"/>
              </a:ext>
            </a:extLst>
          </p:cNvPr>
          <p:cNvSpPr>
            <a:spLocks noGrp="1"/>
          </p:cNvSpPr>
          <p:nvPr>
            <p:ph type="title"/>
          </p:nvPr>
        </p:nvSpPr>
        <p:spPr/>
        <p:txBody>
          <a:bodyPr/>
          <a:lstStyle/>
          <a:p>
            <a:r>
              <a:rPr lang="en-US"/>
              <a:t>Instagram Posts Table | gms.gourmet - 9 of 26</a:t>
            </a:r>
          </a:p>
        </p:txBody>
      </p:sp>
      <p:graphicFrame>
        <p:nvGraphicFramePr>
          <p:cNvPr id="5" name="Table Placeholder 4">
            <a:extLst>
              <a:ext uri="{FF2B5EF4-FFF2-40B4-BE49-F238E27FC236}">
                <a16:creationId xmlns:a16="http://schemas.microsoft.com/office/drawing/2014/main" id="{23A41A63-AAB0-474F-8224-4FC55618C89C}"/>
              </a:ext>
            </a:extLst>
          </p:cNvPr>
          <p:cNvGraphicFramePr>
            <a:graphicFrameLocks noGrp="1"/>
          </p:cNvGraphicFramePr>
          <p:nvPr>
            <p:ph type="tbl" sz="quarter" idx="13"/>
            <p:extLst>
              <p:ext uri="{D42A27DB-BD31-4B8C-83A1-F6EECF244321}">
                <p14:modId xmlns:p14="http://schemas.microsoft.com/office/powerpoint/2010/main" val="90421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1714816"/>
                    </a:ext>
                  </a:extLst>
                </a:gridCol>
                <a:gridCol w="1645920">
                  <a:extLst>
                    <a:ext uri="{9D8B030D-6E8A-4147-A177-3AD203B41FA5}">
                      <a16:colId xmlns:a16="http://schemas.microsoft.com/office/drawing/2014/main" val="1509005598"/>
                    </a:ext>
                  </a:extLst>
                </a:gridCol>
                <a:gridCol w="576072">
                  <a:extLst>
                    <a:ext uri="{9D8B030D-6E8A-4147-A177-3AD203B41FA5}">
                      <a16:colId xmlns:a16="http://schemas.microsoft.com/office/drawing/2014/main" val="3382282397"/>
                    </a:ext>
                  </a:extLst>
                </a:gridCol>
                <a:gridCol w="576072">
                  <a:extLst>
                    <a:ext uri="{9D8B030D-6E8A-4147-A177-3AD203B41FA5}">
                      <a16:colId xmlns:a16="http://schemas.microsoft.com/office/drawing/2014/main" val="1589648899"/>
                    </a:ext>
                  </a:extLst>
                </a:gridCol>
                <a:gridCol w="576072">
                  <a:extLst>
                    <a:ext uri="{9D8B030D-6E8A-4147-A177-3AD203B41FA5}">
                      <a16:colId xmlns:a16="http://schemas.microsoft.com/office/drawing/2014/main" val="679081479"/>
                    </a:ext>
                  </a:extLst>
                </a:gridCol>
                <a:gridCol w="576072">
                  <a:extLst>
                    <a:ext uri="{9D8B030D-6E8A-4147-A177-3AD203B41FA5}">
                      <a16:colId xmlns:a16="http://schemas.microsoft.com/office/drawing/2014/main" val="1185440433"/>
                    </a:ext>
                  </a:extLst>
                </a:gridCol>
                <a:gridCol w="576072">
                  <a:extLst>
                    <a:ext uri="{9D8B030D-6E8A-4147-A177-3AD203B41FA5}">
                      <a16:colId xmlns:a16="http://schemas.microsoft.com/office/drawing/2014/main" val="3739608190"/>
                    </a:ext>
                  </a:extLst>
                </a:gridCol>
                <a:gridCol w="576072">
                  <a:extLst>
                    <a:ext uri="{9D8B030D-6E8A-4147-A177-3AD203B41FA5}">
                      <a16:colId xmlns:a16="http://schemas.microsoft.com/office/drawing/2014/main" val="1975953227"/>
                    </a:ext>
                  </a:extLst>
                </a:gridCol>
                <a:gridCol w="576072">
                  <a:extLst>
                    <a:ext uri="{9D8B030D-6E8A-4147-A177-3AD203B41FA5}">
                      <a16:colId xmlns:a16="http://schemas.microsoft.com/office/drawing/2014/main" val="4033424981"/>
                    </a:ext>
                  </a:extLst>
                </a:gridCol>
                <a:gridCol w="576072">
                  <a:extLst>
                    <a:ext uri="{9D8B030D-6E8A-4147-A177-3AD203B41FA5}">
                      <a16:colId xmlns:a16="http://schemas.microsoft.com/office/drawing/2014/main" val="178595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9715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- 2025-06-20 08:58:20</a:t>
                      </a:r>
                      <a:r>
                        <a:rPr kumimoji="0" lang="de-DE" sz="1000" b="0" i="0" u="none" strike="noStrike" kern="1200" cap="none" spc="0" normalizeH="0" baseline="0" noProof="0">
                          <a:ln>
                            <a:noFill/>
                          </a:ln>
                          <a:solidFill>
                            <a:prstClr val="black"/>
                          </a:solidFill>
                          <a:effectLst/>
                          <a:uLnTx/>
                          <a:uFillTx/>
                          <a:latin typeface="Calibri"/>
                          <a:ea typeface="+mn-ea"/>
                          <a:cs typeface="+mn-cs"/>
                        </a:rPr>
                        <a:t>
 Flexibel genießen mit Gourmet Business! Ein gesundes, warmes und abwechslungsreiches Mittagessen 🍽️ ist nicht immer einfach, wenn man beruflich viel auf Achse ist. Für Unternehmen mit Mitarbeiter:innen, die etwa auf Montage, im Reparatur- oder im Installateurservice arbeiten, hat Gourmet Business die perfekte Lösung: Die Speisen kommen einfach mit! Durch eine praktische Fahrzeugeinrichtung, etwa von @flexmo_fahrzeugeinrichtung, können die Gerichte von Gourmet Business direkt im Auto gelagert, zubereitet und gegessen werden. So einfach kann es sein, die Pausen der Mitarbeiter:innen angenehm und genussvoll zu gestalten! 😋👌
Genau das Richtige für euer Unternehmen? Fragt auch bei eurem Fahrzeugausstatter nach einer Lösung!
Mehr Infos zu Gourmet Business hier! 👉️ gourmet-business.at
#gourmet #gmsgourmet #gourmetbusiness #wirmachengutesbesser #essenamarbeitsplatz #unternehmensverpflegung #catering #flexmo #flexmofahrzeugeinrichtungen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extLst>
                  <a:ext uri="{0D108BD9-81ED-4DB2-BD59-A6C34878D82A}">
                    <a16:rowId xmlns:a16="http://schemas.microsoft.com/office/drawing/2014/main" val="3785888607"/>
                  </a:ext>
                </a:extLst>
              </a:tr>
            </a:tbl>
          </a:graphicData>
        </a:graphic>
      </p:graphicFrame>
      <p:sp>
        <p:nvSpPr>
          <p:cNvPr id="4" name="Text Placeholder 3">
            <a:extLst>
              <a:ext uri="{FF2B5EF4-FFF2-40B4-BE49-F238E27FC236}">
                <a16:creationId xmlns:a16="http://schemas.microsoft.com/office/drawing/2014/main" id="{064564E9-F786-478F-9B98-4BD9BD8708B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697831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98CC-B7D7-4643-B5B2-05941CDA591F}"/>
              </a:ext>
            </a:extLst>
          </p:cNvPr>
          <p:cNvSpPr>
            <a:spLocks noGrp="1"/>
          </p:cNvSpPr>
          <p:nvPr>
            <p:ph type="title"/>
          </p:nvPr>
        </p:nvSpPr>
        <p:spPr/>
        <p:txBody>
          <a:bodyPr/>
          <a:lstStyle/>
          <a:p>
            <a:r>
              <a:rPr lang="en-US"/>
              <a:t>Instagram Posts Table | gms.gourmet - 10 of 26</a:t>
            </a:r>
          </a:p>
        </p:txBody>
      </p:sp>
      <p:graphicFrame>
        <p:nvGraphicFramePr>
          <p:cNvPr id="5" name="Table Placeholder 4">
            <a:extLst>
              <a:ext uri="{FF2B5EF4-FFF2-40B4-BE49-F238E27FC236}">
                <a16:creationId xmlns:a16="http://schemas.microsoft.com/office/drawing/2014/main" id="{3E646089-9CAB-46EA-9283-057CA0AA238E}"/>
              </a:ext>
            </a:extLst>
          </p:cNvPr>
          <p:cNvGraphicFramePr>
            <a:graphicFrameLocks noGrp="1"/>
          </p:cNvGraphicFramePr>
          <p:nvPr>
            <p:ph type="tbl" sz="quarter" idx="13"/>
            <p:extLst>
              <p:ext uri="{D42A27DB-BD31-4B8C-83A1-F6EECF244321}">
                <p14:modId xmlns:p14="http://schemas.microsoft.com/office/powerpoint/2010/main" val="287670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4331004"/>
                    </a:ext>
                  </a:extLst>
                </a:gridCol>
                <a:gridCol w="1645920">
                  <a:extLst>
                    <a:ext uri="{9D8B030D-6E8A-4147-A177-3AD203B41FA5}">
                      <a16:colId xmlns:a16="http://schemas.microsoft.com/office/drawing/2014/main" val="4029811723"/>
                    </a:ext>
                  </a:extLst>
                </a:gridCol>
                <a:gridCol w="576072">
                  <a:extLst>
                    <a:ext uri="{9D8B030D-6E8A-4147-A177-3AD203B41FA5}">
                      <a16:colId xmlns:a16="http://schemas.microsoft.com/office/drawing/2014/main" val="198909222"/>
                    </a:ext>
                  </a:extLst>
                </a:gridCol>
                <a:gridCol w="576072">
                  <a:extLst>
                    <a:ext uri="{9D8B030D-6E8A-4147-A177-3AD203B41FA5}">
                      <a16:colId xmlns:a16="http://schemas.microsoft.com/office/drawing/2014/main" val="3187864802"/>
                    </a:ext>
                  </a:extLst>
                </a:gridCol>
                <a:gridCol w="576072">
                  <a:extLst>
                    <a:ext uri="{9D8B030D-6E8A-4147-A177-3AD203B41FA5}">
                      <a16:colId xmlns:a16="http://schemas.microsoft.com/office/drawing/2014/main" val="955847549"/>
                    </a:ext>
                  </a:extLst>
                </a:gridCol>
                <a:gridCol w="576072">
                  <a:extLst>
                    <a:ext uri="{9D8B030D-6E8A-4147-A177-3AD203B41FA5}">
                      <a16:colId xmlns:a16="http://schemas.microsoft.com/office/drawing/2014/main" val="2592036391"/>
                    </a:ext>
                  </a:extLst>
                </a:gridCol>
                <a:gridCol w="576072">
                  <a:extLst>
                    <a:ext uri="{9D8B030D-6E8A-4147-A177-3AD203B41FA5}">
                      <a16:colId xmlns:a16="http://schemas.microsoft.com/office/drawing/2014/main" val="2112897302"/>
                    </a:ext>
                  </a:extLst>
                </a:gridCol>
                <a:gridCol w="576072">
                  <a:extLst>
                    <a:ext uri="{9D8B030D-6E8A-4147-A177-3AD203B41FA5}">
                      <a16:colId xmlns:a16="http://schemas.microsoft.com/office/drawing/2014/main" val="1842910696"/>
                    </a:ext>
                  </a:extLst>
                </a:gridCol>
                <a:gridCol w="576072">
                  <a:extLst>
                    <a:ext uri="{9D8B030D-6E8A-4147-A177-3AD203B41FA5}">
                      <a16:colId xmlns:a16="http://schemas.microsoft.com/office/drawing/2014/main" val="1181043816"/>
                    </a:ext>
                  </a:extLst>
                </a:gridCol>
                <a:gridCol w="576072">
                  <a:extLst>
                    <a:ext uri="{9D8B030D-6E8A-4147-A177-3AD203B41FA5}">
                      <a16:colId xmlns:a16="http://schemas.microsoft.com/office/drawing/2014/main" val="671790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004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- 2025-06-18 13:58:53</a:t>
                      </a:r>
                      <a:r>
                        <a:rPr kumimoji="0" lang="en-US" sz="1000" b="0" i="0" u="none" strike="noStrike" kern="1200" cap="none" spc="0" normalizeH="0" baseline="0" noProof="0">
                          <a:ln>
                            <a:noFill/>
                          </a:ln>
                          <a:solidFill>
                            <a:prstClr val="black"/>
                          </a:solidFill>
                          <a:effectLst/>
                          <a:uLnTx/>
                          <a:uFillTx/>
                          <a:latin typeface="Calibri"/>
                          <a:ea typeface="+mn-ea"/>
                          <a:cs typeface="+mn-cs"/>
                        </a:rPr>
                        <a:t>
 Action, Spaß &amp; eine Menge #gourmetspirit waren wieder bei der @xcrossrun business challenge in der Wiener Innenstadt zu spüren. 🏃‍♀️🏃‍♂️ In zwei 3er Gruppen haben unsere sportlichen Laufteams ihr Bestes bei den Hindernisparcours gegeben und so gemeinsam 5 Kilometer und 20 Hindernisse absolviert. 💪 Wir gratulieren zur tollen Teamleistung!
Habt auch ihr Lust, ins #gourmetteam zu kommen? Schaut vorbei auf 👉️ gourmet.at/jobs!
#gourmet #gmsgourmet #wirmachengutesbesser #teamspirit #xcrossrunvienna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extLst>
                  <a:ext uri="{0D108BD9-81ED-4DB2-BD59-A6C34878D82A}">
                    <a16:rowId xmlns:a16="http://schemas.microsoft.com/office/drawing/2014/main" val="1944904206"/>
                  </a:ext>
                </a:extLst>
              </a:tr>
            </a:tbl>
          </a:graphicData>
        </a:graphic>
      </p:graphicFrame>
      <p:sp>
        <p:nvSpPr>
          <p:cNvPr id="4" name="Text Placeholder 3">
            <a:extLst>
              <a:ext uri="{FF2B5EF4-FFF2-40B4-BE49-F238E27FC236}">
                <a16:creationId xmlns:a16="http://schemas.microsoft.com/office/drawing/2014/main" id="{53187B29-8825-4103-8470-C5510B6E0D0F}"/>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807441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C406F-6049-4025-A134-B6F870CF21D2}"/>
              </a:ext>
            </a:extLst>
          </p:cNvPr>
          <p:cNvSpPr>
            <a:spLocks noGrp="1"/>
          </p:cNvSpPr>
          <p:nvPr>
            <p:ph type="title"/>
          </p:nvPr>
        </p:nvSpPr>
        <p:spPr/>
        <p:txBody>
          <a:bodyPr/>
          <a:lstStyle/>
          <a:p>
            <a:r>
              <a:rPr lang="en-US"/>
              <a:t>Instagram Posts Table | gms.gourmet - 11 of 26</a:t>
            </a:r>
          </a:p>
        </p:txBody>
      </p:sp>
      <p:graphicFrame>
        <p:nvGraphicFramePr>
          <p:cNvPr id="5" name="Table Placeholder 4">
            <a:extLst>
              <a:ext uri="{FF2B5EF4-FFF2-40B4-BE49-F238E27FC236}">
                <a16:creationId xmlns:a16="http://schemas.microsoft.com/office/drawing/2014/main" id="{A6F959B0-693B-4443-B6DB-A38F4734179F}"/>
              </a:ext>
            </a:extLst>
          </p:cNvPr>
          <p:cNvGraphicFramePr>
            <a:graphicFrameLocks noGrp="1"/>
          </p:cNvGraphicFramePr>
          <p:nvPr>
            <p:ph type="tbl" sz="quarter" idx="13"/>
            <p:extLst>
              <p:ext uri="{D42A27DB-BD31-4B8C-83A1-F6EECF244321}">
                <p14:modId xmlns:p14="http://schemas.microsoft.com/office/powerpoint/2010/main" val="204959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8679342"/>
                    </a:ext>
                  </a:extLst>
                </a:gridCol>
                <a:gridCol w="1645920">
                  <a:extLst>
                    <a:ext uri="{9D8B030D-6E8A-4147-A177-3AD203B41FA5}">
                      <a16:colId xmlns:a16="http://schemas.microsoft.com/office/drawing/2014/main" val="2797775777"/>
                    </a:ext>
                  </a:extLst>
                </a:gridCol>
                <a:gridCol w="576072">
                  <a:extLst>
                    <a:ext uri="{9D8B030D-6E8A-4147-A177-3AD203B41FA5}">
                      <a16:colId xmlns:a16="http://schemas.microsoft.com/office/drawing/2014/main" val="1036795052"/>
                    </a:ext>
                  </a:extLst>
                </a:gridCol>
                <a:gridCol w="576072">
                  <a:extLst>
                    <a:ext uri="{9D8B030D-6E8A-4147-A177-3AD203B41FA5}">
                      <a16:colId xmlns:a16="http://schemas.microsoft.com/office/drawing/2014/main" val="2888061768"/>
                    </a:ext>
                  </a:extLst>
                </a:gridCol>
                <a:gridCol w="576072">
                  <a:extLst>
                    <a:ext uri="{9D8B030D-6E8A-4147-A177-3AD203B41FA5}">
                      <a16:colId xmlns:a16="http://schemas.microsoft.com/office/drawing/2014/main" val="4149511993"/>
                    </a:ext>
                  </a:extLst>
                </a:gridCol>
                <a:gridCol w="576072">
                  <a:extLst>
                    <a:ext uri="{9D8B030D-6E8A-4147-A177-3AD203B41FA5}">
                      <a16:colId xmlns:a16="http://schemas.microsoft.com/office/drawing/2014/main" val="408248749"/>
                    </a:ext>
                  </a:extLst>
                </a:gridCol>
                <a:gridCol w="576072">
                  <a:extLst>
                    <a:ext uri="{9D8B030D-6E8A-4147-A177-3AD203B41FA5}">
                      <a16:colId xmlns:a16="http://schemas.microsoft.com/office/drawing/2014/main" val="94524836"/>
                    </a:ext>
                  </a:extLst>
                </a:gridCol>
                <a:gridCol w="576072">
                  <a:extLst>
                    <a:ext uri="{9D8B030D-6E8A-4147-A177-3AD203B41FA5}">
                      <a16:colId xmlns:a16="http://schemas.microsoft.com/office/drawing/2014/main" val="1625875280"/>
                    </a:ext>
                  </a:extLst>
                </a:gridCol>
                <a:gridCol w="576072">
                  <a:extLst>
                    <a:ext uri="{9D8B030D-6E8A-4147-A177-3AD203B41FA5}">
                      <a16:colId xmlns:a16="http://schemas.microsoft.com/office/drawing/2014/main" val="3238501660"/>
                    </a:ext>
                  </a:extLst>
                </a:gridCol>
                <a:gridCol w="576072">
                  <a:extLst>
                    <a:ext uri="{9D8B030D-6E8A-4147-A177-3AD203B41FA5}">
                      <a16:colId xmlns:a16="http://schemas.microsoft.com/office/drawing/2014/main" val="308099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818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- 2025-06-14 09:01:00</a:t>
                      </a:r>
                      <a:r>
                        <a:rPr kumimoji="0" lang="en-US" sz="1000" b="0" i="0" u="none" strike="noStrike" kern="1200" cap="none" spc="0" normalizeH="0" baseline="0" noProof="0">
                          <a:ln>
                            <a:noFill/>
                          </a:ln>
                          <a:solidFill>
                            <a:prstClr val="black"/>
                          </a:solidFill>
                          <a:effectLst/>
                          <a:uLnTx/>
                          <a:uFillTx/>
                          <a:latin typeface="Calibri"/>
                          <a:ea typeface="+mn-ea"/>
                          <a:cs typeface="+mn-cs"/>
                        </a:rPr>
                        <a:t>
 Genuss fürs Wochenende! Passend zur Erdbeersaison 🍓 haben wir einen Klassiker aus unserer süßen Küche für euch: BIO-Topfenknödel mit Erdbeer-Rhabarber-Kompott. Entwicklungskoch Markus verrät euch unser feines Rezept. 
Zutaten und die Schritt-für-Schritt-Zubereitung findet ihr auch hier in der Beschreibung. 👇️
Zutaten für die BIO-Topfenknödel (12 Stück):
250 g BIO-Topfen (20%)
45 g BIO-Semmelwürfel
40 g BIO-Weizengrieß
2 BIO-Eier
20 g BIO-Sauerrahm
70 g BIO-Kristallzucker
25 g BIO-Zucker
Salz
BIO-Vanillezucker
130 g BIO-Brösel
30 g BIO-Butter
1 EL BIO-Kristallzucker
Zubereitung: 
1️⃣ Ausgedrückten Topfen mit Semmelwürfel, Grieß, Vanillezucker, einer Prise Salz und den Eiern gut vermengen.
2️⃣ Butter zerlassen, untermengen und die Topfenmasse etwa 3 Stunden kalt stellen bis die Semmelwürfel aufgequollen sind. Dann die Masse in 12 Portionen teilen. Mit befeuchteten Händen zu Knödel formen.
3️⃣ Die Knödel in wallendes leicht gesalzenes Wasser einlegen, Hitze reduzieren und ca. 12 Minuten nicht zugedeckt darin ziehen lassen.
4️⃣ Für die Butterbrösel Butter in einer großen Pfanne erhitzen und die Brösel darin goldbraun rösten. Immer wieder umrühren, damit sie nicht anbrennen. Wenn sie die gewünschte Farbe haben, Pfanne vom Herd nehmen und den Zucker unterrühren. 
Die Knödel aus dem Kochwasser heben, gut abtropfen lassen und in den Bröseln wälzen.
Zutaten für das Erdbeer-Rhabarber-Kompott:
250 g BIO-Rhabarber
400 g BIO-Erdbeeren
80 g BIO-Zucker
1/4 BIO-Zitronensaft
1/2 Bio-Zimtstange
1/2 TL BIO-Vanillezucker
500 g Wasser
Zubereitung:
1️⃣ Die Erdbeeren waschen und vierteln, den Rhabarber schälen und in ca. 2 cm große Stücke schneiden.
2️⃣ Wasser, Zucker, Zimtstange und Vanillezucker in einem Topf kurz aufkochen lassen und mit reduzierter Hitze einige Minuten köcheln.
3️⃣ Den Rhabarber in den Topf hinzugeben und ca. 5 Minuten weichkochen. Anschließend die Erdbeeren dazugeben, noch einmal aufkochen lassen und mit Zitronensaft abschmecken.
4️⃣ Topf vom Herd nehmen, etwas auskühlen lassen und mit den Topfenknödeln servieren.
Viele weitere tolle Rezepte gibt's auf gourmet.blog.at.
#gourmet #gmsgourmet #wirmachengutesbesser #rezept #erdbeeren #topfenknödel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extLst>
                  <a:ext uri="{0D108BD9-81ED-4DB2-BD59-A6C34878D82A}">
                    <a16:rowId xmlns:a16="http://schemas.microsoft.com/office/drawing/2014/main" val="1090462533"/>
                  </a:ext>
                </a:extLst>
              </a:tr>
            </a:tbl>
          </a:graphicData>
        </a:graphic>
      </p:graphicFrame>
      <p:sp>
        <p:nvSpPr>
          <p:cNvPr id="4" name="Text Placeholder 3">
            <a:extLst>
              <a:ext uri="{FF2B5EF4-FFF2-40B4-BE49-F238E27FC236}">
                <a16:creationId xmlns:a16="http://schemas.microsoft.com/office/drawing/2014/main" id="{83E4C2C8-1219-4AC1-96FC-8739CAB2BE3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523607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5755D-FFA1-412B-9A22-5DACBBC0945A}"/>
              </a:ext>
            </a:extLst>
          </p:cNvPr>
          <p:cNvSpPr>
            <a:spLocks noGrp="1"/>
          </p:cNvSpPr>
          <p:nvPr>
            <p:ph type="title"/>
          </p:nvPr>
        </p:nvSpPr>
        <p:spPr/>
        <p:txBody>
          <a:bodyPr/>
          <a:lstStyle/>
          <a:p>
            <a:r>
              <a:rPr lang="en-US"/>
              <a:t>Instagram Posts Table | gms.gourmet - 12 of 26</a:t>
            </a:r>
          </a:p>
        </p:txBody>
      </p:sp>
      <p:graphicFrame>
        <p:nvGraphicFramePr>
          <p:cNvPr id="5" name="Table Placeholder 4">
            <a:extLst>
              <a:ext uri="{FF2B5EF4-FFF2-40B4-BE49-F238E27FC236}">
                <a16:creationId xmlns:a16="http://schemas.microsoft.com/office/drawing/2014/main" id="{84F7F0E4-417A-4E06-84A9-75E5CB11DC26}"/>
              </a:ext>
            </a:extLst>
          </p:cNvPr>
          <p:cNvGraphicFramePr>
            <a:graphicFrameLocks noGrp="1"/>
          </p:cNvGraphicFramePr>
          <p:nvPr>
            <p:ph type="tbl" sz="quarter" idx="13"/>
            <p:extLst>
              <p:ext uri="{D42A27DB-BD31-4B8C-83A1-F6EECF244321}">
                <p14:modId xmlns:p14="http://schemas.microsoft.com/office/powerpoint/2010/main" val="1882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6638976"/>
                    </a:ext>
                  </a:extLst>
                </a:gridCol>
                <a:gridCol w="1645920">
                  <a:extLst>
                    <a:ext uri="{9D8B030D-6E8A-4147-A177-3AD203B41FA5}">
                      <a16:colId xmlns:a16="http://schemas.microsoft.com/office/drawing/2014/main" val="41636395"/>
                    </a:ext>
                  </a:extLst>
                </a:gridCol>
                <a:gridCol w="576072">
                  <a:extLst>
                    <a:ext uri="{9D8B030D-6E8A-4147-A177-3AD203B41FA5}">
                      <a16:colId xmlns:a16="http://schemas.microsoft.com/office/drawing/2014/main" val="611500660"/>
                    </a:ext>
                  </a:extLst>
                </a:gridCol>
                <a:gridCol w="576072">
                  <a:extLst>
                    <a:ext uri="{9D8B030D-6E8A-4147-A177-3AD203B41FA5}">
                      <a16:colId xmlns:a16="http://schemas.microsoft.com/office/drawing/2014/main" val="1376891581"/>
                    </a:ext>
                  </a:extLst>
                </a:gridCol>
                <a:gridCol w="576072">
                  <a:extLst>
                    <a:ext uri="{9D8B030D-6E8A-4147-A177-3AD203B41FA5}">
                      <a16:colId xmlns:a16="http://schemas.microsoft.com/office/drawing/2014/main" val="703103228"/>
                    </a:ext>
                  </a:extLst>
                </a:gridCol>
                <a:gridCol w="576072">
                  <a:extLst>
                    <a:ext uri="{9D8B030D-6E8A-4147-A177-3AD203B41FA5}">
                      <a16:colId xmlns:a16="http://schemas.microsoft.com/office/drawing/2014/main" val="134148341"/>
                    </a:ext>
                  </a:extLst>
                </a:gridCol>
                <a:gridCol w="576072">
                  <a:extLst>
                    <a:ext uri="{9D8B030D-6E8A-4147-A177-3AD203B41FA5}">
                      <a16:colId xmlns:a16="http://schemas.microsoft.com/office/drawing/2014/main" val="3490698219"/>
                    </a:ext>
                  </a:extLst>
                </a:gridCol>
                <a:gridCol w="576072">
                  <a:extLst>
                    <a:ext uri="{9D8B030D-6E8A-4147-A177-3AD203B41FA5}">
                      <a16:colId xmlns:a16="http://schemas.microsoft.com/office/drawing/2014/main" val="3281706835"/>
                    </a:ext>
                  </a:extLst>
                </a:gridCol>
                <a:gridCol w="576072">
                  <a:extLst>
                    <a:ext uri="{9D8B030D-6E8A-4147-A177-3AD203B41FA5}">
                      <a16:colId xmlns:a16="http://schemas.microsoft.com/office/drawing/2014/main" val="2217240385"/>
                    </a:ext>
                  </a:extLst>
                </a:gridCol>
                <a:gridCol w="576072">
                  <a:extLst>
                    <a:ext uri="{9D8B030D-6E8A-4147-A177-3AD203B41FA5}">
                      <a16:colId xmlns:a16="http://schemas.microsoft.com/office/drawing/2014/main" val="3358624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9600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- 2025-06-09 17:45:58</a:t>
                      </a:r>
                      <a:r>
                        <a:rPr kumimoji="0" lang="en-US" sz="1000" b="0" i="0" u="none" strike="noStrike" kern="1200" cap="none" spc="0" normalizeH="0" baseline="0" noProof="0">
                          <a:ln>
                            <a:noFill/>
                          </a:ln>
                          <a:solidFill>
                            <a:prstClr val="black"/>
                          </a:solidFill>
                          <a:effectLst/>
                          <a:uLnTx/>
                          <a:uFillTx/>
                          <a:latin typeface="Calibri"/>
                          <a:ea typeface="+mn-ea"/>
                          <a:cs typeface="+mn-cs"/>
                        </a:rPr>
                        <a:t>
 Sommer am Teller: Aktuell genießen die Gäste von #gourmetbusiness in unseren Betriebsrestaurants köstliche Speisen mit Kirschen. 🍒 Bei der Themenwoche "Kirschenzauber“ verführen die gesunden Früchte aber nicht nur in süßen Desserts, sondern auch in überraschend raffinierten, pikanten Kreationen – etwa als Gazpacho, als Balsamico-Kirschen zu gerösteter Leber oder im als Kirsch-Chutney und Kirsch-Mayo zum Burger! 😋
👉️ Auf gourmet-business.at erfahrt ihr mehr zum Angebot!
#gourmet #gmsgourmet #gourmetbusiness #wirmachengutesbesser #essenamarbeitsplatz #themenwoche #kirschen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extLst>
                  <a:ext uri="{0D108BD9-81ED-4DB2-BD59-A6C34878D82A}">
                    <a16:rowId xmlns:a16="http://schemas.microsoft.com/office/drawing/2014/main" val="739937337"/>
                  </a:ext>
                </a:extLst>
              </a:tr>
            </a:tbl>
          </a:graphicData>
        </a:graphic>
      </p:graphicFrame>
      <p:sp>
        <p:nvSpPr>
          <p:cNvPr id="4" name="Text Placeholder 3">
            <a:extLst>
              <a:ext uri="{FF2B5EF4-FFF2-40B4-BE49-F238E27FC236}">
                <a16:creationId xmlns:a16="http://schemas.microsoft.com/office/drawing/2014/main" id="{C41560B9-B58B-4335-8739-B5CA6B37881A}"/>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629770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BE33-72A5-478B-BC32-EFD38E74F987}"/>
              </a:ext>
            </a:extLst>
          </p:cNvPr>
          <p:cNvSpPr>
            <a:spLocks noGrp="1"/>
          </p:cNvSpPr>
          <p:nvPr>
            <p:ph type="title"/>
          </p:nvPr>
        </p:nvSpPr>
        <p:spPr/>
        <p:txBody>
          <a:bodyPr/>
          <a:lstStyle/>
          <a:p>
            <a:r>
              <a:rPr lang="en-US"/>
              <a:t>Instagram Posts Table | gms.gourmet - 13 of 26</a:t>
            </a:r>
          </a:p>
        </p:txBody>
      </p:sp>
      <p:graphicFrame>
        <p:nvGraphicFramePr>
          <p:cNvPr id="5" name="Table Placeholder 4">
            <a:extLst>
              <a:ext uri="{FF2B5EF4-FFF2-40B4-BE49-F238E27FC236}">
                <a16:creationId xmlns:a16="http://schemas.microsoft.com/office/drawing/2014/main" id="{2C61A7C0-72D5-485D-BE66-7F8A34CB40D4}"/>
              </a:ext>
            </a:extLst>
          </p:cNvPr>
          <p:cNvGraphicFramePr>
            <a:graphicFrameLocks noGrp="1"/>
          </p:cNvGraphicFramePr>
          <p:nvPr>
            <p:ph type="tbl" sz="quarter" idx="13"/>
            <p:extLst>
              <p:ext uri="{D42A27DB-BD31-4B8C-83A1-F6EECF244321}">
                <p14:modId xmlns:p14="http://schemas.microsoft.com/office/powerpoint/2010/main" val="4073141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1853697"/>
                    </a:ext>
                  </a:extLst>
                </a:gridCol>
                <a:gridCol w="1645920">
                  <a:extLst>
                    <a:ext uri="{9D8B030D-6E8A-4147-A177-3AD203B41FA5}">
                      <a16:colId xmlns:a16="http://schemas.microsoft.com/office/drawing/2014/main" val="2312565467"/>
                    </a:ext>
                  </a:extLst>
                </a:gridCol>
                <a:gridCol w="576072">
                  <a:extLst>
                    <a:ext uri="{9D8B030D-6E8A-4147-A177-3AD203B41FA5}">
                      <a16:colId xmlns:a16="http://schemas.microsoft.com/office/drawing/2014/main" val="851766950"/>
                    </a:ext>
                  </a:extLst>
                </a:gridCol>
                <a:gridCol w="576072">
                  <a:extLst>
                    <a:ext uri="{9D8B030D-6E8A-4147-A177-3AD203B41FA5}">
                      <a16:colId xmlns:a16="http://schemas.microsoft.com/office/drawing/2014/main" val="2882307261"/>
                    </a:ext>
                  </a:extLst>
                </a:gridCol>
                <a:gridCol w="576072">
                  <a:extLst>
                    <a:ext uri="{9D8B030D-6E8A-4147-A177-3AD203B41FA5}">
                      <a16:colId xmlns:a16="http://schemas.microsoft.com/office/drawing/2014/main" val="2822746885"/>
                    </a:ext>
                  </a:extLst>
                </a:gridCol>
                <a:gridCol w="576072">
                  <a:extLst>
                    <a:ext uri="{9D8B030D-6E8A-4147-A177-3AD203B41FA5}">
                      <a16:colId xmlns:a16="http://schemas.microsoft.com/office/drawing/2014/main" val="2035261697"/>
                    </a:ext>
                  </a:extLst>
                </a:gridCol>
                <a:gridCol w="576072">
                  <a:extLst>
                    <a:ext uri="{9D8B030D-6E8A-4147-A177-3AD203B41FA5}">
                      <a16:colId xmlns:a16="http://schemas.microsoft.com/office/drawing/2014/main" val="4287946205"/>
                    </a:ext>
                  </a:extLst>
                </a:gridCol>
                <a:gridCol w="576072">
                  <a:extLst>
                    <a:ext uri="{9D8B030D-6E8A-4147-A177-3AD203B41FA5}">
                      <a16:colId xmlns:a16="http://schemas.microsoft.com/office/drawing/2014/main" val="2255368759"/>
                    </a:ext>
                  </a:extLst>
                </a:gridCol>
                <a:gridCol w="576072">
                  <a:extLst>
                    <a:ext uri="{9D8B030D-6E8A-4147-A177-3AD203B41FA5}">
                      <a16:colId xmlns:a16="http://schemas.microsoft.com/office/drawing/2014/main" val="2783345218"/>
                    </a:ext>
                  </a:extLst>
                </a:gridCol>
                <a:gridCol w="576072">
                  <a:extLst>
                    <a:ext uri="{9D8B030D-6E8A-4147-A177-3AD203B41FA5}">
                      <a16:colId xmlns:a16="http://schemas.microsoft.com/office/drawing/2014/main" val="3971577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1244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- 2025-06-06 08:01:10</a:t>
                      </a:r>
                      <a:r>
                        <a:rPr kumimoji="0" lang="de-DE" sz="1000" b="0" i="0" u="none" strike="noStrike" kern="1200" cap="none" spc="0" normalizeH="0" baseline="0" noProof="0">
                          <a:ln>
                            <a:noFill/>
                          </a:ln>
                          <a:solidFill>
                            <a:prstClr val="black"/>
                          </a:solidFill>
                          <a:effectLst/>
                          <a:uLnTx/>
                          <a:uFillTx/>
                          <a:latin typeface="Calibri"/>
                          <a:ea typeface="+mn-ea"/>
                          <a:cs typeface="+mn-cs"/>
                        </a:rPr>
                        <a:t>
 Wir freuen uns sehr, dass es den Gästen von #gourmetbusiness täglich schmeckt – und natürlich ganz besonders über so tolles Feedback! Danke an @mada.marx_datentechnik für die netten Worte zu den Speisen und der Zusammenarbeit. 😊 Wir wünschen weiterhin guten Appetit und viele genussvolle Mittagspausen!
#gourmet #gmsgourmet #gourmetbusiness #wirmachengutesbesser #essenamarbeitsplatz #unternehmensverpflegung #catering #mada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extLst>
                  <a:ext uri="{0D108BD9-81ED-4DB2-BD59-A6C34878D82A}">
                    <a16:rowId xmlns:a16="http://schemas.microsoft.com/office/drawing/2014/main" val="2201676171"/>
                  </a:ext>
                </a:extLst>
              </a:tr>
            </a:tbl>
          </a:graphicData>
        </a:graphic>
      </p:graphicFrame>
      <p:sp>
        <p:nvSpPr>
          <p:cNvPr id="4" name="Text Placeholder 3">
            <a:extLst>
              <a:ext uri="{FF2B5EF4-FFF2-40B4-BE49-F238E27FC236}">
                <a16:creationId xmlns:a16="http://schemas.microsoft.com/office/drawing/2014/main" id="{083F6EBF-83BB-432F-9026-2A820D5618BA}"/>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665181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DC1C-384D-4CA2-A459-3CD9C64FF4F0}"/>
              </a:ext>
            </a:extLst>
          </p:cNvPr>
          <p:cNvSpPr>
            <a:spLocks noGrp="1"/>
          </p:cNvSpPr>
          <p:nvPr>
            <p:ph type="title"/>
          </p:nvPr>
        </p:nvSpPr>
        <p:spPr/>
        <p:txBody>
          <a:bodyPr/>
          <a:lstStyle/>
          <a:p>
            <a:r>
              <a:rPr lang="en-US"/>
              <a:t>Instagram Posts Table | gms.gourmet - 14 of 26</a:t>
            </a:r>
          </a:p>
        </p:txBody>
      </p:sp>
      <p:graphicFrame>
        <p:nvGraphicFramePr>
          <p:cNvPr id="5" name="Table Placeholder 4">
            <a:extLst>
              <a:ext uri="{FF2B5EF4-FFF2-40B4-BE49-F238E27FC236}">
                <a16:creationId xmlns:a16="http://schemas.microsoft.com/office/drawing/2014/main" id="{4F89C716-C711-41C4-B937-50C5951FE5C1}"/>
              </a:ext>
            </a:extLst>
          </p:cNvPr>
          <p:cNvGraphicFramePr>
            <a:graphicFrameLocks noGrp="1"/>
          </p:cNvGraphicFramePr>
          <p:nvPr>
            <p:ph type="tbl" sz="quarter" idx="13"/>
            <p:extLst>
              <p:ext uri="{D42A27DB-BD31-4B8C-83A1-F6EECF244321}">
                <p14:modId xmlns:p14="http://schemas.microsoft.com/office/powerpoint/2010/main" val="75022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92649992"/>
                    </a:ext>
                  </a:extLst>
                </a:gridCol>
                <a:gridCol w="1645920">
                  <a:extLst>
                    <a:ext uri="{9D8B030D-6E8A-4147-A177-3AD203B41FA5}">
                      <a16:colId xmlns:a16="http://schemas.microsoft.com/office/drawing/2014/main" val="4230681297"/>
                    </a:ext>
                  </a:extLst>
                </a:gridCol>
                <a:gridCol w="576072">
                  <a:extLst>
                    <a:ext uri="{9D8B030D-6E8A-4147-A177-3AD203B41FA5}">
                      <a16:colId xmlns:a16="http://schemas.microsoft.com/office/drawing/2014/main" val="2762871600"/>
                    </a:ext>
                  </a:extLst>
                </a:gridCol>
                <a:gridCol w="576072">
                  <a:extLst>
                    <a:ext uri="{9D8B030D-6E8A-4147-A177-3AD203B41FA5}">
                      <a16:colId xmlns:a16="http://schemas.microsoft.com/office/drawing/2014/main" val="4064467289"/>
                    </a:ext>
                  </a:extLst>
                </a:gridCol>
                <a:gridCol w="576072">
                  <a:extLst>
                    <a:ext uri="{9D8B030D-6E8A-4147-A177-3AD203B41FA5}">
                      <a16:colId xmlns:a16="http://schemas.microsoft.com/office/drawing/2014/main" val="3169622351"/>
                    </a:ext>
                  </a:extLst>
                </a:gridCol>
                <a:gridCol w="576072">
                  <a:extLst>
                    <a:ext uri="{9D8B030D-6E8A-4147-A177-3AD203B41FA5}">
                      <a16:colId xmlns:a16="http://schemas.microsoft.com/office/drawing/2014/main" val="2819439670"/>
                    </a:ext>
                  </a:extLst>
                </a:gridCol>
                <a:gridCol w="576072">
                  <a:extLst>
                    <a:ext uri="{9D8B030D-6E8A-4147-A177-3AD203B41FA5}">
                      <a16:colId xmlns:a16="http://schemas.microsoft.com/office/drawing/2014/main" val="2112656241"/>
                    </a:ext>
                  </a:extLst>
                </a:gridCol>
                <a:gridCol w="576072">
                  <a:extLst>
                    <a:ext uri="{9D8B030D-6E8A-4147-A177-3AD203B41FA5}">
                      <a16:colId xmlns:a16="http://schemas.microsoft.com/office/drawing/2014/main" val="337560907"/>
                    </a:ext>
                  </a:extLst>
                </a:gridCol>
                <a:gridCol w="576072">
                  <a:extLst>
                    <a:ext uri="{9D8B030D-6E8A-4147-A177-3AD203B41FA5}">
                      <a16:colId xmlns:a16="http://schemas.microsoft.com/office/drawing/2014/main" val="2713939910"/>
                    </a:ext>
                  </a:extLst>
                </a:gridCol>
                <a:gridCol w="576072">
                  <a:extLst>
                    <a:ext uri="{9D8B030D-6E8A-4147-A177-3AD203B41FA5}">
                      <a16:colId xmlns:a16="http://schemas.microsoft.com/office/drawing/2014/main" val="27095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3262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- 2025-06-05 16:46:00</a:t>
                      </a:r>
                      <a:r>
                        <a:rPr kumimoji="0" lang="de-DE" sz="1000" b="0" i="0" u="none" strike="noStrike" kern="1200" cap="none" spc="0" normalizeH="0" baseline="0" noProof="0">
                          <a:ln>
                            <a:noFill/>
                          </a:ln>
                          <a:solidFill>
                            <a:prstClr val="black"/>
                          </a:solidFill>
                          <a:effectLst/>
                          <a:uLnTx/>
                          <a:uFillTx/>
                          <a:latin typeface="Calibri"/>
                          <a:ea typeface="+mn-ea"/>
                          <a:cs typeface="+mn-cs"/>
                        </a:rPr>
                        <a:t>
 Das Team von @gourmetkids_at war diese Woche auf dem @kitaleitungskongress_dklk vertreten, der größten Fachveranstaltung für Kitaleitungen, Fachberatungen und Trägervertretungen im deutschsprachigen Raum. Manuel und Steffen freuten sich über die vielen interessierten Besucher:innen, mit denen sie spannende Gespräche führen und Erfahrungen auf Augenhöhe austauschen konnten. 💬🤝 Positives Feedback gab es nicht nur für das Angebot von Gourmet Kids, sondern natürlich auch für die köstlichen Gourmelino Schokowürfel 🐻: Die kamen diesmal im süßen Jubiläumslook daher, da Gourmet heuer sein 50-jähriges Bestehen feiert. 🎉 Wir freuen uns, dass wir bei diesem tollen Event dabei sein durften!
Mehr zu Gourmet Kids findet ihr auf 👉️ gourmet-kids.at
#gourmet #gmsgourmet #gourmetkids #gourmetkids_at #wirmachengutesbesser #kinderverpflegung #DKLK #deutscherkitaleitungskongress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extLst>
                  <a:ext uri="{0D108BD9-81ED-4DB2-BD59-A6C34878D82A}">
                    <a16:rowId xmlns:a16="http://schemas.microsoft.com/office/drawing/2014/main" val="4036062277"/>
                  </a:ext>
                </a:extLst>
              </a:tr>
            </a:tbl>
          </a:graphicData>
        </a:graphic>
      </p:graphicFrame>
      <p:sp>
        <p:nvSpPr>
          <p:cNvPr id="4" name="Text Placeholder 3">
            <a:extLst>
              <a:ext uri="{FF2B5EF4-FFF2-40B4-BE49-F238E27FC236}">
                <a16:creationId xmlns:a16="http://schemas.microsoft.com/office/drawing/2014/main" id="{8FEFA725-133D-46DE-AA84-340EE4A82040}"/>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766108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ACBC-4B0F-4594-8FF5-63A3F3A6BB15}"/>
              </a:ext>
            </a:extLst>
          </p:cNvPr>
          <p:cNvSpPr>
            <a:spLocks noGrp="1"/>
          </p:cNvSpPr>
          <p:nvPr>
            <p:ph type="title"/>
          </p:nvPr>
        </p:nvSpPr>
        <p:spPr/>
        <p:txBody>
          <a:bodyPr/>
          <a:lstStyle/>
          <a:p>
            <a:r>
              <a:rPr lang="en-US"/>
              <a:t>Instagram Posts Table | gms.gourmet - 15 of 26</a:t>
            </a:r>
          </a:p>
        </p:txBody>
      </p:sp>
      <p:graphicFrame>
        <p:nvGraphicFramePr>
          <p:cNvPr id="5" name="Table Placeholder 4">
            <a:extLst>
              <a:ext uri="{FF2B5EF4-FFF2-40B4-BE49-F238E27FC236}">
                <a16:creationId xmlns:a16="http://schemas.microsoft.com/office/drawing/2014/main" id="{DDD64351-344E-4701-B300-5EBE90E24583}"/>
              </a:ext>
            </a:extLst>
          </p:cNvPr>
          <p:cNvGraphicFramePr>
            <a:graphicFrameLocks noGrp="1"/>
          </p:cNvGraphicFramePr>
          <p:nvPr>
            <p:ph type="tbl" sz="quarter" idx="13"/>
            <p:extLst>
              <p:ext uri="{D42A27DB-BD31-4B8C-83A1-F6EECF244321}">
                <p14:modId xmlns:p14="http://schemas.microsoft.com/office/powerpoint/2010/main" val="68166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9109622"/>
                    </a:ext>
                  </a:extLst>
                </a:gridCol>
                <a:gridCol w="1645920">
                  <a:extLst>
                    <a:ext uri="{9D8B030D-6E8A-4147-A177-3AD203B41FA5}">
                      <a16:colId xmlns:a16="http://schemas.microsoft.com/office/drawing/2014/main" val="1083322820"/>
                    </a:ext>
                  </a:extLst>
                </a:gridCol>
                <a:gridCol w="576072">
                  <a:extLst>
                    <a:ext uri="{9D8B030D-6E8A-4147-A177-3AD203B41FA5}">
                      <a16:colId xmlns:a16="http://schemas.microsoft.com/office/drawing/2014/main" val="2304185097"/>
                    </a:ext>
                  </a:extLst>
                </a:gridCol>
                <a:gridCol w="576072">
                  <a:extLst>
                    <a:ext uri="{9D8B030D-6E8A-4147-A177-3AD203B41FA5}">
                      <a16:colId xmlns:a16="http://schemas.microsoft.com/office/drawing/2014/main" val="2090868366"/>
                    </a:ext>
                  </a:extLst>
                </a:gridCol>
                <a:gridCol w="576072">
                  <a:extLst>
                    <a:ext uri="{9D8B030D-6E8A-4147-A177-3AD203B41FA5}">
                      <a16:colId xmlns:a16="http://schemas.microsoft.com/office/drawing/2014/main" val="3364358005"/>
                    </a:ext>
                  </a:extLst>
                </a:gridCol>
                <a:gridCol w="576072">
                  <a:extLst>
                    <a:ext uri="{9D8B030D-6E8A-4147-A177-3AD203B41FA5}">
                      <a16:colId xmlns:a16="http://schemas.microsoft.com/office/drawing/2014/main" val="1474911797"/>
                    </a:ext>
                  </a:extLst>
                </a:gridCol>
                <a:gridCol w="576072">
                  <a:extLst>
                    <a:ext uri="{9D8B030D-6E8A-4147-A177-3AD203B41FA5}">
                      <a16:colId xmlns:a16="http://schemas.microsoft.com/office/drawing/2014/main" val="2938899387"/>
                    </a:ext>
                  </a:extLst>
                </a:gridCol>
                <a:gridCol w="576072">
                  <a:extLst>
                    <a:ext uri="{9D8B030D-6E8A-4147-A177-3AD203B41FA5}">
                      <a16:colId xmlns:a16="http://schemas.microsoft.com/office/drawing/2014/main" val="1878875229"/>
                    </a:ext>
                  </a:extLst>
                </a:gridCol>
                <a:gridCol w="576072">
                  <a:extLst>
                    <a:ext uri="{9D8B030D-6E8A-4147-A177-3AD203B41FA5}">
                      <a16:colId xmlns:a16="http://schemas.microsoft.com/office/drawing/2014/main" val="1630516043"/>
                    </a:ext>
                  </a:extLst>
                </a:gridCol>
                <a:gridCol w="576072">
                  <a:extLst>
                    <a:ext uri="{9D8B030D-6E8A-4147-A177-3AD203B41FA5}">
                      <a16:colId xmlns:a16="http://schemas.microsoft.com/office/drawing/2014/main" val="152825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5332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- 2025-06-05 11:52:42</a:t>
                      </a:r>
                      <a:r>
                        <a:rPr kumimoji="0" lang="en-US" sz="1000" b="0" i="0" u="none" strike="noStrike" kern="1200" cap="none" spc="0" normalizeH="0" baseline="0" noProof="0">
                          <a:ln>
                            <a:noFill/>
                          </a:ln>
                          <a:solidFill>
                            <a:prstClr val="black"/>
                          </a:solidFill>
                          <a:effectLst/>
                          <a:uLnTx/>
                          <a:uFillTx/>
                          <a:latin typeface="Calibri"/>
                          <a:ea typeface="+mn-ea"/>
                          <a:cs typeface="+mn-cs"/>
                        </a:rPr>
                        <a:t>
 Die Teilnahme an Läufen hat bei Gourmet schon lange Tradition. Woran man unser Teams erkennt? 🤔 Na, an den leuchtend grünen Gourmet Shirts 💚 – und natürlich am #gourmetspirit, den unsere Mitarbeiter:innen immer mit im Gepäck haben! Nicole, Elisabeth, Larissa, Katharina und Hannah von #gourmetbusiness haben sich vor kurzem in (Gourmet) Schale geworfen und beim @oesterreichischer_frauenlauf nicht nur alles gegeben, sondern gemeinsam mit über 28.900 Frauen und Mädchen ein starkes Zeichen für Zusammenhalt, Mut und Empowerment gesetzt. Gratulation! 🏃‍♀️
#gourmet #gmsgourmet #gourmetteam #wirmachengutesbesser #frauenlauf #oefl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extLst>
                  <a:ext uri="{0D108BD9-81ED-4DB2-BD59-A6C34878D82A}">
                    <a16:rowId xmlns:a16="http://schemas.microsoft.com/office/drawing/2014/main" val="2590285617"/>
                  </a:ext>
                </a:extLst>
              </a:tr>
            </a:tbl>
          </a:graphicData>
        </a:graphic>
      </p:graphicFrame>
      <p:sp>
        <p:nvSpPr>
          <p:cNvPr id="4" name="Text Placeholder 3">
            <a:extLst>
              <a:ext uri="{FF2B5EF4-FFF2-40B4-BE49-F238E27FC236}">
                <a16:creationId xmlns:a16="http://schemas.microsoft.com/office/drawing/2014/main" id="{49E1328B-0096-42AD-84F7-7F7F9E9528DA}"/>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46208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09355-379B-465D-94A8-8C68FFCDBB38}"/>
              </a:ext>
            </a:extLst>
          </p:cNvPr>
          <p:cNvSpPr>
            <a:spLocks noGrp="1"/>
          </p:cNvSpPr>
          <p:nvPr>
            <p:ph type="title"/>
          </p:nvPr>
        </p:nvSpPr>
        <p:spPr/>
        <p:txBody>
          <a:bodyPr/>
          <a:lstStyle/>
          <a:p>
            <a:r>
              <a:rPr lang="en-US"/>
              <a:t>Instagram Posts Table | gms.gourmet - 16 of 26</a:t>
            </a:r>
          </a:p>
        </p:txBody>
      </p:sp>
      <p:graphicFrame>
        <p:nvGraphicFramePr>
          <p:cNvPr id="5" name="Table Placeholder 4">
            <a:extLst>
              <a:ext uri="{FF2B5EF4-FFF2-40B4-BE49-F238E27FC236}">
                <a16:creationId xmlns:a16="http://schemas.microsoft.com/office/drawing/2014/main" id="{A849FFE9-280C-4EA1-AC0C-AB832D85A7F2}"/>
              </a:ext>
            </a:extLst>
          </p:cNvPr>
          <p:cNvGraphicFramePr>
            <a:graphicFrameLocks noGrp="1"/>
          </p:cNvGraphicFramePr>
          <p:nvPr>
            <p:ph type="tbl" sz="quarter" idx="13"/>
            <p:extLst>
              <p:ext uri="{D42A27DB-BD31-4B8C-83A1-F6EECF244321}">
                <p14:modId xmlns:p14="http://schemas.microsoft.com/office/powerpoint/2010/main" val="218266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0809134"/>
                    </a:ext>
                  </a:extLst>
                </a:gridCol>
                <a:gridCol w="1645920">
                  <a:extLst>
                    <a:ext uri="{9D8B030D-6E8A-4147-A177-3AD203B41FA5}">
                      <a16:colId xmlns:a16="http://schemas.microsoft.com/office/drawing/2014/main" val="2196317417"/>
                    </a:ext>
                  </a:extLst>
                </a:gridCol>
                <a:gridCol w="576072">
                  <a:extLst>
                    <a:ext uri="{9D8B030D-6E8A-4147-A177-3AD203B41FA5}">
                      <a16:colId xmlns:a16="http://schemas.microsoft.com/office/drawing/2014/main" val="765293910"/>
                    </a:ext>
                  </a:extLst>
                </a:gridCol>
                <a:gridCol w="576072">
                  <a:extLst>
                    <a:ext uri="{9D8B030D-6E8A-4147-A177-3AD203B41FA5}">
                      <a16:colId xmlns:a16="http://schemas.microsoft.com/office/drawing/2014/main" val="1863252539"/>
                    </a:ext>
                  </a:extLst>
                </a:gridCol>
                <a:gridCol w="576072">
                  <a:extLst>
                    <a:ext uri="{9D8B030D-6E8A-4147-A177-3AD203B41FA5}">
                      <a16:colId xmlns:a16="http://schemas.microsoft.com/office/drawing/2014/main" val="4081060184"/>
                    </a:ext>
                  </a:extLst>
                </a:gridCol>
                <a:gridCol w="576072">
                  <a:extLst>
                    <a:ext uri="{9D8B030D-6E8A-4147-A177-3AD203B41FA5}">
                      <a16:colId xmlns:a16="http://schemas.microsoft.com/office/drawing/2014/main" val="289144771"/>
                    </a:ext>
                  </a:extLst>
                </a:gridCol>
                <a:gridCol w="576072">
                  <a:extLst>
                    <a:ext uri="{9D8B030D-6E8A-4147-A177-3AD203B41FA5}">
                      <a16:colId xmlns:a16="http://schemas.microsoft.com/office/drawing/2014/main" val="1518014482"/>
                    </a:ext>
                  </a:extLst>
                </a:gridCol>
                <a:gridCol w="576072">
                  <a:extLst>
                    <a:ext uri="{9D8B030D-6E8A-4147-A177-3AD203B41FA5}">
                      <a16:colId xmlns:a16="http://schemas.microsoft.com/office/drawing/2014/main" val="792919032"/>
                    </a:ext>
                  </a:extLst>
                </a:gridCol>
                <a:gridCol w="576072">
                  <a:extLst>
                    <a:ext uri="{9D8B030D-6E8A-4147-A177-3AD203B41FA5}">
                      <a16:colId xmlns:a16="http://schemas.microsoft.com/office/drawing/2014/main" val="1558268798"/>
                    </a:ext>
                  </a:extLst>
                </a:gridCol>
                <a:gridCol w="576072">
                  <a:extLst>
                    <a:ext uri="{9D8B030D-6E8A-4147-A177-3AD203B41FA5}">
                      <a16:colId xmlns:a16="http://schemas.microsoft.com/office/drawing/2014/main" val="377352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2315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- 2025-06-04 17:25:40</a:t>
                      </a:r>
                      <a:r>
                        <a:rPr kumimoji="0" lang="de-DE" sz="1000" b="0" i="0" u="none" strike="noStrike" kern="1200" cap="none" spc="0" normalizeH="0" baseline="0" noProof="0">
                          <a:ln>
                            <a:noFill/>
                          </a:ln>
                          <a:solidFill>
                            <a:prstClr val="black"/>
                          </a:solidFill>
                          <a:effectLst/>
                          <a:uLnTx/>
                          <a:uFillTx/>
                          <a:latin typeface="Calibri"/>
                          <a:ea typeface="+mn-ea"/>
                          <a:cs typeface="+mn-cs"/>
                        </a:rPr>
                        <a:t>
 Durchstarten mit Gourmet! 🚀 Vergangene Woche fand die @langenachtderbewerbung statt, bei der sich unser Recruiting Team wieder auf Talentsuche begab. 👀 Nach vielen interessanten Gesprächen wurden auch heuer einige „Weiterkommen-Kärtchen“ ⭐ verteilt und wir sind schon sehr gespannt, wen wir bald bei uns im #gourmetteam begrüßen dürfen! 
Danke an die Lange Nacht der Bewerbung für die Organisation und bis nächstes Jahr! 🤩
#gourmet #gmsgourmet #wirmachengutesbesser #gourmetspirit #gourmetbenefits #langenachtderbewerbung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extLst>
                  <a:ext uri="{0D108BD9-81ED-4DB2-BD59-A6C34878D82A}">
                    <a16:rowId xmlns:a16="http://schemas.microsoft.com/office/drawing/2014/main" val="75208200"/>
                  </a:ext>
                </a:extLst>
              </a:tr>
            </a:tbl>
          </a:graphicData>
        </a:graphic>
      </p:graphicFrame>
      <p:sp>
        <p:nvSpPr>
          <p:cNvPr id="4" name="Text Placeholder 3">
            <a:extLst>
              <a:ext uri="{FF2B5EF4-FFF2-40B4-BE49-F238E27FC236}">
                <a16:creationId xmlns:a16="http://schemas.microsoft.com/office/drawing/2014/main" id="{4BB49111-795F-4347-9DF3-B068593B8562}"/>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86421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E98E7-EBF4-40D0-87C1-6C9FD616470C}"/>
              </a:ext>
            </a:extLst>
          </p:cNvPr>
          <p:cNvSpPr>
            <a:spLocks noGrp="1"/>
          </p:cNvSpPr>
          <p:nvPr>
            <p:ph type="title"/>
          </p:nvPr>
        </p:nvSpPr>
        <p:spPr/>
        <p:txBody>
          <a:bodyPr/>
          <a:lstStyle/>
          <a:p>
            <a:r>
              <a:rPr lang="en-US"/>
              <a:t>Instagram Posts Table | gms.gourmet - 17 of 26</a:t>
            </a:r>
          </a:p>
        </p:txBody>
      </p:sp>
      <p:graphicFrame>
        <p:nvGraphicFramePr>
          <p:cNvPr id="5" name="Table Placeholder 4">
            <a:extLst>
              <a:ext uri="{FF2B5EF4-FFF2-40B4-BE49-F238E27FC236}">
                <a16:creationId xmlns:a16="http://schemas.microsoft.com/office/drawing/2014/main" id="{75D24C8C-957C-46B9-B444-CC048E1FE515}"/>
              </a:ext>
            </a:extLst>
          </p:cNvPr>
          <p:cNvGraphicFramePr>
            <a:graphicFrameLocks noGrp="1"/>
          </p:cNvGraphicFramePr>
          <p:nvPr>
            <p:ph type="tbl" sz="quarter" idx="13"/>
            <p:extLst>
              <p:ext uri="{D42A27DB-BD31-4B8C-83A1-F6EECF244321}">
                <p14:modId xmlns:p14="http://schemas.microsoft.com/office/powerpoint/2010/main" val="41846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0279836"/>
                    </a:ext>
                  </a:extLst>
                </a:gridCol>
                <a:gridCol w="1645920">
                  <a:extLst>
                    <a:ext uri="{9D8B030D-6E8A-4147-A177-3AD203B41FA5}">
                      <a16:colId xmlns:a16="http://schemas.microsoft.com/office/drawing/2014/main" val="1724057649"/>
                    </a:ext>
                  </a:extLst>
                </a:gridCol>
                <a:gridCol w="576072">
                  <a:extLst>
                    <a:ext uri="{9D8B030D-6E8A-4147-A177-3AD203B41FA5}">
                      <a16:colId xmlns:a16="http://schemas.microsoft.com/office/drawing/2014/main" val="3719710621"/>
                    </a:ext>
                  </a:extLst>
                </a:gridCol>
                <a:gridCol w="576072">
                  <a:extLst>
                    <a:ext uri="{9D8B030D-6E8A-4147-A177-3AD203B41FA5}">
                      <a16:colId xmlns:a16="http://schemas.microsoft.com/office/drawing/2014/main" val="855407023"/>
                    </a:ext>
                  </a:extLst>
                </a:gridCol>
                <a:gridCol w="576072">
                  <a:extLst>
                    <a:ext uri="{9D8B030D-6E8A-4147-A177-3AD203B41FA5}">
                      <a16:colId xmlns:a16="http://schemas.microsoft.com/office/drawing/2014/main" val="2863567246"/>
                    </a:ext>
                  </a:extLst>
                </a:gridCol>
                <a:gridCol w="576072">
                  <a:extLst>
                    <a:ext uri="{9D8B030D-6E8A-4147-A177-3AD203B41FA5}">
                      <a16:colId xmlns:a16="http://schemas.microsoft.com/office/drawing/2014/main" val="1736839379"/>
                    </a:ext>
                  </a:extLst>
                </a:gridCol>
                <a:gridCol w="576072">
                  <a:extLst>
                    <a:ext uri="{9D8B030D-6E8A-4147-A177-3AD203B41FA5}">
                      <a16:colId xmlns:a16="http://schemas.microsoft.com/office/drawing/2014/main" val="3231819161"/>
                    </a:ext>
                  </a:extLst>
                </a:gridCol>
                <a:gridCol w="576072">
                  <a:extLst>
                    <a:ext uri="{9D8B030D-6E8A-4147-A177-3AD203B41FA5}">
                      <a16:colId xmlns:a16="http://schemas.microsoft.com/office/drawing/2014/main" val="3681684517"/>
                    </a:ext>
                  </a:extLst>
                </a:gridCol>
                <a:gridCol w="576072">
                  <a:extLst>
                    <a:ext uri="{9D8B030D-6E8A-4147-A177-3AD203B41FA5}">
                      <a16:colId xmlns:a16="http://schemas.microsoft.com/office/drawing/2014/main" val="2555288218"/>
                    </a:ext>
                  </a:extLst>
                </a:gridCol>
                <a:gridCol w="576072">
                  <a:extLst>
                    <a:ext uri="{9D8B030D-6E8A-4147-A177-3AD203B41FA5}">
                      <a16:colId xmlns:a16="http://schemas.microsoft.com/office/drawing/2014/main" val="10770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14140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- 2025-06-03 09:01:30</a:t>
                      </a:r>
                      <a:r>
                        <a:rPr kumimoji="0" lang="de-DE" sz="1000" b="0" i="0" u="none" strike="noStrike" kern="1200" cap="none" spc="0" normalizeH="0" baseline="0" noProof="0">
                          <a:ln>
                            <a:noFill/>
                          </a:ln>
                          <a:solidFill>
                            <a:prstClr val="black"/>
                          </a:solidFill>
                          <a:effectLst/>
                          <a:uLnTx/>
                          <a:uFillTx/>
                          <a:latin typeface="Calibri"/>
                          <a:ea typeface="+mn-ea"/>
                          <a:cs typeface="+mn-cs"/>
                        </a:rPr>
                        <a:t>
 Beim Tag des Samariterbundes erwartete die Gäste heuer zum bereits 14. Mal ein abwechslungsreiches Programm für die ganze Familie. 🥳 Das kunterbunte Event auf der Kaiserwiese im Wiener Prater war wieder gut besucht und bot Einblicke in die vielfältigen Tätigkeitsbereiche des @samariterbundwien. Mittendrin und ausgestattet mit den köstlichen BIO-Topfenknödel war auch das Team von Gourmet Daheim. 🍽️ Als langjähriger Essen auf Rädern-Partner freuen wir uns jedes Jahr, dass wir dabei sind und die Gäste mit unseren feinen Spezialitäten verwöhnen dürfen. Bis zum nächsten Mal! 🙏
Mehr zu Gourmet Daheim auf gourmet-daheim.at!
Fotos ©️: Gourmet &amp; Samariterbund Wien/APA-Fotoservice/Peter Hautzinger
#gourmet #gmsgourmet #gourmetdaheim #wirmachengutesbesser #essenaufrädern #tagdessamariterbundes #samariterbundwien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extLst>
                  <a:ext uri="{0D108BD9-81ED-4DB2-BD59-A6C34878D82A}">
                    <a16:rowId xmlns:a16="http://schemas.microsoft.com/office/drawing/2014/main" val="2911936422"/>
                  </a:ext>
                </a:extLst>
              </a:tr>
            </a:tbl>
          </a:graphicData>
        </a:graphic>
      </p:graphicFrame>
      <p:sp>
        <p:nvSpPr>
          <p:cNvPr id="4" name="Text Placeholder 3">
            <a:extLst>
              <a:ext uri="{FF2B5EF4-FFF2-40B4-BE49-F238E27FC236}">
                <a16:creationId xmlns:a16="http://schemas.microsoft.com/office/drawing/2014/main" id="{6BFFD9E5-6AAB-4513-A8AB-98B929C8A3AE}"/>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761418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A297C-D5F2-466C-A807-42F71A080485}"/>
              </a:ext>
            </a:extLst>
          </p:cNvPr>
          <p:cNvSpPr>
            <a:spLocks noGrp="1"/>
          </p:cNvSpPr>
          <p:nvPr>
            <p:ph type="title"/>
          </p:nvPr>
        </p:nvSpPr>
        <p:spPr/>
        <p:txBody>
          <a:bodyPr/>
          <a:lstStyle/>
          <a:p>
            <a:r>
              <a:rPr lang="en-US"/>
              <a:t>Instagram Posts Table | gms.gourmet - 18 of 26</a:t>
            </a:r>
          </a:p>
        </p:txBody>
      </p:sp>
      <p:graphicFrame>
        <p:nvGraphicFramePr>
          <p:cNvPr id="5" name="Table Placeholder 4">
            <a:extLst>
              <a:ext uri="{FF2B5EF4-FFF2-40B4-BE49-F238E27FC236}">
                <a16:creationId xmlns:a16="http://schemas.microsoft.com/office/drawing/2014/main" id="{B1458272-2182-4171-ADA5-F9F25B9DE185}"/>
              </a:ext>
            </a:extLst>
          </p:cNvPr>
          <p:cNvGraphicFramePr>
            <a:graphicFrameLocks noGrp="1"/>
          </p:cNvGraphicFramePr>
          <p:nvPr>
            <p:ph type="tbl" sz="quarter" idx="13"/>
            <p:extLst>
              <p:ext uri="{D42A27DB-BD31-4B8C-83A1-F6EECF244321}">
                <p14:modId xmlns:p14="http://schemas.microsoft.com/office/powerpoint/2010/main" val="253099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5773136"/>
                    </a:ext>
                  </a:extLst>
                </a:gridCol>
                <a:gridCol w="1645920">
                  <a:extLst>
                    <a:ext uri="{9D8B030D-6E8A-4147-A177-3AD203B41FA5}">
                      <a16:colId xmlns:a16="http://schemas.microsoft.com/office/drawing/2014/main" val="3326349044"/>
                    </a:ext>
                  </a:extLst>
                </a:gridCol>
                <a:gridCol w="576072">
                  <a:extLst>
                    <a:ext uri="{9D8B030D-6E8A-4147-A177-3AD203B41FA5}">
                      <a16:colId xmlns:a16="http://schemas.microsoft.com/office/drawing/2014/main" val="3065206272"/>
                    </a:ext>
                  </a:extLst>
                </a:gridCol>
                <a:gridCol w="576072">
                  <a:extLst>
                    <a:ext uri="{9D8B030D-6E8A-4147-A177-3AD203B41FA5}">
                      <a16:colId xmlns:a16="http://schemas.microsoft.com/office/drawing/2014/main" val="2973595862"/>
                    </a:ext>
                  </a:extLst>
                </a:gridCol>
                <a:gridCol w="576072">
                  <a:extLst>
                    <a:ext uri="{9D8B030D-6E8A-4147-A177-3AD203B41FA5}">
                      <a16:colId xmlns:a16="http://schemas.microsoft.com/office/drawing/2014/main" val="2742503954"/>
                    </a:ext>
                  </a:extLst>
                </a:gridCol>
                <a:gridCol w="576072">
                  <a:extLst>
                    <a:ext uri="{9D8B030D-6E8A-4147-A177-3AD203B41FA5}">
                      <a16:colId xmlns:a16="http://schemas.microsoft.com/office/drawing/2014/main" val="2527358891"/>
                    </a:ext>
                  </a:extLst>
                </a:gridCol>
                <a:gridCol w="576072">
                  <a:extLst>
                    <a:ext uri="{9D8B030D-6E8A-4147-A177-3AD203B41FA5}">
                      <a16:colId xmlns:a16="http://schemas.microsoft.com/office/drawing/2014/main" val="2885612110"/>
                    </a:ext>
                  </a:extLst>
                </a:gridCol>
                <a:gridCol w="576072">
                  <a:extLst>
                    <a:ext uri="{9D8B030D-6E8A-4147-A177-3AD203B41FA5}">
                      <a16:colId xmlns:a16="http://schemas.microsoft.com/office/drawing/2014/main" val="2955666439"/>
                    </a:ext>
                  </a:extLst>
                </a:gridCol>
                <a:gridCol w="576072">
                  <a:extLst>
                    <a:ext uri="{9D8B030D-6E8A-4147-A177-3AD203B41FA5}">
                      <a16:colId xmlns:a16="http://schemas.microsoft.com/office/drawing/2014/main" val="3838561891"/>
                    </a:ext>
                  </a:extLst>
                </a:gridCol>
                <a:gridCol w="576072">
                  <a:extLst>
                    <a:ext uri="{9D8B030D-6E8A-4147-A177-3AD203B41FA5}">
                      <a16:colId xmlns:a16="http://schemas.microsoft.com/office/drawing/2014/main" val="60055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6012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- 2025-06-01 09:01:34</a:t>
                      </a:r>
                      <a:r>
                        <a:rPr kumimoji="0" lang="de-DE" sz="1000" b="0" i="0" u="none" strike="noStrike" kern="1200" cap="none" spc="0" normalizeH="0" baseline="0" noProof="0">
                          <a:ln>
                            <a:noFill/>
                          </a:ln>
                          <a:solidFill>
                            <a:prstClr val="black"/>
                          </a:solidFill>
                          <a:effectLst/>
                          <a:uLnTx/>
                          <a:uFillTx/>
                          <a:latin typeface="Calibri"/>
                          <a:ea typeface="+mn-ea"/>
                          <a:cs typeface="+mn-cs"/>
                        </a:rPr>
                        <a:t>
 Heute ist Weltbauerntag! 👩‍🌾👨‍🌾 Ein guter Anlass, um uns wieder bei unseren Lieferant:innen zu bedanken – denn beim Kochen achten wir auf Regionalität und Saisonalität und greifen so oft wie möglich zu biologischen Lebensmitteln. Durch ihre wichtige und qualitativ hochwertige Arbeit schaffen wir es so täglich, alle Gäste mit frischen, gesunden und köstlichen Speisen zu versorgen. 🍽️Einige unserer langjährigen Lieferant:innen haben wir heute vor den Vorhang geholt: Freiler Milch aus Kirchschlag, feinen Spargel vom @spargelhof.magoschitz im Marchfeld, Gemüse von @bio_lutz und @schneiders_gemueseland und BIO-Linsen vom Bio-Hof Taschner-Kolmar in Unterlaa. 💚
Weitere Infos zu Einkaufspolitik bei Gourmet gibt's hier zum Nachlesen: gourmet.at/ueber-uns/einkaufspolitik
#gourmet #gmsgourmet #wirmachengutesbesser #weltbauerntag #bio #gemeinschaftsgastronomie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extLst>
                  <a:ext uri="{0D108BD9-81ED-4DB2-BD59-A6C34878D82A}">
                    <a16:rowId xmlns:a16="http://schemas.microsoft.com/office/drawing/2014/main" val="3692677501"/>
                  </a:ext>
                </a:extLst>
              </a:tr>
            </a:tbl>
          </a:graphicData>
        </a:graphic>
      </p:graphicFrame>
      <p:sp>
        <p:nvSpPr>
          <p:cNvPr id="4" name="Text Placeholder 3">
            <a:extLst>
              <a:ext uri="{FF2B5EF4-FFF2-40B4-BE49-F238E27FC236}">
                <a16:creationId xmlns:a16="http://schemas.microsoft.com/office/drawing/2014/main" id="{B920938A-A0F6-442D-8F1F-855E6D331908}"/>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991014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776E-AAC3-4AC9-AF9F-B9EED3718CAD}"/>
              </a:ext>
            </a:extLst>
          </p:cNvPr>
          <p:cNvSpPr>
            <a:spLocks noGrp="1"/>
          </p:cNvSpPr>
          <p:nvPr>
            <p:ph type="title"/>
          </p:nvPr>
        </p:nvSpPr>
        <p:spPr/>
        <p:txBody>
          <a:bodyPr/>
          <a:lstStyle/>
          <a:p>
            <a:r>
              <a:rPr lang="en-US"/>
              <a:t>Instagram Posts Table | gms.gourmet - 19 of 26</a:t>
            </a:r>
          </a:p>
        </p:txBody>
      </p:sp>
      <p:graphicFrame>
        <p:nvGraphicFramePr>
          <p:cNvPr id="5" name="Table Placeholder 4">
            <a:extLst>
              <a:ext uri="{FF2B5EF4-FFF2-40B4-BE49-F238E27FC236}">
                <a16:creationId xmlns:a16="http://schemas.microsoft.com/office/drawing/2014/main" id="{D392504F-37BE-42C2-9793-513675BA0993}"/>
              </a:ext>
            </a:extLst>
          </p:cNvPr>
          <p:cNvGraphicFramePr>
            <a:graphicFrameLocks noGrp="1"/>
          </p:cNvGraphicFramePr>
          <p:nvPr>
            <p:ph type="tbl" sz="quarter" idx="13"/>
            <p:extLst>
              <p:ext uri="{D42A27DB-BD31-4B8C-83A1-F6EECF244321}">
                <p14:modId xmlns:p14="http://schemas.microsoft.com/office/powerpoint/2010/main" val="130222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670236"/>
                    </a:ext>
                  </a:extLst>
                </a:gridCol>
                <a:gridCol w="1645920">
                  <a:extLst>
                    <a:ext uri="{9D8B030D-6E8A-4147-A177-3AD203B41FA5}">
                      <a16:colId xmlns:a16="http://schemas.microsoft.com/office/drawing/2014/main" val="2954076605"/>
                    </a:ext>
                  </a:extLst>
                </a:gridCol>
                <a:gridCol w="576072">
                  <a:extLst>
                    <a:ext uri="{9D8B030D-6E8A-4147-A177-3AD203B41FA5}">
                      <a16:colId xmlns:a16="http://schemas.microsoft.com/office/drawing/2014/main" val="790707967"/>
                    </a:ext>
                  </a:extLst>
                </a:gridCol>
                <a:gridCol w="576072">
                  <a:extLst>
                    <a:ext uri="{9D8B030D-6E8A-4147-A177-3AD203B41FA5}">
                      <a16:colId xmlns:a16="http://schemas.microsoft.com/office/drawing/2014/main" val="1396759494"/>
                    </a:ext>
                  </a:extLst>
                </a:gridCol>
                <a:gridCol w="576072">
                  <a:extLst>
                    <a:ext uri="{9D8B030D-6E8A-4147-A177-3AD203B41FA5}">
                      <a16:colId xmlns:a16="http://schemas.microsoft.com/office/drawing/2014/main" val="4147625391"/>
                    </a:ext>
                  </a:extLst>
                </a:gridCol>
                <a:gridCol w="576072">
                  <a:extLst>
                    <a:ext uri="{9D8B030D-6E8A-4147-A177-3AD203B41FA5}">
                      <a16:colId xmlns:a16="http://schemas.microsoft.com/office/drawing/2014/main" val="3146556231"/>
                    </a:ext>
                  </a:extLst>
                </a:gridCol>
                <a:gridCol w="576072">
                  <a:extLst>
                    <a:ext uri="{9D8B030D-6E8A-4147-A177-3AD203B41FA5}">
                      <a16:colId xmlns:a16="http://schemas.microsoft.com/office/drawing/2014/main" val="1882137046"/>
                    </a:ext>
                  </a:extLst>
                </a:gridCol>
                <a:gridCol w="576072">
                  <a:extLst>
                    <a:ext uri="{9D8B030D-6E8A-4147-A177-3AD203B41FA5}">
                      <a16:colId xmlns:a16="http://schemas.microsoft.com/office/drawing/2014/main" val="2808480464"/>
                    </a:ext>
                  </a:extLst>
                </a:gridCol>
                <a:gridCol w="576072">
                  <a:extLst>
                    <a:ext uri="{9D8B030D-6E8A-4147-A177-3AD203B41FA5}">
                      <a16:colId xmlns:a16="http://schemas.microsoft.com/office/drawing/2014/main" val="4159155817"/>
                    </a:ext>
                  </a:extLst>
                </a:gridCol>
                <a:gridCol w="576072">
                  <a:extLst>
                    <a:ext uri="{9D8B030D-6E8A-4147-A177-3AD203B41FA5}">
                      <a16:colId xmlns:a16="http://schemas.microsoft.com/office/drawing/2014/main" val="6900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2178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- 2025-05-29 09:01:57</a:t>
                      </a:r>
                      <a:r>
                        <a:rPr kumimoji="0" lang="de-DE" sz="1000" b="0" i="0" u="none" strike="noStrike" kern="1200" cap="none" spc="0" normalizeH="0" baseline="0" noProof="0">
                          <a:ln>
                            <a:noFill/>
                          </a:ln>
                          <a:solidFill>
                            <a:prstClr val="black"/>
                          </a:solidFill>
                          <a:effectLst/>
                          <a:uLnTx/>
                          <a:uFillTx/>
                          <a:latin typeface="Calibri"/>
                          <a:ea typeface="+mn-ea"/>
                          <a:cs typeface="+mn-cs"/>
                        </a:rPr>
                        <a:t>
 Wenn es um die beliebtesten Speisen mit #spargel geht, darf ein Klassiker nicht fehlen: Die Spargelcremesuppe. 😋 Entwicklungskoch Markus verrät euch unser feines Rezept! Zutaten und die Schritt-für-Schritt-Zubereitung findet ihr auch hier in der Beschreibung. 👇️
Zutaten für die Spargelcremesuppe:
200 g Spargel, grün
1 Liter Spargelfond
250 ml Schlagobers
30 g	Butter
1/2 Zwiebel
1 EL	Mehl
Salz, Pfeffer
etwas Muskatnuss
Kristallzucker
Zitrone
Zubereitung:
1️⃣ Den Spargel mit etwas Zucker und Zitrone kochen.
2️⃣ Die Zwiebel fein schneiden und in Butter glasig anschwitzen. Das Mehl dazugeben und mit dem Spargelfond aufgießen. Etwas köcheln lassen.
3️⃣ Mit Schlagobers aufgießen und mit Salz, Pfeffer und etwas Muskatnuss abschmecken.
4️⃣ Den Spargel in Stücke schneiden und als Einlage der Suppe verwenden.
Tipp: Verfeinert die Suppe mit frischen Kräutern wie Petersilie und Dill, mit Gewürzen wie Safran oder Cayennepfeffer oder mit Toppings wie geriebenem Parmesan und gerösteten Nüsse. Sollte euch etwas Suppe übrigbleiben, lässt sich diese übrigens wunderbar in weiteren Gerichten wie Risotto oder Saucen weiterverwenden.
Viele weitere tolle Rezepte gibt's auf gourmet.blog.at. Wir wünschen guten Appetit!
#gourmet #gmsgourmet #wirmachengutesbesser #rezept #spargelcremesuppe #spargelsuppe #suppe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extLst>
                  <a:ext uri="{0D108BD9-81ED-4DB2-BD59-A6C34878D82A}">
                    <a16:rowId xmlns:a16="http://schemas.microsoft.com/office/drawing/2014/main" val="440491350"/>
                  </a:ext>
                </a:extLst>
              </a:tr>
            </a:tbl>
          </a:graphicData>
        </a:graphic>
      </p:graphicFrame>
      <p:sp>
        <p:nvSpPr>
          <p:cNvPr id="4" name="Text Placeholder 3">
            <a:extLst>
              <a:ext uri="{FF2B5EF4-FFF2-40B4-BE49-F238E27FC236}">
                <a16:creationId xmlns:a16="http://schemas.microsoft.com/office/drawing/2014/main" id="{1FBF3F32-9AF2-452C-BD4E-A8EDF505F1AC}"/>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651012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4545-1FD4-4AEB-9C6D-3B6A1FD3C6F8}"/>
              </a:ext>
            </a:extLst>
          </p:cNvPr>
          <p:cNvSpPr>
            <a:spLocks noGrp="1"/>
          </p:cNvSpPr>
          <p:nvPr>
            <p:ph type="title"/>
          </p:nvPr>
        </p:nvSpPr>
        <p:spPr/>
        <p:txBody>
          <a:bodyPr/>
          <a:lstStyle/>
          <a:p>
            <a:r>
              <a:rPr lang="en-US"/>
              <a:t>Instagram Posts Table | gms.gourmet - 20 of 26</a:t>
            </a:r>
          </a:p>
        </p:txBody>
      </p:sp>
      <p:graphicFrame>
        <p:nvGraphicFramePr>
          <p:cNvPr id="5" name="Table Placeholder 4">
            <a:extLst>
              <a:ext uri="{FF2B5EF4-FFF2-40B4-BE49-F238E27FC236}">
                <a16:creationId xmlns:a16="http://schemas.microsoft.com/office/drawing/2014/main" id="{DF62C791-BE7D-4379-9D39-86DC05A83BEE}"/>
              </a:ext>
            </a:extLst>
          </p:cNvPr>
          <p:cNvGraphicFramePr>
            <a:graphicFrameLocks noGrp="1"/>
          </p:cNvGraphicFramePr>
          <p:nvPr>
            <p:ph type="tbl" sz="quarter" idx="13"/>
            <p:extLst>
              <p:ext uri="{D42A27DB-BD31-4B8C-83A1-F6EECF244321}">
                <p14:modId xmlns:p14="http://schemas.microsoft.com/office/powerpoint/2010/main" val="1842369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849686"/>
                    </a:ext>
                  </a:extLst>
                </a:gridCol>
                <a:gridCol w="1645920">
                  <a:extLst>
                    <a:ext uri="{9D8B030D-6E8A-4147-A177-3AD203B41FA5}">
                      <a16:colId xmlns:a16="http://schemas.microsoft.com/office/drawing/2014/main" val="1546742513"/>
                    </a:ext>
                  </a:extLst>
                </a:gridCol>
                <a:gridCol w="576072">
                  <a:extLst>
                    <a:ext uri="{9D8B030D-6E8A-4147-A177-3AD203B41FA5}">
                      <a16:colId xmlns:a16="http://schemas.microsoft.com/office/drawing/2014/main" val="3279979345"/>
                    </a:ext>
                  </a:extLst>
                </a:gridCol>
                <a:gridCol w="576072">
                  <a:extLst>
                    <a:ext uri="{9D8B030D-6E8A-4147-A177-3AD203B41FA5}">
                      <a16:colId xmlns:a16="http://schemas.microsoft.com/office/drawing/2014/main" val="1806684203"/>
                    </a:ext>
                  </a:extLst>
                </a:gridCol>
                <a:gridCol w="576072">
                  <a:extLst>
                    <a:ext uri="{9D8B030D-6E8A-4147-A177-3AD203B41FA5}">
                      <a16:colId xmlns:a16="http://schemas.microsoft.com/office/drawing/2014/main" val="4003350028"/>
                    </a:ext>
                  </a:extLst>
                </a:gridCol>
                <a:gridCol w="576072">
                  <a:extLst>
                    <a:ext uri="{9D8B030D-6E8A-4147-A177-3AD203B41FA5}">
                      <a16:colId xmlns:a16="http://schemas.microsoft.com/office/drawing/2014/main" val="1515045813"/>
                    </a:ext>
                  </a:extLst>
                </a:gridCol>
                <a:gridCol w="576072">
                  <a:extLst>
                    <a:ext uri="{9D8B030D-6E8A-4147-A177-3AD203B41FA5}">
                      <a16:colId xmlns:a16="http://schemas.microsoft.com/office/drawing/2014/main" val="1738129977"/>
                    </a:ext>
                  </a:extLst>
                </a:gridCol>
                <a:gridCol w="576072">
                  <a:extLst>
                    <a:ext uri="{9D8B030D-6E8A-4147-A177-3AD203B41FA5}">
                      <a16:colId xmlns:a16="http://schemas.microsoft.com/office/drawing/2014/main" val="2173978233"/>
                    </a:ext>
                  </a:extLst>
                </a:gridCol>
                <a:gridCol w="576072">
                  <a:extLst>
                    <a:ext uri="{9D8B030D-6E8A-4147-A177-3AD203B41FA5}">
                      <a16:colId xmlns:a16="http://schemas.microsoft.com/office/drawing/2014/main" val="1368371967"/>
                    </a:ext>
                  </a:extLst>
                </a:gridCol>
                <a:gridCol w="576072">
                  <a:extLst>
                    <a:ext uri="{9D8B030D-6E8A-4147-A177-3AD203B41FA5}">
                      <a16:colId xmlns:a16="http://schemas.microsoft.com/office/drawing/2014/main" val="3560907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3541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- 2025-05-27 16:13:11</a:t>
                      </a:r>
                      <a:r>
                        <a:rPr kumimoji="0" lang="de-DE" sz="1000" b="0" i="0" u="none" strike="noStrike" kern="1200" cap="none" spc="0" normalizeH="0" baseline="0" noProof="0">
                          <a:ln>
                            <a:noFill/>
                          </a:ln>
                          <a:solidFill>
                            <a:prstClr val="black"/>
                          </a:solidFill>
                          <a:effectLst/>
                          <a:uLnTx/>
                          <a:uFillTx/>
                          <a:latin typeface="Calibri"/>
                          <a:ea typeface="+mn-ea"/>
                          <a:cs typeface="+mn-cs"/>
                        </a:rPr>
                        <a:t>
 Große Leistung, großer Genuss! Bei der Triathlon-Challenge in St. Pölten haben die Sportler:innen 🏃 vergangene Woche alles gegeben – und sich anschließend mit stärkenden Köstlichkeiten vom Gourmet Team belohnt. 😋 2.700 hausgemachte Marillen- und Nusspalatschinken sowie rund 3.000 Pizzastücke 🍕 wurden an die Athlet:innen ausgegeben.
Wir freuen uns, dieses Großevent seit vielen Jahren kulinarisch begleiten zu dürfen – und über das positive Feedback von den Teilnehmer:innen und Veranstalter Christoph Schwarz. 🙏
Ein herzliches Dankeschön an unsere engagierten Mitarbeiter:innen vor Ort für ihren Einsatz. Wir freuen uns schon auf die nächste Triathlon-Challenge!
#gourmet #gmsgourmet #gourmetspirit #gourmetteam #wirmachengutesbesser #triathlonchallenge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extLst>
                  <a:ext uri="{0D108BD9-81ED-4DB2-BD59-A6C34878D82A}">
                    <a16:rowId xmlns:a16="http://schemas.microsoft.com/office/drawing/2014/main" val="2891533707"/>
                  </a:ext>
                </a:extLst>
              </a:tr>
            </a:tbl>
          </a:graphicData>
        </a:graphic>
      </p:graphicFrame>
      <p:sp>
        <p:nvSpPr>
          <p:cNvPr id="4" name="Text Placeholder 3">
            <a:extLst>
              <a:ext uri="{FF2B5EF4-FFF2-40B4-BE49-F238E27FC236}">
                <a16:creationId xmlns:a16="http://schemas.microsoft.com/office/drawing/2014/main" id="{16F22A4E-6CA0-43E6-9061-6293CA0A61A2}"/>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236623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0C9C-38D2-4843-BC7A-568C62064BBB}"/>
              </a:ext>
            </a:extLst>
          </p:cNvPr>
          <p:cNvSpPr>
            <a:spLocks noGrp="1"/>
          </p:cNvSpPr>
          <p:nvPr>
            <p:ph type="title"/>
          </p:nvPr>
        </p:nvSpPr>
        <p:spPr/>
        <p:txBody>
          <a:bodyPr/>
          <a:lstStyle/>
          <a:p>
            <a:r>
              <a:rPr lang="en-US"/>
              <a:t>Instagram Posts Table | gms.gourmet - 21 of 26</a:t>
            </a:r>
          </a:p>
        </p:txBody>
      </p:sp>
      <p:graphicFrame>
        <p:nvGraphicFramePr>
          <p:cNvPr id="5" name="Table Placeholder 4">
            <a:extLst>
              <a:ext uri="{FF2B5EF4-FFF2-40B4-BE49-F238E27FC236}">
                <a16:creationId xmlns:a16="http://schemas.microsoft.com/office/drawing/2014/main" id="{BA1539C4-FABC-407B-8CAA-459DE35B0389}"/>
              </a:ext>
            </a:extLst>
          </p:cNvPr>
          <p:cNvGraphicFramePr>
            <a:graphicFrameLocks noGrp="1"/>
          </p:cNvGraphicFramePr>
          <p:nvPr>
            <p:ph type="tbl" sz="quarter" idx="13"/>
            <p:extLst>
              <p:ext uri="{D42A27DB-BD31-4B8C-83A1-F6EECF244321}">
                <p14:modId xmlns:p14="http://schemas.microsoft.com/office/powerpoint/2010/main" val="108334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24655820"/>
                    </a:ext>
                  </a:extLst>
                </a:gridCol>
                <a:gridCol w="1645920">
                  <a:extLst>
                    <a:ext uri="{9D8B030D-6E8A-4147-A177-3AD203B41FA5}">
                      <a16:colId xmlns:a16="http://schemas.microsoft.com/office/drawing/2014/main" val="2558444658"/>
                    </a:ext>
                  </a:extLst>
                </a:gridCol>
                <a:gridCol w="576072">
                  <a:extLst>
                    <a:ext uri="{9D8B030D-6E8A-4147-A177-3AD203B41FA5}">
                      <a16:colId xmlns:a16="http://schemas.microsoft.com/office/drawing/2014/main" val="3994081187"/>
                    </a:ext>
                  </a:extLst>
                </a:gridCol>
                <a:gridCol w="576072">
                  <a:extLst>
                    <a:ext uri="{9D8B030D-6E8A-4147-A177-3AD203B41FA5}">
                      <a16:colId xmlns:a16="http://schemas.microsoft.com/office/drawing/2014/main" val="2752563302"/>
                    </a:ext>
                  </a:extLst>
                </a:gridCol>
                <a:gridCol w="576072">
                  <a:extLst>
                    <a:ext uri="{9D8B030D-6E8A-4147-A177-3AD203B41FA5}">
                      <a16:colId xmlns:a16="http://schemas.microsoft.com/office/drawing/2014/main" val="3301403320"/>
                    </a:ext>
                  </a:extLst>
                </a:gridCol>
                <a:gridCol w="576072">
                  <a:extLst>
                    <a:ext uri="{9D8B030D-6E8A-4147-A177-3AD203B41FA5}">
                      <a16:colId xmlns:a16="http://schemas.microsoft.com/office/drawing/2014/main" val="689550389"/>
                    </a:ext>
                  </a:extLst>
                </a:gridCol>
                <a:gridCol w="576072">
                  <a:extLst>
                    <a:ext uri="{9D8B030D-6E8A-4147-A177-3AD203B41FA5}">
                      <a16:colId xmlns:a16="http://schemas.microsoft.com/office/drawing/2014/main" val="4021467615"/>
                    </a:ext>
                  </a:extLst>
                </a:gridCol>
                <a:gridCol w="576072">
                  <a:extLst>
                    <a:ext uri="{9D8B030D-6E8A-4147-A177-3AD203B41FA5}">
                      <a16:colId xmlns:a16="http://schemas.microsoft.com/office/drawing/2014/main" val="1370513772"/>
                    </a:ext>
                  </a:extLst>
                </a:gridCol>
                <a:gridCol w="576072">
                  <a:extLst>
                    <a:ext uri="{9D8B030D-6E8A-4147-A177-3AD203B41FA5}">
                      <a16:colId xmlns:a16="http://schemas.microsoft.com/office/drawing/2014/main" val="1387012593"/>
                    </a:ext>
                  </a:extLst>
                </a:gridCol>
                <a:gridCol w="576072">
                  <a:extLst>
                    <a:ext uri="{9D8B030D-6E8A-4147-A177-3AD203B41FA5}">
                      <a16:colId xmlns:a16="http://schemas.microsoft.com/office/drawing/2014/main" val="4072991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5211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- 2025-05-26 09:25:14</a:t>
                      </a:r>
                      <a:r>
                        <a:rPr kumimoji="0" lang="de-DE" sz="1000" b="0" i="0" u="none" strike="noStrike" kern="1200" cap="none" spc="0" normalizeH="0" baseline="0" noProof="0">
                          <a:ln>
                            <a:noFill/>
                          </a:ln>
                          <a:solidFill>
                            <a:prstClr val="black"/>
                          </a:solidFill>
                          <a:effectLst/>
                          <a:uLnTx/>
                          <a:uFillTx/>
                          <a:latin typeface="Calibri"/>
                          <a:ea typeface="+mn-ea"/>
                          <a:cs typeface="+mn-cs"/>
                        </a:rPr>
                        <a:t>
 Heute ist der Tag der Lebensmittelrettung! Der @wwf_austria ruft den Aktionstag jedes Jahr am 26. Mai aus, um auf den sorgsamen Umgang mit Lebensmitteln und die Vermeidung von Abfällen aufmerksam zu machen – und um zu zeigen, wie wir das gemeinsam schaffen können. Rein rechnerisch gehen alle von Jahresbeginn bis heute produzierten Lebensmittel entlang der gesamten Wertschöpfungskette verloren (also vom Feld bis auf den Teller). Das ist besonders schmerzhaft bei Fleischabfällen 🥩, da die Produktion viel Fläche und Energie braucht. 🌎️ 
Pegah Bayaty (Expertin für nachhaltige Ernährung beim WWF) ️zeigt euch 5 🖐️ einfache Tipps, wie wir im Alltag Lebensmittel retten. 🦸‍♀️🦸‍♂️ 
#gourmet #gmsgourmet #wirmachengutesbesser #wwfaustria #tagderlebensmittelrettung #foodwaste #nachhaltigkeit #tipps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extLst>
                  <a:ext uri="{0D108BD9-81ED-4DB2-BD59-A6C34878D82A}">
                    <a16:rowId xmlns:a16="http://schemas.microsoft.com/office/drawing/2014/main" val="2344398200"/>
                  </a:ext>
                </a:extLst>
              </a:tr>
            </a:tbl>
          </a:graphicData>
        </a:graphic>
      </p:graphicFrame>
      <p:sp>
        <p:nvSpPr>
          <p:cNvPr id="4" name="Text Placeholder 3">
            <a:extLst>
              <a:ext uri="{FF2B5EF4-FFF2-40B4-BE49-F238E27FC236}">
                <a16:creationId xmlns:a16="http://schemas.microsoft.com/office/drawing/2014/main" id="{168B14D2-CFEC-4AF0-99CB-01BE7B7D51F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49127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BEB47-C27B-4445-A24F-757B4194E5BA}"/>
              </a:ext>
            </a:extLst>
          </p:cNvPr>
          <p:cNvSpPr>
            <a:spLocks noGrp="1"/>
          </p:cNvSpPr>
          <p:nvPr>
            <p:ph type="title"/>
          </p:nvPr>
        </p:nvSpPr>
        <p:spPr/>
        <p:txBody>
          <a:bodyPr/>
          <a:lstStyle/>
          <a:p>
            <a:r>
              <a:rPr lang="en-US"/>
              <a:t>Instagram Posts Table | gms.gourmet - 22 of 26</a:t>
            </a:r>
          </a:p>
        </p:txBody>
      </p:sp>
      <p:graphicFrame>
        <p:nvGraphicFramePr>
          <p:cNvPr id="5" name="Table Placeholder 4">
            <a:extLst>
              <a:ext uri="{FF2B5EF4-FFF2-40B4-BE49-F238E27FC236}">
                <a16:creationId xmlns:a16="http://schemas.microsoft.com/office/drawing/2014/main" id="{740B6FAA-0468-4AF6-BC95-7A699C9D7DD0}"/>
              </a:ext>
            </a:extLst>
          </p:cNvPr>
          <p:cNvGraphicFramePr>
            <a:graphicFrameLocks noGrp="1"/>
          </p:cNvGraphicFramePr>
          <p:nvPr>
            <p:ph type="tbl" sz="quarter" idx="13"/>
            <p:extLst>
              <p:ext uri="{D42A27DB-BD31-4B8C-83A1-F6EECF244321}">
                <p14:modId xmlns:p14="http://schemas.microsoft.com/office/powerpoint/2010/main" val="207757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8778314"/>
                    </a:ext>
                  </a:extLst>
                </a:gridCol>
                <a:gridCol w="1645920">
                  <a:extLst>
                    <a:ext uri="{9D8B030D-6E8A-4147-A177-3AD203B41FA5}">
                      <a16:colId xmlns:a16="http://schemas.microsoft.com/office/drawing/2014/main" val="10875456"/>
                    </a:ext>
                  </a:extLst>
                </a:gridCol>
                <a:gridCol w="576072">
                  <a:extLst>
                    <a:ext uri="{9D8B030D-6E8A-4147-A177-3AD203B41FA5}">
                      <a16:colId xmlns:a16="http://schemas.microsoft.com/office/drawing/2014/main" val="3305085300"/>
                    </a:ext>
                  </a:extLst>
                </a:gridCol>
                <a:gridCol w="576072">
                  <a:extLst>
                    <a:ext uri="{9D8B030D-6E8A-4147-A177-3AD203B41FA5}">
                      <a16:colId xmlns:a16="http://schemas.microsoft.com/office/drawing/2014/main" val="2497131735"/>
                    </a:ext>
                  </a:extLst>
                </a:gridCol>
                <a:gridCol w="576072">
                  <a:extLst>
                    <a:ext uri="{9D8B030D-6E8A-4147-A177-3AD203B41FA5}">
                      <a16:colId xmlns:a16="http://schemas.microsoft.com/office/drawing/2014/main" val="1741783816"/>
                    </a:ext>
                  </a:extLst>
                </a:gridCol>
                <a:gridCol w="576072">
                  <a:extLst>
                    <a:ext uri="{9D8B030D-6E8A-4147-A177-3AD203B41FA5}">
                      <a16:colId xmlns:a16="http://schemas.microsoft.com/office/drawing/2014/main" val="2767461109"/>
                    </a:ext>
                  </a:extLst>
                </a:gridCol>
                <a:gridCol w="576072">
                  <a:extLst>
                    <a:ext uri="{9D8B030D-6E8A-4147-A177-3AD203B41FA5}">
                      <a16:colId xmlns:a16="http://schemas.microsoft.com/office/drawing/2014/main" val="428681173"/>
                    </a:ext>
                  </a:extLst>
                </a:gridCol>
                <a:gridCol w="576072">
                  <a:extLst>
                    <a:ext uri="{9D8B030D-6E8A-4147-A177-3AD203B41FA5}">
                      <a16:colId xmlns:a16="http://schemas.microsoft.com/office/drawing/2014/main" val="2511140338"/>
                    </a:ext>
                  </a:extLst>
                </a:gridCol>
                <a:gridCol w="576072">
                  <a:extLst>
                    <a:ext uri="{9D8B030D-6E8A-4147-A177-3AD203B41FA5}">
                      <a16:colId xmlns:a16="http://schemas.microsoft.com/office/drawing/2014/main" val="1537285105"/>
                    </a:ext>
                  </a:extLst>
                </a:gridCol>
                <a:gridCol w="576072">
                  <a:extLst>
                    <a:ext uri="{9D8B030D-6E8A-4147-A177-3AD203B41FA5}">
                      <a16:colId xmlns:a16="http://schemas.microsoft.com/office/drawing/2014/main" val="3851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2500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- 2025-05-20 18:01:22</a:t>
                      </a:r>
                      <a:r>
                        <a:rPr kumimoji="0" lang="de-DE" sz="1000" b="0" i="0" u="none" strike="noStrike" kern="1200" cap="none" spc="0" normalizeH="0" baseline="0" noProof="0">
                          <a:ln>
                            <a:noFill/>
                          </a:ln>
                          <a:solidFill>
                            <a:prstClr val="black"/>
                          </a:solidFill>
                          <a:effectLst/>
                          <a:uLnTx/>
                          <a:uFillTx/>
                          <a:latin typeface="Calibri"/>
                          <a:ea typeface="+mn-ea"/>
                          <a:cs typeface="+mn-cs"/>
                        </a:rPr>
                        <a:t>
 Unser Team vom Einkauf besucht regelmäßig die Gourmet Lieferant:innen – und da gerade Spargelzeit ist, haben wir beim @spargelhof.magoschitz vorbeigeschaut. Es ist immer wieder faszinierend zu sehen, wie das gesunde Gemüse am Feld wächst, bevor es erntefrisch in unseren Kochtöpfen landet und zu feinen Gerichten verarbeitet wird. 🍽️
Luft auf Spargel bekommen? Aktuell könnt ihr im #gourmetbusiness À la Carte-Angebot viele köstliche Speisen mit 100 % österreichischem Spargel genießen. 💚😋 Wir wünschen guten Appetit!
Mehr dazu auf 👉️ gourmet.at/aktuelles
#gourmet #gmsgourmet #wirmachengutesbesser #essenamarbeitsplatz #themenwoche #spargel #marchfeld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Gourmet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extLst>
                  <a:ext uri="{0D108BD9-81ED-4DB2-BD59-A6C34878D82A}">
                    <a16:rowId xmlns:a16="http://schemas.microsoft.com/office/drawing/2014/main" val="172985539"/>
                  </a:ext>
                </a:extLst>
              </a:tr>
            </a:tbl>
          </a:graphicData>
        </a:graphic>
      </p:graphicFrame>
      <p:sp>
        <p:nvSpPr>
          <p:cNvPr id="4" name="Text Placeholder 3">
            <a:extLst>
              <a:ext uri="{FF2B5EF4-FFF2-40B4-BE49-F238E27FC236}">
                <a16:creationId xmlns:a16="http://schemas.microsoft.com/office/drawing/2014/main" id="{C678D3FB-53A6-4516-A841-C0BC42E435A0}"/>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4160926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5ACC-AFBF-4567-829B-2B1931D11F50}"/>
              </a:ext>
            </a:extLst>
          </p:cNvPr>
          <p:cNvSpPr>
            <a:spLocks noGrp="1"/>
          </p:cNvSpPr>
          <p:nvPr>
            <p:ph type="title"/>
          </p:nvPr>
        </p:nvSpPr>
        <p:spPr/>
        <p:txBody>
          <a:bodyPr/>
          <a:lstStyle/>
          <a:p>
            <a:r>
              <a:rPr lang="en-US"/>
              <a:t>Instagram Posts Table | gms.gourmet - 23 of 26</a:t>
            </a:r>
          </a:p>
        </p:txBody>
      </p:sp>
      <p:graphicFrame>
        <p:nvGraphicFramePr>
          <p:cNvPr id="5" name="Table Placeholder 4">
            <a:extLst>
              <a:ext uri="{FF2B5EF4-FFF2-40B4-BE49-F238E27FC236}">
                <a16:creationId xmlns:a16="http://schemas.microsoft.com/office/drawing/2014/main" id="{C1473DF1-CA8A-4164-B3D9-B134732F0814}"/>
              </a:ext>
            </a:extLst>
          </p:cNvPr>
          <p:cNvGraphicFramePr>
            <a:graphicFrameLocks noGrp="1"/>
          </p:cNvGraphicFramePr>
          <p:nvPr>
            <p:ph type="tbl" sz="quarter" idx="13"/>
            <p:extLst>
              <p:ext uri="{D42A27DB-BD31-4B8C-83A1-F6EECF244321}">
                <p14:modId xmlns:p14="http://schemas.microsoft.com/office/powerpoint/2010/main" val="145508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7276355"/>
                    </a:ext>
                  </a:extLst>
                </a:gridCol>
                <a:gridCol w="1645920">
                  <a:extLst>
                    <a:ext uri="{9D8B030D-6E8A-4147-A177-3AD203B41FA5}">
                      <a16:colId xmlns:a16="http://schemas.microsoft.com/office/drawing/2014/main" val="2036219167"/>
                    </a:ext>
                  </a:extLst>
                </a:gridCol>
                <a:gridCol w="576072">
                  <a:extLst>
                    <a:ext uri="{9D8B030D-6E8A-4147-A177-3AD203B41FA5}">
                      <a16:colId xmlns:a16="http://schemas.microsoft.com/office/drawing/2014/main" val="2587312343"/>
                    </a:ext>
                  </a:extLst>
                </a:gridCol>
                <a:gridCol w="576072">
                  <a:extLst>
                    <a:ext uri="{9D8B030D-6E8A-4147-A177-3AD203B41FA5}">
                      <a16:colId xmlns:a16="http://schemas.microsoft.com/office/drawing/2014/main" val="717072372"/>
                    </a:ext>
                  </a:extLst>
                </a:gridCol>
                <a:gridCol w="576072">
                  <a:extLst>
                    <a:ext uri="{9D8B030D-6E8A-4147-A177-3AD203B41FA5}">
                      <a16:colId xmlns:a16="http://schemas.microsoft.com/office/drawing/2014/main" val="3223798938"/>
                    </a:ext>
                  </a:extLst>
                </a:gridCol>
                <a:gridCol w="576072">
                  <a:extLst>
                    <a:ext uri="{9D8B030D-6E8A-4147-A177-3AD203B41FA5}">
                      <a16:colId xmlns:a16="http://schemas.microsoft.com/office/drawing/2014/main" val="3827507434"/>
                    </a:ext>
                  </a:extLst>
                </a:gridCol>
                <a:gridCol w="576072">
                  <a:extLst>
                    <a:ext uri="{9D8B030D-6E8A-4147-A177-3AD203B41FA5}">
                      <a16:colId xmlns:a16="http://schemas.microsoft.com/office/drawing/2014/main" val="1778096106"/>
                    </a:ext>
                  </a:extLst>
                </a:gridCol>
                <a:gridCol w="576072">
                  <a:extLst>
                    <a:ext uri="{9D8B030D-6E8A-4147-A177-3AD203B41FA5}">
                      <a16:colId xmlns:a16="http://schemas.microsoft.com/office/drawing/2014/main" val="2495194538"/>
                    </a:ext>
                  </a:extLst>
                </a:gridCol>
                <a:gridCol w="576072">
                  <a:extLst>
                    <a:ext uri="{9D8B030D-6E8A-4147-A177-3AD203B41FA5}">
                      <a16:colId xmlns:a16="http://schemas.microsoft.com/office/drawing/2014/main" val="2639346939"/>
                    </a:ext>
                  </a:extLst>
                </a:gridCol>
                <a:gridCol w="576072">
                  <a:extLst>
                    <a:ext uri="{9D8B030D-6E8A-4147-A177-3AD203B41FA5}">
                      <a16:colId xmlns:a16="http://schemas.microsoft.com/office/drawing/2014/main" val="358086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4504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- 2025-05-14 17:36:52</a:t>
                      </a:r>
                      <a:r>
                        <a:rPr kumimoji="0" lang="de-DE" sz="1000" b="0" i="0" u="none" strike="noStrike" kern="1200" cap="none" spc="0" normalizeH="0" baseline="0" noProof="0">
                          <a:ln>
                            <a:noFill/>
                          </a:ln>
                          <a:solidFill>
                            <a:prstClr val="black"/>
                          </a:solidFill>
                          <a:effectLst/>
                          <a:uLnTx/>
                          <a:uFillTx/>
                          <a:latin typeface="Calibri"/>
                          <a:ea typeface="+mn-ea"/>
                          <a:cs typeface="+mn-cs"/>
                        </a:rPr>
                        <a:t>
 Was für ein Fest! 🎉✨ 2025 ist für uns ein ganz besonderes Jahr, denn wir feiern 50 Jahre Gourmet! Zum runden Geburtstag haben wir unsere Kund:innen &amp; Partner:innen in den Festsaal des Wiener Rathauses geladen und einen wirklich unvergesslichen Abend verbracht. 💝
Am Programm:
💬 Interviews mit unserer Geschäftsführung sowie #Vivatis Vorstandsvorsitzenden Mag. Gerald Hackl,
👏 eine Präsentation unserer Mitarbeiter:innen und ihrer vielfältigen Berufe,
🎷 super Live-Musik
🍽️ und natürlich köstliche Kulinarik von unserer Traditionsmarke @gerstner.culinary. Egal ob Spargel-Spezialitäten, beste Schnitzerl, frischer Fisch, feinste Näschereien oder ein Stück Strudel von der Gerstner K. u. K. Hofzucker­bäcker Show – für jeden Geschmack gab es die passende Genussstation. Auch für den süßen Hingucker, die 50-Jahr-Gebrutstagstorte, zeichnete Gerstner verantwortlich. 🎂
🌱 Passend zu unserem Nachhaltigkeitsengagement wurde die Feier als ÖkoEvent durchgeführt. 
Wir sind immer noch hin und weg von den herzlichen Glückwünschen (unter anderem von Bürgermeister @michaelludwig_official), den tollen Geschenken, den netten Gesprächen und dem schönen Feedback, das wir vor Ort und auch im Nachhinein erhalten haben. Ein großes Dankeschön an alle Kund:innen, Partner:innen und Wegbegleiter:innen fürs Vorbeikommen und die gute Zusammenarbeit! 🙏
Mehr zur spannenden Geschichte von Gourmet erfahrt ihr hier: gourmet.at/ueber-uns/50-jahre-gourmet
#gourmet #gmsgourmet #wirmachengutesbesser #jubiläum #gastronomie #gemeinschaftsverpflegung #genuss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extLst>
                  <a:ext uri="{0D108BD9-81ED-4DB2-BD59-A6C34878D82A}">
                    <a16:rowId xmlns:a16="http://schemas.microsoft.com/office/drawing/2014/main" val="3656730987"/>
                  </a:ext>
                </a:extLst>
              </a:tr>
            </a:tbl>
          </a:graphicData>
        </a:graphic>
      </p:graphicFrame>
      <p:sp>
        <p:nvSpPr>
          <p:cNvPr id="4" name="Text Placeholder 3">
            <a:extLst>
              <a:ext uri="{FF2B5EF4-FFF2-40B4-BE49-F238E27FC236}">
                <a16:creationId xmlns:a16="http://schemas.microsoft.com/office/drawing/2014/main" id="{8446321A-03F7-499E-BAD9-0D55267233D6}"/>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4251335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0A74-5E13-4FEA-B6E1-3B6C8859B554}"/>
              </a:ext>
            </a:extLst>
          </p:cNvPr>
          <p:cNvSpPr>
            <a:spLocks noGrp="1"/>
          </p:cNvSpPr>
          <p:nvPr>
            <p:ph type="title"/>
          </p:nvPr>
        </p:nvSpPr>
        <p:spPr/>
        <p:txBody>
          <a:bodyPr/>
          <a:lstStyle/>
          <a:p>
            <a:r>
              <a:rPr lang="en-US"/>
              <a:t>Instagram Posts Table | gms.gourmet - 24 of 26</a:t>
            </a:r>
          </a:p>
        </p:txBody>
      </p:sp>
      <p:graphicFrame>
        <p:nvGraphicFramePr>
          <p:cNvPr id="5" name="Table Placeholder 4">
            <a:extLst>
              <a:ext uri="{FF2B5EF4-FFF2-40B4-BE49-F238E27FC236}">
                <a16:creationId xmlns:a16="http://schemas.microsoft.com/office/drawing/2014/main" id="{4CAB0D9B-4654-4090-930A-056A8E54E6F9}"/>
              </a:ext>
            </a:extLst>
          </p:cNvPr>
          <p:cNvGraphicFramePr>
            <a:graphicFrameLocks noGrp="1"/>
          </p:cNvGraphicFramePr>
          <p:nvPr>
            <p:ph type="tbl" sz="quarter" idx="13"/>
            <p:extLst>
              <p:ext uri="{D42A27DB-BD31-4B8C-83A1-F6EECF244321}">
                <p14:modId xmlns:p14="http://schemas.microsoft.com/office/powerpoint/2010/main" val="229604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8225454"/>
                    </a:ext>
                  </a:extLst>
                </a:gridCol>
                <a:gridCol w="1645920">
                  <a:extLst>
                    <a:ext uri="{9D8B030D-6E8A-4147-A177-3AD203B41FA5}">
                      <a16:colId xmlns:a16="http://schemas.microsoft.com/office/drawing/2014/main" val="2046641638"/>
                    </a:ext>
                  </a:extLst>
                </a:gridCol>
                <a:gridCol w="576072">
                  <a:extLst>
                    <a:ext uri="{9D8B030D-6E8A-4147-A177-3AD203B41FA5}">
                      <a16:colId xmlns:a16="http://schemas.microsoft.com/office/drawing/2014/main" val="4046961894"/>
                    </a:ext>
                  </a:extLst>
                </a:gridCol>
                <a:gridCol w="576072">
                  <a:extLst>
                    <a:ext uri="{9D8B030D-6E8A-4147-A177-3AD203B41FA5}">
                      <a16:colId xmlns:a16="http://schemas.microsoft.com/office/drawing/2014/main" val="1500138058"/>
                    </a:ext>
                  </a:extLst>
                </a:gridCol>
                <a:gridCol w="576072">
                  <a:extLst>
                    <a:ext uri="{9D8B030D-6E8A-4147-A177-3AD203B41FA5}">
                      <a16:colId xmlns:a16="http://schemas.microsoft.com/office/drawing/2014/main" val="1507599929"/>
                    </a:ext>
                  </a:extLst>
                </a:gridCol>
                <a:gridCol w="576072">
                  <a:extLst>
                    <a:ext uri="{9D8B030D-6E8A-4147-A177-3AD203B41FA5}">
                      <a16:colId xmlns:a16="http://schemas.microsoft.com/office/drawing/2014/main" val="1393048761"/>
                    </a:ext>
                  </a:extLst>
                </a:gridCol>
                <a:gridCol w="576072">
                  <a:extLst>
                    <a:ext uri="{9D8B030D-6E8A-4147-A177-3AD203B41FA5}">
                      <a16:colId xmlns:a16="http://schemas.microsoft.com/office/drawing/2014/main" val="2251219990"/>
                    </a:ext>
                  </a:extLst>
                </a:gridCol>
                <a:gridCol w="576072">
                  <a:extLst>
                    <a:ext uri="{9D8B030D-6E8A-4147-A177-3AD203B41FA5}">
                      <a16:colId xmlns:a16="http://schemas.microsoft.com/office/drawing/2014/main" val="1488948757"/>
                    </a:ext>
                  </a:extLst>
                </a:gridCol>
                <a:gridCol w="576072">
                  <a:extLst>
                    <a:ext uri="{9D8B030D-6E8A-4147-A177-3AD203B41FA5}">
                      <a16:colId xmlns:a16="http://schemas.microsoft.com/office/drawing/2014/main" val="3068734194"/>
                    </a:ext>
                  </a:extLst>
                </a:gridCol>
                <a:gridCol w="576072">
                  <a:extLst>
                    <a:ext uri="{9D8B030D-6E8A-4147-A177-3AD203B41FA5}">
                      <a16:colId xmlns:a16="http://schemas.microsoft.com/office/drawing/2014/main" val="132746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6133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- 2025-05-13 15:06:17</a:t>
                      </a:r>
                      <a:r>
                        <a:rPr kumimoji="0" lang="en-US" sz="1000" b="0" i="0" u="none" strike="noStrike" kern="1200" cap="none" spc="0" normalizeH="0" baseline="0" noProof="0">
                          <a:ln>
                            <a:noFill/>
                          </a:ln>
                          <a:solidFill>
                            <a:prstClr val="black"/>
                          </a:solidFill>
                          <a:effectLst/>
                          <a:uLnTx/>
                          <a:uFillTx/>
                          <a:latin typeface="Calibri"/>
                          <a:ea typeface="+mn-ea"/>
                          <a:cs typeface="+mn-cs"/>
                        </a:rPr>
                        <a:t>
 Auf die Plätze, fertig, (Business-)LAUF! 👟 hieß es vor kurzem für unsere sportlichen Team beim @raiffeisenbusinesslauf. Regelmäßig nehmen unsere Mitarbeiter:innen bei Laufevents teil und haben dabei stets viel #gourmetspirit im Gepäck. Gratulation an die 9 Läufer:innen, die alles gegeben haben – wir freuen uns schon auf das nächste Team-Event! 👏 
#gourmet #gmsgourmet #gourmetteam #wirmachengutesbesser #raiffeisenbusinesslauf #teamspirit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extLst>
                  <a:ext uri="{0D108BD9-81ED-4DB2-BD59-A6C34878D82A}">
                    <a16:rowId xmlns:a16="http://schemas.microsoft.com/office/drawing/2014/main" val="1871908485"/>
                  </a:ext>
                </a:extLst>
              </a:tr>
            </a:tbl>
          </a:graphicData>
        </a:graphic>
      </p:graphicFrame>
      <p:sp>
        <p:nvSpPr>
          <p:cNvPr id="4" name="Text Placeholder 3">
            <a:extLst>
              <a:ext uri="{FF2B5EF4-FFF2-40B4-BE49-F238E27FC236}">
                <a16:creationId xmlns:a16="http://schemas.microsoft.com/office/drawing/2014/main" id="{97D3298E-D29A-4C70-82DB-7D5FE4BB167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238355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A6803-FF34-4B70-948A-A8F55A4CA186}"/>
              </a:ext>
            </a:extLst>
          </p:cNvPr>
          <p:cNvSpPr>
            <a:spLocks noGrp="1"/>
          </p:cNvSpPr>
          <p:nvPr>
            <p:ph type="title"/>
          </p:nvPr>
        </p:nvSpPr>
        <p:spPr/>
        <p:txBody>
          <a:bodyPr/>
          <a:lstStyle/>
          <a:p>
            <a:r>
              <a:rPr lang="en-US"/>
              <a:t>Instagram Posts Table | gms.gourmet - 25 of 26</a:t>
            </a:r>
          </a:p>
        </p:txBody>
      </p:sp>
      <p:graphicFrame>
        <p:nvGraphicFramePr>
          <p:cNvPr id="5" name="Table Placeholder 4">
            <a:extLst>
              <a:ext uri="{FF2B5EF4-FFF2-40B4-BE49-F238E27FC236}">
                <a16:creationId xmlns:a16="http://schemas.microsoft.com/office/drawing/2014/main" id="{6F360648-05F7-400C-B1B9-315D55241D32}"/>
              </a:ext>
            </a:extLst>
          </p:cNvPr>
          <p:cNvGraphicFramePr>
            <a:graphicFrameLocks noGrp="1"/>
          </p:cNvGraphicFramePr>
          <p:nvPr>
            <p:ph type="tbl" sz="quarter" idx="13"/>
            <p:extLst>
              <p:ext uri="{D42A27DB-BD31-4B8C-83A1-F6EECF244321}">
                <p14:modId xmlns:p14="http://schemas.microsoft.com/office/powerpoint/2010/main" val="210713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25436911"/>
                    </a:ext>
                  </a:extLst>
                </a:gridCol>
                <a:gridCol w="1645920">
                  <a:extLst>
                    <a:ext uri="{9D8B030D-6E8A-4147-A177-3AD203B41FA5}">
                      <a16:colId xmlns:a16="http://schemas.microsoft.com/office/drawing/2014/main" val="1156110832"/>
                    </a:ext>
                  </a:extLst>
                </a:gridCol>
                <a:gridCol w="576072">
                  <a:extLst>
                    <a:ext uri="{9D8B030D-6E8A-4147-A177-3AD203B41FA5}">
                      <a16:colId xmlns:a16="http://schemas.microsoft.com/office/drawing/2014/main" val="2822428625"/>
                    </a:ext>
                  </a:extLst>
                </a:gridCol>
                <a:gridCol w="576072">
                  <a:extLst>
                    <a:ext uri="{9D8B030D-6E8A-4147-A177-3AD203B41FA5}">
                      <a16:colId xmlns:a16="http://schemas.microsoft.com/office/drawing/2014/main" val="4180907197"/>
                    </a:ext>
                  </a:extLst>
                </a:gridCol>
                <a:gridCol w="576072">
                  <a:extLst>
                    <a:ext uri="{9D8B030D-6E8A-4147-A177-3AD203B41FA5}">
                      <a16:colId xmlns:a16="http://schemas.microsoft.com/office/drawing/2014/main" val="1870128021"/>
                    </a:ext>
                  </a:extLst>
                </a:gridCol>
                <a:gridCol w="576072">
                  <a:extLst>
                    <a:ext uri="{9D8B030D-6E8A-4147-A177-3AD203B41FA5}">
                      <a16:colId xmlns:a16="http://schemas.microsoft.com/office/drawing/2014/main" val="2731699352"/>
                    </a:ext>
                  </a:extLst>
                </a:gridCol>
                <a:gridCol w="576072">
                  <a:extLst>
                    <a:ext uri="{9D8B030D-6E8A-4147-A177-3AD203B41FA5}">
                      <a16:colId xmlns:a16="http://schemas.microsoft.com/office/drawing/2014/main" val="3264421353"/>
                    </a:ext>
                  </a:extLst>
                </a:gridCol>
                <a:gridCol w="576072">
                  <a:extLst>
                    <a:ext uri="{9D8B030D-6E8A-4147-A177-3AD203B41FA5}">
                      <a16:colId xmlns:a16="http://schemas.microsoft.com/office/drawing/2014/main" val="2735948768"/>
                    </a:ext>
                  </a:extLst>
                </a:gridCol>
                <a:gridCol w="576072">
                  <a:extLst>
                    <a:ext uri="{9D8B030D-6E8A-4147-A177-3AD203B41FA5}">
                      <a16:colId xmlns:a16="http://schemas.microsoft.com/office/drawing/2014/main" val="2246768681"/>
                    </a:ext>
                  </a:extLst>
                </a:gridCol>
                <a:gridCol w="576072">
                  <a:extLst>
                    <a:ext uri="{9D8B030D-6E8A-4147-A177-3AD203B41FA5}">
                      <a16:colId xmlns:a16="http://schemas.microsoft.com/office/drawing/2014/main" val="360798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7451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gms.gourmet - 2025-05-10 09:30:54</a:t>
                      </a:r>
                      <a:r>
                        <a:rPr kumimoji="0" lang="de-DE" sz="1000" b="0" i="0" u="none" strike="noStrike" kern="1200" cap="none" spc="0" normalizeH="0" baseline="0" noProof="0">
                          <a:ln>
                            <a:noFill/>
                          </a:ln>
                          <a:solidFill>
                            <a:prstClr val="black"/>
                          </a:solidFill>
                          <a:effectLst/>
                          <a:uLnTx/>
                          <a:uFillTx/>
                          <a:latin typeface="Calibri"/>
                          <a:ea typeface="+mn-ea"/>
                          <a:cs typeface="+mn-cs"/>
                        </a:rPr>
                        <a:t>
 🌍 Heute ist #worldfairtradeday – ein Tag, der darauf aufmerksam macht, wie wichtig faire Arbeitsbedingungen für eine gerechtere und nachhaltigere Welt sind. Bereits seit 10 Jahren sind wir stolzer Lizenz- und Gastronomiepartner von @fairtrade_at und servieren euch täglich fairen Genuss – mit Fairtrade-zertifizierten Produkten wie Kaffee ☕️ und Bananen 🍌 oder köstlichen Speisen mit fairem Reis 🍚 und Kakao. 🍫
Danke an Fairtrade für die gute, langjährige Partnerschaft – und an unsere Gäste, die mit uns gemeinsam fairen Handel unterstützen. 🤝
#gourmet #gmsgourmet #wirmachengutesbesser #fairtrade #nachhaltigkeit #fairerhandel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extLst>
                  <a:ext uri="{0D108BD9-81ED-4DB2-BD59-A6C34878D82A}">
                    <a16:rowId xmlns:a16="http://schemas.microsoft.com/office/drawing/2014/main" val="869195283"/>
                  </a:ext>
                </a:extLst>
              </a:tr>
            </a:tbl>
          </a:graphicData>
        </a:graphic>
      </p:graphicFrame>
      <p:sp>
        <p:nvSpPr>
          <p:cNvPr id="4" name="Text Placeholder 3">
            <a:extLst>
              <a:ext uri="{FF2B5EF4-FFF2-40B4-BE49-F238E27FC236}">
                <a16:creationId xmlns:a16="http://schemas.microsoft.com/office/drawing/2014/main" id="{DE1DFFAA-FDF6-4DF6-A107-52F39E31EA3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121499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CEBE9-BAEB-4670-ADAA-5AC35B1C6E67}"/>
              </a:ext>
            </a:extLst>
          </p:cNvPr>
          <p:cNvSpPr>
            <a:spLocks noGrp="1"/>
          </p:cNvSpPr>
          <p:nvPr>
            <p:ph type="title"/>
          </p:nvPr>
        </p:nvSpPr>
        <p:spPr/>
        <p:txBody>
          <a:bodyPr/>
          <a:lstStyle/>
          <a:p>
            <a:r>
              <a:rPr lang="en-US"/>
              <a:t>Instagram Posts Table | gms.gourmet - 26 of 26</a:t>
            </a:r>
          </a:p>
        </p:txBody>
      </p:sp>
      <p:graphicFrame>
        <p:nvGraphicFramePr>
          <p:cNvPr id="5" name="Table Placeholder 4">
            <a:extLst>
              <a:ext uri="{FF2B5EF4-FFF2-40B4-BE49-F238E27FC236}">
                <a16:creationId xmlns:a16="http://schemas.microsoft.com/office/drawing/2014/main" id="{0302A84F-53C1-41E1-A2B1-F9622DA65C73}"/>
              </a:ext>
            </a:extLst>
          </p:cNvPr>
          <p:cNvGraphicFramePr>
            <a:graphicFrameLocks noGrp="1"/>
          </p:cNvGraphicFramePr>
          <p:nvPr>
            <p:ph type="tbl" sz="quarter" idx="13"/>
            <p:extLst>
              <p:ext uri="{D42A27DB-BD31-4B8C-83A1-F6EECF244321}">
                <p14:modId xmlns:p14="http://schemas.microsoft.com/office/powerpoint/2010/main" val="4263429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511577"/>
                    </a:ext>
                  </a:extLst>
                </a:gridCol>
                <a:gridCol w="1645920">
                  <a:extLst>
                    <a:ext uri="{9D8B030D-6E8A-4147-A177-3AD203B41FA5}">
                      <a16:colId xmlns:a16="http://schemas.microsoft.com/office/drawing/2014/main" val="2573340569"/>
                    </a:ext>
                  </a:extLst>
                </a:gridCol>
                <a:gridCol w="576072">
                  <a:extLst>
                    <a:ext uri="{9D8B030D-6E8A-4147-A177-3AD203B41FA5}">
                      <a16:colId xmlns:a16="http://schemas.microsoft.com/office/drawing/2014/main" val="1639697774"/>
                    </a:ext>
                  </a:extLst>
                </a:gridCol>
                <a:gridCol w="576072">
                  <a:extLst>
                    <a:ext uri="{9D8B030D-6E8A-4147-A177-3AD203B41FA5}">
                      <a16:colId xmlns:a16="http://schemas.microsoft.com/office/drawing/2014/main" val="1691211839"/>
                    </a:ext>
                  </a:extLst>
                </a:gridCol>
                <a:gridCol w="576072">
                  <a:extLst>
                    <a:ext uri="{9D8B030D-6E8A-4147-A177-3AD203B41FA5}">
                      <a16:colId xmlns:a16="http://schemas.microsoft.com/office/drawing/2014/main" val="3887982426"/>
                    </a:ext>
                  </a:extLst>
                </a:gridCol>
                <a:gridCol w="576072">
                  <a:extLst>
                    <a:ext uri="{9D8B030D-6E8A-4147-A177-3AD203B41FA5}">
                      <a16:colId xmlns:a16="http://schemas.microsoft.com/office/drawing/2014/main" val="399816398"/>
                    </a:ext>
                  </a:extLst>
                </a:gridCol>
                <a:gridCol w="576072">
                  <a:extLst>
                    <a:ext uri="{9D8B030D-6E8A-4147-A177-3AD203B41FA5}">
                      <a16:colId xmlns:a16="http://schemas.microsoft.com/office/drawing/2014/main" val="2503647595"/>
                    </a:ext>
                  </a:extLst>
                </a:gridCol>
                <a:gridCol w="576072">
                  <a:extLst>
                    <a:ext uri="{9D8B030D-6E8A-4147-A177-3AD203B41FA5}">
                      <a16:colId xmlns:a16="http://schemas.microsoft.com/office/drawing/2014/main" val="3115880478"/>
                    </a:ext>
                  </a:extLst>
                </a:gridCol>
                <a:gridCol w="576072">
                  <a:extLst>
                    <a:ext uri="{9D8B030D-6E8A-4147-A177-3AD203B41FA5}">
                      <a16:colId xmlns:a16="http://schemas.microsoft.com/office/drawing/2014/main" val="331734995"/>
                    </a:ext>
                  </a:extLst>
                </a:gridCol>
                <a:gridCol w="576072">
                  <a:extLst>
                    <a:ext uri="{9D8B030D-6E8A-4147-A177-3AD203B41FA5}">
                      <a16:colId xmlns:a16="http://schemas.microsoft.com/office/drawing/2014/main" val="3535005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575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gms.gourmet - 2025-05-09 17:30:52</a:t>
                      </a:r>
                      <a:r>
                        <a:rPr kumimoji="0" lang="en-US" sz="1000" b="0" i="0" u="none" strike="noStrike" kern="1200" cap="none" spc="0" normalizeH="0" baseline="0" noProof="0">
                          <a:ln>
                            <a:noFill/>
                          </a:ln>
                          <a:solidFill>
                            <a:prstClr val="black"/>
                          </a:solidFill>
                          <a:effectLst/>
                          <a:uLnTx/>
                          <a:uFillTx/>
                          <a:latin typeface="Calibri"/>
                          <a:ea typeface="+mn-ea"/>
                          <a:cs typeface="+mn-cs"/>
                        </a:rPr>
                        <a:t>
 Noch keine Idee für den Muttertag? Wie wäre es mit unserem schnelle Rezept für saftigen Karotten-Zucchini Kuchen? 🥕😋 Zutaten und die Schritt-für-Schritt-Zubereitung findet ihr auch hier in der Beschreibung. 👇️
Zutaten für den Karotten-Zucchini Kuchen:
250 g Karotten
150 g Zucchini
3 Stk. Eier
250 g brauner Zucker
1 Pck. Vanillezucker
200 ml Öl (z. B. Rapsöl)
300 g Mehl
1-2 TL Zimt, gemahlen
1 Pck. Backpulver
150 g Hasel- oder Walnüsse, gemahlen
etwas Salz
Zubereitung:
1️⃣ Karotten und Zucchini fein reiben.
2️⃣ Eier, Zucker und Vanillezucker schaumig schlagen und anschließend das Öl dazugeben.
3️⃣ Die trockenen Zutaten miteinander vermischen und unter die Masse heben. Karotten und Zucchini ebenfalls zum Teig geben.
4️⃣ In eine befetteten Kastenform füllen und im vorgeheizten Backofen bei 180 Grad 45 bis 50 Minuten backen.
Tipp: Verfeinert den Kuchen mit einer Zucker- oder Schokoladenglasur.
Viele weitere tolle Rezepte gibt's auf gourmet.blog.at. Wir wünschen guten Appetit!
#gourmet #gmsgourmet #wirmachengutesbesser #rezept #kuchen #muttertag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extLst>
                  <a:ext uri="{0D108BD9-81ED-4DB2-BD59-A6C34878D82A}">
                    <a16:rowId xmlns:a16="http://schemas.microsoft.com/office/drawing/2014/main" val="1237526365"/>
                  </a:ext>
                </a:extLst>
              </a:tr>
            </a:tbl>
          </a:graphicData>
        </a:graphic>
      </p:graphicFrame>
      <p:sp>
        <p:nvSpPr>
          <p:cNvPr id="4" name="Text Placeholder 3">
            <a:extLst>
              <a:ext uri="{FF2B5EF4-FFF2-40B4-BE49-F238E27FC236}">
                <a16:creationId xmlns:a16="http://schemas.microsoft.com/office/drawing/2014/main" id="{14FD5205-5540-4D3F-8C9C-AFEF066F6488}"/>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2828121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5523</Words>
  <Application>Microsoft Office PowerPoint</Application>
  <PresentationFormat>On-screen Show (4:3)</PresentationFormat>
  <Paragraphs>545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gms.gourmet - 1 of 26</vt:lpstr>
      <vt:lpstr>Instagram Posts Table | gms.gourmet - 2 of 26</vt:lpstr>
      <vt:lpstr>Instagram Posts Table | gms.gourmet - 3 of 26</vt:lpstr>
      <vt:lpstr>Instagram Posts Table | gms.gourmet - 4 of 26</vt:lpstr>
      <vt:lpstr>Instagram Posts Table | gms.gourmet - 5 of 26</vt:lpstr>
      <vt:lpstr>Instagram Posts Table | gms.gourmet - 6 of 26</vt:lpstr>
      <vt:lpstr>Instagram Posts Table | gms.gourmet - 7 of 26</vt:lpstr>
      <vt:lpstr>Instagram Posts Table | gms.gourmet - 8 of 26</vt:lpstr>
      <vt:lpstr>Instagram Posts Table | gms.gourmet - 9 of 26</vt:lpstr>
      <vt:lpstr>Instagram Posts Table | gms.gourmet - 10 of 26</vt:lpstr>
      <vt:lpstr>Instagram Posts Table | gms.gourmet - 11 of 26</vt:lpstr>
      <vt:lpstr>Instagram Posts Table | gms.gourmet - 12 of 26</vt:lpstr>
      <vt:lpstr>Instagram Posts Table | gms.gourmet - 13 of 26</vt:lpstr>
      <vt:lpstr>Instagram Posts Table | gms.gourmet - 14 of 26</vt:lpstr>
      <vt:lpstr>Instagram Posts Table | gms.gourmet - 15 of 26</vt:lpstr>
      <vt:lpstr>Instagram Posts Table | gms.gourmet - 16 of 26</vt:lpstr>
      <vt:lpstr>Instagram Posts Table | gms.gourmet - 17 of 26</vt:lpstr>
      <vt:lpstr>Instagram Posts Table | gms.gourmet - 18 of 26</vt:lpstr>
      <vt:lpstr>Instagram Posts Table | gms.gourmet - 19 of 26</vt:lpstr>
      <vt:lpstr>Instagram Posts Table | gms.gourmet - 20 of 26</vt:lpstr>
      <vt:lpstr>Instagram Posts Table | gms.gourmet - 21 of 26</vt:lpstr>
      <vt:lpstr>Instagram Posts Table | gms.gourmet - 22 of 26</vt:lpstr>
      <vt:lpstr>Instagram Posts Table | gms.gourmet - 23 of 26</vt:lpstr>
      <vt:lpstr>Instagram Posts Table | gms.gourmet - 24 of 26</vt:lpstr>
      <vt:lpstr>Instagram Posts Table | gms.gourmet - 25 of 26</vt:lpstr>
      <vt:lpstr>Instagram Posts Table | gms.gourmet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gms.gourmet - 1 of 26</dc:title>
  <dc:creator>Frederik Born</dc:creator>
  <cp:lastModifiedBy>Frederik Born</cp:lastModifiedBy>
  <cp:revision>1</cp:revision>
  <dcterms:created xsi:type="dcterms:W3CDTF">2025-08-25T14:17:16Z</dcterms:created>
  <dcterms:modified xsi:type="dcterms:W3CDTF">2025-08-25T14:22:44Z</dcterms:modified>
</cp:coreProperties>
</file>