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Axeptio</c:v>
                </c:pt>
                <c:pt idx="1">
                  <c:v>Axeptio.Ca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6-428A-B17B-A4B183219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032632"/>
        <c:axId val="66826024"/>
      </c:barChart>
      <c:catAx>
        <c:axId val="3790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26024"/>
        <c:crosses val="autoZero"/>
        <c:auto val="1"/>
        <c:lblAlgn val="ctr"/>
        <c:lblOffset val="100"/>
        <c:noMultiLvlLbl val="0"/>
      </c:catAx>
      <c:valAx>
        <c:axId val="6682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0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8.2967321634969</c:v>
                </c:pt>
                <c:pt idx="1">
                  <c:v>4.2642197075774204</c:v>
                </c:pt>
                <c:pt idx="2">
                  <c:v>3.3696615598068398</c:v>
                </c:pt>
                <c:pt idx="3">
                  <c:v>3.8802879139217401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8-42FC-A822-C59BF29660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0</c:v>
                </c:pt>
                <c:pt idx="2">
                  <c:v>2.88035908324207</c:v>
                </c:pt>
                <c:pt idx="3">
                  <c:v>4.7873707933478196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08-42FC-A822-C59BF2966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53792"/>
        <c:axId val="385806552"/>
      </c:barChart>
      <c:catAx>
        <c:axId val="38575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06552"/>
        <c:crosses val="autoZero"/>
        <c:auto val="1"/>
        <c:lblAlgn val="ctr"/>
        <c:lblOffset val="100"/>
        <c:noMultiLvlLbl val="0"/>
      </c:catAx>
      <c:valAx>
        <c:axId val="38580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5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2</c:v>
                </c:pt>
                <c:pt idx="16">
                  <c:v>7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02-4303-840C-86133E451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02-4303-840C-86133E45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814224"/>
        <c:axId val="70814552"/>
      </c:lineChart>
      <c:dateAx>
        <c:axId val="7081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14552"/>
        <c:crosses val="autoZero"/>
        <c:auto val="1"/>
        <c:lblOffset val="100"/>
        <c:baseTimeUnit val="months"/>
      </c:dateAx>
      <c:valAx>
        <c:axId val="7081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1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32">
                  <c:v>453</c:v>
                </c:pt>
                <c:pt idx="33">
                  <c:v>453</c:v>
                </c:pt>
                <c:pt idx="34">
                  <c:v>455</c:v>
                </c:pt>
                <c:pt idx="35">
                  <c:v>455</c:v>
                </c:pt>
                <c:pt idx="36">
                  <c:v>456</c:v>
                </c:pt>
                <c:pt idx="37">
                  <c:v>460</c:v>
                </c:pt>
                <c:pt idx="38">
                  <c:v>469</c:v>
                </c:pt>
                <c:pt idx="3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AD-44C2-B439-7183B0639D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37">
                  <c:v>2</c:v>
                </c:pt>
                <c:pt idx="38">
                  <c:v>2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AD-44C2-B439-7183B0639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881232"/>
        <c:axId val="70881888"/>
      </c:lineChart>
      <c:dateAx>
        <c:axId val="7088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81888"/>
        <c:crosses val="autoZero"/>
        <c:auto val="1"/>
        <c:lblOffset val="100"/>
        <c:baseTimeUnit val="months"/>
      </c:dateAx>
      <c:valAx>
        <c:axId val="7088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8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35-44</c:v>
                </c:pt>
                <c:pt idx="1">
                  <c:v>25-34</c:v>
                </c:pt>
                <c:pt idx="2">
                  <c:v>45-54</c:v>
                </c:pt>
                <c:pt idx="3">
                  <c:v>55-64</c:v>
                </c:pt>
                <c:pt idx="4">
                  <c:v>65+</c:v>
                </c:pt>
                <c:pt idx="5">
                  <c:v>18-24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198</c:v>
                </c:pt>
                <c:pt idx="1">
                  <c:v>125</c:v>
                </c:pt>
                <c:pt idx="2">
                  <c:v>91</c:v>
                </c:pt>
                <c:pt idx="3">
                  <c:v>25</c:v>
                </c:pt>
                <c:pt idx="4">
                  <c:v>11</c:v>
                </c:pt>
                <c:pt idx="5">
                  <c:v>12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5-4AD6-8FCC-292B70314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81</c:v>
                </c:pt>
                <c:pt idx="3">
                  <c:v>118</c:v>
                </c:pt>
                <c:pt idx="4">
                  <c:v>57</c:v>
                </c:pt>
                <c:pt idx="5">
                  <c:v>15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D-4A90-BFF7-85D57930F5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44</c:v>
                </c:pt>
                <c:pt idx="3">
                  <c:v>55</c:v>
                </c:pt>
                <c:pt idx="4">
                  <c:v>31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9D-4A90-BFF7-85D57930F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341848"/>
        <c:axId val="391342176"/>
      </c:barChart>
      <c:catAx>
        <c:axId val="39134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42176"/>
        <c:crosses val="autoZero"/>
        <c:auto val="1"/>
        <c:lblAlgn val="ctr"/>
        <c:lblOffset val="100"/>
        <c:noMultiLvlLbl val="0"/>
      </c:catAx>
      <c:valAx>
        <c:axId val="39134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4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9">
                  <c:v>374</c:v>
                </c:pt>
                <c:pt idx="10">
                  <c:v>383</c:v>
                </c:pt>
                <c:pt idx="11">
                  <c:v>386</c:v>
                </c:pt>
                <c:pt idx="12">
                  <c:v>387</c:v>
                </c:pt>
                <c:pt idx="13">
                  <c:v>392</c:v>
                </c:pt>
                <c:pt idx="14">
                  <c:v>392</c:v>
                </c:pt>
                <c:pt idx="15">
                  <c:v>393</c:v>
                </c:pt>
                <c:pt idx="16">
                  <c:v>397</c:v>
                </c:pt>
                <c:pt idx="17">
                  <c:v>396</c:v>
                </c:pt>
                <c:pt idx="18">
                  <c:v>397</c:v>
                </c:pt>
                <c:pt idx="19">
                  <c:v>401</c:v>
                </c:pt>
                <c:pt idx="20">
                  <c:v>415</c:v>
                </c:pt>
                <c:pt idx="21">
                  <c:v>423</c:v>
                </c:pt>
                <c:pt idx="22">
                  <c:v>432</c:v>
                </c:pt>
                <c:pt idx="23">
                  <c:v>434</c:v>
                </c:pt>
                <c:pt idx="24">
                  <c:v>438</c:v>
                </c:pt>
                <c:pt idx="25">
                  <c:v>441</c:v>
                </c:pt>
                <c:pt idx="26">
                  <c:v>443</c:v>
                </c:pt>
                <c:pt idx="27">
                  <c:v>444</c:v>
                </c:pt>
                <c:pt idx="28">
                  <c:v>448</c:v>
                </c:pt>
                <c:pt idx="29">
                  <c:v>449</c:v>
                </c:pt>
                <c:pt idx="30">
                  <c:v>451</c:v>
                </c:pt>
                <c:pt idx="31">
                  <c:v>452</c:v>
                </c:pt>
                <c:pt idx="32">
                  <c:v>453</c:v>
                </c:pt>
                <c:pt idx="33">
                  <c:v>453</c:v>
                </c:pt>
                <c:pt idx="34">
                  <c:v>455</c:v>
                </c:pt>
                <c:pt idx="35">
                  <c:v>455</c:v>
                </c:pt>
                <c:pt idx="36">
                  <c:v>456</c:v>
                </c:pt>
                <c:pt idx="37">
                  <c:v>460</c:v>
                </c:pt>
                <c:pt idx="38">
                  <c:v>469</c:v>
                </c:pt>
                <c:pt idx="3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8D-46E1-918D-0CCDBCECD9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37">
                  <c:v>2</c:v>
                </c:pt>
                <c:pt idx="38">
                  <c:v>2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8D-46E1-918D-0CCDBCECD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37912"/>
        <c:axId val="391337256"/>
      </c:lineChart>
      <c:dateAx>
        <c:axId val="39133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37256"/>
        <c:crosses val="autoZero"/>
        <c:auto val="1"/>
        <c:lblOffset val="100"/>
        <c:baseTimeUnit val="months"/>
      </c:dateAx>
      <c:valAx>
        <c:axId val="39133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4</c:v>
                </c:pt>
                <c:pt idx="37">
                  <c:v>1</c:v>
                </c:pt>
                <c:pt idx="38">
                  <c:v>6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62-49D0-95F6-0DBAF1AE3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23</c:v>
                </c:pt>
                <c:pt idx="38">
                  <c:v>16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62-49D0-95F6-0DBAF1AE3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46440"/>
        <c:axId val="391353000"/>
      </c:lineChart>
      <c:dateAx>
        <c:axId val="39134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53000"/>
        <c:crosses val="autoZero"/>
        <c:auto val="1"/>
        <c:lblOffset val="100"/>
        <c:baseTimeUnit val="months"/>
      </c:dateAx>
      <c:valAx>
        <c:axId val="39135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4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2</c:v>
                </c:pt>
                <c:pt idx="16">
                  <c:v>7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78-4969-A13B-AB77694C26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78-4969-A13B-AB77694C2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19384"/>
        <c:axId val="391620040"/>
      </c:lineChart>
      <c:dateAx>
        <c:axId val="39161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0040"/>
        <c:crosses val="autoZero"/>
        <c:auto val="1"/>
        <c:lblOffset val="100"/>
        <c:baseTimeUnit val="months"/>
      </c:dateAx>
      <c:valAx>
        <c:axId val="39162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1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10">
                  <c:v>94</c:v>
                </c:pt>
                <c:pt idx="11">
                  <c:v>77</c:v>
                </c:pt>
                <c:pt idx="12">
                  <c:v>54</c:v>
                </c:pt>
                <c:pt idx="13">
                  <c:v>53</c:v>
                </c:pt>
                <c:pt idx="14">
                  <c:v>225</c:v>
                </c:pt>
                <c:pt idx="15">
                  <c:v>550</c:v>
                </c:pt>
                <c:pt idx="16">
                  <c:v>93</c:v>
                </c:pt>
                <c:pt idx="17">
                  <c:v>103</c:v>
                </c:pt>
                <c:pt idx="18">
                  <c:v>74</c:v>
                </c:pt>
                <c:pt idx="19">
                  <c:v>110</c:v>
                </c:pt>
                <c:pt idx="20">
                  <c:v>138</c:v>
                </c:pt>
                <c:pt idx="21">
                  <c:v>430</c:v>
                </c:pt>
                <c:pt idx="22">
                  <c:v>456</c:v>
                </c:pt>
                <c:pt idx="23">
                  <c:v>150</c:v>
                </c:pt>
                <c:pt idx="24">
                  <c:v>133</c:v>
                </c:pt>
                <c:pt idx="25">
                  <c:v>196</c:v>
                </c:pt>
                <c:pt idx="26">
                  <c:v>122</c:v>
                </c:pt>
                <c:pt idx="27">
                  <c:v>150</c:v>
                </c:pt>
                <c:pt idx="28">
                  <c:v>132</c:v>
                </c:pt>
                <c:pt idx="29">
                  <c:v>167</c:v>
                </c:pt>
                <c:pt idx="30">
                  <c:v>137</c:v>
                </c:pt>
                <c:pt idx="31">
                  <c:v>63</c:v>
                </c:pt>
                <c:pt idx="32">
                  <c:v>104</c:v>
                </c:pt>
                <c:pt idx="33">
                  <c:v>145</c:v>
                </c:pt>
                <c:pt idx="34">
                  <c:v>131</c:v>
                </c:pt>
                <c:pt idx="35">
                  <c:v>233</c:v>
                </c:pt>
                <c:pt idx="36">
                  <c:v>142</c:v>
                </c:pt>
                <c:pt idx="37">
                  <c:v>316</c:v>
                </c:pt>
                <c:pt idx="38">
                  <c:v>657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F-42BE-B16B-5970C2D5A7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73</c:v>
                </c:pt>
                <c:pt idx="38">
                  <c:v>24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2F-42BE-B16B-5970C2D5A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17744"/>
        <c:axId val="391631192"/>
      </c:lineChart>
      <c:dateAx>
        <c:axId val="39161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31192"/>
        <c:crosses val="autoZero"/>
        <c:auto val="1"/>
        <c:lblOffset val="100"/>
        <c:baseTimeUnit val="months"/>
      </c:dateAx>
      <c:valAx>
        <c:axId val="39163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1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8EA4-59CF-41A8-9312-3DA45B8A03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41401C-D854-4D60-9FA0-0DE7559B19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343238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0B8A5-73CA-43DE-9010-8CE3C8CC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F2491B-8EAD-4586-BE17-12CDAD9372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501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33277-17DE-4B3B-A7B1-14CFCF9C7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B612D-3C20-4211-8045-50E70877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A253-EA43-4703-A839-BF9A42AD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51BDAA-0927-4D2A-BAA9-FD6A23F59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8271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39737-8962-43AC-B412-D1C204C87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F0FEC-4A14-42CC-8953-A1247B1E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2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340C4-18C6-4B52-B46F-615DF141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7C65E0-325D-45BB-A820-7DD0FE37C0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3358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3849A-0FD8-4AAC-9F86-9DF639C2E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2A14-F746-421B-A409-718483EF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78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910EB-4092-4C66-B544-5C59629C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C7EF84-DE43-48C6-A5B6-B297C25D3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61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BED87-242D-4216-B303-862470F7B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A8096-BA36-434E-8524-32421125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76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EF5D-6150-407C-9E3D-EE7B00AF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8B1232-7729-4AEA-9066-9A1596F61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9120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FD130-7576-4FED-80EB-3C5505745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91A9E-2F9B-4306-94D5-8C35629A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8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4EA1-B5E0-4DA5-9B98-10926A02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71559-D930-4C5C-B3AA-E471D1CE8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93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49259864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941620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21998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471199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805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283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06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203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921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054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487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147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799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02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9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4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4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D2E77-0FF2-4E9F-9EAF-961171AA8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</p:spTree>
    <p:extLst>
      <p:ext uri="{BB962C8B-B14F-4D97-AF65-F5344CB8AC3E}">
        <p14:creationId xmlns:p14="http://schemas.microsoft.com/office/powerpoint/2010/main" val="316725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6B6A-1078-4E07-8EB7-91AC051AC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117B7-2E49-4B57-AC48-9EEB47B56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7265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89E1E-A986-421F-A0D6-815756E54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D75F4-0C9D-40BB-B6AE-4FF317728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04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B6A57-0A93-42C7-BD63-E3952812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3C837-7ECD-493D-849B-4ED8E99286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200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95FCA-6B85-4CCD-A730-159B559D6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B5E83-1CA3-4486-A273-41AF0969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0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2FEC8-B47A-4AE7-87A1-F331D060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A8696-AAD3-4CF0-B7B8-9A1D00D1BE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331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76C7E-48FF-4D19-A198-F916439FE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811E3-5987-4A85-999B-D101F89B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785A-A728-4AFE-8806-81C2F60D7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55CCB1-12A7-4E9E-BFD0-43DBC17F3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11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11D92-DFFB-4F98-B25B-61C6B126A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CD940-48E8-4AAD-94D9-2A58C1968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789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586A-72A3-4CD5-ADD2-A75DAF3E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CBF80E-9CD7-4D9A-9514-FBC42C7AE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074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A99D8-382F-41C5-B22D-DA0D459E3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38FD6-E8D1-47BC-A68B-D1D25791D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23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analysis</vt:lpstr>
      <vt:lpstr>Facebook Total Interactions | All profiles</vt:lpstr>
      <vt:lpstr>Facebook Engagement Rate By Post Type | All profiles</vt:lpstr>
      <vt:lpstr>Facebook Average Interactions Per Post | All profiles</vt:lpstr>
      <vt:lpstr>Facebook Fans or Followers Total | All profiles</vt:lpstr>
      <vt:lpstr>Facebook Fan Age Distribution | All profiles</vt:lpstr>
      <vt:lpstr>Facebook Key Metrics Table | All profiles</vt:lpstr>
      <vt:lpstr>Facebook Fan Demographics | All profiles</vt:lpstr>
      <vt:lpstr>Facebook Fans Total | All profiles</vt:lpstr>
      <vt:lpstr>Facebook Own Posts | All profiles</vt:lpstr>
      <vt:lpstr>Facebook Average Interactions Per Post | All profiles</vt:lpstr>
      <vt:lpstr>Facebook Page Views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analysis</dc:title>
  <dc:creator>Frederik Born</dc:creator>
  <cp:lastModifiedBy>Frederik Born</cp:lastModifiedBy>
  <cp:revision>1</cp:revision>
  <dcterms:created xsi:type="dcterms:W3CDTF">2024-04-03T08:52:54Z</dcterms:created>
  <dcterms:modified xsi:type="dcterms:W3CDTF">2024-04-03T08:53:21Z</dcterms:modified>
</cp:coreProperties>
</file>