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hipp</c:v>
                </c:pt>
              </c:strCache>
            </c:strRef>
          </c:tx>
          <c:spPr>
            <a:ln w="28575" cap="rnd">
              <a:solidFill>
                <a:schemeClr val="accent1"/>
              </a:solidFill>
              <a:round/>
            </a:ln>
            <a:effectLst/>
          </c:spPr>
          <c:marker>
            <c:symbol val="none"/>
          </c:marker>
          <c:cat>
            <c:numRef>
              <c:f>Sheet1!$A$2:$A$93</c:f>
              <c:numCache>
                <c:formatCode>m/d/yyyy</c:formatCode>
                <c:ptCount val="92"/>
                <c:pt idx="0">
                  <c:v>45078</c:v>
                </c:pt>
                <c:pt idx="1">
                  <c:v>45079</c:v>
                </c:pt>
                <c:pt idx="2">
                  <c:v>45080</c:v>
                </c:pt>
                <c:pt idx="3">
                  <c:v>45081</c:v>
                </c:pt>
                <c:pt idx="4">
                  <c:v>45082</c:v>
                </c:pt>
                <c:pt idx="5">
                  <c:v>45083</c:v>
                </c:pt>
                <c:pt idx="6">
                  <c:v>45084</c:v>
                </c:pt>
                <c:pt idx="7">
                  <c:v>45085</c:v>
                </c:pt>
                <c:pt idx="8">
                  <c:v>45086</c:v>
                </c:pt>
                <c:pt idx="9">
                  <c:v>45087</c:v>
                </c:pt>
                <c:pt idx="10">
                  <c:v>45088</c:v>
                </c:pt>
                <c:pt idx="11">
                  <c:v>45089</c:v>
                </c:pt>
                <c:pt idx="12">
                  <c:v>45090</c:v>
                </c:pt>
                <c:pt idx="13">
                  <c:v>45091</c:v>
                </c:pt>
                <c:pt idx="14">
                  <c:v>45092</c:v>
                </c:pt>
                <c:pt idx="15">
                  <c:v>45093</c:v>
                </c:pt>
                <c:pt idx="16">
                  <c:v>45094</c:v>
                </c:pt>
                <c:pt idx="17">
                  <c:v>45095</c:v>
                </c:pt>
                <c:pt idx="18">
                  <c:v>45096</c:v>
                </c:pt>
                <c:pt idx="19">
                  <c:v>45097</c:v>
                </c:pt>
                <c:pt idx="20">
                  <c:v>45098</c:v>
                </c:pt>
                <c:pt idx="21">
                  <c:v>45099</c:v>
                </c:pt>
                <c:pt idx="22">
                  <c:v>45100</c:v>
                </c:pt>
                <c:pt idx="23">
                  <c:v>45101</c:v>
                </c:pt>
                <c:pt idx="24">
                  <c:v>45102</c:v>
                </c:pt>
                <c:pt idx="25">
                  <c:v>45103</c:v>
                </c:pt>
                <c:pt idx="26">
                  <c:v>45104</c:v>
                </c:pt>
                <c:pt idx="27">
                  <c:v>45105</c:v>
                </c:pt>
                <c:pt idx="28">
                  <c:v>45106</c:v>
                </c:pt>
                <c:pt idx="29">
                  <c:v>45107</c:v>
                </c:pt>
                <c:pt idx="30">
                  <c:v>45108</c:v>
                </c:pt>
                <c:pt idx="31">
                  <c:v>45109</c:v>
                </c:pt>
                <c:pt idx="32">
                  <c:v>45110</c:v>
                </c:pt>
                <c:pt idx="33">
                  <c:v>45111</c:v>
                </c:pt>
                <c:pt idx="34">
                  <c:v>45112</c:v>
                </c:pt>
                <c:pt idx="35">
                  <c:v>45113</c:v>
                </c:pt>
                <c:pt idx="36">
                  <c:v>45114</c:v>
                </c:pt>
                <c:pt idx="37">
                  <c:v>45115</c:v>
                </c:pt>
                <c:pt idx="38">
                  <c:v>45116</c:v>
                </c:pt>
                <c:pt idx="39">
                  <c:v>45117</c:v>
                </c:pt>
                <c:pt idx="40">
                  <c:v>45118</c:v>
                </c:pt>
                <c:pt idx="41">
                  <c:v>45119</c:v>
                </c:pt>
                <c:pt idx="42">
                  <c:v>45120</c:v>
                </c:pt>
                <c:pt idx="43">
                  <c:v>45121</c:v>
                </c:pt>
                <c:pt idx="44">
                  <c:v>45122</c:v>
                </c:pt>
                <c:pt idx="45">
                  <c:v>45123</c:v>
                </c:pt>
                <c:pt idx="46">
                  <c:v>45124</c:v>
                </c:pt>
                <c:pt idx="47">
                  <c:v>45125</c:v>
                </c:pt>
                <c:pt idx="48">
                  <c:v>45126</c:v>
                </c:pt>
                <c:pt idx="49">
                  <c:v>45127</c:v>
                </c:pt>
                <c:pt idx="50">
                  <c:v>45128</c:v>
                </c:pt>
                <c:pt idx="51">
                  <c:v>45129</c:v>
                </c:pt>
                <c:pt idx="52">
                  <c:v>45130</c:v>
                </c:pt>
                <c:pt idx="53">
                  <c:v>45131</c:v>
                </c:pt>
                <c:pt idx="54">
                  <c:v>45132</c:v>
                </c:pt>
                <c:pt idx="55">
                  <c:v>45133</c:v>
                </c:pt>
                <c:pt idx="56">
                  <c:v>45134</c:v>
                </c:pt>
                <c:pt idx="57">
                  <c:v>45135</c:v>
                </c:pt>
                <c:pt idx="58">
                  <c:v>45136</c:v>
                </c:pt>
                <c:pt idx="59">
                  <c:v>45137</c:v>
                </c:pt>
                <c:pt idx="60">
                  <c:v>45138</c:v>
                </c:pt>
                <c:pt idx="61">
                  <c:v>45139</c:v>
                </c:pt>
                <c:pt idx="62">
                  <c:v>45140</c:v>
                </c:pt>
                <c:pt idx="63">
                  <c:v>45141</c:v>
                </c:pt>
                <c:pt idx="64">
                  <c:v>45142</c:v>
                </c:pt>
                <c:pt idx="65">
                  <c:v>45143</c:v>
                </c:pt>
                <c:pt idx="66">
                  <c:v>45144</c:v>
                </c:pt>
                <c:pt idx="67">
                  <c:v>45145</c:v>
                </c:pt>
                <c:pt idx="68">
                  <c:v>45146</c:v>
                </c:pt>
                <c:pt idx="69">
                  <c:v>45147</c:v>
                </c:pt>
                <c:pt idx="70">
                  <c:v>45148</c:v>
                </c:pt>
                <c:pt idx="71">
                  <c:v>45149</c:v>
                </c:pt>
                <c:pt idx="72">
                  <c:v>45150</c:v>
                </c:pt>
                <c:pt idx="73">
                  <c:v>45151</c:v>
                </c:pt>
                <c:pt idx="74">
                  <c:v>45152</c:v>
                </c:pt>
                <c:pt idx="75">
                  <c:v>45153</c:v>
                </c:pt>
                <c:pt idx="76">
                  <c:v>45154</c:v>
                </c:pt>
                <c:pt idx="77">
                  <c:v>45155</c:v>
                </c:pt>
                <c:pt idx="78">
                  <c:v>45156</c:v>
                </c:pt>
                <c:pt idx="79">
                  <c:v>45157</c:v>
                </c:pt>
                <c:pt idx="80">
                  <c:v>45158</c:v>
                </c:pt>
                <c:pt idx="81">
                  <c:v>45159</c:v>
                </c:pt>
                <c:pt idx="82">
                  <c:v>45160</c:v>
                </c:pt>
                <c:pt idx="83">
                  <c:v>45161</c:v>
                </c:pt>
                <c:pt idx="84">
                  <c:v>45162</c:v>
                </c:pt>
                <c:pt idx="85">
                  <c:v>45163</c:v>
                </c:pt>
                <c:pt idx="86">
                  <c:v>45164</c:v>
                </c:pt>
                <c:pt idx="87">
                  <c:v>45165</c:v>
                </c:pt>
                <c:pt idx="88">
                  <c:v>45166</c:v>
                </c:pt>
                <c:pt idx="89">
                  <c:v>45167</c:v>
                </c:pt>
                <c:pt idx="90">
                  <c:v>45168</c:v>
                </c:pt>
                <c:pt idx="91">
                  <c:v>45169</c:v>
                </c:pt>
              </c:numCache>
            </c:numRef>
          </c:cat>
          <c:val>
            <c:numRef>
              <c:f>Sheet1!$B$2:$B$93</c:f>
              <c:numCache>
                <c:formatCode>General</c:formatCode>
                <c:ptCount val="92"/>
                <c:pt idx="0">
                  <c:v>1</c:v>
                </c:pt>
                <c:pt idx="1">
                  <c:v>0</c:v>
                </c:pt>
                <c:pt idx="2">
                  <c:v>0</c:v>
                </c:pt>
                <c:pt idx="3">
                  <c:v>0</c:v>
                </c:pt>
                <c:pt idx="4">
                  <c:v>0</c:v>
                </c:pt>
                <c:pt idx="5">
                  <c:v>1</c:v>
                </c:pt>
                <c:pt idx="6">
                  <c:v>0</c:v>
                </c:pt>
                <c:pt idx="7">
                  <c:v>0</c:v>
                </c:pt>
                <c:pt idx="8">
                  <c:v>1</c:v>
                </c:pt>
                <c:pt idx="9">
                  <c:v>0</c:v>
                </c:pt>
                <c:pt idx="10">
                  <c:v>0</c:v>
                </c:pt>
                <c:pt idx="11">
                  <c:v>0</c:v>
                </c:pt>
                <c:pt idx="12">
                  <c:v>1</c:v>
                </c:pt>
                <c:pt idx="13">
                  <c:v>0</c:v>
                </c:pt>
                <c:pt idx="14">
                  <c:v>0</c:v>
                </c:pt>
                <c:pt idx="15">
                  <c:v>0</c:v>
                </c:pt>
                <c:pt idx="16">
                  <c:v>0</c:v>
                </c:pt>
                <c:pt idx="17">
                  <c:v>0</c:v>
                </c:pt>
                <c:pt idx="18">
                  <c:v>0</c:v>
                </c:pt>
                <c:pt idx="19">
                  <c:v>1</c:v>
                </c:pt>
                <c:pt idx="20">
                  <c:v>0</c:v>
                </c:pt>
                <c:pt idx="21">
                  <c:v>1</c:v>
                </c:pt>
                <c:pt idx="22">
                  <c:v>0</c:v>
                </c:pt>
                <c:pt idx="23">
                  <c:v>0</c:v>
                </c:pt>
                <c:pt idx="24">
                  <c:v>0</c:v>
                </c:pt>
                <c:pt idx="25">
                  <c:v>1</c:v>
                </c:pt>
                <c:pt idx="26">
                  <c:v>0</c:v>
                </c:pt>
                <c:pt idx="27">
                  <c:v>0</c:v>
                </c:pt>
                <c:pt idx="28">
                  <c:v>0</c:v>
                </c:pt>
                <c:pt idx="29">
                  <c:v>1</c:v>
                </c:pt>
                <c:pt idx="30">
                  <c:v>0</c:v>
                </c:pt>
                <c:pt idx="31">
                  <c:v>0</c:v>
                </c:pt>
                <c:pt idx="32">
                  <c:v>0</c:v>
                </c:pt>
                <c:pt idx="33">
                  <c:v>1</c:v>
                </c:pt>
                <c:pt idx="34">
                  <c:v>0</c:v>
                </c:pt>
                <c:pt idx="35">
                  <c:v>0</c:v>
                </c:pt>
                <c:pt idx="36">
                  <c:v>1</c:v>
                </c:pt>
                <c:pt idx="37">
                  <c:v>0</c:v>
                </c:pt>
                <c:pt idx="38">
                  <c:v>0</c:v>
                </c:pt>
                <c:pt idx="39">
                  <c:v>0</c:v>
                </c:pt>
                <c:pt idx="40">
                  <c:v>0</c:v>
                </c:pt>
                <c:pt idx="41">
                  <c:v>1</c:v>
                </c:pt>
                <c:pt idx="42">
                  <c:v>0</c:v>
                </c:pt>
                <c:pt idx="43">
                  <c:v>0</c:v>
                </c:pt>
                <c:pt idx="44">
                  <c:v>0</c:v>
                </c:pt>
                <c:pt idx="45">
                  <c:v>0</c:v>
                </c:pt>
                <c:pt idx="46">
                  <c:v>0</c:v>
                </c:pt>
                <c:pt idx="47">
                  <c:v>1</c:v>
                </c:pt>
                <c:pt idx="48">
                  <c:v>0</c:v>
                </c:pt>
                <c:pt idx="49">
                  <c:v>1</c:v>
                </c:pt>
                <c:pt idx="50">
                  <c:v>0</c:v>
                </c:pt>
                <c:pt idx="51">
                  <c:v>0</c:v>
                </c:pt>
                <c:pt idx="52">
                  <c:v>0</c:v>
                </c:pt>
                <c:pt idx="53">
                  <c:v>1</c:v>
                </c:pt>
                <c:pt idx="54">
                  <c:v>0</c:v>
                </c:pt>
                <c:pt idx="55">
                  <c:v>0</c:v>
                </c:pt>
                <c:pt idx="56">
                  <c:v>0</c:v>
                </c:pt>
                <c:pt idx="57">
                  <c:v>1</c:v>
                </c:pt>
                <c:pt idx="58">
                  <c:v>0</c:v>
                </c:pt>
                <c:pt idx="59">
                  <c:v>0</c:v>
                </c:pt>
                <c:pt idx="60">
                  <c:v>0</c:v>
                </c:pt>
                <c:pt idx="61">
                  <c:v>0</c:v>
                </c:pt>
                <c:pt idx="62">
                  <c:v>1</c:v>
                </c:pt>
                <c:pt idx="63">
                  <c:v>1</c:v>
                </c:pt>
                <c:pt idx="64">
                  <c:v>1</c:v>
                </c:pt>
                <c:pt idx="65">
                  <c:v>0</c:v>
                </c:pt>
                <c:pt idx="66">
                  <c:v>0</c:v>
                </c:pt>
                <c:pt idx="67">
                  <c:v>1</c:v>
                </c:pt>
                <c:pt idx="68">
                  <c:v>0</c:v>
                </c:pt>
                <c:pt idx="69">
                  <c:v>1</c:v>
                </c:pt>
                <c:pt idx="70">
                  <c:v>0</c:v>
                </c:pt>
                <c:pt idx="71">
                  <c:v>1</c:v>
                </c:pt>
                <c:pt idx="72">
                  <c:v>0</c:v>
                </c:pt>
                <c:pt idx="73">
                  <c:v>0</c:v>
                </c:pt>
                <c:pt idx="74">
                  <c:v>0</c:v>
                </c:pt>
                <c:pt idx="75">
                  <c:v>0</c:v>
                </c:pt>
                <c:pt idx="76">
                  <c:v>1</c:v>
                </c:pt>
                <c:pt idx="77">
                  <c:v>1</c:v>
                </c:pt>
                <c:pt idx="78">
                  <c:v>1</c:v>
                </c:pt>
                <c:pt idx="79">
                  <c:v>0</c:v>
                </c:pt>
                <c:pt idx="80">
                  <c:v>0</c:v>
                </c:pt>
                <c:pt idx="81">
                  <c:v>1</c:v>
                </c:pt>
                <c:pt idx="82">
                  <c:v>1</c:v>
                </c:pt>
                <c:pt idx="83">
                  <c:v>1</c:v>
                </c:pt>
                <c:pt idx="84">
                  <c:v>1</c:v>
                </c:pt>
                <c:pt idx="85">
                  <c:v>0</c:v>
                </c:pt>
                <c:pt idx="86">
                  <c:v>0</c:v>
                </c:pt>
                <c:pt idx="87">
                  <c:v>0</c:v>
                </c:pt>
                <c:pt idx="88">
                  <c:v>1</c:v>
                </c:pt>
                <c:pt idx="89">
                  <c:v>0</c:v>
                </c:pt>
                <c:pt idx="90">
                  <c:v>0</c:v>
                </c:pt>
                <c:pt idx="91">
                  <c:v>0</c:v>
                </c:pt>
              </c:numCache>
            </c:numRef>
          </c:val>
          <c:smooth val="0"/>
          <c:extLst>
            <c:ext xmlns:c16="http://schemas.microsoft.com/office/drawing/2014/chart" uri="{C3380CC4-5D6E-409C-BE32-E72D297353CC}">
              <c16:uniqueId val="{00000000-87DA-4791-A405-AE4BD2721F76}"/>
            </c:ext>
          </c:extLst>
        </c:ser>
        <c:dLbls>
          <c:showLegendKey val="0"/>
          <c:showVal val="0"/>
          <c:showCatName val="0"/>
          <c:showSerName val="0"/>
          <c:showPercent val="0"/>
          <c:showBubbleSize val="0"/>
        </c:dLbls>
        <c:smooth val="0"/>
        <c:axId val="355413320"/>
        <c:axId val="355409056"/>
      </c:lineChart>
      <c:dateAx>
        <c:axId val="355413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09056"/>
        <c:crosses val="autoZero"/>
        <c:auto val="1"/>
        <c:lblOffset val="100"/>
        <c:baseTimeUnit val="days"/>
      </c:dateAx>
      <c:valAx>
        <c:axId val="35540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1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hipp</c:v>
                </c:pt>
              </c:strCache>
            </c:strRef>
          </c:tx>
          <c:spPr>
            <a:solidFill>
              <a:schemeClr val="accent1"/>
            </a:solidFill>
            <a:ln>
              <a:noFill/>
            </a:ln>
            <a:effectLst/>
          </c:spPr>
          <c:invertIfNegative val="0"/>
          <c:cat>
            <c:strRef>
              <c:f>Sheet1!$A$2:$A$4</c:f>
              <c:strCache>
                <c:ptCount val="3"/>
                <c:pt idx="0">
                  <c:v>Carousel</c:v>
                </c:pt>
                <c:pt idx="1">
                  <c:v>Image</c:v>
                </c:pt>
                <c:pt idx="2">
                  <c:v>Reel</c:v>
                </c:pt>
              </c:strCache>
            </c:strRef>
          </c:cat>
          <c:val>
            <c:numRef>
              <c:f>Sheet1!$B$2:$B$4</c:f>
              <c:numCache>
                <c:formatCode>General</c:formatCode>
                <c:ptCount val="3"/>
              </c:numCache>
            </c:numRef>
          </c:val>
          <c:extLst>
            <c:ext xmlns:c16="http://schemas.microsoft.com/office/drawing/2014/chart" uri="{C3380CC4-5D6E-409C-BE32-E72D297353CC}">
              <c16:uniqueId val="{00000000-6DE3-4595-829D-7AC6726C454A}"/>
            </c:ext>
          </c:extLst>
        </c:ser>
        <c:dLbls>
          <c:showLegendKey val="0"/>
          <c:showVal val="0"/>
          <c:showCatName val="0"/>
          <c:showSerName val="0"/>
          <c:showPercent val="0"/>
          <c:showBubbleSize val="0"/>
        </c:dLbls>
        <c:gapWidth val="219"/>
        <c:overlap val="-27"/>
        <c:axId val="473196392"/>
        <c:axId val="473196720"/>
      </c:barChart>
      <c:catAx>
        <c:axId val="473196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196720"/>
        <c:crosses val="autoZero"/>
        <c:auto val="1"/>
        <c:lblAlgn val="ctr"/>
        <c:lblOffset val="100"/>
        <c:noMultiLvlLbl val="0"/>
      </c:catAx>
      <c:valAx>
        <c:axId val="47319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19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hipp</c:v>
                </c:pt>
              </c:strCache>
            </c:strRef>
          </c:cat>
          <c:val>
            <c:numRef>
              <c:f>Sheet1!$B$2</c:f>
              <c:numCache>
                <c:formatCode>General</c:formatCode>
                <c:ptCount val="1"/>
                <c:pt idx="0">
                  <c:v>15</c:v>
                </c:pt>
              </c:numCache>
            </c:numRef>
          </c:val>
          <c:extLst>
            <c:ext xmlns:c16="http://schemas.microsoft.com/office/drawing/2014/chart" uri="{C3380CC4-5D6E-409C-BE32-E72D297353CC}">
              <c16:uniqueId val="{00000000-739B-48D5-9D1F-D77A64AD365B}"/>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hipp</c:v>
                </c:pt>
              </c:strCache>
            </c:strRef>
          </c:cat>
          <c:val>
            <c:numRef>
              <c:f>Sheet1!$C$2</c:f>
              <c:numCache>
                <c:formatCode>General</c:formatCode>
                <c:ptCount val="1"/>
                <c:pt idx="0">
                  <c:v>3</c:v>
                </c:pt>
              </c:numCache>
            </c:numRef>
          </c:val>
          <c:extLst>
            <c:ext xmlns:c16="http://schemas.microsoft.com/office/drawing/2014/chart" uri="{C3380CC4-5D6E-409C-BE32-E72D297353CC}">
              <c16:uniqueId val="{00000001-739B-48D5-9D1F-D77A64AD365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hipp</c:v>
                </c:pt>
              </c:strCache>
            </c:strRef>
          </c:cat>
          <c:val>
            <c:numRef>
              <c:f>Sheet1!$D$2</c:f>
              <c:numCache>
                <c:formatCode>General</c:formatCode>
                <c:ptCount val="1"/>
                <c:pt idx="0">
                  <c:v>0</c:v>
                </c:pt>
              </c:numCache>
            </c:numRef>
          </c:val>
          <c:extLst>
            <c:ext xmlns:c16="http://schemas.microsoft.com/office/drawing/2014/chart" uri="{C3380CC4-5D6E-409C-BE32-E72D297353CC}">
              <c16:uniqueId val="{00000002-739B-48D5-9D1F-D77A64AD365B}"/>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hipp</c:v>
                </c:pt>
              </c:strCache>
            </c:strRef>
          </c:cat>
          <c:val>
            <c:numRef>
              <c:f>Sheet1!$E$2</c:f>
              <c:numCache>
                <c:formatCode>General</c:formatCode>
                <c:ptCount val="1"/>
                <c:pt idx="0">
                  <c:v>11</c:v>
                </c:pt>
              </c:numCache>
            </c:numRef>
          </c:val>
          <c:extLst>
            <c:ext xmlns:c16="http://schemas.microsoft.com/office/drawing/2014/chart" uri="{C3380CC4-5D6E-409C-BE32-E72D297353CC}">
              <c16:uniqueId val="{00000003-739B-48D5-9D1F-D77A64AD365B}"/>
            </c:ext>
          </c:extLst>
        </c:ser>
        <c:dLbls>
          <c:showLegendKey val="0"/>
          <c:showVal val="0"/>
          <c:showCatName val="0"/>
          <c:showSerName val="0"/>
          <c:showPercent val="0"/>
          <c:showBubbleSize val="0"/>
        </c:dLbls>
        <c:gapWidth val="150"/>
        <c:overlap val="100"/>
        <c:axId val="486982536"/>
        <c:axId val="486981552"/>
      </c:barChart>
      <c:catAx>
        <c:axId val="48698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81552"/>
        <c:crosses val="autoZero"/>
        <c:auto val="1"/>
        <c:lblAlgn val="ctr"/>
        <c:lblOffset val="100"/>
        <c:noMultiLvlLbl val="0"/>
      </c:catAx>
      <c:valAx>
        <c:axId val="486981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8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84F2F-2091-4D37-9096-AA7FCCD50818}"/>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77FA8420-F6DC-4F6B-AF75-D48D2CCD47C7}"/>
              </a:ext>
            </a:extLst>
          </p:cNvPr>
          <p:cNvSpPr>
            <a:spLocks noGrp="1"/>
          </p:cNvSpPr>
          <p:nvPr>
            <p:ph type="subTitle" idx="1"/>
          </p:nvPr>
        </p:nvSpPr>
        <p:spPr/>
        <p:txBody>
          <a:bodyPr/>
          <a:lstStyle/>
          <a:p>
            <a:r>
              <a:rPr lang="en-US"/>
              <a:t>[m]STUDIO GmbH</a:t>
            </a:r>
          </a:p>
        </p:txBody>
      </p:sp>
    </p:spTree>
    <p:extLst>
      <p:ext uri="{BB962C8B-B14F-4D97-AF65-F5344CB8AC3E}">
        <p14:creationId xmlns:p14="http://schemas.microsoft.com/office/powerpoint/2010/main" val="15262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027B8-9A49-43B4-B39C-BAB7A0464C13}"/>
              </a:ext>
            </a:extLst>
          </p:cNvPr>
          <p:cNvSpPr>
            <a:spLocks noGrp="1"/>
          </p:cNvSpPr>
          <p:nvPr>
            <p:ph type="title"/>
          </p:nvPr>
        </p:nvSpPr>
        <p:spPr/>
        <p:txBody>
          <a:bodyPr/>
          <a:lstStyle/>
          <a:p>
            <a:r>
              <a:rPr lang="en-US"/>
              <a:t>Instagram Posts | HiPP</a:t>
            </a:r>
          </a:p>
        </p:txBody>
      </p:sp>
      <p:graphicFrame>
        <p:nvGraphicFramePr>
          <p:cNvPr id="6" name="Chart Placeholder 5">
            <a:extLst>
              <a:ext uri="{FF2B5EF4-FFF2-40B4-BE49-F238E27FC236}">
                <a16:creationId xmlns:a16="http://schemas.microsoft.com/office/drawing/2014/main" id="{101031DA-20C2-4685-BBD8-73ACF04843EC}"/>
              </a:ext>
            </a:extLst>
          </p:cNvPr>
          <p:cNvGraphicFramePr>
            <a:graphicFrameLocks noGrp="1"/>
          </p:cNvGraphicFramePr>
          <p:nvPr>
            <p:ph type="chart" sz="quarter" idx="13"/>
            <p:extLst>
              <p:ext uri="{D42A27DB-BD31-4B8C-83A1-F6EECF244321}">
                <p14:modId xmlns:p14="http://schemas.microsoft.com/office/powerpoint/2010/main" val="3226795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2DCEC2-1482-4504-BE44-30DC4DFDB3E1}"/>
              </a:ext>
            </a:extLst>
          </p:cNvPr>
          <p:cNvSpPr>
            <a:spLocks noGrp="1"/>
          </p:cNvSpPr>
          <p:nvPr>
            <p:ph type="body" sz="quarter" idx="14"/>
          </p:nvPr>
        </p:nvSpPr>
        <p:spPr/>
        <p:txBody>
          <a:bodyPr/>
          <a:lstStyle/>
          <a:p>
            <a:r>
              <a:rPr lang="en-US"/>
              <a:t>06/01/2023 - 08/31/2023</a:t>
            </a:r>
          </a:p>
        </p:txBody>
      </p:sp>
      <p:sp>
        <p:nvSpPr>
          <p:cNvPr id="5" name="Footer Placeholder 4">
            <a:extLst>
              <a:ext uri="{FF2B5EF4-FFF2-40B4-BE49-F238E27FC236}">
                <a16:creationId xmlns:a16="http://schemas.microsoft.com/office/drawing/2014/main" id="{0423F194-1BD9-46CE-9B5D-B4A9A57928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3241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2AB83-7924-48B2-96B0-BA78A9C89AD2}"/>
              </a:ext>
            </a:extLst>
          </p:cNvPr>
          <p:cNvSpPr>
            <a:spLocks noGrp="1"/>
          </p:cNvSpPr>
          <p:nvPr>
            <p:ph type="title"/>
          </p:nvPr>
        </p:nvSpPr>
        <p:spPr/>
        <p:txBody>
          <a:bodyPr/>
          <a:lstStyle/>
          <a:p>
            <a:r>
              <a:rPr lang="en-US"/>
              <a:t>Instagram Posts Table | HiPP - 1 of 17</a:t>
            </a:r>
          </a:p>
        </p:txBody>
      </p:sp>
      <p:graphicFrame>
        <p:nvGraphicFramePr>
          <p:cNvPr id="5" name="Table Placeholder 4">
            <a:extLst>
              <a:ext uri="{FF2B5EF4-FFF2-40B4-BE49-F238E27FC236}">
                <a16:creationId xmlns:a16="http://schemas.microsoft.com/office/drawing/2014/main" id="{347A033A-A82C-4304-8ED9-C51ED8B4FFC8}"/>
              </a:ext>
            </a:extLst>
          </p:cNvPr>
          <p:cNvGraphicFramePr>
            <a:graphicFrameLocks noGrp="1"/>
          </p:cNvGraphicFramePr>
          <p:nvPr>
            <p:ph type="tbl" sz="quarter" idx="13"/>
            <p:extLst>
              <p:ext uri="{D42A27DB-BD31-4B8C-83A1-F6EECF244321}">
                <p14:modId xmlns:p14="http://schemas.microsoft.com/office/powerpoint/2010/main" val="674049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07790330"/>
                    </a:ext>
                  </a:extLst>
                </a:gridCol>
                <a:gridCol w="987552">
                  <a:extLst>
                    <a:ext uri="{9D8B030D-6E8A-4147-A177-3AD203B41FA5}">
                      <a16:colId xmlns:a16="http://schemas.microsoft.com/office/drawing/2014/main" val="1056681772"/>
                    </a:ext>
                  </a:extLst>
                </a:gridCol>
                <a:gridCol w="987552">
                  <a:extLst>
                    <a:ext uri="{9D8B030D-6E8A-4147-A177-3AD203B41FA5}">
                      <a16:colId xmlns:a16="http://schemas.microsoft.com/office/drawing/2014/main" val="4238295154"/>
                    </a:ext>
                  </a:extLst>
                </a:gridCol>
                <a:gridCol w="987552">
                  <a:extLst>
                    <a:ext uri="{9D8B030D-6E8A-4147-A177-3AD203B41FA5}">
                      <a16:colId xmlns:a16="http://schemas.microsoft.com/office/drawing/2014/main" val="1664124936"/>
                    </a:ext>
                  </a:extLst>
                </a:gridCol>
                <a:gridCol w="987552">
                  <a:extLst>
                    <a:ext uri="{9D8B030D-6E8A-4147-A177-3AD203B41FA5}">
                      <a16:colId xmlns:a16="http://schemas.microsoft.com/office/drawing/2014/main" val="1889458925"/>
                    </a:ext>
                  </a:extLst>
                </a:gridCol>
                <a:gridCol w="987552">
                  <a:extLst>
                    <a:ext uri="{9D8B030D-6E8A-4147-A177-3AD203B41FA5}">
                      <a16:colId xmlns:a16="http://schemas.microsoft.com/office/drawing/2014/main" val="2339154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4210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- 2023-08-28 09:00:10</a:t>
                      </a:r>
                      <a:r>
                        <a:rPr kumimoji="0" lang="de-DE" sz="1000" b="0" i="0" u="none" strike="noStrike" kern="1200" cap="none" spc="0" normalizeH="0" baseline="0" noProof="0">
                          <a:ln>
                            <a:noFill/>
                          </a:ln>
                          <a:solidFill>
                            <a:prstClr val="black"/>
                          </a:solidFill>
                          <a:effectLst/>
                          <a:uLnTx/>
                          <a:uFillTx/>
                          <a:latin typeface="Calibri"/>
                          <a:ea typeface="+mn-ea"/>
                          <a:cs typeface="+mn-cs"/>
                        </a:rPr>
                        <a:t>
 Wir sind ab Beginn der Schwangerschaft für dich da. 🧡
Mit der Anmeldung zu unserem HiPP BabyClub erhältst du nicht nur passende Produktpakete nach Hause, sondern auch individuelle Elternbriefe mit Informationen zu deiner Schwangerschaft. 🤰🏻
In welcher Schwangerschaftswoche bist du gerade? 😊
#HiPP #BabyClub #HippMeinBabyClub #schwanger #Schwangerschaft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56160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- 2023-08-24 10:01:42</a:t>
                      </a:r>
                      <a:r>
                        <a:rPr kumimoji="0" lang="de-DE" sz="1000" b="0" i="0" u="none" strike="noStrike" kern="1200" cap="none" spc="0" normalizeH="0" baseline="0" noProof="0">
                          <a:ln>
                            <a:noFill/>
                          </a:ln>
                          <a:solidFill>
                            <a:prstClr val="black"/>
                          </a:solidFill>
                          <a:effectLst/>
                          <a:uLnTx/>
                          <a:uFillTx/>
                          <a:latin typeface="Calibri"/>
                          <a:ea typeface="+mn-ea"/>
                          <a:cs typeface="+mn-cs"/>
                        </a:rPr>
                        <a:t>
 Wer kennt es nicht: Obwohl die Kleinen eigentlich abends müde sind, wollen sie einfach nicht ins Bett! Wir haben 3 Tipps für dich, wie es (langfristig) vielleicht etwas besser klappt. 💤
👇🏻 Kommentiere gern, was bei deinem Kind / Kindern am besten funktioniert. 
#HiPP #lebenmitkindern #schlafenszeit #hipphilftweiter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5259830"/>
                  </a:ext>
                </a:extLst>
              </a:tr>
            </a:tbl>
          </a:graphicData>
        </a:graphic>
      </p:graphicFrame>
      <p:sp>
        <p:nvSpPr>
          <p:cNvPr id="4" name="Text Placeholder 3">
            <a:extLst>
              <a:ext uri="{FF2B5EF4-FFF2-40B4-BE49-F238E27FC236}">
                <a16:creationId xmlns:a16="http://schemas.microsoft.com/office/drawing/2014/main" id="{90C99119-4B8F-4237-B347-4C4ABA3EC8F2}"/>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1816749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75E77-78D6-4CBA-BA44-CB9DEB2FE43A}"/>
              </a:ext>
            </a:extLst>
          </p:cNvPr>
          <p:cNvSpPr>
            <a:spLocks noGrp="1"/>
          </p:cNvSpPr>
          <p:nvPr>
            <p:ph type="title"/>
          </p:nvPr>
        </p:nvSpPr>
        <p:spPr/>
        <p:txBody>
          <a:bodyPr/>
          <a:lstStyle/>
          <a:p>
            <a:r>
              <a:rPr lang="en-US"/>
              <a:t>Instagram Posts Table | HiPP - 2 of 17</a:t>
            </a:r>
          </a:p>
        </p:txBody>
      </p:sp>
      <p:graphicFrame>
        <p:nvGraphicFramePr>
          <p:cNvPr id="5" name="Table Placeholder 4">
            <a:extLst>
              <a:ext uri="{FF2B5EF4-FFF2-40B4-BE49-F238E27FC236}">
                <a16:creationId xmlns:a16="http://schemas.microsoft.com/office/drawing/2014/main" id="{A42138C4-B742-4730-904E-8E742AAD36B8}"/>
              </a:ext>
            </a:extLst>
          </p:cNvPr>
          <p:cNvGraphicFramePr>
            <a:graphicFrameLocks noGrp="1"/>
          </p:cNvGraphicFramePr>
          <p:nvPr>
            <p:ph type="tbl" sz="quarter" idx="13"/>
            <p:extLst>
              <p:ext uri="{D42A27DB-BD31-4B8C-83A1-F6EECF244321}">
                <p14:modId xmlns:p14="http://schemas.microsoft.com/office/powerpoint/2010/main" val="1395258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96310702"/>
                    </a:ext>
                  </a:extLst>
                </a:gridCol>
                <a:gridCol w="987552">
                  <a:extLst>
                    <a:ext uri="{9D8B030D-6E8A-4147-A177-3AD203B41FA5}">
                      <a16:colId xmlns:a16="http://schemas.microsoft.com/office/drawing/2014/main" val="2202031348"/>
                    </a:ext>
                  </a:extLst>
                </a:gridCol>
                <a:gridCol w="987552">
                  <a:extLst>
                    <a:ext uri="{9D8B030D-6E8A-4147-A177-3AD203B41FA5}">
                      <a16:colId xmlns:a16="http://schemas.microsoft.com/office/drawing/2014/main" val="2998107338"/>
                    </a:ext>
                  </a:extLst>
                </a:gridCol>
                <a:gridCol w="987552">
                  <a:extLst>
                    <a:ext uri="{9D8B030D-6E8A-4147-A177-3AD203B41FA5}">
                      <a16:colId xmlns:a16="http://schemas.microsoft.com/office/drawing/2014/main" val="2802051707"/>
                    </a:ext>
                  </a:extLst>
                </a:gridCol>
                <a:gridCol w="987552">
                  <a:extLst>
                    <a:ext uri="{9D8B030D-6E8A-4147-A177-3AD203B41FA5}">
                      <a16:colId xmlns:a16="http://schemas.microsoft.com/office/drawing/2014/main" val="1518767009"/>
                    </a:ext>
                  </a:extLst>
                </a:gridCol>
                <a:gridCol w="987552">
                  <a:extLst>
                    <a:ext uri="{9D8B030D-6E8A-4147-A177-3AD203B41FA5}">
                      <a16:colId xmlns:a16="http://schemas.microsoft.com/office/drawing/2014/main" val="3013752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61557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- 2023-08-23 08:31:14</a:t>
                      </a:r>
                      <a:r>
                        <a:rPr kumimoji="0" lang="de-DE" sz="1000" b="0" i="0" u="none" strike="noStrike" kern="1200" cap="none" spc="0" normalizeH="0" baseline="0" noProof="0">
                          <a:ln>
                            <a:noFill/>
                          </a:ln>
                          <a:solidFill>
                            <a:prstClr val="black"/>
                          </a:solidFill>
                          <a:effectLst/>
                          <a:uLnTx/>
                          <a:uFillTx/>
                          <a:latin typeface="Calibri"/>
                          <a:ea typeface="+mn-ea"/>
                          <a:cs typeface="+mn-cs"/>
                        </a:rPr>
                        <a:t>
 Was bedeutet eigentlich "Bio-Spitzenqualität"? 🧑🏼‍🌾
Bei der Qualität unserer Produkte gehen wir keine Kompromisse ein! Für dein Baby - und unserer Umwelt zuliebe. 🌍 
Weitere Infos findest du auf unserer Website. 
#HiPP #bioweitergeher #hippbio #bioqualität #artenschutz #tierwohl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4685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- 2023-08-22 09:01:12</a:t>
                      </a:r>
                      <a:r>
                        <a:rPr kumimoji="0" lang="de-DE" sz="1000" b="0" i="0" u="none" strike="noStrike" kern="1200" cap="none" spc="0" normalizeH="0" baseline="0" noProof="0">
                          <a:ln>
                            <a:noFill/>
                          </a:ln>
                          <a:solidFill>
                            <a:prstClr val="black"/>
                          </a:solidFill>
                          <a:effectLst/>
                          <a:uLnTx/>
                          <a:uFillTx/>
                          <a:latin typeface="Calibri"/>
                          <a:ea typeface="+mn-ea"/>
                          <a:cs typeface="+mn-cs"/>
                        </a:rPr>
                        <a:t>
 Weiße Karotten sind eine echte Seltenheit. 🥕
Sie stammen ursprünglich von der Wildkarotte ab und werden seit vielen hundert Jahren angebaut. Allerdings sind weiße Karotten in Vergessenheit geraten und daher nur noch selten erhältlich.
🧑🏼‍🌾 Wir schätzen die weiße Karotte sehr, da sie einen sehr milden Geschmack hat und sich dadurch hervorragend für den Beikost-Start eignet. 
#HiPP #beikost #karotte #hippgläschen #lebenmitbaby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5712941"/>
                  </a:ext>
                </a:extLst>
              </a:tr>
            </a:tbl>
          </a:graphicData>
        </a:graphic>
      </p:graphicFrame>
      <p:sp>
        <p:nvSpPr>
          <p:cNvPr id="4" name="Text Placeholder 3">
            <a:extLst>
              <a:ext uri="{FF2B5EF4-FFF2-40B4-BE49-F238E27FC236}">
                <a16:creationId xmlns:a16="http://schemas.microsoft.com/office/drawing/2014/main" id="{6E388E84-CC87-463E-9937-910E090F8763}"/>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1545559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3A711-ACF3-492C-B98E-437669030D9C}"/>
              </a:ext>
            </a:extLst>
          </p:cNvPr>
          <p:cNvSpPr>
            <a:spLocks noGrp="1"/>
          </p:cNvSpPr>
          <p:nvPr>
            <p:ph type="title"/>
          </p:nvPr>
        </p:nvSpPr>
        <p:spPr/>
        <p:txBody>
          <a:bodyPr/>
          <a:lstStyle/>
          <a:p>
            <a:r>
              <a:rPr lang="en-US"/>
              <a:t>Instagram Posts Table | HiPP - 3 of 17</a:t>
            </a:r>
          </a:p>
        </p:txBody>
      </p:sp>
      <p:graphicFrame>
        <p:nvGraphicFramePr>
          <p:cNvPr id="5" name="Table Placeholder 4">
            <a:extLst>
              <a:ext uri="{FF2B5EF4-FFF2-40B4-BE49-F238E27FC236}">
                <a16:creationId xmlns:a16="http://schemas.microsoft.com/office/drawing/2014/main" id="{82FE5483-5298-4AF3-BBD0-7241996D010D}"/>
              </a:ext>
            </a:extLst>
          </p:cNvPr>
          <p:cNvGraphicFramePr>
            <a:graphicFrameLocks noGrp="1"/>
          </p:cNvGraphicFramePr>
          <p:nvPr>
            <p:ph type="tbl" sz="quarter" idx="13"/>
            <p:extLst>
              <p:ext uri="{D42A27DB-BD31-4B8C-83A1-F6EECF244321}">
                <p14:modId xmlns:p14="http://schemas.microsoft.com/office/powerpoint/2010/main" val="1935170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55866290"/>
                    </a:ext>
                  </a:extLst>
                </a:gridCol>
                <a:gridCol w="987552">
                  <a:extLst>
                    <a:ext uri="{9D8B030D-6E8A-4147-A177-3AD203B41FA5}">
                      <a16:colId xmlns:a16="http://schemas.microsoft.com/office/drawing/2014/main" val="3942117400"/>
                    </a:ext>
                  </a:extLst>
                </a:gridCol>
                <a:gridCol w="987552">
                  <a:extLst>
                    <a:ext uri="{9D8B030D-6E8A-4147-A177-3AD203B41FA5}">
                      <a16:colId xmlns:a16="http://schemas.microsoft.com/office/drawing/2014/main" val="3428511540"/>
                    </a:ext>
                  </a:extLst>
                </a:gridCol>
                <a:gridCol w="987552">
                  <a:extLst>
                    <a:ext uri="{9D8B030D-6E8A-4147-A177-3AD203B41FA5}">
                      <a16:colId xmlns:a16="http://schemas.microsoft.com/office/drawing/2014/main" val="3321111078"/>
                    </a:ext>
                  </a:extLst>
                </a:gridCol>
                <a:gridCol w="987552">
                  <a:extLst>
                    <a:ext uri="{9D8B030D-6E8A-4147-A177-3AD203B41FA5}">
                      <a16:colId xmlns:a16="http://schemas.microsoft.com/office/drawing/2014/main" val="2539788531"/>
                    </a:ext>
                  </a:extLst>
                </a:gridCol>
                <a:gridCol w="987552">
                  <a:extLst>
                    <a:ext uri="{9D8B030D-6E8A-4147-A177-3AD203B41FA5}">
                      <a16:colId xmlns:a16="http://schemas.microsoft.com/office/drawing/2014/main" val="549990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455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- 2023-08-21 13:00:22</a:t>
                      </a:r>
                      <a:r>
                        <a:rPr kumimoji="0" lang="de-DE" sz="1000" b="0" i="0" u="none" strike="noStrike" kern="1200" cap="none" spc="0" normalizeH="0" baseline="0" noProof="0">
                          <a:ln>
                            <a:noFill/>
                          </a:ln>
                          <a:solidFill>
                            <a:prstClr val="black"/>
                          </a:solidFill>
                          <a:effectLst/>
                          <a:uLnTx/>
                          <a:uFillTx/>
                          <a:latin typeface="Calibri"/>
                          <a:ea typeface="+mn-ea"/>
                          <a:cs typeface="+mn-cs"/>
                        </a:rPr>
                        <a:t>
 Du kommst aus dem Raum München und hast am 16.09.2023 noch nichts vor? Dann nimm an unserem Gewinnspiel teil! 💙
Wir verlosen unter allen Teilnehmenden fünf Tickets für einen exklusiven Pflege Workshop in München am 16.09. 🎟️ Beim Event kannst du viele tolle Produkte aus unserer Babysanft Pflegereihe testen und erhältst von unserem Expertenteam wertvolle Tipps und Tricks für dein Baby.
Und so kannst du mitmachen: 
👍🏽 Like diesen Post
💬 Kommentiere, welche Babysanft Produkte du am liebsten ausprobieren möchtest
Markiere gern jemanden, der auch unbedingt beim Pflege Workshop dabei sein soll.
Wir wünschen dir viel Glück! 🍀
Das Gewinnspiel endet am 27.08.2023 um 23:59 Uhr.
Die Teilnahmebedingungen findest du hier: 
https://www.hipp.de/teilnahmebedingungen-instagram-gewinnspiel-pflege-workshop/
#HiPP #HiPPBabysanft #Babypflege #Hautpflege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837783652"/>
                  </a:ext>
                </a:extLst>
              </a:tr>
            </a:tbl>
          </a:graphicData>
        </a:graphic>
      </p:graphicFrame>
      <p:sp>
        <p:nvSpPr>
          <p:cNvPr id="4" name="Text Placeholder 3">
            <a:extLst>
              <a:ext uri="{FF2B5EF4-FFF2-40B4-BE49-F238E27FC236}">
                <a16:creationId xmlns:a16="http://schemas.microsoft.com/office/drawing/2014/main" id="{8F2754FD-632F-46A0-AF60-F883724BE1D4}"/>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3624616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97ED-87EE-49A7-8274-201DC836D07C}"/>
              </a:ext>
            </a:extLst>
          </p:cNvPr>
          <p:cNvSpPr>
            <a:spLocks noGrp="1"/>
          </p:cNvSpPr>
          <p:nvPr>
            <p:ph type="title"/>
          </p:nvPr>
        </p:nvSpPr>
        <p:spPr/>
        <p:txBody>
          <a:bodyPr/>
          <a:lstStyle/>
          <a:p>
            <a:r>
              <a:rPr lang="en-US"/>
              <a:t>Instagram Posts Table | HiPP - 4 of 17</a:t>
            </a:r>
          </a:p>
        </p:txBody>
      </p:sp>
      <p:graphicFrame>
        <p:nvGraphicFramePr>
          <p:cNvPr id="5" name="Table Placeholder 4">
            <a:extLst>
              <a:ext uri="{FF2B5EF4-FFF2-40B4-BE49-F238E27FC236}">
                <a16:creationId xmlns:a16="http://schemas.microsoft.com/office/drawing/2014/main" id="{E4C6D763-82A1-4400-85FC-94D06EF91CDD}"/>
              </a:ext>
            </a:extLst>
          </p:cNvPr>
          <p:cNvGraphicFramePr>
            <a:graphicFrameLocks noGrp="1"/>
          </p:cNvGraphicFramePr>
          <p:nvPr>
            <p:ph type="tbl" sz="quarter" idx="13"/>
            <p:extLst>
              <p:ext uri="{D42A27DB-BD31-4B8C-83A1-F6EECF244321}">
                <p14:modId xmlns:p14="http://schemas.microsoft.com/office/powerpoint/2010/main" val="320275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52904894"/>
                    </a:ext>
                  </a:extLst>
                </a:gridCol>
                <a:gridCol w="987552">
                  <a:extLst>
                    <a:ext uri="{9D8B030D-6E8A-4147-A177-3AD203B41FA5}">
                      <a16:colId xmlns:a16="http://schemas.microsoft.com/office/drawing/2014/main" val="1813453263"/>
                    </a:ext>
                  </a:extLst>
                </a:gridCol>
                <a:gridCol w="987552">
                  <a:extLst>
                    <a:ext uri="{9D8B030D-6E8A-4147-A177-3AD203B41FA5}">
                      <a16:colId xmlns:a16="http://schemas.microsoft.com/office/drawing/2014/main" val="3139337145"/>
                    </a:ext>
                  </a:extLst>
                </a:gridCol>
                <a:gridCol w="987552">
                  <a:extLst>
                    <a:ext uri="{9D8B030D-6E8A-4147-A177-3AD203B41FA5}">
                      <a16:colId xmlns:a16="http://schemas.microsoft.com/office/drawing/2014/main" val="1084590247"/>
                    </a:ext>
                  </a:extLst>
                </a:gridCol>
                <a:gridCol w="987552">
                  <a:extLst>
                    <a:ext uri="{9D8B030D-6E8A-4147-A177-3AD203B41FA5}">
                      <a16:colId xmlns:a16="http://schemas.microsoft.com/office/drawing/2014/main" val="2324499295"/>
                    </a:ext>
                  </a:extLst>
                </a:gridCol>
                <a:gridCol w="987552">
                  <a:extLst>
                    <a:ext uri="{9D8B030D-6E8A-4147-A177-3AD203B41FA5}">
                      <a16:colId xmlns:a16="http://schemas.microsoft.com/office/drawing/2014/main" val="319279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5360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hipp - 2023-08-18 09:01:41</a:t>
                      </a:r>
                      <a:r>
                        <a:rPr kumimoji="0" lang="en-US" sz="1000" b="0" i="0" u="none" strike="noStrike" kern="1200" cap="none" spc="0" normalizeH="0" baseline="0" noProof="0">
                          <a:ln>
                            <a:noFill/>
                          </a:ln>
                          <a:solidFill>
                            <a:prstClr val="black"/>
                          </a:solidFill>
                          <a:effectLst/>
                          <a:uLnTx/>
                          <a:uFillTx/>
                          <a:latin typeface="Calibri"/>
                          <a:ea typeface="+mn-ea"/>
                          <a:cs typeface="+mn-cs"/>
                        </a:rPr>
                        <a:t>
 Ich packe meine Sommertasche und nehme mit ... 💭
maybeyoulike zeigt uns, was bei einem perfekten Sommertag nicht fehlen darf. 🩱⛱️ Welches der Must-haves landet auch immer in deiner Tasche? ☀️
#HiPP #Quetschie #Snacksfürkinder #Ausflugmitkindern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5316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hipp - 2023-08-17 10:02:20</a:t>
                      </a:r>
                      <a:r>
                        <a:rPr kumimoji="0" lang="en-US" sz="1000" b="0" i="0" u="none" strike="noStrike" kern="1200" cap="none" spc="0" normalizeH="0" baseline="0" noProof="0">
                          <a:ln>
                            <a:noFill/>
                          </a:ln>
                          <a:solidFill>
                            <a:prstClr val="black"/>
                          </a:solidFill>
                          <a:effectLst/>
                          <a:uLnTx/>
                          <a:uFillTx/>
                          <a:latin typeface="Calibri"/>
                          <a:ea typeface="+mn-ea"/>
                          <a:cs typeface="+mn-cs"/>
                        </a:rPr>
                        <a:t>
 Die Baby Verdauung im 1. Lebensjahr kann ganz schön aufregend sein und den Eltern viele Fragen und Sorgen bereiten. 👶🏽 Alle Tipps bei Verdauungsbeschwerden bei deinem Baby findet du in unserem Ratgeber. 📲
#HiPP #hippmama #baby #lebenmitbaby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15142069"/>
                  </a:ext>
                </a:extLst>
              </a:tr>
            </a:tbl>
          </a:graphicData>
        </a:graphic>
      </p:graphicFrame>
      <p:sp>
        <p:nvSpPr>
          <p:cNvPr id="4" name="Text Placeholder 3">
            <a:extLst>
              <a:ext uri="{FF2B5EF4-FFF2-40B4-BE49-F238E27FC236}">
                <a16:creationId xmlns:a16="http://schemas.microsoft.com/office/drawing/2014/main" id="{3D37F195-2272-4F4E-9E34-A8D560780140}"/>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972796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CE8EF-2224-40EC-8196-872660D3C016}"/>
              </a:ext>
            </a:extLst>
          </p:cNvPr>
          <p:cNvSpPr>
            <a:spLocks noGrp="1"/>
          </p:cNvSpPr>
          <p:nvPr>
            <p:ph type="title"/>
          </p:nvPr>
        </p:nvSpPr>
        <p:spPr/>
        <p:txBody>
          <a:bodyPr/>
          <a:lstStyle/>
          <a:p>
            <a:r>
              <a:rPr lang="en-US"/>
              <a:t>Instagram Posts Table | HiPP - 5 of 17</a:t>
            </a:r>
          </a:p>
        </p:txBody>
      </p:sp>
      <p:graphicFrame>
        <p:nvGraphicFramePr>
          <p:cNvPr id="5" name="Table Placeholder 4">
            <a:extLst>
              <a:ext uri="{FF2B5EF4-FFF2-40B4-BE49-F238E27FC236}">
                <a16:creationId xmlns:a16="http://schemas.microsoft.com/office/drawing/2014/main" id="{486F9661-B070-417D-9347-1E8F173E29FC}"/>
              </a:ext>
            </a:extLst>
          </p:cNvPr>
          <p:cNvGraphicFramePr>
            <a:graphicFrameLocks noGrp="1"/>
          </p:cNvGraphicFramePr>
          <p:nvPr>
            <p:ph type="tbl" sz="quarter" idx="13"/>
            <p:extLst>
              <p:ext uri="{D42A27DB-BD31-4B8C-83A1-F6EECF244321}">
                <p14:modId xmlns:p14="http://schemas.microsoft.com/office/powerpoint/2010/main" val="2361937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05152148"/>
                    </a:ext>
                  </a:extLst>
                </a:gridCol>
                <a:gridCol w="987552">
                  <a:extLst>
                    <a:ext uri="{9D8B030D-6E8A-4147-A177-3AD203B41FA5}">
                      <a16:colId xmlns:a16="http://schemas.microsoft.com/office/drawing/2014/main" val="1771394630"/>
                    </a:ext>
                  </a:extLst>
                </a:gridCol>
                <a:gridCol w="987552">
                  <a:extLst>
                    <a:ext uri="{9D8B030D-6E8A-4147-A177-3AD203B41FA5}">
                      <a16:colId xmlns:a16="http://schemas.microsoft.com/office/drawing/2014/main" val="1501281124"/>
                    </a:ext>
                  </a:extLst>
                </a:gridCol>
                <a:gridCol w="987552">
                  <a:extLst>
                    <a:ext uri="{9D8B030D-6E8A-4147-A177-3AD203B41FA5}">
                      <a16:colId xmlns:a16="http://schemas.microsoft.com/office/drawing/2014/main" val="458541187"/>
                    </a:ext>
                  </a:extLst>
                </a:gridCol>
                <a:gridCol w="987552">
                  <a:extLst>
                    <a:ext uri="{9D8B030D-6E8A-4147-A177-3AD203B41FA5}">
                      <a16:colId xmlns:a16="http://schemas.microsoft.com/office/drawing/2014/main" val="305780834"/>
                    </a:ext>
                  </a:extLst>
                </a:gridCol>
                <a:gridCol w="987552">
                  <a:extLst>
                    <a:ext uri="{9D8B030D-6E8A-4147-A177-3AD203B41FA5}">
                      <a16:colId xmlns:a16="http://schemas.microsoft.com/office/drawing/2014/main" val="4169711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0043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hipp - 2023-08-16 07:00:13</a:t>
                      </a:r>
                      <a:r>
                        <a:rPr kumimoji="0" lang="en-US" sz="1000" b="0" i="0" u="none" strike="noStrike" kern="1200" cap="none" spc="0" normalizeH="0" baseline="0" noProof="0">
                          <a:ln>
                            <a:noFill/>
                          </a:ln>
                          <a:solidFill>
                            <a:prstClr val="black"/>
                          </a:solidFill>
                          <a:effectLst/>
                          <a:uLnTx/>
                          <a:uFillTx/>
                          <a:latin typeface="Calibri"/>
                          <a:ea typeface="+mn-ea"/>
                          <a:cs typeface="+mn-cs"/>
                        </a:rPr>
                        <a:t>
 Für einen Beeren-starken Start in den Tag: 
Unser Müesli mit wertvollem Bio-Vollkorngetreide in verschiedenen Sorten. 🥣
Mit was isst dein Kind das Müesli am liebsten?
💜 Joghurt
💙 Milch
Kommentiere mit dem jeweiligen Emoji. 👉🏻
#HiPP #Müesli #lebenmitkindern #hippbio #mamaalltag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28036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- 2023-08-11 10:01:15</a:t>
                      </a:r>
                      <a:r>
                        <a:rPr kumimoji="0" lang="de-DE" sz="1000" b="0" i="0" u="none" strike="noStrike" kern="1200" cap="none" spc="0" normalizeH="0" baseline="0" noProof="0">
                          <a:ln>
                            <a:noFill/>
                          </a:ln>
                          <a:solidFill>
                            <a:prstClr val="black"/>
                          </a:solidFill>
                          <a:effectLst/>
                          <a:uLnTx/>
                          <a:uFillTx/>
                          <a:latin typeface="Calibri"/>
                          <a:ea typeface="+mn-ea"/>
                          <a:cs typeface="+mn-cs"/>
                        </a:rPr>
                        <a:t>
 Schutz vor Sonne ist so wichtig für unsere Liebsten. 💛 Unser Sonnenschutz ist dabei speziell für die empfindliche Babyhaut entwickelt und schützt vor UVA- und UVB-Strahlen mit sehr hohem Lichtschutz 50+. 
Nutzt du lieber die Sonnenmilch oder das Spray? 🌞
#HiPP #Sonnenschutz #babypflege #babysanft #sonnencreme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02134279"/>
                  </a:ext>
                </a:extLst>
              </a:tr>
            </a:tbl>
          </a:graphicData>
        </a:graphic>
      </p:graphicFrame>
      <p:sp>
        <p:nvSpPr>
          <p:cNvPr id="4" name="Text Placeholder 3">
            <a:extLst>
              <a:ext uri="{FF2B5EF4-FFF2-40B4-BE49-F238E27FC236}">
                <a16:creationId xmlns:a16="http://schemas.microsoft.com/office/drawing/2014/main" id="{31DD676C-A3BA-4C3D-BAF6-C24C3D05A958}"/>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3254917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C1E34-FFB1-4CC3-BD19-F96BC9B6503F}"/>
              </a:ext>
            </a:extLst>
          </p:cNvPr>
          <p:cNvSpPr>
            <a:spLocks noGrp="1"/>
          </p:cNvSpPr>
          <p:nvPr>
            <p:ph type="title"/>
          </p:nvPr>
        </p:nvSpPr>
        <p:spPr/>
        <p:txBody>
          <a:bodyPr/>
          <a:lstStyle/>
          <a:p>
            <a:r>
              <a:rPr lang="en-US"/>
              <a:t>Instagram Posts Table | HiPP - 6 of 17</a:t>
            </a:r>
          </a:p>
        </p:txBody>
      </p:sp>
      <p:graphicFrame>
        <p:nvGraphicFramePr>
          <p:cNvPr id="5" name="Table Placeholder 4">
            <a:extLst>
              <a:ext uri="{FF2B5EF4-FFF2-40B4-BE49-F238E27FC236}">
                <a16:creationId xmlns:a16="http://schemas.microsoft.com/office/drawing/2014/main" id="{CFB8B76C-9857-43A9-8576-E4045DE07CF7}"/>
              </a:ext>
            </a:extLst>
          </p:cNvPr>
          <p:cNvGraphicFramePr>
            <a:graphicFrameLocks noGrp="1"/>
          </p:cNvGraphicFramePr>
          <p:nvPr>
            <p:ph type="tbl" sz="quarter" idx="13"/>
            <p:extLst>
              <p:ext uri="{D42A27DB-BD31-4B8C-83A1-F6EECF244321}">
                <p14:modId xmlns:p14="http://schemas.microsoft.com/office/powerpoint/2010/main" val="3597002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53245185"/>
                    </a:ext>
                  </a:extLst>
                </a:gridCol>
                <a:gridCol w="987552">
                  <a:extLst>
                    <a:ext uri="{9D8B030D-6E8A-4147-A177-3AD203B41FA5}">
                      <a16:colId xmlns:a16="http://schemas.microsoft.com/office/drawing/2014/main" val="4014551471"/>
                    </a:ext>
                  </a:extLst>
                </a:gridCol>
                <a:gridCol w="987552">
                  <a:extLst>
                    <a:ext uri="{9D8B030D-6E8A-4147-A177-3AD203B41FA5}">
                      <a16:colId xmlns:a16="http://schemas.microsoft.com/office/drawing/2014/main" val="4151972558"/>
                    </a:ext>
                  </a:extLst>
                </a:gridCol>
                <a:gridCol w="987552">
                  <a:extLst>
                    <a:ext uri="{9D8B030D-6E8A-4147-A177-3AD203B41FA5}">
                      <a16:colId xmlns:a16="http://schemas.microsoft.com/office/drawing/2014/main" val="1755324478"/>
                    </a:ext>
                  </a:extLst>
                </a:gridCol>
                <a:gridCol w="987552">
                  <a:extLst>
                    <a:ext uri="{9D8B030D-6E8A-4147-A177-3AD203B41FA5}">
                      <a16:colId xmlns:a16="http://schemas.microsoft.com/office/drawing/2014/main" val="1915409363"/>
                    </a:ext>
                  </a:extLst>
                </a:gridCol>
                <a:gridCol w="987552">
                  <a:extLst>
                    <a:ext uri="{9D8B030D-6E8A-4147-A177-3AD203B41FA5}">
                      <a16:colId xmlns:a16="http://schemas.microsoft.com/office/drawing/2014/main" val="3112689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072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- 2023-08-09 10:01:07</a:t>
                      </a:r>
                      <a:r>
                        <a:rPr kumimoji="0" lang="de-DE" sz="1000" b="0" i="0" u="none" strike="noStrike" kern="1200" cap="none" spc="0" normalizeH="0" baseline="0" noProof="0">
                          <a:ln>
                            <a:noFill/>
                          </a:ln>
                          <a:solidFill>
                            <a:prstClr val="black"/>
                          </a:solidFill>
                          <a:effectLst/>
                          <a:uLnTx/>
                          <a:uFillTx/>
                          <a:latin typeface="Calibri"/>
                          <a:ea typeface="+mn-ea"/>
                          <a:cs typeface="+mn-cs"/>
                        </a:rPr>
                        <a:t>
 Pitschpatsch Badespaß! 💙 Noch auf der Suche nach einem sommerlichen Spiel mit deinem Kind? 🌞 
Probier doch mal "Fuß-Fischen" 🎣
Dazu werden einfach gut greifbare Gegenstände, wie z.B. Teelöffel oder Spielzeugautos ins Planschbecken gelegt. Die Kleinen müssen nun die Dinge aus dem Wasser fischen, dürfen dabei aber nur ihre Füße benutzen. 👣 Wer schafft es die meisten Gegenstände aus dem Planschbecken zu fischen? 
Kommentiere gern dein liebstes Sommer-Spiel.👇🏻
#HiPP #Badespass #Kinderspiel #hippfamily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98984405"/>
                  </a:ext>
                </a:extLst>
              </a:tr>
            </a:tbl>
          </a:graphicData>
        </a:graphic>
      </p:graphicFrame>
      <p:sp>
        <p:nvSpPr>
          <p:cNvPr id="4" name="Text Placeholder 3">
            <a:extLst>
              <a:ext uri="{FF2B5EF4-FFF2-40B4-BE49-F238E27FC236}">
                <a16:creationId xmlns:a16="http://schemas.microsoft.com/office/drawing/2014/main" id="{9C48297B-EFC8-48D7-AB32-0A74D9419162}"/>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1247919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51A94-8FAC-44A8-B302-9CE0E81CA029}"/>
              </a:ext>
            </a:extLst>
          </p:cNvPr>
          <p:cNvSpPr>
            <a:spLocks noGrp="1"/>
          </p:cNvSpPr>
          <p:nvPr>
            <p:ph type="title"/>
          </p:nvPr>
        </p:nvSpPr>
        <p:spPr/>
        <p:txBody>
          <a:bodyPr/>
          <a:lstStyle/>
          <a:p>
            <a:r>
              <a:rPr lang="en-US"/>
              <a:t>Instagram Posts Table | HiPP - 7 of 17</a:t>
            </a:r>
          </a:p>
        </p:txBody>
      </p:sp>
      <p:graphicFrame>
        <p:nvGraphicFramePr>
          <p:cNvPr id="5" name="Table Placeholder 4">
            <a:extLst>
              <a:ext uri="{FF2B5EF4-FFF2-40B4-BE49-F238E27FC236}">
                <a16:creationId xmlns:a16="http://schemas.microsoft.com/office/drawing/2014/main" id="{01738E6C-C43C-4A51-B189-BAC423AF29BE}"/>
              </a:ext>
            </a:extLst>
          </p:cNvPr>
          <p:cNvGraphicFramePr>
            <a:graphicFrameLocks noGrp="1"/>
          </p:cNvGraphicFramePr>
          <p:nvPr>
            <p:ph type="tbl" sz="quarter" idx="13"/>
            <p:extLst>
              <p:ext uri="{D42A27DB-BD31-4B8C-83A1-F6EECF244321}">
                <p14:modId xmlns:p14="http://schemas.microsoft.com/office/powerpoint/2010/main" val="2213010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75987802"/>
                    </a:ext>
                  </a:extLst>
                </a:gridCol>
                <a:gridCol w="987552">
                  <a:extLst>
                    <a:ext uri="{9D8B030D-6E8A-4147-A177-3AD203B41FA5}">
                      <a16:colId xmlns:a16="http://schemas.microsoft.com/office/drawing/2014/main" val="2010386966"/>
                    </a:ext>
                  </a:extLst>
                </a:gridCol>
                <a:gridCol w="987552">
                  <a:extLst>
                    <a:ext uri="{9D8B030D-6E8A-4147-A177-3AD203B41FA5}">
                      <a16:colId xmlns:a16="http://schemas.microsoft.com/office/drawing/2014/main" val="4206425912"/>
                    </a:ext>
                  </a:extLst>
                </a:gridCol>
                <a:gridCol w="987552">
                  <a:extLst>
                    <a:ext uri="{9D8B030D-6E8A-4147-A177-3AD203B41FA5}">
                      <a16:colId xmlns:a16="http://schemas.microsoft.com/office/drawing/2014/main" val="1224820762"/>
                    </a:ext>
                  </a:extLst>
                </a:gridCol>
                <a:gridCol w="987552">
                  <a:extLst>
                    <a:ext uri="{9D8B030D-6E8A-4147-A177-3AD203B41FA5}">
                      <a16:colId xmlns:a16="http://schemas.microsoft.com/office/drawing/2014/main" val="530370429"/>
                    </a:ext>
                  </a:extLst>
                </a:gridCol>
                <a:gridCol w="987552">
                  <a:extLst>
                    <a:ext uri="{9D8B030D-6E8A-4147-A177-3AD203B41FA5}">
                      <a16:colId xmlns:a16="http://schemas.microsoft.com/office/drawing/2014/main" val="3581433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4592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- 2023-08-07 09:00:14</a:t>
                      </a:r>
                      <a:r>
                        <a:rPr kumimoji="0" lang="de-DE" sz="1000" b="0" i="0" u="none" strike="noStrike" kern="1200" cap="none" spc="0" normalizeH="0" baseline="0" noProof="0">
                          <a:ln>
                            <a:noFill/>
                          </a:ln>
                          <a:solidFill>
                            <a:prstClr val="black"/>
                          </a:solidFill>
                          <a:effectLst/>
                          <a:uLnTx/>
                          <a:uFillTx/>
                          <a:latin typeface="Calibri"/>
                          <a:ea typeface="+mn-ea"/>
                          <a:cs typeface="+mn-cs"/>
                        </a:rPr>
                        <a:t>
 Warum setzen wir auf HiPP Bio-Früchte? 🍐🥭
Babys brauchen gesunde Nahrung, die gut schmeckt und keine unerwünschten Inhaltsstoffe enthält. Darum kontrollieren wir die HiPP Bio-Früchte von der Blüte bis zur Verarbeitung. Für Babynahrung wählen wir besonders milde und säurearme Sorten aus. 💛 Wusstest du, dass das HiPP Bio-Siegel höchste Bio-Qualität garantiert und sogar die EU-Bio-Anforderungen übertrifft? 🌱 
#HiPP #Hippgläschen #beikost #bio #biosiegel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870599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- 2023-08-04 10:02:13</a:t>
                      </a:r>
                      <a:r>
                        <a:rPr kumimoji="0" lang="de-DE" sz="1000" b="0" i="0" u="none" strike="noStrike" kern="1200" cap="none" spc="0" normalizeH="0" baseline="0" noProof="0">
                          <a:ln>
                            <a:noFill/>
                          </a:ln>
                          <a:solidFill>
                            <a:prstClr val="black"/>
                          </a:solidFill>
                          <a:effectLst/>
                          <a:uLnTx/>
                          <a:uFillTx/>
                          <a:latin typeface="Calibri"/>
                          <a:ea typeface="+mn-ea"/>
                          <a:cs typeface="+mn-cs"/>
                        </a:rPr>
                        <a:t>
 Bist du grade Mama geworden? 😍 Der erste Monat kann ganz schön aufregend und ermüdend sein. Aber du schaffst das! Bei Fragen sind wir natürlich gerne für dich und dein Baby da. 
Unseren Elternservice erreichst du auch über den HiPP BabyClub. 💬 
#HiPP #baby #wochenbett #neugeborenes #mamaleben #HippMeinBabyClub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25327480"/>
                  </a:ext>
                </a:extLst>
              </a:tr>
            </a:tbl>
          </a:graphicData>
        </a:graphic>
      </p:graphicFrame>
      <p:sp>
        <p:nvSpPr>
          <p:cNvPr id="4" name="Text Placeholder 3">
            <a:extLst>
              <a:ext uri="{FF2B5EF4-FFF2-40B4-BE49-F238E27FC236}">
                <a16:creationId xmlns:a16="http://schemas.microsoft.com/office/drawing/2014/main" id="{465E7940-254F-4B02-AFEE-92CDB6EBFF14}"/>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2678434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03FE5-7525-4359-8B1A-B7AF45740E73}"/>
              </a:ext>
            </a:extLst>
          </p:cNvPr>
          <p:cNvSpPr>
            <a:spLocks noGrp="1"/>
          </p:cNvSpPr>
          <p:nvPr>
            <p:ph type="title"/>
          </p:nvPr>
        </p:nvSpPr>
        <p:spPr/>
        <p:txBody>
          <a:bodyPr/>
          <a:lstStyle/>
          <a:p>
            <a:r>
              <a:rPr lang="en-US"/>
              <a:t>Instagram Posts Table | HiPP - 8 of 17</a:t>
            </a:r>
          </a:p>
        </p:txBody>
      </p:sp>
      <p:graphicFrame>
        <p:nvGraphicFramePr>
          <p:cNvPr id="5" name="Table Placeholder 4">
            <a:extLst>
              <a:ext uri="{FF2B5EF4-FFF2-40B4-BE49-F238E27FC236}">
                <a16:creationId xmlns:a16="http://schemas.microsoft.com/office/drawing/2014/main" id="{5ADE60DA-922A-4B96-8AB3-720D1F87A6B8}"/>
              </a:ext>
            </a:extLst>
          </p:cNvPr>
          <p:cNvGraphicFramePr>
            <a:graphicFrameLocks noGrp="1"/>
          </p:cNvGraphicFramePr>
          <p:nvPr>
            <p:ph type="tbl" sz="quarter" idx="13"/>
            <p:extLst>
              <p:ext uri="{D42A27DB-BD31-4B8C-83A1-F6EECF244321}">
                <p14:modId xmlns:p14="http://schemas.microsoft.com/office/powerpoint/2010/main" val="507651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5054248"/>
                    </a:ext>
                  </a:extLst>
                </a:gridCol>
                <a:gridCol w="987552">
                  <a:extLst>
                    <a:ext uri="{9D8B030D-6E8A-4147-A177-3AD203B41FA5}">
                      <a16:colId xmlns:a16="http://schemas.microsoft.com/office/drawing/2014/main" val="3001798202"/>
                    </a:ext>
                  </a:extLst>
                </a:gridCol>
                <a:gridCol w="987552">
                  <a:extLst>
                    <a:ext uri="{9D8B030D-6E8A-4147-A177-3AD203B41FA5}">
                      <a16:colId xmlns:a16="http://schemas.microsoft.com/office/drawing/2014/main" val="1786198777"/>
                    </a:ext>
                  </a:extLst>
                </a:gridCol>
                <a:gridCol w="987552">
                  <a:extLst>
                    <a:ext uri="{9D8B030D-6E8A-4147-A177-3AD203B41FA5}">
                      <a16:colId xmlns:a16="http://schemas.microsoft.com/office/drawing/2014/main" val="3096402005"/>
                    </a:ext>
                  </a:extLst>
                </a:gridCol>
                <a:gridCol w="987552">
                  <a:extLst>
                    <a:ext uri="{9D8B030D-6E8A-4147-A177-3AD203B41FA5}">
                      <a16:colId xmlns:a16="http://schemas.microsoft.com/office/drawing/2014/main" val="2445054605"/>
                    </a:ext>
                  </a:extLst>
                </a:gridCol>
                <a:gridCol w="987552">
                  <a:extLst>
                    <a:ext uri="{9D8B030D-6E8A-4147-A177-3AD203B41FA5}">
                      <a16:colId xmlns:a16="http://schemas.microsoft.com/office/drawing/2014/main" val="3573387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697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- 2023-08-03 09:01:20</a:t>
                      </a:r>
                      <a:r>
                        <a:rPr kumimoji="0" lang="de-DE" sz="1000" b="0" i="0" u="none" strike="noStrike" kern="1200" cap="none" spc="0" normalizeH="0" baseline="0" noProof="0">
                          <a:ln>
                            <a:noFill/>
                          </a:ln>
                          <a:solidFill>
                            <a:prstClr val="black"/>
                          </a:solidFill>
                          <a:effectLst/>
                          <a:uLnTx/>
                          <a:uFillTx/>
                          <a:latin typeface="Calibri"/>
                          <a:ea typeface="+mn-ea"/>
                          <a:cs typeface="+mn-cs"/>
                        </a:rPr>
                        <a:t>
 Schmeckt garantiert auch Mami und Papi! 😊🥭 Wusstest du, dass es weltweit etwa 1.400 verschiedene Mangosorten gibt. Für unsere HiPP Bio Produkte nutzen wir vorwiegend drei Sorten: Alphonso, Magdalena River und Kesar. Wir verarbeiten sie bereits in ihren Anbauländern, wodurch wir weniger Abfälle wie Schalen oder Kerne nach Deutschland transportieren. 🌱
#HiPP #beikost #hippgläschen #babygläschen #babybrei #fruchtgläschen #mango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839306505"/>
                  </a:ext>
                </a:extLst>
              </a:tr>
            </a:tbl>
          </a:graphicData>
        </a:graphic>
      </p:graphicFrame>
      <p:sp>
        <p:nvSpPr>
          <p:cNvPr id="4" name="Text Placeholder 3">
            <a:extLst>
              <a:ext uri="{FF2B5EF4-FFF2-40B4-BE49-F238E27FC236}">
                <a16:creationId xmlns:a16="http://schemas.microsoft.com/office/drawing/2014/main" id="{41EAF51D-7781-4816-A3BC-7BF6496C4FAD}"/>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868142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99FA8-28E6-428C-9EB7-36CDC8827308}"/>
              </a:ext>
            </a:extLst>
          </p:cNvPr>
          <p:cNvSpPr>
            <a:spLocks noGrp="1"/>
          </p:cNvSpPr>
          <p:nvPr>
            <p:ph type="title"/>
          </p:nvPr>
        </p:nvSpPr>
        <p:spPr/>
        <p:txBody>
          <a:bodyPr/>
          <a:lstStyle/>
          <a:p>
            <a:r>
              <a:rPr lang="en-US"/>
              <a:t>Instagram Posts Table | HiPP - 9 of 17</a:t>
            </a:r>
          </a:p>
        </p:txBody>
      </p:sp>
      <p:graphicFrame>
        <p:nvGraphicFramePr>
          <p:cNvPr id="5" name="Table Placeholder 4">
            <a:extLst>
              <a:ext uri="{FF2B5EF4-FFF2-40B4-BE49-F238E27FC236}">
                <a16:creationId xmlns:a16="http://schemas.microsoft.com/office/drawing/2014/main" id="{B6AB0AFF-BE04-4749-B2D7-4C63B7DFB6D8}"/>
              </a:ext>
            </a:extLst>
          </p:cNvPr>
          <p:cNvGraphicFramePr>
            <a:graphicFrameLocks noGrp="1"/>
          </p:cNvGraphicFramePr>
          <p:nvPr>
            <p:ph type="tbl" sz="quarter" idx="13"/>
            <p:extLst>
              <p:ext uri="{D42A27DB-BD31-4B8C-83A1-F6EECF244321}">
                <p14:modId xmlns:p14="http://schemas.microsoft.com/office/powerpoint/2010/main" val="67283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87412728"/>
                    </a:ext>
                  </a:extLst>
                </a:gridCol>
                <a:gridCol w="987552">
                  <a:extLst>
                    <a:ext uri="{9D8B030D-6E8A-4147-A177-3AD203B41FA5}">
                      <a16:colId xmlns:a16="http://schemas.microsoft.com/office/drawing/2014/main" val="3770201085"/>
                    </a:ext>
                  </a:extLst>
                </a:gridCol>
                <a:gridCol w="987552">
                  <a:extLst>
                    <a:ext uri="{9D8B030D-6E8A-4147-A177-3AD203B41FA5}">
                      <a16:colId xmlns:a16="http://schemas.microsoft.com/office/drawing/2014/main" val="2090886760"/>
                    </a:ext>
                  </a:extLst>
                </a:gridCol>
                <a:gridCol w="987552">
                  <a:extLst>
                    <a:ext uri="{9D8B030D-6E8A-4147-A177-3AD203B41FA5}">
                      <a16:colId xmlns:a16="http://schemas.microsoft.com/office/drawing/2014/main" val="2141788388"/>
                    </a:ext>
                  </a:extLst>
                </a:gridCol>
                <a:gridCol w="987552">
                  <a:extLst>
                    <a:ext uri="{9D8B030D-6E8A-4147-A177-3AD203B41FA5}">
                      <a16:colId xmlns:a16="http://schemas.microsoft.com/office/drawing/2014/main" val="1746989688"/>
                    </a:ext>
                  </a:extLst>
                </a:gridCol>
                <a:gridCol w="987552">
                  <a:extLst>
                    <a:ext uri="{9D8B030D-6E8A-4147-A177-3AD203B41FA5}">
                      <a16:colId xmlns:a16="http://schemas.microsoft.com/office/drawing/2014/main" val="4259181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4009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- 2023-08-02 17:30:16</a:t>
                      </a:r>
                      <a:r>
                        <a:rPr kumimoji="0" lang="de-DE" sz="1000" b="0" i="0" u="none" strike="noStrike" kern="1200" cap="none" spc="0" normalizeH="0" baseline="0" noProof="0">
                          <a:ln>
                            <a:noFill/>
                          </a:ln>
                          <a:solidFill>
                            <a:prstClr val="black"/>
                          </a:solidFill>
                          <a:effectLst/>
                          <a:uLnTx/>
                          <a:uFillTx/>
                          <a:latin typeface="Calibri"/>
                          <a:ea typeface="+mn-ea"/>
                          <a:cs typeface="+mn-cs"/>
                        </a:rPr>
                        <a:t>
 In deinem Kopf schwirren auch viele Fragen zum Thema Babymilch? 🍼 
Worauf muss ich bei der Auswahl achten? Wie funktioniert die Zubereitung, wenn man mit dem Baby unterwegs ist? 
👉🏼 Wir haben für dich die Basics bei der Babymilchnahrung gemeinsam mit babelli.de in einer spannenden Podcastfolge zusammengestellt. 
🎧 Hör mal bei babelli rein: https://www.babelli.de/podcast-183/
#HiPP #babelli #babymilchnahrung #mamaleben #lebenmitbaby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622792823"/>
                  </a:ext>
                </a:extLst>
              </a:tr>
            </a:tbl>
          </a:graphicData>
        </a:graphic>
      </p:graphicFrame>
      <p:sp>
        <p:nvSpPr>
          <p:cNvPr id="4" name="Text Placeholder 3">
            <a:extLst>
              <a:ext uri="{FF2B5EF4-FFF2-40B4-BE49-F238E27FC236}">
                <a16:creationId xmlns:a16="http://schemas.microsoft.com/office/drawing/2014/main" id="{A8C53C46-5A19-4FD5-8F41-AE3951AB187A}"/>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1343540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F7DE7-5B3A-44A9-BAE2-458DB05A9BDA}"/>
              </a:ext>
            </a:extLst>
          </p:cNvPr>
          <p:cNvSpPr>
            <a:spLocks noGrp="1"/>
          </p:cNvSpPr>
          <p:nvPr>
            <p:ph type="title"/>
          </p:nvPr>
        </p:nvSpPr>
        <p:spPr/>
        <p:txBody>
          <a:bodyPr/>
          <a:lstStyle/>
          <a:p>
            <a:r>
              <a:rPr lang="en-US"/>
              <a:t>Instagram Posts Table | HiPP - 10 of 17</a:t>
            </a:r>
          </a:p>
        </p:txBody>
      </p:sp>
      <p:graphicFrame>
        <p:nvGraphicFramePr>
          <p:cNvPr id="5" name="Table Placeholder 4">
            <a:extLst>
              <a:ext uri="{FF2B5EF4-FFF2-40B4-BE49-F238E27FC236}">
                <a16:creationId xmlns:a16="http://schemas.microsoft.com/office/drawing/2014/main" id="{7441D3C1-1FCA-48A9-BEAC-C50EDB267EF2}"/>
              </a:ext>
            </a:extLst>
          </p:cNvPr>
          <p:cNvGraphicFramePr>
            <a:graphicFrameLocks noGrp="1"/>
          </p:cNvGraphicFramePr>
          <p:nvPr>
            <p:ph type="tbl" sz="quarter" idx="13"/>
            <p:extLst>
              <p:ext uri="{D42A27DB-BD31-4B8C-83A1-F6EECF244321}">
                <p14:modId xmlns:p14="http://schemas.microsoft.com/office/powerpoint/2010/main" val="1353023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73265528"/>
                    </a:ext>
                  </a:extLst>
                </a:gridCol>
                <a:gridCol w="987552">
                  <a:extLst>
                    <a:ext uri="{9D8B030D-6E8A-4147-A177-3AD203B41FA5}">
                      <a16:colId xmlns:a16="http://schemas.microsoft.com/office/drawing/2014/main" val="4067086519"/>
                    </a:ext>
                  </a:extLst>
                </a:gridCol>
                <a:gridCol w="987552">
                  <a:extLst>
                    <a:ext uri="{9D8B030D-6E8A-4147-A177-3AD203B41FA5}">
                      <a16:colId xmlns:a16="http://schemas.microsoft.com/office/drawing/2014/main" val="3154473715"/>
                    </a:ext>
                  </a:extLst>
                </a:gridCol>
                <a:gridCol w="987552">
                  <a:extLst>
                    <a:ext uri="{9D8B030D-6E8A-4147-A177-3AD203B41FA5}">
                      <a16:colId xmlns:a16="http://schemas.microsoft.com/office/drawing/2014/main" val="1432449086"/>
                    </a:ext>
                  </a:extLst>
                </a:gridCol>
                <a:gridCol w="987552">
                  <a:extLst>
                    <a:ext uri="{9D8B030D-6E8A-4147-A177-3AD203B41FA5}">
                      <a16:colId xmlns:a16="http://schemas.microsoft.com/office/drawing/2014/main" val="2770136872"/>
                    </a:ext>
                  </a:extLst>
                </a:gridCol>
                <a:gridCol w="987552">
                  <a:extLst>
                    <a:ext uri="{9D8B030D-6E8A-4147-A177-3AD203B41FA5}">
                      <a16:colId xmlns:a16="http://schemas.microsoft.com/office/drawing/2014/main" val="3902642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6868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- 2023-07-28 08:01:11</a:t>
                      </a:r>
                      <a:r>
                        <a:rPr kumimoji="0" lang="de-DE" sz="1000" b="0" i="0" u="none" strike="noStrike" kern="1200" cap="none" spc="0" normalizeH="0" baseline="0" noProof="0">
                          <a:ln>
                            <a:noFill/>
                          </a:ln>
                          <a:solidFill>
                            <a:prstClr val="black"/>
                          </a:solidFill>
                          <a:effectLst/>
                          <a:uLnTx/>
                          <a:uFillTx/>
                          <a:latin typeface="Calibri"/>
                          <a:ea typeface="+mn-ea"/>
                          <a:cs typeface="+mn-cs"/>
                        </a:rPr>
                        <a:t>
 Mit den HiPP Windeln und unseren praktischen Tipps bist du immer bestens gerüstet, um deinem kleinen Schatz auch unterwegs den besten Wickelkomfort zu bieten.🙂 Die HiPP extra weichen Windeln sind saugfähig und hautfreundlich, die Feuchttücher sind praktisch und platzsparend. 😍 Schau doch mal in unserem Ratgeber vorbei und entdecke mehr Tipps zum Thema "Wickeln unterwegs". 👍
#HiPP #WickelnUnterwegs #Windeln #Wohlbefinden #Babyhaut #PraktischeTipps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453101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- 2023-07-24 09:01:38</a:t>
                      </a:r>
                      <a:r>
                        <a:rPr kumimoji="0" lang="de-DE" sz="1000" b="0" i="0" u="none" strike="noStrike" kern="1200" cap="none" spc="0" normalizeH="0" baseline="0" noProof="0">
                          <a:ln>
                            <a:noFill/>
                          </a:ln>
                          <a:solidFill>
                            <a:prstClr val="black"/>
                          </a:solidFill>
                          <a:effectLst/>
                          <a:uLnTx/>
                          <a:uFillTx/>
                          <a:latin typeface="Calibri"/>
                          <a:ea typeface="+mn-ea"/>
                          <a:cs typeface="+mn-cs"/>
                        </a:rPr>
                        <a:t>
 Sind eure Kleinen am Abend auch manchmal schon zu müde zum Breilöffeln? 👶😋 Mit der HiPP Gute Nacht zum Trinken ab dem 10. Monat erhaltet ihr als Alternative zum Milchbrei eine sättigende Milch-Getreide-Mahlzeit für den Abend - mit Bio Getreide und altersgerechter Folgemilch. 🍼🌙 Schon probiert? 🙂
#hipp #hippmilch #gutenacht #babymilch #babynahrung #mamaleben #lebenmitkind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47058549"/>
                  </a:ext>
                </a:extLst>
              </a:tr>
            </a:tbl>
          </a:graphicData>
        </a:graphic>
      </p:graphicFrame>
      <p:sp>
        <p:nvSpPr>
          <p:cNvPr id="4" name="Text Placeholder 3">
            <a:extLst>
              <a:ext uri="{FF2B5EF4-FFF2-40B4-BE49-F238E27FC236}">
                <a16:creationId xmlns:a16="http://schemas.microsoft.com/office/drawing/2014/main" id="{909C59CF-5640-43CD-AF41-4B8213047A9E}"/>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1533560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ED7BB-931B-4831-ABC8-7F70753C9E9C}"/>
              </a:ext>
            </a:extLst>
          </p:cNvPr>
          <p:cNvSpPr>
            <a:spLocks noGrp="1"/>
          </p:cNvSpPr>
          <p:nvPr>
            <p:ph type="title"/>
          </p:nvPr>
        </p:nvSpPr>
        <p:spPr/>
        <p:txBody>
          <a:bodyPr/>
          <a:lstStyle/>
          <a:p>
            <a:r>
              <a:rPr lang="en-US"/>
              <a:t>Instagram Posts Table | HiPP - 11 of 17</a:t>
            </a:r>
          </a:p>
        </p:txBody>
      </p:sp>
      <p:graphicFrame>
        <p:nvGraphicFramePr>
          <p:cNvPr id="5" name="Table Placeholder 4">
            <a:extLst>
              <a:ext uri="{FF2B5EF4-FFF2-40B4-BE49-F238E27FC236}">
                <a16:creationId xmlns:a16="http://schemas.microsoft.com/office/drawing/2014/main" id="{9B4A87BD-94E4-48DE-9F07-63C9DC6140AE}"/>
              </a:ext>
            </a:extLst>
          </p:cNvPr>
          <p:cNvGraphicFramePr>
            <a:graphicFrameLocks noGrp="1"/>
          </p:cNvGraphicFramePr>
          <p:nvPr>
            <p:ph type="tbl" sz="quarter" idx="13"/>
            <p:extLst>
              <p:ext uri="{D42A27DB-BD31-4B8C-83A1-F6EECF244321}">
                <p14:modId xmlns:p14="http://schemas.microsoft.com/office/powerpoint/2010/main" val="2235460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78867008"/>
                    </a:ext>
                  </a:extLst>
                </a:gridCol>
                <a:gridCol w="987552">
                  <a:extLst>
                    <a:ext uri="{9D8B030D-6E8A-4147-A177-3AD203B41FA5}">
                      <a16:colId xmlns:a16="http://schemas.microsoft.com/office/drawing/2014/main" val="3238767349"/>
                    </a:ext>
                  </a:extLst>
                </a:gridCol>
                <a:gridCol w="987552">
                  <a:extLst>
                    <a:ext uri="{9D8B030D-6E8A-4147-A177-3AD203B41FA5}">
                      <a16:colId xmlns:a16="http://schemas.microsoft.com/office/drawing/2014/main" val="3265255005"/>
                    </a:ext>
                  </a:extLst>
                </a:gridCol>
                <a:gridCol w="987552">
                  <a:extLst>
                    <a:ext uri="{9D8B030D-6E8A-4147-A177-3AD203B41FA5}">
                      <a16:colId xmlns:a16="http://schemas.microsoft.com/office/drawing/2014/main" val="1138880354"/>
                    </a:ext>
                  </a:extLst>
                </a:gridCol>
                <a:gridCol w="987552">
                  <a:extLst>
                    <a:ext uri="{9D8B030D-6E8A-4147-A177-3AD203B41FA5}">
                      <a16:colId xmlns:a16="http://schemas.microsoft.com/office/drawing/2014/main" val="80729657"/>
                    </a:ext>
                  </a:extLst>
                </a:gridCol>
                <a:gridCol w="987552">
                  <a:extLst>
                    <a:ext uri="{9D8B030D-6E8A-4147-A177-3AD203B41FA5}">
                      <a16:colId xmlns:a16="http://schemas.microsoft.com/office/drawing/2014/main" val="3956916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4187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- 2023-07-20 10:01:13</a:t>
                      </a:r>
                      <a:r>
                        <a:rPr kumimoji="0" lang="de-DE" sz="1000" b="0" i="0" u="none" strike="noStrike" kern="1200" cap="none" spc="0" normalizeH="0" baseline="0" noProof="0">
                          <a:ln>
                            <a:noFill/>
                          </a:ln>
                          <a:solidFill>
                            <a:prstClr val="black"/>
                          </a:solidFill>
                          <a:effectLst/>
                          <a:uLnTx/>
                          <a:uFillTx/>
                          <a:latin typeface="Calibri"/>
                          <a:ea typeface="+mn-ea"/>
                          <a:cs typeface="+mn-cs"/>
                        </a:rPr>
                        <a:t>
 Der neue HiPP Mama Still Smoothie wurde für die besonderen Bedürfnisse in der Schwangerschaft und Stillzeit entwickelt. 🤰🤱 Er enthält wichtige Vitamine und Mineralstoffe wie Eisen und Folsäure. 🙂
👉🏼 Für euch verlosen wir jetzt fünf mal HiPP Mama Still Smoothies zum Testen. 😍
So könnt ihr mitmachen:
🧡 Liked diesen Post
🧡 Schreibt uns, welche Sorte ihr am liebsten probieren möchtet.
🧡 Taggt gerne jemanden, der sich ebenfalls über dieses Gewinnspiel freuen könnte.
Unsere Teilnahmebedingungen findet ihr hier:
https://www.hipp.de/index.php?id=7022&amp;ADMCMD_cooluri=1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36457969"/>
                  </a:ext>
                </a:extLst>
              </a:tr>
            </a:tbl>
          </a:graphicData>
        </a:graphic>
      </p:graphicFrame>
      <p:sp>
        <p:nvSpPr>
          <p:cNvPr id="4" name="Text Placeholder 3">
            <a:extLst>
              <a:ext uri="{FF2B5EF4-FFF2-40B4-BE49-F238E27FC236}">
                <a16:creationId xmlns:a16="http://schemas.microsoft.com/office/drawing/2014/main" id="{A50322F9-24DF-445E-BD55-E17FD12574B0}"/>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1668889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E0502-5C8F-4717-B5B0-B2DF3258F0BF}"/>
              </a:ext>
            </a:extLst>
          </p:cNvPr>
          <p:cNvSpPr>
            <a:spLocks noGrp="1"/>
          </p:cNvSpPr>
          <p:nvPr>
            <p:ph type="title"/>
          </p:nvPr>
        </p:nvSpPr>
        <p:spPr/>
        <p:txBody>
          <a:bodyPr/>
          <a:lstStyle/>
          <a:p>
            <a:r>
              <a:rPr lang="en-US"/>
              <a:t>Instagram Posts Table | HiPP - 12 of 17</a:t>
            </a:r>
          </a:p>
        </p:txBody>
      </p:sp>
      <p:graphicFrame>
        <p:nvGraphicFramePr>
          <p:cNvPr id="5" name="Table Placeholder 4">
            <a:extLst>
              <a:ext uri="{FF2B5EF4-FFF2-40B4-BE49-F238E27FC236}">
                <a16:creationId xmlns:a16="http://schemas.microsoft.com/office/drawing/2014/main" id="{757E2E9C-5809-4F28-9C0B-404563BAC3CA}"/>
              </a:ext>
            </a:extLst>
          </p:cNvPr>
          <p:cNvGraphicFramePr>
            <a:graphicFrameLocks noGrp="1"/>
          </p:cNvGraphicFramePr>
          <p:nvPr>
            <p:ph type="tbl" sz="quarter" idx="13"/>
            <p:extLst>
              <p:ext uri="{D42A27DB-BD31-4B8C-83A1-F6EECF244321}">
                <p14:modId xmlns:p14="http://schemas.microsoft.com/office/powerpoint/2010/main" val="4271544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71896728"/>
                    </a:ext>
                  </a:extLst>
                </a:gridCol>
                <a:gridCol w="987552">
                  <a:extLst>
                    <a:ext uri="{9D8B030D-6E8A-4147-A177-3AD203B41FA5}">
                      <a16:colId xmlns:a16="http://schemas.microsoft.com/office/drawing/2014/main" val="994673118"/>
                    </a:ext>
                  </a:extLst>
                </a:gridCol>
                <a:gridCol w="987552">
                  <a:extLst>
                    <a:ext uri="{9D8B030D-6E8A-4147-A177-3AD203B41FA5}">
                      <a16:colId xmlns:a16="http://schemas.microsoft.com/office/drawing/2014/main" val="159481237"/>
                    </a:ext>
                  </a:extLst>
                </a:gridCol>
                <a:gridCol w="987552">
                  <a:extLst>
                    <a:ext uri="{9D8B030D-6E8A-4147-A177-3AD203B41FA5}">
                      <a16:colId xmlns:a16="http://schemas.microsoft.com/office/drawing/2014/main" val="3144652253"/>
                    </a:ext>
                  </a:extLst>
                </a:gridCol>
                <a:gridCol w="987552">
                  <a:extLst>
                    <a:ext uri="{9D8B030D-6E8A-4147-A177-3AD203B41FA5}">
                      <a16:colId xmlns:a16="http://schemas.microsoft.com/office/drawing/2014/main" val="2218115194"/>
                    </a:ext>
                  </a:extLst>
                </a:gridCol>
                <a:gridCol w="987552">
                  <a:extLst>
                    <a:ext uri="{9D8B030D-6E8A-4147-A177-3AD203B41FA5}">
                      <a16:colId xmlns:a16="http://schemas.microsoft.com/office/drawing/2014/main" val="1835711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6702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hipp - 2023-07-18 17:00:21</a:t>
                      </a:r>
                      <a:r>
                        <a:rPr kumimoji="0" lang="en-US" sz="1000" b="0" i="0" u="none" strike="noStrike" kern="1200" cap="none" spc="0" normalizeH="0" baseline="0" noProof="0">
                          <a:ln>
                            <a:noFill/>
                          </a:ln>
                          <a:solidFill>
                            <a:prstClr val="black"/>
                          </a:solidFill>
                          <a:effectLst/>
                          <a:uLnTx/>
                          <a:uFillTx/>
                          <a:latin typeface="Calibri"/>
                          <a:ea typeface="+mn-ea"/>
                          <a:cs typeface="+mn-cs"/>
                        </a:rPr>
                        <a:t>
 Kennt ihr das HiPP Babysanft Waschgel Haut &amp; Haar? 🛀 Es reinigt empfindliche Haut und feines Haar besonders schonend mit wertvollem Bio-Mandelextrakt! 🧴 Übrigens gibt’s das Waschgel auch im praktischen Nachfüllpack!
#HiPP #HiPPBabysanft #Babypflege #Kinderpflege #empfindlicheHaut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275505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hipp - 2023-07-12 09:00:17</a:t>
                      </a:r>
                      <a:r>
                        <a:rPr kumimoji="0" lang="en-US" sz="1000" b="0" i="0" u="none" strike="noStrike" kern="1200" cap="none" spc="0" normalizeH="0" baseline="0" noProof="0">
                          <a:ln>
                            <a:noFill/>
                          </a:ln>
                          <a:solidFill>
                            <a:prstClr val="black"/>
                          </a:solidFill>
                          <a:effectLst/>
                          <a:uLnTx/>
                          <a:uFillTx/>
                          <a:latin typeface="Calibri"/>
                          <a:ea typeface="+mn-ea"/>
                          <a:cs typeface="+mn-cs"/>
                        </a:rPr>
                        <a:t>
 Schon probiert? Im HiPP Sortiment gibt es jetzt das fruchtig sommerliche Gläschen Mango Kokosmilch in Apfel. 🥥🥭🍏 100% pflanzlich, 100% Geschmack. 🙂
Pssst…. schmeckt auch Mamas und Papas. 🤭
#hipp #beikost #hippgläschen #babygläschen #babybrei #fruchtgläschen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113045558"/>
                  </a:ext>
                </a:extLst>
              </a:tr>
            </a:tbl>
          </a:graphicData>
        </a:graphic>
      </p:graphicFrame>
      <p:sp>
        <p:nvSpPr>
          <p:cNvPr id="4" name="Text Placeholder 3">
            <a:extLst>
              <a:ext uri="{FF2B5EF4-FFF2-40B4-BE49-F238E27FC236}">
                <a16:creationId xmlns:a16="http://schemas.microsoft.com/office/drawing/2014/main" id="{4F0D5EB5-CC98-4532-B51B-82C4F1917982}"/>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1033862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DCE5D-A2F9-45F9-8D15-165F93285417}"/>
              </a:ext>
            </a:extLst>
          </p:cNvPr>
          <p:cNvSpPr>
            <a:spLocks noGrp="1"/>
          </p:cNvSpPr>
          <p:nvPr>
            <p:ph type="title"/>
          </p:nvPr>
        </p:nvSpPr>
        <p:spPr/>
        <p:txBody>
          <a:bodyPr/>
          <a:lstStyle/>
          <a:p>
            <a:r>
              <a:rPr lang="en-US"/>
              <a:t>Instagram Posts Table | HiPP - 13 of 17</a:t>
            </a:r>
          </a:p>
        </p:txBody>
      </p:sp>
      <p:graphicFrame>
        <p:nvGraphicFramePr>
          <p:cNvPr id="5" name="Table Placeholder 4">
            <a:extLst>
              <a:ext uri="{FF2B5EF4-FFF2-40B4-BE49-F238E27FC236}">
                <a16:creationId xmlns:a16="http://schemas.microsoft.com/office/drawing/2014/main" id="{4300FDDB-5CEB-4C90-A60A-56DC9CD6D460}"/>
              </a:ext>
            </a:extLst>
          </p:cNvPr>
          <p:cNvGraphicFramePr>
            <a:graphicFrameLocks noGrp="1"/>
          </p:cNvGraphicFramePr>
          <p:nvPr>
            <p:ph type="tbl" sz="quarter" idx="13"/>
            <p:extLst>
              <p:ext uri="{D42A27DB-BD31-4B8C-83A1-F6EECF244321}">
                <p14:modId xmlns:p14="http://schemas.microsoft.com/office/powerpoint/2010/main" val="2687904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89217495"/>
                    </a:ext>
                  </a:extLst>
                </a:gridCol>
                <a:gridCol w="987552">
                  <a:extLst>
                    <a:ext uri="{9D8B030D-6E8A-4147-A177-3AD203B41FA5}">
                      <a16:colId xmlns:a16="http://schemas.microsoft.com/office/drawing/2014/main" val="640239477"/>
                    </a:ext>
                  </a:extLst>
                </a:gridCol>
                <a:gridCol w="987552">
                  <a:extLst>
                    <a:ext uri="{9D8B030D-6E8A-4147-A177-3AD203B41FA5}">
                      <a16:colId xmlns:a16="http://schemas.microsoft.com/office/drawing/2014/main" val="1671454890"/>
                    </a:ext>
                  </a:extLst>
                </a:gridCol>
                <a:gridCol w="987552">
                  <a:extLst>
                    <a:ext uri="{9D8B030D-6E8A-4147-A177-3AD203B41FA5}">
                      <a16:colId xmlns:a16="http://schemas.microsoft.com/office/drawing/2014/main" val="313436978"/>
                    </a:ext>
                  </a:extLst>
                </a:gridCol>
                <a:gridCol w="987552">
                  <a:extLst>
                    <a:ext uri="{9D8B030D-6E8A-4147-A177-3AD203B41FA5}">
                      <a16:colId xmlns:a16="http://schemas.microsoft.com/office/drawing/2014/main" val="1241033054"/>
                    </a:ext>
                  </a:extLst>
                </a:gridCol>
                <a:gridCol w="987552">
                  <a:extLst>
                    <a:ext uri="{9D8B030D-6E8A-4147-A177-3AD203B41FA5}">
                      <a16:colId xmlns:a16="http://schemas.microsoft.com/office/drawing/2014/main" val="1800042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612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- 2023-07-07 09:01:40</a:t>
                      </a:r>
                      <a:r>
                        <a:rPr kumimoji="0" lang="de-DE" sz="1000" b="0" i="0" u="none" strike="noStrike" kern="1200" cap="none" spc="0" normalizeH="0" baseline="0" noProof="0">
                          <a:ln>
                            <a:noFill/>
                          </a:ln>
                          <a:solidFill>
                            <a:prstClr val="black"/>
                          </a:solidFill>
                          <a:effectLst/>
                          <a:uLnTx/>
                          <a:uFillTx/>
                          <a:latin typeface="Calibri"/>
                          <a:ea typeface="+mn-ea"/>
                          <a:cs typeface="+mn-cs"/>
                        </a:rPr>
                        <a:t>
 Wenn neues Leben entsteht ist das einfach wunderbar. Noch dazu, weil dein Körper während der Schwangerschaft so viel erstaunliches leistet. Dabei bringt jedes der drei Schwangerschaftstrimester seine eigenen Besonderheiten mit sich.
Wie ergeht es dir gerade mit deiner Schwangerschaft? Wir freuen uns auf deinen Kommentar. 💌
#schwanger #momtobe #hipp #mamleben #babyglück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8103111"/>
                  </a:ext>
                </a:extLst>
              </a:tr>
            </a:tbl>
          </a:graphicData>
        </a:graphic>
      </p:graphicFrame>
      <p:sp>
        <p:nvSpPr>
          <p:cNvPr id="4" name="Text Placeholder 3">
            <a:extLst>
              <a:ext uri="{FF2B5EF4-FFF2-40B4-BE49-F238E27FC236}">
                <a16:creationId xmlns:a16="http://schemas.microsoft.com/office/drawing/2014/main" id="{6D01FF3C-4B43-4AA8-9C64-F164D254A6C6}"/>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231901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A44C3-4C97-47C8-AE4F-DEBDDCCF4E1E}"/>
              </a:ext>
            </a:extLst>
          </p:cNvPr>
          <p:cNvSpPr>
            <a:spLocks noGrp="1"/>
          </p:cNvSpPr>
          <p:nvPr>
            <p:ph type="title"/>
          </p:nvPr>
        </p:nvSpPr>
        <p:spPr/>
        <p:txBody>
          <a:bodyPr/>
          <a:lstStyle/>
          <a:p>
            <a:r>
              <a:rPr lang="en-US"/>
              <a:t>Instagram Posts Table | HiPP - 14 of 17</a:t>
            </a:r>
          </a:p>
        </p:txBody>
      </p:sp>
      <p:graphicFrame>
        <p:nvGraphicFramePr>
          <p:cNvPr id="5" name="Table Placeholder 4">
            <a:extLst>
              <a:ext uri="{FF2B5EF4-FFF2-40B4-BE49-F238E27FC236}">
                <a16:creationId xmlns:a16="http://schemas.microsoft.com/office/drawing/2014/main" id="{B5C756D9-0187-457B-B32E-89B843CC574F}"/>
              </a:ext>
            </a:extLst>
          </p:cNvPr>
          <p:cNvGraphicFramePr>
            <a:graphicFrameLocks noGrp="1"/>
          </p:cNvGraphicFramePr>
          <p:nvPr>
            <p:ph type="tbl" sz="quarter" idx="13"/>
            <p:extLst>
              <p:ext uri="{D42A27DB-BD31-4B8C-83A1-F6EECF244321}">
                <p14:modId xmlns:p14="http://schemas.microsoft.com/office/powerpoint/2010/main" val="624214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51281525"/>
                    </a:ext>
                  </a:extLst>
                </a:gridCol>
                <a:gridCol w="987552">
                  <a:extLst>
                    <a:ext uri="{9D8B030D-6E8A-4147-A177-3AD203B41FA5}">
                      <a16:colId xmlns:a16="http://schemas.microsoft.com/office/drawing/2014/main" val="2090581822"/>
                    </a:ext>
                  </a:extLst>
                </a:gridCol>
                <a:gridCol w="987552">
                  <a:extLst>
                    <a:ext uri="{9D8B030D-6E8A-4147-A177-3AD203B41FA5}">
                      <a16:colId xmlns:a16="http://schemas.microsoft.com/office/drawing/2014/main" val="2663084812"/>
                    </a:ext>
                  </a:extLst>
                </a:gridCol>
                <a:gridCol w="987552">
                  <a:extLst>
                    <a:ext uri="{9D8B030D-6E8A-4147-A177-3AD203B41FA5}">
                      <a16:colId xmlns:a16="http://schemas.microsoft.com/office/drawing/2014/main" val="2095226572"/>
                    </a:ext>
                  </a:extLst>
                </a:gridCol>
                <a:gridCol w="987552">
                  <a:extLst>
                    <a:ext uri="{9D8B030D-6E8A-4147-A177-3AD203B41FA5}">
                      <a16:colId xmlns:a16="http://schemas.microsoft.com/office/drawing/2014/main" val="1880437233"/>
                    </a:ext>
                  </a:extLst>
                </a:gridCol>
                <a:gridCol w="987552">
                  <a:extLst>
                    <a:ext uri="{9D8B030D-6E8A-4147-A177-3AD203B41FA5}">
                      <a16:colId xmlns:a16="http://schemas.microsoft.com/office/drawing/2014/main" val="1371933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7261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- 2023-07-04 15:02:34</a:t>
                      </a:r>
                      <a:r>
                        <a:rPr kumimoji="0" lang="de-DE" sz="1000" b="0" i="0" u="none" strike="noStrike" kern="1200" cap="none" spc="0" normalizeH="0" baseline="0" noProof="0">
                          <a:ln>
                            <a:noFill/>
                          </a:ln>
                          <a:solidFill>
                            <a:prstClr val="black"/>
                          </a:solidFill>
                          <a:effectLst/>
                          <a:uLnTx/>
                          <a:uFillTx/>
                          <a:latin typeface="Calibri"/>
                          <a:ea typeface="+mn-ea"/>
                          <a:cs typeface="+mn-cs"/>
                        </a:rPr>
                        <a:t>
 Entspannung und Bewegung für werdende Mamis. 🧘🏼‍♀️ Melde dich jetzt ganz einfach zum kostenlosen Schwangerschaftsyoga mit sylwi.lehmann.yoga bei HiPP Family an. 
Es ist dabei völlig egal, ob du bereits Yoga gemacht hast oder es vielleicht deine ersten Schritte auf der Matte sind. Dein Wohlbefinden und deine Gesundheit stehen hier im Mittelpunkt. 🧡
Weitere Infos zu den anstehenden Kursen findest du auf unserer Website. 
#HiPP #schwangerschaftsyoga #schwanger #schönschwanger #yogafürschwangere #HiPPFamily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88670628"/>
                  </a:ext>
                </a:extLst>
              </a:tr>
            </a:tbl>
          </a:graphicData>
        </a:graphic>
      </p:graphicFrame>
      <p:sp>
        <p:nvSpPr>
          <p:cNvPr id="4" name="Text Placeholder 3">
            <a:extLst>
              <a:ext uri="{FF2B5EF4-FFF2-40B4-BE49-F238E27FC236}">
                <a16:creationId xmlns:a16="http://schemas.microsoft.com/office/drawing/2014/main" id="{A49FEA51-3266-4985-8F1F-86A9EBC83BB0}"/>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855262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B8AF3-537A-4B08-805D-6F82A0A48CDC}"/>
              </a:ext>
            </a:extLst>
          </p:cNvPr>
          <p:cNvSpPr>
            <a:spLocks noGrp="1"/>
          </p:cNvSpPr>
          <p:nvPr>
            <p:ph type="title"/>
          </p:nvPr>
        </p:nvSpPr>
        <p:spPr/>
        <p:txBody>
          <a:bodyPr/>
          <a:lstStyle/>
          <a:p>
            <a:r>
              <a:rPr lang="en-US"/>
              <a:t>Instagram Posts Table | HiPP - 15 of 17</a:t>
            </a:r>
          </a:p>
        </p:txBody>
      </p:sp>
      <p:graphicFrame>
        <p:nvGraphicFramePr>
          <p:cNvPr id="5" name="Table Placeholder 4">
            <a:extLst>
              <a:ext uri="{FF2B5EF4-FFF2-40B4-BE49-F238E27FC236}">
                <a16:creationId xmlns:a16="http://schemas.microsoft.com/office/drawing/2014/main" id="{136FEB7D-9CAF-425E-BD72-2E8FB1617F92}"/>
              </a:ext>
            </a:extLst>
          </p:cNvPr>
          <p:cNvGraphicFramePr>
            <a:graphicFrameLocks noGrp="1"/>
          </p:cNvGraphicFramePr>
          <p:nvPr>
            <p:ph type="tbl" sz="quarter" idx="13"/>
            <p:extLst>
              <p:ext uri="{D42A27DB-BD31-4B8C-83A1-F6EECF244321}">
                <p14:modId xmlns:p14="http://schemas.microsoft.com/office/powerpoint/2010/main" val="3446467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51761821"/>
                    </a:ext>
                  </a:extLst>
                </a:gridCol>
                <a:gridCol w="987552">
                  <a:extLst>
                    <a:ext uri="{9D8B030D-6E8A-4147-A177-3AD203B41FA5}">
                      <a16:colId xmlns:a16="http://schemas.microsoft.com/office/drawing/2014/main" val="201172103"/>
                    </a:ext>
                  </a:extLst>
                </a:gridCol>
                <a:gridCol w="987552">
                  <a:extLst>
                    <a:ext uri="{9D8B030D-6E8A-4147-A177-3AD203B41FA5}">
                      <a16:colId xmlns:a16="http://schemas.microsoft.com/office/drawing/2014/main" val="2255646715"/>
                    </a:ext>
                  </a:extLst>
                </a:gridCol>
                <a:gridCol w="987552">
                  <a:extLst>
                    <a:ext uri="{9D8B030D-6E8A-4147-A177-3AD203B41FA5}">
                      <a16:colId xmlns:a16="http://schemas.microsoft.com/office/drawing/2014/main" val="287473766"/>
                    </a:ext>
                  </a:extLst>
                </a:gridCol>
                <a:gridCol w="987552">
                  <a:extLst>
                    <a:ext uri="{9D8B030D-6E8A-4147-A177-3AD203B41FA5}">
                      <a16:colId xmlns:a16="http://schemas.microsoft.com/office/drawing/2014/main" val="1740573611"/>
                    </a:ext>
                  </a:extLst>
                </a:gridCol>
                <a:gridCol w="987552">
                  <a:extLst>
                    <a:ext uri="{9D8B030D-6E8A-4147-A177-3AD203B41FA5}">
                      <a16:colId xmlns:a16="http://schemas.microsoft.com/office/drawing/2014/main" val="1687211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22152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hipp - 2023-06-30 10:36:10</a:t>
                      </a:r>
                      <a:r>
                        <a:rPr kumimoji="0" lang="de-DE" sz="1000" b="0" i="0" u="none" strike="noStrike" kern="1200" cap="none" spc="0" normalizeH="0" baseline="0" noProof="0">
                          <a:ln>
                            <a:noFill/>
                          </a:ln>
                          <a:solidFill>
                            <a:prstClr val="black"/>
                          </a:solidFill>
                          <a:effectLst/>
                          <a:uLnTx/>
                          <a:uFillTx/>
                          <a:latin typeface="Calibri"/>
                          <a:ea typeface="+mn-ea"/>
                          <a:cs typeface="+mn-cs"/>
                        </a:rPr>
                        <a:t>
 Gibt es etwas Wichtigeres als das Wohl deines Babys? Unsere HiPP Windeln bieten nicht nur Schutz, sondern auch Komfort für deinen kleinen Schatz. 💕 Mit ihrer idealen Passform und dem extra weichen Material fühlen sie sich an wie eine liebevolle Umarmung. 😍 Schau gleich im HiPP Online Shop vorbei und erfahre noch mehr über die Vorteile der HiPP Extra Weichen Windeln. 👍
#hipp #hippwindeln #babywindeln #mamaleben #lebenmitkind #windeln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94854094"/>
                  </a:ext>
                </a:extLst>
              </a:tr>
            </a:tbl>
          </a:graphicData>
        </a:graphic>
      </p:graphicFrame>
      <p:sp>
        <p:nvSpPr>
          <p:cNvPr id="4" name="Text Placeholder 3">
            <a:extLst>
              <a:ext uri="{FF2B5EF4-FFF2-40B4-BE49-F238E27FC236}">
                <a16:creationId xmlns:a16="http://schemas.microsoft.com/office/drawing/2014/main" id="{F91177EF-E82A-4FA9-AB86-6993B5009974}"/>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2519426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0F07E-6957-4CEC-8202-C6E7F8857110}"/>
              </a:ext>
            </a:extLst>
          </p:cNvPr>
          <p:cNvSpPr>
            <a:spLocks noGrp="1"/>
          </p:cNvSpPr>
          <p:nvPr>
            <p:ph type="title"/>
          </p:nvPr>
        </p:nvSpPr>
        <p:spPr/>
        <p:txBody>
          <a:bodyPr/>
          <a:lstStyle/>
          <a:p>
            <a:r>
              <a:rPr lang="en-US"/>
              <a:t>Instagram Posts Table | HiPP - 16 of 17</a:t>
            </a:r>
          </a:p>
        </p:txBody>
      </p:sp>
      <p:graphicFrame>
        <p:nvGraphicFramePr>
          <p:cNvPr id="5" name="Table Placeholder 4">
            <a:extLst>
              <a:ext uri="{FF2B5EF4-FFF2-40B4-BE49-F238E27FC236}">
                <a16:creationId xmlns:a16="http://schemas.microsoft.com/office/drawing/2014/main" id="{87ACC40D-9E2C-46C4-BC64-1C28613B3CFB}"/>
              </a:ext>
            </a:extLst>
          </p:cNvPr>
          <p:cNvGraphicFramePr>
            <a:graphicFrameLocks noGrp="1"/>
          </p:cNvGraphicFramePr>
          <p:nvPr>
            <p:ph type="tbl" sz="quarter" idx="13"/>
            <p:extLst>
              <p:ext uri="{D42A27DB-BD31-4B8C-83A1-F6EECF244321}">
                <p14:modId xmlns:p14="http://schemas.microsoft.com/office/powerpoint/2010/main" val="4233215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7484021"/>
                    </a:ext>
                  </a:extLst>
                </a:gridCol>
                <a:gridCol w="987552">
                  <a:extLst>
                    <a:ext uri="{9D8B030D-6E8A-4147-A177-3AD203B41FA5}">
                      <a16:colId xmlns:a16="http://schemas.microsoft.com/office/drawing/2014/main" val="4153090729"/>
                    </a:ext>
                  </a:extLst>
                </a:gridCol>
                <a:gridCol w="987552">
                  <a:extLst>
                    <a:ext uri="{9D8B030D-6E8A-4147-A177-3AD203B41FA5}">
                      <a16:colId xmlns:a16="http://schemas.microsoft.com/office/drawing/2014/main" val="2730098702"/>
                    </a:ext>
                  </a:extLst>
                </a:gridCol>
                <a:gridCol w="987552">
                  <a:extLst>
                    <a:ext uri="{9D8B030D-6E8A-4147-A177-3AD203B41FA5}">
                      <a16:colId xmlns:a16="http://schemas.microsoft.com/office/drawing/2014/main" val="1099298502"/>
                    </a:ext>
                  </a:extLst>
                </a:gridCol>
                <a:gridCol w="987552">
                  <a:extLst>
                    <a:ext uri="{9D8B030D-6E8A-4147-A177-3AD203B41FA5}">
                      <a16:colId xmlns:a16="http://schemas.microsoft.com/office/drawing/2014/main" val="3392945737"/>
                    </a:ext>
                  </a:extLst>
                </a:gridCol>
                <a:gridCol w="987552">
                  <a:extLst>
                    <a:ext uri="{9D8B030D-6E8A-4147-A177-3AD203B41FA5}">
                      <a16:colId xmlns:a16="http://schemas.microsoft.com/office/drawing/2014/main" val="3005674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8700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hipp - 2023-06-26 10:00:52</a:t>
                      </a:r>
                      <a:r>
                        <a:rPr kumimoji="0" lang="en-US" sz="1000" b="0" i="0" u="none" strike="noStrike" kern="1200" cap="none" spc="0" normalizeH="0" baseline="0" noProof="0">
                          <a:ln>
                            <a:noFill/>
                          </a:ln>
                          <a:solidFill>
                            <a:prstClr val="black"/>
                          </a:solidFill>
                          <a:effectLst/>
                          <a:uLnTx/>
                          <a:uFillTx/>
                          <a:latin typeface="Calibri"/>
                          <a:ea typeface="+mn-ea"/>
                          <a:cs typeface="+mn-cs"/>
                        </a:rPr>
                        <a:t>
 Leckerer Milchreis mit HiPP Williams Christ-Birne… das schmeckt sicher nicht nur euren Kindern. 🍐 Speichert euch das Rezept am Besten gleich ab. 🔖
Zutaten: 1 Liter Milch, 250 g Milchreis, 1 Prise Zimt, 1-2 Gläschen HiPP Williams Christ-Birne.
Zubereitung: Milch kurz aufkochen lassen. Dann den Reis hinzufügen und nochmal aufkochen lassen. Anschließend bei niedriger Hitze ca. 20 Minuten kochen. Mit Zimt würzen und mit HiPP Püree oben garnieren und abschmecken.
Guten Appetit!
#hipp #hipprezept #babyrezept #rezeptdiy #kinderrezept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50745035"/>
                  </a:ext>
                </a:extLst>
              </a:tr>
            </a:tbl>
          </a:graphicData>
        </a:graphic>
      </p:graphicFrame>
      <p:sp>
        <p:nvSpPr>
          <p:cNvPr id="4" name="Text Placeholder 3">
            <a:extLst>
              <a:ext uri="{FF2B5EF4-FFF2-40B4-BE49-F238E27FC236}">
                <a16:creationId xmlns:a16="http://schemas.microsoft.com/office/drawing/2014/main" id="{32A1427C-A59E-4939-A8AA-B0AB69F08292}"/>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2851232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5EE37-EFD7-41F2-BBB0-D14AAD4D0C7F}"/>
              </a:ext>
            </a:extLst>
          </p:cNvPr>
          <p:cNvSpPr>
            <a:spLocks noGrp="1"/>
          </p:cNvSpPr>
          <p:nvPr>
            <p:ph type="title"/>
          </p:nvPr>
        </p:nvSpPr>
        <p:spPr/>
        <p:txBody>
          <a:bodyPr/>
          <a:lstStyle/>
          <a:p>
            <a:r>
              <a:rPr lang="en-US"/>
              <a:t>Instagram Posts Table | HiPP - 17 of 17</a:t>
            </a:r>
          </a:p>
        </p:txBody>
      </p:sp>
      <p:graphicFrame>
        <p:nvGraphicFramePr>
          <p:cNvPr id="5" name="Table Placeholder 4">
            <a:extLst>
              <a:ext uri="{FF2B5EF4-FFF2-40B4-BE49-F238E27FC236}">
                <a16:creationId xmlns:a16="http://schemas.microsoft.com/office/drawing/2014/main" id="{11A5B9B3-911D-44E2-941B-F2729DE8C618}"/>
              </a:ext>
            </a:extLst>
          </p:cNvPr>
          <p:cNvGraphicFramePr>
            <a:graphicFrameLocks noGrp="1"/>
          </p:cNvGraphicFramePr>
          <p:nvPr>
            <p:ph type="tbl" sz="quarter" idx="13"/>
            <p:extLst>
              <p:ext uri="{D42A27DB-BD31-4B8C-83A1-F6EECF244321}">
                <p14:modId xmlns:p14="http://schemas.microsoft.com/office/powerpoint/2010/main" val="3891798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74477224"/>
                    </a:ext>
                  </a:extLst>
                </a:gridCol>
                <a:gridCol w="987552">
                  <a:extLst>
                    <a:ext uri="{9D8B030D-6E8A-4147-A177-3AD203B41FA5}">
                      <a16:colId xmlns:a16="http://schemas.microsoft.com/office/drawing/2014/main" val="2726081130"/>
                    </a:ext>
                  </a:extLst>
                </a:gridCol>
                <a:gridCol w="987552">
                  <a:extLst>
                    <a:ext uri="{9D8B030D-6E8A-4147-A177-3AD203B41FA5}">
                      <a16:colId xmlns:a16="http://schemas.microsoft.com/office/drawing/2014/main" val="2542927558"/>
                    </a:ext>
                  </a:extLst>
                </a:gridCol>
                <a:gridCol w="987552">
                  <a:extLst>
                    <a:ext uri="{9D8B030D-6E8A-4147-A177-3AD203B41FA5}">
                      <a16:colId xmlns:a16="http://schemas.microsoft.com/office/drawing/2014/main" val="500529762"/>
                    </a:ext>
                  </a:extLst>
                </a:gridCol>
                <a:gridCol w="987552">
                  <a:extLst>
                    <a:ext uri="{9D8B030D-6E8A-4147-A177-3AD203B41FA5}">
                      <a16:colId xmlns:a16="http://schemas.microsoft.com/office/drawing/2014/main" val="1897131235"/>
                    </a:ext>
                  </a:extLst>
                </a:gridCol>
                <a:gridCol w="987552">
                  <a:extLst>
                    <a:ext uri="{9D8B030D-6E8A-4147-A177-3AD203B41FA5}">
                      <a16:colId xmlns:a16="http://schemas.microsoft.com/office/drawing/2014/main" val="142623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58332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hipp - 2023-06-22 14:22:51</a:t>
                      </a:r>
                      <a:r>
                        <a:rPr kumimoji="0" lang="en-US" sz="1000" b="0" i="0" u="none" strike="noStrike" kern="1200" cap="none" spc="0" normalizeH="0" baseline="0" noProof="0">
                          <a:ln>
                            <a:noFill/>
                          </a:ln>
                          <a:solidFill>
                            <a:prstClr val="black"/>
                          </a:solidFill>
                          <a:effectLst/>
                          <a:uLnTx/>
                          <a:uFillTx/>
                          <a:latin typeface="Calibri"/>
                          <a:ea typeface="+mn-ea"/>
                          <a:cs typeface="+mn-cs"/>
                        </a:rPr>
                        <a:t>
 Unsere HiPP Babysanft Klassiker sind nicht nur besonders pflegend, sondern auch extra sanft zur Haut eurer Kleinen. 😍 Waschen, cremen und verwöhnen… welches HiPP Babysanft Produkt verwendet ihr am Liebsten? 🧴
#hipp #babysanft #babypflege #babycreme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46296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hipp - 2023-06-20 11:50:08</a:t>
                      </a:r>
                      <a:r>
                        <a:rPr kumimoji="0" lang="en-US" sz="1000" b="0" i="0" u="none" strike="noStrike" kern="1200" cap="none" spc="0" normalizeH="0" baseline="0" noProof="0">
                          <a:ln>
                            <a:noFill/>
                          </a:ln>
                          <a:solidFill>
                            <a:prstClr val="black"/>
                          </a:solidFill>
                          <a:effectLst/>
                          <a:uLnTx/>
                          <a:uFillTx/>
                          <a:latin typeface="Calibri"/>
                          <a:ea typeface="+mn-ea"/>
                          <a:cs typeface="+mn-cs"/>
                        </a:rPr>
                        <a:t>
 Wenn ihr den Brei für euer Baby selbst zubereiten möchtet, sind  HiPP zarte Bio-Getreideflocken besonders geeignet. 🥣 Ohne Zuckerzusatz und ohne Milch in verschiedenen Sorten. 🙂 Welche Sorte HiPP BIO Getreidebrei ist euer Favorit? ⬇
🔸 Feine Hirse
🔸 5 Korn
🔸 Hafer
🔸 Reis
#hipp #babybrei #hippbaby #beikost #babyessen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654795000"/>
                  </a:ext>
                </a:extLst>
              </a:tr>
            </a:tbl>
          </a:graphicData>
        </a:graphic>
      </p:graphicFrame>
      <p:sp>
        <p:nvSpPr>
          <p:cNvPr id="4" name="Text Placeholder 3">
            <a:extLst>
              <a:ext uri="{FF2B5EF4-FFF2-40B4-BE49-F238E27FC236}">
                <a16:creationId xmlns:a16="http://schemas.microsoft.com/office/drawing/2014/main" id="{914ED7A6-5A9B-407D-8C2C-E01E85CD3FC4}"/>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3313472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E0AC3-89CA-4D20-B8FB-8821E2C33553}"/>
              </a:ext>
            </a:extLst>
          </p:cNvPr>
          <p:cNvSpPr>
            <a:spLocks noGrp="1"/>
          </p:cNvSpPr>
          <p:nvPr>
            <p:ph type="title"/>
          </p:nvPr>
        </p:nvSpPr>
        <p:spPr/>
        <p:txBody>
          <a:bodyPr/>
          <a:lstStyle/>
          <a:p>
            <a:r>
              <a:rPr lang="en-US"/>
              <a:t>Instagram Interaction Rate By Post Type | HiPP</a:t>
            </a:r>
          </a:p>
        </p:txBody>
      </p:sp>
      <p:graphicFrame>
        <p:nvGraphicFramePr>
          <p:cNvPr id="6" name="Chart Placeholder 5">
            <a:extLst>
              <a:ext uri="{FF2B5EF4-FFF2-40B4-BE49-F238E27FC236}">
                <a16:creationId xmlns:a16="http://schemas.microsoft.com/office/drawing/2014/main" id="{49C5E096-656A-445B-A930-3E8AEF99CD81}"/>
              </a:ext>
            </a:extLst>
          </p:cNvPr>
          <p:cNvGraphicFramePr>
            <a:graphicFrameLocks noGrp="1"/>
          </p:cNvGraphicFramePr>
          <p:nvPr>
            <p:ph type="chart" sz="quarter" idx="13"/>
            <p:extLst>
              <p:ext uri="{D42A27DB-BD31-4B8C-83A1-F6EECF244321}">
                <p14:modId xmlns:p14="http://schemas.microsoft.com/office/powerpoint/2010/main" val="1393734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3A3F1E-CB96-490E-8F22-FFA3A9ECDA55}"/>
              </a:ext>
            </a:extLst>
          </p:cNvPr>
          <p:cNvSpPr>
            <a:spLocks noGrp="1"/>
          </p:cNvSpPr>
          <p:nvPr>
            <p:ph type="body" sz="quarter" idx="14"/>
          </p:nvPr>
        </p:nvSpPr>
        <p:spPr/>
        <p:txBody>
          <a:bodyPr/>
          <a:lstStyle/>
          <a:p>
            <a:r>
              <a:rPr lang="en-US"/>
              <a:t>06/01/2023 - 08/31/2023</a:t>
            </a:r>
          </a:p>
        </p:txBody>
      </p:sp>
      <p:sp>
        <p:nvSpPr>
          <p:cNvPr id="5" name="Footer Placeholder 4">
            <a:extLst>
              <a:ext uri="{FF2B5EF4-FFF2-40B4-BE49-F238E27FC236}">
                <a16:creationId xmlns:a16="http://schemas.microsoft.com/office/drawing/2014/main" id="{605F0B01-B9D9-4B89-B526-4882D6E751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1077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E9B67-468A-4BBD-AEF5-BE379EA6EFCF}"/>
              </a:ext>
            </a:extLst>
          </p:cNvPr>
          <p:cNvSpPr>
            <a:spLocks noGrp="1"/>
          </p:cNvSpPr>
          <p:nvPr>
            <p:ph type="title"/>
          </p:nvPr>
        </p:nvSpPr>
        <p:spPr/>
        <p:txBody>
          <a:bodyPr/>
          <a:lstStyle/>
          <a:p>
            <a:r>
              <a:rPr lang="en-US"/>
              <a:t>Instagram Post Type Distribution Per Profile | HiPP</a:t>
            </a:r>
          </a:p>
        </p:txBody>
      </p:sp>
      <p:graphicFrame>
        <p:nvGraphicFramePr>
          <p:cNvPr id="6" name="Chart Placeholder 5">
            <a:extLst>
              <a:ext uri="{FF2B5EF4-FFF2-40B4-BE49-F238E27FC236}">
                <a16:creationId xmlns:a16="http://schemas.microsoft.com/office/drawing/2014/main" id="{584EA7CD-797D-4DED-B14A-EDCECBAECED9}"/>
              </a:ext>
            </a:extLst>
          </p:cNvPr>
          <p:cNvGraphicFramePr>
            <a:graphicFrameLocks noGrp="1"/>
          </p:cNvGraphicFramePr>
          <p:nvPr>
            <p:ph type="chart" sz="quarter" idx="13"/>
            <p:extLst>
              <p:ext uri="{D42A27DB-BD31-4B8C-83A1-F6EECF244321}">
                <p14:modId xmlns:p14="http://schemas.microsoft.com/office/powerpoint/2010/main" val="3962581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386419-4EB4-4AFC-AF49-3DC736C101F4}"/>
              </a:ext>
            </a:extLst>
          </p:cNvPr>
          <p:cNvSpPr>
            <a:spLocks noGrp="1"/>
          </p:cNvSpPr>
          <p:nvPr>
            <p:ph type="body" sz="quarter" idx="14"/>
          </p:nvPr>
        </p:nvSpPr>
        <p:spPr/>
        <p:txBody>
          <a:bodyPr/>
          <a:lstStyle/>
          <a:p>
            <a:r>
              <a:rPr lang="en-US"/>
              <a:t>06/01/2023 - 08/31/2023</a:t>
            </a:r>
          </a:p>
        </p:txBody>
      </p:sp>
      <p:sp>
        <p:nvSpPr>
          <p:cNvPr id="5" name="Footer Placeholder 4">
            <a:extLst>
              <a:ext uri="{FF2B5EF4-FFF2-40B4-BE49-F238E27FC236}">
                <a16:creationId xmlns:a16="http://schemas.microsoft.com/office/drawing/2014/main" id="{7C6C3F34-EE1E-4848-8A22-62BC03AC15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8775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36D6F-9B85-48C5-BB03-08C654DC9CDD}"/>
              </a:ext>
            </a:extLst>
          </p:cNvPr>
          <p:cNvSpPr>
            <a:spLocks noGrp="1"/>
          </p:cNvSpPr>
          <p:nvPr>
            <p:ph type="title"/>
          </p:nvPr>
        </p:nvSpPr>
        <p:spPr/>
        <p:txBody>
          <a:bodyPr/>
          <a:lstStyle/>
          <a:p>
            <a:r>
              <a:rPr lang="en-US"/>
              <a:t>Instagram Hashtag Detection | HiPP - 1 of 3</a:t>
            </a:r>
          </a:p>
        </p:txBody>
      </p:sp>
      <p:graphicFrame>
        <p:nvGraphicFramePr>
          <p:cNvPr id="5" name="Table Placeholder 4">
            <a:extLst>
              <a:ext uri="{FF2B5EF4-FFF2-40B4-BE49-F238E27FC236}">
                <a16:creationId xmlns:a16="http://schemas.microsoft.com/office/drawing/2014/main" id="{28A9FF07-9097-4DD9-91F4-F88E51B19F99}"/>
              </a:ext>
            </a:extLst>
          </p:cNvPr>
          <p:cNvGraphicFramePr>
            <a:graphicFrameLocks noGrp="1"/>
          </p:cNvGraphicFramePr>
          <p:nvPr>
            <p:ph type="tbl" sz="quarter" idx="13"/>
            <p:extLst>
              <p:ext uri="{D42A27DB-BD31-4B8C-83A1-F6EECF244321}">
                <p14:modId xmlns:p14="http://schemas.microsoft.com/office/powerpoint/2010/main" val="1738806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92405949"/>
                    </a:ext>
                  </a:extLst>
                </a:gridCol>
                <a:gridCol w="1399032">
                  <a:extLst>
                    <a:ext uri="{9D8B030D-6E8A-4147-A177-3AD203B41FA5}">
                      <a16:colId xmlns:a16="http://schemas.microsoft.com/office/drawing/2014/main" val="2971017670"/>
                    </a:ext>
                  </a:extLst>
                </a:gridCol>
                <a:gridCol w="1399032">
                  <a:extLst>
                    <a:ext uri="{9D8B030D-6E8A-4147-A177-3AD203B41FA5}">
                      <a16:colId xmlns:a16="http://schemas.microsoft.com/office/drawing/2014/main" val="3222841347"/>
                    </a:ext>
                  </a:extLst>
                </a:gridCol>
                <a:gridCol w="1399032">
                  <a:extLst>
                    <a:ext uri="{9D8B030D-6E8A-4147-A177-3AD203B41FA5}">
                      <a16:colId xmlns:a16="http://schemas.microsoft.com/office/drawing/2014/main" val="2628422528"/>
                    </a:ext>
                  </a:extLst>
                </a:gridCol>
                <a:gridCol w="1399032">
                  <a:extLst>
                    <a:ext uri="{9D8B030D-6E8A-4147-A177-3AD203B41FA5}">
                      <a16:colId xmlns:a16="http://schemas.microsoft.com/office/drawing/2014/main" val="4287093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85314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140.64705882353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3.8823529411765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144.52941176471</a:t>
                      </a:r>
                    </a:p>
                  </a:txBody>
                  <a:tcPr/>
                </a:tc>
                <a:extLst>
                  <a:ext uri="{0D108BD9-81ED-4DB2-BD59-A6C34878D82A}">
                    <a16:rowId xmlns:a16="http://schemas.microsoft.com/office/drawing/2014/main" val="3414869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a:t>
                      </a:r>
                    </a:p>
                  </a:txBody>
                  <a:tcPr/>
                </a:tc>
                <a:extLst>
                  <a:ext uri="{0D108BD9-81ED-4DB2-BD59-A6C34878D82A}">
                    <a16:rowId xmlns:a16="http://schemas.microsoft.com/office/drawing/2014/main" val="89054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#mamaleben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extLst>
                  <a:ext uri="{0D108BD9-81ED-4DB2-BD59-A6C34878D82A}">
                    <a16:rowId xmlns:a16="http://schemas.microsoft.com/office/drawing/2014/main" val="285731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#beikost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178.5</a:t>
                      </a:r>
                    </a:p>
                  </a:txBody>
                  <a:tcPr/>
                </a:tc>
                <a:extLst>
                  <a:ext uri="{0D108BD9-81ED-4DB2-BD59-A6C34878D82A}">
                    <a16:rowId xmlns:a16="http://schemas.microsoft.com/office/drawing/2014/main" val="172067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#lebenmitbaby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a:t>
                      </a:r>
                    </a:p>
                  </a:txBody>
                  <a:tcPr/>
                </a:tc>
                <a:extLst>
                  <a:ext uri="{0D108BD9-81ED-4DB2-BD59-A6C34878D82A}">
                    <a16:rowId xmlns:a16="http://schemas.microsoft.com/office/drawing/2014/main" val="2363708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#lebenmitkindern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169.33333333333</a:t>
                      </a:r>
                    </a:p>
                  </a:txBody>
                  <a:tcPr/>
                </a:tc>
                <a:extLst>
                  <a:ext uri="{0D108BD9-81ED-4DB2-BD59-A6C34878D82A}">
                    <a16:rowId xmlns:a16="http://schemas.microsoft.com/office/drawing/2014/main" val="167843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#lebenmitkind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195.66666666667</a:t>
                      </a:r>
                    </a:p>
                  </a:txBody>
                  <a:tcPr/>
                </a:tc>
                <a:extLst>
                  <a:ext uri="{0D108BD9-81ED-4DB2-BD59-A6C34878D82A}">
                    <a16:rowId xmlns:a16="http://schemas.microsoft.com/office/drawing/2014/main" val="1827712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#babybrei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188.66666666667</a:t>
                      </a:r>
                    </a:p>
                  </a:txBody>
                  <a:tcPr/>
                </a:tc>
                <a:extLst>
                  <a:ext uri="{0D108BD9-81ED-4DB2-BD59-A6C34878D82A}">
                    <a16:rowId xmlns:a16="http://schemas.microsoft.com/office/drawing/2014/main" val="143771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#schwanger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106.66666666667</a:t>
                      </a:r>
                    </a:p>
                  </a:txBody>
                  <a:tcPr/>
                </a:tc>
                <a:extLst>
                  <a:ext uri="{0D108BD9-81ED-4DB2-BD59-A6C34878D82A}">
                    <a16:rowId xmlns:a16="http://schemas.microsoft.com/office/drawing/2014/main" val="2054118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#hippgläschen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167.33333333333</a:t>
                      </a:r>
                    </a:p>
                  </a:txBody>
                  <a:tcPr/>
                </a:tc>
                <a:extLst>
                  <a:ext uri="{0D108BD9-81ED-4DB2-BD59-A6C34878D82A}">
                    <a16:rowId xmlns:a16="http://schemas.microsoft.com/office/drawing/2014/main" val="3918257371"/>
                  </a:ext>
                </a:extLst>
              </a:tr>
            </a:tbl>
          </a:graphicData>
        </a:graphic>
      </p:graphicFrame>
      <p:sp>
        <p:nvSpPr>
          <p:cNvPr id="4" name="Text Placeholder 3">
            <a:extLst>
              <a:ext uri="{FF2B5EF4-FFF2-40B4-BE49-F238E27FC236}">
                <a16:creationId xmlns:a16="http://schemas.microsoft.com/office/drawing/2014/main" id="{2E1A7401-E915-4DA7-8ADC-5A853ED58C11}"/>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1322091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376BE-25C4-44AB-B7E3-7C329BEF273B}"/>
              </a:ext>
            </a:extLst>
          </p:cNvPr>
          <p:cNvSpPr>
            <a:spLocks noGrp="1"/>
          </p:cNvSpPr>
          <p:nvPr>
            <p:ph type="title"/>
          </p:nvPr>
        </p:nvSpPr>
        <p:spPr/>
        <p:txBody>
          <a:bodyPr/>
          <a:lstStyle/>
          <a:p>
            <a:r>
              <a:rPr lang="en-US"/>
              <a:t>Instagram Hashtag Detection | HiPP - 2 of 3</a:t>
            </a:r>
          </a:p>
        </p:txBody>
      </p:sp>
      <p:graphicFrame>
        <p:nvGraphicFramePr>
          <p:cNvPr id="5" name="Table Placeholder 4">
            <a:extLst>
              <a:ext uri="{FF2B5EF4-FFF2-40B4-BE49-F238E27FC236}">
                <a16:creationId xmlns:a16="http://schemas.microsoft.com/office/drawing/2014/main" id="{00F3D51C-C92C-4E47-9119-682141F55497}"/>
              </a:ext>
            </a:extLst>
          </p:cNvPr>
          <p:cNvGraphicFramePr>
            <a:graphicFrameLocks noGrp="1"/>
          </p:cNvGraphicFramePr>
          <p:nvPr>
            <p:ph type="tbl" sz="quarter" idx="13"/>
            <p:extLst>
              <p:ext uri="{D42A27DB-BD31-4B8C-83A1-F6EECF244321}">
                <p14:modId xmlns:p14="http://schemas.microsoft.com/office/powerpoint/2010/main" val="3984984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22647995"/>
                    </a:ext>
                  </a:extLst>
                </a:gridCol>
                <a:gridCol w="1399032">
                  <a:extLst>
                    <a:ext uri="{9D8B030D-6E8A-4147-A177-3AD203B41FA5}">
                      <a16:colId xmlns:a16="http://schemas.microsoft.com/office/drawing/2014/main" val="2281685933"/>
                    </a:ext>
                  </a:extLst>
                </a:gridCol>
                <a:gridCol w="1399032">
                  <a:extLst>
                    <a:ext uri="{9D8B030D-6E8A-4147-A177-3AD203B41FA5}">
                      <a16:colId xmlns:a16="http://schemas.microsoft.com/office/drawing/2014/main" val="715455971"/>
                    </a:ext>
                  </a:extLst>
                </a:gridCol>
                <a:gridCol w="1399032">
                  <a:extLst>
                    <a:ext uri="{9D8B030D-6E8A-4147-A177-3AD203B41FA5}">
                      <a16:colId xmlns:a16="http://schemas.microsoft.com/office/drawing/2014/main" val="4172064740"/>
                    </a:ext>
                  </a:extLst>
                </a:gridCol>
                <a:gridCol w="1399032">
                  <a:extLst>
                    <a:ext uri="{9D8B030D-6E8A-4147-A177-3AD203B41FA5}">
                      <a16:colId xmlns:a16="http://schemas.microsoft.com/office/drawing/2014/main" val="2237095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69944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#essenfürkinder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a:t>
                      </a:r>
                    </a:p>
                  </a:txBody>
                  <a:tcPr/>
                </a:tc>
                <a:extLst>
                  <a:ext uri="{0D108BD9-81ED-4DB2-BD59-A6C34878D82A}">
                    <a16:rowId xmlns:a16="http://schemas.microsoft.com/office/drawing/2014/main" val="545328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#hippwindeln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extLst>
                  <a:ext uri="{0D108BD9-81ED-4DB2-BD59-A6C34878D82A}">
                    <a16:rowId xmlns:a16="http://schemas.microsoft.com/office/drawing/2014/main" val="499894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#windeln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extLst>
                  <a:ext uri="{0D108BD9-81ED-4DB2-BD59-A6C34878D82A}">
                    <a16:rowId xmlns:a16="http://schemas.microsoft.com/office/drawing/2014/main" val="141715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#babysanft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extLst>
                  <a:ext uri="{0D108BD9-81ED-4DB2-BD59-A6C34878D82A}">
                    <a16:rowId xmlns:a16="http://schemas.microsoft.com/office/drawing/2014/main" val="1850684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#babypflege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extLst>
                  <a:ext uri="{0D108BD9-81ED-4DB2-BD59-A6C34878D82A}">
                    <a16:rowId xmlns:a16="http://schemas.microsoft.com/office/drawing/2014/main" val="309004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#babygläschen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extLst>
                  <a:ext uri="{0D108BD9-81ED-4DB2-BD59-A6C34878D82A}">
                    <a16:rowId xmlns:a16="http://schemas.microsoft.com/office/drawing/2014/main" val="1773685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#fruchtgläschen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extLst>
                  <a:ext uri="{0D108BD9-81ED-4DB2-BD59-A6C34878D82A}">
                    <a16:rowId xmlns:a16="http://schemas.microsoft.com/office/drawing/2014/main" val="309521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#HiPPBabysanft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127.5</a:t>
                      </a:r>
                    </a:p>
                  </a:txBody>
                  <a:tcPr/>
                </a:tc>
                <a:extLst>
                  <a:ext uri="{0D108BD9-81ED-4DB2-BD59-A6C34878D82A}">
                    <a16:rowId xmlns:a16="http://schemas.microsoft.com/office/drawing/2014/main" val="10735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#Babypflege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127.5</a:t>
                      </a:r>
                    </a:p>
                  </a:txBody>
                  <a:tcPr/>
                </a:tc>
                <a:extLst>
                  <a:ext uri="{0D108BD9-81ED-4DB2-BD59-A6C34878D82A}">
                    <a16:rowId xmlns:a16="http://schemas.microsoft.com/office/drawing/2014/main" val="814202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176.5</a:t>
                      </a:r>
                    </a:p>
                  </a:txBody>
                  <a:tcPr/>
                </a:tc>
                <a:extLst>
                  <a:ext uri="{0D108BD9-81ED-4DB2-BD59-A6C34878D82A}">
                    <a16:rowId xmlns:a16="http://schemas.microsoft.com/office/drawing/2014/main" val="3850562502"/>
                  </a:ext>
                </a:extLst>
              </a:tr>
            </a:tbl>
          </a:graphicData>
        </a:graphic>
      </p:graphicFrame>
      <p:sp>
        <p:nvSpPr>
          <p:cNvPr id="4" name="Text Placeholder 3">
            <a:extLst>
              <a:ext uri="{FF2B5EF4-FFF2-40B4-BE49-F238E27FC236}">
                <a16:creationId xmlns:a16="http://schemas.microsoft.com/office/drawing/2014/main" id="{65731A39-9069-4DD6-8AAC-24BCB6CD732C}"/>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2077882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49163-6D69-4E70-A9E6-ED9C7EC993C6}"/>
              </a:ext>
            </a:extLst>
          </p:cNvPr>
          <p:cNvSpPr>
            <a:spLocks noGrp="1"/>
          </p:cNvSpPr>
          <p:nvPr>
            <p:ph type="title"/>
          </p:nvPr>
        </p:nvSpPr>
        <p:spPr/>
        <p:txBody>
          <a:bodyPr/>
          <a:lstStyle/>
          <a:p>
            <a:r>
              <a:rPr lang="en-US"/>
              <a:t>Instagram Hashtag Detection | HiPP - 3 of 3</a:t>
            </a:r>
          </a:p>
        </p:txBody>
      </p:sp>
      <p:graphicFrame>
        <p:nvGraphicFramePr>
          <p:cNvPr id="5" name="Table Placeholder 4">
            <a:extLst>
              <a:ext uri="{FF2B5EF4-FFF2-40B4-BE49-F238E27FC236}">
                <a16:creationId xmlns:a16="http://schemas.microsoft.com/office/drawing/2014/main" id="{5D3D402E-DC2D-4B2C-A0E2-1722B271253D}"/>
              </a:ext>
            </a:extLst>
          </p:cNvPr>
          <p:cNvGraphicFramePr>
            <a:graphicFrameLocks noGrp="1"/>
          </p:cNvGraphicFramePr>
          <p:nvPr>
            <p:ph type="tbl" sz="quarter" idx="13"/>
            <p:extLst>
              <p:ext uri="{D42A27DB-BD31-4B8C-83A1-F6EECF244321}">
                <p14:modId xmlns:p14="http://schemas.microsoft.com/office/powerpoint/2010/main" val="4019835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26422635"/>
                    </a:ext>
                  </a:extLst>
                </a:gridCol>
                <a:gridCol w="1399032">
                  <a:extLst>
                    <a:ext uri="{9D8B030D-6E8A-4147-A177-3AD203B41FA5}">
                      <a16:colId xmlns:a16="http://schemas.microsoft.com/office/drawing/2014/main" val="3790081241"/>
                    </a:ext>
                  </a:extLst>
                </a:gridCol>
                <a:gridCol w="1399032">
                  <a:extLst>
                    <a:ext uri="{9D8B030D-6E8A-4147-A177-3AD203B41FA5}">
                      <a16:colId xmlns:a16="http://schemas.microsoft.com/office/drawing/2014/main" val="1313441822"/>
                    </a:ext>
                  </a:extLst>
                </a:gridCol>
                <a:gridCol w="1399032">
                  <a:extLst>
                    <a:ext uri="{9D8B030D-6E8A-4147-A177-3AD203B41FA5}">
                      <a16:colId xmlns:a16="http://schemas.microsoft.com/office/drawing/2014/main" val="580825514"/>
                    </a:ext>
                  </a:extLst>
                </a:gridCol>
                <a:gridCol w="1399032">
                  <a:extLst>
                    <a:ext uri="{9D8B030D-6E8A-4147-A177-3AD203B41FA5}">
                      <a16:colId xmlns:a16="http://schemas.microsoft.com/office/drawing/2014/main" val="573386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924130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#HippMeinBabyClub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extLst>
                  <a:ext uri="{0D108BD9-81ED-4DB2-BD59-A6C34878D82A}">
                    <a16:rowId xmlns:a16="http://schemas.microsoft.com/office/drawing/2014/main" val="3387940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#hippbio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a:t>
                      </a:r>
                    </a:p>
                  </a:txBody>
                  <a:tcPr/>
                </a:tc>
                <a:extLst>
                  <a:ext uri="{0D108BD9-81ED-4DB2-BD59-A6C34878D82A}">
                    <a16:rowId xmlns:a16="http://schemas.microsoft.com/office/drawing/2014/main" val="300281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#weltkindertag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extLst>
                  <a:ext uri="{0D108BD9-81ED-4DB2-BD59-A6C34878D82A}">
                    <a16:rowId xmlns:a16="http://schemas.microsoft.com/office/drawing/2014/main" val="1030485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#papaleben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extLst>
                  <a:ext uri="{0D108BD9-81ED-4DB2-BD59-A6C34878D82A}">
                    <a16:rowId xmlns:a16="http://schemas.microsoft.com/office/drawing/2014/main" val="279173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#pflanzlicheernährung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extLst>
                  <a:ext uri="{0D108BD9-81ED-4DB2-BD59-A6C34878D82A}">
                    <a16:rowId xmlns:a16="http://schemas.microsoft.com/office/drawing/2014/main" val="1083183798"/>
                  </a:ext>
                </a:extLst>
              </a:tr>
            </a:tbl>
          </a:graphicData>
        </a:graphic>
      </p:graphicFrame>
      <p:sp>
        <p:nvSpPr>
          <p:cNvPr id="4" name="Text Placeholder 3">
            <a:extLst>
              <a:ext uri="{FF2B5EF4-FFF2-40B4-BE49-F238E27FC236}">
                <a16:creationId xmlns:a16="http://schemas.microsoft.com/office/drawing/2014/main" id="{BC424C71-ABCB-4634-AC6D-C9D0A19D6C0D}"/>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2283864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2C9B3-4044-4AE0-B9BE-5A15ED51D734}"/>
              </a:ext>
            </a:extLst>
          </p:cNvPr>
          <p:cNvSpPr>
            <a:spLocks noGrp="1"/>
          </p:cNvSpPr>
          <p:nvPr>
            <p:ph type="title"/>
          </p:nvPr>
        </p:nvSpPr>
        <p:spPr/>
        <p:txBody>
          <a:bodyPr/>
          <a:lstStyle/>
          <a:p>
            <a:r>
              <a:rPr lang="en-US"/>
              <a:t>Instagram Key Metrics Table | HiPP</a:t>
            </a:r>
          </a:p>
        </p:txBody>
      </p:sp>
      <p:graphicFrame>
        <p:nvGraphicFramePr>
          <p:cNvPr id="5" name="Table Placeholder 4">
            <a:extLst>
              <a:ext uri="{FF2B5EF4-FFF2-40B4-BE49-F238E27FC236}">
                <a16:creationId xmlns:a16="http://schemas.microsoft.com/office/drawing/2014/main" id="{D05CC329-7C29-4345-A92A-89C27E60A781}"/>
              </a:ext>
            </a:extLst>
          </p:cNvPr>
          <p:cNvGraphicFramePr>
            <a:graphicFrameLocks noGrp="1"/>
          </p:cNvGraphicFramePr>
          <p:nvPr>
            <p:ph type="tbl" sz="quarter" idx="13"/>
            <p:extLst>
              <p:ext uri="{D42A27DB-BD31-4B8C-83A1-F6EECF244321}">
                <p14:modId xmlns:p14="http://schemas.microsoft.com/office/powerpoint/2010/main" val="554269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42198850"/>
                    </a:ext>
                  </a:extLst>
                </a:gridCol>
                <a:gridCol w="576072">
                  <a:extLst>
                    <a:ext uri="{9D8B030D-6E8A-4147-A177-3AD203B41FA5}">
                      <a16:colId xmlns:a16="http://schemas.microsoft.com/office/drawing/2014/main" val="2008510751"/>
                    </a:ext>
                  </a:extLst>
                </a:gridCol>
                <a:gridCol w="576072">
                  <a:extLst>
                    <a:ext uri="{9D8B030D-6E8A-4147-A177-3AD203B41FA5}">
                      <a16:colId xmlns:a16="http://schemas.microsoft.com/office/drawing/2014/main" val="3870454258"/>
                    </a:ext>
                  </a:extLst>
                </a:gridCol>
                <a:gridCol w="576072">
                  <a:extLst>
                    <a:ext uri="{9D8B030D-6E8A-4147-A177-3AD203B41FA5}">
                      <a16:colId xmlns:a16="http://schemas.microsoft.com/office/drawing/2014/main" val="2596720916"/>
                    </a:ext>
                  </a:extLst>
                </a:gridCol>
                <a:gridCol w="576072">
                  <a:extLst>
                    <a:ext uri="{9D8B030D-6E8A-4147-A177-3AD203B41FA5}">
                      <a16:colId xmlns:a16="http://schemas.microsoft.com/office/drawing/2014/main" val="1900727187"/>
                    </a:ext>
                  </a:extLst>
                </a:gridCol>
                <a:gridCol w="576072">
                  <a:extLst>
                    <a:ext uri="{9D8B030D-6E8A-4147-A177-3AD203B41FA5}">
                      <a16:colId xmlns:a16="http://schemas.microsoft.com/office/drawing/2014/main" val="488404950"/>
                    </a:ext>
                  </a:extLst>
                </a:gridCol>
                <a:gridCol w="576072">
                  <a:extLst>
                    <a:ext uri="{9D8B030D-6E8A-4147-A177-3AD203B41FA5}">
                      <a16:colId xmlns:a16="http://schemas.microsoft.com/office/drawing/2014/main" val="3126127217"/>
                    </a:ext>
                  </a:extLst>
                </a:gridCol>
                <a:gridCol w="576072">
                  <a:extLst>
                    <a:ext uri="{9D8B030D-6E8A-4147-A177-3AD203B41FA5}">
                      <a16:colId xmlns:a16="http://schemas.microsoft.com/office/drawing/2014/main" val="3314846524"/>
                    </a:ext>
                  </a:extLst>
                </a:gridCol>
                <a:gridCol w="576072">
                  <a:extLst>
                    <a:ext uri="{9D8B030D-6E8A-4147-A177-3AD203B41FA5}">
                      <a16:colId xmlns:a16="http://schemas.microsoft.com/office/drawing/2014/main" val="3646735058"/>
                    </a:ext>
                  </a:extLst>
                </a:gridCol>
                <a:gridCol w="576072">
                  <a:extLst>
                    <a:ext uri="{9D8B030D-6E8A-4147-A177-3AD203B41FA5}">
                      <a16:colId xmlns:a16="http://schemas.microsoft.com/office/drawing/2014/main" val="2840058285"/>
                    </a:ext>
                  </a:extLst>
                </a:gridCol>
                <a:gridCol w="576072">
                  <a:extLst>
                    <a:ext uri="{9D8B030D-6E8A-4147-A177-3AD203B41FA5}">
                      <a16:colId xmlns:a16="http://schemas.microsoft.com/office/drawing/2014/main" val="39110140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002573748"/>
                  </a:ext>
                </a:extLst>
              </a:tr>
              <a:tr h="370840">
                <a:tc>
                  <a:txBody>
                    <a:bodyPr/>
                    <a:lstStyle/>
                    <a:p>
                      <a:r>
                        <a:rPr lang="en-US" sz="1000"/>
                        <a:t>hipp</a:t>
                      </a:r>
                    </a:p>
                  </a:txBody>
                  <a:tcPr/>
                </a:tc>
                <a:tc>
                  <a:txBody>
                    <a:bodyPr/>
                    <a:lstStyle/>
                    <a:p>
                      <a:r>
                        <a:rPr lang="en-US" sz="1000"/>
                        <a:t>n/a</a:t>
                      </a:r>
                    </a:p>
                  </a:txBody>
                  <a:tcPr/>
                </a:tc>
                <a:tc>
                  <a:txBody>
                    <a:bodyPr/>
                    <a:lstStyle/>
                    <a:p>
                      <a:r>
                        <a:rPr lang="en-US" sz="1000"/>
                        <a:t>n/a</a:t>
                      </a:r>
                    </a:p>
                  </a:txBody>
                  <a:tcPr/>
                </a:tc>
                <a:tc>
                  <a:txBody>
                    <a:bodyPr/>
                    <a:lstStyle/>
                    <a:p>
                      <a:r>
                        <a:rPr lang="en-US" sz="1000"/>
                        <a:t>15</a:t>
                      </a:r>
                    </a:p>
                  </a:txBody>
                  <a:tcPr/>
                </a:tc>
                <a:tc>
                  <a:txBody>
                    <a:bodyPr/>
                    <a:lstStyle/>
                    <a:p>
                      <a:r>
                        <a:rPr lang="en-US" sz="1000"/>
                        <a:t>3</a:t>
                      </a:r>
                    </a:p>
                  </a:txBody>
                  <a:tcPr/>
                </a:tc>
                <a:tc>
                  <a:txBody>
                    <a:bodyPr/>
                    <a:lstStyle/>
                    <a:p>
                      <a:r>
                        <a:rPr lang="en-US" sz="1000"/>
                        <a:t>0</a:t>
                      </a:r>
                    </a:p>
                  </a:txBody>
                  <a:tcPr/>
                </a:tc>
                <a:tc>
                  <a:txBody>
                    <a:bodyPr/>
                    <a:lstStyle/>
                    <a:p>
                      <a:r>
                        <a:rPr lang="en-US" sz="1000"/>
                        <a:t>11</a:t>
                      </a:r>
                    </a:p>
                  </a:txBody>
                  <a:tcPr/>
                </a:tc>
                <a:tc>
                  <a:txBody>
                    <a:bodyPr/>
                    <a:lstStyle/>
                    <a:p>
                      <a:r>
                        <a:rPr lang="en-US" sz="1000"/>
                        <a:t>29</a:t>
                      </a:r>
                    </a:p>
                  </a:txBody>
                  <a:tcPr/>
                </a:tc>
                <a:tc>
                  <a:txBody>
                    <a:bodyPr/>
                    <a:lstStyle/>
                    <a:p>
                      <a:r>
                        <a:rPr lang="en-US" sz="1000"/>
                        <a:t>4800</a:t>
                      </a:r>
                    </a:p>
                  </a:txBody>
                  <a:tcPr/>
                </a:tc>
                <a:tc>
                  <a:txBody>
                    <a:bodyPr/>
                    <a:lstStyle/>
                    <a:p>
                      <a:r>
                        <a:rPr lang="en-US" sz="1000"/>
                        <a:t>371</a:t>
                      </a:r>
                    </a:p>
                  </a:txBody>
                  <a:tcPr/>
                </a:tc>
                <a:tc>
                  <a:txBody>
                    <a:bodyPr/>
                    <a:lstStyle/>
                    <a:p>
                      <a:r>
                        <a:rPr lang="en-US" sz="1000"/>
                        <a:t>n/a</a:t>
                      </a:r>
                    </a:p>
                  </a:txBody>
                  <a:tcPr/>
                </a:tc>
                <a:extLst>
                  <a:ext uri="{0D108BD9-81ED-4DB2-BD59-A6C34878D82A}">
                    <a16:rowId xmlns:a16="http://schemas.microsoft.com/office/drawing/2014/main" val="499404350"/>
                  </a:ext>
                </a:extLst>
              </a:tr>
            </a:tbl>
          </a:graphicData>
        </a:graphic>
      </p:graphicFrame>
      <p:sp>
        <p:nvSpPr>
          <p:cNvPr id="4" name="Text Placeholder 3">
            <a:extLst>
              <a:ext uri="{FF2B5EF4-FFF2-40B4-BE49-F238E27FC236}">
                <a16:creationId xmlns:a16="http://schemas.microsoft.com/office/drawing/2014/main" id="{77FED754-2EB9-43C9-8BBF-BC48775A9837}"/>
              </a:ext>
            </a:extLst>
          </p:cNvPr>
          <p:cNvSpPr>
            <a:spLocks noGrp="1"/>
          </p:cNvSpPr>
          <p:nvPr>
            <p:ph type="body" sz="quarter" idx="14"/>
          </p:nvPr>
        </p:nvSpPr>
        <p:spPr/>
        <p:txBody>
          <a:bodyPr/>
          <a:lstStyle/>
          <a:p>
            <a:r>
              <a:rPr lang="en-US"/>
              <a:t>06/01/2023 - 08/31/2023</a:t>
            </a:r>
          </a:p>
        </p:txBody>
      </p:sp>
    </p:spTree>
    <p:extLst>
      <p:ext uri="{BB962C8B-B14F-4D97-AF65-F5344CB8AC3E}">
        <p14:creationId xmlns:p14="http://schemas.microsoft.com/office/powerpoint/2010/main" val="22900625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2979</Words>
  <Application>Microsoft Office PowerPoint</Application>
  <PresentationFormat>On-screen Show (4:3)</PresentationFormat>
  <Paragraphs>467</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Content Optimization Benchmark</vt:lpstr>
      <vt:lpstr>Instagram Posts | HiPP</vt:lpstr>
      <vt:lpstr>Instagram Posts Table | HiPP - 1 of 17</vt:lpstr>
      <vt:lpstr>Instagram Posts Table | HiPP - 2 of 17</vt:lpstr>
      <vt:lpstr>Instagram Posts Table | HiPP - 3 of 17</vt:lpstr>
      <vt:lpstr>Instagram Posts Table | HiPP - 4 of 17</vt:lpstr>
      <vt:lpstr>Instagram Posts Table | HiPP - 5 of 17</vt:lpstr>
      <vt:lpstr>Instagram Posts Table | HiPP - 6 of 17</vt:lpstr>
      <vt:lpstr>Instagram Posts Table | HiPP - 7 of 17</vt:lpstr>
      <vt:lpstr>Instagram Posts Table | HiPP - 8 of 17</vt:lpstr>
      <vt:lpstr>Instagram Posts Table | HiPP - 9 of 17</vt:lpstr>
      <vt:lpstr>Instagram Posts Table | HiPP - 10 of 17</vt:lpstr>
      <vt:lpstr>Instagram Posts Table | HiPP - 11 of 17</vt:lpstr>
      <vt:lpstr>Instagram Posts Table | HiPP - 12 of 17</vt:lpstr>
      <vt:lpstr>Instagram Posts Table | HiPP - 13 of 17</vt:lpstr>
      <vt:lpstr>Instagram Posts Table | HiPP - 14 of 17</vt:lpstr>
      <vt:lpstr>Instagram Posts Table | HiPP - 15 of 17</vt:lpstr>
      <vt:lpstr>Instagram Posts Table | HiPP - 16 of 17</vt:lpstr>
      <vt:lpstr>Instagram Posts Table | HiPP - 17 of 17</vt:lpstr>
      <vt:lpstr>Instagram Interaction Rate By Post Type | HiPP</vt:lpstr>
      <vt:lpstr>Instagram Post Type Distribution Per Profile | HiPP</vt:lpstr>
      <vt:lpstr>Instagram Hashtag Detection | HiPP - 1 of 3</vt:lpstr>
      <vt:lpstr>Instagram Hashtag Detection | HiPP - 2 of 3</vt:lpstr>
      <vt:lpstr>Instagram Hashtag Detection | HiPP - 3 of 3</vt:lpstr>
      <vt:lpstr>Instagram Key Metrics Table | HiPP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Born</dc:creator>
  <cp:lastModifiedBy>Frederik Born</cp:lastModifiedBy>
  <cp:revision>1</cp:revision>
  <dcterms:created xsi:type="dcterms:W3CDTF">2023-09-19T13:13:18Z</dcterms:created>
  <dcterms:modified xsi:type="dcterms:W3CDTF">2023-09-19T13:14:02Z</dcterms:modified>
</cp:coreProperties>
</file>