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CHANNEL21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45413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0.60051688832396799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79-4552-A4EA-25F2C0D4A0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844888"/>
        <c:axId val="387842264"/>
      </c:barChart>
      <c:dateAx>
        <c:axId val="387844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42264"/>
        <c:crosses val="autoZero"/>
        <c:auto val="1"/>
        <c:lblOffset val="100"/>
        <c:baseTimeUnit val="days"/>
      </c:dateAx>
      <c:valAx>
        <c:axId val="387842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44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CHANNEL21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77-4A96-9D13-E67CA4F349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0283248"/>
        <c:axId val="250283576"/>
      </c:barChart>
      <c:catAx>
        <c:axId val="250283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283576"/>
        <c:crosses val="autoZero"/>
        <c:auto val="1"/>
        <c:lblAlgn val="ctr"/>
        <c:lblOffset val="100"/>
        <c:noMultiLvlLbl val="0"/>
      </c:catAx>
      <c:valAx>
        <c:axId val="250283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283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CHANNEL21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45413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1895874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D6-4B03-9D0F-9F3A69AB48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341800"/>
        <c:axId val="394338848"/>
      </c:lineChart>
      <c:dateAx>
        <c:axId val="394341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338848"/>
        <c:crosses val="autoZero"/>
        <c:auto val="1"/>
        <c:lblOffset val="100"/>
        <c:baseTimeUnit val="days"/>
      </c:dateAx>
      <c:valAx>
        <c:axId val="394338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341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CHANNEL21 Paid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45413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1811416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A5-4EBA-87D2-7785D55781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9571440"/>
        <c:axId val="459569800"/>
      </c:lineChart>
      <c:dateAx>
        <c:axId val="459571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569800"/>
        <c:crosses val="autoZero"/>
        <c:auto val="1"/>
        <c:lblOffset val="100"/>
        <c:baseTimeUnit val="days"/>
      </c:dateAx>
      <c:valAx>
        <c:axId val="459569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571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CHANNEL21 Organic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45413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87752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1A-47A9-9D72-1344053AE4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CHANNEL21 Paid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45413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1811416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F1A-47A9-9D72-1344053AE43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CHANNEL21 Viral Reach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45413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6080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F1A-47A9-9D72-1344053AE4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9565536"/>
        <c:axId val="459568488"/>
      </c:lineChart>
      <c:dateAx>
        <c:axId val="459565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568488"/>
        <c:crosses val="autoZero"/>
        <c:auto val="1"/>
        <c:lblOffset val="100"/>
        <c:baseTimeUnit val="days"/>
      </c:dateAx>
      <c:valAx>
        <c:axId val="459568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565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CHANNEL21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6D-4D44-8424-6336D47C87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9573408"/>
        <c:axId val="459576688"/>
      </c:barChart>
      <c:catAx>
        <c:axId val="459573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576688"/>
        <c:crosses val="autoZero"/>
        <c:auto val="1"/>
        <c:lblAlgn val="ctr"/>
        <c:lblOffset val="100"/>
        <c:noMultiLvlLbl val="0"/>
      </c:catAx>
      <c:valAx>
        <c:axId val="459576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573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CHANNEL21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Link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2.7027027027027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D7-49E2-8B01-EC37615C9B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845216"/>
        <c:axId val="386163248"/>
      </c:barChart>
      <c:catAx>
        <c:axId val="387845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163248"/>
        <c:crosses val="autoZero"/>
        <c:auto val="1"/>
        <c:lblAlgn val="ctr"/>
        <c:lblOffset val="100"/>
        <c:noMultiLvlLbl val="0"/>
      </c:catAx>
      <c:valAx>
        <c:axId val="386163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45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CHANNEL21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45413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398179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F2-4C91-AB87-B0EE949DD6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154392"/>
        <c:axId val="386158984"/>
      </c:lineChart>
      <c:dateAx>
        <c:axId val="386154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158984"/>
        <c:crosses val="autoZero"/>
        <c:auto val="1"/>
        <c:lblOffset val="100"/>
        <c:baseTimeUnit val="days"/>
      </c:dateAx>
      <c:valAx>
        <c:axId val="386158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154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</c:f>
              <c:strCache>
                <c:ptCount val="1"/>
                <c:pt idx="0">
                  <c:v>Link</c:v>
                </c:pt>
              </c:strCache>
            </c:strRef>
          </c:cat>
          <c:val>
            <c:numRef>
              <c:f>Sheet1!$A$2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5B-450A-B3A8-B2A516A9D1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CHANNEL21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3B-4E8E-A8F7-05E72B2D65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6169808"/>
        <c:axId val="386164560"/>
      </c:barChart>
      <c:catAx>
        <c:axId val="386169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164560"/>
        <c:crosses val="autoZero"/>
        <c:auto val="1"/>
        <c:lblAlgn val="ctr"/>
        <c:lblOffset val="100"/>
        <c:noMultiLvlLbl val="0"/>
      </c:catAx>
      <c:valAx>
        <c:axId val="386164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169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CHANNEL21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Sheet1!$A$2:$A$33</c:f>
              <c:numCache>
                <c:formatCode>General</c:formatCode>
                <c:ptCount val="32"/>
                <c:pt idx="0">
                  <c:v>25</c:v>
                </c:pt>
                <c:pt idx="1">
                  <c:v>28</c:v>
                </c:pt>
                <c:pt idx="2">
                  <c:v>29</c:v>
                </c:pt>
                <c:pt idx="3">
                  <c:v>30</c:v>
                </c:pt>
                <c:pt idx="4">
                  <c:v>31</c:v>
                </c:pt>
                <c:pt idx="5">
                  <c:v>35</c:v>
                </c:pt>
                <c:pt idx="6">
                  <c:v>38</c:v>
                </c:pt>
                <c:pt idx="7">
                  <c:v>39</c:v>
                </c:pt>
                <c:pt idx="8">
                  <c:v>40</c:v>
                </c:pt>
                <c:pt idx="9">
                  <c:v>43</c:v>
                </c:pt>
                <c:pt idx="10">
                  <c:v>44</c:v>
                </c:pt>
                <c:pt idx="11">
                  <c:v>45</c:v>
                </c:pt>
                <c:pt idx="12">
                  <c:v>46</c:v>
                </c:pt>
                <c:pt idx="13">
                  <c:v>48</c:v>
                </c:pt>
                <c:pt idx="14">
                  <c:v>49</c:v>
                </c:pt>
                <c:pt idx="15">
                  <c:v>53</c:v>
                </c:pt>
                <c:pt idx="16">
                  <c:v>54</c:v>
                </c:pt>
                <c:pt idx="17">
                  <c:v>55</c:v>
                </c:pt>
                <c:pt idx="18">
                  <c:v>59</c:v>
                </c:pt>
                <c:pt idx="19">
                  <c:v>61</c:v>
                </c:pt>
                <c:pt idx="20">
                  <c:v>62</c:v>
                </c:pt>
                <c:pt idx="21">
                  <c:v>63</c:v>
                </c:pt>
                <c:pt idx="22">
                  <c:v>64</c:v>
                </c:pt>
                <c:pt idx="23">
                  <c:v>66</c:v>
                </c:pt>
                <c:pt idx="24">
                  <c:v>67</c:v>
                </c:pt>
                <c:pt idx="25">
                  <c:v>76</c:v>
                </c:pt>
                <c:pt idx="26">
                  <c:v>79</c:v>
                </c:pt>
                <c:pt idx="27">
                  <c:v>80</c:v>
                </c:pt>
                <c:pt idx="28">
                  <c:v>88</c:v>
                </c:pt>
                <c:pt idx="29">
                  <c:v>89</c:v>
                </c:pt>
                <c:pt idx="30">
                  <c:v>95</c:v>
                </c:pt>
                <c:pt idx="31">
                  <c:v>103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20</c:v>
                </c:pt>
                <c:pt idx="1">
                  <c:v>30</c:v>
                </c:pt>
                <c:pt idx="2">
                  <c:v>581</c:v>
                </c:pt>
                <c:pt idx="3">
                  <c:v>837</c:v>
                </c:pt>
                <c:pt idx="4">
                  <c:v>601</c:v>
                </c:pt>
                <c:pt idx="5">
                  <c:v>23</c:v>
                </c:pt>
                <c:pt idx="6">
                  <c:v>58</c:v>
                </c:pt>
                <c:pt idx="7">
                  <c:v>2223</c:v>
                </c:pt>
                <c:pt idx="8">
                  <c:v>14.6666666666667</c:v>
                </c:pt>
                <c:pt idx="9">
                  <c:v>686</c:v>
                </c:pt>
                <c:pt idx="10">
                  <c:v>25</c:v>
                </c:pt>
                <c:pt idx="11">
                  <c:v>523.5</c:v>
                </c:pt>
                <c:pt idx="12">
                  <c:v>11</c:v>
                </c:pt>
                <c:pt idx="13">
                  <c:v>57</c:v>
                </c:pt>
                <c:pt idx="14">
                  <c:v>40</c:v>
                </c:pt>
                <c:pt idx="15">
                  <c:v>41</c:v>
                </c:pt>
                <c:pt idx="16">
                  <c:v>52</c:v>
                </c:pt>
                <c:pt idx="17">
                  <c:v>226</c:v>
                </c:pt>
                <c:pt idx="18">
                  <c:v>60</c:v>
                </c:pt>
                <c:pt idx="19">
                  <c:v>10.3333333333333</c:v>
                </c:pt>
                <c:pt idx="20">
                  <c:v>36</c:v>
                </c:pt>
                <c:pt idx="21">
                  <c:v>34</c:v>
                </c:pt>
                <c:pt idx="22">
                  <c:v>39</c:v>
                </c:pt>
                <c:pt idx="23">
                  <c:v>231</c:v>
                </c:pt>
                <c:pt idx="24">
                  <c:v>3</c:v>
                </c:pt>
                <c:pt idx="25">
                  <c:v>55</c:v>
                </c:pt>
                <c:pt idx="26">
                  <c:v>38</c:v>
                </c:pt>
                <c:pt idx="27">
                  <c:v>31</c:v>
                </c:pt>
                <c:pt idx="28">
                  <c:v>21</c:v>
                </c:pt>
                <c:pt idx="29">
                  <c:v>927</c:v>
                </c:pt>
                <c:pt idx="30">
                  <c:v>29</c:v>
                </c:pt>
                <c:pt idx="31">
                  <c:v>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BA-4629-B193-00BAD2E590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6169152"/>
        <c:axId val="386169480"/>
      </c:areaChart>
      <c:catAx>
        <c:axId val="3861691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169480"/>
        <c:crosses val="autoZero"/>
        <c:auto val="1"/>
        <c:lblAlgn val="ctr"/>
        <c:lblOffset val="100"/>
        <c:noMultiLvlLbl val="0"/>
      </c:catAx>
      <c:valAx>
        <c:axId val="386169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16915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5517-38E4-42CF-812E-7458341FC5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CHANNEL21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C4A0FC-47D6-464A-BD16-7889AFB2D8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CHANNEL21 GmbH</a:t>
            </a:r>
          </a:p>
        </p:txBody>
      </p:sp>
    </p:spTree>
    <p:extLst>
      <p:ext uri="{BB962C8B-B14F-4D97-AF65-F5344CB8AC3E}">
        <p14:creationId xmlns:p14="http://schemas.microsoft.com/office/powerpoint/2010/main" val="2233986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AA1D5-5544-452B-BCF6-621511798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Facebook Seite | CHANNEL21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698680-3595-42D9-9831-1A00B551F6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83860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7248">
                  <a:extLst>
                    <a:ext uri="{9D8B030D-6E8A-4147-A177-3AD203B41FA5}">
                      <a16:colId xmlns:a16="http://schemas.microsoft.com/office/drawing/2014/main" val="40227987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830330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8483099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027971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872690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08167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809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4685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42F827-DC22-410F-A6E3-FD28D92579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05/17/2024 - 05/17/2024</a:t>
            </a:r>
          </a:p>
        </p:txBody>
      </p:sp>
    </p:spTree>
    <p:extLst>
      <p:ext uri="{BB962C8B-B14F-4D97-AF65-F5344CB8AC3E}">
        <p14:creationId xmlns:p14="http://schemas.microsoft.com/office/powerpoint/2010/main" val="224643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62F14-AB7C-4C79-A296-3B7AF184A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Key Metrics  | CHANNEL21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8ECCBB-7425-4DCA-8619-882FCD9A87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29249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2052491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057759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196635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372355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794432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773250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021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2024 - 05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1895874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1895874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1811416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9285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A091BF-DFD5-4DEF-B5FD-E35DA95192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05/01/2024 - 05/31/2024</a:t>
            </a:r>
          </a:p>
        </p:txBody>
      </p:sp>
    </p:spTree>
    <p:extLst>
      <p:ext uri="{BB962C8B-B14F-4D97-AF65-F5344CB8AC3E}">
        <p14:creationId xmlns:p14="http://schemas.microsoft.com/office/powerpoint/2010/main" val="2728867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6914C-AE60-4261-934A-0A47C16B4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CHANNEL21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2E6F2D-074A-463C-9983-E3EDB7592B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89877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E6E00C-8133-4F78-9197-BCE63EAF56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05/01/2024 - 05/31/2024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8CE98A-7002-491C-A85E-C26A12E62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187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FAD26-CB89-41C2-8621-85AB62926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CHANNEL21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63BFDD-351E-43FC-9301-E1C3606A38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55916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13CFA4-98D1-49DC-8C95-018C0C7DC4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05/17/2024 - 05/17/2024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CD8C7E-4659-4AC5-8EAA-C85C3CA97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086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D63E2-AC46-4969-8EC0-A33C8D2E1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Beiträge - Interaktion | CHANNEL21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6ADBE0-DE20-417B-B5D7-1579D013DC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41349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689588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61799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41508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922001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14629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303860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3904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033772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285576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73232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615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CHANNEL21 - 2024-05-17 13:30:04</a:t>
                      </a:r>
                      <a:r>
                        <a:rPr lang="en-US" sz="1000"/>
                        <a:t>
 👁️💋 Wusstest du, dass wir mit ICONA Milano dekorative Kosmetik haben, die „made in Italy“ ist und deine natürliche Schönheit unterstreicht?
Wenn in deinem Make-up-Täschchen der passende Lipgloss und Lidschatten fehlen, dann schau gleich mal, welche Farben perfekt zu deinen Lippen und Augen passen. Gerade jetzt kannst du damit ein sommerliches Make-Up kreieren☀️. Dazu findest du weitere Beauty-Highlights in unserem Onlineshop 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8845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79D415-3C19-4BBF-A123-E07C90A7A1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05/17/2024 - 05/17/2024</a:t>
            </a:r>
          </a:p>
        </p:txBody>
      </p:sp>
    </p:spTree>
    <p:extLst>
      <p:ext uri="{BB962C8B-B14F-4D97-AF65-F5344CB8AC3E}">
        <p14:creationId xmlns:p14="http://schemas.microsoft.com/office/powerpoint/2010/main" val="3460471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D3FFE-1AC4-4797-BECA-37920882A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Beiträge - KPIs | CHANNEL21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6F06C4-E799-44E6-98FE-7DF47B6409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88330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0267933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471538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101894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126478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439965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620938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591215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11774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70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CHANNEL21 - 2024-05-17 13:30:04</a:t>
                      </a:r>
                      <a:r>
                        <a:rPr lang="en-US" sz="1000"/>
                        <a:t>
 👁️💋 Wusstest du, dass wir mit ICONA Milano dekorative Kosmetik haben, die „made in Italy“ ist und deine natürliche Schönheit unterstreicht?
Wenn in deinem Make-up-Täschchen der passende Lipgloss und Lidschatten fehlen, dann schau gleich mal, welche Farben perfekt zu deinen Lippen und Augen passen. Gerade jetzt kannst du damit ein sommerliches Make-Up kreieren☀️. Dazu findest du weitere Beauty-Highlights in unserem Onlineshop 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2.7027 %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991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64B0DD-1672-43A7-8223-C9B435FD06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05/17/2024 - 05/17/2024</a:t>
            </a:r>
          </a:p>
        </p:txBody>
      </p:sp>
    </p:spTree>
    <p:extLst>
      <p:ext uri="{BB962C8B-B14F-4D97-AF65-F5344CB8AC3E}">
        <p14:creationId xmlns:p14="http://schemas.microsoft.com/office/powerpoint/2010/main" val="1319323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16E4F-8D22-4D99-8F9B-DD118759A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CHANNEL21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219837-97B8-46CE-BF15-D3EBD1495D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92793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03361D-03AF-4D49-B359-9DF87B3E03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05/01/2024 - 05/31/2024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227744-FF2B-425E-9914-0DBE3A37F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8880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F6B10-EFB6-437F-98D4-AAC7512E8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Paid Reach over Time | CHANNEL21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A1FAD4-F9C2-411E-8917-24E50A0FBC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48090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5AA798-CD58-44FC-8C7D-42788920E4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05/01/2024 - 05/31/2024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5DC4BB-0E24-45DA-82E3-166DC067A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277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BC523-073C-44E2-9267-4FD31AA9B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Organic, Viral &amp; Paid Reach over Time | CHANNEL21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4DC5A1-508D-4577-B597-815C1E7FF4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43766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9092BA-00DC-4BE2-9135-D1F82FC1D0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05/01/2024 - 05/31/2024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D029D-B72E-47D4-9EC6-4A68DC9BD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470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F01E7-6B14-4E9A-B260-5DF95203C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Post Type  | CHANNEL21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5A5C18-229A-4FD3-BE02-218600A58C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59742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F08B3-4FD9-4610-A845-95D45F197F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05/17/2024 - 05/17/2024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EAED66-B94D-4F15-8377-7DAA48B12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872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36E41-9492-41F3-92FA-303A590B4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CHANNEL21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857399-B9C2-488D-8FB8-DBF91D1578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56461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499B9E-ABEF-49CF-813E-F5DCAA82EB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05/17/2024 - 05/17/2024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614B08-B971-419A-9363-CA37F30DD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644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7A849-D25F-4DD5-8ED5-673D21ADB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| CHANNEL21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3E9CE5-FD4E-4605-A200-CB56FF3CB5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06151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B38A00-D00A-4320-B280-5661F0BB44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05/01/2024 - 05/31/2024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7D7BF8-0272-4D87-815F-F493D0759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6755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F1476-327D-4C83-A3C0-A200548ED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| CHANNEL21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55D7F9-BE41-40DD-901D-E8A27460A9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84083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D559E1-35E5-47E3-B825-ACC56A5404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05/17/2024 - 05/17/2024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240C43-02D8-45C1-AD1C-9EC3B8B6F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7879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CB14D-684F-4928-8125-985E46BBF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by Post Type | CHANNEL21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B91AC1-1585-4404-AD31-5F610228B9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1838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D22F29-AFA0-46F1-9888-776F735C5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05/17/2024 - 05/17/2024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B5A8C7-952B-4194-9E05-F0CFF80A6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5986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6C79B-0DD4-48FF-8B88-2A713E166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Length Efficiency | CHANNEL21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F4FDC3-FC9A-4AB9-848F-186F6BF255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19032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27F6AA-CBA6-426D-873C-21B1DBB742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05/01/2024 - 05/31/2024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8B76C-4560-4A39-9D2D-3F9B25EC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9890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420</Words>
  <Application>Microsoft Office PowerPoint</Application>
  <PresentationFormat>On-screen Show (4:3)</PresentationFormat>
  <Paragraphs>103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Calibri</vt:lpstr>
      <vt:lpstr>Arial</vt:lpstr>
      <vt:lpstr>quintly_template</vt:lpstr>
      <vt:lpstr>Facebook CHANNEL21</vt:lpstr>
      <vt:lpstr>Facebook Key Metrics Facebook Seite | CHANNEL21</vt:lpstr>
      <vt:lpstr>Facebook Page Key Metrics  | CHANNEL21</vt:lpstr>
      <vt:lpstr>Facebook Interaction Rate | CHANNEL21</vt:lpstr>
      <vt:lpstr>Facebook Total Interactions | CHANNEL21</vt:lpstr>
      <vt:lpstr>Facebook Beiträge - Interaktion | CHANNEL21</vt:lpstr>
      <vt:lpstr>Facebook Beiträge - KPIs | CHANNEL21</vt:lpstr>
      <vt:lpstr>Facebook Reach | CHANNEL21</vt:lpstr>
      <vt:lpstr>Facebook Paid Reach over Time | CHANNEL21</vt:lpstr>
      <vt:lpstr>Facebook Organic, Viral &amp; Paid Reach over Time | CHANNEL21</vt:lpstr>
      <vt:lpstr>Facebook Reach by Post Type  | CHANNEL21</vt:lpstr>
      <vt:lpstr>Facebook Engagement Rate By Post Type | CHANNEL21</vt:lpstr>
      <vt:lpstr>Facebook Video Views | CHANNEL21</vt:lpstr>
      <vt:lpstr>Facebook Post Type Distribution | CHANNEL21</vt:lpstr>
      <vt:lpstr>Facebook Interactions by Post Type | CHANNEL21</vt:lpstr>
      <vt:lpstr>Facebook Post Length Efficiency | CHANNEL21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CHANNEL21</dc:title>
  <dc:creator>Frederik Born</dc:creator>
  <cp:lastModifiedBy>Frederik Born</cp:lastModifiedBy>
  <cp:revision>1</cp:revision>
  <dcterms:created xsi:type="dcterms:W3CDTF">2024-06-12T11:13:57Z</dcterms:created>
  <dcterms:modified xsi:type="dcterms:W3CDTF">2024-06-12T11:14:26Z</dcterms:modified>
</cp:coreProperties>
</file>