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Lst>
  <p:sldSz cx="9144000" cy="6858000" type="screen4x3"/>
  <p:notesSz cx="6858000" cy="9144000"/>
  <p:embeddedFontLst>
    <p:embeddedFont>
      <p:font typeface="Calibri" panose="020F0502020204030204" pitchFamily="34" charset="0"/>
      <p:regular r:id="rId71"/>
      <p:bold r:id="rId72"/>
      <p:italic r:id="rId73"/>
      <p:boldItalic r:id="rId7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CHANNEL21</c:v>
                </c:pt>
              </c:strCache>
            </c:strRef>
          </c:tx>
          <c:spPr>
            <a:solidFill>
              <a:schemeClr val="accent1"/>
            </a:solidFill>
            <a:ln>
              <a:noFill/>
            </a:ln>
            <a:effectLst/>
          </c:spPr>
          <c:invertIfNegative val="0"/>
          <c:cat>
            <c:numRef>
              <c:f>Sheet1!$A$2:$A$3</c:f>
              <c:numCache>
                <c:formatCode>m/d/yyyy</c:formatCode>
                <c:ptCount val="2"/>
                <c:pt idx="0">
                  <c:v>45352</c:v>
                </c:pt>
                <c:pt idx="1">
                  <c:v>45383</c:v>
                </c:pt>
              </c:numCache>
            </c:numRef>
          </c:cat>
          <c:val>
            <c:numRef>
              <c:f>Sheet1!$B$2:$B$3</c:f>
              <c:numCache>
                <c:formatCode>General</c:formatCode>
                <c:ptCount val="2"/>
                <c:pt idx="0">
                  <c:v>1.2780227511133699</c:v>
                </c:pt>
                <c:pt idx="1">
                  <c:v>0.67187293634461898</c:v>
                </c:pt>
              </c:numCache>
            </c:numRef>
          </c:val>
          <c:extLst>
            <c:ext xmlns:c16="http://schemas.microsoft.com/office/drawing/2014/chart" uri="{C3380CC4-5D6E-409C-BE32-E72D297353CC}">
              <c16:uniqueId val="{00000000-1EAB-4AA7-AF08-A503E4EC8089}"/>
            </c:ext>
          </c:extLst>
        </c:ser>
        <c:dLbls>
          <c:showLegendKey val="0"/>
          <c:showVal val="0"/>
          <c:showCatName val="0"/>
          <c:showSerName val="0"/>
          <c:showPercent val="0"/>
          <c:showBubbleSize val="0"/>
        </c:dLbls>
        <c:gapWidth val="219"/>
        <c:overlap val="-27"/>
        <c:axId val="406499976"/>
        <c:axId val="406498008"/>
      </c:barChart>
      <c:dateAx>
        <c:axId val="406499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498008"/>
        <c:crosses val="autoZero"/>
        <c:auto val="1"/>
        <c:lblOffset val="100"/>
        <c:baseTimeUnit val="months"/>
      </c:dateAx>
      <c:valAx>
        <c:axId val="40649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49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CHANNEL21</c:v>
                </c:pt>
              </c:strCache>
            </c:strRef>
          </c:cat>
          <c:val>
            <c:numRef>
              <c:f>Sheet1!$B$2</c:f>
              <c:numCache>
                <c:formatCode>General</c:formatCode>
                <c:ptCount val="1"/>
                <c:pt idx="0">
                  <c:v>24162</c:v>
                </c:pt>
              </c:numCache>
            </c:numRef>
          </c:val>
          <c:extLst>
            <c:ext xmlns:c16="http://schemas.microsoft.com/office/drawing/2014/chart" uri="{C3380CC4-5D6E-409C-BE32-E72D297353CC}">
              <c16:uniqueId val="{00000000-CDB9-42A5-AE03-870EB2355208}"/>
            </c:ext>
          </c:extLst>
        </c:ser>
        <c:dLbls>
          <c:showLegendKey val="0"/>
          <c:showVal val="0"/>
          <c:showCatName val="0"/>
          <c:showSerName val="0"/>
          <c:showPercent val="0"/>
          <c:showBubbleSize val="0"/>
        </c:dLbls>
        <c:gapWidth val="219"/>
        <c:overlap val="-27"/>
        <c:axId val="410352280"/>
        <c:axId val="410350640"/>
      </c:barChart>
      <c:catAx>
        <c:axId val="410352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50640"/>
        <c:crosses val="autoZero"/>
        <c:auto val="1"/>
        <c:lblAlgn val="ctr"/>
        <c:lblOffset val="100"/>
        <c:noMultiLvlLbl val="0"/>
      </c:catAx>
      <c:valAx>
        <c:axId val="41035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5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c:f>
              <c:numCache>
                <c:formatCode>m/d/yyyy</c:formatCode>
                <c:ptCount val="2"/>
                <c:pt idx="0">
                  <c:v>45352</c:v>
                </c:pt>
                <c:pt idx="1">
                  <c:v>45383</c:v>
                </c:pt>
              </c:numCache>
            </c:numRef>
          </c:cat>
          <c:val>
            <c:numRef>
              <c:f>Sheet1!$B$2:$B$3</c:f>
              <c:numCache>
                <c:formatCode>General</c:formatCode>
                <c:ptCount val="2"/>
                <c:pt idx="0">
                  <c:v>1427778</c:v>
                </c:pt>
                <c:pt idx="1">
                  <c:v>644220</c:v>
                </c:pt>
              </c:numCache>
            </c:numRef>
          </c:val>
          <c:smooth val="0"/>
          <c:extLst>
            <c:ext xmlns:c16="http://schemas.microsoft.com/office/drawing/2014/chart" uri="{C3380CC4-5D6E-409C-BE32-E72D297353CC}">
              <c16:uniqueId val="{00000000-FB1B-4964-B182-E61365855E7E}"/>
            </c:ext>
          </c:extLst>
        </c:ser>
        <c:dLbls>
          <c:showLegendKey val="0"/>
          <c:showVal val="0"/>
          <c:showCatName val="0"/>
          <c:showSerName val="0"/>
          <c:showPercent val="0"/>
          <c:showBubbleSize val="0"/>
        </c:dLbls>
        <c:smooth val="0"/>
        <c:axId val="266826456"/>
        <c:axId val="266820224"/>
      </c:lineChart>
      <c:dateAx>
        <c:axId val="266826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20224"/>
        <c:crosses val="autoZero"/>
        <c:auto val="1"/>
        <c:lblOffset val="100"/>
        <c:baseTimeUnit val="months"/>
      </c:dateAx>
      <c:valAx>
        <c:axId val="266820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2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 Paid Reach</c:v>
                </c:pt>
              </c:strCache>
            </c:strRef>
          </c:tx>
          <c:spPr>
            <a:ln w="28575" cap="rnd">
              <a:solidFill>
                <a:schemeClr val="accent1"/>
              </a:solidFill>
              <a:round/>
            </a:ln>
            <a:effectLst/>
          </c:spPr>
          <c:marker>
            <c:symbol val="none"/>
          </c:marker>
          <c:cat>
            <c:numRef>
              <c:f>Sheet1!$A$2:$A$3</c:f>
              <c:numCache>
                <c:formatCode>m/d/yyyy</c:formatCode>
                <c:ptCount val="2"/>
                <c:pt idx="0">
                  <c:v>45352</c:v>
                </c:pt>
                <c:pt idx="1">
                  <c:v>45383</c:v>
                </c:pt>
              </c:numCache>
            </c:numRef>
          </c:cat>
          <c:val>
            <c:numRef>
              <c:f>Sheet1!$B$2:$B$3</c:f>
              <c:numCache>
                <c:formatCode>General</c:formatCode>
                <c:ptCount val="2"/>
                <c:pt idx="0">
                  <c:v>560808</c:v>
                </c:pt>
                <c:pt idx="1">
                  <c:v>608710</c:v>
                </c:pt>
              </c:numCache>
            </c:numRef>
          </c:val>
          <c:smooth val="0"/>
          <c:extLst>
            <c:ext xmlns:c16="http://schemas.microsoft.com/office/drawing/2014/chart" uri="{C3380CC4-5D6E-409C-BE32-E72D297353CC}">
              <c16:uniqueId val="{00000000-61F1-4628-AAFD-0D134062F4B3}"/>
            </c:ext>
          </c:extLst>
        </c:ser>
        <c:dLbls>
          <c:showLegendKey val="0"/>
          <c:showVal val="0"/>
          <c:showCatName val="0"/>
          <c:showSerName val="0"/>
          <c:showPercent val="0"/>
          <c:showBubbleSize val="0"/>
        </c:dLbls>
        <c:smooth val="0"/>
        <c:axId val="266819240"/>
        <c:axId val="266825144"/>
      </c:lineChart>
      <c:dateAx>
        <c:axId val="26681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25144"/>
        <c:crosses val="autoZero"/>
        <c:auto val="1"/>
        <c:lblOffset val="100"/>
        <c:baseTimeUnit val="months"/>
      </c:dateAx>
      <c:valAx>
        <c:axId val="26682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1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 Organic Reach</c:v>
                </c:pt>
              </c:strCache>
            </c:strRef>
          </c:tx>
          <c:spPr>
            <a:ln w="28575" cap="rnd">
              <a:solidFill>
                <a:schemeClr val="accent1"/>
              </a:solidFill>
              <a:round/>
            </a:ln>
            <a:effectLst/>
          </c:spPr>
          <c:marker>
            <c:symbol val="none"/>
          </c:marker>
          <c:cat>
            <c:numRef>
              <c:f>Sheet1!$A$2:$A$3</c:f>
              <c:numCache>
                <c:formatCode>m/d/yyyy</c:formatCode>
                <c:ptCount val="2"/>
                <c:pt idx="0">
                  <c:v>45352</c:v>
                </c:pt>
                <c:pt idx="1">
                  <c:v>45383</c:v>
                </c:pt>
              </c:numCache>
            </c:numRef>
          </c:cat>
          <c:val>
            <c:numRef>
              <c:f>Sheet1!$B$2:$B$3</c:f>
              <c:numCache>
                <c:formatCode>General</c:formatCode>
                <c:ptCount val="2"/>
                <c:pt idx="0">
                  <c:v>983699</c:v>
                </c:pt>
                <c:pt idx="1">
                  <c:v>50590</c:v>
                </c:pt>
              </c:numCache>
            </c:numRef>
          </c:val>
          <c:smooth val="0"/>
          <c:extLst>
            <c:ext xmlns:c16="http://schemas.microsoft.com/office/drawing/2014/chart" uri="{C3380CC4-5D6E-409C-BE32-E72D297353CC}">
              <c16:uniqueId val="{00000000-B4E4-4A23-B789-D1A9789EF0FE}"/>
            </c:ext>
          </c:extLst>
        </c:ser>
        <c:ser>
          <c:idx val="1"/>
          <c:order val="1"/>
          <c:tx>
            <c:strRef>
              <c:f>Sheet1!$C$1</c:f>
              <c:strCache>
                <c:ptCount val="1"/>
                <c:pt idx="0">
                  <c:v>CHANNEL21 Paid Reach</c:v>
                </c:pt>
              </c:strCache>
            </c:strRef>
          </c:tx>
          <c:spPr>
            <a:ln w="28575" cap="rnd">
              <a:solidFill>
                <a:schemeClr val="accent2"/>
              </a:solidFill>
              <a:round/>
            </a:ln>
            <a:effectLst/>
          </c:spPr>
          <c:marker>
            <c:symbol val="none"/>
          </c:marker>
          <c:cat>
            <c:numRef>
              <c:f>Sheet1!$A$2:$A$3</c:f>
              <c:numCache>
                <c:formatCode>m/d/yyyy</c:formatCode>
                <c:ptCount val="2"/>
                <c:pt idx="0">
                  <c:v>45352</c:v>
                </c:pt>
                <c:pt idx="1">
                  <c:v>45383</c:v>
                </c:pt>
              </c:numCache>
            </c:numRef>
          </c:cat>
          <c:val>
            <c:numRef>
              <c:f>Sheet1!$C$2:$C$3</c:f>
              <c:numCache>
                <c:formatCode>General</c:formatCode>
                <c:ptCount val="2"/>
                <c:pt idx="0">
                  <c:v>560808</c:v>
                </c:pt>
                <c:pt idx="1">
                  <c:v>608710</c:v>
                </c:pt>
              </c:numCache>
            </c:numRef>
          </c:val>
          <c:smooth val="0"/>
          <c:extLst>
            <c:ext xmlns:c16="http://schemas.microsoft.com/office/drawing/2014/chart" uri="{C3380CC4-5D6E-409C-BE32-E72D297353CC}">
              <c16:uniqueId val="{00000001-B4E4-4A23-B789-D1A9789EF0FE}"/>
            </c:ext>
          </c:extLst>
        </c:ser>
        <c:ser>
          <c:idx val="2"/>
          <c:order val="2"/>
          <c:tx>
            <c:strRef>
              <c:f>Sheet1!$D$1</c:f>
              <c:strCache>
                <c:ptCount val="1"/>
                <c:pt idx="0">
                  <c:v>CHANNEL21 Viral Reach</c:v>
                </c:pt>
              </c:strCache>
            </c:strRef>
          </c:tx>
          <c:spPr>
            <a:ln w="28575" cap="rnd">
              <a:solidFill>
                <a:schemeClr val="accent3"/>
              </a:solidFill>
              <a:round/>
            </a:ln>
            <a:effectLst/>
          </c:spPr>
          <c:marker>
            <c:symbol val="none"/>
          </c:marker>
          <c:cat>
            <c:numRef>
              <c:f>Sheet1!$A$2:$A$3</c:f>
              <c:numCache>
                <c:formatCode>m/d/yyyy</c:formatCode>
                <c:ptCount val="2"/>
                <c:pt idx="0">
                  <c:v>45352</c:v>
                </c:pt>
                <c:pt idx="1">
                  <c:v>45383</c:v>
                </c:pt>
              </c:numCache>
            </c:numRef>
          </c:cat>
          <c:val>
            <c:numRef>
              <c:f>Sheet1!$D$2:$D$3</c:f>
              <c:numCache>
                <c:formatCode>General</c:formatCode>
                <c:ptCount val="2"/>
                <c:pt idx="0">
                  <c:v>27793</c:v>
                </c:pt>
                <c:pt idx="1">
                  <c:v>10944</c:v>
                </c:pt>
              </c:numCache>
            </c:numRef>
          </c:val>
          <c:smooth val="0"/>
          <c:extLst>
            <c:ext xmlns:c16="http://schemas.microsoft.com/office/drawing/2014/chart" uri="{C3380CC4-5D6E-409C-BE32-E72D297353CC}">
              <c16:uniqueId val="{00000002-B4E4-4A23-B789-D1A9789EF0FE}"/>
            </c:ext>
          </c:extLst>
        </c:ser>
        <c:dLbls>
          <c:showLegendKey val="0"/>
          <c:showVal val="0"/>
          <c:showCatName val="0"/>
          <c:showSerName val="0"/>
          <c:showPercent val="0"/>
          <c:showBubbleSize val="0"/>
        </c:dLbls>
        <c:smooth val="0"/>
        <c:axId val="266832360"/>
        <c:axId val="266830064"/>
      </c:lineChart>
      <c:dateAx>
        <c:axId val="266832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30064"/>
        <c:crosses val="autoZero"/>
        <c:auto val="1"/>
        <c:lblOffset val="100"/>
        <c:baseTimeUnit val="months"/>
      </c:dateAx>
      <c:valAx>
        <c:axId val="26683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3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CHANNEL21</c:v>
                </c:pt>
              </c:strCache>
            </c:strRef>
          </c:cat>
          <c:val>
            <c:numRef>
              <c:f>Sheet1!$B$2</c:f>
              <c:numCache>
                <c:formatCode>General</c:formatCode>
                <c:ptCount val="1"/>
                <c:pt idx="0">
                  <c:v>12299</c:v>
                </c:pt>
              </c:numCache>
            </c:numRef>
          </c:val>
          <c:extLst>
            <c:ext xmlns:c16="http://schemas.microsoft.com/office/drawing/2014/chart" uri="{C3380CC4-5D6E-409C-BE32-E72D297353CC}">
              <c16:uniqueId val="{00000000-A892-4F01-B6B4-E53840997557}"/>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CHANNEL21</c:v>
                </c:pt>
              </c:strCache>
            </c:strRef>
          </c:cat>
          <c:val>
            <c:numRef>
              <c:f>Sheet1!$C$2</c:f>
              <c:numCache>
                <c:formatCode>General</c:formatCode>
                <c:ptCount val="1"/>
                <c:pt idx="0">
                  <c:v>1131</c:v>
                </c:pt>
              </c:numCache>
            </c:numRef>
          </c:val>
          <c:extLst>
            <c:ext xmlns:c16="http://schemas.microsoft.com/office/drawing/2014/chart" uri="{C3380CC4-5D6E-409C-BE32-E72D297353CC}">
              <c16:uniqueId val="{00000001-A892-4F01-B6B4-E53840997557}"/>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CHANNEL21</c:v>
                </c:pt>
              </c:strCache>
            </c:strRef>
          </c:cat>
          <c:val>
            <c:numRef>
              <c:f>Sheet1!$D$2</c:f>
              <c:numCache>
                <c:formatCode>General</c:formatCode>
                <c:ptCount val="1"/>
                <c:pt idx="0">
                  <c:v>20119</c:v>
                </c:pt>
              </c:numCache>
            </c:numRef>
          </c:val>
          <c:extLst>
            <c:ext xmlns:c16="http://schemas.microsoft.com/office/drawing/2014/chart" uri="{C3380CC4-5D6E-409C-BE32-E72D297353CC}">
              <c16:uniqueId val="{00000002-A892-4F01-B6B4-E53840997557}"/>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CHANNEL21</c:v>
                </c:pt>
              </c:strCache>
            </c:strRef>
          </c:cat>
          <c:val>
            <c:numRef>
              <c:f>Sheet1!$E$2</c:f>
              <c:numCache>
                <c:formatCode>General</c:formatCode>
                <c:ptCount val="1"/>
                <c:pt idx="0">
                  <c:v>2811</c:v>
                </c:pt>
              </c:numCache>
            </c:numRef>
          </c:val>
          <c:extLst>
            <c:ext xmlns:c16="http://schemas.microsoft.com/office/drawing/2014/chart" uri="{C3380CC4-5D6E-409C-BE32-E72D297353CC}">
              <c16:uniqueId val="{00000003-A892-4F01-B6B4-E53840997557}"/>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CHANNEL21</c:v>
                </c:pt>
              </c:strCache>
            </c:strRef>
          </c:cat>
          <c:val>
            <c:numRef>
              <c:f>Sheet1!$F$2</c:f>
              <c:numCache>
                <c:formatCode>General</c:formatCode>
                <c:ptCount val="1"/>
                <c:pt idx="0">
                  <c:v>81923</c:v>
                </c:pt>
              </c:numCache>
            </c:numRef>
          </c:val>
          <c:extLst>
            <c:ext xmlns:c16="http://schemas.microsoft.com/office/drawing/2014/chart" uri="{C3380CC4-5D6E-409C-BE32-E72D297353CC}">
              <c16:uniqueId val="{00000004-A892-4F01-B6B4-E53840997557}"/>
            </c:ext>
          </c:extLst>
        </c:ser>
        <c:dLbls>
          <c:showLegendKey val="0"/>
          <c:showVal val="0"/>
          <c:showCatName val="0"/>
          <c:showSerName val="0"/>
          <c:showPercent val="0"/>
          <c:showBubbleSize val="0"/>
        </c:dLbls>
        <c:gapWidth val="219"/>
        <c:overlap val="-27"/>
        <c:axId val="266831704"/>
        <c:axId val="266828752"/>
      </c:barChart>
      <c:catAx>
        <c:axId val="266831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28752"/>
        <c:crosses val="autoZero"/>
        <c:auto val="1"/>
        <c:lblAlgn val="ctr"/>
        <c:lblOffset val="100"/>
        <c:noMultiLvlLbl val="0"/>
      </c:catAx>
      <c:valAx>
        <c:axId val="26682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3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CHANNEL21</c:v>
                </c:pt>
              </c:strCache>
            </c:strRef>
          </c:tx>
          <c:spPr>
            <a:solidFill>
              <a:schemeClr val="accent1"/>
            </a:solidFill>
            <a:ln>
              <a:noFill/>
            </a:ln>
            <a:effectLst/>
          </c:spPr>
          <c:invertIfNegative val="0"/>
          <c:cat>
            <c:strRef>
              <c:f>Sheet1!$A$2:$A$6</c:f>
              <c:strCache>
                <c:ptCount val="5"/>
                <c:pt idx="0">
                  <c:v>Link</c:v>
                </c:pt>
                <c:pt idx="1">
                  <c:v>Live Video</c:v>
                </c:pt>
                <c:pt idx="2">
                  <c:v>Photo</c:v>
                </c:pt>
                <c:pt idx="3">
                  <c:v>Status</c:v>
                </c:pt>
                <c:pt idx="4">
                  <c:v>Video</c:v>
                </c:pt>
              </c:strCache>
            </c:strRef>
          </c:cat>
          <c:val>
            <c:numRef>
              <c:f>Sheet1!$B$2:$B$6</c:f>
              <c:numCache>
                <c:formatCode>General</c:formatCode>
                <c:ptCount val="5"/>
                <c:pt idx="0">
                  <c:v>1.91202081175825</c:v>
                </c:pt>
                <c:pt idx="1">
                  <c:v>7.4875149971089696</c:v>
                </c:pt>
                <c:pt idx="2">
                  <c:v>6.78141399810485</c:v>
                </c:pt>
                <c:pt idx="3">
                  <c:v>7.3283528993240798</c:v>
                </c:pt>
                <c:pt idx="4">
                  <c:v>1.38327812673452</c:v>
                </c:pt>
              </c:numCache>
            </c:numRef>
          </c:val>
          <c:extLst>
            <c:ext xmlns:c16="http://schemas.microsoft.com/office/drawing/2014/chart" uri="{C3380CC4-5D6E-409C-BE32-E72D297353CC}">
              <c16:uniqueId val="{00000000-7068-446E-919D-A190F7DD3A13}"/>
            </c:ext>
          </c:extLst>
        </c:ser>
        <c:dLbls>
          <c:showLegendKey val="0"/>
          <c:showVal val="0"/>
          <c:showCatName val="0"/>
          <c:showSerName val="0"/>
          <c:showPercent val="0"/>
          <c:showBubbleSize val="0"/>
        </c:dLbls>
        <c:gapWidth val="219"/>
        <c:overlap val="-27"/>
        <c:axId val="266834984"/>
        <c:axId val="266836624"/>
      </c:barChart>
      <c:catAx>
        <c:axId val="266834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36624"/>
        <c:crosses val="autoZero"/>
        <c:auto val="1"/>
        <c:lblAlgn val="ctr"/>
        <c:lblOffset val="100"/>
        <c:noMultiLvlLbl val="0"/>
      </c:catAx>
      <c:valAx>
        <c:axId val="26683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3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c:f>
              <c:numCache>
                <c:formatCode>m/d/yyyy</c:formatCode>
                <c:ptCount val="2"/>
                <c:pt idx="0">
                  <c:v>45352</c:v>
                </c:pt>
                <c:pt idx="1">
                  <c:v>45383</c:v>
                </c:pt>
              </c:numCache>
            </c:numRef>
          </c:cat>
          <c:val>
            <c:numRef>
              <c:f>Sheet1!$B$2:$B$3</c:f>
              <c:numCache>
                <c:formatCode>General</c:formatCode>
                <c:ptCount val="2"/>
                <c:pt idx="0">
                  <c:v>664294</c:v>
                </c:pt>
                <c:pt idx="1">
                  <c:v>112440</c:v>
                </c:pt>
              </c:numCache>
            </c:numRef>
          </c:val>
          <c:smooth val="0"/>
          <c:extLst>
            <c:ext xmlns:c16="http://schemas.microsoft.com/office/drawing/2014/chart" uri="{C3380CC4-5D6E-409C-BE32-E72D297353CC}">
              <c16:uniqueId val="{00000000-CC7B-4F0A-9926-C4F8BE1F019C}"/>
            </c:ext>
          </c:extLst>
        </c:ser>
        <c:dLbls>
          <c:showLegendKey val="0"/>
          <c:showVal val="0"/>
          <c:showCatName val="0"/>
          <c:showSerName val="0"/>
          <c:showPercent val="0"/>
          <c:showBubbleSize val="0"/>
        </c:dLbls>
        <c:smooth val="0"/>
        <c:axId val="337631736"/>
        <c:axId val="81321712"/>
      </c:lineChart>
      <c:dateAx>
        <c:axId val="337631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321712"/>
        <c:crosses val="autoZero"/>
        <c:auto val="1"/>
        <c:lblOffset val="100"/>
        <c:baseTimeUnit val="months"/>
      </c:dateAx>
      <c:valAx>
        <c:axId val="8132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3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Link</c:v>
                </c:pt>
                <c:pt idx="1">
                  <c:v>Live Video</c:v>
                </c:pt>
                <c:pt idx="2">
                  <c:v>Photo</c:v>
                </c:pt>
                <c:pt idx="3">
                  <c:v>Status</c:v>
                </c:pt>
                <c:pt idx="4">
                  <c:v>Video</c:v>
                </c:pt>
              </c:strCache>
            </c:strRef>
          </c:cat>
          <c:val>
            <c:numRef>
              <c:f>Sheet1!$A$2:$E$2</c:f>
              <c:numCache>
                <c:formatCode>General</c:formatCode>
                <c:ptCount val="5"/>
                <c:pt idx="0">
                  <c:v>5</c:v>
                </c:pt>
                <c:pt idx="1">
                  <c:v>9</c:v>
                </c:pt>
                <c:pt idx="2">
                  <c:v>27</c:v>
                </c:pt>
                <c:pt idx="3">
                  <c:v>1</c:v>
                </c:pt>
                <c:pt idx="4">
                  <c:v>31</c:v>
                </c:pt>
              </c:numCache>
            </c:numRef>
          </c:val>
          <c:extLst>
            <c:ext xmlns:c16="http://schemas.microsoft.com/office/drawing/2014/chart" uri="{C3380CC4-5D6E-409C-BE32-E72D297353CC}">
              <c16:uniqueId val="{00000000-BD1F-49BC-9351-B1DB9DCCBE9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CHANNEL21</c:v>
                </c:pt>
              </c:strCache>
            </c:strRef>
          </c:cat>
          <c:val>
            <c:numRef>
              <c:f>Sheet1!$B$2</c:f>
              <c:numCache>
                <c:formatCode>General</c:formatCode>
                <c:ptCount val="1"/>
                <c:pt idx="0">
                  <c:v>119</c:v>
                </c:pt>
              </c:numCache>
            </c:numRef>
          </c:val>
          <c:extLst>
            <c:ext xmlns:c16="http://schemas.microsoft.com/office/drawing/2014/chart" uri="{C3380CC4-5D6E-409C-BE32-E72D297353CC}">
              <c16:uniqueId val="{00000000-958A-44F3-A00E-210D2A60FBA5}"/>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CHANNEL21</c:v>
                </c:pt>
              </c:strCache>
            </c:strRef>
          </c:cat>
          <c:val>
            <c:numRef>
              <c:f>Sheet1!$C$2</c:f>
              <c:numCache>
                <c:formatCode>General</c:formatCode>
                <c:ptCount val="1"/>
                <c:pt idx="0">
                  <c:v>1481</c:v>
                </c:pt>
              </c:numCache>
            </c:numRef>
          </c:val>
          <c:extLst>
            <c:ext xmlns:c16="http://schemas.microsoft.com/office/drawing/2014/chart" uri="{C3380CC4-5D6E-409C-BE32-E72D297353CC}">
              <c16:uniqueId val="{00000001-958A-44F3-A00E-210D2A60FBA5}"/>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CHANNEL21</c:v>
                </c:pt>
              </c:strCache>
            </c:strRef>
          </c:cat>
          <c:val>
            <c:numRef>
              <c:f>Sheet1!$D$2</c:f>
              <c:numCache>
                <c:formatCode>General</c:formatCode>
                <c:ptCount val="1"/>
                <c:pt idx="0">
                  <c:v>14215</c:v>
                </c:pt>
              </c:numCache>
            </c:numRef>
          </c:val>
          <c:extLst>
            <c:ext xmlns:c16="http://schemas.microsoft.com/office/drawing/2014/chart" uri="{C3380CC4-5D6E-409C-BE32-E72D297353CC}">
              <c16:uniqueId val="{00000002-958A-44F3-A00E-210D2A60FBA5}"/>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CHANNEL21</c:v>
                </c:pt>
              </c:strCache>
            </c:strRef>
          </c:cat>
          <c:val>
            <c:numRef>
              <c:f>Sheet1!$E$2</c:f>
              <c:numCache>
                <c:formatCode>General</c:formatCode>
                <c:ptCount val="1"/>
                <c:pt idx="0">
                  <c:v>51</c:v>
                </c:pt>
              </c:numCache>
            </c:numRef>
          </c:val>
          <c:extLst>
            <c:ext xmlns:c16="http://schemas.microsoft.com/office/drawing/2014/chart" uri="{C3380CC4-5D6E-409C-BE32-E72D297353CC}">
              <c16:uniqueId val="{00000003-958A-44F3-A00E-210D2A60FBA5}"/>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CHANNEL21</c:v>
                </c:pt>
              </c:strCache>
            </c:strRef>
          </c:cat>
          <c:val>
            <c:numRef>
              <c:f>Sheet1!$F$2</c:f>
              <c:numCache>
                <c:formatCode>General</c:formatCode>
                <c:ptCount val="1"/>
                <c:pt idx="0">
                  <c:v>8296</c:v>
                </c:pt>
              </c:numCache>
            </c:numRef>
          </c:val>
          <c:extLst>
            <c:ext xmlns:c16="http://schemas.microsoft.com/office/drawing/2014/chart" uri="{C3380CC4-5D6E-409C-BE32-E72D297353CC}">
              <c16:uniqueId val="{00000004-958A-44F3-A00E-210D2A60FBA5}"/>
            </c:ext>
          </c:extLst>
        </c:ser>
        <c:dLbls>
          <c:showLegendKey val="0"/>
          <c:showVal val="0"/>
          <c:showCatName val="0"/>
          <c:showSerName val="0"/>
          <c:showPercent val="0"/>
          <c:showBubbleSize val="0"/>
        </c:dLbls>
        <c:gapWidth val="150"/>
        <c:overlap val="100"/>
        <c:axId val="270640520"/>
        <c:axId val="270634944"/>
      </c:barChart>
      <c:catAx>
        <c:axId val="270640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634944"/>
        <c:crosses val="autoZero"/>
        <c:auto val="1"/>
        <c:lblAlgn val="ctr"/>
        <c:lblOffset val="100"/>
        <c:noMultiLvlLbl val="0"/>
      </c:catAx>
      <c:valAx>
        <c:axId val="270634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64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CHANNEL21</c:v>
                </c:pt>
              </c:strCache>
            </c:strRef>
          </c:tx>
          <c:spPr>
            <a:solidFill>
              <a:schemeClr val="accent1"/>
            </a:solidFill>
            <a:ln>
              <a:noFill/>
            </a:ln>
            <a:effectLst/>
          </c:spPr>
          <c:cat>
            <c:numRef>
              <c:f>Sheet1!$A$2:$A$56</c:f>
              <c:numCache>
                <c:formatCode>General</c:formatCode>
                <c:ptCount val="55"/>
                <c:pt idx="0">
                  <c:v>14</c:v>
                </c:pt>
                <c:pt idx="1">
                  <c:v>15</c:v>
                </c:pt>
                <c:pt idx="2">
                  <c:v>24</c:v>
                </c:pt>
                <c:pt idx="3">
                  <c:v>27</c:v>
                </c:pt>
                <c:pt idx="4">
                  <c:v>28</c:v>
                </c:pt>
                <c:pt idx="5">
                  <c:v>29</c:v>
                </c:pt>
                <c:pt idx="6">
                  <c:v>30</c:v>
                </c:pt>
                <c:pt idx="7">
                  <c:v>31</c:v>
                </c:pt>
                <c:pt idx="8">
                  <c:v>33</c:v>
                </c:pt>
                <c:pt idx="9">
                  <c:v>37</c:v>
                </c:pt>
                <c:pt idx="10">
                  <c:v>38</c:v>
                </c:pt>
                <c:pt idx="11">
                  <c:v>39</c:v>
                </c:pt>
                <c:pt idx="12">
                  <c:v>40</c:v>
                </c:pt>
                <c:pt idx="13">
                  <c:v>41</c:v>
                </c:pt>
                <c:pt idx="14">
                  <c:v>42</c:v>
                </c:pt>
                <c:pt idx="15">
                  <c:v>44</c:v>
                </c:pt>
                <c:pt idx="16">
                  <c:v>46</c:v>
                </c:pt>
                <c:pt idx="17">
                  <c:v>47</c:v>
                </c:pt>
                <c:pt idx="18">
                  <c:v>49</c:v>
                </c:pt>
                <c:pt idx="19">
                  <c:v>50</c:v>
                </c:pt>
                <c:pt idx="20">
                  <c:v>51</c:v>
                </c:pt>
                <c:pt idx="21">
                  <c:v>52</c:v>
                </c:pt>
                <c:pt idx="22">
                  <c:v>53</c:v>
                </c:pt>
                <c:pt idx="23">
                  <c:v>54</c:v>
                </c:pt>
                <c:pt idx="24">
                  <c:v>55</c:v>
                </c:pt>
                <c:pt idx="25">
                  <c:v>56</c:v>
                </c:pt>
                <c:pt idx="26">
                  <c:v>57</c:v>
                </c:pt>
                <c:pt idx="27">
                  <c:v>58</c:v>
                </c:pt>
                <c:pt idx="28">
                  <c:v>61</c:v>
                </c:pt>
                <c:pt idx="29">
                  <c:v>63</c:v>
                </c:pt>
                <c:pt idx="30">
                  <c:v>65</c:v>
                </c:pt>
                <c:pt idx="31">
                  <c:v>66</c:v>
                </c:pt>
                <c:pt idx="32">
                  <c:v>71</c:v>
                </c:pt>
                <c:pt idx="33">
                  <c:v>72</c:v>
                </c:pt>
                <c:pt idx="34">
                  <c:v>73</c:v>
                </c:pt>
                <c:pt idx="35">
                  <c:v>74</c:v>
                </c:pt>
                <c:pt idx="36">
                  <c:v>75</c:v>
                </c:pt>
                <c:pt idx="37">
                  <c:v>76</c:v>
                </c:pt>
                <c:pt idx="38">
                  <c:v>80</c:v>
                </c:pt>
                <c:pt idx="39">
                  <c:v>82</c:v>
                </c:pt>
                <c:pt idx="40">
                  <c:v>83</c:v>
                </c:pt>
                <c:pt idx="41">
                  <c:v>85</c:v>
                </c:pt>
                <c:pt idx="42">
                  <c:v>86</c:v>
                </c:pt>
                <c:pt idx="43">
                  <c:v>90</c:v>
                </c:pt>
                <c:pt idx="44">
                  <c:v>91</c:v>
                </c:pt>
                <c:pt idx="45">
                  <c:v>92</c:v>
                </c:pt>
                <c:pt idx="46">
                  <c:v>95</c:v>
                </c:pt>
                <c:pt idx="47">
                  <c:v>97</c:v>
                </c:pt>
                <c:pt idx="48">
                  <c:v>98</c:v>
                </c:pt>
                <c:pt idx="49">
                  <c:v>100</c:v>
                </c:pt>
                <c:pt idx="50">
                  <c:v>110</c:v>
                </c:pt>
                <c:pt idx="51">
                  <c:v>111</c:v>
                </c:pt>
                <c:pt idx="52">
                  <c:v>114</c:v>
                </c:pt>
                <c:pt idx="53">
                  <c:v>120</c:v>
                </c:pt>
                <c:pt idx="54">
                  <c:v>122</c:v>
                </c:pt>
              </c:numCache>
            </c:numRef>
          </c:cat>
          <c:val>
            <c:numRef>
              <c:f>Sheet1!$B$2:$B$56</c:f>
              <c:numCache>
                <c:formatCode>General</c:formatCode>
                <c:ptCount val="55"/>
                <c:pt idx="0">
                  <c:v>28</c:v>
                </c:pt>
                <c:pt idx="1">
                  <c:v>2182</c:v>
                </c:pt>
                <c:pt idx="2">
                  <c:v>59</c:v>
                </c:pt>
                <c:pt idx="3">
                  <c:v>42</c:v>
                </c:pt>
                <c:pt idx="4">
                  <c:v>41.5</c:v>
                </c:pt>
                <c:pt idx="5">
                  <c:v>1960</c:v>
                </c:pt>
                <c:pt idx="6">
                  <c:v>69.3333333333333</c:v>
                </c:pt>
                <c:pt idx="7">
                  <c:v>785.5</c:v>
                </c:pt>
                <c:pt idx="8">
                  <c:v>1112</c:v>
                </c:pt>
                <c:pt idx="9">
                  <c:v>320.5</c:v>
                </c:pt>
                <c:pt idx="10">
                  <c:v>1074</c:v>
                </c:pt>
                <c:pt idx="11">
                  <c:v>437</c:v>
                </c:pt>
                <c:pt idx="12">
                  <c:v>28.5</c:v>
                </c:pt>
                <c:pt idx="13">
                  <c:v>83</c:v>
                </c:pt>
                <c:pt idx="14">
                  <c:v>54</c:v>
                </c:pt>
                <c:pt idx="15">
                  <c:v>413.5</c:v>
                </c:pt>
                <c:pt idx="16">
                  <c:v>158</c:v>
                </c:pt>
                <c:pt idx="17">
                  <c:v>1561</c:v>
                </c:pt>
                <c:pt idx="18">
                  <c:v>943</c:v>
                </c:pt>
                <c:pt idx="19">
                  <c:v>26</c:v>
                </c:pt>
                <c:pt idx="20">
                  <c:v>34</c:v>
                </c:pt>
                <c:pt idx="21">
                  <c:v>29</c:v>
                </c:pt>
                <c:pt idx="22">
                  <c:v>33</c:v>
                </c:pt>
                <c:pt idx="23">
                  <c:v>24</c:v>
                </c:pt>
                <c:pt idx="24">
                  <c:v>61</c:v>
                </c:pt>
                <c:pt idx="25">
                  <c:v>34</c:v>
                </c:pt>
                <c:pt idx="26">
                  <c:v>2678</c:v>
                </c:pt>
                <c:pt idx="27">
                  <c:v>27</c:v>
                </c:pt>
                <c:pt idx="28">
                  <c:v>31</c:v>
                </c:pt>
                <c:pt idx="29">
                  <c:v>29</c:v>
                </c:pt>
                <c:pt idx="30">
                  <c:v>52</c:v>
                </c:pt>
                <c:pt idx="31">
                  <c:v>71</c:v>
                </c:pt>
                <c:pt idx="32">
                  <c:v>31</c:v>
                </c:pt>
                <c:pt idx="33">
                  <c:v>173</c:v>
                </c:pt>
                <c:pt idx="34">
                  <c:v>45</c:v>
                </c:pt>
                <c:pt idx="35">
                  <c:v>34</c:v>
                </c:pt>
                <c:pt idx="36">
                  <c:v>36</c:v>
                </c:pt>
                <c:pt idx="37">
                  <c:v>15</c:v>
                </c:pt>
                <c:pt idx="38">
                  <c:v>329</c:v>
                </c:pt>
                <c:pt idx="39">
                  <c:v>154</c:v>
                </c:pt>
                <c:pt idx="40">
                  <c:v>241</c:v>
                </c:pt>
                <c:pt idx="41">
                  <c:v>43</c:v>
                </c:pt>
                <c:pt idx="42">
                  <c:v>101.5</c:v>
                </c:pt>
                <c:pt idx="43">
                  <c:v>1351</c:v>
                </c:pt>
                <c:pt idx="44">
                  <c:v>55</c:v>
                </c:pt>
                <c:pt idx="45">
                  <c:v>33</c:v>
                </c:pt>
                <c:pt idx="46">
                  <c:v>37</c:v>
                </c:pt>
                <c:pt idx="47">
                  <c:v>135</c:v>
                </c:pt>
                <c:pt idx="48">
                  <c:v>136.5</c:v>
                </c:pt>
                <c:pt idx="49">
                  <c:v>154</c:v>
                </c:pt>
                <c:pt idx="50">
                  <c:v>231</c:v>
                </c:pt>
                <c:pt idx="51">
                  <c:v>53</c:v>
                </c:pt>
                <c:pt idx="52">
                  <c:v>98</c:v>
                </c:pt>
                <c:pt idx="53">
                  <c:v>236</c:v>
                </c:pt>
                <c:pt idx="54">
                  <c:v>62</c:v>
                </c:pt>
              </c:numCache>
            </c:numRef>
          </c:val>
          <c:extLst>
            <c:ext xmlns:c16="http://schemas.microsoft.com/office/drawing/2014/chart" uri="{C3380CC4-5D6E-409C-BE32-E72D297353CC}">
              <c16:uniqueId val="{00000000-CEA8-40A9-B3F8-8F3830C9EF31}"/>
            </c:ext>
          </c:extLst>
        </c:ser>
        <c:dLbls>
          <c:showLegendKey val="0"/>
          <c:showVal val="0"/>
          <c:showCatName val="0"/>
          <c:showSerName val="0"/>
          <c:showPercent val="0"/>
          <c:showBubbleSize val="0"/>
        </c:dLbls>
        <c:axId val="575946600"/>
        <c:axId val="575946928"/>
      </c:areaChart>
      <c:catAx>
        <c:axId val="57594660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946928"/>
        <c:crosses val="autoZero"/>
        <c:auto val="1"/>
        <c:lblAlgn val="ctr"/>
        <c:lblOffset val="100"/>
        <c:noMultiLvlLbl val="0"/>
      </c:catAx>
      <c:valAx>
        <c:axId val="57594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94660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A6A1B-9EBB-4F57-AD15-F63043BE2563}"/>
              </a:ext>
            </a:extLst>
          </p:cNvPr>
          <p:cNvSpPr>
            <a:spLocks noGrp="1"/>
          </p:cNvSpPr>
          <p:nvPr>
            <p:ph type="ctrTitle"/>
          </p:nvPr>
        </p:nvSpPr>
        <p:spPr/>
        <p:txBody>
          <a:bodyPr/>
          <a:lstStyle/>
          <a:p>
            <a:r>
              <a:rPr lang="en-US"/>
              <a:t>Facebook CHANNEL21</a:t>
            </a:r>
          </a:p>
        </p:txBody>
      </p:sp>
      <p:sp>
        <p:nvSpPr>
          <p:cNvPr id="3" name="Subtitle 2">
            <a:extLst>
              <a:ext uri="{FF2B5EF4-FFF2-40B4-BE49-F238E27FC236}">
                <a16:creationId xmlns:a16="http://schemas.microsoft.com/office/drawing/2014/main" id="{ABE1B39F-005E-45C7-8595-62534F239F4F}"/>
              </a:ext>
            </a:extLst>
          </p:cNvPr>
          <p:cNvSpPr>
            <a:spLocks noGrp="1"/>
          </p:cNvSpPr>
          <p:nvPr>
            <p:ph type="subTitle" idx="1"/>
          </p:nvPr>
        </p:nvSpPr>
        <p:spPr/>
        <p:txBody>
          <a:bodyPr/>
          <a:lstStyle/>
          <a:p>
            <a:r>
              <a:rPr lang="en-US"/>
              <a:t>CHANNEL21 GmbH</a:t>
            </a:r>
          </a:p>
        </p:txBody>
      </p:sp>
    </p:spTree>
    <p:extLst>
      <p:ext uri="{BB962C8B-B14F-4D97-AF65-F5344CB8AC3E}">
        <p14:creationId xmlns:p14="http://schemas.microsoft.com/office/powerpoint/2010/main" val="2866528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414BA-E372-471D-9F05-94F61C06B039}"/>
              </a:ext>
            </a:extLst>
          </p:cNvPr>
          <p:cNvSpPr>
            <a:spLocks noGrp="1"/>
          </p:cNvSpPr>
          <p:nvPr>
            <p:ph type="title"/>
          </p:nvPr>
        </p:nvSpPr>
        <p:spPr/>
        <p:txBody>
          <a:bodyPr/>
          <a:lstStyle/>
          <a:p>
            <a:r>
              <a:rPr lang="en-US"/>
              <a:t>Facebook Key Metrics Facebook Seite | CHANNEL21</a:t>
            </a:r>
          </a:p>
        </p:txBody>
      </p:sp>
      <p:graphicFrame>
        <p:nvGraphicFramePr>
          <p:cNvPr id="5" name="Table Placeholder 4">
            <a:extLst>
              <a:ext uri="{FF2B5EF4-FFF2-40B4-BE49-F238E27FC236}">
                <a16:creationId xmlns:a16="http://schemas.microsoft.com/office/drawing/2014/main" id="{45C9F10D-DA7D-42A0-93BD-1A5836101D31}"/>
              </a:ext>
            </a:extLst>
          </p:cNvPr>
          <p:cNvGraphicFramePr>
            <a:graphicFrameLocks noGrp="1"/>
          </p:cNvGraphicFramePr>
          <p:nvPr>
            <p:ph type="tbl" sz="quarter" idx="13"/>
            <p:extLst>
              <p:ext uri="{D42A27DB-BD31-4B8C-83A1-F6EECF244321}">
                <p14:modId xmlns:p14="http://schemas.microsoft.com/office/powerpoint/2010/main" val="2131146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4264746046"/>
                    </a:ext>
                  </a:extLst>
                </a:gridCol>
                <a:gridCol w="1316736">
                  <a:extLst>
                    <a:ext uri="{9D8B030D-6E8A-4147-A177-3AD203B41FA5}">
                      <a16:colId xmlns:a16="http://schemas.microsoft.com/office/drawing/2014/main" val="3764932831"/>
                    </a:ext>
                  </a:extLst>
                </a:gridCol>
                <a:gridCol w="740664">
                  <a:extLst>
                    <a:ext uri="{9D8B030D-6E8A-4147-A177-3AD203B41FA5}">
                      <a16:colId xmlns:a16="http://schemas.microsoft.com/office/drawing/2014/main" val="2262458911"/>
                    </a:ext>
                  </a:extLst>
                </a:gridCol>
                <a:gridCol w="1316736">
                  <a:extLst>
                    <a:ext uri="{9D8B030D-6E8A-4147-A177-3AD203B41FA5}">
                      <a16:colId xmlns:a16="http://schemas.microsoft.com/office/drawing/2014/main" val="3926957507"/>
                    </a:ext>
                  </a:extLst>
                </a:gridCol>
                <a:gridCol w="740664">
                  <a:extLst>
                    <a:ext uri="{9D8B030D-6E8A-4147-A177-3AD203B41FA5}">
                      <a16:colId xmlns:a16="http://schemas.microsoft.com/office/drawing/2014/main" val="1606499479"/>
                    </a:ext>
                  </a:extLst>
                </a:gridCol>
                <a:gridCol w="740664">
                  <a:extLst>
                    <a:ext uri="{9D8B030D-6E8A-4147-A177-3AD203B41FA5}">
                      <a16:colId xmlns:a16="http://schemas.microsoft.com/office/drawing/2014/main" val="428170115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extLst>
                  <a:ext uri="{0D108BD9-81ED-4DB2-BD59-A6C34878D82A}">
                    <a16:rowId xmlns:a16="http://schemas.microsoft.com/office/drawing/2014/main" val="2725038315"/>
                  </a:ext>
                </a:extLst>
              </a:tr>
              <a:tr h="370840">
                <a:tc>
                  <a:txBody>
                    <a:bodyPr/>
                    <a:lstStyle/>
                    <a:p>
                      <a:r>
                        <a:rPr lang="en-US" sz="1000"/>
                        <a:t>CHANNEL21</a:t>
                      </a:r>
                    </a:p>
                  </a:txBody>
                  <a:tcPr/>
                </a:tc>
                <a:tc>
                  <a:txBody>
                    <a:bodyPr/>
                    <a:lstStyle/>
                    <a:p>
                      <a:r>
                        <a:rPr lang="en-US" sz="1000"/>
                        <a:t>33542</a:t>
                      </a:r>
                    </a:p>
                  </a:txBody>
                  <a:tcPr/>
                </a:tc>
                <a:tc>
                  <a:txBody>
                    <a:bodyPr/>
                    <a:lstStyle/>
                    <a:p>
                      <a:r>
                        <a:rPr lang="en-US" sz="1000"/>
                        <a:t>30</a:t>
                      </a:r>
                    </a:p>
                  </a:txBody>
                  <a:tcPr/>
                </a:tc>
                <a:tc>
                  <a:txBody>
                    <a:bodyPr/>
                    <a:lstStyle/>
                    <a:p>
                      <a:r>
                        <a:rPr lang="en-US" sz="1000"/>
                        <a:t>34720</a:t>
                      </a:r>
                    </a:p>
                  </a:txBody>
                  <a:tcPr/>
                </a:tc>
                <a:tc>
                  <a:txBody>
                    <a:bodyPr/>
                    <a:lstStyle/>
                    <a:p>
                      <a:r>
                        <a:rPr lang="en-US" sz="1000"/>
                        <a:t>372</a:t>
                      </a:r>
                    </a:p>
                  </a:txBody>
                  <a:tcPr/>
                </a:tc>
                <a:tc>
                  <a:txBody>
                    <a:bodyPr/>
                    <a:lstStyle/>
                    <a:p>
                      <a:r>
                        <a:rPr lang="en-US" sz="1000"/>
                        <a:t>73</a:t>
                      </a:r>
                    </a:p>
                  </a:txBody>
                  <a:tcPr/>
                </a:tc>
                <a:extLst>
                  <a:ext uri="{0D108BD9-81ED-4DB2-BD59-A6C34878D82A}">
                    <a16:rowId xmlns:a16="http://schemas.microsoft.com/office/drawing/2014/main" val="3356063987"/>
                  </a:ext>
                </a:extLst>
              </a:tr>
            </a:tbl>
          </a:graphicData>
        </a:graphic>
      </p:graphicFrame>
      <p:sp>
        <p:nvSpPr>
          <p:cNvPr id="4" name="Text Placeholder 3">
            <a:extLst>
              <a:ext uri="{FF2B5EF4-FFF2-40B4-BE49-F238E27FC236}">
                <a16:creationId xmlns:a16="http://schemas.microsoft.com/office/drawing/2014/main" id="{30CBB8E5-90D9-4676-8D0B-EE989EE0DB0B}"/>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1945199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77020-808A-4428-B9F0-767B161BC9AC}"/>
              </a:ext>
            </a:extLst>
          </p:cNvPr>
          <p:cNvSpPr>
            <a:spLocks noGrp="1"/>
          </p:cNvSpPr>
          <p:nvPr>
            <p:ph type="title"/>
          </p:nvPr>
        </p:nvSpPr>
        <p:spPr/>
        <p:txBody>
          <a:bodyPr/>
          <a:lstStyle/>
          <a:p>
            <a:r>
              <a:rPr lang="en-US"/>
              <a:t>Facebook Page Key Metrics  | CHANNEL21</a:t>
            </a:r>
          </a:p>
        </p:txBody>
      </p:sp>
      <p:graphicFrame>
        <p:nvGraphicFramePr>
          <p:cNvPr id="5" name="Table Placeholder 4">
            <a:extLst>
              <a:ext uri="{FF2B5EF4-FFF2-40B4-BE49-F238E27FC236}">
                <a16:creationId xmlns:a16="http://schemas.microsoft.com/office/drawing/2014/main" id="{9CCC3C72-D00B-4EFB-9D4A-1CE58531F000}"/>
              </a:ext>
            </a:extLst>
          </p:cNvPr>
          <p:cNvGraphicFramePr>
            <a:graphicFrameLocks noGrp="1"/>
          </p:cNvGraphicFramePr>
          <p:nvPr>
            <p:ph type="tbl" sz="quarter" idx="13"/>
            <p:extLst>
              <p:ext uri="{D42A27DB-BD31-4B8C-83A1-F6EECF244321}">
                <p14:modId xmlns:p14="http://schemas.microsoft.com/office/powerpoint/2010/main" val="870430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451036411"/>
                    </a:ext>
                  </a:extLst>
                </a:gridCol>
                <a:gridCol w="1234440">
                  <a:extLst>
                    <a:ext uri="{9D8B030D-6E8A-4147-A177-3AD203B41FA5}">
                      <a16:colId xmlns:a16="http://schemas.microsoft.com/office/drawing/2014/main" val="75531051"/>
                    </a:ext>
                  </a:extLst>
                </a:gridCol>
                <a:gridCol w="1234440">
                  <a:extLst>
                    <a:ext uri="{9D8B030D-6E8A-4147-A177-3AD203B41FA5}">
                      <a16:colId xmlns:a16="http://schemas.microsoft.com/office/drawing/2014/main" val="4241671763"/>
                    </a:ext>
                  </a:extLst>
                </a:gridCol>
                <a:gridCol w="1234440">
                  <a:extLst>
                    <a:ext uri="{9D8B030D-6E8A-4147-A177-3AD203B41FA5}">
                      <a16:colId xmlns:a16="http://schemas.microsoft.com/office/drawing/2014/main" val="1683255356"/>
                    </a:ext>
                  </a:extLst>
                </a:gridCol>
                <a:gridCol w="1234440">
                  <a:extLst>
                    <a:ext uri="{9D8B030D-6E8A-4147-A177-3AD203B41FA5}">
                      <a16:colId xmlns:a16="http://schemas.microsoft.com/office/drawing/2014/main" val="4184059472"/>
                    </a:ext>
                  </a:extLst>
                </a:gridCol>
                <a:gridCol w="1234440">
                  <a:extLst>
                    <a:ext uri="{9D8B030D-6E8A-4147-A177-3AD203B41FA5}">
                      <a16:colId xmlns:a16="http://schemas.microsoft.com/office/drawing/2014/main" val="1868104412"/>
                    </a:ext>
                  </a:extLst>
                </a:gridCol>
              </a:tblGrid>
              <a:tr h="370840">
                <a:tc>
                  <a:txBody>
                    <a:bodyPr/>
                    <a:lstStyle/>
                    <a:p>
                      <a:r>
                        <a:rPr lang="en-US" sz="1000"/>
                        <a:t>Month</a:t>
                      </a:r>
                    </a:p>
                  </a:txBody>
                  <a:tcPr/>
                </a:tc>
                <a:tc>
                  <a:txBody>
                    <a:bodyPr/>
                    <a:lstStyle/>
                    <a:p>
                      <a:r>
                        <a:rPr lang="en-US" sz="1000"/>
                        <a:t>Total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Engagement Rate</a:t>
                      </a:r>
                    </a:p>
                  </a:txBody>
                  <a:tcPr/>
                </a:tc>
                <a:extLst>
                  <a:ext uri="{0D108BD9-81ED-4DB2-BD59-A6C34878D82A}">
                    <a16:rowId xmlns:a16="http://schemas.microsoft.com/office/drawing/2014/main" val="3428686082"/>
                  </a:ext>
                </a:extLst>
              </a:tr>
              <a:tr h="370840">
                <a:tc>
                  <a:txBody>
                    <a:bodyPr/>
                    <a:lstStyle/>
                    <a:p>
                      <a:r>
                        <a:rPr lang="en-US" sz="1000"/>
                        <a:t>2024 - 04</a:t>
                      </a:r>
                    </a:p>
                  </a:txBody>
                  <a:tcPr/>
                </a:tc>
                <a:tc>
                  <a:txBody>
                    <a:bodyPr/>
                    <a:lstStyle/>
                    <a:p>
                      <a:r>
                        <a:rPr lang="en-US" sz="1000"/>
                        <a:t>644220</a:t>
                      </a:r>
                    </a:p>
                  </a:txBody>
                  <a:tcPr/>
                </a:tc>
                <a:tc>
                  <a:txBody>
                    <a:bodyPr/>
                    <a:lstStyle/>
                    <a:p>
                      <a:r>
                        <a:rPr lang="en-US" sz="1000"/>
                        <a:t>639827</a:t>
                      </a:r>
                    </a:p>
                  </a:txBody>
                  <a:tcPr/>
                </a:tc>
                <a:tc>
                  <a:txBody>
                    <a:bodyPr/>
                    <a:lstStyle/>
                    <a:p>
                      <a:r>
                        <a:rPr lang="en-US" sz="1000"/>
                        <a:t>608710</a:t>
                      </a:r>
                    </a:p>
                  </a:txBody>
                  <a:tcPr/>
                </a:tc>
                <a:tc>
                  <a:txBody>
                    <a:bodyPr/>
                    <a:lstStyle/>
                    <a:p>
                      <a:r>
                        <a:rPr lang="en-US" sz="1000"/>
                        <a:t>45374</a:t>
                      </a:r>
                    </a:p>
                  </a:txBody>
                  <a:tcPr/>
                </a:tc>
                <a:tc>
                  <a:txBody>
                    <a:bodyPr/>
                    <a:lstStyle/>
                    <a:p>
                      <a:r>
                        <a:rPr lang="en-US" sz="1000"/>
                        <a:t>0.0000 %</a:t>
                      </a:r>
                    </a:p>
                  </a:txBody>
                  <a:tcPr/>
                </a:tc>
                <a:extLst>
                  <a:ext uri="{0D108BD9-81ED-4DB2-BD59-A6C34878D82A}">
                    <a16:rowId xmlns:a16="http://schemas.microsoft.com/office/drawing/2014/main" val="2391518431"/>
                  </a:ext>
                </a:extLst>
              </a:tr>
              <a:tr h="370840">
                <a:tc>
                  <a:txBody>
                    <a:bodyPr/>
                    <a:lstStyle/>
                    <a:p>
                      <a:r>
                        <a:rPr lang="en-US" sz="1000"/>
                        <a:t>2024 - 03</a:t>
                      </a:r>
                    </a:p>
                  </a:txBody>
                  <a:tcPr/>
                </a:tc>
                <a:tc>
                  <a:txBody>
                    <a:bodyPr/>
                    <a:lstStyle/>
                    <a:p>
                      <a:r>
                        <a:rPr lang="en-US" sz="1000"/>
                        <a:t>1427778</a:t>
                      </a:r>
                    </a:p>
                  </a:txBody>
                  <a:tcPr/>
                </a:tc>
                <a:tc>
                  <a:txBody>
                    <a:bodyPr/>
                    <a:lstStyle/>
                    <a:p>
                      <a:r>
                        <a:rPr lang="en-US" sz="1000"/>
                        <a:t>1422857</a:t>
                      </a:r>
                    </a:p>
                  </a:txBody>
                  <a:tcPr/>
                </a:tc>
                <a:tc>
                  <a:txBody>
                    <a:bodyPr/>
                    <a:lstStyle/>
                    <a:p>
                      <a:r>
                        <a:rPr lang="en-US" sz="1000"/>
                        <a:t>560808</a:t>
                      </a:r>
                    </a:p>
                  </a:txBody>
                  <a:tcPr/>
                </a:tc>
                <a:tc>
                  <a:txBody>
                    <a:bodyPr/>
                    <a:lstStyle/>
                    <a:p>
                      <a:r>
                        <a:rPr lang="en-US" sz="1000"/>
                        <a:t>971360</a:t>
                      </a:r>
                    </a:p>
                  </a:txBody>
                  <a:tcPr/>
                </a:tc>
                <a:tc>
                  <a:txBody>
                    <a:bodyPr/>
                    <a:lstStyle/>
                    <a:p>
                      <a:r>
                        <a:rPr lang="en-US" sz="1000"/>
                        <a:t>2.0958 %</a:t>
                      </a:r>
                    </a:p>
                  </a:txBody>
                  <a:tcPr/>
                </a:tc>
                <a:extLst>
                  <a:ext uri="{0D108BD9-81ED-4DB2-BD59-A6C34878D82A}">
                    <a16:rowId xmlns:a16="http://schemas.microsoft.com/office/drawing/2014/main" val="3777625014"/>
                  </a:ext>
                </a:extLst>
              </a:tr>
            </a:tbl>
          </a:graphicData>
        </a:graphic>
      </p:graphicFrame>
      <p:sp>
        <p:nvSpPr>
          <p:cNvPr id="4" name="Text Placeholder 3">
            <a:extLst>
              <a:ext uri="{FF2B5EF4-FFF2-40B4-BE49-F238E27FC236}">
                <a16:creationId xmlns:a16="http://schemas.microsoft.com/office/drawing/2014/main" id="{FAB6FB5B-5A5A-4FC1-9C55-3EBBF14199C6}"/>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4251024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3C50A-E427-4976-9AED-D47DB8B0E4D8}"/>
              </a:ext>
            </a:extLst>
          </p:cNvPr>
          <p:cNvSpPr>
            <a:spLocks noGrp="1"/>
          </p:cNvSpPr>
          <p:nvPr>
            <p:ph type="title"/>
          </p:nvPr>
        </p:nvSpPr>
        <p:spPr/>
        <p:txBody>
          <a:bodyPr/>
          <a:lstStyle/>
          <a:p>
            <a:r>
              <a:rPr lang="en-US"/>
              <a:t>Facebook Interaction Rate | CHANNEL21</a:t>
            </a:r>
          </a:p>
        </p:txBody>
      </p:sp>
      <p:graphicFrame>
        <p:nvGraphicFramePr>
          <p:cNvPr id="6" name="Chart Placeholder 5">
            <a:extLst>
              <a:ext uri="{FF2B5EF4-FFF2-40B4-BE49-F238E27FC236}">
                <a16:creationId xmlns:a16="http://schemas.microsoft.com/office/drawing/2014/main" id="{C04F7D8E-86B6-4194-9A74-4CD1E4C26045}"/>
              </a:ext>
            </a:extLst>
          </p:cNvPr>
          <p:cNvGraphicFramePr>
            <a:graphicFrameLocks noGrp="1"/>
          </p:cNvGraphicFramePr>
          <p:nvPr>
            <p:ph type="chart" sz="quarter" idx="13"/>
            <p:extLst>
              <p:ext uri="{D42A27DB-BD31-4B8C-83A1-F6EECF244321}">
                <p14:modId xmlns:p14="http://schemas.microsoft.com/office/powerpoint/2010/main" val="4225783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884593-8664-42C2-80B6-6255B069ECB3}"/>
              </a:ext>
            </a:extLst>
          </p:cNvPr>
          <p:cNvSpPr>
            <a:spLocks noGrp="1"/>
          </p:cNvSpPr>
          <p:nvPr>
            <p:ph type="body" sz="quarter" idx="14"/>
          </p:nvPr>
        </p:nvSpPr>
        <p:spPr/>
        <p:txBody>
          <a:bodyPr/>
          <a:lstStyle/>
          <a:p>
            <a:r>
              <a:rPr lang="en-US"/>
              <a:t>03/01/2024 - 04/30/2024</a:t>
            </a:r>
          </a:p>
        </p:txBody>
      </p:sp>
      <p:sp>
        <p:nvSpPr>
          <p:cNvPr id="5" name="Footer Placeholder 4">
            <a:extLst>
              <a:ext uri="{FF2B5EF4-FFF2-40B4-BE49-F238E27FC236}">
                <a16:creationId xmlns:a16="http://schemas.microsoft.com/office/drawing/2014/main" id="{76C015B1-897B-486C-A255-3C9DCC8D27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331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322C9-F531-49D9-81ED-CB7E8DE50DD1}"/>
              </a:ext>
            </a:extLst>
          </p:cNvPr>
          <p:cNvSpPr>
            <a:spLocks noGrp="1"/>
          </p:cNvSpPr>
          <p:nvPr>
            <p:ph type="title"/>
          </p:nvPr>
        </p:nvSpPr>
        <p:spPr/>
        <p:txBody>
          <a:bodyPr/>
          <a:lstStyle/>
          <a:p>
            <a:r>
              <a:rPr lang="en-US"/>
              <a:t>Facebook Total Interactions | CHANNEL21</a:t>
            </a:r>
          </a:p>
        </p:txBody>
      </p:sp>
      <p:graphicFrame>
        <p:nvGraphicFramePr>
          <p:cNvPr id="6" name="Chart Placeholder 5">
            <a:extLst>
              <a:ext uri="{FF2B5EF4-FFF2-40B4-BE49-F238E27FC236}">
                <a16:creationId xmlns:a16="http://schemas.microsoft.com/office/drawing/2014/main" id="{46F42582-872A-4F3D-8D13-AF7AA6907768}"/>
              </a:ext>
            </a:extLst>
          </p:cNvPr>
          <p:cNvGraphicFramePr>
            <a:graphicFrameLocks noGrp="1"/>
          </p:cNvGraphicFramePr>
          <p:nvPr>
            <p:ph type="chart" sz="quarter" idx="13"/>
            <p:extLst>
              <p:ext uri="{D42A27DB-BD31-4B8C-83A1-F6EECF244321}">
                <p14:modId xmlns:p14="http://schemas.microsoft.com/office/powerpoint/2010/main" val="1022288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44134E-8192-4940-9687-CB86E2A8F80B}"/>
              </a:ext>
            </a:extLst>
          </p:cNvPr>
          <p:cNvSpPr>
            <a:spLocks noGrp="1"/>
          </p:cNvSpPr>
          <p:nvPr>
            <p:ph type="body" sz="quarter" idx="14"/>
          </p:nvPr>
        </p:nvSpPr>
        <p:spPr/>
        <p:txBody>
          <a:bodyPr/>
          <a:lstStyle/>
          <a:p>
            <a:r>
              <a:rPr lang="en-US"/>
              <a:t>03/01/2024 - 04/30/2024</a:t>
            </a:r>
          </a:p>
        </p:txBody>
      </p:sp>
      <p:sp>
        <p:nvSpPr>
          <p:cNvPr id="5" name="Footer Placeholder 4">
            <a:extLst>
              <a:ext uri="{FF2B5EF4-FFF2-40B4-BE49-F238E27FC236}">
                <a16:creationId xmlns:a16="http://schemas.microsoft.com/office/drawing/2014/main" id="{315CD3A5-A3AE-4612-A56D-8AC735186F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3853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C3553-B65B-4913-84F3-18C1CDBB980E}"/>
              </a:ext>
            </a:extLst>
          </p:cNvPr>
          <p:cNvSpPr>
            <a:spLocks noGrp="1"/>
          </p:cNvSpPr>
          <p:nvPr>
            <p:ph type="title"/>
          </p:nvPr>
        </p:nvSpPr>
        <p:spPr/>
        <p:txBody>
          <a:bodyPr/>
          <a:lstStyle/>
          <a:p>
            <a:r>
              <a:rPr lang="en-US"/>
              <a:t>Facebook Beiträge - KPIs | CHANNEL21 - 1 of 16</a:t>
            </a:r>
          </a:p>
        </p:txBody>
      </p:sp>
      <p:graphicFrame>
        <p:nvGraphicFramePr>
          <p:cNvPr id="5" name="Table Placeholder 4">
            <a:extLst>
              <a:ext uri="{FF2B5EF4-FFF2-40B4-BE49-F238E27FC236}">
                <a16:creationId xmlns:a16="http://schemas.microsoft.com/office/drawing/2014/main" id="{B7AEDFCF-F849-4622-9F05-CABFB96A2B8D}"/>
              </a:ext>
            </a:extLst>
          </p:cNvPr>
          <p:cNvGraphicFramePr>
            <a:graphicFrameLocks noGrp="1"/>
          </p:cNvGraphicFramePr>
          <p:nvPr>
            <p:ph type="tbl" sz="quarter" idx="13"/>
            <p:extLst>
              <p:ext uri="{D42A27DB-BD31-4B8C-83A1-F6EECF244321}">
                <p14:modId xmlns:p14="http://schemas.microsoft.com/office/powerpoint/2010/main" val="3575683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06879203"/>
                    </a:ext>
                  </a:extLst>
                </a:gridCol>
                <a:gridCol w="740664">
                  <a:extLst>
                    <a:ext uri="{9D8B030D-6E8A-4147-A177-3AD203B41FA5}">
                      <a16:colId xmlns:a16="http://schemas.microsoft.com/office/drawing/2014/main" val="2412345339"/>
                    </a:ext>
                  </a:extLst>
                </a:gridCol>
                <a:gridCol w="740664">
                  <a:extLst>
                    <a:ext uri="{9D8B030D-6E8A-4147-A177-3AD203B41FA5}">
                      <a16:colId xmlns:a16="http://schemas.microsoft.com/office/drawing/2014/main" val="3621777791"/>
                    </a:ext>
                  </a:extLst>
                </a:gridCol>
                <a:gridCol w="740664">
                  <a:extLst>
                    <a:ext uri="{9D8B030D-6E8A-4147-A177-3AD203B41FA5}">
                      <a16:colId xmlns:a16="http://schemas.microsoft.com/office/drawing/2014/main" val="1836502001"/>
                    </a:ext>
                  </a:extLst>
                </a:gridCol>
                <a:gridCol w="740664">
                  <a:extLst>
                    <a:ext uri="{9D8B030D-6E8A-4147-A177-3AD203B41FA5}">
                      <a16:colId xmlns:a16="http://schemas.microsoft.com/office/drawing/2014/main" val="3726299124"/>
                    </a:ext>
                  </a:extLst>
                </a:gridCol>
                <a:gridCol w="740664">
                  <a:extLst>
                    <a:ext uri="{9D8B030D-6E8A-4147-A177-3AD203B41FA5}">
                      <a16:colId xmlns:a16="http://schemas.microsoft.com/office/drawing/2014/main" val="689468080"/>
                    </a:ext>
                  </a:extLst>
                </a:gridCol>
                <a:gridCol w="740664">
                  <a:extLst>
                    <a:ext uri="{9D8B030D-6E8A-4147-A177-3AD203B41FA5}">
                      <a16:colId xmlns:a16="http://schemas.microsoft.com/office/drawing/2014/main" val="1335646894"/>
                    </a:ext>
                  </a:extLst>
                </a:gridCol>
                <a:gridCol w="740664">
                  <a:extLst>
                    <a:ext uri="{9D8B030D-6E8A-4147-A177-3AD203B41FA5}">
                      <a16:colId xmlns:a16="http://schemas.microsoft.com/office/drawing/2014/main" val="4035606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8212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CHANNEL21 - 2024-04-30 19:00:08</a:t>
                      </a:r>
                      <a:r>
                        <a:rPr kumimoji="0" lang="de-DE" sz="1000" b="0" i="0" u="none" strike="noStrike" kern="1200" cap="none" spc="0" normalizeH="0" baseline="0" noProof="0">
                          <a:ln>
                            <a:noFill/>
                          </a:ln>
                          <a:solidFill>
                            <a:prstClr val="black"/>
                          </a:solidFill>
                          <a:effectLst/>
                          <a:uLnTx/>
                          <a:uFillTx/>
                          <a:latin typeface="Calibri"/>
                          <a:ea typeface="+mn-ea"/>
                          <a:cs typeface="+mn-cs"/>
                        </a:rPr>
                        <a:t>
 🏆Wer hat gewonnen?? Dieses Geheimnis lüften Luisa Verfürth und Fabian Braun in diesem spannenden LIVE-Shopping, wenn sie die Gewinner:innen des großen CHANNEL21-Geburtstags-Gewinnspiels verkünden. Wenn du mitgemacht hast, hast du die Chance auf eines von drei CHANNEL21-Fan-Paketen oder auf den begehrten 1. Platz … das Trike Maximus wird schon poliert – vielleicht ja sogar für dich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24299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CHANNEL21 - 2024-04-30 13:21:39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71509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CHANNEL21 - 2024-04-30 10:00:20</a:t>
                      </a:r>
                      <a:r>
                        <a:rPr kumimoji="0" lang="de-DE" sz="1000" b="0" i="0" u="none" strike="noStrike" kern="1200" cap="none" spc="0" normalizeH="0" baseline="0" noProof="0">
                          <a:ln>
                            <a:noFill/>
                          </a:ln>
                          <a:solidFill>
                            <a:prstClr val="black"/>
                          </a:solidFill>
                          <a:effectLst/>
                          <a:uLnTx/>
                          <a:uFillTx/>
                          <a:latin typeface="Calibri"/>
                          <a:ea typeface="+mn-ea"/>
                          <a:cs typeface="+mn-cs"/>
                        </a:rPr>
                        <a:t>
 🐆🐾🔥Ungezähmt? Kannst du! Wir haben Eyecatcher mit Animal Prints für dich ausgesucht … lass dich von Luisa inspirieren, wie du sie mit Selbstbewusstsein und Anmut trägst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744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CHANNEL21 - 2024-04-30 08:57:24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10475870"/>
                  </a:ext>
                </a:extLst>
              </a:tr>
            </a:tbl>
          </a:graphicData>
        </a:graphic>
      </p:graphicFrame>
      <p:sp>
        <p:nvSpPr>
          <p:cNvPr id="4" name="Text Placeholder 3">
            <a:extLst>
              <a:ext uri="{FF2B5EF4-FFF2-40B4-BE49-F238E27FC236}">
                <a16:creationId xmlns:a16="http://schemas.microsoft.com/office/drawing/2014/main" id="{D43FD0B5-0072-433C-A77A-80CA64EF6E3D}"/>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4015073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60ECE-DB20-4DD4-9922-EEE135E243EF}"/>
              </a:ext>
            </a:extLst>
          </p:cNvPr>
          <p:cNvSpPr>
            <a:spLocks noGrp="1"/>
          </p:cNvSpPr>
          <p:nvPr>
            <p:ph type="title"/>
          </p:nvPr>
        </p:nvSpPr>
        <p:spPr/>
        <p:txBody>
          <a:bodyPr/>
          <a:lstStyle/>
          <a:p>
            <a:r>
              <a:rPr lang="en-US"/>
              <a:t>Facebook Beiträge - KPIs | CHANNEL21 - 2 of 16</a:t>
            </a:r>
          </a:p>
        </p:txBody>
      </p:sp>
      <p:graphicFrame>
        <p:nvGraphicFramePr>
          <p:cNvPr id="5" name="Table Placeholder 4">
            <a:extLst>
              <a:ext uri="{FF2B5EF4-FFF2-40B4-BE49-F238E27FC236}">
                <a16:creationId xmlns:a16="http://schemas.microsoft.com/office/drawing/2014/main" id="{2B610F4E-C5BE-43DE-8CE1-0B254C5E2D20}"/>
              </a:ext>
            </a:extLst>
          </p:cNvPr>
          <p:cNvGraphicFramePr>
            <a:graphicFrameLocks noGrp="1"/>
          </p:cNvGraphicFramePr>
          <p:nvPr>
            <p:ph type="tbl" sz="quarter" idx="13"/>
            <p:extLst>
              <p:ext uri="{D42A27DB-BD31-4B8C-83A1-F6EECF244321}">
                <p14:modId xmlns:p14="http://schemas.microsoft.com/office/powerpoint/2010/main" val="1772300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84689862"/>
                    </a:ext>
                  </a:extLst>
                </a:gridCol>
                <a:gridCol w="740664">
                  <a:extLst>
                    <a:ext uri="{9D8B030D-6E8A-4147-A177-3AD203B41FA5}">
                      <a16:colId xmlns:a16="http://schemas.microsoft.com/office/drawing/2014/main" val="799632161"/>
                    </a:ext>
                  </a:extLst>
                </a:gridCol>
                <a:gridCol w="740664">
                  <a:extLst>
                    <a:ext uri="{9D8B030D-6E8A-4147-A177-3AD203B41FA5}">
                      <a16:colId xmlns:a16="http://schemas.microsoft.com/office/drawing/2014/main" val="4155756758"/>
                    </a:ext>
                  </a:extLst>
                </a:gridCol>
                <a:gridCol w="740664">
                  <a:extLst>
                    <a:ext uri="{9D8B030D-6E8A-4147-A177-3AD203B41FA5}">
                      <a16:colId xmlns:a16="http://schemas.microsoft.com/office/drawing/2014/main" val="81239007"/>
                    </a:ext>
                  </a:extLst>
                </a:gridCol>
                <a:gridCol w="740664">
                  <a:extLst>
                    <a:ext uri="{9D8B030D-6E8A-4147-A177-3AD203B41FA5}">
                      <a16:colId xmlns:a16="http://schemas.microsoft.com/office/drawing/2014/main" val="43059527"/>
                    </a:ext>
                  </a:extLst>
                </a:gridCol>
                <a:gridCol w="740664">
                  <a:extLst>
                    <a:ext uri="{9D8B030D-6E8A-4147-A177-3AD203B41FA5}">
                      <a16:colId xmlns:a16="http://schemas.microsoft.com/office/drawing/2014/main" val="813680452"/>
                    </a:ext>
                  </a:extLst>
                </a:gridCol>
                <a:gridCol w="740664">
                  <a:extLst>
                    <a:ext uri="{9D8B030D-6E8A-4147-A177-3AD203B41FA5}">
                      <a16:colId xmlns:a16="http://schemas.microsoft.com/office/drawing/2014/main" val="1301390501"/>
                    </a:ext>
                  </a:extLst>
                </a:gridCol>
                <a:gridCol w="740664">
                  <a:extLst>
                    <a:ext uri="{9D8B030D-6E8A-4147-A177-3AD203B41FA5}">
                      <a16:colId xmlns:a16="http://schemas.microsoft.com/office/drawing/2014/main" val="4116195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71596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CHANNEL21 - 2024-04-29 08:00:10</a:t>
                      </a:r>
                      <a:r>
                        <a:rPr kumimoji="0" lang="de-DE" sz="1000" b="0" i="0" u="none" strike="noStrike" kern="1200" cap="none" spc="0" normalizeH="0" baseline="0" noProof="0">
                          <a:ln>
                            <a:noFill/>
                          </a:ln>
                          <a:solidFill>
                            <a:prstClr val="black"/>
                          </a:solidFill>
                          <a:effectLst/>
                          <a:uLnTx/>
                          <a:uFillTx/>
                          <a:latin typeface="Calibri"/>
                          <a:ea typeface="+mn-ea"/>
                          <a:cs typeface="+mn-cs"/>
                        </a:rPr>
                        <a:t>
 🌼Gänseblümchen sind wirklich schlau – welche Frage würdest du diesem floralen Orakel heute stellen?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669942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CHANNEL21 - 2024-04-28 10:00:43</a:t>
                      </a:r>
                      <a:r>
                        <a:rPr kumimoji="0" lang="de-DE" sz="1000" b="0" i="0" u="none" strike="noStrike" kern="1200" cap="none" spc="0" normalizeH="0" baseline="0" noProof="0">
                          <a:ln>
                            <a:noFill/>
                          </a:ln>
                          <a:solidFill>
                            <a:prstClr val="black"/>
                          </a:solidFill>
                          <a:effectLst/>
                          <a:uLnTx/>
                          <a:uFillTx/>
                          <a:latin typeface="Calibri"/>
                          <a:ea typeface="+mn-ea"/>
                          <a:cs typeface="+mn-cs"/>
                        </a:rPr>
                        <a:t>
 🍎🧁*Apfelrosen* Kannst du etwas so Schönem widerstehen? Musst du auch nicht! Das Geheimnis dieser Apfelrosen sind fertiger Blätterteig und die richtige Technik. Drapiere dünne Apfelscheiben auf einem Streifen Blätterteig, rolle alles langsam von einer Seite auf und gib die fertige Rose in ein Papierförmchen. Ab damit in den Ofen bei 180 °C Umluft und 25 Minuten später sehen deine Muffins aus wie frisch aus der Patisserie ✨. Auch perfekt, um sie deiner lieben Mama am Muttertag zu schenken 💝?
Zutaten für ca. 12 Muffins
500 g frischer Blätterteig
5-6 große Äpfel mit säuerlichem Fruchtfleisch (z. B. Cox Orange, Elstar)
6 EL Apfelmus
Puderzucker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020446471"/>
                  </a:ext>
                </a:extLst>
              </a:tr>
            </a:tbl>
          </a:graphicData>
        </a:graphic>
      </p:graphicFrame>
      <p:sp>
        <p:nvSpPr>
          <p:cNvPr id="4" name="Text Placeholder 3">
            <a:extLst>
              <a:ext uri="{FF2B5EF4-FFF2-40B4-BE49-F238E27FC236}">
                <a16:creationId xmlns:a16="http://schemas.microsoft.com/office/drawing/2014/main" id="{AFB0E1F0-360A-4FE9-9F2E-D55AB619A184}"/>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134621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C36A6-C952-4FE0-B374-CA7CAF967FCA}"/>
              </a:ext>
            </a:extLst>
          </p:cNvPr>
          <p:cNvSpPr>
            <a:spLocks noGrp="1"/>
          </p:cNvSpPr>
          <p:nvPr>
            <p:ph type="title"/>
          </p:nvPr>
        </p:nvSpPr>
        <p:spPr/>
        <p:txBody>
          <a:bodyPr/>
          <a:lstStyle/>
          <a:p>
            <a:r>
              <a:rPr lang="en-US"/>
              <a:t>Facebook Beiträge - KPIs | CHANNEL21 - 3 of 16</a:t>
            </a:r>
          </a:p>
        </p:txBody>
      </p:sp>
      <p:graphicFrame>
        <p:nvGraphicFramePr>
          <p:cNvPr id="5" name="Table Placeholder 4">
            <a:extLst>
              <a:ext uri="{FF2B5EF4-FFF2-40B4-BE49-F238E27FC236}">
                <a16:creationId xmlns:a16="http://schemas.microsoft.com/office/drawing/2014/main" id="{FD1E0838-BA08-4296-8F50-656BB6899EF7}"/>
              </a:ext>
            </a:extLst>
          </p:cNvPr>
          <p:cNvGraphicFramePr>
            <a:graphicFrameLocks noGrp="1"/>
          </p:cNvGraphicFramePr>
          <p:nvPr>
            <p:ph type="tbl" sz="quarter" idx="13"/>
            <p:extLst>
              <p:ext uri="{D42A27DB-BD31-4B8C-83A1-F6EECF244321}">
                <p14:modId xmlns:p14="http://schemas.microsoft.com/office/powerpoint/2010/main" val="2277058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69413530"/>
                    </a:ext>
                  </a:extLst>
                </a:gridCol>
                <a:gridCol w="740664">
                  <a:extLst>
                    <a:ext uri="{9D8B030D-6E8A-4147-A177-3AD203B41FA5}">
                      <a16:colId xmlns:a16="http://schemas.microsoft.com/office/drawing/2014/main" val="3925933118"/>
                    </a:ext>
                  </a:extLst>
                </a:gridCol>
                <a:gridCol w="740664">
                  <a:extLst>
                    <a:ext uri="{9D8B030D-6E8A-4147-A177-3AD203B41FA5}">
                      <a16:colId xmlns:a16="http://schemas.microsoft.com/office/drawing/2014/main" val="1270347061"/>
                    </a:ext>
                  </a:extLst>
                </a:gridCol>
                <a:gridCol w="740664">
                  <a:extLst>
                    <a:ext uri="{9D8B030D-6E8A-4147-A177-3AD203B41FA5}">
                      <a16:colId xmlns:a16="http://schemas.microsoft.com/office/drawing/2014/main" val="3884813542"/>
                    </a:ext>
                  </a:extLst>
                </a:gridCol>
                <a:gridCol w="740664">
                  <a:extLst>
                    <a:ext uri="{9D8B030D-6E8A-4147-A177-3AD203B41FA5}">
                      <a16:colId xmlns:a16="http://schemas.microsoft.com/office/drawing/2014/main" val="178094803"/>
                    </a:ext>
                  </a:extLst>
                </a:gridCol>
                <a:gridCol w="740664">
                  <a:extLst>
                    <a:ext uri="{9D8B030D-6E8A-4147-A177-3AD203B41FA5}">
                      <a16:colId xmlns:a16="http://schemas.microsoft.com/office/drawing/2014/main" val="3169557603"/>
                    </a:ext>
                  </a:extLst>
                </a:gridCol>
                <a:gridCol w="740664">
                  <a:extLst>
                    <a:ext uri="{9D8B030D-6E8A-4147-A177-3AD203B41FA5}">
                      <a16:colId xmlns:a16="http://schemas.microsoft.com/office/drawing/2014/main" val="1917296811"/>
                    </a:ext>
                  </a:extLst>
                </a:gridCol>
                <a:gridCol w="740664">
                  <a:extLst>
                    <a:ext uri="{9D8B030D-6E8A-4147-A177-3AD203B41FA5}">
                      <a16:colId xmlns:a16="http://schemas.microsoft.com/office/drawing/2014/main" val="3149521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67287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CHANNEL21 - 2024-04-26 12:49:20</a:t>
                      </a:r>
                      <a:r>
                        <a:rPr kumimoji="0" lang="de-DE" sz="1000" b="0" i="0" u="none" strike="noStrike" kern="1200" cap="none" spc="0" normalizeH="0" baseline="0" noProof="0">
                          <a:ln>
                            <a:noFill/>
                          </a:ln>
                          <a:solidFill>
                            <a:prstClr val="black"/>
                          </a:solidFill>
                          <a:effectLst/>
                          <a:uLnTx/>
                          <a:uFillTx/>
                          <a:latin typeface="Calibri"/>
                          <a:ea typeface="+mn-ea"/>
                          <a:cs typeface="+mn-cs"/>
                        </a:rPr>
                        <a:t>
 Hoch die Hände ... Wochenende 🙌! Und das beginnt bei uns traditionell Freitag um 13 Uhr mit Mein Moment bei CHANNEL21 😍.
Björn Donner erweist Luisa und Daniela diese Woche die Ehre, denn er bringt sein brandneues NUTRI Extract Hair Tonic mit und macht dich bereit auf sein abendliches Angebot des Tages. Falls du vorab nach alten Fotos unglücklicher Frisuren ✂️ in deiner Vergangenheit schauen magst, wärst du bestens auf die Sendung vorbereitet ... 😂. Zu unserer großen Freude schaut auch Juliane Holtorrf vorbei, mit ihr feiern wir den ersten Zirbenfamilie-Geburtstag 🎂
#channel21 #meinmoment #channel21family #channel21inspiriert #homeshopping #shopping #wochenende #bestemittagspause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extLst>
                  <a:ext uri="{0D108BD9-81ED-4DB2-BD59-A6C34878D82A}">
                    <a16:rowId xmlns:a16="http://schemas.microsoft.com/office/drawing/2014/main" val="4262845830"/>
                  </a:ext>
                </a:extLst>
              </a:tr>
            </a:tbl>
          </a:graphicData>
        </a:graphic>
      </p:graphicFrame>
      <p:sp>
        <p:nvSpPr>
          <p:cNvPr id="4" name="Text Placeholder 3">
            <a:extLst>
              <a:ext uri="{FF2B5EF4-FFF2-40B4-BE49-F238E27FC236}">
                <a16:creationId xmlns:a16="http://schemas.microsoft.com/office/drawing/2014/main" id="{488FB409-8D88-4153-BBD2-9C7A63F4CCF0}"/>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571974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05CCC-C2EB-43B1-8127-BACA4B75D6EA}"/>
              </a:ext>
            </a:extLst>
          </p:cNvPr>
          <p:cNvSpPr>
            <a:spLocks noGrp="1"/>
          </p:cNvSpPr>
          <p:nvPr>
            <p:ph type="title"/>
          </p:nvPr>
        </p:nvSpPr>
        <p:spPr/>
        <p:txBody>
          <a:bodyPr/>
          <a:lstStyle/>
          <a:p>
            <a:r>
              <a:rPr lang="en-US"/>
              <a:t>Facebook Beiträge - KPIs | CHANNEL21 - 4 of 16</a:t>
            </a:r>
          </a:p>
        </p:txBody>
      </p:sp>
      <p:graphicFrame>
        <p:nvGraphicFramePr>
          <p:cNvPr id="5" name="Table Placeholder 4">
            <a:extLst>
              <a:ext uri="{FF2B5EF4-FFF2-40B4-BE49-F238E27FC236}">
                <a16:creationId xmlns:a16="http://schemas.microsoft.com/office/drawing/2014/main" id="{767A3557-7674-4A6A-A603-A4FF2751196C}"/>
              </a:ext>
            </a:extLst>
          </p:cNvPr>
          <p:cNvGraphicFramePr>
            <a:graphicFrameLocks noGrp="1"/>
          </p:cNvGraphicFramePr>
          <p:nvPr>
            <p:ph type="tbl" sz="quarter" idx="13"/>
            <p:extLst>
              <p:ext uri="{D42A27DB-BD31-4B8C-83A1-F6EECF244321}">
                <p14:modId xmlns:p14="http://schemas.microsoft.com/office/powerpoint/2010/main" val="2028314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56056870"/>
                    </a:ext>
                  </a:extLst>
                </a:gridCol>
                <a:gridCol w="740664">
                  <a:extLst>
                    <a:ext uri="{9D8B030D-6E8A-4147-A177-3AD203B41FA5}">
                      <a16:colId xmlns:a16="http://schemas.microsoft.com/office/drawing/2014/main" val="3010752597"/>
                    </a:ext>
                  </a:extLst>
                </a:gridCol>
                <a:gridCol w="740664">
                  <a:extLst>
                    <a:ext uri="{9D8B030D-6E8A-4147-A177-3AD203B41FA5}">
                      <a16:colId xmlns:a16="http://schemas.microsoft.com/office/drawing/2014/main" val="1448815131"/>
                    </a:ext>
                  </a:extLst>
                </a:gridCol>
                <a:gridCol w="740664">
                  <a:extLst>
                    <a:ext uri="{9D8B030D-6E8A-4147-A177-3AD203B41FA5}">
                      <a16:colId xmlns:a16="http://schemas.microsoft.com/office/drawing/2014/main" val="3147073135"/>
                    </a:ext>
                  </a:extLst>
                </a:gridCol>
                <a:gridCol w="740664">
                  <a:extLst>
                    <a:ext uri="{9D8B030D-6E8A-4147-A177-3AD203B41FA5}">
                      <a16:colId xmlns:a16="http://schemas.microsoft.com/office/drawing/2014/main" val="3616528010"/>
                    </a:ext>
                  </a:extLst>
                </a:gridCol>
                <a:gridCol w="740664">
                  <a:extLst>
                    <a:ext uri="{9D8B030D-6E8A-4147-A177-3AD203B41FA5}">
                      <a16:colId xmlns:a16="http://schemas.microsoft.com/office/drawing/2014/main" val="816073613"/>
                    </a:ext>
                  </a:extLst>
                </a:gridCol>
                <a:gridCol w="740664">
                  <a:extLst>
                    <a:ext uri="{9D8B030D-6E8A-4147-A177-3AD203B41FA5}">
                      <a16:colId xmlns:a16="http://schemas.microsoft.com/office/drawing/2014/main" val="3073622150"/>
                    </a:ext>
                  </a:extLst>
                </a:gridCol>
                <a:gridCol w="740664">
                  <a:extLst>
                    <a:ext uri="{9D8B030D-6E8A-4147-A177-3AD203B41FA5}">
                      <a16:colId xmlns:a16="http://schemas.microsoft.com/office/drawing/2014/main" val="1707890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84447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CHANNEL21 - 2024-04-25 19:00:55</a:t>
                      </a:r>
                      <a:r>
                        <a:rPr kumimoji="0" lang="de-DE" sz="1000" b="0" i="0" u="none" strike="noStrike" kern="1200" cap="none" spc="0" normalizeH="0" baseline="0" noProof="0">
                          <a:ln>
                            <a:noFill/>
                          </a:ln>
                          <a:solidFill>
                            <a:prstClr val="black"/>
                          </a:solidFill>
                          <a:effectLst/>
                          <a:uLnTx/>
                          <a:uFillTx/>
                          <a:latin typeface="Calibri"/>
                          <a:ea typeface="+mn-ea"/>
                          <a:cs typeface="+mn-cs"/>
                        </a:rPr>
                        <a:t>
 Ein prickelndes, sinnliches und samtig weiches unsichtbares Kleid 👗 – das beschreibt den neuen Duft Nø 1 als reines Parfum mit 18 % Parfumölanteilen am besten✨✨.
Aber nicht nur der Inhalt überzeugt😍, sondern auch die einzigartige und besondere Hülle, die dein Badezimmer und jeden Ort, an den du es mitnimmst, in neuem Glanz erstrahlen lässt🌟.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521564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CHANNEL21 - 2024-04-25 08:00:32</a:t>
                      </a:r>
                      <a:r>
                        <a:rPr kumimoji="0" lang="de-DE" sz="1000" b="0" i="0" u="none" strike="noStrike" kern="1200" cap="none" spc="0" normalizeH="0" baseline="0" noProof="0">
                          <a:ln>
                            <a:noFill/>
                          </a:ln>
                          <a:solidFill>
                            <a:prstClr val="black"/>
                          </a:solidFill>
                          <a:effectLst/>
                          <a:uLnTx/>
                          <a:uFillTx/>
                          <a:latin typeface="Calibri"/>
                          <a:ea typeface="+mn-ea"/>
                          <a:cs typeface="+mn-cs"/>
                        </a:rPr>
                        <a:t>
 🙏💛 Was ist für dich Gold wert? Diese Frage passt nicht nur zu unseren Geburtstagsfarben, sondern zu all unseren gut gelaunten Menschen vor der Kamera – dieses Mal haben wir the one and only Ralf Kühler um ein Statement gebeten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868266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CHANNEL21 - 2024-04-24 08:01:01</a:t>
                      </a:r>
                      <a:r>
                        <a:rPr kumimoji="0" lang="de-DE" sz="1000" b="0" i="0" u="none" strike="noStrike" kern="1200" cap="none" spc="0" normalizeH="0" baseline="0" noProof="0">
                          <a:ln>
                            <a:noFill/>
                          </a:ln>
                          <a:solidFill>
                            <a:prstClr val="black"/>
                          </a:solidFill>
                          <a:effectLst/>
                          <a:uLnTx/>
                          <a:uFillTx/>
                          <a:latin typeface="Calibri"/>
                          <a:ea typeface="+mn-ea"/>
                          <a:cs typeface="+mn-cs"/>
                        </a:rPr>
                        <a:t>
 🎉 23 Jahre CHANNEL21 – das zelebrieren wir mit vielen tollen Geburtstagsangeboten unter 23 €. Ob Schmuck, Fashion, Beauty … tob‘ dich aus und feiere mit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659660041"/>
                  </a:ext>
                </a:extLst>
              </a:tr>
            </a:tbl>
          </a:graphicData>
        </a:graphic>
      </p:graphicFrame>
      <p:sp>
        <p:nvSpPr>
          <p:cNvPr id="4" name="Text Placeholder 3">
            <a:extLst>
              <a:ext uri="{FF2B5EF4-FFF2-40B4-BE49-F238E27FC236}">
                <a16:creationId xmlns:a16="http://schemas.microsoft.com/office/drawing/2014/main" id="{99A396BF-8D43-49A9-B0EF-4B2E5A037659}"/>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4036817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BD523-5022-4A0B-B099-F45C613898D2}"/>
              </a:ext>
            </a:extLst>
          </p:cNvPr>
          <p:cNvSpPr>
            <a:spLocks noGrp="1"/>
          </p:cNvSpPr>
          <p:nvPr>
            <p:ph type="title"/>
          </p:nvPr>
        </p:nvSpPr>
        <p:spPr/>
        <p:txBody>
          <a:bodyPr/>
          <a:lstStyle/>
          <a:p>
            <a:r>
              <a:rPr lang="en-US"/>
              <a:t>Facebook Beiträge - KPIs | CHANNEL21 - 5 of 16</a:t>
            </a:r>
          </a:p>
        </p:txBody>
      </p:sp>
      <p:graphicFrame>
        <p:nvGraphicFramePr>
          <p:cNvPr id="5" name="Table Placeholder 4">
            <a:extLst>
              <a:ext uri="{FF2B5EF4-FFF2-40B4-BE49-F238E27FC236}">
                <a16:creationId xmlns:a16="http://schemas.microsoft.com/office/drawing/2014/main" id="{BCCD61C6-C676-4542-B064-401CBE1D2B2E}"/>
              </a:ext>
            </a:extLst>
          </p:cNvPr>
          <p:cNvGraphicFramePr>
            <a:graphicFrameLocks noGrp="1"/>
          </p:cNvGraphicFramePr>
          <p:nvPr>
            <p:ph type="tbl" sz="quarter" idx="13"/>
            <p:extLst>
              <p:ext uri="{D42A27DB-BD31-4B8C-83A1-F6EECF244321}">
                <p14:modId xmlns:p14="http://schemas.microsoft.com/office/powerpoint/2010/main" val="2687079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25377242"/>
                    </a:ext>
                  </a:extLst>
                </a:gridCol>
                <a:gridCol w="740664">
                  <a:extLst>
                    <a:ext uri="{9D8B030D-6E8A-4147-A177-3AD203B41FA5}">
                      <a16:colId xmlns:a16="http://schemas.microsoft.com/office/drawing/2014/main" val="1219811251"/>
                    </a:ext>
                  </a:extLst>
                </a:gridCol>
                <a:gridCol w="740664">
                  <a:extLst>
                    <a:ext uri="{9D8B030D-6E8A-4147-A177-3AD203B41FA5}">
                      <a16:colId xmlns:a16="http://schemas.microsoft.com/office/drawing/2014/main" val="2588583101"/>
                    </a:ext>
                  </a:extLst>
                </a:gridCol>
                <a:gridCol w="740664">
                  <a:extLst>
                    <a:ext uri="{9D8B030D-6E8A-4147-A177-3AD203B41FA5}">
                      <a16:colId xmlns:a16="http://schemas.microsoft.com/office/drawing/2014/main" val="104789848"/>
                    </a:ext>
                  </a:extLst>
                </a:gridCol>
                <a:gridCol w="740664">
                  <a:extLst>
                    <a:ext uri="{9D8B030D-6E8A-4147-A177-3AD203B41FA5}">
                      <a16:colId xmlns:a16="http://schemas.microsoft.com/office/drawing/2014/main" val="2698952268"/>
                    </a:ext>
                  </a:extLst>
                </a:gridCol>
                <a:gridCol w="740664">
                  <a:extLst>
                    <a:ext uri="{9D8B030D-6E8A-4147-A177-3AD203B41FA5}">
                      <a16:colId xmlns:a16="http://schemas.microsoft.com/office/drawing/2014/main" val="2717024887"/>
                    </a:ext>
                  </a:extLst>
                </a:gridCol>
                <a:gridCol w="740664">
                  <a:extLst>
                    <a:ext uri="{9D8B030D-6E8A-4147-A177-3AD203B41FA5}">
                      <a16:colId xmlns:a16="http://schemas.microsoft.com/office/drawing/2014/main" val="3252045044"/>
                    </a:ext>
                  </a:extLst>
                </a:gridCol>
                <a:gridCol w="740664">
                  <a:extLst>
                    <a:ext uri="{9D8B030D-6E8A-4147-A177-3AD203B41FA5}">
                      <a16:colId xmlns:a16="http://schemas.microsoft.com/office/drawing/2014/main" val="1952571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75005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CHANNEL21 - 2024-04-23 08:00:50</a:t>
                      </a:r>
                      <a:r>
                        <a:rPr kumimoji="0" lang="de-DE" sz="1000" b="0" i="0" u="none" strike="noStrike" kern="1200" cap="none" spc="0" normalizeH="0" baseline="0" noProof="0">
                          <a:ln>
                            <a:noFill/>
                          </a:ln>
                          <a:solidFill>
                            <a:prstClr val="black"/>
                          </a:solidFill>
                          <a:effectLst/>
                          <a:uLnTx/>
                          <a:uFillTx/>
                          <a:latin typeface="Calibri"/>
                          <a:ea typeface="+mn-ea"/>
                          <a:cs typeface="+mn-cs"/>
                        </a:rPr>
                        <a:t>
 💍Mit Eyecatchern kennt sich Alexander Scharmberg aus, Magic Pearl steht schließlich für extravaganten, auffälligen Schmuck und Accessoires, die vor allem eines machen: Spaß! Und genau so ein besonderes Schmuckstück zaubert Alex nun für den 23. Geburtstag von CHANNEL21 aus dem Hut 🥳… freu dich auf einen vergoldeten Ring mit zwei funkelnden Zirkonia für jeden Anlas. Egal, ob Tag oder Nacht. Du entscheidest, ob du damit das Sonnen- oder Partylicht einfängst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030438708"/>
                  </a:ext>
                </a:extLst>
              </a:tr>
            </a:tbl>
          </a:graphicData>
        </a:graphic>
      </p:graphicFrame>
      <p:sp>
        <p:nvSpPr>
          <p:cNvPr id="4" name="Text Placeholder 3">
            <a:extLst>
              <a:ext uri="{FF2B5EF4-FFF2-40B4-BE49-F238E27FC236}">
                <a16:creationId xmlns:a16="http://schemas.microsoft.com/office/drawing/2014/main" id="{28C0542F-A207-4075-ABAC-73D6EB39DC6F}"/>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2572433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362EF-C4E8-481F-BFC5-153EFAAA0B6D}"/>
              </a:ext>
            </a:extLst>
          </p:cNvPr>
          <p:cNvSpPr>
            <a:spLocks noGrp="1"/>
          </p:cNvSpPr>
          <p:nvPr>
            <p:ph type="title"/>
          </p:nvPr>
        </p:nvSpPr>
        <p:spPr/>
        <p:txBody>
          <a:bodyPr/>
          <a:lstStyle/>
          <a:p>
            <a:r>
              <a:rPr lang="en-US"/>
              <a:t>Facebook Beiträge - KPIs | CHANNEL21 - 6 of 16</a:t>
            </a:r>
          </a:p>
        </p:txBody>
      </p:sp>
      <p:graphicFrame>
        <p:nvGraphicFramePr>
          <p:cNvPr id="5" name="Table Placeholder 4">
            <a:extLst>
              <a:ext uri="{FF2B5EF4-FFF2-40B4-BE49-F238E27FC236}">
                <a16:creationId xmlns:a16="http://schemas.microsoft.com/office/drawing/2014/main" id="{F7FF9163-4BE4-40C1-9FB8-833C78535BBF}"/>
              </a:ext>
            </a:extLst>
          </p:cNvPr>
          <p:cNvGraphicFramePr>
            <a:graphicFrameLocks noGrp="1"/>
          </p:cNvGraphicFramePr>
          <p:nvPr>
            <p:ph type="tbl" sz="quarter" idx="13"/>
            <p:extLst>
              <p:ext uri="{D42A27DB-BD31-4B8C-83A1-F6EECF244321}">
                <p14:modId xmlns:p14="http://schemas.microsoft.com/office/powerpoint/2010/main" val="2093017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08511121"/>
                    </a:ext>
                  </a:extLst>
                </a:gridCol>
                <a:gridCol w="740664">
                  <a:extLst>
                    <a:ext uri="{9D8B030D-6E8A-4147-A177-3AD203B41FA5}">
                      <a16:colId xmlns:a16="http://schemas.microsoft.com/office/drawing/2014/main" val="2471646683"/>
                    </a:ext>
                  </a:extLst>
                </a:gridCol>
                <a:gridCol w="740664">
                  <a:extLst>
                    <a:ext uri="{9D8B030D-6E8A-4147-A177-3AD203B41FA5}">
                      <a16:colId xmlns:a16="http://schemas.microsoft.com/office/drawing/2014/main" val="4252923455"/>
                    </a:ext>
                  </a:extLst>
                </a:gridCol>
                <a:gridCol w="740664">
                  <a:extLst>
                    <a:ext uri="{9D8B030D-6E8A-4147-A177-3AD203B41FA5}">
                      <a16:colId xmlns:a16="http://schemas.microsoft.com/office/drawing/2014/main" val="3870648345"/>
                    </a:ext>
                  </a:extLst>
                </a:gridCol>
                <a:gridCol w="740664">
                  <a:extLst>
                    <a:ext uri="{9D8B030D-6E8A-4147-A177-3AD203B41FA5}">
                      <a16:colId xmlns:a16="http://schemas.microsoft.com/office/drawing/2014/main" val="1396708789"/>
                    </a:ext>
                  </a:extLst>
                </a:gridCol>
                <a:gridCol w="740664">
                  <a:extLst>
                    <a:ext uri="{9D8B030D-6E8A-4147-A177-3AD203B41FA5}">
                      <a16:colId xmlns:a16="http://schemas.microsoft.com/office/drawing/2014/main" val="2468234301"/>
                    </a:ext>
                  </a:extLst>
                </a:gridCol>
                <a:gridCol w="740664">
                  <a:extLst>
                    <a:ext uri="{9D8B030D-6E8A-4147-A177-3AD203B41FA5}">
                      <a16:colId xmlns:a16="http://schemas.microsoft.com/office/drawing/2014/main" val="2871066204"/>
                    </a:ext>
                  </a:extLst>
                </a:gridCol>
                <a:gridCol w="740664">
                  <a:extLst>
                    <a:ext uri="{9D8B030D-6E8A-4147-A177-3AD203B41FA5}">
                      <a16:colId xmlns:a16="http://schemas.microsoft.com/office/drawing/2014/main" val="1474074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3950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CHANNEL21 - 2024-04-22 19:00:06</a:t>
                      </a:r>
                      <a:r>
                        <a:rPr kumimoji="0" lang="de-DE" sz="1000" b="0" i="0" u="none" strike="noStrike" kern="1200" cap="none" spc="0" normalizeH="0" baseline="0" noProof="0">
                          <a:ln>
                            <a:noFill/>
                          </a:ln>
                          <a:solidFill>
                            <a:prstClr val="black"/>
                          </a:solidFill>
                          <a:effectLst/>
                          <a:uLnTx/>
                          <a:uFillTx/>
                          <a:latin typeface="Calibri"/>
                          <a:ea typeface="+mn-ea"/>
                          <a:cs typeface="+mn-cs"/>
                        </a:rPr>
                        <a:t>
 *Gewinnspiel* Weil wir gerade ausgelassen unseren 23. Geburtstag 🎂 feiern, wollten wir dir ebenfalls ein schönes Geschenk machen. Denn eine Party ohne Präsente 🥳🎁 ist wie CHANNEL21 ohne Moderation. Gewinne ein Paket mit mehreren verschiedenen Produkten aus dem CHANNEL21-Kosmos.
Beantworte für deine Teilnahme bitte folgende Frage in den Kommentaren: Wie sieht DEIN perfekter Geburtstag aus?
🤞🍀 Teilnehmen kannst du bis zum 29.04.2024, 23:59 Uhr. Der/die glückliche Gewinner/in wird am 30.04.2024 ausgelost und bei Social Media bekanntgegeben. Weitere Infos zu unseren Teilnahmebedingungen bei Social Media Gewinnspielen findest du hier: Social Media Gewinnspiele (channel21.de)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298563928"/>
                  </a:ext>
                </a:extLst>
              </a:tr>
            </a:tbl>
          </a:graphicData>
        </a:graphic>
      </p:graphicFrame>
      <p:sp>
        <p:nvSpPr>
          <p:cNvPr id="4" name="Text Placeholder 3">
            <a:extLst>
              <a:ext uri="{FF2B5EF4-FFF2-40B4-BE49-F238E27FC236}">
                <a16:creationId xmlns:a16="http://schemas.microsoft.com/office/drawing/2014/main" id="{6DD6B8FB-2821-4BC7-9366-8E7D98E87CCA}"/>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2367074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4E174-2C79-4576-9D9A-7C87972A3BBE}"/>
              </a:ext>
            </a:extLst>
          </p:cNvPr>
          <p:cNvSpPr>
            <a:spLocks noGrp="1"/>
          </p:cNvSpPr>
          <p:nvPr>
            <p:ph type="title"/>
          </p:nvPr>
        </p:nvSpPr>
        <p:spPr/>
        <p:txBody>
          <a:bodyPr/>
          <a:lstStyle/>
          <a:p>
            <a:r>
              <a:rPr lang="en-US"/>
              <a:t>Facebook Beiträge - KPIs | CHANNEL21 - 7 of 16</a:t>
            </a:r>
          </a:p>
        </p:txBody>
      </p:sp>
      <p:graphicFrame>
        <p:nvGraphicFramePr>
          <p:cNvPr id="5" name="Table Placeholder 4">
            <a:extLst>
              <a:ext uri="{FF2B5EF4-FFF2-40B4-BE49-F238E27FC236}">
                <a16:creationId xmlns:a16="http://schemas.microsoft.com/office/drawing/2014/main" id="{9DEB74B0-55BD-43FC-86A9-C123A30A661D}"/>
              </a:ext>
            </a:extLst>
          </p:cNvPr>
          <p:cNvGraphicFramePr>
            <a:graphicFrameLocks noGrp="1"/>
          </p:cNvGraphicFramePr>
          <p:nvPr>
            <p:ph type="tbl" sz="quarter" idx="13"/>
            <p:extLst>
              <p:ext uri="{D42A27DB-BD31-4B8C-83A1-F6EECF244321}">
                <p14:modId xmlns:p14="http://schemas.microsoft.com/office/powerpoint/2010/main" val="1114287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278728016"/>
                    </a:ext>
                  </a:extLst>
                </a:gridCol>
                <a:gridCol w="740664">
                  <a:extLst>
                    <a:ext uri="{9D8B030D-6E8A-4147-A177-3AD203B41FA5}">
                      <a16:colId xmlns:a16="http://schemas.microsoft.com/office/drawing/2014/main" val="3160336218"/>
                    </a:ext>
                  </a:extLst>
                </a:gridCol>
                <a:gridCol w="740664">
                  <a:extLst>
                    <a:ext uri="{9D8B030D-6E8A-4147-A177-3AD203B41FA5}">
                      <a16:colId xmlns:a16="http://schemas.microsoft.com/office/drawing/2014/main" val="2826947653"/>
                    </a:ext>
                  </a:extLst>
                </a:gridCol>
                <a:gridCol w="740664">
                  <a:extLst>
                    <a:ext uri="{9D8B030D-6E8A-4147-A177-3AD203B41FA5}">
                      <a16:colId xmlns:a16="http://schemas.microsoft.com/office/drawing/2014/main" val="1712023665"/>
                    </a:ext>
                  </a:extLst>
                </a:gridCol>
                <a:gridCol w="740664">
                  <a:extLst>
                    <a:ext uri="{9D8B030D-6E8A-4147-A177-3AD203B41FA5}">
                      <a16:colId xmlns:a16="http://schemas.microsoft.com/office/drawing/2014/main" val="1931557498"/>
                    </a:ext>
                  </a:extLst>
                </a:gridCol>
                <a:gridCol w="740664">
                  <a:extLst>
                    <a:ext uri="{9D8B030D-6E8A-4147-A177-3AD203B41FA5}">
                      <a16:colId xmlns:a16="http://schemas.microsoft.com/office/drawing/2014/main" val="615928308"/>
                    </a:ext>
                  </a:extLst>
                </a:gridCol>
                <a:gridCol w="740664">
                  <a:extLst>
                    <a:ext uri="{9D8B030D-6E8A-4147-A177-3AD203B41FA5}">
                      <a16:colId xmlns:a16="http://schemas.microsoft.com/office/drawing/2014/main" val="860007113"/>
                    </a:ext>
                  </a:extLst>
                </a:gridCol>
                <a:gridCol w="740664">
                  <a:extLst>
                    <a:ext uri="{9D8B030D-6E8A-4147-A177-3AD203B41FA5}">
                      <a16:colId xmlns:a16="http://schemas.microsoft.com/office/drawing/2014/main" val="1956390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92721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CHANNEL21 - 2024-04-21 10:00:36</a:t>
                      </a:r>
                      <a:r>
                        <a:rPr kumimoji="0" lang="de-DE" sz="1000" b="0" i="0" u="none" strike="noStrike" kern="1200" cap="none" spc="0" normalizeH="0" baseline="0" noProof="0">
                          <a:ln>
                            <a:noFill/>
                          </a:ln>
                          <a:solidFill>
                            <a:prstClr val="black"/>
                          </a:solidFill>
                          <a:effectLst/>
                          <a:uLnTx/>
                          <a:uFillTx/>
                          <a:latin typeface="Calibri"/>
                          <a:ea typeface="+mn-ea"/>
                          <a:cs typeface="+mn-cs"/>
                        </a:rPr>
                        <a:t>
 Was ist für dich Gold wert?
🎂🤩 Wir nutzen unsere großartige Geburtstagsstimmung, um mal in uns zu gehen und liebe Menschen vor der Kamera zu fragen, was ihnen bei CHANNEL21 Gold wert ist 🙏. Unsere strahlende Luisa macht den Anfang – was würdest DU antworten?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67930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CHANNEL21 - 2024-04-20 18:46:27</a:t>
                      </a:r>
                      <a:r>
                        <a:rPr kumimoji="0" lang="de-DE" sz="1000" b="0" i="0" u="none" strike="noStrike" kern="1200" cap="none" spc="0" normalizeH="0" baseline="0" noProof="0">
                          <a:ln>
                            <a:noFill/>
                          </a:ln>
                          <a:solidFill>
                            <a:prstClr val="black"/>
                          </a:solidFill>
                          <a:effectLst/>
                          <a:uLnTx/>
                          <a:uFillTx/>
                          <a:latin typeface="Calibri"/>
                          <a:ea typeface="+mn-ea"/>
                          <a:cs typeface="+mn-cs"/>
                        </a:rPr>
                        <a:t>
 Hoch die Hände ... Wochenende 🙌! 
Unsere Mein-Moment-Reihe dehnen wir diese Woche aufs ganze Wochenende aus, denn Samstagabend um 19 Uhr zelebrieren Luisa und Daniela mit der Mein Moment Gala den Startschuss in unseren 23. Geburtstag 🎂🍾. Für eine bezaubernde Party in Saus und Braus 🎉 sind Sarah Kern, Marco Caspari, Edwina Eidtmann sowie Sascha Heyna und Tamara Sedmak mit dabei. Alle bringen ihre persönlichen Highlightprodukte mit und erzählen, welche weiteren Aktionen und Überraschungen bei diesem Geburtstag noch auf dich warten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extLst>
                  <a:ext uri="{0D108BD9-81ED-4DB2-BD59-A6C34878D82A}">
                    <a16:rowId xmlns:a16="http://schemas.microsoft.com/office/drawing/2014/main" val="389838250"/>
                  </a:ext>
                </a:extLst>
              </a:tr>
            </a:tbl>
          </a:graphicData>
        </a:graphic>
      </p:graphicFrame>
      <p:sp>
        <p:nvSpPr>
          <p:cNvPr id="4" name="Text Placeholder 3">
            <a:extLst>
              <a:ext uri="{FF2B5EF4-FFF2-40B4-BE49-F238E27FC236}">
                <a16:creationId xmlns:a16="http://schemas.microsoft.com/office/drawing/2014/main" id="{75CE86AF-EFA6-40E3-80F1-E4A38C74C392}"/>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2904587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DAA0A-E562-482D-84D5-433FB8DEFAE6}"/>
              </a:ext>
            </a:extLst>
          </p:cNvPr>
          <p:cNvSpPr>
            <a:spLocks noGrp="1"/>
          </p:cNvSpPr>
          <p:nvPr>
            <p:ph type="title"/>
          </p:nvPr>
        </p:nvSpPr>
        <p:spPr/>
        <p:txBody>
          <a:bodyPr/>
          <a:lstStyle/>
          <a:p>
            <a:r>
              <a:rPr lang="en-US"/>
              <a:t>Facebook Beiträge - KPIs | CHANNEL21 - 8 of 16</a:t>
            </a:r>
          </a:p>
        </p:txBody>
      </p:sp>
      <p:graphicFrame>
        <p:nvGraphicFramePr>
          <p:cNvPr id="5" name="Table Placeholder 4">
            <a:extLst>
              <a:ext uri="{FF2B5EF4-FFF2-40B4-BE49-F238E27FC236}">
                <a16:creationId xmlns:a16="http://schemas.microsoft.com/office/drawing/2014/main" id="{777B840E-EE7A-43AB-863A-79CF2D88F841}"/>
              </a:ext>
            </a:extLst>
          </p:cNvPr>
          <p:cNvGraphicFramePr>
            <a:graphicFrameLocks noGrp="1"/>
          </p:cNvGraphicFramePr>
          <p:nvPr>
            <p:ph type="tbl" sz="quarter" idx="13"/>
            <p:extLst>
              <p:ext uri="{D42A27DB-BD31-4B8C-83A1-F6EECF244321}">
                <p14:modId xmlns:p14="http://schemas.microsoft.com/office/powerpoint/2010/main" val="4043296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59081431"/>
                    </a:ext>
                  </a:extLst>
                </a:gridCol>
                <a:gridCol w="740664">
                  <a:extLst>
                    <a:ext uri="{9D8B030D-6E8A-4147-A177-3AD203B41FA5}">
                      <a16:colId xmlns:a16="http://schemas.microsoft.com/office/drawing/2014/main" val="2960711329"/>
                    </a:ext>
                  </a:extLst>
                </a:gridCol>
                <a:gridCol w="740664">
                  <a:extLst>
                    <a:ext uri="{9D8B030D-6E8A-4147-A177-3AD203B41FA5}">
                      <a16:colId xmlns:a16="http://schemas.microsoft.com/office/drawing/2014/main" val="1992350792"/>
                    </a:ext>
                  </a:extLst>
                </a:gridCol>
                <a:gridCol w="740664">
                  <a:extLst>
                    <a:ext uri="{9D8B030D-6E8A-4147-A177-3AD203B41FA5}">
                      <a16:colId xmlns:a16="http://schemas.microsoft.com/office/drawing/2014/main" val="703576011"/>
                    </a:ext>
                  </a:extLst>
                </a:gridCol>
                <a:gridCol w="740664">
                  <a:extLst>
                    <a:ext uri="{9D8B030D-6E8A-4147-A177-3AD203B41FA5}">
                      <a16:colId xmlns:a16="http://schemas.microsoft.com/office/drawing/2014/main" val="3099678344"/>
                    </a:ext>
                  </a:extLst>
                </a:gridCol>
                <a:gridCol w="740664">
                  <a:extLst>
                    <a:ext uri="{9D8B030D-6E8A-4147-A177-3AD203B41FA5}">
                      <a16:colId xmlns:a16="http://schemas.microsoft.com/office/drawing/2014/main" val="178819438"/>
                    </a:ext>
                  </a:extLst>
                </a:gridCol>
                <a:gridCol w="740664">
                  <a:extLst>
                    <a:ext uri="{9D8B030D-6E8A-4147-A177-3AD203B41FA5}">
                      <a16:colId xmlns:a16="http://schemas.microsoft.com/office/drawing/2014/main" val="2151234151"/>
                    </a:ext>
                  </a:extLst>
                </a:gridCol>
                <a:gridCol w="740664">
                  <a:extLst>
                    <a:ext uri="{9D8B030D-6E8A-4147-A177-3AD203B41FA5}">
                      <a16:colId xmlns:a16="http://schemas.microsoft.com/office/drawing/2014/main" val="4095669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26568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CHANNEL21 - 2024-04-20 08:00:08</a:t>
                      </a:r>
                      <a:r>
                        <a:rPr kumimoji="0" lang="de-DE" sz="1000" b="0" i="0" u="none" strike="noStrike" kern="1200" cap="none" spc="0" normalizeH="0" baseline="0" noProof="0">
                          <a:ln>
                            <a:noFill/>
                          </a:ln>
                          <a:solidFill>
                            <a:prstClr val="black"/>
                          </a:solidFill>
                          <a:effectLst/>
                          <a:uLnTx/>
                          <a:uFillTx/>
                          <a:latin typeface="Calibri"/>
                          <a:ea typeface="+mn-ea"/>
                          <a:cs typeface="+mn-cs"/>
                        </a:rPr>
                        <a:t>
 🎉 Party Time! Premieren, Rubbellose, Überraschungen, Gewinnspiele und ausgewählte Artikel für nur 23 € – da kann nur die Rede vom CHANNEL21 Geburtstag sein! Ab dem 20. April feiern wir ganze 10 Tage lang unseren 23. Geburtstag und sorgen auf allen Kanälen für beste Stimmung. Schaust du im TV oder vom Handy zu? Egal, von wo, wir sind überall gut gelaunt - und das darfst du bei unseren Geburtstagsangeboten auch sein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03608979"/>
                  </a:ext>
                </a:extLst>
              </a:tr>
            </a:tbl>
          </a:graphicData>
        </a:graphic>
      </p:graphicFrame>
      <p:sp>
        <p:nvSpPr>
          <p:cNvPr id="4" name="Text Placeholder 3">
            <a:extLst>
              <a:ext uri="{FF2B5EF4-FFF2-40B4-BE49-F238E27FC236}">
                <a16:creationId xmlns:a16="http://schemas.microsoft.com/office/drawing/2014/main" id="{B067E99A-E894-45B3-A2B6-C2F3A77DE8CB}"/>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691982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DF530-7F2B-48BF-A012-6509C0EB907D}"/>
              </a:ext>
            </a:extLst>
          </p:cNvPr>
          <p:cNvSpPr>
            <a:spLocks noGrp="1"/>
          </p:cNvSpPr>
          <p:nvPr>
            <p:ph type="title"/>
          </p:nvPr>
        </p:nvSpPr>
        <p:spPr/>
        <p:txBody>
          <a:bodyPr/>
          <a:lstStyle/>
          <a:p>
            <a:r>
              <a:rPr lang="en-US"/>
              <a:t>Facebook Beiträge - KPIs | CHANNEL21 - 9 of 16</a:t>
            </a:r>
          </a:p>
        </p:txBody>
      </p:sp>
      <p:graphicFrame>
        <p:nvGraphicFramePr>
          <p:cNvPr id="5" name="Table Placeholder 4">
            <a:extLst>
              <a:ext uri="{FF2B5EF4-FFF2-40B4-BE49-F238E27FC236}">
                <a16:creationId xmlns:a16="http://schemas.microsoft.com/office/drawing/2014/main" id="{4FC26EB1-C955-4622-8F5C-32DA7ACDCA71}"/>
              </a:ext>
            </a:extLst>
          </p:cNvPr>
          <p:cNvGraphicFramePr>
            <a:graphicFrameLocks noGrp="1"/>
          </p:cNvGraphicFramePr>
          <p:nvPr>
            <p:ph type="tbl" sz="quarter" idx="13"/>
            <p:extLst>
              <p:ext uri="{D42A27DB-BD31-4B8C-83A1-F6EECF244321}">
                <p14:modId xmlns:p14="http://schemas.microsoft.com/office/powerpoint/2010/main" val="2892421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00723919"/>
                    </a:ext>
                  </a:extLst>
                </a:gridCol>
                <a:gridCol w="740664">
                  <a:extLst>
                    <a:ext uri="{9D8B030D-6E8A-4147-A177-3AD203B41FA5}">
                      <a16:colId xmlns:a16="http://schemas.microsoft.com/office/drawing/2014/main" val="1183702037"/>
                    </a:ext>
                  </a:extLst>
                </a:gridCol>
                <a:gridCol w="740664">
                  <a:extLst>
                    <a:ext uri="{9D8B030D-6E8A-4147-A177-3AD203B41FA5}">
                      <a16:colId xmlns:a16="http://schemas.microsoft.com/office/drawing/2014/main" val="2398566519"/>
                    </a:ext>
                  </a:extLst>
                </a:gridCol>
                <a:gridCol w="740664">
                  <a:extLst>
                    <a:ext uri="{9D8B030D-6E8A-4147-A177-3AD203B41FA5}">
                      <a16:colId xmlns:a16="http://schemas.microsoft.com/office/drawing/2014/main" val="3720935894"/>
                    </a:ext>
                  </a:extLst>
                </a:gridCol>
                <a:gridCol w="740664">
                  <a:extLst>
                    <a:ext uri="{9D8B030D-6E8A-4147-A177-3AD203B41FA5}">
                      <a16:colId xmlns:a16="http://schemas.microsoft.com/office/drawing/2014/main" val="1733231647"/>
                    </a:ext>
                  </a:extLst>
                </a:gridCol>
                <a:gridCol w="740664">
                  <a:extLst>
                    <a:ext uri="{9D8B030D-6E8A-4147-A177-3AD203B41FA5}">
                      <a16:colId xmlns:a16="http://schemas.microsoft.com/office/drawing/2014/main" val="2869299164"/>
                    </a:ext>
                  </a:extLst>
                </a:gridCol>
                <a:gridCol w="740664">
                  <a:extLst>
                    <a:ext uri="{9D8B030D-6E8A-4147-A177-3AD203B41FA5}">
                      <a16:colId xmlns:a16="http://schemas.microsoft.com/office/drawing/2014/main" val="2936299860"/>
                    </a:ext>
                  </a:extLst>
                </a:gridCol>
                <a:gridCol w="740664">
                  <a:extLst>
                    <a:ext uri="{9D8B030D-6E8A-4147-A177-3AD203B41FA5}">
                      <a16:colId xmlns:a16="http://schemas.microsoft.com/office/drawing/2014/main" val="3882936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50002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CHANNEL21 - 2024-04-19 12:47:48</a:t>
                      </a:r>
                      <a:r>
                        <a:rPr kumimoji="0" lang="de-DE" sz="1000" b="0" i="0" u="none" strike="noStrike" kern="1200" cap="none" spc="0" normalizeH="0" baseline="0" noProof="0">
                          <a:ln>
                            <a:noFill/>
                          </a:ln>
                          <a:solidFill>
                            <a:prstClr val="black"/>
                          </a:solidFill>
                          <a:effectLst/>
                          <a:uLnTx/>
                          <a:uFillTx/>
                          <a:latin typeface="Calibri"/>
                          <a:ea typeface="+mn-ea"/>
                          <a:cs typeface="+mn-cs"/>
                        </a:rPr>
                        <a:t>
 Hoch die Hände ... Wochenende 🙌! Und das beginnt bei uns traditionell Freitag um 13 Uhr mit Mein Moment bei CHANNEL21 😍.
Dieses Mal machen wir aus unserer Sendung ein inspirierendes Kochevent, denn Luisa und Daniela haben Friedemann Spickenborn, unseren neuen Experten von lecker daheim, eingeladen. Erfahrungsgemäß sind Gäste, die für leckeres Essen sorgen, auf dem besten Weg, begehrt und bekannt 💖 zu werden – vor allem, wenn zwei liebe Fans aus unserer Facebook-Community in dieser Show bekocht werden 😋. Wenn es gut duftet, bleibt man nie lang allein. Mal schauen, ob für Prof. Dr. Herbert Plum und Sascha Heyna noch etwas übrigbleibt 😉
#channel21 #meinmoment #channel21family #channel21inspiriert #homeshopping #shopping #wochenende #bestemittagspause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extLst>
                  <a:ext uri="{0D108BD9-81ED-4DB2-BD59-A6C34878D82A}">
                    <a16:rowId xmlns:a16="http://schemas.microsoft.com/office/drawing/2014/main" val="1526709630"/>
                  </a:ext>
                </a:extLst>
              </a:tr>
            </a:tbl>
          </a:graphicData>
        </a:graphic>
      </p:graphicFrame>
      <p:sp>
        <p:nvSpPr>
          <p:cNvPr id="4" name="Text Placeholder 3">
            <a:extLst>
              <a:ext uri="{FF2B5EF4-FFF2-40B4-BE49-F238E27FC236}">
                <a16:creationId xmlns:a16="http://schemas.microsoft.com/office/drawing/2014/main" id="{0AF3A789-AA7E-4E5B-9E88-618A2D3C1840}"/>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676753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7490A-153B-46CB-AB08-514307E9B26C}"/>
              </a:ext>
            </a:extLst>
          </p:cNvPr>
          <p:cNvSpPr>
            <a:spLocks noGrp="1"/>
          </p:cNvSpPr>
          <p:nvPr>
            <p:ph type="title"/>
          </p:nvPr>
        </p:nvSpPr>
        <p:spPr/>
        <p:txBody>
          <a:bodyPr/>
          <a:lstStyle/>
          <a:p>
            <a:r>
              <a:rPr lang="en-US"/>
              <a:t>Facebook Beiträge - KPIs | CHANNEL21 - 10 of 16</a:t>
            </a:r>
          </a:p>
        </p:txBody>
      </p:sp>
      <p:graphicFrame>
        <p:nvGraphicFramePr>
          <p:cNvPr id="5" name="Table Placeholder 4">
            <a:extLst>
              <a:ext uri="{FF2B5EF4-FFF2-40B4-BE49-F238E27FC236}">
                <a16:creationId xmlns:a16="http://schemas.microsoft.com/office/drawing/2014/main" id="{90DD0967-B5CD-4460-BACD-5F173710DDA7}"/>
              </a:ext>
            </a:extLst>
          </p:cNvPr>
          <p:cNvGraphicFramePr>
            <a:graphicFrameLocks noGrp="1"/>
          </p:cNvGraphicFramePr>
          <p:nvPr>
            <p:ph type="tbl" sz="quarter" idx="13"/>
            <p:extLst>
              <p:ext uri="{D42A27DB-BD31-4B8C-83A1-F6EECF244321}">
                <p14:modId xmlns:p14="http://schemas.microsoft.com/office/powerpoint/2010/main" val="2392517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17256303"/>
                    </a:ext>
                  </a:extLst>
                </a:gridCol>
                <a:gridCol w="740664">
                  <a:extLst>
                    <a:ext uri="{9D8B030D-6E8A-4147-A177-3AD203B41FA5}">
                      <a16:colId xmlns:a16="http://schemas.microsoft.com/office/drawing/2014/main" val="3429243194"/>
                    </a:ext>
                  </a:extLst>
                </a:gridCol>
                <a:gridCol w="740664">
                  <a:extLst>
                    <a:ext uri="{9D8B030D-6E8A-4147-A177-3AD203B41FA5}">
                      <a16:colId xmlns:a16="http://schemas.microsoft.com/office/drawing/2014/main" val="3717444728"/>
                    </a:ext>
                  </a:extLst>
                </a:gridCol>
                <a:gridCol w="740664">
                  <a:extLst>
                    <a:ext uri="{9D8B030D-6E8A-4147-A177-3AD203B41FA5}">
                      <a16:colId xmlns:a16="http://schemas.microsoft.com/office/drawing/2014/main" val="3261501172"/>
                    </a:ext>
                  </a:extLst>
                </a:gridCol>
                <a:gridCol w="740664">
                  <a:extLst>
                    <a:ext uri="{9D8B030D-6E8A-4147-A177-3AD203B41FA5}">
                      <a16:colId xmlns:a16="http://schemas.microsoft.com/office/drawing/2014/main" val="1057139883"/>
                    </a:ext>
                  </a:extLst>
                </a:gridCol>
                <a:gridCol w="740664">
                  <a:extLst>
                    <a:ext uri="{9D8B030D-6E8A-4147-A177-3AD203B41FA5}">
                      <a16:colId xmlns:a16="http://schemas.microsoft.com/office/drawing/2014/main" val="53495154"/>
                    </a:ext>
                  </a:extLst>
                </a:gridCol>
                <a:gridCol w="740664">
                  <a:extLst>
                    <a:ext uri="{9D8B030D-6E8A-4147-A177-3AD203B41FA5}">
                      <a16:colId xmlns:a16="http://schemas.microsoft.com/office/drawing/2014/main" val="512577893"/>
                    </a:ext>
                  </a:extLst>
                </a:gridCol>
                <a:gridCol w="740664">
                  <a:extLst>
                    <a:ext uri="{9D8B030D-6E8A-4147-A177-3AD203B41FA5}">
                      <a16:colId xmlns:a16="http://schemas.microsoft.com/office/drawing/2014/main" val="2883597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2018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CHANNEL21 - 2024-04-18 19:01:11</a:t>
                      </a:r>
                      <a:r>
                        <a:rPr kumimoji="0" lang="de-DE" sz="1000" b="0" i="0" u="none" strike="noStrike" kern="1200" cap="none" spc="0" normalizeH="0" baseline="0" noProof="0">
                          <a:ln>
                            <a:noFill/>
                          </a:ln>
                          <a:solidFill>
                            <a:prstClr val="black"/>
                          </a:solidFill>
                          <a:effectLst/>
                          <a:uLnTx/>
                          <a:uFillTx/>
                          <a:latin typeface="Calibri"/>
                          <a:ea typeface="+mn-ea"/>
                          <a:cs typeface="+mn-cs"/>
                        </a:rPr>
                        <a:t>
 🧣🩷Wenn du dich gerade in unser wunderschönes Tuch von Ricarda M. verliebst, dann lass es zu 😁, denn wir zeigen dir drei verschiedene Styling-Optionen, damit du dich keinen einzigen Tag mehr von ihm trennen musst. Als Handtaschen-Accessoire, Gürtel oder einfach um die Schultern gelegt, fügst du jedem Outfit das gewisse Etwas hinzu – und wie für alle Ricarda M. Premieren im CHANNEL21 Geburtstag gilt: schnell sein, um noch eine LIMITED EDITION zu ergattern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965153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CHANNEL21 - 2024-04-18 08:00:07</a:t>
                      </a:r>
                      <a:r>
                        <a:rPr kumimoji="0" lang="de-DE" sz="1000" b="0" i="0" u="none" strike="noStrike" kern="1200" cap="none" spc="0" normalizeH="0" baseline="0" noProof="0">
                          <a:ln>
                            <a:noFill/>
                          </a:ln>
                          <a:solidFill>
                            <a:prstClr val="black"/>
                          </a:solidFill>
                          <a:effectLst/>
                          <a:uLnTx/>
                          <a:uFillTx/>
                          <a:latin typeface="Calibri"/>
                          <a:ea typeface="+mn-ea"/>
                          <a:cs typeface="+mn-cs"/>
                        </a:rPr>
                        <a:t>
 🩷🦩🌷Die Zukunft ist PINK! Wir haben die schönsten Teile in unserer neuen Lieblingsfarbe für dich herausgesucht, denn was wir derzeit wirklich brauchen, sind Frauen, die einzigartig und sichtbar sind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22761842"/>
                  </a:ext>
                </a:extLst>
              </a:tr>
            </a:tbl>
          </a:graphicData>
        </a:graphic>
      </p:graphicFrame>
      <p:sp>
        <p:nvSpPr>
          <p:cNvPr id="4" name="Text Placeholder 3">
            <a:extLst>
              <a:ext uri="{FF2B5EF4-FFF2-40B4-BE49-F238E27FC236}">
                <a16:creationId xmlns:a16="http://schemas.microsoft.com/office/drawing/2014/main" id="{1DA62AF9-FDFA-41FD-B0E5-5CD1E7E4580C}"/>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787091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BDCFE-1271-41A1-A192-AA842A881B84}"/>
              </a:ext>
            </a:extLst>
          </p:cNvPr>
          <p:cNvSpPr>
            <a:spLocks noGrp="1"/>
          </p:cNvSpPr>
          <p:nvPr>
            <p:ph type="title"/>
          </p:nvPr>
        </p:nvSpPr>
        <p:spPr/>
        <p:txBody>
          <a:bodyPr/>
          <a:lstStyle/>
          <a:p>
            <a:r>
              <a:rPr lang="en-US"/>
              <a:t>Facebook Beiträge - KPIs | CHANNEL21 - 11 of 16</a:t>
            </a:r>
          </a:p>
        </p:txBody>
      </p:sp>
      <p:graphicFrame>
        <p:nvGraphicFramePr>
          <p:cNvPr id="5" name="Table Placeholder 4">
            <a:extLst>
              <a:ext uri="{FF2B5EF4-FFF2-40B4-BE49-F238E27FC236}">
                <a16:creationId xmlns:a16="http://schemas.microsoft.com/office/drawing/2014/main" id="{F652FF4F-4E11-42A2-8D04-8ADAB3393FC1}"/>
              </a:ext>
            </a:extLst>
          </p:cNvPr>
          <p:cNvGraphicFramePr>
            <a:graphicFrameLocks noGrp="1"/>
          </p:cNvGraphicFramePr>
          <p:nvPr>
            <p:ph type="tbl" sz="quarter" idx="13"/>
            <p:extLst>
              <p:ext uri="{D42A27DB-BD31-4B8C-83A1-F6EECF244321}">
                <p14:modId xmlns:p14="http://schemas.microsoft.com/office/powerpoint/2010/main" val="1274804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18780419"/>
                    </a:ext>
                  </a:extLst>
                </a:gridCol>
                <a:gridCol w="740664">
                  <a:extLst>
                    <a:ext uri="{9D8B030D-6E8A-4147-A177-3AD203B41FA5}">
                      <a16:colId xmlns:a16="http://schemas.microsoft.com/office/drawing/2014/main" val="1813855744"/>
                    </a:ext>
                  </a:extLst>
                </a:gridCol>
                <a:gridCol w="740664">
                  <a:extLst>
                    <a:ext uri="{9D8B030D-6E8A-4147-A177-3AD203B41FA5}">
                      <a16:colId xmlns:a16="http://schemas.microsoft.com/office/drawing/2014/main" val="1847520736"/>
                    </a:ext>
                  </a:extLst>
                </a:gridCol>
                <a:gridCol w="740664">
                  <a:extLst>
                    <a:ext uri="{9D8B030D-6E8A-4147-A177-3AD203B41FA5}">
                      <a16:colId xmlns:a16="http://schemas.microsoft.com/office/drawing/2014/main" val="3707124545"/>
                    </a:ext>
                  </a:extLst>
                </a:gridCol>
                <a:gridCol w="740664">
                  <a:extLst>
                    <a:ext uri="{9D8B030D-6E8A-4147-A177-3AD203B41FA5}">
                      <a16:colId xmlns:a16="http://schemas.microsoft.com/office/drawing/2014/main" val="2609767705"/>
                    </a:ext>
                  </a:extLst>
                </a:gridCol>
                <a:gridCol w="740664">
                  <a:extLst>
                    <a:ext uri="{9D8B030D-6E8A-4147-A177-3AD203B41FA5}">
                      <a16:colId xmlns:a16="http://schemas.microsoft.com/office/drawing/2014/main" val="996765745"/>
                    </a:ext>
                  </a:extLst>
                </a:gridCol>
                <a:gridCol w="740664">
                  <a:extLst>
                    <a:ext uri="{9D8B030D-6E8A-4147-A177-3AD203B41FA5}">
                      <a16:colId xmlns:a16="http://schemas.microsoft.com/office/drawing/2014/main" val="738580099"/>
                    </a:ext>
                  </a:extLst>
                </a:gridCol>
                <a:gridCol w="740664">
                  <a:extLst>
                    <a:ext uri="{9D8B030D-6E8A-4147-A177-3AD203B41FA5}">
                      <a16:colId xmlns:a16="http://schemas.microsoft.com/office/drawing/2014/main" val="2821328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79007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CHANNEL21 - 2024-04-17 08:49:55</a:t>
                      </a:r>
                      <a:r>
                        <a:rPr kumimoji="0" lang="de-DE" sz="1000" b="0" i="0" u="none" strike="noStrike" kern="1200" cap="none" spc="0" normalizeH="0" baseline="0" noProof="0">
                          <a:ln>
                            <a:noFill/>
                          </a:ln>
                          <a:solidFill>
                            <a:prstClr val="black"/>
                          </a:solidFill>
                          <a:effectLst/>
                          <a:uLnTx/>
                          <a:uFillTx/>
                          <a:latin typeface="Calibri"/>
                          <a:ea typeface="+mn-ea"/>
                          <a:cs typeface="+mn-cs"/>
                        </a:rPr>
                        <a:t>
 Smoothiebowl✨🥣 60 Sekunden für ein leckeres, gesundes Frühstück? Das geht! Drei Löffel Oatsome mit Wasser anrühren, nach Lust und Laune mit Früchten 🍓🫐 garnieren und schon startest du satt, vitamin- und ballaststoffreich in den Tag. Dein Morgen darf entspannt sein!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614677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CHANNEL21 - 2024-04-15 19:00:04</a:t>
                      </a:r>
                      <a:r>
                        <a:rPr kumimoji="0" lang="de-DE" sz="1000" b="0" i="0" u="none" strike="noStrike" kern="1200" cap="none" spc="0" normalizeH="0" baseline="0" noProof="0">
                          <a:ln>
                            <a:noFill/>
                          </a:ln>
                          <a:solidFill>
                            <a:prstClr val="black"/>
                          </a:solidFill>
                          <a:effectLst/>
                          <a:uLnTx/>
                          <a:uFillTx/>
                          <a:latin typeface="Calibri"/>
                          <a:ea typeface="+mn-ea"/>
                          <a:cs typeface="+mn-cs"/>
                        </a:rPr>
                        <a:t>
 🌱🌷🌴Wir helfen deinem grünen Daumen auf die Sprünge! Mit Blumen sprechen, nur abends gießen … hast du hilfreiche Tipps, um ein paar dürre Grashalme in eine üppige Oase zu verwandeln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183836471"/>
                  </a:ext>
                </a:extLst>
              </a:tr>
            </a:tbl>
          </a:graphicData>
        </a:graphic>
      </p:graphicFrame>
      <p:sp>
        <p:nvSpPr>
          <p:cNvPr id="4" name="Text Placeholder 3">
            <a:extLst>
              <a:ext uri="{FF2B5EF4-FFF2-40B4-BE49-F238E27FC236}">
                <a16:creationId xmlns:a16="http://schemas.microsoft.com/office/drawing/2014/main" id="{67A25D4B-01F6-424D-874E-85E0AD65C790}"/>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783489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9314B-7876-409A-B60D-7B824D9778B2}"/>
              </a:ext>
            </a:extLst>
          </p:cNvPr>
          <p:cNvSpPr>
            <a:spLocks noGrp="1"/>
          </p:cNvSpPr>
          <p:nvPr>
            <p:ph type="title"/>
          </p:nvPr>
        </p:nvSpPr>
        <p:spPr/>
        <p:txBody>
          <a:bodyPr/>
          <a:lstStyle/>
          <a:p>
            <a:r>
              <a:rPr lang="en-US"/>
              <a:t>Facebook Beiträge - KPIs | CHANNEL21 - 12 of 16</a:t>
            </a:r>
          </a:p>
        </p:txBody>
      </p:sp>
      <p:graphicFrame>
        <p:nvGraphicFramePr>
          <p:cNvPr id="5" name="Table Placeholder 4">
            <a:extLst>
              <a:ext uri="{FF2B5EF4-FFF2-40B4-BE49-F238E27FC236}">
                <a16:creationId xmlns:a16="http://schemas.microsoft.com/office/drawing/2014/main" id="{DF1AA1EC-15FA-4B40-89E0-1B8F4A69064C}"/>
              </a:ext>
            </a:extLst>
          </p:cNvPr>
          <p:cNvGraphicFramePr>
            <a:graphicFrameLocks noGrp="1"/>
          </p:cNvGraphicFramePr>
          <p:nvPr>
            <p:ph type="tbl" sz="quarter" idx="13"/>
            <p:extLst>
              <p:ext uri="{D42A27DB-BD31-4B8C-83A1-F6EECF244321}">
                <p14:modId xmlns:p14="http://schemas.microsoft.com/office/powerpoint/2010/main" val="2373408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129321"/>
                    </a:ext>
                  </a:extLst>
                </a:gridCol>
                <a:gridCol w="740664">
                  <a:extLst>
                    <a:ext uri="{9D8B030D-6E8A-4147-A177-3AD203B41FA5}">
                      <a16:colId xmlns:a16="http://schemas.microsoft.com/office/drawing/2014/main" val="2406847340"/>
                    </a:ext>
                  </a:extLst>
                </a:gridCol>
                <a:gridCol w="740664">
                  <a:extLst>
                    <a:ext uri="{9D8B030D-6E8A-4147-A177-3AD203B41FA5}">
                      <a16:colId xmlns:a16="http://schemas.microsoft.com/office/drawing/2014/main" val="284379510"/>
                    </a:ext>
                  </a:extLst>
                </a:gridCol>
                <a:gridCol w="740664">
                  <a:extLst>
                    <a:ext uri="{9D8B030D-6E8A-4147-A177-3AD203B41FA5}">
                      <a16:colId xmlns:a16="http://schemas.microsoft.com/office/drawing/2014/main" val="1865747182"/>
                    </a:ext>
                  </a:extLst>
                </a:gridCol>
                <a:gridCol w="740664">
                  <a:extLst>
                    <a:ext uri="{9D8B030D-6E8A-4147-A177-3AD203B41FA5}">
                      <a16:colId xmlns:a16="http://schemas.microsoft.com/office/drawing/2014/main" val="3963594853"/>
                    </a:ext>
                  </a:extLst>
                </a:gridCol>
                <a:gridCol w="740664">
                  <a:extLst>
                    <a:ext uri="{9D8B030D-6E8A-4147-A177-3AD203B41FA5}">
                      <a16:colId xmlns:a16="http://schemas.microsoft.com/office/drawing/2014/main" val="1874936754"/>
                    </a:ext>
                  </a:extLst>
                </a:gridCol>
                <a:gridCol w="740664">
                  <a:extLst>
                    <a:ext uri="{9D8B030D-6E8A-4147-A177-3AD203B41FA5}">
                      <a16:colId xmlns:a16="http://schemas.microsoft.com/office/drawing/2014/main" val="1743543967"/>
                    </a:ext>
                  </a:extLst>
                </a:gridCol>
                <a:gridCol w="740664">
                  <a:extLst>
                    <a:ext uri="{9D8B030D-6E8A-4147-A177-3AD203B41FA5}">
                      <a16:colId xmlns:a16="http://schemas.microsoft.com/office/drawing/2014/main" val="2783679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72579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CHANNEL21 - 2024-04-13 10:00:41</a:t>
                      </a:r>
                      <a:r>
                        <a:rPr kumimoji="0" lang="en-US" sz="1000" b="0" i="0" u="none" strike="noStrike" kern="1200" cap="none" spc="0" normalizeH="0" baseline="0" noProof="0">
                          <a:ln>
                            <a:noFill/>
                          </a:ln>
                          <a:solidFill>
                            <a:prstClr val="black"/>
                          </a:solidFill>
                          <a:effectLst/>
                          <a:uLnTx/>
                          <a:uFillTx/>
                          <a:latin typeface="Calibri"/>
                          <a:ea typeface="+mn-ea"/>
                          <a:cs typeface="+mn-cs"/>
                        </a:rPr>
                        <a:t>
 Bärlauchpesto 🔎🌿Augen auf in Wald, Park und Garten, es ist Bärlauchzeit! Und mit ein paar Handvoll der duftenden Blättern kannst du feines, köstliches Bärlauchpesto herstellen. Achtung, nicht mit den giftigen Maiglöckchen verwechseln: Bärlauch duftet nach Knoblauch , Maiglöckchen duften neutral 🧄
Bärlauchpesto
Zutaten
2 Bund frischer Bärlauch
1 EL Pinienkerne
50 g Grana Padano
100 ml Olivenöl 
1 TL Pfeffer
½ TL Salz
Anleitung
Den Bärlauch sorgfältig putzen, waschen und fein hacken. Grana Padano fein reiben. Bärlauch, Grana Padano und Pinienkerne in einen Mixer geben und mit Olivenöl überdecken und bis zur gewünschten Konsistenz pürieren. Mit schwarzem Pfeffer und Salz abschmecken. Zwei bis drei Stunden bei Zimmertemperatur ziehen lassen.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053991508"/>
                  </a:ext>
                </a:extLst>
              </a:tr>
            </a:tbl>
          </a:graphicData>
        </a:graphic>
      </p:graphicFrame>
      <p:sp>
        <p:nvSpPr>
          <p:cNvPr id="4" name="Text Placeholder 3">
            <a:extLst>
              <a:ext uri="{FF2B5EF4-FFF2-40B4-BE49-F238E27FC236}">
                <a16:creationId xmlns:a16="http://schemas.microsoft.com/office/drawing/2014/main" id="{B736BA74-910B-4785-90EC-9B4A0609B23C}"/>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98040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5D4C6-48B1-4CD8-AC1F-CC44371F504B}"/>
              </a:ext>
            </a:extLst>
          </p:cNvPr>
          <p:cNvSpPr>
            <a:spLocks noGrp="1"/>
          </p:cNvSpPr>
          <p:nvPr>
            <p:ph type="title"/>
          </p:nvPr>
        </p:nvSpPr>
        <p:spPr/>
        <p:txBody>
          <a:bodyPr/>
          <a:lstStyle/>
          <a:p>
            <a:r>
              <a:rPr lang="en-US"/>
              <a:t>Facebook Beiträge - KPIs | CHANNEL21 - 13 of 16</a:t>
            </a:r>
          </a:p>
        </p:txBody>
      </p:sp>
      <p:graphicFrame>
        <p:nvGraphicFramePr>
          <p:cNvPr id="5" name="Table Placeholder 4">
            <a:extLst>
              <a:ext uri="{FF2B5EF4-FFF2-40B4-BE49-F238E27FC236}">
                <a16:creationId xmlns:a16="http://schemas.microsoft.com/office/drawing/2014/main" id="{D5AA1F14-7CDC-4DF6-925A-1C83D7D1AAE6}"/>
              </a:ext>
            </a:extLst>
          </p:cNvPr>
          <p:cNvGraphicFramePr>
            <a:graphicFrameLocks noGrp="1"/>
          </p:cNvGraphicFramePr>
          <p:nvPr>
            <p:ph type="tbl" sz="quarter" idx="13"/>
            <p:extLst>
              <p:ext uri="{D42A27DB-BD31-4B8C-83A1-F6EECF244321}">
                <p14:modId xmlns:p14="http://schemas.microsoft.com/office/powerpoint/2010/main" val="527545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50401672"/>
                    </a:ext>
                  </a:extLst>
                </a:gridCol>
                <a:gridCol w="740664">
                  <a:extLst>
                    <a:ext uri="{9D8B030D-6E8A-4147-A177-3AD203B41FA5}">
                      <a16:colId xmlns:a16="http://schemas.microsoft.com/office/drawing/2014/main" val="1126829590"/>
                    </a:ext>
                  </a:extLst>
                </a:gridCol>
                <a:gridCol w="740664">
                  <a:extLst>
                    <a:ext uri="{9D8B030D-6E8A-4147-A177-3AD203B41FA5}">
                      <a16:colId xmlns:a16="http://schemas.microsoft.com/office/drawing/2014/main" val="681666744"/>
                    </a:ext>
                  </a:extLst>
                </a:gridCol>
                <a:gridCol w="740664">
                  <a:extLst>
                    <a:ext uri="{9D8B030D-6E8A-4147-A177-3AD203B41FA5}">
                      <a16:colId xmlns:a16="http://schemas.microsoft.com/office/drawing/2014/main" val="569950174"/>
                    </a:ext>
                  </a:extLst>
                </a:gridCol>
                <a:gridCol w="740664">
                  <a:extLst>
                    <a:ext uri="{9D8B030D-6E8A-4147-A177-3AD203B41FA5}">
                      <a16:colId xmlns:a16="http://schemas.microsoft.com/office/drawing/2014/main" val="669576311"/>
                    </a:ext>
                  </a:extLst>
                </a:gridCol>
                <a:gridCol w="740664">
                  <a:extLst>
                    <a:ext uri="{9D8B030D-6E8A-4147-A177-3AD203B41FA5}">
                      <a16:colId xmlns:a16="http://schemas.microsoft.com/office/drawing/2014/main" val="4175705430"/>
                    </a:ext>
                  </a:extLst>
                </a:gridCol>
                <a:gridCol w="740664">
                  <a:extLst>
                    <a:ext uri="{9D8B030D-6E8A-4147-A177-3AD203B41FA5}">
                      <a16:colId xmlns:a16="http://schemas.microsoft.com/office/drawing/2014/main" val="3761717938"/>
                    </a:ext>
                  </a:extLst>
                </a:gridCol>
                <a:gridCol w="740664">
                  <a:extLst>
                    <a:ext uri="{9D8B030D-6E8A-4147-A177-3AD203B41FA5}">
                      <a16:colId xmlns:a16="http://schemas.microsoft.com/office/drawing/2014/main" val="3194918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65134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CHANNEL21 - 2024-04-12 12:46:49</a:t>
                      </a:r>
                      <a:r>
                        <a:rPr kumimoji="0" lang="de-DE" sz="1000" b="0" i="0" u="none" strike="noStrike" kern="1200" cap="none" spc="0" normalizeH="0" baseline="0" noProof="0">
                          <a:ln>
                            <a:noFill/>
                          </a:ln>
                          <a:solidFill>
                            <a:prstClr val="black"/>
                          </a:solidFill>
                          <a:effectLst/>
                          <a:uLnTx/>
                          <a:uFillTx/>
                          <a:latin typeface="Calibri"/>
                          <a:ea typeface="+mn-ea"/>
                          <a:cs typeface="+mn-cs"/>
                        </a:rPr>
                        <a:t>
 Hoch die Hände ... Wochenende 🙌! Und das beginnt bei uns traditionell Freitag um 13 Uhr mit Mein Moment bei CHANNEL21 😍. 
Diese Woche laden Frank Christians und Daniela zu einer äußerst leckeren Sendung ein. Nona Nissl und Jule Holtorff bringen Süßes und Herzhaftes von Nona’s Welt und Lieblingskorn mit, darunter auch ganz spannende Premieren. Denk nur mal an „In Zartbitterschokolade getauchte Zitrone“ 🍫🍋 oder duftendes Sonntagsbrot 🍞… hungrig oder nicht, wir sind uns sicher, dass alle, die diese Zeilen lesen, diesem Ruf folgen werden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extLst>
                  <a:ext uri="{0D108BD9-81ED-4DB2-BD59-A6C34878D82A}">
                    <a16:rowId xmlns:a16="http://schemas.microsoft.com/office/drawing/2014/main" val="2639277602"/>
                  </a:ext>
                </a:extLst>
              </a:tr>
            </a:tbl>
          </a:graphicData>
        </a:graphic>
      </p:graphicFrame>
      <p:sp>
        <p:nvSpPr>
          <p:cNvPr id="4" name="Text Placeholder 3">
            <a:extLst>
              <a:ext uri="{FF2B5EF4-FFF2-40B4-BE49-F238E27FC236}">
                <a16:creationId xmlns:a16="http://schemas.microsoft.com/office/drawing/2014/main" id="{77E97AAC-95AC-45A1-81D6-86F101F59728}"/>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1006989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3846D-3C73-44EC-903A-907A12A9882E}"/>
              </a:ext>
            </a:extLst>
          </p:cNvPr>
          <p:cNvSpPr>
            <a:spLocks noGrp="1"/>
          </p:cNvSpPr>
          <p:nvPr>
            <p:ph type="title"/>
          </p:nvPr>
        </p:nvSpPr>
        <p:spPr/>
        <p:txBody>
          <a:bodyPr/>
          <a:lstStyle/>
          <a:p>
            <a:r>
              <a:rPr lang="en-US"/>
              <a:t>Facebook Beiträge - KPIs | CHANNEL21 - 14 of 16</a:t>
            </a:r>
          </a:p>
        </p:txBody>
      </p:sp>
      <p:graphicFrame>
        <p:nvGraphicFramePr>
          <p:cNvPr id="5" name="Table Placeholder 4">
            <a:extLst>
              <a:ext uri="{FF2B5EF4-FFF2-40B4-BE49-F238E27FC236}">
                <a16:creationId xmlns:a16="http://schemas.microsoft.com/office/drawing/2014/main" id="{7FEA5EB9-304C-4213-BEF4-45C74977A768}"/>
              </a:ext>
            </a:extLst>
          </p:cNvPr>
          <p:cNvGraphicFramePr>
            <a:graphicFrameLocks noGrp="1"/>
          </p:cNvGraphicFramePr>
          <p:nvPr>
            <p:ph type="tbl" sz="quarter" idx="13"/>
            <p:extLst>
              <p:ext uri="{D42A27DB-BD31-4B8C-83A1-F6EECF244321}">
                <p14:modId xmlns:p14="http://schemas.microsoft.com/office/powerpoint/2010/main" val="3146909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35075269"/>
                    </a:ext>
                  </a:extLst>
                </a:gridCol>
                <a:gridCol w="740664">
                  <a:extLst>
                    <a:ext uri="{9D8B030D-6E8A-4147-A177-3AD203B41FA5}">
                      <a16:colId xmlns:a16="http://schemas.microsoft.com/office/drawing/2014/main" val="1043581436"/>
                    </a:ext>
                  </a:extLst>
                </a:gridCol>
                <a:gridCol w="740664">
                  <a:extLst>
                    <a:ext uri="{9D8B030D-6E8A-4147-A177-3AD203B41FA5}">
                      <a16:colId xmlns:a16="http://schemas.microsoft.com/office/drawing/2014/main" val="4252695232"/>
                    </a:ext>
                  </a:extLst>
                </a:gridCol>
                <a:gridCol w="740664">
                  <a:extLst>
                    <a:ext uri="{9D8B030D-6E8A-4147-A177-3AD203B41FA5}">
                      <a16:colId xmlns:a16="http://schemas.microsoft.com/office/drawing/2014/main" val="775419214"/>
                    </a:ext>
                  </a:extLst>
                </a:gridCol>
                <a:gridCol w="740664">
                  <a:extLst>
                    <a:ext uri="{9D8B030D-6E8A-4147-A177-3AD203B41FA5}">
                      <a16:colId xmlns:a16="http://schemas.microsoft.com/office/drawing/2014/main" val="2331684534"/>
                    </a:ext>
                  </a:extLst>
                </a:gridCol>
                <a:gridCol w="740664">
                  <a:extLst>
                    <a:ext uri="{9D8B030D-6E8A-4147-A177-3AD203B41FA5}">
                      <a16:colId xmlns:a16="http://schemas.microsoft.com/office/drawing/2014/main" val="1820472177"/>
                    </a:ext>
                  </a:extLst>
                </a:gridCol>
                <a:gridCol w="740664">
                  <a:extLst>
                    <a:ext uri="{9D8B030D-6E8A-4147-A177-3AD203B41FA5}">
                      <a16:colId xmlns:a16="http://schemas.microsoft.com/office/drawing/2014/main" val="3622543560"/>
                    </a:ext>
                  </a:extLst>
                </a:gridCol>
                <a:gridCol w="740664">
                  <a:extLst>
                    <a:ext uri="{9D8B030D-6E8A-4147-A177-3AD203B41FA5}">
                      <a16:colId xmlns:a16="http://schemas.microsoft.com/office/drawing/2014/main" val="3398669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9938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CHANNEL21 - 2024-04-11 19:54:26</a:t>
                      </a:r>
                      <a:r>
                        <a:rPr kumimoji="0" lang="en-US" sz="1000" b="0" i="0" u="none" strike="noStrike" kern="1200" cap="none" spc="0" normalizeH="0" baseline="0" noProof="0">
                          <a:ln>
                            <a:noFill/>
                          </a:ln>
                          <a:solidFill>
                            <a:prstClr val="black"/>
                          </a:solidFill>
                          <a:effectLst/>
                          <a:uLnTx/>
                          <a:uFillTx/>
                          <a:latin typeface="Calibri"/>
                          <a:ea typeface="+mn-ea"/>
                          <a:cs typeface="+mn-cs"/>
                        </a:rPr>
                        <a:t>
 🙌 NEU NEU NEU – Extra für den CHANNEL21 Geburtstag hat Ricarda eine LIMITED EDITION der Luxusklasse kreiert.  
Die neuste Kreation vereint den Bestseller MSC Basic 24H Creme mit den drei wertvollsten Edelmetallen Gold, Silber &amp; Platin. Heraus kommt eine limitierte, kostbare Gesichts- und Augenpflege, die Falten bis zu 55 % reduziert, die Zellaktivität erhöht, die Kollagenproduktion anregt und eine antibakterielle Wirkung hat✨✨. 
Zusätzlich kannst du den Duft No1 erstmalig als Parfum in seiner intensivsten und edelsten Komposition u.a. aus Orange, gelber Rose und Sandelholz erleben😍. Wenn das kein Grund zum Feiern ist 🎉.
PS: Hast du schon das dazupassende Tuch als Accessoire entdeckt? Auch das gehört zu unseren Geburtstagspremieren 💝
#wirsindricardam #ricardambeauty #ricardam #platinum #mscbasic #collagen #skincare #körperpflege #wirkkosmetik #madeingermay #beauty #crèmedelacrème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224809080"/>
                  </a:ext>
                </a:extLst>
              </a:tr>
            </a:tbl>
          </a:graphicData>
        </a:graphic>
      </p:graphicFrame>
      <p:sp>
        <p:nvSpPr>
          <p:cNvPr id="4" name="Text Placeholder 3">
            <a:extLst>
              <a:ext uri="{FF2B5EF4-FFF2-40B4-BE49-F238E27FC236}">
                <a16:creationId xmlns:a16="http://schemas.microsoft.com/office/drawing/2014/main" id="{907D0891-DDA9-4470-A939-9B9D35C5388A}"/>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078463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670BB-C5A1-4261-AFF0-6DA01E9E688B}"/>
              </a:ext>
            </a:extLst>
          </p:cNvPr>
          <p:cNvSpPr>
            <a:spLocks noGrp="1"/>
          </p:cNvSpPr>
          <p:nvPr>
            <p:ph type="title"/>
          </p:nvPr>
        </p:nvSpPr>
        <p:spPr/>
        <p:txBody>
          <a:bodyPr/>
          <a:lstStyle/>
          <a:p>
            <a:r>
              <a:rPr lang="en-US"/>
              <a:t>Facebook Beiträge - KPIs | CHANNEL21 - 15 of 16</a:t>
            </a:r>
          </a:p>
        </p:txBody>
      </p:sp>
      <p:graphicFrame>
        <p:nvGraphicFramePr>
          <p:cNvPr id="5" name="Table Placeholder 4">
            <a:extLst>
              <a:ext uri="{FF2B5EF4-FFF2-40B4-BE49-F238E27FC236}">
                <a16:creationId xmlns:a16="http://schemas.microsoft.com/office/drawing/2014/main" id="{FCBFF374-C006-4E6F-8A72-A91E16B0F778}"/>
              </a:ext>
            </a:extLst>
          </p:cNvPr>
          <p:cNvGraphicFramePr>
            <a:graphicFrameLocks noGrp="1"/>
          </p:cNvGraphicFramePr>
          <p:nvPr>
            <p:ph type="tbl" sz="quarter" idx="13"/>
            <p:extLst>
              <p:ext uri="{D42A27DB-BD31-4B8C-83A1-F6EECF244321}">
                <p14:modId xmlns:p14="http://schemas.microsoft.com/office/powerpoint/2010/main" val="2475673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87382639"/>
                    </a:ext>
                  </a:extLst>
                </a:gridCol>
                <a:gridCol w="740664">
                  <a:extLst>
                    <a:ext uri="{9D8B030D-6E8A-4147-A177-3AD203B41FA5}">
                      <a16:colId xmlns:a16="http://schemas.microsoft.com/office/drawing/2014/main" val="805822686"/>
                    </a:ext>
                  </a:extLst>
                </a:gridCol>
                <a:gridCol w="740664">
                  <a:extLst>
                    <a:ext uri="{9D8B030D-6E8A-4147-A177-3AD203B41FA5}">
                      <a16:colId xmlns:a16="http://schemas.microsoft.com/office/drawing/2014/main" val="1563537697"/>
                    </a:ext>
                  </a:extLst>
                </a:gridCol>
                <a:gridCol w="740664">
                  <a:extLst>
                    <a:ext uri="{9D8B030D-6E8A-4147-A177-3AD203B41FA5}">
                      <a16:colId xmlns:a16="http://schemas.microsoft.com/office/drawing/2014/main" val="2561785568"/>
                    </a:ext>
                  </a:extLst>
                </a:gridCol>
                <a:gridCol w="740664">
                  <a:extLst>
                    <a:ext uri="{9D8B030D-6E8A-4147-A177-3AD203B41FA5}">
                      <a16:colId xmlns:a16="http://schemas.microsoft.com/office/drawing/2014/main" val="3393565717"/>
                    </a:ext>
                  </a:extLst>
                </a:gridCol>
                <a:gridCol w="740664">
                  <a:extLst>
                    <a:ext uri="{9D8B030D-6E8A-4147-A177-3AD203B41FA5}">
                      <a16:colId xmlns:a16="http://schemas.microsoft.com/office/drawing/2014/main" val="4108870590"/>
                    </a:ext>
                  </a:extLst>
                </a:gridCol>
                <a:gridCol w="740664">
                  <a:extLst>
                    <a:ext uri="{9D8B030D-6E8A-4147-A177-3AD203B41FA5}">
                      <a16:colId xmlns:a16="http://schemas.microsoft.com/office/drawing/2014/main" val="1997177671"/>
                    </a:ext>
                  </a:extLst>
                </a:gridCol>
                <a:gridCol w="740664">
                  <a:extLst>
                    <a:ext uri="{9D8B030D-6E8A-4147-A177-3AD203B41FA5}">
                      <a16:colId xmlns:a16="http://schemas.microsoft.com/office/drawing/2014/main" val="1036853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9305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CHANNEL21 - 2024-04-11 19:00:06</a:t>
                      </a:r>
                      <a:r>
                        <a:rPr kumimoji="0" lang="de-DE" sz="1000" b="0" i="0" u="none" strike="noStrike" kern="1200" cap="none" spc="0" normalizeH="0" baseline="0" noProof="0">
                          <a:ln>
                            <a:noFill/>
                          </a:ln>
                          <a:solidFill>
                            <a:prstClr val="black"/>
                          </a:solidFill>
                          <a:effectLst/>
                          <a:uLnTx/>
                          <a:uFillTx/>
                          <a:latin typeface="Calibri"/>
                          <a:ea typeface="+mn-ea"/>
                          <a:cs typeface="+mn-cs"/>
                        </a:rPr>
                        <a:t>
 🙌 NEU NEU NEU – Extra für den CHANNEL21 Geburtstag hat Ricarda eine LIMITED EDITION der Luxusklasse kreiert.  
Die neuste Kreation vereint den Bestseller MSC Basic 24H Creme mit den drei wertvollsten Edelmetallen Gold, Silber &amp; Platin. Heraus kommt eine limitierte, kostbare Gesichts- und Augenpflege, die Falten bis zu 55 % reduziert, die Zellaktivität erhöht, die Kollagenproduktion anregt und eine antibakterielle Wirkung hat✨✨. 
Zusätzlich kannst du den Duft No1 erstmalig als Parfum in seiner intensivsten und edelsten Komposition u.a. aus Orange, gelber Rose und Sandelholz erleben😍. Wenn das kein Grund zum Feiern ist 🎉.
PS: Hast du schon das dazupassende Tuch als Accessoire entdeckt? Auch das gehört zu unseren Geburtstagspremieren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extLst>
                  <a:ext uri="{0D108BD9-81ED-4DB2-BD59-A6C34878D82A}">
                    <a16:rowId xmlns:a16="http://schemas.microsoft.com/office/drawing/2014/main" val="2749423987"/>
                  </a:ext>
                </a:extLst>
              </a:tr>
            </a:tbl>
          </a:graphicData>
        </a:graphic>
      </p:graphicFrame>
      <p:sp>
        <p:nvSpPr>
          <p:cNvPr id="4" name="Text Placeholder 3">
            <a:extLst>
              <a:ext uri="{FF2B5EF4-FFF2-40B4-BE49-F238E27FC236}">
                <a16:creationId xmlns:a16="http://schemas.microsoft.com/office/drawing/2014/main" id="{3AD78E1E-FA20-4D6B-9A9A-115ACCBA11C3}"/>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8183410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B358A-5D43-4886-B074-EA14D228ACD9}"/>
              </a:ext>
            </a:extLst>
          </p:cNvPr>
          <p:cNvSpPr>
            <a:spLocks noGrp="1"/>
          </p:cNvSpPr>
          <p:nvPr>
            <p:ph type="title"/>
          </p:nvPr>
        </p:nvSpPr>
        <p:spPr/>
        <p:txBody>
          <a:bodyPr/>
          <a:lstStyle/>
          <a:p>
            <a:r>
              <a:rPr lang="en-US"/>
              <a:t>Facebook Beiträge - KPIs | CHANNEL21 - 16 of 16</a:t>
            </a:r>
          </a:p>
        </p:txBody>
      </p:sp>
      <p:graphicFrame>
        <p:nvGraphicFramePr>
          <p:cNvPr id="5" name="Table Placeholder 4">
            <a:extLst>
              <a:ext uri="{FF2B5EF4-FFF2-40B4-BE49-F238E27FC236}">
                <a16:creationId xmlns:a16="http://schemas.microsoft.com/office/drawing/2014/main" id="{E90CA088-2698-490B-8701-B048E650399E}"/>
              </a:ext>
            </a:extLst>
          </p:cNvPr>
          <p:cNvGraphicFramePr>
            <a:graphicFrameLocks noGrp="1"/>
          </p:cNvGraphicFramePr>
          <p:nvPr>
            <p:ph type="tbl" sz="quarter" idx="13"/>
            <p:extLst>
              <p:ext uri="{D42A27DB-BD31-4B8C-83A1-F6EECF244321}">
                <p14:modId xmlns:p14="http://schemas.microsoft.com/office/powerpoint/2010/main" val="3614355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71178695"/>
                    </a:ext>
                  </a:extLst>
                </a:gridCol>
                <a:gridCol w="740664">
                  <a:extLst>
                    <a:ext uri="{9D8B030D-6E8A-4147-A177-3AD203B41FA5}">
                      <a16:colId xmlns:a16="http://schemas.microsoft.com/office/drawing/2014/main" val="576057103"/>
                    </a:ext>
                  </a:extLst>
                </a:gridCol>
                <a:gridCol w="740664">
                  <a:extLst>
                    <a:ext uri="{9D8B030D-6E8A-4147-A177-3AD203B41FA5}">
                      <a16:colId xmlns:a16="http://schemas.microsoft.com/office/drawing/2014/main" val="2983359399"/>
                    </a:ext>
                  </a:extLst>
                </a:gridCol>
                <a:gridCol w="740664">
                  <a:extLst>
                    <a:ext uri="{9D8B030D-6E8A-4147-A177-3AD203B41FA5}">
                      <a16:colId xmlns:a16="http://schemas.microsoft.com/office/drawing/2014/main" val="3534399566"/>
                    </a:ext>
                  </a:extLst>
                </a:gridCol>
                <a:gridCol w="740664">
                  <a:extLst>
                    <a:ext uri="{9D8B030D-6E8A-4147-A177-3AD203B41FA5}">
                      <a16:colId xmlns:a16="http://schemas.microsoft.com/office/drawing/2014/main" val="2959183449"/>
                    </a:ext>
                  </a:extLst>
                </a:gridCol>
                <a:gridCol w="740664">
                  <a:extLst>
                    <a:ext uri="{9D8B030D-6E8A-4147-A177-3AD203B41FA5}">
                      <a16:colId xmlns:a16="http://schemas.microsoft.com/office/drawing/2014/main" val="2857901788"/>
                    </a:ext>
                  </a:extLst>
                </a:gridCol>
                <a:gridCol w="740664">
                  <a:extLst>
                    <a:ext uri="{9D8B030D-6E8A-4147-A177-3AD203B41FA5}">
                      <a16:colId xmlns:a16="http://schemas.microsoft.com/office/drawing/2014/main" val="3930614657"/>
                    </a:ext>
                  </a:extLst>
                </a:gridCol>
                <a:gridCol w="740664">
                  <a:extLst>
                    <a:ext uri="{9D8B030D-6E8A-4147-A177-3AD203B41FA5}">
                      <a16:colId xmlns:a16="http://schemas.microsoft.com/office/drawing/2014/main" val="4159519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50007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CHANNEL21 - 2024-04-10 19:00:05</a:t>
                      </a:r>
                      <a:r>
                        <a:rPr kumimoji="0" lang="de-DE" sz="1000" b="0" i="0" u="none" strike="noStrike" kern="1200" cap="none" spc="0" normalizeH="0" baseline="0" noProof="0">
                          <a:ln>
                            <a:noFill/>
                          </a:ln>
                          <a:solidFill>
                            <a:prstClr val="black"/>
                          </a:solidFill>
                          <a:effectLst/>
                          <a:uLnTx/>
                          <a:uFillTx/>
                          <a:latin typeface="Calibri"/>
                          <a:ea typeface="+mn-ea"/>
                          <a:cs typeface="+mn-cs"/>
                        </a:rPr>
                        <a:t>
 🌷🦋🌼Einmal in so einem schönen Ambiente arbeiten, wünschst du dir das auch? Stefanie Sütos Set von Dekorieren macht glücklich könnte einen fast neidisch machen – aber zum Glück gibts ihre Deko in unserem Onlineshop zu bestellen. Dann können dein Balkon, Terrasse oder Garten dich auch so willkommen heißen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713711228"/>
                  </a:ext>
                </a:extLst>
              </a:tr>
            </a:tbl>
          </a:graphicData>
        </a:graphic>
      </p:graphicFrame>
      <p:sp>
        <p:nvSpPr>
          <p:cNvPr id="4" name="Text Placeholder 3">
            <a:extLst>
              <a:ext uri="{FF2B5EF4-FFF2-40B4-BE49-F238E27FC236}">
                <a16:creationId xmlns:a16="http://schemas.microsoft.com/office/drawing/2014/main" id="{27350589-0747-4163-9E64-B3B938B8F5CE}"/>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832376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B7FF1-CE4B-450A-8362-4C5D3484BE72}"/>
              </a:ext>
            </a:extLst>
          </p:cNvPr>
          <p:cNvSpPr>
            <a:spLocks noGrp="1"/>
          </p:cNvSpPr>
          <p:nvPr>
            <p:ph type="title"/>
          </p:nvPr>
        </p:nvSpPr>
        <p:spPr/>
        <p:txBody>
          <a:bodyPr/>
          <a:lstStyle/>
          <a:p>
            <a:r>
              <a:rPr lang="en-US"/>
              <a:t>Facebook Reach | CHANNEL21</a:t>
            </a:r>
          </a:p>
        </p:txBody>
      </p:sp>
      <p:graphicFrame>
        <p:nvGraphicFramePr>
          <p:cNvPr id="6" name="Chart Placeholder 5">
            <a:extLst>
              <a:ext uri="{FF2B5EF4-FFF2-40B4-BE49-F238E27FC236}">
                <a16:creationId xmlns:a16="http://schemas.microsoft.com/office/drawing/2014/main" id="{6AA8B6AD-C58B-4558-98E0-7149FF924727}"/>
              </a:ext>
            </a:extLst>
          </p:cNvPr>
          <p:cNvGraphicFramePr>
            <a:graphicFrameLocks noGrp="1"/>
          </p:cNvGraphicFramePr>
          <p:nvPr>
            <p:ph type="chart" sz="quarter" idx="13"/>
            <p:extLst>
              <p:ext uri="{D42A27DB-BD31-4B8C-83A1-F6EECF244321}">
                <p14:modId xmlns:p14="http://schemas.microsoft.com/office/powerpoint/2010/main" val="2437677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B686DA-9887-4D8A-85CD-E77BD6BA0B35}"/>
              </a:ext>
            </a:extLst>
          </p:cNvPr>
          <p:cNvSpPr>
            <a:spLocks noGrp="1"/>
          </p:cNvSpPr>
          <p:nvPr>
            <p:ph type="body" sz="quarter" idx="14"/>
          </p:nvPr>
        </p:nvSpPr>
        <p:spPr/>
        <p:txBody>
          <a:bodyPr/>
          <a:lstStyle/>
          <a:p>
            <a:r>
              <a:rPr lang="en-US"/>
              <a:t>03/01/2024 - 04/30/2024</a:t>
            </a:r>
          </a:p>
        </p:txBody>
      </p:sp>
      <p:sp>
        <p:nvSpPr>
          <p:cNvPr id="5" name="Footer Placeholder 4">
            <a:extLst>
              <a:ext uri="{FF2B5EF4-FFF2-40B4-BE49-F238E27FC236}">
                <a16:creationId xmlns:a16="http://schemas.microsoft.com/office/drawing/2014/main" id="{DEC43432-5EB5-4E77-97CE-3D5A6B701F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7690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9703C-3CAF-4039-A4CE-2D2ED611E5C5}"/>
              </a:ext>
            </a:extLst>
          </p:cNvPr>
          <p:cNvSpPr>
            <a:spLocks noGrp="1"/>
          </p:cNvSpPr>
          <p:nvPr>
            <p:ph type="title"/>
          </p:nvPr>
        </p:nvSpPr>
        <p:spPr/>
        <p:txBody>
          <a:bodyPr/>
          <a:lstStyle/>
          <a:p>
            <a:r>
              <a:rPr lang="en-US"/>
              <a:t>Facebook Paid Reach over Time | CHANNEL21</a:t>
            </a:r>
          </a:p>
        </p:txBody>
      </p:sp>
      <p:graphicFrame>
        <p:nvGraphicFramePr>
          <p:cNvPr id="6" name="Chart Placeholder 5">
            <a:extLst>
              <a:ext uri="{FF2B5EF4-FFF2-40B4-BE49-F238E27FC236}">
                <a16:creationId xmlns:a16="http://schemas.microsoft.com/office/drawing/2014/main" id="{A83798EB-6263-49AC-9D2C-5F1F625AD377}"/>
              </a:ext>
            </a:extLst>
          </p:cNvPr>
          <p:cNvGraphicFramePr>
            <a:graphicFrameLocks noGrp="1"/>
          </p:cNvGraphicFramePr>
          <p:nvPr>
            <p:ph type="chart" sz="quarter" idx="13"/>
            <p:extLst>
              <p:ext uri="{D42A27DB-BD31-4B8C-83A1-F6EECF244321}">
                <p14:modId xmlns:p14="http://schemas.microsoft.com/office/powerpoint/2010/main" val="206666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726A38-01BB-4466-9FB5-4E6DD63B9CAA}"/>
              </a:ext>
            </a:extLst>
          </p:cNvPr>
          <p:cNvSpPr>
            <a:spLocks noGrp="1"/>
          </p:cNvSpPr>
          <p:nvPr>
            <p:ph type="body" sz="quarter" idx="14"/>
          </p:nvPr>
        </p:nvSpPr>
        <p:spPr/>
        <p:txBody>
          <a:bodyPr/>
          <a:lstStyle/>
          <a:p>
            <a:r>
              <a:rPr lang="en-US"/>
              <a:t>03/01/2024 - 04/30/2024</a:t>
            </a:r>
          </a:p>
        </p:txBody>
      </p:sp>
      <p:sp>
        <p:nvSpPr>
          <p:cNvPr id="5" name="Footer Placeholder 4">
            <a:extLst>
              <a:ext uri="{FF2B5EF4-FFF2-40B4-BE49-F238E27FC236}">
                <a16:creationId xmlns:a16="http://schemas.microsoft.com/office/drawing/2014/main" id="{72B4D53A-67AF-46DB-B7E5-3E9774089A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3525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6D303-0280-45C4-B8E2-695A1FD7BD71}"/>
              </a:ext>
            </a:extLst>
          </p:cNvPr>
          <p:cNvSpPr>
            <a:spLocks noGrp="1"/>
          </p:cNvSpPr>
          <p:nvPr>
            <p:ph type="title"/>
          </p:nvPr>
        </p:nvSpPr>
        <p:spPr/>
        <p:txBody>
          <a:bodyPr/>
          <a:lstStyle/>
          <a:p>
            <a:r>
              <a:rPr lang="en-US"/>
              <a:t>Facebook Organic, Viral &amp; Paid Reach over Time | CHANNEL21</a:t>
            </a:r>
          </a:p>
        </p:txBody>
      </p:sp>
      <p:graphicFrame>
        <p:nvGraphicFramePr>
          <p:cNvPr id="6" name="Chart Placeholder 5">
            <a:extLst>
              <a:ext uri="{FF2B5EF4-FFF2-40B4-BE49-F238E27FC236}">
                <a16:creationId xmlns:a16="http://schemas.microsoft.com/office/drawing/2014/main" id="{CC213110-CE04-4417-900F-38655B0A7AFB}"/>
              </a:ext>
            </a:extLst>
          </p:cNvPr>
          <p:cNvGraphicFramePr>
            <a:graphicFrameLocks noGrp="1"/>
          </p:cNvGraphicFramePr>
          <p:nvPr>
            <p:ph type="chart" sz="quarter" idx="13"/>
            <p:extLst>
              <p:ext uri="{D42A27DB-BD31-4B8C-83A1-F6EECF244321}">
                <p14:modId xmlns:p14="http://schemas.microsoft.com/office/powerpoint/2010/main" val="4074782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572754-B27F-40B3-90E3-203C2A767993}"/>
              </a:ext>
            </a:extLst>
          </p:cNvPr>
          <p:cNvSpPr>
            <a:spLocks noGrp="1"/>
          </p:cNvSpPr>
          <p:nvPr>
            <p:ph type="body" sz="quarter" idx="14"/>
          </p:nvPr>
        </p:nvSpPr>
        <p:spPr/>
        <p:txBody>
          <a:bodyPr/>
          <a:lstStyle/>
          <a:p>
            <a:r>
              <a:rPr lang="en-US"/>
              <a:t>03/01/2024 - 04/30/2024</a:t>
            </a:r>
          </a:p>
        </p:txBody>
      </p:sp>
      <p:sp>
        <p:nvSpPr>
          <p:cNvPr id="5" name="Footer Placeholder 4">
            <a:extLst>
              <a:ext uri="{FF2B5EF4-FFF2-40B4-BE49-F238E27FC236}">
                <a16:creationId xmlns:a16="http://schemas.microsoft.com/office/drawing/2014/main" id="{F72BEEDB-E897-4059-8874-A94233F54F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5302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010E3-1C2C-4376-81C1-0637FDF37C37}"/>
              </a:ext>
            </a:extLst>
          </p:cNvPr>
          <p:cNvSpPr>
            <a:spLocks noGrp="1"/>
          </p:cNvSpPr>
          <p:nvPr>
            <p:ph type="title"/>
          </p:nvPr>
        </p:nvSpPr>
        <p:spPr/>
        <p:txBody>
          <a:bodyPr/>
          <a:lstStyle/>
          <a:p>
            <a:r>
              <a:rPr lang="en-US"/>
              <a:t>Facebook Reach by Post Type  | CHANNEL21</a:t>
            </a:r>
          </a:p>
        </p:txBody>
      </p:sp>
      <p:graphicFrame>
        <p:nvGraphicFramePr>
          <p:cNvPr id="6" name="Chart Placeholder 5">
            <a:extLst>
              <a:ext uri="{FF2B5EF4-FFF2-40B4-BE49-F238E27FC236}">
                <a16:creationId xmlns:a16="http://schemas.microsoft.com/office/drawing/2014/main" id="{4FCA5B0E-FBD0-4B82-9D59-D96890D7C0B1}"/>
              </a:ext>
            </a:extLst>
          </p:cNvPr>
          <p:cNvGraphicFramePr>
            <a:graphicFrameLocks noGrp="1"/>
          </p:cNvGraphicFramePr>
          <p:nvPr>
            <p:ph type="chart" sz="quarter" idx="13"/>
            <p:extLst>
              <p:ext uri="{D42A27DB-BD31-4B8C-83A1-F6EECF244321}">
                <p14:modId xmlns:p14="http://schemas.microsoft.com/office/powerpoint/2010/main" val="3113018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1E5420-92F2-412F-9D28-A41594E78325}"/>
              </a:ext>
            </a:extLst>
          </p:cNvPr>
          <p:cNvSpPr>
            <a:spLocks noGrp="1"/>
          </p:cNvSpPr>
          <p:nvPr>
            <p:ph type="body" sz="quarter" idx="14"/>
          </p:nvPr>
        </p:nvSpPr>
        <p:spPr/>
        <p:txBody>
          <a:bodyPr/>
          <a:lstStyle/>
          <a:p>
            <a:r>
              <a:rPr lang="en-US"/>
              <a:t>03/01/2024 - 04/30/2024</a:t>
            </a:r>
          </a:p>
        </p:txBody>
      </p:sp>
      <p:sp>
        <p:nvSpPr>
          <p:cNvPr id="5" name="Footer Placeholder 4">
            <a:extLst>
              <a:ext uri="{FF2B5EF4-FFF2-40B4-BE49-F238E27FC236}">
                <a16:creationId xmlns:a16="http://schemas.microsoft.com/office/drawing/2014/main" id="{D69F563E-44E1-4B54-AF68-A9CA57B513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1489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9E2AA-9456-4E43-BB45-0C963BC1F493}"/>
              </a:ext>
            </a:extLst>
          </p:cNvPr>
          <p:cNvSpPr>
            <a:spLocks noGrp="1"/>
          </p:cNvSpPr>
          <p:nvPr>
            <p:ph type="title"/>
          </p:nvPr>
        </p:nvSpPr>
        <p:spPr/>
        <p:txBody>
          <a:bodyPr/>
          <a:lstStyle/>
          <a:p>
            <a:r>
              <a:rPr lang="en-US"/>
              <a:t>Facebook Engagement Rate By Post Type | CHANNEL21</a:t>
            </a:r>
          </a:p>
        </p:txBody>
      </p:sp>
      <p:graphicFrame>
        <p:nvGraphicFramePr>
          <p:cNvPr id="6" name="Chart Placeholder 5">
            <a:extLst>
              <a:ext uri="{FF2B5EF4-FFF2-40B4-BE49-F238E27FC236}">
                <a16:creationId xmlns:a16="http://schemas.microsoft.com/office/drawing/2014/main" id="{1828E745-1100-495B-9495-7B7DF2548769}"/>
              </a:ext>
            </a:extLst>
          </p:cNvPr>
          <p:cNvGraphicFramePr>
            <a:graphicFrameLocks noGrp="1"/>
          </p:cNvGraphicFramePr>
          <p:nvPr>
            <p:ph type="chart" sz="quarter" idx="13"/>
            <p:extLst>
              <p:ext uri="{D42A27DB-BD31-4B8C-83A1-F6EECF244321}">
                <p14:modId xmlns:p14="http://schemas.microsoft.com/office/powerpoint/2010/main" val="1123362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6200A8-9F50-453B-B4C3-88F06F8AAF02}"/>
              </a:ext>
            </a:extLst>
          </p:cNvPr>
          <p:cNvSpPr>
            <a:spLocks noGrp="1"/>
          </p:cNvSpPr>
          <p:nvPr>
            <p:ph type="body" sz="quarter" idx="14"/>
          </p:nvPr>
        </p:nvSpPr>
        <p:spPr/>
        <p:txBody>
          <a:bodyPr/>
          <a:lstStyle/>
          <a:p>
            <a:r>
              <a:rPr lang="en-US"/>
              <a:t>03/01/2024 - 04/30/2024</a:t>
            </a:r>
          </a:p>
        </p:txBody>
      </p:sp>
      <p:sp>
        <p:nvSpPr>
          <p:cNvPr id="5" name="Footer Placeholder 4">
            <a:extLst>
              <a:ext uri="{FF2B5EF4-FFF2-40B4-BE49-F238E27FC236}">
                <a16:creationId xmlns:a16="http://schemas.microsoft.com/office/drawing/2014/main" id="{C2297668-EF13-4419-B6DC-3C99F2F91C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39997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AEE70-0B44-4FD8-831B-5A4870678487}"/>
              </a:ext>
            </a:extLst>
          </p:cNvPr>
          <p:cNvSpPr>
            <a:spLocks noGrp="1"/>
          </p:cNvSpPr>
          <p:nvPr>
            <p:ph type="title"/>
          </p:nvPr>
        </p:nvSpPr>
        <p:spPr/>
        <p:txBody>
          <a:bodyPr/>
          <a:lstStyle/>
          <a:p>
            <a:r>
              <a:rPr lang="en-US"/>
              <a:t>Facebook Video Views | CHANNEL21</a:t>
            </a:r>
          </a:p>
        </p:txBody>
      </p:sp>
      <p:graphicFrame>
        <p:nvGraphicFramePr>
          <p:cNvPr id="6" name="Chart Placeholder 5">
            <a:extLst>
              <a:ext uri="{FF2B5EF4-FFF2-40B4-BE49-F238E27FC236}">
                <a16:creationId xmlns:a16="http://schemas.microsoft.com/office/drawing/2014/main" id="{AA662A7D-DEA2-4AF1-813C-B1D767551373}"/>
              </a:ext>
            </a:extLst>
          </p:cNvPr>
          <p:cNvGraphicFramePr>
            <a:graphicFrameLocks noGrp="1"/>
          </p:cNvGraphicFramePr>
          <p:nvPr>
            <p:ph type="chart" sz="quarter" idx="13"/>
            <p:extLst>
              <p:ext uri="{D42A27DB-BD31-4B8C-83A1-F6EECF244321}">
                <p14:modId xmlns:p14="http://schemas.microsoft.com/office/powerpoint/2010/main" val="846744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312887-0DD2-41EA-BF02-E1CC05E61100}"/>
              </a:ext>
            </a:extLst>
          </p:cNvPr>
          <p:cNvSpPr>
            <a:spLocks noGrp="1"/>
          </p:cNvSpPr>
          <p:nvPr>
            <p:ph type="body" sz="quarter" idx="14"/>
          </p:nvPr>
        </p:nvSpPr>
        <p:spPr/>
        <p:txBody>
          <a:bodyPr/>
          <a:lstStyle/>
          <a:p>
            <a:r>
              <a:rPr lang="en-US"/>
              <a:t>03/01/2024 - 04/30/2024</a:t>
            </a:r>
          </a:p>
        </p:txBody>
      </p:sp>
      <p:sp>
        <p:nvSpPr>
          <p:cNvPr id="5" name="Footer Placeholder 4">
            <a:extLst>
              <a:ext uri="{FF2B5EF4-FFF2-40B4-BE49-F238E27FC236}">
                <a16:creationId xmlns:a16="http://schemas.microsoft.com/office/drawing/2014/main" id="{265CF75B-33B5-4DE1-954E-9B7AAF9856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2982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775B5-BE55-4BBB-BDAF-8D7F16B68B36}"/>
              </a:ext>
            </a:extLst>
          </p:cNvPr>
          <p:cNvSpPr>
            <a:spLocks noGrp="1"/>
          </p:cNvSpPr>
          <p:nvPr>
            <p:ph type="title"/>
          </p:nvPr>
        </p:nvSpPr>
        <p:spPr/>
        <p:txBody>
          <a:bodyPr/>
          <a:lstStyle/>
          <a:p>
            <a:r>
              <a:rPr lang="en-US"/>
              <a:t>Facebook Post Type Distribution | CHANNEL21</a:t>
            </a:r>
          </a:p>
        </p:txBody>
      </p:sp>
      <p:graphicFrame>
        <p:nvGraphicFramePr>
          <p:cNvPr id="6" name="Chart Placeholder 5">
            <a:extLst>
              <a:ext uri="{FF2B5EF4-FFF2-40B4-BE49-F238E27FC236}">
                <a16:creationId xmlns:a16="http://schemas.microsoft.com/office/drawing/2014/main" id="{7CD221CC-8EC9-421C-873E-AD0697DACF3F}"/>
              </a:ext>
            </a:extLst>
          </p:cNvPr>
          <p:cNvGraphicFramePr>
            <a:graphicFrameLocks noGrp="1"/>
          </p:cNvGraphicFramePr>
          <p:nvPr>
            <p:ph type="chart" sz="quarter" idx="13"/>
            <p:extLst>
              <p:ext uri="{D42A27DB-BD31-4B8C-83A1-F6EECF244321}">
                <p14:modId xmlns:p14="http://schemas.microsoft.com/office/powerpoint/2010/main" val="674915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EBB1A1-8D8D-46F4-96CB-E6763753C97A}"/>
              </a:ext>
            </a:extLst>
          </p:cNvPr>
          <p:cNvSpPr>
            <a:spLocks noGrp="1"/>
          </p:cNvSpPr>
          <p:nvPr>
            <p:ph type="body" sz="quarter" idx="14"/>
          </p:nvPr>
        </p:nvSpPr>
        <p:spPr/>
        <p:txBody>
          <a:bodyPr/>
          <a:lstStyle/>
          <a:p>
            <a:r>
              <a:rPr lang="en-US"/>
              <a:t>03/01/2024 - 04/30/2024</a:t>
            </a:r>
          </a:p>
        </p:txBody>
      </p:sp>
      <p:sp>
        <p:nvSpPr>
          <p:cNvPr id="5" name="Footer Placeholder 4">
            <a:extLst>
              <a:ext uri="{FF2B5EF4-FFF2-40B4-BE49-F238E27FC236}">
                <a16:creationId xmlns:a16="http://schemas.microsoft.com/office/drawing/2014/main" id="{3DE207F9-79AB-478C-8FD8-83B292C6B5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66357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6C5F9-8FE8-4917-80DD-58198C7EF2AA}"/>
              </a:ext>
            </a:extLst>
          </p:cNvPr>
          <p:cNvSpPr>
            <a:spLocks noGrp="1"/>
          </p:cNvSpPr>
          <p:nvPr>
            <p:ph type="title"/>
          </p:nvPr>
        </p:nvSpPr>
        <p:spPr/>
        <p:txBody>
          <a:bodyPr/>
          <a:lstStyle/>
          <a:p>
            <a:r>
              <a:rPr lang="en-US"/>
              <a:t>Facebook Interactions by Post Type | CHANNEL21</a:t>
            </a:r>
          </a:p>
        </p:txBody>
      </p:sp>
      <p:graphicFrame>
        <p:nvGraphicFramePr>
          <p:cNvPr id="6" name="Chart Placeholder 5">
            <a:extLst>
              <a:ext uri="{FF2B5EF4-FFF2-40B4-BE49-F238E27FC236}">
                <a16:creationId xmlns:a16="http://schemas.microsoft.com/office/drawing/2014/main" id="{14274426-8688-4DCF-AC45-A007860009E2}"/>
              </a:ext>
            </a:extLst>
          </p:cNvPr>
          <p:cNvGraphicFramePr>
            <a:graphicFrameLocks noGrp="1"/>
          </p:cNvGraphicFramePr>
          <p:nvPr>
            <p:ph type="chart" sz="quarter" idx="13"/>
            <p:extLst>
              <p:ext uri="{D42A27DB-BD31-4B8C-83A1-F6EECF244321}">
                <p14:modId xmlns:p14="http://schemas.microsoft.com/office/powerpoint/2010/main" val="1360586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DD383A-E867-413E-88D7-BA8A83D8F542}"/>
              </a:ext>
            </a:extLst>
          </p:cNvPr>
          <p:cNvSpPr>
            <a:spLocks noGrp="1"/>
          </p:cNvSpPr>
          <p:nvPr>
            <p:ph type="body" sz="quarter" idx="14"/>
          </p:nvPr>
        </p:nvSpPr>
        <p:spPr/>
        <p:txBody>
          <a:bodyPr/>
          <a:lstStyle/>
          <a:p>
            <a:r>
              <a:rPr lang="en-US"/>
              <a:t>03/01/2024 - 04/30/2024</a:t>
            </a:r>
          </a:p>
        </p:txBody>
      </p:sp>
      <p:sp>
        <p:nvSpPr>
          <p:cNvPr id="5" name="Footer Placeholder 4">
            <a:extLst>
              <a:ext uri="{FF2B5EF4-FFF2-40B4-BE49-F238E27FC236}">
                <a16:creationId xmlns:a16="http://schemas.microsoft.com/office/drawing/2014/main" id="{811D6602-8F74-44B5-B698-0125BC50AB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306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7E434-8C39-48A0-940F-505D7AF69AA2}"/>
              </a:ext>
            </a:extLst>
          </p:cNvPr>
          <p:cNvSpPr>
            <a:spLocks noGrp="1"/>
          </p:cNvSpPr>
          <p:nvPr>
            <p:ph type="title"/>
          </p:nvPr>
        </p:nvSpPr>
        <p:spPr/>
        <p:txBody>
          <a:bodyPr/>
          <a:lstStyle/>
          <a:p>
            <a:r>
              <a:rPr lang="en-US"/>
              <a:t>Facebook Ads Performance Table | CHANNEL21 - 1 of 18</a:t>
            </a:r>
          </a:p>
        </p:txBody>
      </p:sp>
      <p:graphicFrame>
        <p:nvGraphicFramePr>
          <p:cNvPr id="5" name="Table Placeholder 4">
            <a:extLst>
              <a:ext uri="{FF2B5EF4-FFF2-40B4-BE49-F238E27FC236}">
                <a16:creationId xmlns:a16="http://schemas.microsoft.com/office/drawing/2014/main" id="{379B3C62-5BF1-4FD8-9AC7-D596D6013802}"/>
              </a:ext>
            </a:extLst>
          </p:cNvPr>
          <p:cNvGraphicFramePr>
            <a:graphicFrameLocks noGrp="1"/>
          </p:cNvGraphicFramePr>
          <p:nvPr>
            <p:ph type="tbl" sz="quarter" idx="13"/>
            <p:extLst>
              <p:ext uri="{D42A27DB-BD31-4B8C-83A1-F6EECF244321}">
                <p14:modId xmlns:p14="http://schemas.microsoft.com/office/powerpoint/2010/main" val="1454103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4153185"/>
                    </a:ext>
                  </a:extLst>
                </a:gridCol>
                <a:gridCol w="1645920">
                  <a:extLst>
                    <a:ext uri="{9D8B030D-6E8A-4147-A177-3AD203B41FA5}">
                      <a16:colId xmlns:a16="http://schemas.microsoft.com/office/drawing/2014/main" val="1695362809"/>
                    </a:ext>
                  </a:extLst>
                </a:gridCol>
                <a:gridCol w="576072">
                  <a:extLst>
                    <a:ext uri="{9D8B030D-6E8A-4147-A177-3AD203B41FA5}">
                      <a16:colId xmlns:a16="http://schemas.microsoft.com/office/drawing/2014/main" val="842403648"/>
                    </a:ext>
                  </a:extLst>
                </a:gridCol>
                <a:gridCol w="576072">
                  <a:extLst>
                    <a:ext uri="{9D8B030D-6E8A-4147-A177-3AD203B41FA5}">
                      <a16:colId xmlns:a16="http://schemas.microsoft.com/office/drawing/2014/main" val="669412036"/>
                    </a:ext>
                  </a:extLst>
                </a:gridCol>
                <a:gridCol w="576072">
                  <a:extLst>
                    <a:ext uri="{9D8B030D-6E8A-4147-A177-3AD203B41FA5}">
                      <a16:colId xmlns:a16="http://schemas.microsoft.com/office/drawing/2014/main" val="2712558023"/>
                    </a:ext>
                  </a:extLst>
                </a:gridCol>
                <a:gridCol w="576072">
                  <a:extLst>
                    <a:ext uri="{9D8B030D-6E8A-4147-A177-3AD203B41FA5}">
                      <a16:colId xmlns:a16="http://schemas.microsoft.com/office/drawing/2014/main" val="3214790911"/>
                    </a:ext>
                  </a:extLst>
                </a:gridCol>
                <a:gridCol w="576072">
                  <a:extLst>
                    <a:ext uri="{9D8B030D-6E8A-4147-A177-3AD203B41FA5}">
                      <a16:colId xmlns:a16="http://schemas.microsoft.com/office/drawing/2014/main" val="411598569"/>
                    </a:ext>
                  </a:extLst>
                </a:gridCol>
                <a:gridCol w="576072">
                  <a:extLst>
                    <a:ext uri="{9D8B030D-6E8A-4147-A177-3AD203B41FA5}">
                      <a16:colId xmlns:a16="http://schemas.microsoft.com/office/drawing/2014/main" val="112003271"/>
                    </a:ext>
                  </a:extLst>
                </a:gridCol>
                <a:gridCol w="576072">
                  <a:extLst>
                    <a:ext uri="{9D8B030D-6E8A-4147-A177-3AD203B41FA5}">
                      <a16:colId xmlns:a16="http://schemas.microsoft.com/office/drawing/2014/main" val="1485155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3889971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CHANNEL21 - 2024-03-29 13:54:25</a:t>
                      </a:r>
                      <a:r>
                        <a:rPr kumimoji="0" lang="de-DE" sz="1000" b="0" i="0" u="none" strike="noStrike" kern="1200" cap="none" spc="0" normalizeH="0" baseline="0" noProof="0">
                          <a:ln>
                            <a:noFill/>
                          </a:ln>
                          <a:solidFill>
                            <a:prstClr val="black"/>
                          </a:solidFill>
                          <a:effectLst/>
                          <a:uLnTx/>
                          <a:uFillTx/>
                          <a:latin typeface="Calibri"/>
                          <a:ea typeface="+mn-ea"/>
                          <a:cs typeface="+mn-cs"/>
                        </a:rPr>
                        <a:t>
 💛💚 Der Frühling ist da! Zartes Grün, warmes Gelb – was der Natur gut steht, sieht auch an dir wunderschön aus. Perfekter Schmuck, um erste Sonnenstrahlen einzufangen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https://quintly-eu-image-storage.s3.amazonaws.com/d1a83099aec20aa88a30ffda29c3bbaf/fd00e15a7362cf38176e3bb32003f4a3.jpg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März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extLst>
                  <a:ext uri="{0D108BD9-81ED-4DB2-BD59-A6C34878D82A}">
                    <a16:rowId xmlns:a16="http://schemas.microsoft.com/office/drawing/2014/main" val="1599395895"/>
                  </a:ext>
                </a:extLst>
              </a:tr>
            </a:tbl>
          </a:graphicData>
        </a:graphic>
      </p:graphicFrame>
      <p:sp>
        <p:nvSpPr>
          <p:cNvPr id="4" name="Text Placeholder 3">
            <a:extLst>
              <a:ext uri="{FF2B5EF4-FFF2-40B4-BE49-F238E27FC236}">
                <a16:creationId xmlns:a16="http://schemas.microsoft.com/office/drawing/2014/main" id="{46F0A262-7C7E-4CD7-865A-3A08B687D07F}"/>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1650193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4174A-513F-4F59-964C-18A73F3B86D0}"/>
              </a:ext>
            </a:extLst>
          </p:cNvPr>
          <p:cNvSpPr>
            <a:spLocks noGrp="1"/>
          </p:cNvSpPr>
          <p:nvPr>
            <p:ph type="title"/>
          </p:nvPr>
        </p:nvSpPr>
        <p:spPr/>
        <p:txBody>
          <a:bodyPr/>
          <a:lstStyle/>
          <a:p>
            <a:r>
              <a:rPr lang="en-US"/>
              <a:t>Facebook Ads Performance Table | CHANNEL21 - 2 of 18</a:t>
            </a:r>
          </a:p>
        </p:txBody>
      </p:sp>
      <p:graphicFrame>
        <p:nvGraphicFramePr>
          <p:cNvPr id="5" name="Table Placeholder 4">
            <a:extLst>
              <a:ext uri="{FF2B5EF4-FFF2-40B4-BE49-F238E27FC236}">
                <a16:creationId xmlns:a16="http://schemas.microsoft.com/office/drawing/2014/main" id="{91C9F6AD-9B15-41E9-A31B-F650EB6FA2C5}"/>
              </a:ext>
            </a:extLst>
          </p:cNvPr>
          <p:cNvGraphicFramePr>
            <a:graphicFrameLocks noGrp="1"/>
          </p:cNvGraphicFramePr>
          <p:nvPr>
            <p:ph type="tbl" sz="quarter" idx="13"/>
            <p:extLst>
              <p:ext uri="{D42A27DB-BD31-4B8C-83A1-F6EECF244321}">
                <p14:modId xmlns:p14="http://schemas.microsoft.com/office/powerpoint/2010/main" val="2829394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229238"/>
                    </a:ext>
                  </a:extLst>
                </a:gridCol>
                <a:gridCol w="1645920">
                  <a:extLst>
                    <a:ext uri="{9D8B030D-6E8A-4147-A177-3AD203B41FA5}">
                      <a16:colId xmlns:a16="http://schemas.microsoft.com/office/drawing/2014/main" val="1938843317"/>
                    </a:ext>
                  </a:extLst>
                </a:gridCol>
                <a:gridCol w="576072">
                  <a:extLst>
                    <a:ext uri="{9D8B030D-6E8A-4147-A177-3AD203B41FA5}">
                      <a16:colId xmlns:a16="http://schemas.microsoft.com/office/drawing/2014/main" val="3117284613"/>
                    </a:ext>
                  </a:extLst>
                </a:gridCol>
                <a:gridCol w="576072">
                  <a:extLst>
                    <a:ext uri="{9D8B030D-6E8A-4147-A177-3AD203B41FA5}">
                      <a16:colId xmlns:a16="http://schemas.microsoft.com/office/drawing/2014/main" val="3888400162"/>
                    </a:ext>
                  </a:extLst>
                </a:gridCol>
                <a:gridCol w="576072">
                  <a:extLst>
                    <a:ext uri="{9D8B030D-6E8A-4147-A177-3AD203B41FA5}">
                      <a16:colId xmlns:a16="http://schemas.microsoft.com/office/drawing/2014/main" val="1903017427"/>
                    </a:ext>
                  </a:extLst>
                </a:gridCol>
                <a:gridCol w="576072">
                  <a:extLst>
                    <a:ext uri="{9D8B030D-6E8A-4147-A177-3AD203B41FA5}">
                      <a16:colId xmlns:a16="http://schemas.microsoft.com/office/drawing/2014/main" val="3349323381"/>
                    </a:ext>
                  </a:extLst>
                </a:gridCol>
                <a:gridCol w="576072">
                  <a:extLst>
                    <a:ext uri="{9D8B030D-6E8A-4147-A177-3AD203B41FA5}">
                      <a16:colId xmlns:a16="http://schemas.microsoft.com/office/drawing/2014/main" val="3617650388"/>
                    </a:ext>
                  </a:extLst>
                </a:gridCol>
                <a:gridCol w="576072">
                  <a:extLst>
                    <a:ext uri="{9D8B030D-6E8A-4147-A177-3AD203B41FA5}">
                      <a16:colId xmlns:a16="http://schemas.microsoft.com/office/drawing/2014/main" val="1760391245"/>
                    </a:ext>
                  </a:extLst>
                </a:gridCol>
                <a:gridCol w="576072">
                  <a:extLst>
                    <a:ext uri="{9D8B030D-6E8A-4147-A177-3AD203B41FA5}">
                      <a16:colId xmlns:a16="http://schemas.microsoft.com/office/drawing/2014/main" val="2260626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2933936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CHANNEL21 - 2024-04-06 09:13:51</a:t>
                      </a:r>
                      <a:r>
                        <a:rPr kumimoji="0" lang="de-DE" sz="1000" b="0" i="0" u="none" strike="noStrike" kern="1200" cap="none" spc="0" normalizeH="0" baseline="0" noProof="0">
                          <a:ln>
                            <a:noFill/>
                          </a:ln>
                          <a:solidFill>
                            <a:prstClr val="black"/>
                          </a:solidFill>
                          <a:effectLst/>
                          <a:uLnTx/>
                          <a:uFillTx/>
                          <a:latin typeface="Calibri"/>
                          <a:ea typeface="+mn-ea"/>
                          <a:cs typeface="+mn-cs"/>
                        </a:rPr>
                        <a:t>
 😋 🥐⚜️ Sind wir uns einig? Eine der größten menschlichen Errungenschaften ist Blätterteig! In Streifen geschnitten, gerollt und zu croissantähnlichen Schnecken gebacken, fehlt den sogenannten „New York Rolls“ nur noch eine köstliche Füllung. Wir nehmen dazu Nonas Crema Dolce mit sizilianischen Mandeln, mhhhhh …
New York Rolls
Zutaten
Nona’s Welt Crema Dolce
Blätterteig
Pistazien
Salzbrezeln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https://quintly-eu-image-storage.s3.amazonaws.com/d1a83099aec20aa88a30ffda29c3bbaf/f628285b4ce3d6ce9b1191ab1178e851.jpg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April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extLst>
                  <a:ext uri="{0D108BD9-81ED-4DB2-BD59-A6C34878D82A}">
                    <a16:rowId xmlns:a16="http://schemas.microsoft.com/office/drawing/2014/main" val="1942562455"/>
                  </a:ext>
                </a:extLst>
              </a:tr>
            </a:tbl>
          </a:graphicData>
        </a:graphic>
      </p:graphicFrame>
      <p:sp>
        <p:nvSpPr>
          <p:cNvPr id="4" name="Text Placeholder 3">
            <a:extLst>
              <a:ext uri="{FF2B5EF4-FFF2-40B4-BE49-F238E27FC236}">
                <a16:creationId xmlns:a16="http://schemas.microsoft.com/office/drawing/2014/main" id="{356318DF-7862-4CDC-BBFB-4C85D6474C50}"/>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947968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A10D7-F7B0-4022-889D-5F5F476AA6DA}"/>
              </a:ext>
            </a:extLst>
          </p:cNvPr>
          <p:cNvSpPr>
            <a:spLocks noGrp="1"/>
          </p:cNvSpPr>
          <p:nvPr>
            <p:ph type="title"/>
          </p:nvPr>
        </p:nvSpPr>
        <p:spPr/>
        <p:txBody>
          <a:bodyPr/>
          <a:lstStyle/>
          <a:p>
            <a:r>
              <a:rPr lang="en-US"/>
              <a:t>Facebook Ads Performance Table | CHANNEL21 - 3 of 18</a:t>
            </a:r>
          </a:p>
        </p:txBody>
      </p:sp>
      <p:graphicFrame>
        <p:nvGraphicFramePr>
          <p:cNvPr id="5" name="Table Placeholder 4">
            <a:extLst>
              <a:ext uri="{FF2B5EF4-FFF2-40B4-BE49-F238E27FC236}">
                <a16:creationId xmlns:a16="http://schemas.microsoft.com/office/drawing/2014/main" id="{13447F7E-17B8-4000-BE11-63420CD5F182}"/>
              </a:ext>
            </a:extLst>
          </p:cNvPr>
          <p:cNvGraphicFramePr>
            <a:graphicFrameLocks noGrp="1"/>
          </p:cNvGraphicFramePr>
          <p:nvPr>
            <p:ph type="tbl" sz="quarter" idx="13"/>
            <p:extLst>
              <p:ext uri="{D42A27DB-BD31-4B8C-83A1-F6EECF244321}">
                <p14:modId xmlns:p14="http://schemas.microsoft.com/office/powerpoint/2010/main" val="2395958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2622970"/>
                    </a:ext>
                  </a:extLst>
                </a:gridCol>
                <a:gridCol w="1645920">
                  <a:extLst>
                    <a:ext uri="{9D8B030D-6E8A-4147-A177-3AD203B41FA5}">
                      <a16:colId xmlns:a16="http://schemas.microsoft.com/office/drawing/2014/main" val="3122607762"/>
                    </a:ext>
                  </a:extLst>
                </a:gridCol>
                <a:gridCol w="576072">
                  <a:extLst>
                    <a:ext uri="{9D8B030D-6E8A-4147-A177-3AD203B41FA5}">
                      <a16:colId xmlns:a16="http://schemas.microsoft.com/office/drawing/2014/main" val="2154365020"/>
                    </a:ext>
                  </a:extLst>
                </a:gridCol>
                <a:gridCol w="576072">
                  <a:extLst>
                    <a:ext uri="{9D8B030D-6E8A-4147-A177-3AD203B41FA5}">
                      <a16:colId xmlns:a16="http://schemas.microsoft.com/office/drawing/2014/main" val="171413279"/>
                    </a:ext>
                  </a:extLst>
                </a:gridCol>
                <a:gridCol w="576072">
                  <a:extLst>
                    <a:ext uri="{9D8B030D-6E8A-4147-A177-3AD203B41FA5}">
                      <a16:colId xmlns:a16="http://schemas.microsoft.com/office/drawing/2014/main" val="2717545411"/>
                    </a:ext>
                  </a:extLst>
                </a:gridCol>
                <a:gridCol w="576072">
                  <a:extLst>
                    <a:ext uri="{9D8B030D-6E8A-4147-A177-3AD203B41FA5}">
                      <a16:colId xmlns:a16="http://schemas.microsoft.com/office/drawing/2014/main" val="2957574041"/>
                    </a:ext>
                  </a:extLst>
                </a:gridCol>
                <a:gridCol w="576072">
                  <a:extLst>
                    <a:ext uri="{9D8B030D-6E8A-4147-A177-3AD203B41FA5}">
                      <a16:colId xmlns:a16="http://schemas.microsoft.com/office/drawing/2014/main" val="1430391205"/>
                    </a:ext>
                  </a:extLst>
                </a:gridCol>
                <a:gridCol w="576072">
                  <a:extLst>
                    <a:ext uri="{9D8B030D-6E8A-4147-A177-3AD203B41FA5}">
                      <a16:colId xmlns:a16="http://schemas.microsoft.com/office/drawing/2014/main" val="3788482025"/>
                    </a:ext>
                  </a:extLst>
                </a:gridCol>
                <a:gridCol w="576072">
                  <a:extLst>
                    <a:ext uri="{9D8B030D-6E8A-4147-A177-3AD203B41FA5}">
                      <a16:colId xmlns:a16="http://schemas.microsoft.com/office/drawing/2014/main" val="3336479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2781501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CHANNEL21 - 2024-03-22 14:25:17</a:t>
                      </a:r>
                      <a:r>
                        <a:rPr kumimoji="0" lang="de-DE" sz="1000" b="0" i="0" u="none" strike="noStrike" kern="1200" cap="none" spc="0" normalizeH="0" baseline="0" noProof="0">
                          <a:ln>
                            <a:noFill/>
                          </a:ln>
                          <a:solidFill>
                            <a:prstClr val="black"/>
                          </a:solidFill>
                          <a:effectLst/>
                          <a:uLnTx/>
                          <a:uFillTx/>
                          <a:latin typeface="Calibri"/>
                          <a:ea typeface="+mn-ea"/>
                          <a:cs typeface="+mn-cs"/>
                        </a:rPr>
                        <a:t>
 ✨🎉 MIALUSSO ist da – und damit wunderschöne Mode mit fließenden Stoffen, tollen Prints und coolen Schnitten. Designerin und Fashion-Expertin Angela van Moll zeigt dir ihre Lieblingsteile aus ihrer allerersten Kollektion. Freu dich auf ganz besondere Einblicke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https://quintly-eu-image-storage.s3.amazonaws.com/d1a83099aec20aa88a30ffda29c3bbaf/ec75cec18932616f91f76538d803988d.jpg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März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extLst>
                  <a:ext uri="{0D108BD9-81ED-4DB2-BD59-A6C34878D82A}">
                    <a16:rowId xmlns:a16="http://schemas.microsoft.com/office/drawing/2014/main" val="25369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CHANNEL21 - 2024-03-04 13:10:07</a:t>
                      </a:r>
                      <a:r>
                        <a:rPr kumimoji="0" lang="de-DE" sz="1000" b="0" i="0" u="none" strike="noStrike" kern="1200" cap="none" spc="0" normalizeH="0" baseline="0" noProof="0">
                          <a:ln>
                            <a:noFill/>
                          </a:ln>
                          <a:solidFill>
                            <a:prstClr val="black"/>
                          </a:solidFill>
                          <a:effectLst/>
                          <a:uLnTx/>
                          <a:uFillTx/>
                          <a:latin typeface="Calibri"/>
                          <a:ea typeface="+mn-ea"/>
                          <a:cs typeface="+mn-cs"/>
                        </a:rPr>
                        <a:t>
 🐰Wir stimmen dich schon mal auf Ostern ein … und weil das Bild so putzig ist, verrate uns doch, welches Tier bei dir sofort solche Happy Vibes auslöst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https://quintly-eu-image-storage.s3.amazonaws.com/d1a83099aec20aa88a30ffda29c3bbaf/e8b0ddff0666aa60faea3b218dc09b49.jpg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I Engagement I März 24 I Feedbeitrag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2646</a:t>
                      </a:r>
                    </a:p>
                  </a:txBody>
                  <a:tcPr/>
                </a:tc>
                <a:extLst>
                  <a:ext uri="{0D108BD9-81ED-4DB2-BD59-A6C34878D82A}">
                    <a16:rowId xmlns:a16="http://schemas.microsoft.com/office/drawing/2014/main" val="3121053323"/>
                  </a:ext>
                </a:extLst>
              </a:tr>
            </a:tbl>
          </a:graphicData>
        </a:graphic>
      </p:graphicFrame>
      <p:sp>
        <p:nvSpPr>
          <p:cNvPr id="4" name="Text Placeholder 3">
            <a:extLst>
              <a:ext uri="{FF2B5EF4-FFF2-40B4-BE49-F238E27FC236}">
                <a16:creationId xmlns:a16="http://schemas.microsoft.com/office/drawing/2014/main" id="{7B1FD7C0-8AD1-4001-88EE-0AE5555FE890}"/>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2595352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9634F-4E2C-42A9-9AA4-29168A36E7CB}"/>
              </a:ext>
            </a:extLst>
          </p:cNvPr>
          <p:cNvSpPr>
            <a:spLocks noGrp="1"/>
          </p:cNvSpPr>
          <p:nvPr>
            <p:ph type="title"/>
          </p:nvPr>
        </p:nvSpPr>
        <p:spPr/>
        <p:txBody>
          <a:bodyPr/>
          <a:lstStyle/>
          <a:p>
            <a:r>
              <a:rPr lang="en-US"/>
              <a:t>Facebook Ads Performance Table | CHANNEL21 - 4 of 18</a:t>
            </a:r>
          </a:p>
        </p:txBody>
      </p:sp>
      <p:graphicFrame>
        <p:nvGraphicFramePr>
          <p:cNvPr id="5" name="Table Placeholder 4">
            <a:extLst>
              <a:ext uri="{FF2B5EF4-FFF2-40B4-BE49-F238E27FC236}">
                <a16:creationId xmlns:a16="http://schemas.microsoft.com/office/drawing/2014/main" id="{4E09AD3B-8646-40A3-AC92-184099CDDDF3}"/>
              </a:ext>
            </a:extLst>
          </p:cNvPr>
          <p:cNvGraphicFramePr>
            <a:graphicFrameLocks noGrp="1"/>
          </p:cNvGraphicFramePr>
          <p:nvPr>
            <p:ph type="tbl" sz="quarter" idx="13"/>
            <p:extLst>
              <p:ext uri="{D42A27DB-BD31-4B8C-83A1-F6EECF244321}">
                <p14:modId xmlns:p14="http://schemas.microsoft.com/office/powerpoint/2010/main" val="3218403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16896837"/>
                    </a:ext>
                  </a:extLst>
                </a:gridCol>
                <a:gridCol w="1645920">
                  <a:extLst>
                    <a:ext uri="{9D8B030D-6E8A-4147-A177-3AD203B41FA5}">
                      <a16:colId xmlns:a16="http://schemas.microsoft.com/office/drawing/2014/main" val="4249314889"/>
                    </a:ext>
                  </a:extLst>
                </a:gridCol>
                <a:gridCol w="576072">
                  <a:extLst>
                    <a:ext uri="{9D8B030D-6E8A-4147-A177-3AD203B41FA5}">
                      <a16:colId xmlns:a16="http://schemas.microsoft.com/office/drawing/2014/main" val="3675764335"/>
                    </a:ext>
                  </a:extLst>
                </a:gridCol>
                <a:gridCol w="576072">
                  <a:extLst>
                    <a:ext uri="{9D8B030D-6E8A-4147-A177-3AD203B41FA5}">
                      <a16:colId xmlns:a16="http://schemas.microsoft.com/office/drawing/2014/main" val="760520419"/>
                    </a:ext>
                  </a:extLst>
                </a:gridCol>
                <a:gridCol w="576072">
                  <a:extLst>
                    <a:ext uri="{9D8B030D-6E8A-4147-A177-3AD203B41FA5}">
                      <a16:colId xmlns:a16="http://schemas.microsoft.com/office/drawing/2014/main" val="1580088741"/>
                    </a:ext>
                  </a:extLst>
                </a:gridCol>
                <a:gridCol w="576072">
                  <a:extLst>
                    <a:ext uri="{9D8B030D-6E8A-4147-A177-3AD203B41FA5}">
                      <a16:colId xmlns:a16="http://schemas.microsoft.com/office/drawing/2014/main" val="3361985474"/>
                    </a:ext>
                  </a:extLst>
                </a:gridCol>
                <a:gridCol w="576072">
                  <a:extLst>
                    <a:ext uri="{9D8B030D-6E8A-4147-A177-3AD203B41FA5}">
                      <a16:colId xmlns:a16="http://schemas.microsoft.com/office/drawing/2014/main" val="1394924202"/>
                    </a:ext>
                  </a:extLst>
                </a:gridCol>
                <a:gridCol w="576072">
                  <a:extLst>
                    <a:ext uri="{9D8B030D-6E8A-4147-A177-3AD203B41FA5}">
                      <a16:colId xmlns:a16="http://schemas.microsoft.com/office/drawing/2014/main" val="1936124740"/>
                    </a:ext>
                  </a:extLst>
                </a:gridCol>
                <a:gridCol w="576072">
                  <a:extLst>
                    <a:ext uri="{9D8B030D-6E8A-4147-A177-3AD203B41FA5}">
                      <a16:colId xmlns:a16="http://schemas.microsoft.com/office/drawing/2014/main" val="1160472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1010205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CHANNEL21 - 2024-04-07 09:50:57</a:t>
                      </a:r>
                      <a:r>
                        <a:rPr kumimoji="0" lang="de-DE" sz="1000" b="0" i="0" u="none" strike="noStrike" kern="1200" cap="none" spc="0" normalizeH="0" baseline="0" noProof="0">
                          <a:ln>
                            <a:noFill/>
                          </a:ln>
                          <a:solidFill>
                            <a:prstClr val="black"/>
                          </a:solidFill>
                          <a:effectLst/>
                          <a:uLnTx/>
                          <a:uFillTx/>
                          <a:latin typeface="Calibri"/>
                          <a:ea typeface="+mn-ea"/>
                          <a:cs typeface="+mn-cs"/>
                        </a:rPr>
                        <a:t>
 🥾Raus aus den Stiefeln, rein in den Frühling ☀️. Ja, das geht auch mit einem Hallux valgus 🦶! Unsere Sandalen sind nicht nur elegant und leger, sondern korrigieren dank der individuell einstellbaren Großzehschlaufe sanft deine Fehlstellung. Die weiche Innensohle kannst du selbst durch ein orthopädisches Fußbett austauschen 🔄: Therapie und Sandalenliebe müssen sich nicht mehr ausschließen, juchuuu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https://quintly-eu-image-storage.s3.amazonaws.com/d1a83099aec20aa88a30ffda29c3bbaf/cf4cb4d0bc6dd30d041cf7084065013e.jpg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April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extLst>
                  <a:ext uri="{0D108BD9-81ED-4DB2-BD59-A6C34878D82A}">
                    <a16:rowId xmlns:a16="http://schemas.microsoft.com/office/drawing/2014/main" val="1259719147"/>
                  </a:ext>
                </a:extLst>
              </a:tr>
            </a:tbl>
          </a:graphicData>
        </a:graphic>
      </p:graphicFrame>
      <p:sp>
        <p:nvSpPr>
          <p:cNvPr id="4" name="Text Placeholder 3">
            <a:extLst>
              <a:ext uri="{FF2B5EF4-FFF2-40B4-BE49-F238E27FC236}">
                <a16:creationId xmlns:a16="http://schemas.microsoft.com/office/drawing/2014/main" id="{42F61F67-328C-4DFC-8E50-DBB4ACA634B6}"/>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26884998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78CFA-5233-48D5-AFBA-91C432B9CAE4}"/>
              </a:ext>
            </a:extLst>
          </p:cNvPr>
          <p:cNvSpPr>
            <a:spLocks noGrp="1"/>
          </p:cNvSpPr>
          <p:nvPr>
            <p:ph type="title"/>
          </p:nvPr>
        </p:nvSpPr>
        <p:spPr/>
        <p:txBody>
          <a:bodyPr/>
          <a:lstStyle/>
          <a:p>
            <a:r>
              <a:rPr lang="en-US"/>
              <a:t>Facebook Ads Performance Table | CHANNEL21 - 5 of 18</a:t>
            </a:r>
          </a:p>
        </p:txBody>
      </p:sp>
      <p:graphicFrame>
        <p:nvGraphicFramePr>
          <p:cNvPr id="5" name="Table Placeholder 4">
            <a:extLst>
              <a:ext uri="{FF2B5EF4-FFF2-40B4-BE49-F238E27FC236}">
                <a16:creationId xmlns:a16="http://schemas.microsoft.com/office/drawing/2014/main" id="{7599757F-481A-4E95-A186-54B23427C9E9}"/>
              </a:ext>
            </a:extLst>
          </p:cNvPr>
          <p:cNvGraphicFramePr>
            <a:graphicFrameLocks noGrp="1"/>
          </p:cNvGraphicFramePr>
          <p:nvPr>
            <p:ph type="tbl" sz="quarter" idx="13"/>
            <p:extLst>
              <p:ext uri="{D42A27DB-BD31-4B8C-83A1-F6EECF244321}">
                <p14:modId xmlns:p14="http://schemas.microsoft.com/office/powerpoint/2010/main" val="2937752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1276384"/>
                    </a:ext>
                  </a:extLst>
                </a:gridCol>
                <a:gridCol w="1645920">
                  <a:extLst>
                    <a:ext uri="{9D8B030D-6E8A-4147-A177-3AD203B41FA5}">
                      <a16:colId xmlns:a16="http://schemas.microsoft.com/office/drawing/2014/main" val="1238113770"/>
                    </a:ext>
                  </a:extLst>
                </a:gridCol>
                <a:gridCol w="576072">
                  <a:extLst>
                    <a:ext uri="{9D8B030D-6E8A-4147-A177-3AD203B41FA5}">
                      <a16:colId xmlns:a16="http://schemas.microsoft.com/office/drawing/2014/main" val="2538516528"/>
                    </a:ext>
                  </a:extLst>
                </a:gridCol>
                <a:gridCol w="576072">
                  <a:extLst>
                    <a:ext uri="{9D8B030D-6E8A-4147-A177-3AD203B41FA5}">
                      <a16:colId xmlns:a16="http://schemas.microsoft.com/office/drawing/2014/main" val="3722774435"/>
                    </a:ext>
                  </a:extLst>
                </a:gridCol>
                <a:gridCol w="576072">
                  <a:extLst>
                    <a:ext uri="{9D8B030D-6E8A-4147-A177-3AD203B41FA5}">
                      <a16:colId xmlns:a16="http://schemas.microsoft.com/office/drawing/2014/main" val="1000233025"/>
                    </a:ext>
                  </a:extLst>
                </a:gridCol>
                <a:gridCol w="576072">
                  <a:extLst>
                    <a:ext uri="{9D8B030D-6E8A-4147-A177-3AD203B41FA5}">
                      <a16:colId xmlns:a16="http://schemas.microsoft.com/office/drawing/2014/main" val="3897430238"/>
                    </a:ext>
                  </a:extLst>
                </a:gridCol>
                <a:gridCol w="576072">
                  <a:extLst>
                    <a:ext uri="{9D8B030D-6E8A-4147-A177-3AD203B41FA5}">
                      <a16:colId xmlns:a16="http://schemas.microsoft.com/office/drawing/2014/main" val="3013600399"/>
                    </a:ext>
                  </a:extLst>
                </a:gridCol>
                <a:gridCol w="576072">
                  <a:extLst>
                    <a:ext uri="{9D8B030D-6E8A-4147-A177-3AD203B41FA5}">
                      <a16:colId xmlns:a16="http://schemas.microsoft.com/office/drawing/2014/main" val="3466132517"/>
                    </a:ext>
                  </a:extLst>
                </a:gridCol>
                <a:gridCol w="576072">
                  <a:extLst>
                    <a:ext uri="{9D8B030D-6E8A-4147-A177-3AD203B41FA5}">
                      <a16:colId xmlns:a16="http://schemas.microsoft.com/office/drawing/2014/main" val="1815791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2932593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CHANNEL21 - 2024-04-14 11:36:36</a:t>
                      </a:r>
                      <a:r>
                        <a:rPr kumimoji="0" lang="en-US" sz="1000" b="0" i="0" u="none" strike="noStrike" kern="1200" cap="none" spc="0" normalizeH="0" baseline="0" noProof="0">
                          <a:ln>
                            <a:noFill/>
                          </a:ln>
                          <a:solidFill>
                            <a:prstClr val="black"/>
                          </a:solidFill>
                          <a:effectLst/>
                          <a:uLnTx/>
                          <a:uFillTx/>
                          <a:latin typeface="Calibri"/>
                          <a:ea typeface="+mn-ea"/>
                          <a:cs typeface="+mn-cs"/>
                        </a:rPr>
                        <a:t>
 Bärlauchpesto 🔎🌿Augen auf in Wald, Park und Garten, es ist Bärlauchzeit! Und mit ein paar Handvoll der duftenden Blättern kannst du feines, köstliches Bärlauchpesto herstellen. Achtung, nicht mit den giftigen Maiglöckchen verwechseln: Bärlauch duftet nach Knoblauch , Maiglöckchen duften neutral 🧄
Bärlauchpesto
Zutaten
2 Bund frischer Bärlauch
1 EL Pinienkerne
50 g Grana Padano
100 ml Olivenöl 
1 TL Pfeffer
½ TL Salz
Anleitung
Den Bärlauch sorgfältig putzen, waschen und fein hacken. Grana Padano fein reiben. Bärlauch, Grana Padano und Pinienkerne in einen Mixer geben und mit Olivenöl überdecken und bis zur gewünschten Konsistenz pürieren. Mit schwarzem Pfeffer und Salz abschmecken. Zwei bis drei Stunden bei Zimmertemperatur ziehen lassen.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https://quintly-eu-image-storage.s3.amazonaws.com/d1a83099aec20aa88a30ffda29c3bbaf/ca24c849716e04bb16d64ddaa9d45618.jpg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April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extLst>
                  <a:ext uri="{0D108BD9-81ED-4DB2-BD59-A6C34878D82A}">
                    <a16:rowId xmlns:a16="http://schemas.microsoft.com/office/drawing/2014/main" val="2637545633"/>
                  </a:ext>
                </a:extLst>
              </a:tr>
            </a:tbl>
          </a:graphicData>
        </a:graphic>
      </p:graphicFrame>
      <p:sp>
        <p:nvSpPr>
          <p:cNvPr id="4" name="Text Placeholder 3">
            <a:extLst>
              <a:ext uri="{FF2B5EF4-FFF2-40B4-BE49-F238E27FC236}">
                <a16:creationId xmlns:a16="http://schemas.microsoft.com/office/drawing/2014/main" id="{AFA8D292-67F6-40F7-8C5E-523B1613E3AE}"/>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29836220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03927-5A09-4253-B058-C64CB0F7D91C}"/>
              </a:ext>
            </a:extLst>
          </p:cNvPr>
          <p:cNvSpPr>
            <a:spLocks noGrp="1"/>
          </p:cNvSpPr>
          <p:nvPr>
            <p:ph type="title"/>
          </p:nvPr>
        </p:nvSpPr>
        <p:spPr/>
        <p:txBody>
          <a:bodyPr/>
          <a:lstStyle/>
          <a:p>
            <a:r>
              <a:rPr lang="en-US"/>
              <a:t>Facebook Ads Performance Table | CHANNEL21 - 6 of 18</a:t>
            </a:r>
          </a:p>
        </p:txBody>
      </p:sp>
      <p:graphicFrame>
        <p:nvGraphicFramePr>
          <p:cNvPr id="5" name="Table Placeholder 4">
            <a:extLst>
              <a:ext uri="{FF2B5EF4-FFF2-40B4-BE49-F238E27FC236}">
                <a16:creationId xmlns:a16="http://schemas.microsoft.com/office/drawing/2014/main" id="{F7BF59A2-4F61-4D48-9B76-E377AB90D3A1}"/>
              </a:ext>
            </a:extLst>
          </p:cNvPr>
          <p:cNvGraphicFramePr>
            <a:graphicFrameLocks noGrp="1"/>
          </p:cNvGraphicFramePr>
          <p:nvPr>
            <p:ph type="tbl" sz="quarter" idx="13"/>
            <p:extLst>
              <p:ext uri="{D42A27DB-BD31-4B8C-83A1-F6EECF244321}">
                <p14:modId xmlns:p14="http://schemas.microsoft.com/office/powerpoint/2010/main" val="4161539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0176015"/>
                    </a:ext>
                  </a:extLst>
                </a:gridCol>
                <a:gridCol w="1645920">
                  <a:extLst>
                    <a:ext uri="{9D8B030D-6E8A-4147-A177-3AD203B41FA5}">
                      <a16:colId xmlns:a16="http://schemas.microsoft.com/office/drawing/2014/main" val="1756293364"/>
                    </a:ext>
                  </a:extLst>
                </a:gridCol>
                <a:gridCol w="576072">
                  <a:extLst>
                    <a:ext uri="{9D8B030D-6E8A-4147-A177-3AD203B41FA5}">
                      <a16:colId xmlns:a16="http://schemas.microsoft.com/office/drawing/2014/main" val="1467277178"/>
                    </a:ext>
                  </a:extLst>
                </a:gridCol>
                <a:gridCol w="576072">
                  <a:extLst>
                    <a:ext uri="{9D8B030D-6E8A-4147-A177-3AD203B41FA5}">
                      <a16:colId xmlns:a16="http://schemas.microsoft.com/office/drawing/2014/main" val="2393354638"/>
                    </a:ext>
                  </a:extLst>
                </a:gridCol>
                <a:gridCol w="576072">
                  <a:extLst>
                    <a:ext uri="{9D8B030D-6E8A-4147-A177-3AD203B41FA5}">
                      <a16:colId xmlns:a16="http://schemas.microsoft.com/office/drawing/2014/main" val="1420785459"/>
                    </a:ext>
                  </a:extLst>
                </a:gridCol>
                <a:gridCol w="576072">
                  <a:extLst>
                    <a:ext uri="{9D8B030D-6E8A-4147-A177-3AD203B41FA5}">
                      <a16:colId xmlns:a16="http://schemas.microsoft.com/office/drawing/2014/main" val="463295907"/>
                    </a:ext>
                  </a:extLst>
                </a:gridCol>
                <a:gridCol w="576072">
                  <a:extLst>
                    <a:ext uri="{9D8B030D-6E8A-4147-A177-3AD203B41FA5}">
                      <a16:colId xmlns:a16="http://schemas.microsoft.com/office/drawing/2014/main" val="2797092907"/>
                    </a:ext>
                  </a:extLst>
                </a:gridCol>
                <a:gridCol w="576072">
                  <a:extLst>
                    <a:ext uri="{9D8B030D-6E8A-4147-A177-3AD203B41FA5}">
                      <a16:colId xmlns:a16="http://schemas.microsoft.com/office/drawing/2014/main" val="3290632395"/>
                    </a:ext>
                  </a:extLst>
                </a:gridCol>
                <a:gridCol w="576072">
                  <a:extLst>
                    <a:ext uri="{9D8B030D-6E8A-4147-A177-3AD203B41FA5}">
                      <a16:colId xmlns:a16="http://schemas.microsoft.com/office/drawing/2014/main" val="1479854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3084264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CHANNEL21 - 2024-03-24 10:04:09</a:t>
                      </a:r>
                      <a:r>
                        <a:rPr kumimoji="0" lang="de-DE" sz="1000" b="0" i="0" u="none" strike="noStrike" kern="1200" cap="none" spc="0" normalizeH="0" baseline="0" noProof="0">
                          <a:ln>
                            <a:noFill/>
                          </a:ln>
                          <a:solidFill>
                            <a:prstClr val="black"/>
                          </a:solidFill>
                          <a:effectLst/>
                          <a:uLnTx/>
                          <a:uFillTx/>
                          <a:latin typeface="Calibri"/>
                          <a:ea typeface="+mn-ea"/>
                          <a:cs typeface="+mn-cs"/>
                        </a:rPr>
                        <a:t>
 🥞 Pfannkuchentorte 🥞 Stell dir vor, du bist bei einer guten Freundin zu Besuch und sie serviert diese wunderschöne Pfannkuchentorte ✨. Was tust du?
a) mit der Torte unterm Arm an einen einsamen Ort verschwinden, an dem du nicht teilen musst 😁
b) hoffen, dass auf deinem Teller ein großes Stück landet 😇
c) deine Freundin um das Rezept bitten 🤗
Bleib ruhig und genieße dein Stück Torte, WIR besorgen dir das Rezept.
Pfannkuchentorte
Zutaten
200 g Crêpes-Backmischung „Crêperie à Minute“ und 400 ml Wasser zum Anmischen
200 ml Sahne
50 g Heidelbeermarmelade
100 g Joghurt
Heidelbeeren, Schokohase und -eier zur Dekoration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https://quintly-eu-image-storage.s3.amazonaws.com/d1a83099aec20aa88a30ffda29c3bbaf/c9e901511c123a730b966ab3e13b0b83.jpg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März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extLst>
                  <a:ext uri="{0D108BD9-81ED-4DB2-BD59-A6C34878D82A}">
                    <a16:rowId xmlns:a16="http://schemas.microsoft.com/office/drawing/2014/main" val="424216229"/>
                  </a:ext>
                </a:extLst>
              </a:tr>
            </a:tbl>
          </a:graphicData>
        </a:graphic>
      </p:graphicFrame>
      <p:sp>
        <p:nvSpPr>
          <p:cNvPr id="4" name="Text Placeholder 3">
            <a:extLst>
              <a:ext uri="{FF2B5EF4-FFF2-40B4-BE49-F238E27FC236}">
                <a16:creationId xmlns:a16="http://schemas.microsoft.com/office/drawing/2014/main" id="{088B87CF-6AAB-43F6-8DEF-A0C1B07447FB}"/>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22902405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4AC1-18EF-4A2C-86E6-59C1AF04ABA9}"/>
              </a:ext>
            </a:extLst>
          </p:cNvPr>
          <p:cNvSpPr>
            <a:spLocks noGrp="1"/>
          </p:cNvSpPr>
          <p:nvPr>
            <p:ph type="title"/>
          </p:nvPr>
        </p:nvSpPr>
        <p:spPr/>
        <p:txBody>
          <a:bodyPr/>
          <a:lstStyle/>
          <a:p>
            <a:r>
              <a:rPr lang="en-US"/>
              <a:t>Facebook Ads Performance Table | CHANNEL21 - 7 of 18</a:t>
            </a:r>
          </a:p>
        </p:txBody>
      </p:sp>
      <p:graphicFrame>
        <p:nvGraphicFramePr>
          <p:cNvPr id="5" name="Table Placeholder 4">
            <a:extLst>
              <a:ext uri="{FF2B5EF4-FFF2-40B4-BE49-F238E27FC236}">
                <a16:creationId xmlns:a16="http://schemas.microsoft.com/office/drawing/2014/main" id="{F66A5EB5-E2A3-40D4-B102-C00AE43B2465}"/>
              </a:ext>
            </a:extLst>
          </p:cNvPr>
          <p:cNvGraphicFramePr>
            <a:graphicFrameLocks noGrp="1"/>
          </p:cNvGraphicFramePr>
          <p:nvPr>
            <p:ph type="tbl" sz="quarter" idx="13"/>
            <p:extLst>
              <p:ext uri="{D42A27DB-BD31-4B8C-83A1-F6EECF244321}">
                <p14:modId xmlns:p14="http://schemas.microsoft.com/office/powerpoint/2010/main" val="3494009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7796839"/>
                    </a:ext>
                  </a:extLst>
                </a:gridCol>
                <a:gridCol w="1645920">
                  <a:extLst>
                    <a:ext uri="{9D8B030D-6E8A-4147-A177-3AD203B41FA5}">
                      <a16:colId xmlns:a16="http://schemas.microsoft.com/office/drawing/2014/main" val="2957273993"/>
                    </a:ext>
                  </a:extLst>
                </a:gridCol>
                <a:gridCol w="576072">
                  <a:extLst>
                    <a:ext uri="{9D8B030D-6E8A-4147-A177-3AD203B41FA5}">
                      <a16:colId xmlns:a16="http://schemas.microsoft.com/office/drawing/2014/main" val="3367804122"/>
                    </a:ext>
                  </a:extLst>
                </a:gridCol>
                <a:gridCol w="576072">
                  <a:extLst>
                    <a:ext uri="{9D8B030D-6E8A-4147-A177-3AD203B41FA5}">
                      <a16:colId xmlns:a16="http://schemas.microsoft.com/office/drawing/2014/main" val="1481064392"/>
                    </a:ext>
                  </a:extLst>
                </a:gridCol>
                <a:gridCol w="576072">
                  <a:extLst>
                    <a:ext uri="{9D8B030D-6E8A-4147-A177-3AD203B41FA5}">
                      <a16:colId xmlns:a16="http://schemas.microsoft.com/office/drawing/2014/main" val="2068746211"/>
                    </a:ext>
                  </a:extLst>
                </a:gridCol>
                <a:gridCol w="576072">
                  <a:extLst>
                    <a:ext uri="{9D8B030D-6E8A-4147-A177-3AD203B41FA5}">
                      <a16:colId xmlns:a16="http://schemas.microsoft.com/office/drawing/2014/main" val="3574110639"/>
                    </a:ext>
                  </a:extLst>
                </a:gridCol>
                <a:gridCol w="576072">
                  <a:extLst>
                    <a:ext uri="{9D8B030D-6E8A-4147-A177-3AD203B41FA5}">
                      <a16:colId xmlns:a16="http://schemas.microsoft.com/office/drawing/2014/main" val="922436262"/>
                    </a:ext>
                  </a:extLst>
                </a:gridCol>
                <a:gridCol w="576072">
                  <a:extLst>
                    <a:ext uri="{9D8B030D-6E8A-4147-A177-3AD203B41FA5}">
                      <a16:colId xmlns:a16="http://schemas.microsoft.com/office/drawing/2014/main" val="3858623022"/>
                    </a:ext>
                  </a:extLst>
                </a:gridCol>
                <a:gridCol w="576072">
                  <a:extLst>
                    <a:ext uri="{9D8B030D-6E8A-4147-A177-3AD203B41FA5}">
                      <a16:colId xmlns:a16="http://schemas.microsoft.com/office/drawing/2014/main" val="2115972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4266173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CHANNEL21 - 2024-03-07 09:53:37</a:t>
                      </a:r>
                      <a:r>
                        <a:rPr kumimoji="0" lang="de-DE" sz="1000" b="0" i="0" u="none" strike="noStrike" kern="1200" cap="none" spc="0" normalizeH="0" baseline="0" noProof="0">
                          <a:ln>
                            <a:noFill/>
                          </a:ln>
                          <a:solidFill>
                            <a:prstClr val="black"/>
                          </a:solidFill>
                          <a:effectLst/>
                          <a:uLnTx/>
                          <a:uFillTx/>
                          <a:latin typeface="Calibri"/>
                          <a:ea typeface="+mn-ea"/>
                          <a:cs typeface="+mn-cs"/>
                        </a:rPr>
                        <a:t>
 🌷☀️ Welcher Style gefällt dir am besten?
Wir haben Frühlingsgefühle – wie könnte es bei diesen tollen Outfits in warm-zarten Tönen wie Beige, Orange, Himbeere, Grün und Himmelblau auch anders sein? Schick uns das passende Emoji zu deinem Lieblingslook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https://quintly-eu-image-storage.s3.amazonaws.com/d1a83099aec20aa88a30ffda29c3bbaf/be4acc9c61b9fd0acf56819460940fe3.jpg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I Engagement I März 24 I Feedbeitrag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a:t>
                      </a:r>
                    </a:p>
                  </a:txBody>
                  <a:tcPr/>
                </a:tc>
                <a:extLst>
                  <a:ext uri="{0D108BD9-81ED-4DB2-BD59-A6C34878D82A}">
                    <a16:rowId xmlns:a16="http://schemas.microsoft.com/office/drawing/2014/main" val="1429042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CHANNEL21 - 2024-03-01 10:15:05</a:t>
                      </a:r>
                      <a:r>
                        <a:rPr kumimoji="0" lang="de-DE" sz="1000" b="0" i="0" u="none" strike="noStrike" kern="1200" cap="none" spc="0" normalizeH="0" baseline="0" noProof="0">
                          <a:ln>
                            <a:noFill/>
                          </a:ln>
                          <a:solidFill>
                            <a:prstClr val="black"/>
                          </a:solidFill>
                          <a:effectLst/>
                          <a:uLnTx/>
                          <a:uFillTx/>
                          <a:latin typeface="Calibri"/>
                          <a:ea typeface="+mn-ea"/>
                          <a:cs typeface="+mn-cs"/>
                        </a:rPr>
                        <a:t>
 🌼✨ Frühling und Sommer machen sich bereit für ihren großen Auftritt. Sanfte Pastelltöne und lebendige, kräftige Farben bringen in unseren neuen Fashion-Kollektionen eine fröhliche Leichtigkeit zurück, auf die wir alle gewartet haben. Schnell rein in die fließenden Blusen, Eyecatcher-Hosen und hübschen Röcke, mach dich bereit für die ersten, warmen Sonnenstrahlen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https://quintly-eu-image-storage.s3.amazonaws.com/d1a83099aec20aa88a30ffda29c3bbaf/ba077c5ae823afe4e2fdb6400a9c66fd.jpg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März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extLst>
                  <a:ext uri="{0D108BD9-81ED-4DB2-BD59-A6C34878D82A}">
                    <a16:rowId xmlns:a16="http://schemas.microsoft.com/office/drawing/2014/main" val="212141745"/>
                  </a:ext>
                </a:extLst>
              </a:tr>
            </a:tbl>
          </a:graphicData>
        </a:graphic>
      </p:graphicFrame>
      <p:sp>
        <p:nvSpPr>
          <p:cNvPr id="4" name="Text Placeholder 3">
            <a:extLst>
              <a:ext uri="{FF2B5EF4-FFF2-40B4-BE49-F238E27FC236}">
                <a16:creationId xmlns:a16="http://schemas.microsoft.com/office/drawing/2014/main" id="{54C91EBA-4C82-45C5-BBCD-27218C38E2D4}"/>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19384540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E789C-B364-4B88-8214-2FB12C236407}"/>
              </a:ext>
            </a:extLst>
          </p:cNvPr>
          <p:cNvSpPr>
            <a:spLocks noGrp="1"/>
          </p:cNvSpPr>
          <p:nvPr>
            <p:ph type="title"/>
          </p:nvPr>
        </p:nvSpPr>
        <p:spPr/>
        <p:txBody>
          <a:bodyPr/>
          <a:lstStyle/>
          <a:p>
            <a:r>
              <a:rPr lang="en-US"/>
              <a:t>Facebook Ads Performance Table | CHANNEL21 - 8 of 18</a:t>
            </a:r>
          </a:p>
        </p:txBody>
      </p:sp>
      <p:graphicFrame>
        <p:nvGraphicFramePr>
          <p:cNvPr id="5" name="Table Placeholder 4">
            <a:extLst>
              <a:ext uri="{FF2B5EF4-FFF2-40B4-BE49-F238E27FC236}">
                <a16:creationId xmlns:a16="http://schemas.microsoft.com/office/drawing/2014/main" id="{88CB0111-BE7F-4CE7-AFAC-CC3DE1BCC14F}"/>
              </a:ext>
            </a:extLst>
          </p:cNvPr>
          <p:cNvGraphicFramePr>
            <a:graphicFrameLocks noGrp="1"/>
          </p:cNvGraphicFramePr>
          <p:nvPr>
            <p:ph type="tbl" sz="quarter" idx="13"/>
            <p:extLst>
              <p:ext uri="{D42A27DB-BD31-4B8C-83A1-F6EECF244321}">
                <p14:modId xmlns:p14="http://schemas.microsoft.com/office/powerpoint/2010/main" val="2172326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2005712"/>
                    </a:ext>
                  </a:extLst>
                </a:gridCol>
                <a:gridCol w="1645920">
                  <a:extLst>
                    <a:ext uri="{9D8B030D-6E8A-4147-A177-3AD203B41FA5}">
                      <a16:colId xmlns:a16="http://schemas.microsoft.com/office/drawing/2014/main" val="1899827443"/>
                    </a:ext>
                  </a:extLst>
                </a:gridCol>
                <a:gridCol w="576072">
                  <a:extLst>
                    <a:ext uri="{9D8B030D-6E8A-4147-A177-3AD203B41FA5}">
                      <a16:colId xmlns:a16="http://schemas.microsoft.com/office/drawing/2014/main" val="1966693424"/>
                    </a:ext>
                  </a:extLst>
                </a:gridCol>
                <a:gridCol w="576072">
                  <a:extLst>
                    <a:ext uri="{9D8B030D-6E8A-4147-A177-3AD203B41FA5}">
                      <a16:colId xmlns:a16="http://schemas.microsoft.com/office/drawing/2014/main" val="3761309299"/>
                    </a:ext>
                  </a:extLst>
                </a:gridCol>
                <a:gridCol w="576072">
                  <a:extLst>
                    <a:ext uri="{9D8B030D-6E8A-4147-A177-3AD203B41FA5}">
                      <a16:colId xmlns:a16="http://schemas.microsoft.com/office/drawing/2014/main" val="170815827"/>
                    </a:ext>
                  </a:extLst>
                </a:gridCol>
                <a:gridCol w="576072">
                  <a:extLst>
                    <a:ext uri="{9D8B030D-6E8A-4147-A177-3AD203B41FA5}">
                      <a16:colId xmlns:a16="http://schemas.microsoft.com/office/drawing/2014/main" val="1566891365"/>
                    </a:ext>
                  </a:extLst>
                </a:gridCol>
                <a:gridCol w="576072">
                  <a:extLst>
                    <a:ext uri="{9D8B030D-6E8A-4147-A177-3AD203B41FA5}">
                      <a16:colId xmlns:a16="http://schemas.microsoft.com/office/drawing/2014/main" val="1459488252"/>
                    </a:ext>
                  </a:extLst>
                </a:gridCol>
                <a:gridCol w="576072">
                  <a:extLst>
                    <a:ext uri="{9D8B030D-6E8A-4147-A177-3AD203B41FA5}">
                      <a16:colId xmlns:a16="http://schemas.microsoft.com/office/drawing/2014/main" val="690463298"/>
                    </a:ext>
                  </a:extLst>
                </a:gridCol>
                <a:gridCol w="576072">
                  <a:extLst>
                    <a:ext uri="{9D8B030D-6E8A-4147-A177-3AD203B41FA5}">
                      <a16:colId xmlns:a16="http://schemas.microsoft.com/office/drawing/2014/main" val="4215065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4261742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CHANNEL21 - 2024-03-16 12:16:42</a:t>
                      </a:r>
                      <a:r>
                        <a:rPr kumimoji="0" lang="de-DE" sz="1000" b="0" i="0" u="none" strike="noStrike" kern="1200" cap="none" spc="0" normalizeH="0" baseline="0" noProof="0">
                          <a:ln>
                            <a:noFill/>
                          </a:ln>
                          <a:solidFill>
                            <a:prstClr val="black"/>
                          </a:solidFill>
                          <a:effectLst/>
                          <a:uLnTx/>
                          <a:uFillTx/>
                          <a:latin typeface="Calibri"/>
                          <a:ea typeface="+mn-ea"/>
                          <a:cs typeface="+mn-cs"/>
                        </a:rPr>
                        <a:t>
 🌸🐰🥐 Verleihe deinem Osterbrunch mit diesen einfachen Frischkäse- und Marmeladenblumen einen frühlingshaften Touch! 🌼🍓 Sie sind nicht nur hübsch anzusehen, sondern auch köstlich!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https://quintly-eu-image-storage.s3.amazonaws.com/d1a83099aec20aa88a30ffda29c3bbaf/ae125794f3ece2f2f271d5b893f122f4.jpg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März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extLst>
                  <a:ext uri="{0D108BD9-81ED-4DB2-BD59-A6C34878D82A}">
                    <a16:rowId xmlns:a16="http://schemas.microsoft.com/office/drawing/2014/main" val="1440627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CHANNEL21 - 2024-03-18 08:54:12</a:t>
                      </a:r>
                      <a:r>
                        <a:rPr kumimoji="0" lang="de-DE" sz="1000" b="0" i="0" u="none" strike="noStrike" kern="1200" cap="none" spc="0" normalizeH="0" baseline="0" noProof="0">
                          <a:ln>
                            <a:noFill/>
                          </a:ln>
                          <a:solidFill>
                            <a:prstClr val="black"/>
                          </a:solidFill>
                          <a:effectLst/>
                          <a:uLnTx/>
                          <a:uFillTx/>
                          <a:latin typeface="Calibri"/>
                          <a:ea typeface="+mn-ea"/>
                          <a:cs typeface="+mn-cs"/>
                        </a:rPr>
                        <a:t>
 🥚🐰🐣 An alle Oster-Fans da draußen: Wie färbt ihr dieses Jahr eure Eier? Mit Naturprodukten, Lebensmittelfarbe, wird marmoriert, geklebt, gebatikt oder lasst ihr die Kinder mit Wasserfarben ran? Wir freuen uns über Inspiration!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https://quintly-eu-image-storage.s3.amazonaws.com/d1a83099aec20aa88a30ffda29c3bbaf/aaa57450cdcb77af0ae1c0467048ea9d.jpg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I Engagement I März 24 I Feedbeitrag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1439</a:t>
                      </a:r>
                    </a:p>
                  </a:txBody>
                  <a:tcPr/>
                </a:tc>
                <a:extLst>
                  <a:ext uri="{0D108BD9-81ED-4DB2-BD59-A6C34878D82A}">
                    <a16:rowId xmlns:a16="http://schemas.microsoft.com/office/drawing/2014/main" val="3861326917"/>
                  </a:ext>
                </a:extLst>
              </a:tr>
            </a:tbl>
          </a:graphicData>
        </a:graphic>
      </p:graphicFrame>
      <p:sp>
        <p:nvSpPr>
          <p:cNvPr id="4" name="Text Placeholder 3">
            <a:extLst>
              <a:ext uri="{FF2B5EF4-FFF2-40B4-BE49-F238E27FC236}">
                <a16:creationId xmlns:a16="http://schemas.microsoft.com/office/drawing/2014/main" id="{C5D6F5B3-4925-49E8-A281-3AD4C90F0711}"/>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5376901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70CB4-54D7-4509-9228-AC985D053D0F}"/>
              </a:ext>
            </a:extLst>
          </p:cNvPr>
          <p:cNvSpPr>
            <a:spLocks noGrp="1"/>
          </p:cNvSpPr>
          <p:nvPr>
            <p:ph type="title"/>
          </p:nvPr>
        </p:nvSpPr>
        <p:spPr/>
        <p:txBody>
          <a:bodyPr/>
          <a:lstStyle/>
          <a:p>
            <a:r>
              <a:rPr lang="en-US"/>
              <a:t>Facebook Ads Performance Table | CHANNEL21 - 9 of 18</a:t>
            </a:r>
          </a:p>
        </p:txBody>
      </p:sp>
      <p:graphicFrame>
        <p:nvGraphicFramePr>
          <p:cNvPr id="5" name="Table Placeholder 4">
            <a:extLst>
              <a:ext uri="{FF2B5EF4-FFF2-40B4-BE49-F238E27FC236}">
                <a16:creationId xmlns:a16="http://schemas.microsoft.com/office/drawing/2014/main" id="{B5A45BAB-280A-4E03-AB9E-856C7329428D}"/>
              </a:ext>
            </a:extLst>
          </p:cNvPr>
          <p:cNvGraphicFramePr>
            <a:graphicFrameLocks noGrp="1"/>
          </p:cNvGraphicFramePr>
          <p:nvPr>
            <p:ph type="tbl" sz="quarter" idx="13"/>
            <p:extLst>
              <p:ext uri="{D42A27DB-BD31-4B8C-83A1-F6EECF244321}">
                <p14:modId xmlns:p14="http://schemas.microsoft.com/office/powerpoint/2010/main" val="1400113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8827836"/>
                    </a:ext>
                  </a:extLst>
                </a:gridCol>
                <a:gridCol w="1645920">
                  <a:extLst>
                    <a:ext uri="{9D8B030D-6E8A-4147-A177-3AD203B41FA5}">
                      <a16:colId xmlns:a16="http://schemas.microsoft.com/office/drawing/2014/main" val="1414094704"/>
                    </a:ext>
                  </a:extLst>
                </a:gridCol>
                <a:gridCol w="576072">
                  <a:extLst>
                    <a:ext uri="{9D8B030D-6E8A-4147-A177-3AD203B41FA5}">
                      <a16:colId xmlns:a16="http://schemas.microsoft.com/office/drawing/2014/main" val="410692981"/>
                    </a:ext>
                  </a:extLst>
                </a:gridCol>
                <a:gridCol w="576072">
                  <a:extLst>
                    <a:ext uri="{9D8B030D-6E8A-4147-A177-3AD203B41FA5}">
                      <a16:colId xmlns:a16="http://schemas.microsoft.com/office/drawing/2014/main" val="3668949486"/>
                    </a:ext>
                  </a:extLst>
                </a:gridCol>
                <a:gridCol w="576072">
                  <a:extLst>
                    <a:ext uri="{9D8B030D-6E8A-4147-A177-3AD203B41FA5}">
                      <a16:colId xmlns:a16="http://schemas.microsoft.com/office/drawing/2014/main" val="642255958"/>
                    </a:ext>
                  </a:extLst>
                </a:gridCol>
                <a:gridCol w="576072">
                  <a:extLst>
                    <a:ext uri="{9D8B030D-6E8A-4147-A177-3AD203B41FA5}">
                      <a16:colId xmlns:a16="http://schemas.microsoft.com/office/drawing/2014/main" val="985690358"/>
                    </a:ext>
                  </a:extLst>
                </a:gridCol>
                <a:gridCol w="576072">
                  <a:extLst>
                    <a:ext uri="{9D8B030D-6E8A-4147-A177-3AD203B41FA5}">
                      <a16:colId xmlns:a16="http://schemas.microsoft.com/office/drawing/2014/main" val="1020136911"/>
                    </a:ext>
                  </a:extLst>
                </a:gridCol>
                <a:gridCol w="576072">
                  <a:extLst>
                    <a:ext uri="{9D8B030D-6E8A-4147-A177-3AD203B41FA5}">
                      <a16:colId xmlns:a16="http://schemas.microsoft.com/office/drawing/2014/main" val="2800634986"/>
                    </a:ext>
                  </a:extLst>
                </a:gridCol>
                <a:gridCol w="576072">
                  <a:extLst>
                    <a:ext uri="{9D8B030D-6E8A-4147-A177-3AD203B41FA5}">
                      <a16:colId xmlns:a16="http://schemas.microsoft.com/office/drawing/2014/main" val="3975162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401436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CHANNEL21 - 2024-03-22 09:27:38</a:t>
                      </a:r>
                      <a:r>
                        <a:rPr kumimoji="0" lang="de-DE" sz="1000" b="0" i="0" u="none" strike="noStrike" kern="1200" cap="none" spc="0" normalizeH="0" baseline="0" noProof="0">
                          <a:ln>
                            <a:noFill/>
                          </a:ln>
                          <a:solidFill>
                            <a:prstClr val="black"/>
                          </a:solidFill>
                          <a:effectLst/>
                          <a:uLnTx/>
                          <a:uFillTx/>
                          <a:latin typeface="Calibri"/>
                          <a:ea typeface="+mn-ea"/>
                          <a:cs typeface="+mn-cs"/>
                        </a:rPr>
                        <a:t>
 😋 Gutes Essen gehört zu Ostern wie der Schokohase ins Nest 🧺 – aber dieses Mal sind die Leckereien vor allem ein Geschenk für uns Erwachsene. Osterschinken im Bierbrotteigmantel, Salzburger Edelweiß-Salami, Schmankerl-Set in der Holzkiste oder den saftigen Original Salzburger Osterpinzen … zum Glück dauern die Feiertage ein paar Tage, damit du alles ausgiebig genießen kannst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https://quintly-eu-image-storage.s3.amazonaws.com/d1a83099aec20aa88a30ffda29c3bbaf/aa1e589777e84988775620f3624f271a.png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März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extLst>
                  <a:ext uri="{0D108BD9-81ED-4DB2-BD59-A6C34878D82A}">
                    <a16:rowId xmlns:a16="http://schemas.microsoft.com/office/drawing/2014/main" val="2837643666"/>
                  </a:ext>
                </a:extLst>
              </a:tr>
            </a:tbl>
          </a:graphicData>
        </a:graphic>
      </p:graphicFrame>
      <p:sp>
        <p:nvSpPr>
          <p:cNvPr id="4" name="Text Placeholder 3">
            <a:extLst>
              <a:ext uri="{FF2B5EF4-FFF2-40B4-BE49-F238E27FC236}">
                <a16:creationId xmlns:a16="http://schemas.microsoft.com/office/drawing/2014/main" id="{ABD9E1DE-5A59-4795-BA64-A00BE2D279DE}"/>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17954991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98BCC-3054-4C14-9D0A-B95C64C8B5EE}"/>
              </a:ext>
            </a:extLst>
          </p:cNvPr>
          <p:cNvSpPr>
            <a:spLocks noGrp="1"/>
          </p:cNvSpPr>
          <p:nvPr>
            <p:ph type="title"/>
          </p:nvPr>
        </p:nvSpPr>
        <p:spPr/>
        <p:txBody>
          <a:bodyPr/>
          <a:lstStyle/>
          <a:p>
            <a:r>
              <a:rPr lang="en-US"/>
              <a:t>Facebook Ads Performance Table | CHANNEL21 - 10 of 18</a:t>
            </a:r>
          </a:p>
        </p:txBody>
      </p:sp>
      <p:graphicFrame>
        <p:nvGraphicFramePr>
          <p:cNvPr id="5" name="Table Placeholder 4">
            <a:extLst>
              <a:ext uri="{FF2B5EF4-FFF2-40B4-BE49-F238E27FC236}">
                <a16:creationId xmlns:a16="http://schemas.microsoft.com/office/drawing/2014/main" id="{6C906879-C9D5-4D1C-9E6E-55B88316F34F}"/>
              </a:ext>
            </a:extLst>
          </p:cNvPr>
          <p:cNvGraphicFramePr>
            <a:graphicFrameLocks noGrp="1"/>
          </p:cNvGraphicFramePr>
          <p:nvPr>
            <p:ph type="tbl" sz="quarter" idx="13"/>
            <p:extLst>
              <p:ext uri="{D42A27DB-BD31-4B8C-83A1-F6EECF244321}">
                <p14:modId xmlns:p14="http://schemas.microsoft.com/office/powerpoint/2010/main" val="119551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4455532"/>
                    </a:ext>
                  </a:extLst>
                </a:gridCol>
                <a:gridCol w="1645920">
                  <a:extLst>
                    <a:ext uri="{9D8B030D-6E8A-4147-A177-3AD203B41FA5}">
                      <a16:colId xmlns:a16="http://schemas.microsoft.com/office/drawing/2014/main" val="360378112"/>
                    </a:ext>
                  </a:extLst>
                </a:gridCol>
                <a:gridCol w="576072">
                  <a:extLst>
                    <a:ext uri="{9D8B030D-6E8A-4147-A177-3AD203B41FA5}">
                      <a16:colId xmlns:a16="http://schemas.microsoft.com/office/drawing/2014/main" val="1422454295"/>
                    </a:ext>
                  </a:extLst>
                </a:gridCol>
                <a:gridCol w="576072">
                  <a:extLst>
                    <a:ext uri="{9D8B030D-6E8A-4147-A177-3AD203B41FA5}">
                      <a16:colId xmlns:a16="http://schemas.microsoft.com/office/drawing/2014/main" val="3852117437"/>
                    </a:ext>
                  </a:extLst>
                </a:gridCol>
                <a:gridCol w="576072">
                  <a:extLst>
                    <a:ext uri="{9D8B030D-6E8A-4147-A177-3AD203B41FA5}">
                      <a16:colId xmlns:a16="http://schemas.microsoft.com/office/drawing/2014/main" val="3518291169"/>
                    </a:ext>
                  </a:extLst>
                </a:gridCol>
                <a:gridCol w="576072">
                  <a:extLst>
                    <a:ext uri="{9D8B030D-6E8A-4147-A177-3AD203B41FA5}">
                      <a16:colId xmlns:a16="http://schemas.microsoft.com/office/drawing/2014/main" val="2999396232"/>
                    </a:ext>
                  </a:extLst>
                </a:gridCol>
                <a:gridCol w="576072">
                  <a:extLst>
                    <a:ext uri="{9D8B030D-6E8A-4147-A177-3AD203B41FA5}">
                      <a16:colId xmlns:a16="http://schemas.microsoft.com/office/drawing/2014/main" val="2200511509"/>
                    </a:ext>
                  </a:extLst>
                </a:gridCol>
                <a:gridCol w="576072">
                  <a:extLst>
                    <a:ext uri="{9D8B030D-6E8A-4147-A177-3AD203B41FA5}">
                      <a16:colId xmlns:a16="http://schemas.microsoft.com/office/drawing/2014/main" val="1951295207"/>
                    </a:ext>
                  </a:extLst>
                </a:gridCol>
                <a:gridCol w="576072">
                  <a:extLst>
                    <a:ext uri="{9D8B030D-6E8A-4147-A177-3AD203B41FA5}">
                      <a16:colId xmlns:a16="http://schemas.microsoft.com/office/drawing/2014/main" val="3841971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104880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CHANNEL21 - 2024-03-13 07:49:45</a:t>
                      </a:r>
                      <a:r>
                        <a:rPr kumimoji="0" lang="de-DE" sz="1000" b="0" i="0" u="none" strike="noStrike" kern="1200" cap="none" spc="0" normalizeH="0" baseline="0" noProof="0">
                          <a:ln>
                            <a:noFill/>
                          </a:ln>
                          <a:solidFill>
                            <a:prstClr val="black"/>
                          </a:solidFill>
                          <a:effectLst/>
                          <a:uLnTx/>
                          <a:uFillTx/>
                          <a:latin typeface="Calibri"/>
                          <a:ea typeface="+mn-ea"/>
                          <a:cs typeface="+mn-cs"/>
                        </a:rPr>
                        <a:t>
 Du brauchst eine Motiv-Serviette deiner Wahl und bügelst nur die oberste, farbige Lage auf eine Kerze. Achtung: Backpapier dazwischen legen und das Bügeleisen nicht zu lange auf einer Stelle lassen, sonst schmilzt das Wachs. Viel Freude beim Verschenken 💝– das Ergebnis ist sooo hübsch, wir behalten für uns, dass die Kerze in 5 Minuten fertig ist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https://quintly-eu-image-storage.s3.amazonaws.com/d1a83099aec20aa88a30ffda29c3bbaf/a6f270764f464dea824a3a6fe581601e.jpg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März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extLst>
                  <a:ext uri="{0D108BD9-81ED-4DB2-BD59-A6C34878D82A}">
                    <a16:rowId xmlns:a16="http://schemas.microsoft.com/office/drawing/2014/main" val="3398941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CHANNEL21 - 2024-03-22 19:24:13</a:t>
                      </a:r>
                      <a:r>
                        <a:rPr kumimoji="0" lang="de-DE" sz="1000" b="0" i="0" u="none" strike="noStrike" kern="1200" cap="none" spc="0" normalizeH="0" baseline="0" noProof="0">
                          <a:ln>
                            <a:noFill/>
                          </a:ln>
                          <a:solidFill>
                            <a:prstClr val="black"/>
                          </a:solidFill>
                          <a:effectLst/>
                          <a:uLnTx/>
                          <a:uFillTx/>
                          <a:latin typeface="Calibri"/>
                          <a:ea typeface="+mn-ea"/>
                          <a:cs typeface="+mn-cs"/>
                        </a:rPr>
                        <a:t>
 😋 Ein Festessen an Ostern ist das Allerschönste – vor allem, wenn du dafür nicht stundenlang in der Küche stehen musst. Stefanshof hat eine köööstliche Kalbsrolle in Edelpilzsauce für dich vorbereitet, die du nur 40 Minuten ⏳schonend im Wasserbad erwärmen musst 👌. Mit Liebe anrichten … fertig! Familie und Freunde dürfen kommen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https://quintly-eu-image-storage.s3.amazonaws.com/d1a83099aec20aa88a30ffda29c3bbaf/a21388b10d7e6a189d652e7d24470ff5.jpg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März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extLst>
                  <a:ext uri="{0D108BD9-81ED-4DB2-BD59-A6C34878D82A}">
                    <a16:rowId xmlns:a16="http://schemas.microsoft.com/office/drawing/2014/main" val="3877743110"/>
                  </a:ext>
                </a:extLst>
              </a:tr>
            </a:tbl>
          </a:graphicData>
        </a:graphic>
      </p:graphicFrame>
      <p:sp>
        <p:nvSpPr>
          <p:cNvPr id="4" name="Text Placeholder 3">
            <a:extLst>
              <a:ext uri="{FF2B5EF4-FFF2-40B4-BE49-F238E27FC236}">
                <a16:creationId xmlns:a16="http://schemas.microsoft.com/office/drawing/2014/main" id="{F8C12AAC-A7F6-4377-A6A2-3B335139F02B}"/>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7371244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EBF77-F7EF-4E52-B89B-BD60EBAAB1A7}"/>
              </a:ext>
            </a:extLst>
          </p:cNvPr>
          <p:cNvSpPr>
            <a:spLocks noGrp="1"/>
          </p:cNvSpPr>
          <p:nvPr>
            <p:ph type="title"/>
          </p:nvPr>
        </p:nvSpPr>
        <p:spPr/>
        <p:txBody>
          <a:bodyPr/>
          <a:lstStyle/>
          <a:p>
            <a:r>
              <a:rPr lang="en-US"/>
              <a:t>Facebook Ads Performance Table | CHANNEL21 - 11 of 18</a:t>
            </a:r>
          </a:p>
        </p:txBody>
      </p:sp>
      <p:graphicFrame>
        <p:nvGraphicFramePr>
          <p:cNvPr id="5" name="Table Placeholder 4">
            <a:extLst>
              <a:ext uri="{FF2B5EF4-FFF2-40B4-BE49-F238E27FC236}">
                <a16:creationId xmlns:a16="http://schemas.microsoft.com/office/drawing/2014/main" id="{1D062CB3-AD90-4737-9EA6-9D3BCF047365}"/>
              </a:ext>
            </a:extLst>
          </p:cNvPr>
          <p:cNvGraphicFramePr>
            <a:graphicFrameLocks noGrp="1"/>
          </p:cNvGraphicFramePr>
          <p:nvPr>
            <p:ph type="tbl" sz="quarter" idx="13"/>
            <p:extLst>
              <p:ext uri="{D42A27DB-BD31-4B8C-83A1-F6EECF244321}">
                <p14:modId xmlns:p14="http://schemas.microsoft.com/office/powerpoint/2010/main" val="3046461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2820312"/>
                    </a:ext>
                  </a:extLst>
                </a:gridCol>
                <a:gridCol w="1645920">
                  <a:extLst>
                    <a:ext uri="{9D8B030D-6E8A-4147-A177-3AD203B41FA5}">
                      <a16:colId xmlns:a16="http://schemas.microsoft.com/office/drawing/2014/main" val="724939722"/>
                    </a:ext>
                  </a:extLst>
                </a:gridCol>
                <a:gridCol w="576072">
                  <a:extLst>
                    <a:ext uri="{9D8B030D-6E8A-4147-A177-3AD203B41FA5}">
                      <a16:colId xmlns:a16="http://schemas.microsoft.com/office/drawing/2014/main" val="1114348404"/>
                    </a:ext>
                  </a:extLst>
                </a:gridCol>
                <a:gridCol w="576072">
                  <a:extLst>
                    <a:ext uri="{9D8B030D-6E8A-4147-A177-3AD203B41FA5}">
                      <a16:colId xmlns:a16="http://schemas.microsoft.com/office/drawing/2014/main" val="3330442466"/>
                    </a:ext>
                  </a:extLst>
                </a:gridCol>
                <a:gridCol w="576072">
                  <a:extLst>
                    <a:ext uri="{9D8B030D-6E8A-4147-A177-3AD203B41FA5}">
                      <a16:colId xmlns:a16="http://schemas.microsoft.com/office/drawing/2014/main" val="3969924197"/>
                    </a:ext>
                  </a:extLst>
                </a:gridCol>
                <a:gridCol w="576072">
                  <a:extLst>
                    <a:ext uri="{9D8B030D-6E8A-4147-A177-3AD203B41FA5}">
                      <a16:colId xmlns:a16="http://schemas.microsoft.com/office/drawing/2014/main" val="3980959678"/>
                    </a:ext>
                  </a:extLst>
                </a:gridCol>
                <a:gridCol w="576072">
                  <a:extLst>
                    <a:ext uri="{9D8B030D-6E8A-4147-A177-3AD203B41FA5}">
                      <a16:colId xmlns:a16="http://schemas.microsoft.com/office/drawing/2014/main" val="1484123013"/>
                    </a:ext>
                  </a:extLst>
                </a:gridCol>
                <a:gridCol w="576072">
                  <a:extLst>
                    <a:ext uri="{9D8B030D-6E8A-4147-A177-3AD203B41FA5}">
                      <a16:colId xmlns:a16="http://schemas.microsoft.com/office/drawing/2014/main" val="3895698177"/>
                    </a:ext>
                  </a:extLst>
                </a:gridCol>
                <a:gridCol w="576072">
                  <a:extLst>
                    <a:ext uri="{9D8B030D-6E8A-4147-A177-3AD203B41FA5}">
                      <a16:colId xmlns:a16="http://schemas.microsoft.com/office/drawing/2014/main" val="4088511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4272480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CHANNEL21 - 2024-03-25 08:54:57</a:t>
                      </a:r>
                      <a:r>
                        <a:rPr kumimoji="0" lang="de-DE" sz="1000" b="0" i="0" u="none" strike="noStrike" kern="1200" cap="none" spc="0" normalizeH="0" baseline="0" noProof="0">
                          <a:ln>
                            <a:noFill/>
                          </a:ln>
                          <a:solidFill>
                            <a:prstClr val="black"/>
                          </a:solidFill>
                          <a:effectLst/>
                          <a:uLnTx/>
                          <a:uFillTx/>
                          <a:latin typeface="Calibri"/>
                          <a:ea typeface="+mn-ea"/>
                          <a:cs typeface="+mn-cs"/>
                        </a:rPr>
                        <a:t>
 🐰🍫Wie isst du deinen Schokohasen? Zuerst die Ohren abbeißen, den ganzen Hasen in kleine, mundgerechte Stücke krümeln, den Kopf abbrechen, heimlich ein Stück rausknabbern und schnell die Folie wieder arrangieren? Jetzt ist die Zeit für dein Oster-Geständnis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https://quintly-eu-image-storage.s3.amazonaws.com/d1a83099aec20aa88a30ffda29c3bbaf/9ea800c2c2bfe4f20c76253e217934a0.jpg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I Engagement I März 24 I Feedbeitrag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2295</a:t>
                      </a:r>
                    </a:p>
                  </a:txBody>
                  <a:tcPr/>
                </a:tc>
                <a:extLst>
                  <a:ext uri="{0D108BD9-81ED-4DB2-BD59-A6C34878D82A}">
                    <a16:rowId xmlns:a16="http://schemas.microsoft.com/office/drawing/2014/main" val="1244387416"/>
                  </a:ext>
                </a:extLst>
              </a:tr>
            </a:tbl>
          </a:graphicData>
        </a:graphic>
      </p:graphicFrame>
      <p:sp>
        <p:nvSpPr>
          <p:cNvPr id="4" name="Text Placeholder 3">
            <a:extLst>
              <a:ext uri="{FF2B5EF4-FFF2-40B4-BE49-F238E27FC236}">
                <a16:creationId xmlns:a16="http://schemas.microsoft.com/office/drawing/2014/main" id="{0FEDC3D0-940C-49AF-916E-ED4DE954F6D5}"/>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22215902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354DA-908F-4EE4-9540-D736AD9D2E84}"/>
              </a:ext>
            </a:extLst>
          </p:cNvPr>
          <p:cNvSpPr>
            <a:spLocks noGrp="1"/>
          </p:cNvSpPr>
          <p:nvPr>
            <p:ph type="title"/>
          </p:nvPr>
        </p:nvSpPr>
        <p:spPr/>
        <p:txBody>
          <a:bodyPr/>
          <a:lstStyle/>
          <a:p>
            <a:r>
              <a:rPr lang="en-US"/>
              <a:t>Facebook Ads Performance Table | CHANNEL21 - 12 of 18</a:t>
            </a:r>
          </a:p>
        </p:txBody>
      </p:sp>
      <p:graphicFrame>
        <p:nvGraphicFramePr>
          <p:cNvPr id="5" name="Table Placeholder 4">
            <a:extLst>
              <a:ext uri="{FF2B5EF4-FFF2-40B4-BE49-F238E27FC236}">
                <a16:creationId xmlns:a16="http://schemas.microsoft.com/office/drawing/2014/main" id="{51C9E566-7ACA-428D-94AE-D96DB669AA29}"/>
              </a:ext>
            </a:extLst>
          </p:cNvPr>
          <p:cNvGraphicFramePr>
            <a:graphicFrameLocks noGrp="1"/>
          </p:cNvGraphicFramePr>
          <p:nvPr>
            <p:ph type="tbl" sz="quarter" idx="13"/>
            <p:extLst>
              <p:ext uri="{D42A27DB-BD31-4B8C-83A1-F6EECF244321}">
                <p14:modId xmlns:p14="http://schemas.microsoft.com/office/powerpoint/2010/main" val="3375221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76913629"/>
                    </a:ext>
                  </a:extLst>
                </a:gridCol>
                <a:gridCol w="1645920">
                  <a:extLst>
                    <a:ext uri="{9D8B030D-6E8A-4147-A177-3AD203B41FA5}">
                      <a16:colId xmlns:a16="http://schemas.microsoft.com/office/drawing/2014/main" val="503799965"/>
                    </a:ext>
                  </a:extLst>
                </a:gridCol>
                <a:gridCol w="576072">
                  <a:extLst>
                    <a:ext uri="{9D8B030D-6E8A-4147-A177-3AD203B41FA5}">
                      <a16:colId xmlns:a16="http://schemas.microsoft.com/office/drawing/2014/main" val="1536195512"/>
                    </a:ext>
                  </a:extLst>
                </a:gridCol>
                <a:gridCol w="576072">
                  <a:extLst>
                    <a:ext uri="{9D8B030D-6E8A-4147-A177-3AD203B41FA5}">
                      <a16:colId xmlns:a16="http://schemas.microsoft.com/office/drawing/2014/main" val="1010339080"/>
                    </a:ext>
                  </a:extLst>
                </a:gridCol>
                <a:gridCol w="576072">
                  <a:extLst>
                    <a:ext uri="{9D8B030D-6E8A-4147-A177-3AD203B41FA5}">
                      <a16:colId xmlns:a16="http://schemas.microsoft.com/office/drawing/2014/main" val="357780130"/>
                    </a:ext>
                  </a:extLst>
                </a:gridCol>
                <a:gridCol w="576072">
                  <a:extLst>
                    <a:ext uri="{9D8B030D-6E8A-4147-A177-3AD203B41FA5}">
                      <a16:colId xmlns:a16="http://schemas.microsoft.com/office/drawing/2014/main" val="2564494641"/>
                    </a:ext>
                  </a:extLst>
                </a:gridCol>
                <a:gridCol w="576072">
                  <a:extLst>
                    <a:ext uri="{9D8B030D-6E8A-4147-A177-3AD203B41FA5}">
                      <a16:colId xmlns:a16="http://schemas.microsoft.com/office/drawing/2014/main" val="307273754"/>
                    </a:ext>
                  </a:extLst>
                </a:gridCol>
                <a:gridCol w="576072">
                  <a:extLst>
                    <a:ext uri="{9D8B030D-6E8A-4147-A177-3AD203B41FA5}">
                      <a16:colId xmlns:a16="http://schemas.microsoft.com/office/drawing/2014/main" val="3850946123"/>
                    </a:ext>
                  </a:extLst>
                </a:gridCol>
                <a:gridCol w="576072">
                  <a:extLst>
                    <a:ext uri="{9D8B030D-6E8A-4147-A177-3AD203B41FA5}">
                      <a16:colId xmlns:a16="http://schemas.microsoft.com/office/drawing/2014/main" val="1304535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1702558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CHANNEL21 - 2024-04-29 17:09:47</a:t>
                      </a:r>
                      <a:r>
                        <a:rPr kumimoji="0" lang="de-DE" sz="1000" b="0" i="0" u="none" strike="noStrike" kern="1200" cap="none" spc="0" normalizeH="0" baseline="0" noProof="0">
                          <a:ln>
                            <a:noFill/>
                          </a:ln>
                          <a:solidFill>
                            <a:prstClr val="black"/>
                          </a:solidFill>
                          <a:effectLst/>
                          <a:uLnTx/>
                          <a:uFillTx/>
                          <a:latin typeface="Calibri"/>
                          <a:ea typeface="+mn-ea"/>
                          <a:cs typeface="+mn-cs"/>
                        </a:rPr>
                        <a:t>
 🍎🧁*Apfelrosen* Kannst du etwas so Schönem widerstehen? Musst du auch nicht! Das Geheimnis dieser Apfelrosen sind fertiger Blätterteig und die richtige Technik. Drapiere dünne Apfelscheiben auf einem Streifen Blätterteig, rolle alles langsam von einer Seite auf und gib die fertige Rose in ein Papierförmchen. Ab damit in den Ofen bei 180 °C Umluft und 25 Minuten später sehen deine Muffins aus wie frisch aus der Patisserie ✨. Auch perfekt, um sie deiner lieben Mama am Muttertag zu schenken 💝?
Zutaten für ca. 12 Muffins
500 g frischer Blätterteig
5-6 große Äpfel mit säuerlichem Fruchtfleisch (z. B. Cox Orange, Elstar)
6 EL Apfelmus
Puderzucker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https://quintly-eu-image-storage.s3.amazonaws.com/d1a83099aec20aa88a30ffda29c3bbaf/9270497f3720ca86b5330b246bfdbf2d.jpg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April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extLst>
                  <a:ext uri="{0D108BD9-81ED-4DB2-BD59-A6C34878D82A}">
                    <a16:rowId xmlns:a16="http://schemas.microsoft.com/office/drawing/2014/main" val="135711900"/>
                  </a:ext>
                </a:extLst>
              </a:tr>
            </a:tbl>
          </a:graphicData>
        </a:graphic>
      </p:graphicFrame>
      <p:sp>
        <p:nvSpPr>
          <p:cNvPr id="4" name="Text Placeholder 3">
            <a:extLst>
              <a:ext uri="{FF2B5EF4-FFF2-40B4-BE49-F238E27FC236}">
                <a16:creationId xmlns:a16="http://schemas.microsoft.com/office/drawing/2014/main" id="{13C4E253-68F3-48C2-BA4B-3A8792C42483}"/>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1727635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26F6F-0352-4966-BE8D-52935CBE37E7}"/>
              </a:ext>
            </a:extLst>
          </p:cNvPr>
          <p:cNvSpPr>
            <a:spLocks noGrp="1"/>
          </p:cNvSpPr>
          <p:nvPr>
            <p:ph type="title"/>
          </p:nvPr>
        </p:nvSpPr>
        <p:spPr/>
        <p:txBody>
          <a:bodyPr/>
          <a:lstStyle/>
          <a:p>
            <a:r>
              <a:rPr lang="en-US"/>
              <a:t>Facebook Ads Performance Table | CHANNEL21 - 13 of 18</a:t>
            </a:r>
          </a:p>
        </p:txBody>
      </p:sp>
      <p:graphicFrame>
        <p:nvGraphicFramePr>
          <p:cNvPr id="5" name="Table Placeholder 4">
            <a:extLst>
              <a:ext uri="{FF2B5EF4-FFF2-40B4-BE49-F238E27FC236}">
                <a16:creationId xmlns:a16="http://schemas.microsoft.com/office/drawing/2014/main" id="{938FD47A-10EA-4003-BBF9-80093B210C49}"/>
              </a:ext>
            </a:extLst>
          </p:cNvPr>
          <p:cNvGraphicFramePr>
            <a:graphicFrameLocks noGrp="1"/>
          </p:cNvGraphicFramePr>
          <p:nvPr>
            <p:ph type="tbl" sz="quarter" idx="13"/>
            <p:extLst>
              <p:ext uri="{D42A27DB-BD31-4B8C-83A1-F6EECF244321}">
                <p14:modId xmlns:p14="http://schemas.microsoft.com/office/powerpoint/2010/main" val="2229892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3141101"/>
                    </a:ext>
                  </a:extLst>
                </a:gridCol>
                <a:gridCol w="1645920">
                  <a:extLst>
                    <a:ext uri="{9D8B030D-6E8A-4147-A177-3AD203B41FA5}">
                      <a16:colId xmlns:a16="http://schemas.microsoft.com/office/drawing/2014/main" val="4190428738"/>
                    </a:ext>
                  </a:extLst>
                </a:gridCol>
                <a:gridCol w="576072">
                  <a:extLst>
                    <a:ext uri="{9D8B030D-6E8A-4147-A177-3AD203B41FA5}">
                      <a16:colId xmlns:a16="http://schemas.microsoft.com/office/drawing/2014/main" val="3149955572"/>
                    </a:ext>
                  </a:extLst>
                </a:gridCol>
                <a:gridCol w="576072">
                  <a:extLst>
                    <a:ext uri="{9D8B030D-6E8A-4147-A177-3AD203B41FA5}">
                      <a16:colId xmlns:a16="http://schemas.microsoft.com/office/drawing/2014/main" val="3932550955"/>
                    </a:ext>
                  </a:extLst>
                </a:gridCol>
                <a:gridCol w="576072">
                  <a:extLst>
                    <a:ext uri="{9D8B030D-6E8A-4147-A177-3AD203B41FA5}">
                      <a16:colId xmlns:a16="http://schemas.microsoft.com/office/drawing/2014/main" val="2354081565"/>
                    </a:ext>
                  </a:extLst>
                </a:gridCol>
                <a:gridCol w="576072">
                  <a:extLst>
                    <a:ext uri="{9D8B030D-6E8A-4147-A177-3AD203B41FA5}">
                      <a16:colId xmlns:a16="http://schemas.microsoft.com/office/drawing/2014/main" val="1820839342"/>
                    </a:ext>
                  </a:extLst>
                </a:gridCol>
                <a:gridCol w="576072">
                  <a:extLst>
                    <a:ext uri="{9D8B030D-6E8A-4147-A177-3AD203B41FA5}">
                      <a16:colId xmlns:a16="http://schemas.microsoft.com/office/drawing/2014/main" val="146734776"/>
                    </a:ext>
                  </a:extLst>
                </a:gridCol>
                <a:gridCol w="576072">
                  <a:extLst>
                    <a:ext uri="{9D8B030D-6E8A-4147-A177-3AD203B41FA5}">
                      <a16:colId xmlns:a16="http://schemas.microsoft.com/office/drawing/2014/main" val="2651217862"/>
                    </a:ext>
                  </a:extLst>
                </a:gridCol>
                <a:gridCol w="576072">
                  <a:extLst>
                    <a:ext uri="{9D8B030D-6E8A-4147-A177-3AD203B41FA5}">
                      <a16:colId xmlns:a16="http://schemas.microsoft.com/office/drawing/2014/main" val="1053585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320142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CHANNEL21 - 2024-03-22 13:22:47</a:t>
                      </a:r>
                      <a:r>
                        <a:rPr kumimoji="0" lang="de-DE" sz="1000" b="0" i="0" u="none" strike="noStrike" kern="1200" cap="none" spc="0" normalizeH="0" baseline="0" noProof="0">
                          <a:ln>
                            <a:noFill/>
                          </a:ln>
                          <a:solidFill>
                            <a:prstClr val="black"/>
                          </a:solidFill>
                          <a:effectLst/>
                          <a:uLnTx/>
                          <a:uFillTx/>
                          <a:latin typeface="Calibri"/>
                          <a:ea typeface="+mn-ea"/>
                          <a:cs typeface="+mn-cs"/>
                        </a:rPr>
                        <a:t>
 🙌⚜️ MIALUSSO ist da – jetzt kannst du deine Leidenschaft für ausgefallene, italienisch inspirierte Mode ausleben! Endlich können wir dir ein paar Highlights unserer neuen Fashion-Marke zeigen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https://quintly-eu-image-storage.s3.amazonaws.com/d1a83099aec20aa88a30ffda29c3bbaf/8bd114754f465626b35e441cc5e89305.jpg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März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extLst>
                  <a:ext uri="{0D108BD9-81ED-4DB2-BD59-A6C34878D82A}">
                    <a16:rowId xmlns:a16="http://schemas.microsoft.com/office/drawing/2014/main" val="1481382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CHANNEL21 - 2024-04-19 17:20:22</a:t>
                      </a:r>
                      <a:r>
                        <a:rPr kumimoji="0" lang="de-DE" sz="1000" b="0" i="0" u="none" strike="noStrike" kern="1200" cap="none" spc="0" normalizeH="0" baseline="0" noProof="0">
                          <a:ln>
                            <a:noFill/>
                          </a:ln>
                          <a:solidFill>
                            <a:prstClr val="black"/>
                          </a:solidFill>
                          <a:effectLst/>
                          <a:uLnTx/>
                          <a:uFillTx/>
                          <a:latin typeface="Calibri"/>
                          <a:ea typeface="+mn-ea"/>
                          <a:cs typeface="+mn-cs"/>
                        </a:rPr>
                        <a:t>
 🩷🦩🌷Die Zukunft ist PINK! Wir haben die schönsten Teile in unserer neuen Lieblingsfarbe für dich herausgesucht, denn was wir derzeit wirklich brauchen, sind Frauen, die einzigartig und sichtbar sind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https://quintly-eu-image-storage.s3.amazonaws.com/d1a83099aec20aa88a30ffda29c3bbaf/7f535ae9abcbd06da01b337a6c4bf978.jpg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April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extLst>
                  <a:ext uri="{0D108BD9-81ED-4DB2-BD59-A6C34878D82A}">
                    <a16:rowId xmlns:a16="http://schemas.microsoft.com/office/drawing/2014/main" val="2949679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CHANNEL21 - 2024-04-29 16:49:47</a:t>
                      </a:r>
                      <a:r>
                        <a:rPr kumimoji="0" lang="de-DE" sz="1000" b="0" i="0" u="none" strike="noStrike" kern="1200" cap="none" spc="0" normalizeH="0" baseline="0" noProof="0">
                          <a:ln>
                            <a:noFill/>
                          </a:ln>
                          <a:solidFill>
                            <a:prstClr val="black"/>
                          </a:solidFill>
                          <a:effectLst/>
                          <a:uLnTx/>
                          <a:uFillTx/>
                          <a:latin typeface="Calibri"/>
                          <a:ea typeface="+mn-ea"/>
                          <a:cs typeface="+mn-cs"/>
                        </a:rPr>
                        <a:t>
 🩷🦩🌷Die Zukunft ist PINK! Wir haben die schönsten Teile in unserer neuen Lieblingsfarbe für dich herausgesucht, denn was wir derzeit wirklich brauchen, sind Frauen, die einzigartig und sichtbar sind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https://quintly-eu-image-storage.s3.amazonaws.com/d1a83099aec20aa88a30ffda29c3bbaf/7f535ae9abcbd06da01b337a6c4bf978.jpg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 Traffic | April 24 | Feedbeitrag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a:t>
                      </a:r>
                    </a:p>
                  </a:txBody>
                  <a:tcPr/>
                </a:tc>
                <a:extLst>
                  <a:ext uri="{0D108BD9-81ED-4DB2-BD59-A6C34878D82A}">
                    <a16:rowId xmlns:a16="http://schemas.microsoft.com/office/drawing/2014/main" val="515352200"/>
                  </a:ext>
                </a:extLst>
              </a:tr>
            </a:tbl>
          </a:graphicData>
        </a:graphic>
      </p:graphicFrame>
      <p:sp>
        <p:nvSpPr>
          <p:cNvPr id="4" name="Text Placeholder 3">
            <a:extLst>
              <a:ext uri="{FF2B5EF4-FFF2-40B4-BE49-F238E27FC236}">
                <a16:creationId xmlns:a16="http://schemas.microsoft.com/office/drawing/2014/main" id="{076DB69F-2F22-4220-B0F7-9A7B8F12544F}"/>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28973144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272C5-676B-4256-99F1-EEA1CCF8A2C5}"/>
              </a:ext>
            </a:extLst>
          </p:cNvPr>
          <p:cNvSpPr>
            <a:spLocks noGrp="1"/>
          </p:cNvSpPr>
          <p:nvPr>
            <p:ph type="title"/>
          </p:nvPr>
        </p:nvSpPr>
        <p:spPr/>
        <p:txBody>
          <a:bodyPr/>
          <a:lstStyle/>
          <a:p>
            <a:r>
              <a:rPr lang="en-US"/>
              <a:t>Facebook Ads Performance Table | CHANNEL21 - 14 of 18</a:t>
            </a:r>
          </a:p>
        </p:txBody>
      </p:sp>
      <p:graphicFrame>
        <p:nvGraphicFramePr>
          <p:cNvPr id="5" name="Table Placeholder 4">
            <a:extLst>
              <a:ext uri="{FF2B5EF4-FFF2-40B4-BE49-F238E27FC236}">
                <a16:creationId xmlns:a16="http://schemas.microsoft.com/office/drawing/2014/main" id="{8FD78A68-D458-47D5-8DC2-FCFD9DA22095}"/>
              </a:ext>
            </a:extLst>
          </p:cNvPr>
          <p:cNvGraphicFramePr>
            <a:graphicFrameLocks noGrp="1"/>
          </p:cNvGraphicFramePr>
          <p:nvPr>
            <p:ph type="tbl" sz="quarter" idx="13"/>
            <p:extLst>
              <p:ext uri="{D42A27DB-BD31-4B8C-83A1-F6EECF244321}">
                <p14:modId xmlns:p14="http://schemas.microsoft.com/office/powerpoint/2010/main" val="4053259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23617726"/>
                    </a:ext>
                  </a:extLst>
                </a:gridCol>
                <a:gridCol w="1645920">
                  <a:extLst>
                    <a:ext uri="{9D8B030D-6E8A-4147-A177-3AD203B41FA5}">
                      <a16:colId xmlns:a16="http://schemas.microsoft.com/office/drawing/2014/main" val="363758543"/>
                    </a:ext>
                  </a:extLst>
                </a:gridCol>
                <a:gridCol w="576072">
                  <a:extLst>
                    <a:ext uri="{9D8B030D-6E8A-4147-A177-3AD203B41FA5}">
                      <a16:colId xmlns:a16="http://schemas.microsoft.com/office/drawing/2014/main" val="2542394116"/>
                    </a:ext>
                  </a:extLst>
                </a:gridCol>
                <a:gridCol w="576072">
                  <a:extLst>
                    <a:ext uri="{9D8B030D-6E8A-4147-A177-3AD203B41FA5}">
                      <a16:colId xmlns:a16="http://schemas.microsoft.com/office/drawing/2014/main" val="4037848389"/>
                    </a:ext>
                  </a:extLst>
                </a:gridCol>
                <a:gridCol w="576072">
                  <a:extLst>
                    <a:ext uri="{9D8B030D-6E8A-4147-A177-3AD203B41FA5}">
                      <a16:colId xmlns:a16="http://schemas.microsoft.com/office/drawing/2014/main" val="328428178"/>
                    </a:ext>
                  </a:extLst>
                </a:gridCol>
                <a:gridCol w="576072">
                  <a:extLst>
                    <a:ext uri="{9D8B030D-6E8A-4147-A177-3AD203B41FA5}">
                      <a16:colId xmlns:a16="http://schemas.microsoft.com/office/drawing/2014/main" val="2067125155"/>
                    </a:ext>
                  </a:extLst>
                </a:gridCol>
                <a:gridCol w="576072">
                  <a:extLst>
                    <a:ext uri="{9D8B030D-6E8A-4147-A177-3AD203B41FA5}">
                      <a16:colId xmlns:a16="http://schemas.microsoft.com/office/drawing/2014/main" val="4202886196"/>
                    </a:ext>
                  </a:extLst>
                </a:gridCol>
                <a:gridCol w="576072">
                  <a:extLst>
                    <a:ext uri="{9D8B030D-6E8A-4147-A177-3AD203B41FA5}">
                      <a16:colId xmlns:a16="http://schemas.microsoft.com/office/drawing/2014/main" val="1555562987"/>
                    </a:ext>
                  </a:extLst>
                </a:gridCol>
                <a:gridCol w="576072">
                  <a:extLst>
                    <a:ext uri="{9D8B030D-6E8A-4147-A177-3AD203B41FA5}">
                      <a16:colId xmlns:a16="http://schemas.microsoft.com/office/drawing/2014/main" val="283141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2825687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CHANNEL21 - 2024-03-21 08:45:20</a:t>
                      </a:r>
                      <a:r>
                        <a:rPr kumimoji="0" lang="de-DE" sz="1000" b="0" i="0" u="none" strike="noStrike" kern="1200" cap="none" spc="0" normalizeH="0" baseline="0" noProof="0">
                          <a:ln>
                            <a:noFill/>
                          </a:ln>
                          <a:solidFill>
                            <a:prstClr val="black"/>
                          </a:solidFill>
                          <a:effectLst/>
                          <a:uLnTx/>
                          <a:uFillTx/>
                          <a:latin typeface="Calibri"/>
                          <a:ea typeface="+mn-ea"/>
                          <a:cs typeface="+mn-cs"/>
                        </a:rPr>
                        <a:t>
 🐰😋Blätterteig-Häschen🐰😋 Häschen hüpf! Die Wahrheit ist, diese Blätterteig-Häschen landen sofort in (d)einem Mund 😍, denn sie sind zum Anbeißen süß. Zum Glück sind sie in Windeseile zubereitet – wenn die ersten Häschen weggenascht sind, kannst du das zweite Blech schon 10 Minuten später aus dem Ofen holen 💛
Blätterteig-Häschen-Rezept:
Zutaten:
-1 Packung Blätterteig (270 g, aus dem Kühlregal)
-Etwas Margarine (flüssig) zum Bestreichen
-Oatsome Happy Hazel
-Puderzucker und Rosen zur Deko
Die Häschen mit Margarine einstreichen und im vorgeheiztem Ofen bei 220°C ca. 10 Minuten auf der Backfunktion oder Ober-/Unterhitze goldgelb backen.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https://quintly-eu-image-storage.s3.amazonaws.com/d1a83099aec20aa88a30ffda29c3bbaf/7a0ee85bfd0501f2743a7b92c1902487.jpg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März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extLst>
                  <a:ext uri="{0D108BD9-81ED-4DB2-BD59-A6C34878D82A}">
                    <a16:rowId xmlns:a16="http://schemas.microsoft.com/office/drawing/2014/main" val="2037583240"/>
                  </a:ext>
                </a:extLst>
              </a:tr>
            </a:tbl>
          </a:graphicData>
        </a:graphic>
      </p:graphicFrame>
      <p:sp>
        <p:nvSpPr>
          <p:cNvPr id="4" name="Text Placeholder 3">
            <a:extLst>
              <a:ext uri="{FF2B5EF4-FFF2-40B4-BE49-F238E27FC236}">
                <a16:creationId xmlns:a16="http://schemas.microsoft.com/office/drawing/2014/main" id="{1D658480-39F8-42BF-9215-84C19A3F0AC1}"/>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12012598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43B50-EE7A-4EA9-9254-A365E566FC88}"/>
              </a:ext>
            </a:extLst>
          </p:cNvPr>
          <p:cNvSpPr>
            <a:spLocks noGrp="1"/>
          </p:cNvSpPr>
          <p:nvPr>
            <p:ph type="title"/>
          </p:nvPr>
        </p:nvSpPr>
        <p:spPr/>
        <p:txBody>
          <a:bodyPr/>
          <a:lstStyle/>
          <a:p>
            <a:r>
              <a:rPr lang="en-US"/>
              <a:t>Facebook Ads Performance Table | CHANNEL21 - 15 of 18</a:t>
            </a:r>
          </a:p>
        </p:txBody>
      </p:sp>
      <p:graphicFrame>
        <p:nvGraphicFramePr>
          <p:cNvPr id="5" name="Table Placeholder 4">
            <a:extLst>
              <a:ext uri="{FF2B5EF4-FFF2-40B4-BE49-F238E27FC236}">
                <a16:creationId xmlns:a16="http://schemas.microsoft.com/office/drawing/2014/main" id="{456C68FA-B043-47F3-9FAB-9C8590548EE2}"/>
              </a:ext>
            </a:extLst>
          </p:cNvPr>
          <p:cNvGraphicFramePr>
            <a:graphicFrameLocks noGrp="1"/>
          </p:cNvGraphicFramePr>
          <p:nvPr>
            <p:ph type="tbl" sz="quarter" idx="13"/>
            <p:extLst>
              <p:ext uri="{D42A27DB-BD31-4B8C-83A1-F6EECF244321}">
                <p14:modId xmlns:p14="http://schemas.microsoft.com/office/powerpoint/2010/main" val="2954641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25818558"/>
                    </a:ext>
                  </a:extLst>
                </a:gridCol>
                <a:gridCol w="1645920">
                  <a:extLst>
                    <a:ext uri="{9D8B030D-6E8A-4147-A177-3AD203B41FA5}">
                      <a16:colId xmlns:a16="http://schemas.microsoft.com/office/drawing/2014/main" val="394877273"/>
                    </a:ext>
                  </a:extLst>
                </a:gridCol>
                <a:gridCol w="576072">
                  <a:extLst>
                    <a:ext uri="{9D8B030D-6E8A-4147-A177-3AD203B41FA5}">
                      <a16:colId xmlns:a16="http://schemas.microsoft.com/office/drawing/2014/main" val="2885924238"/>
                    </a:ext>
                  </a:extLst>
                </a:gridCol>
                <a:gridCol w="576072">
                  <a:extLst>
                    <a:ext uri="{9D8B030D-6E8A-4147-A177-3AD203B41FA5}">
                      <a16:colId xmlns:a16="http://schemas.microsoft.com/office/drawing/2014/main" val="2147728788"/>
                    </a:ext>
                  </a:extLst>
                </a:gridCol>
                <a:gridCol w="576072">
                  <a:extLst>
                    <a:ext uri="{9D8B030D-6E8A-4147-A177-3AD203B41FA5}">
                      <a16:colId xmlns:a16="http://schemas.microsoft.com/office/drawing/2014/main" val="524812576"/>
                    </a:ext>
                  </a:extLst>
                </a:gridCol>
                <a:gridCol w="576072">
                  <a:extLst>
                    <a:ext uri="{9D8B030D-6E8A-4147-A177-3AD203B41FA5}">
                      <a16:colId xmlns:a16="http://schemas.microsoft.com/office/drawing/2014/main" val="1113238129"/>
                    </a:ext>
                  </a:extLst>
                </a:gridCol>
                <a:gridCol w="576072">
                  <a:extLst>
                    <a:ext uri="{9D8B030D-6E8A-4147-A177-3AD203B41FA5}">
                      <a16:colId xmlns:a16="http://schemas.microsoft.com/office/drawing/2014/main" val="3568662406"/>
                    </a:ext>
                  </a:extLst>
                </a:gridCol>
                <a:gridCol w="576072">
                  <a:extLst>
                    <a:ext uri="{9D8B030D-6E8A-4147-A177-3AD203B41FA5}">
                      <a16:colId xmlns:a16="http://schemas.microsoft.com/office/drawing/2014/main" val="1723135748"/>
                    </a:ext>
                  </a:extLst>
                </a:gridCol>
                <a:gridCol w="576072">
                  <a:extLst>
                    <a:ext uri="{9D8B030D-6E8A-4147-A177-3AD203B41FA5}">
                      <a16:colId xmlns:a16="http://schemas.microsoft.com/office/drawing/2014/main" val="3755671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3995274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CHANNEL21 - 2024-04-24 14:25:04</a:t>
                      </a:r>
                      <a:r>
                        <a:rPr kumimoji="0" lang="de-DE" sz="1000" b="0" i="0" u="none" strike="noStrike" kern="1200" cap="none" spc="0" normalizeH="0" baseline="0" noProof="0">
                          <a:ln>
                            <a:noFill/>
                          </a:ln>
                          <a:solidFill>
                            <a:prstClr val="black"/>
                          </a:solidFill>
                          <a:effectLst/>
                          <a:uLnTx/>
                          <a:uFillTx/>
                          <a:latin typeface="Calibri"/>
                          <a:ea typeface="+mn-ea"/>
                          <a:cs typeface="+mn-cs"/>
                        </a:rPr>
                        <a:t>
 🎉 23 Jahre CHANNEL21 – das zelebrieren wir mit vielen tollen Geburtstagsangeboten unter 23 €. Ob Schmuck, Fashion, Beauty … tob‘ dich aus und feiere mit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https://quintly-eu-image-storage.s3.amazonaws.com/d1a83099aec20aa88a30ffda29c3bbaf/7558c1de140c8b92b557994781bc48b8.jpg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April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extLst>
                  <a:ext uri="{0D108BD9-81ED-4DB2-BD59-A6C34878D82A}">
                    <a16:rowId xmlns:a16="http://schemas.microsoft.com/office/drawing/2014/main" val="1030572386"/>
                  </a:ext>
                </a:extLst>
              </a:tr>
            </a:tbl>
          </a:graphicData>
        </a:graphic>
      </p:graphicFrame>
      <p:sp>
        <p:nvSpPr>
          <p:cNvPr id="4" name="Text Placeholder 3">
            <a:extLst>
              <a:ext uri="{FF2B5EF4-FFF2-40B4-BE49-F238E27FC236}">
                <a16:creationId xmlns:a16="http://schemas.microsoft.com/office/drawing/2014/main" id="{3845C3F9-5B03-4F68-BEED-604F921CAB0C}"/>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6485081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BB51F-AA7F-4478-AB59-9A08024149E5}"/>
              </a:ext>
            </a:extLst>
          </p:cNvPr>
          <p:cNvSpPr>
            <a:spLocks noGrp="1"/>
          </p:cNvSpPr>
          <p:nvPr>
            <p:ph type="title"/>
          </p:nvPr>
        </p:nvSpPr>
        <p:spPr/>
        <p:txBody>
          <a:bodyPr/>
          <a:lstStyle/>
          <a:p>
            <a:r>
              <a:rPr lang="en-US"/>
              <a:t>Facebook Ads Performance Table | CHANNEL21 - 16 of 18</a:t>
            </a:r>
          </a:p>
        </p:txBody>
      </p:sp>
      <p:graphicFrame>
        <p:nvGraphicFramePr>
          <p:cNvPr id="5" name="Table Placeholder 4">
            <a:extLst>
              <a:ext uri="{FF2B5EF4-FFF2-40B4-BE49-F238E27FC236}">
                <a16:creationId xmlns:a16="http://schemas.microsoft.com/office/drawing/2014/main" id="{EEAFB3BF-53E5-4347-8F29-654F050625B7}"/>
              </a:ext>
            </a:extLst>
          </p:cNvPr>
          <p:cNvGraphicFramePr>
            <a:graphicFrameLocks noGrp="1"/>
          </p:cNvGraphicFramePr>
          <p:nvPr>
            <p:ph type="tbl" sz="quarter" idx="13"/>
            <p:extLst>
              <p:ext uri="{D42A27DB-BD31-4B8C-83A1-F6EECF244321}">
                <p14:modId xmlns:p14="http://schemas.microsoft.com/office/powerpoint/2010/main" val="574041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2888458"/>
                    </a:ext>
                  </a:extLst>
                </a:gridCol>
                <a:gridCol w="1645920">
                  <a:extLst>
                    <a:ext uri="{9D8B030D-6E8A-4147-A177-3AD203B41FA5}">
                      <a16:colId xmlns:a16="http://schemas.microsoft.com/office/drawing/2014/main" val="3365115305"/>
                    </a:ext>
                  </a:extLst>
                </a:gridCol>
                <a:gridCol w="576072">
                  <a:extLst>
                    <a:ext uri="{9D8B030D-6E8A-4147-A177-3AD203B41FA5}">
                      <a16:colId xmlns:a16="http://schemas.microsoft.com/office/drawing/2014/main" val="274227829"/>
                    </a:ext>
                  </a:extLst>
                </a:gridCol>
                <a:gridCol w="576072">
                  <a:extLst>
                    <a:ext uri="{9D8B030D-6E8A-4147-A177-3AD203B41FA5}">
                      <a16:colId xmlns:a16="http://schemas.microsoft.com/office/drawing/2014/main" val="2938521740"/>
                    </a:ext>
                  </a:extLst>
                </a:gridCol>
                <a:gridCol w="576072">
                  <a:extLst>
                    <a:ext uri="{9D8B030D-6E8A-4147-A177-3AD203B41FA5}">
                      <a16:colId xmlns:a16="http://schemas.microsoft.com/office/drawing/2014/main" val="4286242847"/>
                    </a:ext>
                  </a:extLst>
                </a:gridCol>
                <a:gridCol w="576072">
                  <a:extLst>
                    <a:ext uri="{9D8B030D-6E8A-4147-A177-3AD203B41FA5}">
                      <a16:colId xmlns:a16="http://schemas.microsoft.com/office/drawing/2014/main" val="4071096984"/>
                    </a:ext>
                  </a:extLst>
                </a:gridCol>
                <a:gridCol w="576072">
                  <a:extLst>
                    <a:ext uri="{9D8B030D-6E8A-4147-A177-3AD203B41FA5}">
                      <a16:colId xmlns:a16="http://schemas.microsoft.com/office/drawing/2014/main" val="928282001"/>
                    </a:ext>
                  </a:extLst>
                </a:gridCol>
                <a:gridCol w="576072">
                  <a:extLst>
                    <a:ext uri="{9D8B030D-6E8A-4147-A177-3AD203B41FA5}">
                      <a16:colId xmlns:a16="http://schemas.microsoft.com/office/drawing/2014/main" val="1810849621"/>
                    </a:ext>
                  </a:extLst>
                </a:gridCol>
                <a:gridCol w="576072">
                  <a:extLst>
                    <a:ext uri="{9D8B030D-6E8A-4147-A177-3AD203B41FA5}">
                      <a16:colId xmlns:a16="http://schemas.microsoft.com/office/drawing/2014/main" val="3253083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2697638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CHANNEL21 - 2024-03-17 20:15:54</a:t>
                      </a:r>
                      <a:r>
                        <a:rPr kumimoji="0" lang="de-DE" sz="1000" b="0" i="0" u="none" strike="noStrike" kern="1200" cap="none" spc="0" normalizeH="0" baseline="0" noProof="0">
                          <a:ln>
                            <a:noFill/>
                          </a:ln>
                          <a:solidFill>
                            <a:prstClr val="black"/>
                          </a:solidFill>
                          <a:effectLst/>
                          <a:uLnTx/>
                          <a:uFillTx/>
                          <a:latin typeface="Calibri"/>
                          <a:ea typeface="+mn-ea"/>
                          <a:cs typeface="+mn-cs"/>
                        </a:rPr>
                        <a:t>
 🐰💥Osterhasen-Energy! Mach es wie die Häschen, setz auf Vitamin-Power und guten Möhrchen-Geschmack, schon ist dir ein fröhlicher Sprung in den Tag ganz sicher. Du brauchst 6 Karotten 🥕, 5 Äpfel 🍎, 10 g Ingwer, ½ Limette 🍋– ab in unseren Slow Juicer damit und dein gesunder und leckerer Oster-Drink ist fertig.
💡Gut zu wissen: Falls du dich fragst, was der Unterschied zwischen einem Slow Juicer und einem normalen Entsafter ist, dann bietet der Slow Juicer durch seine langsame, Hitze vermeidende Verarbeitung eine schonendere Saftextraktion, die mehr Nährstoffe erhält und gleichzeitig auch den natürlichen Geschmack besser enthält.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https://quintly-eu-image-storage.s3.amazonaws.com/d1a83099aec20aa88a30ffda29c3bbaf/72a0462c9a16e301d9816ff015b0b370.jpg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März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extLst>
                  <a:ext uri="{0D108BD9-81ED-4DB2-BD59-A6C34878D82A}">
                    <a16:rowId xmlns:a16="http://schemas.microsoft.com/office/drawing/2014/main" val="459373680"/>
                  </a:ext>
                </a:extLst>
              </a:tr>
            </a:tbl>
          </a:graphicData>
        </a:graphic>
      </p:graphicFrame>
      <p:sp>
        <p:nvSpPr>
          <p:cNvPr id="4" name="Text Placeholder 3">
            <a:extLst>
              <a:ext uri="{FF2B5EF4-FFF2-40B4-BE49-F238E27FC236}">
                <a16:creationId xmlns:a16="http://schemas.microsoft.com/office/drawing/2014/main" id="{D9B1B930-3572-4F2A-854F-9B0B8C02E7FB}"/>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14636411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262CD-1B84-4B84-91F1-4DE763125BC9}"/>
              </a:ext>
            </a:extLst>
          </p:cNvPr>
          <p:cNvSpPr>
            <a:spLocks noGrp="1"/>
          </p:cNvSpPr>
          <p:nvPr>
            <p:ph type="title"/>
          </p:nvPr>
        </p:nvSpPr>
        <p:spPr/>
        <p:txBody>
          <a:bodyPr/>
          <a:lstStyle/>
          <a:p>
            <a:r>
              <a:rPr lang="en-US"/>
              <a:t>Facebook Ads Performance Table | CHANNEL21 - 17 of 18</a:t>
            </a:r>
          </a:p>
        </p:txBody>
      </p:sp>
      <p:graphicFrame>
        <p:nvGraphicFramePr>
          <p:cNvPr id="5" name="Table Placeholder 4">
            <a:extLst>
              <a:ext uri="{FF2B5EF4-FFF2-40B4-BE49-F238E27FC236}">
                <a16:creationId xmlns:a16="http://schemas.microsoft.com/office/drawing/2014/main" id="{28A2B5F6-5E06-4387-A24A-81F98BC33158}"/>
              </a:ext>
            </a:extLst>
          </p:cNvPr>
          <p:cNvGraphicFramePr>
            <a:graphicFrameLocks noGrp="1"/>
          </p:cNvGraphicFramePr>
          <p:nvPr>
            <p:ph type="tbl" sz="quarter" idx="13"/>
            <p:extLst>
              <p:ext uri="{D42A27DB-BD31-4B8C-83A1-F6EECF244321}">
                <p14:modId xmlns:p14="http://schemas.microsoft.com/office/powerpoint/2010/main" val="1217171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09775168"/>
                    </a:ext>
                  </a:extLst>
                </a:gridCol>
                <a:gridCol w="1645920">
                  <a:extLst>
                    <a:ext uri="{9D8B030D-6E8A-4147-A177-3AD203B41FA5}">
                      <a16:colId xmlns:a16="http://schemas.microsoft.com/office/drawing/2014/main" val="1514471354"/>
                    </a:ext>
                  </a:extLst>
                </a:gridCol>
                <a:gridCol w="576072">
                  <a:extLst>
                    <a:ext uri="{9D8B030D-6E8A-4147-A177-3AD203B41FA5}">
                      <a16:colId xmlns:a16="http://schemas.microsoft.com/office/drawing/2014/main" val="3644645420"/>
                    </a:ext>
                  </a:extLst>
                </a:gridCol>
                <a:gridCol w="576072">
                  <a:extLst>
                    <a:ext uri="{9D8B030D-6E8A-4147-A177-3AD203B41FA5}">
                      <a16:colId xmlns:a16="http://schemas.microsoft.com/office/drawing/2014/main" val="1657814901"/>
                    </a:ext>
                  </a:extLst>
                </a:gridCol>
                <a:gridCol w="576072">
                  <a:extLst>
                    <a:ext uri="{9D8B030D-6E8A-4147-A177-3AD203B41FA5}">
                      <a16:colId xmlns:a16="http://schemas.microsoft.com/office/drawing/2014/main" val="1472972775"/>
                    </a:ext>
                  </a:extLst>
                </a:gridCol>
                <a:gridCol w="576072">
                  <a:extLst>
                    <a:ext uri="{9D8B030D-6E8A-4147-A177-3AD203B41FA5}">
                      <a16:colId xmlns:a16="http://schemas.microsoft.com/office/drawing/2014/main" val="4029899595"/>
                    </a:ext>
                  </a:extLst>
                </a:gridCol>
                <a:gridCol w="576072">
                  <a:extLst>
                    <a:ext uri="{9D8B030D-6E8A-4147-A177-3AD203B41FA5}">
                      <a16:colId xmlns:a16="http://schemas.microsoft.com/office/drawing/2014/main" val="3812441401"/>
                    </a:ext>
                  </a:extLst>
                </a:gridCol>
                <a:gridCol w="576072">
                  <a:extLst>
                    <a:ext uri="{9D8B030D-6E8A-4147-A177-3AD203B41FA5}">
                      <a16:colId xmlns:a16="http://schemas.microsoft.com/office/drawing/2014/main" val="3924180915"/>
                    </a:ext>
                  </a:extLst>
                </a:gridCol>
                <a:gridCol w="576072">
                  <a:extLst>
                    <a:ext uri="{9D8B030D-6E8A-4147-A177-3AD203B41FA5}">
                      <a16:colId xmlns:a16="http://schemas.microsoft.com/office/drawing/2014/main" val="1921546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2899116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CHANNEL21 - 2024-03-03 20:10:12</a:t>
                      </a:r>
                      <a:r>
                        <a:rPr kumimoji="0" lang="en-US" sz="1000" b="0" i="0" u="none" strike="noStrike" kern="1200" cap="none" spc="0" normalizeH="0" baseline="0" noProof="0">
                          <a:ln>
                            <a:noFill/>
                          </a:ln>
                          <a:solidFill>
                            <a:prstClr val="black"/>
                          </a:solidFill>
                          <a:effectLst/>
                          <a:uLnTx/>
                          <a:uFillTx/>
                          <a:latin typeface="Calibri"/>
                          <a:ea typeface="+mn-ea"/>
                          <a:cs typeface="+mn-cs"/>
                        </a:rPr>
                        <a:t>
 🌸✨ Frühlingsfrische für deine Haut! Leichte Texturen und Power-Inhaltsstoffe wecken in deiner Haut erste Frühlingsgefühle. Jetzt noch einen Hauch blumigfruchtiger Duftnuancen kombinieren – schon hast du mit diesen Cremes, Sprays und Parfums das perfekte Starter-Paket für deinen fröhlichen Frühling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https://quintly-eu-image-storage.s3.amazonaws.com/d1a83099aec20aa88a30ffda29c3bbaf/702e45b828d6628c5fb74822de5e2371.jpg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 Traffic | März 24 | Feedbeitrag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extLst>
                  <a:ext uri="{0D108BD9-81ED-4DB2-BD59-A6C34878D82A}">
                    <a16:rowId xmlns:a16="http://schemas.microsoft.com/office/drawing/2014/main" val="2834282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CHANNEL21 - 2024-04-08 09:12:57</a:t>
                      </a:r>
                      <a:r>
                        <a:rPr kumimoji="0" lang="de-DE" sz="1000" b="0" i="0" u="none" strike="noStrike" kern="1200" cap="none" spc="0" normalizeH="0" baseline="0" noProof="0">
                          <a:ln>
                            <a:noFill/>
                          </a:ln>
                          <a:solidFill>
                            <a:prstClr val="black"/>
                          </a:solidFill>
                          <a:effectLst/>
                          <a:uLnTx/>
                          <a:uFillTx/>
                          <a:latin typeface="Calibri"/>
                          <a:ea typeface="+mn-ea"/>
                          <a:cs typeface="+mn-cs"/>
                        </a:rPr>
                        <a:t>
 👼😈 Ja oder nein? Kopf oder Herz? Teufelchen oder Engelchen? Was machst du, wenn dir eine Entscheidung schwerfällt? In die Kristallkugel 🔮 schauen , Münze werfen 🪙, auf deinen Bauch 🦋hören oder abwarten und hoffen, dass sich das Problem von allein erledigt 🙈? Lass uns gern ein Emoji da!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https://quintly-eu-image-storage.s3.amazonaws.com/d1a83099aec20aa88a30ffda29c3bbaf/6665c0ee30d113b5bd87ecb3af822b38.jpg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C21 I Engagement I April 24 I Feedbeitrag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3296</a:t>
                      </a:r>
                    </a:p>
                  </a:txBody>
                  <a:tcPr/>
                </a:tc>
                <a:extLst>
                  <a:ext uri="{0D108BD9-81ED-4DB2-BD59-A6C34878D82A}">
                    <a16:rowId xmlns:a16="http://schemas.microsoft.com/office/drawing/2014/main" val="4196040029"/>
                  </a:ext>
                </a:extLst>
              </a:tr>
            </a:tbl>
          </a:graphicData>
        </a:graphic>
      </p:graphicFrame>
      <p:sp>
        <p:nvSpPr>
          <p:cNvPr id="4" name="Text Placeholder 3">
            <a:extLst>
              <a:ext uri="{FF2B5EF4-FFF2-40B4-BE49-F238E27FC236}">
                <a16:creationId xmlns:a16="http://schemas.microsoft.com/office/drawing/2014/main" id="{85DD8B27-A60E-41D3-A5B6-17917B58A55A}"/>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9395491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31A9E-42EB-4DDD-9410-4DE2DEC9AC83}"/>
              </a:ext>
            </a:extLst>
          </p:cNvPr>
          <p:cNvSpPr>
            <a:spLocks noGrp="1"/>
          </p:cNvSpPr>
          <p:nvPr>
            <p:ph type="title"/>
          </p:nvPr>
        </p:nvSpPr>
        <p:spPr/>
        <p:txBody>
          <a:bodyPr/>
          <a:lstStyle/>
          <a:p>
            <a:r>
              <a:rPr lang="en-US"/>
              <a:t>Facebook Ads Performance Table | CHANNEL21 - 18 of 18</a:t>
            </a:r>
          </a:p>
        </p:txBody>
      </p:sp>
      <p:graphicFrame>
        <p:nvGraphicFramePr>
          <p:cNvPr id="5" name="Table Placeholder 4">
            <a:extLst>
              <a:ext uri="{FF2B5EF4-FFF2-40B4-BE49-F238E27FC236}">
                <a16:creationId xmlns:a16="http://schemas.microsoft.com/office/drawing/2014/main" id="{D3012D55-A7D0-4217-BC55-05BC731ABD87}"/>
              </a:ext>
            </a:extLst>
          </p:cNvPr>
          <p:cNvGraphicFramePr>
            <a:graphicFrameLocks noGrp="1"/>
          </p:cNvGraphicFramePr>
          <p:nvPr>
            <p:ph type="tbl" sz="quarter" idx="13"/>
            <p:extLst>
              <p:ext uri="{D42A27DB-BD31-4B8C-83A1-F6EECF244321}">
                <p14:modId xmlns:p14="http://schemas.microsoft.com/office/powerpoint/2010/main" val="3472839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7045633"/>
                    </a:ext>
                  </a:extLst>
                </a:gridCol>
                <a:gridCol w="1645920">
                  <a:extLst>
                    <a:ext uri="{9D8B030D-6E8A-4147-A177-3AD203B41FA5}">
                      <a16:colId xmlns:a16="http://schemas.microsoft.com/office/drawing/2014/main" val="1719428658"/>
                    </a:ext>
                  </a:extLst>
                </a:gridCol>
                <a:gridCol w="576072">
                  <a:extLst>
                    <a:ext uri="{9D8B030D-6E8A-4147-A177-3AD203B41FA5}">
                      <a16:colId xmlns:a16="http://schemas.microsoft.com/office/drawing/2014/main" val="464273273"/>
                    </a:ext>
                  </a:extLst>
                </a:gridCol>
                <a:gridCol w="576072">
                  <a:extLst>
                    <a:ext uri="{9D8B030D-6E8A-4147-A177-3AD203B41FA5}">
                      <a16:colId xmlns:a16="http://schemas.microsoft.com/office/drawing/2014/main" val="363239101"/>
                    </a:ext>
                  </a:extLst>
                </a:gridCol>
                <a:gridCol w="576072">
                  <a:extLst>
                    <a:ext uri="{9D8B030D-6E8A-4147-A177-3AD203B41FA5}">
                      <a16:colId xmlns:a16="http://schemas.microsoft.com/office/drawing/2014/main" val="1129483048"/>
                    </a:ext>
                  </a:extLst>
                </a:gridCol>
                <a:gridCol w="576072">
                  <a:extLst>
                    <a:ext uri="{9D8B030D-6E8A-4147-A177-3AD203B41FA5}">
                      <a16:colId xmlns:a16="http://schemas.microsoft.com/office/drawing/2014/main" val="1491998874"/>
                    </a:ext>
                  </a:extLst>
                </a:gridCol>
                <a:gridCol w="576072">
                  <a:extLst>
                    <a:ext uri="{9D8B030D-6E8A-4147-A177-3AD203B41FA5}">
                      <a16:colId xmlns:a16="http://schemas.microsoft.com/office/drawing/2014/main" val="315064116"/>
                    </a:ext>
                  </a:extLst>
                </a:gridCol>
                <a:gridCol w="576072">
                  <a:extLst>
                    <a:ext uri="{9D8B030D-6E8A-4147-A177-3AD203B41FA5}">
                      <a16:colId xmlns:a16="http://schemas.microsoft.com/office/drawing/2014/main" val="3372437895"/>
                    </a:ext>
                  </a:extLst>
                </a:gridCol>
                <a:gridCol w="576072">
                  <a:extLst>
                    <a:ext uri="{9D8B030D-6E8A-4147-A177-3AD203B41FA5}">
                      <a16:colId xmlns:a16="http://schemas.microsoft.com/office/drawing/2014/main" val="861566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extLst>
                  <a:ext uri="{0D108BD9-81ED-4DB2-BD59-A6C34878D82A}">
                    <a16:rowId xmlns:a16="http://schemas.microsoft.com/office/drawing/2014/main" val="832842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CHANNEL21 - 2024-03-07 08:43:37</a:t>
                      </a:r>
                      <a:r>
                        <a:rPr kumimoji="0" lang="de-DE" sz="1000" b="0" i="0" u="none" strike="noStrike" kern="1200" cap="none" spc="0" normalizeH="0" baseline="0" noProof="0">
                          <a:ln>
                            <a:noFill/>
                          </a:ln>
                          <a:solidFill>
                            <a:prstClr val="black"/>
                          </a:solidFill>
                          <a:effectLst/>
                          <a:uLnTx/>
                          <a:uFillTx/>
                          <a:latin typeface="Calibri"/>
                          <a:ea typeface="+mn-ea"/>
                          <a:cs typeface="+mn-cs"/>
                        </a:rPr>
                        <a:t>
 🐰Die neue Generation Osterhasen will hoch hinaus. Statt auf Wiesen 🦋 und Feldern Eier zu verstecken, hängen sie gerne an Blumensträußen 💐und Palmkätzchenzweigen ab. Kein Wunder, die Waben-Klebetechnik lässt die Kaffeefilter-Häschen besonders luftig wirken. Warte nur, wie niedlich sie bei jedem Windhauch durch die Luft hoppeln.
Materialien
10 Kaffeefilter
Schablone
Schere
Bastelkleber
Garn
Papier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https://quintly-eu-image-storage.s3.amazonaws.com/d1a83099aec20aa88a30ffda29c3bbaf/6602eb1647a2536e73a67d2eeaab3a7d.jpg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C21 | Bekanntheit | März 24 | Feedbeitrag 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extLst>
                  <a:ext uri="{0D108BD9-81ED-4DB2-BD59-A6C34878D82A}">
                    <a16:rowId xmlns:a16="http://schemas.microsoft.com/office/drawing/2014/main" val="4173092513"/>
                  </a:ext>
                </a:extLst>
              </a:tr>
            </a:tbl>
          </a:graphicData>
        </a:graphic>
      </p:graphicFrame>
      <p:sp>
        <p:nvSpPr>
          <p:cNvPr id="4" name="Text Placeholder 3">
            <a:extLst>
              <a:ext uri="{FF2B5EF4-FFF2-40B4-BE49-F238E27FC236}">
                <a16:creationId xmlns:a16="http://schemas.microsoft.com/office/drawing/2014/main" id="{3B5FE227-6B50-4888-9C12-78EECE484C3B}"/>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22639620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72B9B-179F-4E33-BF3C-C6F27BC28082}"/>
              </a:ext>
            </a:extLst>
          </p:cNvPr>
          <p:cNvSpPr>
            <a:spLocks noGrp="1"/>
          </p:cNvSpPr>
          <p:nvPr>
            <p:ph type="title"/>
          </p:nvPr>
        </p:nvSpPr>
        <p:spPr/>
        <p:txBody>
          <a:bodyPr/>
          <a:lstStyle/>
          <a:p>
            <a:r>
              <a:rPr lang="en-US"/>
              <a:t>Facebook Ads Costs Table | CHANNEL21 - 1 of 21</a:t>
            </a:r>
          </a:p>
        </p:txBody>
      </p:sp>
      <p:graphicFrame>
        <p:nvGraphicFramePr>
          <p:cNvPr id="5" name="Table Placeholder 4">
            <a:extLst>
              <a:ext uri="{FF2B5EF4-FFF2-40B4-BE49-F238E27FC236}">
                <a16:creationId xmlns:a16="http://schemas.microsoft.com/office/drawing/2014/main" id="{11419A83-4B0D-42C3-94B8-1B0268772398}"/>
              </a:ext>
            </a:extLst>
          </p:cNvPr>
          <p:cNvGraphicFramePr>
            <a:graphicFrameLocks noGrp="1"/>
          </p:cNvGraphicFramePr>
          <p:nvPr>
            <p:ph type="tbl" sz="quarter" idx="13"/>
            <p:extLst>
              <p:ext uri="{D42A27DB-BD31-4B8C-83A1-F6EECF244321}">
                <p14:modId xmlns:p14="http://schemas.microsoft.com/office/powerpoint/2010/main" val="3876370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30042062"/>
                    </a:ext>
                  </a:extLst>
                </a:gridCol>
                <a:gridCol w="1892808">
                  <a:extLst>
                    <a:ext uri="{9D8B030D-6E8A-4147-A177-3AD203B41FA5}">
                      <a16:colId xmlns:a16="http://schemas.microsoft.com/office/drawing/2014/main" val="2874636831"/>
                    </a:ext>
                  </a:extLst>
                </a:gridCol>
                <a:gridCol w="411480">
                  <a:extLst>
                    <a:ext uri="{9D8B030D-6E8A-4147-A177-3AD203B41FA5}">
                      <a16:colId xmlns:a16="http://schemas.microsoft.com/office/drawing/2014/main" val="2203318514"/>
                    </a:ext>
                  </a:extLst>
                </a:gridCol>
                <a:gridCol w="411480">
                  <a:extLst>
                    <a:ext uri="{9D8B030D-6E8A-4147-A177-3AD203B41FA5}">
                      <a16:colId xmlns:a16="http://schemas.microsoft.com/office/drawing/2014/main" val="612394623"/>
                    </a:ext>
                  </a:extLst>
                </a:gridCol>
                <a:gridCol w="411480">
                  <a:extLst>
                    <a:ext uri="{9D8B030D-6E8A-4147-A177-3AD203B41FA5}">
                      <a16:colId xmlns:a16="http://schemas.microsoft.com/office/drawing/2014/main" val="1044114185"/>
                    </a:ext>
                  </a:extLst>
                </a:gridCol>
                <a:gridCol w="411480">
                  <a:extLst>
                    <a:ext uri="{9D8B030D-6E8A-4147-A177-3AD203B41FA5}">
                      <a16:colId xmlns:a16="http://schemas.microsoft.com/office/drawing/2014/main" val="1268106933"/>
                    </a:ext>
                  </a:extLst>
                </a:gridCol>
                <a:gridCol w="411480">
                  <a:extLst>
                    <a:ext uri="{9D8B030D-6E8A-4147-A177-3AD203B41FA5}">
                      <a16:colId xmlns:a16="http://schemas.microsoft.com/office/drawing/2014/main" val="902418491"/>
                    </a:ext>
                  </a:extLst>
                </a:gridCol>
                <a:gridCol w="1892808">
                  <a:extLst>
                    <a:ext uri="{9D8B030D-6E8A-4147-A177-3AD203B41FA5}">
                      <a16:colId xmlns:a16="http://schemas.microsoft.com/office/drawing/2014/main" val="1095174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729593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CHANNEL21 - 2024-04-30 18:58:30</a:t>
                      </a:r>
                      <a:r>
                        <a:rPr kumimoji="0" lang="de-DE" sz="1000" b="0" i="0" u="none" strike="noStrike" kern="1200" cap="none" spc="0" normalizeH="0" baseline="0" noProof="0">
                          <a:ln>
                            <a:noFill/>
                          </a:ln>
                          <a:solidFill>
                            <a:prstClr val="black"/>
                          </a:solidFill>
                          <a:effectLst/>
                          <a:uLnTx/>
                          <a:uFillTx/>
                          <a:latin typeface="Calibri"/>
                          <a:ea typeface="+mn-ea"/>
                          <a:cs typeface="+mn-cs"/>
                        </a:rPr>
                        <a:t>
 🌸Freue dich auf exklusive Beauty-Produkte online und entdecken Sie unsere Premieren und Bestseller im Mai.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https://quintly-eu-image-storage.s3.amazonaws.com/6ffffd9a1f9875f5165b26f2bda537b2/c2db98fb4e1ecc6d61f36f6ed5f0e17c.jpg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150.69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Germany; Ages: 18 - 65+</a:t>
                      </a:r>
                    </a:p>
                  </a:txBody>
                  <a:tcPr/>
                </a:tc>
                <a:extLst>
                  <a:ext uri="{0D108BD9-81ED-4DB2-BD59-A6C34878D82A}">
                    <a16:rowId xmlns:a16="http://schemas.microsoft.com/office/drawing/2014/main" val="1655572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CHANNEL21 - 2024-04-30 18:58:19</a:t>
                      </a:r>
                      <a:r>
                        <a:rPr kumimoji="0" lang="de-DE" sz="1000" b="0" i="0" u="none" strike="noStrike" kern="1200" cap="none" spc="0" normalizeH="0" baseline="0" noProof="0">
                          <a:ln>
                            <a:noFill/>
                          </a:ln>
                          <a:solidFill>
                            <a:prstClr val="black"/>
                          </a:solidFill>
                          <a:effectLst/>
                          <a:uLnTx/>
                          <a:uFillTx/>
                          <a:latin typeface="Calibri"/>
                          <a:ea typeface="+mn-ea"/>
                          <a:cs typeface="+mn-cs"/>
                        </a:rPr>
                        <a:t>
 🌸Im Mai blüht nicht nur die Natur auf, sondern auch unsere Beauty-Angebote! 🌸 Genieße einen Monat lang alle deine Beauty-Lieblinge zum besten Preis. 💄 Verpasse nicht die Chance, dich von Kopf bis Fuß zu verwöhnen und strahlend schön in den Sommer zu starten!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https://quintly-eu-image-storage.s3.amazonaws.com/6ffffd9a1f9875f5165b26f2bda537b2/c75b2eb567e3b5ff6ab7306177a86627.png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686.78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Germany; Ages: 18 - 65+</a:t>
                      </a:r>
                    </a:p>
                  </a:txBody>
                  <a:tcPr/>
                </a:tc>
                <a:extLst>
                  <a:ext uri="{0D108BD9-81ED-4DB2-BD59-A6C34878D82A}">
                    <a16:rowId xmlns:a16="http://schemas.microsoft.com/office/drawing/2014/main" val="3680830007"/>
                  </a:ext>
                </a:extLst>
              </a:tr>
            </a:tbl>
          </a:graphicData>
        </a:graphic>
      </p:graphicFrame>
      <p:sp>
        <p:nvSpPr>
          <p:cNvPr id="4" name="Text Placeholder 3">
            <a:extLst>
              <a:ext uri="{FF2B5EF4-FFF2-40B4-BE49-F238E27FC236}">
                <a16:creationId xmlns:a16="http://schemas.microsoft.com/office/drawing/2014/main" id="{38614BA9-12E0-49D8-869B-DEBB9B02513F}"/>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4037949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5FDCB-9650-4154-846B-27FCB1BC7E74}"/>
              </a:ext>
            </a:extLst>
          </p:cNvPr>
          <p:cNvSpPr>
            <a:spLocks noGrp="1"/>
          </p:cNvSpPr>
          <p:nvPr>
            <p:ph type="title"/>
          </p:nvPr>
        </p:nvSpPr>
        <p:spPr/>
        <p:txBody>
          <a:bodyPr/>
          <a:lstStyle/>
          <a:p>
            <a:r>
              <a:rPr lang="en-US"/>
              <a:t>Facebook Ads Costs Table | CHANNEL21 - 2 of 21</a:t>
            </a:r>
          </a:p>
        </p:txBody>
      </p:sp>
      <p:graphicFrame>
        <p:nvGraphicFramePr>
          <p:cNvPr id="5" name="Table Placeholder 4">
            <a:extLst>
              <a:ext uri="{FF2B5EF4-FFF2-40B4-BE49-F238E27FC236}">
                <a16:creationId xmlns:a16="http://schemas.microsoft.com/office/drawing/2014/main" id="{00E15ECB-278A-4173-96BC-DD0CA3865B08}"/>
              </a:ext>
            </a:extLst>
          </p:cNvPr>
          <p:cNvGraphicFramePr>
            <a:graphicFrameLocks noGrp="1"/>
          </p:cNvGraphicFramePr>
          <p:nvPr>
            <p:ph type="tbl" sz="quarter" idx="13"/>
            <p:extLst>
              <p:ext uri="{D42A27DB-BD31-4B8C-83A1-F6EECF244321}">
                <p14:modId xmlns:p14="http://schemas.microsoft.com/office/powerpoint/2010/main" val="3989474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41248822"/>
                    </a:ext>
                  </a:extLst>
                </a:gridCol>
                <a:gridCol w="1892808">
                  <a:extLst>
                    <a:ext uri="{9D8B030D-6E8A-4147-A177-3AD203B41FA5}">
                      <a16:colId xmlns:a16="http://schemas.microsoft.com/office/drawing/2014/main" val="1351213374"/>
                    </a:ext>
                  </a:extLst>
                </a:gridCol>
                <a:gridCol w="411480">
                  <a:extLst>
                    <a:ext uri="{9D8B030D-6E8A-4147-A177-3AD203B41FA5}">
                      <a16:colId xmlns:a16="http://schemas.microsoft.com/office/drawing/2014/main" val="2892836750"/>
                    </a:ext>
                  </a:extLst>
                </a:gridCol>
                <a:gridCol w="411480">
                  <a:extLst>
                    <a:ext uri="{9D8B030D-6E8A-4147-A177-3AD203B41FA5}">
                      <a16:colId xmlns:a16="http://schemas.microsoft.com/office/drawing/2014/main" val="2434406844"/>
                    </a:ext>
                  </a:extLst>
                </a:gridCol>
                <a:gridCol w="411480">
                  <a:extLst>
                    <a:ext uri="{9D8B030D-6E8A-4147-A177-3AD203B41FA5}">
                      <a16:colId xmlns:a16="http://schemas.microsoft.com/office/drawing/2014/main" val="4226173311"/>
                    </a:ext>
                  </a:extLst>
                </a:gridCol>
                <a:gridCol w="411480">
                  <a:extLst>
                    <a:ext uri="{9D8B030D-6E8A-4147-A177-3AD203B41FA5}">
                      <a16:colId xmlns:a16="http://schemas.microsoft.com/office/drawing/2014/main" val="3039728714"/>
                    </a:ext>
                  </a:extLst>
                </a:gridCol>
                <a:gridCol w="411480">
                  <a:extLst>
                    <a:ext uri="{9D8B030D-6E8A-4147-A177-3AD203B41FA5}">
                      <a16:colId xmlns:a16="http://schemas.microsoft.com/office/drawing/2014/main" val="2808072834"/>
                    </a:ext>
                  </a:extLst>
                </a:gridCol>
                <a:gridCol w="1892808">
                  <a:extLst>
                    <a:ext uri="{9D8B030D-6E8A-4147-A177-3AD203B41FA5}">
                      <a16:colId xmlns:a16="http://schemas.microsoft.com/office/drawing/2014/main" val="2557276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506653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CHANNEL21 - 2024-04-30 18:58:19</a:t>
                      </a:r>
                      <a:r>
                        <a:rPr kumimoji="0" lang="de-DE" sz="1000" b="0" i="0" u="none" strike="noStrike" kern="1200" cap="none" spc="0" normalizeH="0" baseline="0" noProof="0">
                          <a:ln>
                            <a:noFill/>
                          </a:ln>
                          <a:solidFill>
                            <a:prstClr val="black"/>
                          </a:solidFill>
                          <a:effectLst/>
                          <a:uLnTx/>
                          <a:uFillTx/>
                          <a:latin typeface="Calibri"/>
                          <a:ea typeface="+mn-ea"/>
                          <a:cs typeface="+mn-cs"/>
                        </a:rPr>
                        <a:t>
 🌸Im Mai blüht nicht nur die Natur auf, sondern auch unsere Beauty-Angebote! 🌸 Genieße einen Monat lang alle deine Beauty-Lieblinge zum besten Preis. 💄 Verpasse nicht die Chance, dich von Kopf bis Fuß zu verwöhnen und strahlend schön in den Sommer zu starten!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https://quintly-eu-image-storage.s3.amazonaws.com/6ffffd9a1f9875f5165b26f2bda537b2/c2db98fb4e1ecc6d61f36f6ed5f0e17c.jpg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Germany; Ages: 18 - 65+</a:t>
                      </a:r>
                    </a:p>
                  </a:txBody>
                  <a:tcPr/>
                </a:tc>
                <a:extLst>
                  <a:ext uri="{0D108BD9-81ED-4DB2-BD59-A6C34878D82A}">
                    <a16:rowId xmlns:a16="http://schemas.microsoft.com/office/drawing/2014/main" val="2059810421"/>
                  </a:ext>
                </a:extLst>
              </a:tr>
            </a:tbl>
          </a:graphicData>
        </a:graphic>
      </p:graphicFrame>
      <p:sp>
        <p:nvSpPr>
          <p:cNvPr id="4" name="Text Placeholder 3">
            <a:extLst>
              <a:ext uri="{FF2B5EF4-FFF2-40B4-BE49-F238E27FC236}">
                <a16:creationId xmlns:a16="http://schemas.microsoft.com/office/drawing/2014/main" id="{9E291ECA-20CB-4581-9106-C87F5C037555}"/>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6013420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3EC30-ADB1-41CE-8092-0C63E9A452D9}"/>
              </a:ext>
            </a:extLst>
          </p:cNvPr>
          <p:cNvSpPr>
            <a:spLocks noGrp="1"/>
          </p:cNvSpPr>
          <p:nvPr>
            <p:ph type="title"/>
          </p:nvPr>
        </p:nvSpPr>
        <p:spPr/>
        <p:txBody>
          <a:bodyPr/>
          <a:lstStyle/>
          <a:p>
            <a:r>
              <a:rPr lang="en-US"/>
              <a:t>Facebook Ads Costs Table | CHANNEL21 - 3 of 21</a:t>
            </a:r>
          </a:p>
        </p:txBody>
      </p:sp>
      <p:graphicFrame>
        <p:nvGraphicFramePr>
          <p:cNvPr id="5" name="Table Placeholder 4">
            <a:extLst>
              <a:ext uri="{FF2B5EF4-FFF2-40B4-BE49-F238E27FC236}">
                <a16:creationId xmlns:a16="http://schemas.microsoft.com/office/drawing/2014/main" id="{BDA3FBA5-600C-4C80-B01C-74C0740AC946}"/>
              </a:ext>
            </a:extLst>
          </p:cNvPr>
          <p:cNvGraphicFramePr>
            <a:graphicFrameLocks noGrp="1"/>
          </p:cNvGraphicFramePr>
          <p:nvPr>
            <p:ph type="tbl" sz="quarter" idx="13"/>
            <p:extLst>
              <p:ext uri="{D42A27DB-BD31-4B8C-83A1-F6EECF244321}">
                <p14:modId xmlns:p14="http://schemas.microsoft.com/office/powerpoint/2010/main" val="2924335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40047290"/>
                    </a:ext>
                  </a:extLst>
                </a:gridCol>
                <a:gridCol w="1892808">
                  <a:extLst>
                    <a:ext uri="{9D8B030D-6E8A-4147-A177-3AD203B41FA5}">
                      <a16:colId xmlns:a16="http://schemas.microsoft.com/office/drawing/2014/main" val="2623902672"/>
                    </a:ext>
                  </a:extLst>
                </a:gridCol>
                <a:gridCol w="411480">
                  <a:extLst>
                    <a:ext uri="{9D8B030D-6E8A-4147-A177-3AD203B41FA5}">
                      <a16:colId xmlns:a16="http://schemas.microsoft.com/office/drawing/2014/main" val="2903312932"/>
                    </a:ext>
                  </a:extLst>
                </a:gridCol>
                <a:gridCol w="411480">
                  <a:extLst>
                    <a:ext uri="{9D8B030D-6E8A-4147-A177-3AD203B41FA5}">
                      <a16:colId xmlns:a16="http://schemas.microsoft.com/office/drawing/2014/main" val="944624279"/>
                    </a:ext>
                  </a:extLst>
                </a:gridCol>
                <a:gridCol w="411480">
                  <a:extLst>
                    <a:ext uri="{9D8B030D-6E8A-4147-A177-3AD203B41FA5}">
                      <a16:colId xmlns:a16="http://schemas.microsoft.com/office/drawing/2014/main" val="3088539995"/>
                    </a:ext>
                  </a:extLst>
                </a:gridCol>
                <a:gridCol w="411480">
                  <a:extLst>
                    <a:ext uri="{9D8B030D-6E8A-4147-A177-3AD203B41FA5}">
                      <a16:colId xmlns:a16="http://schemas.microsoft.com/office/drawing/2014/main" val="1568400293"/>
                    </a:ext>
                  </a:extLst>
                </a:gridCol>
                <a:gridCol w="411480">
                  <a:extLst>
                    <a:ext uri="{9D8B030D-6E8A-4147-A177-3AD203B41FA5}">
                      <a16:colId xmlns:a16="http://schemas.microsoft.com/office/drawing/2014/main" val="905865554"/>
                    </a:ext>
                  </a:extLst>
                </a:gridCol>
                <a:gridCol w="1892808">
                  <a:extLst>
                    <a:ext uri="{9D8B030D-6E8A-4147-A177-3AD203B41FA5}">
                      <a16:colId xmlns:a16="http://schemas.microsoft.com/office/drawing/2014/main" val="1309444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186881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CHANNEL21 - 2024-04-30 18:19:50</a:t>
                      </a:r>
                      <a:r>
                        <a:rPr kumimoji="0" lang="de-DE" sz="1000" b="0" i="0" u="none" strike="noStrike" kern="1200" cap="none" spc="0" normalizeH="0" baseline="0" noProof="0">
                          <a:ln>
                            <a:noFill/>
                          </a:ln>
                          <a:solidFill>
                            <a:prstClr val="black"/>
                          </a:solidFill>
                          <a:effectLst/>
                          <a:uLnTx/>
                          <a:uFillTx/>
                          <a:latin typeface="Calibri"/>
                          <a:ea typeface="+mn-ea"/>
                          <a:cs typeface="+mn-cs"/>
                        </a:rPr>
                        <a:t>
 🌸Freue dich auf exklusive Beauty-Produkte online und entdecken Sie unsere Premieren und Bestseller im Mai.
OR
🌸Im Mai blüht nicht nur die Natur auf, sondern auch unsere Beauty-Angebote! 🌸 Genieße einen Monat lang alle deine Beauty-Lieblinge zum besten Preis. 💄 Verpasse nicht die Chance, dich von Kopf bis Fuß zu verwöhnen und strahlend schön in den Sommer zu starten!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https://quintly-eu-image-storage.s3.amazonaws.com/6ffffd9a1f9875f5165b26f2bda537b2/d52666a338b7257191c5b8f58680d23d.jpg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Germany; Ages: 18 - 65+</a:t>
                      </a:r>
                    </a:p>
                  </a:txBody>
                  <a:tcPr/>
                </a:tc>
                <a:extLst>
                  <a:ext uri="{0D108BD9-81ED-4DB2-BD59-A6C34878D82A}">
                    <a16:rowId xmlns:a16="http://schemas.microsoft.com/office/drawing/2014/main" val="31720954"/>
                  </a:ext>
                </a:extLst>
              </a:tr>
            </a:tbl>
          </a:graphicData>
        </a:graphic>
      </p:graphicFrame>
      <p:sp>
        <p:nvSpPr>
          <p:cNvPr id="4" name="Text Placeholder 3">
            <a:extLst>
              <a:ext uri="{FF2B5EF4-FFF2-40B4-BE49-F238E27FC236}">
                <a16:creationId xmlns:a16="http://schemas.microsoft.com/office/drawing/2014/main" id="{00A69A0B-0376-49EB-B820-1DEBE9BE1CD2}"/>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29879433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E78FC-43C5-47A3-A4AF-56926EB6B9DB}"/>
              </a:ext>
            </a:extLst>
          </p:cNvPr>
          <p:cNvSpPr>
            <a:spLocks noGrp="1"/>
          </p:cNvSpPr>
          <p:nvPr>
            <p:ph type="title"/>
          </p:nvPr>
        </p:nvSpPr>
        <p:spPr/>
        <p:txBody>
          <a:bodyPr/>
          <a:lstStyle/>
          <a:p>
            <a:r>
              <a:rPr lang="en-US"/>
              <a:t>Facebook Ads Costs Table | CHANNEL21 - 4 of 21</a:t>
            </a:r>
          </a:p>
        </p:txBody>
      </p:sp>
      <p:graphicFrame>
        <p:nvGraphicFramePr>
          <p:cNvPr id="5" name="Table Placeholder 4">
            <a:extLst>
              <a:ext uri="{FF2B5EF4-FFF2-40B4-BE49-F238E27FC236}">
                <a16:creationId xmlns:a16="http://schemas.microsoft.com/office/drawing/2014/main" id="{A2B77342-6CF4-42B6-8923-A3A75259A41B}"/>
              </a:ext>
            </a:extLst>
          </p:cNvPr>
          <p:cNvGraphicFramePr>
            <a:graphicFrameLocks noGrp="1"/>
          </p:cNvGraphicFramePr>
          <p:nvPr>
            <p:ph type="tbl" sz="quarter" idx="13"/>
            <p:extLst>
              <p:ext uri="{D42A27DB-BD31-4B8C-83A1-F6EECF244321}">
                <p14:modId xmlns:p14="http://schemas.microsoft.com/office/powerpoint/2010/main" val="961847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31266003"/>
                    </a:ext>
                  </a:extLst>
                </a:gridCol>
                <a:gridCol w="1892808">
                  <a:extLst>
                    <a:ext uri="{9D8B030D-6E8A-4147-A177-3AD203B41FA5}">
                      <a16:colId xmlns:a16="http://schemas.microsoft.com/office/drawing/2014/main" val="3272370511"/>
                    </a:ext>
                  </a:extLst>
                </a:gridCol>
                <a:gridCol w="411480">
                  <a:extLst>
                    <a:ext uri="{9D8B030D-6E8A-4147-A177-3AD203B41FA5}">
                      <a16:colId xmlns:a16="http://schemas.microsoft.com/office/drawing/2014/main" val="3937291750"/>
                    </a:ext>
                  </a:extLst>
                </a:gridCol>
                <a:gridCol w="411480">
                  <a:extLst>
                    <a:ext uri="{9D8B030D-6E8A-4147-A177-3AD203B41FA5}">
                      <a16:colId xmlns:a16="http://schemas.microsoft.com/office/drawing/2014/main" val="4104105639"/>
                    </a:ext>
                  </a:extLst>
                </a:gridCol>
                <a:gridCol w="411480">
                  <a:extLst>
                    <a:ext uri="{9D8B030D-6E8A-4147-A177-3AD203B41FA5}">
                      <a16:colId xmlns:a16="http://schemas.microsoft.com/office/drawing/2014/main" val="383784076"/>
                    </a:ext>
                  </a:extLst>
                </a:gridCol>
                <a:gridCol w="411480">
                  <a:extLst>
                    <a:ext uri="{9D8B030D-6E8A-4147-A177-3AD203B41FA5}">
                      <a16:colId xmlns:a16="http://schemas.microsoft.com/office/drawing/2014/main" val="1697876971"/>
                    </a:ext>
                  </a:extLst>
                </a:gridCol>
                <a:gridCol w="411480">
                  <a:extLst>
                    <a:ext uri="{9D8B030D-6E8A-4147-A177-3AD203B41FA5}">
                      <a16:colId xmlns:a16="http://schemas.microsoft.com/office/drawing/2014/main" val="2812150080"/>
                    </a:ext>
                  </a:extLst>
                </a:gridCol>
                <a:gridCol w="1892808">
                  <a:extLst>
                    <a:ext uri="{9D8B030D-6E8A-4147-A177-3AD203B41FA5}">
                      <a16:colId xmlns:a16="http://schemas.microsoft.com/office/drawing/2014/main" val="1894270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439545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CHANNEL21 - 2024-04-30 18:19:50</a:t>
                      </a:r>
                      <a:r>
                        <a:rPr kumimoji="0" lang="de-DE" sz="1000" b="0" i="0" u="none" strike="noStrike" kern="1200" cap="none" spc="0" normalizeH="0" baseline="0" noProof="0">
                          <a:ln>
                            <a:noFill/>
                          </a:ln>
                          <a:solidFill>
                            <a:prstClr val="black"/>
                          </a:solidFill>
                          <a:effectLst/>
                          <a:uLnTx/>
                          <a:uFillTx/>
                          <a:latin typeface="Calibri"/>
                          <a:ea typeface="+mn-ea"/>
                          <a:cs typeface="+mn-cs"/>
                        </a:rPr>
                        <a:t>
 🌸Freue dich auf exklusive Beauty-Produkte online und entdecken Sie unsere Premieren und Bestseller im Mai.
OR
🌸Im Mai blüht nicht nur die Natur auf, sondern auch unsere Beauty-Angebote! 🌸 Genieße einen Monat lang alle deine Beauty-Lieblinge zum besten Preis. 💄 Verpasse nicht die Chance, dich von Kopf bis Fuß zu verwöhnen und strahlend schön in den Sommer zu starten!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https://quintly-eu-image-storage.s3.amazonaws.com/6ffffd9a1f9875f5165b26f2bda537b2/d52666a338b7257191c5b8f58680d23d.jpg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Germany; Ages: 18 - 65+</a:t>
                      </a:r>
                    </a:p>
                  </a:txBody>
                  <a:tcPr/>
                </a:tc>
                <a:extLst>
                  <a:ext uri="{0D108BD9-81ED-4DB2-BD59-A6C34878D82A}">
                    <a16:rowId xmlns:a16="http://schemas.microsoft.com/office/drawing/2014/main" val="4063334679"/>
                  </a:ext>
                </a:extLst>
              </a:tr>
            </a:tbl>
          </a:graphicData>
        </a:graphic>
      </p:graphicFrame>
      <p:sp>
        <p:nvSpPr>
          <p:cNvPr id="4" name="Text Placeholder 3">
            <a:extLst>
              <a:ext uri="{FF2B5EF4-FFF2-40B4-BE49-F238E27FC236}">
                <a16:creationId xmlns:a16="http://schemas.microsoft.com/office/drawing/2014/main" id="{B26F6406-0637-4936-BBD1-03473FB2AFB7}"/>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2192733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AA7F6-8CE6-4AAE-8E15-332B7EE9241C}"/>
              </a:ext>
            </a:extLst>
          </p:cNvPr>
          <p:cNvSpPr>
            <a:spLocks noGrp="1"/>
          </p:cNvSpPr>
          <p:nvPr>
            <p:ph type="title"/>
          </p:nvPr>
        </p:nvSpPr>
        <p:spPr/>
        <p:txBody>
          <a:bodyPr/>
          <a:lstStyle/>
          <a:p>
            <a:r>
              <a:rPr lang="en-US"/>
              <a:t>Facebook Ads Costs Table | CHANNEL21 - 5 of 21</a:t>
            </a:r>
          </a:p>
        </p:txBody>
      </p:sp>
      <p:graphicFrame>
        <p:nvGraphicFramePr>
          <p:cNvPr id="5" name="Table Placeholder 4">
            <a:extLst>
              <a:ext uri="{FF2B5EF4-FFF2-40B4-BE49-F238E27FC236}">
                <a16:creationId xmlns:a16="http://schemas.microsoft.com/office/drawing/2014/main" id="{B6C17813-29FE-4D69-B1BC-5B0C923D211D}"/>
              </a:ext>
            </a:extLst>
          </p:cNvPr>
          <p:cNvGraphicFramePr>
            <a:graphicFrameLocks noGrp="1"/>
          </p:cNvGraphicFramePr>
          <p:nvPr>
            <p:ph type="tbl" sz="quarter" idx="13"/>
            <p:extLst>
              <p:ext uri="{D42A27DB-BD31-4B8C-83A1-F6EECF244321}">
                <p14:modId xmlns:p14="http://schemas.microsoft.com/office/powerpoint/2010/main" val="4187295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87872136"/>
                    </a:ext>
                  </a:extLst>
                </a:gridCol>
                <a:gridCol w="1892808">
                  <a:extLst>
                    <a:ext uri="{9D8B030D-6E8A-4147-A177-3AD203B41FA5}">
                      <a16:colId xmlns:a16="http://schemas.microsoft.com/office/drawing/2014/main" val="2542902623"/>
                    </a:ext>
                  </a:extLst>
                </a:gridCol>
                <a:gridCol w="411480">
                  <a:extLst>
                    <a:ext uri="{9D8B030D-6E8A-4147-A177-3AD203B41FA5}">
                      <a16:colId xmlns:a16="http://schemas.microsoft.com/office/drawing/2014/main" val="768441803"/>
                    </a:ext>
                  </a:extLst>
                </a:gridCol>
                <a:gridCol w="411480">
                  <a:extLst>
                    <a:ext uri="{9D8B030D-6E8A-4147-A177-3AD203B41FA5}">
                      <a16:colId xmlns:a16="http://schemas.microsoft.com/office/drawing/2014/main" val="2799698806"/>
                    </a:ext>
                  </a:extLst>
                </a:gridCol>
                <a:gridCol w="411480">
                  <a:extLst>
                    <a:ext uri="{9D8B030D-6E8A-4147-A177-3AD203B41FA5}">
                      <a16:colId xmlns:a16="http://schemas.microsoft.com/office/drawing/2014/main" val="3958964396"/>
                    </a:ext>
                  </a:extLst>
                </a:gridCol>
                <a:gridCol w="411480">
                  <a:extLst>
                    <a:ext uri="{9D8B030D-6E8A-4147-A177-3AD203B41FA5}">
                      <a16:colId xmlns:a16="http://schemas.microsoft.com/office/drawing/2014/main" val="3825960964"/>
                    </a:ext>
                  </a:extLst>
                </a:gridCol>
                <a:gridCol w="411480">
                  <a:extLst>
                    <a:ext uri="{9D8B030D-6E8A-4147-A177-3AD203B41FA5}">
                      <a16:colId xmlns:a16="http://schemas.microsoft.com/office/drawing/2014/main" val="286227095"/>
                    </a:ext>
                  </a:extLst>
                </a:gridCol>
                <a:gridCol w="1892808">
                  <a:extLst>
                    <a:ext uri="{9D8B030D-6E8A-4147-A177-3AD203B41FA5}">
                      <a16:colId xmlns:a16="http://schemas.microsoft.com/office/drawing/2014/main" val="3691760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468032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CHANNEL21 - 2024-04-30 18:16:42</a:t>
                      </a:r>
                      <a:r>
                        <a:rPr kumimoji="0" lang="de-DE" sz="1000" b="0" i="0" u="none" strike="noStrike" kern="1200" cap="none" spc="0" normalizeH="0" baseline="0" noProof="0">
                          <a:ln>
                            <a:noFill/>
                          </a:ln>
                          <a:solidFill>
                            <a:prstClr val="black"/>
                          </a:solidFill>
                          <a:effectLst/>
                          <a:uLnTx/>
                          <a:uFillTx/>
                          <a:latin typeface="Calibri"/>
                          <a:ea typeface="+mn-ea"/>
                          <a:cs typeface="+mn-cs"/>
                        </a:rPr>
                        <a:t>
 🌸Freue dich auf exklusive Beauty-Produkte online und entdecken Sie unsere Premieren und Bestseller im Mai.
OR
🌸Im Mai blüht nicht nur die Natur auf, sondern auch unsere Beauty-Angebote! 🌸 Genieße einen Monat lang alle deine Beauty-Lieblinge zum besten Preis. 💄 Verpasse nicht die Chance, dich von Kopf bis Fuß zu verwöhnen und strahlend schön in den Sommer zu starten!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https://quintly-eu-image-storage.s3.amazonaws.com/6ffffd9a1f9875f5165b26f2bda537b2/7f7aaab6325a78aa184fe2ab62121142.png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Germany; Ages: 18 - 65+</a:t>
                      </a:r>
                    </a:p>
                  </a:txBody>
                  <a:tcPr/>
                </a:tc>
                <a:extLst>
                  <a:ext uri="{0D108BD9-81ED-4DB2-BD59-A6C34878D82A}">
                    <a16:rowId xmlns:a16="http://schemas.microsoft.com/office/drawing/2014/main" val="103776229"/>
                  </a:ext>
                </a:extLst>
              </a:tr>
            </a:tbl>
          </a:graphicData>
        </a:graphic>
      </p:graphicFrame>
      <p:sp>
        <p:nvSpPr>
          <p:cNvPr id="4" name="Text Placeholder 3">
            <a:extLst>
              <a:ext uri="{FF2B5EF4-FFF2-40B4-BE49-F238E27FC236}">
                <a16:creationId xmlns:a16="http://schemas.microsoft.com/office/drawing/2014/main" id="{5A2C6976-5C0A-449E-A787-8E61BEBA5FBB}"/>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22252779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AAA68-697B-490F-9E9A-C86E3700F107}"/>
              </a:ext>
            </a:extLst>
          </p:cNvPr>
          <p:cNvSpPr>
            <a:spLocks noGrp="1"/>
          </p:cNvSpPr>
          <p:nvPr>
            <p:ph type="title"/>
          </p:nvPr>
        </p:nvSpPr>
        <p:spPr/>
        <p:txBody>
          <a:bodyPr/>
          <a:lstStyle/>
          <a:p>
            <a:r>
              <a:rPr lang="en-US"/>
              <a:t>Facebook Ads Costs Table | CHANNEL21 - 6 of 21</a:t>
            </a:r>
          </a:p>
        </p:txBody>
      </p:sp>
      <p:graphicFrame>
        <p:nvGraphicFramePr>
          <p:cNvPr id="5" name="Table Placeholder 4">
            <a:extLst>
              <a:ext uri="{FF2B5EF4-FFF2-40B4-BE49-F238E27FC236}">
                <a16:creationId xmlns:a16="http://schemas.microsoft.com/office/drawing/2014/main" id="{1F66F6BC-2D4D-4849-A36A-6DB5B9EFE15B}"/>
              </a:ext>
            </a:extLst>
          </p:cNvPr>
          <p:cNvGraphicFramePr>
            <a:graphicFrameLocks noGrp="1"/>
          </p:cNvGraphicFramePr>
          <p:nvPr>
            <p:ph type="tbl" sz="quarter" idx="13"/>
            <p:extLst>
              <p:ext uri="{D42A27DB-BD31-4B8C-83A1-F6EECF244321}">
                <p14:modId xmlns:p14="http://schemas.microsoft.com/office/powerpoint/2010/main" val="3269640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50408756"/>
                    </a:ext>
                  </a:extLst>
                </a:gridCol>
                <a:gridCol w="1892808">
                  <a:extLst>
                    <a:ext uri="{9D8B030D-6E8A-4147-A177-3AD203B41FA5}">
                      <a16:colId xmlns:a16="http://schemas.microsoft.com/office/drawing/2014/main" val="859391857"/>
                    </a:ext>
                  </a:extLst>
                </a:gridCol>
                <a:gridCol w="411480">
                  <a:extLst>
                    <a:ext uri="{9D8B030D-6E8A-4147-A177-3AD203B41FA5}">
                      <a16:colId xmlns:a16="http://schemas.microsoft.com/office/drawing/2014/main" val="1018455939"/>
                    </a:ext>
                  </a:extLst>
                </a:gridCol>
                <a:gridCol w="411480">
                  <a:extLst>
                    <a:ext uri="{9D8B030D-6E8A-4147-A177-3AD203B41FA5}">
                      <a16:colId xmlns:a16="http://schemas.microsoft.com/office/drawing/2014/main" val="2742235169"/>
                    </a:ext>
                  </a:extLst>
                </a:gridCol>
                <a:gridCol w="411480">
                  <a:extLst>
                    <a:ext uri="{9D8B030D-6E8A-4147-A177-3AD203B41FA5}">
                      <a16:colId xmlns:a16="http://schemas.microsoft.com/office/drawing/2014/main" val="146783330"/>
                    </a:ext>
                  </a:extLst>
                </a:gridCol>
                <a:gridCol w="411480">
                  <a:extLst>
                    <a:ext uri="{9D8B030D-6E8A-4147-A177-3AD203B41FA5}">
                      <a16:colId xmlns:a16="http://schemas.microsoft.com/office/drawing/2014/main" val="2059539522"/>
                    </a:ext>
                  </a:extLst>
                </a:gridCol>
                <a:gridCol w="411480">
                  <a:extLst>
                    <a:ext uri="{9D8B030D-6E8A-4147-A177-3AD203B41FA5}">
                      <a16:colId xmlns:a16="http://schemas.microsoft.com/office/drawing/2014/main" val="1787794232"/>
                    </a:ext>
                  </a:extLst>
                </a:gridCol>
                <a:gridCol w="1892808">
                  <a:extLst>
                    <a:ext uri="{9D8B030D-6E8A-4147-A177-3AD203B41FA5}">
                      <a16:colId xmlns:a16="http://schemas.microsoft.com/office/drawing/2014/main" val="3379523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635685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CHANNEL21 - 2024-04-30 18:16:38</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https://quintly-eu-image-storage.s3.amazonaws.com/6ffffd9a1f9875f5165b26f2bda537b2/faf0bc045fab308d9070d286cc72b824.png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Germany; Ages: 18 - 65+</a:t>
                      </a:r>
                    </a:p>
                  </a:txBody>
                  <a:tcPr/>
                </a:tc>
                <a:extLst>
                  <a:ext uri="{0D108BD9-81ED-4DB2-BD59-A6C34878D82A}">
                    <a16:rowId xmlns:a16="http://schemas.microsoft.com/office/drawing/2014/main" val="2099262955"/>
                  </a:ext>
                </a:extLst>
              </a:tr>
            </a:tbl>
          </a:graphicData>
        </a:graphic>
      </p:graphicFrame>
      <p:sp>
        <p:nvSpPr>
          <p:cNvPr id="4" name="Text Placeholder 3">
            <a:extLst>
              <a:ext uri="{FF2B5EF4-FFF2-40B4-BE49-F238E27FC236}">
                <a16:creationId xmlns:a16="http://schemas.microsoft.com/office/drawing/2014/main" id="{EF73CBA2-79BF-4E74-8076-88B472CF0550}"/>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25919962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BA9E5-69E4-4738-95A8-37DEB974430C}"/>
              </a:ext>
            </a:extLst>
          </p:cNvPr>
          <p:cNvSpPr>
            <a:spLocks noGrp="1"/>
          </p:cNvSpPr>
          <p:nvPr>
            <p:ph type="title"/>
          </p:nvPr>
        </p:nvSpPr>
        <p:spPr/>
        <p:txBody>
          <a:bodyPr/>
          <a:lstStyle/>
          <a:p>
            <a:r>
              <a:rPr lang="en-US"/>
              <a:t>Facebook Ads Costs Table | CHANNEL21 - 7 of 21</a:t>
            </a:r>
          </a:p>
        </p:txBody>
      </p:sp>
      <p:graphicFrame>
        <p:nvGraphicFramePr>
          <p:cNvPr id="5" name="Table Placeholder 4">
            <a:extLst>
              <a:ext uri="{FF2B5EF4-FFF2-40B4-BE49-F238E27FC236}">
                <a16:creationId xmlns:a16="http://schemas.microsoft.com/office/drawing/2014/main" id="{7D7C63BC-0807-435F-9D17-C6D982B51F7F}"/>
              </a:ext>
            </a:extLst>
          </p:cNvPr>
          <p:cNvGraphicFramePr>
            <a:graphicFrameLocks noGrp="1"/>
          </p:cNvGraphicFramePr>
          <p:nvPr>
            <p:ph type="tbl" sz="quarter" idx="13"/>
            <p:extLst>
              <p:ext uri="{D42A27DB-BD31-4B8C-83A1-F6EECF244321}">
                <p14:modId xmlns:p14="http://schemas.microsoft.com/office/powerpoint/2010/main" val="2781230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68258172"/>
                    </a:ext>
                  </a:extLst>
                </a:gridCol>
                <a:gridCol w="1892808">
                  <a:extLst>
                    <a:ext uri="{9D8B030D-6E8A-4147-A177-3AD203B41FA5}">
                      <a16:colId xmlns:a16="http://schemas.microsoft.com/office/drawing/2014/main" val="1870525805"/>
                    </a:ext>
                  </a:extLst>
                </a:gridCol>
                <a:gridCol w="411480">
                  <a:extLst>
                    <a:ext uri="{9D8B030D-6E8A-4147-A177-3AD203B41FA5}">
                      <a16:colId xmlns:a16="http://schemas.microsoft.com/office/drawing/2014/main" val="3079935154"/>
                    </a:ext>
                  </a:extLst>
                </a:gridCol>
                <a:gridCol w="411480">
                  <a:extLst>
                    <a:ext uri="{9D8B030D-6E8A-4147-A177-3AD203B41FA5}">
                      <a16:colId xmlns:a16="http://schemas.microsoft.com/office/drawing/2014/main" val="3735606505"/>
                    </a:ext>
                  </a:extLst>
                </a:gridCol>
                <a:gridCol w="411480">
                  <a:extLst>
                    <a:ext uri="{9D8B030D-6E8A-4147-A177-3AD203B41FA5}">
                      <a16:colId xmlns:a16="http://schemas.microsoft.com/office/drawing/2014/main" val="4207926869"/>
                    </a:ext>
                  </a:extLst>
                </a:gridCol>
                <a:gridCol w="411480">
                  <a:extLst>
                    <a:ext uri="{9D8B030D-6E8A-4147-A177-3AD203B41FA5}">
                      <a16:colId xmlns:a16="http://schemas.microsoft.com/office/drawing/2014/main" val="4245845239"/>
                    </a:ext>
                  </a:extLst>
                </a:gridCol>
                <a:gridCol w="411480">
                  <a:extLst>
                    <a:ext uri="{9D8B030D-6E8A-4147-A177-3AD203B41FA5}">
                      <a16:colId xmlns:a16="http://schemas.microsoft.com/office/drawing/2014/main" val="3965044964"/>
                    </a:ext>
                  </a:extLst>
                </a:gridCol>
                <a:gridCol w="1892808">
                  <a:extLst>
                    <a:ext uri="{9D8B030D-6E8A-4147-A177-3AD203B41FA5}">
                      <a16:colId xmlns:a16="http://schemas.microsoft.com/office/drawing/2014/main" val="861435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295999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CHANNEL21 - 2024-04-30 18:16:32</a:t>
                      </a:r>
                      <a:r>
                        <a:rPr kumimoji="0" lang="de-DE" sz="1000" b="0" i="0" u="none" strike="noStrike" kern="1200" cap="none" spc="0" normalizeH="0" baseline="0" noProof="0">
                          <a:ln>
                            <a:noFill/>
                          </a:ln>
                          <a:solidFill>
                            <a:prstClr val="black"/>
                          </a:solidFill>
                          <a:effectLst/>
                          <a:uLnTx/>
                          <a:uFillTx/>
                          <a:latin typeface="Calibri"/>
                          <a:ea typeface="+mn-ea"/>
                          <a:cs typeface="+mn-cs"/>
                        </a:rPr>
                        <a:t>
 🌸Freue dich auf exklusive Beauty-Produkte online und entdecken Sie unsere Premieren und Bestseller im Mai.
OR
🌸Im Mai blüht nicht nur die Natur auf, sondern auch unsere Beauty-Angebote! 🌸 Genieße einen Monat lang alle deine Beauty-Lieblinge zum besten Preis. 💄 Verpasse nicht die Chance, dich von Kopf bis Fuß zu verwöhnen und strahlend schön in den Sommer zu starten!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https://quintly-eu-image-storage.s3.amazonaws.com/6ffffd9a1f9875f5165b26f2bda537b2/7f7aaab6325a78aa184fe2ab62121142.png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Germany; Ages: 18 - 65+</a:t>
                      </a:r>
                    </a:p>
                  </a:txBody>
                  <a:tcPr/>
                </a:tc>
                <a:extLst>
                  <a:ext uri="{0D108BD9-81ED-4DB2-BD59-A6C34878D82A}">
                    <a16:rowId xmlns:a16="http://schemas.microsoft.com/office/drawing/2014/main" val="3838289201"/>
                  </a:ext>
                </a:extLst>
              </a:tr>
            </a:tbl>
          </a:graphicData>
        </a:graphic>
      </p:graphicFrame>
      <p:sp>
        <p:nvSpPr>
          <p:cNvPr id="4" name="Text Placeholder 3">
            <a:extLst>
              <a:ext uri="{FF2B5EF4-FFF2-40B4-BE49-F238E27FC236}">
                <a16:creationId xmlns:a16="http://schemas.microsoft.com/office/drawing/2014/main" id="{590565D3-636C-4474-9009-80E5B0DA17F5}"/>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9482993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92F09-A17A-4ED5-AE38-62CB14B5AA10}"/>
              </a:ext>
            </a:extLst>
          </p:cNvPr>
          <p:cNvSpPr>
            <a:spLocks noGrp="1"/>
          </p:cNvSpPr>
          <p:nvPr>
            <p:ph type="title"/>
          </p:nvPr>
        </p:nvSpPr>
        <p:spPr/>
        <p:txBody>
          <a:bodyPr/>
          <a:lstStyle/>
          <a:p>
            <a:r>
              <a:rPr lang="en-US"/>
              <a:t>Facebook Ads Costs Table | CHANNEL21 - 8 of 21</a:t>
            </a:r>
          </a:p>
        </p:txBody>
      </p:sp>
      <p:graphicFrame>
        <p:nvGraphicFramePr>
          <p:cNvPr id="5" name="Table Placeholder 4">
            <a:extLst>
              <a:ext uri="{FF2B5EF4-FFF2-40B4-BE49-F238E27FC236}">
                <a16:creationId xmlns:a16="http://schemas.microsoft.com/office/drawing/2014/main" id="{EF796A1D-AF27-46C0-9DA5-0E72F9466E21}"/>
              </a:ext>
            </a:extLst>
          </p:cNvPr>
          <p:cNvGraphicFramePr>
            <a:graphicFrameLocks noGrp="1"/>
          </p:cNvGraphicFramePr>
          <p:nvPr>
            <p:ph type="tbl" sz="quarter" idx="13"/>
            <p:extLst>
              <p:ext uri="{D42A27DB-BD31-4B8C-83A1-F6EECF244321}">
                <p14:modId xmlns:p14="http://schemas.microsoft.com/office/powerpoint/2010/main" val="1135190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78155530"/>
                    </a:ext>
                  </a:extLst>
                </a:gridCol>
                <a:gridCol w="1892808">
                  <a:extLst>
                    <a:ext uri="{9D8B030D-6E8A-4147-A177-3AD203B41FA5}">
                      <a16:colId xmlns:a16="http://schemas.microsoft.com/office/drawing/2014/main" val="928007721"/>
                    </a:ext>
                  </a:extLst>
                </a:gridCol>
                <a:gridCol w="411480">
                  <a:extLst>
                    <a:ext uri="{9D8B030D-6E8A-4147-A177-3AD203B41FA5}">
                      <a16:colId xmlns:a16="http://schemas.microsoft.com/office/drawing/2014/main" val="1553382249"/>
                    </a:ext>
                  </a:extLst>
                </a:gridCol>
                <a:gridCol w="411480">
                  <a:extLst>
                    <a:ext uri="{9D8B030D-6E8A-4147-A177-3AD203B41FA5}">
                      <a16:colId xmlns:a16="http://schemas.microsoft.com/office/drawing/2014/main" val="3430507534"/>
                    </a:ext>
                  </a:extLst>
                </a:gridCol>
                <a:gridCol w="411480">
                  <a:extLst>
                    <a:ext uri="{9D8B030D-6E8A-4147-A177-3AD203B41FA5}">
                      <a16:colId xmlns:a16="http://schemas.microsoft.com/office/drawing/2014/main" val="2166896341"/>
                    </a:ext>
                  </a:extLst>
                </a:gridCol>
                <a:gridCol w="411480">
                  <a:extLst>
                    <a:ext uri="{9D8B030D-6E8A-4147-A177-3AD203B41FA5}">
                      <a16:colId xmlns:a16="http://schemas.microsoft.com/office/drawing/2014/main" val="3872159467"/>
                    </a:ext>
                  </a:extLst>
                </a:gridCol>
                <a:gridCol w="411480">
                  <a:extLst>
                    <a:ext uri="{9D8B030D-6E8A-4147-A177-3AD203B41FA5}">
                      <a16:colId xmlns:a16="http://schemas.microsoft.com/office/drawing/2014/main" val="2998201661"/>
                    </a:ext>
                  </a:extLst>
                </a:gridCol>
                <a:gridCol w="1892808">
                  <a:extLst>
                    <a:ext uri="{9D8B030D-6E8A-4147-A177-3AD203B41FA5}">
                      <a16:colId xmlns:a16="http://schemas.microsoft.com/office/drawing/2014/main" val="3128332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4276713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CHANNEL21 - 2024-04-30 18:12:48</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https://quintly-eu-image-storage.s3.amazonaws.com/6ffffd9a1f9875f5165b26f2bda537b2/faf0bc045fab308d9070d286cc72b824.png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84.37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Germany; Ages: 18 - 65+</a:t>
                      </a:r>
                    </a:p>
                  </a:txBody>
                  <a:tcPr/>
                </a:tc>
                <a:extLst>
                  <a:ext uri="{0D108BD9-81ED-4DB2-BD59-A6C34878D82A}">
                    <a16:rowId xmlns:a16="http://schemas.microsoft.com/office/drawing/2014/main" val="4035104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CHANNEL21 - 2024-04-30 11:38:20</a:t>
                      </a:r>
                      <a:r>
                        <a:rPr kumimoji="0" lang="en-US" sz="1000" b="0" i="0" u="none" strike="noStrike" kern="1200" cap="none" spc="0" normalizeH="0" baseline="0" noProof="0">
                          <a:ln>
                            <a:noFill/>
                          </a:ln>
                          <a:solidFill>
                            <a:prstClr val="black"/>
                          </a:solidFill>
                          <a:effectLst/>
                          <a:uLnTx/>
                          <a:uFillTx/>
                          <a:latin typeface="Calibri"/>
                          <a:ea typeface="+mn-ea"/>
                          <a:cs typeface="+mn-cs"/>
                        </a:rPr>
                        <a:t>
 🎉 23 Jahre CHANNEL21 – das zelebrieren wir mit vielen tollen Geburtstagsangeboten unter 23 €. Ob Schmuck, Fashion, Beauty … tob‘ dich aus und feiere mit 💃🛍️🕺
#channel21 #geburtstag #birthday #party #love #fashion #beauty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https://quintly-eu-image-storage.s3.amazonaws.com/6ffffd9a1f9875f5165b26f2bda537b2/a75c28be3ad9c276eda85183defd7815.jpg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682607277"/>
                  </a:ext>
                </a:extLst>
              </a:tr>
            </a:tbl>
          </a:graphicData>
        </a:graphic>
      </p:graphicFrame>
      <p:sp>
        <p:nvSpPr>
          <p:cNvPr id="4" name="Text Placeholder 3">
            <a:extLst>
              <a:ext uri="{FF2B5EF4-FFF2-40B4-BE49-F238E27FC236}">
                <a16:creationId xmlns:a16="http://schemas.microsoft.com/office/drawing/2014/main" id="{4A58AD59-B8B5-4FEE-A224-170E63008EE7}"/>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20243985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8CA22-17D9-4AD2-A03C-7223E1B65D7C}"/>
              </a:ext>
            </a:extLst>
          </p:cNvPr>
          <p:cNvSpPr>
            <a:spLocks noGrp="1"/>
          </p:cNvSpPr>
          <p:nvPr>
            <p:ph type="title"/>
          </p:nvPr>
        </p:nvSpPr>
        <p:spPr/>
        <p:txBody>
          <a:bodyPr/>
          <a:lstStyle/>
          <a:p>
            <a:r>
              <a:rPr lang="en-US"/>
              <a:t>Facebook Ads Costs Table | CHANNEL21 - 9 of 21</a:t>
            </a:r>
          </a:p>
        </p:txBody>
      </p:sp>
      <p:graphicFrame>
        <p:nvGraphicFramePr>
          <p:cNvPr id="5" name="Table Placeholder 4">
            <a:extLst>
              <a:ext uri="{FF2B5EF4-FFF2-40B4-BE49-F238E27FC236}">
                <a16:creationId xmlns:a16="http://schemas.microsoft.com/office/drawing/2014/main" id="{1B34B09A-E9CD-43D5-8810-3B23F245F241}"/>
              </a:ext>
            </a:extLst>
          </p:cNvPr>
          <p:cNvGraphicFramePr>
            <a:graphicFrameLocks noGrp="1"/>
          </p:cNvGraphicFramePr>
          <p:nvPr>
            <p:ph type="tbl" sz="quarter" idx="13"/>
            <p:extLst>
              <p:ext uri="{D42A27DB-BD31-4B8C-83A1-F6EECF244321}">
                <p14:modId xmlns:p14="http://schemas.microsoft.com/office/powerpoint/2010/main" val="3030620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71097561"/>
                    </a:ext>
                  </a:extLst>
                </a:gridCol>
                <a:gridCol w="1892808">
                  <a:extLst>
                    <a:ext uri="{9D8B030D-6E8A-4147-A177-3AD203B41FA5}">
                      <a16:colId xmlns:a16="http://schemas.microsoft.com/office/drawing/2014/main" val="1230589386"/>
                    </a:ext>
                  </a:extLst>
                </a:gridCol>
                <a:gridCol w="411480">
                  <a:extLst>
                    <a:ext uri="{9D8B030D-6E8A-4147-A177-3AD203B41FA5}">
                      <a16:colId xmlns:a16="http://schemas.microsoft.com/office/drawing/2014/main" val="477967741"/>
                    </a:ext>
                  </a:extLst>
                </a:gridCol>
                <a:gridCol w="411480">
                  <a:extLst>
                    <a:ext uri="{9D8B030D-6E8A-4147-A177-3AD203B41FA5}">
                      <a16:colId xmlns:a16="http://schemas.microsoft.com/office/drawing/2014/main" val="373021051"/>
                    </a:ext>
                  </a:extLst>
                </a:gridCol>
                <a:gridCol w="411480">
                  <a:extLst>
                    <a:ext uri="{9D8B030D-6E8A-4147-A177-3AD203B41FA5}">
                      <a16:colId xmlns:a16="http://schemas.microsoft.com/office/drawing/2014/main" val="1081059472"/>
                    </a:ext>
                  </a:extLst>
                </a:gridCol>
                <a:gridCol w="411480">
                  <a:extLst>
                    <a:ext uri="{9D8B030D-6E8A-4147-A177-3AD203B41FA5}">
                      <a16:colId xmlns:a16="http://schemas.microsoft.com/office/drawing/2014/main" val="2503269990"/>
                    </a:ext>
                  </a:extLst>
                </a:gridCol>
                <a:gridCol w="411480">
                  <a:extLst>
                    <a:ext uri="{9D8B030D-6E8A-4147-A177-3AD203B41FA5}">
                      <a16:colId xmlns:a16="http://schemas.microsoft.com/office/drawing/2014/main" val="2805757478"/>
                    </a:ext>
                  </a:extLst>
                </a:gridCol>
                <a:gridCol w="1892808">
                  <a:extLst>
                    <a:ext uri="{9D8B030D-6E8A-4147-A177-3AD203B41FA5}">
                      <a16:colId xmlns:a16="http://schemas.microsoft.com/office/drawing/2014/main" val="724875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074979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CHANNEL21 - 2024-04-29 17:12:45</a:t>
                      </a:r>
                      <a:r>
                        <a:rPr kumimoji="0" lang="de-DE" sz="1000" b="0" i="0" u="none" strike="noStrike" kern="1200" cap="none" spc="0" normalizeH="0" baseline="0" noProof="0">
                          <a:ln>
                            <a:noFill/>
                          </a:ln>
                          <a:solidFill>
                            <a:prstClr val="black"/>
                          </a:solidFill>
                          <a:effectLst/>
                          <a:uLnTx/>
                          <a:uFillTx/>
                          <a:latin typeface="Calibri"/>
                          <a:ea typeface="+mn-ea"/>
                          <a:cs typeface="+mn-cs"/>
                        </a:rPr>
                        <a:t>
 🍎🧁*Apfelrosen* Kannst du etwas so Schönem widerstehen? Musst du auch nicht! Das Geheimnis dieser Apfelrosen sind fertiger Blätterteig und die richtige Technik. Drapiere dünne Apfelscheiben auf einem Streifen Blätterteig, rolle alles langsam von einer Seite auf und gib die fertige Rose in ein Papierförmchen. Ab damit in den Ofen bei 180 °C Umluft und 25 Minuten später sehen deine Muffins aus wie frisch aus der Patisserie ✨. Auch perfekt, um sie deiner lieben Mama am Muttertag zu schenken 💝?
Zutaten für ca. 12 Muffins
500 g frischer Blätterteig
5-6 große Äpfel mit säuerlichem Fruchtfleisch (z. B. Cox Orange, Elstar)
6 EL Apfelmus
Puderzucker
#apfelrosen #muttertag #rezeptideen #channel21 #channel21inspiriert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https://quintly-eu-image-storage.s3.amazonaws.com/6ffffd9a1f9875f5165b26f2bda537b2/3d2bd7ecf84006c054b43fabc3fa121a.jpg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 Audience Network</a:t>
                      </a:r>
                    </a:p>
                  </a:txBody>
                  <a:tcPr/>
                </a:tc>
                <a:extLst>
                  <a:ext uri="{0D108BD9-81ED-4DB2-BD59-A6C34878D82A}">
                    <a16:rowId xmlns:a16="http://schemas.microsoft.com/office/drawing/2014/main" val="67009275"/>
                  </a:ext>
                </a:extLst>
              </a:tr>
            </a:tbl>
          </a:graphicData>
        </a:graphic>
      </p:graphicFrame>
      <p:sp>
        <p:nvSpPr>
          <p:cNvPr id="4" name="Text Placeholder 3">
            <a:extLst>
              <a:ext uri="{FF2B5EF4-FFF2-40B4-BE49-F238E27FC236}">
                <a16:creationId xmlns:a16="http://schemas.microsoft.com/office/drawing/2014/main" id="{CE9F6341-7896-482B-B4EF-CC75C4B33F0A}"/>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1159006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5F334-C617-4029-8121-CF79648A7EC0}"/>
              </a:ext>
            </a:extLst>
          </p:cNvPr>
          <p:cNvSpPr>
            <a:spLocks noGrp="1"/>
          </p:cNvSpPr>
          <p:nvPr>
            <p:ph type="title"/>
          </p:nvPr>
        </p:nvSpPr>
        <p:spPr/>
        <p:txBody>
          <a:bodyPr/>
          <a:lstStyle/>
          <a:p>
            <a:r>
              <a:rPr lang="en-US"/>
              <a:t>Facebook Ads Costs Table | CHANNEL21 - 10 of 21</a:t>
            </a:r>
          </a:p>
        </p:txBody>
      </p:sp>
      <p:graphicFrame>
        <p:nvGraphicFramePr>
          <p:cNvPr id="5" name="Table Placeholder 4">
            <a:extLst>
              <a:ext uri="{FF2B5EF4-FFF2-40B4-BE49-F238E27FC236}">
                <a16:creationId xmlns:a16="http://schemas.microsoft.com/office/drawing/2014/main" id="{7E242C6E-6651-4899-A0F7-5AC5AAE1A84D}"/>
              </a:ext>
            </a:extLst>
          </p:cNvPr>
          <p:cNvGraphicFramePr>
            <a:graphicFrameLocks noGrp="1"/>
          </p:cNvGraphicFramePr>
          <p:nvPr>
            <p:ph type="tbl" sz="quarter" idx="13"/>
            <p:extLst>
              <p:ext uri="{D42A27DB-BD31-4B8C-83A1-F6EECF244321}">
                <p14:modId xmlns:p14="http://schemas.microsoft.com/office/powerpoint/2010/main" val="3809783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44494812"/>
                    </a:ext>
                  </a:extLst>
                </a:gridCol>
                <a:gridCol w="1892808">
                  <a:extLst>
                    <a:ext uri="{9D8B030D-6E8A-4147-A177-3AD203B41FA5}">
                      <a16:colId xmlns:a16="http://schemas.microsoft.com/office/drawing/2014/main" val="623224739"/>
                    </a:ext>
                  </a:extLst>
                </a:gridCol>
                <a:gridCol w="411480">
                  <a:extLst>
                    <a:ext uri="{9D8B030D-6E8A-4147-A177-3AD203B41FA5}">
                      <a16:colId xmlns:a16="http://schemas.microsoft.com/office/drawing/2014/main" val="4263947327"/>
                    </a:ext>
                  </a:extLst>
                </a:gridCol>
                <a:gridCol w="411480">
                  <a:extLst>
                    <a:ext uri="{9D8B030D-6E8A-4147-A177-3AD203B41FA5}">
                      <a16:colId xmlns:a16="http://schemas.microsoft.com/office/drawing/2014/main" val="916252964"/>
                    </a:ext>
                  </a:extLst>
                </a:gridCol>
                <a:gridCol w="411480">
                  <a:extLst>
                    <a:ext uri="{9D8B030D-6E8A-4147-A177-3AD203B41FA5}">
                      <a16:colId xmlns:a16="http://schemas.microsoft.com/office/drawing/2014/main" val="3797887996"/>
                    </a:ext>
                  </a:extLst>
                </a:gridCol>
                <a:gridCol w="411480">
                  <a:extLst>
                    <a:ext uri="{9D8B030D-6E8A-4147-A177-3AD203B41FA5}">
                      <a16:colId xmlns:a16="http://schemas.microsoft.com/office/drawing/2014/main" val="3657158258"/>
                    </a:ext>
                  </a:extLst>
                </a:gridCol>
                <a:gridCol w="411480">
                  <a:extLst>
                    <a:ext uri="{9D8B030D-6E8A-4147-A177-3AD203B41FA5}">
                      <a16:colId xmlns:a16="http://schemas.microsoft.com/office/drawing/2014/main" val="3953737272"/>
                    </a:ext>
                  </a:extLst>
                </a:gridCol>
                <a:gridCol w="1892808">
                  <a:extLst>
                    <a:ext uri="{9D8B030D-6E8A-4147-A177-3AD203B41FA5}">
                      <a16:colId xmlns:a16="http://schemas.microsoft.com/office/drawing/2014/main" val="3399760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03002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CHANNEL21 - 2024-04-29 17:09:47</a:t>
                      </a:r>
                      <a:r>
                        <a:rPr kumimoji="0" lang="de-DE" sz="1000" b="0" i="0" u="none" strike="noStrike" kern="1200" cap="none" spc="0" normalizeH="0" baseline="0" noProof="0">
                          <a:ln>
                            <a:noFill/>
                          </a:ln>
                          <a:solidFill>
                            <a:prstClr val="black"/>
                          </a:solidFill>
                          <a:effectLst/>
                          <a:uLnTx/>
                          <a:uFillTx/>
                          <a:latin typeface="Calibri"/>
                          <a:ea typeface="+mn-ea"/>
                          <a:cs typeface="+mn-cs"/>
                        </a:rPr>
                        <a:t>
 🍎🧁*Apfelrosen* Kannst du etwas so Schönem widerstehen? Musst du auch nicht! Das Geheimnis dieser Apfelrosen sind fertiger Blätterteig und die richtige Technik. Drapiere dünne Apfelscheiben auf einem Streifen Blätterteig, rolle alles langsam von einer Seite auf und gib die fertige Rose in ein Papierförmchen. Ab damit in den Ofen bei 180 °C Umluft und 25 Minuten später sehen deine Muffins aus wie frisch aus der Patisserie ✨. Auch perfekt, um sie deiner lieben Mama am Muttertag zu schenken 💝?
Zutaten für ca. 12 Muffins
500 g frischer Blätterteig
5-6 große Äpfel mit säuerlichem Fruchtfleisch (z. B. Cox Orange, Elstar)
6 EL Apfelmus
Puderzucker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https://quintly-eu-image-storage.s3.amazonaws.com/d1a83099aec20aa88a30ffda29c3bbaf/9270497f3720ca86b5330b246bfdbf2d.jpg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Audience Network</a:t>
                      </a:r>
                    </a:p>
                  </a:txBody>
                  <a:tcPr/>
                </a:tc>
                <a:extLst>
                  <a:ext uri="{0D108BD9-81ED-4DB2-BD59-A6C34878D82A}">
                    <a16:rowId xmlns:a16="http://schemas.microsoft.com/office/drawing/2014/main" val="2605626993"/>
                  </a:ext>
                </a:extLst>
              </a:tr>
            </a:tbl>
          </a:graphicData>
        </a:graphic>
      </p:graphicFrame>
      <p:sp>
        <p:nvSpPr>
          <p:cNvPr id="4" name="Text Placeholder 3">
            <a:extLst>
              <a:ext uri="{FF2B5EF4-FFF2-40B4-BE49-F238E27FC236}">
                <a16:creationId xmlns:a16="http://schemas.microsoft.com/office/drawing/2014/main" id="{3035D911-5AD9-410C-A1EF-6F6605D8F34F}"/>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5581130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85EA8-6495-44BD-AC24-812576B48C07}"/>
              </a:ext>
            </a:extLst>
          </p:cNvPr>
          <p:cNvSpPr>
            <a:spLocks noGrp="1"/>
          </p:cNvSpPr>
          <p:nvPr>
            <p:ph type="title"/>
          </p:nvPr>
        </p:nvSpPr>
        <p:spPr/>
        <p:txBody>
          <a:bodyPr/>
          <a:lstStyle/>
          <a:p>
            <a:r>
              <a:rPr lang="en-US"/>
              <a:t>Facebook Ads Costs Table | CHANNEL21 - 11 of 21</a:t>
            </a:r>
          </a:p>
        </p:txBody>
      </p:sp>
      <p:graphicFrame>
        <p:nvGraphicFramePr>
          <p:cNvPr id="5" name="Table Placeholder 4">
            <a:extLst>
              <a:ext uri="{FF2B5EF4-FFF2-40B4-BE49-F238E27FC236}">
                <a16:creationId xmlns:a16="http://schemas.microsoft.com/office/drawing/2014/main" id="{DC53298D-A7BF-467D-8432-64B5DFDD3B5E}"/>
              </a:ext>
            </a:extLst>
          </p:cNvPr>
          <p:cNvGraphicFramePr>
            <a:graphicFrameLocks noGrp="1"/>
          </p:cNvGraphicFramePr>
          <p:nvPr>
            <p:ph type="tbl" sz="quarter" idx="13"/>
            <p:extLst>
              <p:ext uri="{D42A27DB-BD31-4B8C-83A1-F6EECF244321}">
                <p14:modId xmlns:p14="http://schemas.microsoft.com/office/powerpoint/2010/main" val="2184046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1349633"/>
                    </a:ext>
                  </a:extLst>
                </a:gridCol>
                <a:gridCol w="1892808">
                  <a:extLst>
                    <a:ext uri="{9D8B030D-6E8A-4147-A177-3AD203B41FA5}">
                      <a16:colId xmlns:a16="http://schemas.microsoft.com/office/drawing/2014/main" val="1922998604"/>
                    </a:ext>
                  </a:extLst>
                </a:gridCol>
                <a:gridCol w="411480">
                  <a:extLst>
                    <a:ext uri="{9D8B030D-6E8A-4147-A177-3AD203B41FA5}">
                      <a16:colId xmlns:a16="http://schemas.microsoft.com/office/drawing/2014/main" val="1133704816"/>
                    </a:ext>
                  </a:extLst>
                </a:gridCol>
                <a:gridCol w="411480">
                  <a:extLst>
                    <a:ext uri="{9D8B030D-6E8A-4147-A177-3AD203B41FA5}">
                      <a16:colId xmlns:a16="http://schemas.microsoft.com/office/drawing/2014/main" val="2223339807"/>
                    </a:ext>
                  </a:extLst>
                </a:gridCol>
                <a:gridCol w="411480">
                  <a:extLst>
                    <a:ext uri="{9D8B030D-6E8A-4147-A177-3AD203B41FA5}">
                      <a16:colId xmlns:a16="http://schemas.microsoft.com/office/drawing/2014/main" val="835949516"/>
                    </a:ext>
                  </a:extLst>
                </a:gridCol>
                <a:gridCol w="411480">
                  <a:extLst>
                    <a:ext uri="{9D8B030D-6E8A-4147-A177-3AD203B41FA5}">
                      <a16:colId xmlns:a16="http://schemas.microsoft.com/office/drawing/2014/main" val="736607549"/>
                    </a:ext>
                  </a:extLst>
                </a:gridCol>
                <a:gridCol w="411480">
                  <a:extLst>
                    <a:ext uri="{9D8B030D-6E8A-4147-A177-3AD203B41FA5}">
                      <a16:colId xmlns:a16="http://schemas.microsoft.com/office/drawing/2014/main" val="1250762146"/>
                    </a:ext>
                  </a:extLst>
                </a:gridCol>
                <a:gridCol w="1892808">
                  <a:extLst>
                    <a:ext uri="{9D8B030D-6E8A-4147-A177-3AD203B41FA5}">
                      <a16:colId xmlns:a16="http://schemas.microsoft.com/office/drawing/2014/main" val="750281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329635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CHANNEL21 - 2024-04-29 16:55:41</a:t>
                      </a:r>
                      <a:r>
                        <a:rPr kumimoji="0" lang="de-DE" sz="1000" b="0" i="0" u="none" strike="noStrike" kern="1200" cap="none" spc="0" normalizeH="0" baseline="0" noProof="0">
                          <a:ln>
                            <a:noFill/>
                          </a:ln>
                          <a:solidFill>
                            <a:prstClr val="black"/>
                          </a:solidFill>
                          <a:effectLst/>
                          <a:uLnTx/>
                          <a:uFillTx/>
                          <a:latin typeface="Calibri"/>
                          <a:ea typeface="+mn-ea"/>
                          <a:cs typeface="+mn-cs"/>
                        </a:rPr>
                        <a:t>
 🩷🦩🌷Die Zukunft ist PINK! Wir haben die schönsten Teile in unserer neuen Lieblingsfarbe für dich herausgesucht, denn was wir derzeit wirklich brauchen, sind Frauen, die einzigartig und sichtbar sind ✨
#channel21 #fashion #pink #ootd #sarahkern #spring #summer #style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https://quintly-eu-image-storage.s3.amazonaws.com/6ffffd9a1f9875f5165b26f2bda537b2/2e8a6c0cf97358e0aaa9b5c57d53dfda.jpg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473785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CHANNEL21 - 2024-04-29 16:49:47</a:t>
                      </a:r>
                      <a:r>
                        <a:rPr kumimoji="0" lang="de-DE" sz="1000" b="0" i="0" u="none" strike="noStrike" kern="1200" cap="none" spc="0" normalizeH="0" baseline="0" noProof="0">
                          <a:ln>
                            <a:noFill/>
                          </a:ln>
                          <a:solidFill>
                            <a:prstClr val="black"/>
                          </a:solidFill>
                          <a:effectLst/>
                          <a:uLnTx/>
                          <a:uFillTx/>
                          <a:latin typeface="Calibri"/>
                          <a:ea typeface="+mn-ea"/>
                          <a:cs typeface="+mn-cs"/>
                        </a:rPr>
                        <a:t>
 🩷🦩🌷Die Zukunft ist PINK! Wir haben die schönsten Teile in unserer neuen Lieblingsfarbe für dich herausgesucht, denn was wir derzeit wirklich brauchen, sind Frauen, die einzigartig und sichtbar sind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https://quintly-eu-image-storage.s3.amazonaws.com/d1a83099aec20aa88a30ffda29c3bbaf/7f535ae9abcbd06da01b337a6c4bf978.jpg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Audience Network</a:t>
                      </a:r>
                    </a:p>
                  </a:txBody>
                  <a:tcPr/>
                </a:tc>
                <a:extLst>
                  <a:ext uri="{0D108BD9-81ED-4DB2-BD59-A6C34878D82A}">
                    <a16:rowId xmlns:a16="http://schemas.microsoft.com/office/drawing/2014/main" val="2263383020"/>
                  </a:ext>
                </a:extLst>
              </a:tr>
            </a:tbl>
          </a:graphicData>
        </a:graphic>
      </p:graphicFrame>
      <p:sp>
        <p:nvSpPr>
          <p:cNvPr id="4" name="Text Placeholder 3">
            <a:extLst>
              <a:ext uri="{FF2B5EF4-FFF2-40B4-BE49-F238E27FC236}">
                <a16:creationId xmlns:a16="http://schemas.microsoft.com/office/drawing/2014/main" id="{336DA6E3-5C0A-4956-8E6A-506BBD58E0BB}"/>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23845510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8D49A-5835-465D-89A5-92683C5E9889}"/>
              </a:ext>
            </a:extLst>
          </p:cNvPr>
          <p:cNvSpPr>
            <a:spLocks noGrp="1"/>
          </p:cNvSpPr>
          <p:nvPr>
            <p:ph type="title"/>
          </p:nvPr>
        </p:nvSpPr>
        <p:spPr/>
        <p:txBody>
          <a:bodyPr/>
          <a:lstStyle/>
          <a:p>
            <a:r>
              <a:rPr lang="en-US"/>
              <a:t>Facebook Ads Costs Table | CHANNEL21 - 12 of 21</a:t>
            </a:r>
          </a:p>
        </p:txBody>
      </p:sp>
      <p:graphicFrame>
        <p:nvGraphicFramePr>
          <p:cNvPr id="5" name="Table Placeholder 4">
            <a:extLst>
              <a:ext uri="{FF2B5EF4-FFF2-40B4-BE49-F238E27FC236}">
                <a16:creationId xmlns:a16="http://schemas.microsoft.com/office/drawing/2014/main" id="{06FFE34A-79C2-4F6A-B9D1-99533ADB65AE}"/>
              </a:ext>
            </a:extLst>
          </p:cNvPr>
          <p:cNvGraphicFramePr>
            <a:graphicFrameLocks noGrp="1"/>
          </p:cNvGraphicFramePr>
          <p:nvPr>
            <p:ph type="tbl" sz="quarter" idx="13"/>
            <p:extLst>
              <p:ext uri="{D42A27DB-BD31-4B8C-83A1-F6EECF244321}">
                <p14:modId xmlns:p14="http://schemas.microsoft.com/office/powerpoint/2010/main" val="948032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35435205"/>
                    </a:ext>
                  </a:extLst>
                </a:gridCol>
                <a:gridCol w="1892808">
                  <a:extLst>
                    <a:ext uri="{9D8B030D-6E8A-4147-A177-3AD203B41FA5}">
                      <a16:colId xmlns:a16="http://schemas.microsoft.com/office/drawing/2014/main" val="3904010648"/>
                    </a:ext>
                  </a:extLst>
                </a:gridCol>
                <a:gridCol w="411480">
                  <a:extLst>
                    <a:ext uri="{9D8B030D-6E8A-4147-A177-3AD203B41FA5}">
                      <a16:colId xmlns:a16="http://schemas.microsoft.com/office/drawing/2014/main" val="382592824"/>
                    </a:ext>
                  </a:extLst>
                </a:gridCol>
                <a:gridCol w="411480">
                  <a:extLst>
                    <a:ext uri="{9D8B030D-6E8A-4147-A177-3AD203B41FA5}">
                      <a16:colId xmlns:a16="http://schemas.microsoft.com/office/drawing/2014/main" val="3298043745"/>
                    </a:ext>
                  </a:extLst>
                </a:gridCol>
                <a:gridCol w="411480">
                  <a:extLst>
                    <a:ext uri="{9D8B030D-6E8A-4147-A177-3AD203B41FA5}">
                      <a16:colId xmlns:a16="http://schemas.microsoft.com/office/drawing/2014/main" val="1475407048"/>
                    </a:ext>
                  </a:extLst>
                </a:gridCol>
                <a:gridCol w="411480">
                  <a:extLst>
                    <a:ext uri="{9D8B030D-6E8A-4147-A177-3AD203B41FA5}">
                      <a16:colId xmlns:a16="http://schemas.microsoft.com/office/drawing/2014/main" val="3018273437"/>
                    </a:ext>
                  </a:extLst>
                </a:gridCol>
                <a:gridCol w="411480">
                  <a:extLst>
                    <a:ext uri="{9D8B030D-6E8A-4147-A177-3AD203B41FA5}">
                      <a16:colId xmlns:a16="http://schemas.microsoft.com/office/drawing/2014/main" val="3547891400"/>
                    </a:ext>
                  </a:extLst>
                </a:gridCol>
                <a:gridCol w="1892808">
                  <a:extLst>
                    <a:ext uri="{9D8B030D-6E8A-4147-A177-3AD203B41FA5}">
                      <a16:colId xmlns:a16="http://schemas.microsoft.com/office/drawing/2014/main" val="2072459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120990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CHANNEL21 - 2024-04-24 15:49:35</a:t>
                      </a:r>
                      <a:r>
                        <a:rPr kumimoji="0" lang="en-US" sz="1000" b="0" i="0" u="none" strike="noStrike" kern="1200" cap="none" spc="0" normalizeH="0" baseline="0" noProof="0">
                          <a:ln>
                            <a:noFill/>
                          </a:ln>
                          <a:solidFill>
                            <a:prstClr val="black"/>
                          </a:solidFill>
                          <a:effectLst/>
                          <a:uLnTx/>
                          <a:uFillTx/>
                          <a:latin typeface="Calibri"/>
                          <a:ea typeface="+mn-ea"/>
                          <a:cs typeface="+mn-cs"/>
                        </a:rPr>
                        <a:t>
 🎉 23 Jahre CHANNEL21 – das zelebrieren wir mit vielen tollen Geburtstagsangeboten unter 23 €. Ob Schmuck, Fashion, Beauty … tob‘ dich aus und feiere mit 💃🛍️🕺
#channel21 #geburtstag #birthday #party #love #fashion #beauty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https://quintly-eu-image-storage.s3.amazonaws.com/6ffffd9a1f9875f5165b26f2bda537b2/a75c28be3ad9c276eda85183defd7815.jpg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987284702"/>
                  </a:ext>
                </a:extLst>
              </a:tr>
            </a:tbl>
          </a:graphicData>
        </a:graphic>
      </p:graphicFrame>
      <p:sp>
        <p:nvSpPr>
          <p:cNvPr id="4" name="Text Placeholder 3">
            <a:extLst>
              <a:ext uri="{FF2B5EF4-FFF2-40B4-BE49-F238E27FC236}">
                <a16:creationId xmlns:a16="http://schemas.microsoft.com/office/drawing/2014/main" id="{9867E0CD-8B30-4F58-BFB3-CC3CA1F590D2}"/>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42312780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0CA55-DCBB-43B4-AED7-715A505011C5}"/>
              </a:ext>
            </a:extLst>
          </p:cNvPr>
          <p:cNvSpPr>
            <a:spLocks noGrp="1"/>
          </p:cNvSpPr>
          <p:nvPr>
            <p:ph type="title"/>
          </p:nvPr>
        </p:nvSpPr>
        <p:spPr/>
        <p:txBody>
          <a:bodyPr/>
          <a:lstStyle/>
          <a:p>
            <a:r>
              <a:rPr lang="en-US"/>
              <a:t>Facebook Ads Costs Table | CHANNEL21 - 13 of 21</a:t>
            </a:r>
          </a:p>
        </p:txBody>
      </p:sp>
      <p:graphicFrame>
        <p:nvGraphicFramePr>
          <p:cNvPr id="5" name="Table Placeholder 4">
            <a:extLst>
              <a:ext uri="{FF2B5EF4-FFF2-40B4-BE49-F238E27FC236}">
                <a16:creationId xmlns:a16="http://schemas.microsoft.com/office/drawing/2014/main" id="{DBA01832-6CE0-407A-86EF-C33D4CDB85CD}"/>
              </a:ext>
            </a:extLst>
          </p:cNvPr>
          <p:cNvGraphicFramePr>
            <a:graphicFrameLocks noGrp="1"/>
          </p:cNvGraphicFramePr>
          <p:nvPr>
            <p:ph type="tbl" sz="quarter" idx="13"/>
            <p:extLst>
              <p:ext uri="{D42A27DB-BD31-4B8C-83A1-F6EECF244321}">
                <p14:modId xmlns:p14="http://schemas.microsoft.com/office/powerpoint/2010/main" val="2285167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07687005"/>
                    </a:ext>
                  </a:extLst>
                </a:gridCol>
                <a:gridCol w="1892808">
                  <a:extLst>
                    <a:ext uri="{9D8B030D-6E8A-4147-A177-3AD203B41FA5}">
                      <a16:colId xmlns:a16="http://schemas.microsoft.com/office/drawing/2014/main" val="3428138288"/>
                    </a:ext>
                  </a:extLst>
                </a:gridCol>
                <a:gridCol w="411480">
                  <a:extLst>
                    <a:ext uri="{9D8B030D-6E8A-4147-A177-3AD203B41FA5}">
                      <a16:colId xmlns:a16="http://schemas.microsoft.com/office/drawing/2014/main" val="3679458514"/>
                    </a:ext>
                  </a:extLst>
                </a:gridCol>
                <a:gridCol w="411480">
                  <a:extLst>
                    <a:ext uri="{9D8B030D-6E8A-4147-A177-3AD203B41FA5}">
                      <a16:colId xmlns:a16="http://schemas.microsoft.com/office/drawing/2014/main" val="825685600"/>
                    </a:ext>
                  </a:extLst>
                </a:gridCol>
                <a:gridCol w="411480">
                  <a:extLst>
                    <a:ext uri="{9D8B030D-6E8A-4147-A177-3AD203B41FA5}">
                      <a16:colId xmlns:a16="http://schemas.microsoft.com/office/drawing/2014/main" val="1939619262"/>
                    </a:ext>
                  </a:extLst>
                </a:gridCol>
                <a:gridCol w="411480">
                  <a:extLst>
                    <a:ext uri="{9D8B030D-6E8A-4147-A177-3AD203B41FA5}">
                      <a16:colId xmlns:a16="http://schemas.microsoft.com/office/drawing/2014/main" val="1916589480"/>
                    </a:ext>
                  </a:extLst>
                </a:gridCol>
                <a:gridCol w="411480">
                  <a:extLst>
                    <a:ext uri="{9D8B030D-6E8A-4147-A177-3AD203B41FA5}">
                      <a16:colId xmlns:a16="http://schemas.microsoft.com/office/drawing/2014/main" val="1798211677"/>
                    </a:ext>
                  </a:extLst>
                </a:gridCol>
                <a:gridCol w="1892808">
                  <a:extLst>
                    <a:ext uri="{9D8B030D-6E8A-4147-A177-3AD203B41FA5}">
                      <a16:colId xmlns:a16="http://schemas.microsoft.com/office/drawing/2014/main" val="1111346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570649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CHANNEL21 - 2024-04-24 15:49:34</a:t>
                      </a:r>
                      <a:r>
                        <a:rPr kumimoji="0" lang="en-US" sz="1000" b="0" i="0" u="none" strike="noStrike" kern="1200" cap="none" spc="0" normalizeH="0" baseline="0" noProof="0">
                          <a:ln>
                            <a:noFill/>
                          </a:ln>
                          <a:solidFill>
                            <a:prstClr val="black"/>
                          </a:solidFill>
                          <a:effectLst/>
                          <a:uLnTx/>
                          <a:uFillTx/>
                          <a:latin typeface="Calibri"/>
                          <a:ea typeface="+mn-ea"/>
                          <a:cs typeface="+mn-cs"/>
                        </a:rPr>
                        <a:t>
 🎉 23 Jahre CHANNEL21 – das zelebrieren wir mit vielen tollen Geburtstagsangeboten unter 23 €. Ob Schmuck, Fashion, Beauty … tob‘ dich aus und feiere mit 💃🛍️🕺
#channel21 #geburtstag #birthday #party #love #fashion #beauty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https://quintly-eu-image-storage.s3.amazonaws.com/6ffffd9a1f9875f5165b26f2bda537b2/a75c28be3ad9c276eda85183defd7815.jpg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2235558547"/>
                  </a:ext>
                </a:extLst>
              </a:tr>
            </a:tbl>
          </a:graphicData>
        </a:graphic>
      </p:graphicFrame>
      <p:sp>
        <p:nvSpPr>
          <p:cNvPr id="4" name="Text Placeholder 3">
            <a:extLst>
              <a:ext uri="{FF2B5EF4-FFF2-40B4-BE49-F238E27FC236}">
                <a16:creationId xmlns:a16="http://schemas.microsoft.com/office/drawing/2014/main" id="{5CC2C14C-3EFB-4C5B-AE26-53273A50AEEC}"/>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0651287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30CE1-D02C-4745-BE76-BD1E988BF40E}"/>
              </a:ext>
            </a:extLst>
          </p:cNvPr>
          <p:cNvSpPr>
            <a:spLocks noGrp="1"/>
          </p:cNvSpPr>
          <p:nvPr>
            <p:ph type="title"/>
          </p:nvPr>
        </p:nvSpPr>
        <p:spPr/>
        <p:txBody>
          <a:bodyPr/>
          <a:lstStyle/>
          <a:p>
            <a:r>
              <a:rPr lang="en-US"/>
              <a:t>Facebook Ads Costs Table | CHANNEL21 - 14 of 21</a:t>
            </a:r>
          </a:p>
        </p:txBody>
      </p:sp>
      <p:graphicFrame>
        <p:nvGraphicFramePr>
          <p:cNvPr id="5" name="Table Placeholder 4">
            <a:extLst>
              <a:ext uri="{FF2B5EF4-FFF2-40B4-BE49-F238E27FC236}">
                <a16:creationId xmlns:a16="http://schemas.microsoft.com/office/drawing/2014/main" id="{A51B0D2D-A198-4670-B4EC-5FDB6861FB91}"/>
              </a:ext>
            </a:extLst>
          </p:cNvPr>
          <p:cNvGraphicFramePr>
            <a:graphicFrameLocks noGrp="1"/>
          </p:cNvGraphicFramePr>
          <p:nvPr>
            <p:ph type="tbl" sz="quarter" idx="13"/>
            <p:extLst>
              <p:ext uri="{D42A27DB-BD31-4B8C-83A1-F6EECF244321}">
                <p14:modId xmlns:p14="http://schemas.microsoft.com/office/powerpoint/2010/main" val="1841834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11411863"/>
                    </a:ext>
                  </a:extLst>
                </a:gridCol>
                <a:gridCol w="1892808">
                  <a:extLst>
                    <a:ext uri="{9D8B030D-6E8A-4147-A177-3AD203B41FA5}">
                      <a16:colId xmlns:a16="http://schemas.microsoft.com/office/drawing/2014/main" val="986303880"/>
                    </a:ext>
                  </a:extLst>
                </a:gridCol>
                <a:gridCol w="411480">
                  <a:extLst>
                    <a:ext uri="{9D8B030D-6E8A-4147-A177-3AD203B41FA5}">
                      <a16:colId xmlns:a16="http://schemas.microsoft.com/office/drawing/2014/main" val="473094976"/>
                    </a:ext>
                  </a:extLst>
                </a:gridCol>
                <a:gridCol w="411480">
                  <a:extLst>
                    <a:ext uri="{9D8B030D-6E8A-4147-A177-3AD203B41FA5}">
                      <a16:colId xmlns:a16="http://schemas.microsoft.com/office/drawing/2014/main" val="3030462584"/>
                    </a:ext>
                  </a:extLst>
                </a:gridCol>
                <a:gridCol w="411480">
                  <a:extLst>
                    <a:ext uri="{9D8B030D-6E8A-4147-A177-3AD203B41FA5}">
                      <a16:colId xmlns:a16="http://schemas.microsoft.com/office/drawing/2014/main" val="1055219855"/>
                    </a:ext>
                  </a:extLst>
                </a:gridCol>
                <a:gridCol w="411480">
                  <a:extLst>
                    <a:ext uri="{9D8B030D-6E8A-4147-A177-3AD203B41FA5}">
                      <a16:colId xmlns:a16="http://schemas.microsoft.com/office/drawing/2014/main" val="3057409831"/>
                    </a:ext>
                  </a:extLst>
                </a:gridCol>
                <a:gridCol w="411480">
                  <a:extLst>
                    <a:ext uri="{9D8B030D-6E8A-4147-A177-3AD203B41FA5}">
                      <a16:colId xmlns:a16="http://schemas.microsoft.com/office/drawing/2014/main" val="2064013752"/>
                    </a:ext>
                  </a:extLst>
                </a:gridCol>
                <a:gridCol w="1892808">
                  <a:extLst>
                    <a:ext uri="{9D8B030D-6E8A-4147-A177-3AD203B41FA5}">
                      <a16:colId xmlns:a16="http://schemas.microsoft.com/office/drawing/2014/main" val="3209680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136171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CHANNEL21 - 2024-04-24 15:48:53</a:t>
                      </a:r>
                      <a:r>
                        <a:rPr kumimoji="0" lang="en-US" sz="1000" b="0" i="0" u="none" strike="noStrike" kern="1200" cap="none" spc="0" normalizeH="0" baseline="0" noProof="0">
                          <a:ln>
                            <a:noFill/>
                          </a:ln>
                          <a:solidFill>
                            <a:prstClr val="black"/>
                          </a:solidFill>
                          <a:effectLst/>
                          <a:uLnTx/>
                          <a:uFillTx/>
                          <a:latin typeface="Calibri"/>
                          <a:ea typeface="+mn-ea"/>
                          <a:cs typeface="+mn-cs"/>
                        </a:rPr>
                        <a:t>
 🎉 23 Jahre CHANNEL21 – das zelebrieren wir mit vielen tollen Geburtstagsangeboten unter 23 €. Ob Schmuck, Fashion, Beauty … tob‘ dich aus und feiere mit 💃🛍️🕺
#channel21 #geburtstag #birthday #party #love #fashion #beauty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https://quintly-eu-image-storage.s3.amazonaws.com/6ffffd9a1f9875f5165b26f2bda537b2/a75c28be3ad9c276eda85183defd7815.jpg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885586649"/>
                  </a:ext>
                </a:extLst>
              </a:tr>
            </a:tbl>
          </a:graphicData>
        </a:graphic>
      </p:graphicFrame>
      <p:sp>
        <p:nvSpPr>
          <p:cNvPr id="4" name="Text Placeholder 3">
            <a:extLst>
              <a:ext uri="{FF2B5EF4-FFF2-40B4-BE49-F238E27FC236}">
                <a16:creationId xmlns:a16="http://schemas.microsoft.com/office/drawing/2014/main" id="{2A0DF29F-C5B6-40DA-BE9B-CB68B88B4CA2}"/>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5342557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E28B3-858B-4E10-A291-816E243933F9}"/>
              </a:ext>
            </a:extLst>
          </p:cNvPr>
          <p:cNvSpPr>
            <a:spLocks noGrp="1"/>
          </p:cNvSpPr>
          <p:nvPr>
            <p:ph type="title"/>
          </p:nvPr>
        </p:nvSpPr>
        <p:spPr/>
        <p:txBody>
          <a:bodyPr/>
          <a:lstStyle/>
          <a:p>
            <a:r>
              <a:rPr lang="en-US"/>
              <a:t>Facebook Ads Costs Table | CHANNEL21 - 15 of 21</a:t>
            </a:r>
          </a:p>
        </p:txBody>
      </p:sp>
      <p:graphicFrame>
        <p:nvGraphicFramePr>
          <p:cNvPr id="5" name="Table Placeholder 4">
            <a:extLst>
              <a:ext uri="{FF2B5EF4-FFF2-40B4-BE49-F238E27FC236}">
                <a16:creationId xmlns:a16="http://schemas.microsoft.com/office/drawing/2014/main" id="{66516259-8BF2-46D6-9EDD-9138C5E6BFA8}"/>
              </a:ext>
            </a:extLst>
          </p:cNvPr>
          <p:cNvGraphicFramePr>
            <a:graphicFrameLocks noGrp="1"/>
          </p:cNvGraphicFramePr>
          <p:nvPr>
            <p:ph type="tbl" sz="quarter" idx="13"/>
            <p:extLst>
              <p:ext uri="{D42A27DB-BD31-4B8C-83A1-F6EECF244321}">
                <p14:modId xmlns:p14="http://schemas.microsoft.com/office/powerpoint/2010/main" val="3303035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01593179"/>
                    </a:ext>
                  </a:extLst>
                </a:gridCol>
                <a:gridCol w="1892808">
                  <a:extLst>
                    <a:ext uri="{9D8B030D-6E8A-4147-A177-3AD203B41FA5}">
                      <a16:colId xmlns:a16="http://schemas.microsoft.com/office/drawing/2014/main" val="2954167608"/>
                    </a:ext>
                  </a:extLst>
                </a:gridCol>
                <a:gridCol w="411480">
                  <a:extLst>
                    <a:ext uri="{9D8B030D-6E8A-4147-A177-3AD203B41FA5}">
                      <a16:colId xmlns:a16="http://schemas.microsoft.com/office/drawing/2014/main" val="713553816"/>
                    </a:ext>
                  </a:extLst>
                </a:gridCol>
                <a:gridCol w="411480">
                  <a:extLst>
                    <a:ext uri="{9D8B030D-6E8A-4147-A177-3AD203B41FA5}">
                      <a16:colId xmlns:a16="http://schemas.microsoft.com/office/drawing/2014/main" val="4215949976"/>
                    </a:ext>
                  </a:extLst>
                </a:gridCol>
                <a:gridCol w="411480">
                  <a:extLst>
                    <a:ext uri="{9D8B030D-6E8A-4147-A177-3AD203B41FA5}">
                      <a16:colId xmlns:a16="http://schemas.microsoft.com/office/drawing/2014/main" val="426396551"/>
                    </a:ext>
                  </a:extLst>
                </a:gridCol>
                <a:gridCol w="411480">
                  <a:extLst>
                    <a:ext uri="{9D8B030D-6E8A-4147-A177-3AD203B41FA5}">
                      <a16:colId xmlns:a16="http://schemas.microsoft.com/office/drawing/2014/main" val="2013497436"/>
                    </a:ext>
                  </a:extLst>
                </a:gridCol>
                <a:gridCol w="411480">
                  <a:extLst>
                    <a:ext uri="{9D8B030D-6E8A-4147-A177-3AD203B41FA5}">
                      <a16:colId xmlns:a16="http://schemas.microsoft.com/office/drawing/2014/main" val="1627304243"/>
                    </a:ext>
                  </a:extLst>
                </a:gridCol>
                <a:gridCol w="1892808">
                  <a:extLst>
                    <a:ext uri="{9D8B030D-6E8A-4147-A177-3AD203B41FA5}">
                      <a16:colId xmlns:a16="http://schemas.microsoft.com/office/drawing/2014/main" val="3072922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218773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CHANNEL21 - 2024-04-24 15:48:36</a:t>
                      </a:r>
                      <a:r>
                        <a:rPr kumimoji="0" lang="en-US" sz="1000" b="0" i="0" u="none" strike="noStrike" kern="1200" cap="none" spc="0" normalizeH="0" baseline="0" noProof="0">
                          <a:ln>
                            <a:noFill/>
                          </a:ln>
                          <a:solidFill>
                            <a:prstClr val="black"/>
                          </a:solidFill>
                          <a:effectLst/>
                          <a:uLnTx/>
                          <a:uFillTx/>
                          <a:latin typeface="Calibri"/>
                          <a:ea typeface="+mn-ea"/>
                          <a:cs typeface="+mn-cs"/>
                        </a:rPr>
                        <a:t>
 🎉 23 Jahre CHANNEL21 – das zelebrieren wir mit vielen tollen Geburtstagsangeboten unter 23 €. Ob Schmuck, Fashion, Beauty … tob‘ dich aus und feiere mit 💃🛍️🕺
#channel21 #geburtstag #birthday #party #love #fashion #beauty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https://quintly-eu-image-storage.s3.amazonaws.com/6ffffd9a1f9875f5165b26f2bda537b2/a75c28be3ad9c276eda85183defd7815.jpg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098792144"/>
                  </a:ext>
                </a:extLst>
              </a:tr>
            </a:tbl>
          </a:graphicData>
        </a:graphic>
      </p:graphicFrame>
      <p:sp>
        <p:nvSpPr>
          <p:cNvPr id="4" name="Text Placeholder 3">
            <a:extLst>
              <a:ext uri="{FF2B5EF4-FFF2-40B4-BE49-F238E27FC236}">
                <a16:creationId xmlns:a16="http://schemas.microsoft.com/office/drawing/2014/main" id="{009C9386-BD81-425A-8F41-666F96FE44F0}"/>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667977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70D1E-4C99-4AFD-AC2A-E507B0887DE2}"/>
              </a:ext>
            </a:extLst>
          </p:cNvPr>
          <p:cNvSpPr>
            <a:spLocks noGrp="1"/>
          </p:cNvSpPr>
          <p:nvPr>
            <p:ph type="title"/>
          </p:nvPr>
        </p:nvSpPr>
        <p:spPr/>
        <p:txBody>
          <a:bodyPr/>
          <a:lstStyle/>
          <a:p>
            <a:r>
              <a:rPr lang="en-US"/>
              <a:t>Facebook Ads Costs Table | CHANNEL21 - 16 of 21</a:t>
            </a:r>
          </a:p>
        </p:txBody>
      </p:sp>
      <p:graphicFrame>
        <p:nvGraphicFramePr>
          <p:cNvPr id="5" name="Table Placeholder 4">
            <a:extLst>
              <a:ext uri="{FF2B5EF4-FFF2-40B4-BE49-F238E27FC236}">
                <a16:creationId xmlns:a16="http://schemas.microsoft.com/office/drawing/2014/main" id="{D38F85CF-0683-4DFB-B1D7-E35B6FE17D70}"/>
              </a:ext>
            </a:extLst>
          </p:cNvPr>
          <p:cNvGraphicFramePr>
            <a:graphicFrameLocks noGrp="1"/>
          </p:cNvGraphicFramePr>
          <p:nvPr>
            <p:ph type="tbl" sz="quarter" idx="13"/>
            <p:extLst>
              <p:ext uri="{D42A27DB-BD31-4B8C-83A1-F6EECF244321}">
                <p14:modId xmlns:p14="http://schemas.microsoft.com/office/powerpoint/2010/main" val="2389773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60650267"/>
                    </a:ext>
                  </a:extLst>
                </a:gridCol>
                <a:gridCol w="1892808">
                  <a:extLst>
                    <a:ext uri="{9D8B030D-6E8A-4147-A177-3AD203B41FA5}">
                      <a16:colId xmlns:a16="http://schemas.microsoft.com/office/drawing/2014/main" val="4154907643"/>
                    </a:ext>
                  </a:extLst>
                </a:gridCol>
                <a:gridCol w="411480">
                  <a:extLst>
                    <a:ext uri="{9D8B030D-6E8A-4147-A177-3AD203B41FA5}">
                      <a16:colId xmlns:a16="http://schemas.microsoft.com/office/drawing/2014/main" val="2271301349"/>
                    </a:ext>
                  </a:extLst>
                </a:gridCol>
                <a:gridCol w="411480">
                  <a:extLst>
                    <a:ext uri="{9D8B030D-6E8A-4147-A177-3AD203B41FA5}">
                      <a16:colId xmlns:a16="http://schemas.microsoft.com/office/drawing/2014/main" val="3929283951"/>
                    </a:ext>
                  </a:extLst>
                </a:gridCol>
                <a:gridCol w="411480">
                  <a:extLst>
                    <a:ext uri="{9D8B030D-6E8A-4147-A177-3AD203B41FA5}">
                      <a16:colId xmlns:a16="http://schemas.microsoft.com/office/drawing/2014/main" val="1034444940"/>
                    </a:ext>
                  </a:extLst>
                </a:gridCol>
                <a:gridCol w="411480">
                  <a:extLst>
                    <a:ext uri="{9D8B030D-6E8A-4147-A177-3AD203B41FA5}">
                      <a16:colId xmlns:a16="http://schemas.microsoft.com/office/drawing/2014/main" val="3031540532"/>
                    </a:ext>
                  </a:extLst>
                </a:gridCol>
                <a:gridCol w="411480">
                  <a:extLst>
                    <a:ext uri="{9D8B030D-6E8A-4147-A177-3AD203B41FA5}">
                      <a16:colId xmlns:a16="http://schemas.microsoft.com/office/drawing/2014/main" val="3297986429"/>
                    </a:ext>
                  </a:extLst>
                </a:gridCol>
                <a:gridCol w="1892808">
                  <a:extLst>
                    <a:ext uri="{9D8B030D-6E8A-4147-A177-3AD203B41FA5}">
                      <a16:colId xmlns:a16="http://schemas.microsoft.com/office/drawing/2014/main" val="1331346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000549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CHANNEL21 - 2024-04-24 15:40:26</a:t>
                      </a:r>
                      <a:r>
                        <a:rPr kumimoji="0" lang="en-US" sz="1000" b="0" i="0" u="none" strike="noStrike" kern="1200" cap="none" spc="0" normalizeH="0" baseline="0" noProof="0">
                          <a:ln>
                            <a:noFill/>
                          </a:ln>
                          <a:solidFill>
                            <a:prstClr val="black"/>
                          </a:solidFill>
                          <a:effectLst/>
                          <a:uLnTx/>
                          <a:uFillTx/>
                          <a:latin typeface="Calibri"/>
                          <a:ea typeface="+mn-ea"/>
                          <a:cs typeface="+mn-cs"/>
                        </a:rPr>
                        <a:t>
 🎉 23 Jahre CHANNEL21 – das zelebrieren wir mit vielen tollen Geburtstagsangeboten unter 23 €. Ob Schmuck, Fashion, Beauty … tob‘ dich aus und feiere mit 💃🛍️🕺
#channel21 #geburtstag #birthday #party #love #fashion #beauty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https://quintly-eu-image-storage.s3.amazonaws.com/6ffffd9a1f9875f5165b26f2bda537b2/a75c28be3ad9c276eda85183defd7815.jpg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3162027170"/>
                  </a:ext>
                </a:extLst>
              </a:tr>
            </a:tbl>
          </a:graphicData>
        </a:graphic>
      </p:graphicFrame>
      <p:sp>
        <p:nvSpPr>
          <p:cNvPr id="4" name="Text Placeholder 3">
            <a:extLst>
              <a:ext uri="{FF2B5EF4-FFF2-40B4-BE49-F238E27FC236}">
                <a16:creationId xmlns:a16="http://schemas.microsoft.com/office/drawing/2014/main" id="{A56147C3-5301-4DD4-A76A-2B2164E4E112}"/>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7468088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E4C50-6C84-4C13-B356-D06DB03B0E1D}"/>
              </a:ext>
            </a:extLst>
          </p:cNvPr>
          <p:cNvSpPr>
            <a:spLocks noGrp="1"/>
          </p:cNvSpPr>
          <p:nvPr>
            <p:ph type="title"/>
          </p:nvPr>
        </p:nvSpPr>
        <p:spPr/>
        <p:txBody>
          <a:bodyPr/>
          <a:lstStyle/>
          <a:p>
            <a:r>
              <a:rPr lang="en-US"/>
              <a:t>Facebook Ads Costs Table | CHANNEL21 - 17 of 21</a:t>
            </a:r>
          </a:p>
        </p:txBody>
      </p:sp>
      <p:graphicFrame>
        <p:nvGraphicFramePr>
          <p:cNvPr id="5" name="Table Placeholder 4">
            <a:extLst>
              <a:ext uri="{FF2B5EF4-FFF2-40B4-BE49-F238E27FC236}">
                <a16:creationId xmlns:a16="http://schemas.microsoft.com/office/drawing/2014/main" id="{B2263B42-841B-498F-92ED-BC879E5E59AA}"/>
              </a:ext>
            </a:extLst>
          </p:cNvPr>
          <p:cNvGraphicFramePr>
            <a:graphicFrameLocks noGrp="1"/>
          </p:cNvGraphicFramePr>
          <p:nvPr>
            <p:ph type="tbl" sz="quarter" idx="13"/>
            <p:extLst>
              <p:ext uri="{D42A27DB-BD31-4B8C-83A1-F6EECF244321}">
                <p14:modId xmlns:p14="http://schemas.microsoft.com/office/powerpoint/2010/main" val="4110221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81937545"/>
                    </a:ext>
                  </a:extLst>
                </a:gridCol>
                <a:gridCol w="1892808">
                  <a:extLst>
                    <a:ext uri="{9D8B030D-6E8A-4147-A177-3AD203B41FA5}">
                      <a16:colId xmlns:a16="http://schemas.microsoft.com/office/drawing/2014/main" val="1586326664"/>
                    </a:ext>
                  </a:extLst>
                </a:gridCol>
                <a:gridCol w="411480">
                  <a:extLst>
                    <a:ext uri="{9D8B030D-6E8A-4147-A177-3AD203B41FA5}">
                      <a16:colId xmlns:a16="http://schemas.microsoft.com/office/drawing/2014/main" val="2939952107"/>
                    </a:ext>
                  </a:extLst>
                </a:gridCol>
                <a:gridCol w="411480">
                  <a:extLst>
                    <a:ext uri="{9D8B030D-6E8A-4147-A177-3AD203B41FA5}">
                      <a16:colId xmlns:a16="http://schemas.microsoft.com/office/drawing/2014/main" val="2735402287"/>
                    </a:ext>
                  </a:extLst>
                </a:gridCol>
                <a:gridCol w="411480">
                  <a:extLst>
                    <a:ext uri="{9D8B030D-6E8A-4147-A177-3AD203B41FA5}">
                      <a16:colId xmlns:a16="http://schemas.microsoft.com/office/drawing/2014/main" val="3406449275"/>
                    </a:ext>
                  </a:extLst>
                </a:gridCol>
                <a:gridCol w="411480">
                  <a:extLst>
                    <a:ext uri="{9D8B030D-6E8A-4147-A177-3AD203B41FA5}">
                      <a16:colId xmlns:a16="http://schemas.microsoft.com/office/drawing/2014/main" val="1621960820"/>
                    </a:ext>
                  </a:extLst>
                </a:gridCol>
                <a:gridCol w="411480">
                  <a:extLst>
                    <a:ext uri="{9D8B030D-6E8A-4147-A177-3AD203B41FA5}">
                      <a16:colId xmlns:a16="http://schemas.microsoft.com/office/drawing/2014/main" val="3324897012"/>
                    </a:ext>
                  </a:extLst>
                </a:gridCol>
                <a:gridCol w="1892808">
                  <a:extLst>
                    <a:ext uri="{9D8B030D-6E8A-4147-A177-3AD203B41FA5}">
                      <a16:colId xmlns:a16="http://schemas.microsoft.com/office/drawing/2014/main" val="3312115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143995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CHANNEL21 - 2024-04-24 15:24:54</a:t>
                      </a:r>
                      <a:r>
                        <a:rPr kumimoji="0" lang="en-US" sz="1000" b="0" i="0" u="none" strike="noStrike" kern="1200" cap="none" spc="0" normalizeH="0" baseline="0" noProof="0">
                          <a:ln>
                            <a:noFill/>
                          </a:ln>
                          <a:solidFill>
                            <a:prstClr val="black"/>
                          </a:solidFill>
                          <a:effectLst/>
                          <a:uLnTx/>
                          <a:uFillTx/>
                          <a:latin typeface="Calibri"/>
                          <a:ea typeface="+mn-ea"/>
                          <a:cs typeface="+mn-cs"/>
                        </a:rPr>
                        <a:t>
 🎉 23 Jahre CHANNEL21 – das zelebrieren wir mit vielen tollen Geburtstagsangeboten unter 23 €. Ob Schmuck, Fashion, Beauty … tob‘ dich aus und feiere mit 💃🛍️🕺
#channel21 #geburtstag #birthday #party #love #fashion #beauty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https://quintly-eu-image-storage.s3.amazonaws.com/6ffffd9a1f9875f5165b26f2bda537b2/a75c28be3ad9c276eda85183defd7815.jpg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381911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CHANNEL21 - 2024-04-24 14:25:04</a:t>
                      </a:r>
                      <a:r>
                        <a:rPr kumimoji="0" lang="de-DE" sz="1000" b="0" i="0" u="none" strike="noStrike" kern="1200" cap="none" spc="0" normalizeH="0" baseline="0" noProof="0">
                          <a:ln>
                            <a:noFill/>
                          </a:ln>
                          <a:solidFill>
                            <a:prstClr val="black"/>
                          </a:solidFill>
                          <a:effectLst/>
                          <a:uLnTx/>
                          <a:uFillTx/>
                          <a:latin typeface="Calibri"/>
                          <a:ea typeface="+mn-ea"/>
                          <a:cs typeface="+mn-cs"/>
                        </a:rPr>
                        <a:t>
 🎉 23 Jahre CHANNEL21 – das zelebrieren wir mit vielen tollen Geburtstagsangeboten unter 23 €. Ob Schmuck, Fashion, Beauty … tob‘ dich aus und feiere mit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https://quintly-eu-image-storage.s3.amazonaws.com/d1a83099aec20aa88a30ffda29c3bbaf/7558c1de140c8b92b557994781bc48b8.jpg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Audience Network</a:t>
                      </a:r>
                    </a:p>
                  </a:txBody>
                  <a:tcPr/>
                </a:tc>
                <a:extLst>
                  <a:ext uri="{0D108BD9-81ED-4DB2-BD59-A6C34878D82A}">
                    <a16:rowId xmlns:a16="http://schemas.microsoft.com/office/drawing/2014/main" val="892858442"/>
                  </a:ext>
                </a:extLst>
              </a:tr>
            </a:tbl>
          </a:graphicData>
        </a:graphic>
      </p:graphicFrame>
      <p:sp>
        <p:nvSpPr>
          <p:cNvPr id="4" name="Text Placeholder 3">
            <a:extLst>
              <a:ext uri="{FF2B5EF4-FFF2-40B4-BE49-F238E27FC236}">
                <a16:creationId xmlns:a16="http://schemas.microsoft.com/office/drawing/2014/main" id="{E5CF8C46-19A1-44EB-AB51-C506B30CAB77}"/>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196297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4D24A-68D5-44BB-8681-1041BC3686C7}"/>
              </a:ext>
            </a:extLst>
          </p:cNvPr>
          <p:cNvSpPr>
            <a:spLocks noGrp="1"/>
          </p:cNvSpPr>
          <p:nvPr>
            <p:ph type="title"/>
          </p:nvPr>
        </p:nvSpPr>
        <p:spPr/>
        <p:txBody>
          <a:bodyPr/>
          <a:lstStyle/>
          <a:p>
            <a:r>
              <a:rPr lang="en-US"/>
              <a:t>Facebook Ads Costs Table | CHANNEL21 - 18 of 21</a:t>
            </a:r>
          </a:p>
        </p:txBody>
      </p:sp>
      <p:graphicFrame>
        <p:nvGraphicFramePr>
          <p:cNvPr id="5" name="Table Placeholder 4">
            <a:extLst>
              <a:ext uri="{FF2B5EF4-FFF2-40B4-BE49-F238E27FC236}">
                <a16:creationId xmlns:a16="http://schemas.microsoft.com/office/drawing/2014/main" id="{5B927FC9-F87C-4EBF-AE8C-417F325CFB00}"/>
              </a:ext>
            </a:extLst>
          </p:cNvPr>
          <p:cNvGraphicFramePr>
            <a:graphicFrameLocks noGrp="1"/>
          </p:cNvGraphicFramePr>
          <p:nvPr>
            <p:ph type="tbl" sz="quarter" idx="13"/>
            <p:extLst>
              <p:ext uri="{D42A27DB-BD31-4B8C-83A1-F6EECF244321}">
                <p14:modId xmlns:p14="http://schemas.microsoft.com/office/powerpoint/2010/main" val="455042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39623343"/>
                    </a:ext>
                  </a:extLst>
                </a:gridCol>
                <a:gridCol w="1892808">
                  <a:extLst>
                    <a:ext uri="{9D8B030D-6E8A-4147-A177-3AD203B41FA5}">
                      <a16:colId xmlns:a16="http://schemas.microsoft.com/office/drawing/2014/main" val="963440656"/>
                    </a:ext>
                  </a:extLst>
                </a:gridCol>
                <a:gridCol w="411480">
                  <a:extLst>
                    <a:ext uri="{9D8B030D-6E8A-4147-A177-3AD203B41FA5}">
                      <a16:colId xmlns:a16="http://schemas.microsoft.com/office/drawing/2014/main" val="892443209"/>
                    </a:ext>
                  </a:extLst>
                </a:gridCol>
                <a:gridCol w="411480">
                  <a:extLst>
                    <a:ext uri="{9D8B030D-6E8A-4147-A177-3AD203B41FA5}">
                      <a16:colId xmlns:a16="http://schemas.microsoft.com/office/drawing/2014/main" val="51069696"/>
                    </a:ext>
                  </a:extLst>
                </a:gridCol>
                <a:gridCol w="411480">
                  <a:extLst>
                    <a:ext uri="{9D8B030D-6E8A-4147-A177-3AD203B41FA5}">
                      <a16:colId xmlns:a16="http://schemas.microsoft.com/office/drawing/2014/main" val="938749341"/>
                    </a:ext>
                  </a:extLst>
                </a:gridCol>
                <a:gridCol w="411480">
                  <a:extLst>
                    <a:ext uri="{9D8B030D-6E8A-4147-A177-3AD203B41FA5}">
                      <a16:colId xmlns:a16="http://schemas.microsoft.com/office/drawing/2014/main" val="1346080200"/>
                    </a:ext>
                  </a:extLst>
                </a:gridCol>
                <a:gridCol w="411480">
                  <a:extLst>
                    <a:ext uri="{9D8B030D-6E8A-4147-A177-3AD203B41FA5}">
                      <a16:colId xmlns:a16="http://schemas.microsoft.com/office/drawing/2014/main" val="3113885263"/>
                    </a:ext>
                  </a:extLst>
                </a:gridCol>
                <a:gridCol w="1892808">
                  <a:extLst>
                    <a:ext uri="{9D8B030D-6E8A-4147-A177-3AD203B41FA5}">
                      <a16:colId xmlns:a16="http://schemas.microsoft.com/office/drawing/2014/main" val="1258401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965030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CHANNEL21 - 2024-04-24 14:22:30</a:t>
                      </a:r>
                      <a:r>
                        <a:rPr kumimoji="0" lang="en-US" sz="1000" b="0" i="0" u="none" strike="noStrike" kern="1200" cap="none" spc="0" normalizeH="0" baseline="0" noProof="0">
                          <a:ln>
                            <a:noFill/>
                          </a:ln>
                          <a:solidFill>
                            <a:prstClr val="black"/>
                          </a:solidFill>
                          <a:effectLst/>
                          <a:uLnTx/>
                          <a:uFillTx/>
                          <a:latin typeface="Calibri"/>
                          <a:ea typeface="+mn-ea"/>
                          <a:cs typeface="+mn-cs"/>
                        </a:rPr>
                        <a:t>
 🎉 23 Jahre CHANNEL21 – das zelebrieren wir mit vielen tollen Geburtstagsangeboten unter 23 €. Ob Schmuck, Fashion, Beauty … tob‘ dich aus und feiere mit 💃🛍️🕺
#channel21 #geburtstag #birthday #party #love #fashion #beauty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https://quintly-eu-image-storage.s3.amazonaws.com/6ffffd9a1f9875f5165b26f2bda537b2/a75c28be3ad9c276eda85183defd7815.jpg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 Audience Network</a:t>
                      </a:r>
                    </a:p>
                  </a:txBody>
                  <a:tcPr/>
                </a:tc>
                <a:extLst>
                  <a:ext uri="{0D108BD9-81ED-4DB2-BD59-A6C34878D82A}">
                    <a16:rowId xmlns:a16="http://schemas.microsoft.com/office/drawing/2014/main" val="109562137"/>
                  </a:ext>
                </a:extLst>
              </a:tr>
            </a:tbl>
          </a:graphicData>
        </a:graphic>
      </p:graphicFrame>
      <p:sp>
        <p:nvSpPr>
          <p:cNvPr id="4" name="Text Placeholder 3">
            <a:extLst>
              <a:ext uri="{FF2B5EF4-FFF2-40B4-BE49-F238E27FC236}">
                <a16:creationId xmlns:a16="http://schemas.microsoft.com/office/drawing/2014/main" id="{DCCFA4C3-3AF8-43F3-BE0F-C544D093B5F0}"/>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7160814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9702A-6446-4416-8EC1-FED20F390F76}"/>
              </a:ext>
            </a:extLst>
          </p:cNvPr>
          <p:cNvSpPr>
            <a:spLocks noGrp="1"/>
          </p:cNvSpPr>
          <p:nvPr>
            <p:ph type="title"/>
          </p:nvPr>
        </p:nvSpPr>
        <p:spPr/>
        <p:txBody>
          <a:bodyPr/>
          <a:lstStyle/>
          <a:p>
            <a:r>
              <a:rPr lang="en-US"/>
              <a:t>Facebook Ads Costs Table | CHANNEL21 - 19 of 21</a:t>
            </a:r>
          </a:p>
        </p:txBody>
      </p:sp>
      <p:graphicFrame>
        <p:nvGraphicFramePr>
          <p:cNvPr id="5" name="Table Placeholder 4">
            <a:extLst>
              <a:ext uri="{FF2B5EF4-FFF2-40B4-BE49-F238E27FC236}">
                <a16:creationId xmlns:a16="http://schemas.microsoft.com/office/drawing/2014/main" id="{0B595467-1ACA-40E4-9410-F43DD9088535}"/>
              </a:ext>
            </a:extLst>
          </p:cNvPr>
          <p:cNvGraphicFramePr>
            <a:graphicFrameLocks noGrp="1"/>
          </p:cNvGraphicFramePr>
          <p:nvPr>
            <p:ph type="tbl" sz="quarter" idx="13"/>
            <p:extLst>
              <p:ext uri="{D42A27DB-BD31-4B8C-83A1-F6EECF244321}">
                <p14:modId xmlns:p14="http://schemas.microsoft.com/office/powerpoint/2010/main" val="1910238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22260595"/>
                    </a:ext>
                  </a:extLst>
                </a:gridCol>
                <a:gridCol w="1892808">
                  <a:extLst>
                    <a:ext uri="{9D8B030D-6E8A-4147-A177-3AD203B41FA5}">
                      <a16:colId xmlns:a16="http://schemas.microsoft.com/office/drawing/2014/main" val="779485616"/>
                    </a:ext>
                  </a:extLst>
                </a:gridCol>
                <a:gridCol w="411480">
                  <a:extLst>
                    <a:ext uri="{9D8B030D-6E8A-4147-A177-3AD203B41FA5}">
                      <a16:colId xmlns:a16="http://schemas.microsoft.com/office/drawing/2014/main" val="429168431"/>
                    </a:ext>
                  </a:extLst>
                </a:gridCol>
                <a:gridCol w="411480">
                  <a:extLst>
                    <a:ext uri="{9D8B030D-6E8A-4147-A177-3AD203B41FA5}">
                      <a16:colId xmlns:a16="http://schemas.microsoft.com/office/drawing/2014/main" val="2544876860"/>
                    </a:ext>
                  </a:extLst>
                </a:gridCol>
                <a:gridCol w="411480">
                  <a:extLst>
                    <a:ext uri="{9D8B030D-6E8A-4147-A177-3AD203B41FA5}">
                      <a16:colId xmlns:a16="http://schemas.microsoft.com/office/drawing/2014/main" val="1671287860"/>
                    </a:ext>
                  </a:extLst>
                </a:gridCol>
                <a:gridCol w="411480">
                  <a:extLst>
                    <a:ext uri="{9D8B030D-6E8A-4147-A177-3AD203B41FA5}">
                      <a16:colId xmlns:a16="http://schemas.microsoft.com/office/drawing/2014/main" val="1451076900"/>
                    </a:ext>
                  </a:extLst>
                </a:gridCol>
                <a:gridCol w="411480">
                  <a:extLst>
                    <a:ext uri="{9D8B030D-6E8A-4147-A177-3AD203B41FA5}">
                      <a16:colId xmlns:a16="http://schemas.microsoft.com/office/drawing/2014/main" val="4016931966"/>
                    </a:ext>
                  </a:extLst>
                </a:gridCol>
                <a:gridCol w="1892808">
                  <a:extLst>
                    <a:ext uri="{9D8B030D-6E8A-4147-A177-3AD203B41FA5}">
                      <a16:colId xmlns:a16="http://schemas.microsoft.com/office/drawing/2014/main" val="1822555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555340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CHANNEL21 - 2024-04-23 11:32:46</a:t>
                      </a:r>
                      <a:r>
                        <a:rPr kumimoji="0" lang="de-DE" sz="1000" b="0" i="0" u="none" strike="noStrike" kern="1200" cap="none" spc="0" normalizeH="0" baseline="0" noProof="0">
                          <a:ln>
                            <a:noFill/>
                          </a:ln>
                          <a:solidFill>
                            <a:prstClr val="black"/>
                          </a:solidFill>
                          <a:effectLst/>
                          <a:uLnTx/>
                          <a:uFillTx/>
                          <a:latin typeface="Calibri"/>
                          <a:ea typeface="+mn-ea"/>
                          <a:cs typeface="+mn-cs"/>
                        </a:rPr>
                        <a:t>
 *Gewinnspiel* Weil wir gerade ausgelassen unseren 23. Geburtstag 🎂 feiern, wollten wir dir ebenfalls ein schönes Geschenk machen. Denn eine Party ohne Präsente 🥳🎁 ist wie CHANNEL21 ohne Moderation. Gewinne ein Paket mit mehreren verschiedenen Produkten aus dem CHANNEL21-Kosmos.
Beantworte für deine Teilnahme bitte folgende Frage in den Kommentaren: Wie sieht DEIN perfekter Geburtstag aus?
🤞🍀 Teilnehmen kannst du bis zum 29.04.2024, 23:59 Uhr. Der/die glückliche Gewinner/in wird am 30.04.2024 ausgelost und bei Social Media bekanntgegeben. Weitere Infos zu unseren Teilnahmebedingungen bei Social Media Gewinnspielen findest du hier: Social Media Gewinnspiele (channel21.de)
#channel21 #gewinnspiel #geburtstag #party #geschenke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https://quintly-eu-image-storage.s3.amazonaws.com/6ffffd9a1f9875f5165b26f2bda537b2/e0b6e406ecf231cc50f0e56d153dd4d8.jpg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542750535"/>
                  </a:ext>
                </a:extLst>
              </a:tr>
            </a:tbl>
          </a:graphicData>
        </a:graphic>
      </p:graphicFrame>
      <p:sp>
        <p:nvSpPr>
          <p:cNvPr id="4" name="Text Placeholder 3">
            <a:extLst>
              <a:ext uri="{FF2B5EF4-FFF2-40B4-BE49-F238E27FC236}">
                <a16:creationId xmlns:a16="http://schemas.microsoft.com/office/drawing/2014/main" id="{D720A67D-3580-46AB-90CF-82327B0019D7}"/>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5544875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70BB1-6135-4EEA-8E6A-2970EAC2ADB7}"/>
              </a:ext>
            </a:extLst>
          </p:cNvPr>
          <p:cNvSpPr>
            <a:spLocks noGrp="1"/>
          </p:cNvSpPr>
          <p:nvPr>
            <p:ph type="title"/>
          </p:nvPr>
        </p:nvSpPr>
        <p:spPr/>
        <p:txBody>
          <a:bodyPr/>
          <a:lstStyle/>
          <a:p>
            <a:r>
              <a:rPr lang="en-US"/>
              <a:t>Facebook Ads Costs Table | CHANNEL21 - 20 of 21</a:t>
            </a:r>
          </a:p>
        </p:txBody>
      </p:sp>
      <p:graphicFrame>
        <p:nvGraphicFramePr>
          <p:cNvPr id="5" name="Table Placeholder 4">
            <a:extLst>
              <a:ext uri="{FF2B5EF4-FFF2-40B4-BE49-F238E27FC236}">
                <a16:creationId xmlns:a16="http://schemas.microsoft.com/office/drawing/2014/main" id="{94D5D762-6801-48D0-B5F1-BE75E8E55250}"/>
              </a:ext>
            </a:extLst>
          </p:cNvPr>
          <p:cNvGraphicFramePr>
            <a:graphicFrameLocks noGrp="1"/>
          </p:cNvGraphicFramePr>
          <p:nvPr>
            <p:ph type="tbl" sz="quarter" idx="13"/>
            <p:extLst>
              <p:ext uri="{D42A27DB-BD31-4B8C-83A1-F6EECF244321}">
                <p14:modId xmlns:p14="http://schemas.microsoft.com/office/powerpoint/2010/main" val="1005659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29987013"/>
                    </a:ext>
                  </a:extLst>
                </a:gridCol>
                <a:gridCol w="1892808">
                  <a:extLst>
                    <a:ext uri="{9D8B030D-6E8A-4147-A177-3AD203B41FA5}">
                      <a16:colId xmlns:a16="http://schemas.microsoft.com/office/drawing/2014/main" val="3421313950"/>
                    </a:ext>
                  </a:extLst>
                </a:gridCol>
                <a:gridCol w="411480">
                  <a:extLst>
                    <a:ext uri="{9D8B030D-6E8A-4147-A177-3AD203B41FA5}">
                      <a16:colId xmlns:a16="http://schemas.microsoft.com/office/drawing/2014/main" val="1994195628"/>
                    </a:ext>
                  </a:extLst>
                </a:gridCol>
                <a:gridCol w="411480">
                  <a:extLst>
                    <a:ext uri="{9D8B030D-6E8A-4147-A177-3AD203B41FA5}">
                      <a16:colId xmlns:a16="http://schemas.microsoft.com/office/drawing/2014/main" val="575390239"/>
                    </a:ext>
                  </a:extLst>
                </a:gridCol>
                <a:gridCol w="411480">
                  <a:extLst>
                    <a:ext uri="{9D8B030D-6E8A-4147-A177-3AD203B41FA5}">
                      <a16:colId xmlns:a16="http://schemas.microsoft.com/office/drawing/2014/main" val="2313481341"/>
                    </a:ext>
                  </a:extLst>
                </a:gridCol>
                <a:gridCol w="411480">
                  <a:extLst>
                    <a:ext uri="{9D8B030D-6E8A-4147-A177-3AD203B41FA5}">
                      <a16:colId xmlns:a16="http://schemas.microsoft.com/office/drawing/2014/main" val="3119329380"/>
                    </a:ext>
                  </a:extLst>
                </a:gridCol>
                <a:gridCol w="411480">
                  <a:extLst>
                    <a:ext uri="{9D8B030D-6E8A-4147-A177-3AD203B41FA5}">
                      <a16:colId xmlns:a16="http://schemas.microsoft.com/office/drawing/2014/main" val="2675000669"/>
                    </a:ext>
                  </a:extLst>
                </a:gridCol>
                <a:gridCol w="1892808">
                  <a:extLst>
                    <a:ext uri="{9D8B030D-6E8A-4147-A177-3AD203B41FA5}">
                      <a16:colId xmlns:a16="http://schemas.microsoft.com/office/drawing/2014/main" val="3314413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93932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CHANNEL21 - 2024-04-23 11:30:07</a:t>
                      </a:r>
                      <a:r>
                        <a:rPr kumimoji="0" lang="de-DE" sz="1000" b="0" i="0" u="none" strike="noStrike" kern="1200" cap="none" spc="0" normalizeH="0" baseline="0" noProof="0">
                          <a:ln>
                            <a:noFill/>
                          </a:ln>
                          <a:solidFill>
                            <a:prstClr val="black"/>
                          </a:solidFill>
                          <a:effectLst/>
                          <a:uLnTx/>
                          <a:uFillTx/>
                          <a:latin typeface="Calibri"/>
                          <a:ea typeface="+mn-ea"/>
                          <a:cs typeface="+mn-cs"/>
                        </a:rPr>
                        <a:t>
 *Gewinnspiel* Weil wir gerade ausgelassen unseren 23. Geburtstag 🎂 feiern, wollten wir dir ebenfalls ein schönes Geschenk machen. Denn eine Party ohne Präsente 🥳🎁 ist wie CHANNEL21 ohne Moderation. Gewinne ein Paket mit mehreren verschiedenen Produkten aus dem CHANNEL21-Kosmos.
Beantworte für deine Teilnahme bitte folgende Frage in den Kommentaren: Wie sieht DEIN perfekter Geburtstag aus?
🤞🍀 Teilnehmen kannst du bis zum 29.04.2024, 23:59 Uhr. Der/die glückliche Gewinner/in wird am 30.04.2024 ausgelost und bei Social Media bekanntgegeben. Weitere Infos zu unseren Teilnahmebedingungen bei Social Media Gewinnspielen findest du hier: Social Media Gewinnspiele (channel21.de)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https://quintly-eu-image-storage.s3.amazonaws.com/d1a83099aec20aa88a30ffda29c3bbaf/383af6cfb3a3bddf2748851667290bf1.jpg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3197960792"/>
                  </a:ext>
                </a:extLst>
              </a:tr>
            </a:tbl>
          </a:graphicData>
        </a:graphic>
      </p:graphicFrame>
      <p:sp>
        <p:nvSpPr>
          <p:cNvPr id="4" name="Text Placeholder 3">
            <a:extLst>
              <a:ext uri="{FF2B5EF4-FFF2-40B4-BE49-F238E27FC236}">
                <a16:creationId xmlns:a16="http://schemas.microsoft.com/office/drawing/2014/main" id="{6C61BAD3-E345-4376-B2A1-9CC95A826693}"/>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8449188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10F3A-78A2-4620-BCC9-356078280A90}"/>
              </a:ext>
            </a:extLst>
          </p:cNvPr>
          <p:cNvSpPr>
            <a:spLocks noGrp="1"/>
          </p:cNvSpPr>
          <p:nvPr>
            <p:ph type="title"/>
          </p:nvPr>
        </p:nvSpPr>
        <p:spPr/>
        <p:txBody>
          <a:bodyPr/>
          <a:lstStyle/>
          <a:p>
            <a:r>
              <a:rPr lang="en-US"/>
              <a:t>Facebook Ads Costs Table | CHANNEL21 - 21 of 21</a:t>
            </a:r>
          </a:p>
        </p:txBody>
      </p:sp>
      <p:graphicFrame>
        <p:nvGraphicFramePr>
          <p:cNvPr id="5" name="Table Placeholder 4">
            <a:extLst>
              <a:ext uri="{FF2B5EF4-FFF2-40B4-BE49-F238E27FC236}">
                <a16:creationId xmlns:a16="http://schemas.microsoft.com/office/drawing/2014/main" id="{418B25D9-FD93-48D2-8C3F-EE257CA94D17}"/>
              </a:ext>
            </a:extLst>
          </p:cNvPr>
          <p:cNvGraphicFramePr>
            <a:graphicFrameLocks noGrp="1"/>
          </p:cNvGraphicFramePr>
          <p:nvPr>
            <p:ph type="tbl" sz="quarter" idx="13"/>
            <p:extLst>
              <p:ext uri="{D42A27DB-BD31-4B8C-83A1-F6EECF244321}">
                <p14:modId xmlns:p14="http://schemas.microsoft.com/office/powerpoint/2010/main" val="3050576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47676854"/>
                    </a:ext>
                  </a:extLst>
                </a:gridCol>
                <a:gridCol w="1892808">
                  <a:extLst>
                    <a:ext uri="{9D8B030D-6E8A-4147-A177-3AD203B41FA5}">
                      <a16:colId xmlns:a16="http://schemas.microsoft.com/office/drawing/2014/main" val="531234612"/>
                    </a:ext>
                  </a:extLst>
                </a:gridCol>
                <a:gridCol w="411480">
                  <a:extLst>
                    <a:ext uri="{9D8B030D-6E8A-4147-A177-3AD203B41FA5}">
                      <a16:colId xmlns:a16="http://schemas.microsoft.com/office/drawing/2014/main" val="3931767590"/>
                    </a:ext>
                  </a:extLst>
                </a:gridCol>
                <a:gridCol w="411480">
                  <a:extLst>
                    <a:ext uri="{9D8B030D-6E8A-4147-A177-3AD203B41FA5}">
                      <a16:colId xmlns:a16="http://schemas.microsoft.com/office/drawing/2014/main" val="1096502404"/>
                    </a:ext>
                  </a:extLst>
                </a:gridCol>
                <a:gridCol w="411480">
                  <a:extLst>
                    <a:ext uri="{9D8B030D-6E8A-4147-A177-3AD203B41FA5}">
                      <a16:colId xmlns:a16="http://schemas.microsoft.com/office/drawing/2014/main" val="1987624133"/>
                    </a:ext>
                  </a:extLst>
                </a:gridCol>
                <a:gridCol w="411480">
                  <a:extLst>
                    <a:ext uri="{9D8B030D-6E8A-4147-A177-3AD203B41FA5}">
                      <a16:colId xmlns:a16="http://schemas.microsoft.com/office/drawing/2014/main" val="977505254"/>
                    </a:ext>
                  </a:extLst>
                </a:gridCol>
                <a:gridCol w="411480">
                  <a:extLst>
                    <a:ext uri="{9D8B030D-6E8A-4147-A177-3AD203B41FA5}">
                      <a16:colId xmlns:a16="http://schemas.microsoft.com/office/drawing/2014/main" val="3578724814"/>
                    </a:ext>
                  </a:extLst>
                </a:gridCol>
                <a:gridCol w="1892808">
                  <a:extLst>
                    <a:ext uri="{9D8B030D-6E8A-4147-A177-3AD203B41FA5}">
                      <a16:colId xmlns:a16="http://schemas.microsoft.com/office/drawing/2014/main" val="348858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097013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CHANNEL21 - 2024-04-23 09:05:19</a:t>
                      </a:r>
                      <a:r>
                        <a:rPr kumimoji="0" lang="de-DE" sz="1000" b="0" i="0" u="none" strike="noStrike" kern="1200" cap="none" spc="0" normalizeH="0" baseline="0" noProof="0">
                          <a:ln>
                            <a:noFill/>
                          </a:ln>
                          <a:solidFill>
                            <a:prstClr val="black"/>
                          </a:solidFill>
                          <a:effectLst/>
                          <a:uLnTx/>
                          <a:uFillTx/>
                          <a:latin typeface="Calibri"/>
                          <a:ea typeface="+mn-ea"/>
                          <a:cs typeface="+mn-cs"/>
                        </a:rPr>
                        <a:t>
 Tu deiner Zahngesundheit etwas Gutes und entdecke unsere neuen Premieren von URBRUNNEN!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https://quintly-eu-image-storage.s3.amazonaws.com/6ffffd9a1f9875f5165b26f2bda537b2/94d88af16d2eac6015ba943dd0b92338.jpg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147055175"/>
                  </a:ext>
                </a:extLst>
              </a:tr>
            </a:tbl>
          </a:graphicData>
        </a:graphic>
      </p:graphicFrame>
      <p:sp>
        <p:nvSpPr>
          <p:cNvPr id="4" name="Text Placeholder 3">
            <a:extLst>
              <a:ext uri="{FF2B5EF4-FFF2-40B4-BE49-F238E27FC236}">
                <a16:creationId xmlns:a16="http://schemas.microsoft.com/office/drawing/2014/main" id="{D69EFE43-B9D3-4A3B-9A24-E462AE8BE750}"/>
              </a:ext>
            </a:extLst>
          </p:cNvPr>
          <p:cNvSpPr>
            <a:spLocks noGrp="1"/>
          </p:cNvSpPr>
          <p:nvPr>
            <p:ph type="body" sz="quarter" idx="14"/>
          </p:nvPr>
        </p:nvSpPr>
        <p:spPr/>
        <p:txBody>
          <a:bodyPr/>
          <a:lstStyle/>
          <a:p>
            <a:r>
              <a:rPr lang="en-US"/>
              <a:t>03/01/2024 - 04/30/2024</a:t>
            </a:r>
          </a:p>
        </p:txBody>
      </p:sp>
    </p:spTree>
    <p:extLst>
      <p:ext uri="{BB962C8B-B14F-4D97-AF65-F5344CB8AC3E}">
        <p14:creationId xmlns:p14="http://schemas.microsoft.com/office/powerpoint/2010/main" val="37640758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6AD07-2E04-49C9-95CD-E1C382EF586C}"/>
              </a:ext>
            </a:extLst>
          </p:cNvPr>
          <p:cNvSpPr>
            <a:spLocks noGrp="1"/>
          </p:cNvSpPr>
          <p:nvPr>
            <p:ph type="title"/>
          </p:nvPr>
        </p:nvSpPr>
        <p:spPr/>
        <p:txBody>
          <a:bodyPr/>
          <a:lstStyle/>
          <a:p>
            <a:r>
              <a:rPr lang="en-US"/>
              <a:t>Facebook Post Length Efficiency | CHANNEL21</a:t>
            </a:r>
          </a:p>
        </p:txBody>
      </p:sp>
      <p:graphicFrame>
        <p:nvGraphicFramePr>
          <p:cNvPr id="6" name="Chart Placeholder 5">
            <a:extLst>
              <a:ext uri="{FF2B5EF4-FFF2-40B4-BE49-F238E27FC236}">
                <a16:creationId xmlns:a16="http://schemas.microsoft.com/office/drawing/2014/main" id="{7C7C04D5-A478-4D6D-9459-4FEB21FDFDF4}"/>
              </a:ext>
            </a:extLst>
          </p:cNvPr>
          <p:cNvGraphicFramePr>
            <a:graphicFrameLocks noGrp="1"/>
          </p:cNvGraphicFramePr>
          <p:nvPr>
            <p:ph type="chart" sz="quarter" idx="13"/>
            <p:extLst>
              <p:ext uri="{D42A27DB-BD31-4B8C-83A1-F6EECF244321}">
                <p14:modId xmlns:p14="http://schemas.microsoft.com/office/powerpoint/2010/main" val="1614157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34279E-F1DC-46C0-9FE1-30F05AEE4E93}"/>
              </a:ext>
            </a:extLst>
          </p:cNvPr>
          <p:cNvSpPr>
            <a:spLocks noGrp="1"/>
          </p:cNvSpPr>
          <p:nvPr>
            <p:ph type="body" sz="quarter" idx="14"/>
          </p:nvPr>
        </p:nvSpPr>
        <p:spPr/>
        <p:txBody>
          <a:bodyPr/>
          <a:lstStyle/>
          <a:p>
            <a:r>
              <a:rPr lang="en-US"/>
              <a:t>03/01/2024 - 04/30/2024</a:t>
            </a:r>
          </a:p>
        </p:txBody>
      </p:sp>
      <p:sp>
        <p:nvSpPr>
          <p:cNvPr id="5" name="Footer Placeholder 4">
            <a:extLst>
              <a:ext uri="{FF2B5EF4-FFF2-40B4-BE49-F238E27FC236}">
                <a16:creationId xmlns:a16="http://schemas.microsoft.com/office/drawing/2014/main" id="{D35A77EA-57BC-4766-864C-BAA827F681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67812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8791</Words>
  <Application>Microsoft Office PowerPoint</Application>
  <PresentationFormat>On-screen Show (4:3)</PresentationFormat>
  <Paragraphs>1262</Paragraphs>
  <Slides>69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69</vt:i4>
      </vt:variant>
    </vt:vector>
  </HeadingPairs>
  <TitlesOfParts>
    <vt:vector size="72" baseType="lpstr">
      <vt:lpstr>Calibri</vt:lpstr>
      <vt:lpstr>Arial</vt:lpstr>
      <vt:lpstr>quintly_template</vt:lpstr>
      <vt:lpstr>Facebook CHANNEL21</vt:lpstr>
      <vt:lpstr>Facebook Key Metrics Facebook Seite | CHANNEL21</vt:lpstr>
      <vt:lpstr>Facebook Page Key Metrics  | CHANNEL21</vt:lpstr>
      <vt:lpstr>Facebook Interaction Rate | CHANNEL21</vt:lpstr>
      <vt:lpstr>Facebook Total Interactions | CHANNEL21</vt:lpstr>
      <vt:lpstr>Facebook Beiträge - KPIs | CHANNEL21 - 1 of 16</vt:lpstr>
      <vt:lpstr>Facebook Beiträge - KPIs | CHANNEL21 - 2 of 16</vt:lpstr>
      <vt:lpstr>Facebook Beiträge - KPIs | CHANNEL21 - 3 of 16</vt:lpstr>
      <vt:lpstr>Facebook Beiträge - KPIs | CHANNEL21 - 4 of 16</vt:lpstr>
      <vt:lpstr>Facebook Beiträge - KPIs | CHANNEL21 - 5 of 16</vt:lpstr>
      <vt:lpstr>Facebook Beiträge - KPIs | CHANNEL21 - 6 of 16</vt:lpstr>
      <vt:lpstr>Facebook Beiträge - KPIs | CHANNEL21 - 7 of 16</vt:lpstr>
      <vt:lpstr>Facebook Beiträge - KPIs | CHANNEL21 - 8 of 16</vt:lpstr>
      <vt:lpstr>Facebook Beiträge - KPIs | CHANNEL21 - 9 of 16</vt:lpstr>
      <vt:lpstr>Facebook Beiträge - KPIs | CHANNEL21 - 10 of 16</vt:lpstr>
      <vt:lpstr>Facebook Beiträge - KPIs | CHANNEL21 - 11 of 16</vt:lpstr>
      <vt:lpstr>Facebook Beiträge - KPIs | CHANNEL21 - 12 of 16</vt:lpstr>
      <vt:lpstr>Facebook Beiträge - KPIs | CHANNEL21 - 13 of 16</vt:lpstr>
      <vt:lpstr>Facebook Beiträge - KPIs | CHANNEL21 - 14 of 16</vt:lpstr>
      <vt:lpstr>Facebook Beiträge - KPIs | CHANNEL21 - 15 of 16</vt:lpstr>
      <vt:lpstr>Facebook Beiträge - KPIs | CHANNEL21 - 16 of 16</vt:lpstr>
      <vt:lpstr>Facebook Reach | CHANNEL21</vt:lpstr>
      <vt:lpstr>Facebook Paid Reach over Time | CHANNEL21</vt:lpstr>
      <vt:lpstr>Facebook Organic, Viral &amp; Paid Reach over Time | CHANNEL21</vt:lpstr>
      <vt:lpstr>Facebook Reach by Post Type  | CHANNEL21</vt:lpstr>
      <vt:lpstr>Facebook Engagement Rate By Post Type | CHANNEL21</vt:lpstr>
      <vt:lpstr>Facebook Video Views | CHANNEL21</vt:lpstr>
      <vt:lpstr>Facebook Post Type Distribution | CHANNEL21</vt:lpstr>
      <vt:lpstr>Facebook Interactions by Post Type | CHANNEL21</vt:lpstr>
      <vt:lpstr>Facebook Ads Performance Table | CHANNEL21 - 1 of 18</vt:lpstr>
      <vt:lpstr>Facebook Ads Performance Table | CHANNEL21 - 2 of 18</vt:lpstr>
      <vt:lpstr>Facebook Ads Performance Table | CHANNEL21 - 3 of 18</vt:lpstr>
      <vt:lpstr>Facebook Ads Performance Table | CHANNEL21 - 4 of 18</vt:lpstr>
      <vt:lpstr>Facebook Ads Performance Table | CHANNEL21 - 5 of 18</vt:lpstr>
      <vt:lpstr>Facebook Ads Performance Table | CHANNEL21 - 6 of 18</vt:lpstr>
      <vt:lpstr>Facebook Ads Performance Table | CHANNEL21 - 7 of 18</vt:lpstr>
      <vt:lpstr>Facebook Ads Performance Table | CHANNEL21 - 8 of 18</vt:lpstr>
      <vt:lpstr>Facebook Ads Performance Table | CHANNEL21 - 9 of 18</vt:lpstr>
      <vt:lpstr>Facebook Ads Performance Table | CHANNEL21 - 10 of 18</vt:lpstr>
      <vt:lpstr>Facebook Ads Performance Table | CHANNEL21 - 11 of 18</vt:lpstr>
      <vt:lpstr>Facebook Ads Performance Table | CHANNEL21 - 12 of 18</vt:lpstr>
      <vt:lpstr>Facebook Ads Performance Table | CHANNEL21 - 13 of 18</vt:lpstr>
      <vt:lpstr>Facebook Ads Performance Table | CHANNEL21 - 14 of 18</vt:lpstr>
      <vt:lpstr>Facebook Ads Performance Table | CHANNEL21 - 15 of 18</vt:lpstr>
      <vt:lpstr>Facebook Ads Performance Table | CHANNEL21 - 16 of 18</vt:lpstr>
      <vt:lpstr>Facebook Ads Performance Table | CHANNEL21 - 17 of 18</vt:lpstr>
      <vt:lpstr>Facebook Ads Performance Table | CHANNEL21 - 18 of 18</vt:lpstr>
      <vt:lpstr>Facebook Ads Costs Table | CHANNEL21 - 1 of 21</vt:lpstr>
      <vt:lpstr>Facebook Ads Costs Table | CHANNEL21 - 2 of 21</vt:lpstr>
      <vt:lpstr>Facebook Ads Costs Table | CHANNEL21 - 3 of 21</vt:lpstr>
      <vt:lpstr>Facebook Ads Costs Table | CHANNEL21 - 4 of 21</vt:lpstr>
      <vt:lpstr>Facebook Ads Costs Table | CHANNEL21 - 5 of 21</vt:lpstr>
      <vt:lpstr>Facebook Ads Costs Table | CHANNEL21 - 6 of 21</vt:lpstr>
      <vt:lpstr>Facebook Ads Costs Table | CHANNEL21 - 7 of 21</vt:lpstr>
      <vt:lpstr>Facebook Ads Costs Table | CHANNEL21 - 8 of 21</vt:lpstr>
      <vt:lpstr>Facebook Ads Costs Table | CHANNEL21 - 9 of 21</vt:lpstr>
      <vt:lpstr>Facebook Ads Costs Table | CHANNEL21 - 10 of 21</vt:lpstr>
      <vt:lpstr>Facebook Ads Costs Table | CHANNEL21 - 11 of 21</vt:lpstr>
      <vt:lpstr>Facebook Ads Costs Table | CHANNEL21 - 12 of 21</vt:lpstr>
      <vt:lpstr>Facebook Ads Costs Table | CHANNEL21 - 13 of 21</vt:lpstr>
      <vt:lpstr>Facebook Ads Costs Table | CHANNEL21 - 14 of 21</vt:lpstr>
      <vt:lpstr>Facebook Ads Costs Table | CHANNEL21 - 15 of 21</vt:lpstr>
      <vt:lpstr>Facebook Ads Costs Table | CHANNEL21 - 16 of 21</vt:lpstr>
      <vt:lpstr>Facebook Ads Costs Table | CHANNEL21 - 17 of 21</vt:lpstr>
      <vt:lpstr>Facebook Ads Costs Table | CHANNEL21 - 18 of 21</vt:lpstr>
      <vt:lpstr>Facebook Ads Costs Table | CHANNEL21 - 19 of 21</vt:lpstr>
      <vt:lpstr>Facebook Ads Costs Table | CHANNEL21 - 20 of 21</vt:lpstr>
      <vt:lpstr>Facebook Ads Costs Table | CHANNEL21 - 21 of 21</vt:lpstr>
      <vt:lpstr>Facebook Post Length Efficiency | CHANNEL21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CHANNEL21</dc:title>
  <dc:creator>Frederik Born</dc:creator>
  <cp:lastModifiedBy>Frederik Born</cp:lastModifiedBy>
  <cp:revision>1</cp:revision>
  <dcterms:created xsi:type="dcterms:W3CDTF">2024-06-11T09:37:55Z</dcterms:created>
  <dcterms:modified xsi:type="dcterms:W3CDTF">2024-06-11T09:40:03Z</dcterms:modified>
</cp:coreProperties>
</file>