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2" r:id="rId45"/>
    <p:sldId id="303" r:id="rId46"/>
    <p:sldId id="304" r:id="rId47"/>
    <p:sldId id="305" r:id="rId48"/>
    <p:sldId id="306" r:id="rId49"/>
    <p:sldId id="307" r:id="rId50"/>
    <p:sldId id="308" r:id="rId51"/>
    <p:sldId id="309" r:id="rId52"/>
  </p:sldIdLst>
  <p:sldSz cx="9144000" cy="6858000" type="screen4x3"/>
  <p:notesSz cx="6858000" cy="9144000"/>
  <p:embeddedFontLst>
    <p:embeddedFont>
      <p:font typeface="Calibri" panose="020F050202020403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channel21_official</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86</c:v>
                </c:pt>
                <c:pt idx="1">
                  <c:v>46</c:v>
                </c:pt>
                <c:pt idx="2">
                  <c:v>29</c:v>
                </c:pt>
                <c:pt idx="3">
                  <c:v>36</c:v>
                </c:pt>
                <c:pt idx="4">
                  <c:v>31</c:v>
                </c:pt>
                <c:pt idx="5">
                  <c:v>37</c:v>
                </c:pt>
                <c:pt idx="6">
                  <c:v>0</c:v>
                </c:pt>
                <c:pt idx="7">
                  <c:v>49</c:v>
                </c:pt>
                <c:pt idx="8">
                  <c:v>0</c:v>
                </c:pt>
                <c:pt idx="9">
                  <c:v>0</c:v>
                </c:pt>
                <c:pt idx="10">
                  <c:v>29</c:v>
                </c:pt>
                <c:pt idx="11">
                  <c:v>0</c:v>
                </c:pt>
                <c:pt idx="12">
                  <c:v>32</c:v>
                </c:pt>
                <c:pt idx="13">
                  <c:v>427</c:v>
                </c:pt>
                <c:pt idx="14">
                  <c:v>37</c:v>
                </c:pt>
                <c:pt idx="15">
                  <c:v>57</c:v>
                </c:pt>
                <c:pt idx="16">
                  <c:v>0</c:v>
                </c:pt>
                <c:pt idx="17">
                  <c:v>54</c:v>
                </c:pt>
                <c:pt idx="18">
                  <c:v>45</c:v>
                </c:pt>
                <c:pt idx="19">
                  <c:v>0</c:v>
                </c:pt>
                <c:pt idx="20">
                  <c:v>28</c:v>
                </c:pt>
                <c:pt idx="21">
                  <c:v>60</c:v>
                </c:pt>
                <c:pt idx="22">
                  <c:v>17</c:v>
                </c:pt>
                <c:pt idx="23">
                  <c:v>25</c:v>
                </c:pt>
                <c:pt idx="24">
                  <c:v>39</c:v>
                </c:pt>
                <c:pt idx="25">
                  <c:v>26</c:v>
                </c:pt>
                <c:pt idx="26">
                  <c:v>0</c:v>
                </c:pt>
                <c:pt idx="27">
                  <c:v>0</c:v>
                </c:pt>
                <c:pt idx="28">
                  <c:v>0</c:v>
                </c:pt>
                <c:pt idx="29">
                  <c:v>29</c:v>
                </c:pt>
                <c:pt idx="30">
                  <c:v>0</c:v>
                </c:pt>
              </c:numCache>
            </c:numRef>
          </c:val>
          <c:smooth val="0"/>
          <c:extLst>
            <c:ext xmlns:c16="http://schemas.microsoft.com/office/drawing/2014/chart" uri="{C3380CC4-5D6E-409C-BE32-E72D297353CC}">
              <c16:uniqueId val="{00000000-C2D3-438F-85AB-3DCCFB4835FF}"/>
            </c:ext>
          </c:extLst>
        </c:ser>
        <c:dLbls>
          <c:showLegendKey val="0"/>
          <c:showVal val="0"/>
          <c:showCatName val="0"/>
          <c:showSerName val="0"/>
          <c:showPercent val="0"/>
          <c:showBubbleSize val="0"/>
        </c:dLbls>
        <c:smooth val="0"/>
        <c:axId val="607681728"/>
        <c:axId val="607682056"/>
      </c:lineChart>
      <c:dateAx>
        <c:axId val="607681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682056"/>
        <c:crosses val="autoZero"/>
        <c:auto val="1"/>
        <c:lblOffset val="100"/>
        <c:baseTimeUnit val="days"/>
      </c:dateAx>
      <c:valAx>
        <c:axId val="60768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68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channel21_official</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0.58240000000000003</c:v>
                </c:pt>
                <c:pt idx="1">
                  <c:v>0.62309999999999999</c:v>
                </c:pt>
                <c:pt idx="2">
                  <c:v>0.39279999999999998</c:v>
                </c:pt>
                <c:pt idx="3">
                  <c:v>0.48759999999999998</c:v>
                </c:pt>
                <c:pt idx="4">
                  <c:v>0.41980000000000001</c:v>
                </c:pt>
                <c:pt idx="5">
                  <c:v>0.501</c:v>
                </c:pt>
                <c:pt idx="6">
                  <c:v>0</c:v>
                </c:pt>
                <c:pt idx="7">
                  <c:v>0.6623</c:v>
                </c:pt>
                <c:pt idx="8">
                  <c:v>0</c:v>
                </c:pt>
                <c:pt idx="9">
                  <c:v>0</c:v>
                </c:pt>
                <c:pt idx="10">
                  <c:v>0.3916</c:v>
                </c:pt>
                <c:pt idx="11">
                  <c:v>0</c:v>
                </c:pt>
                <c:pt idx="12">
                  <c:v>0.432</c:v>
                </c:pt>
                <c:pt idx="13">
                  <c:v>2.8820000000000001</c:v>
                </c:pt>
                <c:pt idx="14">
                  <c:v>0.49909999999999999</c:v>
                </c:pt>
                <c:pt idx="15">
                  <c:v>0.76829999999999998</c:v>
                </c:pt>
                <c:pt idx="16">
                  <c:v>0</c:v>
                </c:pt>
                <c:pt idx="17">
                  <c:v>0.72719999999999996</c:v>
                </c:pt>
                <c:pt idx="18">
                  <c:v>0.60570000000000002</c:v>
                </c:pt>
                <c:pt idx="19">
                  <c:v>0</c:v>
                </c:pt>
                <c:pt idx="20">
                  <c:v>0.37619999999999998</c:v>
                </c:pt>
                <c:pt idx="21">
                  <c:v>0.80579999999999996</c:v>
                </c:pt>
                <c:pt idx="22">
                  <c:v>0.2283</c:v>
                </c:pt>
                <c:pt idx="23">
                  <c:v>0.33560000000000001</c:v>
                </c:pt>
                <c:pt idx="24">
                  <c:v>0.52329999999999999</c:v>
                </c:pt>
                <c:pt idx="25">
                  <c:v>0.34870000000000001</c:v>
                </c:pt>
                <c:pt idx="26">
                  <c:v>0</c:v>
                </c:pt>
                <c:pt idx="27">
                  <c:v>0</c:v>
                </c:pt>
                <c:pt idx="28">
                  <c:v>0</c:v>
                </c:pt>
                <c:pt idx="29">
                  <c:v>0.38829999999999998</c:v>
                </c:pt>
                <c:pt idx="30">
                  <c:v>0</c:v>
                </c:pt>
              </c:numCache>
            </c:numRef>
          </c:val>
          <c:smooth val="0"/>
          <c:extLst>
            <c:ext xmlns:c16="http://schemas.microsoft.com/office/drawing/2014/chart" uri="{C3380CC4-5D6E-409C-BE32-E72D297353CC}">
              <c16:uniqueId val="{00000000-988D-4402-9C8B-F0056EF7635D}"/>
            </c:ext>
          </c:extLst>
        </c:ser>
        <c:dLbls>
          <c:showLegendKey val="0"/>
          <c:showVal val="0"/>
          <c:showCatName val="0"/>
          <c:showSerName val="0"/>
          <c:showPercent val="0"/>
          <c:showBubbleSize val="0"/>
        </c:dLbls>
        <c:smooth val="0"/>
        <c:axId val="607680416"/>
        <c:axId val="607682712"/>
      </c:lineChart>
      <c:dateAx>
        <c:axId val="607680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682712"/>
        <c:crosses val="autoZero"/>
        <c:auto val="1"/>
        <c:lblOffset val="100"/>
        <c:baseTimeUnit val="days"/>
      </c:dateAx>
      <c:valAx>
        <c:axId val="60768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68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channel21_official</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38291</c:v>
                </c:pt>
                <c:pt idx="1">
                  <c:v>71382</c:v>
                </c:pt>
                <c:pt idx="2">
                  <c:v>87435</c:v>
                </c:pt>
                <c:pt idx="3">
                  <c:v>100903</c:v>
                </c:pt>
                <c:pt idx="4">
                  <c:v>547382</c:v>
                </c:pt>
                <c:pt idx="5">
                  <c:v>200960</c:v>
                </c:pt>
                <c:pt idx="6">
                  <c:v>93501</c:v>
                </c:pt>
                <c:pt idx="7">
                  <c:v>92791</c:v>
                </c:pt>
                <c:pt idx="8">
                  <c:v>66301</c:v>
                </c:pt>
                <c:pt idx="9">
                  <c:v>59495</c:v>
                </c:pt>
                <c:pt idx="10">
                  <c:v>64965</c:v>
                </c:pt>
                <c:pt idx="11">
                  <c:v>71058</c:v>
                </c:pt>
                <c:pt idx="12">
                  <c:v>77059</c:v>
                </c:pt>
                <c:pt idx="13">
                  <c:v>78541</c:v>
                </c:pt>
                <c:pt idx="14">
                  <c:v>72441</c:v>
                </c:pt>
                <c:pt idx="15">
                  <c:v>79048</c:v>
                </c:pt>
                <c:pt idx="16">
                  <c:v>63347</c:v>
                </c:pt>
                <c:pt idx="17">
                  <c:v>54385</c:v>
                </c:pt>
                <c:pt idx="18">
                  <c:v>489547</c:v>
                </c:pt>
                <c:pt idx="19">
                  <c:v>1088455</c:v>
                </c:pt>
                <c:pt idx="20">
                  <c:v>63070</c:v>
                </c:pt>
                <c:pt idx="21">
                  <c:v>60921</c:v>
                </c:pt>
                <c:pt idx="22">
                  <c:v>61724</c:v>
                </c:pt>
                <c:pt idx="23">
                  <c:v>68255</c:v>
                </c:pt>
                <c:pt idx="24">
                  <c:v>66136</c:v>
                </c:pt>
                <c:pt idx="25">
                  <c:v>66629</c:v>
                </c:pt>
                <c:pt idx="26">
                  <c:v>62036</c:v>
                </c:pt>
                <c:pt idx="27">
                  <c:v>58319</c:v>
                </c:pt>
                <c:pt idx="28">
                  <c:v>56318</c:v>
                </c:pt>
                <c:pt idx="29">
                  <c:v>64892</c:v>
                </c:pt>
                <c:pt idx="30">
                  <c:v>53813</c:v>
                </c:pt>
              </c:numCache>
            </c:numRef>
          </c:val>
          <c:smooth val="0"/>
          <c:extLst>
            <c:ext xmlns:c16="http://schemas.microsoft.com/office/drawing/2014/chart" uri="{C3380CC4-5D6E-409C-BE32-E72D297353CC}">
              <c16:uniqueId val="{00000000-0201-4719-B9D3-A25940F667AD}"/>
            </c:ext>
          </c:extLst>
        </c:ser>
        <c:dLbls>
          <c:showLegendKey val="0"/>
          <c:showVal val="0"/>
          <c:showCatName val="0"/>
          <c:showSerName val="0"/>
          <c:showPercent val="0"/>
          <c:showBubbleSize val="0"/>
        </c:dLbls>
        <c:smooth val="0"/>
        <c:axId val="607691568"/>
        <c:axId val="607685992"/>
      </c:lineChart>
      <c:dateAx>
        <c:axId val="607691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685992"/>
        <c:crosses val="autoZero"/>
        <c:auto val="1"/>
        <c:lblOffset val="100"/>
        <c:baseTimeUnit val="days"/>
      </c:dateAx>
      <c:valAx>
        <c:axId val="60768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69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channel21_official</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45412</c:v>
                </c:pt>
                <c:pt idx="1">
                  <c:v>82664</c:v>
                </c:pt>
                <c:pt idx="2">
                  <c:v>101739</c:v>
                </c:pt>
                <c:pt idx="3">
                  <c:v>115359</c:v>
                </c:pt>
                <c:pt idx="4">
                  <c:v>585958</c:v>
                </c:pt>
                <c:pt idx="5">
                  <c:v>225047</c:v>
                </c:pt>
                <c:pt idx="6">
                  <c:v>104201</c:v>
                </c:pt>
                <c:pt idx="7">
                  <c:v>102169</c:v>
                </c:pt>
                <c:pt idx="8">
                  <c:v>78849</c:v>
                </c:pt>
                <c:pt idx="9">
                  <c:v>70567</c:v>
                </c:pt>
                <c:pt idx="10">
                  <c:v>72717</c:v>
                </c:pt>
                <c:pt idx="11">
                  <c:v>81180</c:v>
                </c:pt>
                <c:pt idx="12">
                  <c:v>87452</c:v>
                </c:pt>
                <c:pt idx="13">
                  <c:v>89567</c:v>
                </c:pt>
                <c:pt idx="14">
                  <c:v>83951</c:v>
                </c:pt>
                <c:pt idx="15">
                  <c:v>84240</c:v>
                </c:pt>
                <c:pt idx="16">
                  <c:v>72413</c:v>
                </c:pt>
                <c:pt idx="17">
                  <c:v>60456</c:v>
                </c:pt>
                <c:pt idx="18">
                  <c:v>498843</c:v>
                </c:pt>
                <c:pt idx="19">
                  <c:v>1126268</c:v>
                </c:pt>
                <c:pt idx="20">
                  <c:v>71176</c:v>
                </c:pt>
                <c:pt idx="21">
                  <c:v>71799</c:v>
                </c:pt>
                <c:pt idx="22">
                  <c:v>69441</c:v>
                </c:pt>
                <c:pt idx="23">
                  <c:v>76669</c:v>
                </c:pt>
                <c:pt idx="24">
                  <c:v>77111</c:v>
                </c:pt>
                <c:pt idx="25">
                  <c:v>77568</c:v>
                </c:pt>
                <c:pt idx="26">
                  <c:v>68480</c:v>
                </c:pt>
                <c:pt idx="27">
                  <c:v>65604</c:v>
                </c:pt>
                <c:pt idx="28">
                  <c:v>64444</c:v>
                </c:pt>
                <c:pt idx="29">
                  <c:v>73721</c:v>
                </c:pt>
                <c:pt idx="30">
                  <c:v>60281</c:v>
                </c:pt>
              </c:numCache>
            </c:numRef>
          </c:val>
          <c:smooth val="0"/>
          <c:extLst>
            <c:ext xmlns:c16="http://schemas.microsoft.com/office/drawing/2014/chart" uri="{C3380CC4-5D6E-409C-BE32-E72D297353CC}">
              <c16:uniqueId val="{00000000-313C-48E6-BB61-AAF5CD2AFD79}"/>
            </c:ext>
          </c:extLst>
        </c:ser>
        <c:dLbls>
          <c:showLegendKey val="0"/>
          <c:showVal val="0"/>
          <c:showCatName val="0"/>
          <c:showSerName val="0"/>
          <c:showPercent val="0"/>
          <c:showBubbleSize val="0"/>
        </c:dLbls>
        <c:smooth val="0"/>
        <c:axId val="607692224"/>
        <c:axId val="607686648"/>
      </c:lineChart>
      <c:dateAx>
        <c:axId val="607692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686648"/>
        <c:crosses val="autoZero"/>
        <c:auto val="1"/>
        <c:lblOffset val="100"/>
        <c:baseTimeUnit val="days"/>
      </c:dateAx>
      <c:valAx>
        <c:axId val="60768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69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channel21_official</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1</c:v>
                </c:pt>
                <c:pt idx="1">
                  <c:v>3</c:v>
                </c:pt>
                <c:pt idx="2">
                  <c:v>2</c:v>
                </c:pt>
                <c:pt idx="3">
                  <c:v>7</c:v>
                </c:pt>
                <c:pt idx="4">
                  <c:v>3</c:v>
                </c:pt>
                <c:pt idx="5">
                  <c:v>17</c:v>
                </c:pt>
                <c:pt idx="6">
                  <c:v>4</c:v>
                </c:pt>
                <c:pt idx="7">
                  <c:v>7</c:v>
                </c:pt>
                <c:pt idx="8">
                  <c:v>4</c:v>
                </c:pt>
                <c:pt idx="9">
                  <c:v>6</c:v>
                </c:pt>
                <c:pt idx="10">
                  <c:v>7</c:v>
                </c:pt>
                <c:pt idx="11">
                  <c:v>1</c:v>
                </c:pt>
                <c:pt idx="12">
                  <c:v>4</c:v>
                </c:pt>
                <c:pt idx="13">
                  <c:v>6</c:v>
                </c:pt>
                <c:pt idx="14">
                  <c:v>11</c:v>
                </c:pt>
                <c:pt idx="15">
                  <c:v>4</c:v>
                </c:pt>
                <c:pt idx="16">
                  <c:v>10</c:v>
                </c:pt>
                <c:pt idx="17">
                  <c:v>3</c:v>
                </c:pt>
                <c:pt idx="18">
                  <c:v>9</c:v>
                </c:pt>
                <c:pt idx="19">
                  <c:v>13</c:v>
                </c:pt>
                <c:pt idx="20">
                  <c:v>2</c:v>
                </c:pt>
                <c:pt idx="21">
                  <c:v>3</c:v>
                </c:pt>
                <c:pt idx="22">
                  <c:v>5</c:v>
                </c:pt>
                <c:pt idx="23">
                  <c:v>6</c:v>
                </c:pt>
                <c:pt idx="24">
                  <c:v>2</c:v>
                </c:pt>
                <c:pt idx="25">
                  <c:v>5</c:v>
                </c:pt>
                <c:pt idx="26">
                  <c:v>4</c:v>
                </c:pt>
                <c:pt idx="27">
                  <c:v>14</c:v>
                </c:pt>
                <c:pt idx="28">
                  <c:v>10</c:v>
                </c:pt>
                <c:pt idx="29">
                  <c:v>6</c:v>
                </c:pt>
                <c:pt idx="30">
                  <c:v>6</c:v>
                </c:pt>
              </c:numCache>
            </c:numRef>
          </c:val>
          <c:smooth val="0"/>
          <c:extLst>
            <c:ext xmlns:c16="http://schemas.microsoft.com/office/drawing/2014/chart" uri="{C3380CC4-5D6E-409C-BE32-E72D297353CC}">
              <c16:uniqueId val="{00000000-0009-4EE6-A30B-DC32ECF1DECB}"/>
            </c:ext>
          </c:extLst>
        </c:ser>
        <c:dLbls>
          <c:showLegendKey val="0"/>
          <c:showVal val="0"/>
          <c:showCatName val="0"/>
          <c:showSerName val="0"/>
          <c:showPercent val="0"/>
          <c:showBubbleSize val="0"/>
        </c:dLbls>
        <c:smooth val="0"/>
        <c:axId val="607696488"/>
        <c:axId val="607697800"/>
      </c:lineChart>
      <c:dateAx>
        <c:axId val="607696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697800"/>
        <c:crosses val="autoZero"/>
        <c:auto val="1"/>
        <c:lblOffset val="100"/>
        <c:baseTimeUnit val="days"/>
      </c:dateAx>
      <c:valAx>
        <c:axId val="60769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769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channel21_official</c:v>
                </c:pt>
              </c:strCache>
            </c:strRef>
          </c:cat>
          <c:val>
            <c:numRef>
              <c:f>Sheet1!$B$2</c:f>
              <c:numCache>
                <c:formatCode>General</c:formatCode>
                <c:ptCount val="1"/>
                <c:pt idx="0">
                  <c:v>1219</c:v>
                </c:pt>
              </c:numCache>
            </c:numRef>
          </c:val>
          <c:extLst>
            <c:ext xmlns:c16="http://schemas.microsoft.com/office/drawing/2014/chart" uri="{C3380CC4-5D6E-409C-BE32-E72D297353CC}">
              <c16:uniqueId val="{00000000-D41D-4532-9B30-DACB9A8D39E2}"/>
            </c:ext>
          </c:extLst>
        </c:ser>
        <c:dLbls>
          <c:showLegendKey val="0"/>
          <c:showVal val="0"/>
          <c:showCatName val="0"/>
          <c:showSerName val="0"/>
          <c:showPercent val="0"/>
          <c:showBubbleSize val="0"/>
        </c:dLbls>
        <c:gapWidth val="219"/>
        <c:overlap val="-27"/>
        <c:axId val="263146320"/>
        <c:axId val="263147304"/>
      </c:barChart>
      <c:catAx>
        <c:axId val="26314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147304"/>
        <c:crosses val="autoZero"/>
        <c:auto val="1"/>
        <c:lblAlgn val="ctr"/>
        <c:lblOffset val="100"/>
        <c:noMultiLvlLbl val="0"/>
      </c:catAx>
      <c:valAx>
        <c:axId val="26314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14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channel21_official</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1</c:v>
                </c:pt>
                <c:pt idx="1">
                  <c:v>3</c:v>
                </c:pt>
                <c:pt idx="2">
                  <c:v>2</c:v>
                </c:pt>
                <c:pt idx="3">
                  <c:v>7</c:v>
                </c:pt>
                <c:pt idx="4">
                  <c:v>3</c:v>
                </c:pt>
                <c:pt idx="5">
                  <c:v>17</c:v>
                </c:pt>
                <c:pt idx="6">
                  <c:v>4</c:v>
                </c:pt>
                <c:pt idx="7">
                  <c:v>7</c:v>
                </c:pt>
                <c:pt idx="8">
                  <c:v>4</c:v>
                </c:pt>
                <c:pt idx="9">
                  <c:v>6</c:v>
                </c:pt>
                <c:pt idx="10">
                  <c:v>7</c:v>
                </c:pt>
                <c:pt idx="11">
                  <c:v>1</c:v>
                </c:pt>
                <c:pt idx="12">
                  <c:v>4</c:v>
                </c:pt>
                <c:pt idx="13">
                  <c:v>6</c:v>
                </c:pt>
                <c:pt idx="14">
                  <c:v>11</c:v>
                </c:pt>
                <c:pt idx="15">
                  <c:v>4</c:v>
                </c:pt>
                <c:pt idx="16">
                  <c:v>10</c:v>
                </c:pt>
                <c:pt idx="17">
                  <c:v>3</c:v>
                </c:pt>
                <c:pt idx="18">
                  <c:v>9</c:v>
                </c:pt>
                <c:pt idx="19">
                  <c:v>13</c:v>
                </c:pt>
                <c:pt idx="20">
                  <c:v>2</c:v>
                </c:pt>
                <c:pt idx="21">
                  <c:v>3</c:v>
                </c:pt>
                <c:pt idx="22">
                  <c:v>5</c:v>
                </c:pt>
                <c:pt idx="23">
                  <c:v>6</c:v>
                </c:pt>
                <c:pt idx="24">
                  <c:v>2</c:v>
                </c:pt>
                <c:pt idx="25">
                  <c:v>5</c:v>
                </c:pt>
                <c:pt idx="26">
                  <c:v>4</c:v>
                </c:pt>
                <c:pt idx="27">
                  <c:v>14</c:v>
                </c:pt>
                <c:pt idx="28">
                  <c:v>10</c:v>
                </c:pt>
                <c:pt idx="29">
                  <c:v>6</c:v>
                </c:pt>
                <c:pt idx="30">
                  <c:v>6</c:v>
                </c:pt>
              </c:numCache>
            </c:numRef>
          </c:val>
          <c:smooth val="0"/>
          <c:extLst>
            <c:ext xmlns:c16="http://schemas.microsoft.com/office/drawing/2014/chart" uri="{C3380CC4-5D6E-409C-BE32-E72D297353CC}">
              <c16:uniqueId val="{00000000-9A5B-45E4-9F4C-37F75484ACDE}"/>
            </c:ext>
          </c:extLst>
        </c:ser>
        <c:dLbls>
          <c:showLegendKey val="0"/>
          <c:showVal val="0"/>
          <c:showCatName val="0"/>
          <c:showSerName val="0"/>
          <c:showPercent val="0"/>
          <c:showBubbleSize val="0"/>
        </c:dLbls>
        <c:smooth val="0"/>
        <c:axId val="263162064"/>
        <c:axId val="263158784"/>
      </c:lineChart>
      <c:dateAx>
        <c:axId val="26316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158784"/>
        <c:crosses val="autoZero"/>
        <c:auto val="1"/>
        <c:lblOffset val="100"/>
        <c:baseTimeUnit val="days"/>
      </c:dateAx>
      <c:valAx>
        <c:axId val="26315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16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channel21_official</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-1</c:v>
                </c:pt>
                <c:pt idx="1">
                  <c:v>-2</c:v>
                </c:pt>
                <c:pt idx="2">
                  <c:v>2</c:v>
                </c:pt>
                <c:pt idx="3">
                  <c:v>0</c:v>
                </c:pt>
                <c:pt idx="4">
                  <c:v>5</c:v>
                </c:pt>
                <c:pt idx="5">
                  <c:v>-5</c:v>
                </c:pt>
                <c:pt idx="6">
                  <c:v>13</c:v>
                </c:pt>
                <c:pt idx="7">
                  <c:v>6</c:v>
                </c:pt>
                <c:pt idx="8">
                  <c:v>3</c:v>
                </c:pt>
                <c:pt idx="9">
                  <c:v>1</c:v>
                </c:pt>
                <c:pt idx="10">
                  <c:v>-2</c:v>
                </c:pt>
                <c:pt idx="11">
                  <c:v>3</c:v>
                </c:pt>
                <c:pt idx="12">
                  <c:v>0</c:v>
                </c:pt>
                <c:pt idx="13">
                  <c:v>3</c:v>
                </c:pt>
                <c:pt idx="14">
                  <c:v>9</c:v>
                </c:pt>
                <c:pt idx="15">
                  <c:v>0</c:v>
                </c:pt>
                <c:pt idx="16">
                  <c:v>6</c:v>
                </c:pt>
                <c:pt idx="17">
                  <c:v>3</c:v>
                </c:pt>
                <c:pt idx="18">
                  <c:v>3</c:v>
                </c:pt>
                <c:pt idx="19">
                  <c:v>11</c:v>
                </c:pt>
                <c:pt idx="20">
                  <c:v>3</c:v>
                </c:pt>
                <c:pt idx="21">
                  <c:v>2</c:v>
                </c:pt>
                <c:pt idx="22">
                  <c:v>1</c:v>
                </c:pt>
                <c:pt idx="23">
                  <c:v>4</c:v>
                </c:pt>
                <c:pt idx="24">
                  <c:v>2</c:v>
                </c:pt>
                <c:pt idx="25">
                  <c:v>5</c:v>
                </c:pt>
                <c:pt idx="26">
                  <c:v>-2</c:v>
                </c:pt>
                <c:pt idx="27">
                  <c:v>3</c:v>
                </c:pt>
                <c:pt idx="28">
                  <c:v>4</c:v>
                </c:pt>
                <c:pt idx="29">
                  <c:v>8</c:v>
                </c:pt>
                <c:pt idx="30">
                  <c:v>2</c:v>
                </c:pt>
              </c:numCache>
            </c:numRef>
          </c:val>
          <c:smooth val="0"/>
          <c:extLst>
            <c:ext xmlns:c16="http://schemas.microsoft.com/office/drawing/2014/chart" uri="{C3380CC4-5D6E-409C-BE32-E72D297353CC}">
              <c16:uniqueId val="{00000000-61EF-467F-9C91-9F2749DC4031}"/>
            </c:ext>
          </c:extLst>
        </c:ser>
        <c:dLbls>
          <c:showLegendKey val="0"/>
          <c:showVal val="0"/>
          <c:showCatName val="0"/>
          <c:showSerName val="0"/>
          <c:showPercent val="0"/>
          <c:showBubbleSize val="0"/>
        </c:dLbls>
        <c:smooth val="0"/>
        <c:axId val="288669808"/>
        <c:axId val="288672432"/>
      </c:lineChart>
      <c:dateAx>
        <c:axId val="288669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72432"/>
        <c:crosses val="autoZero"/>
        <c:auto val="1"/>
        <c:lblOffset val="100"/>
        <c:baseTimeUnit val="days"/>
      </c:dateAx>
      <c:valAx>
        <c:axId val="288672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6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channel21_official</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7383</c:v>
                </c:pt>
                <c:pt idx="1">
                  <c:v>7381</c:v>
                </c:pt>
                <c:pt idx="2">
                  <c:v>7383</c:v>
                </c:pt>
                <c:pt idx="3">
                  <c:v>7383</c:v>
                </c:pt>
                <c:pt idx="4">
                  <c:v>7388</c:v>
                </c:pt>
                <c:pt idx="5">
                  <c:v>7383</c:v>
                </c:pt>
                <c:pt idx="6">
                  <c:v>7396</c:v>
                </c:pt>
                <c:pt idx="7">
                  <c:v>7402</c:v>
                </c:pt>
                <c:pt idx="8">
                  <c:v>7405</c:v>
                </c:pt>
                <c:pt idx="9">
                  <c:v>7406</c:v>
                </c:pt>
                <c:pt idx="10">
                  <c:v>7404</c:v>
                </c:pt>
                <c:pt idx="11">
                  <c:v>7407</c:v>
                </c:pt>
                <c:pt idx="12">
                  <c:v>7407</c:v>
                </c:pt>
                <c:pt idx="13">
                  <c:v>7410</c:v>
                </c:pt>
                <c:pt idx="14">
                  <c:v>7419</c:v>
                </c:pt>
                <c:pt idx="15">
                  <c:v>7419</c:v>
                </c:pt>
                <c:pt idx="16">
                  <c:v>7425</c:v>
                </c:pt>
                <c:pt idx="17">
                  <c:v>7428</c:v>
                </c:pt>
                <c:pt idx="18">
                  <c:v>7431</c:v>
                </c:pt>
                <c:pt idx="19">
                  <c:v>7442</c:v>
                </c:pt>
                <c:pt idx="20">
                  <c:v>7445</c:v>
                </c:pt>
                <c:pt idx="21">
                  <c:v>7447</c:v>
                </c:pt>
                <c:pt idx="22">
                  <c:v>7448</c:v>
                </c:pt>
                <c:pt idx="23">
                  <c:v>7452</c:v>
                </c:pt>
                <c:pt idx="24">
                  <c:v>7454</c:v>
                </c:pt>
                <c:pt idx="25">
                  <c:v>7459</c:v>
                </c:pt>
                <c:pt idx="26">
                  <c:v>7457</c:v>
                </c:pt>
                <c:pt idx="27">
                  <c:v>7460</c:v>
                </c:pt>
                <c:pt idx="28">
                  <c:v>7464</c:v>
                </c:pt>
                <c:pt idx="29">
                  <c:v>7472</c:v>
                </c:pt>
                <c:pt idx="30">
                  <c:v>7474</c:v>
                </c:pt>
              </c:numCache>
            </c:numRef>
          </c:val>
          <c:smooth val="0"/>
          <c:extLst>
            <c:ext xmlns:c16="http://schemas.microsoft.com/office/drawing/2014/chart" uri="{C3380CC4-5D6E-409C-BE32-E72D297353CC}">
              <c16:uniqueId val="{00000000-EDEC-42D7-AE16-15022AE5E59A}"/>
            </c:ext>
          </c:extLst>
        </c:ser>
        <c:dLbls>
          <c:showLegendKey val="0"/>
          <c:showVal val="0"/>
          <c:showCatName val="0"/>
          <c:showSerName val="0"/>
          <c:showPercent val="0"/>
          <c:showBubbleSize val="0"/>
        </c:dLbls>
        <c:smooth val="0"/>
        <c:axId val="288673744"/>
        <c:axId val="288663904"/>
      </c:lineChart>
      <c:dateAx>
        <c:axId val="288673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63904"/>
        <c:crosses val="autoZero"/>
        <c:auto val="1"/>
        <c:lblOffset val="100"/>
        <c:baseTimeUnit val="days"/>
      </c:dateAx>
      <c:valAx>
        <c:axId val="28866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67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1AC9B-3A86-448C-8DBA-48439262AF49}"/>
              </a:ext>
            </a:extLst>
          </p:cNvPr>
          <p:cNvSpPr>
            <a:spLocks noGrp="1"/>
          </p:cNvSpPr>
          <p:nvPr>
            <p:ph type="ctrTitle"/>
          </p:nvPr>
        </p:nvSpPr>
        <p:spPr/>
        <p:txBody>
          <a:bodyPr/>
          <a:lstStyle/>
          <a:p>
            <a:r>
              <a:rPr lang="en-US"/>
              <a:t>CHANNEL21 Instagram</a:t>
            </a:r>
          </a:p>
        </p:txBody>
      </p:sp>
      <p:sp>
        <p:nvSpPr>
          <p:cNvPr id="3" name="Subtitle 2">
            <a:extLst>
              <a:ext uri="{FF2B5EF4-FFF2-40B4-BE49-F238E27FC236}">
                <a16:creationId xmlns:a16="http://schemas.microsoft.com/office/drawing/2014/main" id="{9ED3CDAD-CCD1-4329-B4B6-B59576DD5C80}"/>
              </a:ext>
            </a:extLst>
          </p:cNvPr>
          <p:cNvSpPr>
            <a:spLocks noGrp="1"/>
          </p:cNvSpPr>
          <p:nvPr>
            <p:ph type="subTitle" idx="1"/>
          </p:nvPr>
        </p:nvSpPr>
        <p:spPr/>
        <p:txBody>
          <a:bodyPr/>
          <a:lstStyle/>
          <a:p>
            <a:r>
              <a:rPr lang="en-US"/>
              <a:t>CHANNEL21 GmbH</a:t>
            </a:r>
          </a:p>
        </p:txBody>
      </p:sp>
    </p:spTree>
    <p:extLst>
      <p:ext uri="{BB962C8B-B14F-4D97-AF65-F5344CB8AC3E}">
        <p14:creationId xmlns:p14="http://schemas.microsoft.com/office/powerpoint/2010/main" val="3789342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2CAD6-8FC5-4000-8C9C-CB0BAA147FA2}"/>
              </a:ext>
            </a:extLst>
          </p:cNvPr>
          <p:cNvSpPr>
            <a:spLocks noGrp="1"/>
          </p:cNvSpPr>
          <p:nvPr>
            <p:ph type="title"/>
          </p:nvPr>
        </p:nvSpPr>
        <p:spPr/>
        <p:txBody>
          <a:bodyPr/>
          <a:lstStyle/>
          <a:p>
            <a:r>
              <a:rPr lang="en-US"/>
              <a:t>Instagram Posts Table | channel21_official - 1 of 24</a:t>
            </a:r>
          </a:p>
        </p:txBody>
      </p:sp>
      <p:graphicFrame>
        <p:nvGraphicFramePr>
          <p:cNvPr id="5" name="Table Placeholder 4">
            <a:extLst>
              <a:ext uri="{FF2B5EF4-FFF2-40B4-BE49-F238E27FC236}">
                <a16:creationId xmlns:a16="http://schemas.microsoft.com/office/drawing/2014/main" id="{324CFC51-06AC-4B68-93A6-7A59D941BAA0}"/>
              </a:ext>
            </a:extLst>
          </p:cNvPr>
          <p:cNvGraphicFramePr>
            <a:graphicFrameLocks noGrp="1"/>
          </p:cNvGraphicFramePr>
          <p:nvPr>
            <p:ph type="tbl" sz="quarter" idx="13"/>
            <p:extLst>
              <p:ext uri="{D42A27DB-BD31-4B8C-83A1-F6EECF244321}">
                <p14:modId xmlns:p14="http://schemas.microsoft.com/office/powerpoint/2010/main" val="3790069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461343727"/>
                    </a:ext>
                  </a:extLst>
                </a:gridCol>
                <a:gridCol w="658369">
                  <a:extLst>
                    <a:ext uri="{9D8B030D-6E8A-4147-A177-3AD203B41FA5}">
                      <a16:colId xmlns:a16="http://schemas.microsoft.com/office/drawing/2014/main" val="2931233926"/>
                    </a:ext>
                  </a:extLst>
                </a:gridCol>
                <a:gridCol w="822961">
                  <a:extLst>
                    <a:ext uri="{9D8B030D-6E8A-4147-A177-3AD203B41FA5}">
                      <a16:colId xmlns:a16="http://schemas.microsoft.com/office/drawing/2014/main" val="4171474227"/>
                    </a:ext>
                  </a:extLst>
                </a:gridCol>
                <a:gridCol w="246888">
                  <a:extLst>
                    <a:ext uri="{9D8B030D-6E8A-4147-A177-3AD203B41FA5}">
                      <a16:colId xmlns:a16="http://schemas.microsoft.com/office/drawing/2014/main" val="1321212817"/>
                    </a:ext>
                  </a:extLst>
                </a:gridCol>
                <a:gridCol w="246888">
                  <a:extLst>
                    <a:ext uri="{9D8B030D-6E8A-4147-A177-3AD203B41FA5}">
                      <a16:colId xmlns:a16="http://schemas.microsoft.com/office/drawing/2014/main" val="1987133666"/>
                    </a:ext>
                  </a:extLst>
                </a:gridCol>
                <a:gridCol w="246888">
                  <a:extLst>
                    <a:ext uri="{9D8B030D-6E8A-4147-A177-3AD203B41FA5}">
                      <a16:colId xmlns:a16="http://schemas.microsoft.com/office/drawing/2014/main" val="3190444604"/>
                    </a:ext>
                  </a:extLst>
                </a:gridCol>
                <a:gridCol w="246888">
                  <a:extLst>
                    <a:ext uri="{9D8B030D-6E8A-4147-A177-3AD203B41FA5}">
                      <a16:colId xmlns:a16="http://schemas.microsoft.com/office/drawing/2014/main" val="3586983925"/>
                    </a:ext>
                  </a:extLst>
                </a:gridCol>
                <a:gridCol w="246888">
                  <a:extLst>
                    <a:ext uri="{9D8B030D-6E8A-4147-A177-3AD203B41FA5}">
                      <a16:colId xmlns:a16="http://schemas.microsoft.com/office/drawing/2014/main" val="917864777"/>
                    </a:ext>
                  </a:extLst>
                </a:gridCol>
                <a:gridCol w="246888">
                  <a:extLst>
                    <a:ext uri="{9D8B030D-6E8A-4147-A177-3AD203B41FA5}">
                      <a16:colId xmlns:a16="http://schemas.microsoft.com/office/drawing/2014/main" val="2130887155"/>
                    </a:ext>
                  </a:extLst>
                </a:gridCol>
                <a:gridCol w="246888">
                  <a:extLst>
                    <a:ext uri="{9D8B030D-6E8A-4147-A177-3AD203B41FA5}">
                      <a16:colId xmlns:a16="http://schemas.microsoft.com/office/drawing/2014/main" val="895586371"/>
                    </a:ext>
                  </a:extLst>
                </a:gridCol>
                <a:gridCol w="246888">
                  <a:extLst>
                    <a:ext uri="{9D8B030D-6E8A-4147-A177-3AD203B41FA5}">
                      <a16:colId xmlns:a16="http://schemas.microsoft.com/office/drawing/2014/main" val="3134941676"/>
                    </a:ext>
                  </a:extLst>
                </a:gridCol>
                <a:gridCol w="246888">
                  <a:extLst>
                    <a:ext uri="{9D8B030D-6E8A-4147-A177-3AD203B41FA5}">
                      <a16:colId xmlns:a16="http://schemas.microsoft.com/office/drawing/2014/main" val="3950275257"/>
                    </a:ext>
                  </a:extLst>
                </a:gridCol>
                <a:gridCol w="246888">
                  <a:extLst>
                    <a:ext uri="{9D8B030D-6E8A-4147-A177-3AD203B41FA5}">
                      <a16:colId xmlns:a16="http://schemas.microsoft.com/office/drawing/2014/main" val="1042558237"/>
                    </a:ext>
                  </a:extLst>
                </a:gridCol>
                <a:gridCol w="246888">
                  <a:extLst>
                    <a:ext uri="{9D8B030D-6E8A-4147-A177-3AD203B41FA5}">
                      <a16:colId xmlns:a16="http://schemas.microsoft.com/office/drawing/2014/main" val="2435365"/>
                    </a:ext>
                  </a:extLst>
                </a:gridCol>
                <a:gridCol w="246888">
                  <a:extLst>
                    <a:ext uri="{9D8B030D-6E8A-4147-A177-3AD203B41FA5}">
                      <a16:colId xmlns:a16="http://schemas.microsoft.com/office/drawing/2014/main" val="1388356429"/>
                    </a:ext>
                  </a:extLst>
                </a:gridCol>
                <a:gridCol w="246888">
                  <a:extLst>
                    <a:ext uri="{9D8B030D-6E8A-4147-A177-3AD203B41FA5}">
                      <a16:colId xmlns:a16="http://schemas.microsoft.com/office/drawing/2014/main" val="489622592"/>
                    </a:ext>
                  </a:extLst>
                </a:gridCol>
                <a:gridCol w="246888">
                  <a:extLst>
                    <a:ext uri="{9D8B030D-6E8A-4147-A177-3AD203B41FA5}">
                      <a16:colId xmlns:a16="http://schemas.microsoft.com/office/drawing/2014/main" val="2470678908"/>
                    </a:ext>
                  </a:extLst>
                </a:gridCol>
                <a:gridCol w="246888">
                  <a:extLst>
                    <a:ext uri="{9D8B030D-6E8A-4147-A177-3AD203B41FA5}">
                      <a16:colId xmlns:a16="http://schemas.microsoft.com/office/drawing/2014/main" val="1158446488"/>
                    </a:ext>
                  </a:extLst>
                </a:gridCol>
                <a:gridCol w="246888">
                  <a:extLst>
                    <a:ext uri="{9D8B030D-6E8A-4147-A177-3AD203B41FA5}">
                      <a16:colId xmlns:a16="http://schemas.microsoft.com/office/drawing/2014/main" val="1198111519"/>
                    </a:ext>
                  </a:extLst>
                </a:gridCol>
                <a:gridCol w="246888">
                  <a:extLst>
                    <a:ext uri="{9D8B030D-6E8A-4147-A177-3AD203B41FA5}">
                      <a16:colId xmlns:a16="http://schemas.microsoft.com/office/drawing/2014/main" val="2836802950"/>
                    </a:ext>
                  </a:extLst>
                </a:gridCol>
                <a:gridCol w="246888">
                  <a:extLst>
                    <a:ext uri="{9D8B030D-6E8A-4147-A177-3AD203B41FA5}">
                      <a16:colId xmlns:a16="http://schemas.microsoft.com/office/drawing/2014/main" val="842151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954934830"/>
                  </a:ext>
                </a:extLst>
              </a:tr>
            </a:tbl>
          </a:graphicData>
        </a:graphic>
      </p:graphicFrame>
      <p:sp>
        <p:nvSpPr>
          <p:cNvPr id="4" name="Text Placeholder 3">
            <a:extLst>
              <a:ext uri="{FF2B5EF4-FFF2-40B4-BE49-F238E27FC236}">
                <a16:creationId xmlns:a16="http://schemas.microsoft.com/office/drawing/2014/main" id="{5BE52924-69E7-454E-937F-B6687CC57C3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291234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A46CD-7D0F-4113-9AD6-DCC715009E3C}"/>
              </a:ext>
            </a:extLst>
          </p:cNvPr>
          <p:cNvSpPr>
            <a:spLocks noGrp="1"/>
          </p:cNvSpPr>
          <p:nvPr>
            <p:ph type="title"/>
          </p:nvPr>
        </p:nvSpPr>
        <p:spPr/>
        <p:txBody>
          <a:bodyPr/>
          <a:lstStyle/>
          <a:p>
            <a:r>
              <a:rPr lang="en-US"/>
              <a:t>Instagram Posts Table | channel21_official - 2 of 24</a:t>
            </a:r>
          </a:p>
        </p:txBody>
      </p:sp>
      <p:graphicFrame>
        <p:nvGraphicFramePr>
          <p:cNvPr id="5" name="Table Placeholder 4">
            <a:extLst>
              <a:ext uri="{FF2B5EF4-FFF2-40B4-BE49-F238E27FC236}">
                <a16:creationId xmlns:a16="http://schemas.microsoft.com/office/drawing/2014/main" id="{071A80EE-FEFF-4A73-8549-53B936934664}"/>
              </a:ext>
            </a:extLst>
          </p:cNvPr>
          <p:cNvGraphicFramePr>
            <a:graphicFrameLocks noGrp="1"/>
          </p:cNvGraphicFramePr>
          <p:nvPr>
            <p:ph type="tbl" sz="quarter" idx="13"/>
            <p:extLst>
              <p:ext uri="{D42A27DB-BD31-4B8C-83A1-F6EECF244321}">
                <p14:modId xmlns:p14="http://schemas.microsoft.com/office/powerpoint/2010/main" val="981044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64967725"/>
                    </a:ext>
                  </a:extLst>
                </a:gridCol>
                <a:gridCol w="658369">
                  <a:extLst>
                    <a:ext uri="{9D8B030D-6E8A-4147-A177-3AD203B41FA5}">
                      <a16:colId xmlns:a16="http://schemas.microsoft.com/office/drawing/2014/main" val="3854208201"/>
                    </a:ext>
                  </a:extLst>
                </a:gridCol>
                <a:gridCol w="822961">
                  <a:extLst>
                    <a:ext uri="{9D8B030D-6E8A-4147-A177-3AD203B41FA5}">
                      <a16:colId xmlns:a16="http://schemas.microsoft.com/office/drawing/2014/main" val="2899488260"/>
                    </a:ext>
                  </a:extLst>
                </a:gridCol>
                <a:gridCol w="246888">
                  <a:extLst>
                    <a:ext uri="{9D8B030D-6E8A-4147-A177-3AD203B41FA5}">
                      <a16:colId xmlns:a16="http://schemas.microsoft.com/office/drawing/2014/main" val="2036929245"/>
                    </a:ext>
                  </a:extLst>
                </a:gridCol>
                <a:gridCol w="246888">
                  <a:extLst>
                    <a:ext uri="{9D8B030D-6E8A-4147-A177-3AD203B41FA5}">
                      <a16:colId xmlns:a16="http://schemas.microsoft.com/office/drawing/2014/main" val="2588317200"/>
                    </a:ext>
                  </a:extLst>
                </a:gridCol>
                <a:gridCol w="246888">
                  <a:extLst>
                    <a:ext uri="{9D8B030D-6E8A-4147-A177-3AD203B41FA5}">
                      <a16:colId xmlns:a16="http://schemas.microsoft.com/office/drawing/2014/main" val="403712861"/>
                    </a:ext>
                  </a:extLst>
                </a:gridCol>
                <a:gridCol w="246888">
                  <a:extLst>
                    <a:ext uri="{9D8B030D-6E8A-4147-A177-3AD203B41FA5}">
                      <a16:colId xmlns:a16="http://schemas.microsoft.com/office/drawing/2014/main" val="1320600016"/>
                    </a:ext>
                  </a:extLst>
                </a:gridCol>
                <a:gridCol w="246888">
                  <a:extLst>
                    <a:ext uri="{9D8B030D-6E8A-4147-A177-3AD203B41FA5}">
                      <a16:colId xmlns:a16="http://schemas.microsoft.com/office/drawing/2014/main" val="1806784074"/>
                    </a:ext>
                  </a:extLst>
                </a:gridCol>
                <a:gridCol w="246888">
                  <a:extLst>
                    <a:ext uri="{9D8B030D-6E8A-4147-A177-3AD203B41FA5}">
                      <a16:colId xmlns:a16="http://schemas.microsoft.com/office/drawing/2014/main" val="3442590901"/>
                    </a:ext>
                  </a:extLst>
                </a:gridCol>
                <a:gridCol w="246888">
                  <a:extLst>
                    <a:ext uri="{9D8B030D-6E8A-4147-A177-3AD203B41FA5}">
                      <a16:colId xmlns:a16="http://schemas.microsoft.com/office/drawing/2014/main" val="352987181"/>
                    </a:ext>
                  </a:extLst>
                </a:gridCol>
                <a:gridCol w="246888">
                  <a:extLst>
                    <a:ext uri="{9D8B030D-6E8A-4147-A177-3AD203B41FA5}">
                      <a16:colId xmlns:a16="http://schemas.microsoft.com/office/drawing/2014/main" val="1648883021"/>
                    </a:ext>
                  </a:extLst>
                </a:gridCol>
                <a:gridCol w="246888">
                  <a:extLst>
                    <a:ext uri="{9D8B030D-6E8A-4147-A177-3AD203B41FA5}">
                      <a16:colId xmlns:a16="http://schemas.microsoft.com/office/drawing/2014/main" val="3112757462"/>
                    </a:ext>
                  </a:extLst>
                </a:gridCol>
                <a:gridCol w="246888">
                  <a:extLst>
                    <a:ext uri="{9D8B030D-6E8A-4147-A177-3AD203B41FA5}">
                      <a16:colId xmlns:a16="http://schemas.microsoft.com/office/drawing/2014/main" val="3207493658"/>
                    </a:ext>
                  </a:extLst>
                </a:gridCol>
                <a:gridCol w="246888">
                  <a:extLst>
                    <a:ext uri="{9D8B030D-6E8A-4147-A177-3AD203B41FA5}">
                      <a16:colId xmlns:a16="http://schemas.microsoft.com/office/drawing/2014/main" val="238791339"/>
                    </a:ext>
                  </a:extLst>
                </a:gridCol>
                <a:gridCol w="246888">
                  <a:extLst>
                    <a:ext uri="{9D8B030D-6E8A-4147-A177-3AD203B41FA5}">
                      <a16:colId xmlns:a16="http://schemas.microsoft.com/office/drawing/2014/main" val="598568858"/>
                    </a:ext>
                  </a:extLst>
                </a:gridCol>
                <a:gridCol w="246888">
                  <a:extLst>
                    <a:ext uri="{9D8B030D-6E8A-4147-A177-3AD203B41FA5}">
                      <a16:colId xmlns:a16="http://schemas.microsoft.com/office/drawing/2014/main" val="1113440033"/>
                    </a:ext>
                  </a:extLst>
                </a:gridCol>
                <a:gridCol w="246888">
                  <a:extLst>
                    <a:ext uri="{9D8B030D-6E8A-4147-A177-3AD203B41FA5}">
                      <a16:colId xmlns:a16="http://schemas.microsoft.com/office/drawing/2014/main" val="3425027718"/>
                    </a:ext>
                  </a:extLst>
                </a:gridCol>
                <a:gridCol w="246888">
                  <a:extLst>
                    <a:ext uri="{9D8B030D-6E8A-4147-A177-3AD203B41FA5}">
                      <a16:colId xmlns:a16="http://schemas.microsoft.com/office/drawing/2014/main" val="1415065516"/>
                    </a:ext>
                  </a:extLst>
                </a:gridCol>
                <a:gridCol w="246888">
                  <a:extLst>
                    <a:ext uri="{9D8B030D-6E8A-4147-A177-3AD203B41FA5}">
                      <a16:colId xmlns:a16="http://schemas.microsoft.com/office/drawing/2014/main" val="3558082463"/>
                    </a:ext>
                  </a:extLst>
                </a:gridCol>
                <a:gridCol w="246888">
                  <a:extLst>
                    <a:ext uri="{9D8B030D-6E8A-4147-A177-3AD203B41FA5}">
                      <a16:colId xmlns:a16="http://schemas.microsoft.com/office/drawing/2014/main" val="181257238"/>
                    </a:ext>
                  </a:extLst>
                </a:gridCol>
                <a:gridCol w="246888">
                  <a:extLst>
                    <a:ext uri="{9D8B030D-6E8A-4147-A177-3AD203B41FA5}">
                      <a16:colId xmlns:a16="http://schemas.microsoft.com/office/drawing/2014/main" val="969912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24917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- 2024-05-14 08:01:00</a:t>
                      </a:r>
                      <a:r>
                        <a:rPr kumimoji="0" lang="en-US" sz="1000" b="0" i="0" u="none" strike="noStrike" kern="1200" cap="none" spc="0" normalizeH="0" baseline="0" noProof="0">
                          <a:ln>
                            <a:noFill/>
                          </a:ln>
                          <a:solidFill>
                            <a:prstClr val="black"/>
                          </a:solidFill>
                          <a:effectLst/>
                          <a:uLnTx/>
                          <a:uFillTx/>
                          <a:latin typeface="Calibri"/>
                          <a:ea typeface="+mn-ea"/>
                          <a:cs typeface="+mn-cs"/>
                        </a:rPr>
                        <a:t>
 Was findest du an dir am schönsten💖? Beantworte uns diese Frage in den Kommentaren und nimm an unserem wundervollen Gewinnspiel teil, das wir extra für dich als Highlight unseres Beauty-Monats zusammengestellt haben😍. Gewinnen kannst du einen exklusiven Björn Donner Shopper mit unseren beliebten Beauty-Produkten: 
Photoskintastic Chlorophyll Eye Cream
Deep Organic Care Ampullen-Treatment
HOLISTIC SHOWER GEL
ICONA MILANO Lidschattenpalette
Aloe MAN Face Cream
🤞🍀 Teilnehmen kannst du bis 28.5.2024, 23:59 Uhr. Der/die glückliche Gewinner/in wird am 29.05.2024 bei Social Media bekanntgegeben. Weitere Infos zu unseren Teilnahmebedingungen bei Social Media Gewinnspielen findest du hier: https://www.channel21.de/socialmediagewinnspiele
#gewinnspiel #beauty #channel21 #schönheit #skincare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https://quintly-eu-image-storage.s3.amazonaws.com/2f6c6b899ae96eab4ac7346acdc24354/7680b1955119ae6841ffd7990c7e3e94.jpg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72567552"/>
                  </a:ext>
                </a:extLst>
              </a:tr>
            </a:tbl>
          </a:graphicData>
        </a:graphic>
      </p:graphicFrame>
      <p:sp>
        <p:nvSpPr>
          <p:cNvPr id="4" name="Text Placeholder 3">
            <a:extLst>
              <a:ext uri="{FF2B5EF4-FFF2-40B4-BE49-F238E27FC236}">
                <a16:creationId xmlns:a16="http://schemas.microsoft.com/office/drawing/2014/main" id="{30ED9A15-97DB-49A3-82B1-8ED69F65817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472716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342BA-B804-40B8-83FD-516FD6F0010A}"/>
              </a:ext>
            </a:extLst>
          </p:cNvPr>
          <p:cNvSpPr>
            <a:spLocks noGrp="1"/>
          </p:cNvSpPr>
          <p:nvPr>
            <p:ph type="title"/>
          </p:nvPr>
        </p:nvSpPr>
        <p:spPr/>
        <p:txBody>
          <a:bodyPr/>
          <a:lstStyle/>
          <a:p>
            <a:r>
              <a:rPr lang="en-US"/>
              <a:t>Instagram Posts Table | channel21_official - 3 of 24</a:t>
            </a:r>
          </a:p>
        </p:txBody>
      </p:sp>
      <p:graphicFrame>
        <p:nvGraphicFramePr>
          <p:cNvPr id="5" name="Table Placeholder 4">
            <a:extLst>
              <a:ext uri="{FF2B5EF4-FFF2-40B4-BE49-F238E27FC236}">
                <a16:creationId xmlns:a16="http://schemas.microsoft.com/office/drawing/2014/main" id="{FEA0C7ED-2DD9-4521-901D-36D21CCA0CCB}"/>
              </a:ext>
            </a:extLst>
          </p:cNvPr>
          <p:cNvGraphicFramePr>
            <a:graphicFrameLocks noGrp="1"/>
          </p:cNvGraphicFramePr>
          <p:nvPr>
            <p:ph type="tbl" sz="quarter" idx="13"/>
            <p:extLst>
              <p:ext uri="{D42A27DB-BD31-4B8C-83A1-F6EECF244321}">
                <p14:modId xmlns:p14="http://schemas.microsoft.com/office/powerpoint/2010/main" val="818660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883271318"/>
                    </a:ext>
                  </a:extLst>
                </a:gridCol>
                <a:gridCol w="658369">
                  <a:extLst>
                    <a:ext uri="{9D8B030D-6E8A-4147-A177-3AD203B41FA5}">
                      <a16:colId xmlns:a16="http://schemas.microsoft.com/office/drawing/2014/main" val="4116276682"/>
                    </a:ext>
                  </a:extLst>
                </a:gridCol>
                <a:gridCol w="822961">
                  <a:extLst>
                    <a:ext uri="{9D8B030D-6E8A-4147-A177-3AD203B41FA5}">
                      <a16:colId xmlns:a16="http://schemas.microsoft.com/office/drawing/2014/main" val="3642495948"/>
                    </a:ext>
                  </a:extLst>
                </a:gridCol>
                <a:gridCol w="246888">
                  <a:extLst>
                    <a:ext uri="{9D8B030D-6E8A-4147-A177-3AD203B41FA5}">
                      <a16:colId xmlns:a16="http://schemas.microsoft.com/office/drawing/2014/main" val="1764721832"/>
                    </a:ext>
                  </a:extLst>
                </a:gridCol>
                <a:gridCol w="246888">
                  <a:extLst>
                    <a:ext uri="{9D8B030D-6E8A-4147-A177-3AD203B41FA5}">
                      <a16:colId xmlns:a16="http://schemas.microsoft.com/office/drawing/2014/main" val="3313892892"/>
                    </a:ext>
                  </a:extLst>
                </a:gridCol>
                <a:gridCol w="246888">
                  <a:extLst>
                    <a:ext uri="{9D8B030D-6E8A-4147-A177-3AD203B41FA5}">
                      <a16:colId xmlns:a16="http://schemas.microsoft.com/office/drawing/2014/main" val="2496828689"/>
                    </a:ext>
                  </a:extLst>
                </a:gridCol>
                <a:gridCol w="246888">
                  <a:extLst>
                    <a:ext uri="{9D8B030D-6E8A-4147-A177-3AD203B41FA5}">
                      <a16:colId xmlns:a16="http://schemas.microsoft.com/office/drawing/2014/main" val="2600908331"/>
                    </a:ext>
                  </a:extLst>
                </a:gridCol>
                <a:gridCol w="246888">
                  <a:extLst>
                    <a:ext uri="{9D8B030D-6E8A-4147-A177-3AD203B41FA5}">
                      <a16:colId xmlns:a16="http://schemas.microsoft.com/office/drawing/2014/main" val="2574476472"/>
                    </a:ext>
                  </a:extLst>
                </a:gridCol>
                <a:gridCol w="246888">
                  <a:extLst>
                    <a:ext uri="{9D8B030D-6E8A-4147-A177-3AD203B41FA5}">
                      <a16:colId xmlns:a16="http://schemas.microsoft.com/office/drawing/2014/main" val="668871893"/>
                    </a:ext>
                  </a:extLst>
                </a:gridCol>
                <a:gridCol w="246888">
                  <a:extLst>
                    <a:ext uri="{9D8B030D-6E8A-4147-A177-3AD203B41FA5}">
                      <a16:colId xmlns:a16="http://schemas.microsoft.com/office/drawing/2014/main" val="2728019893"/>
                    </a:ext>
                  </a:extLst>
                </a:gridCol>
                <a:gridCol w="246888">
                  <a:extLst>
                    <a:ext uri="{9D8B030D-6E8A-4147-A177-3AD203B41FA5}">
                      <a16:colId xmlns:a16="http://schemas.microsoft.com/office/drawing/2014/main" val="2807629118"/>
                    </a:ext>
                  </a:extLst>
                </a:gridCol>
                <a:gridCol w="246888">
                  <a:extLst>
                    <a:ext uri="{9D8B030D-6E8A-4147-A177-3AD203B41FA5}">
                      <a16:colId xmlns:a16="http://schemas.microsoft.com/office/drawing/2014/main" val="677007775"/>
                    </a:ext>
                  </a:extLst>
                </a:gridCol>
                <a:gridCol w="246888">
                  <a:extLst>
                    <a:ext uri="{9D8B030D-6E8A-4147-A177-3AD203B41FA5}">
                      <a16:colId xmlns:a16="http://schemas.microsoft.com/office/drawing/2014/main" val="3042268883"/>
                    </a:ext>
                  </a:extLst>
                </a:gridCol>
                <a:gridCol w="246888">
                  <a:extLst>
                    <a:ext uri="{9D8B030D-6E8A-4147-A177-3AD203B41FA5}">
                      <a16:colId xmlns:a16="http://schemas.microsoft.com/office/drawing/2014/main" val="3539782136"/>
                    </a:ext>
                  </a:extLst>
                </a:gridCol>
                <a:gridCol w="246888">
                  <a:extLst>
                    <a:ext uri="{9D8B030D-6E8A-4147-A177-3AD203B41FA5}">
                      <a16:colId xmlns:a16="http://schemas.microsoft.com/office/drawing/2014/main" val="2931200331"/>
                    </a:ext>
                  </a:extLst>
                </a:gridCol>
                <a:gridCol w="246888">
                  <a:extLst>
                    <a:ext uri="{9D8B030D-6E8A-4147-A177-3AD203B41FA5}">
                      <a16:colId xmlns:a16="http://schemas.microsoft.com/office/drawing/2014/main" val="2505345908"/>
                    </a:ext>
                  </a:extLst>
                </a:gridCol>
                <a:gridCol w="246888">
                  <a:extLst>
                    <a:ext uri="{9D8B030D-6E8A-4147-A177-3AD203B41FA5}">
                      <a16:colId xmlns:a16="http://schemas.microsoft.com/office/drawing/2014/main" val="2396064379"/>
                    </a:ext>
                  </a:extLst>
                </a:gridCol>
                <a:gridCol w="246888">
                  <a:extLst>
                    <a:ext uri="{9D8B030D-6E8A-4147-A177-3AD203B41FA5}">
                      <a16:colId xmlns:a16="http://schemas.microsoft.com/office/drawing/2014/main" val="4146068928"/>
                    </a:ext>
                  </a:extLst>
                </a:gridCol>
                <a:gridCol w="246888">
                  <a:extLst>
                    <a:ext uri="{9D8B030D-6E8A-4147-A177-3AD203B41FA5}">
                      <a16:colId xmlns:a16="http://schemas.microsoft.com/office/drawing/2014/main" val="4149425138"/>
                    </a:ext>
                  </a:extLst>
                </a:gridCol>
                <a:gridCol w="246888">
                  <a:extLst>
                    <a:ext uri="{9D8B030D-6E8A-4147-A177-3AD203B41FA5}">
                      <a16:colId xmlns:a16="http://schemas.microsoft.com/office/drawing/2014/main" val="907984615"/>
                    </a:ext>
                  </a:extLst>
                </a:gridCol>
                <a:gridCol w="246888">
                  <a:extLst>
                    <a:ext uri="{9D8B030D-6E8A-4147-A177-3AD203B41FA5}">
                      <a16:colId xmlns:a16="http://schemas.microsoft.com/office/drawing/2014/main" val="1088326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573764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- 2024-05-18 10:01:39</a:t>
                      </a:r>
                      <a:r>
                        <a:rPr kumimoji="0" lang="en-US" sz="1000" b="0" i="0" u="none" strike="noStrike" kern="1200" cap="none" spc="0" normalizeH="0" baseline="0" noProof="0">
                          <a:ln>
                            <a:noFill/>
                          </a:ln>
                          <a:solidFill>
                            <a:prstClr val="black"/>
                          </a:solidFill>
                          <a:effectLst/>
                          <a:uLnTx/>
                          <a:uFillTx/>
                          <a:latin typeface="Calibri"/>
                          <a:ea typeface="+mn-ea"/>
                          <a:cs typeface="+mn-cs"/>
                        </a:rPr>
                        <a:t>
 💫Wie frisch nach einem Beauty-Treatment kannst auch du jetzt jeden Morgen nach dem Aufwachen aussehen. Denn die abwechselnd anzuwendenden DOC-Ampullen sind speziell für die Hautbedürfnisse am Tag und in der Nacht entwickelt worden. Die ganze DOC-Pflegelinie ist ein ganzheitlich konzipiertes Rundum-sorglos-Paket für deine Haut. Natürliche Inhaltsstoffe 🌿 wird deine Haut immer lieben – aber gerade im Frühling und Sommer ist Aloe vera für sonnenexponierte Haut das allerbeste 💝!
#wirsindricardam #ricardam #ricardambeauty #deeporganiccare #doc #wirkkosmetik #skinscare #körperpflege #beauty #madeingermany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https://quintly-eu-image-storage.s3.amazonaws.com/2f6c6b899ae96eab4ac7346acdc24354/ba77e90d27a214ab0328b1e4d3717429.jpg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89358692"/>
                  </a:ext>
                </a:extLst>
              </a:tr>
            </a:tbl>
          </a:graphicData>
        </a:graphic>
      </p:graphicFrame>
      <p:sp>
        <p:nvSpPr>
          <p:cNvPr id="4" name="Text Placeholder 3">
            <a:extLst>
              <a:ext uri="{FF2B5EF4-FFF2-40B4-BE49-F238E27FC236}">
                <a16:creationId xmlns:a16="http://schemas.microsoft.com/office/drawing/2014/main" id="{F9EDE371-2A26-46DD-BF90-11C3D81868E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201234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B5249-730F-45A4-8381-C8CAFF2CAEB4}"/>
              </a:ext>
            </a:extLst>
          </p:cNvPr>
          <p:cNvSpPr>
            <a:spLocks noGrp="1"/>
          </p:cNvSpPr>
          <p:nvPr>
            <p:ph type="title"/>
          </p:nvPr>
        </p:nvSpPr>
        <p:spPr/>
        <p:txBody>
          <a:bodyPr/>
          <a:lstStyle/>
          <a:p>
            <a:r>
              <a:rPr lang="en-US"/>
              <a:t>Instagram Posts Table | channel21_official - 4 of 24</a:t>
            </a:r>
          </a:p>
        </p:txBody>
      </p:sp>
      <p:graphicFrame>
        <p:nvGraphicFramePr>
          <p:cNvPr id="5" name="Table Placeholder 4">
            <a:extLst>
              <a:ext uri="{FF2B5EF4-FFF2-40B4-BE49-F238E27FC236}">
                <a16:creationId xmlns:a16="http://schemas.microsoft.com/office/drawing/2014/main" id="{338BAE15-41EB-4684-A899-437201CC10E0}"/>
              </a:ext>
            </a:extLst>
          </p:cNvPr>
          <p:cNvGraphicFramePr>
            <a:graphicFrameLocks noGrp="1"/>
          </p:cNvGraphicFramePr>
          <p:nvPr>
            <p:ph type="tbl" sz="quarter" idx="13"/>
            <p:extLst>
              <p:ext uri="{D42A27DB-BD31-4B8C-83A1-F6EECF244321}">
                <p14:modId xmlns:p14="http://schemas.microsoft.com/office/powerpoint/2010/main" val="3374359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505026071"/>
                    </a:ext>
                  </a:extLst>
                </a:gridCol>
                <a:gridCol w="658369">
                  <a:extLst>
                    <a:ext uri="{9D8B030D-6E8A-4147-A177-3AD203B41FA5}">
                      <a16:colId xmlns:a16="http://schemas.microsoft.com/office/drawing/2014/main" val="4216575684"/>
                    </a:ext>
                  </a:extLst>
                </a:gridCol>
                <a:gridCol w="822961">
                  <a:extLst>
                    <a:ext uri="{9D8B030D-6E8A-4147-A177-3AD203B41FA5}">
                      <a16:colId xmlns:a16="http://schemas.microsoft.com/office/drawing/2014/main" val="3599784981"/>
                    </a:ext>
                  </a:extLst>
                </a:gridCol>
                <a:gridCol w="246888">
                  <a:extLst>
                    <a:ext uri="{9D8B030D-6E8A-4147-A177-3AD203B41FA5}">
                      <a16:colId xmlns:a16="http://schemas.microsoft.com/office/drawing/2014/main" val="3475971345"/>
                    </a:ext>
                  </a:extLst>
                </a:gridCol>
                <a:gridCol w="246888">
                  <a:extLst>
                    <a:ext uri="{9D8B030D-6E8A-4147-A177-3AD203B41FA5}">
                      <a16:colId xmlns:a16="http://schemas.microsoft.com/office/drawing/2014/main" val="2619613269"/>
                    </a:ext>
                  </a:extLst>
                </a:gridCol>
                <a:gridCol w="246888">
                  <a:extLst>
                    <a:ext uri="{9D8B030D-6E8A-4147-A177-3AD203B41FA5}">
                      <a16:colId xmlns:a16="http://schemas.microsoft.com/office/drawing/2014/main" val="64653128"/>
                    </a:ext>
                  </a:extLst>
                </a:gridCol>
                <a:gridCol w="246888">
                  <a:extLst>
                    <a:ext uri="{9D8B030D-6E8A-4147-A177-3AD203B41FA5}">
                      <a16:colId xmlns:a16="http://schemas.microsoft.com/office/drawing/2014/main" val="3294164107"/>
                    </a:ext>
                  </a:extLst>
                </a:gridCol>
                <a:gridCol w="246888">
                  <a:extLst>
                    <a:ext uri="{9D8B030D-6E8A-4147-A177-3AD203B41FA5}">
                      <a16:colId xmlns:a16="http://schemas.microsoft.com/office/drawing/2014/main" val="3683060837"/>
                    </a:ext>
                  </a:extLst>
                </a:gridCol>
                <a:gridCol w="246888">
                  <a:extLst>
                    <a:ext uri="{9D8B030D-6E8A-4147-A177-3AD203B41FA5}">
                      <a16:colId xmlns:a16="http://schemas.microsoft.com/office/drawing/2014/main" val="1138113860"/>
                    </a:ext>
                  </a:extLst>
                </a:gridCol>
                <a:gridCol w="246888">
                  <a:extLst>
                    <a:ext uri="{9D8B030D-6E8A-4147-A177-3AD203B41FA5}">
                      <a16:colId xmlns:a16="http://schemas.microsoft.com/office/drawing/2014/main" val="4048356196"/>
                    </a:ext>
                  </a:extLst>
                </a:gridCol>
                <a:gridCol w="246888">
                  <a:extLst>
                    <a:ext uri="{9D8B030D-6E8A-4147-A177-3AD203B41FA5}">
                      <a16:colId xmlns:a16="http://schemas.microsoft.com/office/drawing/2014/main" val="1115561709"/>
                    </a:ext>
                  </a:extLst>
                </a:gridCol>
                <a:gridCol w="246888">
                  <a:extLst>
                    <a:ext uri="{9D8B030D-6E8A-4147-A177-3AD203B41FA5}">
                      <a16:colId xmlns:a16="http://schemas.microsoft.com/office/drawing/2014/main" val="2413628828"/>
                    </a:ext>
                  </a:extLst>
                </a:gridCol>
                <a:gridCol w="246888">
                  <a:extLst>
                    <a:ext uri="{9D8B030D-6E8A-4147-A177-3AD203B41FA5}">
                      <a16:colId xmlns:a16="http://schemas.microsoft.com/office/drawing/2014/main" val="1977911999"/>
                    </a:ext>
                  </a:extLst>
                </a:gridCol>
                <a:gridCol w="246888">
                  <a:extLst>
                    <a:ext uri="{9D8B030D-6E8A-4147-A177-3AD203B41FA5}">
                      <a16:colId xmlns:a16="http://schemas.microsoft.com/office/drawing/2014/main" val="2694319280"/>
                    </a:ext>
                  </a:extLst>
                </a:gridCol>
                <a:gridCol w="246888">
                  <a:extLst>
                    <a:ext uri="{9D8B030D-6E8A-4147-A177-3AD203B41FA5}">
                      <a16:colId xmlns:a16="http://schemas.microsoft.com/office/drawing/2014/main" val="2920070901"/>
                    </a:ext>
                  </a:extLst>
                </a:gridCol>
                <a:gridCol w="246888">
                  <a:extLst>
                    <a:ext uri="{9D8B030D-6E8A-4147-A177-3AD203B41FA5}">
                      <a16:colId xmlns:a16="http://schemas.microsoft.com/office/drawing/2014/main" val="2542981007"/>
                    </a:ext>
                  </a:extLst>
                </a:gridCol>
                <a:gridCol w="246888">
                  <a:extLst>
                    <a:ext uri="{9D8B030D-6E8A-4147-A177-3AD203B41FA5}">
                      <a16:colId xmlns:a16="http://schemas.microsoft.com/office/drawing/2014/main" val="2617290614"/>
                    </a:ext>
                  </a:extLst>
                </a:gridCol>
                <a:gridCol w="246888">
                  <a:extLst>
                    <a:ext uri="{9D8B030D-6E8A-4147-A177-3AD203B41FA5}">
                      <a16:colId xmlns:a16="http://schemas.microsoft.com/office/drawing/2014/main" val="3041823241"/>
                    </a:ext>
                  </a:extLst>
                </a:gridCol>
                <a:gridCol w="246888">
                  <a:extLst>
                    <a:ext uri="{9D8B030D-6E8A-4147-A177-3AD203B41FA5}">
                      <a16:colId xmlns:a16="http://schemas.microsoft.com/office/drawing/2014/main" val="3755288022"/>
                    </a:ext>
                  </a:extLst>
                </a:gridCol>
                <a:gridCol w="246888">
                  <a:extLst>
                    <a:ext uri="{9D8B030D-6E8A-4147-A177-3AD203B41FA5}">
                      <a16:colId xmlns:a16="http://schemas.microsoft.com/office/drawing/2014/main" val="190417102"/>
                    </a:ext>
                  </a:extLst>
                </a:gridCol>
                <a:gridCol w="246888">
                  <a:extLst>
                    <a:ext uri="{9D8B030D-6E8A-4147-A177-3AD203B41FA5}">
                      <a16:colId xmlns:a16="http://schemas.microsoft.com/office/drawing/2014/main" val="1795411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184066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- 2024-05-15 19:01:03</a:t>
                      </a:r>
                      <a:r>
                        <a:rPr kumimoji="0" lang="en-US" sz="1000" b="0" i="0" u="none" strike="noStrike" kern="1200" cap="none" spc="0" normalizeH="0" baseline="0" noProof="0">
                          <a:ln>
                            <a:noFill/>
                          </a:ln>
                          <a:solidFill>
                            <a:prstClr val="black"/>
                          </a:solidFill>
                          <a:effectLst/>
                          <a:uLnTx/>
                          <a:uFillTx/>
                          <a:latin typeface="Calibri"/>
                          <a:ea typeface="+mn-ea"/>
                          <a:cs typeface="+mn-cs"/>
                        </a:rPr>
                        <a:t>
 👁️💋 Wusstest du, dass wir mit ICONA Milano dekorative Kosmetik haben, die „made in Italy“ ist und deine natürliche Schönheit unterstreicht?
Wenn in deinem Make-up-Täschchen der passende Lipgloss und Lidschatten fehlen, dann schau gleich mal, welche Farben perfekt zu deinen Lippen und Augen passen. Gerade jetzt kannst du damit ein sommerliches Make-Up kreieren☀️. Dazu findest du weitere Beauty-Highlights in unserem Onlineshop 😘
#channel21 #kosmetik #beauty #lipgloss #schönheit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https://quintly-eu-image-storage.s3.amazonaws.com/2f6c6b899ae96eab4ac7346acdc24354/3804e4a8916145a02c13e4d605dcabe6.jpg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44649030"/>
                  </a:ext>
                </a:extLst>
              </a:tr>
            </a:tbl>
          </a:graphicData>
        </a:graphic>
      </p:graphicFrame>
      <p:sp>
        <p:nvSpPr>
          <p:cNvPr id="4" name="Text Placeholder 3">
            <a:extLst>
              <a:ext uri="{FF2B5EF4-FFF2-40B4-BE49-F238E27FC236}">
                <a16:creationId xmlns:a16="http://schemas.microsoft.com/office/drawing/2014/main" id="{578C7764-69F4-4962-B095-B3DBCE2F991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407063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19F6-831F-4BC0-90E0-DC634E9CA54D}"/>
              </a:ext>
            </a:extLst>
          </p:cNvPr>
          <p:cNvSpPr>
            <a:spLocks noGrp="1"/>
          </p:cNvSpPr>
          <p:nvPr>
            <p:ph type="title"/>
          </p:nvPr>
        </p:nvSpPr>
        <p:spPr/>
        <p:txBody>
          <a:bodyPr/>
          <a:lstStyle/>
          <a:p>
            <a:r>
              <a:rPr lang="en-US"/>
              <a:t>Instagram Posts Table | channel21_official - 5 of 24</a:t>
            </a:r>
          </a:p>
        </p:txBody>
      </p:sp>
      <p:graphicFrame>
        <p:nvGraphicFramePr>
          <p:cNvPr id="5" name="Table Placeholder 4">
            <a:extLst>
              <a:ext uri="{FF2B5EF4-FFF2-40B4-BE49-F238E27FC236}">
                <a16:creationId xmlns:a16="http://schemas.microsoft.com/office/drawing/2014/main" id="{B483D788-C8D6-4652-9F66-2DDC7D7D7610}"/>
              </a:ext>
            </a:extLst>
          </p:cNvPr>
          <p:cNvGraphicFramePr>
            <a:graphicFrameLocks noGrp="1"/>
          </p:cNvGraphicFramePr>
          <p:nvPr>
            <p:ph type="tbl" sz="quarter" idx="13"/>
            <p:extLst>
              <p:ext uri="{D42A27DB-BD31-4B8C-83A1-F6EECF244321}">
                <p14:modId xmlns:p14="http://schemas.microsoft.com/office/powerpoint/2010/main" val="2210524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373159246"/>
                    </a:ext>
                  </a:extLst>
                </a:gridCol>
                <a:gridCol w="658369">
                  <a:extLst>
                    <a:ext uri="{9D8B030D-6E8A-4147-A177-3AD203B41FA5}">
                      <a16:colId xmlns:a16="http://schemas.microsoft.com/office/drawing/2014/main" val="458775763"/>
                    </a:ext>
                  </a:extLst>
                </a:gridCol>
                <a:gridCol w="822961">
                  <a:extLst>
                    <a:ext uri="{9D8B030D-6E8A-4147-A177-3AD203B41FA5}">
                      <a16:colId xmlns:a16="http://schemas.microsoft.com/office/drawing/2014/main" val="4284258161"/>
                    </a:ext>
                  </a:extLst>
                </a:gridCol>
                <a:gridCol w="246888">
                  <a:extLst>
                    <a:ext uri="{9D8B030D-6E8A-4147-A177-3AD203B41FA5}">
                      <a16:colId xmlns:a16="http://schemas.microsoft.com/office/drawing/2014/main" val="2949398120"/>
                    </a:ext>
                  </a:extLst>
                </a:gridCol>
                <a:gridCol w="246888">
                  <a:extLst>
                    <a:ext uri="{9D8B030D-6E8A-4147-A177-3AD203B41FA5}">
                      <a16:colId xmlns:a16="http://schemas.microsoft.com/office/drawing/2014/main" val="2262104113"/>
                    </a:ext>
                  </a:extLst>
                </a:gridCol>
                <a:gridCol w="246888">
                  <a:extLst>
                    <a:ext uri="{9D8B030D-6E8A-4147-A177-3AD203B41FA5}">
                      <a16:colId xmlns:a16="http://schemas.microsoft.com/office/drawing/2014/main" val="1958560676"/>
                    </a:ext>
                  </a:extLst>
                </a:gridCol>
                <a:gridCol w="246888">
                  <a:extLst>
                    <a:ext uri="{9D8B030D-6E8A-4147-A177-3AD203B41FA5}">
                      <a16:colId xmlns:a16="http://schemas.microsoft.com/office/drawing/2014/main" val="2408582089"/>
                    </a:ext>
                  </a:extLst>
                </a:gridCol>
                <a:gridCol w="246888">
                  <a:extLst>
                    <a:ext uri="{9D8B030D-6E8A-4147-A177-3AD203B41FA5}">
                      <a16:colId xmlns:a16="http://schemas.microsoft.com/office/drawing/2014/main" val="1038283991"/>
                    </a:ext>
                  </a:extLst>
                </a:gridCol>
                <a:gridCol w="246888">
                  <a:extLst>
                    <a:ext uri="{9D8B030D-6E8A-4147-A177-3AD203B41FA5}">
                      <a16:colId xmlns:a16="http://schemas.microsoft.com/office/drawing/2014/main" val="3152339983"/>
                    </a:ext>
                  </a:extLst>
                </a:gridCol>
                <a:gridCol w="246888">
                  <a:extLst>
                    <a:ext uri="{9D8B030D-6E8A-4147-A177-3AD203B41FA5}">
                      <a16:colId xmlns:a16="http://schemas.microsoft.com/office/drawing/2014/main" val="2200161889"/>
                    </a:ext>
                  </a:extLst>
                </a:gridCol>
                <a:gridCol w="246888">
                  <a:extLst>
                    <a:ext uri="{9D8B030D-6E8A-4147-A177-3AD203B41FA5}">
                      <a16:colId xmlns:a16="http://schemas.microsoft.com/office/drawing/2014/main" val="129311173"/>
                    </a:ext>
                  </a:extLst>
                </a:gridCol>
                <a:gridCol w="246888">
                  <a:extLst>
                    <a:ext uri="{9D8B030D-6E8A-4147-A177-3AD203B41FA5}">
                      <a16:colId xmlns:a16="http://schemas.microsoft.com/office/drawing/2014/main" val="1956345314"/>
                    </a:ext>
                  </a:extLst>
                </a:gridCol>
                <a:gridCol w="246888">
                  <a:extLst>
                    <a:ext uri="{9D8B030D-6E8A-4147-A177-3AD203B41FA5}">
                      <a16:colId xmlns:a16="http://schemas.microsoft.com/office/drawing/2014/main" val="2408574103"/>
                    </a:ext>
                  </a:extLst>
                </a:gridCol>
                <a:gridCol w="246888">
                  <a:extLst>
                    <a:ext uri="{9D8B030D-6E8A-4147-A177-3AD203B41FA5}">
                      <a16:colId xmlns:a16="http://schemas.microsoft.com/office/drawing/2014/main" val="3258498024"/>
                    </a:ext>
                  </a:extLst>
                </a:gridCol>
                <a:gridCol w="246888">
                  <a:extLst>
                    <a:ext uri="{9D8B030D-6E8A-4147-A177-3AD203B41FA5}">
                      <a16:colId xmlns:a16="http://schemas.microsoft.com/office/drawing/2014/main" val="2877126177"/>
                    </a:ext>
                  </a:extLst>
                </a:gridCol>
                <a:gridCol w="246888">
                  <a:extLst>
                    <a:ext uri="{9D8B030D-6E8A-4147-A177-3AD203B41FA5}">
                      <a16:colId xmlns:a16="http://schemas.microsoft.com/office/drawing/2014/main" val="1796920584"/>
                    </a:ext>
                  </a:extLst>
                </a:gridCol>
                <a:gridCol w="246888">
                  <a:extLst>
                    <a:ext uri="{9D8B030D-6E8A-4147-A177-3AD203B41FA5}">
                      <a16:colId xmlns:a16="http://schemas.microsoft.com/office/drawing/2014/main" val="6227164"/>
                    </a:ext>
                  </a:extLst>
                </a:gridCol>
                <a:gridCol w="246888">
                  <a:extLst>
                    <a:ext uri="{9D8B030D-6E8A-4147-A177-3AD203B41FA5}">
                      <a16:colId xmlns:a16="http://schemas.microsoft.com/office/drawing/2014/main" val="3649458763"/>
                    </a:ext>
                  </a:extLst>
                </a:gridCol>
                <a:gridCol w="246888">
                  <a:extLst>
                    <a:ext uri="{9D8B030D-6E8A-4147-A177-3AD203B41FA5}">
                      <a16:colId xmlns:a16="http://schemas.microsoft.com/office/drawing/2014/main" val="3591815103"/>
                    </a:ext>
                  </a:extLst>
                </a:gridCol>
                <a:gridCol w="246888">
                  <a:extLst>
                    <a:ext uri="{9D8B030D-6E8A-4147-A177-3AD203B41FA5}">
                      <a16:colId xmlns:a16="http://schemas.microsoft.com/office/drawing/2014/main" val="4089502226"/>
                    </a:ext>
                  </a:extLst>
                </a:gridCol>
                <a:gridCol w="246888">
                  <a:extLst>
                    <a:ext uri="{9D8B030D-6E8A-4147-A177-3AD203B41FA5}">
                      <a16:colId xmlns:a16="http://schemas.microsoft.com/office/drawing/2014/main" val="4264562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9812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- 2024-05-01 19:00:31</a:t>
                      </a:r>
                      <a:r>
                        <a:rPr kumimoji="0" lang="en-US" sz="1000" b="0" i="0" u="none" strike="noStrike" kern="1200" cap="none" spc="0" normalizeH="0" baseline="0" noProof="0">
                          <a:ln>
                            <a:noFill/>
                          </a:ln>
                          <a:solidFill>
                            <a:prstClr val="black"/>
                          </a:solidFill>
                          <a:effectLst/>
                          <a:uLnTx/>
                          <a:uFillTx/>
                          <a:latin typeface="Calibri"/>
                          <a:ea typeface="+mn-ea"/>
                          <a:cs typeface="+mn-cs"/>
                        </a:rPr>
                        <a:t>
 🍋🪵🍏Was duftet nach Limette, Apfel, Zimt und Zedernholz? Dein neues Lieblingsparfum und unser Angebot des Monats! Inspiriert und kreiert von Edwina Eidtmann, schlägt der Duft die Brücke zwischen sinnlich und frisch, emotional und zeitlos – also perfekt für Frauen, die alles wollen ❤️‍🔥 
#channel21 #parfüm #zimt #beauty #duft #woman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https://quintly-eu-image-storage.s3.amazonaws.com/2f6c6b899ae96eab4ac7346acdc24354/039f2031949f2662f4f9fe1fe1eb36be.jpg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60473002"/>
                  </a:ext>
                </a:extLst>
              </a:tr>
            </a:tbl>
          </a:graphicData>
        </a:graphic>
      </p:graphicFrame>
      <p:sp>
        <p:nvSpPr>
          <p:cNvPr id="4" name="Text Placeholder 3">
            <a:extLst>
              <a:ext uri="{FF2B5EF4-FFF2-40B4-BE49-F238E27FC236}">
                <a16:creationId xmlns:a16="http://schemas.microsoft.com/office/drawing/2014/main" id="{0E28D78C-88C8-463E-A209-B194B12C970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739482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47954-2802-4BE5-A2BB-E2B6D6C7AA8B}"/>
              </a:ext>
            </a:extLst>
          </p:cNvPr>
          <p:cNvSpPr>
            <a:spLocks noGrp="1"/>
          </p:cNvSpPr>
          <p:nvPr>
            <p:ph type="title"/>
          </p:nvPr>
        </p:nvSpPr>
        <p:spPr/>
        <p:txBody>
          <a:bodyPr/>
          <a:lstStyle/>
          <a:p>
            <a:r>
              <a:rPr lang="en-US"/>
              <a:t>Instagram Posts Table | channel21_official - 6 of 24</a:t>
            </a:r>
          </a:p>
        </p:txBody>
      </p:sp>
      <p:graphicFrame>
        <p:nvGraphicFramePr>
          <p:cNvPr id="5" name="Table Placeholder 4">
            <a:extLst>
              <a:ext uri="{FF2B5EF4-FFF2-40B4-BE49-F238E27FC236}">
                <a16:creationId xmlns:a16="http://schemas.microsoft.com/office/drawing/2014/main" id="{BB1B3745-5208-4D84-AD5B-03008B1BB4AA}"/>
              </a:ext>
            </a:extLst>
          </p:cNvPr>
          <p:cNvGraphicFramePr>
            <a:graphicFrameLocks noGrp="1"/>
          </p:cNvGraphicFramePr>
          <p:nvPr>
            <p:ph type="tbl" sz="quarter" idx="13"/>
            <p:extLst>
              <p:ext uri="{D42A27DB-BD31-4B8C-83A1-F6EECF244321}">
                <p14:modId xmlns:p14="http://schemas.microsoft.com/office/powerpoint/2010/main" val="1136937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672730420"/>
                    </a:ext>
                  </a:extLst>
                </a:gridCol>
                <a:gridCol w="658369">
                  <a:extLst>
                    <a:ext uri="{9D8B030D-6E8A-4147-A177-3AD203B41FA5}">
                      <a16:colId xmlns:a16="http://schemas.microsoft.com/office/drawing/2014/main" val="3427987410"/>
                    </a:ext>
                  </a:extLst>
                </a:gridCol>
                <a:gridCol w="822961">
                  <a:extLst>
                    <a:ext uri="{9D8B030D-6E8A-4147-A177-3AD203B41FA5}">
                      <a16:colId xmlns:a16="http://schemas.microsoft.com/office/drawing/2014/main" val="3043167487"/>
                    </a:ext>
                  </a:extLst>
                </a:gridCol>
                <a:gridCol w="246888">
                  <a:extLst>
                    <a:ext uri="{9D8B030D-6E8A-4147-A177-3AD203B41FA5}">
                      <a16:colId xmlns:a16="http://schemas.microsoft.com/office/drawing/2014/main" val="3800418656"/>
                    </a:ext>
                  </a:extLst>
                </a:gridCol>
                <a:gridCol w="246888">
                  <a:extLst>
                    <a:ext uri="{9D8B030D-6E8A-4147-A177-3AD203B41FA5}">
                      <a16:colId xmlns:a16="http://schemas.microsoft.com/office/drawing/2014/main" val="3628438965"/>
                    </a:ext>
                  </a:extLst>
                </a:gridCol>
                <a:gridCol w="246888">
                  <a:extLst>
                    <a:ext uri="{9D8B030D-6E8A-4147-A177-3AD203B41FA5}">
                      <a16:colId xmlns:a16="http://schemas.microsoft.com/office/drawing/2014/main" val="2412289707"/>
                    </a:ext>
                  </a:extLst>
                </a:gridCol>
                <a:gridCol w="246888">
                  <a:extLst>
                    <a:ext uri="{9D8B030D-6E8A-4147-A177-3AD203B41FA5}">
                      <a16:colId xmlns:a16="http://schemas.microsoft.com/office/drawing/2014/main" val="2454697485"/>
                    </a:ext>
                  </a:extLst>
                </a:gridCol>
                <a:gridCol w="246888">
                  <a:extLst>
                    <a:ext uri="{9D8B030D-6E8A-4147-A177-3AD203B41FA5}">
                      <a16:colId xmlns:a16="http://schemas.microsoft.com/office/drawing/2014/main" val="3701009449"/>
                    </a:ext>
                  </a:extLst>
                </a:gridCol>
                <a:gridCol w="246888">
                  <a:extLst>
                    <a:ext uri="{9D8B030D-6E8A-4147-A177-3AD203B41FA5}">
                      <a16:colId xmlns:a16="http://schemas.microsoft.com/office/drawing/2014/main" val="1582764182"/>
                    </a:ext>
                  </a:extLst>
                </a:gridCol>
                <a:gridCol w="246888">
                  <a:extLst>
                    <a:ext uri="{9D8B030D-6E8A-4147-A177-3AD203B41FA5}">
                      <a16:colId xmlns:a16="http://schemas.microsoft.com/office/drawing/2014/main" val="3561967334"/>
                    </a:ext>
                  </a:extLst>
                </a:gridCol>
                <a:gridCol w="246888">
                  <a:extLst>
                    <a:ext uri="{9D8B030D-6E8A-4147-A177-3AD203B41FA5}">
                      <a16:colId xmlns:a16="http://schemas.microsoft.com/office/drawing/2014/main" val="89295968"/>
                    </a:ext>
                  </a:extLst>
                </a:gridCol>
                <a:gridCol w="246888">
                  <a:extLst>
                    <a:ext uri="{9D8B030D-6E8A-4147-A177-3AD203B41FA5}">
                      <a16:colId xmlns:a16="http://schemas.microsoft.com/office/drawing/2014/main" val="2534241916"/>
                    </a:ext>
                  </a:extLst>
                </a:gridCol>
                <a:gridCol w="246888">
                  <a:extLst>
                    <a:ext uri="{9D8B030D-6E8A-4147-A177-3AD203B41FA5}">
                      <a16:colId xmlns:a16="http://schemas.microsoft.com/office/drawing/2014/main" val="4081136805"/>
                    </a:ext>
                  </a:extLst>
                </a:gridCol>
                <a:gridCol w="246888">
                  <a:extLst>
                    <a:ext uri="{9D8B030D-6E8A-4147-A177-3AD203B41FA5}">
                      <a16:colId xmlns:a16="http://schemas.microsoft.com/office/drawing/2014/main" val="3359556799"/>
                    </a:ext>
                  </a:extLst>
                </a:gridCol>
                <a:gridCol w="246888">
                  <a:extLst>
                    <a:ext uri="{9D8B030D-6E8A-4147-A177-3AD203B41FA5}">
                      <a16:colId xmlns:a16="http://schemas.microsoft.com/office/drawing/2014/main" val="193441905"/>
                    </a:ext>
                  </a:extLst>
                </a:gridCol>
                <a:gridCol w="246888">
                  <a:extLst>
                    <a:ext uri="{9D8B030D-6E8A-4147-A177-3AD203B41FA5}">
                      <a16:colId xmlns:a16="http://schemas.microsoft.com/office/drawing/2014/main" val="3697450432"/>
                    </a:ext>
                  </a:extLst>
                </a:gridCol>
                <a:gridCol w="246888">
                  <a:extLst>
                    <a:ext uri="{9D8B030D-6E8A-4147-A177-3AD203B41FA5}">
                      <a16:colId xmlns:a16="http://schemas.microsoft.com/office/drawing/2014/main" val="2420822532"/>
                    </a:ext>
                  </a:extLst>
                </a:gridCol>
                <a:gridCol w="246888">
                  <a:extLst>
                    <a:ext uri="{9D8B030D-6E8A-4147-A177-3AD203B41FA5}">
                      <a16:colId xmlns:a16="http://schemas.microsoft.com/office/drawing/2014/main" val="2383011800"/>
                    </a:ext>
                  </a:extLst>
                </a:gridCol>
                <a:gridCol w="246888">
                  <a:extLst>
                    <a:ext uri="{9D8B030D-6E8A-4147-A177-3AD203B41FA5}">
                      <a16:colId xmlns:a16="http://schemas.microsoft.com/office/drawing/2014/main" val="3022807418"/>
                    </a:ext>
                  </a:extLst>
                </a:gridCol>
                <a:gridCol w="246888">
                  <a:extLst>
                    <a:ext uri="{9D8B030D-6E8A-4147-A177-3AD203B41FA5}">
                      <a16:colId xmlns:a16="http://schemas.microsoft.com/office/drawing/2014/main" val="1562638604"/>
                    </a:ext>
                  </a:extLst>
                </a:gridCol>
                <a:gridCol w="246888">
                  <a:extLst>
                    <a:ext uri="{9D8B030D-6E8A-4147-A177-3AD203B41FA5}">
                      <a16:colId xmlns:a16="http://schemas.microsoft.com/office/drawing/2014/main" val="3497783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8914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- 2024-05-13 17:00:37</a:t>
                      </a:r>
                      <a:r>
                        <a:rPr kumimoji="0" lang="en-US" sz="1000" b="0" i="0" u="none" strike="noStrike" kern="1200" cap="none" spc="0" normalizeH="0" baseline="0" noProof="0">
                          <a:ln>
                            <a:noFill/>
                          </a:ln>
                          <a:solidFill>
                            <a:prstClr val="black"/>
                          </a:solidFill>
                          <a:effectLst/>
                          <a:uLnTx/>
                          <a:uFillTx/>
                          <a:latin typeface="Calibri"/>
                          <a:ea typeface="+mn-ea"/>
                          <a:cs typeface="+mn-cs"/>
                        </a:rPr>
                        <a:t>
 💁‍♀️ Repair your Hair heißt es in unserem kommenden Beauty LIVE-Shopping mit dem lieben Björn Donner und Luisa Verfürth am 17.05. – denn du kannst dich über eine erste Shopping-Möglichkeit der neuen Premieren aus der KERATIN Linie freuen🤫, die deinem Haar Glanz und Reparatur von innen und außen schenken✨. 
Dabei erfährst du natürlich auch, warum Keratin so besonders und essentiell für deine Haare ist. Hast du vielleicht eine ganz persönliche Frage oder Anmerkung? Stelle sie Luisa und Björn gerne live im Chat 💬😍.
P.S. Dich erwartet zusätzlich eine super Überraschung zum Sparen 🙌 Also sei dabei!
#liveshopping #repairyourhair #gesundehaare #expertentipps #keratin #channel21 #homeshopping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https://quintly-eu-image-storage.s3.amazonaws.com/2f6c6b899ae96eab4ac7346acdc24354/0b1240ea28d661cfb3c252d0a3cb9b45.jpg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97367699"/>
                  </a:ext>
                </a:extLst>
              </a:tr>
            </a:tbl>
          </a:graphicData>
        </a:graphic>
      </p:graphicFrame>
      <p:sp>
        <p:nvSpPr>
          <p:cNvPr id="4" name="Text Placeholder 3">
            <a:extLst>
              <a:ext uri="{FF2B5EF4-FFF2-40B4-BE49-F238E27FC236}">
                <a16:creationId xmlns:a16="http://schemas.microsoft.com/office/drawing/2014/main" id="{53ED819F-1A81-4B13-8A72-3F3FBC71256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972406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C6504-5FAB-4E1B-A72C-B5AEC5B32D4C}"/>
              </a:ext>
            </a:extLst>
          </p:cNvPr>
          <p:cNvSpPr>
            <a:spLocks noGrp="1"/>
          </p:cNvSpPr>
          <p:nvPr>
            <p:ph type="title"/>
          </p:nvPr>
        </p:nvSpPr>
        <p:spPr/>
        <p:txBody>
          <a:bodyPr/>
          <a:lstStyle/>
          <a:p>
            <a:r>
              <a:rPr lang="en-US"/>
              <a:t>Instagram Posts Table | channel21_official - 7 of 24</a:t>
            </a:r>
          </a:p>
        </p:txBody>
      </p:sp>
      <p:graphicFrame>
        <p:nvGraphicFramePr>
          <p:cNvPr id="5" name="Table Placeholder 4">
            <a:extLst>
              <a:ext uri="{FF2B5EF4-FFF2-40B4-BE49-F238E27FC236}">
                <a16:creationId xmlns:a16="http://schemas.microsoft.com/office/drawing/2014/main" id="{825F9AA4-3271-43E8-A350-9E3572E77972}"/>
              </a:ext>
            </a:extLst>
          </p:cNvPr>
          <p:cNvGraphicFramePr>
            <a:graphicFrameLocks noGrp="1"/>
          </p:cNvGraphicFramePr>
          <p:nvPr>
            <p:ph type="tbl" sz="quarter" idx="13"/>
            <p:extLst>
              <p:ext uri="{D42A27DB-BD31-4B8C-83A1-F6EECF244321}">
                <p14:modId xmlns:p14="http://schemas.microsoft.com/office/powerpoint/2010/main" val="4258271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771277823"/>
                    </a:ext>
                  </a:extLst>
                </a:gridCol>
                <a:gridCol w="658369">
                  <a:extLst>
                    <a:ext uri="{9D8B030D-6E8A-4147-A177-3AD203B41FA5}">
                      <a16:colId xmlns:a16="http://schemas.microsoft.com/office/drawing/2014/main" val="482977421"/>
                    </a:ext>
                  </a:extLst>
                </a:gridCol>
                <a:gridCol w="822961">
                  <a:extLst>
                    <a:ext uri="{9D8B030D-6E8A-4147-A177-3AD203B41FA5}">
                      <a16:colId xmlns:a16="http://schemas.microsoft.com/office/drawing/2014/main" val="2887358392"/>
                    </a:ext>
                  </a:extLst>
                </a:gridCol>
                <a:gridCol w="246888">
                  <a:extLst>
                    <a:ext uri="{9D8B030D-6E8A-4147-A177-3AD203B41FA5}">
                      <a16:colId xmlns:a16="http://schemas.microsoft.com/office/drawing/2014/main" val="3796458203"/>
                    </a:ext>
                  </a:extLst>
                </a:gridCol>
                <a:gridCol w="246888">
                  <a:extLst>
                    <a:ext uri="{9D8B030D-6E8A-4147-A177-3AD203B41FA5}">
                      <a16:colId xmlns:a16="http://schemas.microsoft.com/office/drawing/2014/main" val="3722600695"/>
                    </a:ext>
                  </a:extLst>
                </a:gridCol>
                <a:gridCol w="246888">
                  <a:extLst>
                    <a:ext uri="{9D8B030D-6E8A-4147-A177-3AD203B41FA5}">
                      <a16:colId xmlns:a16="http://schemas.microsoft.com/office/drawing/2014/main" val="3969726197"/>
                    </a:ext>
                  </a:extLst>
                </a:gridCol>
                <a:gridCol w="246888">
                  <a:extLst>
                    <a:ext uri="{9D8B030D-6E8A-4147-A177-3AD203B41FA5}">
                      <a16:colId xmlns:a16="http://schemas.microsoft.com/office/drawing/2014/main" val="423925689"/>
                    </a:ext>
                  </a:extLst>
                </a:gridCol>
                <a:gridCol w="246888">
                  <a:extLst>
                    <a:ext uri="{9D8B030D-6E8A-4147-A177-3AD203B41FA5}">
                      <a16:colId xmlns:a16="http://schemas.microsoft.com/office/drawing/2014/main" val="1486066760"/>
                    </a:ext>
                  </a:extLst>
                </a:gridCol>
                <a:gridCol w="246888">
                  <a:extLst>
                    <a:ext uri="{9D8B030D-6E8A-4147-A177-3AD203B41FA5}">
                      <a16:colId xmlns:a16="http://schemas.microsoft.com/office/drawing/2014/main" val="1932122121"/>
                    </a:ext>
                  </a:extLst>
                </a:gridCol>
                <a:gridCol w="246888">
                  <a:extLst>
                    <a:ext uri="{9D8B030D-6E8A-4147-A177-3AD203B41FA5}">
                      <a16:colId xmlns:a16="http://schemas.microsoft.com/office/drawing/2014/main" val="4044040857"/>
                    </a:ext>
                  </a:extLst>
                </a:gridCol>
                <a:gridCol w="246888">
                  <a:extLst>
                    <a:ext uri="{9D8B030D-6E8A-4147-A177-3AD203B41FA5}">
                      <a16:colId xmlns:a16="http://schemas.microsoft.com/office/drawing/2014/main" val="1968484066"/>
                    </a:ext>
                  </a:extLst>
                </a:gridCol>
                <a:gridCol w="246888">
                  <a:extLst>
                    <a:ext uri="{9D8B030D-6E8A-4147-A177-3AD203B41FA5}">
                      <a16:colId xmlns:a16="http://schemas.microsoft.com/office/drawing/2014/main" val="2857823676"/>
                    </a:ext>
                  </a:extLst>
                </a:gridCol>
                <a:gridCol w="246888">
                  <a:extLst>
                    <a:ext uri="{9D8B030D-6E8A-4147-A177-3AD203B41FA5}">
                      <a16:colId xmlns:a16="http://schemas.microsoft.com/office/drawing/2014/main" val="2718388382"/>
                    </a:ext>
                  </a:extLst>
                </a:gridCol>
                <a:gridCol w="246888">
                  <a:extLst>
                    <a:ext uri="{9D8B030D-6E8A-4147-A177-3AD203B41FA5}">
                      <a16:colId xmlns:a16="http://schemas.microsoft.com/office/drawing/2014/main" val="4128285527"/>
                    </a:ext>
                  </a:extLst>
                </a:gridCol>
                <a:gridCol w="246888">
                  <a:extLst>
                    <a:ext uri="{9D8B030D-6E8A-4147-A177-3AD203B41FA5}">
                      <a16:colId xmlns:a16="http://schemas.microsoft.com/office/drawing/2014/main" val="144997153"/>
                    </a:ext>
                  </a:extLst>
                </a:gridCol>
                <a:gridCol w="246888">
                  <a:extLst>
                    <a:ext uri="{9D8B030D-6E8A-4147-A177-3AD203B41FA5}">
                      <a16:colId xmlns:a16="http://schemas.microsoft.com/office/drawing/2014/main" val="536102440"/>
                    </a:ext>
                  </a:extLst>
                </a:gridCol>
                <a:gridCol w="246888">
                  <a:extLst>
                    <a:ext uri="{9D8B030D-6E8A-4147-A177-3AD203B41FA5}">
                      <a16:colId xmlns:a16="http://schemas.microsoft.com/office/drawing/2014/main" val="3617129957"/>
                    </a:ext>
                  </a:extLst>
                </a:gridCol>
                <a:gridCol w="246888">
                  <a:extLst>
                    <a:ext uri="{9D8B030D-6E8A-4147-A177-3AD203B41FA5}">
                      <a16:colId xmlns:a16="http://schemas.microsoft.com/office/drawing/2014/main" val="2450302403"/>
                    </a:ext>
                  </a:extLst>
                </a:gridCol>
                <a:gridCol w="246888">
                  <a:extLst>
                    <a:ext uri="{9D8B030D-6E8A-4147-A177-3AD203B41FA5}">
                      <a16:colId xmlns:a16="http://schemas.microsoft.com/office/drawing/2014/main" val="755195090"/>
                    </a:ext>
                  </a:extLst>
                </a:gridCol>
                <a:gridCol w="246888">
                  <a:extLst>
                    <a:ext uri="{9D8B030D-6E8A-4147-A177-3AD203B41FA5}">
                      <a16:colId xmlns:a16="http://schemas.microsoft.com/office/drawing/2014/main" val="2371052510"/>
                    </a:ext>
                  </a:extLst>
                </a:gridCol>
                <a:gridCol w="246888">
                  <a:extLst>
                    <a:ext uri="{9D8B030D-6E8A-4147-A177-3AD203B41FA5}">
                      <a16:colId xmlns:a16="http://schemas.microsoft.com/office/drawing/2014/main" val="3280924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67874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- 2024-05-16 19:01:28</a:t>
                      </a:r>
                      <a:r>
                        <a:rPr kumimoji="0" lang="en-US" sz="1000" b="0" i="0" u="none" strike="noStrike" kern="1200" cap="none" spc="0" normalizeH="0" baseline="0" noProof="0">
                          <a:ln>
                            <a:noFill/>
                          </a:ln>
                          <a:solidFill>
                            <a:prstClr val="black"/>
                          </a:solidFill>
                          <a:effectLst/>
                          <a:uLnTx/>
                          <a:uFillTx/>
                          <a:latin typeface="Calibri"/>
                          <a:ea typeface="+mn-ea"/>
                          <a:cs typeface="+mn-cs"/>
                        </a:rPr>
                        <a:t>
 😁📷 Bitte lächeln! Die schönsten Fotos entstehen, wenn unsere Models mit Kolleg:innen vor der Kamera herumalbern und einfach Spaß an der Arbeit haben – und genau das ist bei unserem ICONA Milano Shooting passiert 💕
#channel21 #kosmetik #beauty #lipgloss #schönheit #behindthescenes #shooting #outtakes #iconamilano #dekorativekosmetik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https://quintly-eu-image-storage.s3.amazonaws.com/2f6c6b899ae96eab4ac7346acdc24354/508ada826ce00f10f1e345257cbe387b.jpg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15954411"/>
                  </a:ext>
                </a:extLst>
              </a:tr>
            </a:tbl>
          </a:graphicData>
        </a:graphic>
      </p:graphicFrame>
      <p:sp>
        <p:nvSpPr>
          <p:cNvPr id="4" name="Text Placeholder 3">
            <a:extLst>
              <a:ext uri="{FF2B5EF4-FFF2-40B4-BE49-F238E27FC236}">
                <a16:creationId xmlns:a16="http://schemas.microsoft.com/office/drawing/2014/main" id="{B7A79F76-D5A2-4141-9300-F9E8CA75956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789712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55D7-A9B7-443B-8A65-BA92D42A5FBD}"/>
              </a:ext>
            </a:extLst>
          </p:cNvPr>
          <p:cNvSpPr>
            <a:spLocks noGrp="1"/>
          </p:cNvSpPr>
          <p:nvPr>
            <p:ph type="title"/>
          </p:nvPr>
        </p:nvSpPr>
        <p:spPr/>
        <p:txBody>
          <a:bodyPr/>
          <a:lstStyle/>
          <a:p>
            <a:r>
              <a:rPr lang="en-US"/>
              <a:t>Instagram Posts Table | channel21_official - 8 of 24</a:t>
            </a:r>
          </a:p>
        </p:txBody>
      </p:sp>
      <p:graphicFrame>
        <p:nvGraphicFramePr>
          <p:cNvPr id="5" name="Table Placeholder 4">
            <a:extLst>
              <a:ext uri="{FF2B5EF4-FFF2-40B4-BE49-F238E27FC236}">
                <a16:creationId xmlns:a16="http://schemas.microsoft.com/office/drawing/2014/main" id="{6997B586-1371-452A-B0DA-87392A2B6B57}"/>
              </a:ext>
            </a:extLst>
          </p:cNvPr>
          <p:cNvGraphicFramePr>
            <a:graphicFrameLocks noGrp="1"/>
          </p:cNvGraphicFramePr>
          <p:nvPr>
            <p:ph type="tbl" sz="quarter" idx="13"/>
            <p:extLst>
              <p:ext uri="{D42A27DB-BD31-4B8C-83A1-F6EECF244321}">
                <p14:modId xmlns:p14="http://schemas.microsoft.com/office/powerpoint/2010/main" val="3723373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886409276"/>
                    </a:ext>
                  </a:extLst>
                </a:gridCol>
                <a:gridCol w="658369">
                  <a:extLst>
                    <a:ext uri="{9D8B030D-6E8A-4147-A177-3AD203B41FA5}">
                      <a16:colId xmlns:a16="http://schemas.microsoft.com/office/drawing/2014/main" val="15884441"/>
                    </a:ext>
                  </a:extLst>
                </a:gridCol>
                <a:gridCol w="822961">
                  <a:extLst>
                    <a:ext uri="{9D8B030D-6E8A-4147-A177-3AD203B41FA5}">
                      <a16:colId xmlns:a16="http://schemas.microsoft.com/office/drawing/2014/main" val="3284564799"/>
                    </a:ext>
                  </a:extLst>
                </a:gridCol>
                <a:gridCol w="246888">
                  <a:extLst>
                    <a:ext uri="{9D8B030D-6E8A-4147-A177-3AD203B41FA5}">
                      <a16:colId xmlns:a16="http://schemas.microsoft.com/office/drawing/2014/main" val="72796163"/>
                    </a:ext>
                  </a:extLst>
                </a:gridCol>
                <a:gridCol w="246888">
                  <a:extLst>
                    <a:ext uri="{9D8B030D-6E8A-4147-A177-3AD203B41FA5}">
                      <a16:colId xmlns:a16="http://schemas.microsoft.com/office/drawing/2014/main" val="3055398679"/>
                    </a:ext>
                  </a:extLst>
                </a:gridCol>
                <a:gridCol w="246888">
                  <a:extLst>
                    <a:ext uri="{9D8B030D-6E8A-4147-A177-3AD203B41FA5}">
                      <a16:colId xmlns:a16="http://schemas.microsoft.com/office/drawing/2014/main" val="1821219097"/>
                    </a:ext>
                  </a:extLst>
                </a:gridCol>
                <a:gridCol w="246888">
                  <a:extLst>
                    <a:ext uri="{9D8B030D-6E8A-4147-A177-3AD203B41FA5}">
                      <a16:colId xmlns:a16="http://schemas.microsoft.com/office/drawing/2014/main" val="2038446275"/>
                    </a:ext>
                  </a:extLst>
                </a:gridCol>
                <a:gridCol w="246888">
                  <a:extLst>
                    <a:ext uri="{9D8B030D-6E8A-4147-A177-3AD203B41FA5}">
                      <a16:colId xmlns:a16="http://schemas.microsoft.com/office/drawing/2014/main" val="1195514825"/>
                    </a:ext>
                  </a:extLst>
                </a:gridCol>
                <a:gridCol w="246888">
                  <a:extLst>
                    <a:ext uri="{9D8B030D-6E8A-4147-A177-3AD203B41FA5}">
                      <a16:colId xmlns:a16="http://schemas.microsoft.com/office/drawing/2014/main" val="63150449"/>
                    </a:ext>
                  </a:extLst>
                </a:gridCol>
                <a:gridCol w="246888">
                  <a:extLst>
                    <a:ext uri="{9D8B030D-6E8A-4147-A177-3AD203B41FA5}">
                      <a16:colId xmlns:a16="http://schemas.microsoft.com/office/drawing/2014/main" val="600702703"/>
                    </a:ext>
                  </a:extLst>
                </a:gridCol>
                <a:gridCol w="246888">
                  <a:extLst>
                    <a:ext uri="{9D8B030D-6E8A-4147-A177-3AD203B41FA5}">
                      <a16:colId xmlns:a16="http://schemas.microsoft.com/office/drawing/2014/main" val="2461799340"/>
                    </a:ext>
                  </a:extLst>
                </a:gridCol>
                <a:gridCol w="246888">
                  <a:extLst>
                    <a:ext uri="{9D8B030D-6E8A-4147-A177-3AD203B41FA5}">
                      <a16:colId xmlns:a16="http://schemas.microsoft.com/office/drawing/2014/main" val="4254181809"/>
                    </a:ext>
                  </a:extLst>
                </a:gridCol>
                <a:gridCol w="246888">
                  <a:extLst>
                    <a:ext uri="{9D8B030D-6E8A-4147-A177-3AD203B41FA5}">
                      <a16:colId xmlns:a16="http://schemas.microsoft.com/office/drawing/2014/main" val="1035179029"/>
                    </a:ext>
                  </a:extLst>
                </a:gridCol>
                <a:gridCol w="246888">
                  <a:extLst>
                    <a:ext uri="{9D8B030D-6E8A-4147-A177-3AD203B41FA5}">
                      <a16:colId xmlns:a16="http://schemas.microsoft.com/office/drawing/2014/main" val="923597586"/>
                    </a:ext>
                  </a:extLst>
                </a:gridCol>
                <a:gridCol w="246888">
                  <a:extLst>
                    <a:ext uri="{9D8B030D-6E8A-4147-A177-3AD203B41FA5}">
                      <a16:colId xmlns:a16="http://schemas.microsoft.com/office/drawing/2014/main" val="119875895"/>
                    </a:ext>
                  </a:extLst>
                </a:gridCol>
                <a:gridCol w="246888">
                  <a:extLst>
                    <a:ext uri="{9D8B030D-6E8A-4147-A177-3AD203B41FA5}">
                      <a16:colId xmlns:a16="http://schemas.microsoft.com/office/drawing/2014/main" val="1700405470"/>
                    </a:ext>
                  </a:extLst>
                </a:gridCol>
                <a:gridCol w="246888">
                  <a:extLst>
                    <a:ext uri="{9D8B030D-6E8A-4147-A177-3AD203B41FA5}">
                      <a16:colId xmlns:a16="http://schemas.microsoft.com/office/drawing/2014/main" val="19406979"/>
                    </a:ext>
                  </a:extLst>
                </a:gridCol>
                <a:gridCol w="246888">
                  <a:extLst>
                    <a:ext uri="{9D8B030D-6E8A-4147-A177-3AD203B41FA5}">
                      <a16:colId xmlns:a16="http://schemas.microsoft.com/office/drawing/2014/main" val="3304614583"/>
                    </a:ext>
                  </a:extLst>
                </a:gridCol>
                <a:gridCol w="246888">
                  <a:extLst>
                    <a:ext uri="{9D8B030D-6E8A-4147-A177-3AD203B41FA5}">
                      <a16:colId xmlns:a16="http://schemas.microsoft.com/office/drawing/2014/main" val="803261652"/>
                    </a:ext>
                  </a:extLst>
                </a:gridCol>
                <a:gridCol w="246888">
                  <a:extLst>
                    <a:ext uri="{9D8B030D-6E8A-4147-A177-3AD203B41FA5}">
                      <a16:colId xmlns:a16="http://schemas.microsoft.com/office/drawing/2014/main" val="3898909888"/>
                    </a:ext>
                  </a:extLst>
                </a:gridCol>
                <a:gridCol w="246888">
                  <a:extLst>
                    <a:ext uri="{9D8B030D-6E8A-4147-A177-3AD203B41FA5}">
                      <a16:colId xmlns:a16="http://schemas.microsoft.com/office/drawing/2014/main" val="388190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48072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- 2024-05-22 19:01:30</a:t>
                      </a:r>
                      <a:r>
                        <a:rPr kumimoji="0" lang="en-US" sz="1000" b="0" i="0" u="none" strike="noStrike" kern="1200" cap="none" spc="0" normalizeH="0" baseline="0" noProof="0">
                          <a:ln>
                            <a:noFill/>
                          </a:ln>
                          <a:solidFill>
                            <a:prstClr val="black"/>
                          </a:solidFill>
                          <a:effectLst/>
                          <a:uLnTx/>
                          <a:uFillTx/>
                          <a:latin typeface="Calibri"/>
                          <a:ea typeface="+mn-ea"/>
                          <a:cs typeface="+mn-cs"/>
                        </a:rPr>
                        <a:t>
 Ein Blick hinter die Kulissen unseres Shootings zum BEAUTYful May 🌸 Von der Hair-&amp; Make-up Artistin💇, der Stylistin, dem Foto-&amp;Videograf 🎥 bis hin zur Social Media Managerin und Art Directorin waren alle dabei und haben alles gegeben💪. Es hat einen riesigen Spaß gemacht und die Ergebnisse sind zauberhaft 🤗. 
#beautyfulmay #beautymonat #beauty #shooting #behindthescenes #homeshopping #channel21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https://quintly-eu-image-storage.s3.amazonaws.com/2f6c6b899ae96eab4ac7346acdc24354/8d68a9fcf6f17f56b780da7ae2fd328b.jpg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55056289"/>
                  </a:ext>
                </a:extLst>
              </a:tr>
            </a:tbl>
          </a:graphicData>
        </a:graphic>
      </p:graphicFrame>
      <p:sp>
        <p:nvSpPr>
          <p:cNvPr id="4" name="Text Placeholder 3">
            <a:extLst>
              <a:ext uri="{FF2B5EF4-FFF2-40B4-BE49-F238E27FC236}">
                <a16:creationId xmlns:a16="http://schemas.microsoft.com/office/drawing/2014/main" id="{BC80600C-DCB8-4C84-AF82-1ABF5230F1E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510022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DCDF7-E023-4DA6-B259-C4D151633058}"/>
              </a:ext>
            </a:extLst>
          </p:cNvPr>
          <p:cNvSpPr>
            <a:spLocks noGrp="1"/>
          </p:cNvSpPr>
          <p:nvPr>
            <p:ph type="title"/>
          </p:nvPr>
        </p:nvSpPr>
        <p:spPr/>
        <p:txBody>
          <a:bodyPr/>
          <a:lstStyle/>
          <a:p>
            <a:r>
              <a:rPr lang="en-US"/>
              <a:t>Instagram Posts Table | channel21_official - 9 of 24</a:t>
            </a:r>
          </a:p>
        </p:txBody>
      </p:sp>
      <p:graphicFrame>
        <p:nvGraphicFramePr>
          <p:cNvPr id="5" name="Table Placeholder 4">
            <a:extLst>
              <a:ext uri="{FF2B5EF4-FFF2-40B4-BE49-F238E27FC236}">
                <a16:creationId xmlns:a16="http://schemas.microsoft.com/office/drawing/2014/main" id="{6F3DD976-0B4E-498B-A30D-3878C553DD4D}"/>
              </a:ext>
            </a:extLst>
          </p:cNvPr>
          <p:cNvGraphicFramePr>
            <a:graphicFrameLocks noGrp="1"/>
          </p:cNvGraphicFramePr>
          <p:nvPr>
            <p:ph type="tbl" sz="quarter" idx="13"/>
            <p:extLst>
              <p:ext uri="{D42A27DB-BD31-4B8C-83A1-F6EECF244321}">
                <p14:modId xmlns:p14="http://schemas.microsoft.com/office/powerpoint/2010/main" val="658902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095805927"/>
                    </a:ext>
                  </a:extLst>
                </a:gridCol>
                <a:gridCol w="658369">
                  <a:extLst>
                    <a:ext uri="{9D8B030D-6E8A-4147-A177-3AD203B41FA5}">
                      <a16:colId xmlns:a16="http://schemas.microsoft.com/office/drawing/2014/main" val="740338122"/>
                    </a:ext>
                  </a:extLst>
                </a:gridCol>
                <a:gridCol w="822961">
                  <a:extLst>
                    <a:ext uri="{9D8B030D-6E8A-4147-A177-3AD203B41FA5}">
                      <a16:colId xmlns:a16="http://schemas.microsoft.com/office/drawing/2014/main" val="1378420692"/>
                    </a:ext>
                  </a:extLst>
                </a:gridCol>
                <a:gridCol w="246888">
                  <a:extLst>
                    <a:ext uri="{9D8B030D-6E8A-4147-A177-3AD203B41FA5}">
                      <a16:colId xmlns:a16="http://schemas.microsoft.com/office/drawing/2014/main" val="3661840805"/>
                    </a:ext>
                  </a:extLst>
                </a:gridCol>
                <a:gridCol w="246888">
                  <a:extLst>
                    <a:ext uri="{9D8B030D-6E8A-4147-A177-3AD203B41FA5}">
                      <a16:colId xmlns:a16="http://schemas.microsoft.com/office/drawing/2014/main" val="2784232668"/>
                    </a:ext>
                  </a:extLst>
                </a:gridCol>
                <a:gridCol w="246888">
                  <a:extLst>
                    <a:ext uri="{9D8B030D-6E8A-4147-A177-3AD203B41FA5}">
                      <a16:colId xmlns:a16="http://schemas.microsoft.com/office/drawing/2014/main" val="53038907"/>
                    </a:ext>
                  </a:extLst>
                </a:gridCol>
                <a:gridCol w="246888">
                  <a:extLst>
                    <a:ext uri="{9D8B030D-6E8A-4147-A177-3AD203B41FA5}">
                      <a16:colId xmlns:a16="http://schemas.microsoft.com/office/drawing/2014/main" val="3648056514"/>
                    </a:ext>
                  </a:extLst>
                </a:gridCol>
                <a:gridCol w="246888">
                  <a:extLst>
                    <a:ext uri="{9D8B030D-6E8A-4147-A177-3AD203B41FA5}">
                      <a16:colId xmlns:a16="http://schemas.microsoft.com/office/drawing/2014/main" val="2966664880"/>
                    </a:ext>
                  </a:extLst>
                </a:gridCol>
                <a:gridCol w="246888">
                  <a:extLst>
                    <a:ext uri="{9D8B030D-6E8A-4147-A177-3AD203B41FA5}">
                      <a16:colId xmlns:a16="http://schemas.microsoft.com/office/drawing/2014/main" val="3483464229"/>
                    </a:ext>
                  </a:extLst>
                </a:gridCol>
                <a:gridCol w="246888">
                  <a:extLst>
                    <a:ext uri="{9D8B030D-6E8A-4147-A177-3AD203B41FA5}">
                      <a16:colId xmlns:a16="http://schemas.microsoft.com/office/drawing/2014/main" val="368115234"/>
                    </a:ext>
                  </a:extLst>
                </a:gridCol>
                <a:gridCol w="246888">
                  <a:extLst>
                    <a:ext uri="{9D8B030D-6E8A-4147-A177-3AD203B41FA5}">
                      <a16:colId xmlns:a16="http://schemas.microsoft.com/office/drawing/2014/main" val="2692939768"/>
                    </a:ext>
                  </a:extLst>
                </a:gridCol>
                <a:gridCol w="246888">
                  <a:extLst>
                    <a:ext uri="{9D8B030D-6E8A-4147-A177-3AD203B41FA5}">
                      <a16:colId xmlns:a16="http://schemas.microsoft.com/office/drawing/2014/main" val="749720070"/>
                    </a:ext>
                  </a:extLst>
                </a:gridCol>
                <a:gridCol w="246888">
                  <a:extLst>
                    <a:ext uri="{9D8B030D-6E8A-4147-A177-3AD203B41FA5}">
                      <a16:colId xmlns:a16="http://schemas.microsoft.com/office/drawing/2014/main" val="1262432054"/>
                    </a:ext>
                  </a:extLst>
                </a:gridCol>
                <a:gridCol w="246888">
                  <a:extLst>
                    <a:ext uri="{9D8B030D-6E8A-4147-A177-3AD203B41FA5}">
                      <a16:colId xmlns:a16="http://schemas.microsoft.com/office/drawing/2014/main" val="3535014572"/>
                    </a:ext>
                  </a:extLst>
                </a:gridCol>
                <a:gridCol w="246888">
                  <a:extLst>
                    <a:ext uri="{9D8B030D-6E8A-4147-A177-3AD203B41FA5}">
                      <a16:colId xmlns:a16="http://schemas.microsoft.com/office/drawing/2014/main" val="4180429479"/>
                    </a:ext>
                  </a:extLst>
                </a:gridCol>
                <a:gridCol w="246888">
                  <a:extLst>
                    <a:ext uri="{9D8B030D-6E8A-4147-A177-3AD203B41FA5}">
                      <a16:colId xmlns:a16="http://schemas.microsoft.com/office/drawing/2014/main" val="628566924"/>
                    </a:ext>
                  </a:extLst>
                </a:gridCol>
                <a:gridCol w="246888">
                  <a:extLst>
                    <a:ext uri="{9D8B030D-6E8A-4147-A177-3AD203B41FA5}">
                      <a16:colId xmlns:a16="http://schemas.microsoft.com/office/drawing/2014/main" val="1306795079"/>
                    </a:ext>
                  </a:extLst>
                </a:gridCol>
                <a:gridCol w="246888">
                  <a:extLst>
                    <a:ext uri="{9D8B030D-6E8A-4147-A177-3AD203B41FA5}">
                      <a16:colId xmlns:a16="http://schemas.microsoft.com/office/drawing/2014/main" val="560904342"/>
                    </a:ext>
                  </a:extLst>
                </a:gridCol>
                <a:gridCol w="246888">
                  <a:extLst>
                    <a:ext uri="{9D8B030D-6E8A-4147-A177-3AD203B41FA5}">
                      <a16:colId xmlns:a16="http://schemas.microsoft.com/office/drawing/2014/main" val="1682993616"/>
                    </a:ext>
                  </a:extLst>
                </a:gridCol>
                <a:gridCol w="246888">
                  <a:extLst>
                    <a:ext uri="{9D8B030D-6E8A-4147-A177-3AD203B41FA5}">
                      <a16:colId xmlns:a16="http://schemas.microsoft.com/office/drawing/2014/main" val="1577799479"/>
                    </a:ext>
                  </a:extLst>
                </a:gridCol>
                <a:gridCol w="246888">
                  <a:extLst>
                    <a:ext uri="{9D8B030D-6E8A-4147-A177-3AD203B41FA5}">
                      <a16:colId xmlns:a16="http://schemas.microsoft.com/office/drawing/2014/main" val="3048791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228974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channel21_official - 2024-05-02 19:01:47</a:t>
                      </a:r>
                      <a:r>
                        <a:rPr kumimoji="0" lang="de-DE" sz="1000" b="0" i="0" u="none" strike="noStrike" kern="1200" cap="none" spc="0" normalizeH="0" baseline="0" noProof="0">
                          <a:ln>
                            <a:noFill/>
                          </a:ln>
                          <a:solidFill>
                            <a:prstClr val="black"/>
                          </a:solidFill>
                          <a:effectLst/>
                          <a:uLnTx/>
                          <a:uFillTx/>
                          <a:latin typeface="Calibri"/>
                          <a:ea typeface="+mn-ea"/>
                          <a:cs typeface="+mn-cs"/>
                        </a:rPr>
                        <a:t>
 🎁✨Geschenke öffnen, ist das Schönste, oder? Dann schau mal genau hin, was Christian Materne für dich eingepackt hat! Es ist ganz neu im Sortiment, überzeugt in vielerlei Hinsicht.. nur noch einmal schlafen, dann plaudern wir das Geheimnis aus 🥳.
#channel21 #christianmaterne #birtthday #party #geburtstag #unboxing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https://quintly-eu-image-storage.s3.amazonaws.com/2f6c6b899ae96eab4ac7346acdc24354/8a30fba338468451c5e3fed47118492d.jpg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02169334"/>
                  </a:ext>
                </a:extLst>
              </a:tr>
            </a:tbl>
          </a:graphicData>
        </a:graphic>
      </p:graphicFrame>
      <p:sp>
        <p:nvSpPr>
          <p:cNvPr id="4" name="Text Placeholder 3">
            <a:extLst>
              <a:ext uri="{FF2B5EF4-FFF2-40B4-BE49-F238E27FC236}">
                <a16:creationId xmlns:a16="http://schemas.microsoft.com/office/drawing/2014/main" id="{3638B695-5F0C-4CD2-9809-A0DA21D8D0A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69458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558BE-ADC3-4BFC-AE70-DBE0F1BC5096}"/>
              </a:ext>
            </a:extLst>
          </p:cNvPr>
          <p:cNvSpPr>
            <a:spLocks noGrp="1"/>
          </p:cNvSpPr>
          <p:nvPr>
            <p:ph type="title"/>
          </p:nvPr>
        </p:nvSpPr>
        <p:spPr/>
        <p:txBody>
          <a:bodyPr/>
          <a:lstStyle/>
          <a:p>
            <a:r>
              <a:rPr lang="en-US"/>
              <a:t>Instagram Posts Table | channel21_official - 10 of 24</a:t>
            </a:r>
          </a:p>
        </p:txBody>
      </p:sp>
      <p:graphicFrame>
        <p:nvGraphicFramePr>
          <p:cNvPr id="5" name="Table Placeholder 4">
            <a:extLst>
              <a:ext uri="{FF2B5EF4-FFF2-40B4-BE49-F238E27FC236}">
                <a16:creationId xmlns:a16="http://schemas.microsoft.com/office/drawing/2014/main" id="{7809FF19-9BCC-4F6C-98A0-865BF90335BB}"/>
              </a:ext>
            </a:extLst>
          </p:cNvPr>
          <p:cNvGraphicFramePr>
            <a:graphicFrameLocks noGrp="1"/>
          </p:cNvGraphicFramePr>
          <p:nvPr>
            <p:ph type="tbl" sz="quarter" idx="13"/>
            <p:extLst>
              <p:ext uri="{D42A27DB-BD31-4B8C-83A1-F6EECF244321}">
                <p14:modId xmlns:p14="http://schemas.microsoft.com/office/powerpoint/2010/main" val="3396731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748379664"/>
                    </a:ext>
                  </a:extLst>
                </a:gridCol>
                <a:gridCol w="658369">
                  <a:extLst>
                    <a:ext uri="{9D8B030D-6E8A-4147-A177-3AD203B41FA5}">
                      <a16:colId xmlns:a16="http://schemas.microsoft.com/office/drawing/2014/main" val="2517228077"/>
                    </a:ext>
                  </a:extLst>
                </a:gridCol>
                <a:gridCol w="822961">
                  <a:extLst>
                    <a:ext uri="{9D8B030D-6E8A-4147-A177-3AD203B41FA5}">
                      <a16:colId xmlns:a16="http://schemas.microsoft.com/office/drawing/2014/main" val="104334735"/>
                    </a:ext>
                  </a:extLst>
                </a:gridCol>
                <a:gridCol w="246888">
                  <a:extLst>
                    <a:ext uri="{9D8B030D-6E8A-4147-A177-3AD203B41FA5}">
                      <a16:colId xmlns:a16="http://schemas.microsoft.com/office/drawing/2014/main" val="2656705694"/>
                    </a:ext>
                  </a:extLst>
                </a:gridCol>
                <a:gridCol w="246888">
                  <a:extLst>
                    <a:ext uri="{9D8B030D-6E8A-4147-A177-3AD203B41FA5}">
                      <a16:colId xmlns:a16="http://schemas.microsoft.com/office/drawing/2014/main" val="589414256"/>
                    </a:ext>
                  </a:extLst>
                </a:gridCol>
                <a:gridCol w="246888">
                  <a:extLst>
                    <a:ext uri="{9D8B030D-6E8A-4147-A177-3AD203B41FA5}">
                      <a16:colId xmlns:a16="http://schemas.microsoft.com/office/drawing/2014/main" val="2591710705"/>
                    </a:ext>
                  </a:extLst>
                </a:gridCol>
                <a:gridCol w="246888">
                  <a:extLst>
                    <a:ext uri="{9D8B030D-6E8A-4147-A177-3AD203B41FA5}">
                      <a16:colId xmlns:a16="http://schemas.microsoft.com/office/drawing/2014/main" val="1107106680"/>
                    </a:ext>
                  </a:extLst>
                </a:gridCol>
                <a:gridCol w="246888">
                  <a:extLst>
                    <a:ext uri="{9D8B030D-6E8A-4147-A177-3AD203B41FA5}">
                      <a16:colId xmlns:a16="http://schemas.microsoft.com/office/drawing/2014/main" val="613500394"/>
                    </a:ext>
                  </a:extLst>
                </a:gridCol>
                <a:gridCol w="246888">
                  <a:extLst>
                    <a:ext uri="{9D8B030D-6E8A-4147-A177-3AD203B41FA5}">
                      <a16:colId xmlns:a16="http://schemas.microsoft.com/office/drawing/2014/main" val="2376578437"/>
                    </a:ext>
                  </a:extLst>
                </a:gridCol>
                <a:gridCol w="246888">
                  <a:extLst>
                    <a:ext uri="{9D8B030D-6E8A-4147-A177-3AD203B41FA5}">
                      <a16:colId xmlns:a16="http://schemas.microsoft.com/office/drawing/2014/main" val="2576084925"/>
                    </a:ext>
                  </a:extLst>
                </a:gridCol>
                <a:gridCol w="246888">
                  <a:extLst>
                    <a:ext uri="{9D8B030D-6E8A-4147-A177-3AD203B41FA5}">
                      <a16:colId xmlns:a16="http://schemas.microsoft.com/office/drawing/2014/main" val="1868754058"/>
                    </a:ext>
                  </a:extLst>
                </a:gridCol>
                <a:gridCol w="246888">
                  <a:extLst>
                    <a:ext uri="{9D8B030D-6E8A-4147-A177-3AD203B41FA5}">
                      <a16:colId xmlns:a16="http://schemas.microsoft.com/office/drawing/2014/main" val="3983956892"/>
                    </a:ext>
                  </a:extLst>
                </a:gridCol>
                <a:gridCol w="246888">
                  <a:extLst>
                    <a:ext uri="{9D8B030D-6E8A-4147-A177-3AD203B41FA5}">
                      <a16:colId xmlns:a16="http://schemas.microsoft.com/office/drawing/2014/main" val="1999056680"/>
                    </a:ext>
                  </a:extLst>
                </a:gridCol>
                <a:gridCol w="246888">
                  <a:extLst>
                    <a:ext uri="{9D8B030D-6E8A-4147-A177-3AD203B41FA5}">
                      <a16:colId xmlns:a16="http://schemas.microsoft.com/office/drawing/2014/main" val="475707476"/>
                    </a:ext>
                  </a:extLst>
                </a:gridCol>
                <a:gridCol w="246888">
                  <a:extLst>
                    <a:ext uri="{9D8B030D-6E8A-4147-A177-3AD203B41FA5}">
                      <a16:colId xmlns:a16="http://schemas.microsoft.com/office/drawing/2014/main" val="656737512"/>
                    </a:ext>
                  </a:extLst>
                </a:gridCol>
                <a:gridCol w="246888">
                  <a:extLst>
                    <a:ext uri="{9D8B030D-6E8A-4147-A177-3AD203B41FA5}">
                      <a16:colId xmlns:a16="http://schemas.microsoft.com/office/drawing/2014/main" val="1933929232"/>
                    </a:ext>
                  </a:extLst>
                </a:gridCol>
                <a:gridCol w="246888">
                  <a:extLst>
                    <a:ext uri="{9D8B030D-6E8A-4147-A177-3AD203B41FA5}">
                      <a16:colId xmlns:a16="http://schemas.microsoft.com/office/drawing/2014/main" val="3677875981"/>
                    </a:ext>
                  </a:extLst>
                </a:gridCol>
                <a:gridCol w="246888">
                  <a:extLst>
                    <a:ext uri="{9D8B030D-6E8A-4147-A177-3AD203B41FA5}">
                      <a16:colId xmlns:a16="http://schemas.microsoft.com/office/drawing/2014/main" val="3660531008"/>
                    </a:ext>
                  </a:extLst>
                </a:gridCol>
                <a:gridCol w="246888">
                  <a:extLst>
                    <a:ext uri="{9D8B030D-6E8A-4147-A177-3AD203B41FA5}">
                      <a16:colId xmlns:a16="http://schemas.microsoft.com/office/drawing/2014/main" val="1693331368"/>
                    </a:ext>
                  </a:extLst>
                </a:gridCol>
                <a:gridCol w="246888">
                  <a:extLst>
                    <a:ext uri="{9D8B030D-6E8A-4147-A177-3AD203B41FA5}">
                      <a16:colId xmlns:a16="http://schemas.microsoft.com/office/drawing/2014/main" val="2952452376"/>
                    </a:ext>
                  </a:extLst>
                </a:gridCol>
                <a:gridCol w="246888">
                  <a:extLst>
                    <a:ext uri="{9D8B030D-6E8A-4147-A177-3AD203B41FA5}">
                      <a16:colId xmlns:a16="http://schemas.microsoft.com/office/drawing/2014/main" val="3597946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81368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- 2024-05-30 19:01:28</a:t>
                      </a:r>
                      <a:r>
                        <a:rPr kumimoji="0" lang="en-US" sz="1000" b="0" i="0" u="none" strike="noStrike" kern="1200" cap="none" spc="0" normalizeH="0" baseline="0" noProof="0">
                          <a:ln>
                            <a:noFill/>
                          </a:ln>
                          <a:solidFill>
                            <a:prstClr val="black"/>
                          </a:solidFill>
                          <a:effectLst/>
                          <a:uLnTx/>
                          <a:uFillTx/>
                          <a:latin typeface="Calibri"/>
                          <a:ea typeface="+mn-ea"/>
                          <a:cs typeface="+mn-cs"/>
                        </a:rPr>
                        <a:t>
 *Haferflocken-Joghurt-Peeling* Was du als leckeres Frühstück kennst, liebt auch deine Haut 🥰! Mische für dieses sanfte Peeling einen Esslöffel Haferflocken, einen Esslöffel Joghurt und einen Teelöffel Honig im Mixer zu einer glatten Masse 🥄. Nun kannst du das Peeling in sanften, kreisenden Bewegungen in die Haut einmassieren und danach mit warmem Wasser abspülen. Das Ergebnis fühlt sich soooo schön an 🥇✨, probier’s aus!
#channel21 #gesichtsmaske #skincare #beauty #schönheit #diy #haut #peeling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https://quintly-eu-image-storage.s3.amazonaws.com/2f6c6b899ae96eab4ac7346acdc24354/28deac7ab825d0cc3f905be021f34a49.jpg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25238651"/>
                  </a:ext>
                </a:extLst>
              </a:tr>
            </a:tbl>
          </a:graphicData>
        </a:graphic>
      </p:graphicFrame>
      <p:sp>
        <p:nvSpPr>
          <p:cNvPr id="4" name="Text Placeholder 3">
            <a:extLst>
              <a:ext uri="{FF2B5EF4-FFF2-40B4-BE49-F238E27FC236}">
                <a16:creationId xmlns:a16="http://schemas.microsoft.com/office/drawing/2014/main" id="{7D2033E7-4ABF-49C4-9946-8EC72306632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510831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ACEEE-A9C9-46AD-807D-BA2DA83C6BFE}"/>
              </a:ext>
            </a:extLst>
          </p:cNvPr>
          <p:cNvSpPr>
            <a:spLocks noGrp="1"/>
          </p:cNvSpPr>
          <p:nvPr>
            <p:ph type="title"/>
          </p:nvPr>
        </p:nvSpPr>
        <p:spPr/>
        <p:txBody>
          <a:bodyPr/>
          <a:lstStyle/>
          <a:p>
            <a:r>
              <a:rPr lang="en-US"/>
              <a:t>Instagram Posts Table | channel21_official - 11 of 24</a:t>
            </a:r>
          </a:p>
        </p:txBody>
      </p:sp>
      <p:graphicFrame>
        <p:nvGraphicFramePr>
          <p:cNvPr id="5" name="Table Placeholder 4">
            <a:extLst>
              <a:ext uri="{FF2B5EF4-FFF2-40B4-BE49-F238E27FC236}">
                <a16:creationId xmlns:a16="http://schemas.microsoft.com/office/drawing/2014/main" id="{A5ADB5D6-85AD-44BE-85B7-097E2F48C229}"/>
              </a:ext>
            </a:extLst>
          </p:cNvPr>
          <p:cNvGraphicFramePr>
            <a:graphicFrameLocks noGrp="1"/>
          </p:cNvGraphicFramePr>
          <p:nvPr>
            <p:ph type="tbl" sz="quarter" idx="13"/>
            <p:extLst>
              <p:ext uri="{D42A27DB-BD31-4B8C-83A1-F6EECF244321}">
                <p14:modId xmlns:p14="http://schemas.microsoft.com/office/powerpoint/2010/main" val="672714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500535646"/>
                    </a:ext>
                  </a:extLst>
                </a:gridCol>
                <a:gridCol w="658369">
                  <a:extLst>
                    <a:ext uri="{9D8B030D-6E8A-4147-A177-3AD203B41FA5}">
                      <a16:colId xmlns:a16="http://schemas.microsoft.com/office/drawing/2014/main" val="1016928339"/>
                    </a:ext>
                  </a:extLst>
                </a:gridCol>
                <a:gridCol w="822961">
                  <a:extLst>
                    <a:ext uri="{9D8B030D-6E8A-4147-A177-3AD203B41FA5}">
                      <a16:colId xmlns:a16="http://schemas.microsoft.com/office/drawing/2014/main" val="4067547736"/>
                    </a:ext>
                  </a:extLst>
                </a:gridCol>
                <a:gridCol w="246888">
                  <a:extLst>
                    <a:ext uri="{9D8B030D-6E8A-4147-A177-3AD203B41FA5}">
                      <a16:colId xmlns:a16="http://schemas.microsoft.com/office/drawing/2014/main" val="3512211533"/>
                    </a:ext>
                  </a:extLst>
                </a:gridCol>
                <a:gridCol w="246888">
                  <a:extLst>
                    <a:ext uri="{9D8B030D-6E8A-4147-A177-3AD203B41FA5}">
                      <a16:colId xmlns:a16="http://schemas.microsoft.com/office/drawing/2014/main" val="2421217824"/>
                    </a:ext>
                  </a:extLst>
                </a:gridCol>
                <a:gridCol w="246888">
                  <a:extLst>
                    <a:ext uri="{9D8B030D-6E8A-4147-A177-3AD203B41FA5}">
                      <a16:colId xmlns:a16="http://schemas.microsoft.com/office/drawing/2014/main" val="520396601"/>
                    </a:ext>
                  </a:extLst>
                </a:gridCol>
                <a:gridCol w="246888">
                  <a:extLst>
                    <a:ext uri="{9D8B030D-6E8A-4147-A177-3AD203B41FA5}">
                      <a16:colId xmlns:a16="http://schemas.microsoft.com/office/drawing/2014/main" val="2047765842"/>
                    </a:ext>
                  </a:extLst>
                </a:gridCol>
                <a:gridCol w="246888">
                  <a:extLst>
                    <a:ext uri="{9D8B030D-6E8A-4147-A177-3AD203B41FA5}">
                      <a16:colId xmlns:a16="http://schemas.microsoft.com/office/drawing/2014/main" val="514473200"/>
                    </a:ext>
                  </a:extLst>
                </a:gridCol>
                <a:gridCol w="246888">
                  <a:extLst>
                    <a:ext uri="{9D8B030D-6E8A-4147-A177-3AD203B41FA5}">
                      <a16:colId xmlns:a16="http://schemas.microsoft.com/office/drawing/2014/main" val="1922466307"/>
                    </a:ext>
                  </a:extLst>
                </a:gridCol>
                <a:gridCol w="246888">
                  <a:extLst>
                    <a:ext uri="{9D8B030D-6E8A-4147-A177-3AD203B41FA5}">
                      <a16:colId xmlns:a16="http://schemas.microsoft.com/office/drawing/2014/main" val="2614185468"/>
                    </a:ext>
                  </a:extLst>
                </a:gridCol>
                <a:gridCol w="246888">
                  <a:extLst>
                    <a:ext uri="{9D8B030D-6E8A-4147-A177-3AD203B41FA5}">
                      <a16:colId xmlns:a16="http://schemas.microsoft.com/office/drawing/2014/main" val="3219761028"/>
                    </a:ext>
                  </a:extLst>
                </a:gridCol>
                <a:gridCol w="246888">
                  <a:extLst>
                    <a:ext uri="{9D8B030D-6E8A-4147-A177-3AD203B41FA5}">
                      <a16:colId xmlns:a16="http://schemas.microsoft.com/office/drawing/2014/main" val="3061884490"/>
                    </a:ext>
                  </a:extLst>
                </a:gridCol>
                <a:gridCol w="246888">
                  <a:extLst>
                    <a:ext uri="{9D8B030D-6E8A-4147-A177-3AD203B41FA5}">
                      <a16:colId xmlns:a16="http://schemas.microsoft.com/office/drawing/2014/main" val="2836120333"/>
                    </a:ext>
                  </a:extLst>
                </a:gridCol>
                <a:gridCol w="246888">
                  <a:extLst>
                    <a:ext uri="{9D8B030D-6E8A-4147-A177-3AD203B41FA5}">
                      <a16:colId xmlns:a16="http://schemas.microsoft.com/office/drawing/2014/main" val="212525119"/>
                    </a:ext>
                  </a:extLst>
                </a:gridCol>
                <a:gridCol w="246888">
                  <a:extLst>
                    <a:ext uri="{9D8B030D-6E8A-4147-A177-3AD203B41FA5}">
                      <a16:colId xmlns:a16="http://schemas.microsoft.com/office/drawing/2014/main" val="1919087349"/>
                    </a:ext>
                  </a:extLst>
                </a:gridCol>
                <a:gridCol w="246888">
                  <a:extLst>
                    <a:ext uri="{9D8B030D-6E8A-4147-A177-3AD203B41FA5}">
                      <a16:colId xmlns:a16="http://schemas.microsoft.com/office/drawing/2014/main" val="2312058621"/>
                    </a:ext>
                  </a:extLst>
                </a:gridCol>
                <a:gridCol w="246888">
                  <a:extLst>
                    <a:ext uri="{9D8B030D-6E8A-4147-A177-3AD203B41FA5}">
                      <a16:colId xmlns:a16="http://schemas.microsoft.com/office/drawing/2014/main" val="3804928407"/>
                    </a:ext>
                  </a:extLst>
                </a:gridCol>
                <a:gridCol w="246888">
                  <a:extLst>
                    <a:ext uri="{9D8B030D-6E8A-4147-A177-3AD203B41FA5}">
                      <a16:colId xmlns:a16="http://schemas.microsoft.com/office/drawing/2014/main" val="1261509268"/>
                    </a:ext>
                  </a:extLst>
                </a:gridCol>
                <a:gridCol w="246888">
                  <a:extLst>
                    <a:ext uri="{9D8B030D-6E8A-4147-A177-3AD203B41FA5}">
                      <a16:colId xmlns:a16="http://schemas.microsoft.com/office/drawing/2014/main" val="4050515109"/>
                    </a:ext>
                  </a:extLst>
                </a:gridCol>
                <a:gridCol w="246888">
                  <a:extLst>
                    <a:ext uri="{9D8B030D-6E8A-4147-A177-3AD203B41FA5}">
                      <a16:colId xmlns:a16="http://schemas.microsoft.com/office/drawing/2014/main" val="1522272055"/>
                    </a:ext>
                  </a:extLst>
                </a:gridCol>
                <a:gridCol w="246888">
                  <a:extLst>
                    <a:ext uri="{9D8B030D-6E8A-4147-A177-3AD203B41FA5}">
                      <a16:colId xmlns:a16="http://schemas.microsoft.com/office/drawing/2014/main" val="660170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56381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- 2024-05-04 10:00:52</a:t>
                      </a:r>
                      <a:r>
                        <a:rPr kumimoji="0" lang="en-US" sz="1000" b="0" i="0" u="none" strike="noStrike" kern="1200" cap="none" spc="0" normalizeH="0" baseline="0" noProof="0">
                          <a:ln>
                            <a:noFill/>
                          </a:ln>
                          <a:solidFill>
                            <a:prstClr val="black"/>
                          </a:solidFill>
                          <a:effectLst/>
                          <a:uLnTx/>
                          <a:uFillTx/>
                          <a:latin typeface="Calibri"/>
                          <a:ea typeface="+mn-ea"/>
                          <a:cs typeface="+mn-cs"/>
                        </a:rPr>
                        <a:t>
 💘 Eine Pflegelinie, die du ab jetzt nicht mehr vergessen wirst: Photoskintastic Chlorophyll von Christian Materne, dem Beauty-Experten, dem die Frauen vertrauen 😊. Für eine Rundum-sorglos-Pflege hat er eine Gesichtscreme, Augencreme, Konzentrat, Cleanser und Körpercreme entwickelt, denn so ein perfekt aufeinander abgestimmtes Ganzkörper-Treatment ist doch das allereffektivste ✨
#channel21 #christianmaterne #chlorophyll #beauty #skincare #antiaging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https://quintly-eu-image-storage.s3.amazonaws.com/2f6c6b899ae96eab4ac7346acdc24354/4175c2bfa12a74a64375e0977ddbdd55.jpg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31089999"/>
                  </a:ext>
                </a:extLst>
              </a:tr>
            </a:tbl>
          </a:graphicData>
        </a:graphic>
      </p:graphicFrame>
      <p:sp>
        <p:nvSpPr>
          <p:cNvPr id="4" name="Text Placeholder 3">
            <a:extLst>
              <a:ext uri="{FF2B5EF4-FFF2-40B4-BE49-F238E27FC236}">
                <a16:creationId xmlns:a16="http://schemas.microsoft.com/office/drawing/2014/main" id="{2F2E610B-2953-4B72-98B2-DF580AC7EC4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828312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99C23-7B2A-4C0C-B6EE-C319C73E5C18}"/>
              </a:ext>
            </a:extLst>
          </p:cNvPr>
          <p:cNvSpPr>
            <a:spLocks noGrp="1"/>
          </p:cNvSpPr>
          <p:nvPr>
            <p:ph type="title"/>
          </p:nvPr>
        </p:nvSpPr>
        <p:spPr/>
        <p:txBody>
          <a:bodyPr/>
          <a:lstStyle/>
          <a:p>
            <a:r>
              <a:rPr lang="en-US"/>
              <a:t>Instagram Posts Table | channel21_official - 12 of 24</a:t>
            </a:r>
          </a:p>
        </p:txBody>
      </p:sp>
      <p:graphicFrame>
        <p:nvGraphicFramePr>
          <p:cNvPr id="5" name="Table Placeholder 4">
            <a:extLst>
              <a:ext uri="{FF2B5EF4-FFF2-40B4-BE49-F238E27FC236}">
                <a16:creationId xmlns:a16="http://schemas.microsoft.com/office/drawing/2014/main" id="{D53C79AD-A68B-4427-B5CD-711B6F405F75}"/>
              </a:ext>
            </a:extLst>
          </p:cNvPr>
          <p:cNvGraphicFramePr>
            <a:graphicFrameLocks noGrp="1"/>
          </p:cNvGraphicFramePr>
          <p:nvPr>
            <p:ph type="tbl" sz="quarter" idx="13"/>
            <p:extLst>
              <p:ext uri="{D42A27DB-BD31-4B8C-83A1-F6EECF244321}">
                <p14:modId xmlns:p14="http://schemas.microsoft.com/office/powerpoint/2010/main" val="1300860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490146708"/>
                    </a:ext>
                  </a:extLst>
                </a:gridCol>
                <a:gridCol w="658369">
                  <a:extLst>
                    <a:ext uri="{9D8B030D-6E8A-4147-A177-3AD203B41FA5}">
                      <a16:colId xmlns:a16="http://schemas.microsoft.com/office/drawing/2014/main" val="3188317620"/>
                    </a:ext>
                  </a:extLst>
                </a:gridCol>
                <a:gridCol w="822961">
                  <a:extLst>
                    <a:ext uri="{9D8B030D-6E8A-4147-A177-3AD203B41FA5}">
                      <a16:colId xmlns:a16="http://schemas.microsoft.com/office/drawing/2014/main" val="2089465076"/>
                    </a:ext>
                  </a:extLst>
                </a:gridCol>
                <a:gridCol w="246888">
                  <a:extLst>
                    <a:ext uri="{9D8B030D-6E8A-4147-A177-3AD203B41FA5}">
                      <a16:colId xmlns:a16="http://schemas.microsoft.com/office/drawing/2014/main" val="3039739200"/>
                    </a:ext>
                  </a:extLst>
                </a:gridCol>
                <a:gridCol w="246888">
                  <a:extLst>
                    <a:ext uri="{9D8B030D-6E8A-4147-A177-3AD203B41FA5}">
                      <a16:colId xmlns:a16="http://schemas.microsoft.com/office/drawing/2014/main" val="1447160361"/>
                    </a:ext>
                  </a:extLst>
                </a:gridCol>
                <a:gridCol w="246888">
                  <a:extLst>
                    <a:ext uri="{9D8B030D-6E8A-4147-A177-3AD203B41FA5}">
                      <a16:colId xmlns:a16="http://schemas.microsoft.com/office/drawing/2014/main" val="533158562"/>
                    </a:ext>
                  </a:extLst>
                </a:gridCol>
                <a:gridCol w="246888">
                  <a:extLst>
                    <a:ext uri="{9D8B030D-6E8A-4147-A177-3AD203B41FA5}">
                      <a16:colId xmlns:a16="http://schemas.microsoft.com/office/drawing/2014/main" val="406717685"/>
                    </a:ext>
                  </a:extLst>
                </a:gridCol>
                <a:gridCol w="246888">
                  <a:extLst>
                    <a:ext uri="{9D8B030D-6E8A-4147-A177-3AD203B41FA5}">
                      <a16:colId xmlns:a16="http://schemas.microsoft.com/office/drawing/2014/main" val="3253909862"/>
                    </a:ext>
                  </a:extLst>
                </a:gridCol>
                <a:gridCol w="246888">
                  <a:extLst>
                    <a:ext uri="{9D8B030D-6E8A-4147-A177-3AD203B41FA5}">
                      <a16:colId xmlns:a16="http://schemas.microsoft.com/office/drawing/2014/main" val="493258080"/>
                    </a:ext>
                  </a:extLst>
                </a:gridCol>
                <a:gridCol w="246888">
                  <a:extLst>
                    <a:ext uri="{9D8B030D-6E8A-4147-A177-3AD203B41FA5}">
                      <a16:colId xmlns:a16="http://schemas.microsoft.com/office/drawing/2014/main" val="3712011277"/>
                    </a:ext>
                  </a:extLst>
                </a:gridCol>
                <a:gridCol w="246888">
                  <a:extLst>
                    <a:ext uri="{9D8B030D-6E8A-4147-A177-3AD203B41FA5}">
                      <a16:colId xmlns:a16="http://schemas.microsoft.com/office/drawing/2014/main" val="727880439"/>
                    </a:ext>
                  </a:extLst>
                </a:gridCol>
                <a:gridCol w="246888">
                  <a:extLst>
                    <a:ext uri="{9D8B030D-6E8A-4147-A177-3AD203B41FA5}">
                      <a16:colId xmlns:a16="http://schemas.microsoft.com/office/drawing/2014/main" val="3813731463"/>
                    </a:ext>
                  </a:extLst>
                </a:gridCol>
                <a:gridCol w="246888">
                  <a:extLst>
                    <a:ext uri="{9D8B030D-6E8A-4147-A177-3AD203B41FA5}">
                      <a16:colId xmlns:a16="http://schemas.microsoft.com/office/drawing/2014/main" val="1180474842"/>
                    </a:ext>
                  </a:extLst>
                </a:gridCol>
                <a:gridCol w="246888">
                  <a:extLst>
                    <a:ext uri="{9D8B030D-6E8A-4147-A177-3AD203B41FA5}">
                      <a16:colId xmlns:a16="http://schemas.microsoft.com/office/drawing/2014/main" val="1399078089"/>
                    </a:ext>
                  </a:extLst>
                </a:gridCol>
                <a:gridCol w="246888">
                  <a:extLst>
                    <a:ext uri="{9D8B030D-6E8A-4147-A177-3AD203B41FA5}">
                      <a16:colId xmlns:a16="http://schemas.microsoft.com/office/drawing/2014/main" val="28707101"/>
                    </a:ext>
                  </a:extLst>
                </a:gridCol>
                <a:gridCol w="246888">
                  <a:extLst>
                    <a:ext uri="{9D8B030D-6E8A-4147-A177-3AD203B41FA5}">
                      <a16:colId xmlns:a16="http://schemas.microsoft.com/office/drawing/2014/main" val="1693999534"/>
                    </a:ext>
                  </a:extLst>
                </a:gridCol>
                <a:gridCol w="246888">
                  <a:extLst>
                    <a:ext uri="{9D8B030D-6E8A-4147-A177-3AD203B41FA5}">
                      <a16:colId xmlns:a16="http://schemas.microsoft.com/office/drawing/2014/main" val="66912799"/>
                    </a:ext>
                  </a:extLst>
                </a:gridCol>
                <a:gridCol w="246888">
                  <a:extLst>
                    <a:ext uri="{9D8B030D-6E8A-4147-A177-3AD203B41FA5}">
                      <a16:colId xmlns:a16="http://schemas.microsoft.com/office/drawing/2014/main" val="180921523"/>
                    </a:ext>
                  </a:extLst>
                </a:gridCol>
                <a:gridCol w="246888">
                  <a:extLst>
                    <a:ext uri="{9D8B030D-6E8A-4147-A177-3AD203B41FA5}">
                      <a16:colId xmlns:a16="http://schemas.microsoft.com/office/drawing/2014/main" val="2888088925"/>
                    </a:ext>
                  </a:extLst>
                </a:gridCol>
                <a:gridCol w="246888">
                  <a:extLst>
                    <a:ext uri="{9D8B030D-6E8A-4147-A177-3AD203B41FA5}">
                      <a16:colId xmlns:a16="http://schemas.microsoft.com/office/drawing/2014/main" val="1019263305"/>
                    </a:ext>
                  </a:extLst>
                </a:gridCol>
                <a:gridCol w="246888">
                  <a:extLst>
                    <a:ext uri="{9D8B030D-6E8A-4147-A177-3AD203B41FA5}">
                      <a16:colId xmlns:a16="http://schemas.microsoft.com/office/drawing/2014/main" val="821120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871975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channel21_official - 2024-05-24 14:01:21</a:t>
                      </a:r>
                      <a:r>
                        <a:rPr kumimoji="0" lang="de-DE" sz="1000" b="0" i="0" u="none" strike="noStrike" kern="1200" cap="none" spc="0" normalizeH="0" baseline="0" noProof="0">
                          <a:ln>
                            <a:noFill/>
                          </a:ln>
                          <a:solidFill>
                            <a:prstClr val="black"/>
                          </a:solidFill>
                          <a:effectLst/>
                          <a:uLnTx/>
                          <a:uFillTx/>
                          <a:latin typeface="Calibri"/>
                          <a:ea typeface="+mn-ea"/>
                          <a:cs typeface="+mn-cs"/>
                        </a:rPr>
                        <a:t>
 ✨ Dein Wellnesstreatment für zu Hause mit Ayubiotic! 
Das ganzheitliche Beauty-Konzept unterstützt nicht nur deine Gesundheit, sondern auch dein äußeres Erscheinungsbild. Ayubiotic steht für ganzheitliches Wohlbefinden – ein harmonisches Zusammenspiel zwischen Körper und Geist für Gesundheit und Schönheit💫.
Es fördert eine emotionale Ausgeglichenheit und einen gesunden Lebensstil, der sich gleichzeitig auf deine Haut auswirkt🤲. So werden Falten gemindert und vorzeitigen Alterungserscheinungen entgegengewirkt💪.
#ayubiotic #beauty #wellnesstreatment #channel21 #homeshopping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https://quintly-eu-image-storage.s3.amazonaws.com/2f6c6b899ae96eab4ac7346acdc24354/ead73ae8c40b0a363651a9341e8dc8c2.jpg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89895488"/>
                  </a:ext>
                </a:extLst>
              </a:tr>
            </a:tbl>
          </a:graphicData>
        </a:graphic>
      </p:graphicFrame>
      <p:sp>
        <p:nvSpPr>
          <p:cNvPr id="4" name="Text Placeholder 3">
            <a:extLst>
              <a:ext uri="{FF2B5EF4-FFF2-40B4-BE49-F238E27FC236}">
                <a16:creationId xmlns:a16="http://schemas.microsoft.com/office/drawing/2014/main" id="{0047DD70-2E30-44DF-86FC-E413A5605B8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5979313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EF0A1-8544-49C9-B574-3CE372E12219}"/>
              </a:ext>
            </a:extLst>
          </p:cNvPr>
          <p:cNvSpPr>
            <a:spLocks noGrp="1"/>
          </p:cNvSpPr>
          <p:nvPr>
            <p:ph type="title"/>
          </p:nvPr>
        </p:nvSpPr>
        <p:spPr/>
        <p:txBody>
          <a:bodyPr/>
          <a:lstStyle/>
          <a:p>
            <a:r>
              <a:rPr lang="en-US"/>
              <a:t>Instagram Posts Table | channel21_official - 13 of 24</a:t>
            </a:r>
          </a:p>
        </p:txBody>
      </p:sp>
      <p:graphicFrame>
        <p:nvGraphicFramePr>
          <p:cNvPr id="5" name="Table Placeholder 4">
            <a:extLst>
              <a:ext uri="{FF2B5EF4-FFF2-40B4-BE49-F238E27FC236}">
                <a16:creationId xmlns:a16="http://schemas.microsoft.com/office/drawing/2014/main" id="{4DAB6995-E921-4F6C-9829-6CB4D0E66000}"/>
              </a:ext>
            </a:extLst>
          </p:cNvPr>
          <p:cNvGraphicFramePr>
            <a:graphicFrameLocks noGrp="1"/>
          </p:cNvGraphicFramePr>
          <p:nvPr>
            <p:ph type="tbl" sz="quarter" idx="13"/>
            <p:extLst>
              <p:ext uri="{D42A27DB-BD31-4B8C-83A1-F6EECF244321}">
                <p14:modId xmlns:p14="http://schemas.microsoft.com/office/powerpoint/2010/main" val="1760328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990855511"/>
                    </a:ext>
                  </a:extLst>
                </a:gridCol>
                <a:gridCol w="658369">
                  <a:extLst>
                    <a:ext uri="{9D8B030D-6E8A-4147-A177-3AD203B41FA5}">
                      <a16:colId xmlns:a16="http://schemas.microsoft.com/office/drawing/2014/main" val="933143085"/>
                    </a:ext>
                  </a:extLst>
                </a:gridCol>
                <a:gridCol w="822961">
                  <a:extLst>
                    <a:ext uri="{9D8B030D-6E8A-4147-A177-3AD203B41FA5}">
                      <a16:colId xmlns:a16="http://schemas.microsoft.com/office/drawing/2014/main" val="4266231828"/>
                    </a:ext>
                  </a:extLst>
                </a:gridCol>
                <a:gridCol w="246888">
                  <a:extLst>
                    <a:ext uri="{9D8B030D-6E8A-4147-A177-3AD203B41FA5}">
                      <a16:colId xmlns:a16="http://schemas.microsoft.com/office/drawing/2014/main" val="3707803824"/>
                    </a:ext>
                  </a:extLst>
                </a:gridCol>
                <a:gridCol w="246888">
                  <a:extLst>
                    <a:ext uri="{9D8B030D-6E8A-4147-A177-3AD203B41FA5}">
                      <a16:colId xmlns:a16="http://schemas.microsoft.com/office/drawing/2014/main" val="2587004317"/>
                    </a:ext>
                  </a:extLst>
                </a:gridCol>
                <a:gridCol w="246888">
                  <a:extLst>
                    <a:ext uri="{9D8B030D-6E8A-4147-A177-3AD203B41FA5}">
                      <a16:colId xmlns:a16="http://schemas.microsoft.com/office/drawing/2014/main" val="815942149"/>
                    </a:ext>
                  </a:extLst>
                </a:gridCol>
                <a:gridCol w="246888">
                  <a:extLst>
                    <a:ext uri="{9D8B030D-6E8A-4147-A177-3AD203B41FA5}">
                      <a16:colId xmlns:a16="http://schemas.microsoft.com/office/drawing/2014/main" val="3631835503"/>
                    </a:ext>
                  </a:extLst>
                </a:gridCol>
                <a:gridCol w="246888">
                  <a:extLst>
                    <a:ext uri="{9D8B030D-6E8A-4147-A177-3AD203B41FA5}">
                      <a16:colId xmlns:a16="http://schemas.microsoft.com/office/drawing/2014/main" val="621780999"/>
                    </a:ext>
                  </a:extLst>
                </a:gridCol>
                <a:gridCol w="246888">
                  <a:extLst>
                    <a:ext uri="{9D8B030D-6E8A-4147-A177-3AD203B41FA5}">
                      <a16:colId xmlns:a16="http://schemas.microsoft.com/office/drawing/2014/main" val="1083228026"/>
                    </a:ext>
                  </a:extLst>
                </a:gridCol>
                <a:gridCol w="246888">
                  <a:extLst>
                    <a:ext uri="{9D8B030D-6E8A-4147-A177-3AD203B41FA5}">
                      <a16:colId xmlns:a16="http://schemas.microsoft.com/office/drawing/2014/main" val="542526397"/>
                    </a:ext>
                  </a:extLst>
                </a:gridCol>
                <a:gridCol w="246888">
                  <a:extLst>
                    <a:ext uri="{9D8B030D-6E8A-4147-A177-3AD203B41FA5}">
                      <a16:colId xmlns:a16="http://schemas.microsoft.com/office/drawing/2014/main" val="696840433"/>
                    </a:ext>
                  </a:extLst>
                </a:gridCol>
                <a:gridCol w="246888">
                  <a:extLst>
                    <a:ext uri="{9D8B030D-6E8A-4147-A177-3AD203B41FA5}">
                      <a16:colId xmlns:a16="http://schemas.microsoft.com/office/drawing/2014/main" val="3707235139"/>
                    </a:ext>
                  </a:extLst>
                </a:gridCol>
                <a:gridCol w="246888">
                  <a:extLst>
                    <a:ext uri="{9D8B030D-6E8A-4147-A177-3AD203B41FA5}">
                      <a16:colId xmlns:a16="http://schemas.microsoft.com/office/drawing/2014/main" val="3588375342"/>
                    </a:ext>
                  </a:extLst>
                </a:gridCol>
                <a:gridCol w="246888">
                  <a:extLst>
                    <a:ext uri="{9D8B030D-6E8A-4147-A177-3AD203B41FA5}">
                      <a16:colId xmlns:a16="http://schemas.microsoft.com/office/drawing/2014/main" val="297560038"/>
                    </a:ext>
                  </a:extLst>
                </a:gridCol>
                <a:gridCol w="246888">
                  <a:extLst>
                    <a:ext uri="{9D8B030D-6E8A-4147-A177-3AD203B41FA5}">
                      <a16:colId xmlns:a16="http://schemas.microsoft.com/office/drawing/2014/main" val="1058957221"/>
                    </a:ext>
                  </a:extLst>
                </a:gridCol>
                <a:gridCol w="246888">
                  <a:extLst>
                    <a:ext uri="{9D8B030D-6E8A-4147-A177-3AD203B41FA5}">
                      <a16:colId xmlns:a16="http://schemas.microsoft.com/office/drawing/2014/main" val="1739806871"/>
                    </a:ext>
                  </a:extLst>
                </a:gridCol>
                <a:gridCol w="246888">
                  <a:extLst>
                    <a:ext uri="{9D8B030D-6E8A-4147-A177-3AD203B41FA5}">
                      <a16:colId xmlns:a16="http://schemas.microsoft.com/office/drawing/2014/main" val="1550094042"/>
                    </a:ext>
                  </a:extLst>
                </a:gridCol>
                <a:gridCol w="246888">
                  <a:extLst>
                    <a:ext uri="{9D8B030D-6E8A-4147-A177-3AD203B41FA5}">
                      <a16:colId xmlns:a16="http://schemas.microsoft.com/office/drawing/2014/main" val="2627892311"/>
                    </a:ext>
                  </a:extLst>
                </a:gridCol>
                <a:gridCol w="246888">
                  <a:extLst>
                    <a:ext uri="{9D8B030D-6E8A-4147-A177-3AD203B41FA5}">
                      <a16:colId xmlns:a16="http://schemas.microsoft.com/office/drawing/2014/main" val="4292325294"/>
                    </a:ext>
                  </a:extLst>
                </a:gridCol>
                <a:gridCol w="246888">
                  <a:extLst>
                    <a:ext uri="{9D8B030D-6E8A-4147-A177-3AD203B41FA5}">
                      <a16:colId xmlns:a16="http://schemas.microsoft.com/office/drawing/2014/main" val="4107763339"/>
                    </a:ext>
                  </a:extLst>
                </a:gridCol>
                <a:gridCol w="246888">
                  <a:extLst>
                    <a:ext uri="{9D8B030D-6E8A-4147-A177-3AD203B41FA5}">
                      <a16:colId xmlns:a16="http://schemas.microsoft.com/office/drawing/2014/main" val="1060477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15945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- 2024-05-05 10:00:30</a:t>
                      </a:r>
                      <a:r>
                        <a:rPr kumimoji="0" lang="en-US" sz="1000" b="0" i="0" u="none" strike="noStrike" kern="1200" cap="none" spc="0" normalizeH="0" baseline="0" noProof="0">
                          <a:ln>
                            <a:noFill/>
                          </a:ln>
                          <a:solidFill>
                            <a:prstClr val="black"/>
                          </a:solidFill>
                          <a:effectLst/>
                          <a:uLnTx/>
                          <a:uFillTx/>
                          <a:latin typeface="Calibri"/>
                          <a:ea typeface="+mn-ea"/>
                          <a:cs typeface="+mn-cs"/>
                        </a:rPr>
                        <a:t>
 🧴Ein Komplex, viele Vorteile! Der Chlorophyll-Kupfer-Komplex in Christian Maternes neuer Photoskintastic Pflegelinie vereint für eine optimale Wirkung mehrere Wirkstoffe. Tigergras, Wegwarten-Wurzelextrakt, Spilanthes-Extrakt, Vitamin E und natürlich Chlorophyll 🌿, das Superfood, das bei der Pflanzenphotosynthese entsteht versorgt deine Haut mit neuer Energie. Du wirst es fühlen ✨
#channel21 #christianmaterne #chlorophyll #beauty #skincare #antiaging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https://quintly-eu-image-storage.s3.amazonaws.com/2f6c6b899ae96eab4ac7346acdc24354/df92a09a2af2b8f5156879308e1231c6.jpg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63656983"/>
                  </a:ext>
                </a:extLst>
              </a:tr>
            </a:tbl>
          </a:graphicData>
        </a:graphic>
      </p:graphicFrame>
      <p:sp>
        <p:nvSpPr>
          <p:cNvPr id="4" name="Text Placeholder 3">
            <a:extLst>
              <a:ext uri="{FF2B5EF4-FFF2-40B4-BE49-F238E27FC236}">
                <a16:creationId xmlns:a16="http://schemas.microsoft.com/office/drawing/2014/main" id="{4E299B13-06C8-4F76-BF5D-53D0C970D3C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090937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4373A-1013-4903-9FCA-7CDE840279C3}"/>
              </a:ext>
            </a:extLst>
          </p:cNvPr>
          <p:cNvSpPr>
            <a:spLocks noGrp="1"/>
          </p:cNvSpPr>
          <p:nvPr>
            <p:ph type="title"/>
          </p:nvPr>
        </p:nvSpPr>
        <p:spPr/>
        <p:txBody>
          <a:bodyPr/>
          <a:lstStyle/>
          <a:p>
            <a:r>
              <a:rPr lang="en-US"/>
              <a:t>Instagram Posts Table | channel21_official - 14 of 24</a:t>
            </a:r>
          </a:p>
        </p:txBody>
      </p:sp>
      <p:graphicFrame>
        <p:nvGraphicFramePr>
          <p:cNvPr id="5" name="Table Placeholder 4">
            <a:extLst>
              <a:ext uri="{FF2B5EF4-FFF2-40B4-BE49-F238E27FC236}">
                <a16:creationId xmlns:a16="http://schemas.microsoft.com/office/drawing/2014/main" id="{35CB4E69-E3A3-4C83-8957-4046FABD51C1}"/>
              </a:ext>
            </a:extLst>
          </p:cNvPr>
          <p:cNvGraphicFramePr>
            <a:graphicFrameLocks noGrp="1"/>
          </p:cNvGraphicFramePr>
          <p:nvPr>
            <p:ph type="tbl" sz="quarter" idx="13"/>
            <p:extLst>
              <p:ext uri="{D42A27DB-BD31-4B8C-83A1-F6EECF244321}">
                <p14:modId xmlns:p14="http://schemas.microsoft.com/office/powerpoint/2010/main" val="4090808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226065432"/>
                    </a:ext>
                  </a:extLst>
                </a:gridCol>
                <a:gridCol w="658369">
                  <a:extLst>
                    <a:ext uri="{9D8B030D-6E8A-4147-A177-3AD203B41FA5}">
                      <a16:colId xmlns:a16="http://schemas.microsoft.com/office/drawing/2014/main" val="3121123131"/>
                    </a:ext>
                  </a:extLst>
                </a:gridCol>
                <a:gridCol w="822961">
                  <a:extLst>
                    <a:ext uri="{9D8B030D-6E8A-4147-A177-3AD203B41FA5}">
                      <a16:colId xmlns:a16="http://schemas.microsoft.com/office/drawing/2014/main" val="3253609967"/>
                    </a:ext>
                  </a:extLst>
                </a:gridCol>
                <a:gridCol w="246888">
                  <a:extLst>
                    <a:ext uri="{9D8B030D-6E8A-4147-A177-3AD203B41FA5}">
                      <a16:colId xmlns:a16="http://schemas.microsoft.com/office/drawing/2014/main" val="2130738471"/>
                    </a:ext>
                  </a:extLst>
                </a:gridCol>
                <a:gridCol w="246888">
                  <a:extLst>
                    <a:ext uri="{9D8B030D-6E8A-4147-A177-3AD203B41FA5}">
                      <a16:colId xmlns:a16="http://schemas.microsoft.com/office/drawing/2014/main" val="3739103682"/>
                    </a:ext>
                  </a:extLst>
                </a:gridCol>
                <a:gridCol w="246888">
                  <a:extLst>
                    <a:ext uri="{9D8B030D-6E8A-4147-A177-3AD203B41FA5}">
                      <a16:colId xmlns:a16="http://schemas.microsoft.com/office/drawing/2014/main" val="202329147"/>
                    </a:ext>
                  </a:extLst>
                </a:gridCol>
                <a:gridCol w="246888">
                  <a:extLst>
                    <a:ext uri="{9D8B030D-6E8A-4147-A177-3AD203B41FA5}">
                      <a16:colId xmlns:a16="http://schemas.microsoft.com/office/drawing/2014/main" val="1924014020"/>
                    </a:ext>
                  </a:extLst>
                </a:gridCol>
                <a:gridCol w="246888">
                  <a:extLst>
                    <a:ext uri="{9D8B030D-6E8A-4147-A177-3AD203B41FA5}">
                      <a16:colId xmlns:a16="http://schemas.microsoft.com/office/drawing/2014/main" val="2501801338"/>
                    </a:ext>
                  </a:extLst>
                </a:gridCol>
                <a:gridCol w="246888">
                  <a:extLst>
                    <a:ext uri="{9D8B030D-6E8A-4147-A177-3AD203B41FA5}">
                      <a16:colId xmlns:a16="http://schemas.microsoft.com/office/drawing/2014/main" val="2735113709"/>
                    </a:ext>
                  </a:extLst>
                </a:gridCol>
                <a:gridCol w="246888">
                  <a:extLst>
                    <a:ext uri="{9D8B030D-6E8A-4147-A177-3AD203B41FA5}">
                      <a16:colId xmlns:a16="http://schemas.microsoft.com/office/drawing/2014/main" val="755000940"/>
                    </a:ext>
                  </a:extLst>
                </a:gridCol>
                <a:gridCol w="246888">
                  <a:extLst>
                    <a:ext uri="{9D8B030D-6E8A-4147-A177-3AD203B41FA5}">
                      <a16:colId xmlns:a16="http://schemas.microsoft.com/office/drawing/2014/main" val="4213371136"/>
                    </a:ext>
                  </a:extLst>
                </a:gridCol>
                <a:gridCol w="246888">
                  <a:extLst>
                    <a:ext uri="{9D8B030D-6E8A-4147-A177-3AD203B41FA5}">
                      <a16:colId xmlns:a16="http://schemas.microsoft.com/office/drawing/2014/main" val="1791485588"/>
                    </a:ext>
                  </a:extLst>
                </a:gridCol>
                <a:gridCol w="246888">
                  <a:extLst>
                    <a:ext uri="{9D8B030D-6E8A-4147-A177-3AD203B41FA5}">
                      <a16:colId xmlns:a16="http://schemas.microsoft.com/office/drawing/2014/main" val="4177612719"/>
                    </a:ext>
                  </a:extLst>
                </a:gridCol>
                <a:gridCol w="246888">
                  <a:extLst>
                    <a:ext uri="{9D8B030D-6E8A-4147-A177-3AD203B41FA5}">
                      <a16:colId xmlns:a16="http://schemas.microsoft.com/office/drawing/2014/main" val="1612743492"/>
                    </a:ext>
                  </a:extLst>
                </a:gridCol>
                <a:gridCol w="246888">
                  <a:extLst>
                    <a:ext uri="{9D8B030D-6E8A-4147-A177-3AD203B41FA5}">
                      <a16:colId xmlns:a16="http://schemas.microsoft.com/office/drawing/2014/main" val="2037225404"/>
                    </a:ext>
                  </a:extLst>
                </a:gridCol>
                <a:gridCol w="246888">
                  <a:extLst>
                    <a:ext uri="{9D8B030D-6E8A-4147-A177-3AD203B41FA5}">
                      <a16:colId xmlns:a16="http://schemas.microsoft.com/office/drawing/2014/main" val="3362520833"/>
                    </a:ext>
                  </a:extLst>
                </a:gridCol>
                <a:gridCol w="246888">
                  <a:extLst>
                    <a:ext uri="{9D8B030D-6E8A-4147-A177-3AD203B41FA5}">
                      <a16:colId xmlns:a16="http://schemas.microsoft.com/office/drawing/2014/main" val="290495671"/>
                    </a:ext>
                  </a:extLst>
                </a:gridCol>
                <a:gridCol w="246888">
                  <a:extLst>
                    <a:ext uri="{9D8B030D-6E8A-4147-A177-3AD203B41FA5}">
                      <a16:colId xmlns:a16="http://schemas.microsoft.com/office/drawing/2014/main" val="1764178036"/>
                    </a:ext>
                  </a:extLst>
                </a:gridCol>
                <a:gridCol w="246888">
                  <a:extLst>
                    <a:ext uri="{9D8B030D-6E8A-4147-A177-3AD203B41FA5}">
                      <a16:colId xmlns:a16="http://schemas.microsoft.com/office/drawing/2014/main" val="323186806"/>
                    </a:ext>
                  </a:extLst>
                </a:gridCol>
                <a:gridCol w="246888">
                  <a:extLst>
                    <a:ext uri="{9D8B030D-6E8A-4147-A177-3AD203B41FA5}">
                      <a16:colId xmlns:a16="http://schemas.microsoft.com/office/drawing/2014/main" val="1334110831"/>
                    </a:ext>
                  </a:extLst>
                </a:gridCol>
                <a:gridCol w="246888">
                  <a:extLst>
                    <a:ext uri="{9D8B030D-6E8A-4147-A177-3AD203B41FA5}">
                      <a16:colId xmlns:a16="http://schemas.microsoft.com/office/drawing/2014/main" val="750055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141915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channel21_official - 2024-05-25 10:01:41</a:t>
                      </a:r>
                      <a:r>
                        <a:rPr kumimoji="0" lang="de-DE" sz="1000" b="0" i="0" u="none" strike="noStrike" kern="1200" cap="none" spc="0" normalizeH="0" baseline="0" noProof="0">
                          <a:ln>
                            <a:noFill/>
                          </a:ln>
                          <a:solidFill>
                            <a:prstClr val="black"/>
                          </a:solidFill>
                          <a:effectLst/>
                          <a:uLnTx/>
                          <a:uFillTx/>
                          <a:latin typeface="Calibri"/>
                          <a:ea typeface="+mn-ea"/>
                          <a:cs typeface="+mn-cs"/>
                        </a:rPr>
                        <a:t>
 ✨Keratin fürs Haar ist wie Architektur für dein Haus – es gibt ihm Struktur und Stabilität. @bjoern.donner hat mit seiner Keratin Pflegelinie das Ziel, die Haare von außen und innen zu stärken und wieder aufzubauen🤝. Vor allem seine Caps zur täglichen Einnahme ergänzen Shampoo und Conditioner auf dem Weg zu gesundem, kräftigem, glänzenden Haar perfekt von innen 👍
#channel21 #haare #keratin #shampoo #nahrungsergänzungsmittel #conditioner #beauty #schönheit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https://quintly-eu-image-storage.s3.amazonaws.com/2f6c6b899ae96eab4ac7346acdc24354/bdd98875f460d177a0bfe71f1890b7dd.jpg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94959646"/>
                  </a:ext>
                </a:extLst>
              </a:tr>
            </a:tbl>
          </a:graphicData>
        </a:graphic>
      </p:graphicFrame>
      <p:sp>
        <p:nvSpPr>
          <p:cNvPr id="4" name="Text Placeholder 3">
            <a:extLst>
              <a:ext uri="{FF2B5EF4-FFF2-40B4-BE49-F238E27FC236}">
                <a16:creationId xmlns:a16="http://schemas.microsoft.com/office/drawing/2014/main" id="{F0E95488-3E96-453E-B03F-2761DF537EB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393380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612C3-10D7-444D-BE12-68FDBABDF542}"/>
              </a:ext>
            </a:extLst>
          </p:cNvPr>
          <p:cNvSpPr>
            <a:spLocks noGrp="1"/>
          </p:cNvSpPr>
          <p:nvPr>
            <p:ph type="title"/>
          </p:nvPr>
        </p:nvSpPr>
        <p:spPr/>
        <p:txBody>
          <a:bodyPr/>
          <a:lstStyle/>
          <a:p>
            <a:r>
              <a:rPr lang="en-US"/>
              <a:t>Instagram Posts Table | channel21_official - 15 of 24</a:t>
            </a:r>
          </a:p>
        </p:txBody>
      </p:sp>
      <p:graphicFrame>
        <p:nvGraphicFramePr>
          <p:cNvPr id="5" name="Table Placeholder 4">
            <a:extLst>
              <a:ext uri="{FF2B5EF4-FFF2-40B4-BE49-F238E27FC236}">
                <a16:creationId xmlns:a16="http://schemas.microsoft.com/office/drawing/2014/main" id="{2F6EDCED-EDE1-4AB7-A9BA-2E397ACAEA1D}"/>
              </a:ext>
            </a:extLst>
          </p:cNvPr>
          <p:cNvGraphicFramePr>
            <a:graphicFrameLocks noGrp="1"/>
          </p:cNvGraphicFramePr>
          <p:nvPr>
            <p:ph type="tbl" sz="quarter" idx="13"/>
            <p:extLst>
              <p:ext uri="{D42A27DB-BD31-4B8C-83A1-F6EECF244321}">
                <p14:modId xmlns:p14="http://schemas.microsoft.com/office/powerpoint/2010/main" val="3078575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915376036"/>
                    </a:ext>
                  </a:extLst>
                </a:gridCol>
                <a:gridCol w="658369">
                  <a:extLst>
                    <a:ext uri="{9D8B030D-6E8A-4147-A177-3AD203B41FA5}">
                      <a16:colId xmlns:a16="http://schemas.microsoft.com/office/drawing/2014/main" val="1377577429"/>
                    </a:ext>
                  </a:extLst>
                </a:gridCol>
                <a:gridCol w="822961">
                  <a:extLst>
                    <a:ext uri="{9D8B030D-6E8A-4147-A177-3AD203B41FA5}">
                      <a16:colId xmlns:a16="http://schemas.microsoft.com/office/drawing/2014/main" val="3687331860"/>
                    </a:ext>
                  </a:extLst>
                </a:gridCol>
                <a:gridCol w="246888">
                  <a:extLst>
                    <a:ext uri="{9D8B030D-6E8A-4147-A177-3AD203B41FA5}">
                      <a16:colId xmlns:a16="http://schemas.microsoft.com/office/drawing/2014/main" val="3337365391"/>
                    </a:ext>
                  </a:extLst>
                </a:gridCol>
                <a:gridCol w="246888">
                  <a:extLst>
                    <a:ext uri="{9D8B030D-6E8A-4147-A177-3AD203B41FA5}">
                      <a16:colId xmlns:a16="http://schemas.microsoft.com/office/drawing/2014/main" val="1016852848"/>
                    </a:ext>
                  </a:extLst>
                </a:gridCol>
                <a:gridCol w="246888">
                  <a:extLst>
                    <a:ext uri="{9D8B030D-6E8A-4147-A177-3AD203B41FA5}">
                      <a16:colId xmlns:a16="http://schemas.microsoft.com/office/drawing/2014/main" val="3435605979"/>
                    </a:ext>
                  </a:extLst>
                </a:gridCol>
                <a:gridCol w="246888">
                  <a:extLst>
                    <a:ext uri="{9D8B030D-6E8A-4147-A177-3AD203B41FA5}">
                      <a16:colId xmlns:a16="http://schemas.microsoft.com/office/drawing/2014/main" val="2152782737"/>
                    </a:ext>
                  </a:extLst>
                </a:gridCol>
                <a:gridCol w="246888">
                  <a:extLst>
                    <a:ext uri="{9D8B030D-6E8A-4147-A177-3AD203B41FA5}">
                      <a16:colId xmlns:a16="http://schemas.microsoft.com/office/drawing/2014/main" val="2182242890"/>
                    </a:ext>
                  </a:extLst>
                </a:gridCol>
                <a:gridCol w="246888">
                  <a:extLst>
                    <a:ext uri="{9D8B030D-6E8A-4147-A177-3AD203B41FA5}">
                      <a16:colId xmlns:a16="http://schemas.microsoft.com/office/drawing/2014/main" val="3565371414"/>
                    </a:ext>
                  </a:extLst>
                </a:gridCol>
                <a:gridCol w="246888">
                  <a:extLst>
                    <a:ext uri="{9D8B030D-6E8A-4147-A177-3AD203B41FA5}">
                      <a16:colId xmlns:a16="http://schemas.microsoft.com/office/drawing/2014/main" val="856590314"/>
                    </a:ext>
                  </a:extLst>
                </a:gridCol>
                <a:gridCol w="246888">
                  <a:extLst>
                    <a:ext uri="{9D8B030D-6E8A-4147-A177-3AD203B41FA5}">
                      <a16:colId xmlns:a16="http://schemas.microsoft.com/office/drawing/2014/main" val="3992969181"/>
                    </a:ext>
                  </a:extLst>
                </a:gridCol>
                <a:gridCol w="246888">
                  <a:extLst>
                    <a:ext uri="{9D8B030D-6E8A-4147-A177-3AD203B41FA5}">
                      <a16:colId xmlns:a16="http://schemas.microsoft.com/office/drawing/2014/main" val="1768616950"/>
                    </a:ext>
                  </a:extLst>
                </a:gridCol>
                <a:gridCol w="246888">
                  <a:extLst>
                    <a:ext uri="{9D8B030D-6E8A-4147-A177-3AD203B41FA5}">
                      <a16:colId xmlns:a16="http://schemas.microsoft.com/office/drawing/2014/main" val="3403330298"/>
                    </a:ext>
                  </a:extLst>
                </a:gridCol>
                <a:gridCol w="246888">
                  <a:extLst>
                    <a:ext uri="{9D8B030D-6E8A-4147-A177-3AD203B41FA5}">
                      <a16:colId xmlns:a16="http://schemas.microsoft.com/office/drawing/2014/main" val="3229748449"/>
                    </a:ext>
                  </a:extLst>
                </a:gridCol>
                <a:gridCol w="246888">
                  <a:extLst>
                    <a:ext uri="{9D8B030D-6E8A-4147-A177-3AD203B41FA5}">
                      <a16:colId xmlns:a16="http://schemas.microsoft.com/office/drawing/2014/main" val="4195970521"/>
                    </a:ext>
                  </a:extLst>
                </a:gridCol>
                <a:gridCol w="246888">
                  <a:extLst>
                    <a:ext uri="{9D8B030D-6E8A-4147-A177-3AD203B41FA5}">
                      <a16:colId xmlns:a16="http://schemas.microsoft.com/office/drawing/2014/main" val="1420211131"/>
                    </a:ext>
                  </a:extLst>
                </a:gridCol>
                <a:gridCol w="246888">
                  <a:extLst>
                    <a:ext uri="{9D8B030D-6E8A-4147-A177-3AD203B41FA5}">
                      <a16:colId xmlns:a16="http://schemas.microsoft.com/office/drawing/2014/main" val="3088982062"/>
                    </a:ext>
                  </a:extLst>
                </a:gridCol>
                <a:gridCol w="246888">
                  <a:extLst>
                    <a:ext uri="{9D8B030D-6E8A-4147-A177-3AD203B41FA5}">
                      <a16:colId xmlns:a16="http://schemas.microsoft.com/office/drawing/2014/main" val="3239393077"/>
                    </a:ext>
                  </a:extLst>
                </a:gridCol>
                <a:gridCol w="246888">
                  <a:extLst>
                    <a:ext uri="{9D8B030D-6E8A-4147-A177-3AD203B41FA5}">
                      <a16:colId xmlns:a16="http://schemas.microsoft.com/office/drawing/2014/main" val="2901791720"/>
                    </a:ext>
                  </a:extLst>
                </a:gridCol>
                <a:gridCol w="246888">
                  <a:extLst>
                    <a:ext uri="{9D8B030D-6E8A-4147-A177-3AD203B41FA5}">
                      <a16:colId xmlns:a16="http://schemas.microsoft.com/office/drawing/2014/main" val="99952572"/>
                    </a:ext>
                  </a:extLst>
                </a:gridCol>
                <a:gridCol w="246888">
                  <a:extLst>
                    <a:ext uri="{9D8B030D-6E8A-4147-A177-3AD203B41FA5}">
                      <a16:colId xmlns:a16="http://schemas.microsoft.com/office/drawing/2014/main" val="446721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445495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- 2024-05-01 08:02:09</a:t>
                      </a:r>
                      <a:r>
                        <a:rPr kumimoji="0" lang="en-US" sz="1000" b="0" i="0" u="none" strike="noStrike" kern="1200" cap="none" spc="0" normalizeH="0" baseline="0" noProof="0">
                          <a:ln>
                            <a:noFill/>
                          </a:ln>
                          <a:solidFill>
                            <a:prstClr val="black"/>
                          </a:solidFill>
                          <a:effectLst/>
                          <a:uLnTx/>
                          <a:uFillTx/>
                          <a:latin typeface="Calibri"/>
                          <a:ea typeface="+mn-ea"/>
                          <a:cs typeface="+mn-cs"/>
                        </a:rPr>
                        <a:t>
 Der Monat Mai wird BEAUTYful – und zwar voll mit Produkten, die sinnlich duften, Haut und Haaren Gutes tun und dir von außen und innen Schönheit schenken ✨
#beautyful #beauty #beautymonat #allesschönmachtderamai #channel21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https://quintly-eu-image-storage.s3.amazonaws.com/2f6c6b899ae96eab4ac7346acdc24354/0291afdbccf3214ca35ffb30fcad471e.jpg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42745637"/>
                  </a:ext>
                </a:extLst>
              </a:tr>
            </a:tbl>
          </a:graphicData>
        </a:graphic>
      </p:graphicFrame>
      <p:sp>
        <p:nvSpPr>
          <p:cNvPr id="4" name="Text Placeholder 3">
            <a:extLst>
              <a:ext uri="{FF2B5EF4-FFF2-40B4-BE49-F238E27FC236}">
                <a16:creationId xmlns:a16="http://schemas.microsoft.com/office/drawing/2014/main" id="{3B8EBFB3-657B-4164-9326-8BBFF4CB769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256087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3B735-B47D-44E4-A10A-519B0A30419C}"/>
              </a:ext>
            </a:extLst>
          </p:cNvPr>
          <p:cNvSpPr>
            <a:spLocks noGrp="1"/>
          </p:cNvSpPr>
          <p:nvPr>
            <p:ph type="title"/>
          </p:nvPr>
        </p:nvSpPr>
        <p:spPr/>
        <p:txBody>
          <a:bodyPr/>
          <a:lstStyle/>
          <a:p>
            <a:r>
              <a:rPr lang="en-US"/>
              <a:t>Instagram Posts Table | channel21_official - 16 of 24</a:t>
            </a:r>
          </a:p>
        </p:txBody>
      </p:sp>
      <p:graphicFrame>
        <p:nvGraphicFramePr>
          <p:cNvPr id="5" name="Table Placeholder 4">
            <a:extLst>
              <a:ext uri="{FF2B5EF4-FFF2-40B4-BE49-F238E27FC236}">
                <a16:creationId xmlns:a16="http://schemas.microsoft.com/office/drawing/2014/main" id="{DAEE5007-9814-4066-8F25-A87CED84DBC5}"/>
              </a:ext>
            </a:extLst>
          </p:cNvPr>
          <p:cNvGraphicFramePr>
            <a:graphicFrameLocks noGrp="1"/>
          </p:cNvGraphicFramePr>
          <p:nvPr>
            <p:ph type="tbl" sz="quarter" idx="13"/>
            <p:extLst>
              <p:ext uri="{D42A27DB-BD31-4B8C-83A1-F6EECF244321}">
                <p14:modId xmlns:p14="http://schemas.microsoft.com/office/powerpoint/2010/main" val="4177037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928908406"/>
                    </a:ext>
                  </a:extLst>
                </a:gridCol>
                <a:gridCol w="658369">
                  <a:extLst>
                    <a:ext uri="{9D8B030D-6E8A-4147-A177-3AD203B41FA5}">
                      <a16:colId xmlns:a16="http://schemas.microsoft.com/office/drawing/2014/main" val="421870245"/>
                    </a:ext>
                  </a:extLst>
                </a:gridCol>
                <a:gridCol w="822961">
                  <a:extLst>
                    <a:ext uri="{9D8B030D-6E8A-4147-A177-3AD203B41FA5}">
                      <a16:colId xmlns:a16="http://schemas.microsoft.com/office/drawing/2014/main" val="272294531"/>
                    </a:ext>
                  </a:extLst>
                </a:gridCol>
                <a:gridCol w="246888">
                  <a:extLst>
                    <a:ext uri="{9D8B030D-6E8A-4147-A177-3AD203B41FA5}">
                      <a16:colId xmlns:a16="http://schemas.microsoft.com/office/drawing/2014/main" val="3041004711"/>
                    </a:ext>
                  </a:extLst>
                </a:gridCol>
                <a:gridCol w="246888">
                  <a:extLst>
                    <a:ext uri="{9D8B030D-6E8A-4147-A177-3AD203B41FA5}">
                      <a16:colId xmlns:a16="http://schemas.microsoft.com/office/drawing/2014/main" val="1736021951"/>
                    </a:ext>
                  </a:extLst>
                </a:gridCol>
                <a:gridCol w="246888">
                  <a:extLst>
                    <a:ext uri="{9D8B030D-6E8A-4147-A177-3AD203B41FA5}">
                      <a16:colId xmlns:a16="http://schemas.microsoft.com/office/drawing/2014/main" val="182983367"/>
                    </a:ext>
                  </a:extLst>
                </a:gridCol>
                <a:gridCol w="246888">
                  <a:extLst>
                    <a:ext uri="{9D8B030D-6E8A-4147-A177-3AD203B41FA5}">
                      <a16:colId xmlns:a16="http://schemas.microsoft.com/office/drawing/2014/main" val="3626139583"/>
                    </a:ext>
                  </a:extLst>
                </a:gridCol>
                <a:gridCol w="246888">
                  <a:extLst>
                    <a:ext uri="{9D8B030D-6E8A-4147-A177-3AD203B41FA5}">
                      <a16:colId xmlns:a16="http://schemas.microsoft.com/office/drawing/2014/main" val="1084202411"/>
                    </a:ext>
                  </a:extLst>
                </a:gridCol>
                <a:gridCol w="246888">
                  <a:extLst>
                    <a:ext uri="{9D8B030D-6E8A-4147-A177-3AD203B41FA5}">
                      <a16:colId xmlns:a16="http://schemas.microsoft.com/office/drawing/2014/main" val="2160030692"/>
                    </a:ext>
                  </a:extLst>
                </a:gridCol>
                <a:gridCol w="246888">
                  <a:extLst>
                    <a:ext uri="{9D8B030D-6E8A-4147-A177-3AD203B41FA5}">
                      <a16:colId xmlns:a16="http://schemas.microsoft.com/office/drawing/2014/main" val="1824981954"/>
                    </a:ext>
                  </a:extLst>
                </a:gridCol>
                <a:gridCol w="246888">
                  <a:extLst>
                    <a:ext uri="{9D8B030D-6E8A-4147-A177-3AD203B41FA5}">
                      <a16:colId xmlns:a16="http://schemas.microsoft.com/office/drawing/2014/main" val="3379276548"/>
                    </a:ext>
                  </a:extLst>
                </a:gridCol>
                <a:gridCol w="246888">
                  <a:extLst>
                    <a:ext uri="{9D8B030D-6E8A-4147-A177-3AD203B41FA5}">
                      <a16:colId xmlns:a16="http://schemas.microsoft.com/office/drawing/2014/main" val="2494245683"/>
                    </a:ext>
                  </a:extLst>
                </a:gridCol>
                <a:gridCol w="246888">
                  <a:extLst>
                    <a:ext uri="{9D8B030D-6E8A-4147-A177-3AD203B41FA5}">
                      <a16:colId xmlns:a16="http://schemas.microsoft.com/office/drawing/2014/main" val="2158268590"/>
                    </a:ext>
                  </a:extLst>
                </a:gridCol>
                <a:gridCol w="246888">
                  <a:extLst>
                    <a:ext uri="{9D8B030D-6E8A-4147-A177-3AD203B41FA5}">
                      <a16:colId xmlns:a16="http://schemas.microsoft.com/office/drawing/2014/main" val="2201314920"/>
                    </a:ext>
                  </a:extLst>
                </a:gridCol>
                <a:gridCol w="246888">
                  <a:extLst>
                    <a:ext uri="{9D8B030D-6E8A-4147-A177-3AD203B41FA5}">
                      <a16:colId xmlns:a16="http://schemas.microsoft.com/office/drawing/2014/main" val="520084575"/>
                    </a:ext>
                  </a:extLst>
                </a:gridCol>
                <a:gridCol w="246888">
                  <a:extLst>
                    <a:ext uri="{9D8B030D-6E8A-4147-A177-3AD203B41FA5}">
                      <a16:colId xmlns:a16="http://schemas.microsoft.com/office/drawing/2014/main" val="213340805"/>
                    </a:ext>
                  </a:extLst>
                </a:gridCol>
                <a:gridCol w="246888">
                  <a:extLst>
                    <a:ext uri="{9D8B030D-6E8A-4147-A177-3AD203B41FA5}">
                      <a16:colId xmlns:a16="http://schemas.microsoft.com/office/drawing/2014/main" val="826605138"/>
                    </a:ext>
                  </a:extLst>
                </a:gridCol>
                <a:gridCol w="246888">
                  <a:extLst>
                    <a:ext uri="{9D8B030D-6E8A-4147-A177-3AD203B41FA5}">
                      <a16:colId xmlns:a16="http://schemas.microsoft.com/office/drawing/2014/main" val="1819807803"/>
                    </a:ext>
                  </a:extLst>
                </a:gridCol>
                <a:gridCol w="246888">
                  <a:extLst>
                    <a:ext uri="{9D8B030D-6E8A-4147-A177-3AD203B41FA5}">
                      <a16:colId xmlns:a16="http://schemas.microsoft.com/office/drawing/2014/main" val="2828872886"/>
                    </a:ext>
                  </a:extLst>
                </a:gridCol>
                <a:gridCol w="246888">
                  <a:extLst>
                    <a:ext uri="{9D8B030D-6E8A-4147-A177-3AD203B41FA5}">
                      <a16:colId xmlns:a16="http://schemas.microsoft.com/office/drawing/2014/main" val="2250016958"/>
                    </a:ext>
                  </a:extLst>
                </a:gridCol>
                <a:gridCol w="246888">
                  <a:extLst>
                    <a:ext uri="{9D8B030D-6E8A-4147-A177-3AD203B41FA5}">
                      <a16:colId xmlns:a16="http://schemas.microsoft.com/office/drawing/2014/main" val="359098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934036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- 2024-05-14 21:57:39</a:t>
                      </a:r>
                      <a:r>
                        <a:rPr kumimoji="0" lang="en-US" sz="1000" b="0" i="0" u="none" strike="noStrike" kern="1200" cap="none" spc="0" normalizeH="0" baseline="0" noProof="0">
                          <a:ln>
                            <a:noFill/>
                          </a:ln>
                          <a:solidFill>
                            <a:prstClr val="black"/>
                          </a:solidFill>
                          <a:effectLst/>
                          <a:uLnTx/>
                          <a:uFillTx/>
                          <a:latin typeface="Calibri"/>
                          <a:ea typeface="+mn-ea"/>
                          <a:cs typeface="+mn-cs"/>
                        </a:rPr>
                        <a:t>
 Smoothie für strahlende Haut 🍍🥤 Schöne Haut ist auch eine Frage der richtigen Ernährung. In unserem Beauty-Monat ist deine Schönheit unsere Mission ✨. Wenn wir dir also sagen, dass du Spinat, Ananas &amp; Co. zu einem leckeren Smoothie mixen kannst, der deiner Haut jede Menge Vitamine und wertvolle Wirkstoffe für Feuchtigkeit und Zellregeneration liefert, dann erwarten wir von dir ein lautes: JUCHUUU 🎉!
Smoothie für strahlende Haut
Zutaten:
¼ Ananas
½ Avocado
2 Handvoll Baby-Blattspinat
1 TL Matcha-Pulver
¼ TL Kokosöl
200 ml Wasser
#smoothie #glowyskin #strahlendehaut #beauty #homeshopping #channel21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https://quintly-eu-image-storage.s3.amazonaws.com/2f6c6b899ae96eab4ac7346acdc24354/f15082b6692ec76b46f19cd14281b373.jpg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53992514"/>
                  </a:ext>
                </a:extLst>
              </a:tr>
            </a:tbl>
          </a:graphicData>
        </a:graphic>
      </p:graphicFrame>
      <p:sp>
        <p:nvSpPr>
          <p:cNvPr id="4" name="Text Placeholder 3">
            <a:extLst>
              <a:ext uri="{FF2B5EF4-FFF2-40B4-BE49-F238E27FC236}">
                <a16:creationId xmlns:a16="http://schemas.microsoft.com/office/drawing/2014/main" id="{C6A7B59A-BFC7-436A-983F-310DC76C241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590571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83D68-DC1D-4481-878D-073BF25880D8}"/>
              </a:ext>
            </a:extLst>
          </p:cNvPr>
          <p:cNvSpPr>
            <a:spLocks noGrp="1"/>
          </p:cNvSpPr>
          <p:nvPr>
            <p:ph type="title"/>
          </p:nvPr>
        </p:nvSpPr>
        <p:spPr/>
        <p:txBody>
          <a:bodyPr/>
          <a:lstStyle/>
          <a:p>
            <a:r>
              <a:rPr lang="en-US"/>
              <a:t>Instagram Posts Table | channel21_official - 17 of 24</a:t>
            </a:r>
          </a:p>
        </p:txBody>
      </p:sp>
      <p:graphicFrame>
        <p:nvGraphicFramePr>
          <p:cNvPr id="5" name="Table Placeholder 4">
            <a:extLst>
              <a:ext uri="{FF2B5EF4-FFF2-40B4-BE49-F238E27FC236}">
                <a16:creationId xmlns:a16="http://schemas.microsoft.com/office/drawing/2014/main" id="{6B28CDE6-4006-4286-BACC-90892BA4D221}"/>
              </a:ext>
            </a:extLst>
          </p:cNvPr>
          <p:cNvGraphicFramePr>
            <a:graphicFrameLocks noGrp="1"/>
          </p:cNvGraphicFramePr>
          <p:nvPr>
            <p:ph type="tbl" sz="quarter" idx="13"/>
            <p:extLst>
              <p:ext uri="{D42A27DB-BD31-4B8C-83A1-F6EECF244321}">
                <p14:modId xmlns:p14="http://schemas.microsoft.com/office/powerpoint/2010/main" val="2467072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405484181"/>
                    </a:ext>
                  </a:extLst>
                </a:gridCol>
                <a:gridCol w="658369">
                  <a:extLst>
                    <a:ext uri="{9D8B030D-6E8A-4147-A177-3AD203B41FA5}">
                      <a16:colId xmlns:a16="http://schemas.microsoft.com/office/drawing/2014/main" val="652496968"/>
                    </a:ext>
                  </a:extLst>
                </a:gridCol>
                <a:gridCol w="822961">
                  <a:extLst>
                    <a:ext uri="{9D8B030D-6E8A-4147-A177-3AD203B41FA5}">
                      <a16:colId xmlns:a16="http://schemas.microsoft.com/office/drawing/2014/main" val="1737244622"/>
                    </a:ext>
                  </a:extLst>
                </a:gridCol>
                <a:gridCol w="246888">
                  <a:extLst>
                    <a:ext uri="{9D8B030D-6E8A-4147-A177-3AD203B41FA5}">
                      <a16:colId xmlns:a16="http://schemas.microsoft.com/office/drawing/2014/main" val="3344539858"/>
                    </a:ext>
                  </a:extLst>
                </a:gridCol>
                <a:gridCol w="246888">
                  <a:extLst>
                    <a:ext uri="{9D8B030D-6E8A-4147-A177-3AD203B41FA5}">
                      <a16:colId xmlns:a16="http://schemas.microsoft.com/office/drawing/2014/main" val="3074088389"/>
                    </a:ext>
                  </a:extLst>
                </a:gridCol>
                <a:gridCol w="246888">
                  <a:extLst>
                    <a:ext uri="{9D8B030D-6E8A-4147-A177-3AD203B41FA5}">
                      <a16:colId xmlns:a16="http://schemas.microsoft.com/office/drawing/2014/main" val="2097510102"/>
                    </a:ext>
                  </a:extLst>
                </a:gridCol>
                <a:gridCol w="246888">
                  <a:extLst>
                    <a:ext uri="{9D8B030D-6E8A-4147-A177-3AD203B41FA5}">
                      <a16:colId xmlns:a16="http://schemas.microsoft.com/office/drawing/2014/main" val="4084798720"/>
                    </a:ext>
                  </a:extLst>
                </a:gridCol>
                <a:gridCol w="246888">
                  <a:extLst>
                    <a:ext uri="{9D8B030D-6E8A-4147-A177-3AD203B41FA5}">
                      <a16:colId xmlns:a16="http://schemas.microsoft.com/office/drawing/2014/main" val="444222072"/>
                    </a:ext>
                  </a:extLst>
                </a:gridCol>
                <a:gridCol w="246888">
                  <a:extLst>
                    <a:ext uri="{9D8B030D-6E8A-4147-A177-3AD203B41FA5}">
                      <a16:colId xmlns:a16="http://schemas.microsoft.com/office/drawing/2014/main" val="110736733"/>
                    </a:ext>
                  </a:extLst>
                </a:gridCol>
                <a:gridCol w="246888">
                  <a:extLst>
                    <a:ext uri="{9D8B030D-6E8A-4147-A177-3AD203B41FA5}">
                      <a16:colId xmlns:a16="http://schemas.microsoft.com/office/drawing/2014/main" val="1085259201"/>
                    </a:ext>
                  </a:extLst>
                </a:gridCol>
                <a:gridCol w="246888">
                  <a:extLst>
                    <a:ext uri="{9D8B030D-6E8A-4147-A177-3AD203B41FA5}">
                      <a16:colId xmlns:a16="http://schemas.microsoft.com/office/drawing/2014/main" val="2901818737"/>
                    </a:ext>
                  </a:extLst>
                </a:gridCol>
                <a:gridCol w="246888">
                  <a:extLst>
                    <a:ext uri="{9D8B030D-6E8A-4147-A177-3AD203B41FA5}">
                      <a16:colId xmlns:a16="http://schemas.microsoft.com/office/drawing/2014/main" val="3338199786"/>
                    </a:ext>
                  </a:extLst>
                </a:gridCol>
                <a:gridCol w="246888">
                  <a:extLst>
                    <a:ext uri="{9D8B030D-6E8A-4147-A177-3AD203B41FA5}">
                      <a16:colId xmlns:a16="http://schemas.microsoft.com/office/drawing/2014/main" val="2636304752"/>
                    </a:ext>
                  </a:extLst>
                </a:gridCol>
                <a:gridCol w="246888">
                  <a:extLst>
                    <a:ext uri="{9D8B030D-6E8A-4147-A177-3AD203B41FA5}">
                      <a16:colId xmlns:a16="http://schemas.microsoft.com/office/drawing/2014/main" val="2413581186"/>
                    </a:ext>
                  </a:extLst>
                </a:gridCol>
                <a:gridCol w="246888">
                  <a:extLst>
                    <a:ext uri="{9D8B030D-6E8A-4147-A177-3AD203B41FA5}">
                      <a16:colId xmlns:a16="http://schemas.microsoft.com/office/drawing/2014/main" val="1805167862"/>
                    </a:ext>
                  </a:extLst>
                </a:gridCol>
                <a:gridCol w="246888">
                  <a:extLst>
                    <a:ext uri="{9D8B030D-6E8A-4147-A177-3AD203B41FA5}">
                      <a16:colId xmlns:a16="http://schemas.microsoft.com/office/drawing/2014/main" val="1144820075"/>
                    </a:ext>
                  </a:extLst>
                </a:gridCol>
                <a:gridCol w="246888">
                  <a:extLst>
                    <a:ext uri="{9D8B030D-6E8A-4147-A177-3AD203B41FA5}">
                      <a16:colId xmlns:a16="http://schemas.microsoft.com/office/drawing/2014/main" val="2295516409"/>
                    </a:ext>
                  </a:extLst>
                </a:gridCol>
                <a:gridCol w="246888">
                  <a:extLst>
                    <a:ext uri="{9D8B030D-6E8A-4147-A177-3AD203B41FA5}">
                      <a16:colId xmlns:a16="http://schemas.microsoft.com/office/drawing/2014/main" val="333219860"/>
                    </a:ext>
                  </a:extLst>
                </a:gridCol>
                <a:gridCol w="246888">
                  <a:extLst>
                    <a:ext uri="{9D8B030D-6E8A-4147-A177-3AD203B41FA5}">
                      <a16:colId xmlns:a16="http://schemas.microsoft.com/office/drawing/2014/main" val="296651827"/>
                    </a:ext>
                  </a:extLst>
                </a:gridCol>
                <a:gridCol w="246888">
                  <a:extLst>
                    <a:ext uri="{9D8B030D-6E8A-4147-A177-3AD203B41FA5}">
                      <a16:colId xmlns:a16="http://schemas.microsoft.com/office/drawing/2014/main" val="2972685173"/>
                    </a:ext>
                  </a:extLst>
                </a:gridCol>
                <a:gridCol w="246888">
                  <a:extLst>
                    <a:ext uri="{9D8B030D-6E8A-4147-A177-3AD203B41FA5}">
                      <a16:colId xmlns:a16="http://schemas.microsoft.com/office/drawing/2014/main" val="3793209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85228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- 2024-05-11 19:01:06</a:t>
                      </a:r>
                      <a:r>
                        <a:rPr kumimoji="0" lang="en-US" sz="1000" b="0" i="0" u="none" strike="noStrike" kern="1200" cap="none" spc="0" normalizeH="0" baseline="0" noProof="0">
                          <a:ln>
                            <a:noFill/>
                          </a:ln>
                          <a:solidFill>
                            <a:prstClr val="black"/>
                          </a:solidFill>
                          <a:effectLst/>
                          <a:uLnTx/>
                          <a:uFillTx/>
                          <a:latin typeface="Calibri"/>
                          <a:ea typeface="+mn-ea"/>
                          <a:cs typeface="+mn-cs"/>
                        </a:rPr>
                        <a:t>
 🤚✨Das Geheimnis schöner Hände und Nägel? Eine REGELMÄSSIGE Pflege. Trockene, rissige und sensible Stellen brauchen deine tägliche Zuwendung – gut, wenn die Produkte dann heilend sind und schnell einziehen wie unser skinicer Repair Gel und das Nail Repair Serum 👏
#channel21 #skinicer #nägel #pflege #haut #skin #nails #repair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https://quintly-eu-image-storage.s3.amazonaws.com/2f6c6b899ae96eab4ac7346acdc24354/66a2509ce2e25b77b3155da1ea754a09.jpg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76610683"/>
                  </a:ext>
                </a:extLst>
              </a:tr>
            </a:tbl>
          </a:graphicData>
        </a:graphic>
      </p:graphicFrame>
      <p:sp>
        <p:nvSpPr>
          <p:cNvPr id="4" name="Text Placeholder 3">
            <a:extLst>
              <a:ext uri="{FF2B5EF4-FFF2-40B4-BE49-F238E27FC236}">
                <a16:creationId xmlns:a16="http://schemas.microsoft.com/office/drawing/2014/main" id="{7395F795-9D0B-491F-B237-75540197DE9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084077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6661E-9083-438F-82C7-6B7B4B12277A}"/>
              </a:ext>
            </a:extLst>
          </p:cNvPr>
          <p:cNvSpPr>
            <a:spLocks noGrp="1"/>
          </p:cNvSpPr>
          <p:nvPr>
            <p:ph type="title"/>
          </p:nvPr>
        </p:nvSpPr>
        <p:spPr/>
        <p:txBody>
          <a:bodyPr/>
          <a:lstStyle/>
          <a:p>
            <a:r>
              <a:rPr lang="en-US"/>
              <a:t>Instagram Posts Table | channel21_official - 18 of 24</a:t>
            </a:r>
          </a:p>
        </p:txBody>
      </p:sp>
      <p:graphicFrame>
        <p:nvGraphicFramePr>
          <p:cNvPr id="5" name="Table Placeholder 4">
            <a:extLst>
              <a:ext uri="{FF2B5EF4-FFF2-40B4-BE49-F238E27FC236}">
                <a16:creationId xmlns:a16="http://schemas.microsoft.com/office/drawing/2014/main" id="{6700367F-DF12-4813-A232-3D31F73A2E08}"/>
              </a:ext>
            </a:extLst>
          </p:cNvPr>
          <p:cNvGraphicFramePr>
            <a:graphicFrameLocks noGrp="1"/>
          </p:cNvGraphicFramePr>
          <p:nvPr>
            <p:ph type="tbl" sz="quarter" idx="13"/>
            <p:extLst>
              <p:ext uri="{D42A27DB-BD31-4B8C-83A1-F6EECF244321}">
                <p14:modId xmlns:p14="http://schemas.microsoft.com/office/powerpoint/2010/main" val="804991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277998490"/>
                    </a:ext>
                  </a:extLst>
                </a:gridCol>
                <a:gridCol w="658369">
                  <a:extLst>
                    <a:ext uri="{9D8B030D-6E8A-4147-A177-3AD203B41FA5}">
                      <a16:colId xmlns:a16="http://schemas.microsoft.com/office/drawing/2014/main" val="962442612"/>
                    </a:ext>
                  </a:extLst>
                </a:gridCol>
                <a:gridCol w="822961">
                  <a:extLst>
                    <a:ext uri="{9D8B030D-6E8A-4147-A177-3AD203B41FA5}">
                      <a16:colId xmlns:a16="http://schemas.microsoft.com/office/drawing/2014/main" val="1680052696"/>
                    </a:ext>
                  </a:extLst>
                </a:gridCol>
                <a:gridCol w="246888">
                  <a:extLst>
                    <a:ext uri="{9D8B030D-6E8A-4147-A177-3AD203B41FA5}">
                      <a16:colId xmlns:a16="http://schemas.microsoft.com/office/drawing/2014/main" val="3616068769"/>
                    </a:ext>
                  </a:extLst>
                </a:gridCol>
                <a:gridCol w="246888">
                  <a:extLst>
                    <a:ext uri="{9D8B030D-6E8A-4147-A177-3AD203B41FA5}">
                      <a16:colId xmlns:a16="http://schemas.microsoft.com/office/drawing/2014/main" val="972560417"/>
                    </a:ext>
                  </a:extLst>
                </a:gridCol>
                <a:gridCol w="246888">
                  <a:extLst>
                    <a:ext uri="{9D8B030D-6E8A-4147-A177-3AD203B41FA5}">
                      <a16:colId xmlns:a16="http://schemas.microsoft.com/office/drawing/2014/main" val="2243541959"/>
                    </a:ext>
                  </a:extLst>
                </a:gridCol>
                <a:gridCol w="246888">
                  <a:extLst>
                    <a:ext uri="{9D8B030D-6E8A-4147-A177-3AD203B41FA5}">
                      <a16:colId xmlns:a16="http://schemas.microsoft.com/office/drawing/2014/main" val="77067394"/>
                    </a:ext>
                  </a:extLst>
                </a:gridCol>
                <a:gridCol w="246888">
                  <a:extLst>
                    <a:ext uri="{9D8B030D-6E8A-4147-A177-3AD203B41FA5}">
                      <a16:colId xmlns:a16="http://schemas.microsoft.com/office/drawing/2014/main" val="1586981079"/>
                    </a:ext>
                  </a:extLst>
                </a:gridCol>
                <a:gridCol w="246888">
                  <a:extLst>
                    <a:ext uri="{9D8B030D-6E8A-4147-A177-3AD203B41FA5}">
                      <a16:colId xmlns:a16="http://schemas.microsoft.com/office/drawing/2014/main" val="3721792579"/>
                    </a:ext>
                  </a:extLst>
                </a:gridCol>
                <a:gridCol w="246888">
                  <a:extLst>
                    <a:ext uri="{9D8B030D-6E8A-4147-A177-3AD203B41FA5}">
                      <a16:colId xmlns:a16="http://schemas.microsoft.com/office/drawing/2014/main" val="410337516"/>
                    </a:ext>
                  </a:extLst>
                </a:gridCol>
                <a:gridCol w="246888">
                  <a:extLst>
                    <a:ext uri="{9D8B030D-6E8A-4147-A177-3AD203B41FA5}">
                      <a16:colId xmlns:a16="http://schemas.microsoft.com/office/drawing/2014/main" val="540768408"/>
                    </a:ext>
                  </a:extLst>
                </a:gridCol>
                <a:gridCol w="246888">
                  <a:extLst>
                    <a:ext uri="{9D8B030D-6E8A-4147-A177-3AD203B41FA5}">
                      <a16:colId xmlns:a16="http://schemas.microsoft.com/office/drawing/2014/main" val="1976644312"/>
                    </a:ext>
                  </a:extLst>
                </a:gridCol>
                <a:gridCol w="246888">
                  <a:extLst>
                    <a:ext uri="{9D8B030D-6E8A-4147-A177-3AD203B41FA5}">
                      <a16:colId xmlns:a16="http://schemas.microsoft.com/office/drawing/2014/main" val="3063498177"/>
                    </a:ext>
                  </a:extLst>
                </a:gridCol>
                <a:gridCol w="246888">
                  <a:extLst>
                    <a:ext uri="{9D8B030D-6E8A-4147-A177-3AD203B41FA5}">
                      <a16:colId xmlns:a16="http://schemas.microsoft.com/office/drawing/2014/main" val="1546921229"/>
                    </a:ext>
                  </a:extLst>
                </a:gridCol>
                <a:gridCol w="246888">
                  <a:extLst>
                    <a:ext uri="{9D8B030D-6E8A-4147-A177-3AD203B41FA5}">
                      <a16:colId xmlns:a16="http://schemas.microsoft.com/office/drawing/2014/main" val="2486737805"/>
                    </a:ext>
                  </a:extLst>
                </a:gridCol>
                <a:gridCol w="246888">
                  <a:extLst>
                    <a:ext uri="{9D8B030D-6E8A-4147-A177-3AD203B41FA5}">
                      <a16:colId xmlns:a16="http://schemas.microsoft.com/office/drawing/2014/main" val="1858933753"/>
                    </a:ext>
                  </a:extLst>
                </a:gridCol>
                <a:gridCol w="246888">
                  <a:extLst>
                    <a:ext uri="{9D8B030D-6E8A-4147-A177-3AD203B41FA5}">
                      <a16:colId xmlns:a16="http://schemas.microsoft.com/office/drawing/2014/main" val="2898835341"/>
                    </a:ext>
                  </a:extLst>
                </a:gridCol>
                <a:gridCol w="246888">
                  <a:extLst>
                    <a:ext uri="{9D8B030D-6E8A-4147-A177-3AD203B41FA5}">
                      <a16:colId xmlns:a16="http://schemas.microsoft.com/office/drawing/2014/main" val="929425174"/>
                    </a:ext>
                  </a:extLst>
                </a:gridCol>
                <a:gridCol w="246888">
                  <a:extLst>
                    <a:ext uri="{9D8B030D-6E8A-4147-A177-3AD203B41FA5}">
                      <a16:colId xmlns:a16="http://schemas.microsoft.com/office/drawing/2014/main" val="1319778685"/>
                    </a:ext>
                  </a:extLst>
                </a:gridCol>
                <a:gridCol w="246888">
                  <a:extLst>
                    <a:ext uri="{9D8B030D-6E8A-4147-A177-3AD203B41FA5}">
                      <a16:colId xmlns:a16="http://schemas.microsoft.com/office/drawing/2014/main" val="1694583969"/>
                    </a:ext>
                  </a:extLst>
                </a:gridCol>
                <a:gridCol w="246888">
                  <a:extLst>
                    <a:ext uri="{9D8B030D-6E8A-4147-A177-3AD203B41FA5}">
                      <a16:colId xmlns:a16="http://schemas.microsoft.com/office/drawing/2014/main" val="647477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279192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- 2024-05-19 10:01:39</a:t>
                      </a:r>
                      <a:r>
                        <a:rPr kumimoji="0" lang="en-US" sz="1000" b="0" i="0" u="none" strike="noStrike" kern="1200" cap="none" spc="0" normalizeH="0" baseline="0" noProof="0">
                          <a:ln>
                            <a:noFill/>
                          </a:ln>
                          <a:solidFill>
                            <a:prstClr val="black"/>
                          </a:solidFill>
                          <a:effectLst/>
                          <a:uLnTx/>
                          <a:uFillTx/>
                          <a:latin typeface="Calibri"/>
                          <a:ea typeface="+mn-ea"/>
                          <a:cs typeface="+mn-cs"/>
                        </a:rPr>
                        <a:t>
 💧Kleine Tropfen, große Wirkung! Wenn dich vor dem Spiegel die Fältchen stören, dann greifst du ab jetzt zum Ricarda M.‘s 4D-Skin Architect Concentrate, dem neuen Serum aus der MSC Basic Linie. Der Extrakt der schwarzen Rose🌹schützt vor freien Radikalen, während Hanföl die Zellregeneration der Haut fördert. Klingt das gut? Dann fassen wir noch einmal zusammen: Dich erwarten intensive Straffung, Elastizität, Feuchtigkeit und Ebenmäßigkeit 🪄✨
#wirsindricardam #ricardam #ricardambeauty #mscbasic #hanf #keyfactor365 #beauty #skincare #körperpflege #wirkkosmetik #madeingermany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https://quintly-eu-image-storage.s3.amazonaws.com/2f6c6b899ae96eab4ac7346acdc24354/6701ea73e45d64c4d84f00a7d90dec6a.jpg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25416640"/>
                  </a:ext>
                </a:extLst>
              </a:tr>
            </a:tbl>
          </a:graphicData>
        </a:graphic>
      </p:graphicFrame>
      <p:sp>
        <p:nvSpPr>
          <p:cNvPr id="4" name="Text Placeholder 3">
            <a:extLst>
              <a:ext uri="{FF2B5EF4-FFF2-40B4-BE49-F238E27FC236}">
                <a16:creationId xmlns:a16="http://schemas.microsoft.com/office/drawing/2014/main" id="{A70117D3-67FC-4583-B2B8-84547EB9948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04651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398D2-A128-48ED-A5CA-3C08D16EF13C}"/>
              </a:ext>
            </a:extLst>
          </p:cNvPr>
          <p:cNvSpPr>
            <a:spLocks noGrp="1"/>
          </p:cNvSpPr>
          <p:nvPr>
            <p:ph type="title"/>
          </p:nvPr>
        </p:nvSpPr>
        <p:spPr/>
        <p:txBody>
          <a:bodyPr/>
          <a:lstStyle/>
          <a:p>
            <a:r>
              <a:rPr lang="en-US"/>
              <a:t>Instagram Posts Table | channel21_official - 19 of 24</a:t>
            </a:r>
          </a:p>
        </p:txBody>
      </p:sp>
      <p:graphicFrame>
        <p:nvGraphicFramePr>
          <p:cNvPr id="5" name="Table Placeholder 4">
            <a:extLst>
              <a:ext uri="{FF2B5EF4-FFF2-40B4-BE49-F238E27FC236}">
                <a16:creationId xmlns:a16="http://schemas.microsoft.com/office/drawing/2014/main" id="{5F106BB7-F4E6-4395-A7D6-C8499EB96E87}"/>
              </a:ext>
            </a:extLst>
          </p:cNvPr>
          <p:cNvGraphicFramePr>
            <a:graphicFrameLocks noGrp="1"/>
          </p:cNvGraphicFramePr>
          <p:nvPr>
            <p:ph type="tbl" sz="quarter" idx="13"/>
            <p:extLst>
              <p:ext uri="{D42A27DB-BD31-4B8C-83A1-F6EECF244321}">
                <p14:modId xmlns:p14="http://schemas.microsoft.com/office/powerpoint/2010/main" val="348584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418818023"/>
                    </a:ext>
                  </a:extLst>
                </a:gridCol>
                <a:gridCol w="658369">
                  <a:extLst>
                    <a:ext uri="{9D8B030D-6E8A-4147-A177-3AD203B41FA5}">
                      <a16:colId xmlns:a16="http://schemas.microsoft.com/office/drawing/2014/main" val="2530011181"/>
                    </a:ext>
                  </a:extLst>
                </a:gridCol>
                <a:gridCol w="822961">
                  <a:extLst>
                    <a:ext uri="{9D8B030D-6E8A-4147-A177-3AD203B41FA5}">
                      <a16:colId xmlns:a16="http://schemas.microsoft.com/office/drawing/2014/main" val="1912644934"/>
                    </a:ext>
                  </a:extLst>
                </a:gridCol>
                <a:gridCol w="246888">
                  <a:extLst>
                    <a:ext uri="{9D8B030D-6E8A-4147-A177-3AD203B41FA5}">
                      <a16:colId xmlns:a16="http://schemas.microsoft.com/office/drawing/2014/main" val="2206213461"/>
                    </a:ext>
                  </a:extLst>
                </a:gridCol>
                <a:gridCol w="246888">
                  <a:extLst>
                    <a:ext uri="{9D8B030D-6E8A-4147-A177-3AD203B41FA5}">
                      <a16:colId xmlns:a16="http://schemas.microsoft.com/office/drawing/2014/main" val="3240078543"/>
                    </a:ext>
                  </a:extLst>
                </a:gridCol>
                <a:gridCol w="246888">
                  <a:extLst>
                    <a:ext uri="{9D8B030D-6E8A-4147-A177-3AD203B41FA5}">
                      <a16:colId xmlns:a16="http://schemas.microsoft.com/office/drawing/2014/main" val="2096368663"/>
                    </a:ext>
                  </a:extLst>
                </a:gridCol>
                <a:gridCol w="246888">
                  <a:extLst>
                    <a:ext uri="{9D8B030D-6E8A-4147-A177-3AD203B41FA5}">
                      <a16:colId xmlns:a16="http://schemas.microsoft.com/office/drawing/2014/main" val="493500813"/>
                    </a:ext>
                  </a:extLst>
                </a:gridCol>
                <a:gridCol w="246888">
                  <a:extLst>
                    <a:ext uri="{9D8B030D-6E8A-4147-A177-3AD203B41FA5}">
                      <a16:colId xmlns:a16="http://schemas.microsoft.com/office/drawing/2014/main" val="131366441"/>
                    </a:ext>
                  </a:extLst>
                </a:gridCol>
                <a:gridCol w="246888">
                  <a:extLst>
                    <a:ext uri="{9D8B030D-6E8A-4147-A177-3AD203B41FA5}">
                      <a16:colId xmlns:a16="http://schemas.microsoft.com/office/drawing/2014/main" val="3164991107"/>
                    </a:ext>
                  </a:extLst>
                </a:gridCol>
                <a:gridCol w="246888">
                  <a:extLst>
                    <a:ext uri="{9D8B030D-6E8A-4147-A177-3AD203B41FA5}">
                      <a16:colId xmlns:a16="http://schemas.microsoft.com/office/drawing/2014/main" val="3791617103"/>
                    </a:ext>
                  </a:extLst>
                </a:gridCol>
                <a:gridCol w="246888">
                  <a:extLst>
                    <a:ext uri="{9D8B030D-6E8A-4147-A177-3AD203B41FA5}">
                      <a16:colId xmlns:a16="http://schemas.microsoft.com/office/drawing/2014/main" val="3101271378"/>
                    </a:ext>
                  </a:extLst>
                </a:gridCol>
                <a:gridCol w="246888">
                  <a:extLst>
                    <a:ext uri="{9D8B030D-6E8A-4147-A177-3AD203B41FA5}">
                      <a16:colId xmlns:a16="http://schemas.microsoft.com/office/drawing/2014/main" val="2757861289"/>
                    </a:ext>
                  </a:extLst>
                </a:gridCol>
                <a:gridCol w="246888">
                  <a:extLst>
                    <a:ext uri="{9D8B030D-6E8A-4147-A177-3AD203B41FA5}">
                      <a16:colId xmlns:a16="http://schemas.microsoft.com/office/drawing/2014/main" val="1364098580"/>
                    </a:ext>
                  </a:extLst>
                </a:gridCol>
                <a:gridCol w="246888">
                  <a:extLst>
                    <a:ext uri="{9D8B030D-6E8A-4147-A177-3AD203B41FA5}">
                      <a16:colId xmlns:a16="http://schemas.microsoft.com/office/drawing/2014/main" val="4016921312"/>
                    </a:ext>
                  </a:extLst>
                </a:gridCol>
                <a:gridCol w="246888">
                  <a:extLst>
                    <a:ext uri="{9D8B030D-6E8A-4147-A177-3AD203B41FA5}">
                      <a16:colId xmlns:a16="http://schemas.microsoft.com/office/drawing/2014/main" val="3757121734"/>
                    </a:ext>
                  </a:extLst>
                </a:gridCol>
                <a:gridCol w="246888">
                  <a:extLst>
                    <a:ext uri="{9D8B030D-6E8A-4147-A177-3AD203B41FA5}">
                      <a16:colId xmlns:a16="http://schemas.microsoft.com/office/drawing/2014/main" val="1772043167"/>
                    </a:ext>
                  </a:extLst>
                </a:gridCol>
                <a:gridCol w="246888">
                  <a:extLst>
                    <a:ext uri="{9D8B030D-6E8A-4147-A177-3AD203B41FA5}">
                      <a16:colId xmlns:a16="http://schemas.microsoft.com/office/drawing/2014/main" val="3856782435"/>
                    </a:ext>
                  </a:extLst>
                </a:gridCol>
                <a:gridCol w="246888">
                  <a:extLst>
                    <a:ext uri="{9D8B030D-6E8A-4147-A177-3AD203B41FA5}">
                      <a16:colId xmlns:a16="http://schemas.microsoft.com/office/drawing/2014/main" val="4230591882"/>
                    </a:ext>
                  </a:extLst>
                </a:gridCol>
                <a:gridCol w="246888">
                  <a:extLst>
                    <a:ext uri="{9D8B030D-6E8A-4147-A177-3AD203B41FA5}">
                      <a16:colId xmlns:a16="http://schemas.microsoft.com/office/drawing/2014/main" val="37415048"/>
                    </a:ext>
                  </a:extLst>
                </a:gridCol>
                <a:gridCol w="246888">
                  <a:extLst>
                    <a:ext uri="{9D8B030D-6E8A-4147-A177-3AD203B41FA5}">
                      <a16:colId xmlns:a16="http://schemas.microsoft.com/office/drawing/2014/main" val="856913212"/>
                    </a:ext>
                  </a:extLst>
                </a:gridCol>
                <a:gridCol w="246888">
                  <a:extLst>
                    <a:ext uri="{9D8B030D-6E8A-4147-A177-3AD203B41FA5}">
                      <a16:colId xmlns:a16="http://schemas.microsoft.com/office/drawing/2014/main" val="4056967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69924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channel21_official - 2024-05-08 19:01:29</a:t>
                      </a:r>
                      <a:r>
                        <a:rPr kumimoji="0" lang="de-DE" sz="1000" b="0" i="0" u="none" strike="noStrike" kern="1200" cap="none" spc="0" normalizeH="0" baseline="0" noProof="0">
                          <a:ln>
                            <a:noFill/>
                          </a:ln>
                          <a:solidFill>
                            <a:prstClr val="black"/>
                          </a:solidFill>
                          <a:effectLst/>
                          <a:uLnTx/>
                          <a:uFillTx/>
                          <a:latin typeface="Calibri"/>
                          <a:ea typeface="+mn-ea"/>
                          <a:cs typeface="+mn-cs"/>
                        </a:rPr>
                        <a:t>
 🪞Was findest du an dir am schönsten? In unserem Beauty-Monat gehen wir den Dingen richtig auf den Grund – und stellen fest, neben äußerlichen Merkmalen haben unsere liebsten Menschen vor der Kamera noch viel mehr genannt 🥰✨. Erzählst du uns auch von dir 🤗?
#channel21 #beauty #schönheit #dankbarkeit #positivity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https://quintly-eu-image-storage.s3.amazonaws.com/2f6c6b899ae96eab4ac7346acdc24354/6fcc080831d6bf0f36baf37bb4070e8c.jpg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8455823"/>
                  </a:ext>
                </a:extLst>
              </a:tr>
            </a:tbl>
          </a:graphicData>
        </a:graphic>
      </p:graphicFrame>
      <p:sp>
        <p:nvSpPr>
          <p:cNvPr id="4" name="Text Placeholder 3">
            <a:extLst>
              <a:ext uri="{FF2B5EF4-FFF2-40B4-BE49-F238E27FC236}">
                <a16:creationId xmlns:a16="http://schemas.microsoft.com/office/drawing/2014/main" id="{E8D67157-4D69-438A-9754-EDEE1B20016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560855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2B985-A8C8-4809-971A-5ADA5E0C90C8}"/>
              </a:ext>
            </a:extLst>
          </p:cNvPr>
          <p:cNvSpPr>
            <a:spLocks noGrp="1"/>
          </p:cNvSpPr>
          <p:nvPr>
            <p:ph type="title"/>
          </p:nvPr>
        </p:nvSpPr>
        <p:spPr/>
        <p:txBody>
          <a:bodyPr/>
          <a:lstStyle/>
          <a:p>
            <a:r>
              <a:rPr lang="en-US"/>
              <a:t>Instagram Posts Table | channel21_official - 20 of 24</a:t>
            </a:r>
          </a:p>
        </p:txBody>
      </p:sp>
      <p:graphicFrame>
        <p:nvGraphicFramePr>
          <p:cNvPr id="5" name="Table Placeholder 4">
            <a:extLst>
              <a:ext uri="{FF2B5EF4-FFF2-40B4-BE49-F238E27FC236}">
                <a16:creationId xmlns:a16="http://schemas.microsoft.com/office/drawing/2014/main" id="{4A39B456-261C-4D74-9E44-0D5E0D2C372E}"/>
              </a:ext>
            </a:extLst>
          </p:cNvPr>
          <p:cNvGraphicFramePr>
            <a:graphicFrameLocks noGrp="1"/>
          </p:cNvGraphicFramePr>
          <p:nvPr>
            <p:ph type="tbl" sz="quarter" idx="13"/>
            <p:extLst>
              <p:ext uri="{D42A27DB-BD31-4B8C-83A1-F6EECF244321}">
                <p14:modId xmlns:p14="http://schemas.microsoft.com/office/powerpoint/2010/main" val="3450483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519809631"/>
                    </a:ext>
                  </a:extLst>
                </a:gridCol>
                <a:gridCol w="658369">
                  <a:extLst>
                    <a:ext uri="{9D8B030D-6E8A-4147-A177-3AD203B41FA5}">
                      <a16:colId xmlns:a16="http://schemas.microsoft.com/office/drawing/2014/main" val="1141885867"/>
                    </a:ext>
                  </a:extLst>
                </a:gridCol>
                <a:gridCol w="822961">
                  <a:extLst>
                    <a:ext uri="{9D8B030D-6E8A-4147-A177-3AD203B41FA5}">
                      <a16:colId xmlns:a16="http://schemas.microsoft.com/office/drawing/2014/main" val="2673429250"/>
                    </a:ext>
                  </a:extLst>
                </a:gridCol>
                <a:gridCol w="246888">
                  <a:extLst>
                    <a:ext uri="{9D8B030D-6E8A-4147-A177-3AD203B41FA5}">
                      <a16:colId xmlns:a16="http://schemas.microsoft.com/office/drawing/2014/main" val="2614347658"/>
                    </a:ext>
                  </a:extLst>
                </a:gridCol>
                <a:gridCol w="246888">
                  <a:extLst>
                    <a:ext uri="{9D8B030D-6E8A-4147-A177-3AD203B41FA5}">
                      <a16:colId xmlns:a16="http://schemas.microsoft.com/office/drawing/2014/main" val="2600933118"/>
                    </a:ext>
                  </a:extLst>
                </a:gridCol>
                <a:gridCol w="246888">
                  <a:extLst>
                    <a:ext uri="{9D8B030D-6E8A-4147-A177-3AD203B41FA5}">
                      <a16:colId xmlns:a16="http://schemas.microsoft.com/office/drawing/2014/main" val="3784775708"/>
                    </a:ext>
                  </a:extLst>
                </a:gridCol>
                <a:gridCol w="246888">
                  <a:extLst>
                    <a:ext uri="{9D8B030D-6E8A-4147-A177-3AD203B41FA5}">
                      <a16:colId xmlns:a16="http://schemas.microsoft.com/office/drawing/2014/main" val="3320315107"/>
                    </a:ext>
                  </a:extLst>
                </a:gridCol>
                <a:gridCol w="246888">
                  <a:extLst>
                    <a:ext uri="{9D8B030D-6E8A-4147-A177-3AD203B41FA5}">
                      <a16:colId xmlns:a16="http://schemas.microsoft.com/office/drawing/2014/main" val="3526703917"/>
                    </a:ext>
                  </a:extLst>
                </a:gridCol>
                <a:gridCol w="246888">
                  <a:extLst>
                    <a:ext uri="{9D8B030D-6E8A-4147-A177-3AD203B41FA5}">
                      <a16:colId xmlns:a16="http://schemas.microsoft.com/office/drawing/2014/main" val="3929487218"/>
                    </a:ext>
                  </a:extLst>
                </a:gridCol>
                <a:gridCol w="246888">
                  <a:extLst>
                    <a:ext uri="{9D8B030D-6E8A-4147-A177-3AD203B41FA5}">
                      <a16:colId xmlns:a16="http://schemas.microsoft.com/office/drawing/2014/main" val="4262998262"/>
                    </a:ext>
                  </a:extLst>
                </a:gridCol>
                <a:gridCol w="246888">
                  <a:extLst>
                    <a:ext uri="{9D8B030D-6E8A-4147-A177-3AD203B41FA5}">
                      <a16:colId xmlns:a16="http://schemas.microsoft.com/office/drawing/2014/main" val="1411867100"/>
                    </a:ext>
                  </a:extLst>
                </a:gridCol>
                <a:gridCol w="246888">
                  <a:extLst>
                    <a:ext uri="{9D8B030D-6E8A-4147-A177-3AD203B41FA5}">
                      <a16:colId xmlns:a16="http://schemas.microsoft.com/office/drawing/2014/main" val="1596816903"/>
                    </a:ext>
                  </a:extLst>
                </a:gridCol>
                <a:gridCol w="246888">
                  <a:extLst>
                    <a:ext uri="{9D8B030D-6E8A-4147-A177-3AD203B41FA5}">
                      <a16:colId xmlns:a16="http://schemas.microsoft.com/office/drawing/2014/main" val="1641574094"/>
                    </a:ext>
                  </a:extLst>
                </a:gridCol>
                <a:gridCol w="246888">
                  <a:extLst>
                    <a:ext uri="{9D8B030D-6E8A-4147-A177-3AD203B41FA5}">
                      <a16:colId xmlns:a16="http://schemas.microsoft.com/office/drawing/2014/main" val="2984345538"/>
                    </a:ext>
                  </a:extLst>
                </a:gridCol>
                <a:gridCol w="246888">
                  <a:extLst>
                    <a:ext uri="{9D8B030D-6E8A-4147-A177-3AD203B41FA5}">
                      <a16:colId xmlns:a16="http://schemas.microsoft.com/office/drawing/2014/main" val="2801722021"/>
                    </a:ext>
                  </a:extLst>
                </a:gridCol>
                <a:gridCol w="246888">
                  <a:extLst>
                    <a:ext uri="{9D8B030D-6E8A-4147-A177-3AD203B41FA5}">
                      <a16:colId xmlns:a16="http://schemas.microsoft.com/office/drawing/2014/main" val="2656414502"/>
                    </a:ext>
                  </a:extLst>
                </a:gridCol>
                <a:gridCol w="246888">
                  <a:extLst>
                    <a:ext uri="{9D8B030D-6E8A-4147-A177-3AD203B41FA5}">
                      <a16:colId xmlns:a16="http://schemas.microsoft.com/office/drawing/2014/main" val="113708495"/>
                    </a:ext>
                  </a:extLst>
                </a:gridCol>
                <a:gridCol w="246888">
                  <a:extLst>
                    <a:ext uri="{9D8B030D-6E8A-4147-A177-3AD203B41FA5}">
                      <a16:colId xmlns:a16="http://schemas.microsoft.com/office/drawing/2014/main" val="134095313"/>
                    </a:ext>
                  </a:extLst>
                </a:gridCol>
                <a:gridCol w="246888">
                  <a:extLst>
                    <a:ext uri="{9D8B030D-6E8A-4147-A177-3AD203B41FA5}">
                      <a16:colId xmlns:a16="http://schemas.microsoft.com/office/drawing/2014/main" val="1148326161"/>
                    </a:ext>
                  </a:extLst>
                </a:gridCol>
                <a:gridCol w="246888">
                  <a:extLst>
                    <a:ext uri="{9D8B030D-6E8A-4147-A177-3AD203B41FA5}">
                      <a16:colId xmlns:a16="http://schemas.microsoft.com/office/drawing/2014/main" val="950790948"/>
                    </a:ext>
                  </a:extLst>
                </a:gridCol>
                <a:gridCol w="246888">
                  <a:extLst>
                    <a:ext uri="{9D8B030D-6E8A-4147-A177-3AD203B41FA5}">
                      <a16:colId xmlns:a16="http://schemas.microsoft.com/office/drawing/2014/main" val="2374183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44607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- 2024-05-21 19:00:31</a:t>
                      </a:r>
                      <a:r>
                        <a:rPr kumimoji="0" lang="en-US" sz="1000" b="0" i="0" u="none" strike="noStrike" kern="1200" cap="none" spc="0" normalizeH="0" baseline="0" noProof="0">
                          <a:ln>
                            <a:noFill/>
                          </a:ln>
                          <a:solidFill>
                            <a:prstClr val="black"/>
                          </a:solidFill>
                          <a:effectLst/>
                          <a:uLnTx/>
                          <a:uFillTx/>
                          <a:latin typeface="Calibri"/>
                          <a:ea typeface="+mn-ea"/>
                          <a:cs typeface="+mn-cs"/>
                        </a:rPr>
                        <a:t>
 🍋🪵🍏 Last Call, letzter Aufruf! Wenn du dich nach dem Duft von Limette, Apfel, Zimt und Zedernholz sehnst, dann ist JETZT noch eine perfekte Gelegenheit, Edwina Eidtmanns sinnlich-frisches Parfüm Viva la vida als Angebot des Monats zu sichern.
#channel21 #parfüm #zimt #beauty #duft #woman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https://quintly-eu-image-storage.s3.amazonaws.com/2f6c6b899ae96eab4ac7346acdc24354/ac58a00eed4bc46ba35640078820add7.jpg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34027769"/>
                  </a:ext>
                </a:extLst>
              </a:tr>
            </a:tbl>
          </a:graphicData>
        </a:graphic>
      </p:graphicFrame>
      <p:sp>
        <p:nvSpPr>
          <p:cNvPr id="4" name="Text Placeholder 3">
            <a:extLst>
              <a:ext uri="{FF2B5EF4-FFF2-40B4-BE49-F238E27FC236}">
                <a16:creationId xmlns:a16="http://schemas.microsoft.com/office/drawing/2014/main" id="{D782B1C4-9E29-482D-BD37-14F17659A0A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891742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D8FA3-89B5-4901-B593-89C067FCDF87}"/>
              </a:ext>
            </a:extLst>
          </p:cNvPr>
          <p:cNvSpPr>
            <a:spLocks noGrp="1"/>
          </p:cNvSpPr>
          <p:nvPr>
            <p:ph type="title"/>
          </p:nvPr>
        </p:nvSpPr>
        <p:spPr/>
        <p:txBody>
          <a:bodyPr/>
          <a:lstStyle/>
          <a:p>
            <a:r>
              <a:rPr lang="en-US"/>
              <a:t>Instagram Posts Table | channel21_official - 21 of 24</a:t>
            </a:r>
          </a:p>
        </p:txBody>
      </p:sp>
      <p:graphicFrame>
        <p:nvGraphicFramePr>
          <p:cNvPr id="5" name="Table Placeholder 4">
            <a:extLst>
              <a:ext uri="{FF2B5EF4-FFF2-40B4-BE49-F238E27FC236}">
                <a16:creationId xmlns:a16="http://schemas.microsoft.com/office/drawing/2014/main" id="{727D7AE0-ECB3-4BFB-B10D-08EC6A184D8C}"/>
              </a:ext>
            </a:extLst>
          </p:cNvPr>
          <p:cNvGraphicFramePr>
            <a:graphicFrameLocks noGrp="1"/>
          </p:cNvGraphicFramePr>
          <p:nvPr>
            <p:ph type="tbl" sz="quarter" idx="13"/>
            <p:extLst>
              <p:ext uri="{D42A27DB-BD31-4B8C-83A1-F6EECF244321}">
                <p14:modId xmlns:p14="http://schemas.microsoft.com/office/powerpoint/2010/main" val="3859514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573400895"/>
                    </a:ext>
                  </a:extLst>
                </a:gridCol>
                <a:gridCol w="658369">
                  <a:extLst>
                    <a:ext uri="{9D8B030D-6E8A-4147-A177-3AD203B41FA5}">
                      <a16:colId xmlns:a16="http://schemas.microsoft.com/office/drawing/2014/main" val="4011772297"/>
                    </a:ext>
                  </a:extLst>
                </a:gridCol>
                <a:gridCol w="822961">
                  <a:extLst>
                    <a:ext uri="{9D8B030D-6E8A-4147-A177-3AD203B41FA5}">
                      <a16:colId xmlns:a16="http://schemas.microsoft.com/office/drawing/2014/main" val="2908326952"/>
                    </a:ext>
                  </a:extLst>
                </a:gridCol>
                <a:gridCol w="246888">
                  <a:extLst>
                    <a:ext uri="{9D8B030D-6E8A-4147-A177-3AD203B41FA5}">
                      <a16:colId xmlns:a16="http://schemas.microsoft.com/office/drawing/2014/main" val="931752365"/>
                    </a:ext>
                  </a:extLst>
                </a:gridCol>
                <a:gridCol w="246888">
                  <a:extLst>
                    <a:ext uri="{9D8B030D-6E8A-4147-A177-3AD203B41FA5}">
                      <a16:colId xmlns:a16="http://schemas.microsoft.com/office/drawing/2014/main" val="3939875307"/>
                    </a:ext>
                  </a:extLst>
                </a:gridCol>
                <a:gridCol w="246888">
                  <a:extLst>
                    <a:ext uri="{9D8B030D-6E8A-4147-A177-3AD203B41FA5}">
                      <a16:colId xmlns:a16="http://schemas.microsoft.com/office/drawing/2014/main" val="3041848987"/>
                    </a:ext>
                  </a:extLst>
                </a:gridCol>
                <a:gridCol w="246888">
                  <a:extLst>
                    <a:ext uri="{9D8B030D-6E8A-4147-A177-3AD203B41FA5}">
                      <a16:colId xmlns:a16="http://schemas.microsoft.com/office/drawing/2014/main" val="737646422"/>
                    </a:ext>
                  </a:extLst>
                </a:gridCol>
                <a:gridCol w="246888">
                  <a:extLst>
                    <a:ext uri="{9D8B030D-6E8A-4147-A177-3AD203B41FA5}">
                      <a16:colId xmlns:a16="http://schemas.microsoft.com/office/drawing/2014/main" val="1521406039"/>
                    </a:ext>
                  </a:extLst>
                </a:gridCol>
                <a:gridCol w="246888">
                  <a:extLst>
                    <a:ext uri="{9D8B030D-6E8A-4147-A177-3AD203B41FA5}">
                      <a16:colId xmlns:a16="http://schemas.microsoft.com/office/drawing/2014/main" val="3720813227"/>
                    </a:ext>
                  </a:extLst>
                </a:gridCol>
                <a:gridCol w="246888">
                  <a:extLst>
                    <a:ext uri="{9D8B030D-6E8A-4147-A177-3AD203B41FA5}">
                      <a16:colId xmlns:a16="http://schemas.microsoft.com/office/drawing/2014/main" val="3373454248"/>
                    </a:ext>
                  </a:extLst>
                </a:gridCol>
                <a:gridCol w="246888">
                  <a:extLst>
                    <a:ext uri="{9D8B030D-6E8A-4147-A177-3AD203B41FA5}">
                      <a16:colId xmlns:a16="http://schemas.microsoft.com/office/drawing/2014/main" val="3814106071"/>
                    </a:ext>
                  </a:extLst>
                </a:gridCol>
                <a:gridCol w="246888">
                  <a:extLst>
                    <a:ext uri="{9D8B030D-6E8A-4147-A177-3AD203B41FA5}">
                      <a16:colId xmlns:a16="http://schemas.microsoft.com/office/drawing/2014/main" val="2107313708"/>
                    </a:ext>
                  </a:extLst>
                </a:gridCol>
                <a:gridCol w="246888">
                  <a:extLst>
                    <a:ext uri="{9D8B030D-6E8A-4147-A177-3AD203B41FA5}">
                      <a16:colId xmlns:a16="http://schemas.microsoft.com/office/drawing/2014/main" val="3581077479"/>
                    </a:ext>
                  </a:extLst>
                </a:gridCol>
                <a:gridCol w="246888">
                  <a:extLst>
                    <a:ext uri="{9D8B030D-6E8A-4147-A177-3AD203B41FA5}">
                      <a16:colId xmlns:a16="http://schemas.microsoft.com/office/drawing/2014/main" val="2388565588"/>
                    </a:ext>
                  </a:extLst>
                </a:gridCol>
                <a:gridCol w="246888">
                  <a:extLst>
                    <a:ext uri="{9D8B030D-6E8A-4147-A177-3AD203B41FA5}">
                      <a16:colId xmlns:a16="http://schemas.microsoft.com/office/drawing/2014/main" val="705835942"/>
                    </a:ext>
                  </a:extLst>
                </a:gridCol>
                <a:gridCol w="246888">
                  <a:extLst>
                    <a:ext uri="{9D8B030D-6E8A-4147-A177-3AD203B41FA5}">
                      <a16:colId xmlns:a16="http://schemas.microsoft.com/office/drawing/2014/main" val="2328322964"/>
                    </a:ext>
                  </a:extLst>
                </a:gridCol>
                <a:gridCol w="246888">
                  <a:extLst>
                    <a:ext uri="{9D8B030D-6E8A-4147-A177-3AD203B41FA5}">
                      <a16:colId xmlns:a16="http://schemas.microsoft.com/office/drawing/2014/main" val="175434478"/>
                    </a:ext>
                  </a:extLst>
                </a:gridCol>
                <a:gridCol w="246888">
                  <a:extLst>
                    <a:ext uri="{9D8B030D-6E8A-4147-A177-3AD203B41FA5}">
                      <a16:colId xmlns:a16="http://schemas.microsoft.com/office/drawing/2014/main" val="2538175010"/>
                    </a:ext>
                  </a:extLst>
                </a:gridCol>
                <a:gridCol w="246888">
                  <a:extLst>
                    <a:ext uri="{9D8B030D-6E8A-4147-A177-3AD203B41FA5}">
                      <a16:colId xmlns:a16="http://schemas.microsoft.com/office/drawing/2014/main" val="2229071243"/>
                    </a:ext>
                  </a:extLst>
                </a:gridCol>
                <a:gridCol w="246888">
                  <a:extLst>
                    <a:ext uri="{9D8B030D-6E8A-4147-A177-3AD203B41FA5}">
                      <a16:colId xmlns:a16="http://schemas.microsoft.com/office/drawing/2014/main" val="1638091467"/>
                    </a:ext>
                  </a:extLst>
                </a:gridCol>
                <a:gridCol w="246888">
                  <a:extLst>
                    <a:ext uri="{9D8B030D-6E8A-4147-A177-3AD203B41FA5}">
                      <a16:colId xmlns:a16="http://schemas.microsoft.com/office/drawing/2014/main" val="2433304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313405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- 2024-05-03 19:00:38</a:t>
                      </a:r>
                      <a:r>
                        <a:rPr kumimoji="0" lang="en-US" sz="1000" b="0" i="0" u="none" strike="noStrike" kern="1200" cap="none" spc="0" normalizeH="0" baseline="0" noProof="0">
                          <a:ln>
                            <a:noFill/>
                          </a:ln>
                          <a:solidFill>
                            <a:prstClr val="black"/>
                          </a:solidFill>
                          <a:effectLst/>
                          <a:uLnTx/>
                          <a:uFillTx/>
                          <a:latin typeface="Calibri"/>
                          <a:ea typeface="+mn-ea"/>
                          <a:cs typeface="+mn-cs"/>
                        </a:rPr>
                        <a:t>
 🤩 Voilà, Christian Materne präsentiert Photoskintastic Chlorophyll – eine Beautylinie, in der er alle Hautbedürfnisse vereint. Denn er hat zugehört und herausgekommen ist eine Pflege, die strafft, Rötungen und Pigmentstörungen entgegenwirkt, Mimikfältchen mindert und die Haut mit frischer Energie versorgt. Morgens und abends kannst du bei deinem Beauty-Ritual jetzt auf Photoskintastic Chlorophyll zählen 🪞✨
#channel21 #christianmaterne #chlorophyll #beauty #antiaging #skincare #creme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https://quintly-eu-image-storage.s3.amazonaws.com/2f6c6b899ae96eab4ac7346acdc24354/5c10a84ccaf3560fbe67ca302ace6c04.jpg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1219433"/>
                  </a:ext>
                </a:extLst>
              </a:tr>
            </a:tbl>
          </a:graphicData>
        </a:graphic>
      </p:graphicFrame>
      <p:sp>
        <p:nvSpPr>
          <p:cNvPr id="4" name="Text Placeholder 3">
            <a:extLst>
              <a:ext uri="{FF2B5EF4-FFF2-40B4-BE49-F238E27FC236}">
                <a16:creationId xmlns:a16="http://schemas.microsoft.com/office/drawing/2014/main" id="{1516A21A-92B4-4D99-A8FD-84BDD2C185C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58610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6D950-93C5-418C-B916-462B44A7EABC}"/>
              </a:ext>
            </a:extLst>
          </p:cNvPr>
          <p:cNvSpPr>
            <a:spLocks noGrp="1"/>
          </p:cNvSpPr>
          <p:nvPr>
            <p:ph type="title"/>
          </p:nvPr>
        </p:nvSpPr>
        <p:spPr/>
        <p:txBody>
          <a:bodyPr/>
          <a:lstStyle/>
          <a:p>
            <a:r>
              <a:rPr lang="en-US"/>
              <a:t>Instagram Posts Table | channel21_official - 22 of 24</a:t>
            </a:r>
          </a:p>
        </p:txBody>
      </p:sp>
      <p:graphicFrame>
        <p:nvGraphicFramePr>
          <p:cNvPr id="5" name="Table Placeholder 4">
            <a:extLst>
              <a:ext uri="{FF2B5EF4-FFF2-40B4-BE49-F238E27FC236}">
                <a16:creationId xmlns:a16="http://schemas.microsoft.com/office/drawing/2014/main" id="{BA109499-3084-4636-9E0D-20E5602EE2F3}"/>
              </a:ext>
            </a:extLst>
          </p:cNvPr>
          <p:cNvGraphicFramePr>
            <a:graphicFrameLocks noGrp="1"/>
          </p:cNvGraphicFramePr>
          <p:nvPr>
            <p:ph type="tbl" sz="quarter" idx="13"/>
            <p:extLst>
              <p:ext uri="{D42A27DB-BD31-4B8C-83A1-F6EECF244321}">
                <p14:modId xmlns:p14="http://schemas.microsoft.com/office/powerpoint/2010/main" val="2907111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929522736"/>
                    </a:ext>
                  </a:extLst>
                </a:gridCol>
                <a:gridCol w="658369">
                  <a:extLst>
                    <a:ext uri="{9D8B030D-6E8A-4147-A177-3AD203B41FA5}">
                      <a16:colId xmlns:a16="http://schemas.microsoft.com/office/drawing/2014/main" val="2194135719"/>
                    </a:ext>
                  </a:extLst>
                </a:gridCol>
                <a:gridCol w="822961">
                  <a:extLst>
                    <a:ext uri="{9D8B030D-6E8A-4147-A177-3AD203B41FA5}">
                      <a16:colId xmlns:a16="http://schemas.microsoft.com/office/drawing/2014/main" val="1293563609"/>
                    </a:ext>
                  </a:extLst>
                </a:gridCol>
                <a:gridCol w="246888">
                  <a:extLst>
                    <a:ext uri="{9D8B030D-6E8A-4147-A177-3AD203B41FA5}">
                      <a16:colId xmlns:a16="http://schemas.microsoft.com/office/drawing/2014/main" val="1698166397"/>
                    </a:ext>
                  </a:extLst>
                </a:gridCol>
                <a:gridCol w="246888">
                  <a:extLst>
                    <a:ext uri="{9D8B030D-6E8A-4147-A177-3AD203B41FA5}">
                      <a16:colId xmlns:a16="http://schemas.microsoft.com/office/drawing/2014/main" val="2423978085"/>
                    </a:ext>
                  </a:extLst>
                </a:gridCol>
                <a:gridCol w="246888">
                  <a:extLst>
                    <a:ext uri="{9D8B030D-6E8A-4147-A177-3AD203B41FA5}">
                      <a16:colId xmlns:a16="http://schemas.microsoft.com/office/drawing/2014/main" val="1966075155"/>
                    </a:ext>
                  </a:extLst>
                </a:gridCol>
                <a:gridCol w="246888">
                  <a:extLst>
                    <a:ext uri="{9D8B030D-6E8A-4147-A177-3AD203B41FA5}">
                      <a16:colId xmlns:a16="http://schemas.microsoft.com/office/drawing/2014/main" val="856990140"/>
                    </a:ext>
                  </a:extLst>
                </a:gridCol>
                <a:gridCol w="246888">
                  <a:extLst>
                    <a:ext uri="{9D8B030D-6E8A-4147-A177-3AD203B41FA5}">
                      <a16:colId xmlns:a16="http://schemas.microsoft.com/office/drawing/2014/main" val="3691461462"/>
                    </a:ext>
                  </a:extLst>
                </a:gridCol>
                <a:gridCol w="246888">
                  <a:extLst>
                    <a:ext uri="{9D8B030D-6E8A-4147-A177-3AD203B41FA5}">
                      <a16:colId xmlns:a16="http://schemas.microsoft.com/office/drawing/2014/main" val="453791112"/>
                    </a:ext>
                  </a:extLst>
                </a:gridCol>
                <a:gridCol w="246888">
                  <a:extLst>
                    <a:ext uri="{9D8B030D-6E8A-4147-A177-3AD203B41FA5}">
                      <a16:colId xmlns:a16="http://schemas.microsoft.com/office/drawing/2014/main" val="2403676998"/>
                    </a:ext>
                  </a:extLst>
                </a:gridCol>
                <a:gridCol w="246888">
                  <a:extLst>
                    <a:ext uri="{9D8B030D-6E8A-4147-A177-3AD203B41FA5}">
                      <a16:colId xmlns:a16="http://schemas.microsoft.com/office/drawing/2014/main" val="877074473"/>
                    </a:ext>
                  </a:extLst>
                </a:gridCol>
                <a:gridCol w="246888">
                  <a:extLst>
                    <a:ext uri="{9D8B030D-6E8A-4147-A177-3AD203B41FA5}">
                      <a16:colId xmlns:a16="http://schemas.microsoft.com/office/drawing/2014/main" val="2212013601"/>
                    </a:ext>
                  </a:extLst>
                </a:gridCol>
                <a:gridCol w="246888">
                  <a:extLst>
                    <a:ext uri="{9D8B030D-6E8A-4147-A177-3AD203B41FA5}">
                      <a16:colId xmlns:a16="http://schemas.microsoft.com/office/drawing/2014/main" val="1747576113"/>
                    </a:ext>
                  </a:extLst>
                </a:gridCol>
                <a:gridCol w="246888">
                  <a:extLst>
                    <a:ext uri="{9D8B030D-6E8A-4147-A177-3AD203B41FA5}">
                      <a16:colId xmlns:a16="http://schemas.microsoft.com/office/drawing/2014/main" val="941883227"/>
                    </a:ext>
                  </a:extLst>
                </a:gridCol>
                <a:gridCol w="246888">
                  <a:extLst>
                    <a:ext uri="{9D8B030D-6E8A-4147-A177-3AD203B41FA5}">
                      <a16:colId xmlns:a16="http://schemas.microsoft.com/office/drawing/2014/main" val="342631091"/>
                    </a:ext>
                  </a:extLst>
                </a:gridCol>
                <a:gridCol w="246888">
                  <a:extLst>
                    <a:ext uri="{9D8B030D-6E8A-4147-A177-3AD203B41FA5}">
                      <a16:colId xmlns:a16="http://schemas.microsoft.com/office/drawing/2014/main" val="1336293862"/>
                    </a:ext>
                  </a:extLst>
                </a:gridCol>
                <a:gridCol w="246888">
                  <a:extLst>
                    <a:ext uri="{9D8B030D-6E8A-4147-A177-3AD203B41FA5}">
                      <a16:colId xmlns:a16="http://schemas.microsoft.com/office/drawing/2014/main" val="2067079994"/>
                    </a:ext>
                  </a:extLst>
                </a:gridCol>
                <a:gridCol w="246888">
                  <a:extLst>
                    <a:ext uri="{9D8B030D-6E8A-4147-A177-3AD203B41FA5}">
                      <a16:colId xmlns:a16="http://schemas.microsoft.com/office/drawing/2014/main" val="1569933185"/>
                    </a:ext>
                  </a:extLst>
                </a:gridCol>
                <a:gridCol w="246888">
                  <a:extLst>
                    <a:ext uri="{9D8B030D-6E8A-4147-A177-3AD203B41FA5}">
                      <a16:colId xmlns:a16="http://schemas.microsoft.com/office/drawing/2014/main" val="2499501648"/>
                    </a:ext>
                  </a:extLst>
                </a:gridCol>
                <a:gridCol w="246888">
                  <a:extLst>
                    <a:ext uri="{9D8B030D-6E8A-4147-A177-3AD203B41FA5}">
                      <a16:colId xmlns:a16="http://schemas.microsoft.com/office/drawing/2014/main" val="1089553091"/>
                    </a:ext>
                  </a:extLst>
                </a:gridCol>
                <a:gridCol w="246888">
                  <a:extLst>
                    <a:ext uri="{9D8B030D-6E8A-4147-A177-3AD203B41FA5}">
                      <a16:colId xmlns:a16="http://schemas.microsoft.com/office/drawing/2014/main" val="3364188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604027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channel21_official - 2024-05-26 10:01:28</a:t>
                      </a:r>
                      <a:r>
                        <a:rPr kumimoji="0" lang="de-DE" sz="1000" b="0" i="0" u="none" strike="noStrike" kern="1200" cap="none" spc="0" normalizeH="0" baseline="0" noProof="0">
                          <a:ln>
                            <a:noFill/>
                          </a:ln>
                          <a:solidFill>
                            <a:prstClr val="black"/>
                          </a:solidFill>
                          <a:effectLst/>
                          <a:uLnTx/>
                          <a:uFillTx/>
                          <a:latin typeface="Calibri"/>
                          <a:ea typeface="+mn-ea"/>
                          <a:cs typeface="+mn-cs"/>
                        </a:rPr>
                        <a:t>
 Wusstest du schon? 🌟
Keratin ist einer der wichtigsten Bausteine unseres Körpers und findet sich in Haut, Nägeln und Haaren. Das natürliche Protein besteht aus Aminosäuren und wird normalerweise von unserem Körper selbst gebildet. 
Bei einem Keratinmangel kommt es jedoch zu brüchigem, stumpfem und trockenem Haar💇‍♀️🙈. Dank Keratin bleiben deine Haare elastisch und belastbar, sodass sie stark und gesund aussehen! 💪✨
Gib deinen Haaren mit den Keratin-Haarprodukten von Björn Donner die Pflege, die sie verdienen, und genieße das Gefühl von gestärkten, kraftvollen und rundum schönen Haaren – jeden Tag! ✨
#keratin #hair #haarpflege #beauty #channel21 #homeshopping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https://quintly-eu-image-storage.s3.amazonaws.com/2f6c6b899ae96eab4ac7346acdc24354/2045447d0fb15112a6f5ff9932776991.jpg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66627176"/>
                  </a:ext>
                </a:extLst>
              </a:tr>
            </a:tbl>
          </a:graphicData>
        </a:graphic>
      </p:graphicFrame>
      <p:sp>
        <p:nvSpPr>
          <p:cNvPr id="4" name="Text Placeholder 3">
            <a:extLst>
              <a:ext uri="{FF2B5EF4-FFF2-40B4-BE49-F238E27FC236}">
                <a16:creationId xmlns:a16="http://schemas.microsoft.com/office/drawing/2014/main" id="{EB5D0012-7A38-4E70-8A00-3A1C4A12B99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601352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A7086-CBEA-44C8-83B5-BA69908A6ECD}"/>
              </a:ext>
            </a:extLst>
          </p:cNvPr>
          <p:cNvSpPr>
            <a:spLocks noGrp="1"/>
          </p:cNvSpPr>
          <p:nvPr>
            <p:ph type="title"/>
          </p:nvPr>
        </p:nvSpPr>
        <p:spPr/>
        <p:txBody>
          <a:bodyPr/>
          <a:lstStyle/>
          <a:p>
            <a:r>
              <a:rPr lang="en-US"/>
              <a:t>Instagram Posts Table | channel21_official - 23 of 24</a:t>
            </a:r>
          </a:p>
        </p:txBody>
      </p:sp>
      <p:graphicFrame>
        <p:nvGraphicFramePr>
          <p:cNvPr id="5" name="Table Placeholder 4">
            <a:extLst>
              <a:ext uri="{FF2B5EF4-FFF2-40B4-BE49-F238E27FC236}">
                <a16:creationId xmlns:a16="http://schemas.microsoft.com/office/drawing/2014/main" id="{BA6F02FC-35DF-406C-AB87-003C78381FF8}"/>
              </a:ext>
            </a:extLst>
          </p:cNvPr>
          <p:cNvGraphicFramePr>
            <a:graphicFrameLocks noGrp="1"/>
          </p:cNvGraphicFramePr>
          <p:nvPr>
            <p:ph type="tbl" sz="quarter" idx="13"/>
            <p:extLst>
              <p:ext uri="{D42A27DB-BD31-4B8C-83A1-F6EECF244321}">
                <p14:modId xmlns:p14="http://schemas.microsoft.com/office/powerpoint/2010/main" val="3358597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595045022"/>
                    </a:ext>
                  </a:extLst>
                </a:gridCol>
                <a:gridCol w="658369">
                  <a:extLst>
                    <a:ext uri="{9D8B030D-6E8A-4147-A177-3AD203B41FA5}">
                      <a16:colId xmlns:a16="http://schemas.microsoft.com/office/drawing/2014/main" val="976178210"/>
                    </a:ext>
                  </a:extLst>
                </a:gridCol>
                <a:gridCol w="822961">
                  <a:extLst>
                    <a:ext uri="{9D8B030D-6E8A-4147-A177-3AD203B41FA5}">
                      <a16:colId xmlns:a16="http://schemas.microsoft.com/office/drawing/2014/main" val="881883209"/>
                    </a:ext>
                  </a:extLst>
                </a:gridCol>
                <a:gridCol w="246888">
                  <a:extLst>
                    <a:ext uri="{9D8B030D-6E8A-4147-A177-3AD203B41FA5}">
                      <a16:colId xmlns:a16="http://schemas.microsoft.com/office/drawing/2014/main" val="3162541877"/>
                    </a:ext>
                  </a:extLst>
                </a:gridCol>
                <a:gridCol w="246888">
                  <a:extLst>
                    <a:ext uri="{9D8B030D-6E8A-4147-A177-3AD203B41FA5}">
                      <a16:colId xmlns:a16="http://schemas.microsoft.com/office/drawing/2014/main" val="2552996662"/>
                    </a:ext>
                  </a:extLst>
                </a:gridCol>
                <a:gridCol w="246888">
                  <a:extLst>
                    <a:ext uri="{9D8B030D-6E8A-4147-A177-3AD203B41FA5}">
                      <a16:colId xmlns:a16="http://schemas.microsoft.com/office/drawing/2014/main" val="3681243665"/>
                    </a:ext>
                  </a:extLst>
                </a:gridCol>
                <a:gridCol w="246888">
                  <a:extLst>
                    <a:ext uri="{9D8B030D-6E8A-4147-A177-3AD203B41FA5}">
                      <a16:colId xmlns:a16="http://schemas.microsoft.com/office/drawing/2014/main" val="1407029892"/>
                    </a:ext>
                  </a:extLst>
                </a:gridCol>
                <a:gridCol w="246888">
                  <a:extLst>
                    <a:ext uri="{9D8B030D-6E8A-4147-A177-3AD203B41FA5}">
                      <a16:colId xmlns:a16="http://schemas.microsoft.com/office/drawing/2014/main" val="44175667"/>
                    </a:ext>
                  </a:extLst>
                </a:gridCol>
                <a:gridCol w="246888">
                  <a:extLst>
                    <a:ext uri="{9D8B030D-6E8A-4147-A177-3AD203B41FA5}">
                      <a16:colId xmlns:a16="http://schemas.microsoft.com/office/drawing/2014/main" val="1146167002"/>
                    </a:ext>
                  </a:extLst>
                </a:gridCol>
                <a:gridCol w="246888">
                  <a:extLst>
                    <a:ext uri="{9D8B030D-6E8A-4147-A177-3AD203B41FA5}">
                      <a16:colId xmlns:a16="http://schemas.microsoft.com/office/drawing/2014/main" val="3880930324"/>
                    </a:ext>
                  </a:extLst>
                </a:gridCol>
                <a:gridCol w="246888">
                  <a:extLst>
                    <a:ext uri="{9D8B030D-6E8A-4147-A177-3AD203B41FA5}">
                      <a16:colId xmlns:a16="http://schemas.microsoft.com/office/drawing/2014/main" val="3233640606"/>
                    </a:ext>
                  </a:extLst>
                </a:gridCol>
                <a:gridCol w="246888">
                  <a:extLst>
                    <a:ext uri="{9D8B030D-6E8A-4147-A177-3AD203B41FA5}">
                      <a16:colId xmlns:a16="http://schemas.microsoft.com/office/drawing/2014/main" val="1400811283"/>
                    </a:ext>
                  </a:extLst>
                </a:gridCol>
                <a:gridCol w="246888">
                  <a:extLst>
                    <a:ext uri="{9D8B030D-6E8A-4147-A177-3AD203B41FA5}">
                      <a16:colId xmlns:a16="http://schemas.microsoft.com/office/drawing/2014/main" val="4006807340"/>
                    </a:ext>
                  </a:extLst>
                </a:gridCol>
                <a:gridCol w="246888">
                  <a:extLst>
                    <a:ext uri="{9D8B030D-6E8A-4147-A177-3AD203B41FA5}">
                      <a16:colId xmlns:a16="http://schemas.microsoft.com/office/drawing/2014/main" val="1803424413"/>
                    </a:ext>
                  </a:extLst>
                </a:gridCol>
                <a:gridCol w="246888">
                  <a:extLst>
                    <a:ext uri="{9D8B030D-6E8A-4147-A177-3AD203B41FA5}">
                      <a16:colId xmlns:a16="http://schemas.microsoft.com/office/drawing/2014/main" val="4249732887"/>
                    </a:ext>
                  </a:extLst>
                </a:gridCol>
                <a:gridCol w="246888">
                  <a:extLst>
                    <a:ext uri="{9D8B030D-6E8A-4147-A177-3AD203B41FA5}">
                      <a16:colId xmlns:a16="http://schemas.microsoft.com/office/drawing/2014/main" val="3890236858"/>
                    </a:ext>
                  </a:extLst>
                </a:gridCol>
                <a:gridCol w="246888">
                  <a:extLst>
                    <a:ext uri="{9D8B030D-6E8A-4147-A177-3AD203B41FA5}">
                      <a16:colId xmlns:a16="http://schemas.microsoft.com/office/drawing/2014/main" val="1144426045"/>
                    </a:ext>
                  </a:extLst>
                </a:gridCol>
                <a:gridCol w="246888">
                  <a:extLst>
                    <a:ext uri="{9D8B030D-6E8A-4147-A177-3AD203B41FA5}">
                      <a16:colId xmlns:a16="http://schemas.microsoft.com/office/drawing/2014/main" val="1629543062"/>
                    </a:ext>
                  </a:extLst>
                </a:gridCol>
                <a:gridCol w="246888">
                  <a:extLst>
                    <a:ext uri="{9D8B030D-6E8A-4147-A177-3AD203B41FA5}">
                      <a16:colId xmlns:a16="http://schemas.microsoft.com/office/drawing/2014/main" val="313417200"/>
                    </a:ext>
                  </a:extLst>
                </a:gridCol>
                <a:gridCol w="246888">
                  <a:extLst>
                    <a:ext uri="{9D8B030D-6E8A-4147-A177-3AD203B41FA5}">
                      <a16:colId xmlns:a16="http://schemas.microsoft.com/office/drawing/2014/main" val="1935820726"/>
                    </a:ext>
                  </a:extLst>
                </a:gridCol>
                <a:gridCol w="246888">
                  <a:extLst>
                    <a:ext uri="{9D8B030D-6E8A-4147-A177-3AD203B41FA5}">
                      <a16:colId xmlns:a16="http://schemas.microsoft.com/office/drawing/2014/main" val="1167173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310197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- 2024-05-06 15:56:55</a:t>
                      </a:r>
                      <a:r>
                        <a:rPr kumimoji="0" lang="en-US" sz="1000" b="0" i="0" u="none" strike="noStrike" kern="1200" cap="none" spc="0" normalizeH="0" baseline="0" noProof="0">
                          <a:ln>
                            <a:noFill/>
                          </a:ln>
                          <a:solidFill>
                            <a:prstClr val="black"/>
                          </a:solidFill>
                          <a:effectLst/>
                          <a:uLnTx/>
                          <a:uFillTx/>
                          <a:latin typeface="Calibri"/>
                          <a:ea typeface="+mn-ea"/>
                          <a:cs typeface="+mn-cs"/>
                        </a:rPr>
                        <a:t>
 Erlebe die Kraft der Natur mit Ricarda M.‘s Deep Organic Care🌱! 
Zum Markengeburtstag stellen Sascha Heyna und Managing Producerin Lisa Harries die innovative und naturbelassene Linie Deep Organic Care erstmalig, nach dem Launch im November, persönlich im Live-Shopping am 08.05. um 18.30 Uhr vor🙌. Natürlich verbirgt sich darunter auch eine Premiere - sei gespannt🤫 Wir freuen uns auf dich und deine Fragen💬!
#liveshopping #ricardam #deeporganiccare #markengeburtstag #channel21 #homeshopping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https://quintly-eu-image-storage.s3.amazonaws.com/2f6c6b899ae96eab4ac7346acdc24354/b2a464ea041908263a07280c23823f41.jpg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96727839"/>
                  </a:ext>
                </a:extLst>
              </a:tr>
            </a:tbl>
          </a:graphicData>
        </a:graphic>
      </p:graphicFrame>
      <p:sp>
        <p:nvSpPr>
          <p:cNvPr id="4" name="Text Placeholder 3">
            <a:extLst>
              <a:ext uri="{FF2B5EF4-FFF2-40B4-BE49-F238E27FC236}">
                <a16:creationId xmlns:a16="http://schemas.microsoft.com/office/drawing/2014/main" id="{7CED243F-58AB-44E6-9FDC-8DF66B254EE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784682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AEF41-4E41-430C-A673-B82748ACA819}"/>
              </a:ext>
            </a:extLst>
          </p:cNvPr>
          <p:cNvSpPr>
            <a:spLocks noGrp="1"/>
          </p:cNvSpPr>
          <p:nvPr>
            <p:ph type="title"/>
          </p:nvPr>
        </p:nvSpPr>
        <p:spPr/>
        <p:txBody>
          <a:bodyPr/>
          <a:lstStyle/>
          <a:p>
            <a:r>
              <a:rPr lang="en-US"/>
              <a:t>Instagram Posts Table | channel21_official - 24 of 24</a:t>
            </a:r>
          </a:p>
        </p:txBody>
      </p:sp>
      <p:graphicFrame>
        <p:nvGraphicFramePr>
          <p:cNvPr id="5" name="Table Placeholder 4">
            <a:extLst>
              <a:ext uri="{FF2B5EF4-FFF2-40B4-BE49-F238E27FC236}">
                <a16:creationId xmlns:a16="http://schemas.microsoft.com/office/drawing/2014/main" id="{8CB38AEB-81BF-4739-8FBC-0B22D50EF536}"/>
              </a:ext>
            </a:extLst>
          </p:cNvPr>
          <p:cNvGraphicFramePr>
            <a:graphicFrameLocks noGrp="1"/>
          </p:cNvGraphicFramePr>
          <p:nvPr>
            <p:ph type="tbl" sz="quarter" idx="13"/>
            <p:extLst>
              <p:ext uri="{D42A27DB-BD31-4B8C-83A1-F6EECF244321}">
                <p14:modId xmlns:p14="http://schemas.microsoft.com/office/powerpoint/2010/main" val="2034011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724038009"/>
                    </a:ext>
                  </a:extLst>
                </a:gridCol>
                <a:gridCol w="658369">
                  <a:extLst>
                    <a:ext uri="{9D8B030D-6E8A-4147-A177-3AD203B41FA5}">
                      <a16:colId xmlns:a16="http://schemas.microsoft.com/office/drawing/2014/main" val="3104690500"/>
                    </a:ext>
                  </a:extLst>
                </a:gridCol>
                <a:gridCol w="822961">
                  <a:extLst>
                    <a:ext uri="{9D8B030D-6E8A-4147-A177-3AD203B41FA5}">
                      <a16:colId xmlns:a16="http://schemas.microsoft.com/office/drawing/2014/main" val="3429203557"/>
                    </a:ext>
                  </a:extLst>
                </a:gridCol>
                <a:gridCol w="246888">
                  <a:extLst>
                    <a:ext uri="{9D8B030D-6E8A-4147-A177-3AD203B41FA5}">
                      <a16:colId xmlns:a16="http://schemas.microsoft.com/office/drawing/2014/main" val="4150567496"/>
                    </a:ext>
                  </a:extLst>
                </a:gridCol>
                <a:gridCol w="246888">
                  <a:extLst>
                    <a:ext uri="{9D8B030D-6E8A-4147-A177-3AD203B41FA5}">
                      <a16:colId xmlns:a16="http://schemas.microsoft.com/office/drawing/2014/main" val="475584099"/>
                    </a:ext>
                  </a:extLst>
                </a:gridCol>
                <a:gridCol w="246888">
                  <a:extLst>
                    <a:ext uri="{9D8B030D-6E8A-4147-A177-3AD203B41FA5}">
                      <a16:colId xmlns:a16="http://schemas.microsoft.com/office/drawing/2014/main" val="3563952975"/>
                    </a:ext>
                  </a:extLst>
                </a:gridCol>
                <a:gridCol w="246888">
                  <a:extLst>
                    <a:ext uri="{9D8B030D-6E8A-4147-A177-3AD203B41FA5}">
                      <a16:colId xmlns:a16="http://schemas.microsoft.com/office/drawing/2014/main" val="133273920"/>
                    </a:ext>
                  </a:extLst>
                </a:gridCol>
                <a:gridCol w="246888">
                  <a:extLst>
                    <a:ext uri="{9D8B030D-6E8A-4147-A177-3AD203B41FA5}">
                      <a16:colId xmlns:a16="http://schemas.microsoft.com/office/drawing/2014/main" val="1242968117"/>
                    </a:ext>
                  </a:extLst>
                </a:gridCol>
                <a:gridCol w="246888">
                  <a:extLst>
                    <a:ext uri="{9D8B030D-6E8A-4147-A177-3AD203B41FA5}">
                      <a16:colId xmlns:a16="http://schemas.microsoft.com/office/drawing/2014/main" val="3528275625"/>
                    </a:ext>
                  </a:extLst>
                </a:gridCol>
                <a:gridCol w="246888">
                  <a:extLst>
                    <a:ext uri="{9D8B030D-6E8A-4147-A177-3AD203B41FA5}">
                      <a16:colId xmlns:a16="http://schemas.microsoft.com/office/drawing/2014/main" val="3082935251"/>
                    </a:ext>
                  </a:extLst>
                </a:gridCol>
                <a:gridCol w="246888">
                  <a:extLst>
                    <a:ext uri="{9D8B030D-6E8A-4147-A177-3AD203B41FA5}">
                      <a16:colId xmlns:a16="http://schemas.microsoft.com/office/drawing/2014/main" val="130473505"/>
                    </a:ext>
                  </a:extLst>
                </a:gridCol>
                <a:gridCol w="246888">
                  <a:extLst>
                    <a:ext uri="{9D8B030D-6E8A-4147-A177-3AD203B41FA5}">
                      <a16:colId xmlns:a16="http://schemas.microsoft.com/office/drawing/2014/main" val="3753138931"/>
                    </a:ext>
                  </a:extLst>
                </a:gridCol>
                <a:gridCol w="246888">
                  <a:extLst>
                    <a:ext uri="{9D8B030D-6E8A-4147-A177-3AD203B41FA5}">
                      <a16:colId xmlns:a16="http://schemas.microsoft.com/office/drawing/2014/main" val="3643033139"/>
                    </a:ext>
                  </a:extLst>
                </a:gridCol>
                <a:gridCol w="246888">
                  <a:extLst>
                    <a:ext uri="{9D8B030D-6E8A-4147-A177-3AD203B41FA5}">
                      <a16:colId xmlns:a16="http://schemas.microsoft.com/office/drawing/2014/main" val="629093171"/>
                    </a:ext>
                  </a:extLst>
                </a:gridCol>
                <a:gridCol w="246888">
                  <a:extLst>
                    <a:ext uri="{9D8B030D-6E8A-4147-A177-3AD203B41FA5}">
                      <a16:colId xmlns:a16="http://schemas.microsoft.com/office/drawing/2014/main" val="2224008112"/>
                    </a:ext>
                  </a:extLst>
                </a:gridCol>
                <a:gridCol w="246888">
                  <a:extLst>
                    <a:ext uri="{9D8B030D-6E8A-4147-A177-3AD203B41FA5}">
                      <a16:colId xmlns:a16="http://schemas.microsoft.com/office/drawing/2014/main" val="47634413"/>
                    </a:ext>
                  </a:extLst>
                </a:gridCol>
                <a:gridCol w="246888">
                  <a:extLst>
                    <a:ext uri="{9D8B030D-6E8A-4147-A177-3AD203B41FA5}">
                      <a16:colId xmlns:a16="http://schemas.microsoft.com/office/drawing/2014/main" val="2398778018"/>
                    </a:ext>
                  </a:extLst>
                </a:gridCol>
                <a:gridCol w="246888">
                  <a:extLst>
                    <a:ext uri="{9D8B030D-6E8A-4147-A177-3AD203B41FA5}">
                      <a16:colId xmlns:a16="http://schemas.microsoft.com/office/drawing/2014/main" val="1139259819"/>
                    </a:ext>
                  </a:extLst>
                </a:gridCol>
                <a:gridCol w="246888">
                  <a:extLst>
                    <a:ext uri="{9D8B030D-6E8A-4147-A177-3AD203B41FA5}">
                      <a16:colId xmlns:a16="http://schemas.microsoft.com/office/drawing/2014/main" val="1698535953"/>
                    </a:ext>
                  </a:extLst>
                </a:gridCol>
                <a:gridCol w="246888">
                  <a:extLst>
                    <a:ext uri="{9D8B030D-6E8A-4147-A177-3AD203B41FA5}">
                      <a16:colId xmlns:a16="http://schemas.microsoft.com/office/drawing/2014/main" val="3462709960"/>
                    </a:ext>
                  </a:extLst>
                </a:gridCol>
                <a:gridCol w="246888">
                  <a:extLst>
                    <a:ext uri="{9D8B030D-6E8A-4147-A177-3AD203B41FA5}">
                      <a16:colId xmlns:a16="http://schemas.microsoft.com/office/drawing/2014/main" val="1718977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998666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- 2024-05-23 19:01:29</a:t>
                      </a:r>
                      <a:r>
                        <a:rPr kumimoji="0" lang="en-US" sz="1000" b="0" i="0" u="none" strike="noStrike" kern="1200" cap="none" spc="0" normalizeH="0" baseline="0" noProof="0">
                          <a:ln>
                            <a:noFill/>
                          </a:ln>
                          <a:solidFill>
                            <a:prstClr val="black"/>
                          </a:solidFill>
                          <a:effectLst/>
                          <a:uLnTx/>
                          <a:uFillTx/>
                          <a:latin typeface="Calibri"/>
                          <a:ea typeface="+mn-ea"/>
                          <a:cs typeface="+mn-cs"/>
                        </a:rPr>
                        <a:t>
 Avocado-Honig-Maske ganz einfach selbst machen🥑🍯 
Schenk deiner trockenen Haut ein wenig Liebe und gönn ihr eine selbstgemachte Gesichtsmaske. Dafür mixt du eine halbe Avocado mit einem Esslöffel Honig, Olivenöl und einem Esslöffel Naturjoghurt, bis eine glatte Konsistenz entsteht. Trage die Maske auf deine gereinigte Haut auf und spüle sie nach 10-15 Minuten mit warmem Wasser ab. Voilà, so schnell geht ein Feuchtigkeitsboost für deine Haut 🚀✨!
#channel21 #gesichtsmaske #skincare #beauty #schönheit #diy #haut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https://quintly-eu-image-storage.s3.amazonaws.com/2f6c6b899ae96eab4ac7346acdc24354/55d6f756256500e29901311aea977894.jpg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55166432"/>
                  </a:ext>
                </a:extLst>
              </a:tr>
            </a:tbl>
          </a:graphicData>
        </a:graphic>
      </p:graphicFrame>
      <p:sp>
        <p:nvSpPr>
          <p:cNvPr id="4" name="Text Placeholder 3">
            <a:extLst>
              <a:ext uri="{FF2B5EF4-FFF2-40B4-BE49-F238E27FC236}">
                <a16:creationId xmlns:a16="http://schemas.microsoft.com/office/drawing/2014/main" id="{F344FAAD-2447-4DC9-8578-4904B9848CD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913902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BFD6-2848-412F-85E2-E87FBB86349A}"/>
              </a:ext>
            </a:extLst>
          </p:cNvPr>
          <p:cNvSpPr>
            <a:spLocks noGrp="1"/>
          </p:cNvSpPr>
          <p:nvPr>
            <p:ph type="title"/>
          </p:nvPr>
        </p:nvSpPr>
        <p:spPr/>
        <p:txBody>
          <a:bodyPr/>
          <a:lstStyle/>
          <a:p>
            <a:r>
              <a:rPr lang="en-US"/>
              <a:t>Instagram Videos Table | channel21_official - 1 of 13</a:t>
            </a:r>
          </a:p>
        </p:txBody>
      </p:sp>
      <p:graphicFrame>
        <p:nvGraphicFramePr>
          <p:cNvPr id="5" name="Table Placeholder 4">
            <a:extLst>
              <a:ext uri="{FF2B5EF4-FFF2-40B4-BE49-F238E27FC236}">
                <a16:creationId xmlns:a16="http://schemas.microsoft.com/office/drawing/2014/main" id="{BE68E549-D41A-45A3-81E3-B1CA0A37EEAD}"/>
              </a:ext>
            </a:extLst>
          </p:cNvPr>
          <p:cNvGraphicFramePr>
            <a:graphicFrameLocks noGrp="1"/>
          </p:cNvGraphicFramePr>
          <p:nvPr>
            <p:ph type="tbl" sz="quarter" idx="13"/>
            <p:extLst>
              <p:ext uri="{D42A27DB-BD31-4B8C-83A1-F6EECF244321}">
                <p14:modId xmlns:p14="http://schemas.microsoft.com/office/powerpoint/2010/main" val="4255781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26422706"/>
                    </a:ext>
                  </a:extLst>
                </a:gridCol>
                <a:gridCol w="987552">
                  <a:extLst>
                    <a:ext uri="{9D8B030D-6E8A-4147-A177-3AD203B41FA5}">
                      <a16:colId xmlns:a16="http://schemas.microsoft.com/office/drawing/2014/main" val="1191725526"/>
                    </a:ext>
                  </a:extLst>
                </a:gridCol>
                <a:gridCol w="1234440">
                  <a:extLst>
                    <a:ext uri="{9D8B030D-6E8A-4147-A177-3AD203B41FA5}">
                      <a16:colId xmlns:a16="http://schemas.microsoft.com/office/drawing/2014/main" val="3384094467"/>
                    </a:ext>
                  </a:extLst>
                </a:gridCol>
                <a:gridCol w="411480">
                  <a:extLst>
                    <a:ext uri="{9D8B030D-6E8A-4147-A177-3AD203B41FA5}">
                      <a16:colId xmlns:a16="http://schemas.microsoft.com/office/drawing/2014/main" val="3452719790"/>
                    </a:ext>
                  </a:extLst>
                </a:gridCol>
                <a:gridCol w="411480">
                  <a:extLst>
                    <a:ext uri="{9D8B030D-6E8A-4147-A177-3AD203B41FA5}">
                      <a16:colId xmlns:a16="http://schemas.microsoft.com/office/drawing/2014/main" val="1704027397"/>
                    </a:ext>
                  </a:extLst>
                </a:gridCol>
                <a:gridCol w="411480">
                  <a:extLst>
                    <a:ext uri="{9D8B030D-6E8A-4147-A177-3AD203B41FA5}">
                      <a16:colId xmlns:a16="http://schemas.microsoft.com/office/drawing/2014/main" val="3273589917"/>
                    </a:ext>
                  </a:extLst>
                </a:gridCol>
                <a:gridCol w="411480">
                  <a:extLst>
                    <a:ext uri="{9D8B030D-6E8A-4147-A177-3AD203B41FA5}">
                      <a16:colId xmlns:a16="http://schemas.microsoft.com/office/drawing/2014/main" val="942113510"/>
                    </a:ext>
                  </a:extLst>
                </a:gridCol>
                <a:gridCol w="411480">
                  <a:extLst>
                    <a:ext uri="{9D8B030D-6E8A-4147-A177-3AD203B41FA5}">
                      <a16:colId xmlns:a16="http://schemas.microsoft.com/office/drawing/2014/main" val="1847577155"/>
                    </a:ext>
                  </a:extLst>
                </a:gridCol>
                <a:gridCol w="411480">
                  <a:extLst>
                    <a:ext uri="{9D8B030D-6E8A-4147-A177-3AD203B41FA5}">
                      <a16:colId xmlns:a16="http://schemas.microsoft.com/office/drawing/2014/main" val="2885149336"/>
                    </a:ext>
                  </a:extLst>
                </a:gridCol>
                <a:gridCol w="411480">
                  <a:extLst>
                    <a:ext uri="{9D8B030D-6E8A-4147-A177-3AD203B41FA5}">
                      <a16:colId xmlns:a16="http://schemas.microsoft.com/office/drawing/2014/main" val="1712184249"/>
                    </a:ext>
                  </a:extLst>
                </a:gridCol>
                <a:gridCol w="411480">
                  <a:extLst>
                    <a:ext uri="{9D8B030D-6E8A-4147-A177-3AD203B41FA5}">
                      <a16:colId xmlns:a16="http://schemas.microsoft.com/office/drawing/2014/main" val="613759681"/>
                    </a:ext>
                  </a:extLst>
                </a:gridCol>
                <a:gridCol w="411480">
                  <a:extLst>
                    <a:ext uri="{9D8B030D-6E8A-4147-A177-3AD203B41FA5}">
                      <a16:colId xmlns:a16="http://schemas.microsoft.com/office/drawing/2014/main" val="968643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847914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- 2024-05-22 19:01:30</a:t>
                      </a:r>
                      <a:r>
                        <a:rPr kumimoji="0" lang="en-US" sz="1000" b="0" i="0" u="none" strike="noStrike" kern="1200" cap="none" spc="0" normalizeH="0" baseline="0" noProof="0">
                          <a:ln>
                            <a:noFill/>
                          </a:ln>
                          <a:solidFill>
                            <a:prstClr val="black"/>
                          </a:solidFill>
                          <a:effectLst/>
                          <a:uLnTx/>
                          <a:uFillTx/>
                          <a:latin typeface="Calibri"/>
                          <a:ea typeface="+mn-ea"/>
                          <a:cs typeface="+mn-cs"/>
                        </a:rPr>
                        <a:t>
 Ein Blick hinter die Kulissen unseres Shootings zum BEAUTYful May 🌸 Von der Hair-&amp; Make-up Artistin💇, der Stylistin, dem Foto-&amp;Videograf 🎥 bis hin zur Social Media Managerin und Art Directorin waren alle dabei und haben alles gegeben💪. Es hat einen riesigen Spaß gemacht und die Ergebnisse sind zauberhaft 🤗. 
#beautyfulmay #beautymonat #beauty #shooting #behindthescenes #homeshopping #channel21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https://quintly-eu-image-storage.s3.amazonaws.com/2f6c6b899ae96eab4ac7346acdc24354/8d68a9fcf6f17f56b780da7ae2fd328b.jpg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0731076"/>
                  </a:ext>
                </a:extLst>
              </a:tr>
            </a:tbl>
          </a:graphicData>
        </a:graphic>
      </p:graphicFrame>
      <p:sp>
        <p:nvSpPr>
          <p:cNvPr id="4" name="Text Placeholder 3">
            <a:extLst>
              <a:ext uri="{FF2B5EF4-FFF2-40B4-BE49-F238E27FC236}">
                <a16:creationId xmlns:a16="http://schemas.microsoft.com/office/drawing/2014/main" id="{19DAB86B-AB1A-41FD-A669-434F206E0DC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824760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012B6-4348-4BC3-8A0E-40A32B65E2E5}"/>
              </a:ext>
            </a:extLst>
          </p:cNvPr>
          <p:cNvSpPr>
            <a:spLocks noGrp="1"/>
          </p:cNvSpPr>
          <p:nvPr>
            <p:ph type="title"/>
          </p:nvPr>
        </p:nvSpPr>
        <p:spPr/>
        <p:txBody>
          <a:bodyPr/>
          <a:lstStyle/>
          <a:p>
            <a:r>
              <a:rPr lang="en-US"/>
              <a:t>Instagram Videos Table | channel21_official - 2 of 13</a:t>
            </a:r>
          </a:p>
        </p:txBody>
      </p:sp>
      <p:graphicFrame>
        <p:nvGraphicFramePr>
          <p:cNvPr id="5" name="Table Placeholder 4">
            <a:extLst>
              <a:ext uri="{FF2B5EF4-FFF2-40B4-BE49-F238E27FC236}">
                <a16:creationId xmlns:a16="http://schemas.microsoft.com/office/drawing/2014/main" id="{EE899A29-CD34-4C81-BA32-9AFD647413F2}"/>
              </a:ext>
            </a:extLst>
          </p:cNvPr>
          <p:cNvGraphicFramePr>
            <a:graphicFrameLocks noGrp="1"/>
          </p:cNvGraphicFramePr>
          <p:nvPr>
            <p:ph type="tbl" sz="quarter" idx="13"/>
            <p:extLst>
              <p:ext uri="{D42A27DB-BD31-4B8C-83A1-F6EECF244321}">
                <p14:modId xmlns:p14="http://schemas.microsoft.com/office/powerpoint/2010/main" val="1724008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28750704"/>
                    </a:ext>
                  </a:extLst>
                </a:gridCol>
                <a:gridCol w="987552">
                  <a:extLst>
                    <a:ext uri="{9D8B030D-6E8A-4147-A177-3AD203B41FA5}">
                      <a16:colId xmlns:a16="http://schemas.microsoft.com/office/drawing/2014/main" val="3409308692"/>
                    </a:ext>
                  </a:extLst>
                </a:gridCol>
                <a:gridCol w="1234440">
                  <a:extLst>
                    <a:ext uri="{9D8B030D-6E8A-4147-A177-3AD203B41FA5}">
                      <a16:colId xmlns:a16="http://schemas.microsoft.com/office/drawing/2014/main" val="1108947956"/>
                    </a:ext>
                  </a:extLst>
                </a:gridCol>
                <a:gridCol w="411480">
                  <a:extLst>
                    <a:ext uri="{9D8B030D-6E8A-4147-A177-3AD203B41FA5}">
                      <a16:colId xmlns:a16="http://schemas.microsoft.com/office/drawing/2014/main" val="328073733"/>
                    </a:ext>
                  </a:extLst>
                </a:gridCol>
                <a:gridCol w="411480">
                  <a:extLst>
                    <a:ext uri="{9D8B030D-6E8A-4147-A177-3AD203B41FA5}">
                      <a16:colId xmlns:a16="http://schemas.microsoft.com/office/drawing/2014/main" val="1272541212"/>
                    </a:ext>
                  </a:extLst>
                </a:gridCol>
                <a:gridCol w="411480">
                  <a:extLst>
                    <a:ext uri="{9D8B030D-6E8A-4147-A177-3AD203B41FA5}">
                      <a16:colId xmlns:a16="http://schemas.microsoft.com/office/drawing/2014/main" val="3991562871"/>
                    </a:ext>
                  </a:extLst>
                </a:gridCol>
                <a:gridCol w="411480">
                  <a:extLst>
                    <a:ext uri="{9D8B030D-6E8A-4147-A177-3AD203B41FA5}">
                      <a16:colId xmlns:a16="http://schemas.microsoft.com/office/drawing/2014/main" val="2072358948"/>
                    </a:ext>
                  </a:extLst>
                </a:gridCol>
                <a:gridCol w="411480">
                  <a:extLst>
                    <a:ext uri="{9D8B030D-6E8A-4147-A177-3AD203B41FA5}">
                      <a16:colId xmlns:a16="http://schemas.microsoft.com/office/drawing/2014/main" val="3355515396"/>
                    </a:ext>
                  </a:extLst>
                </a:gridCol>
                <a:gridCol w="411480">
                  <a:extLst>
                    <a:ext uri="{9D8B030D-6E8A-4147-A177-3AD203B41FA5}">
                      <a16:colId xmlns:a16="http://schemas.microsoft.com/office/drawing/2014/main" val="1467291067"/>
                    </a:ext>
                  </a:extLst>
                </a:gridCol>
                <a:gridCol w="411480">
                  <a:extLst>
                    <a:ext uri="{9D8B030D-6E8A-4147-A177-3AD203B41FA5}">
                      <a16:colId xmlns:a16="http://schemas.microsoft.com/office/drawing/2014/main" val="3442561425"/>
                    </a:ext>
                  </a:extLst>
                </a:gridCol>
                <a:gridCol w="411480">
                  <a:extLst>
                    <a:ext uri="{9D8B030D-6E8A-4147-A177-3AD203B41FA5}">
                      <a16:colId xmlns:a16="http://schemas.microsoft.com/office/drawing/2014/main" val="348666419"/>
                    </a:ext>
                  </a:extLst>
                </a:gridCol>
                <a:gridCol w="411480">
                  <a:extLst>
                    <a:ext uri="{9D8B030D-6E8A-4147-A177-3AD203B41FA5}">
                      <a16:colId xmlns:a16="http://schemas.microsoft.com/office/drawing/2014/main" val="2612664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360560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- 2024-05-16 19:01:28</a:t>
                      </a:r>
                      <a:r>
                        <a:rPr kumimoji="0" lang="en-US" sz="1000" b="0" i="0" u="none" strike="noStrike" kern="1200" cap="none" spc="0" normalizeH="0" baseline="0" noProof="0">
                          <a:ln>
                            <a:noFill/>
                          </a:ln>
                          <a:solidFill>
                            <a:prstClr val="black"/>
                          </a:solidFill>
                          <a:effectLst/>
                          <a:uLnTx/>
                          <a:uFillTx/>
                          <a:latin typeface="Calibri"/>
                          <a:ea typeface="+mn-ea"/>
                          <a:cs typeface="+mn-cs"/>
                        </a:rPr>
                        <a:t>
 😁📷 Bitte lächeln! Die schönsten Fotos entstehen, wenn unsere Models mit Kolleg:innen vor der Kamera herumalbern und einfach Spaß an der Arbeit haben – und genau das ist bei unserem ICONA Milano Shooting passiert 💕
#channel21 #kosmetik #beauty #lipgloss #schönheit #behindthescenes #shooting #outtakes #iconamilano #dekorativekosmetik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https://quintly-eu-image-storage.s3.amazonaws.com/2f6c6b899ae96eab4ac7346acdc24354/508ada826ce00f10f1e345257cbe387b.jpg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82637741"/>
                  </a:ext>
                </a:extLst>
              </a:tr>
            </a:tbl>
          </a:graphicData>
        </a:graphic>
      </p:graphicFrame>
      <p:sp>
        <p:nvSpPr>
          <p:cNvPr id="4" name="Text Placeholder 3">
            <a:extLst>
              <a:ext uri="{FF2B5EF4-FFF2-40B4-BE49-F238E27FC236}">
                <a16:creationId xmlns:a16="http://schemas.microsoft.com/office/drawing/2014/main" id="{B4F00563-E5E5-4D02-ABD0-042661C8C6DC}"/>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365931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BE0F4-E11B-405E-8A34-D91849895A0C}"/>
              </a:ext>
            </a:extLst>
          </p:cNvPr>
          <p:cNvSpPr>
            <a:spLocks noGrp="1"/>
          </p:cNvSpPr>
          <p:nvPr>
            <p:ph type="title"/>
          </p:nvPr>
        </p:nvSpPr>
        <p:spPr/>
        <p:txBody>
          <a:bodyPr/>
          <a:lstStyle/>
          <a:p>
            <a:r>
              <a:rPr lang="en-US"/>
              <a:t>Instagram Videos Table | channel21_official - 3 of 13</a:t>
            </a:r>
          </a:p>
        </p:txBody>
      </p:sp>
      <p:graphicFrame>
        <p:nvGraphicFramePr>
          <p:cNvPr id="5" name="Table Placeholder 4">
            <a:extLst>
              <a:ext uri="{FF2B5EF4-FFF2-40B4-BE49-F238E27FC236}">
                <a16:creationId xmlns:a16="http://schemas.microsoft.com/office/drawing/2014/main" id="{ACF9A7F8-0AF5-4494-B3BE-978B80768C64}"/>
              </a:ext>
            </a:extLst>
          </p:cNvPr>
          <p:cNvGraphicFramePr>
            <a:graphicFrameLocks noGrp="1"/>
          </p:cNvGraphicFramePr>
          <p:nvPr>
            <p:ph type="tbl" sz="quarter" idx="13"/>
            <p:extLst>
              <p:ext uri="{D42A27DB-BD31-4B8C-83A1-F6EECF244321}">
                <p14:modId xmlns:p14="http://schemas.microsoft.com/office/powerpoint/2010/main" val="1052971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144356"/>
                    </a:ext>
                  </a:extLst>
                </a:gridCol>
                <a:gridCol w="987552">
                  <a:extLst>
                    <a:ext uri="{9D8B030D-6E8A-4147-A177-3AD203B41FA5}">
                      <a16:colId xmlns:a16="http://schemas.microsoft.com/office/drawing/2014/main" val="2751990807"/>
                    </a:ext>
                  </a:extLst>
                </a:gridCol>
                <a:gridCol w="1234440">
                  <a:extLst>
                    <a:ext uri="{9D8B030D-6E8A-4147-A177-3AD203B41FA5}">
                      <a16:colId xmlns:a16="http://schemas.microsoft.com/office/drawing/2014/main" val="2882117813"/>
                    </a:ext>
                  </a:extLst>
                </a:gridCol>
                <a:gridCol w="411480">
                  <a:extLst>
                    <a:ext uri="{9D8B030D-6E8A-4147-A177-3AD203B41FA5}">
                      <a16:colId xmlns:a16="http://schemas.microsoft.com/office/drawing/2014/main" val="4049495861"/>
                    </a:ext>
                  </a:extLst>
                </a:gridCol>
                <a:gridCol w="411480">
                  <a:extLst>
                    <a:ext uri="{9D8B030D-6E8A-4147-A177-3AD203B41FA5}">
                      <a16:colId xmlns:a16="http://schemas.microsoft.com/office/drawing/2014/main" val="3859245846"/>
                    </a:ext>
                  </a:extLst>
                </a:gridCol>
                <a:gridCol w="411480">
                  <a:extLst>
                    <a:ext uri="{9D8B030D-6E8A-4147-A177-3AD203B41FA5}">
                      <a16:colId xmlns:a16="http://schemas.microsoft.com/office/drawing/2014/main" val="1931222485"/>
                    </a:ext>
                  </a:extLst>
                </a:gridCol>
                <a:gridCol w="411480">
                  <a:extLst>
                    <a:ext uri="{9D8B030D-6E8A-4147-A177-3AD203B41FA5}">
                      <a16:colId xmlns:a16="http://schemas.microsoft.com/office/drawing/2014/main" val="813917576"/>
                    </a:ext>
                  </a:extLst>
                </a:gridCol>
                <a:gridCol w="411480">
                  <a:extLst>
                    <a:ext uri="{9D8B030D-6E8A-4147-A177-3AD203B41FA5}">
                      <a16:colId xmlns:a16="http://schemas.microsoft.com/office/drawing/2014/main" val="4249969621"/>
                    </a:ext>
                  </a:extLst>
                </a:gridCol>
                <a:gridCol w="411480">
                  <a:extLst>
                    <a:ext uri="{9D8B030D-6E8A-4147-A177-3AD203B41FA5}">
                      <a16:colId xmlns:a16="http://schemas.microsoft.com/office/drawing/2014/main" val="3069487025"/>
                    </a:ext>
                  </a:extLst>
                </a:gridCol>
                <a:gridCol w="411480">
                  <a:extLst>
                    <a:ext uri="{9D8B030D-6E8A-4147-A177-3AD203B41FA5}">
                      <a16:colId xmlns:a16="http://schemas.microsoft.com/office/drawing/2014/main" val="4234913324"/>
                    </a:ext>
                  </a:extLst>
                </a:gridCol>
                <a:gridCol w="411480">
                  <a:extLst>
                    <a:ext uri="{9D8B030D-6E8A-4147-A177-3AD203B41FA5}">
                      <a16:colId xmlns:a16="http://schemas.microsoft.com/office/drawing/2014/main" val="3283598759"/>
                    </a:ext>
                  </a:extLst>
                </a:gridCol>
                <a:gridCol w="411480">
                  <a:extLst>
                    <a:ext uri="{9D8B030D-6E8A-4147-A177-3AD203B41FA5}">
                      <a16:colId xmlns:a16="http://schemas.microsoft.com/office/drawing/2014/main" val="4147635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619154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- 2024-05-18 10:01:39</a:t>
                      </a:r>
                      <a:r>
                        <a:rPr kumimoji="0" lang="en-US" sz="1000" b="0" i="0" u="none" strike="noStrike" kern="1200" cap="none" spc="0" normalizeH="0" baseline="0" noProof="0">
                          <a:ln>
                            <a:noFill/>
                          </a:ln>
                          <a:solidFill>
                            <a:prstClr val="black"/>
                          </a:solidFill>
                          <a:effectLst/>
                          <a:uLnTx/>
                          <a:uFillTx/>
                          <a:latin typeface="Calibri"/>
                          <a:ea typeface="+mn-ea"/>
                          <a:cs typeface="+mn-cs"/>
                        </a:rPr>
                        <a:t>
 💫Wie frisch nach einem Beauty-Treatment kannst auch du jetzt jeden Morgen nach dem Aufwachen aussehen. Denn die abwechselnd anzuwendenden DOC-Ampullen sind speziell für die Hautbedürfnisse am Tag und in der Nacht entwickelt worden. Die ganze DOC-Pflegelinie ist ein ganzheitlich konzipiertes Rundum-sorglos-Paket für deine Haut. Natürliche Inhaltsstoffe 🌿 wird deine Haut immer lieben – aber gerade im Frühling und Sommer ist Aloe vera für sonnenexponierte Haut das allerbeste 💝!
#wirsindricardam #ricardam #ricardambeauty #deeporganiccare #doc #wirkkosmetik #skinscare #körperpflege #beauty #madeingermany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https://quintly-eu-image-storage.s3.amazonaws.com/2f6c6b899ae96eab4ac7346acdc24354/ba77e90d27a214ab0328b1e4d3717429.jpg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28936862"/>
                  </a:ext>
                </a:extLst>
              </a:tr>
            </a:tbl>
          </a:graphicData>
        </a:graphic>
      </p:graphicFrame>
      <p:sp>
        <p:nvSpPr>
          <p:cNvPr id="4" name="Text Placeholder 3">
            <a:extLst>
              <a:ext uri="{FF2B5EF4-FFF2-40B4-BE49-F238E27FC236}">
                <a16:creationId xmlns:a16="http://schemas.microsoft.com/office/drawing/2014/main" id="{8A829027-2666-481F-98DE-A8B9856A8F6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309667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681B3-DB24-4F4C-B559-FA2350AF937C}"/>
              </a:ext>
            </a:extLst>
          </p:cNvPr>
          <p:cNvSpPr>
            <a:spLocks noGrp="1"/>
          </p:cNvSpPr>
          <p:nvPr>
            <p:ph type="title"/>
          </p:nvPr>
        </p:nvSpPr>
        <p:spPr/>
        <p:txBody>
          <a:bodyPr/>
          <a:lstStyle/>
          <a:p>
            <a:r>
              <a:rPr lang="en-US"/>
              <a:t>Instagram Videos Table | channel21_official - 4 of 13</a:t>
            </a:r>
          </a:p>
        </p:txBody>
      </p:sp>
      <p:graphicFrame>
        <p:nvGraphicFramePr>
          <p:cNvPr id="5" name="Table Placeholder 4">
            <a:extLst>
              <a:ext uri="{FF2B5EF4-FFF2-40B4-BE49-F238E27FC236}">
                <a16:creationId xmlns:a16="http://schemas.microsoft.com/office/drawing/2014/main" id="{7511C67F-DD8F-4D76-9876-19FE169E8108}"/>
              </a:ext>
            </a:extLst>
          </p:cNvPr>
          <p:cNvGraphicFramePr>
            <a:graphicFrameLocks noGrp="1"/>
          </p:cNvGraphicFramePr>
          <p:nvPr>
            <p:ph type="tbl" sz="quarter" idx="13"/>
            <p:extLst>
              <p:ext uri="{D42A27DB-BD31-4B8C-83A1-F6EECF244321}">
                <p14:modId xmlns:p14="http://schemas.microsoft.com/office/powerpoint/2010/main" val="2875048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77372041"/>
                    </a:ext>
                  </a:extLst>
                </a:gridCol>
                <a:gridCol w="987552">
                  <a:extLst>
                    <a:ext uri="{9D8B030D-6E8A-4147-A177-3AD203B41FA5}">
                      <a16:colId xmlns:a16="http://schemas.microsoft.com/office/drawing/2014/main" val="1135731596"/>
                    </a:ext>
                  </a:extLst>
                </a:gridCol>
                <a:gridCol w="1234440">
                  <a:extLst>
                    <a:ext uri="{9D8B030D-6E8A-4147-A177-3AD203B41FA5}">
                      <a16:colId xmlns:a16="http://schemas.microsoft.com/office/drawing/2014/main" val="2867792751"/>
                    </a:ext>
                  </a:extLst>
                </a:gridCol>
                <a:gridCol w="411480">
                  <a:extLst>
                    <a:ext uri="{9D8B030D-6E8A-4147-A177-3AD203B41FA5}">
                      <a16:colId xmlns:a16="http://schemas.microsoft.com/office/drawing/2014/main" val="1089530079"/>
                    </a:ext>
                  </a:extLst>
                </a:gridCol>
                <a:gridCol w="411480">
                  <a:extLst>
                    <a:ext uri="{9D8B030D-6E8A-4147-A177-3AD203B41FA5}">
                      <a16:colId xmlns:a16="http://schemas.microsoft.com/office/drawing/2014/main" val="199384421"/>
                    </a:ext>
                  </a:extLst>
                </a:gridCol>
                <a:gridCol w="411480">
                  <a:extLst>
                    <a:ext uri="{9D8B030D-6E8A-4147-A177-3AD203B41FA5}">
                      <a16:colId xmlns:a16="http://schemas.microsoft.com/office/drawing/2014/main" val="2724066598"/>
                    </a:ext>
                  </a:extLst>
                </a:gridCol>
                <a:gridCol w="411480">
                  <a:extLst>
                    <a:ext uri="{9D8B030D-6E8A-4147-A177-3AD203B41FA5}">
                      <a16:colId xmlns:a16="http://schemas.microsoft.com/office/drawing/2014/main" val="299885513"/>
                    </a:ext>
                  </a:extLst>
                </a:gridCol>
                <a:gridCol w="411480">
                  <a:extLst>
                    <a:ext uri="{9D8B030D-6E8A-4147-A177-3AD203B41FA5}">
                      <a16:colId xmlns:a16="http://schemas.microsoft.com/office/drawing/2014/main" val="1991415385"/>
                    </a:ext>
                  </a:extLst>
                </a:gridCol>
                <a:gridCol w="411480">
                  <a:extLst>
                    <a:ext uri="{9D8B030D-6E8A-4147-A177-3AD203B41FA5}">
                      <a16:colId xmlns:a16="http://schemas.microsoft.com/office/drawing/2014/main" val="473665570"/>
                    </a:ext>
                  </a:extLst>
                </a:gridCol>
                <a:gridCol w="411480">
                  <a:extLst>
                    <a:ext uri="{9D8B030D-6E8A-4147-A177-3AD203B41FA5}">
                      <a16:colId xmlns:a16="http://schemas.microsoft.com/office/drawing/2014/main" val="1705655065"/>
                    </a:ext>
                  </a:extLst>
                </a:gridCol>
                <a:gridCol w="411480">
                  <a:extLst>
                    <a:ext uri="{9D8B030D-6E8A-4147-A177-3AD203B41FA5}">
                      <a16:colId xmlns:a16="http://schemas.microsoft.com/office/drawing/2014/main" val="1134485914"/>
                    </a:ext>
                  </a:extLst>
                </a:gridCol>
                <a:gridCol w="411480">
                  <a:extLst>
                    <a:ext uri="{9D8B030D-6E8A-4147-A177-3AD203B41FA5}">
                      <a16:colId xmlns:a16="http://schemas.microsoft.com/office/drawing/2014/main" val="2902005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950676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channel21_official - 2024-05-08 19:01:29</a:t>
                      </a:r>
                      <a:r>
                        <a:rPr kumimoji="0" lang="de-DE" sz="1000" b="0" i="0" u="none" strike="noStrike" kern="1200" cap="none" spc="0" normalizeH="0" baseline="0" noProof="0">
                          <a:ln>
                            <a:noFill/>
                          </a:ln>
                          <a:solidFill>
                            <a:prstClr val="black"/>
                          </a:solidFill>
                          <a:effectLst/>
                          <a:uLnTx/>
                          <a:uFillTx/>
                          <a:latin typeface="Calibri"/>
                          <a:ea typeface="+mn-ea"/>
                          <a:cs typeface="+mn-cs"/>
                        </a:rPr>
                        <a:t>
 🪞Was findest du an dir am schönsten? In unserem Beauty-Monat gehen wir den Dingen richtig auf den Grund – und stellen fest, neben äußerlichen Merkmalen haben unsere liebsten Menschen vor der Kamera noch viel mehr genannt 🥰✨. Erzählst du uns auch von dir 🤗?
#channel21 #beauty #schönheit #dankbarkeit #positivity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https://quintly-eu-image-storage.s3.amazonaws.com/2f6c6b899ae96eab4ac7346acdc24354/6fcc080831d6bf0f36baf37bb4070e8c.jpg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71935093"/>
                  </a:ext>
                </a:extLst>
              </a:tr>
            </a:tbl>
          </a:graphicData>
        </a:graphic>
      </p:graphicFrame>
      <p:sp>
        <p:nvSpPr>
          <p:cNvPr id="4" name="Text Placeholder 3">
            <a:extLst>
              <a:ext uri="{FF2B5EF4-FFF2-40B4-BE49-F238E27FC236}">
                <a16:creationId xmlns:a16="http://schemas.microsoft.com/office/drawing/2014/main" id="{2A208DC6-E331-433A-8CA7-4BE002498E3C}"/>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4571202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6671-68DF-454B-86AC-2E23F58A2A37}"/>
              </a:ext>
            </a:extLst>
          </p:cNvPr>
          <p:cNvSpPr>
            <a:spLocks noGrp="1"/>
          </p:cNvSpPr>
          <p:nvPr>
            <p:ph type="title"/>
          </p:nvPr>
        </p:nvSpPr>
        <p:spPr/>
        <p:txBody>
          <a:bodyPr/>
          <a:lstStyle/>
          <a:p>
            <a:r>
              <a:rPr lang="en-US"/>
              <a:t>Instagram Videos Table | channel21_official - 5 of 13</a:t>
            </a:r>
          </a:p>
        </p:txBody>
      </p:sp>
      <p:graphicFrame>
        <p:nvGraphicFramePr>
          <p:cNvPr id="5" name="Table Placeholder 4">
            <a:extLst>
              <a:ext uri="{FF2B5EF4-FFF2-40B4-BE49-F238E27FC236}">
                <a16:creationId xmlns:a16="http://schemas.microsoft.com/office/drawing/2014/main" id="{D53B1855-D6CA-4557-9E33-09D0825F7FF4}"/>
              </a:ext>
            </a:extLst>
          </p:cNvPr>
          <p:cNvGraphicFramePr>
            <a:graphicFrameLocks noGrp="1"/>
          </p:cNvGraphicFramePr>
          <p:nvPr>
            <p:ph type="tbl" sz="quarter" idx="13"/>
            <p:extLst>
              <p:ext uri="{D42A27DB-BD31-4B8C-83A1-F6EECF244321}">
                <p14:modId xmlns:p14="http://schemas.microsoft.com/office/powerpoint/2010/main" val="162798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01222621"/>
                    </a:ext>
                  </a:extLst>
                </a:gridCol>
                <a:gridCol w="987552">
                  <a:extLst>
                    <a:ext uri="{9D8B030D-6E8A-4147-A177-3AD203B41FA5}">
                      <a16:colId xmlns:a16="http://schemas.microsoft.com/office/drawing/2014/main" val="4038593617"/>
                    </a:ext>
                  </a:extLst>
                </a:gridCol>
                <a:gridCol w="1234440">
                  <a:extLst>
                    <a:ext uri="{9D8B030D-6E8A-4147-A177-3AD203B41FA5}">
                      <a16:colId xmlns:a16="http://schemas.microsoft.com/office/drawing/2014/main" val="861153784"/>
                    </a:ext>
                  </a:extLst>
                </a:gridCol>
                <a:gridCol w="411480">
                  <a:extLst>
                    <a:ext uri="{9D8B030D-6E8A-4147-A177-3AD203B41FA5}">
                      <a16:colId xmlns:a16="http://schemas.microsoft.com/office/drawing/2014/main" val="2388876659"/>
                    </a:ext>
                  </a:extLst>
                </a:gridCol>
                <a:gridCol w="411480">
                  <a:extLst>
                    <a:ext uri="{9D8B030D-6E8A-4147-A177-3AD203B41FA5}">
                      <a16:colId xmlns:a16="http://schemas.microsoft.com/office/drawing/2014/main" val="344667658"/>
                    </a:ext>
                  </a:extLst>
                </a:gridCol>
                <a:gridCol w="411480">
                  <a:extLst>
                    <a:ext uri="{9D8B030D-6E8A-4147-A177-3AD203B41FA5}">
                      <a16:colId xmlns:a16="http://schemas.microsoft.com/office/drawing/2014/main" val="1112543401"/>
                    </a:ext>
                  </a:extLst>
                </a:gridCol>
                <a:gridCol w="411480">
                  <a:extLst>
                    <a:ext uri="{9D8B030D-6E8A-4147-A177-3AD203B41FA5}">
                      <a16:colId xmlns:a16="http://schemas.microsoft.com/office/drawing/2014/main" val="1782038328"/>
                    </a:ext>
                  </a:extLst>
                </a:gridCol>
                <a:gridCol w="411480">
                  <a:extLst>
                    <a:ext uri="{9D8B030D-6E8A-4147-A177-3AD203B41FA5}">
                      <a16:colId xmlns:a16="http://schemas.microsoft.com/office/drawing/2014/main" val="4164787400"/>
                    </a:ext>
                  </a:extLst>
                </a:gridCol>
                <a:gridCol w="411480">
                  <a:extLst>
                    <a:ext uri="{9D8B030D-6E8A-4147-A177-3AD203B41FA5}">
                      <a16:colId xmlns:a16="http://schemas.microsoft.com/office/drawing/2014/main" val="2561142831"/>
                    </a:ext>
                  </a:extLst>
                </a:gridCol>
                <a:gridCol w="411480">
                  <a:extLst>
                    <a:ext uri="{9D8B030D-6E8A-4147-A177-3AD203B41FA5}">
                      <a16:colId xmlns:a16="http://schemas.microsoft.com/office/drawing/2014/main" val="1434257771"/>
                    </a:ext>
                  </a:extLst>
                </a:gridCol>
                <a:gridCol w="411480">
                  <a:extLst>
                    <a:ext uri="{9D8B030D-6E8A-4147-A177-3AD203B41FA5}">
                      <a16:colId xmlns:a16="http://schemas.microsoft.com/office/drawing/2014/main" val="2262818493"/>
                    </a:ext>
                  </a:extLst>
                </a:gridCol>
                <a:gridCol w="411480">
                  <a:extLst>
                    <a:ext uri="{9D8B030D-6E8A-4147-A177-3AD203B41FA5}">
                      <a16:colId xmlns:a16="http://schemas.microsoft.com/office/drawing/2014/main" val="1914597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86994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- 2024-05-01 08:02:09</a:t>
                      </a:r>
                      <a:r>
                        <a:rPr kumimoji="0" lang="en-US" sz="1000" b="0" i="0" u="none" strike="noStrike" kern="1200" cap="none" spc="0" normalizeH="0" baseline="0" noProof="0">
                          <a:ln>
                            <a:noFill/>
                          </a:ln>
                          <a:solidFill>
                            <a:prstClr val="black"/>
                          </a:solidFill>
                          <a:effectLst/>
                          <a:uLnTx/>
                          <a:uFillTx/>
                          <a:latin typeface="Calibri"/>
                          <a:ea typeface="+mn-ea"/>
                          <a:cs typeface="+mn-cs"/>
                        </a:rPr>
                        <a:t>
 Der Monat Mai wird BEAUTYful – und zwar voll mit Produkten, die sinnlich duften, Haut und Haaren Gutes tun und dir von außen und innen Schönheit schenken ✨
#beautyful #beauty #beautymonat #allesschönmachtderamai #channel21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https://quintly-eu-image-storage.s3.amazonaws.com/2f6c6b899ae96eab4ac7346acdc24354/0291afdbccf3214ca35ffb30fcad471e.jpg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50615076"/>
                  </a:ext>
                </a:extLst>
              </a:tr>
            </a:tbl>
          </a:graphicData>
        </a:graphic>
      </p:graphicFrame>
      <p:sp>
        <p:nvSpPr>
          <p:cNvPr id="4" name="Text Placeholder 3">
            <a:extLst>
              <a:ext uri="{FF2B5EF4-FFF2-40B4-BE49-F238E27FC236}">
                <a16:creationId xmlns:a16="http://schemas.microsoft.com/office/drawing/2014/main" id="{4570500A-F51D-4040-8994-0D245E78DF9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4901185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19789-D3F5-42D2-99B2-4B69ADD45C4F}"/>
              </a:ext>
            </a:extLst>
          </p:cNvPr>
          <p:cNvSpPr>
            <a:spLocks noGrp="1"/>
          </p:cNvSpPr>
          <p:nvPr>
            <p:ph type="title"/>
          </p:nvPr>
        </p:nvSpPr>
        <p:spPr/>
        <p:txBody>
          <a:bodyPr/>
          <a:lstStyle/>
          <a:p>
            <a:r>
              <a:rPr lang="en-US"/>
              <a:t>Instagram Videos Table | channel21_official - 6 of 13</a:t>
            </a:r>
          </a:p>
        </p:txBody>
      </p:sp>
      <p:graphicFrame>
        <p:nvGraphicFramePr>
          <p:cNvPr id="5" name="Table Placeholder 4">
            <a:extLst>
              <a:ext uri="{FF2B5EF4-FFF2-40B4-BE49-F238E27FC236}">
                <a16:creationId xmlns:a16="http://schemas.microsoft.com/office/drawing/2014/main" id="{ACD0BAC0-E8D7-400E-8582-46C1799CBE3F}"/>
              </a:ext>
            </a:extLst>
          </p:cNvPr>
          <p:cNvGraphicFramePr>
            <a:graphicFrameLocks noGrp="1"/>
          </p:cNvGraphicFramePr>
          <p:nvPr>
            <p:ph type="tbl" sz="quarter" idx="13"/>
            <p:extLst>
              <p:ext uri="{D42A27DB-BD31-4B8C-83A1-F6EECF244321}">
                <p14:modId xmlns:p14="http://schemas.microsoft.com/office/powerpoint/2010/main" val="540913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47159910"/>
                    </a:ext>
                  </a:extLst>
                </a:gridCol>
                <a:gridCol w="987552">
                  <a:extLst>
                    <a:ext uri="{9D8B030D-6E8A-4147-A177-3AD203B41FA5}">
                      <a16:colId xmlns:a16="http://schemas.microsoft.com/office/drawing/2014/main" val="1366624417"/>
                    </a:ext>
                  </a:extLst>
                </a:gridCol>
                <a:gridCol w="1234440">
                  <a:extLst>
                    <a:ext uri="{9D8B030D-6E8A-4147-A177-3AD203B41FA5}">
                      <a16:colId xmlns:a16="http://schemas.microsoft.com/office/drawing/2014/main" val="4275432097"/>
                    </a:ext>
                  </a:extLst>
                </a:gridCol>
                <a:gridCol w="411480">
                  <a:extLst>
                    <a:ext uri="{9D8B030D-6E8A-4147-A177-3AD203B41FA5}">
                      <a16:colId xmlns:a16="http://schemas.microsoft.com/office/drawing/2014/main" val="1405930789"/>
                    </a:ext>
                  </a:extLst>
                </a:gridCol>
                <a:gridCol w="411480">
                  <a:extLst>
                    <a:ext uri="{9D8B030D-6E8A-4147-A177-3AD203B41FA5}">
                      <a16:colId xmlns:a16="http://schemas.microsoft.com/office/drawing/2014/main" val="2527599297"/>
                    </a:ext>
                  </a:extLst>
                </a:gridCol>
                <a:gridCol w="411480">
                  <a:extLst>
                    <a:ext uri="{9D8B030D-6E8A-4147-A177-3AD203B41FA5}">
                      <a16:colId xmlns:a16="http://schemas.microsoft.com/office/drawing/2014/main" val="2565137530"/>
                    </a:ext>
                  </a:extLst>
                </a:gridCol>
                <a:gridCol w="411480">
                  <a:extLst>
                    <a:ext uri="{9D8B030D-6E8A-4147-A177-3AD203B41FA5}">
                      <a16:colId xmlns:a16="http://schemas.microsoft.com/office/drawing/2014/main" val="3264068238"/>
                    </a:ext>
                  </a:extLst>
                </a:gridCol>
                <a:gridCol w="411480">
                  <a:extLst>
                    <a:ext uri="{9D8B030D-6E8A-4147-A177-3AD203B41FA5}">
                      <a16:colId xmlns:a16="http://schemas.microsoft.com/office/drawing/2014/main" val="2190047566"/>
                    </a:ext>
                  </a:extLst>
                </a:gridCol>
                <a:gridCol w="411480">
                  <a:extLst>
                    <a:ext uri="{9D8B030D-6E8A-4147-A177-3AD203B41FA5}">
                      <a16:colId xmlns:a16="http://schemas.microsoft.com/office/drawing/2014/main" val="1772054173"/>
                    </a:ext>
                  </a:extLst>
                </a:gridCol>
                <a:gridCol w="411480">
                  <a:extLst>
                    <a:ext uri="{9D8B030D-6E8A-4147-A177-3AD203B41FA5}">
                      <a16:colId xmlns:a16="http://schemas.microsoft.com/office/drawing/2014/main" val="2778372449"/>
                    </a:ext>
                  </a:extLst>
                </a:gridCol>
                <a:gridCol w="411480">
                  <a:extLst>
                    <a:ext uri="{9D8B030D-6E8A-4147-A177-3AD203B41FA5}">
                      <a16:colId xmlns:a16="http://schemas.microsoft.com/office/drawing/2014/main" val="1716289456"/>
                    </a:ext>
                  </a:extLst>
                </a:gridCol>
                <a:gridCol w="411480">
                  <a:extLst>
                    <a:ext uri="{9D8B030D-6E8A-4147-A177-3AD203B41FA5}">
                      <a16:colId xmlns:a16="http://schemas.microsoft.com/office/drawing/2014/main" val="2489343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03017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channel21_official - 2024-05-02 19:01:47</a:t>
                      </a:r>
                      <a:r>
                        <a:rPr kumimoji="0" lang="de-DE" sz="1000" b="0" i="0" u="none" strike="noStrike" kern="1200" cap="none" spc="0" normalizeH="0" baseline="0" noProof="0">
                          <a:ln>
                            <a:noFill/>
                          </a:ln>
                          <a:solidFill>
                            <a:prstClr val="black"/>
                          </a:solidFill>
                          <a:effectLst/>
                          <a:uLnTx/>
                          <a:uFillTx/>
                          <a:latin typeface="Calibri"/>
                          <a:ea typeface="+mn-ea"/>
                          <a:cs typeface="+mn-cs"/>
                        </a:rPr>
                        <a:t>
 🎁✨Geschenke öffnen, ist das Schönste, oder? Dann schau mal genau hin, was Christian Materne für dich eingepackt hat! Es ist ganz neu im Sortiment, überzeugt in vielerlei Hinsicht.. nur noch einmal schlafen, dann plaudern wir das Geheimnis aus 🥳.
#channel21 #christianmaterne #birtthday #party #geburtstag #unboxing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https://quintly-eu-image-storage.s3.amazonaws.com/2f6c6b899ae96eab4ac7346acdc24354/8a30fba338468451c5e3fed47118492d.jpg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92260596"/>
                  </a:ext>
                </a:extLst>
              </a:tr>
            </a:tbl>
          </a:graphicData>
        </a:graphic>
      </p:graphicFrame>
      <p:sp>
        <p:nvSpPr>
          <p:cNvPr id="4" name="Text Placeholder 3">
            <a:extLst>
              <a:ext uri="{FF2B5EF4-FFF2-40B4-BE49-F238E27FC236}">
                <a16:creationId xmlns:a16="http://schemas.microsoft.com/office/drawing/2014/main" id="{610DCF34-F35F-4F98-B05E-1828C55E49CA}"/>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6663395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19E0E-1FCF-45A3-822A-E5777D56D765}"/>
              </a:ext>
            </a:extLst>
          </p:cNvPr>
          <p:cNvSpPr>
            <a:spLocks noGrp="1"/>
          </p:cNvSpPr>
          <p:nvPr>
            <p:ph type="title"/>
          </p:nvPr>
        </p:nvSpPr>
        <p:spPr/>
        <p:txBody>
          <a:bodyPr/>
          <a:lstStyle/>
          <a:p>
            <a:r>
              <a:rPr lang="en-US"/>
              <a:t>Instagram Videos Table | channel21_official - 7 of 13</a:t>
            </a:r>
          </a:p>
        </p:txBody>
      </p:sp>
      <p:graphicFrame>
        <p:nvGraphicFramePr>
          <p:cNvPr id="5" name="Table Placeholder 4">
            <a:extLst>
              <a:ext uri="{FF2B5EF4-FFF2-40B4-BE49-F238E27FC236}">
                <a16:creationId xmlns:a16="http://schemas.microsoft.com/office/drawing/2014/main" id="{C7C846FA-882A-437B-AD6D-CEF484703C98}"/>
              </a:ext>
            </a:extLst>
          </p:cNvPr>
          <p:cNvGraphicFramePr>
            <a:graphicFrameLocks noGrp="1"/>
          </p:cNvGraphicFramePr>
          <p:nvPr>
            <p:ph type="tbl" sz="quarter" idx="13"/>
            <p:extLst>
              <p:ext uri="{D42A27DB-BD31-4B8C-83A1-F6EECF244321}">
                <p14:modId xmlns:p14="http://schemas.microsoft.com/office/powerpoint/2010/main" val="3720489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59349920"/>
                    </a:ext>
                  </a:extLst>
                </a:gridCol>
                <a:gridCol w="987552">
                  <a:extLst>
                    <a:ext uri="{9D8B030D-6E8A-4147-A177-3AD203B41FA5}">
                      <a16:colId xmlns:a16="http://schemas.microsoft.com/office/drawing/2014/main" val="1382027084"/>
                    </a:ext>
                  </a:extLst>
                </a:gridCol>
                <a:gridCol w="1234440">
                  <a:extLst>
                    <a:ext uri="{9D8B030D-6E8A-4147-A177-3AD203B41FA5}">
                      <a16:colId xmlns:a16="http://schemas.microsoft.com/office/drawing/2014/main" val="31148265"/>
                    </a:ext>
                  </a:extLst>
                </a:gridCol>
                <a:gridCol w="411480">
                  <a:extLst>
                    <a:ext uri="{9D8B030D-6E8A-4147-A177-3AD203B41FA5}">
                      <a16:colId xmlns:a16="http://schemas.microsoft.com/office/drawing/2014/main" val="3056828202"/>
                    </a:ext>
                  </a:extLst>
                </a:gridCol>
                <a:gridCol w="411480">
                  <a:extLst>
                    <a:ext uri="{9D8B030D-6E8A-4147-A177-3AD203B41FA5}">
                      <a16:colId xmlns:a16="http://schemas.microsoft.com/office/drawing/2014/main" val="275663164"/>
                    </a:ext>
                  </a:extLst>
                </a:gridCol>
                <a:gridCol w="411480">
                  <a:extLst>
                    <a:ext uri="{9D8B030D-6E8A-4147-A177-3AD203B41FA5}">
                      <a16:colId xmlns:a16="http://schemas.microsoft.com/office/drawing/2014/main" val="3610800548"/>
                    </a:ext>
                  </a:extLst>
                </a:gridCol>
                <a:gridCol w="411480">
                  <a:extLst>
                    <a:ext uri="{9D8B030D-6E8A-4147-A177-3AD203B41FA5}">
                      <a16:colId xmlns:a16="http://schemas.microsoft.com/office/drawing/2014/main" val="950103659"/>
                    </a:ext>
                  </a:extLst>
                </a:gridCol>
                <a:gridCol w="411480">
                  <a:extLst>
                    <a:ext uri="{9D8B030D-6E8A-4147-A177-3AD203B41FA5}">
                      <a16:colId xmlns:a16="http://schemas.microsoft.com/office/drawing/2014/main" val="1733960925"/>
                    </a:ext>
                  </a:extLst>
                </a:gridCol>
                <a:gridCol w="411480">
                  <a:extLst>
                    <a:ext uri="{9D8B030D-6E8A-4147-A177-3AD203B41FA5}">
                      <a16:colId xmlns:a16="http://schemas.microsoft.com/office/drawing/2014/main" val="3530476174"/>
                    </a:ext>
                  </a:extLst>
                </a:gridCol>
                <a:gridCol w="411480">
                  <a:extLst>
                    <a:ext uri="{9D8B030D-6E8A-4147-A177-3AD203B41FA5}">
                      <a16:colId xmlns:a16="http://schemas.microsoft.com/office/drawing/2014/main" val="2440177976"/>
                    </a:ext>
                  </a:extLst>
                </a:gridCol>
                <a:gridCol w="411480">
                  <a:extLst>
                    <a:ext uri="{9D8B030D-6E8A-4147-A177-3AD203B41FA5}">
                      <a16:colId xmlns:a16="http://schemas.microsoft.com/office/drawing/2014/main" val="1362132935"/>
                    </a:ext>
                  </a:extLst>
                </a:gridCol>
                <a:gridCol w="411480">
                  <a:extLst>
                    <a:ext uri="{9D8B030D-6E8A-4147-A177-3AD203B41FA5}">
                      <a16:colId xmlns:a16="http://schemas.microsoft.com/office/drawing/2014/main" val="3689584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3489124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- 2024-05-19 10:01:39</a:t>
                      </a:r>
                      <a:r>
                        <a:rPr kumimoji="0" lang="en-US" sz="1000" b="0" i="0" u="none" strike="noStrike" kern="1200" cap="none" spc="0" normalizeH="0" baseline="0" noProof="0">
                          <a:ln>
                            <a:noFill/>
                          </a:ln>
                          <a:solidFill>
                            <a:prstClr val="black"/>
                          </a:solidFill>
                          <a:effectLst/>
                          <a:uLnTx/>
                          <a:uFillTx/>
                          <a:latin typeface="Calibri"/>
                          <a:ea typeface="+mn-ea"/>
                          <a:cs typeface="+mn-cs"/>
                        </a:rPr>
                        <a:t>
 💧Kleine Tropfen, große Wirkung! Wenn dich vor dem Spiegel die Fältchen stören, dann greifst du ab jetzt zum Ricarda M.‘s 4D-Skin Architect Concentrate, dem neuen Serum aus der MSC Basic Linie. Der Extrakt der schwarzen Rose🌹schützt vor freien Radikalen, während Hanföl die Zellregeneration der Haut fördert. Klingt das gut? Dann fassen wir noch einmal zusammen: Dich erwarten intensive Straffung, Elastizität, Feuchtigkeit und Ebenmäßigkeit 🪄✨
#wirsindricardam #ricardam #ricardambeauty #mscbasic #hanf #keyfactor365 #beauty #skincare #körperpflege #wirkkosmetik #madeingermany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https://quintly-eu-image-storage.s3.amazonaws.com/2f6c6b899ae96eab4ac7346acdc24354/6701ea73e45d64c4d84f00a7d90dec6a.jpg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21005010"/>
                  </a:ext>
                </a:extLst>
              </a:tr>
            </a:tbl>
          </a:graphicData>
        </a:graphic>
      </p:graphicFrame>
      <p:sp>
        <p:nvSpPr>
          <p:cNvPr id="4" name="Text Placeholder 3">
            <a:extLst>
              <a:ext uri="{FF2B5EF4-FFF2-40B4-BE49-F238E27FC236}">
                <a16:creationId xmlns:a16="http://schemas.microsoft.com/office/drawing/2014/main" id="{B50BF2C2-949D-4739-891E-952A87DD914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093619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90B6-BD8E-4CF4-953B-8A06A26A48D0}"/>
              </a:ext>
            </a:extLst>
          </p:cNvPr>
          <p:cNvSpPr>
            <a:spLocks noGrp="1"/>
          </p:cNvSpPr>
          <p:nvPr>
            <p:ph type="title"/>
          </p:nvPr>
        </p:nvSpPr>
        <p:spPr/>
        <p:txBody>
          <a:bodyPr/>
          <a:lstStyle/>
          <a:p>
            <a:r>
              <a:rPr lang="en-US"/>
              <a:t>Instagram Videos Table | channel21_official - 8 of 13</a:t>
            </a:r>
          </a:p>
        </p:txBody>
      </p:sp>
      <p:graphicFrame>
        <p:nvGraphicFramePr>
          <p:cNvPr id="5" name="Table Placeholder 4">
            <a:extLst>
              <a:ext uri="{FF2B5EF4-FFF2-40B4-BE49-F238E27FC236}">
                <a16:creationId xmlns:a16="http://schemas.microsoft.com/office/drawing/2014/main" id="{A1ECA25C-5FE6-43DF-9F42-8D2EA92B1E33}"/>
              </a:ext>
            </a:extLst>
          </p:cNvPr>
          <p:cNvGraphicFramePr>
            <a:graphicFrameLocks noGrp="1"/>
          </p:cNvGraphicFramePr>
          <p:nvPr>
            <p:ph type="tbl" sz="quarter" idx="13"/>
            <p:extLst>
              <p:ext uri="{D42A27DB-BD31-4B8C-83A1-F6EECF244321}">
                <p14:modId xmlns:p14="http://schemas.microsoft.com/office/powerpoint/2010/main" val="895194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73780343"/>
                    </a:ext>
                  </a:extLst>
                </a:gridCol>
                <a:gridCol w="987552">
                  <a:extLst>
                    <a:ext uri="{9D8B030D-6E8A-4147-A177-3AD203B41FA5}">
                      <a16:colId xmlns:a16="http://schemas.microsoft.com/office/drawing/2014/main" val="3513541830"/>
                    </a:ext>
                  </a:extLst>
                </a:gridCol>
                <a:gridCol w="1234440">
                  <a:extLst>
                    <a:ext uri="{9D8B030D-6E8A-4147-A177-3AD203B41FA5}">
                      <a16:colId xmlns:a16="http://schemas.microsoft.com/office/drawing/2014/main" val="3858138740"/>
                    </a:ext>
                  </a:extLst>
                </a:gridCol>
                <a:gridCol w="411480">
                  <a:extLst>
                    <a:ext uri="{9D8B030D-6E8A-4147-A177-3AD203B41FA5}">
                      <a16:colId xmlns:a16="http://schemas.microsoft.com/office/drawing/2014/main" val="14068464"/>
                    </a:ext>
                  </a:extLst>
                </a:gridCol>
                <a:gridCol w="411480">
                  <a:extLst>
                    <a:ext uri="{9D8B030D-6E8A-4147-A177-3AD203B41FA5}">
                      <a16:colId xmlns:a16="http://schemas.microsoft.com/office/drawing/2014/main" val="2107658098"/>
                    </a:ext>
                  </a:extLst>
                </a:gridCol>
                <a:gridCol w="411480">
                  <a:extLst>
                    <a:ext uri="{9D8B030D-6E8A-4147-A177-3AD203B41FA5}">
                      <a16:colId xmlns:a16="http://schemas.microsoft.com/office/drawing/2014/main" val="3297483209"/>
                    </a:ext>
                  </a:extLst>
                </a:gridCol>
                <a:gridCol w="411480">
                  <a:extLst>
                    <a:ext uri="{9D8B030D-6E8A-4147-A177-3AD203B41FA5}">
                      <a16:colId xmlns:a16="http://schemas.microsoft.com/office/drawing/2014/main" val="3336912470"/>
                    </a:ext>
                  </a:extLst>
                </a:gridCol>
                <a:gridCol w="411480">
                  <a:extLst>
                    <a:ext uri="{9D8B030D-6E8A-4147-A177-3AD203B41FA5}">
                      <a16:colId xmlns:a16="http://schemas.microsoft.com/office/drawing/2014/main" val="1116865265"/>
                    </a:ext>
                  </a:extLst>
                </a:gridCol>
                <a:gridCol w="411480">
                  <a:extLst>
                    <a:ext uri="{9D8B030D-6E8A-4147-A177-3AD203B41FA5}">
                      <a16:colId xmlns:a16="http://schemas.microsoft.com/office/drawing/2014/main" val="451882021"/>
                    </a:ext>
                  </a:extLst>
                </a:gridCol>
                <a:gridCol w="411480">
                  <a:extLst>
                    <a:ext uri="{9D8B030D-6E8A-4147-A177-3AD203B41FA5}">
                      <a16:colId xmlns:a16="http://schemas.microsoft.com/office/drawing/2014/main" val="2501012788"/>
                    </a:ext>
                  </a:extLst>
                </a:gridCol>
                <a:gridCol w="411480">
                  <a:extLst>
                    <a:ext uri="{9D8B030D-6E8A-4147-A177-3AD203B41FA5}">
                      <a16:colId xmlns:a16="http://schemas.microsoft.com/office/drawing/2014/main" val="2566974854"/>
                    </a:ext>
                  </a:extLst>
                </a:gridCol>
                <a:gridCol w="411480">
                  <a:extLst>
                    <a:ext uri="{9D8B030D-6E8A-4147-A177-3AD203B41FA5}">
                      <a16:colId xmlns:a16="http://schemas.microsoft.com/office/drawing/2014/main" val="1186753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609883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channel21_official - 2024-05-25 10:01:41</a:t>
                      </a:r>
                      <a:r>
                        <a:rPr kumimoji="0" lang="de-DE" sz="1000" b="0" i="0" u="none" strike="noStrike" kern="1200" cap="none" spc="0" normalizeH="0" baseline="0" noProof="0">
                          <a:ln>
                            <a:noFill/>
                          </a:ln>
                          <a:solidFill>
                            <a:prstClr val="black"/>
                          </a:solidFill>
                          <a:effectLst/>
                          <a:uLnTx/>
                          <a:uFillTx/>
                          <a:latin typeface="Calibri"/>
                          <a:ea typeface="+mn-ea"/>
                          <a:cs typeface="+mn-cs"/>
                        </a:rPr>
                        <a:t>
 ✨Keratin fürs Haar ist wie Architektur für dein Haus – es gibt ihm Struktur und Stabilität. @bjoern.donner hat mit seiner Keratin Pflegelinie das Ziel, die Haare von außen und innen zu stärken und wieder aufzubauen🤝. Vor allem seine Caps zur täglichen Einnahme ergänzen Shampoo und Conditioner auf dem Weg zu gesundem, kräftigem, glänzenden Haar perfekt von innen 👍
#channel21 #haare #keratin #shampoo #nahrungsergänzungsmittel #conditioner #beauty #schönheit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https://quintly-eu-image-storage.s3.amazonaws.com/2f6c6b899ae96eab4ac7346acdc24354/bdd98875f460d177a0bfe71f1890b7dd.jpg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90824328"/>
                  </a:ext>
                </a:extLst>
              </a:tr>
            </a:tbl>
          </a:graphicData>
        </a:graphic>
      </p:graphicFrame>
      <p:sp>
        <p:nvSpPr>
          <p:cNvPr id="4" name="Text Placeholder 3">
            <a:extLst>
              <a:ext uri="{FF2B5EF4-FFF2-40B4-BE49-F238E27FC236}">
                <a16:creationId xmlns:a16="http://schemas.microsoft.com/office/drawing/2014/main" id="{2E4F32A1-9F78-4F63-AA96-4755D76D6F2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302475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78C83-93D9-4535-B0BE-E6C5B4DF65E8}"/>
              </a:ext>
            </a:extLst>
          </p:cNvPr>
          <p:cNvSpPr>
            <a:spLocks noGrp="1"/>
          </p:cNvSpPr>
          <p:nvPr>
            <p:ph type="title"/>
          </p:nvPr>
        </p:nvSpPr>
        <p:spPr/>
        <p:txBody>
          <a:bodyPr/>
          <a:lstStyle/>
          <a:p>
            <a:r>
              <a:rPr lang="en-US"/>
              <a:t>Instagram Videos Table | channel21_official - 9 of 13</a:t>
            </a:r>
          </a:p>
        </p:txBody>
      </p:sp>
      <p:graphicFrame>
        <p:nvGraphicFramePr>
          <p:cNvPr id="5" name="Table Placeholder 4">
            <a:extLst>
              <a:ext uri="{FF2B5EF4-FFF2-40B4-BE49-F238E27FC236}">
                <a16:creationId xmlns:a16="http://schemas.microsoft.com/office/drawing/2014/main" id="{630E0EDE-A97B-4349-96E2-BBA3F1B9ADD7}"/>
              </a:ext>
            </a:extLst>
          </p:cNvPr>
          <p:cNvGraphicFramePr>
            <a:graphicFrameLocks noGrp="1"/>
          </p:cNvGraphicFramePr>
          <p:nvPr>
            <p:ph type="tbl" sz="quarter" idx="13"/>
            <p:extLst>
              <p:ext uri="{D42A27DB-BD31-4B8C-83A1-F6EECF244321}">
                <p14:modId xmlns:p14="http://schemas.microsoft.com/office/powerpoint/2010/main" val="120188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04799319"/>
                    </a:ext>
                  </a:extLst>
                </a:gridCol>
                <a:gridCol w="987552">
                  <a:extLst>
                    <a:ext uri="{9D8B030D-6E8A-4147-A177-3AD203B41FA5}">
                      <a16:colId xmlns:a16="http://schemas.microsoft.com/office/drawing/2014/main" val="3751895122"/>
                    </a:ext>
                  </a:extLst>
                </a:gridCol>
                <a:gridCol w="1234440">
                  <a:extLst>
                    <a:ext uri="{9D8B030D-6E8A-4147-A177-3AD203B41FA5}">
                      <a16:colId xmlns:a16="http://schemas.microsoft.com/office/drawing/2014/main" val="430760854"/>
                    </a:ext>
                  </a:extLst>
                </a:gridCol>
                <a:gridCol w="411480">
                  <a:extLst>
                    <a:ext uri="{9D8B030D-6E8A-4147-A177-3AD203B41FA5}">
                      <a16:colId xmlns:a16="http://schemas.microsoft.com/office/drawing/2014/main" val="1461688463"/>
                    </a:ext>
                  </a:extLst>
                </a:gridCol>
                <a:gridCol w="411480">
                  <a:extLst>
                    <a:ext uri="{9D8B030D-6E8A-4147-A177-3AD203B41FA5}">
                      <a16:colId xmlns:a16="http://schemas.microsoft.com/office/drawing/2014/main" val="3825802260"/>
                    </a:ext>
                  </a:extLst>
                </a:gridCol>
                <a:gridCol w="411480">
                  <a:extLst>
                    <a:ext uri="{9D8B030D-6E8A-4147-A177-3AD203B41FA5}">
                      <a16:colId xmlns:a16="http://schemas.microsoft.com/office/drawing/2014/main" val="271096374"/>
                    </a:ext>
                  </a:extLst>
                </a:gridCol>
                <a:gridCol w="411480">
                  <a:extLst>
                    <a:ext uri="{9D8B030D-6E8A-4147-A177-3AD203B41FA5}">
                      <a16:colId xmlns:a16="http://schemas.microsoft.com/office/drawing/2014/main" val="511920837"/>
                    </a:ext>
                  </a:extLst>
                </a:gridCol>
                <a:gridCol w="411480">
                  <a:extLst>
                    <a:ext uri="{9D8B030D-6E8A-4147-A177-3AD203B41FA5}">
                      <a16:colId xmlns:a16="http://schemas.microsoft.com/office/drawing/2014/main" val="3967790393"/>
                    </a:ext>
                  </a:extLst>
                </a:gridCol>
                <a:gridCol w="411480">
                  <a:extLst>
                    <a:ext uri="{9D8B030D-6E8A-4147-A177-3AD203B41FA5}">
                      <a16:colId xmlns:a16="http://schemas.microsoft.com/office/drawing/2014/main" val="4011403183"/>
                    </a:ext>
                  </a:extLst>
                </a:gridCol>
                <a:gridCol w="411480">
                  <a:extLst>
                    <a:ext uri="{9D8B030D-6E8A-4147-A177-3AD203B41FA5}">
                      <a16:colId xmlns:a16="http://schemas.microsoft.com/office/drawing/2014/main" val="434289123"/>
                    </a:ext>
                  </a:extLst>
                </a:gridCol>
                <a:gridCol w="411480">
                  <a:extLst>
                    <a:ext uri="{9D8B030D-6E8A-4147-A177-3AD203B41FA5}">
                      <a16:colId xmlns:a16="http://schemas.microsoft.com/office/drawing/2014/main" val="911386962"/>
                    </a:ext>
                  </a:extLst>
                </a:gridCol>
                <a:gridCol w="411480">
                  <a:extLst>
                    <a:ext uri="{9D8B030D-6E8A-4147-A177-3AD203B41FA5}">
                      <a16:colId xmlns:a16="http://schemas.microsoft.com/office/drawing/2014/main" val="3831336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339787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- 2024-05-14 21:57:39</a:t>
                      </a:r>
                      <a:r>
                        <a:rPr kumimoji="0" lang="en-US" sz="1000" b="0" i="0" u="none" strike="noStrike" kern="1200" cap="none" spc="0" normalizeH="0" baseline="0" noProof="0">
                          <a:ln>
                            <a:noFill/>
                          </a:ln>
                          <a:solidFill>
                            <a:prstClr val="black"/>
                          </a:solidFill>
                          <a:effectLst/>
                          <a:uLnTx/>
                          <a:uFillTx/>
                          <a:latin typeface="Calibri"/>
                          <a:ea typeface="+mn-ea"/>
                          <a:cs typeface="+mn-cs"/>
                        </a:rPr>
                        <a:t>
 Smoothie für strahlende Haut 🍍🥤 Schöne Haut ist auch eine Frage der richtigen Ernährung. In unserem Beauty-Monat ist deine Schönheit unsere Mission ✨. Wenn wir dir also sagen, dass du Spinat, Ananas &amp; Co. zu einem leckeren Smoothie mixen kannst, der deiner Haut jede Menge Vitamine und wertvolle Wirkstoffe für Feuchtigkeit und Zellregeneration liefert, dann erwarten wir von dir ein lautes: JUCHUUU 🎉!
Smoothie für strahlende Haut
Zutaten:
¼ Ananas
½ Avocado
2 Handvoll Baby-Blattspinat
1 TL Matcha-Pulver
¼ TL Kokosöl
200 ml Wasser
#smoothie #glowyskin #strahlendehaut #beauty #homeshopping #channel21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https://quintly-eu-image-storage.s3.amazonaws.com/2f6c6b899ae96eab4ac7346acdc24354/f15082b6692ec76b46f19cd14281b373.jpg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21979840"/>
                  </a:ext>
                </a:extLst>
              </a:tr>
            </a:tbl>
          </a:graphicData>
        </a:graphic>
      </p:graphicFrame>
      <p:sp>
        <p:nvSpPr>
          <p:cNvPr id="4" name="Text Placeholder 3">
            <a:extLst>
              <a:ext uri="{FF2B5EF4-FFF2-40B4-BE49-F238E27FC236}">
                <a16:creationId xmlns:a16="http://schemas.microsoft.com/office/drawing/2014/main" id="{4C9AE35A-2113-4B28-87B2-03F7DDB73751}"/>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7455688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95C04-979C-4538-ABD9-7E8129027934}"/>
              </a:ext>
            </a:extLst>
          </p:cNvPr>
          <p:cNvSpPr>
            <a:spLocks noGrp="1"/>
          </p:cNvSpPr>
          <p:nvPr>
            <p:ph type="title"/>
          </p:nvPr>
        </p:nvSpPr>
        <p:spPr/>
        <p:txBody>
          <a:bodyPr/>
          <a:lstStyle/>
          <a:p>
            <a:r>
              <a:rPr lang="en-US"/>
              <a:t>Instagram Videos Table | channel21_official - 10 of 13</a:t>
            </a:r>
          </a:p>
        </p:txBody>
      </p:sp>
      <p:graphicFrame>
        <p:nvGraphicFramePr>
          <p:cNvPr id="5" name="Table Placeholder 4">
            <a:extLst>
              <a:ext uri="{FF2B5EF4-FFF2-40B4-BE49-F238E27FC236}">
                <a16:creationId xmlns:a16="http://schemas.microsoft.com/office/drawing/2014/main" id="{D09460A6-6F98-454D-8681-EA0583B454C9}"/>
              </a:ext>
            </a:extLst>
          </p:cNvPr>
          <p:cNvGraphicFramePr>
            <a:graphicFrameLocks noGrp="1"/>
          </p:cNvGraphicFramePr>
          <p:nvPr>
            <p:ph type="tbl" sz="quarter" idx="13"/>
            <p:extLst>
              <p:ext uri="{D42A27DB-BD31-4B8C-83A1-F6EECF244321}">
                <p14:modId xmlns:p14="http://schemas.microsoft.com/office/powerpoint/2010/main" val="3725814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60013019"/>
                    </a:ext>
                  </a:extLst>
                </a:gridCol>
                <a:gridCol w="987552">
                  <a:extLst>
                    <a:ext uri="{9D8B030D-6E8A-4147-A177-3AD203B41FA5}">
                      <a16:colId xmlns:a16="http://schemas.microsoft.com/office/drawing/2014/main" val="4188912140"/>
                    </a:ext>
                  </a:extLst>
                </a:gridCol>
                <a:gridCol w="1234440">
                  <a:extLst>
                    <a:ext uri="{9D8B030D-6E8A-4147-A177-3AD203B41FA5}">
                      <a16:colId xmlns:a16="http://schemas.microsoft.com/office/drawing/2014/main" val="57653570"/>
                    </a:ext>
                  </a:extLst>
                </a:gridCol>
                <a:gridCol w="411480">
                  <a:extLst>
                    <a:ext uri="{9D8B030D-6E8A-4147-A177-3AD203B41FA5}">
                      <a16:colId xmlns:a16="http://schemas.microsoft.com/office/drawing/2014/main" val="2659724675"/>
                    </a:ext>
                  </a:extLst>
                </a:gridCol>
                <a:gridCol w="411480">
                  <a:extLst>
                    <a:ext uri="{9D8B030D-6E8A-4147-A177-3AD203B41FA5}">
                      <a16:colId xmlns:a16="http://schemas.microsoft.com/office/drawing/2014/main" val="570711754"/>
                    </a:ext>
                  </a:extLst>
                </a:gridCol>
                <a:gridCol w="411480">
                  <a:extLst>
                    <a:ext uri="{9D8B030D-6E8A-4147-A177-3AD203B41FA5}">
                      <a16:colId xmlns:a16="http://schemas.microsoft.com/office/drawing/2014/main" val="3095477041"/>
                    </a:ext>
                  </a:extLst>
                </a:gridCol>
                <a:gridCol w="411480">
                  <a:extLst>
                    <a:ext uri="{9D8B030D-6E8A-4147-A177-3AD203B41FA5}">
                      <a16:colId xmlns:a16="http://schemas.microsoft.com/office/drawing/2014/main" val="4251379924"/>
                    </a:ext>
                  </a:extLst>
                </a:gridCol>
                <a:gridCol w="411480">
                  <a:extLst>
                    <a:ext uri="{9D8B030D-6E8A-4147-A177-3AD203B41FA5}">
                      <a16:colId xmlns:a16="http://schemas.microsoft.com/office/drawing/2014/main" val="668743582"/>
                    </a:ext>
                  </a:extLst>
                </a:gridCol>
                <a:gridCol w="411480">
                  <a:extLst>
                    <a:ext uri="{9D8B030D-6E8A-4147-A177-3AD203B41FA5}">
                      <a16:colId xmlns:a16="http://schemas.microsoft.com/office/drawing/2014/main" val="2679968820"/>
                    </a:ext>
                  </a:extLst>
                </a:gridCol>
                <a:gridCol w="411480">
                  <a:extLst>
                    <a:ext uri="{9D8B030D-6E8A-4147-A177-3AD203B41FA5}">
                      <a16:colId xmlns:a16="http://schemas.microsoft.com/office/drawing/2014/main" val="558893206"/>
                    </a:ext>
                  </a:extLst>
                </a:gridCol>
                <a:gridCol w="411480">
                  <a:extLst>
                    <a:ext uri="{9D8B030D-6E8A-4147-A177-3AD203B41FA5}">
                      <a16:colId xmlns:a16="http://schemas.microsoft.com/office/drawing/2014/main" val="1728752698"/>
                    </a:ext>
                  </a:extLst>
                </a:gridCol>
                <a:gridCol w="411480">
                  <a:extLst>
                    <a:ext uri="{9D8B030D-6E8A-4147-A177-3AD203B41FA5}">
                      <a16:colId xmlns:a16="http://schemas.microsoft.com/office/drawing/2014/main" val="338305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04234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- 2024-05-03 19:00:38</a:t>
                      </a:r>
                      <a:r>
                        <a:rPr kumimoji="0" lang="en-US" sz="1000" b="0" i="0" u="none" strike="noStrike" kern="1200" cap="none" spc="0" normalizeH="0" baseline="0" noProof="0">
                          <a:ln>
                            <a:noFill/>
                          </a:ln>
                          <a:solidFill>
                            <a:prstClr val="black"/>
                          </a:solidFill>
                          <a:effectLst/>
                          <a:uLnTx/>
                          <a:uFillTx/>
                          <a:latin typeface="Calibri"/>
                          <a:ea typeface="+mn-ea"/>
                          <a:cs typeface="+mn-cs"/>
                        </a:rPr>
                        <a:t>
 🤩 Voilà, Christian Materne präsentiert Photoskintastic Chlorophyll – eine Beautylinie, in der er alle Hautbedürfnisse vereint. Denn er hat zugehört und herausgekommen ist eine Pflege, die strafft, Rötungen und Pigmentstörungen entgegenwirkt, Mimikfältchen mindert und die Haut mit frischer Energie versorgt. Morgens und abends kannst du bei deinem Beauty-Ritual jetzt auf Photoskintastic Chlorophyll zählen 🪞✨
#channel21 #christianmaterne #chlorophyll #beauty #antiaging #skincare #creme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https://quintly-eu-image-storage.s3.amazonaws.com/2f6c6b899ae96eab4ac7346acdc24354/5c10a84ccaf3560fbe67ca302ace6c04.jpg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05043560"/>
                  </a:ext>
                </a:extLst>
              </a:tr>
            </a:tbl>
          </a:graphicData>
        </a:graphic>
      </p:graphicFrame>
      <p:sp>
        <p:nvSpPr>
          <p:cNvPr id="4" name="Text Placeholder 3">
            <a:extLst>
              <a:ext uri="{FF2B5EF4-FFF2-40B4-BE49-F238E27FC236}">
                <a16:creationId xmlns:a16="http://schemas.microsoft.com/office/drawing/2014/main" id="{22D7D42A-31C3-49AB-A11E-25805F9BBBD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2909713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4FB21-9D80-40CC-AE3F-81BA277E4377}"/>
              </a:ext>
            </a:extLst>
          </p:cNvPr>
          <p:cNvSpPr>
            <a:spLocks noGrp="1"/>
          </p:cNvSpPr>
          <p:nvPr>
            <p:ph type="title"/>
          </p:nvPr>
        </p:nvSpPr>
        <p:spPr/>
        <p:txBody>
          <a:bodyPr/>
          <a:lstStyle/>
          <a:p>
            <a:r>
              <a:rPr lang="en-US"/>
              <a:t>Instagram Videos Table | channel21_official - 11 of 13</a:t>
            </a:r>
          </a:p>
        </p:txBody>
      </p:sp>
      <p:graphicFrame>
        <p:nvGraphicFramePr>
          <p:cNvPr id="5" name="Table Placeholder 4">
            <a:extLst>
              <a:ext uri="{FF2B5EF4-FFF2-40B4-BE49-F238E27FC236}">
                <a16:creationId xmlns:a16="http://schemas.microsoft.com/office/drawing/2014/main" id="{F332C032-EA0B-4CCF-A73B-8435B6B439F9}"/>
              </a:ext>
            </a:extLst>
          </p:cNvPr>
          <p:cNvGraphicFramePr>
            <a:graphicFrameLocks noGrp="1"/>
          </p:cNvGraphicFramePr>
          <p:nvPr>
            <p:ph type="tbl" sz="quarter" idx="13"/>
            <p:extLst>
              <p:ext uri="{D42A27DB-BD31-4B8C-83A1-F6EECF244321}">
                <p14:modId xmlns:p14="http://schemas.microsoft.com/office/powerpoint/2010/main" val="1026473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86872903"/>
                    </a:ext>
                  </a:extLst>
                </a:gridCol>
                <a:gridCol w="987552">
                  <a:extLst>
                    <a:ext uri="{9D8B030D-6E8A-4147-A177-3AD203B41FA5}">
                      <a16:colId xmlns:a16="http://schemas.microsoft.com/office/drawing/2014/main" val="3449653613"/>
                    </a:ext>
                  </a:extLst>
                </a:gridCol>
                <a:gridCol w="1234440">
                  <a:extLst>
                    <a:ext uri="{9D8B030D-6E8A-4147-A177-3AD203B41FA5}">
                      <a16:colId xmlns:a16="http://schemas.microsoft.com/office/drawing/2014/main" val="3966908459"/>
                    </a:ext>
                  </a:extLst>
                </a:gridCol>
                <a:gridCol w="411480">
                  <a:extLst>
                    <a:ext uri="{9D8B030D-6E8A-4147-A177-3AD203B41FA5}">
                      <a16:colId xmlns:a16="http://schemas.microsoft.com/office/drawing/2014/main" val="2402373091"/>
                    </a:ext>
                  </a:extLst>
                </a:gridCol>
                <a:gridCol w="411480">
                  <a:extLst>
                    <a:ext uri="{9D8B030D-6E8A-4147-A177-3AD203B41FA5}">
                      <a16:colId xmlns:a16="http://schemas.microsoft.com/office/drawing/2014/main" val="1610038249"/>
                    </a:ext>
                  </a:extLst>
                </a:gridCol>
                <a:gridCol w="411480">
                  <a:extLst>
                    <a:ext uri="{9D8B030D-6E8A-4147-A177-3AD203B41FA5}">
                      <a16:colId xmlns:a16="http://schemas.microsoft.com/office/drawing/2014/main" val="2826539669"/>
                    </a:ext>
                  </a:extLst>
                </a:gridCol>
                <a:gridCol w="411480">
                  <a:extLst>
                    <a:ext uri="{9D8B030D-6E8A-4147-A177-3AD203B41FA5}">
                      <a16:colId xmlns:a16="http://schemas.microsoft.com/office/drawing/2014/main" val="3914503608"/>
                    </a:ext>
                  </a:extLst>
                </a:gridCol>
                <a:gridCol w="411480">
                  <a:extLst>
                    <a:ext uri="{9D8B030D-6E8A-4147-A177-3AD203B41FA5}">
                      <a16:colId xmlns:a16="http://schemas.microsoft.com/office/drawing/2014/main" val="1502279795"/>
                    </a:ext>
                  </a:extLst>
                </a:gridCol>
                <a:gridCol w="411480">
                  <a:extLst>
                    <a:ext uri="{9D8B030D-6E8A-4147-A177-3AD203B41FA5}">
                      <a16:colId xmlns:a16="http://schemas.microsoft.com/office/drawing/2014/main" val="234491138"/>
                    </a:ext>
                  </a:extLst>
                </a:gridCol>
                <a:gridCol w="411480">
                  <a:extLst>
                    <a:ext uri="{9D8B030D-6E8A-4147-A177-3AD203B41FA5}">
                      <a16:colId xmlns:a16="http://schemas.microsoft.com/office/drawing/2014/main" val="1564470235"/>
                    </a:ext>
                  </a:extLst>
                </a:gridCol>
                <a:gridCol w="411480">
                  <a:extLst>
                    <a:ext uri="{9D8B030D-6E8A-4147-A177-3AD203B41FA5}">
                      <a16:colId xmlns:a16="http://schemas.microsoft.com/office/drawing/2014/main" val="56860746"/>
                    </a:ext>
                  </a:extLst>
                </a:gridCol>
                <a:gridCol w="411480">
                  <a:extLst>
                    <a:ext uri="{9D8B030D-6E8A-4147-A177-3AD203B41FA5}">
                      <a16:colId xmlns:a16="http://schemas.microsoft.com/office/drawing/2014/main" val="2898952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117166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- 2024-05-21 19:00:31</a:t>
                      </a:r>
                      <a:r>
                        <a:rPr kumimoji="0" lang="en-US" sz="1000" b="0" i="0" u="none" strike="noStrike" kern="1200" cap="none" spc="0" normalizeH="0" baseline="0" noProof="0">
                          <a:ln>
                            <a:noFill/>
                          </a:ln>
                          <a:solidFill>
                            <a:prstClr val="black"/>
                          </a:solidFill>
                          <a:effectLst/>
                          <a:uLnTx/>
                          <a:uFillTx/>
                          <a:latin typeface="Calibri"/>
                          <a:ea typeface="+mn-ea"/>
                          <a:cs typeface="+mn-cs"/>
                        </a:rPr>
                        <a:t>
 🍋🪵🍏 Last Call, letzter Aufruf! Wenn du dich nach dem Duft von Limette, Apfel, Zimt und Zedernholz sehnst, dann ist JETZT noch eine perfekte Gelegenheit, Edwina Eidtmanns sinnlich-frisches Parfüm Viva la vida als Angebot des Monats zu sichern.
#channel21 #parfüm #zimt #beauty #duft #woman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https://quintly-eu-image-storage.s3.amazonaws.com/2f6c6b899ae96eab4ac7346acdc24354/ac58a00eed4bc46ba35640078820add7.jpg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19164174"/>
                  </a:ext>
                </a:extLst>
              </a:tr>
            </a:tbl>
          </a:graphicData>
        </a:graphic>
      </p:graphicFrame>
      <p:sp>
        <p:nvSpPr>
          <p:cNvPr id="4" name="Text Placeholder 3">
            <a:extLst>
              <a:ext uri="{FF2B5EF4-FFF2-40B4-BE49-F238E27FC236}">
                <a16:creationId xmlns:a16="http://schemas.microsoft.com/office/drawing/2014/main" id="{A09E896C-7D64-4489-946D-1DA3B3214FD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4652471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8F3E0-91AA-48A7-91FB-BB589BF3918F}"/>
              </a:ext>
            </a:extLst>
          </p:cNvPr>
          <p:cNvSpPr>
            <a:spLocks noGrp="1"/>
          </p:cNvSpPr>
          <p:nvPr>
            <p:ph type="title"/>
          </p:nvPr>
        </p:nvSpPr>
        <p:spPr/>
        <p:txBody>
          <a:bodyPr/>
          <a:lstStyle/>
          <a:p>
            <a:r>
              <a:rPr lang="en-US"/>
              <a:t>Instagram Videos Table | channel21_official - 12 of 13</a:t>
            </a:r>
          </a:p>
        </p:txBody>
      </p:sp>
      <p:graphicFrame>
        <p:nvGraphicFramePr>
          <p:cNvPr id="5" name="Table Placeholder 4">
            <a:extLst>
              <a:ext uri="{FF2B5EF4-FFF2-40B4-BE49-F238E27FC236}">
                <a16:creationId xmlns:a16="http://schemas.microsoft.com/office/drawing/2014/main" id="{39A9DD5C-B0CE-43FC-A26A-FF1DE04BDA06}"/>
              </a:ext>
            </a:extLst>
          </p:cNvPr>
          <p:cNvGraphicFramePr>
            <a:graphicFrameLocks noGrp="1"/>
          </p:cNvGraphicFramePr>
          <p:nvPr>
            <p:ph type="tbl" sz="quarter" idx="13"/>
            <p:extLst>
              <p:ext uri="{D42A27DB-BD31-4B8C-83A1-F6EECF244321}">
                <p14:modId xmlns:p14="http://schemas.microsoft.com/office/powerpoint/2010/main" val="2004429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44170913"/>
                    </a:ext>
                  </a:extLst>
                </a:gridCol>
                <a:gridCol w="987552">
                  <a:extLst>
                    <a:ext uri="{9D8B030D-6E8A-4147-A177-3AD203B41FA5}">
                      <a16:colId xmlns:a16="http://schemas.microsoft.com/office/drawing/2014/main" val="3869805685"/>
                    </a:ext>
                  </a:extLst>
                </a:gridCol>
                <a:gridCol w="1234440">
                  <a:extLst>
                    <a:ext uri="{9D8B030D-6E8A-4147-A177-3AD203B41FA5}">
                      <a16:colId xmlns:a16="http://schemas.microsoft.com/office/drawing/2014/main" val="104519585"/>
                    </a:ext>
                  </a:extLst>
                </a:gridCol>
                <a:gridCol w="411480">
                  <a:extLst>
                    <a:ext uri="{9D8B030D-6E8A-4147-A177-3AD203B41FA5}">
                      <a16:colId xmlns:a16="http://schemas.microsoft.com/office/drawing/2014/main" val="1329635412"/>
                    </a:ext>
                  </a:extLst>
                </a:gridCol>
                <a:gridCol w="411480">
                  <a:extLst>
                    <a:ext uri="{9D8B030D-6E8A-4147-A177-3AD203B41FA5}">
                      <a16:colId xmlns:a16="http://schemas.microsoft.com/office/drawing/2014/main" val="4222402511"/>
                    </a:ext>
                  </a:extLst>
                </a:gridCol>
                <a:gridCol w="411480">
                  <a:extLst>
                    <a:ext uri="{9D8B030D-6E8A-4147-A177-3AD203B41FA5}">
                      <a16:colId xmlns:a16="http://schemas.microsoft.com/office/drawing/2014/main" val="3460153532"/>
                    </a:ext>
                  </a:extLst>
                </a:gridCol>
                <a:gridCol w="411480">
                  <a:extLst>
                    <a:ext uri="{9D8B030D-6E8A-4147-A177-3AD203B41FA5}">
                      <a16:colId xmlns:a16="http://schemas.microsoft.com/office/drawing/2014/main" val="1202237870"/>
                    </a:ext>
                  </a:extLst>
                </a:gridCol>
                <a:gridCol w="411480">
                  <a:extLst>
                    <a:ext uri="{9D8B030D-6E8A-4147-A177-3AD203B41FA5}">
                      <a16:colId xmlns:a16="http://schemas.microsoft.com/office/drawing/2014/main" val="4165336051"/>
                    </a:ext>
                  </a:extLst>
                </a:gridCol>
                <a:gridCol w="411480">
                  <a:extLst>
                    <a:ext uri="{9D8B030D-6E8A-4147-A177-3AD203B41FA5}">
                      <a16:colId xmlns:a16="http://schemas.microsoft.com/office/drawing/2014/main" val="3711009444"/>
                    </a:ext>
                  </a:extLst>
                </a:gridCol>
                <a:gridCol w="411480">
                  <a:extLst>
                    <a:ext uri="{9D8B030D-6E8A-4147-A177-3AD203B41FA5}">
                      <a16:colId xmlns:a16="http://schemas.microsoft.com/office/drawing/2014/main" val="3183282959"/>
                    </a:ext>
                  </a:extLst>
                </a:gridCol>
                <a:gridCol w="411480">
                  <a:extLst>
                    <a:ext uri="{9D8B030D-6E8A-4147-A177-3AD203B41FA5}">
                      <a16:colId xmlns:a16="http://schemas.microsoft.com/office/drawing/2014/main" val="2236331387"/>
                    </a:ext>
                  </a:extLst>
                </a:gridCol>
                <a:gridCol w="411480">
                  <a:extLst>
                    <a:ext uri="{9D8B030D-6E8A-4147-A177-3AD203B41FA5}">
                      <a16:colId xmlns:a16="http://schemas.microsoft.com/office/drawing/2014/main" val="3024606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631570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- 2024-05-30 19:01:28</a:t>
                      </a:r>
                      <a:r>
                        <a:rPr kumimoji="0" lang="en-US" sz="1000" b="0" i="0" u="none" strike="noStrike" kern="1200" cap="none" spc="0" normalizeH="0" baseline="0" noProof="0">
                          <a:ln>
                            <a:noFill/>
                          </a:ln>
                          <a:solidFill>
                            <a:prstClr val="black"/>
                          </a:solidFill>
                          <a:effectLst/>
                          <a:uLnTx/>
                          <a:uFillTx/>
                          <a:latin typeface="Calibri"/>
                          <a:ea typeface="+mn-ea"/>
                          <a:cs typeface="+mn-cs"/>
                        </a:rPr>
                        <a:t>
 *Haferflocken-Joghurt-Peeling* Was du als leckeres Frühstück kennst, liebt auch deine Haut 🥰! Mische für dieses sanfte Peeling einen Esslöffel Haferflocken, einen Esslöffel Joghurt und einen Teelöffel Honig im Mixer zu einer glatten Masse 🥄. Nun kannst du das Peeling in sanften, kreisenden Bewegungen in die Haut einmassieren und danach mit warmem Wasser abspülen. Das Ergebnis fühlt sich soooo schön an 🥇✨, probier’s aus!
#channel21 #gesichtsmaske #skincare #beauty #schönheit #diy #haut #peeling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https://quintly-eu-image-storage.s3.amazonaws.com/2f6c6b899ae96eab4ac7346acdc24354/28deac7ab825d0cc3f905be021f34a49.jpg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18881095"/>
                  </a:ext>
                </a:extLst>
              </a:tr>
            </a:tbl>
          </a:graphicData>
        </a:graphic>
      </p:graphicFrame>
      <p:sp>
        <p:nvSpPr>
          <p:cNvPr id="4" name="Text Placeholder 3">
            <a:extLst>
              <a:ext uri="{FF2B5EF4-FFF2-40B4-BE49-F238E27FC236}">
                <a16:creationId xmlns:a16="http://schemas.microsoft.com/office/drawing/2014/main" id="{829FE529-A425-48BC-B062-B53E10ED3F33}"/>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0039335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EEC04-621C-48D5-8A11-7F6B63CD0005}"/>
              </a:ext>
            </a:extLst>
          </p:cNvPr>
          <p:cNvSpPr>
            <a:spLocks noGrp="1"/>
          </p:cNvSpPr>
          <p:nvPr>
            <p:ph type="title"/>
          </p:nvPr>
        </p:nvSpPr>
        <p:spPr/>
        <p:txBody>
          <a:bodyPr/>
          <a:lstStyle/>
          <a:p>
            <a:r>
              <a:rPr lang="en-US"/>
              <a:t>Instagram Videos Table | channel21_official - 13 of 13</a:t>
            </a:r>
          </a:p>
        </p:txBody>
      </p:sp>
      <p:graphicFrame>
        <p:nvGraphicFramePr>
          <p:cNvPr id="5" name="Table Placeholder 4">
            <a:extLst>
              <a:ext uri="{FF2B5EF4-FFF2-40B4-BE49-F238E27FC236}">
                <a16:creationId xmlns:a16="http://schemas.microsoft.com/office/drawing/2014/main" id="{5B572D9F-E9A9-451E-BB8F-4BE9B4178984}"/>
              </a:ext>
            </a:extLst>
          </p:cNvPr>
          <p:cNvGraphicFramePr>
            <a:graphicFrameLocks noGrp="1"/>
          </p:cNvGraphicFramePr>
          <p:nvPr>
            <p:ph type="tbl" sz="quarter" idx="13"/>
            <p:extLst>
              <p:ext uri="{D42A27DB-BD31-4B8C-83A1-F6EECF244321}">
                <p14:modId xmlns:p14="http://schemas.microsoft.com/office/powerpoint/2010/main" val="1228551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9229745"/>
                    </a:ext>
                  </a:extLst>
                </a:gridCol>
                <a:gridCol w="987552">
                  <a:extLst>
                    <a:ext uri="{9D8B030D-6E8A-4147-A177-3AD203B41FA5}">
                      <a16:colId xmlns:a16="http://schemas.microsoft.com/office/drawing/2014/main" val="1147638522"/>
                    </a:ext>
                  </a:extLst>
                </a:gridCol>
                <a:gridCol w="1234440">
                  <a:extLst>
                    <a:ext uri="{9D8B030D-6E8A-4147-A177-3AD203B41FA5}">
                      <a16:colId xmlns:a16="http://schemas.microsoft.com/office/drawing/2014/main" val="2167948831"/>
                    </a:ext>
                  </a:extLst>
                </a:gridCol>
                <a:gridCol w="411480">
                  <a:extLst>
                    <a:ext uri="{9D8B030D-6E8A-4147-A177-3AD203B41FA5}">
                      <a16:colId xmlns:a16="http://schemas.microsoft.com/office/drawing/2014/main" val="2947851810"/>
                    </a:ext>
                  </a:extLst>
                </a:gridCol>
                <a:gridCol w="411480">
                  <a:extLst>
                    <a:ext uri="{9D8B030D-6E8A-4147-A177-3AD203B41FA5}">
                      <a16:colId xmlns:a16="http://schemas.microsoft.com/office/drawing/2014/main" val="2644051523"/>
                    </a:ext>
                  </a:extLst>
                </a:gridCol>
                <a:gridCol w="411480">
                  <a:extLst>
                    <a:ext uri="{9D8B030D-6E8A-4147-A177-3AD203B41FA5}">
                      <a16:colId xmlns:a16="http://schemas.microsoft.com/office/drawing/2014/main" val="3117453332"/>
                    </a:ext>
                  </a:extLst>
                </a:gridCol>
                <a:gridCol w="411480">
                  <a:extLst>
                    <a:ext uri="{9D8B030D-6E8A-4147-A177-3AD203B41FA5}">
                      <a16:colId xmlns:a16="http://schemas.microsoft.com/office/drawing/2014/main" val="593025479"/>
                    </a:ext>
                  </a:extLst>
                </a:gridCol>
                <a:gridCol w="411480">
                  <a:extLst>
                    <a:ext uri="{9D8B030D-6E8A-4147-A177-3AD203B41FA5}">
                      <a16:colId xmlns:a16="http://schemas.microsoft.com/office/drawing/2014/main" val="1686818488"/>
                    </a:ext>
                  </a:extLst>
                </a:gridCol>
                <a:gridCol w="411480">
                  <a:extLst>
                    <a:ext uri="{9D8B030D-6E8A-4147-A177-3AD203B41FA5}">
                      <a16:colId xmlns:a16="http://schemas.microsoft.com/office/drawing/2014/main" val="2791508633"/>
                    </a:ext>
                  </a:extLst>
                </a:gridCol>
                <a:gridCol w="411480">
                  <a:extLst>
                    <a:ext uri="{9D8B030D-6E8A-4147-A177-3AD203B41FA5}">
                      <a16:colId xmlns:a16="http://schemas.microsoft.com/office/drawing/2014/main" val="602456412"/>
                    </a:ext>
                  </a:extLst>
                </a:gridCol>
                <a:gridCol w="411480">
                  <a:extLst>
                    <a:ext uri="{9D8B030D-6E8A-4147-A177-3AD203B41FA5}">
                      <a16:colId xmlns:a16="http://schemas.microsoft.com/office/drawing/2014/main" val="3493468930"/>
                    </a:ext>
                  </a:extLst>
                </a:gridCol>
                <a:gridCol w="411480">
                  <a:extLst>
                    <a:ext uri="{9D8B030D-6E8A-4147-A177-3AD203B41FA5}">
                      <a16:colId xmlns:a16="http://schemas.microsoft.com/office/drawing/2014/main" val="1766982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149715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channel21_official - 2024-05-23 19:01:29</a:t>
                      </a:r>
                      <a:r>
                        <a:rPr kumimoji="0" lang="en-US" sz="1000" b="0" i="0" u="none" strike="noStrike" kern="1200" cap="none" spc="0" normalizeH="0" baseline="0" noProof="0">
                          <a:ln>
                            <a:noFill/>
                          </a:ln>
                          <a:solidFill>
                            <a:prstClr val="black"/>
                          </a:solidFill>
                          <a:effectLst/>
                          <a:uLnTx/>
                          <a:uFillTx/>
                          <a:latin typeface="Calibri"/>
                          <a:ea typeface="+mn-ea"/>
                          <a:cs typeface="+mn-cs"/>
                        </a:rPr>
                        <a:t>
 Avocado-Honig-Maske ganz einfach selbst machen🥑🍯 
Schenk deiner trockenen Haut ein wenig Liebe und gönn ihr eine selbstgemachte Gesichtsmaske. Dafür mixt du eine halbe Avocado mit einem Esslöffel Honig, Olivenöl und einem Esslöffel Naturjoghurt, bis eine glatte Konsistenz entsteht. Trage die Maske auf deine gereinigte Haut auf und spüle sie nach 10-15 Minuten mit warmem Wasser ab. Voilà, so schnell geht ein Feuchtigkeitsboost für deine Haut 🚀✨!
#channel21 #gesichtsmaske #skincare #beauty #schönheit #diy #haut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https://quintly-eu-image-storage.s3.amazonaws.com/2f6c6b899ae96eab4ac7346acdc24354/55d6f756256500e29901311aea977894.jpg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Beauty, BEAUTYful May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70940087"/>
                  </a:ext>
                </a:extLst>
              </a:tr>
            </a:tbl>
          </a:graphicData>
        </a:graphic>
      </p:graphicFrame>
      <p:sp>
        <p:nvSpPr>
          <p:cNvPr id="4" name="Text Placeholder 3">
            <a:extLst>
              <a:ext uri="{FF2B5EF4-FFF2-40B4-BE49-F238E27FC236}">
                <a16:creationId xmlns:a16="http://schemas.microsoft.com/office/drawing/2014/main" id="{7EE17A6A-1060-4D8B-A2B6-D7BCFBCB6542}"/>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485311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05BAF-A884-4305-84D6-B7EBC34A3F4C}"/>
              </a:ext>
            </a:extLst>
          </p:cNvPr>
          <p:cNvSpPr>
            <a:spLocks noGrp="1"/>
          </p:cNvSpPr>
          <p:nvPr>
            <p:ph type="title"/>
          </p:nvPr>
        </p:nvSpPr>
        <p:spPr/>
        <p:txBody>
          <a:bodyPr/>
          <a:lstStyle/>
          <a:p>
            <a:r>
              <a:rPr lang="en-US"/>
              <a:t>Instagram Total Interactions | channel21_official</a:t>
            </a:r>
          </a:p>
        </p:txBody>
      </p:sp>
      <p:graphicFrame>
        <p:nvGraphicFramePr>
          <p:cNvPr id="6" name="Chart Placeholder 5">
            <a:extLst>
              <a:ext uri="{FF2B5EF4-FFF2-40B4-BE49-F238E27FC236}">
                <a16:creationId xmlns:a16="http://schemas.microsoft.com/office/drawing/2014/main" id="{EA9C6A1A-1229-4A8E-8C45-22ECE53DBA9A}"/>
              </a:ext>
            </a:extLst>
          </p:cNvPr>
          <p:cNvGraphicFramePr>
            <a:graphicFrameLocks noGrp="1"/>
          </p:cNvGraphicFramePr>
          <p:nvPr>
            <p:ph type="chart" sz="quarter" idx="13"/>
            <p:extLst>
              <p:ext uri="{D42A27DB-BD31-4B8C-83A1-F6EECF244321}">
                <p14:modId xmlns:p14="http://schemas.microsoft.com/office/powerpoint/2010/main" val="1702014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649C11-58B5-4E1A-B9B7-C6C62BCDF021}"/>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9C7965AD-6E41-4B62-9F40-18F4B002EC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82055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B0295-3458-4C4F-9472-F84BEB09FE18}"/>
              </a:ext>
            </a:extLst>
          </p:cNvPr>
          <p:cNvSpPr>
            <a:spLocks noGrp="1"/>
          </p:cNvSpPr>
          <p:nvPr>
            <p:ph type="title"/>
          </p:nvPr>
        </p:nvSpPr>
        <p:spPr/>
        <p:txBody>
          <a:bodyPr/>
          <a:lstStyle/>
          <a:p>
            <a:r>
              <a:rPr lang="en-US"/>
              <a:t>Instagram Interaction Rate | channel21_official</a:t>
            </a:r>
          </a:p>
        </p:txBody>
      </p:sp>
      <p:graphicFrame>
        <p:nvGraphicFramePr>
          <p:cNvPr id="6" name="Chart Placeholder 5">
            <a:extLst>
              <a:ext uri="{FF2B5EF4-FFF2-40B4-BE49-F238E27FC236}">
                <a16:creationId xmlns:a16="http://schemas.microsoft.com/office/drawing/2014/main" id="{206C4116-4C09-4F1D-9FE7-CFA78731E3F1}"/>
              </a:ext>
            </a:extLst>
          </p:cNvPr>
          <p:cNvGraphicFramePr>
            <a:graphicFrameLocks noGrp="1"/>
          </p:cNvGraphicFramePr>
          <p:nvPr>
            <p:ph type="chart" sz="quarter" idx="13"/>
            <p:extLst>
              <p:ext uri="{D42A27DB-BD31-4B8C-83A1-F6EECF244321}">
                <p14:modId xmlns:p14="http://schemas.microsoft.com/office/powerpoint/2010/main" val="32440049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34446B-3452-4AF8-9CBC-A81B069BDD95}"/>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91B1AC0B-3F66-468A-80A6-5FB279ACC0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95425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AD7D0-8224-429B-91BD-807742717941}"/>
              </a:ext>
            </a:extLst>
          </p:cNvPr>
          <p:cNvSpPr>
            <a:spLocks noGrp="1"/>
          </p:cNvSpPr>
          <p:nvPr>
            <p:ph type="title"/>
          </p:nvPr>
        </p:nvSpPr>
        <p:spPr/>
        <p:txBody>
          <a:bodyPr/>
          <a:lstStyle/>
          <a:p>
            <a:r>
              <a:rPr lang="en-US"/>
              <a:t>Instagram Reach | channel21_official</a:t>
            </a:r>
          </a:p>
        </p:txBody>
      </p:sp>
      <p:graphicFrame>
        <p:nvGraphicFramePr>
          <p:cNvPr id="6" name="Chart Placeholder 5">
            <a:extLst>
              <a:ext uri="{FF2B5EF4-FFF2-40B4-BE49-F238E27FC236}">
                <a16:creationId xmlns:a16="http://schemas.microsoft.com/office/drawing/2014/main" id="{7D0EEC93-BAA8-4B15-AF73-1D226C85CD09}"/>
              </a:ext>
            </a:extLst>
          </p:cNvPr>
          <p:cNvGraphicFramePr>
            <a:graphicFrameLocks noGrp="1"/>
          </p:cNvGraphicFramePr>
          <p:nvPr>
            <p:ph type="chart" sz="quarter" idx="13"/>
            <p:extLst>
              <p:ext uri="{D42A27DB-BD31-4B8C-83A1-F6EECF244321}">
                <p14:modId xmlns:p14="http://schemas.microsoft.com/office/powerpoint/2010/main" val="3873794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0150DA-40E3-44FB-8E59-1CAF6F856645}"/>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A8CCF7A2-A34C-41EF-ACE5-7DA493210C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1366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A6F74-C0FC-43F2-A982-8F7D77900DE7}"/>
              </a:ext>
            </a:extLst>
          </p:cNvPr>
          <p:cNvSpPr>
            <a:spLocks noGrp="1"/>
          </p:cNvSpPr>
          <p:nvPr>
            <p:ph type="title"/>
          </p:nvPr>
        </p:nvSpPr>
        <p:spPr/>
        <p:txBody>
          <a:bodyPr/>
          <a:lstStyle/>
          <a:p>
            <a:r>
              <a:rPr lang="en-US"/>
              <a:t>Instagram Impressions  | channel21_official</a:t>
            </a:r>
          </a:p>
        </p:txBody>
      </p:sp>
      <p:graphicFrame>
        <p:nvGraphicFramePr>
          <p:cNvPr id="6" name="Chart Placeholder 5">
            <a:extLst>
              <a:ext uri="{FF2B5EF4-FFF2-40B4-BE49-F238E27FC236}">
                <a16:creationId xmlns:a16="http://schemas.microsoft.com/office/drawing/2014/main" id="{F371888C-1D2D-4BD3-8302-E46EA09F6146}"/>
              </a:ext>
            </a:extLst>
          </p:cNvPr>
          <p:cNvGraphicFramePr>
            <a:graphicFrameLocks noGrp="1"/>
          </p:cNvGraphicFramePr>
          <p:nvPr>
            <p:ph type="chart" sz="quarter" idx="13"/>
            <p:extLst>
              <p:ext uri="{D42A27DB-BD31-4B8C-83A1-F6EECF244321}">
                <p14:modId xmlns:p14="http://schemas.microsoft.com/office/powerpoint/2010/main" val="3488572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6AE590-2BC8-448A-99DE-3B70252557DE}"/>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942AE8DF-8AD5-4684-B245-E471604FEA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68690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3A02B-CC74-452E-8069-7E6E03B43066}"/>
              </a:ext>
            </a:extLst>
          </p:cNvPr>
          <p:cNvSpPr>
            <a:spLocks noGrp="1"/>
          </p:cNvSpPr>
          <p:nvPr>
            <p:ph type="title"/>
          </p:nvPr>
        </p:nvSpPr>
        <p:spPr/>
        <p:txBody>
          <a:bodyPr/>
          <a:lstStyle/>
          <a:p>
            <a:r>
              <a:rPr lang="en-US"/>
              <a:t>Instagram Gained Followers | channel21_official</a:t>
            </a:r>
          </a:p>
        </p:txBody>
      </p:sp>
      <p:graphicFrame>
        <p:nvGraphicFramePr>
          <p:cNvPr id="6" name="Chart Placeholder 5">
            <a:extLst>
              <a:ext uri="{FF2B5EF4-FFF2-40B4-BE49-F238E27FC236}">
                <a16:creationId xmlns:a16="http://schemas.microsoft.com/office/drawing/2014/main" id="{FA50977E-0B59-4C93-92B4-83F273CA306A}"/>
              </a:ext>
            </a:extLst>
          </p:cNvPr>
          <p:cNvGraphicFramePr>
            <a:graphicFrameLocks noGrp="1"/>
          </p:cNvGraphicFramePr>
          <p:nvPr>
            <p:ph type="chart" sz="quarter" idx="13"/>
            <p:extLst>
              <p:ext uri="{D42A27DB-BD31-4B8C-83A1-F6EECF244321}">
                <p14:modId xmlns:p14="http://schemas.microsoft.com/office/powerpoint/2010/main" val="1639200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3E047F-52AE-40FA-BD2E-3E028D3F020B}"/>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D0B7F1E1-A683-4175-B3A8-4A99255E09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47168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6E7D3-3895-42B8-8EE9-F4429F4F9EB6}"/>
              </a:ext>
            </a:extLst>
          </p:cNvPr>
          <p:cNvSpPr>
            <a:spLocks noGrp="1"/>
          </p:cNvSpPr>
          <p:nvPr>
            <p:ph type="title"/>
          </p:nvPr>
        </p:nvSpPr>
        <p:spPr/>
        <p:txBody>
          <a:bodyPr/>
          <a:lstStyle/>
          <a:p>
            <a:r>
              <a:rPr lang="en-US"/>
              <a:t>Instagram Top Commentators | channel21_official - 1 of 3</a:t>
            </a:r>
          </a:p>
        </p:txBody>
      </p:sp>
      <p:graphicFrame>
        <p:nvGraphicFramePr>
          <p:cNvPr id="5" name="Table Placeholder 4">
            <a:extLst>
              <a:ext uri="{FF2B5EF4-FFF2-40B4-BE49-F238E27FC236}">
                <a16:creationId xmlns:a16="http://schemas.microsoft.com/office/drawing/2014/main" id="{818DCAC9-BCC0-42C5-A6D9-28AD0BF226BF}"/>
              </a:ext>
            </a:extLst>
          </p:cNvPr>
          <p:cNvGraphicFramePr>
            <a:graphicFrameLocks noGrp="1"/>
          </p:cNvGraphicFramePr>
          <p:nvPr>
            <p:ph type="tbl" sz="quarter" idx="13"/>
            <p:extLst>
              <p:ext uri="{D42A27DB-BD31-4B8C-83A1-F6EECF244321}">
                <p14:modId xmlns:p14="http://schemas.microsoft.com/office/powerpoint/2010/main" val="778005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20690005"/>
                    </a:ext>
                  </a:extLst>
                </a:gridCol>
                <a:gridCol w="2057400">
                  <a:extLst>
                    <a:ext uri="{9D8B030D-6E8A-4147-A177-3AD203B41FA5}">
                      <a16:colId xmlns:a16="http://schemas.microsoft.com/office/drawing/2014/main" val="3530230687"/>
                    </a:ext>
                  </a:extLst>
                </a:gridCol>
                <a:gridCol w="2057400">
                  <a:extLst>
                    <a:ext uri="{9D8B030D-6E8A-4147-A177-3AD203B41FA5}">
                      <a16:colId xmlns:a16="http://schemas.microsoft.com/office/drawing/2014/main" val="300040424"/>
                    </a:ext>
                  </a:extLst>
                </a:gridCol>
                <a:gridCol w="2057400">
                  <a:extLst>
                    <a:ext uri="{9D8B030D-6E8A-4147-A177-3AD203B41FA5}">
                      <a16:colId xmlns:a16="http://schemas.microsoft.com/office/drawing/2014/main" val="3775976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extLst>
                  <a:ext uri="{0D108BD9-81ED-4DB2-BD59-A6C34878D82A}">
                    <a16:rowId xmlns:a16="http://schemas.microsoft.com/office/drawing/2014/main" val="250253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channel21_official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extLst>
                  <a:ext uri="{0D108BD9-81ED-4DB2-BD59-A6C34878D82A}">
                    <a16:rowId xmlns:a16="http://schemas.microsoft.com/office/drawing/2014/main" val="4069264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plauderpia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048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gittasaxx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59093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monicap7744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0799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birgitbuecker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05494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2vaurien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25401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_.cellii_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52052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_danielalalaaa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9740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_maxi_black_funny_cat_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6506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_mon_za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4240771"/>
                  </a:ext>
                </a:extLst>
              </a:tr>
            </a:tbl>
          </a:graphicData>
        </a:graphic>
      </p:graphicFrame>
      <p:sp>
        <p:nvSpPr>
          <p:cNvPr id="4" name="Text Placeholder 3">
            <a:extLst>
              <a:ext uri="{FF2B5EF4-FFF2-40B4-BE49-F238E27FC236}">
                <a16:creationId xmlns:a16="http://schemas.microsoft.com/office/drawing/2014/main" id="{83213FA3-DC0E-4131-A422-CD1CC04D947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3440446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4C531-DD99-48A1-B90C-3C26DADD80AB}"/>
              </a:ext>
            </a:extLst>
          </p:cNvPr>
          <p:cNvSpPr>
            <a:spLocks noGrp="1"/>
          </p:cNvSpPr>
          <p:nvPr>
            <p:ph type="title"/>
          </p:nvPr>
        </p:nvSpPr>
        <p:spPr/>
        <p:txBody>
          <a:bodyPr/>
          <a:lstStyle/>
          <a:p>
            <a:r>
              <a:rPr lang="en-US"/>
              <a:t>Instagram Top Commentators | channel21_official - 2 of 3</a:t>
            </a:r>
          </a:p>
        </p:txBody>
      </p:sp>
      <p:graphicFrame>
        <p:nvGraphicFramePr>
          <p:cNvPr id="5" name="Table Placeholder 4">
            <a:extLst>
              <a:ext uri="{FF2B5EF4-FFF2-40B4-BE49-F238E27FC236}">
                <a16:creationId xmlns:a16="http://schemas.microsoft.com/office/drawing/2014/main" id="{DC30E351-F2AB-47E3-932A-AFF25490B4A4}"/>
              </a:ext>
            </a:extLst>
          </p:cNvPr>
          <p:cNvGraphicFramePr>
            <a:graphicFrameLocks noGrp="1"/>
          </p:cNvGraphicFramePr>
          <p:nvPr>
            <p:ph type="tbl" sz="quarter" idx="13"/>
            <p:extLst>
              <p:ext uri="{D42A27DB-BD31-4B8C-83A1-F6EECF244321}">
                <p14:modId xmlns:p14="http://schemas.microsoft.com/office/powerpoint/2010/main" val="1265780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04709234"/>
                    </a:ext>
                  </a:extLst>
                </a:gridCol>
                <a:gridCol w="2057400">
                  <a:extLst>
                    <a:ext uri="{9D8B030D-6E8A-4147-A177-3AD203B41FA5}">
                      <a16:colId xmlns:a16="http://schemas.microsoft.com/office/drawing/2014/main" val="2884473176"/>
                    </a:ext>
                  </a:extLst>
                </a:gridCol>
                <a:gridCol w="2057400">
                  <a:extLst>
                    <a:ext uri="{9D8B030D-6E8A-4147-A177-3AD203B41FA5}">
                      <a16:colId xmlns:a16="http://schemas.microsoft.com/office/drawing/2014/main" val="3339955035"/>
                    </a:ext>
                  </a:extLst>
                </a:gridCol>
                <a:gridCol w="2057400">
                  <a:extLst>
                    <a:ext uri="{9D8B030D-6E8A-4147-A177-3AD203B41FA5}">
                      <a16:colId xmlns:a16="http://schemas.microsoft.com/office/drawing/2014/main" val="4236544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extLst>
                  <a:ext uri="{0D108BD9-81ED-4DB2-BD59-A6C34878D82A}">
                    <a16:rowId xmlns:a16="http://schemas.microsoft.com/office/drawing/2014/main" val="2674875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_nala_samandbenji_dogs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59207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aboutleny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10329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alexandrapetschner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1428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aliceimwunderland1986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9678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angelas.cookingtimes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83184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angelikatomazin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31983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annkatrinott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2989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apollonia.94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61657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asya_testet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62641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atem_beraubend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95971930"/>
                  </a:ext>
                </a:extLst>
              </a:tr>
            </a:tbl>
          </a:graphicData>
        </a:graphic>
      </p:graphicFrame>
      <p:sp>
        <p:nvSpPr>
          <p:cNvPr id="4" name="Text Placeholder 3">
            <a:extLst>
              <a:ext uri="{FF2B5EF4-FFF2-40B4-BE49-F238E27FC236}">
                <a16:creationId xmlns:a16="http://schemas.microsoft.com/office/drawing/2014/main" id="{3F06B7D2-20B4-47CF-80B0-C2D28F20B470}"/>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4204133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4DE1C-A3B1-4925-89C6-57C49E9CFF4A}"/>
              </a:ext>
            </a:extLst>
          </p:cNvPr>
          <p:cNvSpPr>
            <a:spLocks noGrp="1"/>
          </p:cNvSpPr>
          <p:nvPr>
            <p:ph type="title"/>
          </p:nvPr>
        </p:nvSpPr>
        <p:spPr/>
        <p:txBody>
          <a:bodyPr/>
          <a:lstStyle/>
          <a:p>
            <a:r>
              <a:rPr lang="en-US"/>
              <a:t>Instagram Top Commentators | channel21_official - 3 of 3</a:t>
            </a:r>
          </a:p>
        </p:txBody>
      </p:sp>
      <p:graphicFrame>
        <p:nvGraphicFramePr>
          <p:cNvPr id="5" name="Table Placeholder 4">
            <a:extLst>
              <a:ext uri="{FF2B5EF4-FFF2-40B4-BE49-F238E27FC236}">
                <a16:creationId xmlns:a16="http://schemas.microsoft.com/office/drawing/2014/main" id="{7685C78C-4BA1-437E-8027-701F51288F38}"/>
              </a:ext>
            </a:extLst>
          </p:cNvPr>
          <p:cNvGraphicFramePr>
            <a:graphicFrameLocks noGrp="1"/>
          </p:cNvGraphicFramePr>
          <p:nvPr>
            <p:ph type="tbl" sz="quarter" idx="13"/>
            <p:extLst>
              <p:ext uri="{D42A27DB-BD31-4B8C-83A1-F6EECF244321}">
                <p14:modId xmlns:p14="http://schemas.microsoft.com/office/powerpoint/2010/main" val="168881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2702715"/>
                    </a:ext>
                  </a:extLst>
                </a:gridCol>
                <a:gridCol w="2057400">
                  <a:extLst>
                    <a:ext uri="{9D8B030D-6E8A-4147-A177-3AD203B41FA5}">
                      <a16:colId xmlns:a16="http://schemas.microsoft.com/office/drawing/2014/main" val="930001736"/>
                    </a:ext>
                  </a:extLst>
                </a:gridCol>
                <a:gridCol w="2057400">
                  <a:extLst>
                    <a:ext uri="{9D8B030D-6E8A-4147-A177-3AD203B41FA5}">
                      <a16:colId xmlns:a16="http://schemas.microsoft.com/office/drawing/2014/main" val="2806694408"/>
                    </a:ext>
                  </a:extLst>
                </a:gridCol>
                <a:gridCol w="2057400">
                  <a:extLst>
                    <a:ext uri="{9D8B030D-6E8A-4147-A177-3AD203B41FA5}">
                      <a16:colId xmlns:a16="http://schemas.microsoft.com/office/drawing/2014/main" val="96765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extLst>
                  <a:ext uri="{0D108BD9-81ED-4DB2-BD59-A6C34878D82A}">
                    <a16:rowId xmlns:a16="http://schemas.microsoft.com/office/drawing/2014/main" val="4034455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aveni102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08065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barbaramuller868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73409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bastelschalk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43664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biancaprobiertaus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7928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biancawi77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52882409"/>
                  </a:ext>
                </a:extLst>
              </a:tr>
            </a:tbl>
          </a:graphicData>
        </a:graphic>
      </p:graphicFrame>
      <p:sp>
        <p:nvSpPr>
          <p:cNvPr id="4" name="Text Placeholder 3">
            <a:extLst>
              <a:ext uri="{FF2B5EF4-FFF2-40B4-BE49-F238E27FC236}">
                <a16:creationId xmlns:a16="http://schemas.microsoft.com/office/drawing/2014/main" id="{F3D8DAAD-6DA8-4B74-9F2C-FF57AD324B2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0718986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B4F78-6845-428B-B6AA-2F76278B86FF}"/>
              </a:ext>
            </a:extLst>
          </p:cNvPr>
          <p:cNvSpPr>
            <a:spLocks noGrp="1"/>
          </p:cNvSpPr>
          <p:nvPr>
            <p:ph type="title"/>
          </p:nvPr>
        </p:nvSpPr>
        <p:spPr/>
        <p:txBody>
          <a:bodyPr/>
          <a:lstStyle/>
          <a:p>
            <a:r>
              <a:rPr lang="en-US"/>
              <a:t>Instagram Stories Key Metrics Table | channel21_official</a:t>
            </a:r>
          </a:p>
        </p:txBody>
      </p:sp>
      <p:graphicFrame>
        <p:nvGraphicFramePr>
          <p:cNvPr id="5" name="Table Placeholder 4">
            <a:extLst>
              <a:ext uri="{FF2B5EF4-FFF2-40B4-BE49-F238E27FC236}">
                <a16:creationId xmlns:a16="http://schemas.microsoft.com/office/drawing/2014/main" id="{AFF5E4F4-4B38-47EF-BF92-A1EE66C97513}"/>
              </a:ext>
            </a:extLst>
          </p:cNvPr>
          <p:cNvGraphicFramePr>
            <a:graphicFrameLocks noGrp="1"/>
          </p:cNvGraphicFramePr>
          <p:nvPr>
            <p:ph type="tbl" sz="quarter" idx="13"/>
            <p:extLst>
              <p:ext uri="{D42A27DB-BD31-4B8C-83A1-F6EECF244321}">
                <p14:modId xmlns:p14="http://schemas.microsoft.com/office/powerpoint/2010/main" val="3811049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68350574"/>
                    </a:ext>
                  </a:extLst>
                </a:gridCol>
                <a:gridCol w="658368">
                  <a:extLst>
                    <a:ext uri="{9D8B030D-6E8A-4147-A177-3AD203B41FA5}">
                      <a16:colId xmlns:a16="http://schemas.microsoft.com/office/drawing/2014/main" val="984154775"/>
                    </a:ext>
                  </a:extLst>
                </a:gridCol>
                <a:gridCol w="658368">
                  <a:extLst>
                    <a:ext uri="{9D8B030D-6E8A-4147-A177-3AD203B41FA5}">
                      <a16:colId xmlns:a16="http://schemas.microsoft.com/office/drawing/2014/main" val="544717074"/>
                    </a:ext>
                  </a:extLst>
                </a:gridCol>
                <a:gridCol w="329184">
                  <a:extLst>
                    <a:ext uri="{9D8B030D-6E8A-4147-A177-3AD203B41FA5}">
                      <a16:colId xmlns:a16="http://schemas.microsoft.com/office/drawing/2014/main" val="737699677"/>
                    </a:ext>
                  </a:extLst>
                </a:gridCol>
                <a:gridCol w="329184">
                  <a:extLst>
                    <a:ext uri="{9D8B030D-6E8A-4147-A177-3AD203B41FA5}">
                      <a16:colId xmlns:a16="http://schemas.microsoft.com/office/drawing/2014/main" val="354760252"/>
                    </a:ext>
                  </a:extLst>
                </a:gridCol>
                <a:gridCol w="658368">
                  <a:extLst>
                    <a:ext uri="{9D8B030D-6E8A-4147-A177-3AD203B41FA5}">
                      <a16:colId xmlns:a16="http://schemas.microsoft.com/office/drawing/2014/main" val="1625939070"/>
                    </a:ext>
                  </a:extLst>
                </a:gridCol>
                <a:gridCol w="658368">
                  <a:extLst>
                    <a:ext uri="{9D8B030D-6E8A-4147-A177-3AD203B41FA5}">
                      <a16:colId xmlns:a16="http://schemas.microsoft.com/office/drawing/2014/main" val="4070405645"/>
                    </a:ext>
                  </a:extLst>
                </a:gridCol>
                <a:gridCol w="658368">
                  <a:extLst>
                    <a:ext uri="{9D8B030D-6E8A-4147-A177-3AD203B41FA5}">
                      <a16:colId xmlns:a16="http://schemas.microsoft.com/office/drawing/2014/main" val="92994275"/>
                    </a:ext>
                  </a:extLst>
                </a:gridCol>
                <a:gridCol w="658368">
                  <a:extLst>
                    <a:ext uri="{9D8B030D-6E8A-4147-A177-3AD203B41FA5}">
                      <a16:colId xmlns:a16="http://schemas.microsoft.com/office/drawing/2014/main" val="332697697"/>
                    </a:ext>
                  </a:extLst>
                </a:gridCol>
                <a:gridCol w="658368">
                  <a:extLst>
                    <a:ext uri="{9D8B030D-6E8A-4147-A177-3AD203B41FA5}">
                      <a16:colId xmlns:a16="http://schemas.microsoft.com/office/drawing/2014/main" val="1915717756"/>
                    </a:ext>
                  </a:extLst>
                </a:gridCol>
                <a:gridCol w="658368">
                  <a:extLst>
                    <a:ext uri="{9D8B030D-6E8A-4147-A177-3AD203B41FA5}">
                      <a16:colId xmlns:a16="http://schemas.microsoft.com/office/drawing/2014/main" val="3842192499"/>
                    </a:ext>
                  </a:extLst>
                </a:gridCol>
                <a:gridCol w="658368">
                  <a:extLst>
                    <a:ext uri="{9D8B030D-6E8A-4147-A177-3AD203B41FA5}">
                      <a16:colId xmlns:a16="http://schemas.microsoft.com/office/drawing/2014/main" val="3550313612"/>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007886649"/>
                  </a:ext>
                </a:extLst>
              </a:tr>
              <a:tr h="370840">
                <a:tc>
                  <a:txBody>
                    <a:bodyPr/>
                    <a:lstStyle/>
                    <a:p>
                      <a:r>
                        <a:rPr lang="en-US" sz="1000"/>
                        <a:t>channel21_official</a:t>
                      </a:r>
                    </a:p>
                  </a:txBody>
                  <a:tcPr/>
                </a:tc>
                <a:tc>
                  <a:txBody>
                    <a:bodyPr/>
                    <a:lstStyle/>
                    <a:p>
                      <a:r>
                        <a:rPr lang="en-US" sz="1000"/>
                        <a:t>28</a:t>
                      </a:r>
                    </a:p>
                  </a:txBody>
                  <a:tcPr/>
                </a:tc>
                <a:tc>
                  <a:txBody>
                    <a:bodyPr/>
                    <a:lstStyle/>
                    <a:p>
                      <a:r>
                        <a:rPr lang="en-US" sz="1000"/>
                        <a:t>0.7892 %</a:t>
                      </a:r>
                    </a:p>
                  </a:txBody>
                  <a:tcPr/>
                </a:tc>
                <a:tc>
                  <a:txBody>
                    <a:bodyPr/>
                    <a:lstStyle/>
                    <a:p>
                      <a:r>
                        <a:rPr lang="en-US" sz="1000"/>
                        <a:t>42.64</a:t>
                      </a:r>
                    </a:p>
                  </a:txBody>
                  <a:tcPr/>
                </a:tc>
                <a:tc>
                  <a:txBody>
                    <a:bodyPr/>
                    <a:lstStyle/>
                    <a:p>
                      <a:r>
                        <a:rPr lang="en-US" sz="1000"/>
                        <a:t>0.00</a:t>
                      </a:r>
                    </a:p>
                  </a:txBody>
                  <a:tcPr/>
                </a:tc>
                <a:tc>
                  <a:txBody>
                    <a:bodyPr/>
                    <a:lstStyle/>
                    <a:p>
                      <a:r>
                        <a:rPr lang="en-US" sz="1000"/>
                        <a:t>292.71</a:t>
                      </a:r>
                    </a:p>
                  </a:txBody>
                  <a:tcPr/>
                </a:tc>
                <a:tc>
                  <a:txBody>
                    <a:bodyPr/>
                    <a:lstStyle/>
                    <a:p>
                      <a:r>
                        <a:rPr lang="en-US" sz="1000"/>
                        <a:t>290.04</a:t>
                      </a:r>
                    </a:p>
                  </a:txBody>
                  <a:tcPr/>
                </a:tc>
                <a:tc>
                  <a:txBody>
                    <a:bodyPr/>
                    <a:lstStyle/>
                    <a:p>
                      <a:r>
                        <a:rPr lang="en-US" sz="1000"/>
                        <a:t>221.57</a:t>
                      </a:r>
                    </a:p>
                  </a:txBody>
                  <a:tcPr/>
                </a:tc>
                <a:tc>
                  <a:txBody>
                    <a:bodyPr/>
                    <a:lstStyle/>
                    <a:p>
                      <a:r>
                        <a:rPr lang="en-US" sz="1000"/>
                        <a:t>221.57</a:t>
                      </a:r>
                    </a:p>
                  </a:txBody>
                  <a:tcPr/>
                </a:tc>
                <a:tc>
                  <a:txBody>
                    <a:bodyPr/>
                    <a:lstStyle/>
                    <a:p>
                      <a:r>
                        <a:rPr lang="en-US" sz="1000"/>
                        <a:t>8196</a:t>
                      </a:r>
                    </a:p>
                  </a:txBody>
                  <a:tcPr/>
                </a:tc>
                <a:tc>
                  <a:txBody>
                    <a:bodyPr/>
                    <a:lstStyle/>
                    <a:p>
                      <a:r>
                        <a:rPr lang="en-US" sz="1000"/>
                        <a:t>1194</a:t>
                      </a:r>
                    </a:p>
                  </a:txBody>
                  <a:tcPr/>
                </a:tc>
                <a:tc>
                  <a:txBody>
                    <a:bodyPr/>
                    <a:lstStyle/>
                    <a:p>
                      <a:r>
                        <a:rPr lang="en-US" sz="1000"/>
                        <a:t>6204</a:t>
                      </a:r>
                    </a:p>
                  </a:txBody>
                  <a:tcPr/>
                </a:tc>
                <a:extLst>
                  <a:ext uri="{0D108BD9-81ED-4DB2-BD59-A6C34878D82A}">
                    <a16:rowId xmlns:a16="http://schemas.microsoft.com/office/drawing/2014/main" val="2218567992"/>
                  </a:ext>
                </a:extLst>
              </a:tr>
            </a:tbl>
          </a:graphicData>
        </a:graphic>
      </p:graphicFrame>
      <p:sp>
        <p:nvSpPr>
          <p:cNvPr id="4" name="Text Placeholder 3">
            <a:extLst>
              <a:ext uri="{FF2B5EF4-FFF2-40B4-BE49-F238E27FC236}">
                <a16:creationId xmlns:a16="http://schemas.microsoft.com/office/drawing/2014/main" id="{8DC2981D-37E5-468E-953C-EC42A11B2507}"/>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8278670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FCED6-97AE-4684-B092-7BECDD941166}"/>
              </a:ext>
            </a:extLst>
          </p:cNvPr>
          <p:cNvSpPr>
            <a:spLocks noGrp="1"/>
          </p:cNvSpPr>
          <p:nvPr>
            <p:ph type="title"/>
          </p:nvPr>
        </p:nvSpPr>
        <p:spPr/>
        <p:txBody>
          <a:bodyPr/>
          <a:lstStyle/>
          <a:p>
            <a:r>
              <a:rPr lang="en-US"/>
              <a:t>Instagram Total Interactions | channel21_official</a:t>
            </a:r>
          </a:p>
        </p:txBody>
      </p:sp>
      <p:graphicFrame>
        <p:nvGraphicFramePr>
          <p:cNvPr id="6" name="Chart Placeholder 5">
            <a:extLst>
              <a:ext uri="{FF2B5EF4-FFF2-40B4-BE49-F238E27FC236}">
                <a16:creationId xmlns:a16="http://schemas.microsoft.com/office/drawing/2014/main" id="{D1DB63E8-DD76-4E44-989A-925C09BE2DC4}"/>
              </a:ext>
            </a:extLst>
          </p:cNvPr>
          <p:cNvGraphicFramePr>
            <a:graphicFrameLocks noGrp="1"/>
          </p:cNvGraphicFramePr>
          <p:nvPr>
            <p:ph type="chart" sz="quarter" idx="13"/>
            <p:extLst>
              <p:ext uri="{D42A27DB-BD31-4B8C-83A1-F6EECF244321}">
                <p14:modId xmlns:p14="http://schemas.microsoft.com/office/powerpoint/2010/main" val="1384689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B89C4B-D6B5-4CCE-B9E7-61098A9B68C9}"/>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FC7DACD2-4BA6-4A07-A950-FD183CE64B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78118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59266-2487-4E30-9D8A-AFBFF58219E8}"/>
              </a:ext>
            </a:extLst>
          </p:cNvPr>
          <p:cNvSpPr>
            <a:spLocks noGrp="1"/>
          </p:cNvSpPr>
          <p:nvPr>
            <p:ph type="title"/>
          </p:nvPr>
        </p:nvSpPr>
        <p:spPr/>
        <p:txBody>
          <a:bodyPr/>
          <a:lstStyle/>
          <a:p>
            <a:r>
              <a:rPr lang="en-US"/>
              <a:t>Instagram Gained Followers | channel21_official</a:t>
            </a:r>
          </a:p>
        </p:txBody>
      </p:sp>
      <p:graphicFrame>
        <p:nvGraphicFramePr>
          <p:cNvPr id="6" name="Chart Placeholder 5">
            <a:extLst>
              <a:ext uri="{FF2B5EF4-FFF2-40B4-BE49-F238E27FC236}">
                <a16:creationId xmlns:a16="http://schemas.microsoft.com/office/drawing/2014/main" id="{7778D406-B873-47DC-8124-216D28E8C9E6}"/>
              </a:ext>
            </a:extLst>
          </p:cNvPr>
          <p:cNvGraphicFramePr>
            <a:graphicFrameLocks noGrp="1"/>
          </p:cNvGraphicFramePr>
          <p:nvPr>
            <p:ph type="chart" sz="quarter" idx="13"/>
            <p:extLst>
              <p:ext uri="{D42A27DB-BD31-4B8C-83A1-F6EECF244321}">
                <p14:modId xmlns:p14="http://schemas.microsoft.com/office/powerpoint/2010/main" val="3357843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C2D227-5A5C-4DC8-BAE6-36C9A84876AB}"/>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E628AF29-E633-4D10-AF00-A5784DF152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06832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565A1-3461-477F-928A-13454483A2B5}"/>
              </a:ext>
            </a:extLst>
          </p:cNvPr>
          <p:cNvSpPr>
            <a:spLocks noGrp="1"/>
          </p:cNvSpPr>
          <p:nvPr>
            <p:ph type="title"/>
          </p:nvPr>
        </p:nvSpPr>
        <p:spPr/>
        <p:txBody>
          <a:bodyPr/>
          <a:lstStyle/>
          <a:p>
            <a:r>
              <a:rPr lang="en-US"/>
              <a:t>Instagram Followers Change | channel21_official</a:t>
            </a:r>
          </a:p>
        </p:txBody>
      </p:sp>
      <p:graphicFrame>
        <p:nvGraphicFramePr>
          <p:cNvPr id="6" name="Chart Placeholder 5">
            <a:extLst>
              <a:ext uri="{FF2B5EF4-FFF2-40B4-BE49-F238E27FC236}">
                <a16:creationId xmlns:a16="http://schemas.microsoft.com/office/drawing/2014/main" id="{744360F7-DF18-4E73-B627-46566D96456D}"/>
              </a:ext>
            </a:extLst>
          </p:cNvPr>
          <p:cNvGraphicFramePr>
            <a:graphicFrameLocks noGrp="1"/>
          </p:cNvGraphicFramePr>
          <p:nvPr>
            <p:ph type="chart" sz="quarter" idx="13"/>
            <p:extLst>
              <p:ext uri="{D42A27DB-BD31-4B8C-83A1-F6EECF244321}">
                <p14:modId xmlns:p14="http://schemas.microsoft.com/office/powerpoint/2010/main" val="390507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CC6F27-C69A-4B16-8A8A-A41804D4A202}"/>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F2EC4203-B521-469F-862D-63DFBE9035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13779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9E603-D119-467B-8D07-69F6486199F9}"/>
              </a:ext>
            </a:extLst>
          </p:cNvPr>
          <p:cNvSpPr>
            <a:spLocks noGrp="1"/>
          </p:cNvSpPr>
          <p:nvPr>
            <p:ph type="title"/>
          </p:nvPr>
        </p:nvSpPr>
        <p:spPr/>
        <p:txBody>
          <a:bodyPr/>
          <a:lstStyle/>
          <a:p>
            <a:r>
              <a:rPr lang="en-US"/>
              <a:t>Instagram Followers Total | channel21_official</a:t>
            </a:r>
          </a:p>
        </p:txBody>
      </p:sp>
      <p:graphicFrame>
        <p:nvGraphicFramePr>
          <p:cNvPr id="6" name="Chart Placeholder 5">
            <a:extLst>
              <a:ext uri="{FF2B5EF4-FFF2-40B4-BE49-F238E27FC236}">
                <a16:creationId xmlns:a16="http://schemas.microsoft.com/office/drawing/2014/main" id="{C4FB5F35-0006-42C0-8E98-2FFCB02EBA65}"/>
              </a:ext>
            </a:extLst>
          </p:cNvPr>
          <p:cNvGraphicFramePr>
            <a:graphicFrameLocks noGrp="1"/>
          </p:cNvGraphicFramePr>
          <p:nvPr>
            <p:ph type="chart" sz="quarter" idx="13"/>
            <p:extLst>
              <p:ext uri="{D42A27DB-BD31-4B8C-83A1-F6EECF244321}">
                <p14:modId xmlns:p14="http://schemas.microsoft.com/office/powerpoint/2010/main" val="1718913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D303F5-7782-4246-91A8-4C16ADBB1E57}"/>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F710F974-AA5B-48A2-BF04-810FA63256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94212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7643</Words>
  <Application>Microsoft Office PowerPoint</Application>
  <PresentationFormat>On-screen Show (4:3)</PresentationFormat>
  <Paragraphs>1546</Paragraphs>
  <Slides>51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Calibri</vt:lpstr>
      <vt:lpstr>Arial</vt:lpstr>
      <vt:lpstr>quintly_template</vt:lpstr>
      <vt:lpstr>CHANNEL21 Instagram</vt:lpstr>
      <vt:lpstr>Instagram Posts Table | channel21_official - 1 of 24</vt:lpstr>
      <vt:lpstr>Instagram Posts Table | channel21_official - 2 of 24</vt:lpstr>
      <vt:lpstr>Instagram Posts Table | channel21_official - 3 of 24</vt:lpstr>
      <vt:lpstr>Instagram Posts Table | channel21_official - 4 of 24</vt:lpstr>
      <vt:lpstr>Instagram Posts Table | channel21_official - 5 of 24</vt:lpstr>
      <vt:lpstr>Instagram Posts Table | channel21_official - 6 of 24</vt:lpstr>
      <vt:lpstr>Instagram Posts Table | channel21_official - 7 of 24</vt:lpstr>
      <vt:lpstr>Instagram Posts Table | channel21_official - 8 of 24</vt:lpstr>
      <vt:lpstr>Instagram Posts Table | channel21_official - 9 of 24</vt:lpstr>
      <vt:lpstr>Instagram Posts Table | channel21_official - 10 of 24</vt:lpstr>
      <vt:lpstr>Instagram Posts Table | channel21_official - 11 of 24</vt:lpstr>
      <vt:lpstr>Instagram Posts Table | channel21_official - 12 of 24</vt:lpstr>
      <vt:lpstr>Instagram Posts Table | channel21_official - 13 of 24</vt:lpstr>
      <vt:lpstr>Instagram Posts Table | channel21_official - 14 of 24</vt:lpstr>
      <vt:lpstr>Instagram Posts Table | channel21_official - 15 of 24</vt:lpstr>
      <vt:lpstr>Instagram Posts Table | channel21_official - 16 of 24</vt:lpstr>
      <vt:lpstr>Instagram Posts Table | channel21_official - 17 of 24</vt:lpstr>
      <vt:lpstr>Instagram Posts Table | channel21_official - 18 of 24</vt:lpstr>
      <vt:lpstr>Instagram Posts Table | channel21_official - 19 of 24</vt:lpstr>
      <vt:lpstr>Instagram Posts Table | channel21_official - 20 of 24</vt:lpstr>
      <vt:lpstr>Instagram Posts Table | channel21_official - 21 of 24</vt:lpstr>
      <vt:lpstr>Instagram Posts Table | channel21_official - 22 of 24</vt:lpstr>
      <vt:lpstr>Instagram Posts Table | channel21_official - 23 of 24</vt:lpstr>
      <vt:lpstr>Instagram Posts Table | channel21_official - 24 of 24</vt:lpstr>
      <vt:lpstr>Instagram Videos Table | channel21_official - 1 of 13</vt:lpstr>
      <vt:lpstr>Instagram Videos Table | channel21_official - 2 of 13</vt:lpstr>
      <vt:lpstr>Instagram Videos Table | channel21_official - 3 of 13</vt:lpstr>
      <vt:lpstr>Instagram Videos Table | channel21_official - 4 of 13</vt:lpstr>
      <vt:lpstr>Instagram Videos Table | channel21_official - 5 of 13</vt:lpstr>
      <vt:lpstr>Instagram Videos Table | channel21_official - 6 of 13</vt:lpstr>
      <vt:lpstr>Instagram Videos Table | channel21_official - 7 of 13</vt:lpstr>
      <vt:lpstr>Instagram Videos Table | channel21_official - 8 of 13</vt:lpstr>
      <vt:lpstr>Instagram Videos Table | channel21_official - 9 of 13</vt:lpstr>
      <vt:lpstr>Instagram Videos Table | channel21_official - 10 of 13</vt:lpstr>
      <vt:lpstr>Instagram Videos Table | channel21_official - 11 of 13</vt:lpstr>
      <vt:lpstr>Instagram Videos Table | channel21_official - 12 of 13</vt:lpstr>
      <vt:lpstr>Instagram Videos Table | channel21_official - 13 of 13</vt:lpstr>
      <vt:lpstr>Instagram Total Interactions | channel21_official</vt:lpstr>
      <vt:lpstr>Instagram Interaction Rate | channel21_official</vt:lpstr>
      <vt:lpstr>Instagram Reach | channel21_official</vt:lpstr>
      <vt:lpstr>Instagram Impressions  | channel21_official</vt:lpstr>
      <vt:lpstr>Instagram Gained Followers | channel21_official</vt:lpstr>
      <vt:lpstr>Instagram Top Commentators | channel21_official - 1 of 3</vt:lpstr>
      <vt:lpstr>Instagram Top Commentators | channel21_official - 2 of 3</vt:lpstr>
      <vt:lpstr>Instagram Top Commentators | channel21_official - 3 of 3</vt:lpstr>
      <vt:lpstr>Instagram Stories Key Metrics Table | channel21_official</vt:lpstr>
      <vt:lpstr>Instagram Total Interactions | channel21_official</vt:lpstr>
      <vt:lpstr>Instagram Gained Followers | channel21_official</vt:lpstr>
      <vt:lpstr>Instagram Followers Change | channel21_official</vt:lpstr>
      <vt:lpstr>Instagram Followers Total | channel21_official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CHANNEL21 Instagram</dc:title>
  <dc:creator>Frederik Born</dc:creator>
  <cp:lastModifiedBy>Frederik Born</cp:lastModifiedBy>
  <cp:revision>1</cp:revision>
  <dcterms:created xsi:type="dcterms:W3CDTF">2024-06-05T12:13:05Z</dcterms:created>
  <dcterms:modified xsi:type="dcterms:W3CDTF">2024-06-05T12:15:34Z</dcterms:modified>
</cp:coreProperties>
</file>