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Sheet1!$A$2:$A$8</c:f>
              <c:numCache>
                <c:formatCode>m/d/yyyy</c:formatCode>
                <c:ptCount val="7"/>
                <c:pt idx="0">
                  <c:v>45365</c:v>
                </c:pt>
                <c:pt idx="1">
                  <c:v>45366</c:v>
                </c:pt>
                <c:pt idx="2">
                  <c:v>45367</c:v>
                </c:pt>
                <c:pt idx="3">
                  <c:v>45368</c:v>
                </c:pt>
                <c:pt idx="4">
                  <c:v>45369</c:v>
                </c:pt>
                <c:pt idx="5">
                  <c:v>45370</c:v>
                </c:pt>
                <c:pt idx="6">
                  <c:v>45371</c:v>
                </c:pt>
              </c:numCache>
            </c:numRef>
          </c:cat>
          <c:val>
            <c:numRef>
              <c:f>Sheet1!$B$2:$B$8</c:f>
              <c:numCache>
                <c:formatCode>General</c:formatCode>
                <c:ptCount val="7"/>
                <c:pt idx="0">
                  <c:v>11577</c:v>
                </c:pt>
                <c:pt idx="1">
                  <c:v>4125</c:v>
                </c:pt>
                <c:pt idx="2">
                  <c:v>1294</c:v>
                </c:pt>
                <c:pt idx="3">
                  <c:v>1414</c:v>
                </c:pt>
                <c:pt idx="4">
                  <c:v>1082</c:v>
                </c:pt>
                <c:pt idx="5">
                  <c:v>1062</c:v>
                </c:pt>
                <c:pt idx="6">
                  <c:v>1062</c:v>
                </c:pt>
              </c:numCache>
            </c:numRef>
          </c:val>
          <c:smooth val="0"/>
          <c:extLst>
            <c:ext xmlns:c16="http://schemas.microsoft.com/office/drawing/2014/chart" uri="{C3380CC4-5D6E-409C-BE32-E72D297353CC}">
              <c16:uniqueId val="{00000000-8BF5-423E-98FC-AC75A18122B4}"/>
            </c:ext>
          </c:extLst>
        </c:ser>
        <c:dLbls>
          <c:showLegendKey val="0"/>
          <c:showVal val="0"/>
          <c:showCatName val="0"/>
          <c:showSerName val="0"/>
          <c:showPercent val="0"/>
          <c:showBubbleSize val="0"/>
        </c:dLbls>
        <c:smooth val="0"/>
        <c:axId val="280414528"/>
        <c:axId val="280420104"/>
      </c:lineChart>
      <c:dateAx>
        <c:axId val="280414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20104"/>
        <c:crosses val="autoZero"/>
        <c:auto val="1"/>
        <c:lblOffset val="100"/>
        <c:baseTimeUnit val="days"/>
      </c:dateAx>
      <c:valAx>
        <c:axId val="280420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14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 Organic Reach</c:v>
                </c:pt>
              </c:strCache>
            </c:strRef>
          </c:tx>
          <c:spPr>
            <a:ln w="28575" cap="rnd">
              <a:solidFill>
                <a:schemeClr val="accent1"/>
              </a:solidFill>
              <a:round/>
            </a:ln>
            <a:effectLst/>
          </c:spPr>
          <c:marker>
            <c:symbol val="none"/>
          </c:marker>
          <c:cat>
            <c:numRef>
              <c:f>Sheet1!$A$2:$A$8</c:f>
              <c:numCache>
                <c:formatCode>m/d/yyyy</c:formatCode>
                <c:ptCount val="7"/>
                <c:pt idx="0">
                  <c:v>45365</c:v>
                </c:pt>
                <c:pt idx="1">
                  <c:v>45366</c:v>
                </c:pt>
                <c:pt idx="2">
                  <c:v>45367</c:v>
                </c:pt>
                <c:pt idx="3">
                  <c:v>45368</c:v>
                </c:pt>
                <c:pt idx="4">
                  <c:v>45369</c:v>
                </c:pt>
                <c:pt idx="5">
                  <c:v>45370</c:v>
                </c:pt>
                <c:pt idx="6">
                  <c:v>45371</c:v>
                </c:pt>
              </c:numCache>
            </c:numRef>
          </c:cat>
          <c:val>
            <c:numRef>
              <c:f>Sheet1!$B$2:$B$8</c:f>
              <c:numCache>
                <c:formatCode>General</c:formatCode>
                <c:ptCount val="7"/>
                <c:pt idx="0">
                  <c:v>412528</c:v>
                </c:pt>
                <c:pt idx="1">
                  <c:v>110803</c:v>
                </c:pt>
                <c:pt idx="2">
                  <c:v>11685</c:v>
                </c:pt>
                <c:pt idx="3">
                  <c:v>11161</c:v>
                </c:pt>
                <c:pt idx="4">
                  <c:v>8659</c:v>
                </c:pt>
                <c:pt idx="5">
                  <c:v>8422</c:v>
                </c:pt>
                <c:pt idx="6">
                  <c:v>6701</c:v>
                </c:pt>
              </c:numCache>
            </c:numRef>
          </c:val>
          <c:smooth val="0"/>
          <c:extLst>
            <c:ext xmlns:c16="http://schemas.microsoft.com/office/drawing/2014/chart" uri="{C3380CC4-5D6E-409C-BE32-E72D297353CC}">
              <c16:uniqueId val="{00000000-69E7-4F95-97CC-04E3394C3496}"/>
            </c:ext>
          </c:extLst>
        </c:ser>
        <c:dLbls>
          <c:showLegendKey val="0"/>
          <c:showVal val="0"/>
          <c:showCatName val="0"/>
          <c:showSerName val="0"/>
          <c:showPercent val="0"/>
          <c:showBubbleSize val="0"/>
        </c:dLbls>
        <c:smooth val="0"/>
        <c:axId val="280426336"/>
        <c:axId val="280426664"/>
      </c:lineChart>
      <c:dateAx>
        <c:axId val="280426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26664"/>
        <c:crosses val="autoZero"/>
        <c:auto val="1"/>
        <c:lblOffset val="100"/>
        <c:baseTimeUnit val="days"/>
      </c:dateAx>
      <c:valAx>
        <c:axId val="280426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26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 Paid Reach</c:v>
                </c:pt>
              </c:strCache>
            </c:strRef>
          </c:tx>
          <c:spPr>
            <a:ln w="28575" cap="rnd">
              <a:solidFill>
                <a:schemeClr val="accent1"/>
              </a:solidFill>
              <a:round/>
            </a:ln>
            <a:effectLst/>
          </c:spPr>
          <c:marker>
            <c:symbol val="none"/>
          </c:marker>
          <c:cat>
            <c:numRef>
              <c:f>Sheet1!$A$2:$A$8</c:f>
              <c:numCache>
                <c:formatCode>m/d/yyyy</c:formatCode>
                <c:ptCount val="7"/>
                <c:pt idx="0">
                  <c:v>45365</c:v>
                </c:pt>
                <c:pt idx="1">
                  <c:v>45366</c:v>
                </c:pt>
                <c:pt idx="2">
                  <c:v>45367</c:v>
                </c:pt>
                <c:pt idx="3">
                  <c:v>45368</c:v>
                </c:pt>
                <c:pt idx="4">
                  <c:v>45369</c:v>
                </c:pt>
                <c:pt idx="5">
                  <c:v>45370</c:v>
                </c:pt>
                <c:pt idx="6">
                  <c:v>45371</c:v>
                </c:pt>
              </c:numCache>
            </c:numRef>
          </c:cat>
          <c:val>
            <c:numRef>
              <c:f>Sheet1!$B$2:$B$8</c:f>
              <c:numCache>
                <c:formatCode>General</c:formatCode>
                <c:ptCount val="7"/>
                <c:pt idx="0">
                  <c:v>40397</c:v>
                </c:pt>
                <c:pt idx="1">
                  <c:v>43914</c:v>
                </c:pt>
                <c:pt idx="2">
                  <c:v>49086</c:v>
                </c:pt>
                <c:pt idx="3">
                  <c:v>58835</c:v>
                </c:pt>
                <c:pt idx="4">
                  <c:v>52531</c:v>
                </c:pt>
                <c:pt idx="5">
                  <c:v>49801</c:v>
                </c:pt>
                <c:pt idx="6">
                  <c:v>46645</c:v>
                </c:pt>
              </c:numCache>
            </c:numRef>
          </c:val>
          <c:smooth val="0"/>
          <c:extLst>
            <c:ext xmlns:c16="http://schemas.microsoft.com/office/drawing/2014/chart" uri="{C3380CC4-5D6E-409C-BE32-E72D297353CC}">
              <c16:uniqueId val="{00000000-B172-488B-8247-FB8EE8EEEBB0}"/>
            </c:ext>
          </c:extLst>
        </c:ser>
        <c:dLbls>
          <c:showLegendKey val="0"/>
          <c:showVal val="0"/>
          <c:showCatName val="0"/>
          <c:showSerName val="0"/>
          <c:showPercent val="0"/>
          <c:showBubbleSize val="0"/>
        </c:dLbls>
        <c:smooth val="0"/>
        <c:axId val="280425680"/>
        <c:axId val="280426992"/>
      </c:lineChart>
      <c:dateAx>
        <c:axId val="280425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26992"/>
        <c:crosses val="autoZero"/>
        <c:auto val="1"/>
        <c:lblOffset val="100"/>
        <c:baseTimeUnit val="days"/>
      </c:dateAx>
      <c:valAx>
        <c:axId val="280426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25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Sheet1!$A$2:$A$8</c:f>
              <c:numCache>
                <c:formatCode>m/d/yyyy</c:formatCode>
                <c:ptCount val="7"/>
                <c:pt idx="0">
                  <c:v>45365</c:v>
                </c:pt>
                <c:pt idx="1">
                  <c:v>45366</c:v>
                </c:pt>
                <c:pt idx="2">
                  <c:v>45367</c:v>
                </c:pt>
                <c:pt idx="3">
                  <c:v>45368</c:v>
                </c:pt>
                <c:pt idx="4">
                  <c:v>45369</c:v>
                </c:pt>
                <c:pt idx="5">
                  <c:v>45370</c:v>
                </c:pt>
                <c:pt idx="6">
                  <c:v>45371</c:v>
                </c:pt>
              </c:numCache>
            </c:numRef>
          </c:cat>
          <c:val>
            <c:numRef>
              <c:f>Sheet1!$B$2:$B$8</c:f>
              <c:numCache>
                <c:formatCode>General</c:formatCode>
                <c:ptCount val="7"/>
                <c:pt idx="0">
                  <c:v>430323</c:v>
                </c:pt>
                <c:pt idx="1">
                  <c:v>115070</c:v>
                </c:pt>
                <c:pt idx="2">
                  <c:v>13106</c:v>
                </c:pt>
                <c:pt idx="3">
                  <c:v>12383</c:v>
                </c:pt>
                <c:pt idx="4">
                  <c:v>10255</c:v>
                </c:pt>
                <c:pt idx="5">
                  <c:v>11094</c:v>
                </c:pt>
                <c:pt idx="6">
                  <c:v>8083</c:v>
                </c:pt>
              </c:numCache>
            </c:numRef>
          </c:val>
          <c:smooth val="0"/>
          <c:extLst>
            <c:ext xmlns:c16="http://schemas.microsoft.com/office/drawing/2014/chart" uri="{C3380CC4-5D6E-409C-BE32-E72D297353CC}">
              <c16:uniqueId val="{00000000-A1D9-4051-8116-F11A5F5BE51C}"/>
            </c:ext>
          </c:extLst>
        </c:ser>
        <c:dLbls>
          <c:showLegendKey val="0"/>
          <c:showVal val="0"/>
          <c:showCatName val="0"/>
          <c:showSerName val="0"/>
          <c:showPercent val="0"/>
          <c:showBubbleSize val="0"/>
        </c:dLbls>
        <c:smooth val="0"/>
        <c:axId val="280430928"/>
        <c:axId val="280431912"/>
      </c:lineChart>
      <c:dateAx>
        <c:axId val="280430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31912"/>
        <c:crosses val="autoZero"/>
        <c:auto val="1"/>
        <c:lblOffset val="100"/>
        <c:baseTimeUnit val="days"/>
      </c:dateAx>
      <c:valAx>
        <c:axId val="280431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30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Sheet1!$A$2:$A$8</c:f>
              <c:numCache>
                <c:formatCode>m/d/yyyy</c:formatCode>
                <c:ptCount val="7"/>
                <c:pt idx="0">
                  <c:v>45365</c:v>
                </c:pt>
                <c:pt idx="1">
                  <c:v>45366</c:v>
                </c:pt>
                <c:pt idx="2">
                  <c:v>45367</c:v>
                </c:pt>
                <c:pt idx="3">
                  <c:v>45368</c:v>
                </c:pt>
                <c:pt idx="4">
                  <c:v>45369</c:v>
                </c:pt>
                <c:pt idx="5">
                  <c:v>45370</c:v>
                </c:pt>
                <c:pt idx="6">
                  <c:v>45371</c:v>
                </c:pt>
              </c:numCache>
            </c:numRef>
          </c:cat>
          <c:val>
            <c:numRef>
              <c:f>Sheet1!$B$2:$B$8</c:f>
              <c:numCache>
                <c:formatCode>General</c:formatCode>
                <c:ptCount val="7"/>
                <c:pt idx="0">
                  <c:v>480291</c:v>
                </c:pt>
                <c:pt idx="1">
                  <c:v>168360</c:v>
                </c:pt>
                <c:pt idx="2">
                  <c:v>74712</c:v>
                </c:pt>
                <c:pt idx="3">
                  <c:v>87405</c:v>
                </c:pt>
                <c:pt idx="4">
                  <c:v>74890</c:v>
                </c:pt>
                <c:pt idx="5">
                  <c:v>73553</c:v>
                </c:pt>
                <c:pt idx="6">
                  <c:v>66635</c:v>
                </c:pt>
              </c:numCache>
            </c:numRef>
          </c:val>
          <c:smooth val="0"/>
          <c:extLst>
            <c:ext xmlns:c16="http://schemas.microsoft.com/office/drawing/2014/chart" uri="{C3380CC4-5D6E-409C-BE32-E72D297353CC}">
              <c16:uniqueId val="{00000000-712D-4ECD-B3BA-E10ABB6EF92E}"/>
            </c:ext>
          </c:extLst>
        </c:ser>
        <c:dLbls>
          <c:showLegendKey val="0"/>
          <c:showVal val="0"/>
          <c:showCatName val="0"/>
          <c:showSerName val="0"/>
          <c:showPercent val="0"/>
          <c:showBubbleSize val="0"/>
        </c:dLbls>
        <c:smooth val="0"/>
        <c:axId val="280438472"/>
        <c:axId val="280442080"/>
      </c:lineChart>
      <c:dateAx>
        <c:axId val="280438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42080"/>
        <c:crosses val="autoZero"/>
        <c:auto val="1"/>
        <c:lblOffset val="100"/>
        <c:baseTimeUnit val="days"/>
      </c:dateAx>
      <c:valAx>
        <c:axId val="280442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38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Sheet1!$A$2:$A$8</c:f>
              <c:numCache>
                <c:formatCode>m/d/yyyy</c:formatCode>
                <c:ptCount val="7"/>
                <c:pt idx="0">
                  <c:v>45365</c:v>
                </c:pt>
                <c:pt idx="1">
                  <c:v>45366</c:v>
                </c:pt>
                <c:pt idx="2">
                  <c:v>45367</c:v>
                </c:pt>
                <c:pt idx="3">
                  <c:v>45368</c:v>
                </c:pt>
                <c:pt idx="4">
                  <c:v>45369</c:v>
                </c:pt>
                <c:pt idx="5">
                  <c:v>45370</c:v>
                </c:pt>
                <c:pt idx="6">
                  <c:v>45371</c:v>
                </c:pt>
              </c:numCache>
            </c:numRef>
          </c:cat>
          <c:val>
            <c:numRef>
              <c:f>Sheet1!$B$2:$B$8</c:f>
              <c:numCache>
                <c:formatCode>General</c:formatCode>
                <c:ptCount val="7"/>
                <c:pt idx="0">
                  <c:v>35745</c:v>
                </c:pt>
                <c:pt idx="1">
                  <c:v>35787</c:v>
                </c:pt>
                <c:pt idx="2">
                  <c:v>35797</c:v>
                </c:pt>
                <c:pt idx="3">
                  <c:v>35806</c:v>
                </c:pt>
                <c:pt idx="4">
                  <c:v>35808</c:v>
                </c:pt>
                <c:pt idx="5">
                  <c:v>35808</c:v>
                </c:pt>
                <c:pt idx="6">
                  <c:v>34614</c:v>
                </c:pt>
              </c:numCache>
            </c:numRef>
          </c:val>
          <c:smooth val="0"/>
          <c:extLst>
            <c:ext xmlns:c16="http://schemas.microsoft.com/office/drawing/2014/chart" uri="{C3380CC4-5D6E-409C-BE32-E72D297353CC}">
              <c16:uniqueId val="{00000000-69CC-4030-978F-5B28B1FAA65B}"/>
            </c:ext>
          </c:extLst>
        </c:ser>
        <c:dLbls>
          <c:showLegendKey val="0"/>
          <c:showVal val="0"/>
          <c:showCatName val="0"/>
          <c:showSerName val="0"/>
          <c:showPercent val="0"/>
          <c:showBubbleSize val="0"/>
        </c:dLbls>
        <c:smooth val="0"/>
        <c:axId val="280439128"/>
        <c:axId val="280439456"/>
      </c:lineChart>
      <c:dateAx>
        <c:axId val="280439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39456"/>
        <c:crosses val="autoZero"/>
        <c:auto val="1"/>
        <c:lblOffset val="100"/>
        <c:baseTimeUnit val="days"/>
      </c:dateAx>
      <c:valAx>
        <c:axId val="280439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39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Sheet1!$A$2:$A$8</c:f>
              <c:numCache>
                <c:formatCode>m/d/yyyy</c:formatCode>
                <c:ptCount val="7"/>
                <c:pt idx="0">
                  <c:v>45365</c:v>
                </c:pt>
                <c:pt idx="1">
                  <c:v>45366</c:v>
                </c:pt>
                <c:pt idx="2">
                  <c:v>45367</c:v>
                </c:pt>
                <c:pt idx="3">
                  <c:v>45368</c:v>
                </c:pt>
                <c:pt idx="4">
                  <c:v>45369</c:v>
                </c:pt>
                <c:pt idx="5">
                  <c:v>45370</c:v>
                </c:pt>
                <c:pt idx="6">
                  <c:v>45371</c:v>
                </c:pt>
              </c:numCache>
            </c:numRef>
          </c:cat>
          <c:val>
            <c:numRef>
              <c:f>Sheet1!$B$2:$B$8</c:f>
              <c:numCache>
                <c:formatCode>General</c:formatCode>
                <c:ptCount val="7"/>
                <c:pt idx="0">
                  <c:v>12</c:v>
                </c:pt>
                <c:pt idx="1">
                  <c:v>207</c:v>
                </c:pt>
                <c:pt idx="2">
                  <c:v>39</c:v>
                </c:pt>
                <c:pt idx="3">
                  <c:v>19</c:v>
                </c:pt>
                <c:pt idx="4">
                  <c:v>606</c:v>
                </c:pt>
                <c:pt idx="5">
                  <c:v>32</c:v>
                </c:pt>
                <c:pt idx="6">
                  <c:v>14</c:v>
                </c:pt>
              </c:numCache>
            </c:numRef>
          </c:val>
          <c:smooth val="0"/>
          <c:extLst>
            <c:ext xmlns:c16="http://schemas.microsoft.com/office/drawing/2014/chart" uri="{C3380CC4-5D6E-409C-BE32-E72D297353CC}">
              <c16:uniqueId val="{00000000-12C0-4628-B931-2D9F6AE8C9E9}"/>
            </c:ext>
          </c:extLst>
        </c:ser>
        <c:dLbls>
          <c:showLegendKey val="0"/>
          <c:showVal val="0"/>
          <c:showCatName val="0"/>
          <c:showSerName val="0"/>
          <c:showPercent val="0"/>
          <c:showBubbleSize val="0"/>
        </c:dLbls>
        <c:smooth val="0"/>
        <c:axId val="280441424"/>
        <c:axId val="280433880"/>
      </c:lineChart>
      <c:dateAx>
        <c:axId val="280441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33880"/>
        <c:crosses val="autoZero"/>
        <c:auto val="1"/>
        <c:lblOffset val="100"/>
        <c:baseTimeUnit val="days"/>
      </c:dateAx>
      <c:valAx>
        <c:axId val="280433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41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CHANNEL21</c:v>
                </c:pt>
              </c:strCache>
            </c:strRef>
          </c:cat>
          <c:val>
            <c:numRef>
              <c:f>Sheet1!$B$2</c:f>
              <c:numCache>
                <c:formatCode>General</c:formatCode>
                <c:ptCount val="1"/>
                <c:pt idx="0">
                  <c:v>6890</c:v>
                </c:pt>
              </c:numCache>
            </c:numRef>
          </c:val>
          <c:extLst>
            <c:ext xmlns:c16="http://schemas.microsoft.com/office/drawing/2014/chart" uri="{C3380CC4-5D6E-409C-BE32-E72D297353CC}">
              <c16:uniqueId val="{00000000-BCD7-40B2-AB40-C2266C8E2C8E}"/>
            </c:ext>
          </c:extLst>
        </c:ser>
        <c:dLbls>
          <c:showLegendKey val="0"/>
          <c:showVal val="0"/>
          <c:showCatName val="0"/>
          <c:showSerName val="0"/>
          <c:showPercent val="0"/>
          <c:showBubbleSize val="0"/>
        </c:dLbls>
        <c:gapWidth val="219"/>
        <c:overlap val="-27"/>
        <c:axId val="280443720"/>
        <c:axId val="280446016"/>
      </c:barChart>
      <c:catAx>
        <c:axId val="280443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46016"/>
        <c:crosses val="autoZero"/>
        <c:auto val="1"/>
        <c:lblAlgn val="ctr"/>
        <c:lblOffset val="100"/>
        <c:noMultiLvlLbl val="0"/>
      </c:catAx>
      <c:valAx>
        <c:axId val="280446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43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Sheet1!$A$2:$A$8</c:f>
              <c:numCache>
                <c:formatCode>m/d/yyyy</c:formatCode>
                <c:ptCount val="7"/>
                <c:pt idx="0">
                  <c:v>45365</c:v>
                </c:pt>
                <c:pt idx="1">
                  <c:v>45366</c:v>
                </c:pt>
                <c:pt idx="2">
                  <c:v>45367</c:v>
                </c:pt>
                <c:pt idx="3">
                  <c:v>45368</c:v>
                </c:pt>
                <c:pt idx="4">
                  <c:v>45369</c:v>
                </c:pt>
                <c:pt idx="5">
                  <c:v>45370</c:v>
                </c:pt>
                <c:pt idx="6">
                  <c:v>45371</c:v>
                </c:pt>
              </c:numCache>
            </c:numRef>
          </c:cat>
          <c:val>
            <c:numRef>
              <c:f>Sheet1!$B$2:$B$8</c:f>
              <c:numCache>
                <c:formatCode>General</c:formatCode>
                <c:ptCount val="7"/>
                <c:pt idx="0">
                  <c:v>12</c:v>
                </c:pt>
                <c:pt idx="1">
                  <c:v>17</c:v>
                </c:pt>
                <c:pt idx="2">
                  <c:v>19</c:v>
                </c:pt>
                <c:pt idx="3">
                  <c:v>15</c:v>
                </c:pt>
                <c:pt idx="4">
                  <c:v>286</c:v>
                </c:pt>
                <c:pt idx="5">
                  <c:v>24</c:v>
                </c:pt>
                <c:pt idx="6">
                  <c:v>14</c:v>
                </c:pt>
              </c:numCache>
            </c:numRef>
          </c:val>
          <c:smooth val="0"/>
          <c:extLst>
            <c:ext xmlns:c16="http://schemas.microsoft.com/office/drawing/2014/chart" uri="{C3380CC4-5D6E-409C-BE32-E72D297353CC}">
              <c16:uniqueId val="{00000000-0E48-4A83-A9B8-E67B6DAD75CA}"/>
            </c:ext>
          </c:extLst>
        </c:ser>
        <c:dLbls>
          <c:showLegendKey val="0"/>
          <c:showVal val="0"/>
          <c:showCatName val="0"/>
          <c:showSerName val="0"/>
          <c:showPercent val="0"/>
          <c:showBubbleSize val="0"/>
        </c:dLbls>
        <c:smooth val="0"/>
        <c:axId val="280450936"/>
        <c:axId val="280451592"/>
      </c:lineChart>
      <c:dateAx>
        <c:axId val="280450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51592"/>
        <c:crosses val="autoZero"/>
        <c:auto val="1"/>
        <c:lblOffset val="100"/>
        <c:baseTimeUnit val="days"/>
      </c:dateAx>
      <c:valAx>
        <c:axId val="280451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50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Sheet1!$A$2:$A$8</c:f>
              <c:numCache>
                <c:formatCode>m/d/yyyy</c:formatCode>
                <c:ptCount val="7"/>
                <c:pt idx="0">
                  <c:v>45365</c:v>
                </c:pt>
                <c:pt idx="1">
                  <c:v>45366</c:v>
                </c:pt>
                <c:pt idx="2">
                  <c:v>45367</c:v>
                </c:pt>
                <c:pt idx="3">
                  <c:v>45368</c:v>
                </c:pt>
                <c:pt idx="4">
                  <c:v>45369</c:v>
                </c:pt>
                <c:pt idx="5">
                  <c:v>45370</c:v>
                </c:pt>
                <c:pt idx="6">
                  <c:v>45371</c:v>
                </c:pt>
              </c:numCache>
            </c:numRef>
          </c:cat>
          <c:val>
            <c:numRef>
              <c:f>Sheet1!$B$2:$B$8</c:f>
              <c:numCache>
                <c:formatCode>General</c:formatCode>
                <c:ptCount val="7"/>
                <c:pt idx="0">
                  <c:v>0</c:v>
                </c:pt>
                <c:pt idx="1">
                  <c:v>84</c:v>
                </c:pt>
                <c:pt idx="2">
                  <c:v>0</c:v>
                </c:pt>
                <c:pt idx="3">
                  <c:v>4</c:v>
                </c:pt>
                <c:pt idx="4">
                  <c:v>4</c:v>
                </c:pt>
                <c:pt idx="5">
                  <c:v>7</c:v>
                </c:pt>
                <c:pt idx="6">
                  <c:v>0</c:v>
                </c:pt>
              </c:numCache>
            </c:numRef>
          </c:val>
          <c:smooth val="0"/>
          <c:extLst>
            <c:ext xmlns:c16="http://schemas.microsoft.com/office/drawing/2014/chart" uri="{C3380CC4-5D6E-409C-BE32-E72D297353CC}">
              <c16:uniqueId val="{00000000-D92E-47E4-87CA-A7F287FA756B}"/>
            </c:ext>
          </c:extLst>
        </c:ser>
        <c:dLbls>
          <c:showLegendKey val="0"/>
          <c:showVal val="0"/>
          <c:showCatName val="0"/>
          <c:showSerName val="0"/>
          <c:showPercent val="0"/>
          <c:showBubbleSize val="0"/>
        </c:dLbls>
        <c:smooth val="0"/>
        <c:axId val="280451264"/>
        <c:axId val="280453560"/>
      </c:lineChart>
      <c:dateAx>
        <c:axId val="280451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53560"/>
        <c:crosses val="autoZero"/>
        <c:auto val="1"/>
        <c:lblOffset val="100"/>
        <c:baseTimeUnit val="days"/>
      </c:dateAx>
      <c:valAx>
        <c:axId val="280453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51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Sheet1!$A$2:$A$8</c:f>
              <c:numCache>
                <c:formatCode>m/d/yyyy</c:formatCode>
                <c:ptCount val="7"/>
                <c:pt idx="0">
                  <c:v>45365</c:v>
                </c:pt>
                <c:pt idx="1">
                  <c:v>45366</c:v>
                </c:pt>
                <c:pt idx="2">
                  <c:v>45367</c:v>
                </c:pt>
                <c:pt idx="3">
                  <c:v>45368</c:v>
                </c:pt>
                <c:pt idx="4">
                  <c:v>45369</c:v>
                </c:pt>
                <c:pt idx="5">
                  <c:v>45370</c:v>
                </c:pt>
                <c:pt idx="6">
                  <c:v>45371</c:v>
                </c:pt>
              </c:numCache>
            </c:numRef>
          </c:cat>
          <c:val>
            <c:numRef>
              <c:f>Sheet1!$B$2:$B$8</c:f>
              <c:numCache>
                <c:formatCode>General</c:formatCode>
                <c:ptCount val="7"/>
                <c:pt idx="0">
                  <c:v>0</c:v>
                </c:pt>
                <c:pt idx="1">
                  <c:v>2</c:v>
                </c:pt>
                <c:pt idx="2">
                  <c:v>0</c:v>
                </c:pt>
                <c:pt idx="3">
                  <c:v>0</c:v>
                </c:pt>
                <c:pt idx="4">
                  <c:v>12</c:v>
                </c:pt>
                <c:pt idx="5">
                  <c:v>1</c:v>
                </c:pt>
                <c:pt idx="6">
                  <c:v>0</c:v>
                </c:pt>
              </c:numCache>
            </c:numRef>
          </c:val>
          <c:smooth val="0"/>
          <c:extLst>
            <c:ext xmlns:c16="http://schemas.microsoft.com/office/drawing/2014/chart" uri="{C3380CC4-5D6E-409C-BE32-E72D297353CC}">
              <c16:uniqueId val="{00000000-9698-445C-9D2C-06F225BA54FF}"/>
            </c:ext>
          </c:extLst>
        </c:ser>
        <c:dLbls>
          <c:showLegendKey val="0"/>
          <c:showVal val="0"/>
          <c:showCatName val="0"/>
          <c:showSerName val="0"/>
          <c:showPercent val="0"/>
          <c:showBubbleSize val="0"/>
        </c:dLbls>
        <c:smooth val="0"/>
        <c:axId val="280473568"/>
        <c:axId val="280473896"/>
      </c:lineChart>
      <c:dateAx>
        <c:axId val="280473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73896"/>
        <c:crosses val="autoZero"/>
        <c:auto val="1"/>
        <c:lblOffset val="100"/>
        <c:baseTimeUnit val="days"/>
      </c:dateAx>
      <c:valAx>
        <c:axId val="280473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73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Sheet1!$A$2:$A$8</c:f>
              <c:numCache>
                <c:formatCode>m/d/yyyy</c:formatCode>
                <c:ptCount val="7"/>
                <c:pt idx="0">
                  <c:v>45365</c:v>
                </c:pt>
                <c:pt idx="1">
                  <c:v>45366</c:v>
                </c:pt>
                <c:pt idx="2">
                  <c:v>45367</c:v>
                </c:pt>
                <c:pt idx="3">
                  <c:v>45368</c:v>
                </c:pt>
                <c:pt idx="4">
                  <c:v>45369</c:v>
                </c:pt>
                <c:pt idx="5">
                  <c:v>45370</c:v>
                </c:pt>
                <c:pt idx="6">
                  <c:v>45371</c:v>
                </c:pt>
              </c:numCache>
            </c:numRef>
          </c:cat>
          <c:val>
            <c:numRef>
              <c:f>Sheet1!$B$2:$B$8</c:f>
              <c:numCache>
                <c:formatCode>General</c:formatCode>
                <c:ptCount val="7"/>
                <c:pt idx="0">
                  <c:v>155931</c:v>
                </c:pt>
                <c:pt idx="1">
                  <c:v>44779</c:v>
                </c:pt>
                <c:pt idx="2">
                  <c:v>9074</c:v>
                </c:pt>
                <c:pt idx="3">
                  <c:v>9342</c:v>
                </c:pt>
                <c:pt idx="4">
                  <c:v>7732</c:v>
                </c:pt>
                <c:pt idx="5">
                  <c:v>7463</c:v>
                </c:pt>
                <c:pt idx="6">
                  <c:v>6508</c:v>
                </c:pt>
              </c:numCache>
            </c:numRef>
          </c:val>
          <c:smooth val="0"/>
          <c:extLst>
            <c:ext xmlns:c16="http://schemas.microsoft.com/office/drawing/2014/chart" uri="{C3380CC4-5D6E-409C-BE32-E72D297353CC}">
              <c16:uniqueId val="{00000000-C4E9-4A21-93EC-5490859F7EE3}"/>
            </c:ext>
          </c:extLst>
        </c:ser>
        <c:dLbls>
          <c:showLegendKey val="0"/>
          <c:showVal val="0"/>
          <c:showCatName val="0"/>
          <c:showSerName val="0"/>
          <c:showPercent val="0"/>
          <c:showBubbleSize val="0"/>
        </c:dLbls>
        <c:smooth val="0"/>
        <c:axId val="404574264"/>
        <c:axId val="404581152"/>
      </c:lineChart>
      <c:dateAx>
        <c:axId val="404574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581152"/>
        <c:crosses val="autoZero"/>
        <c:auto val="1"/>
        <c:lblOffset val="100"/>
        <c:baseTimeUnit val="days"/>
      </c:dateAx>
      <c:valAx>
        <c:axId val="404581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574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3/21/2024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3/21/2024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3/21/2024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E34BB-57B0-4FAA-B0E9-3075AED551BB}"/>
              </a:ext>
            </a:extLst>
          </p:cNvPr>
          <p:cNvSpPr>
            <a:spLocks noGrp="1"/>
          </p:cNvSpPr>
          <p:nvPr>
            <p:ph type="ctrTitle"/>
          </p:nvPr>
        </p:nvSpPr>
        <p:spPr/>
        <p:txBody>
          <a:bodyPr/>
          <a:lstStyle/>
          <a:p>
            <a:r>
              <a:rPr lang="en-US"/>
              <a:t>CHANNEL21 Facebook</a:t>
            </a:r>
          </a:p>
        </p:txBody>
      </p:sp>
      <p:sp>
        <p:nvSpPr>
          <p:cNvPr id="3" name="Subtitle 2">
            <a:extLst>
              <a:ext uri="{FF2B5EF4-FFF2-40B4-BE49-F238E27FC236}">
                <a16:creationId xmlns:a16="http://schemas.microsoft.com/office/drawing/2014/main" id="{D907B197-4C04-4BF1-8E34-8EC33D5F5E66}"/>
              </a:ext>
            </a:extLst>
          </p:cNvPr>
          <p:cNvSpPr>
            <a:spLocks noGrp="1"/>
          </p:cNvSpPr>
          <p:nvPr>
            <p:ph type="subTitle" idx="1"/>
          </p:nvPr>
        </p:nvSpPr>
        <p:spPr/>
        <p:txBody>
          <a:bodyPr/>
          <a:lstStyle/>
          <a:p>
            <a:r>
              <a:rPr lang="en-US"/>
              <a:t>CHANNEL21 GmbH</a:t>
            </a:r>
          </a:p>
        </p:txBody>
      </p:sp>
    </p:spTree>
    <p:extLst>
      <p:ext uri="{BB962C8B-B14F-4D97-AF65-F5344CB8AC3E}">
        <p14:creationId xmlns:p14="http://schemas.microsoft.com/office/powerpoint/2010/main" val="651699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7C25C-AAC6-4387-BA6F-FE984EA61236}"/>
              </a:ext>
            </a:extLst>
          </p:cNvPr>
          <p:cNvSpPr>
            <a:spLocks noGrp="1"/>
          </p:cNvSpPr>
          <p:nvPr>
            <p:ph type="title"/>
          </p:nvPr>
        </p:nvSpPr>
        <p:spPr/>
        <p:txBody>
          <a:bodyPr/>
          <a:lstStyle/>
          <a:p>
            <a:r>
              <a:rPr lang="en-US"/>
              <a:t>Facebook Own Posts &amp; Shares Table | CHANNEL21 - 1 of 10</a:t>
            </a:r>
          </a:p>
        </p:txBody>
      </p:sp>
      <p:graphicFrame>
        <p:nvGraphicFramePr>
          <p:cNvPr id="5" name="Table Placeholder 4">
            <a:extLst>
              <a:ext uri="{FF2B5EF4-FFF2-40B4-BE49-F238E27FC236}">
                <a16:creationId xmlns:a16="http://schemas.microsoft.com/office/drawing/2014/main" id="{8F6489B0-E64E-4EC5-9FF2-46544038F05C}"/>
              </a:ext>
            </a:extLst>
          </p:cNvPr>
          <p:cNvGraphicFramePr>
            <a:graphicFrameLocks noGrp="1"/>
          </p:cNvGraphicFramePr>
          <p:nvPr>
            <p:ph type="tbl" sz="quarter" idx="13"/>
            <p:extLst>
              <p:ext uri="{D42A27DB-BD31-4B8C-83A1-F6EECF244321}">
                <p14:modId xmlns:p14="http://schemas.microsoft.com/office/powerpoint/2010/main" val="2939974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2097482093"/>
                    </a:ext>
                  </a:extLst>
                </a:gridCol>
                <a:gridCol w="1069849">
                  <a:extLst>
                    <a:ext uri="{9D8B030D-6E8A-4147-A177-3AD203B41FA5}">
                      <a16:colId xmlns:a16="http://schemas.microsoft.com/office/drawing/2014/main" val="3709348422"/>
                    </a:ext>
                  </a:extLst>
                </a:gridCol>
                <a:gridCol w="740665">
                  <a:extLst>
                    <a:ext uri="{9D8B030D-6E8A-4147-A177-3AD203B41FA5}">
                      <a16:colId xmlns:a16="http://schemas.microsoft.com/office/drawing/2014/main" val="272616240"/>
                    </a:ext>
                  </a:extLst>
                </a:gridCol>
                <a:gridCol w="246888">
                  <a:extLst>
                    <a:ext uri="{9D8B030D-6E8A-4147-A177-3AD203B41FA5}">
                      <a16:colId xmlns:a16="http://schemas.microsoft.com/office/drawing/2014/main" val="3883983301"/>
                    </a:ext>
                  </a:extLst>
                </a:gridCol>
                <a:gridCol w="246888">
                  <a:extLst>
                    <a:ext uri="{9D8B030D-6E8A-4147-A177-3AD203B41FA5}">
                      <a16:colId xmlns:a16="http://schemas.microsoft.com/office/drawing/2014/main" val="2466840815"/>
                    </a:ext>
                  </a:extLst>
                </a:gridCol>
                <a:gridCol w="246888">
                  <a:extLst>
                    <a:ext uri="{9D8B030D-6E8A-4147-A177-3AD203B41FA5}">
                      <a16:colId xmlns:a16="http://schemas.microsoft.com/office/drawing/2014/main" val="142033792"/>
                    </a:ext>
                  </a:extLst>
                </a:gridCol>
                <a:gridCol w="246888">
                  <a:extLst>
                    <a:ext uri="{9D8B030D-6E8A-4147-A177-3AD203B41FA5}">
                      <a16:colId xmlns:a16="http://schemas.microsoft.com/office/drawing/2014/main" val="727716941"/>
                    </a:ext>
                  </a:extLst>
                </a:gridCol>
                <a:gridCol w="246888">
                  <a:extLst>
                    <a:ext uri="{9D8B030D-6E8A-4147-A177-3AD203B41FA5}">
                      <a16:colId xmlns:a16="http://schemas.microsoft.com/office/drawing/2014/main" val="1127649051"/>
                    </a:ext>
                  </a:extLst>
                </a:gridCol>
                <a:gridCol w="246888">
                  <a:extLst>
                    <a:ext uri="{9D8B030D-6E8A-4147-A177-3AD203B41FA5}">
                      <a16:colId xmlns:a16="http://schemas.microsoft.com/office/drawing/2014/main" val="2360452791"/>
                    </a:ext>
                  </a:extLst>
                </a:gridCol>
                <a:gridCol w="246888">
                  <a:extLst>
                    <a:ext uri="{9D8B030D-6E8A-4147-A177-3AD203B41FA5}">
                      <a16:colId xmlns:a16="http://schemas.microsoft.com/office/drawing/2014/main" val="3701320810"/>
                    </a:ext>
                  </a:extLst>
                </a:gridCol>
                <a:gridCol w="246888">
                  <a:extLst>
                    <a:ext uri="{9D8B030D-6E8A-4147-A177-3AD203B41FA5}">
                      <a16:colId xmlns:a16="http://schemas.microsoft.com/office/drawing/2014/main" val="2636280611"/>
                    </a:ext>
                  </a:extLst>
                </a:gridCol>
                <a:gridCol w="246888">
                  <a:extLst>
                    <a:ext uri="{9D8B030D-6E8A-4147-A177-3AD203B41FA5}">
                      <a16:colId xmlns:a16="http://schemas.microsoft.com/office/drawing/2014/main" val="1045484406"/>
                    </a:ext>
                  </a:extLst>
                </a:gridCol>
                <a:gridCol w="246888">
                  <a:extLst>
                    <a:ext uri="{9D8B030D-6E8A-4147-A177-3AD203B41FA5}">
                      <a16:colId xmlns:a16="http://schemas.microsoft.com/office/drawing/2014/main" val="1215018225"/>
                    </a:ext>
                  </a:extLst>
                </a:gridCol>
                <a:gridCol w="246888">
                  <a:extLst>
                    <a:ext uri="{9D8B030D-6E8A-4147-A177-3AD203B41FA5}">
                      <a16:colId xmlns:a16="http://schemas.microsoft.com/office/drawing/2014/main" val="3361954605"/>
                    </a:ext>
                  </a:extLst>
                </a:gridCol>
                <a:gridCol w="246888">
                  <a:extLst>
                    <a:ext uri="{9D8B030D-6E8A-4147-A177-3AD203B41FA5}">
                      <a16:colId xmlns:a16="http://schemas.microsoft.com/office/drawing/2014/main" val="3387604259"/>
                    </a:ext>
                  </a:extLst>
                </a:gridCol>
                <a:gridCol w="246888">
                  <a:extLst>
                    <a:ext uri="{9D8B030D-6E8A-4147-A177-3AD203B41FA5}">
                      <a16:colId xmlns:a16="http://schemas.microsoft.com/office/drawing/2014/main" val="2152302095"/>
                    </a:ext>
                  </a:extLst>
                </a:gridCol>
                <a:gridCol w="246888">
                  <a:extLst>
                    <a:ext uri="{9D8B030D-6E8A-4147-A177-3AD203B41FA5}">
                      <a16:colId xmlns:a16="http://schemas.microsoft.com/office/drawing/2014/main" val="3288382743"/>
                    </a:ext>
                  </a:extLst>
                </a:gridCol>
                <a:gridCol w="246888">
                  <a:extLst>
                    <a:ext uri="{9D8B030D-6E8A-4147-A177-3AD203B41FA5}">
                      <a16:colId xmlns:a16="http://schemas.microsoft.com/office/drawing/2014/main" val="3009400673"/>
                    </a:ext>
                  </a:extLst>
                </a:gridCol>
                <a:gridCol w="246888">
                  <a:extLst>
                    <a:ext uri="{9D8B030D-6E8A-4147-A177-3AD203B41FA5}">
                      <a16:colId xmlns:a16="http://schemas.microsoft.com/office/drawing/2014/main" val="2051735119"/>
                    </a:ext>
                  </a:extLst>
                </a:gridCol>
                <a:gridCol w="246888">
                  <a:extLst>
                    <a:ext uri="{9D8B030D-6E8A-4147-A177-3AD203B41FA5}">
                      <a16:colId xmlns:a16="http://schemas.microsoft.com/office/drawing/2014/main" val="3519202391"/>
                    </a:ext>
                  </a:extLst>
                </a:gridCol>
                <a:gridCol w="246888">
                  <a:extLst>
                    <a:ext uri="{9D8B030D-6E8A-4147-A177-3AD203B41FA5}">
                      <a16:colId xmlns:a16="http://schemas.microsoft.com/office/drawing/2014/main" val="2381225190"/>
                    </a:ext>
                  </a:extLst>
                </a:gridCol>
                <a:gridCol w="246888">
                  <a:extLst>
                    <a:ext uri="{9D8B030D-6E8A-4147-A177-3AD203B41FA5}">
                      <a16:colId xmlns:a16="http://schemas.microsoft.com/office/drawing/2014/main" val="48437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866955560"/>
                  </a:ext>
                </a:extLst>
              </a:tr>
            </a:tbl>
          </a:graphicData>
        </a:graphic>
      </p:graphicFrame>
      <p:sp>
        <p:nvSpPr>
          <p:cNvPr id="4" name="Text Placeholder 3">
            <a:extLst>
              <a:ext uri="{FF2B5EF4-FFF2-40B4-BE49-F238E27FC236}">
                <a16:creationId xmlns:a16="http://schemas.microsoft.com/office/drawing/2014/main" id="{B5291DF5-BF76-4CF0-A589-554BF0C31B7E}"/>
              </a:ext>
            </a:extLst>
          </p:cNvPr>
          <p:cNvSpPr>
            <a:spLocks noGrp="1"/>
          </p:cNvSpPr>
          <p:nvPr>
            <p:ph type="body" sz="quarter" idx="14"/>
          </p:nvPr>
        </p:nvSpPr>
        <p:spPr/>
        <p:txBody>
          <a:bodyPr/>
          <a:lstStyle/>
          <a:p>
            <a:r>
              <a:rPr lang="en-US"/>
              <a:t>03/14/2024 - 03/20/2024</a:t>
            </a:r>
          </a:p>
        </p:txBody>
      </p:sp>
    </p:spTree>
    <p:extLst>
      <p:ext uri="{BB962C8B-B14F-4D97-AF65-F5344CB8AC3E}">
        <p14:creationId xmlns:p14="http://schemas.microsoft.com/office/powerpoint/2010/main" val="3068606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BD655-2B82-4E0F-9959-063F46ACAE4C}"/>
              </a:ext>
            </a:extLst>
          </p:cNvPr>
          <p:cNvSpPr>
            <a:spLocks noGrp="1"/>
          </p:cNvSpPr>
          <p:nvPr>
            <p:ph type="title"/>
          </p:nvPr>
        </p:nvSpPr>
        <p:spPr/>
        <p:txBody>
          <a:bodyPr/>
          <a:lstStyle/>
          <a:p>
            <a:r>
              <a:rPr lang="en-US"/>
              <a:t>Facebook Own Posts &amp; Shares Table | CHANNEL21 - 2 of 10</a:t>
            </a:r>
          </a:p>
        </p:txBody>
      </p:sp>
      <p:graphicFrame>
        <p:nvGraphicFramePr>
          <p:cNvPr id="5" name="Table Placeholder 4">
            <a:extLst>
              <a:ext uri="{FF2B5EF4-FFF2-40B4-BE49-F238E27FC236}">
                <a16:creationId xmlns:a16="http://schemas.microsoft.com/office/drawing/2014/main" id="{62926673-DC8C-4EE7-B464-3A00E6EA6B0C}"/>
              </a:ext>
            </a:extLst>
          </p:cNvPr>
          <p:cNvGraphicFramePr>
            <a:graphicFrameLocks noGrp="1"/>
          </p:cNvGraphicFramePr>
          <p:nvPr>
            <p:ph type="tbl" sz="quarter" idx="13"/>
            <p:extLst>
              <p:ext uri="{D42A27DB-BD31-4B8C-83A1-F6EECF244321}">
                <p14:modId xmlns:p14="http://schemas.microsoft.com/office/powerpoint/2010/main" val="1644847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261421824"/>
                    </a:ext>
                  </a:extLst>
                </a:gridCol>
                <a:gridCol w="1069849">
                  <a:extLst>
                    <a:ext uri="{9D8B030D-6E8A-4147-A177-3AD203B41FA5}">
                      <a16:colId xmlns:a16="http://schemas.microsoft.com/office/drawing/2014/main" val="2337574767"/>
                    </a:ext>
                  </a:extLst>
                </a:gridCol>
                <a:gridCol w="740665">
                  <a:extLst>
                    <a:ext uri="{9D8B030D-6E8A-4147-A177-3AD203B41FA5}">
                      <a16:colId xmlns:a16="http://schemas.microsoft.com/office/drawing/2014/main" val="4003096573"/>
                    </a:ext>
                  </a:extLst>
                </a:gridCol>
                <a:gridCol w="246888">
                  <a:extLst>
                    <a:ext uri="{9D8B030D-6E8A-4147-A177-3AD203B41FA5}">
                      <a16:colId xmlns:a16="http://schemas.microsoft.com/office/drawing/2014/main" val="2267783453"/>
                    </a:ext>
                  </a:extLst>
                </a:gridCol>
                <a:gridCol w="246888">
                  <a:extLst>
                    <a:ext uri="{9D8B030D-6E8A-4147-A177-3AD203B41FA5}">
                      <a16:colId xmlns:a16="http://schemas.microsoft.com/office/drawing/2014/main" val="1644381729"/>
                    </a:ext>
                  </a:extLst>
                </a:gridCol>
                <a:gridCol w="246888">
                  <a:extLst>
                    <a:ext uri="{9D8B030D-6E8A-4147-A177-3AD203B41FA5}">
                      <a16:colId xmlns:a16="http://schemas.microsoft.com/office/drawing/2014/main" val="3420599322"/>
                    </a:ext>
                  </a:extLst>
                </a:gridCol>
                <a:gridCol w="246888">
                  <a:extLst>
                    <a:ext uri="{9D8B030D-6E8A-4147-A177-3AD203B41FA5}">
                      <a16:colId xmlns:a16="http://schemas.microsoft.com/office/drawing/2014/main" val="778857564"/>
                    </a:ext>
                  </a:extLst>
                </a:gridCol>
                <a:gridCol w="246888">
                  <a:extLst>
                    <a:ext uri="{9D8B030D-6E8A-4147-A177-3AD203B41FA5}">
                      <a16:colId xmlns:a16="http://schemas.microsoft.com/office/drawing/2014/main" val="2299284969"/>
                    </a:ext>
                  </a:extLst>
                </a:gridCol>
                <a:gridCol w="246888">
                  <a:extLst>
                    <a:ext uri="{9D8B030D-6E8A-4147-A177-3AD203B41FA5}">
                      <a16:colId xmlns:a16="http://schemas.microsoft.com/office/drawing/2014/main" val="615931918"/>
                    </a:ext>
                  </a:extLst>
                </a:gridCol>
                <a:gridCol w="246888">
                  <a:extLst>
                    <a:ext uri="{9D8B030D-6E8A-4147-A177-3AD203B41FA5}">
                      <a16:colId xmlns:a16="http://schemas.microsoft.com/office/drawing/2014/main" val="3015524639"/>
                    </a:ext>
                  </a:extLst>
                </a:gridCol>
                <a:gridCol w="246888">
                  <a:extLst>
                    <a:ext uri="{9D8B030D-6E8A-4147-A177-3AD203B41FA5}">
                      <a16:colId xmlns:a16="http://schemas.microsoft.com/office/drawing/2014/main" val="2239025298"/>
                    </a:ext>
                  </a:extLst>
                </a:gridCol>
                <a:gridCol w="246888">
                  <a:extLst>
                    <a:ext uri="{9D8B030D-6E8A-4147-A177-3AD203B41FA5}">
                      <a16:colId xmlns:a16="http://schemas.microsoft.com/office/drawing/2014/main" val="1977976399"/>
                    </a:ext>
                  </a:extLst>
                </a:gridCol>
                <a:gridCol w="246888">
                  <a:extLst>
                    <a:ext uri="{9D8B030D-6E8A-4147-A177-3AD203B41FA5}">
                      <a16:colId xmlns:a16="http://schemas.microsoft.com/office/drawing/2014/main" val="1999043656"/>
                    </a:ext>
                  </a:extLst>
                </a:gridCol>
                <a:gridCol w="246888">
                  <a:extLst>
                    <a:ext uri="{9D8B030D-6E8A-4147-A177-3AD203B41FA5}">
                      <a16:colId xmlns:a16="http://schemas.microsoft.com/office/drawing/2014/main" val="1395010418"/>
                    </a:ext>
                  </a:extLst>
                </a:gridCol>
                <a:gridCol w="246888">
                  <a:extLst>
                    <a:ext uri="{9D8B030D-6E8A-4147-A177-3AD203B41FA5}">
                      <a16:colId xmlns:a16="http://schemas.microsoft.com/office/drawing/2014/main" val="4063454044"/>
                    </a:ext>
                  </a:extLst>
                </a:gridCol>
                <a:gridCol w="246888">
                  <a:extLst>
                    <a:ext uri="{9D8B030D-6E8A-4147-A177-3AD203B41FA5}">
                      <a16:colId xmlns:a16="http://schemas.microsoft.com/office/drawing/2014/main" val="1721200170"/>
                    </a:ext>
                  </a:extLst>
                </a:gridCol>
                <a:gridCol w="246888">
                  <a:extLst>
                    <a:ext uri="{9D8B030D-6E8A-4147-A177-3AD203B41FA5}">
                      <a16:colId xmlns:a16="http://schemas.microsoft.com/office/drawing/2014/main" val="3856002869"/>
                    </a:ext>
                  </a:extLst>
                </a:gridCol>
                <a:gridCol w="246888">
                  <a:extLst>
                    <a:ext uri="{9D8B030D-6E8A-4147-A177-3AD203B41FA5}">
                      <a16:colId xmlns:a16="http://schemas.microsoft.com/office/drawing/2014/main" val="1742209009"/>
                    </a:ext>
                  </a:extLst>
                </a:gridCol>
                <a:gridCol w="246888">
                  <a:extLst>
                    <a:ext uri="{9D8B030D-6E8A-4147-A177-3AD203B41FA5}">
                      <a16:colId xmlns:a16="http://schemas.microsoft.com/office/drawing/2014/main" val="1284874487"/>
                    </a:ext>
                  </a:extLst>
                </a:gridCol>
                <a:gridCol w="246888">
                  <a:extLst>
                    <a:ext uri="{9D8B030D-6E8A-4147-A177-3AD203B41FA5}">
                      <a16:colId xmlns:a16="http://schemas.microsoft.com/office/drawing/2014/main" val="2074540366"/>
                    </a:ext>
                  </a:extLst>
                </a:gridCol>
                <a:gridCol w="246888">
                  <a:extLst>
                    <a:ext uri="{9D8B030D-6E8A-4147-A177-3AD203B41FA5}">
                      <a16:colId xmlns:a16="http://schemas.microsoft.com/office/drawing/2014/main" val="2027649384"/>
                    </a:ext>
                  </a:extLst>
                </a:gridCol>
                <a:gridCol w="246888">
                  <a:extLst>
                    <a:ext uri="{9D8B030D-6E8A-4147-A177-3AD203B41FA5}">
                      <a16:colId xmlns:a16="http://schemas.microsoft.com/office/drawing/2014/main" val="568863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338973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CHANNEL21 - 2024-03-16 10:00:27</a:t>
                      </a:r>
                      <a:r>
                        <a:rPr kumimoji="0" lang="de-DE" sz="1000" b="0" i="0" u="none" strike="noStrike" kern="1200" cap="none" spc="0" normalizeH="0" baseline="0" noProof="0">
                          <a:ln>
                            <a:noFill/>
                          </a:ln>
                          <a:solidFill>
                            <a:prstClr val="black"/>
                          </a:solidFill>
                          <a:effectLst/>
                          <a:uLnTx/>
                          <a:uFillTx/>
                          <a:latin typeface="Calibri"/>
                          <a:ea typeface="+mn-ea"/>
                          <a:cs typeface="+mn-cs"/>
                        </a:rPr>
                        <a:t>
 🌸🐰🥐 Verleihe deinem Osterbrunch mit diesen einfachen Frischkäse- und Marmeladenblumen einen frühlingshaften Touch! 🌼🍓 Sie sind nicht nur hübsch anzusehen, sondern auch köstlich!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https://quintly-eu-image-storage.s3.amazonaws.com/6ffffd9a1f9875f5165b26f2bda537b2/ae125794f3ece2f2f271d5b893f122f4.jpg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732919330"/>
                  </a:ext>
                </a:extLst>
              </a:tr>
            </a:tbl>
          </a:graphicData>
        </a:graphic>
      </p:graphicFrame>
      <p:sp>
        <p:nvSpPr>
          <p:cNvPr id="4" name="Text Placeholder 3">
            <a:extLst>
              <a:ext uri="{FF2B5EF4-FFF2-40B4-BE49-F238E27FC236}">
                <a16:creationId xmlns:a16="http://schemas.microsoft.com/office/drawing/2014/main" id="{FD739958-5E65-41D8-ACDE-E5132C1BC301}"/>
              </a:ext>
            </a:extLst>
          </p:cNvPr>
          <p:cNvSpPr>
            <a:spLocks noGrp="1"/>
          </p:cNvSpPr>
          <p:nvPr>
            <p:ph type="body" sz="quarter" idx="14"/>
          </p:nvPr>
        </p:nvSpPr>
        <p:spPr/>
        <p:txBody>
          <a:bodyPr/>
          <a:lstStyle/>
          <a:p>
            <a:r>
              <a:rPr lang="en-US"/>
              <a:t>03/14/2024 - 03/20/2024</a:t>
            </a:r>
          </a:p>
        </p:txBody>
      </p:sp>
    </p:spTree>
    <p:extLst>
      <p:ext uri="{BB962C8B-B14F-4D97-AF65-F5344CB8AC3E}">
        <p14:creationId xmlns:p14="http://schemas.microsoft.com/office/powerpoint/2010/main" val="2205850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B7682-A5C3-47A3-B101-965647319FBE}"/>
              </a:ext>
            </a:extLst>
          </p:cNvPr>
          <p:cNvSpPr>
            <a:spLocks noGrp="1"/>
          </p:cNvSpPr>
          <p:nvPr>
            <p:ph type="title"/>
          </p:nvPr>
        </p:nvSpPr>
        <p:spPr/>
        <p:txBody>
          <a:bodyPr/>
          <a:lstStyle/>
          <a:p>
            <a:r>
              <a:rPr lang="en-US"/>
              <a:t>Facebook Own Posts &amp; Shares Table | CHANNEL21 - 3 of 10</a:t>
            </a:r>
          </a:p>
        </p:txBody>
      </p:sp>
      <p:graphicFrame>
        <p:nvGraphicFramePr>
          <p:cNvPr id="5" name="Table Placeholder 4">
            <a:extLst>
              <a:ext uri="{FF2B5EF4-FFF2-40B4-BE49-F238E27FC236}">
                <a16:creationId xmlns:a16="http://schemas.microsoft.com/office/drawing/2014/main" id="{C281FD89-0B05-43EB-9DD9-6ECC5B28F122}"/>
              </a:ext>
            </a:extLst>
          </p:cNvPr>
          <p:cNvGraphicFramePr>
            <a:graphicFrameLocks noGrp="1"/>
          </p:cNvGraphicFramePr>
          <p:nvPr>
            <p:ph type="tbl" sz="quarter" idx="13"/>
            <p:extLst>
              <p:ext uri="{D42A27DB-BD31-4B8C-83A1-F6EECF244321}">
                <p14:modId xmlns:p14="http://schemas.microsoft.com/office/powerpoint/2010/main" val="4187915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2381883773"/>
                    </a:ext>
                  </a:extLst>
                </a:gridCol>
                <a:gridCol w="1069849">
                  <a:extLst>
                    <a:ext uri="{9D8B030D-6E8A-4147-A177-3AD203B41FA5}">
                      <a16:colId xmlns:a16="http://schemas.microsoft.com/office/drawing/2014/main" val="330737825"/>
                    </a:ext>
                  </a:extLst>
                </a:gridCol>
                <a:gridCol w="740665">
                  <a:extLst>
                    <a:ext uri="{9D8B030D-6E8A-4147-A177-3AD203B41FA5}">
                      <a16:colId xmlns:a16="http://schemas.microsoft.com/office/drawing/2014/main" val="2569192085"/>
                    </a:ext>
                  </a:extLst>
                </a:gridCol>
                <a:gridCol w="246888">
                  <a:extLst>
                    <a:ext uri="{9D8B030D-6E8A-4147-A177-3AD203B41FA5}">
                      <a16:colId xmlns:a16="http://schemas.microsoft.com/office/drawing/2014/main" val="1451811352"/>
                    </a:ext>
                  </a:extLst>
                </a:gridCol>
                <a:gridCol w="246888">
                  <a:extLst>
                    <a:ext uri="{9D8B030D-6E8A-4147-A177-3AD203B41FA5}">
                      <a16:colId xmlns:a16="http://schemas.microsoft.com/office/drawing/2014/main" val="3335408212"/>
                    </a:ext>
                  </a:extLst>
                </a:gridCol>
                <a:gridCol w="246888">
                  <a:extLst>
                    <a:ext uri="{9D8B030D-6E8A-4147-A177-3AD203B41FA5}">
                      <a16:colId xmlns:a16="http://schemas.microsoft.com/office/drawing/2014/main" val="3327469229"/>
                    </a:ext>
                  </a:extLst>
                </a:gridCol>
                <a:gridCol w="246888">
                  <a:extLst>
                    <a:ext uri="{9D8B030D-6E8A-4147-A177-3AD203B41FA5}">
                      <a16:colId xmlns:a16="http://schemas.microsoft.com/office/drawing/2014/main" val="3139575275"/>
                    </a:ext>
                  </a:extLst>
                </a:gridCol>
                <a:gridCol w="246888">
                  <a:extLst>
                    <a:ext uri="{9D8B030D-6E8A-4147-A177-3AD203B41FA5}">
                      <a16:colId xmlns:a16="http://schemas.microsoft.com/office/drawing/2014/main" val="2696022030"/>
                    </a:ext>
                  </a:extLst>
                </a:gridCol>
                <a:gridCol w="246888">
                  <a:extLst>
                    <a:ext uri="{9D8B030D-6E8A-4147-A177-3AD203B41FA5}">
                      <a16:colId xmlns:a16="http://schemas.microsoft.com/office/drawing/2014/main" val="3507160192"/>
                    </a:ext>
                  </a:extLst>
                </a:gridCol>
                <a:gridCol w="246888">
                  <a:extLst>
                    <a:ext uri="{9D8B030D-6E8A-4147-A177-3AD203B41FA5}">
                      <a16:colId xmlns:a16="http://schemas.microsoft.com/office/drawing/2014/main" val="3829712406"/>
                    </a:ext>
                  </a:extLst>
                </a:gridCol>
                <a:gridCol w="246888">
                  <a:extLst>
                    <a:ext uri="{9D8B030D-6E8A-4147-A177-3AD203B41FA5}">
                      <a16:colId xmlns:a16="http://schemas.microsoft.com/office/drawing/2014/main" val="533861545"/>
                    </a:ext>
                  </a:extLst>
                </a:gridCol>
                <a:gridCol w="246888">
                  <a:extLst>
                    <a:ext uri="{9D8B030D-6E8A-4147-A177-3AD203B41FA5}">
                      <a16:colId xmlns:a16="http://schemas.microsoft.com/office/drawing/2014/main" val="3333460483"/>
                    </a:ext>
                  </a:extLst>
                </a:gridCol>
                <a:gridCol w="246888">
                  <a:extLst>
                    <a:ext uri="{9D8B030D-6E8A-4147-A177-3AD203B41FA5}">
                      <a16:colId xmlns:a16="http://schemas.microsoft.com/office/drawing/2014/main" val="2806886423"/>
                    </a:ext>
                  </a:extLst>
                </a:gridCol>
                <a:gridCol w="246888">
                  <a:extLst>
                    <a:ext uri="{9D8B030D-6E8A-4147-A177-3AD203B41FA5}">
                      <a16:colId xmlns:a16="http://schemas.microsoft.com/office/drawing/2014/main" val="454285688"/>
                    </a:ext>
                  </a:extLst>
                </a:gridCol>
                <a:gridCol w="246888">
                  <a:extLst>
                    <a:ext uri="{9D8B030D-6E8A-4147-A177-3AD203B41FA5}">
                      <a16:colId xmlns:a16="http://schemas.microsoft.com/office/drawing/2014/main" val="2376994338"/>
                    </a:ext>
                  </a:extLst>
                </a:gridCol>
                <a:gridCol w="246888">
                  <a:extLst>
                    <a:ext uri="{9D8B030D-6E8A-4147-A177-3AD203B41FA5}">
                      <a16:colId xmlns:a16="http://schemas.microsoft.com/office/drawing/2014/main" val="1010257542"/>
                    </a:ext>
                  </a:extLst>
                </a:gridCol>
                <a:gridCol w="246888">
                  <a:extLst>
                    <a:ext uri="{9D8B030D-6E8A-4147-A177-3AD203B41FA5}">
                      <a16:colId xmlns:a16="http://schemas.microsoft.com/office/drawing/2014/main" val="762138859"/>
                    </a:ext>
                  </a:extLst>
                </a:gridCol>
                <a:gridCol w="246888">
                  <a:extLst>
                    <a:ext uri="{9D8B030D-6E8A-4147-A177-3AD203B41FA5}">
                      <a16:colId xmlns:a16="http://schemas.microsoft.com/office/drawing/2014/main" val="73268534"/>
                    </a:ext>
                  </a:extLst>
                </a:gridCol>
                <a:gridCol w="246888">
                  <a:extLst>
                    <a:ext uri="{9D8B030D-6E8A-4147-A177-3AD203B41FA5}">
                      <a16:colId xmlns:a16="http://schemas.microsoft.com/office/drawing/2014/main" val="13141657"/>
                    </a:ext>
                  </a:extLst>
                </a:gridCol>
                <a:gridCol w="246888">
                  <a:extLst>
                    <a:ext uri="{9D8B030D-6E8A-4147-A177-3AD203B41FA5}">
                      <a16:colId xmlns:a16="http://schemas.microsoft.com/office/drawing/2014/main" val="3178460495"/>
                    </a:ext>
                  </a:extLst>
                </a:gridCol>
                <a:gridCol w="246888">
                  <a:extLst>
                    <a:ext uri="{9D8B030D-6E8A-4147-A177-3AD203B41FA5}">
                      <a16:colId xmlns:a16="http://schemas.microsoft.com/office/drawing/2014/main" val="2777268790"/>
                    </a:ext>
                  </a:extLst>
                </a:gridCol>
                <a:gridCol w="246888">
                  <a:extLst>
                    <a:ext uri="{9D8B030D-6E8A-4147-A177-3AD203B41FA5}">
                      <a16:colId xmlns:a16="http://schemas.microsoft.com/office/drawing/2014/main" val="1470109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148575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CHANNEL21 - 2024-03-18 08:00:10</a:t>
                      </a:r>
                      <a:r>
                        <a:rPr kumimoji="0" lang="de-DE" sz="1000" b="0" i="0" u="none" strike="noStrike" kern="1200" cap="none" spc="0" normalizeH="0" baseline="0" noProof="0">
                          <a:ln>
                            <a:noFill/>
                          </a:ln>
                          <a:solidFill>
                            <a:prstClr val="black"/>
                          </a:solidFill>
                          <a:effectLst/>
                          <a:uLnTx/>
                          <a:uFillTx/>
                          <a:latin typeface="Calibri"/>
                          <a:ea typeface="+mn-ea"/>
                          <a:cs typeface="+mn-cs"/>
                        </a:rPr>
                        <a:t>
 🥚🐰🐣 An alle Oster-Fans da draußen: Wie färbt ihr dieses Jahr eure Eier? Mit Naturprodukten, Lebensmittelfarbe, wird marmoriert, geklebt, gebatikt oder lasst ihr die Kinder mit Wasserfarben ran? Wir freuen uns über Inspiration!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https://quintly-eu-image-storage.s3.amazonaws.com/6ffffd9a1f9875f5165b26f2bda537b2/aaa57450cdcb77af0ae1c0467048ea9d.jpg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53321795"/>
                  </a:ext>
                </a:extLst>
              </a:tr>
            </a:tbl>
          </a:graphicData>
        </a:graphic>
      </p:graphicFrame>
      <p:sp>
        <p:nvSpPr>
          <p:cNvPr id="4" name="Text Placeholder 3">
            <a:extLst>
              <a:ext uri="{FF2B5EF4-FFF2-40B4-BE49-F238E27FC236}">
                <a16:creationId xmlns:a16="http://schemas.microsoft.com/office/drawing/2014/main" id="{797ADD65-0101-4739-88B9-BF80C420EE3C}"/>
              </a:ext>
            </a:extLst>
          </p:cNvPr>
          <p:cNvSpPr>
            <a:spLocks noGrp="1"/>
          </p:cNvSpPr>
          <p:nvPr>
            <p:ph type="body" sz="quarter" idx="14"/>
          </p:nvPr>
        </p:nvSpPr>
        <p:spPr/>
        <p:txBody>
          <a:bodyPr/>
          <a:lstStyle/>
          <a:p>
            <a:r>
              <a:rPr lang="en-US"/>
              <a:t>03/14/2024 - 03/20/2024</a:t>
            </a:r>
          </a:p>
        </p:txBody>
      </p:sp>
    </p:spTree>
    <p:extLst>
      <p:ext uri="{BB962C8B-B14F-4D97-AF65-F5344CB8AC3E}">
        <p14:creationId xmlns:p14="http://schemas.microsoft.com/office/powerpoint/2010/main" val="21231162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3A377-48DF-42B9-A972-D6C6941417F6}"/>
              </a:ext>
            </a:extLst>
          </p:cNvPr>
          <p:cNvSpPr>
            <a:spLocks noGrp="1"/>
          </p:cNvSpPr>
          <p:nvPr>
            <p:ph type="title"/>
          </p:nvPr>
        </p:nvSpPr>
        <p:spPr/>
        <p:txBody>
          <a:bodyPr/>
          <a:lstStyle/>
          <a:p>
            <a:r>
              <a:rPr lang="en-US"/>
              <a:t>Facebook Own Posts &amp; Shares Table | CHANNEL21 - 4 of 10</a:t>
            </a:r>
          </a:p>
        </p:txBody>
      </p:sp>
      <p:graphicFrame>
        <p:nvGraphicFramePr>
          <p:cNvPr id="5" name="Table Placeholder 4">
            <a:extLst>
              <a:ext uri="{FF2B5EF4-FFF2-40B4-BE49-F238E27FC236}">
                <a16:creationId xmlns:a16="http://schemas.microsoft.com/office/drawing/2014/main" id="{E8938884-B478-4DF1-A50F-92F52C96D91C}"/>
              </a:ext>
            </a:extLst>
          </p:cNvPr>
          <p:cNvGraphicFramePr>
            <a:graphicFrameLocks noGrp="1"/>
          </p:cNvGraphicFramePr>
          <p:nvPr>
            <p:ph type="tbl" sz="quarter" idx="13"/>
            <p:extLst>
              <p:ext uri="{D42A27DB-BD31-4B8C-83A1-F6EECF244321}">
                <p14:modId xmlns:p14="http://schemas.microsoft.com/office/powerpoint/2010/main" val="3365010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2918437862"/>
                    </a:ext>
                  </a:extLst>
                </a:gridCol>
                <a:gridCol w="1069849">
                  <a:extLst>
                    <a:ext uri="{9D8B030D-6E8A-4147-A177-3AD203B41FA5}">
                      <a16:colId xmlns:a16="http://schemas.microsoft.com/office/drawing/2014/main" val="758833412"/>
                    </a:ext>
                  </a:extLst>
                </a:gridCol>
                <a:gridCol w="740665">
                  <a:extLst>
                    <a:ext uri="{9D8B030D-6E8A-4147-A177-3AD203B41FA5}">
                      <a16:colId xmlns:a16="http://schemas.microsoft.com/office/drawing/2014/main" val="3254981685"/>
                    </a:ext>
                  </a:extLst>
                </a:gridCol>
                <a:gridCol w="246888">
                  <a:extLst>
                    <a:ext uri="{9D8B030D-6E8A-4147-A177-3AD203B41FA5}">
                      <a16:colId xmlns:a16="http://schemas.microsoft.com/office/drawing/2014/main" val="2485624596"/>
                    </a:ext>
                  </a:extLst>
                </a:gridCol>
                <a:gridCol w="246888">
                  <a:extLst>
                    <a:ext uri="{9D8B030D-6E8A-4147-A177-3AD203B41FA5}">
                      <a16:colId xmlns:a16="http://schemas.microsoft.com/office/drawing/2014/main" val="741145976"/>
                    </a:ext>
                  </a:extLst>
                </a:gridCol>
                <a:gridCol w="246888">
                  <a:extLst>
                    <a:ext uri="{9D8B030D-6E8A-4147-A177-3AD203B41FA5}">
                      <a16:colId xmlns:a16="http://schemas.microsoft.com/office/drawing/2014/main" val="3449006549"/>
                    </a:ext>
                  </a:extLst>
                </a:gridCol>
                <a:gridCol w="246888">
                  <a:extLst>
                    <a:ext uri="{9D8B030D-6E8A-4147-A177-3AD203B41FA5}">
                      <a16:colId xmlns:a16="http://schemas.microsoft.com/office/drawing/2014/main" val="3230332534"/>
                    </a:ext>
                  </a:extLst>
                </a:gridCol>
                <a:gridCol w="246888">
                  <a:extLst>
                    <a:ext uri="{9D8B030D-6E8A-4147-A177-3AD203B41FA5}">
                      <a16:colId xmlns:a16="http://schemas.microsoft.com/office/drawing/2014/main" val="2361017333"/>
                    </a:ext>
                  </a:extLst>
                </a:gridCol>
                <a:gridCol w="246888">
                  <a:extLst>
                    <a:ext uri="{9D8B030D-6E8A-4147-A177-3AD203B41FA5}">
                      <a16:colId xmlns:a16="http://schemas.microsoft.com/office/drawing/2014/main" val="2330026871"/>
                    </a:ext>
                  </a:extLst>
                </a:gridCol>
                <a:gridCol w="246888">
                  <a:extLst>
                    <a:ext uri="{9D8B030D-6E8A-4147-A177-3AD203B41FA5}">
                      <a16:colId xmlns:a16="http://schemas.microsoft.com/office/drawing/2014/main" val="3951770403"/>
                    </a:ext>
                  </a:extLst>
                </a:gridCol>
                <a:gridCol w="246888">
                  <a:extLst>
                    <a:ext uri="{9D8B030D-6E8A-4147-A177-3AD203B41FA5}">
                      <a16:colId xmlns:a16="http://schemas.microsoft.com/office/drawing/2014/main" val="965360912"/>
                    </a:ext>
                  </a:extLst>
                </a:gridCol>
                <a:gridCol w="246888">
                  <a:extLst>
                    <a:ext uri="{9D8B030D-6E8A-4147-A177-3AD203B41FA5}">
                      <a16:colId xmlns:a16="http://schemas.microsoft.com/office/drawing/2014/main" val="3230915830"/>
                    </a:ext>
                  </a:extLst>
                </a:gridCol>
                <a:gridCol w="246888">
                  <a:extLst>
                    <a:ext uri="{9D8B030D-6E8A-4147-A177-3AD203B41FA5}">
                      <a16:colId xmlns:a16="http://schemas.microsoft.com/office/drawing/2014/main" val="3498902203"/>
                    </a:ext>
                  </a:extLst>
                </a:gridCol>
                <a:gridCol w="246888">
                  <a:extLst>
                    <a:ext uri="{9D8B030D-6E8A-4147-A177-3AD203B41FA5}">
                      <a16:colId xmlns:a16="http://schemas.microsoft.com/office/drawing/2014/main" val="1150419551"/>
                    </a:ext>
                  </a:extLst>
                </a:gridCol>
                <a:gridCol w="246888">
                  <a:extLst>
                    <a:ext uri="{9D8B030D-6E8A-4147-A177-3AD203B41FA5}">
                      <a16:colId xmlns:a16="http://schemas.microsoft.com/office/drawing/2014/main" val="1363080518"/>
                    </a:ext>
                  </a:extLst>
                </a:gridCol>
                <a:gridCol w="246888">
                  <a:extLst>
                    <a:ext uri="{9D8B030D-6E8A-4147-A177-3AD203B41FA5}">
                      <a16:colId xmlns:a16="http://schemas.microsoft.com/office/drawing/2014/main" val="1115311422"/>
                    </a:ext>
                  </a:extLst>
                </a:gridCol>
                <a:gridCol w="246888">
                  <a:extLst>
                    <a:ext uri="{9D8B030D-6E8A-4147-A177-3AD203B41FA5}">
                      <a16:colId xmlns:a16="http://schemas.microsoft.com/office/drawing/2014/main" val="4269116165"/>
                    </a:ext>
                  </a:extLst>
                </a:gridCol>
                <a:gridCol w="246888">
                  <a:extLst>
                    <a:ext uri="{9D8B030D-6E8A-4147-A177-3AD203B41FA5}">
                      <a16:colId xmlns:a16="http://schemas.microsoft.com/office/drawing/2014/main" val="276217390"/>
                    </a:ext>
                  </a:extLst>
                </a:gridCol>
                <a:gridCol w="246888">
                  <a:extLst>
                    <a:ext uri="{9D8B030D-6E8A-4147-A177-3AD203B41FA5}">
                      <a16:colId xmlns:a16="http://schemas.microsoft.com/office/drawing/2014/main" val="2493687072"/>
                    </a:ext>
                  </a:extLst>
                </a:gridCol>
                <a:gridCol w="246888">
                  <a:extLst>
                    <a:ext uri="{9D8B030D-6E8A-4147-A177-3AD203B41FA5}">
                      <a16:colId xmlns:a16="http://schemas.microsoft.com/office/drawing/2014/main" val="921645205"/>
                    </a:ext>
                  </a:extLst>
                </a:gridCol>
                <a:gridCol w="246888">
                  <a:extLst>
                    <a:ext uri="{9D8B030D-6E8A-4147-A177-3AD203B41FA5}">
                      <a16:colId xmlns:a16="http://schemas.microsoft.com/office/drawing/2014/main" val="567110580"/>
                    </a:ext>
                  </a:extLst>
                </a:gridCol>
                <a:gridCol w="246888">
                  <a:extLst>
                    <a:ext uri="{9D8B030D-6E8A-4147-A177-3AD203B41FA5}">
                      <a16:colId xmlns:a16="http://schemas.microsoft.com/office/drawing/2014/main" val="3550682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25994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CHANNEL21 - 2024-03-15 18:00:28</a:t>
                      </a:r>
                      <a:r>
                        <a:rPr kumimoji="0" lang="de-DE" sz="1000" b="0" i="0" u="none" strike="noStrike" kern="1200" cap="none" spc="0" normalizeH="0" baseline="0" noProof="0">
                          <a:ln>
                            <a:noFill/>
                          </a:ln>
                          <a:solidFill>
                            <a:prstClr val="black"/>
                          </a:solidFill>
                          <a:effectLst/>
                          <a:uLnTx/>
                          <a:uFillTx/>
                          <a:latin typeface="Calibri"/>
                          <a:ea typeface="+mn-ea"/>
                          <a:cs typeface="+mn-cs"/>
                        </a:rPr>
                        <a:t>
 💚🤍❤️ Dolce Vita zum Anziehen 👗? Das ist MIALUSSO 🥰. Unsere neue Fashion-Marke transportiert wie keine andere die italienische Leidenschaft zu stilvoller, ausgefallener Mode. Tunika-Blusen, Lederjacken, Palazzohosen, Kleider, … schau genau hin, wenn sie dir winken, wollen sie alle von DIR auf der Piazza ausgeführt werden!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https://quintly-eu-image-storage.s3.amazonaws.com/6ffffd9a1f9875f5165b26f2bda537b2/aa1e589777e84988775620f3624f271a.png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81666315"/>
                  </a:ext>
                </a:extLst>
              </a:tr>
            </a:tbl>
          </a:graphicData>
        </a:graphic>
      </p:graphicFrame>
      <p:sp>
        <p:nvSpPr>
          <p:cNvPr id="4" name="Text Placeholder 3">
            <a:extLst>
              <a:ext uri="{FF2B5EF4-FFF2-40B4-BE49-F238E27FC236}">
                <a16:creationId xmlns:a16="http://schemas.microsoft.com/office/drawing/2014/main" id="{EEA661AA-ED80-4205-93C0-1ABAA7EF4804}"/>
              </a:ext>
            </a:extLst>
          </p:cNvPr>
          <p:cNvSpPr>
            <a:spLocks noGrp="1"/>
          </p:cNvSpPr>
          <p:nvPr>
            <p:ph type="body" sz="quarter" idx="14"/>
          </p:nvPr>
        </p:nvSpPr>
        <p:spPr/>
        <p:txBody>
          <a:bodyPr/>
          <a:lstStyle/>
          <a:p>
            <a:r>
              <a:rPr lang="en-US"/>
              <a:t>03/14/2024 - 03/20/2024</a:t>
            </a:r>
          </a:p>
        </p:txBody>
      </p:sp>
    </p:spTree>
    <p:extLst>
      <p:ext uri="{BB962C8B-B14F-4D97-AF65-F5344CB8AC3E}">
        <p14:creationId xmlns:p14="http://schemas.microsoft.com/office/powerpoint/2010/main" val="2310662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F8077-897D-4CBC-BE96-65CB106E51F3}"/>
              </a:ext>
            </a:extLst>
          </p:cNvPr>
          <p:cNvSpPr>
            <a:spLocks noGrp="1"/>
          </p:cNvSpPr>
          <p:nvPr>
            <p:ph type="title"/>
          </p:nvPr>
        </p:nvSpPr>
        <p:spPr/>
        <p:txBody>
          <a:bodyPr/>
          <a:lstStyle/>
          <a:p>
            <a:r>
              <a:rPr lang="en-US"/>
              <a:t>Facebook Own Posts &amp; Shares Table | CHANNEL21 - 5 of 10</a:t>
            </a:r>
          </a:p>
        </p:txBody>
      </p:sp>
      <p:graphicFrame>
        <p:nvGraphicFramePr>
          <p:cNvPr id="5" name="Table Placeholder 4">
            <a:extLst>
              <a:ext uri="{FF2B5EF4-FFF2-40B4-BE49-F238E27FC236}">
                <a16:creationId xmlns:a16="http://schemas.microsoft.com/office/drawing/2014/main" id="{07C2D971-6324-4472-9F46-62688C7D7697}"/>
              </a:ext>
            </a:extLst>
          </p:cNvPr>
          <p:cNvGraphicFramePr>
            <a:graphicFrameLocks noGrp="1"/>
          </p:cNvGraphicFramePr>
          <p:nvPr>
            <p:ph type="tbl" sz="quarter" idx="13"/>
            <p:extLst>
              <p:ext uri="{D42A27DB-BD31-4B8C-83A1-F6EECF244321}">
                <p14:modId xmlns:p14="http://schemas.microsoft.com/office/powerpoint/2010/main" val="2546014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137497790"/>
                    </a:ext>
                  </a:extLst>
                </a:gridCol>
                <a:gridCol w="1069849">
                  <a:extLst>
                    <a:ext uri="{9D8B030D-6E8A-4147-A177-3AD203B41FA5}">
                      <a16:colId xmlns:a16="http://schemas.microsoft.com/office/drawing/2014/main" val="1847013157"/>
                    </a:ext>
                  </a:extLst>
                </a:gridCol>
                <a:gridCol w="740665">
                  <a:extLst>
                    <a:ext uri="{9D8B030D-6E8A-4147-A177-3AD203B41FA5}">
                      <a16:colId xmlns:a16="http://schemas.microsoft.com/office/drawing/2014/main" val="2202296069"/>
                    </a:ext>
                  </a:extLst>
                </a:gridCol>
                <a:gridCol w="246888">
                  <a:extLst>
                    <a:ext uri="{9D8B030D-6E8A-4147-A177-3AD203B41FA5}">
                      <a16:colId xmlns:a16="http://schemas.microsoft.com/office/drawing/2014/main" val="1132730004"/>
                    </a:ext>
                  </a:extLst>
                </a:gridCol>
                <a:gridCol w="246888">
                  <a:extLst>
                    <a:ext uri="{9D8B030D-6E8A-4147-A177-3AD203B41FA5}">
                      <a16:colId xmlns:a16="http://schemas.microsoft.com/office/drawing/2014/main" val="3619055357"/>
                    </a:ext>
                  </a:extLst>
                </a:gridCol>
                <a:gridCol w="246888">
                  <a:extLst>
                    <a:ext uri="{9D8B030D-6E8A-4147-A177-3AD203B41FA5}">
                      <a16:colId xmlns:a16="http://schemas.microsoft.com/office/drawing/2014/main" val="3420713802"/>
                    </a:ext>
                  </a:extLst>
                </a:gridCol>
                <a:gridCol w="246888">
                  <a:extLst>
                    <a:ext uri="{9D8B030D-6E8A-4147-A177-3AD203B41FA5}">
                      <a16:colId xmlns:a16="http://schemas.microsoft.com/office/drawing/2014/main" val="372155689"/>
                    </a:ext>
                  </a:extLst>
                </a:gridCol>
                <a:gridCol w="246888">
                  <a:extLst>
                    <a:ext uri="{9D8B030D-6E8A-4147-A177-3AD203B41FA5}">
                      <a16:colId xmlns:a16="http://schemas.microsoft.com/office/drawing/2014/main" val="4221534899"/>
                    </a:ext>
                  </a:extLst>
                </a:gridCol>
                <a:gridCol w="246888">
                  <a:extLst>
                    <a:ext uri="{9D8B030D-6E8A-4147-A177-3AD203B41FA5}">
                      <a16:colId xmlns:a16="http://schemas.microsoft.com/office/drawing/2014/main" val="635322160"/>
                    </a:ext>
                  </a:extLst>
                </a:gridCol>
                <a:gridCol w="246888">
                  <a:extLst>
                    <a:ext uri="{9D8B030D-6E8A-4147-A177-3AD203B41FA5}">
                      <a16:colId xmlns:a16="http://schemas.microsoft.com/office/drawing/2014/main" val="3870424989"/>
                    </a:ext>
                  </a:extLst>
                </a:gridCol>
                <a:gridCol w="246888">
                  <a:extLst>
                    <a:ext uri="{9D8B030D-6E8A-4147-A177-3AD203B41FA5}">
                      <a16:colId xmlns:a16="http://schemas.microsoft.com/office/drawing/2014/main" val="2389156830"/>
                    </a:ext>
                  </a:extLst>
                </a:gridCol>
                <a:gridCol w="246888">
                  <a:extLst>
                    <a:ext uri="{9D8B030D-6E8A-4147-A177-3AD203B41FA5}">
                      <a16:colId xmlns:a16="http://schemas.microsoft.com/office/drawing/2014/main" val="1666748687"/>
                    </a:ext>
                  </a:extLst>
                </a:gridCol>
                <a:gridCol w="246888">
                  <a:extLst>
                    <a:ext uri="{9D8B030D-6E8A-4147-A177-3AD203B41FA5}">
                      <a16:colId xmlns:a16="http://schemas.microsoft.com/office/drawing/2014/main" val="3803089292"/>
                    </a:ext>
                  </a:extLst>
                </a:gridCol>
                <a:gridCol w="246888">
                  <a:extLst>
                    <a:ext uri="{9D8B030D-6E8A-4147-A177-3AD203B41FA5}">
                      <a16:colId xmlns:a16="http://schemas.microsoft.com/office/drawing/2014/main" val="2223392070"/>
                    </a:ext>
                  </a:extLst>
                </a:gridCol>
                <a:gridCol w="246888">
                  <a:extLst>
                    <a:ext uri="{9D8B030D-6E8A-4147-A177-3AD203B41FA5}">
                      <a16:colId xmlns:a16="http://schemas.microsoft.com/office/drawing/2014/main" val="2221198528"/>
                    </a:ext>
                  </a:extLst>
                </a:gridCol>
                <a:gridCol w="246888">
                  <a:extLst>
                    <a:ext uri="{9D8B030D-6E8A-4147-A177-3AD203B41FA5}">
                      <a16:colId xmlns:a16="http://schemas.microsoft.com/office/drawing/2014/main" val="109675247"/>
                    </a:ext>
                  </a:extLst>
                </a:gridCol>
                <a:gridCol w="246888">
                  <a:extLst>
                    <a:ext uri="{9D8B030D-6E8A-4147-A177-3AD203B41FA5}">
                      <a16:colId xmlns:a16="http://schemas.microsoft.com/office/drawing/2014/main" val="1017534984"/>
                    </a:ext>
                  </a:extLst>
                </a:gridCol>
                <a:gridCol w="246888">
                  <a:extLst>
                    <a:ext uri="{9D8B030D-6E8A-4147-A177-3AD203B41FA5}">
                      <a16:colId xmlns:a16="http://schemas.microsoft.com/office/drawing/2014/main" val="3074252479"/>
                    </a:ext>
                  </a:extLst>
                </a:gridCol>
                <a:gridCol w="246888">
                  <a:extLst>
                    <a:ext uri="{9D8B030D-6E8A-4147-A177-3AD203B41FA5}">
                      <a16:colId xmlns:a16="http://schemas.microsoft.com/office/drawing/2014/main" val="2038024130"/>
                    </a:ext>
                  </a:extLst>
                </a:gridCol>
                <a:gridCol w="246888">
                  <a:extLst>
                    <a:ext uri="{9D8B030D-6E8A-4147-A177-3AD203B41FA5}">
                      <a16:colId xmlns:a16="http://schemas.microsoft.com/office/drawing/2014/main" val="4206463364"/>
                    </a:ext>
                  </a:extLst>
                </a:gridCol>
                <a:gridCol w="246888">
                  <a:extLst>
                    <a:ext uri="{9D8B030D-6E8A-4147-A177-3AD203B41FA5}">
                      <a16:colId xmlns:a16="http://schemas.microsoft.com/office/drawing/2014/main" val="3450932817"/>
                    </a:ext>
                  </a:extLst>
                </a:gridCol>
                <a:gridCol w="246888">
                  <a:extLst>
                    <a:ext uri="{9D8B030D-6E8A-4147-A177-3AD203B41FA5}">
                      <a16:colId xmlns:a16="http://schemas.microsoft.com/office/drawing/2014/main" val="1008983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3436807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CHANNEL21 - 2024-03-16 10:00:07</a:t>
                      </a:r>
                      <a:r>
                        <a:rPr kumimoji="0" lang="de-DE" sz="1000" b="0" i="0" u="none" strike="noStrike" kern="1200" cap="none" spc="0" normalizeH="0" baseline="0" noProof="0">
                          <a:ln>
                            <a:noFill/>
                          </a:ln>
                          <a:solidFill>
                            <a:prstClr val="black"/>
                          </a:solidFill>
                          <a:effectLst/>
                          <a:uLnTx/>
                          <a:uFillTx/>
                          <a:latin typeface="Calibri"/>
                          <a:ea typeface="+mn-ea"/>
                          <a:cs typeface="+mn-cs"/>
                        </a:rPr>
                        <a:t>
 ☀️🌷 Auch Strick hat Frühlingsgefühle – und Punto &amp; Filo zeigt, wie toll die aussehen können! Die neue Frühjahr-/Sommerkollektion überzeugt mit strahlenden Farben und wunderschönen, feinen Strickmustern. Bist du bereit?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https://quintly-eu-image-storage.s3.amazonaws.com/6ffffd9a1f9875f5165b26f2bda537b2/aa1e589777e84988775620f3624f271a.png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569855534"/>
                  </a:ext>
                </a:extLst>
              </a:tr>
            </a:tbl>
          </a:graphicData>
        </a:graphic>
      </p:graphicFrame>
      <p:sp>
        <p:nvSpPr>
          <p:cNvPr id="4" name="Text Placeholder 3">
            <a:extLst>
              <a:ext uri="{FF2B5EF4-FFF2-40B4-BE49-F238E27FC236}">
                <a16:creationId xmlns:a16="http://schemas.microsoft.com/office/drawing/2014/main" id="{259B2FEE-0D86-469C-81CB-41463661859B}"/>
              </a:ext>
            </a:extLst>
          </p:cNvPr>
          <p:cNvSpPr>
            <a:spLocks noGrp="1"/>
          </p:cNvSpPr>
          <p:nvPr>
            <p:ph type="body" sz="quarter" idx="14"/>
          </p:nvPr>
        </p:nvSpPr>
        <p:spPr/>
        <p:txBody>
          <a:bodyPr/>
          <a:lstStyle/>
          <a:p>
            <a:r>
              <a:rPr lang="en-US"/>
              <a:t>03/14/2024 - 03/20/2024</a:t>
            </a:r>
          </a:p>
        </p:txBody>
      </p:sp>
    </p:spTree>
    <p:extLst>
      <p:ext uri="{BB962C8B-B14F-4D97-AF65-F5344CB8AC3E}">
        <p14:creationId xmlns:p14="http://schemas.microsoft.com/office/powerpoint/2010/main" val="632099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51173-1D52-4AD3-BAF1-32EDFE5B0AF9}"/>
              </a:ext>
            </a:extLst>
          </p:cNvPr>
          <p:cNvSpPr>
            <a:spLocks noGrp="1"/>
          </p:cNvSpPr>
          <p:nvPr>
            <p:ph type="title"/>
          </p:nvPr>
        </p:nvSpPr>
        <p:spPr/>
        <p:txBody>
          <a:bodyPr/>
          <a:lstStyle/>
          <a:p>
            <a:r>
              <a:rPr lang="en-US"/>
              <a:t>Facebook Own Posts &amp; Shares Table | CHANNEL21 - 6 of 10</a:t>
            </a:r>
          </a:p>
        </p:txBody>
      </p:sp>
      <p:graphicFrame>
        <p:nvGraphicFramePr>
          <p:cNvPr id="5" name="Table Placeholder 4">
            <a:extLst>
              <a:ext uri="{FF2B5EF4-FFF2-40B4-BE49-F238E27FC236}">
                <a16:creationId xmlns:a16="http://schemas.microsoft.com/office/drawing/2014/main" id="{63692051-A8BD-44AD-A65A-E8E26CB5984A}"/>
              </a:ext>
            </a:extLst>
          </p:cNvPr>
          <p:cNvGraphicFramePr>
            <a:graphicFrameLocks noGrp="1"/>
          </p:cNvGraphicFramePr>
          <p:nvPr>
            <p:ph type="tbl" sz="quarter" idx="13"/>
            <p:extLst>
              <p:ext uri="{D42A27DB-BD31-4B8C-83A1-F6EECF244321}">
                <p14:modId xmlns:p14="http://schemas.microsoft.com/office/powerpoint/2010/main" val="2996343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86152043"/>
                    </a:ext>
                  </a:extLst>
                </a:gridCol>
                <a:gridCol w="1069849">
                  <a:extLst>
                    <a:ext uri="{9D8B030D-6E8A-4147-A177-3AD203B41FA5}">
                      <a16:colId xmlns:a16="http://schemas.microsoft.com/office/drawing/2014/main" val="1622945179"/>
                    </a:ext>
                  </a:extLst>
                </a:gridCol>
                <a:gridCol w="740665">
                  <a:extLst>
                    <a:ext uri="{9D8B030D-6E8A-4147-A177-3AD203B41FA5}">
                      <a16:colId xmlns:a16="http://schemas.microsoft.com/office/drawing/2014/main" val="3798663884"/>
                    </a:ext>
                  </a:extLst>
                </a:gridCol>
                <a:gridCol w="246888">
                  <a:extLst>
                    <a:ext uri="{9D8B030D-6E8A-4147-A177-3AD203B41FA5}">
                      <a16:colId xmlns:a16="http://schemas.microsoft.com/office/drawing/2014/main" val="3557426265"/>
                    </a:ext>
                  </a:extLst>
                </a:gridCol>
                <a:gridCol w="246888">
                  <a:extLst>
                    <a:ext uri="{9D8B030D-6E8A-4147-A177-3AD203B41FA5}">
                      <a16:colId xmlns:a16="http://schemas.microsoft.com/office/drawing/2014/main" val="3472406033"/>
                    </a:ext>
                  </a:extLst>
                </a:gridCol>
                <a:gridCol w="246888">
                  <a:extLst>
                    <a:ext uri="{9D8B030D-6E8A-4147-A177-3AD203B41FA5}">
                      <a16:colId xmlns:a16="http://schemas.microsoft.com/office/drawing/2014/main" val="738417895"/>
                    </a:ext>
                  </a:extLst>
                </a:gridCol>
                <a:gridCol w="246888">
                  <a:extLst>
                    <a:ext uri="{9D8B030D-6E8A-4147-A177-3AD203B41FA5}">
                      <a16:colId xmlns:a16="http://schemas.microsoft.com/office/drawing/2014/main" val="1231416123"/>
                    </a:ext>
                  </a:extLst>
                </a:gridCol>
                <a:gridCol w="246888">
                  <a:extLst>
                    <a:ext uri="{9D8B030D-6E8A-4147-A177-3AD203B41FA5}">
                      <a16:colId xmlns:a16="http://schemas.microsoft.com/office/drawing/2014/main" val="1149969280"/>
                    </a:ext>
                  </a:extLst>
                </a:gridCol>
                <a:gridCol w="246888">
                  <a:extLst>
                    <a:ext uri="{9D8B030D-6E8A-4147-A177-3AD203B41FA5}">
                      <a16:colId xmlns:a16="http://schemas.microsoft.com/office/drawing/2014/main" val="2540635478"/>
                    </a:ext>
                  </a:extLst>
                </a:gridCol>
                <a:gridCol w="246888">
                  <a:extLst>
                    <a:ext uri="{9D8B030D-6E8A-4147-A177-3AD203B41FA5}">
                      <a16:colId xmlns:a16="http://schemas.microsoft.com/office/drawing/2014/main" val="1679114447"/>
                    </a:ext>
                  </a:extLst>
                </a:gridCol>
                <a:gridCol w="246888">
                  <a:extLst>
                    <a:ext uri="{9D8B030D-6E8A-4147-A177-3AD203B41FA5}">
                      <a16:colId xmlns:a16="http://schemas.microsoft.com/office/drawing/2014/main" val="3447096343"/>
                    </a:ext>
                  </a:extLst>
                </a:gridCol>
                <a:gridCol w="246888">
                  <a:extLst>
                    <a:ext uri="{9D8B030D-6E8A-4147-A177-3AD203B41FA5}">
                      <a16:colId xmlns:a16="http://schemas.microsoft.com/office/drawing/2014/main" val="836354932"/>
                    </a:ext>
                  </a:extLst>
                </a:gridCol>
                <a:gridCol w="246888">
                  <a:extLst>
                    <a:ext uri="{9D8B030D-6E8A-4147-A177-3AD203B41FA5}">
                      <a16:colId xmlns:a16="http://schemas.microsoft.com/office/drawing/2014/main" val="2995464407"/>
                    </a:ext>
                  </a:extLst>
                </a:gridCol>
                <a:gridCol w="246888">
                  <a:extLst>
                    <a:ext uri="{9D8B030D-6E8A-4147-A177-3AD203B41FA5}">
                      <a16:colId xmlns:a16="http://schemas.microsoft.com/office/drawing/2014/main" val="2961926511"/>
                    </a:ext>
                  </a:extLst>
                </a:gridCol>
                <a:gridCol w="246888">
                  <a:extLst>
                    <a:ext uri="{9D8B030D-6E8A-4147-A177-3AD203B41FA5}">
                      <a16:colId xmlns:a16="http://schemas.microsoft.com/office/drawing/2014/main" val="3285822794"/>
                    </a:ext>
                  </a:extLst>
                </a:gridCol>
                <a:gridCol w="246888">
                  <a:extLst>
                    <a:ext uri="{9D8B030D-6E8A-4147-A177-3AD203B41FA5}">
                      <a16:colId xmlns:a16="http://schemas.microsoft.com/office/drawing/2014/main" val="3846499080"/>
                    </a:ext>
                  </a:extLst>
                </a:gridCol>
                <a:gridCol w="246888">
                  <a:extLst>
                    <a:ext uri="{9D8B030D-6E8A-4147-A177-3AD203B41FA5}">
                      <a16:colId xmlns:a16="http://schemas.microsoft.com/office/drawing/2014/main" val="2924411190"/>
                    </a:ext>
                  </a:extLst>
                </a:gridCol>
                <a:gridCol w="246888">
                  <a:extLst>
                    <a:ext uri="{9D8B030D-6E8A-4147-A177-3AD203B41FA5}">
                      <a16:colId xmlns:a16="http://schemas.microsoft.com/office/drawing/2014/main" val="106443696"/>
                    </a:ext>
                  </a:extLst>
                </a:gridCol>
                <a:gridCol w="246888">
                  <a:extLst>
                    <a:ext uri="{9D8B030D-6E8A-4147-A177-3AD203B41FA5}">
                      <a16:colId xmlns:a16="http://schemas.microsoft.com/office/drawing/2014/main" val="1582528277"/>
                    </a:ext>
                  </a:extLst>
                </a:gridCol>
                <a:gridCol w="246888">
                  <a:extLst>
                    <a:ext uri="{9D8B030D-6E8A-4147-A177-3AD203B41FA5}">
                      <a16:colId xmlns:a16="http://schemas.microsoft.com/office/drawing/2014/main" val="1606734261"/>
                    </a:ext>
                  </a:extLst>
                </a:gridCol>
                <a:gridCol w="246888">
                  <a:extLst>
                    <a:ext uri="{9D8B030D-6E8A-4147-A177-3AD203B41FA5}">
                      <a16:colId xmlns:a16="http://schemas.microsoft.com/office/drawing/2014/main" val="4143561413"/>
                    </a:ext>
                  </a:extLst>
                </a:gridCol>
                <a:gridCol w="246888">
                  <a:extLst>
                    <a:ext uri="{9D8B030D-6E8A-4147-A177-3AD203B41FA5}">
                      <a16:colId xmlns:a16="http://schemas.microsoft.com/office/drawing/2014/main" val="3491607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910229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CHANNEL21 - 2024-03-19 18:05:56</a:t>
                      </a:r>
                      <a:r>
                        <a:rPr kumimoji="0" lang="de-DE" sz="1000" b="0" i="0" u="none" strike="noStrike" kern="1200" cap="none" spc="0" normalizeH="0" baseline="0" noProof="0">
                          <a:ln>
                            <a:noFill/>
                          </a:ln>
                          <a:solidFill>
                            <a:prstClr val="black"/>
                          </a:solidFill>
                          <a:effectLst/>
                          <a:uLnTx/>
                          <a:uFillTx/>
                          <a:latin typeface="Calibri"/>
                          <a:ea typeface="+mn-ea"/>
                          <a:cs typeface="+mn-cs"/>
                        </a:rPr>
                        <a:t>
 🙌⚜️ MIALUSSO ist da – jetzt kannst du deine Leidenschaft für ausgefallene, italienisch inspirierte Mode ausleben! Endlich können wir dir ein paar Highlights unserer neuen Fashion-Marke zeigen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https://quintly-eu-image-storage.s3.amazonaws.com/6ffffd9a1f9875f5165b26f2bda537b2/8bd114754f465626b35e441cc5e89305.jpg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611892521"/>
                  </a:ext>
                </a:extLst>
              </a:tr>
            </a:tbl>
          </a:graphicData>
        </a:graphic>
      </p:graphicFrame>
      <p:sp>
        <p:nvSpPr>
          <p:cNvPr id="4" name="Text Placeholder 3">
            <a:extLst>
              <a:ext uri="{FF2B5EF4-FFF2-40B4-BE49-F238E27FC236}">
                <a16:creationId xmlns:a16="http://schemas.microsoft.com/office/drawing/2014/main" id="{C5AC6609-3711-4588-B80C-824A0B9E7EAB}"/>
              </a:ext>
            </a:extLst>
          </p:cNvPr>
          <p:cNvSpPr>
            <a:spLocks noGrp="1"/>
          </p:cNvSpPr>
          <p:nvPr>
            <p:ph type="body" sz="quarter" idx="14"/>
          </p:nvPr>
        </p:nvSpPr>
        <p:spPr/>
        <p:txBody>
          <a:bodyPr/>
          <a:lstStyle/>
          <a:p>
            <a:r>
              <a:rPr lang="en-US"/>
              <a:t>03/14/2024 - 03/20/2024</a:t>
            </a:r>
          </a:p>
        </p:txBody>
      </p:sp>
    </p:spTree>
    <p:extLst>
      <p:ext uri="{BB962C8B-B14F-4D97-AF65-F5344CB8AC3E}">
        <p14:creationId xmlns:p14="http://schemas.microsoft.com/office/powerpoint/2010/main" val="1877475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6B833-A359-4716-827A-C5D8EADE2233}"/>
              </a:ext>
            </a:extLst>
          </p:cNvPr>
          <p:cNvSpPr>
            <a:spLocks noGrp="1"/>
          </p:cNvSpPr>
          <p:nvPr>
            <p:ph type="title"/>
          </p:nvPr>
        </p:nvSpPr>
        <p:spPr/>
        <p:txBody>
          <a:bodyPr/>
          <a:lstStyle/>
          <a:p>
            <a:r>
              <a:rPr lang="en-US"/>
              <a:t>Facebook Own Posts &amp; Shares Table | CHANNEL21 - 7 of 10</a:t>
            </a:r>
          </a:p>
        </p:txBody>
      </p:sp>
      <p:graphicFrame>
        <p:nvGraphicFramePr>
          <p:cNvPr id="5" name="Table Placeholder 4">
            <a:extLst>
              <a:ext uri="{FF2B5EF4-FFF2-40B4-BE49-F238E27FC236}">
                <a16:creationId xmlns:a16="http://schemas.microsoft.com/office/drawing/2014/main" id="{E135947C-B6E0-4B6E-B0D9-7911E409AE1E}"/>
              </a:ext>
            </a:extLst>
          </p:cNvPr>
          <p:cNvGraphicFramePr>
            <a:graphicFrameLocks noGrp="1"/>
          </p:cNvGraphicFramePr>
          <p:nvPr>
            <p:ph type="tbl" sz="quarter" idx="13"/>
            <p:extLst>
              <p:ext uri="{D42A27DB-BD31-4B8C-83A1-F6EECF244321}">
                <p14:modId xmlns:p14="http://schemas.microsoft.com/office/powerpoint/2010/main" val="2467253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2564068979"/>
                    </a:ext>
                  </a:extLst>
                </a:gridCol>
                <a:gridCol w="1069849">
                  <a:extLst>
                    <a:ext uri="{9D8B030D-6E8A-4147-A177-3AD203B41FA5}">
                      <a16:colId xmlns:a16="http://schemas.microsoft.com/office/drawing/2014/main" val="2617556354"/>
                    </a:ext>
                  </a:extLst>
                </a:gridCol>
                <a:gridCol w="740665">
                  <a:extLst>
                    <a:ext uri="{9D8B030D-6E8A-4147-A177-3AD203B41FA5}">
                      <a16:colId xmlns:a16="http://schemas.microsoft.com/office/drawing/2014/main" val="775651121"/>
                    </a:ext>
                  </a:extLst>
                </a:gridCol>
                <a:gridCol w="246888">
                  <a:extLst>
                    <a:ext uri="{9D8B030D-6E8A-4147-A177-3AD203B41FA5}">
                      <a16:colId xmlns:a16="http://schemas.microsoft.com/office/drawing/2014/main" val="612160815"/>
                    </a:ext>
                  </a:extLst>
                </a:gridCol>
                <a:gridCol w="246888">
                  <a:extLst>
                    <a:ext uri="{9D8B030D-6E8A-4147-A177-3AD203B41FA5}">
                      <a16:colId xmlns:a16="http://schemas.microsoft.com/office/drawing/2014/main" val="3616915427"/>
                    </a:ext>
                  </a:extLst>
                </a:gridCol>
                <a:gridCol w="246888">
                  <a:extLst>
                    <a:ext uri="{9D8B030D-6E8A-4147-A177-3AD203B41FA5}">
                      <a16:colId xmlns:a16="http://schemas.microsoft.com/office/drawing/2014/main" val="3517309875"/>
                    </a:ext>
                  </a:extLst>
                </a:gridCol>
                <a:gridCol w="246888">
                  <a:extLst>
                    <a:ext uri="{9D8B030D-6E8A-4147-A177-3AD203B41FA5}">
                      <a16:colId xmlns:a16="http://schemas.microsoft.com/office/drawing/2014/main" val="3904135405"/>
                    </a:ext>
                  </a:extLst>
                </a:gridCol>
                <a:gridCol w="246888">
                  <a:extLst>
                    <a:ext uri="{9D8B030D-6E8A-4147-A177-3AD203B41FA5}">
                      <a16:colId xmlns:a16="http://schemas.microsoft.com/office/drawing/2014/main" val="908087544"/>
                    </a:ext>
                  </a:extLst>
                </a:gridCol>
                <a:gridCol w="246888">
                  <a:extLst>
                    <a:ext uri="{9D8B030D-6E8A-4147-A177-3AD203B41FA5}">
                      <a16:colId xmlns:a16="http://schemas.microsoft.com/office/drawing/2014/main" val="3645108114"/>
                    </a:ext>
                  </a:extLst>
                </a:gridCol>
                <a:gridCol w="246888">
                  <a:extLst>
                    <a:ext uri="{9D8B030D-6E8A-4147-A177-3AD203B41FA5}">
                      <a16:colId xmlns:a16="http://schemas.microsoft.com/office/drawing/2014/main" val="3346396061"/>
                    </a:ext>
                  </a:extLst>
                </a:gridCol>
                <a:gridCol w="246888">
                  <a:extLst>
                    <a:ext uri="{9D8B030D-6E8A-4147-A177-3AD203B41FA5}">
                      <a16:colId xmlns:a16="http://schemas.microsoft.com/office/drawing/2014/main" val="3601643041"/>
                    </a:ext>
                  </a:extLst>
                </a:gridCol>
                <a:gridCol w="246888">
                  <a:extLst>
                    <a:ext uri="{9D8B030D-6E8A-4147-A177-3AD203B41FA5}">
                      <a16:colId xmlns:a16="http://schemas.microsoft.com/office/drawing/2014/main" val="3000388177"/>
                    </a:ext>
                  </a:extLst>
                </a:gridCol>
                <a:gridCol w="246888">
                  <a:extLst>
                    <a:ext uri="{9D8B030D-6E8A-4147-A177-3AD203B41FA5}">
                      <a16:colId xmlns:a16="http://schemas.microsoft.com/office/drawing/2014/main" val="2056509089"/>
                    </a:ext>
                  </a:extLst>
                </a:gridCol>
                <a:gridCol w="246888">
                  <a:extLst>
                    <a:ext uri="{9D8B030D-6E8A-4147-A177-3AD203B41FA5}">
                      <a16:colId xmlns:a16="http://schemas.microsoft.com/office/drawing/2014/main" val="1436614054"/>
                    </a:ext>
                  </a:extLst>
                </a:gridCol>
                <a:gridCol w="246888">
                  <a:extLst>
                    <a:ext uri="{9D8B030D-6E8A-4147-A177-3AD203B41FA5}">
                      <a16:colId xmlns:a16="http://schemas.microsoft.com/office/drawing/2014/main" val="3786868969"/>
                    </a:ext>
                  </a:extLst>
                </a:gridCol>
                <a:gridCol w="246888">
                  <a:extLst>
                    <a:ext uri="{9D8B030D-6E8A-4147-A177-3AD203B41FA5}">
                      <a16:colId xmlns:a16="http://schemas.microsoft.com/office/drawing/2014/main" val="2028948632"/>
                    </a:ext>
                  </a:extLst>
                </a:gridCol>
                <a:gridCol w="246888">
                  <a:extLst>
                    <a:ext uri="{9D8B030D-6E8A-4147-A177-3AD203B41FA5}">
                      <a16:colId xmlns:a16="http://schemas.microsoft.com/office/drawing/2014/main" val="1803908361"/>
                    </a:ext>
                  </a:extLst>
                </a:gridCol>
                <a:gridCol w="246888">
                  <a:extLst>
                    <a:ext uri="{9D8B030D-6E8A-4147-A177-3AD203B41FA5}">
                      <a16:colId xmlns:a16="http://schemas.microsoft.com/office/drawing/2014/main" val="2063840303"/>
                    </a:ext>
                  </a:extLst>
                </a:gridCol>
                <a:gridCol w="246888">
                  <a:extLst>
                    <a:ext uri="{9D8B030D-6E8A-4147-A177-3AD203B41FA5}">
                      <a16:colId xmlns:a16="http://schemas.microsoft.com/office/drawing/2014/main" val="3193238407"/>
                    </a:ext>
                  </a:extLst>
                </a:gridCol>
                <a:gridCol w="246888">
                  <a:extLst>
                    <a:ext uri="{9D8B030D-6E8A-4147-A177-3AD203B41FA5}">
                      <a16:colId xmlns:a16="http://schemas.microsoft.com/office/drawing/2014/main" val="2148853018"/>
                    </a:ext>
                  </a:extLst>
                </a:gridCol>
                <a:gridCol w="246888">
                  <a:extLst>
                    <a:ext uri="{9D8B030D-6E8A-4147-A177-3AD203B41FA5}">
                      <a16:colId xmlns:a16="http://schemas.microsoft.com/office/drawing/2014/main" val="2236858009"/>
                    </a:ext>
                  </a:extLst>
                </a:gridCol>
                <a:gridCol w="246888">
                  <a:extLst>
                    <a:ext uri="{9D8B030D-6E8A-4147-A177-3AD203B41FA5}">
                      <a16:colId xmlns:a16="http://schemas.microsoft.com/office/drawing/2014/main" val="3488605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1087146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CHANNEL21 - 2024-03-17 10:00:35</a:t>
                      </a:r>
                      <a:r>
                        <a:rPr kumimoji="0" lang="de-DE" sz="1000" b="0" i="0" u="none" strike="noStrike" kern="1200" cap="none" spc="0" normalizeH="0" baseline="0" noProof="0">
                          <a:ln>
                            <a:noFill/>
                          </a:ln>
                          <a:solidFill>
                            <a:prstClr val="black"/>
                          </a:solidFill>
                          <a:effectLst/>
                          <a:uLnTx/>
                          <a:uFillTx/>
                          <a:latin typeface="Calibri"/>
                          <a:ea typeface="+mn-ea"/>
                          <a:cs typeface="+mn-cs"/>
                        </a:rPr>
                        <a:t>
 🐰💥Osterhasen-Energy! Mach es wie die Häschen, setz auf Vitamin-Power und guten Möhrchen-Geschmack, schon ist dir ein fröhlicher Sprung in den Tag ganz sicher. Du brauchst 6 Karotten 🥕, 5 Äpfel 🍎, 10 g Ingwer, ½ Limette 🍋– ab in unseren Slow Juicer damit und dein gesunder und leckerer Oster-Drink ist fertig.
💡Gut zu wissen: Falls du dich fragst, was der Unterschied zwischen einem Slow Juicer und einem normalen Entsafter ist, dann bietet der Slow Juicer durch seine langsame, Hitze vermeidende Verarbeitung eine schonendere Saftextraktion, die mehr Nährstoffe erhält und gleichzeitig auch den natürlichen Geschmack besser enthält.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https://quintly-eu-image-storage.s3.amazonaws.com/6ffffd9a1f9875f5165b26f2bda537b2/72a0462c9a16e301d9816ff015b0b370.jpg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967143168"/>
                  </a:ext>
                </a:extLst>
              </a:tr>
            </a:tbl>
          </a:graphicData>
        </a:graphic>
      </p:graphicFrame>
      <p:sp>
        <p:nvSpPr>
          <p:cNvPr id="4" name="Text Placeholder 3">
            <a:extLst>
              <a:ext uri="{FF2B5EF4-FFF2-40B4-BE49-F238E27FC236}">
                <a16:creationId xmlns:a16="http://schemas.microsoft.com/office/drawing/2014/main" id="{1360CACC-2FCE-430F-ACE0-4A702CE5CD3F}"/>
              </a:ext>
            </a:extLst>
          </p:cNvPr>
          <p:cNvSpPr>
            <a:spLocks noGrp="1"/>
          </p:cNvSpPr>
          <p:nvPr>
            <p:ph type="body" sz="quarter" idx="14"/>
          </p:nvPr>
        </p:nvSpPr>
        <p:spPr/>
        <p:txBody>
          <a:bodyPr/>
          <a:lstStyle/>
          <a:p>
            <a:r>
              <a:rPr lang="en-US"/>
              <a:t>03/14/2024 - 03/20/2024</a:t>
            </a:r>
          </a:p>
        </p:txBody>
      </p:sp>
    </p:spTree>
    <p:extLst>
      <p:ext uri="{BB962C8B-B14F-4D97-AF65-F5344CB8AC3E}">
        <p14:creationId xmlns:p14="http://schemas.microsoft.com/office/powerpoint/2010/main" val="34268088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CD785-65F4-4E02-8798-7DE6A5F996D0}"/>
              </a:ext>
            </a:extLst>
          </p:cNvPr>
          <p:cNvSpPr>
            <a:spLocks noGrp="1"/>
          </p:cNvSpPr>
          <p:nvPr>
            <p:ph type="title"/>
          </p:nvPr>
        </p:nvSpPr>
        <p:spPr/>
        <p:txBody>
          <a:bodyPr/>
          <a:lstStyle/>
          <a:p>
            <a:r>
              <a:rPr lang="en-US"/>
              <a:t>Facebook Own Posts &amp; Shares Table | CHANNEL21 - 8 of 10</a:t>
            </a:r>
          </a:p>
        </p:txBody>
      </p:sp>
      <p:graphicFrame>
        <p:nvGraphicFramePr>
          <p:cNvPr id="5" name="Table Placeholder 4">
            <a:extLst>
              <a:ext uri="{FF2B5EF4-FFF2-40B4-BE49-F238E27FC236}">
                <a16:creationId xmlns:a16="http://schemas.microsoft.com/office/drawing/2014/main" id="{A6BE4972-C626-42B5-B5F2-4EC3A01AA18C}"/>
              </a:ext>
            </a:extLst>
          </p:cNvPr>
          <p:cNvGraphicFramePr>
            <a:graphicFrameLocks noGrp="1"/>
          </p:cNvGraphicFramePr>
          <p:nvPr>
            <p:ph type="tbl" sz="quarter" idx="13"/>
            <p:extLst>
              <p:ext uri="{D42A27DB-BD31-4B8C-83A1-F6EECF244321}">
                <p14:modId xmlns:p14="http://schemas.microsoft.com/office/powerpoint/2010/main" val="3015217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3647709265"/>
                    </a:ext>
                  </a:extLst>
                </a:gridCol>
                <a:gridCol w="1069849">
                  <a:extLst>
                    <a:ext uri="{9D8B030D-6E8A-4147-A177-3AD203B41FA5}">
                      <a16:colId xmlns:a16="http://schemas.microsoft.com/office/drawing/2014/main" val="3424531678"/>
                    </a:ext>
                  </a:extLst>
                </a:gridCol>
                <a:gridCol w="740665">
                  <a:extLst>
                    <a:ext uri="{9D8B030D-6E8A-4147-A177-3AD203B41FA5}">
                      <a16:colId xmlns:a16="http://schemas.microsoft.com/office/drawing/2014/main" val="1036626818"/>
                    </a:ext>
                  </a:extLst>
                </a:gridCol>
                <a:gridCol w="246888">
                  <a:extLst>
                    <a:ext uri="{9D8B030D-6E8A-4147-A177-3AD203B41FA5}">
                      <a16:colId xmlns:a16="http://schemas.microsoft.com/office/drawing/2014/main" val="2741480138"/>
                    </a:ext>
                  </a:extLst>
                </a:gridCol>
                <a:gridCol w="246888">
                  <a:extLst>
                    <a:ext uri="{9D8B030D-6E8A-4147-A177-3AD203B41FA5}">
                      <a16:colId xmlns:a16="http://schemas.microsoft.com/office/drawing/2014/main" val="2273310362"/>
                    </a:ext>
                  </a:extLst>
                </a:gridCol>
                <a:gridCol w="246888">
                  <a:extLst>
                    <a:ext uri="{9D8B030D-6E8A-4147-A177-3AD203B41FA5}">
                      <a16:colId xmlns:a16="http://schemas.microsoft.com/office/drawing/2014/main" val="921335124"/>
                    </a:ext>
                  </a:extLst>
                </a:gridCol>
                <a:gridCol w="246888">
                  <a:extLst>
                    <a:ext uri="{9D8B030D-6E8A-4147-A177-3AD203B41FA5}">
                      <a16:colId xmlns:a16="http://schemas.microsoft.com/office/drawing/2014/main" val="1542773020"/>
                    </a:ext>
                  </a:extLst>
                </a:gridCol>
                <a:gridCol w="246888">
                  <a:extLst>
                    <a:ext uri="{9D8B030D-6E8A-4147-A177-3AD203B41FA5}">
                      <a16:colId xmlns:a16="http://schemas.microsoft.com/office/drawing/2014/main" val="4074836714"/>
                    </a:ext>
                  </a:extLst>
                </a:gridCol>
                <a:gridCol w="246888">
                  <a:extLst>
                    <a:ext uri="{9D8B030D-6E8A-4147-A177-3AD203B41FA5}">
                      <a16:colId xmlns:a16="http://schemas.microsoft.com/office/drawing/2014/main" val="2257943340"/>
                    </a:ext>
                  </a:extLst>
                </a:gridCol>
                <a:gridCol w="246888">
                  <a:extLst>
                    <a:ext uri="{9D8B030D-6E8A-4147-A177-3AD203B41FA5}">
                      <a16:colId xmlns:a16="http://schemas.microsoft.com/office/drawing/2014/main" val="981838155"/>
                    </a:ext>
                  </a:extLst>
                </a:gridCol>
                <a:gridCol w="246888">
                  <a:extLst>
                    <a:ext uri="{9D8B030D-6E8A-4147-A177-3AD203B41FA5}">
                      <a16:colId xmlns:a16="http://schemas.microsoft.com/office/drawing/2014/main" val="953078250"/>
                    </a:ext>
                  </a:extLst>
                </a:gridCol>
                <a:gridCol w="246888">
                  <a:extLst>
                    <a:ext uri="{9D8B030D-6E8A-4147-A177-3AD203B41FA5}">
                      <a16:colId xmlns:a16="http://schemas.microsoft.com/office/drawing/2014/main" val="1722661034"/>
                    </a:ext>
                  </a:extLst>
                </a:gridCol>
                <a:gridCol w="246888">
                  <a:extLst>
                    <a:ext uri="{9D8B030D-6E8A-4147-A177-3AD203B41FA5}">
                      <a16:colId xmlns:a16="http://schemas.microsoft.com/office/drawing/2014/main" val="4138273581"/>
                    </a:ext>
                  </a:extLst>
                </a:gridCol>
                <a:gridCol w="246888">
                  <a:extLst>
                    <a:ext uri="{9D8B030D-6E8A-4147-A177-3AD203B41FA5}">
                      <a16:colId xmlns:a16="http://schemas.microsoft.com/office/drawing/2014/main" val="311676035"/>
                    </a:ext>
                  </a:extLst>
                </a:gridCol>
                <a:gridCol w="246888">
                  <a:extLst>
                    <a:ext uri="{9D8B030D-6E8A-4147-A177-3AD203B41FA5}">
                      <a16:colId xmlns:a16="http://schemas.microsoft.com/office/drawing/2014/main" val="2330032986"/>
                    </a:ext>
                  </a:extLst>
                </a:gridCol>
                <a:gridCol w="246888">
                  <a:extLst>
                    <a:ext uri="{9D8B030D-6E8A-4147-A177-3AD203B41FA5}">
                      <a16:colId xmlns:a16="http://schemas.microsoft.com/office/drawing/2014/main" val="557511097"/>
                    </a:ext>
                  </a:extLst>
                </a:gridCol>
                <a:gridCol w="246888">
                  <a:extLst>
                    <a:ext uri="{9D8B030D-6E8A-4147-A177-3AD203B41FA5}">
                      <a16:colId xmlns:a16="http://schemas.microsoft.com/office/drawing/2014/main" val="744594271"/>
                    </a:ext>
                  </a:extLst>
                </a:gridCol>
                <a:gridCol w="246888">
                  <a:extLst>
                    <a:ext uri="{9D8B030D-6E8A-4147-A177-3AD203B41FA5}">
                      <a16:colId xmlns:a16="http://schemas.microsoft.com/office/drawing/2014/main" val="1997021588"/>
                    </a:ext>
                  </a:extLst>
                </a:gridCol>
                <a:gridCol w="246888">
                  <a:extLst>
                    <a:ext uri="{9D8B030D-6E8A-4147-A177-3AD203B41FA5}">
                      <a16:colId xmlns:a16="http://schemas.microsoft.com/office/drawing/2014/main" val="1916004135"/>
                    </a:ext>
                  </a:extLst>
                </a:gridCol>
                <a:gridCol w="246888">
                  <a:extLst>
                    <a:ext uri="{9D8B030D-6E8A-4147-A177-3AD203B41FA5}">
                      <a16:colId xmlns:a16="http://schemas.microsoft.com/office/drawing/2014/main" val="1774281247"/>
                    </a:ext>
                  </a:extLst>
                </a:gridCol>
                <a:gridCol w="246888">
                  <a:extLst>
                    <a:ext uri="{9D8B030D-6E8A-4147-A177-3AD203B41FA5}">
                      <a16:colId xmlns:a16="http://schemas.microsoft.com/office/drawing/2014/main" val="1286902045"/>
                    </a:ext>
                  </a:extLst>
                </a:gridCol>
                <a:gridCol w="246888">
                  <a:extLst>
                    <a:ext uri="{9D8B030D-6E8A-4147-A177-3AD203B41FA5}">
                      <a16:colId xmlns:a16="http://schemas.microsoft.com/office/drawing/2014/main" val="1600004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358056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CHANNEL21 - 2024-03-14 19:00:49</a:t>
                      </a:r>
                      <a:r>
                        <a:rPr kumimoji="0" lang="de-DE" sz="1000" b="0" i="0" u="none" strike="noStrike" kern="1200" cap="none" spc="0" normalizeH="0" baseline="0" noProof="0">
                          <a:ln>
                            <a:noFill/>
                          </a:ln>
                          <a:solidFill>
                            <a:prstClr val="black"/>
                          </a:solidFill>
                          <a:effectLst/>
                          <a:uLnTx/>
                          <a:uFillTx/>
                          <a:latin typeface="Calibri"/>
                          <a:ea typeface="+mn-ea"/>
                          <a:cs typeface="+mn-cs"/>
                        </a:rPr>
                        <a:t>
 🧽🧴Der Frühjahrsputz ist das Comeback deines Zuhauses 😂. 
Für ein schnell sichtbares Erfolgserlebnis empfehlen wir, mit deinem Kosmetikschrank zu beginnen. Einmal gründlich wischen, alte Produkte entsorgen und neuen Beauty-Highlights ihre verdiente Bühne geben. Wir haben festgestellt, sich mit seinen Kosmetikartikeln zu beschäftigen, macht deshalb so viel Freude, weil immer (!) Dinge auftauchen, die man bereits vergessen hat ✨. Stimmst du zu?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https://quintly-eu-image-storage.s3.amazonaws.com/6ffffd9a1f9875f5165b26f2bda537b2/221df50f22ecaeadc06d0b99fa6f02aa.jpg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47105963"/>
                  </a:ext>
                </a:extLst>
              </a:tr>
            </a:tbl>
          </a:graphicData>
        </a:graphic>
      </p:graphicFrame>
      <p:sp>
        <p:nvSpPr>
          <p:cNvPr id="4" name="Text Placeholder 3">
            <a:extLst>
              <a:ext uri="{FF2B5EF4-FFF2-40B4-BE49-F238E27FC236}">
                <a16:creationId xmlns:a16="http://schemas.microsoft.com/office/drawing/2014/main" id="{A37143D8-7313-4EE1-A67A-0CFEB4899B91}"/>
              </a:ext>
            </a:extLst>
          </p:cNvPr>
          <p:cNvSpPr>
            <a:spLocks noGrp="1"/>
          </p:cNvSpPr>
          <p:nvPr>
            <p:ph type="body" sz="quarter" idx="14"/>
          </p:nvPr>
        </p:nvSpPr>
        <p:spPr/>
        <p:txBody>
          <a:bodyPr/>
          <a:lstStyle/>
          <a:p>
            <a:r>
              <a:rPr lang="en-US"/>
              <a:t>03/14/2024 - 03/20/2024</a:t>
            </a:r>
          </a:p>
        </p:txBody>
      </p:sp>
    </p:spTree>
    <p:extLst>
      <p:ext uri="{BB962C8B-B14F-4D97-AF65-F5344CB8AC3E}">
        <p14:creationId xmlns:p14="http://schemas.microsoft.com/office/powerpoint/2010/main" val="1228104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39314-58B0-44C5-B86E-5174C47578C2}"/>
              </a:ext>
            </a:extLst>
          </p:cNvPr>
          <p:cNvSpPr>
            <a:spLocks noGrp="1"/>
          </p:cNvSpPr>
          <p:nvPr>
            <p:ph type="title"/>
          </p:nvPr>
        </p:nvSpPr>
        <p:spPr/>
        <p:txBody>
          <a:bodyPr/>
          <a:lstStyle/>
          <a:p>
            <a:r>
              <a:rPr lang="en-US"/>
              <a:t>Facebook Own Posts &amp; Shares Table | CHANNEL21 - 9 of 10</a:t>
            </a:r>
          </a:p>
        </p:txBody>
      </p:sp>
      <p:graphicFrame>
        <p:nvGraphicFramePr>
          <p:cNvPr id="5" name="Table Placeholder 4">
            <a:extLst>
              <a:ext uri="{FF2B5EF4-FFF2-40B4-BE49-F238E27FC236}">
                <a16:creationId xmlns:a16="http://schemas.microsoft.com/office/drawing/2014/main" id="{471F7FA7-37B3-4E88-9BF8-4C2FB0599934}"/>
              </a:ext>
            </a:extLst>
          </p:cNvPr>
          <p:cNvGraphicFramePr>
            <a:graphicFrameLocks noGrp="1"/>
          </p:cNvGraphicFramePr>
          <p:nvPr>
            <p:ph type="tbl" sz="quarter" idx="13"/>
            <p:extLst>
              <p:ext uri="{D42A27DB-BD31-4B8C-83A1-F6EECF244321}">
                <p14:modId xmlns:p14="http://schemas.microsoft.com/office/powerpoint/2010/main" val="4130425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72360082"/>
                    </a:ext>
                  </a:extLst>
                </a:gridCol>
                <a:gridCol w="1069849">
                  <a:extLst>
                    <a:ext uri="{9D8B030D-6E8A-4147-A177-3AD203B41FA5}">
                      <a16:colId xmlns:a16="http://schemas.microsoft.com/office/drawing/2014/main" val="1178625059"/>
                    </a:ext>
                  </a:extLst>
                </a:gridCol>
                <a:gridCol w="740665">
                  <a:extLst>
                    <a:ext uri="{9D8B030D-6E8A-4147-A177-3AD203B41FA5}">
                      <a16:colId xmlns:a16="http://schemas.microsoft.com/office/drawing/2014/main" val="563918059"/>
                    </a:ext>
                  </a:extLst>
                </a:gridCol>
                <a:gridCol w="246888">
                  <a:extLst>
                    <a:ext uri="{9D8B030D-6E8A-4147-A177-3AD203B41FA5}">
                      <a16:colId xmlns:a16="http://schemas.microsoft.com/office/drawing/2014/main" val="3317291759"/>
                    </a:ext>
                  </a:extLst>
                </a:gridCol>
                <a:gridCol w="246888">
                  <a:extLst>
                    <a:ext uri="{9D8B030D-6E8A-4147-A177-3AD203B41FA5}">
                      <a16:colId xmlns:a16="http://schemas.microsoft.com/office/drawing/2014/main" val="2033327675"/>
                    </a:ext>
                  </a:extLst>
                </a:gridCol>
                <a:gridCol w="246888">
                  <a:extLst>
                    <a:ext uri="{9D8B030D-6E8A-4147-A177-3AD203B41FA5}">
                      <a16:colId xmlns:a16="http://schemas.microsoft.com/office/drawing/2014/main" val="3157611417"/>
                    </a:ext>
                  </a:extLst>
                </a:gridCol>
                <a:gridCol w="246888">
                  <a:extLst>
                    <a:ext uri="{9D8B030D-6E8A-4147-A177-3AD203B41FA5}">
                      <a16:colId xmlns:a16="http://schemas.microsoft.com/office/drawing/2014/main" val="2270410569"/>
                    </a:ext>
                  </a:extLst>
                </a:gridCol>
                <a:gridCol w="246888">
                  <a:extLst>
                    <a:ext uri="{9D8B030D-6E8A-4147-A177-3AD203B41FA5}">
                      <a16:colId xmlns:a16="http://schemas.microsoft.com/office/drawing/2014/main" val="2058378347"/>
                    </a:ext>
                  </a:extLst>
                </a:gridCol>
                <a:gridCol w="246888">
                  <a:extLst>
                    <a:ext uri="{9D8B030D-6E8A-4147-A177-3AD203B41FA5}">
                      <a16:colId xmlns:a16="http://schemas.microsoft.com/office/drawing/2014/main" val="2523061928"/>
                    </a:ext>
                  </a:extLst>
                </a:gridCol>
                <a:gridCol w="246888">
                  <a:extLst>
                    <a:ext uri="{9D8B030D-6E8A-4147-A177-3AD203B41FA5}">
                      <a16:colId xmlns:a16="http://schemas.microsoft.com/office/drawing/2014/main" val="3181921995"/>
                    </a:ext>
                  </a:extLst>
                </a:gridCol>
                <a:gridCol w="246888">
                  <a:extLst>
                    <a:ext uri="{9D8B030D-6E8A-4147-A177-3AD203B41FA5}">
                      <a16:colId xmlns:a16="http://schemas.microsoft.com/office/drawing/2014/main" val="2763335742"/>
                    </a:ext>
                  </a:extLst>
                </a:gridCol>
                <a:gridCol w="246888">
                  <a:extLst>
                    <a:ext uri="{9D8B030D-6E8A-4147-A177-3AD203B41FA5}">
                      <a16:colId xmlns:a16="http://schemas.microsoft.com/office/drawing/2014/main" val="4249752603"/>
                    </a:ext>
                  </a:extLst>
                </a:gridCol>
                <a:gridCol w="246888">
                  <a:extLst>
                    <a:ext uri="{9D8B030D-6E8A-4147-A177-3AD203B41FA5}">
                      <a16:colId xmlns:a16="http://schemas.microsoft.com/office/drawing/2014/main" val="2387453773"/>
                    </a:ext>
                  </a:extLst>
                </a:gridCol>
                <a:gridCol w="246888">
                  <a:extLst>
                    <a:ext uri="{9D8B030D-6E8A-4147-A177-3AD203B41FA5}">
                      <a16:colId xmlns:a16="http://schemas.microsoft.com/office/drawing/2014/main" val="903791891"/>
                    </a:ext>
                  </a:extLst>
                </a:gridCol>
                <a:gridCol w="246888">
                  <a:extLst>
                    <a:ext uri="{9D8B030D-6E8A-4147-A177-3AD203B41FA5}">
                      <a16:colId xmlns:a16="http://schemas.microsoft.com/office/drawing/2014/main" val="4293170325"/>
                    </a:ext>
                  </a:extLst>
                </a:gridCol>
                <a:gridCol w="246888">
                  <a:extLst>
                    <a:ext uri="{9D8B030D-6E8A-4147-A177-3AD203B41FA5}">
                      <a16:colId xmlns:a16="http://schemas.microsoft.com/office/drawing/2014/main" val="1715722384"/>
                    </a:ext>
                  </a:extLst>
                </a:gridCol>
                <a:gridCol w="246888">
                  <a:extLst>
                    <a:ext uri="{9D8B030D-6E8A-4147-A177-3AD203B41FA5}">
                      <a16:colId xmlns:a16="http://schemas.microsoft.com/office/drawing/2014/main" val="69844799"/>
                    </a:ext>
                  </a:extLst>
                </a:gridCol>
                <a:gridCol w="246888">
                  <a:extLst>
                    <a:ext uri="{9D8B030D-6E8A-4147-A177-3AD203B41FA5}">
                      <a16:colId xmlns:a16="http://schemas.microsoft.com/office/drawing/2014/main" val="4269521947"/>
                    </a:ext>
                  </a:extLst>
                </a:gridCol>
                <a:gridCol w="246888">
                  <a:extLst>
                    <a:ext uri="{9D8B030D-6E8A-4147-A177-3AD203B41FA5}">
                      <a16:colId xmlns:a16="http://schemas.microsoft.com/office/drawing/2014/main" val="3501612653"/>
                    </a:ext>
                  </a:extLst>
                </a:gridCol>
                <a:gridCol w="246888">
                  <a:extLst>
                    <a:ext uri="{9D8B030D-6E8A-4147-A177-3AD203B41FA5}">
                      <a16:colId xmlns:a16="http://schemas.microsoft.com/office/drawing/2014/main" val="3956129877"/>
                    </a:ext>
                  </a:extLst>
                </a:gridCol>
                <a:gridCol w="246888">
                  <a:extLst>
                    <a:ext uri="{9D8B030D-6E8A-4147-A177-3AD203B41FA5}">
                      <a16:colId xmlns:a16="http://schemas.microsoft.com/office/drawing/2014/main" val="2528634044"/>
                    </a:ext>
                  </a:extLst>
                </a:gridCol>
                <a:gridCol w="246888">
                  <a:extLst>
                    <a:ext uri="{9D8B030D-6E8A-4147-A177-3AD203B41FA5}">
                      <a16:colId xmlns:a16="http://schemas.microsoft.com/office/drawing/2014/main" val="3252567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3730268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CHANNEL21 - 2024-03-15 12:48:30</a:t>
                      </a:r>
                      <a:r>
                        <a:rPr kumimoji="0" lang="de-DE" sz="1000" b="0" i="0" u="none" strike="noStrike" kern="1200" cap="none" spc="0" normalizeH="0" baseline="0" noProof="0">
                          <a:ln>
                            <a:noFill/>
                          </a:ln>
                          <a:solidFill>
                            <a:prstClr val="black"/>
                          </a:solidFill>
                          <a:effectLst/>
                          <a:uLnTx/>
                          <a:uFillTx/>
                          <a:latin typeface="Calibri"/>
                          <a:ea typeface="+mn-ea"/>
                          <a:cs typeface="+mn-cs"/>
                        </a:rPr>
                        <a:t>
 Hoch die Hände ... Wochenende 🙌! Und das beginnt bei uns traditionell Freitag um 13 Uhr mit Mein Moment bei CHANNEL21 😍. Luisa und Dany Michalski dürfen heute endlich Heike Schuberth begrüßen. Ihre neue Frühjahr/Sommer-Kollektion 👗ist gerade frisch im Onlineshop angekommen und ein absoluter Grund zu feiern. Das geht bestens mit Eierlikör, Kuchen &amp; Co 🍰. Und weil die Stimmung gut ist und alle in Frühlingsstimmung sind, stellt Fabian Braun ein supercooles E-Klapp-Bike vor. Bestens gekleidet und supermobil fahren wir den Sonnenstrahlen ☀️ entgegen – ein Pflichttermin für alle, die keine Lust mehr auf den Winter haben!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https://quintly-eu-image-storage.s3.amazonaws.com/6ffffd9a1f9875f5165b26f2bda537b2/0a2b6ff28937b9497a91f090a973fd1c.jpg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Mein Moment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136806410"/>
                  </a:ext>
                </a:extLst>
              </a:tr>
            </a:tbl>
          </a:graphicData>
        </a:graphic>
      </p:graphicFrame>
      <p:sp>
        <p:nvSpPr>
          <p:cNvPr id="4" name="Text Placeholder 3">
            <a:extLst>
              <a:ext uri="{FF2B5EF4-FFF2-40B4-BE49-F238E27FC236}">
                <a16:creationId xmlns:a16="http://schemas.microsoft.com/office/drawing/2014/main" id="{775DF030-A454-4E62-9BB0-C9E46D80A66E}"/>
              </a:ext>
            </a:extLst>
          </p:cNvPr>
          <p:cNvSpPr>
            <a:spLocks noGrp="1"/>
          </p:cNvSpPr>
          <p:nvPr>
            <p:ph type="body" sz="quarter" idx="14"/>
          </p:nvPr>
        </p:nvSpPr>
        <p:spPr/>
        <p:txBody>
          <a:bodyPr/>
          <a:lstStyle/>
          <a:p>
            <a:r>
              <a:rPr lang="en-US"/>
              <a:t>03/14/2024 - 03/20/2024</a:t>
            </a:r>
          </a:p>
        </p:txBody>
      </p:sp>
    </p:spTree>
    <p:extLst>
      <p:ext uri="{BB962C8B-B14F-4D97-AF65-F5344CB8AC3E}">
        <p14:creationId xmlns:p14="http://schemas.microsoft.com/office/powerpoint/2010/main" val="981228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36E20-EC79-4D8E-AC29-69154210F779}"/>
              </a:ext>
            </a:extLst>
          </p:cNvPr>
          <p:cNvSpPr>
            <a:spLocks noGrp="1"/>
          </p:cNvSpPr>
          <p:nvPr>
            <p:ph type="title"/>
          </p:nvPr>
        </p:nvSpPr>
        <p:spPr/>
        <p:txBody>
          <a:bodyPr/>
          <a:lstStyle/>
          <a:p>
            <a:r>
              <a:rPr lang="en-US"/>
              <a:t>Facebook Own Posts &amp; Shares Table | CHANNEL21 - 10 of 10</a:t>
            </a:r>
          </a:p>
        </p:txBody>
      </p:sp>
      <p:graphicFrame>
        <p:nvGraphicFramePr>
          <p:cNvPr id="5" name="Table Placeholder 4">
            <a:extLst>
              <a:ext uri="{FF2B5EF4-FFF2-40B4-BE49-F238E27FC236}">
                <a16:creationId xmlns:a16="http://schemas.microsoft.com/office/drawing/2014/main" id="{9C755FA4-2E5B-4CFA-B0DD-BD5A93EC8B67}"/>
              </a:ext>
            </a:extLst>
          </p:cNvPr>
          <p:cNvGraphicFramePr>
            <a:graphicFrameLocks noGrp="1"/>
          </p:cNvGraphicFramePr>
          <p:nvPr>
            <p:ph type="tbl" sz="quarter" idx="13"/>
            <p:extLst>
              <p:ext uri="{D42A27DB-BD31-4B8C-83A1-F6EECF244321}">
                <p14:modId xmlns:p14="http://schemas.microsoft.com/office/powerpoint/2010/main" val="1958167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1484670954"/>
                    </a:ext>
                  </a:extLst>
                </a:gridCol>
                <a:gridCol w="1069849">
                  <a:extLst>
                    <a:ext uri="{9D8B030D-6E8A-4147-A177-3AD203B41FA5}">
                      <a16:colId xmlns:a16="http://schemas.microsoft.com/office/drawing/2014/main" val="3011318810"/>
                    </a:ext>
                  </a:extLst>
                </a:gridCol>
                <a:gridCol w="740665">
                  <a:extLst>
                    <a:ext uri="{9D8B030D-6E8A-4147-A177-3AD203B41FA5}">
                      <a16:colId xmlns:a16="http://schemas.microsoft.com/office/drawing/2014/main" val="1670481368"/>
                    </a:ext>
                  </a:extLst>
                </a:gridCol>
                <a:gridCol w="246888">
                  <a:extLst>
                    <a:ext uri="{9D8B030D-6E8A-4147-A177-3AD203B41FA5}">
                      <a16:colId xmlns:a16="http://schemas.microsoft.com/office/drawing/2014/main" val="3137468194"/>
                    </a:ext>
                  </a:extLst>
                </a:gridCol>
                <a:gridCol w="246888">
                  <a:extLst>
                    <a:ext uri="{9D8B030D-6E8A-4147-A177-3AD203B41FA5}">
                      <a16:colId xmlns:a16="http://schemas.microsoft.com/office/drawing/2014/main" val="434137053"/>
                    </a:ext>
                  </a:extLst>
                </a:gridCol>
                <a:gridCol w="246888">
                  <a:extLst>
                    <a:ext uri="{9D8B030D-6E8A-4147-A177-3AD203B41FA5}">
                      <a16:colId xmlns:a16="http://schemas.microsoft.com/office/drawing/2014/main" val="1252839390"/>
                    </a:ext>
                  </a:extLst>
                </a:gridCol>
                <a:gridCol w="246888">
                  <a:extLst>
                    <a:ext uri="{9D8B030D-6E8A-4147-A177-3AD203B41FA5}">
                      <a16:colId xmlns:a16="http://schemas.microsoft.com/office/drawing/2014/main" val="3373510873"/>
                    </a:ext>
                  </a:extLst>
                </a:gridCol>
                <a:gridCol w="246888">
                  <a:extLst>
                    <a:ext uri="{9D8B030D-6E8A-4147-A177-3AD203B41FA5}">
                      <a16:colId xmlns:a16="http://schemas.microsoft.com/office/drawing/2014/main" val="2938727442"/>
                    </a:ext>
                  </a:extLst>
                </a:gridCol>
                <a:gridCol w="246888">
                  <a:extLst>
                    <a:ext uri="{9D8B030D-6E8A-4147-A177-3AD203B41FA5}">
                      <a16:colId xmlns:a16="http://schemas.microsoft.com/office/drawing/2014/main" val="190398172"/>
                    </a:ext>
                  </a:extLst>
                </a:gridCol>
                <a:gridCol w="246888">
                  <a:extLst>
                    <a:ext uri="{9D8B030D-6E8A-4147-A177-3AD203B41FA5}">
                      <a16:colId xmlns:a16="http://schemas.microsoft.com/office/drawing/2014/main" val="603440613"/>
                    </a:ext>
                  </a:extLst>
                </a:gridCol>
                <a:gridCol w="246888">
                  <a:extLst>
                    <a:ext uri="{9D8B030D-6E8A-4147-A177-3AD203B41FA5}">
                      <a16:colId xmlns:a16="http://schemas.microsoft.com/office/drawing/2014/main" val="1433371591"/>
                    </a:ext>
                  </a:extLst>
                </a:gridCol>
                <a:gridCol w="246888">
                  <a:extLst>
                    <a:ext uri="{9D8B030D-6E8A-4147-A177-3AD203B41FA5}">
                      <a16:colId xmlns:a16="http://schemas.microsoft.com/office/drawing/2014/main" val="547693563"/>
                    </a:ext>
                  </a:extLst>
                </a:gridCol>
                <a:gridCol w="246888">
                  <a:extLst>
                    <a:ext uri="{9D8B030D-6E8A-4147-A177-3AD203B41FA5}">
                      <a16:colId xmlns:a16="http://schemas.microsoft.com/office/drawing/2014/main" val="2828958554"/>
                    </a:ext>
                  </a:extLst>
                </a:gridCol>
                <a:gridCol w="246888">
                  <a:extLst>
                    <a:ext uri="{9D8B030D-6E8A-4147-A177-3AD203B41FA5}">
                      <a16:colId xmlns:a16="http://schemas.microsoft.com/office/drawing/2014/main" val="1957600546"/>
                    </a:ext>
                  </a:extLst>
                </a:gridCol>
                <a:gridCol w="246888">
                  <a:extLst>
                    <a:ext uri="{9D8B030D-6E8A-4147-A177-3AD203B41FA5}">
                      <a16:colId xmlns:a16="http://schemas.microsoft.com/office/drawing/2014/main" val="3412500801"/>
                    </a:ext>
                  </a:extLst>
                </a:gridCol>
                <a:gridCol w="246888">
                  <a:extLst>
                    <a:ext uri="{9D8B030D-6E8A-4147-A177-3AD203B41FA5}">
                      <a16:colId xmlns:a16="http://schemas.microsoft.com/office/drawing/2014/main" val="2293369831"/>
                    </a:ext>
                  </a:extLst>
                </a:gridCol>
                <a:gridCol w="246888">
                  <a:extLst>
                    <a:ext uri="{9D8B030D-6E8A-4147-A177-3AD203B41FA5}">
                      <a16:colId xmlns:a16="http://schemas.microsoft.com/office/drawing/2014/main" val="2022629355"/>
                    </a:ext>
                  </a:extLst>
                </a:gridCol>
                <a:gridCol w="246888">
                  <a:extLst>
                    <a:ext uri="{9D8B030D-6E8A-4147-A177-3AD203B41FA5}">
                      <a16:colId xmlns:a16="http://schemas.microsoft.com/office/drawing/2014/main" val="252093971"/>
                    </a:ext>
                  </a:extLst>
                </a:gridCol>
                <a:gridCol w="246888">
                  <a:extLst>
                    <a:ext uri="{9D8B030D-6E8A-4147-A177-3AD203B41FA5}">
                      <a16:colId xmlns:a16="http://schemas.microsoft.com/office/drawing/2014/main" val="1345413973"/>
                    </a:ext>
                  </a:extLst>
                </a:gridCol>
                <a:gridCol w="246888">
                  <a:extLst>
                    <a:ext uri="{9D8B030D-6E8A-4147-A177-3AD203B41FA5}">
                      <a16:colId xmlns:a16="http://schemas.microsoft.com/office/drawing/2014/main" val="3550414778"/>
                    </a:ext>
                  </a:extLst>
                </a:gridCol>
                <a:gridCol w="246888">
                  <a:extLst>
                    <a:ext uri="{9D8B030D-6E8A-4147-A177-3AD203B41FA5}">
                      <a16:colId xmlns:a16="http://schemas.microsoft.com/office/drawing/2014/main" val="4123406005"/>
                    </a:ext>
                  </a:extLst>
                </a:gridCol>
                <a:gridCol w="246888">
                  <a:extLst>
                    <a:ext uri="{9D8B030D-6E8A-4147-A177-3AD203B41FA5}">
                      <a16:colId xmlns:a16="http://schemas.microsoft.com/office/drawing/2014/main" val="149544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3430700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CHANNEL21 - 2024-03-18 19:00:04</a:t>
                      </a:r>
                      <a:r>
                        <a:rPr kumimoji="0" lang="de-DE" sz="1000" b="0" i="0" u="none" strike="noStrike" kern="1200" cap="none" spc="0" normalizeH="0" baseline="0" noProof="0">
                          <a:ln>
                            <a:noFill/>
                          </a:ln>
                          <a:solidFill>
                            <a:prstClr val="black"/>
                          </a:solidFill>
                          <a:effectLst/>
                          <a:uLnTx/>
                          <a:uFillTx/>
                          <a:latin typeface="Calibri"/>
                          <a:ea typeface="+mn-ea"/>
                          <a:cs typeface="+mn-cs"/>
                        </a:rPr>
                        <a:t>
 ✨🧡Authentischer Schnappschuss oder gekonnt posiert – es ist so schön zu sehen, wie unsere Styles einen besonderen Platz in eurem Leben haben 🥰. Ein großes Danke an Silke, unser Amour-Pullover steht dir ganz fantastisch und ist zurecht (d)ein Lieblingsstück.
PS: Wenn auch du dein Lieblingsstück mit uns teilen möchtest, schick uns gerne dein Foto 📷🤳per DM oder an socialmedia@channel21.de . Wir freuen uns über jedes Foto😍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https://quintly-eu-image-storage.s3.amazonaws.com/6ffffd9a1f9875f5165b26f2bda537b2/058327e029c60f894f6cf4016f3f1032.jpg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84093574"/>
                  </a:ext>
                </a:extLst>
              </a:tr>
            </a:tbl>
          </a:graphicData>
        </a:graphic>
      </p:graphicFrame>
      <p:sp>
        <p:nvSpPr>
          <p:cNvPr id="4" name="Text Placeholder 3">
            <a:extLst>
              <a:ext uri="{FF2B5EF4-FFF2-40B4-BE49-F238E27FC236}">
                <a16:creationId xmlns:a16="http://schemas.microsoft.com/office/drawing/2014/main" id="{FED8E2C1-B6E3-4ED8-B958-219A2F6F021C}"/>
              </a:ext>
            </a:extLst>
          </p:cNvPr>
          <p:cNvSpPr>
            <a:spLocks noGrp="1"/>
          </p:cNvSpPr>
          <p:nvPr>
            <p:ph type="body" sz="quarter" idx="14"/>
          </p:nvPr>
        </p:nvSpPr>
        <p:spPr/>
        <p:txBody>
          <a:bodyPr/>
          <a:lstStyle/>
          <a:p>
            <a:r>
              <a:rPr lang="en-US"/>
              <a:t>03/14/2024 - 03/20/2024</a:t>
            </a:r>
          </a:p>
        </p:txBody>
      </p:sp>
    </p:spTree>
    <p:extLst>
      <p:ext uri="{BB962C8B-B14F-4D97-AF65-F5344CB8AC3E}">
        <p14:creationId xmlns:p14="http://schemas.microsoft.com/office/powerpoint/2010/main" val="1620692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36BD9-993D-44CF-A80C-7417DBAAAC57}"/>
              </a:ext>
            </a:extLst>
          </p:cNvPr>
          <p:cNvSpPr>
            <a:spLocks noGrp="1"/>
          </p:cNvSpPr>
          <p:nvPr>
            <p:ph type="title"/>
          </p:nvPr>
        </p:nvSpPr>
        <p:spPr/>
        <p:txBody>
          <a:bodyPr/>
          <a:lstStyle/>
          <a:p>
            <a:r>
              <a:rPr lang="en-US"/>
              <a:t>Facebook Ads Costs Table | CHANNEL21 - 1 of 18</a:t>
            </a:r>
          </a:p>
        </p:txBody>
      </p:sp>
      <p:graphicFrame>
        <p:nvGraphicFramePr>
          <p:cNvPr id="5" name="Table Placeholder 4">
            <a:extLst>
              <a:ext uri="{FF2B5EF4-FFF2-40B4-BE49-F238E27FC236}">
                <a16:creationId xmlns:a16="http://schemas.microsoft.com/office/drawing/2014/main" id="{B44E916A-0E0B-4E89-94C5-03929940A902}"/>
              </a:ext>
            </a:extLst>
          </p:cNvPr>
          <p:cNvGraphicFramePr>
            <a:graphicFrameLocks noGrp="1"/>
          </p:cNvGraphicFramePr>
          <p:nvPr>
            <p:ph type="tbl" sz="quarter" idx="13"/>
            <p:extLst>
              <p:ext uri="{D42A27DB-BD31-4B8C-83A1-F6EECF244321}">
                <p14:modId xmlns:p14="http://schemas.microsoft.com/office/powerpoint/2010/main" val="1462690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502231523"/>
                    </a:ext>
                  </a:extLst>
                </a:gridCol>
                <a:gridCol w="411480">
                  <a:extLst>
                    <a:ext uri="{9D8B030D-6E8A-4147-A177-3AD203B41FA5}">
                      <a16:colId xmlns:a16="http://schemas.microsoft.com/office/drawing/2014/main" val="965827073"/>
                    </a:ext>
                  </a:extLst>
                </a:gridCol>
                <a:gridCol w="411480">
                  <a:extLst>
                    <a:ext uri="{9D8B030D-6E8A-4147-A177-3AD203B41FA5}">
                      <a16:colId xmlns:a16="http://schemas.microsoft.com/office/drawing/2014/main" val="1753604930"/>
                    </a:ext>
                  </a:extLst>
                </a:gridCol>
                <a:gridCol w="411480">
                  <a:extLst>
                    <a:ext uri="{9D8B030D-6E8A-4147-A177-3AD203B41FA5}">
                      <a16:colId xmlns:a16="http://schemas.microsoft.com/office/drawing/2014/main" val="3654795917"/>
                    </a:ext>
                  </a:extLst>
                </a:gridCol>
                <a:gridCol w="411480">
                  <a:extLst>
                    <a:ext uri="{9D8B030D-6E8A-4147-A177-3AD203B41FA5}">
                      <a16:colId xmlns:a16="http://schemas.microsoft.com/office/drawing/2014/main" val="3026217708"/>
                    </a:ext>
                  </a:extLst>
                </a:gridCol>
                <a:gridCol w="411480">
                  <a:extLst>
                    <a:ext uri="{9D8B030D-6E8A-4147-A177-3AD203B41FA5}">
                      <a16:colId xmlns:a16="http://schemas.microsoft.com/office/drawing/2014/main" val="1890305921"/>
                    </a:ext>
                  </a:extLst>
                </a:gridCol>
                <a:gridCol w="411480">
                  <a:extLst>
                    <a:ext uri="{9D8B030D-6E8A-4147-A177-3AD203B41FA5}">
                      <a16:colId xmlns:a16="http://schemas.microsoft.com/office/drawing/2014/main" val="2360296838"/>
                    </a:ext>
                  </a:extLst>
                </a:gridCol>
                <a:gridCol w="411480">
                  <a:extLst>
                    <a:ext uri="{9D8B030D-6E8A-4147-A177-3AD203B41FA5}">
                      <a16:colId xmlns:a16="http://schemas.microsoft.com/office/drawing/2014/main" val="3638921962"/>
                    </a:ext>
                  </a:extLst>
                </a:gridCol>
                <a:gridCol w="411480">
                  <a:extLst>
                    <a:ext uri="{9D8B030D-6E8A-4147-A177-3AD203B41FA5}">
                      <a16:colId xmlns:a16="http://schemas.microsoft.com/office/drawing/2014/main" val="1378277606"/>
                    </a:ext>
                  </a:extLst>
                </a:gridCol>
                <a:gridCol w="411480">
                  <a:extLst>
                    <a:ext uri="{9D8B030D-6E8A-4147-A177-3AD203B41FA5}">
                      <a16:colId xmlns:a16="http://schemas.microsoft.com/office/drawing/2014/main" val="2801712423"/>
                    </a:ext>
                  </a:extLst>
                </a:gridCol>
                <a:gridCol w="1892807">
                  <a:extLst>
                    <a:ext uri="{9D8B030D-6E8A-4147-A177-3AD203B41FA5}">
                      <a16:colId xmlns:a16="http://schemas.microsoft.com/office/drawing/2014/main" val="4185009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367398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CHANNEL21 - 2024-03-20 18:02:15</a:t>
                      </a:r>
                      <a:r>
                        <a:rPr kumimoji="0" lang="de-DE" sz="1000" b="0" i="0" u="none" strike="noStrike" kern="1200" cap="none" spc="0" normalizeH="0" baseline="0" noProof="0">
                          <a:ln>
                            <a:noFill/>
                          </a:ln>
                          <a:solidFill>
                            <a:prstClr val="black"/>
                          </a:solidFill>
                          <a:effectLst/>
                          <a:uLnTx/>
                          <a:uFillTx/>
                          <a:latin typeface="Calibri"/>
                          <a:ea typeface="+mn-ea"/>
                          <a:cs typeface="+mn-cs"/>
                        </a:rPr>
                        <a:t>
 🙌⚜️MIALUSSO ist da – jetzt kannst du deine Leidenschaft für ausgefallene, italienisch inspirierte Mode ausleben! Endlich können wir dir ein paar Highlights unserer neuen Fashion-Marke zeigen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KK | Advantage+ | 19022024 | Fashion Saisonstart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268458909"/>
                  </a:ext>
                </a:extLst>
              </a:tr>
            </a:tbl>
          </a:graphicData>
        </a:graphic>
      </p:graphicFrame>
      <p:sp>
        <p:nvSpPr>
          <p:cNvPr id="4" name="Text Placeholder 3">
            <a:extLst>
              <a:ext uri="{FF2B5EF4-FFF2-40B4-BE49-F238E27FC236}">
                <a16:creationId xmlns:a16="http://schemas.microsoft.com/office/drawing/2014/main" id="{FB7433D7-9EE5-4196-930B-57576C9E7E0F}"/>
              </a:ext>
            </a:extLst>
          </p:cNvPr>
          <p:cNvSpPr>
            <a:spLocks noGrp="1"/>
          </p:cNvSpPr>
          <p:nvPr>
            <p:ph type="body" sz="quarter" idx="14"/>
          </p:nvPr>
        </p:nvSpPr>
        <p:spPr/>
        <p:txBody>
          <a:bodyPr/>
          <a:lstStyle/>
          <a:p>
            <a:r>
              <a:rPr lang="en-US"/>
              <a:t>03/14/2024 - 03/20/2024</a:t>
            </a:r>
          </a:p>
        </p:txBody>
      </p:sp>
    </p:spTree>
    <p:extLst>
      <p:ext uri="{BB962C8B-B14F-4D97-AF65-F5344CB8AC3E}">
        <p14:creationId xmlns:p14="http://schemas.microsoft.com/office/powerpoint/2010/main" val="10503293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560F5-319B-4448-8129-37BA37A6CA19}"/>
              </a:ext>
            </a:extLst>
          </p:cNvPr>
          <p:cNvSpPr>
            <a:spLocks noGrp="1"/>
          </p:cNvSpPr>
          <p:nvPr>
            <p:ph type="title"/>
          </p:nvPr>
        </p:nvSpPr>
        <p:spPr/>
        <p:txBody>
          <a:bodyPr/>
          <a:lstStyle/>
          <a:p>
            <a:r>
              <a:rPr lang="en-US"/>
              <a:t>Facebook Ads Costs Table | CHANNEL21 - 2 of 18</a:t>
            </a:r>
          </a:p>
        </p:txBody>
      </p:sp>
      <p:graphicFrame>
        <p:nvGraphicFramePr>
          <p:cNvPr id="5" name="Table Placeholder 4">
            <a:extLst>
              <a:ext uri="{FF2B5EF4-FFF2-40B4-BE49-F238E27FC236}">
                <a16:creationId xmlns:a16="http://schemas.microsoft.com/office/drawing/2014/main" id="{22791D7D-8BDA-4491-9A6E-C31731F3F550}"/>
              </a:ext>
            </a:extLst>
          </p:cNvPr>
          <p:cNvGraphicFramePr>
            <a:graphicFrameLocks noGrp="1"/>
          </p:cNvGraphicFramePr>
          <p:nvPr>
            <p:ph type="tbl" sz="quarter" idx="13"/>
            <p:extLst>
              <p:ext uri="{D42A27DB-BD31-4B8C-83A1-F6EECF244321}">
                <p14:modId xmlns:p14="http://schemas.microsoft.com/office/powerpoint/2010/main" val="2756426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95567631"/>
                    </a:ext>
                  </a:extLst>
                </a:gridCol>
                <a:gridCol w="411480">
                  <a:extLst>
                    <a:ext uri="{9D8B030D-6E8A-4147-A177-3AD203B41FA5}">
                      <a16:colId xmlns:a16="http://schemas.microsoft.com/office/drawing/2014/main" val="930212094"/>
                    </a:ext>
                  </a:extLst>
                </a:gridCol>
                <a:gridCol w="411480">
                  <a:extLst>
                    <a:ext uri="{9D8B030D-6E8A-4147-A177-3AD203B41FA5}">
                      <a16:colId xmlns:a16="http://schemas.microsoft.com/office/drawing/2014/main" val="3553702816"/>
                    </a:ext>
                  </a:extLst>
                </a:gridCol>
                <a:gridCol w="411480">
                  <a:extLst>
                    <a:ext uri="{9D8B030D-6E8A-4147-A177-3AD203B41FA5}">
                      <a16:colId xmlns:a16="http://schemas.microsoft.com/office/drawing/2014/main" val="3813271203"/>
                    </a:ext>
                  </a:extLst>
                </a:gridCol>
                <a:gridCol w="411480">
                  <a:extLst>
                    <a:ext uri="{9D8B030D-6E8A-4147-A177-3AD203B41FA5}">
                      <a16:colId xmlns:a16="http://schemas.microsoft.com/office/drawing/2014/main" val="403277065"/>
                    </a:ext>
                  </a:extLst>
                </a:gridCol>
                <a:gridCol w="411480">
                  <a:extLst>
                    <a:ext uri="{9D8B030D-6E8A-4147-A177-3AD203B41FA5}">
                      <a16:colId xmlns:a16="http://schemas.microsoft.com/office/drawing/2014/main" val="1362319068"/>
                    </a:ext>
                  </a:extLst>
                </a:gridCol>
                <a:gridCol w="411480">
                  <a:extLst>
                    <a:ext uri="{9D8B030D-6E8A-4147-A177-3AD203B41FA5}">
                      <a16:colId xmlns:a16="http://schemas.microsoft.com/office/drawing/2014/main" val="1706265655"/>
                    </a:ext>
                  </a:extLst>
                </a:gridCol>
                <a:gridCol w="411480">
                  <a:extLst>
                    <a:ext uri="{9D8B030D-6E8A-4147-A177-3AD203B41FA5}">
                      <a16:colId xmlns:a16="http://schemas.microsoft.com/office/drawing/2014/main" val="2285103161"/>
                    </a:ext>
                  </a:extLst>
                </a:gridCol>
                <a:gridCol w="411480">
                  <a:extLst>
                    <a:ext uri="{9D8B030D-6E8A-4147-A177-3AD203B41FA5}">
                      <a16:colId xmlns:a16="http://schemas.microsoft.com/office/drawing/2014/main" val="944449054"/>
                    </a:ext>
                  </a:extLst>
                </a:gridCol>
                <a:gridCol w="411480">
                  <a:extLst>
                    <a:ext uri="{9D8B030D-6E8A-4147-A177-3AD203B41FA5}">
                      <a16:colId xmlns:a16="http://schemas.microsoft.com/office/drawing/2014/main" val="507882425"/>
                    </a:ext>
                  </a:extLst>
                </a:gridCol>
                <a:gridCol w="1892807">
                  <a:extLst>
                    <a:ext uri="{9D8B030D-6E8A-4147-A177-3AD203B41FA5}">
                      <a16:colId xmlns:a16="http://schemas.microsoft.com/office/drawing/2014/main" val="2912119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2012365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CHANNEL21 - 2024-03-20 18:02:15</a:t>
                      </a:r>
                      <a:r>
                        <a:rPr kumimoji="0" lang="de-DE" sz="1000" b="0" i="0" u="none" strike="noStrike" kern="1200" cap="none" spc="0" normalizeH="0" baseline="0" noProof="0">
                          <a:ln>
                            <a:noFill/>
                          </a:ln>
                          <a:solidFill>
                            <a:prstClr val="black"/>
                          </a:solidFill>
                          <a:effectLst/>
                          <a:uLnTx/>
                          <a:uFillTx/>
                          <a:latin typeface="Calibri"/>
                          <a:ea typeface="+mn-ea"/>
                          <a:cs typeface="+mn-cs"/>
                        </a:rPr>
                        <a:t>
 🙌⚜️MIALUSSO ist da – jetzt kannst du deine Leidenschaft für ausgefallene, italienisch inspirierte Mode ausleben! Endlich können wir dir ein paar Highlights unserer neuen Fashion-Marke zeigen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KK | Advantage+ | 19022024 | Fashion Saisonstart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951999703"/>
                  </a:ext>
                </a:extLst>
              </a:tr>
            </a:tbl>
          </a:graphicData>
        </a:graphic>
      </p:graphicFrame>
      <p:sp>
        <p:nvSpPr>
          <p:cNvPr id="4" name="Text Placeholder 3">
            <a:extLst>
              <a:ext uri="{FF2B5EF4-FFF2-40B4-BE49-F238E27FC236}">
                <a16:creationId xmlns:a16="http://schemas.microsoft.com/office/drawing/2014/main" id="{BA2E2700-8C5C-4460-AB16-77A26455938E}"/>
              </a:ext>
            </a:extLst>
          </p:cNvPr>
          <p:cNvSpPr>
            <a:spLocks noGrp="1"/>
          </p:cNvSpPr>
          <p:nvPr>
            <p:ph type="body" sz="quarter" idx="14"/>
          </p:nvPr>
        </p:nvSpPr>
        <p:spPr/>
        <p:txBody>
          <a:bodyPr/>
          <a:lstStyle/>
          <a:p>
            <a:r>
              <a:rPr lang="en-US"/>
              <a:t>03/14/2024 - 03/20/2024</a:t>
            </a:r>
          </a:p>
        </p:txBody>
      </p:sp>
    </p:spTree>
    <p:extLst>
      <p:ext uri="{BB962C8B-B14F-4D97-AF65-F5344CB8AC3E}">
        <p14:creationId xmlns:p14="http://schemas.microsoft.com/office/powerpoint/2010/main" val="21322936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00287-85FB-4394-8964-EE5574F8B697}"/>
              </a:ext>
            </a:extLst>
          </p:cNvPr>
          <p:cNvSpPr>
            <a:spLocks noGrp="1"/>
          </p:cNvSpPr>
          <p:nvPr>
            <p:ph type="title"/>
          </p:nvPr>
        </p:nvSpPr>
        <p:spPr/>
        <p:txBody>
          <a:bodyPr/>
          <a:lstStyle/>
          <a:p>
            <a:r>
              <a:rPr lang="en-US"/>
              <a:t>Facebook Ads Costs Table | CHANNEL21 - 3 of 18</a:t>
            </a:r>
          </a:p>
        </p:txBody>
      </p:sp>
      <p:graphicFrame>
        <p:nvGraphicFramePr>
          <p:cNvPr id="5" name="Table Placeholder 4">
            <a:extLst>
              <a:ext uri="{FF2B5EF4-FFF2-40B4-BE49-F238E27FC236}">
                <a16:creationId xmlns:a16="http://schemas.microsoft.com/office/drawing/2014/main" id="{D4A4B840-0FFD-4D3E-BAA7-C6A7D0F24315}"/>
              </a:ext>
            </a:extLst>
          </p:cNvPr>
          <p:cNvGraphicFramePr>
            <a:graphicFrameLocks noGrp="1"/>
          </p:cNvGraphicFramePr>
          <p:nvPr>
            <p:ph type="tbl" sz="quarter" idx="13"/>
            <p:extLst>
              <p:ext uri="{D42A27DB-BD31-4B8C-83A1-F6EECF244321}">
                <p14:modId xmlns:p14="http://schemas.microsoft.com/office/powerpoint/2010/main" val="3539089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751416989"/>
                    </a:ext>
                  </a:extLst>
                </a:gridCol>
                <a:gridCol w="411480">
                  <a:extLst>
                    <a:ext uri="{9D8B030D-6E8A-4147-A177-3AD203B41FA5}">
                      <a16:colId xmlns:a16="http://schemas.microsoft.com/office/drawing/2014/main" val="4231185234"/>
                    </a:ext>
                  </a:extLst>
                </a:gridCol>
                <a:gridCol w="411480">
                  <a:extLst>
                    <a:ext uri="{9D8B030D-6E8A-4147-A177-3AD203B41FA5}">
                      <a16:colId xmlns:a16="http://schemas.microsoft.com/office/drawing/2014/main" val="2724115859"/>
                    </a:ext>
                  </a:extLst>
                </a:gridCol>
                <a:gridCol w="411480">
                  <a:extLst>
                    <a:ext uri="{9D8B030D-6E8A-4147-A177-3AD203B41FA5}">
                      <a16:colId xmlns:a16="http://schemas.microsoft.com/office/drawing/2014/main" val="2831372413"/>
                    </a:ext>
                  </a:extLst>
                </a:gridCol>
                <a:gridCol w="411480">
                  <a:extLst>
                    <a:ext uri="{9D8B030D-6E8A-4147-A177-3AD203B41FA5}">
                      <a16:colId xmlns:a16="http://schemas.microsoft.com/office/drawing/2014/main" val="4254097149"/>
                    </a:ext>
                  </a:extLst>
                </a:gridCol>
                <a:gridCol w="411480">
                  <a:extLst>
                    <a:ext uri="{9D8B030D-6E8A-4147-A177-3AD203B41FA5}">
                      <a16:colId xmlns:a16="http://schemas.microsoft.com/office/drawing/2014/main" val="2016660263"/>
                    </a:ext>
                  </a:extLst>
                </a:gridCol>
                <a:gridCol w="411480">
                  <a:extLst>
                    <a:ext uri="{9D8B030D-6E8A-4147-A177-3AD203B41FA5}">
                      <a16:colId xmlns:a16="http://schemas.microsoft.com/office/drawing/2014/main" val="1970414395"/>
                    </a:ext>
                  </a:extLst>
                </a:gridCol>
                <a:gridCol w="411480">
                  <a:extLst>
                    <a:ext uri="{9D8B030D-6E8A-4147-A177-3AD203B41FA5}">
                      <a16:colId xmlns:a16="http://schemas.microsoft.com/office/drawing/2014/main" val="648821118"/>
                    </a:ext>
                  </a:extLst>
                </a:gridCol>
                <a:gridCol w="411480">
                  <a:extLst>
                    <a:ext uri="{9D8B030D-6E8A-4147-A177-3AD203B41FA5}">
                      <a16:colId xmlns:a16="http://schemas.microsoft.com/office/drawing/2014/main" val="1430088849"/>
                    </a:ext>
                  </a:extLst>
                </a:gridCol>
                <a:gridCol w="411480">
                  <a:extLst>
                    <a:ext uri="{9D8B030D-6E8A-4147-A177-3AD203B41FA5}">
                      <a16:colId xmlns:a16="http://schemas.microsoft.com/office/drawing/2014/main" val="1207289188"/>
                    </a:ext>
                  </a:extLst>
                </a:gridCol>
                <a:gridCol w="1892807">
                  <a:extLst>
                    <a:ext uri="{9D8B030D-6E8A-4147-A177-3AD203B41FA5}">
                      <a16:colId xmlns:a16="http://schemas.microsoft.com/office/drawing/2014/main" val="3962472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182779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CHANNEL21 - 2024-03-20 17:56:45</a:t>
                      </a:r>
                      <a:r>
                        <a:rPr kumimoji="0" lang="de-DE" sz="1000" b="0" i="0" u="none" strike="noStrike" kern="1200" cap="none" spc="0" normalizeH="0" baseline="0" noProof="0">
                          <a:ln>
                            <a:noFill/>
                          </a:ln>
                          <a:solidFill>
                            <a:prstClr val="black"/>
                          </a:solidFill>
                          <a:effectLst/>
                          <a:uLnTx/>
                          <a:uFillTx/>
                          <a:latin typeface="Calibri"/>
                          <a:ea typeface="+mn-ea"/>
                          <a:cs typeface="+mn-cs"/>
                        </a:rPr>
                        <a:t>
 🙌⚜️MIALUSSO ist da – jetzt kannst du deine Leidenschaft für ausgefallene, italienisch inspirierte Mode ausleben! Endlich können wir dir ein paar Highlights unserer neuen Fashion-Marke zeigen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KK | Reach | 19022024 | Fashion Saisonstart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875043520"/>
                  </a:ext>
                </a:extLst>
              </a:tr>
            </a:tbl>
          </a:graphicData>
        </a:graphic>
      </p:graphicFrame>
      <p:sp>
        <p:nvSpPr>
          <p:cNvPr id="4" name="Text Placeholder 3">
            <a:extLst>
              <a:ext uri="{FF2B5EF4-FFF2-40B4-BE49-F238E27FC236}">
                <a16:creationId xmlns:a16="http://schemas.microsoft.com/office/drawing/2014/main" id="{0911EA9C-A68A-4A61-9973-6529C382C0D2}"/>
              </a:ext>
            </a:extLst>
          </p:cNvPr>
          <p:cNvSpPr>
            <a:spLocks noGrp="1"/>
          </p:cNvSpPr>
          <p:nvPr>
            <p:ph type="body" sz="quarter" idx="14"/>
          </p:nvPr>
        </p:nvSpPr>
        <p:spPr/>
        <p:txBody>
          <a:bodyPr/>
          <a:lstStyle/>
          <a:p>
            <a:r>
              <a:rPr lang="en-US"/>
              <a:t>03/14/2024 - 03/20/2024</a:t>
            </a:r>
          </a:p>
        </p:txBody>
      </p:sp>
    </p:spTree>
    <p:extLst>
      <p:ext uri="{BB962C8B-B14F-4D97-AF65-F5344CB8AC3E}">
        <p14:creationId xmlns:p14="http://schemas.microsoft.com/office/powerpoint/2010/main" val="347584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48E9E-5ADA-4981-AE91-2209D01794B9}"/>
              </a:ext>
            </a:extLst>
          </p:cNvPr>
          <p:cNvSpPr>
            <a:spLocks noGrp="1"/>
          </p:cNvSpPr>
          <p:nvPr>
            <p:ph type="title"/>
          </p:nvPr>
        </p:nvSpPr>
        <p:spPr/>
        <p:txBody>
          <a:bodyPr/>
          <a:lstStyle/>
          <a:p>
            <a:r>
              <a:rPr lang="en-US"/>
              <a:t>Facebook Ads Costs Table | CHANNEL21 - 4 of 18</a:t>
            </a:r>
          </a:p>
        </p:txBody>
      </p:sp>
      <p:graphicFrame>
        <p:nvGraphicFramePr>
          <p:cNvPr id="5" name="Table Placeholder 4">
            <a:extLst>
              <a:ext uri="{FF2B5EF4-FFF2-40B4-BE49-F238E27FC236}">
                <a16:creationId xmlns:a16="http://schemas.microsoft.com/office/drawing/2014/main" id="{20E857DD-DF0E-45FB-A17A-25B9E2819232}"/>
              </a:ext>
            </a:extLst>
          </p:cNvPr>
          <p:cNvGraphicFramePr>
            <a:graphicFrameLocks noGrp="1"/>
          </p:cNvGraphicFramePr>
          <p:nvPr>
            <p:ph type="tbl" sz="quarter" idx="13"/>
            <p:extLst>
              <p:ext uri="{D42A27DB-BD31-4B8C-83A1-F6EECF244321}">
                <p14:modId xmlns:p14="http://schemas.microsoft.com/office/powerpoint/2010/main" val="132932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782374728"/>
                    </a:ext>
                  </a:extLst>
                </a:gridCol>
                <a:gridCol w="411480">
                  <a:extLst>
                    <a:ext uri="{9D8B030D-6E8A-4147-A177-3AD203B41FA5}">
                      <a16:colId xmlns:a16="http://schemas.microsoft.com/office/drawing/2014/main" val="977406637"/>
                    </a:ext>
                  </a:extLst>
                </a:gridCol>
                <a:gridCol w="411480">
                  <a:extLst>
                    <a:ext uri="{9D8B030D-6E8A-4147-A177-3AD203B41FA5}">
                      <a16:colId xmlns:a16="http://schemas.microsoft.com/office/drawing/2014/main" val="1495320105"/>
                    </a:ext>
                  </a:extLst>
                </a:gridCol>
                <a:gridCol w="411480">
                  <a:extLst>
                    <a:ext uri="{9D8B030D-6E8A-4147-A177-3AD203B41FA5}">
                      <a16:colId xmlns:a16="http://schemas.microsoft.com/office/drawing/2014/main" val="3406182794"/>
                    </a:ext>
                  </a:extLst>
                </a:gridCol>
                <a:gridCol w="411480">
                  <a:extLst>
                    <a:ext uri="{9D8B030D-6E8A-4147-A177-3AD203B41FA5}">
                      <a16:colId xmlns:a16="http://schemas.microsoft.com/office/drawing/2014/main" val="39468397"/>
                    </a:ext>
                  </a:extLst>
                </a:gridCol>
                <a:gridCol w="411480">
                  <a:extLst>
                    <a:ext uri="{9D8B030D-6E8A-4147-A177-3AD203B41FA5}">
                      <a16:colId xmlns:a16="http://schemas.microsoft.com/office/drawing/2014/main" val="804568427"/>
                    </a:ext>
                  </a:extLst>
                </a:gridCol>
                <a:gridCol w="411480">
                  <a:extLst>
                    <a:ext uri="{9D8B030D-6E8A-4147-A177-3AD203B41FA5}">
                      <a16:colId xmlns:a16="http://schemas.microsoft.com/office/drawing/2014/main" val="604045227"/>
                    </a:ext>
                  </a:extLst>
                </a:gridCol>
                <a:gridCol w="411480">
                  <a:extLst>
                    <a:ext uri="{9D8B030D-6E8A-4147-A177-3AD203B41FA5}">
                      <a16:colId xmlns:a16="http://schemas.microsoft.com/office/drawing/2014/main" val="2014012640"/>
                    </a:ext>
                  </a:extLst>
                </a:gridCol>
                <a:gridCol w="411480">
                  <a:extLst>
                    <a:ext uri="{9D8B030D-6E8A-4147-A177-3AD203B41FA5}">
                      <a16:colId xmlns:a16="http://schemas.microsoft.com/office/drawing/2014/main" val="4287385521"/>
                    </a:ext>
                  </a:extLst>
                </a:gridCol>
                <a:gridCol w="411480">
                  <a:extLst>
                    <a:ext uri="{9D8B030D-6E8A-4147-A177-3AD203B41FA5}">
                      <a16:colId xmlns:a16="http://schemas.microsoft.com/office/drawing/2014/main" val="1869472164"/>
                    </a:ext>
                  </a:extLst>
                </a:gridCol>
                <a:gridCol w="1892807">
                  <a:extLst>
                    <a:ext uri="{9D8B030D-6E8A-4147-A177-3AD203B41FA5}">
                      <a16:colId xmlns:a16="http://schemas.microsoft.com/office/drawing/2014/main" val="3186594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534362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CHANNEL21 - 2024-03-20 17:56:45</a:t>
                      </a:r>
                      <a:r>
                        <a:rPr kumimoji="0" lang="de-DE" sz="1000" b="0" i="0" u="none" strike="noStrike" kern="1200" cap="none" spc="0" normalizeH="0" baseline="0" noProof="0">
                          <a:ln>
                            <a:noFill/>
                          </a:ln>
                          <a:solidFill>
                            <a:prstClr val="black"/>
                          </a:solidFill>
                          <a:effectLst/>
                          <a:uLnTx/>
                          <a:uFillTx/>
                          <a:latin typeface="Calibri"/>
                          <a:ea typeface="+mn-ea"/>
                          <a:cs typeface="+mn-cs"/>
                        </a:rPr>
                        <a:t>
 🙌⚜️MIALUSSO ist da – jetzt kannst du deine Leidenschaft für ausgefallene, italienisch inspirierte Mode ausleben! Endlich können wir dir ein paar Highlights unserer neuen Fashion-Marke zeigen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KK | Reach | 19022024 | Fashion Saisonstart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446944071"/>
                  </a:ext>
                </a:extLst>
              </a:tr>
            </a:tbl>
          </a:graphicData>
        </a:graphic>
      </p:graphicFrame>
      <p:sp>
        <p:nvSpPr>
          <p:cNvPr id="4" name="Text Placeholder 3">
            <a:extLst>
              <a:ext uri="{FF2B5EF4-FFF2-40B4-BE49-F238E27FC236}">
                <a16:creationId xmlns:a16="http://schemas.microsoft.com/office/drawing/2014/main" id="{4B422706-ED2A-4A0B-9034-F4809A165DE9}"/>
              </a:ext>
            </a:extLst>
          </p:cNvPr>
          <p:cNvSpPr>
            <a:spLocks noGrp="1"/>
          </p:cNvSpPr>
          <p:nvPr>
            <p:ph type="body" sz="quarter" idx="14"/>
          </p:nvPr>
        </p:nvSpPr>
        <p:spPr/>
        <p:txBody>
          <a:bodyPr/>
          <a:lstStyle/>
          <a:p>
            <a:r>
              <a:rPr lang="en-US"/>
              <a:t>03/14/2024 - 03/20/2024</a:t>
            </a:r>
          </a:p>
        </p:txBody>
      </p:sp>
    </p:spTree>
    <p:extLst>
      <p:ext uri="{BB962C8B-B14F-4D97-AF65-F5344CB8AC3E}">
        <p14:creationId xmlns:p14="http://schemas.microsoft.com/office/powerpoint/2010/main" val="6668496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8CA81-2D85-4F9C-96F5-DA98D9753BE8}"/>
              </a:ext>
            </a:extLst>
          </p:cNvPr>
          <p:cNvSpPr>
            <a:spLocks noGrp="1"/>
          </p:cNvSpPr>
          <p:nvPr>
            <p:ph type="title"/>
          </p:nvPr>
        </p:nvSpPr>
        <p:spPr/>
        <p:txBody>
          <a:bodyPr/>
          <a:lstStyle/>
          <a:p>
            <a:r>
              <a:rPr lang="en-US"/>
              <a:t>Facebook Ads Costs Table | CHANNEL21 - 5 of 18</a:t>
            </a:r>
          </a:p>
        </p:txBody>
      </p:sp>
      <p:graphicFrame>
        <p:nvGraphicFramePr>
          <p:cNvPr id="5" name="Table Placeholder 4">
            <a:extLst>
              <a:ext uri="{FF2B5EF4-FFF2-40B4-BE49-F238E27FC236}">
                <a16:creationId xmlns:a16="http://schemas.microsoft.com/office/drawing/2014/main" id="{E8C65CEB-1E2E-4216-B628-C7CB742D3570}"/>
              </a:ext>
            </a:extLst>
          </p:cNvPr>
          <p:cNvGraphicFramePr>
            <a:graphicFrameLocks noGrp="1"/>
          </p:cNvGraphicFramePr>
          <p:nvPr>
            <p:ph type="tbl" sz="quarter" idx="13"/>
            <p:extLst>
              <p:ext uri="{D42A27DB-BD31-4B8C-83A1-F6EECF244321}">
                <p14:modId xmlns:p14="http://schemas.microsoft.com/office/powerpoint/2010/main" val="3749158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30755722"/>
                    </a:ext>
                  </a:extLst>
                </a:gridCol>
                <a:gridCol w="411480">
                  <a:extLst>
                    <a:ext uri="{9D8B030D-6E8A-4147-A177-3AD203B41FA5}">
                      <a16:colId xmlns:a16="http://schemas.microsoft.com/office/drawing/2014/main" val="1430147553"/>
                    </a:ext>
                  </a:extLst>
                </a:gridCol>
                <a:gridCol w="411480">
                  <a:extLst>
                    <a:ext uri="{9D8B030D-6E8A-4147-A177-3AD203B41FA5}">
                      <a16:colId xmlns:a16="http://schemas.microsoft.com/office/drawing/2014/main" val="3702457915"/>
                    </a:ext>
                  </a:extLst>
                </a:gridCol>
                <a:gridCol w="411480">
                  <a:extLst>
                    <a:ext uri="{9D8B030D-6E8A-4147-A177-3AD203B41FA5}">
                      <a16:colId xmlns:a16="http://schemas.microsoft.com/office/drawing/2014/main" val="3949749115"/>
                    </a:ext>
                  </a:extLst>
                </a:gridCol>
                <a:gridCol w="411480">
                  <a:extLst>
                    <a:ext uri="{9D8B030D-6E8A-4147-A177-3AD203B41FA5}">
                      <a16:colId xmlns:a16="http://schemas.microsoft.com/office/drawing/2014/main" val="2759010810"/>
                    </a:ext>
                  </a:extLst>
                </a:gridCol>
                <a:gridCol w="411480">
                  <a:extLst>
                    <a:ext uri="{9D8B030D-6E8A-4147-A177-3AD203B41FA5}">
                      <a16:colId xmlns:a16="http://schemas.microsoft.com/office/drawing/2014/main" val="511008078"/>
                    </a:ext>
                  </a:extLst>
                </a:gridCol>
                <a:gridCol w="411480">
                  <a:extLst>
                    <a:ext uri="{9D8B030D-6E8A-4147-A177-3AD203B41FA5}">
                      <a16:colId xmlns:a16="http://schemas.microsoft.com/office/drawing/2014/main" val="3139511466"/>
                    </a:ext>
                  </a:extLst>
                </a:gridCol>
                <a:gridCol w="411480">
                  <a:extLst>
                    <a:ext uri="{9D8B030D-6E8A-4147-A177-3AD203B41FA5}">
                      <a16:colId xmlns:a16="http://schemas.microsoft.com/office/drawing/2014/main" val="196370653"/>
                    </a:ext>
                  </a:extLst>
                </a:gridCol>
                <a:gridCol w="411480">
                  <a:extLst>
                    <a:ext uri="{9D8B030D-6E8A-4147-A177-3AD203B41FA5}">
                      <a16:colId xmlns:a16="http://schemas.microsoft.com/office/drawing/2014/main" val="3996552923"/>
                    </a:ext>
                  </a:extLst>
                </a:gridCol>
                <a:gridCol w="411480">
                  <a:extLst>
                    <a:ext uri="{9D8B030D-6E8A-4147-A177-3AD203B41FA5}">
                      <a16:colId xmlns:a16="http://schemas.microsoft.com/office/drawing/2014/main" val="418956199"/>
                    </a:ext>
                  </a:extLst>
                </a:gridCol>
                <a:gridCol w="1892807">
                  <a:extLst>
                    <a:ext uri="{9D8B030D-6E8A-4147-A177-3AD203B41FA5}">
                      <a16:colId xmlns:a16="http://schemas.microsoft.com/office/drawing/2014/main" val="1037551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2312701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CHANNEL21 - 2024-03-20 17:16:29</a:t>
                      </a:r>
                      <a:r>
                        <a:rPr kumimoji="0" lang="de-DE" sz="1000" b="0" i="0" u="none" strike="noStrike" kern="1200" cap="none" spc="0" normalizeH="0" baseline="0" noProof="0">
                          <a:ln>
                            <a:noFill/>
                          </a:ln>
                          <a:solidFill>
                            <a:prstClr val="black"/>
                          </a:solidFill>
                          <a:effectLst/>
                          <a:uLnTx/>
                          <a:uFillTx/>
                          <a:latin typeface="Calibri"/>
                          <a:ea typeface="+mn-ea"/>
                          <a:cs typeface="+mn-cs"/>
                        </a:rPr>
                        <a:t>
 🌿🌸💦Wenn im Frühling Gräser, Bäume und Kräuter blühen, beginnt für viele Allergiker die Heuschnupfen-Zeit. Ein starkes Immunsystem kann dazu beitragen, allergische Überreaktionen auf Pollen zu mildern. Tu deinem Körper etwas Gutes und entdecke jetzt passende Nährstoff-Ergänzungen und -Konzentrate für einen entspannteren Frühling und Sommer.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KK | Advanced+ | 200723 | Gesundheits Kampagne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986883469"/>
                  </a:ext>
                </a:extLst>
              </a:tr>
            </a:tbl>
          </a:graphicData>
        </a:graphic>
      </p:graphicFrame>
      <p:sp>
        <p:nvSpPr>
          <p:cNvPr id="4" name="Text Placeholder 3">
            <a:extLst>
              <a:ext uri="{FF2B5EF4-FFF2-40B4-BE49-F238E27FC236}">
                <a16:creationId xmlns:a16="http://schemas.microsoft.com/office/drawing/2014/main" id="{62BB1079-C1C9-4E4C-A026-05CB607962B9}"/>
              </a:ext>
            </a:extLst>
          </p:cNvPr>
          <p:cNvSpPr>
            <a:spLocks noGrp="1"/>
          </p:cNvSpPr>
          <p:nvPr>
            <p:ph type="body" sz="quarter" idx="14"/>
          </p:nvPr>
        </p:nvSpPr>
        <p:spPr/>
        <p:txBody>
          <a:bodyPr/>
          <a:lstStyle/>
          <a:p>
            <a:r>
              <a:rPr lang="en-US"/>
              <a:t>03/14/2024 - 03/20/2024</a:t>
            </a:r>
          </a:p>
        </p:txBody>
      </p:sp>
    </p:spTree>
    <p:extLst>
      <p:ext uri="{BB962C8B-B14F-4D97-AF65-F5344CB8AC3E}">
        <p14:creationId xmlns:p14="http://schemas.microsoft.com/office/powerpoint/2010/main" val="39116149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7191B-7FA4-4B4C-B3E8-3A05EEC41D44}"/>
              </a:ext>
            </a:extLst>
          </p:cNvPr>
          <p:cNvSpPr>
            <a:spLocks noGrp="1"/>
          </p:cNvSpPr>
          <p:nvPr>
            <p:ph type="title"/>
          </p:nvPr>
        </p:nvSpPr>
        <p:spPr/>
        <p:txBody>
          <a:bodyPr/>
          <a:lstStyle/>
          <a:p>
            <a:r>
              <a:rPr lang="en-US"/>
              <a:t>Facebook Ads Costs Table | CHANNEL21 - 6 of 18</a:t>
            </a:r>
          </a:p>
        </p:txBody>
      </p:sp>
      <p:graphicFrame>
        <p:nvGraphicFramePr>
          <p:cNvPr id="5" name="Table Placeholder 4">
            <a:extLst>
              <a:ext uri="{FF2B5EF4-FFF2-40B4-BE49-F238E27FC236}">
                <a16:creationId xmlns:a16="http://schemas.microsoft.com/office/drawing/2014/main" id="{4B8E86FB-1B1A-451B-9B21-01B0D7F931C0}"/>
              </a:ext>
            </a:extLst>
          </p:cNvPr>
          <p:cNvGraphicFramePr>
            <a:graphicFrameLocks noGrp="1"/>
          </p:cNvGraphicFramePr>
          <p:nvPr>
            <p:ph type="tbl" sz="quarter" idx="13"/>
            <p:extLst>
              <p:ext uri="{D42A27DB-BD31-4B8C-83A1-F6EECF244321}">
                <p14:modId xmlns:p14="http://schemas.microsoft.com/office/powerpoint/2010/main" val="3646148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893925325"/>
                    </a:ext>
                  </a:extLst>
                </a:gridCol>
                <a:gridCol w="411480">
                  <a:extLst>
                    <a:ext uri="{9D8B030D-6E8A-4147-A177-3AD203B41FA5}">
                      <a16:colId xmlns:a16="http://schemas.microsoft.com/office/drawing/2014/main" val="3666078335"/>
                    </a:ext>
                  </a:extLst>
                </a:gridCol>
                <a:gridCol w="411480">
                  <a:extLst>
                    <a:ext uri="{9D8B030D-6E8A-4147-A177-3AD203B41FA5}">
                      <a16:colId xmlns:a16="http://schemas.microsoft.com/office/drawing/2014/main" val="937418902"/>
                    </a:ext>
                  </a:extLst>
                </a:gridCol>
                <a:gridCol w="411480">
                  <a:extLst>
                    <a:ext uri="{9D8B030D-6E8A-4147-A177-3AD203B41FA5}">
                      <a16:colId xmlns:a16="http://schemas.microsoft.com/office/drawing/2014/main" val="1759214199"/>
                    </a:ext>
                  </a:extLst>
                </a:gridCol>
                <a:gridCol w="411480">
                  <a:extLst>
                    <a:ext uri="{9D8B030D-6E8A-4147-A177-3AD203B41FA5}">
                      <a16:colId xmlns:a16="http://schemas.microsoft.com/office/drawing/2014/main" val="462861921"/>
                    </a:ext>
                  </a:extLst>
                </a:gridCol>
                <a:gridCol w="411480">
                  <a:extLst>
                    <a:ext uri="{9D8B030D-6E8A-4147-A177-3AD203B41FA5}">
                      <a16:colId xmlns:a16="http://schemas.microsoft.com/office/drawing/2014/main" val="961509931"/>
                    </a:ext>
                  </a:extLst>
                </a:gridCol>
                <a:gridCol w="411480">
                  <a:extLst>
                    <a:ext uri="{9D8B030D-6E8A-4147-A177-3AD203B41FA5}">
                      <a16:colId xmlns:a16="http://schemas.microsoft.com/office/drawing/2014/main" val="3522391818"/>
                    </a:ext>
                  </a:extLst>
                </a:gridCol>
                <a:gridCol w="411480">
                  <a:extLst>
                    <a:ext uri="{9D8B030D-6E8A-4147-A177-3AD203B41FA5}">
                      <a16:colId xmlns:a16="http://schemas.microsoft.com/office/drawing/2014/main" val="3084633216"/>
                    </a:ext>
                  </a:extLst>
                </a:gridCol>
                <a:gridCol w="411480">
                  <a:extLst>
                    <a:ext uri="{9D8B030D-6E8A-4147-A177-3AD203B41FA5}">
                      <a16:colId xmlns:a16="http://schemas.microsoft.com/office/drawing/2014/main" val="2387742077"/>
                    </a:ext>
                  </a:extLst>
                </a:gridCol>
                <a:gridCol w="411480">
                  <a:extLst>
                    <a:ext uri="{9D8B030D-6E8A-4147-A177-3AD203B41FA5}">
                      <a16:colId xmlns:a16="http://schemas.microsoft.com/office/drawing/2014/main" val="741348599"/>
                    </a:ext>
                  </a:extLst>
                </a:gridCol>
                <a:gridCol w="1892807">
                  <a:extLst>
                    <a:ext uri="{9D8B030D-6E8A-4147-A177-3AD203B41FA5}">
                      <a16:colId xmlns:a16="http://schemas.microsoft.com/office/drawing/2014/main" val="2952401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2962380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CHANNEL21 - 2024-03-20 17:16:29</a:t>
                      </a:r>
                      <a:r>
                        <a:rPr kumimoji="0" lang="de-DE" sz="1000" b="0" i="0" u="none" strike="noStrike" kern="1200" cap="none" spc="0" normalizeH="0" baseline="0" noProof="0">
                          <a:ln>
                            <a:noFill/>
                          </a:ln>
                          <a:solidFill>
                            <a:prstClr val="black"/>
                          </a:solidFill>
                          <a:effectLst/>
                          <a:uLnTx/>
                          <a:uFillTx/>
                          <a:latin typeface="Calibri"/>
                          <a:ea typeface="+mn-ea"/>
                          <a:cs typeface="+mn-cs"/>
                        </a:rPr>
                        <a:t>
 🌿🌸💦Wenn im Frühling Gräser, Bäume und Kräuter blühen, beginnt für viele Allergiker die Heuschnupfen-Zeit. Ein starkes Immunsystem kann dazu beitragen, allergische Überreaktionen auf Pollen zu mildern. Tu deinem Körper etwas Gutes und entdecke jetzt passende Nährstoff-Ergänzungen und -Konzentrate für einen entspannteren Frühling und Sommer.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KK | Advanced+ | 200723 | Gesundheits Kampagne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422063539"/>
                  </a:ext>
                </a:extLst>
              </a:tr>
            </a:tbl>
          </a:graphicData>
        </a:graphic>
      </p:graphicFrame>
      <p:sp>
        <p:nvSpPr>
          <p:cNvPr id="4" name="Text Placeholder 3">
            <a:extLst>
              <a:ext uri="{FF2B5EF4-FFF2-40B4-BE49-F238E27FC236}">
                <a16:creationId xmlns:a16="http://schemas.microsoft.com/office/drawing/2014/main" id="{09358147-F600-4132-B4F9-C556517C38F4}"/>
              </a:ext>
            </a:extLst>
          </p:cNvPr>
          <p:cNvSpPr>
            <a:spLocks noGrp="1"/>
          </p:cNvSpPr>
          <p:nvPr>
            <p:ph type="body" sz="quarter" idx="14"/>
          </p:nvPr>
        </p:nvSpPr>
        <p:spPr/>
        <p:txBody>
          <a:bodyPr/>
          <a:lstStyle/>
          <a:p>
            <a:r>
              <a:rPr lang="en-US"/>
              <a:t>03/14/2024 - 03/20/2024</a:t>
            </a:r>
          </a:p>
        </p:txBody>
      </p:sp>
    </p:spTree>
    <p:extLst>
      <p:ext uri="{BB962C8B-B14F-4D97-AF65-F5344CB8AC3E}">
        <p14:creationId xmlns:p14="http://schemas.microsoft.com/office/powerpoint/2010/main" val="1347462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6AFAC-0DFD-4707-8A0D-D31D7AF1ECCC}"/>
              </a:ext>
            </a:extLst>
          </p:cNvPr>
          <p:cNvSpPr>
            <a:spLocks noGrp="1"/>
          </p:cNvSpPr>
          <p:nvPr>
            <p:ph type="title"/>
          </p:nvPr>
        </p:nvSpPr>
        <p:spPr/>
        <p:txBody>
          <a:bodyPr/>
          <a:lstStyle/>
          <a:p>
            <a:r>
              <a:rPr lang="en-US"/>
              <a:t>Facebook Ads Costs Table | CHANNEL21 - 7 of 18</a:t>
            </a:r>
          </a:p>
        </p:txBody>
      </p:sp>
      <p:graphicFrame>
        <p:nvGraphicFramePr>
          <p:cNvPr id="5" name="Table Placeholder 4">
            <a:extLst>
              <a:ext uri="{FF2B5EF4-FFF2-40B4-BE49-F238E27FC236}">
                <a16:creationId xmlns:a16="http://schemas.microsoft.com/office/drawing/2014/main" id="{42702F1A-0244-4E61-AEC1-2923E6F61299}"/>
              </a:ext>
            </a:extLst>
          </p:cNvPr>
          <p:cNvGraphicFramePr>
            <a:graphicFrameLocks noGrp="1"/>
          </p:cNvGraphicFramePr>
          <p:nvPr>
            <p:ph type="tbl" sz="quarter" idx="13"/>
            <p:extLst>
              <p:ext uri="{D42A27DB-BD31-4B8C-83A1-F6EECF244321}">
                <p14:modId xmlns:p14="http://schemas.microsoft.com/office/powerpoint/2010/main" val="2938937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849457920"/>
                    </a:ext>
                  </a:extLst>
                </a:gridCol>
                <a:gridCol w="411480">
                  <a:extLst>
                    <a:ext uri="{9D8B030D-6E8A-4147-A177-3AD203B41FA5}">
                      <a16:colId xmlns:a16="http://schemas.microsoft.com/office/drawing/2014/main" val="3719990423"/>
                    </a:ext>
                  </a:extLst>
                </a:gridCol>
                <a:gridCol w="411480">
                  <a:extLst>
                    <a:ext uri="{9D8B030D-6E8A-4147-A177-3AD203B41FA5}">
                      <a16:colId xmlns:a16="http://schemas.microsoft.com/office/drawing/2014/main" val="2324948395"/>
                    </a:ext>
                  </a:extLst>
                </a:gridCol>
                <a:gridCol w="411480">
                  <a:extLst>
                    <a:ext uri="{9D8B030D-6E8A-4147-A177-3AD203B41FA5}">
                      <a16:colId xmlns:a16="http://schemas.microsoft.com/office/drawing/2014/main" val="1889148700"/>
                    </a:ext>
                  </a:extLst>
                </a:gridCol>
                <a:gridCol w="411480">
                  <a:extLst>
                    <a:ext uri="{9D8B030D-6E8A-4147-A177-3AD203B41FA5}">
                      <a16:colId xmlns:a16="http://schemas.microsoft.com/office/drawing/2014/main" val="976656850"/>
                    </a:ext>
                  </a:extLst>
                </a:gridCol>
                <a:gridCol w="411480">
                  <a:extLst>
                    <a:ext uri="{9D8B030D-6E8A-4147-A177-3AD203B41FA5}">
                      <a16:colId xmlns:a16="http://schemas.microsoft.com/office/drawing/2014/main" val="59042830"/>
                    </a:ext>
                  </a:extLst>
                </a:gridCol>
                <a:gridCol w="411480">
                  <a:extLst>
                    <a:ext uri="{9D8B030D-6E8A-4147-A177-3AD203B41FA5}">
                      <a16:colId xmlns:a16="http://schemas.microsoft.com/office/drawing/2014/main" val="783547384"/>
                    </a:ext>
                  </a:extLst>
                </a:gridCol>
                <a:gridCol w="411480">
                  <a:extLst>
                    <a:ext uri="{9D8B030D-6E8A-4147-A177-3AD203B41FA5}">
                      <a16:colId xmlns:a16="http://schemas.microsoft.com/office/drawing/2014/main" val="356146025"/>
                    </a:ext>
                  </a:extLst>
                </a:gridCol>
                <a:gridCol w="411480">
                  <a:extLst>
                    <a:ext uri="{9D8B030D-6E8A-4147-A177-3AD203B41FA5}">
                      <a16:colId xmlns:a16="http://schemas.microsoft.com/office/drawing/2014/main" val="1104078924"/>
                    </a:ext>
                  </a:extLst>
                </a:gridCol>
                <a:gridCol w="411480">
                  <a:extLst>
                    <a:ext uri="{9D8B030D-6E8A-4147-A177-3AD203B41FA5}">
                      <a16:colId xmlns:a16="http://schemas.microsoft.com/office/drawing/2014/main" val="3479985609"/>
                    </a:ext>
                  </a:extLst>
                </a:gridCol>
                <a:gridCol w="1892807">
                  <a:extLst>
                    <a:ext uri="{9D8B030D-6E8A-4147-A177-3AD203B41FA5}">
                      <a16:colId xmlns:a16="http://schemas.microsoft.com/office/drawing/2014/main" val="3058119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96400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CHANNEL21 - 2024-03-20 16:31:11</a:t>
                      </a:r>
                      <a:r>
                        <a:rPr kumimoji="0" lang="de-DE" sz="1000" b="0" i="0" u="none" strike="noStrike" kern="1200" cap="none" spc="0" normalizeH="0" baseline="0" noProof="0">
                          <a:ln>
                            <a:noFill/>
                          </a:ln>
                          <a:solidFill>
                            <a:prstClr val="black"/>
                          </a:solidFill>
                          <a:effectLst/>
                          <a:uLnTx/>
                          <a:uFillTx/>
                          <a:latin typeface="Calibri"/>
                          <a:ea typeface="+mn-ea"/>
                          <a:cs typeface="+mn-cs"/>
                        </a:rPr>
                        <a:t>
 🌿🌸💦Wenn im Frühling Gräser, Bäume und Kräuter blühen, beginnt für viele Allergiker die Heuschnupfen-Zeit. Ein starkes Immunsystem kann dazu beitragen, allergische Überreaktionen auf Pollen zu mildern. Tu deinem Körper etwas Gutes und entdecke jetzt passende Nährstoff-Ergänzungen und -Konzentrate für einen entspannteren Frühling und Sommer.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KK | Reach | 010923 | Gesundheit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012947809"/>
                  </a:ext>
                </a:extLst>
              </a:tr>
            </a:tbl>
          </a:graphicData>
        </a:graphic>
      </p:graphicFrame>
      <p:sp>
        <p:nvSpPr>
          <p:cNvPr id="4" name="Text Placeholder 3">
            <a:extLst>
              <a:ext uri="{FF2B5EF4-FFF2-40B4-BE49-F238E27FC236}">
                <a16:creationId xmlns:a16="http://schemas.microsoft.com/office/drawing/2014/main" id="{B8C11C50-80B7-4C1C-8FAF-D80CFD306F8F}"/>
              </a:ext>
            </a:extLst>
          </p:cNvPr>
          <p:cNvSpPr>
            <a:spLocks noGrp="1"/>
          </p:cNvSpPr>
          <p:nvPr>
            <p:ph type="body" sz="quarter" idx="14"/>
          </p:nvPr>
        </p:nvSpPr>
        <p:spPr/>
        <p:txBody>
          <a:bodyPr/>
          <a:lstStyle/>
          <a:p>
            <a:r>
              <a:rPr lang="en-US"/>
              <a:t>03/14/2024 - 03/20/2024</a:t>
            </a:r>
          </a:p>
        </p:txBody>
      </p:sp>
    </p:spTree>
    <p:extLst>
      <p:ext uri="{BB962C8B-B14F-4D97-AF65-F5344CB8AC3E}">
        <p14:creationId xmlns:p14="http://schemas.microsoft.com/office/powerpoint/2010/main" val="18670345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BC73B-A9FA-42B8-A6EB-2C4589DD5418}"/>
              </a:ext>
            </a:extLst>
          </p:cNvPr>
          <p:cNvSpPr>
            <a:spLocks noGrp="1"/>
          </p:cNvSpPr>
          <p:nvPr>
            <p:ph type="title"/>
          </p:nvPr>
        </p:nvSpPr>
        <p:spPr/>
        <p:txBody>
          <a:bodyPr/>
          <a:lstStyle/>
          <a:p>
            <a:r>
              <a:rPr lang="en-US"/>
              <a:t>Facebook Ads Costs Table | CHANNEL21 - 8 of 18</a:t>
            </a:r>
          </a:p>
        </p:txBody>
      </p:sp>
      <p:graphicFrame>
        <p:nvGraphicFramePr>
          <p:cNvPr id="5" name="Table Placeholder 4">
            <a:extLst>
              <a:ext uri="{FF2B5EF4-FFF2-40B4-BE49-F238E27FC236}">
                <a16:creationId xmlns:a16="http://schemas.microsoft.com/office/drawing/2014/main" id="{F230574E-3F7A-4425-97EF-0F1E1E9DB7C1}"/>
              </a:ext>
            </a:extLst>
          </p:cNvPr>
          <p:cNvGraphicFramePr>
            <a:graphicFrameLocks noGrp="1"/>
          </p:cNvGraphicFramePr>
          <p:nvPr>
            <p:ph type="tbl" sz="quarter" idx="13"/>
            <p:extLst>
              <p:ext uri="{D42A27DB-BD31-4B8C-83A1-F6EECF244321}">
                <p14:modId xmlns:p14="http://schemas.microsoft.com/office/powerpoint/2010/main" val="3502543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939821808"/>
                    </a:ext>
                  </a:extLst>
                </a:gridCol>
                <a:gridCol w="411480">
                  <a:extLst>
                    <a:ext uri="{9D8B030D-6E8A-4147-A177-3AD203B41FA5}">
                      <a16:colId xmlns:a16="http://schemas.microsoft.com/office/drawing/2014/main" val="1832961251"/>
                    </a:ext>
                  </a:extLst>
                </a:gridCol>
                <a:gridCol w="411480">
                  <a:extLst>
                    <a:ext uri="{9D8B030D-6E8A-4147-A177-3AD203B41FA5}">
                      <a16:colId xmlns:a16="http://schemas.microsoft.com/office/drawing/2014/main" val="1245038280"/>
                    </a:ext>
                  </a:extLst>
                </a:gridCol>
                <a:gridCol w="411480">
                  <a:extLst>
                    <a:ext uri="{9D8B030D-6E8A-4147-A177-3AD203B41FA5}">
                      <a16:colId xmlns:a16="http://schemas.microsoft.com/office/drawing/2014/main" val="1143655771"/>
                    </a:ext>
                  </a:extLst>
                </a:gridCol>
                <a:gridCol w="411480">
                  <a:extLst>
                    <a:ext uri="{9D8B030D-6E8A-4147-A177-3AD203B41FA5}">
                      <a16:colId xmlns:a16="http://schemas.microsoft.com/office/drawing/2014/main" val="363779257"/>
                    </a:ext>
                  </a:extLst>
                </a:gridCol>
                <a:gridCol w="411480">
                  <a:extLst>
                    <a:ext uri="{9D8B030D-6E8A-4147-A177-3AD203B41FA5}">
                      <a16:colId xmlns:a16="http://schemas.microsoft.com/office/drawing/2014/main" val="4050771711"/>
                    </a:ext>
                  </a:extLst>
                </a:gridCol>
                <a:gridCol w="411480">
                  <a:extLst>
                    <a:ext uri="{9D8B030D-6E8A-4147-A177-3AD203B41FA5}">
                      <a16:colId xmlns:a16="http://schemas.microsoft.com/office/drawing/2014/main" val="4059728215"/>
                    </a:ext>
                  </a:extLst>
                </a:gridCol>
                <a:gridCol w="411480">
                  <a:extLst>
                    <a:ext uri="{9D8B030D-6E8A-4147-A177-3AD203B41FA5}">
                      <a16:colId xmlns:a16="http://schemas.microsoft.com/office/drawing/2014/main" val="1957446457"/>
                    </a:ext>
                  </a:extLst>
                </a:gridCol>
                <a:gridCol w="411480">
                  <a:extLst>
                    <a:ext uri="{9D8B030D-6E8A-4147-A177-3AD203B41FA5}">
                      <a16:colId xmlns:a16="http://schemas.microsoft.com/office/drawing/2014/main" val="2913898123"/>
                    </a:ext>
                  </a:extLst>
                </a:gridCol>
                <a:gridCol w="411480">
                  <a:extLst>
                    <a:ext uri="{9D8B030D-6E8A-4147-A177-3AD203B41FA5}">
                      <a16:colId xmlns:a16="http://schemas.microsoft.com/office/drawing/2014/main" val="2535025839"/>
                    </a:ext>
                  </a:extLst>
                </a:gridCol>
                <a:gridCol w="1892807">
                  <a:extLst>
                    <a:ext uri="{9D8B030D-6E8A-4147-A177-3AD203B41FA5}">
                      <a16:colId xmlns:a16="http://schemas.microsoft.com/office/drawing/2014/main" val="1943605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908381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CHANNEL21 - 2024-03-20 16:31:11</a:t>
                      </a:r>
                      <a:r>
                        <a:rPr kumimoji="0" lang="de-DE" sz="1000" b="0" i="0" u="none" strike="noStrike" kern="1200" cap="none" spc="0" normalizeH="0" baseline="0" noProof="0">
                          <a:ln>
                            <a:noFill/>
                          </a:ln>
                          <a:solidFill>
                            <a:prstClr val="black"/>
                          </a:solidFill>
                          <a:effectLst/>
                          <a:uLnTx/>
                          <a:uFillTx/>
                          <a:latin typeface="Calibri"/>
                          <a:ea typeface="+mn-ea"/>
                          <a:cs typeface="+mn-cs"/>
                        </a:rPr>
                        <a:t>
 🌿🌸💦Wenn im Frühling Gräser, Bäume und Kräuter blühen, beginnt für viele Allergiker die Heuschnupfen-Zeit. Ein starkes Immunsystem kann dazu beitragen, allergische Überreaktionen auf Pollen zu mildern. Tu deinem Körper etwas Gutes und entdecke jetzt passende Nährstoff-Ergänzungen und -Konzentrate für einen entspannteren Frühling und Sommer.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KK | Reach | 010923 | Gesundheit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118808552"/>
                  </a:ext>
                </a:extLst>
              </a:tr>
            </a:tbl>
          </a:graphicData>
        </a:graphic>
      </p:graphicFrame>
      <p:sp>
        <p:nvSpPr>
          <p:cNvPr id="4" name="Text Placeholder 3">
            <a:extLst>
              <a:ext uri="{FF2B5EF4-FFF2-40B4-BE49-F238E27FC236}">
                <a16:creationId xmlns:a16="http://schemas.microsoft.com/office/drawing/2014/main" id="{FDF072C3-727A-4557-935F-8B13465CC9E2}"/>
              </a:ext>
            </a:extLst>
          </p:cNvPr>
          <p:cNvSpPr>
            <a:spLocks noGrp="1"/>
          </p:cNvSpPr>
          <p:nvPr>
            <p:ph type="body" sz="quarter" idx="14"/>
          </p:nvPr>
        </p:nvSpPr>
        <p:spPr/>
        <p:txBody>
          <a:bodyPr/>
          <a:lstStyle/>
          <a:p>
            <a:r>
              <a:rPr lang="en-US"/>
              <a:t>03/14/2024 - 03/20/2024</a:t>
            </a:r>
          </a:p>
        </p:txBody>
      </p:sp>
    </p:spTree>
    <p:extLst>
      <p:ext uri="{BB962C8B-B14F-4D97-AF65-F5344CB8AC3E}">
        <p14:creationId xmlns:p14="http://schemas.microsoft.com/office/powerpoint/2010/main" val="39199799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C4986-94CD-4FF6-96B9-8AA81D9A6BE5}"/>
              </a:ext>
            </a:extLst>
          </p:cNvPr>
          <p:cNvSpPr>
            <a:spLocks noGrp="1"/>
          </p:cNvSpPr>
          <p:nvPr>
            <p:ph type="title"/>
          </p:nvPr>
        </p:nvSpPr>
        <p:spPr/>
        <p:txBody>
          <a:bodyPr/>
          <a:lstStyle/>
          <a:p>
            <a:r>
              <a:rPr lang="en-US"/>
              <a:t>Facebook Ads Costs Table | CHANNEL21 - 9 of 18</a:t>
            </a:r>
          </a:p>
        </p:txBody>
      </p:sp>
      <p:graphicFrame>
        <p:nvGraphicFramePr>
          <p:cNvPr id="5" name="Table Placeholder 4">
            <a:extLst>
              <a:ext uri="{FF2B5EF4-FFF2-40B4-BE49-F238E27FC236}">
                <a16:creationId xmlns:a16="http://schemas.microsoft.com/office/drawing/2014/main" id="{08D22AF1-094D-4170-A3F3-1240CD00DCB6}"/>
              </a:ext>
            </a:extLst>
          </p:cNvPr>
          <p:cNvGraphicFramePr>
            <a:graphicFrameLocks noGrp="1"/>
          </p:cNvGraphicFramePr>
          <p:nvPr>
            <p:ph type="tbl" sz="quarter" idx="13"/>
            <p:extLst>
              <p:ext uri="{D42A27DB-BD31-4B8C-83A1-F6EECF244321}">
                <p14:modId xmlns:p14="http://schemas.microsoft.com/office/powerpoint/2010/main" val="846609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277724048"/>
                    </a:ext>
                  </a:extLst>
                </a:gridCol>
                <a:gridCol w="411480">
                  <a:extLst>
                    <a:ext uri="{9D8B030D-6E8A-4147-A177-3AD203B41FA5}">
                      <a16:colId xmlns:a16="http://schemas.microsoft.com/office/drawing/2014/main" val="3844938693"/>
                    </a:ext>
                  </a:extLst>
                </a:gridCol>
                <a:gridCol w="411480">
                  <a:extLst>
                    <a:ext uri="{9D8B030D-6E8A-4147-A177-3AD203B41FA5}">
                      <a16:colId xmlns:a16="http://schemas.microsoft.com/office/drawing/2014/main" val="3493000686"/>
                    </a:ext>
                  </a:extLst>
                </a:gridCol>
                <a:gridCol w="411480">
                  <a:extLst>
                    <a:ext uri="{9D8B030D-6E8A-4147-A177-3AD203B41FA5}">
                      <a16:colId xmlns:a16="http://schemas.microsoft.com/office/drawing/2014/main" val="2160447528"/>
                    </a:ext>
                  </a:extLst>
                </a:gridCol>
                <a:gridCol w="411480">
                  <a:extLst>
                    <a:ext uri="{9D8B030D-6E8A-4147-A177-3AD203B41FA5}">
                      <a16:colId xmlns:a16="http://schemas.microsoft.com/office/drawing/2014/main" val="1859354081"/>
                    </a:ext>
                  </a:extLst>
                </a:gridCol>
                <a:gridCol w="411480">
                  <a:extLst>
                    <a:ext uri="{9D8B030D-6E8A-4147-A177-3AD203B41FA5}">
                      <a16:colId xmlns:a16="http://schemas.microsoft.com/office/drawing/2014/main" val="97652807"/>
                    </a:ext>
                  </a:extLst>
                </a:gridCol>
                <a:gridCol w="411480">
                  <a:extLst>
                    <a:ext uri="{9D8B030D-6E8A-4147-A177-3AD203B41FA5}">
                      <a16:colId xmlns:a16="http://schemas.microsoft.com/office/drawing/2014/main" val="551729110"/>
                    </a:ext>
                  </a:extLst>
                </a:gridCol>
                <a:gridCol w="411480">
                  <a:extLst>
                    <a:ext uri="{9D8B030D-6E8A-4147-A177-3AD203B41FA5}">
                      <a16:colId xmlns:a16="http://schemas.microsoft.com/office/drawing/2014/main" val="2729311603"/>
                    </a:ext>
                  </a:extLst>
                </a:gridCol>
                <a:gridCol w="411480">
                  <a:extLst>
                    <a:ext uri="{9D8B030D-6E8A-4147-A177-3AD203B41FA5}">
                      <a16:colId xmlns:a16="http://schemas.microsoft.com/office/drawing/2014/main" val="2030188274"/>
                    </a:ext>
                  </a:extLst>
                </a:gridCol>
                <a:gridCol w="411480">
                  <a:extLst>
                    <a:ext uri="{9D8B030D-6E8A-4147-A177-3AD203B41FA5}">
                      <a16:colId xmlns:a16="http://schemas.microsoft.com/office/drawing/2014/main" val="3104269292"/>
                    </a:ext>
                  </a:extLst>
                </a:gridCol>
                <a:gridCol w="1892807">
                  <a:extLst>
                    <a:ext uri="{9D8B030D-6E8A-4147-A177-3AD203B41FA5}">
                      <a16:colId xmlns:a16="http://schemas.microsoft.com/office/drawing/2014/main" val="2121462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838469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CHANNEL21 - 2024-03-18 08:54:12</a:t>
                      </a:r>
                      <a:r>
                        <a:rPr kumimoji="0" lang="de-DE" sz="1000" b="0" i="0" u="none" strike="noStrike" kern="1200" cap="none" spc="0" normalizeH="0" baseline="0" noProof="0">
                          <a:ln>
                            <a:noFill/>
                          </a:ln>
                          <a:solidFill>
                            <a:prstClr val="black"/>
                          </a:solidFill>
                          <a:effectLst/>
                          <a:uLnTx/>
                          <a:uFillTx/>
                          <a:latin typeface="Calibri"/>
                          <a:ea typeface="+mn-ea"/>
                          <a:cs typeface="+mn-cs"/>
                        </a:rPr>
                        <a:t>
 🥚🐰🐣 An alle Oster-Fans da draußen: Wie färbt ihr dieses Jahr eure Eier? Mit Naturprodukten, Lebensmittelfarbe, wird marmoriert, geklebt, gebatikt oder lasst ihr die Kinder mit Wasserfarben ran? Wir freuen uns über Inspiration!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C21 I Engagement I März 24 I Feedbeitrag 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505901232"/>
                  </a:ext>
                </a:extLst>
              </a:tr>
            </a:tbl>
          </a:graphicData>
        </a:graphic>
      </p:graphicFrame>
      <p:sp>
        <p:nvSpPr>
          <p:cNvPr id="4" name="Text Placeholder 3">
            <a:extLst>
              <a:ext uri="{FF2B5EF4-FFF2-40B4-BE49-F238E27FC236}">
                <a16:creationId xmlns:a16="http://schemas.microsoft.com/office/drawing/2014/main" id="{CB0ECFA9-BE5D-4BFE-A475-25D1FC3B6F02}"/>
              </a:ext>
            </a:extLst>
          </p:cNvPr>
          <p:cNvSpPr>
            <a:spLocks noGrp="1"/>
          </p:cNvSpPr>
          <p:nvPr>
            <p:ph type="body" sz="quarter" idx="14"/>
          </p:nvPr>
        </p:nvSpPr>
        <p:spPr/>
        <p:txBody>
          <a:bodyPr/>
          <a:lstStyle/>
          <a:p>
            <a:r>
              <a:rPr lang="en-US"/>
              <a:t>03/14/2024 - 03/20/2024</a:t>
            </a:r>
          </a:p>
        </p:txBody>
      </p:sp>
    </p:spTree>
    <p:extLst>
      <p:ext uri="{BB962C8B-B14F-4D97-AF65-F5344CB8AC3E}">
        <p14:creationId xmlns:p14="http://schemas.microsoft.com/office/powerpoint/2010/main" val="41016542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BDF0-F7B5-477B-8BC5-ECAFDFBEDF68}"/>
              </a:ext>
            </a:extLst>
          </p:cNvPr>
          <p:cNvSpPr>
            <a:spLocks noGrp="1"/>
          </p:cNvSpPr>
          <p:nvPr>
            <p:ph type="title"/>
          </p:nvPr>
        </p:nvSpPr>
        <p:spPr/>
        <p:txBody>
          <a:bodyPr/>
          <a:lstStyle/>
          <a:p>
            <a:r>
              <a:rPr lang="en-US"/>
              <a:t>Facebook Ads Costs Table | CHANNEL21 - 10 of 18</a:t>
            </a:r>
          </a:p>
        </p:txBody>
      </p:sp>
      <p:graphicFrame>
        <p:nvGraphicFramePr>
          <p:cNvPr id="5" name="Table Placeholder 4">
            <a:extLst>
              <a:ext uri="{FF2B5EF4-FFF2-40B4-BE49-F238E27FC236}">
                <a16:creationId xmlns:a16="http://schemas.microsoft.com/office/drawing/2014/main" id="{B47C16C1-F059-4EC6-84EB-30F51254CE1E}"/>
              </a:ext>
            </a:extLst>
          </p:cNvPr>
          <p:cNvGraphicFramePr>
            <a:graphicFrameLocks noGrp="1"/>
          </p:cNvGraphicFramePr>
          <p:nvPr>
            <p:ph type="tbl" sz="quarter" idx="13"/>
            <p:extLst>
              <p:ext uri="{D42A27DB-BD31-4B8C-83A1-F6EECF244321}">
                <p14:modId xmlns:p14="http://schemas.microsoft.com/office/powerpoint/2010/main" val="152062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722688377"/>
                    </a:ext>
                  </a:extLst>
                </a:gridCol>
                <a:gridCol w="411480">
                  <a:extLst>
                    <a:ext uri="{9D8B030D-6E8A-4147-A177-3AD203B41FA5}">
                      <a16:colId xmlns:a16="http://schemas.microsoft.com/office/drawing/2014/main" val="2509352335"/>
                    </a:ext>
                  </a:extLst>
                </a:gridCol>
                <a:gridCol w="411480">
                  <a:extLst>
                    <a:ext uri="{9D8B030D-6E8A-4147-A177-3AD203B41FA5}">
                      <a16:colId xmlns:a16="http://schemas.microsoft.com/office/drawing/2014/main" val="1604285275"/>
                    </a:ext>
                  </a:extLst>
                </a:gridCol>
                <a:gridCol w="411480">
                  <a:extLst>
                    <a:ext uri="{9D8B030D-6E8A-4147-A177-3AD203B41FA5}">
                      <a16:colId xmlns:a16="http://schemas.microsoft.com/office/drawing/2014/main" val="2852170167"/>
                    </a:ext>
                  </a:extLst>
                </a:gridCol>
                <a:gridCol w="411480">
                  <a:extLst>
                    <a:ext uri="{9D8B030D-6E8A-4147-A177-3AD203B41FA5}">
                      <a16:colId xmlns:a16="http://schemas.microsoft.com/office/drawing/2014/main" val="2549838247"/>
                    </a:ext>
                  </a:extLst>
                </a:gridCol>
                <a:gridCol w="411480">
                  <a:extLst>
                    <a:ext uri="{9D8B030D-6E8A-4147-A177-3AD203B41FA5}">
                      <a16:colId xmlns:a16="http://schemas.microsoft.com/office/drawing/2014/main" val="2228847830"/>
                    </a:ext>
                  </a:extLst>
                </a:gridCol>
                <a:gridCol w="411480">
                  <a:extLst>
                    <a:ext uri="{9D8B030D-6E8A-4147-A177-3AD203B41FA5}">
                      <a16:colId xmlns:a16="http://schemas.microsoft.com/office/drawing/2014/main" val="2459668006"/>
                    </a:ext>
                  </a:extLst>
                </a:gridCol>
                <a:gridCol w="411480">
                  <a:extLst>
                    <a:ext uri="{9D8B030D-6E8A-4147-A177-3AD203B41FA5}">
                      <a16:colId xmlns:a16="http://schemas.microsoft.com/office/drawing/2014/main" val="1983532833"/>
                    </a:ext>
                  </a:extLst>
                </a:gridCol>
                <a:gridCol w="411480">
                  <a:extLst>
                    <a:ext uri="{9D8B030D-6E8A-4147-A177-3AD203B41FA5}">
                      <a16:colId xmlns:a16="http://schemas.microsoft.com/office/drawing/2014/main" val="2193694745"/>
                    </a:ext>
                  </a:extLst>
                </a:gridCol>
                <a:gridCol w="411480">
                  <a:extLst>
                    <a:ext uri="{9D8B030D-6E8A-4147-A177-3AD203B41FA5}">
                      <a16:colId xmlns:a16="http://schemas.microsoft.com/office/drawing/2014/main" val="3578635526"/>
                    </a:ext>
                  </a:extLst>
                </a:gridCol>
                <a:gridCol w="1892807">
                  <a:extLst>
                    <a:ext uri="{9D8B030D-6E8A-4147-A177-3AD203B41FA5}">
                      <a16:colId xmlns:a16="http://schemas.microsoft.com/office/drawing/2014/main" val="2818796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2484876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CHANNEL21 - 2024-03-17 20:15:54</a:t>
                      </a:r>
                      <a:r>
                        <a:rPr kumimoji="0" lang="de-DE" sz="1000" b="0" i="0" u="none" strike="noStrike" kern="1200" cap="none" spc="0" normalizeH="0" baseline="0" noProof="0">
                          <a:ln>
                            <a:noFill/>
                          </a:ln>
                          <a:solidFill>
                            <a:prstClr val="black"/>
                          </a:solidFill>
                          <a:effectLst/>
                          <a:uLnTx/>
                          <a:uFillTx/>
                          <a:latin typeface="Calibri"/>
                          <a:ea typeface="+mn-ea"/>
                          <a:cs typeface="+mn-cs"/>
                        </a:rPr>
                        <a:t>
 🐰💥Osterhasen-Energy! Mach es wie die Häschen, setz auf Vitamin-Power und guten Möhrchen-Geschmack, schon ist dir ein fröhlicher Sprung in den Tag ganz sicher. Du brauchst 6 Karotten 🥕, 5 Äpfel 🍎, 10 g Ingwer, ½ Limette 🍋– ab in unseren Slow Juicer damit und dein gesunder und leckerer Oster-Drink ist fertig.
💡Gut zu wissen: Falls du dich fragst, was der Unterschied zwischen einem Slow Juicer und einem normalen Entsafter ist, dann bietet der Slow Juicer durch seine langsame, Hitze vermeidende Verarbeitung eine schonendere Saftextraktion, die mehr Nährstoffe erhält und gleichzeitig auch den natürlichen Geschmack besser enthält.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C21 | Bekanntheit | März 24 | Feedbeitrag FB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Audience Network</a:t>
                      </a:r>
                    </a:p>
                  </a:txBody>
                  <a:tcPr/>
                </a:tc>
                <a:extLst>
                  <a:ext uri="{0D108BD9-81ED-4DB2-BD59-A6C34878D82A}">
                    <a16:rowId xmlns:a16="http://schemas.microsoft.com/office/drawing/2014/main" val="1909588524"/>
                  </a:ext>
                </a:extLst>
              </a:tr>
            </a:tbl>
          </a:graphicData>
        </a:graphic>
      </p:graphicFrame>
      <p:sp>
        <p:nvSpPr>
          <p:cNvPr id="4" name="Text Placeholder 3">
            <a:extLst>
              <a:ext uri="{FF2B5EF4-FFF2-40B4-BE49-F238E27FC236}">
                <a16:creationId xmlns:a16="http://schemas.microsoft.com/office/drawing/2014/main" id="{8C87B9DA-2E93-4D3E-945F-E148742F7C0E}"/>
              </a:ext>
            </a:extLst>
          </p:cNvPr>
          <p:cNvSpPr>
            <a:spLocks noGrp="1"/>
          </p:cNvSpPr>
          <p:nvPr>
            <p:ph type="body" sz="quarter" idx="14"/>
          </p:nvPr>
        </p:nvSpPr>
        <p:spPr/>
        <p:txBody>
          <a:bodyPr/>
          <a:lstStyle/>
          <a:p>
            <a:r>
              <a:rPr lang="en-US"/>
              <a:t>03/14/2024 - 03/20/2024</a:t>
            </a:r>
          </a:p>
        </p:txBody>
      </p:sp>
    </p:spTree>
    <p:extLst>
      <p:ext uri="{BB962C8B-B14F-4D97-AF65-F5344CB8AC3E}">
        <p14:creationId xmlns:p14="http://schemas.microsoft.com/office/powerpoint/2010/main" val="27712558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F7275-123F-4A59-9708-E1A8FAD22346}"/>
              </a:ext>
            </a:extLst>
          </p:cNvPr>
          <p:cNvSpPr>
            <a:spLocks noGrp="1"/>
          </p:cNvSpPr>
          <p:nvPr>
            <p:ph type="title"/>
          </p:nvPr>
        </p:nvSpPr>
        <p:spPr/>
        <p:txBody>
          <a:bodyPr/>
          <a:lstStyle/>
          <a:p>
            <a:r>
              <a:rPr lang="en-US"/>
              <a:t>Facebook Ads Costs Table | CHANNEL21 - 11 of 18</a:t>
            </a:r>
          </a:p>
        </p:txBody>
      </p:sp>
      <p:graphicFrame>
        <p:nvGraphicFramePr>
          <p:cNvPr id="5" name="Table Placeholder 4">
            <a:extLst>
              <a:ext uri="{FF2B5EF4-FFF2-40B4-BE49-F238E27FC236}">
                <a16:creationId xmlns:a16="http://schemas.microsoft.com/office/drawing/2014/main" id="{095C9AF1-E8A6-438F-8459-BA9D87D01DD0}"/>
              </a:ext>
            </a:extLst>
          </p:cNvPr>
          <p:cNvGraphicFramePr>
            <a:graphicFrameLocks noGrp="1"/>
          </p:cNvGraphicFramePr>
          <p:nvPr>
            <p:ph type="tbl" sz="quarter" idx="13"/>
            <p:extLst>
              <p:ext uri="{D42A27DB-BD31-4B8C-83A1-F6EECF244321}">
                <p14:modId xmlns:p14="http://schemas.microsoft.com/office/powerpoint/2010/main" val="2521931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292280721"/>
                    </a:ext>
                  </a:extLst>
                </a:gridCol>
                <a:gridCol w="411480">
                  <a:extLst>
                    <a:ext uri="{9D8B030D-6E8A-4147-A177-3AD203B41FA5}">
                      <a16:colId xmlns:a16="http://schemas.microsoft.com/office/drawing/2014/main" val="2709318556"/>
                    </a:ext>
                  </a:extLst>
                </a:gridCol>
                <a:gridCol w="411480">
                  <a:extLst>
                    <a:ext uri="{9D8B030D-6E8A-4147-A177-3AD203B41FA5}">
                      <a16:colId xmlns:a16="http://schemas.microsoft.com/office/drawing/2014/main" val="1077600048"/>
                    </a:ext>
                  </a:extLst>
                </a:gridCol>
                <a:gridCol w="411480">
                  <a:extLst>
                    <a:ext uri="{9D8B030D-6E8A-4147-A177-3AD203B41FA5}">
                      <a16:colId xmlns:a16="http://schemas.microsoft.com/office/drawing/2014/main" val="2307490185"/>
                    </a:ext>
                  </a:extLst>
                </a:gridCol>
                <a:gridCol w="411480">
                  <a:extLst>
                    <a:ext uri="{9D8B030D-6E8A-4147-A177-3AD203B41FA5}">
                      <a16:colId xmlns:a16="http://schemas.microsoft.com/office/drawing/2014/main" val="1198810076"/>
                    </a:ext>
                  </a:extLst>
                </a:gridCol>
                <a:gridCol w="411480">
                  <a:extLst>
                    <a:ext uri="{9D8B030D-6E8A-4147-A177-3AD203B41FA5}">
                      <a16:colId xmlns:a16="http://schemas.microsoft.com/office/drawing/2014/main" val="384363026"/>
                    </a:ext>
                  </a:extLst>
                </a:gridCol>
                <a:gridCol w="411480">
                  <a:extLst>
                    <a:ext uri="{9D8B030D-6E8A-4147-A177-3AD203B41FA5}">
                      <a16:colId xmlns:a16="http://schemas.microsoft.com/office/drawing/2014/main" val="4123991715"/>
                    </a:ext>
                  </a:extLst>
                </a:gridCol>
                <a:gridCol w="411480">
                  <a:extLst>
                    <a:ext uri="{9D8B030D-6E8A-4147-A177-3AD203B41FA5}">
                      <a16:colId xmlns:a16="http://schemas.microsoft.com/office/drawing/2014/main" val="3958482934"/>
                    </a:ext>
                  </a:extLst>
                </a:gridCol>
                <a:gridCol w="411480">
                  <a:extLst>
                    <a:ext uri="{9D8B030D-6E8A-4147-A177-3AD203B41FA5}">
                      <a16:colId xmlns:a16="http://schemas.microsoft.com/office/drawing/2014/main" val="1868576289"/>
                    </a:ext>
                  </a:extLst>
                </a:gridCol>
                <a:gridCol w="411480">
                  <a:extLst>
                    <a:ext uri="{9D8B030D-6E8A-4147-A177-3AD203B41FA5}">
                      <a16:colId xmlns:a16="http://schemas.microsoft.com/office/drawing/2014/main" val="2467717583"/>
                    </a:ext>
                  </a:extLst>
                </a:gridCol>
                <a:gridCol w="1892807">
                  <a:extLst>
                    <a:ext uri="{9D8B030D-6E8A-4147-A177-3AD203B41FA5}">
                      <a16:colId xmlns:a16="http://schemas.microsoft.com/office/drawing/2014/main" val="769702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346908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CHANNEL21 - 2024-03-17 20:14:12</a:t>
                      </a:r>
                      <a:r>
                        <a:rPr kumimoji="0" lang="de-DE" sz="1000" b="0" i="0" u="none" strike="noStrike" kern="1200" cap="none" spc="0" normalizeH="0" baseline="0" noProof="0">
                          <a:ln>
                            <a:noFill/>
                          </a:ln>
                          <a:solidFill>
                            <a:prstClr val="black"/>
                          </a:solidFill>
                          <a:effectLst/>
                          <a:uLnTx/>
                          <a:uFillTx/>
                          <a:latin typeface="Calibri"/>
                          <a:ea typeface="+mn-ea"/>
                          <a:cs typeface="+mn-cs"/>
                        </a:rPr>
                        <a:t>
 🐰💥Osterhasen-Energy! Mach es wie die Häschen, setz auf Vitamin-Power und guten Möhrchen-Geschmack, schon ist dir ein fröhlicher Sprung in den Tag ganz sicher. Du brauchst 6 Karotten 🥕, 5 Äpfel 🍎, 10 g Ingwer, ½ Limette 🍋– ab in unseren Slow Juicer damit und dein gesunder und leckerer Oster-Drink ist fertig.
💡Gut zu wissen: Falls du dich fragst, was der Unterschied zwischen einem Slow Juicer und einem normalen Entsafter ist, dann bietet der Slow Juicer durch seine langsame, Hitze vermeidende Verarbeitung eine schonendere Saftextraktion, die mehr Nährstoffe erhält und gleichzeitig auch den natürlichen Geschmack besser enthält.
#rezept #ostern #drink #shot #healthy #entsafter #slowjuicer #channel21</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C21 I Bekanntheit I März 24 I Feedbeitrag IG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3307345437"/>
                  </a:ext>
                </a:extLst>
              </a:tr>
            </a:tbl>
          </a:graphicData>
        </a:graphic>
      </p:graphicFrame>
      <p:sp>
        <p:nvSpPr>
          <p:cNvPr id="4" name="Text Placeholder 3">
            <a:extLst>
              <a:ext uri="{FF2B5EF4-FFF2-40B4-BE49-F238E27FC236}">
                <a16:creationId xmlns:a16="http://schemas.microsoft.com/office/drawing/2014/main" id="{8E1DF1C2-BECB-4FE3-9A5B-5662193CA519}"/>
              </a:ext>
            </a:extLst>
          </p:cNvPr>
          <p:cNvSpPr>
            <a:spLocks noGrp="1"/>
          </p:cNvSpPr>
          <p:nvPr>
            <p:ph type="body" sz="quarter" idx="14"/>
          </p:nvPr>
        </p:nvSpPr>
        <p:spPr/>
        <p:txBody>
          <a:bodyPr/>
          <a:lstStyle/>
          <a:p>
            <a:r>
              <a:rPr lang="en-US"/>
              <a:t>03/14/2024 - 03/20/2024</a:t>
            </a:r>
          </a:p>
        </p:txBody>
      </p:sp>
    </p:spTree>
    <p:extLst>
      <p:ext uri="{BB962C8B-B14F-4D97-AF65-F5344CB8AC3E}">
        <p14:creationId xmlns:p14="http://schemas.microsoft.com/office/powerpoint/2010/main" val="35042140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DE848-BDA0-4612-9153-6D506FB36530}"/>
              </a:ext>
            </a:extLst>
          </p:cNvPr>
          <p:cNvSpPr>
            <a:spLocks noGrp="1"/>
          </p:cNvSpPr>
          <p:nvPr>
            <p:ph type="title"/>
          </p:nvPr>
        </p:nvSpPr>
        <p:spPr/>
        <p:txBody>
          <a:bodyPr/>
          <a:lstStyle/>
          <a:p>
            <a:r>
              <a:rPr lang="en-US"/>
              <a:t>Facebook Ads Costs Table | CHANNEL21 - 12 of 18</a:t>
            </a:r>
          </a:p>
        </p:txBody>
      </p:sp>
      <p:graphicFrame>
        <p:nvGraphicFramePr>
          <p:cNvPr id="5" name="Table Placeholder 4">
            <a:extLst>
              <a:ext uri="{FF2B5EF4-FFF2-40B4-BE49-F238E27FC236}">
                <a16:creationId xmlns:a16="http://schemas.microsoft.com/office/drawing/2014/main" id="{0C4CA332-4375-41FE-898B-F2DAF7D15538}"/>
              </a:ext>
            </a:extLst>
          </p:cNvPr>
          <p:cNvGraphicFramePr>
            <a:graphicFrameLocks noGrp="1"/>
          </p:cNvGraphicFramePr>
          <p:nvPr>
            <p:ph type="tbl" sz="quarter" idx="13"/>
            <p:extLst>
              <p:ext uri="{D42A27DB-BD31-4B8C-83A1-F6EECF244321}">
                <p14:modId xmlns:p14="http://schemas.microsoft.com/office/powerpoint/2010/main" val="2841670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14358961"/>
                    </a:ext>
                  </a:extLst>
                </a:gridCol>
                <a:gridCol w="411480">
                  <a:extLst>
                    <a:ext uri="{9D8B030D-6E8A-4147-A177-3AD203B41FA5}">
                      <a16:colId xmlns:a16="http://schemas.microsoft.com/office/drawing/2014/main" val="1253847547"/>
                    </a:ext>
                  </a:extLst>
                </a:gridCol>
                <a:gridCol w="411480">
                  <a:extLst>
                    <a:ext uri="{9D8B030D-6E8A-4147-A177-3AD203B41FA5}">
                      <a16:colId xmlns:a16="http://schemas.microsoft.com/office/drawing/2014/main" val="2555507851"/>
                    </a:ext>
                  </a:extLst>
                </a:gridCol>
                <a:gridCol w="411480">
                  <a:extLst>
                    <a:ext uri="{9D8B030D-6E8A-4147-A177-3AD203B41FA5}">
                      <a16:colId xmlns:a16="http://schemas.microsoft.com/office/drawing/2014/main" val="4225274682"/>
                    </a:ext>
                  </a:extLst>
                </a:gridCol>
                <a:gridCol w="411480">
                  <a:extLst>
                    <a:ext uri="{9D8B030D-6E8A-4147-A177-3AD203B41FA5}">
                      <a16:colId xmlns:a16="http://schemas.microsoft.com/office/drawing/2014/main" val="3643103431"/>
                    </a:ext>
                  </a:extLst>
                </a:gridCol>
                <a:gridCol w="411480">
                  <a:extLst>
                    <a:ext uri="{9D8B030D-6E8A-4147-A177-3AD203B41FA5}">
                      <a16:colId xmlns:a16="http://schemas.microsoft.com/office/drawing/2014/main" val="4103494060"/>
                    </a:ext>
                  </a:extLst>
                </a:gridCol>
                <a:gridCol w="411480">
                  <a:extLst>
                    <a:ext uri="{9D8B030D-6E8A-4147-A177-3AD203B41FA5}">
                      <a16:colId xmlns:a16="http://schemas.microsoft.com/office/drawing/2014/main" val="2029681793"/>
                    </a:ext>
                  </a:extLst>
                </a:gridCol>
                <a:gridCol w="411480">
                  <a:extLst>
                    <a:ext uri="{9D8B030D-6E8A-4147-A177-3AD203B41FA5}">
                      <a16:colId xmlns:a16="http://schemas.microsoft.com/office/drawing/2014/main" val="1084626132"/>
                    </a:ext>
                  </a:extLst>
                </a:gridCol>
                <a:gridCol w="411480">
                  <a:extLst>
                    <a:ext uri="{9D8B030D-6E8A-4147-A177-3AD203B41FA5}">
                      <a16:colId xmlns:a16="http://schemas.microsoft.com/office/drawing/2014/main" val="1551687213"/>
                    </a:ext>
                  </a:extLst>
                </a:gridCol>
                <a:gridCol w="411480">
                  <a:extLst>
                    <a:ext uri="{9D8B030D-6E8A-4147-A177-3AD203B41FA5}">
                      <a16:colId xmlns:a16="http://schemas.microsoft.com/office/drawing/2014/main" val="3195924380"/>
                    </a:ext>
                  </a:extLst>
                </a:gridCol>
                <a:gridCol w="1892807">
                  <a:extLst>
                    <a:ext uri="{9D8B030D-6E8A-4147-A177-3AD203B41FA5}">
                      <a16:colId xmlns:a16="http://schemas.microsoft.com/office/drawing/2014/main" val="2035650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3371223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CHANNEL21 - 2024-03-16 12:19:27</a:t>
                      </a:r>
                      <a:r>
                        <a:rPr kumimoji="0" lang="en-US" sz="1000" b="0" i="0" u="none" strike="noStrike" kern="1200" cap="none" spc="0" normalizeH="0" baseline="0" noProof="0">
                          <a:ln>
                            <a:noFill/>
                          </a:ln>
                          <a:solidFill>
                            <a:prstClr val="black"/>
                          </a:solidFill>
                          <a:effectLst/>
                          <a:uLnTx/>
                          <a:uFillTx/>
                          <a:latin typeface="Calibri"/>
                          <a:ea typeface="+mn-ea"/>
                          <a:cs typeface="+mn-cs"/>
                        </a:rPr>
                        <a:t>
 🌸🐰🥐 Verleihe deinem Osterbrunch mit diesen einfachen Frischkäse- und Marmeladenblumen einen frühlingshaften Touch! 🌼🍓 Sie sind nicht nur hübsch anzusehen, sondern auch köstlich! 😋
#ostern #brunch #frühling #diy #channel21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C21 I Bekanntheit I März 24 I Feedbeitrag IG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1410786723"/>
                  </a:ext>
                </a:extLst>
              </a:tr>
            </a:tbl>
          </a:graphicData>
        </a:graphic>
      </p:graphicFrame>
      <p:sp>
        <p:nvSpPr>
          <p:cNvPr id="4" name="Text Placeholder 3">
            <a:extLst>
              <a:ext uri="{FF2B5EF4-FFF2-40B4-BE49-F238E27FC236}">
                <a16:creationId xmlns:a16="http://schemas.microsoft.com/office/drawing/2014/main" id="{FCED52B5-086A-4C8E-B83D-EB308A9DE9A4}"/>
              </a:ext>
            </a:extLst>
          </p:cNvPr>
          <p:cNvSpPr>
            <a:spLocks noGrp="1"/>
          </p:cNvSpPr>
          <p:nvPr>
            <p:ph type="body" sz="quarter" idx="14"/>
          </p:nvPr>
        </p:nvSpPr>
        <p:spPr/>
        <p:txBody>
          <a:bodyPr/>
          <a:lstStyle/>
          <a:p>
            <a:r>
              <a:rPr lang="en-US"/>
              <a:t>03/14/2024 - 03/20/2024</a:t>
            </a:r>
          </a:p>
        </p:txBody>
      </p:sp>
    </p:spTree>
    <p:extLst>
      <p:ext uri="{BB962C8B-B14F-4D97-AF65-F5344CB8AC3E}">
        <p14:creationId xmlns:p14="http://schemas.microsoft.com/office/powerpoint/2010/main" val="20261716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9ED27-BB83-4F33-9370-C3A264B67AD9}"/>
              </a:ext>
            </a:extLst>
          </p:cNvPr>
          <p:cNvSpPr>
            <a:spLocks noGrp="1"/>
          </p:cNvSpPr>
          <p:nvPr>
            <p:ph type="title"/>
          </p:nvPr>
        </p:nvSpPr>
        <p:spPr/>
        <p:txBody>
          <a:bodyPr/>
          <a:lstStyle/>
          <a:p>
            <a:r>
              <a:rPr lang="en-US"/>
              <a:t>Facebook Ads Costs Table | CHANNEL21 - 13 of 18</a:t>
            </a:r>
          </a:p>
        </p:txBody>
      </p:sp>
      <p:graphicFrame>
        <p:nvGraphicFramePr>
          <p:cNvPr id="5" name="Table Placeholder 4">
            <a:extLst>
              <a:ext uri="{FF2B5EF4-FFF2-40B4-BE49-F238E27FC236}">
                <a16:creationId xmlns:a16="http://schemas.microsoft.com/office/drawing/2014/main" id="{DFD42E70-AE89-49FF-B409-6E5C4BA20996}"/>
              </a:ext>
            </a:extLst>
          </p:cNvPr>
          <p:cNvGraphicFramePr>
            <a:graphicFrameLocks noGrp="1"/>
          </p:cNvGraphicFramePr>
          <p:nvPr>
            <p:ph type="tbl" sz="quarter" idx="13"/>
            <p:extLst>
              <p:ext uri="{D42A27DB-BD31-4B8C-83A1-F6EECF244321}">
                <p14:modId xmlns:p14="http://schemas.microsoft.com/office/powerpoint/2010/main" val="1827500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55968240"/>
                    </a:ext>
                  </a:extLst>
                </a:gridCol>
                <a:gridCol w="411480">
                  <a:extLst>
                    <a:ext uri="{9D8B030D-6E8A-4147-A177-3AD203B41FA5}">
                      <a16:colId xmlns:a16="http://schemas.microsoft.com/office/drawing/2014/main" val="1095926687"/>
                    </a:ext>
                  </a:extLst>
                </a:gridCol>
                <a:gridCol w="411480">
                  <a:extLst>
                    <a:ext uri="{9D8B030D-6E8A-4147-A177-3AD203B41FA5}">
                      <a16:colId xmlns:a16="http://schemas.microsoft.com/office/drawing/2014/main" val="2846872652"/>
                    </a:ext>
                  </a:extLst>
                </a:gridCol>
                <a:gridCol w="411480">
                  <a:extLst>
                    <a:ext uri="{9D8B030D-6E8A-4147-A177-3AD203B41FA5}">
                      <a16:colId xmlns:a16="http://schemas.microsoft.com/office/drawing/2014/main" val="4068753567"/>
                    </a:ext>
                  </a:extLst>
                </a:gridCol>
                <a:gridCol w="411480">
                  <a:extLst>
                    <a:ext uri="{9D8B030D-6E8A-4147-A177-3AD203B41FA5}">
                      <a16:colId xmlns:a16="http://schemas.microsoft.com/office/drawing/2014/main" val="1901703499"/>
                    </a:ext>
                  </a:extLst>
                </a:gridCol>
                <a:gridCol w="411480">
                  <a:extLst>
                    <a:ext uri="{9D8B030D-6E8A-4147-A177-3AD203B41FA5}">
                      <a16:colId xmlns:a16="http://schemas.microsoft.com/office/drawing/2014/main" val="3036284737"/>
                    </a:ext>
                  </a:extLst>
                </a:gridCol>
                <a:gridCol w="411480">
                  <a:extLst>
                    <a:ext uri="{9D8B030D-6E8A-4147-A177-3AD203B41FA5}">
                      <a16:colId xmlns:a16="http://schemas.microsoft.com/office/drawing/2014/main" val="4108547581"/>
                    </a:ext>
                  </a:extLst>
                </a:gridCol>
                <a:gridCol w="411480">
                  <a:extLst>
                    <a:ext uri="{9D8B030D-6E8A-4147-A177-3AD203B41FA5}">
                      <a16:colId xmlns:a16="http://schemas.microsoft.com/office/drawing/2014/main" val="875488314"/>
                    </a:ext>
                  </a:extLst>
                </a:gridCol>
                <a:gridCol w="411480">
                  <a:extLst>
                    <a:ext uri="{9D8B030D-6E8A-4147-A177-3AD203B41FA5}">
                      <a16:colId xmlns:a16="http://schemas.microsoft.com/office/drawing/2014/main" val="2202944505"/>
                    </a:ext>
                  </a:extLst>
                </a:gridCol>
                <a:gridCol w="411480">
                  <a:extLst>
                    <a:ext uri="{9D8B030D-6E8A-4147-A177-3AD203B41FA5}">
                      <a16:colId xmlns:a16="http://schemas.microsoft.com/office/drawing/2014/main" val="477220816"/>
                    </a:ext>
                  </a:extLst>
                </a:gridCol>
                <a:gridCol w="1892807">
                  <a:extLst>
                    <a:ext uri="{9D8B030D-6E8A-4147-A177-3AD203B41FA5}">
                      <a16:colId xmlns:a16="http://schemas.microsoft.com/office/drawing/2014/main" val="2345414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2873566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CHANNEL21 - 2024-03-16 12:16:42</a:t>
                      </a:r>
                      <a:r>
                        <a:rPr kumimoji="0" lang="de-DE" sz="1000" b="0" i="0" u="none" strike="noStrike" kern="1200" cap="none" spc="0" normalizeH="0" baseline="0" noProof="0">
                          <a:ln>
                            <a:noFill/>
                          </a:ln>
                          <a:solidFill>
                            <a:prstClr val="black"/>
                          </a:solidFill>
                          <a:effectLst/>
                          <a:uLnTx/>
                          <a:uFillTx/>
                          <a:latin typeface="Calibri"/>
                          <a:ea typeface="+mn-ea"/>
                          <a:cs typeface="+mn-cs"/>
                        </a:rPr>
                        <a:t>
 🌸🐰🥐 Verleihe deinem Osterbrunch mit diesen einfachen Frischkäse- und Marmeladenblumen einen frühlingshaften Touch! 🌼🍓 Sie sind nicht nur hübsch anzusehen, sondern auch köstlich!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C21 | Bekanntheit | März 24 | Feedbeitrag FB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Audience Network</a:t>
                      </a:r>
                    </a:p>
                  </a:txBody>
                  <a:tcPr/>
                </a:tc>
                <a:extLst>
                  <a:ext uri="{0D108BD9-81ED-4DB2-BD59-A6C34878D82A}">
                    <a16:rowId xmlns:a16="http://schemas.microsoft.com/office/drawing/2014/main" val="2195679018"/>
                  </a:ext>
                </a:extLst>
              </a:tr>
            </a:tbl>
          </a:graphicData>
        </a:graphic>
      </p:graphicFrame>
      <p:sp>
        <p:nvSpPr>
          <p:cNvPr id="4" name="Text Placeholder 3">
            <a:extLst>
              <a:ext uri="{FF2B5EF4-FFF2-40B4-BE49-F238E27FC236}">
                <a16:creationId xmlns:a16="http://schemas.microsoft.com/office/drawing/2014/main" id="{1C929CAC-88CA-4A47-87D0-F3AEDA204C15}"/>
              </a:ext>
            </a:extLst>
          </p:cNvPr>
          <p:cNvSpPr>
            <a:spLocks noGrp="1"/>
          </p:cNvSpPr>
          <p:nvPr>
            <p:ph type="body" sz="quarter" idx="14"/>
          </p:nvPr>
        </p:nvSpPr>
        <p:spPr/>
        <p:txBody>
          <a:bodyPr/>
          <a:lstStyle/>
          <a:p>
            <a:r>
              <a:rPr lang="en-US"/>
              <a:t>03/14/2024 - 03/20/2024</a:t>
            </a:r>
          </a:p>
        </p:txBody>
      </p:sp>
    </p:spTree>
    <p:extLst>
      <p:ext uri="{BB962C8B-B14F-4D97-AF65-F5344CB8AC3E}">
        <p14:creationId xmlns:p14="http://schemas.microsoft.com/office/powerpoint/2010/main" val="23422083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ABE8E-24D7-44C3-AF09-CF84BC273D67}"/>
              </a:ext>
            </a:extLst>
          </p:cNvPr>
          <p:cNvSpPr>
            <a:spLocks noGrp="1"/>
          </p:cNvSpPr>
          <p:nvPr>
            <p:ph type="title"/>
          </p:nvPr>
        </p:nvSpPr>
        <p:spPr/>
        <p:txBody>
          <a:bodyPr/>
          <a:lstStyle/>
          <a:p>
            <a:r>
              <a:rPr lang="en-US"/>
              <a:t>Facebook Ads Costs Table | CHANNEL21 - 14 of 18</a:t>
            </a:r>
          </a:p>
        </p:txBody>
      </p:sp>
      <p:graphicFrame>
        <p:nvGraphicFramePr>
          <p:cNvPr id="5" name="Table Placeholder 4">
            <a:extLst>
              <a:ext uri="{FF2B5EF4-FFF2-40B4-BE49-F238E27FC236}">
                <a16:creationId xmlns:a16="http://schemas.microsoft.com/office/drawing/2014/main" id="{947A9805-B73A-4948-B2DA-7761CC4277D8}"/>
              </a:ext>
            </a:extLst>
          </p:cNvPr>
          <p:cNvGraphicFramePr>
            <a:graphicFrameLocks noGrp="1"/>
          </p:cNvGraphicFramePr>
          <p:nvPr>
            <p:ph type="tbl" sz="quarter" idx="13"/>
            <p:extLst>
              <p:ext uri="{D42A27DB-BD31-4B8C-83A1-F6EECF244321}">
                <p14:modId xmlns:p14="http://schemas.microsoft.com/office/powerpoint/2010/main" val="3946376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862866698"/>
                    </a:ext>
                  </a:extLst>
                </a:gridCol>
                <a:gridCol w="411480">
                  <a:extLst>
                    <a:ext uri="{9D8B030D-6E8A-4147-A177-3AD203B41FA5}">
                      <a16:colId xmlns:a16="http://schemas.microsoft.com/office/drawing/2014/main" val="996556341"/>
                    </a:ext>
                  </a:extLst>
                </a:gridCol>
                <a:gridCol w="411480">
                  <a:extLst>
                    <a:ext uri="{9D8B030D-6E8A-4147-A177-3AD203B41FA5}">
                      <a16:colId xmlns:a16="http://schemas.microsoft.com/office/drawing/2014/main" val="73697861"/>
                    </a:ext>
                  </a:extLst>
                </a:gridCol>
                <a:gridCol w="411480">
                  <a:extLst>
                    <a:ext uri="{9D8B030D-6E8A-4147-A177-3AD203B41FA5}">
                      <a16:colId xmlns:a16="http://schemas.microsoft.com/office/drawing/2014/main" val="786908931"/>
                    </a:ext>
                  </a:extLst>
                </a:gridCol>
                <a:gridCol w="411480">
                  <a:extLst>
                    <a:ext uri="{9D8B030D-6E8A-4147-A177-3AD203B41FA5}">
                      <a16:colId xmlns:a16="http://schemas.microsoft.com/office/drawing/2014/main" val="1048438693"/>
                    </a:ext>
                  </a:extLst>
                </a:gridCol>
                <a:gridCol w="411480">
                  <a:extLst>
                    <a:ext uri="{9D8B030D-6E8A-4147-A177-3AD203B41FA5}">
                      <a16:colId xmlns:a16="http://schemas.microsoft.com/office/drawing/2014/main" val="987699305"/>
                    </a:ext>
                  </a:extLst>
                </a:gridCol>
                <a:gridCol w="411480">
                  <a:extLst>
                    <a:ext uri="{9D8B030D-6E8A-4147-A177-3AD203B41FA5}">
                      <a16:colId xmlns:a16="http://schemas.microsoft.com/office/drawing/2014/main" val="922590021"/>
                    </a:ext>
                  </a:extLst>
                </a:gridCol>
                <a:gridCol w="411480">
                  <a:extLst>
                    <a:ext uri="{9D8B030D-6E8A-4147-A177-3AD203B41FA5}">
                      <a16:colId xmlns:a16="http://schemas.microsoft.com/office/drawing/2014/main" val="3615088863"/>
                    </a:ext>
                  </a:extLst>
                </a:gridCol>
                <a:gridCol w="411480">
                  <a:extLst>
                    <a:ext uri="{9D8B030D-6E8A-4147-A177-3AD203B41FA5}">
                      <a16:colId xmlns:a16="http://schemas.microsoft.com/office/drawing/2014/main" val="4204632162"/>
                    </a:ext>
                  </a:extLst>
                </a:gridCol>
                <a:gridCol w="411480">
                  <a:extLst>
                    <a:ext uri="{9D8B030D-6E8A-4147-A177-3AD203B41FA5}">
                      <a16:colId xmlns:a16="http://schemas.microsoft.com/office/drawing/2014/main" val="3655701142"/>
                    </a:ext>
                  </a:extLst>
                </a:gridCol>
                <a:gridCol w="1892807">
                  <a:extLst>
                    <a:ext uri="{9D8B030D-6E8A-4147-A177-3AD203B41FA5}">
                      <a16:colId xmlns:a16="http://schemas.microsoft.com/office/drawing/2014/main" val="3632725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1812798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CHANNEL21 - 2024-03-16 12:11:19</a:t>
                      </a:r>
                      <a:r>
                        <a:rPr kumimoji="0" lang="de-DE" sz="1000" b="0" i="0" u="none" strike="noStrike" kern="1200" cap="none" spc="0" normalizeH="0" baseline="0" noProof="0">
                          <a:ln>
                            <a:noFill/>
                          </a:ln>
                          <a:solidFill>
                            <a:prstClr val="black"/>
                          </a:solidFill>
                          <a:effectLst/>
                          <a:uLnTx/>
                          <a:uFillTx/>
                          <a:latin typeface="Calibri"/>
                          <a:ea typeface="+mn-ea"/>
                          <a:cs typeface="+mn-cs"/>
                        </a:rPr>
                        <a:t>
 ☀️🌷 Auch Strick hat Frühlingsgefühle – und Punto &amp; Filo zeigt, wie toll die aussehen können! Die neue Frühjahr-/Sommerkollektion überzeugt mit strahlenden Farben und wunderschönen, feinen Strickmustern. Bist du bereit?
#channel21 #spring #summer #fashion #style #newcollection #strick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C21 | Traffic | März 24 | Feedbeitrag IG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Traffic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481678307"/>
                  </a:ext>
                </a:extLst>
              </a:tr>
            </a:tbl>
          </a:graphicData>
        </a:graphic>
      </p:graphicFrame>
      <p:sp>
        <p:nvSpPr>
          <p:cNvPr id="4" name="Text Placeholder 3">
            <a:extLst>
              <a:ext uri="{FF2B5EF4-FFF2-40B4-BE49-F238E27FC236}">
                <a16:creationId xmlns:a16="http://schemas.microsoft.com/office/drawing/2014/main" id="{54418B07-32D6-4877-9D0C-80C177DDB458}"/>
              </a:ext>
            </a:extLst>
          </p:cNvPr>
          <p:cNvSpPr>
            <a:spLocks noGrp="1"/>
          </p:cNvSpPr>
          <p:nvPr>
            <p:ph type="body" sz="quarter" idx="14"/>
          </p:nvPr>
        </p:nvSpPr>
        <p:spPr/>
        <p:txBody>
          <a:bodyPr/>
          <a:lstStyle/>
          <a:p>
            <a:r>
              <a:rPr lang="en-US"/>
              <a:t>03/14/2024 - 03/20/2024</a:t>
            </a:r>
          </a:p>
        </p:txBody>
      </p:sp>
    </p:spTree>
    <p:extLst>
      <p:ext uri="{BB962C8B-B14F-4D97-AF65-F5344CB8AC3E}">
        <p14:creationId xmlns:p14="http://schemas.microsoft.com/office/powerpoint/2010/main" val="7851704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DAAB9-CB3A-4006-9AEB-7B298C17324F}"/>
              </a:ext>
            </a:extLst>
          </p:cNvPr>
          <p:cNvSpPr>
            <a:spLocks noGrp="1"/>
          </p:cNvSpPr>
          <p:nvPr>
            <p:ph type="title"/>
          </p:nvPr>
        </p:nvSpPr>
        <p:spPr/>
        <p:txBody>
          <a:bodyPr/>
          <a:lstStyle/>
          <a:p>
            <a:r>
              <a:rPr lang="en-US"/>
              <a:t>Facebook Ads Costs Table | CHANNEL21 - 15 of 18</a:t>
            </a:r>
          </a:p>
        </p:txBody>
      </p:sp>
      <p:graphicFrame>
        <p:nvGraphicFramePr>
          <p:cNvPr id="5" name="Table Placeholder 4">
            <a:extLst>
              <a:ext uri="{FF2B5EF4-FFF2-40B4-BE49-F238E27FC236}">
                <a16:creationId xmlns:a16="http://schemas.microsoft.com/office/drawing/2014/main" id="{D26451B1-5B21-4ADA-9948-ED1627C66CC3}"/>
              </a:ext>
            </a:extLst>
          </p:cNvPr>
          <p:cNvGraphicFramePr>
            <a:graphicFrameLocks noGrp="1"/>
          </p:cNvGraphicFramePr>
          <p:nvPr>
            <p:ph type="tbl" sz="quarter" idx="13"/>
            <p:extLst>
              <p:ext uri="{D42A27DB-BD31-4B8C-83A1-F6EECF244321}">
                <p14:modId xmlns:p14="http://schemas.microsoft.com/office/powerpoint/2010/main" val="1301244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968785927"/>
                    </a:ext>
                  </a:extLst>
                </a:gridCol>
                <a:gridCol w="411480">
                  <a:extLst>
                    <a:ext uri="{9D8B030D-6E8A-4147-A177-3AD203B41FA5}">
                      <a16:colId xmlns:a16="http://schemas.microsoft.com/office/drawing/2014/main" val="1873450834"/>
                    </a:ext>
                  </a:extLst>
                </a:gridCol>
                <a:gridCol w="411480">
                  <a:extLst>
                    <a:ext uri="{9D8B030D-6E8A-4147-A177-3AD203B41FA5}">
                      <a16:colId xmlns:a16="http://schemas.microsoft.com/office/drawing/2014/main" val="305310271"/>
                    </a:ext>
                  </a:extLst>
                </a:gridCol>
                <a:gridCol w="411480">
                  <a:extLst>
                    <a:ext uri="{9D8B030D-6E8A-4147-A177-3AD203B41FA5}">
                      <a16:colId xmlns:a16="http://schemas.microsoft.com/office/drawing/2014/main" val="2544743173"/>
                    </a:ext>
                  </a:extLst>
                </a:gridCol>
                <a:gridCol w="411480">
                  <a:extLst>
                    <a:ext uri="{9D8B030D-6E8A-4147-A177-3AD203B41FA5}">
                      <a16:colId xmlns:a16="http://schemas.microsoft.com/office/drawing/2014/main" val="299218017"/>
                    </a:ext>
                  </a:extLst>
                </a:gridCol>
                <a:gridCol w="411480">
                  <a:extLst>
                    <a:ext uri="{9D8B030D-6E8A-4147-A177-3AD203B41FA5}">
                      <a16:colId xmlns:a16="http://schemas.microsoft.com/office/drawing/2014/main" val="2257052529"/>
                    </a:ext>
                  </a:extLst>
                </a:gridCol>
                <a:gridCol w="411480">
                  <a:extLst>
                    <a:ext uri="{9D8B030D-6E8A-4147-A177-3AD203B41FA5}">
                      <a16:colId xmlns:a16="http://schemas.microsoft.com/office/drawing/2014/main" val="3950547718"/>
                    </a:ext>
                  </a:extLst>
                </a:gridCol>
                <a:gridCol w="411480">
                  <a:extLst>
                    <a:ext uri="{9D8B030D-6E8A-4147-A177-3AD203B41FA5}">
                      <a16:colId xmlns:a16="http://schemas.microsoft.com/office/drawing/2014/main" val="1765835207"/>
                    </a:ext>
                  </a:extLst>
                </a:gridCol>
                <a:gridCol w="411480">
                  <a:extLst>
                    <a:ext uri="{9D8B030D-6E8A-4147-A177-3AD203B41FA5}">
                      <a16:colId xmlns:a16="http://schemas.microsoft.com/office/drawing/2014/main" val="1099806615"/>
                    </a:ext>
                  </a:extLst>
                </a:gridCol>
                <a:gridCol w="411480">
                  <a:extLst>
                    <a:ext uri="{9D8B030D-6E8A-4147-A177-3AD203B41FA5}">
                      <a16:colId xmlns:a16="http://schemas.microsoft.com/office/drawing/2014/main" val="1404602610"/>
                    </a:ext>
                  </a:extLst>
                </a:gridCol>
                <a:gridCol w="1892807">
                  <a:extLst>
                    <a:ext uri="{9D8B030D-6E8A-4147-A177-3AD203B41FA5}">
                      <a16:colId xmlns:a16="http://schemas.microsoft.com/office/drawing/2014/main" val="2897910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1690998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CHANNEL21 - 2024-03-16 12:09:07</a:t>
                      </a:r>
                      <a:r>
                        <a:rPr kumimoji="0" lang="en-US" sz="1000" b="0" i="0" u="none" strike="noStrike" kern="1200" cap="none" spc="0" normalizeH="0" baseline="0" noProof="0">
                          <a:ln>
                            <a:noFill/>
                          </a:ln>
                          <a:solidFill>
                            <a:prstClr val="black"/>
                          </a:solidFill>
                          <a:effectLst/>
                          <a:uLnTx/>
                          <a:uFillTx/>
                          <a:latin typeface="Calibri"/>
                          <a:ea typeface="+mn-ea"/>
                          <a:cs typeface="+mn-cs"/>
                        </a:rPr>
                        <a:t>
 💚🤍❤️ Dolce Vita zum Anziehen 👗 Das ist MIALUSSO 🥰. Unsere neue Fashion-Marke transportiert wie keine andere die italienische Leidenschaft zu stilvoller, ausgefallener Mode. Tunika-Blusen, Lederjacken, Palazzohosen, Kleider, … schau genau hin, wenn sie dir winken, wollen sie alle von DIR auf der Piazza ausgeführt werden!
#channel21 #mialusso #fashion #style #italien #trends2024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C21 | Traffic | März 24 | Feedbeitrag IG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Traffic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98399809"/>
                  </a:ext>
                </a:extLst>
              </a:tr>
            </a:tbl>
          </a:graphicData>
        </a:graphic>
      </p:graphicFrame>
      <p:sp>
        <p:nvSpPr>
          <p:cNvPr id="4" name="Text Placeholder 3">
            <a:extLst>
              <a:ext uri="{FF2B5EF4-FFF2-40B4-BE49-F238E27FC236}">
                <a16:creationId xmlns:a16="http://schemas.microsoft.com/office/drawing/2014/main" id="{208547DB-2E8D-420F-BE3E-C8F1E1972D50}"/>
              </a:ext>
            </a:extLst>
          </p:cNvPr>
          <p:cNvSpPr>
            <a:spLocks noGrp="1"/>
          </p:cNvSpPr>
          <p:nvPr>
            <p:ph type="body" sz="quarter" idx="14"/>
          </p:nvPr>
        </p:nvSpPr>
        <p:spPr/>
        <p:txBody>
          <a:bodyPr/>
          <a:lstStyle/>
          <a:p>
            <a:r>
              <a:rPr lang="en-US"/>
              <a:t>03/14/2024 - 03/20/2024</a:t>
            </a:r>
          </a:p>
        </p:txBody>
      </p:sp>
    </p:spTree>
    <p:extLst>
      <p:ext uri="{BB962C8B-B14F-4D97-AF65-F5344CB8AC3E}">
        <p14:creationId xmlns:p14="http://schemas.microsoft.com/office/powerpoint/2010/main" val="2992847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043CF-44D0-475B-ABAD-307F154A6F7B}"/>
              </a:ext>
            </a:extLst>
          </p:cNvPr>
          <p:cNvSpPr>
            <a:spLocks noGrp="1"/>
          </p:cNvSpPr>
          <p:nvPr>
            <p:ph type="title"/>
          </p:nvPr>
        </p:nvSpPr>
        <p:spPr/>
        <p:txBody>
          <a:bodyPr/>
          <a:lstStyle/>
          <a:p>
            <a:r>
              <a:rPr lang="en-US"/>
              <a:t>Facebook Ads Costs Table | CHANNEL21 - 16 of 18</a:t>
            </a:r>
          </a:p>
        </p:txBody>
      </p:sp>
      <p:graphicFrame>
        <p:nvGraphicFramePr>
          <p:cNvPr id="5" name="Table Placeholder 4">
            <a:extLst>
              <a:ext uri="{FF2B5EF4-FFF2-40B4-BE49-F238E27FC236}">
                <a16:creationId xmlns:a16="http://schemas.microsoft.com/office/drawing/2014/main" id="{66DDCCCB-DAFE-4D65-9418-8516AF3C7C44}"/>
              </a:ext>
            </a:extLst>
          </p:cNvPr>
          <p:cNvGraphicFramePr>
            <a:graphicFrameLocks noGrp="1"/>
          </p:cNvGraphicFramePr>
          <p:nvPr>
            <p:ph type="tbl" sz="quarter" idx="13"/>
            <p:extLst>
              <p:ext uri="{D42A27DB-BD31-4B8C-83A1-F6EECF244321}">
                <p14:modId xmlns:p14="http://schemas.microsoft.com/office/powerpoint/2010/main" val="4293908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552178855"/>
                    </a:ext>
                  </a:extLst>
                </a:gridCol>
                <a:gridCol w="411480">
                  <a:extLst>
                    <a:ext uri="{9D8B030D-6E8A-4147-A177-3AD203B41FA5}">
                      <a16:colId xmlns:a16="http://schemas.microsoft.com/office/drawing/2014/main" val="2766057121"/>
                    </a:ext>
                  </a:extLst>
                </a:gridCol>
                <a:gridCol w="411480">
                  <a:extLst>
                    <a:ext uri="{9D8B030D-6E8A-4147-A177-3AD203B41FA5}">
                      <a16:colId xmlns:a16="http://schemas.microsoft.com/office/drawing/2014/main" val="1222171915"/>
                    </a:ext>
                  </a:extLst>
                </a:gridCol>
                <a:gridCol w="411480">
                  <a:extLst>
                    <a:ext uri="{9D8B030D-6E8A-4147-A177-3AD203B41FA5}">
                      <a16:colId xmlns:a16="http://schemas.microsoft.com/office/drawing/2014/main" val="405968550"/>
                    </a:ext>
                  </a:extLst>
                </a:gridCol>
                <a:gridCol w="411480">
                  <a:extLst>
                    <a:ext uri="{9D8B030D-6E8A-4147-A177-3AD203B41FA5}">
                      <a16:colId xmlns:a16="http://schemas.microsoft.com/office/drawing/2014/main" val="620683147"/>
                    </a:ext>
                  </a:extLst>
                </a:gridCol>
                <a:gridCol w="411480">
                  <a:extLst>
                    <a:ext uri="{9D8B030D-6E8A-4147-A177-3AD203B41FA5}">
                      <a16:colId xmlns:a16="http://schemas.microsoft.com/office/drawing/2014/main" val="954863928"/>
                    </a:ext>
                  </a:extLst>
                </a:gridCol>
                <a:gridCol w="411480">
                  <a:extLst>
                    <a:ext uri="{9D8B030D-6E8A-4147-A177-3AD203B41FA5}">
                      <a16:colId xmlns:a16="http://schemas.microsoft.com/office/drawing/2014/main" val="1689203004"/>
                    </a:ext>
                  </a:extLst>
                </a:gridCol>
                <a:gridCol w="411480">
                  <a:extLst>
                    <a:ext uri="{9D8B030D-6E8A-4147-A177-3AD203B41FA5}">
                      <a16:colId xmlns:a16="http://schemas.microsoft.com/office/drawing/2014/main" val="2910057410"/>
                    </a:ext>
                  </a:extLst>
                </a:gridCol>
                <a:gridCol w="411480">
                  <a:extLst>
                    <a:ext uri="{9D8B030D-6E8A-4147-A177-3AD203B41FA5}">
                      <a16:colId xmlns:a16="http://schemas.microsoft.com/office/drawing/2014/main" val="1973214348"/>
                    </a:ext>
                  </a:extLst>
                </a:gridCol>
                <a:gridCol w="411480">
                  <a:extLst>
                    <a:ext uri="{9D8B030D-6E8A-4147-A177-3AD203B41FA5}">
                      <a16:colId xmlns:a16="http://schemas.microsoft.com/office/drawing/2014/main" val="2912249544"/>
                    </a:ext>
                  </a:extLst>
                </a:gridCol>
                <a:gridCol w="1892807">
                  <a:extLst>
                    <a:ext uri="{9D8B030D-6E8A-4147-A177-3AD203B41FA5}">
                      <a16:colId xmlns:a16="http://schemas.microsoft.com/office/drawing/2014/main" val="2486574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2867930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CHANNEL21 - 2024-03-15 08:44:52</a:t>
                      </a:r>
                      <a:r>
                        <a:rPr kumimoji="0" lang="de-DE" sz="1000" b="0" i="0" u="none" strike="noStrike" kern="1200" cap="none" spc="0" normalizeH="0" baseline="0" noProof="0">
                          <a:ln>
                            <a:noFill/>
                          </a:ln>
                          <a:solidFill>
                            <a:prstClr val="black"/>
                          </a:solidFill>
                          <a:effectLst/>
                          <a:uLnTx/>
                          <a:uFillTx/>
                          <a:latin typeface="Calibri"/>
                          <a:ea typeface="+mn-ea"/>
                          <a:cs typeface="+mn-cs"/>
                        </a:rPr>
                        <a:t>
 🧽🧴Der Frühjahrsputz ist das Comeback deines Zuhauses!
Für ein schnell sichtbares Erfolgserlebnis empfehlen wir, mit deinem Kosmetikschrank zu beginnen. Einmal gründlich wischen, alte Produkte entsorgen und neuen Beauty-Highlights ihre verdiente Bühne geben. Wir haben festgestellt, sich mit seinen Kosmetikartikeln zu beschäftigen, macht deshalb so viel Freude, weil immer (!) Dinge auftauchen, die man bereits vergessen hat ✨. Stimmst du zu?
#frühjahrsputz #clean #beauty #frühling #channel21</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C21 I Bekanntheit I März 24 I Feedbeitrag IG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821104976"/>
                  </a:ext>
                </a:extLst>
              </a:tr>
            </a:tbl>
          </a:graphicData>
        </a:graphic>
      </p:graphicFrame>
      <p:sp>
        <p:nvSpPr>
          <p:cNvPr id="4" name="Text Placeholder 3">
            <a:extLst>
              <a:ext uri="{FF2B5EF4-FFF2-40B4-BE49-F238E27FC236}">
                <a16:creationId xmlns:a16="http://schemas.microsoft.com/office/drawing/2014/main" id="{C22DA72A-939E-4AD0-91EB-A7AE90ECCA31}"/>
              </a:ext>
            </a:extLst>
          </p:cNvPr>
          <p:cNvSpPr>
            <a:spLocks noGrp="1"/>
          </p:cNvSpPr>
          <p:nvPr>
            <p:ph type="body" sz="quarter" idx="14"/>
          </p:nvPr>
        </p:nvSpPr>
        <p:spPr/>
        <p:txBody>
          <a:bodyPr/>
          <a:lstStyle/>
          <a:p>
            <a:r>
              <a:rPr lang="en-US"/>
              <a:t>03/14/2024 - 03/20/2024</a:t>
            </a:r>
          </a:p>
        </p:txBody>
      </p:sp>
    </p:spTree>
    <p:extLst>
      <p:ext uri="{BB962C8B-B14F-4D97-AF65-F5344CB8AC3E}">
        <p14:creationId xmlns:p14="http://schemas.microsoft.com/office/powerpoint/2010/main" val="29773254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BE713-1B71-49C0-A7BA-E3BC3C58D6DE}"/>
              </a:ext>
            </a:extLst>
          </p:cNvPr>
          <p:cNvSpPr>
            <a:spLocks noGrp="1"/>
          </p:cNvSpPr>
          <p:nvPr>
            <p:ph type="title"/>
          </p:nvPr>
        </p:nvSpPr>
        <p:spPr/>
        <p:txBody>
          <a:bodyPr/>
          <a:lstStyle/>
          <a:p>
            <a:r>
              <a:rPr lang="en-US"/>
              <a:t>Facebook Ads Costs Table | CHANNEL21 - 17 of 18</a:t>
            </a:r>
          </a:p>
        </p:txBody>
      </p:sp>
      <p:graphicFrame>
        <p:nvGraphicFramePr>
          <p:cNvPr id="5" name="Table Placeholder 4">
            <a:extLst>
              <a:ext uri="{FF2B5EF4-FFF2-40B4-BE49-F238E27FC236}">
                <a16:creationId xmlns:a16="http://schemas.microsoft.com/office/drawing/2014/main" id="{83C06A29-4D1C-4D1F-B52B-E96EEC2311FC}"/>
              </a:ext>
            </a:extLst>
          </p:cNvPr>
          <p:cNvGraphicFramePr>
            <a:graphicFrameLocks noGrp="1"/>
          </p:cNvGraphicFramePr>
          <p:nvPr>
            <p:ph type="tbl" sz="quarter" idx="13"/>
            <p:extLst>
              <p:ext uri="{D42A27DB-BD31-4B8C-83A1-F6EECF244321}">
                <p14:modId xmlns:p14="http://schemas.microsoft.com/office/powerpoint/2010/main" val="1364317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942277993"/>
                    </a:ext>
                  </a:extLst>
                </a:gridCol>
                <a:gridCol w="411480">
                  <a:extLst>
                    <a:ext uri="{9D8B030D-6E8A-4147-A177-3AD203B41FA5}">
                      <a16:colId xmlns:a16="http://schemas.microsoft.com/office/drawing/2014/main" val="1533375232"/>
                    </a:ext>
                  </a:extLst>
                </a:gridCol>
                <a:gridCol w="411480">
                  <a:extLst>
                    <a:ext uri="{9D8B030D-6E8A-4147-A177-3AD203B41FA5}">
                      <a16:colId xmlns:a16="http://schemas.microsoft.com/office/drawing/2014/main" val="171160234"/>
                    </a:ext>
                  </a:extLst>
                </a:gridCol>
                <a:gridCol w="411480">
                  <a:extLst>
                    <a:ext uri="{9D8B030D-6E8A-4147-A177-3AD203B41FA5}">
                      <a16:colId xmlns:a16="http://schemas.microsoft.com/office/drawing/2014/main" val="3847387565"/>
                    </a:ext>
                  </a:extLst>
                </a:gridCol>
                <a:gridCol w="411480">
                  <a:extLst>
                    <a:ext uri="{9D8B030D-6E8A-4147-A177-3AD203B41FA5}">
                      <a16:colId xmlns:a16="http://schemas.microsoft.com/office/drawing/2014/main" val="1929213620"/>
                    </a:ext>
                  </a:extLst>
                </a:gridCol>
                <a:gridCol w="411480">
                  <a:extLst>
                    <a:ext uri="{9D8B030D-6E8A-4147-A177-3AD203B41FA5}">
                      <a16:colId xmlns:a16="http://schemas.microsoft.com/office/drawing/2014/main" val="782340554"/>
                    </a:ext>
                  </a:extLst>
                </a:gridCol>
                <a:gridCol w="411480">
                  <a:extLst>
                    <a:ext uri="{9D8B030D-6E8A-4147-A177-3AD203B41FA5}">
                      <a16:colId xmlns:a16="http://schemas.microsoft.com/office/drawing/2014/main" val="3613806512"/>
                    </a:ext>
                  </a:extLst>
                </a:gridCol>
                <a:gridCol w="411480">
                  <a:extLst>
                    <a:ext uri="{9D8B030D-6E8A-4147-A177-3AD203B41FA5}">
                      <a16:colId xmlns:a16="http://schemas.microsoft.com/office/drawing/2014/main" val="538847360"/>
                    </a:ext>
                  </a:extLst>
                </a:gridCol>
                <a:gridCol w="411480">
                  <a:extLst>
                    <a:ext uri="{9D8B030D-6E8A-4147-A177-3AD203B41FA5}">
                      <a16:colId xmlns:a16="http://schemas.microsoft.com/office/drawing/2014/main" val="355661296"/>
                    </a:ext>
                  </a:extLst>
                </a:gridCol>
                <a:gridCol w="411480">
                  <a:extLst>
                    <a:ext uri="{9D8B030D-6E8A-4147-A177-3AD203B41FA5}">
                      <a16:colId xmlns:a16="http://schemas.microsoft.com/office/drawing/2014/main" val="4091525798"/>
                    </a:ext>
                  </a:extLst>
                </a:gridCol>
                <a:gridCol w="1892807">
                  <a:extLst>
                    <a:ext uri="{9D8B030D-6E8A-4147-A177-3AD203B41FA5}">
                      <a16:colId xmlns:a16="http://schemas.microsoft.com/office/drawing/2014/main" val="3455169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976361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CHANNEL21 - 2024-03-15 08:42:30</a:t>
                      </a:r>
                      <a:r>
                        <a:rPr kumimoji="0" lang="de-DE" sz="1000" b="0" i="0" u="none" strike="noStrike" kern="1200" cap="none" spc="0" normalizeH="0" baseline="0" noProof="0">
                          <a:ln>
                            <a:noFill/>
                          </a:ln>
                          <a:solidFill>
                            <a:prstClr val="black"/>
                          </a:solidFill>
                          <a:effectLst/>
                          <a:uLnTx/>
                          <a:uFillTx/>
                          <a:latin typeface="Calibri"/>
                          <a:ea typeface="+mn-ea"/>
                          <a:cs typeface="+mn-cs"/>
                        </a:rPr>
                        <a:t>
 🧽🧴Der Frühjahrsputz ist das Comeback deines Zuhauses 😂. 
Für ein schnell sichtbares Erfolgserlebnis empfehlen wir, mit deinem Kosmetikschrank zu beginnen. Einmal gründlich wischen, alte Produkte entsorgen und neuen Beauty-Highlights ihre verdiente Bühne geben. Wir haben festgestellt, sich mit seinen Kosmetikartikeln zu beschäftigen, macht deshalb so viel Freude, weil immer (!) Dinge auftauchen, die man bereits vergessen hat ✨. Stimmst du zu?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C21 | Bekanntheit | März 24 | Feedbeitrag FB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Audience Network</a:t>
                      </a:r>
                    </a:p>
                  </a:txBody>
                  <a:tcPr/>
                </a:tc>
                <a:extLst>
                  <a:ext uri="{0D108BD9-81ED-4DB2-BD59-A6C34878D82A}">
                    <a16:rowId xmlns:a16="http://schemas.microsoft.com/office/drawing/2014/main" val="2675455659"/>
                  </a:ext>
                </a:extLst>
              </a:tr>
            </a:tbl>
          </a:graphicData>
        </a:graphic>
      </p:graphicFrame>
      <p:sp>
        <p:nvSpPr>
          <p:cNvPr id="4" name="Text Placeholder 3">
            <a:extLst>
              <a:ext uri="{FF2B5EF4-FFF2-40B4-BE49-F238E27FC236}">
                <a16:creationId xmlns:a16="http://schemas.microsoft.com/office/drawing/2014/main" id="{AB83FF55-F3FC-406B-84F8-CE88B8442DAF}"/>
              </a:ext>
            </a:extLst>
          </p:cNvPr>
          <p:cNvSpPr>
            <a:spLocks noGrp="1"/>
          </p:cNvSpPr>
          <p:nvPr>
            <p:ph type="body" sz="quarter" idx="14"/>
          </p:nvPr>
        </p:nvSpPr>
        <p:spPr/>
        <p:txBody>
          <a:bodyPr/>
          <a:lstStyle/>
          <a:p>
            <a:r>
              <a:rPr lang="en-US"/>
              <a:t>03/14/2024 - 03/20/2024</a:t>
            </a:r>
          </a:p>
        </p:txBody>
      </p:sp>
    </p:spTree>
    <p:extLst>
      <p:ext uri="{BB962C8B-B14F-4D97-AF65-F5344CB8AC3E}">
        <p14:creationId xmlns:p14="http://schemas.microsoft.com/office/powerpoint/2010/main" val="34380305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08108-09D0-41D0-8333-AAF19992A2B5}"/>
              </a:ext>
            </a:extLst>
          </p:cNvPr>
          <p:cNvSpPr>
            <a:spLocks noGrp="1"/>
          </p:cNvSpPr>
          <p:nvPr>
            <p:ph type="title"/>
          </p:nvPr>
        </p:nvSpPr>
        <p:spPr/>
        <p:txBody>
          <a:bodyPr/>
          <a:lstStyle/>
          <a:p>
            <a:r>
              <a:rPr lang="en-US"/>
              <a:t>Facebook Ads Costs Table | CHANNEL21 - 18 of 18</a:t>
            </a:r>
          </a:p>
        </p:txBody>
      </p:sp>
      <p:graphicFrame>
        <p:nvGraphicFramePr>
          <p:cNvPr id="5" name="Table Placeholder 4">
            <a:extLst>
              <a:ext uri="{FF2B5EF4-FFF2-40B4-BE49-F238E27FC236}">
                <a16:creationId xmlns:a16="http://schemas.microsoft.com/office/drawing/2014/main" id="{6C1A037B-7D19-42B7-AB4B-5458287177A4}"/>
              </a:ext>
            </a:extLst>
          </p:cNvPr>
          <p:cNvGraphicFramePr>
            <a:graphicFrameLocks noGrp="1"/>
          </p:cNvGraphicFramePr>
          <p:nvPr>
            <p:ph type="tbl" sz="quarter" idx="13"/>
            <p:extLst>
              <p:ext uri="{D42A27DB-BD31-4B8C-83A1-F6EECF244321}">
                <p14:modId xmlns:p14="http://schemas.microsoft.com/office/powerpoint/2010/main" val="592773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226056082"/>
                    </a:ext>
                  </a:extLst>
                </a:gridCol>
                <a:gridCol w="411480">
                  <a:extLst>
                    <a:ext uri="{9D8B030D-6E8A-4147-A177-3AD203B41FA5}">
                      <a16:colId xmlns:a16="http://schemas.microsoft.com/office/drawing/2014/main" val="2411744320"/>
                    </a:ext>
                  </a:extLst>
                </a:gridCol>
                <a:gridCol w="411480">
                  <a:extLst>
                    <a:ext uri="{9D8B030D-6E8A-4147-A177-3AD203B41FA5}">
                      <a16:colId xmlns:a16="http://schemas.microsoft.com/office/drawing/2014/main" val="809073786"/>
                    </a:ext>
                  </a:extLst>
                </a:gridCol>
                <a:gridCol w="411480">
                  <a:extLst>
                    <a:ext uri="{9D8B030D-6E8A-4147-A177-3AD203B41FA5}">
                      <a16:colId xmlns:a16="http://schemas.microsoft.com/office/drawing/2014/main" val="2226157523"/>
                    </a:ext>
                  </a:extLst>
                </a:gridCol>
                <a:gridCol w="411480">
                  <a:extLst>
                    <a:ext uri="{9D8B030D-6E8A-4147-A177-3AD203B41FA5}">
                      <a16:colId xmlns:a16="http://schemas.microsoft.com/office/drawing/2014/main" val="3119139351"/>
                    </a:ext>
                  </a:extLst>
                </a:gridCol>
                <a:gridCol w="411480">
                  <a:extLst>
                    <a:ext uri="{9D8B030D-6E8A-4147-A177-3AD203B41FA5}">
                      <a16:colId xmlns:a16="http://schemas.microsoft.com/office/drawing/2014/main" val="2257272804"/>
                    </a:ext>
                  </a:extLst>
                </a:gridCol>
                <a:gridCol w="411480">
                  <a:extLst>
                    <a:ext uri="{9D8B030D-6E8A-4147-A177-3AD203B41FA5}">
                      <a16:colId xmlns:a16="http://schemas.microsoft.com/office/drawing/2014/main" val="4061985440"/>
                    </a:ext>
                  </a:extLst>
                </a:gridCol>
                <a:gridCol w="411480">
                  <a:extLst>
                    <a:ext uri="{9D8B030D-6E8A-4147-A177-3AD203B41FA5}">
                      <a16:colId xmlns:a16="http://schemas.microsoft.com/office/drawing/2014/main" val="1150211697"/>
                    </a:ext>
                  </a:extLst>
                </a:gridCol>
                <a:gridCol w="411480">
                  <a:extLst>
                    <a:ext uri="{9D8B030D-6E8A-4147-A177-3AD203B41FA5}">
                      <a16:colId xmlns:a16="http://schemas.microsoft.com/office/drawing/2014/main" val="3520651012"/>
                    </a:ext>
                  </a:extLst>
                </a:gridCol>
                <a:gridCol w="411480">
                  <a:extLst>
                    <a:ext uri="{9D8B030D-6E8A-4147-A177-3AD203B41FA5}">
                      <a16:colId xmlns:a16="http://schemas.microsoft.com/office/drawing/2014/main" val="2012680392"/>
                    </a:ext>
                  </a:extLst>
                </a:gridCol>
                <a:gridCol w="1892807">
                  <a:extLst>
                    <a:ext uri="{9D8B030D-6E8A-4147-A177-3AD203B41FA5}">
                      <a16:colId xmlns:a16="http://schemas.microsoft.com/office/drawing/2014/main" val="444873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3411091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CHANNEL21 - 2024-03-14 11:24:51</a:t>
                      </a:r>
                      <a:r>
                        <a:rPr kumimoji="0" lang="de-DE" sz="1000" b="0" i="0" u="none" strike="noStrike" kern="1200" cap="none" spc="0" normalizeH="0" baseline="0" noProof="0">
                          <a:ln>
                            <a:noFill/>
                          </a:ln>
                          <a:solidFill>
                            <a:prstClr val="black"/>
                          </a:solidFill>
                          <a:effectLst/>
                          <a:uLnTx/>
                          <a:uFillTx/>
                          <a:latin typeface="Calibri"/>
                          <a:ea typeface="+mn-ea"/>
                          <a:cs typeface="+mn-cs"/>
                        </a:rPr>
                        <a:t>
 Die neue Saison wird leicht! Fühle den Frühling und Sommer auf deiner Haut mit zarter Seide, Leinen und Baumwolle und entdecke zeitlose, elegante Mode mit aufregenden Statement-Details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KK | Reach | 19022024 | Fashion Saisonstart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913846605"/>
                  </a:ext>
                </a:extLst>
              </a:tr>
            </a:tbl>
          </a:graphicData>
        </a:graphic>
      </p:graphicFrame>
      <p:sp>
        <p:nvSpPr>
          <p:cNvPr id="4" name="Text Placeholder 3">
            <a:extLst>
              <a:ext uri="{FF2B5EF4-FFF2-40B4-BE49-F238E27FC236}">
                <a16:creationId xmlns:a16="http://schemas.microsoft.com/office/drawing/2014/main" id="{56DBE187-5EE7-433D-8675-F8B3E47ECF0D}"/>
              </a:ext>
            </a:extLst>
          </p:cNvPr>
          <p:cNvSpPr>
            <a:spLocks noGrp="1"/>
          </p:cNvSpPr>
          <p:nvPr>
            <p:ph type="body" sz="quarter" idx="14"/>
          </p:nvPr>
        </p:nvSpPr>
        <p:spPr/>
        <p:txBody>
          <a:bodyPr/>
          <a:lstStyle/>
          <a:p>
            <a:r>
              <a:rPr lang="en-US"/>
              <a:t>03/14/2024 - 03/20/2024</a:t>
            </a:r>
          </a:p>
        </p:txBody>
      </p:sp>
    </p:spTree>
    <p:extLst>
      <p:ext uri="{BB962C8B-B14F-4D97-AF65-F5344CB8AC3E}">
        <p14:creationId xmlns:p14="http://schemas.microsoft.com/office/powerpoint/2010/main" val="33487700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D7F55-8198-4636-89F3-DAD559D9D065}"/>
              </a:ext>
            </a:extLst>
          </p:cNvPr>
          <p:cNvSpPr>
            <a:spLocks noGrp="1"/>
          </p:cNvSpPr>
          <p:nvPr>
            <p:ph type="title"/>
          </p:nvPr>
        </p:nvSpPr>
        <p:spPr/>
        <p:txBody>
          <a:bodyPr/>
          <a:lstStyle/>
          <a:p>
            <a:r>
              <a:rPr lang="en-US"/>
              <a:t>Facebook Total Engagements Over Time | CHANNEL21</a:t>
            </a:r>
          </a:p>
        </p:txBody>
      </p:sp>
      <p:graphicFrame>
        <p:nvGraphicFramePr>
          <p:cNvPr id="6" name="Chart Placeholder 5">
            <a:extLst>
              <a:ext uri="{FF2B5EF4-FFF2-40B4-BE49-F238E27FC236}">
                <a16:creationId xmlns:a16="http://schemas.microsoft.com/office/drawing/2014/main" id="{D4B68AE0-80FC-4612-838F-22F2EA73414F}"/>
              </a:ext>
            </a:extLst>
          </p:cNvPr>
          <p:cNvGraphicFramePr>
            <a:graphicFrameLocks noGrp="1"/>
          </p:cNvGraphicFramePr>
          <p:nvPr>
            <p:ph type="chart" sz="quarter" idx="13"/>
            <p:extLst>
              <p:ext uri="{D42A27DB-BD31-4B8C-83A1-F6EECF244321}">
                <p14:modId xmlns:p14="http://schemas.microsoft.com/office/powerpoint/2010/main" val="28942083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AEC042-6613-4A8E-A9CA-4079EF688999}"/>
              </a:ext>
            </a:extLst>
          </p:cNvPr>
          <p:cNvSpPr>
            <a:spLocks noGrp="1"/>
          </p:cNvSpPr>
          <p:nvPr>
            <p:ph type="body" sz="quarter" idx="14"/>
          </p:nvPr>
        </p:nvSpPr>
        <p:spPr/>
        <p:txBody>
          <a:bodyPr/>
          <a:lstStyle/>
          <a:p>
            <a:r>
              <a:rPr lang="en-US"/>
              <a:t>03/14/2024 - 03/20/2024</a:t>
            </a:r>
          </a:p>
        </p:txBody>
      </p:sp>
      <p:sp>
        <p:nvSpPr>
          <p:cNvPr id="5" name="Footer Placeholder 4">
            <a:extLst>
              <a:ext uri="{FF2B5EF4-FFF2-40B4-BE49-F238E27FC236}">
                <a16:creationId xmlns:a16="http://schemas.microsoft.com/office/drawing/2014/main" id="{5A1FA441-54CB-4892-8E68-8769B631D5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57491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59FEE-9209-4504-B8BA-62066A2D91A5}"/>
              </a:ext>
            </a:extLst>
          </p:cNvPr>
          <p:cNvSpPr>
            <a:spLocks noGrp="1"/>
          </p:cNvSpPr>
          <p:nvPr>
            <p:ph type="title"/>
          </p:nvPr>
        </p:nvSpPr>
        <p:spPr/>
        <p:txBody>
          <a:bodyPr/>
          <a:lstStyle/>
          <a:p>
            <a:r>
              <a:rPr lang="en-US"/>
              <a:t>Facebook Organic Reach over Time | CHANNEL21</a:t>
            </a:r>
          </a:p>
        </p:txBody>
      </p:sp>
      <p:graphicFrame>
        <p:nvGraphicFramePr>
          <p:cNvPr id="6" name="Chart Placeholder 5">
            <a:extLst>
              <a:ext uri="{FF2B5EF4-FFF2-40B4-BE49-F238E27FC236}">
                <a16:creationId xmlns:a16="http://schemas.microsoft.com/office/drawing/2014/main" id="{1C7E2BF4-59F4-4710-9340-2EB3707C136C}"/>
              </a:ext>
            </a:extLst>
          </p:cNvPr>
          <p:cNvGraphicFramePr>
            <a:graphicFrameLocks noGrp="1"/>
          </p:cNvGraphicFramePr>
          <p:nvPr>
            <p:ph type="chart" sz="quarter" idx="13"/>
            <p:extLst>
              <p:ext uri="{D42A27DB-BD31-4B8C-83A1-F6EECF244321}">
                <p14:modId xmlns:p14="http://schemas.microsoft.com/office/powerpoint/2010/main" val="3766406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8165C5-C019-434D-AE26-030E3FEFF1CF}"/>
              </a:ext>
            </a:extLst>
          </p:cNvPr>
          <p:cNvSpPr>
            <a:spLocks noGrp="1"/>
          </p:cNvSpPr>
          <p:nvPr>
            <p:ph type="body" sz="quarter" idx="14"/>
          </p:nvPr>
        </p:nvSpPr>
        <p:spPr/>
        <p:txBody>
          <a:bodyPr/>
          <a:lstStyle/>
          <a:p>
            <a:r>
              <a:rPr lang="en-US"/>
              <a:t>03/14/2024 - 03/20/2024</a:t>
            </a:r>
          </a:p>
        </p:txBody>
      </p:sp>
      <p:sp>
        <p:nvSpPr>
          <p:cNvPr id="5" name="Footer Placeholder 4">
            <a:extLst>
              <a:ext uri="{FF2B5EF4-FFF2-40B4-BE49-F238E27FC236}">
                <a16:creationId xmlns:a16="http://schemas.microsoft.com/office/drawing/2014/main" id="{A383CB7F-B3DA-44A9-9B2D-0DA7E77E9B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28748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47AAE-8A0B-4606-A794-DF70A3A6DEBF}"/>
              </a:ext>
            </a:extLst>
          </p:cNvPr>
          <p:cNvSpPr>
            <a:spLocks noGrp="1"/>
          </p:cNvSpPr>
          <p:nvPr>
            <p:ph type="title"/>
          </p:nvPr>
        </p:nvSpPr>
        <p:spPr/>
        <p:txBody>
          <a:bodyPr/>
          <a:lstStyle/>
          <a:p>
            <a:r>
              <a:rPr lang="en-US"/>
              <a:t>Facebook Paid Reach over Time | CHANNEL21</a:t>
            </a:r>
          </a:p>
        </p:txBody>
      </p:sp>
      <p:graphicFrame>
        <p:nvGraphicFramePr>
          <p:cNvPr id="6" name="Chart Placeholder 5">
            <a:extLst>
              <a:ext uri="{FF2B5EF4-FFF2-40B4-BE49-F238E27FC236}">
                <a16:creationId xmlns:a16="http://schemas.microsoft.com/office/drawing/2014/main" id="{7D31728D-A92B-4F69-9DAD-2371D6CD42BA}"/>
              </a:ext>
            </a:extLst>
          </p:cNvPr>
          <p:cNvGraphicFramePr>
            <a:graphicFrameLocks noGrp="1"/>
          </p:cNvGraphicFramePr>
          <p:nvPr>
            <p:ph type="chart" sz="quarter" idx="13"/>
            <p:extLst>
              <p:ext uri="{D42A27DB-BD31-4B8C-83A1-F6EECF244321}">
                <p14:modId xmlns:p14="http://schemas.microsoft.com/office/powerpoint/2010/main" val="19085676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58AFC3-84D8-49CC-950A-E46EFA6C0FD8}"/>
              </a:ext>
            </a:extLst>
          </p:cNvPr>
          <p:cNvSpPr>
            <a:spLocks noGrp="1"/>
          </p:cNvSpPr>
          <p:nvPr>
            <p:ph type="body" sz="quarter" idx="14"/>
          </p:nvPr>
        </p:nvSpPr>
        <p:spPr/>
        <p:txBody>
          <a:bodyPr/>
          <a:lstStyle/>
          <a:p>
            <a:r>
              <a:rPr lang="en-US"/>
              <a:t>03/14/2024 - 03/20/2024</a:t>
            </a:r>
          </a:p>
        </p:txBody>
      </p:sp>
      <p:sp>
        <p:nvSpPr>
          <p:cNvPr id="5" name="Footer Placeholder 4">
            <a:extLst>
              <a:ext uri="{FF2B5EF4-FFF2-40B4-BE49-F238E27FC236}">
                <a16:creationId xmlns:a16="http://schemas.microsoft.com/office/drawing/2014/main" id="{9BA063B9-3891-4F45-94B8-3EE9C7EBA1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43351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79BF7-7CA6-4507-A2BC-244C98C051E9}"/>
              </a:ext>
            </a:extLst>
          </p:cNvPr>
          <p:cNvSpPr>
            <a:spLocks noGrp="1"/>
          </p:cNvSpPr>
          <p:nvPr>
            <p:ph type="title"/>
          </p:nvPr>
        </p:nvSpPr>
        <p:spPr/>
        <p:txBody>
          <a:bodyPr/>
          <a:lstStyle/>
          <a:p>
            <a:r>
              <a:rPr lang="en-US"/>
              <a:t>Facebook Organic Impressions over Time | CHANNEL21</a:t>
            </a:r>
          </a:p>
        </p:txBody>
      </p:sp>
      <p:graphicFrame>
        <p:nvGraphicFramePr>
          <p:cNvPr id="6" name="Chart Placeholder 5">
            <a:extLst>
              <a:ext uri="{FF2B5EF4-FFF2-40B4-BE49-F238E27FC236}">
                <a16:creationId xmlns:a16="http://schemas.microsoft.com/office/drawing/2014/main" id="{0DE3806B-148C-4E91-BE29-4C2BB4BF2477}"/>
              </a:ext>
            </a:extLst>
          </p:cNvPr>
          <p:cNvGraphicFramePr>
            <a:graphicFrameLocks noGrp="1"/>
          </p:cNvGraphicFramePr>
          <p:nvPr>
            <p:ph type="chart" sz="quarter" idx="13"/>
            <p:extLst>
              <p:ext uri="{D42A27DB-BD31-4B8C-83A1-F6EECF244321}">
                <p14:modId xmlns:p14="http://schemas.microsoft.com/office/powerpoint/2010/main" val="5747907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53271F-E72F-4F26-BCF1-AA8C24B4D7E9}"/>
              </a:ext>
            </a:extLst>
          </p:cNvPr>
          <p:cNvSpPr>
            <a:spLocks noGrp="1"/>
          </p:cNvSpPr>
          <p:nvPr>
            <p:ph type="body" sz="quarter" idx="14"/>
          </p:nvPr>
        </p:nvSpPr>
        <p:spPr/>
        <p:txBody>
          <a:bodyPr/>
          <a:lstStyle/>
          <a:p>
            <a:r>
              <a:rPr lang="en-US"/>
              <a:t>03/14/2024 - 03/20/2024</a:t>
            </a:r>
          </a:p>
        </p:txBody>
      </p:sp>
      <p:sp>
        <p:nvSpPr>
          <p:cNvPr id="5" name="Footer Placeholder 4">
            <a:extLst>
              <a:ext uri="{FF2B5EF4-FFF2-40B4-BE49-F238E27FC236}">
                <a16:creationId xmlns:a16="http://schemas.microsoft.com/office/drawing/2014/main" id="{5ADA8068-2B28-4859-815C-412BA6C423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27962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06984-D84F-4612-AEB8-032F7489911E}"/>
              </a:ext>
            </a:extLst>
          </p:cNvPr>
          <p:cNvSpPr>
            <a:spLocks noGrp="1"/>
          </p:cNvSpPr>
          <p:nvPr>
            <p:ph type="title"/>
          </p:nvPr>
        </p:nvSpPr>
        <p:spPr/>
        <p:txBody>
          <a:bodyPr/>
          <a:lstStyle/>
          <a:p>
            <a:r>
              <a:rPr lang="en-US"/>
              <a:t>Facebook Impressions | CHANNEL21</a:t>
            </a:r>
          </a:p>
        </p:txBody>
      </p:sp>
      <p:graphicFrame>
        <p:nvGraphicFramePr>
          <p:cNvPr id="6" name="Chart Placeholder 5">
            <a:extLst>
              <a:ext uri="{FF2B5EF4-FFF2-40B4-BE49-F238E27FC236}">
                <a16:creationId xmlns:a16="http://schemas.microsoft.com/office/drawing/2014/main" id="{C8E1AED1-7B30-4DE6-A861-32BF04355627}"/>
              </a:ext>
            </a:extLst>
          </p:cNvPr>
          <p:cNvGraphicFramePr>
            <a:graphicFrameLocks noGrp="1"/>
          </p:cNvGraphicFramePr>
          <p:nvPr>
            <p:ph type="chart" sz="quarter" idx="13"/>
            <p:extLst>
              <p:ext uri="{D42A27DB-BD31-4B8C-83A1-F6EECF244321}">
                <p14:modId xmlns:p14="http://schemas.microsoft.com/office/powerpoint/2010/main" val="22804449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DD7BF3-529C-4C45-9E57-AD8B91E4CE6A}"/>
              </a:ext>
            </a:extLst>
          </p:cNvPr>
          <p:cNvSpPr>
            <a:spLocks noGrp="1"/>
          </p:cNvSpPr>
          <p:nvPr>
            <p:ph type="body" sz="quarter" idx="14"/>
          </p:nvPr>
        </p:nvSpPr>
        <p:spPr/>
        <p:txBody>
          <a:bodyPr/>
          <a:lstStyle/>
          <a:p>
            <a:r>
              <a:rPr lang="en-US"/>
              <a:t>03/14/2024 - 03/20/2024</a:t>
            </a:r>
          </a:p>
        </p:txBody>
      </p:sp>
      <p:sp>
        <p:nvSpPr>
          <p:cNvPr id="5" name="Footer Placeholder 4">
            <a:extLst>
              <a:ext uri="{FF2B5EF4-FFF2-40B4-BE49-F238E27FC236}">
                <a16:creationId xmlns:a16="http://schemas.microsoft.com/office/drawing/2014/main" id="{E90C0F8D-1000-4B11-A10A-F42F7F78F7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77263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E3A86-5F18-4472-9E38-D380BDAF2A2F}"/>
              </a:ext>
            </a:extLst>
          </p:cNvPr>
          <p:cNvSpPr>
            <a:spLocks noGrp="1"/>
          </p:cNvSpPr>
          <p:nvPr>
            <p:ph type="title"/>
          </p:nvPr>
        </p:nvSpPr>
        <p:spPr/>
        <p:txBody>
          <a:bodyPr/>
          <a:lstStyle/>
          <a:p>
            <a:r>
              <a:rPr lang="en-US"/>
              <a:t>Facebook Followers Total | CHANNEL21</a:t>
            </a:r>
          </a:p>
        </p:txBody>
      </p:sp>
      <p:graphicFrame>
        <p:nvGraphicFramePr>
          <p:cNvPr id="6" name="Chart Placeholder 5">
            <a:extLst>
              <a:ext uri="{FF2B5EF4-FFF2-40B4-BE49-F238E27FC236}">
                <a16:creationId xmlns:a16="http://schemas.microsoft.com/office/drawing/2014/main" id="{43241161-BC66-4EF4-B115-5CADC602B764}"/>
              </a:ext>
            </a:extLst>
          </p:cNvPr>
          <p:cNvGraphicFramePr>
            <a:graphicFrameLocks noGrp="1"/>
          </p:cNvGraphicFramePr>
          <p:nvPr>
            <p:ph type="chart" sz="quarter" idx="13"/>
            <p:extLst>
              <p:ext uri="{D42A27DB-BD31-4B8C-83A1-F6EECF244321}">
                <p14:modId xmlns:p14="http://schemas.microsoft.com/office/powerpoint/2010/main" val="4346442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7FDCC1-7EE0-4963-BAF3-2CB5672C22C1}"/>
              </a:ext>
            </a:extLst>
          </p:cNvPr>
          <p:cNvSpPr>
            <a:spLocks noGrp="1"/>
          </p:cNvSpPr>
          <p:nvPr>
            <p:ph type="body" sz="quarter" idx="14"/>
          </p:nvPr>
        </p:nvSpPr>
        <p:spPr/>
        <p:txBody>
          <a:bodyPr/>
          <a:lstStyle/>
          <a:p>
            <a:r>
              <a:rPr lang="en-US"/>
              <a:t>03/14/2024 - 03/20/2024</a:t>
            </a:r>
          </a:p>
        </p:txBody>
      </p:sp>
      <p:sp>
        <p:nvSpPr>
          <p:cNvPr id="5" name="Footer Placeholder 4">
            <a:extLst>
              <a:ext uri="{FF2B5EF4-FFF2-40B4-BE49-F238E27FC236}">
                <a16:creationId xmlns:a16="http://schemas.microsoft.com/office/drawing/2014/main" id="{1F2F81B9-3905-4538-B97F-638F259383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24006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FE7AA-0FCE-43CF-8741-4A7D1BD09FB9}"/>
              </a:ext>
            </a:extLst>
          </p:cNvPr>
          <p:cNvSpPr>
            <a:spLocks noGrp="1"/>
          </p:cNvSpPr>
          <p:nvPr>
            <p:ph type="title"/>
          </p:nvPr>
        </p:nvSpPr>
        <p:spPr/>
        <p:txBody>
          <a:bodyPr/>
          <a:lstStyle/>
          <a:p>
            <a:r>
              <a:rPr lang="en-US"/>
              <a:t>Facebook Total Interactions | CHANNEL21</a:t>
            </a:r>
          </a:p>
        </p:txBody>
      </p:sp>
      <p:graphicFrame>
        <p:nvGraphicFramePr>
          <p:cNvPr id="6" name="Chart Placeholder 5">
            <a:extLst>
              <a:ext uri="{FF2B5EF4-FFF2-40B4-BE49-F238E27FC236}">
                <a16:creationId xmlns:a16="http://schemas.microsoft.com/office/drawing/2014/main" id="{2B05482F-3F3E-4261-A8A7-B69FE42019FE}"/>
              </a:ext>
            </a:extLst>
          </p:cNvPr>
          <p:cNvGraphicFramePr>
            <a:graphicFrameLocks noGrp="1"/>
          </p:cNvGraphicFramePr>
          <p:nvPr>
            <p:ph type="chart" sz="quarter" idx="13"/>
            <p:extLst>
              <p:ext uri="{D42A27DB-BD31-4B8C-83A1-F6EECF244321}">
                <p14:modId xmlns:p14="http://schemas.microsoft.com/office/powerpoint/2010/main" val="18201694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D6D739-B5AA-435A-979B-B15D56ED7115}"/>
              </a:ext>
            </a:extLst>
          </p:cNvPr>
          <p:cNvSpPr>
            <a:spLocks noGrp="1"/>
          </p:cNvSpPr>
          <p:nvPr>
            <p:ph type="body" sz="quarter" idx="14"/>
          </p:nvPr>
        </p:nvSpPr>
        <p:spPr/>
        <p:txBody>
          <a:bodyPr/>
          <a:lstStyle/>
          <a:p>
            <a:r>
              <a:rPr lang="en-US"/>
              <a:t>03/14/2024 - 03/20/2024</a:t>
            </a:r>
          </a:p>
        </p:txBody>
      </p:sp>
      <p:sp>
        <p:nvSpPr>
          <p:cNvPr id="5" name="Footer Placeholder 4">
            <a:extLst>
              <a:ext uri="{FF2B5EF4-FFF2-40B4-BE49-F238E27FC236}">
                <a16:creationId xmlns:a16="http://schemas.microsoft.com/office/drawing/2014/main" id="{625410A3-072F-4D13-BB0E-692E4D0CBD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08295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954C9-893A-4120-931A-A79BF437FB3A}"/>
              </a:ext>
            </a:extLst>
          </p:cNvPr>
          <p:cNvSpPr>
            <a:spLocks noGrp="1"/>
          </p:cNvSpPr>
          <p:nvPr>
            <p:ph type="title"/>
          </p:nvPr>
        </p:nvSpPr>
        <p:spPr/>
        <p:txBody>
          <a:bodyPr/>
          <a:lstStyle/>
          <a:p>
            <a:r>
              <a:rPr lang="en-US"/>
              <a:t>Facebook Total Interactions | CHANNEL21</a:t>
            </a:r>
          </a:p>
        </p:txBody>
      </p:sp>
      <p:graphicFrame>
        <p:nvGraphicFramePr>
          <p:cNvPr id="6" name="Chart Placeholder 5">
            <a:extLst>
              <a:ext uri="{FF2B5EF4-FFF2-40B4-BE49-F238E27FC236}">
                <a16:creationId xmlns:a16="http://schemas.microsoft.com/office/drawing/2014/main" id="{102464B5-E943-45FD-954E-3801F068924D}"/>
              </a:ext>
            </a:extLst>
          </p:cNvPr>
          <p:cNvGraphicFramePr>
            <a:graphicFrameLocks noGrp="1"/>
          </p:cNvGraphicFramePr>
          <p:nvPr>
            <p:ph type="chart" sz="quarter" idx="13"/>
            <p:extLst>
              <p:ext uri="{D42A27DB-BD31-4B8C-83A1-F6EECF244321}">
                <p14:modId xmlns:p14="http://schemas.microsoft.com/office/powerpoint/2010/main" val="17504341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EBE298-C58D-460E-95A3-5C147AE39CA8}"/>
              </a:ext>
            </a:extLst>
          </p:cNvPr>
          <p:cNvSpPr>
            <a:spLocks noGrp="1"/>
          </p:cNvSpPr>
          <p:nvPr>
            <p:ph type="body" sz="quarter" idx="14"/>
          </p:nvPr>
        </p:nvSpPr>
        <p:spPr/>
        <p:txBody>
          <a:bodyPr/>
          <a:lstStyle/>
          <a:p>
            <a:r>
              <a:rPr lang="en-US"/>
              <a:t>03/14/2024 - 03/20/2024</a:t>
            </a:r>
          </a:p>
        </p:txBody>
      </p:sp>
      <p:sp>
        <p:nvSpPr>
          <p:cNvPr id="5" name="Footer Placeholder 4">
            <a:extLst>
              <a:ext uri="{FF2B5EF4-FFF2-40B4-BE49-F238E27FC236}">
                <a16:creationId xmlns:a16="http://schemas.microsoft.com/office/drawing/2014/main" id="{540B5208-B5D6-4B68-A7C4-5252B4586F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45517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765C6-3FBE-4B20-A82F-B5DD0C289913}"/>
              </a:ext>
            </a:extLst>
          </p:cNvPr>
          <p:cNvSpPr>
            <a:spLocks noGrp="1"/>
          </p:cNvSpPr>
          <p:nvPr>
            <p:ph type="title"/>
          </p:nvPr>
        </p:nvSpPr>
        <p:spPr/>
        <p:txBody>
          <a:bodyPr/>
          <a:lstStyle/>
          <a:p>
            <a:r>
              <a:rPr lang="en-US"/>
              <a:t>Facebook Average Reactions Per Post | CHANNEL21</a:t>
            </a:r>
          </a:p>
        </p:txBody>
      </p:sp>
      <p:graphicFrame>
        <p:nvGraphicFramePr>
          <p:cNvPr id="6" name="Chart Placeholder 5">
            <a:extLst>
              <a:ext uri="{FF2B5EF4-FFF2-40B4-BE49-F238E27FC236}">
                <a16:creationId xmlns:a16="http://schemas.microsoft.com/office/drawing/2014/main" id="{8E93D6AA-C67D-4B8C-B244-43067A35856D}"/>
              </a:ext>
            </a:extLst>
          </p:cNvPr>
          <p:cNvGraphicFramePr>
            <a:graphicFrameLocks noGrp="1"/>
          </p:cNvGraphicFramePr>
          <p:nvPr>
            <p:ph type="chart" sz="quarter" idx="13"/>
            <p:extLst>
              <p:ext uri="{D42A27DB-BD31-4B8C-83A1-F6EECF244321}">
                <p14:modId xmlns:p14="http://schemas.microsoft.com/office/powerpoint/2010/main" val="29458891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D26BB3-A421-47B4-8EE6-18825441E91F}"/>
              </a:ext>
            </a:extLst>
          </p:cNvPr>
          <p:cNvSpPr>
            <a:spLocks noGrp="1"/>
          </p:cNvSpPr>
          <p:nvPr>
            <p:ph type="body" sz="quarter" idx="14"/>
          </p:nvPr>
        </p:nvSpPr>
        <p:spPr/>
        <p:txBody>
          <a:bodyPr/>
          <a:lstStyle/>
          <a:p>
            <a:r>
              <a:rPr lang="en-US"/>
              <a:t>03/14/2024 - 03/20/2024</a:t>
            </a:r>
          </a:p>
        </p:txBody>
      </p:sp>
      <p:sp>
        <p:nvSpPr>
          <p:cNvPr id="5" name="Footer Placeholder 4">
            <a:extLst>
              <a:ext uri="{FF2B5EF4-FFF2-40B4-BE49-F238E27FC236}">
                <a16:creationId xmlns:a16="http://schemas.microsoft.com/office/drawing/2014/main" id="{511D0D63-0821-462E-AB3C-D050B6874C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66650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B26FA-E516-4347-96BA-F9C88AA7B874}"/>
              </a:ext>
            </a:extLst>
          </p:cNvPr>
          <p:cNvSpPr>
            <a:spLocks noGrp="1"/>
          </p:cNvSpPr>
          <p:nvPr>
            <p:ph type="title"/>
          </p:nvPr>
        </p:nvSpPr>
        <p:spPr/>
        <p:txBody>
          <a:bodyPr/>
          <a:lstStyle/>
          <a:p>
            <a:r>
              <a:rPr lang="en-US"/>
              <a:t>Facebook Average Comments Per Post | CHANNEL21</a:t>
            </a:r>
          </a:p>
        </p:txBody>
      </p:sp>
      <p:graphicFrame>
        <p:nvGraphicFramePr>
          <p:cNvPr id="6" name="Chart Placeholder 5">
            <a:extLst>
              <a:ext uri="{FF2B5EF4-FFF2-40B4-BE49-F238E27FC236}">
                <a16:creationId xmlns:a16="http://schemas.microsoft.com/office/drawing/2014/main" id="{21A8D814-A80C-4C90-AE3D-A31739CFA373}"/>
              </a:ext>
            </a:extLst>
          </p:cNvPr>
          <p:cNvGraphicFramePr>
            <a:graphicFrameLocks noGrp="1"/>
          </p:cNvGraphicFramePr>
          <p:nvPr>
            <p:ph type="chart" sz="quarter" idx="13"/>
            <p:extLst>
              <p:ext uri="{D42A27DB-BD31-4B8C-83A1-F6EECF244321}">
                <p14:modId xmlns:p14="http://schemas.microsoft.com/office/powerpoint/2010/main" val="6770371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202560-A607-49C8-871B-CAC7A5C3DAC8}"/>
              </a:ext>
            </a:extLst>
          </p:cNvPr>
          <p:cNvSpPr>
            <a:spLocks noGrp="1"/>
          </p:cNvSpPr>
          <p:nvPr>
            <p:ph type="body" sz="quarter" idx="14"/>
          </p:nvPr>
        </p:nvSpPr>
        <p:spPr/>
        <p:txBody>
          <a:bodyPr/>
          <a:lstStyle/>
          <a:p>
            <a:r>
              <a:rPr lang="en-US"/>
              <a:t>03/14/2024 - 03/20/2024</a:t>
            </a:r>
          </a:p>
        </p:txBody>
      </p:sp>
      <p:sp>
        <p:nvSpPr>
          <p:cNvPr id="5" name="Footer Placeholder 4">
            <a:extLst>
              <a:ext uri="{FF2B5EF4-FFF2-40B4-BE49-F238E27FC236}">
                <a16:creationId xmlns:a16="http://schemas.microsoft.com/office/drawing/2014/main" id="{5377C624-F723-407B-9D42-A650636B65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21726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513E4-BBED-40DD-B9A2-D8055791B351}"/>
              </a:ext>
            </a:extLst>
          </p:cNvPr>
          <p:cNvSpPr>
            <a:spLocks noGrp="1"/>
          </p:cNvSpPr>
          <p:nvPr>
            <p:ph type="title"/>
          </p:nvPr>
        </p:nvSpPr>
        <p:spPr/>
        <p:txBody>
          <a:bodyPr/>
          <a:lstStyle/>
          <a:p>
            <a:r>
              <a:rPr lang="en-US"/>
              <a:t>Facebook Average Shares Per Post | CHANNEL21</a:t>
            </a:r>
          </a:p>
        </p:txBody>
      </p:sp>
      <p:graphicFrame>
        <p:nvGraphicFramePr>
          <p:cNvPr id="6" name="Chart Placeholder 5">
            <a:extLst>
              <a:ext uri="{FF2B5EF4-FFF2-40B4-BE49-F238E27FC236}">
                <a16:creationId xmlns:a16="http://schemas.microsoft.com/office/drawing/2014/main" id="{A7033623-ACC8-4765-8841-520E0FCE0450}"/>
              </a:ext>
            </a:extLst>
          </p:cNvPr>
          <p:cNvGraphicFramePr>
            <a:graphicFrameLocks noGrp="1"/>
          </p:cNvGraphicFramePr>
          <p:nvPr>
            <p:ph type="chart" sz="quarter" idx="13"/>
            <p:extLst>
              <p:ext uri="{D42A27DB-BD31-4B8C-83A1-F6EECF244321}">
                <p14:modId xmlns:p14="http://schemas.microsoft.com/office/powerpoint/2010/main" val="7038053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DA3660-00DE-4910-B58C-261F0B158390}"/>
              </a:ext>
            </a:extLst>
          </p:cNvPr>
          <p:cNvSpPr>
            <a:spLocks noGrp="1"/>
          </p:cNvSpPr>
          <p:nvPr>
            <p:ph type="body" sz="quarter" idx="14"/>
          </p:nvPr>
        </p:nvSpPr>
        <p:spPr/>
        <p:txBody>
          <a:bodyPr/>
          <a:lstStyle/>
          <a:p>
            <a:r>
              <a:rPr lang="en-US"/>
              <a:t>03/14/2024 - 03/20/2024</a:t>
            </a:r>
          </a:p>
        </p:txBody>
      </p:sp>
      <p:sp>
        <p:nvSpPr>
          <p:cNvPr id="5" name="Footer Placeholder 4">
            <a:extLst>
              <a:ext uri="{FF2B5EF4-FFF2-40B4-BE49-F238E27FC236}">
                <a16:creationId xmlns:a16="http://schemas.microsoft.com/office/drawing/2014/main" id="{74BADC31-09EB-4B5C-9169-3FC7E5574C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74407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E69E3-C47E-4414-A460-7578F8405A0D}"/>
              </a:ext>
            </a:extLst>
          </p:cNvPr>
          <p:cNvSpPr>
            <a:spLocks noGrp="1"/>
          </p:cNvSpPr>
          <p:nvPr>
            <p:ph type="title"/>
          </p:nvPr>
        </p:nvSpPr>
        <p:spPr/>
        <p:txBody>
          <a:bodyPr/>
          <a:lstStyle/>
          <a:p>
            <a:r>
              <a:rPr lang="en-US"/>
              <a:t>Facebook Video Views | CHANNEL21</a:t>
            </a:r>
          </a:p>
        </p:txBody>
      </p:sp>
      <p:graphicFrame>
        <p:nvGraphicFramePr>
          <p:cNvPr id="6" name="Chart Placeholder 5">
            <a:extLst>
              <a:ext uri="{FF2B5EF4-FFF2-40B4-BE49-F238E27FC236}">
                <a16:creationId xmlns:a16="http://schemas.microsoft.com/office/drawing/2014/main" id="{881AF4FC-0562-46ED-8E5C-D1552C263928}"/>
              </a:ext>
            </a:extLst>
          </p:cNvPr>
          <p:cNvGraphicFramePr>
            <a:graphicFrameLocks noGrp="1"/>
          </p:cNvGraphicFramePr>
          <p:nvPr>
            <p:ph type="chart" sz="quarter" idx="13"/>
            <p:extLst>
              <p:ext uri="{D42A27DB-BD31-4B8C-83A1-F6EECF244321}">
                <p14:modId xmlns:p14="http://schemas.microsoft.com/office/powerpoint/2010/main" val="38745747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9A6721-53FB-4728-8F3D-D854E9C04505}"/>
              </a:ext>
            </a:extLst>
          </p:cNvPr>
          <p:cNvSpPr>
            <a:spLocks noGrp="1"/>
          </p:cNvSpPr>
          <p:nvPr>
            <p:ph type="body" sz="quarter" idx="14"/>
          </p:nvPr>
        </p:nvSpPr>
        <p:spPr/>
        <p:txBody>
          <a:bodyPr/>
          <a:lstStyle/>
          <a:p>
            <a:r>
              <a:rPr lang="en-US"/>
              <a:t>03/14/2024 - 03/20/2024</a:t>
            </a:r>
          </a:p>
        </p:txBody>
      </p:sp>
      <p:sp>
        <p:nvSpPr>
          <p:cNvPr id="5" name="Footer Placeholder 4">
            <a:extLst>
              <a:ext uri="{FF2B5EF4-FFF2-40B4-BE49-F238E27FC236}">
                <a16:creationId xmlns:a16="http://schemas.microsoft.com/office/drawing/2014/main" id="{10BBA443-7DA7-4392-835A-E7CEBE7D23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71872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FC67D-444E-4064-9D0A-FAD9026DE5DF}"/>
              </a:ext>
            </a:extLst>
          </p:cNvPr>
          <p:cNvSpPr>
            <a:spLocks noGrp="1"/>
          </p:cNvSpPr>
          <p:nvPr>
            <p:ph type="title"/>
          </p:nvPr>
        </p:nvSpPr>
        <p:spPr/>
        <p:txBody>
          <a:bodyPr/>
          <a:lstStyle/>
          <a:p>
            <a:r>
              <a:rPr lang="en-US"/>
              <a:t>Facebook Key Metrics Table | CHANNEL21</a:t>
            </a:r>
          </a:p>
        </p:txBody>
      </p:sp>
      <p:graphicFrame>
        <p:nvGraphicFramePr>
          <p:cNvPr id="5" name="Table Placeholder 4">
            <a:extLst>
              <a:ext uri="{FF2B5EF4-FFF2-40B4-BE49-F238E27FC236}">
                <a16:creationId xmlns:a16="http://schemas.microsoft.com/office/drawing/2014/main" id="{7461F279-DA19-43AB-B694-6CDF1CC02C8D}"/>
              </a:ext>
            </a:extLst>
          </p:cNvPr>
          <p:cNvGraphicFramePr>
            <a:graphicFrameLocks noGrp="1"/>
          </p:cNvGraphicFramePr>
          <p:nvPr>
            <p:ph type="tbl" sz="quarter" idx="13"/>
            <p:extLst>
              <p:ext uri="{D42A27DB-BD31-4B8C-83A1-F6EECF244321}">
                <p14:modId xmlns:p14="http://schemas.microsoft.com/office/powerpoint/2010/main" val="1762553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2489473483"/>
                    </a:ext>
                  </a:extLst>
                </a:gridCol>
                <a:gridCol w="493776">
                  <a:extLst>
                    <a:ext uri="{9D8B030D-6E8A-4147-A177-3AD203B41FA5}">
                      <a16:colId xmlns:a16="http://schemas.microsoft.com/office/drawing/2014/main" val="3488678080"/>
                    </a:ext>
                  </a:extLst>
                </a:gridCol>
                <a:gridCol w="493776">
                  <a:extLst>
                    <a:ext uri="{9D8B030D-6E8A-4147-A177-3AD203B41FA5}">
                      <a16:colId xmlns:a16="http://schemas.microsoft.com/office/drawing/2014/main" val="757509365"/>
                    </a:ext>
                  </a:extLst>
                </a:gridCol>
                <a:gridCol w="493776">
                  <a:extLst>
                    <a:ext uri="{9D8B030D-6E8A-4147-A177-3AD203B41FA5}">
                      <a16:colId xmlns:a16="http://schemas.microsoft.com/office/drawing/2014/main" val="1060588742"/>
                    </a:ext>
                  </a:extLst>
                </a:gridCol>
                <a:gridCol w="493776">
                  <a:extLst>
                    <a:ext uri="{9D8B030D-6E8A-4147-A177-3AD203B41FA5}">
                      <a16:colId xmlns:a16="http://schemas.microsoft.com/office/drawing/2014/main" val="4152006663"/>
                    </a:ext>
                  </a:extLst>
                </a:gridCol>
                <a:gridCol w="493776">
                  <a:extLst>
                    <a:ext uri="{9D8B030D-6E8A-4147-A177-3AD203B41FA5}">
                      <a16:colId xmlns:a16="http://schemas.microsoft.com/office/drawing/2014/main" val="3151030895"/>
                    </a:ext>
                  </a:extLst>
                </a:gridCol>
                <a:gridCol w="493776">
                  <a:extLst>
                    <a:ext uri="{9D8B030D-6E8A-4147-A177-3AD203B41FA5}">
                      <a16:colId xmlns:a16="http://schemas.microsoft.com/office/drawing/2014/main" val="3325870637"/>
                    </a:ext>
                  </a:extLst>
                </a:gridCol>
                <a:gridCol w="493776">
                  <a:extLst>
                    <a:ext uri="{9D8B030D-6E8A-4147-A177-3AD203B41FA5}">
                      <a16:colId xmlns:a16="http://schemas.microsoft.com/office/drawing/2014/main" val="1960904589"/>
                    </a:ext>
                  </a:extLst>
                </a:gridCol>
                <a:gridCol w="493776">
                  <a:extLst>
                    <a:ext uri="{9D8B030D-6E8A-4147-A177-3AD203B41FA5}">
                      <a16:colId xmlns:a16="http://schemas.microsoft.com/office/drawing/2014/main" val="3710249903"/>
                    </a:ext>
                  </a:extLst>
                </a:gridCol>
                <a:gridCol w="493776">
                  <a:extLst>
                    <a:ext uri="{9D8B030D-6E8A-4147-A177-3AD203B41FA5}">
                      <a16:colId xmlns:a16="http://schemas.microsoft.com/office/drawing/2014/main" val="800106466"/>
                    </a:ext>
                  </a:extLst>
                </a:gridCol>
                <a:gridCol w="493776">
                  <a:extLst>
                    <a:ext uri="{9D8B030D-6E8A-4147-A177-3AD203B41FA5}">
                      <a16:colId xmlns:a16="http://schemas.microsoft.com/office/drawing/2014/main" val="66377495"/>
                    </a:ext>
                  </a:extLst>
                </a:gridCol>
                <a:gridCol w="493776">
                  <a:extLst>
                    <a:ext uri="{9D8B030D-6E8A-4147-A177-3AD203B41FA5}">
                      <a16:colId xmlns:a16="http://schemas.microsoft.com/office/drawing/2014/main" val="928103191"/>
                    </a:ext>
                  </a:extLst>
                </a:gridCol>
                <a:gridCol w="493776">
                  <a:extLst>
                    <a:ext uri="{9D8B030D-6E8A-4147-A177-3AD203B41FA5}">
                      <a16:colId xmlns:a16="http://schemas.microsoft.com/office/drawing/2014/main" val="3628003051"/>
                    </a:ext>
                  </a:extLst>
                </a:gridCol>
                <a:gridCol w="493776">
                  <a:extLst>
                    <a:ext uri="{9D8B030D-6E8A-4147-A177-3AD203B41FA5}">
                      <a16:colId xmlns:a16="http://schemas.microsoft.com/office/drawing/2014/main" val="2966009627"/>
                    </a:ext>
                  </a:extLst>
                </a:gridCol>
                <a:gridCol w="493776">
                  <a:extLst>
                    <a:ext uri="{9D8B030D-6E8A-4147-A177-3AD203B41FA5}">
                      <a16:colId xmlns:a16="http://schemas.microsoft.com/office/drawing/2014/main" val="2208086911"/>
                    </a:ext>
                  </a:extLst>
                </a:gridCol>
              </a:tblGrid>
              <a:tr h="370840">
                <a:tc>
                  <a:txBody>
                    <a:bodyPr/>
                    <a:lstStyle/>
                    <a:p>
                      <a:r>
                        <a:rPr lang="en-US" sz="1000"/>
                        <a:t>Name</a:t>
                      </a:r>
                    </a:p>
                  </a:txBody>
                  <a:tcPr/>
                </a:tc>
                <a:tc>
                  <a:txBody>
                    <a:bodyPr/>
                    <a:lstStyle/>
                    <a:p>
                      <a:r>
                        <a:rPr lang="en-US" sz="1000"/>
                        <a:t>Fans or Followers</a:t>
                      </a:r>
                    </a:p>
                  </a:txBody>
                  <a:tcPr/>
                </a:tc>
                <a:tc>
                  <a:txBody>
                    <a:bodyPr/>
                    <a:lstStyle/>
                    <a:p>
                      <a:r>
                        <a:rPr lang="en-US" sz="1000"/>
                        <a:t>Followers</a:t>
                      </a:r>
                    </a:p>
                  </a:txBody>
                  <a:tcPr/>
                </a:tc>
                <a:tc>
                  <a:txBody>
                    <a:bodyPr/>
                    <a:lstStyle/>
                    <a:p>
                      <a:r>
                        <a:rPr lang="en-US" sz="1000"/>
                        <a:t>Avg. Fans Online</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Post Engagements</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Page Consumptions</a:t>
                      </a:r>
                    </a:p>
                  </a:txBody>
                  <a:tcPr/>
                </a:tc>
                <a:tc>
                  <a:txBody>
                    <a:bodyPr/>
                    <a:lstStyle/>
                    <a:p>
                      <a:r>
                        <a:rPr lang="en-US" sz="1000"/>
                        <a:t>Positive Feedback</a:t>
                      </a:r>
                    </a:p>
                  </a:txBody>
                  <a:tcPr/>
                </a:tc>
                <a:tc>
                  <a:txBody>
                    <a:bodyPr/>
                    <a:lstStyle/>
                    <a:p>
                      <a:r>
                        <a:rPr lang="en-US" sz="1000"/>
                        <a:t>Negative Feedback</a:t>
                      </a:r>
                    </a:p>
                  </a:txBody>
                  <a:tcPr/>
                </a:tc>
                <a:extLst>
                  <a:ext uri="{0D108BD9-81ED-4DB2-BD59-A6C34878D82A}">
                    <a16:rowId xmlns:a16="http://schemas.microsoft.com/office/drawing/2014/main" val="3089794257"/>
                  </a:ext>
                </a:extLst>
              </a:tr>
              <a:tr h="370840">
                <a:tc>
                  <a:txBody>
                    <a:bodyPr/>
                    <a:lstStyle/>
                    <a:p>
                      <a:r>
                        <a:rPr lang="en-US" sz="1000"/>
                        <a:t>CHANNEL21</a:t>
                      </a:r>
                    </a:p>
                  </a:txBody>
                  <a:tcPr/>
                </a:tc>
                <a:tc>
                  <a:txBody>
                    <a:bodyPr/>
                    <a:lstStyle/>
                    <a:p>
                      <a:r>
                        <a:rPr lang="en-US" sz="1000"/>
                        <a:t>33529</a:t>
                      </a:r>
                    </a:p>
                  </a:txBody>
                  <a:tcPr/>
                </a:tc>
                <a:tc>
                  <a:txBody>
                    <a:bodyPr/>
                    <a:lstStyle/>
                    <a:p>
                      <a:r>
                        <a:rPr lang="en-US" sz="1000"/>
                        <a:t>34615</a:t>
                      </a:r>
                    </a:p>
                  </a:txBody>
                  <a:tcPr/>
                </a:tc>
                <a:tc>
                  <a:txBody>
                    <a:bodyPr/>
                    <a:lstStyle/>
                    <a:p>
                      <a:r>
                        <a:rPr lang="en-US" sz="1000"/>
                        <a:t>21466</a:t>
                      </a:r>
                    </a:p>
                  </a:txBody>
                  <a:tcPr/>
                </a:tc>
                <a:tc>
                  <a:txBody>
                    <a:bodyPr/>
                    <a:lstStyle/>
                    <a:p>
                      <a:r>
                        <a:rPr lang="en-US" sz="1000"/>
                        <a:t>9</a:t>
                      </a:r>
                    </a:p>
                  </a:txBody>
                  <a:tcPr/>
                </a:tc>
                <a:tc>
                  <a:txBody>
                    <a:bodyPr/>
                    <a:lstStyle/>
                    <a:p>
                      <a:r>
                        <a:rPr lang="en-US" sz="1000"/>
                        <a:t>1025846</a:t>
                      </a:r>
                    </a:p>
                  </a:txBody>
                  <a:tcPr/>
                </a:tc>
                <a:tc>
                  <a:txBody>
                    <a:bodyPr/>
                    <a:lstStyle/>
                    <a:p>
                      <a:r>
                        <a:rPr lang="en-US" sz="1000"/>
                        <a:t>129045</a:t>
                      </a:r>
                    </a:p>
                  </a:txBody>
                  <a:tcPr/>
                </a:tc>
                <a:tc>
                  <a:txBody>
                    <a:bodyPr/>
                    <a:lstStyle/>
                    <a:p>
                      <a:r>
                        <a:rPr lang="en-US" sz="1000"/>
                        <a:t>21616</a:t>
                      </a:r>
                    </a:p>
                  </a:txBody>
                  <a:tcPr/>
                </a:tc>
                <a:tc>
                  <a:txBody>
                    <a:bodyPr/>
                    <a:lstStyle/>
                    <a:p>
                      <a:r>
                        <a:rPr lang="en-US" sz="1000"/>
                        <a:t>0.41 %</a:t>
                      </a:r>
                    </a:p>
                  </a:txBody>
                  <a:tcPr/>
                </a:tc>
                <a:tc>
                  <a:txBody>
                    <a:bodyPr/>
                    <a:lstStyle/>
                    <a:p>
                      <a:r>
                        <a:rPr lang="en-US" sz="1000"/>
                        <a:t>240829</a:t>
                      </a:r>
                    </a:p>
                  </a:txBody>
                  <a:tcPr/>
                </a:tc>
                <a:tc>
                  <a:txBody>
                    <a:bodyPr/>
                    <a:lstStyle/>
                    <a:p>
                      <a:r>
                        <a:rPr lang="en-US" sz="1000"/>
                        <a:t>104946</a:t>
                      </a:r>
                    </a:p>
                  </a:txBody>
                  <a:tcPr/>
                </a:tc>
                <a:tc>
                  <a:txBody>
                    <a:bodyPr/>
                    <a:lstStyle/>
                    <a:p>
                      <a:r>
                        <a:rPr lang="en-US" sz="1000"/>
                        <a:t>0</a:t>
                      </a:r>
                    </a:p>
                  </a:txBody>
                  <a:tcPr/>
                </a:tc>
                <a:tc>
                  <a:txBody>
                    <a:bodyPr/>
                    <a:lstStyle/>
                    <a:p>
                      <a:r>
                        <a:rPr lang="en-US" sz="1000"/>
                        <a:t>12711</a:t>
                      </a:r>
                    </a:p>
                  </a:txBody>
                  <a:tcPr/>
                </a:tc>
                <a:tc>
                  <a:txBody>
                    <a:bodyPr/>
                    <a:lstStyle/>
                    <a:p>
                      <a:r>
                        <a:rPr lang="en-US" sz="1000"/>
                        <a:t>6518</a:t>
                      </a:r>
                    </a:p>
                  </a:txBody>
                  <a:tcPr/>
                </a:tc>
                <a:tc>
                  <a:txBody>
                    <a:bodyPr/>
                    <a:lstStyle/>
                    <a:p>
                      <a:r>
                        <a:rPr lang="en-US" sz="1000"/>
                        <a:t>4</a:t>
                      </a:r>
                    </a:p>
                  </a:txBody>
                  <a:tcPr/>
                </a:tc>
                <a:extLst>
                  <a:ext uri="{0D108BD9-81ED-4DB2-BD59-A6C34878D82A}">
                    <a16:rowId xmlns:a16="http://schemas.microsoft.com/office/drawing/2014/main" val="1360407477"/>
                  </a:ext>
                </a:extLst>
              </a:tr>
            </a:tbl>
          </a:graphicData>
        </a:graphic>
      </p:graphicFrame>
      <p:sp>
        <p:nvSpPr>
          <p:cNvPr id="4" name="Text Placeholder 3">
            <a:extLst>
              <a:ext uri="{FF2B5EF4-FFF2-40B4-BE49-F238E27FC236}">
                <a16:creationId xmlns:a16="http://schemas.microsoft.com/office/drawing/2014/main" id="{58173725-9017-4680-93FE-4880E7437306}"/>
              </a:ext>
            </a:extLst>
          </p:cNvPr>
          <p:cNvSpPr>
            <a:spLocks noGrp="1"/>
          </p:cNvSpPr>
          <p:nvPr>
            <p:ph type="body" sz="quarter" idx="14"/>
          </p:nvPr>
        </p:nvSpPr>
        <p:spPr/>
        <p:txBody>
          <a:bodyPr/>
          <a:lstStyle/>
          <a:p>
            <a:r>
              <a:rPr lang="en-US"/>
              <a:t>03/14/2024 - 03/20/2024</a:t>
            </a:r>
          </a:p>
        </p:txBody>
      </p:sp>
    </p:spTree>
    <p:extLst>
      <p:ext uri="{BB962C8B-B14F-4D97-AF65-F5344CB8AC3E}">
        <p14:creationId xmlns:p14="http://schemas.microsoft.com/office/powerpoint/2010/main" val="32143383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3841</Words>
  <Application>Microsoft Office PowerPoint</Application>
  <PresentationFormat>On-screen Show (4:3)</PresentationFormat>
  <Paragraphs>932</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Calibri</vt:lpstr>
      <vt:lpstr>Arial</vt:lpstr>
      <vt:lpstr>quintly_template</vt:lpstr>
      <vt:lpstr>CHANNEL21 Facebook</vt:lpstr>
      <vt:lpstr>Facebook Own Posts &amp; Shares Table | CHANNEL21 - 1 of 10</vt:lpstr>
      <vt:lpstr>Facebook Own Posts &amp; Shares Table | CHANNEL21 - 2 of 10</vt:lpstr>
      <vt:lpstr>Facebook Own Posts &amp; Shares Table | CHANNEL21 - 3 of 10</vt:lpstr>
      <vt:lpstr>Facebook Own Posts &amp; Shares Table | CHANNEL21 - 4 of 10</vt:lpstr>
      <vt:lpstr>Facebook Own Posts &amp; Shares Table | CHANNEL21 - 5 of 10</vt:lpstr>
      <vt:lpstr>Facebook Own Posts &amp; Shares Table | CHANNEL21 - 6 of 10</vt:lpstr>
      <vt:lpstr>Facebook Own Posts &amp; Shares Table | CHANNEL21 - 7 of 10</vt:lpstr>
      <vt:lpstr>Facebook Own Posts &amp; Shares Table | CHANNEL21 - 8 of 10</vt:lpstr>
      <vt:lpstr>Facebook Own Posts &amp; Shares Table | CHANNEL21 - 9 of 10</vt:lpstr>
      <vt:lpstr>Facebook Own Posts &amp; Shares Table | CHANNEL21 - 10 of 10</vt:lpstr>
      <vt:lpstr>Facebook Ads Costs Table | CHANNEL21 - 1 of 18</vt:lpstr>
      <vt:lpstr>Facebook Ads Costs Table | CHANNEL21 - 2 of 18</vt:lpstr>
      <vt:lpstr>Facebook Ads Costs Table | CHANNEL21 - 3 of 18</vt:lpstr>
      <vt:lpstr>Facebook Ads Costs Table | CHANNEL21 - 4 of 18</vt:lpstr>
      <vt:lpstr>Facebook Ads Costs Table | CHANNEL21 - 5 of 18</vt:lpstr>
      <vt:lpstr>Facebook Ads Costs Table | CHANNEL21 - 6 of 18</vt:lpstr>
      <vt:lpstr>Facebook Ads Costs Table | CHANNEL21 - 7 of 18</vt:lpstr>
      <vt:lpstr>Facebook Ads Costs Table | CHANNEL21 - 8 of 18</vt:lpstr>
      <vt:lpstr>Facebook Ads Costs Table | CHANNEL21 - 9 of 18</vt:lpstr>
      <vt:lpstr>Facebook Ads Costs Table | CHANNEL21 - 10 of 18</vt:lpstr>
      <vt:lpstr>Facebook Ads Costs Table | CHANNEL21 - 11 of 18</vt:lpstr>
      <vt:lpstr>Facebook Ads Costs Table | CHANNEL21 - 12 of 18</vt:lpstr>
      <vt:lpstr>Facebook Ads Costs Table | CHANNEL21 - 13 of 18</vt:lpstr>
      <vt:lpstr>Facebook Ads Costs Table | CHANNEL21 - 14 of 18</vt:lpstr>
      <vt:lpstr>Facebook Ads Costs Table | CHANNEL21 - 15 of 18</vt:lpstr>
      <vt:lpstr>Facebook Ads Costs Table | CHANNEL21 - 16 of 18</vt:lpstr>
      <vt:lpstr>Facebook Ads Costs Table | CHANNEL21 - 17 of 18</vt:lpstr>
      <vt:lpstr>Facebook Ads Costs Table | CHANNEL21 - 18 of 18</vt:lpstr>
      <vt:lpstr>Facebook Total Engagements Over Time | CHANNEL21</vt:lpstr>
      <vt:lpstr>Facebook Organic Reach over Time | CHANNEL21</vt:lpstr>
      <vt:lpstr>Facebook Paid Reach over Time | CHANNEL21</vt:lpstr>
      <vt:lpstr>Facebook Organic Impressions over Time | CHANNEL21</vt:lpstr>
      <vt:lpstr>Facebook Impressions | CHANNEL21</vt:lpstr>
      <vt:lpstr>Facebook Followers Total | CHANNEL21</vt:lpstr>
      <vt:lpstr>Facebook Total Interactions | CHANNEL21</vt:lpstr>
      <vt:lpstr>Facebook Total Interactions | CHANNEL21</vt:lpstr>
      <vt:lpstr>Facebook Average Reactions Per Post | CHANNEL21</vt:lpstr>
      <vt:lpstr>Facebook Average Comments Per Post | CHANNEL21</vt:lpstr>
      <vt:lpstr>Facebook Average Shares Per Post | CHANNEL21</vt:lpstr>
      <vt:lpstr>Facebook Video Views | CHANNEL21</vt:lpstr>
      <vt:lpstr>Facebook Key Metrics Table | CHANNEL21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CHANNEL21 Facebook</dc:title>
  <dc:creator>Frederik Born</dc:creator>
  <cp:lastModifiedBy>Frederik Born</cp:lastModifiedBy>
  <cp:revision>1</cp:revision>
  <dcterms:created xsi:type="dcterms:W3CDTF">2024-03-21T15:23:40Z</dcterms:created>
  <dcterms:modified xsi:type="dcterms:W3CDTF">2024-03-21T15:25:20Z</dcterms:modified>
</cp:coreProperties>
</file>