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7" r:id="rId2"/>
    <p:sldId id="258" r:id="rId3"/>
    <p:sldId id="259" r:id="rId4"/>
    <p:sldId id="260" r:id="rId5"/>
    <p:sldId id="261" r:id="rId6"/>
    <p:sldId id="262" r:id="rId7"/>
    <p:sldId id="263" r:id="rId8"/>
    <p:sldId id="264" r:id="rId9"/>
    <p:sldId id="265" r:id="rId10"/>
    <p:sldId id="266" r:id="rId11"/>
  </p:sldIdLst>
  <p:sldSz cx="9144000" cy="6858000" type="screen4x3"/>
  <p:notesSz cx="6858000" cy="9144000"/>
  <p:embeddedFontLst>
    <p:embeddedFont>
      <p:font typeface="Calibri" panose="020F0502020204030204" pitchFamily="34" charset="0"/>
      <p:regular r:id="rId12"/>
      <p:bold r:id="rId13"/>
      <p:italic r:id="rId14"/>
      <p:boldItalic r:id="rId15"/>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983" autoAdjust="0"/>
    <p:restoredTop sz="94692" autoAdjust="0"/>
  </p:normalViewPr>
  <p:slideViewPr>
    <p:cSldViewPr snapToGrid="0">
      <p:cViewPr varScale="1">
        <p:scale>
          <a:sx n="95" d="100"/>
          <a:sy n="95" d="100"/>
        </p:scale>
        <p:origin x="102" y="378"/>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font" Target="fonts/font2.fntdata"/><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font" Target="fonts/font1.fntdata"/><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font" Target="fonts/font4.fntdata"/><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3.fntdata"/></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2/19/2024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2/19/2024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2/19/2024</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2/19/2024</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2/19/2024</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2/19/2024</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2/19/2024</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2/19/2024</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2/19/2024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2/19/2024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98DA2F-2E80-46A9-8F27-765CE2230659}"/>
              </a:ext>
            </a:extLst>
          </p:cNvPr>
          <p:cNvSpPr>
            <a:spLocks noGrp="1"/>
          </p:cNvSpPr>
          <p:nvPr>
            <p:ph type="title"/>
          </p:nvPr>
        </p:nvSpPr>
        <p:spPr/>
        <p:txBody>
          <a:bodyPr/>
          <a:lstStyle/>
          <a:p>
            <a:r>
              <a:rPr lang="en-US"/>
              <a:t>Facebook Own Posts &amp; Shares Table | CHANNEL21 - 1 of 10</a:t>
            </a:r>
          </a:p>
        </p:txBody>
      </p:sp>
      <p:graphicFrame>
        <p:nvGraphicFramePr>
          <p:cNvPr id="5" name="Table Placeholder 4">
            <a:extLst>
              <a:ext uri="{FF2B5EF4-FFF2-40B4-BE49-F238E27FC236}">
                <a16:creationId xmlns:a16="http://schemas.microsoft.com/office/drawing/2014/main" id="{25D2CEC9-FB6D-4A41-967B-4B67CED46D2D}"/>
              </a:ext>
            </a:extLst>
          </p:cNvPr>
          <p:cNvGraphicFramePr>
            <a:graphicFrameLocks noGrp="1"/>
          </p:cNvGraphicFramePr>
          <p:nvPr>
            <p:ph type="tbl" sz="quarter" idx="13"/>
            <p:extLst>
              <p:ext uri="{D42A27DB-BD31-4B8C-83A1-F6EECF244321}">
                <p14:modId xmlns:p14="http://schemas.microsoft.com/office/powerpoint/2010/main" val="3554109145"/>
              </p:ext>
            </p:extLst>
          </p:nvPr>
        </p:nvGraphicFramePr>
        <p:xfrm>
          <a:off x="457200" y="1731963"/>
          <a:ext cx="6748274" cy="3749040"/>
        </p:xfrm>
        <a:graphic>
          <a:graphicData uri="http://schemas.openxmlformats.org/drawingml/2006/table">
            <a:tbl>
              <a:tblPr firstRow="1" bandRow="1">
                <a:tableStyleId>{5C22544A-7EE6-4342-B048-85BDC9FD1C3A}</a:tableStyleId>
              </a:tblPr>
              <a:tblGrid>
                <a:gridCol w="1234441">
                  <a:extLst>
                    <a:ext uri="{9D8B030D-6E8A-4147-A177-3AD203B41FA5}">
                      <a16:colId xmlns:a16="http://schemas.microsoft.com/office/drawing/2014/main" val="3667929864"/>
                    </a:ext>
                  </a:extLst>
                </a:gridCol>
                <a:gridCol w="822961">
                  <a:extLst>
                    <a:ext uri="{9D8B030D-6E8A-4147-A177-3AD203B41FA5}">
                      <a16:colId xmlns:a16="http://schemas.microsoft.com/office/drawing/2014/main" val="1135684464"/>
                    </a:ext>
                  </a:extLst>
                </a:gridCol>
                <a:gridCol w="246888">
                  <a:extLst>
                    <a:ext uri="{9D8B030D-6E8A-4147-A177-3AD203B41FA5}">
                      <a16:colId xmlns:a16="http://schemas.microsoft.com/office/drawing/2014/main" val="83389693"/>
                    </a:ext>
                  </a:extLst>
                </a:gridCol>
                <a:gridCol w="246888">
                  <a:extLst>
                    <a:ext uri="{9D8B030D-6E8A-4147-A177-3AD203B41FA5}">
                      <a16:colId xmlns:a16="http://schemas.microsoft.com/office/drawing/2014/main" val="166193844"/>
                    </a:ext>
                  </a:extLst>
                </a:gridCol>
                <a:gridCol w="246888">
                  <a:extLst>
                    <a:ext uri="{9D8B030D-6E8A-4147-A177-3AD203B41FA5}">
                      <a16:colId xmlns:a16="http://schemas.microsoft.com/office/drawing/2014/main" val="3124920301"/>
                    </a:ext>
                  </a:extLst>
                </a:gridCol>
                <a:gridCol w="246888">
                  <a:extLst>
                    <a:ext uri="{9D8B030D-6E8A-4147-A177-3AD203B41FA5}">
                      <a16:colId xmlns:a16="http://schemas.microsoft.com/office/drawing/2014/main" val="1208259816"/>
                    </a:ext>
                  </a:extLst>
                </a:gridCol>
                <a:gridCol w="246888">
                  <a:extLst>
                    <a:ext uri="{9D8B030D-6E8A-4147-A177-3AD203B41FA5}">
                      <a16:colId xmlns:a16="http://schemas.microsoft.com/office/drawing/2014/main" val="475840941"/>
                    </a:ext>
                  </a:extLst>
                </a:gridCol>
                <a:gridCol w="246888">
                  <a:extLst>
                    <a:ext uri="{9D8B030D-6E8A-4147-A177-3AD203B41FA5}">
                      <a16:colId xmlns:a16="http://schemas.microsoft.com/office/drawing/2014/main" val="2213621889"/>
                    </a:ext>
                  </a:extLst>
                </a:gridCol>
                <a:gridCol w="246888">
                  <a:extLst>
                    <a:ext uri="{9D8B030D-6E8A-4147-A177-3AD203B41FA5}">
                      <a16:colId xmlns:a16="http://schemas.microsoft.com/office/drawing/2014/main" val="32316327"/>
                    </a:ext>
                  </a:extLst>
                </a:gridCol>
                <a:gridCol w="246888">
                  <a:extLst>
                    <a:ext uri="{9D8B030D-6E8A-4147-A177-3AD203B41FA5}">
                      <a16:colId xmlns:a16="http://schemas.microsoft.com/office/drawing/2014/main" val="1834298755"/>
                    </a:ext>
                  </a:extLst>
                </a:gridCol>
                <a:gridCol w="246888">
                  <a:extLst>
                    <a:ext uri="{9D8B030D-6E8A-4147-A177-3AD203B41FA5}">
                      <a16:colId xmlns:a16="http://schemas.microsoft.com/office/drawing/2014/main" val="4225712994"/>
                    </a:ext>
                  </a:extLst>
                </a:gridCol>
                <a:gridCol w="246888">
                  <a:extLst>
                    <a:ext uri="{9D8B030D-6E8A-4147-A177-3AD203B41FA5}">
                      <a16:colId xmlns:a16="http://schemas.microsoft.com/office/drawing/2014/main" val="2796899980"/>
                    </a:ext>
                  </a:extLst>
                </a:gridCol>
                <a:gridCol w="246888">
                  <a:extLst>
                    <a:ext uri="{9D8B030D-6E8A-4147-A177-3AD203B41FA5}">
                      <a16:colId xmlns:a16="http://schemas.microsoft.com/office/drawing/2014/main" val="1240527644"/>
                    </a:ext>
                  </a:extLst>
                </a:gridCol>
                <a:gridCol w="246888">
                  <a:extLst>
                    <a:ext uri="{9D8B030D-6E8A-4147-A177-3AD203B41FA5}">
                      <a16:colId xmlns:a16="http://schemas.microsoft.com/office/drawing/2014/main" val="1394061671"/>
                    </a:ext>
                  </a:extLst>
                </a:gridCol>
                <a:gridCol w="246888">
                  <a:extLst>
                    <a:ext uri="{9D8B030D-6E8A-4147-A177-3AD203B41FA5}">
                      <a16:colId xmlns:a16="http://schemas.microsoft.com/office/drawing/2014/main" val="2827738091"/>
                    </a:ext>
                  </a:extLst>
                </a:gridCol>
                <a:gridCol w="246888">
                  <a:extLst>
                    <a:ext uri="{9D8B030D-6E8A-4147-A177-3AD203B41FA5}">
                      <a16:colId xmlns:a16="http://schemas.microsoft.com/office/drawing/2014/main" val="2619334229"/>
                    </a:ext>
                  </a:extLst>
                </a:gridCol>
                <a:gridCol w="246888">
                  <a:extLst>
                    <a:ext uri="{9D8B030D-6E8A-4147-A177-3AD203B41FA5}">
                      <a16:colId xmlns:a16="http://schemas.microsoft.com/office/drawing/2014/main" val="3426204906"/>
                    </a:ext>
                  </a:extLst>
                </a:gridCol>
                <a:gridCol w="246888">
                  <a:extLst>
                    <a:ext uri="{9D8B030D-6E8A-4147-A177-3AD203B41FA5}">
                      <a16:colId xmlns:a16="http://schemas.microsoft.com/office/drawing/2014/main" val="730597735"/>
                    </a:ext>
                  </a:extLst>
                </a:gridCol>
                <a:gridCol w="246888">
                  <a:extLst>
                    <a:ext uri="{9D8B030D-6E8A-4147-A177-3AD203B41FA5}">
                      <a16:colId xmlns:a16="http://schemas.microsoft.com/office/drawing/2014/main" val="2875097179"/>
                    </a:ext>
                  </a:extLst>
                </a:gridCol>
                <a:gridCol w="246888">
                  <a:extLst>
                    <a:ext uri="{9D8B030D-6E8A-4147-A177-3AD203B41FA5}">
                      <a16:colId xmlns:a16="http://schemas.microsoft.com/office/drawing/2014/main" val="3900340311"/>
                    </a:ext>
                  </a:extLst>
                </a:gridCol>
                <a:gridCol w="246888">
                  <a:extLst>
                    <a:ext uri="{9D8B030D-6E8A-4147-A177-3AD203B41FA5}">
                      <a16:colId xmlns:a16="http://schemas.microsoft.com/office/drawing/2014/main" val="177141694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Expired?</a:t>
                      </a:r>
                    </a:p>
                  </a:txBody>
                  <a:tcPr/>
                </a:tc>
                <a:extLst>
                  <a:ext uri="{0D108BD9-81ED-4DB2-BD59-A6C34878D82A}">
                    <a16:rowId xmlns:a16="http://schemas.microsoft.com/office/drawing/2014/main" val="1432144708"/>
                  </a:ext>
                </a:extLst>
              </a:tr>
            </a:tbl>
          </a:graphicData>
        </a:graphic>
      </p:graphicFrame>
      <p:sp>
        <p:nvSpPr>
          <p:cNvPr id="4" name="Text Placeholder 3">
            <a:extLst>
              <a:ext uri="{FF2B5EF4-FFF2-40B4-BE49-F238E27FC236}">
                <a16:creationId xmlns:a16="http://schemas.microsoft.com/office/drawing/2014/main" id="{83BDAB0E-980A-4EA8-9321-D41FC73B909E}"/>
              </a:ext>
            </a:extLst>
          </p:cNvPr>
          <p:cNvSpPr>
            <a:spLocks noGrp="1"/>
          </p:cNvSpPr>
          <p:nvPr>
            <p:ph type="body" sz="quarter" idx="14"/>
          </p:nvPr>
        </p:nvSpPr>
        <p:spPr/>
        <p:txBody>
          <a:bodyPr/>
          <a:lstStyle/>
          <a:p>
            <a:r>
              <a:rPr lang="en-US"/>
              <a:t>01/01/2024 - 02/19/2024</a:t>
            </a:r>
          </a:p>
        </p:txBody>
      </p:sp>
    </p:spTree>
    <p:extLst>
      <p:ext uri="{BB962C8B-B14F-4D97-AF65-F5344CB8AC3E}">
        <p14:creationId xmlns:p14="http://schemas.microsoft.com/office/powerpoint/2010/main" val="381866312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E1339C-FF1F-461A-82D7-27CDBB55F467}"/>
              </a:ext>
            </a:extLst>
          </p:cNvPr>
          <p:cNvSpPr>
            <a:spLocks noGrp="1"/>
          </p:cNvSpPr>
          <p:nvPr>
            <p:ph type="title"/>
          </p:nvPr>
        </p:nvSpPr>
        <p:spPr/>
        <p:txBody>
          <a:bodyPr/>
          <a:lstStyle/>
          <a:p>
            <a:r>
              <a:rPr lang="en-US"/>
              <a:t>Facebook Own Posts &amp; Shares Table | CHANNEL21 - 2 of 10</a:t>
            </a:r>
          </a:p>
        </p:txBody>
      </p:sp>
      <p:graphicFrame>
        <p:nvGraphicFramePr>
          <p:cNvPr id="5" name="Table Placeholder 4">
            <a:extLst>
              <a:ext uri="{FF2B5EF4-FFF2-40B4-BE49-F238E27FC236}">
                <a16:creationId xmlns:a16="http://schemas.microsoft.com/office/drawing/2014/main" id="{49EC05A7-5C05-4B29-84CB-72AE2D8B5663}"/>
              </a:ext>
            </a:extLst>
          </p:cNvPr>
          <p:cNvGraphicFramePr>
            <a:graphicFrameLocks noGrp="1"/>
          </p:cNvGraphicFramePr>
          <p:nvPr>
            <p:ph type="tbl" sz="quarter" idx="13"/>
            <p:extLst>
              <p:ext uri="{D42A27DB-BD31-4B8C-83A1-F6EECF244321}">
                <p14:modId xmlns:p14="http://schemas.microsoft.com/office/powerpoint/2010/main" val="237585360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1">
                  <a:extLst>
                    <a:ext uri="{9D8B030D-6E8A-4147-A177-3AD203B41FA5}">
                      <a16:colId xmlns:a16="http://schemas.microsoft.com/office/drawing/2014/main" val="1447404685"/>
                    </a:ext>
                  </a:extLst>
                </a:gridCol>
                <a:gridCol w="822961">
                  <a:extLst>
                    <a:ext uri="{9D8B030D-6E8A-4147-A177-3AD203B41FA5}">
                      <a16:colId xmlns:a16="http://schemas.microsoft.com/office/drawing/2014/main" val="296664587"/>
                    </a:ext>
                  </a:extLst>
                </a:gridCol>
                <a:gridCol w="246888">
                  <a:extLst>
                    <a:ext uri="{9D8B030D-6E8A-4147-A177-3AD203B41FA5}">
                      <a16:colId xmlns:a16="http://schemas.microsoft.com/office/drawing/2014/main" val="3485915232"/>
                    </a:ext>
                  </a:extLst>
                </a:gridCol>
                <a:gridCol w="246888">
                  <a:extLst>
                    <a:ext uri="{9D8B030D-6E8A-4147-A177-3AD203B41FA5}">
                      <a16:colId xmlns:a16="http://schemas.microsoft.com/office/drawing/2014/main" val="1003387570"/>
                    </a:ext>
                  </a:extLst>
                </a:gridCol>
                <a:gridCol w="246888">
                  <a:extLst>
                    <a:ext uri="{9D8B030D-6E8A-4147-A177-3AD203B41FA5}">
                      <a16:colId xmlns:a16="http://schemas.microsoft.com/office/drawing/2014/main" val="3469590823"/>
                    </a:ext>
                  </a:extLst>
                </a:gridCol>
                <a:gridCol w="246888">
                  <a:extLst>
                    <a:ext uri="{9D8B030D-6E8A-4147-A177-3AD203B41FA5}">
                      <a16:colId xmlns:a16="http://schemas.microsoft.com/office/drawing/2014/main" val="3157233468"/>
                    </a:ext>
                  </a:extLst>
                </a:gridCol>
                <a:gridCol w="246888">
                  <a:extLst>
                    <a:ext uri="{9D8B030D-6E8A-4147-A177-3AD203B41FA5}">
                      <a16:colId xmlns:a16="http://schemas.microsoft.com/office/drawing/2014/main" val="4223491038"/>
                    </a:ext>
                  </a:extLst>
                </a:gridCol>
                <a:gridCol w="246888">
                  <a:extLst>
                    <a:ext uri="{9D8B030D-6E8A-4147-A177-3AD203B41FA5}">
                      <a16:colId xmlns:a16="http://schemas.microsoft.com/office/drawing/2014/main" val="3002448210"/>
                    </a:ext>
                  </a:extLst>
                </a:gridCol>
                <a:gridCol w="246888">
                  <a:extLst>
                    <a:ext uri="{9D8B030D-6E8A-4147-A177-3AD203B41FA5}">
                      <a16:colId xmlns:a16="http://schemas.microsoft.com/office/drawing/2014/main" val="2947203166"/>
                    </a:ext>
                  </a:extLst>
                </a:gridCol>
                <a:gridCol w="246888">
                  <a:extLst>
                    <a:ext uri="{9D8B030D-6E8A-4147-A177-3AD203B41FA5}">
                      <a16:colId xmlns:a16="http://schemas.microsoft.com/office/drawing/2014/main" val="1446522089"/>
                    </a:ext>
                  </a:extLst>
                </a:gridCol>
                <a:gridCol w="246888">
                  <a:extLst>
                    <a:ext uri="{9D8B030D-6E8A-4147-A177-3AD203B41FA5}">
                      <a16:colId xmlns:a16="http://schemas.microsoft.com/office/drawing/2014/main" val="3953747737"/>
                    </a:ext>
                  </a:extLst>
                </a:gridCol>
                <a:gridCol w="246888">
                  <a:extLst>
                    <a:ext uri="{9D8B030D-6E8A-4147-A177-3AD203B41FA5}">
                      <a16:colId xmlns:a16="http://schemas.microsoft.com/office/drawing/2014/main" val="2273479139"/>
                    </a:ext>
                  </a:extLst>
                </a:gridCol>
                <a:gridCol w="246888">
                  <a:extLst>
                    <a:ext uri="{9D8B030D-6E8A-4147-A177-3AD203B41FA5}">
                      <a16:colId xmlns:a16="http://schemas.microsoft.com/office/drawing/2014/main" val="2352955536"/>
                    </a:ext>
                  </a:extLst>
                </a:gridCol>
                <a:gridCol w="246888">
                  <a:extLst>
                    <a:ext uri="{9D8B030D-6E8A-4147-A177-3AD203B41FA5}">
                      <a16:colId xmlns:a16="http://schemas.microsoft.com/office/drawing/2014/main" val="3873619211"/>
                    </a:ext>
                  </a:extLst>
                </a:gridCol>
                <a:gridCol w="246888">
                  <a:extLst>
                    <a:ext uri="{9D8B030D-6E8A-4147-A177-3AD203B41FA5}">
                      <a16:colId xmlns:a16="http://schemas.microsoft.com/office/drawing/2014/main" val="1022301316"/>
                    </a:ext>
                  </a:extLst>
                </a:gridCol>
                <a:gridCol w="246888">
                  <a:extLst>
                    <a:ext uri="{9D8B030D-6E8A-4147-A177-3AD203B41FA5}">
                      <a16:colId xmlns:a16="http://schemas.microsoft.com/office/drawing/2014/main" val="3854125401"/>
                    </a:ext>
                  </a:extLst>
                </a:gridCol>
                <a:gridCol w="246888">
                  <a:extLst>
                    <a:ext uri="{9D8B030D-6E8A-4147-A177-3AD203B41FA5}">
                      <a16:colId xmlns:a16="http://schemas.microsoft.com/office/drawing/2014/main" val="2435608612"/>
                    </a:ext>
                  </a:extLst>
                </a:gridCol>
                <a:gridCol w="246888">
                  <a:extLst>
                    <a:ext uri="{9D8B030D-6E8A-4147-A177-3AD203B41FA5}">
                      <a16:colId xmlns:a16="http://schemas.microsoft.com/office/drawing/2014/main" val="556685774"/>
                    </a:ext>
                  </a:extLst>
                </a:gridCol>
                <a:gridCol w="246888">
                  <a:extLst>
                    <a:ext uri="{9D8B030D-6E8A-4147-A177-3AD203B41FA5}">
                      <a16:colId xmlns:a16="http://schemas.microsoft.com/office/drawing/2014/main" val="2865769370"/>
                    </a:ext>
                  </a:extLst>
                </a:gridCol>
                <a:gridCol w="246888">
                  <a:extLst>
                    <a:ext uri="{9D8B030D-6E8A-4147-A177-3AD203B41FA5}">
                      <a16:colId xmlns:a16="http://schemas.microsoft.com/office/drawing/2014/main" val="2755310331"/>
                    </a:ext>
                  </a:extLst>
                </a:gridCol>
                <a:gridCol w="246888">
                  <a:extLst>
                    <a:ext uri="{9D8B030D-6E8A-4147-A177-3AD203B41FA5}">
                      <a16:colId xmlns:a16="http://schemas.microsoft.com/office/drawing/2014/main" val="129620177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Expired?</a:t>
                      </a:r>
                    </a:p>
                  </a:txBody>
                  <a:tcPr/>
                </a:tc>
                <a:extLst>
                  <a:ext uri="{0D108BD9-81ED-4DB2-BD59-A6C34878D82A}">
                    <a16:rowId xmlns:a16="http://schemas.microsoft.com/office/drawing/2014/main" val="32182788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CHANNEL21 - 2024-02-16 12:46:42</a:t>
                      </a:r>
                      <a:r>
                        <a:rPr kumimoji="0" lang="de-DE" sz="1000" b="0" i="0" u="none" strike="noStrike" kern="1200" cap="none" spc="0" normalizeH="0" baseline="0" noProof="0">
                          <a:ln>
                            <a:noFill/>
                          </a:ln>
                          <a:solidFill>
                            <a:prstClr val="black"/>
                          </a:solidFill>
                          <a:effectLst/>
                          <a:uLnTx/>
                          <a:uFillTx/>
                          <a:latin typeface="Calibri"/>
                          <a:ea typeface="+mn-ea"/>
                          <a:cs typeface="+mn-cs"/>
                        </a:rPr>
                        <a:t>
 Hoch die Hände ... Wochenende 🙌! Und das beginnt bei uns traditionell Freitag um 13 Uhr mit Mein Moment bei CHANNEL21 😍. Frisch zurück aus dem Dschungel und in voller Pracht sitzt dieses Mal Sarah Kern bei Luisa und Daniela auf dem Sessel. Endlich bekommst du aus erster Hand Sarahs Einblicke aus dem Dschungelcamp 🐍– genauso wie in ihre neue wunderschöne Frühjahr/Sommer-Kollektion 🌷☀️. Denn diese Sendung ist der Start in den exklusiven Vorverkauf, woop woop!
#channel21 #meinmoment #channel21family #channel21inspiriert #homeshopping #shopping #wochenende #bestemittagspause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Mein Moment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5.0898 %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Live 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2376603787"/>
                  </a:ext>
                </a:extLst>
              </a:tr>
            </a:tbl>
          </a:graphicData>
        </a:graphic>
      </p:graphicFrame>
      <p:sp>
        <p:nvSpPr>
          <p:cNvPr id="4" name="Text Placeholder 3">
            <a:extLst>
              <a:ext uri="{FF2B5EF4-FFF2-40B4-BE49-F238E27FC236}">
                <a16:creationId xmlns:a16="http://schemas.microsoft.com/office/drawing/2014/main" id="{CDAA2276-5427-4810-9A4A-56AE1E3D8C29}"/>
              </a:ext>
            </a:extLst>
          </p:cNvPr>
          <p:cNvSpPr>
            <a:spLocks noGrp="1"/>
          </p:cNvSpPr>
          <p:nvPr>
            <p:ph type="body" sz="quarter" idx="14"/>
          </p:nvPr>
        </p:nvSpPr>
        <p:spPr/>
        <p:txBody>
          <a:bodyPr/>
          <a:lstStyle/>
          <a:p>
            <a:r>
              <a:rPr lang="en-US"/>
              <a:t>01/01/2024 - 02/19/2024</a:t>
            </a:r>
          </a:p>
        </p:txBody>
      </p:sp>
    </p:spTree>
    <p:extLst>
      <p:ext uri="{BB962C8B-B14F-4D97-AF65-F5344CB8AC3E}">
        <p14:creationId xmlns:p14="http://schemas.microsoft.com/office/powerpoint/2010/main" val="311429592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920536-22A6-444F-A718-AAD908F401D5}"/>
              </a:ext>
            </a:extLst>
          </p:cNvPr>
          <p:cNvSpPr>
            <a:spLocks noGrp="1"/>
          </p:cNvSpPr>
          <p:nvPr>
            <p:ph type="title"/>
          </p:nvPr>
        </p:nvSpPr>
        <p:spPr/>
        <p:txBody>
          <a:bodyPr/>
          <a:lstStyle/>
          <a:p>
            <a:r>
              <a:rPr lang="en-US"/>
              <a:t>Facebook Own Posts &amp; Shares Table | CHANNEL21 - 3 of 10</a:t>
            </a:r>
          </a:p>
        </p:txBody>
      </p:sp>
      <p:graphicFrame>
        <p:nvGraphicFramePr>
          <p:cNvPr id="5" name="Table Placeholder 4">
            <a:extLst>
              <a:ext uri="{FF2B5EF4-FFF2-40B4-BE49-F238E27FC236}">
                <a16:creationId xmlns:a16="http://schemas.microsoft.com/office/drawing/2014/main" id="{87BB21F4-6AC9-460E-A7E3-9EA9639ECA5E}"/>
              </a:ext>
            </a:extLst>
          </p:cNvPr>
          <p:cNvGraphicFramePr>
            <a:graphicFrameLocks noGrp="1"/>
          </p:cNvGraphicFramePr>
          <p:nvPr>
            <p:ph type="tbl" sz="quarter" idx="13"/>
            <p:extLst>
              <p:ext uri="{D42A27DB-BD31-4B8C-83A1-F6EECF244321}">
                <p14:modId xmlns:p14="http://schemas.microsoft.com/office/powerpoint/2010/main" val="290889752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1">
                  <a:extLst>
                    <a:ext uri="{9D8B030D-6E8A-4147-A177-3AD203B41FA5}">
                      <a16:colId xmlns:a16="http://schemas.microsoft.com/office/drawing/2014/main" val="3795075059"/>
                    </a:ext>
                  </a:extLst>
                </a:gridCol>
                <a:gridCol w="822961">
                  <a:extLst>
                    <a:ext uri="{9D8B030D-6E8A-4147-A177-3AD203B41FA5}">
                      <a16:colId xmlns:a16="http://schemas.microsoft.com/office/drawing/2014/main" val="172562482"/>
                    </a:ext>
                  </a:extLst>
                </a:gridCol>
                <a:gridCol w="246888">
                  <a:extLst>
                    <a:ext uri="{9D8B030D-6E8A-4147-A177-3AD203B41FA5}">
                      <a16:colId xmlns:a16="http://schemas.microsoft.com/office/drawing/2014/main" val="3146587630"/>
                    </a:ext>
                  </a:extLst>
                </a:gridCol>
                <a:gridCol w="246888">
                  <a:extLst>
                    <a:ext uri="{9D8B030D-6E8A-4147-A177-3AD203B41FA5}">
                      <a16:colId xmlns:a16="http://schemas.microsoft.com/office/drawing/2014/main" val="3196216693"/>
                    </a:ext>
                  </a:extLst>
                </a:gridCol>
                <a:gridCol w="246888">
                  <a:extLst>
                    <a:ext uri="{9D8B030D-6E8A-4147-A177-3AD203B41FA5}">
                      <a16:colId xmlns:a16="http://schemas.microsoft.com/office/drawing/2014/main" val="4144162297"/>
                    </a:ext>
                  </a:extLst>
                </a:gridCol>
                <a:gridCol w="246888">
                  <a:extLst>
                    <a:ext uri="{9D8B030D-6E8A-4147-A177-3AD203B41FA5}">
                      <a16:colId xmlns:a16="http://schemas.microsoft.com/office/drawing/2014/main" val="4010524079"/>
                    </a:ext>
                  </a:extLst>
                </a:gridCol>
                <a:gridCol w="246888">
                  <a:extLst>
                    <a:ext uri="{9D8B030D-6E8A-4147-A177-3AD203B41FA5}">
                      <a16:colId xmlns:a16="http://schemas.microsoft.com/office/drawing/2014/main" val="754143528"/>
                    </a:ext>
                  </a:extLst>
                </a:gridCol>
                <a:gridCol w="246888">
                  <a:extLst>
                    <a:ext uri="{9D8B030D-6E8A-4147-A177-3AD203B41FA5}">
                      <a16:colId xmlns:a16="http://schemas.microsoft.com/office/drawing/2014/main" val="3751227352"/>
                    </a:ext>
                  </a:extLst>
                </a:gridCol>
                <a:gridCol w="246888">
                  <a:extLst>
                    <a:ext uri="{9D8B030D-6E8A-4147-A177-3AD203B41FA5}">
                      <a16:colId xmlns:a16="http://schemas.microsoft.com/office/drawing/2014/main" val="2992176905"/>
                    </a:ext>
                  </a:extLst>
                </a:gridCol>
                <a:gridCol w="246888">
                  <a:extLst>
                    <a:ext uri="{9D8B030D-6E8A-4147-A177-3AD203B41FA5}">
                      <a16:colId xmlns:a16="http://schemas.microsoft.com/office/drawing/2014/main" val="3271902799"/>
                    </a:ext>
                  </a:extLst>
                </a:gridCol>
                <a:gridCol w="246888">
                  <a:extLst>
                    <a:ext uri="{9D8B030D-6E8A-4147-A177-3AD203B41FA5}">
                      <a16:colId xmlns:a16="http://schemas.microsoft.com/office/drawing/2014/main" val="1225924259"/>
                    </a:ext>
                  </a:extLst>
                </a:gridCol>
                <a:gridCol w="246888">
                  <a:extLst>
                    <a:ext uri="{9D8B030D-6E8A-4147-A177-3AD203B41FA5}">
                      <a16:colId xmlns:a16="http://schemas.microsoft.com/office/drawing/2014/main" val="120981387"/>
                    </a:ext>
                  </a:extLst>
                </a:gridCol>
                <a:gridCol w="246888">
                  <a:extLst>
                    <a:ext uri="{9D8B030D-6E8A-4147-A177-3AD203B41FA5}">
                      <a16:colId xmlns:a16="http://schemas.microsoft.com/office/drawing/2014/main" val="901705068"/>
                    </a:ext>
                  </a:extLst>
                </a:gridCol>
                <a:gridCol w="246888">
                  <a:extLst>
                    <a:ext uri="{9D8B030D-6E8A-4147-A177-3AD203B41FA5}">
                      <a16:colId xmlns:a16="http://schemas.microsoft.com/office/drawing/2014/main" val="902581409"/>
                    </a:ext>
                  </a:extLst>
                </a:gridCol>
                <a:gridCol w="246888">
                  <a:extLst>
                    <a:ext uri="{9D8B030D-6E8A-4147-A177-3AD203B41FA5}">
                      <a16:colId xmlns:a16="http://schemas.microsoft.com/office/drawing/2014/main" val="4269559090"/>
                    </a:ext>
                  </a:extLst>
                </a:gridCol>
                <a:gridCol w="246888">
                  <a:extLst>
                    <a:ext uri="{9D8B030D-6E8A-4147-A177-3AD203B41FA5}">
                      <a16:colId xmlns:a16="http://schemas.microsoft.com/office/drawing/2014/main" val="2800547518"/>
                    </a:ext>
                  </a:extLst>
                </a:gridCol>
                <a:gridCol w="246888">
                  <a:extLst>
                    <a:ext uri="{9D8B030D-6E8A-4147-A177-3AD203B41FA5}">
                      <a16:colId xmlns:a16="http://schemas.microsoft.com/office/drawing/2014/main" val="1143656521"/>
                    </a:ext>
                  </a:extLst>
                </a:gridCol>
                <a:gridCol w="246888">
                  <a:extLst>
                    <a:ext uri="{9D8B030D-6E8A-4147-A177-3AD203B41FA5}">
                      <a16:colId xmlns:a16="http://schemas.microsoft.com/office/drawing/2014/main" val="2147972955"/>
                    </a:ext>
                  </a:extLst>
                </a:gridCol>
                <a:gridCol w="246888">
                  <a:extLst>
                    <a:ext uri="{9D8B030D-6E8A-4147-A177-3AD203B41FA5}">
                      <a16:colId xmlns:a16="http://schemas.microsoft.com/office/drawing/2014/main" val="3471620459"/>
                    </a:ext>
                  </a:extLst>
                </a:gridCol>
                <a:gridCol w="246888">
                  <a:extLst>
                    <a:ext uri="{9D8B030D-6E8A-4147-A177-3AD203B41FA5}">
                      <a16:colId xmlns:a16="http://schemas.microsoft.com/office/drawing/2014/main" val="1129020149"/>
                    </a:ext>
                  </a:extLst>
                </a:gridCol>
                <a:gridCol w="246888">
                  <a:extLst>
                    <a:ext uri="{9D8B030D-6E8A-4147-A177-3AD203B41FA5}">
                      <a16:colId xmlns:a16="http://schemas.microsoft.com/office/drawing/2014/main" val="321311786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Expired?</a:t>
                      </a:r>
                    </a:p>
                  </a:txBody>
                  <a:tcPr/>
                </a:tc>
                <a:extLst>
                  <a:ext uri="{0D108BD9-81ED-4DB2-BD59-A6C34878D82A}">
                    <a16:rowId xmlns:a16="http://schemas.microsoft.com/office/drawing/2014/main" val="26018193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CHANNEL21 - 2024-01-29 19:00:11</a:t>
                      </a:r>
                      <a:r>
                        <a:rPr kumimoji="0" lang="de-DE" sz="1000" b="0" i="0" u="none" strike="noStrike" kern="1200" cap="none" spc="0" normalizeH="0" baseline="0" noProof="0">
                          <a:ln>
                            <a:noFill/>
                          </a:ln>
                          <a:solidFill>
                            <a:prstClr val="black"/>
                          </a:solidFill>
                          <a:effectLst/>
                          <a:uLnTx/>
                          <a:uFillTx/>
                          <a:latin typeface="Calibri"/>
                          <a:ea typeface="+mn-ea"/>
                          <a:cs typeface="+mn-cs"/>
                        </a:rPr>
                        <a:t>
 Sarah Kern mag den Dschungel verlassen haben, aber für uns ist sie die Gewinnerin der Herzen. Wir wissen, was für ein authentischer, liebevoller und lustiger (Familien-) Mensch du bist. Du kannst stolz auf dich sein, Sarah! 💕
P.S.: Danke für den Ohrwurm: "Du, ja du. Schau uns zu. Wir tanzen für die Krone..."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6168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6023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6023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7.0231 %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4293879882"/>
                  </a:ext>
                </a:extLst>
              </a:tr>
            </a:tbl>
          </a:graphicData>
        </a:graphic>
      </p:graphicFrame>
      <p:sp>
        <p:nvSpPr>
          <p:cNvPr id="4" name="Text Placeholder 3">
            <a:extLst>
              <a:ext uri="{FF2B5EF4-FFF2-40B4-BE49-F238E27FC236}">
                <a16:creationId xmlns:a16="http://schemas.microsoft.com/office/drawing/2014/main" id="{EB9A8263-041F-44A8-9E39-E39886E17EC0}"/>
              </a:ext>
            </a:extLst>
          </p:cNvPr>
          <p:cNvSpPr>
            <a:spLocks noGrp="1"/>
          </p:cNvSpPr>
          <p:nvPr>
            <p:ph type="body" sz="quarter" idx="14"/>
          </p:nvPr>
        </p:nvSpPr>
        <p:spPr/>
        <p:txBody>
          <a:bodyPr/>
          <a:lstStyle/>
          <a:p>
            <a:r>
              <a:rPr lang="en-US"/>
              <a:t>01/01/2024 - 02/19/2024</a:t>
            </a:r>
          </a:p>
        </p:txBody>
      </p:sp>
    </p:spTree>
    <p:extLst>
      <p:ext uri="{BB962C8B-B14F-4D97-AF65-F5344CB8AC3E}">
        <p14:creationId xmlns:p14="http://schemas.microsoft.com/office/powerpoint/2010/main" val="410431386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A582A1-88BA-4098-BDE2-78CA95250BAD}"/>
              </a:ext>
            </a:extLst>
          </p:cNvPr>
          <p:cNvSpPr>
            <a:spLocks noGrp="1"/>
          </p:cNvSpPr>
          <p:nvPr>
            <p:ph type="title"/>
          </p:nvPr>
        </p:nvSpPr>
        <p:spPr/>
        <p:txBody>
          <a:bodyPr/>
          <a:lstStyle/>
          <a:p>
            <a:r>
              <a:rPr lang="en-US"/>
              <a:t>Facebook Own Posts &amp; Shares Table | CHANNEL21 - 4 of 10</a:t>
            </a:r>
          </a:p>
        </p:txBody>
      </p:sp>
      <p:graphicFrame>
        <p:nvGraphicFramePr>
          <p:cNvPr id="5" name="Table Placeholder 4">
            <a:extLst>
              <a:ext uri="{FF2B5EF4-FFF2-40B4-BE49-F238E27FC236}">
                <a16:creationId xmlns:a16="http://schemas.microsoft.com/office/drawing/2014/main" id="{E4A98667-914E-46C7-AC40-233724FF95F9}"/>
              </a:ext>
            </a:extLst>
          </p:cNvPr>
          <p:cNvGraphicFramePr>
            <a:graphicFrameLocks noGrp="1"/>
          </p:cNvGraphicFramePr>
          <p:nvPr>
            <p:ph type="tbl" sz="quarter" idx="13"/>
            <p:extLst>
              <p:ext uri="{D42A27DB-BD31-4B8C-83A1-F6EECF244321}">
                <p14:modId xmlns:p14="http://schemas.microsoft.com/office/powerpoint/2010/main" val="408214479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1">
                  <a:extLst>
                    <a:ext uri="{9D8B030D-6E8A-4147-A177-3AD203B41FA5}">
                      <a16:colId xmlns:a16="http://schemas.microsoft.com/office/drawing/2014/main" val="2309792179"/>
                    </a:ext>
                  </a:extLst>
                </a:gridCol>
                <a:gridCol w="822961">
                  <a:extLst>
                    <a:ext uri="{9D8B030D-6E8A-4147-A177-3AD203B41FA5}">
                      <a16:colId xmlns:a16="http://schemas.microsoft.com/office/drawing/2014/main" val="1254398571"/>
                    </a:ext>
                  </a:extLst>
                </a:gridCol>
                <a:gridCol w="246888">
                  <a:extLst>
                    <a:ext uri="{9D8B030D-6E8A-4147-A177-3AD203B41FA5}">
                      <a16:colId xmlns:a16="http://schemas.microsoft.com/office/drawing/2014/main" val="3481404341"/>
                    </a:ext>
                  </a:extLst>
                </a:gridCol>
                <a:gridCol w="246888">
                  <a:extLst>
                    <a:ext uri="{9D8B030D-6E8A-4147-A177-3AD203B41FA5}">
                      <a16:colId xmlns:a16="http://schemas.microsoft.com/office/drawing/2014/main" val="1905256222"/>
                    </a:ext>
                  </a:extLst>
                </a:gridCol>
                <a:gridCol w="246888">
                  <a:extLst>
                    <a:ext uri="{9D8B030D-6E8A-4147-A177-3AD203B41FA5}">
                      <a16:colId xmlns:a16="http://schemas.microsoft.com/office/drawing/2014/main" val="877584671"/>
                    </a:ext>
                  </a:extLst>
                </a:gridCol>
                <a:gridCol w="246888">
                  <a:extLst>
                    <a:ext uri="{9D8B030D-6E8A-4147-A177-3AD203B41FA5}">
                      <a16:colId xmlns:a16="http://schemas.microsoft.com/office/drawing/2014/main" val="956710379"/>
                    </a:ext>
                  </a:extLst>
                </a:gridCol>
                <a:gridCol w="246888">
                  <a:extLst>
                    <a:ext uri="{9D8B030D-6E8A-4147-A177-3AD203B41FA5}">
                      <a16:colId xmlns:a16="http://schemas.microsoft.com/office/drawing/2014/main" val="1155951589"/>
                    </a:ext>
                  </a:extLst>
                </a:gridCol>
                <a:gridCol w="246888">
                  <a:extLst>
                    <a:ext uri="{9D8B030D-6E8A-4147-A177-3AD203B41FA5}">
                      <a16:colId xmlns:a16="http://schemas.microsoft.com/office/drawing/2014/main" val="335929287"/>
                    </a:ext>
                  </a:extLst>
                </a:gridCol>
                <a:gridCol w="246888">
                  <a:extLst>
                    <a:ext uri="{9D8B030D-6E8A-4147-A177-3AD203B41FA5}">
                      <a16:colId xmlns:a16="http://schemas.microsoft.com/office/drawing/2014/main" val="580405771"/>
                    </a:ext>
                  </a:extLst>
                </a:gridCol>
                <a:gridCol w="246888">
                  <a:extLst>
                    <a:ext uri="{9D8B030D-6E8A-4147-A177-3AD203B41FA5}">
                      <a16:colId xmlns:a16="http://schemas.microsoft.com/office/drawing/2014/main" val="202534332"/>
                    </a:ext>
                  </a:extLst>
                </a:gridCol>
                <a:gridCol w="246888">
                  <a:extLst>
                    <a:ext uri="{9D8B030D-6E8A-4147-A177-3AD203B41FA5}">
                      <a16:colId xmlns:a16="http://schemas.microsoft.com/office/drawing/2014/main" val="4287159728"/>
                    </a:ext>
                  </a:extLst>
                </a:gridCol>
                <a:gridCol w="246888">
                  <a:extLst>
                    <a:ext uri="{9D8B030D-6E8A-4147-A177-3AD203B41FA5}">
                      <a16:colId xmlns:a16="http://schemas.microsoft.com/office/drawing/2014/main" val="4004784259"/>
                    </a:ext>
                  </a:extLst>
                </a:gridCol>
                <a:gridCol w="246888">
                  <a:extLst>
                    <a:ext uri="{9D8B030D-6E8A-4147-A177-3AD203B41FA5}">
                      <a16:colId xmlns:a16="http://schemas.microsoft.com/office/drawing/2014/main" val="2904702546"/>
                    </a:ext>
                  </a:extLst>
                </a:gridCol>
                <a:gridCol w="246888">
                  <a:extLst>
                    <a:ext uri="{9D8B030D-6E8A-4147-A177-3AD203B41FA5}">
                      <a16:colId xmlns:a16="http://schemas.microsoft.com/office/drawing/2014/main" val="2600838030"/>
                    </a:ext>
                  </a:extLst>
                </a:gridCol>
                <a:gridCol w="246888">
                  <a:extLst>
                    <a:ext uri="{9D8B030D-6E8A-4147-A177-3AD203B41FA5}">
                      <a16:colId xmlns:a16="http://schemas.microsoft.com/office/drawing/2014/main" val="3747477648"/>
                    </a:ext>
                  </a:extLst>
                </a:gridCol>
                <a:gridCol w="246888">
                  <a:extLst>
                    <a:ext uri="{9D8B030D-6E8A-4147-A177-3AD203B41FA5}">
                      <a16:colId xmlns:a16="http://schemas.microsoft.com/office/drawing/2014/main" val="1244770038"/>
                    </a:ext>
                  </a:extLst>
                </a:gridCol>
                <a:gridCol w="246888">
                  <a:extLst>
                    <a:ext uri="{9D8B030D-6E8A-4147-A177-3AD203B41FA5}">
                      <a16:colId xmlns:a16="http://schemas.microsoft.com/office/drawing/2014/main" val="2465786922"/>
                    </a:ext>
                  </a:extLst>
                </a:gridCol>
                <a:gridCol w="246888">
                  <a:extLst>
                    <a:ext uri="{9D8B030D-6E8A-4147-A177-3AD203B41FA5}">
                      <a16:colId xmlns:a16="http://schemas.microsoft.com/office/drawing/2014/main" val="91080770"/>
                    </a:ext>
                  </a:extLst>
                </a:gridCol>
                <a:gridCol w="246888">
                  <a:extLst>
                    <a:ext uri="{9D8B030D-6E8A-4147-A177-3AD203B41FA5}">
                      <a16:colId xmlns:a16="http://schemas.microsoft.com/office/drawing/2014/main" val="2216606136"/>
                    </a:ext>
                  </a:extLst>
                </a:gridCol>
                <a:gridCol w="246888">
                  <a:extLst>
                    <a:ext uri="{9D8B030D-6E8A-4147-A177-3AD203B41FA5}">
                      <a16:colId xmlns:a16="http://schemas.microsoft.com/office/drawing/2014/main" val="725442352"/>
                    </a:ext>
                  </a:extLst>
                </a:gridCol>
                <a:gridCol w="246888">
                  <a:extLst>
                    <a:ext uri="{9D8B030D-6E8A-4147-A177-3AD203B41FA5}">
                      <a16:colId xmlns:a16="http://schemas.microsoft.com/office/drawing/2014/main" val="273082300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Expired?</a:t>
                      </a:r>
                    </a:p>
                  </a:txBody>
                  <a:tcPr/>
                </a:tc>
                <a:extLst>
                  <a:ext uri="{0D108BD9-81ED-4DB2-BD59-A6C34878D82A}">
                    <a16:rowId xmlns:a16="http://schemas.microsoft.com/office/drawing/2014/main" val="14056615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CHANNEL21 - 2024-01-26 08:00:50</a:t>
                      </a:r>
                      <a:r>
                        <a:rPr kumimoji="0" lang="de-DE" sz="1000" b="0" i="0" u="none" strike="noStrike" kern="1200" cap="none" spc="0" normalizeH="0" baseline="0" noProof="0">
                          <a:ln>
                            <a:noFill/>
                          </a:ln>
                          <a:solidFill>
                            <a:prstClr val="black"/>
                          </a:solidFill>
                          <a:effectLst/>
                          <a:uLnTx/>
                          <a:uFillTx/>
                          <a:latin typeface="Calibri"/>
                          <a:ea typeface="+mn-ea"/>
                          <a:cs typeface="+mn-cs"/>
                        </a:rPr>
                        <a:t>
 🐒🌴🐆 Wenn wir den Boden im Fotostudio mit Erde aufschütten, tiefgrüne Pflanzen mit schweren Blättern arrangieren und die großen Kameras 📸 rausholen, wissen alle, was als nächstes passiert: Bühne frei für Sarah Kern! Für ihre Fashion in der Dschungel-Edition hat Sarah in den schönsten, wildesten und coolsten Looks posiert. Schau zu, wie so ein Fotoshooting hinter den Kulissen aussieht – das sind unsere Highlights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2.6959 %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3372073212"/>
                  </a:ext>
                </a:extLst>
              </a:tr>
            </a:tbl>
          </a:graphicData>
        </a:graphic>
      </p:graphicFrame>
      <p:sp>
        <p:nvSpPr>
          <p:cNvPr id="4" name="Text Placeholder 3">
            <a:extLst>
              <a:ext uri="{FF2B5EF4-FFF2-40B4-BE49-F238E27FC236}">
                <a16:creationId xmlns:a16="http://schemas.microsoft.com/office/drawing/2014/main" id="{A740DB38-49BB-4225-B22A-022DC7B570A0}"/>
              </a:ext>
            </a:extLst>
          </p:cNvPr>
          <p:cNvSpPr>
            <a:spLocks noGrp="1"/>
          </p:cNvSpPr>
          <p:nvPr>
            <p:ph type="body" sz="quarter" idx="14"/>
          </p:nvPr>
        </p:nvSpPr>
        <p:spPr/>
        <p:txBody>
          <a:bodyPr/>
          <a:lstStyle/>
          <a:p>
            <a:r>
              <a:rPr lang="en-US"/>
              <a:t>01/01/2024 - 02/19/2024</a:t>
            </a:r>
          </a:p>
        </p:txBody>
      </p:sp>
    </p:spTree>
    <p:extLst>
      <p:ext uri="{BB962C8B-B14F-4D97-AF65-F5344CB8AC3E}">
        <p14:creationId xmlns:p14="http://schemas.microsoft.com/office/powerpoint/2010/main" val="286108582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3DE9C7-4A37-44BB-AFB3-A2DE7DCE972D}"/>
              </a:ext>
            </a:extLst>
          </p:cNvPr>
          <p:cNvSpPr>
            <a:spLocks noGrp="1"/>
          </p:cNvSpPr>
          <p:nvPr>
            <p:ph type="title"/>
          </p:nvPr>
        </p:nvSpPr>
        <p:spPr/>
        <p:txBody>
          <a:bodyPr/>
          <a:lstStyle/>
          <a:p>
            <a:r>
              <a:rPr lang="en-US"/>
              <a:t>Facebook Own Posts &amp; Shares Table | CHANNEL21 - 5 of 10</a:t>
            </a:r>
          </a:p>
        </p:txBody>
      </p:sp>
      <p:graphicFrame>
        <p:nvGraphicFramePr>
          <p:cNvPr id="5" name="Table Placeholder 4">
            <a:extLst>
              <a:ext uri="{FF2B5EF4-FFF2-40B4-BE49-F238E27FC236}">
                <a16:creationId xmlns:a16="http://schemas.microsoft.com/office/drawing/2014/main" id="{433310F3-0980-45A1-826B-9CFD12A62BF6}"/>
              </a:ext>
            </a:extLst>
          </p:cNvPr>
          <p:cNvGraphicFramePr>
            <a:graphicFrameLocks noGrp="1"/>
          </p:cNvGraphicFramePr>
          <p:nvPr>
            <p:ph type="tbl" sz="quarter" idx="13"/>
            <p:extLst>
              <p:ext uri="{D42A27DB-BD31-4B8C-83A1-F6EECF244321}">
                <p14:modId xmlns:p14="http://schemas.microsoft.com/office/powerpoint/2010/main" val="134341240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1">
                  <a:extLst>
                    <a:ext uri="{9D8B030D-6E8A-4147-A177-3AD203B41FA5}">
                      <a16:colId xmlns:a16="http://schemas.microsoft.com/office/drawing/2014/main" val="1628286536"/>
                    </a:ext>
                  </a:extLst>
                </a:gridCol>
                <a:gridCol w="822961">
                  <a:extLst>
                    <a:ext uri="{9D8B030D-6E8A-4147-A177-3AD203B41FA5}">
                      <a16:colId xmlns:a16="http://schemas.microsoft.com/office/drawing/2014/main" val="2855701198"/>
                    </a:ext>
                  </a:extLst>
                </a:gridCol>
                <a:gridCol w="246888">
                  <a:extLst>
                    <a:ext uri="{9D8B030D-6E8A-4147-A177-3AD203B41FA5}">
                      <a16:colId xmlns:a16="http://schemas.microsoft.com/office/drawing/2014/main" val="3131102808"/>
                    </a:ext>
                  </a:extLst>
                </a:gridCol>
                <a:gridCol w="246888">
                  <a:extLst>
                    <a:ext uri="{9D8B030D-6E8A-4147-A177-3AD203B41FA5}">
                      <a16:colId xmlns:a16="http://schemas.microsoft.com/office/drawing/2014/main" val="65329898"/>
                    </a:ext>
                  </a:extLst>
                </a:gridCol>
                <a:gridCol w="246888">
                  <a:extLst>
                    <a:ext uri="{9D8B030D-6E8A-4147-A177-3AD203B41FA5}">
                      <a16:colId xmlns:a16="http://schemas.microsoft.com/office/drawing/2014/main" val="1089545993"/>
                    </a:ext>
                  </a:extLst>
                </a:gridCol>
                <a:gridCol w="246888">
                  <a:extLst>
                    <a:ext uri="{9D8B030D-6E8A-4147-A177-3AD203B41FA5}">
                      <a16:colId xmlns:a16="http://schemas.microsoft.com/office/drawing/2014/main" val="2003506309"/>
                    </a:ext>
                  </a:extLst>
                </a:gridCol>
                <a:gridCol w="246888">
                  <a:extLst>
                    <a:ext uri="{9D8B030D-6E8A-4147-A177-3AD203B41FA5}">
                      <a16:colId xmlns:a16="http://schemas.microsoft.com/office/drawing/2014/main" val="10644148"/>
                    </a:ext>
                  </a:extLst>
                </a:gridCol>
                <a:gridCol w="246888">
                  <a:extLst>
                    <a:ext uri="{9D8B030D-6E8A-4147-A177-3AD203B41FA5}">
                      <a16:colId xmlns:a16="http://schemas.microsoft.com/office/drawing/2014/main" val="522527688"/>
                    </a:ext>
                  </a:extLst>
                </a:gridCol>
                <a:gridCol w="246888">
                  <a:extLst>
                    <a:ext uri="{9D8B030D-6E8A-4147-A177-3AD203B41FA5}">
                      <a16:colId xmlns:a16="http://schemas.microsoft.com/office/drawing/2014/main" val="2130995354"/>
                    </a:ext>
                  </a:extLst>
                </a:gridCol>
                <a:gridCol w="246888">
                  <a:extLst>
                    <a:ext uri="{9D8B030D-6E8A-4147-A177-3AD203B41FA5}">
                      <a16:colId xmlns:a16="http://schemas.microsoft.com/office/drawing/2014/main" val="1573546642"/>
                    </a:ext>
                  </a:extLst>
                </a:gridCol>
                <a:gridCol w="246888">
                  <a:extLst>
                    <a:ext uri="{9D8B030D-6E8A-4147-A177-3AD203B41FA5}">
                      <a16:colId xmlns:a16="http://schemas.microsoft.com/office/drawing/2014/main" val="293857161"/>
                    </a:ext>
                  </a:extLst>
                </a:gridCol>
                <a:gridCol w="246888">
                  <a:extLst>
                    <a:ext uri="{9D8B030D-6E8A-4147-A177-3AD203B41FA5}">
                      <a16:colId xmlns:a16="http://schemas.microsoft.com/office/drawing/2014/main" val="1526912560"/>
                    </a:ext>
                  </a:extLst>
                </a:gridCol>
                <a:gridCol w="246888">
                  <a:extLst>
                    <a:ext uri="{9D8B030D-6E8A-4147-A177-3AD203B41FA5}">
                      <a16:colId xmlns:a16="http://schemas.microsoft.com/office/drawing/2014/main" val="3257668606"/>
                    </a:ext>
                  </a:extLst>
                </a:gridCol>
                <a:gridCol w="246888">
                  <a:extLst>
                    <a:ext uri="{9D8B030D-6E8A-4147-A177-3AD203B41FA5}">
                      <a16:colId xmlns:a16="http://schemas.microsoft.com/office/drawing/2014/main" val="3797556930"/>
                    </a:ext>
                  </a:extLst>
                </a:gridCol>
                <a:gridCol w="246888">
                  <a:extLst>
                    <a:ext uri="{9D8B030D-6E8A-4147-A177-3AD203B41FA5}">
                      <a16:colId xmlns:a16="http://schemas.microsoft.com/office/drawing/2014/main" val="1742489460"/>
                    </a:ext>
                  </a:extLst>
                </a:gridCol>
                <a:gridCol w="246888">
                  <a:extLst>
                    <a:ext uri="{9D8B030D-6E8A-4147-A177-3AD203B41FA5}">
                      <a16:colId xmlns:a16="http://schemas.microsoft.com/office/drawing/2014/main" val="2943703024"/>
                    </a:ext>
                  </a:extLst>
                </a:gridCol>
                <a:gridCol w="246888">
                  <a:extLst>
                    <a:ext uri="{9D8B030D-6E8A-4147-A177-3AD203B41FA5}">
                      <a16:colId xmlns:a16="http://schemas.microsoft.com/office/drawing/2014/main" val="1687798379"/>
                    </a:ext>
                  </a:extLst>
                </a:gridCol>
                <a:gridCol w="246888">
                  <a:extLst>
                    <a:ext uri="{9D8B030D-6E8A-4147-A177-3AD203B41FA5}">
                      <a16:colId xmlns:a16="http://schemas.microsoft.com/office/drawing/2014/main" val="508842488"/>
                    </a:ext>
                  </a:extLst>
                </a:gridCol>
                <a:gridCol w="246888">
                  <a:extLst>
                    <a:ext uri="{9D8B030D-6E8A-4147-A177-3AD203B41FA5}">
                      <a16:colId xmlns:a16="http://schemas.microsoft.com/office/drawing/2014/main" val="2147372907"/>
                    </a:ext>
                  </a:extLst>
                </a:gridCol>
                <a:gridCol w="246888">
                  <a:extLst>
                    <a:ext uri="{9D8B030D-6E8A-4147-A177-3AD203B41FA5}">
                      <a16:colId xmlns:a16="http://schemas.microsoft.com/office/drawing/2014/main" val="1669568955"/>
                    </a:ext>
                  </a:extLst>
                </a:gridCol>
                <a:gridCol w="246888">
                  <a:extLst>
                    <a:ext uri="{9D8B030D-6E8A-4147-A177-3AD203B41FA5}">
                      <a16:colId xmlns:a16="http://schemas.microsoft.com/office/drawing/2014/main" val="248383446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Expired?</a:t>
                      </a:r>
                    </a:p>
                  </a:txBody>
                  <a:tcPr/>
                </a:tc>
                <a:extLst>
                  <a:ext uri="{0D108BD9-81ED-4DB2-BD59-A6C34878D82A}">
                    <a16:rowId xmlns:a16="http://schemas.microsoft.com/office/drawing/2014/main" val="6128873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CHANNEL21 - 2024-01-24 15:00:49</a:t>
                      </a:r>
                      <a:r>
                        <a:rPr kumimoji="0" lang="de-DE" sz="1000" b="0" i="0" u="none" strike="noStrike" kern="1200" cap="none" spc="0" normalizeH="0" baseline="0" noProof="0">
                          <a:ln>
                            <a:noFill/>
                          </a:ln>
                          <a:solidFill>
                            <a:prstClr val="black"/>
                          </a:solidFill>
                          <a:effectLst/>
                          <a:uLnTx/>
                          <a:uFillTx/>
                          <a:latin typeface="Calibri"/>
                          <a:ea typeface="+mn-ea"/>
                          <a:cs typeface="+mn-cs"/>
                        </a:rPr>
                        <a:t>
 🐍🎙️Entweder/oder – kommentiere mit 💬! Bevor Sarah Kern in den Dschungel 🐒 gezogen ist, haben wir sie mit unseren Fragen vor die Wahl gestellt. Lieber Schlafentzug oder Hunger? Besser ekliges Essen als eng eingesperrt zu sein? Wie würdest DU dich entscheiden?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4.5260 %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736124597"/>
                  </a:ext>
                </a:extLst>
              </a:tr>
            </a:tbl>
          </a:graphicData>
        </a:graphic>
      </p:graphicFrame>
      <p:sp>
        <p:nvSpPr>
          <p:cNvPr id="4" name="Text Placeholder 3">
            <a:extLst>
              <a:ext uri="{FF2B5EF4-FFF2-40B4-BE49-F238E27FC236}">
                <a16:creationId xmlns:a16="http://schemas.microsoft.com/office/drawing/2014/main" id="{BF3DD3CB-CCCC-4780-8ACF-02270F9D2549}"/>
              </a:ext>
            </a:extLst>
          </p:cNvPr>
          <p:cNvSpPr>
            <a:spLocks noGrp="1"/>
          </p:cNvSpPr>
          <p:nvPr>
            <p:ph type="body" sz="quarter" idx="14"/>
          </p:nvPr>
        </p:nvSpPr>
        <p:spPr/>
        <p:txBody>
          <a:bodyPr/>
          <a:lstStyle/>
          <a:p>
            <a:r>
              <a:rPr lang="en-US"/>
              <a:t>01/01/2024 - 02/19/2024</a:t>
            </a:r>
          </a:p>
        </p:txBody>
      </p:sp>
    </p:spTree>
    <p:extLst>
      <p:ext uri="{BB962C8B-B14F-4D97-AF65-F5344CB8AC3E}">
        <p14:creationId xmlns:p14="http://schemas.microsoft.com/office/powerpoint/2010/main" val="51544010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9B868D-235E-4C66-B585-91AA5D104503}"/>
              </a:ext>
            </a:extLst>
          </p:cNvPr>
          <p:cNvSpPr>
            <a:spLocks noGrp="1"/>
          </p:cNvSpPr>
          <p:nvPr>
            <p:ph type="title"/>
          </p:nvPr>
        </p:nvSpPr>
        <p:spPr/>
        <p:txBody>
          <a:bodyPr/>
          <a:lstStyle/>
          <a:p>
            <a:r>
              <a:rPr lang="en-US"/>
              <a:t>Facebook Own Posts &amp; Shares Table | CHANNEL21 - 6 of 10</a:t>
            </a:r>
          </a:p>
        </p:txBody>
      </p:sp>
      <p:graphicFrame>
        <p:nvGraphicFramePr>
          <p:cNvPr id="5" name="Table Placeholder 4">
            <a:extLst>
              <a:ext uri="{FF2B5EF4-FFF2-40B4-BE49-F238E27FC236}">
                <a16:creationId xmlns:a16="http://schemas.microsoft.com/office/drawing/2014/main" id="{8189E210-FEC8-4E2E-B41B-2D907F36E09A}"/>
              </a:ext>
            </a:extLst>
          </p:cNvPr>
          <p:cNvGraphicFramePr>
            <a:graphicFrameLocks noGrp="1"/>
          </p:cNvGraphicFramePr>
          <p:nvPr>
            <p:ph type="tbl" sz="quarter" idx="13"/>
            <p:extLst>
              <p:ext uri="{D42A27DB-BD31-4B8C-83A1-F6EECF244321}">
                <p14:modId xmlns:p14="http://schemas.microsoft.com/office/powerpoint/2010/main" val="3332483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1">
                  <a:extLst>
                    <a:ext uri="{9D8B030D-6E8A-4147-A177-3AD203B41FA5}">
                      <a16:colId xmlns:a16="http://schemas.microsoft.com/office/drawing/2014/main" val="1236242960"/>
                    </a:ext>
                  </a:extLst>
                </a:gridCol>
                <a:gridCol w="822961">
                  <a:extLst>
                    <a:ext uri="{9D8B030D-6E8A-4147-A177-3AD203B41FA5}">
                      <a16:colId xmlns:a16="http://schemas.microsoft.com/office/drawing/2014/main" val="2126139862"/>
                    </a:ext>
                  </a:extLst>
                </a:gridCol>
                <a:gridCol w="246888">
                  <a:extLst>
                    <a:ext uri="{9D8B030D-6E8A-4147-A177-3AD203B41FA5}">
                      <a16:colId xmlns:a16="http://schemas.microsoft.com/office/drawing/2014/main" val="1675795330"/>
                    </a:ext>
                  </a:extLst>
                </a:gridCol>
                <a:gridCol w="246888">
                  <a:extLst>
                    <a:ext uri="{9D8B030D-6E8A-4147-A177-3AD203B41FA5}">
                      <a16:colId xmlns:a16="http://schemas.microsoft.com/office/drawing/2014/main" val="176208837"/>
                    </a:ext>
                  </a:extLst>
                </a:gridCol>
                <a:gridCol w="246888">
                  <a:extLst>
                    <a:ext uri="{9D8B030D-6E8A-4147-A177-3AD203B41FA5}">
                      <a16:colId xmlns:a16="http://schemas.microsoft.com/office/drawing/2014/main" val="3254015201"/>
                    </a:ext>
                  </a:extLst>
                </a:gridCol>
                <a:gridCol w="246888">
                  <a:extLst>
                    <a:ext uri="{9D8B030D-6E8A-4147-A177-3AD203B41FA5}">
                      <a16:colId xmlns:a16="http://schemas.microsoft.com/office/drawing/2014/main" val="1412684789"/>
                    </a:ext>
                  </a:extLst>
                </a:gridCol>
                <a:gridCol w="246888">
                  <a:extLst>
                    <a:ext uri="{9D8B030D-6E8A-4147-A177-3AD203B41FA5}">
                      <a16:colId xmlns:a16="http://schemas.microsoft.com/office/drawing/2014/main" val="21910385"/>
                    </a:ext>
                  </a:extLst>
                </a:gridCol>
                <a:gridCol w="246888">
                  <a:extLst>
                    <a:ext uri="{9D8B030D-6E8A-4147-A177-3AD203B41FA5}">
                      <a16:colId xmlns:a16="http://schemas.microsoft.com/office/drawing/2014/main" val="3684743864"/>
                    </a:ext>
                  </a:extLst>
                </a:gridCol>
                <a:gridCol w="246888">
                  <a:extLst>
                    <a:ext uri="{9D8B030D-6E8A-4147-A177-3AD203B41FA5}">
                      <a16:colId xmlns:a16="http://schemas.microsoft.com/office/drawing/2014/main" val="1051308336"/>
                    </a:ext>
                  </a:extLst>
                </a:gridCol>
                <a:gridCol w="246888">
                  <a:extLst>
                    <a:ext uri="{9D8B030D-6E8A-4147-A177-3AD203B41FA5}">
                      <a16:colId xmlns:a16="http://schemas.microsoft.com/office/drawing/2014/main" val="394348672"/>
                    </a:ext>
                  </a:extLst>
                </a:gridCol>
                <a:gridCol w="246888">
                  <a:extLst>
                    <a:ext uri="{9D8B030D-6E8A-4147-A177-3AD203B41FA5}">
                      <a16:colId xmlns:a16="http://schemas.microsoft.com/office/drawing/2014/main" val="874229146"/>
                    </a:ext>
                  </a:extLst>
                </a:gridCol>
                <a:gridCol w="246888">
                  <a:extLst>
                    <a:ext uri="{9D8B030D-6E8A-4147-A177-3AD203B41FA5}">
                      <a16:colId xmlns:a16="http://schemas.microsoft.com/office/drawing/2014/main" val="934567317"/>
                    </a:ext>
                  </a:extLst>
                </a:gridCol>
                <a:gridCol w="246888">
                  <a:extLst>
                    <a:ext uri="{9D8B030D-6E8A-4147-A177-3AD203B41FA5}">
                      <a16:colId xmlns:a16="http://schemas.microsoft.com/office/drawing/2014/main" val="2820741338"/>
                    </a:ext>
                  </a:extLst>
                </a:gridCol>
                <a:gridCol w="246888">
                  <a:extLst>
                    <a:ext uri="{9D8B030D-6E8A-4147-A177-3AD203B41FA5}">
                      <a16:colId xmlns:a16="http://schemas.microsoft.com/office/drawing/2014/main" val="3991849077"/>
                    </a:ext>
                  </a:extLst>
                </a:gridCol>
                <a:gridCol w="246888">
                  <a:extLst>
                    <a:ext uri="{9D8B030D-6E8A-4147-A177-3AD203B41FA5}">
                      <a16:colId xmlns:a16="http://schemas.microsoft.com/office/drawing/2014/main" val="2635872195"/>
                    </a:ext>
                  </a:extLst>
                </a:gridCol>
                <a:gridCol w="246888">
                  <a:extLst>
                    <a:ext uri="{9D8B030D-6E8A-4147-A177-3AD203B41FA5}">
                      <a16:colId xmlns:a16="http://schemas.microsoft.com/office/drawing/2014/main" val="2981321552"/>
                    </a:ext>
                  </a:extLst>
                </a:gridCol>
                <a:gridCol w="246888">
                  <a:extLst>
                    <a:ext uri="{9D8B030D-6E8A-4147-A177-3AD203B41FA5}">
                      <a16:colId xmlns:a16="http://schemas.microsoft.com/office/drawing/2014/main" val="2316288759"/>
                    </a:ext>
                  </a:extLst>
                </a:gridCol>
                <a:gridCol w="246888">
                  <a:extLst>
                    <a:ext uri="{9D8B030D-6E8A-4147-A177-3AD203B41FA5}">
                      <a16:colId xmlns:a16="http://schemas.microsoft.com/office/drawing/2014/main" val="3930834340"/>
                    </a:ext>
                  </a:extLst>
                </a:gridCol>
                <a:gridCol w="246888">
                  <a:extLst>
                    <a:ext uri="{9D8B030D-6E8A-4147-A177-3AD203B41FA5}">
                      <a16:colId xmlns:a16="http://schemas.microsoft.com/office/drawing/2014/main" val="3856277546"/>
                    </a:ext>
                  </a:extLst>
                </a:gridCol>
                <a:gridCol w="246888">
                  <a:extLst>
                    <a:ext uri="{9D8B030D-6E8A-4147-A177-3AD203B41FA5}">
                      <a16:colId xmlns:a16="http://schemas.microsoft.com/office/drawing/2014/main" val="262489974"/>
                    </a:ext>
                  </a:extLst>
                </a:gridCol>
                <a:gridCol w="246888">
                  <a:extLst>
                    <a:ext uri="{9D8B030D-6E8A-4147-A177-3AD203B41FA5}">
                      <a16:colId xmlns:a16="http://schemas.microsoft.com/office/drawing/2014/main" val="90339055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Expired?</a:t>
                      </a:r>
                    </a:p>
                  </a:txBody>
                  <a:tcPr/>
                </a:tc>
                <a:extLst>
                  <a:ext uri="{0D108BD9-81ED-4DB2-BD59-A6C34878D82A}">
                    <a16:rowId xmlns:a16="http://schemas.microsoft.com/office/drawing/2014/main" val="31659125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CHANNEL21 - 2024-01-21 19:01:14</a:t>
                      </a:r>
                      <a:r>
                        <a:rPr kumimoji="0" lang="de-DE" sz="1000" b="0" i="0" u="none" strike="noStrike" kern="1200" cap="none" spc="0" normalizeH="0" baseline="0" noProof="0">
                          <a:ln>
                            <a:noFill/>
                          </a:ln>
                          <a:solidFill>
                            <a:prstClr val="black"/>
                          </a:solidFill>
                          <a:effectLst/>
                          <a:uLnTx/>
                          <a:uFillTx/>
                          <a:latin typeface="Calibri"/>
                          <a:ea typeface="+mn-ea"/>
                          <a:cs typeface="+mn-cs"/>
                        </a:rPr>
                        <a:t>
 🐍 Das Abenteuer ist im vollen Gang, Sarah Kern ist im Dschungel! Wir haben ihr sechs Fragen gestellt, die uns brennend 🔥 interessieren. Von Angst bis Weißglut – hier kommen ihre ganz persönlichen Antworten.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2.1911 %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3781368990"/>
                  </a:ext>
                </a:extLst>
              </a:tr>
            </a:tbl>
          </a:graphicData>
        </a:graphic>
      </p:graphicFrame>
      <p:sp>
        <p:nvSpPr>
          <p:cNvPr id="4" name="Text Placeholder 3">
            <a:extLst>
              <a:ext uri="{FF2B5EF4-FFF2-40B4-BE49-F238E27FC236}">
                <a16:creationId xmlns:a16="http://schemas.microsoft.com/office/drawing/2014/main" id="{61FA9E16-4604-4253-BA34-1030919AA0F5}"/>
              </a:ext>
            </a:extLst>
          </p:cNvPr>
          <p:cNvSpPr>
            <a:spLocks noGrp="1"/>
          </p:cNvSpPr>
          <p:nvPr>
            <p:ph type="body" sz="quarter" idx="14"/>
          </p:nvPr>
        </p:nvSpPr>
        <p:spPr/>
        <p:txBody>
          <a:bodyPr/>
          <a:lstStyle/>
          <a:p>
            <a:r>
              <a:rPr lang="en-US"/>
              <a:t>01/01/2024 - 02/19/2024</a:t>
            </a:r>
          </a:p>
        </p:txBody>
      </p:sp>
    </p:spTree>
    <p:extLst>
      <p:ext uri="{BB962C8B-B14F-4D97-AF65-F5344CB8AC3E}">
        <p14:creationId xmlns:p14="http://schemas.microsoft.com/office/powerpoint/2010/main" val="199449591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20D669-96A8-4547-967D-07C73E955480}"/>
              </a:ext>
            </a:extLst>
          </p:cNvPr>
          <p:cNvSpPr>
            <a:spLocks noGrp="1"/>
          </p:cNvSpPr>
          <p:nvPr>
            <p:ph type="title"/>
          </p:nvPr>
        </p:nvSpPr>
        <p:spPr/>
        <p:txBody>
          <a:bodyPr/>
          <a:lstStyle/>
          <a:p>
            <a:r>
              <a:rPr lang="en-US"/>
              <a:t>Facebook Own Posts &amp; Shares Table | CHANNEL21 - 7 of 10</a:t>
            </a:r>
          </a:p>
        </p:txBody>
      </p:sp>
      <p:graphicFrame>
        <p:nvGraphicFramePr>
          <p:cNvPr id="5" name="Table Placeholder 4">
            <a:extLst>
              <a:ext uri="{FF2B5EF4-FFF2-40B4-BE49-F238E27FC236}">
                <a16:creationId xmlns:a16="http://schemas.microsoft.com/office/drawing/2014/main" id="{8CB37A47-5702-4B4F-B823-00387525C0DD}"/>
              </a:ext>
            </a:extLst>
          </p:cNvPr>
          <p:cNvGraphicFramePr>
            <a:graphicFrameLocks noGrp="1"/>
          </p:cNvGraphicFramePr>
          <p:nvPr>
            <p:ph type="tbl" sz="quarter" idx="13"/>
            <p:extLst>
              <p:ext uri="{D42A27DB-BD31-4B8C-83A1-F6EECF244321}">
                <p14:modId xmlns:p14="http://schemas.microsoft.com/office/powerpoint/2010/main" val="353970691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1">
                  <a:extLst>
                    <a:ext uri="{9D8B030D-6E8A-4147-A177-3AD203B41FA5}">
                      <a16:colId xmlns:a16="http://schemas.microsoft.com/office/drawing/2014/main" val="417619370"/>
                    </a:ext>
                  </a:extLst>
                </a:gridCol>
                <a:gridCol w="822961">
                  <a:extLst>
                    <a:ext uri="{9D8B030D-6E8A-4147-A177-3AD203B41FA5}">
                      <a16:colId xmlns:a16="http://schemas.microsoft.com/office/drawing/2014/main" val="3715357178"/>
                    </a:ext>
                  </a:extLst>
                </a:gridCol>
                <a:gridCol w="246888">
                  <a:extLst>
                    <a:ext uri="{9D8B030D-6E8A-4147-A177-3AD203B41FA5}">
                      <a16:colId xmlns:a16="http://schemas.microsoft.com/office/drawing/2014/main" val="1897430425"/>
                    </a:ext>
                  </a:extLst>
                </a:gridCol>
                <a:gridCol w="246888">
                  <a:extLst>
                    <a:ext uri="{9D8B030D-6E8A-4147-A177-3AD203B41FA5}">
                      <a16:colId xmlns:a16="http://schemas.microsoft.com/office/drawing/2014/main" val="899812148"/>
                    </a:ext>
                  </a:extLst>
                </a:gridCol>
                <a:gridCol w="246888">
                  <a:extLst>
                    <a:ext uri="{9D8B030D-6E8A-4147-A177-3AD203B41FA5}">
                      <a16:colId xmlns:a16="http://schemas.microsoft.com/office/drawing/2014/main" val="3175000847"/>
                    </a:ext>
                  </a:extLst>
                </a:gridCol>
                <a:gridCol w="246888">
                  <a:extLst>
                    <a:ext uri="{9D8B030D-6E8A-4147-A177-3AD203B41FA5}">
                      <a16:colId xmlns:a16="http://schemas.microsoft.com/office/drawing/2014/main" val="3200064528"/>
                    </a:ext>
                  </a:extLst>
                </a:gridCol>
                <a:gridCol w="246888">
                  <a:extLst>
                    <a:ext uri="{9D8B030D-6E8A-4147-A177-3AD203B41FA5}">
                      <a16:colId xmlns:a16="http://schemas.microsoft.com/office/drawing/2014/main" val="1589738964"/>
                    </a:ext>
                  </a:extLst>
                </a:gridCol>
                <a:gridCol w="246888">
                  <a:extLst>
                    <a:ext uri="{9D8B030D-6E8A-4147-A177-3AD203B41FA5}">
                      <a16:colId xmlns:a16="http://schemas.microsoft.com/office/drawing/2014/main" val="3880521679"/>
                    </a:ext>
                  </a:extLst>
                </a:gridCol>
                <a:gridCol w="246888">
                  <a:extLst>
                    <a:ext uri="{9D8B030D-6E8A-4147-A177-3AD203B41FA5}">
                      <a16:colId xmlns:a16="http://schemas.microsoft.com/office/drawing/2014/main" val="1260234339"/>
                    </a:ext>
                  </a:extLst>
                </a:gridCol>
                <a:gridCol w="246888">
                  <a:extLst>
                    <a:ext uri="{9D8B030D-6E8A-4147-A177-3AD203B41FA5}">
                      <a16:colId xmlns:a16="http://schemas.microsoft.com/office/drawing/2014/main" val="1084750423"/>
                    </a:ext>
                  </a:extLst>
                </a:gridCol>
                <a:gridCol w="246888">
                  <a:extLst>
                    <a:ext uri="{9D8B030D-6E8A-4147-A177-3AD203B41FA5}">
                      <a16:colId xmlns:a16="http://schemas.microsoft.com/office/drawing/2014/main" val="159965480"/>
                    </a:ext>
                  </a:extLst>
                </a:gridCol>
                <a:gridCol w="246888">
                  <a:extLst>
                    <a:ext uri="{9D8B030D-6E8A-4147-A177-3AD203B41FA5}">
                      <a16:colId xmlns:a16="http://schemas.microsoft.com/office/drawing/2014/main" val="2031552120"/>
                    </a:ext>
                  </a:extLst>
                </a:gridCol>
                <a:gridCol w="246888">
                  <a:extLst>
                    <a:ext uri="{9D8B030D-6E8A-4147-A177-3AD203B41FA5}">
                      <a16:colId xmlns:a16="http://schemas.microsoft.com/office/drawing/2014/main" val="299459583"/>
                    </a:ext>
                  </a:extLst>
                </a:gridCol>
                <a:gridCol w="246888">
                  <a:extLst>
                    <a:ext uri="{9D8B030D-6E8A-4147-A177-3AD203B41FA5}">
                      <a16:colId xmlns:a16="http://schemas.microsoft.com/office/drawing/2014/main" val="2093839345"/>
                    </a:ext>
                  </a:extLst>
                </a:gridCol>
                <a:gridCol w="246888">
                  <a:extLst>
                    <a:ext uri="{9D8B030D-6E8A-4147-A177-3AD203B41FA5}">
                      <a16:colId xmlns:a16="http://schemas.microsoft.com/office/drawing/2014/main" val="2613334984"/>
                    </a:ext>
                  </a:extLst>
                </a:gridCol>
                <a:gridCol w="246888">
                  <a:extLst>
                    <a:ext uri="{9D8B030D-6E8A-4147-A177-3AD203B41FA5}">
                      <a16:colId xmlns:a16="http://schemas.microsoft.com/office/drawing/2014/main" val="172043240"/>
                    </a:ext>
                  </a:extLst>
                </a:gridCol>
                <a:gridCol w="246888">
                  <a:extLst>
                    <a:ext uri="{9D8B030D-6E8A-4147-A177-3AD203B41FA5}">
                      <a16:colId xmlns:a16="http://schemas.microsoft.com/office/drawing/2014/main" val="1248835512"/>
                    </a:ext>
                  </a:extLst>
                </a:gridCol>
                <a:gridCol w="246888">
                  <a:extLst>
                    <a:ext uri="{9D8B030D-6E8A-4147-A177-3AD203B41FA5}">
                      <a16:colId xmlns:a16="http://schemas.microsoft.com/office/drawing/2014/main" val="1426893736"/>
                    </a:ext>
                  </a:extLst>
                </a:gridCol>
                <a:gridCol w="246888">
                  <a:extLst>
                    <a:ext uri="{9D8B030D-6E8A-4147-A177-3AD203B41FA5}">
                      <a16:colId xmlns:a16="http://schemas.microsoft.com/office/drawing/2014/main" val="1841830569"/>
                    </a:ext>
                  </a:extLst>
                </a:gridCol>
                <a:gridCol w="246888">
                  <a:extLst>
                    <a:ext uri="{9D8B030D-6E8A-4147-A177-3AD203B41FA5}">
                      <a16:colId xmlns:a16="http://schemas.microsoft.com/office/drawing/2014/main" val="2287730031"/>
                    </a:ext>
                  </a:extLst>
                </a:gridCol>
                <a:gridCol w="246888">
                  <a:extLst>
                    <a:ext uri="{9D8B030D-6E8A-4147-A177-3AD203B41FA5}">
                      <a16:colId xmlns:a16="http://schemas.microsoft.com/office/drawing/2014/main" val="285296804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Expired?</a:t>
                      </a:r>
                    </a:p>
                  </a:txBody>
                  <a:tcPr/>
                </a:tc>
                <a:extLst>
                  <a:ext uri="{0D108BD9-81ED-4DB2-BD59-A6C34878D82A}">
                    <a16:rowId xmlns:a16="http://schemas.microsoft.com/office/drawing/2014/main" val="27444204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CHANNEL21 - 2024-01-19 19:00:07</a:t>
                      </a:r>
                      <a:r>
                        <a:rPr kumimoji="0" lang="de-DE" sz="1000" b="0" i="0" u="none" strike="noStrike" kern="1200" cap="none" spc="0" normalizeH="0" baseline="0" noProof="0">
                          <a:ln>
                            <a:noFill/>
                          </a:ln>
                          <a:solidFill>
                            <a:prstClr val="black"/>
                          </a:solidFill>
                          <a:effectLst/>
                          <a:uLnTx/>
                          <a:uFillTx/>
                          <a:latin typeface="Calibri"/>
                          <a:ea typeface="+mn-ea"/>
                          <a:cs typeface="+mn-cs"/>
                        </a:rPr>
                        <a:t>
 🐍🐒 Der Mittag danach – das ist dein Date für die nächsten Tage mit Luisa Verfürth. Als Style-Expertin und langjährige Kollegin von Sarah zeigt sie dir ab jetzt in unserem täglichen Live-Shopping die schönsten Fashion-Highlights und plaudert währenddessen über alle Neuigkeiten aus dem australischen Dschungel. Solange Sarah Kern im RTL-Dschungel ist, ist ihre Unterstützung unser aller Mission 👑 und unser LIVE-Shopping DER Pflichttermin, wenn du up to date bleiben willst!</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3.9901 %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3419174642"/>
                  </a:ext>
                </a:extLst>
              </a:tr>
            </a:tbl>
          </a:graphicData>
        </a:graphic>
      </p:graphicFrame>
      <p:sp>
        <p:nvSpPr>
          <p:cNvPr id="4" name="Text Placeholder 3">
            <a:extLst>
              <a:ext uri="{FF2B5EF4-FFF2-40B4-BE49-F238E27FC236}">
                <a16:creationId xmlns:a16="http://schemas.microsoft.com/office/drawing/2014/main" id="{642CFB7F-988A-42D4-A58D-AE9EDAC7C65A}"/>
              </a:ext>
            </a:extLst>
          </p:cNvPr>
          <p:cNvSpPr>
            <a:spLocks noGrp="1"/>
          </p:cNvSpPr>
          <p:nvPr>
            <p:ph type="body" sz="quarter" idx="14"/>
          </p:nvPr>
        </p:nvSpPr>
        <p:spPr/>
        <p:txBody>
          <a:bodyPr/>
          <a:lstStyle/>
          <a:p>
            <a:r>
              <a:rPr lang="en-US"/>
              <a:t>01/01/2024 - 02/19/2024</a:t>
            </a:r>
          </a:p>
        </p:txBody>
      </p:sp>
    </p:spTree>
    <p:extLst>
      <p:ext uri="{BB962C8B-B14F-4D97-AF65-F5344CB8AC3E}">
        <p14:creationId xmlns:p14="http://schemas.microsoft.com/office/powerpoint/2010/main" val="133659676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D183C4-2670-41F5-9E73-654BC2C0CE9B}"/>
              </a:ext>
            </a:extLst>
          </p:cNvPr>
          <p:cNvSpPr>
            <a:spLocks noGrp="1"/>
          </p:cNvSpPr>
          <p:nvPr>
            <p:ph type="title"/>
          </p:nvPr>
        </p:nvSpPr>
        <p:spPr/>
        <p:txBody>
          <a:bodyPr/>
          <a:lstStyle/>
          <a:p>
            <a:r>
              <a:rPr lang="en-US"/>
              <a:t>Facebook Own Posts &amp; Shares Table | CHANNEL21 - 8 of 10</a:t>
            </a:r>
          </a:p>
        </p:txBody>
      </p:sp>
      <p:graphicFrame>
        <p:nvGraphicFramePr>
          <p:cNvPr id="5" name="Table Placeholder 4">
            <a:extLst>
              <a:ext uri="{FF2B5EF4-FFF2-40B4-BE49-F238E27FC236}">
                <a16:creationId xmlns:a16="http://schemas.microsoft.com/office/drawing/2014/main" id="{7D27C266-10C7-4758-B421-7FF782BD1B16}"/>
              </a:ext>
            </a:extLst>
          </p:cNvPr>
          <p:cNvGraphicFramePr>
            <a:graphicFrameLocks noGrp="1"/>
          </p:cNvGraphicFramePr>
          <p:nvPr>
            <p:ph type="tbl" sz="quarter" idx="13"/>
            <p:extLst>
              <p:ext uri="{D42A27DB-BD31-4B8C-83A1-F6EECF244321}">
                <p14:modId xmlns:p14="http://schemas.microsoft.com/office/powerpoint/2010/main" val="39602923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1">
                  <a:extLst>
                    <a:ext uri="{9D8B030D-6E8A-4147-A177-3AD203B41FA5}">
                      <a16:colId xmlns:a16="http://schemas.microsoft.com/office/drawing/2014/main" val="1580010846"/>
                    </a:ext>
                  </a:extLst>
                </a:gridCol>
                <a:gridCol w="822961">
                  <a:extLst>
                    <a:ext uri="{9D8B030D-6E8A-4147-A177-3AD203B41FA5}">
                      <a16:colId xmlns:a16="http://schemas.microsoft.com/office/drawing/2014/main" val="3341226997"/>
                    </a:ext>
                  </a:extLst>
                </a:gridCol>
                <a:gridCol w="246888">
                  <a:extLst>
                    <a:ext uri="{9D8B030D-6E8A-4147-A177-3AD203B41FA5}">
                      <a16:colId xmlns:a16="http://schemas.microsoft.com/office/drawing/2014/main" val="1166192772"/>
                    </a:ext>
                  </a:extLst>
                </a:gridCol>
                <a:gridCol w="246888">
                  <a:extLst>
                    <a:ext uri="{9D8B030D-6E8A-4147-A177-3AD203B41FA5}">
                      <a16:colId xmlns:a16="http://schemas.microsoft.com/office/drawing/2014/main" val="2200583150"/>
                    </a:ext>
                  </a:extLst>
                </a:gridCol>
                <a:gridCol w="246888">
                  <a:extLst>
                    <a:ext uri="{9D8B030D-6E8A-4147-A177-3AD203B41FA5}">
                      <a16:colId xmlns:a16="http://schemas.microsoft.com/office/drawing/2014/main" val="1554722102"/>
                    </a:ext>
                  </a:extLst>
                </a:gridCol>
                <a:gridCol w="246888">
                  <a:extLst>
                    <a:ext uri="{9D8B030D-6E8A-4147-A177-3AD203B41FA5}">
                      <a16:colId xmlns:a16="http://schemas.microsoft.com/office/drawing/2014/main" val="205634437"/>
                    </a:ext>
                  </a:extLst>
                </a:gridCol>
                <a:gridCol w="246888">
                  <a:extLst>
                    <a:ext uri="{9D8B030D-6E8A-4147-A177-3AD203B41FA5}">
                      <a16:colId xmlns:a16="http://schemas.microsoft.com/office/drawing/2014/main" val="1865509368"/>
                    </a:ext>
                  </a:extLst>
                </a:gridCol>
                <a:gridCol w="246888">
                  <a:extLst>
                    <a:ext uri="{9D8B030D-6E8A-4147-A177-3AD203B41FA5}">
                      <a16:colId xmlns:a16="http://schemas.microsoft.com/office/drawing/2014/main" val="2895031512"/>
                    </a:ext>
                  </a:extLst>
                </a:gridCol>
                <a:gridCol w="246888">
                  <a:extLst>
                    <a:ext uri="{9D8B030D-6E8A-4147-A177-3AD203B41FA5}">
                      <a16:colId xmlns:a16="http://schemas.microsoft.com/office/drawing/2014/main" val="1070319718"/>
                    </a:ext>
                  </a:extLst>
                </a:gridCol>
                <a:gridCol w="246888">
                  <a:extLst>
                    <a:ext uri="{9D8B030D-6E8A-4147-A177-3AD203B41FA5}">
                      <a16:colId xmlns:a16="http://schemas.microsoft.com/office/drawing/2014/main" val="715385297"/>
                    </a:ext>
                  </a:extLst>
                </a:gridCol>
                <a:gridCol w="246888">
                  <a:extLst>
                    <a:ext uri="{9D8B030D-6E8A-4147-A177-3AD203B41FA5}">
                      <a16:colId xmlns:a16="http://schemas.microsoft.com/office/drawing/2014/main" val="2408405476"/>
                    </a:ext>
                  </a:extLst>
                </a:gridCol>
                <a:gridCol w="246888">
                  <a:extLst>
                    <a:ext uri="{9D8B030D-6E8A-4147-A177-3AD203B41FA5}">
                      <a16:colId xmlns:a16="http://schemas.microsoft.com/office/drawing/2014/main" val="3653469197"/>
                    </a:ext>
                  </a:extLst>
                </a:gridCol>
                <a:gridCol w="246888">
                  <a:extLst>
                    <a:ext uri="{9D8B030D-6E8A-4147-A177-3AD203B41FA5}">
                      <a16:colId xmlns:a16="http://schemas.microsoft.com/office/drawing/2014/main" val="2189402388"/>
                    </a:ext>
                  </a:extLst>
                </a:gridCol>
                <a:gridCol w="246888">
                  <a:extLst>
                    <a:ext uri="{9D8B030D-6E8A-4147-A177-3AD203B41FA5}">
                      <a16:colId xmlns:a16="http://schemas.microsoft.com/office/drawing/2014/main" val="2645008693"/>
                    </a:ext>
                  </a:extLst>
                </a:gridCol>
                <a:gridCol w="246888">
                  <a:extLst>
                    <a:ext uri="{9D8B030D-6E8A-4147-A177-3AD203B41FA5}">
                      <a16:colId xmlns:a16="http://schemas.microsoft.com/office/drawing/2014/main" val="2533805005"/>
                    </a:ext>
                  </a:extLst>
                </a:gridCol>
                <a:gridCol w="246888">
                  <a:extLst>
                    <a:ext uri="{9D8B030D-6E8A-4147-A177-3AD203B41FA5}">
                      <a16:colId xmlns:a16="http://schemas.microsoft.com/office/drawing/2014/main" val="3841657723"/>
                    </a:ext>
                  </a:extLst>
                </a:gridCol>
                <a:gridCol w="246888">
                  <a:extLst>
                    <a:ext uri="{9D8B030D-6E8A-4147-A177-3AD203B41FA5}">
                      <a16:colId xmlns:a16="http://schemas.microsoft.com/office/drawing/2014/main" val="1609311459"/>
                    </a:ext>
                  </a:extLst>
                </a:gridCol>
                <a:gridCol w="246888">
                  <a:extLst>
                    <a:ext uri="{9D8B030D-6E8A-4147-A177-3AD203B41FA5}">
                      <a16:colId xmlns:a16="http://schemas.microsoft.com/office/drawing/2014/main" val="3590022280"/>
                    </a:ext>
                  </a:extLst>
                </a:gridCol>
                <a:gridCol w="246888">
                  <a:extLst>
                    <a:ext uri="{9D8B030D-6E8A-4147-A177-3AD203B41FA5}">
                      <a16:colId xmlns:a16="http://schemas.microsoft.com/office/drawing/2014/main" val="26708352"/>
                    </a:ext>
                  </a:extLst>
                </a:gridCol>
                <a:gridCol w="246888">
                  <a:extLst>
                    <a:ext uri="{9D8B030D-6E8A-4147-A177-3AD203B41FA5}">
                      <a16:colId xmlns:a16="http://schemas.microsoft.com/office/drawing/2014/main" val="3293813275"/>
                    </a:ext>
                  </a:extLst>
                </a:gridCol>
                <a:gridCol w="246888">
                  <a:extLst>
                    <a:ext uri="{9D8B030D-6E8A-4147-A177-3AD203B41FA5}">
                      <a16:colId xmlns:a16="http://schemas.microsoft.com/office/drawing/2014/main" val="65249306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Expired?</a:t>
                      </a:r>
                    </a:p>
                  </a:txBody>
                  <a:tcPr/>
                </a:tc>
                <a:extLst>
                  <a:ext uri="{0D108BD9-81ED-4DB2-BD59-A6C34878D82A}">
                    <a16:rowId xmlns:a16="http://schemas.microsoft.com/office/drawing/2014/main" val="33893824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CHANNEL21 - 2024-01-19 15:00:40</a:t>
                      </a:r>
                      <a:r>
                        <a:rPr kumimoji="0" lang="de-DE" sz="1000" b="0" i="0" u="none" strike="noStrike" kern="1200" cap="none" spc="0" normalizeH="0" baseline="0" noProof="0">
                          <a:ln>
                            <a:noFill/>
                          </a:ln>
                          <a:solidFill>
                            <a:prstClr val="black"/>
                          </a:solidFill>
                          <a:effectLst/>
                          <a:uLnTx/>
                          <a:uFillTx/>
                          <a:latin typeface="Calibri"/>
                          <a:ea typeface="+mn-ea"/>
                          <a:cs typeface="+mn-cs"/>
                        </a:rPr>
                        <a:t>
 🦎🐒 Es ist wahr, unsere Sarah Kern geht ins Dschungelcamp – und wir fiebern mit! Selbstverständlich können wir nicht vor Ort in Australiens Dschungel 🦟Mäuschen sein, aber wir verfolgen im Januar jede Sekunde der Reality-Show Ich bin ein Star – Holt mich hier raus! und unterstützen unsere Queen of Fashion von jedem einzelnen Wohnzimmer aus. Bist du mit dabei?
#ibes #dschungelcamp #sarahkern #channel21</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6846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6619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6619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4.8950 %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488657110"/>
                  </a:ext>
                </a:extLst>
              </a:tr>
            </a:tbl>
          </a:graphicData>
        </a:graphic>
      </p:graphicFrame>
      <p:sp>
        <p:nvSpPr>
          <p:cNvPr id="4" name="Text Placeholder 3">
            <a:extLst>
              <a:ext uri="{FF2B5EF4-FFF2-40B4-BE49-F238E27FC236}">
                <a16:creationId xmlns:a16="http://schemas.microsoft.com/office/drawing/2014/main" id="{D43F26EE-C6CF-4661-BC1A-1FF40BC5ECA2}"/>
              </a:ext>
            </a:extLst>
          </p:cNvPr>
          <p:cNvSpPr>
            <a:spLocks noGrp="1"/>
          </p:cNvSpPr>
          <p:nvPr>
            <p:ph type="body" sz="quarter" idx="14"/>
          </p:nvPr>
        </p:nvSpPr>
        <p:spPr/>
        <p:txBody>
          <a:bodyPr/>
          <a:lstStyle/>
          <a:p>
            <a:r>
              <a:rPr lang="en-US"/>
              <a:t>01/01/2024 - 02/19/2024</a:t>
            </a:r>
          </a:p>
        </p:txBody>
      </p:sp>
    </p:spTree>
    <p:extLst>
      <p:ext uri="{BB962C8B-B14F-4D97-AF65-F5344CB8AC3E}">
        <p14:creationId xmlns:p14="http://schemas.microsoft.com/office/powerpoint/2010/main" val="149999521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EE7913-F47C-4A05-9C17-1D8B1A0AD207}"/>
              </a:ext>
            </a:extLst>
          </p:cNvPr>
          <p:cNvSpPr>
            <a:spLocks noGrp="1"/>
          </p:cNvSpPr>
          <p:nvPr>
            <p:ph type="title"/>
          </p:nvPr>
        </p:nvSpPr>
        <p:spPr/>
        <p:txBody>
          <a:bodyPr/>
          <a:lstStyle/>
          <a:p>
            <a:r>
              <a:rPr lang="en-US"/>
              <a:t>Facebook Own Posts &amp; Shares Table | CHANNEL21 - 9 of 10</a:t>
            </a:r>
          </a:p>
        </p:txBody>
      </p:sp>
      <p:graphicFrame>
        <p:nvGraphicFramePr>
          <p:cNvPr id="5" name="Table Placeholder 4">
            <a:extLst>
              <a:ext uri="{FF2B5EF4-FFF2-40B4-BE49-F238E27FC236}">
                <a16:creationId xmlns:a16="http://schemas.microsoft.com/office/drawing/2014/main" id="{5B7A88CD-3989-40DF-B800-063A871744F0}"/>
              </a:ext>
            </a:extLst>
          </p:cNvPr>
          <p:cNvGraphicFramePr>
            <a:graphicFrameLocks noGrp="1"/>
          </p:cNvGraphicFramePr>
          <p:nvPr>
            <p:ph type="tbl" sz="quarter" idx="13"/>
            <p:extLst>
              <p:ext uri="{D42A27DB-BD31-4B8C-83A1-F6EECF244321}">
                <p14:modId xmlns:p14="http://schemas.microsoft.com/office/powerpoint/2010/main" val="313386053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1">
                  <a:extLst>
                    <a:ext uri="{9D8B030D-6E8A-4147-A177-3AD203B41FA5}">
                      <a16:colId xmlns:a16="http://schemas.microsoft.com/office/drawing/2014/main" val="4148315469"/>
                    </a:ext>
                  </a:extLst>
                </a:gridCol>
                <a:gridCol w="822961">
                  <a:extLst>
                    <a:ext uri="{9D8B030D-6E8A-4147-A177-3AD203B41FA5}">
                      <a16:colId xmlns:a16="http://schemas.microsoft.com/office/drawing/2014/main" val="2363391946"/>
                    </a:ext>
                  </a:extLst>
                </a:gridCol>
                <a:gridCol w="246888">
                  <a:extLst>
                    <a:ext uri="{9D8B030D-6E8A-4147-A177-3AD203B41FA5}">
                      <a16:colId xmlns:a16="http://schemas.microsoft.com/office/drawing/2014/main" val="799611463"/>
                    </a:ext>
                  </a:extLst>
                </a:gridCol>
                <a:gridCol w="246888">
                  <a:extLst>
                    <a:ext uri="{9D8B030D-6E8A-4147-A177-3AD203B41FA5}">
                      <a16:colId xmlns:a16="http://schemas.microsoft.com/office/drawing/2014/main" val="3542599621"/>
                    </a:ext>
                  </a:extLst>
                </a:gridCol>
                <a:gridCol w="246888">
                  <a:extLst>
                    <a:ext uri="{9D8B030D-6E8A-4147-A177-3AD203B41FA5}">
                      <a16:colId xmlns:a16="http://schemas.microsoft.com/office/drawing/2014/main" val="3301894349"/>
                    </a:ext>
                  </a:extLst>
                </a:gridCol>
                <a:gridCol w="246888">
                  <a:extLst>
                    <a:ext uri="{9D8B030D-6E8A-4147-A177-3AD203B41FA5}">
                      <a16:colId xmlns:a16="http://schemas.microsoft.com/office/drawing/2014/main" val="1143981185"/>
                    </a:ext>
                  </a:extLst>
                </a:gridCol>
                <a:gridCol w="246888">
                  <a:extLst>
                    <a:ext uri="{9D8B030D-6E8A-4147-A177-3AD203B41FA5}">
                      <a16:colId xmlns:a16="http://schemas.microsoft.com/office/drawing/2014/main" val="1573555129"/>
                    </a:ext>
                  </a:extLst>
                </a:gridCol>
                <a:gridCol w="246888">
                  <a:extLst>
                    <a:ext uri="{9D8B030D-6E8A-4147-A177-3AD203B41FA5}">
                      <a16:colId xmlns:a16="http://schemas.microsoft.com/office/drawing/2014/main" val="2731820421"/>
                    </a:ext>
                  </a:extLst>
                </a:gridCol>
                <a:gridCol w="246888">
                  <a:extLst>
                    <a:ext uri="{9D8B030D-6E8A-4147-A177-3AD203B41FA5}">
                      <a16:colId xmlns:a16="http://schemas.microsoft.com/office/drawing/2014/main" val="929915241"/>
                    </a:ext>
                  </a:extLst>
                </a:gridCol>
                <a:gridCol w="246888">
                  <a:extLst>
                    <a:ext uri="{9D8B030D-6E8A-4147-A177-3AD203B41FA5}">
                      <a16:colId xmlns:a16="http://schemas.microsoft.com/office/drawing/2014/main" val="147800524"/>
                    </a:ext>
                  </a:extLst>
                </a:gridCol>
                <a:gridCol w="246888">
                  <a:extLst>
                    <a:ext uri="{9D8B030D-6E8A-4147-A177-3AD203B41FA5}">
                      <a16:colId xmlns:a16="http://schemas.microsoft.com/office/drawing/2014/main" val="3385230346"/>
                    </a:ext>
                  </a:extLst>
                </a:gridCol>
                <a:gridCol w="246888">
                  <a:extLst>
                    <a:ext uri="{9D8B030D-6E8A-4147-A177-3AD203B41FA5}">
                      <a16:colId xmlns:a16="http://schemas.microsoft.com/office/drawing/2014/main" val="2353439989"/>
                    </a:ext>
                  </a:extLst>
                </a:gridCol>
                <a:gridCol w="246888">
                  <a:extLst>
                    <a:ext uri="{9D8B030D-6E8A-4147-A177-3AD203B41FA5}">
                      <a16:colId xmlns:a16="http://schemas.microsoft.com/office/drawing/2014/main" val="2351685703"/>
                    </a:ext>
                  </a:extLst>
                </a:gridCol>
                <a:gridCol w="246888">
                  <a:extLst>
                    <a:ext uri="{9D8B030D-6E8A-4147-A177-3AD203B41FA5}">
                      <a16:colId xmlns:a16="http://schemas.microsoft.com/office/drawing/2014/main" val="2948309496"/>
                    </a:ext>
                  </a:extLst>
                </a:gridCol>
                <a:gridCol w="246888">
                  <a:extLst>
                    <a:ext uri="{9D8B030D-6E8A-4147-A177-3AD203B41FA5}">
                      <a16:colId xmlns:a16="http://schemas.microsoft.com/office/drawing/2014/main" val="4212610741"/>
                    </a:ext>
                  </a:extLst>
                </a:gridCol>
                <a:gridCol w="246888">
                  <a:extLst>
                    <a:ext uri="{9D8B030D-6E8A-4147-A177-3AD203B41FA5}">
                      <a16:colId xmlns:a16="http://schemas.microsoft.com/office/drawing/2014/main" val="532888533"/>
                    </a:ext>
                  </a:extLst>
                </a:gridCol>
                <a:gridCol w="246888">
                  <a:extLst>
                    <a:ext uri="{9D8B030D-6E8A-4147-A177-3AD203B41FA5}">
                      <a16:colId xmlns:a16="http://schemas.microsoft.com/office/drawing/2014/main" val="2397903127"/>
                    </a:ext>
                  </a:extLst>
                </a:gridCol>
                <a:gridCol w="246888">
                  <a:extLst>
                    <a:ext uri="{9D8B030D-6E8A-4147-A177-3AD203B41FA5}">
                      <a16:colId xmlns:a16="http://schemas.microsoft.com/office/drawing/2014/main" val="1877182308"/>
                    </a:ext>
                  </a:extLst>
                </a:gridCol>
                <a:gridCol w="246888">
                  <a:extLst>
                    <a:ext uri="{9D8B030D-6E8A-4147-A177-3AD203B41FA5}">
                      <a16:colId xmlns:a16="http://schemas.microsoft.com/office/drawing/2014/main" val="4118951862"/>
                    </a:ext>
                  </a:extLst>
                </a:gridCol>
                <a:gridCol w="246888">
                  <a:extLst>
                    <a:ext uri="{9D8B030D-6E8A-4147-A177-3AD203B41FA5}">
                      <a16:colId xmlns:a16="http://schemas.microsoft.com/office/drawing/2014/main" val="1439684701"/>
                    </a:ext>
                  </a:extLst>
                </a:gridCol>
                <a:gridCol w="246888">
                  <a:extLst>
                    <a:ext uri="{9D8B030D-6E8A-4147-A177-3AD203B41FA5}">
                      <a16:colId xmlns:a16="http://schemas.microsoft.com/office/drawing/2014/main" val="420725013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Expired?</a:t>
                      </a:r>
                    </a:p>
                  </a:txBody>
                  <a:tcPr/>
                </a:tc>
                <a:extLst>
                  <a:ext uri="{0D108BD9-81ED-4DB2-BD59-A6C34878D82A}">
                    <a16:rowId xmlns:a16="http://schemas.microsoft.com/office/drawing/2014/main" val="1023402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CHANNEL21 - 2024-01-17 09:30:29</a:t>
                      </a:r>
                      <a:r>
                        <a:rPr kumimoji="0" lang="de-DE" sz="1000" b="0" i="0" u="none" strike="noStrike" kern="1200" cap="none" spc="0" normalizeH="0" baseline="0" noProof="0">
                          <a:ln>
                            <a:noFill/>
                          </a:ln>
                          <a:solidFill>
                            <a:prstClr val="black"/>
                          </a:solidFill>
                          <a:effectLst/>
                          <a:uLnTx/>
                          <a:uFillTx/>
                          <a:latin typeface="Calibri"/>
                          <a:ea typeface="+mn-ea"/>
                          <a:cs typeface="+mn-cs"/>
                        </a:rPr>
                        <a:t>
 🐍🐒 Das Dschungelfieber greift auch in der Fashion-Szene um sich – wer wären wir denn, wenn wir euch nicht sofort die schönsten Looks präsentieren würden? Animal-Muster und tropische Prints auf Blusen, Hosen und Kleidern gehen Hand in Hand mit wilden Vibes 🐆. Ziehst du mit (ein)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116368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85805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84408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0.3776 %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2547327026"/>
                  </a:ext>
                </a:extLst>
              </a:tr>
            </a:tbl>
          </a:graphicData>
        </a:graphic>
      </p:graphicFrame>
      <p:sp>
        <p:nvSpPr>
          <p:cNvPr id="4" name="Text Placeholder 3">
            <a:extLst>
              <a:ext uri="{FF2B5EF4-FFF2-40B4-BE49-F238E27FC236}">
                <a16:creationId xmlns:a16="http://schemas.microsoft.com/office/drawing/2014/main" id="{0CDBD269-6C32-40D0-9339-62EDD20149EB}"/>
              </a:ext>
            </a:extLst>
          </p:cNvPr>
          <p:cNvSpPr>
            <a:spLocks noGrp="1"/>
          </p:cNvSpPr>
          <p:nvPr>
            <p:ph type="body" sz="quarter" idx="14"/>
          </p:nvPr>
        </p:nvSpPr>
        <p:spPr/>
        <p:txBody>
          <a:bodyPr/>
          <a:lstStyle/>
          <a:p>
            <a:r>
              <a:rPr lang="en-US"/>
              <a:t>01/01/2024 - 02/19/2024</a:t>
            </a:r>
          </a:p>
        </p:txBody>
      </p:sp>
    </p:spTree>
    <p:extLst>
      <p:ext uri="{BB962C8B-B14F-4D97-AF65-F5344CB8AC3E}">
        <p14:creationId xmlns:p14="http://schemas.microsoft.com/office/powerpoint/2010/main" val="369837847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69F367-A83A-4301-ACEB-B66A96F2D596}"/>
              </a:ext>
            </a:extLst>
          </p:cNvPr>
          <p:cNvSpPr>
            <a:spLocks noGrp="1"/>
          </p:cNvSpPr>
          <p:nvPr>
            <p:ph type="title"/>
          </p:nvPr>
        </p:nvSpPr>
        <p:spPr/>
        <p:txBody>
          <a:bodyPr/>
          <a:lstStyle/>
          <a:p>
            <a:r>
              <a:rPr lang="en-US"/>
              <a:t>Facebook Own Posts &amp; Shares Table | CHANNEL21 - 10 of 10</a:t>
            </a:r>
          </a:p>
        </p:txBody>
      </p:sp>
      <p:graphicFrame>
        <p:nvGraphicFramePr>
          <p:cNvPr id="5" name="Table Placeholder 4">
            <a:extLst>
              <a:ext uri="{FF2B5EF4-FFF2-40B4-BE49-F238E27FC236}">
                <a16:creationId xmlns:a16="http://schemas.microsoft.com/office/drawing/2014/main" id="{1114F356-1B5B-440A-A2AD-414B07AA15B0}"/>
              </a:ext>
            </a:extLst>
          </p:cNvPr>
          <p:cNvGraphicFramePr>
            <a:graphicFrameLocks noGrp="1"/>
          </p:cNvGraphicFramePr>
          <p:nvPr>
            <p:ph type="tbl" sz="quarter" idx="13"/>
            <p:extLst>
              <p:ext uri="{D42A27DB-BD31-4B8C-83A1-F6EECF244321}">
                <p14:modId xmlns:p14="http://schemas.microsoft.com/office/powerpoint/2010/main" val="354853159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1">
                  <a:extLst>
                    <a:ext uri="{9D8B030D-6E8A-4147-A177-3AD203B41FA5}">
                      <a16:colId xmlns:a16="http://schemas.microsoft.com/office/drawing/2014/main" val="3955862673"/>
                    </a:ext>
                  </a:extLst>
                </a:gridCol>
                <a:gridCol w="822961">
                  <a:extLst>
                    <a:ext uri="{9D8B030D-6E8A-4147-A177-3AD203B41FA5}">
                      <a16:colId xmlns:a16="http://schemas.microsoft.com/office/drawing/2014/main" val="2001702397"/>
                    </a:ext>
                  </a:extLst>
                </a:gridCol>
                <a:gridCol w="246888">
                  <a:extLst>
                    <a:ext uri="{9D8B030D-6E8A-4147-A177-3AD203B41FA5}">
                      <a16:colId xmlns:a16="http://schemas.microsoft.com/office/drawing/2014/main" val="2730548751"/>
                    </a:ext>
                  </a:extLst>
                </a:gridCol>
                <a:gridCol w="246888">
                  <a:extLst>
                    <a:ext uri="{9D8B030D-6E8A-4147-A177-3AD203B41FA5}">
                      <a16:colId xmlns:a16="http://schemas.microsoft.com/office/drawing/2014/main" val="1181158252"/>
                    </a:ext>
                  </a:extLst>
                </a:gridCol>
                <a:gridCol w="246888">
                  <a:extLst>
                    <a:ext uri="{9D8B030D-6E8A-4147-A177-3AD203B41FA5}">
                      <a16:colId xmlns:a16="http://schemas.microsoft.com/office/drawing/2014/main" val="1863242920"/>
                    </a:ext>
                  </a:extLst>
                </a:gridCol>
                <a:gridCol w="246888">
                  <a:extLst>
                    <a:ext uri="{9D8B030D-6E8A-4147-A177-3AD203B41FA5}">
                      <a16:colId xmlns:a16="http://schemas.microsoft.com/office/drawing/2014/main" val="4052773243"/>
                    </a:ext>
                  </a:extLst>
                </a:gridCol>
                <a:gridCol w="246888">
                  <a:extLst>
                    <a:ext uri="{9D8B030D-6E8A-4147-A177-3AD203B41FA5}">
                      <a16:colId xmlns:a16="http://schemas.microsoft.com/office/drawing/2014/main" val="566621096"/>
                    </a:ext>
                  </a:extLst>
                </a:gridCol>
                <a:gridCol w="246888">
                  <a:extLst>
                    <a:ext uri="{9D8B030D-6E8A-4147-A177-3AD203B41FA5}">
                      <a16:colId xmlns:a16="http://schemas.microsoft.com/office/drawing/2014/main" val="70956015"/>
                    </a:ext>
                  </a:extLst>
                </a:gridCol>
                <a:gridCol w="246888">
                  <a:extLst>
                    <a:ext uri="{9D8B030D-6E8A-4147-A177-3AD203B41FA5}">
                      <a16:colId xmlns:a16="http://schemas.microsoft.com/office/drawing/2014/main" val="1955413262"/>
                    </a:ext>
                  </a:extLst>
                </a:gridCol>
                <a:gridCol w="246888">
                  <a:extLst>
                    <a:ext uri="{9D8B030D-6E8A-4147-A177-3AD203B41FA5}">
                      <a16:colId xmlns:a16="http://schemas.microsoft.com/office/drawing/2014/main" val="3008464349"/>
                    </a:ext>
                  </a:extLst>
                </a:gridCol>
                <a:gridCol w="246888">
                  <a:extLst>
                    <a:ext uri="{9D8B030D-6E8A-4147-A177-3AD203B41FA5}">
                      <a16:colId xmlns:a16="http://schemas.microsoft.com/office/drawing/2014/main" val="3147720839"/>
                    </a:ext>
                  </a:extLst>
                </a:gridCol>
                <a:gridCol w="246888">
                  <a:extLst>
                    <a:ext uri="{9D8B030D-6E8A-4147-A177-3AD203B41FA5}">
                      <a16:colId xmlns:a16="http://schemas.microsoft.com/office/drawing/2014/main" val="4261424554"/>
                    </a:ext>
                  </a:extLst>
                </a:gridCol>
                <a:gridCol w="246888">
                  <a:extLst>
                    <a:ext uri="{9D8B030D-6E8A-4147-A177-3AD203B41FA5}">
                      <a16:colId xmlns:a16="http://schemas.microsoft.com/office/drawing/2014/main" val="3989315140"/>
                    </a:ext>
                  </a:extLst>
                </a:gridCol>
                <a:gridCol w="246888">
                  <a:extLst>
                    <a:ext uri="{9D8B030D-6E8A-4147-A177-3AD203B41FA5}">
                      <a16:colId xmlns:a16="http://schemas.microsoft.com/office/drawing/2014/main" val="1777588402"/>
                    </a:ext>
                  </a:extLst>
                </a:gridCol>
                <a:gridCol w="246888">
                  <a:extLst>
                    <a:ext uri="{9D8B030D-6E8A-4147-A177-3AD203B41FA5}">
                      <a16:colId xmlns:a16="http://schemas.microsoft.com/office/drawing/2014/main" val="1350306259"/>
                    </a:ext>
                  </a:extLst>
                </a:gridCol>
                <a:gridCol w="246888">
                  <a:extLst>
                    <a:ext uri="{9D8B030D-6E8A-4147-A177-3AD203B41FA5}">
                      <a16:colId xmlns:a16="http://schemas.microsoft.com/office/drawing/2014/main" val="2587966675"/>
                    </a:ext>
                  </a:extLst>
                </a:gridCol>
                <a:gridCol w="246888">
                  <a:extLst>
                    <a:ext uri="{9D8B030D-6E8A-4147-A177-3AD203B41FA5}">
                      <a16:colId xmlns:a16="http://schemas.microsoft.com/office/drawing/2014/main" val="3718825677"/>
                    </a:ext>
                  </a:extLst>
                </a:gridCol>
                <a:gridCol w="246888">
                  <a:extLst>
                    <a:ext uri="{9D8B030D-6E8A-4147-A177-3AD203B41FA5}">
                      <a16:colId xmlns:a16="http://schemas.microsoft.com/office/drawing/2014/main" val="4088388557"/>
                    </a:ext>
                  </a:extLst>
                </a:gridCol>
                <a:gridCol w="246888">
                  <a:extLst>
                    <a:ext uri="{9D8B030D-6E8A-4147-A177-3AD203B41FA5}">
                      <a16:colId xmlns:a16="http://schemas.microsoft.com/office/drawing/2014/main" val="3497851183"/>
                    </a:ext>
                  </a:extLst>
                </a:gridCol>
                <a:gridCol w="246888">
                  <a:extLst>
                    <a:ext uri="{9D8B030D-6E8A-4147-A177-3AD203B41FA5}">
                      <a16:colId xmlns:a16="http://schemas.microsoft.com/office/drawing/2014/main" val="2181363736"/>
                    </a:ext>
                  </a:extLst>
                </a:gridCol>
                <a:gridCol w="246888">
                  <a:extLst>
                    <a:ext uri="{9D8B030D-6E8A-4147-A177-3AD203B41FA5}">
                      <a16:colId xmlns:a16="http://schemas.microsoft.com/office/drawing/2014/main" val="264442220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Expired?</a:t>
                      </a:r>
                    </a:p>
                  </a:txBody>
                  <a:tcPr/>
                </a:tc>
                <a:extLst>
                  <a:ext uri="{0D108BD9-81ED-4DB2-BD59-A6C34878D82A}">
                    <a16:rowId xmlns:a16="http://schemas.microsoft.com/office/drawing/2014/main" val="7467418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CHANNEL21 - 2024-01-05 12:48:59</a:t>
                      </a:r>
                      <a:r>
                        <a:rPr kumimoji="0" lang="de-DE" sz="1000" b="0" i="0" u="none" strike="noStrike" kern="1200" cap="none" spc="0" normalizeH="0" baseline="0" noProof="0">
                          <a:ln>
                            <a:noFill/>
                          </a:ln>
                          <a:solidFill>
                            <a:prstClr val="black"/>
                          </a:solidFill>
                          <a:effectLst/>
                          <a:uLnTx/>
                          <a:uFillTx/>
                          <a:latin typeface="Calibri"/>
                          <a:ea typeface="+mn-ea"/>
                          <a:cs typeface="+mn-cs"/>
                        </a:rPr>
                        <a:t>
 Hoch die Hände ... Wochenende 🙌! Und das beginnt bei uns traditionell Freitag um 13 Uhr mit Mein Moment bei CHANNEL21 😍.
Diese Woche feiern wir in der Sendung den zweiten Geburtstag von Mein Moment! 🎂🎈 Unser besonderer Gast Juliane Holtorff wird leckeren Kuchen von Lieblingskorn zur Feierlichkeit mitbringen. 🍰 Außerdem tauchen wir mit Anita Walia in das Dschungelthema. 🌿🐒
Aber das ist noch nicht alles - unsere Community darf sich auf ein tolles und einzigartiges Gewinnspiel freuen! 😍🎁
Lass uns gemeinsam diese besondere Sendung feiern und ein fantastisches Wochenende einläuten! 🥳✨
#channel21 #meinmoment #channel21family #channel21inspiriert #homeshopping #shopping #wochenende #bestemittagspause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Mein Moment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6.3786 %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Live 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1623795655"/>
                  </a:ext>
                </a:extLst>
              </a:tr>
            </a:tbl>
          </a:graphicData>
        </a:graphic>
      </p:graphicFrame>
      <p:sp>
        <p:nvSpPr>
          <p:cNvPr id="4" name="Text Placeholder 3">
            <a:extLst>
              <a:ext uri="{FF2B5EF4-FFF2-40B4-BE49-F238E27FC236}">
                <a16:creationId xmlns:a16="http://schemas.microsoft.com/office/drawing/2014/main" id="{5612DD68-4F12-43B1-BE66-854BEEB07A77}"/>
              </a:ext>
            </a:extLst>
          </p:cNvPr>
          <p:cNvSpPr>
            <a:spLocks noGrp="1"/>
          </p:cNvSpPr>
          <p:nvPr>
            <p:ph type="body" sz="quarter" idx="14"/>
          </p:nvPr>
        </p:nvSpPr>
        <p:spPr/>
        <p:txBody>
          <a:bodyPr/>
          <a:lstStyle/>
          <a:p>
            <a:r>
              <a:rPr lang="en-US"/>
              <a:t>01/01/2024 - 02/19/2024</a:t>
            </a:r>
          </a:p>
        </p:txBody>
      </p:sp>
    </p:spTree>
    <p:extLst>
      <p:ext uri="{BB962C8B-B14F-4D97-AF65-F5344CB8AC3E}">
        <p14:creationId xmlns:p14="http://schemas.microsoft.com/office/powerpoint/2010/main" val="3895229055"/>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2</TotalTime>
  <Words>1442</Words>
  <Application>Microsoft Office PowerPoint</Application>
  <PresentationFormat>On-screen Show (4:3)</PresentationFormat>
  <Paragraphs>412</Paragraphs>
  <Slides>10</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Calibri</vt:lpstr>
      <vt:lpstr>Arial</vt:lpstr>
      <vt:lpstr>quintly_template</vt:lpstr>
      <vt:lpstr>Facebook Own Posts &amp; Shares Table | CHANNEL21 - 1 of 10</vt:lpstr>
      <vt:lpstr>Facebook Own Posts &amp; Shares Table | CHANNEL21 - 2 of 10</vt:lpstr>
      <vt:lpstr>Facebook Own Posts &amp; Shares Table | CHANNEL21 - 3 of 10</vt:lpstr>
      <vt:lpstr>Facebook Own Posts &amp; Shares Table | CHANNEL21 - 4 of 10</vt:lpstr>
      <vt:lpstr>Facebook Own Posts &amp; Shares Table | CHANNEL21 - 5 of 10</vt:lpstr>
      <vt:lpstr>Facebook Own Posts &amp; Shares Table | CHANNEL21 - 6 of 10</vt:lpstr>
      <vt:lpstr>Facebook Own Posts &amp; Shares Table | CHANNEL21 - 7 of 10</vt:lpstr>
      <vt:lpstr>Facebook Own Posts &amp; Shares Table | CHANNEL21 - 8 of 10</vt:lpstr>
      <vt:lpstr>Facebook Own Posts &amp; Shares Table | CHANNEL21 - 9 of 10</vt:lpstr>
      <vt:lpstr>Facebook Own Posts &amp; Shares Table | CHANNEL21 - 10 of 10</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Facebook Own Posts &amp; Shares Table | CHANNEL21 - 1 of 10</dc:title>
  <dc:creator>Frederik Born</dc:creator>
  <cp:lastModifiedBy>Frederik Born</cp:lastModifiedBy>
  <cp:revision>1</cp:revision>
  <dcterms:created xsi:type="dcterms:W3CDTF">2024-02-19T14:38:51Z</dcterms:created>
  <dcterms:modified xsi:type="dcterms:W3CDTF">2024-02-19T14:41:03Z</dcterms:modified>
</cp:coreProperties>
</file>