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Lst>
  <p:sldSz cx="9144000" cy="6858000" type="screen4x3"/>
  <p:notesSz cx="6858000" cy="9144000"/>
  <p:embeddedFontLst>
    <p:embeddedFont>
      <p:font typeface="Calibri" panose="020F050202020403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 Organic Reach</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4203</c:v>
                </c:pt>
                <c:pt idx="1">
                  <c:v>6154</c:v>
                </c:pt>
                <c:pt idx="2">
                  <c:v>5177</c:v>
                </c:pt>
                <c:pt idx="3">
                  <c:v>5576</c:v>
                </c:pt>
                <c:pt idx="4">
                  <c:v>7723</c:v>
                </c:pt>
                <c:pt idx="5">
                  <c:v>7278</c:v>
                </c:pt>
                <c:pt idx="6">
                  <c:v>3834</c:v>
                </c:pt>
                <c:pt idx="7">
                  <c:v>4496</c:v>
                </c:pt>
                <c:pt idx="8">
                  <c:v>3996</c:v>
                </c:pt>
                <c:pt idx="9">
                  <c:v>3887</c:v>
                </c:pt>
                <c:pt idx="10">
                  <c:v>3982</c:v>
                </c:pt>
                <c:pt idx="11">
                  <c:v>3284</c:v>
                </c:pt>
                <c:pt idx="12">
                  <c:v>3757</c:v>
                </c:pt>
                <c:pt idx="13">
                  <c:v>3122</c:v>
                </c:pt>
                <c:pt idx="14">
                  <c:v>2307</c:v>
                </c:pt>
                <c:pt idx="15">
                  <c:v>2282</c:v>
                </c:pt>
                <c:pt idx="16">
                  <c:v>2867</c:v>
                </c:pt>
                <c:pt idx="17">
                  <c:v>2670</c:v>
                </c:pt>
                <c:pt idx="18">
                  <c:v>2228</c:v>
                </c:pt>
                <c:pt idx="19">
                  <c:v>2803</c:v>
                </c:pt>
                <c:pt idx="20">
                  <c:v>2946</c:v>
                </c:pt>
                <c:pt idx="21">
                  <c:v>3117</c:v>
                </c:pt>
                <c:pt idx="22">
                  <c:v>3428</c:v>
                </c:pt>
                <c:pt idx="23">
                  <c:v>2518</c:v>
                </c:pt>
                <c:pt idx="24">
                  <c:v>3566</c:v>
                </c:pt>
                <c:pt idx="25">
                  <c:v>2715</c:v>
                </c:pt>
                <c:pt idx="26">
                  <c:v>3720</c:v>
                </c:pt>
                <c:pt idx="27">
                  <c:v>2855</c:v>
                </c:pt>
                <c:pt idx="28">
                  <c:v>5568</c:v>
                </c:pt>
                <c:pt idx="29">
                  <c:v>2350</c:v>
                </c:pt>
                <c:pt idx="30">
                  <c:v>2101</c:v>
                </c:pt>
              </c:numCache>
            </c:numRef>
          </c:val>
          <c:smooth val="0"/>
          <c:extLst>
            <c:ext xmlns:c16="http://schemas.microsoft.com/office/drawing/2014/chart" uri="{C3380CC4-5D6E-409C-BE32-E72D297353CC}">
              <c16:uniqueId val="{00000000-97DF-49F7-9C92-B28681E80509}"/>
            </c:ext>
          </c:extLst>
        </c:ser>
        <c:dLbls>
          <c:showLegendKey val="0"/>
          <c:showVal val="0"/>
          <c:showCatName val="0"/>
          <c:showSerName val="0"/>
          <c:showPercent val="0"/>
          <c:showBubbleSize val="0"/>
        </c:dLbls>
        <c:smooth val="0"/>
        <c:axId val="565258384"/>
        <c:axId val="565259040"/>
      </c:lineChart>
      <c:dateAx>
        <c:axId val="565258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59040"/>
        <c:crosses val="autoZero"/>
        <c:auto val="1"/>
        <c:lblOffset val="100"/>
        <c:baseTimeUnit val="days"/>
      </c:dateAx>
      <c:valAx>
        <c:axId val="565259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5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 Paid Reach</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33209</c:v>
                </c:pt>
                <c:pt idx="1">
                  <c:v>26242</c:v>
                </c:pt>
                <c:pt idx="2">
                  <c:v>34345</c:v>
                </c:pt>
                <c:pt idx="3">
                  <c:v>34916</c:v>
                </c:pt>
                <c:pt idx="4">
                  <c:v>43047</c:v>
                </c:pt>
                <c:pt idx="5">
                  <c:v>43768</c:v>
                </c:pt>
                <c:pt idx="6">
                  <c:v>44414</c:v>
                </c:pt>
                <c:pt idx="7">
                  <c:v>49168</c:v>
                </c:pt>
                <c:pt idx="8">
                  <c:v>34292</c:v>
                </c:pt>
                <c:pt idx="9">
                  <c:v>29365</c:v>
                </c:pt>
                <c:pt idx="10">
                  <c:v>27201</c:v>
                </c:pt>
                <c:pt idx="11">
                  <c:v>38588</c:v>
                </c:pt>
                <c:pt idx="12">
                  <c:v>48117</c:v>
                </c:pt>
                <c:pt idx="13">
                  <c:v>51013</c:v>
                </c:pt>
                <c:pt idx="14">
                  <c:v>58712</c:v>
                </c:pt>
                <c:pt idx="15">
                  <c:v>47795</c:v>
                </c:pt>
                <c:pt idx="16">
                  <c:v>45190</c:v>
                </c:pt>
                <c:pt idx="17">
                  <c:v>47873</c:v>
                </c:pt>
                <c:pt idx="18">
                  <c:v>32304</c:v>
                </c:pt>
                <c:pt idx="19">
                  <c:v>41979</c:v>
                </c:pt>
                <c:pt idx="20">
                  <c:v>54987</c:v>
                </c:pt>
                <c:pt idx="21">
                  <c:v>60441</c:v>
                </c:pt>
                <c:pt idx="22">
                  <c:v>48218</c:v>
                </c:pt>
                <c:pt idx="23">
                  <c:v>52073</c:v>
                </c:pt>
                <c:pt idx="24">
                  <c:v>54839</c:v>
                </c:pt>
                <c:pt idx="25">
                  <c:v>56931</c:v>
                </c:pt>
                <c:pt idx="26">
                  <c:v>46555</c:v>
                </c:pt>
                <c:pt idx="27">
                  <c:v>60240</c:v>
                </c:pt>
                <c:pt idx="28">
                  <c:v>72882</c:v>
                </c:pt>
                <c:pt idx="29">
                  <c:v>53437</c:v>
                </c:pt>
                <c:pt idx="30">
                  <c:v>31649</c:v>
                </c:pt>
              </c:numCache>
            </c:numRef>
          </c:val>
          <c:smooth val="0"/>
          <c:extLst>
            <c:ext xmlns:c16="http://schemas.microsoft.com/office/drawing/2014/chart" uri="{C3380CC4-5D6E-409C-BE32-E72D297353CC}">
              <c16:uniqueId val="{00000000-F8B7-4487-A173-D6BCA3B36C83}"/>
            </c:ext>
          </c:extLst>
        </c:ser>
        <c:dLbls>
          <c:showLegendKey val="0"/>
          <c:showVal val="0"/>
          <c:showCatName val="0"/>
          <c:showSerName val="0"/>
          <c:showPercent val="0"/>
          <c:showBubbleSize val="0"/>
        </c:dLbls>
        <c:smooth val="0"/>
        <c:axId val="565264288"/>
        <c:axId val="565264616"/>
      </c:lineChart>
      <c:dateAx>
        <c:axId val="565264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64616"/>
        <c:crosses val="autoZero"/>
        <c:auto val="1"/>
        <c:lblOffset val="100"/>
        <c:baseTimeUnit val="days"/>
      </c:dateAx>
      <c:valAx>
        <c:axId val="565264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6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5591</c:v>
                </c:pt>
                <c:pt idx="1">
                  <c:v>9111</c:v>
                </c:pt>
                <c:pt idx="2">
                  <c:v>7139</c:v>
                </c:pt>
                <c:pt idx="3">
                  <c:v>9608</c:v>
                </c:pt>
                <c:pt idx="4">
                  <c:v>12927</c:v>
                </c:pt>
                <c:pt idx="5">
                  <c:v>12469</c:v>
                </c:pt>
                <c:pt idx="6">
                  <c:v>5719</c:v>
                </c:pt>
                <c:pt idx="7">
                  <c:v>6381</c:v>
                </c:pt>
                <c:pt idx="8">
                  <c:v>6877</c:v>
                </c:pt>
                <c:pt idx="9">
                  <c:v>5833</c:v>
                </c:pt>
                <c:pt idx="10">
                  <c:v>9091</c:v>
                </c:pt>
                <c:pt idx="11">
                  <c:v>5159</c:v>
                </c:pt>
                <c:pt idx="12">
                  <c:v>7268</c:v>
                </c:pt>
                <c:pt idx="13">
                  <c:v>5105</c:v>
                </c:pt>
                <c:pt idx="14">
                  <c:v>4168</c:v>
                </c:pt>
                <c:pt idx="15">
                  <c:v>3523</c:v>
                </c:pt>
                <c:pt idx="16">
                  <c:v>4412</c:v>
                </c:pt>
                <c:pt idx="17">
                  <c:v>5277</c:v>
                </c:pt>
                <c:pt idx="18">
                  <c:v>5272</c:v>
                </c:pt>
                <c:pt idx="19">
                  <c:v>6977</c:v>
                </c:pt>
                <c:pt idx="20">
                  <c:v>7013</c:v>
                </c:pt>
                <c:pt idx="21">
                  <c:v>6853</c:v>
                </c:pt>
                <c:pt idx="22">
                  <c:v>6581</c:v>
                </c:pt>
                <c:pt idx="23">
                  <c:v>4838</c:v>
                </c:pt>
                <c:pt idx="24">
                  <c:v>7352</c:v>
                </c:pt>
                <c:pt idx="25">
                  <c:v>5448</c:v>
                </c:pt>
                <c:pt idx="26">
                  <c:v>6280</c:v>
                </c:pt>
                <c:pt idx="27">
                  <c:v>4935</c:v>
                </c:pt>
                <c:pt idx="28">
                  <c:v>7722</c:v>
                </c:pt>
                <c:pt idx="29">
                  <c:v>4359</c:v>
                </c:pt>
                <c:pt idx="30">
                  <c:v>3934</c:v>
                </c:pt>
              </c:numCache>
            </c:numRef>
          </c:val>
          <c:smooth val="0"/>
          <c:extLst>
            <c:ext xmlns:c16="http://schemas.microsoft.com/office/drawing/2014/chart" uri="{C3380CC4-5D6E-409C-BE32-E72D297353CC}">
              <c16:uniqueId val="{00000000-658E-4DA1-A4F2-93159EFA0009}"/>
            </c:ext>
          </c:extLst>
        </c:ser>
        <c:dLbls>
          <c:showLegendKey val="0"/>
          <c:showVal val="0"/>
          <c:showCatName val="0"/>
          <c:showSerName val="0"/>
          <c:showPercent val="0"/>
          <c:showBubbleSize val="0"/>
        </c:dLbls>
        <c:smooth val="0"/>
        <c:axId val="565265928"/>
        <c:axId val="565267896"/>
      </c:lineChart>
      <c:dateAx>
        <c:axId val="565265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67896"/>
        <c:crosses val="autoZero"/>
        <c:auto val="1"/>
        <c:lblOffset val="100"/>
        <c:baseTimeUnit val="days"/>
      </c:dateAx>
      <c:valAx>
        <c:axId val="56526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65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46239</c:v>
                </c:pt>
                <c:pt idx="1">
                  <c:v>42464</c:v>
                </c:pt>
                <c:pt idx="2">
                  <c:v>49328</c:v>
                </c:pt>
                <c:pt idx="3">
                  <c:v>53065</c:v>
                </c:pt>
                <c:pt idx="4">
                  <c:v>65850</c:v>
                </c:pt>
                <c:pt idx="5">
                  <c:v>65751</c:v>
                </c:pt>
                <c:pt idx="6">
                  <c:v>59757</c:v>
                </c:pt>
                <c:pt idx="7">
                  <c:v>65141</c:v>
                </c:pt>
                <c:pt idx="8">
                  <c:v>49508</c:v>
                </c:pt>
                <c:pt idx="9">
                  <c:v>41263</c:v>
                </c:pt>
                <c:pt idx="10">
                  <c:v>42125</c:v>
                </c:pt>
                <c:pt idx="11">
                  <c:v>49949</c:v>
                </c:pt>
                <c:pt idx="12">
                  <c:v>66860</c:v>
                </c:pt>
                <c:pt idx="13">
                  <c:v>65422</c:v>
                </c:pt>
                <c:pt idx="14">
                  <c:v>74670</c:v>
                </c:pt>
                <c:pt idx="15">
                  <c:v>60065</c:v>
                </c:pt>
                <c:pt idx="16">
                  <c:v>60391</c:v>
                </c:pt>
                <c:pt idx="17">
                  <c:v>63667</c:v>
                </c:pt>
                <c:pt idx="18">
                  <c:v>45963</c:v>
                </c:pt>
                <c:pt idx="19">
                  <c:v>54119</c:v>
                </c:pt>
                <c:pt idx="20">
                  <c:v>69906</c:v>
                </c:pt>
                <c:pt idx="21">
                  <c:v>79710</c:v>
                </c:pt>
                <c:pt idx="22">
                  <c:v>65198</c:v>
                </c:pt>
                <c:pt idx="23">
                  <c:v>68358</c:v>
                </c:pt>
                <c:pt idx="24">
                  <c:v>74440</c:v>
                </c:pt>
                <c:pt idx="25">
                  <c:v>77572</c:v>
                </c:pt>
                <c:pt idx="26">
                  <c:v>64553</c:v>
                </c:pt>
                <c:pt idx="27">
                  <c:v>78978</c:v>
                </c:pt>
                <c:pt idx="28">
                  <c:v>95600</c:v>
                </c:pt>
                <c:pt idx="29">
                  <c:v>71855</c:v>
                </c:pt>
                <c:pt idx="30">
                  <c:v>44259</c:v>
                </c:pt>
              </c:numCache>
            </c:numRef>
          </c:val>
          <c:smooth val="0"/>
          <c:extLst>
            <c:ext xmlns:c16="http://schemas.microsoft.com/office/drawing/2014/chart" uri="{C3380CC4-5D6E-409C-BE32-E72D297353CC}">
              <c16:uniqueId val="{00000000-1ABF-44F5-84BC-5B42B674E529}"/>
            </c:ext>
          </c:extLst>
        </c:ser>
        <c:dLbls>
          <c:showLegendKey val="0"/>
          <c:showVal val="0"/>
          <c:showCatName val="0"/>
          <c:showSerName val="0"/>
          <c:showPercent val="0"/>
          <c:showBubbleSize val="0"/>
        </c:dLbls>
        <c:smooth val="0"/>
        <c:axId val="565271504"/>
        <c:axId val="565273144"/>
      </c:lineChart>
      <c:dateAx>
        <c:axId val="565271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73144"/>
        <c:crosses val="autoZero"/>
        <c:auto val="1"/>
        <c:lblOffset val="100"/>
        <c:baseTimeUnit val="days"/>
      </c:dateAx>
      <c:valAx>
        <c:axId val="565273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7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33758</c:v>
                </c:pt>
                <c:pt idx="1">
                  <c:v>33766</c:v>
                </c:pt>
                <c:pt idx="2">
                  <c:v>33768</c:v>
                </c:pt>
                <c:pt idx="3">
                  <c:v>33769</c:v>
                </c:pt>
                <c:pt idx="4">
                  <c:v>33769</c:v>
                </c:pt>
                <c:pt idx="5">
                  <c:v>33775</c:v>
                </c:pt>
                <c:pt idx="6">
                  <c:v>33779</c:v>
                </c:pt>
                <c:pt idx="7">
                  <c:v>33783</c:v>
                </c:pt>
                <c:pt idx="8">
                  <c:v>33782</c:v>
                </c:pt>
                <c:pt idx="9">
                  <c:v>33782</c:v>
                </c:pt>
                <c:pt idx="10">
                  <c:v>33784</c:v>
                </c:pt>
                <c:pt idx="11">
                  <c:v>33783</c:v>
                </c:pt>
                <c:pt idx="12">
                  <c:v>33781</c:v>
                </c:pt>
                <c:pt idx="13">
                  <c:v>33782</c:v>
                </c:pt>
                <c:pt idx="14">
                  <c:v>33783</c:v>
                </c:pt>
                <c:pt idx="15">
                  <c:v>33782</c:v>
                </c:pt>
                <c:pt idx="16">
                  <c:v>33782</c:v>
                </c:pt>
                <c:pt idx="17">
                  <c:v>33781</c:v>
                </c:pt>
                <c:pt idx="18">
                  <c:v>33782</c:v>
                </c:pt>
                <c:pt idx="19">
                  <c:v>33783</c:v>
                </c:pt>
                <c:pt idx="20">
                  <c:v>33797</c:v>
                </c:pt>
                <c:pt idx="21">
                  <c:v>33823</c:v>
                </c:pt>
                <c:pt idx="22">
                  <c:v>33845</c:v>
                </c:pt>
                <c:pt idx="23">
                  <c:v>33860</c:v>
                </c:pt>
                <c:pt idx="24">
                  <c:v>33884</c:v>
                </c:pt>
                <c:pt idx="25">
                  <c:v>33886</c:v>
                </c:pt>
                <c:pt idx="26">
                  <c:v>33891</c:v>
                </c:pt>
                <c:pt idx="27">
                  <c:v>33908</c:v>
                </c:pt>
                <c:pt idx="28">
                  <c:v>33922</c:v>
                </c:pt>
                <c:pt idx="29">
                  <c:v>33923</c:v>
                </c:pt>
                <c:pt idx="30">
                  <c:v>33925</c:v>
                </c:pt>
              </c:numCache>
            </c:numRef>
          </c:val>
          <c:smooth val="0"/>
          <c:extLst>
            <c:ext xmlns:c16="http://schemas.microsoft.com/office/drawing/2014/chart" uri="{C3380CC4-5D6E-409C-BE32-E72D297353CC}">
              <c16:uniqueId val="{00000000-70A7-43CF-8046-3D41FF51165E}"/>
            </c:ext>
          </c:extLst>
        </c:ser>
        <c:dLbls>
          <c:showLegendKey val="0"/>
          <c:showVal val="0"/>
          <c:showCatName val="0"/>
          <c:showSerName val="0"/>
          <c:showPercent val="0"/>
          <c:showBubbleSize val="0"/>
        </c:dLbls>
        <c:smooth val="0"/>
        <c:axId val="565280360"/>
        <c:axId val="565274456"/>
      </c:lineChart>
      <c:dateAx>
        <c:axId val="56528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74456"/>
        <c:crosses val="autoZero"/>
        <c:auto val="1"/>
        <c:lblOffset val="100"/>
        <c:baseTimeUnit val="days"/>
      </c:dateAx>
      <c:valAx>
        <c:axId val="565274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8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1793</c:v>
                </c:pt>
                <c:pt idx="1">
                  <c:v>3405</c:v>
                </c:pt>
                <c:pt idx="2">
                  <c:v>7</c:v>
                </c:pt>
                <c:pt idx="3">
                  <c:v>1029</c:v>
                </c:pt>
                <c:pt idx="4">
                  <c:v>196</c:v>
                </c:pt>
                <c:pt idx="5">
                  <c:v>452</c:v>
                </c:pt>
                <c:pt idx="6">
                  <c:v>22</c:v>
                </c:pt>
                <c:pt idx="7">
                  <c:v>13</c:v>
                </c:pt>
                <c:pt idx="8">
                  <c:v>1958</c:v>
                </c:pt>
                <c:pt idx="9">
                  <c:v>44</c:v>
                </c:pt>
                <c:pt idx="10">
                  <c:v>13</c:v>
                </c:pt>
                <c:pt idx="11">
                  <c:v>47</c:v>
                </c:pt>
                <c:pt idx="12">
                  <c:v>284</c:v>
                </c:pt>
                <c:pt idx="13">
                  <c:v>67</c:v>
                </c:pt>
                <c:pt idx="14">
                  <c:v>0</c:v>
                </c:pt>
                <c:pt idx="15">
                  <c:v>1369</c:v>
                </c:pt>
                <c:pt idx="16">
                  <c:v>69</c:v>
                </c:pt>
                <c:pt idx="17">
                  <c:v>1282</c:v>
                </c:pt>
                <c:pt idx="18">
                  <c:v>66</c:v>
                </c:pt>
                <c:pt idx="19">
                  <c:v>228</c:v>
                </c:pt>
                <c:pt idx="20">
                  <c:v>65</c:v>
                </c:pt>
                <c:pt idx="21">
                  <c:v>34</c:v>
                </c:pt>
                <c:pt idx="22">
                  <c:v>1116</c:v>
                </c:pt>
                <c:pt idx="23">
                  <c:v>32</c:v>
                </c:pt>
                <c:pt idx="24">
                  <c:v>244</c:v>
                </c:pt>
                <c:pt idx="25">
                  <c:v>28</c:v>
                </c:pt>
                <c:pt idx="26">
                  <c:v>316</c:v>
                </c:pt>
                <c:pt idx="27">
                  <c:v>13</c:v>
                </c:pt>
                <c:pt idx="28">
                  <c:v>20</c:v>
                </c:pt>
                <c:pt idx="29">
                  <c:v>29</c:v>
                </c:pt>
                <c:pt idx="30">
                  <c:v>18</c:v>
                </c:pt>
              </c:numCache>
            </c:numRef>
          </c:val>
          <c:smooth val="0"/>
          <c:extLst>
            <c:ext xmlns:c16="http://schemas.microsoft.com/office/drawing/2014/chart" uri="{C3380CC4-5D6E-409C-BE32-E72D297353CC}">
              <c16:uniqueId val="{00000000-7809-4E77-B12D-D428BDAB2BE7}"/>
            </c:ext>
          </c:extLst>
        </c:ser>
        <c:dLbls>
          <c:showLegendKey val="0"/>
          <c:showVal val="0"/>
          <c:showCatName val="0"/>
          <c:showSerName val="0"/>
          <c:showPercent val="0"/>
          <c:showBubbleSize val="0"/>
        </c:dLbls>
        <c:smooth val="0"/>
        <c:axId val="565279376"/>
        <c:axId val="565277408"/>
      </c:lineChart>
      <c:dateAx>
        <c:axId val="565279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77408"/>
        <c:crosses val="autoZero"/>
        <c:auto val="1"/>
        <c:lblOffset val="100"/>
        <c:baseTimeUnit val="days"/>
      </c:dateAx>
      <c:valAx>
        <c:axId val="56527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79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CHANNEL21</c:v>
                </c:pt>
              </c:strCache>
            </c:strRef>
          </c:cat>
          <c:val>
            <c:numRef>
              <c:f>Sheet1!$B$2</c:f>
              <c:numCache>
                <c:formatCode>General</c:formatCode>
                <c:ptCount val="1"/>
                <c:pt idx="0">
                  <c:v>18299</c:v>
                </c:pt>
              </c:numCache>
            </c:numRef>
          </c:val>
          <c:extLst>
            <c:ext xmlns:c16="http://schemas.microsoft.com/office/drawing/2014/chart" uri="{C3380CC4-5D6E-409C-BE32-E72D297353CC}">
              <c16:uniqueId val="{00000000-5F12-40CE-8D12-0E3A092D10D5}"/>
            </c:ext>
          </c:extLst>
        </c:ser>
        <c:dLbls>
          <c:showLegendKey val="0"/>
          <c:showVal val="0"/>
          <c:showCatName val="0"/>
          <c:showSerName val="0"/>
          <c:showPercent val="0"/>
          <c:showBubbleSize val="0"/>
        </c:dLbls>
        <c:gapWidth val="219"/>
        <c:overlap val="-27"/>
        <c:axId val="565283312"/>
        <c:axId val="565288560"/>
      </c:barChart>
      <c:catAx>
        <c:axId val="565283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88560"/>
        <c:crosses val="autoZero"/>
        <c:auto val="1"/>
        <c:lblAlgn val="ctr"/>
        <c:lblOffset val="100"/>
        <c:noMultiLvlLbl val="0"/>
      </c:catAx>
      <c:valAx>
        <c:axId val="56528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8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1425</c:v>
                </c:pt>
                <c:pt idx="1">
                  <c:v>1557</c:v>
                </c:pt>
                <c:pt idx="2">
                  <c:v>5</c:v>
                </c:pt>
                <c:pt idx="3">
                  <c:v>97</c:v>
                </c:pt>
                <c:pt idx="4">
                  <c:v>59</c:v>
                </c:pt>
                <c:pt idx="5">
                  <c:v>31</c:v>
                </c:pt>
                <c:pt idx="6">
                  <c:v>17</c:v>
                </c:pt>
                <c:pt idx="7">
                  <c:v>11</c:v>
                </c:pt>
                <c:pt idx="8">
                  <c:v>580</c:v>
                </c:pt>
                <c:pt idx="9">
                  <c:v>13</c:v>
                </c:pt>
                <c:pt idx="10">
                  <c:v>12</c:v>
                </c:pt>
                <c:pt idx="11">
                  <c:v>11</c:v>
                </c:pt>
                <c:pt idx="12">
                  <c:v>23</c:v>
                </c:pt>
                <c:pt idx="13">
                  <c:v>44</c:v>
                </c:pt>
                <c:pt idx="14">
                  <c:v>0</c:v>
                </c:pt>
                <c:pt idx="15">
                  <c:v>1281</c:v>
                </c:pt>
                <c:pt idx="16">
                  <c:v>15</c:v>
                </c:pt>
                <c:pt idx="17">
                  <c:v>322</c:v>
                </c:pt>
                <c:pt idx="18">
                  <c:v>18</c:v>
                </c:pt>
                <c:pt idx="19">
                  <c:v>19</c:v>
                </c:pt>
                <c:pt idx="20">
                  <c:v>26</c:v>
                </c:pt>
                <c:pt idx="21">
                  <c:v>13</c:v>
                </c:pt>
                <c:pt idx="22">
                  <c:v>345</c:v>
                </c:pt>
                <c:pt idx="23">
                  <c:v>15</c:v>
                </c:pt>
                <c:pt idx="24">
                  <c:v>39</c:v>
                </c:pt>
                <c:pt idx="25">
                  <c:v>13</c:v>
                </c:pt>
                <c:pt idx="26">
                  <c:v>37</c:v>
                </c:pt>
                <c:pt idx="27">
                  <c:v>9</c:v>
                </c:pt>
                <c:pt idx="28">
                  <c:v>16</c:v>
                </c:pt>
                <c:pt idx="29">
                  <c:v>10</c:v>
                </c:pt>
                <c:pt idx="30">
                  <c:v>18</c:v>
                </c:pt>
              </c:numCache>
            </c:numRef>
          </c:val>
          <c:smooth val="0"/>
          <c:extLst>
            <c:ext xmlns:c16="http://schemas.microsoft.com/office/drawing/2014/chart" uri="{C3380CC4-5D6E-409C-BE32-E72D297353CC}">
              <c16:uniqueId val="{00000000-CE0E-4FBA-B1D3-CD739749B3B1}"/>
            </c:ext>
          </c:extLst>
        </c:ser>
        <c:dLbls>
          <c:showLegendKey val="0"/>
          <c:showVal val="0"/>
          <c:showCatName val="0"/>
          <c:showSerName val="0"/>
          <c:showPercent val="0"/>
          <c:showBubbleSize val="0"/>
        </c:dLbls>
        <c:smooth val="0"/>
        <c:axId val="565283968"/>
        <c:axId val="565285936"/>
      </c:lineChart>
      <c:dateAx>
        <c:axId val="565283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85936"/>
        <c:crosses val="autoZero"/>
        <c:auto val="1"/>
        <c:lblOffset val="100"/>
        <c:baseTimeUnit val="days"/>
      </c:dateAx>
      <c:valAx>
        <c:axId val="56528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8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198</c:v>
                </c:pt>
                <c:pt idx="1">
                  <c:v>31</c:v>
                </c:pt>
                <c:pt idx="2">
                  <c:v>2</c:v>
                </c:pt>
                <c:pt idx="3">
                  <c:v>231</c:v>
                </c:pt>
                <c:pt idx="4">
                  <c:v>36</c:v>
                </c:pt>
                <c:pt idx="5">
                  <c:v>116</c:v>
                </c:pt>
                <c:pt idx="6">
                  <c:v>5</c:v>
                </c:pt>
                <c:pt idx="7">
                  <c:v>2</c:v>
                </c:pt>
                <c:pt idx="8">
                  <c:v>16</c:v>
                </c:pt>
                <c:pt idx="9">
                  <c:v>8</c:v>
                </c:pt>
                <c:pt idx="10">
                  <c:v>1</c:v>
                </c:pt>
                <c:pt idx="11">
                  <c:v>3</c:v>
                </c:pt>
                <c:pt idx="12">
                  <c:v>46</c:v>
                </c:pt>
                <c:pt idx="13">
                  <c:v>13</c:v>
                </c:pt>
                <c:pt idx="14">
                  <c:v>0</c:v>
                </c:pt>
                <c:pt idx="15">
                  <c:v>15</c:v>
                </c:pt>
                <c:pt idx="16">
                  <c:v>17</c:v>
                </c:pt>
                <c:pt idx="17">
                  <c:v>298</c:v>
                </c:pt>
                <c:pt idx="18">
                  <c:v>3</c:v>
                </c:pt>
                <c:pt idx="19">
                  <c:v>56</c:v>
                </c:pt>
                <c:pt idx="20">
                  <c:v>5</c:v>
                </c:pt>
                <c:pt idx="21">
                  <c:v>3</c:v>
                </c:pt>
                <c:pt idx="22">
                  <c:v>9</c:v>
                </c:pt>
                <c:pt idx="23">
                  <c:v>0</c:v>
                </c:pt>
                <c:pt idx="24">
                  <c:v>8</c:v>
                </c:pt>
                <c:pt idx="25">
                  <c:v>0</c:v>
                </c:pt>
                <c:pt idx="26">
                  <c:v>117</c:v>
                </c:pt>
                <c:pt idx="27">
                  <c:v>3</c:v>
                </c:pt>
                <c:pt idx="28">
                  <c:v>4</c:v>
                </c:pt>
                <c:pt idx="29">
                  <c:v>4</c:v>
                </c:pt>
                <c:pt idx="30">
                  <c:v>0</c:v>
                </c:pt>
              </c:numCache>
            </c:numRef>
          </c:val>
          <c:smooth val="0"/>
          <c:extLst>
            <c:ext xmlns:c16="http://schemas.microsoft.com/office/drawing/2014/chart" uri="{C3380CC4-5D6E-409C-BE32-E72D297353CC}">
              <c16:uniqueId val="{00000000-4A6C-4D72-831C-58B9D757D777}"/>
            </c:ext>
          </c:extLst>
        </c:ser>
        <c:dLbls>
          <c:showLegendKey val="0"/>
          <c:showVal val="0"/>
          <c:showCatName val="0"/>
          <c:showSerName val="0"/>
          <c:showPercent val="0"/>
          <c:showBubbleSize val="0"/>
        </c:dLbls>
        <c:smooth val="0"/>
        <c:axId val="565281672"/>
        <c:axId val="565281016"/>
      </c:lineChart>
      <c:dateAx>
        <c:axId val="565281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81016"/>
        <c:crosses val="autoZero"/>
        <c:auto val="1"/>
        <c:lblOffset val="100"/>
        <c:baseTimeUnit val="days"/>
      </c:dateAx>
      <c:valAx>
        <c:axId val="56528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8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170</c:v>
                </c:pt>
                <c:pt idx="1">
                  <c:v>114</c:v>
                </c:pt>
                <c:pt idx="2">
                  <c:v>0</c:v>
                </c:pt>
                <c:pt idx="3">
                  <c:v>14</c:v>
                </c:pt>
                <c:pt idx="4">
                  <c:v>2</c:v>
                </c:pt>
                <c:pt idx="5">
                  <c:v>2</c:v>
                </c:pt>
                <c:pt idx="6">
                  <c:v>0</c:v>
                </c:pt>
                <c:pt idx="7">
                  <c:v>0</c:v>
                </c:pt>
                <c:pt idx="8">
                  <c:v>56</c:v>
                </c:pt>
                <c:pt idx="9">
                  <c:v>1</c:v>
                </c:pt>
                <c:pt idx="10">
                  <c:v>0</c:v>
                </c:pt>
                <c:pt idx="11">
                  <c:v>1</c:v>
                </c:pt>
                <c:pt idx="12">
                  <c:v>1</c:v>
                </c:pt>
                <c:pt idx="13">
                  <c:v>10</c:v>
                </c:pt>
                <c:pt idx="14">
                  <c:v>0</c:v>
                </c:pt>
                <c:pt idx="15">
                  <c:v>73</c:v>
                </c:pt>
                <c:pt idx="16">
                  <c:v>1</c:v>
                </c:pt>
                <c:pt idx="17">
                  <c:v>20</c:v>
                </c:pt>
                <c:pt idx="18">
                  <c:v>0</c:v>
                </c:pt>
                <c:pt idx="19">
                  <c:v>0</c:v>
                </c:pt>
                <c:pt idx="20">
                  <c:v>0</c:v>
                </c:pt>
                <c:pt idx="21">
                  <c:v>0</c:v>
                </c:pt>
                <c:pt idx="22">
                  <c:v>17</c:v>
                </c:pt>
                <c:pt idx="23">
                  <c:v>0</c:v>
                </c:pt>
                <c:pt idx="24">
                  <c:v>1</c:v>
                </c:pt>
                <c:pt idx="25">
                  <c:v>0</c:v>
                </c:pt>
                <c:pt idx="26">
                  <c:v>3</c:v>
                </c:pt>
                <c:pt idx="27">
                  <c:v>1</c:v>
                </c:pt>
                <c:pt idx="28">
                  <c:v>0</c:v>
                </c:pt>
                <c:pt idx="29">
                  <c:v>0</c:v>
                </c:pt>
                <c:pt idx="30">
                  <c:v>0</c:v>
                </c:pt>
              </c:numCache>
            </c:numRef>
          </c:val>
          <c:smooth val="0"/>
          <c:extLst>
            <c:ext xmlns:c16="http://schemas.microsoft.com/office/drawing/2014/chart" uri="{C3380CC4-5D6E-409C-BE32-E72D297353CC}">
              <c16:uniqueId val="{00000000-4DCA-46BF-B6F4-BE3CA35D8704}"/>
            </c:ext>
          </c:extLst>
        </c:ser>
        <c:dLbls>
          <c:showLegendKey val="0"/>
          <c:showVal val="0"/>
          <c:showCatName val="0"/>
          <c:showSerName val="0"/>
          <c:showPercent val="0"/>
          <c:showBubbleSize val="0"/>
        </c:dLbls>
        <c:smooth val="0"/>
        <c:axId val="565294136"/>
        <c:axId val="565298728"/>
      </c:lineChart>
      <c:dateAx>
        <c:axId val="565294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98728"/>
        <c:crosses val="autoZero"/>
        <c:auto val="1"/>
        <c:lblOffset val="100"/>
        <c:baseTimeUnit val="days"/>
      </c:dateAx>
      <c:valAx>
        <c:axId val="56529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9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856C4-5C0E-4F6E-9BE3-BD7CD067A437}"/>
              </a:ext>
            </a:extLst>
          </p:cNvPr>
          <p:cNvSpPr>
            <a:spLocks noGrp="1"/>
          </p:cNvSpPr>
          <p:nvPr>
            <p:ph type="ctrTitle"/>
          </p:nvPr>
        </p:nvSpPr>
        <p:spPr/>
        <p:txBody>
          <a:bodyPr/>
          <a:lstStyle/>
          <a:p>
            <a:r>
              <a:rPr lang="en-US"/>
              <a:t>CHANNEL21 Facebook</a:t>
            </a:r>
          </a:p>
        </p:txBody>
      </p:sp>
      <p:sp>
        <p:nvSpPr>
          <p:cNvPr id="3" name="Subtitle 2">
            <a:extLst>
              <a:ext uri="{FF2B5EF4-FFF2-40B4-BE49-F238E27FC236}">
                <a16:creationId xmlns:a16="http://schemas.microsoft.com/office/drawing/2014/main" id="{FEF8D919-9C4B-432A-ABFE-F9955E197D75}"/>
              </a:ext>
            </a:extLst>
          </p:cNvPr>
          <p:cNvSpPr>
            <a:spLocks noGrp="1"/>
          </p:cNvSpPr>
          <p:nvPr>
            <p:ph type="subTitle" idx="1"/>
          </p:nvPr>
        </p:nvSpPr>
        <p:spPr/>
        <p:txBody>
          <a:bodyPr/>
          <a:lstStyle/>
          <a:p>
            <a:r>
              <a:rPr lang="en-US"/>
              <a:t>CHANNEL21 GmbH</a:t>
            </a:r>
          </a:p>
        </p:txBody>
      </p:sp>
    </p:spTree>
    <p:extLst>
      <p:ext uri="{BB962C8B-B14F-4D97-AF65-F5344CB8AC3E}">
        <p14:creationId xmlns:p14="http://schemas.microsoft.com/office/powerpoint/2010/main" val="2114914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59B1D-CB0D-4A80-8D9A-909B82F22169}"/>
              </a:ext>
            </a:extLst>
          </p:cNvPr>
          <p:cNvSpPr>
            <a:spLocks noGrp="1"/>
          </p:cNvSpPr>
          <p:nvPr>
            <p:ph type="title"/>
          </p:nvPr>
        </p:nvSpPr>
        <p:spPr/>
        <p:txBody>
          <a:bodyPr/>
          <a:lstStyle/>
          <a:p>
            <a:r>
              <a:rPr lang="en-US"/>
              <a:t>Facebook Own Posts Table | CHANNEL21 - 1 of 21</a:t>
            </a:r>
          </a:p>
        </p:txBody>
      </p:sp>
      <p:graphicFrame>
        <p:nvGraphicFramePr>
          <p:cNvPr id="5" name="Table Placeholder 4">
            <a:extLst>
              <a:ext uri="{FF2B5EF4-FFF2-40B4-BE49-F238E27FC236}">
                <a16:creationId xmlns:a16="http://schemas.microsoft.com/office/drawing/2014/main" id="{443315E0-D467-4D14-ADDE-6CEA054112C9}"/>
              </a:ext>
            </a:extLst>
          </p:cNvPr>
          <p:cNvGraphicFramePr>
            <a:graphicFrameLocks noGrp="1"/>
          </p:cNvGraphicFramePr>
          <p:nvPr>
            <p:ph type="tbl" sz="quarter" idx="13"/>
            <p:extLst>
              <p:ext uri="{D42A27DB-BD31-4B8C-83A1-F6EECF244321}">
                <p14:modId xmlns:p14="http://schemas.microsoft.com/office/powerpoint/2010/main" val="917582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78267310"/>
                    </a:ext>
                  </a:extLst>
                </a:gridCol>
                <a:gridCol w="1481328">
                  <a:extLst>
                    <a:ext uri="{9D8B030D-6E8A-4147-A177-3AD203B41FA5}">
                      <a16:colId xmlns:a16="http://schemas.microsoft.com/office/drawing/2014/main" val="1712331771"/>
                    </a:ext>
                  </a:extLst>
                </a:gridCol>
                <a:gridCol w="493776">
                  <a:extLst>
                    <a:ext uri="{9D8B030D-6E8A-4147-A177-3AD203B41FA5}">
                      <a16:colId xmlns:a16="http://schemas.microsoft.com/office/drawing/2014/main" val="1130888903"/>
                    </a:ext>
                  </a:extLst>
                </a:gridCol>
                <a:gridCol w="493776">
                  <a:extLst>
                    <a:ext uri="{9D8B030D-6E8A-4147-A177-3AD203B41FA5}">
                      <a16:colId xmlns:a16="http://schemas.microsoft.com/office/drawing/2014/main" val="3844673159"/>
                    </a:ext>
                  </a:extLst>
                </a:gridCol>
                <a:gridCol w="493776">
                  <a:extLst>
                    <a:ext uri="{9D8B030D-6E8A-4147-A177-3AD203B41FA5}">
                      <a16:colId xmlns:a16="http://schemas.microsoft.com/office/drawing/2014/main" val="3367729301"/>
                    </a:ext>
                  </a:extLst>
                </a:gridCol>
                <a:gridCol w="493776">
                  <a:extLst>
                    <a:ext uri="{9D8B030D-6E8A-4147-A177-3AD203B41FA5}">
                      <a16:colId xmlns:a16="http://schemas.microsoft.com/office/drawing/2014/main" val="2230975934"/>
                    </a:ext>
                  </a:extLst>
                </a:gridCol>
                <a:gridCol w="493776">
                  <a:extLst>
                    <a:ext uri="{9D8B030D-6E8A-4147-A177-3AD203B41FA5}">
                      <a16:colId xmlns:a16="http://schemas.microsoft.com/office/drawing/2014/main" val="333789021"/>
                    </a:ext>
                  </a:extLst>
                </a:gridCol>
                <a:gridCol w="493776">
                  <a:extLst>
                    <a:ext uri="{9D8B030D-6E8A-4147-A177-3AD203B41FA5}">
                      <a16:colId xmlns:a16="http://schemas.microsoft.com/office/drawing/2014/main" val="106149130"/>
                    </a:ext>
                  </a:extLst>
                </a:gridCol>
                <a:gridCol w="493776">
                  <a:extLst>
                    <a:ext uri="{9D8B030D-6E8A-4147-A177-3AD203B41FA5}">
                      <a16:colId xmlns:a16="http://schemas.microsoft.com/office/drawing/2014/main" val="4118160535"/>
                    </a:ext>
                  </a:extLst>
                </a:gridCol>
                <a:gridCol w="493776">
                  <a:extLst>
                    <a:ext uri="{9D8B030D-6E8A-4147-A177-3AD203B41FA5}">
                      <a16:colId xmlns:a16="http://schemas.microsoft.com/office/drawing/2014/main" val="2025949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62330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CHANNEL21 - 2023-01-31 18:01:51</a:t>
                      </a:r>
                      <a:r>
                        <a:rPr kumimoji="0" lang="de-DE" sz="1000" b="0" i="0" u="none" strike="noStrike" kern="1200" cap="none" spc="0" normalizeH="0" baseline="0" noProof="0">
                          <a:ln>
                            <a:noFill/>
                          </a:ln>
                          <a:solidFill>
                            <a:prstClr val="black"/>
                          </a:solidFill>
                          <a:effectLst/>
                          <a:uLnTx/>
                          <a:uFillTx/>
                          <a:latin typeface="Calibri"/>
                          <a:ea typeface="+mn-ea"/>
                          <a:cs typeface="+mn-cs"/>
                        </a:rPr>
                        <a:t>
 🎤 Test, Test … bist du da, hörst du zu? Fantastisch! Denn wir freuen uns, dir heute unsere Probiergrößen vorzustellen 🤗. Ausgewählte Nahrungsergänzungsmittel bieten wir ab jetzt zusätzlich in kleinen Größen 🤏🏼 an, damit du einen Monat lang unkompliziert testen kannst, ob das Produkt zu dir und deinem Körper 🦴🧠🫁🫀passt. Wie findest du diese Idee?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80347958"/>
                  </a:ext>
                </a:extLst>
              </a:tr>
            </a:tbl>
          </a:graphicData>
        </a:graphic>
      </p:graphicFrame>
      <p:sp>
        <p:nvSpPr>
          <p:cNvPr id="4" name="Text Placeholder 3">
            <a:extLst>
              <a:ext uri="{FF2B5EF4-FFF2-40B4-BE49-F238E27FC236}">
                <a16:creationId xmlns:a16="http://schemas.microsoft.com/office/drawing/2014/main" id="{B6D83210-6B92-4DB4-8DA2-EC26573DF38C}"/>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491010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D3002-174A-4BD8-998E-AE3785E9C53B}"/>
              </a:ext>
            </a:extLst>
          </p:cNvPr>
          <p:cNvSpPr>
            <a:spLocks noGrp="1"/>
          </p:cNvSpPr>
          <p:nvPr>
            <p:ph type="title"/>
          </p:nvPr>
        </p:nvSpPr>
        <p:spPr/>
        <p:txBody>
          <a:bodyPr/>
          <a:lstStyle/>
          <a:p>
            <a:r>
              <a:rPr lang="en-US"/>
              <a:t>Facebook Own Posts Table | CHANNEL21 - 2 of 21</a:t>
            </a:r>
          </a:p>
        </p:txBody>
      </p:sp>
      <p:graphicFrame>
        <p:nvGraphicFramePr>
          <p:cNvPr id="5" name="Table Placeholder 4">
            <a:extLst>
              <a:ext uri="{FF2B5EF4-FFF2-40B4-BE49-F238E27FC236}">
                <a16:creationId xmlns:a16="http://schemas.microsoft.com/office/drawing/2014/main" id="{263947C0-BFE4-4FC4-BB83-197667CF5F98}"/>
              </a:ext>
            </a:extLst>
          </p:cNvPr>
          <p:cNvGraphicFramePr>
            <a:graphicFrameLocks noGrp="1"/>
          </p:cNvGraphicFramePr>
          <p:nvPr>
            <p:ph type="tbl" sz="quarter" idx="13"/>
            <p:extLst>
              <p:ext uri="{D42A27DB-BD31-4B8C-83A1-F6EECF244321}">
                <p14:modId xmlns:p14="http://schemas.microsoft.com/office/powerpoint/2010/main" val="3334525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47064974"/>
                    </a:ext>
                  </a:extLst>
                </a:gridCol>
                <a:gridCol w="1481328">
                  <a:extLst>
                    <a:ext uri="{9D8B030D-6E8A-4147-A177-3AD203B41FA5}">
                      <a16:colId xmlns:a16="http://schemas.microsoft.com/office/drawing/2014/main" val="4062955503"/>
                    </a:ext>
                  </a:extLst>
                </a:gridCol>
                <a:gridCol w="493776">
                  <a:extLst>
                    <a:ext uri="{9D8B030D-6E8A-4147-A177-3AD203B41FA5}">
                      <a16:colId xmlns:a16="http://schemas.microsoft.com/office/drawing/2014/main" val="1810067378"/>
                    </a:ext>
                  </a:extLst>
                </a:gridCol>
                <a:gridCol w="493776">
                  <a:extLst>
                    <a:ext uri="{9D8B030D-6E8A-4147-A177-3AD203B41FA5}">
                      <a16:colId xmlns:a16="http://schemas.microsoft.com/office/drawing/2014/main" val="3407425345"/>
                    </a:ext>
                  </a:extLst>
                </a:gridCol>
                <a:gridCol w="493776">
                  <a:extLst>
                    <a:ext uri="{9D8B030D-6E8A-4147-A177-3AD203B41FA5}">
                      <a16:colId xmlns:a16="http://schemas.microsoft.com/office/drawing/2014/main" val="2776341873"/>
                    </a:ext>
                  </a:extLst>
                </a:gridCol>
                <a:gridCol w="493776">
                  <a:extLst>
                    <a:ext uri="{9D8B030D-6E8A-4147-A177-3AD203B41FA5}">
                      <a16:colId xmlns:a16="http://schemas.microsoft.com/office/drawing/2014/main" val="3145973939"/>
                    </a:ext>
                  </a:extLst>
                </a:gridCol>
                <a:gridCol w="493776">
                  <a:extLst>
                    <a:ext uri="{9D8B030D-6E8A-4147-A177-3AD203B41FA5}">
                      <a16:colId xmlns:a16="http://schemas.microsoft.com/office/drawing/2014/main" val="3310734471"/>
                    </a:ext>
                  </a:extLst>
                </a:gridCol>
                <a:gridCol w="493776">
                  <a:extLst>
                    <a:ext uri="{9D8B030D-6E8A-4147-A177-3AD203B41FA5}">
                      <a16:colId xmlns:a16="http://schemas.microsoft.com/office/drawing/2014/main" val="4061183555"/>
                    </a:ext>
                  </a:extLst>
                </a:gridCol>
                <a:gridCol w="493776">
                  <a:extLst>
                    <a:ext uri="{9D8B030D-6E8A-4147-A177-3AD203B41FA5}">
                      <a16:colId xmlns:a16="http://schemas.microsoft.com/office/drawing/2014/main" val="1896916157"/>
                    </a:ext>
                  </a:extLst>
                </a:gridCol>
                <a:gridCol w="493776">
                  <a:extLst>
                    <a:ext uri="{9D8B030D-6E8A-4147-A177-3AD203B41FA5}">
                      <a16:colId xmlns:a16="http://schemas.microsoft.com/office/drawing/2014/main" val="1548661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386219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CHANNEL21 - 2023-01-30 11:30:11</a:t>
                      </a:r>
                      <a:r>
                        <a:rPr kumimoji="0" lang="de-DE" sz="1000" b="0" i="0" u="none" strike="noStrike" kern="1200" cap="none" spc="0" normalizeH="0" baseline="0" noProof="0">
                          <a:ln>
                            <a:noFill/>
                          </a:ln>
                          <a:solidFill>
                            <a:prstClr val="black"/>
                          </a:solidFill>
                          <a:effectLst/>
                          <a:uLnTx/>
                          <a:uFillTx/>
                          <a:latin typeface="Calibri"/>
                          <a:ea typeface="+mn-ea"/>
                          <a:cs typeface="+mn-cs"/>
                        </a:rPr>
                        <a:t>
 📢 Achtung, Achtung, letzte Chance, diese Schmuck- und Modehighlights wollen aus dem SALE-Bereich abgeholt werden 🙌! Nichts wie hin zum Schnäppchen-Shopping heute von 10-18 Uhr – dort warten hübsche Schmuckstücke, die dich mit großen Augen anstrahlen, weiche Strickwesten, die deinen Namen flüstern oder edle Kaschmirschals, die deine Hand streicheln (und noch viele mehr). Fühlst du es auch? Das Kuschelbedürfnis ist hoch, all diese großen und kleinen, funkelnden und wärmende Schätze suchen ein neues Zuhause ✨🤗. Nur für kurze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0736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CHANNEL21 - 2023-01-30 08:00:12</a:t>
                      </a:r>
                      <a:r>
                        <a:rPr kumimoji="0" lang="de-DE" sz="1000" b="0" i="0" u="none" strike="noStrike" kern="1200" cap="none" spc="0" normalizeH="0" baseline="0" noProof="0">
                          <a:ln>
                            <a:noFill/>
                          </a:ln>
                          <a:solidFill>
                            <a:prstClr val="black"/>
                          </a:solidFill>
                          <a:effectLst/>
                          <a:uLnTx/>
                          <a:uFillTx/>
                          <a:latin typeface="Calibri"/>
                          <a:ea typeface="+mn-ea"/>
                          <a:cs typeface="+mn-cs"/>
                        </a:rPr>
                        <a:t>
 Wir kaufen ein "M" für Motivation 🤣 und wünschen dir einen fulminanten Start in eine erfolgreiche Woche!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13527262"/>
                  </a:ext>
                </a:extLst>
              </a:tr>
            </a:tbl>
          </a:graphicData>
        </a:graphic>
      </p:graphicFrame>
      <p:sp>
        <p:nvSpPr>
          <p:cNvPr id="4" name="Text Placeholder 3">
            <a:extLst>
              <a:ext uri="{FF2B5EF4-FFF2-40B4-BE49-F238E27FC236}">
                <a16:creationId xmlns:a16="http://schemas.microsoft.com/office/drawing/2014/main" id="{B94CDDAB-8B2B-4A5D-BD3B-703BEB7ED4D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487454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97930-0083-4E32-A1C2-245E3FCF918F}"/>
              </a:ext>
            </a:extLst>
          </p:cNvPr>
          <p:cNvSpPr>
            <a:spLocks noGrp="1"/>
          </p:cNvSpPr>
          <p:nvPr>
            <p:ph type="title"/>
          </p:nvPr>
        </p:nvSpPr>
        <p:spPr/>
        <p:txBody>
          <a:bodyPr/>
          <a:lstStyle/>
          <a:p>
            <a:r>
              <a:rPr lang="en-US"/>
              <a:t>Facebook Own Posts Table | CHANNEL21 - 3 of 21</a:t>
            </a:r>
          </a:p>
        </p:txBody>
      </p:sp>
      <p:graphicFrame>
        <p:nvGraphicFramePr>
          <p:cNvPr id="5" name="Table Placeholder 4">
            <a:extLst>
              <a:ext uri="{FF2B5EF4-FFF2-40B4-BE49-F238E27FC236}">
                <a16:creationId xmlns:a16="http://schemas.microsoft.com/office/drawing/2014/main" id="{3B0FD75F-BEFB-415C-8E19-3970ADB4883F}"/>
              </a:ext>
            </a:extLst>
          </p:cNvPr>
          <p:cNvGraphicFramePr>
            <a:graphicFrameLocks noGrp="1"/>
          </p:cNvGraphicFramePr>
          <p:nvPr>
            <p:ph type="tbl" sz="quarter" idx="13"/>
            <p:extLst>
              <p:ext uri="{D42A27DB-BD31-4B8C-83A1-F6EECF244321}">
                <p14:modId xmlns:p14="http://schemas.microsoft.com/office/powerpoint/2010/main" val="2623172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29638082"/>
                    </a:ext>
                  </a:extLst>
                </a:gridCol>
                <a:gridCol w="1481328">
                  <a:extLst>
                    <a:ext uri="{9D8B030D-6E8A-4147-A177-3AD203B41FA5}">
                      <a16:colId xmlns:a16="http://schemas.microsoft.com/office/drawing/2014/main" val="1171674640"/>
                    </a:ext>
                  </a:extLst>
                </a:gridCol>
                <a:gridCol w="493776">
                  <a:extLst>
                    <a:ext uri="{9D8B030D-6E8A-4147-A177-3AD203B41FA5}">
                      <a16:colId xmlns:a16="http://schemas.microsoft.com/office/drawing/2014/main" val="2338739804"/>
                    </a:ext>
                  </a:extLst>
                </a:gridCol>
                <a:gridCol w="493776">
                  <a:extLst>
                    <a:ext uri="{9D8B030D-6E8A-4147-A177-3AD203B41FA5}">
                      <a16:colId xmlns:a16="http://schemas.microsoft.com/office/drawing/2014/main" val="2016821791"/>
                    </a:ext>
                  </a:extLst>
                </a:gridCol>
                <a:gridCol w="493776">
                  <a:extLst>
                    <a:ext uri="{9D8B030D-6E8A-4147-A177-3AD203B41FA5}">
                      <a16:colId xmlns:a16="http://schemas.microsoft.com/office/drawing/2014/main" val="2071605858"/>
                    </a:ext>
                  </a:extLst>
                </a:gridCol>
                <a:gridCol w="493776">
                  <a:extLst>
                    <a:ext uri="{9D8B030D-6E8A-4147-A177-3AD203B41FA5}">
                      <a16:colId xmlns:a16="http://schemas.microsoft.com/office/drawing/2014/main" val="2190529588"/>
                    </a:ext>
                  </a:extLst>
                </a:gridCol>
                <a:gridCol w="493776">
                  <a:extLst>
                    <a:ext uri="{9D8B030D-6E8A-4147-A177-3AD203B41FA5}">
                      <a16:colId xmlns:a16="http://schemas.microsoft.com/office/drawing/2014/main" val="2068628102"/>
                    </a:ext>
                  </a:extLst>
                </a:gridCol>
                <a:gridCol w="493776">
                  <a:extLst>
                    <a:ext uri="{9D8B030D-6E8A-4147-A177-3AD203B41FA5}">
                      <a16:colId xmlns:a16="http://schemas.microsoft.com/office/drawing/2014/main" val="1210746936"/>
                    </a:ext>
                  </a:extLst>
                </a:gridCol>
                <a:gridCol w="493776">
                  <a:extLst>
                    <a:ext uri="{9D8B030D-6E8A-4147-A177-3AD203B41FA5}">
                      <a16:colId xmlns:a16="http://schemas.microsoft.com/office/drawing/2014/main" val="2701101126"/>
                    </a:ext>
                  </a:extLst>
                </a:gridCol>
                <a:gridCol w="493776">
                  <a:extLst>
                    <a:ext uri="{9D8B030D-6E8A-4147-A177-3AD203B41FA5}">
                      <a16:colId xmlns:a16="http://schemas.microsoft.com/office/drawing/2014/main" val="1336352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966419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CHANNEL21 - 2023-01-29 18:00:53</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nach einem vollen Tag wartet ein superleckeres, von Hand gekochtes Menü auf dich – und zwar ohne selbst in der Küche stehen zu müssen oder den Lieferdienst zu bemühen. Herrliche Vorstellung? Dann darfst du dich jetzt über unser neues Food-Format „Hofmann’s Menü-Manufaktur“ freuen. Das Hofmann’s-Team kocht frisch, ohne Geschmacksverstärker oder künstliche Farb-Aromastoffe und friert die Gerichte danach schonend ein, damit du sie nur noch erwärmen musst.
☝️Wenn du hungrig bist, dann lies jetzt NICHT weiter, denn wir wollten noch ergänzen, dass dich kulinarische Highlights wie Jägerschnitzel, gelbes Chicken Butter Curry, Maccaroni a la bolognese oder Kaiserschmarrn erwarten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81534118"/>
                  </a:ext>
                </a:extLst>
              </a:tr>
            </a:tbl>
          </a:graphicData>
        </a:graphic>
      </p:graphicFrame>
      <p:sp>
        <p:nvSpPr>
          <p:cNvPr id="4" name="Text Placeholder 3">
            <a:extLst>
              <a:ext uri="{FF2B5EF4-FFF2-40B4-BE49-F238E27FC236}">
                <a16:creationId xmlns:a16="http://schemas.microsoft.com/office/drawing/2014/main" id="{947EA537-F001-466C-AC04-2F98D51242B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651768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75C0A-F676-4CFE-9157-39CD0D92C32E}"/>
              </a:ext>
            </a:extLst>
          </p:cNvPr>
          <p:cNvSpPr>
            <a:spLocks noGrp="1"/>
          </p:cNvSpPr>
          <p:nvPr>
            <p:ph type="title"/>
          </p:nvPr>
        </p:nvSpPr>
        <p:spPr/>
        <p:txBody>
          <a:bodyPr/>
          <a:lstStyle/>
          <a:p>
            <a:r>
              <a:rPr lang="en-US"/>
              <a:t>Facebook Own Posts Table | CHANNEL21 - 4 of 21</a:t>
            </a:r>
          </a:p>
        </p:txBody>
      </p:sp>
      <p:graphicFrame>
        <p:nvGraphicFramePr>
          <p:cNvPr id="5" name="Table Placeholder 4">
            <a:extLst>
              <a:ext uri="{FF2B5EF4-FFF2-40B4-BE49-F238E27FC236}">
                <a16:creationId xmlns:a16="http://schemas.microsoft.com/office/drawing/2014/main" id="{D0F6BA83-1CCF-47E4-81AE-5ECB872B9B1D}"/>
              </a:ext>
            </a:extLst>
          </p:cNvPr>
          <p:cNvGraphicFramePr>
            <a:graphicFrameLocks noGrp="1"/>
          </p:cNvGraphicFramePr>
          <p:nvPr>
            <p:ph type="tbl" sz="quarter" idx="13"/>
            <p:extLst>
              <p:ext uri="{D42A27DB-BD31-4B8C-83A1-F6EECF244321}">
                <p14:modId xmlns:p14="http://schemas.microsoft.com/office/powerpoint/2010/main" val="1512740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38185403"/>
                    </a:ext>
                  </a:extLst>
                </a:gridCol>
                <a:gridCol w="1481328">
                  <a:extLst>
                    <a:ext uri="{9D8B030D-6E8A-4147-A177-3AD203B41FA5}">
                      <a16:colId xmlns:a16="http://schemas.microsoft.com/office/drawing/2014/main" val="1560346023"/>
                    </a:ext>
                  </a:extLst>
                </a:gridCol>
                <a:gridCol w="493776">
                  <a:extLst>
                    <a:ext uri="{9D8B030D-6E8A-4147-A177-3AD203B41FA5}">
                      <a16:colId xmlns:a16="http://schemas.microsoft.com/office/drawing/2014/main" val="3477455177"/>
                    </a:ext>
                  </a:extLst>
                </a:gridCol>
                <a:gridCol w="493776">
                  <a:extLst>
                    <a:ext uri="{9D8B030D-6E8A-4147-A177-3AD203B41FA5}">
                      <a16:colId xmlns:a16="http://schemas.microsoft.com/office/drawing/2014/main" val="728380569"/>
                    </a:ext>
                  </a:extLst>
                </a:gridCol>
                <a:gridCol w="493776">
                  <a:extLst>
                    <a:ext uri="{9D8B030D-6E8A-4147-A177-3AD203B41FA5}">
                      <a16:colId xmlns:a16="http://schemas.microsoft.com/office/drawing/2014/main" val="1613445900"/>
                    </a:ext>
                  </a:extLst>
                </a:gridCol>
                <a:gridCol w="493776">
                  <a:extLst>
                    <a:ext uri="{9D8B030D-6E8A-4147-A177-3AD203B41FA5}">
                      <a16:colId xmlns:a16="http://schemas.microsoft.com/office/drawing/2014/main" val="1214795828"/>
                    </a:ext>
                  </a:extLst>
                </a:gridCol>
                <a:gridCol w="493776">
                  <a:extLst>
                    <a:ext uri="{9D8B030D-6E8A-4147-A177-3AD203B41FA5}">
                      <a16:colId xmlns:a16="http://schemas.microsoft.com/office/drawing/2014/main" val="764925956"/>
                    </a:ext>
                  </a:extLst>
                </a:gridCol>
                <a:gridCol w="493776">
                  <a:extLst>
                    <a:ext uri="{9D8B030D-6E8A-4147-A177-3AD203B41FA5}">
                      <a16:colId xmlns:a16="http://schemas.microsoft.com/office/drawing/2014/main" val="3854280208"/>
                    </a:ext>
                  </a:extLst>
                </a:gridCol>
                <a:gridCol w="493776">
                  <a:extLst>
                    <a:ext uri="{9D8B030D-6E8A-4147-A177-3AD203B41FA5}">
                      <a16:colId xmlns:a16="http://schemas.microsoft.com/office/drawing/2014/main" val="932508172"/>
                    </a:ext>
                  </a:extLst>
                </a:gridCol>
                <a:gridCol w="493776">
                  <a:extLst>
                    <a:ext uri="{9D8B030D-6E8A-4147-A177-3AD203B41FA5}">
                      <a16:colId xmlns:a16="http://schemas.microsoft.com/office/drawing/2014/main" val="2200679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055611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CHANNEL21 - 2023-01-28 10:00:14</a:t>
                      </a:r>
                      <a:r>
                        <a:rPr kumimoji="0" lang="de-DE" sz="1000" b="0" i="0" u="none" strike="noStrike" kern="1200" cap="none" spc="0" normalizeH="0" baseline="0" noProof="0">
                          <a:ln>
                            <a:noFill/>
                          </a:ln>
                          <a:solidFill>
                            <a:prstClr val="black"/>
                          </a:solidFill>
                          <a:effectLst/>
                          <a:uLnTx/>
                          <a:uFillTx/>
                          <a:latin typeface="Calibri"/>
                          <a:ea typeface="+mn-ea"/>
                          <a:cs typeface="+mn-cs"/>
                        </a:rPr>
                        <a:t>
 🎉Neue Woche, neues Glück! Zück‘ deinen Kalender und trag dir gleich die Termine deiner Favoriten-Sendungen ein. Denn live und interaktiv dank unserer Chatfunktion 💬 kannst du deine Lieblingsprodukte nochmal auf eine ganz andere Weise kennenlernen (und auch unkompliziert mit einem Klick nachshoppen). Was siehst du dir an, bei welcher Show legst du die Füße hoch 🛋️?
Alle Live-Shoppings findest du auf unserer Webseite unter: www.channel21.de/live-shopping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55948968"/>
                  </a:ext>
                </a:extLst>
              </a:tr>
            </a:tbl>
          </a:graphicData>
        </a:graphic>
      </p:graphicFrame>
      <p:sp>
        <p:nvSpPr>
          <p:cNvPr id="4" name="Text Placeholder 3">
            <a:extLst>
              <a:ext uri="{FF2B5EF4-FFF2-40B4-BE49-F238E27FC236}">
                <a16:creationId xmlns:a16="http://schemas.microsoft.com/office/drawing/2014/main" id="{47EED98C-B811-4954-8A33-C35AEF31E6A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218440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A7F9E-23E5-47F9-8F15-4A998A924160}"/>
              </a:ext>
            </a:extLst>
          </p:cNvPr>
          <p:cNvSpPr>
            <a:spLocks noGrp="1"/>
          </p:cNvSpPr>
          <p:nvPr>
            <p:ph type="title"/>
          </p:nvPr>
        </p:nvSpPr>
        <p:spPr/>
        <p:txBody>
          <a:bodyPr/>
          <a:lstStyle/>
          <a:p>
            <a:r>
              <a:rPr lang="en-US"/>
              <a:t>Facebook Own Posts Table | CHANNEL21 - 5 of 21</a:t>
            </a:r>
          </a:p>
        </p:txBody>
      </p:sp>
      <p:graphicFrame>
        <p:nvGraphicFramePr>
          <p:cNvPr id="5" name="Table Placeholder 4">
            <a:extLst>
              <a:ext uri="{FF2B5EF4-FFF2-40B4-BE49-F238E27FC236}">
                <a16:creationId xmlns:a16="http://schemas.microsoft.com/office/drawing/2014/main" id="{0A373387-5653-460A-98EB-A55469FD7C49}"/>
              </a:ext>
            </a:extLst>
          </p:cNvPr>
          <p:cNvGraphicFramePr>
            <a:graphicFrameLocks noGrp="1"/>
          </p:cNvGraphicFramePr>
          <p:nvPr>
            <p:ph type="tbl" sz="quarter" idx="13"/>
            <p:extLst>
              <p:ext uri="{D42A27DB-BD31-4B8C-83A1-F6EECF244321}">
                <p14:modId xmlns:p14="http://schemas.microsoft.com/office/powerpoint/2010/main" val="147502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40037975"/>
                    </a:ext>
                  </a:extLst>
                </a:gridCol>
                <a:gridCol w="1481328">
                  <a:extLst>
                    <a:ext uri="{9D8B030D-6E8A-4147-A177-3AD203B41FA5}">
                      <a16:colId xmlns:a16="http://schemas.microsoft.com/office/drawing/2014/main" val="4221393007"/>
                    </a:ext>
                  </a:extLst>
                </a:gridCol>
                <a:gridCol w="493776">
                  <a:extLst>
                    <a:ext uri="{9D8B030D-6E8A-4147-A177-3AD203B41FA5}">
                      <a16:colId xmlns:a16="http://schemas.microsoft.com/office/drawing/2014/main" val="3258448095"/>
                    </a:ext>
                  </a:extLst>
                </a:gridCol>
                <a:gridCol w="493776">
                  <a:extLst>
                    <a:ext uri="{9D8B030D-6E8A-4147-A177-3AD203B41FA5}">
                      <a16:colId xmlns:a16="http://schemas.microsoft.com/office/drawing/2014/main" val="3635325972"/>
                    </a:ext>
                  </a:extLst>
                </a:gridCol>
                <a:gridCol w="493776">
                  <a:extLst>
                    <a:ext uri="{9D8B030D-6E8A-4147-A177-3AD203B41FA5}">
                      <a16:colId xmlns:a16="http://schemas.microsoft.com/office/drawing/2014/main" val="2427246409"/>
                    </a:ext>
                  </a:extLst>
                </a:gridCol>
                <a:gridCol w="493776">
                  <a:extLst>
                    <a:ext uri="{9D8B030D-6E8A-4147-A177-3AD203B41FA5}">
                      <a16:colId xmlns:a16="http://schemas.microsoft.com/office/drawing/2014/main" val="2236417245"/>
                    </a:ext>
                  </a:extLst>
                </a:gridCol>
                <a:gridCol w="493776">
                  <a:extLst>
                    <a:ext uri="{9D8B030D-6E8A-4147-A177-3AD203B41FA5}">
                      <a16:colId xmlns:a16="http://schemas.microsoft.com/office/drawing/2014/main" val="1948962330"/>
                    </a:ext>
                  </a:extLst>
                </a:gridCol>
                <a:gridCol w="493776">
                  <a:extLst>
                    <a:ext uri="{9D8B030D-6E8A-4147-A177-3AD203B41FA5}">
                      <a16:colId xmlns:a16="http://schemas.microsoft.com/office/drawing/2014/main" val="3567561217"/>
                    </a:ext>
                  </a:extLst>
                </a:gridCol>
                <a:gridCol w="493776">
                  <a:extLst>
                    <a:ext uri="{9D8B030D-6E8A-4147-A177-3AD203B41FA5}">
                      <a16:colId xmlns:a16="http://schemas.microsoft.com/office/drawing/2014/main" val="2198039535"/>
                    </a:ext>
                  </a:extLst>
                </a:gridCol>
                <a:gridCol w="493776">
                  <a:extLst>
                    <a:ext uri="{9D8B030D-6E8A-4147-A177-3AD203B41FA5}">
                      <a16:colId xmlns:a16="http://schemas.microsoft.com/office/drawing/2014/main" val="3807885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302687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CHANNEL21 - 2023-01-27 12:47:25</a:t>
                      </a:r>
                      <a:r>
                        <a:rPr kumimoji="0" lang="de-DE" sz="1000" b="0" i="0" u="none" strike="noStrike" kern="1200" cap="none" spc="0" normalizeH="0" baseline="0" noProof="0">
                          <a:ln>
                            <a:noFill/>
                          </a:ln>
                          <a:solidFill>
                            <a:prstClr val="black"/>
                          </a:solidFill>
                          <a:effectLst/>
                          <a:uLnTx/>
                          <a:uFillTx/>
                          <a:latin typeface="Calibri"/>
                          <a:ea typeface="+mn-ea"/>
                          <a:cs typeface="+mn-cs"/>
                        </a:rPr>
                        <a:t>
 Hoch die Hände ... Wochenende 🙌! Und das beginnt bei uns Freitag um 13 Uhr mit Mein Moment bei CHANNEL21 😍. 
Weil wir im neuen Jahr gerne mit Überraschungen um die Ecke kommen, möchten wir dir herzlichst unseren neuen Experten Björn Donner vorstellen. In dieser Sendung kannst du schon einmal exklusiv ein paar seiner tollen Haarpflegeprodukte kennenlernen. Bei so viel frischem Wind darf besonders eine nicht fehlen: Heike Schuberth! Denn sie bringt neben guter Laune allerhand Neues aus dem MONACO blue und MONACO blue WEEKEND Universum mit 🪐.
#channel21 #meinmoment #channel21family #channel21inspiriert #homeshopping #shopping #wochenende #bestemittagspause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38448959"/>
                  </a:ext>
                </a:extLst>
              </a:tr>
            </a:tbl>
          </a:graphicData>
        </a:graphic>
      </p:graphicFrame>
      <p:sp>
        <p:nvSpPr>
          <p:cNvPr id="4" name="Text Placeholder 3">
            <a:extLst>
              <a:ext uri="{FF2B5EF4-FFF2-40B4-BE49-F238E27FC236}">
                <a16:creationId xmlns:a16="http://schemas.microsoft.com/office/drawing/2014/main" id="{790DC5E8-F43C-496D-B46A-76206DB8376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343109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D369E-F514-4C4B-AE10-2693BD0E9C5B}"/>
              </a:ext>
            </a:extLst>
          </p:cNvPr>
          <p:cNvSpPr>
            <a:spLocks noGrp="1"/>
          </p:cNvSpPr>
          <p:nvPr>
            <p:ph type="title"/>
          </p:nvPr>
        </p:nvSpPr>
        <p:spPr/>
        <p:txBody>
          <a:bodyPr/>
          <a:lstStyle/>
          <a:p>
            <a:r>
              <a:rPr lang="en-US"/>
              <a:t>Facebook Own Posts Table | CHANNEL21 - 6 of 21</a:t>
            </a:r>
          </a:p>
        </p:txBody>
      </p:sp>
      <p:graphicFrame>
        <p:nvGraphicFramePr>
          <p:cNvPr id="5" name="Table Placeholder 4">
            <a:extLst>
              <a:ext uri="{FF2B5EF4-FFF2-40B4-BE49-F238E27FC236}">
                <a16:creationId xmlns:a16="http://schemas.microsoft.com/office/drawing/2014/main" id="{A1E1F553-DB20-442F-B68D-9F85B712A1E9}"/>
              </a:ext>
            </a:extLst>
          </p:cNvPr>
          <p:cNvGraphicFramePr>
            <a:graphicFrameLocks noGrp="1"/>
          </p:cNvGraphicFramePr>
          <p:nvPr>
            <p:ph type="tbl" sz="quarter" idx="13"/>
            <p:extLst>
              <p:ext uri="{D42A27DB-BD31-4B8C-83A1-F6EECF244321}">
                <p14:modId xmlns:p14="http://schemas.microsoft.com/office/powerpoint/2010/main" val="3297464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4290290"/>
                    </a:ext>
                  </a:extLst>
                </a:gridCol>
                <a:gridCol w="1481328">
                  <a:extLst>
                    <a:ext uri="{9D8B030D-6E8A-4147-A177-3AD203B41FA5}">
                      <a16:colId xmlns:a16="http://schemas.microsoft.com/office/drawing/2014/main" val="955471843"/>
                    </a:ext>
                  </a:extLst>
                </a:gridCol>
                <a:gridCol w="493776">
                  <a:extLst>
                    <a:ext uri="{9D8B030D-6E8A-4147-A177-3AD203B41FA5}">
                      <a16:colId xmlns:a16="http://schemas.microsoft.com/office/drawing/2014/main" val="3703598317"/>
                    </a:ext>
                  </a:extLst>
                </a:gridCol>
                <a:gridCol w="493776">
                  <a:extLst>
                    <a:ext uri="{9D8B030D-6E8A-4147-A177-3AD203B41FA5}">
                      <a16:colId xmlns:a16="http://schemas.microsoft.com/office/drawing/2014/main" val="1609010627"/>
                    </a:ext>
                  </a:extLst>
                </a:gridCol>
                <a:gridCol w="493776">
                  <a:extLst>
                    <a:ext uri="{9D8B030D-6E8A-4147-A177-3AD203B41FA5}">
                      <a16:colId xmlns:a16="http://schemas.microsoft.com/office/drawing/2014/main" val="3918448817"/>
                    </a:ext>
                  </a:extLst>
                </a:gridCol>
                <a:gridCol w="493776">
                  <a:extLst>
                    <a:ext uri="{9D8B030D-6E8A-4147-A177-3AD203B41FA5}">
                      <a16:colId xmlns:a16="http://schemas.microsoft.com/office/drawing/2014/main" val="2509726896"/>
                    </a:ext>
                  </a:extLst>
                </a:gridCol>
                <a:gridCol w="493776">
                  <a:extLst>
                    <a:ext uri="{9D8B030D-6E8A-4147-A177-3AD203B41FA5}">
                      <a16:colId xmlns:a16="http://schemas.microsoft.com/office/drawing/2014/main" val="4249076259"/>
                    </a:ext>
                  </a:extLst>
                </a:gridCol>
                <a:gridCol w="493776">
                  <a:extLst>
                    <a:ext uri="{9D8B030D-6E8A-4147-A177-3AD203B41FA5}">
                      <a16:colId xmlns:a16="http://schemas.microsoft.com/office/drawing/2014/main" val="1740519756"/>
                    </a:ext>
                  </a:extLst>
                </a:gridCol>
                <a:gridCol w="493776">
                  <a:extLst>
                    <a:ext uri="{9D8B030D-6E8A-4147-A177-3AD203B41FA5}">
                      <a16:colId xmlns:a16="http://schemas.microsoft.com/office/drawing/2014/main" val="348609407"/>
                    </a:ext>
                  </a:extLst>
                </a:gridCol>
                <a:gridCol w="493776">
                  <a:extLst>
                    <a:ext uri="{9D8B030D-6E8A-4147-A177-3AD203B41FA5}">
                      <a16:colId xmlns:a16="http://schemas.microsoft.com/office/drawing/2014/main" val="1484707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135063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CHANNEL21 - 2023-01-27 08:00:57</a:t>
                      </a:r>
                      <a:r>
                        <a:rPr kumimoji="0" lang="de-DE" sz="1000" b="0" i="0" u="none" strike="noStrike" kern="1200" cap="none" spc="0" normalizeH="0" baseline="0" noProof="0">
                          <a:ln>
                            <a:noFill/>
                          </a:ln>
                          <a:solidFill>
                            <a:prstClr val="black"/>
                          </a:solidFill>
                          <a:effectLst/>
                          <a:uLnTx/>
                          <a:uFillTx/>
                          <a:latin typeface="Calibri"/>
                          <a:ea typeface="+mn-ea"/>
                          <a:cs typeface="+mn-cs"/>
                        </a:rPr>
                        <a:t>
 Täterätää 🥁!
Ab heute siehst du Björn Donner das erste Mal bei CHANNEL21 im TV 🤩! Zur Feier des Tages geben wir dir einen kleinen Einblick, wie es bei seinem Trailer-Dreh in seinem Friseursalon hinter den Kulissen aussah.
Nach seinem fulminanten Start beim LIVE-Shopping am Montag ist Björn heute das erste Mal "on air" zu sehen. Um 13 Uhr geht's los bei Mein Moment und ab 21 Uhr gibt er dann sein offizielles TV-Debüt 💜.
Viel Spaß, Björn!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08034800"/>
                  </a:ext>
                </a:extLst>
              </a:tr>
            </a:tbl>
          </a:graphicData>
        </a:graphic>
      </p:graphicFrame>
      <p:sp>
        <p:nvSpPr>
          <p:cNvPr id="4" name="Text Placeholder 3">
            <a:extLst>
              <a:ext uri="{FF2B5EF4-FFF2-40B4-BE49-F238E27FC236}">
                <a16:creationId xmlns:a16="http://schemas.microsoft.com/office/drawing/2014/main" id="{1F6AA7FF-3DBA-4C0E-98C7-0388A77E9A9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792018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A4862-5F5C-41EF-AC8A-264505932E72}"/>
              </a:ext>
            </a:extLst>
          </p:cNvPr>
          <p:cNvSpPr>
            <a:spLocks noGrp="1"/>
          </p:cNvSpPr>
          <p:nvPr>
            <p:ph type="title"/>
          </p:nvPr>
        </p:nvSpPr>
        <p:spPr/>
        <p:txBody>
          <a:bodyPr/>
          <a:lstStyle/>
          <a:p>
            <a:r>
              <a:rPr lang="en-US"/>
              <a:t>Facebook Own Posts Table | CHANNEL21 - 7 of 21</a:t>
            </a:r>
          </a:p>
        </p:txBody>
      </p:sp>
      <p:graphicFrame>
        <p:nvGraphicFramePr>
          <p:cNvPr id="5" name="Table Placeholder 4">
            <a:extLst>
              <a:ext uri="{FF2B5EF4-FFF2-40B4-BE49-F238E27FC236}">
                <a16:creationId xmlns:a16="http://schemas.microsoft.com/office/drawing/2014/main" id="{E2BF1262-C1BB-49E2-801F-26DA42F022A5}"/>
              </a:ext>
            </a:extLst>
          </p:cNvPr>
          <p:cNvGraphicFramePr>
            <a:graphicFrameLocks noGrp="1"/>
          </p:cNvGraphicFramePr>
          <p:nvPr>
            <p:ph type="tbl" sz="quarter" idx="13"/>
            <p:extLst>
              <p:ext uri="{D42A27DB-BD31-4B8C-83A1-F6EECF244321}">
                <p14:modId xmlns:p14="http://schemas.microsoft.com/office/powerpoint/2010/main" val="601202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96674999"/>
                    </a:ext>
                  </a:extLst>
                </a:gridCol>
                <a:gridCol w="1481328">
                  <a:extLst>
                    <a:ext uri="{9D8B030D-6E8A-4147-A177-3AD203B41FA5}">
                      <a16:colId xmlns:a16="http://schemas.microsoft.com/office/drawing/2014/main" val="615372098"/>
                    </a:ext>
                  </a:extLst>
                </a:gridCol>
                <a:gridCol w="493776">
                  <a:extLst>
                    <a:ext uri="{9D8B030D-6E8A-4147-A177-3AD203B41FA5}">
                      <a16:colId xmlns:a16="http://schemas.microsoft.com/office/drawing/2014/main" val="1740055788"/>
                    </a:ext>
                  </a:extLst>
                </a:gridCol>
                <a:gridCol w="493776">
                  <a:extLst>
                    <a:ext uri="{9D8B030D-6E8A-4147-A177-3AD203B41FA5}">
                      <a16:colId xmlns:a16="http://schemas.microsoft.com/office/drawing/2014/main" val="3000021431"/>
                    </a:ext>
                  </a:extLst>
                </a:gridCol>
                <a:gridCol w="493776">
                  <a:extLst>
                    <a:ext uri="{9D8B030D-6E8A-4147-A177-3AD203B41FA5}">
                      <a16:colId xmlns:a16="http://schemas.microsoft.com/office/drawing/2014/main" val="923546690"/>
                    </a:ext>
                  </a:extLst>
                </a:gridCol>
                <a:gridCol w="493776">
                  <a:extLst>
                    <a:ext uri="{9D8B030D-6E8A-4147-A177-3AD203B41FA5}">
                      <a16:colId xmlns:a16="http://schemas.microsoft.com/office/drawing/2014/main" val="761436602"/>
                    </a:ext>
                  </a:extLst>
                </a:gridCol>
                <a:gridCol w="493776">
                  <a:extLst>
                    <a:ext uri="{9D8B030D-6E8A-4147-A177-3AD203B41FA5}">
                      <a16:colId xmlns:a16="http://schemas.microsoft.com/office/drawing/2014/main" val="3145370131"/>
                    </a:ext>
                  </a:extLst>
                </a:gridCol>
                <a:gridCol w="493776">
                  <a:extLst>
                    <a:ext uri="{9D8B030D-6E8A-4147-A177-3AD203B41FA5}">
                      <a16:colId xmlns:a16="http://schemas.microsoft.com/office/drawing/2014/main" val="4065130630"/>
                    </a:ext>
                  </a:extLst>
                </a:gridCol>
                <a:gridCol w="493776">
                  <a:extLst>
                    <a:ext uri="{9D8B030D-6E8A-4147-A177-3AD203B41FA5}">
                      <a16:colId xmlns:a16="http://schemas.microsoft.com/office/drawing/2014/main" val="283678729"/>
                    </a:ext>
                  </a:extLst>
                </a:gridCol>
                <a:gridCol w="493776">
                  <a:extLst>
                    <a:ext uri="{9D8B030D-6E8A-4147-A177-3AD203B41FA5}">
                      <a16:colId xmlns:a16="http://schemas.microsoft.com/office/drawing/2014/main" val="2292934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271552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CHANNEL21 - 2023-01-26 18:00:21</a:t>
                      </a:r>
                      <a:r>
                        <a:rPr kumimoji="0" lang="de-DE" sz="1000" b="0" i="0" u="none" strike="noStrike" kern="1200" cap="none" spc="0" normalizeH="0" baseline="0" noProof="0">
                          <a:ln>
                            <a:noFill/>
                          </a:ln>
                          <a:solidFill>
                            <a:prstClr val="black"/>
                          </a:solidFill>
                          <a:effectLst/>
                          <a:uLnTx/>
                          <a:uFillTx/>
                          <a:latin typeface="Calibri"/>
                          <a:ea typeface="+mn-ea"/>
                          <a:cs typeface="+mn-cs"/>
                        </a:rPr>
                        <a:t>
 💘🔥Warum wir den Minimalismus heute zu Hause lassen? Na, weil Dany im opulenten Mustermix einfach toll aussieht! Der marmorierte Plisseerock, edler Jacquard-Strick oder die Bauchtasche mit Schlangen-Print 🐍 sind tolle Statement-Lieblingsstücke – du entscheidest, ob du sie als einzelne Eyecatcher einsetzt oder gekonnt miteinander kombinierst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40961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CHANNEL21 - 2023-01-26 18:00:17</a:t>
                      </a:r>
                      <a:r>
                        <a:rPr kumimoji="0" lang="de-DE" sz="1000" b="0" i="0" u="none" strike="noStrike" kern="1200" cap="none" spc="0" normalizeH="0" baseline="0" noProof="0">
                          <a:ln>
                            <a:noFill/>
                          </a:ln>
                          <a:solidFill>
                            <a:prstClr val="black"/>
                          </a:solidFill>
                          <a:effectLst/>
                          <a:uLnTx/>
                          <a:uFillTx/>
                          <a:latin typeface="Calibri"/>
                          <a:ea typeface="+mn-ea"/>
                          <a:cs typeface="+mn-cs"/>
                        </a:rPr>
                        <a:t>
 Hier geht's zu deinem Schönheitsworkout mit Andrea Rubio Sanchez ✨👉 https://www.channel21.de/live-shopping?autoplayLiveShopping=PMpucEugSgSXR51aRfLJ&amp;socialMediaLiveshopping=Facebook#liveshopping-PMpucEugSgSXR51aRfLJ</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85890638"/>
                  </a:ext>
                </a:extLst>
              </a:tr>
            </a:tbl>
          </a:graphicData>
        </a:graphic>
      </p:graphicFrame>
      <p:sp>
        <p:nvSpPr>
          <p:cNvPr id="4" name="Text Placeholder 3">
            <a:extLst>
              <a:ext uri="{FF2B5EF4-FFF2-40B4-BE49-F238E27FC236}">
                <a16:creationId xmlns:a16="http://schemas.microsoft.com/office/drawing/2014/main" id="{104F422D-8A2E-40DD-9A23-1771ECB8B57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75407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BA132-046B-43E0-863A-025174043CE4}"/>
              </a:ext>
            </a:extLst>
          </p:cNvPr>
          <p:cNvSpPr>
            <a:spLocks noGrp="1"/>
          </p:cNvSpPr>
          <p:nvPr>
            <p:ph type="title"/>
          </p:nvPr>
        </p:nvSpPr>
        <p:spPr/>
        <p:txBody>
          <a:bodyPr/>
          <a:lstStyle/>
          <a:p>
            <a:r>
              <a:rPr lang="en-US"/>
              <a:t>Facebook Own Posts Table | CHANNEL21 - 8 of 21</a:t>
            </a:r>
          </a:p>
        </p:txBody>
      </p:sp>
      <p:graphicFrame>
        <p:nvGraphicFramePr>
          <p:cNvPr id="5" name="Table Placeholder 4">
            <a:extLst>
              <a:ext uri="{FF2B5EF4-FFF2-40B4-BE49-F238E27FC236}">
                <a16:creationId xmlns:a16="http://schemas.microsoft.com/office/drawing/2014/main" id="{8F2B279F-67D2-4000-8AB7-E08A17B37548}"/>
              </a:ext>
            </a:extLst>
          </p:cNvPr>
          <p:cNvGraphicFramePr>
            <a:graphicFrameLocks noGrp="1"/>
          </p:cNvGraphicFramePr>
          <p:nvPr>
            <p:ph type="tbl" sz="quarter" idx="13"/>
            <p:extLst>
              <p:ext uri="{D42A27DB-BD31-4B8C-83A1-F6EECF244321}">
                <p14:modId xmlns:p14="http://schemas.microsoft.com/office/powerpoint/2010/main" val="2858520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02062161"/>
                    </a:ext>
                  </a:extLst>
                </a:gridCol>
                <a:gridCol w="1481328">
                  <a:extLst>
                    <a:ext uri="{9D8B030D-6E8A-4147-A177-3AD203B41FA5}">
                      <a16:colId xmlns:a16="http://schemas.microsoft.com/office/drawing/2014/main" val="389300821"/>
                    </a:ext>
                  </a:extLst>
                </a:gridCol>
                <a:gridCol w="493776">
                  <a:extLst>
                    <a:ext uri="{9D8B030D-6E8A-4147-A177-3AD203B41FA5}">
                      <a16:colId xmlns:a16="http://schemas.microsoft.com/office/drawing/2014/main" val="2197222363"/>
                    </a:ext>
                  </a:extLst>
                </a:gridCol>
                <a:gridCol w="493776">
                  <a:extLst>
                    <a:ext uri="{9D8B030D-6E8A-4147-A177-3AD203B41FA5}">
                      <a16:colId xmlns:a16="http://schemas.microsoft.com/office/drawing/2014/main" val="1655333231"/>
                    </a:ext>
                  </a:extLst>
                </a:gridCol>
                <a:gridCol w="493776">
                  <a:extLst>
                    <a:ext uri="{9D8B030D-6E8A-4147-A177-3AD203B41FA5}">
                      <a16:colId xmlns:a16="http://schemas.microsoft.com/office/drawing/2014/main" val="2278976879"/>
                    </a:ext>
                  </a:extLst>
                </a:gridCol>
                <a:gridCol w="493776">
                  <a:extLst>
                    <a:ext uri="{9D8B030D-6E8A-4147-A177-3AD203B41FA5}">
                      <a16:colId xmlns:a16="http://schemas.microsoft.com/office/drawing/2014/main" val="1386244555"/>
                    </a:ext>
                  </a:extLst>
                </a:gridCol>
                <a:gridCol w="493776">
                  <a:extLst>
                    <a:ext uri="{9D8B030D-6E8A-4147-A177-3AD203B41FA5}">
                      <a16:colId xmlns:a16="http://schemas.microsoft.com/office/drawing/2014/main" val="2080133557"/>
                    </a:ext>
                  </a:extLst>
                </a:gridCol>
                <a:gridCol w="493776">
                  <a:extLst>
                    <a:ext uri="{9D8B030D-6E8A-4147-A177-3AD203B41FA5}">
                      <a16:colId xmlns:a16="http://schemas.microsoft.com/office/drawing/2014/main" val="3791600146"/>
                    </a:ext>
                  </a:extLst>
                </a:gridCol>
                <a:gridCol w="493776">
                  <a:extLst>
                    <a:ext uri="{9D8B030D-6E8A-4147-A177-3AD203B41FA5}">
                      <a16:colId xmlns:a16="http://schemas.microsoft.com/office/drawing/2014/main" val="1197616502"/>
                    </a:ext>
                  </a:extLst>
                </a:gridCol>
                <a:gridCol w="493776">
                  <a:extLst>
                    <a:ext uri="{9D8B030D-6E8A-4147-A177-3AD203B41FA5}">
                      <a16:colId xmlns:a16="http://schemas.microsoft.com/office/drawing/2014/main" val="3909447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84195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CHANNEL21 - 2023-01-25 18:35:59</a:t>
                      </a:r>
                      <a:r>
                        <a:rPr kumimoji="0" lang="de-DE" sz="1000" b="0" i="0" u="none" strike="noStrike" kern="1200" cap="none" spc="0" normalizeH="0" baseline="0" noProof="0">
                          <a:ln>
                            <a:noFill/>
                          </a:ln>
                          <a:solidFill>
                            <a:prstClr val="black"/>
                          </a:solidFill>
                          <a:effectLst/>
                          <a:uLnTx/>
                          <a:uFillTx/>
                          <a:latin typeface="Calibri"/>
                          <a:ea typeface="+mn-ea"/>
                          <a:cs typeface="+mn-cs"/>
                        </a:rPr>
                        <a:t>
 Mode folgt keinen Regeln, aber es gibt Trends und Weisheiten, welche das Outfit zu etwas Besonderen machen😍! Natascha und Rene stellen die zwölf wichtigsten Fashion-Weisheiten vor und zeigen die passenden Fashion-Pieces dazu 👜👑👗 https://www.channel21.de/live-shopping?autoplayLiveShopping=Jb6xor1p3SuwNRLjFJ8k&amp;socialMediaLiveshopping=Facebook#liveshopping-Jb6xor1p3SuwNRLjFJ8k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83100517"/>
                  </a:ext>
                </a:extLst>
              </a:tr>
            </a:tbl>
          </a:graphicData>
        </a:graphic>
      </p:graphicFrame>
      <p:sp>
        <p:nvSpPr>
          <p:cNvPr id="4" name="Text Placeholder 3">
            <a:extLst>
              <a:ext uri="{FF2B5EF4-FFF2-40B4-BE49-F238E27FC236}">
                <a16:creationId xmlns:a16="http://schemas.microsoft.com/office/drawing/2014/main" id="{57F6F4DE-C8BE-4A6A-BCDF-1C3369C465F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25723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89D13-17BD-43D2-8838-DBC42D603640}"/>
              </a:ext>
            </a:extLst>
          </p:cNvPr>
          <p:cNvSpPr>
            <a:spLocks noGrp="1"/>
          </p:cNvSpPr>
          <p:nvPr>
            <p:ph type="title"/>
          </p:nvPr>
        </p:nvSpPr>
        <p:spPr/>
        <p:txBody>
          <a:bodyPr/>
          <a:lstStyle/>
          <a:p>
            <a:r>
              <a:rPr lang="en-US"/>
              <a:t>Facebook Own Posts Table | CHANNEL21 - 9 of 21</a:t>
            </a:r>
          </a:p>
        </p:txBody>
      </p:sp>
      <p:graphicFrame>
        <p:nvGraphicFramePr>
          <p:cNvPr id="5" name="Table Placeholder 4">
            <a:extLst>
              <a:ext uri="{FF2B5EF4-FFF2-40B4-BE49-F238E27FC236}">
                <a16:creationId xmlns:a16="http://schemas.microsoft.com/office/drawing/2014/main" id="{6FA1D8A4-FB72-411C-A4BA-1BB884F84004}"/>
              </a:ext>
            </a:extLst>
          </p:cNvPr>
          <p:cNvGraphicFramePr>
            <a:graphicFrameLocks noGrp="1"/>
          </p:cNvGraphicFramePr>
          <p:nvPr>
            <p:ph type="tbl" sz="quarter" idx="13"/>
            <p:extLst>
              <p:ext uri="{D42A27DB-BD31-4B8C-83A1-F6EECF244321}">
                <p14:modId xmlns:p14="http://schemas.microsoft.com/office/powerpoint/2010/main" val="1111625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47334462"/>
                    </a:ext>
                  </a:extLst>
                </a:gridCol>
                <a:gridCol w="1481328">
                  <a:extLst>
                    <a:ext uri="{9D8B030D-6E8A-4147-A177-3AD203B41FA5}">
                      <a16:colId xmlns:a16="http://schemas.microsoft.com/office/drawing/2014/main" val="2507468493"/>
                    </a:ext>
                  </a:extLst>
                </a:gridCol>
                <a:gridCol w="493776">
                  <a:extLst>
                    <a:ext uri="{9D8B030D-6E8A-4147-A177-3AD203B41FA5}">
                      <a16:colId xmlns:a16="http://schemas.microsoft.com/office/drawing/2014/main" val="3732946121"/>
                    </a:ext>
                  </a:extLst>
                </a:gridCol>
                <a:gridCol w="493776">
                  <a:extLst>
                    <a:ext uri="{9D8B030D-6E8A-4147-A177-3AD203B41FA5}">
                      <a16:colId xmlns:a16="http://schemas.microsoft.com/office/drawing/2014/main" val="3411198614"/>
                    </a:ext>
                  </a:extLst>
                </a:gridCol>
                <a:gridCol w="493776">
                  <a:extLst>
                    <a:ext uri="{9D8B030D-6E8A-4147-A177-3AD203B41FA5}">
                      <a16:colId xmlns:a16="http://schemas.microsoft.com/office/drawing/2014/main" val="2191398431"/>
                    </a:ext>
                  </a:extLst>
                </a:gridCol>
                <a:gridCol w="493776">
                  <a:extLst>
                    <a:ext uri="{9D8B030D-6E8A-4147-A177-3AD203B41FA5}">
                      <a16:colId xmlns:a16="http://schemas.microsoft.com/office/drawing/2014/main" val="2165969052"/>
                    </a:ext>
                  </a:extLst>
                </a:gridCol>
                <a:gridCol w="493776">
                  <a:extLst>
                    <a:ext uri="{9D8B030D-6E8A-4147-A177-3AD203B41FA5}">
                      <a16:colId xmlns:a16="http://schemas.microsoft.com/office/drawing/2014/main" val="1757305911"/>
                    </a:ext>
                  </a:extLst>
                </a:gridCol>
                <a:gridCol w="493776">
                  <a:extLst>
                    <a:ext uri="{9D8B030D-6E8A-4147-A177-3AD203B41FA5}">
                      <a16:colId xmlns:a16="http://schemas.microsoft.com/office/drawing/2014/main" val="196309323"/>
                    </a:ext>
                  </a:extLst>
                </a:gridCol>
                <a:gridCol w="493776">
                  <a:extLst>
                    <a:ext uri="{9D8B030D-6E8A-4147-A177-3AD203B41FA5}">
                      <a16:colId xmlns:a16="http://schemas.microsoft.com/office/drawing/2014/main" val="4227989847"/>
                    </a:ext>
                  </a:extLst>
                </a:gridCol>
                <a:gridCol w="493776">
                  <a:extLst>
                    <a:ext uri="{9D8B030D-6E8A-4147-A177-3AD203B41FA5}">
                      <a16:colId xmlns:a16="http://schemas.microsoft.com/office/drawing/2014/main" val="3839694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21601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CHANNEL21 - 2023-01-25 18:00:28</a:t>
                      </a:r>
                      <a:r>
                        <a:rPr kumimoji="0" lang="de-DE" sz="1000" b="0" i="0" u="none" strike="noStrike" kern="1200" cap="none" spc="0" normalizeH="0" baseline="0" noProof="0">
                          <a:ln>
                            <a:noFill/>
                          </a:ln>
                          <a:solidFill>
                            <a:prstClr val="black"/>
                          </a:solidFill>
                          <a:effectLst/>
                          <a:uLnTx/>
                          <a:uFillTx/>
                          <a:latin typeface="Calibri"/>
                          <a:ea typeface="+mn-ea"/>
                          <a:cs typeface="+mn-cs"/>
                        </a:rPr>
                        <a:t>
 ✨Goldene Zeiten, jetzt brechen sie an! Denn unserer Zukunft treten wir von nun an geschmückt und dank vergoldetem Edelstahl mit vollem Portemonnaie 👛 entgegen. Uhren, Ohrringe, Armbänder, Halsketten, Ringe – ein Schmuckstück schöner als das andere 🥰. Setzt du auf ausgewählte Lieblingsstücke oder trägst du Schmuck gerne als glänzendes Ensemble?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10860687"/>
                  </a:ext>
                </a:extLst>
              </a:tr>
            </a:tbl>
          </a:graphicData>
        </a:graphic>
      </p:graphicFrame>
      <p:sp>
        <p:nvSpPr>
          <p:cNvPr id="4" name="Text Placeholder 3">
            <a:extLst>
              <a:ext uri="{FF2B5EF4-FFF2-40B4-BE49-F238E27FC236}">
                <a16:creationId xmlns:a16="http://schemas.microsoft.com/office/drawing/2014/main" id="{0D25BD0E-7D7E-4383-B1C8-B5DBF238E9A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009867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40201-E79C-4807-98A0-E3706B8A1C50}"/>
              </a:ext>
            </a:extLst>
          </p:cNvPr>
          <p:cNvSpPr>
            <a:spLocks noGrp="1"/>
          </p:cNvSpPr>
          <p:nvPr>
            <p:ph type="title"/>
          </p:nvPr>
        </p:nvSpPr>
        <p:spPr/>
        <p:txBody>
          <a:bodyPr/>
          <a:lstStyle/>
          <a:p>
            <a:r>
              <a:rPr lang="en-US"/>
              <a:t>Facebook Own Posts Table | CHANNEL21 - 10 of 21</a:t>
            </a:r>
          </a:p>
        </p:txBody>
      </p:sp>
      <p:graphicFrame>
        <p:nvGraphicFramePr>
          <p:cNvPr id="5" name="Table Placeholder 4">
            <a:extLst>
              <a:ext uri="{FF2B5EF4-FFF2-40B4-BE49-F238E27FC236}">
                <a16:creationId xmlns:a16="http://schemas.microsoft.com/office/drawing/2014/main" id="{42C5D71B-730C-44C5-BEA3-0BB4A449FC9E}"/>
              </a:ext>
            </a:extLst>
          </p:cNvPr>
          <p:cNvGraphicFramePr>
            <a:graphicFrameLocks noGrp="1"/>
          </p:cNvGraphicFramePr>
          <p:nvPr>
            <p:ph type="tbl" sz="quarter" idx="13"/>
            <p:extLst>
              <p:ext uri="{D42A27DB-BD31-4B8C-83A1-F6EECF244321}">
                <p14:modId xmlns:p14="http://schemas.microsoft.com/office/powerpoint/2010/main" val="3261416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24434557"/>
                    </a:ext>
                  </a:extLst>
                </a:gridCol>
                <a:gridCol w="1481328">
                  <a:extLst>
                    <a:ext uri="{9D8B030D-6E8A-4147-A177-3AD203B41FA5}">
                      <a16:colId xmlns:a16="http://schemas.microsoft.com/office/drawing/2014/main" val="286237020"/>
                    </a:ext>
                  </a:extLst>
                </a:gridCol>
                <a:gridCol w="493776">
                  <a:extLst>
                    <a:ext uri="{9D8B030D-6E8A-4147-A177-3AD203B41FA5}">
                      <a16:colId xmlns:a16="http://schemas.microsoft.com/office/drawing/2014/main" val="906104291"/>
                    </a:ext>
                  </a:extLst>
                </a:gridCol>
                <a:gridCol w="493776">
                  <a:extLst>
                    <a:ext uri="{9D8B030D-6E8A-4147-A177-3AD203B41FA5}">
                      <a16:colId xmlns:a16="http://schemas.microsoft.com/office/drawing/2014/main" val="1962546176"/>
                    </a:ext>
                  </a:extLst>
                </a:gridCol>
                <a:gridCol w="493776">
                  <a:extLst>
                    <a:ext uri="{9D8B030D-6E8A-4147-A177-3AD203B41FA5}">
                      <a16:colId xmlns:a16="http://schemas.microsoft.com/office/drawing/2014/main" val="4068137793"/>
                    </a:ext>
                  </a:extLst>
                </a:gridCol>
                <a:gridCol w="493776">
                  <a:extLst>
                    <a:ext uri="{9D8B030D-6E8A-4147-A177-3AD203B41FA5}">
                      <a16:colId xmlns:a16="http://schemas.microsoft.com/office/drawing/2014/main" val="3500769527"/>
                    </a:ext>
                  </a:extLst>
                </a:gridCol>
                <a:gridCol w="493776">
                  <a:extLst>
                    <a:ext uri="{9D8B030D-6E8A-4147-A177-3AD203B41FA5}">
                      <a16:colId xmlns:a16="http://schemas.microsoft.com/office/drawing/2014/main" val="2193161199"/>
                    </a:ext>
                  </a:extLst>
                </a:gridCol>
                <a:gridCol w="493776">
                  <a:extLst>
                    <a:ext uri="{9D8B030D-6E8A-4147-A177-3AD203B41FA5}">
                      <a16:colId xmlns:a16="http://schemas.microsoft.com/office/drawing/2014/main" val="1432694460"/>
                    </a:ext>
                  </a:extLst>
                </a:gridCol>
                <a:gridCol w="493776">
                  <a:extLst>
                    <a:ext uri="{9D8B030D-6E8A-4147-A177-3AD203B41FA5}">
                      <a16:colId xmlns:a16="http://schemas.microsoft.com/office/drawing/2014/main" val="4137915989"/>
                    </a:ext>
                  </a:extLst>
                </a:gridCol>
                <a:gridCol w="493776">
                  <a:extLst>
                    <a:ext uri="{9D8B030D-6E8A-4147-A177-3AD203B41FA5}">
                      <a16:colId xmlns:a16="http://schemas.microsoft.com/office/drawing/2014/main" val="4069029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583279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CHANNEL21 - 2023-01-25 12:03:16</a:t>
                      </a:r>
                      <a:r>
                        <a:rPr kumimoji="0" lang="de-DE" sz="1000" b="0" i="0" u="none" strike="noStrike" kern="1200" cap="none" spc="0" normalizeH="0" baseline="0" noProof="0">
                          <a:ln>
                            <a:noFill/>
                          </a:ln>
                          <a:solidFill>
                            <a:prstClr val="black"/>
                          </a:solidFill>
                          <a:effectLst/>
                          <a:uLnTx/>
                          <a:uFillTx/>
                          <a:latin typeface="Calibri"/>
                          <a:ea typeface="+mn-ea"/>
                          <a:cs typeface="+mn-cs"/>
                        </a:rPr>
                        <a:t>
 Welche Outfits packe ich ein?🤔  Eine wichtige Frage, die sich auch unsere Sarah Kern täglich stellen muss, wenn sie wieder auf dem Weg nach Deutschalnd ist ✈️🚊. Wir zeigen Sarahs Lieblingsstücke und erzählen wann, wo und wie sie diese kombiniert ....Gute Reise!❤️❤️❤️ https://www.channel21.de/live-shopping?autoplayLiveShopping=rrzgp2HYJDGbSBXENIRg&amp;socialMediaLiveshopping=Facebook#liveshopping-rrzgp2HYJDGbSBXENIRg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23991576"/>
                  </a:ext>
                </a:extLst>
              </a:tr>
            </a:tbl>
          </a:graphicData>
        </a:graphic>
      </p:graphicFrame>
      <p:sp>
        <p:nvSpPr>
          <p:cNvPr id="4" name="Text Placeholder 3">
            <a:extLst>
              <a:ext uri="{FF2B5EF4-FFF2-40B4-BE49-F238E27FC236}">
                <a16:creationId xmlns:a16="http://schemas.microsoft.com/office/drawing/2014/main" id="{C66C27DB-23F1-4EC7-8B1E-A8FFC3BD141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71936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5C292-21D8-4EF7-959B-16BA66F67FAF}"/>
              </a:ext>
            </a:extLst>
          </p:cNvPr>
          <p:cNvSpPr>
            <a:spLocks noGrp="1"/>
          </p:cNvSpPr>
          <p:nvPr>
            <p:ph type="title"/>
          </p:nvPr>
        </p:nvSpPr>
        <p:spPr/>
        <p:txBody>
          <a:bodyPr/>
          <a:lstStyle/>
          <a:p>
            <a:r>
              <a:rPr lang="en-US"/>
              <a:t>Facebook Own Posts Table | CHANNEL21 - 11 of 21</a:t>
            </a:r>
          </a:p>
        </p:txBody>
      </p:sp>
      <p:graphicFrame>
        <p:nvGraphicFramePr>
          <p:cNvPr id="5" name="Table Placeholder 4">
            <a:extLst>
              <a:ext uri="{FF2B5EF4-FFF2-40B4-BE49-F238E27FC236}">
                <a16:creationId xmlns:a16="http://schemas.microsoft.com/office/drawing/2014/main" id="{D220312A-CAE6-4851-A2F7-ECD63C5A6C7B}"/>
              </a:ext>
            </a:extLst>
          </p:cNvPr>
          <p:cNvGraphicFramePr>
            <a:graphicFrameLocks noGrp="1"/>
          </p:cNvGraphicFramePr>
          <p:nvPr>
            <p:ph type="tbl" sz="quarter" idx="13"/>
            <p:extLst>
              <p:ext uri="{D42A27DB-BD31-4B8C-83A1-F6EECF244321}">
                <p14:modId xmlns:p14="http://schemas.microsoft.com/office/powerpoint/2010/main" val="2893671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01935591"/>
                    </a:ext>
                  </a:extLst>
                </a:gridCol>
                <a:gridCol w="1481328">
                  <a:extLst>
                    <a:ext uri="{9D8B030D-6E8A-4147-A177-3AD203B41FA5}">
                      <a16:colId xmlns:a16="http://schemas.microsoft.com/office/drawing/2014/main" val="2104372135"/>
                    </a:ext>
                  </a:extLst>
                </a:gridCol>
                <a:gridCol w="493776">
                  <a:extLst>
                    <a:ext uri="{9D8B030D-6E8A-4147-A177-3AD203B41FA5}">
                      <a16:colId xmlns:a16="http://schemas.microsoft.com/office/drawing/2014/main" val="3337840063"/>
                    </a:ext>
                  </a:extLst>
                </a:gridCol>
                <a:gridCol w="493776">
                  <a:extLst>
                    <a:ext uri="{9D8B030D-6E8A-4147-A177-3AD203B41FA5}">
                      <a16:colId xmlns:a16="http://schemas.microsoft.com/office/drawing/2014/main" val="2843191428"/>
                    </a:ext>
                  </a:extLst>
                </a:gridCol>
                <a:gridCol w="493776">
                  <a:extLst>
                    <a:ext uri="{9D8B030D-6E8A-4147-A177-3AD203B41FA5}">
                      <a16:colId xmlns:a16="http://schemas.microsoft.com/office/drawing/2014/main" val="2196471712"/>
                    </a:ext>
                  </a:extLst>
                </a:gridCol>
                <a:gridCol w="493776">
                  <a:extLst>
                    <a:ext uri="{9D8B030D-6E8A-4147-A177-3AD203B41FA5}">
                      <a16:colId xmlns:a16="http://schemas.microsoft.com/office/drawing/2014/main" val="765235364"/>
                    </a:ext>
                  </a:extLst>
                </a:gridCol>
                <a:gridCol w="493776">
                  <a:extLst>
                    <a:ext uri="{9D8B030D-6E8A-4147-A177-3AD203B41FA5}">
                      <a16:colId xmlns:a16="http://schemas.microsoft.com/office/drawing/2014/main" val="755521372"/>
                    </a:ext>
                  </a:extLst>
                </a:gridCol>
                <a:gridCol w="493776">
                  <a:extLst>
                    <a:ext uri="{9D8B030D-6E8A-4147-A177-3AD203B41FA5}">
                      <a16:colId xmlns:a16="http://schemas.microsoft.com/office/drawing/2014/main" val="4160673687"/>
                    </a:ext>
                  </a:extLst>
                </a:gridCol>
                <a:gridCol w="493776">
                  <a:extLst>
                    <a:ext uri="{9D8B030D-6E8A-4147-A177-3AD203B41FA5}">
                      <a16:colId xmlns:a16="http://schemas.microsoft.com/office/drawing/2014/main" val="3982886698"/>
                    </a:ext>
                  </a:extLst>
                </a:gridCol>
                <a:gridCol w="493776">
                  <a:extLst>
                    <a:ext uri="{9D8B030D-6E8A-4147-A177-3AD203B41FA5}">
                      <a16:colId xmlns:a16="http://schemas.microsoft.com/office/drawing/2014/main" val="2448451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573158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CHANNEL21 - 2023-01-25 12:03:14</a:t>
                      </a:r>
                      <a:r>
                        <a:rPr kumimoji="0" lang="de-DE" sz="1000" b="0" i="0" u="none" strike="noStrike" kern="1200" cap="none" spc="0" normalizeH="0" baseline="0" noProof="0">
                          <a:ln>
                            <a:noFill/>
                          </a:ln>
                          <a:solidFill>
                            <a:prstClr val="black"/>
                          </a:solidFill>
                          <a:effectLst/>
                          <a:uLnTx/>
                          <a:uFillTx/>
                          <a:latin typeface="Calibri"/>
                          <a:ea typeface="+mn-ea"/>
                          <a:cs typeface="+mn-cs"/>
                        </a:rPr>
                        <a:t>
 Welche Outfits packe ich ein?🤔  Eine wichtige Frage, die sich auch unsere Sarah Kern täglich stellen muss, wenn sie wieder auf dem Weg nach Deutschalnd ist ✈️🚊. Wir zeigen Sarahs Lieblingsstücke und erzählen wann, wo und wie sie diese kombiniert ....Gute Reise!❤️❤️❤️ https://www.channel21.de/live-shopping?autoplayLiveShopping=rrzgp2HYJDGbSBXENIRg&amp;socialMediaLiveshopping=Facebook#liveshopping-rrzgp2HYJDGbSBXENIRg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24395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CHANNEL21 - 2023-01-25 08:00:36</a:t>
                      </a:r>
                      <a:r>
                        <a:rPr kumimoji="0" lang="en-US" sz="1000" b="0" i="0" u="none" strike="noStrike" kern="1200" cap="none" spc="0" normalizeH="0" baseline="0" noProof="0">
                          <a:ln>
                            <a:noFill/>
                          </a:ln>
                          <a:solidFill>
                            <a:prstClr val="black"/>
                          </a:solidFill>
                          <a:effectLst/>
                          <a:uLnTx/>
                          <a:uFillTx/>
                          <a:latin typeface="Calibri"/>
                          <a:ea typeface="+mn-ea"/>
                          <a:cs typeface="+mn-cs"/>
                        </a:rPr>
                        <a:t>
 Ob Creme, Beige, Champagner oder Haselnuss - Die Kombination aus verschiedenen Naturtönen lässt dich feminin und elegant aussehen und ist immer eine gute Wahl! 😍 Mit den schönsten Looks gibt dir Dany Michalski fünf stylische Inspirationen für ein gelungenes Naturton-Outfit.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9346914"/>
                  </a:ext>
                </a:extLst>
              </a:tr>
            </a:tbl>
          </a:graphicData>
        </a:graphic>
      </p:graphicFrame>
      <p:sp>
        <p:nvSpPr>
          <p:cNvPr id="4" name="Text Placeholder 3">
            <a:extLst>
              <a:ext uri="{FF2B5EF4-FFF2-40B4-BE49-F238E27FC236}">
                <a16:creationId xmlns:a16="http://schemas.microsoft.com/office/drawing/2014/main" id="{E0A6D643-FAB3-439C-9C41-DF801F885C8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276513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C2220-EE73-466D-8E2E-B0C34E95880E}"/>
              </a:ext>
            </a:extLst>
          </p:cNvPr>
          <p:cNvSpPr>
            <a:spLocks noGrp="1"/>
          </p:cNvSpPr>
          <p:nvPr>
            <p:ph type="title"/>
          </p:nvPr>
        </p:nvSpPr>
        <p:spPr/>
        <p:txBody>
          <a:bodyPr/>
          <a:lstStyle/>
          <a:p>
            <a:r>
              <a:rPr lang="en-US"/>
              <a:t>Facebook Own Posts Table | CHANNEL21 - 12 of 21</a:t>
            </a:r>
          </a:p>
        </p:txBody>
      </p:sp>
      <p:graphicFrame>
        <p:nvGraphicFramePr>
          <p:cNvPr id="5" name="Table Placeholder 4">
            <a:extLst>
              <a:ext uri="{FF2B5EF4-FFF2-40B4-BE49-F238E27FC236}">
                <a16:creationId xmlns:a16="http://schemas.microsoft.com/office/drawing/2014/main" id="{D200611C-A762-4CE4-B51F-D48D4B6DA340}"/>
              </a:ext>
            </a:extLst>
          </p:cNvPr>
          <p:cNvGraphicFramePr>
            <a:graphicFrameLocks noGrp="1"/>
          </p:cNvGraphicFramePr>
          <p:nvPr>
            <p:ph type="tbl" sz="quarter" idx="13"/>
            <p:extLst>
              <p:ext uri="{D42A27DB-BD31-4B8C-83A1-F6EECF244321}">
                <p14:modId xmlns:p14="http://schemas.microsoft.com/office/powerpoint/2010/main" val="427103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30498158"/>
                    </a:ext>
                  </a:extLst>
                </a:gridCol>
                <a:gridCol w="1481328">
                  <a:extLst>
                    <a:ext uri="{9D8B030D-6E8A-4147-A177-3AD203B41FA5}">
                      <a16:colId xmlns:a16="http://schemas.microsoft.com/office/drawing/2014/main" val="491960273"/>
                    </a:ext>
                  </a:extLst>
                </a:gridCol>
                <a:gridCol w="493776">
                  <a:extLst>
                    <a:ext uri="{9D8B030D-6E8A-4147-A177-3AD203B41FA5}">
                      <a16:colId xmlns:a16="http://schemas.microsoft.com/office/drawing/2014/main" val="1199171759"/>
                    </a:ext>
                  </a:extLst>
                </a:gridCol>
                <a:gridCol w="493776">
                  <a:extLst>
                    <a:ext uri="{9D8B030D-6E8A-4147-A177-3AD203B41FA5}">
                      <a16:colId xmlns:a16="http://schemas.microsoft.com/office/drawing/2014/main" val="478111965"/>
                    </a:ext>
                  </a:extLst>
                </a:gridCol>
                <a:gridCol w="493776">
                  <a:extLst>
                    <a:ext uri="{9D8B030D-6E8A-4147-A177-3AD203B41FA5}">
                      <a16:colId xmlns:a16="http://schemas.microsoft.com/office/drawing/2014/main" val="185706076"/>
                    </a:ext>
                  </a:extLst>
                </a:gridCol>
                <a:gridCol w="493776">
                  <a:extLst>
                    <a:ext uri="{9D8B030D-6E8A-4147-A177-3AD203B41FA5}">
                      <a16:colId xmlns:a16="http://schemas.microsoft.com/office/drawing/2014/main" val="3366243996"/>
                    </a:ext>
                  </a:extLst>
                </a:gridCol>
                <a:gridCol w="493776">
                  <a:extLst>
                    <a:ext uri="{9D8B030D-6E8A-4147-A177-3AD203B41FA5}">
                      <a16:colId xmlns:a16="http://schemas.microsoft.com/office/drawing/2014/main" val="1897388451"/>
                    </a:ext>
                  </a:extLst>
                </a:gridCol>
                <a:gridCol w="493776">
                  <a:extLst>
                    <a:ext uri="{9D8B030D-6E8A-4147-A177-3AD203B41FA5}">
                      <a16:colId xmlns:a16="http://schemas.microsoft.com/office/drawing/2014/main" val="3021727129"/>
                    </a:ext>
                  </a:extLst>
                </a:gridCol>
                <a:gridCol w="493776">
                  <a:extLst>
                    <a:ext uri="{9D8B030D-6E8A-4147-A177-3AD203B41FA5}">
                      <a16:colId xmlns:a16="http://schemas.microsoft.com/office/drawing/2014/main" val="1421697975"/>
                    </a:ext>
                  </a:extLst>
                </a:gridCol>
                <a:gridCol w="493776">
                  <a:extLst>
                    <a:ext uri="{9D8B030D-6E8A-4147-A177-3AD203B41FA5}">
                      <a16:colId xmlns:a16="http://schemas.microsoft.com/office/drawing/2014/main" val="575783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715917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CHANNEL21 - 2023-01-24 18:00:32</a:t>
                      </a:r>
                      <a:r>
                        <a:rPr kumimoji="0" lang="de-DE" sz="1000" b="0" i="0" u="none" strike="noStrike" kern="1200" cap="none" spc="0" normalizeH="0" baseline="0" noProof="0">
                          <a:ln>
                            <a:noFill/>
                          </a:ln>
                          <a:solidFill>
                            <a:prstClr val="black"/>
                          </a:solidFill>
                          <a:effectLst/>
                          <a:uLnTx/>
                          <a:uFillTx/>
                          <a:latin typeface="Calibri"/>
                          <a:ea typeface="+mn-ea"/>
                          <a:cs typeface="+mn-cs"/>
                        </a:rPr>
                        <a:t>
 ✨ Einfach schön! Es gibt Produkte, da will man nichts verändern – sie stattdessen einfach nur immer wieder anschauen. So geht’s uns mit unserem Geschirrset Moon aus handgefertigter Keramik. Das zarte Blau, die leichte und anmutige Formgebung … ach, wir sind einfach verliebt und laden von früh bis spät Freunde und Familie ein, weil Tischdecken jetzt viiiiiel mehr Freude macht 💌
PS: Stell dir dieses Ensemble doch mal auf dem gedeckten Ostertisch vor, wäre das nicht was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34009607"/>
                  </a:ext>
                </a:extLst>
              </a:tr>
            </a:tbl>
          </a:graphicData>
        </a:graphic>
      </p:graphicFrame>
      <p:sp>
        <p:nvSpPr>
          <p:cNvPr id="4" name="Text Placeholder 3">
            <a:extLst>
              <a:ext uri="{FF2B5EF4-FFF2-40B4-BE49-F238E27FC236}">
                <a16:creationId xmlns:a16="http://schemas.microsoft.com/office/drawing/2014/main" id="{09C6F0B6-7D66-4731-B666-E0ED2202CB3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109106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90579-F40C-4E9E-B14F-16BDE9E2E8AA}"/>
              </a:ext>
            </a:extLst>
          </p:cNvPr>
          <p:cNvSpPr>
            <a:spLocks noGrp="1"/>
          </p:cNvSpPr>
          <p:nvPr>
            <p:ph type="title"/>
          </p:nvPr>
        </p:nvSpPr>
        <p:spPr/>
        <p:txBody>
          <a:bodyPr/>
          <a:lstStyle/>
          <a:p>
            <a:r>
              <a:rPr lang="en-US"/>
              <a:t>Facebook Own Posts Table | CHANNEL21 - 13 of 21</a:t>
            </a:r>
          </a:p>
        </p:txBody>
      </p:sp>
      <p:graphicFrame>
        <p:nvGraphicFramePr>
          <p:cNvPr id="5" name="Table Placeholder 4">
            <a:extLst>
              <a:ext uri="{FF2B5EF4-FFF2-40B4-BE49-F238E27FC236}">
                <a16:creationId xmlns:a16="http://schemas.microsoft.com/office/drawing/2014/main" id="{8892EDDC-EF95-4EA2-9F51-F799FBB2F52F}"/>
              </a:ext>
            </a:extLst>
          </p:cNvPr>
          <p:cNvGraphicFramePr>
            <a:graphicFrameLocks noGrp="1"/>
          </p:cNvGraphicFramePr>
          <p:nvPr>
            <p:ph type="tbl" sz="quarter" idx="13"/>
            <p:extLst>
              <p:ext uri="{D42A27DB-BD31-4B8C-83A1-F6EECF244321}">
                <p14:modId xmlns:p14="http://schemas.microsoft.com/office/powerpoint/2010/main" val="523433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00337752"/>
                    </a:ext>
                  </a:extLst>
                </a:gridCol>
                <a:gridCol w="1481328">
                  <a:extLst>
                    <a:ext uri="{9D8B030D-6E8A-4147-A177-3AD203B41FA5}">
                      <a16:colId xmlns:a16="http://schemas.microsoft.com/office/drawing/2014/main" val="1808144550"/>
                    </a:ext>
                  </a:extLst>
                </a:gridCol>
                <a:gridCol w="493776">
                  <a:extLst>
                    <a:ext uri="{9D8B030D-6E8A-4147-A177-3AD203B41FA5}">
                      <a16:colId xmlns:a16="http://schemas.microsoft.com/office/drawing/2014/main" val="1925713185"/>
                    </a:ext>
                  </a:extLst>
                </a:gridCol>
                <a:gridCol w="493776">
                  <a:extLst>
                    <a:ext uri="{9D8B030D-6E8A-4147-A177-3AD203B41FA5}">
                      <a16:colId xmlns:a16="http://schemas.microsoft.com/office/drawing/2014/main" val="118725542"/>
                    </a:ext>
                  </a:extLst>
                </a:gridCol>
                <a:gridCol w="493776">
                  <a:extLst>
                    <a:ext uri="{9D8B030D-6E8A-4147-A177-3AD203B41FA5}">
                      <a16:colId xmlns:a16="http://schemas.microsoft.com/office/drawing/2014/main" val="3194847173"/>
                    </a:ext>
                  </a:extLst>
                </a:gridCol>
                <a:gridCol w="493776">
                  <a:extLst>
                    <a:ext uri="{9D8B030D-6E8A-4147-A177-3AD203B41FA5}">
                      <a16:colId xmlns:a16="http://schemas.microsoft.com/office/drawing/2014/main" val="140261772"/>
                    </a:ext>
                  </a:extLst>
                </a:gridCol>
                <a:gridCol w="493776">
                  <a:extLst>
                    <a:ext uri="{9D8B030D-6E8A-4147-A177-3AD203B41FA5}">
                      <a16:colId xmlns:a16="http://schemas.microsoft.com/office/drawing/2014/main" val="807261552"/>
                    </a:ext>
                  </a:extLst>
                </a:gridCol>
                <a:gridCol w="493776">
                  <a:extLst>
                    <a:ext uri="{9D8B030D-6E8A-4147-A177-3AD203B41FA5}">
                      <a16:colId xmlns:a16="http://schemas.microsoft.com/office/drawing/2014/main" val="2433700535"/>
                    </a:ext>
                  </a:extLst>
                </a:gridCol>
                <a:gridCol w="493776">
                  <a:extLst>
                    <a:ext uri="{9D8B030D-6E8A-4147-A177-3AD203B41FA5}">
                      <a16:colId xmlns:a16="http://schemas.microsoft.com/office/drawing/2014/main" val="1075473622"/>
                    </a:ext>
                  </a:extLst>
                </a:gridCol>
                <a:gridCol w="493776">
                  <a:extLst>
                    <a:ext uri="{9D8B030D-6E8A-4147-A177-3AD203B41FA5}">
                      <a16:colId xmlns:a16="http://schemas.microsoft.com/office/drawing/2014/main" val="779375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36147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CHANNEL21 - 2023-01-24 13:55:30</a:t>
                      </a:r>
                      <a:r>
                        <a:rPr kumimoji="0" lang="de-DE" sz="1000" b="0" i="0" u="none" strike="noStrike" kern="1200" cap="none" spc="0" normalizeH="0" baseline="0" noProof="0">
                          <a:ln>
                            <a:noFill/>
                          </a:ln>
                          <a:solidFill>
                            <a:prstClr val="black"/>
                          </a:solidFill>
                          <a:effectLst/>
                          <a:uLnTx/>
                          <a:uFillTx/>
                          <a:latin typeface="Calibri"/>
                          <a:ea typeface="+mn-ea"/>
                          <a:cs typeface="+mn-cs"/>
                        </a:rPr>
                        <a:t>
 💙🤍❤️ Très chic! Wer bei Heikes neuer Kollektion nicht sofort an die edle französische Riviera und an das Flanieren durch ganz besondere Pariser Boutiquen denkt, sollte sich unbedingt in dieses farbenfrohe Blusenshirt schmiegen – dann kommt das französische Feeling ganz von selbst 🥐. Heikes neue Lieblingsstücke sind ein Aufruf an alle Frauen: Seid schick und sichtbar 💪🏽😘 – den Gefallen tun wir ihr gern, oder? 
P.S.: Wenn du auch schon so aufgeregt bist wie wir, dann solltest du den Saisonstart am 20.02. nicht verpassen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23645920"/>
                  </a:ext>
                </a:extLst>
              </a:tr>
            </a:tbl>
          </a:graphicData>
        </a:graphic>
      </p:graphicFrame>
      <p:sp>
        <p:nvSpPr>
          <p:cNvPr id="4" name="Text Placeholder 3">
            <a:extLst>
              <a:ext uri="{FF2B5EF4-FFF2-40B4-BE49-F238E27FC236}">
                <a16:creationId xmlns:a16="http://schemas.microsoft.com/office/drawing/2014/main" id="{83BEE3D2-1C9D-4A30-8858-A005A58201B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445955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906B2-3AC7-4B51-9F56-03D5B2BA7AAB}"/>
              </a:ext>
            </a:extLst>
          </p:cNvPr>
          <p:cNvSpPr>
            <a:spLocks noGrp="1"/>
          </p:cNvSpPr>
          <p:nvPr>
            <p:ph type="title"/>
          </p:nvPr>
        </p:nvSpPr>
        <p:spPr/>
        <p:txBody>
          <a:bodyPr/>
          <a:lstStyle/>
          <a:p>
            <a:r>
              <a:rPr lang="en-US"/>
              <a:t>Facebook Own Posts Table | CHANNEL21 - 14 of 21</a:t>
            </a:r>
          </a:p>
        </p:txBody>
      </p:sp>
      <p:graphicFrame>
        <p:nvGraphicFramePr>
          <p:cNvPr id="5" name="Table Placeholder 4">
            <a:extLst>
              <a:ext uri="{FF2B5EF4-FFF2-40B4-BE49-F238E27FC236}">
                <a16:creationId xmlns:a16="http://schemas.microsoft.com/office/drawing/2014/main" id="{39E057B4-13BE-40C8-ADEA-62553B7AE9B7}"/>
              </a:ext>
            </a:extLst>
          </p:cNvPr>
          <p:cNvGraphicFramePr>
            <a:graphicFrameLocks noGrp="1"/>
          </p:cNvGraphicFramePr>
          <p:nvPr>
            <p:ph type="tbl" sz="quarter" idx="13"/>
            <p:extLst>
              <p:ext uri="{D42A27DB-BD31-4B8C-83A1-F6EECF244321}">
                <p14:modId xmlns:p14="http://schemas.microsoft.com/office/powerpoint/2010/main" val="3131846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35119681"/>
                    </a:ext>
                  </a:extLst>
                </a:gridCol>
                <a:gridCol w="1481328">
                  <a:extLst>
                    <a:ext uri="{9D8B030D-6E8A-4147-A177-3AD203B41FA5}">
                      <a16:colId xmlns:a16="http://schemas.microsoft.com/office/drawing/2014/main" val="3847407320"/>
                    </a:ext>
                  </a:extLst>
                </a:gridCol>
                <a:gridCol w="493776">
                  <a:extLst>
                    <a:ext uri="{9D8B030D-6E8A-4147-A177-3AD203B41FA5}">
                      <a16:colId xmlns:a16="http://schemas.microsoft.com/office/drawing/2014/main" val="2622505371"/>
                    </a:ext>
                  </a:extLst>
                </a:gridCol>
                <a:gridCol w="493776">
                  <a:extLst>
                    <a:ext uri="{9D8B030D-6E8A-4147-A177-3AD203B41FA5}">
                      <a16:colId xmlns:a16="http://schemas.microsoft.com/office/drawing/2014/main" val="314252574"/>
                    </a:ext>
                  </a:extLst>
                </a:gridCol>
                <a:gridCol w="493776">
                  <a:extLst>
                    <a:ext uri="{9D8B030D-6E8A-4147-A177-3AD203B41FA5}">
                      <a16:colId xmlns:a16="http://schemas.microsoft.com/office/drawing/2014/main" val="965659044"/>
                    </a:ext>
                  </a:extLst>
                </a:gridCol>
                <a:gridCol w="493776">
                  <a:extLst>
                    <a:ext uri="{9D8B030D-6E8A-4147-A177-3AD203B41FA5}">
                      <a16:colId xmlns:a16="http://schemas.microsoft.com/office/drawing/2014/main" val="4000451362"/>
                    </a:ext>
                  </a:extLst>
                </a:gridCol>
                <a:gridCol w="493776">
                  <a:extLst>
                    <a:ext uri="{9D8B030D-6E8A-4147-A177-3AD203B41FA5}">
                      <a16:colId xmlns:a16="http://schemas.microsoft.com/office/drawing/2014/main" val="389011181"/>
                    </a:ext>
                  </a:extLst>
                </a:gridCol>
                <a:gridCol w="493776">
                  <a:extLst>
                    <a:ext uri="{9D8B030D-6E8A-4147-A177-3AD203B41FA5}">
                      <a16:colId xmlns:a16="http://schemas.microsoft.com/office/drawing/2014/main" val="3298141943"/>
                    </a:ext>
                  </a:extLst>
                </a:gridCol>
                <a:gridCol w="493776">
                  <a:extLst>
                    <a:ext uri="{9D8B030D-6E8A-4147-A177-3AD203B41FA5}">
                      <a16:colId xmlns:a16="http://schemas.microsoft.com/office/drawing/2014/main" val="3405930436"/>
                    </a:ext>
                  </a:extLst>
                </a:gridCol>
                <a:gridCol w="493776">
                  <a:extLst>
                    <a:ext uri="{9D8B030D-6E8A-4147-A177-3AD203B41FA5}">
                      <a16:colId xmlns:a16="http://schemas.microsoft.com/office/drawing/2014/main" val="1694615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85047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CHANNEL21 - 2023-01-23 20:00:12</a:t>
                      </a:r>
                      <a:r>
                        <a:rPr kumimoji="0" lang="de-DE" sz="1000" b="0" i="0" u="none" strike="noStrike" kern="1200" cap="none" spc="0" normalizeH="0" baseline="0" noProof="0">
                          <a:ln>
                            <a:noFill/>
                          </a:ln>
                          <a:solidFill>
                            <a:prstClr val="black"/>
                          </a:solidFill>
                          <a:effectLst/>
                          <a:uLnTx/>
                          <a:uFillTx/>
                          <a:latin typeface="Calibri"/>
                          <a:ea typeface="+mn-ea"/>
                          <a:cs typeface="+mn-cs"/>
                        </a:rPr>
                        <a:t>
 👑 Wer bei Weihrauch nur an die heiligen drei Könige denkt, hat seinen Siegeszug in der traditionellen Naturheilkunde verpasst: Als entzündungshemmender, schmerzlindernder und abschwellender Wirkstoff wird er bei Beschwerden rund um Gelenke, Darm und Atemwege eingesetzt. Und bei unserem Weihrauch Premium Komplex Nahrungsergänzungsmittel setzt VELUVIA zusätzlich auf Curcuma, das soll die Wirkung von Weihrauch sogar verstärken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88589885"/>
                  </a:ext>
                </a:extLst>
              </a:tr>
            </a:tbl>
          </a:graphicData>
        </a:graphic>
      </p:graphicFrame>
      <p:sp>
        <p:nvSpPr>
          <p:cNvPr id="4" name="Text Placeholder 3">
            <a:extLst>
              <a:ext uri="{FF2B5EF4-FFF2-40B4-BE49-F238E27FC236}">
                <a16:creationId xmlns:a16="http://schemas.microsoft.com/office/drawing/2014/main" id="{C3454571-5FA4-4DAC-8316-A051CD24ACE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087363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389E8-DA32-4F83-8BAB-88D2AA605B33}"/>
              </a:ext>
            </a:extLst>
          </p:cNvPr>
          <p:cNvSpPr>
            <a:spLocks noGrp="1"/>
          </p:cNvSpPr>
          <p:nvPr>
            <p:ph type="title"/>
          </p:nvPr>
        </p:nvSpPr>
        <p:spPr/>
        <p:txBody>
          <a:bodyPr/>
          <a:lstStyle/>
          <a:p>
            <a:r>
              <a:rPr lang="en-US"/>
              <a:t>Facebook Own Posts Table | CHANNEL21 - 15 of 21</a:t>
            </a:r>
          </a:p>
        </p:txBody>
      </p:sp>
      <p:graphicFrame>
        <p:nvGraphicFramePr>
          <p:cNvPr id="5" name="Table Placeholder 4">
            <a:extLst>
              <a:ext uri="{FF2B5EF4-FFF2-40B4-BE49-F238E27FC236}">
                <a16:creationId xmlns:a16="http://schemas.microsoft.com/office/drawing/2014/main" id="{C2968CD4-8E83-4871-9483-F7EB497C0EB8}"/>
              </a:ext>
            </a:extLst>
          </p:cNvPr>
          <p:cNvGraphicFramePr>
            <a:graphicFrameLocks noGrp="1"/>
          </p:cNvGraphicFramePr>
          <p:nvPr>
            <p:ph type="tbl" sz="quarter" idx="13"/>
            <p:extLst>
              <p:ext uri="{D42A27DB-BD31-4B8C-83A1-F6EECF244321}">
                <p14:modId xmlns:p14="http://schemas.microsoft.com/office/powerpoint/2010/main" val="3399813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17769231"/>
                    </a:ext>
                  </a:extLst>
                </a:gridCol>
                <a:gridCol w="1481328">
                  <a:extLst>
                    <a:ext uri="{9D8B030D-6E8A-4147-A177-3AD203B41FA5}">
                      <a16:colId xmlns:a16="http://schemas.microsoft.com/office/drawing/2014/main" val="368367278"/>
                    </a:ext>
                  </a:extLst>
                </a:gridCol>
                <a:gridCol w="493776">
                  <a:extLst>
                    <a:ext uri="{9D8B030D-6E8A-4147-A177-3AD203B41FA5}">
                      <a16:colId xmlns:a16="http://schemas.microsoft.com/office/drawing/2014/main" val="2012374016"/>
                    </a:ext>
                  </a:extLst>
                </a:gridCol>
                <a:gridCol w="493776">
                  <a:extLst>
                    <a:ext uri="{9D8B030D-6E8A-4147-A177-3AD203B41FA5}">
                      <a16:colId xmlns:a16="http://schemas.microsoft.com/office/drawing/2014/main" val="1135669907"/>
                    </a:ext>
                  </a:extLst>
                </a:gridCol>
                <a:gridCol w="493776">
                  <a:extLst>
                    <a:ext uri="{9D8B030D-6E8A-4147-A177-3AD203B41FA5}">
                      <a16:colId xmlns:a16="http://schemas.microsoft.com/office/drawing/2014/main" val="956572701"/>
                    </a:ext>
                  </a:extLst>
                </a:gridCol>
                <a:gridCol w="493776">
                  <a:extLst>
                    <a:ext uri="{9D8B030D-6E8A-4147-A177-3AD203B41FA5}">
                      <a16:colId xmlns:a16="http://schemas.microsoft.com/office/drawing/2014/main" val="2608563407"/>
                    </a:ext>
                  </a:extLst>
                </a:gridCol>
                <a:gridCol w="493776">
                  <a:extLst>
                    <a:ext uri="{9D8B030D-6E8A-4147-A177-3AD203B41FA5}">
                      <a16:colId xmlns:a16="http://schemas.microsoft.com/office/drawing/2014/main" val="919292936"/>
                    </a:ext>
                  </a:extLst>
                </a:gridCol>
                <a:gridCol w="493776">
                  <a:extLst>
                    <a:ext uri="{9D8B030D-6E8A-4147-A177-3AD203B41FA5}">
                      <a16:colId xmlns:a16="http://schemas.microsoft.com/office/drawing/2014/main" val="3289670960"/>
                    </a:ext>
                  </a:extLst>
                </a:gridCol>
                <a:gridCol w="493776">
                  <a:extLst>
                    <a:ext uri="{9D8B030D-6E8A-4147-A177-3AD203B41FA5}">
                      <a16:colId xmlns:a16="http://schemas.microsoft.com/office/drawing/2014/main" val="859276475"/>
                    </a:ext>
                  </a:extLst>
                </a:gridCol>
                <a:gridCol w="493776">
                  <a:extLst>
                    <a:ext uri="{9D8B030D-6E8A-4147-A177-3AD203B41FA5}">
                      <a16:colId xmlns:a16="http://schemas.microsoft.com/office/drawing/2014/main" val="535726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334554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CHANNEL21 - 2023-01-23 17:00:20</a:t>
                      </a:r>
                      <a:r>
                        <a:rPr kumimoji="0" lang="en-US" sz="1000" b="0" i="0" u="none" strike="noStrike" kern="1200" cap="none" spc="0" normalizeH="0" baseline="0" noProof="0">
                          <a:ln>
                            <a:noFill/>
                          </a:ln>
                          <a:solidFill>
                            <a:prstClr val="black"/>
                          </a:solidFill>
                          <a:effectLst/>
                          <a:uLnTx/>
                          <a:uFillTx/>
                          <a:latin typeface="Calibri"/>
                          <a:ea typeface="+mn-ea"/>
                          <a:cs typeface="+mn-cs"/>
                        </a:rPr>
                        <a:t>
 Muster-Comeback 2023 ❤️💙💜 - Nach der Fashion Week ist vor der Fashion Week! Edwina Eidtmann, Anna Heesch und Heike Schuberth, zeigen die Trend-Muster des Jahres und wie diese am Besten kombiniert werden können.🤩💥 https://www.channel21.de/live-shopping?autoplayLiveShopping=0OVjj4rriGKUIazawGam&amp;socialMediaLiveshopping=Facebook#liveshopping-0OVjj4rriGKUIazawGam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94034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CHANNEL21 - 2023-01-23 08:00:25</a:t>
                      </a:r>
                      <a:r>
                        <a:rPr kumimoji="0" lang="de-DE" sz="1000" b="0" i="0" u="none" strike="noStrike" kern="1200" cap="none" spc="0" normalizeH="0" baseline="0" noProof="0">
                          <a:ln>
                            <a:noFill/>
                          </a:ln>
                          <a:solidFill>
                            <a:prstClr val="black"/>
                          </a:solidFill>
                          <a:effectLst/>
                          <a:uLnTx/>
                          <a:uFillTx/>
                          <a:latin typeface="Calibri"/>
                          <a:ea typeface="+mn-ea"/>
                          <a:cs typeface="+mn-cs"/>
                        </a:rPr>
                        <a:t>
 ⏩ Einmal vorspulen auf Freitag, bitte! Wenn dich dieser Montagmorgen kalt erwischt, dann tröste dich: Wir sitzen alle im gleichen Boot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87977639"/>
                  </a:ext>
                </a:extLst>
              </a:tr>
            </a:tbl>
          </a:graphicData>
        </a:graphic>
      </p:graphicFrame>
      <p:sp>
        <p:nvSpPr>
          <p:cNvPr id="4" name="Text Placeholder 3">
            <a:extLst>
              <a:ext uri="{FF2B5EF4-FFF2-40B4-BE49-F238E27FC236}">
                <a16:creationId xmlns:a16="http://schemas.microsoft.com/office/drawing/2014/main" id="{FA4830D8-B85B-4FD6-B794-644517B7C0A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385242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A51C4-005D-4BF8-945F-36DEFE38D05A}"/>
              </a:ext>
            </a:extLst>
          </p:cNvPr>
          <p:cNvSpPr>
            <a:spLocks noGrp="1"/>
          </p:cNvSpPr>
          <p:nvPr>
            <p:ph type="title"/>
          </p:nvPr>
        </p:nvSpPr>
        <p:spPr/>
        <p:txBody>
          <a:bodyPr/>
          <a:lstStyle/>
          <a:p>
            <a:r>
              <a:rPr lang="en-US"/>
              <a:t>Facebook Own Posts Table | CHANNEL21 - 16 of 21</a:t>
            </a:r>
          </a:p>
        </p:txBody>
      </p:sp>
      <p:graphicFrame>
        <p:nvGraphicFramePr>
          <p:cNvPr id="5" name="Table Placeholder 4">
            <a:extLst>
              <a:ext uri="{FF2B5EF4-FFF2-40B4-BE49-F238E27FC236}">
                <a16:creationId xmlns:a16="http://schemas.microsoft.com/office/drawing/2014/main" id="{32376E50-E541-4E00-B0B8-74AAC1135299}"/>
              </a:ext>
            </a:extLst>
          </p:cNvPr>
          <p:cNvGraphicFramePr>
            <a:graphicFrameLocks noGrp="1"/>
          </p:cNvGraphicFramePr>
          <p:nvPr>
            <p:ph type="tbl" sz="quarter" idx="13"/>
            <p:extLst>
              <p:ext uri="{D42A27DB-BD31-4B8C-83A1-F6EECF244321}">
                <p14:modId xmlns:p14="http://schemas.microsoft.com/office/powerpoint/2010/main" val="4180335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11109869"/>
                    </a:ext>
                  </a:extLst>
                </a:gridCol>
                <a:gridCol w="1481328">
                  <a:extLst>
                    <a:ext uri="{9D8B030D-6E8A-4147-A177-3AD203B41FA5}">
                      <a16:colId xmlns:a16="http://schemas.microsoft.com/office/drawing/2014/main" val="3562482448"/>
                    </a:ext>
                  </a:extLst>
                </a:gridCol>
                <a:gridCol w="493776">
                  <a:extLst>
                    <a:ext uri="{9D8B030D-6E8A-4147-A177-3AD203B41FA5}">
                      <a16:colId xmlns:a16="http://schemas.microsoft.com/office/drawing/2014/main" val="1729845454"/>
                    </a:ext>
                  </a:extLst>
                </a:gridCol>
                <a:gridCol w="493776">
                  <a:extLst>
                    <a:ext uri="{9D8B030D-6E8A-4147-A177-3AD203B41FA5}">
                      <a16:colId xmlns:a16="http://schemas.microsoft.com/office/drawing/2014/main" val="1638700712"/>
                    </a:ext>
                  </a:extLst>
                </a:gridCol>
                <a:gridCol w="493776">
                  <a:extLst>
                    <a:ext uri="{9D8B030D-6E8A-4147-A177-3AD203B41FA5}">
                      <a16:colId xmlns:a16="http://schemas.microsoft.com/office/drawing/2014/main" val="3709231170"/>
                    </a:ext>
                  </a:extLst>
                </a:gridCol>
                <a:gridCol w="493776">
                  <a:extLst>
                    <a:ext uri="{9D8B030D-6E8A-4147-A177-3AD203B41FA5}">
                      <a16:colId xmlns:a16="http://schemas.microsoft.com/office/drawing/2014/main" val="3115315426"/>
                    </a:ext>
                  </a:extLst>
                </a:gridCol>
                <a:gridCol w="493776">
                  <a:extLst>
                    <a:ext uri="{9D8B030D-6E8A-4147-A177-3AD203B41FA5}">
                      <a16:colId xmlns:a16="http://schemas.microsoft.com/office/drawing/2014/main" val="4116016975"/>
                    </a:ext>
                  </a:extLst>
                </a:gridCol>
                <a:gridCol w="493776">
                  <a:extLst>
                    <a:ext uri="{9D8B030D-6E8A-4147-A177-3AD203B41FA5}">
                      <a16:colId xmlns:a16="http://schemas.microsoft.com/office/drawing/2014/main" val="1328179779"/>
                    </a:ext>
                  </a:extLst>
                </a:gridCol>
                <a:gridCol w="493776">
                  <a:extLst>
                    <a:ext uri="{9D8B030D-6E8A-4147-A177-3AD203B41FA5}">
                      <a16:colId xmlns:a16="http://schemas.microsoft.com/office/drawing/2014/main" val="2703806166"/>
                    </a:ext>
                  </a:extLst>
                </a:gridCol>
                <a:gridCol w="493776">
                  <a:extLst>
                    <a:ext uri="{9D8B030D-6E8A-4147-A177-3AD203B41FA5}">
                      <a16:colId xmlns:a16="http://schemas.microsoft.com/office/drawing/2014/main" val="3591958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74902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CHANNEL21 - 2023-01-22 18:00:37</a:t>
                      </a:r>
                      <a:r>
                        <a:rPr kumimoji="0" lang="de-DE" sz="1000" b="0" i="0" u="none" strike="noStrike" kern="1200" cap="none" spc="0" normalizeH="0" baseline="0" noProof="0">
                          <a:ln>
                            <a:noFill/>
                          </a:ln>
                          <a:solidFill>
                            <a:prstClr val="black"/>
                          </a:solidFill>
                          <a:effectLst/>
                          <a:uLnTx/>
                          <a:uFillTx/>
                          <a:latin typeface="Calibri"/>
                          <a:ea typeface="+mn-ea"/>
                          <a:cs typeface="+mn-cs"/>
                        </a:rPr>
                        <a:t>
 Abwarten und Tee trinken war gestern 🍵!
Denn ab sofort haben wir gleich ZWEI neue Highlight-Sets von fitvia für dich:
✨ Das fitvia Detox Set beinhaltet fünf Teesorten, die dich mit Inhaltsstoffen wie Ingwer, Lemongras, Tulsikraut, Zichorienwurzel, Jasmin und Aprikosen bei der Entgiftung deines Körpers unterstützen.
☀️🌙 Im fitvia Day &amp; Night Set geben wir dir zwei Teesorten an die Hand, die genaustens aufeinander abgestimmt sind. Der im Berry Mate Power Tea enthaltene Matetee hilft dir bei der Aktivierung, damit du fit und gut gelaunt in jeden neuen Tag startest 💪. Die Lavendelblüten hingegen unterstützen dich beim Ausgleich innerer Unruhen 😴.
Die erlesenen Inhaltsstoffe wurden unter Berücksichtigung ihrer Eigenschaften mit viel Liebe ausgewählt und weisen höchste Reinheits- und Qualitätsstandards auf 💚.
Diese Sets werden nicht nur leidenschaftliche Teetrinker:innen zu schätzen wissen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55523524"/>
                  </a:ext>
                </a:extLst>
              </a:tr>
            </a:tbl>
          </a:graphicData>
        </a:graphic>
      </p:graphicFrame>
      <p:sp>
        <p:nvSpPr>
          <p:cNvPr id="4" name="Text Placeholder 3">
            <a:extLst>
              <a:ext uri="{FF2B5EF4-FFF2-40B4-BE49-F238E27FC236}">
                <a16:creationId xmlns:a16="http://schemas.microsoft.com/office/drawing/2014/main" id="{1C6EA103-04C1-4F1B-8183-B6335CCF670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4420048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232B-4B99-458E-8A1A-150D238F5FF5}"/>
              </a:ext>
            </a:extLst>
          </p:cNvPr>
          <p:cNvSpPr>
            <a:spLocks noGrp="1"/>
          </p:cNvSpPr>
          <p:nvPr>
            <p:ph type="title"/>
          </p:nvPr>
        </p:nvSpPr>
        <p:spPr/>
        <p:txBody>
          <a:bodyPr/>
          <a:lstStyle/>
          <a:p>
            <a:r>
              <a:rPr lang="en-US"/>
              <a:t>Facebook Own Posts Table | CHANNEL21 - 17 of 21</a:t>
            </a:r>
          </a:p>
        </p:txBody>
      </p:sp>
      <p:graphicFrame>
        <p:nvGraphicFramePr>
          <p:cNvPr id="5" name="Table Placeholder 4">
            <a:extLst>
              <a:ext uri="{FF2B5EF4-FFF2-40B4-BE49-F238E27FC236}">
                <a16:creationId xmlns:a16="http://schemas.microsoft.com/office/drawing/2014/main" id="{6039D6FD-599B-417F-8747-9E0ED6061A96}"/>
              </a:ext>
            </a:extLst>
          </p:cNvPr>
          <p:cNvGraphicFramePr>
            <a:graphicFrameLocks noGrp="1"/>
          </p:cNvGraphicFramePr>
          <p:nvPr>
            <p:ph type="tbl" sz="quarter" idx="13"/>
            <p:extLst>
              <p:ext uri="{D42A27DB-BD31-4B8C-83A1-F6EECF244321}">
                <p14:modId xmlns:p14="http://schemas.microsoft.com/office/powerpoint/2010/main" val="2895050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51617947"/>
                    </a:ext>
                  </a:extLst>
                </a:gridCol>
                <a:gridCol w="1481328">
                  <a:extLst>
                    <a:ext uri="{9D8B030D-6E8A-4147-A177-3AD203B41FA5}">
                      <a16:colId xmlns:a16="http://schemas.microsoft.com/office/drawing/2014/main" val="4202568742"/>
                    </a:ext>
                  </a:extLst>
                </a:gridCol>
                <a:gridCol w="493776">
                  <a:extLst>
                    <a:ext uri="{9D8B030D-6E8A-4147-A177-3AD203B41FA5}">
                      <a16:colId xmlns:a16="http://schemas.microsoft.com/office/drawing/2014/main" val="1760955546"/>
                    </a:ext>
                  </a:extLst>
                </a:gridCol>
                <a:gridCol w="493776">
                  <a:extLst>
                    <a:ext uri="{9D8B030D-6E8A-4147-A177-3AD203B41FA5}">
                      <a16:colId xmlns:a16="http://schemas.microsoft.com/office/drawing/2014/main" val="1191991492"/>
                    </a:ext>
                  </a:extLst>
                </a:gridCol>
                <a:gridCol w="493776">
                  <a:extLst>
                    <a:ext uri="{9D8B030D-6E8A-4147-A177-3AD203B41FA5}">
                      <a16:colId xmlns:a16="http://schemas.microsoft.com/office/drawing/2014/main" val="4263499607"/>
                    </a:ext>
                  </a:extLst>
                </a:gridCol>
                <a:gridCol w="493776">
                  <a:extLst>
                    <a:ext uri="{9D8B030D-6E8A-4147-A177-3AD203B41FA5}">
                      <a16:colId xmlns:a16="http://schemas.microsoft.com/office/drawing/2014/main" val="2572515226"/>
                    </a:ext>
                  </a:extLst>
                </a:gridCol>
                <a:gridCol w="493776">
                  <a:extLst>
                    <a:ext uri="{9D8B030D-6E8A-4147-A177-3AD203B41FA5}">
                      <a16:colId xmlns:a16="http://schemas.microsoft.com/office/drawing/2014/main" val="1111187950"/>
                    </a:ext>
                  </a:extLst>
                </a:gridCol>
                <a:gridCol w="493776">
                  <a:extLst>
                    <a:ext uri="{9D8B030D-6E8A-4147-A177-3AD203B41FA5}">
                      <a16:colId xmlns:a16="http://schemas.microsoft.com/office/drawing/2014/main" val="3121162610"/>
                    </a:ext>
                  </a:extLst>
                </a:gridCol>
                <a:gridCol w="493776">
                  <a:extLst>
                    <a:ext uri="{9D8B030D-6E8A-4147-A177-3AD203B41FA5}">
                      <a16:colId xmlns:a16="http://schemas.microsoft.com/office/drawing/2014/main" val="63646772"/>
                    </a:ext>
                  </a:extLst>
                </a:gridCol>
                <a:gridCol w="493776">
                  <a:extLst>
                    <a:ext uri="{9D8B030D-6E8A-4147-A177-3AD203B41FA5}">
                      <a16:colId xmlns:a16="http://schemas.microsoft.com/office/drawing/2014/main" val="2588174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73558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CHANNEL21 - 2023-01-22 10:00:59</a:t>
                      </a:r>
                      <a:r>
                        <a:rPr kumimoji="0" lang="de-DE" sz="1000" b="0" i="0" u="none" strike="noStrike" kern="1200" cap="none" spc="0" normalizeH="0" baseline="0" noProof="0">
                          <a:ln>
                            <a:noFill/>
                          </a:ln>
                          <a:solidFill>
                            <a:prstClr val="black"/>
                          </a:solidFill>
                          <a:effectLst/>
                          <a:uLnTx/>
                          <a:uFillTx/>
                          <a:latin typeface="Calibri"/>
                          <a:ea typeface="+mn-ea"/>
                          <a:cs typeface="+mn-cs"/>
                        </a:rPr>
                        <a:t>
 Sich zu Hause fit halten und nicht ins Fitnessstudio zu müssen, ist der Wunsch vieler und wir haben dafür eine hammermäßige Premiere für dich: Das Heimtrainer Fitness Bike mit Rückenlehne 💪!
Mit diesem kannst du jederzeit von daheim deine Kondition verbessern, deinen Kreislauf in Schwung bringen und deine Fettverbrennung aktivieren. Worauf wartest du also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93394796"/>
                  </a:ext>
                </a:extLst>
              </a:tr>
            </a:tbl>
          </a:graphicData>
        </a:graphic>
      </p:graphicFrame>
      <p:sp>
        <p:nvSpPr>
          <p:cNvPr id="4" name="Text Placeholder 3">
            <a:extLst>
              <a:ext uri="{FF2B5EF4-FFF2-40B4-BE49-F238E27FC236}">
                <a16:creationId xmlns:a16="http://schemas.microsoft.com/office/drawing/2014/main" id="{5E1EB2A3-F2BB-4644-82EF-69420CF3D72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505691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702AD-80E9-4747-AB76-B4C0E6E8D5FE}"/>
              </a:ext>
            </a:extLst>
          </p:cNvPr>
          <p:cNvSpPr>
            <a:spLocks noGrp="1"/>
          </p:cNvSpPr>
          <p:nvPr>
            <p:ph type="title"/>
          </p:nvPr>
        </p:nvSpPr>
        <p:spPr/>
        <p:txBody>
          <a:bodyPr/>
          <a:lstStyle/>
          <a:p>
            <a:r>
              <a:rPr lang="en-US"/>
              <a:t>Facebook Own Posts Table | CHANNEL21 - 18 of 21</a:t>
            </a:r>
          </a:p>
        </p:txBody>
      </p:sp>
      <p:graphicFrame>
        <p:nvGraphicFramePr>
          <p:cNvPr id="5" name="Table Placeholder 4">
            <a:extLst>
              <a:ext uri="{FF2B5EF4-FFF2-40B4-BE49-F238E27FC236}">
                <a16:creationId xmlns:a16="http://schemas.microsoft.com/office/drawing/2014/main" id="{3EA7E791-1393-4209-BEC2-4ADE3256757D}"/>
              </a:ext>
            </a:extLst>
          </p:cNvPr>
          <p:cNvGraphicFramePr>
            <a:graphicFrameLocks noGrp="1"/>
          </p:cNvGraphicFramePr>
          <p:nvPr>
            <p:ph type="tbl" sz="quarter" idx="13"/>
            <p:extLst>
              <p:ext uri="{D42A27DB-BD31-4B8C-83A1-F6EECF244321}">
                <p14:modId xmlns:p14="http://schemas.microsoft.com/office/powerpoint/2010/main" val="2292642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06372014"/>
                    </a:ext>
                  </a:extLst>
                </a:gridCol>
                <a:gridCol w="1481328">
                  <a:extLst>
                    <a:ext uri="{9D8B030D-6E8A-4147-A177-3AD203B41FA5}">
                      <a16:colId xmlns:a16="http://schemas.microsoft.com/office/drawing/2014/main" val="108984704"/>
                    </a:ext>
                  </a:extLst>
                </a:gridCol>
                <a:gridCol w="493776">
                  <a:extLst>
                    <a:ext uri="{9D8B030D-6E8A-4147-A177-3AD203B41FA5}">
                      <a16:colId xmlns:a16="http://schemas.microsoft.com/office/drawing/2014/main" val="1480936091"/>
                    </a:ext>
                  </a:extLst>
                </a:gridCol>
                <a:gridCol w="493776">
                  <a:extLst>
                    <a:ext uri="{9D8B030D-6E8A-4147-A177-3AD203B41FA5}">
                      <a16:colId xmlns:a16="http://schemas.microsoft.com/office/drawing/2014/main" val="3980306301"/>
                    </a:ext>
                  </a:extLst>
                </a:gridCol>
                <a:gridCol w="493776">
                  <a:extLst>
                    <a:ext uri="{9D8B030D-6E8A-4147-A177-3AD203B41FA5}">
                      <a16:colId xmlns:a16="http://schemas.microsoft.com/office/drawing/2014/main" val="2271685723"/>
                    </a:ext>
                  </a:extLst>
                </a:gridCol>
                <a:gridCol w="493776">
                  <a:extLst>
                    <a:ext uri="{9D8B030D-6E8A-4147-A177-3AD203B41FA5}">
                      <a16:colId xmlns:a16="http://schemas.microsoft.com/office/drawing/2014/main" val="4245331491"/>
                    </a:ext>
                  </a:extLst>
                </a:gridCol>
                <a:gridCol w="493776">
                  <a:extLst>
                    <a:ext uri="{9D8B030D-6E8A-4147-A177-3AD203B41FA5}">
                      <a16:colId xmlns:a16="http://schemas.microsoft.com/office/drawing/2014/main" val="2901342742"/>
                    </a:ext>
                  </a:extLst>
                </a:gridCol>
                <a:gridCol w="493776">
                  <a:extLst>
                    <a:ext uri="{9D8B030D-6E8A-4147-A177-3AD203B41FA5}">
                      <a16:colId xmlns:a16="http://schemas.microsoft.com/office/drawing/2014/main" val="353148067"/>
                    </a:ext>
                  </a:extLst>
                </a:gridCol>
                <a:gridCol w="493776">
                  <a:extLst>
                    <a:ext uri="{9D8B030D-6E8A-4147-A177-3AD203B41FA5}">
                      <a16:colId xmlns:a16="http://schemas.microsoft.com/office/drawing/2014/main" val="2674447342"/>
                    </a:ext>
                  </a:extLst>
                </a:gridCol>
                <a:gridCol w="493776">
                  <a:extLst>
                    <a:ext uri="{9D8B030D-6E8A-4147-A177-3AD203B41FA5}">
                      <a16:colId xmlns:a16="http://schemas.microsoft.com/office/drawing/2014/main" val="2950120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850399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CHANNEL21 - 2023-01-21 18:00:13</a:t>
                      </a:r>
                      <a:r>
                        <a:rPr kumimoji="0" lang="en-US" sz="1000" b="0" i="0" u="none" strike="noStrike" kern="1200" cap="none" spc="0" normalizeH="0" baseline="0" noProof="0">
                          <a:ln>
                            <a:noFill/>
                          </a:ln>
                          <a:solidFill>
                            <a:prstClr val="black"/>
                          </a:solidFill>
                          <a:effectLst/>
                          <a:uLnTx/>
                          <a:uFillTx/>
                          <a:latin typeface="Calibri"/>
                          <a:ea typeface="+mn-ea"/>
                          <a:cs typeface="+mn-cs"/>
                        </a:rPr>
                        <a:t>
 Du liebst neue Trends, coole Outfit-Ideen und jede Menge Styling-Tipps 😍? Dann geh mit uns auf eine digitale Shoppingtour. Während unserer Live-Shopping-Events kannst du in unsere CHANNEL21 Welt eintauchen und von den neusten Trends der Fashionweek bis Fitnessworkouts alle Produkte kennenlernen 🥳, diese kannst du während des Events live nachshoppen – ganz bequem von zu Hause 👌.
Das ist noch nicht alles: Stelle unseren Experten &amp; Moderatorinnen Fragen. Bist du neugierig 👀? Dann schau es dir an!
Alle Live-Shoppings findest du auf unserer Webseite unter: www.channel21.de/live-shopping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42914772"/>
                  </a:ext>
                </a:extLst>
              </a:tr>
            </a:tbl>
          </a:graphicData>
        </a:graphic>
      </p:graphicFrame>
      <p:sp>
        <p:nvSpPr>
          <p:cNvPr id="4" name="Text Placeholder 3">
            <a:extLst>
              <a:ext uri="{FF2B5EF4-FFF2-40B4-BE49-F238E27FC236}">
                <a16:creationId xmlns:a16="http://schemas.microsoft.com/office/drawing/2014/main" id="{62D13FBA-D1A9-466A-8C49-8C25A860850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295311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8D657-78A2-4060-84FD-7843F76BF7E8}"/>
              </a:ext>
            </a:extLst>
          </p:cNvPr>
          <p:cNvSpPr>
            <a:spLocks noGrp="1"/>
          </p:cNvSpPr>
          <p:nvPr>
            <p:ph type="title"/>
          </p:nvPr>
        </p:nvSpPr>
        <p:spPr/>
        <p:txBody>
          <a:bodyPr/>
          <a:lstStyle/>
          <a:p>
            <a:r>
              <a:rPr lang="en-US"/>
              <a:t>Facebook Own Posts Table | CHANNEL21 - 19 of 21</a:t>
            </a:r>
          </a:p>
        </p:txBody>
      </p:sp>
      <p:graphicFrame>
        <p:nvGraphicFramePr>
          <p:cNvPr id="5" name="Table Placeholder 4">
            <a:extLst>
              <a:ext uri="{FF2B5EF4-FFF2-40B4-BE49-F238E27FC236}">
                <a16:creationId xmlns:a16="http://schemas.microsoft.com/office/drawing/2014/main" id="{70202C31-69E3-4F31-9F6D-93165FD56069}"/>
              </a:ext>
            </a:extLst>
          </p:cNvPr>
          <p:cNvGraphicFramePr>
            <a:graphicFrameLocks noGrp="1"/>
          </p:cNvGraphicFramePr>
          <p:nvPr>
            <p:ph type="tbl" sz="quarter" idx="13"/>
            <p:extLst>
              <p:ext uri="{D42A27DB-BD31-4B8C-83A1-F6EECF244321}">
                <p14:modId xmlns:p14="http://schemas.microsoft.com/office/powerpoint/2010/main" val="1054660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59400071"/>
                    </a:ext>
                  </a:extLst>
                </a:gridCol>
                <a:gridCol w="1481328">
                  <a:extLst>
                    <a:ext uri="{9D8B030D-6E8A-4147-A177-3AD203B41FA5}">
                      <a16:colId xmlns:a16="http://schemas.microsoft.com/office/drawing/2014/main" val="2300661878"/>
                    </a:ext>
                  </a:extLst>
                </a:gridCol>
                <a:gridCol w="493776">
                  <a:extLst>
                    <a:ext uri="{9D8B030D-6E8A-4147-A177-3AD203B41FA5}">
                      <a16:colId xmlns:a16="http://schemas.microsoft.com/office/drawing/2014/main" val="863559978"/>
                    </a:ext>
                  </a:extLst>
                </a:gridCol>
                <a:gridCol w="493776">
                  <a:extLst>
                    <a:ext uri="{9D8B030D-6E8A-4147-A177-3AD203B41FA5}">
                      <a16:colId xmlns:a16="http://schemas.microsoft.com/office/drawing/2014/main" val="2982799243"/>
                    </a:ext>
                  </a:extLst>
                </a:gridCol>
                <a:gridCol w="493776">
                  <a:extLst>
                    <a:ext uri="{9D8B030D-6E8A-4147-A177-3AD203B41FA5}">
                      <a16:colId xmlns:a16="http://schemas.microsoft.com/office/drawing/2014/main" val="3513116174"/>
                    </a:ext>
                  </a:extLst>
                </a:gridCol>
                <a:gridCol w="493776">
                  <a:extLst>
                    <a:ext uri="{9D8B030D-6E8A-4147-A177-3AD203B41FA5}">
                      <a16:colId xmlns:a16="http://schemas.microsoft.com/office/drawing/2014/main" val="1920479100"/>
                    </a:ext>
                  </a:extLst>
                </a:gridCol>
                <a:gridCol w="493776">
                  <a:extLst>
                    <a:ext uri="{9D8B030D-6E8A-4147-A177-3AD203B41FA5}">
                      <a16:colId xmlns:a16="http://schemas.microsoft.com/office/drawing/2014/main" val="2517595572"/>
                    </a:ext>
                  </a:extLst>
                </a:gridCol>
                <a:gridCol w="493776">
                  <a:extLst>
                    <a:ext uri="{9D8B030D-6E8A-4147-A177-3AD203B41FA5}">
                      <a16:colId xmlns:a16="http://schemas.microsoft.com/office/drawing/2014/main" val="260610324"/>
                    </a:ext>
                  </a:extLst>
                </a:gridCol>
                <a:gridCol w="493776">
                  <a:extLst>
                    <a:ext uri="{9D8B030D-6E8A-4147-A177-3AD203B41FA5}">
                      <a16:colId xmlns:a16="http://schemas.microsoft.com/office/drawing/2014/main" val="448155348"/>
                    </a:ext>
                  </a:extLst>
                </a:gridCol>
                <a:gridCol w="493776">
                  <a:extLst>
                    <a:ext uri="{9D8B030D-6E8A-4147-A177-3AD203B41FA5}">
                      <a16:colId xmlns:a16="http://schemas.microsoft.com/office/drawing/2014/main" val="507846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173276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CHANNEL21 - 2023-01-21 10:00:26</a:t>
                      </a:r>
                      <a:r>
                        <a:rPr kumimoji="0" lang="de-DE" sz="1000" b="0" i="0" u="none" strike="noStrike" kern="1200" cap="none" spc="0" normalizeH="0" baseline="0" noProof="0">
                          <a:ln>
                            <a:noFill/>
                          </a:ln>
                          <a:solidFill>
                            <a:prstClr val="black"/>
                          </a:solidFill>
                          <a:effectLst/>
                          <a:uLnTx/>
                          <a:uFillTx/>
                          <a:latin typeface="Calibri"/>
                          <a:ea typeface="+mn-ea"/>
                          <a:cs typeface="+mn-cs"/>
                        </a:rPr>
                        <a:t>
 Heute ist internationaler Jogginghosen-Tag, das heißt, es ist heute absolut in Ordnung, die Jogginghose den ganzen Tag zu tragen 😇. Denn auch wenn Karl Lagerfeld einst sagte "Wer eine Jogginghose trägt, hat die Kontrolle über sein Leben verloren", ist sie doch einfach unheimlich bequem und sieht richtig kombiniert auch alles andere als schlecht aus.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88466524"/>
                  </a:ext>
                </a:extLst>
              </a:tr>
            </a:tbl>
          </a:graphicData>
        </a:graphic>
      </p:graphicFrame>
      <p:sp>
        <p:nvSpPr>
          <p:cNvPr id="4" name="Text Placeholder 3">
            <a:extLst>
              <a:ext uri="{FF2B5EF4-FFF2-40B4-BE49-F238E27FC236}">
                <a16:creationId xmlns:a16="http://schemas.microsoft.com/office/drawing/2014/main" id="{BE88B508-6FC2-44EA-A464-B64CFA6D6158}"/>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058676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F37F7-0EFA-4BC1-86DE-3348CFB14B41}"/>
              </a:ext>
            </a:extLst>
          </p:cNvPr>
          <p:cNvSpPr>
            <a:spLocks noGrp="1"/>
          </p:cNvSpPr>
          <p:nvPr>
            <p:ph type="title"/>
          </p:nvPr>
        </p:nvSpPr>
        <p:spPr/>
        <p:txBody>
          <a:bodyPr/>
          <a:lstStyle/>
          <a:p>
            <a:r>
              <a:rPr lang="en-US"/>
              <a:t>Facebook Own Posts Table | CHANNEL21 - 20 of 21</a:t>
            </a:r>
          </a:p>
        </p:txBody>
      </p:sp>
      <p:graphicFrame>
        <p:nvGraphicFramePr>
          <p:cNvPr id="5" name="Table Placeholder 4">
            <a:extLst>
              <a:ext uri="{FF2B5EF4-FFF2-40B4-BE49-F238E27FC236}">
                <a16:creationId xmlns:a16="http://schemas.microsoft.com/office/drawing/2014/main" id="{8270120F-B86E-4C1C-A7BB-E29A5F1935D4}"/>
              </a:ext>
            </a:extLst>
          </p:cNvPr>
          <p:cNvGraphicFramePr>
            <a:graphicFrameLocks noGrp="1"/>
          </p:cNvGraphicFramePr>
          <p:nvPr>
            <p:ph type="tbl" sz="quarter" idx="13"/>
            <p:extLst>
              <p:ext uri="{D42A27DB-BD31-4B8C-83A1-F6EECF244321}">
                <p14:modId xmlns:p14="http://schemas.microsoft.com/office/powerpoint/2010/main" val="1017861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99542362"/>
                    </a:ext>
                  </a:extLst>
                </a:gridCol>
                <a:gridCol w="1481328">
                  <a:extLst>
                    <a:ext uri="{9D8B030D-6E8A-4147-A177-3AD203B41FA5}">
                      <a16:colId xmlns:a16="http://schemas.microsoft.com/office/drawing/2014/main" val="3863472633"/>
                    </a:ext>
                  </a:extLst>
                </a:gridCol>
                <a:gridCol w="493776">
                  <a:extLst>
                    <a:ext uri="{9D8B030D-6E8A-4147-A177-3AD203B41FA5}">
                      <a16:colId xmlns:a16="http://schemas.microsoft.com/office/drawing/2014/main" val="691501012"/>
                    </a:ext>
                  </a:extLst>
                </a:gridCol>
                <a:gridCol w="493776">
                  <a:extLst>
                    <a:ext uri="{9D8B030D-6E8A-4147-A177-3AD203B41FA5}">
                      <a16:colId xmlns:a16="http://schemas.microsoft.com/office/drawing/2014/main" val="4030979560"/>
                    </a:ext>
                  </a:extLst>
                </a:gridCol>
                <a:gridCol w="493776">
                  <a:extLst>
                    <a:ext uri="{9D8B030D-6E8A-4147-A177-3AD203B41FA5}">
                      <a16:colId xmlns:a16="http://schemas.microsoft.com/office/drawing/2014/main" val="966376168"/>
                    </a:ext>
                  </a:extLst>
                </a:gridCol>
                <a:gridCol w="493776">
                  <a:extLst>
                    <a:ext uri="{9D8B030D-6E8A-4147-A177-3AD203B41FA5}">
                      <a16:colId xmlns:a16="http://schemas.microsoft.com/office/drawing/2014/main" val="636628845"/>
                    </a:ext>
                  </a:extLst>
                </a:gridCol>
                <a:gridCol w="493776">
                  <a:extLst>
                    <a:ext uri="{9D8B030D-6E8A-4147-A177-3AD203B41FA5}">
                      <a16:colId xmlns:a16="http://schemas.microsoft.com/office/drawing/2014/main" val="716372545"/>
                    </a:ext>
                  </a:extLst>
                </a:gridCol>
                <a:gridCol w="493776">
                  <a:extLst>
                    <a:ext uri="{9D8B030D-6E8A-4147-A177-3AD203B41FA5}">
                      <a16:colId xmlns:a16="http://schemas.microsoft.com/office/drawing/2014/main" val="1777196422"/>
                    </a:ext>
                  </a:extLst>
                </a:gridCol>
                <a:gridCol w="493776">
                  <a:extLst>
                    <a:ext uri="{9D8B030D-6E8A-4147-A177-3AD203B41FA5}">
                      <a16:colId xmlns:a16="http://schemas.microsoft.com/office/drawing/2014/main" val="1765550367"/>
                    </a:ext>
                  </a:extLst>
                </a:gridCol>
                <a:gridCol w="493776">
                  <a:extLst>
                    <a:ext uri="{9D8B030D-6E8A-4147-A177-3AD203B41FA5}">
                      <a16:colId xmlns:a16="http://schemas.microsoft.com/office/drawing/2014/main" val="3640826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712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CHANNEL21 - 2023-01-20 18:00:52</a:t>
                      </a:r>
                      <a:r>
                        <a:rPr kumimoji="0" lang="de-DE" sz="1000" b="0" i="0" u="none" strike="noStrike" kern="1200" cap="none" spc="0" normalizeH="0" baseline="0" noProof="0">
                          <a:ln>
                            <a:noFill/>
                          </a:ln>
                          <a:solidFill>
                            <a:prstClr val="black"/>
                          </a:solidFill>
                          <a:effectLst/>
                          <a:uLnTx/>
                          <a:uFillTx/>
                          <a:latin typeface="Calibri"/>
                          <a:ea typeface="+mn-ea"/>
                          <a:cs typeface="+mn-cs"/>
                        </a:rPr>
                        <a:t>
 Ein Karo-Mantel ist einfach ein Klassiker und der perfekte wärmende Begleiter in der kalten, ungemütlichen Jahreszeit☔️ ❄️. ️Dabei gibt es viele Möglichkeiten, den Karomantel zu kombinieren - Eine Idee ist ein Muster-Mix mit Animal Print 🐎 mit einer Variation aus angesagten braunen, erdigen Tönen🤎.
Was sagst du zu unserer Look-Inspiration von Dany Michalski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92019792"/>
                  </a:ext>
                </a:extLst>
              </a:tr>
            </a:tbl>
          </a:graphicData>
        </a:graphic>
      </p:graphicFrame>
      <p:sp>
        <p:nvSpPr>
          <p:cNvPr id="4" name="Text Placeholder 3">
            <a:extLst>
              <a:ext uri="{FF2B5EF4-FFF2-40B4-BE49-F238E27FC236}">
                <a16:creationId xmlns:a16="http://schemas.microsoft.com/office/drawing/2014/main" id="{66E9CB95-3104-407A-B73F-AC81BDE086D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63374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3C643-326D-452B-B909-78581061C738}"/>
              </a:ext>
            </a:extLst>
          </p:cNvPr>
          <p:cNvSpPr>
            <a:spLocks noGrp="1"/>
          </p:cNvSpPr>
          <p:nvPr>
            <p:ph type="title"/>
          </p:nvPr>
        </p:nvSpPr>
        <p:spPr/>
        <p:txBody>
          <a:bodyPr/>
          <a:lstStyle/>
          <a:p>
            <a:r>
              <a:rPr lang="en-US"/>
              <a:t>Facebook Own Posts Table | CHANNEL21 - 21 of 21</a:t>
            </a:r>
          </a:p>
        </p:txBody>
      </p:sp>
      <p:graphicFrame>
        <p:nvGraphicFramePr>
          <p:cNvPr id="5" name="Table Placeholder 4">
            <a:extLst>
              <a:ext uri="{FF2B5EF4-FFF2-40B4-BE49-F238E27FC236}">
                <a16:creationId xmlns:a16="http://schemas.microsoft.com/office/drawing/2014/main" id="{40FF754D-F055-4287-A73B-A1F90707EAE5}"/>
              </a:ext>
            </a:extLst>
          </p:cNvPr>
          <p:cNvGraphicFramePr>
            <a:graphicFrameLocks noGrp="1"/>
          </p:cNvGraphicFramePr>
          <p:nvPr>
            <p:ph type="tbl" sz="quarter" idx="13"/>
            <p:extLst>
              <p:ext uri="{D42A27DB-BD31-4B8C-83A1-F6EECF244321}">
                <p14:modId xmlns:p14="http://schemas.microsoft.com/office/powerpoint/2010/main" val="3130510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97587988"/>
                    </a:ext>
                  </a:extLst>
                </a:gridCol>
                <a:gridCol w="1481328">
                  <a:extLst>
                    <a:ext uri="{9D8B030D-6E8A-4147-A177-3AD203B41FA5}">
                      <a16:colId xmlns:a16="http://schemas.microsoft.com/office/drawing/2014/main" val="940603537"/>
                    </a:ext>
                  </a:extLst>
                </a:gridCol>
                <a:gridCol w="493776">
                  <a:extLst>
                    <a:ext uri="{9D8B030D-6E8A-4147-A177-3AD203B41FA5}">
                      <a16:colId xmlns:a16="http://schemas.microsoft.com/office/drawing/2014/main" val="2762931595"/>
                    </a:ext>
                  </a:extLst>
                </a:gridCol>
                <a:gridCol w="493776">
                  <a:extLst>
                    <a:ext uri="{9D8B030D-6E8A-4147-A177-3AD203B41FA5}">
                      <a16:colId xmlns:a16="http://schemas.microsoft.com/office/drawing/2014/main" val="577445345"/>
                    </a:ext>
                  </a:extLst>
                </a:gridCol>
                <a:gridCol w="493776">
                  <a:extLst>
                    <a:ext uri="{9D8B030D-6E8A-4147-A177-3AD203B41FA5}">
                      <a16:colId xmlns:a16="http://schemas.microsoft.com/office/drawing/2014/main" val="409604161"/>
                    </a:ext>
                  </a:extLst>
                </a:gridCol>
                <a:gridCol w="493776">
                  <a:extLst>
                    <a:ext uri="{9D8B030D-6E8A-4147-A177-3AD203B41FA5}">
                      <a16:colId xmlns:a16="http://schemas.microsoft.com/office/drawing/2014/main" val="3115469514"/>
                    </a:ext>
                  </a:extLst>
                </a:gridCol>
                <a:gridCol w="493776">
                  <a:extLst>
                    <a:ext uri="{9D8B030D-6E8A-4147-A177-3AD203B41FA5}">
                      <a16:colId xmlns:a16="http://schemas.microsoft.com/office/drawing/2014/main" val="1061573012"/>
                    </a:ext>
                  </a:extLst>
                </a:gridCol>
                <a:gridCol w="493776">
                  <a:extLst>
                    <a:ext uri="{9D8B030D-6E8A-4147-A177-3AD203B41FA5}">
                      <a16:colId xmlns:a16="http://schemas.microsoft.com/office/drawing/2014/main" val="709020190"/>
                    </a:ext>
                  </a:extLst>
                </a:gridCol>
                <a:gridCol w="493776">
                  <a:extLst>
                    <a:ext uri="{9D8B030D-6E8A-4147-A177-3AD203B41FA5}">
                      <a16:colId xmlns:a16="http://schemas.microsoft.com/office/drawing/2014/main" val="4168528651"/>
                    </a:ext>
                  </a:extLst>
                </a:gridCol>
                <a:gridCol w="493776">
                  <a:extLst>
                    <a:ext uri="{9D8B030D-6E8A-4147-A177-3AD203B41FA5}">
                      <a16:colId xmlns:a16="http://schemas.microsoft.com/office/drawing/2014/main" val="2924920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51796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CHANNEL21 - 2023-01-20 16:00:30</a:t>
                      </a:r>
                      <a:r>
                        <a:rPr kumimoji="0" lang="de-DE" sz="1000" b="0" i="0" u="none" strike="noStrike" kern="1200" cap="none" spc="0" normalizeH="0" baseline="0" noProof="0">
                          <a:ln>
                            <a:noFill/>
                          </a:ln>
                          <a:solidFill>
                            <a:prstClr val="black"/>
                          </a:solidFill>
                          <a:effectLst/>
                          <a:uLnTx/>
                          <a:uFillTx/>
                          <a:latin typeface="Calibri"/>
                          <a:ea typeface="+mn-ea"/>
                          <a:cs typeface="+mn-cs"/>
                        </a:rPr>
                        <a:t>
 🐯 Wir wecken den Tiger in dir! Denn jetzt hat das Warten endlich ein Ende: Entdecke exklusiv vor dem Kollektionsstart deine neuen MONACO BLUE Lieblingsstücke im Vorverkauf💕 und freu dich auf schöne, weiche Stoffe, Eyecatcher-Prints und wilde Vibes 🐾
Hier kommst du zu unserem Vorverkauf 😍👇
https://www.channel21.de/marken/monaco-blue/monaco-blue-weekend/online-vorverkauf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28002461"/>
                  </a:ext>
                </a:extLst>
              </a:tr>
            </a:tbl>
          </a:graphicData>
        </a:graphic>
      </p:graphicFrame>
      <p:sp>
        <p:nvSpPr>
          <p:cNvPr id="4" name="Text Placeholder 3">
            <a:extLst>
              <a:ext uri="{FF2B5EF4-FFF2-40B4-BE49-F238E27FC236}">
                <a16:creationId xmlns:a16="http://schemas.microsoft.com/office/drawing/2014/main" id="{A1CE92E2-AE4C-4050-AA16-84A9B323C1F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55488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50F79-F14E-4E2C-830C-6372E1BD5AEE}"/>
              </a:ext>
            </a:extLst>
          </p:cNvPr>
          <p:cNvSpPr>
            <a:spLocks noGrp="1"/>
          </p:cNvSpPr>
          <p:nvPr>
            <p:ph type="title"/>
          </p:nvPr>
        </p:nvSpPr>
        <p:spPr/>
        <p:txBody>
          <a:bodyPr/>
          <a:lstStyle/>
          <a:p>
            <a:r>
              <a:rPr lang="en-US"/>
              <a:t>Facebook Ads Costs Table | CHANNEL21 - 1 of 25</a:t>
            </a:r>
          </a:p>
        </p:txBody>
      </p:sp>
      <p:graphicFrame>
        <p:nvGraphicFramePr>
          <p:cNvPr id="5" name="Table Placeholder 4">
            <a:extLst>
              <a:ext uri="{FF2B5EF4-FFF2-40B4-BE49-F238E27FC236}">
                <a16:creationId xmlns:a16="http://schemas.microsoft.com/office/drawing/2014/main" id="{4490321D-6B76-4ADD-861B-D5D51BA084C4}"/>
              </a:ext>
            </a:extLst>
          </p:cNvPr>
          <p:cNvGraphicFramePr>
            <a:graphicFrameLocks noGrp="1"/>
          </p:cNvGraphicFramePr>
          <p:nvPr>
            <p:ph type="tbl" sz="quarter" idx="13"/>
            <p:extLst>
              <p:ext uri="{D42A27DB-BD31-4B8C-83A1-F6EECF244321}">
                <p14:modId xmlns:p14="http://schemas.microsoft.com/office/powerpoint/2010/main" val="1613866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99914182"/>
                    </a:ext>
                  </a:extLst>
                </a:gridCol>
                <a:gridCol w="411480">
                  <a:extLst>
                    <a:ext uri="{9D8B030D-6E8A-4147-A177-3AD203B41FA5}">
                      <a16:colId xmlns:a16="http://schemas.microsoft.com/office/drawing/2014/main" val="2341295407"/>
                    </a:ext>
                  </a:extLst>
                </a:gridCol>
                <a:gridCol w="411480">
                  <a:extLst>
                    <a:ext uri="{9D8B030D-6E8A-4147-A177-3AD203B41FA5}">
                      <a16:colId xmlns:a16="http://schemas.microsoft.com/office/drawing/2014/main" val="2350494796"/>
                    </a:ext>
                  </a:extLst>
                </a:gridCol>
                <a:gridCol w="411480">
                  <a:extLst>
                    <a:ext uri="{9D8B030D-6E8A-4147-A177-3AD203B41FA5}">
                      <a16:colId xmlns:a16="http://schemas.microsoft.com/office/drawing/2014/main" val="2137762192"/>
                    </a:ext>
                  </a:extLst>
                </a:gridCol>
                <a:gridCol w="411480">
                  <a:extLst>
                    <a:ext uri="{9D8B030D-6E8A-4147-A177-3AD203B41FA5}">
                      <a16:colId xmlns:a16="http://schemas.microsoft.com/office/drawing/2014/main" val="1740816514"/>
                    </a:ext>
                  </a:extLst>
                </a:gridCol>
                <a:gridCol w="411480">
                  <a:extLst>
                    <a:ext uri="{9D8B030D-6E8A-4147-A177-3AD203B41FA5}">
                      <a16:colId xmlns:a16="http://schemas.microsoft.com/office/drawing/2014/main" val="1922566372"/>
                    </a:ext>
                  </a:extLst>
                </a:gridCol>
                <a:gridCol w="411480">
                  <a:extLst>
                    <a:ext uri="{9D8B030D-6E8A-4147-A177-3AD203B41FA5}">
                      <a16:colId xmlns:a16="http://schemas.microsoft.com/office/drawing/2014/main" val="4049391820"/>
                    </a:ext>
                  </a:extLst>
                </a:gridCol>
                <a:gridCol w="411480">
                  <a:extLst>
                    <a:ext uri="{9D8B030D-6E8A-4147-A177-3AD203B41FA5}">
                      <a16:colId xmlns:a16="http://schemas.microsoft.com/office/drawing/2014/main" val="1360161645"/>
                    </a:ext>
                  </a:extLst>
                </a:gridCol>
                <a:gridCol w="411480">
                  <a:extLst>
                    <a:ext uri="{9D8B030D-6E8A-4147-A177-3AD203B41FA5}">
                      <a16:colId xmlns:a16="http://schemas.microsoft.com/office/drawing/2014/main" val="856298092"/>
                    </a:ext>
                  </a:extLst>
                </a:gridCol>
                <a:gridCol w="411480">
                  <a:extLst>
                    <a:ext uri="{9D8B030D-6E8A-4147-A177-3AD203B41FA5}">
                      <a16:colId xmlns:a16="http://schemas.microsoft.com/office/drawing/2014/main" val="2506032890"/>
                    </a:ext>
                  </a:extLst>
                </a:gridCol>
                <a:gridCol w="1892807">
                  <a:extLst>
                    <a:ext uri="{9D8B030D-6E8A-4147-A177-3AD203B41FA5}">
                      <a16:colId xmlns:a16="http://schemas.microsoft.com/office/drawing/2014/main" val="4065588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537469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CHANNEL21 - 2023-01-27 13:36:55</a:t>
                      </a:r>
                      <a:r>
                        <a:rPr kumimoji="0" lang="de-DE" sz="1000" b="0" i="0" u="none" strike="noStrike" kern="1200" cap="none" spc="0" normalizeH="0" baseline="0" noProof="0">
                          <a:ln>
                            <a:noFill/>
                          </a:ln>
                          <a:solidFill>
                            <a:prstClr val="black"/>
                          </a:solidFill>
                          <a:effectLst/>
                          <a:uLnTx/>
                          <a:uFillTx/>
                          <a:latin typeface="Calibri"/>
                          <a:ea typeface="+mn-ea"/>
                          <a:cs typeface="+mn-cs"/>
                        </a:rPr>
                        <a:t>
 Liebe zum Verschenken 💗
Finde jetzt das perfekte Geschenk für deinen Lieblingsmenschen! Ob leckere Köstlichkeiten, funkelnder Schmuck oder das passende Outfit. Wir haben euch die beliebtesten Geschenkideen zusammengestellt. Jetzt shoppen!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Advanced+ | 280123 | Valentinstag Kampagne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629763181"/>
                  </a:ext>
                </a:extLst>
              </a:tr>
            </a:tbl>
          </a:graphicData>
        </a:graphic>
      </p:graphicFrame>
      <p:sp>
        <p:nvSpPr>
          <p:cNvPr id="4" name="Text Placeholder 3">
            <a:extLst>
              <a:ext uri="{FF2B5EF4-FFF2-40B4-BE49-F238E27FC236}">
                <a16:creationId xmlns:a16="http://schemas.microsoft.com/office/drawing/2014/main" id="{37DB451F-88AA-498A-99CE-A5E5BE9E5CA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778430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C7CCA-9431-41DC-8B06-037E252459FD}"/>
              </a:ext>
            </a:extLst>
          </p:cNvPr>
          <p:cNvSpPr>
            <a:spLocks noGrp="1"/>
          </p:cNvSpPr>
          <p:nvPr>
            <p:ph type="title"/>
          </p:nvPr>
        </p:nvSpPr>
        <p:spPr/>
        <p:txBody>
          <a:bodyPr/>
          <a:lstStyle/>
          <a:p>
            <a:r>
              <a:rPr lang="en-US"/>
              <a:t>Facebook Ads Costs Table | CHANNEL21 - 2 of 25</a:t>
            </a:r>
          </a:p>
        </p:txBody>
      </p:sp>
      <p:graphicFrame>
        <p:nvGraphicFramePr>
          <p:cNvPr id="5" name="Table Placeholder 4">
            <a:extLst>
              <a:ext uri="{FF2B5EF4-FFF2-40B4-BE49-F238E27FC236}">
                <a16:creationId xmlns:a16="http://schemas.microsoft.com/office/drawing/2014/main" id="{F82A51CE-2117-486C-8419-60AEAADAAA94}"/>
              </a:ext>
            </a:extLst>
          </p:cNvPr>
          <p:cNvGraphicFramePr>
            <a:graphicFrameLocks noGrp="1"/>
          </p:cNvGraphicFramePr>
          <p:nvPr>
            <p:ph type="tbl" sz="quarter" idx="13"/>
            <p:extLst>
              <p:ext uri="{D42A27DB-BD31-4B8C-83A1-F6EECF244321}">
                <p14:modId xmlns:p14="http://schemas.microsoft.com/office/powerpoint/2010/main" val="63144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76549633"/>
                    </a:ext>
                  </a:extLst>
                </a:gridCol>
                <a:gridCol w="411480">
                  <a:extLst>
                    <a:ext uri="{9D8B030D-6E8A-4147-A177-3AD203B41FA5}">
                      <a16:colId xmlns:a16="http://schemas.microsoft.com/office/drawing/2014/main" val="3242199163"/>
                    </a:ext>
                  </a:extLst>
                </a:gridCol>
                <a:gridCol w="411480">
                  <a:extLst>
                    <a:ext uri="{9D8B030D-6E8A-4147-A177-3AD203B41FA5}">
                      <a16:colId xmlns:a16="http://schemas.microsoft.com/office/drawing/2014/main" val="2081463481"/>
                    </a:ext>
                  </a:extLst>
                </a:gridCol>
                <a:gridCol w="411480">
                  <a:extLst>
                    <a:ext uri="{9D8B030D-6E8A-4147-A177-3AD203B41FA5}">
                      <a16:colId xmlns:a16="http://schemas.microsoft.com/office/drawing/2014/main" val="1059836494"/>
                    </a:ext>
                  </a:extLst>
                </a:gridCol>
                <a:gridCol w="411480">
                  <a:extLst>
                    <a:ext uri="{9D8B030D-6E8A-4147-A177-3AD203B41FA5}">
                      <a16:colId xmlns:a16="http://schemas.microsoft.com/office/drawing/2014/main" val="3783183932"/>
                    </a:ext>
                  </a:extLst>
                </a:gridCol>
                <a:gridCol w="411480">
                  <a:extLst>
                    <a:ext uri="{9D8B030D-6E8A-4147-A177-3AD203B41FA5}">
                      <a16:colId xmlns:a16="http://schemas.microsoft.com/office/drawing/2014/main" val="2576847301"/>
                    </a:ext>
                  </a:extLst>
                </a:gridCol>
                <a:gridCol w="411480">
                  <a:extLst>
                    <a:ext uri="{9D8B030D-6E8A-4147-A177-3AD203B41FA5}">
                      <a16:colId xmlns:a16="http://schemas.microsoft.com/office/drawing/2014/main" val="1595143727"/>
                    </a:ext>
                  </a:extLst>
                </a:gridCol>
                <a:gridCol w="411480">
                  <a:extLst>
                    <a:ext uri="{9D8B030D-6E8A-4147-A177-3AD203B41FA5}">
                      <a16:colId xmlns:a16="http://schemas.microsoft.com/office/drawing/2014/main" val="1464523051"/>
                    </a:ext>
                  </a:extLst>
                </a:gridCol>
                <a:gridCol w="411480">
                  <a:extLst>
                    <a:ext uri="{9D8B030D-6E8A-4147-A177-3AD203B41FA5}">
                      <a16:colId xmlns:a16="http://schemas.microsoft.com/office/drawing/2014/main" val="335337296"/>
                    </a:ext>
                  </a:extLst>
                </a:gridCol>
                <a:gridCol w="411480">
                  <a:extLst>
                    <a:ext uri="{9D8B030D-6E8A-4147-A177-3AD203B41FA5}">
                      <a16:colId xmlns:a16="http://schemas.microsoft.com/office/drawing/2014/main" val="2368768920"/>
                    </a:ext>
                  </a:extLst>
                </a:gridCol>
                <a:gridCol w="1892807">
                  <a:extLst>
                    <a:ext uri="{9D8B030D-6E8A-4147-A177-3AD203B41FA5}">
                      <a16:colId xmlns:a16="http://schemas.microsoft.com/office/drawing/2014/main" val="217597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073526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CHANNEL21 - 2023-01-27 13:34:55</a:t>
                      </a:r>
                      <a:r>
                        <a:rPr kumimoji="0" lang="de-DE" sz="1000" b="0" i="0" u="none" strike="noStrike" kern="1200" cap="none" spc="0" normalizeH="0" baseline="0" noProof="0">
                          <a:ln>
                            <a:noFill/>
                          </a:ln>
                          <a:solidFill>
                            <a:prstClr val="black"/>
                          </a:solidFill>
                          <a:effectLst/>
                          <a:uLnTx/>
                          <a:uFillTx/>
                          <a:latin typeface="Calibri"/>
                          <a:ea typeface="+mn-ea"/>
                          <a:cs typeface="+mn-cs"/>
                        </a:rPr>
                        <a:t>
 Liebe zum Verschenken 💗
Finde jetzt das perfekte Geschenk für deinen Lieblingsmenschen! Ob leckere Köstlichkeiten, funkelnder Schmuck oder das passende Outfit. Wir haben euch die beliebtesten Geschenkideen zusammengestellt. Jetzt shoppen!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Advanced+ | 280123 | Valentinstag Kampagne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914262403"/>
                  </a:ext>
                </a:extLst>
              </a:tr>
            </a:tbl>
          </a:graphicData>
        </a:graphic>
      </p:graphicFrame>
      <p:sp>
        <p:nvSpPr>
          <p:cNvPr id="4" name="Text Placeholder 3">
            <a:extLst>
              <a:ext uri="{FF2B5EF4-FFF2-40B4-BE49-F238E27FC236}">
                <a16:creationId xmlns:a16="http://schemas.microsoft.com/office/drawing/2014/main" id="{99E4F505-02D2-4595-B9EE-042CE3578ED8}"/>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841348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B6A17-B98E-4370-AF07-DE961FDF1D7C}"/>
              </a:ext>
            </a:extLst>
          </p:cNvPr>
          <p:cNvSpPr>
            <a:spLocks noGrp="1"/>
          </p:cNvSpPr>
          <p:nvPr>
            <p:ph type="title"/>
          </p:nvPr>
        </p:nvSpPr>
        <p:spPr/>
        <p:txBody>
          <a:bodyPr/>
          <a:lstStyle/>
          <a:p>
            <a:r>
              <a:rPr lang="en-US"/>
              <a:t>Facebook Ads Costs Table | CHANNEL21 - 3 of 25</a:t>
            </a:r>
          </a:p>
        </p:txBody>
      </p:sp>
      <p:graphicFrame>
        <p:nvGraphicFramePr>
          <p:cNvPr id="5" name="Table Placeholder 4">
            <a:extLst>
              <a:ext uri="{FF2B5EF4-FFF2-40B4-BE49-F238E27FC236}">
                <a16:creationId xmlns:a16="http://schemas.microsoft.com/office/drawing/2014/main" id="{28909A6E-EB07-4D32-A63F-554E0351DD52}"/>
              </a:ext>
            </a:extLst>
          </p:cNvPr>
          <p:cNvGraphicFramePr>
            <a:graphicFrameLocks noGrp="1"/>
          </p:cNvGraphicFramePr>
          <p:nvPr>
            <p:ph type="tbl" sz="quarter" idx="13"/>
            <p:extLst>
              <p:ext uri="{D42A27DB-BD31-4B8C-83A1-F6EECF244321}">
                <p14:modId xmlns:p14="http://schemas.microsoft.com/office/powerpoint/2010/main" val="1947092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87932596"/>
                    </a:ext>
                  </a:extLst>
                </a:gridCol>
                <a:gridCol w="411480">
                  <a:extLst>
                    <a:ext uri="{9D8B030D-6E8A-4147-A177-3AD203B41FA5}">
                      <a16:colId xmlns:a16="http://schemas.microsoft.com/office/drawing/2014/main" val="3010923446"/>
                    </a:ext>
                  </a:extLst>
                </a:gridCol>
                <a:gridCol w="411480">
                  <a:extLst>
                    <a:ext uri="{9D8B030D-6E8A-4147-A177-3AD203B41FA5}">
                      <a16:colId xmlns:a16="http://schemas.microsoft.com/office/drawing/2014/main" val="2719379728"/>
                    </a:ext>
                  </a:extLst>
                </a:gridCol>
                <a:gridCol w="411480">
                  <a:extLst>
                    <a:ext uri="{9D8B030D-6E8A-4147-A177-3AD203B41FA5}">
                      <a16:colId xmlns:a16="http://schemas.microsoft.com/office/drawing/2014/main" val="2940501386"/>
                    </a:ext>
                  </a:extLst>
                </a:gridCol>
                <a:gridCol w="411480">
                  <a:extLst>
                    <a:ext uri="{9D8B030D-6E8A-4147-A177-3AD203B41FA5}">
                      <a16:colId xmlns:a16="http://schemas.microsoft.com/office/drawing/2014/main" val="4195343837"/>
                    </a:ext>
                  </a:extLst>
                </a:gridCol>
                <a:gridCol w="411480">
                  <a:extLst>
                    <a:ext uri="{9D8B030D-6E8A-4147-A177-3AD203B41FA5}">
                      <a16:colId xmlns:a16="http://schemas.microsoft.com/office/drawing/2014/main" val="318643375"/>
                    </a:ext>
                  </a:extLst>
                </a:gridCol>
                <a:gridCol w="411480">
                  <a:extLst>
                    <a:ext uri="{9D8B030D-6E8A-4147-A177-3AD203B41FA5}">
                      <a16:colId xmlns:a16="http://schemas.microsoft.com/office/drawing/2014/main" val="4008070896"/>
                    </a:ext>
                  </a:extLst>
                </a:gridCol>
                <a:gridCol w="411480">
                  <a:extLst>
                    <a:ext uri="{9D8B030D-6E8A-4147-A177-3AD203B41FA5}">
                      <a16:colId xmlns:a16="http://schemas.microsoft.com/office/drawing/2014/main" val="3208864158"/>
                    </a:ext>
                  </a:extLst>
                </a:gridCol>
                <a:gridCol w="411480">
                  <a:extLst>
                    <a:ext uri="{9D8B030D-6E8A-4147-A177-3AD203B41FA5}">
                      <a16:colId xmlns:a16="http://schemas.microsoft.com/office/drawing/2014/main" val="1113824825"/>
                    </a:ext>
                  </a:extLst>
                </a:gridCol>
                <a:gridCol w="411480">
                  <a:extLst>
                    <a:ext uri="{9D8B030D-6E8A-4147-A177-3AD203B41FA5}">
                      <a16:colId xmlns:a16="http://schemas.microsoft.com/office/drawing/2014/main" val="1642616467"/>
                    </a:ext>
                  </a:extLst>
                </a:gridCol>
                <a:gridCol w="1892807">
                  <a:extLst>
                    <a:ext uri="{9D8B030D-6E8A-4147-A177-3AD203B41FA5}">
                      <a16:colId xmlns:a16="http://schemas.microsoft.com/office/drawing/2014/main" val="1806273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623965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CHANNEL21 - 2023-01-27 13:32:51</a:t>
                      </a:r>
                      <a:r>
                        <a:rPr kumimoji="0" lang="de-DE" sz="1000" b="0" i="0" u="none" strike="noStrike" kern="1200" cap="none" spc="0" normalizeH="0" baseline="0" noProof="0">
                          <a:ln>
                            <a:noFill/>
                          </a:ln>
                          <a:solidFill>
                            <a:prstClr val="black"/>
                          </a:solidFill>
                          <a:effectLst/>
                          <a:uLnTx/>
                          <a:uFillTx/>
                          <a:latin typeface="Calibri"/>
                          <a:ea typeface="+mn-ea"/>
                          <a:cs typeface="+mn-cs"/>
                        </a:rPr>
                        <a:t>
 Liebe zum Verschenken 💗
Finde jetzt das perfekte Geschenk für deinen Lieblingsmenschen! Ob leckere Köstlichkeiten, funkelnder Schmuck oder das passende Outfit. Wir haben euch die beliebtesten Geschenkideen zusammengestellt. Jetzt shoppen!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Advanced+ | 280123 | Valentinstag Kampagne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43593894"/>
                  </a:ext>
                </a:extLst>
              </a:tr>
            </a:tbl>
          </a:graphicData>
        </a:graphic>
      </p:graphicFrame>
      <p:sp>
        <p:nvSpPr>
          <p:cNvPr id="4" name="Text Placeholder 3">
            <a:extLst>
              <a:ext uri="{FF2B5EF4-FFF2-40B4-BE49-F238E27FC236}">
                <a16:creationId xmlns:a16="http://schemas.microsoft.com/office/drawing/2014/main" id="{BFC703DA-29E5-400A-A9B2-315DE71D903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6118184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24695-800D-4B1F-8C57-EA2107968315}"/>
              </a:ext>
            </a:extLst>
          </p:cNvPr>
          <p:cNvSpPr>
            <a:spLocks noGrp="1"/>
          </p:cNvSpPr>
          <p:nvPr>
            <p:ph type="title"/>
          </p:nvPr>
        </p:nvSpPr>
        <p:spPr/>
        <p:txBody>
          <a:bodyPr/>
          <a:lstStyle/>
          <a:p>
            <a:r>
              <a:rPr lang="en-US"/>
              <a:t>Facebook Ads Costs Table | CHANNEL21 - 4 of 25</a:t>
            </a:r>
          </a:p>
        </p:txBody>
      </p:sp>
      <p:graphicFrame>
        <p:nvGraphicFramePr>
          <p:cNvPr id="5" name="Table Placeholder 4">
            <a:extLst>
              <a:ext uri="{FF2B5EF4-FFF2-40B4-BE49-F238E27FC236}">
                <a16:creationId xmlns:a16="http://schemas.microsoft.com/office/drawing/2014/main" id="{DF91CCC4-3FDE-4E55-A5D0-66C01449FF66}"/>
              </a:ext>
            </a:extLst>
          </p:cNvPr>
          <p:cNvGraphicFramePr>
            <a:graphicFrameLocks noGrp="1"/>
          </p:cNvGraphicFramePr>
          <p:nvPr>
            <p:ph type="tbl" sz="quarter" idx="13"/>
            <p:extLst>
              <p:ext uri="{D42A27DB-BD31-4B8C-83A1-F6EECF244321}">
                <p14:modId xmlns:p14="http://schemas.microsoft.com/office/powerpoint/2010/main" val="2945426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08227578"/>
                    </a:ext>
                  </a:extLst>
                </a:gridCol>
                <a:gridCol w="411480">
                  <a:extLst>
                    <a:ext uri="{9D8B030D-6E8A-4147-A177-3AD203B41FA5}">
                      <a16:colId xmlns:a16="http://schemas.microsoft.com/office/drawing/2014/main" val="1055916341"/>
                    </a:ext>
                  </a:extLst>
                </a:gridCol>
                <a:gridCol w="411480">
                  <a:extLst>
                    <a:ext uri="{9D8B030D-6E8A-4147-A177-3AD203B41FA5}">
                      <a16:colId xmlns:a16="http://schemas.microsoft.com/office/drawing/2014/main" val="2801940826"/>
                    </a:ext>
                  </a:extLst>
                </a:gridCol>
                <a:gridCol w="411480">
                  <a:extLst>
                    <a:ext uri="{9D8B030D-6E8A-4147-A177-3AD203B41FA5}">
                      <a16:colId xmlns:a16="http://schemas.microsoft.com/office/drawing/2014/main" val="4017005716"/>
                    </a:ext>
                  </a:extLst>
                </a:gridCol>
                <a:gridCol w="411480">
                  <a:extLst>
                    <a:ext uri="{9D8B030D-6E8A-4147-A177-3AD203B41FA5}">
                      <a16:colId xmlns:a16="http://schemas.microsoft.com/office/drawing/2014/main" val="890618442"/>
                    </a:ext>
                  </a:extLst>
                </a:gridCol>
                <a:gridCol w="411480">
                  <a:extLst>
                    <a:ext uri="{9D8B030D-6E8A-4147-A177-3AD203B41FA5}">
                      <a16:colId xmlns:a16="http://schemas.microsoft.com/office/drawing/2014/main" val="749532153"/>
                    </a:ext>
                  </a:extLst>
                </a:gridCol>
                <a:gridCol w="411480">
                  <a:extLst>
                    <a:ext uri="{9D8B030D-6E8A-4147-A177-3AD203B41FA5}">
                      <a16:colId xmlns:a16="http://schemas.microsoft.com/office/drawing/2014/main" val="629144797"/>
                    </a:ext>
                  </a:extLst>
                </a:gridCol>
                <a:gridCol w="411480">
                  <a:extLst>
                    <a:ext uri="{9D8B030D-6E8A-4147-A177-3AD203B41FA5}">
                      <a16:colId xmlns:a16="http://schemas.microsoft.com/office/drawing/2014/main" val="467845462"/>
                    </a:ext>
                  </a:extLst>
                </a:gridCol>
                <a:gridCol w="411480">
                  <a:extLst>
                    <a:ext uri="{9D8B030D-6E8A-4147-A177-3AD203B41FA5}">
                      <a16:colId xmlns:a16="http://schemas.microsoft.com/office/drawing/2014/main" val="2681371127"/>
                    </a:ext>
                  </a:extLst>
                </a:gridCol>
                <a:gridCol w="411480">
                  <a:extLst>
                    <a:ext uri="{9D8B030D-6E8A-4147-A177-3AD203B41FA5}">
                      <a16:colId xmlns:a16="http://schemas.microsoft.com/office/drawing/2014/main" val="1975994835"/>
                    </a:ext>
                  </a:extLst>
                </a:gridCol>
                <a:gridCol w="1892807">
                  <a:extLst>
                    <a:ext uri="{9D8B030D-6E8A-4147-A177-3AD203B41FA5}">
                      <a16:colId xmlns:a16="http://schemas.microsoft.com/office/drawing/2014/main" val="3976053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991017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CHANNEL21 - 2023-01-27 13:11:06</a:t>
                      </a:r>
                      <a:r>
                        <a:rPr kumimoji="0" lang="de-DE" sz="1000" b="0" i="0" u="none" strike="noStrike" kern="1200" cap="none" spc="0" normalizeH="0" baseline="0" noProof="0">
                          <a:ln>
                            <a:noFill/>
                          </a:ln>
                          <a:solidFill>
                            <a:prstClr val="black"/>
                          </a:solidFill>
                          <a:effectLst/>
                          <a:uLnTx/>
                          <a:uFillTx/>
                          <a:latin typeface="Calibri"/>
                          <a:ea typeface="+mn-ea"/>
                          <a:cs typeface="+mn-cs"/>
                        </a:rPr>
                        <a:t>
 Liebe zum Verschenken 💗
Finde jetzt das perfekte Geschenk für deinen Lieblingsmenschen! Ob leckere Köstlichkeiten, funkelnder Schmuck oder das passende Outfit. Wir haben euch die beliebtesten Geschenkideen zusammengestellt. Jetzt shoppen!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Advanced+ | 280123 | Valentinstag Kampagne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180.16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349437671"/>
                  </a:ext>
                </a:extLst>
              </a:tr>
            </a:tbl>
          </a:graphicData>
        </a:graphic>
      </p:graphicFrame>
      <p:sp>
        <p:nvSpPr>
          <p:cNvPr id="4" name="Text Placeholder 3">
            <a:extLst>
              <a:ext uri="{FF2B5EF4-FFF2-40B4-BE49-F238E27FC236}">
                <a16:creationId xmlns:a16="http://schemas.microsoft.com/office/drawing/2014/main" id="{261C4C7C-6525-4B5B-96C0-15B1A227E0A8}"/>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106593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EC95D-898C-453F-9D54-371A3FD39223}"/>
              </a:ext>
            </a:extLst>
          </p:cNvPr>
          <p:cNvSpPr>
            <a:spLocks noGrp="1"/>
          </p:cNvSpPr>
          <p:nvPr>
            <p:ph type="title"/>
          </p:nvPr>
        </p:nvSpPr>
        <p:spPr/>
        <p:txBody>
          <a:bodyPr/>
          <a:lstStyle/>
          <a:p>
            <a:r>
              <a:rPr lang="en-US"/>
              <a:t>Facebook Ads Costs Table | CHANNEL21 - 5 of 25</a:t>
            </a:r>
          </a:p>
        </p:txBody>
      </p:sp>
      <p:graphicFrame>
        <p:nvGraphicFramePr>
          <p:cNvPr id="5" name="Table Placeholder 4">
            <a:extLst>
              <a:ext uri="{FF2B5EF4-FFF2-40B4-BE49-F238E27FC236}">
                <a16:creationId xmlns:a16="http://schemas.microsoft.com/office/drawing/2014/main" id="{92EDD5AC-3D12-4AE8-B042-016C3271AEAD}"/>
              </a:ext>
            </a:extLst>
          </p:cNvPr>
          <p:cNvGraphicFramePr>
            <a:graphicFrameLocks noGrp="1"/>
          </p:cNvGraphicFramePr>
          <p:nvPr>
            <p:ph type="tbl" sz="quarter" idx="13"/>
            <p:extLst>
              <p:ext uri="{D42A27DB-BD31-4B8C-83A1-F6EECF244321}">
                <p14:modId xmlns:p14="http://schemas.microsoft.com/office/powerpoint/2010/main" val="1716590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71458759"/>
                    </a:ext>
                  </a:extLst>
                </a:gridCol>
                <a:gridCol w="411480">
                  <a:extLst>
                    <a:ext uri="{9D8B030D-6E8A-4147-A177-3AD203B41FA5}">
                      <a16:colId xmlns:a16="http://schemas.microsoft.com/office/drawing/2014/main" val="1118205338"/>
                    </a:ext>
                  </a:extLst>
                </a:gridCol>
                <a:gridCol w="411480">
                  <a:extLst>
                    <a:ext uri="{9D8B030D-6E8A-4147-A177-3AD203B41FA5}">
                      <a16:colId xmlns:a16="http://schemas.microsoft.com/office/drawing/2014/main" val="1975750728"/>
                    </a:ext>
                  </a:extLst>
                </a:gridCol>
                <a:gridCol w="411480">
                  <a:extLst>
                    <a:ext uri="{9D8B030D-6E8A-4147-A177-3AD203B41FA5}">
                      <a16:colId xmlns:a16="http://schemas.microsoft.com/office/drawing/2014/main" val="3496502868"/>
                    </a:ext>
                  </a:extLst>
                </a:gridCol>
                <a:gridCol w="411480">
                  <a:extLst>
                    <a:ext uri="{9D8B030D-6E8A-4147-A177-3AD203B41FA5}">
                      <a16:colId xmlns:a16="http://schemas.microsoft.com/office/drawing/2014/main" val="1471799490"/>
                    </a:ext>
                  </a:extLst>
                </a:gridCol>
                <a:gridCol w="411480">
                  <a:extLst>
                    <a:ext uri="{9D8B030D-6E8A-4147-A177-3AD203B41FA5}">
                      <a16:colId xmlns:a16="http://schemas.microsoft.com/office/drawing/2014/main" val="593253076"/>
                    </a:ext>
                  </a:extLst>
                </a:gridCol>
                <a:gridCol w="411480">
                  <a:extLst>
                    <a:ext uri="{9D8B030D-6E8A-4147-A177-3AD203B41FA5}">
                      <a16:colId xmlns:a16="http://schemas.microsoft.com/office/drawing/2014/main" val="2203289087"/>
                    </a:ext>
                  </a:extLst>
                </a:gridCol>
                <a:gridCol w="411480">
                  <a:extLst>
                    <a:ext uri="{9D8B030D-6E8A-4147-A177-3AD203B41FA5}">
                      <a16:colId xmlns:a16="http://schemas.microsoft.com/office/drawing/2014/main" val="1761503058"/>
                    </a:ext>
                  </a:extLst>
                </a:gridCol>
                <a:gridCol w="411480">
                  <a:extLst>
                    <a:ext uri="{9D8B030D-6E8A-4147-A177-3AD203B41FA5}">
                      <a16:colId xmlns:a16="http://schemas.microsoft.com/office/drawing/2014/main" val="176622444"/>
                    </a:ext>
                  </a:extLst>
                </a:gridCol>
                <a:gridCol w="411480">
                  <a:extLst>
                    <a:ext uri="{9D8B030D-6E8A-4147-A177-3AD203B41FA5}">
                      <a16:colId xmlns:a16="http://schemas.microsoft.com/office/drawing/2014/main" val="2589591868"/>
                    </a:ext>
                  </a:extLst>
                </a:gridCol>
                <a:gridCol w="1892807">
                  <a:extLst>
                    <a:ext uri="{9D8B030D-6E8A-4147-A177-3AD203B41FA5}">
                      <a16:colId xmlns:a16="http://schemas.microsoft.com/office/drawing/2014/main" val="306275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82109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CHANNEL21 - 2023-01-26 14:19:35</a:t>
                      </a:r>
                      <a:r>
                        <a:rPr kumimoji="0" lang="de-DE" sz="1000" b="0" i="0" u="none" strike="noStrike" kern="1200" cap="none" spc="0" normalizeH="0" baseline="0" noProof="0">
                          <a:ln>
                            <a:noFill/>
                          </a:ln>
                          <a:solidFill>
                            <a:prstClr val="black"/>
                          </a:solidFill>
                          <a:effectLst/>
                          <a:uLnTx/>
                          <a:uFillTx/>
                          <a:latin typeface="Calibri"/>
                          <a:ea typeface="+mn-ea"/>
                          <a:cs typeface="+mn-cs"/>
                        </a:rPr>
                        <a:t>
 Liebe zum Verschenken 💗
Finde jetzt das perfekte Geschenk für deinen Lieblingsmenschen! Ob leckere Köstlichkeiten, funkelnder Schmuck oder das passende Outfit. Wir haben euch die beliebtesten Geschenkideen zusammengestellt. Jetzt shoppen!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Reach | 280123 | Valentinstag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Messenger</a:t>
                      </a:r>
                    </a:p>
                  </a:txBody>
                  <a:tcPr/>
                </a:tc>
                <a:extLst>
                  <a:ext uri="{0D108BD9-81ED-4DB2-BD59-A6C34878D82A}">
                    <a16:rowId xmlns:a16="http://schemas.microsoft.com/office/drawing/2014/main" val="1972575463"/>
                  </a:ext>
                </a:extLst>
              </a:tr>
            </a:tbl>
          </a:graphicData>
        </a:graphic>
      </p:graphicFrame>
      <p:sp>
        <p:nvSpPr>
          <p:cNvPr id="4" name="Text Placeholder 3">
            <a:extLst>
              <a:ext uri="{FF2B5EF4-FFF2-40B4-BE49-F238E27FC236}">
                <a16:creationId xmlns:a16="http://schemas.microsoft.com/office/drawing/2014/main" id="{7EA291BA-F995-4DD6-9129-9546A61F978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0735261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A422B-A09B-463B-AE25-6132008D34A7}"/>
              </a:ext>
            </a:extLst>
          </p:cNvPr>
          <p:cNvSpPr>
            <a:spLocks noGrp="1"/>
          </p:cNvSpPr>
          <p:nvPr>
            <p:ph type="title"/>
          </p:nvPr>
        </p:nvSpPr>
        <p:spPr/>
        <p:txBody>
          <a:bodyPr/>
          <a:lstStyle/>
          <a:p>
            <a:r>
              <a:rPr lang="en-US"/>
              <a:t>Facebook Ads Costs Table | CHANNEL21 - 6 of 25</a:t>
            </a:r>
          </a:p>
        </p:txBody>
      </p:sp>
      <p:graphicFrame>
        <p:nvGraphicFramePr>
          <p:cNvPr id="5" name="Table Placeholder 4">
            <a:extLst>
              <a:ext uri="{FF2B5EF4-FFF2-40B4-BE49-F238E27FC236}">
                <a16:creationId xmlns:a16="http://schemas.microsoft.com/office/drawing/2014/main" id="{8B356876-1FA0-471E-8D3A-F690231684FD}"/>
              </a:ext>
            </a:extLst>
          </p:cNvPr>
          <p:cNvGraphicFramePr>
            <a:graphicFrameLocks noGrp="1"/>
          </p:cNvGraphicFramePr>
          <p:nvPr>
            <p:ph type="tbl" sz="quarter" idx="13"/>
            <p:extLst>
              <p:ext uri="{D42A27DB-BD31-4B8C-83A1-F6EECF244321}">
                <p14:modId xmlns:p14="http://schemas.microsoft.com/office/powerpoint/2010/main" val="1129427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037248726"/>
                    </a:ext>
                  </a:extLst>
                </a:gridCol>
                <a:gridCol w="411480">
                  <a:extLst>
                    <a:ext uri="{9D8B030D-6E8A-4147-A177-3AD203B41FA5}">
                      <a16:colId xmlns:a16="http://schemas.microsoft.com/office/drawing/2014/main" val="1345934875"/>
                    </a:ext>
                  </a:extLst>
                </a:gridCol>
                <a:gridCol w="411480">
                  <a:extLst>
                    <a:ext uri="{9D8B030D-6E8A-4147-A177-3AD203B41FA5}">
                      <a16:colId xmlns:a16="http://schemas.microsoft.com/office/drawing/2014/main" val="2702638153"/>
                    </a:ext>
                  </a:extLst>
                </a:gridCol>
                <a:gridCol w="411480">
                  <a:extLst>
                    <a:ext uri="{9D8B030D-6E8A-4147-A177-3AD203B41FA5}">
                      <a16:colId xmlns:a16="http://schemas.microsoft.com/office/drawing/2014/main" val="2290527418"/>
                    </a:ext>
                  </a:extLst>
                </a:gridCol>
                <a:gridCol w="411480">
                  <a:extLst>
                    <a:ext uri="{9D8B030D-6E8A-4147-A177-3AD203B41FA5}">
                      <a16:colId xmlns:a16="http://schemas.microsoft.com/office/drawing/2014/main" val="1644043595"/>
                    </a:ext>
                  </a:extLst>
                </a:gridCol>
                <a:gridCol w="411480">
                  <a:extLst>
                    <a:ext uri="{9D8B030D-6E8A-4147-A177-3AD203B41FA5}">
                      <a16:colId xmlns:a16="http://schemas.microsoft.com/office/drawing/2014/main" val="219170590"/>
                    </a:ext>
                  </a:extLst>
                </a:gridCol>
                <a:gridCol w="411480">
                  <a:extLst>
                    <a:ext uri="{9D8B030D-6E8A-4147-A177-3AD203B41FA5}">
                      <a16:colId xmlns:a16="http://schemas.microsoft.com/office/drawing/2014/main" val="2659881373"/>
                    </a:ext>
                  </a:extLst>
                </a:gridCol>
                <a:gridCol w="411480">
                  <a:extLst>
                    <a:ext uri="{9D8B030D-6E8A-4147-A177-3AD203B41FA5}">
                      <a16:colId xmlns:a16="http://schemas.microsoft.com/office/drawing/2014/main" val="3326957500"/>
                    </a:ext>
                  </a:extLst>
                </a:gridCol>
                <a:gridCol w="411480">
                  <a:extLst>
                    <a:ext uri="{9D8B030D-6E8A-4147-A177-3AD203B41FA5}">
                      <a16:colId xmlns:a16="http://schemas.microsoft.com/office/drawing/2014/main" val="209024513"/>
                    </a:ext>
                  </a:extLst>
                </a:gridCol>
                <a:gridCol w="411480">
                  <a:extLst>
                    <a:ext uri="{9D8B030D-6E8A-4147-A177-3AD203B41FA5}">
                      <a16:colId xmlns:a16="http://schemas.microsoft.com/office/drawing/2014/main" val="3773388543"/>
                    </a:ext>
                  </a:extLst>
                </a:gridCol>
                <a:gridCol w="1892807">
                  <a:extLst>
                    <a:ext uri="{9D8B030D-6E8A-4147-A177-3AD203B41FA5}">
                      <a16:colId xmlns:a16="http://schemas.microsoft.com/office/drawing/2014/main" val="1473114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214047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CHANNEL21 - 2023-01-26 10:12:09</a:t>
                      </a:r>
                      <a:r>
                        <a:rPr kumimoji="0" lang="de-DE" sz="1000" b="0" i="0" u="none" strike="noStrike" kern="1200" cap="none" spc="0" normalizeH="0" baseline="0" noProof="0">
                          <a:ln>
                            <a:noFill/>
                          </a:ln>
                          <a:solidFill>
                            <a:prstClr val="black"/>
                          </a:solidFill>
                          <a:effectLst/>
                          <a:uLnTx/>
                          <a:uFillTx/>
                          <a:latin typeface="Calibri"/>
                          <a:ea typeface="+mn-ea"/>
                          <a:cs typeface="+mn-cs"/>
                        </a:rPr>
                        <a:t>
 Liebe zum Verschenken 💗
Finde jetzt das perfekte Geschenk für deinen Lieblingsmenschen! Ob leckere Köstlichkeiten, funkelnder Schmuck oder das passende Outfit. Wir haben euch die beliebtesten Geschenkideen zusammengestellt. Jetzt shoppen!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Advanced+ | 280123 | Valentinstag Kampagne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958509974"/>
                  </a:ext>
                </a:extLst>
              </a:tr>
            </a:tbl>
          </a:graphicData>
        </a:graphic>
      </p:graphicFrame>
      <p:sp>
        <p:nvSpPr>
          <p:cNvPr id="4" name="Text Placeholder 3">
            <a:extLst>
              <a:ext uri="{FF2B5EF4-FFF2-40B4-BE49-F238E27FC236}">
                <a16:creationId xmlns:a16="http://schemas.microsoft.com/office/drawing/2014/main" id="{77B35E0B-375F-4846-9012-E2661B22FF6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0290318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76274-3BF1-4C80-B8CA-AE2F12585694}"/>
              </a:ext>
            </a:extLst>
          </p:cNvPr>
          <p:cNvSpPr>
            <a:spLocks noGrp="1"/>
          </p:cNvSpPr>
          <p:nvPr>
            <p:ph type="title"/>
          </p:nvPr>
        </p:nvSpPr>
        <p:spPr/>
        <p:txBody>
          <a:bodyPr/>
          <a:lstStyle/>
          <a:p>
            <a:r>
              <a:rPr lang="en-US"/>
              <a:t>Facebook Ads Costs Table | CHANNEL21 - 7 of 25</a:t>
            </a:r>
          </a:p>
        </p:txBody>
      </p:sp>
      <p:graphicFrame>
        <p:nvGraphicFramePr>
          <p:cNvPr id="5" name="Table Placeholder 4">
            <a:extLst>
              <a:ext uri="{FF2B5EF4-FFF2-40B4-BE49-F238E27FC236}">
                <a16:creationId xmlns:a16="http://schemas.microsoft.com/office/drawing/2014/main" id="{C6EC2344-A591-44CD-9484-61FAAA33C4FD}"/>
              </a:ext>
            </a:extLst>
          </p:cNvPr>
          <p:cNvGraphicFramePr>
            <a:graphicFrameLocks noGrp="1"/>
          </p:cNvGraphicFramePr>
          <p:nvPr>
            <p:ph type="tbl" sz="quarter" idx="13"/>
            <p:extLst>
              <p:ext uri="{D42A27DB-BD31-4B8C-83A1-F6EECF244321}">
                <p14:modId xmlns:p14="http://schemas.microsoft.com/office/powerpoint/2010/main" val="3224456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37261209"/>
                    </a:ext>
                  </a:extLst>
                </a:gridCol>
                <a:gridCol w="411480">
                  <a:extLst>
                    <a:ext uri="{9D8B030D-6E8A-4147-A177-3AD203B41FA5}">
                      <a16:colId xmlns:a16="http://schemas.microsoft.com/office/drawing/2014/main" val="1283301185"/>
                    </a:ext>
                  </a:extLst>
                </a:gridCol>
                <a:gridCol w="411480">
                  <a:extLst>
                    <a:ext uri="{9D8B030D-6E8A-4147-A177-3AD203B41FA5}">
                      <a16:colId xmlns:a16="http://schemas.microsoft.com/office/drawing/2014/main" val="1498972857"/>
                    </a:ext>
                  </a:extLst>
                </a:gridCol>
                <a:gridCol w="411480">
                  <a:extLst>
                    <a:ext uri="{9D8B030D-6E8A-4147-A177-3AD203B41FA5}">
                      <a16:colId xmlns:a16="http://schemas.microsoft.com/office/drawing/2014/main" val="1232257863"/>
                    </a:ext>
                  </a:extLst>
                </a:gridCol>
                <a:gridCol w="411480">
                  <a:extLst>
                    <a:ext uri="{9D8B030D-6E8A-4147-A177-3AD203B41FA5}">
                      <a16:colId xmlns:a16="http://schemas.microsoft.com/office/drawing/2014/main" val="3394536026"/>
                    </a:ext>
                  </a:extLst>
                </a:gridCol>
                <a:gridCol w="411480">
                  <a:extLst>
                    <a:ext uri="{9D8B030D-6E8A-4147-A177-3AD203B41FA5}">
                      <a16:colId xmlns:a16="http://schemas.microsoft.com/office/drawing/2014/main" val="1831993053"/>
                    </a:ext>
                  </a:extLst>
                </a:gridCol>
                <a:gridCol w="411480">
                  <a:extLst>
                    <a:ext uri="{9D8B030D-6E8A-4147-A177-3AD203B41FA5}">
                      <a16:colId xmlns:a16="http://schemas.microsoft.com/office/drawing/2014/main" val="3588165363"/>
                    </a:ext>
                  </a:extLst>
                </a:gridCol>
                <a:gridCol w="411480">
                  <a:extLst>
                    <a:ext uri="{9D8B030D-6E8A-4147-A177-3AD203B41FA5}">
                      <a16:colId xmlns:a16="http://schemas.microsoft.com/office/drawing/2014/main" val="4226253727"/>
                    </a:ext>
                  </a:extLst>
                </a:gridCol>
                <a:gridCol w="411480">
                  <a:extLst>
                    <a:ext uri="{9D8B030D-6E8A-4147-A177-3AD203B41FA5}">
                      <a16:colId xmlns:a16="http://schemas.microsoft.com/office/drawing/2014/main" val="4127411980"/>
                    </a:ext>
                  </a:extLst>
                </a:gridCol>
                <a:gridCol w="411480">
                  <a:extLst>
                    <a:ext uri="{9D8B030D-6E8A-4147-A177-3AD203B41FA5}">
                      <a16:colId xmlns:a16="http://schemas.microsoft.com/office/drawing/2014/main" val="3573611116"/>
                    </a:ext>
                  </a:extLst>
                </a:gridCol>
                <a:gridCol w="1892807">
                  <a:extLst>
                    <a:ext uri="{9D8B030D-6E8A-4147-A177-3AD203B41FA5}">
                      <a16:colId xmlns:a16="http://schemas.microsoft.com/office/drawing/2014/main" val="1065536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083483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CHANNEL21 - 2023-01-26 09:55:12</a:t>
                      </a:r>
                      <a:r>
                        <a:rPr kumimoji="0" lang="de-DE" sz="1000" b="0" i="0" u="none" strike="noStrike" kern="1200" cap="none" spc="0" normalizeH="0" baseline="0" noProof="0">
                          <a:ln>
                            <a:noFill/>
                          </a:ln>
                          <a:solidFill>
                            <a:prstClr val="black"/>
                          </a:solidFill>
                          <a:effectLst/>
                          <a:uLnTx/>
                          <a:uFillTx/>
                          <a:latin typeface="Calibri"/>
                          <a:ea typeface="+mn-ea"/>
                          <a:cs typeface="+mn-cs"/>
                        </a:rPr>
                        <a:t>
 Liebe zum Verschenken 💗
Finde jetzt das perfekte Geschenk für deinen Lieblingsmenschen! Ob leckere Köstlichkeiten, funkelnder Schmuck oder das passende Outfit. Wir haben euch die beliebtesten Geschenkideen zusammengestellt. Jetzt shoppen!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Reach | 280123 | Valentinstag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426192145"/>
                  </a:ext>
                </a:extLst>
              </a:tr>
            </a:tbl>
          </a:graphicData>
        </a:graphic>
      </p:graphicFrame>
      <p:sp>
        <p:nvSpPr>
          <p:cNvPr id="4" name="Text Placeholder 3">
            <a:extLst>
              <a:ext uri="{FF2B5EF4-FFF2-40B4-BE49-F238E27FC236}">
                <a16:creationId xmlns:a16="http://schemas.microsoft.com/office/drawing/2014/main" id="{FB69CE0A-9967-4B19-B2AC-051D55521F5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1095136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CBE55-9128-45C6-8857-834332E755E4}"/>
              </a:ext>
            </a:extLst>
          </p:cNvPr>
          <p:cNvSpPr>
            <a:spLocks noGrp="1"/>
          </p:cNvSpPr>
          <p:nvPr>
            <p:ph type="title"/>
          </p:nvPr>
        </p:nvSpPr>
        <p:spPr/>
        <p:txBody>
          <a:bodyPr/>
          <a:lstStyle/>
          <a:p>
            <a:r>
              <a:rPr lang="en-US"/>
              <a:t>Facebook Ads Costs Table | CHANNEL21 - 8 of 25</a:t>
            </a:r>
          </a:p>
        </p:txBody>
      </p:sp>
      <p:graphicFrame>
        <p:nvGraphicFramePr>
          <p:cNvPr id="5" name="Table Placeholder 4">
            <a:extLst>
              <a:ext uri="{FF2B5EF4-FFF2-40B4-BE49-F238E27FC236}">
                <a16:creationId xmlns:a16="http://schemas.microsoft.com/office/drawing/2014/main" id="{E85B8E62-D997-43CF-A120-348B601C210F}"/>
              </a:ext>
            </a:extLst>
          </p:cNvPr>
          <p:cNvGraphicFramePr>
            <a:graphicFrameLocks noGrp="1"/>
          </p:cNvGraphicFramePr>
          <p:nvPr>
            <p:ph type="tbl" sz="quarter" idx="13"/>
            <p:extLst>
              <p:ext uri="{D42A27DB-BD31-4B8C-83A1-F6EECF244321}">
                <p14:modId xmlns:p14="http://schemas.microsoft.com/office/powerpoint/2010/main" val="1641184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4146425"/>
                    </a:ext>
                  </a:extLst>
                </a:gridCol>
                <a:gridCol w="411480">
                  <a:extLst>
                    <a:ext uri="{9D8B030D-6E8A-4147-A177-3AD203B41FA5}">
                      <a16:colId xmlns:a16="http://schemas.microsoft.com/office/drawing/2014/main" val="2694314303"/>
                    </a:ext>
                  </a:extLst>
                </a:gridCol>
                <a:gridCol w="411480">
                  <a:extLst>
                    <a:ext uri="{9D8B030D-6E8A-4147-A177-3AD203B41FA5}">
                      <a16:colId xmlns:a16="http://schemas.microsoft.com/office/drawing/2014/main" val="3315598340"/>
                    </a:ext>
                  </a:extLst>
                </a:gridCol>
                <a:gridCol w="411480">
                  <a:extLst>
                    <a:ext uri="{9D8B030D-6E8A-4147-A177-3AD203B41FA5}">
                      <a16:colId xmlns:a16="http://schemas.microsoft.com/office/drawing/2014/main" val="2028611906"/>
                    </a:ext>
                  </a:extLst>
                </a:gridCol>
                <a:gridCol w="411480">
                  <a:extLst>
                    <a:ext uri="{9D8B030D-6E8A-4147-A177-3AD203B41FA5}">
                      <a16:colId xmlns:a16="http://schemas.microsoft.com/office/drawing/2014/main" val="3941198625"/>
                    </a:ext>
                  </a:extLst>
                </a:gridCol>
                <a:gridCol w="411480">
                  <a:extLst>
                    <a:ext uri="{9D8B030D-6E8A-4147-A177-3AD203B41FA5}">
                      <a16:colId xmlns:a16="http://schemas.microsoft.com/office/drawing/2014/main" val="372545774"/>
                    </a:ext>
                  </a:extLst>
                </a:gridCol>
                <a:gridCol w="411480">
                  <a:extLst>
                    <a:ext uri="{9D8B030D-6E8A-4147-A177-3AD203B41FA5}">
                      <a16:colId xmlns:a16="http://schemas.microsoft.com/office/drawing/2014/main" val="1762187129"/>
                    </a:ext>
                  </a:extLst>
                </a:gridCol>
                <a:gridCol w="411480">
                  <a:extLst>
                    <a:ext uri="{9D8B030D-6E8A-4147-A177-3AD203B41FA5}">
                      <a16:colId xmlns:a16="http://schemas.microsoft.com/office/drawing/2014/main" val="2520884920"/>
                    </a:ext>
                  </a:extLst>
                </a:gridCol>
                <a:gridCol w="411480">
                  <a:extLst>
                    <a:ext uri="{9D8B030D-6E8A-4147-A177-3AD203B41FA5}">
                      <a16:colId xmlns:a16="http://schemas.microsoft.com/office/drawing/2014/main" val="3576048624"/>
                    </a:ext>
                  </a:extLst>
                </a:gridCol>
                <a:gridCol w="411480">
                  <a:extLst>
                    <a:ext uri="{9D8B030D-6E8A-4147-A177-3AD203B41FA5}">
                      <a16:colId xmlns:a16="http://schemas.microsoft.com/office/drawing/2014/main" val="916605467"/>
                    </a:ext>
                  </a:extLst>
                </a:gridCol>
                <a:gridCol w="1892807">
                  <a:extLst>
                    <a:ext uri="{9D8B030D-6E8A-4147-A177-3AD203B41FA5}">
                      <a16:colId xmlns:a16="http://schemas.microsoft.com/office/drawing/2014/main" val="1056981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570083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CHANNEL21 - 2023-01-26 09:22:21</a:t>
                      </a:r>
                      <a:r>
                        <a:rPr kumimoji="0" lang="de-DE" sz="1000" b="0" i="0" u="none" strike="noStrike" kern="1200" cap="none" spc="0" normalizeH="0" baseline="0" noProof="0">
                          <a:ln>
                            <a:noFill/>
                          </a:ln>
                          <a:solidFill>
                            <a:prstClr val="black"/>
                          </a:solidFill>
                          <a:effectLst/>
                          <a:uLnTx/>
                          <a:uFillTx/>
                          <a:latin typeface="Calibri"/>
                          <a:ea typeface="+mn-ea"/>
                          <a:cs typeface="+mn-cs"/>
                        </a:rPr>
                        <a:t>
 ✨Goldene Zeiten, jetzt brechen sie an! Denn unserer Zukunft treten wir von nun an geschmückt und dank vergoldetem Edelstahl mit vollem Portemonnaie 👛 entgegen. Uhren, Ohrringe, Armbänder, Halsketten, Ringe – ein Schmuckstück schöner als das andere 🥰. Setzt du auf ausgewählte Lieblingsstücke oder trägst du Schmuck gerne als glänzendes Ensemble?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 Traffic | Jan 23 | Feedbeitrag 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117833167"/>
                  </a:ext>
                </a:extLst>
              </a:tr>
            </a:tbl>
          </a:graphicData>
        </a:graphic>
      </p:graphicFrame>
      <p:sp>
        <p:nvSpPr>
          <p:cNvPr id="4" name="Text Placeholder 3">
            <a:extLst>
              <a:ext uri="{FF2B5EF4-FFF2-40B4-BE49-F238E27FC236}">
                <a16:creationId xmlns:a16="http://schemas.microsoft.com/office/drawing/2014/main" id="{6D0442ED-9FEB-4C55-9092-BA0AB13ACE3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9075015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2B36F-DC19-4FC8-83C5-FEFE55465B02}"/>
              </a:ext>
            </a:extLst>
          </p:cNvPr>
          <p:cNvSpPr>
            <a:spLocks noGrp="1"/>
          </p:cNvSpPr>
          <p:nvPr>
            <p:ph type="title"/>
          </p:nvPr>
        </p:nvSpPr>
        <p:spPr/>
        <p:txBody>
          <a:bodyPr/>
          <a:lstStyle/>
          <a:p>
            <a:r>
              <a:rPr lang="en-US"/>
              <a:t>Facebook Ads Costs Table | CHANNEL21 - 9 of 25</a:t>
            </a:r>
          </a:p>
        </p:txBody>
      </p:sp>
      <p:graphicFrame>
        <p:nvGraphicFramePr>
          <p:cNvPr id="5" name="Table Placeholder 4">
            <a:extLst>
              <a:ext uri="{FF2B5EF4-FFF2-40B4-BE49-F238E27FC236}">
                <a16:creationId xmlns:a16="http://schemas.microsoft.com/office/drawing/2014/main" id="{F1B8F712-1F18-4C50-849C-7DEBF79D0496}"/>
              </a:ext>
            </a:extLst>
          </p:cNvPr>
          <p:cNvGraphicFramePr>
            <a:graphicFrameLocks noGrp="1"/>
          </p:cNvGraphicFramePr>
          <p:nvPr>
            <p:ph type="tbl" sz="quarter" idx="13"/>
            <p:extLst>
              <p:ext uri="{D42A27DB-BD31-4B8C-83A1-F6EECF244321}">
                <p14:modId xmlns:p14="http://schemas.microsoft.com/office/powerpoint/2010/main" val="3633733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16709976"/>
                    </a:ext>
                  </a:extLst>
                </a:gridCol>
                <a:gridCol w="411480">
                  <a:extLst>
                    <a:ext uri="{9D8B030D-6E8A-4147-A177-3AD203B41FA5}">
                      <a16:colId xmlns:a16="http://schemas.microsoft.com/office/drawing/2014/main" val="1517864569"/>
                    </a:ext>
                  </a:extLst>
                </a:gridCol>
                <a:gridCol w="411480">
                  <a:extLst>
                    <a:ext uri="{9D8B030D-6E8A-4147-A177-3AD203B41FA5}">
                      <a16:colId xmlns:a16="http://schemas.microsoft.com/office/drawing/2014/main" val="1798705024"/>
                    </a:ext>
                  </a:extLst>
                </a:gridCol>
                <a:gridCol w="411480">
                  <a:extLst>
                    <a:ext uri="{9D8B030D-6E8A-4147-A177-3AD203B41FA5}">
                      <a16:colId xmlns:a16="http://schemas.microsoft.com/office/drawing/2014/main" val="2087404789"/>
                    </a:ext>
                  </a:extLst>
                </a:gridCol>
                <a:gridCol w="411480">
                  <a:extLst>
                    <a:ext uri="{9D8B030D-6E8A-4147-A177-3AD203B41FA5}">
                      <a16:colId xmlns:a16="http://schemas.microsoft.com/office/drawing/2014/main" val="2338175829"/>
                    </a:ext>
                  </a:extLst>
                </a:gridCol>
                <a:gridCol w="411480">
                  <a:extLst>
                    <a:ext uri="{9D8B030D-6E8A-4147-A177-3AD203B41FA5}">
                      <a16:colId xmlns:a16="http://schemas.microsoft.com/office/drawing/2014/main" val="1468460869"/>
                    </a:ext>
                  </a:extLst>
                </a:gridCol>
                <a:gridCol w="411480">
                  <a:extLst>
                    <a:ext uri="{9D8B030D-6E8A-4147-A177-3AD203B41FA5}">
                      <a16:colId xmlns:a16="http://schemas.microsoft.com/office/drawing/2014/main" val="1005685130"/>
                    </a:ext>
                  </a:extLst>
                </a:gridCol>
                <a:gridCol w="411480">
                  <a:extLst>
                    <a:ext uri="{9D8B030D-6E8A-4147-A177-3AD203B41FA5}">
                      <a16:colId xmlns:a16="http://schemas.microsoft.com/office/drawing/2014/main" val="450977495"/>
                    </a:ext>
                  </a:extLst>
                </a:gridCol>
                <a:gridCol w="411480">
                  <a:extLst>
                    <a:ext uri="{9D8B030D-6E8A-4147-A177-3AD203B41FA5}">
                      <a16:colId xmlns:a16="http://schemas.microsoft.com/office/drawing/2014/main" val="2710278094"/>
                    </a:ext>
                  </a:extLst>
                </a:gridCol>
                <a:gridCol w="411480">
                  <a:extLst>
                    <a:ext uri="{9D8B030D-6E8A-4147-A177-3AD203B41FA5}">
                      <a16:colId xmlns:a16="http://schemas.microsoft.com/office/drawing/2014/main" val="1561413508"/>
                    </a:ext>
                  </a:extLst>
                </a:gridCol>
                <a:gridCol w="1892807">
                  <a:extLst>
                    <a:ext uri="{9D8B030D-6E8A-4147-A177-3AD203B41FA5}">
                      <a16:colId xmlns:a16="http://schemas.microsoft.com/office/drawing/2014/main" val="4174078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54379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CHANNEL21 - 2023-01-26 09:19:15</a:t>
                      </a:r>
                      <a:r>
                        <a:rPr kumimoji="0" lang="de-DE" sz="1000" b="0" i="0" u="none" strike="noStrike" kern="1200" cap="none" spc="0" normalizeH="0" baseline="0" noProof="0">
                          <a:ln>
                            <a:noFill/>
                          </a:ln>
                          <a:solidFill>
                            <a:prstClr val="black"/>
                          </a:solidFill>
                          <a:effectLst/>
                          <a:uLnTx/>
                          <a:uFillTx/>
                          <a:latin typeface="Calibri"/>
                          <a:ea typeface="+mn-ea"/>
                          <a:cs typeface="+mn-cs"/>
                        </a:rPr>
                        <a:t>
 ✨Goldene Zeiten, jetzt brechen sie an! Denn unserer Zukunft treten wir von nun an geschmückt und dank vergoldetem Edelstahl mit vollem Portemonnaie 👛 entgegen. Uhren, Ohrringe, Armbänder, Halsketten, Ringe – ein Schmuckstück schöner als das andere 🥰. Setzt du auf ausgewählte Lieblingsstücke oder trägst du Schmuck gerne als glänzendes Ensemble?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 Traffic | Jan 23 | Feedbeitrag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Audience Network, Messenger</a:t>
                      </a:r>
                    </a:p>
                  </a:txBody>
                  <a:tcPr/>
                </a:tc>
                <a:extLst>
                  <a:ext uri="{0D108BD9-81ED-4DB2-BD59-A6C34878D82A}">
                    <a16:rowId xmlns:a16="http://schemas.microsoft.com/office/drawing/2014/main" val="718961418"/>
                  </a:ext>
                </a:extLst>
              </a:tr>
            </a:tbl>
          </a:graphicData>
        </a:graphic>
      </p:graphicFrame>
      <p:sp>
        <p:nvSpPr>
          <p:cNvPr id="4" name="Text Placeholder 3">
            <a:extLst>
              <a:ext uri="{FF2B5EF4-FFF2-40B4-BE49-F238E27FC236}">
                <a16:creationId xmlns:a16="http://schemas.microsoft.com/office/drawing/2014/main" id="{C2624BBA-B72A-4FEE-AA02-6D73D35E3E0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038642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33F54-5545-40CD-8515-4F533972652B}"/>
              </a:ext>
            </a:extLst>
          </p:cNvPr>
          <p:cNvSpPr>
            <a:spLocks noGrp="1"/>
          </p:cNvSpPr>
          <p:nvPr>
            <p:ph type="title"/>
          </p:nvPr>
        </p:nvSpPr>
        <p:spPr/>
        <p:txBody>
          <a:bodyPr/>
          <a:lstStyle/>
          <a:p>
            <a:r>
              <a:rPr lang="en-US"/>
              <a:t>Facebook Ads Costs Table | CHANNEL21 - 10 of 25</a:t>
            </a:r>
          </a:p>
        </p:txBody>
      </p:sp>
      <p:graphicFrame>
        <p:nvGraphicFramePr>
          <p:cNvPr id="5" name="Table Placeholder 4">
            <a:extLst>
              <a:ext uri="{FF2B5EF4-FFF2-40B4-BE49-F238E27FC236}">
                <a16:creationId xmlns:a16="http://schemas.microsoft.com/office/drawing/2014/main" id="{D4532DB2-B2FF-4324-A2EA-DB44765AA30A}"/>
              </a:ext>
            </a:extLst>
          </p:cNvPr>
          <p:cNvGraphicFramePr>
            <a:graphicFrameLocks noGrp="1"/>
          </p:cNvGraphicFramePr>
          <p:nvPr>
            <p:ph type="tbl" sz="quarter" idx="13"/>
            <p:extLst>
              <p:ext uri="{D42A27DB-BD31-4B8C-83A1-F6EECF244321}">
                <p14:modId xmlns:p14="http://schemas.microsoft.com/office/powerpoint/2010/main" val="899580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0766235"/>
                    </a:ext>
                  </a:extLst>
                </a:gridCol>
                <a:gridCol w="411480">
                  <a:extLst>
                    <a:ext uri="{9D8B030D-6E8A-4147-A177-3AD203B41FA5}">
                      <a16:colId xmlns:a16="http://schemas.microsoft.com/office/drawing/2014/main" val="3177074119"/>
                    </a:ext>
                  </a:extLst>
                </a:gridCol>
                <a:gridCol w="411480">
                  <a:extLst>
                    <a:ext uri="{9D8B030D-6E8A-4147-A177-3AD203B41FA5}">
                      <a16:colId xmlns:a16="http://schemas.microsoft.com/office/drawing/2014/main" val="2618273796"/>
                    </a:ext>
                  </a:extLst>
                </a:gridCol>
                <a:gridCol w="411480">
                  <a:extLst>
                    <a:ext uri="{9D8B030D-6E8A-4147-A177-3AD203B41FA5}">
                      <a16:colId xmlns:a16="http://schemas.microsoft.com/office/drawing/2014/main" val="1163486798"/>
                    </a:ext>
                  </a:extLst>
                </a:gridCol>
                <a:gridCol w="411480">
                  <a:extLst>
                    <a:ext uri="{9D8B030D-6E8A-4147-A177-3AD203B41FA5}">
                      <a16:colId xmlns:a16="http://schemas.microsoft.com/office/drawing/2014/main" val="715609287"/>
                    </a:ext>
                  </a:extLst>
                </a:gridCol>
                <a:gridCol w="411480">
                  <a:extLst>
                    <a:ext uri="{9D8B030D-6E8A-4147-A177-3AD203B41FA5}">
                      <a16:colId xmlns:a16="http://schemas.microsoft.com/office/drawing/2014/main" val="931004877"/>
                    </a:ext>
                  </a:extLst>
                </a:gridCol>
                <a:gridCol w="411480">
                  <a:extLst>
                    <a:ext uri="{9D8B030D-6E8A-4147-A177-3AD203B41FA5}">
                      <a16:colId xmlns:a16="http://schemas.microsoft.com/office/drawing/2014/main" val="3420733910"/>
                    </a:ext>
                  </a:extLst>
                </a:gridCol>
                <a:gridCol w="411480">
                  <a:extLst>
                    <a:ext uri="{9D8B030D-6E8A-4147-A177-3AD203B41FA5}">
                      <a16:colId xmlns:a16="http://schemas.microsoft.com/office/drawing/2014/main" val="1295443630"/>
                    </a:ext>
                  </a:extLst>
                </a:gridCol>
                <a:gridCol w="411480">
                  <a:extLst>
                    <a:ext uri="{9D8B030D-6E8A-4147-A177-3AD203B41FA5}">
                      <a16:colId xmlns:a16="http://schemas.microsoft.com/office/drawing/2014/main" val="4208052417"/>
                    </a:ext>
                  </a:extLst>
                </a:gridCol>
                <a:gridCol w="411480">
                  <a:extLst>
                    <a:ext uri="{9D8B030D-6E8A-4147-A177-3AD203B41FA5}">
                      <a16:colId xmlns:a16="http://schemas.microsoft.com/office/drawing/2014/main" val="4107017963"/>
                    </a:ext>
                  </a:extLst>
                </a:gridCol>
                <a:gridCol w="1892807">
                  <a:extLst>
                    <a:ext uri="{9D8B030D-6E8A-4147-A177-3AD203B41FA5}">
                      <a16:colId xmlns:a16="http://schemas.microsoft.com/office/drawing/2014/main" val="3531238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260546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CHANNEL21 - 2023-01-25 14:00:13</a:t>
                      </a:r>
                      <a:r>
                        <a:rPr kumimoji="0" lang="en-US" sz="1000" b="0" i="0" u="none" strike="noStrike" kern="1200" cap="none" spc="0" normalizeH="0" baseline="0" noProof="0">
                          <a:ln>
                            <a:noFill/>
                          </a:ln>
                          <a:solidFill>
                            <a:prstClr val="black"/>
                          </a:solidFill>
                          <a:effectLst/>
                          <a:uLnTx/>
                          <a:uFillTx/>
                          <a:latin typeface="Calibri"/>
                          <a:ea typeface="+mn-ea"/>
                          <a:cs typeface="+mn-cs"/>
                        </a:rPr>
                        <a:t>
 Ob Creme, Beige, Champagner oder Haselnuss - Die Kombination aus verschiedenen Naturtönen lässt dich feminin und elegant aussehen und ist immer eine gute Wahl! 😍 Mit den schönsten Looks gibt dir Dany Michalski fünf stylische Inspirationen für ein gelungenes Naturton-Outfit.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 Traffic | Jan 23 | Feedbeitrag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Audience Network, Messenger</a:t>
                      </a:r>
                    </a:p>
                  </a:txBody>
                  <a:tcPr/>
                </a:tc>
                <a:extLst>
                  <a:ext uri="{0D108BD9-81ED-4DB2-BD59-A6C34878D82A}">
                    <a16:rowId xmlns:a16="http://schemas.microsoft.com/office/drawing/2014/main" val="3026279883"/>
                  </a:ext>
                </a:extLst>
              </a:tr>
            </a:tbl>
          </a:graphicData>
        </a:graphic>
      </p:graphicFrame>
      <p:sp>
        <p:nvSpPr>
          <p:cNvPr id="4" name="Text Placeholder 3">
            <a:extLst>
              <a:ext uri="{FF2B5EF4-FFF2-40B4-BE49-F238E27FC236}">
                <a16:creationId xmlns:a16="http://schemas.microsoft.com/office/drawing/2014/main" id="{D1261D4E-DC41-40B0-807C-F6D48A369BC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3002627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BAA4D-292D-43D7-B025-866E3551C4A2}"/>
              </a:ext>
            </a:extLst>
          </p:cNvPr>
          <p:cNvSpPr>
            <a:spLocks noGrp="1"/>
          </p:cNvSpPr>
          <p:nvPr>
            <p:ph type="title"/>
          </p:nvPr>
        </p:nvSpPr>
        <p:spPr/>
        <p:txBody>
          <a:bodyPr/>
          <a:lstStyle/>
          <a:p>
            <a:r>
              <a:rPr lang="en-US"/>
              <a:t>Facebook Ads Costs Table | CHANNEL21 - 11 of 25</a:t>
            </a:r>
          </a:p>
        </p:txBody>
      </p:sp>
      <p:graphicFrame>
        <p:nvGraphicFramePr>
          <p:cNvPr id="5" name="Table Placeholder 4">
            <a:extLst>
              <a:ext uri="{FF2B5EF4-FFF2-40B4-BE49-F238E27FC236}">
                <a16:creationId xmlns:a16="http://schemas.microsoft.com/office/drawing/2014/main" id="{8F939EFF-8AB6-491F-B2F1-1CDD538E9EFA}"/>
              </a:ext>
            </a:extLst>
          </p:cNvPr>
          <p:cNvGraphicFramePr>
            <a:graphicFrameLocks noGrp="1"/>
          </p:cNvGraphicFramePr>
          <p:nvPr>
            <p:ph type="tbl" sz="quarter" idx="13"/>
            <p:extLst>
              <p:ext uri="{D42A27DB-BD31-4B8C-83A1-F6EECF244321}">
                <p14:modId xmlns:p14="http://schemas.microsoft.com/office/powerpoint/2010/main" val="3303203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32510676"/>
                    </a:ext>
                  </a:extLst>
                </a:gridCol>
                <a:gridCol w="411480">
                  <a:extLst>
                    <a:ext uri="{9D8B030D-6E8A-4147-A177-3AD203B41FA5}">
                      <a16:colId xmlns:a16="http://schemas.microsoft.com/office/drawing/2014/main" val="4167262172"/>
                    </a:ext>
                  </a:extLst>
                </a:gridCol>
                <a:gridCol w="411480">
                  <a:extLst>
                    <a:ext uri="{9D8B030D-6E8A-4147-A177-3AD203B41FA5}">
                      <a16:colId xmlns:a16="http://schemas.microsoft.com/office/drawing/2014/main" val="3280641821"/>
                    </a:ext>
                  </a:extLst>
                </a:gridCol>
                <a:gridCol w="411480">
                  <a:extLst>
                    <a:ext uri="{9D8B030D-6E8A-4147-A177-3AD203B41FA5}">
                      <a16:colId xmlns:a16="http://schemas.microsoft.com/office/drawing/2014/main" val="987791829"/>
                    </a:ext>
                  </a:extLst>
                </a:gridCol>
                <a:gridCol w="411480">
                  <a:extLst>
                    <a:ext uri="{9D8B030D-6E8A-4147-A177-3AD203B41FA5}">
                      <a16:colId xmlns:a16="http://schemas.microsoft.com/office/drawing/2014/main" val="2448189461"/>
                    </a:ext>
                  </a:extLst>
                </a:gridCol>
                <a:gridCol w="411480">
                  <a:extLst>
                    <a:ext uri="{9D8B030D-6E8A-4147-A177-3AD203B41FA5}">
                      <a16:colId xmlns:a16="http://schemas.microsoft.com/office/drawing/2014/main" val="2739284745"/>
                    </a:ext>
                  </a:extLst>
                </a:gridCol>
                <a:gridCol w="411480">
                  <a:extLst>
                    <a:ext uri="{9D8B030D-6E8A-4147-A177-3AD203B41FA5}">
                      <a16:colId xmlns:a16="http://schemas.microsoft.com/office/drawing/2014/main" val="114173963"/>
                    </a:ext>
                  </a:extLst>
                </a:gridCol>
                <a:gridCol w="411480">
                  <a:extLst>
                    <a:ext uri="{9D8B030D-6E8A-4147-A177-3AD203B41FA5}">
                      <a16:colId xmlns:a16="http://schemas.microsoft.com/office/drawing/2014/main" val="543934857"/>
                    </a:ext>
                  </a:extLst>
                </a:gridCol>
                <a:gridCol w="411480">
                  <a:extLst>
                    <a:ext uri="{9D8B030D-6E8A-4147-A177-3AD203B41FA5}">
                      <a16:colId xmlns:a16="http://schemas.microsoft.com/office/drawing/2014/main" val="3357485157"/>
                    </a:ext>
                  </a:extLst>
                </a:gridCol>
                <a:gridCol w="411480">
                  <a:extLst>
                    <a:ext uri="{9D8B030D-6E8A-4147-A177-3AD203B41FA5}">
                      <a16:colId xmlns:a16="http://schemas.microsoft.com/office/drawing/2014/main" val="301950564"/>
                    </a:ext>
                  </a:extLst>
                </a:gridCol>
                <a:gridCol w="1892807">
                  <a:extLst>
                    <a:ext uri="{9D8B030D-6E8A-4147-A177-3AD203B41FA5}">
                      <a16:colId xmlns:a16="http://schemas.microsoft.com/office/drawing/2014/main" val="72472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023791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CHANNEL21 - 2023-01-25 13:55:41</a:t>
                      </a:r>
                      <a:r>
                        <a:rPr kumimoji="0" lang="en-US" sz="1000" b="0" i="0" u="none" strike="noStrike" kern="1200" cap="none" spc="0" normalizeH="0" baseline="0" noProof="0">
                          <a:ln>
                            <a:noFill/>
                          </a:ln>
                          <a:solidFill>
                            <a:prstClr val="black"/>
                          </a:solidFill>
                          <a:effectLst/>
                          <a:uLnTx/>
                          <a:uFillTx/>
                          <a:latin typeface="Calibri"/>
                          <a:ea typeface="+mn-ea"/>
                          <a:cs typeface="+mn-cs"/>
                        </a:rPr>
                        <a:t>
 Ob Creme, Beige, Champagner oder Haselnuss - Die Kombination aus verschiedenen Naturtönen lässt dich feminin und elegant aussehen und ist immer eine gute Wahl! 😍 Mit den schönsten Looks gibt dir @dany.michalski.official fünf stylische Inspirationen für ein gelungenes Naturton-Outfit. 🤎
#naturtöne #naturfarben #nudecolours #modetrends #channel21inspiriert #homeshopping #shopping #mode #fashion #winter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 Traffic | Jan 23 | Feedbeitrag 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916865325"/>
                  </a:ext>
                </a:extLst>
              </a:tr>
            </a:tbl>
          </a:graphicData>
        </a:graphic>
      </p:graphicFrame>
      <p:sp>
        <p:nvSpPr>
          <p:cNvPr id="4" name="Text Placeholder 3">
            <a:extLst>
              <a:ext uri="{FF2B5EF4-FFF2-40B4-BE49-F238E27FC236}">
                <a16:creationId xmlns:a16="http://schemas.microsoft.com/office/drawing/2014/main" id="{AE9094F0-DC02-465D-92DA-E105F3B56B5C}"/>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0874991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986DF-BC09-4C6E-A551-E3C37F352B3F}"/>
              </a:ext>
            </a:extLst>
          </p:cNvPr>
          <p:cNvSpPr>
            <a:spLocks noGrp="1"/>
          </p:cNvSpPr>
          <p:nvPr>
            <p:ph type="title"/>
          </p:nvPr>
        </p:nvSpPr>
        <p:spPr/>
        <p:txBody>
          <a:bodyPr/>
          <a:lstStyle/>
          <a:p>
            <a:r>
              <a:rPr lang="en-US"/>
              <a:t>Facebook Ads Costs Table | CHANNEL21 - 12 of 25</a:t>
            </a:r>
          </a:p>
        </p:txBody>
      </p:sp>
      <p:graphicFrame>
        <p:nvGraphicFramePr>
          <p:cNvPr id="5" name="Table Placeholder 4">
            <a:extLst>
              <a:ext uri="{FF2B5EF4-FFF2-40B4-BE49-F238E27FC236}">
                <a16:creationId xmlns:a16="http://schemas.microsoft.com/office/drawing/2014/main" id="{D12CAA8D-0F5D-46AE-BCEA-334E82DDC510}"/>
              </a:ext>
            </a:extLst>
          </p:cNvPr>
          <p:cNvGraphicFramePr>
            <a:graphicFrameLocks noGrp="1"/>
          </p:cNvGraphicFramePr>
          <p:nvPr>
            <p:ph type="tbl" sz="quarter" idx="13"/>
            <p:extLst>
              <p:ext uri="{D42A27DB-BD31-4B8C-83A1-F6EECF244321}">
                <p14:modId xmlns:p14="http://schemas.microsoft.com/office/powerpoint/2010/main" val="2566112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43438041"/>
                    </a:ext>
                  </a:extLst>
                </a:gridCol>
                <a:gridCol w="411480">
                  <a:extLst>
                    <a:ext uri="{9D8B030D-6E8A-4147-A177-3AD203B41FA5}">
                      <a16:colId xmlns:a16="http://schemas.microsoft.com/office/drawing/2014/main" val="3348836227"/>
                    </a:ext>
                  </a:extLst>
                </a:gridCol>
                <a:gridCol w="411480">
                  <a:extLst>
                    <a:ext uri="{9D8B030D-6E8A-4147-A177-3AD203B41FA5}">
                      <a16:colId xmlns:a16="http://schemas.microsoft.com/office/drawing/2014/main" val="3940483937"/>
                    </a:ext>
                  </a:extLst>
                </a:gridCol>
                <a:gridCol w="411480">
                  <a:extLst>
                    <a:ext uri="{9D8B030D-6E8A-4147-A177-3AD203B41FA5}">
                      <a16:colId xmlns:a16="http://schemas.microsoft.com/office/drawing/2014/main" val="4237427063"/>
                    </a:ext>
                  </a:extLst>
                </a:gridCol>
                <a:gridCol w="411480">
                  <a:extLst>
                    <a:ext uri="{9D8B030D-6E8A-4147-A177-3AD203B41FA5}">
                      <a16:colId xmlns:a16="http://schemas.microsoft.com/office/drawing/2014/main" val="2701924510"/>
                    </a:ext>
                  </a:extLst>
                </a:gridCol>
                <a:gridCol w="411480">
                  <a:extLst>
                    <a:ext uri="{9D8B030D-6E8A-4147-A177-3AD203B41FA5}">
                      <a16:colId xmlns:a16="http://schemas.microsoft.com/office/drawing/2014/main" val="748623583"/>
                    </a:ext>
                  </a:extLst>
                </a:gridCol>
                <a:gridCol w="411480">
                  <a:extLst>
                    <a:ext uri="{9D8B030D-6E8A-4147-A177-3AD203B41FA5}">
                      <a16:colId xmlns:a16="http://schemas.microsoft.com/office/drawing/2014/main" val="912493614"/>
                    </a:ext>
                  </a:extLst>
                </a:gridCol>
                <a:gridCol w="411480">
                  <a:extLst>
                    <a:ext uri="{9D8B030D-6E8A-4147-A177-3AD203B41FA5}">
                      <a16:colId xmlns:a16="http://schemas.microsoft.com/office/drawing/2014/main" val="283320489"/>
                    </a:ext>
                  </a:extLst>
                </a:gridCol>
                <a:gridCol w="411480">
                  <a:extLst>
                    <a:ext uri="{9D8B030D-6E8A-4147-A177-3AD203B41FA5}">
                      <a16:colId xmlns:a16="http://schemas.microsoft.com/office/drawing/2014/main" val="1225081974"/>
                    </a:ext>
                  </a:extLst>
                </a:gridCol>
                <a:gridCol w="411480">
                  <a:extLst>
                    <a:ext uri="{9D8B030D-6E8A-4147-A177-3AD203B41FA5}">
                      <a16:colId xmlns:a16="http://schemas.microsoft.com/office/drawing/2014/main" val="2392914431"/>
                    </a:ext>
                  </a:extLst>
                </a:gridCol>
                <a:gridCol w="1892807">
                  <a:extLst>
                    <a:ext uri="{9D8B030D-6E8A-4147-A177-3AD203B41FA5}">
                      <a16:colId xmlns:a16="http://schemas.microsoft.com/office/drawing/2014/main" val="3064438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168748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CHANNEL21 - 2023-01-24 11:19:35</a:t>
                      </a:r>
                      <a:r>
                        <a:rPr kumimoji="0" lang="de-DE" sz="1000" b="0" i="0" u="none" strike="noStrike" kern="1200" cap="none" spc="0" normalizeH="0" baseline="0" noProof="0">
                          <a:ln>
                            <a:noFill/>
                          </a:ln>
                          <a:solidFill>
                            <a:prstClr val="black"/>
                          </a:solidFill>
                          <a:effectLst/>
                          <a:uLnTx/>
                          <a:uFillTx/>
                          <a:latin typeface="Calibri"/>
                          <a:ea typeface="+mn-ea"/>
                          <a:cs typeface="+mn-cs"/>
                        </a:rPr>
                        <a:t>
 👑 Wer bei Weihrauch nur an die heiligen drei Könige denkt, hat seinen Siegeszug in der traditionellen Naturheilkunde verpasst: Als entzündungshemmender, schmerzlindernder und abschwellender Wirkstoff wird er bei Beschwerden rund um Gelenke, Darm und Atemwege eingesetzt. Und bei unserem Weihrauch Premium Komplex Nahrungsergänzungsmittel setzt VELUVIA zusätzlich auf Curcuma, das soll die Wirkung von Weihrauch sogar verstärken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 Traffic | Jan 23 | Feedbeitrag 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077887738"/>
                  </a:ext>
                </a:extLst>
              </a:tr>
            </a:tbl>
          </a:graphicData>
        </a:graphic>
      </p:graphicFrame>
      <p:sp>
        <p:nvSpPr>
          <p:cNvPr id="4" name="Text Placeholder 3">
            <a:extLst>
              <a:ext uri="{FF2B5EF4-FFF2-40B4-BE49-F238E27FC236}">
                <a16:creationId xmlns:a16="http://schemas.microsoft.com/office/drawing/2014/main" id="{564A6FC5-DF2D-48B5-89D0-AA11A46726E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4271301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4AD7C-C394-4E06-9B1B-6DD7287E69BB}"/>
              </a:ext>
            </a:extLst>
          </p:cNvPr>
          <p:cNvSpPr>
            <a:spLocks noGrp="1"/>
          </p:cNvSpPr>
          <p:nvPr>
            <p:ph type="title"/>
          </p:nvPr>
        </p:nvSpPr>
        <p:spPr/>
        <p:txBody>
          <a:bodyPr/>
          <a:lstStyle/>
          <a:p>
            <a:r>
              <a:rPr lang="en-US"/>
              <a:t>Facebook Ads Costs Table | CHANNEL21 - 13 of 25</a:t>
            </a:r>
          </a:p>
        </p:txBody>
      </p:sp>
      <p:graphicFrame>
        <p:nvGraphicFramePr>
          <p:cNvPr id="5" name="Table Placeholder 4">
            <a:extLst>
              <a:ext uri="{FF2B5EF4-FFF2-40B4-BE49-F238E27FC236}">
                <a16:creationId xmlns:a16="http://schemas.microsoft.com/office/drawing/2014/main" id="{CE6EC920-DB6F-4325-8038-8AA249CE77C0}"/>
              </a:ext>
            </a:extLst>
          </p:cNvPr>
          <p:cNvGraphicFramePr>
            <a:graphicFrameLocks noGrp="1"/>
          </p:cNvGraphicFramePr>
          <p:nvPr>
            <p:ph type="tbl" sz="quarter" idx="13"/>
            <p:extLst>
              <p:ext uri="{D42A27DB-BD31-4B8C-83A1-F6EECF244321}">
                <p14:modId xmlns:p14="http://schemas.microsoft.com/office/powerpoint/2010/main" val="2498410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75770144"/>
                    </a:ext>
                  </a:extLst>
                </a:gridCol>
                <a:gridCol w="411480">
                  <a:extLst>
                    <a:ext uri="{9D8B030D-6E8A-4147-A177-3AD203B41FA5}">
                      <a16:colId xmlns:a16="http://schemas.microsoft.com/office/drawing/2014/main" val="4282077213"/>
                    </a:ext>
                  </a:extLst>
                </a:gridCol>
                <a:gridCol w="411480">
                  <a:extLst>
                    <a:ext uri="{9D8B030D-6E8A-4147-A177-3AD203B41FA5}">
                      <a16:colId xmlns:a16="http://schemas.microsoft.com/office/drawing/2014/main" val="829039975"/>
                    </a:ext>
                  </a:extLst>
                </a:gridCol>
                <a:gridCol w="411480">
                  <a:extLst>
                    <a:ext uri="{9D8B030D-6E8A-4147-A177-3AD203B41FA5}">
                      <a16:colId xmlns:a16="http://schemas.microsoft.com/office/drawing/2014/main" val="3402915321"/>
                    </a:ext>
                  </a:extLst>
                </a:gridCol>
                <a:gridCol w="411480">
                  <a:extLst>
                    <a:ext uri="{9D8B030D-6E8A-4147-A177-3AD203B41FA5}">
                      <a16:colId xmlns:a16="http://schemas.microsoft.com/office/drawing/2014/main" val="2000289196"/>
                    </a:ext>
                  </a:extLst>
                </a:gridCol>
                <a:gridCol w="411480">
                  <a:extLst>
                    <a:ext uri="{9D8B030D-6E8A-4147-A177-3AD203B41FA5}">
                      <a16:colId xmlns:a16="http://schemas.microsoft.com/office/drawing/2014/main" val="3697097603"/>
                    </a:ext>
                  </a:extLst>
                </a:gridCol>
                <a:gridCol w="411480">
                  <a:extLst>
                    <a:ext uri="{9D8B030D-6E8A-4147-A177-3AD203B41FA5}">
                      <a16:colId xmlns:a16="http://schemas.microsoft.com/office/drawing/2014/main" val="3694667707"/>
                    </a:ext>
                  </a:extLst>
                </a:gridCol>
                <a:gridCol w="411480">
                  <a:extLst>
                    <a:ext uri="{9D8B030D-6E8A-4147-A177-3AD203B41FA5}">
                      <a16:colId xmlns:a16="http://schemas.microsoft.com/office/drawing/2014/main" val="2047935125"/>
                    </a:ext>
                  </a:extLst>
                </a:gridCol>
                <a:gridCol w="411480">
                  <a:extLst>
                    <a:ext uri="{9D8B030D-6E8A-4147-A177-3AD203B41FA5}">
                      <a16:colId xmlns:a16="http://schemas.microsoft.com/office/drawing/2014/main" val="2888020522"/>
                    </a:ext>
                  </a:extLst>
                </a:gridCol>
                <a:gridCol w="411480">
                  <a:extLst>
                    <a:ext uri="{9D8B030D-6E8A-4147-A177-3AD203B41FA5}">
                      <a16:colId xmlns:a16="http://schemas.microsoft.com/office/drawing/2014/main" val="1674852153"/>
                    </a:ext>
                  </a:extLst>
                </a:gridCol>
                <a:gridCol w="1892807">
                  <a:extLst>
                    <a:ext uri="{9D8B030D-6E8A-4147-A177-3AD203B41FA5}">
                      <a16:colId xmlns:a16="http://schemas.microsoft.com/office/drawing/2014/main" val="915797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148568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CHANNEL21 - 2023-01-24 11:13:36</a:t>
                      </a:r>
                      <a:r>
                        <a:rPr kumimoji="0" lang="de-DE" sz="1000" b="0" i="0" u="none" strike="noStrike" kern="1200" cap="none" spc="0" normalizeH="0" baseline="0" noProof="0">
                          <a:ln>
                            <a:noFill/>
                          </a:ln>
                          <a:solidFill>
                            <a:prstClr val="black"/>
                          </a:solidFill>
                          <a:effectLst/>
                          <a:uLnTx/>
                          <a:uFillTx/>
                          <a:latin typeface="Calibri"/>
                          <a:ea typeface="+mn-ea"/>
                          <a:cs typeface="+mn-cs"/>
                        </a:rPr>
                        <a:t>
 👑 Wer bei Weihrauch nur an die heiligen drei Könige denkt, hat seinen Siegeszug in der traditionellen Naturheilkunde verpasst: Als entzündungshemmender, schmerzlindernder und abschwellender Wirkstoff wird er bei Beschwerden rund um Gelenke, Darm und Atemwege eingesetzt. Und bei unserem Weihrauch Premium Komplex Nahrungsergänzungsmittel setzt VELUVIA zusätzlich auf Curcuma, das soll die Wirkung von Weihrauch sogar verstärken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 Traffic | Jan 23 | Feedbeitrag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Audience Network</a:t>
                      </a:r>
                    </a:p>
                  </a:txBody>
                  <a:tcPr/>
                </a:tc>
                <a:extLst>
                  <a:ext uri="{0D108BD9-81ED-4DB2-BD59-A6C34878D82A}">
                    <a16:rowId xmlns:a16="http://schemas.microsoft.com/office/drawing/2014/main" val="306879059"/>
                  </a:ext>
                </a:extLst>
              </a:tr>
            </a:tbl>
          </a:graphicData>
        </a:graphic>
      </p:graphicFrame>
      <p:sp>
        <p:nvSpPr>
          <p:cNvPr id="4" name="Text Placeholder 3">
            <a:extLst>
              <a:ext uri="{FF2B5EF4-FFF2-40B4-BE49-F238E27FC236}">
                <a16:creationId xmlns:a16="http://schemas.microsoft.com/office/drawing/2014/main" id="{E8B83DA6-EA5F-47F1-8A67-BFE4E1CA2B0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9505447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175CF-A081-4768-9BBB-3949CED037FF}"/>
              </a:ext>
            </a:extLst>
          </p:cNvPr>
          <p:cNvSpPr>
            <a:spLocks noGrp="1"/>
          </p:cNvSpPr>
          <p:nvPr>
            <p:ph type="title"/>
          </p:nvPr>
        </p:nvSpPr>
        <p:spPr/>
        <p:txBody>
          <a:bodyPr/>
          <a:lstStyle/>
          <a:p>
            <a:r>
              <a:rPr lang="en-US"/>
              <a:t>Facebook Ads Costs Table | CHANNEL21 - 14 of 25</a:t>
            </a:r>
          </a:p>
        </p:txBody>
      </p:sp>
      <p:graphicFrame>
        <p:nvGraphicFramePr>
          <p:cNvPr id="5" name="Table Placeholder 4">
            <a:extLst>
              <a:ext uri="{FF2B5EF4-FFF2-40B4-BE49-F238E27FC236}">
                <a16:creationId xmlns:a16="http://schemas.microsoft.com/office/drawing/2014/main" id="{05ECA29A-90E1-4725-9EE1-8CB4B761DAED}"/>
              </a:ext>
            </a:extLst>
          </p:cNvPr>
          <p:cNvGraphicFramePr>
            <a:graphicFrameLocks noGrp="1"/>
          </p:cNvGraphicFramePr>
          <p:nvPr>
            <p:ph type="tbl" sz="quarter" idx="13"/>
            <p:extLst>
              <p:ext uri="{D42A27DB-BD31-4B8C-83A1-F6EECF244321}">
                <p14:modId xmlns:p14="http://schemas.microsoft.com/office/powerpoint/2010/main" val="1569620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062245425"/>
                    </a:ext>
                  </a:extLst>
                </a:gridCol>
                <a:gridCol w="411480">
                  <a:extLst>
                    <a:ext uri="{9D8B030D-6E8A-4147-A177-3AD203B41FA5}">
                      <a16:colId xmlns:a16="http://schemas.microsoft.com/office/drawing/2014/main" val="1928597457"/>
                    </a:ext>
                  </a:extLst>
                </a:gridCol>
                <a:gridCol w="411480">
                  <a:extLst>
                    <a:ext uri="{9D8B030D-6E8A-4147-A177-3AD203B41FA5}">
                      <a16:colId xmlns:a16="http://schemas.microsoft.com/office/drawing/2014/main" val="345033702"/>
                    </a:ext>
                  </a:extLst>
                </a:gridCol>
                <a:gridCol w="411480">
                  <a:extLst>
                    <a:ext uri="{9D8B030D-6E8A-4147-A177-3AD203B41FA5}">
                      <a16:colId xmlns:a16="http://schemas.microsoft.com/office/drawing/2014/main" val="1793797459"/>
                    </a:ext>
                  </a:extLst>
                </a:gridCol>
                <a:gridCol w="411480">
                  <a:extLst>
                    <a:ext uri="{9D8B030D-6E8A-4147-A177-3AD203B41FA5}">
                      <a16:colId xmlns:a16="http://schemas.microsoft.com/office/drawing/2014/main" val="915013717"/>
                    </a:ext>
                  </a:extLst>
                </a:gridCol>
                <a:gridCol w="411480">
                  <a:extLst>
                    <a:ext uri="{9D8B030D-6E8A-4147-A177-3AD203B41FA5}">
                      <a16:colId xmlns:a16="http://schemas.microsoft.com/office/drawing/2014/main" val="572682120"/>
                    </a:ext>
                  </a:extLst>
                </a:gridCol>
                <a:gridCol w="411480">
                  <a:extLst>
                    <a:ext uri="{9D8B030D-6E8A-4147-A177-3AD203B41FA5}">
                      <a16:colId xmlns:a16="http://schemas.microsoft.com/office/drawing/2014/main" val="2676452730"/>
                    </a:ext>
                  </a:extLst>
                </a:gridCol>
                <a:gridCol w="411480">
                  <a:extLst>
                    <a:ext uri="{9D8B030D-6E8A-4147-A177-3AD203B41FA5}">
                      <a16:colId xmlns:a16="http://schemas.microsoft.com/office/drawing/2014/main" val="4268258854"/>
                    </a:ext>
                  </a:extLst>
                </a:gridCol>
                <a:gridCol w="411480">
                  <a:extLst>
                    <a:ext uri="{9D8B030D-6E8A-4147-A177-3AD203B41FA5}">
                      <a16:colId xmlns:a16="http://schemas.microsoft.com/office/drawing/2014/main" val="193780302"/>
                    </a:ext>
                  </a:extLst>
                </a:gridCol>
                <a:gridCol w="411480">
                  <a:extLst>
                    <a:ext uri="{9D8B030D-6E8A-4147-A177-3AD203B41FA5}">
                      <a16:colId xmlns:a16="http://schemas.microsoft.com/office/drawing/2014/main" val="3867862365"/>
                    </a:ext>
                  </a:extLst>
                </a:gridCol>
                <a:gridCol w="1892807">
                  <a:extLst>
                    <a:ext uri="{9D8B030D-6E8A-4147-A177-3AD203B41FA5}">
                      <a16:colId xmlns:a16="http://schemas.microsoft.com/office/drawing/2014/main" val="379632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544378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CHANNEL21 - 2023-01-24 11:05:52</a:t>
                      </a:r>
                      <a:r>
                        <a:rPr kumimoji="0" lang="de-DE" sz="1000" b="0" i="0" u="none" strike="noStrike" kern="1200" cap="none" spc="0" normalizeH="0" baseline="0" noProof="0">
                          <a:ln>
                            <a:noFill/>
                          </a:ln>
                          <a:solidFill>
                            <a:prstClr val="black"/>
                          </a:solidFill>
                          <a:effectLst/>
                          <a:uLnTx/>
                          <a:uFillTx/>
                          <a:latin typeface="Calibri"/>
                          <a:ea typeface="+mn-ea"/>
                          <a:cs typeface="+mn-cs"/>
                        </a:rPr>
                        <a:t>
 Nach einem harten und stressigen Tag brauchen Körper und Geist einen erholsamen Schlaf😴. Dieser ist nicht nur eine wichtige Voraussetzung für die Gesundheit🍀, Leistungsfähigkeit und das Wohlbefinden, sondern auch, um vorzeitigen Alterungserscheinungen entgegenzuwirken. Wer ausreichend zwischen 7 und 8 Stunden schläft, sieht oftmals frischer aus und hat dadurch ein jugendlicheres Erscheinungsbild. Aber was ist, wenn man nicht einschlafen kann😪? Dann muss man leider ein bisschen nachhelfen, wir haben die besten Produkte für dich.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I Reichweite I Jan 23 I Feebeitrag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Audience Network</a:t>
                      </a:r>
                    </a:p>
                  </a:txBody>
                  <a:tcPr/>
                </a:tc>
                <a:extLst>
                  <a:ext uri="{0D108BD9-81ED-4DB2-BD59-A6C34878D82A}">
                    <a16:rowId xmlns:a16="http://schemas.microsoft.com/office/drawing/2014/main" val="3421147473"/>
                  </a:ext>
                </a:extLst>
              </a:tr>
            </a:tbl>
          </a:graphicData>
        </a:graphic>
      </p:graphicFrame>
      <p:sp>
        <p:nvSpPr>
          <p:cNvPr id="4" name="Text Placeholder 3">
            <a:extLst>
              <a:ext uri="{FF2B5EF4-FFF2-40B4-BE49-F238E27FC236}">
                <a16:creationId xmlns:a16="http://schemas.microsoft.com/office/drawing/2014/main" id="{DB5BE27F-E899-4281-B8BA-85AE8390FB3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60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4D410-7BAD-4AF1-9BD5-C0DBA7556397}"/>
              </a:ext>
            </a:extLst>
          </p:cNvPr>
          <p:cNvSpPr>
            <a:spLocks noGrp="1"/>
          </p:cNvSpPr>
          <p:nvPr>
            <p:ph type="title"/>
          </p:nvPr>
        </p:nvSpPr>
        <p:spPr/>
        <p:txBody>
          <a:bodyPr/>
          <a:lstStyle/>
          <a:p>
            <a:r>
              <a:rPr lang="en-US"/>
              <a:t>Facebook Ads Costs Table | CHANNEL21 - 15 of 25</a:t>
            </a:r>
          </a:p>
        </p:txBody>
      </p:sp>
      <p:graphicFrame>
        <p:nvGraphicFramePr>
          <p:cNvPr id="5" name="Table Placeholder 4">
            <a:extLst>
              <a:ext uri="{FF2B5EF4-FFF2-40B4-BE49-F238E27FC236}">
                <a16:creationId xmlns:a16="http://schemas.microsoft.com/office/drawing/2014/main" id="{28C5A7D0-3DA9-42AE-8082-AEA6CC98D49F}"/>
              </a:ext>
            </a:extLst>
          </p:cNvPr>
          <p:cNvGraphicFramePr>
            <a:graphicFrameLocks noGrp="1"/>
          </p:cNvGraphicFramePr>
          <p:nvPr>
            <p:ph type="tbl" sz="quarter" idx="13"/>
            <p:extLst>
              <p:ext uri="{D42A27DB-BD31-4B8C-83A1-F6EECF244321}">
                <p14:modId xmlns:p14="http://schemas.microsoft.com/office/powerpoint/2010/main" val="2135435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58930296"/>
                    </a:ext>
                  </a:extLst>
                </a:gridCol>
                <a:gridCol w="411480">
                  <a:extLst>
                    <a:ext uri="{9D8B030D-6E8A-4147-A177-3AD203B41FA5}">
                      <a16:colId xmlns:a16="http://schemas.microsoft.com/office/drawing/2014/main" val="3152625898"/>
                    </a:ext>
                  </a:extLst>
                </a:gridCol>
                <a:gridCol w="411480">
                  <a:extLst>
                    <a:ext uri="{9D8B030D-6E8A-4147-A177-3AD203B41FA5}">
                      <a16:colId xmlns:a16="http://schemas.microsoft.com/office/drawing/2014/main" val="4214434385"/>
                    </a:ext>
                  </a:extLst>
                </a:gridCol>
                <a:gridCol w="411480">
                  <a:extLst>
                    <a:ext uri="{9D8B030D-6E8A-4147-A177-3AD203B41FA5}">
                      <a16:colId xmlns:a16="http://schemas.microsoft.com/office/drawing/2014/main" val="665203811"/>
                    </a:ext>
                  </a:extLst>
                </a:gridCol>
                <a:gridCol w="411480">
                  <a:extLst>
                    <a:ext uri="{9D8B030D-6E8A-4147-A177-3AD203B41FA5}">
                      <a16:colId xmlns:a16="http://schemas.microsoft.com/office/drawing/2014/main" val="1919572554"/>
                    </a:ext>
                  </a:extLst>
                </a:gridCol>
                <a:gridCol w="411480">
                  <a:extLst>
                    <a:ext uri="{9D8B030D-6E8A-4147-A177-3AD203B41FA5}">
                      <a16:colId xmlns:a16="http://schemas.microsoft.com/office/drawing/2014/main" val="1327572450"/>
                    </a:ext>
                  </a:extLst>
                </a:gridCol>
                <a:gridCol w="411480">
                  <a:extLst>
                    <a:ext uri="{9D8B030D-6E8A-4147-A177-3AD203B41FA5}">
                      <a16:colId xmlns:a16="http://schemas.microsoft.com/office/drawing/2014/main" val="3301228530"/>
                    </a:ext>
                  </a:extLst>
                </a:gridCol>
                <a:gridCol w="411480">
                  <a:extLst>
                    <a:ext uri="{9D8B030D-6E8A-4147-A177-3AD203B41FA5}">
                      <a16:colId xmlns:a16="http://schemas.microsoft.com/office/drawing/2014/main" val="2528855302"/>
                    </a:ext>
                  </a:extLst>
                </a:gridCol>
                <a:gridCol w="411480">
                  <a:extLst>
                    <a:ext uri="{9D8B030D-6E8A-4147-A177-3AD203B41FA5}">
                      <a16:colId xmlns:a16="http://schemas.microsoft.com/office/drawing/2014/main" val="4276528438"/>
                    </a:ext>
                  </a:extLst>
                </a:gridCol>
                <a:gridCol w="411480">
                  <a:extLst>
                    <a:ext uri="{9D8B030D-6E8A-4147-A177-3AD203B41FA5}">
                      <a16:colId xmlns:a16="http://schemas.microsoft.com/office/drawing/2014/main" val="323788426"/>
                    </a:ext>
                  </a:extLst>
                </a:gridCol>
                <a:gridCol w="1892807">
                  <a:extLst>
                    <a:ext uri="{9D8B030D-6E8A-4147-A177-3AD203B41FA5}">
                      <a16:colId xmlns:a16="http://schemas.microsoft.com/office/drawing/2014/main" val="2900106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418023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CHANNEL21 - 2023-01-24 11:04:19</a:t>
                      </a:r>
                      <a:r>
                        <a:rPr kumimoji="0" lang="de-DE" sz="1000" b="0" i="0" u="none" strike="noStrike" kern="1200" cap="none" spc="0" normalizeH="0" baseline="0" noProof="0">
                          <a:ln>
                            <a:noFill/>
                          </a:ln>
                          <a:solidFill>
                            <a:prstClr val="black"/>
                          </a:solidFill>
                          <a:effectLst/>
                          <a:uLnTx/>
                          <a:uFillTx/>
                          <a:latin typeface="Calibri"/>
                          <a:ea typeface="+mn-ea"/>
                          <a:cs typeface="+mn-cs"/>
                        </a:rPr>
                        <a:t>
 Abwarten und Tee trinken war gestern 🍵! Denn ab sofort haben wir gleich ZWEI neue Highlight-Sets von fitvia für dich:
✨ Das fitvia Detox Set beinhaltet fünf Teesorten, die dich mit Inhaltsstoffen wie Ingwer, Lemongras, Tulsikraut, Zichorienwurzel, Jasmin und Aprikosen bei der Entgiftung deines Körpers unterstützen.
☀️🌙 Im fitvia Day &amp; Night Set geben wir dir zwei Teesorten an die Hand, die genaustens aufeinander abgestimmt sind. Der im Berry Mate Power Tea enthaltene Matetee hilft dir bei der Aktivierung, damit du fit und gut gelaunt in jeden neuen Tag startest 💪. Die Lavendelblüten hingegen unterstützen dich beim Ausgleich innerer Unruhen 😴.
Die erlesenen Inhaltsstoffe wurden unter Berücksichtigung ihrer Eigenschaften mit viel Liebe ausgewählt und weisen höchste Reinheits- und Qualitätsstandards auf 💚.
Diese Sets werden nicht nur leidenschaftliche Teetrinker:innen zu schätzen wissen 😍.
#tee #teatime #healthy #happy #ginseng #power #orange #fitvia #hydration #energy #channel21 #channel21inspiriert #homeshopping #shopping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I Reichweite I Jan 23 I Feedbeitrag 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912201082"/>
                  </a:ext>
                </a:extLst>
              </a:tr>
            </a:tbl>
          </a:graphicData>
        </a:graphic>
      </p:graphicFrame>
      <p:sp>
        <p:nvSpPr>
          <p:cNvPr id="4" name="Text Placeholder 3">
            <a:extLst>
              <a:ext uri="{FF2B5EF4-FFF2-40B4-BE49-F238E27FC236}">
                <a16:creationId xmlns:a16="http://schemas.microsoft.com/office/drawing/2014/main" id="{57CBF332-C82F-4C38-AB20-478FA134428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8559576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67961-A4C7-489D-ACAB-78797AA1985D}"/>
              </a:ext>
            </a:extLst>
          </p:cNvPr>
          <p:cNvSpPr>
            <a:spLocks noGrp="1"/>
          </p:cNvSpPr>
          <p:nvPr>
            <p:ph type="title"/>
          </p:nvPr>
        </p:nvSpPr>
        <p:spPr/>
        <p:txBody>
          <a:bodyPr/>
          <a:lstStyle/>
          <a:p>
            <a:r>
              <a:rPr lang="en-US"/>
              <a:t>Facebook Ads Costs Table | CHANNEL21 - 16 of 25</a:t>
            </a:r>
          </a:p>
        </p:txBody>
      </p:sp>
      <p:graphicFrame>
        <p:nvGraphicFramePr>
          <p:cNvPr id="5" name="Table Placeholder 4">
            <a:extLst>
              <a:ext uri="{FF2B5EF4-FFF2-40B4-BE49-F238E27FC236}">
                <a16:creationId xmlns:a16="http://schemas.microsoft.com/office/drawing/2014/main" id="{E488A5B9-9D06-4CC6-BA85-E852A5349FDA}"/>
              </a:ext>
            </a:extLst>
          </p:cNvPr>
          <p:cNvGraphicFramePr>
            <a:graphicFrameLocks noGrp="1"/>
          </p:cNvGraphicFramePr>
          <p:nvPr>
            <p:ph type="tbl" sz="quarter" idx="13"/>
            <p:extLst>
              <p:ext uri="{D42A27DB-BD31-4B8C-83A1-F6EECF244321}">
                <p14:modId xmlns:p14="http://schemas.microsoft.com/office/powerpoint/2010/main" val="587752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39025109"/>
                    </a:ext>
                  </a:extLst>
                </a:gridCol>
                <a:gridCol w="411480">
                  <a:extLst>
                    <a:ext uri="{9D8B030D-6E8A-4147-A177-3AD203B41FA5}">
                      <a16:colId xmlns:a16="http://schemas.microsoft.com/office/drawing/2014/main" val="2708176387"/>
                    </a:ext>
                  </a:extLst>
                </a:gridCol>
                <a:gridCol w="411480">
                  <a:extLst>
                    <a:ext uri="{9D8B030D-6E8A-4147-A177-3AD203B41FA5}">
                      <a16:colId xmlns:a16="http://schemas.microsoft.com/office/drawing/2014/main" val="1472322433"/>
                    </a:ext>
                  </a:extLst>
                </a:gridCol>
                <a:gridCol w="411480">
                  <a:extLst>
                    <a:ext uri="{9D8B030D-6E8A-4147-A177-3AD203B41FA5}">
                      <a16:colId xmlns:a16="http://schemas.microsoft.com/office/drawing/2014/main" val="3506846167"/>
                    </a:ext>
                  </a:extLst>
                </a:gridCol>
                <a:gridCol w="411480">
                  <a:extLst>
                    <a:ext uri="{9D8B030D-6E8A-4147-A177-3AD203B41FA5}">
                      <a16:colId xmlns:a16="http://schemas.microsoft.com/office/drawing/2014/main" val="1423374825"/>
                    </a:ext>
                  </a:extLst>
                </a:gridCol>
                <a:gridCol w="411480">
                  <a:extLst>
                    <a:ext uri="{9D8B030D-6E8A-4147-A177-3AD203B41FA5}">
                      <a16:colId xmlns:a16="http://schemas.microsoft.com/office/drawing/2014/main" val="3648771432"/>
                    </a:ext>
                  </a:extLst>
                </a:gridCol>
                <a:gridCol w="411480">
                  <a:extLst>
                    <a:ext uri="{9D8B030D-6E8A-4147-A177-3AD203B41FA5}">
                      <a16:colId xmlns:a16="http://schemas.microsoft.com/office/drawing/2014/main" val="4254102624"/>
                    </a:ext>
                  </a:extLst>
                </a:gridCol>
                <a:gridCol w="411480">
                  <a:extLst>
                    <a:ext uri="{9D8B030D-6E8A-4147-A177-3AD203B41FA5}">
                      <a16:colId xmlns:a16="http://schemas.microsoft.com/office/drawing/2014/main" val="1674321834"/>
                    </a:ext>
                  </a:extLst>
                </a:gridCol>
                <a:gridCol w="411480">
                  <a:extLst>
                    <a:ext uri="{9D8B030D-6E8A-4147-A177-3AD203B41FA5}">
                      <a16:colId xmlns:a16="http://schemas.microsoft.com/office/drawing/2014/main" val="2392293322"/>
                    </a:ext>
                  </a:extLst>
                </a:gridCol>
                <a:gridCol w="411480">
                  <a:extLst>
                    <a:ext uri="{9D8B030D-6E8A-4147-A177-3AD203B41FA5}">
                      <a16:colId xmlns:a16="http://schemas.microsoft.com/office/drawing/2014/main" val="3314169090"/>
                    </a:ext>
                  </a:extLst>
                </a:gridCol>
                <a:gridCol w="1892807">
                  <a:extLst>
                    <a:ext uri="{9D8B030D-6E8A-4147-A177-3AD203B41FA5}">
                      <a16:colId xmlns:a16="http://schemas.microsoft.com/office/drawing/2014/main" val="220185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006793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CHANNEL21 - 2023-01-23 11:16:52</a:t>
                      </a:r>
                      <a:r>
                        <a:rPr kumimoji="0" lang="en-US" sz="1000" b="0" i="0" u="none" strike="noStrike" kern="1200" cap="none" spc="0" normalizeH="0" baseline="0" noProof="0">
                          <a:ln>
                            <a:noFill/>
                          </a:ln>
                          <a:solidFill>
                            <a:prstClr val="black"/>
                          </a:solidFill>
                          <a:effectLst/>
                          <a:uLnTx/>
                          <a:uFillTx/>
                          <a:latin typeface="Calibri"/>
                          <a:ea typeface="+mn-ea"/>
                          <a:cs typeface="+mn-cs"/>
                        </a:rPr>
                        <a:t>
 ⏩ Einmal vorspulen auf Freitag, bitte! Wenn dich dieser Montagmorgen kalt erwischt, dann tröste dich: Wir sitzen alle im gleichen Boot 🛶😘.
#spruch #sprüche #zitat #wahreworte #quote #leben #motivation #mood #inspiration #channel21 #channel21inspiriert #channel21family #homeshopping #shopping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I Engagement I Jan 23 I Feedbeitrag 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784758279"/>
                  </a:ext>
                </a:extLst>
              </a:tr>
            </a:tbl>
          </a:graphicData>
        </a:graphic>
      </p:graphicFrame>
      <p:sp>
        <p:nvSpPr>
          <p:cNvPr id="4" name="Text Placeholder 3">
            <a:extLst>
              <a:ext uri="{FF2B5EF4-FFF2-40B4-BE49-F238E27FC236}">
                <a16:creationId xmlns:a16="http://schemas.microsoft.com/office/drawing/2014/main" id="{E5744526-A081-4696-9883-DED3426204F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652142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810DC-7033-4329-A45A-F0F78F2FFC00}"/>
              </a:ext>
            </a:extLst>
          </p:cNvPr>
          <p:cNvSpPr>
            <a:spLocks noGrp="1"/>
          </p:cNvSpPr>
          <p:nvPr>
            <p:ph type="title"/>
          </p:nvPr>
        </p:nvSpPr>
        <p:spPr/>
        <p:txBody>
          <a:bodyPr/>
          <a:lstStyle/>
          <a:p>
            <a:r>
              <a:rPr lang="en-US"/>
              <a:t>Facebook Ads Costs Table | CHANNEL21 - 17 of 25</a:t>
            </a:r>
          </a:p>
        </p:txBody>
      </p:sp>
      <p:graphicFrame>
        <p:nvGraphicFramePr>
          <p:cNvPr id="5" name="Table Placeholder 4">
            <a:extLst>
              <a:ext uri="{FF2B5EF4-FFF2-40B4-BE49-F238E27FC236}">
                <a16:creationId xmlns:a16="http://schemas.microsoft.com/office/drawing/2014/main" id="{CF2A3286-361D-4140-8992-E889DDB5872E}"/>
              </a:ext>
            </a:extLst>
          </p:cNvPr>
          <p:cNvGraphicFramePr>
            <a:graphicFrameLocks noGrp="1"/>
          </p:cNvGraphicFramePr>
          <p:nvPr>
            <p:ph type="tbl" sz="quarter" idx="13"/>
            <p:extLst>
              <p:ext uri="{D42A27DB-BD31-4B8C-83A1-F6EECF244321}">
                <p14:modId xmlns:p14="http://schemas.microsoft.com/office/powerpoint/2010/main" val="1249724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25946567"/>
                    </a:ext>
                  </a:extLst>
                </a:gridCol>
                <a:gridCol w="411480">
                  <a:extLst>
                    <a:ext uri="{9D8B030D-6E8A-4147-A177-3AD203B41FA5}">
                      <a16:colId xmlns:a16="http://schemas.microsoft.com/office/drawing/2014/main" val="1438477389"/>
                    </a:ext>
                  </a:extLst>
                </a:gridCol>
                <a:gridCol w="411480">
                  <a:extLst>
                    <a:ext uri="{9D8B030D-6E8A-4147-A177-3AD203B41FA5}">
                      <a16:colId xmlns:a16="http://schemas.microsoft.com/office/drawing/2014/main" val="3886481373"/>
                    </a:ext>
                  </a:extLst>
                </a:gridCol>
                <a:gridCol w="411480">
                  <a:extLst>
                    <a:ext uri="{9D8B030D-6E8A-4147-A177-3AD203B41FA5}">
                      <a16:colId xmlns:a16="http://schemas.microsoft.com/office/drawing/2014/main" val="2070105567"/>
                    </a:ext>
                  </a:extLst>
                </a:gridCol>
                <a:gridCol w="411480">
                  <a:extLst>
                    <a:ext uri="{9D8B030D-6E8A-4147-A177-3AD203B41FA5}">
                      <a16:colId xmlns:a16="http://schemas.microsoft.com/office/drawing/2014/main" val="2266080218"/>
                    </a:ext>
                  </a:extLst>
                </a:gridCol>
                <a:gridCol w="411480">
                  <a:extLst>
                    <a:ext uri="{9D8B030D-6E8A-4147-A177-3AD203B41FA5}">
                      <a16:colId xmlns:a16="http://schemas.microsoft.com/office/drawing/2014/main" val="483269991"/>
                    </a:ext>
                  </a:extLst>
                </a:gridCol>
                <a:gridCol w="411480">
                  <a:extLst>
                    <a:ext uri="{9D8B030D-6E8A-4147-A177-3AD203B41FA5}">
                      <a16:colId xmlns:a16="http://schemas.microsoft.com/office/drawing/2014/main" val="3576640145"/>
                    </a:ext>
                  </a:extLst>
                </a:gridCol>
                <a:gridCol w="411480">
                  <a:extLst>
                    <a:ext uri="{9D8B030D-6E8A-4147-A177-3AD203B41FA5}">
                      <a16:colId xmlns:a16="http://schemas.microsoft.com/office/drawing/2014/main" val="1496680218"/>
                    </a:ext>
                  </a:extLst>
                </a:gridCol>
                <a:gridCol w="411480">
                  <a:extLst>
                    <a:ext uri="{9D8B030D-6E8A-4147-A177-3AD203B41FA5}">
                      <a16:colId xmlns:a16="http://schemas.microsoft.com/office/drawing/2014/main" val="3939002270"/>
                    </a:ext>
                  </a:extLst>
                </a:gridCol>
                <a:gridCol w="411480">
                  <a:extLst>
                    <a:ext uri="{9D8B030D-6E8A-4147-A177-3AD203B41FA5}">
                      <a16:colId xmlns:a16="http://schemas.microsoft.com/office/drawing/2014/main" val="424884743"/>
                    </a:ext>
                  </a:extLst>
                </a:gridCol>
                <a:gridCol w="1892807">
                  <a:extLst>
                    <a:ext uri="{9D8B030D-6E8A-4147-A177-3AD203B41FA5}">
                      <a16:colId xmlns:a16="http://schemas.microsoft.com/office/drawing/2014/main" val="3481987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965666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CHANNEL21 - 2023-01-23 11:15:51</a:t>
                      </a:r>
                      <a:r>
                        <a:rPr kumimoji="0" lang="de-DE" sz="1000" b="0" i="0" u="none" strike="noStrike" kern="1200" cap="none" spc="0" normalizeH="0" baseline="0" noProof="0">
                          <a:ln>
                            <a:noFill/>
                          </a:ln>
                          <a:solidFill>
                            <a:prstClr val="black"/>
                          </a:solidFill>
                          <a:effectLst/>
                          <a:uLnTx/>
                          <a:uFillTx/>
                          <a:latin typeface="Calibri"/>
                          <a:ea typeface="+mn-ea"/>
                          <a:cs typeface="+mn-cs"/>
                        </a:rPr>
                        <a:t>
 ⏩ Einmal vorspulen auf Freitag, bitte! Wenn dich dieser Montagmorgen kalt erwischt, dann tröste dich: Wir sitzen alle im gleichen Boot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I Engagement I Jan 23 I Feedbeitrag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Audience Network</a:t>
                      </a:r>
                    </a:p>
                  </a:txBody>
                  <a:tcPr/>
                </a:tc>
                <a:extLst>
                  <a:ext uri="{0D108BD9-81ED-4DB2-BD59-A6C34878D82A}">
                    <a16:rowId xmlns:a16="http://schemas.microsoft.com/office/drawing/2014/main" val="91043771"/>
                  </a:ext>
                </a:extLst>
              </a:tr>
            </a:tbl>
          </a:graphicData>
        </a:graphic>
      </p:graphicFrame>
      <p:sp>
        <p:nvSpPr>
          <p:cNvPr id="4" name="Text Placeholder 3">
            <a:extLst>
              <a:ext uri="{FF2B5EF4-FFF2-40B4-BE49-F238E27FC236}">
                <a16:creationId xmlns:a16="http://schemas.microsoft.com/office/drawing/2014/main" id="{7B8E634D-1023-4182-B733-F9A27993853C}"/>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0355924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1A05E-7FBC-4ADF-B2B5-20CA884AFFA2}"/>
              </a:ext>
            </a:extLst>
          </p:cNvPr>
          <p:cNvSpPr>
            <a:spLocks noGrp="1"/>
          </p:cNvSpPr>
          <p:nvPr>
            <p:ph type="title"/>
          </p:nvPr>
        </p:nvSpPr>
        <p:spPr/>
        <p:txBody>
          <a:bodyPr/>
          <a:lstStyle/>
          <a:p>
            <a:r>
              <a:rPr lang="en-US"/>
              <a:t>Facebook Ads Costs Table | CHANNEL21 - 18 of 25</a:t>
            </a:r>
          </a:p>
        </p:txBody>
      </p:sp>
      <p:graphicFrame>
        <p:nvGraphicFramePr>
          <p:cNvPr id="5" name="Table Placeholder 4">
            <a:extLst>
              <a:ext uri="{FF2B5EF4-FFF2-40B4-BE49-F238E27FC236}">
                <a16:creationId xmlns:a16="http://schemas.microsoft.com/office/drawing/2014/main" id="{CD7C93B8-3AB2-490B-A161-2CE6E645E394}"/>
              </a:ext>
            </a:extLst>
          </p:cNvPr>
          <p:cNvGraphicFramePr>
            <a:graphicFrameLocks noGrp="1"/>
          </p:cNvGraphicFramePr>
          <p:nvPr>
            <p:ph type="tbl" sz="quarter" idx="13"/>
            <p:extLst>
              <p:ext uri="{D42A27DB-BD31-4B8C-83A1-F6EECF244321}">
                <p14:modId xmlns:p14="http://schemas.microsoft.com/office/powerpoint/2010/main" val="2386507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250961140"/>
                    </a:ext>
                  </a:extLst>
                </a:gridCol>
                <a:gridCol w="411480">
                  <a:extLst>
                    <a:ext uri="{9D8B030D-6E8A-4147-A177-3AD203B41FA5}">
                      <a16:colId xmlns:a16="http://schemas.microsoft.com/office/drawing/2014/main" val="2040228279"/>
                    </a:ext>
                  </a:extLst>
                </a:gridCol>
                <a:gridCol w="411480">
                  <a:extLst>
                    <a:ext uri="{9D8B030D-6E8A-4147-A177-3AD203B41FA5}">
                      <a16:colId xmlns:a16="http://schemas.microsoft.com/office/drawing/2014/main" val="3669955870"/>
                    </a:ext>
                  </a:extLst>
                </a:gridCol>
                <a:gridCol w="411480">
                  <a:extLst>
                    <a:ext uri="{9D8B030D-6E8A-4147-A177-3AD203B41FA5}">
                      <a16:colId xmlns:a16="http://schemas.microsoft.com/office/drawing/2014/main" val="708720842"/>
                    </a:ext>
                  </a:extLst>
                </a:gridCol>
                <a:gridCol w="411480">
                  <a:extLst>
                    <a:ext uri="{9D8B030D-6E8A-4147-A177-3AD203B41FA5}">
                      <a16:colId xmlns:a16="http://schemas.microsoft.com/office/drawing/2014/main" val="1429039419"/>
                    </a:ext>
                  </a:extLst>
                </a:gridCol>
                <a:gridCol w="411480">
                  <a:extLst>
                    <a:ext uri="{9D8B030D-6E8A-4147-A177-3AD203B41FA5}">
                      <a16:colId xmlns:a16="http://schemas.microsoft.com/office/drawing/2014/main" val="1937396003"/>
                    </a:ext>
                  </a:extLst>
                </a:gridCol>
                <a:gridCol w="411480">
                  <a:extLst>
                    <a:ext uri="{9D8B030D-6E8A-4147-A177-3AD203B41FA5}">
                      <a16:colId xmlns:a16="http://schemas.microsoft.com/office/drawing/2014/main" val="3409615950"/>
                    </a:ext>
                  </a:extLst>
                </a:gridCol>
                <a:gridCol w="411480">
                  <a:extLst>
                    <a:ext uri="{9D8B030D-6E8A-4147-A177-3AD203B41FA5}">
                      <a16:colId xmlns:a16="http://schemas.microsoft.com/office/drawing/2014/main" val="2467201691"/>
                    </a:ext>
                  </a:extLst>
                </a:gridCol>
                <a:gridCol w="411480">
                  <a:extLst>
                    <a:ext uri="{9D8B030D-6E8A-4147-A177-3AD203B41FA5}">
                      <a16:colId xmlns:a16="http://schemas.microsoft.com/office/drawing/2014/main" val="4089148702"/>
                    </a:ext>
                  </a:extLst>
                </a:gridCol>
                <a:gridCol w="411480">
                  <a:extLst>
                    <a:ext uri="{9D8B030D-6E8A-4147-A177-3AD203B41FA5}">
                      <a16:colId xmlns:a16="http://schemas.microsoft.com/office/drawing/2014/main" val="2644296926"/>
                    </a:ext>
                  </a:extLst>
                </a:gridCol>
                <a:gridCol w="1892807">
                  <a:extLst>
                    <a:ext uri="{9D8B030D-6E8A-4147-A177-3AD203B41FA5}">
                      <a16:colId xmlns:a16="http://schemas.microsoft.com/office/drawing/2014/main" val="3214346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616903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CHANNEL21 - 2023-01-23 11:06:48</a:t>
                      </a:r>
                      <a:r>
                        <a:rPr kumimoji="0" lang="de-DE" sz="1000" b="0" i="0" u="none" strike="noStrike" kern="1200" cap="none" spc="0" normalizeH="0" baseline="0" noProof="0">
                          <a:ln>
                            <a:noFill/>
                          </a:ln>
                          <a:solidFill>
                            <a:prstClr val="black"/>
                          </a:solidFill>
                          <a:effectLst/>
                          <a:uLnTx/>
                          <a:uFillTx/>
                          <a:latin typeface="Calibri"/>
                          <a:ea typeface="+mn-ea"/>
                          <a:cs typeface="+mn-cs"/>
                        </a:rPr>
                        <a:t>
 Ein Karo-Mantel ist einfach ein Klassiker und der perfekte wärmende Begleiter in der kalten, ungemütlichen Jahreszeit☔️ ❄️. ️Dabei gibt es viele Möglichkeiten, den Karomantel zu kombinieren - Eine Idee ist ein Muster-Mix mit Animal Print 🐎 mit einer Variation aus angesagten braunen, erdigen Tönen🤎.
Was sagst du zu unserer Look-Inspiration von @dany.michalski.official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 Traffic | Jan 23 | Feedbeitrag 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074797371"/>
                  </a:ext>
                </a:extLst>
              </a:tr>
            </a:tbl>
          </a:graphicData>
        </a:graphic>
      </p:graphicFrame>
      <p:sp>
        <p:nvSpPr>
          <p:cNvPr id="4" name="Text Placeholder 3">
            <a:extLst>
              <a:ext uri="{FF2B5EF4-FFF2-40B4-BE49-F238E27FC236}">
                <a16:creationId xmlns:a16="http://schemas.microsoft.com/office/drawing/2014/main" id="{027E549C-DB3E-405A-BB81-2892BFA5C3B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7977934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7F360-A58A-4238-B29C-2970A2319340}"/>
              </a:ext>
            </a:extLst>
          </p:cNvPr>
          <p:cNvSpPr>
            <a:spLocks noGrp="1"/>
          </p:cNvSpPr>
          <p:nvPr>
            <p:ph type="title"/>
          </p:nvPr>
        </p:nvSpPr>
        <p:spPr/>
        <p:txBody>
          <a:bodyPr/>
          <a:lstStyle/>
          <a:p>
            <a:r>
              <a:rPr lang="en-US"/>
              <a:t>Facebook Ads Costs Table | CHANNEL21 - 19 of 25</a:t>
            </a:r>
          </a:p>
        </p:txBody>
      </p:sp>
      <p:graphicFrame>
        <p:nvGraphicFramePr>
          <p:cNvPr id="5" name="Table Placeholder 4">
            <a:extLst>
              <a:ext uri="{FF2B5EF4-FFF2-40B4-BE49-F238E27FC236}">
                <a16:creationId xmlns:a16="http://schemas.microsoft.com/office/drawing/2014/main" id="{456C9C9F-A437-47F3-8F6A-A0E31C408E5E}"/>
              </a:ext>
            </a:extLst>
          </p:cNvPr>
          <p:cNvGraphicFramePr>
            <a:graphicFrameLocks noGrp="1"/>
          </p:cNvGraphicFramePr>
          <p:nvPr>
            <p:ph type="tbl" sz="quarter" idx="13"/>
            <p:extLst>
              <p:ext uri="{D42A27DB-BD31-4B8C-83A1-F6EECF244321}">
                <p14:modId xmlns:p14="http://schemas.microsoft.com/office/powerpoint/2010/main" val="4028848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97458348"/>
                    </a:ext>
                  </a:extLst>
                </a:gridCol>
                <a:gridCol w="411480">
                  <a:extLst>
                    <a:ext uri="{9D8B030D-6E8A-4147-A177-3AD203B41FA5}">
                      <a16:colId xmlns:a16="http://schemas.microsoft.com/office/drawing/2014/main" val="3382890746"/>
                    </a:ext>
                  </a:extLst>
                </a:gridCol>
                <a:gridCol w="411480">
                  <a:extLst>
                    <a:ext uri="{9D8B030D-6E8A-4147-A177-3AD203B41FA5}">
                      <a16:colId xmlns:a16="http://schemas.microsoft.com/office/drawing/2014/main" val="1652493323"/>
                    </a:ext>
                  </a:extLst>
                </a:gridCol>
                <a:gridCol w="411480">
                  <a:extLst>
                    <a:ext uri="{9D8B030D-6E8A-4147-A177-3AD203B41FA5}">
                      <a16:colId xmlns:a16="http://schemas.microsoft.com/office/drawing/2014/main" val="88414088"/>
                    </a:ext>
                  </a:extLst>
                </a:gridCol>
                <a:gridCol w="411480">
                  <a:extLst>
                    <a:ext uri="{9D8B030D-6E8A-4147-A177-3AD203B41FA5}">
                      <a16:colId xmlns:a16="http://schemas.microsoft.com/office/drawing/2014/main" val="4051720947"/>
                    </a:ext>
                  </a:extLst>
                </a:gridCol>
                <a:gridCol w="411480">
                  <a:extLst>
                    <a:ext uri="{9D8B030D-6E8A-4147-A177-3AD203B41FA5}">
                      <a16:colId xmlns:a16="http://schemas.microsoft.com/office/drawing/2014/main" val="4168992799"/>
                    </a:ext>
                  </a:extLst>
                </a:gridCol>
                <a:gridCol w="411480">
                  <a:extLst>
                    <a:ext uri="{9D8B030D-6E8A-4147-A177-3AD203B41FA5}">
                      <a16:colId xmlns:a16="http://schemas.microsoft.com/office/drawing/2014/main" val="1947492596"/>
                    </a:ext>
                  </a:extLst>
                </a:gridCol>
                <a:gridCol w="411480">
                  <a:extLst>
                    <a:ext uri="{9D8B030D-6E8A-4147-A177-3AD203B41FA5}">
                      <a16:colId xmlns:a16="http://schemas.microsoft.com/office/drawing/2014/main" val="4089434891"/>
                    </a:ext>
                  </a:extLst>
                </a:gridCol>
                <a:gridCol w="411480">
                  <a:extLst>
                    <a:ext uri="{9D8B030D-6E8A-4147-A177-3AD203B41FA5}">
                      <a16:colId xmlns:a16="http://schemas.microsoft.com/office/drawing/2014/main" val="3087851506"/>
                    </a:ext>
                  </a:extLst>
                </a:gridCol>
                <a:gridCol w="411480">
                  <a:extLst>
                    <a:ext uri="{9D8B030D-6E8A-4147-A177-3AD203B41FA5}">
                      <a16:colId xmlns:a16="http://schemas.microsoft.com/office/drawing/2014/main" val="3383259562"/>
                    </a:ext>
                  </a:extLst>
                </a:gridCol>
                <a:gridCol w="1892807">
                  <a:extLst>
                    <a:ext uri="{9D8B030D-6E8A-4147-A177-3AD203B41FA5}">
                      <a16:colId xmlns:a16="http://schemas.microsoft.com/office/drawing/2014/main" val="1137078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913882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CHANNEL21 - 2023-01-23 10:57:49</a:t>
                      </a:r>
                      <a:r>
                        <a:rPr kumimoji="0" lang="de-DE" sz="1000" b="0" i="0" u="none" strike="noStrike" kern="1200" cap="none" spc="0" normalizeH="0" baseline="0" noProof="0">
                          <a:ln>
                            <a:noFill/>
                          </a:ln>
                          <a:solidFill>
                            <a:prstClr val="black"/>
                          </a:solidFill>
                          <a:effectLst/>
                          <a:uLnTx/>
                          <a:uFillTx/>
                          <a:latin typeface="Calibri"/>
                          <a:ea typeface="+mn-ea"/>
                          <a:cs typeface="+mn-cs"/>
                        </a:rPr>
                        <a:t>
 Ein Karo-Mantel ist einfach ein Klassiker und der perfekte wärmende Begleiter in der kalten, ungemütlichen Jahreszeit☔️ ❄️. ️Dabei gibt es viele Möglichkeiten, den Karomantel zu kombinieren - Eine Idee ist ein Muster-Mix mit Animal Print 🐎 mit einer Variation aus angesagten braunen, erdigen Tönen🤎.
Was sagst du zu unserer Look-Inspiration von Dany Michalski?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 Traffic | Jan 23 | Feedbeitrag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Audience Network</a:t>
                      </a:r>
                    </a:p>
                  </a:txBody>
                  <a:tcPr/>
                </a:tc>
                <a:extLst>
                  <a:ext uri="{0D108BD9-81ED-4DB2-BD59-A6C34878D82A}">
                    <a16:rowId xmlns:a16="http://schemas.microsoft.com/office/drawing/2014/main" val="1515592641"/>
                  </a:ext>
                </a:extLst>
              </a:tr>
            </a:tbl>
          </a:graphicData>
        </a:graphic>
      </p:graphicFrame>
      <p:sp>
        <p:nvSpPr>
          <p:cNvPr id="4" name="Text Placeholder 3">
            <a:extLst>
              <a:ext uri="{FF2B5EF4-FFF2-40B4-BE49-F238E27FC236}">
                <a16:creationId xmlns:a16="http://schemas.microsoft.com/office/drawing/2014/main" id="{BBD8BBF9-A145-4462-9EE4-756AE5D78E6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5811400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74507-C71F-4028-BF01-9A35DF97BDF8}"/>
              </a:ext>
            </a:extLst>
          </p:cNvPr>
          <p:cNvSpPr>
            <a:spLocks noGrp="1"/>
          </p:cNvSpPr>
          <p:nvPr>
            <p:ph type="title"/>
          </p:nvPr>
        </p:nvSpPr>
        <p:spPr/>
        <p:txBody>
          <a:bodyPr/>
          <a:lstStyle/>
          <a:p>
            <a:r>
              <a:rPr lang="en-US"/>
              <a:t>Facebook Ads Costs Table | CHANNEL21 - 20 of 25</a:t>
            </a:r>
          </a:p>
        </p:txBody>
      </p:sp>
      <p:graphicFrame>
        <p:nvGraphicFramePr>
          <p:cNvPr id="5" name="Table Placeholder 4">
            <a:extLst>
              <a:ext uri="{FF2B5EF4-FFF2-40B4-BE49-F238E27FC236}">
                <a16:creationId xmlns:a16="http://schemas.microsoft.com/office/drawing/2014/main" id="{35860D95-5517-4EF8-8141-F4B378FABE49}"/>
              </a:ext>
            </a:extLst>
          </p:cNvPr>
          <p:cNvGraphicFramePr>
            <a:graphicFrameLocks noGrp="1"/>
          </p:cNvGraphicFramePr>
          <p:nvPr>
            <p:ph type="tbl" sz="quarter" idx="13"/>
            <p:extLst>
              <p:ext uri="{D42A27DB-BD31-4B8C-83A1-F6EECF244321}">
                <p14:modId xmlns:p14="http://schemas.microsoft.com/office/powerpoint/2010/main" val="3840488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35551312"/>
                    </a:ext>
                  </a:extLst>
                </a:gridCol>
                <a:gridCol w="411480">
                  <a:extLst>
                    <a:ext uri="{9D8B030D-6E8A-4147-A177-3AD203B41FA5}">
                      <a16:colId xmlns:a16="http://schemas.microsoft.com/office/drawing/2014/main" val="3723638729"/>
                    </a:ext>
                  </a:extLst>
                </a:gridCol>
                <a:gridCol w="411480">
                  <a:extLst>
                    <a:ext uri="{9D8B030D-6E8A-4147-A177-3AD203B41FA5}">
                      <a16:colId xmlns:a16="http://schemas.microsoft.com/office/drawing/2014/main" val="1587829186"/>
                    </a:ext>
                  </a:extLst>
                </a:gridCol>
                <a:gridCol w="411480">
                  <a:extLst>
                    <a:ext uri="{9D8B030D-6E8A-4147-A177-3AD203B41FA5}">
                      <a16:colId xmlns:a16="http://schemas.microsoft.com/office/drawing/2014/main" val="3875378005"/>
                    </a:ext>
                  </a:extLst>
                </a:gridCol>
                <a:gridCol w="411480">
                  <a:extLst>
                    <a:ext uri="{9D8B030D-6E8A-4147-A177-3AD203B41FA5}">
                      <a16:colId xmlns:a16="http://schemas.microsoft.com/office/drawing/2014/main" val="1905810892"/>
                    </a:ext>
                  </a:extLst>
                </a:gridCol>
                <a:gridCol w="411480">
                  <a:extLst>
                    <a:ext uri="{9D8B030D-6E8A-4147-A177-3AD203B41FA5}">
                      <a16:colId xmlns:a16="http://schemas.microsoft.com/office/drawing/2014/main" val="4076819045"/>
                    </a:ext>
                  </a:extLst>
                </a:gridCol>
                <a:gridCol w="411480">
                  <a:extLst>
                    <a:ext uri="{9D8B030D-6E8A-4147-A177-3AD203B41FA5}">
                      <a16:colId xmlns:a16="http://schemas.microsoft.com/office/drawing/2014/main" val="360235805"/>
                    </a:ext>
                  </a:extLst>
                </a:gridCol>
                <a:gridCol w="411480">
                  <a:extLst>
                    <a:ext uri="{9D8B030D-6E8A-4147-A177-3AD203B41FA5}">
                      <a16:colId xmlns:a16="http://schemas.microsoft.com/office/drawing/2014/main" val="418062094"/>
                    </a:ext>
                  </a:extLst>
                </a:gridCol>
                <a:gridCol w="411480">
                  <a:extLst>
                    <a:ext uri="{9D8B030D-6E8A-4147-A177-3AD203B41FA5}">
                      <a16:colId xmlns:a16="http://schemas.microsoft.com/office/drawing/2014/main" val="2419720486"/>
                    </a:ext>
                  </a:extLst>
                </a:gridCol>
                <a:gridCol w="411480">
                  <a:extLst>
                    <a:ext uri="{9D8B030D-6E8A-4147-A177-3AD203B41FA5}">
                      <a16:colId xmlns:a16="http://schemas.microsoft.com/office/drawing/2014/main" val="2541866077"/>
                    </a:ext>
                  </a:extLst>
                </a:gridCol>
                <a:gridCol w="1892807">
                  <a:extLst>
                    <a:ext uri="{9D8B030D-6E8A-4147-A177-3AD203B41FA5}">
                      <a16:colId xmlns:a16="http://schemas.microsoft.com/office/drawing/2014/main" val="2912265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72901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CHANNEL21 - 2023-01-23 10:36:54</a:t>
                      </a:r>
                      <a:r>
                        <a:rPr kumimoji="0" lang="de-DE" sz="1000" b="0" i="0" u="none" strike="noStrike" kern="1200" cap="none" spc="0" normalizeH="0" baseline="0" noProof="0">
                          <a:ln>
                            <a:noFill/>
                          </a:ln>
                          <a:solidFill>
                            <a:prstClr val="black"/>
                          </a:solidFill>
                          <a:effectLst/>
                          <a:uLnTx/>
                          <a:uFillTx/>
                          <a:latin typeface="Calibri"/>
                          <a:ea typeface="+mn-ea"/>
                          <a:cs typeface="+mn-cs"/>
                        </a:rPr>
                        <a:t>
 Wir dürfen vorstellen: unsere neue Keratin Linie! 
Ideal um eine gesunde Haarstruktur zu erhalten und um geschädigtes Haar wiederaufzubauen.
Unser Keratin Structure Set bestehend aus Shampoo &amp; Conditioner, bauen dein Haar von innen und außen wieder auf. Die Keratin SOS Mask hilft sofort bei strukturgeschädigtem Haar und sorgt für frischen Glanz.
Das Beste vom Luxus-Friseur jetzt für zu Hause.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Advanced+ | 230123 | Björn Donner Keratin Kampagne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573841110"/>
                  </a:ext>
                </a:extLst>
              </a:tr>
            </a:tbl>
          </a:graphicData>
        </a:graphic>
      </p:graphicFrame>
      <p:sp>
        <p:nvSpPr>
          <p:cNvPr id="4" name="Text Placeholder 3">
            <a:extLst>
              <a:ext uri="{FF2B5EF4-FFF2-40B4-BE49-F238E27FC236}">
                <a16:creationId xmlns:a16="http://schemas.microsoft.com/office/drawing/2014/main" id="{2CFD02E3-9DBE-4375-822B-DCF0E90CF5B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1637736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5378E-D697-497D-B2A5-F7F30279AC00}"/>
              </a:ext>
            </a:extLst>
          </p:cNvPr>
          <p:cNvSpPr>
            <a:spLocks noGrp="1"/>
          </p:cNvSpPr>
          <p:nvPr>
            <p:ph type="title"/>
          </p:nvPr>
        </p:nvSpPr>
        <p:spPr/>
        <p:txBody>
          <a:bodyPr/>
          <a:lstStyle/>
          <a:p>
            <a:r>
              <a:rPr lang="en-US"/>
              <a:t>Facebook Ads Costs Table | CHANNEL21 - 21 of 25</a:t>
            </a:r>
          </a:p>
        </p:txBody>
      </p:sp>
      <p:graphicFrame>
        <p:nvGraphicFramePr>
          <p:cNvPr id="5" name="Table Placeholder 4">
            <a:extLst>
              <a:ext uri="{FF2B5EF4-FFF2-40B4-BE49-F238E27FC236}">
                <a16:creationId xmlns:a16="http://schemas.microsoft.com/office/drawing/2014/main" id="{C9B1CE43-AD72-465B-8E06-7DD7039A9405}"/>
              </a:ext>
            </a:extLst>
          </p:cNvPr>
          <p:cNvGraphicFramePr>
            <a:graphicFrameLocks noGrp="1"/>
          </p:cNvGraphicFramePr>
          <p:nvPr>
            <p:ph type="tbl" sz="quarter" idx="13"/>
            <p:extLst>
              <p:ext uri="{D42A27DB-BD31-4B8C-83A1-F6EECF244321}">
                <p14:modId xmlns:p14="http://schemas.microsoft.com/office/powerpoint/2010/main" val="3955700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80426937"/>
                    </a:ext>
                  </a:extLst>
                </a:gridCol>
                <a:gridCol w="411480">
                  <a:extLst>
                    <a:ext uri="{9D8B030D-6E8A-4147-A177-3AD203B41FA5}">
                      <a16:colId xmlns:a16="http://schemas.microsoft.com/office/drawing/2014/main" val="2038529242"/>
                    </a:ext>
                  </a:extLst>
                </a:gridCol>
                <a:gridCol w="411480">
                  <a:extLst>
                    <a:ext uri="{9D8B030D-6E8A-4147-A177-3AD203B41FA5}">
                      <a16:colId xmlns:a16="http://schemas.microsoft.com/office/drawing/2014/main" val="3874140988"/>
                    </a:ext>
                  </a:extLst>
                </a:gridCol>
                <a:gridCol w="411480">
                  <a:extLst>
                    <a:ext uri="{9D8B030D-6E8A-4147-A177-3AD203B41FA5}">
                      <a16:colId xmlns:a16="http://schemas.microsoft.com/office/drawing/2014/main" val="1489263203"/>
                    </a:ext>
                  </a:extLst>
                </a:gridCol>
                <a:gridCol w="411480">
                  <a:extLst>
                    <a:ext uri="{9D8B030D-6E8A-4147-A177-3AD203B41FA5}">
                      <a16:colId xmlns:a16="http://schemas.microsoft.com/office/drawing/2014/main" val="3068578006"/>
                    </a:ext>
                  </a:extLst>
                </a:gridCol>
                <a:gridCol w="411480">
                  <a:extLst>
                    <a:ext uri="{9D8B030D-6E8A-4147-A177-3AD203B41FA5}">
                      <a16:colId xmlns:a16="http://schemas.microsoft.com/office/drawing/2014/main" val="3693369491"/>
                    </a:ext>
                  </a:extLst>
                </a:gridCol>
                <a:gridCol w="411480">
                  <a:extLst>
                    <a:ext uri="{9D8B030D-6E8A-4147-A177-3AD203B41FA5}">
                      <a16:colId xmlns:a16="http://schemas.microsoft.com/office/drawing/2014/main" val="2635819561"/>
                    </a:ext>
                  </a:extLst>
                </a:gridCol>
                <a:gridCol w="411480">
                  <a:extLst>
                    <a:ext uri="{9D8B030D-6E8A-4147-A177-3AD203B41FA5}">
                      <a16:colId xmlns:a16="http://schemas.microsoft.com/office/drawing/2014/main" val="4034802615"/>
                    </a:ext>
                  </a:extLst>
                </a:gridCol>
                <a:gridCol w="411480">
                  <a:extLst>
                    <a:ext uri="{9D8B030D-6E8A-4147-A177-3AD203B41FA5}">
                      <a16:colId xmlns:a16="http://schemas.microsoft.com/office/drawing/2014/main" val="670873177"/>
                    </a:ext>
                  </a:extLst>
                </a:gridCol>
                <a:gridCol w="411480">
                  <a:extLst>
                    <a:ext uri="{9D8B030D-6E8A-4147-A177-3AD203B41FA5}">
                      <a16:colId xmlns:a16="http://schemas.microsoft.com/office/drawing/2014/main" val="3291317878"/>
                    </a:ext>
                  </a:extLst>
                </a:gridCol>
                <a:gridCol w="1892807">
                  <a:extLst>
                    <a:ext uri="{9D8B030D-6E8A-4147-A177-3AD203B41FA5}">
                      <a16:colId xmlns:a16="http://schemas.microsoft.com/office/drawing/2014/main" val="1771314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696007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CHANNEL21 - 2023-01-20 14:42:15</a:t>
                      </a:r>
                      <a:r>
                        <a:rPr kumimoji="0" lang="de-DE" sz="1000" b="0" i="0" u="none" strike="noStrike" kern="1200" cap="none" spc="0" normalizeH="0" baseline="0" noProof="0">
                          <a:ln>
                            <a:noFill/>
                          </a:ln>
                          <a:solidFill>
                            <a:prstClr val="black"/>
                          </a:solidFill>
                          <a:effectLst/>
                          <a:uLnTx/>
                          <a:uFillTx/>
                          <a:latin typeface="Calibri"/>
                          <a:ea typeface="+mn-ea"/>
                          <a:cs typeface="+mn-cs"/>
                        </a:rPr>
                        <a:t>
 Nach einem harten und stressigen Tag brauchen Körper und Geist einen erholsamen Schlaf😴. Dieser ist nicht nur eine wichtige Voraussetzung für die Gesundheit🍀, Leistungsfähigkeit und das Wohlbefinden, sondern auch, um vorzeitigen Alterungserscheinungen entgegenzuwirken. Wer ausreichend zwischen 7 und 8 Stunden schläft, sieht oftmals frischer aus und hat dadurch ein jugendlicheres Erscheinungsbild. Aber was ist, wenn man nicht einschlafen kann😪? Dann muss man leider ein bisschen nachhelfen, wir haben die besten Produkte für dich.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I Reichweite I Jan 23 I Feebeitrag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Audience Network</a:t>
                      </a:r>
                    </a:p>
                  </a:txBody>
                  <a:tcPr/>
                </a:tc>
                <a:extLst>
                  <a:ext uri="{0D108BD9-81ED-4DB2-BD59-A6C34878D82A}">
                    <a16:rowId xmlns:a16="http://schemas.microsoft.com/office/drawing/2014/main" val="4075053599"/>
                  </a:ext>
                </a:extLst>
              </a:tr>
            </a:tbl>
          </a:graphicData>
        </a:graphic>
      </p:graphicFrame>
      <p:sp>
        <p:nvSpPr>
          <p:cNvPr id="4" name="Text Placeholder 3">
            <a:extLst>
              <a:ext uri="{FF2B5EF4-FFF2-40B4-BE49-F238E27FC236}">
                <a16:creationId xmlns:a16="http://schemas.microsoft.com/office/drawing/2014/main" id="{0B16B0A6-7803-4506-B71A-1A3C93098F4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8031595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6A2B6-4CA4-44FF-8023-CC5E053F1469}"/>
              </a:ext>
            </a:extLst>
          </p:cNvPr>
          <p:cNvSpPr>
            <a:spLocks noGrp="1"/>
          </p:cNvSpPr>
          <p:nvPr>
            <p:ph type="title"/>
          </p:nvPr>
        </p:nvSpPr>
        <p:spPr/>
        <p:txBody>
          <a:bodyPr/>
          <a:lstStyle/>
          <a:p>
            <a:r>
              <a:rPr lang="en-US"/>
              <a:t>Facebook Ads Costs Table | CHANNEL21 - 22 of 25</a:t>
            </a:r>
          </a:p>
        </p:txBody>
      </p:sp>
      <p:graphicFrame>
        <p:nvGraphicFramePr>
          <p:cNvPr id="5" name="Table Placeholder 4">
            <a:extLst>
              <a:ext uri="{FF2B5EF4-FFF2-40B4-BE49-F238E27FC236}">
                <a16:creationId xmlns:a16="http://schemas.microsoft.com/office/drawing/2014/main" id="{60CA010C-3D58-4594-91B8-4DB79FBED0E2}"/>
              </a:ext>
            </a:extLst>
          </p:cNvPr>
          <p:cNvGraphicFramePr>
            <a:graphicFrameLocks noGrp="1"/>
          </p:cNvGraphicFramePr>
          <p:nvPr>
            <p:ph type="tbl" sz="quarter" idx="13"/>
            <p:extLst>
              <p:ext uri="{D42A27DB-BD31-4B8C-83A1-F6EECF244321}">
                <p14:modId xmlns:p14="http://schemas.microsoft.com/office/powerpoint/2010/main" val="4195678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81894540"/>
                    </a:ext>
                  </a:extLst>
                </a:gridCol>
                <a:gridCol w="411480">
                  <a:extLst>
                    <a:ext uri="{9D8B030D-6E8A-4147-A177-3AD203B41FA5}">
                      <a16:colId xmlns:a16="http://schemas.microsoft.com/office/drawing/2014/main" val="100644410"/>
                    </a:ext>
                  </a:extLst>
                </a:gridCol>
                <a:gridCol w="411480">
                  <a:extLst>
                    <a:ext uri="{9D8B030D-6E8A-4147-A177-3AD203B41FA5}">
                      <a16:colId xmlns:a16="http://schemas.microsoft.com/office/drawing/2014/main" val="1950403662"/>
                    </a:ext>
                  </a:extLst>
                </a:gridCol>
                <a:gridCol w="411480">
                  <a:extLst>
                    <a:ext uri="{9D8B030D-6E8A-4147-A177-3AD203B41FA5}">
                      <a16:colId xmlns:a16="http://schemas.microsoft.com/office/drawing/2014/main" val="4008139831"/>
                    </a:ext>
                  </a:extLst>
                </a:gridCol>
                <a:gridCol w="411480">
                  <a:extLst>
                    <a:ext uri="{9D8B030D-6E8A-4147-A177-3AD203B41FA5}">
                      <a16:colId xmlns:a16="http://schemas.microsoft.com/office/drawing/2014/main" val="1487821035"/>
                    </a:ext>
                  </a:extLst>
                </a:gridCol>
                <a:gridCol w="411480">
                  <a:extLst>
                    <a:ext uri="{9D8B030D-6E8A-4147-A177-3AD203B41FA5}">
                      <a16:colId xmlns:a16="http://schemas.microsoft.com/office/drawing/2014/main" val="3741920898"/>
                    </a:ext>
                  </a:extLst>
                </a:gridCol>
                <a:gridCol w="411480">
                  <a:extLst>
                    <a:ext uri="{9D8B030D-6E8A-4147-A177-3AD203B41FA5}">
                      <a16:colId xmlns:a16="http://schemas.microsoft.com/office/drawing/2014/main" val="3829983280"/>
                    </a:ext>
                  </a:extLst>
                </a:gridCol>
                <a:gridCol w="411480">
                  <a:extLst>
                    <a:ext uri="{9D8B030D-6E8A-4147-A177-3AD203B41FA5}">
                      <a16:colId xmlns:a16="http://schemas.microsoft.com/office/drawing/2014/main" val="3246508045"/>
                    </a:ext>
                  </a:extLst>
                </a:gridCol>
                <a:gridCol w="411480">
                  <a:extLst>
                    <a:ext uri="{9D8B030D-6E8A-4147-A177-3AD203B41FA5}">
                      <a16:colId xmlns:a16="http://schemas.microsoft.com/office/drawing/2014/main" val="323875407"/>
                    </a:ext>
                  </a:extLst>
                </a:gridCol>
                <a:gridCol w="411480">
                  <a:extLst>
                    <a:ext uri="{9D8B030D-6E8A-4147-A177-3AD203B41FA5}">
                      <a16:colId xmlns:a16="http://schemas.microsoft.com/office/drawing/2014/main" val="2937424802"/>
                    </a:ext>
                  </a:extLst>
                </a:gridCol>
                <a:gridCol w="1892807">
                  <a:extLst>
                    <a:ext uri="{9D8B030D-6E8A-4147-A177-3AD203B41FA5}">
                      <a16:colId xmlns:a16="http://schemas.microsoft.com/office/drawing/2014/main" val="2035888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53340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CHANNEL21 - 2023-01-19 18:05:02</a:t>
                      </a:r>
                      <a:r>
                        <a:rPr kumimoji="0" lang="de-DE" sz="1000" b="0" i="0" u="none" strike="noStrike" kern="1200" cap="none" spc="0" normalizeH="0" baseline="0" noProof="0">
                          <a:ln>
                            <a:noFill/>
                          </a:ln>
                          <a:solidFill>
                            <a:prstClr val="black"/>
                          </a:solidFill>
                          <a:effectLst/>
                          <a:uLnTx/>
                          <a:uFillTx/>
                          <a:latin typeface="Calibri"/>
                          <a:ea typeface="+mn-ea"/>
                          <a:cs typeface="+mn-cs"/>
                        </a:rPr>
                        <a:t>
 Sichere dir jetzt tolle Pflegeprodukte und Parfüme zum Angebotspreis von Ricarda M.  
Im aktuellen Aktionszeitraum gibt es zudem neue Premieren zu entdecken. Schau gern mal vorbei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Advanced+ Shopping campaign | Ricarda M. Beauty Kampagne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7471338"/>
                  </a:ext>
                </a:extLst>
              </a:tr>
            </a:tbl>
          </a:graphicData>
        </a:graphic>
      </p:graphicFrame>
      <p:sp>
        <p:nvSpPr>
          <p:cNvPr id="4" name="Text Placeholder 3">
            <a:extLst>
              <a:ext uri="{FF2B5EF4-FFF2-40B4-BE49-F238E27FC236}">
                <a16:creationId xmlns:a16="http://schemas.microsoft.com/office/drawing/2014/main" id="{509A10AD-7E2D-4718-A5F0-2279012CE3E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2142318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CCA02-7AB9-42D8-8DE3-BF5EF9B838B4}"/>
              </a:ext>
            </a:extLst>
          </p:cNvPr>
          <p:cNvSpPr>
            <a:spLocks noGrp="1"/>
          </p:cNvSpPr>
          <p:nvPr>
            <p:ph type="title"/>
          </p:nvPr>
        </p:nvSpPr>
        <p:spPr/>
        <p:txBody>
          <a:bodyPr/>
          <a:lstStyle/>
          <a:p>
            <a:r>
              <a:rPr lang="en-US"/>
              <a:t>Facebook Ads Costs Table | CHANNEL21 - 23 of 25</a:t>
            </a:r>
          </a:p>
        </p:txBody>
      </p:sp>
      <p:graphicFrame>
        <p:nvGraphicFramePr>
          <p:cNvPr id="5" name="Table Placeholder 4">
            <a:extLst>
              <a:ext uri="{FF2B5EF4-FFF2-40B4-BE49-F238E27FC236}">
                <a16:creationId xmlns:a16="http://schemas.microsoft.com/office/drawing/2014/main" id="{6913D10C-E1BC-46A6-9752-19B8A4244A29}"/>
              </a:ext>
            </a:extLst>
          </p:cNvPr>
          <p:cNvGraphicFramePr>
            <a:graphicFrameLocks noGrp="1"/>
          </p:cNvGraphicFramePr>
          <p:nvPr>
            <p:ph type="tbl" sz="quarter" idx="13"/>
            <p:extLst>
              <p:ext uri="{D42A27DB-BD31-4B8C-83A1-F6EECF244321}">
                <p14:modId xmlns:p14="http://schemas.microsoft.com/office/powerpoint/2010/main" val="1541991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7852290"/>
                    </a:ext>
                  </a:extLst>
                </a:gridCol>
                <a:gridCol w="411480">
                  <a:extLst>
                    <a:ext uri="{9D8B030D-6E8A-4147-A177-3AD203B41FA5}">
                      <a16:colId xmlns:a16="http://schemas.microsoft.com/office/drawing/2014/main" val="3790930780"/>
                    </a:ext>
                  </a:extLst>
                </a:gridCol>
                <a:gridCol w="411480">
                  <a:extLst>
                    <a:ext uri="{9D8B030D-6E8A-4147-A177-3AD203B41FA5}">
                      <a16:colId xmlns:a16="http://schemas.microsoft.com/office/drawing/2014/main" val="3968736538"/>
                    </a:ext>
                  </a:extLst>
                </a:gridCol>
                <a:gridCol w="411480">
                  <a:extLst>
                    <a:ext uri="{9D8B030D-6E8A-4147-A177-3AD203B41FA5}">
                      <a16:colId xmlns:a16="http://schemas.microsoft.com/office/drawing/2014/main" val="687225231"/>
                    </a:ext>
                  </a:extLst>
                </a:gridCol>
                <a:gridCol w="411480">
                  <a:extLst>
                    <a:ext uri="{9D8B030D-6E8A-4147-A177-3AD203B41FA5}">
                      <a16:colId xmlns:a16="http://schemas.microsoft.com/office/drawing/2014/main" val="1354113745"/>
                    </a:ext>
                  </a:extLst>
                </a:gridCol>
                <a:gridCol w="411480">
                  <a:extLst>
                    <a:ext uri="{9D8B030D-6E8A-4147-A177-3AD203B41FA5}">
                      <a16:colId xmlns:a16="http://schemas.microsoft.com/office/drawing/2014/main" val="3263163943"/>
                    </a:ext>
                  </a:extLst>
                </a:gridCol>
                <a:gridCol w="411480">
                  <a:extLst>
                    <a:ext uri="{9D8B030D-6E8A-4147-A177-3AD203B41FA5}">
                      <a16:colId xmlns:a16="http://schemas.microsoft.com/office/drawing/2014/main" val="1268260457"/>
                    </a:ext>
                  </a:extLst>
                </a:gridCol>
                <a:gridCol w="411480">
                  <a:extLst>
                    <a:ext uri="{9D8B030D-6E8A-4147-A177-3AD203B41FA5}">
                      <a16:colId xmlns:a16="http://schemas.microsoft.com/office/drawing/2014/main" val="2849625505"/>
                    </a:ext>
                  </a:extLst>
                </a:gridCol>
                <a:gridCol w="411480">
                  <a:extLst>
                    <a:ext uri="{9D8B030D-6E8A-4147-A177-3AD203B41FA5}">
                      <a16:colId xmlns:a16="http://schemas.microsoft.com/office/drawing/2014/main" val="733056049"/>
                    </a:ext>
                  </a:extLst>
                </a:gridCol>
                <a:gridCol w="411480">
                  <a:extLst>
                    <a:ext uri="{9D8B030D-6E8A-4147-A177-3AD203B41FA5}">
                      <a16:colId xmlns:a16="http://schemas.microsoft.com/office/drawing/2014/main" val="3312270593"/>
                    </a:ext>
                  </a:extLst>
                </a:gridCol>
                <a:gridCol w="1892807">
                  <a:extLst>
                    <a:ext uri="{9D8B030D-6E8A-4147-A177-3AD203B41FA5}">
                      <a16:colId xmlns:a16="http://schemas.microsoft.com/office/drawing/2014/main" val="4177109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92290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CHANNEL21 - 2023-01-19 18:01:30</a:t>
                      </a:r>
                      <a:r>
                        <a:rPr kumimoji="0" lang="de-DE" sz="1000" b="0" i="0" u="none" strike="noStrike" kern="1200" cap="none" spc="0" normalizeH="0" baseline="0" noProof="0">
                          <a:ln>
                            <a:noFill/>
                          </a:ln>
                          <a:solidFill>
                            <a:prstClr val="black"/>
                          </a:solidFill>
                          <a:effectLst/>
                          <a:uLnTx/>
                          <a:uFillTx/>
                          <a:latin typeface="Calibri"/>
                          <a:ea typeface="+mn-ea"/>
                          <a:cs typeface="+mn-cs"/>
                        </a:rPr>
                        <a:t>
 Sichere dir jetzt tolle Pflegeprodukte und Parfüme zum Angebotspreis von Ricarda M.  
Im aktuellen Aktionszeitraum gibt es zudem neue Premieren zu entdecken. Schau gern mal vorbei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Advanced+ Shopping campaign | Ricarda M. Beauty Kampagne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945.62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237226404"/>
                  </a:ext>
                </a:extLst>
              </a:tr>
            </a:tbl>
          </a:graphicData>
        </a:graphic>
      </p:graphicFrame>
      <p:sp>
        <p:nvSpPr>
          <p:cNvPr id="4" name="Text Placeholder 3">
            <a:extLst>
              <a:ext uri="{FF2B5EF4-FFF2-40B4-BE49-F238E27FC236}">
                <a16:creationId xmlns:a16="http://schemas.microsoft.com/office/drawing/2014/main" id="{65EEE80F-422F-4D18-A6CD-F819EA0DED7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8141606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18B4A-7391-498D-B89A-E871D3051EB2}"/>
              </a:ext>
            </a:extLst>
          </p:cNvPr>
          <p:cNvSpPr>
            <a:spLocks noGrp="1"/>
          </p:cNvSpPr>
          <p:nvPr>
            <p:ph type="title"/>
          </p:nvPr>
        </p:nvSpPr>
        <p:spPr/>
        <p:txBody>
          <a:bodyPr/>
          <a:lstStyle/>
          <a:p>
            <a:r>
              <a:rPr lang="en-US"/>
              <a:t>Facebook Ads Costs Table | CHANNEL21 - 24 of 25</a:t>
            </a:r>
          </a:p>
        </p:txBody>
      </p:sp>
      <p:graphicFrame>
        <p:nvGraphicFramePr>
          <p:cNvPr id="5" name="Table Placeholder 4">
            <a:extLst>
              <a:ext uri="{FF2B5EF4-FFF2-40B4-BE49-F238E27FC236}">
                <a16:creationId xmlns:a16="http://schemas.microsoft.com/office/drawing/2014/main" id="{6CACDB7E-A1D0-465E-9B86-4419F74B7E83}"/>
              </a:ext>
            </a:extLst>
          </p:cNvPr>
          <p:cNvGraphicFramePr>
            <a:graphicFrameLocks noGrp="1"/>
          </p:cNvGraphicFramePr>
          <p:nvPr>
            <p:ph type="tbl" sz="quarter" idx="13"/>
            <p:extLst>
              <p:ext uri="{D42A27DB-BD31-4B8C-83A1-F6EECF244321}">
                <p14:modId xmlns:p14="http://schemas.microsoft.com/office/powerpoint/2010/main" val="3558166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37724357"/>
                    </a:ext>
                  </a:extLst>
                </a:gridCol>
                <a:gridCol w="411480">
                  <a:extLst>
                    <a:ext uri="{9D8B030D-6E8A-4147-A177-3AD203B41FA5}">
                      <a16:colId xmlns:a16="http://schemas.microsoft.com/office/drawing/2014/main" val="4259245885"/>
                    </a:ext>
                  </a:extLst>
                </a:gridCol>
                <a:gridCol w="411480">
                  <a:extLst>
                    <a:ext uri="{9D8B030D-6E8A-4147-A177-3AD203B41FA5}">
                      <a16:colId xmlns:a16="http://schemas.microsoft.com/office/drawing/2014/main" val="1119053985"/>
                    </a:ext>
                  </a:extLst>
                </a:gridCol>
                <a:gridCol w="411480">
                  <a:extLst>
                    <a:ext uri="{9D8B030D-6E8A-4147-A177-3AD203B41FA5}">
                      <a16:colId xmlns:a16="http://schemas.microsoft.com/office/drawing/2014/main" val="4054060881"/>
                    </a:ext>
                  </a:extLst>
                </a:gridCol>
                <a:gridCol w="411480">
                  <a:extLst>
                    <a:ext uri="{9D8B030D-6E8A-4147-A177-3AD203B41FA5}">
                      <a16:colId xmlns:a16="http://schemas.microsoft.com/office/drawing/2014/main" val="159461218"/>
                    </a:ext>
                  </a:extLst>
                </a:gridCol>
                <a:gridCol w="411480">
                  <a:extLst>
                    <a:ext uri="{9D8B030D-6E8A-4147-A177-3AD203B41FA5}">
                      <a16:colId xmlns:a16="http://schemas.microsoft.com/office/drawing/2014/main" val="1850706389"/>
                    </a:ext>
                  </a:extLst>
                </a:gridCol>
                <a:gridCol w="411480">
                  <a:extLst>
                    <a:ext uri="{9D8B030D-6E8A-4147-A177-3AD203B41FA5}">
                      <a16:colId xmlns:a16="http://schemas.microsoft.com/office/drawing/2014/main" val="4015050160"/>
                    </a:ext>
                  </a:extLst>
                </a:gridCol>
                <a:gridCol w="411480">
                  <a:extLst>
                    <a:ext uri="{9D8B030D-6E8A-4147-A177-3AD203B41FA5}">
                      <a16:colId xmlns:a16="http://schemas.microsoft.com/office/drawing/2014/main" val="1728068053"/>
                    </a:ext>
                  </a:extLst>
                </a:gridCol>
                <a:gridCol w="411480">
                  <a:extLst>
                    <a:ext uri="{9D8B030D-6E8A-4147-A177-3AD203B41FA5}">
                      <a16:colId xmlns:a16="http://schemas.microsoft.com/office/drawing/2014/main" val="3775844577"/>
                    </a:ext>
                  </a:extLst>
                </a:gridCol>
                <a:gridCol w="411480">
                  <a:extLst>
                    <a:ext uri="{9D8B030D-6E8A-4147-A177-3AD203B41FA5}">
                      <a16:colId xmlns:a16="http://schemas.microsoft.com/office/drawing/2014/main" val="1508090432"/>
                    </a:ext>
                  </a:extLst>
                </a:gridCol>
                <a:gridCol w="1892807">
                  <a:extLst>
                    <a:ext uri="{9D8B030D-6E8A-4147-A177-3AD203B41FA5}">
                      <a16:colId xmlns:a16="http://schemas.microsoft.com/office/drawing/2014/main" val="2759137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456100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CHANNEL21 - 2023-01-19 15:55:52</a:t>
                      </a:r>
                      <a:r>
                        <a:rPr kumimoji="0" lang="de-DE" sz="1000" b="0" i="0" u="none" strike="noStrike" kern="1200" cap="none" spc="0" normalizeH="0" baseline="0" noProof="0">
                          <a:ln>
                            <a:noFill/>
                          </a:ln>
                          <a:solidFill>
                            <a:prstClr val="black"/>
                          </a:solidFill>
                          <a:effectLst/>
                          <a:uLnTx/>
                          <a:uFillTx/>
                          <a:latin typeface="Calibri"/>
                          <a:ea typeface="+mn-ea"/>
                          <a:cs typeface="+mn-cs"/>
                        </a:rPr>
                        <a:t>
 Wir dürfen vorstellen: unsere neue Keratin Linie! 
Ideal um eine gesunde Haarstruktur zu erhalten und um geschädigtes Haar wiederaufzubauen.
Unser Keratin Structure Set bestehend aus Shampoo &amp; Conditioner, bauen dein Haar von innen und außen wieder auf. Die Keratin SOS Mask hilft sofort bei strukturgeschädigtem Haar und sorgt für frischen Glanz.
Das Beste vom Luxus-Friseur jetzt für zu Hause.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Advanced+ | 230123 | Björn Donner Keratin Kampagne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162943115"/>
                  </a:ext>
                </a:extLst>
              </a:tr>
            </a:tbl>
          </a:graphicData>
        </a:graphic>
      </p:graphicFrame>
      <p:sp>
        <p:nvSpPr>
          <p:cNvPr id="4" name="Text Placeholder 3">
            <a:extLst>
              <a:ext uri="{FF2B5EF4-FFF2-40B4-BE49-F238E27FC236}">
                <a16:creationId xmlns:a16="http://schemas.microsoft.com/office/drawing/2014/main" id="{87F2D2D1-65CE-41A3-AE78-05810560C0B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5574488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21599-E37B-4637-8D34-6D930E726E9F}"/>
              </a:ext>
            </a:extLst>
          </p:cNvPr>
          <p:cNvSpPr>
            <a:spLocks noGrp="1"/>
          </p:cNvSpPr>
          <p:nvPr>
            <p:ph type="title"/>
          </p:nvPr>
        </p:nvSpPr>
        <p:spPr/>
        <p:txBody>
          <a:bodyPr/>
          <a:lstStyle/>
          <a:p>
            <a:r>
              <a:rPr lang="en-US"/>
              <a:t>Facebook Ads Costs Table | CHANNEL21 - 25 of 25</a:t>
            </a:r>
          </a:p>
        </p:txBody>
      </p:sp>
      <p:graphicFrame>
        <p:nvGraphicFramePr>
          <p:cNvPr id="5" name="Table Placeholder 4">
            <a:extLst>
              <a:ext uri="{FF2B5EF4-FFF2-40B4-BE49-F238E27FC236}">
                <a16:creationId xmlns:a16="http://schemas.microsoft.com/office/drawing/2014/main" id="{3B919AF5-ECE6-45F7-925B-8882A79B0C87}"/>
              </a:ext>
            </a:extLst>
          </p:cNvPr>
          <p:cNvGraphicFramePr>
            <a:graphicFrameLocks noGrp="1"/>
          </p:cNvGraphicFramePr>
          <p:nvPr>
            <p:ph type="tbl" sz="quarter" idx="13"/>
            <p:extLst>
              <p:ext uri="{D42A27DB-BD31-4B8C-83A1-F6EECF244321}">
                <p14:modId xmlns:p14="http://schemas.microsoft.com/office/powerpoint/2010/main" val="3476056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87107841"/>
                    </a:ext>
                  </a:extLst>
                </a:gridCol>
                <a:gridCol w="411480">
                  <a:extLst>
                    <a:ext uri="{9D8B030D-6E8A-4147-A177-3AD203B41FA5}">
                      <a16:colId xmlns:a16="http://schemas.microsoft.com/office/drawing/2014/main" val="77727188"/>
                    </a:ext>
                  </a:extLst>
                </a:gridCol>
                <a:gridCol w="411480">
                  <a:extLst>
                    <a:ext uri="{9D8B030D-6E8A-4147-A177-3AD203B41FA5}">
                      <a16:colId xmlns:a16="http://schemas.microsoft.com/office/drawing/2014/main" val="564833800"/>
                    </a:ext>
                  </a:extLst>
                </a:gridCol>
                <a:gridCol w="411480">
                  <a:extLst>
                    <a:ext uri="{9D8B030D-6E8A-4147-A177-3AD203B41FA5}">
                      <a16:colId xmlns:a16="http://schemas.microsoft.com/office/drawing/2014/main" val="1204092703"/>
                    </a:ext>
                  </a:extLst>
                </a:gridCol>
                <a:gridCol w="411480">
                  <a:extLst>
                    <a:ext uri="{9D8B030D-6E8A-4147-A177-3AD203B41FA5}">
                      <a16:colId xmlns:a16="http://schemas.microsoft.com/office/drawing/2014/main" val="332444817"/>
                    </a:ext>
                  </a:extLst>
                </a:gridCol>
                <a:gridCol w="411480">
                  <a:extLst>
                    <a:ext uri="{9D8B030D-6E8A-4147-A177-3AD203B41FA5}">
                      <a16:colId xmlns:a16="http://schemas.microsoft.com/office/drawing/2014/main" val="1903281980"/>
                    </a:ext>
                  </a:extLst>
                </a:gridCol>
                <a:gridCol w="411480">
                  <a:extLst>
                    <a:ext uri="{9D8B030D-6E8A-4147-A177-3AD203B41FA5}">
                      <a16:colId xmlns:a16="http://schemas.microsoft.com/office/drawing/2014/main" val="3438040213"/>
                    </a:ext>
                  </a:extLst>
                </a:gridCol>
                <a:gridCol w="411480">
                  <a:extLst>
                    <a:ext uri="{9D8B030D-6E8A-4147-A177-3AD203B41FA5}">
                      <a16:colId xmlns:a16="http://schemas.microsoft.com/office/drawing/2014/main" val="1081577783"/>
                    </a:ext>
                  </a:extLst>
                </a:gridCol>
                <a:gridCol w="411480">
                  <a:extLst>
                    <a:ext uri="{9D8B030D-6E8A-4147-A177-3AD203B41FA5}">
                      <a16:colId xmlns:a16="http://schemas.microsoft.com/office/drawing/2014/main" val="2142481123"/>
                    </a:ext>
                  </a:extLst>
                </a:gridCol>
                <a:gridCol w="411480">
                  <a:extLst>
                    <a:ext uri="{9D8B030D-6E8A-4147-A177-3AD203B41FA5}">
                      <a16:colId xmlns:a16="http://schemas.microsoft.com/office/drawing/2014/main" val="1164516972"/>
                    </a:ext>
                  </a:extLst>
                </a:gridCol>
                <a:gridCol w="1892807">
                  <a:extLst>
                    <a:ext uri="{9D8B030D-6E8A-4147-A177-3AD203B41FA5}">
                      <a16:colId xmlns:a16="http://schemas.microsoft.com/office/drawing/2014/main" val="312344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604066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CHANNEL21 - 2023-01-19 15:55:52</a:t>
                      </a:r>
                      <a:r>
                        <a:rPr kumimoji="0" lang="de-DE" sz="1000" b="0" i="0" u="none" strike="noStrike" kern="1200" cap="none" spc="0" normalizeH="0" baseline="0" noProof="0">
                          <a:ln>
                            <a:noFill/>
                          </a:ln>
                          <a:solidFill>
                            <a:prstClr val="black"/>
                          </a:solidFill>
                          <a:effectLst/>
                          <a:uLnTx/>
                          <a:uFillTx/>
                          <a:latin typeface="Calibri"/>
                          <a:ea typeface="+mn-ea"/>
                          <a:cs typeface="+mn-cs"/>
                        </a:rPr>
                        <a:t>
 Wir dürfen vorstellen: unsere neue Keratin Linie! 
Ideal um eine gesunde Haarstruktur zu erhalten und um geschädigtes Haar wiederaufzubauen.
Unser Keratin Structure Set bestehend aus Shampoo &amp; Conditioner, bauen dein Haar von innen und außen wieder auf. Die Keratin SOS Mask hilft sofort bei strukturgeschädigtem Haar und sorgt für frischen Glanz.
Das Beste vom Luxus-Friseur jetzt für zu Hause.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Advanced+ | 230123 | Björn Donner Keratin Kampagne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341.67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109034799"/>
                  </a:ext>
                </a:extLst>
              </a:tr>
            </a:tbl>
          </a:graphicData>
        </a:graphic>
      </p:graphicFrame>
      <p:sp>
        <p:nvSpPr>
          <p:cNvPr id="4" name="Text Placeholder 3">
            <a:extLst>
              <a:ext uri="{FF2B5EF4-FFF2-40B4-BE49-F238E27FC236}">
                <a16:creationId xmlns:a16="http://schemas.microsoft.com/office/drawing/2014/main" id="{29F65906-62FF-4AD0-AEC7-53BE58D534A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2869820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64514-D3E1-4F06-A2F8-A82E0C40CF37}"/>
              </a:ext>
            </a:extLst>
          </p:cNvPr>
          <p:cNvSpPr>
            <a:spLocks noGrp="1"/>
          </p:cNvSpPr>
          <p:nvPr>
            <p:ph type="title"/>
          </p:nvPr>
        </p:nvSpPr>
        <p:spPr/>
        <p:txBody>
          <a:bodyPr/>
          <a:lstStyle/>
          <a:p>
            <a:r>
              <a:rPr lang="en-US"/>
              <a:t>Facebook Organic Reach over Time | CHANNEL21</a:t>
            </a:r>
          </a:p>
        </p:txBody>
      </p:sp>
      <p:graphicFrame>
        <p:nvGraphicFramePr>
          <p:cNvPr id="6" name="Chart Placeholder 5">
            <a:extLst>
              <a:ext uri="{FF2B5EF4-FFF2-40B4-BE49-F238E27FC236}">
                <a16:creationId xmlns:a16="http://schemas.microsoft.com/office/drawing/2014/main" id="{4CB35AEB-423E-4D2E-B4FC-75423F2A9F42}"/>
              </a:ext>
            </a:extLst>
          </p:cNvPr>
          <p:cNvGraphicFramePr>
            <a:graphicFrameLocks noGrp="1"/>
          </p:cNvGraphicFramePr>
          <p:nvPr>
            <p:ph type="chart" sz="quarter" idx="13"/>
            <p:extLst>
              <p:ext uri="{D42A27DB-BD31-4B8C-83A1-F6EECF244321}">
                <p14:modId xmlns:p14="http://schemas.microsoft.com/office/powerpoint/2010/main" val="1765414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203D75-54DE-4A72-B5D9-63AFA6CF2CAB}"/>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CCF1E60C-A527-4B4B-901C-FF8A4FAF5C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70880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26D07-0136-40A3-89E3-8DF4087216D5}"/>
              </a:ext>
            </a:extLst>
          </p:cNvPr>
          <p:cNvSpPr>
            <a:spLocks noGrp="1"/>
          </p:cNvSpPr>
          <p:nvPr>
            <p:ph type="title"/>
          </p:nvPr>
        </p:nvSpPr>
        <p:spPr/>
        <p:txBody>
          <a:bodyPr/>
          <a:lstStyle/>
          <a:p>
            <a:r>
              <a:rPr lang="en-US"/>
              <a:t>Facebook Paid Reach over Time | CHANNEL21</a:t>
            </a:r>
          </a:p>
        </p:txBody>
      </p:sp>
      <p:graphicFrame>
        <p:nvGraphicFramePr>
          <p:cNvPr id="6" name="Chart Placeholder 5">
            <a:extLst>
              <a:ext uri="{FF2B5EF4-FFF2-40B4-BE49-F238E27FC236}">
                <a16:creationId xmlns:a16="http://schemas.microsoft.com/office/drawing/2014/main" id="{ED98EC49-FFBD-43F6-8789-A0B2E712F950}"/>
              </a:ext>
            </a:extLst>
          </p:cNvPr>
          <p:cNvGraphicFramePr>
            <a:graphicFrameLocks noGrp="1"/>
          </p:cNvGraphicFramePr>
          <p:nvPr>
            <p:ph type="chart" sz="quarter" idx="13"/>
            <p:extLst>
              <p:ext uri="{D42A27DB-BD31-4B8C-83A1-F6EECF244321}">
                <p14:modId xmlns:p14="http://schemas.microsoft.com/office/powerpoint/2010/main" val="3929678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660E67-0D5A-40E6-8C12-9B2CBA28A247}"/>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100EB235-34FC-456A-9ED5-9B11D05377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35042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22D2D-A4D3-4947-A260-5A5E333DCE2F}"/>
              </a:ext>
            </a:extLst>
          </p:cNvPr>
          <p:cNvSpPr>
            <a:spLocks noGrp="1"/>
          </p:cNvSpPr>
          <p:nvPr>
            <p:ph type="title"/>
          </p:nvPr>
        </p:nvSpPr>
        <p:spPr/>
        <p:txBody>
          <a:bodyPr/>
          <a:lstStyle/>
          <a:p>
            <a:r>
              <a:rPr lang="en-US"/>
              <a:t>Facebook Organic Impressions over Time | CHANNEL21</a:t>
            </a:r>
          </a:p>
        </p:txBody>
      </p:sp>
      <p:graphicFrame>
        <p:nvGraphicFramePr>
          <p:cNvPr id="6" name="Chart Placeholder 5">
            <a:extLst>
              <a:ext uri="{FF2B5EF4-FFF2-40B4-BE49-F238E27FC236}">
                <a16:creationId xmlns:a16="http://schemas.microsoft.com/office/drawing/2014/main" id="{68BCACD1-EC27-423D-A57E-77D90A77FB2B}"/>
              </a:ext>
            </a:extLst>
          </p:cNvPr>
          <p:cNvGraphicFramePr>
            <a:graphicFrameLocks noGrp="1"/>
          </p:cNvGraphicFramePr>
          <p:nvPr>
            <p:ph type="chart" sz="quarter" idx="13"/>
            <p:extLst>
              <p:ext uri="{D42A27DB-BD31-4B8C-83A1-F6EECF244321}">
                <p14:modId xmlns:p14="http://schemas.microsoft.com/office/powerpoint/2010/main" val="2725890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FFE4A4-1627-4C3C-A396-B296879EA126}"/>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633DDFB4-2309-467F-ADA8-DC7F0E1703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07316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AD485-EEEA-49D4-BE6A-BDC1A4C23DF9}"/>
              </a:ext>
            </a:extLst>
          </p:cNvPr>
          <p:cNvSpPr>
            <a:spLocks noGrp="1"/>
          </p:cNvSpPr>
          <p:nvPr>
            <p:ph type="title"/>
          </p:nvPr>
        </p:nvSpPr>
        <p:spPr/>
        <p:txBody>
          <a:bodyPr/>
          <a:lstStyle/>
          <a:p>
            <a:r>
              <a:rPr lang="en-US"/>
              <a:t>Facebook Impressions | CHANNEL21</a:t>
            </a:r>
          </a:p>
        </p:txBody>
      </p:sp>
      <p:graphicFrame>
        <p:nvGraphicFramePr>
          <p:cNvPr id="6" name="Chart Placeholder 5">
            <a:extLst>
              <a:ext uri="{FF2B5EF4-FFF2-40B4-BE49-F238E27FC236}">
                <a16:creationId xmlns:a16="http://schemas.microsoft.com/office/drawing/2014/main" id="{2951E936-A9DB-4E8F-A577-00A18E554FBF}"/>
              </a:ext>
            </a:extLst>
          </p:cNvPr>
          <p:cNvGraphicFramePr>
            <a:graphicFrameLocks noGrp="1"/>
          </p:cNvGraphicFramePr>
          <p:nvPr>
            <p:ph type="chart" sz="quarter" idx="13"/>
            <p:extLst>
              <p:ext uri="{D42A27DB-BD31-4B8C-83A1-F6EECF244321}">
                <p14:modId xmlns:p14="http://schemas.microsoft.com/office/powerpoint/2010/main" val="3265856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954E81-FFC0-4E41-8ABF-3731A359F8D6}"/>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0633BC27-08F3-45ED-902C-1583F3D218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88900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03CBA-9F5F-48FC-BDE4-5224225F5441}"/>
              </a:ext>
            </a:extLst>
          </p:cNvPr>
          <p:cNvSpPr>
            <a:spLocks noGrp="1"/>
          </p:cNvSpPr>
          <p:nvPr>
            <p:ph type="title"/>
          </p:nvPr>
        </p:nvSpPr>
        <p:spPr/>
        <p:txBody>
          <a:bodyPr/>
          <a:lstStyle/>
          <a:p>
            <a:r>
              <a:rPr lang="en-US"/>
              <a:t>Facebook Followers Total | CHANNEL21</a:t>
            </a:r>
          </a:p>
        </p:txBody>
      </p:sp>
      <p:graphicFrame>
        <p:nvGraphicFramePr>
          <p:cNvPr id="6" name="Chart Placeholder 5">
            <a:extLst>
              <a:ext uri="{FF2B5EF4-FFF2-40B4-BE49-F238E27FC236}">
                <a16:creationId xmlns:a16="http://schemas.microsoft.com/office/drawing/2014/main" id="{647117DF-6271-43C6-B779-63C068A453D6}"/>
              </a:ext>
            </a:extLst>
          </p:cNvPr>
          <p:cNvGraphicFramePr>
            <a:graphicFrameLocks noGrp="1"/>
          </p:cNvGraphicFramePr>
          <p:nvPr>
            <p:ph type="chart" sz="quarter" idx="13"/>
            <p:extLst>
              <p:ext uri="{D42A27DB-BD31-4B8C-83A1-F6EECF244321}">
                <p14:modId xmlns:p14="http://schemas.microsoft.com/office/powerpoint/2010/main" val="3091802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341B6A-28FE-4686-AE8F-3AFA9BC8460D}"/>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BF43BEE9-2CC1-47DE-A34A-7D783EC7D6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90675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D5192-BC12-4CF0-8A93-6350D6521C1B}"/>
              </a:ext>
            </a:extLst>
          </p:cNvPr>
          <p:cNvSpPr>
            <a:spLocks noGrp="1"/>
          </p:cNvSpPr>
          <p:nvPr>
            <p:ph type="title"/>
          </p:nvPr>
        </p:nvSpPr>
        <p:spPr/>
        <p:txBody>
          <a:bodyPr/>
          <a:lstStyle/>
          <a:p>
            <a:r>
              <a:rPr lang="en-US"/>
              <a:t>Facebook Total Interactions | CHANNEL21</a:t>
            </a:r>
          </a:p>
        </p:txBody>
      </p:sp>
      <p:graphicFrame>
        <p:nvGraphicFramePr>
          <p:cNvPr id="6" name="Chart Placeholder 5">
            <a:extLst>
              <a:ext uri="{FF2B5EF4-FFF2-40B4-BE49-F238E27FC236}">
                <a16:creationId xmlns:a16="http://schemas.microsoft.com/office/drawing/2014/main" id="{6FB7797F-DF87-4232-B51A-4B0F167B9AA4}"/>
              </a:ext>
            </a:extLst>
          </p:cNvPr>
          <p:cNvGraphicFramePr>
            <a:graphicFrameLocks noGrp="1"/>
          </p:cNvGraphicFramePr>
          <p:nvPr>
            <p:ph type="chart" sz="quarter" idx="13"/>
            <p:extLst>
              <p:ext uri="{D42A27DB-BD31-4B8C-83A1-F6EECF244321}">
                <p14:modId xmlns:p14="http://schemas.microsoft.com/office/powerpoint/2010/main" val="135670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D008DA-8A8A-4403-8992-F2278ED03FBC}"/>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B0EDE534-DC86-40DF-8BA4-A173B38E43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79937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AB76D-04DB-4FE4-A6ED-660E206ED2D4}"/>
              </a:ext>
            </a:extLst>
          </p:cNvPr>
          <p:cNvSpPr>
            <a:spLocks noGrp="1"/>
          </p:cNvSpPr>
          <p:nvPr>
            <p:ph type="title"/>
          </p:nvPr>
        </p:nvSpPr>
        <p:spPr/>
        <p:txBody>
          <a:bodyPr/>
          <a:lstStyle/>
          <a:p>
            <a:r>
              <a:rPr lang="en-US"/>
              <a:t>Facebook Total Interactions | CHANNEL21</a:t>
            </a:r>
          </a:p>
        </p:txBody>
      </p:sp>
      <p:graphicFrame>
        <p:nvGraphicFramePr>
          <p:cNvPr id="6" name="Chart Placeholder 5">
            <a:extLst>
              <a:ext uri="{FF2B5EF4-FFF2-40B4-BE49-F238E27FC236}">
                <a16:creationId xmlns:a16="http://schemas.microsoft.com/office/drawing/2014/main" id="{8C64D01B-D112-4F74-9B15-55F8DAEF3196}"/>
              </a:ext>
            </a:extLst>
          </p:cNvPr>
          <p:cNvGraphicFramePr>
            <a:graphicFrameLocks noGrp="1"/>
          </p:cNvGraphicFramePr>
          <p:nvPr>
            <p:ph type="chart" sz="quarter" idx="13"/>
            <p:extLst>
              <p:ext uri="{D42A27DB-BD31-4B8C-83A1-F6EECF244321}">
                <p14:modId xmlns:p14="http://schemas.microsoft.com/office/powerpoint/2010/main" val="1072277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CD7D81-406C-42FD-8603-A27CF716F982}"/>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389BDEB3-AA99-4F35-BB10-8B814F198F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05975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760AA-1419-412D-9737-0028D698B38E}"/>
              </a:ext>
            </a:extLst>
          </p:cNvPr>
          <p:cNvSpPr>
            <a:spLocks noGrp="1"/>
          </p:cNvSpPr>
          <p:nvPr>
            <p:ph type="title"/>
          </p:nvPr>
        </p:nvSpPr>
        <p:spPr/>
        <p:txBody>
          <a:bodyPr/>
          <a:lstStyle/>
          <a:p>
            <a:r>
              <a:rPr lang="en-US"/>
              <a:t>Facebook Average Reactions Per Post | CHANNEL21</a:t>
            </a:r>
          </a:p>
        </p:txBody>
      </p:sp>
      <p:graphicFrame>
        <p:nvGraphicFramePr>
          <p:cNvPr id="6" name="Chart Placeholder 5">
            <a:extLst>
              <a:ext uri="{FF2B5EF4-FFF2-40B4-BE49-F238E27FC236}">
                <a16:creationId xmlns:a16="http://schemas.microsoft.com/office/drawing/2014/main" id="{3DAECBFD-BDA6-46A7-BF6B-249ED080B2CA}"/>
              </a:ext>
            </a:extLst>
          </p:cNvPr>
          <p:cNvGraphicFramePr>
            <a:graphicFrameLocks noGrp="1"/>
          </p:cNvGraphicFramePr>
          <p:nvPr>
            <p:ph type="chart" sz="quarter" idx="13"/>
            <p:extLst>
              <p:ext uri="{D42A27DB-BD31-4B8C-83A1-F6EECF244321}">
                <p14:modId xmlns:p14="http://schemas.microsoft.com/office/powerpoint/2010/main" val="2197026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C98687-6729-4EF2-BD40-2024485405D6}"/>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90F979B6-1E1F-4AB6-8F38-8A0D2DE860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86694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20DE0-9908-4154-883E-4E4E2E94D025}"/>
              </a:ext>
            </a:extLst>
          </p:cNvPr>
          <p:cNvSpPr>
            <a:spLocks noGrp="1"/>
          </p:cNvSpPr>
          <p:nvPr>
            <p:ph type="title"/>
          </p:nvPr>
        </p:nvSpPr>
        <p:spPr/>
        <p:txBody>
          <a:bodyPr/>
          <a:lstStyle/>
          <a:p>
            <a:r>
              <a:rPr lang="en-US"/>
              <a:t>Facebook Average Comments Per Post | CHANNEL21</a:t>
            </a:r>
          </a:p>
        </p:txBody>
      </p:sp>
      <p:graphicFrame>
        <p:nvGraphicFramePr>
          <p:cNvPr id="6" name="Chart Placeholder 5">
            <a:extLst>
              <a:ext uri="{FF2B5EF4-FFF2-40B4-BE49-F238E27FC236}">
                <a16:creationId xmlns:a16="http://schemas.microsoft.com/office/drawing/2014/main" id="{CCCB797D-61E6-443A-A7A9-E5765CEE1383}"/>
              </a:ext>
            </a:extLst>
          </p:cNvPr>
          <p:cNvGraphicFramePr>
            <a:graphicFrameLocks noGrp="1"/>
          </p:cNvGraphicFramePr>
          <p:nvPr>
            <p:ph type="chart" sz="quarter" idx="13"/>
            <p:extLst>
              <p:ext uri="{D42A27DB-BD31-4B8C-83A1-F6EECF244321}">
                <p14:modId xmlns:p14="http://schemas.microsoft.com/office/powerpoint/2010/main" val="1434474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76818F-F576-40C6-B946-06E320F29776}"/>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587B5A17-2D2A-4474-A070-A502096791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66716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FF60B-16E6-4759-A031-1F23429F19BC}"/>
              </a:ext>
            </a:extLst>
          </p:cNvPr>
          <p:cNvSpPr>
            <a:spLocks noGrp="1"/>
          </p:cNvSpPr>
          <p:nvPr>
            <p:ph type="title"/>
          </p:nvPr>
        </p:nvSpPr>
        <p:spPr/>
        <p:txBody>
          <a:bodyPr/>
          <a:lstStyle/>
          <a:p>
            <a:r>
              <a:rPr lang="en-US"/>
              <a:t>Facebook Average Shares Per Post | CHANNEL21</a:t>
            </a:r>
          </a:p>
        </p:txBody>
      </p:sp>
      <p:graphicFrame>
        <p:nvGraphicFramePr>
          <p:cNvPr id="6" name="Chart Placeholder 5">
            <a:extLst>
              <a:ext uri="{FF2B5EF4-FFF2-40B4-BE49-F238E27FC236}">
                <a16:creationId xmlns:a16="http://schemas.microsoft.com/office/drawing/2014/main" id="{295291EA-7371-40C9-9732-DB41998CA93D}"/>
              </a:ext>
            </a:extLst>
          </p:cNvPr>
          <p:cNvGraphicFramePr>
            <a:graphicFrameLocks noGrp="1"/>
          </p:cNvGraphicFramePr>
          <p:nvPr>
            <p:ph type="chart" sz="quarter" idx="13"/>
            <p:extLst>
              <p:ext uri="{D42A27DB-BD31-4B8C-83A1-F6EECF244321}">
                <p14:modId xmlns:p14="http://schemas.microsoft.com/office/powerpoint/2010/main" val="1515010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DCDCDB-CD58-443C-8198-2BAB2702AB44}"/>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8E76BEDF-9D25-4811-ABE0-265A00C231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55785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6003</Words>
  <Application>Microsoft Office PowerPoint</Application>
  <PresentationFormat>On-screen Show (4:3)</PresentationFormat>
  <Paragraphs>1109</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Calibri</vt:lpstr>
      <vt:lpstr>Arial</vt:lpstr>
      <vt:lpstr>quintly_template</vt:lpstr>
      <vt:lpstr>CHANNEL21 Facebook</vt:lpstr>
      <vt:lpstr>Facebook Own Posts Table | CHANNEL21 - 1 of 21</vt:lpstr>
      <vt:lpstr>Facebook Own Posts Table | CHANNEL21 - 2 of 21</vt:lpstr>
      <vt:lpstr>Facebook Own Posts Table | CHANNEL21 - 3 of 21</vt:lpstr>
      <vt:lpstr>Facebook Own Posts Table | CHANNEL21 - 4 of 21</vt:lpstr>
      <vt:lpstr>Facebook Own Posts Table | CHANNEL21 - 5 of 21</vt:lpstr>
      <vt:lpstr>Facebook Own Posts Table | CHANNEL21 - 6 of 21</vt:lpstr>
      <vt:lpstr>Facebook Own Posts Table | CHANNEL21 - 7 of 21</vt:lpstr>
      <vt:lpstr>Facebook Own Posts Table | CHANNEL21 - 8 of 21</vt:lpstr>
      <vt:lpstr>Facebook Own Posts Table | CHANNEL21 - 9 of 21</vt:lpstr>
      <vt:lpstr>Facebook Own Posts Table | CHANNEL21 - 10 of 21</vt:lpstr>
      <vt:lpstr>Facebook Own Posts Table | CHANNEL21 - 11 of 21</vt:lpstr>
      <vt:lpstr>Facebook Own Posts Table | CHANNEL21 - 12 of 21</vt:lpstr>
      <vt:lpstr>Facebook Own Posts Table | CHANNEL21 - 13 of 21</vt:lpstr>
      <vt:lpstr>Facebook Own Posts Table | CHANNEL21 - 14 of 21</vt:lpstr>
      <vt:lpstr>Facebook Own Posts Table | CHANNEL21 - 15 of 21</vt:lpstr>
      <vt:lpstr>Facebook Own Posts Table | CHANNEL21 - 16 of 21</vt:lpstr>
      <vt:lpstr>Facebook Own Posts Table | CHANNEL21 - 17 of 21</vt:lpstr>
      <vt:lpstr>Facebook Own Posts Table | CHANNEL21 - 18 of 21</vt:lpstr>
      <vt:lpstr>Facebook Own Posts Table | CHANNEL21 - 19 of 21</vt:lpstr>
      <vt:lpstr>Facebook Own Posts Table | CHANNEL21 - 20 of 21</vt:lpstr>
      <vt:lpstr>Facebook Own Posts Table | CHANNEL21 - 21 of 21</vt:lpstr>
      <vt:lpstr>Facebook Ads Costs Table | CHANNEL21 - 1 of 25</vt:lpstr>
      <vt:lpstr>Facebook Ads Costs Table | CHANNEL21 - 2 of 25</vt:lpstr>
      <vt:lpstr>Facebook Ads Costs Table | CHANNEL21 - 3 of 25</vt:lpstr>
      <vt:lpstr>Facebook Ads Costs Table | CHANNEL21 - 4 of 25</vt:lpstr>
      <vt:lpstr>Facebook Ads Costs Table | CHANNEL21 - 5 of 25</vt:lpstr>
      <vt:lpstr>Facebook Ads Costs Table | CHANNEL21 - 6 of 25</vt:lpstr>
      <vt:lpstr>Facebook Ads Costs Table | CHANNEL21 - 7 of 25</vt:lpstr>
      <vt:lpstr>Facebook Ads Costs Table | CHANNEL21 - 8 of 25</vt:lpstr>
      <vt:lpstr>Facebook Ads Costs Table | CHANNEL21 - 9 of 25</vt:lpstr>
      <vt:lpstr>Facebook Ads Costs Table | CHANNEL21 - 10 of 25</vt:lpstr>
      <vt:lpstr>Facebook Ads Costs Table | CHANNEL21 - 11 of 25</vt:lpstr>
      <vt:lpstr>Facebook Ads Costs Table | CHANNEL21 - 12 of 25</vt:lpstr>
      <vt:lpstr>Facebook Ads Costs Table | CHANNEL21 - 13 of 25</vt:lpstr>
      <vt:lpstr>Facebook Ads Costs Table | CHANNEL21 - 14 of 25</vt:lpstr>
      <vt:lpstr>Facebook Ads Costs Table | CHANNEL21 - 15 of 25</vt:lpstr>
      <vt:lpstr>Facebook Ads Costs Table | CHANNEL21 - 16 of 25</vt:lpstr>
      <vt:lpstr>Facebook Ads Costs Table | CHANNEL21 - 17 of 25</vt:lpstr>
      <vt:lpstr>Facebook Ads Costs Table | CHANNEL21 - 18 of 25</vt:lpstr>
      <vt:lpstr>Facebook Ads Costs Table | CHANNEL21 - 19 of 25</vt:lpstr>
      <vt:lpstr>Facebook Ads Costs Table | CHANNEL21 - 20 of 25</vt:lpstr>
      <vt:lpstr>Facebook Ads Costs Table | CHANNEL21 - 21 of 25</vt:lpstr>
      <vt:lpstr>Facebook Ads Costs Table | CHANNEL21 - 22 of 25</vt:lpstr>
      <vt:lpstr>Facebook Ads Costs Table | CHANNEL21 - 23 of 25</vt:lpstr>
      <vt:lpstr>Facebook Ads Costs Table | CHANNEL21 - 24 of 25</vt:lpstr>
      <vt:lpstr>Facebook Ads Costs Table | CHANNEL21 - 25 of 25</vt:lpstr>
      <vt:lpstr>Facebook Organic Reach over Time | CHANNEL21</vt:lpstr>
      <vt:lpstr>Facebook Paid Reach over Time | CHANNEL21</vt:lpstr>
      <vt:lpstr>Facebook Organic Impressions over Time | CHANNEL21</vt:lpstr>
      <vt:lpstr>Facebook Impressions | CHANNEL21</vt:lpstr>
      <vt:lpstr>Facebook Followers Total | CHANNEL21</vt:lpstr>
      <vt:lpstr>Facebook Total Interactions | CHANNEL21</vt:lpstr>
      <vt:lpstr>Facebook Total Interactions | CHANNEL21</vt:lpstr>
      <vt:lpstr>Facebook Average Reactions Per Post | CHANNEL21</vt:lpstr>
      <vt:lpstr>Facebook Average Comments Per Post | CHANNEL21</vt:lpstr>
      <vt:lpstr>Facebook Average Shares Per Post | CHANNEL21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CHANNEL21 Facebook</dc:title>
  <dc:creator>Frederik Born</dc:creator>
  <cp:lastModifiedBy>Frederik Born</cp:lastModifiedBy>
  <cp:revision>1</cp:revision>
  <dcterms:created xsi:type="dcterms:W3CDTF">2023-11-14T16:47:10Z</dcterms:created>
  <dcterms:modified xsi:type="dcterms:W3CDTF">2023-11-14T16:49:18Z</dcterms:modified>
</cp:coreProperties>
</file>