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EC60A-75E8-447D-812B-BE13F83A23A7}"/>
              </a:ext>
            </a:extLst>
          </p:cNvPr>
          <p:cNvSpPr>
            <a:spLocks noGrp="1"/>
          </p:cNvSpPr>
          <p:nvPr>
            <p:ph type="title"/>
          </p:nvPr>
        </p:nvSpPr>
        <p:spPr/>
        <p:txBody>
          <a:bodyPr/>
          <a:lstStyle/>
          <a:p>
            <a:r>
              <a:rPr lang="en-US"/>
              <a:t>Overall 🏆 Top 5 MICRO Posts YTD | Leica Microsystems - 1 of 5</a:t>
            </a:r>
          </a:p>
        </p:txBody>
      </p:sp>
      <p:graphicFrame>
        <p:nvGraphicFramePr>
          <p:cNvPr id="5" name="Table Placeholder 4">
            <a:extLst>
              <a:ext uri="{FF2B5EF4-FFF2-40B4-BE49-F238E27FC236}">
                <a16:creationId xmlns:a16="http://schemas.microsoft.com/office/drawing/2014/main" id="{F963AE71-C1D5-45A5-ACA1-9A54AF6C23F3}"/>
              </a:ext>
            </a:extLst>
          </p:cNvPr>
          <p:cNvGraphicFramePr>
            <a:graphicFrameLocks noGrp="1"/>
          </p:cNvGraphicFramePr>
          <p:nvPr>
            <p:ph type="tbl" sz="quarter" idx="13"/>
            <p:extLst>
              <p:ext uri="{D42A27DB-BD31-4B8C-83A1-F6EECF244321}">
                <p14:modId xmlns:p14="http://schemas.microsoft.com/office/powerpoint/2010/main" val="3155339858"/>
              </p:ext>
            </p:extLst>
          </p:nvPr>
        </p:nvGraphicFramePr>
        <p:xfrm>
          <a:off x="457200" y="1731963"/>
          <a:ext cx="7653528" cy="9194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3886197"/>
                    </a:ext>
                  </a:extLst>
                </a:gridCol>
                <a:gridCol w="1316736">
                  <a:extLst>
                    <a:ext uri="{9D8B030D-6E8A-4147-A177-3AD203B41FA5}">
                      <a16:colId xmlns:a16="http://schemas.microsoft.com/office/drawing/2014/main" val="161891147"/>
                    </a:ext>
                  </a:extLst>
                </a:gridCol>
                <a:gridCol w="658368">
                  <a:extLst>
                    <a:ext uri="{9D8B030D-6E8A-4147-A177-3AD203B41FA5}">
                      <a16:colId xmlns:a16="http://schemas.microsoft.com/office/drawing/2014/main" val="683304739"/>
                    </a:ext>
                  </a:extLst>
                </a:gridCol>
                <a:gridCol w="658368">
                  <a:extLst>
                    <a:ext uri="{9D8B030D-6E8A-4147-A177-3AD203B41FA5}">
                      <a16:colId xmlns:a16="http://schemas.microsoft.com/office/drawing/2014/main" val="3492282678"/>
                    </a:ext>
                  </a:extLst>
                </a:gridCol>
                <a:gridCol w="658368">
                  <a:extLst>
                    <a:ext uri="{9D8B030D-6E8A-4147-A177-3AD203B41FA5}">
                      <a16:colId xmlns:a16="http://schemas.microsoft.com/office/drawing/2014/main" val="3022763472"/>
                    </a:ext>
                  </a:extLst>
                </a:gridCol>
                <a:gridCol w="658368">
                  <a:extLst>
                    <a:ext uri="{9D8B030D-6E8A-4147-A177-3AD203B41FA5}">
                      <a16:colId xmlns:a16="http://schemas.microsoft.com/office/drawing/2014/main" val="803228830"/>
                    </a:ext>
                  </a:extLst>
                </a:gridCol>
                <a:gridCol w="658368">
                  <a:extLst>
                    <a:ext uri="{9D8B030D-6E8A-4147-A177-3AD203B41FA5}">
                      <a16:colId xmlns:a16="http://schemas.microsoft.com/office/drawing/2014/main" val="2142351661"/>
                    </a:ext>
                  </a:extLst>
                </a:gridCol>
                <a:gridCol w="658368">
                  <a:extLst>
                    <a:ext uri="{9D8B030D-6E8A-4147-A177-3AD203B41FA5}">
                      <a16:colId xmlns:a16="http://schemas.microsoft.com/office/drawing/2014/main" val="100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0262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Medical - 2026-03-03 19:00:30</a:t>
                      </a:r>
                      <a:r>
                        <a:rPr kumimoji="0" lang="en-US" sz="1000" b="0" i="0" u="none" strike="noStrike" kern="1200" cap="none" spc="0" normalizeH="0" baseline="0" noProof="0">
                          <a:ln>
                            <a:noFill/>
                          </a:ln>
                          <a:solidFill>
                            <a:prstClr val="black"/>
                          </a:solidFill>
                          <a:effectLst/>
                          <a:uLnTx/>
                          <a:uFillTx/>
                          <a:latin typeface="Calibri"/>
                          <a:ea typeface="+mn-ea"/>
                          <a:cs typeface="+mn-cs"/>
                        </a:rPr>
                        <a:t>
 Patient positioning in cranial surgery can be a challenge for the operating surgeon in terms of visualization and work comfort, especially during long surgeries. At the recent Skull Base Workshop at Chulalongkorn University Surgical Training Center in Bangkok, Thailand, surgeons could try the ARveo 8x surgical microscope with the MyVeo headset for the first time. They were amazed about the possibilities that this ecosystem brings to help improve surgical comfort and visualization.
▶ Watch the full video here: https://lnkd.in/gDvf76J8 
#MyVeo #ARveo8x #Neurosurgery #MedicalEducation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https://media.licdn.com/dms/image/v2/D5610AQEAhfxgkJHFJg/videocover-high/B56Zy2XAziIkBI-/0/1772586013577?e=1776970800&amp;v=beta&amp;t=yx87UK9VTA1UugQZqmI0eo9e7vxUByYSlAQc98Ym5B0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9.9706 %</a:t>
                      </a:r>
                    </a:p>
                  </a:txBody>
                  <a:tcPr/>
                </a:tc>
                <a:extLst>
                  <a:ext uri="{0D108BD9-81ED-4DB2-BD59-A6C34878D82A}">
                    <a16:rowId xmlns:a16="http://schemas.microsoft.com/office/drawing/2014/main" val="105302424"/>
                  </a:ext>
                </a:extLst>
              </a:tr>
            </a:tbl>
          </a:graphicData>
        </a:graphic>
      </p:graphicFrame>
      <p:sp>
        <p:nvSpPr>
          <p:cNvPr id="4" name="Text Placeholder 3">
            <a:extLst>
              <a:ext uri="{FF2B5EF4-FFF2-40B4-BE49-F238E27FC236}">
                <a16:creationId xmlns:a16="http://schemas.microsoft.com/office/drawing/2014/main" id="{0FB34EB8-0279-4E53-BA93-3705DDF3D43E}"/>
              </a:ext>
            </a:extLst>
          </p:cNvPr>
          <p:cNvSpPr>
            <a:spLocks noGrp="1"/>
          </p:cNvSpPr>
          <p:nvPr>
            <p:ph type="body" sz="quarter" idx="14"/>
          </p:nvPr>
        </p:nvSpPr>
        <p:spPr/>
        <p:txBody>
          <a:bodyPr/>
          <a:lstStyle/>
          <a:p>
            <a:r>
              <a:rPr lang="en-US"/>
              <a:t>01/01/2026 - 04/15/2026</a:t>
            </a:r>
          </a:p>
        </p:txBody>
      </p:sp>
    </p:spTree>
    <p:extLst>
      <p:ext uri="{BB962C8B-B14F-4D97-AF65-F5344CB8AC3E}">
        <p14:creationId xmlns:p14="http://schemas.microsoft.com/office/powerpoint/2010/main" val="4187068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F9B0F-748C-4003-A18B-D9EEB6C63487}"/>
              </a:ext>
            </a:extLst>
          </p:cNvPr>
          <p:cNvSpPr>
            <a:spLocks noGrp="1"/>
          </p:cNvSpPr>
          <p:nvPr>
            <p:ph type="title"/>
          </p:nvPr>
        </p:nvSpPr>
        <p:spPr/>
        <p:txBody>
          <a:bodyPr/>
          <a:lstStyle/>
          <a:p>
            <a:r>
              <a:rPr lang="en-US"/>
              <a:t>Overall 🏆 Top 5 MICRO Posts YTD | Leica Microsystems - 2 of 5</a:t>
            </a:r>
          </a:p>
        </p:txBody>
      </p:sp>
      <p:graphicFrame>
        <p:nvGraphicFramePr>
          <p:cNvPr id="5" name="Table Placeholder 4">
            <a:extLst>
              <a:ext uri="{FF2B5EF4-FFF2-40B4-BE49-F238E27FC236}">
                <a16:creationId xmlns:a16="http://schemas.microsoft.com/office/drawing/2014/main" id="{83792023-2A73-4591-BA18-25A6C32CB847}"/>
              </a:ext>
            </a:extLst>
          </p:cNvPr>
          <p:cNvGraphicFramePr>
            <a:graphicFrameLocks noGrp="1"/>
          </p:cNvGraphicFramePr>
          <p:nvPr>
            <p:ph type="tbl" sz="quarter" idx="13"/>
            <p:extLst>
              <p:ext uri="{D42A27DB-BD31-4B8C-83A1-F6EECF244321}">
                <p14:modId xmlns:p14="http://schemas.microsoft.com/office/powerpoint/2010/main" val="162926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4537308"/>
                    </a:ext>
                  </a:extLst>
                </a:gridCol>
                <a:gridCol w="1316736">
                  <a:extLst>
                    <a:ext uri="{9D8B030D-6E8A-4147-A177-3AD203B41FA5}">
                      <a16:colId xmlns:a16="http://schemas.microsoft.com/office/drawing/2014/main" val="580429299"/>
                    </a:ext>
                  </a:extLst>
                </a:gridCol>
                <a:gridCol w="658368">
                  <a:extLst>
                    <a:ext uri="{9D8B030D-6E8A-4147-A177-3AD203B41FA5}">
                      <a16:colId xmlns:a16="http://schemas.microsoft.com/office/drawing/2014/main" val="594610727"/>
                    </a:ext>
                  </a:extLst>
                </a:gridCol>
                <a:gridCol w="658368">
                  <a:extLst>
                    <a:ext uri="{9D8B030D-6E8A-4147-A177-3AD203B41FA5}">
                      <a16:colId xmlns:a16="http://schemas.microsoft.com/office/drawing/2014/main" val="423713294"/>
                    </a:ext>
                  </a:extLst>
                </a:gridCol>
                <a:gridCol w="658368">
                  <a:extLst>
                    <a:ext uri="{9D8B030D-6E8A-4147-A177-3AD203B41FA5}">
                      <a16:colId xmlns:a16="http://schemas.microsoft.com/office/drawing/2014/main" val="4014868774"/>
                    </a:ext>
                  </a:extLst>
                </a:gridCol>
                <a:gridCol w="658368">
                  <a:extLst>
                    <a:ext uri="{9D8B030D-6E8A-4147-A177-3AD203B41FA5}">
                      <a16:colId xmlns:a16="http://schemas.microsoft.com/office/drawing/2014/main" val="1339782147"/>
                    </a:ext>
                  </a:extLst>
                </a:gridCol>
                <a:gridCol w="658368">
                  <a:extLst>
                    <a:ext uri="{9D8B030D-6E8A-4147-A177-3AD203B41FA5}">
                      <a16:colId xmlns:a16="http://schemas.microsoft.com/office/drawing/2014/main" val="2803445167"/>
                    </a:ext>
                  </a:extLst>
                </a:gridCol>
                <a:gridCol w="658368">
                  <a:extLst>
                    <a:ext uri="{9D8B030D-6E8A-4147-A177-3AD203B41FA5}">
                      <a16:colId xmlns:a16="http://schemas.microsoft.com/office/drawing/2014/main" val="230308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3917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Medical - 2026-01-12 06:00:49</a:t>
                      </a:r>
                      <a:r>
                        <a:rPr kumimoji="0" lang="en-US" sz="1000" b="0" i="0" u="none" strike="noStrike" kern="1200" cap="none" spc="0" normalizeH="0" baseline="0" noProof="0">
                          <a:ln>
                            <a:noFill/>
                          </a:ln>
                          <a:solidFill>
                            <a:prstClr val="black"/>
                          </a:solidFill>
                          <a:effectLst/>
                          <a:uLnTx/>
                          <a:uFillTx/>
                          <a:latin typeface="Calibri"/>
                          <a:ea typeface="+mn-ea"/>
                          <a:cs typeface="+mn-cs"/>
                        </a:rPr>
                        <a:t>
 Discover how Prof. Alex Alfieri uses the ARveo 8 microscope to enhance minimally invasive spine surgery. Watch his testimonial now! https://lnkd.in/gN4CFEUV 
Disclaimer: The statements of the healthcare professionals included in this presentation reflect only their opinion and personal experience. Not all products are approved or offered in every country. Please contact your Leica representative for more information.
#SpineSurgery #MinimallyInvasive #SurgicalMicroscope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https://media.licdn.com/dms/image/v2/D5610AQEKRzoZbjiw3w/videocover-high/B56ZuyFGrBH0BE-/0/1768219244458?e=1775739600&amp;v=beta&amp;t=CbYMfhX263DeJhkQuObmdJ5tZESWCACrOQ5K_noaU6g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7.1707 %</a:t>
                      </a:r>
                    </a:p>
                  </a:txBody>
                  <a:tcPr/>
                </a:tc>
                <a:extLst>
                  <a:ext uri="{0D108BD9-81ED-4DB2-BD59-A6C34878D82A}">
                    <a16:rowId xmlns:a16="http://schemas.microsoft.com/office/drawing/2014/main" val="2136265723"/>
                  </a:ext>
                </a:extLst>
              </a:tr>
            </a:tbl>
          </a:graphicData>
        </a:graphic>
      </p:graphicFrame>
      <p:sp>
        <p:nvSpPr>
          <p:cNvPr id="4" name="Text Placeholder 3">
            <a:extLst>
              <a:ext uri="{FF2B5EF4-FFF2-40B4-BE49-F238E27FC236}">
                <a16:creationId xmlns:a16="http://schemas.microsoft.com/office/drawing/2014/main" id="{AEF0043B-D177-4DD8-881D-F2C4C2A74FC7}"/>
              </a:ext>
            </a:extLst>
          </p:cNvPr>
          <p:cNvSpPr>
            <a:spLocks noGrp="1"/>
          </p:cNvSpPr>
          <p:nvPr>
            <p:ph type="body" sz="quarter" idx="14"/>
          </p:nvPr>
        </p:nvSpPr>
        <p:spPr/>
        <p:txBody>
          <a:bodyPr/>
          <a:lstStyle/>
          <a:p>
            <a:r>
              <a:rPr lang="en-US"/>
              <a:t>01/01/2026 - 04/15/2026</a:t>
            </a:r>
          </a:p>
        </p:txBody>
      </p:sp>
    </p:spTree>
    <p:extLst>
      <p:ext uri="{BB962C8B-B14F-4D97-AF65-F5344CB8AC3E}">
        <p14:creationId xmlns:p14="http://schemas.microsoft.com/office/powerpoint/2010/main" val="1845045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E03AF-587E-4C8C-A838-489C629475D8}"/>
              </a:ext>
            </a:extLst>
          </p:cNvPr>
          <p:cNvSpPr>
            <a:spLocks noGrp="1"/>
          </p:cNvSpPr>
          <p:nvPr>
            <p:ph type="title"/>
          </p:nvPr>
        </p:nvSpPr>
        <p:spPr/>
        <p:txBody>
          <a:bodyPr/>
          <a:lstStyle/>
          <a:p>
            <a:r>
              <a:rPr lang="en-US"/>
              <a:t>Overall 🏆 Top 5 MICRO Posts YTD | Leica Microsystems - 3 of 5</a:t>
            </a:r>
          </a:p>
        </p:txBody>
      </p:sp>
      <p:graphicFrame>
        <p:nvGraphicFramePr>
          <p:cNvPr id="5" name="Table Placeholder 4">
            <a:extLst>
              <a:ext uri="{FF2B5EF4-FFF2-40B4-BE49-F238E27FC236}">
                <a16:creationId xmlns:a16="http://schemas.microsoft.com/office/drawing/2014/main" id="{3A654DCC-10C6-4710-92D7-0E0B229BDA6F}"/>
              </a:ext>
            </a:extLst>
          </p:cNvPr>
          <p:cNvGraphicFramePr>
            <a:graphicFrameLocks noGrp="1"/>
          </p:cNvGraphicFramePr>
          <p:nvPr>
            <p:ph type="tbl" sz="quarter" idx="13"/>
            <p:extLst>
              <p:ext uri="{D42A27DB-BD31-4B8C-83A1-F6EECF244321}">
                <p14:modId xmlns:p14="http://schemas.microsoft.com/office/powerpoint/2010/main" val="142708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14121578"/>
                    </a:ext>
                  </a:extLst>
                </a:gridCol>
                <a:gridCol w="1316736">
                  <a:extLst>
                    <a:ext uri="{9D8B030D-6E8A-4147-A177-3AD203B41FA5}">
                      <a16:colId xmlns:a16="http://schemas.microsoft.com/office/drawing/2014/main" val="4191443146"/>
                    </a:ext>
                  </a:extLst>
                </a:gridCol>
                <a:gridCol w="658368">
                  <a:extLst>
                    <a:ext uri="{9D8B030D-6E8A-4147-A177-3AD203B41FA5}">
                      <a16:colId xmlns:a16="http://schemas.microsoft.com/office/drawing/2014/main" val="572289715"/>
                    </a:ext>
                  </a:extLst>
                </a:gridCol>
                <a:gridCol w="658368">
                  <a:extLst>
                    <a:ext uri="{9D8B030D-6E8A-4147-A177-3AD203B41FA5}">
                      <a16:colId xmlns:a16="http://schemas.microsoft.com/office/drawing/2014/main" val="2160802795"/>
                    </a:ext>
                  </a:extLst>
                </a:gridCol>
                <a:gridCol w="658368">
                  <a:extLst>
                    <a:ext uri="{9D8B030D-6E8A-4147-A177-3AD203B41FA5}">
                      <a16:colId xmlns:a16="http://schemas.microsoft.com/office/drawing/2014/main" val="2069144607"/>
                    </a:ext>
                  </a:extLst>
                </a:gridCol>
                <a:gridCol w="658368">
                  <a:extLst>
                    <a:ext uri="{9D8B030D-6E8A-4147-A177-3AD203B41FA5}">
                      <a16:colId xmlns:a16="http://schemas.microsoft.com/office/drawing/2014/main" val="564367529"/>
                    </a:ext>
                  </a:extLst>
                </a:gridCol>
                <a:gridCol w="658368">
                  <a:extLst>
                    <a:ext uri="{9D8B030D-6E8A-4147-A177-3AD203B41FA5}">
                      <a16:colId xmlns:a16="http://schemas.microsoft.com/office/drawing/2014/main" val="3701825849"/>
                    </a:ext>
                  </a:extLst>
                </a:gridCol>
                <a:gridCol w="658368">
                  <a:extLst>
                    <a:ext uri="{9D8B030D-6E8A-4147-A177-3AD203B41FA5}">
                      <a16:colId xmlns:a16="http://schemas.microsoft.com/office/drawing/2014/main" val="732175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4363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Medical - 2026-03-09 19:00:29</a:t>
                      </a:r>
                      <a:r>
                        <a:rPr kumimoji="0" lang="en-US" sz="1000" b="0" i="0" u="none" strike="noStrike" kern="1200" cap="none" spc="0" normalizeH="0" baseline="0" noProof="0">
                          <a:ln>
                            <a:noFill/>
                          </a:ln>
                          <a:solidFill>
                            <a:prstClr val="black"/>
                          </a:solidFill>
                          <a:effectLst/>
                          <a:uLnTx/>
                          <a:uFillTx/>
                          <a:latin typeface="Calibri"/>
                          <a:ea typeface="+mn-ea"/>
                          <a:cs typeface="+mn-cs"/>
                        </a:rPr>
                        <a:t>
 🔬 Deep skull base regions are among the toughest to visualize in neurosurgery. At a cadaveric workshop at Chulalongkorn University in Bangkok, experts explored how the ARveo 8x combines premium Leica optics with immersive 3D viewing to deliver clarity in deep, narrow surgical corridors. 
▶ Watch the full video here: https://lnkd.in/gDvf76J8 
#SkullBaseSurgery #ARveo8x #NeurosurgeryTraining #MedicalEducation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https://media.licdn.com/dms/image/v2/D5610AQEp_EHBrn4E6w/videocover-high/B56ZzVC150JkBI-/0/1773100820220?e=1776970800&amp;v=beta&amp;t=0sf24IlCWdmRRoPqJHC2oTmL61JhexhUTSSDobSCd18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6.5028 %</a:t>
                      </a:r>
                    </a:p>
                  </a:txBody>
                  <a:tcPr/>
                </a:tc>
                <a:extLst>
                  <a:ext uri="{0D108BD9-81ED-4DB2-BD59-A6C34878D82A}">
                    <a16:rowId xmlns:a16="http://schemas.microsoft.com/office/drawing/2014/main" val="3218494668"/>
                  </a:ext>
                </a:extLst>
              </a:tr>
            </a:tbl>
          </a:graphicData>
        </a:graphic>
      </p:graphicFrame>
      <p:sp>
        <p:nvSpPr>
          <p:cNvPr id="4" name="Text Placeholder 3">
            <a:extLst>
              <a:ext uri="{FF2B5EF4-FFF2-40B4-BE49-F238E27FC236}">
                <a16:creationId xmlns:a16="http://schemas.microsoft.com/office/drawing/2014/main" id="{C1AB1C41-579C-43A2-872D-3341FD4DE573}"/>
              </a:ext>
            </a:extLst>
          </p:cNvPr>
          <p:cNvSpPr>
            <a:spLocks noGrp="1"/>
          </p:cNvSpPr>
          <p:nvPr>
            <p:ph type="body" sz="quarter" idx="14"/>
          </p:nvPr>
        </p:nvSpPr>
        <p:spPr/>
        <p:txBody>
          <a:bodyPr/>
          <a:lstStyle/>
          <a:p>
            <a:r>
              <a:rPr lang="en-US"/>
              <a:t>01/01/2026 - 04/15/2026</a:t>
            </a:r>
          </a:p>
        </p:txBody>
      </p:sp>
    </p:spTree>
    <p:extLst>
      <p:ext uri="{BB962C8B-B14F-4D97-AF65-F5344CB8AC3E}">
        <p14:creationId xmlns:p14="http://schemas.microsoft.com/office/powerpoint/2010/main" val="2302039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0C96B-0834-4F0A-8C4F-BF2A5893B155}"/>
              </a:ext>
            </a:extLst>
          </p:cNvPr>
          <p:cNvSpPr>
            <a:spLocks noGrp="1"/>
          </p:cNvSpPr>
          <p:nvPr>
            <p:ph type="title"/>
          </p:nvPr>
        </p:nvSpPr>
        <p:spPr/>
        <p:txBody>
          <a:bodyPr/>
          <a:lstStyle/>
          <a:p>
            <a:r>
              <a:rPr lang="en-US"/>
              <a:t>Overall 🏆 Top 5 MICRO Posts YTD | Leica Microsystems - 4 of 5</a:t>
            </a:r>
          </a:p>
        </p:txBody>
      </p:sp>
      <p:graphicFrame>
        <p:nvGraphicFramePr>
          <p:cNvPr id="5" name="Table Placeholder 4">
            <a:extLst>
              <a:ext uri="{FF2B5EF4-FFF2-40B4-BE49-F238E27FC236}">
                <a16:creationId xmlns:a16="http://schemas.microsoft.com/office/drawing/2014/main" id="{1DF067E8-036D-4CD8-AF33-A4546CA905FF}"/>
              </a:ext>
            </a:extLst>
          </p:cNvPr>
          <p:cNvGraphicFramePr>
            <a:graphicFrameLocks noGrp="1"/>
          </p:cNvGraphicFramePr>
          <p:nvPr>
            <p:ph type="tbl" sz="quarter" idx="13"/>
            <p:extLst>
              <p:ext uri="{D42A27DB-BD31-4B8C-83A1-F6EECF244321}">
                <p14:modId xmlns:p14="http://schemas.microsoft.com/office/powerpoint/2010/main" val="76019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556829"/>
                    </a:ext>
                  </a:extLst>
                </a:gridCol>
                <a:gridCol w="1316736">
                  <a:extLst>
                    <a:ext uri="{9D8B030D-6E8A-4147-A177-3AD203B41FA5}">
                      <a16:colId xmlns:a16="http://schemas.microsoft.com/office/drawing/2014/main" val="3571575998"/>
                    </a:ext>
                  </a:extLst>
                </a:gridCol>
                <a:gridCol w="658368">
                  <a:extLst>
                    <a:ext uri="{9D8B030D-6E8A-4147-A177-3AD203B41FA5}">
                      <a16:colId xmlns:a16="http://schemas.microsoft.com/office/drawing/2014/main" val="820947867"/>
                    </a:ext>
                  </a:extLst>
                </a:gridCol>
                <a:gridCol w="658368">
                  <a:extLst>
                    <a:ext uri="{9D8B030D-6E8A-4147-A177-3AD203B41FA5}">
                      <a16:colId xmlns:a16="http://schemas.microsoft.com/office/drawing/2014/main" val="1755991850"/>
                    </a:ext>
                  </a:extLst>
                </a:gridCol>
                <a:gridCol w="658368">
                  <a:extLst>
                    <a:ext uri="{9D8B030D-6E8A-4147-A177-3AD203B41FA5}">
                      <a16:colId xmlns:a16="http://schemas.microsoft.com/office/drawing/2014/main" val="2684888591"/>
                    </a:ext>
                  </a:extLst>
                </a:gridCol>
                <a:gridCol w="658368">
                  <a:extLst>
                    <a:ext uri="{9D8B030D-6E8A-4147-A177-3AD203B41FA5}">
                      <a16:colId xmlns:a16="http://schemas.microsoft.com/office/drawing/2014/main" val="125112638"/>
                    </a:ext>
                  </a:extLst>
                </a:gridCol>
                <a:gridCol w="658368">
                  <a:extLst>
                    <a:ext uri="{9D8B030D-6E8A-4147-A177-3AD203B41FA5}">
                      <a16:colId xmlns:a16="http://schemas.microsoft.com/office/drawing/2014/main" val="1007047831"/>
                    </a:ext>
                  </a:extLst>
                </a:gridCol>
                <a:gridCol w="658368">
                  <a:extLst>
                    <a:ext uri="{9D8B030D-6E8A-4147-A177-3AD203B41FA5}">
                      <a16:colId xmlns:a16="http://schemas.microsoft.com/office/drawing/2014/main" val="2161504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2626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Medical - 2026-01-15 12:30:38</a:t>
                      </a:r>
                      <a:r>
                        <a:rPr kumimoji="0" lang="en-US" sz="1000" b="0" i="0" u="none" strike="noStrike" kern="1200" cap="none" spc="0" normalizeH="0" baseline="0" noProof="0">
                          <a:ln>
                            <a:noFill/>
                          </a:ln>
                          <a:solidFill>
                            <a:prstClr val="black"/>
                          </a:solidFill>
                          <a:effectLst/>
                          <a:uLnTx/>
                          <a:uFillTx/>
                          <a:latin typeface="Calibri"/>
                          <a:ea typeface="+mn-ea"/>
                          <a:cs typeface="+mn-cs"/>
                        </a:rPr>
                        <a:t>
 Optics in focus: with ARveo 8, you benefit from FusionOptics technology, combining enhanced depth of field with high resolution for an optimal view of the surgical field. 👉 To learn more, watch the full video https://fcld.ly/k2t2rmf, featuring Dr. Kyle Wu, Assistant Professor of Neurological Surgery at Wexner Medical Center, The Ohio State University (US).
#SurgicalOptics #neurosurgery
Note: Not all products or services are approved or offered in every market. Please contact your local Leica representative for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https://media.licdn.com/dms/image/v2/D5610AQFBJ0uMf789Xw/videocover-high/B56ZvC7G6UIEBE-/0/1768501836125?e=1775739600&amp;v=beta&amp;t=ofVztYl7yhhSMYPnVQU2d_3SeRJ48C13DAPOXVo__Bg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7.1775 %</a:t>
                      </a:r>
                    </a:p>
                  </a:txBody>
                  <a:tcPr/>
                </a:tc>
                <a:extLst>
                  <a:ext uri="{0D108BD9-81ED-4DB2-BD59-A6C34878D82A}">
                    <a16:rowId xmlns:a16="http://schemas.microsoft.com/office/drawing/2014/main" val="2691882680"/>
                  </a:ext>
                </a:extLst>
              </a:tr>
            </a:tbl>
          </a:graphicData>
        </a:graphic>
      </p:graphicFrame>
      <p:sp>
        <p:nvSpPr>
          <p:cNvPr id="4" name="Text Placeholder 3">
            <a:extLst>
              <a:ext uri="{FF2B5EF4-FFF2-40B4-BE49-F238E27FC236}">
                <a16:creationId xmlns:a16="http://schemas.microsoft.com/office/drawing/2014/main" id="{911E6047-49BE-440C-AEFA-AF872333D035}"/>
              </a:ext>
            </a:extLst>
          </p:cNvPr>
          <p:cNvSpPr>
            <a:spLocks noGrp="1"/>
          </p:cNvSpPr>
          <p:nvPr>
            <p:ph type="body" sz="quarter" idx="14"/>
          </p:nvPr>
        </p:nvSpPr>
        <p:spPr/>
        <p:txBody>
          <a:bodyPr/>
          <a:lstStyle/>
          <a:p>
            <a:r>
              <a:rPr lang="en-US"/>
              <a:t>01/01/2026 - 04/15/2026</a:t>
            </a:r>
          </a:p>
        </p:txBody>
      </p:sp>
    </p:spTree>
    <p:extLst>
      <p:ext uri="{BB962C8B-B14F-4D97-AF65-F5344CB8AC3E}">
        <p14:creationId xmlns:p14="http://schemas.microsoft.com/office/powerpoint/2010/main" val="684300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FA8C7-90AC-47A9-AC5D-FDBDC14AC505}"/>
              </a:ext>
            </a:extLst>
          </p:cNvPr>
          <p:cNvSpPr>
            <a:spLocks noGrp="1"/>
          </p:cNvSpPr>
          <p:nvPr>
            <p:ph type="title"/>
          </p:nvPr>
        </p:nvSpPr>
        <p:spPr/>
        <p:txBody>
          <a:bodyPr/>
          <a:lstStyle/>
          <a:p>
            <a:r>
              <a:rPr lang="en-US"/>
              <a:t>Overall 🏆 Top 5 MICRO Posts YTD | Leica Microsystems - 5 of 5</a:t>
            </a:r>
          </a:p>
        </p:txBody>
      </p:sp>
      <p:graphicFrame>
        <p:nvGraphicFramePr>
          <p:cNvPr id="5" name="Table Placeholder 4">
            <a:extLst>
              <a:ext uri="{FF2B5EF4-FFF2-40B4-BE49-F238E27FC236}">
                <a16:creationId xmlns:a16="http://schemas.microsoft.com/office/drawing/2014/main" id="{FF35B104-B6A1-4151-BD04-FDE25FE97562}"/>
              </a:ext>
            </a:extLst>
          </p:cNvPr>
          <p:cNvGraphicFramePr>
            <a:graphicFrameLocks noGrp="1"/>
          </p:cNvGraphicFramePr>
          <p:nvPr>
            <p:ph type="tbl" sz="quarter" idx="13"/>
            <p:extLst>
              <p:ext uri="{D42A27DB-BD31-4B8C-83A1-F6EECF244321}">
                <p14:modId xmlns:p14="http://schemas.microsoft.com/office/powerpoint/2010/main" val="4271091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45999258"/>
                    </a:ext>
                  </a:extLst>
                </a:gridCol>
                <a:gridCol w="1316736">
                  <a:extLst>
                    <a:ext uri="{9D8B030D-6E8A-4147-A177-3AD203B41FA5}">
                      <a16:colId xmlns:a16="http://schemas.microsoft.com/office/drawing/2014/main" val="1963665349"/>
                    </a:ext>
                  </a:extLst>
                </a:gridCol>
                <a:gridCol w="658368">
                  <a:extLst>
                    <a:ext uri="{9D8B030D-6E8A-4147-A177-3AD203B41FA5}">
                      <a16:colId xmlns:a16="http://schemas.microsoft.com/office/drawing/2014/main" val="2254359487"/>
                    </a:ext>
                  </a:extLst>
                </a:gridCol>
                <a:gridCol w="658368">
                  <a:extLst>
                    <a:ext uri="{9D8B030D-6E8A-4147-A177-3AD203B41FA5}">
                      <a16:colId xmlns:a16="http://schemas.microsoft.com/office/drawing/2014/main" val="2839115922"/>
                    </a:ext>
                  </a:extLst>
                </a:gridCol>
                <a:gridCol w="658368">
                  <a:extLst>
                    <a:ext uri="{9D8B030D-6E8A-4147-A177-3AD203B41FA5}">
                      <a16:colId xmlns:a16="http://schemas.microsoft.com/office/drawing/2014/main" val="2505790853"/>
                    </a:ext>
                  </a:extLst>
                </a:gridCol>
                <a:gridCol w="658368">
                  <a:extLst>
                    <a:ext uri="{9D8B030D-6E8A-4147-A177-3AD203B41FA5}">
                      <a16:colId xmlns:a16="http://schemas.microsoft.com/office/drawing/2014/main" val="3766649603"/>
                    </a:ext>
                  </a:extLst>
                </a:gridCol>
                <a:gridCol w="658368">
                  <a:extLst>
                    <a:ext uri="{9D8B030D-6E8A-4147-A177-3AD203B41FA5}">
                      <a16:colId xmlns:a16="http://schemas.microsoft.com/office/drawing/2014/main" val="2730152016"/>
                    </a:ext>
                  </a:extLst>
                </a:gridCol>
                <a:gridCol w="658368">
                  <a:extLst>
                    <a:ext uri="{9D8B030D-6E8A-4147-A177-3AD203B41FA5}">
                      <a16:colId xmlns:a16="http://schemas.microsoft.com/office/drawing/2014/main" val="10386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5530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Leica Microsystems Medical - 2026-04-13 12:00:12</a:t>
                      </a:r>
                      <a:r>
                        <a:rPr kumimoji="0" lang="en-US" sz="1000" b="0" i="0" u="none" strike="noStrike" kern="1200" cap="none" spc="0" normalizeH="0" baseline="0" noProof="0">
                          <a:ln>
                            <a:noFill/>
                          </a:ln>
                          <a:solidFill>
                            <a:prstClr val="black"/>
                          </a:solidFill>
                          <a:effectLst/>
                          <a:uLnTx/>
                          <a:uFillTx/>
                          <a:latin typeface="Calibri"/>
                          <a:ea typeface="+mn-ea"/>
                          <a:cs typeface="+mn-cs"/>
                        </a:rPr>
                        <a:t>
 Meet us at #AANS2026 in San Antonio! Redefine digital visualization with the ARveo 8x 3D microscope and MyVeo headset.
📍 Booth 137 | 📅 May 1-3 
👉 Book your demo: https://fcld.ly/0ytea9p 
#Neurosurgery #ARveo8x #MyVeo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https://media.licdn.com/dms/image/v2/D5610AQF3raS1b7N-8A/image-shrink_1280/B56Z2HyVWpIUAc-/0/1776099612575?e=1776970800&amp;v=beta&amp;t=MvkHuJ2LFpEU2poO3yAqB67MsiVoOCV4Fi3V0qwBeTg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9.1037 %</a:t>
                      </a:r>
                    </a:p>
                  </a:txBody>
                  <a:tcPr/>
                </a:tc>
                <a:extLst>
                  <a:ext uri="{0D108BD9-81ED-4DB2-BD59-A6C34878D82A}">
                    <a16:rowId xmlns:a16="http://schemas.microsoft.com/office/drawing/2014/main" val="2817736763"/>
                  </a:ext>
                </a:extLst>
              </a:tr>
            </a:tbl>
          </a:graphicData>
        </a:graphic>
      </p:graphicFrame>
      <p:sp>
        <p:nvSpPr>
          <p:cNvPr id="4" name="Text Placeholder 3">
            <a:extLst>
              <a:ext uri="{FF2B5EF4-FFF2-40B4-BE49-F238E27FC236}">
                <a16:creationId xmlns:a16="http://schemas.microsoft.com/office/drawing/2014/main" id="{1B7A881D-721A-4579-A517-9D37710AD203}"/>
              </a:ext>
            </a:extLst>
          </p:cNvPr>
          <p:cNvSpPr>
            <a:spLocks noGrp="1"/>
          </p:cNvSpPr>
          <p:nvPr>
            <p:ph type="body" sz="quarter" idx="14"/>
          </p:nvPr>
        </p:nvSpPr>
        <p:spPr/>
        <p:txBody>
          <a:bodyPr/>
          <a:lstStyle/>
          <a:p>
            <a:r>
              <a:rPr lang="en-US"/>
              <a:t>01/01/2026 - 04/15/2026</a:t>
            </a:r>
          </a:p>
        </p:txBody>
      </p:sp>
    </p:spTree>
    <p:extLst>
      <p:ext uri="{BB962C8B-B14F-4D97-AF65-F5344CB8AC3E}">
        <p14:creationId xmlns:p14="http://schemas.microsoft.com/office/powerpoint/2010/main" val="37685516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799</Words>
  <Application>Microsoft Office PowerPoint</Application>
  <PresentationFormat>On-screen Show (4:3)</PresentationFormat>
  <Paragraphs>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Overall 🏆 Top 5 MICRO Posts YTD | Leica Microsystems - 1 of 5</vt:lpstr>
      <vt:lpstr>Overall 🏆 Top 5 MICRO Posts YTD | Leica Microsystems - 2 of 5</vt:lpstr>
      <vt:lpstr>Overall 🏆 Top 5 MICRO Posts YTD | Leica Microsystems - 3 of 5</vt:lpstr>
      <vt:lpstr>Overall 🏆 Top 5 MICRO Posts YTD | Leica Microsystems - 4 of 5</vt:lpstr>
      <vt:lpstr>Overall 🏆 Top 5 MICRO Posts YTD | Leica Microsystems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 Top 5 MICRO Posts YTD | Leica Microsystems - 1 of 5</dc:title>
  <dc:creator>Frederik Born</dc:creator>
  <cp:lastModifiedBy>Frederik Born</cp:lastModifiedBy>
  <cp:revision>1</cp:revision>
  <dcterms:created xsi:type="dcterms:W3CDTF">2026-04-16T19:58:39Z</dcterms:created>
  <dcterms:modified xsi:type="dcterms:W3CDTF">2026-04-16T19:58:53Z</dcterms:modified>
</cp:coreProperties>
</file>