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ED69F-FDA5-4B08-BF22-7DDEB27C7E37}"/>
              </a:ext>
            </a:extLst>
          </p:cNvPr>
          <p:cNvSpPr>
            <a:spLocks noGrp="1"/>
          </p:cNvSpPr>
          <p:nvPr>
            <p:ph type="title"/>
          </p:nvPr>
        </p:nvSpPr>
        <p:spPr/>
        <p:txBody>
          <a:bodyPr/>
          <a:lstStyle/>
          <a:p>
            <a:r>
              <a:rPr lang="en-US"/>
              <a:t>LinkedIn Posts Table | Leica Microsystems - 1 of 4</a:t>
            </a:r>
          </a:p>
        </p:txBody>
      </p:sp>
      <p:graphicFrame>
        <p:nvGraphicFramePr>
          <p:cNvPr id="5" name="Table Placeholder 4">
            <a:extLst>
              <a:ext uri="{FF2B5EF4-FFF2-40B4-BE49-F238E27FC236}">
                <a16:creationId xmlns:a16="http://schemas.microsoft.com/office/drawing/2014/main" id="{C43816FF-9252-4CBF-B39E-A4D7BFA31953}"/>
              </a:ext>
            </a:extLst>
          </p:cNvPr>
          <p:cNvGraphicFramePr>
            <a:graphicFrameLocks noGrp="1"/>
          </p:cNvGraphicFramePr>
          <p:nvPr>
            <p:ph type="tbl" sz="quarter" idx="13"/>
            <p:extLst>
              <p:ext uri="{D42A27DB-BD31-4B8C-83A1-F6EECF244321}">
                <p14:modId xmlns:p14="http://schemas.microsoft.com/office/powerpoint/2010/main" val="3249548840"/>
              </p:ext>
            </p:extLst>
          </p:nvPr>
        </p:nvGraphicFramePr>
        <p:xfrm>
          <a:off x="457200" y="1731963"/>
          <a:ext cx="8065008" cy="2468880"/>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07015158"/>
                    </a:ext>
                  </a:extLst>
                </a:gridCol>
                <a:gridCol w="2304288">
                  <a:extLst>
                    <a:ext uri="{9D8B030D-6E8A-4147-A177-3AD203B41FA5}">
                      <a16:colId xmlns:a16="http://schemas.microsoft.com/office/drawing/2014/main" val="3389315328"/>
                    </a:ext>
                  </a:extLst>
                </a:gridCol>
                <a:gridCol w="1152144">
                  <a:extLst>
                    <a:ext uri="{9D8B030D-6E8A-4147-A177-3AD203B41FA5}">
                      <a16:colId xmlns:a16="http://schemas.microsoft.com/office/drawing/2014/main" val="2820660097"/>
                    </a:ext>
                  </a:extLst>
                </a:gridCol>
                <a:gridCol w="1152144">
                  <a:extLst>
                    <a:ext uri="{9D8B030D-6E8A-4147-A177-3AD203B41FA5}">
                      <a16:colId xmlns:a16="http://schemas.microsoft.com/office/drawing/2014/main" val="3143946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2924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Medical - 2025-04-25 15:45:20</a:t>
                      </a:r>
                      <a:r>
                        <a:rPr kumimoji="0" lang="en-US" sz="1000" b="0" i="0" u="none" strike="noStrike" kern="1200" cap="none" spc="0" normalizeH="0" baseline="0" noProof="0">
                          <a:ln>
                            <a:noFill/>
                          </a:ln>
                          <a:solidFill>
                            <a:prstClr val="black"/>
                          </a:solidFill>
                          <a:effectLst/>
                          <a:uLnTx/>
                          <a:uFillTx/>
                          <a:latin typeface="Calibri"/>
                          <a:ea typeface="+mn-ea"/>
                          <a:cs typeface="+mn-cs"/>
                        </a:rPr>
                        <a:t>
 🎉GRAND DEBUT at #ASCRS2025! Meet the game-changing Proveo 8x with MyVeo, only at Booth 2239, South Hall. 
Be there for the unveiling of this breakthrough in ophthalmic surgery, featuring real-time 3D 4K imaging, multiple viewing modes, enhanced comfort and workflow. Experience it for yourself. Discover more: https://fcld.ly/g71pb5z 
#Realtime3D #FutureOfOphthalmology 
American Society of Cataract and Refractive Surgery (ASCRS) ASCRS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https://media.licdn.com/dms/image/v2/D4E10AQHvv9QscdvSMA/image-shrink_1280/B4EZZusmPbHEAQ-/0/1745613909991?e=1748437200&amp;v=beta&amp;t=1cktYl_1OYu1X29MZnQnE6f8o3h28SZpzfAaCsbm-20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35.665682372577 %</a:t>
                      </a:r>
                    </a:p>
                  </a:txBody>
                  <a:tcPr/>
                </a:tc>
                <a:extLst>
                  <a:ext uri="{0D108BD9-81ED-4DB2-BD59-A6C34878D82A}">
                    <a16:rowId xmlns:a16="http://schemas.microsoft.com/office/drawing/2014/main" val="495435093"/>
                  </a:ext>
                </a:extLst>
              </a:tr>
            </a:tbl>
          </a:graphicData>
        </a:graphic>
      </p:graphicFrame>
      <p:sp>
        <p:nvSpPr>
          <p:cNvPr id="4" name="Text Placeholder 3">
            <a:extLst>
              <a:ext uri="{FF2B5EF4-FFF2-40B4-BE49-F238E27FC236}">
                <a16:creationId xmlns:a16="http://schemas.microsoft.com/office/drawing/2014/main" id="{66437E9E-5B45-4C43-A9B4-4522467B440A}"/>
              </a:ext>
            </a:extLst>
          </p:cNvPr>
          <p:cNvSpPr>
            <a:spLocks noGrp="1"/>
          </p:cNvSpPr>
          <p:nvPr>
            <p:ph type="body" sz="quarter" idx="14"/>
          </p:nvPr>
        </p:nvSpPr>
        <p:spPr/>
        <p:txBody>
          <a:bodyPr/>
          <a:lstStyle/>
          <a:p>
            <a:r>
              <a:rPr lang="en-US"/>
              <a:t>01/01/2025 - 05/31/2025</a:t>
            </a:r>
          </a:p>
        </p:txBody>
      </p:sp>
    </p:spTree>
    <p:extLst>
      <p:ext uri="{BB962C8B-B14F-4D97-AF65-F5344CB8AC3E}">
        <p14:creationId xmlns:p14="http://schemas.microsoft.com/office/powerpoint/2010/main" val="535195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5A2A9-A2CB-4B97-AAC9-831C668F526C}"/>
              </a:ext>
            </a:extLst>
          </p:cNvPr>
          <p:cNvSpPr>
            <a:spLocks noGrp="1"/>
          </p:cNvSpPr>
          <p:nvPr>
            <p:ph type="title"/>
          </p:nvPr>
        </p:nvSpPr>
        <p:spPr/>
        <p:txBody>
          <a:bodyPr/>
          <a:lstStyle/>
          <a:p>
            <a:r>
              <a:rPr lang="en-US"/>
              <a:t>LinkedIn Posts Table | Leica Microsystems - 2 of 4</a:t>
            </a:r>
          </a:p>
        </p:txBody>
      </p:sp>
      <p:graphicFrame>
        <p:nvGraphicFramePr>
          <p:cNvPr id="5" name="Table Placeholder 4">
            <a:extLst>
              <a:ext uri="{FF2B5EF4-FFF2-40B4-BE49-F238E27FC236}">
                <a16:creationId xmlns:a16="http://schemas.microsoft.com/office/drawing/2014/main" id="{C8C39570-5ADC-49AF-B585-4D5ED20ADD96}"/>
              </a:ext>
            </a:extLst>
          </p:cNvPr>
          <p:cNvGraphicFramePr>
            <a:graphicFrameLocks noGrp="1"/>
          </p:cNvGraphicFramePr>
          <p:nvPr>
            <p:ph type="tbl" sz="quarter" idx="13"/>
            <p:extLst>
              <p:ext uri="{D42A27DB-BD31-4B8C-83A1-F6EECF244321}">
                <p14:modId xmlns:p14="http://schemas.microsoft.com/office/powerpoint/2010/main" val="1195958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39480157"/>
                    </a:ext>
                  </a:extLst>
                </a:gridCol>
                <a:gridCol w="2304288">
                  <a:extLst>
                    <a:ext uri="{9D8B030D-6E8A-4147-A177-3AD203B41FA5}">
                      <a16:colId xmlns:a16="http://schemas.microsoft.com/office/drawing/2014/main" val="399411427"/>
                    </a:ext>
                  </a:extLst>
                </a:gridCol>
                <a:gridCol w="1152144">
                  <a:extLst>
                    <a:ext uri="{9D8B030D-6E8A-4147-A177-3AD203B41FA5}">
                      <a16:colId xmlns:a16="http://schemas.microsoft.com/office/drawing/2014/main" val="1213364441"/>
                    </a:ext>
                  </a:extLst>
                </a:gridCol>
                <a:gridCol w="1152144">
                  <a:extLst>
                    <a:ext uri="{9D8B030D-6E8A-4147-A177-3AD203B41FA5}">
                      <a16:colId xmlns:a16="http://schemas.microsoft.com/office/drawing/2014/main" val="47045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36575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Medical - 2025-05-15 13:15:08</a:t>
                      </a:r>
                      <a:r>
                        <a:rPr kumimoji="0" lang="en-US" sz="1000" b="0" i="0" u="none" strike="noStrike" kern="1200" cap="none" spc="0" normalizeH="0" baseline="0" noProof="0">
                          <a:ln>
                            <a:noFill/>
                          </a:ln>
                          <a:solidFill>
                            <a:prstClr val="black"/>
                          </a:solidFill>
                          <a:effectLst/>
                          <a:uLnTx/>
                          <a:uFillTx/>
                          <a:latin typeface="Calibri"/>
                          <a:ea typeface="+mn-ea"/>
                          <a:cs typeface="+mn-cs"/>
                        </a:rPr>
                        <a:t>
 📍Live from #DOC2025 in Nuremberg! We're excited to be on site with our amazing team and partners at Booth E1 together with Medana – presenting the German premiere of the Proveo 8x 3D Digital Microscope. 
🔬 Discover ophthalmic surgery with real-time 3D visualization, enhanced comfort and focus &amp; access to the digital future. Come by, say hi 👋, and experience the future of ophthalmic surgery in action! 
👉 Don’t forget to book your live demo! https://fcld.ly/ruy3ab5 
#3Dimaging #OphthalmicSurgery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https://media.licdn.com/dms/image/v2/D4E10AQGcyeHRzjwcQA/image-shrink_1280/B4EZbVKDMfHcAM-/0/1747332905932?e=1748437200&amp;v=beta&amp;t=-5iGhR595MzPpDWiBBNe6okjKmymvQELCmqZJnfOs1c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28.169014084507 %</a:t>
                      </a:r>
                    </a:p>
                  </a:txBody>
                  <a:tcPr/>
                </a:tc>
                <a:extLst>
                  <a:ext uri="{0D108BD9-81ED-4DB2-BD59-A6C34878D82A}">
                    <a16:rowId xmlns:a16="http://schemas.microsoft.com/office/drawing/2014/main" val="3063762317"/>
                  </a:ext>
                </a:extLst>
              </a:tr>
            </a:tbl>
          </a:graphicData>
        </a:graphic>
      </p:graphicFrame>
      <p:sp>
        <p:nvSpPr>
          <p:cNvPr id="4" name="Text Placeholder 3">
            <a:extLst>
              <a:ext uri="{FF2B5EF4-FFF2-40B4-BE49-F238E27FC236}">
                <a16:creationId xmlns:a16="http://schemas.microsoft.com/office/drawing/2014/main" id="{854587D5-D7B7-490C-8FF7-15C94D6866C6}"/>
              </a:ext>
            </a:extLst>
          </p:cNvPr>
          <p:cNvSpPr>
            <a:spLocks noGrp="1"/>
          </p:cNvSpPr>
          <p:nvPr>
            <p:ph type="body" sz="quarter" idx="14"/>
          </p:nvPr>
        </p:nvSpPr>
        <p:spPr/>
        <p:txBody>
          <a:bodyPr/>
          <a:lstStyle/>
          <a:p>
            <a:r>
              <a:rPr lang="en-US"/>
              <a:t>01/01/2025 - 05/31/2025</a:t>
            </a:r>
          </a:p>
        </p:txBody>
      </p:sp>
    </p:spTree>
    <p:extLst>
      <p:ext uri="{BB962C8B-B14F-4D97-AF65-F5344CB8AC3E}">
        <p14:creationId xmlns:p14="http://schemas.microsoft.com/office/powerpoint/2010/main" val="3058170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D3854-48DE-4F6D-A1A7-99F123B533D6}"/>
              </a:ext>
            </a:extLst>
          </p:cNvPr>
          <p:cNvSpPr>
            <a:spLocks noGrp="1"/>
          </p:cNvSpPr>
          <p:nvPr>
            <p:ph type="title"/>
          </p:nvPr>
        </p:nvSpPr>
        <p:spPr/>
        <p:txBody>
          <a:bodyPr/>
          <a:lstStyle/>
          <a:p>
            <a:r>
              <a:rPr lang="en-US"/>
              <a:t>LinkedIn Posts Table | Leica Microsystems - 3 of 4</a:t>
            </a:r>
          </a:p>
        </p:txBody>
      </p:sp>
      <p:graphicFrame>
        <p:nvGraphicFramePr>
          <p:cNvPr id="5" name="Table Placeholder 4">
            <a:extLst>
              <a:ext uri="{FF2B5EF4-FFF2-40B4-BE49-F238E27FC236}">
                <a16:creationId xmlns:a16="http://schemas.microsoft.com/office/drawing/2014/main" id="{D6C045A3-8AE7-40C8-AE76-F24AF80480DC}"/>
              </a:ext>
            </a:extLst>
          </p:cNvPr>
          <p:cNvGraphicFramePr>
            <a:graphicFrameLocks noGrp="1"/>
          </p:cNvGraphicFramePr>
          <p:nvPr>
            <p:ph type="tbl" sz="quarter" idx="13"/>
            <p:extLst>
              <p:ext uri="{D42A27DB-BD31-4B8C-83A1-F6EECF244321}">
                <p14:modId xmlns:p14="http://schemas.microsoft.com/office/powerpoint/2010/main" val="2469270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12903757"/>
                    </a:ext>
                  </a:extLst>
                </a:gridCol>
                <a:gridCol w="2304288">
                  <a:extLst>
                    <a:ext uri="{9D8B030D-6E8A-4147-A177-3AD203B41FA5}">
                      <a16:colId xmlns:a16="http://schemas.microsoft.com/office/drawing/2014/main" val="387116965"/>
                    </a:ext>
                  </a:extLst>
                </a:gridCol>
                <a:gridCol w="1152144">
                  <a:extLst>
                    <a:ext uri="{9D8B030D-6E8A-4147-A177-3AD203B41FA5}">
                      <a16:colId xmlns:a16="http://schemas.microsoft.com/office/drawing/2014/main" val="3163616683"/>
                    </a:ext>
                  </a:extLst>
                </a:gridCol>
                <a:gridCol w="1152144">
                  <a:extLst>
                    <a:ext uri="{9D8B030D-6E8A-4147-A177-3AD203B41FA5}">
                      <a16:colId xmlns:a16="http://schemas.microsoft.com/office/drawing/2014/main" val="324190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0627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Medical - 2025-05-10 03:00:19</a:t>
                      </a:r>
                      <a:r>
                        <a:rPr kumimoji="0" lang="en-US" sz="1000" b="0" i="0" u="none" strike="noStrike" kern="1200" cap="none" spc="0" normalizeH="0" baseline="0" noProof="0">
                          <a:ln>
                            <a:noFill/>
                          </a:ln>
                          <a:solidFill>
                            <a:prstClr val="black"/>
                          </a:solidFill>
                          <a:effectLst/>
                          <a:uLnTx/>
                          <a:uFillTx/>
                          <a:latin typeface="Calibri"/>
                          <a:ea typeface="+mn-ea"/>
                          <a:cs typeface="+mn-cs"/>
                        </a:rPr>
                        <a:t>
 🚨 We're live at SFO Congrès 2025 for the EMEA premiere of Proveo 8x! Visit our team and see it in action until May 12th!
Join us at booth F4 for:
🔹 Real-time 3D  
🔹 Enhanced comfort  
🔹 Visualization freedom  
📍 Book your exclusive demo: https://fcld.ly/i06ndz1 
#3Dimaging #OphthalmicSurgery #SFO2025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https://media.licdn.com/dms/image/v2/D4E10AQH8O6d5JJVRXw/image-shrink_1280/B4EZa5NYSlHcAM-/0/1746864015781?e=1748437200&amp;v=beta&amp;t=wuHx2a1FiP-ywhsa-VdYewb2qWwWaEqnIEIOyGyKcSY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25.09778357236 %</a:t>
                      </a:r>
                    </a:p>
                  </a:txBody>
                  <a:tcPr/>
                </a:tc>
                <a:extLst>
                  <a:ext uri="{0D108BD9-81ED-4DB2-BD59-A6C34878D82A}">
                    <a16:rowId xmlns:a16="http://schemas.microsoft.com/office/drawing/2014/main" val="307133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Medical - 2025-05-08 06:00:20</a:t>
                      </a:r>
                      <a:r>
                        <a:rPr kumimoji="0" lang="en-US" sz="1000" b="0" i="0" u="none" strike="noStrike" kern="1200" cap="none" spc="0" normalizeH="0" baseline="0" noProof="0">
                          <a:ln>
                            <a:noFill/>
                          </a:ln>
                          <a:solidFill>
                            <a:prstClr val="black"/>
                          </a:solidFill>
                          <a:effectLst/>
                          <a:uLnTx/>
                          <a:uFillTx/>
                          <a:latin typeface="Calibri"/>
                          <a:ea typeface="+mn-ea"/>
                          <a:cs typeface="+mn-cs"/>
                        </a:rPr>
                        <a:t>
 ✅ What makes the Proveo 8x 3D digital microscope with MyVeo revolutionary? Proveo 8x takes your 3D experience to another level with unique 3D imaging power of the exclusive Leica medical camera built-in. Reimagine how you see, move and collaborate during 3D surgery with the MyVeo headset. 
Curious to learn more? Visit: https://fcld.ly/cpvp17l 
#Ophthalmology #FutureOfSurgery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https://media.licdn.com/dms/image/v2/D4E10AQE4dCxeBQP_ZA/image-shrink_1280/B4EZavjYwyHkAM-/0/1746702013113?e=1748437200&amp;v=beta&amp;t=3WPc4pqRi4idAQmrw78O76JJDcDtmSGo6322QpHDCR0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24.165517241379 %</a:t>
                      </a:r>
                    </a:p>
                  </a:txBody>
                  <a:tcPr/>
                </a:tc>
                <a:extLst>
                  <a:ext uri="{0D108BD9-81ED-4DB2-BD59-A6C34878D82A}">
                    <a16:rowId xmlns:a16="http://schemas.microsoft.com/office/drawing/2014/main" val="3401237150"/>
                  </a:ext>
                </a:extLst>
              </a:tr>
            </a:tbl>
          </a:graphicData>
        </a:graphic>
      </p:graphicFrame>
      <p:sp>
        <p:nvSpPr>
          <p:cNvPr id="4" name="Text Placeholder 3">
            <a:extLst>
              <a:ext uri="{FF2B5EF4-FFF2-40B4-BE49-F238E27FC236}">
                <a16:creationId xmlns:a16="http://schemas.microsoft.com/office/drawing/2014/main" id="{9819D2F9-2F80-4598-A00D-730188AD24FD}"/>
              </a:ext>
            </a:extLst>
          </p:cNvPr>
          <p:cNvSpPr>
            <a:spLocks noGrp="1"/>
          </p:cNvSpPr>
          <p:nvPr>
            <p:ph type="body" sz="quarter" idx="14"/>
          </p:nvPr>
        </p:nvSpPr>
        <p:spPr/>
        <p:txBody>
          <a:bodyPr/>
          <a:lstStyle/>
          <a:p>
            <a:r>
              <a:rPr lang="en-US"/>
              <a:t>01/01/2025 - 05/31/2025</a:t>
            </a:r>
          </a:p>
        </p:txBody>
      </p:sp>
    </p:spTree>
    <p:extLst>
      <p:ext uri="{BB962C8B-B14F-4D97-AF65-F5344CB8AC3E}">
        <p14:creationId xmlns:p14="http://schemas.microsoft.com/office/powerpoint/2010/main" val="1983078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6C460-07FF-4CE4-B0B1-9EC900AFF1FB}"/>
              </a:ext>
            </a:extLst>
          </p:cNvPr>
          <p:cNvSpPr>
            <a:spLocks noGrp="1"/>
          </p:cNvSpPr>
          <p:nvPr>
            <p:ph type="title"/>
          </p:nvPr>
        </p:nvSpPr>
        <p:spPr/>
        <p:txBody>
          <a:bodyPr/>
          <a:lstStyle/>
          <a:p>
            <a:r>
              <a:rPr lang="en-US"/>
              <a:t>LinkedIn Posts Table | Leica Microsystems - 4 of 4</a:t>
            </a:r>
          </a:p>
        </p:txBody>
      </p:sp>
      <p:graphicFrame>
        <p:nvGraphicFramePr>
          <p:cNvPr id="5" name="Table Placeholder 4">
            <a:extLst>
              <a:ext uri="{FF2B5EF4-FFF2-40B4-BE49-F238E27FC236}">
                <a16:creationId xmlns:a16="http://schemas.microsoft.com/office/drawing/2014/main" id="{A9900C2F-26F4-4ED7-996D-15DB52FD96A7}"/>
              </a:ext>
            </a:extLst>
          </p:cNvPr>
          <p:cNvGraphicFramePr>
            <a:graphicFrameLocks noGrp="1"/>
          </p:cNvGraphicFramePr>
          <p:nvPr>
            <p:ph type="tbl" sz="quarter" idx="13"/>
            <p:extLst>
              <p:ext uri="{D42A27DB-BD31-4B8C-83A1-F6EECF244321}">
                <p14:modId xmlns:p14="http://schemas.microsoft.com/office/powerpoint/2010/main" val="60405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64218559"/>
                    </a:ext>
                  </a:extLst>
                </a:gridCol>
                <a:gridCol w="2304288">
                  <a:extLst>
                    <a:ext uri="{9D8B030D-6E8A-4147-A177-3AD203B41FA5}">
                      <a16:colId xmlns:a16="http://schemas.microsoft.com/office/drawing/2014/main" val="3526828520"/>
                    </a:ext>
                  </a:extLst>
                </a:gridCol>
                <a:gridCol w="1152144">
                  <a:extLst>
                    <a:ext uri="{9D8B030D-6E8A-4147-A177-3AD203B41FA5}">
                      <a16:colId xmlns:a16="http://schemas.microsoft.com/office/drawing/2014/main" val="1661772892"/>
                    </a:ext>
                  </a:extLst>
                </a:gridCol>
                <a:gridCol w="1152144">
                  <a:extLst>
                    <a:ext uri="{9D8B030D-6E8A-4147-A177-3AD203B41FA5}">
                      <a16:colId xmlns:a16="http://schemas.microsoft.com/office/drawing/2014/main" val="2686867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2149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Leica Microsystems - 2025-05-07 02:00:31</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see you at #Control2025 in Stuttgart! Come visit Leica Microsystems in Hall 9, Booth 9508 and explore our latest solutions for microscopy and sample preparation. 
More info: https://fcld.ly/8wxzu7c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https://media.licdn.com/dms/image/v2/D4E10AQGxjFs-ifZd_Q/image-shrink_1280/B4EZapi56.HMAM-/0/1746601225406?e=1748437200&amp;v=beta&amp;t=ABZz32fRhKu0LCIisTUtcgpqf4ShvqbelrRml0Wwzag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23.953823953824 %</a:t>
                      </a:r>
                    </a:p>
                  </a:txBody>
                  <a:tcPr/>
                </a:tc>
                <a:extLst>
                  <a:ext uri="{0D108BD9-81ED-4DB2-BD59-A6C34878D82A}">
                    <a16:rowId xmlns:a16="http://schemas.microsoft.com/office/drawing/2014/main" val="3314820948"/>
                  </a:ext>
                </a:extLst>
              </a:tr>
            </a:tbl>
          </a:graphicData>
        </a:graphic>
      </p:graphicFrame>
      <p:sp>
        <p:nvSpPr>
          <p:cNvPr id="4" name="Text Placeholder 3">
            <a:extLst>
              <a:ext uri="{FF2B5EF4-FFF2-40B4-BE49-F238E27FC236}">
                <a16:creationId xmlns:a16="http://schemas.microsoft.com/office/drawing/2014/main" id="{1FD2136F-350E-454D-911B-EEB4243E8ED1}"/>
              </a:ext>
            </a:extLst>
          </p:cNvPr>
          <p:cNvSpPr>
            <a:spLocks noGrp="1"/>
          </p:cNvSpPr>
          <p:nvPr>
            <p:ph type="body" sz="quarter" idx="14"/>
          </p:nvPr>
        </p:nvSpPr>
        <p:spPr/>
        <p:txBody>
          <a:bodyPr/>
          <a:lstStyle/>
          <a:p>
            <a:r>
              <a:rPr lang="en-US"/>
              <a:t>01/01/2025 - 05/31/2025</a:t>
            </a:r>
          </a:p>
        </p:txBody>
      </p:sp>
    </p:spTree>
    <p:extLst>
      <p:ext uri="{BB962C8B-B14F-4D97-AF65-F5344CB8AC3E}">
        <p14:creationId xmlns:p14="http://schemas.microsoft.com/office/powerpoint/2010/main" val="31712444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693</Words>
  <Application>Microsoft Office PowerPoint</Application>
  <PresentationFormat>On-screen Show (4:3)</PresentationFormat>
  <Paragraphs>44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LinkedIn Posts Table | Leica Microsystems - 1 of 4</vt:lpstr>
      <vt:lpstr>LinkedIn Posts Table | Leica Microsystems - 2 of 4</vt:lpstr>
      <vt:lpstr>LinkedIn Posts Table | Leica Microsystems - 3 of 4</vt:lpstr>
      <vt:lpstr>LinkedIn Posts Table | Leica Microsystems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Leica Microsystems - 1 of 4</dc:title>
  <dc:creator>Frederik Born</dc:creator>
  <cp:lastModifiedBy>Frederik Born</cp:lastModifiedBy>
  <cp:revision>1</cp:revision>
  <dcterms:created xsi:type="dcterms:W3CDTF">2025-05-21T15:01:42Z</dcterms:created>
  <dcterms:modified xsi:type="dcterms:W3CDTF">2025-05-21T15:01:50Z</dcterms:modified>
</cp:coreProperties>
</file>