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9" r:id="rId128"/>
    <p:sldId id="390" r:id="rId129"/>
    <p:sldId id="391" r:id="rId130"/>
    <p:sldId id="392" r:id="rId131"/>
    <p:sldId id="393" r:id="rId132"/>
    <p:sldId id="394" r:id="rId133"/>
    <p:sldId id="395" r:id="rId134"/>
    <p:sldId id="396" r:id="rId135"/>
    <p:sldId id="397"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Lst>
  <p:sldSz cx="9144000" cy="6858000" type="screen4x3"/>
  <p:notesSz cx="6858000" cy="9144000"/>
  <p:embeddedFontLst>
    <p:embeddedFont>
      <p:font typeface="Calibri" panose="020F0502020204030204" pitchFamily="34" charset="0"/>
      <p:regular r:id="rId153"/>
      <p:bold r:id="rId154"/>
      <p:italic r:id="rId155"/>
      <p:boldItalic r:id="rId1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font" Target="fonts/font2.fntdata"/><Relationship Id="rId159"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5B12-B2D7-4085-AAC3-8447BBE016CE}"/>
              </a:ext>
            </a:extLst>
          </p:cNvPr>
          <p:cNvSpPr>
            <a:spLocks noGrp="1"/>
          </p:cNvSpPr>
          <p:nvPr>
            <p:ph type="ctrTitle"/>
          </p:nvPr>
        </p:nvSpPr>
        <p:spPr/>
        <p:txBody>
          <a:bodyPr/>
          <a:lstStyle/>
          <a:p>
            <a:r>
              <a:rPr lang="en-US"/>
              <a:t>Report 4 - General</a:t>
            </a:r>
          </a:p>
        </p:txBody>
      </p:sp>
      <p:sp>
        <p:nvSpPr>
          <p:cNvPr id="3" name="Subtitle 2">
            <a:extLst>
              <a:ext uri="{FF2B5EF4-FFF2-40B4-BE49-F238E27FC236}">
                <a16:creationId xmlns:a16="http://schemas.microsoft.com/office/drawing/2014/main" id="{980F325C-96EA-4A49-A505-9180A67911D0}"/>
              </a:ext>
            </a:extLst>
          </p:cNvPr>
          <p:cNvSpPr>
            <a:spLocks noGrp="1"/>
          </p:cNvSpPr>
          <p:nvPr>
            <p:ph type="subTitle" idx="1"/>
          </p:nvPr>
        </p:nvSpPr>
        <p:spPr/>
        <p:txBody>
          <a:bodyPr/>
          <a:lstStyle/>
          <a:p>
            <a:r>
              <a:rPr lang="en-US"/>
              <a:t>Leica Microsystems GmbH</a:t>
            </a:r>
          </a:p>
        </p:txBody>
      </p:sp>
    </p:spTree>
    <p:extLst>
      <p:ext uri="{BB962C8B-B14F-4D97-AF65-F5344CB8AC3E}">
        <p14:creationId xmlns:p14="http://schemas.microsoft.com/office/powerpoint/2010/main" val="130488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7C54C-9B2B-4CFD-91FE-63FB4D95E00F}"/>
              </a:ext>
            </a:extLst>
          </p:cNvPr>
          <p:cNvSpPr>
            <a:spLocks noGrp="1"/>
          </p:cNvSpPr>
          <p:nvPr>
            <p:ph type="title"/>
          </p:nvPr>
        </p:nvSpPr>
        <p:spPr/>
        <p:txBody>
          <a:bodyPr/>
          <a:lstStyle/>
          <a:p>
            <a:r>
              <a:rPr lang="en-US"/>
              <a:t>Overall Followers Count Progression | All profiles - 1 of 2</a:t>
            </a:r>
          </a:p>
        </p:txBody>
      </p:sp>
      <p:graphicFrame>
        <p:nvGraphicFramePr>
          <p:cNvPr id="5" name="Table Placeholder 4">
            <a:extLst>
              <a:ext uri="{FF2B5EF4-FFF2-40B4-BE49-F238E27FC236}">
                <a16:creationId xmlns:a16="http://schemas.microsoft.com/office/drawing/2014/main" id="{55CD82FB-6B6D-4D3F-834F-768F356FDED5}"/>
              </a:ext>
            </a:extLst>
          </p:cNvPr>
          <p:cNvGraphicFramePr>
            <a:graphicFrameLocks noGrp="1"/>
          </p:cNvGraphicFramePr>
          <p:nvPr>
            <p:ph type="tbl" sz="quarter" idx="13"/>
            <p:extLst>
              <p:ext uri="{D42A27DB-BD31-4B8C-83A1-F6EECF244321}">
                <p14:modId xmlns:p14="http://schemas.microsoft.com/office/powerpoint/2010/main" val="328758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7112212"/>
                    </a:ext>
                  </a:extLst>
                </a:gridCol>
                <a:gridCol w="1645920">
                  <a:extLst>
                    <a:ext uri="{9D8B030D-6E8A-4147-A177-3AD203B41FA5}">
                      <a16:colId xmlns:a16="http://schemas.microsoft.com/office/drawing/2014/main" val="2464092795"/>
                    </a:ext>
                  </a:extLst>
                </a:gridCol>
                <a:gridCol w="1645920">
                  <a:extLst>
                    <a:ext uri="{9D8B030D-6E8A-4147-A177-3AD203B41FA5}">
                      <a16:colId xmlns:a16="http://schemas.microsoft.com/office/drawing/2014/main" val="4168961212"/>
                    </a:ext>
                  </a:extLst>
                </a:gridCol>
                <a:gridCol w="1645920">
                  <a:extLst>
                    <a:ext uri="{9D8B030D-6E8A-4147-A177-3AD203B41FA5}">
                      <a16:colId xmlns:a16="http://schemas.microsoft.com/office/drawing/2014/main" val="1868739587"/>
                    </a:ext>
                  </a:extLst>
                </a:gridCol>
                <a:gridCol w="1645920">
                  <a:extLst>
                    <a:ext uri="{9D8B030D-6E8A-4147-A177-3AD203B41FA5}">
                      <a16:colId xmlns:a16="http://schemas.microsoft.com/office/drawing/2014/main" val="1559245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Previous 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Recent 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42496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@LeicaMicro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1898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@LeicaMicro_CEO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099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Aivia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592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319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008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586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 Microsystems 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773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 Microsystems Tutorials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9266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106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ZEISS Medical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28.864270033439 %</a:t>
                      </a:r>
                    </a:p>
                  </a:txBody>
                  <a:tcPr/>
                </a:tc>
                <a:extLst>
                  <a:ext uri="{0D108BD9-81ED-4DB2-BD59-A6C34878D82A}">
                    <a16:rowId xmlns:a16="http://schemas.microsoft.com/office/drawing/2014/main" val="3051978599"/>
                  </a:ext>
                </a:extLst>
              </a:tr>
            </a:tbl>
          </a:graphicData>
        </a:graphic>
      </p:graphicFrame>
      <p:sp>
        <p:nvSpPr>
          <p:cNvPr id="4" name="Text Placeholder 3">
            <a:extLst>
              <a:ext uri="{FF2B5EF4-FFF2-40B4-BE49-F238E27FC236}">
                <a16:creationId xmlns:a16="http://schemas.microsoft.com/office/drawing/2014/main" id="{D227EF1B-5939-4654-9BC6-A64820ADD88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94202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2F474-8450-46E6-9CEF-419DD4CDF501}"/>
              </a:ext>
            </a:extLst>
          </p:cNvPr>
          <p:cNvSpPr>
            <a:spLocks noGrp="1"/>
          </p:cNvSpPr>
          <p:nvPr>
            <p:ph type="title"/>
          </p:nvPr>
        </p:nvSpPr>
        <p:spPr/>
        <p:txBody>
          <a:bodyPr/>
          <a:lstStyle/>
          <a:p>
            <a:r>
              <a:rPr lang="en-US"/>
              <a:t>Overall Followers Count Progression | All profiles - 2 of 2</a:t>
            </a:r>
          </a:p>
        </p:txBody>
      </p:sp>
      <p:graphicFrame>
        <p:nvGraphicFramePr>
          <p:cNvPr id="5" name="Table Placeholder 4">
            <a:extLst>
              <a:ext uri="{FF2B5EF4-FFF2-40B4-BE49-F238E27FC236}">
                <a16:creationId xmlns:a16="http://schemas.microsoft.com/office/drawing/2014/main" id="{F4081D7A-AF19-438F-AC8C-FE9C18DA096C}"/>
              </a:ext>
            </a:extLst>
          </p:cNvPr>
          <p:cNvGraphicFramePr>
            <a:graphicFrameLocks noGrp="1"/>
          </p:cNvGraphicFramePr>
          <p:nvPr>
            <p:ph type="tbl" sz="quarter" idx="13"/>
            <p:extLst>
              <p:ext uri="{D42A27DB-BD31-4B8C-83A1-F6EECF244321}">
                <p14:modId xmlns:p14="http://schemas.microsoft.com/office/powerpoint/2010/main" val="140302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383029"/>
                    </a:ext>
                  </a:extLst>
                </a:gridCol>
                <a:gridCol w="1645920">
                  <a:extLst>
                    <a:ext uri="{9D8B030D-6E8A-4147-A177-3AD203B41FA5}">
                      <a16:colId xmlns:a16="http://schemas.microsoft.com/office/drawing/2014/main" val="4222759621"/>
                    </a:ext>
                  </a:extLst>
                </a:gridCol>
                <a:gridCol w="1645920">
                  <a:extLst>
                    <a:ext uri="{9D8B030D-6E8A-4147-A177-3AD203B41FA5}">
                      <a16:colId xmlns:a16="http://schemas.microsoft.com/office/drawing/2014/main" val="3314065242"/>
                    </a:ext>
                  </a:extLst>
                </a:gridCol>
                <a:gridCol w="1645920">
                  <a:extLst>
                    <a:ext uri="{9D8B030D-6E8A-4147-A177-3AD203B41FA5}">
                      <a16:colId xmlns:a16="http://schemas.microsoft.com/office/drawing/2014/main" val="330115005"/>
                    </a:ext>
                  </a:extLst>
                </a:gridCol>
                <a:gridCol w="1645920">
                  <a:extLst>
                    <a:ext uri="{9D8B030D-6E8A-4147-A177-3AD203B41FA5}">
                      <a16:colId xmlns:a16="http://schemas.microsoft.com/office/drawing/2014/main" val="2869806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Previous 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Recent 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extLst>
                  <a:ext uri="{0D108BD9-81ED-4DB2-BD59-A6C34878D82A}">
                    <a16:rowId xmlns:a16="http://schemas.microsoft.com/office/drawing/2014/main" val="227470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ZEISS 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9.3089449862349 %</a:t>
                      </a:r>
                    </a:p>
                  </a:txBody>
                  <a:tcPr/>
                </a:tc>
                <a:extLst>
                  <a:ext uri="{0D108BD9-81ED-4DB2-BD59-A6C34878D82A}">
                    <a16:rowId xmlns:a16="http://schemas.microsoft.com/office/drawing/2014/main" val="274402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ZEISS 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9796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ZEISS 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507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顕微鏡のライカ 体験ラボ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3995150"/>
                  </a:ext>
                </a:extLst>
              </a:tr>
            </a:tbl>
          </a:graphicData>
        </a:graphic>
      </p:graphicFrame>
      <p:sp>
        <p:nvSpPr>
          <p:cNvPr id="4" name="Text Placeholder 3">
            <a:extLst>
              <a:ext uri="{FF2B5EF4-FFF2-40B4-BE49-F238E27FC236}">
                <a16:creationId xmlns:a16="http://schemas.microsoft.com/office/drawing/2014/main" id="{7414A0B0-754C-439F-98D0-224C0F3B62D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0459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6F262-A2DA-45E3-A49B-EF8278CC6C30}"/>
              </a:ext>
            </a:extLst>
          </p:cNvPr>
          <p:cNvSpPr>
            <a:spLocks noGrp="1"/>
          </p:cNvSpPr>
          <p:nvPr>
            <p:ph type="title"/>
          </p:nvPr>
        </p:nvSpPr>
        <p:spPr/>
        <p:txBody>
          <a:bodyPr/>
          <a:lstStyle/>
          <a:p>
            <a:r>
              <a:rPr lang="en-US"/>
              <a:t>Overall All Posts Table | All profiles - 1 of 23</a:t>
            </a:r>
          </a:p>
        </p:txBody>
      </p:sp>
      <p:graphicFrame>
        <p:nvGraphicFramePr>
          <p:cNvPr id="5" name="Table Placeholder 4">
            <a:extLst>
              <a:ext uri="{FF2B5EF4-FFF2-40B4-BE49-F238E27FC236}">
                <a16:creationId xmlns:a16="http://schemas.microsoft.com/office/drawing/2014/main" id="{241B1833-5B42-432D-9C0C-60E7E8AFA0D9}"/>
              </a:ext>
            </a:extLst>
          </p:cNvPr>
          <p:cNvGraphicFramePr>
            <a:graphicFrameLocks noGrp="1"/>
          </p:cNvGraphicFramePr>
          <p:nvPr>
            <p:ph type="tbl" sz="quarter" idx="13"/>
            <p:extLst>
              <p:ext uri="{D42A27DB-BD31-4B8C-83A1-F6EECF244321}">
                <p14:modId xmlns:p14="http://schemas.microsoft.com/office/powerpoint/2010/main" val="287551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3225809"/>
                    </a:ext>
                  </a:extLst>
                </a:gridCol>
                <a:gridCol w="1152144">
                  <a:extLst>
                    <a:ext uri="{9D8B030D-6E8A-4147-A177-3AD203B41FA5}">
                      <a16:colId xmlns:a16="http://schemas.microsoft.com/office/drawing/2014/main" val="4205534352"/>
                    </a:ext>
                  </a:extLst>
                </a:gridCol>
                <a:gridCol w="1728216">
                  <a:extLst>
                    <a:ext uri="{9D8B030D-6E8A-4147-A177-3AD203B41FA5}">
                      <a16:colId xmlns:a16="http://schemas.microsoft.com/office/drawing/2014/main" val="553127375"/>
                    </a:ext>
                  </a:extLst>
                </a:gridCol>
                <a:gridCol w="576072">
                  <a:extLst>
                    <a:ext uri="{9D8B030D-6E8A-4147-A177-3AD203B41FA5}">
                      <a16:colId xmlns:a16="http://schemas.microsoft.com/office/drawing/2014/main" val="3917356297"/>
                    </a:ext>
                  </a:extLst>
                </a:gridCol>
                <a:gridCol w="576072">
                  <a:extLst>
                    <a:ext uri="{9D8B030D-6E8A-4147-A177-3AD203B41FA5}">
                      <a16:colId xmlns:a16="http://schemas.microsoft.com/office/drawing/2014/main" val="2749789363"/>
                    </a:ext>
                  </a:extLst>
                </a:gridCol>
                <a:gridCol w="576072">
                  <a:extLst>
                    <a:ext uri="{9D8B030D-6E8A-4147-A177-3AD203B41FA5}">
                      <a16:colId xmlns:a16="http://schemas.microsoft.com/office/drawing/2014/main" val="805780183"/>
                    </a:ext>
                  </a:extLst>
                </a:gridCol>
                <a:gridCol w="576072">
                  <a:extLst>
                    <a:ext uri="{9D8B030D-6E8A-4147-A177-3AD203B41FA5}">
                      <a16:colId xmlns:a16="http://schemas.microsoft.com/office/drawing/2014/main" val="1213826301"/>
                    </a:ext>
                  </a:extLst>
                </a:gridCol>
                <a:gridCol w="576072">
                  <a:extLst>
                    <a:ext uri="{9D8B030D-6E8A-4147-A177-3AD203B41FA5}">
                      <a16:colId xmlns:a16="http://schemas.microsoft.com/office/drawing/2014/main" val="266583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3545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- 2023-10-06 15:00:36</a:t>
                      </a:r>
                      <a:r>
                        <a:rPr kumimoji="0" lang="en-US" sz="1000" b="0" i="0" u="none" strike="noStrike" kern="1200" cap="none" spc="0" normalizeH="0" baseline="0" noProof="0">
                          <a:ln>
                            <a:noFill/>
                          </a:ln>
                          <a:solidFill>
                            <a:prstClr val="black"/>
                          </a:solidFill>
                          <a:effectLst/>
                          <a:uLnTx/>
                          <a:uFillTx/>
                          <a:latin typeface="Calibri"/>
                          <a:ea typeface="+mn-ea"/>
                          <a:cs typeface="+mn-cs"/>
                        </a:rPr>
                        <a:t>
 🔬 You can clearly improve image quality for the recording of fast subcellular dynamics using the STELLARIS confocal microscopy. 💻 Learn how two components, Dynamic Signal Enhancement powered by Aivia and LIGHTNING decisively enhance signal-to-noise ratio and resolution.
👉 https://fcld.ly/lffv48d
#DSE #Aivia #STELLARIS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https://media.licdn.com/dms/image/D4E10AQFasBUdVH45Hg/videocover-high/0/1696597239581?e=1698303600&amp;v=beta&amp;t=ugKfqLNVJxX4CkQC-b_hyu64uNZeyLoz5s4w6gEYPSE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2.8624 %</a:t>
                      </a:r>
                    </a:p>
                  </a:txBody>
                  <a:tcPr/>
                </a:tc>
                <a:extLst>
                  <a:ext uri="{0D108BD9-81ED-4DB2-BD59-A6C34878D82A}">
                    <a16:rowId xmlns:a16="http://schemas.microsoft.com/office/drawing/2014/main" val="1007487939"/>
                  </a:ext>
                </a:extLst>
              </a:tr>
            </a:tbl>
          </a:graphicData>
        </a:graphic>
      </p:graphicFrame>
      <p:sp>
        <p:nvSpPr>
          <p:cNvPr id="4" name="Text Placeholder 3">
            <a:extLst>
              <a:ext uri="{FF2B5EF4-FFF2-40B4-BE49-F238E27FC236}">
                <a16:creationId xmlns:a16="http://schemas.microsoft.com/office/drawing/2014/main" id="{E6616E76-810E-471E-B3BD-2378A2CF2700}"/>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801773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03C27-D7E5-4A63-AF3A-0FAC69DEA50D}"/>
              </a:ext>
            </a:extLst>
          </p:cNvPr>
          <p:cNvSpPr>
            <a:spLocks noGrp="1"/>
          </p:cNvSpPr>
          <p:nvPr>
            <p:ph type="title"/>
          </p:nvPr>
        </p:nvSpPr>
        <p:spPr/>
        <p:txBody>
          <a:bodyPr/>
          <a:lstStyle/>
          <a:p>
            <a:r>
              <a:rPr lang="en-US"/>
              <a:t>Overall All Posts Table | All profiles - 2 of 23</a:t>
            </a:r>
          </a:p>
        </p:txBody>
      </p:sp>
      <p:graphicFrame>
        <p:nvGraphicFramePr>
          <p:cNvPr id="5" name="Table Placeholder 4">
            <a:extLst>
              <a:ext uri="{FF2B5EF4-FFF2-40B4-BE49-F238E27FC236}">
                <a16:creationId xmlns:a16="http://schemas.microsoft.com/office/drawing/2014/main" id="{E19D7B5C-F81F-46A7-9908-6020309FA32E}"/>
              </a:ext>
            </a:extLst>
          </p:cNvPr>
          <p:cNvGraphicFramePr>
            <a:graphicFrameLocks noGrp="1"/>
          </p:cNvGraphicFramePr>
          <p:nvPr>
            <p:ph type="tbl" sz="quarter" idx="13"/>
            <p:extLst>
              <p:ext uri="{D42A27DB-BD31-4B8C-83A1-F6EECF244321}">
                <p14:modId xmlns:p14="http://schemas.microsoft.com/office/powerpoint/2010/main" val="175147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2575735"/>
                    </a:ext>
                  </a:extLst>
                </a:gridCol>
                <a:gridCol w="1152144">
                  <a:extLst>
                    <a:ext uri="{9D8B030D-6E8A-4147-A177-3AD203B41FA5}">
                      <a16:colId xmlns:a16="http://schemas.microsoft.com/office/drawing/2014/main" val="2294623605"/>
                    </a:ext>
                  </a:extLst>
                </a:gridCol>
                <a:gridCol w="1728216">
                  <a:extLst>
                    <a:ext uri="{9D8B030D-6E8A-4147-A177-3AD203B41FA5}">
                      <a16:colId xmlns:a16="http://schemas.microsoft.com/office/drawing/2014/main" val="1807052953"/>
                    </a:ext>
                  </a:extLst>
                </a:gridCol>
                <a:gridCol w="576072">
                  <a:extLst>
                    <a:ext uri="{9D8B030D-6E8A-4147-A177-3AD203B41FA5}">
                      <a16:colId xmlns:a16="http://schemas.microsoft.com/office/drawing/2014/main" val="3790776062"/>
                    </a:ext>
                  </a:extLst>
                </a:gridCol>
                <a:gridCol w="576072">
                  <a:extLst>
                    <a:ext uri="{9D8B030D-6E8A-4147-A177-3AD203B41FA5}">
                      <a16:colId xmlns:a16="http://schemas.microsoft.com/office/drawing/2014/main" val="2549025210"/>
                    </a:ext>
                  </a:extLst>
                </a:gridCol>
                <a:gridCol w="576072">
                  <a:extLst>
                    <a:ext uri="{9D8B030D-6E8A-4147-A177-3AD203B41FA5}">
                      <a16:colId xmlns:a16="http://schemas.microsoft.com/office/drawing/2014/main" val="176895910"/>
                    </a:ext>
                  </a:extLst>
                </a:gridCol>
                <a:gridCol w="576072">
                  <a:extLst>
                    <a:ext uri="{9D8B030D-6E8A-4147-A177-3AD203B41FA5}">
                      <a16:colId xmlns:a16="http://schemas.microsoft.com/office/drawing/2014/main" val="3507365822"/>
                    </a:ext>
                  </a:extLst>
                </a:gridCol>
                <a:gridCol w="576072">
                  <a:extLst>
                    <a:ext uri="{9D8B030D-6E8A-4147-A177-3AD203B41FA5}">
                      <a16:colId xmlns:a16="http://schemas.microsoft.com/office/drawing/2014/main" val="161069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8176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- 2023-10-06 15:00:28</a:t>
                      </a:r>
                      <a:r>
                        <a:rPr kumimoji="0" lang="en-US" sz="1000" b="0" i="0" u="none" strike="noStrike" kern="1200" cap="none" spc="0" normalizeH="0" baseline="0" noProof="0">
                          <a:ln>
                            <a:noFill/>
                          </a:ln>
                          <a:solidFill>
                            <a:prstClr val="black"/>
                          </a:solidFill>
                          <a:effectLst/>
                          <a:uLnTx/>
                          <a:uFillTx/>
                          <a:latin typeface="Calibri"/>
                          <a:ea typeface="+mn-ea"/>
                          <a:cs typeface="+mn-cs"/>
                        </a:rPr>
                        <a:t>
 🔬 You can clearly improve image quality for the recording of fast subcellular dynamics using the STELLARIS confocal microscopy. 💻 Learn how two components, Dynamic Signal Enhancement powered by Aivia and LIGHTNING decisively enhance signal-to-noise ratio and resolution.
👉 https://fcld.ly/0971qsr
#DSE #Aivia #STELLARIS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https://quintly-image-storage.s3.amazonaws.com/af356db624e19bb4557d602e61bde2ab/2536f2458857596bd8f05e2c81477e9d.jpg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3.0844 %</a:t>
                      </a:r>
                    </a:p>
                  </a:txBody>
                  <a:tcPr/>
                </a:tc>
                <a:extLst>
                  <a:ext uri="{0D108BD9-81ED-4DB2-BD59-A6C34878D82A}">
                    <a16:rowId xmlns:a16="http://schemas.microsoft.com/office/drawing/2014/main" val="2398304943"/>
                  </a:ext>
                </a:extLst>
              </a:tr>
            </a:tbl>
          </a:graphicData>
        </a:graphic>
      </p:graphicFrame>
      <p:sp>
        <p:nvSpPr>
          <p:cNvPr id="4" name="Text Placeholder 3">
            <a:extLst>
              <a:ext uri="{FF2B5EF4-FFF2-40B4-BE49-F238E27FC236}">
                <a16:creationId xmlns:a16="http://schemas.microsoft.com/office/drawing/2014/main" id="{C462EF70-7B19-4F95-8571-83B46D69930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164134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D4B4A-00FE-42C0-93C2-018C161DE7FC}"/>
              </a:ext>
            </a:extLst>
          </p:cNvPr>
          <p:cNvSpPr>
            <a:spLocks noGrp="1"/>
          </p:cNvSpPr>
          <p:nvPr>
            <p:ph type="title"/>
          </p:nvPr>
        </p:nvSpPr>
        <p:spPr/>
        <p:txBody>
          <a:bodyPr/>
          <a:lstStyle/>
          <a:p>
            <a:r>
              <a:rPr lang="en-US"/>
              <a:t>Overall All Posts Table | All profiles - 3 of 23</a:t>
            </a:r>
          </a:p>
        </p:txBody>
      </p:sp>
      <p:graphicFrame>
        <p:nvGraphicFramePr>
          <p:cNvPr id="5" name="Table Placeholder 4">
            <a:extLst>
              <a:ext uri="{FF2B5EF4-FFF2-40B4-BE49-F238E27FC236}">
                <a16:creationId xmlns:a16="http://schemas.microsoft.com/office/drawing/2014/main" id="{0D4EB2AF-753E-4D3E-9991-3D16ED4752EB}"/>
              </a:ext>
            </a:extLst>
          </p:cNvPr>
          <p:cNvGraphicFramePr>
            <a:graphicFrameLocks noGrp="1"/>
          </p:cNvGraphicFramePr>
          <p:nvPr>
            <p:ph type="tbl" sz="quarter" idx="13"/>
            <p:extLst>
              <p:ext uri="{D42A27DB-BD31-4B8C-83A1-F6EECF244321}">
                <p14:modId xmlns:p14="http://schemas.microsoft.com/office/powerpoint/2010/main" val="1980064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9026071"/>
                    </a:ext>
                  </a:extLst>
                </a:gridCol>
                <a:gridCol w="1152144">
                  <a:extLst>
                    <a:ext uri="{9D8B030D-6E8A-4147-A177-3AD203B41FA5}">
                      <a16:colId xmlns:a16="http://schemas.microsoft.com/office/drawing/2014/main" val="2546524691"/>
                    </a:ext>
                  </a:extLst>
                </a:gridCol>
                <a:gridCol w="1728216">
                  <a:extLst>
                    <a:ext uri="{9D8B030D-6E8A-4147-A177-3AD203B41FA5}">
                      <a16:colId xmlns:a16="http://schemas.microsoft.com/office/drawing/2014/main" val="3574825405"/>
                    </a:ext>
                  </a:extLst>
                </a:gridCol>
                <a:gridCol w="576072">
                  <a:extLst>
                    <a:ext uri="{9D8B030D-6E8A-4147-A177-3AD203B41FA5}">
                      <a16:colId xmlns:a16="http://schemas.microsoft.com/office/drawing/2014/main" val="3611240970"/>
                    </a:ext>
                  </a:extLst>
                </a:gridCol>
                <a:gridCol w="576072">
                  <a:extLst>
                    <a:ext uri="{9D8B030D-6E8A-4147-A177-3AD203B41FA5}">
                      <a16:colId xmlns:a16="http://schemas.microsoft.com/office/drawing/2014/main" val="1497966207"/>
                    </a:ext>
                  </a:extLst>
                </a:gridCol>
                <a:gridCol w="576072">
                  <a:extLst>
                    <a:ext uri="{9D8B030D-6E8A-4147-A177-3AD203B41FA5}">
                      <a16:colId xmlns:a16="http://schemas.microsoft.com/office/drawing/2014/main" val="1576759551"/>
                    </a:ext>
                  </a:extLst>
                </a:gridCol>
                <a:gridCol w="576072">
                  <a:extLst>
                    <a:ext uri="{9D8B030D-6E8A-4147-A177-3AD203B41FA5}">
                      <a16:colId xmlns:a16="http://schemas.microsoft.com/office/drawing/2014/main" val="3466835993"/>
                    </a:ext>
                  </a:extLst>
                </a:gridCol>
                <a:gridCol w="576072">
                  <a:extLst>
                    <a:ext uri="{9D8B030D-6E8A-4147-A177-3AD203B41FA5}">
                      <a16:colId xmlns:a16="http://schemas.microsoft.com/office/drawing/2014/main" val="769843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4251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- 2023-10-06 15:00:02</a:t>
                      </a:r>
                      <a:r>
                        <a:rPr kumimoji="0" lang="en-US" sz="1000" b="0" i="0" u="none" strike="noStrike" kern="1200" cap="none" spc="0" normalizeH="0" baseline="0" noProof="0">
                          <a:ln>
                            <a:noFill/>
                          </a:ln>
                          <a:solidFill>
                            <a:prstClr val="black"/>
                          </a:solidFill>
                          <a:effectLst/>
                          <a:uLnTx/>
                          <a:uFillTx/>
                          <a:latin typeface="Calibri"/>
                          <a:ea typeface="+mn-ea"/>
                          <a:cs typeface="+mn-cs"/>
                        </a:rPr>
                        <a:t>
 🔬You can clearly improve image quality for the recording of fast subcellular dynamics using the #STELLARIS #confocal #microscopy. 
💻Learn how two components, #Dynamic Signal Enhancement (DSE) powered by #Aivia &amp;amp; LIGHTNING decisively enhance signal-to-noise ratio and resolution.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3.2330 %</a:t>
                      </a:r>
                    </a:p>
                  </a:txBody>
                  <a:tcPr/>
                </a:tc>
                <a:extLst>
                  <a:ext uri="{0D108BD9-81ED-4DB2-BD59-A6C34878D82A}">
                    <a16:rowId xmlns:a16="http://schemas.microsoft.com/office/drawing/2014/main" val="2462472427"/>
                  </a:ext>
                </a:extLst>
              </a:tr>
            </a:tbl>
          </a:graphicData>
        </a:graphic>
      </p:graphicFrame>
      <p:sp>
        <p:nvSpPr>
          <p:cNvPr id="4" name="Text Placeholder 3">
            <a:extLst>
              <a:ext uri="{FF2B5EF4-FFF2-40B4-BE49-F238E27FC236}">
                <a16:creationId xmlns:a16="http://schemas.microsoft.com/office/drawing/2014/main" id="{648E9BF7-E815-43AF-9972-D6E70A9AB85A}"/>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63880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BFAF-D8B1-499E-ADA4-0D5C054907D0}"/>
              </a:ext>
            </a:extLst>
          </p:cNvPr>
          <p:cNvSpPr>
            <a:spLocks noGrp="1"/>
          </p:cNvSpPr>
          <p:nvPr>
            <p:ph type="title"/>
          </p:nvPr>
        </p:nvSpPr>
        <p:spPr/>
        <p:txBody>
          <a:bodyPr/>
          <a:lstStyle/>
          <a:p>
            <a:r>
              <a:rPr lang="en-US"/>
              <a:t>Overall All Posts Table | All profiles - 4 of 23</a:t>
            </a:r>
          </a:p>
        </p:txBody>
      </p:sp>
      <p:graphicFrame>
        <p:nvGraphicFramePr>
          <p:cNvPr id="5" name="Table Placeholder 4">
            <a:extLst>
              <a:ext uri="{FF2B5EF4-FFF2-40B4-BE49-F238E27FC236}">
                <a16:creationId xmlns:a16="http://schemas.microsoft.com/office/drawing/2014/main" id="{A6645BDF-53B5-4883-9877-2F5C692AD38C}"/>
              </a:ext>
            </a:extLst>
          </p:cNvPr>
          <p:cNvGraphicFramePr>
            <a:graphicFrameLocks noGrp="1"/>
          </p:cNvGraphicFramePr>
          <p:nvPr>
            <p:ph type="tbl" sz="quarter" idx="13"/>
            <p:extLst>
              <p:ext uri="{D42A27DB-BD31-4B8C-83A1-F6EECF244321}">
                <p14:modId xmlns:p14="http://schemas.microsoft.com/office/powerpoint/2010/main" val="289435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1248832"/>
                    </a:ext>
                  </a:extLst>
                </a:gridCol>
                <a:gridCol w="1152144">
                  <a:extLst>
                    <a:ext uri="{9D8B030D-6E8A-4147-A177-3AD203B41FA5}">
                      <a16:colId xmlns:a16="http://schemas.microsoft.com/office/drawing/2014/main" val="2872498714"/>
                    </a:ext>
                  </a:extLst>
                </a:gridCol>
                <a:gridCol w="1728216">
                  <a:extLst>
                    <a:ext uri="{9D8B030D-6E8A-4147-A177-3AD203B41FA5}">
                      <a16:colId xmlns:a16="http://schemas.microsoft.com/office/drawing/2014/main" val="1812120811"/>
                    </a:ext>
                  </a:extLst>
                </a:gridCol>
                <a:gridCol w="576072">
                  <a:extLst>
                    <a:ext uri="{9D8B030D-6E8A-4147-A177-3AD203B41FA5}">
                      <a16:colId xmlns:a16="http://schemas.microsoft.com/office/drawing/2014/main" val="3783189375"/>
                    </a:ext>
                  </a:extLst>
                </a:gridCol>
                <a:gridCol w="576072">
                  <a:extLst>
                    <a:ext uri="{9D8B030D-6E8A-4147-A177-3AD203B41FA5}">
                      <a16:colId xmlns:a16="http://schemas.microsoft.com/office/drawing/2014/main" val="3640122986"/>
                    </a:ext>
                  </a:extLst>
                </a:gridCol>
                <a:gridCol w="576072">
                  <a:extLst>
                    <a:ext uri="{9D8B030D-6E8A-4147-A177-3AD203B41FA5}">
                      <a16:colId xmlns:a16="http://schemas.microsoft.com/office/drawing/2014/main" val="1403176788"/>
                    </a:ext>
                  </a:extLst>
                </a:gridCol>
                <a:gridCol w="576072">
                  <a:extLst>
                    <a:ext uri="{9D8B030D-6E8A-4147-A177-3AD203B41FA5}">
                      <a16:colId xmlns:a16="http://schemas.microsoft.com/office/drawing/2014/main" val="1958520279"/>
                    </a:ext>
                  </a:extLst>
                </a:gridCol>
                <a:gridCol w="576072">
                  <a:extLst>
                    <a:ext uri="{9D8B030D-6E8A-4147-A177-3AD203B41FA5}">
                      <a16:colId xmlns:a16="http://schemas.microsoft.com/office/drawing/2014/main" val="212741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1057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- 2023-10-06 10:02:53</a:t>
                      </a:r>
                      <a:r>
                        <a:rPr kumimoji="0" lang="en-US" sz="1000" b="0" i="0" u="none" strike="noStrike" kern="1200" cap="none" spc="0" normalizeH="0" baseline="0" noProof="0">
                          <a:ln>
                            <a:noFill/>
                          </a:ln>
                          <a:solidFill>
                            <a:prstClr val="black"/>
                          </a:solidFill>
                          <a:effectLst/>
                          <a:uLnTx/>
                          <a:uFillTx/>
                          <a:latin typeface="Calibri"/>
                          <a:ea typeface="+mn-ea"/>
                          <a:cs typeface="+mn-cs"/>
                        </a:rPr>
                        <a:t>
 🔸We are Leica! Our associates, with their diverse backgrounds, differentiated and agile mindsets and skills, are one of the backbones and drivers of our culture and success.
🔸In our #IamLeica series, we put the spotlight on our colleagues - today we meet Alessandra Forcucci.
Curious about a career at Leica Microsystems? Check out our career site! 
👉 https://lnkd.in/epXFsnW
#leicamicrosystems #wonderwhatswithin #bestteamwins #lifeatleica #danaher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https://media.licdn.com/dms/image/D4E10AQHuOJYeKEsUAg/image-shrink_1280/0/1696579360528?e=1698303600&amp;v=beta&amp;t=Qdo_Q3BrePZaZJMksmR0c49neubxczMAZDQmsaGhnFQ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7.2208 %</a:t>
                      </a:r>
                    </a:p>
                  </a:txBody>
                  <a:tcPr/>
                </a:tc>
                <a:extLst>
                  <a:ext uri="{0D108BD9-81ED-4DB2-BD59-A6C34878D82A}">
                    <a16:rowId xmlns:a16="http://schemas.microsoft.com/office/drawing/2014/main" val="374855550"/>
                  </a:ext>
                </a:extLst>
              </a:tr>
            </a:tbl>
          </a:graphicData>
        </a:graphic>
      </p:graphicFrame>
      <p:sp>
        <p:nvSpPr>
          <p:cNvPr id="4" name="Text Placeholder 3">
            <a:extLst>
              <a:ext uri="{FF2B5EF4-FFF2-40B4-BE49-F238E27FC236}">
                <a16:creationId xmlns:a16="http://schemas.microsoft.com/office/drawing/2014/main" id="{4186A587-0061-4CE8-931E-2CB2A4FB111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553902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25D8-B0A3-42BC-9849-88F8437D84E5}"/>
              </a:ext>
            </a:extLst>
          </p:cNvPr>
          <p:cNvSpPr>
            <a:spLocks noGrp="1"/>
          </p:cNvSpPr>
          <p:nvPr>
            <p:ph type="title"/>
          </p:nvPr>
        </p:nvSpPr>
        <p:spPr/>
        <p:txBody>
          <a:bodyPr/>
          <a:lstStyle/>
          <a:p>
            <a:r>
              <a:rPr lang="en-US"/>
              <a:t>Overall All Posts Table | All profiles - 5 of 23</a:t>
            </a:r>
          </a:p>
        </p:txBody>
      </p:sp>
      <p:graphicFrame>
        <p:nvGraphicFramePr>
          <p:cNvPr id="5" name="Table Placeholder 4">
            <a:extLst>
              <a:ext uri="{FF2B5EF4-FFF2-40B4-BE49-F238E27FC236}">
                <a16:creationId xmlns:a16="http://schemas.microsoft.com/office/drawing/2014/main" id="{C891C4A4-053E-4EF3-9011-0574E06CBC38}"/>
              </a:ext>
            </a:extLst>
          </p:cNvPr>
          <p:cNvGraphicFramePr>
            <a:graphicFrameLocks noGrp="1"/>
          </p:cNvGraphicFramePr>
          <p:nvPr>
            <p:ph type="tbl" sz="quarter" idx="13"/>
            <p:extLst>
              <p:ext uri="{D42A27DB-BD31-4B8C-83A1-F6EECF244321}">
                <p14:modId xmlns:p14="http://schemas.microsoft.com/office/powerpoint/2010/main" val="279581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6596946"/>
                    </a:ext>
                  </a:extLst>
                </a:gridCol>
                <a:gridCol w="1152144">
                  <a:extLst>
                    <a:ext uri="{9D8B030D-6E8A-4147-A177-3AD203B41FA5}">
                      <a16:colId xmlns:a16="http://schemas.microsoft.com/office/drawing/2014/main" val="2503313136"/>
                    </a:ext>
                  </a:extLst>
                </a:gridCol>
                <a:gridCol w="1728216">
                  <a:extLst>
                    <a:ext uri="{9D8B030D-6E8A-4147-A177-3AD203B41FA5}">
                      <a16:colId xmlns:a16="http://schemas.microsoft.com/office/drawing/2014/main" val="3004537584"/>
                    </a:ext>
                  </a:extLst>
                </a:gridCol>
                <a:gridCol w="576072">
                  <a:extLst>
                    <a:ext uri="{9D8B030D-6E8A-4147-A177-3AD203B41FA5}">
                      <a16:colId xmlns:a16="http://schemas.microsoft.com/office/drawing/2014/main" val="3399601009"/>
                    </a:ext>
                  </a:extLst>
                </a:gridCol>
                <a:gridCol w="576072">
                  <a:extLst>
                    <a:ext uri="{9D8B030D-6E8A-4147-A177-3AD203B41FA5}">
                      <a16:colId xmlns:a16="http://schemas.microsoft.com/office/drawing/2014/main" val="3783148171"/>
                    </a:ext>
                  </a:extLst>
                </a:gridCol>
                <a:gridCol w="576072">
                  <a:extLst>
                    <a:ext uri="{9D8B030D-6E8A-4147-A177-3AD203B41FA5}">
                      <a16:colId xmlns:a16="http://schemas.microsoft.com/office/drawing/2014/main" val="3941661558"/>
                    </a:ext>
                  </a:extLst>
                </a:gridCol>
                <a:gridCol w="576072">
                  <a:extLst>
                    <a:ext uri="{9D8B030D-6E8A-4147-A177-3AD203B41FA5}">
                      <a16:colId xmlns:a16="http://schemas.microsoft.com/office/drawing/2014/main" val="4054036541"/>
                    </a:ext>
                  </a:extLst>
                </a:gridCol>
                <a:gridCol w="576072">
                  <a:extLst>
                    <a:ext uri="{9D8B030D-6E8A-4147-A177-3AD203B41FA5}">
                      <a16:colId xmlns:a16="http://schemas.microsoft.com/office/drawing/2014/main" val="313286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7428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- 2023-10-06 10:01:34</a:t>
                      </a:r>
                      <a:r>
                        <a:rPr kumimoji="0" lang="en-US" sz="1000" b="0" i="0" u="none" strike="noStrike" kern="1200" cap="none" spc="0" normalizeH="0" baseline="0" noProof="0">
                          <a:ln>
                            <a:noFill/>
                          </a:ln>
                          <a:solidFill>
                            <a:prstClr val="black"/>
                          </a:solidFill>
                          <a:effectLst/>
                          <a:uLnTx/>
                          <a:uFillTx/>
                          <a:latin typeface="Calibri"/>
                          <a:ea typeface="+mn-ea"/>
                          <a:cs typeface="+mn-cs"/>
                        </a:rPr>
                        <a:t>
 🔸We are Leica! Our associates, with their diverse backgrounds, differentiated and agile mindsets and skills, are one of the backbones and drivers of our culture and success.
🔸In our #IamLeica series, we put the spotlight on our colleagues - today we meet Alessandra.
Curious about a career at Leica Microsystems? Check out our career site! 
👉 https://jobs.danaher.com/global/en/leica-microsystems
#leicamicrosystems #wonderwhatswithin #bestteamwins #lifeatleica #danaher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https://quintly-image-storage.s3.amazonaws.com/af356db624e19bb4557d602e61bde2ab/442ba74f05c4f565a15de4cbcd1a06f2.jpg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3.0075 %</a:t>
                      </a:r>
                    </a:p>
                  </a:txBody>
                  <a:tcPr/>
                </a:tc>
                <a:extLst>
                  <a:ext uri="{0D108BD9-81ED-4DB2-BD59-A6C34878D82A}">
                    <a16:rowId xmlns:a16="http://schemas.microsoft.com/office/drawing/2014/main" val="3523529438"/>
                  </a:ext>
                </a:extLst>
              </a:tr>
            </a:tbl>
          </a:graphicData>
        </a:graphic>
      </p:graphicFrame>
      <p:sp>
        <p:nvSpPr>
          <p:cNvPr id="4" name="Text Placeholder 3">
            <a:extLst>
              <a:ext uri="{FF2B5EF4-FFF2-40B4-BE49-F238E27FC236}">
                <a16:creationId xmlns:a16="http://schemas.microsoft.com/office/drawing/2014/main" id="{921053A6-0315-4DA0-9EC1-6FE0235CEF7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13377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0C6E-1A83-48D2-9FF2-EA6CE85F7748}"/>
              </a:ext>
            </a:extLst>
          </p:cNvPr>
          <p:cNvSpPr>
            <a:spLocks noGrp="1"/>
          </p:cNvSpPr>
          <p:nvPr>
            <p:ph type="title"/>
          </p:nvPr>
        </p:nvSpPr>
        <p:spPr/>
        <p:txBody>
          <a:bodyPr/>
          <a:lstStyle/>
          <a:p>
            <a:r>
              <a:rPr lang="en-US"/>
              <a:t>Overall All Posts Table | All profiles - 6 of 23</a:t>
            </a:r>
          </a:p>
        </p:txBody>
      </p:sp>
      <p:graphicFrame>
        <p:nvGraphicFramePr>
          <p:cNvPr id="5" name="Table Placeholder 4">
            <a:extLst>
              <a:ext uri="{FF2B5EF4-FFF2-40B4-BE49-F238E27FC236}">
                <a16:creationId xmlns:a16="http://schemas.microsoft.com/office/drawing/2014/main" id="{1445E005-DB13-4EA0-AC79-9A0BBD08AE3E}"/>
              </a:ext>
            </a:extLst>
          </p:cNvPr>
          <p:cNvGraphicFramePr>
            <a:graphicFrameLocks noGrp="1"/>
          </p:cNvGraphicFramePr>
          <p:nvPr>
            <p:ph type="tbl" sz="quarter" idx="13"/>
            <p:extLst>
              <p:ext uri="{D42A27DB-BD31-4B8C-83A1-F6EECF244321}">
                <p14:modId xmlns:p14="http://schemas.microsoft.com/office/powerpoint/2010/main" val="353768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6493051"/>
                    </a:ext>
                  </a:extLst>
                </a:gridCol>
                <a:gridCol w="1152144">
                  <a:extLst>
                    <a:ext uri="{9D8B030D-6E8A-4147-A177-3AD203B41FA5}">
                      <a16:colId xmlns:a16="http://schemas.microsoft.com/office/drawing/2014/main" val="1922914819"/>
                    </a:ext>
                  </a:extLst>
                </a:gridCol>
                <a:gridCol w="1728216">
                  <a:extLst>
                    <a:ext uri="{9D8B030D-6E8A-4147-A177-3AD203B41FA5}">
                      <a16:colId xmlns:a16="http://schemas.microsoft.com/office/drawing/2014/main" val="2807798906"/>
                    </a:ext>
                  </a:extLst>
                </a:gridCol>
                <a:gridCol w="576072">
                  <a:extLst>
                    <a:ext uri="{9D8B030D-6E8A-4147-A177-3AD203B41FA5}">
                      <a16:colId xmlns:a16="http://schemas.microsoft.com/office/drawing/2014/main" val="477374736"/>
                    </a:ext>
                  </a:extLst>
                </a:gridCol>
                <a:gridCol w="576072">
                  <a:extLst>
                    <a:ext uri="{9D8B030D-6E8A-4147-A177-3AD203B41FA5}">
                      <a16:colId xmlns:a16="http://schemas.microsoft.com/office/drawing/2014/main" val="1054606265"/>
                    </a:ext>
                  </a:extLst>
                </a:gridCol>
                <a:gridCol w="576072">
                  <a:extLst>
                    <a:ext uri="{9D8B030D-6E8A-4147-A177-3AD203B41FA5}">
                      <a16:colId xmlns:a16="http://schemas.microsoft.com/office/drawing/2014/main" val="1943625211"/>
                    </a:ext>
                  </a:extLst>
                </a:gridCol>
                <a:gridCol w="576072">
                  <a:extLst>
                    <a:ext uri="{9D8B030D-6E8A-4147-A177-3AD203B41FA5}">
                      <a16:colId xmlns:a16="http://schemas.microsoft.com/office/drawing/2014/main" val="1918072284"/>
                    </a:ext>
                  </a:extLst>
                </a:gridCol>
                <a:gridCol w="576072">
                  <a:extLst>
                    <a:ext uri="{9D8B030D-6E8A-4147-A177-3AD203B41FA5}">
                      <a16:colId xmlns:a16="http://schemas.microsoft.com/office/drawing/2014/main" val="188133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4497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- 2023-10-06 10:00:50</a:t>
                      </a:r>
                      <a:r>
                        <a:rPr kumimoji="0" lang="en-US" sz="1000" b="0" i="0" u="none" strike="noStrike" kern="1200" cap="none" spc="0" normalizeH="0" baseline="0" noProof="0">
                          <a:ln>
                            <a:noFill/>
                          </a:ln>
                          <a:solidFill>
                            <a:prstClr val="black"/>
                          </a:solidFill>
                          <a:effectLst/>
                          <a:uLnTx/>
                          <a:uFillTx/>
                          <a:latin typeface="Calibri"/>
                          <a:ea typeface="+mn-ea"/>
                          <a:cs typeface="+mn-cs"/>
                        </a:rPr>
                        <a:t>
 🔸In our #IamLeica series, we put the spotlight on our colleagues - today we meet Alessandra.
🔸Curious about a career at Leica Microsystems? Check out our career site! 👉 jobs.danaher.com/global/en/leic…
#leicamicrosystems #wonderwhatswithin #bestteamwins #lifeatleica #danaher pic.twitter.com/NbDudoIGeA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2016734993"/>
                  </a:ext>
                </a:extLst>
              </a:tr>
            </a:tbl>
          </a:graphicData>
        </a:graphic>
      </p:graphicFrame>
      <p:sp>
        <p:nvSpPr>
          <p:cNvPr id="4" name="Text Placeholder 3">
            <a:extLst>
              <a:ext uri="{FF2B5EF4-FFF2-40B4-BE49-F238E27FC236}">
                <a16:creationId xmlns:a16="http://schemas.microsoft.com/office/drawing/2014/main" id="{F7CD9588-B894-4697-9B26-4BD60B2C544F}"/>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142632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270F9-22D8-4E85-81FB-F0D1DC10ACB5}"/>
              </a:ext>
            </a:extLst>
          </p:cNvPr>
          <p:cNvSpPr>
            <a:spLocks noGrp="1"/>
          </p:cNvSpPr>
          <p:nvPr>
            <p:ph type="title"/>
          </p:nvPr>
        </p:nvSpPr>
        <p:spPr/>
        <p:txBody>
          <a:bodyPr/>
          <a:lstStyle/>
          <a:p>
            <a:r>
              <a:rPr lang="en-US"/>
              <a:t>Overall All Posts Table | All profiles - 7 of 23</a:t>
            </a:r>
          </a:p>
        </p:txBody>
      </p:sp>
      <p:graphicFrame>
        <p:nvGraphicFramePr>
          <p:cNvPr id="5" name="Table Placeholder 4">
            <a:extLst>
              <a:ext uri="{FF2B5EF4-FFF2-40B4-BE49-F238E27FC236}">
                <a16:creationId xmlns:a16="http://schemas.microsoft.com/office/drawing/2014/main" id="{A13C7125-5D41-4195-AB5D-A7CE73BFDC50}"/>
              </a:ext>
            </a:extLst>
          </p:cNvPr>
          <p:cNvGraphicFramePr>
            <a:graphicFrameLocks noGrp="1"/>
          </p:cNvGraphicFramePr>
          <p:nvPr>
            <p:ph type="tbl" sz="quarter" idx="13"/>
            <p:extLst>
              <p:ext uri="{D42A27DB-BD31-4B8C-83A1-F6EECF244321}">
                <p14:modId xmlns:p14="http://schemas.microsoft.com/office/powerpoint/2010/main" val="214778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6027993"/>
                    </a:ext>
                  </a:extLst>
                </a:gridCol>
                <a:gridCol w="1152144">
                  <a:extLst>
                    <a:ext uri="{9D8B030D-6E8A-4147-A177-3AD203B41FA5}">
                      <a16:colId xmlns:a16="http://schemas.microsoft.com/office/drawing/2014/main" val="671711434"/>
                    </a:ext>
                  </a:extLst>
                </a:gridCol>
                <a:gridCol w="1728216">
                  <a:extLst>
                    <a:ext uri="{9D8B030D-6E8A-4147-A177-3AD203B41FA5}">
                      <a16:colId xmlns:a16="http://schemas.microsoft.com/office/drawing/2014/main" val="1529416464"/>
                    </a:ext>
                  </a:extLst>
                </a:gridCol>
                <a:gridCol w="576072">
                  <a:extLst>
                    <a:ext uri="{9D8B030D-6E8A-4147-A177-3AD203B41FA5}">
                      <a16:colId xmlns:a16="http://schemas.microsoft.com/office/drawing/2014/main" val="3864756279"/>
                    </a:ext>
                  </a:extLst>
                </a:gridCol>
                <a:gridCol w="576072">
                  <a:extLst>
                    <a:ext uri="{9D8B030D-6E8A-4147-A177-3AD203B41FA5}">
                      <a16:colId xmlns:a16="http://schemas.microsoft.com/office/drawing/2014/main" val="1029969761"/>
                    </a:ext>
                  </a:extLst>
                </a:gridCol>
                <a:gridCol w="576072">
                  <a:extLst>
                    <a:ext uri="{9D8B030D-6E8A-4147-A177-3AD203B41FA5}">
                      <a16:colId xmlns:a16="http://schemas.microsoft.com/office/drawing/2014/main" val="2257418282"/>
                    </a:ext>
                  </a:extLst>
                </a:gridCol>
                <a:gridCol w="576072">
                  <a:extLst>
                    <a:ext uri="{9D8B030D-6E8A-4147-A177-3AD203B41FA5}">
                      <a16:colId xmlns:a16="http://schemas.microsoft.com/office/drawing/2014/main" val="251199397"/>
                    </a:ext>
                  </a:extLst>
                </a:gridCol>
                <a:gridCol w="576072">
                  <a:extLst>
                    <a:ext uri="{9D8B030D-6E8A-4147-A177-3AD203B41FA5}">
                      <a16:colId xmlns:a16="http://schemas.microsoft.com/office/drawing/2014/main" val="99393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5820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- 2023-10-05 15:02:42</a:t>
                      </a:r>
                      <a:r>
                        <a:rPr kumimoji="0" lang="en-US" sz="1000" b="0" i="0" u="none" strike="noStrike" kern="1200" cap="none" spc="0" normalizeH="0" baseline="0" noProof="0">
                          <a:ln>
                            <a:noFill/>
                          </a:ln>
                          <a:solidFill>
                            <a:prstClr val="black"/>
                          </a:solidFill>
                          <a:effectLst/>
                          <a:uLnTx/>
                          <a:uFillTx/>
                          <a:latin typeface="Calibri"/>
                          <a:ea typeface="+mn-ea"/>
                          <a:cs typeface="+mn-cs"/>
                        </a:rPr>
                        <a:t>
 📄 Read this article to learn how several important factors, like particle type, size, and composition, need to be taken into account when choosing a cleanliness analysis solution which best meets user needs for the automotive, electronics, and pharma industry. 
🖱 Click here!
#cleanliness #particles #analysis #industry #automotive #electronics #pharmaindustry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https://media.licdn.com/dms/image/D4E10AQGh1_bzp2ZbVA/image-shrink_1280/0/1696510961344?e=1698303600&amp;v=beta&amp;t=UOLi-t_pkxBVmFCJ800jnEZj1ZXzWFVxnuwuA1uJD1M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1.7296 %</a:t>
                      </a:r>
                    </a:p>
                  </a:txBody>
                  <a:tcPr/>
                </a:tc>
                <a:extLst>
                  <a:ext uri="{0D108BD9-81ED-4DB2-BD59-A6C34878D82A}">
                    <a16:rowId xmlns:a16="http://schemas.microsoft.com/office/drawing/2014/main" val="1555907399"/>
                  </a:ext>
                </a:extLst>
              </a:tr>
            </a:tbl>
          </a:graphicData>
        </a:graphic>
      </p:graphicFrame>
      <p:sp>
        <p:nvSpPr>
          <p:cNvPr id="4" name="Text Placeholder 3">
            <a:extLst>
              <a:ext uri="{FF2B5EF4-FFF2-40B4-BE49-F238E27FC236}">
                <a16:creationId xmlns:a16="http://schemas.microsoft.com/office/drawing/2014/main" id="{853707CA-823D-4216-AB9F-8F697B19BBF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621756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8204C-2CAF-4D8A-81C2-7BF5A6A724DE}"/>
              </a:ext>
            </a:extLst>
          </p:cNvPr>
          <p:cNvSpPr>
            <a:spLocks noGrp="1"/>
          </p:cNvSpPr>
          <p:nvPr>
            <p:ph type="title"/>
          </p:nvPr>
        </p:nvSpPr>
        <p:spPr/>
        <p:txBody>
          <a:bodyPr/>
          <a:lstStyle/>
          <a:p>
            <a:r>
              <a:rPr lang="en-US"/>
              <a:t>Overall All Posts Table | All profiles - 8 of 23</a:t>
            </a:r>
          </a:p>
        </p:txBody>
      </p:sp>
      <p:graphicFrame>
        <p:nvGraphicFramePr>
          <p:cNvPr id="5" name="Table Placeholder 4">
            <a:extLst>
              <a:ext uri="{FF2B5EF4-FFF2-40B4-BE49-F238E27FC236}">
                <a16:creationId xmlns:a16="http://schemas.microsoft.com/office/drawing/2014/main" id="{8F159AC5-217B-4F50-B36D-246456CEE805}"/>
              </a:ext>
            </a:extLst>
          </p:cNvPr>
          <p:cNvGraphicFramePr>
            <a:graphicFrameLocks noGrp="1"/>
          </p:cNvGraphicFramePr>
          <p:nvPr>
            <p:ph type="tbl" sz="quarter" idx="13"/>
            <p:extLst>
              <p:ext uri="{D42A27DB-BD31-4B8C-83A1-F6EECF244321}">
                <p14:modId xmlns:p14="http://schemas.microsoft.com/office/powerpoint/2010/main" val="56253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0239734"/>
                    </a:ext>
                  </a:extLst>
                </a:gridCol>
                <a:gridCol w="1152144">
                  <a:extLst>
                    <a:ext uri="{9D8B030D-6E8A-4147-A177-3AD203B41FA5}">
                      <a16:colId xmlns:a16="http://schemas.microsoft.com/office/drawing/2014/main" val="1387921631"/>
                    </a:ext>
                  </a:extLst>
                </a:gridCol>
                <a:gridCol w="1728216">
                  <a:extLst>
                    <a:ext uri="{9D8B030D-6E8A-4147-A177-3AD203B41FA5}">
                      <a16:colId xmlns:a16="http://schemas.microsoft.com/office/drawing/2014/main" val="2555772133"/>
                    </a:ext>
                  </a:extLst>
                </a:gridCol>
                <a:gridCol w="576072">
                  <a:extLst>
                    <a:ext uri="{9D8B030D-6E8A-4147-A177-3AD203B41FA5}">
                      <a16:colId xmlns:a16="http://schemas.microsoft.com/office/drawing/2014/main" val="2857754323"/>
                    </a:ext>
                  </a:extLst>
                </a:gridCol>
                <a:gridCol w="576072">
                  <a:extLst>
                    <a:ext uri="{9D8B030D-6E8A-4147-A177-3AD203B41FA5}">
                      <a16:colId xmlns:a16="http://schemas.microsoft.com/office/drawing/2014/main" val="205927701"/>
                    </a:ext>
                  </a:extLst>
                </a:gridCol>
                <a:gridCol w="576072">
                  <a:extLst>
                    <a:ext uri="{9D8B030D-6E8A-4147-A177-3AD203B41FA5}">
                      <a16:colId xmlns:a16="http://schemas.microsoft.com/office/drawing/2014/main" val="2121359022"/>
                    </a:ext>
                  </a:extLst>
                </a:gridCol>
                <a:gridCol w="576072">
                  <a:extLst>
                    <a:ext uri="{9D8B030D-6E8A-4147-A177-3AD203B41FA5}">
                      <a16:colId xmlns:a16="http://schemas.microsoft.com/office/drawing/2014/main" val="305085761"/>
                    </a:ext>
                  </a:extLst>
                </a:gridCol>
                <a:gridCol w="576072">
                  <a:extLst>
                    <a:ext uri="{9D8B030D-6E8A-4147-A177-3AD203B41FA5}">
                      <a16:colId xmlns:a16="http://schemas.microsoft.com/office/drawing/2014/main" val="332286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3747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- 2023-10-05 15:00:16</a:t>
                      </a:r>
                      <a:r>
                        <a:rPr kumimoji="0" lang="en-US" sz="1000" b="0" i="0" u="none" strike="noStrike" kern="1200" cap="none" spc="0" normalizeH="0" baseline="0" noProof="0">
                          <a:ln>
                            <a:noFill/>
                          </a:ln>
                          <a:solidFill>
                            <a:prstClr val="black"/>
                          </a:solidFill>
                          <a:effectLst/>
                          <a:uLnTx/>
                          <a:uFillTx/>
                          <a:latin typeface="Calibri"/>
                          <a:ea typeface="+mn-ea"/>
                          <a:cs typeface="+mn-cs"/>
                        </a:rPr>
                        <a:t>
 Read this 📄 to learn how several important factors, like particle type, size, &amp;amp; composition, need to be taken into account when choosing a cleanliness analysis solution which best meets user needs for the automotive, electronics, &amp;amp; pharma industry. 🖱 
👉 fcld.ly/jqa21cq pic.twitter.com/7z6916sxgN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1.3812 %</a:t>
                      </a:r>
                    </a:p>
                  </a:txBody>
                  <a:tcPr/>
                </a:tc>
                <a:extLst>
                  <a:ext uri="{0D108BD9-81ED-4DB2-BD59-A6C34878D82A}">
                    <a16:rowId xmlns:a16="http://schemas.microsoft.com/office/drawing/2014/main" val="183355342"/>
                  </a:ext>
                </a:extLst>
              </a:tr>
            </a:tbl>
          </a:graphicData>
        </a:graphic>
      </p:graphicFrame>
      <p:sp>
        <p:nvSpPr>
          <p:cNvPr id="4" name="Text Placeholder 3">
            <a:extLst>
              <a:ext uri="{FF2B5EF4-FFF2-40B4-BE49-F238E27FC236}">
                <a16:creationId xmlns:a16="http://schemas.microsoft.com/office/drawing/2014/main" id="{0ACF0D43-DE99-4368-8DCD-FD3451A5E79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979564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29D4-1F54-4B36-9729-E22B47DCE91B}"/>
              </a:ext>
            </a:extLst>
          </p:cNvPr>
          <p:cNvSpPr>
            <a:spLocks noGrp="1"/>
          </p:cNvSpPr>
          <p:nvPr>
            <p:ph type="title"/>
          </p:nvPr>
        </p:nvSpPr>
        <p:spPr/>
        <p:txBody>
          <a:bodyPr/>
          <a:lstStyle/>
          <a:p>
            <a:r>
              <a:rPr lang="en-US"/>
              <a:t>Overall All Posts Table | All profiles - 9 of 23</a:t>
            </a:r>
          </a:p>
        </p:txBody>
      </p:sp>
      <p:graphicFrame>
        <p:nvGraphicFramePr>
          <p:cNvPr id="5" name="Table Placeholder 4">
            <a:extLst>
              <a:ext uri="{FF2B5EF4-FFF2-40B4-BE49-F238E27FC236}">
                <a16:creationId xmlns:a16="http://schemas.microsoft.com/office/drawing/2014/main" id="{A88C8BFC-190F-42C7-8156-1FCA39B8738A}"/>
              </a:ext>
            </a:extLst>
          </p:cNvPr>
          <p:cNvGraphicFramePr>
            <a:graphicFrameLocks noGrp="1"/>
          </p:cNvGraphicFramePr>
          <p:nvPr>
            <p:ph type="tbl" sz="quarter" idx="13"/>
            <p:extLst>
              <p:ext uri="{D42A27DB-BD31-4B8C-83A1-F6EECF244321}">
                <p14:modId xmlns:p14="http://schemas.microsoft.com/office/powerpoint/2010/main" val="373391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3631281"/>
                    </a:ext>
                  </a:extLst>
                </a:gridCol>
                <a:gridCol w="1152144">
                  <a:extLst>
                    <a:ext uri="{9D8B030D-6E8A-4147-A177-3AD203B41FA5}">
                      <a16:colId xmlns:a16="http://schemas.microsoft.com/office/drawing/2014/main" val="912868602"/>
                    </a:ext>
                  </a:extLst>
                </a:gridCol>
                <a:gridCol w="1728216">
                  <a:extLst>
                    <a:ext uri="{9D8B030D-6E8A-4147-A177-3AD203B41FA5}">
                      <a16:colId xmlns:a16="http://schemas.microsoft.com/office/drawing/2014/main" val="221287601"/>
                    </a:ext>
                  </a:extLst>
                </a:gridCol>
                <a:gridCol w="576072">
                  <a:extLst>
                    <a:ext uri="{9D8B030D-6E8A-4147-A177-3AD203B41FA5}">
                      <a16:colId xmlns:a16="http://schemas.microsoft.com/office/drawing/2014/main" val="1663329866"/>
                    </a:ext>
                  </a:extLst>
                </a:gridCol>
                <a:gridCol w="576072">
                  <a:extLst>
                    <a:ext uri="{9D8B030D-6E8A-4147-A177-3AD203B41FA5}">
                      <a16:colId xmlns:a16="http://schemas.microsoft.com/office/drawing/2014/main" val="231879422"/>
                    </a:ext>
                  </a:extLst>
                </a:gridCol>
                <a:gridCol w="576072">
                  <a:extLst>
                    <a:ext uri="{9D8B030D-6E8A-4147-A177-3AD203B41FA5}">
                      <a16:colId xmlns:a16="http://schemas.microsoft.com/office/drawing/2014/main" val="4119244652"/>
                    </a:ext>
                  </a:extLst>
                </a:gridCol>
                <a:gridCol w="576072">
                  <a:extLst>
                    <a:ext uri="{9D8B030D-6E8A-4147-A177-3AD203B41FA5}">
                      <a16:colId xmlns:a16="http://schemas.microsoft.com/office/drawing/2014/main" val="2060275634"/>
                    </a:ext>
                  </a:extLst>
                </a:gridCol>
                <a:gridCol w="576072">
                  <a:extLst>
                    <a:ext uri="{9D8B030D-6E8A-4147-A177-3AD203B41FA5}">
                      <a16:colId xmlns:a16="http://schemas.microsoft.com/office/drawing/2014/main" val="620880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7166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- 2023-10-05 15:00:07</a:t>
                      </a:r>
                      <a:r>
                        <a:rPr kumimoji="0" lang="en-US" sz="1000" b="0" i="0" u="none" strike="noStrike" kern="1200" cap="none" spc="0" normalizeH="0" baseline="0" noProof="0">
                          <a:ln>
                            <a:noFill/>
                          </a:ln>
                          <a:solidFill>
                            <a:prstClr val="black"/>
                          </a:solidFill>
                          <a:effectLst/>
                          <a:uLnTx/>
                          <a:uFillTx/>
                          <a:latin typeface="Calibri"/>
                          <a:ea typeface="+mn-ea"/>
                          <a:cs typeface="+mn-cs"/>
                        </a:rPr>
                        <a:t>
 📄 Read this article to learn how several important factors, like particle type, size, and composition, need to be taken into account when choosing a cleanliness analysis solution which best meets user needs for the automotive, electronics, and pharma industry. 
🖱 Click here!
#cleanliness #particles #analysis #industry #automotive #electronics #pharmaindustry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https://quintly-image-storage.s3.amazonaws.com/af356db624e19bb4557d602e61bde2ab/a6d8005f69b06a36306575c8a9cff9f4.jpg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1.2903 %</a:t>
                      </a:r>
                    </a:p>
                  </a:txBody>
                  <a:tcPr/>
                </a:tc>
                <a:extLst>
                  <a:ext uri="{0D108BD9-81ED-4DB2-BD59-A6C34878D82A}">
                    <a16:rowId xmlns:a16="http://schemas.microsoft.com/office/drawing/2014/main" val="951407056"/>
                  </a:ext>
                </a:extLst>
              </a:tr>
            </a:tbl>
          </a:graphicData>
        </a:graphic>
      </p:graphicFrame>
      <p:sp>
        <p:nvSpPr>
          <p:cNvPr id="4" name="Text Placeholder 3">
            <a:extLst>
              <a:ext uri="{FF2B5EF4-FFF2-40B4-BE49-F238E27FC236}">
                <a16:creationId xmlns:a16="http://schemas.microsoft.com/office/drawing/2014/main" id="{C5A56D2F-3652-4B13-B990-1706A6D9657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99986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57A44-2CA3-460D-B303-AEF2C716A701}"/>
              </a:ext>
            </a:extLst>
          </p:cNvPr>
          <p:cNvSpPr>
            <a:spLocks noGrp="1"/>
          </p:cNvSpPr>
          <p:nvPr>
            <p:ph type="title"/>
          </p:nvPr>
        </p:nvSpPr>
        <p:spPr/>
        <p:txBody>
          <a:bodyPr/>
          <a:lstStyle/>
          <a:p>
            <a:r>
              <a:rPr lang="en-US"/>
              <a:t>Overall All Posts Table | All profiles - 10 of 23</a:t>
            </a:r>
          </a:p>
        </p:txBody>
      </p:sp>
      <p:graphicFrame>
        <p:nvGraphicFramePr>
          <p:cNvPr id="5" name="Table Placeholder 4">
            <a:extLst>
              <a:ext uri="{FF2B5EF4-FFF2-40B4-BE49-F238E27FC236}">
                <a16:creationId xmlns:a16="http://schemas.microsoft.com/office/drawing/2014/main" id="{8CED5DBB-8078-4448-9B71-95FC33187627}"/>
              </a:ext>
            </a:extLst>
          </p:cNvPr>
          <p:cNvGraphicFramePr>
            <a:graphicFrameLocks noGrp="1"/>
          </p:cNvGraphicFramePr>
          <p:nvPr>
            <p:ph type="tbl" sz="quarter" idx="13"/>
            <p:extLst>
              <p:ext uri="{D42A27DB-BD31-4B8C-83A1-F6EECF244321}">
                <p14:modId xmlns:p14="http://schemas.microsoft.com/office/powerpoint/2010/main" val="192142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4161778"/>
                    </a:ext>
                  </a:extLst>
                </a:gridCol>
                <a:gridCol w="1152144">
                  <a:extLst>
                    <a:ext uri="{9D8B030D-6E8A-4147-A177-3AD203B41FA5}">
                      <a16:colId xmlns:a16="http://schemas.microsoft.com/office/drawing/2014/main" val="1190369803"/>
                    </a:ext>
                  </a:extLst>
                </a:gridCol>
                <a:gridCol w="1728216">
                  <a:extLst>
                    <a:ext uri="{9D8B030D-6E8A-4147-A177-3AD203B41FA5}">
                      <a16:colId xmlns:a16="http://schemas.microsoft.com/office/drawing/2014/main" val="4128828558"/>
                    </a:ext>
                  </a:extLst>
                </a:gridCol>
                <a:gridCol w="576072">
                  <a:extLst>
                    <a:ext uri="{9D8B030D-6E8A-4147-A177-3AD203B41FA5}">
                      <a16:colId xmlns:a16="http://schemas.microsoft.com/office/drawing/2014/main" val="3307254626"/>
                    </a:ext>
                  </a:extLst>
                </a:gridCol>
                <a:gridCol w="576072">
                  <a:extLst>
                    <a:ext uri="{9D8B030D-6E8A-4147-A177-3AD203B41FA5}">
                      <a16:colId xmlns:a16="http://schemas.microsoft.com/office/drawing/2014/main" val="581786096"/>
                    </a:ext>
                  </a:extLst>
                </a:gridCol>
                <a:gridCol w="576072">
                  <a:extLst>
                    <a:ext uri="{9D8B030D-6E8A-4147-A177-3AD203B41FA5}">
                      <a16:colId xmlns:a16="http://schemas.microsoft.com/office/drawing/2014/main" val="2032817376"/>
                    </a:ext>
                  </a:extLst>
                </a:gridCol>
                <a:gridCol w="576072">
                  <a:extLst>
                    <a:ext uri="{9D8B030D-6E8A-4147-A177-3AD203B41FA5}">
                      <a16:colId xmlns:a16="http://schemas.microsoft.com/office/drawing/2014/main" val="2993838626"/>
                    </a:ext>
                  </a:extLst>
                </a:gridCol>
                <a:gridCol w="576072">
                  <a:extLst>
                    <a:ext uri="{9D8B030D-6E8A-4147-A177-3AD203B41FA5}">
                      <a16:colId xmlns:a16="http://schemas.microsoft.com/office/drawing/2014/main" val="384838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9724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- 2023-10-05 10:00:35</a:t>
                      </a:r>
                      <a:r>
                        <a:rPr kumimoji="0" lang="en-US" sz="1000" b="0" i="0" u="none" strike="noStrike" kern="1200" cap="none" spc="0" normalizeH="0" baseline="0" noProof="0">
                          <a:ln>
                            <a:noFill/>
                          </a:ln>
                          <a:solidFill>
                            <a:prstClr val="black"/>
                          </a:solidFill>
                          <a:effectLst/>
                          <a:uLnTx/>
                          <a:uFillTx/>
                          <a:latin typeface="Calibri"/>
                          <a:ea typeface="+mn-ea"/>
                          <a:cs typeface="+mn-cs"/>
                        </a:rPr>
                        <a:t>
 ✅ Notre équipe Leica est prête pour vous accueillir sur le stand numéro 06 pour vous présenter notre microscope PROvido équipé de la technologie FusionOptics. 
✅ Réservez votre démonstration personnelle aujourd’hui et voyez davantage, tout simplement.
👉 https://fcld.ly/zfjkglg
#SFORL #SFORL2023 #PROvido #FusionOptics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https://media.licdn.com/dms/image/D4E10AQH55I9B3yPEPA/videocover-high/0/1696492837028?e=1698303600&amp;v=beta&amp;t=yZBhALI_kNI3296nP2Y3I32y59LuBuLiqilIuaUKlU8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3.3120 %</a:t>
                      </a:r>
                    </a:p>
                  </a:txBody>
                  <a:tcPr/>
                </a:tc>
                <a:extLst>
                  <a:ext uri="{0D108BD9-81ED-4DB2-BD59-A6C34878D82A}">
                    <a16:rowId xmlns:a16="http://schemas.microsoft.com/office/drawing/2014/main" val="212810579"/>
                  </a:ext>
                </a:extLst>
              </a:tr>
            </a:tbl>
          </a:graphicData>
        </a:graphic>
      </p:graphicFrame>
      <p:sp>
        <p:nvSpPr>
          <p:cNvPr id="4" name="Text Placeholder 3">
            <a:extLst>
              <a:ext uri="{FF2B5EF4-FFF2-40B4-BE49-F238E27FC236}">
                <a16:creationId xmlns:a16="http://schemas.microsoft.com/office/drawing/2014/main" id="{99FF63AB-5C92-4355-97AF-3AF564AA760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89046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0C56C-0D14-4891-B27F-89D21AB537A4}"/>
              </a:ext>
            </a:extLst>
          </p:cNvPr>
          <p:cNvSpPr>
            <a:spLocks noGrp="1"/>
          </p:cNvSpPr>
          <p:nvPr>
            <p:ph type="title"/>
          </p:nvPr>
        </p:nvSpPr>
        <p:spPr/>
        <p:txBody>
          <a:bodyPr/>
          <a:lstStyle/>
          <a:p>
            <a:r>
              <a:rPr lang="en-US"/>
              <a:t>Overall All Posts Table | All profiles - 11 of 23</a:t>
            </a:r>
          </a:p>
        </p:txBody>
      </p:sp>
      <p:graphicFrame>
        <p:nvGraphicFramePr>
          <p:cNvPr id="5" name="Table Placeholder 4">
            <a:extLst>
              <a:ext uri="{FF2B5EF4-FFF2-40B4-BE49-F238E27FC236}">
                <a16:creationId xmlns:a16="http://schemas.microsoft.com/office/drawing/2014/main" id="{2B6C937D-857D-4942-A6E0-2FB745E3D86F}"/>
              </a:ext>
            </a:extLst>
          </p:cNvPr>
          <p:cNvGraphicFramePr>
            <a:graphicFrameLocks noGrp="1"/>
          </p:cNvGraphicFramePr>
          <p:nvPr>
            <p:ph type="tbl" sz="quarter" idx="13"/>
            <p:extLst>
              <p:ext uri="{D42A27DB-BD31-4B8C-83A1-F6EECF244321}">
                <p14:modId xmlns:p14="http://schemas.microsoft.com/office/powerpoint/2010/main" val="333049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0804181"/>
                    </a:ext>
                  </a:extLst>
                </a:gridCol>
                <a:gridCol w="1152144">
                  <a:extLst>
                    <a:ext uri="{9D8B030D-6E8A-4147-A177-3AD203B41FA5}">
                      <a16:colId xmlns:a16="http://schemas.microsoft.com/office/drawing/2014/main" val="1227194171"/>
                    </a:ext>
                  </a:extLst>
                </a:gridCol>
                <a:gridCol w="1728216">
                  <a:extLst>
                    <a:ext uri="{9D8B030D-6E8A-4147-A177-3AD203B41FA5}">
                      <a16:colId xmlns:a16="http://schemas.microsoft.com/office/drawing/2014/main" val="582089983"/>
                    </a:ext>
                  </a:extLst>
                </a:gridCol>
                <a:gridCol w="576072">
                  <a:extLst>
                    <a:ext uri="{9D8B030D-6E8A-4147-A177-3AD203B41FA5}">
                      <a16:colId xmlns:a16="http://schemas.microsoft.com/office/drawing/2014/main" val="4274662607"/>
                    </a:ext>
                  </a:extLst>
                </a:gridCol>
                <a:gridCol w="576072">
                  <a:extLst>
                    <a:ext uri="{9D8B030D-6E8A-4147-A177-3AD203B41FA5}">
                      <a16:colId xmlns:a16="http://schemas.microsoft.com/office/drawing/2014/main" val="1797940384"/>
                    </a:ext>
                  </a:extLst>
                </a:gridCol>
                <a:gridCol w="576072">
                  <a:extLst>
                    <a:ext uri="{9D8B030D-6E8A-4147-A177-3AD203B41FA5}">
                      <a16:colId xmlns:a16="http://schemas.microsoft.com/office/drawing/2014/main" val="1014455099"/>
                    </a:ext>
                  </a:extLst>
                </a:gridCol>
                <a:gridCol w="576072">
                  <a:extLst>
                    <a:ext uri="{9D8B030D-6E8A-4147-A177-3AD203B41FA5}">
                      <a16:colId xmlns:a16="http://schemas.microsoft.com/office/drawing/2014/main" val="45545912"/>
                    </a:ext>
                  </a:extLst>
                </a:gridCol>
                <a:gridCol w="576072">
                  <a:extLst>
                    <a:ext uri="{9D8B030D-6E8A-4147-A177-3AD203B41FA5}">
                      <a16:colId xmlns:a16="http://schemas.microsoft.com/office/drawing/2014/main" val="3431020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2564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- 2023-10-05 10:00:25</a:t>
                      </a:r>
                      <a:r>
                        <a:rPr kumimoji="0" lang="en-US" sz="1000" b="0" i="0" u="none" strike="noStrike" kern="1200" cap="none" spc="0" normalizeH="0" baseline="0" noProof="0">
                          <a:ln>
                            <a:noFill/>
                          </a:ln>
                          <a:solidFill>
                            <a:prstClr val="black"/>
                          </a:solidFill>
                          <a:effectLst/>
                          <a:uLnTx/>
                          <a:uFillTx/>
                          <a:latin typeface="Calibri"/>
                          <a:ea typeface="+mn-ea"/>
                          <a:cs typeface="+mn-cs"/>
                        </a:rPr>
                        <a:t>
 ✅ Notre équipe Leica est prête pour vous accueillir sur le stand numéro 06 pour vous présenter notre microscope PROvido équipé de la technologie FusionOptics. 
✅ Réservez votre démonstration personnelle aujourd’hui et voyez davantage, tout simplement.
👉 https://fcld.ly/j4717ue
#SFORL #SFORL2023 #PROvido #FusionOptics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https://quintly-image-storage.s3.amazonaws.com/af356db624e19bb4557d602e61bde2ab/571860ad262b4d59d8b70ff44ee514fa.jpg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20.0000 %</a:t>
                      </a:r>
                    </a:p>
                  </a:txBody>
                  <a:tcPr/>
                </a:tc>
                <a:extLst>
                  <a:ext uri="{0D108BD9-81ED-4DB2-BD59-A6C34878D82A}">
                    <a16:rowId xmlns:a16="http://schemas.microsoft.com/office/drawing/2014/main" val="35848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@leicamicrosystems - 2023-10-04 18:41:39</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@rsv.lahndill strengthening its commitment to inclusive sports. #basketball #inclusivesports #leicamicrosystems #rsvlahndill #danaher #sports #inclusion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https://quintly-image-storage.s3.amazonaws.com/7bf9fa0e280c34cbcf10c4d660795434/962259fcded8be15755e73db4ec5b9c7.jpg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11.3600 %</a:t>
                      </a:r>
                    </a:p>
                  </a:txBody>
                  <a:tcPr/>
                </a:tc>
                <a:extLst>
                  <a:ext uri="{0D108BD9-81ED-4DB2-BD59-A6C34878D82A}">
                    <a16:rowId xmlns:a16="http://schemas.microsoft.com/office/drawing/2014/main" val="4142463540"/>
                  </a:ext>
                </a:extLst>
              </a:tr>
            </a:tbl>
          </a:graphicData>
        </a:graphic>
      </p:graphicFrame>
      <p:sp>
        <p:nvSpPr>
          <p:cNvPr id="4" name="Text Placeholder 3">
            <a:extLst>
              <a:ext uri="{FF2B5EF4-FFF2-40B4-BE49-F238E27FC236}">
                <a16:creationId xmlns:a16="http://schemas.microsoft.com/office/drawing/2014/main" id="{214A5419-E686-4E0F-B7D6-9F2B49C13DC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53026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92EA-E214-4837-A4BB-10810D7F655E}"/>
              </a:ext>
            </a:extLst>
          </p:cNvPr>
          <p:cNvSpPr>
            <a:spLocks noGrp="1"/>
          </p:cNvSpPr>
          <p:nvPr>
            <p:ph type="title"/>
          </p:nvPr>
        </p:nvSpPr>
        <p:spPr/>
        <p:txBody>
          <a:bodyPr/>
          <a:lstStyle/>
          <a:p>
            <a:r>
              <a:rPr lang="en-US"/>
              <a:t>Overall All Posts Table | All profiles - 12 of 23</a:t>
            </a:r>
          </a:p>
        </p:txBody>
      </p:sp>
      <p:graphicFrame>
        <p:nvGraphicFramePr>
          <p:cNvPr id="5" name="Table Placeholder 4">
            <a:extLst>
              <a:ext uri="{FF2B5EF4-FFF2-40B4-BE49-F238E27FC236}">
                <a16:creationId xmlns:a16="http://schemas.microsoft.com/office/drawing/2014/main" id="{372C4B0C-B43A-4C77-B08B-F13FDDA6B763}"/>
              </a:ext>
            </a:extLst>
          </p:cNvPr>
          <p:cNvGraphicFramePr>
            <a:graphicFrameLocks noGrp="1"/>
          </p:cNvGraphicFramePr>
          <p:nvPr>
            <p:ph type="tbl" sz="quarter" idx="13"/>
            <p:extLst>
              <p:ext uri="{D42A27DB-BD31-4B8C-83A1-F6EECF244321}">
                <p14:modId xmlns:p14="http://schemas.microsoft.com/office/powerpoint/2010/main" val="344613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2112546"/>
                    </a:ext>
                  </a:extLst>
                </a:gridCol>
                <a:gridCol w="1152144">
                  <a:extLst>
                    <a:ext uri="{9D8B030D-6E8A-4147-A177-3AD203B41FA5}">
                      <a16:colId xmlns:a16="http://schemas.microsoft.com/office/drawing/2014/main" val="877733897"/>
                    </a:ext>
                  </a:extLst>
                </a:gridCol>
                <a:gridCol w="1728216">
                  <a:extLst>
                    <a:ext uri="{9D8B030D-6E8A-4147-A177-3AD203B41FA5}">
                      <a16:colId xmlns:a16="http://schemas.microsoft.com/office/drawing/2014/main" val="2543078385"/>
                    </a:ext>
                  </a:extLst>
                </a:gridCol>
                <a:gridCol w="576072">
                  <a:extLst>
                    <a:ext uri="{9D8B030D-6E8A-4147-A177-3AD203B41FA5}">
                      <a16:colId xmlns:a16="http://schemas.microsoft.com/office/drawing/2014/main" val="1004371737"/>
                    </a:ext>
                  </a:extLst>
                </a:gridCol>
                <a:gridCol w="576072">
                  <a:extLst>
                    <a:ext uri="{9D8B030D-6E8A-4147-A177-3AD203B41FA5}">
                      <a16:colId xmlns:a16="http://schemas.microsoft.com/office/drawing/2014/main" val="3960539375"/>
                    </a:ext>
                  </a:extLst>
                </a:gridCol>
                <a:gridCol w="576072">
                  <a:extLst>
                    <a:ext uri="{9D8B030D-6E8A-4147-A177-3AD203B41FA5}">
                      <a16:colId xmlns:a16="http://schemas.microsoft.com/office/drawing/2014/main" val="96186360"/>
                    </a:ext>
                  </a:extLst>
                </a:gridCol>
                <a:gridCol w="576072">
                  <a:extLst>
                    <a:ext uri="{9D8B030D-6E8A-4147-A177-3AD203B41FA5}">
                      <a16:colId xmlns:a16="http://schemas.microsoft.com/office/drawing/2014/main" val="3742728276"/>
                    </a:ext>
                  </a:extLst>
                </a:gridCol>
                <a:gridCol w="576072">
                  <a:extLst>
                    <a:ext uri="{9D8B030D-6E8A-4147-A177-3AD203B41FA5}">
                      <a16:colId xmlns:a16="http://schemas.microsoft.com/office/drawing/2014/main" val="102965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083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leica.microsystems - 2023-10-04 18:31:55</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@rsvlahndill strengthening its commitment to inclusive sports.
#basketball #inclusivesports #leicamicrosystems #rsvlahndill #danaher #sports #inclusion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https://quintly-image-storage.s3.amazonaws.com/e16d66e0f2a5bededb1e077f9cae95ef/d68c2e593dc377f2c9622217159855f5.jpg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94960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- 2023-10-04 18:30:34</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 Lahn-Dill, strengthening its commitment to inclusive sports.
👉 https://lnkd.in/eWkRtgqS
#basketball #bestteamwins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https://media.licdn.com/dms/image/D4E10AQEpQejJ6Z3jVg/videocover-high/0/1696437039092?e=1698303600&amp;v=beta&amp;t=ozJTKJiLRgKHxhaydFGHGYkZVFG28_HxR5W3JY23-Rc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3.4587 %</a:t>
                      </a:r>
                    </a:p>
                  </a:txBody>
                  <a:tcPr/>
                </a:tc>
                <a:extLst>
                  <a:ext uri="{0D108BD9-81ED-4DB2-BD59-A6C34878D82A}">
                    <a16:rowId xmlns:a16="http://schemas.microsoft.com/office/drawing/2014/main" val="2892084472"/>
                  </a:ext>
                </a:extLst>
              </a:tr>
            </a:tbl>
          </a:graphicData>
        </a:graphic>
      </p:graphicFrame>
      <p:sp>
        <p:nvSpPr>
          <p:cNvPr id="4" name="Text Placeholder 3">
            <a:extLst>
              <a:ext uri="{FF2B5EF4-FFF2-40B4-BE49-F238E27FC236}">
                <a16:creationId xmlns:a16="http://schemas.microsoft.com/office/drawing/2014/main" id="{6EA21E1F-1BF4-4B39-9628-35380D94FB1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131945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19FC-395A-440D-B430-C79A0C0C77D7}"/>
              </a:ext>
            </a:extLst>
          </p:cNvPr>
          <p:cNvSpPr>
            <a:spLocks noGrp="1"/>
          </p:cNvSpPr>
          <p:nvPr>
            <p:ph type="title"/>
          </p:nvPr>
        </p:nvSpPr>
        <p:spPr/>
        <p:txBody>
          <a:bodyPr/>
          <a:lstStyle/>
          <a:p>
            <a:r>
              <a:rPr lang="en-US"/>
              <a:t>Overall All Posts Table | All profiles - 13 of 23</a:t>
            </a:r>
          </a:p>
        </p:txBody>
      </p:sp>
      <p:graphicFrame>
        <p:nvGraphicFramePr>
          <p:cNvPr id="5" name="Table Placeholder 4">
            <a:extLst>
              <a:ext uri="{FF2B5EF4-FFF2-40B4-BE49-F238E27FC236}">
                <a16:creationId xmlns:a16="http://schemas.microsoft.com/office/drawing/2014/main" id="{EC8F3835-C0DB-406A-BFEE-D60CC0C0F214}"/>
              </a:ext>
            </a:extLst>
          </p:cNvPr>
          <p:cNvGraphicFramePr>
            <a:graphicFrameLocks noGrp="1"/>
          </p:cNvGraphicFramePr>
          <p:nvPr>
            <p:ph type="tbl" sz="quarter" idx="13"/>
            <p:extLst>
              <p:ext uri="{D42A27DB-BD31-4B8C-83A1-F6EECF244321}">
                <p14:modId xmlns:p14="http://schemas.microsoft.com/office/powerpoint/2010/main" val="3499013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8682888"/>
                    </a:ext>
                  </a:extLst>
                </a:gridCol>
                <a:gridCol w="1152144">
                  <a:extLst>
                    <a:ext uri="{9D8B030D-6E8A-4147-A177-3AD203B41FA5}">
                      <a16:colId xmlns:a16="http://schemas.microsoft.com/office/drawing/2014/main" val="2778587841"/>
                    </a:ext>
                  </a:extLst>
                </a:gridCol>
                <a:gridCol w="1728216">
                  <a:extLst>
                    <a:ext uri="{9D8B030D-6E8A-4147-A177-3AD203B41FA5}">
                      <a16:colId xmlns:a16="http://schemas.microsoft.com/office/drawing/2014/main" val="2826873429"/>
                    </a:ext>
                  </a:extLst>
                </a:gridCol>
                <a:gridCol w="576072">
                  <a:extLst>
                    <a:ext uri="{9D8B030D-6E8A-4147-A177-3AD203B41FA5}">
                      <a16:colId xmlns:a16="http://schemas.microsoft.com/office/drawing/2014/main" val="3478050480"/>
                    </a:ext>
                  </a:extLst>
                </a:gridCol>
                <a:gridCol w="576072">
                  <a:extLst>
                    <a:ext uri="{9D8B030D-6E8A-4147-A177-3AD203B41FA5}">
                      <a16:colId xmlns:a16="http://schemas.microsoft.com/office/drawing/2014/main" val="2054640951"/>
                    </a:ext>
                  </a:extLst>
                </a:gridCol>
                <a:gridCol w="576072">
                  <a:extLst>
                    <a:ext uri="{9D8B030D-6E8A-4147-A177-3AD203B41FA5}">
                      <a16:colId xmlns:a16="http://schemas.microsoft.com/office/drawing/2014/main" val="2617377086"/>
                    </a:ext>
                  </a:extLst>
                </a:gridCol>
                <a:gridCol w="576072">
                  <a:extLst>
                    <a:ext uri="{9D8B030D-6E8A-4147-A177-3AD203B41FA5}">
                      <a16:colId xmlns:a16="http://schemas.microsoft.com/office/drawing/2014/main" val="180592196"/>
                    </a:ext>
                  </a:extLst>
                </a:gridCol>
                <a:gridCol w="576072">
                  <a:extLst>
                    <a:ext uri="{9D8B030D-6E8A-4147-A177-3AD203B41FA5}">
                      <a16:colId xmlns:a16="http://schemas.microsoft.com/office/drawing/2014/main" val="3368843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8771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- 2023-10-04 18:30:00</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@rsvlahndill strengthening its commitment to inclusive sports.
👉 fcld.ly/6i5ng7f
#basketball #bestteamwins pic.twitter.com/qIOFyjMu3n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2.9157 %</a:t>
                      </a:r>
                    </a:p>
                  </a:txBody>
                  <a:tcPr/>
                </a:tc>
                <a:extLst>
                  <a:ext uri="{0D108BD9-81ED-4DB2-BD59-A6C34878D82A}">
                    <a16:rowId xmlns:a16="http://schemas.microsoft.com/office/drawing/2014/main" val="1756602400"/>
                  </a:ext>
                </a:extLst>
              </a:tr>
            </a:tbl>
          </a:graphicData>
        </a:graphic>
      </p:graphicFrame>
      <p:sp>
        <p:nvSpPr>
          <p:cNvPr id="4" name="Text Placeholder 3">
            <a:extLst>
              <a:ext uri="{FF2B5EF4-FFF2-40B4-BE49-F238E27FC236}">
                <a16:creationId xmlns:a16="http://schemas.microsoft.com/office/drawing/2014/main" id="{D8150CC5-6FBE-4E36-88B4-134F10210D2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205489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81CA-440F-43EF-8019-8AF03DC0F20A}"/>
              </a:ext>
            </a:extLst>
          </p:cNvPr>
          <p:cNvSpPr>
            <a:spLocks noGrp="1"/>
          </p:cNvSpPr>
          <p:nvPr>
            <p:ph type="title"/>
          </p:nvPr>
        </p:nvSpPr>
        <p:spPr/>
        <p:txBody>
          <a:bodyPr/>
          <a:lstStyle/>
          <a:p>
            <a:r>
              <a:rPr lang="en-US"/>
              <a:t>Overall All Posts Table | All profiles - 14 of 23</a:t>
            </a:r>
          </a:p>
        </p:txBody>
      </p:sp>
      <p:graphicFrame>
        <p:nvGraphicFramePr>
          <p:cNvPr id="5" name="Table Placeholder 4">
            <a:extLst>
              <a:ext uri="{FF2B5EF4-FFF2-40B4-BE49-F238E27FC236}">
                <a16:creationId xmlns:a16="http://schemas.microsoft.com/office/drawing/2014/main" id="{9E7167CE-6092-4B8D-9235-CD6692C527BE}"/>
              </a:ext>
            </a:extLst>
          </p:cNvPr>
          <p:cNvGraphicFramePr>
            <a:graphicFrameLocks noGrp="1"/>
          </p:cNvGraphicFramePr>
          <p:nvPr>
            <p:ph type="tbl" sz="quarter" idx="13"/>
            <p:extLst>
              <p:ext uri="{D42A27DB-BD31-4B8C-83A1-F6EECF244321}">
                <p14:modId xmlns:p14="http://schemas.microsoft.com/office/powerpoint/2010/main" val="3400645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5002612"/>
                    </a:ext>
                  </a:extLst>
                </a:gridCol>
                <a:gridCol w="1152144">
                  <a:extLst>
                    <a:ext uri="{9D8B030D-6E8A-4147-A177-3AD203B41FA5}">
                      <a16:colId xmlns:a16="http://schemas.microsoft.com/office/drawing/2014/main" val="3882412801"/>
                    </a:ext>
                  </a:extLst>
                </a:gridCol>
                <a:gridCol w="1728216">
                  <a:extLst>
                    <a:ext uri="{9D8B030D-6E8A-4147-A177-3AD203B41FA5}">
                      <a16:colId xmlns:a16="http://schemas.microsoft.com/office/drawing/2014/main" val="697642204"/>
                    </a:ext>
                  </a:extLst>
                </a:gridCol>
                <a:gridCol w="576072">
                  <a:extLst>
                    <a:ext uri="{9D8B030D-6E8A-4147-A177-3AD203B41FA5}">
                      <a16:colId xmlns:a16="http://schemas.microsoft.com/office/drawing/2014/main" val="468359120"/>
                    </a:ext>
                  </a:extLst>
                </a:gridCol>
                <a:gridCol w="576072">
                  <a:extLst>
                    <a:ext uri="{9D8B030D-6E8A-4147-A177-3AD203B41FA5}">
                      <a16:colId xmlns:a16="http://schemas.microsoft.com/office/drawing/2014/main" val="353805665"/>
                    </a:ext>
                  </a:extLst>
                </a:gridCol>
                <a:gridCol w="576072">
                  <a:extLst>
                    <a:ext uri="{9D8B030D-6E8A-4147-A177-3AD203B41FA5}">
                      <a16:colId xmlns:a16="http://schemas.microsoft.com/office/drawing/2014/main" val="2470246382"/>
                    </a:ext>
                  </a:extLst>
                </a:gridCol>
                <a:gridCol w="576072">
                  <a:extLst>
                    <a:ext uri="{9D8B030D-6E8A-4147-A177-3AD203B41FA5}">
                      <a16:colId xmlns:a16="http://schemas.microsoft.com/office/drawing/2014/main" val="1127103878"/>
                    </a:ext>
                  </a:extLst>
                </a:gridCol>
                <a:gridCol w="576072">
                  <a:extLst>
                    <a:ext uri="{9D8B030D-6E8A-4147-A177-3AD203B41FA5}">
                      <a16:colId xmlns:a16="http://schemas.microsoft.com/office/drawing/2014/main" val="90562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4468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- 2023-10-04 10:00:21</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and gain 3D insights in a temporal context! Join our "See the Hidden" Workshop on Oct 17. Uncover the future of Correlative Imaging &amp; Live Cell Techniques. Register now! 😃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https://media.licdn.com/dms/image/D4E10AQHgFwaGY41YpQ/image-shrink_1280/0/1696406421042?e=1698303600&amp;v=beta&amp;t=yc31qimphyC9KjFlTaoJcGROaTtlGchTE0IusnZwxVU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2.9477 %</a:t>
                      </a:r>
                    </a:p>
                  </a:txBody>
                  <a:tcPr/>
                </a:tc>
                <a:extLst>
                  <a:ext uri="{0D108BD9-81ED-4DB2-BD59-A6C34878D82A}">
                    <a16:rowId xmlns:a16="http://schemas.microsoft.com/office/drawing/2014/main" val="2878395434"/>
                  </a:ext>
                </a:extLst>
              </a:tr>
            </a:tbl>
          </a:graphicData>
        </a:graphic>
      </p:graphicFrame>
      <p:sp>
        <p:nvSpPr>
          <p:cNvPr id="4" name="Text Placeholder 3">
            <a:extLst>
              <a:ext uri="{FF2B5EF4-FFF2-40B4-BE49-F238E27FC236}">
                <a16:creationId xmlns:a16="http://schemas.microsoft.com/office/drawing/2014/main" id="{C5731B27-D0B1-4364-8723-239904F85D9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82272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593BB-C556-41A3-AEB5-86D119069285}"/>
              </a:ext>
            </a:extLst>
          </p:cNvPr>
          <p:cNvSpPr>
            <a:spLocks noGrp="1"/>
          </p:cNvSpPr>
          <p:nvPr>
            <p:ph type="title"/>
          </p:nvPr>
        </p:nvSpPr>
        <p:spPr/>
        <p:txBody>
          <a:bodyPr/>
          <a:lstStyle/>
          <a:p>
            <a:r>
              <a:rPr lang="en-US"/>
              <a:t>Overall All Posts Table | All profiles - 15 of 23</a:t>
            </a:r>
          </a:p>
        </p:txBody>
      </p:sp>
      <p:graphicFrame>
        <p:nvGraphicFramePr>
          <p:cNvPr id="5" name="Table Placeholder 4">
            <a:extLst>
              <a:ext uri="{FF2B5EF4-FFF2-40B4-BE49-F238E27FC236}">
                <a16:creationId xmlns:a16="http://schemas.microsoft.com/office/drawing/2014/main" id="{D5235DDF-1A98-4518-8875-53C1B0F832A6}"/>
              </a:ext>
            </a:extLst>
          </p:cNvPr>
          <p:cNvGraphicFramePr>
            <a:graphicFrameLocks noGrp="1"/>
          </p:cNvGraphicFramePr>
          <p:nvPr>
            <p:ph type="tbl" sz="quarter" idx="13"/>
            <p:extLst>
              <p:ext uri="{D42A27DB-BD31-4B8C-83A1-F6EECF244321}">
                <p14:modId xmlns:p14="http://schemas.microsoft.com/office/powerpoint/2010/main" val="128408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2189516"/>
                    </a:ext>
                  </a:extLst>
                </a:gridCol>
                <a:gridCol w="1152144">
                  <a:extLst>
                    <a:ext uri="{9D8B030D-6E8A-4147-A177-3AD203B41FA5}">
                      <a16:colId xmlns:a16="http://schemas.microsoft.com/office/drawing/2014/main" val="1275449618"/>
                    </a:ext>
                  </a:extLst>
                </a:gridCol>
                <a:gridCol w="1728216">
                  <a:extLst>
                    <a:ext uri="{9D8B030D-6E8A-4147-A177-3AD203B41FA5}">
                      <a16:colId xmlns:a16="http://schemas.microsoft.com/office/drawing/2014/main" val="586902618"/>
                    </a:ext>
                  </a:extLst>
                </a:gridCol>
                <a:gridCol w="576072">
                  <a:extLst>
                    <a:ext uri="{9D8B030D-6E8A-4147-A177-3AD203B41FA5}">
                      <a16:colId xmlns:a16="http://schemas.microsoft.com/office/drawing/2014/main" val="1286595420"/>
                    </a:ext>
                  </a:extLst>
                </a:gridCol>
                <a:gridCol w="576072">
                  <a:extLst>
                    <a:ext uri="{9D8B030D-6E8A-4147-A177-3AD203B41FA5}">
                      <a16:colId xmlns:a16="http://schemas.microsoft.com/office/drawing/2014/main" val="3167296987"/>
                    </a:ext>
                  </a:extLst>
                </a:gridCol>
                <a:gridCol w="576072">
                  <a:extLst>
                    <a:ext uri="{9D8B030D-6E8A-4147-A177-3AD203B41FA5}">
                      <a16:colId xmlns:a16="http://schemas.microsoft.com/office/drawing/2014/main" val="2240055592"/>
                    </a:ext>
                  </a:extLst>
                </a:gridCol>
                <a:gridCol w="576072">
                  <a:extLst>
                    <a:ext uri="{9D8B030D-6E8A-4147-A177-3AD203B41FA5}">
                      <a16:colId xmlns:a16="http://schemas.microsoft.com/office/drawing/2014/main" val="2462703515"/>
                    </a:ext>
                  </a:extLst>
                </a:gridCol>
                <a:gridCol w="576072">
                  <a:extLst>
                    <a:ext uri="{9D8B030D-6E8A-4147-A177-3AD203B41FA5}">
                      <a16:colId xmlns:a16="http://schemas.microsoft.com/office/drawing/2014/main" val="408804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2398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- 2023-10-04 10:00:20</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&amp;amp; gain 3D insights in a temporal context! Join our "See the Hidden" Workshop on Oct 17. Uncover the future of Correlative Imaging &amp;amp; Live Cell Techniques. #EM
👉 fcld.ly/b4467ij pic.twitter.com/DCCn1xGjlI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1.6461 %</a:t>
                      </a:r>
                    </a:p>
                  </a:txBody>
                  <a:tcPr/>
                </a:tc>
                <a:extLst>
                  <a:ext uri="{0D108BD9-81ED-4DB2-BD59-A6C34878D82A}">
                    <a16:rowId xmlns:a16="http://schemas.microsoft.com/office/drawing/2014/main" val="2280581764"/>
                  </a:ext>
                </a:extLst>
              </a:tr>
            </a:tbl>
          </a:graphicData>
        </a:graphic>
      </p:graphicFrame>
      <p:sp>
        <p:nvSpPr>
          <p:cNvPr id="4" name="Text Placeholder 3">
            <a:extLst>
              <a:ext uri="{FF2B5EF4-FFF2-40B4-BE49-F238E27FC236}">
                <a16:creationId xmlns:a16="http://schemas.microsoft.com/office/drawing/2014/main" id="{BBAD4346-040C-4EFC-B0EC-C77C57501B5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542314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AB00-97A3-4552-8E82-C64A806C644F}"/>
              </a:ext>
            </a:extLst>
          </p:cNvPr>
          <p:cNvSpPr>
            <a:spLocks noGrp="1"/>
          </p:cNvSpPr>
          <p:nvPr>
            <p:ph type="title"/>
          </p:nvPr>
        </p:nvSpPr>
        <p:spPr/>
        <p:txBody>
          <a:bodyPr/>
          <a:lstStyle/>
          <a:p>
            <a:r>
              <a:rPr lang="en-US"/>
              <a:t>Overall All Posts Table | All profiles - 16 of 23</a:t>
            </a:r>
          </a:p>
        </p:txBody>
      </p:sp>
      <p:graphicFrame>
        <p:nvGraphicFramePr>
          <p:cNvPr id="5" name="Table Placeholder 4">
            <a:extLst>
              <a:ext uri="{FF2B5EF4-FFF2-40B4-BE49-F238E27FC236}">
                <a16:creationId xmlns:a16="http://schemas.microsoft.com/office/drawing/2014/main" id="{1C249C17-265F-4E40-BE26-03E5BBF2220B}"/>
              </a:ext>
            </a:extLst>
          </p:cNvPr>
          <p:cNvGraphicFramePr>
            <a:graphicFrameLocks noGrp="1"/>
          </p:cNvGraphicFramePr>
          <p:nvPr>
            <p:ph type="tbl" sz="quarter" idx="13"/>
            <p:extLst>
              <p:ext uri="{D42A27DB-BD31-4B8C-83A1-F6EECF244321}">
                <p14:modId xmlns:p14="http://schemas.microsoft.com/office/powerpoint/2010/main" val="562537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8676956"/>
                    </a:ext>
                  </a:extLst>
                </a:gridCol>
                <a:gridCol w="1152144">
                  <a:extLst>
                    <a:ext uri="{9D8B030D-6E8A-4147-A177-3AD203B41FA5}">
                      <a16:colId xmlns:a16="http://schemas.microsoft.com/office/drawing/2014/main" val="2176584771"/>
                    </a:ext>
                  </a:extLst>
                </a:gridCol>
                <a:gridCol w="1728216">
                  <a:extLst>
                    <a:ext uri="{9D8B030D-6E8A-4147-A177-3AD203B41FA5}">
                      <a16:colId xmlns:a16="http://schemas.microsoft.com/office/drawing/2014/main" val="3095584685"/>
                    </a:ext>
                  </a:extLst>
                </a:gridCol>
                <a:gridCol w="576072">
                  <a:extLst>
                    <a:ext uri="{9D8B030D-6E8A-4147-A177-3AD203B41FA5}">
                      <a16:colId xmlns:a16="http://schemas.microsoft.com/office/drawing/2014/main" val="2583134872"/>
                    </a:ext>
                  </a:extLst>
                </a:gridCol>
                <a:gridCol w="576072">
                  <a:extLst>
                    <a:ext uri="{9D8B030D-6E8A-4147-A177-3AD203B41FA5}">
                      <a16:colId xmlns:a16="http://schemas.microsoft.com/office/drawing/2014/main" val="1614414472"/>
                    </a:ext>
                  </a:extLst>
                </a:gridCol>
                <a:gridCol w="576072">
                  <a:extLst>
                    <a:ext uri="{9D8B030D-6E8A-4147-A177-3AD203B41FA5}">
                      <a16:colId xmlns:a16="http://schemas.microsoft.com/office/drawing/2014/main" val="714315702"/>
                    </a:ext>
                  </a:extLst>
                </a:gridCol>
                <a:gridCol w="576072">
                  <a:extLst>
                    <a:ext uri="{9D8B030D-6E8A-4147-A177-3AD203B41FA5}">
                      <a16:colId xmlns:a16="http://schemas.microsoft.com/office/drawing/2014/main" val="3082246466"/>
                    </a:ext>
                  </a:extLst>
                </a:gridCol>
                <a:gridCol w="576072">
                  <a:extLst>
                    <a:ext uri="{9D8B030D-6E8A-4147-A177-3AD203B41FA5}">
                      <a16:colId xmlns:a16="http://schemas.microsoft.com/office/drawing/2014/main" val="310866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1286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- 2023-10-04 10:00:19</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and gain 3D insights in a temporal context! Join our "See the Hidden" Workshop on Oct 17. Uncover the future of Correlative Imaging &amp; Live Cell Techniques. Register now! 😃 
👉 https://fcld.ly/b4467ij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https://quintly-image-storage.s3.amazonaws.com/af356db624e19bb4557d602e61bde2ab/e8cd3d76a45cce2290c68e5cc3b6d4ee.jpg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2.5126 %</a:t>
                      </a:r>
                    </a:p>
                  </a:txBody>
                  <a:tcPr/>
                </a:tc>
                <a:extLst>
                  <a:ext uri="{0D108BD9-81ED-4DB2-BD59-A6C34878D82A}">
                    <a16:rowId xmlns:a16="http://schemas.microsoft.com/office/drawing/2014/main" val="3608485689"/>
                  </a:ext>
                </a:extLst>
              </a:tr>
            </a:tbl>
          </a:graphicData>
        </a:graphic>
      </p:graphicFrame>
      <p:sp>
        <p:nvSpPr>
          <p:cNvPr id="4" name="Text Placeholder 3">
            <a:extLst>
              <a:ext uri="{FF2B5EF4-FFF2-40B4-BE49-F238E27FC236}">
                <a16:creationId xmlns:a16="http://schemas.microsoft.com/office/drawing/2014/main" id="{E3C13770-C533-42AB-9AA5-5ABD6F46A88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925011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42D36-9704-47EA-9273-E97679FED560}"/>
              </a:ext>
            </a:extLst>
          </p:cNvPr>
          <p:cNvSpPr>
            <a:spLocks noGrp="1"/>
          </p:cNvSpPr>
          <p:nvPr>
            <p:ph type="title"/>
          </p:nvPr>
        </p:nvSpPr>
        <p:spPr/>
        <p:txBody>
          <a:bodyPr/>
          <a:lstStyle/>
          <a:p>
            <a:r>
              <a:rPr lang="en-US"/>
              <a:t>Overall All Posts Table | All profiles - 17 of 23</a:t>
            </a:r>
          </a:p>
        </p:txBody>
      </p:sp>
      <p:graphicFrame>
        <p:nvGraphicFramePr>
          <p:cNvPr id="5" name="Table Placeholder 4">
            <a:extLst>
              <a:ext uri="{FF2B5EF4-FFF2-40B4-BE49-F238E27FC236}">
                <a16:creationId xmlns:a16="http://schemas.microsoft.com/office/drawing/2014/main" id="{FC8714FF-4534-4B89-9567-4A9D197EF724}"/>
              </a:ext>
            </a:extLst>
          </p:cNvPr>
          <p:cNvGraphicFramePr>
            <a:graphicFrameLocks noGrp="1"/>
          </p:cNvGraphicFramePr>
          <p:nvPr>
            <p:ph type="tbl" sz="quarter" idx="13"/>
            <p:extLst>
              <p:ext uri="{D42A27DB-BD31-4B8C-83A1-F6EECF244321}">
                <p14:modId xmlns:p14="http://schemas.microsoft.com/office/powerpoint/2010/main" val="263960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7444653"/>
                    </a:ext>
                  </a:extLst>
                </a:gridCol>
                <a:gridCol w="1152144">
                  <a:extLst>
                    <a:ext uri="{9D8B030D-6E8A-4147-A177-3AD203B41FA5}">
                      <a16:colId xmlns:a16="http://schemas.microsoft.com/office/drawing/2014/main" val="2894882555"/>
                    </a:ext>
                  </a:extLst>
                </a:gridCol>
                <a:gridCol w="1728216">
                  <a:extLst>
                    <a:ext uri="{9D8B030D-6E8A-4147-A177-3AD203B41FA5}">
                      <a16:colId xmlns:a16="http://schemas.microsoft.com/office/drawing/2014/main" val="306583114"/>
                    </a:ext>
                  </a:extLst>
                </a:gridCol>
                <a:gridCol w="576072">
                  <a:extLst>
                    <a:ext uri="{9D8B030D-6E8A-4147-A177-3AD203B41FA5}">
                      <a16:colId xmlns:a16="http://schemas.microsoft.com/office/drawing/2014/main" val="1248502775"/>
                    </a:ext>
                  </a:extLst>
                </a:gridCol>
                <a:gridCol w="576072">
                  <a:extLst>
                    <a:ext uri="{9D8B030D-6E8A-4147-A177-3AD203B41FA5}">
                      <a16:colId xmlns:a16="http://schemas.microsoft.com/office/drawing/2014/main" val="4141027345"/>
                    </a:ext>
                  </a:extLst>
                </a:gridCol>
                <a:gridCol w="576072">
                  <a:extLst>
                    <a:ext uri="{9D8B030D-6E8A-4147-A177-3AD203B41FA5}">
                      <a16:colId xmlns:a16="http://schemas.microsoft.com/office/drawing/2014/main" val="866806519"/>
                    </a:ext>
                  </a:extLst>
                </a:gridCol>
                <a:gridCol w="576072">
                  <a:extLst>
                    <a:ext uri="{9D8B030D-6E8A-4147-A177-3AD203B41FA5}">
                      <a16:colId xmlns:a16="http://schemas.microsoft.com/office/drawing/2014/main" val="4041277309"/>
                    </a:ext>
                  </a:extLst>
                </a:gridCol>
                <a:gridCol w="576072">
                  <a:extLst>
                    <a:ext uri="{9D8B030D-6E8A-4147-A177-3AD203B41FA5}">
                      <a16:colId xmlns:a16="http://schemas.microsoft.com/office/drawing/2014/main" val="31606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0063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- 2023-10-03 15:00:14</a:t>
                      </a:r>
                      <a:r>
                        <a:rPr kumimoji="0" lang="en-US" sz="1000" b="0" i="0" u="none" strike="noStrike" kern="1200" cap="none" spc="0" normalizeH="0" baseline="0" noProof="0">
                          <a:ln>
                            <a:noFill/>
                          </a:ln>
                          <a:solidFill>
                            <a:prstClr val="black"/>
                          </a:solidFill>
                          <a:effectLst/>
                          <a:uLnTx/>
                          <a:uFillTx/>
                          <a:latin typeface="Calibri"/>
                          <a:ea typeface="+mn-ea"/>
                          <a:cs typeface="+mn-cs"/>
                        </a:rPr>
                        <a:t>
 🌟 We are excited to announce #AI Image Analysis Office Hours. Join us every Tuesday and meet our experts on-site, who will help you uncover hidden details in your data. Time to speed up your image analysis and publish faster!
👉 go.leica-ms.com/AiviaOfficeHou…
#BIH #BostonLifeSciences pic.twitter.com/PeToh2kJzw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2.2059 %</a:t>
                      </a:r>
                    </a:p>
                  </a:txBody>
                  <a:tcPr/>
                </a:tc>
                <a:extLst>
                  <a:ext uri="{0D108BD9-81ED-4DB2-BD59-A6C34878D82A}">
                    <a16:rowId xmlns:a16="http://schemas.microsoft.com/office/drawing/2014/main" val="2573246319"/>
                  </a:ext>
                </a:extLst>
              </a:tr>
            </a:tbl>
          </a:graphicData>
        </a:graphic>
      </p:graphicFrame>
      <p:sp>
        <p:nvSpPr>
          <p:cNvPr id="4" name="Text Placeholder 3">
            <a:extLst>
              <a:ext uri="{FF2B5EF4-FFF2-40B4-BE49-F238E27FC236}">
                <a16:creationId xmlns:a16="http://schemas.microsoft.com/office/drawing/2014/main" id="{5C128D5E-8DDE-4CC8-9F28-0207EB6905F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650412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BF7F-87CD-48D4-A7D7-1C94E2FC8B5B}"/>
              </a:ext>
            </a:extLst>
          </p:cNvPr>
          <p:cNvSpPr>
            <a:spLocks noGrp="1"/>
          </p:cNvSpPr>
          <p:nvPr>
            <p:ph type="title"/>
          </p:nvPr>
        </p:nvSpPr>
        <p:spPr/>
        <p:txBody>
          <a:bodyPr/>
          <a:lstStyle/>
          <a:p>
            <a:r>
              <a:rPr lang="en-US"/>
              <a:t>Overall All Posts Table | All profiles - 18 of 23</a:t>
            </a:r>
          </a:p>
        </p:txBody>
      </p:sp>
      <p:graphicFrame>
        <p:nvGraphicFramePr>
          <p:cNvPr id="5" name="Table Placeholder 4">
            <a:extLst>
              <a:ext uri="{FF2B5EF4-FFF2-40B4-BE49-F238E27FC236}">
                <a16:creationId xmlns:a16="http://schemas.microsoft.com/office/drawing/2014/main" id="{FC7045AF-EB9A-47C1-8AD8-1161CF57ACD0}"/>
              </a:ext>
            </a:extLst>
          </p:cNvPr>
          <p:cNvGraphicFramePr>
            <a:graphicFrameLocks noGrp="1"/>
          </p:cNvGraphicFramePr>
          <p:nvPr>
            <p:ph type="tbl" sz="quarter" idx="13"/>
            <p:extLst>
              <p:ext uri="{D42A27DB-BD31-4B8C-83A1-F6EECF244321}">
                <p14:modId xmlns:p14="http://schemas.microsoft.com/office/powerpoint/2010/main" val="53173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0476452"/>
                    </a:ext>
                  </a:extLst>
                </a:gridCol>
                <a:gridCol w="1152144">
                  <a:extLst>
                    <a:ext uri="{9D8B030D-6E8A-4147-A177-3AD203B41FA5}">
                      <a16:colId xmlns:a16="http://schemas.microsoft.com/office/drawing/2014/main" val="3362339992"/>
                    </a:ext>
                  </a:extLst>
                </a:gridCol>
                <a:gridCol w="1728216">
                  <a:extLst>
                    <a:ext uri="{9D8B030D-6E8A-4147-A177-3AD203B41FA5}">
                      <a16:colId xmlns:a16="http://schemas.microsoft.com/office/drawing/2014/main" val="768244868"/>
                    </a:ext>
                  </a:extLst>
                </a:gridCol>
                <a:gridCol w="576072">
                  <a:extLst>
                    <a:ext uri="{9D8B030D-6E8A-4147-A177-3AD203B41FA5}">
                      <a16:colId xmlns:a16="http://schemas.microsoft.com/office/drawing/2014/main" val="2162214585"/>
                    </a:ext>
                  </a:extLst>
                </a:gridCol>
                <a:gridCol w="576072">
                  <a:extLst>
                    <a:ext uri="{9D8B030D-6E8A-4147-A177-3AD203B41FA5}">
                      <a16:colId xmlns:a16="http://schemas.microsoft.com/office/drawing/2014/main" val="2701491977"/>
                    </a:ext>
                  </a:extLst>
                </a:gridCol>
                <a:gridCol w="576072">
                  <a:extLst>
                    <a:ext uri="{9D8B030D-6E8A-4147-A177-3AD203B41FA5}">
                      <a16:colId xmlns:a16="http://schemas.microsoft.com/office/drawing/2014/main" val="3151350392"/>
                    </a:ext>
                  </a:extLst>
                </a:gridCol>
                <a:gridCol w="576072">
                  <a:extLst>
                    <a:ext uri="{9D8B030D-6E8A-4147-A177-3AD203B41FA5}">
                      <a16:colId xmlns:a16="http://schemas.microsoft.com/office/drawing/2014/main" val="4175882033"/>
                    </a:ext>
                  </a:extLst>
                </a:gridCol>
                <a:gridCol w="576072">
                  <a:extLst>
                    <a:ext uri="{9D8B030D-6E8A-4147-A177-3AD203B41FA5}">
                      <a16:colId xmlns:a16="http://schemas.microsoft.com/office/drawing/2014/main" val="235785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42090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- 2023-10-03 15:00:12</a:t>
                      </a:r>
                      <a:r>
                        <a:rPr kumimoji="0" lang="en-US" sz="1000" b="0" i="0" u="none" strike="noStrike" kern="1200" cap="none" spc="0" normalizeH="0" baseline="0" noProof="0">
                          <a:ln>
                            <a:noFill/>
                          </a:ln>
                          <a:solidFill>
                            <a:prstClr val="black"/>
                          </a:solidFill>
                          <a:effectLst/>
                          <a:uLnTx/>
                          <a:uFillTx/>
                          <a:latin typeface="Calibri"/>
                          <a:ea typeface="+mn-ea"/>
                          <a:cs typeface="+mn-cs"/>
                        </a:rPr>
                        <a:t>
 🌟 We are excited to announce #AI Image Analysis Office Hours. Join us every Tuesday and meet our experts on-site, who will help you uncover hidden details in your data. Time to speed up your image analysis and publish faster!
🌟 Register now 👉 https://go.leica-ms.com/AiviaOfficeHours
#BIH #BostonLifeSciences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https://quintly-image-storage.s3.amazonaws.com/af356db624e19bb4557d602e61bde2ab/c20247f3b7040e488cd0226366b0d6a2.jpg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1.8889 %</a:t>
                      </a:r>
                    </a:p>
                  </a:txBody>
                  <a:tcPr/>
                </a:tc>
                <a:extLst>
                  <a:ext uri="{0D108BD9-81ED-4DB2-BD59-A6C34878D82A}">
                    <a16:rowId xmlns:a16="http://schemas.microsoft.com/office/drawing/2014/main" val="1322769090"/>
                  </a:ext>
                </a:extLst>
              </a:tr>
            </a:tbl>
          </a:graphicData>
        </a:graphic>
      </p:graphicFrame>
      <p:sp>
        <p:nvSpPr>
          <p:cNvPr id="4" name="Text Placeholder 3">
            <a:extLst>
              <a:ext uri="{FF2B5EF4-FFF2-40B4-BE49-F238E27FC236}">
                <a16:creationId xmlns:a16="http://schemas.microsoft.com/office/drawing/2014/main" id="{FAC18A2D-F450-4E98-87BA-854E2EF7FC7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066252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8DE4-3AB0-4CD3-89A6-785E63D384B4}"/>
              </a:ext>
            </a:extLst>
          </p:cNvPr>
          <p:cNvSpPr>
            <a:spLocks noGrp="1"/>
          </p:cNvSpPr>
          <p:nvPr>
            <p:ph type="title"/>
          </p:nvPr>
        </p:nvSpPr>
        <p:spPr/>
        <p:txBody>
          <a:bodyPr/>
          <a:lstStyle/>
          <a:p>
            <a:r>
              <a:rPr lang="en-US"/>
              <a:t>Overall All Posts Table | All profiles - 19 of 23</a:t>
            </a:r>
          </a:p>
        </p:txBody>
      </p:sp>
      <p:graphicFrame>
        <p:nvGraphicFramePr>
          <p:cNvPr id="5" name="Table Placeholder 4">
            <a:extLst>
              <a:ext uri="{FF2B5EF4-FFF2-40B4-BE49-F238E27FC236}">
                <a16:creationId xmlns:a16="http://schemas.microsoft.com/office/drawing/2014/main" id="{683DCC31-7F5D-437B-A80B-FEDBE9ADC9C9}"/>
              </a:ext>
            </a:extLst>
          </p:cNvPr>
          <p:cNvGraphicFramePr>
            <a:graphicFrameLocks noGrp="1"/>
          </p:cNvGraphicFramePr>
          <p:nvPr>
            <p:ph type="tbl" sz="quarter" idx="13"/>
            <p:extLst>
              <p:ext uri="{D42A27DB-BD31-4B8C-83A1-F6EECF244321}">
                <p14:modId xmlns:p14="http://schemas.microsoft.com/office/powerpoint/2010/main" val="82014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9173876"/>
                    </a:ext>
                  </a:extLst>
                </a:gridCol>
                <a:gridCol w="1152144">
                  <a:extLst>
                    <a:ext uri="{9D8B030D-6E8A-4147-A177-3AD203B41FA5}">
                      <a16:colId xmlns:a16="http://schemas.microsoft.com/office/drawing/2014/main" val="1413554889"/>
                    </a:ext>
                  </a:extLst>
                </a:gridCol>
                <a:gridCol w="1728216">
                  <a:extLst>
                    <a:ext uri="{9D8B030D-6E8A-4147-A177-3AD203B41FA5}">
                      <a16:colId xmlns:a16="http://schemas.microsoft.com/office/drawing/2014/main" val="1869167011"/>
                    </a:ext>
                  </a:extLst>
                </a:gridCol>
                <a:gridCol w="576072">
                  <a:extLst>
                    <a:ext uri="{9D8B030D-6E8A-4147-A177-3AD203B41FA5}">
                      <a16:colId xmlns:a16="http://schemas.microsoft.com/office/drawing/2014/main" val="248731568"/>
                    </a:ext>
                  </a:extLst>
                </a:gridCol>
                <a:gridCol w="576072">
                  <a:extLst>
                    <a:ext uri="{9D8B030D-6E8A-4147-A177-3AD203B41FA5}">
                      <a16:colId xmlns:a16="http://schemas.microsoft.com/office/drawing/2014/main" val="3075745284"/>
                    </a:ext>
                  </a:extLst>
                </a:gridCol>
                <a:gridCol w="576072">
                  <a:extLst>
                    <a:ext uri="{9D8B030D-6E8A-4147-A177-3AD203B41FA5}">
                      <a16:colId xmlns:a16="http://schemas.microsoft.com/office/drawing/2014/main" val="2387009270"/>
                    </a:ext>
                  </a:extLst>
                </a:gridCol>
                <a:gridCol w="576072">
                  <a:extLst>
                    <a:ext uri="{9D8B030D-6E8A-4147-A177-3AD203B41FA5}">
                      <a16:colId xmlns:a16="http://schemas.microsoft.com/office/drawing/2014/main" val="1929999489"/>
                    </a:ext>
                  </a:extLst>
                </a:gridCol>
                <a:gridCol w="576072">
                  <a:extLst>
                    <a:ext uri="{9D8B030D-6E8A-4147-A177-3AD203B41FA5}">
                      <a16:colId xmlns:a16="http://schemas.microsoft.com/office/drawing/2014/main" val="3653236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2470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- 2023-10-03 15:00:12</a:t>
                      </a:r>
                      <a:r>
                        <a:rPr kumimoji="0" lang="en-US" sz="1000" b="0" i="0" u="none" strike="noStrike" kern="1200" cap="none" spc="0" normalizeH="0" baseline="0" noProof="0">
                          <a:ln>
                            <a:noFill/>
                          </a:ln>
                          <a:solidFill>
                            <a:prstClr val="black"/>
                          </a:solidFill>
                          <a:effectLst/>
                          <a:uLnTx/>
                          <a:uFillTx/>
                          <a:latin typeface="Calibri"/>
                          <a:ea typeface="+mn-ea"/>
                          <a:cs typeface="+mn-cs"/>
                        </a:rPr>
                        <a:t>
 🌟  We are excited to announce #AI Image Analysis Office Hours. Join us every Tuesday and meet our experts on-site, who will help you uncover hidden details in your data. Time to speed up your image analysis and publish faster!
🌟 Register now 👉 https://lnkd.in/eJGrJn67
#BIH #BostonLifeSciences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https://media.licdn.com/dms/image/D4E10AQFe4vnbeuz6BQ/image-shrink_1280/0/1696338011533?e=1698303600&amp;v=beta&amp;t=KzT6A3RMTzXpF0FWHgc0JTQ2tuf2GBsR4K5m58QNtLY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2.6455 %</a:t>
                      </a:r>
                    </a:p>
                  </a:txBody>
                  <a:tcPr/>
                </a:tc>
                <a:extLst>
                  <a:ext uri="{0D108BD9-81ED-4DB2-BD59-A6C34878D82A}">
                    <a16:rowId xmlns:a16="http://schemas.microsoft.com/office/drawing/2014/main" val="2916782852"/>
                  </a:ext>
                </a:extLst>
              </a:tr>
            </a:tbl>
          </a:graphicData>
        </a:graphic>
      </p:graphicFrame>
      <p:sp>
        <p:nvSpPr>
          <p:cNvPr id="4" name="Text Placeholder 3">
            <a:extLst>
              <a:ext uri="{FF2B5EF4-FFF2-40B4-BE49-F238E27FC236}">
                <a16:creationId xmlns:a16="http://schemas.microsoft.com/office/drawing/2014/main" id="{77D32336-1AB1-48AC-A9BE-BBAFCF9543E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023927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8B38B-64F1-4F24-A5E7-92848410E5A0}"/>
              </a:ext>
            </a:extLst>
          </p:cNvPr>
          <p:cNvSpPr>
            <a:spLocks noGrp="1"/>
          </p:cNvSpPr>
          <p:nvPr>
            <p:ph type="title"/>
          </p:nvPr>
        </p:nvSpPr>
        <p:spPr/>
        <p:txBody>
          <a:bodyPr/>
          <a:lstStyle/>
          <a:p>
            <a:r>
              <a:rPr lang="en-US"/>
              <a:t>Overall All Posts Table | All profiles - 20 of 23</a:t>
            </a:r>
          </a:p>
        </p:txBody>
      </p:sp>
      <p:graphicFrame>
        <p:nvGraphicFramePr>
          <p:cNvPr id="5" name="Table Placeholder 4">
            <a:extLst>
              <a:ext uri="{FF2B5EF4-FFF2-40B4-BE49-F238E27FC236}">
                <a16:creationId xmlns:a16="http://schemas.microsoft.com/office/drawing/2014/main" id="{F0C470C8-0318-49FE-BDDB-5F7EF5E94C76}"/>
              </a:ext>
            </a:extLst>
          </p:cNvPr>
          <p:cNvGraphicFramePr>
            <a:graphicFrameLocks noGrp="1"/>
          </p:cNvGraphicFramePr>
          <p:nvPr>
            <p:ph type="tbl" sz="quarter" idx="13"/>
            <p:extLst>
              <p:ext uri="{D42A27DB-BD31-4B8C-83A1-F6EECF244321}">
                <p14:modId xmlns:p14="http://schemas.microsoft.com/office/powerpoint/2010/main" val="2902419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3413045"/>
                    </a:ext>
                  </a:extLst>
                </a:gridCol>
                <a:gridCol w="1152144">
                  <a:extLst>
                    <a:ext uri="{9D8B030D-6E8A-4147-A177-3AD203B41FA5}">
                      <a16:colId xmlns:a16="http://schemas.microsoft.com/office/drawing/2014/main" val="3877440602"/>
                    </a:ext>
                  </a:extLst>
                </a:gridCol>
                <a:gridCol w="1728216">
                  <a:extLst>
                    <a:ext uri="{9D8B030D-6E8A-4147-A177-3AD203B41FA5}">
                      <a16:colId xmlns:a16="http://schemas.microsoft.com/office/drawing/2014/main" val="1545210022"/>
                    </a:ext>
                  </a:extLst>
                </a:gridCol>
                <a:gridCol w="576072">
                  <a:extLst>
                    <a:ext uri="{9D8B030D-6E8A-4147-A177-3AD203B41FA5}">
                      <a16:colId xmlns:a16="http://schemas.microsoft.com/office/drawing/2014/main" val="3950109570"/>
                    </a:ext>
                  </a:extLst>
                </a:gridCol>
                <a:gridCol w="576072">
                  <a:extLst>
                    <a:ext uri="{9D8B030D-6E8A-4147-A177-3AD203B41FA5}">
                      <a16:colId xmlns:a16="http://schemas.microsoft.com/office/drawing/2014/main" val="3703739325"/>
                    </a:ext>
                  </a:extLst>
                </a:gridCol>
                <a:gridCol w="576072">
                  <a:extLst>
                    <a:ext uri="{9D8B030D-6E8A-4147-A177-3AD203B41FA5}">
                      <a16:colId xmlns:a16="http://schemas.microsoft.com/office/drawing/2014/main" val="2461394853"/>
                    </a:ext>
                  </a:extLst>
                </a:gridCol>
                <a:gridCol w="576072">
                  <a:extLst>
                    <a:ext uri="{9D8B030D-6E8A-4147-A177-3AD203B41FA5}">
                      <a16:colId xmlns:a16="http://schemas.microsoft.com/office/drawing/2014/main" val="3597966744"/>
                    </a:ext>
                  </a:extLst>
                </a:gridCol>
                <a:gridCol w="576072">
                  <a:extLst>
                    <a:ext uri="{9D8B030D-6E8A-4147-A177-3AD203B41FA5}">
                      <a16:colId xmlns:a16="http://schemas.microsoft.com/office/drawing/2014/main" val="413268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6272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Leica Microsystems - 2023-10-03 10:00:42</a:t>
                      </a:r>
                      <a:r>
                        <a:rPr kumimoji="0" lang="en-US" sz="1000" b="0" i="0" u="none" strike="noStrike" kern="1200" cap="none" spc="0" normalizeH="0" baseline="0" noProof="0">
                          <a:ln>
                            <a:noFill/>
                          </a:ln>
                          <a:solidFill>
                            <a:prstClr val="black"/>
                          </a:solidFill>
                          <a:effectLst/>
                          <a:uLnTx/>
                          <a:uFillTx/>
                          <a:latin typeface="Calibri"/>
                          <a:ea typeface="+mn-ea"/>
                          <a:cs typeface="+mn-cs"/>
                        </a:rPr>
                        <a:t>
 ✅ Optimize inspection efficiency with the Enersight software platform for comparison, measurement, and data sharing tasks.
✅ Compare live images directly on a monitor to customized overlays and check if parts or components are within specified tolerances. Find out more details here!
#ivesta3 #flexacam #enersight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https://quintly-image-storage.s3.amazonaws.com/af356db624e19bb4557d602e61bde2ab/cd5029f3b5452a623179920df6cf2165.jpg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1.0283 %</a:t>
                      </a:r>
                    </a:p>
                  </a:txBody>
                  <a:tcPr/>
                </a:tc>
                <a:extLst>
                  <a:ext uri="{0D108BD9-81ED-4DB2-BD59-A6C34878D82A}">
                    <a16:rowId xmlns:a16="http://schemas.microsoft.com/office/drawing/2014/main" val="2898072013"/>
                  </a:ext>
                </a:extLst>
              </a:tr>
            </a:tbl>
          </a:graphicData>
        </a:graphic>
      </p:graphicFrame>
      <p:sp>
        <p:nvSpPr>
          <p:cNvPr id="4" name="Text Placeholder 3">
            <a:extLst>
              <a:ext uri="{FF2B5EF4-FFF2-40B4-BE49-F238E27FC236}">
                <a16:creationId xmlns:a16="http://schemas.microsoft.com/office/drawing/2014/main" id="{9CCEF693-F617-4242-A109-19B76BCDE85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524480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8CF4E-88CE-42A6-9479-D5AE591D0A12}"/>
              </a:ext>
            </a:extLst>
          </p:cNvPr>
          <p:cNvSpPr>
            <a:spLocks noGrp="1"/>
          </p:cNvSpPr>
          <p:nvPr>
            <p:ph type="title"/>
          </p:nvPr>
        </p:nvSpPr>
        <p:spPr/>
        <p:txBody>
          <a:bodyPr/>
          <a:lstStyle/>
          <a:p>
            <a:r>
              <a:rPr lang="en-US"/>
              <a:t>Overall All Posts Table | All profiles - 21 of 23</a:t>
            </a:r>
          </a:p>
        </p:txBody>
      </p:sp>
      <p:graphicFrame>
        <p:nvGraphicFramePr>
          <p:cNvPr id="5" name="Table Placeholder 4">
            <a:extLst>
              <a:ext uri="{FF2B5EF4-FFF2-40B4-BE49-F238E27FC236}">
                <a16:creationId xmlns:a16="http://schemas.microsoft.com/office/drawing/2014/main" id="{758E5697-B6B4-43CE-B6CB-479A6E7C7F7E}"/>
              </a:ext>
            </a:extLst>
          </p:cNvPr>
          <p:cNvGraphicFramePr>
            <a:graphicFrameLocks noGrp="1"/>
          </p:cNvGraphicFramePr>
          <p:nvPr>
            <p:ph type="tbl" sz="quarter" idx="13"/>
            <p:extLst>
              <p:ext uri="{D42A27DB-BD31-4B8C-83A1-F6EECF244321}">
                <p14:modId xmlns:p14="http://schemas.microsoft.com/office/powerpoint/2010/main" val="324601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6158715"/>
                    </a:ext>
                  </a:extLst>
                </a:gridCol>
                <a:gridCol w="1152144">
                  <a:extLst>
                    <a:ext uri="{9D8B030D-6E8A-4147-A177-3AD203B41FA5}">
                      <a16:colId xmlns:a16="http://schemas.microsoft.com/office/drawing/2014/main" val="455215760"/>
                    </a:ext>
                  </a:extLst>
                </a:gridCol>
                <a:gridCol w="1728216">
                  <a:extLst>
                    <a:ext uri="{9D8B030D-6E8A-4147-A177-3AD203B41FA5}">
                      <a16:colId xmlns:a16="http://schemas.microsoft.com/office/drawing/2014/main" val="2561686994"/>
                    </a:ext>
                  </a:extLst>
                </a:gridCol>
                <a:gridCol w="576072">
                  <a:extLst>
                    <a:ext uri="{9D8B030D-6E8A-4147-A177-3AD203B41FA5}">
                      <a16:colId xmlns:a16="http://schemas.microsoft.com/office/drawing/2014/main" val="4182191837"/>
                    </a:ext>
                  </a:extLst>
                </a:gridCol>
                <a:gridCol w="576072">
                  <a:extLst>
                    <a:ext uri="{9D8B030D-6E8A-4147-A177-3AD203B41FA5}">
                      <a16:colId xmlns:a16="http://schemas.microsoft.com/office/drawing/2014/main" val="2292191176"/>
                    </a:ext>
                  </a:extLst>
                </a:gridCol>
                <a:gridCol w="576072">
                  <a:extLst>
                    <a:ext uri="{9D8B030D-6E8A-4147-A177-3AD203B41FA5}">
                      <a16:colId xmlns:a16="http://schemas.microsoft.com/office/drawing/2014/main" val="233621871"/>
                    </a:ext>
                  </a:extLst>
                </a:gridCol>
                <a:gridCol w="576072">
                  <a:extLst>
                    <a:ext uri="{9D8B030D-6E8A-4147-A177-3AD203B41FA5}">
                      <a16:colId xmlns:a16="http://schemas.microsoft.com/office/drawing/2014/main" val="3322405865"/>
                    </a:ext>
                  </a:extLst>
                </a:gridCol>
                <a:gridCol w="576072">
                  <a:extLst>
                    <a:ext uri="{9D8B030D-6E8A-4147-A177-3AD203B41FA5}">
                      <a16:colId xmlns:a16="http://schemas.microsoft.com/office/drawing/2014/main" val="278009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120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- 2023-10-03 10:00:38</a:t>
                      </a:r>
                      <a:r>
                        <a:rPr kumimoji="0" lang="en-US" sz="1000" b="0" i="0" u="none" strike="noStrike" kern="1200" cap="none" spc="0" normalizeH="0" baseline="0" noProof="0">
                          <a:ln>
                            <a:noFill/>
                          </a:ln>
                          <a:solidFill>
                            <a:prstClr val="black"/>
                          </a:solidFill>
                          <a:effectLst/>
                          <a:uLnTx/>
                          <a:uFillTx/>
                          <a:latin typeface="Calibri"/>
                          <a:ea typeface="+mn-ea"/>
                          <a:cs typeface="+mn-cs"/>
                        </a:rPr>
                        <a:t>
 ✅ Optimize inspection efficiency with the Enersight software platform for comparison, measurement, and data sharing tasks.
✅ Compare live images directly on a monitor to customized overlays and check if parts or components are within specified tolerances. Find out more details here!
#ivesta3 #flexacam #enersight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https://media.licdn.com/dms/image/D4E10AQHxqyLIqesUaw/image-shrink_1280/0/1696320038152?e=1698303600&amp;v=beta&amp;t=BIaBTvi5WVGl-4YyQr3M8kE9bSO9XDzqLb3IIJr8Fp0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2.1861 %</a:t>
                      </a:r>
                    </a:p>
                  </a:txBody>
                  <a:tcPr/>
                </a:tc>
                <a:extLst>
                  <a:ext uri="{0D108BD9-81ED-4DB2-BD59-A6C34878D82A}">
                    <a16:rowId xmlns:a16="http://schemas.microsoft.com/office/drawing/2014/main" val="2463325276"/>
                  </a:ext>
                </a:extLst>
              </a:tr>
            </a:tbl>
          </a:graphicData>
        </a:graphic>
      </p:graphicFrame>
      <p:sp>
        <p:nvSpPr>
          <p:cNvPr id="4" name="Text Placeholder 3">
            <a:extLst>
              <a:ext uri="{FF2B5EF4-FFF2-40B4-BE49-F238E27FC236}">
                <a16:creationId xmlns:a16="http://schemas.microsoft.com/office/drawing/2014/main" id="{FAC4EF6F-16AC-488C-A1E7-BAD51836FBB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09493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43F2F-C6EC-4CC4-8245-6CAD1D3C598C}"/>
              </a:ext>
            </a:extLst>
          </p:cNvPr>
          <p:cNvSpPr>
            <a:spLocks noGrp="1"/>
          </p:cNvSpPr>
          <p:nvPr>
            <p:ph type="title"/>
          </p:nvPr>
        </p:nvSpPr>
        <p:spPr/>
        <p:txBody>
          <a:bodyPr/>
          <a:lstStyle/>
          <a:p>
            <a:r>
              <a:rPr lang="en-US"/>
              <a:t>Overall All Posts Table | All profiles - 22 of 23</a:t>
            </a:r>
          </a:p>
        </p:txBody>
      </p:sp>
      <p:graphicFrame>
        <p:nvGraphicFramePr>
          <p:cNvPr id="5" name="Table Placeholder 4">
            <a:extLst>
              <a:ext uri="{FF2B5EF4-FFF2-40B4-BE49-F238E27FC236}">
                <a16:creationId xmlns:a16="http://schemas.microsoft.com/office/drawing/2014/main" id="{53DA404E-6F2B-4625-A53E-3637BDA41729}"/>
              </a:ext>
            </a:extLst>
          </p:cNvPr>
          <p:cNvGraphicFramePr>
            <a:graphicFrameLocks noGrp="1"/>
          </p:cNvGraphicFramePr>
          <p:nvPr>
            <p:ph type="tbl" sz="quarter" idx="13"/>
            <p:extLst>
              <p:ext uri="{D42A27DB-BD31-4B8C-83A1-F6EECF244321}">
                <p14:modId xmlns:p14="http://schemas.microsoft.com/office/powerpoint/2010/main" val="166982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4789400"/>
                    </a:ext>
                  </a:extLst>
                </a:gridCol>
                <a:gridCol w="1152144">
                  <a:extLst>
                    <a:ext uri="{9D8B030D-6E8A-4147-A177-3AD203B41FA5}">
                      <a16:colId xmlns:a16="http://schemas.microsoft.com/office/drawing/2014/main" val="406868752"/>
                    </a:ext>
                  </a:extLst>
                </a:gridCol>
                <a:gridCol w="1728216">
                  <a:extLst>
                    <a:ext uri="{9D8B030D-6E8A-4147-A177-3AD203B41FA5}">
                      <a16:colId xmlns:a16="http://schemas.microsoft.com/office/drawing/2014/main" val="2518978390"/>
                    </a:ext>
                  </a:extLst>
                </a:gridCol>
                <a:gridCol w="576072">
                  <a:extLst>
                    <a:ext uri="{9D8B030D-6E8A-4147-A177-3AD203B41FA5}">
                      <a16:colId xmlns:a16="http://schemas.microsoft.com/office/drawing/2014/main" val="2045839478"/>
                    </a:ext>
                  </a:extLst>
                </a:gridCol>
                <a:gridCol w="576072">
                  <a:extLst>
                    <a:ext uri="{9D8B030D-6E8A-4147-A177-3AD203B41FA5}">
                      <a16:colId xmlns:a16="http://schemas.microsoft.com/office/drawing/2014/main" val="1288845498"/>
                    </a:ext>
                  </a:extLst>
                </a:gridCol>
                <a:gridCol w="576072">
                  <a:extLst>
                    <a:ext uri="{9D8B030D-6E8A-4147-A177-3AD203B41FA5}">
                      <a16:colId xmlns:a16="http://schemas.microsoft.com/office/drawing/2014/main" val="1680273958"/>
                    </a:ext>
                  </a:extLst>
                </a:gridCol>
                <a:gridCol w="576072">
                  <a:extLst>
                    <a:ext uri="{9D8B030D-6E8A-4147-A177-3AD203B41FA5}">
                      <a16:colId xmlns:a16="http://schemas.microsoft.com/office/drawing/2014/main" val="576414734"/>
                    </a:ext>
                  </a:extLst>
                </a:gridCol>
                <a:gridCol w="576072">
                  <a:extLst>
                    <a:ext uri="{9D8B030D-6E8A-4147-A177-3AD203B41FA5}">
                      <a16:colId xmlns:a16="http://schemas.microsoft.com/office/drawing/2014/main" val="428295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6579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@LeicaMicro - 2023-10-03 10:00:31</a:t>
                      </a:r>
                      <a:r>
                        <a:rPr kumimoji="0" lang="en-US" sz="1000" b="0" i="0" u="none" strike="noStrike" kern="1200" cap="none" spc="0" normalizeH="0" baseline="0" noProof="0">
                          <a:ln>
                            <a:noFill/>
                          </a:ln>
                          <a:solidFill>
                            <a:prstClr val="black"/>
                          </a:solidFill>
                          <a:effectLst/>
                          <a:uLnTx/>
                          <a:uFillTx/>
                          <a:latin typeface="Calibri"/>
                          <a:ea typeface="+mn-ea"/>
                          <a:cs typeface="+mn-cs"/>
                        </a:rPr>
                        <a:t>
 Optimize #inspection efficiency with the #Enersight #software platform for comparison, measurement, &amp;amp; data sharing tasks. Compare live images directly on a monitor to customized overlays and check if parts or components are within specified tolerances.
👉 fcld.ly/cwn96vk pic.twitter.com/IPM2cnjw6n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1.1050 %</a:t>
                      </a:r>
                    </a:p>
                  </a:txBody>
                  <a:tcPr/>
                </a:tc>
                <a:extLst>
                  <a:ext uri="{0D108BD9-81ED-4DB2-BD59-A6C34878D82A}">
                    <a16:rowId xmlns:a16="http://schemas.microsoft.com/office/drawing/2014/main" val="2474375748"/>
                  </a:ext>
                </a:extLst>
              </a:tr>
            </a:tbl>
          </a:graphicData>
        </a:graphic>
      </p:graphicFrame>
      <p:sp>
        <p:nvSpPr>
          <p:cNvPr id="4" name="Text Placeholder 3">
            <a:extLst>
              <a:ext uri="{FF2B5EF4-FFF2-40B4-BE49-F238E27FC236}">
                <a16:creationId xmlns:a16="http://schemas.microsoft.com/office/drawing/2014/main" id="{E3214B89-AFBE-4685-8D3C-4F6CC8800BA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228192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D93B3-274E-4339-890D-68809BD89715}"/>
              </a:ext>
            </a:extLst>
          </p:cNvPr>
          <p:cNvSpPr>
            <a:spLocks noGrp="1"/>
          </p:cNvSpPr>
          <p:nvPr>
            <p:ph type="title"/>
          </p:nvPr>
        </p:nvSpPr>
        <p:spPr/>
        <p:txBody>
          <a:bodyPr/>
          <a:lstStyle/>
          <a:p>
            <a:r>
              <a:rPr lang="en-US"/>
              <a:t>Overall All Posts Table | All profiles - 23 of 23</a:t>
            </a:r>
          </a:p>
        </p:txBody>
      </p:sp>
      <p:graphicFrame>
        <p:nvGraphicFramePr>
          <p:cNvPr id="5" name="Table Placeholder 4">
            <a:extLst>
              <a:ext uri="{FF2B5EF4-FFF2-40B4-BE49-F238E27FC236}">
                <a16:creationId xmlns:a16="http://schemas.microsoft.com/office/drawing/2014/main" id="{981AAC91-B223-44B4-9D34-A963E4A049D0}"/>
              </a:ext>
            </a:extLst>
          </p:cNvPr>
          <p:cNvGraphicFramePr>
            <a:graphicFrameLocks noGrp="1"/>
          </p:cNvGraphicFramePr>
          <p:nvPr>
            <p:ph type="tbl" sz="quarter" idx="13"/>
            <p:extLst>
              <p:ext uri="{D42A27DB-BD31-4B8C-83A1-F6EECF244321}">
                <p14:modId xmlns:p14="http://schemas.microsoft.com/office/powerpoint/2010/main" val="398908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6473152"/>
                    </a:ext>
                  </a:extLst>
                </a:gridCol>
                <a:gridCol w="1152144">
                  <a:extLst>
                    <a:ext uri="{9D8B030D-6E8A-4147-A177-3AD203B41FA5}">
                      <a16:colId xmlns:a16="http://schemas.microsoft.com/office/drawing/2014/main" val="267585407"/>
                    </a:ext>
                  </a:extLst>
                </a:gridCol>
                <a:gridCol w="1728216">
                  <a:extLst>
                    <a:ext uri="{9D8B030D-6E8A-4147-A177-3AD203B41FA5}">
                      <a16:colId xmlns:a16="http://schemas.microsoft.com/office/drawing/2014/main" val="2268123195"/>
                    </a:ext>
                  </a:extLst>
                </a:gridCol>
                <a:gridCol w="576072">
                  <a:extLst>
                    <a:ext uri="{9D8B030D-6E8A-4147-A177-3AD203B41FA5}">
                      <a16:colId xmlns:a16="http://schemas.microsoft.com/office/drawing/2014/main" val="505651307"/>
                    </a:ext>
                  </a:extLst>
                </a:gridCol>
                <a:gridCol w="576072">
                  <a:extLst>
                    <a:ext uri="{9D8B030D-6E8A-4147-A177-3AD203B41FA5}">
                      <a16:colId xmlns:a16="http://schemas.microsoft.com/office/drawing/2014/main" val="2727578070"/>
                    </a:ext>
                  </a:extLst>
                </a:gridCol>
                <a:gridCol w="576072">
                  <a:extLst>
                    <a:ext uri="{9D8B030D-6E8A-4147-A177-3AD203B41FA5}">
                      <a16:colId xmlns:a16="http://schemas.microsoft.com/office/drawing/2014/main" val="2329683326"/>
                    </a:ext>
                  </a:extLst>
                </a:gridCol>
                <a:gridCol w="576072">
                  <a:extLst>
                    <a:ext uri="{9D8B030D-6E8A-4147-A177-3AD203B41FA5}">
                      <a16:colId xmlns:a16="http://schemas.microsoft.com/office/drawing/2014/main" val="3459885571"/>
                    </a:ext>
                  </a:extLst>
                </a:gridCol>
                <a:gridCol w="576072">
                  <a:extLst>
                    <a:ext uri="{9D8B030D-6E8A-4147-A177-3AD203B41FA5}">
                      <a16:colId xmlns:a16="http://schemas.microsoft.com/office/drawing/2014/main" val="10295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6479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Facebook </a:t>
                      </a:r>
                      <a:r>
                        <a:rPr kumimoji="0" lang="ja-JP" altLang="en-US" sz="1000" b="1"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顕微鏡のライカ 体験ラボ </a:t>
                      </a:r>
                      <a:r>
                        <a:rPr kumimoji="0" lang="en-US" altLang="ja-JP" sz="1000" b="1"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- 2023-10-03 02:36:53</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👨‍🏫ライフサイエンス研究のライカグローバルセミナー　第</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弾❗️
先週に引き続き、ライカグローバルのウェビナーをご案内いたします。皆さまのご研究にお役立ていただけますと幸いです。オンデマンドでご視聴できますので、ぜひご登録ください。
ーーーーーーーーーーーーーーーーーーーーーーーーー
細胞内空間表現型を探索するためのプラットフォーム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日時</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】2023</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年</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10</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月</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24</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日</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火</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)21</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00</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～（日本時間）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時差の関係で夜の時間帯になりますが、ご登録された方は後日オンデマンドでご覧いただけます。
このウェビナーでは、</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spatially resolved CRISPR screening(SPARCS)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についてご案内します。</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SPARCS</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は、ヒトゲノムスケールでの空間的な細胞内表現型のための顕微鏡ベースの遺伝子スクリーニングのためのプラットフォームです。</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SPARCS</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は、自動化された高速レーザーマイクロダイセクションを使用して、事実上無制限のライブラリサイズから</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in situ</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で表現型変異体を分離します。ディープラーニングを使用すると、表現型的に興味深い細胞を単一細胞画像に基づいて特定することができます。
参考資料：</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https://www.biorxiv.org/content/10.1101/2023.06.01.542416v1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本ウェビナーで学べること▼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SPARCS</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が実質的に無制限のライブラリサイズから</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in situ</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で表現型変異体の分離を可能にする方法
・単細胞画像から新しい表現型を特定するディープラーニング手法
・強力な顕微鏡検査法と</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CRISPR</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の統合がゲノムワイドな順遺伝学的スクリーニングにもたらすもの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ご登録はこちらから</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】https://bit.ly/3M7cNPh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ーーーーーーーーーーーーーーーーーーーーーーーーー
脳の健康状態を調べるためのイメージング・オルガノイドモデル
（オンデマンドウェビナー）
ミクログリアは脳に常在する特殊な免疫細胞で、脳の発達、恒常性維持、疾患において重要な役割を担っていますが、これまで、ヒトの脳内環境とミクログリアとの相互作用をモデル化する能力は極めて限られていました。しかし、ミュンヘン工科大学の最新の研究により、この状況は変わりつつあります。本ウェビナーでは、生理学的および病理学的条件下で、機能的なヒトミクログリアの表現型を調べることを可能にする新しいオルガノイドモデルについて、専門家の洞察をご紹介します。
▼本ウェビナーで学べること▼
・新しいオルガノイドモデルが、これまで研究が困難であった領域の研究をいかに可能にするか
・ヒトのミクログリアのさまざまな機能的表現型と、それらが脳の健康に及ぼす影響
・ヒトの脳環境とミクログリアの相互作用をモデル化する技術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ご視聴はこちらから</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】https://bit.ly/3RKiciC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ーーーーーーーーーーーーーーーーーーーーーーーーー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AI</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が導く複雑で高密度な神経細胞画像の洞察を解き明かす
（オンデマンドウェビナー）
複雑な神経科学実験において、人工知能（</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AI</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）がどのように研究者を支援できるのかご案内します。</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AI</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を搭載した</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Aivia</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画像解析ソフトウェアの最新の進歩により、細胞体検出の改善、神経細胞トレースの柔軟性の向上、</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Sholl</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解析を含む</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3D</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空間測定機能などが提供されます。これらの堅牢なアプリケーションを単一のプラットフォームに統合することで、研究者は困難な画像を解析し、新たな発見への洞察を解き放つことができます。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ご視聴はこちらから</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】https://bit.ly/3rCvqn1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https://quintly-image-storage.s3.amazonaws.com/814be899eefb9cb161dcf4c56d654f5f/eb1f264e9d17804b2689979fcaedb6d3.jpg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14.2857 %</a:t>
                      </a:r>
                    </a:p>
                  </a:txBody>
                  <a:tcPr/>
                </a:tc>
                <a:extLst>
                  <a:ext uri="{0D108BD9-81ED-4DB2-BD59-A6C34878D82A}">
                    <a16:rowId xmlns:a16="http://schemas.microsoft.com/office/drawing/2014/main" val="2248658385"/>
                  </a:ext>
                </a:extLst>
              </a:tr>
            </a:tbl>
          </a:graphicData>
        </a:graphic>
      </p:graphicFrame>
      <p:sp>
        <p:nvSpPr>
          <p:cNvPr id="4" name="Text Placeholder 3">
            <a:extLst>
              <a:ext uri="{FF2B5EF4-FFF2-40B4-BE49-F238E27FC236}">
                <a16:creationId xmlns:a16="http://schemas.microsoft.com/office/drawing/2014/main" id="{D68C9265-6D10-429E-B228-C77FD8A1710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45737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88DD9-E9FA-4501-B098-10239440E9BE}"/>
              </a:ext>
            </a:extLst>
          </p:cNvPr>
          <p:cNvSpPr>
            <a:spLocks noGrp="1"/>
          </p:cNvSpPr>
          <p:nvPr>
            <p:ph type="title"/>
          </p:nvPr>
        </p:nvSpPr>
        <p:spPr/>
        <p:txBody>
          <a:bodyPr/>
          <a:lstStyle/>
          <a:p>
            <a:r>
              <a:rPr lang="en-US"/>
              <a:t>Facebook Facebook Posts | Leica Microsystems - 1 of 24</a:t>
            </a:r>
          </a:p>
        </p:txBody>
      </p:sp>
      <p:graphicFrame>
        <p:nvGraphicFramePr>
          <p:cNvPr id="5" name="Table Placeholder 4">
            <a:extLst>
              <a:ext uri="{FF2B5EF4-FFF2-40B4-BE49-F238E27FC236}">
                <a16:creationId xmlns:a16="http://schemas.microsoft.com/office/drawing/2014/main" id="{C89906C6-7507-4CDA-BC54-C61F2CD19804}"/>
              </a:ext>
            </a:extLst>
          </p:cNvPr>
          <p:cNvGraphicFramePr>
            <a:graphicFrameLocks noGrp="1"/>
          </p:cNvGraphicFramePr>
          <p:nvPr>
            <p:ph type="tbl" sz="quarter" idx="13"/>
            <p:extLst>
              <p:ext uri="{D42A27DB-BD31-4B8C-83A1-F6EECF244321}">
                <p14:modId xmlns:p14="http://schemas.microsoft.com/office/powerpoint/2010/main" val="277621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549119"/>
                    </a:ext>
                  </a:extLst>
                </a:gridCol>
                <a:gridCol w="2221992">
                  <a:extLst>
                    <a:ext uri="{9D8B030D-6E8A-4147-A177-3AD203B41FA5}">
                      <a16:colId xmlns:a16="http://schemas.microsoft.com/office/drawing/2014/main" val="2152960199"/>
                    </a:ext>
                  </a:extLst>
                </a:gridCol>
                <a:gridCol w="1481328">
                  <a:extLst>
                    <a:ext uri="{9D8B030D-6E8A-4147-A177-3AD203B41FA5}">
                      <a16:colId xmlns:a16="http://schemas.microsoft.com/office/drawing/2014/main" val="1640985999"/>
                    </a:ext>
                  </a:extLst>
                </a:gridCol>
                <a:gridCol w="493776">
                  <a:extLst>
                    <a:ext uri="{9D8B030D-6E8A-4147-A177-3AD203B41FA5}">
                      <a16:colId xmlns:a16="http://schemas.microsoft.com/office/drawing/2014/main" val="456611707"/>
                    </a:ext>
                  </a:extLst>
                </a:gridCol>
                <a:gridCol w="493776">
                  <a:extLst>
                    <a:ext uri="{9D8B030D-6E8A-4147-A177-3AD203B41FA5}">
                      <a16:colId xmlns:a16="http://schemas.microsoft.com/office/drawing/2014/main" val="720237919"/>
                    </a:ext>
                  </a:extLst>
                </a:gridCol>
                <a:gridCol w="493776">
                  <a:extLst>
                    <a:ext uri="{9D8B030D-6E8A-4147-A177-3AD203B41FA5}">
                      <a16:colId xmlns:a16="http://schemas.microsoft.com/office/drawing/2014/main" val="2500606674"/>
                    </a:ext>
                  </a:extLst>
                </a:gridCol>
                <a:gridCol w="493776">
                  <a:extLst>
                    <a:ext uri="{9D8B030D-6E8A-4147-A177-3AD203B41FA5}">
                      <a16:colId xmlns:a16="http://schemas.microsoft.com/office/drawing/2014/main" val="265028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545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- 2023-10-06 15:00:28</a:t>
                      </a:r>
                      <a:r>
                        <a:rPr kumimoji="0" lang="en-US" sz="1000" b="0" i="0" u="none" strike="noStrike" kern="1200" cap="none" spc="0" normalizeH="0" baseline="0" noProof="0">
                          <a:ln>
                            <a:noFill/>
                          </a:ln>
                          <a:solidFill>
                            <a:prstClr val="black"/>
                          </a:solidFill>
                          <a:effectLst/>
                          <a:uLnTx/>
                          <a:uFillTx/>
                          <a:latin typeface="Calibri"/>
                          <a:ea typeface="+mn-ea"/>
                          <a:cs typeface="+mn-cs"/>
                        </a:rPr>
                        <a:t>
 🔬 You can clearly improve image quality for the recording of fast subcellular dynamics using the STELLARIS confocal microscopy. 💻 Learn how two components, Dynamic Signal Enhancement powered by Aivia and LIGHTNING decisively enhance signal-to-noise ratio and resolution.
👉 https://fcld.ly/0971qsr
#DSE #Aivia #STELLARIS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https://quintly-image-storage.s3.amazonaws.com/af356db624e19bb4557d602e61bde2ab/2536f2458857596bd8f05e2c81477e9d.jpg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46736736"/>
                  </a:ext>
                </a:extLst>
              </a:tr>
            </a:tbl>
          </a:graphicData>
        </a:graphic>
      </p:graphicFrame>
      <p:sp>
        <p:nvSpPr>
          <p:cNvPr id="4" name="Text Placeholder 3">
            <a:extLst>
              <a:ext uri="{FF2B5EF4-FFF2-40B4-BE49-F238E27FC236}">
                <a16:creationId xmlns:a16="http://schemas.microsoft.com/office/drawing/2014/main" id="{7123A808-449D-4FE3-86BC-50F29EBA4F5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0575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8A4F4-ECEB-47F5-B0CB-BFFA93F0BF2A}"/>
              </a:ext>
            </a:extLst>
          </p:cNvPr>
          <p:cNvSpPr>
            <a:spLocks noGrp="1"/>
          </p:cNvSpPr>
          <p:nvPr>
            <p:ph type="title"/>
          </p:nvPr>
        </p:nvSpPr>
        <p:spPr/>
        <p:txBody>
          <a:bodyPr/>
          <a:lstStyle/>
          <a:p>
            <a:r>
              <a:rPr lang="en-US"/>
              <a:t>Facebook Facebook Posts | Leica Microsystems - 2 of 24</a:t>
            </a:r>
          </a:p>
        </p:txBody>
      </p:sp>
      <p:graphicFrame>
        <p:nvGraphicFramePr>
          <p:cNvPr id="5" name="Table Placeholder 4">
            <a:extLst>
              <a:ext uri="{FF2B5EF4-FFF2-40B4-BE49-F238E27FC236}">
                <a16:creationId xmlns:a16="http://schemas.microsoft.com/office/drawing/2014/main" id="{195BF3F9-F2C1-4251-AE3C-8BE7F5BE0D1F}"/>
              </a:ext>
            </a:extLst>
          </p:cNvPr>
          <p:cNvGraphicFramePr>
            <a:graphicFrameLocks noGrp="1"/>
          </p:cNvGraphicFramePr>
          <p:nvPr>
            <p:ph type="tbl" sz="quarter" idx="13"/>
            <p:extLst>
              <p:ext uri="{D42A27DB-BD31-4B8C-83A1-F6EECF244321}">
                <p14:modId xmlns:p14="http://schemas.microsoft.com/office/powerpoint/2010/main" val="203804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6409794"/>
                    </a:ext>
                  </a:extLst>
                </a:gridCol>
                <a:gridCol w="2221992">
                  <a:extLst>
                    <a:ext uri="{9D8B030D-6E8A-4147-A177-3AD203B41FA5}">
                      <a16:colId xmlns:a16="http://schemas.microsoft.com/office/drawing/2014/main" val="3336508148"/>
                    </a:ext>
                  </a:extLst>
                </a:gridCol>
                <a:gridCol w="1481328">
                  <a:extLst>
                    <a:ext uri="{9D8B030D-6E8A-4147-A177-3AD203B41FA5}">
                      <a16:colId xmlns:a16="http://schemas.microsoft.com/office/drawing/2014/main" val="3745884668"/>
                    </a:ext>
                  </a:extLst>
                </a:gridCol>
                <a:gridCol w="493776">
                  <a:extLst>
                    <a:ext uri="{9D8B030D-6E8A-4147-A177-3AD203B41FA5}">
                      <a16:colId xmlns:a16="http://schemas.microsoft.com/office/drawing/2014/main" val="886544111"/>
                    </a:ext>
                  </a:extLst>
                </a:gridCol>
                <a:gridCol w="493776">
                  <a:extLst>
                    <a:ext uri="{9D8B030D-6E8A-4147-A177-3AD203B41FA5}">
                      <a16:colId xmlns:a16="http://schemas.microsoft.com/office/drawing/2014/main" val="1856992840"/>
                    </a:ext>
                  </a:extLst>
                </a:gridCol>
                <a:gridCol w="493776">
                  <a:extLst>
                    <a:ext uri="{9D8B030D-6E8A-4147-A177-3AD203B41FA5}">
                      <a16:colId xmlns:a16="http://schemas.microsoft.com/office/drawing/2014/main" val="2814964645"/>
                    </a:ext>
                  </a:extLst>
                </a:gridCol>
                <a:gridCol w="493776">
                  <a:extLst>
                    <a:ext uri="{9D8B030D-6E8A-4147-A177-3AD203B41FA5}">
                      <a16:colId xmlns:a16="http://schemas.microsoft.com/office/drawing/2014/main" val="425749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422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- 2023-10-06 10:01:34</a:t>
                      </a:r>
                      <a:r>
                        <a:rPr kumimoji="0" lang="en-US" sz="1000" b="0" i="0" u="none" strike="noStrike" kern="1200" cap="none" spc="0" normalizeH="0" baseline="0" noProof="0">
                          <a:ln>
                            <a:noFill/>
                          </a:ln>
                          <a:solidFill>
                            <a:prstClr val="black"/>
                          </a:solidFill>
                          <a:effectLst/>
                          <a:uLnTx/>
                          <a:uFillTx/>
                          <a:latin typeface="Calibri"/>
                          <a:ea typeface="+mn-ea"/>
                          <a:cs typeface="+mn-cs"/>
                        </a:rPr>
                        <a:t>
 🔸We are Leica! Our associates, with their diverse backgrounds, differentiated and agile mindsets and skills, are one of the backbones and drivers of our culture and success.
🔸In our #IamLeica series, we put the spotlight on our colleagues - today we meet Alessandra.
Curious about a career at Leica Microsystems? Check out our career site! 
👉 https://jobs.danaher.com/global/en/leica-microsystems
#leicamicrosystems #wonderwhatswithin #bestteamwins #lifeatleica #danaher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https://quintly-image-storage.s3.amazonaws.com/af356db624e19bb4557d602e61bde2ab/442ba74f05c4f565a15de4cbcd1a06f2.jpg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3778652"/>
                  </a:ext>
                </a:extLst>
              </a:tr>
            </a:tbl>
          </a:graphicData>
        </a:graphic>
      </p:graphicFrame>
      <p:sp>
        <p:nvSpPr>
          <p:cNvPr id="4" name="Text Placeholder 3">
            <a:extLst>
              <a:ext uri="{FF2B5EF4-FFF2-40B4-BE49-F238E27FC236}">
                <a16:creationId xmlns:a16="http://schemas.microsoft.com/office/drawing/2014/main" id="{E4AED9D4-F626-438B-8568-81542930574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115538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2DB3C-7728-4805-BF8F-D100DF648FD5}"/>
              </a:ext>
            </a:extLst>
          </p:cNvPr>
          <p:cNvSpPr>
            <a:spLocks noGrp="1"/>
          </p:cNvSpPr>
          <p:nvPr>
            <p:ph type="title"/>
          </p:nvPr>
        </p:nvSpPr>
        <p:spPr/>
        <p:txBody>
          <a:bodyPr/>
          <a:lstStyle/>
          <a:p>
            <a:r>
              <a:rPr lang="en-US"/>
              <a:t>Facebook Facebook Posts | Leica Microsystems - 3 of 24</a:t>
            </a:r>
          </a:p>
        </p:txBody>
      </p:sp>
      <p:graphicFrame>
        <p:nvGraphicFramePr>
          <p:cNvPr id="5" name="Table Placeholder 4">
            <a:extLst>
              <a:ext uri="{FF2B5EF4-FFF2-40B4-BE49-F238E27FC236}">
                <a16:creationId xmlns:a16="http://schemas.microsoft.com/office/drawing/2014/main" id="{192A2BCD-38E7-4651-A54D-16DC3575701D}"/>
              </a:ext>
            </a:extLst>
          </p:cNvPr>
          <p:cNvGraphicFramePr>
            <a:graphicFrameLocks noGrp="1"/>
          </p:cNvGraphicFramePr>
          <p:nvPr>
            <p:ph type="tbl" sz="quarter" idx="13"/>
            <p:extLst>
              <p:ext uri="{D42A27DB-BD31-4B8C-83A1-F6EECF244321}">
                <p14:modId xmlns:p14="http://schemas.microsoft.com/office/powerpoint/2010/main" val="427022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96484851"/>
                    </a:ext>
                  </a:extLst>
                </a:gridCol>
                <a:gridCol w="2221992">
                  <a:extLst>
                    <a:ext uri="{9D8B030D-6E8A-4147-A177-3AD203B41FA5}">
                      <a16:colId xmlns:a16="http://schemas.microsoft.com/office/drawing/2014/main" val="2367229343"/>
                    </a:ext>
                  </a:extLst>
                </a:gridCol>
                <a:gridCol w="1481328">
                  <a:extLst>
                    <a:ext uri="{9D8B030D-6E8A-4147-A177-3AD203B41FA5}">
                      <a16:colId xmlns:a16="http://schemas.microsoft.com/office/drawing/2014/main" val="3028674471"/>
                    </a:ext>
                  </a:extLst>
                </a:gridCol>
                <a:gridCol w="493776">
                  <a:extLst>
                    <a:ext uri="{9D8B030D-6E8A-4147-A177-3AD203B41FA5}">
                      <a16:colId xmlns:a16="http://schemas.microsoft.com/office/drawing/2014/main" val="2963284358"/>
                    </a:ext>
                  </a:extLst>
                </a:gridCol>
                <a:gridCol w="493776">
                  <a:extLst>
                    <a:ext uri="{9D8B030D-6E8A-4147-A177-3AD203B41FA5}">
                      <a16:colId xmlns:a16="http://schemas.microsoft.com/office/drawing/2014/main" val="1753494749"/>
                    </a:ext>
                  </a:extLst>
                </a:gridCol>
                <a:gridCol w="493776">
                  <a:extLst>
                    <a:ext uri="{9D8B030D-6E8A-4147-A177-3AD203B41FA5}">
                      <a16:colId xmlns:a16="http://schemas.microsoft.com/office/drawing/2014/main" val="3556639594"/>
                    </a:ext>
                  </a:extLst>
                </a:gridCol>
                <a:gridCol w="493776">
                  <a:extLst>
                    <a:ext uri="{9D8B030D-6E8A-4147-A177-3AD203B41FA5}">
                      <a16:colId xmlns:a16="http://schemas.microsoft.com/office/drawing/2014/main" val="56468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9669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- 2023-10-05 15:00:07</a:t>
                      </a:r>
                      <a:r>
                        <a:rPr kumimoji="0" lang="en-US" sz="1000" b="0" i="0" u="none" strike="noStrike" kern="1200" cap="none" spc="0" normalizeH="0" baseline="0" noProof="0">
                          <a:ln>
                            <a:noFill/>
                          </a:ln>
                          <a:solidFill>
                            <a:prstClr val="black"/>
                          </a:solidFill>
                          <a:effectLst/>
                          <a:uLnTx/>
                          <a:uFillTx/>
                          <a:latin typeface="Calibri"/>
                          <a:ea typeface="+mn-ea"/>
                          <a:cs typeface="+mn-cs"/>
                        </a:rPr>
                        <a:t>
 📄 Read this article to learn how several important factors, like particle type, size, and composition, need to be taken into account when choosing a cleanliness analysis solution which best meets user needs for the automotive, electronics, and pharma industry. 
🖱 Click here!
#cleanliness #particles #analysis #industry #automotive #electronics #pharmaindustry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https://quintly-image-storage.s3.amazonaws.com/af356db624e19bb4557d602e61bde2ab/a6d8005f69b06a36306575c8a9cff9f4.jpg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497530008"/>
                  </a:ext>
                </a:extLst>
              </a:tr>
            </a:tbl>
          </a:graphicData>
        </a:graphic>
      </p:graphicFrame>
      <p:sp>
        <p:nvSpPr>
          <p:cNvPr id="4" name="Text Placeholder 3">
            <a:extLst>
              <a:ext uri="{FF2B5EF4-FFF2-40B4-BE49-F238E27FC236}">
                <a16:creationId xmlns:a16="http://schemas.microsoft.com/office/drawing/2014/main" id="{60B57A2F-B6BE-42CA-BD13-2455C75B6F6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709139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AF62-1A12-4410-AB1E-3A8615FA560B}"/>
              </a:ext>
            </a:extLst>
          </p:cNvPr>
          <p:cNvSpPr>
            <a:spLocks noGrp="1"/>
          </p:cNvSpPr>
          <p:nvPr>
            <p:ph type="title"/>
          </p:nvPr>
        </p:nvSpPr>
        <p:spPr/>
        <p:txBody>
          <a:bodyPr/>
          <a:lstStyle/>
          <a:p>
            <a:r>
              <a:rPr lang="en-US"/>
              <a:t>Facebook Facebook Posts | Leica Microsystems - 4 of 24</a:t>
            </a:r>
          </a:p>
        </p:txBody>
      </p:sp>
      <p:graphicFrame>
        <p:nvGraphicFramePr>
          <p:cNvPr id="5" name="Table Placeholder 4">
            <a:extLst>
              <a:ext uri="{FF2B5EF4-FFF2-40B4-BE49-F238E27FC236}">
                <a16:creationId xmlns:a16="http://schemas.microsoft.com/office/drawing/2014/main" id="{8D96A44F-B82A-4ED6-A95D-366BC446E076}"/>
              </a:ext>
            </a:extLst>
          </p:cNvPr>
          <p:cNvGraphicFramePr>
            <a:graphicFrameLocks noGrp="1"/>
          </p:cNvGraphicFramePr>
          <p:nvPr>
            <p:ph type="tbl" sz="quarter" idx="13"/>
            <p:extLst>
              <p:ext uri="{D42A27DB-BD31-4B8C-83A1-F6EECF244321}">
                <p14:modId xmlns:p14="http://schemas.microsoft.com/office/powerpoint/2010/main" val="3670143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9925857"/>
                    </a:ext>
                  </a:extLst>
                </a:gridCol>
                <a:gridCol w="2221992">
                  <a:extLst>
                    <a:ext uri="{9D8B030D-6E8A-4147-A177-3AD203B41FA5}">
                      <a16:colId xmlns:a16="http://schemas.microsoft.com/office/drawing/2014/main" val="736616534"/>
                    </a:ext>
                  </a:extLst>
                </a:gridCol>
                <a:gridCol w="1481328">
                  <a:extLst>
                    <a:ext uri="{9D8B030D-6E8A-4147-A177-3AD203B41FA5}">
                      <a16:colId xmlns:a16="http://schemas.microsoft.com/office/drawing/2014/main" val="1627262378"/>
                    </a:ext>
                  </a:extLst>
                </a:gridCol>
                <a:gridCol w="493776">
                  <a:extLst>
                    <a:ext uri="{9D8B030D-6E8A-4147-A177-3AD203B41FA5}">
                      <a16:colId xmlns:a16="http://schemas.microsoft.com/office/drawing/2014/main" val="1992418313"/>
                    </a:ext>
                  </a:extLst>
                </a:gridCol>
                <a:gridCol w="493776">
                  <a:extLst>
                    <a:ext uri="{9D8B030D-6E8A-4147-A177-3AD203B41FA5}">
                      <a16:colId xmlns:a16="http://schemas.microsoft.com/office/drawing/2014/main" val="306694607"/>
                    </a:ext>
                  </a:extLst>
                </a:gridCol>
                <a:gridCol w="493776">
                  <a:extLst>
                    <a:ext uri="{9D8B030D-6E8A-4147-A177-3AD203B41FA5}">
                      <a16:colId xmlns:a16="http://schemas.microsoft.com/office/drawing/2014/main" val="3523844867"/>
                    </a:ext>
                  </a:extLst>
                </a:gridCol>
                <a:gridCol w="493776">
                  <a:extLst>
                    <a:ext uri="{9D8B030D-6E8A-4147-A177-3AD203B41FA5}">
                      <a16:colId xmlns:a16="http://schemas.microsoft.com/office/drawing/2014/main" val="70810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514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Leica Microsystems - 2023-10-05 10:00:25</a:t>
                      </a:r>
                      <a:r>
                        <a:rPr kumimoji="0" lang="fr-FR" sz="1000" b="0" i="0" u="none" strike="noStrike" kern="1200" cap="none" spc="0" normalizeH="0" baseline="0" noProof="0">
                          <a:ln>
                            <a:noFill/>
                          </a:ln>
                          <a:solidFill>
                            <a:prstClr val="black"/>
                          </a:solidFill>
                          <a:effectLst/>
                          <a:uLnTx/>
                          <a:uFillTx/>
                          <a:latin typeface="Calibri"/>
                          <a:ea typeface="+mn-ea"/>
                          <a:cs typeface="+mn-cs"/>
                        </a:rPr>
                        <a:t>
 ✅ Notre équipe Leica est prête pour vous accueillir sur le stand numéro 06 pour vous présenter notre microscope PROvido équipé de la technologie FusionOptics. 
✅ Réservez votre démonstration personnelle aujourd’hui et voyez davantage, tout simplement.
👉 https://fcld.ly/j4717ue
#SFORL #SFORL2023 #PROvido #FusionOptics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https://quintly-image-storage.s3.amazonaws.com/af356db624e19bb4557d602e61bde2ab/571860ad262b4d59d8b70ff44ee514fa.jpg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52364292"/>
                  </a:ext>
                </a:extLst>
              </a:tr>
            </a:tbl>
          </a:graphicData>
        </a:graphic>
      </p:graphicFrame>
      <p:sp>
        <p:nvSpPr>
          <p:cNvPr id="4" name="Text Placeholder 3">
            <a:extLst>
              <a:ext uri="{FF2B5EF4-FFF2-40B4-BE49-F238E27FC236}">
                <a16:creationId xmlns:a16="http://schemas.microsoft.com/office/drawing/2014/main" id="{41E362E0-6C86-487E-A500-D84CD519E7A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718354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5D958-AB75-438E-BB53-F7464929AC1E}"/>
              </a:ext>
            </a:extLst>
          </p:cNvPr>
          <p:cNvSpPr>
            <a:spLocks noGrp="1"/>
          </p:cNvSpPr>
          <p:nvPr>
            <p:ph type="title"/>
          </p:nvPr>
        </p:nvSpPr>
        <p:spPr/>
        <p:txBody>
          <a:bodyPr/>
          <a:lstStyle/>
          <a:p>
            <a:r>
              <a:rPr lang="en-US"/>
              <a:t>Facebook Facebook Posts | Leica Microsystems - 5 of 24</a:t>
            </a:r>
          </a:p>
        </p:txBody>
      </p:sp>
      <p:graphicFrame>
        <p:nvGraphicFramePr>
          <p:cNvPr id="5" name="Table Placeholder 4">
            <a:extLst>
              <a:ext uri="{FF2B5EF4-FFF2-40B4-BE49-F238E27FC236}">
                <a16:creationId xmlns:a16="http://schemas.microsoft.com/office/drawing/2014/main" id="{4A2167B9-392C-44D1-B8D7-AA764E4F2348}"/>
              </a:ext>
            </a:extLst>
          </p:cNvPr>
          <p:cNvGraphicFramePr>
            <a:graphicFrameLocks noGrp="1"/>
          </p:cNvGraphicFramePr>
          <p:nvPr>
            <p:ph type="tbl" sz="quarter" idx="13"/>
            <p:extLst>
              <p:ext uri="{D42A27DB-BD31-4B8C-83A1-F6EECF244321}">
                <p14:modId xmlns:p14="http://schemas.microsoft.com/office/powerpoint/2010/main" val="2096310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1969345"/>
                    </a:ext>
                  </a:extLst>
                </a:gridCol>
                <a:gridCol w="2221992">
                  <a:extLst>
                    <a:ext uri="{9D8B030D-6E8A-4147-A177-3AD203B41FA5}">
                      <a16:colId xmlns:a16="http://schemas.microsoft.com/office/drawing/2014/main" val="2931918123"/>
                    </a:ext>
                  </a:extLst>
                </a:gridCol>
                <a:gridCol w="1481328">
                  <a:extLst>
                    <a:ext uri="{9D8B030D-6E8A-4147-A177-3AD203B41FA5}">
                      <a16:colId xmlns:a16="http://schemas.microsoft.com/office/drawing/2014/main" val="1816760923"/>
                    </a:ext>
                  </a:extLst>
                </a:gridCol>
                <a:gridCol w="493776">
                  <a:extLst>
                    <a:ext uri="{9D8B030D-6E8A-4147-A177-3AD203B41FA5}">
                      <a16:colId xmlns:a16="http://schemas.microsoft.com/office/drawing/2014/main" val="3956505974"/>
                    </a:ext>
                  </a:extLst>
                </a:gridCol>
                <a:gridCol w="493776">
                  <a:extLst>
                    <a:ext uri="{9D8B030D-6E8A-4147-A177-3AD203B41FA5}">
                      <a16:colId xmlns:a16="http://schemas.microsoft.com/office/drawing/2014/main" val="1035940358"/>
                    </a:ext>
                  </a:extLst>
                </a:gridCol>
                <a:gridCol w="493776">
                  <a:extLst>
                    <a:ext uri="{9D8B030D-6E8A-4147-A177-3AD203B41FA5}">
                      <a16:colId xmlns:a16="http://schemas.microsoft.com/office/drawing/2014/main" val="4102842080"/>
                    </a:ext>
                  </a:extLst>
                </a:gridCol>
                <a:gridCol w="493776">
                  <a:extLst>
                    <a:ext uri="{9D8B030D-6E8A-4147-A177-3AD203B41FA5}">
                      <a16:colId xmlns:a16="http://schemas.microsoft.com/office/drawing/2014/main" val="112357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371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- 2023-10-04 10:00:19</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and gain 3D insights in a temporal context! Join our "See the Hidden" Workshop on Oct 17. Uncover the future of Correlative Imaging &amp; Live Cell Techniques. Register now! 😃 
👉 https://fcld.ly/b4467ij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https://quintly-image-storage.s3.amazonaws.com/af356db624e19bb4557d602e61bde2ab/e8cd3d76a45cce2290c68e5cc3b6d4ee.jpg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94303833"/>
                  </a:ext>
                </a:extLst>
              </a:tr>
            </a:tbl>
          </a:graphicData>
        </a:graphic>
      </p:graphicFrame>
      <p:sp>
        <p:nvSpPr>
          <p:cNvPr id="4" name="Text Placeholder 3">
            <a:extLst>
              <a:ext uri="{FF2B5EF4-FFF2-40B4-BE49-F238E27FC236}">
                <a16:creationId xmlns:a16="http://schemas.microsoft.com/office/drawing/2014/main" id="{2EA8C9A4-1DE6-4892-A9D0-99922231DF2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5493109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8EDC1-236D-46BB-AFA3-F77BD7A5D48C}"/>
              </a:ext>
            </a:extLst>
          </p:cNvPr>
          <p:cNvSpPr>
            <a:spLocks noGrp="1"/>
          </p:cNvSpPr>
          <p:nvPr>
            <p:ph type="title"/>
          </p:nvPr>
        </p:nvSpPr>
        <p:spPr/>
        <p:txBody>
          <a:bodyPr/>
          <a:lstStyle/>
          <a:p>
            <a:r>
              <a:rPr lang="en-US"/>
              <a:t>Facebook Facebook Posts | Leica Microsystems - 6 of 24</a:t>
            </a:r>
          </a:p>
        </p:txBody>
      </p:sp>
      <p:graphicFrame>
        <p:nvGraphicFramePr>
          <p:cNvPr id="5" name="Table Placeholder 4">
            <a:extLst>
              <a:ext uri="{FF2B5EF4-FFF2-40B4-BE49-F238E27FC236}">
                <a16:creationId xmlns:a16="http://schemas.microsoft.com/office/drawing/2014/main" id="{E499D748-4E62-45FA-A917-AB146263FA2E}"/>
              </a:ext>
            </a:extLst>
          </p:cNvPr>
          <p:cNvGraphicFramePr>
            <a:graphicFrameLocks noGrp="1"/>
          </p:cNvGraphicFramePr>
          <p:nvPr>
            <p:ph type="tbl" sz="quarter" idx="13"/>
            <p:extLst>
              <p:ext uri="{D42A27DB-BD31-4B8C-83A1-F6EECF244321}">
                <p14:modId xmlns:p14="http://schemas.microsoft.com/office/powerpoint/2010/main" val="1604143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4570647"/>
                    </a:ext>
                  </a:extLst>
                </a:gridCol>
                <a:gridCol w="2221992">
                  <a:extLst>
                    <a:ext uri="{9D8B030D-6E8A-4147-A177-3AD203B41FA5}">
                      <a16:colId xmlns:a16="http://schemas.microsoft.com/office/drawing/2014/main" val="4251273464"/>
                    </a:ext>
                  </a:extLst>
                </a:gridCol>
                <a:gridCol w="1481328">
                  <a:extLst>
                    <a:ext uri="{9D8B030D-6E8A-4147-A177-3AD203B41FA5}">
                      <a16:colId xmlns:a16="http://schemas.microsoft.com/office/drawing/2014/main" val="2515358074"/>
                    </a:ext>
                  </a:extLst>
                </a:gridCol>
                <a:gridCol w="493776">
                  <a:extLst>
                    <a:ext uri="{9D8B030D-6E8A-4147-A177-3AD203B41FA5}">
                      <a16:colId xmlns:a16="http://schemas.microsoft.com/office/drawing/2014/main" val="1072976203"/>
                    </a:ext>
                  </a:extLst>
                </a:gridCol>
                <a:gridCol w="493776">
                  <a:extLst>
                    <a:ext uri="{9D8B030D-6E8A-4147-A177-3AD203B41FA5}">
                      <a16:colId xmlns:a16="http://schemas.microsoft.com/office/drawing/2014/main" val="2244878249"/>
                    </a:ext>
                  </a:extLst>
                </a:gridCol>
                <a:gridCol w="493776">
                  <a:extLst>
                    <a:ext uri="{9D8B030D-6E8A-4147-A177-3AD203B41FA5}">
                      <a16:colId xmlns:a16="http://schemas.microsoft.com/office/drawing/2014/main" val="1117961046"/>
                    </a:ext>
                  </a:extLst>
                </a:gridCol>
                <a:gridCol w="493776">
                  <a:extLst>
                    <a:ext uri="{9D8B030D-6E8A-4147-A177-3AD203B41FA5}">
                      <a16:colId xmlns:a16="http://schemas.microsoft.com/office/drawing/2014/main" val="406968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828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- 2023-10-03 15:00:12</a:t>
                      </a:r>
                      <a:r>
                        <a:rPr kumimoji="0" lang="en-US" sz="1000" b="0" i="0" u="none" strike="noStrike" kern="1200" cap="none" spc="0" normalizeH="0" baseline="0" noProof="0">
                          <a:ln>
                            <a:noFill/>
                          </a:ln>
                          <a:solidFill>
                            <a:prstClr val="black"/>
                          </a:solidFill>
                          <a:effectLst/>
                          <a:uLnTx/>
                          <a:uFillTx/>
                          <a:latin typeface="Calibri"/>
                          <a:ea typeface="+mn-ea"/>
                          <a:cs typeface="+mn-cs"/>
                        </a:rPr>
                        <a:t>
 🌟 We are excited to announce #AI Image Analysis Office Hours. Join us every Tuesday and meet our experts on-site, who will help you uncover hidden details in your data. Time to speed up your image analysis and publish faster!
🌟 Register now 👉 https://go.leica-ms.com/AiviaOfficeHours
#BIH #BostonLifeSciences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https://quintly-image-storage.s3.amazonaws.com/af356db624e19bb4557d602e61bde2ab/c20247f3b7040e488cd0226366b0d6a2.jpg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13535432"/>
                  </a:ext>
                </a:extLst>
              </a:tr>
            </a:tbl>
          </a:graphicData>
        </a:graphic>
      </p:graphicFrame>
      <p:sp>
        <p:nvSpPr>
          <p:cNvPr id="4" name="Text Placeholder 3">
            <a:extLst>
              <a:ext uri="{FF2B5EF4-FFF2-40B4-BE49-F238E27FC236}">
                <a16:creationId xmlns:a16="http://schemas.microsoft.com/office/drawing/2014/main" id="{6C105BA3-2E69-4027-AF20-E55D30DDFAE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10588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E42D8-37ED-4F19-8103-8DB624E85A6D}"/>
              </a:ext>
            </a:extLst>
          </p:cNvPr>
          <p:cNvSpPr>
            <a:spLocks noGrp="1"/>
          </p:cNvSpPr>
          <p:nvPr>
            <p:ph type="title"/>
          </p:nvPr>
        </p:nvSpPr>
        <p:spPr/>
        <p:txBody>
          <a:bodyPr/>
          <a:lstStyle/>
          <a:p>
            <a:r>
              <a:rPr lang="en-US"/>
              <a:t>Facebook Facebook Posts | Leica Microsystems - 7 of 24</a:t>
            </a:r>
          </a:p>
        </p:txBody>
      </p:sp>
      <p:graphicFrame>
        <p:nvGraphicFramePr>
          <p:cNvPr id="5" name="Table Placeholder 4">
            <a:extLst>
              <a:ext uri="{FF2B5EF4-FFF2-40B4-BE49-F238E27FC236}">
                <a16:creationId xmlns:a16="http://schemas.microsoft.com/office/drawing/2014/main" id="{7E333A32-3148-40D5-A95A-3C55C9B19053}"/>
              </a:ext>
            </a:extLst>
          </p:cNvPr>
          <p:cNvGraphicFramePr>
            <a:graphicFrameLocks noGrp="1"/>
          </p:cNvGraphicFramePr>
          <p:nvPr>
            <p:ph type="tbl" sz="quarter" idx="13"/>
            <p:extLst>
              <p:ext uri="{D42A27DB-BD31-4B8C-83A1-F6EECF244321}">
                <p14:modId xmlns:p14="http://schemas.microsoft.com/office/powerpoint/2010/main" val="367889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2244929"/>
                    </a:ext>
                  </a:extLst>
                </a:gridCol>
                <a:gridCol w="2221992">
                  <a:extLst>
                    <a:ext uri="{9D8B030D-6E8A-4147-A177-3AD203B41FA5}">
                      <a16:colId xmlns:a16="http://schemas.microsoft.com/office/drawing/2014/main" val="3625097888"/>
                    </a:ext>
                  </a:extLst>
                </a:gridCol>
                <a:gridCol w="1481328">
                  <a:extLst>
                    <a:ext uri="{9D8B030D-6E8A-4147-A177-3AD203B41FA5}">
                      <a16:colId xmlns:a16="http://schemas.microsoft.com/office/drawing/2014/main" val="825128201"/>
                    </a:ext>
                  </a:extLst>
                </a:gridCol>
                <a:gridCol w="493776">
                  <a:extLst>
                    <a:ext uri="{9D8B030D-6E8A-4147-A177-3AD203B41FA5}">
                      <a16:colId xmlns:a16="http://schemas.microsoft.com/office/drawing/2014/main" val="3657948840"/>
                    </a:ext>
                  </a:extLst>
                </a:gridCol>
                <a:gridCol w="493776">
                  <a:extLst>
                    <a:ext uri="{9D8B030D-6E8A-4147-A177-3AD203B41FA5}">
                      <a16:colId xmlns:a16="http://schemas.microsoft.com/office/drawing/2014/main" val="491746214"/>
                    </a:ext>
                  </a:extLst>
                </a:gridCol>
                <a:gridCol w="493776">
                  <a:extLst>
                    <a:ext uri="{9D8B030D-6E8A-4147-A177-3AD203B41FA5}">
                      <a16:colId xmlns:a16="http://schemas.microsoft.com/office/drawing/2014/main" val="1752798906"/>
                    </a:ext>
                  </a:extLst>
                </a:gridCol>
                <a:gridCol w="493776">
                  <a:extLst>
                    <a:ext uri="{9D8B030D-6E8A-4147-A177-3AD203B41FA5}">
                      <a16:colId xmlns:a16="http://schemas.microsoft.com/office/drawing/2014/main" val="1488562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871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- 2023-10-03 10:00:42</a:t>
                      </a:r>
                      <a:r>
                        <a:rPr kumimoji="0" lang="en-US" sz="1000" b="0" i="0" u="none" strike="noStrike" kern="1200" cap="none" spc="0" normalizeH="0" baseline="0" noProof="0">
                          <a:ln>
                            <a:noFill/>
                          </a:ln>
                          <a:solidFill>
                            <a:prstClr val="black"/>
                          </a:solidFill>
                          <a:effectLst/>
                          <a:uLnTx/>
                          <a:uFillTx/>
                          <a:latin typeface="Calibri"/>
                          <a:ea typeface="+mn-ea"/>
                          <a:cs typeface="+mn-cs"/>
                        </a:rPr>
                        <a:t>
 ✅ Optimize inspection efficiency with the Enersight software platform for comparison, measurement, and data sharing tasks.
✅ Compare live images directly on a monitor to customized overlays and check if parts or components are within specified tolerances. Find out more details here!
#ivesta3 #flexacam #enersight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https://quintly-image-storage.s3.amazonaws.com/af356db624e19bb4557d602e61bde2ab/cd5029f3b5452a623179920df6cf2165.jpg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662132299"/>
                  </a:ext>
                </a:extLst>
              </a:tr>
            </a:tbl>
          </a:graphicData>
        </a:graphic>
      </p:graphicFrame>
      <p:sp>
        <p:nvSpPr>
          <p:cNvPr id="4" name="Text Placeholder 3">
            <a:extLst>
              <a:ext uri="{FF2B5EF4-FFF2-40B4-BE49-F238E27FC236}">
                <a16:creationId xmlns:a16="http://schemas.microsoft.com/office/drawing/2014/main" id="{1BC938A3-32FA-45FE-9E1B-90D616936AC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56081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0470B-9832-45B9-AC9C-7B539ECA3B54}"/>
              </a:ext>
            </a:extLst>
          </p:cNvPr>
          <p:cNvSpPr>
            <a:spLocks noGrp="1"/>
          </p:cNvSpPr>
          <p:nvPr>
            <p:ph type="title"/>
          </p:nvPr>
        </p:nvSpPr>
        <p:spPr/>
        <p:txBody>
          <a:bodyPr/>
          <a:lstStyle/>
          <a:p>
            <a:r>
              <a:rPr lang="en-US"/>
              <a:t>Facebook Facebook Posts | Leica Microsystems - 8 of 24</a:t>
            </a:r>
          </a:p>
        </p:txBody>
      </p:sp>
      <p:graphicFrame>
        <p:nvGraphicFramePr>
          <p:cNvPr id="5" name="Table Placeholder 4">
            <a:extLst>
              <a:ext uri="{FF2B5EF4-FFF2-40B4-BE49-F238E27FC236}">
                <a16:creationId xmlns:a16="http://schemas.microsoft.com/office/drawing/2014/main" id="{8BB7D70B-90F9-47F0-BDCF-B7E47739F726}"/>
              </a:ext>
            </a:extLst>
          </p:cNvPr>
          <p:cNvGraphicFramePr>
            <a:graphicFrameLocks noGrp="1"/>
          </p:cNvGraphicFramePr>
          <p:nvPr>
            <p:ph type="tbl" sz="quarter" idx="13"/>
            <p:extLst>
              <p:ext uri="{D42A27DB-BD31-4B8C-83A1-F6EECF244321}">
                <p14:modId xmlns:p14="http://schemas.microsoft.com/office/powerpoint/2010/main" val="160371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2339199"/>
                    </a:ext>
                  </a:extLst>
                </a:gridCol>
                <a:gridCol w="2221992">
                  <a:extLst>
                    <a:ext uri="{9D8B030D-6E8A-4147-A177-3AD203B41FA5}">
                      <a16:colId xmlns:a16="http://schemas.microsoft.com/office/drawing/2014/main" val="1751853800"/>
                    </a:ext>
                  </a:extLst>
                </a:gridCol>
                <a:gridCol w="1481328">
                  <a:extLst>
                    <a:ext uri="{9D8B030D-6E8A-4147-A177-3AD203B41FA5}">
                      <a16:colId xmlns:a16="http://schemas.microsoft.com/office/drawing/2014/main" val="1881192219"/>
                    </a:ext>
                  </a:extLst>
                </a:gridCol>
                <a:gridCol w="493776">
                  <a:extLst>
                    <a:ext uri="{9D8B030D-6E8A-4147-A177-3AD203B41FA5}">
                      <a16:colId xmlns:a16="http://schemas.microsoft.com/office/drawing/2014/main" val="1544209895"/>
                    </a:ext>
                  </a:extLst>
                </a:gridCol>
                <a:gridCol w="493776">
                  <a:extLst>
                    <a:ext uri="{9D8B030D-6E8A-4147-A177-3AD203B41FA5}">
                      <a16:colId xmlns:a16="http://schemas.microsoft.com/office/drawing/2014/main" val="124621489"/>
                    </a:ext>
                  </a:extLst>
                </a:gridCol>
                <a:gridCol w="493776">
                  <a:extLst>
                    <a:ext uri="{9D8B030D-6E8A-4147-A177-3AD203B41FA5}">
                      <a16:colId xmlns:a16="http://schemas.microsoft.com/office/drawing/2014/main" val="1322141685"/>
                    </a:ext>
                  </a:extLst>
                </a:gridCol>
                <a:gridCol w="493776">
                  <a:extLst>
                    <a:ext uri="{9D8B030D-6E8A-4147-A177-3AD203B41FA5}">
                      <a16:colId xmlns:a16="http://schemas.microsoft.com/office/drawing/2014/main" val="12600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507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- 2023-10-02 15:00:10</a:t>
                      </a:r>
                      <a:r>
                        <a:rPr kumimoji="0" lang="en-US" sz="1000" b="0" i="0" u="none" strike="noStrike" kern="1200" cap="none" spc="0" normalizeH="0" baseline="0" noProof="0">
                          <a:ln>
                            <a:noFill/>
                          </a:ln>
                          <a:solidFill>
                            <a:prstClr val="black"/>
                          </a:solidFill>
                          <a:effectLst/>
                          <a:uLnTx/>
                          <a:uFillTx/>
                          <a:latin typeface="Calibri"/>
                          <a:ea typeface="+mn-ea"/>
                          <a:cs typeface="+mn-cs"/>
                        </a:rPr>
                        <a:t>
 #MultiplexingMonday
☑️ Interested in moving beyond the limitations of traditional microscopy, but overwhelmed by the numbers of multiplexed imaging techniques available? 
☑️ Explore options in #multiplexing technologies, as well as their benefits and disadvantages in this rapidly evolving space. Get 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https://quintly-image-storage.s3.amazonaws.com/af356db624e19bb4557d602e61bde2ab/35c0af380f8ebb11fb15dc2274b626b9.jpg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972339886"/>
                  </a:ext>
                </a:extLst>
              </a:tr>
            </a:tbl>
          </a:graphicData>
        </a:graphic>
      </p:graphicFrame>
      <p:sp>
        <p:nvSpPr>
          <p:cNvPr id="4" name="Text Placeholder 3">
            <a:extLst>
              <a:ext uri="{FF2B5EF4-FFF2-40B4-BE49-F238E27FC236}">
                <a16:creationId xmlns:a16="http://schemas.microsoft.com/office/drawing/2014/main" id="{5078C4FF-23C8-414F-B0E7-CB6BA020548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91594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00D8D-1339-413C-963B-BF6FAF7B074E}"/>
              </a:ext>
            </a:extLst>
          </p:cNvPr>
          <p:cNvSpPr>
            <a:spLocks noGrp="1"/>
          </p:cNvSpPr>
          <p:nvPr>
            <p:ph type="title"/>
          </p:nvPr>
        </p:nvSpPr>
        <p:spPr/>
        <p:txBody>
          <a:bodyPr/>
          <a:lstStyle/>
          <a:p>
            <a:r>
              <a:rPr lang="en-US"/>
              <a:t>Facebook Facebook Posts | Leica Microsystems - 9 of 24</a:t>
            </a:r>
          </a:p>
        </p:txBody>
      </p:sp>
      <p:graphicFrame>
        <p:nvGraphicFramePr>
          <p:cNvPr id="5" name="Table Placeholder 4">
            <a:extLst>
              <a:ext uri="{FF2B5EF4-FFF2-40B4-BE49-F238E27FC236}">
                <a16:creationId xmlns:a16="http://schemas.microsoft.com/office/drawing/2014/main" id="{F43FC2D6-2DE4-49C4-8DBC-6A40C434B2F9}"/>
              </a:ext>
            </a:extLst>
          </p:cNvPr>
          <p:cNvGraphicFramePr>
            <a:graphicFrameLocks noGrp="1"/>
          </p:cNvGraphicFramePr>
          <p:nvPr>
            <p:ph type="tbl" sz="quarter" idx="13"/>
            <p:extLst>
              <p:ext uri="{D42A27DB-BD31-4B8C-83A1-F6EECF244321}">
                <p14:modId xmlns:p14="http://schemas.microsoft.com/office/powerpoint/2010/main" val="157586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1851400"/>
                    </a:ext>
                  </a:extLst>
                </a:gridCol>
                <a:gridCol w="2221992">
                  <a:extLst>
                    <a:ext uri="{9D8B030D-6E8A-4147-A177-3AD203B41FA5}">
                      <a16:colId xmlns:a16="http://schemas.microsoft.com/office/drawing/2014/main" val="4274011093"/>
                    </a:ext>
                  </a:extLst>
                </a:gridCol>
                <a:gridCol w="1481328">
                  <a:extLst>
                    <a:ext uri="{9D8B030D-6E8A-4147-A177-3AD203B41FA5}">
                      <a16:colId xmlns:a16="http://schemas.microsoft.com/office/drawing/2014/main" val="1969057289"/>
                    </a:ext>
                  </a:extLst>
                </a:gridCol>
                <a:gridCol w="493776">
                  <a:extLst>
                    <a:ext uri="{9D8B030D-6E8A-4147-A177-3AD203B41FA5}">
                      <a16:colId xmlns:a16="http://schemas.microsoft.com/office/drawing/2014/main" val="4189254842"/>
                    </a:ext>
                  </a:extLst>
                </a:gridCol>
                <a:gridCol w="493776">
                  <a:extLst>
                    <a:ext uri="{9D8B030D-6E8A-4147-A177-3AD203B41FA5}">
                      <a16:colId xmlns:a16="http://schemas.microsoft.com/office/drawing/2014/main" val="1312441162"/>
                    </a:ext>
                  </a:extLst>
                </a:gridCol>
                <a:gridCol w="493776">
                  <a:extLst>
                    <a:ext uri="{9D8B030D-6E8A-4147-A177-3AD203B41FA5}">
                      <a16:colId xmlns:a16="http://schemas.microsoft.com/office/drawing/2014/main" val="2670256660"/>
                    </a:ext>
                  </a:extLst>
                </a:gridCol>
                <a:gridCol w="493776">
                  <a:extLst>
                    <a:ext uri="{9D8B030D-6E8A-4147-A177-3AD203B41FA5}">
                      <a16:colId xmlns:a16="http://schemas.microsoft.com/office/drawing/2014/main" val="328987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149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- 2023-10-02 10:00:32</a:t>
                      </a:r>
                      <a:r>
                        <a:rPr kumimoji="0" lang="en-US" sz="1000" b="0" i="0" u="none" strike="noStrike" kern="1200" cap="none" spc="0" normalizeH="0" baseline="0" noProof="0">
                          <a:ln>
                            <a:noFill/>
                          </a:ln>
                          <a:solidFill>
                            <a:prstClr val="black"/>
                          </a:solidFill>
                          <a:effectLst/>
                          <a:uLnTx/>
                          <a:uFillTx/>
                          <a:latin typeface="Calibri"/>
                          <a:ea typeface="+mn-ea"/>
                          <a:cs typeface="+mn-cs"/>
                        </a:rPr>
                        <a:t>
 🐾 Calling all passionate veterinary surgeons and ophthalmologists! 
🐶🐱 Elevate your skills and make a difference in the lives of animals. Join us for an exclusive webinar on surgical microscopes in veterinary ophthalmology. Discover the latest innovations and real-world success stories. Don't miss out! Save your spot for November 3rd at 10 AM (UTC+8). Register now!
👉 https://fcld.ly/bzhtjmz
#VeterinaryCare #SurgicalMicroscopes #AnimalWellness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https://quintly-image-storage.s3.amazonaws.com/af356db624e19bb4557d602e61bde2ab/46e893cae6d3cfd230c73d5645087b23.jpg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79281201"/>
                  </a:ext>
                </a:extLst>
              </a:tr>
            </a:tbl>
          </a:graphicData>
        </a:graphic>
      </p:graphicFrame>
      <p:sp>
        <p:nvSpPr>
          <p:cNvPr id="4" name="Text Placeholder 3">
            <a:extLst>
              <a:ext uri="{FF2B5EF4-FFF2-40B4-BE49-F238E27FC236}">
                <a16:creationId xmlns:a16="http://schemas.microsoft.com/office/drawing/2014/main" id="{A71D2C85-20EB-4252-A539-55E7C8CE6A8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047294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3545F-078F-4F44-B40D-10EC1894C394}"/>
              </a:ext>
            </a:extLst>
          </p:cNvPr>
          <p:cNvSpPr>
            <a:spLocks noGrp="1"/>
          </p:cNvSpPr>
          <p:nvPr>
            <p:ph type="title"/>
          </p:nvPr>
        </p:nvSpPr>
        <p:spPr/>
        <p:txBody>
          <a:bodyPr/>
          <a:lstStyle/>
          <a:p>
            <a:r>
              <a:rPr lang="en-US"/>
              <a:t>Facebook Facebook Posts | Leica Microsystems - 10 of 24</a:t>
            </a:r>
          </a:p>
        </p:txBody>
      </p:sp>
      <p:graphicFrame>
        <p:nvGraphicFramePr>
          <p:cNvPr id="5" name="Table Placeholder 4">
            <a:extLst>
              <a:ext uri="{FF2B5EF4-FFF2-40B4-BE49-F238E27FC236}">
                <a16:creationId xmlns:a16="http://schemas.microsoft.com/office/drawing/2014/main" id="{27ED903D-618C-4E1F-98D9-41ECA65CA3E7}"/>
              </a:ext>
            </a:extLst>
          </p:cNvPr>
          <p:cNvGraphicFramePr>
            <a:graphicFrameLocks noGrp="1"/>
          </p:cNvGraphicFramePr>
          <p:nvPr>
            <p:ph type="tbl" sz="quarter" idx="13"/>
            <p:extLst>
              <p:ext uri="{D42A27DB-BD31-4B8C-83A1-F6EECF244321}">
                <p14:modId xmlns:p14="http://schemas.microsoft.com/office/powerpoint/2010/main" val="261670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9643184"/>
                    </a:ext>
                  </a:extLst>
                </a:gridCol>
                <a:gridCol w="2221992">
                  <a:extLst>
                    <a:ext uri="{9D8B030D-6E8A-4147-A177-3AD203B41FA5}">
                      <a16:colId xmlns:a16="http://schemas.microsoft.com/office/drawing/2014/main" val="1988896853"/>
                    </a:ext>
                  </a:extLst>
                </a:gridCol>
                <a:gridCol w="1481328">
                  <a:extLst>
                    <a:ext uri="{9D8B030D-6E8A-4147-A177-3AD203B41FA5}">
                      <a16:colId xmlns:a16="http://schemas.microsoft.com/office/drawing/2014/main" val="3654669810"/>
                    </a:ext>
                  </a:extLst>
                </a:gridCol>
                <a:gridCol w="493776">
                  <a:extLst>
                    <a:ext uri="{9D8B030D-6E8A-4147-A177-3AD203B41FA5}">
                      <a16:colId xmlns:a16="http://schemas.microsoft.com/office/drawing/2014/main" val="1816985045"/>
                    </a:ext>
                  </a:extLst>
                </a:gridCol>
                <a:gridCol w="493776">
                  <a:extLst>
                    <a:ext uri="{9D8B030D-6E8A-4147-A177-3AD203B41FA5}">
                      <a16:colId xmlns:a16="http://schemas.microsoft.com/office/drawing/2014/main" val="3510062910"/>
                    </a:ext>
                  </a:extLst>
                </a:gridCol>
                <a:gridCol w="493776">
                  <a:extLst>
                    <a:ext uri="{9D8B030D-6E8A-4147-A177-3AD203B41FA5}">
                      <a16:colId xmlns:a16="http://schemas.microsoft.com/office/drawing/2014/main" val="365055698"/>
                    </a:ext>
                  </a:extLst>
                </a:gridCol>
                <a:gridCol w="493776">
                  <a:extLst>
                    <a:ext uri="{9D8B030D-6E8A-4147-A177-3AD203B41FA5}">
                      <a16:colId xmlns:a16="http://schemas.microsoft.com/office/drawing/2014/main" val="815919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793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- 2023-09-30 10:00:13</a:t>
                      </a:r>
                      <a:r>
                        <a:rPr kumimoji="0" lang="en-US" sz="1000" b="0" i="0" u="none" strike="noStrike" kern="1200" cap="none" spc="0" normalizeH="0" baseline="0" noProof="0">
                          <a:ln>
                            <a:noFill/>
                          </a:ln>
                          <a:solidFill>
                            <a:prstClr val="black"/>
                          </a:solidFill>
                          <a:effectLst/>
                          <a:uLnTx/>
                          <a:uFillTx/>
                          <a:latin typeface="Calibri"/>
                          <a:ea typeface="+mn-ea"/>
                          <a:cs typeface="+mn-cs"/>
                        </a:rPr>
                        <a:t>
 ☑️ Are you looking for exciting tasks? We are looking for YOU as an Installer for Heating and Sanitary Systems (d/f/m) at our headquarters in Wetzlar.
☑️ You will be responsible for maintenance, service and repair in various areas (e.g. heating, sanitary, air conditioning, vacuum systems).
☑️ More information 👉 https://fcld.ly/o6s6tdo
#leicamicrosystems #leicamicro #wonderwhatswithin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https://quintly-image-storage.s3.amazonaws.com/af356db624e19bb4557d602e61bde2ab/eb58c5466479719bca588d099c64a66e.jpg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79911681"/>
                  </a:ext>
                </a:extLst>
              </a:tr>
            </a:tbl>
          </a:graphicData>
        </a:graphic>
      </p:graphicFrame>
      <p:sp>
        <p:nvSpPr>
          <p:cNvPr id="4" name="Text Placeholder 3">
            <a:extLst>
              <a:ext uri="{FF2B5EF4-FFF2-40B4-BE49-F238E27FC236}">
                <a16:creationId xmlns:a16="http://schemas.microsoft.com/office/drawing/2014/main" id="{3F3BFE87-31E5-4534-842F-787C703DCB4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65419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9624B-4670-4B85-AECA-C29B125E5C38}"/>
              </a:ext>
            </a:extLst>
          </p:cNvPr>
          <p:cNvSpPr>
            <a:spLocks noGrp="1"/>
          </p:cNvSpPr>
          <p:nvPr>
            <p:ph type="title"/>
          </p:nvPr>
        </p:nvSpPr>
        <p:spPr/>
        <p:txBody>
          <a:bodyPr/>
          <a:lstStyle/>
          <a:p>
            <a:r>
              <a:rPr lang="en-US"/>
              <a:t>Facebook Facebook Posts | Leica Microsystems - 11 of 24</a:t>
            </a:r>
          </a:p>
        </p:txBody>
      </p:sp>
      <p:graphicFrame>
        <p:nvGraphicFramePr>
          <p:cNvPr id="5" name="Table Placeholder 4">
            <a:extLst>
              <a:ext uri="{FF2B5EF4-FFF2-40B4-BE49-F238E27FC236}">
                <a16:creationId xmlns:a16="http://schemas.microsoft.com/office/drawing/2014/main" id="{6C2958DE-CE20-4477-8A68-4AE6114514F7}"/>
              </a:ext>
            </a:extLst>
          </p:cNvPr>
          <p:cNvGraphicFramePr>
            <a:graphicFrameLocks noGrp="1"/>
          </p:cNvGraphicFramePr>
          <p:nvPr>
            <p:ph type="tbl" sz="quarter" idx="13"/>
            <p:extLst>
              <p:ext uri="{D42A27DB-BD31-4B8C-83A1-F6EECF244321}">
                <p14:modId xmlns:p14="http://schemas.microsoft.com/office/powerpoint/2010/main" val="4184813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4400941"/>
                    </a:ext>
                  </a:extLst>
                </a:gridCol>
                <a:gridCol w="2221992">
                  <a:extLst>
                    <a:ext uri="{9D8B030D-6E8A-4147-A177-3AD203B41FA5}">
                      <a16:colId xmlns:a16="http://schemas.microsoft.com/office/drawing/2014/main" val="760005962"/>
                    </a:ext>
                  </a:extLst>
                </a:gridCol>
                <a:gridCol w="1481328">
                  <a:extLst>
                    <a:ext uri="{9D8B030D-6E8A-4147-A177-3AD203B41FA5}">
                      <a16:colId xmlns:a16="http://schemas.microsoft.com/office/drawing/2014/main" val="287044120"/>
                    </a:ext>
                  </a:extLst>
                </a:gridCol>
                <a:gridCol w="493776">
                  <a:extLst>
                    <a:ext uri="{9D8B030D-6E8A-4147-A177-3AD203B41FA5}">
                      <a16:colId xmlns:a16="http://schemas.microsoft.com/office/drawing/2014/main" val="141641618"/>
                    </a:ext>
                  </a:extLst>
                </a:gridCol>
                <a:gridCol w="493776">
                  <a:extLst>
                    <a:ext uri="{9D8B030D-6E8A-4147-A177-3AD203B41FA5}">
                      <a16:colId xmlns:a16="http://schemas.microsoft.com/office/drawing/2014/main" val="327820840"/>
                    </a:ext>
                  </a:extLst>
                </a:gridCol>
                <a:gridCol w="493776">
                  <a:extLst>
                    <a:ext uri="{9D8B030D-6E8A-4147-A177-3AD203B41FA5}">
                      <a16:colId xmlns:a16="http://schemas.microsoft.com/office/drawing/2014/main" val="2700630133"/>
                    </a:ext>
                  </a:extLst>
                </a:gridCol>
                <a:gridCol w="493776">
                  <a:extLst>
                    <a:ext uri="{9D8B030D-6E8A-4147-A177-3AD203B41FA5}">
                      <a16:colId xmlns:a16="http://schemas.microsoft.com/office/drawing/2014/main" val="127599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13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- 2023-09-29 15:00:10</a:t>
                      </a:r>
                      <a:r>
                        <a:rPr kumimoji="0" lang="en-US" sz="1000" b="0" i="0" u="none" strike="noStrike" kern="1200" cap="none" spc="0" normalizeH="0" baseline="0" noProof="0">
                          <a:ln>
                            <a:noFill/>
                          </a:ln>
                          <a:solidFill>
                            <a:prstClr val="black"/>
                          </a:solidFill>
                          <a:effectLst/>
                          <a:uLnTx/>
                          <a:uFillTx/>
                          <a:latin typeface="Calibri"/>
                          <a:ea typeface="+mn-ea"/>
                          <a:cs typeface="+mn-cs"/>
                        </a:rPr>
                        <a:t>
 Glaucoma surgery can be quite challenging. Did you know intraoperative OCT can provide valuable insights and enhance your visualization? Learn how through two primary open-angle glaucoma cases by Dr. Ozana Moraru.
💻📸🔬 Image courtesy of Dr. Ozana Moraru. 
#ophthalmology #ophthalmicsurgery #eyecare #glaucoma #intraoperativeOCT #trabeculectomy 
* Please note that off-label uses of products may be discussed. Please check with regulatory affairs for cleared indications for use in your region. The statements of the healthcare professionals included in this clinical case reflect only their opinions and personal experiences and not those of Leica Microsystems. They also do not necessarily reflect the opinion of any institution with whom they are affiliated.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https://quintly-image-storage.s3.amazonaws.com/af356db624e19bb4557d602e61bde2ab/8e9adefd243b87b0cebfe2efa9deb7a2.png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381706962"/>
                  </a:ext>
                </a:extLst>
              </a:tr>
            </a:tbl>
          </a:graphicData>
        </a:graphic>
      </p:graphicFrame>
      <p:sp>
        <p:nvSpPr>
          <p:cNvPr id="4" name="Text Placeholder 3">
            <a:extLst>
              <a:ext uri="{FF2B5EF4-FFF2-40B4-BE49-F238E27FC236}">
                <a16:creationId xmlns:a16="http://schemas.microsoft.com/office/drawing/2014/main" id="{DBB0BA42-85DA-4FB3-91DF-741F10DCBDB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12059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08032-9471-48C4-8728-F142EB6713F9}"/>
              </a:ext>
            </a:extLst>
          </p:cNvPr>
          <p:cNvSpPr>
            <a:spLocks noGrp="1"/>
          </p:cNvSpPr>
          <p:nvPr>
            <p:ph type="title"/>
          </p:nvPr>
        </p:nvSpPr>
        <p:spPr/>
        <p:txBody>
          <a:bodyPr/>
          <a:lstStyle/>
          <a:p>
            <a:r>
              <a:rPr lang="en-US"/>
              <a:t>Facebook Facebook Posts | Leica Microsystems - 12 of 24</a:t>
            </a:r>
          </a:p>
        </p:txBody>
      </p:sp>
      <p:graphicFrame>
        <p:nvGraphicFramePr>
          <p:cNvPr id="5" name="Table Placeholder 4">
            <a:extLst>
              <a:ext uri="{FF2B5EF4-FFF2-40B4-BE49-F238E27FC236}">
                <a16:creationId xmlns:a16="http://schemas.microsoft.com/office/drawing/2014/main" id="{69CE11DD-07E9-4BF8-A48E-E5BA324C75D0}"/>
              </a:ext>
            </a:extLst>
          </p:cNvPr>
          <p:cNvGraphicFramePr>
            <a:graphicFrameLocks noGrp="1"/>
          </p:cNvGraphicFramePr>
          <p:nvPr>
            <p:ph type="tbl" sz="quarter" idx="13"/>
            <p:extLst>
              <p:ext uri="{D42A27DB-BD31-4B8C-83A1-F6EECF244321}">
                <p14:modId xmlns:p14="http://schemas.microsoft.com/office/powerpoint/2010/main" val="4179908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4028223"/>
                    </a:ext>
                  </a:extLst>
                </a:gridCol>
                <a:gridCol w="2221992">
                  <a:extLst>
                    <a:ext uri="{9D8B030D-6E8A-4147-A177-3AD203B41FA5}">
                      <a16:colId xmlns:a16="http://schemas.microsoft.com/office/drawing/2014/main" val="2710754803"/>
                    </a:ext>
                  </a:extLst>
                </a:gridCol>
                <a:gridCol w="1481328">
                  <a:extLst>
                    <a:ext uri="{9D8B030D-6E8A-4147-A177-3AD203B41FA5}">
                      <a16:colId xmlns:a16="http://schemas.microsoft.com/office/drawing/2014/main" val="1561547015"/>
                    </a:ext>
                  </a:extLst>
                </a:gridCol>
                <a:gridCol w="493776">
                  <a:extLst>
                    <a:ext uri="{9D8B030D-6E8A-4147-A177-3AD203B41FA5}">
                      <a16:colId xmlns:a16="http://schemas.microsoft.com/office/drawing/2014/main" val="946759120"/>
                    </a:ext>
                  </a:extLst>
                </a:gridCol>
                <a:gridCol w="493776">
                  <a:extLst>
                    <a:ext uri="{9D8B030D-6E8A-4147-A177-3AD203B41FA5}">
                      <a16:colId xmlns:a16="http://schemas.microsoft.com/office/drawing/2014/main" val="3104279602"/>
                    </a:ext>
                  </a:extLst>
                </a:gridCol>
                <a:gridCol w="493776">
                  <a:extLst>
                    <a:ext uri="{9D8B030D-6E8A-4147-A177-3AD203B41FA5}">
                      <a16:colId xmlns:a16="http://schemas.microsoft.com/office/drawing/2014/main" val="1392838946"/>
                    </a:ext>
                  </a:extLst>
                </a:gridCol>
                <a:gridCol w="493776">
                  <a:extLst>
                    <a:ext uri="{9D8B030D-6E8A-4147-A177-3AD203B41FA5}">
                      <a16:colId xmlns:a16="http://schemas.microsoft.com/office/drawing/2014/main" val="157715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2335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- 2023-09-29 10:00:19</a:t>
                      </a:r>
                      <a:r>
                        <a:rPr kumimoji="0" lang="en-US" sz="1000" b="0" i="0" u="none" strike="noStrike" kern="1200" cap="none" spc="0" normalizeH="0" baseline="0" noProof="0">
                          <a:ln>
                            <a:noFill/>
                          </a:ln>
                          <a:solidFill>
                            <a:prstClr val="black"/>
                          </a:solidFill>
                          <a:effectLst/>
                          <a:uLnTx/>
                          <a:uFillTx/>
                          <a:latin typeface="Calibri"/>
                          <a:ea typeface="+mn-ea"/>
                          <a:cs typeface="+mn-cs"/>
                        </a:rPr>
                        <a:t>
 🔶 Identify quickly the root cause of defects during the electroplating of electronic and automotive products. 
🔶 Learn from this free on-demand webinar how users can take advantage of a 2-in-1 solution combining visual and chemical analysis for efficient quality control.
🔶 Register now!
#electroplating #automotive #microscopicdefects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https://quintly-image-storage.s3.amazonaws.com/af356db624e19bb4557d602e61bde2ab/f30cdc0cc0e9268e4ae34012fce92431.jpg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186031316"/>
                  </a:ext>
                </a:extLst>
              </a:tr>
            </a:tbl>
          </a:graphicData>
        </a:graphic>
      </p:graphicFrame>
      <p:sp>
        <p:nvSpPr>
          <p:cNvPr id="4" name="Text Placeholder 3">
            <a:extLst>
              <a:ext uri="{FF2B5EF4-FFF2-40B4-BE49-F238E27FC236}">
                <a16:creationId xmlns:a16="http://schemas.microsoft.com/office/drawing/2014/main" id="{6D66E382-2041-4C8A-BAF2-7AAC0FCF070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130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173FF-537B-4290-9C22-C1351F94173D}"/>
              </a:ext>
            </a:extLst>
          </p:cNvPr>
          <p:cNvSpPr>
            <a:spLocks noGrp="1"/>
          </p:cNvSpPr>
          <p:nvPr>
            <p:ph type="title"/>
          </p:nvPr>
        </p:nvSpPr>
        <p:spPr/>
        <p:txBody>
          <a:bodyPr/>
          <a:lstStyle/>
          <a:p>
            <a:r>
              <a:rPr lang="en-US"/>
              <a:t>Facebook Facebook Posts | Leica Microsystems - 13 of 24</a:t>
            </a:r>
          </a:p>
        </p:txBody>
      </p:sp>
      <p:graphicFrame>
        <p:nvGraphicFramePr>
          <p:cNvPr id="5" name="Table Placeholder 4">
            <a:extLst>
              <a:ext uri="{FF2B5EF4-FFF2-40B4-BE49-F238E27FC236}">
                <a16:creationId xmlns:a16="http://schemas.microsoft.com/office/drawing/2014/main" id="{9E776FD9-EC52-4134-B2B9-27BAE5CAB0B5}"/>
              </a:ext>
            </a:extLst>
          </p:cNvPr>
          <p:cNvGraphicFramePr>
            <a:graphicFrameLocks noGrp="1"/>
          </p:cNvGraphicFramePr>
          <p:nvPr>
            <p:ph type="tbl" sz="quarter" idx="13"/>
            <p:extLst>
              <p:ext uri="{D42A27DB-BD31-4B8C-83A1-F6EECF244321}">
                <p14:modId xmlns:p14="http://schemas.microsoft.com/office/powerpoint/2010/main" val="2233431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5872261"/>
                    </a:ext>
                  </a:extLst>
                </a:gridCol>
                <a:gridCol w="2221992">
                  <a:extLst>
                    <a:ext uri="{9D8B030D-6E8A-4147-A177-3AD203B41FA5}">
                      <a16:colId xmlns:a16="http://schemas.microsoft.com/office/drawing/2014/main" val="4182340604"/>
                    </a:ext>
                  </a:extLst>
                </a:gridCol>
                <a:gridCol w="1481328">
                  <a:extLst>
                    <a:ext uri="{9D8B030D-6E8A-4147-A177-3AD203B41FA5}">
                      <a16:colId xmlns:a16="http://schemas.microsoft.com/office/drawing/2014/main" val="3795069058"/>
                    </a:ext>
                  </a:extLst>
                </a:gridCol>
                <a:gridCol w="493776">
                  <a:extLst>
                    <a:ext uri="{9D8B030D-6E8A-4147-A177-3AD203B41FA5}">
                      <a16:colId xmlns:a16="http://schemas.microsoft.com/office/drawing/2014/main" val="3303055772"/>
                    </a:ext>
                  </a:extLst>
                </a:gridCol>
                <a:gridCol w="493776">
                  <a:extLst>
                    <a:ext uri="{9D8B030D-6E8A-4147-A177-3AD203B41FA5}">
                      <a16:colId xmlns:a16="http://schemas.microsoft.com/office/drawing/2014/main" val="4219419992"/>
                    </a:ext>
                  </a:extLst>
                </a:gridCol>
                <a:gridCol w="493776">
                  <a:extLst>
                    <a:ext uri="{9D8B030D-6E8A-4147-A177-3AD203B41FA5}">
                      <a16:colId xmlns:a16="http://schemas.microsoft.com/office/drawing/2014/main" val="2850973043"/>
                    </a:ext>
                  </a:extLst>
                </a:gridCol>
                <a:gridCol w="493776">
                  <a:extLst>
                    <a:ext uri="{9D8B030D-6E8A-4147-A177-3AD203B41FA5}">
                      <a16:colId xmlns:a16="http://schemas.microsoft.com/office/drawing/2014/main" val="1108514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324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- 2023-09-28 15:08:17</a:t>
                      </a:r>
                      <a:r>
                        <a:rPr kumimoji="0" lang="en-US" sz="1000" b="0" i="0" u="none" strike="noStrike" kern="1200" cap="none" spc="0" normalizeH="0" baseline="0" noProof="0">
                          <a:ln>
                            <a:noFill/>
                          </a:ln>
                          <a:solidFill>
                            <a:prstClr val="black"/>
                          </a:solidFill>
                          <a:effectLst/>
                          <a:uLnTx/>
                          <a:uFillTx/>
                          <a:latin typeface="Calibri"/>
                          <a:ea typeface="+mn-ea"/>
                          <a:cs typeface="+mn-cs"/>
                        </a:rPr>
                        <a:t>
 What an exciting day at Leica Microsystems as we welcomed a group of Femtec students. 🙌
In partnership with Danaher Corporation, we hosted more than 30 students who are pursuing studies in one of the STEM fields and we organized an engaging set of activities to experience our Wetzlar global headquarters.
✅ Femtec is a network of female STEM (Science, Technology, Engineering and Mathematics) students. Femtec Network GmbH was founded in 2001 by EAF Berlin and TU Berlin with the aim of connecting female STEM students in business and science and supporting them in their personal career development. 
✅ Optics, R&amp;D, Innovation and a sneak peek of our latest product Mica – it was a day full of inspiring insights. 
A big THANK YOU to Femtec for selecting Leica for one of their field trips and to all the Leica employees who contributed to making this event successful! 👏
Curious about a career at Leica Microsystems? Check out our career site! 
👉 https://jobs.danaher.com/global/en/leica-microsystems
#Femtec #EAFBerlin #STEM #femaleSTEM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https://quintly-image-storage.s3.amazonaws.com/af356db624e19bb4557d602e61bde2ab/e3f8f50eaffc20826cf15e1594b7f5c3.jpg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38405005"/>
                  </a:ext>
                </a:extLst>
              </a:tr>
            </a:tbl>
          </a:graphicData>
        </a:graphic>
      </p:graphicFrame>
      <p:sp>
        <p:nvSpPr>
          <p:cNvPr id="4" name="Text Placeholder 3">
            <a:extLst>
              <a:ext uri="{FF2B5EF4-FFF2-40B4-BE49-F238E27FC236}">
                <a16:creationId xmlns:a16="http://schemas.microsoft.com/office/drawing/2014/main" id="{BF1476D4-9EF7-4813-83D0-FF0D375681F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509934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7239E-0205-430C-9B69-2F3CD1EAAC31}"/>
              </a:ext>
            </a:extLst>
          </p:cNvPr>
          <p:cNvSpPr>
            <a:spLocks noGrp="1"/>
          </p:cNvSpPr>
          <p:nvPr>
            <p:ph type="title"/>
          </p:nvPr>
        </p:nvSpPr>
        <p:spPr/>
        <p:txBody>
          <a:bodyPr/>
          <a:lstStyle/>
          <a:p>
            <a:r>
              <a:rPr lang="en-US"/>
              <a:t>Facebook Facebook Posts | Leica Microsystems - 14 of 24</a:t>
            </a:r>
          </a:p>
        </p:txBody>
      </p:sp>
      <p:graphicFrame>
        <p:nvGraphicFramePr>
          <p:cNvPr id="5" name="Table Placeholder 4">
            <a:extLst>
              <a:ext uri="{FF2B5EF4-FFF2-40B4-BE49-F238E27FC236}">
                <a16:creationId xmlns:a16="http://schemas.microsoft.com/office/drawing/2014/main" id="{87439A4C-DD08-47E4-8A69-3368EB460652}"/>
              </a:ext>
            </a:extLst>
          </p:cNvPr>
          <p:cNvGraphicFramePr>
            <a:graphicFrameLocks noGrp="1"/>
          </p:cNvGraphicFramePr>
          <p:nvPr>
            <p:ph type="tbl" sz="quarter" idx="13"/>
            <p:extLst>
              <p:ext uri="{D42A27DB-BD31-4B8C-83A1-F6EECF244321}">
                <p14:modId xmlns:p14="http://schemas.microsoft.com/office/powerpoint/2010/main" val="24685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0189661"/>
                    </a:ext>
                  </a:extLst>
                </a:gridCol>
                <a:gridCol w="2221992">
                  <a:extLst>
                    <a:ext uri="{9D8B030D-6E8A-4147-A177-3AD203B41FA5}">
                      <a16:colId xmlns:a16="http://schemas.microsoft.com/office/drawing/2014/main" val="4039009454"/>
                    </a:ext>
                  </a:extLst>
                </a:gridCol>
                <a:gridCol w="1481328">
                  <a:extLst>
                    <a:ext uri="{9D8B030D-6E8A-4147-A177-3AD203B41FA5}">
                      <a16:colId xmlns:a16="http://schemas.microsoft.com/office/drawing/2014/main" val="4045404018"/>
                    </a:ext>
                  </a:extLst>
                </a:gridCol>
                <a:gridCol w="493776">
                  <a:extLst>
                    <a:ext uri="{9D8B030D-6E8A-4147-A177-3AD203B41FA5}">
                      <a16:colId xmlns:a16="http://schemas.microsoft.com/office/drawing/2014/main" val="1032531051"/>
                    </a:ext>
                  </a:extLst>
                </a:gridCol>
                <a:gridCol w="493776">
                  <a:extLst>
                    <a:ext uri="{9D8B030D-6E8A-4147-A177-3AD203B41FA5}">
                      <a16:colId xmlns:a16="http://schemas.microsoft.com/office/drawing/2014/main" val="2738245844"/>
                    </a:ext>
                  </a:extLst>
                </a:gridCol>
                <a:gridCol w="493776">
                  <a:extLst>
                    <a:ext uri="{9D8B030D-6E8A-4147-A177-3AD203B41FA5}">
                      <a16:colId xmlns:a16="http://schemas.microsoft.com/office/drawing/2014/main" val="4167293621"/>
                    </a:ext>
                  </a:extLst>
                </a:gridCol>
                <a:gridCol w="493776">
                  <a:extLst>
                    <a:ext uri="{9D8B030D-6E8A-4147-A177-3AD203B41FA5}">
                      <a16:colId xmlns:a16="http://schemas.microsoft.com/office/drawing/2014/main" val="1925566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099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- 2023-09-28 10:00:11</a:t>
                      </a:r>
                      <a:r>
                        <a:rPr kumimoji="0" lang="en-US" sz="1000" b="0" i="0" u="none" strike="noStrike" kern="1200" cap="none" spc="0" normalizeH="0" baseline="0" noProof="0">
                          <a:ln>
                            <a:noFill/>
                          </a:ln>
                          <a:solidFill>
                            <a:prstClr val="black"/>
                          </a:solidFill>
                          <a:effectLst/>
                          <a:uLnTx/>
                          <a:uFillTx/>
                          <a:latin typeface="Calibri"/>
                          <a:ea typeface="+mn-ea"/>
                          <a:cs typeface="+mn-cs"/>
                        </a:rPr>
                        <a:t>
 🌟 What do you get when you combine #lasermicrodissection, #deeplearning and #CRISPR ? 🚀 The SPARCS platform! Learn more about genome-wide forward genetic screening for diverse spatial sub-cellular #phenotypes in this upcoming webinar. ✔ Register now!  
👉 https://fcld.ly/afbti0u
#Microscopy #SpatialGenomics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https://quintly-image-storage.s3.amazonaws.com/af356db624e19bb4557d602e61bde2ab/8c244a9290757ad64abc12bdcac58351.jpg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38840216"/>
                  </a:ext>
                </a:extLst>
              </a:tr>
            </a:tbl>
          </a:graphicData>
        </a:graphic>
      </p:graphicFrame>
      <p:sp>
        <p:nvSpPr>
          <p:cNvPr id="4" name="Text Placeholder 3">
            <a:extLst>
              <a:ext uri="{FF2B5EF4-FFF2-40B4-BE49-F238E27FC236}">
                <a16:creationId xmlns:a16="http://schemas.microsoft.com/office/drawing/2014/main" id="{9206F728-BB5D-4E5B-822A-95F463801A0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099987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7CD2-FFB7-4EFC-A18C-AAC14040C146}"/>
              </a:ext>
            </a:extLst>
          </p:cNvPr>
          <p:cNvSpPr>
            <a:spLocks noGrp="1"/>
          </p:cNvSpPr>
          <p:nvPr>
            <p:ph type="title"/>
          </p:nvPr>
        </p:nvSpPr>
        <p:spPr/>
        <p:txBody>
          <a:bodyPr/>
          <a:lstStyle/>
          <a:p>
            <a:r>
              <a:rPr lang="en-US"/>
              <a:t>Facebook Facebook Posts | Leica Microsystems - 15 of 24</a:t>
            </a:r>
          </a:p>
        </p:txBody>
      </p:sp>
      <p:graphicFrame>
        <p:nvGraphicFramePr>
          <p:cNvPr id="5" name="Table Placeholder 4">
            <a:extLst>
              <a:ext uri="{FF2B5EF4-FFF2-40B4-BE49-F238E27FC236}">
                <a16:creationId xmlns:a16="http://schemas.microsoft.com/office/drawing/2014/main" id="{B4700A03-4282-4313-9F9B-8627E753EDB6}"/>
              </a:ext>
            </a:extLst>
          </p:cNvPr>
          <p:cNvGraphicFramePr>
            <a:graphicFrameLocks noGrp="1"/>
          </p:cNvGraphicFramePr>
          <p:nvPr>
            <p:ph type="tbl" sz="quarter" idx="13"/>
            <p:extLst>
              <p:ext uri="{D42A27DB-BD31-4B8C-83A1-F6EECF244321}">
                <p14:modId xmlns:p14="http://schemas.microsoft.com/office/powerpoint/2010/main" val="97493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2879380"/>
                    </a:ext>
                  </a:extLst>
                </a:gridCol>
                <a:gridCol w="2221992">
                  <a:extLst>
                    <a:ext uri="{9D8B030D-6E8A-4147-A177-3AD203B41FA5}">
                      <a16:colId xmlns:a16="http://schemas.microsoft.com/office/drawing/2014/main" val="3833842969"/>
                    </a:ext>
                  </a:extLst>
                </a:gridCol>
                <a:gridCol w="1481328">
                  <a:extLst>
                    <a:ext uri="{9D8B030D-6E8A-4147-A177-3AD203B41FA5}">
                      <a16:colId xmlns:a16="http://schemas.microsoft.com/office/drawing/2014/main" val="3410601819"/>
                    </a:ext>
                  </a:extLst>
                </a:gridCol>
                <a:gridCol w="493776">
                  <a:extLst>
                    <a:ext uri="{9D8B030D-6E8A-4147-A177-3AD203B41FA5}">
                      <a16:colId xmlns:a16="http://schemas.microsoft.com/office/drawing/2014/main" val="4243231552"/>
                    </a:ext>
                  </a:extLst>
                </a:gridCol>
                <a:gridCol w="493776">
                  <a:extLst>
                    <a:ext uri="{9D8B030D-6E8A-4147-A177-3AD203B41FA5}">
                      <a16:colId xmlns:a16="http://schemas.microsoft.com/office/drawing/2014/main" val="2972724987"/>
                    </a:ext>
                  </a:extLst>
                </a:gridCol>
                <a:gridCol w="493776">
                  <a:extLst>
                    <a:ext uri="{9D8B030D-6E8A-4147-A177-3AD203B41FA5}">
                      <a16:colId xmlns:a16="http://schemas.microsoft.com/office/drawing/2014/main" val="2191030619"/>
                    </a:ext>
                  </a:extLst>
                </a:gridCol>
                <a:gridCol w="493776">
                  <a:extLst>
                    <a:ext uri="{9D8B030D-6E8A-4147-A177-3AD203B41FA5}">
                      <a16:colId xmlns:a16="http://schemas.microsoft.com/office/drawing/2014/main" val="3908707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801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- 2023-09-27 15:00:05</a:t>
                      </a:r>
                      <a:r>
                        <a:rPr kumimoji="0" lang="en-US" sz="1000" b="0" i="0" u="none" strike="noStrike" kern="1200" cap="none" spc="0" normalizeH="0" baseline="0" noProof="0">
                          <a:ln>
                            <a:noFill/>
                          </a:ln>
                          <a:solidFill>
                            <a:prstClr val="black"/>
                          </a:solidFill>
                          <a:effectLst/>
                          <a:uLnTx/>
                          <a:uFillTx/>
                          <a:latin typeface="Calibri"/>
                          <a:ea typeface="+mn-ea"/>
                          <a:cs typeface="+mn-cs"/>
                        </a:rPr>
                        <a:t>
 ✅ Interested in Live-cell correlative light and electron microscopy? Register for our pre-conference workshop on Coral Life workflow for Life Cell CLEM at the “Seeing is believing” symposium on October 4th!
👉 https://fcld.ly/72p51mt
✅ Get ready to see how our Coral Life workflow takes advantage of CLEM to give you an integrated solution from targeting to insights that will boost your research. See you at EMBL!
#EMBL #CLEM #EESImaging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https://quintly-image-storage.s3.amazonaws.com/af356db624e19bb4557d602e61bde2ab/3ba6e3e94c1f2410f1751b0a43ed2f6f.jpg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18270285"/>
                  </a:ext>
                </a:extLst>
              </a:tr>
            </a:tbl>
          </a:graphicData>
        </a:graphic>
      </p:graphicFrame>
      <p:sp>
        <p:nvSpPr>
          <p:cNvPr id="4" name="Text Placeholder 3">
            <a:extLst>
              <a:ext uri="{FF2B5EF4-FFF2-40B4-BE49-F238E27FC236}">
                <a16:creationId xmlns:a16="http://schemas.microsoft.com/office/drawing/2014/main" id="{E6641A32-5F65-4F7E-BD87-CA20D7E3391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00539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1FC4-70C1-41BC-B48E-2E96458ADAEF}"/>
              </a:ext>
            </a:extLst>
          </p:cNvPr>
          <p:cNvSpPr>
            <a:spLocks noGrp="1"/>
          </p:cNvSpPr>
          <p:nvPr>
            <p:ph type="title"/>
          </p:nvPr>
        </p:nvSpPr>
        <p:spPr/>
        <p:txBody>
          <a:bodyPr/>
          <a:lstStyle/>
          <a:p>
            <a:r>
              <a:rPr lang="en-US"/>
              <a:t>Facebook Facebook Posts | Leica Microsystems - 16 of 24</a:t>
            </a:r>
          </a:p>
        </p:txBody>
      </p:sp>
      <p:graphicFrame>
        <p:nvGraphicFramePr>
          <p:cNvPr id="5" name="Table Placeholder 4">
            <a:extLst>
              <a:ext uri="{FF2B5EF4-FFF2-40B4-BE49-F238E27FC236}">
                <a16:creationId xmlns:a16="http://schemas.microsoft.com/office/drawing/2014/main" id="{D0AD9789-FDDE-4F8B-8591-2AEFA5D7BDFF}"/>
              </a:ext>
            </a:extLst>
          </p:cNvPr>
          <p:cNvGraphicFramePr>
            <a:graphicFrameLocks noGrp="1"/>
          </p:cNvGraphicFramePr>
          <p:nvPr>
            <p:ph type="tbl" sz="quarter" idx="13"/>
            <p:extLst>
              <p:ext uri="{D42A27DB-BD31-4B8C-83A1-F6EECF244321}">
                <p14:modId xmlns:p14="http://schemas.microsoft.com/office/powerpoint/2010/main" val="378570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58807817"/>
                    </a:ext>
                  </a:extLst>
                </a:gridCol>
                <a:gridCol w="2221992">
                  <a:extLst>
                    <a:ext uri="{9D8B030D-6E8A-4147-A177-3AD203B41FA5}">
                      <a16:colId xmlns:a16="http://schemas.microsoft.com/office/drawing/2014/main" val="536738553"/>
                    </a:ext>
                  </a:extLst>
                </a:gridCol>
                <a:gridCol w="1481328">
                  <a:extLst>
                    <a:ext uri="{9D8B030D-6E8A-4147-A177-3AD203B41FA5}">
                      <a16:colId xmlns:a16="http://schemas.microsoft.com/office/drawing/2014/main" val="2553767090"/>
                    </a:ext>
                  </a:extLst>
                </a:gridCol>
                <a:gridCol w="493776">
                  <a:extLst>
                    <a:ext uri="{9D8B030D-6E8A-4147-A177-3AD203B41FA5}">
                      <a16:colId xmlns:a16="http://schemas.microsoft.com/office/drawing/2014/main" val="1896199245"/>
                    </a:ext>
                  </a:extLst>
                </a:gridCol>
                <a:gridCol w="493776">
                  <a:extLst>
                    <a:ext uri="{9D8B030D-6E8A-4147-A177-3AD203B41FA5}">
                      <a16:colId xmlns:a16="http://schemas.microsoft.com/office/drawing/2014/main" val="2639035737"/>
                    </a:ext>
                  </a:extLst>
                </a:gridCol>
                <a:gridCol w="493776">
                  <a:extLst>
                    <a:ext uri="{9D8B030D-6E8A-4147-A177-3AD203B41FA5}">
                      <a16:colId xmlns:a16="http://schemas.microsoft.com/office/drawing/2014/main" val="3454193626"/>
                    </a:ext>
                  </a:extLst>
                </a:gridCol>
                <a:gridCol w="493776">
                  <a:extLst>
                    <a:ext uri="{9D8B030D-6E8A-4147-A177-3AD203B41FA5}">
                      <a16:colId xmlns:a16="http://schemas.microsoft.com/office/drawing/2014/main" val="33408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2922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- 2023-09-27 10:00:16</a:t>
                      </a:r>
                      <a:r>
                        <a:rPr kumimoji="0" lang="en-US" sz="1000" b="0" i="0" u="none" strike="noStrike" kern="1200" cap="none" spc="0" normalizeH="0" baseline="0" noProof="0">
                          <a:ln>
                            <a:noFill/>
                          </a:ln>
                          <a:solidFill>
                            <a:prstClr val="black"/>
                          </a:solidFill>
                          <a:effectLst/>
                          <a:uLnTx/>
                          <a:uFillTx/>
                          <a:latin typeface="Calibri"/>
                          <a:ea typeface="+mn-ea"/>
                          <a:cs typeface="+mn-cs"/>
                        </a:rPr>
                        <a:t>
 🔬 Final Call! Don't miss out on a game-changing webinar 📅 "See the Hidden" Workshop: Adding time to the Correlative Equation 🕐 To learn about the latest correlative imaging &amp; live cell CLEM techniques. 
Discover how to timestamp dynamic biological events event &amp; gain 3D insights. Register now &amp; revolutionize your research! 
👉 https://fcld.ly/b4467ij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https://quintly-image-storage.s3.amazonaws.com/af356db624e19bb4557d602e61bde2ab/e8cd3d76a45cce2290c68e5cc3b6d4ee.jpg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48418022"/>
                  </a:ext>
                </a:extLst>
              </a:tr>
            </a:tbl>
          </a:graphicData>
        </a:graphic>
      </p:graphicFrame>
      <p:sp>
        <p:nvSpPr>
          <p:cNvPr id="4" name="Text Placeholder 3">
            <a:extLst>
              <a:ext uri="{FF2B5EF4-FFF2-40B4-BE49-F238E27FC236}">
                <a16:creationId xmlns:a16="http://schemas.microsoft.com/office/drawing/2014/main" id="{FF1C713D-2882-4710-B2AC-4EA31722FE0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905286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C9B2-F9A9-44AC-9614-8AA5C2AAD311}"/>
              </a:ext>
            </a:extLst>
          </p:cNvPr>
          <p:cNvSpPr>
            <a:spLocks noGrp="1"/>
          </p:cNvSpPr>
          <p:nvPr>
            <p:ph type="title"/>
          </p:nvPr>
        </p:nvSpPr>
        <p:spPr/>
        <p:txBody>
          <a:bodyPr/>
          <a:lstStyle/>
          <a:p>
            <a:r>
              <a:rPr lang="en-US"/>
              <a:t>Facebook Facebook Posts | Leica Microsystems - 17 of 24</a:t>
            </a:r>
          </a:p>
        </p:txBody>
      </p:sp>
      <p:graphicFrame>
        <p:nvGraphicFramePr>
          <p:cNvPr id="5" name="Table Placeholder 4">
            <a:extLst>
              <a:ext uri="{FF2B5EF4-FFF2-40B4-BE49-F238E27FC236}">
                <a16:creationId xmlns:a16="http://schemas.microsoft.com/office/drawing/2014/main" id="{F4216196-981D-4450-B86D-544934A321FD}"/>
              </a:ext>
            </a:extLst>
          </p:cNvPr>
          <p:cNvGraphicFramePr>
            <a:graphicFrameLocks noGrp="1"/>
          </p:cNvGraphicFramePr>
          <p:nvPr>
            <p:ph type="tbl" sz="quarter" idx="13"/>
            <p:extLst>
              <p:ext uri="{D42A27DB-BD31-4B8C-83A1-F6EECF244321}">
                <p14:modId xmlns:p14="http://schemas.microsoft.com/office/powerpoint/2010/main" val="105447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66464928"/>
                    </a:ext>
                  </a:extLst>
                </a:gridCol>
                <a:gridCol w="2221992">
                  <a:extLst>
                    <a:ext uri="{9D8B030D-6E8A-4147-A177-3AD203B41FA5}">
                      <a16:colId xmlns:a16="http://schemas.microsoft.com/office/drawing/2014/main" val="2154529314"/>
                    </a:ext>
                  </a:extLst>
                </a:gridCol>
                <a:gridCol w="1481328">
                  <a:extLst>
                    <a:ext uri="{9D8B030D-6E8A-4147-A177-3AD203B41FA5}">
                      <a16:colId xmlns:a16="http://schemas.microsoft.com/office/drawing/2014/main" val="2755095788"/>
                    </a:ext>
                  </a:extLst>
                </a:gridCol>
                <a:gridCol w="493776">
                  <a:extLst>
                    <a:ext uri="{9D8B030D-6E8A-4147-A177-3AD203B41FA5}">
                      <a16:colId xmlns:a16="http://schemas.microsoft.com/office/drawing/2014/main" val="1036047476"/>
                    </a:ext>
                  </a:extLst>
                </a:gridCol>
                <a:gridCol w="493776">
                  <a:extLst>
                    <a:ext uri="{9D8B030D-6E8A-4147-A177-3AD203B41FA5}">
                      <a16:colId xmlns:a16="http://schemas.microsoft.com/office/drawing/2014/main" val="3778910522"/>
                    </a:ext>
                  </a:extLst>
                </a:gridCol>
                <a:gridCol w="493776">
                  <a:extLst>
                    <a:ext uri="{9D8B030D-6E8A-4147-A177-3AD203B41FA5}">
                      <a16:colId xmlns:a16="http://schemas.microsoft.com/office/drawing/2014/main" val="3939324096"/>
                    </a:ext>
                  </a:extLst>
                </a:gridCol>
                <a:gridCol w="493776">
                  <a:extLst>
                    <a:ext uri="{9D8B030D-6E8A-4147-A177-3AD203B41FA5}">
                      <a16:colId xmlns:a16="http://schemas.microsoft.com/office/drawing/2014/main" val="159902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263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- 2023-09-26 15:00:11</a:t>
                      </a:r>
                      <a:r>
                        <a:rPr kumimoji="0" lang="en-US" sz="1000" b="0" i="0" u="none" strike="noStrike" kern="1200" cap="none" spc="0" normalizeH="0" baseline="0" noProof="0">
                          <a:ln>
                            <a:noFill/>
                          </a:ln>
                          <a:solidFill>
                            <a:prstClr val="black"/>
                          </a:solidFill>
                          <a:effectLst/>
                          <a:uLnTx/>
                          <a:uFillTx/>
                          <a:latin typeface="Calibri"/>
                          <a:ea typeface="+mn-ea"/>
                          <a:cs typeface="+mn-cs"/>
                        </a:rPr>
                        <a:t>
 We’re delighted to celebrate the inauguration of our new Center of Excellence at The Department of Biochemistry, University of Oxford! Scientific talks &amp; demos of our STELLARIS &amp; Mica systems launched this collaboration on optical &amp; super resolution microscopy, AI, CLEM &amp; EM specimen prep.
#leicamicrosystems #microscope #OxfordUniversity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https://quintly-image-storage.s3.amazonaws.com/af356db624e19bb4557d602e61bde2ab/596f29fb4564d50144717fd7877d7894.jpg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43343285"/>
                  </a:ext>
                </a:extLst>
              </a:tr>
            </a:tbl>
          </a:graphicData>
        </a:graphic>
      </p:graphicFrame>
      <p:sp>
        <p:nvSpPr>
          <p:cNvPr id="4" name="Text Placeholder 3">
            <a:extLst>
              <a:ext uri="{FF2B5EF4-FFF2-40B4-BE49-F238E27FC236}">
                <a16:creationId xmlns:a16="http://schemas.microsoft.com/office/drawing/2014/main" id="{DFC6974A-0775-40ED-89ED-C197A5B4DD7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714476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7E23-B623-45A6-8CB8-FEDA8302E4F9}"/>
              </a:ext>
            </a:extLst>
          </p:cNvPr>
          <p:cNvSpPr>
            <a:spLocks noGrp="1"/>
          </p:cNvSpPr>
          <p:nvPr>
            <p:ph type="title"/>
          </p:nvPr>
        </p:nvSpPr>
        <p:spPr/>
        <p:txBody>
          <a:bodyPr/>
          <a:lstStyle/>
          <a:p>
            <a:r>
              <a:rPr lang="en-US"/>
              <a:t>Facebook Facebook Posts | Leica Microsystems - 18 of 24</a:t>
            </a:r>
          </a:p>
        </p:txBody>
      </p:sp>
      <p:graphicFrame>
        <p:nvGraphicFramePr>
          <p:cNvPr id="5" name="Table Placeholder 4">
            <a:extLst>
              <a:ext uri="{FF2B5EF4-FFF2-40B4-BE49-F238E27FC236}">
                <a16:creationId xmlns:a16="http://schemas.microsoft.com/office/drawing/2014/main" id="{6310E360-E9BF-4E96-A739-FE7EF1EB9181}"/>
              </a:ext>
            </a:extLst>
          </p:cNvPr>
          <p:cNvGraphicFramePr>
            <a:graphicFrameLocks noGrp="1"/>
          </p:cNvGraphicFramePr>
          <p:nvPr>
            <p:ph type="tbl" sz="quarter" idx="13"/>
            <p:extLst>
              <p:ext uri="{D42A27DB-BD31-4B8C-83A1-F6EECF244321}">
                <p14:modId xmlns:p14="http://schemas.microsoft.com/office/powerpoint/2010/main" val="2820489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0259089"/>
                    </a:ext>
                  </a:extLst>
                </a:gridCol>
                <a:gridCol w="2221992">
                  <a:extLst>
                    <a:ext uri="{9D8B030D-6E8A-4147-A177-3AD203B41FA5}">
                      <a16:colId xmlns:a16="http://schemas.microsoft.com/office/drawing/2014/main" val="339118045"/>
                    </a:ext>
                  </a:extLst>
                </a:gridCol>
                <a:gridCol w="1481328">
                  <a:extLst>
                    <a:ext uri="{9D8B030D-6E8A-4147-A177-3AD203B41FA5}">
                      <a16:colId xmlns:a16="http://schemas.microsoft.com/office/drawing/2014/main" val="576581620"/>
                    </a:ext>
                  </a:extLst>
                </a:gridCol>
                <a:gridCol w="493776">
                  <a:extLst>
                    <a:ext uri="{9D8B030D-6E8A-4147-A177-3AD203B41FA5}">
                      <a16:colId xmlns:a16="http://schemas.microsoft.com/office/drawing/2014/main" val="3155108914"/>
                    </a:ext>
                  </a:extLst>
                </a:gridCol>
                <a:gridCol w="493776">
                  <a:extLst>
                    <a:ext uri="{9D8B030D-6E8A-4147-A177-3AD203B41FA5}">
                      <a16:colId xmlns:a16="http://schemas.microsoft.com/office/drawing/2014/main" val="2059754523"/>
                    </a:ext>
                  </a:extLst>
                </a:gridCol>
                <a:gridCol w="493776">
                  <a:extLst>
                    <a:ext uri="{9D8B030D-6E8A-4147-A177-3AD203B41FA5}">
                      <a16:colId xmlns:a16="http://schemas.microsoft.com/office/drawing/2014/main" val="3547451203"/>
                    </a:ext>
                  </a:extLst>
                </a:gridCol>
                <a:gridCol w="493776">
                  <a:extLst>
                    <a:ext uri="{9D8B030D-6E8A-4147-A177-3AD203B41FA5}">
                      <a16:colId xmlns:a16="http://schemas.microsoft.com/office/drawing/2014/main" val="26835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979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- 2023-09-26 10:00:12</a:t>
                      </a:r>
                      <a:r>
                        <a:rPr kumimoji="0" lang="en-US" sz="1000" b="0" i="0" u="none" strike="noStrike" kern="1200" cap="none" spc="0" normalizeH="0" baseline="0" noProof="0">
                          <a:ln>
                            <a:noFill/>
                          </a:ln>
                          <a:solidFill>
                            <a:prstClr val="black"/>
                          </a:solidFill>
                          <a:effectLst/>
                          <a:uLnTx/>
                          <a:uFillTx/>
                          <a:latin typeface="Calibri"/>
                          <a:ea typeface="+mn-ea"/>
                          <a:cs typeface="+mn-cs"/>
                        </a:rPr>
                        <a:t>
 ✅ Facilitate your pass / fail decision-making during inspection by using the Enersight software platform. 
✅ You can compare your live image directly to reference images with a single click. Find out more details here!
#ivesta3 #flexacam #enersight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https://quintly-image-storage.s3.amazonaws.com/af356db624e19bb4557d602e61bde2ab/40366717a0e18b86451c2792bfac8ba2.jpg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08984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- 2023-09-25 15:00:12</a:t>
                      </a:r>
                      <a:r>
                        <a:rPr kumimoji="0" lang="en-US" sz="1000" b="0" i="0" u="none" strike="noStrike" kern="1200" cap="none" spc="0" normalizeH="0" baseline="0" noProof="0">
                          <a:ln>
                            <a:noFill/>
                          </a:ln>
                          <a:solidFill>
                            <a:prstClr val="black"/>
                          </a:solidFill>
                          <a:effectLst/>
                          <a:uLnTx/>
                          <a:uFillTx/>
                          <a:latin typeface="Calibri"/>
                          <a:ea typeface="+mn-ea"/>
                          <a:cs typeface="+mn-cs"/>
                        </a:rPr>
                        <a:t>
 ☑️ Streamline your work by pairing your #CellDIVE multiplexed imaging solution with BioAssemblyBot 200 customized multi-tasking robot from Advanced Solutions Life Sciences. Learn more!
#MultiplexingMonday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https://quintly-image-storage.s3.amazonaws.com/af356db624e19bb4557d602e61bde2ab/d9657ef0e6c658ed82409827fa7f8ade.jpg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698834526"/>
                  </a:ext>
                </a:extLst>
              </a:tr>
            </a:tbl>
          </a:graphicData>
        </a:graphic>
      </p:graphicFrame>
      <p:sp>
        <p:nvSpPr>
          <p:cNvPr id="4" name="Text Placeholder 3">
            <a:extLst>
              <a:ext uri="{FF2B5EF4-FFF2-40B4-BE49-F238E27FC236}">
                <a16:creationId xmlns:a16="http://schemas.microsoft.com/office/drawing/2014/main" id="{84AC6DBA-41B8-46B7-BCAC-EE48A997479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400138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6F6C-410D-47F1-84FB-CB68FE5E526F}"/>
              </a:ext>
            </a:extLst>
          </p:cNvPr>
          <p:cNvSpPr>
            <a:spLocks noGrp="1"/>
          </p:cNvSpPr>
          <p:nvPr>
            <p:ph type="title"/>
          </p:nvPr>
        </p:nvSpPr>
        <p:spPr/>
        <p:txBody>
          <a:bodyPr/>
          <a:lstStyle/>
          <a:p>
            <a:r>
              <a:rPr lang="en-US"/>
              <a:t>Facebook Facebook Posts | Leica Microsystems - 19 of 24</a:t>
            </a:r>
          </a:p>
        </p:txBody>
      </p:sp>
      <p:graphicFrame>
        <p:nvGraphicFramePr>
          <p:cNvPr id="5" name="Table Placeholder 4">
            <a:extLst>
              <a:ext uri="{FF2B5EF4-FFF2-40B4-BE49-F238E27FC236}">
                <a16:creationId xmlns:a16="http://schemas.microsoft.com/office/drawing/2014/main" id="{CDE02954-3D08-4E3B-B79D-F924F3C2820B}"/>
              </a:ext>
            </a:extLst>
          </p:cNvPr>
          <p:cNvGraphicFramePr>
            <a:graphicFrameLocks noGrp="1"/>
          </p:cNvGraphicFramePr>
          <p:nvPr>
            <p:ph type="tbl" sz="quarter" idx="13"/>
            <p:extLst>
              <p:ext uri="{D42A27DB-BD31-4B8C-83A1-F6EECF244321}">
                <p14:modId xmlns:p14="http://schemas.microsoft.com/office/powerpoint/2010/main" val="23073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9321545"/>
                    </a:ext>
                  </a:extLst>
                </a:gridCol>
                <a:gridCol w="2221992">
                  <a:extLst>
                    <a:ext uri="{9D8B030D-6E8A-4147-A177-3AD203B41FA5}">
                      <a16:colId xmlns:a16="http://schemas.microsoft.com/office/drawing/2014/main" val="2705188709"/>
                    </a:ext>
                  </a:extLst>
                </a:gridCol>
                <a:gridCol w="1481328">
                  <a:extLst>
                    <a:ext uri="{9D8B030D-6E8A-4147-A177-3AD203B41FA5}">
                      <a16:colId xmlns:a16="http://schemas.microsoft.com/office/drawing/2014/main" val="620792021"/>
                    </a:ext>
                  </a:extLst>
                </a:gridCol>
                <a:gridCol w="493776">
                  <a:extLst>
                    <a:ext uri="{9D8B030D-6E8A-4147-A177-3AD203B41FA5}">
                      <a16:colId xmlns:a16="http://schemas.microsoft.com/office/drawing/2014/main" val="711316228"/>
                    </a:ext>
                  </a:extLst>
                </a:gridCol>
                <a:gridCol w="493776">
                  <a:extLst>
                    <a:ext uri="{9D8B030D-6E8A-4147-A177-3AD203B41FA5}">
                      <a16:colId xmlns:a16="http://schemas.microsoft.com/office/drawing/2014/main" val="911945751"/>
                    </a:ext>
                  </a:extLst>
                </a:gridCol>
                <a:gridCol w="493776">
                  <a:extLst>
                    <a:ext uri="{9D8B030D-6E8A-4147-A177-3AD203B41FA5}">
                      <a16:colId xmlns:a16="http://schemas.microsoft.com/office/drawing/2014/main" val="2432147530"/>
                    </a:ext>
                  </a:extLst>
                </a:gridCol>
                <a:gridCol w="493776">
                  <a:extLst>
                    <a:ext uri="{9D8B030D-6E8A-4147-A177-3AD203B41FA5}">
                      <a16:colId xmlns:a16="http://schemas.microsoft.com/office/drawing/2014/main" val="322636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187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- 2023-09-25 10:00:41</a:t>
                      </a:r>
                      <a:r>
                        <a:rPr kumimoji="0" lang="en-US" sz="1000" b="0" i="0" u="none" strike="noStrike" kern="1200" cap="none" spc="0" normalizeH="0" baseline="0" noProof="0">
                          <a:ln>
                            <a:noFill/>
                          </a:ln>
                          <a:solidFill>
                            <a:prstClr val="black"/>
                          </a:solidFill>
                          <a:effectLst/>
                          <a:uLnTx/>
                          <a:uFillTx/>
                          <a:latin typeface="Calibri"/>
                          <a:ea typeface="+mn-ea"/>
                          <a:cs typeface="+mn-cs"/>
                        </a:rPr>
                        <a:t>
 We have a very exciting demo prepared for all the participants at the European Association of Neurosurgical Societies (EANS) Congress in Barcelona. Book your slot today and come experience the future of digital neurosurgery! 
👉 https://fcld.ly/zc9voot 
#neurosurgery #EANS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https://quintly-image-storage.s3.amazonaws.com/af356db624e19bb4557d602e61bde2ab/9bdd5b6c03f051f48e296ec3ef0cb67b.jpg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55040662"/>
                  </a:ext>
                </a:extLst>
              </a:tr>
            </a:tbl>
          </a:graphicData>
        </a:graphic>
      </p:graphicFrame>
      <p:sp>
        <p:nvSpPr>
          <p:cNvPr id="4" name="Text Placeholder 3">
            <a:extLst>
              <a:ext uri="{FF2B5EF4-FFF2-40B4-BE49-F238E27FC236}">
                <a16:creationId xmlns:a16="http://schemas.microsoft.com/office/drawing/2014/main" id="{1BC0A3D9-3A2C-4EE9-8853-ADAB18BDAEA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677850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3FC7E-589B-4C24-802F-B50438F4837B}"/>
              </a:ext>
            </a:extLst>
          </p:cNvPr>
          <p:cNvSpPr>
            <a:spLocks noGrp="1"/>
          </p:cNvSpPr>
          <p:nvPr>
            <p:ph type="title"/>
          </p:nvPr>
        </p:nvSpPr>
        <p:spPr/>
        <p:txBody>
          <a:bodyPr/>
          <a:lstStyle/>
          <a:p>
            <a:r>
              <a:rPr lang="en-US"/>
              <a:t>Facebook Facebook Posts | Leica Microsystems - 20 of 24</a:t>
            </a:r>
          </a:p>
        </p:txBody>
      </p:sp>
      <p:graphicFrame>
        <p:nvGraphicFramePr>
          <p:cNvPr id="5" name="Table Placeholder 4">
            <a:extLst>
              <a:ext uri="{FF2B5EF4-FFF2-40B4-BE49-F238E27FC236}">
                <a16:creationId xmlns:a16="http://schemas.microsoft.com/office/drawing/2014/main" id="{0B29EC06-39E3-48FE-9177-829E4ECF2E1B}"/>
              </a:ext>
            </a:extLst>
          </p:cNvPr>
          <p:cNvGraphicFramePr>
            <a:graphicFrameLocks noGrp="1"/>
          </p:cNvGraphicFramePr>
          <p:nvPr>
            <p:ph type="tbl" sz="quarter" idx="13"/>
            <p:extLst>
              <p:ext uri="{D42A27DB-BD31-4B8C-83A1-F6EECF244321}">
                <p14:modId xmlns:p14="http://schemas.microsoft.com/office/powerpoint/2010/main" val="168905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6331097"/>
                    </a:ext>
                  </a:extLst>
                </a:gridCol>
                <a:gridCol w="2221992">
                  <a:extLst>
                    <a:ext uri="{9D8B030D-6E8A-4147-A177-3AD203B41FA5}">
                      <a16:colId xmlns:a16="http://schemas.microsoft.com/office/drawing/2014/main" val="13851401"/>
                    </a:ext>
                  </a:extLst>
                </a:gridCol>
                <a:gridCol w="1481328">
                  <a:extLst>
                    <a:ext uri="{9D8B030D-6E8A-4147-A177-3AD203B41FA5}">
                      <a16:colId xmlns:a16="http://schemas.microsoft.com/office/drawing/2014/main" val="4141125381"/>
                    </a:ext>
                  </a:extLst>
                </a:gridCol>
                <a:gridCol w="493776">
                  <a:extLst>
                    <a:ext uri="{9D8B030D-6E8A-4147-A177-3AD203B41FA5}">
                      <a16:colId xmlns:a16="http://schemas.microsoft.com/office/drawing/2014/main" val="2629405063"/>
                    </a:ext>
                  </a:extLst>
                </a:gridCol>
                <a:gridCol w="493776">
                  <a:extLst>
                    <a:ext uri="{9D8B030D-6E8A-4147-A177-3AD203B41FA5}">
                      <a16:colId xmlns:a16="http://schemas.microsoft.com/office/drawing/2014/main" val="861959034"/>
                    </a:ext>
                  </a:extLst>
                </a:gridCol>
                <a:gridCol w="493776">
                  <a:extLst>
                    <a:ext uri="{9D8B030D-6E8A-4147-A177-3AD203B41FA5}">
                      <a16:colId xmlns:a16="http://schemas.microsoft.com/office/drawing/2014/main" val="372733250"/>
                    </a:ext>
                  </a:extLst>
                </a:gridCol>
                <a:gridCol w="493776">
                  <a:extLst>
                    <a:ext uri="{9D8B030D-6E8A-4147-A177-3AD203B41FA5}">
                      <a16:colId xmlns:a16="http://schemas.microsoft.com/office/drawing/2014/main" val="3726536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780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- 2023-09-24 10:00:11</a:t>
                      </a:r>
                      <a:r>
                        <a:rPr kumimoji="0" lang="en-US" sz="1000" b="0" i="0" u="none" strike="noStrike" kern="1200" cap="none" spc="0" normalizeH="0" baseline="0" noProof="0">
                          <a:ln>
                            <a:noFill/>
                          </a:ln>
                          <a:solidFill>
                            <a:prstClr val="black"/>
                          </a:solidFill>
                          <a:effectLst/>
                          <a:uLnTx/>
                          <a:uFillTx/>
                          <a:latin typeface="Calibri"/>
                          <a:ea typeface="+mn-ea"/>
                          <a:cs typeface="+mn-cs"/>
                        </a:rPr>
                        <a:t>
 👁️ Today is #WorldRetinaDay. Vitreoretinal surgery is one of the most delicate and complex types of ophthalmologic surgery. At Leica, we offer a wide range of solutions to support retinal surgeons, including surgical microscopes and intraoperative Optical Coherence Tomography. Learn more!
#wrd2023 #ophthalmology #eyecare #retinasurgery #retina #diabeticretinopathy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https://quintly-image-storage.s3.amazonaws.com/af356db624e19bb4557d602e61bde2ab/f885ad5bd992f1b0f05e5909917fbb95.jpg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170703509"/>
                  </a:ext>
                </a:extLst>
              </a:tr>
            </a:tbl>
          </a:graphicData>
        </a:graphic>
      </p:graphicFrame>
      <p:sp>
        <p:nvSpPr>
          <p:cNvPr id="4" name="Text Placeholder 3">
            <a:extLst>
              <a:ext uri="{FF2B5EF4-FFF2-40B4-BE49-F238E27FC236}">
                <a16:creationId xmlns:a16="http://schemas.microsoft.com/office/drawing/2014/main" id="{A4519374-9752-4572-A59C-677D0C757D8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538071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CDA6-A278-48E9-BD29-2FA60CCB79D2}"/>
              </a:ext>
            </a:extLst>
          </p:cNvPr>
          <p:cNvSpPr>
            <a:spLocks noGrp="1"/>
          </p:cNvSpPr>
          <p:nvPr>
            <p:ph type="title"/>
          </p:nvPr>
        </p:nvSpPr>
        <p:spPr/>
        <p:txBody>
          <a:bodyPr/>
          <a:lstStyle/>
          <a:p>
            <a:r>
              <a:rPr lang="en-US"/>
              <a:t>Facebook Facebook Posts | Leica Microsystems - 21 of 24</a:t>
            </a:r>
          </a:p>
        </p:txBody>
      </p:sp>
      <p:graphicFrame>
        <p:nvGraphicFramePr>
          <p:cNvPr id="5" name="Table Placeholder 4">
            <a:extLst>
              <a:ext uri="{FF2B5EF4-FFF2-40B4-BE49-F238E27FC236}">
                <a16:creationId xmlns:a16="http://schemas.microsoft.com/office/drawing/2014/main" id="{D031198E-4DDD-4EB1-996C-BD20CF85262C}"/>
              </a:ext>
            </a:extLst>
          </p:cNvPr>
          <p:cNvGraphicFramePr>
            <a:graphicFrameLocks noGrp="1"/>
          </p:cNvGraphicFramePr>
          <p:nvPr>
            <p:ph type="tbl" sz="quarter" idx="13"/>
            <p:extLst>
              <p:ext uri="{D42A27DB-BD31-4B8C-83A1-F6EECF244321}">
                <p14:modId xmlns:p14="http://schemas.microsoft.com/office/powerpoint/2010/main" val="4281511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6737650"/>
                    </a:ext>
                  </a:extLst>
                </a:gridCol>
                <a:gridCol w="2221992">
                  <a:extLst>
                    <a:ext uri="{9D8B030D-6E8A-4147-A177-3AD203B41FA5}">
                      <a16:colId xmlns:a16="http://schemas.microsoft.com/office/drawing/2014/main" val="4067100879"/>
                    </a:ext>
                  </a:extLst>
                </a:gridCol>
                <a:gridCol w="1481328">
                  <a:extLst>
                    <a:ext uri="{9D8B030D-6E8A-4147-A177-3AD203B41FA5}">
                      <a16:colId xmlns:a16="http://schemas.microsoft.com/office/drawing/2014/main" val="2124182031"/>
                    </a:ext>
                  </a:extLst>
                </a:gridCol>
                <a:gridCol w="493776">
                  <a:extLst>
                    <a:ext uri="{9D8B030D-6E8A-4147-A177-3AD203B41FA5}">
                      <a16:colId xmlns:a16="http://schemas.microsoft.com/office/drawing/2014/main" val="808219957"/>
                    </a:ext>
                  </a:extLst>
                </a:gridCol>
                <a:gridCol w="493776">
                  <a:extLst>
                    <a:ext uri="{9D8B030D-6E8A-4147-A177-3AD203B41FA5}">
                      <a16:colId xmlns:a16="http://schemas.microsoft.com/office/drawing/2014/main" val="4205268853"/>
                    </a:ext>
                  </a:extLst>
                </a:gridCol>
                <a:gridCol w="493776">
                  <a:extLst>
                    <a:ext uri="{9D8B030D-6E8A-4147-A177-3AD203B41FA5}">
                      <a16:colId xmlns:a16="http://schemas.microsoft.com/office/drawing/2014/main" val="3650335551"/>
                    </a:ext>
                  </a:extLst>
                </a:gridCol>
                <a:gridCol w="493776">
                  <a:extLst>
                    <a:ext uri="{9D8B030D-6E8A-4147-A177-3AD203B41FA5}">
                      <a16:colId xmlns:a16="http://schemas.microsoft.com/office/drawing/2014/main" val="46488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747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- 2023-09-23 15:00:10</a:t>
                      </a:r>
                      <a:r>
                        <a:rPr kumimoji="0" lang="en-US" sz="1000" b="0" i="0" u="none" strike="noStrike" kern="1200" cap="none" spc="0" normalizeH="0" baseline="0" noProof="0">
                          <a:ln>
                            <a:noFill/>
                          </a:ln>
                          <a:solidFill>
                            <a:prstClr val="black"/>
                          </a:solidFill>
                          <a:effectLst/>
                          <a:uLnTx/>
                          <a:uFillTx/>
                          <a:latin typeface="Calibri"/>
                          <a:ea typeface="+mn-ea"/>
                          <a:cs typeface="+mn-cs"/>
                        </a:rPr>
                        <a:t>
 🏃🏃 Kudos to the Leica team for crushing it at the Brückenlauf Wetzlar 2023! 🙌
With nearly 30 Leica champions on board, we ran our hearts out in the 2 km relay around Wetzlar's enchanting old city centre, the profit we will donate to a charitable organization. 🌆💪
🏆 One of our teams clinched the 11th spot overall and boasted the 5th fastest lap! 🏁🥇
But it wasn't just about the competition. We relished the late summer vibes, shared laughs with colleagues and friends, and got in some fantastic exercise—a truly inclusive experience for all!
We gathered from various Wetzlar departments, forged new connections, and savoured post-race refreshments. 🥤👥 See you at Brückenlauf 2024!
#LeicaRunners #TeamSpirit #BrückenlaufWetzlar2023 #LeicaMicrosystems #LeicaMicro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https://quintly-image-storage.s3.amazonaws.com/af356db624e19bb4557d602e61bde2ab/3efc48f7338f33fe958089f3e6226721.jpg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79712027"/>
                  </a:ext>
                </a:extLst>
              </a:tr>
            </a:tbl>
          </a:graphicData>
        </a:graphic>
      </p:graphicFrame>
      <p:sp>
        <p:nvSpPr>
          <p:cNvPr id="4" name="Text Placeholder 3">
            <a:extLst>
              <a:ext uri="{FF2B5EF4-FFF2-40B4-BE49-F238E27FC236}">
                <a16:creationId xmlns:a16="http://schemas.microsoft.com/office/drawing/2014/main" id="{A0589BE8-07F4-48B6-B7AD-A88113754A5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6072943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2F9B-4695-437F-B94A-D666AB35BADF}"/>
              </a:ext>
            </a:extLst>
          </p:cNvPr>
          <p:cNvSpPr>
            <a:spLocks noGrp="1"/>
          </p:cNvSpPr>
          <p:nvPr>
            <p:ph type="title"/>
          </p:nvPr>
        </p:nvSpPr>
        <p:spPr/>
        <p:txBody>
          <a:bodyPr/>
          <a:lstStyle/>
          <a:p>
            <a:r>
              <a:rPr lang="en-US"/>
              <a:t>Facebook Facebook Posts | Leica Microsystems - 22 of 24</a:t>
            </a:r>
          </a:p>
        </p:txBody>
      </p:sp>
      <p:graphicFrame>
        <p:nvGraphicFramePr>
          <p:cNvPr id="5" name="Table Placeholder 4">
            <a:extLst>
              <a:ext uri="{FF2B5EF4-FFF2-40B4-BE49-F238E27FC236}">
                <a16:creationId xmlns:a16="http://schemas.microsoft.com/office/drawing/2014/main" id="{6E3872F1-1C35-47B8-A6DE-BEA4324AD1FE}"/>
              </a:ext>
            </a:extLst>
          </p:cNvPr>
          <p:cNvGraphicFramePr>
            <a:graphicFrameLocks noGrp="1"/>
          </p:cNvGraphicFramePr>
          <p:nvPr>
            <p:ph type="tbl" sz="quarter" idx="13"/>
            <p:extLst>
              <p:ext uri="{D42A27DB-BD31-4B8C-83A1-F6EECF244321}">
                <p14:modId xmlns:p14="http://schemas.microsoft.com/office/powerpoint/2010/main" val="3275798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7499129"/>
                    </a:ext>
                  </a:extLst>
                </a:gridCol>
                <a:gridCol w="2221992">
                  <a:extLst>
                    <a:ext uri="{9D8B030D-6E8A-4147-A177-3AD203B41FA5}">
                      <a16:colId xmlns:a16="http://schemas.microsoft.com/office/drawing/2014/main" val="2035891216"/>
                    </a:ext>
                  </a:extLst>
                </a:gridCol>
                <a:gridCol w="1481328">
                  <a:extLst>
                    <a:ext uri="{9D8B030D-6E8A-4147-A177-3AD203B41FA5}">
                      <a16:colId xmlns:a16="http://schemas.microsoft.com/office/drawing/2014/main" val="2609502169"/>
                    </a:ext>
                  </a:extLst>
                </a:gridCol>
                <a:gridCol w="493776">
                  <a:extLst>
                    <a:ext uri="{9D8B030D-6E8A-4147-A177-3AD203B41FA5}">
                      <a16:colId xmlns:a16="http://schemas.microsoft.com/office/drawing/2014/main" val="1947128982"/>
                    </a:ext>
                  </a:extLst>
                </a:gridCol>
                <a:gridCol w="493776">
                  <a:extLst>
                    <a:ext uri="{9D8B030D-6E8A-4147-A177-3AD203B41FA5}">
                      <a16:colId xmlns:a16="http://schemas.microsoft.com/office/drawing/2014/main" val="1174514764"/>
                    </a:ext>
                  </a:extLst>
                </a:gridCol>
                <a:gridCol w="493776">
                  <a:extLst>
                    <a:ext uri="{9D8B030D-6E8A-4147-A177-3AD203B41FA5}">
                      <a16:colId xmlns:a16="http://schemas.microsoft.com/office/drawing/2014/main" val="2224128322"/>
                    </a:ext>
                  </a:extLst>
                </a:gridCol>
                <a:gridCol w="493776">
                  <a:extLst>
                    <a:ext uri="{9D8B030D-6E8A-4147-A177-3AD203B41FA5}">
                      <a16:colId xmlns:a16="http://schemas.microsoft.com/office/drawing/2014/main" val="183096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326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- 2023-09-23 10:00:43</a:t>
                      </a:r>
                      <a:r>
                        <a:rPr kumimoji="0" lang="en-US" sz="1000" b="0" i="0" u="none" strike="noStrike" kern="1200" cap="none" spc="0" normalizeH="0" baseline="0" noProof="0">
                          <a:ln>
                            <a:noFill/>
                          </a:ln>
                          <a:solidFill>
                            <a:prstClr val="black"/>
                          </a:solidFill>
                          <a:effectLst/>
                          <a:uLnTx/>
                          <a:uFillTx/>
                          <a:latin typeface="Calibri"/>
                          <a:ea typeface="+mn-ea"/>
                          <a:cs typeface="+mn-cs"/>
                        </a:rPr>
                        <a:t>
 ✅ Interested in Autonomous Microscopy for rare event detection?
👉 https://fcld.ly/mp22bce
✅ Register for our pre-conference workshop on Autonomous Microscopy powered by Aivia at the “Seeing is believing“ symposium on October 4th. We are excited to see you at European Molecular Biology Laboratory - EMBL &amp; show you our latest developments. 
#EMBL #AutonomousMicroscopy #EESImaging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https://quintly-image-storage.s3.amazonaws.com/af356db624e19bb4557d602e61bde2ab/5ab6263ace08d5bed1543868d40bcad3.jpg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71608216"/>
                  </a:ext>
                </a:extLst>
              </a:tr>
            </a:tbl>
          </a:graphicData>
        </a:graphic>
      </p:graphicFrame>
      <p:sp>
        <p:nvSpPr>
          <p:cNvPr id="4" name="Text Placeholder 3">
            <a:extLst>
              <a:ext uri="{FF2B5EF4-FFF2-40B4-BE49-F238E27FC236}">
                <a16:creationId xmlns:a16="http://schemas.microsoft.com/office/drawing/2014/main" id="{A5054B5E-84BD-4460-9624-9482D7D3CA20}"/>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522298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6F90F-3F99-4FB5-85E0-F59D367200C1}"/>
              </a:ext>
            </a:extLst>
          </p:cNvPr>
          <p:cNvSpPr>
            <a:spLocks noGrp="1"/>
          </p:cNvSpPr>
          <p:nvPr>
            <p:ph type="title"/>
          </p:nvPr>
        </p:nvSpPr>
        <p:spPr/>
        <p:txBody>
          <a:bodyPr/>
          <a:lstStyle/>
          <a:p>
            <a:r>
              <a:rPr lang="en-US"/>
              <a:t>Facebook Facebook Posts | Leica Microsystems - 23 of 24</a:t>
            </a:r>
          </a:p>
        </p:txBody>
      </p:sp>
      <p:graphicFrame>
        <p:nvGraphicFramePr>
          <p:cNvPr id="5" name="Table Placeholder 4">
            <a:extLst>
              <a:ext uri="{FF2B5EF4-FFF2-40B4-BE49-F238E27FC236}">
                <a16:creationId xmlns:a16="http://schemas.microsoft.com/office/drawing/2014/main" id="{CF9A9960-B0B5-4290-8171-342F739221A5}"/>
              </a:ext>
            </a:extLst>
          </p:cNvPr>
          <p:cNvGraphicFramePr>
            <a:graphicFrameLocks noGrp="1"/>
          </p:cNvGraphicFramePr>
          <p:nvPr>
            <p:ph type="tbl" sz="quarter" idx="13"/>
            <p:extLst>
              <p:ext uri="{D42A27DB-BD31-4B8C-83A1-F6EECF244321}">
                <p14:modId xmlns:p14="http://schemas.microsoft.com/office/powerpoint/2010/main" val="307278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6024074"/>
                    </a:ext>
                  </a:extLst>
                </a:gridCol>
                <a:gridCol w="2221992">
                  <a:extLst>
                    <a:ext uri="{9D8B030D-6E8A-4147-A177-3AD203B41FA5}">
                      <a16:colId xmlns:a16="http://schemas.microsoft.com/office/drawing/2014/main" val="2148522648"/>
                    </a:ext>
                  </a:extLst>
                </a:gridCol>
                <a:gridCol w="1481328">
                  <a:extLst>
                    <a:ext uri="{9D8B030D-6E8A-4147-A177-3AD203B41FA5}">
                      <a16:colId xmlns:a16="http://schemas.microsoft.com/office/drawing/2014/main" val="161320556"/>
                    </a:ext>
                  </a:extLst>
                </a:gridCol>
                <a:gridCol w="493776">
                  <a:extLst>
                    <a:ext uri="{9D8B030D-6E8A-4147-A177-3AD203B41FA5}">
                      <a16:colId xmlns:a16="http://schemas.microsoft.com/office/drawing/2014/main" val="1114830278"/>
                    </a:ext>
                  </a:extLst>
                </a:gridCol>
                <a:gridCol w="493776">
                  <a:extLst>
                    <a:ext uri="{9D8B030D-6E8A-4147-A177-3AD203B41FA5}">
                      <a16:colId xmlns:a16="http://schemas.microsoft.com/office/drawing/2014/main" val="4193051014"/>
                    </a:ext>
                  </a:extLst>
                </a:gridCol>
                <a:gridCol w="493776">
                  <a:extLst>
                    <a:ext uri="{9D8B030D-6E8A-4147-A177-3AD203B41FA5}">
                      <a16:colId xmlns:a16="http://schemas.microsoft.com/office/drawing/2014/main" val="3480603356"/>
                    </a:ext>
                  </a:extLst>
                </a:gridCol>
                <a:gridCol w="493776">
                  <a:extLst>
                    <a:ext uri="{9D8B030D-6E8A-4147-A177-3AD203B41FA5}">
                      <a16:colId xmlns:a16="http://schemas.microsoft.com/office/drawing/2014/main" val="1406969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651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- 2023-09-22 15:00:13</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and gain 3D insights in a temporal context! Join our "See the Hidden" Workshop on Oct 17. Uncover the future of Correlative Imaging &amp; Live Cell Techniques. Register now! 
👉 https://fcld.ly/b4467ij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https://quintly-image-storage.s3.amazonaws.com/af356db624e19bb4557d602e61bde2ab/e8cd3d76a45cce2290c68e5cc3b6d4ee.jpg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45269684"/>
                  </a:ext>
                </a:extLst>
              </a:tr>
            </a:tbl>
          </a:graphicData>
        </a:graphic>
      </p:graphicFrame>
      <p:sp>
        <p:nvSpPr>
          <p:cNvPr id="4" name="Text Placeholder 3">
            <a:extLst>
              <a:ext uri="{FF2B5EF4-FFF2-40B4-BE49-F238E27FC236}">
                <a16:creationId xmlns:a16="http://schemas.microsoft.com/office/drawing/2014/main" id="{9499A9FB-E9B4-49C7-8E67-B2E794F23B4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8975633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838BB-4373-437E-AE24-8172B464220F}"/>
              </a:ext>
            </a:extLst>
          </p:cNvPr>
          <p:cNvSpPr>
            <a:spLocks noGrp="1"/>
          </p:cNvSpPr>
          <p:nvPr>
            <p:ph type="title"/>
          </p:nvPr>
        </p:nvSpPr>
        <p:spPr/>
        <p:txBody>
          <a:bodyPr/>
          <a:lstStyle/>
          <a:p>
            <a:r>
              <a:rPr lang="en-US"/>
              <a:t>Facebook Facebook Posts | Leica Microsystems - 24 of 24</a:t>
            </a:r>
          </a:p>
        </p:txBody>
      </p:sp>
      <p:graphicFrame>
        <p:nvGraphicFramePr>
          <p:cNvPr id="5" name="Table Placeholder 4">
            <a:extLst>
              <a:ext uri="{FF2B5EF4-FFF2-40B4-BE49-F238E27FC236}">
                <a16:creationId xmlns:a16="http://schemas.microsoft.com/office/drawing/2014/main" id="{EC9AB16B-A880-413D-A0DE-668ABD444A2B}"/>
              </a:ext>
            </a:extLst>
          </p:cNvPr>
          <p:cNvGraphicFramePr>
            <a:graphicFrameLocks noGrp="1"/>
          </p:cNvGraphicFramePr>
          <p:nvPr>
            <p:ph type="tbl" sz="quarter" idx="13"/>
            <p:extLst>
              <p:ext uri="{D42A27DB-BD31-4B8C-83A1-F6EECF244321}">
                <p14:modId xmlns:p14="http://schemas.microsoft.com/office/powerpoint/2010/main" val="188482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8417284"/>
                    </a:ext>
                  </a:extLst>
                </a:gridCol>
                <a:gridCol w="2221992">
                  <a:extLst>
                    <a:ext uri="{9D8B030D-6E8A-4147-A177-3AD203B41FA5}">
                      <a16:colId xmlns:a16="http://schemas.microsoft.com/office/drawing/2014/main" val="1580421217"/>
                    </a:ext>
                  </a:extLst>
                </a:gridCol>
                <a:gridCol w="1481328">
                  <a:extLst>
                    <a:ext uri="{9D8B030D-6E8A-4147-A177-3AD203B41FA5}">
                      <a16:colId xmlns:a16="http://schemas.microsoft.com/office/drawing/2014/main" val="418459161"/>
                    </a:ext>
                  </a:extLst>
                </a:gridCol>
                <a:gridCol w="493776">
                  <a:extLst>
                    <a:ext uri="{9D8B030D-6E8A-4147-A177-3AD203B41FA5}">
                      <a16:colId xmlns:a16="http://schemas.microsoft.com/office/drawing/2014/main" val="2969894347"/>
                    </a:ext>
                  </a:extLst>
                </a:gridCol>
                <a:gridCol w="493776">
                  <a:extLst>
                    <a:ext uri="{9D8B030D-6E8A-4147-A177-3AD203B41FA5}">
                      <a16:colId xmlns:a16="http://schemas.microsoft.com/office/drawing/2014/main" val="3013393040"/>
                    </a:ext>
                  </a:extLst>
                </a:gridCol>
                <a:gridCol w="493776">
                  <a:extLst>
                    <a:ext uri="{9D8B030D-6E8A-4147-A177-3AD203B41FA5}">
                      <a16:colId xmlns:a16="http://schemas.microsoft.com/office/drawing/2014/main" val="30577972"/>
                    </a:ext>
                  </a:extLst>
                </a:gridCol>
                <a:gridCol w="493776">
                  <a:extLst>
                    <a:ext uri="{9D8B030D-6E8A-4147-A177-3AD203B41FA5}">
                      <a16:colId xmlns:a16="http://schemas.microsoft.com/office/drawing/2014/main" val="429197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663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- 2023-09-22 10:00:17</a:t>
                      </a:r>
                      <a:r>
                        <a:rPr kumimoji="0" lang="en-US" sz="1000" b="0" i="0" u="none" strike="noStrike" kern="1200" cap="none" spc="0" normalizeH="0" baseline="0" noProof="0">
                          <a:ln>
                            <a:noFill/>
                          </a:ln>
                          <a:solidFill>
                            <a:prstClr val="black"/>
                          </a:solidFill>
                          <a:effectLst/>
                          <a:uLnTx/>
                          <a:uFillTx/>
                          <a:latin typeface="Calibri"/>
                          <a:ea typeface="+mn-ea"/>
                          <a:cs typeface="+mn-cs"/>
                        </a:rPr>
                        <a:t>
 🤔 Did you know? During secondary IOL implantation, the use of intraoperative OCT can help check the IOL haptics position, which can be difficult to see otherwise. Learn more in the case study.
📸🔬 Image courtesy of Dr. Lukan Mishev, Sofia, Bulgaria. 
#ophthalmology #ophthalmicsurgery #eyecare #cataractsurgery #intraoperativeOCT
*Please note that off-label uses of products may be discussed. Please check with regulatory affairs for cleared indications for use in your region. The statements of the healthcare professionals included in this clinical case reflect only their opinions and personal experiences and not those of Leica Microsystems. They also do not necessarily reflect the opinion of any institution with whom they are affiliated.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https://quintly-image-storage.s3.amazonaws.com/af356db624e19bb4557d602e61bde2ab/6fcc5ac5fba3ca081e02bb6e153f5102.png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277335692"/>
                  </a:ext>
                </a:extLst>
              </a:tr>
            </a:tbl>
          </a:graphicData>
        </a:graphic>
      </p:graphicFrame>
      <p:sp>
        <p:nvSpPr>
          <p:cNvPr id="4" name="Text Placeholder 3">
            <a:extLst>
              <a:ext uri="{FF2B5EF4-FFF2-40B4-BE49-F238E27FC236}">
                <a16:creationId xmlns:a16="http://schemas.microsoft.com/office/drawing/2014/main" id="{972D4A99-9AD4-45DD-A77C-69E547CDE8A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5543007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D897-F976-40C8-B315-418113B42275}"/>
              </a:ext>
            </a:extLst>
          </p:cNvPr>
          <p:cNvSpPr>
            <a:spLocks noGrp="1"/>
          </p:cNvSpPr>
          <p:nvPr>
            <p:ph type="title"/>
          </p:nvPr>
        </p:nvSpPr>
        <p:spPr/>
        <p:txBody>
          <a:bodyPr/>
          <a:lstStyle/>
          <a:p>
            <a:r>
              <a:rPr lang="en-US"/>
              <a:t>LinkedIn LinkedIn Posts | Leica Microsystems - 1 of 25</a:t>
            </a:r>
          </a:p>
        </p:txBody>
      </p:sp>
      <p:graphicFrame>
        <p:nvGraphicFramePr>
          <p:cNvPr id="5" name="Table Placeholder 4">
            <a:extLst>
              <a:ext uri="{FF2B5EF4-FFF2-40B4-BE49-F238E27FC236}">
                <a16:creationId xmlns:a16="http://schemas.microsoft.com/office/drawing/2014/main" id="{B60F3457-2A4F-4E8A-9EFE-DA6E8ECA550B}"/>
              </a:ext>
            </a:extLst>
          </p:cNvPr>
          <p:cNvGraphicFramePr>
            <a:graphicFrameLocks noGrp="1"/>
          </p:cNvGraphicFramePr>
          <p:nvPr>
            <p:ph type="tbl" sz="quarter" idx="13"/>
            <p:extLst>
              <p:ext uri="{D42A27DB-BD31-4B8C-83A1-F6EECF244321}">
                <p14:modId xmlns:p14="http://schemas.microsoft.com/office/powerpoint/2010/main" val="3131965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3242236"/>
                    </a:ext>
                  </a:extLst>
                </a:gridCol>
                <a:gridCol w="1234440">
                  <a:extLst>
                    <a:ext uri="{9D8B030D-6E8A-4147-A177-3AD203B41FA5}">
                      <a16:colId xmlns:a16="http://schemas.microsoft.com/office/drawing/2014/main" val="1712275341"/>
                    </a:ext>
                  </a:extLst>
                </a:gridCol>
                <a:gridCol w="1810512">
                  <a:extLst>
                    <a:ext uri="{9D8B030D-6E8A-4147-A177-3AD203B41FA5}">
                      <a16:colId xmlns:a16="http://schemas.microsoft.com/office/drawing/2014/main" val="257928108"/>
                    </a:ext>
                  </a:extLst>
                </a:gridCol>
                <a:gridCol w="576072">
                  <a:extLst>
                    <a:ext uri="{9D8B030D-6E8A-4147-A177-3AD203B41FA5}">
                      <a16:colId xmlns:a16="http://schemas.microsoft.com/office/drawing/2014/main" val="2113072662"/>
                    </a:ext>
                  </a:extLst>
                </a:gridCol>
                <a:gridCol w="576072">
                  <a:extLst>
                    <a:ext uri="{9D8B030D-6E8A-4147-A177-3AD203B41FA5}">
                      <a16:colId xmlns:a16="http://schemas.microsoft.com/office/drawing/2014/main" val="2450860259"/>
                    </a:ext>
                  </a:extLst>
                </a:gridCol>
                <a:gridCol w="576072">
                  <a:extLst>
                    <a:ext uri="{9D8B030D-6E8A-4147-A177-3AD203B41FA5}">
                      <a16:colId xmlns:a16="http://schemas.microsoft.com/office/drawing/2014/main" val="692977636"/>
                    </a:ext>
                  </a:extLst>
                </a:gridCol>
                <a:gridCol w="576072">
                  <a:extLst>
                    <a:ext uri="{9D8B030D-6E8A-4147-A177-3AD203B41FA5}">
                      <a16:colId xmlns:a16="http://schemas.microsoft.com/office/drawing/2014/main" val="3616057226"/>
                    </a:ext>
                  </a:extLst>
                </a:gridCol>
                <a:gridCol w="576072">
                  <a:extLst>
                    <a:ext uri="{9D8B030D-6E8A-4147-A177-3AD203B41FA5}">
                      <a16:colId xmlns:a16="http://schemas.microsoft.com/office/drawing/2014/main" val="3508856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7674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- 2023-10-06 15:00:36</a:t>
                      </a:r>
                      <a:r>
                        <a:rPr kumimoji="0" lang="en-US" sz="1000" b="0" i="0" u="none" strike="noStrike" kern="1200" cap="none" spc="0" normalizeH="0" baseline="0" noProof="0">
                          <a:ln>
                            <a:noFill/>
                          </a:ln>
                          <a:solidFill>
                            <a:prstClr val="black"/>
                          </a:solidFill>
                          <a:effectLst/>
                          <a:uLnTx/>
                          <a:uFillTx/>
                          <a:latin typeface="Calibri"/>
                          <a:ea typeface="+mn-ea"/>
                          <a:cs typeface="+mn-cs"/>
                        </a:rPr>
                        <a:t>
 🔬 You can clearly improve image quality for the recording of fast subcellular dynamics using the STELLARIS confocal microscopy. 💻 Learn how two components, Dynamic Signal Enhancement powered by Aivia and LIGHTNING decisively enhance signal-to-noise ratio and resolution.
👉 https://fcld.ly/lffv48d
#DSE #Aivia #STELLARIS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https://media.licdn.com/dms/image/D4E10AQFasBUdVH45Hg/videocover-high/0/1696597239581?e=1698303600&amp;v=beta&amp;t=ugKfqLNVJxX4CkQC-b_hyu64uNZeyLoz5s4w6gEYPSE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2.8624003271315 %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5266</a:t>
                      </a:r>
                    </a:p>
                  </a:txBody>
                  <a:tcPr/>
                </a:tc>
                <a:extLst>
                  <a:ext uri="{0D108BD9-81ED-4DB2-BD59-A6C34878D82A}">
                    <a16:rowId xmlns:a16="http://schemas.microsoft.com/office/drawing/2014/main" val="2795750574"/>
                  </a:ext>
                </a:extLst>
              </a:tr>
            </a:tbl>
          </a:graphicData>
        </a:graphic>
      </p:graphicFrame>
      <p:sp>
        <p:nvSpPr>
          <p:cNvPr id="4" name="Text Placeholder 3">
            <a:extLst>
              <a:ext uri="{FF2B5EF4-FFF2-40B4-BE49-F238E27FC236}">
                <a16:creationId xmlns:a16="http://schemas.microsoft.com/office/drawing/2014/main" id="{7ED9FD09-D9F1-46F2-9655-B141B4AD06C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97102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4104-C4FD-4974-953E-7D9B816B6018}"/>
              </a:ext>
            </a:extLst>
          </p:cNvPr>
          <p:cNvSpPr>
            <a:spLocks noGrp="1"/>
          </p:cNvSpPr>
          <p:nvPr>
            <p:ph type="title"/>
          </p:nvPr>
        </p:nvSpPr>
        <p:spPr/>
        <p:txBody>
          <a:bodyPr/>
          <a:lstStyle/>
          <a:p>
            <a:r>
              <a:rPr lang="en-US"/>
              <a:t>LinkedIn LinkedIn Posts | Leica Microsystems - 2 of 25</a:t>
            </a:r>
          </a:p>
        </p:txBody>
      </p:sp>
      <p:graphicFrame>
        <p:nvGraphicFramePr>
          <p:cNvPr id="5" name="Table Placeholder 4">
            <a:extLst>
              <a:ext uri="{FF2B5EF4-FFF2-40B4-BE49-F238E27FC236}">
                <a16:creationId xmlns:a16="http://schemas.microsoft.com/office/drawing/2014/main" id="{9A10B16C-C1CA-4BCA-83E7-1A674B45121A}"/>
              </a:ext>
            </a:extLst>
          </p:cNvPr>
          <p:cNvGraphicFramePr>
            <a:graphicFrameLocks noGrp="1"/>
          </p:cNvGraphicFramePr>
          <p:nvPr>
            <p:ph type="tbl" sz="quarter" idx="13"/>
            <p:extLst>
              <p:ext uri="{D42A27DB-BD31-4B8C-83A1-F6EECF244321}">
                <p14:modId xmlns:p14="http://schemas.microsoft.com/office/powerpoint/2010/main" val="125609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2830024"/>
                    </a:ext>
                  </a:extLst>
                </a:gridCol>
                <a:gridCol w="1234440">
                  <a:extLst>
                    <a:ext uri="{9D8B030D-6E8A-4147-A177-3AD203B41FA5}">
                      <a16:colId xmlns:a16="http://schemas.microsoft.com/office/drawing/2014/main" val="1344876209"/>
                    </a:ext>
                  </a:extLst>
                </a:gridCol>
                <a:gridCol w="1810512">
                  <a:extLst>
                    <a:ext uri="{9D8B030D-6E8A-4147-A177-3AD203B41FA5}">
                      <a16:colId xmlns:a16="http://schemas.microsoft.com/office/drawing/2014/main" val="1373850584"/>
                    </a:ext>
                  </a:extLst>
                </a:gridCol>
                <a:gridCol w="576072">
                  <a:extLst>
                    <a:ext uri="{9D8B030D-6E8A-4147-A177-3AD203B41FA5}">
                      <a16:colId xmlns:a16="http://schemas.microsoft.com/office/drawing/2014/main" val="204565524"/>
                    </a:ext>
                  </a:extLst>
                </a:gridCol>
                <a:gridCol w="576072">
                  <a:extLst>
                    <a:ext uri="{9D8B030D-6E8A-4147-A177-3AD203B41FA5}">
                      <a16:colId xmlns:a16="http://schemas.microsoft.com/office/drawing/2014/main" val="2557292860"/>
                    </a:ext>
                  </a:extLst>
                </a:gridCol>
                <a:gridCol w="576072">
                  <a:extLst>
                    <a:ext uri="{9D8B030D-6E8A-4147-A177-3AD203B41FA5}">
                      <a16:colId xmlns:a16="http://schemas.microsoft.com/office/drawing/2014/main" val="205429420"/>
                    </a:ext>
                  </a:extLst>
                </a:gridCol>
                <a:gridCol w="576072">
                  <a:extLst>
                    <a:ext uri="{9D8B030D-6E8A-4147-A177-3AD203B41FA5}">
                      <a16:colId xmlns:a16="http://schemas.microsoft.com/office/drawing/2014/main" val="2641741013"/>
                    </a:ext>
                  </a:extLst>
                </a:gridCol>
                <a:gridCol w="576072">
                  <a:extLst>
                    <a:ext uri="{9D8B030D-6E8A-4147-A177-3AD203B41FA5}">
                      <a16:colId xmlns:a16="http://schemas.microsoft.com/office/drawing/2014/main" val="2790707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567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- 2023-10-06 10:02:53</a:t>
                      </a:r>
                      <a:r>
                        <a:rPr kumimoji="0" lang="en-US" sz="1000" b="0" i="0" u="none" strike="noStrike" kern="1200" cap="none" spc="0" normalizeH="0" baseline="0" noProof="0">
                          <a:ln>
                            <a:noFill/>
                          </a:ln>
                          <a:solidFill>
                            <a:prstClr val="black"/>
                          </a:solidFill>
                          <a:effectLst/>
                          <a:uLnTx/>
                          <a:uFillTx/>
                          <a:latin typeface="Calibri"/>
                          <a:ea typeface="+mn-ea"/>
                          <a:cs typeface="+mn-cs"/>
                        </a:rPr>
                        <a:t>
 🔸We are Leica! Our associates, with their diverse backgrounds, differentiated and agile mindsets and skills, are one of the backbones and drivers of our culture and success.
🔸In our #IamLeica series, we put the spotlight on our colleagues - today we meet Alessandra Forcucci.
Curious about a career at Leica Microsystems? Check out our career site! 
👉 https://lnkd.in/epXFsnW
#leicamicrosystems #wonderwhatswithin #bestteamwins #lifeatleica #danaher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https://media.licdn.com/dms/image/D4E10AQHuOJYeKEsUAg/image-shrink_1280/0/1696579360528?e=1698303600&amp;v=beta&amp;t=Qdo_Q3BrePZaZJMksmR0c49neubxczMAZDQmsaGhnFQ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7.2208121827411 %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6047774"/>
                  </a:ext>
                </a:extLst>
              </a:tr>
            </a:tbl>
          </a:graphicData>
        </a:graphic>
      </p:graphicFrame>
      <p:sp>
        <p:nvSpPr>
          <p:cNvPr id="4" name="Text Placeholder 3">
            <a:extLst>
              <a:ext uri="{FF2B5EF4-FFF2-40B4-BE49-F238E27FC236}">
                <a16:creationId xmlns:a16="http://schemas.microsoft.com/office/drawing/2014/main" id="{D10F547B-909F-49DB-97AC-51A8A584507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78688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524E5-69AA-4FE9-A2D2-09AC36E88E9E}"/>
              </a:ext>
            </a:extLst>
          </p:cNvPr>
          <p:cNvSpPr>
            <a:spLocks noGrp="1"/>
          </p:cNvSpPr>
          <p:nvPr>
            <p:ph type="title"/>
          </p:nvPr>
        </p:nvSpPr>
        <p:spPr/>
        <p:txBody>
          <a:bodyPr/>
          <a:lstStyle/>
          <a:p>
            <a:r>
              <a:rPr lang="en-US"/>
              <a:t>LinkedIn LinkedIn Posts | Leica Microsystems - 3 of 25</a:t>
            </a:r>
          </a:p>
        </p:txBody>
      </p:sp>
      <p:graphicFrame>
        <p:nvGraphicFramePr>
          <p:cNvPr id="5" name="Table Placeholder 4">
            <a:extLst>
              <a:ext uri="{FF2B5EF4-FFF2-40B4-BE49-F238E27FC236}">
                <a16:creationId xmlns:a16="http://schemas.microsoft.com/office/drawing/2014/main" id="{D043DDC3-1BC3-41A0-9272-04C8DE9C6B45}"/>
              </a:ext>
            </a:extLst>
          </p:cNvPr>
          <p:cNvGraphicFramePr>
            <a:graphicFrameLocks noGrp="1"/>
          </p:cNvGraphicFramePr>
          <p:nvPr>
            <p:ph type="tbl" sz="quarter" idx="13"/>
            <p:extLst>
              <p:ext uri="{D42A27DB-BD31-4B8C-83A1-F6EECF244321}">
                <p14:modId xmlns:p14="http://schemas.microsoft.com/office/powerpoint/2010/main" val="252373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351231"/>
                    </a:ext>
                  </a:extLst>
                </a:gridCol>
                <a:gridCol w="1234440">
                  <a:extLst>
                    <a:ext uri="{9D8B030D-6E8A-4147-A177-3AD203B41FA5}">
                      <a16:colId xmlns:a16="http://schemas.microsoft.com/office/drawing/2014/main" val="2071828660"/>
                    </a:ext>
                  </a:extLst>
                </a:gridCol>
                <a:gridCol w="1810512">
                  <a:extLst>
                    <a:ext uri="{9D8B030D-6E8A-4147-A177-3AD203B41FA5}">
                      <a16:colId xmlns:a16="http://schemas.microsoft.com/office/drawing/2014/main" val="3872250614"/>
                    </a:ext>
                  </a:extLst>
                </a:gridCol>
                <a:gridCol w="576072">
                  <a:extLst>
                    <a:ext uri="{9D8B030D-6E8A-4147-A177-3AD203B41FA5}">
                      <a16:colId xmlns:a16="http://schemas.microsoft.com/office/drawing/2014/main" val="504691964"/>
                    </a:ext>
                  </a:extLst>
                </a:gridCol>
                <a:gridCol w="576072">
                  <a:extLst>
                    <a:ext uri="{9D8B030D-6E8A-4147-A177-3AD203B41FA5}">
                      <a16:colId xmlns:a16="http://schemas.microsoft.com/office/drawing/2014/main" val="176870614"/>
                    </a:ext>
                  </a:extLst>
                </a:gridCol>
                <a:gridCol w="576072">
                  <a:extLst>
                    <a:ext uri="{9D8B030D-6E8A-4147-A177-3AD203B41FA5}">
                      <a16:colId xmlns:a16="http://schemas.microsoft.com/office/drawing/2014/main" val="3575380031"/>
                    </a:ext>
                  </a:extLst>
                </a:gridCol>
                <a:gridCol w="576072">
                  <a:extLst>
                    <a:ext uri="{9D8B030D-6E8A-4147-A177-3AD203B41FA5}">
                      <a16:colId xmlns:a16="http://schemas.microsoft.com/office/drawing/2014/main" val="2454276075"/>
                    </a:ext>
                  </a:extLst>
                </a:gridCol>
                <a:gridCol w="576072">
                  <a:extLst>
                    <a:ext uri="{9D8B030D-6E8A-4147-A177-3AD203B41FA5}">
                      <a16:colId xmlns:a16="http://schemas.microsoft.com/office/drawing/2014/main" val="2304160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148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- 2023-10-05 15:02:42</a:t>
                      </a:r>
                      <a:r>
                        <a:rPr kumimoji="0" lang="en-US" sz="1000" b="0" i="0" u="none" strike="noStrike" kern="1200" cap="none" spc="0" normalizeH="0" baseline="0" noProof="0">
                          <a:ln>
                            <a:noFill/>
                          </a:ln>
                          <a:solidFill>
                            <a:prstClr val="black"/>
                          </a:solidFill>
                          <a:effectLst/>
                          <a:uLnTx/>
                          <a:uFillTx/>
                          <a:latin typeface="Calibri"/>
                          <a:ea typeface="+mn-ea"/>
                          <a:cs typeface="+mn-cs"/>
                        </a:rPr>
                        <a:t>
 📄 Read this article to learn how several important factors, like particle type, size, and composition, need to be taken into account when choosing a cleanliness analysis solution which best meets user needs for the automotive, electronics, and pharma industry. 
🖱 Click here!
#cleanliness #particles #analysis #industry #automotive #electronics #pharmaindustry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https://media.licdn.com/dms/image/D4E10AQGh1_bzp2ZbVA/image-shrink_1280/0/1696510961344?e=1698303600&amp;v=beta&amp;t=UOLi-t_pkxBVmFCJ800jnEZj1ZXzWFVxnuwuA1uJD1M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1.7295597484277 %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0888826"/>
                  </a:ext>
                </a:extLst>
              </a:tr>
            </a:tbl>
          </a:graphicData>
        </a:graphic>
      </p:graphicFrame>
      <p:sp>
        <p:nvSpPr>
          <p:cNvPr id="4" name="Text Placeholder 3">
            <a:extLst>
              <a:ext uri="{FF2B5EF4-FFF2-40B4-BE49-F238E27FC236}">
                <a16:creationId xmlns:a16="http://schemas.microsoft.com/office/drawing/2014/main" id="{AC1CEA71-55FC-4E1E-AF4C-C794F562C94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17091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93B38-BDDC-4E94-8CB2-1711631A9C0E}"/>
              </a:ext>
            </a:extLst>
          </p:cNvPr>
          <p:cNvSpPr>
            <a:spLocks noGrp="1"/>
          </p:cNvSpPr>
          <p:nvPr>
            <p:ph type="title"/>
          </p:nvPr>
        </p:nvSpPr>
        <p:spPr/>
        <p:txBody>
          <a:bodyPr/>
          <a:lstStyle/>
          <a:p>
            <a:r>
              <a:rPr lang="en-US"/>
              <a:t>LinkedIn LinkedIn Posts | Leica Microsystems - 4 of 25</a:t>
            </a:r>
          </a:p>
        </p:txBody>
      </p:sp>
      <p:graphicFrame>
        <p:nvGraphicFramePr>
          <p:cNvPr id="5" name="Table Placeholder 4">
            <a:extLst>
              <a:ext uri="{FF2B5EF4-FFF2-40B4-BE49-F238E27FC236}">
                <a16:creationId xmlns:a16="http://schemas.microsoft.com/office/drawing/2014/main" id="{BF16D421-BC36-44B0-BC20-CF0A59282FCB}"/>
              </a:ext>
            </a:extLst>
          </p:cNvPr>
          <p:cNvGraphicFramePr>
            <a:graphicFrameLocks noGrp="1"/>
          </p:cNvGraphicFramePr>
          <p:nvPr>
            <p:ph type="tbl" sz="quarter" idx="13"/>
            <p:extLst>
              <p:ext uri="{D42A27DB-BD31-4B8C-83A1-F6EECF244321}">
                <p14:modId xmlns:p14="http://schemas.microsoft.com/office/powerpoint/2010/main" val="123608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5742557"/>
                    </a:ext>
                  </a:extLst>
                </a:gridCol>
                <a:gridCol w="1234440">
                  <a:extLst>
                    <a:ext uri="{9D8B030D-6E8A-4147-A177-3AD203B41FA5}">
                      <a16:colId xmlns:a16="http://schemas.microsoft.com/office/drawing/2014/main" val="1833733086"/>
                    </a:ext>
                  </a:extLst>
                </a:gridCol>
                <a:gridCol w="1810512">
                  <a:extLst>
                    <a:ext uri="{9D8B030D-6E8A-4147-A177-3AD203B41FA5}">
                      <a16:colId xmlns:a16="http://schemas.microsoft.com/office/drawing/2014/main" val="3738998691"/>
                    </a:ext>
                  </a:extLst>
                </a:gridCol>
                <a:gridCol w="576072">
                  <a:extLst>
                    <a:ext uri="{9D8B030D-6E8A-4147-A177-3AD203B41FA5}">
                      <a16:colId xmlns:a16="http://schemas.microsoft.com/office/drawing/2014/main" val="415068695"/>
                    </a:ext>
                  </a:extLst>
                </a:gridCol>
                <a:gridCol w="576072">
                  <a:extLst>
                    <a:ext uri="{9D8B030D-6E8A-4147-A177-3AD203B41FA5}">
                      <a16:colId xmlns:a16="http://schemas.microsoft.com/office/drawing/2014/main" val="2054256761"/>
                    </a:ext>
                  </a:extLst>
                </a:gridCol>
                <a:gridCol w="576072">
                  <a:extLst>
                    <a:ext uri="{9D8B030D-6E8A-4147-A177-3AD203B41FA5}">
                      <a16:colId xmlns:a16="http://schemas.microsoft.com/office/drawing/2014/main" val="2342983832"/>
                    </a:ext>
                  </a:extLst>
                </a:gridCol>
                <a:gridCol w="576072">
                  <a:extLst>
                    <a:ext uri="{9D8B030D-6E8A-4147-A177-3AD203B41FA5}">
                      <a16:colId xmlns:a16="http://schemas.microsoft.com/office/drawing/2014/main" val="3481239539"/>
                    </a:ext>
                  </a:extLst>
                </a:gridCol>
                <a:gridCol w="576072">
                  <a:extLst>
                    <a:ext uri="{9D8B030D-6E8A-4147-A177-3AD203B41FA5}">
                      <a16:colId xmlns:a16="http://schemas.microsoft.com/office/drawing/2014/main" val="237634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4874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Leica Microsystems - 2023-10-05 10:00:35</a:t>
                      </a:r>
                      <a:r>
                        <a:rPr kumimoji="0" lang="fr-FR" sz="1000" b="0" i="0" u="none" strike="noStrike" kern="1200" cap="none" spc="0" normalizeH="0" baseline="0" noProof="0">
                          <a:ln>
                            <a:noFill/>
                          </a:ln>
                          <a:solidFill>
                            <a:prstClr val="black"/>
                          </a:solidFill>
                          <a:effectLst/>
                          <a:uLnTx/>
                          <a:uFillTx/>
                          <a:latin typeface="Calibri"/>
                          <a:ea typeface="+mn-ea"/>
                          <a:cs typeface="+mn-cs"/>
                        </a:rPr>
                        <a:t>
 ✅ Notre équipe Leica est prête pour vous accueillir sur le stand numéro 06 pour vous présenter notre microscope PROvido équipé de la technologie FusionOptics. 
✅ Réservez votre démonstration personnelle aujourd’hui et voyez davantage, tout simplement.
👉 https://fcld.ly/zfjkglg
#SFORL #SFORL2023 #PROvido #FusionOptics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https://media.licdn.com/dms/image/D4E10AQH55I9B3yPEPA/videocover-high/0/1696492837028?e=1698303600&amp;v=beta&amp;t=yZBhALI_kNI3296nP2Y3I32y59LuBuLiqilIuaUKlU8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3.3119658119658 %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extLst>
                  <a:ext uri="{0D108BD9-81ED-4DB2-BD59-A6C34878D82A}">
                    <a16:rowId xmlns:a16="http://schemas.microsoft.com/office/drawing/2014/main" val="4127570256"/>
                  </a:ext>
                </a:extLst>
              </a:tr>
            </a:tbl>
          </a:graphicData>
        </a:graphic>
      </p:graphicFrame>
      <p:sp>
        <p:nvSpPr>
          <p:cNvPr id="4" name="Text Placeholder 3">
            <a:extLst>
              <a:ext uri="{FF2B5EF4-FFF2-40B4-BE49-F238E27FC236}">
                <a16:creationId xmlns:a16="http://schemas.microsoft.com/office/drawing/2014/main" id="{4ABC69B6-7D9F-45E6-B921-863666E0CEEA}"/>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31977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B645E-5281-41E7-ACDC-E85DDC0F5AC3}"/>
              </a:ext>
            </a:extLst>
          </p:cNvPr>
          <p:cNvSpPr>
            <a:spLocks noGrp="1"/>
          </p:cNvSpPr>
          <p:nvPr>
            <p:ph type="title"/>
          </p:nvPr>
        </p:nvSpPr>
        <p:spPr/>
        <p:txBody>
          <a:bodyPr/>
          <a:lstStyle/>
          <a:p>
            <a:r>
              <a:rPr lang="en-US"/>
              <a:t>LinkedIn LinkedIn Posts | Leica Microsystems - 5 of 25</a:t>
            </a:r>
          </a:p>
        </p:txBody>
      </p:sp>
      <p:graphicFrame>
        <p:nvGraphicFramePr>
          <p:cNvPr id="5" name="Table Placeholder 4">
            <a:extLst>
              <a:ext uri="{FF2B5EF4-FFF2-40B4-BE49-F238E27FC236}">
                <a16:creationId xmlns:a16="http://schemas.microsoft.com/office/drawing/2014/main" id="{E973C552-9B46-4AA5-86D8-D3C451CC866B}"/>
              </a:ext>
            </a:extLst>
          </p:cNvPr>
          <p:cNvGraphicFramePr>
            <a:graphicFrameLocks noGrp="1"/>
          </p:cNvGraphicFramePr>
          <p:nvPr>
            <p:ph type="tbl" sz="quarter" idx="13"/>
            <p:extLst>
              <p:ext uri="{D42A27DB-BD31-4B8C-83A1-F6EECF244321}">
                <p14:modId xmlns:p14="http://schemas.microsoft.com/office/powerpoint/2010/main" val="366839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3601684"/>
                    </a:ext>
                  </a:extLst>
                </a:gridCol>
                <a:gridCol w="1234440">
                  <a:extLst>
                    <a:ext uri="{9D8B030D-6E8A-4147-A177-3AD203B41FA5}">
                      <a16:colId xmlns:a16="http://schemas.microsoft.com/office/drawing/2014/main" val="411083824"/>
                    </a:ext>
                  </a:extLst>
                </a:gridCol>
                <a:gridCol w="1810512">
                  <a:extLst>
                    <a:ext uri="{9D8B030D-6E8A-4147-A177-3AD203B41FA5}">
                      <a16:colId xmlns:a16="http://schemas.microsoft.com/office/drawing/2014/main" val="3959385806"/>
                    </a:ext>
                  </a:extLst>
                </a:gridCol>
                <a:gridCol w="576072">
                  <a:extLst>
                    <a:ext uri="{9D8B030D-6E8A-4147-A177-3AD203B41FA5}">
                      <a16:colId xmlns:a16="http://schemas.microsoft.com/office/drawing/2014/main" val="193793893"/>
                    </a:ext>
                  </a:extLst>
                </a:gridCol>
                <a:gridCol w="576072">
                  <a:extLst>
                    <a:ext uri="{9D8B030D-6E8A-4147-A177-3AD203B41FA5}">
                      <a16:colId xmlns:a16="http://schemas.microsoft.com/office/drawing/2014/main" val="706166256"/>
                    </a:ext>
                  </a:extLst>
                </a:gridCol>
                <a:gridCol w="576072">
                  <a:extLst>
                    <a:ext uri="{9D8B030D-6E8A-4147-A177-3AD203B41FA5}">
                      <a16:colId xmlns:a16="http://schemas.microsoft.com/office/drawing/2014/main" val="2897447355"/>
                    </a:ext>
                  </a:extLst>
                </a:gridCol>
                <a:gridCol w="576072">
                  <a:extLst>
                    <a:ext uri="{9D8B030D-6E8A-4147-A177-3AD203B41FA5}">
                      <a16:colId xmlns:a16="http://schemas.microsoft.com/office/drawing/2014/main" val="2090329839"/>
                    </a:ext>
                  </a:extLst>
                </a:gridCol>
                <a:gridCol w="576072">
                  <a:extLst>
                    <a:ext uri="{9D8B030D-6E8A-4147-A177-3AD203B41FA5}">
                      <a16:colId xmlns:a16="http://schemas.microsoft.com/office/drawing/2014/main" val="204600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275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- 2023-10-04 18:30:34</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 Lahn-Dill, strengthening its commitment to inclusive sports.
👉 https://lnkd.in/eWkRtgqS
#basketball #bestteamwins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https://media.licdn.com/dms/image/D4E10AQEpQejJ6Z3jVg/videocover-high/0/1696437039092?e=1698303600&amp;v=beta&amp;t=ozJTKJiLRgKHxhaydFGHGYkZVFG28_HxR5W3JY23-Rc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3.4586834162656 %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4935</a:t>
                      </a:r>
                    </a:p>
                  </a:txBody>
                  <a:tcPr/>
                </a:tc>
                <a:extLst>
                  <a:ext uri="{0D108BD9-81ED-4DB2-BD59-A6C34878D82A}">
                    <a16:rowId xmlns:a16="http://schemas.microsoft.com/office/drawing/2014/main" val="3869302722"/>
                  </a:ext>
                </a:extLst>
              </a:tr>
            </a:tbl>
          </a:graphicData>
        </a:graphic>
      </p:graphicFrame>
      <p:sp>
        <p:nvSpPr>
          <p:cNvPr id="4" name="Text Placeholder 3">
            <a:extLst>
              <a:ext uri="{FF2B5EF4-FFF2-40B4-BE49-F238E27FC236}">
                <a16:creationId xmlns:a16="http://schemas.microsoft.com/office/drawing/2014/main" id="{C7A62DD6-482E-419B-9C83-C1FF20B91BD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0392288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6343D-80C9-4F42-8FE8-DEE5BD1AB3C1}"/>
              </a:ext>
            </a:extLst>
          </p:cNvPr>
          <p:cNvSpPr>
            <a:spLocks noGrp="1"/>
          </p:cNvSpPr>
          <p:nvPr>
            <p:ph type="title"/>
          </p:nvPr>
        </p:nvSpPr>
        <p:spPr/>
        <p:txBody>
          <a:bodyPr/>
          <a:lstStyle/>
          <a:p>
            <a:r>
              <a:rPr lang="en-US"/>
              <a:t>LinkedIn LinkedIn Posts | Leica Microsystems - 6 of 25</a:t>
            </a:r>
          </a:p>
        </p:txBody>
      </p:sp>
      <p:graphicFrame>
        <p:nvGraphicFramePr>
          <p:cNvPr id="5" name="Table Placeholder 4">
            <a:extLst>
              <a:ext uri="{FF2B5EF4-FFF2-40B4-BE49-F238E27FC236}">
                <a16:creationId xmlns:a16="http://schemas.microsoft.com/office/drawing/2014/main" id="{DA0A8C0B-DB18-4B00-9456-A7AC5E937985}"/>
              </a:ext>
            </a:extLst>
          </p:cNvPr>
          <p:cNvGraphicFramePr>
            <a:graphicFrameLocks noGrp="1"/>
          </p:cNvGraphicFramePr>
          <p:nvPr>
            <p:ph type="tbl" sz="quarter" idx="13"/>
            <p:extLst>
              <p:ext uri="{D42A27DB-BD31-4B8C-83A1-F6EECF244321}">
                <p14:modId xmlns:p14="http://schemas.microsoft.com/office/powerpoint/2010/main" val="124279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1194191"/>
                    </a:ext>
                  </a:extLst>
                </a:gridCol>
                <a:gridCol w="1234440">
                  <a:extLst>
                    <a:ext uri="{9D8B030D-6E8A-4147-A177-3AD203B41FA5}">
                      <a16:colId xmlns:a16="http://schemas.microsoft.com/office/drawing/2014/main" val="1048449306"/>
                    </a:ext>
                  </a:extLst>
                </a:gridCol>
                <a:gridCol w="1810512">
                  <a:extLst>
                    <a:ext uri="{9D8B030D-6E8A-4147-A177-3AD203B41FA5}">
                      <a16:colId xmlns:a16="http://schemas.microsoft.com/office/drawing/2014/main" val="460458093"/>
                    </a:ext>
                  </a:extLst>
                </a:gridCol>
                <a:gridCol w="576072">
                  <a:extLst>
                    <a:ext uri="{9D8B030D-6E8A-4147-A177-3AD203B41FA5}">
                      <a16:colId xmlns:a16="http://schemas.microsoft.com/office/drawing/2014/main" val="449131377"/>
                    </a:ext>
                  </a:extLst>
                </a:gridCol>
                <a:gridCol w="576072">
                  <a:extLst>
                    <a:ext uri="{9D8B030D-6E8A-4147-A177-3AD203B41FA5}">
                      <a16:colId xmlns:a16="http://schemas.microsoft.com/office/drawing/2014/main" val="3499279142"/>
                    </a:ext>
                  </a:extLst>
                </a:gridCol>
                <a:gridCol w="576072">
                  <a:extLst>
                    <a:ext uri="{9D8B030D-6E8A-4147-A177-3AD203B41FA5}">
                      <a16:colId xmlns:a16="http://schemas.microsoft.com/office/drawing/2014/main" val="3142168856"/>
                    </a:ext>
                  </a:extLst>
                </a:gridCol>
                <a:gridCol w="576072">
                  <a:extLst>
                    <a:ext uri="{9D8B030D-6E8A-4147-A177-3AD203B41FA5}">
                      <a16:colId xmlns:a16="http://schemas.microsoft.com/office/drawing/2014/main" val="2956360699"/>
                    </a:ext>
                  </a:extLst>
                </a:gridCol>
                <a:gridCol w="576072">
                  <a:extLst>
                    <a:ext uri="{9D8B030D-6E8A-4147-A177-3AD203B41FA5}">
                      <a16:colId xmlns:a16="http://schemas.microsoft.com/office/drawing/2014/main" val="1939794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2674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- 2023-10-04 10:00:21</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and gain 3D insights in a temporal context! Join our "See the Hidden" Workshop on Oct 17. Uncover the future of Correlative Imaging &amp; Live Cell Techniques. Register now! 😃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https://media.licdn.com/dms/image/D4E10AQHgFwaGY41YpQ/image-shrink_1280/0/1696406421042?e=1698303600&amp;v=beta&amp;t=yc31qimphyC9KjFlTaoJcGROaTtlGchTE0IusnZwxVU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2.9476787030214 %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9460491"/>
                  </a:ext>
                </a:extLst>
              </a:tr>
            </a:tbl>
          </a:graphicData>
        </a:graphic>
      </p:graphicFrame>
      <p:sp>
        <p:nvSpPr>
          <p:cNvPr id="4" name="Text Placeholder 3">
            <a:extLst>
              <a:ext uri="{FF2B5EF4-FFF2-40B4-BE49-F238E27FC236}">
                <a16:creationId xmlns:a16="http://schemas.microsoft.com/office/drawing/2014/main" id="{7B5C51CA-15F2-4922-9869-70E66F9CAAD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084107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3AE2A-83BB-4F6B-A06A-4D7BAFD5AFA7}"/>
              </a:ext>
            </a:extLst>
          </p:cNvPr>
          <p:cNvSpPr>
            <a:spLocks noGrp="1"/>
          </p:cNvSpPr>
          <p:nvPr>
            <p:ph type="title"/>
          </p:nvPr>
        </p:nvSpPr>
        <p:spPr/>
        <p:txBody>
          <a:bodyPr/>
          <a:lstStyle/>
          <a:p>
            <a:r>
              <a:rPr lang="en-US"/>
              <a:t>LinkedIn LinkedIn Posts | Leica Microsystems - 7 of 25</a:t>
            </a:r>
          </a:p>
        </p:txBody>
      </p:sp>
      <p:graphicFrame>
        <p:nvGraphicFramePr>
          <p:cNvPr id="5" name="Table Placeholder 4">
            <a:extLst>
              <a:ext uri="{FF2B5EF4-FFF2-40B4-BE49-F238E27FC236}">
                <a16:creationId xmlns:a16="http://schemas.microsoft.com/office/drawing/2014/main" id="{A755AF01-6F5F-4FB1-9FCE-8B08D59BEED0}"/>
              </a:ext>
            </a:extLst>
          </p:cNvPr>
          <p:cNvGraphicFramePr>
            <a:graphicFrameLocks noGrp="1"/>
          </p:cNvGraphicFramePr>
          <p:nvPr>
            <p:ph type="tbl" sz="quarter" idx="13"/>
            <p:extLst>
              <p:ext uri="{D42A27DB-BD31-4B8C-83A1-F6EECF244321}">
                <p14:modId xmlns:p14="http://schemas.microsoft.com/office/powerpoint/2010/main" val="298460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3083953"/>
                    </a:ext>
                  </a:extLst>
                </a:gridCol>
                <a:gridCol w="1234440">
                  <a:extLst>
                    <a:ext uri="{9D8B030D-6E8A-4147-A177-3AD203B41FA5}">
                      <a16:colId xmlns:a16="http://schemas.microsoft.com/office/drawing/2014/main" val="1035079436"/>
                    </a:ext>
                  </a:extLst>
                </a:gridCol>
                <a:gridCol w="1810512">
                  <a:extLst>
                    <a:ext uri="{9D8B030D-6E8A-4147-A177-3AD203B41FA5}">
                      <a16:colId xmlns:a16="http://schemas.microsoft.com/office/drawing/2014/main" val="81821084"/>
                    </a:ext>
                  </a:extLst>
                </a:gridCol>
                <a:gridCol w="576072">
                  <a:extLst>
                    <a:ext uri="{9D8B030D-6E8A-4147-A177-3AD203B41FA5}">
                      <a16:colId xmlns:a16="http://schemas.microsoft.com/office/drawing/2014/main" val="3700558071"/>
                    </a:ext>
                  </a:extLst>
                </a:gridCol>
                <a:gridCol w="576072">
                  <a:extLst>
                    <a:ext uri="{9D8B030D-6E8A-4147-A177-3AD203B41FA5}">
                      <a16:colId xmlns:a16="http://schemas.microsoft.com/office/drawing/2014/main" val="1725897150"/>
                    </a:ext>
                  </a:extLst>
                </a:gridCol>
                <a:gridCol w="576072">
                  <a:extLst>
                    <a:ext uri="{9D8B030D-6E8A-4147-A177-3AD203B41FA5}">
                      <a16:colId xmlns:a16="http://schemas.microsoft.com/office/drawing/2014/main" val="2029007582"/>
                    </a:ext>
                  </a:extLst>
                </a:gridCol>
                <a:gridCol w="576072">
                  <a:extLst>
                    <a:ext uri="{9D8B030D-6E8A-4147-A177-3AD203B41FA5}">
                      <a16:colId xmlns:a16="http://schemas.microsoft.com/office/drawing/2014/main" val="1104373992"/>
                    </a:ext>
                  </a:extLst>
                </a:gridCol>
                <a:gridCol w="576072">
                  <a:extLst>
                    <a:ext uri="{9D8B030D-6E8A-4147-A177-3AD203B41FA5}">
                      <a16:colId xmlns:a16="http://schemas.microsoft.com/office/drawing/2014/main" val="203584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5756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- 2023-10-03 15:00:12</a:t>
                      </a:r>
                      <a:r>
                        <a:rPr kumimoji="0" lang="en-US" sz="1000" b="0" i="0" u="none" strike="noStrike" kern="1200" cap="none" spc="0" normalizeH="0" baseline="0" noProof="0">
                          <a:ln>
                            <a:noFill/>
                          </a:ln>
                          <a:solidFill>
                            <a:prstClr val="black"/>
                          </a:solidFill>
                          <a:effectLst/>
                          <a:uLnTx/>
                          <a:uFillTx/>
                          <a:latin typeface="Calibri"/>
                          <a:ea typeface="+mn-ea"/>
                          <a:cs typeface="+mn-cs"/>
                        </a:rPr>
                        <a:t>
 🌟  We are excited to announce #AI Image Analysis Office Hours. Join us every Tuesday and meet our experts on-site, who will help you uncover hidden details in your data. Time to speed up your image analysis and publish faster!
🌟 Register now 👉 https://lnkd.in/eJGrJn67
#BIH #BostonLifeSciences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https://media.licdn.com/dms/image/D4E10AQFe4vnbeuz6BQ/image-shrink_1280/0/1696338011533?e=1698303600&amp;v=beta&amp;t=KzT6A3RMTzXpF0FWHgc0JTQ2tuf2GBsR4K5m58QNtLY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2.6455026455026 %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9847519"/>
                  </a:ext>
                </a:extLst>
              </a:tr>
            </a:tbl>
          </a:graphicData>
        </a:graphic>
      </p:graphicFrame>
      <p:sp>
        <p:nvSpPr>
          <p:cNvPr id="4" name="Text Placeholder 3">
            <a:extLst>
              <a:ext uri="{FF2B5EF4-FFF2-40B4-BE49-F238E27FC236}">
                <a16:creationId xmlns:a16="http://schemas.microsoft.com/office/drawing/2014/main" id="{30B030F3-3117-4EF9-BE6D-213573F7B0D9}"/>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2023655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884C-BF6B-4432-A214-084AA2048EAD}"/>
              </a:ext>
            </a:extLst>
          </p:cNvPr>
          <p:cNvSpPr>
            <a:spLocks noGrp="1"/>
          </p:cNvSpPr>
          <p:nvPr>
            <p:ph type="title"/>
          </p:nvPr>
        </p:nvSpPr>
        <p:spPr/>
        <p:txBody>
          <a:bodyPr/>
          <a:lstStyle/>
          <a:p>
            <a:r>
              <a:rPr lang="en-US"/>
              <a:t>LinkedIn LinkedIn Posts | Leica Microsystems - 8 of 25</a:t>
            </a:r>
          </a:p>
        </p:txBody>
      </p:sp>
      <p:graphicFrame>
        <p:nvGraphicFramePr>
          <p:cNvPr id="5" name="Table Placeholder 4">
            <a:extLst>
              <a:ext uri="{FF2B5EF4-FFF2-40B4-BE49-F238E27FC236}">
                <a16:creationId xmlns:a16="http://schemas.microsoft.com/office/drawing/2014/main" id="{2FC9C274-3ADB-49FB-B683-734C964577F4}"/>
              </a:ext>
            </a:extLst>
          </p:cNvPr>
          <p:cNvGraphicFramePr>
            <a:graphicFrameLocks noGrp="1"/>
          </p:cNvGraphicFramePr>
          <p:nvPr>
            <p:ph type="tbl" sz="quarter" idx="13"/>
            <p:extLst>
              <p:ext uri="{D42A27DB-BD31-4B8C-83A1-F6EECF244321}">
                <p14:modId xmlns:p14="http://schemas.microsoft.com/office/powerpoint/2010/main" val="442209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5977957"/>
                    </a:ext>
                  </a:extLst>
                </a:gridCol>
                <a:gridCol w="1234440">
                  <a:extLst>
                    <a:ext uri="{9D8B030D-6E8A-4147-A177-3AD203B41FA5}">
                      <a16:colId xmlns:a16="http://schemas.microsoft.com/office/drawing/2014/main" val="171819730"/>
                    </a:ext>
                  </a:extLst>
                </a:gridCol>
                <a:gridCol w="1810512">
                  <a:extLst>
                    <a:ext uri="{9D8B030D-6E8A-4147-A177-3AD203B41FA5}">
                      <a16:colId xmlns:a16="http://schemas.microsoft.com/office/drawing/2014/main" val="3080677397"/>
                    </a:ext>
                  </a:extLst>
                </a:gridCol>
                <a:gridCol w="576072">
                  <a:extLst>
                    <a:ext uri="{9D8B030D-6E8A-4147-A177-3AD203B41FA5}">
                      <a16:colId xmlns:a16="http://schemas.microsoft.com/office/drawing/2014/main" val="285123894"/>
                    </a:ext>
                  </a:extLst>
                </a:gridCol>
                <a:gridCol w="576072">
                  <a:extLst>
                    <a:ext uri="{9D8B030D-6E8A-4147-A177-3AD203B41FA5}">
                      <a16:colId xmlns:a16="http://schemas.microsoft.com/office/drawing/2014/main" val="1790121947"/>
                    </a:ext>
                  </a:extLst>
                </a:gridCol>
                <a:gridCol w="576072">
                  <a:extLst>
                    <a:ext uri="{9D8B030D-6E8A-4147-A177-3AD203B41FA5}">
                      <a16:colId xmlns:a16="http://schemas.microsoft.com/office/drawing/2014/main" val="3458377607"/>
                    </a:ext>
                  </a:extLst>
                </a:gridCol>
                <a:gridCol w="576072">
                  <a:extLst>
                    <a:ext uri="{9D8B030D-6E8A-4147-A177-3AD203B41FA5}">
                      <a16:colId xmlns:a16="http://schemas.microsoft.com/office/drawing/2014/main" val="3751140834"/>
                    </a:ext>
                  </a:extLst>
                </a:gridCol>
                <a:gridCol w="576072">
                  <a:extLst>
                    <a:ext uri="{9D8B030D-6E8A-4147-A177-3AD203B41FA5}">
                      <a16:colId xmlns:a16="http://schemas.microsoft.com/office/drawing/2014/main" val="384290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1105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- 2023-10-03 10:00:38</a:t>
                      </a:r>
                      <a:r>
                        <a:rPr kumimoji="0" lang="en-US" sz="1000" b="0" i="0" u="none" strike="noStrike" kern="1200" cap="none" spc="0" normalizeH="0" baseline="0" noProof="0">
                          <a:ln>
                            <a:noFill/>
                          </a:ln>
                          <a:solidFill>
                            <a:prstClr val="black"/>
                          </a:solidFill>
                          <a:effectLst/>
                          <a:uLnTx/>
                          <a:uFillTx/>
                          <a:latin typeface="Calibri"/>
                          <a:ea typeface="+mn-ea"/>
                          <a:cs typeface="+mn-cs"/>
                        </a:rPr>
                        <a:t>
 ✅ Optimize inspection efficiency with the Enersight software platform for comparison, measurement, and data sharing tasks.
✅ Compare live images directly on a monitor to customized overlays and check if parts or components are within specified tolerances. Find out more details here!
#ivesta3 #flexacam #enersight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https://media.licdn.com/dms/image/D4E10AQHxqyLIqesUaw/image-shrink_1280/0/1696320038152?e=1698303600&amp;v=beta&amp;t=BIaBTvi5WVGl-4YyQr3M8kE9bSO9XDzqLb3IIJr8Fp0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2.1861336664585 %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0530367"/>
                  </a:ext>
                </a:extLst>
              </a:tr>
            </a:tbl>
          </a:graphicData>
        </a:graphic>
      </p:graphicFrame>
      <p:sp>
        <p:nvSpPr>
          <p:cNvPr id="4" name="Text Placeholder 3">
            <a:extLst>
              <a:ext uri="{FF2B5EF4-FFF2-40B4-BE49-F238E27FC236}">
                <a16:creationId xmlns:a16="http://schemas.microsoft.com/office/drawing/2014/main" id="{F30F3C79-2B9E-4260-BBC4-FB63AA307BE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742266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7920E-876E-4F8E-88E1-6F76EE33C4EF}"/>
              </a:ext>
            </a:extLst>
          </p:cNvPr>
          <p:cNvSpPr>
            <a:spLocks noGrp="1"/>
          </p:cNvSpPr>
          <p:nvPr>
            <p:ph type="title"/>
          </p:nvPr>
        </p:nvSpPr>
        <p:spPr/>
        <p:txBody>
          <a:bodyPr/>
          <a:lstStyle/>
          <a:p>
            <a:r>
              <a:rPr lang="en-US"/>
              <a:t>LinkedIn LinkedIn Posts | Leica Microsystems - 9 of 25</a:t>
            </a:r>
          </a:p>
        </p:txBody>
      </p:sp>
      <p:graphicFrame>
        <p:nvGraphicFramePr>
          <p:cNvPr id="5" name="Table Placeholder 4">
            <a:extLst>
              <a:ext uri="{FF2B5EF4-FFF2-40B4-BE49-F238E27FC236}">
                <a16:creationId xmlns:a16="http://schemas.microsoft.com/office/drawing/2014/main" id="{BAFFB7C2-6837-43C0-AB74-804C1D7C9184}"/>
              </a:ext>
            </a:extLst>
          </p:cNvPr>
          <p:cNvGraphicFramePr>
            <a:graphicFrameLocks noGrp="1"/>
          </p:cNvGraphicFramePr>
          <p:nvPr>
            <p:ph type="tbl" sz="quarter" idx="13"/>
            <p:extLst>
              <p:ext uri="{D42A27DB-BD31-4B8C-83A1-F6EECF244321}">
                <p14:modId xmlns:p14="http://schemas.microsoft.com/office/powerpoint/2010/main" val="3896573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5228059"/>
                    </a:ext>
                  </a:extLst>
                </a:gridCol>
                <a:gridCol w="1234440">
                  <a:extLst>
                    <a:ext uri="{9D8B030D-6E8A-4147-A177-3AD203B41FA5}">
                      <a16:colId xmlns:a16="http://schemas.microsoft.com/office/drawing/2014/main" val="1879949517"/>
                    </a:ext>
                  </a:extLst>
                </a:gridCol>
                <a:gridCol w="1810512">
                  <a:extLst>
                    <a:ext uri="{9D8B030D-6E8A-4147-A177-3AD203B41FA5}">
                      <a16:colId xmlns:a16="http://schemas.microsoft.com/office/drawing/2014/main" val="616621518"/>
                    </a:ext>
                  </a:extLst>
                </a:gridCol>
                <a:gridCol w="576072">
                  <a:extLst>
                    <a:ext uri="{9D8B030D-6E8A-4147-A177-3AD203B41FA5}">
                      <a16:colId xmlns:a16="http://schemas.microsoft.com/office/drawing/2014/main" val="1004985393"/>
                    </a:ext>
                  </a:extLst>
                </a:gridCol>
                <a:gridCol w="576072">
                  <a:extLst>
                    <a:ext uri="{9D8B030D-6E8A-4147-A177-3AD203B41FA5}">
                      <a16:colId xmlns:a16="http://schemas.microsoft.com/office/drawing/2014/main" val="746037847"/>
                    </a:ext>
                  </a:extLst>
                </a:gridCol>
                <a:gridCol w="576072">
                  <a:extLst>
                    <a:ext uri="{9D8B030D-6E8A-4147-A177-3AD203B41FA5}">
                      <a16:colId xmlns:a16="http://schemas.microsoft.com/office/drawing/2014/main" val="1124783915"/>
                    </a:ext>
                  </a:extLst>
                </a:gridCol>
                <a:gridCol w="576072">
                  <a:extLst>
                    <a:ext uri="{9D8B030D-6E8A-4147-A177-3AD203B41FA5}">
                      <a16:colId xmlns:a16="http://schemas.microsoft.com/office/drawing/2014/main" val="2879005383"/>
                    </a:ext>
                  </a:extLst>
                </a:gridCol>
                <a:gridCol w="576072">
                  <a:extLst>
                    <a:ext uri="{9D8B030D-6E8A-4147-A177-3AD203B41FA5}">
                      <a16:colId xmlns:a16="http://schemas.microsoft.com/office/drawing/2014/main" val="2080114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2650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- 2023-10-02 15:00:15</a:t>
                      </a:r>
                      <a:r>
                        <a:rPr kumimoji="0" lang="en-US" sz="1000" b="0" i="0" u="none" strike="noStrike" kern="1200" cap="none" spc="0" normalizeH="0" baseline="0" noProof="0">
                          <a:ln>
                            <a:noFill/>
                          </a:ln>
                          <a:solidFill>
                            <a:prstClr val="black"/>
                          </a:solidFill>
                          <a:effectLst/>
                          <a:uLnTx/>
                          <a:uFillTx/>
                          <a:latin typeface="Calibri"/>
                          <a:ea typeface="+mn-ea"/>
                          <a:cs typeface="+mn-cs"/>
                        </a:rPr>
                        <a:t>
 #MultiplexingMonday
☑️ Interested in moving beyond the limitations of traditional microscopy, but overwhelmed by the numbers of multiplexed imaging techniques available? 
☑️ Explore options in #multiplexing technologies, as well as their benefits and disadvantages in this rapidly evolving space. Get 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https://media.licdn.com/dms/image/D4E10AQEI5pQh3Hlezg/image-shrink_1280/0/1696251613618?e=1698303600&amp;v=beta&amp;t=fERv-92-4gk5JU3vMNqKhfxGA_DyhYeuha3NnnX1n-A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3.4516380655226 %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48682708"/>
                  </a:ext>
                </a:extLst>
              </a:tr>
            </a:tbl>
          </a:graphicData>
        </a:graphic>
      </p:graphicFrame>
      <p:sp>
        <p:nvSpPr>
          <p:cNvPr id="4" name="Text Placeholder 3">
            <a:extLst>
              <a:ext uri="{FF2B5EF4-FFF2-40B4-BE49-F238E27FC236}">
                <a16:creationId xmlns:a16="http://schemas.microsoft.com/office/drawing/2014/main" id="{C723D769-9201-44F3-B350-DA8D998EDAE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200016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87C0-B343-4B6D-BA8F-B40B48F4C908}"/>
              </a:ext>
            </a:extLst>
          </p:cNvPr>
          <p:cNvSpPr>
            <a:spLocks noGrp="1"/>
          </p:cNvSpPr>
          <p:nvPr>
            <p:ph type="title"/>
          </p:nvPr>
        </p:nvSpPr>
        <p:spPr/>
        <p:txBody>
          <a:bodyPr/>
          <a:lstStyle/>
          <a:p>
            <a:r>
              <a:rPr lang="en-US"/>
              <a:t>LinkedIn LinkedIn Posts | Leica Microsystems - 10 of 25</a:t>
            </a:r>
          </a:p>
        </p:txBody>
      </p:sp>
      <p:graphicFrame>
        <p:nvGraphicFramePr>
          <p:cNvPr id="5" name="Table Placeholder 4">
            <a:extLst>
              <a:ext uri="{FF2B5EF4-FFF2-40B4-BE49-F238E27FC236}">
                <a16:creationId xmlns:a16="http://schemas.microsoft.com/office/drawing/2014/main" id="{F4734BFF-C6A6-45EF-8FDB-A7834992568E}"/>
              </a:ext>
            </a:extLst>
          </p:cNvPr>
          <p:cNvGraphicFramePr>
            <a:graphicFrameLocks noGrp="1"/>
          </p:cNvGraphicFramePr>
          <p:nvPr>
            <p:ph type="tbl" sz="quarter" idx="13"/>
            <p:extLst>
              <p:ext uri="{D42A27DB-BD31-4B8C-83A1-F6EECF244321}">
                <p14:modId xmlns:p14="http://schemas.microsoft.com/office/powerpoint/2010/main" val="61124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39209143"/>
                    </a:ext>
                  </a:extLst>
                </a:gridCol>
                <a:gridCol w="1234440">
                  <a:extLst>
                    <a:ext uri="{9D8B030D-6E8A-4147-A177-3AD203B41FA5}">
                      <a16:colId xmlns:a16="http://schemas.microsoft.com/office/drawing/2014/main" val="827961799"/>
                    </a:ext>
                  </a:extLst>
                </a:gridCol>
                <a:gridCol w="1810512">
                  <a:extLst>
                    <a:ext uri="{9D8B030D-6E8A-4147-A177-3AD203B41FA5}">
                      <a16:colId xmlns:a16="http://schemas.microsoft.com/office/drawing/2014/main" val="3858836407"/>
                    </a:ext>
                  </a:extLst>
                </a:gridCol>
                <a:gridCol w="576072">
                  <a:extLst>
                    <a:ext uri="{9D8B030D-6E8A-4147-A177-3AD203B41FA5}">
                      <a16:colId xmlns:a16="http://schemas.microsoft.com/office/drawing/2014/main" val="3137788378"/>
                    </a:ext>
                  </a:extLst>
                </a:gridCol>
                <a:gridCol w="576072">
                  <a:extLst>
                    <a:ext uri="{9D8B030D-6E8A-4147-A177-3AD203B41FA5}">
                      <a16:colId xmlns:a16="http://schemas.microsoft.com/office/drawing/2014/main" val="967732560"/>
                    </a:ext>
                  </a:extLst>
                </a:gridCol>
                <a:gridCol w="576072">
                  <a:extLst>
                    <a:ext uri="{9D8B030D-6E8A-4147-A177-3AD203B41FA5}">
                      <a16:colId xmlns:a16="http://schemas.microsoft.com/office/drawing/2014/main" val="681794922"/>
                    </a:ext>
                  </a:extLst>
                </a:gridCol>
                <a:gridCol w="576072">
                  <a:extLst>
                    <a:ext uri="{9D8B030D-6E8A-4147-A177-3AD203B41FA5}">
                      <a16:colId xmlns:a16="http://schemas.microsoft.com/office/drawing/2014/main" val="2869155189"/>
                    </a:ext>
                  </a:extLst>
                </a:gridCol>
                <a:gridCol w="576072">
                  <a:extLst>
                    <a:ext uri="{9D8B030D-6E8A-4147-A177-3AD203B41FA5}">
                      <a16:colId xmlns:a16="http://schemas.microsoft.com/office/drawing/2014/main" val="3214828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1350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- 2023-10-02 10:00:57</a:t>
                      </a:r>
                      <a:r>
                        <a:rPr kumimoji="0" lang="en-US" sz="1000" b="0" i="0" u="none" strike="noStrike" kern="1200" cap="none" spc="0" normalizeH="0" baseline="0" noProof="0">
                          <a:ln>
                            <a:noFill/>
                          </a:ln>
                          <a:solidFill>
                            <a:prstClr val="black"/>
                          </a:solidFill>
                          <a:effectLst/>
                          <a:uLnTx/>
                          <a:uFillTx/>
                          <a:latin typeface="Calibri"/>
                          <a:ea typeface="+mn-ea"/>
                          <a:cs typeface="+mn-cs"/>
                        </a:rPr>
                        <a:t>
 🐾 Calling all passionate veterinary surgeons and ophthalmologists! 
🐶🐱 Elevate your skills and make a difference in the lives of animals. Join us for an exclusive webinar on surgical microscopes in veterinary ophthalmology. Discover the latest innovations and real-world success stories. Don't miss out! Save your spot for November 3rd at 10 AM (UTC+8). Register now!
#VeterinaryCare #SurgicalMicroscopes #AnimalWellness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https://media.licdn.com/dms/image/D4E10AQFxX9p0h0HNQg/image-shrink_1280/0/1696233656516?e=1698303600&amp;v=beta&amp;t=kMrEcO48A3uWX3qa53MAWd3v3VcciCBgtZ45b-tr8s0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2.9361942405421 %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01730898"/>
                  </a:ext>
                </a:extLst>
              </a:tr>
            </a:tbl>
          </a:graphicData>
        </a:graphic>
      </p:graphicFrame>
      <p:sp>
        <p:nvSpPr>
          <p:cNvPr id="4" name="Text Placeholder 3">
            <a:extLst>
              <a:ext uri="{FF2B5EF4-FFF2-40B4-BE49-F238E27FC236}">
                <a16:creationId xmlns:a16="http://schemas.microsoft.com/office/drawing/2014/main" id="{80C2F8E9-672E-45C5-B6B2-5CD50AF8EA4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353645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ADEFD-CDB6-43BD-B692-CEA2FED9B7F6}"/>
              </a:ext>
            </a:extLst>
          </p:cNvPr>
          <p:cNvSpPr>
            <a:spLocks noGrp="1"/>
          </p:cNvSpPr>
          <p:nvPr>
            <p:ph type="title"/>
          </p:nvPr>
        </p:nvSpPr>
        <p:spPr/>
        <p:txBody>
          <a:bodyPr/>
          <a:lstStyle/>
          <a:p>
            <a:r>
              <a:rPr lang="en-US"/>
              <a:t>LinkedIn LinkedIn Posts | Leica Microsystems - 11 of 25</a:t>
            </a:r>
          </a:p>
        </p:txBody>
      </p:sp>
      <p:graphicFrame>
        <p:nvGraphicFramePr>
          <p:cNvPr id="5" name="Table Placeholder 4">
            <a:extLst>
              <a:ext uri="{FF2B5EF4-FFF2-40B4-BE49-F238E27FC236}">
                <a16:creationId xmlns:a16="http://schemas.microsoft.com/office/drawing/2014/main" id="{F98282F9-F680-456F-90E4-76A0D4004FA3}"/>
              </a:ext>
            </a:extLst>
          </p:cNvPr>
          <p:cNvGraphicFramePr>
            <a:graphicFrameLocks noGrp="1"/>
          </p:cNvGraphicFramePr>
          <p:nvPr>
            <p:ph type="tbl" sz="quarter" idx="13"/>
            <p:extLst>
              <p:ext uri="{D42A27DB-BD31-4B8C-83A1-F6EECF244321}">
                <p14:modId xmlns:p14="http://schemas.microsoft.com/office/powerpoint/2010/main" val="386320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8293253"/>
                    </a:ext>
                  </a:extLst>
                </a:gridCol>
                <a:gridCol w="1234440">
                  <a:extLst>
                    <a:ext uri="{9D8B030D-6E8A-4147-A177-3AD203B41FA5}">
                      <a16:colId xmlns:a16="http://schemas.microsoft.com/office/drawing/2014/main" val="1683149849"/>
                    </a:ext>
                  </a:extLst>
                </a:gridCol>
                <a:gridCol w="1810512">
                  <a:extLst>
                    <a:ext uri="{9D8B030D-6E8A-4147-A177-3AD203B41FA5}">
                      <a16:colId xmlns:a16="http://schemas.microsoft.com/office/drawing/2014/main" val="61879364"/>
                    </a:ext>
                  </a:extLst>
                </a:gridCol>
                <a:gridCol w="576072">
                  <a:extLst>
                    <a:ext uri="{9D8B030D-6E8A-4147-A177-3AD203B41FA5}">
                      <a16:colId xmlns:a16="http://schemas.microsoft.com/office/drawing/2014/main" val="1582946425"/>
                    </a:ext>
                  </a:extLst>
                </a:gridCol>
                <a:gridCol w="576072">
                  <a:extLst>
                    <a:ext uri="{9D8B030D-6E8A-4147-A177-3AD203B41FA5}">
                      <a16:colId xmlns:a16="http://schemas.microsoft.com/office/drawing/2014/main" val="3410898432"/>
                    </a:ext>
                  </a:extLst>
                </a:gridCol>
                <a:gridCol w="576072">
                  <a:extLst>
                    <a:ext uri="{9D8B030D-6E8A-4147-A177-3AD203B41FA5}">
                      <a16:colId xmlns:a16="http://schemas.microsoft.com/office/drawing/2014/main" val="1583240614"/>
                    </a:ext>
                  </a:extLst>
                </a:gridCol>
                <a:gridCol w="576072">
                  <a:extLst>
                    <a:ext uri="{9D8B030D-6E8A-4147-A177-3AD203B41FA5}">
                      <a16:colId xmlns:a16="http://schemas.microsoft.com/office/drawing/2014/main" val="4141199334"/>
                    </a:ext>
                  </a:extLst>
                </a:gridCol>
                <a:gridCol w="576072">
                  <a:extLst>
                    <a:ext uri="{9D8B030D-6E8A-4147-A177-3AD203B41FA5}">
                      <a16:colId xmlns:a16="http://schemas.microsoft.com/office/drawing/2014/main" val="599418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5705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- 2023-10-01 15:00:24</a:t>
                      </a:r>
                      <a:r>
                        <a:rPr kumimoji="0" lang="en-US" sz="1000" b="0" i="0" u="none" strike="noStrike" kern="1200" cap="none" spc="0" normalizeH="0" baseline="0" noProof="0">
                          <a:ln>
                            <a:noFill/>
                          </a:ln>
                          <a:solidFill>
                            <a:prstClr val="black"/>
                          </a:solidFill>
                          <a:effectLst/>
                          <a:uLnTx/>
                          <a:uFillTx/>
                          <a:latin typeface="Calibri"/>
                          <a:ea typeface="+mn-ea"/>
                          <a:cs typeface="+mn-cs"/>
                        </a:rPr>
                        <a:t>
 📖 Read this article to see how haze-free images of mutant and wild-type Drosophila follicles or egg chambers help distinguish apicobasal-protein distributions. The rapidly acquired THUNDER images are useful for the study of epithelial morphogenesis in cancer research. 
☑️ Learn more 👉 https://fcld.ly/dt98zk9
#THUNDER #widefield #Drosophila #follicles #apicobasal #cancerresearch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https://media.licdn.com/dms/image/D4E10AQF7tUex8oLoEQ/videocover-high/0/1696165226612?e=1698303600&amp;v=beta&amp;t=xy08gaZhCkoHCBUFKT-vTTukMVSbhpR69ih4wGcmP4g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2.1393466319746 %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extLst>
                  <a:ext uri="{0D108BD9-81ED-4DB2-BD59-A6C34878D82A}">
                    <a16:rowId xmlns:a16="http://schemas.microsoft.com/office/drawing/2014/main" val="3679865119"/>
                  </a:ext>
                </a:extLst>
              </a:tr>
            </a:tbl>
          </a:graphicData>
        </a:graphic>
      </p:graphicFrame>
      <p:sp>
        <p:nvSpPr>
          <p:cNvPr id="4" name="Text Placeholder 3">
            <a:extLst>
              <a:ext uri="{FF2B5EF4-FFF2-40B4-BE49-F238E27FC236}">
                <a16:creationId xmlns:a16="http://schemas.microsoft.com/office/drawing/2014/main" id="{9D792083-9651-4C9E-8110-407E4FEFA54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805587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F6C85-CFDB-4004-A949-AB53A3C82EC2}"/>
              </a:ext>
            </a:extLst>
          </p:cNvPr>
          <p:cNvSpPr>
            <a:spLocks noGrp="1"/>
          </p:cNvSpPr>
          <p:nvPr>
            <p:ph type="title"/>
          </p:nvPr>
        </p:nvSpPr>
        <p:spPr/>
        <p:txBody>
          <a:bodyPr/>
          <a:lstStyle/>
          <a:p>
            <a:r>
              <a:rPr lang="en-US"/>
              <a:t>LinkedIn LinkedIn Posts | Leica Microsystems - 12 of 25</a:t>
            </a:r>
          </a:p>
        </p:txBody>
      </p:sp>
      <p:graphicFrame>
        <p:nvGraphicFramePr>
          <p:cNvPr id="5" name="Table Placeholder 4">
            <a:extLst>
              <a:ext uri="{FF2B5EF4-FFF2-40B4-BE49-F238E27FC236}">
                <a16:creationId xmlns:a16="http://schemas.microsoft.com/office/drawing/2014/main" id="{8A7828D1-2405-4626-98CB-4632E6DE1383}"/>
              </a:ext>
            </a:extLst>
          </p:cNvPr>
          <p:cNvGraphicFramePr>
            <a:graphicFrameLocks noGrp="1"/>
          </p:cNvGraphicFramePr>
          <p:nvPr>
            <p:ph type="tbl" sz="quarter" idx="13"/>
            <p:extLst>
              <p:ext uri="{D42A27DB-BD31-4B8C-83A1-F6EECF244321}">
                <p14:modId xmlns:p14="http://schemas.microsoft.com/office/powerpoint/2010/main" val="289709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7113329"/>
                    </a:ext>
                  </a:extLst>
                </a:gridCol>
                <a:gridCol w="1234440">
                  <a:extLst>
                    <a:ext uri="{9D8B030D-6E8A-4147-A177-3AD203B41FA5}">
                      <a16:colId xmlns:a16="http://schemas.microsoft.com/office/drawing/2014/main" val="1753787515"/>
                    </a:ext>
                  </a:extLst>
                </a:gridCol>
                <a:gridCol w="1810512">
                  <a:extLst>
                    <a:ext uri="{9D8B030D-6E8A-4147-A177-3AD203B41FA5}">
                      <a16:colId xmlns:a16="http://schemas.microsoft.com/office/drawing/2014/main" val="1567962200"/>
                    </a:ext>
                  </a:extLst>
                </a:gridCol>
                <a:gridCol w="576072">
                  <a:extLst>
                    <a:ext uri="{9D8B030D-6E8A-4147-A177-3AD203B41FA5}">
                      <a16:colId xmlns:a16="http://schemas.microsoft.com/office/drawing/2014/main" val="3462066319"/>
                    </a:ext>
                  </a:extLst>
                </a:gridCol>
                <a:gridCol w="576072">
                  <a:extLst>
                    <a:ext uri="{9D8B030D-6E8A-4147-A177-3AD203B41FA5}">
                      <a16:colId xmlns:a16="http://schemas.microsoft.com/office/drawing/2014/main" val="3340514968"/>
                    </a:ext>
                  </a:extLst>
                </a:gridCol>
                <a:gridCol w="576072">
                  <a:extLst>
                    <a:ext uri="{9D8B030D-6E8A-4147-A177-3AD203B41FA5}">
                      <a16:colId xmlns:a16="http://schemas.microsoft.com/office/drawing/2014/main" val="1764262390"/>
                    </a:ext>
                  </a:extLst>
                </a:gridCol>
                <a:gridCol w="576072">
                  <a:extLst>
                    <a:ext uri="{9D8B030D-6E8A-4147-A177-3AD203B41FA5}">
                      <a16:colId xmlns:a16="http://schemas.microsoft.com/office/drawing/2014/main" val="2809010520"/>
                    </a:ext>
                  </a:extLst>
                </a:gridCol>
                <a:gridCol w="576072">
                  <a:extLst>
                    <a:ext uri="{9D8B030D-6E8A-4147-A177-3AD203B41FA5}">
                      <a16:colId xmlns:a16="http://schemas.microsoft.com/office/drawing/2014/main" val="400568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339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- 2023-09-30 10:00:15</a:t>
                      </a:r>
                      <a:r>
                        <a:rPr kumimoji="0" lang="en-US" sz="1000" b="0" i="0" u="none" strike="noStrike" kern="1200" cap="none" spc="0" normalizeH="0" baseline="0" noProof="0">
                          <a:ln>
                            <a:noFill/>
                          </a:ln>
                          <a:solidFill>
                            <a:prstClr val="black"/>
                          </a:solidFill>
                          <a:effectLst/>
                          <a:uLnTx/>
                          <a:uFillTx/>
                          <a:latin typeface="Calibri"/>
                          <a:ea typeface="+mn-ea"/>
                          <a:cs typeface="+mn-cs"/>
                        </a:rPr>
                        <a:t>
 ☑️ Are you looking for exciting tasks? We are looking for YOU as an Installer for Heating and Sanitary Systems (d/f/m) at our headquarters in Wetzlar.
☑️ You will be responsible for maintenance, service and repair in various areas \(e.g. heating, sanitary, air conditioning, vacuum systems\). Click for more information below!
#leicamicrosystems #leicamicro #wonderwhatswithin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https://media.licdn.com/dms/image/D4E10AQHRb7XCMqaSjQ/image-shrink_1280/0/1696060814726?e=1698303600&amp;v=beta&amp;t=8E0ZwjdEf2FJ4dlH3gPgHnqpHpnC8teHh7pXtP_WVhI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0.91358964598401 %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4196212"/>
                  </a:ext>
                </a:extLst>
              </a:tr>
            </a:tbl>
          </a:graphicData>
        </a:graphic>
      </p:graphicFrame>
      <p:sp>
        <p:nvSpPr>
          <p:cNvPr id="4" name="Text Placeholder 3">
            <a:extLst>
              <a:ext uri="{FF2B5EF4-FFF2-40B4-BE49-F238E27FC236}">
                <a16:creationId xmlns:a16="http://schemas.microsoft.com/office/drawing/2014/main" id="{03721F80-752C-4D98-B29A-AD7DC9EF100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0611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914A-700F-4026-9F32-1536FECE6D58}"/>
              </a:ext>
            </a:extLst>
          </p:cNvPr>
          <p:cNvSpPr>
            <a:spLocks noGrp="1"/>
          </p:cNvSpPr>
          <p:nvPr>
            <p:ph type="title"/>
          </p:nvPr>
        </p:nvSpPr>
        <p:spPr/>
        <p:txBody>
          <a:bodyPr/>
          <a:lstStyle/>
          <a:p>
            <a:r>
              <a:rPr lang="en-US"/>
              <a:t>LinkedIn LinkedIn Posts | Leica Microsystems - 13 of 25</a:t>
            </a:r>
          </a:p>
        </p:txBody>
      </p:sp>
      <p:graphicFrame>
        <p:nvGraphicFramePr>
          <p:cNvPr id="5" name="Table Placeholder 4">
            <a:extLst>
              <a:ext uri="{FF2B5EF4-FFF2-40B4-BE49-F238E27FC236}">
                <a16:creationId xmlns:a16="http://schemas.microsoft.com/office/drawing/2014/main" id="{792FFADF-A0CC-41D6-A99D-8BD7E6C8F9C5}"/>
              </a:ext>
            </a:extLst>
          </p:cNvPr>
          <p:cNvGraphicFramePr>
            <a:graphicFrameLocks noGrp="1"/>
          </p:cNvGraphicFramePr>
          <p:nvPr>
            <p:ph type="tbl" sz="quarter" idx="13"/>
            <p:extLst>
              <p:ext uri="{D42A27DB-BD31-4B8C-83A1-F6EECF244321}">
                <p14:modId xmlns:p14="http://schemas.microsoft.com/office/powerpoint/2010/main" val="3635359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9578857"/>
                    </a:ext>
                  </a:extLst>
                </a:gridCol>
                <a:gridCol w="1234440">
                  <a:extLst>
                    <a:ext uri="{9D8B030D-6E8A-4147-A177-3AD203B41FA5}">
                      <a16:colId xmlns:a16="http://schemas.microsoft.com/office/drawing/2014/main" val="4098417957"/>
                    </a:ext>
                  </a:extLst>
                </a:gridCol>
                <a:gridCol w="1810512">
                  <a:extLst>
                    <a:ext uri="{9D8B030D-6E8A-4147-A177-3AD203B41FA5}">
                      <a16:colId xmlns:a16="http://schemas.microsoft.com/office/drawing/2014/main" val="4204662737"/>
                    </a:ext>
                  </a:extLst>
                </a:gridCol>
                <a:gridCol w="576072">
                  <a:extLst>
                    <a:ext uri="{9D8B030D-6E8A-4147-A177-3AD203B41FA5}">
                      <a16:colId xmlns:a16="http://schemas.microsoft.com/office/drawing/2014/main" val="1771527786"/>
                    </a:ext>
                  </a:extLst>
                </a:gridCol>
                <a:gridCol w="576072">
                  <a:extLst>
                    <a:ext uri="{9D8B030D-6E8A-4147-A177-3AD203B41FA5}">
                      <a16:colId xmlns:a16="http://schemas.microsoft.com/office/drawing/2014/main" val="1293293689"/>
                    </a:ext>
                  </a:extLst>
                </a:gridCol>
                <a:gridCol w="576072">
                  <a:extLst>
                    <a:ext uri="{9D8B030D-6E8A-4147-A177-3AD203B41FA5}">
                      <a16:colId xmlns:a16="http://schemas.microsoft.com/office/drawing/2014/main" val="504536146"/>
                    </a:ext>
                  </a:extLst>
                </a:gridCol>
                <a:gridCol w="576072">
                  <a:extLst>
                    <a:ext uri="{9D8B030D-6E8A-4147-A177-3AD203B41FA5}">
                      <a16:colId xmlns:a16="http://schemas.microsoft.com/office/drawing/2014/main" val="1903447923"/>
                    </a:ext>
                  </a:extLst>
                </a:gridCol>
                <a:gridCol w="576072">
                  <a:extLst>
                    <a:ext uri="{9D8B030D-6E8A-4147-A177-3AD203B41FA5}">
                      <a16:colId xmlns:a16="http://schemas.microsoft.com/office/drawing/2014/main" val="1905408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9817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- 2023-09-29 10:00:16</a:t>
                      </a:r>
                      <a:r>
                        <a:rPr kumimoji="0" lang="en-US" sz="1000" b="0" i="0" u="none" strike="noStrike" kern="1200" cap="none" spc="0" normalizeH="0" baseline="0" noProof="0">
                          <a:ln>
                            <a:noFill/>
                          </a:ln>
                          <a:solidFill>
                            <a:prstClr val="black"/>
                          </a:solidFill>
                          <a:effectLst/>
                          <a:uLnTx/>
                          <a:uFillTx/>
                          <a:latin typeface="Calibri"/>
                          <a:ea typeface="+mn-ea"/>
                          <a:cs typeface="+mn-cs"/>
                        </a:rPr>
                        <a:t>
 🔶 Identify quickly the root cause of defects during the electroplating of electronic and automotive products. 
🔶 Learn from this free on-demand webinar how users can take advantage of a 2-in1-solution combining visual and chemical analysis for efficient quality control.
🔶 Register now!
#electroplating #automotive #microscopicdefects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https://media.licdn.com/dms/image/D4E10AQF3MAhquDtHWA/image-shrink_1280/0/1695974415920?e=1698303600&amp;v=beta&amp;t=dIyWrI5EtvGagZhX1PlJfN8dqc1aHlpqgSKYns1wwCQ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3.2794676806084 %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0687418"/>
                  </a:ext>
                </a:extLst>
              </a:tr>
            </a:tbl>
          </a:graphicData>
        </a:graphic>
      </p:graphicFrame>
      <p:sp>
        <p:nvSpPr>
          <p:cNvPr id="4" name="Text Placeholder 3">
            <a:extLst>
              <a:ext uri="{FF2B5EF4-FFF2-40B4-BE49-F238E27FC236}">
                <a16:creationId xmlns:a16="http://schemas.microsoft.com/office/drawing/2014/main" id="{603559C1-9C35-4F38-B1C6-4E54985D344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2193389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8827-5E65-4DED-B165-63D4C688CCC8}"/>
              </a:ext>
            </a:extLst>
          </p:cNvPr>
          <p:cNvSpPr>
            <a:spLocks noGrp="1"/>
          </p:cNvSpPr>
          <p:nvPr>
            <p:ph type="title"/>
          </p:nvPr>
        </p:nvSpPr>
        <p:spPr/>
        <p:txBody>
          <a:bodyPr/>
          <a:lstStyle/>
          <a:p>
            <a:r>
              <a:rPr lang="en-US"/>
              <a:t>LinkedIn LinkedIn Posts | Leica Microsystems - 14 of 25</a:t>
            </a:r>
          </a:p>
        </p:txBody>
      </p:sp>
      <p:graphicFrame>
        <p:nvGraphicFramePr>
          <p:cNvPr id="5" name="Table Placeholder 4">
            <a:extLst>
              <a:ext uri="{FF2B5EF4-FFF2-40B4-BE49-F238E27FC236}">
                <a16:creationId xmlns:a16="http://schemas.microsoft.com/office/drawing/2014/main" id="{1F4AD298-5102-469E-82A7-1CCAFD4C4377}"/>
              </a:ext>
            </a:extLst>
          </p:cNvPr>
          <p:cNvGraphicFramePr>
            <a:graphicFrameLocks noGrp="1"/>
          </p:cNvGraphicFramePr>
          <p:nvPr>
            <p:ph type="tbl" sz="quarter" idx="13"/>
            <p:extLst>
              <p:ext uri="{D42A27DB-BD31-4B8C-83A1-F6EECF244321}">
                <p14:modId xmlns:p14="http://schemas.microsoft.com/office/powerpoint/2010/main" val="252140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19671720"/>
                    </a:ext>
                  </a:extLst>
                </a:gridCol>
                <a:gridCol w="1234440">
                  <a:extLst>
                    <a:ext uri="{9D8B030D-6E8A-4147-A177-3AD203B41FA5}">
                      <a16:colId xmlns:a16="http://schemas.microsoft.com/office/drawing/2014/main" val="2629782550"/>
                    </a:ext>
                  </a:extLst>
                </a:gridCol>
                <a:gridCol w="1810512">
                  <a:extLst>
                    <a:ext uri="{9D8B030D-6E8A-4147-A177-3AD203B41FA5}">
                      <a16:colId xmlns:a16="http://schemas.microsoft.com/office/drawing/2014/main" val="2340674927"/>
                    </a:ext>
                  </a:extLst>
                </a:gridCol>
                <a:gridCol w="576072">
                  <a:extLst>
                    <a:ext uri="{9D8B030D-6E8A-4147-A177-3AD203B41FA5}">
                      <a16:colId xmlns:a16="http://schemas.microsoft.com/office/drawing/2014/main" val="4164836862"/>
                    </a:ext>
                  </a:extLst>
                </a:gridCol>
                <a:gridCol w="576072">
                  <a:extLst>
                    <a:ext uri="{9D8B030D-6E8A-4147-A177-3AD203B41FA5}">
                      <a16:colId xmlns:a16="http://schemas.microsoft.com/office/drawing/2014/main" val="4141191561"/>
                    </a:ext>
                  </a:extLst>
                </a:gridCol>
                <a:gridCol w="576072">
                  <a:extLst>
                    <a:ext uri="{9D8B030D-6E8A-4147-A177-3AD203B41FA5}">
                      <a16:colId xmlns:a16="http://schemas.microsoft.com/office/drawing/2014/main" val="2358835822"/>
                    </a:ext>
                  </a:extLst>
                </a:gridCol>
                <a:gridCol w="576072">
                  <a:extLst>
                    <a:ext uri="{9D8B030D-6E8A-4147-A177-3AD203B41FA5}">
                      <a16:colId xmlns:a16="http://schemas.microsoft.com/office/drawing/2014/main" val="653719243"/>
                    </a:ext>
                  </a:extLst>
                </a:gridCol>
                <a:gridCol w="576072">
                  <a:extLst>
                    <a:ext uri="{9D8B030D-6E8A-4147-A177-3AD203B41FA5}">
                      <a16:colId xmlns:a16="http://schemas.microsoft.com/office/drawing/2014/main" val="130804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2484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- 2023-09-28 15:00:21</a:t>
                      </a:r>
                      <a:r>
                        <a:rPr kumimoji="0" lang="en-US" sz="1000" b="0" i="0" u="none" strike="noStrike" kern="1200" cap="none" spc="0" normalizeH="0" baseline="0" noProof="0">
                          <a:ln>
                            <a:noFill/>
                          </a:ln>
                          <a:solidFill>
                            <a:prstClr val="black"/>
                          </a:solidFill>
                          <a:effectLst/>
                          <a:uLnTx/>
                          <a:uFillTx/>
                          <a:latin typeface="Calibri"/>
                          <a:ea typeface="+mn-ea"/>
                          <a:cs typeface="+mn-cs"/>
                        </a:rPr>
                        <a:t>
 What an exciting day at Leica Microsystems as we welcomed a group of Femtec students. 🙌
In partnership with Danaher Corporation, we hosted more than 30 students who are pursuing studies in one of the STEM fields and we organized an engaging set of activities to experience our Wetzlar global headquarters.
✅ Femtec is a network of female STEM (Science, Technology, Engineering and Mathematics) students. Femtec Network GmbH was founded in 2001 by EAF Berlin and TU Berlin with the aim of connecting female STEM students in business and science and supporting them in their personal career development. 
✅ Optics, R&amp;D, Innovation and a sneak peek of our latest product Mica – it was a day full of inspiring insights. 
A big THANK YOU to Femtec for selecting Leica for one of their field trips and to all the Leica employees who contributed to making this event successful! 👏
Curious about a career at Leica Microsystems? Check out our career site! 
👉 https://lnkd.in/epXFsnW
#Femtec #EAFBerlin #STEM #femaleSTEM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https://media.licdn.com/dms/image/D4E10AQG8uwzOTMrHFA/image-shrink_1280/0/1695906020943?e=1698303600&amp;v=beta&amp;t=tT0QQQj7xYPTFnFkj5H-a8dVvBnklhm11zU2rtPXYi0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6.6022325074871 %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87214879"/>
                  </a:ext>
                </a:extLst>
              </a:tr>
            </a:tbl>
          </a:graphicData>
        </a:graphic>
      </p:graphicFrame>
      <p:sp>
        <p:nvSpPr>
          <p:cNvPr id="4" name="Text Placeholder 3">
            <a:extLst>
              <a:ext uri="{FF2B5EF4-FFF2-40B4-BE49-F238E27FC236}">
                <a16:creationId xmlns:a16="http://schemas.microsoft.com/office/drawing/2014/main" id="{1568B195-2665-4319-819B-52AB1CA40A3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7745158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B6406-373A-4676-9F36-0A0F422F339A}"/>
              </a:ext>
            </a:extLst>
          </p:cNvPr>
          <p:cNvSpPr>
            <a:spLocks noGrp="1"/>
          </p:cNvSpPr>
          <p:nvPr>
            <p:ph type="title"/>
          </p:nvPr>
        </p:nvSpPr>
        <p:spPr/>
        <p:txBody>
          <a:bodyPr/>
          <a:lstStyle/>
          <a:p>
            <a:r>
              <a:rPr lang="en-US"/>
              <a:t>LinkedIn LinkedIn Posts | Leica Microsystems - 15 of 25</a:t>
            </a:r>
          </a:p>
        </p:txBody>
      </p:sp>
      <p:graphicFrame>
        <p:nvGraphicFramePr>
          <p:cNvPr id="5" name="Table Placeholder 4">
            <a:extLst>
              <a:ext uri="{FF2B5EF4-FFF2-40B4-BE49-F238E27FC236}">
                <a16:creationId xmlns:a16="http://schemas.microsoft.com/office/drawing/2014/main" id="{0FD7F83E-384F-49DC-8960-D6A1C1E63AD1}"/>
              </a:ext>
            </a:extLst>
          </p:cNvPr>
          <p:cNvGraphicFramePr>
            <a:graphicFrameLocks noGrp="1"/>
          </p:cNvGraphicFramePr>
          <p:nvPr>
            <p:ph type="tbl" sz="quarter" idx="13"/>
            <p:extLst>
              <p:ext uri="{D42A27DB-BD31-4B8C-83A1-F6EECF244321}">
                <p14:modId xmlns:p14="http://schemas.microsoft.com/office/powerpoint/2010/main" val="334172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227689"/>
                    </a:ext>
                  </a:extLst>
                </a:gridCol>
                <a:gridCol w="1234440">
                  <a:extLst>
                    <a:ext uri="{9D8B030D-6E8A-4147-A177-3AD203B41FA5}">
                      <a16:colId xmlns:a16="http://schemas.microsoft.com/office/drawing/2014/main" val="88384630"/>
                    </a:ext>
                  </a:extLst>
                </a:gridCol>
                <a:gridCol w="1810512">
                  <a:extLst>
                    <a:ext uri="{9D8B030D-6E8A-4147-A177-3AD203B41FA5}">
                      <a16:colId xmlns:a16="http://schemas.microsoft.com/office/drawing/2014/main" val="2064814341"/>
                    </a:ext>
                  </a:extLst>
                </a:gridCol>
                <a:gridCol w="576072">
                  <a:extLst>
                    <a:ext uri="{9D8B030D-6E8A-4147-A177-3AD203B41FA5}">
                      <a16:colId xmlns:a16="http://schemas.microsoft.com/office/drawing/2014/main" val="490481582"/>
                    </a:ext>
                  </a:extLst>
                </a:gridCol>
                <a:gridCol w="576072">
                  <a:extLst>
                    <a:ext uri="{9D8B030D-6E8A-4147-A177-3AD203B41FA5}">
                      <a16:colId xmlns:a16="http://schemas.microsoft.com/office/drawing/2014/main" val="1450523044"/>
                    </a:ext>
                  </a:extLst>
                </a:gridCol>
                <a:gridCol w="576072">
                  <a:extLst>
                    <a:ext uri="{9D8B030D-6E8A-4147-A177-3AD203B41FA5}">
                      <a16:colId xmlns:a16="http://schemas.microsoft.com/office/drawing/2014/main" val="177334865"/>
                    </a:ext>
                  </a:extLst>
                </a:gridCol>
                <a:gridCol w="576072">
                  <a:extLst>
                    <a:ext uri="{9D8B030D-6E8A-4147-A177-3AD203B41FA5}">
                      <a16:colId xmlns:a16="http://schemas.microsoft.com/office/drawing/2014/main" val="3983392082"/>
                    </a:ext>
                  </a:extLst>
                </a:gridCol>
                <a:gridCol w="576072">
                  <a:extLst>
                    <a:ext uri="{9D8B030D-6E8A-4147-A177-3AD203B41FA5}">
                      <a16:colId xmlns:a16="http://schemas.microsoft.com/office/drawing/2014/main" val="34481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2140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- 2023-09-28 10:00:38</a:t>
                      </a:r>
                      <a:r>
                        <a:rPr kumimoji="0" lang="en-US" sz="1000" b="0" i="0" u="none" strike="noStrike" kern="1200" cap="none" spc="0" normalizeH="0" baseline="0" noProof="0">
                          <a:ln>
                            <a:noFill/>
                          </a:ln>
                          <a:solidFill>
                            <a:prstClr val="black"/>
                          </a:solidFill>
                          <a:effectLst/>
                          <a:uLnTx/>
                          <a:uFillTx/>
                          <a:latin typeface="Calibri"/>
                          <a:ea typeface="+mn-ea"/>
                          <a:cs typeface="+mn-cs"/>
                        </a:rPr>
                        <a:t>
 🌟 What do you get when you combine #lasermicrodissection, #deeplearning and #CRISPR ? 
🚀 The SPARCS platform! Learn more about genome-wide forward genetic screening for diverse spatial sub-cellular #phenotypes in this upcoming webinar. Register now! ✔ 
#Microscopy #SpatialGenomics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https://media.licdn.com/dms/image/D4E10AQF-RvUmIfKm-g/image-shrink_1280/0/1695888038425?e=1698303600&amp;v=beta&amp;t=ObABni-6WQEkbb6u6V76QR9RVxCHuhzF1rNkDdMcJIo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2.5826446280992 %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7924476"/>
                  </a:ext>
                </a:extLst>
              </a:tr>
            </a:tbl>
          </a:graphicData>
        </a:graphic>
      </p:graphicFrame>
      <p:sp>
        <p:nvSpPr>
          <p:cNvPr id="4" name="Text Placeholder 3">
            <a:extLst>
              <a:ext uri="{FF2B5EF4-FFF2-40B4-BE49-F238E27FC236}">
                <a16:creationId xmlns:a16="http://schemas.microsoft.com/office/drawing/2014/main" id="{FACECEAB-E2B9-4BFC-9E6A-17F4F2E5366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2025868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A431-FECF-4AA9-BB98-0A845B1CC44D}"/>
              </a:ext>
            </a:extLst>
          </p:cNvPr>
          <p:cNvSpPr>
            <a:spLocks noGrp="1"/>
          </p:cNvSpPr>
          <p:nvPr>
            <p:ph type="title"/>
          </p:nvPr>
        </p:nvSpPr>
        <p:spPr/>
        <p:txBody>
          <a:bodyPr/>
          <a:lstStyle/>
          <a:p>
            <a:r>
              <a:rPr lang="en-US"/>
              <a:t>LinkedIn LinkedIn Posts | Leica Microsystems - 16 of 25</a:t>
            </a:r>
          </a:p>
        </p:txBody>
      </p:sp>
      <p:graphicFrame>
        <p:nvGraphicFramePr>
          <p:cNvPr id="5" name="Table Placeholder 4">
            <a:extLst>
              <a:ext uri="{FF2B5EF4-FFF2-40B4-BE49-F238E27FC236}">
                <a16:creationId xmlns:a16="http://schemas.microsoft.com/office/drawing/2014/main" id="{9848A1EC-5E92-4182-B92C-CF829593FF17}"/>
              </a:ext>
            </a:extLst>
          </p:cNvPr>
          <p:cNvGraphicFramePr>
            <a:graphicFrameLocks noGrp="1"/>
          </p:cNvGraphicFramePr>
          <p:nvPr>
            <p:ph type="tbl" sz="quarter" idx="13"/>
            <p:extLst>
              <p:ext uri="{D42A27DB-BD31-4B8C-83A1-F6EECF244321}">
                <p14:modId xmlns:p14="http://schemas.microsoft.com/office/powerpoint/2010/main" val="2217241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9074389"/>
                    </a:ext>
                  </a:extLst>
                </a:gridCol>
                <a:gridCol w="1234440">
                  <a:extLst>
                    <a:ext uri="{9D8B030D-6E8A-4147-A177-3AD203B41FA5}">
                      <a16:colId xmlns:a16="http://schemas.microsoft.com/office/drawing/2014/main" val="216696231"/>
                    </a:ext>
                  </a:extLst>
                </a:gridCol>
                <a:gridCol w="1810512">
                  <a:extLst>
                    <a:ext uri="{9D8B030D-6E8A-4147-A177-3AD203B41FA5}">
                      <a16:colId xmlns:a16="http://schemas.microsoft.com/office/drawing/2014/main" val="94987500"/>
                    </a:ext>
                  </a:extLst>
                </a:gridCol>
                <a:gridCol w="576072">
                  <a:extLst>
                    <a:ext uri="{9D8B030D-6E8A-4147-A177-3AD203B41FA5}">
                      <a16:colId xmlns:a16="http://schemas.microsoft.com/office/drawing/2014/main" val="1390364255"/>
                    </a:ext>
                  </a:extLst>
                </a:gridCol>
                <a:gridCol w="576072">
                  <a:extLst>
                    <a:ext uri="{9D8B030D-6E8A-4147-A177-3AD203B41FA5}">
                      <a16:colId xmlns:a16="http://schemas.microsoft.com/office/drawing/2014/main" val="997649815"/>
                    </a:ext>
                  </a:extLst>
                </a:gridCol>
                <a:gridCol w="576072">
                  <a:extLst>
                    <a:ext uri="{9D8B030D-6E8A-4147-A177-3AD203B41FA5}">
                      <a16:colId xmlns:a16="http://schemas.microsoft.com/office/drawing/2014/main" val="1196993670"/>
                    </a:ext>
                  </a:extLst>
                </a:gridCol>
                <a:gridCol w="576072">
                  <a:extLst>
                    <a:ext uri="{9D8B030D-6E8A-4147-A177-3AD203B41FA5}">
                      <a16:colId xmlns:a16="http://schemas.microsoft.com/office/drawing/2014/main" val="4199698784"/>
                    </a:ext>
                  </a:extLst>
                </a:gridCol>
                <a:gridCol w="576072">
                  <a:extLst>
                    <a:ext uri="{9D8B030D-6E8A-4147-A177-3AD203B41FA5}">
                      <a16:colId xmlns:a16="http://schemas.microsoft.com/office/drawing/2014/main" val="82552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0333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- 2023-09-27 15:00:14</a:t>
                      </a:r>
                      <a:r>
                        <a:rPr kumimoji="0" lang="en-US" sz="1000" b="0" i="0" u="none" strike="noStrike" kern="1200" cap="none" spc="0" normalizeH="0" baseline="0" noProof="0">
                          <a:ln>
                            <a:noFill/>
                          </a:ln>
                          <a:solidFill>
                            <a:prstClr val="black"/>
                          </a:solidFill>
                          <a:effectLst/>
                          <a:uLnTx/>
                          <a:uFillTx/>
                          <a:latin typeface="Calibri"/>
                          <a:ea typeface="+mn-ea"/>
                          <a:cs typeface="+mn-cs"/>
                        </a:rPr>
                        <a:t>
 ✅ Interested in Live-cell correlative light and electron microscopy? Register for our pre-conference workshop on Coral Life workflow for Life Cell CLEM at the “Seeing is believing” symposium on October 4th!
✅ Get ready to see how our Coral Life workflow takes advantage of CLEM to give you an integrated solution from targeting to insights that will boost your research. See you at EMBL!
#EMBL #CLEM #EESImaging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https://media.licdn.com/dms/image/D4E10AQEG8YqS8Cjv-w/image-shrink_1280/0/1695819613685?e=1698303600&amp;v=beta&amp;t=vdAQ00nYuF0c9rjPv2GEMl5iONAm2lKCyEg_PUptJMM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3.2772364924712 %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2756973"/>
                  </a:ext>
                </a:extLst>
              </a:tr>
            </a:tbl>
          </a:graphicData>
        </a:graphic>
      </p:graphicFrame>
      <p:sp>
        <p:nvSpPr>
          <p:cNvPr id="4" name="Text Placeholder 3">
            <a:extLst>
              <a:ext uri="{FF2B5EF4-FFF2-40B4-BE49-F238E27FC236}">
                <a16:creationId xmlns:a16="http://schemas.microsoft.com/office/drawing/2014/main" id="{090FE814-7A93-4894-9DF3-820A591B262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0060780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7BB4-4723-468A-9280-F82CDC1A0263}"/>
              </a:ext>
            </a:extLst>
          </p:cNvPr>
          <p:cNvSpPr>
            <a:spLocks noGrp="1"/>
          </p:cNvSpPr>
          <p:nvPr>
            <p:ph type="title"/>
          </p:nvPr>
        </p:nvSpPr>
        <p:spPr/>
        <p:txBody>
          <a:bodyPr/>
          <a:lstStyle/>
          <a:p>
            <a:r>
              <a:rPr lang="en-US"/>
              <a:t>LinkedIn LinkedIn Posts | Leica Microsystems - 17 of 25</a:t>
            </a:r>
          </a:p>
        </p:txBody>
      </p:sp>
      <p:graphicFrame>
        <p:nvGraphicFramePr>
          <p:cNvPr id="5" name="Table Placeholder 4">
            <a:extLst>
              <a:ext uri="{FF2B5EF4-FFF2-40B4-BE49-F238E27FC236}">
                <a16:creationId xmlns:a16="http://schemas.microsoft.com/office/drawing/2014/main" id="{9C0A985D-1DB4-47AC-B155-3A5A6D6FE8C4}"/>
              </a:ext>
            </a:extLst>
          </p:cNvPr>
          <p:cNvGraphicFramePr>
            <a:graphicFrameLocks noGrp="1"/>
          </p:cNvGraphicFramePr>
          <p:nvPr>
            <p:ph type="tbl" sz="quarter" idx="13"/>
            <p:extLst>
              <p:ext uri="{D42A27DB-BD31-4B8C-83A1-F6EECF244321}">
                <p14:modId xmlns:p14="http://schemas.microsoft.com/office/powerpoint/2010/main" val="315743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7623395"/>
                    </a:ext>
                  </a:extLst>
                </a:gridCol>
                <a:gridCol w="1234440">
                  <a:extLst>
                    <a:ext uri="{9D8B030D-6E8A-4147-A177-3AD203B41FA5}">
                      <a16:colId xmlns:a16="http://schemas.microsoft.com/office/drawing/2014/main" val="239463908"/>
                    </a:ext>
                  </a:extLst>
                </a:gridCol>
                <a:gridCol w="1810512">
                  <a:extLst>
                    <a:ext uri="{9D8B030D-6E8A-4147-A177-3AD203B41FA5}">
                      <a16:colId xmlns:a16="http://schemas.microsoft.com/office/drawing/2014/main" val="2986268295"/>
                    </a:ext>
                  </a:extLst>
                </a:gridCol>
                <a:gridCol w="576072">
                  <a:extLst>
                    <a:ext uri="{9D8B030D-6E8A-4147-A177-3AD203B41FA5}">
                      <a16:colId xmlns:a16="http://schemas.microsoft.com/office/drawing/2014/main" val="2410356338"/>
                    </a:ext>
                  </a:extLst>
                </a:gridCol>
                <a:gridCol w="576072">
                  <a:extLst>
                    <a:ext uri="{9D8B030D-6E8A-4147-A177-3AD203B41FA5}">
                      <a16:colId xmlns:a16="http://schemas.microsoft.com/office/drawing/2014/main" val="1089836376"/>
                    </a:ext>
                  </a:extLst>
                </a:gridCol>
                <a:gridCol w="576072">
                  <a:extLst>
                    <a:ext uri="{9D8B030D-6E8A-4147-A177-3AD203B41FA5}">
                      <a16:colId xmlns:a16="http://schemas.microsoft.com/office/drawing/2014/main" val="2746922477"/>
                    </a:ext>
                  </a:extLst>
                </a:gridCol>
                <a:gridCol w="576072">
                  <a:extLst>
                    <a:ext uri="{9D8B030D-6E8A-4147-A177-3AD203B41FA5}">
                      <a16:colId xmlns:a16="http://schemas.microsoft.com/office/drawing/2014/main" val="1158687669"/>
                    </a:ext>
                  </a:extLst>
                </a:gridCol>
                <a:gridCol w="576072">
                  <a:extLst>
                    <a:ext uri="{9D8B030D-6E8A-4147-A177-3AD203B41FA5}">
                      <a16:colId xmlns:a16="http://schemas.microsoft.com/office/drawing/2014/main" val="71977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6605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- 2023-09-27 10:00:28</a:t>
                      </a:r>
                      <a:r>
                        <a:rPr kumimoji="0" lang="en-US" sz="1000" b="0" i="0" u="none" strike="noStrike" kern="1200" cap="none" spc="0" normalizeH="0" baseline="0" noProof="0">
                          <a:ln>
                            <a:noFill/>
                          </a:ln>
                          <a:solidFill>
                            <a:prstClr val="black"/>
                          </a:solidFill>
                          <a:effectLst/>
                          <a:uLnTx/>
                          <a:uFillTx/>
                          <a:latin typeface="Calibri"/>
                          <a:ea typeface="+mn-ea"/>
                          <a:cs typeface="+mn-cs"/>
                        </a:rPr>
                        <a:t>
 🔬 Final Call! Don't miss out on a game-changing webinar 📅 "See the Hidden" Workshop: Adding time to the Correlative Equation 🕐 To learn about the latest correlative imaging &amp; live cell CLEM techniques. 
Discover how to timestamp dynamic biological events event &amp; gain 3D insights. Register now &amp; revolutionize your research!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https://media.licdn.com/dms/image/D4E10AQHb2ti7ydyL7Q/image-shrink_1280/0/1695801628379?e=1698303600&amp;v=beta&amp;t=SZtSH8IXrR-BrT6VKEXX_OAZEbC3nHNXn2qiPn4HUBc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2.3010546500479 %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2209314"/>
                  </a:ext>
                </a:extLst>
              </a:tr>
            </a:tbl>
          </a:graphicData>
        </a:graphic>
      </p:graphicFrame>
      <p:sp>
        <p:nvSpPr>
          <p:cNvPr id="4" name="Text Placeholder 3">
            <a:extLst>
              <a:ext uri="{FF2B5EF4-FFF2-40B4-BE49-F238E27FC236}">
                <a16:creationId xmlns:a16="http://schemas.microsoft.com/office/drawing/2014/main" id="{48B030E3-2E3F-4C0C-94F7-ABE75431C7E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6933827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1098-2129-4692-B5BA-C3EC57F349E5}"/>
              </a:ext>
            </a:extLst>
          </p:cNvPr>
          <p:cNvSpPr>
            <a:spLocks noGrp="1"/>
          </p:cNvSpPr>
          <p:nvPr>
            <p:ph type="title"/>
          </p:nvPr>
        </p:nvSpPr>
        <p:spPr/>
        <p:txBody>
          <a:bodyPr/>
          <a:lstStyle/>
          <a:p>
            <a:r>
              <a:rPr lang="en-US"/>
              <a:t>LinkedIn LinkedIn Posts | Leica Microsystems - 18 of 25</a:t>
            </a:r>
          </a:p>
        </p:txBody>
      </p:sp>
      <p:graphicFrame>
        <p:nvGraphicFramePr>
          <p:cNvPr id="5" name="Table Placeholder 4">
            <a:extLst>
              <a:ext uri="{FF2B5EF4-FFF2-40B4-BE49-F238E27FC236}">
                <a16:creationId xmlns:a16="http://schemas.microsoft.com/office/drawing/2014/main" id="{EA4C8B40-01FD-4104-9CFF-CE9944BA776B}"/>
              </a:ext>
            </a:extLst>
          </p:cNvPr>
          <p:cNvGraphicFramePr>
            <a:graphicFrameLocks noGrp="1"/>
          </p:cNvGraphicFramePr>
          <p:nvPr>
            <p:ph type="tbl" sz="quarter" idx="13"/>
            <p:extLst>
              <p:ext uri="{D42A27DB-BD31-4B8C-83A1-F6EECF244321}">
                <p14:modId xmlns:p14="http://schemas.microsoft.com/office/powerpoint/2010/main" val="214073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5050734"/>
                    </a:ext>
                  </a:extLst>
                </a:gridCol>
                <a:gridCol w="1234440">
                  <a:extLst>
                    <a:ext uri="{9D8B030D-6E8A-4147-A177-3AD203B41FA5}">
                      <a16:colId xmlns:a16="http://schemas.microsoft.com/office/drawing/2014/main" val="347943437"/>
                    </a:ext>
                  </a:extLst>
                </a:gridCol>
                <a:gridCol w="1810512">
                  <a:extLst>
                    <a:ext uri="{9D8B030D-6E8A-4147-A177-3AD203B41FA5}">
                      <a16:colId xmlns:a16="http://schemas.microsoft.com/office/drawing/2014/main" val="2439759511"/>
                    </a:ext>
                  </a:extLst>
                </a:gridCol>
                <a:gridCol w="576072">
                  <a:extLst>
                    <a:ext uri="{9D8B030D-6E8A-4147-A177-3AD203B41FA5}">
                      <a16:colId xmlns:a16="http://schemas.microsoft.com/office/drawing/2014/main" val="1939765445"/>
                    </a:ext>
                  </a:extLst>
                </a:gridCol>
                <a:gridCol w="576072">
                  <a:extLst>
                    <a:ext uri="{9D8B030D-6E8A-4147-A177-3AD203B41FA5}">
                      <a16:colId xmlns:a16="http://schemas.microsoft.com/office/drawing/2014/main" val="2280029070"/>
                    </a:ext>
                  </a:extLst>
                </a:gridCol>
                <a:gridCol w="576072">
                  <a:extLst>
                    <a:ext uri="{9D8B030D-6E8A-4147-A177-3AD203B41FA5}">
                      <a16:colId xmlns:a16="http://schemas.microsoft.com/office/drawing/2014/main" val="1568449207"/>
                    </a:ext>
                  </a:extLst>
                </a:gridCol>
                <a:gridCol w="576072">
                  <a:extLst>
                    <a:ext uri="{9D8B030D-6E8A-4147-A177-3AD203B41FA5}">
                      <a16:colId xmlns:a16="http://schemas.microsoft.com/office/drawing/2014/main" val="3733235505"/>
                    </a:ext>
                  </a:extLst>
                </a:gridCol>
                <a:gridCol w="576072">
                  <a:extLst>
                    <a:ext uri="{9D8B030D-6E8A-4147-A177-3AD203B41FA5}">
                      <a16:colId xmlns:a16="http://schemas.microsoft.com/office/drawing/2014/main" val="164965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5960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- 2023-09-26 15:00:23</a:t>
                      </a:r>
                      <a:r>
                        <a:rPr kumimoji="0" lang="en-US" sz="1000" b="0" i="0" u="none" strike="noStrike" kern="1200" cap="none" spc="0" normalizeH="0" baseline="0" noProof="0">
                          <a:ln>
                            <a:noFill/>
                          </a:ln>
                          <a:solidFill>
                            <a:prstClr val="black"/>
                          </a:solidFill>
                          <a:effectLst/>
                          <a:uLnTx/>
                          <a:uFillTx/>
                          <a:latin typeface="Calibri"/>
                          <a:ea typeface="+mn-ea"/>
                          <a:cs typeface="+mn-cs"/>
                        </a:rPr>
                        <a:t>
 We’re delighted to celebrate the inauguration of our new Center of Excellence at The Department of Biochemistry, University of Oxford! Scientific talks &amp; demos of our STELLARIS &amp; Mica systems launched this collaboration on optical &amp; super resolution microscopy, AI, CLEM &amp; EM specimen prep.
#leicamicrosystems #microscopy #OxfordUniversity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https://media.licdn.com/dms/image/D4E10AQFrADkJ2v7NJw/image-shrink_1280/0/1695733222664?e=1698303600&amp;v=beta&amp;t=2wyz1tUI7ejD4OMVTE633m43d33Iwvynj8mvDvnd33g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4.3138433789268 %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3627248"/>
                  </a:ext>
                </a:extLst>
              </a:tr>
            </a:tbl>
          </a:graphicData>
        </a:graphic>
      </p:graphicFrame>
      <p:sp>
        <p:nvSpPr>
          <p:cNvPr id="4" name="Text Placeholder 3">
            <a:extLst>
              <a:ext uri="{FF2B5EF4-FFF2-40B4-BE49-F238E27FC236}">
                <a16:creationId xmlns:a16="http://schemas.microsoft.com/office/drawing/2014/main" id="{DC1EC4A7-0526-4AA4-9902-A9C1FF40C0D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493726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5962-8F74-4F64-829E-AC5CE1CBF069}"/>
              </a:ext>
            </a:extLst>
          </p:cNvPr>
          <p:cNvSpPr>
            <a:spLocks noGrp="1"/>
          </p:cNvSpPr>
          <p:nvPr>
            <p:ph type="title"/>
          </p:nvPr>
        </p:nvSpPr>
        <p:spPr/>
        <p:txBody>
          <a:bodyPr/>
          <a:lstStyle/>
          <a:p>
            <a:r>
              <a:rPr lang="en-US"/>
              <a:t>LinkedIn LinkedIn Posts | Leica Microsystems - 19 of 25</a:t>
            </a:r>
          </a:p>
        </p:txBody>
      </p:sp>
      <p:graphicFrame>
        <p:nvGraphicFramePr>
          <p:cNvPr id="5" name="Table Placeholder 4">
            <a:extLst>
              <a:ext uri="{FF2B5EF4-FFF2-40B4-BE49-F238E27FC236}">
                <a16:creationId xmlns:a16="http://schemas.microsoft.com/office/drawing/2014/main" id="{C3A55DC9-1620-4310-B163-086D65F84C42}"/>
              </a:ext>
            </a:extLst>
          </p:cNvPr>
          <p:cNvGraphicFramePr>
            <a:graphicFrameLocks noGrp="1"/>
          </p:cNvGraphicFramePr>
          <p:nvPr>
            <p:ph type="tbl" sz="quarter" idx="13"/>
            <p:extLst>
              <p:ext uri="{D42A27DB-BD31-4B8C-83A1-F6EECF244321}">
                <p14:modId xmlns:p14="http://schemas.microsoft.com/office/powerpoint/2010/main" val="3972322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7922025"/>
                    </a:ext>
                  </a:extLst>
                </a:gridCol>
                <a:gridCol w="1234440">
                  <a:extLst>
                    <a:ext uri="{9D8B030D-6E8A-4147-A177-3AD203B41FA5}">
                      <a16:colId xmlns:a16="http://schemas.microsoft.com/office/drawing/2014/main" val="1791647721"/>
                    </a:ext>
                  </a:extLst>
                </a:gridCol>
                <a:gridCol w="1810512">
                  <a:extLst>
                    <a:ext uri="{9D8B030D-6E8A-4147-A177-3AD203B41FA5}">
                      <a16:colId xmlns:a16="http://schemas.microsoft.com/office/drawing/2014/main" val="870241346"/>
                    </a:ext>
                  </a:extLst>
                </a:gridCol>
                <a:gridCol w="576072">
                  <a:extLst>
                    <a:ext uri="{9D8B030D-6E8A-4147-A177-3AD203B41FA5}">
                      <a16:colId xmlns:a16="http://schemas.microsoft.com/office/drawing/2014/main" val="3780975865"/>
                    </a:ext>
                  </a:extLst>
                </a:gridCol>
                <a:gridCol w="576072">
                  <a:extLst>
                    <a:ext uri="{9D8B030D-6E8A-4147-A177-3AD203B41FA5}">
                      <a16:colId xmlns:a16="http://schemas.microsoft.com/office/drawing/2014/main" val="2690549142"/>
                    </a:ext>
                  </a:extLst>
                </a:gridCol>
                <a:gridCol w="576072">
                  <a:extLst>
                    <a:ext uri="{9D8B030D-6E8A-4147-A177-3AD203B41FA5}">
                      <a16:colId xmlns:a16="http://schemas.microsoft.com/office/drawing/2014/main" val="2541320885"/>
                    </a:ext>
                  </a:extLst>
                </a:gridCol>
                <a:gridCol w="576072">
                  <a:extLst>
                    <a:ext uri="{9D8B030D-6E8A-4147-A177-3AD203B41FA5}">
                      <a16:colId xmlns:a16="http://schemas.microsoft.com/office/drawing/2014/main" val="59011420"/>
                    </a:ext>
                  </a:extLst>
                </a:gridCol>
                <a:gridCol w="576072">
                  <a:extLst>
                    <a:ext uri="{9D8B030D-6E8A-4147-A177-3AD203B41FA5}">
                      <a16:colId xmlns:a16="http://schemas.microsoft.com/office/drawing/2014/main" val="205266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9945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- 2023-09-26 10:00:30</a:t>
                      </a:r>
                      <a:r>
                        <a:rPr kumimoji="0" lang="en-US" sz="1000" b="0" i="0" u="none" strike="noStrike" kern="1200" cap="none" spc="0" normalizeH="0" baseline="0" noProof="0">
                          <a:ln>
                            <a:noFill/>
                          </a:ln>
                          <a:solidFill>
                            <a:prstClr val="black"/>
                          </a:solidFill>
                          <a:effectLst/>
                          <a:uLnTx/>
                          <a:uFillTx/>
                          <a:latin typeface="Calibri"/>
                          <a:ea typeface="+mn-ea"/>
                          <a:cs typeface="+mn-cs"/>
                        </a:rPr>
                        <a:t>
 ✅ Facilitate your pass / fail decision-making during inspection by using the Enersight software platform. 
✅ You can compare your live image directly to reference images with a single click. Find out more details here!
#ivesta3 #flexacam #enersight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https://media.licdn.com/dms/image/D4E10AQEQiHodWp4g5A/image-shrink_1280/0/1695715230593?e=1698303600&amp;v=beta&amp;t=3uffxPbFTyl4HgH12bmwD-fHT3cXIhpZPYnb4AI5c5Q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1.19825708061 %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2948488"/>
                  </a:ext>
                </a:extLst>
              </a:tr>
            </a:tbl>
          </a:graphicData>
        </a:graphic>
      </p:graphicFrame>
      <p:sp>
        <p:nvSpPr>
          <p:cNvPr id="4" name="Text Placeholder 3">
            <a:extLst>
              <a:ext uri="{FF2B5EF4-FFF2-40B4-BE49-F238E27FC236}">
                <a16:creationId xmlns:a16="http://schemas.microsoft.com/office/drawing/2014/main" id="{363B9616-4ACB-40FB-B0C1-D45D711C3AF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976583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2C21B-7C40-458D-B249-ABDA57DBCECE}"/>
              </a:ext>
            </a:extLst>
          </p:cNvPr>
          <p:cNvSpPr>
            <a:spLocks noGrp="1"/>
          </p:cNvSpPr>
          <p:nvPr>
            <p:ph type="title"/>
          </p:nvPr>
        </p:nvSpPr>
        <p:spPr/>
        <p:txBody>
          <a:bodyPr/>
          <a:lstStyle/>
          <a:p>
            <a:r>
              <a:rPr lang="en-US"/>
              <a:t>LinkedIn LinkedIn Posts | Leica Microsystems - 20 of 25</a:t>
            </a:r>
          </a:p>
        </p:txBody>
      </p:sp>
      <p:graphicFrame>
        <p:nvGraphicFramePr>
          <p:cNvPr id="5" name="Table Placeholder 4">
            <a:extLst>
              <a:ext uri="{FF2B5EF4-FFF2-40B4-BE49-F238E27FC236}">
                <a16:creationId xmlns:a16="http://schemas.microsoft.com/office/drawing/2014/main" id="{D26A9DCC-E3D5-413E-B17F-6D903EF1493D}"/>
              </a:ext>
            </a:extLst>
          </p:cNvPr>
          <p:cNvGraphicFramePr>
            <a:graphicFrameLocks noGrp="1"/>
          </p:cNvGraphicFramePr>
          <p:nvPr>
            <p:ph type="tbl" sz="quarter" idx="13"/>
            <p:extLst>
              <p:ext uri="{D42A27DB-BD31-4B8C-83A1-F6EECF244321}">
                <p14:modId xmlns:p14="http://schemas.microsoft.com/office/powerpoint/2010/main" val="368697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4451138"/>
                    </a:ext>
                  </a:extLst>
                </a:gridCol>
                <a:gridCol w="1234440">
                  <a:extLst>
                    <a:ext uri="{9D8B030D-6E8A-4147-A177-3AD203B41FA5}">
                      <a16:colId xmlns:a16="http://schemas.microsoft.com/office/drawing/2014/main" val="2316904011"/>
                    </a:ext>
                  </a:extLst>
                </a:gridCol>
                <a:gridCol w="1810512">
                  <a:extLst>
                    <a:ext uri="{9D8B030D-6E8A-4147-A177-3AD203B41FA5}">
                      <a16:colId xmlns:a16="http://schemas.microsoft.com/office/drawing/2014/main" val="1063964739"/>
                    </a:ext>
                  </a:extLst>
                </a:gridCol>
                <a:gridCol w="576072">
                  <a:extLst>
                    <a:ext uri="{9D8B030D-6E8A-4147-A177-3AD203B41FA5}">
                      <a16:colId xmlns:a16="http://schemas.microsoft.com/office/drawing/2014/main" val="2042458998"/>
                    </a:ext>
                  </a:extLst>
                </a:gridCol>
                <a:gridCol w="576072">
                  <a:extLst>
                    <a:ext uri="{9D8B030D-6E8A-4147-A177-3AD203B41FA5}">
                      <a16:colId xmlns:a16="http://schemas.microsoft.com/office/drawing/2014/main" val="2913063289"/>
                    </a:ext>
                  </a:extLst>
                </a:gridCol>
                <a:gridCol w="576072">
                  <a:extLst>
                    <a:ext uri="{9D8B030D-6E8A-4147-A177-3AD203B41FA5}">
                      <a16:colId xmlns:a16="http://schemas.microsoft.com/office/drawing/2014/main" val="1208320277"/>
                    </a:ext>
                  </a:extLst>
                </a:gridCol>
                <a:gridCol w="576072">
                  <a:extLst>
                    <a:ext uri="{9D8B030D-6E8A-4147-A177-3AD203B41FA5}">
                      <a16:colId xmlns:a16="http://schemas.microsoft.com/office/drawing/2014/main" val="1182495116"/>
                    </a:ext>
                  </a:extLst>
                </a:gridCol>
                <a:gridCol w="576072">
                  <a:extLst>
                    <a:ext uri="{9D8B030D-6E8A-4147-A177-3AD203B41FA5}">
                      <a16:colId xmlns:a16="http://schemas.microsoft.com/office/drawing/2014/main" val="1103118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0119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- 2023-09-25 15:00:10</a:t>
                      </a:r>
                      <a:r>
                        <a:rPr kumimoji="0" lang="en-US" sz="1000" b="0" i="0" u="none" strike="noStrike" kern="1200" cap="none" spc="0" normalizeH="0" baseline="0" noProof="0">
                          <a:ln>
                            <a:noFill/>
                          </a:ln>
                          <a:solidFill>
                            <a:prstClr val="black"/>
                          </a:solidFill>
                          <a:effectLst/>
                          <a:uLnTx/>
                          <a:uFillTx/>
                          <a:latin typeface="Calibri"/>
                          <a:ea typeface="+mn-ea"/>
                          <a:cs typeface="+mn-cs"/>
                        </a:rPr>
                        <a:t>
 ☑️ Streamline your work by pairing your #CellDIVE multiplexed imaging solution with BioAssemblyBot 200 customized multi-tasking robot from Advanced Solutions Life Sciences. Learn more!
#MultiplexingMonday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https://media.licdn.com/dms/image/D4E10AQGiv4e96bwr7A/image-shrink_1280/0/1695646809713?e=1698303600&amp;v=beta&amp;t=F_inmgMzEqWW8NKPJbN3GCzW8H_9NWPQlQTZ--S5G3Y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2.9269202087994 %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70605688"/>
                  </a:ext>
                </a:extLst>
              </a:tr>
            </a:tbl>
          </a:graphicData>
        </a:graphic>
      </p:graphicFrame>
      <p:sp>
        <p:nvSpPr>
          <p:cNvPr id="4" name="Text Placeholder 3">
            <a:extLst>
              <a:ext uri="{FF2B5EF4-FFF2-40B4-BE49-F238E27FC236}">
                <a16:creationId xmlns:a16="http://schemas.microsoft.com/office/drawing/2014/main" id="{BDC7B140-0981-477D-BBE3-1E90DF32A76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6695348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3D7FF-827B-4E27-8039-639EA00F3EF8}"/>
              </a:ext>
            </a:extLst>
          </p:cNvPr>
          <p:cNvSpPr>
            <a:spLocks noGrp="1"/>
          </p:cNvSpPr>
          <p:nvPr>
            <p:ph type="title"/>
          </p:nvPr>
        </p:nvSpPr>
        <p:spPr/>
        <p:txBody>
          <a:bodyPr/>
          <a:lstStyle/>
          <a:p>
            <a:r>
              <a:rPr lang="en-US"/>
              <a:t>LinkedIn LinkedIn Posts | Leica Microsystems - 21 of 25</a:t>
            </a:r>
          </a:p>
        </p:txBody>
      </p:sp>
      <p:graphicFrame>
        <p:nvGraphicFramePr>
          <p:cNvPr id="5" name="Table Placeholder 4">
            <a:extLst>
              <a:ext uri="{FF2B5EF4-FFF2-40B4-BE49-F238E27FC236}">
                <a16:creationId xmlns:a16="http://schemas.microsoft.com/office/drawing/2014/main" id="{A32656E8-A780-4CBA-BFAA-21561A6355E5}"/>
              </a:ext>
            </a:extLst>
          </p:cNvPr>
          <p:cNvGraphicFramePr>
            <a:graphicFrameLocks noGrp="1"/>
          </p:cNvGraphicFramePr>
          <p:nvPr>
            <p:ph type="tbl" sz="quarter" idx="13"/>
            <p:extLst>
              <p:ext uri="{D42A27DB-BD31-4B8C-83A1-F6EECF244321}">
                <p14:modId xmlns:p14="http://schemas.microsoft.com/office/powerpoint/2010/main" val="45503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5203040"/>
                    </a:ext>
                  </a:extLst>
                </a:gridCol>
                <a:gridCol w="1234440">
                  <a:extLst>
                    <a:ext uri="{9D8B030D-6E8A-4147-A177-3AD203B41FA5}">
                      <a16:colId xmlns:a16="http://schemas.microsoft.com/office/drawing/2014/main" val="4028871418"/>
                    </a:ext>
                  </a:extLst>
                </a:gridCol>
                <a:gridCol w="1810512">
                  <a:extLst>
                    <a:ext uri="{9D8B030D-6E8A-4147-A177-3AD203B41FA5}">
                      <a16:colId xmlns:a16="http://schemas.microsoft.com/office/drawing/2014/main" val="2439836231"/>
                    </a:ext>
                  </a:extLst>
                </a:gridCol>
                <a:gridCol w="576072">
                  <a:extLst>
                    <a:ext uri="{9D8B030D-6E8A-4147-A177-3AD203B41FA5}">
                      <a16:colId xmlns:a16="http://schemas.microsoft.com/office/drawing/2014/main" val="3371492922"/>
                    </a:ext>
                  </a:extLst>
                </a:gridCol>
                <a:gridCol w="576072">
                  <a:extLst>
                    <a:ext uri="{9D8B030D-6E8A-4147-A177-3AD203B41FA5}">
                      <a16:colId xmlns:a16="http://schemas.microsoft.com/office/drawing/2014/main" val="128441005"/>
                    </a:ext>
                  </a:extLst>
                </a:gridCol>
                <a:gridCol w="576072">
                  <a:extLst>
                    <a:ext uri="{9D8B030D-6E8A-4147-A177-3AD203B41FA5}">
                      <a16:colId xmlns:a16="http://schemas.microsoft.com/office/drawing/2014/main" val="3127382661"/>
                    </a:ext>
                  </a:extLst>
                </a:gridCol>
                <a:gridCol w="576072">
                  <a:extLst>
                    <a:ext uri="{9D8B030D-6E8A-4147-A177-3AD203B41FA5}">
                      <a16:colId xmlns:a16="http://schemas.microsoft.com/office/drawing/2014/main" val="1208740326"/>
                    </a:ext>
                  </a:extLst>
                </a:gridCol>
                <a:gridCol w="576072">
                  <a:extLst>
                    <a:ext uri="{9D8B030D-6E8A-4147-A177-3AD203B41FA5}">
                      <a16:colId xmlns:a16="http://schemas.microsoft.com/office/drawing/2014/main" val="3375550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867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- 2023-09-24 15:04:53</a:t>
                      </a:r>
                      <a:r>
                        <a:rPr kumimoji="0" lang="en-US" sz="1000" b="0" i="0" u="none" strike="noStrike" kern="1200" cap="none" spc="0" normalizeH="0" baseline="0" noProof="0">
                          <a:ln>
                            <a:noFill/>
                          </a:ln>
                          <a:solidFill>
                            <a:prstClr val="black"/>
                          </a:solidFill>
                          <a:effectLst/>
                          <a:uLnTx/>
                          <a:uFillTx/>
                          <a:latin typeface="Calibri"/>
                          <a:ea typeface="+mn-ea"/>
                          <a:cs typeface="+mn-cs"/>
                        </a:rPr>
                        <a:t>
 ➡ Acquire rich, detailed images of thick tissues free of haze from out-of-focus blur. 🙌 Even fine structures deep in tissues can be resolved thanks to Computational Clearing, an innovative Leica technology. Image detailed morphological structures like axons and dendrites of neurons in a brain slice. 🧠
👉 https://fcld.ly/dfygobd
📸🔬Image courtesy of Prof. Xiaowei Li, Shanghai Jiao Tong University, China. 1 mm mouse brain section. CUBIC cleared. Stained blood vessels and nuclei.
#THUNDER #dendrites #axons #brainslice #neurons #morphological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https://media.licdn.com/dms/image/D4E10AQF_T6npqEXraA/videocover-high/0/1695560698786?e=1698303600&amp;v=beta&amp;t=AR-uqrmdD0vXi9Wxugrhf6z_gptZv0uohP3eZ2iWkvk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1.9764279238441 %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extLst>
                  <a:ext uri="{0D108BD9-81ED-4DB2-BD59-A6C34878D82A}">
                    <a16:rowId xmlns:a16="http://schemas.microsoft.com/office/drawing/2014/main" val="3595246393"/>
                  </a:ext>
                </a:extLst>
              </a:tr>
            </a:tbl>
          </a:graphicData>
        </a:graphic>
      </p:graphicFrame>
      <p:sp>
        <p:nvSpPr>
          <p:cNvPr id="4" name="Text Placeholder 3">
            <a:extLst>
              <a:ext uri="{FF2B5EF4-FFF2-40B4-BE49-F238E27FC236}">
                <a16:creationId xmlns:a16="http://schemas.microsoft.com/office/drawing/2014/main" id="{583501F8-8D50-4882-A2E1-EAF86B79060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3750191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8B71F-A415-44E5-9B50-811F02A4D6DC}"/>
              </a:ext>
            </a:extLst>
          </p:cNvPr>
          <p:cNvSpPr>
            <a:spLocks noGrp="1"/>
          </p:cNvSpPr>
          <p:nvPr>
            <p:ph type="title"/>
          </p:nvPr>
        </p:nvSpPr>
        <p:spPr/>
        <p:txBody>
          <a:bodyPr/>
          <a:lstStyle/>
          <a:p>
            <a:r>
              <a:rPr lang="en-US"/>
              <a:t>LinkedIn LinkedIn Posts | Leica Microsystems - 22 of 25</a:t>
            </a:r>
          </a:p>
        </p:txBody>
      </p:sp>
      <p:graphicFrame>
        <p:nvGraphicFramePr>
          <p:cNvPr id="5" name="Table Placeholder 4">
            <a:extLst>
              <a:ext uri="{FF2B5EF4-FFF2-40B4-BE49-F238E27FC236}">
                <a16:creationId xmlns:a16="http://schemas.microsoft.com/office/drawing/2014/main" id="{494F9D56-00E1-4A5E-8679-8A5E3DA2C50E}"/>
              </a:ext>
            </a:extLst>
          </p:cNvPr>
          <p:cNvGraphicFramePr>
            <a:graphicFrameLocks noGrp="1"/>
          </p:cNvGraphicFramePr>
          <p:nvPr>
            <p:ph type="tbl" sz="quarter" idx="13"/>
            <p:extLst>
              <p:ext uri="{D42A27DB-BD31-4B8C-83A1-F6EECF244321}">
                <p14:modId xmlns:p14="http://schemas.microsoft.com/office/powerpoint/2010/main" val="237901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663221"/>
                    </a:ext>
                  </a:extLst>
                </a:gridCol>
                <a:gridCol w="1234440">
                  <a:extLst>
                    <a:ext uri="{9D8B030D-6E8A-4147-A177-3AD203B41FA5}">
                      <a16:colId xmlns:a16="http://schemas.microsoft.com/office/drawing/2014/main" val="1752257607"/>
                    </a:ext>
                  </a:extLst>
                </a:gridCol>
                <a:gridCol w="1810512">
                  <a:extLst>
                    <a:ext uri="{9D8B030D-6E8A-4147-A177-3AD203B41FA5}">
                      <a16:colId xmlns:a16="http://schemas.microsoft.com/office/drawing/2014/main" val="2819817142"/>
                    </a:ext>
                  </a:extLst>
                </a:gridCol>
                <a:gridCol w="576072">
                  <a:extLst>
                    <a:ext uri="{9D8B030D-6E8A-4147-A177-3AD203B41FA5}">
                      <a16:colId xmlns:a16="http://schemas.microsoft.com/office/drawing/2014/main" val="3080505538"/>
                    </a:ext>
                  </a:extLst>
                </a:gridCol>
                <a:gridCol w="576072">
                  <a:extLst>
                    <a:ext uri="{9D8B030D-6E8A-4147-A177-3AD203B41FA5}">
                      <a16:colId xmlns:a16="http://schemas.microsoft.com/office/drawing/2014/main" val="3269021530"/>
                    </a:ext>
                  </a:extLst>
                </a:gridCol>
                <a:gridCol w="576072">
                  <a:extLst>
                    <a:ext uri="{9D8B030D-6E8A-4147-A177-3AD203B41FA5}">
                      <a16:colId xmlns:a16="http://schemas.microsoft.com/office/drawing/2014/main" val="1801669186"/>
                    </a:ext>
                  </a:extLst>
                </a:gridCol>
                <a:gridCol w="576072">
                  <a:extLst>
                    <a:ext uri="{9D8B030D-6E8A-4147-A177-3AD203B41FA5}">
                      <a16:colId xmlns:a16="http://schemas.microsoft.com/office/drawing/2014/main" val="1162327946"/>
                    </a:ext>
                  </a:extLst>
                </a:gridCol>
                <a:gridCol w="576072">
                  <a:extLst>
                    <a:ext uri="{9D8B030D-6E8A-4147-A177-3AD203B41FA5}">
                      <a16:colId xmlns:a16="http://schemas.microsoft.com/office/drawing/2014/main" val="48845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5564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- 2023-09-23 15:00:13</a:t>
                      </a:r>
                      <a:r>
                        <a:rPr kumimoji="0" lang="en-US" sz="1000" b="0" i="0" u="none" strike="noStrike" kern="1200" cap="none" spc="0" normalizeH="0" baseline="0" noProof="0">
                          <a:ln>
                            <a:noFill/>
                          </a:ln>
                          <a:solidFill>
                            <a:prstClr val="black"/>
                          </a:solidFill>
                          <a:effectLst/>
                          <a:uLnTx/>
                          <a:uFillTx/>
                          <a:latin typeface="Calibri"/>
                          <a:ea typeface="+mn-ea"/>
                          <a:cs typeface="+mn-cs"/>
                        </a:rPr>
                        <a:t>
 🏃🏃Kudos to the Leica team for crushing it at the Brückenlauf Wetzlar 2023! 🙌
With nearly 30 Leica champions on board, we ran our hearts out in the 2 km relay around Wetzlar's enchanting old city centre, the profit we will donate to a charitable organization. 🌆💪
🏆 One of our teams clinched the 11th spot overall and boasted the 5th fastest lap! 🏁🥇
But it wasn't just about the competition. We relished the late summer vibes, shared laughs with colleagues and friends, and got in some fantastic exercise—a truly inclusive experience for all!
We gathered from various Wetzlar departments, forged new connections, and savoured post-race refreshments. 🥤👥 See you at Brückenlauf 2024!
#LeicaRunners #TeamSpirit #BrückenlaufWetzlar2023 #LeicaMicrosystems #LeicaMicro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https://media.licdn.com/dms/image/D4E10AQEwvwxJGphdng/image-shrink_1280/0/1695474013234?e=1698303600&amp;v=beta&amp;t=1_lVPcUyJkh2QAEO-W8b3wMQxv1SsPzwBbCNZYNB_JI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5.475323370589 %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6280348"/>
                  </a:ext>
                </a:extLst>
              </a:tr>
            </a:tbl>
          </a:graphicData>
        </a:graphic>
      </p:graphicFrame>
      <p:sp>
        <p:nvSpPr>
          <p:cNvPr id="4" name="Text Placeholder 3">
            <a:extLst>
              <a:ext uri="{FF2B5EF4-FFF2-40B4-BE49-F238E27FC236}">
                <a16:creationId xmlns:a16="http://schemas.microsoft.com/office/drawing/2014/main" id="{E7059800-DCF4-4B26-933C-0A803DA2DA3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9433552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E80E-1AEF-457B-A5B8-3EC9D919F10A}"/>
              </a:ext>
            </a:extLst>
          </p:cNvPr>
          <p:cNvSpPr>
            <a:spLocks noGrp="1"/>
          </p:cNvSpPr>
          <p:nvPr>
            <p:ph type="title"/>
          </p:nvPr>
        </p:nvSpPr>
        <p:spPr/>
        <p:txBody>
          <a:bodyPr/>
          <a:lstStyle/>
          <a:p>
            <a:r>
              <a:rPr lang="en-US"/>
              <a:t>LinkedIn LinkedIn Posts | Leica Microsystems - 23 of 25</a:t>
            </a:r>
          </a:p>
        </p:txBody>
      </p:sp>
      <p:graphicFrame>
        <p:nvGraphicFramePr>
          <p:cNvPr id="5" name="Table Placeholder 4">
            <a:extLst>
              <a:ext uri="{FF2B5EF4-FFF2-40B4-BE49-F238E27FC236}">
                <a16:creationId xmlns:a16="http://schemas.microsoft.com/office/drawing/2014/main" id="{C949A54D-CF56-47CA-A490-495BF94FAEB1}"/>
              </a:ext>
            </a:extLst>
          </p:cNvPr>
          <p:cNvGraphicFramePr>
            <a:graphicFrameLocks noGrp="1"/>
          </p:cNvGraphicFramePr>
          <p:nvPr>
            <p:ph type="tbl" sz="quarter" idx="13"/>
            <p:extLst>
              <p:ext uri="{D42A27DB-BD31-4B8C-83A1-F6EECF244321}">
                <p14:modId xmlns:p14="http://schemas.microsoft.com/office/powerpoint/2010/main" val="3913304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3357299"/>
                    </a:ext>
                  </a:extLst>
                </a:gridCol>
                <a:gridCol w="1234440">
                  <a:extLst>
                    <a:ext uri="{9D8B030D-6E8A-4147-A177-3AD203B41FA5}">
                      <a16:colId xmlns:a16="http://schemas.microsoft.com/office/drawing/2014/main" val="852164400"/>
                    </a:ext>
                  </a:extLst>
                </a:gridCol>
                <a:gridCol w="1810512">
                  <a:extLst>
                    <a:ext uri="{9D8B030D-6E8A-4147-A177-3AD203B41FA5}">
                      <a16:colId xmlns:a16="http://schemas.microsoft.com/office/drawing/2014/main" val="3229483595"/>
                    </a:ext>
                  </a:extLst>
                </a:gridCol>
                <a:gridCol w="576072">
                  <a:extLst>
                    <a:ext uri="{9D8B030D-6E8A-4147-A177-3AD203B41FA5}">
                      <a16:colId xmlns:a16="http://schemas.microsoft.com/office/drawing/2014/main" val="415516179"/>
                    </a:ext>
                  </a:extLst>
                </a:gridCol>
                <a:gridCol w="576072">
                  <a:extLst>
                    <a:ext uri="{9D8B030D-6E8A-4147-A177-3AD203B41FA5}">
                      <a16:colId xmlns:a16="http://schemas.microsoft.com/office/drawing/2014/main" val="1215014724"/>
                    </a:ext>
                  </a:extLst>
                </a:gridCol>
                <a:gridCol w="576072">
                  <a:extLst>
                    <a:ext uri="{9D8B030D-6E8A-4147-A177-3AD203B41FA5}">
                      <a16:colId xmlns:a16="http://schemas.microsoft.com/office/drawing/2014/main" val="1606382849"/>
                    </a:ext>
                  </a:extLst>
                </a:gridCol>
                <a:gridCol w="576072">
                  <a:extLst>
                    <a:ext uri="{9D8B030D-6E8A-4147-A177-3AD203B41FA5}">
                      <a16:colId xmlns:a16="http://schemas.microsoft.com/office/drawing/2014/main" val="1507942500"/>
                    </a:ext>
                  </a:extLst>
                </a:gridCol>
                <a:gridCol w="576072">
                  <a:extLst>
                    <a:ext uri="{9D8B030D-6E8A-4147-A177-3AD203B41FA5}">
                      <a16:colId xmlns:a16="http://schemas.microsoft.com/office/drawing/2014/main" val="54850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979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- 2023-09-23 10:00:30</a:t>
                      </a:r>
                      <a:r>
                        <a:rPr kumimoji="0" lang="en-US" sz="1000" b="0" i="0" u="none" strike="noStrike" kern="1200" cap="none" spc="0" normalizeH="0" baseline="0" noProof="0">
                          <a:ln>
                            <a:noFill/>
                          </a:ln>
                          <a:solidFill>
                            <a:prstClr val="black"/>
                          </a:solidFill>
                          <a:effectLst/>
                          <a:uLnTx/>
                          <a:uFillTx/>
                          <a:latin typeface="Calibri"/>
                          <a:ea typeface="+mn-ea"/>
                          <a:cs typeface="+mn-cs"/>
                        </a:rPr>
                        <a:t>
 ✅ Interested in Autonomous Microscopy for rare event detection?
👉 https://fcld.ly/dz6w3zi
✅ Register for our pre-conference workshop on Autonomous Microscopy powered by Aivia at the “Seeing is believing“ symposium on October 4th. We are excited to see you at EMBL Heidelberg &amp; show you our latest developments. 
#EMBL #AutonomousMicroscopy #EESImaging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https://media.licdn.com/dms/image/D4E10AQHfbsu3JPrV6w/videocover-high/0/1695456035343?e=1698303600&amp;v=beta&amp;t=hM6DFYxugOhwP_vxwl6Fl9XNcrkoldb0hYikuZfSFow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2.9734797749799 %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extLst>
                  <a:ext uri="{0D108BD9-81ED-4DB2-BD59-A6C34878D82A}">
                    <a16:rowId xmlns:a16="http://schemas.microsoft.com/office/drawing/2014/main" val="3529757146"/>
                  </a:ext>
                </a:extLst>
              </a:tr>
            </a:tbl>
          </a:graphicData>
        </a:graphic>
      </p:graphicFrame>
      <p:sp>
        <p:nvSpPr>
          <p:cNvPr id="4" name="Text Placeholder 3">
            <a:extLst>
              <a:ext uri="{FF2B5EF4-FFF2-40B4-BE49-F238E27FC236}">
                <a16:creationId xmlns:a16="http://schemas.microsoft.com/office/drawing/2014/main" id="{26A4F28E-5946-478A-939E-4DFC7CB09A8A}"/>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6886943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BC83-B3EF-46BB-8F53-592CABB6B625}"/>
              </a:ext>
            </a:extLst>
          </p:cNvPr>
          <p:cNvSpPr>
            <a:spLocks noGrp="1"/>
          </p:cNvSpPr>
          <p:nvPr>
            <p:ph type="title"/>
          </p:nvPr>
        </p:nvSpPr>
        <p:spPr/>
        <p:txBody>
          <a:bodyPr/>
          <a:lstStyle/>
          <a:p>
            <a:r>
              <a:rPr lang="en-US"/>
              <a:t>LinkedIn LinkedIn Posts | Leica Microsystems - 24 of 25</a:t>
            </a:r>
          </a:p>
        </p:txBody>
      </p:sp>
      <p:graphicFrame>
        <p:nvGraphicFramePr>
          <p:cNvPr id="5" name="Table Placeholder 4">
            <a:extLst>
              <a:ext uri="{FF2B5EF4-FFF2-40B4-BE49-F238E27FC236}">
                <a16:creationId xmlns:a16="http://schemas.microsoft.com/office/drawing/2014/main" id="{CED8CE0E-10A9-4FDA-A1B4-CB0749527D3E}"/>
              </a:ext>
            </a:extLst>
          </p:cNvPr>
          <p:cNvGraphicFramePr>
            <a:graphicFrameLocks noGrp="1"/>
          </p:cNvGraphicFramePr>
          <p:nvPr>
            <p:ph type="tbl" sz="quarter" idx="13"/>
            <p:extLst>
              <p:ext uri="{D42A27DB-BD31-4B8C-83A1-F6EECF244321}">
                <p14:modId xmlns:p14="http://schemas.microsoft.com/office/powerpoint/2010/main" val="350624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9577384"/>
                    </a:ext>
                  </a:extLst>
                </a:gridCol>
                <a:gridCol w="1234440">
                  <a:extLst>
                    <a:ext uri="{9D8B030D-6E8A-4147-A177-3AD203B41FA5}">
                      <a16:colId xmlns:a16="http://schemas.microsoft.com/office/drawing/2014/main" val="3208644937"/>
                    </a:ext>
                  </a:extLst>
                </a:gridCol>
                <a:gridCol w="1810512">
                  <a:extLst>
                    <a:ext uri="{9D8B030D-6E8A-4147-A177-3AD203B41FA5}">
                      <a16:colId xmlns:a16="http://schemas.microsoft.com/office/drawing/2014/main" val="2331228546"/>
                    </a:ext>
                  </a:extLst>
                </a:gridCol>
                <a:gridCol w="576072">
                  <a:extLst>
                    <a:ext uri="{9D8B030D-6E8A-4147-A177-3AD203B41FA5}">
                      <a16:colId xmlns:a16="http://schemas.microsoft.com/office/drawing/2014/main" val="4022004899"/>
                    </a:ext>
                  </a:extLst>
                </a:gridCol>
                <a:gridCol w="576072">
                  <a:extLst>
                    <a:ext uri="{9D8B030D-6E8A-4147-A177-3AD203B41FA5}">
                      <a16:colId xmlns:a16="http://schemas.microsoft.com/office/drawing/2014/main" val="3076884376"/>
                    </a:ext>
                  </a:extLst>
                </a:gridCol>
                <a:gridCol w="576072">
                  <a:extLst>
                    <a:ext uri="{9D8B030D-6E8A-4147-A177-3AD203B41FA5}">
                      <a16:colId xmlns:a16="http://schemas.microsoft.com/office/drawing/2014/main" val="1960421185"/>
                    </a:ext>
                  </a:extLst>
                </a:gridCol>
                <a:gridCol w="576072">
                  <a:extLst>
                    <a:ext uri="{9D8B030D-6E8A-4147-A177-3AD203B41FA5}">
                      <a16:colId xmlns:a16="http://schemas.microsoft.com/office/drawing/2014/main" val="3914192991"/>
                    </a:ext>
                  </a:extLst>
                </a:gridCol>
                <a:gridCol w="576072">
                  <a:extLst>
                    <a:ext uri="{9D8B030D-6E8A-4147-A177-3AD203B41FA5}">
                      <a16:colId xmlns:a16="http://schemas.microsoft.com/office/drawing/2014/main" val="120980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361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- 2023-09-22 15:00:16</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and gain 3D insights in a temporal context! Join our "See the Hidden" Workshop on Oct 17. Uncover the future of Correlative Imaging &amp; Live Cell Techniques. Register now! 
👉 https://fcld.ly/b4467ij
#CorrelativeImaging #EMImaging #ElectronMicroscopy #CellularImaging #Ultrastructure #BiologicalImaging #LiveCellCLEM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https://media.licdn.com/dms/image/D4E10AQHZcXGt0HR1zA/image-shrink_1280/0/1695387615869?e=1698303600&amp;v=beta&amp;t=HJFs2IMm0grWrIDCEj8Rz8xk4GDElnddNzboDBQY5us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2.1902806297057 %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8999505"/>
                  </a:ext>
                </a:extLst>
              </a:tr>
            </a:tbl>
          </a:graphicData>
        </a:graphic>
      </p:graphicFrame>
      <p:sp>
        <p:nvSpPr>
          <p:cNvPr id="4" name="Text Placeholder 3">
            <a:extLst>
              <a:ext uri="{FF2B5EF4-FFF2-40B4-BE49-F238E27FC236}">
                <a16:creationId xmlns:a16="http://schemas.microsoft.com/office/drawing/2014/main" id="{31CADDE9-EA8D-441C-A69A-EBFF740C22A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7104918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9A77-37E2-455F-8D9B-93F3D7E538EF}"/>
              </a:ext>
            </a:extLst>
          </p:cNvPr>
          <p:cNvSpPr>
            <a:spLocks noGrp="1"/>
          </p:cNvSpPr>
          <p:nvPr>
            <p:ph type="title"/>
          </p:nvPr>
        </p:nvSpPr>
        <p:spPr/>
        <p:txBody>
          <a:bodyPr/>
          <a:lstStyle/>
          <a:p>
            <a:r>
              <a:rPr lang="en-US"/>
              <a:t>LinkedIn LinkedIn Posts | Leica Microsystems - 25 of 25</a:t>
            </a:r>
          </a:p>
        </p:txBody>
      </p:sp>
      <p:graphicFrame>
        <p:nvGraphicFramePr>
          <p:cNvPr id="5" name="Table Placeholder 4">
            <a:extLst>
              <a:ext uri="{FF2B5EF4-FFF2-40B4-BE49-F238E27FC236}">
                <a16:creationId xmlns:a16="http://schemas.microsoft.com/office/drawing/2014/main" id="{F6ABDC87-B243-42EC-A5DD-3CE283E52785}"/>
              </a:ext>
            </a:extLst>
          </p:cNvPr>
          <p:cNvGraphicFramePr>
            <a:graphicFrameLocks noGrp="1"/>
          </p:cNvGraphicFramePr>
          <p:nvPr>
            <p:ph type="tbl" sz="quarter" idx="13"/>
            <p:extLst>
              <p:ext uri="{D42A27DB-BD31-4B8C-83A1-F6EECF244321}">
                <p14:modId xmlns:p14="http://schemas.microsoft.com/office/powerpoint/2010/main" val="398879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4319256"/>
                    </a:ext>
                  </a:extLst>
                </a:gridCol>
                <a:gridCol w="1234440">
                  <a:extLst>
                    <a:ext uri="{9D8B030D-6E8A-4147-A177-3AD203B41FA5}">
                      <a16:colId xmlns:a16="http://schemas.microsoft.com/office/drawing/2014/main" val="2266685392"/>
                    </a:ext>
                  </a:extLst>
                </a:gridCol>
                <a:gridCol w="1810512">
                  <a:extLst>
                    <a:ext uri="{9D8B030D-6E8A-4147-A177-3AD203B41FA5}">
                      <a16:colId xmlns:a16="http://schemas.microsoft.com/office/drawing/2014/main" val="3377600229"/>
                    </a:ext>
                  </a:extLst>
                </a:gridCol>
                <a:gridCol w="576072">
                  <a:extLst>
                    <a:ext uri="{9D8B030D-6E8A-4147-A177-3AD203B41FA5}">
                      <a16:colId xmlns:a16="http://schemas.microsoft.com/office/drawing/2014/main" val="2230603944"/>
                    </a:ext>
                  </a:extLst>
                </a:gridCol>
                <a:gridCol w="576072">
                  <a:extLst>
                    <a:ext uri="{9D8B030D-6E8A-4147-A177-3AD203B41FA5}">
                      <a16:colId xmlns:a16="http://schemas.microsoft.com/office/drawing/2014/main" val="4089711379"/>
                    </a:ext>
                  </a:extLst>
                </a:gridCol>
                <a:gridCol w="576072">
                  <a:extLst>
                    <a:ext uri="{9D8B030D-6E8A-4147-A177-3AD203B41FA5}">
                      <a16:colId xmlns:a16="http://schemas.microsoft.com/office/drawing/2014/main" val="4279525738"/>
                    </a:ext>
                  </a:extLst>
                </a:gridCol>
                <a:gridCol w="576072">
                  <a:extLst>
                    <a:ext uri="{9D8B030D-6E8A-4147-A177-3AD203B41FA5}">
                      <a16:colId xmlns:a16="http://schemas.microsoft.com/office/drawing/2014/main" val="1370191069"/>
                    </a:ext>
                  </a:extLst>
                </a:gridCol>
                <a:gridCol w="576072">
                  <a:extLst>
                    <a:ext uri="{9D8B030D-6E8A-4147-A177-3AD203B41FA5}">
                      <a16:colId xmlns:a16="http://schemas.microsoft.com/office/drawing/2014/main" val="335545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841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- 2023-09-21 10:00:19</a:t>
                      </a:r>
                      <a:r>
                        <a:rPr kumimoji="0" lang="en-US" sz="1000" b="0" i="0" u="none" strike="noStrike" kern="1200" cap="none" spc="0" normalizeH="0" baseline="0" noProof="0">
                          <a:ln>
                            <a:noFill/>
                          </a:ln>
                          <a:solidFill>
                            <a:prstClr val="black"/>
                          </a:solidFill>
                          <a:effectLst/>
                          <a:uLnTx/>
                          <a:uFillTx/>
                          <a:latin typeface="Calibri"/>
                          <a:ea typeface="+mn-ea"/>
                          <a:cs typeface="+mn-cs"/>
                        </a:rPr>
                        <a:t>
 Image your material’s microstructure and analyze its composition in just a few seconds with a 2-methods-in-1 solution. The DM6 M LIBS system combines optical microscopy and laser induced breakdown spectroscopy (LIBS). Find out more!
#LIBS #microstructure #DM6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https://media.licdn.com/dms/image/D4E10AQHkBiwGDLLdVg/image-shrink_1280/0/1695283218762?e=1698303600&amp;v=beta&amp;t=WSjURd1jFKTUa3amkX4ATF6jXZQUXYhAmkI6utfUkQA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2.3452952811529 %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7022333"/>
                  </a:ext>
                </a:extLst>
              </a:tr>
            </a:tbl>
          </a:graphicData>
        </a:graphic>
      </p:graphicFrame>
      <p:sp>
        <p:nvSpPr>
          <p:cNvPr id="4" name="Text Placeholder 3">
            <a:extLst>
              <a:ext uri="{FF2B5EF4-FFF2-40B4-BE49-F238E27FC236}">
                <a16:creationId xmlns:a16="http://schemas.microsoft.com/office/drawing/2014/main" id="{9DDD26D7-8F73-4631-A9DD-35D88B29C0D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7835439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0E080-61B1-494C-B856-79241E5159F7}"/>
              </a:ext>
            </a:extLst>
          </p:cNvPr>
          <p:cNvSpPr>
            <a:spLocks noGrp="1"/>
          </p:cNvSpPr>
          <p:nvPr>
            <p:ph type="title"/>
          </p:nvPr>
        </p:nvSpPr>
        <p:spPr/>
        <p:txBody>
          <a:bodyPr/>
          <a:lstStyle/>
          <a:p>
            <a:r>
              <a:rPr lang="en-US"/>
              <a:t>Twitter Twitter Posts | All profiles - 1 of 25</a:t>
            </a:r>
          </a:p>
        </p:txBody>
      </p:sp>
      <p:graphicFrame>
        <p:nvGraphicFramePr>
          <p:cNvPr id="5" name="Table Placeholder 4">
            <a:extLst>
              <a:ext uri="{FF2B5EF4-FFF2-40B4-BE49-F238E27FC236}">
                <a16:creationId xmlns:a16="http://schemas.microsoft.com/office/drawing/2014/main" id="{BCFDB1DE-F7DF-4D06-9939-82DD52AAD790}"/>
              </a:ext>
            </a:extLst>
          </p:cNvPr>
          <p:cNvGraphicFramePr>
            <a:graphicFrameLocks noGrp="1"/>
          </p:cNvGraphicFramePr>
          <p:nvPr>
            <p:ph type="tbl" sz="quarter" idx="13"/>
            <p:extLst>
              <p:ext uri="{D42A27DB-BD31-4B8C-83A1-F6EECF244321}">
                <p14:modId xmlns:p14="http://schemas.microsoft.com/office/powerpoint/2010/main" val="178453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18615588"/>
                    </a:ext>
                  </a:extLst>
                </a:gridCol>
                <a:gridCol w="905257">
                  <a:extLst>
                    <a:ext uri="{9D8B030D-6E8A-4147-A177-3AD203B41FA5}">
                      <a16:colId xmlns:a16="http://schemas.microsoft.com/office/drawing/2014/main" val="720297382"/>
                    </a:ext>
                  </a:extLst>
                </a:gridCol>
                <a:gridCol w="1152145">
                  <a:extLst>
                    <a:ext uri="{9D8B030D-6E8A-4147-A177-3AD203B41FA5}">
                      <a16:colId xmlns:a16="http://schemas.microsoft.com/office/drawing/2014/main" val="703346382"/>
                    </a:ext>
                  </a:extLst>
                </a:gridCol>
                <a:gridCol w="411480">
                  <a:extLst>
                    <a:ext uri="{9D8B030D-6E8A-4147-A177-3AD203B41FA5}">
                      <a16:colId xmlns:a16="http://schemas.microsoft.com/office/drawing/2014/main" val="579558975"/>
                    </a:ext>
                  </a:extLst>
                </a:gridCol>
                <a:gridCol w="411480">
                  <a:extLst>
                    <a:ext uri="{9D8B030D-6E8A-4147-A177-3AD203B41FA5}">
                      <a16:colId xmlns:a16="http://schemas.microsoft.com/office/drawing/2014/main" val="2711379276"/>
                    </a:ext>
                  </a:extLst>
                </a:gridCol>
                <a:gridCol w="411480">
                  <a:extLst>
                    <a:ext uri="{9D8B030D-6E8A-4147-A177-3AD203B41FA5}">
                      <a16:colId xmlns:a16="http://schemas.microsoft.com/office/drawing/2014/main" val="1652628229"/>
                    </a:ext>
                  </a:extLst>
                </a:gridCol>
                <a:gridCol w="411480">
                  <a:extLst>
                    <a:ext uri="{9D8B030D-6E8A-4147-A177-3AD203B41FA5}">
                      <a16:colId xmlns:a16="http://schemas.microsoft.com/office/drawing/2014/main" val="3019023309"/>
                    </a:ext>
                  </a:extLst>
                </a:gridCol>
                <a:gridCol w="411480">
                  <a:extLst>
                    <a:ext uri="{9D8B030D-6E8A-4147-A177-3AD203B41FA5}">
                      <a16:colId xmlns:a16="http://schemas.microsoft.com/office/drawing/2014/main" val="1723333953"/>
                    </a:ext>
                  </a:extLst>
                </a:gridCol>
                <a:gridCol w="411480">
                  <a:extLst>
                    <a:ext uri="{9D8B030D-6E8A-4147-A177-3AD203B41FA5}">
                      <a16:colId xmlns:a16="http://schemas.microsoft.com/office/drawing/2014/main" val="3024595047"/>
                    </a:ext>
                  </a:extLst>
                </a:gridCol>
                <a:gridCol w="493776">
                  <a:extLst>
                    <a:ext uri="{9D8B030D-6E8A-4147-A177-3AD203B41FA5}">
                      <a16:colId xmlns:a16="http://schemas.microsoft.com/office/drawing/2014/main" val="2953793585"/>
                    </a:ext>
                  </a:extLst>
                </a:gridCol>
                <a:gridCol w="411480">
                  <a:extLst>
                    <a:ext uri="{9D8B030D-6E8A-4147-A177-3AD203B41FA5}">
                      <a16:colId xmlns:a16="http://schemas.microsoft.com/office/drawing/2014/main" val="3205877398"/>
                    </a:ext>
                  </a:extLst>
                </a:gridCol>
                <a:gridCol w="411480">
                  <a:extLst>
                    <a:ext uri="{9D8B030D-6E8A-4147-A177-3AD203B41FA5}">
                      <a16:colId xmlns:a16="http://schemas.microsoft.com/office/drawing/2014/main" val="2082169207"/>
                    </a:ext>
                  </a:extLst>
                </a:gridCol>
                <a:gridCol w="411480">
                  <a:extLst>
                    <a:ext uri="{9D8B030D-6E8A-4147-A177-3AD203B41FA5}">
                      <a16:colId xmlns:a16="http://schemas.microsoft.com/office/drawing/2014/main" val="2788219213"/>
                    </a:ext>
                  </a:extLst>
                </a:gridCol>
                <a:gridCol w="411480">
                  <a:extLst>
                    <a:ext uri="{9D8B030D-6E8A-4147-A177-3AD203B41FA5}">
                      <a16:colId xmlns:a16="http://schemas.microsoft.com/office/drawing/2014/main" val="133059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0758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- 2023-10-06 15:00:02</a:t>
                      </a:r>
                      <a:r>
                        <a:rPr kumimoji="0" lang="en-US" sz="1000" b="0" i="0" u="none" strike="noStrike" kern="1200" cap="none" spc="0" normalizeH="0" baseline="0" noProof="0">
                          <a:ln>
                            <a:noFill/>
                          </a:ln>
                          <a:solidFill>
                            <a:prstClr val="black"/>
                          </a:solidFill>
                          <a:effectLst/>
                          <a:uLnTx/>
                          <a:uFillTx/>
                          <a:latin typeface="Calibri"/>
                          <a:ea typeface="+mn-ea"/>
                          <a:cs typeface="+mn-cs"/>
                        </a:rPr>
                        <a:t>
 🔬You can clearly improve image quality for the recording of fast subcellular dynamics using the #STELLARIS #confocal #microscopy. 
💻Learn how two components, #Dynamic Signal Enhancement (DSE) powered by #Aivia &amp;amp; LIGHTNING decisively enhance signal-to-noise ratio and resolution.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3.2330 %</a:t>
                      </a:r>
                    </a:p>
                  </a:txBody>
                  <a:tcPr/>
                </a:tc>
                <a:extLst>
                  <a:ext uri="{0D108BD9-81ED-4DB2-BD59-A6C34878D82A}">
                    <a16:rowId xmlns:a16="http://schemas.microsoft.com/office/drawing/2014/main" val="3954042557"/>
                  </a:ext>
                </a:extLst>
              </a:tr>
            </a:tbl>
          </a:graphicData>
        </a:graphic>
      </p:graphicFrame>
      <p:sp>
        <p:nvSpPr>
          <p:cNvPr id="4" name="Text Placeholder 3">
            <a:extLst>
              <a:ext uri="{FF2B5EF4-FFF2-40B4-BE49-F238E27FC236}">
                <a16:creationId xmlns:a16="http://schemas.microsoft.com/office/drawing/2014/main" id="{22D00DCC-8F92-4DEB-9F1E-E95875E3363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4083333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F8CE7-3461-4A97-A363-F0E25625FEE0}"/>
              </a:ext>
            </a:extLst>
          </p:cNvPr>
          <p:cNvSpPr>
            <a:spLocks noGrp="1"/>
          </p:cNvSpPr>
          <p:nvPr>
            <p:ph type="title"/>
          </p:nvPr>
        </p:nvSpPr>
        <p:spPr/>
        <p:txBody>
          <a:bodyPr/>
          <a:lstStyle/>
          <a:p>
            <a:r>
              <a:rPr lang="en-US"/>
              <a:t>Twitter Twitter Posts | All profiles - 2 of 25</a:t>
            </a:r>
          </a:p>
        </p:txBody>
      </p:sp>
      <p:graphicFrame>
        <p:nvGraphicFramePr>
          <p:cNvPr id="5" name="Table Placeholder 4">
            <a:extLst>
              <a:ext uri="{FF2B5EF4-FFF2-40B4-BE49-F238E27FC236}">
                <a16:creationId xmlns:a16="http://schemas.microsoft.com/office/drawing/2014/main" id="{CC72AD51-282D-47BB-9C49-DA396AECEAA4}"/>
              </a:ext>
            </a:extLst>
          </p:cNvPr>
          <p:cNvGraphicFramePr>
            <a:graphicFrameLocks noGrp="1"/>
          </p:cNvGraphicFramePr>
          <p:nvPr>
            <p:ph type="tbl" sz="quarter" idx="13"/>
            <p:extLst>
              <p:ext uri="{D42A27DB-BD31-4B8C-83A1-F6EECF244321}">
                <p14:modId xmlns:p14="http://schemas.microsoft.com/office/powerpoint/2010/main" val="258329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4141351"/>
                    </a:ext>
                  </a:extLst>
                </a:gridCol>
                <a:gridCol w="905257">
                  <a:extLst>
                    <a:ext uri="{9D8B030D-6E8A-4147-A177-3AD203B41FA5}">
                      <a16:colId xmlns:a16="http://schemas.microsoft.com/office/drawing/2014/main" val="3720023993"/>
                    </a:ext>
                  </a:extLst>
                </a:gridCol>
                <a:gridCol w="1152145">
                  <a:extLst>
                    <a:ext uri="{9D8B030D-6E8A-4147-A177-3AD203B41FA5}">
                      <a16:colId xmlns:a16="http://schemas.microsoft.com/office/drawing/2014/main" val="1431935334"/>
                    </a:ext>
                  </a:extLst>
                </a:gridCol>
                <a:gridCol w="411480">
                  <a:extLst>
                    <a:ext uri="{9D8B030D-6E8A-4147-A177-3AD203B41FA5}">
                      <a16:colId xmlns:a16="http://schemas.microsoft.com/office/drawing/2014/main" val="2577656061"/>
                    </a:ext>
                  </a:extLst>
                </a:gridCol>
                <a:gridCol w="411480">
                  <a:extLst>
                    <a:ext uri="{9D8B030D-6E8A-4147-A177-3AD203B41FA5}">
                      <a16:colId xmlns:a16="http://schemas.microsoft.com/office/drawing/2014/main" val="1486380"/>
                    </a:ext>
                  </a:extLst>
                </a:gridCol>
                <a:gridCol w="411480">
                  <a:extLst>
                    <a:ext uri="{9D8B030D-6E8A-4147-A177-3AD203B41FA5}">
                      <a16:colId xmlns:a16="http://schemas.microsoft.com/office/drawing/2014/main" val="4148812027"/>
                    </a:ext>
                  </a:extLst>
                </a:gridCol>
                <a:gridCol w="411480">
                  <a:extLst>
                    <a:ext uri="{9D8B030D-6E8A-4147-A177-3AD203B41FA5}">
                      <a16:colId xmlns:a16="http://schemas.microsoft.com/office/drawing/2014/main" val="1826871095"/>
                    </a:ext>
                  </a:extLst>
                </a:gridCol>
                <a:gridCol w="411480">
                  <a:extLst>
                    <a:ext uri="{9D8B030D-6E8A-4147-A177-3AD203B41FA5}">
                      <a16:colId xmlns:a16="http://schemas.microsoft.com/office/drawing/2014/main" val="1857695770"/>
                    </a:ext>
                  </a:extLst>
                </a:gridCol>
                <a:gridCol w="411480">
                  <a:extLst>
                    <a:ext uri="{9D8B030D-6E8A-4147-A177-3AD203B41FA5}">
                      <a16:colId xmlns:a16="http://schemas.microsoft.com/office/drawing/2014/main" val="1430607847"/>
                    </a:ext>
                  </a:extLst>
                </a:gridCol>
                <a:gridCol w="493776">
                  <a:extLst>
                    <a:ext uri="{9D8B030D-6E8A-4147-A177-3AD203B41FA5}">
                      <a16:colId xmlns:a16="http://schemas.microsoft.com/office/drawing/2014/main" val="2357404763"/>
                    </a:ext>
                  </a:extLst>
                </a:gridCol>
                <a:gridCol w="411480">
                  <a:extLst>
                    <a:ext uri="{9D8B030D-6E8A-4147-A177-3AD203B41FA5}">
                      <a16:colId xmlns:a16="http://schemas.microsoft.com/office/drawing/2014/main" val="2209461404"/>
                    </a:ext>
                  </a:extLst>
                </a:gridCol>
                <a:gridCol w="411480">
                  <a:extLst>
                    <a:ext uri="{9D8B030D-6E8A-4147-A177-3AD203B41FA5}">
                      <a16:colId xmlns:a16="http://schemas.microsoft.com/office/drawing/2014/main" val="2485003577"/>
                    </a:ext>
                  </a:extLst>
                </a:gridCol>
                <a:gridCol w="411480">
                  <a:extLst>
                    <a:ext uri="{9D8B030D-6E8A-4147-A177-3AD203B41FA5}">
                      <a16:colId xmlns:a16="http://schemas.microsoft.com/office/drawing/2014/main" val="3102092107"/>
                    </a:ext>
                  </a:extLst>
                </a:gridCol>
                <a:gridCol w="411480">
                  <a:extLst>
                    <a:ext uri="{9D8B030D-6E8A-4147-A177-3AD203B41FA5}">
                      <a16:colId xmlns:a16="http://schemas.microsoft.com/office/drawing/2014/main" val="146279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2869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- 2023-10-06 10:00:50</a:t>
                      </a:r>
                      <a:r>
                        <a:rPr kumimoji="0" lang="en-US" sz="1000" b="0" i="0" u="none" strike="noStrike" kern="1200" cap="none" spc="0" normalizeH="0" baseline="0" noProof="0">
                          <a:ln>
                            <a:noFill/>
                          </a:ln>
                          <a:solidFill>
                            <a:prstClr val="black"/>
                          </a:solidFill>
                          <a:effectLst/>
                          <a:uLnTx/>
                          <a:uFillTx/>
                          <a:latin typeface="Calibri"/>
                          <a:ea typeface="+mn-ea"/>
                          <a:cs typeface="+mn-cs"/>
                        </a:rPr>
                        <a:t>
 🔸In our #IamLeica series, we put the spotlight on our colleagues - today we meet Alessandra.
🔸Curious about a career at Leica Microsystems? Check out our career site! 👉 jobs.danaher.com/global/en/leic…
#leicamicrosystems #wonderwhatswithin #bestteamwins #lifeatleica #danaher pic.twitter.com/NbDudoIGeA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https://pbs.twimg.com/media/F7vc9tiWoAAwzjd.jpg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1019188655"/>
                  </a:ext>
                </a:extLst>
              </a:tr>
            </a:tbl>
          </a:graphicData>
        </a:graphic>
      </p:graphicFrame>
      <p:sp>
        <p:nvSpPr>
          <p:cNvPr id="4" name="Text Placeholder 3">
            <a:extLst>
              <a:ext uri="{FF2B5EF4-FFF2-40B4-BE49-F238E27FC236}">
                <a16:creationId xmlns:a16="http://schemas.microsoft.com/office/drawing/2014/main" id="{C93E6F32-05BB-41B6-9BD9-BFCA977ACA1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756618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63EF-3E18-4984-8AE0-B69AB48C80D7}"/>
              </a:ext>
            </a:extLst>
          </p:cNvPr>
          <p:cNvSpPr>
            <a:spLocks noGrp="1"/>
          </p:cNvSpPr>
          <p:nvPr>
            <p:ph type="title"/>
          </p:nvPr>
        </p:nvSpPr>
        <p:spPr/>
        <p:txBody>
          <a:bodyPr/>
          <a:lstStyle/>
          <a:p>
            <a:r>
              <a:rPr lang="en-US"/>
              <a:t>Twitter Twitter Posts | All profiles - 3 of 25</a:t>
            </a:r>
          </a:p>
        </p:txBody>
      </p:sp>
      <p:graphicFrame>
        <p:nvGraphicFramePr>
          <p:cNvPr id="5" name="Table Placeholder 4">
            <a:extLst>
              <a:ext uri="{FF2B5EF4-FFF2-40B4-BE49-F238E27FC236}">
                <a16:creationId xmlns:a16="http://schemas.microsoft.com/office/drawing/2014/main" id="{50D31D5E-877B-4B35-91A9-C59FD44AAA45}"/>
              </a:ext>
            </a:extLst>
          </p:cNvPr>
          <p:cNvGraphicFramePr>
            <a:graphicFrameLocks noGrp="1"/>
          </p:cNvGraphicFramePr>
          <p:nvPr>
            <p:ph type="tbl" sz="quarter" idx="13"/>
            <p:extLst>
              <p:ext uri="{D42A27DB-BD31-4B8C-83A1-F6EECF244321}">
                <p14:modId xmlns:p14="http://schemas.microsoft.com/office/powerpoint/2010/main" val="176866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89004894"/>
                    </a:ext>
                  </a:extLst>
                </a:gridCol>
                <a:gridCol w="905257">
                  <a:extLst>
                    <a:ext uri="{9D8B030D-6E8A-4147-A177-3AD203B41FA5}">
                      <a16:colId xmlns:a16="http://schemas.microsoft.com/office/drawing/2014/main" val="2109808014"/>
                    </a:ext>
                  </a:extLst>
                </a:gridCol>
                <a:gridCol w="1152145">
                  <a:extLst>
                    <a:ext uri="{9D8B030D-6E8A-4147-A177-3AD203B41FA5}">
                      <a16:colId xmlns:a16="http://schemas.microsoft.com/office/drawing/2014/main" val="3800020680"/>
                    </a:ext>
                  </a:extLst>
                </a:gridCol>
                <a:gridCol w="411480">
                  <a:extLst>
                    <a:ext uri="{9D8B030D-6E8A-4147-A177-3AD203B41FA5}">
                      <a16:colId xmlns:a16="http://schemas.microsoft.com/office/drawing/2014/main" val="1956393525"/>
                    </a:ext>
                  </a:extLst>
                </a:gridCol>
                <a:gridCol w="411480">
                  <a:extLst>
                    <a:ext uri="{9D8B030D-6E8A-4147-A177-3AD203B41FA5}">
                      <a16:colId xmlns:a16="http://schemas.microsoft.com/office/drawing/2014/main" val="2526018416"/>
                    </a:ext>
                  </a:extLst>
                </a:gridCol>
                <a:gridCol w="411480">
                  <a:extLst>
                    <a:ext uri="{9D8B030D-6E8A-4147-A177-3AD203B41FA5}">
                      <a16:colId xmlns:a16="http://schemas.microsoft.com/office/drawing/2014/main" val="4086291715"/>
                    </a:ext>
                  </a:extLst>
                </a:gridCol>
                <a:gridCol w="411480">
                  <a:extLst>
                    <a:ext uri="{9D8B030D-6E8A-4147-A177-3AD203B41FA5}">
                      <a16:colId xmlns:a16="http://schemas.microsoft.com/office/drawing/2014/main" val="2021994786"/>
                    </a:ext>
                  </a:extLst>
                </a:gridCol>
                <a:gridCol w="411480">
                  <a:extLst>
                    <a:ext uri="{9D8B030D-6E8A-4147-A177-3AD203B41FA5}">
                      <a16:colId xmlns:a16="http://schemas.microsoft.com/office/drawing/2014/main" val="1939151768"/>
                    </a:ext>
                  </a:extLst>
                </a:gridCol>
                <a:gridCol w="411480">
                  <a:extLst>
                    <a:ext uri="{9D8B030D-6E8A-4147-A177-3AD203B41FA5}">
                      <a16:colId xmlns:a16="http://schemas.microsoft.com/office/drawing/2014/main" val="3445405211"/>
                    </a:ext>
                  </a:extLst>
                </a:gridCol>
                <a:gridCol w="493776">
                  <a:extLst>
                    <a:ext uri="{9D8B030D-6E8A-4147-A177-3AD203B41FA5}">
                      <a16:colId xmlns:a16="http://schemas.microsoft.com/office/drawing/2014/main" val="1015573429"/>
                    </a:ext>
                  </a:extLst>
                </a:gridCol>
                <a:gridCol w="411480">
                  <a:extLst>
                    <a:ext uri="{9D8B030D-6E8A-4147-A177-3AD203B41FA5}">
                      <a16:colId xmlns:a16="http://schemas.microsoft.com/office/drawing/2014/main" val="3451012820"/>
                    </a:ext>
                  </a:extLst>
                </a:gridCol>
                <a:gridCol w="411480">
                  <a:extLst>
                    <a:ext uri="{9D8B030D-6E8A-4147-A177-3AD203B41FA5}">
                      <a16:colId xmlns:a16="http://schemas.microsoft.com/office/drawing/2014/main" val="59120760"/>
                    </a:ext>
                  </a:extLst>
                </a:gridCol>
                <a:gridCol w="411480">
                  <a:extLst>
                    <a:ext uri="{9D8B030D-6E8A-4147-A177-3AD203B41FA5}">
                      <a16:colId xmlns:a16="http://schemas.microsoft.com/office/drawing/2014/main" val="2796448820"/>
                    </a:ext>
                  </a:extLst>
                </a:gridCol>
                <a:gridCol w="411480">
                  <a:extLst>
                    <a:ext uri="{9D8B030D-6E8A-4147-A177-3AD203B41FA5}">
                      <a16:colId xmlns:a16="http://schemas.microsoft.com/office/drawing/2014/main" val="378652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2131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- 2023-10-05 15:00:16</a:t>
                      </a:r>
                      <a:r>
                        <a:rPr kumimoji="0" lang="en-US" sz="1000" b="0" i="0" u="none" strike="noStrike" kern="1200" cap="none" spc="0" normalizeH="0" baseline="0" noProof="0">
                          <a:ln>
                            <a:noFill/>
                          </a:ln>
                          <a:solidFill>
                            <a:prstClr val="black"/>
                          </a:solidFill>
                          <a:effectLst/>
                          <a:uLnTx/>
                          <a:uFillTx/>
                          <a:latin typeface="Calibri"/>
                          <a:ea typeface="+mn-ea"/>
                          <a:cs typeface="+mn-cs"/>
                        </a:rPr>
                        <a:t>
 Read this 📄 to learn how several important factors, like particle type, size, &amp;amp; composition, need to be taken into account when choosing a cleanliness analysis solution which best meets user needs for the automotive, electronics, &amp;amp; pharma industry. 🖱 
👉 fcld.ly/jqa21cq pic.twitter.com/7z6916sxgN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https://pbs.twimg.com/media/F7rX6iYW4AAK_Kd.jpg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1.3812 %</a:t>
                      </a:r>
                    </a:p>
                  </a:txBody>
                  <a:tcPr/>
                </a:tc>
                <a:extLst>
                  <a:ext uri="{0D108BD9-81ED-4DB2-BD59-A6C34878D82A}">
                    <a16:rowId xmlns:a16="http://schemas.microsoft.com/office/drawing/2014/main" val="758157785"/>
                  </a:ext>
                </a:extLst>
              </a:tr>
            </a:tbl>
          </a:graphicData>
        </a:graphic>
      </p:graphicFrame>
      <p:sp>
        <p:nvSpPr>
          <p:cNvPr id="4" name="Text Placeholder 3">
            <a:extLst>
              <a:ext uri="{FF2B5EF4-FFF2-40B4-BE49-F238E27FC236}">
                <a16:creationId xmlns:a16="http://schemas.microsoft.com/office/drawing/2014/main" id="{F35E0266-E9CB-4FA0-AA90-68848693801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076697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CA38E-A538-44FD-83CC-6B6570A98147}"/>
              </a:ext>
            </a:extLst>
          </p:cNvPr>
          <p:cNvSpPr>
            <a:spLocks noGrp="1"/>
          </p:cNvSpPr>
          <p:nvPr>
            <p:ph type="title"/>
          </p:nvPr>
        </p:nvSpPr>
        <p:spPr/>
        <p:txBody>
          <a:bodyPr/>
          <a:lstStyle/>
          <a:p>
            <a:r>
              <a:rPr lang="en-US"/>
              <a:t>Twitter Twitter Posts | All profiles - 4 of 25</a:t>
            </a:r>
          </a:p>
        </p:txBody>
      </p:sp>
      <p:graphicFrame>
        <p:nvGraphicFramePr>
          <p:cNvPr id="5" name="Table Placeholder 4">
            <a:extLst>
              <a:ext uri="{FF2B5EF4-FFF2-40B4-BE49-F238E27FC236}">
                <a16:creationId xmlns:a16="http://schemas.microsoft.com/office/drawing/2014/main" id="{89D4E120-E324-4835-B267-718C153D5CC0}"/>
              </a:ext>
            </a:extLst>
          </p:cNvPr>
          <p:cNvGraphicFramePr>
            <a:graphicFrameLocks noGrp="1"/>
          </p:cNvGraphicFramePr>
          <p:nvPr>
            <p:ph type="tbl" sz="quarter" idx="13"/>
            <p:extLst>
              <p:ext uri="{D42A27DB-BD31-4B8C-83A1-F6EECF244321}">
                <p14:modId xmlns:p14="http://schemas.microsoft.com/office/powerpoint/2010/main" val="1704889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0117101"/>
                    </a:ext>
                  </a:extLst>
                </a:gridCol>
                <a:gridCol w="905257">
                  <a:extLst>
                    <a:ext uri="{9D8B030D-6E8A-4147-A177-3AD203B41FA5}">
                      <a16:colId xmlns:a16="http://schemas.microsoft.com/office/drawing/2014/main" val="3698654750"/>
                    </a:ext>
                  </a:extLst>
                </a:gridCol>
                <a:gridCol w="1152145">
                  <a:extLst>
                    <a:ext uri="{9D8B030D-6E8A-4147-A177-3AD203B41FA5}">
                      <a16:colId xmlns:a16="http://schemas.microsoft.com/office/drawing/2014/main" val="4211156004"/>
                    </a:ext>
                  </a:extLst>
                </a:gridCol>
                <a:gridCol w="411480">
                  <a:extLst>
                    <a:ext uri="{9D8B030D-6E8A-4147-A177-3AD203B41FA5}">
                      <a16:colId xmlns:a16="http://schemas.microsoft.com/office/drawing/2014/main" val="3982462334"/>
                    </a:ext>
                  </a:extLst>
                </a:gridCol>
                <a:gridCol w="411480">
                  <a:extLst>
                    <a:ext uri="{9D8B030D-6E8A-4147-A177-3AD203B41FA5}">
                      <a16:colId xmlns:a16="http://schemas.microsoft.com/office/drawing/2014/main" val="579494579"/>
                    </a:ext>
                  </a:extLst>
                </a:gridCol>
                <a:gridCol w="411480">
                  <a:extLst>
                    <a:ext uri="{9D8B030D-6E8A-4147-A177-3AD203B41FA5}">
                      <a16:colId xmlns:a16="http://schemas.microsoft.com/office/drawing/2014/main" val="3293361912"/>
                    </a:ext>
                  </a:extLst>
                </a:gridCol>
                <a:gridCol w="411480">
                  <a:extLst>
                    <a:ext uri="{9D8B030D-6E8A-4147-A177-3AD203B41FA5}">
                      <a16:colId xmlns:a16="http://schemas.microsoft.com/office/drawing/2014/main" val="3407086929"/>
                    </a:ext>
                  </a:extLst>
                </a:gridCol>
                <a:gridCol w="411480">
                  <a:extLst>
                    <a:ext uri="{9D8B030D-6E8A-4147-A177-3AD203B41FA5}">
                      <a16:colId xmlns:a16="http://schemas.microsoft.com/office/drawing/2014/main" val="3795852998"/>
                    </a:ext>
                  </a:extLst>
                </a:gridCol>
                <a:gridCol w="411480">
                  <a:extLst>
                    <a:ext uri="{9D8B030D-6E8A-4147-A177-3AD203B41FA5}">
                      <a16:colId xmlns:a16="http://schemas.microsoft.com/office/drawing/2014/main" val="2611222862"/>
                    </a:ext>
                  </a:extLst>
                </a:gridCol>
                <a:gridCol w="493776">
                  <a:extLst>
                    <a:ext uri="{9D8B030D-6E8A-4147-A177-3AD203B41FA5}">
                      <a16:colId xmlns:a16="http://schemas.microsoft.com/office/drawing/2014/main" val="4005752164"/>
                    </a:ext>
                  </a:extLst>
                </a:gridCol>
                <a:gridCol w="411480">
                  <a:extLst>
                    <a:ext uri="{9D8B030D-6E8A-4147-A177-3AD203B41FA5}">
                      <a16:colId xmlns:a16="http://schemas.microsoft.com/office/drawing/2014/main" val="388160876"/>
                    </a:ext>
                  </a:extLst>
                </a:gridCol>
                <a:gridCol w="411480">
                  <a:extLst>
                    <a:ext uri="{9D8B030D-6E8A-4147-A177-3AD203B41FA5}">
                      <a16:colId xmlns:a16="http://schemas.microsoft.com/office/drawing/2014/main" val="1054754470"/>
                    </a:ext>
                  </a:extLst>
                </a:gridCol>
                <a:gridCol w="411480">
                  <a:extLst>
                    <a:ext uri="{9D8B030D-6E8A-4147-A177-3AD203B41FA5}">
                      <a16:colId xmlns:a16="http://schemas.microsoft.com/office/drawing/2014/main" val="3634334622"/>
                    </a:ext>
                  </a:extLst>
                </a:gridCol>
                <a:gridCol w="411480">
                  <a:extLst>
                    <a:ext uri="{9D8B030D-6E8A-4147-A177-3AD203B41FA5}">
                      <a16:colId xmlns:a16="http://schemas.microsoft.com/office/drawing/2014/main" val="26892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5258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- 2023-10-04 18:30:00</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@rsvlahndill strengthening its commitment to inclusive sports.
👉 fcld.ly/6i5ng7f
#basketball #bestteamwins pic.twitter.com/qIOFyjMu3n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https://pbs.twimg.com/amplify_video_thumb/1709580945412505600/img/FcO9P7xHejdE0lM2.jpg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2.9157 %</a:t>
                      </a:r>
                    </a:p>
                  </a:txBody>
                  <a:tcPr/>
                </a:tc>
                <a:extLst>
                  <a:ext uri="{0D108BD9-81ED-4DB2-BD59-A6C34878D82A}">
                    <a16:rowId xmlns:a16="http://schemas.microsoft.com/office/drawing/2014/main" val="3176824609"/>
                  </a:ext>
                </a:extLst>
              </a:tr>
            </a:tbl>
          </a:graphicData>
        </a:graphic>
      </p:graphicFrame>
      <p:sp>
        <p:nvSpPr>
          <p:cNvPr id="4" name="Text Placeholder 3">
            <a:extLst>
              <a:ext uri="{FF2B5EF4-FFF2-40B4-BE49-F238E27FC236}">
                <a16:creationId xmlns:a16="http://schemas.microsoft.com/office/drawing/2014/main" id="{E4244D42-9E6D-4999-AA22-62C6BC7190D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3280925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BE9A1-DAC6-4FC4-9EC1-32A7D6A471AC}"/>
              </a:ext>
            </a:extLst>
          </p:cNvPr>
          <p:cNvSpPr>
            <a:spLocks noGrp="1"/>
          </p:cNvSpPr>
          <p:nvPr>
            <p:ph type="title"/>
          </p:nvPr>
        </p:nvSpPr>
        <p:spPr/>
        <p:txBody>
          <a:bodyPr/>
          <a:lstStyle/>
          <a:p>
            <a:r>
              <a:rPr lang="en-US"/>
              <a:t>Twitter Twitter Posts | All profiles - 5 of 25</a:t>
            </a:r>
          </a:p>
        </p:txBody>
      </p:sp>
      <p:graphicFrame>
        <p:nvGraphicFramePr>
          <p:cNvPr id="5" name="Table Placeholder 4">
            <a:extLst>
              <a:ext uri="{FF2B5EF4-FFF2-40B4-BE49-F238E27FC236}">
                <a16:creationId xmlns:a16="http://schemas.microsoft.com/office/drawing/2014/main" id="{EECE3501-AF9D-4546-BD35-9C9C19EAB093}"/>
              </a:ext>
            </a:extLst>
          </p:cNvPr>
          <p:cNvGraphicFramePr>
            <a:graphicFrameLocks noGrp="1"/>
          </p:cNvGraphicFramePr>
          <p:nvPr>
            <p:ph type="tbl" sz="quarter" idx="13"/>
            <p:extLst>
              <p:ext uri="{D42A27DB-BD31-4B8C-83A1-F6EECF244321}">
                <p14:modId xmlns:p14="http://schemas.microsoft.com/office/powerpoint/2010/main" val="212619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79408032"/>
                    </a:ext>
                  </a:extLst>
                </a:gridCol>
                <a:gridCol w="905257">
                  <a:extLst>
                    <a:ext uri="{9D8B030D-6E8A-4147-A177-3AD203B41FA5}">
                      <a16:colId xmlns:a16="http://schemas.microsoft.com/office/drawing/2014/main" val="2181807235"/>
                    </a:ext>
                  </a:extLst>
                </a:gridCol>
                <a:gridCol w="1152145">
                  <a:extLst>
                    <a:ext uri="{9D8B030D-6E8A-4147-A177-3AD203B41FA5}">
                      <a16:colId xmlns:a16="http://schemas.microsoft.com/office/drawing/2014/main" val="3359850114"/>
                    </a:ext>
                  </a:extLst>
                </a:gridCol>
                <a:gridCol w="411480">
                  <a:extLst>
                    <a:ext uri="{9D8B030D-6E8A-4147-A177-3AD203B41FA5}">
                      <a16:colId xmlns:a16="http://schemas.microsoft.com/office/drawing/2014/main" val="3610276501"/>
                    </a:ext>
                  </a:extLst>
                </a:gridCol>
                <a:gridCol w="411480">
                  <a:extLst>
                    <a:ext uri="{9D8B030D-6E8A-4147-A177-3AD203B41FA5}">
                      <a16:colId xmlns:a16="http://schemas.microsoft.com/office/drawing/2014/main" val="4191443923"/>
                    </a:ext>
                  </a:extLst>
                </a:gridCol>
                <a:gridCol w="411480">
                  <a:extLst>
                    <a:ext uri="{9D8B030D-6E8A-4147-A177-3AD203B41FA5}">
                      <a16:colId xmlns:a16="http://schemas.microsoft.com/office/drawing/2014/main" val="2126285609"/>
                    </a:ext>
                  </a:extLst>
                </a:gridCol>
                <a:gridCol w="411480">
                  <a:extLst>
                    <a:ext uri="{9D8B030D-6E8A-4147-A177-3AD203B41FA5}">
                      <a16:colId xmlns:a16="http://schemas.microsoft.com/office/drawing/2014/main" val="491775732"/>
                    </a:ext>
                  </a:extLst>
                </a:gridCol>
                <a:gridCol w="411480">
                  <a:extLst>
                    <a:ext uri="{9D8B030D-6E8A-4147-A177-3AD203B41FA5}">
                      <a16:colId xmlns:a16="http://schemas.microsoft.com/office/drawing/2014/main" val="1995915042"/>
                    </a:ext>
                  </a:extLst>
                </a:gridCol>
                <a:gridCol w="411480">
                  <a:extLst>
                    <a:ext uri="{9D8B030D-6E8A-4147-A177-3AD203B41FA5}">
                      <a16:colId xmlns:a16="http://schemas.microsoft.com/office/drawing/2014/main" val="209331955"/>
                    </a:ext>
                  </a:extLst>
                </a:gridCol>
                <a:gridCol w="493776">
                  <a:extLst>
                    <a:ext uri="{9D8B030D-6E8A-4147-A177-3AD203B41FA5}">
                      <a16:colId xmlns:a16="http://schemas.microsoft.com/office/drawing/2014/main" val="1976267375"/>
                    </a:ext>
                  </a:extLst>
                </a:gridCol>
                <a:gridCol w="411480">
                  <a:extLst>
                    <a:ext uri="{9D8B030D-6E8A-4147-A177-3AD203B41FA5}">
                      <a16:colId xmlns:a16="http://schemas.microsoft.com/office/drawing/2014/main" val="2255576405"/>
                    </a:ext>
                  </a:extLst>
                </a:gridCol>
                <a:gridCol w="411480">
                  <a:extLst>
                    <a:ext uri="{9D8B030D-6E8A-4147-A177-3AD203B41FA5}">
                      <a16:colId xmlns:a16="http://schemas.microsoft.com/office/drawing/2014/main" val="2540616696"/>
                    </a:ext>
                  </a:extLst>
                </a:gridCol>
                <a:gridCol w="411480">
                  <a:extLst>
                    <a:ext uri="{9D8B030D-6E8A-4147-A177-3AD203B41FA5}">
                      <a16:colId xmlns:a16="http://schemas.microsoft.com/office/drawing/2014/main" val="1744481608"/>
                    </a:ext>
                  </a:extLst>
                </a:gridCol>
                <a:gridCol w="411480">
                  <a:extLst>
                    <a:ext uri="{9D8B030D-6E8A-4147-A177-3AD203B41FA5}">
                      <a16:colId xmlns:a16="http://schemas.microsoft.com/office/drawing/2014/main" val="1209247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4589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- 2023-10-04 10:00:20</a:t>
                      </a:r>
                      <a:r>
                        <a:rPr kumimoji="0" lang="en-US" sz="1000" b="0" i="0" u="none" strike="noStrike" kern="1200" cap="none" spc="0" normalizeH="0" baseline="0" noProof="0">
                          <a:ln>
                            <a:noFill/>
                          </a:ln>
                          <a:solidFill>
                            <a:prstClr val="black"/>
                          </a:solidFill>
                          <a:effectLst/>
                          <a:uLnTx/>
                          <a:uFillTx/>
                          <a:latin typeface="Calibri"/>
                          <a:ea typeface="+mn-ea"/>
                          <a:cs typeface="+mn-cs"/>
                        </a:rPr>
                        <a:t>
 💥 Ready to revolutionize your biological #research? Learn to timestamp dynamic events, &amp;amp; gain 3D insights in a temporal context! Join our "See the Hidden" Workshop on Oct 17. Uncover the future of Correlative Imaging &amp;amp; Live Cell Techniques. #EM
👉 fcld.ly/b4467ij pic.twitter.com/DCCn1xGjlI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https://pbs.twimg.com/media/F7lJrRpXMAAZOia.jpg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1.6461 %</a:t>
                      </a:r>
                    </a:p>
                  </a:txBody>
                  <a:tcPr/>
                </a:tc>
                <a:extLst>
                  <a:ext uri="{0D108BD9-81ED-4DB2-BD59-A6C34878D82A}">
                    <a16:rowId xmlns:a16="http://schemas.microsoft.com/office/drawing/2014/main" val="1403888482"/>
                  </a:ext>
                </a:extLst>
              </a:tr>
            </a:tbl>
          </a:graphicData>
        </a:graphic>
      </p:graphicFrame>
      <p:sp>
        <p:nvSpPr>
          <p:cNvPr id="4" name="Text Placeholder 3">
            <a:extLst>
              <a:ext uri="{FF2B5EF4-FFF2-40B4-BE49-F238E27FC236}">
                <a16:creationId xmlns:a16="http://schemas.microsoft.com/office/drawing/2014/main" id="{F619C461-D7A1-46AF-B928-03F30343E45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682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7CF6F-9E02-4E04-9988-567C6DA3AAD2}"/>
              </a:ext>
            </a:extLst>
          </p:cNvPr>
          <p:cNvSpPr>
            <a:spLocks noGrp="1"/>
          </p:cNvSpPr>
          <p:nvPr>
            <p:ph type="title"/>
          </p:nvPr>
        </p:nvSpPr>
        <p:spPr/>
        <p:txBody>
          <a:bodyPr/>
          <a:lstStyle/>
          <a:p>
            <a:r>
              <a:rPr lang="en-US"/>
              <a:t>Twitter Twitter Posts | All profiles - 6 of 25</a:t>
            </a:r>
          </a:p>
        </p:txBody>
      </p:sp>
      <p:graphicFrame>
        <p:nvGraphicFramePr>
          <p:cNvPr id="5" name="Table Placeholder 4">
            <a:extLst>
              <a:ext uri="{FF2B5EF4-FFF2-40B4-BE49-F238E27FC236}">
                <a16:creationId xmlns:a16="http://schemas.microsoft.com/office/drawing/2014/main" id="{0458C62F-7456-432A-8B7F-34D06B9FF3F5}"/>
              </a:ext>
            </a:extLst>
          </p:cNvPr>
          <p:cNvGraphicFramePr>
            <a:graphicFrameLocks noGrp="1"/>
          </p:cNvGraphicFramePr>
          <p:nvPr>
            <p:ph type="tbl" sz="quarter" idx="13"/>
            <p:extLst>
              <p:ext uri="{D42A27DB-BD31-4B8C-83A1-F6EECF244321}">
                <p14:modId xmlns:p14="http://schemas.microsoft.com/office/powerpoint/2010/main" val="100811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0644304"/>
                    </a:ext>
                  </a:extLst>
                </a:gridCol>
                <a:gridCol w="905257">
                  <a:extLst>
                    <a:ext uri="{9D8B030D-6E8A-4147-A177-3AD203B41FA5}">
                      <a16:colId xmlns:a16="http://schemas.microsoft.com/office/drawing/2014/main" val="259180103"/>
                    </a:ext>
                  </a:extLst>
                </a:gridCol>
                <a:gridCol w="1152145">
                  <a:extLst>
                    <a:ext uri="{9D8B030D-6E8A-4147-A177-3AD203B41FA5}">
                      <a16:colId xmlns:a16="http://schemas.microsoft.com/office/drawing/2014/main" val="2435964447"/>
                    </a:ext>
                  </a:extLst>
                </a:gridCol>
                <a:gridCol w="411480">
                  <a:extLst>
                    <a:ext uri="{9D8B030D-6E8A-4147-A177-3AD203B41FA5}">
                      <a16:colId xmlns:a16="http://schemas.microsoft.com/office/drawing/2014/main" val="1434495157"/>
                    </a:ext>
                  </a:extLst>
                </a:gridCol>
                <a:gridCol w="411480">
                  <a:extLst>
                    <a:ext uri="{9D8B030D-6E8A-4147-A177-3AD203B41FA5}">
                      <a16:colId xmlns:a16="http://schemas.microsoft.com/office/drawing/2014/main" val="2014325145"/>
                    </a:ext>
                  </a:extLst>
                </a:gridCol>
                <a:gridCol w="411480">
                  <a:extLst>
                    <a:ext uri="{9D8B030D-6E8A-4147-A177-3AD203B41FA5}">
                      <a16:colId xmlns:a16="http://schemas.microsoft.com/office/drawing/2014/main" val="2725789094"/>
                    </a:ext>
                  </a:extLst>
                </a:gridCol>
                <a:gridCol w="411480">
                  <a:extLst>
                    <a:ext uri="{9D8B030D-6E8A-4147-A177-3AD203B41FA5}">
                      <a16:colId xmlns:a16="http://schemas.microsoft.com/office/drawing/2014/main" val="1425661690"/>
                    </a:ext>
                  </a:extLst>
                </a:gridCol>
                <a:gridCol w="411480">
                  <a:extLst>
                    <a:ext uri="{9D8B030D-6E8A-4147-A177-3AD203B41FA5}">
                      <a16:colId xmlns:a16="http://schemas.microsoft.com/office/drawing/2014/main" val="690032549"/>
                    </a:ext>
                  </a:extLst>
                </a:gridCol>
                <a:gridCol w="411480">
                  <a:extLst>
                    <a:ext uri="{9D8B030D-6E8A-4147-A177-3AD203B41FA5}">
                      <a16:colId xmlns:a16="http://schemas.microsoft.com/office/drawing/2014/main" val="2625440677"/>
                    </a:ext>
                  </a:extLst>
                </a:gridCol>
                <a:gridCol w="493776">
                  <a:extLst>
                    <a:ext uri="{9D8B030D-6E8A-4147-A177-3AD203B41FA5}">
                      <a16:colId xmlns:a16="http://schemas.microsoft.com/office/drawing/2014/main" val="1631120029"/>
                    </a:ext>
                  </a:extLst>
                </a:gridCol>
                <a:gridCol w="411480">
                  <a:extLst>
                    <a:ext uri="{9D8B030D-6E8A-4147-A177-3AD203B41FA5}">
                      <a16:colId xmlns:a16="http://schemas.microsoft.com/office/drawing/2014/main" val="486360819"/>
                    </a:ext>
                  </a:extLst>
                </a:gridCol>
                <a:gridCol w="411480">
                  <a:extLst>
                    <a:ext uri="{9D8B030D-6E8A-4147-A177-3AD203B41FA5}">
                      <a16:colId xmlns:a16="http://schemas.microsoft.com/office/drawing/2014/main" val="51337829"/>
                    </a:ext>
                  </a:extLst>
                </a:gridCol>
                <a:gridCol w="411480">
                  <a:extLst>
                    <a:ext uri="{9D8B030D-6E8A-4147-A177-3AD203B41FA5}">
                      <a16:colId xmlns:a16="http://schemas.microsoft.com/office/drawing/2014/main" val="2172581855"/>
                    </a:ext>
                  </a:extLst>
                </a:gridCol>
                <a:gridCol w="411480">
                  <a:extLst>
                    <a:ext uri="{9D8B030D-6E8A-4147-A177-3AD203B41FA5}">
                      <a16:colId xmlns:a16="http://schemas.microsoft.com/office/drawing/2014/main" val="2528239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5262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- 2023-10-03 15:00:14</a:t>
                      </a:r>
                      <a:r>
                        <a:rPr kumimoji="0" lang="en-US" sz="1000" b="0" i="0" u="none" strike="noStrike" kern="1200" cap="none" spc="0" normalizeH="0" baseline="0" noProof="0">
                          <a:ln>
                            <a:noFill/>
                          </a:ln>
                          <a:solidFill>
                            <a:prstClr val="black"/>
                          </a:solidFill>
                          <a:effectLst/>
                          <a:uLnTx/>
                          <a:uFillTx/>
                          <a:latin typeface="Calibri"/>
                          <a:ea typeface="+mn-ea"/>
                          <a:cs typeface="+mn-cs"/>
                        </a:rPr>
                        <a:t>
 🌟 We are excited to announce #AI Image Analysis Office Hours. Join us every Tuesday and meet our experts on-site, who will help you uncover hidden details in your data. Time to speed up your image analysis and publish faster!
👉 go.leica-ms.com/AiviaOfficeHou…
#BIH #BostonLifeSciences pic.twitter.com/PeToh2kJzw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https://pbs.twimg.com/media/F7hEuoqXMAApsUm.jpg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2.2059 %</a:t>
                      </a:r>
                    </a:p>
                  </a:txBody>
                  <a:tcPr/>
                </a:tc>
                <a:extLst>
                  <a:ext uri="{0D108BD9-81ED-4DB2-BD59-A6C34878D82A}">
                    <a16:rowId xmlns:a16="http://schemas.microsoft.com/office/drawing/2014/main" val="1146226584"/>
                  </a:ext>
                </a:extLst>
              </a:tr>
            </a:tbl>
          </a:graphicData>
        </a:graphic>
      </p:graphicFrame>
      <p:sp>
        <p:nvSpPr>
          <p:cNvPr id="4" name="Text Placeholder 3">
            <a:extLst>
              <a:ext uri="{FF2B5EF4-FFF2-40B4-BE49-F238E27FC236}">
                <a16:creationId xmlns:a16="http://schemas.microsoft.com/office/drawing/2014/main" id="{9DC1714F-DA64-4750-A978-70A61F96E8E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485206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DA4F6-AE2B-4F39-9220-DB0DBFA50BD6}"/>
              </a:ext>
            </a:extLst>
          </p:cNvPr>
          <p:cNvSpPr>
            <a:spLocks noGrp="1"/>
          </p:cNvSpPr>
          <p:nvPr>
            <p:ph type="title"/>
          </p:nvPr>
        </p:nvSpPr>
        <p:spPr/>
        <p:txBody>
          <a:bodyPr/>
          <a:lstStyle/>
          <a:p>
            <a:r>
              <a:rPr lang="en-US"/>
              <a:t>Twitter Twitter Posts | All profiles - 7 of 25</a:t>
            </a:r>
          </a:p>
        </p:txBody>
      </p:sp>
      <p:graphicFrame>
        <p:nvGraphicFramePr>
          <p:cNvPr id="5" name="Table Placeholder 4">
            <a:extLst>
              <a:ext uri="{FF2B5EF4-FFF2-40B4-BE49-F238E27FC236}">
                <a16:creationId xmlns:a16="http://schemas.microsoft.com/office/drawing/2014/main" id="{3AAB80F4-9EC3-4ED8-85EE-35EC700A9FDF}"/>
              </a:ext>
            </a:extLst>
          </p:cNvPr>
          <p:cNvGraphicFramePr>
            <a:graphicFrameLocks noGrp="1"/>
          </p:cNvGraphicFramePr>
          <p:nvPr>
            <p:ph type="tbl" sz="quarter" idx="13"/>
            <p:extLst>
              <p:ext uri="{D42A27DB-BD31-4B8C-83A1-F6EECF244321}">
                <p14:modId xmlns:p14="http://schemas.microsoft.com/office/powerpoint/2010/main" val="383608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10461534"/>
                    </a:ext>
                  </a:extLst>
                </a:gridCol>
                <a:gridCol w="905257">
                  <a:extLst>
                    <a:ext uri="{9D8B030D-6E8A-4147-A177-3AD203B41FA5}">
                      <a16:colId xmlns:a16="http://schemas.microsoft.com/office/drawing/2014/main" val="2591512680"/>
                    </a:ext>
                  </a:extLst>
                </a:gridCol>
                <a:gridCol w="1152145">
                  <a:extLst>
                    <a:ext uri="{9D8B030D-6E8A-4147-A177-3AD203B41FA5}">
                      <a16:colId xmlns:a16="http://schemas.microsoft.com/office/drawing/2014/main" val="1448116840"/>
                    </a:ext>
                  </a:extLst>
                </a:gridCol>
                <a:gridCol w="411480">
                  <a:extLst>
                    <a:ext uri="{9D8B030D-6E8A-4147-A177-3AD203B41FA5}">
                      <a16:colId xmlns:a16="http://schemas.microsoft.com/office/drawing/2014/main" val="3284836036"/>
                    </a:ext>
                  </a:extLst>
                </a:gridCol>
                <a:gridCol w="411480">
                  <a:extLst>
                    <a:ext uri="{9D8B030D-6E8A-4147-A177-3AD203B41FA5}">
                      <a16:colId xmlns:a16="http://schemas.microsoft.com/office/drawing/2014/main" val="727515585"/>
                    </a:ext>
                  </a:extLst>
                </a:gridCol>
                <a:gridCol w="411480">
                  <a:extLst>
                    <a:ext uri="{9D8B030D-6E8A-4147-A177-3AD203B41FA5}">
                      <a16:colId xmlns:a16="http://schemas.microsoft.com/office/drawing/2014/main" val="2246801860"/>
                    </a:ext>
                  </a:extLst>
                </a:gridCol>
                <a:gridCol w="411480">
                  <a:extLst>
                    <a:ext uri="{9D8B030D-6E8A-4147-A177-3AD203B41FA5}">
                      <a16:colId xmlns:a16="http://schemas.microsoft.com/office/drawing/2014/main" val="1506870549"/>
                    </a:ext>
                  </a:extLst>
                </a:gridCol>
                <a:gridCol w="411480">
                  <a:extLst>
                    <a:ext uri="{9D8B030D-6E8A-4147-A177-3AD203B41FA5}">
                      <a16:colId xmlns:a16="http://schemas.microsoft.com/office/drawing/2014/main" val="2688762573"/>
                    </a:ext>
                  </a:extLst>
                </a:gridCol>
                <a:gridCol w="411480">
                  <a:extLst>
                    <a:ext uri="{9D8B030D-6E8A-4147-A177-3AD203B41FA5}">
                      <a16:colId xmlns:a16="http://schemas.microsoft.com/office/drawing/2014/main" val="2441367226"/>
                    </a:ext>
                  </a:extLst>
                </a:gridCol>
                <a:gridCol w="493776">
                  <a:extLst>
                    <a:ext uri="{9D8B030D-6E8A-4147-A177-3AD203B41FA5}">
                      <a16:colId xmlns:a16="http://schemas.microsoft.com/office/drawing/2014/main" val="1354939262"/>
                    </a:ext>
                  </a:extLst>
                </a:gridCol>
                <a:gridCol w="411480">
                  <a:extLst>
                    <a:ext uri="{9D8B030D-6E8A-4147-A177-3AD203B41FA5}">
                      <a16:colId xmlns:a16="http://schemas.microsoft.com/office/drawing/2014/main" val="3049641144"/>
                    </a:ext>
                  </a:extLst>
                </a:gridCol>
                <a:gridCol w="411480">
                  <a:extLst>
                    <a:ext uri="{9D8B030D-6E8A-4147-A177-3AD203B41FA5}">
                      <a16:colId xmlns:a16="http://schemas.microsoft.com/office/drawing/2014/main" val="3669441645"/>
                    </a:ext>
                  </a:extLst>
                </a:gridCol>
                <a:gridCol w="411480">
                  <a:extLst>
                    <a:ext uri="{9D8B030D-6E8A-4147-A177-3AD203B41FA5}">
                      <a16:colId xmlns:a16="http://schemas.microsoft.com/office/drawing/2014/main" val="1737981102"/>
                    </a:ext>
                  </a:extLst>
                </a:gridCol>
                <a:gridCol w="411480">
                  <a:extLst>
                    <a:ext uri="{9D8B030D-6E8A-4147-A177-3AD203B41FA5}">
                      <a16:colId xmlns:a16="http://schemas.microsoft.com/office/drawing/2014/main" val="1762447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5087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- 2023-10-03 10:00:31</a:t>
                      </a:r>
                      <a:r>
                        <a:rPr kumimoji="0" lang="en-US" sz="1000" b="0" i="0" u="none" strike="noStrike" kern="1200" cap="none" spc="0" normalizeH="0" baseline="0" noProof="0">
                          <a:ln>
                            <a:noFill/>
                          </a:ln>
                          <a:solidFill>
                            <a:prstClr val="black"/>
                          </a:solidFill>
                          <a:effectLst/>
                          <a:uLnTx/>
                          <a:uFillTx/>
                          <a:latin typeface="Calibri"/>
                          <a:ea typeface="+mn-ea"/>
                          <a:cs typeface="+mn-cs"/>
                        </a:rPr>
                        <a:t>
 Optimize #inspection efficiency with the #Enersight #software platform for comparison, measurement, &amp;amp; data sharing tasks. Compare live images directly on a monitor to customized overlays and check if parts or components are within specified tolerances.
👉 fcld.ly/cwn96vk pic.twitter.com/IPM2cnjw6n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https://pbs.twimg.com/media/F7gAIIhXcAAM6Nw.jpg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1.1050 %</a:t>
                      </a:r>
                    </a:p>
                  </a:txBody>
                  <a:tcPr/>
                </a:tc>
                <a:extLst>
                  <a:ext uri="{0D108BD9-81ED-4DB2-BD59-A6C34878D82A}">
                    <a16:rowId xmlns:a16="http://schemas.microsoft.com/office/drawing/2014/main" val="2545319011"/>
                  </a:ext>
                </a:extLst>
              </a:tr>
            </a:tbl>
          </a:graphicData>
        </a:graphic>
      </p:graphicFrame>
      <p:sp>
        <p:nvSpPr>
          <p:cNvPr id="4" name="Text Placeholder 3">
            <a:extLst>
              <a:ext uri="{FF2B5EF4-FFF2-40B4-BE49-F238E27FC236}">
                <a16:creationId xmlns:a16="http://schemas.microsoft.com/office/drawing/2014/main" id="{4B961317-1951-407B-B762-EEF9AEB9867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8070990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14B03-00BF-4823-BA5F-5AB1535530D6}"/>
              </a:ext>
            </a:extLst>
          </p:cNvPr>
          <p:cNvSpPr>
            <a:spLocks noGrp="1"/>
          </p:cNvSpPr>
          <p:nvPr>
            <p:ph type="title"/>
          </p:nvPr>
        </p:nvSpPr>
        <p:spPr/>
        <p:txBody>
          <a:bodyPr/>
          <a:lstStyle/>
          <a:p>
            <a:r>
              <a:rPr lang="en-US"/>
              <a:t>Twitter Twitter Posts | All profiles - 8 of 25</a:t>
            </a:r>
          </a:p>
        </p:txBody>
      </p:sp>
      <p:graphicFrame>
        <p:nvGraphicFramePr>
          <p:cNvPr id="5" name="Table Placeholder 4">
            <a:extLst>
              <a:ext uri="{FF2B5EF4-FFF2-40B4-BE49-F238E27FC236}">
                <a16:creationId xmlns:a16="http://schemas.microsoft.com/office/drawing/2014/main" id="{D97D3BC7-B7EF-4089-804C-69B803EE7214}"/>
              </a:ext>
            </a:extLst>
          </p:cNvPr>
          <p:cNvGraphicFramePr>
            <a:graphicFrameLocks noGrp="1"/>
          </p:cNvGraphicFramePr>
          <p:nvPr>
            <p:ph type="tbl" sz="quarter" idx="13"/>
            <p:extLst>
              <p:ext uri="{D42A27DB-BD31-4B8C-83A1-F6EECF244321}">
                <p14:modId xmlns:p14="http://schemas.microsoft.com/office/powerpoint/2010/main" val="1478530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9712821"/>
                    </a:ext>
                  </a:extLst>
                </a:gridCol>
                <a:gridCol w="905257">
                  <a:extLst>
                    <a:ext uri="{9D8B030D-6E8A-4147-A177-3AD203B41FA5}">
                      <a16:colId xmlns:a16="http://schemas.microsoft.com/office/drawing/2014/main" val="631625265"/>
                    </a:ext>
                  </a:extLst>
                </a:gridCol>
                <a:gridCol w="1152145">
                  <a:extLst>
                    <a:ext uri="{9D8B030D-6E8A-4147-A177-3AD203B41FA5}">
                      <a16:colId xmlns:a16="http://schemas.microsoft.com/office/drawing/2014/main" val="1205258389"/>
                    </a:ext>
                  </a:extLst>
                </a:gridCol>
                <a:gridCol w="411480">
                  <a:extLst>
                    <a:ext uri="{9D8B030D-6E8A-4147-A177-3AD203B41FA5}">
                      <a16:colId xmlns:a16="http://schemas.microsoft.com/office/drawing/2014/main" val="4047450673"/>
                    </a:ext>
                  </a:extLst>
                </a:gridCol>
                <a:gridCol w="411480">
                  <a:extLst>
                    <a:ext uri="{9D8B030D-6E8A-4147-A177-3AD203B41FA5}">
                      <a16:colId xmlns:a16="http://schemas.microsoft.com/office/drawing/2014/main" val="24424577"/>
                    </a:ext>
                  </a:extLst>
                </a:gridCol>
                <a:gridCol w="411480">
                  <a:extLst>
                    <a:ext uri="{9D8B030D-6E8A-4147-A177-3AD203B41FA5}">
                      <a16:colId xmlns:a16="http://schemas.microsoft.com/office/drawing/2014/main" val="2892041612"/>
                    </a:ext>
                  </a:extLst>
                </a:gridCol>
                <a:gridCol w="411480">
                  <a:extLst>
                    <a:ext uri="{9D8B030D-6E8A-4147-A177-3AD203B41FA5}">
                      <a16:colId xmlns:a16="http://schemas.microsoft.com/office/drawing/2014/main" val="769162788"/>
                    </a:ext>
                  </a:extLst>
                </a:gridCol>
                <a:gridCol w="411480">
                  <a:extLst>
                    <a:ext uri="{9D8B030D-6E8A-4147-A177-3AD203B41FA5}">
                      <a16:colId xmlns:a16="http://schemas.microsoft.com/office/drawing/2014/main" val="2541498540"/>
                    </a:ext>
                  </a:extLst>
                </a:gridCol>
                <a:gridCol w="411480">
                  <a:extLst>
                    <a:ext uri="{9D8B030D-6E8A-4147-A177-3AD203B41FA5}">
                      <a16:colId xmlns:a16="http://schemas.microsoft.com/office/drawing/2014/main" val="2265666751"/>
                    </a:ext>
                  </a:extLst>
                </a:gridCol>
                <a:gridCol w="493776">
                  <a:extLst>
                    <a:ext uri="{9D8B030D-6E8A-4147-A177-3AD203B41FA5}">
                      <a16:colId xmlns:a16="http://schemas.microsoft.com/office/drawing/2014/main" val="2899914554"/>
                    </a:ext>
                  </a:extLst>
                </a:gridCol>
                <a:gridCol w="411480">
                  <a:extLst>
                    <a:ext uri="{9D8B030D-6E8A-4147-A177-3AD203B41FA5}">
                      <a16:colId xmlns:a16="http://schemas.microsoft.com/office/drawing/2014/main" val="395169635"/>
                    </a:ext>
                  </a:extLst>
                </a:gridCol>
                <a:gridCol w="411480">
                  <a:extLst>
                    <a:ext uri="{9D8B030D-6E8A-4147-A177-3AD203B41FA5}">
                      <a16:colId xmlns:a16="http://schemas.microsoft.com/office/drawing/2014/main" val="1387502602"/>
                    </a:ext>
                  </a:extLst>
                </a:gridCol>
                <a:gridCol w="411480">
                  <a:extLst>
                    <a:ext uri="{9D8B030D-6E8A-4147-A177-3AD203B41FA5}">
                      <a16:colId xmlns:a16="http://schemas.microsoft.com/office/drawing/2014/main" val="618338961"/>
                    </a:ext>
                  </a:extLst>
                </a:gridCol>
                <a:gridCol w="411480">
                  <a:extLst>
                    <a:ext uri="{9D8B030D-6E8A-4147-A177-3AD203B41FA5}">
                      <a16:colId xmlns:a16="http://schemas.microsoft.com/office/drawing/2014/main" val="62786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3150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- 2023-10-02 15:00:17</a:t>
                      </a:r>
                      <a:r>
                        <a:rPr kumimoji="0" lang="en-US" sz="1000" b="0" i="0" u="none" strike="noStrike" kern="1200" cap="none" spc="0" normalizeH="0" baseline="0" noProof="0">
                          <a:ln>
                            <a:noFill/>
                          </a:ln>
                          <a:solidFill>
                            <a:prstClr val="black"/>
                          </a:solidFill>
                          <a:effectLst/>
                          <a:uLnTx/>
                          <a:uFillTx/>
                          <a:latin typeface="Calibri"/>
                          <a:ea typeface="+mn-ea"/>
                          <a:cs typeface="+mn-cs"/>
                        </a:rPr>
                        <a:t>
 #MultiplexingMonday
Interested in moving beyond the limitations of traditional microscopy, but overwhelmed by the numbers of #multiplexed imaging techniques available? Explore options in #multiplexing technologies!
👉 fcld.ly/admdg3t pic.twitter.com/Yyxbk9UwKK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https://pbs.twimg.com/media/F7b7JXdWsAAA9oa.jpg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2.5045 %</a:t>
                      </a:r>
                    </a:p>
                  </a:txBody>
                  <a:tcPr/>
                </a:tc>
                <a:extLst>
                  <a:ext uri="{0D108BD9-81ED-4DB2-BD59-A6C34878D82A}">
                    <a16:rowId xmlns:a16="http://schemas.microsoft.com/office/drawing/2014/main" val="4074001463"/>
                  </a:ext>
                </a:extLst>
              </a:tr>
            </a:tbl>
          </a:graphicData>
        </a:graphic>
      </p:graphicFrame>
      <p:sp>
        <p:nvSpPr>
          <p:cNvPr id="4" name="Text Placeholder 3">
            <a:extLst>
              <a:ext uri="{FF2B5EF4-FFF2-40B4-BE49-F238E27FC236}">
                <a16:creationId xmlns:a16="http://schemas.microsoft.com/office/drawing/2014/main" id="{6F23B3F5-A885-4696-9522-A4D56429111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0021561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05E34-C23A-4FC1-BE59-FABD8CEDCF94}"/>
              </a:ext>
            </a:extLst>
          </p:cNvPr>
          <p:cNvSpPr>
            <a:spLocks noGrp="1"/>
          </p:cNvSpPr>
          <p:nvPr>
            <p:ph type="title"/>
          </p:nvPr>
        </p:nvSpPr>
        <p:spPr/>
        <p:txBody>
          <a:bodyPr/>
          <a:lstStyle/>
          <a:p>
            <a:r>
              <a:rPr lang="en-US"/>
              <a:t>Twitter Twitter Posts | All profiles - 9 of 25</a:t>
            </a:r>
          </a:p>
        </p:txBody>
      </p:sp>
      <p:graphicFrame>
        <p:nvGraphicFramePr>
          <p:cNvPr id="5" name="Table Placeholder 4">
            <a:extLst>
              <a:ext uri="{FF2B5EF4-FFF2-40B4-BE49-F238E27FC236}">
                <a16:creationId xmlns:a16="http://schemas.microsoft.com/office/drawing/2014/main" id="{AD6F29CA-B1C1-4764-A4A4-6213B3662213}"/>
              </a:ext>
            </a:extLst>
          </p:cNvPr>
          <p:cNvGraphicFramePr>
            <a:graphicFrameLocks noGrp="1"/>
          </p:cNvGraphicFramePr>
          <p:nvPr>
            <p:ph type="tbl" sz="quarter" idx="13"/>
            <p:extLst>
              <p:ext uri="{D42A27DB-BD31-4B8C-83A1-F6EECF244321}">
                <p14:modId xmlns:p14="http://schemas.microsoft.com/office/powerpoint/2010/main" val="119727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88879487"/>
                    </a:ext>
                  </a:extLst>
                </a:gridCol>
                <a:gridCol w="905257">
                  <a:extLst>
                    <a:ext uri="{9D8B030D-6E8A-4147-A177-3AD203B41FA5}">
                      <a16:colId xmlns:a16="http://schemas.microsoft.com/office/drawing/2014/main" val="1115401411"/>
                    </a:ext>
                  </a:extLst>
                </a:gridCol>
                <a:gridCol w="1152145">
                  <a:extLst>
                    <a:ext uri="{9D8B030D-6E8A-4147-A177-3AD203B41FA5}">
                      <a16:colId xmlns:a16="http://schemas.microsoft.com/office/drawing/2014/main" val="2038507742"/>
                    </a:ext>
                  </a:extLst>
                </a:gridCol>
                <a:gridCol w="411480">
                  <a:extLst>
                    <a:ext uri="{9D8B030D-6E8A-4147-A177-3AD203B41FA5}">
                      <a16:colId xmlns:a16="http://schemas.microsoft.com/office/drawing/2014/main" val="2606077787"/>
                    </a:ext>
                  </a:extLst>
                </a:gridCol>
                <a:gridCol w="411480">
                  <a:extLst>
                    <a:ext uri="{9D8B030D-6E8A-4147-A177-3AD203B41FA5}">
                      <a16:colId xmlns:a16="http://schemas.microsoft.com/office/drawing/2014/main" val="4103833611"/>
                    </a:ext>
                  </a:extLst>
                </a:gridCol>
                <a:gridCol w="411480">
                  <a:extLst>
                    <a:ext uri="{9D8B030D-6E8A-4147-A177-3AD203B41FA5}">
                      <a16:colId xmlns:a16="http://schemas.microsoft.com/office/drawing/2014/main" val="2616911009"/>
                    </a:ext>
                  </a:extLst>
                </a:gridCol>
                <a:gridCol w="411480">
                  <a:extLst>
                    <a:ext uri="{9D8B030D-6E8A-4147-A177-3AD203B41FA5}">
                      <a16:colId xmlns:a16="http://schemas.microsoft.com/office/drawing/2014/main" val="266715736"/>
                    </a:ext>
                  </a:extLst>
                </a:gridCol>
                <a:gridCol w="411480">
                  <a:extLst>
                    <a:ext uri="{9D8B030D-6E8A-4147-A177-3AD203B41FA5}">
                      <a16:colId xmlns:a16="http://schemas.microsoft.com/office/drawing/2014/main" val="1881446583"/>
                    </a:ext>
                  </a:extLst>
                </a:gridCol>
                <a:gridCol w="411480">
                  <a:extLst>
                    <a:ext uri="{9D8B030D-6E8A-4147-A177-3AD203B41FA5}">
                      <a16:colId xmlns:a16="http://schemas.microsoft.com/office/drawing/2014/main" val="1458313831"/>
                    </a:ext>
                  </a:extLst>
                </a:gridCol>
                <a:gridCol w="493776">
                  <a:extLst>
                    <a:ext uri="{9D8B030D-6E8A-4147-A177-3AD203B41FA5}">
                      <a16:colId xmlns:a16="http://schemas.microsoft.com/office/drawing/2014/main" val="2886051560"/>
                    </a:ext>
                  </a:extLst>
                </a:gridCol>
                <a:gridCol w="411480">
                  <a:extLst>
                    <a:ext uri="{9D8B030D-6E8A-4147-A177-3AD203B41FA5}">
                      <a16:colId xmlns:a16="http://schemas.microsoft.com/office/drawing/2014/main" val="3005804570"/>
                    </a:ext>
                  </a:extLst>
                </a:gridCol>
                <a:gridCol w="411480">
                  <a:extLst>
                    <a:ext uri="{9D8B030D-6E8A-4147-A177-3AD203B41FA5}">
                      <a16:colId xmlns:a16="http://schemas.microsoft.com/office/drawing/2014/main" val="730503303"/>
                    </a:ext>
                  </a:extLst>
                </a:gridCol>
                <a:gridCol w="411480">
                  <a:extLst>
                    <a:ext uri="{9D8B030D-6E8A-4147-A177-3AD203B41FA5}">
                      <a16:colId xmlns:a16="http://schemas.microsoft.com/office/drawing/2014/main" val="2661765907"/>
                    </a:ext>
                  </a:extLst>
                </a:gridCol>
                <a:gridCol w="411480">
                  <a:extLst>
                    <a:ext uri="{9D8B030D-6E8A-4147-A177-3AD203B41FA5}">
                      <a16:colId xmlns:a16="http://schemas.microsoft.com/office/drawing/2014/main" val="431961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507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- 2023-10-02 10:00:23</a:t>
                      </a:r>
                      <a:r>
                        <a:rPr kumimoji="0" lang="en-US" sz="1000" b="0" i="0" u="none" strike="noStrike" kern="1200" cap="none" spc="0" normalizeH="0" baseline="0" noProof="0">
                          <a:ln>
                            <a:noFill/>
                          </a:ln>
                          <a:solidFill>
                            <a:prstClr val="black"/>
                          </a:solidFill>
                          <a:effectLst/>
                          <a:uLnTx/>
                          <a:uFillTx/>
                          <a:latin typeface="Calibri"/>
                          <a:ea typeface="+mn-ea"/>
                          <a:cs typeface="+mn-cs"/>
                        </a:rPr>
                        <a:t>
 🐾 Calling all passionate #veterinary #surgeons and #ophthalmologists! 🐶🐱 Elevate your skills and make a difference in the lives of animals. Join us for an exclusive webinar on #surgical #microscopes in veterinary #ophthalmology. Register now!
👉 fcld.ly/v7ju42g pic.twitter.com/G0cXqQRpcB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https://pbs.twimg.com/media/F7a2gZdXsAAbccV.jpg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2.1236 %</a:t>
                      </a:r>
                    </a:p>
                  </a:txBody>
                  <a:tcPr/>
                </a:tc>
                <a:extLst>
                  <a:ext uri="{0D108BD9-81ED-4DB2-BD59-A6C34878D82A}">
                    <a16:rowId xmlns:a16="http://schemas.microsoft.com/office/drawing/2014/main" val="137037644"/>
                  </a:ext>
                </a:extLst>
              </a:tr>
            </a:tbl>
          </a:graphicData>
        </a:graphic>
      </p:graphicFrame>
      <p:sp>
        <p:nvSpPr>
          <p:cNvPr id="4" name="Text Placeholder 3">
            <a:extLst>
              <a:ext uri="{FF2B5EF4-FFF2-40B4-BE49-F238E27FC236}">
                <a16:creationId xmlns:a16="http://schemas.microsoft.com/office/drawing/2014/main" id="{44CBDE7A-A1F7-4C80-BCE8-D3818CD3A53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9227146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18A-4118-45DD-97CA-B343EF8B3AD0}"/>
              </a:ext>
            </a:extLst>
          </p:cNvPr>
          <p:cNvSpPr>
            <a:spLocks noGrp="1"/>
          </p:cNvSpPr>
          <p:nvPr>
            <p:ph type="title"/>
          </p:nvPr>
        </p:nvSpPr>
        <p:spPr/>
        <p:txBody>
          <a:bodyPr/>
          <a:lstStyle/>
          <a:p>
            <a:r>
              <a:rPr lang="en-US"/>
              <a:t>Twitter Twitter Posts | All profiles - 10 of 25</a:t>
            </a:r>
          </a:p>
        </p:txBody>
      </p:sp>
      <p:graphicFrame>
        <p:nvGraphicFramePr>
          <p:cNvPr id="5" name="Table Placeholder 4">
            <a:extLst>
              <a:ext uri="{FF2B5EF4-FFF2-40B4-BE49-F238E27FC236}">
                <a16:creationId xmlns:a16="http://schemas.microsoft.com/office/drawing/2014/main" id="{34ED701F-48F7-4274-9E26-90A0668B3D89}"/>
              </a:ext>
            </a:extLst>
          </p:cNvPr>
          <p:cNvGraphicFramePr>
            <a:graphicFrameLocks noGrp="1"/>
          </p:cNvGraphicFramePr>
          <p:nvPr>
            <p:ph type="tbl" sz="quarter" idx="13"/>
            <p:extLst>
              <p:ext uri="{D42A27DB-BD31-4B8C-83A1-F6EECF244321}">
                <p14:modId xmlns:p14="http://schemas.microsoft.com/office/powerpoint/2010/main" val="1747724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19963648"/>
                    </a:ext>
                  </a:extLst>
                </a:gridCol>
                <a:gridCol w="905257">
                  <a:extLst>
                    <a:ext uri="{9D8B030D-6E8A-4147-A177-3AD203B41FA5}">
                      <a16:colId xmlns:a16="http://schemas.microsoft.com/office/drawing/2014/main" val="3035498747"/>
                    </a:ext>
                  </a:extLst>
                </a:gridCol>
                <a:gridCol w="1152145">
                  <a:extLst>
                    <a:ext uri="{9D8B030D-6E8A-4147-A177-3AD203B41FA5}">
                      <a16:colId xmlns:a16="http://schemas.microsoft.com/office/drawing/2014/main" val="1800762256"/>
                    </a:ext>
                  </a:extLst>
                </a:gridCol>
                <a:gridCol w="411480">
                  <a:extLst>
                    <a:ext uri="{9D8B030D-6E8A-4147-A177-3AD203B41FA5}">
                      <a16:colId xmlns:a16="http://schemas.microsoft.com/office/drawing/2014/main" val="2311189762"/>
                    </a:ext>
                  </a:extLst>
                </a:gridCol>
                <a:gridCol w="411480">
                  <a:extLst>
                    <a:ext uri="{9D8B030D-6E8A-4147-A177-3AD203B41FA5}">
                      <a16:colId xmlns:a16="http://schemas.microsoft.com/office/drawing/2014/main" val="1498236896"/>
                    </a:ext>
                  </a:extLst>
                </a:gridCol>
                <a:gridCol w="411480">
                  <a:extLst>
                    <a:ext uri="{9D8B030D-6E8A-4147-A177-3AD203B41FA5}">
                      <a16:colId xmlns:a16="http://schemas.microsoft.com/office/drawing/2014/main" val="218021212"/>
                    </a:ext>
                  </a:extLst>
                </a:gridCol>
                <a:gridCol w="411480">
                  <a:extLst>
                    <a:ext uri="{9D8B030D-6E8A-4147-A177-3AD203B41FA5}">
                      <a16:colId xmlns:a16="http://schemas.microsoft.com/office/drawing/2014/main" val="2652720386"/>
                    </a:ext>
                  </a:extLst>
                </a:gridCol>
                <a:gridCol w="411480">
                  <a:extLst>
                    <a:ext uri="{9D8B030D-6E8A-4147-A177-3AD203B41FA5}">
                      <a16:colId xmlns:a16="http://schemas.microsoft.com/office/drawing/2014/main" val="1517316256"/>
                    </a:ext>
                  </a:extLst>
                </a:gridCol>
                <a:gridCol w="411480">
                  <a:extLst>
                    <a:ext uri="{9D8B030D-6E8A-4147-A177-3AD203B41FA5}">
                      <a16:colId xmlns:a16="http://schemas.microsoft.com/office/drawing/2014/main" val="2949136765"/>
                    </a:ext>
                  </a:extLst>
                </a:gridCol>
                <a:gridCol w="493776">
                  <a:extLst>
                    <a:ext uri="{9D8B030D-6E8A-4147-A177-3AD203B41FA5}">
                      <a16:colId xmlns:a16="http://schemas.microsoft.com/office/drawing/2014/main" val="3657523404"/>
                    </a:ext>
                  </a:extLst>
                </a:gridCol>
                <a:gridCol w="411480">
                  <a:extLst>
                    <a:ext uri="{9D8B030D-6E8A-4147-A177-3AD203B41FA5}">
                      <a16:colId xmlns:a16="http://schemas.microsoft.com/office/drawing/2014/main" val="1310810662"/>
                    </a:ext>
                  </a:extLst>
                </a:gridCol>
                <a:gridCol w="411480">
                  <a:extLst>
                    <a:ext uri="{9D8B030D-6E8A-4147-A177-3AD203B41FA5}">
                      <a16:colId xmlns:a16="http://schemas.microsoft.com/office/drawing/2014/main" val="2353477881"/>
                    </a:ext>
                  </a:extLst>
                </a:gridCol>
                <a:gridCol w="411480">
                  <a:extLst>
                    <a:ext uri="{9D8B030D-6E8A-4147-A177-3AD203B41FA5}">
                      <a16:colId xmlns:a16="http://schemas.microsoft.com/office/drawing/2014/main" val="81761743"/>
                    </a:ext>
                  </a:extLst>
                </a:gridCol>
                <a:gridCol w="411480">
                  <a:extLst>
                    <a:ext uri="{9D8B030D-6E8A-4147-A177-3AD203B41FA5}">
                      <a16:colId xmlns:a16="http://schemas.microsoft.com/office/drawing/2014/main" val="1740332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2797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- 2023-09-30 10:00:12</a:t>
                      </a:r>
                      <a:r>
                        <a:rPr kumimoji="0" lang="en-US" sz="1000" b="0" i="0" u="none" strike="noStrike" kern="1200" cap="none" spc="0" normalizeH="0" baseline="0" noProof="0">
                          <a:ln>
                            <a:noFill/>
                          </a:ln>
                          <a:solidFill>
                            <a:prstClr val="black"/>
                          </a:solidFill>
                          <a:effectLst/>
                          <a:uLnTx/>
                          <a:uFillTx/>
                          <a:latin typeface="Calibri"/>
                          <a:ea typeface="+mn-ea"/>
                          <a:cs typeface="+mn-cs"/>
                        </a:rPr>
                        <a:t>
 ☑️ Are you looking for exciting tasks? We are looking for YOU as an Installer for Heating and Sanitary Systems (d/f/m) at our headquarters in Wetzlar.
👉 fcld.ly/7hrj94m
#leicamicrosystems #wonderwhatswithin pic.twitter.com/7xhT1ASfSQ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https://pbs.twimg.com/media/F7QjSbRXIAAEI6R.jpg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0.8529 %</a:t>
                      </a:r>
                    </a:p>
                  </a:txBody>
                  <a:tcPr/>
                </a:tc>
                <a:extLst>
                  <a:ext uri="{0D108BD9-81ED-4DB2-BD59-A6C34878D82A}">
                    <a16:rowId xmlns:a16="http://schemas.microsoft.com/office/drawing/2014/main" val="1240322579"/>
                  </a:ext>
                </a:extLst>
              </a:tr>
            </a:tbl>
          </a:graphicData>
        </a:graphic>
      </p:graphicFrame>
      <p:sp>
        <p:nvSpPr>
          <p:cNvPr id="4" name="Text Placeholder 3">
            <a:extLst>
              <a:ext uri="{FF2B5EF4-FFF2-40B4-BE49-F238E27FC236}">
                <a16:creationId xmlns:a16="http://schemas.microsoft.com/office/drawing/2014/main" id="{B9BA51B3-1C94-441A-8CED-3642BE73F96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0182606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2ED0-435A-4F98-8CF8-F7A949E5B382}"/>
              </a:ext>
            </a:extLst>
          </p:cNvPr>
          <p:cNvSpPr>
            <a:spLocks noGrp="1"/>
          </p:cNvSpPr>
          <p:nvPr>
            <p:ph type="title"/>
          </p:nvPr>
        </p:nvSpPr>
        <p:spPr/>
        <p:txBody>
          <a:bodyPr/>
          <a:lstStyle/>
          <a:p>
            <a:r>
              <a:rPr lang="en-US"/>
              <a:t>Twitter Twitter Posts | All profiles - 11 of 25</a:t>
            </a:r>
          </a:p>
        </p:txBody>
      </p:sp>
      <p:graphicFrame>
        <p:nvGraphicFramePr>
          <p:cNvPr id="5" name="Table Placeholder 4">
            <a:extLst>
              <a:ext uri="{FF2B5EF4-FFF2-40B4-BE49-F238E27FC236}">
                <a16:creationId xmlns:a16="http://schemas.microsoft.com/office/drawing/2014/main" id="{3BE9D502-9F8E-45C3-B013-431C027F48A1}"/>
              </a:ext>
            </a:extLst>
          </p:cNvPr>
          <p:cNvGraphicFramePr>
            <a:graphicFrameLocks noGrp="1"/>
          </p:cNvGraphicFramePr>
          <p:nvPr>
            <p:ph type="tbl" sz="quarter" idx="13"/>
            <p:extLst>
              <p:ext uri="{D42A27DB-BD31-4B8C-83A1-F6EECF244321}">
                <p14:modId xmlns:p14="http://schemas.microsoft.com/office/powerpoint/2010/main" val="2831713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18740889"/>
                    </a:ext>
                  </a:extLst>
                </a:gridCol>
                <a:gridCol w="905257">
                  <a:extLst>
                    <a:ext uri="{9D8B030D-6E8A-4147-A177-3AD203B41FA5}">
                      <a16:colId xmlns:a16="http://schemas.microsoft.com/office/drawing/2014/main" val="2299778055"/>
                    </a:ext>
                  </a:extLst>
                </a:gridCol>
                <a:gridCol w="1152145">
                  <a:extLst>
                    <a:ext uri="{9D8B030D-6E8A-4147-A177-3AD203B41FA5}">
                      <a16:colId xmlns:a16="http://schemas.microsoft.com/office/drawing/2014/main" val="3005192426"/>
                    </a:ext>
                  </a:extLst>
                </a:gridCol>
                <a:gridCol w="411480">
                  <a:extLst>
                    <a:ext uri="{9D8B030D-6E8A-4147-A177-3AD203B41FA5}">
                      <a16:colId xmlns:a16="http://schemas.microsoft.com/office/drawing/2014/main" val="3212724909"/>
                    </a:ext>
                  </a:extLst>
                </a:gridCol>
                <a:gridCol w="411480">
                  <a:extLst>
                    <a:ext uri="{9D8B030D-6E8A-4147-A177-3AD203B41FA5}">
                      <a16:colId xmlns:a16="http://schemas.microsoft.com/office/drawing/2014/main" val="3678192983"/>
                    </a:ext>
                  </a:extLst>
                </a:gridCol>
                <a:gridCol w="411480">
                  <a:extLst>
                    <a:ext uri="{9D8B030D-6E8A-4147-A177-3AD203B41FA5}">
                      <a16:colId xmlns:a16="http://schemas.microsoft.com/office/drawing/2014/main" val="1207630840"/>
                    </a:ext>
                  </a:extLst>
                </a:gridCol>
                <a:gridCol w="411480">
                  <a:extLst>
                    <a:ext uri="{9D8B030D-6E8A-4147-A177-3AD203B41FA5}">
                      <a16:colId xmlns:a16="http://schemas.microsoft.com/office/drawing/2014/main" val="4134499183"/>
                    </a:ext>
                  </a:extLst>
                </a:gridCol>
                <a:gridCol w="411480">
                  <a:extLst>
                    <a:ext uri="{9D8B030D-6E8A-4147-A177-3AD203B41FA5}">
                      <a16:colId xmlns:a16="http://schemas.microsoft.com/office/drawing/2014/main" val="2945021524"/>
                    </a:ext>
                  </a:extLst>
                </a:gridCol>
                <a:gridCol w="411480">
                  <a:extLst>
                    <a:ext uri="{9D8B030D-6E8A-4147-A177-3AD203B41FA5}">
                      <a16:colId xmlns:a16="http://schemas.microsoft.com/office/drawing/2014/main" val="3313661575"/>
                    </a:ext>
                  </a:extLst>
                </a:gridCol>
                <a:gridCol w="493776">
                  <a:extLst>
                    <a:ext uri="{9D8B030D-6E8A-4147-A177-3AD203B41FA5}">
                      <a16:colId xmlns:a16="http://schemas.microsoft.com/office/drawing/2014/main" val="1546245819"/>
                    </a:ext>
                  </a:extLst>
                </a:gridCol>
                <a:gridCol w="411480">
                  <a:extLst>
                    <a:ext uri="{9D8B030D-6E8A-4147-A177-3AD203B41FA5}">
                      <a16:colId xmlns:a16="http://schemas.microsoft.com/office/drawing/2014/main" val="2080126753"/>
                    </a:ext>
                  </a:extLst>
                </a:gridCol>
                <a:gridCol w="411480">
                  <a:extLst>
                    <a:ext uri="{9D8B030D-6E8A-4147-A177-3AD203B41FA5}">
                      <a16:colId xmlns:a16="http://schemas.microsoft.com/office/drawing/2014/main" val="2410200841"/>
                    </a:ext>
                  </a:extLst>
                </a:gridCol>
                <a:gridCol w="411480">
                  <a:extLst>
                    <a:ext uri="{9D8B030D-6E8A-4147-A177-3AD203B41FA5}">
                      <a16:colId xmlns:a16="http://schemas.microsoft.com/office/drawing/2014/main" val="2976860325"/>
                    </a:ext>
                  </a:extLst>
                </a:gridCol>
                <a:gridCol w="411480">
                  <a:extLst>
                    <a:ext uri="{9D8B030D-6E8A-4147-A177-3AD203B41FA5}">
                      <a16:colId xmlns:a16="http://schemas.microsoft.com/office/drawing/2014/main" val="948830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2818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- 2023-09-29 15:00:23</a:t>
                      </a:r>
                      <a:r>
                        <a:rPr kumimoji="0" lang="en-US" sz="1000" b="0" i="0" u="none" strike="noStrike" kern="1200" cap="none" spc="0" normalizeH="0" baseline="0" noProof="0">
                          <a:ln>
                            <a:noFill/>
                          </a:ln>
                          <a:solidFill>
                            <a:prstClr val="black"/>
                          </a:solidFill>
                          <a:effectLst/>
                          <a:uLnTx/>
                          <a:uFillTx/>
                          <a:latin typeface="Calibri"/>
                          <a:ea typeface="+mn-ea"/>
                          <a:cs typeface="+mn-cs"/>
                        </a:rPr>
                        <a:t>
 Glaucoma surgery can be quite challenging. Did you know intraoperative OCT can provide valuable insights and enhance your visualization? Learn how through two glaucoma cases by Dr. Ozana Moraru 👉  fcld.ly/vfipdco
#Glaucoma #trabeculectomy pic.twitter.com/3ggiLmDt9U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https://pbs.twimg.com/media/F7MeZgmW8AAJnvh.jpg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1.4963 %</a:t>
                      </a:r>
                    </a:p>
                  </a:txBody>
                  <a:tcPr/>
                </a:tc>
                <a:extLst>
                  <a:ext uri="{0D108BD9-81ED-4DB2-BD59-A6C34878D82A}">
                    <a16:rowId xmlns:a16="http://schemas.microsoft.com/office/drawing/2014/main" val="43252410"/>
                  </a:ext>
                </a:extLst>
              </a:tr>
            </a:tbl>
          </a:graphicData>
        </a:graphic>
      </p:graphicFrame>
      <p:sp>
        <p:nvSpPr>
          <p:cNvPr id="4" name="Text Placeholder 3">
            <a:extLst>
              <a:ext uri="{FF2B5EF4-FFF2-40B4-BE49-F238E27FC236}">
                <a16:creationId xmlns:a16="http://schemas.microsoft.com/office/drawing/2014/main" id="{6F599434-90A5-465A-AE8A-95613225517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9989470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F3216-06B4-4EDA-9F6A-680BDF1D482F}"/>
              </a:ext>
            </a:extLst>
          </p:cNvPr>
          <p:cNvSpPr>
            <a:spLocks noGrp="1"/>
          </p:cNvSpPr>
          <p:nvPr>
            <p:ph type="title"/>
          </p:nvPr>
        </p:nvSpPr>
        <p:spPr/>
        <p:txBody>
          <a:bodyPr/>
          <a:lstStyle/>
          <a:p>
            <a:r>
              <a:rPr lang="en-US"/>
              <a:t>Twitter Twitter Posts | All profiles - 12 of 25</a:t>
            </a:r>
          </a:p>
        </p:txBody>
      </p:sp>
      <p:graphicFrame>
        <p:nvGraphicFramePr>
          <p:cNvPr id="5" name="Table Placeholder 4">
            <a:extLst>
              <a:ext uri="{FF2B5EF4-FFF2-40B4-BE49-F238E27FC236}">
                <a16:creationId xmlns:a16="http://schemas.microsoft.com/office/drawing/2014/main" id="{24277273-21AA-4452-8E67-2F046DBE0D38}"/>
              </a:ext>
            </a:extLst>
          </p:cNvPr>
          <p:cNvGraphicFramePr>
            <a:graphicFrameLocks noGrp="1"/>
          </p:cNvGraphicFramePr>
          <p:nvPr>
            <p:ph type="tbl" sz="quarter" idx="13"/>
            <p:extLst>
              <p:ext uri="{D42A27DB-BD31-4B8C-83A1-F6EECF244321}">
                <p14:modId xmlns:p14="http://schemas.microsoft.com/office/powerpoint/2010/main" val="3984022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09737674"/>
                    </a:ext>
                  </a:extLst>
                </a:gridCol>
                <a:gridCol w="905257">
                  <a:extLst>
                    <a:ext uri="{9D8B030D-6E8A-4147-A177-3AD203B41FA5}">
                      <a16:colId xmlns:a16="http://schemas.microsoft.com/office/drawing/2014/main" val="118253536"/>
                    </a:ext>
                  </a:extLst>
                </a:gridCol>
                <a:gridCol w="1152145">
                  <a:extLst>
                    <a:ext uri="{9D8B030D-6E8A-4147-A177-3AD203B41FA5}">
                      <a16:colId xmlns:a16="http://schemas.microsoft.com/office/drawing/2014/main" val="80950687"/>
                    </a:ext>
                  </a:extLst>
                </a:gridCol>
                <a:gridCol w="411480">
                  <a:extLst>
                    <a:ext uri="{9D8B030D-6E8A-4147-A177-3AD203B41FA5}">
                      <a16:colId xmlns:a16="http://schemas.microsoft.com/office/drawing/2014/main" val="4242406522"/>
                    </a:ext>
                  </a:extLst>
                </a:gridCol>
                <a:gridCol w="411480">
                  <a:extLst>
                    <a:ext uri="{9D8B030D-6E8A-4147-A177-3AD203B41FA5}">
                      <a16:colId xmlns:a16="http://schemas.microsoft.com/office/drawing/2014/main" val="3024842710"/>
                    </a:ext>
                  </a:extLst>
                </a:gridCol>
                <a:gridCol w="411480">
                  <a:extLst>
                    <a:ext uri="{9D8B030D-6E8A-4147-A177-3AD203B41FA5}">
                      <a16:colId xmlns:a16="http://schemas.microsoft.com/office/drawing/2014/main" val="1636499571"/>
                    </a:ext>
                  </a:extLst>
                </a:gridCol>
                <a:gridCol w="411480">
                  <a:extLst>
                    <a:ext uri="{9D8B030D-6E8A-4147-A177-3AD203B41FA5}">
                      <a16:colId xmlns:a16="http://schemas.microsoft.com/office/drawing/2014/main" val="2481510787"/>
                    </a:ext>
                  </a:extLst>
                </a:gridCol>
                <a:gridCol w="411480">
                  <a:extLst>
                    <a:ext uri="{9D8B030D-6E8A-4147-A177-3AD203B41FA5}">
                      <a16:colId xmlns:a16="http://schemas.microsoft.com/office/drawing/2014/main" val="2372860081"/>
                    </a:ext>
                  </a:extLst>
                </a:gridCol>
                <a:gridCol w="411480">
                  <a:extLst>
                    <a:ext uri="{9D8B030D-6E8A-4147-A177-3AD203B41FA5}">
                      <a16:colId xmlns:a16="http://schemas.microsoft.com/office/drawing/2014/main" val="2801797377"/>
                    </a:ext>
                  </a:extLst>
                </a:gridCol>
                <a:gridCol w="493776">
                  <a:extLst>
                    <a:ext uri="{9D8B030D-6E8A-4147-A177-3AD203B41FA5}">
                      <a16:colId xmlns:a16="http://schemas.microsoft.com/office/drawing/2014/main" val="1161887162"/>
                    </a:ext>
                  </a:extLst>
                </a:gridCol>
                <a:gridCol w="411480">
                  <a:extLst>
                    <a:ext uri="{9D8B030D-6E8A-4147-A177-3AD203B41FA5}">
                      <a16:colId xmlns:a16="http://schemas.microsoft.com/office/drawing/2014/main" val="2071049509"/>
                    </a:ext>
                  </a:extLst>
                </a:gridCol>
                <a:gridCol w="411480">
                  <a:extLst>
                    <a:ext uri="{9D8B030D-6E8A-4147-A177-3AD203B41FA5}">
                      <a16:colId xmlns:a16="http://schemas.microsoft.com/office/drawing/2014/main" val="1908645656"/>
                    </a:ext>
                  </a:extLst>
                </a:gridCol>
                <a:gridCol w="411480">
                  <a:extLst>
                    <a:ext uri="{9D8B030D-6E8A-4147-A177-3AD203B41FA5}">
                      <a16:colId xmlns:a16="http://schemas.microsoft.com/office/drawing/2014/main" val="3018266773"/>
                    </a:ext>
                  </a:extLst>
                </a:gridCol>
                <a:gridCol w="411480">
                  <a:extLst>
                    <a:ext uri="{9D8B030D-6E8A-4147-A177-3AD203B41FA5}">
                      <a16:colId xmlns:a16="http://schemas.microsoft.com/office/drawing/2014/main" val="2984962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8089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- 2023-09-29 10:00:13</a:t>
                      </a:r>
                      <a:r>
                        <a:rPr kumimoji="0" lang="en-US" sz="1000" b="0" i="0" u="none" strike="noStrike" kern="1200" cap="none" spc="0" normalizeH="0" baseline="0" noProof="0">
                          <a:ln>
                            <a:noFill/>
                          </a:ln>
                          <a:solidFill>
                            <a:prstClr val="black"/>
                          </a:solidFill>
                          <a:effectLst/>
                          <a:uLnTx/>
                          <a:uFillTx/>
                          <a:latin typeface="Calibri"/>
                          <a:ea typeface="+mn-ea"/>
                          <a:cs typeface="+mn-cs"/>
                        </a:rPr>
                        <a:t>
 Identify quickly the root cause of defects during the #electroplating of #electronic &amp;amp; #automotive products. Learn from this 🆓 webinar how users can take advantage of a 2-in-1 solution combining visual &amp;amp; chemical analysis for efficient #qualitycontrol.
👉 fcld.ly/mf4mb3c pic.twitter.com/3ySDZ9u4Fl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https://pbs.twimg.com/media/F7LZsqfWIAAa1-U.jpg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2.1538 %</a:t>
                      </a:r>
                    </a:p>
                  </a:txBody>
                  <a:tcPr/>
                </a:tc>
                <a:extLst>
                  <a:ext uri="{0D108BD9-81ED-4DB2-BD59-A6C34878D82A}">
                    <a16:rowId xmlns:a16="http://schemas.microsoft.com/office/drawing/2014/main" val="446258535"/>
                  </a:ext>
                </a:extLst>
              </a:tr>
            </a:tbl>
          </a:graphicData>
        </a:graphic>
      </p:graphicFrame>
      <p:sp>
        <p:nvSpPr>
          <p:cNvPr id="4" name="Text Placeholder 3">
            <a:extLst>
              <a:ext uri="{FF2B5EF4-FFF2-40B4-BE49-F238E27FC236}">
                <a16:creationId xmlns:a16="http://schemas.microsoft.com/office/drawing/2014/main" id="{E6F14E37-3B2E-4FF9-9C58-4963E6746E8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5480627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06E50-5F3C-42DC-8CAE-265F221A80F2}"/>
              </a:ext>
            </a:extLst>
          </p:cNvPr>
          <p:cNvSpPr>
            <a:spLocks noGrp="1"/>
          </p:cNvSpPr>
          <p:nvPr>
            <p:ph type="title"/>
          </p:nvPr>
        </p:nvSpPr>
        <p:spPr/>
        <p:txBody>
          <a:bodyPr/>
          <a:lstStyle/>
          <a:p>
            <a:r>
              <a:rPr lang="en-US"/>
              <a:t>Twitter Twitter Posts | All profiles - 13 of 25</a:t>
            </a:r>
          </a:p>
        </p:txBody>
      </p:sp>
      <p:graphicFrame>
        <p:nvGraphicFramePr>
          <p:cNvPr id="5" name="Table Placeholder 4">
            <a:extLst>
              <a:ext uri="{FF2B5EF4-FFF2-40B4-BE49-F238E27FC236}">
                <a16:creationId xmlns:a16="http://schemas.microsoft.com/office/drawing/2014/main" id="{865A86EC-1F85-410F-BD05-FE17FAE910BB}"/>
              </a:ext>
            </a:extLst>
          </p:cNvPr>
          <p:cNvGraphicFramePr>
            <a:graphicFrameLocks noGrp="1"/>
          </p:cNvGraphicFramePr>
          <p:nvPr>
            <p:ph type="tbl" sz="quarter" idx="13"/>
            <p:extLst>
              <p:ext uri="{D42A27DB-BD31-4B8C-83A1-F6EECF244321}">
                <p14:modId xmlns:p14="http://schemas.microsoft.com/office/powerpoint/2010/main" val="2715135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16216662"/>
                    </a:ext>
                  </a:extLst>
                </a:gridCol>
                <a:gridCol w="905257">
                  <a:extLst>
                    <a:ext uri="{9D8B030D-6E8A-4147-A177-3AD203B41FA5}">
                      <a16:colId xmlns:a16="http://schemas.microsoft.com/office/drawing/2014/main" val="1841683466"/>
                    </a:ext>
                  </a:extLst>
                </a:gridCol>
                <a:gridCol w="1152145">
                  <a:extLst>
                    <a:ext uri="{9D8B030D-6E8A-4147-A177-3AD203B41FA5}">
                      <a16:colId xmlns:a16="http://schemas.microsoft.com/office/drawing/2014/main" val="1869438236"/>
                    </a:ext>
                  </a:extLst>
                </a:gridCol>
                <a:gridCol w="411480">
                  <a:extLst>
                    <a:ext uri="{9D8B030D-6E8A-4147-A177-3AD203B41FA5}">
                      <a16:colId xmlns:a16="http://schemas.microsoft.com/office/drawing/2014/main" val="2174768669"/>
                    </a:ext>
                  </a:extLst>
                </a:gridCol>
                <a:gridCol w="411480">
                  <a:extLst>
                    <a:ext uri="{9D8B030D-6E8A-4147-A177-3AD203B41FA5}">
                      <a16:colId xmlns:a16="http://schemas.microsoft.com/office/drawing/2014/main" val="14091872"/>
                    </a:ext>
                  </a:extLst>
                </a:gridCol>
                <a:gridCol w="411480">
                  <a:extLst>
                    <a:ext uri="{9D8B030D-6E8A-4147-A177-3AD203B41FA5}">
                      <a16:colId xmlns:a16="http://schemas.microsoft.com/office/drawing/2014/main" val="2241326661"/>
                    </a:ext>
                  </a:extLst>
                </a:gridCol>
                <a:gridCol w="411480">
                  <a:extLst>
                    <a:ext uri="{9D8B030D-6E8A-4147-A177-3AD203B41FA5}">
                      <a16:colId xmlns:a16="http://schemas.microsoft.com/office/drawing/2014/main" val="1025182390"/>
                    </a:ext>
                  </a:extLst>
                </a:gridCol>
                <a:gridCol w="411480">
                  <a:extLst>
                    <a:ext uri="{9D8B030D-6E8A-4147-A177-3AD203B41FA5}">
                      <a16:colId xmlns:a16="http://schemas.microsoft.com/office/drawing/2014/main" val="891875203"/>
                    </a:ext>
                  </a:extLst>
                </a:gridCol>
                <a:gridCol w="411480">
                  <a:extLst>
                    <a:ext uri="{9D8B030D-6E8A-4147-A177-3AD203B41FA5}">
                      <a16:colId xmlns:a16="http://schemas.microsoft.com/office/drawing/2014/main" val="2160361058"/>
                    </a:ext>
                  </a:extLst>
                </a:gridCol>
                <a:gridCol w="493776">
                  <a:extLst>
                    <a:ext uri="{9D8B030D-6E8A-4147-A177-3AD203B41FA5}">
                      <a16:colId xmlns:a16="http://schemas.microsoft.com/office/drawing/2014/main" val="307510533"/>
                    </a:ext>
                  </a:extLst>
                </a:gridCol>
                <a:gridCol w="411480">
                  <a:extLst>
                    <a:ext uri="{9D8B030D-6E8A-4147-A177-3AD203B41FA5}">
                      <a16:colId xmlns:a16="http://schemas.microsoft.com/office/drawing/2014/main" val="1176521963"/>
                    </a:ext>
                  </a:extLst>
                </a:gridCol>
                <a:gridCol w="411480">
                  <a:extLst>
                    <a:ext uri="{9D8B030D-6E8A-4147-A177-3AD203B41FA5}">
                      <a16:colId xmlns:a16="http://schemas.microsoft.com/office/drawing/2014/main" val="3446097384"/>
                    </a:ext>
                  </a:extLst>
                </a:gridCol>
                <a:gridCol w="411480">
                  <a:extLst>
                    <a:ext uri="{9D8B030D-6E8A-4147-A177-3AD203B41FA5}">
                      <a16:colId xmlns:a16="http://schemas.microsoft.com/office/drawing/2014/main" val="852568860"/>
                    </a:ext>
                  </a:extLst>
                </a:gridCol>
                <a:gridCol w="411480">
                  <a:extLst>
                    <a:ext uri="{9D8B030D-6E8A-4147-A177-3AD203B41FA5}">
                      <a16:colId xmlns:a16="http://schemas.microsoft.com/office/drawing/2014/main" val="2846685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6174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- 2023-09-28 15:08:30</a:t>
                      </a:r>
                      <a:r>
                        <a:rPr kumimoji="0" lang="en-US" sz="1000" b="0" i="0" u="none" strike="noStrike" kern="1200" cap="none" spc="0" normalizeH="0" baseline="0" noProof="0">
                          <a:ln>
                            <a:noFill/>
                          </a:ln>
                          <a:solidFill>
                            <a:prstClr val="black"/>
                          </a:solidFill>
                          <a:effectLst/>
                          <a:uLnTx/>
                          <a:uFillTx/>
                          <a:latin typeface="Calibri"/>
                          <a:ea typeface="+mn-ea"/>
                          <a:cs typeface="+mn-cs"/>
                        </a:rPr>
                        <a:t>
 What an exciting day at Leica Microsystems as we welcomed a group of @Femtec students. 🙌
In partnership with @DanaherCorp , we hosted more than 30 students who are pursuing studies in one of the #STEM fields &amp;amp; we organized an engaging set of activities. A big THANK YOU! pic.twitter.com/5oK6vPljo5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https://pbs.twimg.com/media/F7HWq1rXsAAkQ3A.jpg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2.1452 %</a:t>
                      </a:r>
                    </a:p>
                  </a:txBody>
                  <a:tcPr/>
                </a:tc>
                <a:extLst>
                  <a:ext uri="{0D108BD9-81ED-4DB2-BD59-A6C34878D82A}">
                    <a16:rowId xmlns:a16="http://schemas.microsoft.com/office/drawing/2014/main" val="45585525"/>
                  </a:ext>
                </a:extLst>
              </a:tr>
            </a:tbl>
          </a:graphicData>
        </a:graphic>
      </p:graphicFrame>
      <p:sp>
        <p:nvSpPr>
          <p:cNvPr id="4" name="Text Placeholder 3">
            <a:extLst>
              <a:ext uri="{FF2B5EF4-FFF2-40B4-BE49-F238E27FC236}">
                <a16:creationId xmlns:a16="http://schemas.microsoft.com/office/drawing/2014/main" id="{C8FEC56D-9C2D-4856-9DD9-B724D61B6BD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1866436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C7C73-7FA6-4C68-B94C-1F5ED2546FC6}"/>
              </a:ext>
            </a:extLst>
          </p:cNvPr>
          <p:cNvSpPr>
            <a:spLocks noGrp="1"/>
          </p:cNvSpPr>
          <p:nvPr>
            <p:ph type="title"/>
          </p:nvPr>
        </p:nvSpPr>
        <p:spPr/>
        <p:txBody>
          <a:bodyPr/>
          <a:lstStyle/>
          <a:p>
            <a:r>
              <a:rPr lang="en-US"/>
              <a:t>Twitter Twitter Posts | All profiles - 14 of 25</a:t>
            </a:r>
          </a:p>
        </p:txBody>
      </p:sp>
      <p:graphicFrame>
        <p:nvGraphicFramePr>
          <p:cNvPr id="5" name="Table Placeholder 4">
            <a:extLst>
              <a:ext uri="{FF2B5EF4-FFF2-40B4-BE49-F238E27FC236}">
                <a16:creationId xmlns:a16="http://schemas.microsoft.com/office/drawing/2014/main" id="{3565E0F9-65E9-4813-B6D5-D7B1BDE58866}"/>
              </a:ext>
            </a:extLst>
          </p:cNvPr>
          <p:cNvGraphicFramePr>
            <a:graphicFrameLocks noGrp="1"/>
          </p:cNvGraphicFramePr>
          <p:nvPr>
            <p:ph type="tbl" sz="quarter" idx="13"/>
            <p:extLst>
              <p:ext uri="{D42A27DB-BD31-4B8C-83A1-F6EECF244321}">
                <p14:modId xmlns:p14="http://schemas.microsoft.com/office/powerpoint/2010/main" val="215536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74779349"/>
                    </a:ext>
                  </a:extLst>
                </a:gridCol>
                <a:gridCol w="905257">
                  <a:extLst>
                    <a:ext uri="{9D8B030D-6E8A-4147-A177-3AD203B41FA5}">
                      <a16:colId xmlns:a16="http://schemas.microsoft.com/office/drawing/2014/main" val="2381788655"/>
                    </a:ext>
                  </a:extLst>
                </a:gridCol>
                <a:gridCol w="1152145">
                  <a:extLst>
                    <a:ext uri="{9D8B030D-6E8A-4147-A177-3AD203B41FA5}">
                      <a16:colId xmlns:a16="http://schemas.microsoft.com/office/drawing/2014/main" val="2207147244"/>
                    </a:ext>
                  </a:extLst>
                </a:gridCol>
                <a:gridCol w="411480">
                  <a:extLst>
                    <a:ext uri="{9D8B030D-6E8A-4147-A177-3AD203B41FA5}">
                      <a16:colId xmlns:a16="http://schemas.microsoft.com/office/drawing/2014/main" val="727119092"/>
                    </a:ext>
                  </a:extLst>
                </a:gridCol>
                <a:gridCol w="411480">
                  <a:extLst>
                    <a:ext uri="{9D8B030D-6E8A-4147-A177-3AD203B41FA5}">
                      <a16:colId xmlns:a16="http://schemas.microsoft.com/office/drawing/2014/main" val="2436903579"/>
                    </a:ext>
                  </a:extLst>
                </a:gridCol>
                <a:gridCol w="411480">
                  <a:extLst>
                    <a:ext uri="{9D8B030D-6E8A-4147-A177-3AD203B41FA5}">
                      <a16:colId xmlns:a16="http://schemas.microsoft.com/office/drawing/2014/main" val="288649754"/>
                    </a:ext>
                  </a:extLst>
                </a:gridCol>
                <a:gridCol w="411480">
                  <a:extLst>
                    <a:ext uri="{9D8B030D-6E8A-4147-A177-3AD203B41FA5}">
                      <a16:colId xmlns:a16="http://schemas.microsoft.com/office/drawing/2014/main" val="2102332051"/>
                    </a:ext>
                  </a:extLst>
                </a:gridCol>
                <a:gridCol w="411480">
                  <a:extLst>
                    <a:ext uri="{9D8B030D-6E8A-4147-A177-3AD203B41FA5}">
                      <a16:colId xmlns:a16="http://schemas.microsoft.com/office/drawing/2014/main" val="1464194838"/>
                    </a:ext>
                  </a:extLst>
                </a:gridCol>
                <a:gridCol w="411480">
                  <a:extLst>
                    <a:ext uri="{9D8B030D-6E8A-4147-A177-3AD203B41FA5}">
                      <a16:colId xmlns:a16="http://schemas.microsoft.com/office/drawing/2014/main" val="2640017225"/>
                    </a:ext>
                  </a:extLst>
                </a:gridCol>
                <a:gridCol w="493776">
                  <a:extLst>
                    <a:ext uri="{9D8B030D-6E8A-4147-A177-3AD203B41FA5}">
                      <a16:colId xmlns:a16="http://schemas.microsoft.com/office/drawing/2014/main" val="3399809419"/>
                    </a:ext>
                  </a:extLst>
                </a:gridCol>
                <a:gridCol w="411480">
                  <a:extLst>
                    <a:ext uri="{9D8B030D-6E8A-4147-A177-3AD203B41FA5}">
                      <a16:colId xmlns:a16="http://schemas.microsoft.com/office/drawing/2014/main" val="2294842850"/>
                    </a:ext>
                  </a:extLst>
                </a:gridCol>
                <a:gridCol w="411480">
                  <a:extLst>
                    <a:ext uri="{9D8B030D-6E8A-4147-A177-3AD203B41FA5}">
                      <a16:colId xmlns:a16="http://schemas.microsoft.com/office/drawing/2014/main" val="1876608746"/>
                    </a:ext>
                  </a:extLst>
                </a:gridCol>
                <a:gridCol w="411480">
                  <a:extLst>
                    <a:ext uri="{9D8B030D-6E8A-4147-A177-3AD203B41FA5}">
                      <a16:colId xmlns:a16="http://schemas.microsoft.com/office/drawing/2014/main" val="2994461089"/>
                    </a:ext>
                  </a:extLst>
                </a:gridCol>
                <a:gridCol w="411480">
                  <a:extLst>
                    <a:ext uri="{9D8B030D-6E8A-4147-A177-3AD203B41FA5}">
                      <a16:colId xmlns:a16="http://schemas.microsoft.com/office/drawing/2014/main" val="166878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4321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- 2023-09-28 10:00:28</a:t>
                      </a:r>
                      <a:r>
                        <a:rPr kumimoji="0" lang="en-US" sz="1000" b="0" i="0" u="none" strike="noStrike" kern="1200" cap="none" spc="0" normalizeH="0" baseline="0" noProof="0">
                          <a:ln>
                            <a:noFill/>
                          </a:ln>
                          <a:solidFill>
                            <a:prstClr val="black"/>
                          </a:solidFill>
                          <a:effectLst/>
                          <a:uLnTx/>
                          <a:uFillTx/>
                          <a:latin typeface="Calibri"/>
                          <a:ea typeface="+mn-ea"/>
                          <a:cs typeface="+mn-cs"/>
                        </a:rPr>
                        <a:t>
 🌟 What do you get when you combine #lasermicrodissection, #deeplearning and #CRISPR ? 🚀 The SPARCS platform! Learn more about genome-wide forward genetic screening for diverse spatial sub-cellular #phenotypes in this upcoming webinar. Register now!
👉 fcld.ly/c1u81lk pic.twitter.com/eIKjwMjsIc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https://pbs.twimg.com/media/F7GQKxaW4AEXQ95.jpg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3.3380 %</a:t>
                      </a:r>
                    </a:p>
                  </a:txBody>
                  <a:tcPr/>
                </a:tc>
                <a:extLst>
                  <a:ext uri="{0D108BD9-81ED-4DB2-BD59-A6C34878D82A}">
                    <a16:rowId xmlns:a16="http://schemas.microsoft.com/office/drawing/2014/main" val="1233050269"/>
                  </a:ext>
                </a:extLst>
              </a:tr>
            </a:tbl>
          </a:graphicData>
        </a:graphic>
      </p:graphicFrame>
      <p:sp>
        <p:nvSpPr>
          <p:cNvPr id="4" name="Text Placeholder 3">
            <a:extLst>
              <a:ext uri="{FF2B5EF4-FFF2-40B4-BE49-F238E27FC236}">
                <a16:creationId xmlns:a16="http://schemas.microsoft.com/office/drawing/2014/main" id="{28593BAD-1D17-4A4F-8AED-876B7014EE7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678567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1275-1C8F-4BA3-A0E0-CB238A04C20C}"/>
              </a:ext>
            </a:extLst>
          </p:cNvPr>
          <p:cNvSpPr>
            <a:spLocks noGrp="1"/>
          </p:cNvSpPr>
          <p:nvPr>
            <p:ph type="title"/>
          </p:nvPr>
        </p:nvSpPr>
        <p:spPr/>
        <p:txBody>
          <a:bodyPr/>
          <a:lstStyle/>
          <a:p>
            <a:r>
              <a:rPr lang="en-US"/>
              <a:t>Twitter Twitter Posts | All profiles - 15 of 25</a:t>
            </a:r>
          </a:p>
        </p:txBody>
      </p:sp>
      <p:graphicFrame>
        <p:nvGraphicFramePr>
          <p:cNvPr id="5" name="Table Placeholder 4">
            <a:extLst>
              <a:ext uri="{FF2B5EF4-FFF2-40B4-BE49-F238E27FC236}">
                <a16:creationId xmlns:a16="http://schemas.microsoft.com/office/drawing/2014/main" id="{38619403-F5CA-45A1-972A-227563360D44}"/>
              </a:ext>
            </a:extLst>
          </p:cNvPr>
          <p:cNvGraphicFramePr>
            <a:graphicFrameLocks noGrp="1"/>
          </p:cNvGraphicFramePr>
          <p:nvPr>
            <p:ph type="tbl" sz="quarter" idx="13"/>
            <p:extLst>
              <p:ext uri="{D42A27DB-BD31-4B8C-83A1-F6EECF244321}">
                <p14:modId xmlns:p14="http://schemas.microsoft.com/office/powerpoint/2010/main" val="248514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287907"/>
                    </a:ext>
                  </a:extLst>
                </a:gridCol>
                <a:gridCol w="905257">
                  <a:extLst>
                    <a:ext uri="{9D8B030D-6E8A-4147-A177-3AD203B41FA5}">
                      <a16:colId xmlns:a16="http://schemas.microsoft.com/office/drawing/2014/main" val="2807511678"/>
                    </a:ext>
                  </a:extLst>
                </a:gridCol>
                <a:gridCol w="1152145">
                  <a:extLst>
                    <a:ext uri="{9D8B030D-6E8A-4147-A177-3AD203B41FA5}">
                      <a16:colId xmlns:a16="http://schemas.microsoft.com/office/drawing/2014/main" val="677931241"/>
                    </a:ext>
                  </a:extLst>
                </a:gridCol>
                <a:gridCol w="411480">
                  <a:extLst>
                    <a:ext uri="{9D8B030D-6E8A-4147-A177-3AD203B41FA5}">
                      <a16:colId xmlns:a16="http://schemas.microsoft.com/office/drawing/2014/main" val="2220992453"/>
                    </a:ext>
                  </a:extLst>
                </a:gridCol>
                <a:gridCol w="411480">
                  <a:extLst>
                    <a:ext uri="{9D8B030D-6E8A-4147-A177-3AD203B41FA5}">
                      <a16:colId xmlns:a16="http://schemas.microsoft.com/office/drawing/2014/main" val="216129882"/>
                    </a:ext>
                  </a:extLst>
                </a:gridCol>
                <a:gridCol w="411480">
                  <a:extLst>
                    <a:ext uri="{9D8B030D-6E8A-4147-A177-3AD203B41FA5}">
                      <a16:colId xmlns:a16="http://schemas.microsoft.com/office/drawing/2014/main" val="761460566"/>
                    </a:ext>
                  </a:extLst>
                </a:gridCol>
                <a:gridCol w="411480">
                  <a:extLst>
                    <a:ext uri="{9D8B030D-6E8A-4147-A177-3AD203B41FA5}">
                      <a16:colId xmlns:a16="http://schemas.microsoft.com/office/drawing/2014/main" val="56246344"/>
                    </a:ext>
                  </a:extLst>
                </a:gridCol>
                <a:gridCol w="411480">
                  <a:extLst>
                    <a:ext uri="{9D8B030D-6E8A-4147-A177-3AD203B41FA5}">
                      <a16:colId xmlns:a16="http://schemas.microsoft.com/office/drawing/2014/main" val="1162810419"/>
                    </a:ext>
                  </a:extLst>
                </a:gridCol>
                <a:gridCol w="411480">
                  <a:extLst>
                    <a:ext uri="{9D8B030D-6E8A-4147-A177-3AD203B41FA5}">
                      <a16:colId xmlns:a16="http://schemas.microsoft.com/office/drawing/2014/main" val="354489673"/>
                    </a:ext>
                  </a:extLst>
                </a:gridCol>
                <a:gridCol w="493776">
                  <a:extLst>
                    <a:ext uri="{9D8B030D-6E8A-4147-A177-3AD203B41FA5}">
                      <a16:colId xmlns:a16="http://schemas.microsoft.com/office/drawing/2014/main" val="2503498413"/>
                    </a:ext>
                  </a:extLst>
                </a:gridCol>
                <a:gridCol w="411480">
                  <a:extLst>
                    <a:ext uri="{9D8B030D-6E8A-4147-A177-3AD203B41FA5}">
                      <a16:colId xmlns:a16="http://schemas.microsoft.com/office/drawing/2014/main" val="3946279885"/>
                    </a:ext>
                  </a:extLst>
                </a:gridCol>
                <a:gridCol w="411480">
                  <a:extLst>
                    <a:ext uri="{9D8B030D-6E8A-4147-A177-3AD203B41FA5}">
                      <a16:colId xmlns:a16="http://schemas.microsoft.com/office/drawing/2014/main" val="392585903"/>
                    </a:ext>
                  </a:extLst>
                </a:gridCol>
                <a:gridCol w="411480">
                  <a:extLst>
                    <a:ext uri="{9D8B030D-6E8A-4147-A177-3AD203B41FA5}">
                      <a16:colId xmlns:a16="http://schemas.microsoft.com/office/drawing/2014/main" val="1596626550"/>
                    </a:ext>
                  </a:extLst>
                </a:gridCol>
                <a:gridCol w="411480">
                  <a:extLst>
                    <a:ext uri="{9D8B030D-6E8A-4147-A177-3AD203B41FA5}">
                      <a16:colId xmlns:a16="http://schemas.microsoft.com/office/drawing/2014/main" val="9812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6429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- 2023-09-27 15:00:11</a:t>
                      </a:r>
                      <a:r>
                        <a:rPr kumimoji="0" lang="en-US" sz="1000" b="0" i="0" u="none" strike="noStrike" kern="1200" cap="none" spc="0" normalizeH="0" baseline="0" noProof="0">
                          <a:ln>
                            <a:noFill/>
                          </a:ln>
                          <a:solidFill>
                            <a:prstClr val="black"/>
                          </a:solidFill>
                          <a:effectLst/>
                          <a:uLnTx/>
                          <a:uFillTx/>
                          <a:latin typeface="Calibri"/>
                          <a:ea typeface="+mn-ea"/>
                          <a:cs typeface="+mn-cs"/>
                        </a:rPr>
                        <a:t>
 ✅ Interested in Live-cell correlative light and electron microscopy? Register for our pre-conference workshop on Coral Life workflow for Life Cell CLEM at the “Seeing is believing” symposium on October 4th!
✅ See you at EMBL!
👉 fcld.ly/r3hbng9
#EMBL #CLEM #EESImaging pic.twitter.com/64avOOT3Ug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https://pbs.twimg.com/media/F7CLLYDWAAIezwF.jpg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1.8679 %</a:t>
                      </a:r>
                    </a:p>
                  </a:txBody>
                  <a:tcPr/>
                </a:tc>
                <a:extLst>
                  <a:ext uri="{0D108BD9-81ED-4DB2-BD59-A6C34878D82A}">
                    <a16:rowId xmlns:a16="http://schemas.microsoft.com/office/drawing/2014/main" val="3657559789"/>
                  </a:ext>
                </a:extLst>
              </a:tr>
            </a:tbl>
          </a:graphicData>
        </a:graphic>
      </p:graphicFrame>
      <p:sp>
        <p:nvSpPr>
          <p:cNvPr id="4" name="Text Placeholder 3">
            <a:extLst>
              <a:ext uri="{FF2B5EF4-FFF2-40B4-BE49-F238E27FC236}">
                <a16:creationId xmlns:a16="http://schemas.microsoft.com/office/drawing/2014/main" id="{7185936D-8B0D-43A0-9F95-FCF157851B5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440178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BFAC-FC61-4359-8496-6DC5E2181310}"/>
              </a:ext>
            </a:extLst>
          </p:cNvPr>
          <p:cNvSpPr>
            <a:spLocks noGrp="1"/>
          </p:cNvSpPr>
          <p:nvPr>
            <p:ph type="title"/>
          </p:nvPr>
        </p:nvSpPr>
        <p:spPr/>
        <p:txBody>
          <a:bodyPr/>
          <a:lstStyle/>
          <a:p>
            <a:r>
              <a:rPr lang="en-US"/>
              <a:t>Twitter Twitter Posts | All profiles - 16 of 25</a:t>
            </a:r>
          </a:p>
        </p:txBody>
      </p:sp>
      <p:graphicFrame>
        <p:nvGraphicFramePr>
          <p:cNvPr id="5" name="Table Placeholder 4">
            <a:extLst>
              <a:ext uri="{FF2B5EF4-FFF2-40B4-BE49-F238E27FC236}">
                <a16:creationId xmlns:a16="http://schemas.microsoft.com/office/drawing/2014/main" id="{5E877B2E-4F74-4866-82D9-F78A2B5CE5D3}"/>
              </a:ext>
            </a:extLst>
          </p:cNvPr>
          <p:cNvGraphicFramePr>
            <a:graphicFrameLocks noGrp="1"/>
          </p:cNvGraphicFramePr>
          <p:nvPr>
            <p:ph type="tbl" sz="quarter" idx="13"/>
            <p:extLst>
              <p:ext uri="{D42A27DB-BD31-4B8C-83A1-F6EECF244321}">
                <p14:modId xmlns:p14="http://schemas.microsoft.com/office/powerpoint/2010/main" val="216102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05878330"/>
                    </a:ext>
                  </a:extLst>
                </a:gridCol>
                <a:gridCol w="905257">
                  <a:extLst>
                    <a:ext uri="{9D8B030D-6E8A-4147-A177-3AD203B41FA5}">
                      <a16:colId xmlns:a16="http://schemas.microsoft.com/office/drawing/2014/main" val="1992602104"/>
                    </a:ext>
                  </a:extLst>
                </a:gridCol>
                <a:gridCol w="1152145">
                  <a:extLst>
                    <a:ext uri="{9D8B030D-6E8A-4147-A177-3AD203B41FA5}">
                      <a16:colId xmlns:a16="http://schemas.microsoft.com/office/drawing/2014/main" val="3445209093"/>
                    </a:ext>
                  </a:extLst>
                </a:gridCol>
                <a:gridCol w="411480">
                  <a:extLst>
                    <a:ext uri="{9D8B030D-6E8A-4147-A177-3AD203B41FA5}">
                      <a16:colId xmlns:a16="http://schemas.microsoft.com/office/drawing/2014/main" val="1642208858"/>
                    </a:ext>
                  </a:extLst>
                </a:gridCol>
                <a:gridCol w="411480">
                  <a:extLst>
                    <a:ext uri="{9D8B030D-6E8A-4147-A177-3AD203B41FA5}">
                      <a16:colId xmlns:a16="http://schemas.microsoft.com/office/drawing/2014/main" val="3089503221"/>
                    </a:ext>
                  </a:extLst>
                </a:gridCol>
                <a:gridCol w="411480">
                  <a:extLst>
                    <a:ext uri="{9D8B030D-6E8A-4147-A177-3AD203B41FA5}">
                      <a16:colId xmlns:a16="http://schemas.microsoft.com/office/drawing/2014/main" val="1841703313"/>
                    </a:ext>
                  </a:extLst>
                </a:gridCol>
                <a:gridCol w="411480">
                  <a:extLst>
                    <a:ext uri="{9D8B030D-6E8A-4147-A177-3AD203B41FA5}">
                      <a16:colId xmlns:a16="http://schemas.microsoft.com/office/drawing/2014/main" val="3199067074"/>
                    </a:ext>
                  </a:extLst>
                </a:gridCol>
                <a:gridCol w="411480">
                  <a:extLst>
                    <a:ext uri="{9D8B030D-6E8A-4147-A177-3AD203B41FA5}">
                      <a16:colId xmlns:a16="http://schemas.microsoft.com/office/drawing/2014/main" val="3324413882"/>
                    </a:ext>
                  </a:extLst>
                </a:gridCol>
                <a:gridCol w="411480">
                  <a:extLst>
                    <a:ext uri="{9D8B030D-6E8A-4147-A177-3AD203B41FA5}">
                      <a16:colId xmlns:a16="http://schemas.microsoft.com/office/drawing/2014/main" val="1726238240"/>
                    </a:ext>
                  </a:extLst>
                </a:gridCol>
                <a:gridCol w="493776">
                  <a:extLst>
                    <a:ext uri="{9D8B030D-6E8A-4147-A177-3AD203B41FA5}">
                      <a16:colId xmlns:a16="http://schemas.microsoft.com/office/drawing/2014/main" val="3865559756"/>
                    </a:ext>
                  </a:extLst>
                </a:gridCol>
                <a:gridCol w="411480">
                  <a:extLst>
                    <a:ext uri="{9D8B030D-6E8A-4147-A177-3AD203B41FA5}">
                      <a16:colId xmlns:a16="http://schemas.microsoft.com/office/drawing/2014/main" val="1269208178"/>
                    </a:ext>
                  </a:extLst>
                </a:gridCol>
                <a:gridCol w="411480">
                  <a:extLst>
                    <a:ext uri="{9D8B030D-6E8A-4147-A177-3AD203B41FA5}">
                      <a16:colId xmlns:a16="http://schemas.microsoft.com/office/drawing/2014/main" val="566112938"/>
                    </a:ext>
                  </a:extLst>
                </a:gridCol>
                <a:gridCol w="411480">
                  <a:extLst>
                    <a:ext uri="{9D8B030D-6E8A-4147-A177-3AD203B41FA5}">
                      <a16:colId xmlns:a16="http://schemas.microsoft.com/office/drawing/2014/main" val="1752436541"/>
                    </a:ext>
                  </a:extLst>
                </a:gridCol>
                <a:gridCol w="411480">
                  <a:extLst>
                    <a:ext uri="{9D8B030D-6E8A-4147-A177-3AD203B41FA5}">
                      <a16:colId xmlns:a16="http://schemas.microsoft.com/office/drawing/2014/main" val="424997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4443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- 2023-09-27 10:00:16</a:t>
                      </a:r>
                      <a:r>
                        <a:rPr kumimoji="0" lang="en-US" sz="1000" b="0" i="0" u="none" strike="noStrike" kern="1200" cap="none" spc="0" normalizeH="0" baseline="0" noProof="0">
                          <a:ln>
                            <a:noFill/>
                          </a:ln>
                          <a:solidFill>
                            <a:prstClr val="black"/>
                          </a:solidFill>
                          <a:effectLst/>
                          <a:uLnTx/>
                          <a:uFillTx/>
                          <a:latin typeface="Calibri"/>
                          <a:ea typeface="+mn-ea"/>
                          <a:cs typeface="+mn-cs"/>
                        </a:rPr>
                        <a:t>
 🔬 Final Call! Don't miss out on a game-changing webinar 📅 "See the Hidden" Workshop: Adding time to the Correlative Equation 🕐 To learn about the latest correlative imaging &amp;amp; live cell #CLEM techniques. 
🔬Register 👉 fcld.ly/b4467ij
#EM #ElectronMicroscopy pic.twitter.com/qqBmOozSSD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https://pbs.twimg.com/media/F7BGiIUWYAEZewj.jpg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1.2376 %</a:t>
                      </a:r>
                    </a:p>
                  </a:txBody>
                  <a:tcPr/>
                </a:tc>
                <a:extLst>
                  <a:ext uri="{0D108BD9-81ED-4DB2-BD59-A6C34878D82A}">
                    <a16:rowId xmlns:a16="http://schemas.microsoft.com/office/drawing/2014/main" val="56072267"/>
                  </a:ext>
                </a:extLst>
              </a:tr>
            </a:tbl>
          </a:graphicData>
        </a:graphic>
      </p:graphicFrame>
      <p:sp>
        <p:nvSpPr>
          <p:cNvPr id="4" name="Text Placeholder 3">
            <a:extLst>
              <a:ext uri="{FF2B5EF4-FFF2-40B4-BE49-F238E27FC236}">
                <a16:creationId xmlns:a16="http://schemas.microsoft.com/office/drawing/2014/main" id="{33FC9B8C-966B-433A-87BB-0D137000459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4567593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BD4F2-D161-4FCE-9996-1097011345FD}"/>
              </a:ext>
            </a:extLst>
          </p:cNvPr>
          <p:cNvSpPr>
            <a:spLocks noGrp="1"/>
          </p:cNvSpPr>
          <p:nvPr>
            <p:ph type="title"/>
          </p:nvPr>
        </p:nvSpPr>
        <p:spPr/>
        <p:txBody>
          <a:bodyPr/>
          <a:lstStyle/>
          <a:p>
            <a:r>
              <a:rPr lang="en-US"/>
              <a:t>Twitter Twitter Posts | All profiles - 17 of 25</a:t>
            </a:r>
          </a:p>
        </p:txBody>
      </p:sp>
      <p:graphicFrame>
        <p:nvGraphicFramePr>
          <p:cNvPr id="5" name="Table Placeholder 4">
            <a:extLst>
              <a:ext uri="{FF2B5EF4-FFF2-40B4-BE49-F238E27FC236}">
                <a16:creationId xmlns:a16="http://schemas.microsoft.com/office/drawing/2014/main" id="{D2D421E9-C4A8-47E0-92E2-2910F7098248}"/>
              </a:ext>
            </a:extLst>
          </p:cNvPr>
          <p:cNvGraphicFramePr>
            <a:graphicFrameLocks noGrp="1"/>
          </p:cNvGraphicFramePr>
          <p:nvPr>
            <p:ph type="tbl" sz="quarter" idx="13"/>
            <p:extLst>
              <p:ext uri="{D42A27DB-BD31-4B8C-83A1-F6EECF244321}">
                <p14:modId xmlns:p14="http://schemas.microsoft.com/office/powerpoint/2010/main" val="325875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07637832"/>
                    </a:ext>
                  </a:extLst>
                </a:gridCol>
                <a:gridCol w="905257">
                  <a:extLst>
                    <a:ext uri="{9D8B030D-6E8A-4147-A177-3AD203B41FA5}">
                      <a16:colId xmlns:a16="http://schemas.microsoft.com/office/drawing/2014/main" val="3012333878"/>
                    </a:ext>
                  </a:extLst>
                </a:gridCol>
                <a:gridCol w="1152145">
                  <a:extLst>
                    <a:ext uri="{9D8B030D-6E8A-4147-A177-3AD203B41FA5}">
                      <a16:colId xmlns:a16="http://schemas.microsoft.com/office/drawing/2014/main" val="2913585277"/>
                    </a:ext>
                  </a:extLst>
                </a:gridCol>
                <a:gridCol w="411480">
                  <a:extLst>
                    <a:ext uri="{9D8B030D-6E8A-4147-A177-3AD203B41FA5}">
                      <a16:colId xmlns:a16="http://schemas.microsoft.com/office/drawing/2014/main" val="3160278146"/>
                    </a:ext>
                  </a:extLst>
                </a:gridCol>
                <a:gridCol w="411480">
                  <a:extLst>
                    <a:ext uri="{9D8B030D-6E8A-4147-A177-3AD203B41FA5}">
                      <a16:colId xmlns:a16="http://schemas.microsoft.com/office/drawing/2014/main" val="3481245803"/>
                    </a:ext>
                  </a:extLst>
                </a:gridCol>
                <a:gridCol w="411480">
                  <a:extLst>
                    <a:ext uri="{9D8B030D-6E8A-4147-A177-3AD203B41FA5}">
                      <a16:colId xmlns:a16="http://schemas.microsoft.com/office/drawing/2014/main" val="368520838"/>
                    </a:ext>
                  </a:extLst>
                </a:gridCol>
                <a:gridCol w="411480">
                  <a:extLst>
                    <a:ext uri="{9D8B030D-6E8A-4147-A177-3AD203B41FA5}">
                      <a16:colId xmlns:a16="http://schemas.microsoft.com/office/drawing/2014/main" val="245448137"/>
                    </a:ext>
                  </a:extLst>
                </a:gridCol>
                <a:gridCol w="411480">
                  <a:extLst>
                    <a:ext uri="{9D8B030D-6E8A-4147-A177-3AD203B41FA5}">
                      <a16:colId xmlns:a16="http://schemas.microsoft.com/office/drawing/2014/main" val="1168937538"/>
                    </a:ext>
                  </a:extLst>
                </a:gridCol>
                <a:gridCol w="411480">
                  <a:extLst>
                    <a:ext uri="{9D8B030D-6E8A-4147-A177-3AD203B41FA5}">
                      <a16:colId xmlns:a16="http://schemas.microsoft.com/office/drawing/2014/main" val="1717498384"/>
                    </a:ext>
                  </a:extLst>
                </a:gridCol>
                <a:gridCol w="493776">
                  <a:extLst>
                    <a:ext uri="{9D8B030D-6E8A-4147-A177-3AD203B41FA5}">
                      <a16:colId xmlns:a16="http://schemas.microsoft.com/office/drawing/2014/main" val="129608762"/>
                    </a:ext>
                  </a:extLst>
                </a:gridCol>
                <a:gridCol w="411480">
                  <a:extLst>
                    <a:ext uri="{9D8B030D-6E8A-4147-A177-3AD203B41FA5}">
                      <a16:colId xmlns:a16="http://schemas.microsoft.com/office/drawing/2014/main" val="3620427001"/>
                    </a:ext>
                  </a:extLst>
                </a:gridCol>
                <a:gridCol w="411480">
                  <a:extLst>
                    <a:ext uri="{9D8B030D-6E8A-4147-A177-3AD203B41FA5}">
                      <a16:colId xmlns:a16="http://schemas.microsoft.com/office/drawing/2014/main" val="2433040075"/>
                    </a:ext>
                  </a:extLst>
                </a:gridCol>
                <a:gridCol w="411480">
                  <a:extLst>
                    <a:ext uri="{9D8B030D-6E8A-4147-A177-3AD203B41FA5}">
                      <a16:colId xmlns:a16="http://schemas.microsoft.com/office/drawing/2014/main" val="327554428"/>
                    </a:ext>
                  </a:extLst>
                </a:gridCol>
                <a:gridCol w="411480">
                  <a:extLst>
                    <a:ext uri="{9D8B030D-6E8A-4147-A177-3AD203B41FA5}">
                      <a16:colId xmlns:a16="http://schemas.microsoft.com/office/drawing/2014/main" val="332394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3900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- 2023-09-26 15:00:12</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the inauguration of our new @MicronOxford Center of Excellence for optical &amp;amp; super resolution microscopy, AI, CLEM &amp;amp; EM specimen prep, with scientific talks &amp;amp; demos of our STELLARIS &amp;amp; Mica systems @BiochemOxford
☑️ More information 
👉 fcld.ly/ijy2ni9 pic.twitter.com/cdYGqovJnD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https://pbs.twimg.com/media/F69BlyYXUAAddUw.jpg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4.5069 %</a:t>
                      </a:r>
                    </a:p>
                  </a:txBody>
                  <a:tcPr/>
                </a:tc>
                <a:extLst>
                  <a:ext uri="{0D108BD9-81ED-4DB2-BD59-A6C34878D82A}">
                    <a16:rowId xmlns:a16="http://schemas.microsoft.com/office/drawing/2014/main" val="379805710"/>
                  </a:ext>
                </a:extLst>
              </a:tr>
            </a:tbl>
          </a:graphicData>
        </a:graphic>
      </p:graphicFrame>
      <p:sp>
        <p:nvSpPr>
          <p:cNvPr id="4" name="Text Placeholder 3">
            <a:extLst>
              <a:ext uri="{FF2B5EF4-FFF2-40B4-BE49-F238E27FC236}">
                <a16:creationId xmlns:a16="http://schemas.microsoft.com/office/drawing/2014/main" id="{21CF6102-C6D3-484D-9731-6D4F57DB068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558134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27C2D-E499-4B42-A8BE-F653B83E9DB6}"/>
              </a:ext>
            </a:extLst>
          </p:cNvPr>
          <p:cNvSpPr>
            <a:spLocks noGrp="1"/>
          </p:cNvSpPr>
          <p:nvPr>
            <p:ph type="title"/>
          </p:nvPr>
        </p:nvSpPr>
        <p:spPr/>
        <p:txBody>
          <a:bodyPr/>
          <a:lstStyle/>
          <a:p>
            <a:r>
              <a:rPr lang="en-US"/>
              <a:t>Twitter Twitter Posts | All profiles - 18 of 25</a:t>
            </a:r>
          </a:p>
        </p:txBody>
      </p:sp>
      <p:graphicFrame>
        <p:nvGraphicFramePr>
          <p:cNvPr id="5" name="Table Placeholder 4">
            <a:extLst>
              <a:ext uri="{FF2B5EF4-FFF2-40B4-BE49-F238E27FC236}">
                <a16:creationId xmlns:a16="http://schemas.microsoft.com/office/drawing/2014/main" id="{E7E05F48-71C3-41B8-9F0A-9E51E22AEE70}"/>
              </a:ext>
            </a:extLst>
          </p:cNvPr>
          <p:cNvGraphicFramePr>
            <a:graphicFrameLocks noGrp="1"/>
          </p:cNvGraphicFramePr>
          <p:nvPr>
            <p:ph type="tbl" sz="quarter" idx="13"/>
            <p:extLst>
              <p:ext uri="{D42A27DB-BD31-4B8C-83A1-F6EECF244321}">
                <p14:modId xmlns:p14="http://schemas.microsoft.com/office/powerpoint/2010/main" val="245156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35778607"/>
                    </a:ext>
                  </a:extLst>
                </a:gridCol>
                <a:gridCol w="905257">
                  <a:extLst>
                    <a:ext uri="{9D8B030D-6E8A-4147-A177-3AD203B41FA5}">
                      <a16:colId xmlns:a16="http://schemas.microsoft.com/office/drawing/2014/main" val="630991699"/>
                    </a:ext>
                  </a:extLst>
                </a:gridCol>
                <a:gridCol w="1152145">
                  <a:extLst>
                    <a:ext uri="{9D8B030D-6E8A-4147-A177-3AD203B41FA5}">
                      <a16:colId xmlns:a16="http://schemas.microsoft.com/office/drawing/2014/main" val="4232225503"/>
                    </a:ext>
                  </a:extLst>
                </a:gridCol>
                <a:gridCol w="411480">
                  <a:extLst>
                    <a:ext uri="{9D8B030D-6E8A-4147-A177-3AD203B41FA5}">
                      <a16:colId xmlns:a16="http://schemas.microsoft.com/office/drawing/2014/main" val="177638801"/>
                    </a:ext>
                  </a:extLst>
                </a:gridCol>
                <a:gridCol w="411480">
                  <a:extLst>
                    <a:ext uri="{9D8B030D-6E8A-4147-A177-3AD203B41FA5}">
                      <a16:colId xmlns:a16="http://schemas.microsoft.com/office/drawing/2014/main" val="2838435855"/>
                    </a:ext>
                  </a:extLst>
                </a:gridCol>
                <a:gridCol w="411480">
                  <a:extLst>
                    <a:ext uri="{9D8B030D-6E8A-4147-A177-3AD203B41FA5}">
                      <a16:colId xmlns:a16="http://schemas.microsoft.com/office/drawing/2014/main" val="1612376420"/>
                    </a:ext>
                  </a:extLst>
                </a:gridCol>
                <a:gridCol w="411480">
                  <a:extLst>
                    <a:ext uri="{9D8B030D-6E8A-4147-A177-3AD203B41FA5}">
                      <a16:colId xmlns:a16="http://schemas.microsoft.com/office/drawing/2014/main" val="1515205748"/>
                    </a:ext>
                  </a:extLst>
                </a:gridCol>
                <a:gridCol w="411480">
                  <a:extLst>
                    <a:ext uri="{9D8B030D-6E8A-4147-A177-3AD203B41FA5}">
                      <a16:colId xmlns:a16="http://schemas.microsoft.com/office/drawing/2014/main" val="1268922880"/>
                    </a:ext>
                  </a:extLst>
                </a:gridCol>
                <a:gridCol w="411480">
                  <a:extLst>
                    <a:ext uri="{9D8B030D-6E8A-4147-A177-3AD203B41FA5}">
                      <a16:colId xmlns:a16="http://schemas.microsoft.com/office/drawing/2014/main" val="228788378"/>
                    </a:ext>
                  </a:extLst>
                </a:gridCol>
                <a:gridCol w="493776">
                  <a:extLst>
                    <a:ext uri="{9D8B030D-6E8A-4147-A177-3AD203B41FA5}">
                      <a16:colId xmlns:a16="http://schemas.microsoft.com/office/drawing/2014/main" val="1982156147"/>
                    </a:ext>
                  </a:extLst>
                </a:gridCol>
                <a:gridCol w="411480">
                  <a:extLst>
                    <a:ext uri="{9D8B030D-6E8A-4147-A177-3AD203B41FA5}">
                      <a16:colId xmlns:a16="http://schemas.microsoft.com/office/drawing/2014/main" val="3546882672"/>
                    </a:ext>
                  </a:extLst>
                </a:gridCol>
                <a:gridCol w="411480">
                  <a:extLst>
                    <a:ext uri="{9D8B030D-6E8A-4147-A177-3AD203B41FA5}">
                      <a16:colId xmlns:a16="http://schemas.microsoft.com/office/drawing/2014/main" val="3553393764"/>
                    </a:ext>
                  </a:extLst>
                </a:gridCol>
                <a:gridCol w="411480">
                  <a:extLst>
                    <a:ext uri="{9D8B030D-6E8A-4147-A177-3AD203B41FA5}">
                      <a16:colId xmlns:a16="http://schemas.microsoft.com/office/drawing/2014/main" val="3018757482"/>
                    </a:ext>
                  </a:extLst>
                </a:gridCol>
                <a:gridCol w="411480">
                  <a:extLst>
                    <a:ext uri="{9D8B030D-6E8A-4147-A177-3AD203B41FA5}">
                      <a16:colId xmlns:a16="http://schemas.microsoft.com/office/drawing/2014/main" val="109417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4091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- 2023-09-26 10:00:10</a:t>
                      </a:r>
                      <a:r>
                        <a:rPr kumimoji="0" lang="en-US" sz="1000" b="0" i="0" u="none" strike="noStrike" kern="1200" cap="none" spc="0" normalizeH="0" baseline="0" noProof="0">
                          <a:ln>
                            <a:noFill/>
                          </a:ln>
                          <a:solidFill>
                            <a:prstClr val="black"/>
                          </a:solidFill>
                          <a:effectLst/>
                          <a:uLnTx/>
                          <a:uFillTx/>
                          <a:latin typeface="Calibri"/>
                          <a:ea typeface="+mn-ea"/>
                          <a:cs typeface="+mn-cs"/>
                        </a:rPr>
                        <a:t>
 ✅ Facilitate your pass / fail decision-making during inspection by using the Enersight software platform.
✅ You can compare your live image directly to reference images with a single click. Find out more!
👉 fcld.ly/nl0m3xg
#ivesta3 #flexacam #enersight #qualitycontrol pic.twitter.com/9kowrCKxYW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https://pbs.twimg.com/media/F67860OXgAA6_in.jpg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1.8824 %</a:t>
                      </a:r>
                    </a:p>
                  </a:txBody>
                  <a:tcPr/>
                </a:tc>
                <a:extLst>
                  <a:ext uri="{0D108BD9-81ED-4DB2-BD59-A6C34878D82A}">
                    <a16:rowId xmlns:a16="http://schemas.microsoft.com/office/drawing/2014/main" val="3735592810"/>
                  </a:ext>
                </a:extLst>
              </a:tr>
            </a:tbl>
          </a:graphicData>
        </a:graphic>
      </p:graphicFrame>
      <p:sp>
        <p:nvSpPr>
          <p:cNvPr id="4" name="Text Placeholder 3">
            <a:extLst>
              <a:ext uri="{FF2B5EF4-FFF2-40B4-BE49-F238E27FC236}">
                <a16:creationId xmlns:a16="http://schemas.microsoft.com/office/drawing/2014/main" id="{C054A475-088B-42E7-A332-15C854F719F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641184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64F2-074F-42C2-A0C2-44806D4DBD24}"/>
              </a:ext>
            </a:extLst>
          </p:cNvPr>
          <p:cNvSpPr>
            <a:spLocks noGrp="1"/>
          </p:cNvSpPr>
          <p:nvPr>
            <p:ph type="title"/>
          </p:nvPr>
        </p:nvSpPr>
        <p:spPr/>
        <p:txBody>
          <a:bodyPr/>
          <a:lstStyle/>
          <a:p>
            <a:r>
              <a:rPr lang="en-US"/>
              <a:t>Twitter Twitter Posts | All profiles - 19 of 25</a:t>
            </a:r>
          </a:p>
        </p:txBody>
      </p:sp>
      <p:graphicFrame>
        <p:nvGraphicFramePr>
          <p:cNvPr id="5" name="Table Placeholder 4">
            <a:extLst>
              <a:ext uri="{FF2B5EF4-FFF2-40B4-BE49-F238E27FC236}">
                <a16:creationId xmlns:a16="http://schemas.microsoft.com/office/drawing/2014/main" id="{D2E3AD4A-3D48-4F94-88A9-188C8EB6F71E}"/>
              </a:ext>
            </a:extLst>
          </p:cNvPr>
          <p:cNvGraphicFramePr>
            <a:graphicFrameLocks noGrp="1"/>
          </p:cNvGraphicFramePr>
          <p:nvPr>
            <p:ph type="tbl" sz="quarter" idx="13"/>
            <p:extLst>
              <p:ext uri="{D42A27DB-BD31-4B8C-83A1-F6EECF244321}">
                <p14:modId xmlns:p14="http://schemas.microsoft.com/office/powerpoint/2010/main" val="152542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04110705"/>
                    </a:ext>
                  </a:extLst>
                </a:gridCol>
                <a:gridCol w="905257">
                  <a:extLst>
                    <a:ext uri="{9D8B030D-6E8A-4147-A177-3AD203B41FA5}">
                      <a16:colId xmlns:a16="http://schemas.microsoft.com/office/drawing/2014/main" val="1567463641"/>
                    </a:ext>
                  </a:extLst>
                </a:gridCol>
                <a:gridCol w="1152145">
                  <a:extLst>
                    <a:ext uri="{9D8B030D-6E8A-4147-A177-3AD203B41FA5}">
                      <a16:colId xmlns:a16="http://schemas.microsoft.com/office/drawing/2014/main" val="721821876"/>
                    </a:ext>
                  </a:extLst>
                </a:gridCol>
                <a:gridCol w="411480">
                  <a:extLst>
                    <a:ext uri="{9D8B030D-6E8A-4147-A177-3AD203B41FA5}">
                      <a16:colId xmlns:a16="http://schemas.microsoft.com/office/drawing/2014/main" val="1646517262"/>
                    </a:ext>
                  </a:extLst>
                </a:gridCol>
                <a:gridCol w="411480">
                  <a:extLst>
                    <a:ext uri="{9D8B030D-6E8A-4147-A177-3AD203B41FA5}">
                      <a16:colId xmlns:a16="http://schemas.microsoft.com/office/drawing/2014/main" val="3503933719"/>
                    </a:ext>
                  </a:extLst>
                </a:gridCol>
                <a:gridCol w="411480">
                  <a:extLst>
                    <a:ext uri="{9D8B030D-6E8A-4147-A177-3AD203B41FA5}">
                      <a16:colId xmlns:a16="http://schemas.microsoft.com/office/drawing/2014/main" val="3505225780"/>
                    </a:ext>
                  </a:extLst>
                </a:gridCol>
                <a:gridCol w="411480">
                  <a:extLst>
                    <a:ext uri="{9D8B030D-6E8A-4147-A177-3AD203B41FA5}">
                      <a16:colId xmlns:a16="http://schemas.microsoft.com/office/drawing/2014/main" val="3091826159"/>
                    </a:ext>
                  </a:extLst>
                </a:gridCol>
                <a:gridCol w="411480">
                  <a:extLst>
                    <a:ext uri="{9D8B030D-6E8A-4147-A177-3AD203B41FA5}">
                      <a16:colId xmlns:a16="http://schemas.microsoft.com/office/drawing/2014/main" val="3041023612"/>
                    </a:ext>
                  </a:extLst>
                </a:gridCol>
                <a:gridCol w="411480">
                  <a:extLst>
                    <a:ext uri="{9D8B030D-6E8A-4147-A177-3AD203B41FA5}">
                      <a16:colId xmlns:a16="http://schemas.microsoft.com/office/drawing/2014/main" val="4004609233"/>
                    </a:ext>
                  </a:extLst>
                </a:gridCol>
                <a:gridCol w="493776">
                  <a:extLst>
                    <a:ext uri="{9D8B030D-6E8A-4147-A177-3AD203B41FA5}">
                      <a16:colId xmlns:a16="http://schemas.microsoft.com/office/drawing/2014/main" val="1840397845"/>
                    </a:ext>
                  </a:extLst>
                </a:gridCol>
                <a:gridCol w="411480">
                  <a:extLst>
                    <a:ext uri="{9D8B030D-6E8A-4147-A177-3AD203B41FA5}">
                      <a16:colId xmlns:a16="http://schemas.microsoft.com/office/drawing/2014/main" val="3675755334"/>
                    </a:ext>
                  </a:extLst>
                </a:gridCol>
                <a:gridCol w="411480">
                  <a:extLst>
                    <a:ext uri="{9D8B030D-6E8A-4147-A177-3AD203B41FA5}">
                      <a16:colId xmlns:a16="http://schemas.microsoft.com/office/drawing/2014/main" val="273660938"/>
                    </a:ext>
                  </a:extLst>
                </a:gridCol>
                <a:gridCol w="411480">
                  <a:extLst>
                    <a:ext uri="{9D8B030D-6E8A-4147-A177-3AD203B41FA5}">
                      <a16:colId xmlns:a16="http://schemas.microsoft.com/office/drawing/2014/main" val="224194340"/>
                    </a:ext>
                  </a:extLst>
                </a:gridCol>
                <a:gridCol w="411480">
                  <a:extLst>
                    <a:ext uri="{9D8B030D-6E8A-4147-A177-3AD203B41FA5}">
                      <a16:colId xmlns:a16="http://schemas.microsoft.com/office/drawing/2014/main" val="208105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9698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- 2023-09-25 15:00:09</a:t>
                      </a:r>
                      <a:r>
                        <a:rPr kumimoji="0" lang="en-US" sz="1000" b="0" i="0" u="none" strike="noStrike" kern="1200" cap="none" spc="0" normalizeH="0" baseline="0" noProof="0">
                          <a:ln>
                            <a:noFill/>
                          </a:ln>
                          <a:solidFill>
                            <a:prstClr val="black"/>
                          </a:solidFill>
                          <a:effectLst/>
                          <a:uLnTx/>
                          <a:uFillTx/>
                          <a:latin typeface="Calibri"/>
                          <a:ea typeface="+mn-ea"/>
                          <a:cs typeface="+mn-cs"/>
                        </a:rPr>
                        <a:t>
 ☑️ Streamline your work by pairing your #CellDIVE multiplexed imaging solution with BioAssemblyBot 200 customized multi-tasking robot from Advanced Solutions Life Sciences. 
☑️ Learn more!
👉 youtube.com/watch?v=Ie3WWA…
#MultiplexingMonday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2.3214 %</a:t>
                      </a:r>
                    </a:p>
                  </a:txBody>
                  <a:tcPr/>
                </a:tc>
                <a:extLst>
                  <a:ext uri="{0D108BD9-81ED-4DB2-BD59-A6C34878D82A}">
                    <a16:rowId xmlns:a16="http://schemas.microsoft.com/office/drawing/2014/main" val="1719822228"/>
                  </a:ext>
                </a:extLst>
              </a:tr>
            </a:tbl>
          </a:graphicData>
        </a:graphic>
      </p:graphicFrame>
      <p:sp>
        <p:nvSpPr>
          <p:cNvPr id="4" name="Text Placeholder 3">
            <a:extLst>
              <a:ext uri="{FF2B5EF4-FFF2-40B4-BE49-F238E27FC236}">
                <a16:creationId xmlns:a16="http://schemas.microsoft.com/office/drawing/2014/main" id="{600CA759-2C41-4A65-8E19-710CE9E8769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915031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F24FC-3578-40DE-B710-57FED58E0151}"/>
              </a:ext>
            </a:extLst>
          </p:cNvPr>
          <p:cNvSpPr>
            <a:spLocks noGrp="1"/>
          </p:cNvSpPr>
          <p:nvPr>
            <p:ph type="title"/>
          </p:nvPr>
        </p:nvSpPr>
        <p:spPr/>
        <p:txBody>
          <a:bodyPr/>
          <a:lstStyle/>
          <a:p>
            <a:r>
              <a:rPr lang="en-US"/>
              <a:t>Twitter Twitter Posts | All profiles - 20 of 25</a:t>
            </a:r>
          </a:p>
        </p:txBody>
      </p:sp>
      <p:graphicFrame>
        <p:nvGraphicFramePr>
          <p:cNvPr id="5" name="Table Placeholder 4">
            <a:extLst>
              <a:ext uri="{FF2B5EF4-FFF2-40B4-BE49-F238E27FC236}">
                <a16:creationId xmlns:a16="http://schemas.microsoft.com/office/drawing/2014/main" id="{741E275E-7D61-4206-9A8D-FAFF681A7045}"/>
              </a:ext>
            </a:extLst>
          </p:cNvPr>
          <p:cNvGraphicFramePr>
            <a:graphicFrameLocks noGrp="1"/>
          </p:cNvGraphicFramePr>
          <p:nvPr>
            <p:ph type="tbl" sz="quarter" idx="13"/>
            <p:extLst>
              <p:ext uri="{D42A27DB-BD31-4B8C-83A1-F6EECF244321}">
                <p14:modId xmlns:p14="http://schemas.microsoft.com/office/powerpoint/2010/main" val="346863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98494833"/>
                    </a:ext>
                  </a:extLst>
                </a:gridCol>
                <a:gridCol w="905257">
                  <a:extLst>
                    <a:ext uri="{9D8B030D-6E8A-4147-A177-3AD203B41FA5}">
                      <a16:colId xmlns:a16="http://schemas.microsoft.com/office/drawing/2014/main" val="1825797252"/>
                    </a:ext>
                  </a:extLst>
                </a:gridCol>
                <a:gridCol w="1152145">
                  <a:extLst>
                    <a:ext uri="{9D8B030D-6E8A-4147-A177-3AD203B41FA5}">
                      <a16:colId xmlns:a16="http://schemas.microsoft.com/office/drawing/2014/main" val="1864863760"/>
                    </a:ext>
                  </a:extLst>
                </a:gridCol>
                <a:gridCol w="411480">
                  <a:extLst>
                    <a:ext uri="{9D8B030D-6E8A-4147-A177-3AD203B41FA5}">
                      <a16:colId xmlns:a16="http://schemas.microsoft.com/office/drawing/2014/main" val="1580637776"/>
                    </a:ext>
                  </a:extLst>
                </a:gridCol>
                <a:gridCol w="411480">
                  <a:extLst>
                    <a:ext uri="{9D8B030D-6E8A-4147-A177-3AD203B41FA5}">
                      <a16:colId xmlns:a16="http://schemas.microsoft.com/office/drawing/2014/main" val="1741522719"/>
                    </a:ext>
                  </a:extLst>
                </a:gridCol>
                <a:gridCol w="411480">
                  <a:extLst>
                    <a:ext uri="{9D8B030D-6E8A-4147-A177-3AD203B41FA5}">
                      <a16:colId xmlns:a16="http://schemas.microsoft.com/office/drawing/2014/main" val="1847629324"/>
                    </a:ext>
                  </a:extLst>
                </a:gridCol>
                <a:gridCol w="411480">
                  <a:extLst>
                    <a:ext uri="{9D8B030D-6E8A-4147-A177-3AD203B41FA5}">
                      <a16:colId xmlns:a16="http://schemas.microsoft.com/office/drawing/2014/main" val="2327609745"/>
                    </a:ext>
                  </a:extLst>
                </a:gridCol>
                <a:gridCol w="411480">
                  <a:extLst>
                    <a:ext uri="{9D8B030D-6E8A-4147-A177-3AD203B41FA5}">
                      <a16:colId xmlns:a16="http://schemas.microsoft.com/office/drawing/2014/main" val="2761435295"/>
                    </a:ext>
                  </a:extLst>
                </a:gridCol>
                <a:gridCol w="411480">
                  <a:extLst>
                    <a:ext uri="{9D8B030D-6E8A-4147-A177-3AD203B41FA5}">
                      <a16:colId xmlns:a16="http://schemas.microsoft.com/office/drawing/2014/main" val="1010958222"/>
                    </a:ext>
                  </a:extLst>
                </a:gridCol>
                <a:gridCol w="493776">
                  <a:extLst>
                    <a:ext uri="{9D8B030D-6E8A-4147-A177-3AD203B41FA5}">
                      <a16:colId xmlns:a16="http://schemas.microsoft.com/office/drawing/2014/main" val="796426941"/>
                    </a:ext>
                  </a:extLst>
                </a:gridCol>
                <a:gridCol w="411480">
                  <a:extLst>
                    <a:ext uri="{9D8B030D-6E8A-4147-A177-3AD203B41FA5}">
                      <a16:colId xmlns:a16="http://schemas.microsoft.com/office/drawing/2014/main" val="4211803067"/>
                    </a:ext>
                  </a:extLst>
                </a:gridCol>
                <a:gridCol w="411480">
                  <a:extLst>
                    <a:ext uri="{9D8B030D-6E8A-4147-A177-3AD203B41FA5}">
                      <a16:colId xmlns:a16="http://schemas.microsoft.com/office/drawing/2014/main" val="883593198"/>
                    </a:ext>
                  </a:extLst>
                </a:gridCol>
                <a:gridCol w="411480">
                  <a:extLst>
                    <a:ext uri="{9D8B030D-6E8A-4147-A177-3AD203B41FA5}">
                      <a16:colId xmlns:a16="http://schemas.microsoft.com/office/drawing/2014/main" val="2806463205"/>
                    </a:ext>
                  </a:extLst>
                </a:gridCol>
                <a:gridCol w="411480">
                  <a:extLst>
                    <a:ext uri="{9D8B030D-6E8A-4147-A177-3AD203B41FA5}">
                      <a16:colId xmlns:a16="http://schemas.microsoft.com/office/drawing/2014/main" val="2663229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7811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- 2023-09-25 10:00:00</a:t>
                      </a:r>
                      <a:r>
                        <a:rPr kumimoji="0" lang="en-US" sz="1000" b="0" i="0" u="none" strike="noStrike" kern="1200" cap="none" spc="0" normalizeH="0" baseline="0" noProof="0">
                          <a:ln>
                            <a:noFill/>
                          </a:ln>
                          <a:solidFill>
                            <a:prstClr val="black"/>
                          </a:solidFill>
                          <a:effectLst/>
                          <a:uLnTx/>
                          <a:uFillTx/>
                          <a:latin typeface="Calibri"/>
                          <a:ea typeface="+mn-ea"/>
                          <a:cs typeface="+mn-cs"/>
                        </a:rPr>
                        <a:t>
 We have a very exciting demo prepared for all the participants at the @[European Association of Neurosurgical Societies (EANS)] Congress in Barcelona. Book your slot today and come experience the future of digital neurosurgery! 
👉 calendly.com/leica_microsys… 
#neurosurgery #EANS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1.5789 %</a:t>
                      </a:r>
                    </a:p>
                  </a:txBody>
                  <a:tcPr/>
                </a:tc>
                <a:extLst>
                  <a:ext uri="{0D108BD9-81ED-4DB2-BD59-A6C34878D82A}">
                    <a16:rowId xmlns:a16="http://schemas.microsoft.com/office/drawing/2014/main" val="450193504"/>
                  </a:ext>
                </a:extLst>
              </a:tr>
            </a:tbl>
          </a:graphicData>
        </a:graphic>
      </p:graphicFrame>
      <p:sp>
        <p:nvSpPr>
          <p:cNvPr id="4" name="Text Placeholder 3">
            <a:extLst>
              <a:ext uri="{FF2B5EF4-FFF2-40B4-BE49-F238E27FC236}">
                <a16:creationId xmlns:a16="http://schemas.microsoft.com/office/drawing/2014/main" id="{163C634E-529A-42C9-AC2E-66228C9E65C7}"/>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028425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2FAF-9908-4090-8C9E-9A89254F7077}"/>
              </a:ext>
            </a:extLst>
          </p:cNvPr>
          <p:cNvSpPr>
            <a:spLocks noGrp="1"/>
          </p:cNvSpPr>
          <p:nvPr>
            <p:ph type="title"/>
          </p:nvPr>
        </p:nvSpPr>
        <p:spPr/>
        <p:txBody>
          <a:bodyPr/>
          <a:lstStyle/>
          <a:p>
            <a:r>
              <a:rPr lang="en-US"/>
              <a:t>Twitter Twitter Posts | All profiles - 21 of 25</a:t>
            </a:r>
          </a:p>
        </p:txBody>
      </p:sp>
      <p:graphicFrame>
        <p:nvGraphicFramePr>
          <p:cNvPr id="5" name="Table Placeholder 4">
            <a:extLst>
              <a:ext uri="{FF2B5EF4-FFF2-40B4-BE49-F238E27FC236}">
                <a16:creationId xmlns:a16="http://schemas.microsoft.com/office/drawing/2014/main" id="{2F1CD93A-025F-4C60-8EC6-0894E5BCFC93}"/>
              </a:ext>
            </a:extLst>
          </p:cNvPr>
          <p:cNvGraphicFramePr>
            <a:graphicFrameLocks noGrp="1"/>
          </p:cNvGraphicFramePr>
          <p:nvPr>
            <p:ph type="tbl" sz="quarter" idx="13"/>
            <p:extLst>
              <p:ext uri="{D42A27DB-BD31-4B8C-83A1-F6EECF244321}">
                <p14:modId xmlns:p14="http://schemas.microsoft.com/office/powerpoint/2010/main" val="26655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94350104"/>
                    </a:ext>
                  </a:extLst>
                </a:gridCol>
                <a:gridCol w="905257">
                  <a:extLst>
                    <a:ext uri="{9D8B030D-6E8A-4147-A177-3AD203B41FA5}">
                      <a16:colId xmlns:a16="http://schemas.microsoft.com/office/drawing/2014/main" val="930089896"/>
                    </a:ext>
                  </a:extLst>
                </a:gridCol>
                <a:gridCol w="1152145">
                  <a:extLst>
                    <a:ext uri="{9D8B030D-6E8A-4147-A177-3AD203B41FA5}">
                      <a16:colId xmlns:a16="http://schemas.microsoft.com/office/drawing/2014/main" val="1178826784"/>
                    </a:ext>
                  </a:extLst>
                </a:gridCol>
                <a:gridCol w="411480">
                  <a:extLst>
                    <a:ext uri="{9D8B030D-6E8A-4147-A177-3AD203B41FA5}">
                      <a16:colId xmlns:a16="http://schemas.microsoft.com/office/drawing/2014/main" val="1797221762"/>
                    </a:ext>
                  </a:extLst>
                </a:gridCol>
                <a:gridCol w="411480">
                  <a:extLst>
                    <a:ext uri="{9D8B030D-6E8A-4147-A177-3AD203B41FA5}">
                      <a16:colId xmlns:a16="http://schemas.microsoft.com/office/drawing/2014/main" val="2467782765"/>
                    </a:ext>
                  </a:extLst>
                </a:gridCol>
                <a:gridCol w="411480">
                  <a:extLst>
                    <a:ext uri="{9D8B030D-6E8A-4147-A177-3AD203B41FA5}">
                      <a16:colId xmlns:a16="http://schemas.microsoft.com/office/drawing/2014/main" val="2421189983"/>
                    </a:ext>
                  </a:extLst>
                </a:gridCol>
                <a:gridCol w="411480">
                  <a:extLst>
                    <a:ext uri="{9D8B030D-6E8A-4147-A177-3AD203B41FA5}">
                      <a16:colId xmlns:a16="http://schemas.microsoft.com/office/drawing/2014/main" val="4095237498"/>
                    </a:ext>
                  </a:extLst>
                </a:gridCol>
                <a:gridCol w="411480">
                  <a:extLst>
                    <a:ext uri="{9D8B030D-6E8A-4147-A177-3AD203B41FA5}">
                      <a16:colId xmlns:a16="http://schemas.microsoft.com/office/drawing/2014/main" val="2581792230"/>
                    </a:ext>
                  </a:extLst>
                </a:gridCol>
                <a:gridCol w="411480">
                  <a:extLst>
                    <a:ext uri="{9D8B030D-6E8A-4147-A177-3AD203B41FA5}">
                      <a16:colId xmlns:a16="http://schemas.microsoft.com/office/drawing/2014/main" val="2001602337"/>
                    </a:ext>
                  </a:extLst>
                </a:gridCol>
                <a:gridCol w="493776">
                  <a:extLst>
                    <a:ext uri="{9D8B030D-6E8A-4147-A177-3AD203B41FA5}">
                      <a16:colId xmlns:a16="http://schemas.microsoft.com/office/drawing/2014/main" val="40948168"/>
                    </a:ext>
                  </a:extLst>
                </a:gridCol>
                <a:gridCol w="411480">
                  <a:extLst>
                    <a:ext uri="{9D8B030D-6E8A-4147-A177-3AD203B41FA5}">
                      <a16:colId xmlns:a16="http://schemas.microsoft.com/office/drawing/2014/main" val="2793523653"/>
                    </a:ext>
                  </a:extLst>
                </a:gridCol>
                <a:gridCol w="411480">
                  <a:extLst>
                    <a:ext uri="{9D8B030D-6E8A-4147-A177-3AD203B41FA5}">
                      <a16:colId xmlns:a16="http://schemas.microsoft.com/office/drawing/2014/main" val="3415505322"/>
                    </a:ext>
                  </a:extLst>
                </a:gridCol>
                <a:gridCol w="411480">
                  <a:extLst>
                    <a:ext uri="{9D8B030D-6E8A-4147-A177-3AD203B41FA5}">
                      <a16:colId xmlns:a16="http://schemas.microsoft.com/office/drawing/2014/main" val="1603136636"/>
                    </a:ext>
                  </a:extLst>
                </a:gridCol>
                <a:gridCol w="411480">
                  <a:extLst>
                    <a:ext uri="{9D8B030D-6E8A-4147-A177-3AD203B41FA5}">
                      <a16:colId xmlns:a16="http://schemas.microsoft.com/office/drawing/2014/main" val="2816136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265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- 2023-09-24 15:00:00</a:t>
                      </a:r>
                      <a:r>
                        <a:rPr kumimoji="0" lang="en-US" sz="1000" b="0" i="0" u="none" strike="noStrike" kern="1200" cap="none" spc="0" normalizeH="0" baseline="0" noProof="0">
                          <a:ln>
                            <a:noFill/>
                          </a:ln>
                          <a:solidFill>
                            <a:prstClr val="black"/>
                          </a:solidFill>
                          <a:effectLst/>
                          <a:uLnTx/>
                          <a:uFillTx/>
                          <a:latin typeface="Calibri"/>
                          <a:ea typeface="+mn-ea"/>
                          <a:cs typeface="+mn-cs"/>
                        </a:rPr>
                        <a:t>
 Acquire rich, detailed images of thick tissues free of haze from out-of-focus blur. 🙌
📸🔬Image courtesy of Prof. Xiaowei Li, Shanghai Jiao Tong University, China. 1 mm mouse brain section. CUBIC cleared. Stained blood vessels and nuclei.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2.1918 %</a:t>
                      </a:r>
                    </a:p>
                  </a:txBody>
                  <a:tcPr/>
                </a:tc>
                <a:extLst>
                  <a:ext uri="{0D108BD9-81ED-4DB2-BD59-A6C34878D82A}">
                    <a16:rowId xmlns:a16="http://schemas.microsoft.com/office/drawing/2014/main" val="4036330146"/>
                  </a:ext>
                </a:extLst>
              </a:tr>
            </a:tbl>
          </a:graphicData>
        </a:graphic>
      </p:graphicFrame>
      <p:sp>
        <p:nvSpPr>
          <p:cNvPr id="4" name="Text Placeholder 3">
            <a:extLst>
              <a:ext uri="{FF2B5EF4-FFF2-40B4-BE49-F238E27FC236}">
                <a16:creationId xmlns:a16="http://schemas.microsoft.com/office/drawing/2014/main" id="{C2345FE3-4B55-4F9F-B2B8-65F36FA1B37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51340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EA04-DBB9-45A4-96D0-A7767CE55100}"/>
              </a:ext>
            </a:extLst>
          </p:cNvPr>
          <p:cNvSpPr>
            <a:spLocks noGrp="1"/>
          </p:cNvSpPr>
          <p:nvPr>
            <p:ph type="title"/>
          </p:nvPr>
        </p:nvSpPr>
        <p:spPr/>
        <p:txBody>
          <a:bodyPr/>
          <a:lstStyle/>
          <a:p>
            <a:r>
              <a:rPr lang="en-US"/>
              <a:t>Twitter Twitter Posts | All profiles - 22 of 25</a:t>
            </a:r>
          </a:p>
        </p:txBody>
      </p:sp>
      <p:graphicFrame>
        <p:nvGraphicFramePr>
          <p:cNvPr id="5" name="Table Placeholder 4">
            <a:extLst>
              <a:ext uri="{FF2B5EF4-FFF2-40B4-BE49-F238E27FC236}">
                <a16:creationId xmlns:a16="http://schemas.microsoft.com/office/drawing/2014/main" id="{24B1765D-B36F-4676-B2F7-D0D9429D05EE}"/>
              </a:ext>
            </a:extLst>
          </p:cNvPr>
          <p:cNvGraphicFramePr>
            <a:graphicFrameLocks noGrp="1"/>
          </p:cNvGraphicFramePr>
          <p:nvPr>
            <p:ph type="tbl" sz="quarter" idx="13"/>
            <p:extLst>
              <p:ext uri="{D42A27DB-BD31-4B8C-83A1-F6EECF244321}">
                <p14:modId xmlns:p14="http://schemas.microsoft.com/office/powerpoint/2010/main" val="156938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54150585"/>
                    </a:ext>
                  </a:extLst>
                </a:gridCol>
                <a:gridCol w="905257">
                  <a:extLst>
                    <a:ext uri="{9D8B030D-6E8A-4147-A177-3AD203B41FA5}">
                      <a16:colId xmlns:a16="http://schemas.microsoft.com/office/drawing/2014/main" val="539496880"/>
                    </a:ext>
                  </a:extLst>
                </a:gridCol>
                <a:gridCol w="1152145">
                  <a:extLst>
                    <a:ext uri="{9D8B030D-6E8A-4147-A177-3AD203B41FA5}">
                      <a16:colId xmlns:a16="http://schemas.microsoft.com/office/drawing/2014/main" val="2987278081"/>
                    </a:ext>
                  </a:extLst>
                </a:gridCol>
                <a:gridCol w="411480">
                  <a:extLst>
                    <a:ext uri="{9D8B030D-6E8A-4147-A177-3AD203B41FA5}">
                      <a16:colId xmlns:a16="http://schemas.microsoft.com/office/drawing/2014/main" val="3602752806"/>
                    </a:ext>
                  </a:extLst>
                </a:gridCol>
                <a:gridCol w="411480">
                  <a:extLst>
                    <a:ext uri="{9D8B030D-6E8A-4147-A177-3AD203B41FA5}">
                      <a16:colId xmlns:a16="http://schemas.microsoft.com/office/drawing/2014/main" val="2577258938"/>
                    </a:ext>
                  </a:extLst>
                </a:gridCol>
                <a:gridCol w="411480">
                  <a:extLst>
                    <a:ext uri="{9D8B030D-6E8A-4147-A177-3AD203B41FA5}">
                      <a16:colId xmlns:a16="http://schemas.microsoft.com/office/drawing/2014/main" val="98391472"/>
                    </a:ext>
                  </a:extLst>
                </a:gridCol>
                <a:gridCol w="411480">
                  <a:extLst>
                    <a:ext uri="{9D8B030D-6E8A-4147-A177-3AD203B41FA5}">
                      <a16:colId xmlns:a16="http://schemas.microsoft.com/office/drawing/2014/main" val="13236494"/>
                    </a:ext>
                  </a:extLst>
                </a:gridCol>
                <a:gridCol w="411480">
                  <a:extLst>
                    <a:ext uri="{9D8B030D-6E8A-4147-A177-3AD203B41FA5}">
                      <a16:colId xmlns:a16="http://schemas.microsoft.com/office/drawing/2014/main" val="3985149879"/>
                    </a:ext>
                  </a:extLst>
                </a:gridCol>
                <a:gridCol w="411480">
                  <a:extLst>
                    <a:ext uri="{9D8B030D-6E8A-4147-A177-3AD203B41FA5}">
                      <a16:colId xmlns:a16="http://schemas.microsoft.com/office/drawing/2014/main" val="459011721"/>
                    </a:ext>
                  </a:extLst>
                </a:gridCol>
                <a:gridCol w="493776">
                  <a:extLst>
                    <a:ext uri="{9D8B030D-6E8A-4147-A177-3AD203B41FA5}">
                      <a16:colId xmlns:a16="http://schemas.microsoft.com/office/drawing/2014/main" val="142775571"/>
                    </a:ext>
                  </a:extLst>
                </a:gridCol>
                <a:gridCol w="411480">
                  <a:extLst>
                    <a:ext uri="{9D8B030D-6E8A-4147-A177-3AD203B41FA5}">
                      <a16:colId xmlns:a16="http://schemas.microsoft.com/office/drawing/2014/main" val="771488062"/>
                    </a:ext>
                  </a:extLst>
                </a:gridCol>
                <a:gridCol w="411480">
                  <a:extLst>
                    <a:ext uri="{9D8B030D-6E8A-4147-A177-3AD203B41FA5}">
                      <a16:colId xmlns:a16="http://schemas.microsoft.com/office/drawing/2014/main" val="3182458314"/>
                    </a:ext>
                  </a:extLst>
                </a:gridCol>
                <a:gridCol w="411480">
                  <a:extLst>
                    <a:ext uri="{9D8B030D-6E8A-4147-A177-3AD203B41FA5}">
                      <a16:colId xmlns:a16="http://schemas.microsoft.com/office/drawing/2014/main" val="522248052"/>
                    </a:ext>
                  </a:extLst>
                </a:gridCol>
                <a:gridCol w="411480">
                  <a:extLst>
                    <a:ext uri="{9D8B030D-6E8A-4147-A177-3AD203B41FA5}">
                      <a16:colId xmlns:a16="http://schemas.microsoft.com/office/drawing/2014/main" val="85416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7046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- 2023-09-24 10:00:08</a:t>
                      </a:r>
                      <a:r>
                        <a:rPr kumimoji="0" lang="en-US" sz="1000" b="0" i="0" u="none" strike="noStrike" kern="1200" cap="none" spc="0" normalizeH="0" baseline="0" noProof="0">
                          <a:ln>
                            <a:noFill/>
                          </a:ln>
                          <a:solidFill>
                            <a:prstClr val="black"/>
                          </a:solidFill>
                          <a:effectLst/>
                          <a:uLnTx/>
                          <a:uFillTx/>
                          <a:latin typeface="Calibri"/>
                          <a:ea typeface="+mn-ea"/>
                          <a:cs typeface="+mn-cs"/>
                        </a:rPr>
                        <a:t>
 #WorldRetinaDay is today. Vitreoretinal surgery is one of the most complex types of ophthalmologic surgery. At Leica, we offer a wide range of solutions to help #retinal surgeons overcome challenges, including surgical microscopes and intraoperative OCT. fcld.ly/1a812y8 pic.twitter.com/tRHn6Czreh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https://pbs.twimg.com/media/F6xpuleWUAAYRDz.jpg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0.9346 %</a:t>
                      </a:r>
                    </a:p>
                  </a:txBody>
                  <a:tcPr/>
                </a:tc>
                <a:extLst>
                  <a:ext uri="{0D108BD9-81ED-4DB2-BD59-A6C34878D82A}">
                    <a16:rowId xmlns:a16="http://schemas.microsoft.com/office/drawing/2014/main" val="3936379381"/>
                  </a:ext>
                </a:extLst>
              </a:tr>
            </a:tbl>
          </a:graphicData>
        </a:graphic>
      </p:graphicFrame>
      <p:sp>
        <p:nvSpPr>
          <p:cNvPr id="4" name="Text Placeholder 3">
            <a:extLst>
              <a:ext uri="{FF2B5EF4-FFF2-40B4-BE49-F238E27FC236}">
                <a16:creationId xmlns:a16="http://schemas.microsoft.com/office/drawing/2014/main" id="{AF89F067-26CE-4061-82CA-38B740482A6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3487487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5E6C8-AD7B-452C-B477-893507882221}"/>
              </a:ext>
            </a:extLst>
          </p:cNvPr>
          <p:cNvSpPr>
            <a:spLocks noGrp="1"/>
          </p:cNvSpPr>
          <p:nvPr>
            <p:ph type="title"/>
          </p:nvPr>
        </p:nvSpPr>
        <p:spPr/>
        <p:txBody>
          <a:bodyPr/>
          <a:lstStyle/>
          <a:p>
            <a:r>
              <a:rPr lang="en-US"/>
              <a:t>Twitter Twitter Posts | All profiles - 23 of 25</a:t>
            </a:r>
          </a:p>
        </p:txBody>
      </p:sp>
      <p:graphicFrame>
        <p:nvGraphicFramePr>
          <p:cNvPr id="5" name="Table Placeholder 4">
            <a:extLst>
              <a:ext uri="{FF2B5EF4-FFF2-40B4-BE49-F238E27FC236}">
                <a16:creationId xmlns:a16="http://schemas.microsoft.com/office/drawing/2014/main" id="{BADAE74C-659D-4CCF-8A17-95AFEA9885B7}"/>
              </a:ext>
            </a:extLst>
          </p:cNvPr>
          <p:cNvGraphicFramePr>
            <a:graphicFrameLocks noGrp="1"/>
          </p:cNvGraphicFramePr>
          <p:nvPr>
            <p:ph type="tbl" sz="quarter" idx="13"/>
            <p:extLst>
              <p:ext uri="{D42A27DB-BD31-4B8C-83A1-F6EECF244321}">
                <p14:modId xmlns:p14="http://schemas.microsoft.com/office/powerpoint/2010/main" val="4279569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30935576"/>
                    </a:ext>
                  </a:extLst>
                </a:gridCol>
                <a:gridCol w="905257">
                  <a:extLst>
                    <a:ext uri="{9D8B030D-6E8A-4147-A177-3AD203B41FA5}">
                      <a16:colId xmlns:a16="http://schemas.microsoft.com/office/drawing/2014/main" val="868063079"/>
                    </a:ext>
                  </a:extLst>
                </a:gridCol>
                <a:gridCol w="1152145">
                  <a:extLst>
                    <a:ext uri="{9D8B030D-6E8A-4147-A177-3AD203B41FA5}">
                      <a16:colId xmlns:a16="http://schemas.microsoft.com/office/drawing/2014/main" val="13413145"/>
                    </a:ext>
                  </a:extLst>
                </a:gridCol>
                <a:gridCol w="411480">
                  <a:extLst>
                    <a:ext uri="{9D8B030D-6E8A-4147-A177-3AD203B41FA5}">
                      <a16:colId xmlns:a16="http://schemas.microsoft.com/office/drawing/2014/main" val="1567713998"/>
                    </a:ext>
                  </a:extLst>
                </a:gridCol>
                <a:gridCol w="411480">
                  <a:extLst>
                    <a:ext uri="{9D8B030D-6E8A-4147-A177-3AD203B41FA5}">
                      <a16:colId xmlns:a16="http://schemas.microsoft.com/office/drawing/2014/main" val="2979496730"/>
                    </a:ext>
                  </a:extLst>
                </a:gridCol>
                <a:gridCol w="411480">
                  <a:extLst>
                    <a:ext uri="{9D8B030D-6E8A-4147-A177-3AD203B41FA5}">
                      <a16:colId xmlns:a16="http://schemas.microsoft.com/office/drawing/2014/main" val="4124945306"/>
                    </a:ext>
                  </a:extLst>
                </a:gridCol>
                <a:gridCol w="411480">
                  <a:extLst>
                    <a:ext uri="{9D8B030D-6E8A-4147-A177-3AD203B41FA5}">
                      <a16:colId xmlns:a16="http://schemas.microsoft.com/office/drawing/2014/main" val="3116189064"/>
                    </a:ext>
                  </a:extLst>
                </a:gridCol>
                <a:gridCol w="411480">
                  <a:extLst>
                    <a:ext uri="{9D8B030D-6E8A-4147-A177-3AD203B41FA5}">
                      <a16:colId xmlns:a16="http://schemas.microsoft.com/office/drawing/2014/main" val="494278178"/>
                    </a:ext>
                  </a:extLst>
                </a:gridCol>
                <a:gridCol w="411480">
                  <a:extLst>
                    <a:ext uri="{9D8B030D-6E8A-4147-A177-3AD203B41FA5}">
                      <a16:colId xmlns:a16="http://schemas.microsoft.com/office/drawing/2014/main" val="3991123716"/>
                    </a:ext>
                  </a:extLst>
                </a:gridCol>
                <a:gridCol w="493776">
                  <a:extLst>
                    <a:ext uri="{9D8B030D-6E8A-4147-A177-3AD203B41FA5}">
                      <a16:colId xmlns:a16="http://schemas.microsoft.com/office/drawing/2014/main" val="877426100"/>
                    </a:ext>
                  </a:extLst>
                </a:gridCol>
                <a:gridCol w="411480">
                  <a:extLst>
                    <a:ext uri="{9D8B030D-6E8A-4147-A177-3AD203B41FA5}">
                      <a16:colId xmlns:a16="http://schemas.microsoft.com/office/drawing/2014/main" val="729800184"/>
                    </a:ext>
                  </a:extLst>
                </a:gridCol>
                <a:gridCol w="411480">
                  <a:extLst>
                    <a:ext uri="{9D8B030D-6E8A-4147-A177-3AD203B41FA5}">
                      <a16:colId xmlns:a16="http://schemas.microsoft.com/office/drawing/2014/main" val="1573069044"/>
                    </a:ext>
                  </a:extLst>
                </a:gridCol>
                <a:gridCol w="411480">
                  <a:extLst>
                    <a:ext uri="{9D8B030D-6E8A-4147-A177-3AD203B41FA5}">
                      <a16:colId xmlns:a16="http://schemas.microsoft.com/office/drawing/2014/main" val="241282114"/>
                    </a:ext>
                  </a:extLst>
                </a:gridCol>
                <a:gridCol w="411480">
                  <a:extLst>
                    <a:ext uri="{9D8B030D-6E8A-4147-A177-3AD203B41FA5}">
                      <a16:colId xmlns:a16="http://schemas.microsoft.com/office/drawing/2014/main" val="954625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0179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- 2023-09-23 15:00:11</a:t>
                      </a:r>
                      <a:r>
                        <a:rPr kumimoji="0" lang="en-US" sz="1000" b="0" i="0" u="none" strike="noStrike" kern="1200" cap="none" spc="0" normalizeH="0" baseline="0" noProof="0">
                          <a:ln>
                            <a:noFill/>
                          </a:ln>
                          <a:solidFill>
                            <a:prstClr val="black"/>
                          </a:solidFill>
                          <a:effectLst/>
                          <a:uLnTx/>
                          <a:uFillTx/>
                          <a:latin typeface="Calibri"/>
                          <a:ea typeface="+mn-ea"/>
                          <a:cs typeface="+mn-cs"/>
                        </a:rPr>
                        <a:t>
 🏃 Kudos, Leica team! We rocked Brückenlauf Wetzlar 2023 with 30 champions, running for charity.
🏆One team nailed 11th place! Beyond competition, we embraced late summer vibes, laughter, &amp;amp; unity. See you at Brückenlauf 2024!🌆👏
#LeicaRunners #BrückenlaufWetzlar2023 #LeicaMicro pic.twitter.com/VZJP4ESo4u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https://pbs.twimg.com/media/F6tk0SDWEAA-ray.jpg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1.2579 %</a:t>
                      </a:r>
                    </a:p>
                  </a:txBody>
                  <a:tcPr/>
                </a:tc>
                <a:extLst>
                  <a:ext uri="{0D108BD9-81ED-4DB2-BD59-A6C34878D82A}">
                    <a16:rowId xmlns:a16="http://schemas.microsoft.com/office/drawing/2014/main" val="2318382354"/>
                  </a:ext>
                </a:extLst>
              </a:tr>
            </a:tbl>
          </a:graphicData>
        </a:graphic>
      </p:graphicFrame>
      <p:sp>
        <p:nvSpPr>
          <p:cNvPr id="4" name="Text Placeholder 3">
            <a:extLst>
              <a:ext uri="{FF2B5EF4-FFF2-40B4-BE49-F238E27FC236}">
                <a16:creationId xmlns:a16="http://schemas.microsoft.com/office/drawing/2014/main" id="{DF6E1BF8-A298-41D9-A23E-E35917404E5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216008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C1B0-AF4A-432B-AA65-349D229B08DE}"/>
              </a:ext>
            </a:extLst>
          </p:cNvPr>
          <p:cNvSpPr>
            <a:spLocks noGrp="1"/>
          </p:cNvSpPr>
          <p:nvPr>
            <p:ph type="title"/>
          </p:nvPr>
        </p:nvSpPr>
        <p:spPr/>
        <p:txBody>
          <a:bodyPr/>
          <a:lstStyle/>
          <a:p>
            <a:r>
              <a:rPr lang="en-US"/>
              <a:t>Twitter Twitter Posts | All profiles - 24 of 25</a:t>
            </a:r>
          </a:p>
        </p:txBody>
      </p:sp>
      <p:graphicFrame>
        <p:nvGraphicFramePr>
          <p:cNvPr id="5" name="Table Placeholder 4">
            <a:extLst>
              <a:ext uri="{FF2B5EF4-FFF2-40B4-BE49-F238E27FC236}">
                <a16:creationId xmlns:a16="http://schemas.microsoft.com/office/drawing/2014/main" id="{E3AFD5E3-8BE0-4232-9518-15F93D428888}"/>
              </a:ext>
            </a:extLst>
          </p:cNvPr>
          <p:cNvGraphicFramePr>
            <a:graphicFrameLocks noGrp="1"/>
          </p:cNvGraphicFramePr>
          <p:nvPr>
            <p:ph type="tbl" sz="quarter" idx="13"/>
            <p:extLst>
              <p:ext uri="{D42A27DB-BD31-4B8C-83A1-F6EECF244321}">
                <p14:modId xmlns:p14="http://schemas.microsoft.com/office/powerpoint/2010/main" val="284852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8375326"/>
                    </a:ext>
                  </a:extLst>
                </a:gridCol>
                <a:gridCol w="905257">
                  <a:extLst>
                    <a:ext uri="{9D8B030D-6E8A-4147-A177-3AD203B41FA5}">
                      <a16:colId xmlns:a16="http://schemas.microsoft.com/office/drawing/2014/main" val="2557545601"/>
                    </a:ext>
                  </a:extLst>
                </a:gridCol>
                <a:gridCol w="1152145">
                  <a:extLst>
                    <a:ext uri="{9D8B030D-6E8A-4147-A177-3AD203B41FA5}">
                      <a16:colId xmlns:a16="http://schemas.microsoft.com/office/drawing/2014/main" val="3657256070"/>
                    </a:ext>
                  </a:extLst>
                </a:gridCol>
                <a:gridCol w="411480">
                  <a:extLst>
                    <a:ext uri="{9D8B030D-6E8A-4147-A177-3AD203B41FA5}">
                      <a16:colId xmlns:a16="http://schemas.microsoft.com/office/drawing/2014/main" val="4150121515"/>
                    </a:ext>
                  </a:extLst>
                </a:gridCol>
                <a:gridCol w="411480">
                  <a:extLst>
                    <a:ext uri="{9D8B030D-6E8A-4147-A177-3AD203B41FA5}">
                      <a16:colId xmlns:a16="http://schemas.microsoft.com/office/drawing/2014/main" val="224225451"/>
                    </a:ext>
                  </a:extLst>
                </a:gridCol>
                <a:gridCol w="411480">
                  <a:extLst>
                    <a:ext uri="{9D8B030D-6E8A-4147-A177-3AD203B41FA5}">
                      <a16:colId xmlns:a16="http://schemas.microsoft.com/office/drawing/2014/main" val="1317917283"/>
                    </a:ext>
                  </a:extLst>
                </a:gridCol>
                <a:gridCol w="411480">
                  <a:extLst>
                    <a:ext uri="{9D8B030D-6E8A-4147-A177-3AD203B41FA5}">
                      <a16:colId xmlns:a16="http://schemas.microsoft.com/office/drawing/2014/main" val="686504124"/>
                    </a:ext>
                  </a:extLst>
                </a:gridCol>
                <a:gridCol w="411480">
                  <a:extLst>
                    <a:ext uri="{9D8B030D-6E8A-4147-A177-3AD203B41FA5}">
                      <a16:colId xmlns:a16="http://schemas.microsoft.com/office/drawing/2014/main" val="2950187728"/>
                    </a:ext>
                  </a:extLst>
                </a:gridCol>
                <a:gridCol w="411480">
                  <a:extLst>
                    <a:ext uri="{9D8B030D-6E8A-4147-A177-3AD203B41FA5}">
                      <a16:colId xmlns:a16="http://schemas.microsoft.com/office/drawing/2014/main" val="3909719920"/>
                    </a:ext>
                  </a:extLst>
                </a:gridCol>
                <a:gridCol w="493776">
                  <a:extLst>
                    <a:ext uri="{9D8B030D-6E8A-4147-A177-3AD203B41FA5}">
                      <a16:colId xmlns:a16="http://schemas.microsoft.com/office/drawing/2014/main" val="3089910417"/>
                    </a:ext>
                  </a:extLst>
                </a:gridCol>
                <a:gridCol w="411480">
                  <a:extLst>
                    <a:ext uri="{9D8B030D-6E8A-4147-A177-3AD203B41FA5}">
                      <a16:colId xmlns:a16="http://schemas.microsoft.com/office/drawing/2014/main" val="2664817132"/>
                    </a:ext>
                  </a:extLst>
                </a:gridCol>
                <a:gridCol w="411480">
                  <a:extLst>
                    <a:ext uri="{9D8B030D-6E8A-4147-A177-3AD203B41FA5}">
                      <a16:colId xmlns:a16="http://schemas.microsoft.com/office/drawing/2014/main" val="1296455612"/>
                    </a:ext>
                  </a:extLst>
                </a:gridCol>
                <a:gridCol w="411480">
                  <a:extLst>
                    <a:ext uri="{9D8B030D-6E8A-4147-A177-3AD203B41FA5}">
                      <a16:colId xmlns:a16="http://schemas.microsoft.com/office/drawing/2014/main" val="3671031619"/>
                    </a:ext>
                  </a:extLst>
                </a:gridCol>
                <a:gridCol w="411480">
                  <a:extLst>
                    <a:ext uri="{9D8B030D-6E8A-4147-A177-3AD203B41FA5}">
                      <a16:colId xmlns:a16="http://schemas.microsoft.com/office/drawing/2014/main" val="884376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0593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- 2023-09-23 10:00:14</a:t>
                      </a:r>
                      <a:r>
                        <a:rPr kumimoji="0" lang="en-US" sz="1000" b="0" i="0" u="none" strike="noStrike" kern="1200" cap="none" spc="0" normalizeH="0" baseline="0" noProof="0">
                          <a:ln>
                            <a:noFill/>
                          </a:ln>
                          <a:solidFill>
                            <a:prstClr val="black"/>
                          </a:solidFill>
                          <a:effectLst/>
                          <a:uLnTx/>
                          <a:uFillTx/>
                          <a:latin typeface="Calibri"/>
                          <a:ea typeface="+mn-ea"/>
                          <a:cs typeface="+mn-cs"/>
                        </a:rPr>
                        <a:t>
 ✅ Register for our pre-conference workshop on Autonomous Microscopy powered by Aivia at the “Seeing is believing“ symposium on October 4th. We are excited to see you at @EMBLHeidelberg &amp;amp; show you our latest developments.
👉 fcld.ly/dz6w3zi pic.twitter.com/LDSIFOKpmk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https://pbs.twimg.com/media/F6sgKhbW0AAFrVA.jpg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2.2727 %</a:t>
                      </a:r>
                    </a:p>
                  </a:txBody>
                  <a:tcPr/>
                </a:tc>
                <a:extLst>
                  <a:ext uri="{0D108BD9-81ED-4DB2-BD59-A6C34878D82A}">
                    <a16:rowId xmlns:a16="http://schemas.microsoft.com/office/drawing/2014/main" val="1904498977"/>
                  </a:ext>
                </a:extLst>
              </a:tr>
            </a:tbl>
          </a:graphicData>
        </a:graphic>
      </p:graphicFrame>
      <p:sp>
        <p:nvSpPr>
          <p:cNvPr id="4" name="Text Placeholder 3">
            <a:extLst>
              <a:ext uri="{FF2B5EF4-FFF2-40B4-BE49-F238E27FC236}">
                <a16:creationId xmlns:a16="http://schemas.microsoft.com/office/drawing/2014/main" id="{96CC0BCD-9D8A-48FC-A78B-3B465B4E554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8508207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596B7-AF40-4177-BB2A-F2F389F1BC19}"/>
              </a:ext>
            </a:extLst>
          </p:cNvPr>
          <p:cNvSpPr>
            <a:spLocks noGrp="1"/>
          </p:cNvSpPr>
          <p:nvPr>
            <p:ph type="title"/>
          </p:nvPr>
        </p:nvSpPr>
        <p:spPr/>
        <p:txBody>
          <a:bodyPr/>
          <a:lstStyle/>
          <a:p>
            <a:r>
              <a:rPr lang="en-US"/>
              <a:t>Twitter Twitter Posts | All profiles - 25 of 25</a:t>
            </a:r>
          </a:p>
        </p:txBody>
      </p:sp>
      <p:graphicFrame>
        <p:nvGraphicFramePr>
          <p:cNvPr id="5" name="Table Placeholder 4">
            <a:extLst>
              <a:ext uri="{FF2B5EF4-FFF2-40B4-BE49-F238E27FC236}">
                <a16:creationId xmlns:a16="http://schemas.microsoft.com/office/drawing/2014/main" id="{A7C8A1A1-4210-4C02-A3A5-68197235F6A2}"/>
              </a:ext>
            </a:extLst>
          </p:cNvPr>
          <p:cNvGraphicFramePr>
            <a:graphicFrameLocks noGrp="1"/>
          </p:cNvGraphicFramePr>
          <p:nvPr>
            <p:ph type="tbl" sz="quarter" idx="13"/>
            <p:extLst>
              <p:ext uri="{D42A27DB-BD31-4B8C-83A1-F6EECF244321}">
                <p14:modId xmlns:p14="http://schemas.microsoft.com/office/powerpoint/2010/main" val="33399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3112450"/>
                    </a:ext>
                  </a:extLst>
                </a:gridCol>
                <a:gridCol w="905257">
                  <a:extLst>
                    <a:ext uri="{9D8B030D-6E8A-4147-A177-3AD203B41FA5}">
                      <a16:colId xmlns:a16="http://schemas.microsoft.com/office/drawing/2014/main" val="661907655"/>
                    </a:ext>
                  </a:extLst>
                </a:gridCol>
                <a:gridCol w="1152145">
                  <a:extLst>
                    <a:ext uri="{9D8B030D-6E8A-4147-A177-3AD203B41FA5}">
                      <a16:colId xmlns:a16="http://schemas.microsoft.com/office/drawing/2014/main" val="3108471627"/>
                    </a:ext>
                  </a:extLst>
                </a:gridCol>
                <a:gridCol w="411480">
                  <a:extLst>
                    <a:ext uri="{9D8B030D-6E8A-4147-A177-3AD203B41FA5}">
                      <a16:colId xmlns:a16="http://schemas.microsoft.com/office/drawing/2014/main" val="1650573103"/>
                    </a:ext>
                  </a:extLst>
                </a:gridCol>
                <a:gridCol w="411480">
                  <a:extLst>
                    <a:ext uri="{9D8B030D-6E8A-4147-A177-3AD203B41FA5}">
                      <a16:colId xmlns:a16="http://schemas.microsoft.com/office/drawing/2014/main" val="2372215712"/>
                    </a:ext>
                  </a:extLst>
                </a:gridCol>
                <a:gridCol w="411480">
                  <a:extLst>
                    <a:ext uri="{9D8B030D-6E8A-4147-A177-3AD203B41FA5}">
                      <a16:colId xmlns:a16="http://schemas.microsoft.com/office/drawing/2014/main" val="3986084664"/>
                    </a:ext>
                  </a:extLst>
                </a:gridCol>
                <a:gridCol w="411480">
                  <a:extLst>
                    <a:ext uri="{9D8B030D-6E8A-4147-A177-3AD203B41FA5}">
                      <a16:colId xmlns:a16="http://schemas.microsoft.com/office/drawing/2014/main" val="4149866199"/>
                    </a:ext>
                  </a:extLst>
                </a:gridCol>
                <a:gridCol w="411480">
                  <a:extLst>
                    <a:ext uri="{9D8B030D-6E8A-4147-A177-3AD203B41FA5}">
                      <a16:colId xmlns:a16="http://schemas.microsoft.com/office/drawing/2014/main" val="1231803375"/>
                    </a:ext>
                  </a:extLst>
                </a:gridCol>
                <a:gridCol w="411480">
                  <a:extLst>
                    <a:ext uri="{9D8B030D-6E8A-4147-A177-3AD203B41FA5}">
                      <a16:colId xmlns:a16="http://schemas.microsoft.com/office/drawing/2014/main" val="3747562674"/>
                    </a:ext>
                  </a:extLst>
                </a:gridCol>
                <a:gridCol w="493776">
                  <a:extLst>
                    <a:ext uri="{9D8B030D-6E8A-4147-A177-3AD203B41FA5}">
                      <a16:colId xmlns:a16="http://schemas.microsoft.com/office/drawing/2014/main" val="452820199"/>
                    </a:ext>
                  </a:extLst>
                </a:gridCol>
                <a:gridCol w="411480">
                  <a:extLst>
                    <a:ext uri="{9D8B030D-6E8A-4147-A177-3AD203B41FA5}">
                      <a16:colId xmlns:a16="http://schemas.microsoft.com/office/drawing/2014/main" val="1191267317"/>
                    </a:ext>
                  </a:extLst>
                </a:gridCol>
                <a:gridCol w="411480">
                  <a:extLst>
                    <a:ext uri="{9D8B030D-6E8A-4147-A177-3AD203B41FA5}">
                      <a16:colId xmlns:a16="http://schemas.microsoft.com/office/drawing/2014/main" val="924539921"/>
                    </a:ext>
                  </a:extLst>
                </a:gridCol>
                <a:gridCol w="411480">
                  <a:extLst>
                    <a:ext uri="{9D8B030D-6E8A-4147-A177-3AD203B41FA5}">
                      <a16:colId xmlns:a16="http://schemas.microsoft.com/office/drawing/2014/main" val="2321918170"/>
                    </a:ext>
                  </a:extLst>
                </a:gridCol>
                <a:gridCol w="411480">
                  <a:extLst>
                    <a:ext uri="{9D8B030D-6E8A-4147-A177-3AD203B41FA5}">
                      <a16:colId xmlns:a16="http://schemas.microsoft.com/office/drawing/2014/main" val="190045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329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 - 2023-09-22 15:00:14</a:t>
                      </a:r>
                      <a:r>
                        <a:rPr kumimoji="0" lang="en-US" sz="1000" b="0" i="0" u="none" strike="noStrike" kern="1200" cap="none" spc="0" normalizeH="0" baseline="0" noProof="0">
                          <a:ln>
                            <a:noFill/>
                          </a:ln>
                          <a:solidFill>
                            <a:prstClr val="black"/>
                          </a:solidFill>
                          <a:effectLst/>
                          <a:uLnTx/>
                          <a:uFillTx/>
                          <a:latin typeface="Calibri"/>
                          <a:ea typeface="+mn-ea"/>
                          <a:cs typeface="+mn-cs"/>
                        </a:rPr>
                        <a:t>
 🔬Ready to revolutionize your biological research? Learn to timestamp dynamic events, and gain 3D insights in a temporal context! Join our "See the Hidden" Workshop on Oct 17. Uncover the future of #Correlative #Imaging &amp;amp; Live Cell Techniques. Register!
👉 fcld.ly/b4467ij pic.twitter.com/fqQcH7nHAX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https://pbs.twimg.com/media/F6obPZUXAAASZAz.jpg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1.3711 %</a:t>
                      </a:r>
                    </a:p>
                  </a:txBody>
                  <a:tcPr/>
                </a:tc>
                <a:extLst>
                  <a:ext uri="{0D108BD9-81ED-4DB2-BD59-A6C34878D82A}">
                    <a16:rowId xmlns:a16="http://schemas.microsoft.com/office/drawing/2014/main" val="4228681701"/>
                  </a:ext>
                </a:extLst>
              </a:tr>
            </a:tbl>
          </a:graphicData>
        </a:graphic>
      </p:graphicFrame>
      <p:sp>
        <p:nvSpPr>
          <p:cNvPr id="4" name="Text Placeholder 3">
            <a:extLst>
              <a:ext uri="{FF2B5EF4-FFF2-40B4-BE49-F238E27FC236}">
                <a16:creationId xmlns:a16="http://schemas.microsoft.com/office/drawing/2014/main" id="{E743B834-49FE-43E7-A49F-9F3604FEC730}"/>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139401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0462-0EB2-48BA-8689-2AC88858135C}"/>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237D1AF7-0904-4E22-8554-9B9263D188A6}"/>
              </a:ext>
            </a:extLst>
          </p:cNvPr>
          <p:cNvGraphicFramePr>
            <a:graphicFrameLocks noGrp="1"/>
          </p:cNvGraphicFramePr>
          <p:nvPr>
            <p:ph type="tbl" sz="quarter" idx="13"/>
            <p:extLst>
              <p:ext uri="{D42A27DB-BD31-4B8C-83A1-F6EECF244321}">
                <p14:modId xmlns:p14="http://schemas.microsoft.com/office/powerpoint/2010/main" val="57247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13830315"/>
                    </a:ext>
                  </a:extLst>
                </a:gridCol>
                <a:gridCol w="987552">
                  <a:extLst>
                    <a:ext uri="{9D8B030D-6E8A-4147-A177-3AD203B41FA5}">
                      <a16:colId xmlns:a16="http://schemas.microsoft.com/office/drawing/2014/main" val="1287152616"/>
                    </a:ext>
                  </a:extLst>
                </a:gridCol>
                <a:gridCol w="329184">
                  <a:extLst>
                    <a:ext uri="{9D8B030D-6E8A-4147-A177-3AD203B41FA5}">
                      <a16:colId xmlns:a16="http://schemas.microsoft.com/office/drawing/2014/main" val="1249723443"/>
                    </a:ext>
                  </a:extLst>
                </a:gridCol>
                <a:gridCol w="329184">
                  <a:extLst>
                    <a:ext uri="{9D8B030D-6E8A-4147-A177-3AD203B41FA5}">
                      <a16:colId xmlns:a16="http://schemas.microsoft.com/office/drawing/2014/main" val="1493687264"/>
                    </a:ext>
                  </a:extLst>
                </a:gridCol>
                <a:gridCol w="329184">
                  <a:extLst>
                    <a:ext uri="{9D8B030D-6E8A-4147-A177-3AD203B41FA5}">
                      <a16:colId xmlns:a16="http://schemas.microsoft.com/office/drawing/2014/main" val="1108389041"/>
                    </a:ext>
                  </a:extLst>
                </a:gridCol>
                <a:gridCol w="329184">
                  <a:extLst>
                    <a:ext uri="{9D8B030D-6E8A-4147-A177-3AD203B41FA5}">
                      <a16:colId xmlns:a16="http://schemas.microsoft.com/office/drawing/2014/main" val="2231427003"/>
                    </a:ext>
                  </a:extLst>
                </a:gridCol>
                <a:gridCol w="329184">
                  <a:extLst>
                    <a:ext uri="{9D8B030D-6E8A-4147-A177-3AD203B41FA5}">
                      <a16:colId xmlns:a16="http://schemas.microsoft.com/office/drawing/2014/main" val="1997908474"/>
                    </a:ext>
                  </a:extLst>
                </a:gridCol>
                <a:gridCol w="329184">
                  <a:extLst>
                    <a:ext uri="{9D8B030D-6E8A-4147-A177-3AD203B41FA5}">
                      <a16:colId xmlns:a16="http://schemas.microsoft.com/office/drawing/2014/main" val="989312579"/>
                    </a:ext>
                  </a:extLst>
                </a:gridCol>
                <a:gridCol w="329184">
                  <a:extLst>
                    <a:ext uri="{9D8B030D-6E8A-4147-A177-3AD203B41FA5}">
                      <a16:colId xmlns:a16="http://schemas.microsoft.com/office/drawing/2014/main" val="1357501836"/>
                    </a:ext>
                  </a:extLst>
                </a:gridCol>
                <a:gridCol w="329184">
                  <a:extLst>
                    <a:ext uri="{9D8B030D-6E8A-4147-A177-3AD203B41FA5}">
                      <a16:colId xmlns:a16="http://schemas.microsoft.com/office/drawing/2014/main" val="2818195929"/>
                    </a:ext>
                  </a:extLst>
                </a:gridCol>
                <a:gridCol w="329184">
                  <a:extLst>
                    <a:ext uri="{9D8B030D-6E8A-4147-A177-3AD203B41FA5}">
                      <a16:colId xmlns:a16="http://schemas.microsoft.com/office/drawing/2014/main" val="3345473445"/>
                    </a:ext>
                  </a:extLst>
                </a:gridCol>
                <a:gridCol w="329184">
                  <a:extLst>
                    <a:ext uri="{9D8B030D-6E8A-4147-A177-3AD203B41FA5}">
                      <a16:colId xmlns:a16="http://schemas.microsoft.com/office/drawing/2014/main" val="1505154464"/>
                    </a:ext>
                  </a:extLst>
                </a:gridCol>
                <a:gridCol w="329184">
                  <a:extLst>
                    <a:ext uri="{9D8B030D-6E8A-4147-A177-3AD203B41FA5}">
                      <a16:colId xmlns:a16="http://schemas.microsoft.com/office/drawing/2014/main" val="332179736"/>
                    </a:ext>
                  </a:extLst>
                </a:gridCol>
                <a:gridCol w="329184">
                  <a:extLst>
                    <a:ext uri="{9D8B030D-6E8A-4147-A177-3AD203B41FA5}">
                      <a16:colId xmlns:a16="http://schemas.microsoft.com/office/drawing/2014/main" val="1333427647"/>
                    </a:ext>
                  </a:extLst>
                </a:gridCol>
                <a:gridCol w="329184">
                  <a:extLst>
                    <a:ext uri="{9D8B030D-6E8A-4147-A177-3AD203B41FA5}">
                      <a16:colId xmlns:a16="http://schemas.microsoft.com/office/drawing/2014/main" val="937219258"/>
                    </a:ext>
                  </a:extLst>
                </a:gridCol>
                <a:gridCol w="329184">
                  <a:extLst>
                    <a:ext uri="{9D8B030D-6E8A-4147-A177-3AD203B41FA5}">
                      <a16:colId xmlns:a16="http://schemas.microsoft.com/office/drawing/2014/main" val="1901620901"/>
                    </a:ext>
                  </a:extLst>
                </a:gridCol>
                <a:gridCol w="329184">
                  <a:extLst>
                    <a:ext uri="{9D8B030D-6E8A-4147-A177-3AD203B41FA5}">
                      <a16:colId xmlns:a16="http://schemas.microsoft.com/office/drawing/2014/main" val="3609497647"/>
                    </a:ext>
                  </a:extLst>
                </a:gridCol>
                <a:gridCol w="329184">
                  <a:extLst>
                    <a:ext uri="{9D8B030D-6E8A-4147-A177-3AD203B41FA5}">
                      <a16:colId xmlns:a16="http://schemas.microsoft.com/office/drawing/2014/main" val="3497735624"/>
                    </a:ext>
                  </a:extLst>
                </a:gridCol>
                <a:gridCol w="329184">
                  <a:extLst>
                    <a:ext uri="{9D8B030D-6E8A-4147-A177-3AD203B41FA5}">
                      <a16:colId xmlns:a16="http://schemas.microsoft.com/office/drawing/2014/main" val="3071327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06617920"/>
                  </a:ext>
                </a:extLst>
              </a:tr>
            </a:tbl>
          </a:graphicData>
        </a:graphic>
      </p:graphicFrame>
      <p:sp>
        <p:nvSpPr>
          <p:cNvPr id="4" name="Text Placeholder 3">
            <a:extLst>
              <a:ext uri="{FF2B5EF4-FFF2-40B4-BE49-F238E27FC236}">
                <a16:creationId xmlns:a16="http://schemas.microsoft.com/office/drawing/2014/main" id="{A39DE856-DC15-4F57-8FAE-1BB2895439D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4100986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6BCFE-2126-43EC-AEEB-1CDB21F2E1CC}"/>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D03B3958-78A7-4618-9641-90258F52CE2B}"/>
              </a:ext>
            </a:extLst>
          </p:cNvPr>
          <p:cNvGraphicFramePr>
            <a:graphicFrameLocks noGrp="1"/>
          </p:cNvGraphicFramePr>
          <p:nvPr>
            <p:ph type="tbl" sz="quarter" idx="13"/>
            <p:extLst>
              <p:ext uri="{D42A27DB-BD31-4B8C-83A1-F6EECF244321}">
                <p14:modId xmlns:p14="http://schemas.microsoft.com/office/powerpoint/2010/main" val="346747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59555443"/>
                    </a:ext>
                  </a:extLst>
                </a:gridCol>
                <a:gridCol w="987552">
                  <a:extLst>
                    <a:ext uri="{9D8B030D-6E8A-4147-A177-3AD203B41FA5}">
                      <a16:colId xmlns:a16="http://schemas.microsoft.com/office/drawing/2014/main" val="2431249716"/>
                    </a:ext>
                  </a:extLst>
                </a:gridCol>
                <a:gridCol w="329184">
                  <a:extLst>
                    <a:ext uri="{9D8B030D-6E8A-4147-A177-3AD203B41FA5}">
                      <a16:colId xmlns:a16="http://schemas.microsoft.com/office/drawing/2014/main" val="2862155614"/>
                    </a:ext>
                  </a:extLst>
                </a:gridCol>
                <a:gridCol w="329184">
                  <a:extLst>
                    <a:ext uri="{9D8B030D-6E8A-4147-A177-3AD203B41FA5}">
                      <a16:colId xmlns:a16="http://schemas.microsoft.com/office/drawing/2014/main" val="2996176166"/>
                    </a:ext>
                  </a:extLst>
                </a:gridCol>
                <a:gridCol w="329184">
                  <a:extLst>
                    <a:ext uri="{9D8B030D-6E8A-4147-A177-3AD203B41FA5}">
                      <a16:colId xmlns:a16="http://schemas.microsoft.com/office/drawing/2014/main" val="1035200227"/>
                    </a:ext>
                  </a:extLst>
                </a:gridCol>
                <a:gridCol w="329184">
                  <a:extLst>
                    <a:ext uri="{9D8B030D-6E8A-4147-A177-3AD203B41FA5}">
                      <a16:colId xmlns:a16="http://schemas.microsoft.com/office/drawing/2014/main" val="3534789620"/>
                    </a:ext>
                  </a:extLst>
                </a:gridCol>
                <a:gridCol w="329184">
                  <a:extLst>
                    <a:ext uri="{9D8B030D-6E8A-4147-A177-3AD203B41FA5}">
                      <a16:colId xmlns:a16="http://schemas.microsoft.com/office/drawing/2014/main" val="2145639863"/>
                    </a:ext>
                  </a:extLst>
                </a:gridCol>
                <a:gridCol w="329184">
                  <a:extLst>
                    <a:ext uri="{9D8B030D-6E8A-4147-A177-3AD203B41FA5}">
                      <a16:colId xmlns:a16="http://schemas.microsoft.com/office/drawing/2014/main" val="2444713882"/>
                    </a:ext>
                  </a:extLst>
                </a:gridCol>
                <a:gridCol w="329184">
                  <a:extLst>
                    <a:ext uri="{9D8B030D-6E8A-4147-A177-3AD203B41FA5}">
                      <a16:colId xmlns:a16="http://schemas.microsoft.com/office/drawing/2014/main" val="1667376261"/>
                    </a:ext>
                  </a:extLst>
                </a:gridCol>
                <a:gridCol w="329184">
                  <a:extLst>
                    <a:ext uri="{9D8B030D-6E8A-4147-A177-3AD203B41FA5}">
                      <a16:colId xmlns:a16="http://schemas.microsoft.com/office/drawing/2014/main" val="1255726277"/>
                    </a:ext>
                  </a:extLst>
                </a:gridCol>
                <a:gridCol w="329184">
                  <a:extLst>
                    <a:ext uri="{9D8B030D-6E8A-4147-A177-3AD203B41FA5}">
                      <a16:colId xmlns:a16="http://schemas.microsoft.com/office/drawing/2014/main" val="2098538089"/>
                    </a:ext>
                  </a:extLst>
                </a:gridCol>
                <a:gridCol w="329184">
                  <a:extLst>
                    <a:ext uri="{9D8B030D-6E8A-4147-A177-3AD203B41FA5}">
                      <a16:colId xmlns:a16="http://schemas.microsoft.com/office/drawing/2014/main" val="536275027"/>
                    </a:ext>
                  </a:extLst>
                </a:gridCol>
                <a:gridCol w="329184">
                  <a:extLst>
                    <a:ext uri="{9D8B030D-6E8A-4147-A177-3AD203B41FA5}">
                      <a16:colId xmlns:a16="http://schemas.microsoft.com/office/drawing/2014/main" val="1318050343"/>
                    </a:ext>
                  </a:extLst>
                </a:gridCol>
                <a:gridCol w="329184">
                  <a:extLst>
                    <a:ext uri="{9D8B030D-6E8A-4147-A177-3AD203B41FA5}">
                      <a16:colId xmlns:a16="http://schemas.microsoft.com/office/drawing/2014/main" val="4264268693"/>
                    </a:ext>
                  </a:extLst>
                </a:gridCol>
                <a:gridCol w="329184">
                  <a:extLst>
                    <a:ext uri="{9D8B030D-6E8A-4147-A177-3AD203B41FA5}">
                      <a16:colId xmlns:a16="http://schemas.microsoft.com/office/drawing/2014/main" val="4288073328"/>
                    </a:ext>
                  </a:extLst>
                </a:gridCol>
                <a:gridCol w="329184">
                  <a:extLst>
                    <a:ext uri="{9D8B030D-6E8A-4147-A177-3AD203B41FA5}">
                      <a16:colId xmlns:a16="http://schemas.microsoft.com/office/drawing/2014/main" val="3631198679"/>
                    </a:ext>
                  </a:extLst>
                </a:gridCol>
                <a:gridCol w="329184">
                  <a:extLst>
                    <a:ext uri="{9D8B030D-6E8A-4147-A177-3AD203B41FA5}">
                      <a16:colId xmlns:a16="http://schemas.microsoft.com/office/drawing/2014/main" val="3800951286"/>
                    </a:ext>
                  </a:extLst>
                </a:gridCol>
                <a:gridCol w="329184">
                  <a:extLst>
                    <a:ext uri="{9D8B030D-6E8A-4147-A177-3AD203B41FA5}">
                      <a16:colId xmlns:a16="http://schemas.microsoft.com/office/drawing/2014/main" val="204233821"/>
                    </a:ext>
                  </a:extLst>
                </a:gridCol>
                <a:gridCol w="329184">
                  <a:extLst>
                    <a:ext uri="{9D8B030D-6E8A-4147-A177-3AD203B41FA5}">
                      <a16:colId xmlns:a16="http://schemas.microsoft.com/office/drawing/2014/main" val="3492693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4521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- 2023-10-04 18:31:55</a:t>
                      </a:r>
                      <a:r>
                        <a:rPr kumimoji="0" lang="en-US" sz="1000" b="0" i="0" u="none" strike="noStrike" kern="1200" cap="none" spc="0" normalizeH="0" baseline="0" noProof="0">
                          <a:ln>
                            <a:noFill/>
                          </a:ln>
                          <a:solidFill>
                            <a:prstClr val="black"/>
                          </a:solidFill>
                          <a:effectLst/>
                          <a:uLnTx/>
                          <a:uFillTx/>
                          <a:latin typeface="Calibri"/>
                          <a:ea typeface="+mn-ea"/>
                          <a:cs typeface="+mn-cs"/>
                        </a:rPr>
                        <a:t>
 Leica Microsystems has entered into a cooperation agreement with the wheelchair basketball club @rsvlahndill strengthening its commitment to inclusive sports.
#basketball #inclusivesports #leicamicrosystems #rsvlahndill #danaher #sports #inclusion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16948272"/>
                  </a:ext>
                </a:extLst>
              </a:tr>
            </a:tbl>
          </a:graphicData>
        </a:graphic>
      </p:graphicFrame>
      <p:sp>
        <p:nvSpPr>
          <p:cNvPr id="4" name="Text Placeholder 3">
            <a:extLst>
              <a:ext uri="{FF2B5EF4-FFF2-40B4-BE49-F238E27FC236}">
                <a16:creationId xmlns:a16="http://schemas.microsoft.com/office/drawing/2014/main" id="{D2AE94FA-DB08-4B89-9827-475B555C880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3052743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C4954-7BD8-41E0-A6D1-DEA3E0EE8868}"/>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1628E71C-DE3D-4F84-8409-E58C768AFB7C}"/>
              </a:ext>
            </a:extLst>
          </p:cNvPr>
          <p:cNvGraphicFramePr>
            <a:graphicFrameLocks noGrp="1"/>
          </p:cNvGraphicFramePr>
          <p:nvPr>
            <p:ph type="tbl" sz="quarter" idx="13"/>
            <p:extLst>
              <p:ext uri="{D42A27DB-BD31-4B8C-83A1-F6EECF244321}">
                <p14:modId xmlns:p14="http://schemas.microsoft.com/office/powerpoint/2010/main" val="55483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70806925"/>
                    </a:ext>
                  </a:extLst>
                </a:gridCol>
                <a:gridCol w="987552">
                  <a:extLst>
                    <a:ext uri="{9D8B030D-6E8A-4147-A177-3AD203B41FA5}">
                      <a16:colId xmlns:a16="http://schemas.microsoft.com/office/drawing/2014/main" val="352853513"/>
                    </a:ext>
                  </a:extLst>
                </a:gridCol>
                <a:gridCol w="329184">
                  <a:extLst>
                    <a:ext uri="{9D8B030D-6E8A-4147-A177-3AD203B41FA5}">
                      <a16:colId xmlns:a16="http://schemas.microsoft.com/office/drawing/2014/main" val="1189154161"/>
                    </a:ext>
                  </a:extLst>
                </a:gridCol>
                <a:gridCol w="329184">
                  <a:extLst>
                    <a:ext uri="{9D8B030D-6E8A-4147-A177-3AD203B41FA5}">
                      <a16:colId xmlns:a16="http://schemas.microsoft.com/office/drawing/2014/main" val="3815837505"/>
                    </a:ext>
                  </a:extLst>
                </a:gridCol>
                <a:gridCol w="329184">
                  <a:extLst>
                    <a:ext uri="{9D8B030D-6E8A-4147-A177-3AD203B41FA5}">
                      <a16:colId xmlns:a16="http://schemas.microsoft.com/office/drawing/2014/main" val="880952005"/>
                    </a:ext>
                  </a:extLst>
                </a:gridCol>
                <a:gridCol w="329184">
                  <a:extLst>
                    <a:ext uri="{9D8B030D-6E8A-4147-A177-3AD203B41FA5}">
                      <a16:colId xmlns:a16="http://schemas.microsoft.com/office/drawing/2014/main" val="3535858278"/>
                    </a:ext>
                  </a:extLst>
                </a:gridCol>
                <a:gridCol w="329184">
                  <a:extLst>
                    <a:ext uri="{9D8B030D-6E8A-4147-A177-3AD203B41FA5}">
                      <a16:colId xmlns:a16="http://schemas.microsoft.com/office/drawing/2014/main" val="3059723426"/>
                    </a:ext>
                  </a:extLst>
                </a:gridCol>
                <a:gridCol w="329184">
                  <a:extLst>
                    <a:ext uri="{9D8B030D-6E8A-4147-A177-3AD203B41FA5}">
                      <a16:colId xmlns:a16="http://schemas.microsoft.com/office/drawing/2014/main" val="3021071180"/>
                    </a:ext>
                  </a:extLst>
                </a:gridCol>
                <a:gridCol w="329184">
                  <a:extLst>
                    <a:ext uri="{9D8B030D-6E8A-4147-A177-3AD203B41FA5}">
                      <a16:colId xmlns:a16="http://schemas.microsoft.com/office/drawing/2014/main" val="1994429029"/>
                    </a:ext>
                  </a:extLst>
                </a:gridCol>
                <a:gridCol w="329184">
                  <a:extLst>
                    <a:ext uri="{9D8B030D-6E8A-4147-A177-3AD203B41FA5}">
                      <a16:colId xmlns:a16="http://schemas.microsoft.com/office/drawing/2014/main" val="4106163846"/>
                    </a:ext>
                  </a:extLst>
                </a:gridCol>
                <a:gridCol w="329184">
                  <a:extLst>
                    <a:ext uri="{9D8B030D-6E8A-4147-A177-3AD203B41FA5}">
                      <a16:colId xmlns:a16="http://schemas.microsoft.com/office/drawing/2014/main" val="3943510699"/>
                    </a:ext>
                  </a:extLst>
                </a:gridCol>
                <a:gridCol w="329184">
                  <a:extLst>
                    <a:ext uri="{9D8B030D-6E8A-4147-A177-3AD203B41FA5}">
                      <a16:colId xmlns:a16="http://schemas.microsoft.com/office/drawing/2014/main" val="3486150733"/>
                    </a:ext>
                  </a:extLst>
                </a:gridCol>
                <a:gridCol w="329184">
                  <a:extLst>
                    <a:ext uri="{9D8B030D-6E8A-4147-A177-3AD203B41FA5}">
                      <a16:colId xmlns:a16="http://schemas.microsoft.com/office/drawing/2014/main" val="362405128"/>
                    </a:ext>
                  </a:extLst>
                </a:gridCol>
                <a:gridCol w="329184">
                  <a:extLst>
                    <a:ext uri="{9D8B030D-6E8A-4147-A177-3AD203B41FA5}">
                      <a16:colId xmlns:a16="http://schemas.microsoft.com/office/drawing/2014/main" val="464328281"/>
                    </a:ext>
                  </a:extLst>
                </a:gridCol>
                <a:gridCol w="329184">
                  <a:extLst>
                    <a:ext uri="{9D8B030D-6E8A-4147-A177-3AD203B41FA5}">
                      <a16:colId xmlns:a16="http://schemas.microsoft.com/office/drawing/2014/main" val="1173712547"/>
                    </a:ext>
                  </a:extLst>
                </a:gridCol>
                <a:gridCol w="329184">
                  <a:extLst>
                    <a:ext uri="{9D8B030D-6E8A-4147-A177-3AD203B41FA5}">
                      <a16:colId xmlns:a16="http://schemas.microsoft.com/office/drawing/2014/main" val="636066213"/>
                    </a:ext>
                  </a:extLst>
                </a:gridCol>
                <a:gridCol w="329184">
                  <a:extLst>
                    <a:ext uri="{9D8B030D-6E8A-4147-A177-3AD203B41FA5}">
                      <a16:colId xmlns:a16="http://schemas.microsoft.com/office/drawing/2014/main" val="3525600093"/>
                    </a:ext>
                  </a:extLst>
                </a:gridCol>
                <a:gridCol w="329184">
                  <a:extLst>
                    <a:ext uri="{9D8B030D-6E8A-4147-A177-3AD203B41FA5}">
                      <a16:colId xmlns:a16="http://schemas.microsoft.com/office/drawing/2014/main" val="988832450"/>
                    </a:ext>
                  </a:extLst>
                </a:gridCol>
                <a:gridCol w="329184">
                  <a:extLst>
                    <a:ext uri="{9D8B030D-6E8A-4147-A177-3AD203B41FA5}">
                      <a16:colId xmlns:a16="http://schemas.microsoft.com/office/drawing/2014/main" val="72980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9720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- 2023-10-01 12:53:43</a:t>
                      </a:r>
                      <a:r>
                        <a:rPr kumimoji="0" lang="en-US" sz="1000" b="0" i="0" u="none" strike="noStrike" kern="1200" cap="none" spc="0" normalizeH="0" baseline="0" noProof="0">
                          <a:ln>
                            <a:noFill/>
                          </a:ln>
                          <a:solidFill>
                            <a:prstClr val="black"/>
                          </a:solidFill>
                          <a:effectLst/>
                          <a:uLnTx/>
                          <a:uFillTx/>
                          <a:latin typeface="Calibri"/>
                          <a:ea typeface="+mn-ea"/>
                          <a:cs typeface="+mn-cs"/>
                        </a:rPr>
                        <a:t>
 See how haze-free images of mutant and wild-type Drosophila follicles or egg chambers help distinguish apicobasal-protein distributions. The rapidly acquired THUNDER images are useful for the study of epithelial morphogenesis in cancer research. Learn more about THUNDER!
.
.
#drosophila #cells #GSA #Genetics #America #GeneticsSociety #Dros #follicle #cells #markers #apical #basal #polarity #THUNDER #cellmarkers #apicalbasal #widefield #stereomicroscopes #laboratory #lab #lifesciences #research #modelorganism #modelspecimen #microscope #microscopy #leica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5519489"/>
                  </a:ext>
                </a:extLst>
              </a:tr>
            </a:tbl>
          </a:graphicData>
        </a:graphic>
      </p:graphicFrame>
      <p:sp>
        <p:nvSpPr>
          <p:cNvPr id="4" name="Text Placeholder 3">
            <a:extLst>
              <a:ext uri="{FF2B5EF4-FFF2-40B4-BE49-F238E27FC236}">
                <a16:creationId xmlns:a16="http://schemas.microsoft.com/office/drawing/2014/main" id="{0B259B4C-B4FC-4F51-A1A0-807ABD0CB4C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97622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209F-AC04-47E6-B7EB-79F08401EB1A}"/>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FEE3C163-F672-4A33-B2A3-03212BC5B723}"/>
              </a:ext>
            </a:extLst>
          </p:cNvPr>
          <p:cNvGraphicFramePr>
            <a:graphicFrameLocks noGrp="1"/>
          </p:cNvGraphicFramePr>
          <p:nvPr>
            <p:ph type="tbl" sz="quarter" idx="13"/>
            <p:extLst>
              <p:ext uri="{D42A27DB-BD31-4B8C-83A1-F6EECF244321}">
                <p14:modId xmlns:p14="http://schemas.microsoft.com/office/powerpoint/2010/main" val="128698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90527279"/>
                    </a:ext>
                  </a:extLst>
                </a:gridCol>
                <a:gridCol w="987552">
                  <a:extLst>
                    <a:ext uri="{9D8B030D-6E8A-4147-A177-3AD203B41FA5}">
                      <a16:colId xmlns:a16="http://schemas.microsoft.com/office/drawing/2014/main" val="4273634834"/>
                    </a:ext>
                  </a:extLst>
                </a:gridCol>
                <a:gridCol w="329184">
                  <a:extLst>
                    <a:ext uri="{9D8B030D-6E8A-4147-A177-3AD203B41FA5}">
                      <a16:colId xmlns:a16="http://schemas.microsoft.com/office/drawing/2014/main" val="2253568583"/>
                    </a:ext>
                  </a:extLst>
                </a:gridCol>
                <a:gridCol w="329184">
                  <a:extLst>
                    <a:ext uri="{9D8B030D-6E8A-4147-A177-3AD203B41FA5}">
                      <a16:colId xmlns:a16="http://schemas.microsoft.com/office/drawing/2014/main" val="3686682771"/>
                    </a:ext>
                  </a:extLst>
                </a:gridCol>
                <a:gridCol w="329184">
                  <a:extLst>
                    <a:ext uri="{9D8B030D-6E8A-4147-A177-3AD203B41FA5}">
                      <a16:colId xmlns:a16="http://schemas.microsoft.com/office/drawing/2014/main" val="1440687668"/>
                    </a:ext>
                  </a:extLst>
                </a:gridCol>
                <a:gridCol w="329184">
                  <a:extLst>
                    <a:ext uri="{9D8B030D-6E8A-4147-A177-3AD203B41FA5}">
                      <a16:colId xmlns:a16="http://schemas.microsoft.com/office/drawing/2014/main" val="1455496186"/>
                    </a:ext>
                  </a:extLst>
                </a:gridCol>
                <a:gridCol w="329184">
                  <a:extLst>
                    <a:ext uri="{9D8B030D-6E8A-4147-A177-3AD203B41FA5}">
                      <a16:colId xmlns:a16="http://schemas.microsoft.com/office/drawing/2014/main" val="847375475"/>
                    </a:ext>
                  </a:extLst>
                </a:gridCol>
                <a:gridCol w="329184">
                  <a:extLst>
                    <a:ext uri="{9D8B030D-6E8A-4147-A177-3AD203B41FA5}">
                      <a16:colId xmlns:a16="http://schemas.microsoft.com/office/drawing/2014/main" val="3823682494"/>
                    </a:ext>
                  </a:extLst>
                </a:gridCol>
                <a:gridCol w="329184">
                  <a:extLst>
                    <a:ext uri="{9D8B030D-6E8A-4147-A177-3AD203B41FA5}">
                      <a16:colId xmlns:a16="http://schemas.microsoft.com/office/drawing/2014/main" val="2323298675"/>
                    </a:ext>
                  </a:extLst>
                </a:gridCol>
                <a:gridCol w="329184">
                  <a:extLst>
                    <a:ext uri="{9D8B030D-6E8A-4147-A177-3AD203B41FA5}">
                      <a16:colId xmlns:a16="http://schemas.microsoft.com/office/drawing/2014/main" val="2169090128"/>
                    </a:ext>
                  </a:extLst>
                </a:gridCol>
                <a:gridCol w="329184">
                  <a:extLst>
                    <a:ext uri="{9D8B030D-6E8A-4147-A177-3AD203B41FA5}">
                      <a16:colId xmlns:a16="http://schemas.microsoft.com/office/drawing/2014/main" val="4159440567"/>
                    </a:ext>
                  </a:extLst>
                </a:gridCol>
                <a:gridCol w="329184">
                  <a:extLst>
                    <a:ext uri="{9D8B030D-6E8A-4147-A177-3AD203B41FA5}">
                      <a16:colId xmlns:a16="http://schemas.microsoft.com/office/drawing/2014/main" val="2062726521"/>
                    </a:ext>
                  </a:extLst>
                </a:gridCol>
                <a:gridCol w="329184">
                  <a:extLst>
                    <a:ext uri="{9D8B030D-6E8A-4147-A177-3AD203B41FA5}">
                      <a16:colId xmlns:a16="http://schemas.microsoft.com/office/drawing/2014/main" val="373009895"/>
                    </a:ext>
                  </a:extLst>
                </a:gridCol>
                <a:gridCol w="329184">
                  <a:extLst>
                    <a:ext uri="{9D8B030D-6E8A-4147-A177-3AD203B41FA5}">
                      <a16:colId xmlns:a16="http://schemas.microsoft.com/office/drawing/2014/main" val="3846312331"/>
                    </a:ext>
                  </a:extLst>
                </a:gridCol>
                <a:gridCol w="329184">
                  <a:extLst>
                    <a:ext uri="{9D8B030D-6E8A-4147-A177-3AD203B41FA5}">
                      <a16:colId xmlns:a16="http://schemas.microsoft.com/office/drawing/2014/main" val="3849864664"/>
                    </a:ext>
                  </a:extLst>
                </a:gridCol>
                <a:gridCol w="329184">
                  <a:extLst>
                    <a:ext uri="{9D8B030D-6E8A-4147-A177-3AD203B41FA5}">
                      <a16:colId xmlns:a16="http://schemas.microsoft.com/office/drawing/2014/main" val="3722706362"/>
                    </a:ext>
                  </a:extLst>
                </a:gridCol>
                <a:gridCol w="329184">
                  <a:extLst>
                    <a:ext uri="{9D8B030D-6E8A-4147-A177-3AD203B41FA5}">
                      <a16:colId xmlns:a16="http://schemas.microsoft.com/office/drawing/2014/main" val="2858641783"/>
                    </a:ext>
                  </a:extLst>
                </a:gridCol>
                <a:gridCol w="329184">
                  <a:extLst>
                    <a:ext uri="{9D8B030D-6E8A-4147-A177-3AD203B41FA5}">
                      <a16:colId xmlns:a16="http://schemas.microsoft.com/office/drawing/2014/main" val="611905886"/>
                    </a:ext>
                  </a:extLst>
                </a:gridCol>
                <a:gridCol w="329184">
                  <a:extLst>
                    <a:ext uri="{9D8B030D-6E8A-4147-A177-3AD203B41FA5}">
                      <a16:colId xmlns:a16="http://schemas.microsoft.com/office/drawing/2014/main" val="2320740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1928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- 2023-09-24 16:52:12</a:t>
                      </a:r>
                      <a:r>
                        <a:rPr kumimoji="0" lang="en-US" sz="1000" b="0" i="0" u="none" strike="noStrike" kern="1200" cap="none" spc="0" normalizeH="0" baseline="0" noProof="0">
                          <a:ln>
                            <a:noFill/>
                          </a:ln>
                          <a:solidFill>
                            <a:prstClr val="black"/>
                          </a:solidFill>
                          <a:effectLst/>
                          <a:uLnTx/>
                          <a:uFillTx/>
                          <a:latin typeface="Calibri"/>
                          <a:ea typeface="+mn-ea"/>
                          <a:cs typeface="+mn-cs"/>
                        </a:rPr>
                        <a:t>
 ➡ Acquire rich, detailed images of thick tissues free of haze from out-of-focus blur. 🙌 Even fine structures deep in tissues can be resolved thanks to Computational Clearing, an innovative Leica technology. Image detailed morphological structures like axons and dendrites of neurons in a brain slice. 🧠
.
.
📸🔬Image courtesy of Prof. Xiaowei Li, Shanghai Jiao Tong University, China. 1 mm mouse brain section. CUBIC cleared. Stained blood vessels and nuclei.
.
.
.
#THUNDER #dendrites #axons #brainslice #neurons #morphological #research #laboratory #mousebrain #imaging #microscope #microscopy #leica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76282111"/>
                  </a:ext>
                </a:extLst>
              </a:tr>
            </a:tbl>
          </a:graphicData>
        </a:graphic>
      </p:graphicFrame>
      <p:sp>
        <p:nvSpPr>
          <p:cNvPr id="4" name="Text Placeholder 3">
            <a:extLst>
              <a:ext uri="{FF2B5EF4-FFF2-40B4-BE49-F238E27FC236}">
                <a16:creationId xmlns:a16="http://schemas.microsoft.com/office/drawing/2014/main" id="{26DBC97A-9DC5-4CDB-A6EE-610AEA5C182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9472861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2B1E7-9A63-4878-BE51-2EC01D2574F9}"/>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9C27FFCF-6EDB-41CE-B835-67B14B16B602}"/>
              </a:ext>
            </a:extLst>
          </p:cNvPr>
          <p:cNvGraphicFramePr>
            <a:graphicFrameLocks noGrp="1"/>
          </p:cNvGraphicFramePr>
          <p:nvPr>
            <p:ph type="tbl" sz="quarter" idx="13"/>
            <p:extLst>
              <p:ext uri="{D42A27DB-BD31-4B8C-83A1-F6EECF244321}">
                <p14:modId xmlns:p14="http://schemas.microsoft.com/office/powerpoint/2010/main" val="66378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73405014"/>
                    </a:ext>
                  </a:extLst>
                </a:gridCol>
                <a:gridCol w="987552">
                  <a:extLst>
                    <a:ext uri="{9D8B030D-6E8A-4147-A177-3AD203B41FA5}">
                      <a16:colId xmlns:a16="http://schemas.microsoft.com/office/drawing/2014/main" val="1261359954"/>
                    </a:ext>
                  </a:extLst>
                </a:gridCol>
                <a:gridCol w="329184">
                  <a:extLst>
                    <a:ext uri="{9D8B030D-6E8A-4147-A177-3AD203B41FA5}">
                      <a16:colId xmlns:a16="http://schemas.microsoft.com/office/drawing/2014/main" val="159481035"/>
                    </a:ext>
                  </a:extLst>
                </a:gridCol>
                <a:gridCol w="329184">
                  <a:extLst>
                    <a:ext uri="{9D8B030D-6E8A-4147-A177-3AD203B41FA5}">
                      <a16:colId xmlns:a16="http://schemas.microsoft.com/office/drawing/2014/main" val="2924763163"/>
                    </a:ext>
                  </a:extLst>
                </a:gridCol>
                <a:gridCol w="329184">
                  <a:extLst>
                    <a:ext uri="{9D8B030D-6E8A-4147-A177-3AD203B41FA5}">
                      <a16:colId xmlns:a16="http://schemas.microsoft.com/office/drawing/2014/main" val="3682334928"/>
                    </a:ext>
                  </a:extLst>
                </a:gridCol>
                <a:gridCol w="329184">
                  <a:extLst>
                    <a:ext uri="{9D8B030D-6E8A-4147-A177-3AD203B41FA5}">
                      <a16:colId xmlns:a16="http://schemas.microsoft.com/office/drawing/2014/main" val="863414746"/>
                    </a:ext>
                  </a:extLst>
                </a:gridCol>
                <a:gridCol w="329184">
                  <a:extLst>
                    <a:ext uri="{9D8B030D-6E8A-4147-A177-3AD203B41FA5}">
                      <a16:colId xmlns:a16="http://schemas.microsoft.com/office/drawing/2014/main" val="1806338434"/>
                    </a:ext>
                  </a:extLst>
                </a:gridCol>
                <a:gridCol w="329184">
                  <a:extLst>
                    <a:ext uri="{9D8B030D-6E8A-4147-A177-3AD203B41FA5}">
                      <a16:colId xmlns:a16="http://schemas.microsoft.com/office/drawing/2014/main" val="883319529"/>
                    </a:ext>
                  </a:extLst>
                </a:gridCol>
                <a:gridCol w="329184">
                  <a:extLst>
                    <a:ext uri="{9D8B030D-6E8A-4147-A177-3AD203B41FA5}">
                      <a16:colId xmlns:a16="http://schemas.microsoft.com/office/drawing/2014/main" val="3298906933"/>
                    </a:ext>
                  </a:extLst>
                </a:gridCol>
                <a:gridCol w="329184">
                  <a:extLst>
                    <a:ext uri="{9D8B030D-6E8A-4147-A177-3AD203B41FA5}">
                      <a16:colId xmlns:a16="http://schemas.microsoft.com/office/drawing/2014/main" val="2267387222"/>
                    </a:ext>
                  </a:extLst>
                </a:gridCol>
                <a:gridCol w="329184">
                  <a:extLst>
                    <a:ext uri="{9D8B030D-6E8A-4147-A177-3AD203B41FA5}">
                      <a16:colId xmlns:a16="http://schemas.microsoft.com/office/drawing/2014/main" val="57219102"/>
                    </a:ext>
                  </a:extLst>
                </a:gridCol>
                <a:gridCol w="329184">
                  <a:extLst>
                    <a:ext uri="{9D8B030D-6E8A-4147-A177-3AD203B41FA5}">
                      <a16:colId xmlns:a16="http://schemas.microsoft.com/office/drawing/2014/main" val="471254563"/>
                    </a:ext>
                  </a:extLst>
                </a:gridCol>
                <a:gridCol w="329184">
                  <a:extLst>
                    <a:ext uri="{9D8B030D-6E8A-4147-A177-3AD203B41FA5}">
                      <a16:colId xmlns:a16="http://schemas.microsoft.com/office/drawing/2014/main" val="2469716697"/>
                    </a:ext>
                  </a:extLst>
                </a:gridCol>
                <a:gridCol w="329184">
                  <a:extLst>
                    <a:ext uri="{9D8B030D-6E8A-4147-A177-3AD203B41FA5}">
                      <a16:colId xmlns:a16="http://schemas.microsoft.com/office/drawing/2014/main" val="686879342"/>
                    </a:ext>
                  </a:extLst>
                </a:gridCol>
                <a:gridCol w="329184">
                  <a:extLst>
                    <a:ext uri="{9D8B030D-6E8A-4147-A177-3AD203B41FA5}">
                      <a16:colId xmlns:a16="http://schemas.microsoft.com/office/drawing/2014/main" val="2792360246"/>
                    </a:ext>
                  </a:extLst>
                </a:gridCol>
                <a:gridCol w="329184">
                  <a:extLst>
                    <a:ext uri="{9D8B030D-6E8A-4147-A177-3AD203B41FA5}">
                      <a16:colId xmlns:a16="http://schemas.microsoft.com/office/drawing/2014/main" val="3782468759"/>
                    </a:ext>
                  </a:extLst>
                </a:gridCol>
                <a:gridCol w="329184">
                  <a:extLst>
                    <a:ext uri="{9D8B030D-6E8A-4147-A177-3AD203B41FA5}">
                      <a16:colId xmlns:a16="http://schemas.microsoft.com/office/drawing/2014/main" val="516559015"/>
                    </a:ext>
                  </a:extLst>
                </a:gridCol>
                <a:gridCol w="329184">
                  <a:extLst>
                    <a:ext uri="{9D8B030D-6E8A-4147-A177-3AD203B41FA5}">
                      <a16:colId xmlns:a16="http://schemas.microsoft.com/office/drawing/2014/main" val="3324214223"/>
                    </a:ext>
                  </a:extLst>
                </a:gridCol>
                <a:gridCol w="329184">
                  <a:extLst>
                    <a:ext uri="{9D8B030D-6E8A-4147-A177-3AD203B41FA5}">
                      <a16:colId xmlns:a16="http://schemas.microsoft.com/office/drawing/2014/main" val="1087780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6478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- 2023-09-18 10:01:10</a:t>
                      </a:r>
                      <a:r>
                        <a:rPr kumimoji="0" lang="en-US" sz="1000" b="0" i="0" u="none" strike="noStrike" kern="1200" cap="none" spc="0" normalizeH="0" baseline="0" noProof="0">
                          <a:ln>
                            <a:noFill/>
                          </a:ln>
                          <a:solidFill>
                            <a:prstClr val="black"/>
                          </a:solidFill>
                          <a:effectLst/>
                          <a:uLnTx/>
                          <a:uFillTx/>
                          <a:latin typeface="Calibri"/>
                          <a:ea typeface="+mn-ea"/>
                          <a:cs typeface="+mn-cs"/>
                        </a:rPr>
                        <a:t>
 🔷 #CellDIVE multiplexed imaging solution automatically performs eight different types of image correction producing crystal-clear whole-tissue images that reveal the spatial relationships of 60+ biomarkers in a single tissue section. Learn more in our Story!
.
.
🔬📸 Pancreatic Ductal Adenocarcinoma with 13 biomarkers shown – CD3D, CD4, CD8a, CD31, CD44, CD163, DAPI, EGFR, PanCK, PCK26, PD1, SMA, and Vimentin.
.
.
.
#MultiplexingMonday #Adenocarcinoma #biomarkers #spatialbiology #microscopy #microscopemonday #spatialbiomarkers #Vimentin #CD #carcinama #PanCK #multiplexing #leicamicro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49707847"/>
                  </a:ext>
                </a:extLst>
              </a:tr>
            </a:tbl>
          </a:graphicData>
        </a:graphic>
      </p:graphicFrame>
      <p:sp>
        <p:nvSpPr>
          <p:cNvPr id="4" name="Text Placeholder 3">
            <a:extLst>
              <a:ext uri="{FF2B5EF4-FFF2-40B4-BE49-F238E27FC236}">
                <a16:creationId xmlns:a16="http://schemas.microsoft.com/office/drawing/2014/main" id="{72492BF2-E3B0-4AEE-A539-C9531FDA6249}"/>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2466443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D373-0928-43CF-B6CE-87FF95072067}"/>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81B4F5CF-918F-43B0-BBD0-DF8A412E10F2}"/>
              </a:ext>
            </a:extLst>
          </p:cNvPr>
          <p:cNvGraphicFramePr>
            <a:graphicFrameLocks noGrp="1"/>
          </p:cNvGraphicFramePr>
          <p:nvPr>
            <p:ph type="tbl" sz="quarter" idx="13"/>
            <p:extLst>
              <p:ext uri="{D42A27DB-BD31-4B8C-83A1-F6EECF244321}">
                <p14:modId xmlns:p14="http://schemas.microsoft.com/office/powerpoint/2010/main" val="216991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85666217"/>
                    </a:ext>
                  </a:extLst>
                </a:gridCol>
                <a:gridCol w="987552">
                  <a:extLst>
                    <a:ext uri="{9D8B030D-6E8A-4147-A177-3AD203B41FA5}">
                      <a16:colId xmlns:a16="http://schemas.microsoft.com/office/drawing/2014/main" val="1425268719"/>
                    </a:ext>
                  </a:extLst>
                </a:gridCol>
                <a:gridCol w="329184">
                  <a:extLst>
                    <a:ext uri="{9D8B030D-6E8A-4147-A177-3AD203B41FA5}">
                      <a16:colId xmlns:a16="http://schemas.microsoft.com/office/drawing/2014/main" val="3663039471"/>
                    </a:ext>
                  </a:extLst>
                </a:gridCol>
                <a:gridCol w="329184">
                  <a:extLst>
                    <a:ext uri="{9D8B030D-6E8A-4147-A177-3AD203B41FA5}">
                      <a16:colId xmlns:a16="http://schemas.microsoft.com/office/drawing/2014/main" val="2073121823"/>
                    </a:ext>
                  </a:extLst>
                </a:gridCol>
                <a:gridCol w="329184">
                  <a:extLst>
                    <a:ext uri="{9D8B030D-6E8A-4147-A177-3AD203B41FA5}">
                      <a16:colId xmlns:a16="http://schemas.microsoft.com/office/drawing/2014/main" val="2287847144"/>
                    </a:ext>
                  </a:extLst>
                </a:gridCol>
                <a:gridCol w="329184">
                  <a:extLst>
                    <a:ext uri="{9D8B030D-6E8A-4147-A177-3AD203B41FA5}">
                      <a16:colId xmlns:a16="http://schemas.microsoft.com/office/drawing/2014/main" val="1008199335"/>
                    </a:ext>
                  </a:extLst>
                </a:gridCol>
                <a:gridCol w="329184">
                  <a:extLst>
                    <a:ext uri="{9D8B030D-6E8A-4147-A177-3AD203B41FA5}">
                      <a16:colId xmlns:a16="http://schemas.microsoft.com/office/drawing/2014/main" val="303166526"/>
                    </a:ext>
                  </a:extLst>
                </a:gridCol>
                <a:gridCol w="329184">
                  <a:extLst>
                    <a:ext uri="{9D8B030D-6E8A-4147-A177-3AD203B41FA5}">
                      <a16:colId xmlns:a16="http://schemas.microsoft.com/office/drawing/2014/main" val="2231979884"/>
                    </a:ext>
                  </a:extLst>
                </a:gridCol>
                <a:gridCol w="329184">
                  <a:extLst>
                    <a:ext uri="{9D8B030D-6E8A-4147-A177-3AD203B41FA5}">
                      <a16:colId xmlns:a16="http://schemas.microsoft.com/office/drawing/2014/main" val="3872767354"/>
                    </a:ext>
                  </a:extLst>
                </a:gridCol>
                <a:gridCol w="329184">
                  <a:extLst>
                    <a:ext uri="{9D8B030D-6E8A-4147-A177-3AD203B41FA5}">
                      <a16:colId xmlns:a16="http://schemas.microsoft.com/office/drawing/2014/main" val="2732302664"/>
                    </a:ext>
                  </a:extLst>
                </a:gridCol>
                <a:gridCol w="329184">
                  <a:extLst>
                    <a:ext uri="{9D8B030D-6E8A-4147-A177-3AD203B41FA5}">
                      <a16:colId xmlns:a16="http://schemas.microsoft.com/office/drawing/2014/main" val="3798186262"/>
                    </a:ext>
                  </a:extLst>
                </a:gridCol>
                <a:gridCol w="329184">
                  <a:extLst>
                    <a:ext uri="{9D8B030D-6E8A-4147-A177-3AD203B41FA5}">
                      <a16:colId xmlns:a16="http://schemas.microsoft.com/office/drawing/2014/main" val="935793043"/>
                    </a:ext>
                  </a:extLst>
                </a:gridCol>
                <a:gridCol w="329184">
                  <a:extLst>
                    <a:ext uri="{9D8B030D-6E8A-4147-A177-3AD203B41FA5}">
                      <a16:colId xmlns:a16="http://schemas.microsoft.com/office/drawing/2014/main" val="1203233818"/>
                    </a:ext>
                  </a:extLst>
                </a:gridCol>
                <a:gridCol w="329184">
                  <a:extLst>
                    <a:ext uri="{9D8B030D-6E8A-4147-A177-3AD203B41FA5}">
                      <a16:colId xmlns:a16="http://schemas.microsoft.com/office/drawing/2014/main" val="1715533457"/>
                    </a:ext>
                  </a:extLst>
                </a:gridCol>
                <a:gridCol w="329184">
                  <a:extLst>
                    <a:ext uri="{9D8B030D-6E8A-4147-A177-3AD203B41FA5}">
                      <a16:colId xmlns:a16="http://schemas.microsoft.com/office/drawing/2014/main" val="3315311623"/>
                    </a:ext>
                  </a:extLst>
                </a:gridCol>
                <a:gridCol w="329184">
                  <a:extLst>
                    <a:ext uri="{9D8B030D-6E8A-4147-A177-3AD203B41FA5}">
                      <a16:colId xmlns:a16="http://schemas.microsoft.com/office/drawing/2014/main" val="3911115308"/>
                    </a:ext>
                  </a:extLst>
                </a:gridCol>
                <a:gridCol w="329184">
                  <a:extLst>
                    <a:ext uri="{9D8B030D-6E8A-4147-A177-3AD203B41FA5}">
                      <a16:colId xmlns:a16="http://schemas.microsoft.com/office/drawing/2014/main" val="2500843398"/>
                    </a:ext>
                  </a:extLst>
                </a:gridCol>
                <a:gridCol w="329184">
                  <a:extLst>
                    <a:ext uri="{9D8B030D-6E8A-4147-A177-3AD203B41FA5}">
                      <a16:colId xmlns:a16="http://schemas.microsoft.com/office/drawing/2014/main" val="566612632"/>
                    </a:ext>
                  </a:extLst>
                </a:gridCol>
                <a:gridCol w="329184">
                  <a:extLst>
                    <a:ext uri="{9D8B030D-6E8A-4147-A177-3AD203B41FA5}">
                      <a16:colId xmlns:a16="http://schemas.microsoft.com/office/drawing/2014/main" val="708972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4360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- 2023-09-17 15:04:22</a:t>
                      </a:r>
                      <a:r>
                        <a:rPr kumimoji="0" lang="en-US" sz="1000" b="0" i="0" u="none" strike="noStrike" kern="1200" cap="none" spc="0" normalizeH="0" baseline="0" noProof="0">
                          <a:ln>
                            <a:noFill/>
                          </a:ln>
                          <a:solidFill>
                            <a:prstClr val="black"/>
                          </a:solidFill>
                          <a:effectLst/>
                          <a:uLnTx/>
                          <a:uFillTx/>
                          <a:latin typeface="Calibri"/>
                          <a:ea typeface="+mn-ea"/>
                          <a:cs typeface="+mn-cs"/>
                        </a:rPr>
                        <a:t>
 ❓ Are you interested in studying physiological processes, e.g. embryo development?
☑️ Easily tackle biologically relevant 3D models with THUNDER Imagers.
☑️ They bring you high-speed, multicolor imaging of thin and thick samples with increased temporal resolution in the first attempt itself. 
.
.
📸🔬 Adult hermaphrodit, Staining: blue - DAPI (Nucleus), green - SP56 (sperms), red - RME-2 (oocyte), mangenta - PGL-1 (RNA + protein granules).
Image courtesy of Prof. Dr. Christian Eckmann, @mlcuniv (Martin Luther University), Halle, Germany.
.
.
.
#THUNDER #hermaphrodit #RNA #oocyte #nucleus #proteingranules #multicoloring #martinlutheruniversity #widefield #microscopy #leicamicro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80759604"/>
                  </a:ext>
                </a:extLst>
              </a:tr>
            </a:tbl>
          </a:graphicData>
        </a:graphic>
      </p:graphicFrame>
      <p:sp>
        <p:nvSpPr>
          <p:cNvPr id="4" name="Text Placeholder 3">
            <a:extLst>
              <a:ext uri="{FF2B5EF4-FFF2-40B4-BE49-F238E27FC236}">
                <a16:creationId xmlns:a16="http://schemas.microsoft.com/office/drawing/2014/main" id="{A821AD9A-11B9-4D57-A54F-CFAD43AD745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249828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4043B-FA10-4147-90F5-EAC2D01EBB24}"/>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B9C1025F-E530-4E06-AC2F-00D80BCB4282}"/>
              </a:ext>
            </a:extLst>
          </p:cNvPr>
          <p:cNvGraphicFramePr>
            <a:graphicFrameLocks noGrp="1"/>
          </p:cNvGraphicFramePr>
          <p:nvPr>
            <p:ph type="tbl" sz="quarter" idx="13"/>
            <p:extLst>
              <p:ext uri="{D42A27DB-BD31-4B8C-83A1-F6EECF244321}">
                <p14:modId xmlns:p14="http://schemas.microsoft.com/office/powerpoint/2010/main" val="411143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69400152"/>
                    </a:ext>
                  </a:extLst>
                </a:gridCol>
                <a:gridCol w="987552">
                  <a:extLst>
                    <a:ext uri="{9D8B030D-6E8A-4147-A177-3AD203B41FA5}">
                      <a16:colId xmlns:a16="http://schemas.microsoft.com/office/drawing/2014/main" val="4172780595"/>
                    </a:ext>
                  </a:extLst>
                </a:gridCol>
                <a:gridCol w="329184">
                  <a:extLst>
                    <a:ext uri="{9D8B030D-6E8A-4147-A177-3AD203B41FA5}">
                      <a16:colId xmlns:a16="http://schemas.microsoft.com/office/drawing/2014/main" val="596668383"/>
                    </a:ext>
                  </a:extLst>
                </a:gridCol>
                <a:gridCol w="329184">
                  <a:extLst>
                    <a:ext uri="{9D8B030D-6E8A-4147-A177-3AD203B41FA5}">
                      <a16:colId xmlns:a16="http://schemas.microsoft.com/office/drawing/2014/main" val="3542903291"/>
                    </a:ext>
                  </a:extLst>
                </a:gridCol>
                <a:gridCol w="329184">
                  <a:extLst>
                    <a:ext uri="{9D8B030D-6E8A-4147-A177-3AD203B41FA5}">
                      <a16:colId xmlns:a16="http://schemas.microsoft.com/office/drawing/2014/main" val="4118769582"/>
                    </a:ext>
                  </a:extLst>
                </a:gridCol>
                <a:gridCol w="329184">
                  <a:extLst>
                    <a:ext uri="{9D8B030D-6E8A-4147-A177-3AD203B41FA5}">
                      <a16:colId xmlns:a16="http://schemas.microsoft.com/office/drawing/2014/main" val="2561570423"/>
                    </a:ext>
                  </a:extLst>
                </a:gridCol>
                <a:gridCol w="329184">
                  <a:extLst>
                    <a:ext uri="{9D8B030D-6E8A-4147-A177-3AD203B41FA5}">
                      <a16:colId xmlns:a16="http://schemas.microsoft.com/office/drawing/2014/main" val="3864690516"/>
                    </a:ext>
                  </a:extLst>
                </a:gridCol>
                <a:gridCol w="329184">
                  <a:extLst>
                    <a:ext uri="{9D8B030D-6E8A-4147-A177-3AD203B41FA5}">
                      <a16:colId xmlns:a16="http://schemas.microsoft.com/office/drawing/2014/main" val="2285166572"/>
                    </a:ext>
                  </a:extLst>
                </a:gridCol>
                <a:gridCol w="329184">
                  <a:extLst>
                    <a:ext uri="{9D8B030D-6E8A-4147-A177-3AD203B41FA5}">
                      <a16:colId xmlns:a16="http://schemas.microsoft.com/office/drawing/2014/main" val="2591712353"/>
                    </a:ext>
                  </a:extLst>
                </a:gridCol>
                <a:gridCol w="329184">
                  <a:extLst>
                    <a:ext uri="{9D8B030D-6E8A-4147-A177-3AD203B41FA5}">
                      <a16:colId xmlns:a16="http://schemas.microsoft.com/office/drawing/2014/main" val="1124115287"/>
                    </a:ext>
                  </a:extLst>
                </a:gridCol>
                <a:gridCol w="329184">
                  <a:extLst>
                    <a:ext uri="{9D8B030D-6E8A-4147-A177-3AD203B41FA5}">
                      <a16:colId xmlns:a16="http://schemas.microsoft.com/office/drawing/2014/main" val="3096770452"/>
                    </a:ext>
                  </a:extLst>
                </a:gridCol>
                <a:gridCol w="329184">
                  <a:extLst>
                    <a:ext uri="{9D8B030D-6E8A-4147-A177-3AD203B41FA5}">
                      <a16:colId xmlns:a16="http://schemas.microsoft.com/office/drawing/2014/main" val="1345823423"/>
                    </a:ext>
                  </a:extLst>
                </a:gridCol>
                <a:gridCol w="329184">
                  <a:extLst>
                    <a:ext uri="{9D8B030D-6E8A-4147-A177-3AD203B41FA5}">
                      <a16:colId xmlns:a16="http://schemas.microsoft.com/office/drawing/2014/main" val="3240038935"/>
                    </a:ext>
                  </a:extLst>
                </a:gridCol>
                <a:gridCol w="329184">
                  <a:extLst>
                    <a:ext uri="{9D8B030D-6E8A-4147-A177-3AD203B41FA5}">
                      <a16:colId xmlns:a16="http://schemas.microsoft.com/office/drawing/2014/main" val="3550619271"/>
                    </a:ext>
                  </a:extLst>
                </a:gridCol>
                <a:gridCol w="329184">
                  <a:extLst>
                    <a:ext uri="{9D8B030D-6E8A-4147-A177-3AD203B41FA5}">
                      <a16:colId xmlns:a16="http://schemas.microsoft.com/office/drawing/2014/main" val="2333462284"/>
                    </a:ext>
                  </a:extLst>
                </a:gridCol>
                <a:gridCol w="329184">
                  <a:extLst>
                    <a:ext uri="{9D8B030D-6E8A-4147-A177-3AD203B41FA5}">
                      <a16:colId xmlns:a16="http://schemas.microsoft.com/office/drawing/2014/main" val="949999916"/>
                    </a:ext>
                  </a:extLst>
                </a:gridCol>
                <a:gridCol w="329184">
                  <a:extLst>
                    <a:ext uri="{9D8B030D-6E8A-4147-A177-3AD203B41FA5}">
                      <a16:colId xmlns:a16="http://schemas.microsoft.com/office/drawing/2014/main" val="3751650478"/>
                    </a:ext>
                  </a:extLst>
                </a:gridCol>
                <a:gridCol w="329184">
                  <a:extLst>
                    <a:ext uri="{9D8B030D-6E8A-4147-A177-3AD203B41FA5}">
                      <a16:colId xmlns:a16="http://schemas.microsoft.com/office/drawing/2014/main" val="3519674122"/>
                    </a:ext>
                  </a:extLst>
                </a:gridCol>
                <a:gridCol w="329184">
                  <a:extLst>
                    <a:ext uri="{9D8B030D-6E8A-4147-A177-3AD203B41FA5}">
                      <a16:colId xmlns:a16="http://schemas.microsoft.com/office/drawing/2014/main" val="167209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232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- 2023-08-11 08:43:22</a:t>
                      </a:r>
                      <a:r>
                        <a:rPr kumimoji="0" lang="en-US" sz="1000" b="0" i="0" u="none" strike="noStrike" kern="1200" cap="none" spc="0" normalizeH="0" baseline="0" noProof="0">
                          <a:ln>
                            <a:noFill/>
                          </a:ln>
                          <a:solidFill>
                            <a:prstClr val="black"/>
                          </a:solidFill>
                          <a:effectLst/>
                          <a:uLnTx/>
                          <a:uFillTx/>
                          <a:latin typeface="Calibri"/>
                          <a:ea typeface="+mn-ea"/>
                          <a:cs typeface="+mn-cs"/>
                        </a:rPr>
                        <a:t>
 Rabbit Tongue, transversal section of papilla foliata, Acridine Orange stain imaged 2 fluorescence channels DAPI (390nm ex) and FITC (474nm ex).
Perform high resolution tissue imaging as well as live sample and model organism imaging on thick samples without struggling to find your region of interest.
The THUNDER Live add-on visualizes a computationally cleared image instantly in the live viewer and allows you to optimize ICC parameters by using live image feedback.
Link in Story!
#MicroscopyFriday #cellbiology #microscopy #laboratory #science #scientists #fluorescence #imaging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5270751"/>
                  </a:ext>
                </a:extLst>
              </a:tr>
            </a:tbl>
          </a:graphicData>
        </a:graphic>
      </p:graphicFrame>
      <p:sp>
        <p:nvSpPr>
          <p:cNvPr id="4" name="Text Placeholder 3">
            <a:extLst>
              <a:ext uri="{FF2B5EF4-FFF2-40B4-BE49-F238E27FC236}">
                <a16:creationId xmlns:a16="http://schemas.microsoft.com/office/drawing/2014/main" id="{DF3D5ACF-F435-43C1-BAFA-97E07D6F2C1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40623045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924D-AE26-42AC-AADE-FF3047B8D016}"/>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2C8EBB22-9105-4AFF-BA4B-4561685534EE}"/>
              </a:ext>
            </a:extLst>
          </p:cNvPr>
          <p:cNvGraphicFramePr>
            <a:graphicFrameLocks noGrp="1"/>
          </p:cNvGraphicFramePr>
          <p:nvPr>
            <p:ph type="tbl" sz="quarter" idx="13"/>
            <p:extLst>
              <p:ext uri="{D42A27DB-BD31-4B8C-83A1-F6EECF244321}">
                <p14:modId xmlns:p14="http://schemas.microsoft.com/office/powerpoint/2010/main" val="383756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82471693"/>
                    </a:ext>
                  </a:extLst>
                </a:gridCol>
                <a:gridCol w="987552">
                  <a:extLst>
                    <a:ext uri="{9D8B030D-6E8A-4147-A177-3AD203B41FA5}">
                      <a16:colId xmlns:a16="http://schemas.microsoft.com/office/drawing/2014/main" val="1438980339"/>
                    </a:ext>
                  </a:extLst>
                </a:gridCol>
                <a:gridCol w="329184">
                  <a:extLst>
                    <a:ext uri="{9D8B030D-6E8A-4147-A177-3AD203B41FA5}">
                      <a16:colId xmlns:a16="http://schemas.microsoft.com/office/drawing/2014/main" val="193148833"/>
                    </a:ext>
                  </a:extLst>
                </a:gridCol>
                <a:gridCol w="329184">
                  <a:extLst>
                    <a:ext uri="{9D8B030D-6E8A-4147-A177-3AD203B41FA5}">
                      <a16:colId xmlns:a16="http://schemas.microsoft.com/office/drawing/2014/main" val="3839364276"/>
                    </a:ext>
                  </a:extLst>
                </a:gridCol>
                <a:gridCol w="329184">
                  <a:extLst>
                    <a:ext uri="{9D8B030D-6E8A-4147-A177-3AD203B41FA5}">
                      <a16:colId xmlns:a16="http://schemas.microsoft.com/office/drawing/2014/main" val="2023672461"/>
                    </a:ext>
                  </a:extLst>
                </a:gridCol>
                <a:gridCol w="329184">
                  <a:extLst>
                    <a:ext uri="{9D8B030D-6E8A-4147-A177-3AD203B41FA5}">
                      <a16:colId xmlns:a16="http://schemas.microsoft.com/office/drawing/2014/main" val="3808731472"/>
                    </a:ext>
                  </a:extLst>
                </a:gridCol>
                <a:gridCol w="329184">
                  <a:extLst>
                    <a:ext uri="{9D8B030D-6E8A-4147-A177-3AD203B41FA5}">
                      <a16:colId xmlns:a16="http://schemas.microsoft.com/office/drawing/2014/main" val="3312665304"/>
                    </a:ext>
                  </a:extLst>
                </a:gridCol>
                <a:gridCol w="329184">
                  <a:extLst>
                    <a:ext uri="{9D8B030D-6E8A-4147-A177-3AD203B41FA5}">
                      <a16:colId xmlns:a16="http://schemas.microsoft.com/office/drawing/2014/main" val="3783387960"/>
                    </a:ext>
                  </a:extLst>
                </a:gridCol>
                <a:gridCol w="329184">
                  <a:extLst>
                    <a:ext uri="{9D8B030D-6E8A-4147-A177-3AD203B41FA5}">
                      <a16:colId xmlns:a16="http://schemas.microsoft.com/office/drawing/2014/main" val="2622000308"/>
                    </a:ext>
                  </a:extLst>
                </a:gridCol>
                <a:gridCol w="329184">
                  <a:extLst>
                    <a:ext uri="{9D8B030D-6E8A-4147-A177-3AD203B41FA5}">
                      <a16:colId xmlns:a16="http://schemas.microsoft.com/office/drawing/2014/main" val="706295145"/>
                    </a:ext>
                  </a:extLst>
                </a:gridCol>
                <a:gridCol w="329184">
                  <a:extLst>
                    <a:ext uri="{9D8B030D-6E8A-4147-A177-3AD203B41FA5}">
                      <a16:colId xmlns:a16="http://schemas.microsoft.com/office/drawing/2014/main" val="3763063129"/>
                    </a:ext>
                  </a:extLst>
                </a:gridCol>
                <a:gridCol w="329184">
                  <a:extLst>
                    <a:ext uri="{9D8B030D-6E8A-4147-A177-3AD203B41FA5}">
                      <a16:colId xmlns:a16="http://schemas.microsoft.com/office/drawing/2014/main" val="3156474294"/>
                    </a:ext>
                  </a:extLst>
                </a:gridCol>
                <a:gridCol w="329184">
                  <a:extLst>
                    <a:ext uri="{9D8B030D-6E8A-4147-A177-3AD203B41FA5}">
                      <a16:colId xmlns:a16="http://schemas.microsoft.com/office/drawing/2014/main" val="3072683551"/>
                    </a:ext>
                  </a:extLst>
                </a:gridCol>
                <a:gridCol w="329184">
                  <a:extLst>
                    <a:ext uri="{9D8B030D-6E8A-4147-A177-3AD203B41FA5}">
                      <a16:colId xmlns:a16="http://schemas.microsoft.com/office/drawing/2014/main" val="674096696"/>
                    </a:ext>
                  </a:extLst>
                </a:gridCol>
                <a:gridCol w="329184">
                  <a:extLst>
                    <a:ext uri="{9D8B030D-6E8A-4147-A177-3AD203B41FA5}">
                      <a16:colId xmlns:a16="http://schemas.microsoft.com/office/drawing/2014/main" val="3013618500"/>
                    </a:ext>
                  </a:extLst>
                </a:gridCol>
                <a:gridCol w="329184">
                  <a:extLst>
                    <a:ext uri="{9D8B030D-6E8A-4147-A177-3AD203B41FA5}">
                      <a16:colId xmlns:a16="http://schemas.microsoft.com/office/drawing/2014/main" val="3786136469"/>
                    </a:ext>
                  </a:extLst>
                </a:gridCol>
                <a:gridCol w="329184">
                  <a:extLst>
                    <a:ext uri="{9D8B030D-6E8A-4147-A177-3AD203B41FA5}">
                      <a16:colId xmlns:a16="http://schemas.microsoft.com/office/drawing/2014/main" val="4006166049"/>
                    </a:ext>
                  </a:extLst>
                </a:gridCol>
                <a:gridCol w="329184">
                  <a:extLst>
                    <a:ext uri="{9D8B030D-6E8A-4147-A177-3AD203B41FA5}">
                      <a16:colId xmlns:a16="http://schemas.microsoft.com/office/drawing/2014/main" val="1909340225"/>
                    </a:ext>
                  </a:extLst>
                </a:gridCol>
                <a:gridCol w="329184">
                  <a:extLst>
                    <a:ext uri="{9D8B030D-6E8A-4147-A177-3AD203B41FA5}">
                      <a16:colId xmlns:a16="http://schemas.microsoft.com/office/drawing/2014/main" val="176880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5098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- 2023-08-02 15:35:50</a:t>
                      </a:r>
                      <a:r>
                        <a:rPr kumimoji="0" lang="en-US" sz="1000" b="0" i="0" u="none" strike="noStrike" kern="1200" cap="none" spc="0" normalizeH="0" baseline="0" noProof="0">
                          <a:ln>
                            <a:noFill/>
                          </a:ln>
                          <a:solidFill>
                            <a:prstClr val="black"/>
                          </a:solidFill>
                          <a:effectLst/>
                          <a:uLnTx/>
                          <a:uFillTx/>
                          <a:latin typeface="Calibri"/>
                          <a:ea typeface="+mn-ea"/>
                          <a:cs typeface="+mn-cs"/>
                        </a:rPr>
                        <a:t>
 ✅ Improve data quality when studying rare events in your biological sample with the STELLARIS confocal microscope.
✅ Autonomous microscopy powered by Aivia exclusively detects and acquires objects of interest and massively reduces storage of irrelevant data. Access data that matter!
.
#STELLARIS #confocal #Aivia #autonomousmicroscopy #AI #biologica #Alzheimer #humanbrain #AIMicroscopy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98359738"/>
                  </a:ext>
                </a:extLst>
              </a:tr>
            </a:tbl>
          </a:graphicData>
        </a:graphic>
      </p:graphicFrame>
      <p:sp>
        <p:nvSpPr>
          <p:cNvPr id="4" name="Text Placeholder 3">
            <a:extLst>
              <a:ext uri="{FF2B5EF4-FFF2-40B4-BE49-F238E27FC236}">
                <a16:creationId xmlns:a16="http://schemas.microsoft.com/office/drawing/2014/main" id="{E0EA2807-D864-4B82-A6D6-108AE63DEF7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4508281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9F7C9-5D11-4B10-9E56-FE8275BE5B79}"/>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C0A626D2-BD76-49C9-8832-670C48023AD9}"/>
              </a:ext>
            </a:extLst>
          </p:cNvPr>
          <p:cNvGraphicFramePr>
            <a:graphicFrameLocks noGrp="1"/>
          </p:cNvGraphicFramePr>
          <p:nvPr>
            <p:ph type="tbl" sz="quarter" idx="13"/>
            <p:extLst>
              <p:ext uri="{D42A27DB-BD31-4B8C-83A1-F6EECF244321}">
                <p14:modId xmlns:p14="http://schemas.microsoft.com/office/powerpoint/2010/main" val="308323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14199926"/>
                    </a:ext>
                  </a:extLst>
                </a:gridCol>
                <a:gridCol w="987552">
                  <a:extLst>
                    <a:ext uri="{9D8B030D-6E8A-4147-A177-3AD203B41FA5}">
                      <a16:colId xmlns:a16="http://schemas.microsoft.com/office/drawing/2014/main" val="724892823"/>
                    </a:ext>
                  </a:extLst>
                </a:gridCol>
                <a:gridCol w="329184">
                  <a:extLst>
                    <a:ext uri="{9D8B030D-6E8A-4147-A177-3AD203B41FA5}">
                      <a16:colId xmlns:a16="http://schemas.microsoft.com/office/drawing/2014/main" val="2154209680"/>
                    </a:ext>
                  </a:extLst>
                </a:gridCol>
                <a:gridCol w="329184">
                  <a:extLst>
                    <a:ext uri="{9D8B030D-6E8A-4147-A177-3AD203B41FA5}">
                      <a16:colId xmlns:a16="http://schemas.microsoft.com/office/drawing/2014/main" val="2475437868"/>
                    </a:ext>
                  </a:extLst>
                </a:gridCol>
                <a:gridCol w="329184">
                  <a:extLst>
                    <a:ext uri="{9D8B030D-6E8A-4147-A177-3AD203B41FA5}">
                      <a16:colId xmlns:a16="http://schemas.microsoft.com/office/drawing/2014/main" val="1462903301"/>
                    </a:ext>
                  </a:extLst>
                </a:gridCol>
                <a:gridCol w="329184">
                  <a:extLst>
                    <a:ext uri="{9D8B030D-6E8A-4147-A177-3AD203B41FA5}">
                      <a16:colId xmlns:a16="http://schemas.microsoft.com/office/drawing/2014/main" val="4274539991"/>
                    </a:ext>
                  </a:extLst>
                </a:gridCol>
                <a:gridCol w="329184">
                  <a:extLst>
                    <a:ext uri="{9D8B030D-6E8A-4147-A177-3AD203B41FA5}">
                      <a16:colId xmlns:a16="http://schemas.microsoft.com/office/drawing/2014/main" val="4088032065"/>
                    </a:ext>
                  </a:extLst>
                </a:gridCol>
                <a:gridCol w="329184">
                  <a:extLst>
                    <a:ext uri="{9D8B030D-6E8A-4147-A177-3AD203B41FA5}">
                      <a16:colId xmlns:a16="http://schemas.microsoft.com/office/drawing/2014/main" val="786381835"/>
                    </a:ext>
                  </a:extLst>
                </a:gridCol>
                <a:gridCol w="329184">
                  <a:extLst>
                    <a:ext uri="{9D8B030D-6E8A-4147-A177-3AD203B41FA5}">
                      <a16:colId xmlns:a16="http://schemas.microsoft.com/office/drawing/2014/main" val="578643995"/>
                    </a:ext>
                  </a:extLst>
                </a:gridCol>
                <a:gridCol w="329184">
                  <a:extLst>
                    <a:ext uri="{9D8B030D-6E8A-4147-A177-3AD203B41FA5}">
                      <a16:colId xmlns:a16="http://schemas.microsoft.com/office/drawing/2014/main" val="1703680453"/>
                    </a:ext>
                  </a:extLst>
                </a:gridCol>
                <a:gridCol w="329184">
                  <a:extLst>
                    <a:ext uri="{9D8B030D-6E8A-4147-A177-3AD203B41FA5}">
                      <a16:colId xmlns:a16="http://schemas.microsoft.com/office/drawing/2014/main" val="1911747169"/>
                    </a:ext>
                  </a:extLst>
                </a:gridCol>
                <a:gridCol w="329184">
                  <a:extLst>
                    <a:ext uri="{9D8B030D-6E8A-4147-A177-3AD203B41FA5}">
                      <a16:colId xmlns:a16="http://schemas.microsoft.com/office/drawing/2014/main" val="2286594003"/>
                    </a:ext>
                  </a:extLst>
                </a:gridCol>
                <a:gridCol w="329184">
                  <a:extLst>
                    <a:ext uri="{9D8B030D-6E8A-4147-A177-3AD203B41FA5}">
                      <a16:colId xmlns:a16="http://schemas.microsoft.com/office/drawing/2014/main" val="3743276079"/>
                    </a:ext>
                  </a:extLst>
                </a:gridCol>
                <a:gridCol w="329184">
                  <a:extLst>
                    <a:ext uri="{9D8B030D-6E8A-4147-A177-3AD203B41FA5}">
                      <a16:colId xmlns:a16="http://schemas.microsoft.com/office/drawing/2014/main" val="4218676495"/>
                    </a:ext>
                  </a:extLst>
                </a:gridCol>
                <a:gridCol w="329184">
                  <a:extLst>
                    <a:ext uri="{9D8B030D-6E8A-4147-A177-3AD203B41FA5}">
                      <a16:colId xmlns:a16="http://schemas.microsoft.com/office/drawing/2014/main" val="2419933405"/>
                    </a:ext>
                  </a:extLst>
                </a:gridCol>
                <a:gridCol w="329184">
                  <a:extLst>
                    <a:ext uri="{9D8B030D-6E8A-4147-A177-3AD203B41FA5}">
                      <a16:colId xmlns:a16="http://schemas.microsoft.com/office/drawing/2014/main" val="1880567604"/>
                    </a:ext>
                  </a:extLst>
                </a:gridCol>
                <a:gridCol w="329184">
                  <a:extLst>
                    <a:ext uri="{9D8B030D-6E8A-4147-A177-3AD203B41FA5}">
                      <a16:colId xmlns:a16="http://schemas.microsoft.com/office/drawing/2014/main" val="1653207116"/>
                    </a:ext>
                  </a:extLst>
                </a:gridCol>
                <a:gridCol w="329184">
                  <a:extLst>
                    <a:ext uri="{9D8B030D-6E8A-4147-A177-3AD203B41FA5}">
                      <a16:colId xmlns:a16="http://schemas.microsoft.com/office/drawing/2014/main" val="1207748387"/>
                    </a:ext>
                  </a:extLst>
                </a:gridCol>
                <a:gridCol w="329184">
                  <a:extLst>
                    <a:ext uri="{9D8B030D-6E8A-4147-A177-3AD203B41FA5}">
                      <a16:colId xmlns:a16="http://schemas.microsoft.com/office/drawing/2014/main" val="1245298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9344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- 2023-07-26 10:01:35</a:t>
                      </a:r>
                      <a:r>
                        <a:rPr kumimoji="0" lang="en-US" sz="1000" b="0" i="0" u="none" strike="noStrike" kern="1200" cap="none" spc="0" normalizeH="0" baseline="0" noProof="0">
                          <a:ln>
                            <a:noFill/>
                          </a:ln>
                          <a:solidFill>
                            <a:prstClr val="black"/>
                          </a:solidFill>
                          <a:effectLst/>
                          <a:uLnTx/>
                          <a:uFillTx/>
                          <a:latin typeface="Calibri"/>
                          <a:ea typeface="+mn-ea"/>
                          <a:cs typeface="+mn-cs"/>
                        </a:rPr>
                        <a:t>
 Reproducibility is a critical component of cancer research. See how the combination of @cell_signaling_technology #antibodies, the CellDIVE #multiplexed workflow solution and staining automation with BAB 200 from Advanced Solutions Life Sciences can provide a high level of concordance across samples.
There is an ongoing crisis in reproducibility in scientific studies, and studies in spatial biology are no exception. Several factors can affect the reproducibility of experimental results. Antibody validation is an essential step in cancer research to ensure that the antibodies used are specific and reliable. These antibodies must maintain robust staining of samples, between lots, and over time. In recent years, automated systems are increasingly being used in cancer research to improve the reproducibility and efficiency of experiments. 
Lear more - Link in story!
#research #science #microscopy #cancer #cancerresearch #leicamicrosystems #multiplexing #imaging #cellresearch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059831"/>
                  </a:ext>
                </a:extLst>
              </a:tr>
            </a:tbl>
          </a:graphicData>
        </a:graphic>
      </p:graphicFrame>
      <p:sp>
        <p:nvSpPr>
          <p:cNvPr id="4" name="Text Placeholder 3">
            <a:extLst>
              <a:ext uri="{FF2B5EF4-FFF2-40B4-BE49-F238E27FC236}">
                <a16:creationId xmlns:a16="http://schemas.microsoft.com/office/drawing/2014/main" id="{938922EA-1222-4C56-B0F2-5372FDE5CC3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176986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BC90F-A8F2-4389-A249-A90594564A52}"/>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94BB7ED0-444F-4880-8AD9-C30E38DC3353}"/>
              </a:ext>
            </a:extLst>
          </p:cNvPr>
          <p:cNvGraphicFramePr>
            <a:graphicFrameLocks noGrp="1"/>
          </p:cNvGraphicFramePr>
          <p:nvPr>
            <p:ph type="tbl" sz="quarter" idx="13"/>
            <p:extLst>
              <p:ext uri="{D42A27DB-BD31-4B8C-83A1-F6EECF244321}">
                <p14:modId xmlns:p14="http://schemas.microsoft.com/office/powerpoint/2010/main" val="1761706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48211514"/>
                    </a:ext>
                  </a:extLst>
                </a:gridCol>
                <a:gridCol w="987552">
                  <a:extLst>
                    <a:ext uri="{9D8B030D-6E8A-4147-A177-3AD203B41FA5}">
                      <a16:colId xmlns:a16="http://schemas.microsoft.com/office/drawing/2014/main" val="3067869018"/>
                    </a:ext>
                  </a:extLst>
                </a:gridCol>
                <a:gridCol w="329184">
                  <a:extLst>
                    <a:ext uri="{9D8B030D-6E8A-4147-A177-3AD203B41FA5}">
                      <a16:colId xmlns:a16="http://schemas.microsoft.com/office/drawing/2014/main" val="1231697539"/>
                    </a:ext>
                  </a:extLst>
                </a:gridCol>
                <a:gridCol w="329184">
                  <a:extLst>
                    <a:ext uri="{9D8B030D-6E8A-4147-A177-3AD203B41FA5}">
                      <a16:colId xmlns:a16="http://schemas.microsoft.com/office/drawing/2014/main" val="3209478405"/>
                    </a:ext>
                  </a:extLst>
                </a:gridCol>
                <a:gridCol w="329184">
                  <a:extLst>
                    <a:ext uri="{9D8B030D-6E8A-4147-A177-3AD203B41FA5}">
                      <a16:colId xmlns:a16="http://schemas.microsoft.com/office/drawing/2014/main" val="2268140851"/>
                    </a:ext>
                  </a:extLst>
                </a:gridCol>
                <a:gridCol w="329184">
                  <a:extLst>
                    <a:ext uri="{9D8B030D-6E8A-4147-A177-3AD203B41FA5}">
                      <a16:colId xmlns:a16="http://schemas.microsoft.com/office/drawing/2014/main" val="4247850479"/>
                    </a:ext>
                  </a:extLst>
                </a:gridCol>
                <a:gridCol w="329184">
                  <a:extLst>
                    <a:ext uri="{9D8B030D-6E8A-4147-A177-3AD203B41FA5}">
                      <a16:colId xmlns:a16="http://schemas.microsoft.com/office/drawing/2014/main" val="3326414735"/>
                    </a:ext>
                  </a:extLst>
                </a:gridCol>
                <a:gridCol w="329184">
                  <a:extLst>
                    <a:ext uri="{9D8B030D-6E8A-4147-A177-3AD203B41FA5}">
                      <a16:colId xmlns:a16="http://schemas.microsoft.com/office/drawing/2014/main" val="216156092"/>
                    </a:ext>
                  </a:extLst>
                </a:gridCol>
                <a:gridCol w="329184">
                  <a:extLst>
                    <a:ext uri="{9D8B030D-6E8A-4147-A177-3AD203B41FA5}">
                      <a16:colId xmlns:a16="http://schemas.microsoft.com/office/drawing/2014/main" val="2330330593"/>
                    </a:ext>
                  </a:extLst>
                </a:gridCol>
                <a:gridCol w="329184">
                  <a:extLst>
                    <a:ext uri="{9D8B030D-6E8A-4147-A177-3AD203B41FA5}">
                      <a16:colId xmlns:a16="http://schemas.microsoft.com/office/drawing/2014/main" val="1955035326"/>
                    </a:ext>
                  </a:extLst>
                </a:gridCol>
                <a:gridCol w="329184">
                  <a:extLst>
                    <a:ext uri="{9D8B030D-6E8A-4147-A177-3AD203B41FA5}">
                      <a16:colId xmlns:a16="http://schemas.microsoft.com/office/drawing/2014/main" val="1532177269"/>
                    </a:ext>
                  </a:extLst>
                </a:gridCol>
                <a:gridCol w="329184">
                  <a:extLst>
                    <a:ext uri="{9D8B030D-6E8A-4147-A177-3AD203B41FA5}">
                      <a16:colId xmlns:a16="http://schemas.microsoft.com/office/drawing/2014/main" val="821528223"/>
                    </a:ext>
                  </a:extLst>
                </a:gridCol>
                <a:gridCol w="329184">
                  <a:extLst>
                    <a:ext uri="{9D8B030D-6E8A-4147-A177-3AD203B41FA5}">
                      <a16:colId xmlns:a16="http://schemas.microsoft.com/office/drawing/2014/main" val="3111804688"/>
                    </a:ext>
                  </a:extLst>
                </a:gridCol>
                <a:gridCol w="329184">
                  <a:extLst>
                    <a:ext uri="{9D8B030D-6E8A-4147-A177-3AD203B41FA5}">
                      <a16:colId xmlns:a16="http://schemas.microsoft.com/office/drawing/2014/main" val="3064133501"/>
                    </a:ext>
                  </a:extLst>
                </a:gridCol>
                <a:gridCol w="329184">
                  <a:extLst>
                    <a:ext uri="{9D8B030D-6E8A-4147-A177-3AD203B41FA5}">
                      <a16:colId xmlns:a16="http://schemas.microsoft.com/office/drawing/2014/main" val="3745789199"/>
                    </a:ext>
                  </a:extLst>
                </a:gridCol>
                <a:gridCol w="329184">
                  <a:extLst>
                    <a:ext uri="{9D8B030D-6E8A-4147-A177-3AD203B41FA5}">
                      <a16:colId xmlns:a16="http://schemas.microsoft.com/office/drawing/2014/main" val="1483262900"/>
                    </a:ext>
                  </a:extLst>
                </a:gridCol>
                <a:gridCol w="329184">
                  <a:extLst>
                    <a:ext uri="{9D8B030D-6E8A-4147-A177-3AD203B41FA5}">
                      <a16:colId xmlns:a16="http://schemas.microsoft.com/office/drawing/2014/main" val="1126288216"/>
                    </a:ext>
                  </a:extLst>
                </a:gridCol>
                <a:gridCol w="329184">
                  <a:extLst>
                    <a:ext uri="{9D8B030D-6E8A-4147-A177-3AD203B41FA5}">
                      <a16:colId xmlns:a16="http://schemas.microsoft.com/office/drawing/2014/main" val="4229151265"/>
                    </a:ext>
                  </a:extLst>
                </a:gridCol>
                <a:gridCol w="329184">
                  <a:extLst>
                    <a:ext uri="{9D8B030D-6E8A-4147-A177-3AD203B41FA5}">
                      <a16:colId xmlns:a16="http://schemas.microsoft.com/office/drawing/2014/main" val="3234008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6954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- 2023-07-21 11:00:00</a:t>
                      </a:r>
                      <a:r>
                        <a:rPr kumimoji="0" lang="en-US" sz="1000" b="0" i="0" u="none" strike="noStrike" kern="1200" cap="none" spc="0" normalizeH="0" baseline="0" noProof="0">
                          <a:ln>
                            <a:noFill/>
                          </a:ln>
                          <a:solidFill>
                            <a:prstClr val="black"/>
                          </a:solidFill>
                          <a:effectLst/>
                          <a:uLnTx/>
                          <a:uFillTx/>
                          <a:latin typeface="Calibri"/>
                          <a:ea typeface="+mn-ea"/>
                          <a:cs typeface="+mn-cs"/>
                        </a:rPr>
                        <a:t>
 The #brain is an immune-privileged organ, meaning it is protected from the entry of pathogens, blood-circulating factors, and immune cells by a physical barrier called the blood–brain barrier (BBB). But pathological events, such as ischemia (stroke), trauma (traumatic brain injury), or #tumor growth (gliomas and brain metastasis), activate the vascular endothelium, disturb or disrupt the BBB, and allow immune cell homing.
In this context, innate immunity, which is recruited at the lesion site to prevent neuro-vascular damages, is rewired by the pathological microenvironment and ends up sustaining deleterious effects such as edema formation, perfusion defects, and hemorrhages.
➡ Discover how innate immunity can sustain deleterious effects following neurovascular pathologies. Follow our new, enlightening webinar on demand and see how technological developments enable longitudinal studies into these events.
➡ Speakers are Thomas Mathivet, Researcher, BRIC - INSERM U1312 - Bordeaux University and Ulf Schwarz, Application Manager (LS), Leica Microsystems
#neurovascular #pathologies #immunity #pathology #research #science #laboratory #STELLARIS #microscope #microscopy #confocalmicroscopy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1156455"/>
                  </a:ext>
                </a:extLst>
              </a:tr>
            </a:tbl>
          </a:graphicData>
        </a:graphic>
      </p:graphicFrame>
      <p:sp>
        <p:nvSpPr>
          <p:cNvPr id="4" name="Text Placeholder 3">
            <a:extLst>
              <a:ext uri="{FF2B5EF4-FFF2-40B4-BE49-F238E27FC236}">
                <a16:creationId xmlns:a16="http://schemas.microsoft.com/office/drawing/2014/main" id="{DD766034-2A14-488C-95C7-680A8A2C9F4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4003920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97E4-C37F-429B-85C8-5EDACB69A88B}"/>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2A77BE7A-E8EA-4EB7-AFB0-C83C8E37929B}"/>
              </a:ext>
            </a:extLst>
          </p:cNvPr>
          <p:cNvGraphicFramePr>
            <a:graphicFrameLocks noGrp="1"/>
          </p:cNvGraphicFramePr>
          <p:nvPr>
            <p:ph type="tbl" sz="quarter" idx="13"/>
            <p:extLst>
              <p:ext uri="{D42A27DB-BD31-4B8C-83A1-F6EECF244321}">
                <p14:modId xmlns:p14="http://schemas.microsoft.com/office/powerpoint/2010/main" val="4173407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84643514"/>
                    </a:ext>
                  </a:extLst>
                </a:gridCol>
                <a:gridCol w="987552">
                  <a:extLst>
                    <a:ext uri="{9D8B030D-6E8A-4147-A177-3AD203B41FA5}">
                      <a16:colId xmlns:a16="http://schemas.microsoft.com/office/drawing/2014/main" val="2023548004"/>
                    </a:ext>
                  </a:extLst>
                </a:gridCol>
                <a:gridCol w="329184">
                  <a:extLst>
                    <a:ext uri="{9D8B030D-6E8A-4147-A177-3AD203B41FA5}">
                      <a16:colId xmlns:a16="http://schemas.microsoft.com/office/drawing/2014/main" val="2507404956"/>
                    </a:ext>
                  </a:extLst>
                </a:gridCol>
                <a:gridCol w="329184">
                  <a:extLst>
                    <a:ext uri="{9D8B030D-6E8A-4147-A177-3AD203B41FA5}">
                      <a16:colId xmlns:a16="http://schemas.microsoft.com/office/drawing/2014/main" val="415005472"/>
                    </a:ext>
                  </a:extLst>
                </a:gridCol>
                <a:gridCol w="329184">
                  <a:extLst>
                    <a:ext uri="{9D8B030D-6E8A-4147-A177-3AD203B41FA5}">
                      <a16:colId xmlns:a16="http://schemas.microsoft.com/office/drawing/2014/main" val="4072697169"/>
                    </a:ext>
                  </a:extLst>
                </a:gridCol>
                <a:gridCol w="329184">
                  <a:extLst>
                    <a:ext uri="{9D8B030D-6E8A-4147-A177-3AD203B41FA5}">
                      <a16:colId xmlns:a16="http://schemas.microsoft.com/office/drawing/2014/main" val="3722321446"/>
                    </a:ext>
                  </a:extLst>
                </a:gridCol>
                <a:gridCol w="329184">
                  <a:extLst>
                    <a:ext uri="{9D8B030D-6E8A-4147-A177-3AD203B41FA5}">
                      <a16:colId xmlns:a16="http://schemas.microsoft.com/office/drawing/2014/main" val="2488574736"/>
                    </a:ext>
                  </a:extLst>
                </a:gridCol>
                <a:gridCol w="329184">
                  <a:extLst>
                    <a:ext uri="{9D8B030D-6E8A-4147-A177-3AD203B41FA5}">
                      <a16:colId xmlns:a16="http://schemas.microsoft.com/office/drawing/2014/main" val="2751683915"/>
                    </a:ext>
                  </a:extLst>
                </a:gridCol>
                <a:gridCol w="329184">
                  <a:extLst>
                    <a:ext uri="{9D8B030D-6E8A-4147-A177-3AD203B41FA5}">
                      <a16:colId xmlns:a16="http://schemas.microsoft.com/office/drawing/2014/main" val="2236656535"/>
                    </a:ext>
                  </a:extLst>
                </a:gridCol>
                <a:gridCol w="329184">
                  <a:extLst>
                    <a:ext uri="{9D8B030D-6E8A-4147-A177-3AD203B41FA5}">
                      <a16:colId xmlns:a16="http://schemas.microsoft.com/office/drawing/2014/main" val="3404427406"/>
                    </a:ext>
                  </a:extLst>
                </a:gridCol>
                <a:gridCol w="329184">
                  <a:extLst>
                    <a:ext uri="{9D8B030D-6E8A-4147-A177-3AD203B41FA5}">
                      <a16:colId xmlns:a16="http://schemas.microsoft.com/office/drawing/2014/main" val="598741242"/>
                    </a:ext>
                  </a:extLst>
                </a:gridCol>
                <a:gridCol w="329184">
                  <a:extLst>
                    <a:ext uri="{9D8B030D-6E8A-4147-A177-3AD203B41FA5}">
                      <a16:colId xmlns:a16="http://schemas.microsoft.com/office/drawing/2014/main" val="3798157073"/>
                    </a:ext>
                  </a:extLst>
                </a:gridCol>
                <a:gridCol w="329184">
                  <a:extLst>
                    <a:ext uri="{9D8B030D-6E8A-4147-A177-3AD203B41FA5}">
                      <a16:colId xmlns:a16="http://schemas.microsoft.com/office/drawing/2014/main" val="3411363710"/>
                    </a:ext>
                  </a:extLst>
                </a:gridCol>
                <a:gridCol w="329184">
                  <a:extLst>
                    <a:ext uri="{9D8B030D-6E8A-4147-A177-3AD203B41FA5}">
                      <a16:colId xmlns:a16="http://schemas.microsoft.com/office/drawing/2014/main" val="2361491074"/>
                    </a:ext>
                  </a:extLst>
                </a:gridCol>
                <a:gridCol w="329184">
                  <a:extLst>
                    <a:ext uri="{9D8B030D-6E8A-4147-A177-3AD203B41FA5}">
                      <a16:colId xmlns:a16="http://schemas.microsoft.com/office/drawing/2014/main" val="157140458"/>
                    </a:ext>
                  </a:extLst>
                </a:gridCol>
                <a:gridCol w="329184">
                  <a:extLst>
                    <a:ext uri="{9D8B030D-6E8A-4147-A177-3AD203B41FA5}">
                      <a16:colId xmlns:a16="http://schemas.microsoft.com/office/drawing/2014/main" val="3592691425"/>
                    </a:ext>
                  </a:extLst>
                </a:gridCol>
                <a:gridCol w="329184">
                  <a:extLst>
                    <a:ext uri="{9D8B030D-6E8A-4147-A177-3AD203B41FA5}">
                      <a16:colId xmlns:a16="http://schemas.microsoft.com/office/drawing/2014/main" val="895270585"/>
                    </a:ext>
                  </a:extLst>
                </a:gridCol>
                <a:gridCol w="329184">
                  <a:extLst>
                    <a:ext uri="{9D8B030D-6E8A-4147-A177-3AD203B41FA5}">
                      <a16:colId xmlns:a16="http://schemas.microsoft.com/office/drawing/2014/main" val="2557499859"/>
                    </a:ext>
                  </a:extLst>
                </a:gridCol>
                <a:gridCol w="329184">
                  <a:extLst>
                    <a:ext uri="{9D8B030D-6E8A-4147-A177-3AD203B41FA5}">
                      <a16:colId xmlns:a16="http://schemas.microsoft.com/office/drawing/2014/main" val="1878703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5237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- 2023-07-19 15:01:08</a:t>
                      </a:r>
                      <a:r>
                        <a:rPr kumimoji="0" lang="en-US" sz="1000" b="0" i="0" u="none" strike="noStrike" kern="1200" cap="none" spc="0" normalizeH="0" baseline="0" noProof="0">
                          <a:ln>
                            <a:noFill/>
                          </a:ln>
                          <a:solidFill>
                            <a:prstClr val="black"/>
                          </a:solidFill>
                          <a:effectLst/>
                          <a:uLnTx/>
                          <a:uFillTx/>
                          <a:latin typeface="Calibri"/>
                          <a:ea typeface="+mn-ea"/>
                          <a:cs typeface="+mn-cs"/>
                        </a:rPr>
                        <a:t>
 FluoSync - a Fast &amp; Gentle Method for Unmixing Multicolour Images
A streamlined approach for simultaneous multiplex fluorescent imaging using a single exposure.
Contact us to learn more!
#microscopy #microscope #science #research #fluorescencemicroscopy #scientistsofinstagram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4997577"/>
                  </a:ext>
                </a:extLst>
              </a:tr>
            </a:tbl>
          </a:graphicData>
        </a:graphic>
      </p:graphicFrame>
      <p:sp>
        <p:nvSpPr>
          <p:cNvPr id="4" name="Text Placeholder 3">
            <a:extLst>
              <a:ext uri="{FF2B5EF4-FFF2-40B4-BE49-F238E27FC236}">
                <a16:creationId xmlns:a16="http://schemas.microsoft.com/office/drawing/2014/main" id="{A17B05B3-D493-41BF-AFA6-5757624D9AAA}"/>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7215663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E03B-9A74-474E-97D7-3DA128A21A2A}"/>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1B9A7ACA-EC28-4947-B395-B60BCB9777DD}"/>
              </a:ext>
            </a:extLst>
          </p:cNvPr>
          <p:cNvGraphicFramePr>
            <a:graphicFrameLocks noGrp="1"/>
          </p:cNvGraphicFramePr>
          <p:nvPr>
            <p:ph type="tbl" sz="quarter" idx="13"/>
            <p:extLst>
              <p:ext uri="{D42A27DB-BD31-4B8C-83A1-F6EECF244321}">
                <p14:modId xmlns:p14="http://schemas.microsoft.com/office/powerpoint/2010/main" val="114566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91597194"/>
                    </a:ext>
                  </a:extLst>
                </a:gridCol>
                <a:gridCol w="987552">
                  <a:extLst>
                    <a:ext uri="{9D8B030D-6E8A-4147-A177-3AD203B41FA5}">
                      <a16:colId xmlns:a16="http://schemas.microsoft.com/office/drawing/2014/main" val="1321141212"/>
                    </a:ext>
                  </a:extLst>
                </a:gridCol>
                <a:gridCol w="329184">
                  <a:extLst>
                    <a:ext uri="{9D8B030D-6E8A-4147-A177-3AD203B41FA5}">
                      <a16:colId xmlns:a16="http://schemas.microsoft.com/office/drawing/2014/main" val="2216922170"/>
                    </a:ext>
                  </a:extLst>
                </a:gridCol>
                <a:gridCol w="329184">
                  <a:extLst>
                    <a:ext uri="{9D8B030D-6E8A-4147-A177-3AD203B41FA5}">
                      <a16:colId xmlns:a16="http://schemas.microsoft.com/office/drawing/2014/main" val="3188633928"/>
                    </a:ext>
                  </a:extLst>
                </a:gridCol>
                <a:gridCol w="329184">
                  <a:extLst>
                    <a:ext uri="{9D8B030D-6E8A-4147-A177-3AD203B41FA5}">
                      <a16:colId xmlns:a16="http://schemas.microsoft.com/office/drawing/2014/main" val="1437622806"/>
                    </a:ext>
                  </a:extLst>
                </a:gridCol>
                <a:gridCol w="329184">
                  <a:extLst>
                    <a:ext uri="{9D8B030D-6E8A-4147-A177-3AD203B41FA5}">
                      <a16:colId xmlns:a16="http://schemas.microsoft.com/office/drawing/2014/main" val="833583601"/>
                    </a:ext>
                  </a:extLst>
                </a:gridCol>
                <a:gridCol w="329184">
                  <a:extLst>
                    <a:ext uri="{9D8B030D-6E8A-4147-A177-3AD203B41FA5}">
                      <a16:colId xmlns:a16="http://schemas.microsoft.com/office/drawing/2014/main" val="75862176"/>
                    </a:ext>
                  </a:extLst>
                </a:gridCol>
                <a:gridCol w="329184">
                  <a:extLst>
                    <a:ext uri="{9D8B030D-6E8A-4147-A177-3AD203B41FA5}">
                      <a16:colId xmlns:a16="http://schemas.microsoft.com/office/drawing/2014/main" val="2773192431"/>
                    </a:ext>
                  </a:extLst>
                </a:gridCol>
                <a:gridCol w="329184">
                  <a:extLst>
                    <a:ext uri="{9D8B030D-6E8A-4147-A177-3AD203B41FA5}">
                      <a16:colId xmlns:a16="http://schemas.microsoft.com/office/drawing/2014/main" val="2033471454"/>
                    </a:ext>
                  </a:extLst>
                </a:gridCol>
                <a:gridCol w="329184">
                  <a:extLst>
                    <a:ext uri="{9D8B030D-6E8A-4147-A177-3AD203B41FA5}">
                      <a16:colId xmlns:a16="http://schemas.microsoft.com/office/drawing/2014/main" val="3633256533"/>
                    </a:ext>
                  </a:extLst>
                </a:gridCol>
                <a:gridCol w="329184">
                  <a:extLst>
                    <a:ext uri="{9D8B030D-6E8A-4147-A177-3AD203B41FA5}">
                      <a16:colId xmlns:a16="http://schemas.microsoft.com/office/drawing/2014/main" val="4050993366"/>
                    </a:ext>
                  </a:extLst>
                </a:gridCol>
                <a:gridCol w="329184">
                  <a:extLst>
                    <a:ext uri="{9D8B030D-6E8A-4147-A177-3AD203B41FA5}">
                      <a16:colId xmlns:a16="http://schemas.microsoft.com/office/drawing/2014/main" val="2539791791"/>
                    </a:ext>
                  </a:extLst>
                </a:gridCol>
                <a:gridCol w="329184">
                  <a:extLst>
                    <a:ext uri="{9D8B030D-6E8A-4147-A177-3AD203B41FA5}">
                      <a16:colId xmlns:a16="http://schemas.microsoft.com/office/drawing/2014/main" val="1927656615"/>
                    </a:ext>
                  </a:extLst>
                </a:gridCol>
                <a:gridCol w="329184">
                  <a:extLst>
                    <a:ext uri="{9D8B030D-6E8A-4147-A177-3AD203B41FA5}">
                      <a16:colId xmlns:a16="http://schemas.microsoft.com/office/drawing/2014/main" val="2525969483"/>
                    </a:ext>
                  </a:extLst>
                </a:gridCol>
                <a:gridCol w="329184">
                  <a:extLst>
                    <a:ext uri="{9D8B030D-6E8A-4147-A177-3AD203B41FA5}">
                      <a16:colId xmlns:a16="http://schemas.microsoft.com/office/drawing/2014/main" val="2677348973"/>
                    </a:ext>
                  </a:extLst>
                </a:gridCol>
                <a:gridCol w="329184">
                  <a:extLst>
                    <a:ext uri="{9D8B030D-6E8A-4147-A177-3AD203B41FA5}">
                      <a16:colId xmlns:a16="http://schemas.microsoft.com/office/drawing/2014/main" val="1307277507"/>
                    </a:ext>
                  </a:extLst>
                </a:gridCol>
                <a:gridCol w="329184">
                  <a:extLst>
                    <a:ext uri="{9D8B030D-6E8A-4147-A177-3AD203B41FA5}">
                      <a16:colId xmlns:a16="http://schemas.microsoft.com/office/drawing/2014/main" val="3036693761"/>
                    </a:ext>
                  </a:extLst>
                </a:gridCol>
                <a:gridCol w="329184">
                  <a:extLst>
                    <a:ext uri="{9D8B030D-6E8A-4147-A177-3AD203B41FA5}">
                      <a16:colId xmlns:a16="http://schemas.microsoft.com/office/drawing/2014/main" val="1970933915"/>
                    </a:ext>
                  </a:extLst>
                </a:gridCol>
                <a:gridCol w="329184">
                  <a:extLst>
                    <a:ext uri="{9D8B030D-6E8A-4147-A177-3AD203B41FA5}">
                      <a16:colId xmlns:a16="http://schemas.microsoft.com/office/drawing/2014/main" val="328371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1398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- 2023-07-19 10:53:58</a:t>
                      </a:r>
                      <a:r>
                        <a:rPr kumimoji="0" lang="en-US" sz="1000" b="0" i="0" u="none" strike="noStrike" kern="1200" cap="none" spc="0" normalizeH="0" baseline="0" noProof="0">
                          <a:ln>
                            <a:noFill/>
                          </a:ln>
                          <a:solidFill>
                            <a:prstClr val="black"/>
                          </a:solidFill>
                          <a:effectLst/>
                          <a:uLnTx/>
                          <a:uFillTx/>
                          <a:latin typeface="Calibri"/>
                          <a:ea typeface="+mn-ea"/>
                          <a:cs typeface="+mn-cs"/>
                        </a:rPr>
                        <a:t>
 Tumor microenvironment is complex. Learn how #CellDIVE #multiplexing workflow with IHC validated #antibodies from CellSignal can capture #spatial resolution of complex tumor microenvironment and help to reveal new mechanisms that contribute to poor patient outcome. Download here!
.
🔬 Image: The hypoxia marker Glut1, Beta-Catenin and Pan-cytokeratin biomarkers enable identification of tumor regions with increased glucose uptake and hypoxia, a cancer hallmark, to be studied separately from normoxic tumor and normal pancreas.
.
.
.
#tumormicroenvironment #cancer #hypoxia #biomarkers #tumor #pancreas #tumorregions #cancerhallmark #multiplex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0487762"/>
                  </a:ext>
                </a:extLst>
              </a:tr>
            </a:tbl>
          </a:graphicData>
        </a:graphic>
      </p:graphicFrame>
      <p:sp>
        <p:nvSpPr>
          <p:cNvPr id="4" name="Text Placeholder 3">
            <a:extLst>
              <a:ext uri="{FF2B5EF4-FFF2-40B4-BE49-F238E27FC236}">
                <a16:creationId xmlns:a16="http://schemas.microsoft.com/office/drawing/2014/main" id="{4543DF62-A1C0-4772-9E8F-F953B44DBA9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22070754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87DA-BEB4-48F3-B0DB-8202E09AB8AA}"/>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5A25CA38-CBE5-4951-81AF-0C45D18E65E1}"/>
              </a:ext>
            </a:extLst>
          </p:cNvPr>
          <p:cNvGraphicFramePr>
            <a:graphicFrameLocks noGrp="1"/>
          </p:cNvGraphicFramePr>
          <p:nvPr>
            <p:ph type="tbl" sz="quarter" idx="13"/>
            <p:extLst>
              <p:ext uri="{D42A27DB-BD31-4B8C-83A1-F6EECF244321}">
                <p14:modId xmlns:p14="http://schemas.microsoft.com/office/powerpoint/2010/main" val="1022868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95954701"/>
                    </a:ext>
                  </a:extLst>
                </a:gridCol>
                <a:gridCol w="987552">
                  <a:extLst>
                    <a:ext uri="{9D8B030D-6E8A-4147-A177-3AD203B41FA5}">
                      <a16:colId xmlns:a16="http://schemas.microsoft.com/office/drawing/2014/main" val="1279508978"/>
                    </a:ext>
                  </a:extLst>
                </a:gridCol>
                <a:gridCol w="329184">
                  <a:extLst>
                    <a:ext uri="{9D8B030D-6E8A-4147-A177-3AD203B41FA5}">
                      <a16:colId xmlns:a16="http://schemas.microsoft.com/office/drawing/2014/main" val="1339486783"/>
                    </a:ext>
                  </a:extLst>
                </a:gridCol>
                <a:gridCol w="329184">
                  <a:extLst>
                    <a:ext uri="{9D8B030D-6E8A-4147-A177-3AD203B41FA5}">
                      <a16:colId xmlns:a16="http://schemas.microsoft.com/office/drawing/2014/main" val="44465441"/>
                    </a:ext>
                  </a:extLst>
                </a:gridCol>
                <a:gridCol w="329184">
                  <a:extLst>
                    <a:ext uri="{9D8B030D-6E8A-4147-A177-3AD203B41FA5}">
                      <a16:colId xmlns:a16="http://schemas.microsoft.com/office/drawing/2014/main" val="431542237"/>
                    </a:ext>
                  </a:extLst>
                </a:gridCol>
                <a:gridCol w="329184">
                  <a:extLst>
                    <a:ext uri="{9D8B030D-6E8A-4147-A177-3AD203B41FA5}">
                      <a16:colId xmlns:a16="http://schemas.microsoft.com/office/drawing/2014/main" val="764231861"/>
                    </a:ext>
                  </a:extLst>
                </a:gridCol>
                <a:gridCol w="329184">
                  <a:extLst>
                    <a:ext uri="{9D8B030D-6E8A-4147-A177-3AD203B41FA5}">
                      <a16:colId xmlns:a16="http://schemas.microsoft.com/office/drawing/2014/main" val="3118229113"/>
                    </a:ext>
                  </a:extLst>
                </a:gridCol>
                <a:gridCol w="329184">
                  <a:extLst>
                    <a:ext uri="{9D8B030D-6E8A-4147-A177-3AD203B41FA5}">
                      <a16:colId xmlns:a16="http://schemas.microsoft.com/office/drawing/2014/main" val="1594897657"/>
                    </a:ext>
                  </a:extLst>
                </a:gridCol>
                <a:gridCol w="329184">
                  <a:extLst>
                    <a:ext uri="{9D8B030D-6E8A-4147-A177-3AD203B41FA5}">
                      <a16:colId xmlns:a16="http://schemas.microsoft.com/office/drawing/2014/main" val="2071320849"/>
                    </a:ext>
                  </a:extLst>
                </a:gridCol>
                <a:gridCol w="329184">
                  <a:extLst>
                    <a:ext uri="{9D8B030D-6E8A-4147-A177-3AD203B41FA5}">
                      <a16:colId xmlns:a16="http://schemas.microsoft.com/office/drawing/2014/main" val="1603031545"/>
                    </a:ext>
                  </a:extLst>
                </a:gridCol>
                <a:gridCol w="329184">
                  <a:extLst>
                    <a:ext uri="{9D8B030D-6E8A-4147-A177-3AD203B41FA5}">
                      <a16:colId xmlns:a16="http://schemas.microsoft.com/office/drawing/2014/main" val="1620017978"/>
                    </a:ext>
                  </a:extLst>
                </a:gridCol>
                <a:gridCol w="329184">
                  <a:extLst>
                    <a:ext uri="{9D8B030D-6E8A-4147-A177-3AD203B41FA5}">
                      <a16:colId xmlns:a16="http://schemas.microsoft.com/office/drawing/2014/main" val="861563044"/>
                    </a:ext>
                  </a:extLst>
                </a:gridCol>
                <a:gridCol w="329184">
                  <a:extLst>
                    <a:ext uri="{9D8B030D-6E8A-4147-A177-3AD203B41FA5}">
                      <a16:colId xmlns:a16="http://schemas.microsoft.com/office/drawing/2014/main" val="3457370249"/>
                    </a:ext>
                  </a:extLst>
                </a:gridCol>
                <a:gridCol w="329184">
                  <a:extLst>
                    <a:ext uri="{9D8B030D-6E8A-4147-A177-3AD203B41FA5}">
                      <a16:colId xmlns:a16="http://schemas.microsoft.com/office/drawing/2014/main" val="2127343"/>
                    </a:ext>
                  </a:extLst>
                </a:gridCol>
                <a:gridCol w="329184">
                  <a:extLst>
                    <a:ext uri="{9D8B030D-6E8A-4147-A177-3AD203B41FA5}">
                      <a16:colId xmlns:a16="http://schemas.microsoft.com/office/drawing/2014/main" val="1476467618"/>
                    </a:ext>
                  </a:extLst>
                </a:gridCol>
                <a:gridCol w="329184">
                  <a:extLst>
                    <a:ext uri="{9D8B030D-6E8A-4147-A177-3AD203B41FA5}">
                      <a16:colId xmlns:a16="http://schemas.microsoft.com/office/drawing/2014/main" val="2821711740"/>
                    </a:ext>
                  </a:extLst>
                </a:gridCol>
                <a:gridCol w="329184">
                  <a:extLst>
                    <a:ext uri="{9D8B030D-6E8A-4147-A177-3AD203B41FA5}">
                      <a16:colId xmlns:a16="http://schemas.microsoft.com/office/drawing/2014/main" val="779469804"/>
                    </a:ext>
                  </a:extLst>
                </a:gridCol>
                <a:gridCol w="329184">
                  <a:extLst>
                    <a:ext uri="{9D8B030D-6E8A-4147-A177-3AD203B41FA5}">
                      <a16:colId xmlns:a16="http://schemas.microsoft.com/office/drawing/2014/main" val="3673612978"/>
                    </a:ext>
                  </a:extLst>
                </a:gridCol>
                <a:gridCol w="329184">
                  <a:extLst>
                    <a:ext uri="{9D8B030D-6E8A-4147-A177-3AD203B41FA5}">
                      <a16:colId xmlns:a16="http://schemas.microsoft.com/office/drawing/2014/main" val="218669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0916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- 2023-07-17 15:00:48</a:t>
                      </a:r>
                      <a:r>
                        <a:rPr kumimoji="0" lang="en-US" sz="1000" b="0" i="0" u="none" strike="noStrike" kern="1200" cap="none" spc="0" normalizeH="0" baseline="0" noProof="0">
                          <a:ln>
                            <a:noFill/>
                          </a:ln>
                          <a:solidFill>
                            <a:prstClr val="black"/>
                          </a:solidFill>
                          <a:effectLst/>
                          <a:uLnTx/>
                          <a:uFillTx/>
                          <a:latin typeface="Calibri"/>
                          <a:ea typeface="+mn-ea"/>
                          <a:cs typeface="+mn-cs"/>
                        </a:rPr>
                        <a:t>
 ☑️ Take a deep dive into cancer tissue analysis with Leica Microsystems Cell DIVE in this on-demand webinar. Learn how the hyperplex workflow can help reveal new insights into the tumor microenvironment. Register to watch now &amp; accelerate your cancer research! 
.
Colon adenocarcinoma showing tumor infiltrating stromal cells. 13 biomarkers shown including Cadherin, CD3, CD4, CD8, CD20, CD31, CD45, Collagen, Caspase 9, BCL2, Beta-Catenin, Vimentin, and Smooth Muscle Actin.
.
.
.
#MultiplexImagingMonday #MultiplexImaging #Colon #adenocarcinoma #cancertissue #CellDIVE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36507848"/>
                  </a:ext>
                </a:extLst>
              </a:tr>
            </a:tbl>
          </a:graphicData>
        </a:graphic>
      </p:graphicFrame>
      <p:sp>
        <p:nvSpPr>
          <p:cNvPr id="4" name="Text Placeholder 3">
            <a:extLst>
              <a:ext uri="{FF2B5EF4-FFF2-40B4-BE49-F238E27FC236}">
                <a16:creationId xmlns:a16="http://schemas.microsoft.com/office/drawing/2014/main" id="{93DEA340-67DD-4155-A6EF-CE2F7BF6C0F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9621774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4942F-FBDB-4D7C-9B79-A55F25C9EA23}"/>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AE79C1DF-4EB2-47D5-8B97-13A59645B4AE}"/>
              </a:ext>
            </a:extLst>
          </p:cNvPr>
          <p:cNvGraphicFramePr>
            <a:graphicFrameLocks noGrp="1"/>
          </p:cNvGraphicFramePr>
          <p:nvPr>
            <p:ph type="tbl" sz="quarter" idx="13"/>
            <p:extLst>
              <p:ext uri="{D42A27DB-BD31-4B8C-83A1-F6EECF244321}">
                <p14:modId xmlns:p14="http://schemas.microsoft.com/office/powerpoint/2010/main" val="45883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63196786"/>
                    </a:ext>
                  </a:extLst>
                </a:gridCol>
                <a:gridCol w="987552">
                  <a:extLst>
                    <a:ext uri="{9D8B030D-6E8A-4147-A177-3AD203B41FA5}">
                      <a16:colId xmlns:a16="http://schemas.microsoft.com/office/drawing/2014/main" val="2122769271"/>
                    </a:ext>
                  </a:extLst>
                </a:gridCol>
                <a:gridCol w="329184">
                  <a:extLst>
                    <a:ext uri="{9D8B030D-6E8A-4147-A177-3AD203B41FA5}">
                      <a16:colId xmlns:a16="http://schemas.microsoft.com/office/drawing/2014/main" val="2324698814"/>
                    </a:ext>
                  </a:extLst>
                </a:gridCol>
                <a:gridCol w="329184">
                  <a:extLst>
                    <a:ext uri="{9D8B030D-6E8A-4147-A177-3AD203B41FA5}">
                      <a16:colId xmlns:a16="http://schemas.microsoft.com/office/drawing/2014/main" val="2328653328"/>
                    </a:ext>
                  </a:extLst>
                </a:gridCol>
                <a:gridCol w="329184">
                  <a:extLst>
                    <a:ext uri="{9D8B030D-6E8A-4147-A177-3AD203B41FA5}">
                      <a16:colId xmlns:a16="http://schemas.microsoft.com/office/drawing/2014/main" val="1077212540"/>
                    </a:ext>
                  </a:extLst>
                </a:gridCol>
                <a:gridCol w="329184">
                  <a:extLst>
                    <a:ext uri="{9D8B030D-6E8A-4147-A177-3AD203B41FA5}">
                      <a16:colId xmlns:a16="http://schemas.microsoft.com/office/drawing/2014/main" val="2465084571"/>
                    </a:ext>
                  </a:extLst>
                </a:gridCol>
                <a:gridCol w="329184">
                  <a:extLst>
                    <a:ext uri="{9D8B030D-6E8A-4147-A177-3AD203B41FA5}">
                      <a16:colId xmlns:a16="http://schemas.microsoft.com/office/drawing/2014/main" val="3281611145"/>
                    </a:ext>
                  </a:extLst>
                </a:gridCol>
                <a:gridCol w="329184">
                  <a:extLst>
                    <a:ext uri="{9D8B030D-6E8A-4147-A177-3AD203B41FA5}">
                      <a16:colId xmlns:a16="http://schemas.microsoft.com/office/drawing/2014/main" val="3326741117"/>
                    </a:ext>
                  </a:extLst>
                </a:gridCol>
                <a:gridCol w="329184">
                  <a:extLst>
                    <a:ext uri="{9D8B030D-6E8A-4147-A177-3AD203B41FA5}">
                      <a16:colId xmlns:a16="http://schemas.microsoft.com/office/drawing/2014/main" val="1462133305"/>
                    </a:ext>
                  </a:extLst>
                </a:gridCol>
                <a:gridCol w="329184">
                  <a:extLst>
                    <a:ext uri="{9D8B030D-6E8A-4147-A177-3AD203B41FA5}">
                      <a16:colId xmlns:a16="http://schemas.microsoft.com/office/drawing/2014/main" val="1990838769"/>
                    </a:ext>
                  </a:extLst>
                </a:gridCol>
                <a:gridCol w="329184">
                  <a:extLst>
                    <a:ext uri="{9D8B030D-6E8A-4147-A177-3AD203B41FA5}">
                      <a16:colId xmlns:a16="http://schemas.microsoft.com/office/drawing/2014/main" val="1486540194"/>
                    </a:ext>
                  </a:extLst>
                </a:gridCol>
                <a:gridCol w="329184">
                  <a:extLst>
                    <a:ext uri="{9D8B030D-6E8A-4147-A177-3AD203B41FA5}">
                      <a16:colId xmlns:a16="http://schemas.microsoft.com/office/drawing/2014/main" val="2974700351"/>
                    </a:ext>
                  </a:extLst>
                </a:gridCol>
                <a:gridCol w="329184">
                  <a:extLst>
                    <a:ext uri="{9D8B030D-6E8A-4147-A177-3AD203B41FA5}">
                      <a16:colId xmlns:a16="http://schemas.microsoft.com/office/drawing/2014/main" val="598165684"/>
                    </a:ext>
                  </a:extLst>
                </a:gridCol>
                <a:gridCol w="329184">
                  <a:extLst>
                    <a:ext uri="{9D8B030D-6E8A-4147-A177-3AD203B41FA5}">
                      <a16:colId xmlns:a16="http://schemas.microsoft.com/office/drawing/2014/main" val="1013320231"/>
                    </a:ext>
                  </a:extLst>
                </a:gridCol>
                <a:gridCol w="329184">
                  <a:extLst>
                    <a:ext uri="{9D8B030D-6E8A-4147-A177-3AD203B41FA5}">
                      <a16:colId xmlns:a16="http://schemas.microsoft.com/office/drawing/2014/main" val="2624232689"/>
                    </a:ext>
                  </a:extLst>
                </a:gridCol>
                <a:gridCol w="329184">
                  <a:extLst>
                    <a:ext uri="{9D8B030D-6E8A-4147-A177-3AD203B41FA5}">
                      <a16:colId xmlns:a16="http://schemas.microsoft.com/office/drawing/2014/main" val="3200680096"/>
                    </a:ext>
                  </a:extLst>
                </a:gridCol>
                <a:gridCol w="329184">
                  <a:extLst>
                    <a:ext uri="{9D8B030D-6E8A-4147-A177-3AD203B41FA5}">
                      <a16:colId xmlns:a16="http://schemas.microsoft.com/office/drawing/2014/main" val="3556179401"/>
                    </a:ext>
                  </a:extLst>
                </a:gridCol>
                <a:gridCol w="329184">
                  <a:extLst>
                    <a:ext uri="{9D8B030D-6E8A-4147-A177-3AD203B41FA5}">
                      <a16:colId xmlns:a16="http://schemas.microsoft.com/office/drawing/2014/main" val="1946490025"/>
                    </a:ext>
                  </a:extLst>
                </a:gridCol>
                <a:gridCol w="329184">
                  <a:extLst>
                    <a:ext uri="{9D8B030D-6E8A-4147-A177-3AD203B41FA5}">
                      <a16:colId xmlns:a16="http://schemas.microsoft.com/office/drawing/2014/main" val="215031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3370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- 2023-06-28 15:30:40</a:t>
                      </a:r>
                      <a:r>
                        <a:rPr kumimoji="0" lang="en-US" sz="1000" b="0" i="0" u="none" strike="noStrike" kern="1200" cap="none" spc="0" normalizeH="0" baseline="0" noProof="0">
                          <a:ln>
                            <a:noFill/>
                          </a:ln>
                          <a:solidFill>
                            <a:prstClr val="black"/>
                          </a:solidFill>
                          <a:effectLst/>
                          <a:uLnTx/>
                          <a:uFillTx/>
                          <a:latin typeface="Calibri"/>
                          <a:ea typeface="+mn-ea"/>
                          <a:cs typeface="+mn-cs"/>
                        </a:rPr>
                        <a:t>
 Detecting somas in dense #neuron images is a challenge encountered by many neuroscientists.
Advanced #AI #imageanalysis applications allow researchers to explore challenging imaging and unlock insights into new discoveries. See more with #Aivia.
Learn more about Aivia 12 in our webinar and on our website - check our Instagram Story!
📸🔬💻 THY1-EGFP labeled neuron in whole mouse brain processed using the PEGASOS 2 tissue clearing method, imaged on a Leica confocal microscope. Neurons were traced using Aivia’s 3D Neuron Analysis – FL recipe. Image credit: Hu Zhao, Chinese Institute for Brain Research.
.
.
.
#AI #Imaging #Microscopy #ArtificialIntelligence #Aivia #Leica #LeicaMicrosystems #neurons #lab #laboratory #microscope #microscopy #SciArt #scienceart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69330220"/>
                  </a:ext>
                </a:extLst>
              </a:tr>
            </a:tbl>
          </a:graphicData>
        </a:graphic>
      </p:graphicFrame>
      <p:sp>
        <p:nvSpPr>
          <p:cNvPr id="4" name="Text Placeholder 3">
            <a:extLst>
              <a:ext uri="{FF2B5EF4-FFF2-40B4-BE49-F238E27FC236}">
                <a16:creationId xmlns:a16="http://schemas.microsoft.com/office/drawing/2014/main" id="{5DAC5C65-7B60-4F0B-B5EA-652CA841775F}"/>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0947662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50F45-6499-4FD8-99FA-A6CE5F131BE1}"/>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243182EA-88EA-4E16-B3AC-CC28B3E54A23}"/>
              </a:ext>
            </a:extLst>
          </p:cNvPr>
          <p:cNvGraphicFramePr>
            <a:graphicFrameLocks noGrp="1"/>
          </p:cNvGraphicFramePr>
          <p:nvPr>
            <p:ph type="tbl" sz="quarter" idx="13"/>
            <p:extLst>
              <p:ext uri="{D42A27DB-BD31-4B8C-83A1-F6EECF244321}">
                <p14:modId xmlns:p14="http://schemas.microsoft.com/office/powerpoint/2010/main" val="2080196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36909916"/>
                    </a:ext>
                  </a:extLst>
                </a:gridCol>
                <a:gridCol w="987552">
                  <a:extLst>
                    <a:ext uri="{9D8B030D-6E8A-4147-A177-3AD203B41FA5}">
                      <a16:colId xmlns:a16="http://schemas.microsoft.com/office/drawing/2014/main" val="585152416"/>
                    </a:ext>
                  </a:extLst>
                </a:gridCol>
                <a:gridCol w="329184">
                  <a:extLst>
                    <a:ext uri="{9D8B030D-6E8A-4147-A177-3AD203B41FA5}">
                      <a16:colId xmlns:a16="http://schemas.microsoft.com/office/drawing/2014/main" val="1258318504"/>
                    </a:ext>
                  </a:extLst>
                </a:gridCol>
                <a:gridCol w="329184">
                  <a:extLst>
                    <a:ext uri="{9D8B030D-6E8A-4147-A177-3AD203B41FA5}">
                      <a16:colId xmlns:a16="http://schemas.microsoft.com/office/drawing/2014/main" val="1332134146"/>
                    </a:ext>
                  </a:extLst>
                </a:gridCol>
                <a:gridCol w="329184">
                  <a:extLst>
                    <a:ext uri="{9D8B030D-6E8A-4147-A177-3AD203B41FA5}">
                      <a16:colId xmlns:a16="http://schemas.microsoft.com/office/drawing/2014/main" val="1058734546"/>
                    </a:ext>
                  </a:extLst>
                </a:gridCol>
                <a:gridCol w="329184">
                  <a:extLst>
                    <a:ext uri="{9D8B030D-6E8A-4147-A177-3AD203B41FA5}">
                      <a16:colId xmlns:a16="http://schemas.microsoft.com/office/drawing/2014/main" val="2124456101"/>
                    </a:ext>
                  </a:extLst>
                </a:gridCol>
                <a:gridCol w="329184">
                  <a:extLst>
                    <a:ext uri="{9D8B030D-6E8A-4147-A177-3AD203B41FA5}">
                      <a16:colId xmlns:a16="http://schemas.microsoft.com/office/drawing/2014/main" val="1578038900"/>
                    </a:ext>
                  </a:extLst>
                </a:gridCol>
                <a:gridCol w="329184">
                  <a:extLst>
                    <a:ext uri="{9D8B030D-6E8A-4147-A177-3AD203B41FA5}">
                      <a16:colId xmlns:a16="http://schemas.microsoft.com/office/drawing/2014/main" val="2176336260"/>
                    </a:ext>
                  </a:extLst>
                </a:gridCol>
                <a:gridCol w="329184">
                  <a:extLst>
                    <a:ext uri="{9D8B030D-6E8A-4147-A177-3AD203B41FA5}">
                      <a16:colId xmlns:a16="http://schemas.microsoft.com/office/drawing/2014/main" val="606925143"/>
                    </a:ext>
                  </a:extLst>
                </a:gridCol>
                <a:gridCol w="329184">
                  <a:extLst>
                    <a:ext uri="{9D8B030D-6E8A-4147-A177-3AD203B41FA5}">
                      <a16:colId xmlns:a16="http://schemas.microsoft.com/office/drawing/2014/main" val="2584397627"/>
                    </a:ext>
                  </a:extLst>
                </a:gridCol>
                <a:gridCol w="329184">
                  <a:extLst>
                    <a:ext uri="{9D8B030D-6E8A-4147-A177-3AD203B41FA5}">
                      <a16:colId xmlns:a16="http://schemas.microsoft.com/office/drawing/2014/main" val="2295113179"/>
                    </a:ext>
                  </a:extLst>
                </a:gridCol>
                <a:gridCol w="329184">
                  <a:extLst>
                    <a:ext uri="{9D8B030D-6E8A-4147-A177-3AD203B41FA5}">
                      <a16:colId xmlns:a16="http://schemas.microsoft.com/office/drawing/2014/main" val="2091702366"/>
                    </a:ext>
                  </a:extLst>
                </a:gridCol>
                <a:gridCol w="329184">
                  <a:extLst>
                    <a:ext uri="{9D8B030D-6E8A-4147-A177-3AD203B41FA5}">
                      <a16:colId xmlns:a16="http://schemas.microsoft.com/office/drawing/2014/main" val="3312767236"/>
                    </a:ext>
                  </a:extLst>
                </a:gridCol>
                <a:gridCol w="329184">
                  <a:extLst>
                    <a:ext uri="{9D8B030D-6E8A-4147-A177-3AD203B41FA5}">
                      <a16:colId xmlns:a16="http://schemas.microsoft.com/office/drawing/2014/main" val="1385437175"/>
                    </a:ext>
                  </a:extLst>
                </a:gridCol>
                <a:gridCol w="329184">
                  <a:extLst>
                    <a:ext uri="{9D8B030D-6E8A-4147-A177-3AD203B41FA5}">
                      <a16:colId xmlns:a16="http://schemas.microsoft.com/office/drawing/2014/main" val="489279305"/>
                    </a:ext>
                  </a:extLst>
                </a:gridCol>
                <a:gridCol w="329184">
                  <a:extLst>
                    <a:ext uri="{9D8B030D-6E8A-4147-A177-3AD203B41FA5}">
                      <a16:colId xmlns:a16="http://schemas.microsoft.com/office/drawing/2014/main" val="1890401909"/>
                    </a:ext>
                  </a:extLst>
                </a:gridCol>
                <a:gridCol w="329184">
                  <a:extLst>
                    <a:ext uri="{9D8B030D-6E8A-4147-A177-3AD203B41FA5}">
                      <a16:colId xmlns:a16="http://schemas.microsoft.com/office/drawing/2014/main" val="1303497153"/>
                    </a:ext>
                  </a:extLst>
                </a:gridCol>
                <a:gridCol w="329184">
                  <a:extLst>
                    <a:ext uri="{9D8B030D-6E8A-4147-A177-3AD203B41FA5}">
                      <a16:colId xmlns:a16="http://schemas.microsoft.com/office/drawing/2014/main" val="166387391"/>
                    </a:ext>
                  </a:extLst>
                </a:gridCol>
                <a:gridCol w="329184">
                  <a:extLst>
                    <a:ext uri="{9D8B030D-6E8A-4147-A177-3AD203B41FA5}">
                      <a16:colId xmlns:a16="http://schemas.microsoft.com/office/drawing/2014/main" val="4118970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921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- 2023-06-27 15:41:37</a:t>
                      </a:r>
                      <a:r>
                        <a:rPr kumimoji="0" lang="en-US" sz="1000" b="0" i="0" u="none" strike="noStrike" kern="1200" cap="none" spc="0" normalizeH="0" baseline="0" noProof="0">
                          <a:ln>
                            <a:noFill/>
                          </a:ln>
                          <a:solidFill>
                            <a:prstClr val="black"/>
                          </a:solidFill>
                          <a:effectLst/>
                          <a:uLnTx/>
                          <a:uFillTx/>
                          <a:latin typeface="Calibri"/>
                          <a:ea typeface="+mn-ea"/>
                          <a:cs typeface="+mn-cs"/>
                        </a:rPr>
                        <a:t>
 🔷 Do you also think that organoids have a huge potential for biomedical research? 
🔷 Watch the full video to see how fellow scientists from the @[Technical University of Munich] gain insights into developmental processes in cancer organoids. Find out how they use microscopy to understand different spatiotemporal processes in physiologically relevant disease models.
.
#Microhubimaging #fluorescencemicroscopy #mica #technicaluniversityofmunich #tum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02352556"/>
                  </a:ext>
                </a:extLst>
              </a:tr>
            </a:tbl>
          </a:graphicData>
        </a:graphic>
      </p:graphicFrame>
      <p:sp>
        <p:nvSpPr>
          <p:cNvPr id="4" name="Text Placeholder 3">
            <a:extLst>
              <a:ext uri="{FF2B5EF4-FFF2-40B4-BE49-F238E27FC236}">
                <a16:creationId xmlns:a16="http://schemas.microsoft.com/office/drawing/2014/main" id="{DB28D5FF-CD18-4687-A49F-896B0E96827C}"/>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607433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EEC8D-C3FC-4E42-89B5-1DD74C15A91A}"/>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1C2AA733-D603-4401-8ADD-F4E49C54918F}"/>
              </a:ext>
            </a:extLst>
          </p:cNvPr>
          <p:cNvGraphicFramePr>
            <a:graphicFrameLocks noGrp="1"/>
          </p:cNvGraphicFramePr>
          <p:nvPr>
            <p:ph type="tbl" sz="quarter" idx="13"/>
            <p:extLst>
              <p:ext uri="{D42A27DB-BD31-4B8C-83A1-F6EECF244321}">
                <p14:modId xmlns:p14="http://schemas.microsoft.com/office/powerpoint/2010/main" val="59201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76146520"/>
                    </a:ext>
                  </a:extLst>
                </a:gridCol>
                <a:gridCol w="987552">
                  <a:extLst>
                    <a:ext uri="{9D8B030D-6E8A-4147-A177-3AD203B41FA5}">
                      <a16:colId xmlns:a16="http://schemas.microsoft.com/office/drawing/2014/main" val="837375703"/>
                    </a:ext>
                  </a:extLst>
                </a:gridCol>
                <a:gridCol w="329184">
                  <a:extLst>
                    <a:ext uri="{9D8B030D-6E8A-4147-A177-3AD203B41FA5}">
                      <a16:colId xmlns:a16="http://schemas.microsoft.com/office/drawing/2014/main" val="1982464573"/>
                    </a:ext>
                  </a:extLst>
                </a:gridCol>
                <a:gridCol w="329184">
                  <a:extLst>
                    <a:ext uri="{9D8B030D-6E8A-4147-A177-3AD203B41FA5}">
                      <a16:colId xmlns:a16="http://schemas.microsoft.com/office/drawing/2014/main" val="2502788478"/>
                    </a:ext>
                  </a:extLst>
                </a:gridCol>
                <a:gridCol w="329184">
                  <a:extLst>
                    <a:ext uri="{9D8B030D-6E8A-4147-A177-3AD203B41FA5}">
                      <a16:colId xmlns:a16="http://schemas.microsoft.com/office/drawing/2014/main" val="3194184458"/>
                    </a:ext>
                  </a:extLst>
                </a:gridCol>
                <a:gridCol w="329184">
                  <a:extLst>
                    <a:ext uri="{9D8B030D-6E8A-4147-A177-3AD203B41FA5}">
                      <a16:colId xmlns:a16="http://schemas.microsoft.com/office/drawing/2014/main" val="238679057"/>
                    </a:ext>
                  </a:extLst>
                </a:gridCol>
                <a:gridCol w="329184">
                  <a:extLst>
                    <a:ext uri="{9D8B030D-6E8A-4147-A177-3AD203B41FA5}">
                      <a16:colId xmlns:a16="http://schemas.microsoft.com/office/drawing/2014/main" val="588024856"/>
                    </a:ext>
                  </a:extLst>
                </a:gridCol>
                <a:gridCol w="329184">
                  <a:extLst>
                    <a:ext uri="{9D8B030D-6E8A-4147-A177-3AD203B41FA5}">
                      <a16:colId xmlns:a16="http://schemas.microsoft.com/office/drawing/2014/main" val="554172038"/>
                    </a:ext>
                  </a:extLst>
                </a:gridCol>
                <a:gridCol w="329184">
                  <a:extLst>
                    <a:ext uri="{9D8B030D-6E8A-4147-A177-3AD203B41FA5}">
                      <a16:colId xmlns:a16="http://schemas.microsoft.com/office/drawing/2014/main" val="500630728"/>
                    </a:ext>
                  </a:extLst>
                </a:gridCol>
                <a:gridCol w="329184">
                  <a:extLst>
                    <a:ext uri="{9D8B030D-6E8A-4147-A177-3AD203B41FA5}">
                      <a16:colId xmlns:a16="http://schemas.microsoft.com/office/drawing/2014/main" val="1726945021"/>
                    </a:ext>
                  </a:extLst>
                </a:gridCol>
                <a:gridCol w="329184">
                  <a:extLst>
                    <a:ext uri="{9D8B030D-6E8A-4147-A177-3AD203B41FA5}">
                      <a16:colId xmlns:a16="http://schemas.microsoft.com/office/drawing/2014/main" val="2361282637"/>
                    </a:ext>
                  </a:extLst>
                </a:gridCol>
                <a:gridCol w="329184">
                  <a:extLst>
                    <a:ext uri="{9D8B030D-6E8A-4147-A177-3AD203B41FA5}">
                      <a16:colId xmlns:a16="http://schemas.microsoft.com/office/drawing/2014/main" val="3877337054"/>
                    </a:ext>
                  </a:extLst>
                </a:gridCol>
                <a:gridCol w="329184">
                  <a:extLst>
                    <a:ext uri="{9D8B030D-6E8A-4147-A177-3AD203B41FA5}">
                      <a16:colId xmlns:a16="http://schemas.microsoft.com/office/drawing/2014/main" val="1356525154"/>
                    </a:ext>
                  </a:extLst>
                </a:gridCol>
                <a:gridCol w="329184">
                  <a:extLst>
                    <a:ext uri="{9D8B030D-6E8A-4147-A177-3AD203B41FA5}">
                      <a16:colId xmlns:a16="http://schemas.microsoft.com/office/drawing/2014/main" val="1886037361"/>
                    </a:ext>
                  </a:extLst>
                </a:gridCol>
                <a:gridCol w="329184">
                  <a:extLst>
                    <a:ext uri="{9D8B030D-6E8A-4147-A177-3AD203B41FA5}">
                      <a16:colId xmlns:a16="http://schemas.microsoft.com/office/drawing/2014/main" val="2940440946"/>
                    </a:ext>
                  </a:extLst>
                </a:gridCol>
                <a:gridCol w="329184">
                  <a:extLst>
                    <a:ext uri="{9D8B030D-6E8A-4147-A177-3AD203B41FA5}">
                      <a16:colId xmlns:a16="http://schemas.microsoft.com/office/drawing/2014/main" val="2759641868"/>
                    </a:ext>
                  </a:extLst>
                </a:gridCol>
                <a:gridCol w="329184">
                  <a:extLst>
                    <a:ext uri="{9D8B030D-6E8A-4147-A177-3AD203B41FA5}">
                      <a16:colId xmlns:a16="http://schemas.microsoft.com/office/drawing/2014/main" val="562324805"/>
                    </a:ext>
                  </a:extLst>
                </a:gridCol>
                <a:gridCol w="329184">
                  <a:extLst>
                    <a:ext uri="{9D8B030D-6E8A-4147-A177-3AD203B41FA5}">
                      <a16:colId xmlns:a16="http://schemas.microsoft.com/office/drawing/2014/main" val="3980837816"/>
                    </a:ext>
                  </a:extLst>
                </a:gridCol>
                <a:gridCol w="329184">
                  <a:extLst>
                    <a:ext uri="{9D8B030D-6E8A-4147-A177-3AD203B41FA5}">
                      <a16:colId xmlns:a16="http://schemas.microsoft.com/office/drawing/2014/main" val="948692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8195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- 2023-06-26 15:19:43</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new Ivesta 3 Greenough stereo microscopes, Flexacam c5 and i5 cameras, and Enersight Desktop. Simplify and streamline your inspection workflow with these new additions to our portfolio. All are powered by the Enersight software platform. 🙌
.
.
#ivesta3 #enersight #flexacam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Applied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2250216"/>
                  </a:ext>
                </a:extLst>
              </a:tr>
            </a:tbl>
          </a:graphicData>
        </a:graphic>
      </p:graphicFrame>
      <p:sp>
        <p:nvSpPr>
          <p:cNvPr id="4" name="Text Placeholder 3">
            <a:extLst>
              <a:ext uri="{FF2B5EF4-FFF2-40B4-BE49-F238E27FC236}">
                <a16:creationId xmlns:a16="http://schemas.microsoft.com/office/drawing/2014/main" id="{B0D5D385-D1CD-4117-B20F-6DABCBB3703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0313134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D335-4CD0-427B-A051-FE3230548AF9}"/>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EFB66B47-D82D-4057-A608-D77CBE2757BC}"/>
              </a:ext>
            </a:extLst>
          </p:cNvPr>
          <p:cNvGraphicFramePr>
            <a:graphicFrameLocks noGrp="1"/>
          </p:cNvGraphicFramePr>
          <p:nvPr>
            <p:ph type="tbl" sz="quarter" idx="13"/>
            <p:extLst>
              <p:ext uri="{D42A27DB-BD31-4B8C-83A1-F6EECF244321}">
                <p14:modId xmlns:p14="http://schemas.microsoft.com/office/powerpoint/2010/main" val="770919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27997691"/>
                    </a:ext>
                  </a:extLst>
                </a:gridCol>
                <a:gridCol w="987552">
                  <a:extLst>
                    <a:ext uri="{9D8B030D-6E8A-4147-A177-3AD203B41FA5}">
                      <a16:colId xmlns:a16="http://schemas.microsoft.com/office/drawing/2014/main" val="922174491"/>
                    </a:ext>
                  </a:extLst>
                </a:gridCol>
                <a:gridCol w="329184">
                  <a:extLst>
                    <a:ext uri="{9D8B030D-6E8A-4147-A177-3AD203B41FA5}">
                      <a16:colId xmlns:a16="http://schemas.microsoft.com/office/drawing/2014/main" val="3414236232"/>
                    </a:ext>
                  </a:extLst>
                </a:gridCol>
                <a:gridCol w="329184">
                  <a:extLst>
                    <a:ext uri="{9D8B030D-6E8A-4147-A177-3AD203B41FA5}">
                      <a16:colId xmlns:a16="http://schemas.microsoft.com/office/drawing/2014/main" val="3103270675"/>
                    </a:ext>
                  </a:extLst>
                </a:gridCol>
                <a:gridCol w="329184">
                  <a:extLst>
                    <a:ext uri="{9D8B030D-6E8A-4147-A177-3AD203B41FA5}">
                      <a16:colId xmlns:a16="http://schemas.microsoft.com/office/drawing/2014/main" val="2135428367"/>
                    </a:ext>
                  </a:extLst>
                </a:gridCol>
                <a:gridCol w="329184">
                  <a:extLst>
                    <a:ext uri="{9D8B030D-6E8A-4147-A177-3AD203B41FA5}">
                      <a16:colId xmlns:a16="http://schemas.microsoft.com/office/drawing/2014/main" val="2188092733"/>
                    </a:ext>
                  </a:extLst>
                </a:gridCol>
                <a:gridCol w="329184">
                  <a:extLst>
                    <a:ext uri="{9D8B030D-6E8A-4147-A177-3AD203B41FA5}">
                      <a16:colId xmlns:a16="http://schemas.microsoft.com/office/drawing/2014/main" val="4154366194"/>
                    </a:ext>
                  </a:extLst>
                </a:gridCol>
                <a:gridCol w="329184">
                  <a:extLst>
                    <a:ext uri="{9D8B030D-6E8A-4147-A177-3AD203B41FA5}">
                      <a16:colId xmlns:a16="http://schemas.microsoft.com/office/drawing/2014/main" val="1834011990"/>
                    </a:ext>
                  </a:extLst>
                </a:gridCol>
                <a:gridCol w="329184">
                  <a:extLst>
                    <a:ext uri="{9D8B030D-6E8A-4147-A177-3AD203B41FA5}">
                      <a16:colId xmlns:a16="http://schemas.microsoft.com/office/drawing/2014/main" val="1475249621"/>
                    </a:ext>
                  </a:extLst>
                </a:gridCol>
                <a:gridCol w="329184">
                  <a:extLst>
                    <a:ext uri="{9D8B030D-6E8A-4147-A177-3AD203B41FA5}">
                      <a16:colId xmlns:a16="http://schemas.microsoft.com/office/drawing/2014/main" val="2044559160"/>
                    </a:ext>
                  </a:extLst>
                </a:gridCol>
                <a:gridCol w="329184">
                  <a:extLst>
                    <a:ext uri="{9D8B030D-6E8A-4147-A177-3AD203B41FA5}">
                      <a16:colId xmlns:a16="http://schemas.microsoft.com/office/drawing/2014/main" val="2380114082"/>
                    </a:ext>
                  </a:extLst>
                </a:gridCol>
                <a:gridCol w="329184">
                  <a:extLst>
                    <a:ext uri="{9D8B030D-6E8A-4147-A177-3AD203B41FA5}">
                      <a16:colId xmlns:a16="http://schemas.microsoft.com/office/drawing/2014/main" val="3002201232"/>
                    </a:ext>
                  </a:extLst>
                </a:gridCol>
                <a:gridCol w="329184">
                  <a:extLst>
                    <a:ext uri="{9D8B030D-6E8A-4147-A177-3AD203B41FA5}">
                      <a16:colId xmlns:a16="http://schemas.microsoft.com/office/drawing/2014/main" val="2966226233"/>
                    </a:ext>
                  </a:extLst>
                </a:gridCol>
                <a:gridCol w="329184">
                  <a:extLst>
                    <a:ext uri="{9D8B030D-6E8A-4147-A177-3AD203B41FA5}">
                      <a16:colId xmlns:a16="http://schemas.microsoft.com/office/drawing/2014/main" val="3049553930"/>
                    </a:ext>
                  </a:extLst>
                </a:gridCol>
                <a:gridCol w="329184">
                  <a:extLst>
                    <a:ext uri="{9D8B030D-6E8A-4147-A177-3AD203B41FA5}">
                      <a16:colId xmlns:a16="http://schemas.microsoft.com/office/drawing/2014/main" val="2438466716"/>
                    </a:ext>
                  </a:extLst>
                </a:gridCol>
                <a:gridCol w="329184">
                  <a:extLst>
                    <a:ext uri="{9D8B030D-6E8A-4147-A177-3AD203B41FA5}">
                      <a16:colId xmlns:a16="http://schemas.microsoft.com/office/drawing/2014/main" val="1829368174"/>
                    </a:ext>
                  </a:extLst>
                </a:gridCol>
                <a:gridCol w="329184">
                  <a:extLst>
                    <a:ext uri="{9D8B030D-6E8A-4147-A177-3AD203B41FA5}">
                      <a16:colId xmlns:a16="http://schemas.microsoft.com/office/drawing/2014/main" val="1927212678"/>
                    </a:ext>
                  </a:extLst>
                </a:gridCol>
                <a:gridCol w="329184">
                  <a:extLst>
                    <a:ext uri="{9D8B030D-6E8A-4147-A177-3AD203B41FA5}">
                      <a16:colId xmlns:a16="http://schemas.microsoft.com/office/drawing/2014/main" val="213954604"/>
                    </a:ext>
                  </a:extLst>
                </a:gridCol>
                <a:gridCol w="329184">
                  <a:extLst>
                    <a:ext uri="{9D8B030D-6E8A-4147-A177-3AD203B41FA5}">
                      <a16:colId xmlns:a16="http://schemas.microsoft.com/office/drawing/2014/main" val="434276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2914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- 2023-06-19 15:08:31</a:t>
                      </a:r>
                      <a:r>
                        <a:rPr kumimoji="0" lang="en-US" sz="1000" b="0" i="0" u="none" strike="noStrike" kern="1200" cap="none" spc="0" normalizeH="0" baseline="0" noProof="0">
                          <a:ln>
                            <a:noFill/>
                          </a:ln>
                          <a:solidFill>
                            <a:prstClr val="black"/>
                          </a:solidFill>
                          <a:effectLst/>
                          <a:uLnTx/>
                          <a:uFillTx/>
                          <a:latin typeface="Calibri"/>
                          <a:ea typeface="+mn-ea"/>
                          <a:cs typeface="+mn-cs"/>
                        </a:rPr>
                        <a:t>
 💥 Consistent microscope operation, thanks to an all-in-one software platform, can save you time for your industrial applications. This software, as part of our inspection portfolio, will offer an additional operation mode. Curious to know more? Coming soon on June 26th, 2023! 🙌🆕
#enersight #flexacam #qualitycontrol #qualityinspection #inspection #energizedforinspection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2318679"/>
                  </a:ext>
                </a:extLst>
              </a:tr>
            </a:tbl>
          </a:graphicData>
        </a:graphic>
      </p:graphicFrame>
      <p:sp>
        <p:nvSpPr>
          <p:cNvPr id="4" name="Text Placeholder 3">
            <a:extLst>
              <a:ext uri="{FF2B5EF4-FFF2-40B4-BE49-F238E27FC236}">
                <a16:creationId xmlns:a16="http://schemas.microsoft.com/office/drawing/2014/main" id="{A2DA76F8-DABD-49DA-A36D-58771273010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9248591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0AC7-34C2-4735-8E82-584DFD9A5DFC}"/>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EDA79E31-8500-4F5D-A379-EE1B71377D7A}"/>
              </a:ext>
            </a:extLst>
          </p:cNvPr>
          <p:cNvGraphicFramePr>
            <a:graphicFrameLocks noGrp="1"/>
          </p:cNvGraphicFramePr>
          <p:nvPr>
            <p:ph type="tbl" sz="quarter" idx="13"/>
            <p:extLst>
              <p:ext uri="{D42A27DB-BD31-4B8C-83A1-F6EECF244321}">
                <p14:modId xmlns:p14="http://schemas.microsoft.com/office/powerpoint/2010/main" val="142028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45115304"/>
                    </a:ext>
                  </a:extLst>
                </a:gridCol>
                <a:gridCol w="987552">
                  <a:extLst>
                    <a:ext uri="{9D8B030D-6E8A-4147-A177-3AD203B41FA5}">
                      <a16:colId xmlns:a16="http://schemas.microsoft.com/office/drawing/2014/main" val="3545855583"/>
                    </a:ext>
                  </a:extLst>
                </a:gridCol>
                <a:gridCol w="329184">
                  <a:extLst>
                    <a:ext uri="{9D8B030D-6E8A-4147-A177-3AD203B41FA5}">
                      <a16:colId xmlns:a16="http://schemas.microsoft.com/office/drawing/2014/main" val="99389090"/>
                    </a:ext>
                  </a:extLst>
                </a:gridCol>
                <a:gridCol w="329184">
                  <a:extLst>
                    <a:ext uri="{9D8B030D-6E8A-4147-A177-3AD203B41FA5}">
                      <a16:colId xmlns:a16="http://schemas.microsoft.com/office/drawing/2014/main" val="3447380335"/>
                    </a:ext>
                  </a:extLst>
                </a:gridCol>
                <a:gridCol w="329184">
                  <a:extLst>
                    <a:ext uri="{9D8B030D-6E8A-4147-A177-3AD203B41FA5}">
                      <a16:colId xmlns:a16="http://schemas.microsoft.com/office/drawing/2014/main" val="950986702"/>
                    </a:ext>
                  </a:extLst>
                </a:gridCol>
                <a:gridCol w="329184">
                  <a:extLst>
                    <a:ext uri="{9D8B030D-6E8A-4147-A177-3AD203B41FA5}">
                      <a16:colId xmlns:a16="http://schemas.microsoft.com/office/drawing/2014/main" val="2700638162"/>
                    </a:ext>
                  </a:extLst>
                </a:gridCol>
                <a:gridCol w="329184">
                  <a:extLst>
                    <a:ext uri="{9D8B030D-6E8A-4147-A177-3AD203B41FA5}">
                      <a16:colId xmlns:a16="http://schemas.microsoft.com/office/drawing/2014/main" val="2712912873"/>
                    </a:ext>
                  </a:extLst>
                </a:gridCol>
                <a:gridCol w="329184">
                  <a:extLst>
                    <a:ext uri="{9D8B030D-6E8A-4147-A177-3AD203B41FA5}">
                      <a16:colId xmlns:a16="http://schemas.microsoft.com/office/drawing/2014/main" val="2959538846"/>
                    </a:ext>
                  </a:extLst>
                </a:gridCol>
                <a:gridCol w="329184">
                  <a:extLst>
                    <a:ext uri="{9D8B030D-6E8A-4147-A177-3AD203B41FA5}">
                      <a16:colId xmlns:a16="http://schemas.microsoft.com/office/drawing/2014/main" val="1248667412"/>
                    </a:ext>
                  </a:extLst>
                </a:gridCol>
                <a:gridCol w="329184">
                  <a:extLst>
                    <a:ext uri="{9D8B030D-6E8A-4147-A177-3AD203B41FA5}">
                      <a16:colId xmlns:a16="http://schemas.microsoft.com/office/drawing/2014/main" val="2671741330"/>
                    </a:ext>
                  </a:extLst>
                </a:gridCol>
                <a:gridCol w="329184">
                  <a:extLst>
                    <a:ext uri="{9D8B030D-6E8A-4147-A177-3AD203B41FA5}">
                      <a16:colId xmlns:a16="http://schemas.microsoft.com/office/drawing/2014/main" val="3922122348"/>
                    </a:ext>
                  </a:extLst>
                </a:gridCol>
                <a:gridCol w="329184">
                  <a:extLst>
                    <a:ext uri="{9D8B030D-6E8A-4147-A177-3AD203B41FA5}">
                      <a16:colId xmlns:a16="http://schemas.microsoft.com/office/drawing/2014/main" val="704925534"/>
                    </a:ext>
                  </a:extLst>
                </a:gridCol>
                <a:gridCol w="329184">
                  <a:extLst>
                    <a:ext uri="{9D8B030D-6E8A-4147-A177-3AD203B41FA5}">
                      <a16:colId xmlns:a16="http://schemas.microsoft.com/office/drawing/2014/main" val="4055450344"/>
                    </a:ext>
                  </a:extLst>
                </a:gridCol>
                <a:gridCol w="329184">
                  <a:extLst>
                    <a:ext uri="{9D8B030D-6E8A-4147-A177-3AD203B41FA5}">
                      <a16:colId xmlns:a16="http://schemas.microsoft.com/office/drawing/2014/main" val="406168636"/>
                    </a:ext>
                  </a:extLst>
                </a:gridCol>
                <a:gridCol w="329184">
                  <a:extLst>
                    <a:ext uri="{9D8B030D-6E8A-4147-A177-3AD203B41FA5}">
                      <a16:colId xmlns:a16="http://schemas.microsoft.com/office/drawing/2014/main" val="2952136028"/>
                    </a:ext>
                  </a:extLst>
                </a:gridCol>
                <a:gridCol w="329184">
                  <a:extLst>
                    <a:ext uri="{9D8B030D-6E8A-4147-A177-3AD203B41FA5}">
                      <a16:colId xmlns:a16="http://schemas.microsoft.com/office/drawing/2014/main" val="4251110992"/>
                    </a:ext>
                  </a:extLst>
                </a:gridCol>
                <a:gridCol w="329184">
                  <a:extLst>
                    <a:ext uri="{9D8B030D-6E8A-4147-A177-3AD203B41FA5}">
                      <a16:colId xmlns:a16="http://schemas.microsoft.com/office/drawing/2014/main" val="3281785493"/>
                    </a:ext>
                  </a:extLst>
                </a:gridCol>
                <a:gridCol w="329184">
                  <a:extLst>
                    <a:ext uri="{9D8B030D-6E8A-4147-A177-3AD203B41FA5}">
                      <a16:colId xmlns:a16="http://schemas.microsoft.com/office/drawing/2014/main" val="2398747154"/>
                    </a:ext>
                  </a:extLst>
                </a:gridCol>
                <a:gridCol w="329184">
                  <a:extLst>
                    <a:ext uri="{9D8B030D-6E8A-4147-A177-3AD203B41FA5}">
                      <a16:colId xmlns:a16="http://schemas.microsoft.com/office/drawing/2014/main" val="195432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84489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- 2023-06-16 14:16:39</a:t>
                      </a:r>
                      <a:r>
                        <a:rPr kumimoji="0" lang="en-US" sz="1000" b="0" i="0" u="none" strike="noStrike" kern="1200" cap="none" spc="0" normalizeH="0" baseline="0" noProof="0">
                          <a:ln>
                            <a:noFill/>
                          </a:ln>
                          <a:solidFill>
                            <a:prstClr val="black"/>
                          </a:solidFill>
                          <a:effectLst/>
                          <a:uLnTx/>
                          <a:uFillTx/>
                          <a:latin typeface="Calibri"/>
                          <a:ea typeface="+mn-ea"/>
                          <a:cs typeface="+mn-cs"/>
                        </a:rPr>
                        <a:t>
 Understanding the #microenvironment of normal and diseased tissues can help researchers predict disease progression and develop better cancer treatments. Cell DIVE visualizes, identifies, and quantifies important biomarkers, giving researchers the tools to discover the next breakthrough in #immunooncology. 
.
.
✅ Watch this video 🎥 to learn more! 
👉 Link in Story.
.
.
#CellDIVE #cancerresearch #tissueresearch #biomarkers #tumors #tissue #microenvironment #multiplexed #cancer #immunotherapy #researchers #treatments #development #diseaseresearch #multiplexed #hyperplexed #biotumormarkers #cancerinvestigation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7447707"/>
                  </a:ext>
                </a:extLst>
              </a:tr>
            </a:tbl>
          </a:graphicData>
        </a:graphic>
      </p:graphicFrame>
      <p:sp>
        <p:nvSpPr>
          <p:cNvPr id="4" name="Text Placeholder 3">
            <a:extLst>
              <a:ext uri="{FF2B5EF4-FFF2-40B4-BE49-F238E27FC236}">
                <a16:creationId xmlns:a16="http://schemas.microsoft.com/office/drawing/2014/main" id="{00B66F70-3649-4D5B-9A2A-5B060C4690F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8563577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47785-6D0E-4416-A499-FA76CC0BAE15}"/>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A15CF33A-D98F-43C7-A970-A0787F4299DD}"/>
              </a:ext>
            </a:extLst>
          </p:cNvPr>
          <p:cNvGraphicFramePr>
            <a:graphicFrameLocks noGrp="1"/>
          </p:cNvGraphicFramePr>
          <p:nvPr>
            <p:ph type="tbl" sz="quarter" idx="13"/>
            <p:extLst>
              <p:ext uri="{D42A27DB-BD31-4B8C-83A1-F6EECF244321}">
                <p14:modId xmlns:p14="http://schemas.microsoft.com/office/powerpoint/2010/main" val="1310164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10958552"/>
                    </a:ext>
                  </a:extLst>
                </a:gridCol>
                <a:gridCol w="987552">
                  <a:extLst>
                    <a:ext uri="{9D8B030D-6E8A-4147-A177-3AD203B41FA5}">
                      <a16:colId xmlns:a16="http://schemas.microsoft.com/office/drawing/2014/main" val="1951518569"/>
                    </a:ext>
                  </a:extLst>
                </a:gridCol>
                <a:gridCol w="329184">
                  <a:extLst>
                    <a:ext uri="{9D8B030D-6E8A-4147-A177-3AD203B41FA5}">
                      <a16:colId xmlns:a16="http://schemas.microsoft.com/office/drawing/2014/main" val="2213264787"/>
                    </a:ext>
                  </a:extLst>
                </a:gridCol>
                <a:gridCol w="329184">
                  <a:extLst>
                    <a:ext uri="{9D8B030D-6E8A-4147-A177-3AD203B41FA5}">
                      <a16:colId xmlns:a16="http://schemas.microsoft.com/office/drawing/2014/main" val="95030383"/>
                    </a:ext>
                  </a:extLst>
                </a:gridCol>
                <a:gridCol w="329184">
                  <a:extLst>
                    <a:ext uri="{9D8B030D-6E8A-4147-A177-3AD203B41FA5}">
                      <a16:colId xmlns:a16="http://schemas.microsoft.com/office/drawing/2014/main" val="3948678710"/>
                    </a:ext>
                  </a:extLst>
                </a:gridCol>
                <a:gridCol w="329184">
                  <a:extLst>
                    <a:ext uri="{9D8B030D-6E8A-4147-A177-3AD203B41FA5}">
                      <a16:colId xmlns:a16="http://schemas.microsoft.com/office/drawing/2014/main" val="1473070993"/>
                    </a:ext>
                  </a:extLst>
                </a:gridCol>
                <a:gridCol w="329184">
                  <a:extLst>
                    <a:ext uri="{9D8B030D-6E8A-4147-A177-3AD203B41FA5}">
                      <a16:colId xmlns:a16="http://schemas.microsoft.com/office/drawing/2014/main" val="1063363333"/>
                    </a:ext>
                  </a:extLst>
                </a:gridCol>
                <a:gridCol w="329184">
                  <a:extLst>
                    <a:ext uri="{9D8B030D-6E8A-4147-A177-3AD203B41FA5}">
                      <a16:colId xmlns:a16="http://schemas.microsoft.com/office/drawing/2014/main" val="1982468903"/>
                    </a:ext>
                  </a:extLst>
                </a:gridCol>
                <a:gridCol w="329184">
                  <a:extLst>
                    <a:ext uri="{9D8B030D-6E8A-4147-A177-3AD203B41FA5}">
                      <a16:colId xmlns:a16="http://schemas.microsoft.com/office/drawing/2014/main" val="1757193457"/>
                    </a:ext>
                  </a:extLst>
                </a:gridCol>
                <a:gridCol w="329184">
                  <a:extLst>
                    <a:ext uri="{9D8B030D-6E8A-4147-A177-3AD203B41FA5}">
                      <a16:colId xmlns:a16="http://schemas.microsoft.com/office/drawing/2014/main" val="1413286257"/>
                    </a:ext>
                  </a:extLst>
                </a:gridCol>
                <a:gridCol w="329184">
                  <a:extLst>
                    <a:ext uri="{9D8B030D-6E8A-4147-A177-3AD203B41FA5}">
                      <a16:colId xmlns:a16="http://schemas.microsoft.com/office/drawing/2014/main" val="515640613"/>
                    </a:ext>
                  </a:extLst>
                </a:gridCol>
                <a:gridCol w="329184">
                  <a:extLst>
                    <a:ext uri="{9D8B030D-6E8A-4147-A177-3AD203B41FA5}">
                      <a16:colId xmlns:a16="http://schemas.microsoft.com/office/drawing/2014/main" val="1532590671"/>
                    </a:ext>
                  </a:extLst>
                </a:gridCol>
                <a:gridCol w="329184">
                  <a:extLst>
                    <a:ext uri="{9D8B030D-6E8A-4147-A177-3AD203B41FA5}">
                      <a16:colId xmlns:a16="http://schemas.microsoft.com/office/drawing/2014/main" val="2132757219"/>
                    </a:ext>
                  </a:extLst>
                </a:gridCol>
                <a:gridCol w="329184">
                  <a:extLst>
                    <a:ext uri="{9D8B030D-6E8A-4147-A177-3AD203B41FA5}">
                      <a16:colId xmlns:a16="http://schemas.microsoft.com/office/drawing/2014/main" val="2094032050"/>
                    </a:ext>
                  </a:extLst>
                </a:gridCol>
                <a:gridCol w="329184">
                  <a:extLst>
                    <a:ext uri="{9D8B030D-6E8A-4147-A177-3AD203B41FA5}">
                      <a16:colId xmlns:a16="http://schemas.microsoft.com/office/drawing/2014/main" val="2574244376"/>
                    </a:ext>
                  </a:extLst>
                </a:gridCol>
                <a:gridCol w="329184">
                  <a:extLst>
                    <a:ext uri="{9D8B030D-6E8A-4147-A177-3AD203B41FA5}">
                      <a16:colId xmlns:a16="http://schemas.microsoft.com/office/drawing/2014/main" val="368218510"/>
                    </a:ext>
                  </a:extLst>
                </a:gridCol>
                <a:gridCol w="329184">
                  <a:extLst>
                    <a:ext uri="{9D8B030D-6E8A-4147-A177-3AD203B41FA5}">
                      <a16:colId xmlns:a16="http://schemas.microsoft.com/office/drawing/2014/main" val="1790083272"/>
                    </a:ext>
                  </a:extLst>
                </a:gridCol>
                <a:gridCol w="329184">
                  <a:extLst>
                    <a:ext uri="{9D8B030D-6E8A-4147-A177-3AD203B41FA5}">
                      <a16:colId xmlns:a16="http://schemas.microsoft.com/office/drawing/2014/main" val="2299447387"/>
                    </a:ext>
                  </a:extLst>
                </a:gridCol>
                <a:gridCol w="329184">
                  <a:extLst>
                    <a:ext uri="{9D8B030D-6E8A-4147-A177-3AD203B41FA5}">
                      <a16:colId xmlns:a16="http://schemas.microsoft.com/office/drawing/2014/main" val="3572581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5357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- 2023-06-14 15:25:24</a:t>
                      </a:r>
                      <a:r>
                        <a:rPr kumimoji="0" lang="en-US" sz="1000" b="0" i="0" u="none" strike="noStrike" kern="1200" cap="none" spc="0" normalizeH="0" baseline="0" noProof="0">
                          <a:ln>
                            <a:noFill/>
                          </a:ln>
                          <a:solidFill>
                            <a:prstClr val="black"/>
                          </a:solidFill>
                          <a:effectLst/>
                          <a:uLnTx/>
                          <a:uFillTx/>
                          <a:latin typeface="Calibri"/>
                          <a:ea typeface="+mn-ea"/>
                          <a:cs typeface="+mn-cs"/>
                        </a:rPr>
                        <a:t>
 Read this article to see how studying central nervous system development and neural activity in Drosophila embryos expressing a GCaMP calcium indicator in the neurons can be improved with a THUNDER imager. A time-lapse image series showing Ca transients was obtained.
#microscopy #cellbiology #THUNDER #neurons #science #research #drosophila #calcium #GCaMP #imager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286910"/>
                  </a:ext>
                </a:extLst>
              </a:tr>
            </a:tbl>
          </a:graphicData>
        </a:graphic>
      </p:graphicFrame>
      <p:sp>
        <p:nvSpPr>
          <p:cNvPr id="4" name="Text Placeholder 3">
            <a:extLst>
              <a:ext uri="{FF2B5EF4-FFF2-40B4-BE49-F238E27FC236}">
                <a16:creationId xmlns:a16="http://schemas.microsoft.com/office/drawing/2014/main" id="{E3BC3C83-D34D-46D3-8FB4-BD7BE7668F19}"/>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8733105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FD1E-B646-4C66-AE1B-4F6BCB2C8F8E}"/>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AD92A283-DADD-4F06-BC59-89B7D1994A68}"/>
              </a:ext>
            </a:extLst>
          </p:cNvPr>
          <p:cNvGraphicFramePr>
            <a:graphicFrameLocks noGrp="1"/>
          </p:cNvGraphicFramePr>
          <p:nvPr>
            <p:ph type="tbl" sz="quarter" idx="13"/>
            <p:extLst>
              <p:ext uri="{D42A27DB-BD31-4B8C-83A1-F6EECF244321}">
                <p14:modId xmlns:p14="http://schemas.microsoft.com/office/powerpoint/2010/main" val="3946346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90448063"/>
                    </a:ext>
                  </a:extLst>
                </a:gridCol>
                <a:gridCol w="987552">
                  <a:extLst>
                    <a:ext uri="{9D8B030D-6E8A-4147-A177-3AD203B41FA5}">
                      <a16:colId xmlns:a16="http://schemas.microsoft.com/office/drawing/2014/main" val="4206993221"/>
                    </a:ext>
                  </a:extLst>
                </a:gridCol>
                <a:gridCol w="329184">
                  <a:extLst>
                    <a:ext uri="{9D8B030D-6E8A-4147-A177-3AD203B41FA5}">
                      <a16:colId xmlns:a16="http://schemas.microsoft.com/office/drawing/2014/main" val="470095856"/>
                    </a:ext>
                  </a:extLst>
                </a:gridCol>
                <a:gridCol w="329184">
                  <a:extLst>
                    <a:ext uri="{9D8B030D-6E8A-4147-A177-3AD203B41FA5}">
                      <a16:colId xmlns:a16="http://schemas.microsoft.com/office/drawing/2014/main" val="567823869"/>
                    </a:ext>
                  </a:extLst>
                </a:gridCol>
                <a:gridCol w="329184">
                  <a:extLst>
                    <a:ext uri="{9D8B030D-6E8A-4147-A177-3AD203B41FA5}">
                      <a16:colId xmlns:a16="http://schemas.microsoft.com/office/drawing/2014/main" val="264149932"/>
                    </a:ext>
                  </a:extLst>
                </a:gridCol>
                <a:gridCol w="329184">
                  <a:extLst>
                    <a:ext uri="{9D8B030D-6E8A-4147-A177-3AD203B41FA5}">
                      <a16:colId xmlns:a16="http://schemas.microsoft.com/office/drawing/2014/main" val="4169519893"/>
                    </a:ext>
                  </a:extLst>
                </a:gridCol>
                <a:gridCol w="329184">
                  <a:extLst>
                    <a:ext uri="{9D8B030D-6E8A-4147-A177-3AD203B41FA5}">
                      <a16:colId xmlns:a16="http://schemas.microsoft.com/office/drawing/2014/main" val="1154405330"/>
                    </a:ext>
                  </a:extLst>
                </a:gridCol>
                <a:gridCol w="329184">
                  <a:extLst>
                    <a:ext uri="{9D8B030D-6E8A-4147-A177-3AD203B41FA5}">
                      <a16:colId xmlns:a16="http://schemas.microsoft.com/office/drawing/2014/main" val="4042129668"/>
                    </a:ext>
                  </a:extLst>
                </a:gridCol>
                <a:gridCol w="329184">
                  <a:extLst>
                    <a:ext uri="{9D8B030D-6E8A-4147-A177-3AD203B41FA5}">
                      <a16:colId xmlns:a16="http://schemas.microsoft.com/office/drawing/2014/main" val="4246330438"/>
                    </a:ext>
                  </a:extLst>
                </a:gridCol>
                <a:gridCol w="329184">
                  <a:extLst>
                    <a:ext uri="{9D8B030D-6E8A-4147-A177-3AD203B41FA5}">
                      <a16:colId xmlns:a16="http://schemas.microsoft.com/office/drawing/2014/main" val="3154712308"/>
                    </a:ext>
                  </a:extLst>
                </a:gridCol>
                <a:gridCol w="329184">
                  <a:extLst>
                    <a:ext uri="{9D8B030D-6E8A-4147-A177-3AD203B41FA5}">
                      <a16:colId xmlns:a16="http://schemas.microsoft.com/office/drawing/2014/main" val="3700807123"/>
                    </a:ext>
                  </a:extLst>
                </a:gridCol>
                <a:gridCol w="329184">
                  <a:extLst>
                    <a:ext uri="{9D8B030D-6E8A-4147-A177-3AD203B41FA5}">
                      <a16:colId xmlns:a16="http://schemas.microsoft.com/office/drawing/2014/main" val="1014410764"/>
                    </a:ext>
                  </a:extLst>
                </a:gridCol>
                <a:gridCol w="329184">
                  <a:extLst>
                    <a:ext uri="{9D8B030D-6E8A-4147-A177-3AD203B41FA5}">
                      <a16:colId xmlns:a16="http://schemas.microsoft.com/office/drawing/2014/main" val="3486721422"/>
                    </a:ext>
                  </a:extLst>
                </a:gridCol>
                <a:gridCol w="329184">
                  <a:extLst>
                    <a:ext uri="{9D8B030D-6E8A-4147-A177-3AD203B41FA5}">
                      <a16:colId xmlns:a16="http://schemas.microsoft.com/office/drawing/2014/main" val="3112109268"/>
                    </a:ext>
                  </a:extLst>
                </a:gridCol>
                <a:gridCol w="329184">
                  <a:extLst>
                    <a:ext uri="{9D8B030D-6E8A-4147-A177-3AD203B41FA5}">
                      <a16:colId xmlns:a16="http://schemas.microsoft.com/office/drawing/2014/main" val="1212510747"/>
                    </a:ext>
                  </a:extLst>
                </a:gridCol>
                <a:gridCol w="329184">
                  <a:extLst>
                    <a:ext uri="{9D8B030D-6E8A-4147-A177-3AD203B41FA5}">
                      <a16:colId xmlns:a16="http://schemas.microsoft.com/office/drawing/2014/main" val="2395785152"/>
                    </a:ext>
                  </a:extLst>
                </a:gridCol>
                <a:gridCol w="329184">
                  <a:extLst>
                    <a:ext uri="{9D8B030D-6E8A-4147-A177-3AD203B41FA5}">
                      <a16:colId xmlns:a16="http://schemas.microsoft.com/office/drawing/2014/main" val="997262284"/>
                    </a:ext>
                  </a:extLst>
                </a:gridCol>
                <a:gridCol w="329184">
                  <a:extLst>
                    <a:ext uri="{9D8B030D-6E8A-4147-A177-3AD203B41FA5}">
                      <a16:colId xmlns:a16="http://schemas.microsoft.com/office/drawing/2014/main" val="2337539704"/>
                    </a:ext>
                  </a:extLst>
                </a:gridCol>
                <a:gridCol w="329184">
                  <a:extLst>
                    <a:ext uri="{9D8B030D-6E8A-4147-A177-3AD203B41FA5}">
                      <a16:colId xmlns:a16="http://schemas.microsoft.com/office/drawing/2014/main" val="425390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47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- 2023-06-09 14:53:01</a:t>
                      </a:r>
                      <a:r>
                        <a:rPr kumimoji="0" lang="en-US" sz="1000" b="0" i="0" u="none" strike="noStrike" kern="1200" cap="none" spc="0" normalizeH="0" baseline="0" noProof="0">
                          <a:ln>
                            <a:noFill/>
                          </a:ln>
                          <a:solidFill>
                            <a:prstClr val="black"/>
                          </a:solidFill>
                          <a:effectLst/>
                          <a:uLnTx/>
                          <a:uFillTx/>
                          <a:latin typeface="Calibri"/>
                          <a:ea typeface="+mn-ea"/>
                          <a:cs typeface="+mn-cs"/>
                        </a:rPr>
                        <a:t>
 🕹 We had the pleasure of having our Leica workshops on Wednesday and Thursday. See here a couple of novelties to the venue of the ELMI 2023, in Noordwijkerhout, NL. 💁🙌🔬
#THUNDER  #AI #Aivia #STELLARIS #Mica #ELMI2023 #leicamicrosystems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5193145"/>
                  </a:ext>
                </a:extLst>
              </a:tr>
            </a:tbl>
          </a:graphicData>
        </a:graphic>
      </p:graphicFrame>
      <p:sp>
        <p:nvSpPr>
          <p:cNvPr id="4" name="Text Placeholder 3">
            <a:extLst>
              <a:ext uri="{FF2B5EF4-FFF2-40B4-BE49-F238E27FC236}">
                <a16:creationId xmlns:a16="http://schemas.microsoft.com/office/drawing/2014/main" id="{434BAC49-380B-4D81-AE64-355FDEA66F1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1180746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E5B1-B3CA-4A79-9C97-C1BD00D44F1B}"/>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55FF0616-F35B-415E-B620-4C2D8B610F44}"/>
              </a:ext>
            </a:extLst>
          </p:cNvPr>
          <p:cNvGraphicFramePr>
            <a:graphicFrameLocks noGrp="1"/>
          </p:cNvGraphicFramePr>
          <p:nvPr>
            <p:ph type="tbl" sz="quarter" idx="13"/>
            <p:extLst>
              <p:ext uri="{D42A27DB-BD31-4B8C-83A1-F6EECF244321}">
                <p14:modId xmlns:p14="http://schemas.microsoft.com/office/powerpoint/2010/main" val="321696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25899127"/>
                    </a:ext>
                  </a:extLst>
                </a:gridCol>
                <a:gridCol w="987552">
                  <a:extLst>
                    <a:ext uri="{9D8B030D-6E8A-4147-A177-3AD203B41FA5}">
                      <a16:colId xmlns:a16="http://schemas.microsoft.com/office/drawing/2014/main" val="932142323"/>
                    </a:ext>
                  </a:extLst>
                </a:gridCol>
                <a:gridCol w="329184">
                  <a:extLst>
                    <a:ext uri="{9D8B030D-6E8A-4147-A177-3AD203B41FA5}">
                      <a16:colId xmlns:a16="http://schemas.microsoft.com/office/drawing/2014/main" val="3578123954"/>
                    </a:ext>
                  </a:extLst>
                </a:gridCol>
                <a:gridCol w="329184">
                  <a:extLst>
                    <a:ext uri="{9D8B030D-6E8A-4147-A177-3AD203B41FA5}">
                      <a16:colId xmlns:a16="http://schemas.microsoft.com/office/drawing/2014/main" val="773246735"/>
                    </a:ext>
                  </a:extLst>
                </a:gridCol>
                <a:gridCol w="329184">
                  <a:extLst>
                    <a:ext uri="{9D8B030D-6E8A-4147-A177-3AD203B41FA5}">
                      <a16:colId xmlns:a16="http://schemas.microsoft.com/office/drawing/2014/main" val="1204893443"/>
                    </a:ext>
                  </a:extLst>
                </a:gridCol>
                <a:gridCol w="329184">
                  <a:extLst>
                    <a:ext uri="{9D8B030D-6E8A-4147-A177-3AD203B41FA5}">
                      <a16:colId xmlns:a16="http://schemas.microsoft.com/office/drawing/2014/main" val="160548972"/>
                    </a:ext>
                  </a:extLst>
                </a:gridCol>
                <a:gridCol w="329184">
                  <a:extLst>
                    <a:ext uri="{9D8B030D-6E8A-4147-A177-3AD203B41FA5}">
                      <a16:colId xmlns:a16="http://schemas.microsoft.com/office/drawing/2014/main" val="913852362"/>
                    </a:ext>
                  </a:extLst>
                </a:gridCol>
                <a:gridCol w="329184">
                  <a:extLst>
                    <a:ext uri="{9D8B030D-6E8A-4147-A177-3AD203B41FA5}">
                      <a16:colId xmlns:a16="http://schemas.microsoft.com/office/drawing/2014/main" val="768202950"/>
                    </a:ext>
                  </a:extLst>
                </a:gridCol>
                <a:gridCol w="329184">
                  <a:extLst>
                    <a:ext uri="{9D8B030D-6E8A-4147-A177-3AD203B41FA5}">
                      <a16:colId xmlns:a16="http://schemas.microsoft.com/office/drawing/2014/main" val="560855969"/>
                    </a:ext>
                  </a:extLst>
                </a:gridCol>
                <a:gridCol w="329184">
                  <a:extLst>
                    <a:ext uri="{9D8B030D-6E8A-4147-A177-3AD203B41FA5}">
                      <a16:colId xmlns:a16="http://schemas.microsoft.com/office/drawing/2014/main" val="807742994"/>
                    </a:ext>
                  </a:extLst>
                </a:gridCol>
                <a:gridCol w="329184">
                  <a:extLst>
                    <a:ext uri="{9D8B030D-6E8A-4147-A177-3AD203B41FA5}">
                      <a16:colId xmlns:a16="http://schemas.microsoft.com/office/drawing/2014/main" val="1984127324"/>
                    </a:ext>
                  </a:extLst>
                </a:gridCol>
                <a:gridCol w="329184">
                  <a:extLst>
                    <a:ext uri="{9D8B030D-6E8A-4147-A177-3AD203B41FA5}">
                      <a16:colId xmlns:a16="http://schemas.microsoft.com/office/drawing/2014/main" val="1578816440"/>
                    </a:ext>
                  </a:extLst>
                </a:gridCol>
                <a:gridCol w="329184">
                  <a:extLst>
                    <a:ext uri="{9D8B030D-6E8A-4147-A177-3AD203B41FA5}">
                      <a16:colId xmlns:a16="http://schemas.microsoft.com/office/drawing/2014/main" val="413836059"/>
                    </a:ext>
                  </a:extLst>
                </a:gridCol>
                <a:gridCol w="329184">
                  <a:extLst>
                    <a:ext uri="{9D8B030D-6E8A-4147-A177-3AD203B41FA5}">
                      <a16:colId xmlns:a16="http://schemas.microsoft.com/office/drawing/2014/main" val="2657526014"/>
                    </a:ext>
                  </a:extLst>
                </a:gridCol>
                <a:gridCol w="329184">
                  <a:extLst>
                    <a:ext uri="{9D8B030D-6E8A-4147-A177-3AD203B41FA5}">
                      <a16:colId xmlns:a16="http://schemas.microsoft.com/office/drawing/2014/main" val="1166258793"/>
                    </a:ext>
                  </a:extLst>
                </a:gridCol>
                <a:gridCol w="329184">
                  <a:extLst>
                    <a:ext uri="{9D8B030D-6E8A-4147-A177-3AD203B41FA5}">
                      <a16:colId xmlns:a16="http://schemas.microsoft.com/office/drawing/2014/main" val="3061927243"/>
                    </a:ext>
                  </a:extLst>
                </a:gridCol>
                <a:gridCol w="329184">
                  <a:extLst>
                    <a:ext uri="{9D8B030D-6E8A-4147-A177-3AD203B41FA5}">
                      <a16:colId xmlns:a16="http://schemas.microsoft.com/office/drawing/2014/main" val="3704260506"/>
                    </a:ext>
                  </a:extLst>
                </a:gridCol>
                <a:gridCol w="329184">
                  <a:extLst>
                    <a:ext uri="{9D8B030D-6E8A-4147-A177-3AD203B41FA5}">
                      <a16:colId xmlns:a16="http://schemas.microsoft.com/office/drawing/2014/main" val="236748322"/>
                    </a:ext>
                  </a:extLst>
                </a:gridCol>
                <a:gridCol w="329184">
                  <a:extLst>
                    <a:ext uri="{9D8B030D-6E8A-4147-A177-3AD203B41FA5}">
                      <a16:colId xmlns:a16="http://schemas.microsoft.com/office/drawing/2014/main" val="726717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6693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- 2023-05-30 15:39:04</a:t>
                      </a:r>
                      <a:r>
                        <a:rPr kumimoji="0" lang="en-US" sz="1000" b="0" i="0" u="none" strike="noStrike" kern="1200" cap="none" spc="0" normalizeH="0" baseline="0" noProof="0">
                          <a:ln>
                            <a:noFill/>
                          </a:ln>
                          <a:solidFill>
                            <a:prstClr val="black"/>
                          </a:solidFill>
                          <a:effectLst/>
                          <a:uLnTx/>
                          <a:uFillTx/>
                          <a:latin typeface="Calibri"/>
                          <a:ea typeface="+mn-ea"/>
                          <a:cs typeface="+mn-cs"/>
                        </a:rPr>
                        <a:t>
 #widefield #THUNDER #thunderimager #cellregeneration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0416330"/>
                  </a:ext>
                </a:extLst>
              </a:tr>
            </a:tbl>
          </a:graphicData>
        </a:graphic>
      </p:graphicFrame>
      <p:sp>
        <p:nvSpPr>
          <p:cNvPr id="4" name="Text Placeholder 3">
            <a:extLst>
              <a:ext uri="{FF2B5EF4-FFF2-40B4-BE49-F238E27FC236}">
                <a16:creationId xmlns:a16="http://schemas.microsoft.com/office/drawing/2014/main" id="{5942AD32-1261-4601-B2E7-B04CBB35657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4799340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8CABD-D4F0-435E-8C53-9CE0C678788E}"/>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83C4F1A6-3C91-4EA3-82F3-CFBB76C96591}"/>
              </a:ext>
            </a:extLst>
          </p:cNvPr>
          <p:cNvGraphicFramePr>
            <a:graphicFrameLocks noGrp="1"/>
          </p:cNvGraphicFramePr>
          <p:nvPr>
            <p:ph type="tbl" sz="quarter" idx="13"/>
            <p:extLst>
              <p:ext uri="{D42A27DB-BD31-4B8C-83A1-F6EECF244321}">
                <p14:modId xmlns:p14="http://schemas.microsoft.com/office/powerpoint/2010/main" val="2946853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61664570"/>
                    </a:ext>
                  </a:extLst>
                </a:gridCol>
                <a:gridCol w="987552">
                  <a:extLst>
                    <a:ext uri="{9D8B030D-6E8A-4147-A177-3AD203B41FA5}">
                      <a16:colId xmlns:a16="http://schemas.microsoft.com/office/drawing/2014/main" val="826473783"/>
                    </a:ext>
                  </a:extLst>
                </a:gridCol>
                <a:gridCol w="329184">
                  <a:extLst>
                    <a:ext uri="{9D8B030D-6E8A-4147-A177-3AD203B41FA5}">
                      <a16:colId xmlns:a16="http://schemas.microsoft.com/office/drawing/2014/main" val="1636021381"/>
                    </a:ext>
                  </a:extLst>
                </a:gridCol>
                <a:gridCol w="329184">
                  <a:extLst>
                    <a:ext uri="{9D8B030D-6E8A-4147-A177-3AD203B41FA5}">
                      <a16:colId xmlns:a16="http://schemas.microsoft.com/office/drawing/2014/main" val="449525150"/>
                    </a:ext>
                  </a:extLst>
                </a:gridCol>
                <a:gridCol w="329184">
                  <a:extLst>
                    <a:ext uri="{9D8B030D-6E8A-4147-A177-3AD203B41FA5}">
                      <a16:colId xmlns:a16="http://schemas.microsoft.com/office/drawing/2014/main" val="1981138475"/>
                    </a:ext>
                  </a:extLst>
                </a:gridCol>
                <a:gridCol w="329184">
                  <a:extLst>
                    <a:ext uri="{9D8B030D-6E8A-4147-A177-3AD203B41FA5}">
                      <a16:colId xmlns:a16="http://schemas.microsoft.com/office/drawing/2014/main" val="392193052"/>
                    </a:ext>
                  </a:extLst>
                </a:gridCol>
                <a:gridCol w="329184">
                  <a:extLst>
                    <a:ext uri="{9D8B030D-6E8A-4147-A177-3AD203B41FA5}">
                      <a16:colId xmlns:a16="http://schemas.microsoft.com/office/drawing/2014/main" val="4165800071"/>
                    </a:ext>
                  </a:extLst>
                </a:gridCol>
                <a:gridCol w="329184">
                  <a:extLst>
                    <a:ext uri="{9D8B030D-6E8A-4147-A177-3AD203B41FA5}">
                      <a16:colId xmlns:a16="http://schemas.microsoft.com/office/drawing/2014/main" val="3616849842"/>
                    </a:ext>
                  </a:extLst>
                </a:gridCol>
                <a:gridCol w="329184">
                  <a:extLst>
                    <a:ext uri="{9D8B030D-6E8A-4147-A177-3AD203B41FA5}">
                      <a16:colId xmlns:a16="http://schemas.microsoft.com/office/drawing/2014/main" val="1810375210"/>
                    </a:ext>
                  </a:extLst>
                </a:gridCol>
                <a:gridCol w="329184">
                  <a:extLst>
                    <a:ext uri="{9D8B030D-6E8A-4147-A177-3AD203B41FA5}">
                      <a16:colId xmlns:a16="http://schemas.microsoft.com/office/drawing/2014/main" val="2968391830"/>
                    </a:ext>
                  </a:extLst>
                </a:gridCol>
                <a:gridCol w="329184">
                  <a:extLst>
                    <a:ext uri="{9D8B030D-6E8A-4147-A177-3AD203B41FA5}">
                      <a16:colId xmlns:a16="http://schemas.microsoft.com/office/drawing/2014/main" val="4003085523"/>
                    </a:ext>
                  </a:extLst>
                </a:gridCol>
                <a:gridCol w="329184">
                  <a:extLst>
                    <a:ext uri="{9D8B030D-6E8A-4147-A177-3AD203B41FA5}">
                      <a16:colId xmlns:a16="http://schemas.microsoft.com/office/drawing/2014/main" val="2589512427"/>
                    </a:ext>
                  </a:extLst>
                </a:gridCol>
                <a:gridCol w="329184">
                  <a:extLst>
                    <a:ext uri="{9D8B030D-6E8A-4147-A177-3AD203B41FA5}">
                      <a16:colId xmlns:a16="http://schemas.microsoft.com/office/drawing/2014/main" val="3212320273"/>
                    </a:ext>
                  </a:extLst>
                </a:gridCol>
                <a:gridCol w="329184">
                  <a:extLst>
                    <a:ext uri="{9D8B030D-6E8A-4147-A177-3AD203B41FA5}">
                      <a16:colId xmlns:a16="http://schemas.microsoft.com/office/drawing/2014/main" val="3104465295"/>
                    </a:ext>
                  </a:extLst>
                </a:gridCol>
                <a:gridCol w="329184">
                  <a:extLst>
                    <a:ext uri="{9D8B030D-6E8A-4147-A177-3AD203B41FA5}">
                      <a16:colId xmlns:a16="http://schemas.microsoft.com/office/drawing/2014/main" val="3771806384"/>
                    </a:ext>
                  </a:extLst>
                </a:gridCol>
                <a:gridCol w="329184">
                  <a:extLst>
                    <a:ext uri="{9D8B030D-6E8A-4147-A177-3AD203B41FA5}">
                      <a16:colId xmlns:a16="http://schemas.microsoft.com/office/drawing/2014/main" val="4271443578"/>
                    </a:ext>
                  </a:extLst>
                </a:gridCol>
                <a:gridCol w="329184">
                  <a:extLst>
                    <a:ext uri="{9D8B030D-6E8A-4147-A177-3AD203B41FA5}">
                      <a16:colId xmlns:a16="http://schemas.microsoft.com/office/drawing/2014/main" val="3665581050"/>
                    </a:ext>
                  </a:extLst>
                </a:gridCol>
                <a:gridCol w="329184">
                  <a:extLst>
                    <a:ext uri="{9D8B030D-6E8A-4147-A177-3AD203B41FA5}">
                      <a16:colId xmlns:a16="http://schemas.microsoft.com/office/drawing/2014/main" val="4149267555"/>
                    </a:ext>
                  </a:extLst>
                </a:gridCol>
                <a:gridCol w="329184">
                  <a:extLst>
                    <a:ext uri="{9D8B030D-6E8A-4147-A177-3AD203B41FA5}">
                      <a16:colId xmlns:a16="http://schemas.microsoft.com/office/drawing/2014/main" val="135321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0400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- 2023-05-26 17:48:02</a:t>
                      </a:r>
                      <a:r>
                        <a:rPr kumimoji="0" lang="en-US" sz="1000" b="0" i="0" u="none" strike="noStrike" kern="1200" cap="none" spc="0" normalizeH="0" baseline="0" noProof="0">
                          <a:ln>
                            <a:noFill/>
                          </a:ln>
                          <a:solidFill>
                            <a:prstClr val="black"/>
                          </a:solidFill>
                          <a:effectLst/>
                          <a:uLnTx/>
                          <a:uFillTx/>
                          <a:latin typeface="Calibri"/>
                          <a:ea typeface="+mn-ea"/>
                          <a:cs typeface="+mn-cs"/>
                        </a:rPr>
                        <a:t>
 Discover more from your confocal images. Fast Ca2+ oscillations trigger by histamine! Learn the full potential of confocal microscopy with #stellaris 
📹 OG488-BAPTA1 AM, HeLa cells. Ca2+ response to thrombin activating peptide. Courtesy Kees Jalink, Bram van den Broek, NKI Amsterdam.
#functionalimaging #FluorescenceFriday #FLIM #confocalmicroscopy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32068105"/>
                  </a:ext>
                </a:extLst>
              </a:tr>
            </a:tbl>
          </a:graphicData>
        </a:graphic>
      </p:graphicFrame>
      <p:sp>
        <p:nvSpPr>
          <p:cNvPr id="4" name="Text Placeholder 3">
            <a:extLst>
              <a:ext uri="{FF2B5EF4-FFF2-40B4-BE49-F238E27FC236}">
                <a16:creationId xmlns:a16="http://schemas.microsoft.com/office/drawing/2014/main" id="{DC0615F2-3408-4705-B8D5-362F084DEB60}"/>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5890027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14322-0F65-4F77-A989-122184430C94}"/>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EF2F33D3-96A0-4023-9A3C-093B1930741D}"/>
              </a:ext>
            </a:extLst>
          </p:cNvPr>
          <p:cNvGraphicFramePr>
            <a:graphicFrameLocks noGrp="1"/>
          </p:cNvGraphicFramePr>
          <p:nvPr>
            <p:ph type="tbl" sz="quarter" idx="13"/>
            <p:extLst>
              <p:ext uri="{D42A27DB-BD31-4B8C-83A1-F6EECF244321}">
                <p14:modId xmlns:p14="http://schemas.microsoft.com/office/powerpoint/2010/main" val="3069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2483252"/>
                    </a:ext>
                  </a:extLst>
                </a:gridCol>
                <a:gridCol w="987552">
                  <a:extLst>
                    <a:ext uri="{9D8B030D-6E8A-4147-A177-3AD203B41FA5}">
                      <a16:colId xmlns:a16="http://schemas.microsoft.com/office/drawing/2014/main" val="3482139150"/>
                    </a:ext>
                  </a:extLst>
                </a:gridCol>
                <a:gridCol w="329184">
                  <a:extLst>
                    <a:ext uri="{9D8B030D-6E8A-4147-A177-3AD203B41FA5}">
                      <a16:colId xmlns:a16="http://schemas.microsoft.com/office/drawing/2014/main" val="4072009561"/>
                    </a:ext>
                  </a:extLst>
                </a:gridCol>
                <a:gridCol w="329184">
                  <a:extLst>
                    <a:ext uri="{9D8B030D-6E8A-4147-A177-3AD203B41FA5}">
                      <a16:colId xmlns:a16="http://schemas.microsoft.com/office/drawing/2014/main" val="3623959918"/>
                    </a:ext>
                  </a:extLst>
                </a:gridCol>
                <a:gridCol w="329184">
                  <a:extLst>
                    <a:ext uri="{9D8B030D-6E8A-4147-A177-3AD203B41FA5}">
                      <a16:colId xmlns:a16="http://schemas.microsoft.com/office/drawing/2014/main" val="3952686684"/>
                    </a:ext>
                  </a:extLst>
                </a:gridCol>
                <a:gridCol w="329184">
                  <a:extLst>
                    <a:ext uri="{9D8B030D-6E8A-4147-A177-3AD203B41FA5}">
                      <a16:colId xmlns:a16="http://schemas.microsoft.com/office/drawing/2014/main" val="70171016"/>
                    </a:ext>
                  </a:extLst>
                </a:gridCol>
                <a:gridCol w="329184">
                  <a:extLst>
                    <a:ext uri="{9D8B030D-6E8A-4147-A177-3AD203B41FA5}">
                      <a16:colId xmlns:a16="http://schemas.microsoft.com/office/drawing/2014/main" val="2505516039"/>
                    </a:ext>
                  </a:extLst>
                </a:gridCol>
                <a:gridCol w="329184">
                  <a:extLst>
                    <a:ext uri="{9D8B030D-6E8A-4147-A177-3AD203B41FA5}">
                      <a16:colId xmlns:a16="http://schemas.microsoft.com/office/drawing/2014/main" val="3246066601"/>
                    </a:ext>
                  </a:extLst>
                </a:gridCol>
                <a:gridCol w="329184">
                  <a:extLst>
                    <a:ext uri="{9D8B030D-6E8A-4147-A177-3AD203B41FA5}">
                      <a16:colId xmlns:a16="http://schemas.microsoft.com/office/drawing/2014/main" val="1602497060"/>
                    </a:ext>
                  </a:extLst>
                </a:gridCol>
                <a:gridCol w="329184">
                  <a:extLst>
                    <a:ext uri="{9D8B030D-6E8A-4147-A177-3AD203B41FA5}">
                      <a16:colId xmlns:a16="http://schemas.microsoft.com/office/drawing/2014/main" val="2864031714"/>
                    </a:ext>
                  </a:extLst>
                </a:gridCol>
                <a:gridCol w="329184">
                  <a:extLst>
                    <a:ext uri="{9D8B030D-6E8A-4147-A177-3AD203B41FA5}">
                      <a16:colId xmlns:a16="http://schemas.microsoft.com/office/drawing/2014/main" val="2008687421"/>
                    </a:ext>
                  </a:extLst>
                </a:gridCol>
                <a:gridCol w="329184">
                  <a:extLst>
                    <a:ext uri="{9D8B030D-6E8A-4147-A177-3AD203B41FA5}">
                      <a16:colId xmlns:a16="http://schemas.microsoft.com/office/drawing/2014/main" val="1733455445"/>
                    </a:ext>
                  </a:extLst>
                </a:gridCol>
                <a:gridCol w="329184">
                  <a:extLst>
                    <a:ext uri="{9D8B030D-6E8A-4147-A177-3AD203B41FA5}">
                      <a16:colId xmlns:a16="http://schemas.microsoft.com/office/drawing/2014/main" val="4262392594"/>
                    </a:ext>
                  </a:extLst>
                </a:gridCol>
                <a:gridCol w="329184">
                  <a:extLst>
                    <a:ext uri="{9D8B030D-6E8A-4147-A177-3AD203B41FA5}">
                      <a16:colId xmlns:a16="http://schemas.microsoft.com/office/drawing/2014/main" val="4250928670"/>
                    </a:ext>
                  </a:extLst>
                </a:gridCol>
                <a:gridCol w="329184">
                  <a:extLst>
                    <a:ext uri="{9D8B030D-6E8A-4147-A177-3AD203B41FA5}">
                      <a16:colId xmlns:a16="http://schemas.microsoft.com/office/drawing/2014/main" val="2042062206"/>
                    </a:ext>
                  </a:extLst>
                </a:gridCol>
                <a:gridCol w="329184">
                  <a:extLst>
                    <a:ext uri="{9D8B030D-6E8A-4147-A177-3AD203B41FA5}">
                      <a16:colId xmlns:a16="http://schemas.microsoft.com/office/drawing/2014/main" val="3157069773"/>
                    </a:ext>
                  </a:extLst>
                </a:gridCol>
                <a:gridCol w="329184">
                  <a:extLst>
                    <a:ext uri="{9D8B030D-6E8A-4147-A177-3AD203B41FA5}">
                      <a16:colId xmlns:a16="http://schemas.microsoft.com/office/drawing/2014/main" val="85964867"/>
                    </a:ext>
                  </a:extLst>
                </a:gridCol>
                <a:gridCol w="329184">
                  <a:extLst>
                    <a:ext uri="{9D8B030D-6E8A-4147-A177-3AD203B41FA5}">
                      <a16:colId xmlns:a16="http://schemas.microsoft.com/office/drawing/2014/main" val="2608530537"/>
                    </a:ext>
                  </a:extLst>
                </a:gridCol>
                <a:gridCol w="329184">
                  <a:extLst>
                    <a:ext uri="{9D8B030D-6E8A-4147-A177-3AD203B41FA5}">
                      <a16:colId xmlns:a16="http://schemas.microsoft.com/office/drawing/2014/main" val="79140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7476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- 2023-05-19 19:54:46</a:t>
                      </a:r>
                      <a:r>
                        <a:rPr kumimoji="0" lang="en-US" sz="1000" b="0" i="0" u="none" strike="noStrike" kern="1200" cap="none" spc="0" normalizeH="0" baseline="0" noProof="0">
                          <a:ln>
                            <a:noFill/>
                          </a:ln>
                          <a:solidFill>
                            <a:prstClr val="black"/>
                          </a:solidFill>
                          <a:effectLst/>
                          <a:uLnTx/>
                          <a:uFillTx/>
                          <a:latin typeface="Calibri"/>
                          <a:ea typeface="+mn-ea"/>
                          <a:cs typeface="+mn-cs"/>
                        </a:rPr>
                        <a:t>
 Take a journey through the biological scales. Go from proteins and molecules to cells and organisms. Explore from nanosecond signals to processes over hours or even days and from spatial distributions to readouts linked to the microenvironmental changes in cells. 
For all of these mechanisms, the STELLARIS confocal microscope provides ways to help you investigate and generate insights.
#microscopes #microscopy #research #science #microscope #biology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4773117"/>
                  </a:ext>
                </a:extLst>
              </a:tr>
            </a:tbl>
          </a:graphicData>
        </a:graphic>
      </p:graphicFrame>
      <p:sp>
        <p:nvSpPr>
          <p:cNvPr id="4" name="Text Placeholder 3">
            <a:extLst>
              <a:ext uri="{FF2B5EF4-FFF2-40B4-BE49-F238E27FC236}">
                <a16:creationId xmlns:a16="http://schemas.microsoft.com/office/drawing/2014/main" id="{DF06EFD9-2C4D-4363-824C-629851D0B6C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0383156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D9ACF-DE90-4621-B47C-F561FAC39054}"/>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15ED56A0-B405-4641-B08D-0973FA5C8DBB}"/>
              </a:ext>
            </a:extLst>
          </p:cNvPr>
          <p:cNvGraphicFramePr>
            <a:graphicFrameLocks noGrp="1"/>
          </p:cNvGraphicFramePr>
          <p:nvPr>
            <p:ph type="tbl" sz="quarter" idx="13"/>
            <p:extLst>
              <p:ext uri="{D42A27DB-BD31-4B8C-83A1-F6EECF244321}">
                <p14:modId xmlns:p14="http://schemas.microsoft.com/office/powerpoint/2010/main" val="1090258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12357392"/>
                    </a:ext>
                  </a:extLst>
                </a:gridCol>
                <a:gridCol w="987552">
                  <a:extLst>
                    <a:ext uri="{9D8B030D-6E8A-4147-A177-3AD203B41FA5}">
                      <a16:colId xmlns:a16="http://schemas.microsoft.com/office/drawing/2014/main" val="2970284798"/>
                    </a:ext>
                  </a:extLst>
                </a:gridCol>
                <a:gridCol w="329184">
                  <a:extLst>
                    <a:ext uri="{9D8B030D-6E8A-4147-A177-3AD203B41FA5}">
                      <a16:colId xmlns:a16="http://schemas.microsoft.com/office/drawing/2014/main" val="1138075468"/>
                    </a:ext>
                  </a:extLst>
                </a:gridCol>
                <a:gridCol w="329184">
                  <a:extLst>
                    <a:ext uri="{9D8B030D-6E8A-4147-A177-3AD203B41FA5}">
                      <a16:colId xmlns:a16="http://schemas.microsoft.com/office/drawing/2014/main" val="3836728360"/>
                    </a:ext>
                  </a:extLst>
                </a:gridCol>
                <a:gridCol w="329184">
                  <a:extLst>
                    <a:ext uri="{9D8B030D-6E8A-4147-A177-3AD203B41FA5}">
                      <a16:colId xmlns:a16="http://schemas.microsoft.com/office/drawing/2014/main" val="657434746"/>
                    </a:ext>
                  </a:extLst>
                </a:gridCol>
                <a:gridCol w="329184">
                  <a:extLst>
                    <a:ext uri="{9D8B030D-6E8A-4147-A177-3AD203B41FA5}">
                      <a16:colId xmlns:a16="http://schemas.microsoft.com/office/drawing/2014/main" val="2455401525"/>
                    </a:ext>
                  </a:extLst>
                </a:gridCol>
                <a:gridCol w="329184">
                  <a:extLst>
                    <a:ext uri="{9D8B030D-6E8A-4147-A177-3AD203B41FA5}">
                      <a16:colId xmlns:a16="http://schemas.microsoft.com/office/drawing/2014/main" val="96036316"/>
                    </a:ext>
                  </a:extLst>
                </a:gridCol>
                <a:gridCol w="329184">
                  <a:extLst>
                    <a:ext uri="{9D8B030D-6E8A-4147-A177-3AD203B41FA5}">
                      <a16:colId xmlns:a16="http://schemas.microsoft.com/office/drawing/2014/main" val="4265021469"/>
                    </a:ext>
                  </a:extLst>
                </a:gridCol>
                <a:gridCol w="329184">
                  <a:extLst>
                    <a:ext uri="{9D8B030D-6E8A-4147-A177-3AD203B41FA5}">
                      <a16:colId xmlns:a16="http://schemas.microsoft.com/office/drawing/2014/main" val="2474199206"/>
                    </a:ext>
                  </a:extLst>
                </a:gridCol>
                <a:gridCol w="329184">
                  <a:extLst>
                    <a:ext uri="{9D8B030D-6E8A-4147-A177-3AD203B41FA5}">
                      <a16:colId xmlns:a16="http://schemas.microsoft.com/office/drawing/2014/main" val="4110810661"/>
                    </a:ext>
                  </a:extLst>
                </a:gridCol>
                <a:gridCol w="329184">
                  <a:extLst>
                    <a:ext uri="{9D8B030D-6E8A-4147-A177-3AD203B41FA5}">
                      <a16:colId xmlns:a16="http://schemas.microsoft.com/office/drawing/2014/main" val="2807722088"/>
                    </a:ext>
                  </a:extLst>
                </a:gridCol>
                <a:gridCol w="329184">
                  <a:extLst>
                    <a:ext uri="{9D8B030D-6E8A-4147-A177-3AD203B41FA5}">
                      <a16:colId xmlns:a16="http://schemas.microsoft.com/office/drawing/2014/main" val="2517142289"/>
                    </a:ext>
                  </a:extLst>
                </a:gridCol>
                <a:gridCol w="329184">
                  <a:extLst>
                    <a:ext uri="{9D8B030D-6E8A-4147-A177-3AD203B41FA5}">
                      <a16:colId xmlns:a16="http://schemas.microsoft.com/office/drawing/2014/main" val="2277956309"/>
                    </a:ext>
                  </a:extLst>
                </a:gridCol>
                <a:gridCol w="329184">
                  <a:extLst>
                    <a:ext uri="{9D8B030D-6E8A-4147-A177-3AD203B41FA5}">
                      <a16:colId xmlns:a16="http://schemas.microsoft.com/office/drawing/2014/main" val="3705980029"/>
                    </a:ext>
                  </a:extLst>
                </a:gridCol>
                <a:gridCol w="329184">
                  <a:extLst>
                    <a:ext uri="{9D8B030D-6E8A-4147-A177-3AD203B41FA5}">
                      <a16:colId xmlns:a16="http://schemas.microsoft.com/office/drawing/2014/main" val="1603128588"/>
                    </a:ext>
                  </a:extLst>
                </a:gridCol>
                <a:gridCol w="329184">
                  <a:extLst>
                    <a:ext uri="{9D8B030D-6E8A-4147-A177-3AD203B41FA5}">
                      <a16:colId xmlns:a16="http://schemas.microsoft.com/office/drawing/2014/main" val="2896227545"/>
                    </a:ext>
                  </a:extLst>
                </a:gridCol>
                <a:gridCol w="329184">
                  <a:extLst>
                    <a:ext uri="{9D8B030D-6E8A-4147-A177-3AD203B41FA5}">
                      <a16:colId xmlns:a16="http://schemas.microsoft.com/office/drawing/2014/main" val="866158575"/>
                    </a:ext>
                  </a:extLst>
                </a:gridCol>
                <a:gridCol w="329184">
                  <a:extLst>
                    <a:ext uri="{9D8B030D-6E8A-4147-A177-3AD203B41FA5}">
                      <a16:colId xmlns:a16="http://schemas.microsoft.com/office/drawing/2014/main" val="2995885478"/>
                    </a:ext>
                  </a:extLst>
                </a:gridCol>
                <a:gridCol w="329184">
                  <a:extLst>
                    <a:ext uri="{9D8B030D-6E8A-4147-A177-3AD203B41FA5}">
                      <a16:colId xmlns:a16="http://schemas.microsoft.com/office/drawing/2014/main" val="221583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0211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- 2023-05-16 15:00:48</a:t>
                      </a:r>
                      <a:r>
                        <a:rPr kumimoji="0" lang="en-US" sz="1000" b="0" i="0" u="none" strike="noStrike" kern="1200" cap="none" spc="0" normalizeH="0" baseline="0" noProof="0">
                          <a:ln>
                            <a:noFill/>
                          </a:ln>
                          <a:solidFill>
                            <a:prstClr val="black"/>
                          </a:solidFill>
                          <a:effectLst/>
                          <a:uLnTx/>
                          <a:uFillTx/>
                          <a:latin typeface="Calibri"/>
                          <a:ea typeface="+mn-ea"/>
                          <a:cs typeface="+mn-cs"/>
                        </a:rPr>
                        <a:t>
 Fig. 1: Left) Raw widefield and Right) THUNDER image, after ICC, of mouse neuromuscular junctions where neurofilaments are indicated with white and alpha-bungarotoxin with red. Image courtesy of Dr. Andrea Yung from the laboratory of Dr. Mark Krasnow in California, USA.
.
📰 Read the article in our story to see how THUNDER imaging 🔬 of whole mounts of mouse laryngeal muscle 🐭 can improve research on diseases of the larynx. The neuromuscular junctions and neurofilaments in motor neurons are better distinguished compared to conventional widefield images. Learn more!
.
.
.
#THUNDER #widefield #larynx #neuromuscular #neurofilaments #neurons #research #microscopy #laboratory #specimen #cellbiology #cells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427812"/>
                  </a:ext>
                </a:extLst>
              </a:tr>
            </a:tbl>
          </a:graphicData>
        </a:graphic>
      </p:graphicFrame>
      <p:sp>
        <p:nvSpPr>
          <p:cNvPr id="4" name="Text Placeholder 3">
            <a:extLst>
              <a:ext uri="{FF2B5EF4-FFF2-40B4-BE49-F238E27FC236}">
                <a16:creationId xmlns:a16="http://schemas.microsoft.com/office/drawing/2014/main" id="{85250B8B-9C20-4166-9E54-C77A3010B6A5}"/>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4421250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18BF9-B82C-4E0C-A513-7CBF69A21A0B}"/>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6E983206-B48B-4609-9BF6-EF4D6D06A463}"/>
              </a:ext>
            </a:extLst>
          </p:cNvPr>
          <p:cNvGraphicFramePr>
            <a:graphicFrameLocks noGrp="1"/>
          </p:cNvGraphicFramePr>
          <p:nvPr>
            <p:ph type="tbl" sz="quarter" idx="13"/>
            <p:extLst>
              <p:ext uri="{D42A27DB-BD31-4B8C-83A1-F6EECF244321}">
                <p14:modId xmlns:p14="http://schemas.microsoft.com/office/powerpoint/2010/main" val="3443333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00141898"/>
                    </a:ext>
                  </a:extLst>
                </a:gridCol>
                <a:gridCol w="987552">
                  <a:extLst>
                    <a:ext uri="{9D8B030D-6E8A-4147-A177-3AD203B41FA5}">
                      <a16:colId xmlns:a16="http://schemas.microsoft.com/office/drawing/2014/main" val="435307735"/>
                    </a:ext>
                  </a:extLst>
                </a:gridCol>
                <a:gridCol w="329184">
                  <a:extLst>
                    <a:ext uri="{9D8B030D-6E8A-4147-A177-3AD203B41FA5}">
                      <a16:colId xmlns:a16="http://schemas.microsoft.com/office/drawing/2014/main" val="1692757696"/>
                    </a:ext>
                  </a:extLst>
                </a:gridCol>
                <a:gridCol w="329184">
                  <a:extLst>
                    <a:ext uri="{9D8B030D-6E8A-4147-A177-3AD203B41FA5}">
                      <a16:colId xmlns:a16="http://schemas.microsoft.com/office/drawing/2014/main" val="1409886768"/>
                    </a:ext>
                  </a:extLst>
                </a:gridCol>
                <a:gridCol w="329184">
                  <a:extLst>
                    <a:ext uri="{9D8B030D-6E8A-4147-A177-3AD203B41FA5}">
                      <a16:colId xmlns:a16="http://schemas.microsoft.com/office/drawing/2014/main" val="2774019825"/>
                    </a:ext>
                  </a:extLst>
                </a:gridCol>
                <a:gridCol w="329184">
                  <a:extLst>
                    <a:ext uri="{9D8B030D-6E8A-4147-A177-3AD203B41FA5}">
                      <a16:colId xmlns:a16="http://schemas.microsoft.com/office/drawing/2014/main" val="1727879476"/>
                    </a:ext>
                  </a:extLst>
                </a:gridCol>
                <a:gridCol w="329184">
                  <a:extLst>
                    <a:ext uri="{9D8B030D-6E8A-4147-A177-3AD203B41FA5}">
                      <a16:colId xmlns:a16="http://schemas.microsoft.com/office/drawing/2014/main" val="1843218065"/>
                    </a:ext>
                  </a:extLst>
                </a:gridCol>
                <a:gridCol w="329184">
                  <a:extLst>
                    <a:ext uri="{9D8B030D-6E8A-4147-A177-3AD203B41FA5}">
                      <a16:colId xmlns:a16="http://schemas.microsoft.com/office/drawing/2014/main" val="2447292872"/>
                    </a:ext>
                  </a:extLst>
                </a:gridCol>
                <a:gridCol w="329184">
                  <a:extLst>
                    <a:ext uri="{9D8B030D-6E8A-4147-A177-3AD203B41FA5}">
                      <a16:colId xmlns:a16="http://schemas.microsoft.com/office/drawing/2014/main" val="3849393973"/>
                    </a:ext>
                  </a:extLst>
                </a:gridCol>
                <a:gridCol w="329184">
                  <a:extLst>
                    <a:ext uri="{9D8B030D-6E8A-4147-A177-3AD203B41FA5}">
                      <a16:colId xmlns:a16="http://schemas.microsoft.com/office/drawing/2014/main" val="329564003"/>
                    </a:ext>
                  </a:extLst>
                </a:gridCol>
                <a:gridCol w="329184">
                  <a:extLst>
                    <a:ext uri="{9D8B030D-6E8A-4147-A177-3AD203B41FA5}">
                      <a16:colId xmlns:a16="http://schemas.microsoft.com/office/drawing/2014/main" val="436185913"/>
                    </a:ext>
                  </a:extLst>
                </a:gridCol>
                <a:gridCol w="329184">
                  <a:extLst>
                    <a:ext uri="{9D8B030D-6E8A-4147-A177-3AD203B41FA5}">
                      <a16:colId xmlns:a16="http://schemas.microsoft.com/office/drawing/2014/main" val="4046707461"/>
                    </a:ext>
                  </a:extLst>
                </a:gridCol>
                <a:gridCol w="329184">
                  <a:extLst>
                    <a:ext uri="{9D8B030D-6E8A-4147-A177-3AD203B41FA5}">
                      <a16:colId xmlns:a16="http://schemas.microsoft.com/office/drawing/2014/main" val="1026217275"/>
                    </a:ext>
                  </a:extLst>
                </a:gridCol>
                <a:gridCol w="329184">
                  <a:extLst>
                    <a:ext uri="{9D8B030D-6E8A-4147-A177-3AD203B41FA5}">
                      <a16:colId xmlns:a16="http://schemas.microsoft.com/office/drawing/2014/main" val="2014152828"/>
                    </a:ext>
                  </a:extLst>
                </a:gridCol>
                <a:gridCol w="329184">
                  <a:extLst>
                    <a:ext uri="{9D8B030D-6E8A-4147-A177-3AD203B41FA5}">
                      <a16:colId xmlns:a16="http://schemas.microsoft.com/office/drawing/2014/main" val="1282253718"/>
                    </a:ext>
                  </a:extLst>
                </a:gridCol>
                <a:gridCol w="329184">
                  <a:extLst>
                    <a:ext uri="{9D8B030D-6E8A-4147-A177-3AD203B41FA5}">
                      <a16:colId xmlns:a16="http://schemas.microsoft.com/office/drawing/2014/main" val="3384909140"/>
                    </a:ext>
                  </a:extLst>
                </a:gridCol>
                <a:gridCol w="329184">
                  <a:extLst>
                    <a:ext uri="{9D8B030D-6E8A-4147-A177-3AD203B41FA5}">
                      <a16:colId xmlns:a16="http://schemas.microsoft.com/office/drawing/2014/main" val="941621659"/>
                    </a:ext>
                  </a:extLst>
                </a:gridCol>
                <a:gridCol w="329184">
                  <a:extLst>
                    <a:ext uri="{9D8B030D-6E8A-4147-A177-3AD203B41FA5}">
                      <a16:colId xmlns:a16="http://schemas.microsoft.com/office/drawing/2014/main" val="3523314686"/>
                    </a:ext>
                  </a:extLst>
                </a:gridCol>
                <a:gridCol w="329184">
                  <a:extLst>
                    <a:ext uri="{9D8B030D-6E8A-4147-A177-3AD203B41FA5}">
                      <a16:colId xmlns:a16="http://schemas.microsoft.com/office/drawing/2014/main" val="247753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511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- 2023-05-14 12:58:17</a:t>
                      </a:r>
                      <a:r>
                        <a:rPr kumimoji="0" lang="en-US" sz="1000" b="0" i="0" u="none" strike="noStrike" kern="1200" cap="none" spc="0" normalizeH="0" baseline="0" noProof="0">
                          <a:ln>
                            <a:noFill/>
                          </a:ln>
                          <a:solidFill>
                            <a:prstClr val="black"/>
                          </a:solidFill>
                          <a:effectLst/>
                          <a:uLnTx/>
                          <a:uFillTx/>
                          <a:latin typeface="Calibri"/>
                          <a:ea typeface="+mn-ea"/>
                          <a:cs typeface="+mn-cs"/>
                        </a:rPr>
                        <a:t>
 Check out how #STELLARIS expands the potential of confocal imaging with lifetime-based information for the of study multiple targets in model organisms and tissues. Its unique capabilities enable long acquisition times, high-resolution 3D imaging, and acquisition of rapid dynamic events.
#microscopy #research #science #cells #cellbiology #biology #imaging #microscope #underthemicroscope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1577569"/>
                  </a:ext>
                </a:extLst>
              </a:tr>
            </a:tbl>
          </a:graphicData>
        </a:graphic>
      </p:graphicFrame>
      <p:sp>
        <p:nvSpPr>
          <p:cNvPr id="4" name="Text Placeholder 3">
            <a:extLst>
              <a:ext uri="{FF2B5EF4-FFF2-40B4-BE49-F238E27FC236}">
                <a16:creationId xmlns:a16="http://schemas.microsoft.com/office/drawing/2014/main" id="{33546DA0-315C-42FD-95D7-E18CFE7D181A}"/>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592051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2F72-C4AD-4F03-B12D-A207B900AB97}"/>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F59A6297-A210-4934-A073-A667A4758973}"/>
              </a:ext>
            </a:extLst>
          </p:cNvPr>
          <p:cNvGraphicFramePr>
            <a:graphicFrameLocks noGrp="1"/>
          </p:cNvGraphicFramePr>
          <p:nvPr>
            <p:ph type="tbl" sz="quarter" idx="13"/>
            <p:extLst>
              <p:ext uri="{D42A27DB-BD31-4B8C-83A1-F6EECF244321}">
                <p14:modId xmlns:p14="http://schemas.microsoft.com/office/powerpoint/2010/main" val="4012606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57029855"/>
                    </a:ext>
                  </a:extLst>
                </a:gridCol>
                <a:gridCol w="987552">
                  <a:extLst>
                    <a:ext uri="{9D8B030D-6E8A-4147-A177-3AD203B41FA5}">
                      <a16:colId xmlns:a16="http://schemas.microsoft.com/office/drawing/2014/main" val="1419204633"/>
                    </a:ext>
                  </a:extLst>
                </a:gridCol>
                <a:gridCol w="329184">
                  <a:extLst>
                    <a:ext uri="{9D8B030D-6E8A-4147-A177-3AD203B41FA5}">
                      <a16:colId xmlns:a16="http://schemas.microsoft.com/office/drawing/2014/main" val="2857827968"/>
                    </a:ext>
                  </a:extLst>
                </a:gridCol>
                <a:gridCol w="329184">
                  <a:extLst>
                    <a:ext uri="{9D8B030D-6E8A-4147-A177-3AD203B41FA5}">
                      <a16:colId xmlns:a16="http://schemas.microsoft.com/office/drawing/2014/main" val="1742213026"/>
                    </a:ext>
                  </a:extLst>
                </a:gridCol>
                <a:gridCol w="329184">
                  <a:extLst>
                    <a:ext uri="{9D8B030D-6E8A-4147-A177-3AD203B41FA5}">
                      <a16:colId xmlns:a16="http://schemas.microsoft.com/office/drawing/2014/main" val="2651941889"/>
                    </a:ext>
                  </a:extLst>
                </a:gridCol>
                <a:gridCol w="329184">
                  <a:extLst>
                    <a:ext uri="{9D8B030D-6E8A-4147-A177-3AD203B41FA5}">
                      <a16:colId xmlns:a16="http://schemas.microsoft.com/office/drawing/2014/main" val="527458043"/>
                    </a:ext>
                  </a:extLst>
                </a:gridCol>
                <a:gridCol w="329184">
                  <a:extLst>
                    <a:ext uri="{9D8B030D-6E8A-4147-A177-3AD203B41FA5}">
                      <a16:colId xmlns:a16="http://schemas.microsoft.com/office/drawing/2014/main" val="2079004637"/>
                    </a:ext>
                  </a:extLst>
                </a:gridCol>
                <a:gridCol w="329184">
                  <a:extLst>
                    <a:ext uri="{9D8B030D-6E8A-4147-A177-3AD203B41FA5}">
                      <a16:colId xmlns:a16="http://schemas.microsoft.com/office/drawing/2014/main" val="498339804"/>
                    </a:ext>
                  </a:extLst>
                </a:gridCol>
                <a:gridCol w="329184">
                  <a:extLst>
                    <a:ext uri="{9D8B030D-6E8A-4147-A177-3AD203B41FA5}">
                      <a16:colId xmlns:a16="http://schemas.microsoft.com/office/drawing/2014/main" val="2040164576"/>
                    </a:ext>
                  </a:extLst>
                </a:gridCol>
                <a:gridCol w="329184">
                  <a:extLst>
                    <a:ext uri="{9D8B030D-6E8A-4147-A177-3AD203B41FA5}">
                      <a16:colId xmlns:a16="http://schemas.microsoft.com/office/drawing/2014/main" val="1644923211"/>
                    </a:ext>
                  </a:extLst>
                </a:gridCol>
                <a:gridCol w="329184">
                  <a:extLst>
                    <a:ext uri="{9D8B030D-6E8A-4147-A177-3AD203B41FA5}">
                      <a16:colId xmlns:a16="http://schemas.microsoft.com/office/drawing/2014/main" val="3162607111"/>
                    </a:ext>
                  </a:extLst>
                </a:gridCol>
                <a:gridCol w="329184">
                  <a:extLst>
                    <a:ext uri="{9D8B030D-6E8A-4147-A177-3AD203B41FA5}">
                      <a16:colId xmlns:a16="http://schemas.microsoft.com/office/drawing/2014/main" val="320338282"/>
                    </a:ext>
                  </a:extLst>
                </a:gridCol>
                <a:gridCol w="329184">
                  <a:extLst>
                    <a:ext uri="{9D8B030D-6E8A-4147-A177-3AD203B41FA5}">
                      <a16:colId xmlns:a16="http://schemas.microsoft.com/office/drawing/2014/main" val="2258466121"/>
                    </a:ext>
                  </a:extLst>
                </a:gridCol>
                <a:gridCol w="329184">
                  <a:extLst>
                    <a:ext uri="{9D8B030D-6E8A-4147-A177-3AD203B41FA5}">
                      <a16:colId xmlns:a16="http://schemas.microsoft.com/office/drawing/2014/main" val="1614529172"/>
                    </a:ext>
                  </a:extLst>
                </a:gridCol>
                <a:gridCol w="329184">
                  <a:extLst>
                    <a:ext uri="{9D8B030D-6E8A-4147-A177-3AD203B41FA5}">
                      <a16:colId xmlns:a16="http://schemas.microsoft.com/office/drawing/2014/main" val="2512633831"/>
                    </a:ext>
                  </a:extLst>
                </a:gridCol>
                <a:gridCol w="329184">
                  <a:extLst>
                    <a:ext uri="{9D8B030D-6E8A-4147-A177-3AD203B41FA5}">
                      <a16:colId xmlns:a16="http://schemas.microsoft.com/office/drawing/2014/main" val="2643945627"/>
                    </a:ext>
                  </a:extLst>
                </a:gridCol>
                <a:gridCol w="329184">
                  <a:extLst>
                    <a:ext uri="{9D8B030D-6E8A-4147-A177-3AD203B41FA5}">
                      <a16:colId xmlns:a16="http://schemas.microsoft.com/office/drawing/2014/main" val="4046211933"/>
                    </a:ext>
                  </a:extLst>
                </a:gridCol>
                <a:gridCol w="329184">
                  <a:extLst>
                    <a:ext uri="{9D8B030D-6E8A-4147-A177-3AD203B41FA5}">
                      <a16:colId xmlns:a16="http://schemas.microsoft.com/office/drawing/2014/main" val="3514879912"/>
                    </a:ext>
                  </a:extLst>
                </a:gridCol>
                <a:gridCol w="329184">
                  <a:extLst>
                    <a:ext uri="{9D8B030D-6E8A-4147-A177-3AD203B41FA5}">
                      <a16:colId xmlns:a16="http://schemas.microsoft.com/office/drawing/2014/main" val="3453577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6942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leica.microsystems - 2023-05-10 15:04:08</a:t>
                      </a:r>
                      <a:r>
                        <a:rPr kumimoji="0" lang="en-US" sz="1000" b="0" i="0" u="none" strike="noStrike" kern="1200" cap="none" spc="0" normalizeH="0" baseline="0" noProof="0">
                          <a:ln>
                            <a:noFill/>
                          </a:ln>
                          <a:solidFill>
                            <a:prstClr val="black"/>
                          </a:solidFill>
                          <a:effectLst/>
                          <a:uLnTx/>
                          <a:uFillTx/>
                          <a:latin typeface="Calibri"/>
                          <a:ea typeface="+mn-ea"/>
                          <a:cs typeface="+mn-cs"/>
                        </a:rPr>
                        <a:t>
 📹 Live cells labeled with MitoView (green), SiR lysosome (magenta), and CellBrite NIR750 (cyan).
STELLARIS confocal microscopes can be combined with all Leica modalities, including FLIM, STED, DLS, and CRS. With the STELLARIS confocal platform, we have re-imagined confocal microscopy to get you closer to the truth.
#microscopy #research #science #cells #cellbiology #biology #imaging #microscope #underthemicroscope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8690031"/>
                  </a:ext>
                </a:extLst>
              </a:tr>
            </a:tbl>
          </a:graphicData>
        </a:graphic>
      </p:graphicFrame>
      <p:sp>
        <p:nvSpPr>
          <p:cNvPr id="4" name="Text Placeholder 3">
            <a:extLst>
              <a:ext uri="{FF2B5EF4-FFF2-40B4-BE49-F238E27FC236}">
                <a16:creationId xmlns:a16="http://schemas.microsoft.com/office/drawing/2014/main" id="{38B4ACEF-C970-4F6B-9AD4-75395C52E529}"/>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8701032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1DDC-9D9F-4523-8E78-4D9A4765EECC}"/>
              </a:ext>
            </a:extLst>
          </p:cNvPr>
          <p:cNvSpPr>
            <a:spLocks noGrp="1"/>
          </p:cNvSpPr>
          <p:nvPr>
            <p:ph type="title"/>
          </p:nvPr>
        </p:nvSpPr>
        <p:spPr/>
        <p:txBody>
          <a:bodyPr/>
          <a:lstStyle/>
          <a:p>
            <a:r>
              <a:rPr lang="en-US"/>
              <a:t>Tiktok TikTok Posts | All profiles - 1 of 25</a:t>
            </a:r>
          </a:p>
        </p:txBody>
      </p:sp>
      <p:graphicFrame>
        <p:nvGraphicFramePr>
          <p:cNvPr id="5" name="Table Placeholder 4">
            <a:extLst>
              <a:ext uri="{FF2B5EF4-FFF2-40B4-BE49-F238E27FC236}">
                <a16:creationId xmlns:a16="http://schemas.microsoft.com/office/drawing/2014/main" id="{2913E1DA-6023-48B6-A29F-DC5640C1BD5C}"/>
              </a:ext>
            </a:extLst>
          </p:cNvPr>
          <p:cNvGraphicFramePr>
            <a:graphicFrameLocks noGrp="1"/>
          </p:cNvGraphicFramePr>
          <p:nvPr>
            <p:ph type="tbl" sz="quarter" idx="13"/>
            <p:extLst>
              <p:ext uri="{D42A27DB-BD31-4B8C-83A1-F6EECF244321}">
                <p14:modId xmlns:p14="http://schemas.microsoft.com/office/powerpoint/2010/main" val="50530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1867208"/>
                    </a:ext>
                  </a:extLst>
                </a:gridCol>
                <a:gridCol w="987552">
                  <a:extLst>
                    <a:ext uri="{9D8B030D-6E8A-4147-A177-3AD203B41FA5}">
                      <a16:colId xmlns:a16="http://schemas.microsoft.com/office/drawing/2014/main" val="367499114"/>
                    </a:ext>
                  </a:extLst>
                </a:gridCol>
                <a:gridCol w="1069848">
                  <a:extLst>
                    <a:ext uri="{9D8B030D-6E8A-4147-A177-3AD203B41FA5}">
                      <a16:colId xmlns:a16="http://schemas.microsoft.com/office/drawing/2014/main" val="3660404676"/>
                    </a:ext>
                  </a:extLst>
                </a:gridCol>
                <a:gridCol w="1152144">
                  <a:extLst>
                    <a:ext uri="{9D8B030D-6E8A-4147-A177-3AD203B41FA5}">
                      <a16:colId xmlns:a16="http://schemas.microsoft.com/office/drawing/2014/main" val="382162107"/>
                    </a:ext>
                  </a:extLst>
                </a:gridCol>
                <a:gridCol w="1152144">
                  <a:extLst>
                    <a:ext uri="{9D8B030D-6E8A-4147-A177-3AD203B41FA5}">
                      <a16:colId xmlns:a16="http://schemas.microsoft.com/office/drawing/2014/main" val="3567760290"/>
                    </a:ext>
                  </a:extLst>
                </a:gridCol>
                <a:gridCol w="329184">
                  <a:extLst>
                    <a:ext uri="{9D8B030D-6E8A-4147-A177-3AD203B41FA5}">
                      <a16:colId xmlns:a16="http://schemas.microsoft.com/office/drawing/2014/main" val="2323503025"/>
                    </a:ext>
                  </a:extLst>
                </a:gridCol>
                <a:gridCol w="329184">
                  <a:extLst>
                    <a:ext uri="{9D8B030D-6E8A-4147-A177-3AD203B41FA5}">
                      <a16:colId xmlns:a16="http://schemas.microsoft.com/office/drawing/2014/main" val="538527196"/>
                    </a:ext>
                  </a:extLst>
                </a:gridCol>
                <a:gridCol w="329184">
                  <a:extLst>
                    <a:ext uri="{9D8B030D-6E8A-4147-A177-3AD203B41FA5}">
                      <a16:colId xmlns:a16="http://schemas.microsoft.com/office/drawing/2014/main" val="1192584489"/>
                    </a:ext>
                  </a:extLst>
                </a:gridCol>
                <a:gridCol w="329184">
                  <a:extLst>
                    <a:ext uri="{9D8B030D-6E8A-4147-A177-3AD203B41FA5}">
                      <a16:colId xmlns:a16="http://schemas.microsoft.com/office/drawing/2014/main" val="3554890821"/>
                    </a:ext>
                  </a:extLst>
                </a:gridCol>
                <a:gridCol w="329184">
                  <a:extLst>
                    <a:ext uri="{9D8B030D-6E8A-4147-A177-3AD203B41FA5}">
                      <a16:colId xmlns:a16="http://schemas.microsoft.com/office/drawing/2014/main" val="272367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379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- 2023-07-21 17:21:23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https://quintly-image-storage.s3.amazonaws.com/7bf9fa0e280c34cbcf10c4d660795434/01045a2d14559c13f0b53e7cd2dd7d93.jpg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Promoted Music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a:t>
                      </a:r>
                    </a:p>
                  </a:txBody>
                  <a:tcPr/>
                </a:tc>
                <a:extLst>
                  <a:ext uri="{0D108BD9-81ED-4DB2-BD59-A6C34878D82A}">
                    <a16:rowId xmlns:a16="http://schemas.microsoft.com/office/drawing/2014/main" val="1064861046"/>
                  </a:ext>
                </a:extLst>
              </a:tr>
            </a:tbl>
          </a:graphicData>
        </a:graphic>
      </p:graphicFrame>
      <p:sp>
        <p:nvSpPr>
          <p:cNvPr id="4" name="Text Placeholder 3">
            <a:extLst>
              <a:ext uri="{FF2B5EF4-FFF2-40B4-BE49-F238E27FC236}">
                <a16:creationId xmlns:a16="http://schemas.microsoft.com/office/drawing/2014/main" id="{9CF16C3C-F449-438E-93B1-6E674144E86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110171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1755F-FA62-41A4-B415-A35AD3C4DF96}"/>
              </a:ext>
            </a:extLst>
          </p:cNvPr>
          <p:cNvSpPr>
            <a:spLocks noGrp="1"/>
          </p:cNvSpPr>
          <p:nvPr>
            <p:ph type="title"/>
          </p:nvPr>
        </p:nvSpPr>
        <p:spPr/>
        <p:txBody>
          <a:bodyPr/>
          <a:lstStyle/>
          <a:p>
            <a:r>
              <a:rPr lang="en-US"/>
              <a:t>Tiktok TikTok Posts | All profiles - 2 of 25</a:t>
            </a:r>
          </a:p>
        </p:txBody>
      </p:sp>
      <p:graphicFrame>
        <p:nvGraphicFramePr>
          <p:cNvPr id="5" name="Table Placeholder 4">
            <a:extLst>
              <a:ext uri="{FF2B5EF4-FFF2-40B4-BE49-F238E27FC236}">
                <a16:creationId xmlns:a16="http://schemas.microsoft.com/office/drawing/2014/main" id="{C119BCA0-D1C4-454D-AD8F-304171713838}"/>
              </a:ext>
            </a:extLst>
          </p:cNvPr>
          <p:cNvGraphicFramePr>
            <a:graphicFrameLocks noGrp="1"/>
          </p:cNvGraphicFramePr>
          <p:nvPr>
            <p:ph type="tbl" sz="quarter" idx="13"/>
            <p:extLst>
              <p:ext uri="{D42A27DB-BD31-4B8C-83A1-F6EECF244321}">
                <p14:modId xmlns:p14="http://schemas.microsoft.com/office/powerpoint/2010/main" val="402810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60313503"/>
                    </a:ext>
                  </a:extLst>
                </a:gridCol>
                <a:gridCol w="987552">
                  <a:extLst>
                    <a:ext uri="{9D8B030D-6E8A-4147-A177-3AD203B41FA5}">
                      <a16:colId xmlns:a16="http://schemas.microsoft.com/office/drawing/2014/main" val="797105627"/>
                    </a:ext>
                  </a:extLst>
                </a:gridCol>
                <a:gridCol w="1069848">
                  <a:extLst>
                    <a:ext uri="{9D8B030D-6E8A-4147-A177-3AD203B41FA5}">
                      <a16:colId xmlns:a16="http://schemas.microsoft.com/office/drawing/2014/main" val="2965354221"/>
                    </a:ext>
                  </a:extLst>
                </a:gridCol>
                <a:gridCol w="1152144">
                  <a:extLst>
                    <a:ext uri="{9D8B030D-6E8A-4147-A177-3AD203B41FA5}">
                      <a16:colId xmlns:a16="http://schemas.microsoft.com/office/drawing/2014/main" val="2157302646"/>
                    </a:ext>
                  </a:extLst>
                </a:gridCol>
                <a:gridCol w="1152144">
                  <a:extLst>
                    <a:ext uri="{9D8B030D-6E8A-4147-A177-3AD203B41FA5}">
                      <a16:colId xmlns:a16="http://schemas.microsoft.com/office/drawing/2014/main" val="2691300495"/>
                    </a:ext>
                  </a:extLst>
                </a:gridCol>
                <a:gridCol w="329184">
                  <a:extLst>
                    <a:ext uri="{9D8B030D-6E8A-4147-A177-3AD203B41FA5}">
                      <a16:colId xmlns:a16="http://schemas.microsoft.com/office/drawing/2014/main" val="3934566954"/>
                    </a:ext>
                  </a:extLst>
                </a:gridCol>
                <a:gridCol w="329184">
                  <a:extLst>
                    <a:ext uri="{9D8B030D-6E8A-4147-A177-3AD203B41FA5}">
                      <a16:colId xmlns:a16="http://schemas.microsoft.com/office/drawing/2014/main" val="3232715992"/>
                    </a:ext>
                  </a:extLst>
                </a:gridCol>
                <a:gridCol w="329184">
                  <a:extLst>
                    <a:ext uri="{9D8B030D-6E8A-4147-A177-3AD203B41FA5}">
                      <a16:colId xmlns:a16="http://schemas.microsoft.com/office/drawing/2014/main" val="2052006148"/>
                    </a:ext>
                  </a:extLst>
                </a:gridCol>
                <a:gridCol w="329184">
                  <a:extLst>
                    <a:ext uri="{9D8B030D-6E8A-4147-A177-3AD203B41FA5}">
                      <a16:colId xmlns:a16="http://schemas.microsoft.com/office/drawing/2014/main" val="3133972716"/>
                    </a:ext>
                  </a:extLst>
                </a:gridCol>
                <a:gridCol w="329184">
                  <a:extLst>
                    <a:ext uri="{9D8B030D-6E8A-4147-A177-3AD203B41FA5}">
                      <a16:colId xmlns:a16="http://schemas.microsoft.com/office/drawing/2014/main" val="201280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7486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- 2023-04-24 08:01:09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https://quintly-image-storage.s3.amazonaws.com/7bf9fa0e280c34cbcf10c4d660795434/c469e00552dbf0ebf725080765b94453.jpg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["#microscopy","#drosophila","#science","#research","#macro","#closeup","#microscope","#invisibleworld","#art","#satisfying","#zoom","#discovery","#invisible","#science","#foryou","#confocal","#lifescience","#leicamicro","#leicamicrosystems"]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 Pieces (Solo Piano Version) - Danilo Stankovic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3.18 %</a:t>
                      </a:r>
                    </a:p>
                  </a:txBody>
                  <a:tcPr/>
                </a:tc>
                <a:extLst>
                  <a:ext uri="{0D108BD9-81ED-4DB2-BD59-A6C34878D82A}">
                    <a16:rowId xmlns:a16="http://schemas.microsoft.com/office/drawing/2014/main" val="2709252465"/>
                  </a:ext>
                </a:extLst>
              </a:tr>
            </a:tbl>
          </a:graphicData>
        </a:graphic>
      </p:graphicFrame>
      <p:sp>
        <p:nvSpPr>
          <p:cNvPr id="4" name="Text Placeholder 3">
            <a:extLst>
              <a:ext uri="{FF2B5EF4-FFF2-40B4-BE49-F238E27FC236}">
                <a16:creationId xmlns:a16="http://schemas.microsoft.com/office/drawing/2014/main" id="{D9C1C0EB-4B6C-4D80-A6EB-B197F3423D4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6375480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E5A97-2C8A-445A-98CF-F9468F7171F4}"/>
              </a:ext>
            </a:extLst>
          </p:cNvPr>
          <p:cNvSpPr>
            <a:spLocks noGrp="1"/>
          </p:cNvSpPr>
          <p:nvPr>
            <p:ph type="title"/>
          </p:nvPr>
        </p:nvSpPr>
        <p:spPr/>
        <p:txBody>
          <a:bodyPr/>
          <a:lstStyle/>
          <a:p>
            <a:r>
              <a:rPr lang="en-US"/>
              <a:t>Tiktok TikTok Posts | All profiles - 3 of 25</a:t>
            </a:r>
          </a:p>
        </p:txBody>
      </p:sp>
      <p:graphicFrame>
        <p:nvGraphicFramePr>
          <p:cNvPr id="5" name="Table Placeholder 4">
            <a:extLst>
              <a:ext uri="{FF2B5EF4-FFF2-40B4-BE49-F238E27FC236}">
                <a16:creationId xmlns:a16="http://schemas.microsoft.com/office/drawing/2014/main" id="{72ED3568-5BA2-4E11-9276-28ACFA99AB4B}"/>
              </a:ext>
            </a:extLst>
          </p:cNvPr>
          <p:cNvGraphicFramePr>
            <a:graphicFrameLocks noGrp="1"/>
          </p:cNvGraphicFramePr>
          <p:nvPr>
            <p:ph type="tbl" sz="quarter" idx="13"/>
            <p:extLst>
              <p:ext uri="{D42A27DB-BD31-4B8C-83A1-F6EECF244321}">
                <p14:modId xmlns:p14="http://schemas.microsoft.com/office/powerpoint/2010/main" val="307441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22836692"/>
                    </a:ext>
                  </a:extLst>
                </a:gridCol>
                <a:gridCol w="987552">
                  <a:extLst>
                    <a:ext uri="{9D8B030D-6E8A-4147-A177-3AD203B41FA5}">
                      <a16:colId xmlns:a16="http://schemas.microsoft.com/office/drawing/2014/main" val="1166017082"/>
                    </a:ext>
                  </a:extLst>
                </a:gridCol>
                <a:gridCol w="1069848">
                  <a:extLst>
                    <a:ext uri="{9D8B030D-6E8A-4147-A177-3AD203B41FA5}">
                      <a16:colId xmlns:a16="http://schemas.microsoft.com/office/drawing/2014/main" val="2739257932"/>
                    </a:ext>
                  </a:extLst>
                </a:gridCol>
                <a:gridCol w="1152144">
                  <a:extLst>
                    <a:ext uri="{9D8B030D-6E8A-4147-A177-3AD203B41FA5}">
                      <a16:colId xmlns:a16="http://schemas.microsoft.com/office/drawing/2014/main" val="367433608"/>
                    </a:ext>
                  </a:extLst>
                </a:gridCol>
                <a:gridCol w="1152144">
                  <a:extLst>
                    <a:ext uri="{9D8B030D-6E8A-4147-A177-3AD203B41FA5}">
                      <a16:colId xmlns:a16="http://schemas.microsoft.com/office/drawing/2014/main" val="270174083"/>
                    </a:ext>
                  </a:extLst>
                </a:gridCol>
                <a:gridCol w="329184">
                  <a:extLst>
                    <a:ext uri="{9D8B030D-6E8A-4147-A177-3AD203B41FA5}">
                      <a16:colId xmlns:a16="http://schemas.microsoft.com/office/drawing/2014/main" val="260426896"/>
                    </a:ext>
                  </a:extLst>
                </a:gridCol>
                <a:gridCol w="329184">
                  <a:extLst>
                    <a:ext uri="{9D8B030D-6E8A-4147-A177-3AD203B41FA5}">
                      <a16:colId xmlns:a16="http://schemas.microsoft.com/office/drawing/2014/main" val="1897373343"/>
                    </a:ext>
                  </a:extLst>
                </a:gridCol>
                <a:gridCol w="329184">
                  <a:extLst>
                    <a:ext uri="{9D8B030D-6E8A-4147-A177-3AD203B41FA5}">
                      <a16:colId xmlns:a16="http://schemas.microsoft.com/office/drawing/2014/main" val="2464757611"/>
                    </a:ext>
                  </a:extLst>
                </a:gridCol>
                <a:gridCol w="329184">
                  <a:extLst>
                    <a:ext uri="{9D8B030D-6E8A-4147-A177-3AD203B41FA5}">
                      <a16:colId xmlns:a16="http://schemas.microsoft.com/office/drawing/2014/main" val="3849400072"/>
                    </a:ext>
                  </a:extLst>
                </a:gridCol>
                <a:gridCol w="329184">
                  <a:extLst>
                    <a:ext uri="{9D8B030D-6E8A-4147-A177-3AD203B41FA5}">
                      <a16:colId xmlns:a16="http://schemas.microsoft.com/office/drawing/2014/main" val="1830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934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- 2023-01-17 10:31:52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https://quintly-image-storage.s3.amazonaws.com/7bf9fa0e280c34cbcf10c4d660795434/8e9ec24f1e270d2132e750e7dd977cd8.jpg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["#Widefield","#Interleukin","#Cytokine","#proteind","#pancreatic","#THUNDER","#diabetes","#pathogenesis"]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leicamicrosystems - 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extLst>
                  <a:ext uri="{0D108BD9-81ED-4DB2-BD59-A6C34878D82A}">
                    <a16:rowId xmlns:a16="http://schemas.microsoft.com/office/drawing/2014/main" val="1998953197"/>
                  </a:ext>
                </a:extLst>
              </a:tr>
            </a:tbl>
          </a:graphicData>
        </a:graphic>
      </p:graphicFrame>
      <p:sp>
        <p:nvSpPr>
          <p:cNvPr id="4" name="Text Placeholder 3">
            <a:extLst>
              <a:ext uri="{FF2B5EF4-FFF2-40B4-BE49-F238E27FC236}">
                <a16:creationId xmlns:a16="http://schemas.microsoft.com/office/drawing/2014/main" id="{E19532F6-D58F-429B-BF71-5417B3934F0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7896057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7EDA3-CAB8-4F08-9931-C02137AC2152}"/>
              </a:ext>
            </a:extLst>
          </p:cNvPr>
          <p:cNvSpPr>
            <a:spLocks noGrp="1"/>
          </p:cNvSpPr>
          <p:nvPr>
            <p:ph type="title"/>
          </p:nvPr>
        </p:nvSpPr>
        <p:spPr/>
        <p:txBody>
          <a:bodyPr/>
          <a:lstStyle/>
          <a:p>
            <a:r>
              <a:rPr lang="en-US"/>
              <a:t>Tiktok TikTok Posts | All profiles - 4 of 25</a:t>
            </a:r>
          </a:p>
        </p:txBody>
      </p:sp>
      <p:graphicFrame>
        <p:nvGraphicFramePr>
          <p:cNvPr id="5" name="Table Placeholder 4">
            <a:extLst>
              <a:ext uri="{FF2B5EF4-FFF2-40B4-BE49-F238E27FC236}">
                <a16:creationId xmlns:a16="http://schemas.microsoft.com/office/drawing/2014/main" id="{BC23A845-D1BF-4301-9DE5-8CAE5092CB1A}"/>
              </a:ext>
            </a:extLst>
          </p:cNvPr>
          <p:cNvGraphicFramePr>
            <a:graphicFrameLocks noGrp="1"/>
          </p:cNvGraphicFramePr>
          <p:nvPr>
            <p:ph type="tbl" sz="quarter" idx="13"/>
            <p:extLst>
              <p:ext uri="{D42A27DB-BD31-4B8C-83A1-F6EECF244321}">
                <p14:modId xmlns:p14="http://schemas.microsoft.com/office/powerpoint/2010/main" val="113015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4738324"/>
                    </a:ext>
                  </a:extLst>
                </a:gridCol>
                <a:gridCol w="987552">
                  <a:extLst>
                    <a:ext uri="{9D8B030D-6E8A-4147-A177-3AD203B41FA5}">
                      <a16:colId xmlns:a16="http://schemas.microsoft.com/office/drawing/2014/main" val="2243070335"/>
                    </a:ext>
                  </a:extLst>
                </a:gridCol>
                <a:gridCol w="1069848">
                  <a:extLst>
                    <a:ext uri="{9D8B030D-6E8A-4147-A177-3AD203B41FA5}">
                      <a16:colId xmlns:a16="http://schemas.microsoft.com/office/drawing/2014/main" val="3853332224"/>
                    </a:ext>
                  </a:extLst>
                </a:gridCol>
                <a:gridCol w="1152144">
                  <a:extLst>
                    <a:ext uri="{9D8B030D-6E8A-4147-A177-3AD203B41FA5}">
                      <a16:colId xmlns:a16="http://schemas.microsoft.com/office/drawing/2014/main" val="2568158636"/>
                    </a:ext>
                  </a:extLst>
                </a:gridCol>
                <a:gridCol w="1152144">
                  <a:extLst>
                    <a:ext uri="{9D8B030D-6E8A-4147-A177-3AD203B41FA5}">
                      <a16:colId xmlns:a16="http://schemas.microsoft.com/office/drawing/2014/main" val="4009724746"/>
                    </a:ext>
                  </a:extLst>
                </a:gridCol>
                <a:gridCol w="329184">
                  <a:extLst>
                    <a:ext uri="{9D8B030D-6E8A-4147-A177-3AD203B41FA5}">
                      <a16:colId xmlns:a16="http://schemas.microsoft.com/office/drawing/2014/main" val="1518497688"/>
                    </a:ext>
                  </a:extLst>
                </a:gridCol>
                <a:gridCol w="329184">
                  <a:extLst>
                    <a:ext uri="{9D8B030D-6E8A-4147-A177-3AD203B41FA5}">
                      <a16:colId xmlns:a16="http://schemas.microsoft.com/office/drawing/2014/main" val="862118189"/>
                    </a:ext>
                  </a:extLst>
                </a:gridCol>
                <a:gridCol w="329184">
                  <a:extLst>
                    <a:ext uri="{9D8B030D-6E8A-4147-A177-3AD203B41FA5}">
                      <a16:colId xmlns:a16="http://schemas.microsoft.com/office/drawing/2014/main" val="3761130131"/>
                    </a:ext>
                  </a:extLst>
                </a:gridCol>
                <a:gridCol w="329184">
                  <a:extLst>
                    <a:ext uri="{9D8B030D-6E8A-4147-A177-3AD203B41FA5}">
                      <a16:colId xmlns:a16="http://schemas.microsoft.com/office/drawing/2014/main" val="1355512799"/>
                    </a:ext>
                  </a:extLst>
                </a:gridCol>
                <a:gridCol w="329184">
                  <a:extLst>
                    <a:ext uri="{9D8B030D-6E8A-4147-A177-3AD203B41FA5}">
                      <a16:colId xmlns:a16="http://schemas.microsoft.com/office/drawing/2014/main" val="1786273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6323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- 2023-02-11 15:53:24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https://quintly-image-storage.s3.amazonaws.com/7bf9fa0e280c34cbcf10c4d660795434/503c9b1870801174076e52efaa0ab21d.jpg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["#Microhubimaging","#fluorescencemicroscopy","#confocal","#artifacts","#multicolor","#timelapse","#simultaneous","#widefield","#Mica","#leicamicrosystems","#fluorescence","#microhub","#lifescienceimaging","#MitoTracker","#Fluoview","#Tubulin","#WGA","#SiR","#Actin","#Alexa555"]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A warm piano instrumental ballad(808701) - NOPPO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3.89 %</a:t>
                      </a:r>
                    </a:p>
                  </a:txBody>
                  <a:tcPr/>
                </a:tc>
                <a:extLst>
                  <a:ext uri="{0D108BD9-81ED-4DB2-BD59-A6C34878D82A}">
                    <a16:rowId xmlns:a16="http://schemas.microsoft.com/office/drawing/2014/main" val="1104702130"/>
                  </a:ext>
                </a:extLst>
              </a:tr>
            </a:tbl>
          </a:graphicData>
        </a:graphic>
      </p:graphicFrame>
      <p:sp>
        <p:nvSpPr>
          <p:cNvPr id="4" name="Text Placeholder 3">
            <a:extLst>
              <a:ext uri="{FF2B5EF4-FFF2-40B4-BE49-F238E27FC236}">
                <a16:creationId xmlns:a16="http://schemas.microsoft.com/office/drawing/2014/main" id="{CCC213E5-498B-4A7B-B691-C364E251445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7492169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7344F-26F2-4A38-AF32-238916A31CB8}"/>
              </a:ext>
            </a:extLst>
          </p:cNvPr>
          <p:cNvSpPr>
            <a:spLocks noGrp="1"/>
          </p:cNvSpPr>
          <p:nvPr>
            <p:ph type="title"/>
          </p:nvPr>
        </p:nvSpPr>
        <p:spPr/>
        <p:txBody>
          <a:bodyPr/>
          <a:lstStyle/>
          <a:p>
            <a:r>
              <a:rPr lang="en-US"/>
              <a:t>Tiktok TikTok Posts | All profiles - 5 of 25</a:t>
            </a:r>
          </a:p>
        </p:txBody>
      </p:sp>
      <p:graphicFrame>
        <p:nvGraphicFramePr>
          <p:cNvPr id="5" name="Table Placeholder 4">
            <a:extLst>
              <a:ext uri="{FF2B5EF4-FFF2-40B4-BE49-F238E27FC236}">
                <a16:creationId xmlns:a16="http://schemas.microsoft.com/office/drawing/2014/main" id="{D3DC6C39-D51B-4561-AE8A-A68DB5E16F24}"/>
              </a:ext>
            </a:extLst>
          </p:cNvPr>
          <p:cNvGraphicFramePr>
            <a:graphicFrameLocks noGrp="1"/>
          </p:cNvGraphicFramePr>
          <p:nvPr>
            <p:ph type="tbl" sz="quarter" idx="13"/>
            <p:extLst>
              <p:ext uri="{D42A27DB-BD31-4B8C-83A1-F6EECF244321}">
                <p14:modId xmlns:p14="http://schemas.microsoft.com/office/powerpoint/2010/main" val="3387110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71386530"/>
                    </a:ext>
                  </a:extLst>
                </a:gridCol>
                <a:gridCol w="987552">
                  <a:extLst>
                    <a:ext uri="{9D8B030D-6E8A-4147-A177-3AD203B41FA5}">
                      <a16:colId xmlns:a16="http://schemas.microsoft.com/office/drawing/2014/main" val="3230866669"/>
                    </a:ext>
                  </a:extLst>
                </a:gridCol>
                <a:gridCol w="1069848">
                  <a:extLst>
                    <a:ext uri="{9D8B030D-6E8A-4147-A177-3AD203B41FA5}">
                      <a16:colId xmlns:a16="http://schemas.microsoft.com/office/drawing/2014/main" val="2777597748"/>
                    </a:ext>
                  </a:extLst>
                </a:gridCol>
                <a:gridCol w="1152144">
                  <a:extLst>
                    <a:ext uri="{9D8B030D-6E8A-4147-A177-3AD203B41FA5}">
                      <a16:colId xmlns:a16="http://schemas.microsoft.com/office/drawing/2014/main" val="4068646538"/>
                    </a:ext>
                  </a:extLst>
                </a:gridCol>
                <a:gridCol w="1152144">
                  <a:extLst>
                    <a:ext uri="{9D8B030D-6E8A-4147-A177-3AD203B41FA5}">
                      <a16:colId xmlns:a16="http://schemas.microsoft.com/office/drawing/2014/main" val="3146308522"/>
                    </a:ext>
                  </a:extLst>
                </a:gridCol>
                <a:gridCol w="329184">
                  <a:extLst>
                    <a:ext uri="{9D8B030D-6E8A-4147-A177-3AD203B41FA5}">
                      <a16:colId xmlns:a16="http://schemas.microsoft.com/office/drawing/2014/main" val="2891780697"/>
                    </a:ext>
                  </a:extLst>
                </a:gridCol>
                <a:gridCol w="329184">
                  <a:extLst>
                    <a:ext uri="{9D8B030D-6E8A-4147-A177-3AD203B41FA5}">
                      <a16:colId xmlns:a16="http://schemas.microsoft.com/office/drawing/2014/main" val="3421695152"/>
                    </a:ext>
                  </a:extLst>
                </a:gridCol>
                <a:gridCol w="329184">
                  <a:extLst>
                    <a:ext uri="{9D8B030D-6E8A-4147-A177-3AD203B41FA5}">
                      <a16:colId xmlns:a16="http://schemas.microsoft.com/office/drawing/2014/main" val="257664381"/>
                    </a:ext>
                  </a:extLst>
                </a:gridCol>
                <a:gridCol w="329184">
                  <a:extLst>
                    <a:ext uri="{9D8B030D-6E8A-4147-A177-3AD203B41FA5}">
                      <a16:colId xmlns:a16="http://schemas.microsoft.com/office/drawing/2014/main" val="3713000838"/>
                    </a:ext>
                  </a:extLst>
                </a:gridCol>
                <a:gridCol w="329184">
                  <a:extLst>
                    <a:ext uri="{9D8B030D-6E8A-4147-A177-3AD203B41FA5}">
                      <a16:colId xmlns:a16="http://schemas.microsoft.com/office/drawing/2014/main" val="3944285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728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- 2023-06-14 15:32:39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https://quintly-image-storage.s3.amazonaws.com/7bf9fa0e280c34cbcf10c4d660795434/21f43e36af9241c402aa459adc4f4496.jpg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["#microscopy","#cellbiology","#THUNDER","#neurons","#science","#research","#drosophila","#calcium","#gcamp"]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Calibri"/>
                          <a:ea typeface="+mn-ea"/>
                          <a:cs typeface="+mn-cs"/>
                        </a:rPr>
                        <a:t>♬ Sunsets (feat. Olivia Lunny) - Nurko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extLst>
                  <a:ext uri="{0D108BD9-81ED-4DB2-BD59-A6C34878D82A}">
                    <a16:rowId xmlns:a16="http://schemas.microsoft.com/office/drawing/2014/main" val="3907466791"/>
                  </a:ext>
                </a:extLst>
              </a:tr>
            </a:tbl>
          </a:graphicData>
        </a:graphic>
      </p:graphicFrame>
      <p:sp>
        <p:nvSpPr>
          <p:cNvPr id="4" name="Text Placeholder 3">
            <a:extLst>
              <a:ext uri="{FF2B5EF4-FFF2-40B4-BE49-F238E27FC236}">
                <a16:creationId xmlns:a16="http://schemas.microsoft.com/office/drawing/2014/main" id="{2DFE9B7E-A5B3-454A-8EE3-27075ED5F122}"/>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300092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D509-A942-4BBD-B384-6FFFE606D79B}"/>
              </a:ext>
            </a:extLst>
          </p:cNvPr>
          <p:cNvSpPr>
            <a:spLocks noGrp="1"/>
          </p:cNvSpPr>
          <p:nvPr>
            <p:ph type="title"/>
          </p:nvPr>
        </p:nvSpPr>
        <p:spPr/>
        <p:txBody>
          <a:bodyPr/>
          <a:lstStyle/>
          <a:p>
            <a:r>
              <a:rPr lang="en-US"/>
              <a:t>Tiktok TikTok Posts | All profiles - 6 of 25</a:t>
            </a:r>
          </a:p>
        </p:txBody>
      </p:sp>
      <p:graphicFrame>
        <p:nvGraphicFramePr>
          <p:cNvPr id="5" name="Table Placeholder 4">
            <a:extLst>
              <a:ext uri="{FF2B5EF4-FFF2-40B4-BE49-F238E27FC236}">
                <a16:creationId xmlns:a16="http://schemas.microsoft.com/office/drawing/2014/main" id="{913E8EA8-01C0-47FF-89DF-8EF19DF9CC31}"/>
              </a:ext>
            </a:extLst>
          </p:cNvPr>
          <p:cNvGraphicFramePr>
            <a:graphicFrameLocks noGrp="1"/>
          </p:cNvGraphicFramePr>
          <p:nvPr>
            <p:ph type="tbl" sz="quarter" idx="13"/>
            <p:extLst>
              <p:ext uri="{D42A27DB-BD31-4B8C-83A1-F6EECF244321}">
                <p14:modId xmlns:p14="http://schemas.microsoft.com/office/powerpoint/2010/main" val="2042804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2645478"/>
                    </a:ext>
                  </a:extLst>
                </a:gridCol>
                <a:gridCol w="987552">
                  <a:extLst>
                    <a:ext uri="{9D8B030D-6E8A-4147-A177-3AD203B41FA5}">
                      <a16:colId xmlns:a16="http://schemas.microsoft.com/office/drawing/2014/main" val="1402733011"/>
                    </a:ext>
                  </a:extLst>
                </a:gridCol>
                <a:gridCol w="1069848">
                  <a:extLst>
                    <a:ext uri="{9D8B030D-6E8A-4147-A177-3AD203B41FA5}">
                      <a16:colId xmlns:a16="http://schemas.microsoft.com/office/drawing/2014/main" val="1292135855"/>
                    </a:ext>
                  </a:extLst>
                </a:gridCol>
                <a:gridCol w="1152144">
                  <a:extLst>
                    <a:ext uri="{9D8B030D-6E8A-4147-A177-3AD203B41FA5}">
                      <a16:colId xmlns:a16="http://schemas.microsoft.com/office/drawing/2014/main" val="2138312238"/>
                    </a:ext>
                  </a:extLst>
                </a:gridCol>
                <a:gridCol w="1152144">
                  <a:extLst>
                    <a:ext uri="{9D8B030D-6E8A-4147-A177-3AD203B41FA5}">
                      <a16:colId xmlns:a16="http://schemas.microsoft.com/office/drawing/2014/main" val="152582125"/>
                    </a:ext>
                  </a:extLst>
                </a:gridCol>
                <a:gridCol w="329184">
                  <a:extLst>
                    <a:ext uri="{9D8B030D-6E8A-4147-A177-3AD203B41FA5}">
                      <a16:colId xmlns:a16="http://schemas.microsoft.com/office/drawing/2014/main" val="514090049"/>
                    </a:ext>
                  </a:extLst>
                </a:gridCol>
                <a:gridCol w="329184">
                  <a:extLst>
                    <a:ext uri="{9D8B030D-6E8A-4147-A177-3AD203B41FA5}">
                      <a16:colId xmlns:a16="http://schemas.microsoft.com/office/drawing/2014/main" val="1244568295"/>
                    </a:ext>
                  </a:extLst>
                </a:gridCol>
                <a:gridCol w="329184">
                  <a:extLst>
                    <a:ext uri="{9D8B030D-6E8A-4147-A177-3AD203B41FA5}">
                      <a16:colId xmlns:a16="http://schemas.microsoft.com/office/drawing/2014/main" val="2024885316"/>
                    </a:ext>
                  </a:extLst>
                </a:gridCol>
                <a:gridCol w="329184">
                  <a:extLst>
                    <a:ext uri="{9D8B030D-6E8A-4147-A177-3AD203B41FA5}">
                      <a16:colId xmlns:a16="http://schemas.microsoft.com/office/drawing/2014/main" val="2890669298"/>
                    </a:ext>
                  </a:extLst>
                </a:gridCol>
                <a:gridCol w="329184">
                  <a:extLst>
                    <a:ext uri="{9D8B030D-6E8A-4147-A177-3AD203B41FA5}">
                      <a16:colId xmlns:a16="http://schemas.microsoft.com/office/drawing/2014/main" val="3722565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7026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- 2023-09-24 16:56:52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https://quintly-image-storage.s3.amazonaws.com/7bf9fa0e280c34cbcf10c4d660795434/acdc010e82329c8241e25eeb67ee4920.jpg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["#THUNDER","#dendrites","#axons","#brainslice","#neurons","#morphological","#research","#laboratory","#mousebrain","#imaging","#microscope","#microscopy","#leica","#leicamicrosystems"]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Instrumental Music - Gerhard Siagian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0.68 %</a:t>
                      </a:r>
                    </a:p>
                  </a:txBody>
                  <a:tcPr/>
                </a:tc>
                <a:extLst>
                  <a:ext uri="{0D108BD9-81ED-4DB2-BD59-A6C34878D82A}">
                    <a16:rowId xmlns:a16="http://schemas.microsoft.com/office/drawing/2014/main" val="3695559338"/>
                  </a:ext>
                </a:extLst>
              </a:tr>
            </a:tbl>
          </a:graphicData>
        </a:graphic>
      </p:graphicFrame>
      <p:sp>
        <p:nvSpPr>
          <p:cNvPr id="4" name="Text Placeholder 3">
            <a:extLst>
              <a:ext uri="{FF2B5EF4-FFF2-40B4-BE49-F238E27FC236}">
                <a16:creationId xmlns:a16="http://schemas.microsoft.com/office/drawing/2014/main" id="{AA5F7950-CC8B-473A-B363-4D68B1632379}"/>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7918889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F605F-6E5B-4B29-8283-927E2F5DD9F7}"/>
              </a:ext>
            </a:extLst>
          </p:cNvPr>
          <p:cNvSpPr>
            <a:spLocks noGrp="1"/>
          </p:cNvSpPr>
          <p:nvPr>
            <p:ph type="title"/>
          </p:nvPr>
        </p:nvSpPr>
        <p:spPr/>
        <p:txBody>
          <a:bodyPr/>
          <a:lstStyle/>
          <a:p>
            <a:r>
              <a:rPr lang="en-US"/>
              <a:t>Tiktok TikTok Posts | All profiles - 7 of 25</a:t>
            </a:r>
          </a:p>
        </p:txBody>
      </p:sp>
      <p:graphicFrame>
        <p:nvGraphicFramePr>
          <p:cNvPr id="5" name="Table Placeholder 4">
            <a:extLst>
              <a:ext uri="{FF2B5EF4-FFF2-40B4-BE49-F238E27FC236}">
                <a16:creationId xmlns:a16="http://schemas.microsoft.com/office/drawing/2014/main" id="{1AC95E48-B9CE-4836-84EE-7197DB889A91}"/>
              </a:ext>
            </a:extLst>
          </p:cNvPr>
          <p:cNvGraphicFramePr>
            <a:graphicFrameLocks noGrp="1"/>
          </p:cNvGraphicFramePr>
          <p:nvPr>
            <p:ph type="tbl" sz="quarter" idx="13"/>
            <p:extLst>
              <p:ext uri="{D42A27DB-BD31-4B8C-83A1-F6EECF244321}">
                <p14:modId xmlns:p14="http://schemas.microsoft.com/office/powerpoint/2010/main" val="384187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9128719"/>
                    </a:ext>
                  </a:extLst>
                </a:gridCol>
                <a:gridCol w="987552">
                  <a:extLst>
                    <a:ext uri="{9D8B030D-6E8A-4147-A177-3AD203B41FA5}">
                      <a16:colId xmlns:a16="http://schemas.microsoft.com/office/drawing/2014/main" val="3028020294"/>
                    </a:ext>
                  </a:extLst>
                </a:gridCol>
                <a:gridCol w="1069848">
                  <a:extLst>
                    <a:ext uri="{9D8B030D-6E8A-4147-A177-3AD203B41FA5}">
                      <a16:colId xmlns:a16="http://schemas.microsoft.com/office/drawing/2014/main" val="2146215885"/>
                    </a:ext>
                  </a:extLst>
                </a:gridCol>
                <a:gridCol w="1152144">
                  <a:extLst>
                    <a:ext uri="{9D8B030D-6E8A-4147-A177-3AD203B41FA5}">
                      <a16:colId xmlns:a16="http://schemas.microsoft.com/office/drawing/2014/main" val="1319682992"/>
                    </a:ext>
                  </a:extLst>
                </a:gridCol>
                <a:gridCol w="1152144">
                  <a:extLst>
                    <a:ext uri="{9D8B030D-6E8A-4147-A177-3AD203B41FA5}">
                      <a16:colId xmlns:a16="http://schemas.microsoft.com/office/drawing/2014/main" val="1024020396"/>
                    </a:ext>
                  </a:extLst>
                </a:gridCol>
                <a:gridCol w="329184">
                  <a:extLst>
                    <a:ext uri="{9D8B030D-6E8A-4147-A177-3AD203B41FA5}">
                      <a16:colId xmlns:a16="http://schemas.microsoft.com/office/drawing/2014/main" val="369014582"/>
                    </a:ext>
                  </a:extLst>
                </a:gridCol>
                <a:gridCol w="329184">
                  <a:extLst>
                    <a:ext uri="{9D8B030D-6E8A-4147-A177-3AD203B41FA5}">
                      <a16:colId xmlns:a16="http://schemas.microsoft.com/office/drawing/2014/main" val="4031703770"/>
                    </a:ext>
                  </a:extLst>
                </a:gridCol>
                <a:gridCol w="329184">
                  <a:extLst>
                    <a:ext uri="{9D8B030D-6E8A-4147-A177-3AD203B41FA5}">
                      <a16:colId xmlns:a16="http://schemas.microsoft.com/office/drawing/2014/main" val="1552091341"/>
                    </a:ext>
                  </a:extLst>
                </a:gridCol>
                <a:gridCol w="329184">
                  <a:extLst>
                    <a:ext uri="{9D8B030D-6E8A-4147-A177-3AD203B41FA5}">
                      <a16:colId xmlns:a16="http://schemas.microsoft.com/office/drawing/2014/main" val="4209240141"/>
                    </a:ext>
                  </a:extLst>
                </a:gridCol>
                <a:gridCol w="329184">
                  <a:extLst>
                    <a:ext uri="{9D8B030D-6E8A-4147-A177-3AD203B41FA5}">
                      <a16:colId xmlns:a16="http://schemas.microsoft.com/office/drawing/2014/main" val="142324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487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- 2023-05-10 15:07:00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https://quintly-image-storage.s3.amazonaws.com/7bf9fa0e280c34cbcf10c4d660795434/ddb29730bbdfb99d0ce575da28926f16.jpg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["#microscopy","#research","#science","#cells","#cellbiology","#biology","#imaging","#microscope","#underthemicroscope"]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You (Instrumental) - Jonathan Paulsen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3.41 %</a:t>
                      </a:r>
                    </a:p>
                  </a:txBody>
                  <a:tcPr/>
                </a:tc>
                <a:extLst>
                  <a:ext uri="{0D108BD9-81ED-4DB2-BD59-A6C34878D82A}">
                    <a16:rowId xmlns:a16="http://schemas.microsoft.com/office/drawing/2014/main" val="3799238108"/>
                  </a:ext>
                </a:extLst>
              </a:tr>
            </a:tbl>
          </a:graphicData>
        </a:graphic>
      </p:graphicFrame>
      <p:sp>
        <p:nvSpPr>
          <p:cNvPr id="4" name="Text Placeholder 3">
            <a:extLst>
              <a:ext uri="{FF2B5EF4-FFF2-40B4-BE49-F238E27FC236}">
                <a16:creationId xmlns:a16="http://schemas.microsoft.com/office/drawing/2014/main" id="{CAEB7823-B190-4978-8443-67257D5EDED9}"/>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0857387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E77C-782B-4BAC-A16D-EA009EF97612}"/>
              </a:ext>
            </a:extLst>
          </p:cNvPr>
          <p:cNvSpPr>
            <a:spLocks noGrp="1"/>
          </p:cNvSpPr>
          <p:nvPr>
            <p:ph type="title"/>
          </p:nvPr>
        </p:nvSpPr>
        <p:spPr/>
        <p:txBody>
          <a:bodyPr/>
          <a:lstStyle/>
          <a:p>
            <a:r>
              <a:rPr lang="en-US"/>
              <a:t>Tiktok TikTok Posts | All profiles - 8 of 25</a:t>
            </a:r>
          </a:p>
        </p:txBody>
      </p:sp>
      <p:graphicFrame>
        <p:nvGraphicFramePr>
          <p:cNvPr id="5" name="Table Placeholder 4">
            <a:extLst>
              <a:ext uri="{FF2B5EF4-FFF2-40B4-BE49-F238E27FC236}">
                <a16:creationId xmlns:a16="http://schemas.microsoft.com/office/drawing/2014/main" id="{25906E8F-D0CB-4A2C-9E68-307186C0D4C3}"/>
              </a:ext>
            </a:extLst>
          </p:cNvPr>
          <p:cNvGraphicFramePr>
            <a:graphicFrameLocks noGrp="1"/>
          </p:cNvGraphicFramePr>
          <p:nvPr>
            <p:ph type="tbl" sz="quarter" idx="13"/>
            <p:extLst>
              <p:ext uri="{D42A27DB-BD31-4B8C-83A1-F6EECF244321}">
                <p14:modId xmlns:p14="http://schemas.microsoft.com/office/powerpoint/2010/main" val="871481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0478992"/>
                    </a:ext>
                  </a:extLst>
                </a:gridCol>
                <a:gridCol w="987552">
                  <a:extLst>
                    <a:ext uri="{9D8B030D-6E8A-4147-A177-3AD203B41FA5}">
                      <a16:colId xmlns:a16="http://schemas.microsoft.com/office/drawing/2014/main" val="51169046"/>
                    </a:ext>
                  </a:extLst>
                </a:gridCol>
                <a:gridCol w="1069848">
                  <a:extLst>
                    <a:ext uri="{9D8B030D-6E8A-4147-A177-3AD203B41FA5}">
                      <a16:colId xmlns:a16="http://schemas.microsoft.com/office/drawing/2014/main" val="3012688606"/>
                    </a:ext>
                  </a:extLst>
                </a:gridCol>
                <a:gridCol w="1152144">
                  <a:extLst>
                    <a:ext uri="{9D8B030D-6E8A-4147-A177-3AD203B41FA5}">
                      <a16:colId xmlns:a16="http://schemas.microsoft.com/office/drawing/2014/main" val="2257357083"/>
                    </a:ext>
                  </a:extLst>
                </a:gridCol>
                <a:gridCol w="1152144">
                  <a:extLst>
                    <a:ext uri="{9D8B030D-6E8A-4147-A177-3AD203B41FA5}">
                      <a16:colId xmlns:a16="http://schemas.microsoft.com/office/drawing/2014/main" val="3105915529"/>
                    </a:ext>
                  </a:extLst>
                </a:gridCol>
                <a:gridCol w="329184">
                  <a:extLst>
                    <a:ext uri="{9D8B030D-6E8A-4147-A177-3AD203B41FA5}">
                      <a16:colId xmlns:a16="http://schemas.microsoft.com/office/drawing/2014/main" val="3526385829"/>
                    </a:ext>
                  </a:extLst>
                </a:gridCol>
                <a:gridCol w="329184">
                  <a:extLst>
                    <a:ext uri="{9D8B030D-6E8A-4147-A177-3AD203B41FA5}">
                      <a16:colId xmlns:a16="http://schemas.microsoft.com/office/drawing/2014/main" val="1575646010"/>
                    </a:ext>
                  </a:extLst>
                </a:gridCol>
                <a:gridCol w="329184">
                  <a:extLst>
                    <a:ext uri="{9D8B030D-6E8A-4147-A177-3AD203B41FA5}">
                      <a16:colId xmlns:a16="http://schemas.microsoft.com/office/drawing/2014/main" val="1987649955"/>
                    </a:ext>
                  </a:extLst>
                </a:gridCol>
                <a:gridCol w="329184">
                  <a:extLst>
                    <a:ext uri="{9D8B030D-6E8A-4147-A177-3AD203B41FA5}">
                      <a16:colId xmlns:a16="http://schemas.microsoft.com/office/drawing/2014/main" val="109114754"/>
                    </a:ext>
                  </a:extLst>
                </a:gridCol>
                <a:gridCol w="329184">
                  <a:extLst>
                    <a:ext uri="{9D8B030D-6E8A-4147-A177-3AD203B41FA5}">
                      <a16:colId xmlns:a16="http://schemas.microsoft.com/office/drawing/2014/main" val="3606280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4320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- 2023-05-19 19:58:03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https://quintly-image-storage.s3.amazonaws.com/7bf9fa0e280c34cbcf10c4d660795434/651f63f74d603a1542c679585d4ad396.jpg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["#microscopes","#microscopy","#research","#science","#microscope","#biology"]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Chill Vibes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extLst>
                  <a:ext uri="{0D108BD9-81ED-4DB2-BD59-A6C34878D82A}">
                    <a16:rowId xmlns:a16="http://schemas.microsoft.com/office/drawing/2014/main" val="4036621513"/>
                  </a:ext>
                </a:extLst>
              </a:tr>
            </a:tbl>
          </a:graphicData>
        </a:graphic>
      </p:graphicFrame>
      <p:sp>
        <p:nvSpPr>
          <p:cNvPr id="4" name="Text Placeholder 3">
            <a:extLst>
              <a:ext uri="{FF2B5EF4-FFF2-40B4-BE49-F238E27FC236}">
                <a16:creationId xmlns:a16="http://schemas.microsoft.com/office/drawing/2014/main" id="{7C42FA0B-63DA-436C-9963-5D4205B1B56B}"/>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9317147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61C8-0153-48EB-A020-C0F3CA74D596}"/>
              </a:ext>
            </a:extLst>
          </p:cNvPr>
          <p:cNvSpPr>
            <a:spLocks noGrp="1"/>
          </p:cNvSpPr>
          <p:nvPr>
            <p:ph type="title"/>
          </p:nvPr>
        </p:nvSpPr>
        <p:spPr/>
        <p:txBody>
          <a:bodyPr/>
          <a:lstStyle/>
          <a:p>
            <a:r>
              <a:rPr lang="en-US"/>
              <a:t>Tiktok TikTok Posts | All profiles - 9 of 25</a:t>
            </a:r>
          </a:p>
        </p:txBody>
      </p:sp>
      <p:graphicFrame>
        <p:nvGraphicFramePr>
          <p:cNvPr id="5" name="Table Placeholder 4">
            <a:extLst>
              <a:ext uri="{FF2B5EF4-FFF2-40B4-BE49-F238E27FC236}">
                <a16:creationId xmlns:a16="http://schemas.microsoft.com/office/drawing/2014/main" id="{F98329BF-6255-4EE7-B8CE-1302B92DDE29}"/>
              </a:ext>
            </a:extLst>
          </p:cNvPr>
          <p:cNvGraphicFramePr>
            <a:graphicFrameLocks noGrp="1"/>
          </p:cNvGraphicFramePr>
          <p:nvPr>
            <p:ph type="tbl" sz="quarter" idx="13"/>
            <p:extLst>
              <p:ext uri="{D42A27DB-BD31-4B8C-83A1-F6EECF244321}">
                <p14:modId xmlns:p14="http://schemas.microsoft.com/office/powerpoint/2010/main" val="104322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4018773"/>
                    </a:ext>
                  </a:extLst>
                </a:gridCol>
                <a:gridCol w="987552">
                  <a:extLst>
                    <a:ext uri="{9D8B030D-6E8A-4147-A177-3AD203B41FA5}">
                      <a16:colId xmlns:a16="http://schemas.microsoft.com/office/drawing/2014/main" val="2893391200"/>
                    </a:ext>
                  </a:extLst>
                </a:gridCol>
                <a:gridCol w="1069848">
                  <a:extLst>
                    <a:ext uri="{9D8B030D-6E8A-4147-A177-3AD203B41FA5}">
                      <a16:colId xmlns:a16="http://schemas.microsoft.com/office/drawing/2014/main" val="3381650828"/>
                    </a:ext>
                  </a:extLst>
                </a:gridCol>
                <a:gridCol w="1152144">
                  <a:extLst>
                    <a:ext uri="{9D8B030D-6E8A-4147-A177-3AD203B41FA5}">
                      <a16:colId xmlns:a16="http://schemas.microsoft.com/office/drawing/2014/main" val="1460842483"/>
                    </a:ext>
                  </a:extLst>
                </a:gridCol>
                <a:gridCol w="1152144">
                  <a:extLst>
                    <a:ext uri="{9D8B030D-6E8A-4147-A177-3AD203B41FA5}">
                      <a16:colId xmlns:a16="http://schemas.microsoft.com/office/drawing/2014/main" val="755496985"/>
                    </a:ext>
                  </a:extLst>
                </a:gridCol>
                <a:gridCol w="329184">
                  <a:extLst>
                    <a:ext uri="{9D8B030D-6E8A-4147-A177-3AD203B41FA5}">
                      <a16:colId xmlns:a16="http://schemas.microsoft.com/office/drawing/2014/main" val="2997904714"/>
                    </a:ext>
                  </a:extLst>
                </a:gridCol>
                <a:gridCol w="329184">
                  <a:extLst>
                    <a:ext uri="{9D8B030D-6E8A-4147-A177-3AD203B41FA5}">
                      <a16:colId xmlns:a16="http://schemas.microsoft.com/office/drawing/2014/main" val="2715102227"/>
                    </a:ext>
                  </a:extLst>
                </a:gridCol>
                <a:gridCol w="329184">
                  <a:extLst>
                    <a:ext uri="{9D8B030D-6E8A-4147-A177-3AD203B41FA5}">
                      <a16:colId xmlns:a16="http://schemas.microsoft.com/office/drawing/2014/main" val="81442604"/>
                    </a:ext>
                  </a:extLst>
                </a:gridCol>
                <a:gridCol w="329184">
                  <a:extLst>
                    <a:ext uri="{9D8B030D-6E8A-4147-A177-3AD203B41FA5}">
                      <a16:colId xmlns:a16="http://schemas.microsoft.com/office/drawing/2014/main" val="1298957535"/>
                    </a:ext>
                  </a:extLst>
                </a:gridCol>
                <a:gridCol w="329184">
                  <a:extLst>
                    <a:ext uri="{9D8B030D-6E8A-4147-A177-3AD203B41FA5}">
                      <a16:colId xmlns:a16="http://schemas.microsoft.com/office/drawing/2014/main" val="170445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036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- 2023-08-02 16:49:34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https://quintly-image-storage.s3.amazonaws.com/7bf9fa0e280c34cbcf10c4d660795434/54f3451c1bd503672679d0af87c2bd8b.jpg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["#microscopy","#science","#biology","#cancerresearch","#cancer"]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Instrumental Music - Gerhard Siagian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0.68 %</a:t>
                      </a:r>
                    </a:p>
                  </a:txBody>
                  <a:tcPr/>
                </a:tc>
                <a:extLst>
                  <a:ext uri="{0D108BD9-81ED-4DB2-BD59-A6C34878D82A}">
                    <a16:rowId xmlns:a16="http://schemas.microsoft.com/office/drawing/2014/main" val="1550283374"/>
                  </a:ext>
                </a:extLst>
              </a:tr>
            </a:tbl>
          </a:graphicData>
        </a:graphic>
      </p:graphicFrame>
      <p:sp>
        <p:nvSpPr>
          <p:cNvPr id="4" name="Text Placeholder 3">
            <a:extLst>
              <a:ext uri="{FF2B5EF4-FFF2-40B4-BE49-F238E27FC236}">
                <a16:creationId xmlns:a16="http://schemas.microsoft.com/office/drawing/2014/main" id="{67321695-EE38-48D9-8E0E-E6422E3B528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7660700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3BE7-9929-4B67-B2D2-C19A541882BD}"/>
              </a:ext>
            </a:extLst>
          </p:cNvPr>
          <p:cNvSpPr>
            <a:spLocks noGrp="1"/>
          </p:cNvSpPr>
          <p:nvPr>
            <p:ph type="title"/>
          </p:nvPr>
        </p:nvSpPr>
        <p:spPr/>
        <p:txBody>
          <a:bodyPr/>
          <a:lstStyle/>
          <a:p>
            <a:r>
              <a:rPr lang="en-US"/>
              <a:t>Tiktok TikTok Posts | All profiles - 10 of 25</a:t>
            </a:r>
          </a:p>
        </p:txBody>
      </p:sp>
      <p:graphicFrame>
        <p:nvGraphicFramePr>
          <p:cNvPr id="5" name="Table Placeholder 4">
            <a:extLst>
              <a:ext uri="{FF2B5EF4-FFF2-40B4-BE49-F238E27FC236}">
                <a16:creationId xmlns:a16="http://schemas.microsoft.com/office/drawing/2014/main" id="{AAA5A601-7471-4FD6-A9CE-FF3669F60028}"/>
              </a:ext>
            </a:extLst>
          </p:cNvPr>
          <p:cNvGraphicFramePr>
            <a:graphicFrameLocks noGrp="1"/>
          </p:cNvGraphicFramePr>
          <p:nvPr>
            <p:ph type="tbl" sz="quarter" idx="13"/>
            <p:extLst>
              <p:ext uri="{D42A27DB-BD31-4B8C-83A1-F6EECF244321}">
                <p14:modId xmlns:p14="http://schemas.microsoft.com/office/powerpoint/2010/main" val="1105933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68427859"/>
                    </a:ext>
                  </a:extLst>
                </a:gridCol>
                <a:gridCol w="987552">
                  <a:extLst>
                    <a:ext uri="{9D8B030D-6E8A-4147-A177-3AD203B41FA5}">
                      <a16:colId xmlns:a16="http://schemas.microsoft.com/office/drawing/2014/main" val="2282298185"/>
                    </a:ext>
                  </a:extLst>
                </a:gridCol>
                <a:gridCol w="1069848">
                  <a:extLst>
                    <a:ext uri="{9D8B030D-6E8A-4147-A177-3AD203B41FA5}">
                      <a16:colId xmlns:a16="http://schemas.microsoft.com/office/drawing/2014/main" val="27813754"/>
                    </a:ext>
                  </a:extLst>
                </a:gridCol>
                <a:gridCol w="1152144">
                  <a:extLst>
                    <a:ext uri="{9D8B030D-6E8A-4147-A177-3AD203B41FA5}">
                      <a16:colId xmlns:a16="http://schemas.microsoft.com/office/drawing/2014/main" val="1459681135"/>
                    </a:ext>
                  </a:extLst>
                </a:gridCol>
                <a:gridCol w="1152144">
                  <a:extLst>
                    <a:ext uri="{9D8B030D-6E8A-4147-A177-3AD203B41FA5}">
                      <a16:colId xmlns:a16="http://schemas.microsoft.com/office/drawing/2014/main" val="1299428210"/>
                    </a:ext>
                  </a:extLst>
                </a:gridCol>
                <a:gridCol w="329184">
                  <a:extLst>
                    <a:ext uri="{9D8B030D-6E8A-4147-A177-3AD203B41FA5}">
                      <a16:colId xmlns:a16="http://schemas.microsoft.com/office/drawing/2014/main" val="1252567473"/>
                    </a:ext>
                  </a:extLst>
                </a:gridCol>
                <a:gridCol w="329184">
                  <a:extLst>
                    <a:ext uri="{9D8B030D-6E8A-4147-A177-3AD203B41FA5}">
                      <a16:colId xmlns:a16="http://schemas.microsoft.com/office/drawing/2014/main" val="2501181516"/>
                    </a:ext>
                  </a:extLst>
                </a:gridCol>
                <a:gridCol w="329184">
                  <a:extLst>
                    <a:ext uri="{9D8B030D-6E8A-4147-A177-3AD203B41FA5}">
                      <a16:colId xmlns:a16="http://schemas.microsoft.com/office/drawing/2014/main" val="3717021750"/>
                    </a:ext>
                  </a:extLst>
                </a:gridCol>
                <a:gridCol w="329184">
                  <a:extLst>
                    <a:ext uri="{9D8B030D-6E8A-4147-A177-3AD203B41FA5}">
                      <a16:colId xmlns:a16="http://schemas.microsoft.com/office/drawing/2014/main" val="3053194125"/>
                    </a:ext>
                  </a:extLst>
                </a:gridCol>
                <a:gridCol w="329184">
                  <a:extLst>
                    <a:ext uri="{9D8B030D-6E8A-4147-A177-3AD203B41FA5}">
                      <a16:colId xmlns:a16="http://schemas.microsoft.com/office/drawing/2014/main" val="131271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7954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- 2023-05-07 14:53:57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https://quintly-image-storage.s3.amazonaws.com/7bf9fa0e280c34cbcf10c4d660795434/1a14d55aa16e5f471cacf5351f7f5a4a.jpg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man","#Scattering","#CRS","#STELLARIS","#labelfree","#livecell","#livespecimen","#specimen","#lifesciences","#research","#timelamse","#proteins","#lipids","#intestinal","#organoid","#subcellular","#epithelial","#cell","#lipiddroplet","#innovation","#microscope","#microscopy","#universityGhent","#ugent","#durfdenken","#daretoth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A warm piano instrumental ballad(808701) - NOPPO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extLst>
                  <a:ext uri="{0D108BD9-81ED-4DB2-BD59-A6C34878D82A}">
                    <a16:rowId xmlns:a16="http://schemas.microsoft.com/office/drawing/2014/main" val="1012591713"/>
                  </a:ext>
                </a:extLst>
              </a:tr>
            </a:tbl>
          </a:graphicData>
        </a:graphic>
      </p:graphicFrame>
      <p:sp>
        <p:nvSpPr>
          <p:cNvPr id="4" name="Text Placeholder 3">
            <a:extLst>
              <a:ext uri="{FF2B5EF4-FFF2-40B4-BE49-F238E27FC236}">
                <a16:creationId xmlns:a16="http://schemas.microsoft.com/office/drawing/2014/main" id="{7E89049F-D7D3-4621-9A6C-2C1AE1ABEE7F}"/>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64721288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0EA6C-6006-45E7-8912-5B01B0540E4E}"/>
              </a:ext>
            </a:extLst>
          </p:cNvPr>
          <p:cNvSpPr>
            <a:spLocks noGrp="1"/>
          </p:cNvSpPr>
          <p:nvPr>
            <p:ph type="title"/>
          </p:nvPr>
        </p:nvSpPr>
        <p:spPr/>
        <p:txBody>
          <a:bodyPr/>
          <a:lstStyle/>
          <a:p>
            <a:r>
              <a:rPr lang="en-US"/>
              <a:t>Tiktok TikTok Posts | All profiles - 11 of 25</a:t>
            </a:r>
          </a:p>
        </p:txBody>
      </p:sp>
      <p:graphicFrame>
        <p:nvGraphicFramePr>
          <p:cNvPr id="5" name="Table Placeholder 4">
            <a:extLst>
              <a:ext uri="{FF2B5EF4-FFF2-40B4-BE49-F238E27FC236}">
                <a16:creationId xmlns:a16="http://schemas.microsoft.com/office/drawing/2014/main" id="{5F180AC4-7621-4BC3-B7E1-D5995FC449CF}"/>
              </a:ext>
            </a:extLst>
          </p:cNvPr>
          <p:cNvGraphicFramePr>
            <a:graphicFrameLocks noGrp="1"/>
          </p:cNvGraphicFramePr>
          <p:nvPr>
            <p:ph type="tbl" sz="quarter" idx="13"/>
            <p:extLst>
              <p:ext uri="{D42A27DB-BD31-4B8C-83A1-F6EECF244321}">
                <p14:modId xmlns:p14="http://schemas.microsoft.com/office/powerpoint/2010/main" val="333276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33055335"/>
                    </a:ext>
                  </a:extLst>
                </a:gridCol>
                <a:gridCol w="987552">
                  <a:extLst>
                    <a:ext uri="{9D8B030D-6E8A-4147-A177-3AD203B41FA5}">
                      <a16:colId xmlns:a16="http://schemas.microsoft.com/office/drawing/2014/main" val="685094132"/>
                    </a:ext>
                  </a:extLst>
                </a:gridCol>
                <a:gridCol w="1069848">
                  <a:extLst>
                    <a:ext uri="{9D8B030D-6E8A-4147-A177-3AD203B41FA5}">
                      <a16:colId xmlns:a16="http://schemas.microsoft.com/office/drawing/2014/main" val="2824533304"/>
                    </a:ext>
                  </a:extLst>
                </a:gridCol>
                <a:gridCol w="1152144">
                  <a:extLst>
                    <a:ext uri="{9D8B030D-6E8A-4147-A177-3AD203B41FA5}">
                      <a16:colId xmlns:a16="http://schemas.microsoft.com/office/drawing/2014/main" val="187928330"/>
                    </a:ext>
                  </a:extLst>
                </a:gridCol>
                <a:gridCol w="1152144">
                  <a:extLst>
                    <a:ext uri="{9D8B030D-6E8A-4147-A177-3AD203B41FA5}">
                      <a16:colId xmlns:a16="http://schemas.microsoft.com/office/drawing/2014/main" val="1431541887"/>
                    </a:ext>
                  </a:extLst>
                </a:gridCol>
                <a:gridCol w="329184">
                  <a:extLst>
                    <a:ext uri="{9D8B030D-6E8A-4147-A177-3AD203B41FA5}">
                      <a16:colId xmlns:a16="http://schemas.microsoft.com/office/drawing/2014/main" val="2603972976"/>
                    </a:ext>
                  </a:extLst>
                </a:gridCol>
                <a:gridCol w="329184">
                  <a:extLst>
                    <a:ext uri="{9D8B030D-6E8A-4147-A177-3AD203B41FA5}">
                      <a16:colId xmlns:a16="http://schemas.microsoft.com/office/drawing/2014/main" val="400146200"/>
                    </a:ext>
                  </a:extLst>
                </a:gridCol>
                <a:gridCol w="329184">
                  <a:extLst>
                    <a:ext uri="{9D8B030D-6E8A-4147-A177-3AD203B41FA5}">
                      <a16:colId xmlns:a16="http://schemas.microsoft.com/office/drawing/2014/main" val="1451119719"/>
                    </a:ext>
                  </a:extLst>
                </a:gridCol>
                <a:gridCol w="329184">
                  <a:extLst>
                    <a:ext uri="{9D8B030D-6E8A-4147-A177-3AD203B41FA5}">
                      <a16:colId xmlns:a16="http://schemas.microsoft.com/office/drawing/2014/main" val="3098506376"/>
                    </a:ext>
                  </a:extLst>
                </a:gridCol>
                <a:gridCol w="329184">
                  <a:extLst>
                    <a:ext uri="{9D8B030D-6E8A-4147-A177-3AD203B41FA5}">
                      <a16:colId xmlns:a16="http://schemas.microsoft.com/office/drawing/2014/main" val="2666012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2207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- 2023-05-03 16:26:49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https://quintly-image-storage.s3.amazonaws.com/7bf9fa0e280c34cbcf10c4d660795434/9c579538565a9e96571f05ef74225941.jpg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["#Confocal","#Imaging","#FLIM","#endocytic","#pathway","#Fluorescence","#science","#research"]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Instrumental Music - Gerhard Siagian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1.37 %</a:t>
                      </a:r>
                    </a:p>
                  </a:txBody>
                  <a:tcPr/>
                </a:tc>
                <a:extLst>
                  <a:ext uri="{0D108BD9-81ED-4DB2-BD59-A6C34878D82A}">
                    <a16:rowId xmlns:a16="http://schemas.microsoft.com/office/drawing/2014/main" val="669512266"/>
                  </a:ext>
                </a:extLst>
              </a:tr>
            </a:tbl>
          </a:graphicData>
        </a:graphic>
      </p:graphicFrame>
      <p:sp>
        <p:nvSpPr>
          <p:cNvPr id="4" name="Text Placeholder 3">
            <a:extLst>
              <a:ext uri="{FF2B5EF4-FFF2-40B4-BE49-F238E27FC236}">
                <a16:creationId xmlns:a16="http://schemas.microsoft.com/office/drawing/2014/main" id="{06A87AA6-9F20-4DD7-806F-AFC008752BA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8514114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9263-B609-4E90-BA2A-E1300E3B3573}"/>
              </a:ext>
            </a:extLst>
          </p:cNvPr>
          <p:cNvSpPr>
            <a:spLocks noGrp="1"/>
          </p:cNvSpPr>
          <p:nvPr>
            <p:ph type="title"/>
          </p:nvPr>
        </p:nvSpPr>
        <p:spPr/>
        <p:txBody>
          <a:bodyPr/>
          <a:lstStyle/>
          <a:p>
            <a:r>
              <a:rPr lang="en-US"/>
              <a:t>Tiktok TikTok Posts | All profiles - 12 of 25</a:t>
            </a:r>
          </a:p>
        </p:txBody>
      </p:sp>
      <p:graphicFrame>
        <p:nvGraphicFramePr>
          <p:cNvPr id="5" name="Table Placeholder 4">
            <a:extLst>
              <a:ext uri="{FF2B5EF4-FFF2-40B4-BE49-F238E27FC236}">
                <a16:creationId xmlns:a16="http://schemas.microsoft.com/office/drawing/2014/main" id="{ABE5D760-6B86-477E-BEBE-42C1630A88D9}"/>
              </a:ext>
            </a:extLst>
          </p:cNvPr>
          <p:cNvGraphicFramePr>
            <a:graphicFrameLocks noGrp="1"/>
          </p:cNvGraphicFramePr>
          <p:nvPr>
            <p:ph type="tbl" sz="quarter" idx="13"/>
            <p:extLst>
              <p:ext uri="{D42A27DB-BD31-4B8C-83A1-F6EECF244321}">
                <p14:modId xmlns:p14="http://schemas.microsoft.com/office/powerpoint/2010/main" val="2942162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93722760"/>
                    </a:ext>
                  </a:extLst>
                </a:gridCol>
                <a:gridCol w="987552">
                  <a:extLst>
                    <a:ext uri="{9D8B030D-6E8A-4147-A177-3AD203B41FA5}">
                      <a16:colId xmlns:a16="http://schemas.microsoft.com/office/drawing/2014/main" val="3423369337"/>
                    </a:ext>
                  </a:extLst>
                </a:gridCol>
                <a:gridCol w="1069848">
                  <a:extLst>
                    <a:ext uri="{9D8B030D-6E8A-4147-A177-3AD203B41FA5}">
                      <a16:colId xmlns:a16="http://schemas.microsoft.com/office/drawing/2014/main" val="2010070335"/>
                    </a:ext>
                  </a:extLst>
                </a:gridCol>
                <a:gridCol w="1152144">
                  <a:extLst>
                    <a:ext uri="{9D8B030D-6E8A-4147-A177-3AD203B41FA5}">
                      <a16:colId xmlns:a16="http://schemas.microsoft.com/office/drawing/2014/main" val="2631820456"/>
                    </a:ext>
                  </a:extLst>
                </a:gridCol>
                <a:gridCol w="1152144">
                  <a:extLst>
                    <a:ext uri="{9D8B030D-6E8A-4147-A177-3AD203B41FA5}">
                      <a16:colId xmlns:a16="http://schemas.microsoft.com/office/drawing/2014/main" val="2624398408"/>
                    </a:ext>
                  </a:extLst>
                </a:gridCol>
                <a:gridCol w="329184">
                  <a:extLst>
                    <a:ext uri="{9D8B030D-6E8A-4147-A177-3AD203B41FA5}">
                      <a16:colId xmlns:a16="http://schemas.microsoft.com/office/drawing/2014/main" val="2851272934"/>
                    </a:ext>
                  </a:extLst>
                </a:gridCol>
                <a:gridCol w="329184">
                  <a:extLst>
                    <a:ext uri="{9D8B030D-6E8A-4147-A177-3AD203B41FA5}">
                      <a16:colId xmlns:a16="http://schemas.microsoft.com/office/drawing/2014/main" val="3778210394"/>
                    </a:ext>
                  </a:extLst>
                </a:gridCol>
                <a:gridCol w="329184">
                  <a:extLst>
                    <a:ext uri="{9D8B030D-6E8A-4147-A177-3AD203B41FA5}">
                      <a16:colId xmlns:a16="http://schemas.microsoft.com/office/drawing/2014/main" val="234050165"/>
                    </a:ext>
                  </a:extLst>
                </a:gridCol>
                <a:gridCol w="329184">
                  <a:extLst>
                    <a:ext uri="{9D8B030D-6E8A-4147-A177-3AD203B41FA5}">
                      <a16:colId xmlns:a16="http://schemas.microsoft.com/office/drawing/2014/main" val="679504264"/>
                    </a:ext>
                  </a:extLst>
                </a:gridCol>
                <a:gridCol w="329184">
                  <a:extLst>
                    <a:ext uri="{9D8B030D-6E8A-4147-A177-3AD203B41FA5}">
                      <a16:colId xmlns:a16="http://schemas.microsoft.com/office/drawing/2014/main" val="388634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6544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- 2023-01-23 12:47:58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https://quintly-image-storage.s3.amazonaws.com/7bf9fa0e280c34cbcf10c4d660795434/bd208c6aa8ef8dd112d90dae9af5f17b.jpg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["#STELLARIS","#STED","#microscopy"]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leicamicrosystems - 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7.93 %</a:t>
                      </a:r>
                    </a:p>
                  </a:txBody>
                  <a:tcPr/>
                </a:tc>
                <a:extLst>
                  <a:ext uri="{0D108BD9-81ED-4DB2-BD59-A6C34878D82A}">
                    <a16:rowId xmlns:a16="http://schemas.microsoft.com/office/drawing/2014/main" val="1373707567"/>
                  </a:ext>
                </a:extLst>
              </a:tr>
            </a:tbl>
          </a:graphicData>
        </a:graphic>
      </p:graphicFrame>
      <p:sp>
        <p:nvSpPr>
          <p:cNvPr id="4" name="Text Placeholder 3">
            <a:extLst>
              <a:ext uri="{FF2B5EF4-FFF2-40B4-BE49-F238E27FC236}">
                <a16:creationId xmlns:a16="http://schemas.microsoft.com/office/drawing/2014/main" id="{EB975557-7E62-4F79-95F7-DAC0D1907171}"/>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5415350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D071A-D046-4E9D-A9F8-F342C9A1DAB2}"/>
              </a:ext>
            </a:extLst>
          </p:cNvPr>
          <p:cNvSpPr>
            <a:spLocks noGrp="1"/>
          </p:cNvSpPr>
          <p:nvPr>
            <p:ph type="title"/>
          </p:nvPr>
        </p:nvSpPr>
        <p:spPr/>
        <p:txBody>
          <a:bodyPr/>
          <a:lstStyle/>
          <a:p>
            <a:r>
              <a:rPr lang="en-US"/>
              <a:t>Tiktok TikTok Posts | All profiles - 13 of 25</a:t>
            </a:r>
          </a:p>
        </p:txBody>
      </p:sp>
      <p:graphicFrame>
        <p:nvGraphicFramePr>
          <p:cNvPr id="5" name="Table Placeholder 4">
            <a:extLst>
              <a:ext uri="{FF2B5EF4-FFF2-40B4-BE49-F238E27FC236}">
                <a16:creationId xmlns:a16="http://schemas.microsoft.com/office/drawing/2014/main" id="{07FBAF55-63FE-4836-A602-7EA17E3717EB}"/>
              </a:ext>
            </a:extLst>
          </p:cNvPr>
          <p:cNvGraphicFramePr>
            <a:graphicFrameLocks noGrp="1"/>
          </p:cNvGraphicFramePr>
          <p:nvPr>
            <p:ph type="tbl" sz="quarter" idx="13"/>
            <p:extLst>
              <p:ext uri="{D42A27DB-BD31-4B8C-83A1-F6EECF244321}">
                <p14:modId xmlns:p14="http://schemas.microsoft.com/office/powerpoint/2010/main" val="62792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5639359"/>
                    </a:ext>
                  </a:extLst>
                </a:gridCol>
                <a:gridCol w="987552">
                  <a:extLst>
                    <a:ext uri="{9D8B030D-6E8A-4147-A177-3AD203B41FA5}">
                      <a16:colId xmlns:a16="http://schemas.microsoft.com/office/drawing/2014/main" val="1537090037"/>
                    </a:ext>
                  </a:extLst>
                </a:gridCol>
                <a:gridCol w="1069848">
                  <a:extLst>
                    <a:ext uri="{9D8B030D-6E8A-4147-A177-3AD203B41FA5}">
                      <a16:colId xmlns:a16="http://schemas.microsoft.com/office/drawing/2014/main" val="607068156"/>
                    </a:ext>
                  </a:extLst>
                </a:gridCol>
                <a:gridCol w="1152144">
                  <a:extLst>
                    <a:ext uri="{9D8B030D-6E8A-4147-A177-3AD203B41FA5}">
                      <a16:colId xmlns:a16="http://schemas.microsoft.com/office/drawing/2014/main" val="1160988251"/>
                    </a:ext>
                  </a:extLst>
                </a:gridCol>
                <a:gridCol w="1152144">
                  <a:extLst>
                    <a:ext uri="{9D8B030D-6E8A-4147-A177-3AD203B41FA5}">
                      <a16:colId xmlns:a16="http://schemas.microsoft.com/office/drawing/2014/main" val="2984785685"/>
                    </a:ext>
                  </a:extLst>
                </a:gridCol>
                <a:gridCol w="329184">
                  <a:extLst>
                    <a:ext uri="{9D8B030D-6E8A-4147-A177-3AD203B41FA5}">
                      <a16:colId xmlns:a16="http://schemas.microsoft.com/office/drawing/2014/main" val="2881767708"/>
                    </a:ext>
                  </a:extLst>
                </a:gridCol>
                <a:gridCol w="329184">
                  <a:extLst>
                    <a:ext uri="{9D8B030D-6E8A-4147-A177-3AD203B41FA5}">
                      <a16:colId xmlns:a16="http://schemas.microsoft.com/office/drawing/2014/main" val="967401669"/>
                    </a:ext>
                  </a:extLst>
                </a:gridCol>
                <a:gridCol w="329184">
                  <a:extLst>
                    <a:ext uri="{9D8B030D-6E8A-4147-A177-3AD203B41FA5}">
                      <a16:colId xmlns:a16="http://schemas.microsoft.com/office/drawing/2014/main" val="4145041761"/>
                    </a:ext>
                  </a:extLst>
                </a:gridCol>
                <a:gridCol w="329184">
                  <a:extLst>
                    <a:ext uri="{9D8B030D-6E8A-4147-A177-3AD203B41FA5}">
                      <a16:colId xmlns:a16="http://schemas.microsoft.com/office/drawing/2014/main" val="3512916571"/>
                    </a:ext>
                  </a:extLst>
                </a:gridCol>
                <a:gridCol w="329184">
                  <a:extLst>
                    <a:ext uri="{9D8B030D-6E8A-4147-A177-3AD203B41FA5}">
                      <a16:colId xmlns:a16="http://schemas.microsoft.com/office/drawing/2014/main" val="413016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144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- 2023-05-14 13:00:34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https://quintly-image-storage.s3.amazonaws.com/7bf9fa0e280c34cbcf10c4d660795434/41786dda8c7174d932d7c92ae8622b1a.jpg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["#STELLARIS","#microscopy","#research","#science","#cells","#cellbiology","#biology","#imaging","#microscope","#underthemicroscope"]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Authentic Privilege - DJ 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2.44 %</a:t>
                      </a:r>
                    </a:p>
                  </a:txBody>
                  <a:tcPr/>
                </a:tc>
                <a:extLst>
                  <a:ext uri="{0D108BD9-81ED-4DB2-BD59-A6C34878D82A}">
                    <a16:rowId xmlns:a16="http://schemas.microsoft.com/office/drawing/2014/main" val="2314417614"/>
                  </a:ext>
                </a:extLst>
              </a:tr>
            </a:tbl>
          </a:graphicData>
        </a:graphic>
      </p:graphicFrame>
      <p:sp>
        <p:nvSpPr>
          <p:cNvPr id="4" name="Text Placeholder 3">
            <a:extLst>
              <a:ext uri="{FF2B5EF4-FFF2-40B4-BE49-F238E27FC236}">
                <a16:creationId xmlns:a16="http://schemas.microsoft.com/office/drawing/2014/main" id="{F71A47B8-2E99-49CC-9DCF-389FFB8E4510}"/>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09789863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FC1B8-D546-4450-A68E-D743F48E2127}"/>
              </a:ext>
            </a:extLst>
          </p:cNvPr>
          <p:cNvSpPr>
            <a:spLocks noGrp="1"/>
          </p:cNvSpPr>
          <p:nvPr>
            <p:ph type="title"/>
          </p:nvPr>
        </p:nvSpPr>
        <p:spPr/>
        <p:txBody>
          <a:bodyPr/>
          <a:lstStyle/>
          <a:p>
            <a:r>
              <a:rPr lang="en-US"/>
              <a:t>Tiktok TikTok Posts | All profiles - 14 of 25</a:t>
            </a:r>
          </a:p>
        </p:txBody>
      </p:sp>
      <p:graphicFrame>
        <p:nvGraphicFramePr>
          <p:cNvPr id="5" name="Table Placeholder 4">
            <a:extLst>
              <a:ext uri="{FF2B5EF4-FFF2-40B4-BE49-F238E27FC236}">
                <a16:creationId xmlns:a16="http://schemas.microsoft.com/office/drawing/2014/main" id="{CF89D8C4-803D-476F-8AFB-2B239610350D}"/>
              </a:ext>
            </a:extLst>
          </p:cNvPr>
          <p:cNvGraphicFramePr>
            <a:graphicFrameLocks noGrp="1"/>
          </p:cNvGraphicFramePr>
          <p:nvPr>
            <p:ph type="tbl" sz="quarter" idx="13"/>
            <p:extLst>
              <p:ext uri="{D42A27DB-BD31-4B8C-83A1-F6EECF244321}">
                <p14:modId xmlns:p14="http://schemas.microsoft.com/office/powerpoint/2010/main" val="167091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4301339"/>
                    </a:ext>
                  </a:extLst>
                </a:gridCol>
                <a:gridCol w="987552">
                  <a:extLst>
                    <a:ext uri="{9D8B030D-6E8A-4147-A177-3AD203B41FA5}">
                      <a16:colId xmlns:a16="http://schemas.microsoft.com/office/drawing/2014/main" val="620097341"/>
                    </a:ext>
                  </a:extLst>
                </a:gridCol>
                <a:gridCol w="1069848">
                  <a:extLst>
                    <a:ext uri="{9D8B030D-6E8A-4147-A177-3AD203B41FA5}">
                      <a16:colId xmlns:a16="http://schemas.microsoft.com/office/drawing/2014/main" val="3033361978"/>
                    </a:ext>
                  </a:extLst>
                </a:gridCol>
                <a:gridCol w="1152144">
                  <a:extLst>
                    <a:ext uri="{9D8B030D-6E8A-4147-A177-3AD203B41FA5}">
                      <a16:colId xmlns:a16="http://schemas.microsoft.com/office/drawing/2014/main" val="2402636232"/>
                    </a:ext>
                  </a:extLst>
                </a:gridCol>
                <a:gridCol w="1152144">
                  <a:extLst>
                    <a:ext uri="{9D8B030D-6E8A-4147-A177-3AD203B41FA5}">
                      <a16:colId xmlns:a16="http://schemas.microsoft.com/office/drawing/2014/main" val="287196362"/>
                    </a:ext>
                  </a:extLst>
                </a:gridCol>
                <a:gridCol w="329184">
                  <a:extLst>
                    <a:ext uri="{9D8B030D-6E8A-4147-A177-3AD203B41FA5}">
                      <a16:colId xmlns:a16="http://schemas.microsoft.com/office/drawing/2014/main" val="512767227"/>
                    </a:ext>
                  </a:extLst>
                </a:gridCol>
                <a:gridCol w="329184">
                  <a:extLst>
                    <a:ext uri="{9D8B030D-6E8A-4147-A177-3AD203B41FA5}">
                      <a16:colId xmlns:a16="http://schemas.microsoft.com/office/drawing/2014/main" val="2794016472"/>
                    </a:ext>
                  </a:extLst>
                </a:gridCol>
                <a:gridCol w="329184">
                  <a:extLst>
                    <a:ext uri="{9D8B030D-6E8A-4147-A177-3AD203B41FA5}">
                      <a16:colId xmlns:a16="http://schemas.microsoft.com/office/drawing/2014/main" val="1516906700"/>
                    </a:ext>
                  </a:extLst>
                </a:gridCol>
                <a:gridCol w="329184">
                  <a:extLst>
                    <a:ext uri="{9D8B030D-6E8A-4147-A177-3AD203B41FA5}">
                      <a16:colId xmlns:a16="http://schemas.microsoft.com/office/drawing/2014/main" val="1431639318"/>
                    </a:ext>
                  </a:extLst>
                </a:gridCol>
                <a:gridCol w="329184">
                  <a:extLst>
                    <a:ext uri="{9D8B030D-6E8A-4147-A177-3AD203B41FA5}">
                      <a16:colId xmlns:a16="http://schemas.microsoft.com/office/drawing/2014/main" val="114499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4663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- 2023-04-05 15:52:28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https://quintly-image-storage.s3.amazonaws.com/7bf9fa0e280c34cbcf10c4d660795434/8677c1ad1b07a4d7833273531947ca7a.jpg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["#sciencetok","#microscopy","#imaging","#Science","#research"]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Chill Vibes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3.89 %</a:t>
                      </a:r>
                    </a:p>
                  </a:txBody>
                  <a:tcPr/>
                </a:tc>
                <a:extLst>
                  <a:ext uri="{0D108BD9-81ED-4DB2-BD59-A6C34878D82A}">
                    <a16:rowId xmlns:a16="http://schemas.microsoft.com/office/drawing/2014/main" val="665283709"/>
                  </a:ext>
                </a:extLst>
              </a:tr>
            </a:tbl>
          </a:graphicData>
        </a:graphic>
      </p:graphicFrame>
      <p:sp>
        <p:nvSpPr>
          <p:cNvPr id="4" name="Text Placeholder 3">
            <a:extLst>
              <a:ext uri="{FF2B5EF4-FFF2-40B4-BE49-F238E27FC236}">
                <a16:creationId xmlns:a16="http://schemas.microsoft.com/office/drawing/2014/main" id="{9A71671F-115C-4066-BE10-7E2371F24E34}"/>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198739259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D04E-99F9-4696-B545-68FDD70A8A31}"/>
              </a:ext>
            </a:extLst>
          </p:cNvPr>
          <p:cNvSpPr>
            <a:spLocks noGrp="1"/>
          </p:cNvSpPr>
          <p:nvPr>
            <p:ph type="title"/>
          </p:nvPr>
        </p:nvSpPr>
        <p:spPr/>
        <p:txBody>
          <a:bodyPr/>
          <a:lstStyle/>
          <a:p>
            <a:r>
              <a:rPr lang="en-US"/>
              <a:t>Tiktok TikTok Posts | All profiles - 15 of 25</a:t>
            </a:r>
          </a:p>
        </p:txBody>
      </p:sp>
      <p:graphicFrame>
        <p:nvGraphicFramePr>
          <p:cNvPr id="5" name="Table Placeholder 4">
            <a:extLst>
              <a:ext uri="{FF2B5EF4-FFF2-40B4-BE49-F238E27FC236}">
                <a16:creationId xmlns:a16="http://schemas.microsoft.com/office/drawing/2014/main" id="{DA18EE1D-98E8-4FED-91D0-F97C8A59D427}"/>
              </a:ext>
            </a:extLst>
          </p:cNvPr>
          <p:cNvGraphicFramePr>
            <a:graphicFrameLocks noGrp="1"/>
          </p:cNvGraphicFramePr>
          <p:nvPr>
            <p:ph type="tbl" sz="quarter" idx="13"/>
            <p:extLst>
              <p:ext uri="{D42A27DB-BD31-4B8C-83A1-F6EECF244321}">
                <p14:modId xmlns:p14="http://schemas.microsoft.com/office/powerpoint/2010/main" val="377487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7548874"/>
                    </a:ext>
                  </a:extLst>
                </a:gridCol>
                <a:gridCol w="987552">
                  <a:extLst>
                    <a:ext uri="{9D8B030D-6E8A-4147-A177-3AD203B41FA5}">
                      <a16:colId xmlns:a16="http://schemas.microsoft.com/office/drawing/2014/main" val="3844734580"/>
                    </a:ext>
                  </a:extLst>
                </a:gridCol>
                <a:gridCol w="1069848">
                  <a:extLst>
                    <a:ext uri="{9D8B030D-6E8A-4147-A177-3AD203B41FA5}">
                      <a16:colId xmlns:a16="http://schemas.microsoft.com/office/drawing/2014/main" val="507605320"/>
                    </a:ext>
                  </a:extLst>
                </a:gridCol>
                <a:gridCol w="1152144">
                  <a:extLst>
                    <a:ext uri="{9D8B030D-6E8A-4147-A177-3AD203B41FA5}">
                      <a16:colId xmlns:a16="http://schemas.microsoft.com/office/drawing/2014/main" val="2339310207"/>
                    </a:ext>
                  </a:extLst>
                </a:gridCol>
                <a:gridCol w="1152144">
                  <a:extLst>
                    <a:ext uri="{9D8B030D-6E8A-4147-A177-3AD203B41FA5}">
                      <a16:colId xmlns:a16="http://schemas.microsoft.com/office/drawing/2014/main" val="693974713"/>
                    </a:ext>
                  </a:extLst>
                </a:gridCol>
                <a:gridCol w="329184">
                  <a:extLst>
                    <a:ext uri="{9D8B030D-6E8A-4147-A177-3AD203B41FA5}">
                      <a16:colId xmlns:a16="http://schemas.microsoft.com/office/drawing/2014/main" val="2350813402"/>
                    </a:ext>
                  </a:extLst>
                </a:gridCol>
                <a:gridCol w="329184">
                  <a:extLst>
                    <a:ext uri="{9D8B030D-6E8A-4147-A177-3AD203B41FA5}">
                      <a16:colId xmlns:a16="http://schemas.microsoft.com/office/drawing/2014/main" val="1017175934"/>
                    </a:ext>
                  </a:extLst>
                </a:gridCol>
                <a:gridCol w="329184">
                  <a:extLst>
                    <a:ext uri="{9D8B030D-6E8A-4147-A177-3AD203B41FA5}">
                      <a16:colId xmlns:a16="http://schemas.microsoft.com/office/drawing/2014/main" val="4172683361"/>
                    </a:ext>
                  </a:extLst>
                </a:gridCol>
                <a:gridCol w="329184">
                  <a:extLst>
                    <a:ext uri="{9D8B030D-6E8A-4147-A177-3AD203B41FA5}">
                      <a16:colId xmlns:a16="http://schemas.microsoft.com/office/drawing/2014/main" val="1229913365"/>
                    </a:ext>
                  </a:extLst>
                </a:gridCol>
                <a:gridCol w="329184">
                  <a:extLst>
                    <a:ext uri="{9D8B030D-6E8A-4147-A177-3AD203B41FA5}">
                      <a16:colId xmlns:a16="http://schemas.microsoft.com/office/drawing/2014/main" val="1740215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6947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- 2023-02-22 15:16:31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https://quintly-image-storage.s3.amazonaws.com/7bf9fa0e280c34cbcf10c4d660795434/d86d8cb45563fac0ab6adb1fe6e0c742.jpg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tialbiology","#multiplex","#tumormicroenvironment","#immunooncology","#immunotherapy","#MxIF","#CellDIVE","#wholetissueimaging","#TMA","#ROIs","#bioengineering","#C3","#PD1","#VIM","#CD3","#CD8","#CD4","#SMA","#clusterofdifferentiation","#Glycoprotein","#immunocells","#immunosystems","#research","#development","#cancerresearch","#microscopy","#lifescienceresearch","#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Aesthetic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1.42 %</a:t>
                      </a:r>
                    </a:p>
                  </a:txBody>
                  <a:tcPr/>
                </a:tc>
                <a:extLst>
                  <a:ext uri="{0D108BD9-81ED-4DB2-BD59-A6C34878D82A}">
                    <a16:rowId xmlns:a16="http://schemas.microsoft.com/office/drawing/2014/main" val="4151910525"/>
                  </a:ext>
                </a:extLst>
              </a:tr>
            </a:tbl>
          </a:graphicData>
        </a:graphic>
      </p:graphicFrame>
      <p:sp>
        <p:nvSpPr>
          <p:cNvPr id="4" name="Text Placeholder 3">
            <a:extLst>
              <a:ext uri="{FF2B5EF4-FFF2-40B4-BE49-F238E27FC236}">
                <a16:creationId xmlns:a16="http://schemas.microsoft.com/office/drawing/2014/main" id="{4FA6AF60-DFA6-4FEB-9AFE-7AD69DBF6398}"/>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10616768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BD3A3-3F7C-4F96-9869-69FBD64120CE}"/>
              </a:ext>
            </a:extLst>
          </p:cNvPr>
          <p:cNvSpPr>
            <a:spLocks noGrp="1"/>
          </p:cNvSpPr>
          <p:nvPr>
            <p:ph type="title"/>
          </p:nvPr>
        </p:nvSpPr>
        <p:spPr/>
        <p:txBody>
          <a:bodyPr/>
          <a:lstStyle/>
          <a:p>
            <a:r>
              <a:rPr lang="en-US"/>
              <a:t>Tiktok TikTok Posts | All profiles - 16 of 25</a:t>
            </a:r>
          </a:p>
        </p:txBody>
      </p:sp>
      <p:graphicFrame>
        <p:nvGraphicFramePr>
          <p:cNvPr id="5" name="Table Placeholder 4">
            <a:extLst>
              <a:ext uri="{FF2B5EF4-FFF2-40B4-BE49-F238E27FC236}">
                <a16:creationId xmlns:a16="http://schemas.microsoft.com/office/drawing/2014/main" id="{C1E71C99-DFCB-41D9-B29B-7059A841FEDF}"/>
              </a:ext>
            </a:extLst>
          </p:cNvPr>
          <p:cNvGraphicFramePr>
            <a:graphicFrameLocks noGrp="1"/>
          </p:cNvGraphicFramePr>
          <p:nvPr>
            <p:ph type="tbl" sz="quarter" idx="13"/>
            <p:extLst>
              <p:ext uri="{D42A27DB-BD31-4B8C-83A1-F6EECF244321}">
                <p14:modId xmlns:p14="http://schemas.microsoft.com/office/powerpoint/2010/main" val="284388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7702687"/>
                    </a:ext>
                  </a:extLst>
                </a:gridCol>
                <a:gridCol w="987552">
                  <a:extLst>
                    <a:ext uri="{9D8B030D-6E8A-4147-A177-3AD203B41FA5}">
                      <a16:colId xmlns:a16="http://schemas.microsoft.com/office/drawing/2014/main" val="3455087443"/>
                    </a:ext>
                  </a:extLst>
                </a:gridCol>
                <a:gridCol w="1069848">
                  <a:extLst>
                    <a:ext uri="{9D8B030D-6E8A-4147-A177-3AD203B41FA5}">
                      <a16:colId xmlns:a16="http://schemas.microsoft.com/office/drawing/2014/main" val="2351800117"/>
                    </a:ext>
                  </a:extLst>
                </a:gridCol>
                <a:gridCol w="1152144">
                  <a:extLst>
                    <a:ext uri="{9D8B030D-6E8A-4147-A177-3AD203B41FA5}">
                      <a16:colId xmlns:a16="http://schemas.microsoft.com/office/drawing/2014/main" val="2237195474"/>
                    </a:ext>
                  </a:extLst>
                </a:gridCol>
                <a:gridCol w="1152144">
                  <a:extLst>
                    <a:ext uri="{9D8B030D-6E8A-4147-A177-3AD203B41FA5}">
                      <a16:colId xmlns:a16="http://schemas.microsoft.com/office/drawing/2014/main" val="2221601093"/>
                    </a:ext>
                  </a:extLst>
                </a:gridCol>
                <a:gridCol w="329184">
                  <a:extLst>
                    <a:ext uri="{9D8B030D-6E8A-4147-A177-3AD203B41FA5}">
                      <a16:colId xmlns:a16="http://schemas.microsoft.com/office/drawing/2014/main" val="2073152371"/>
                    </a:ext>
                  </a:extLst>
                </a:gridCol>
                <a:gridCol w="329184">
                  <a:extLst>
                    <a:ext uri="{9D8B030D-6E8A-4147-A177-3AD203B41FA5}">
                      <a16:colId xmlns:a16="http://schemas.microsoft.com/office/drawing/2014/main" val="2397307276"/>
                    </a:ext>
                  </a:extLst>
                </a:gridCol>
                <a:gridCol w="329184">
                  <a:extLst>
                    <a:ext uri="{9D8B030D-6E8A-4147-A177-3AD203B41FA5}">
                      <a16:colId xmlns:a16="http://schemas.microsoft.com/office/drawing/2014/main" val="4082494002"/>
                    </a:ext>
                  </a:extLst>
                </a:gridCol>
                <a:gridCol w="329184">
                  <a:extLst>
                    <a:ext uri="{9D8B030D-6E8A-4147-A177-3AD203B41FA5}">
                      <a16:colId xmlns:a16="http://schemas.microsoft.com/office/drawing/2014/main" val="2227957647"/>
                    </a:ext>
                  </a:extLst>
                </a:gridCol>
                <a:gridCol w="329184">
                  <a:extLst>
                    <a:ext uri="{9D8B030D-6E8A-4147-A177-3AD203B41FA5}">
                      <a16:colId xmlns:a16="http://schemas.microsoft.com/office/drawing/2014/main" val="2611363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2099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- 2023-02-17 10:37:59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https://quintly-image-storage.s3.amazonaws.com/7bf9fa0e280c34cbcf10c4d660795434/30bed20f9301578bf5842d9d6f9c3309.jpg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["#microenvironment","#CellDIVE","#cancerresearch","#tissueresearch","#biomarkers","#tumors"]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leicamicrosystems - 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2.14 %</a:t>
                      </a:r>
                    </a:p>
                  </a:txBody>
                  <a:tcPr/>
                </a:tc>
                <a:extLst>
                  <a:ext uri="{0D108BD9-81ED-4DB2-BD59-A6C34878D82A}">
                    <a16:rowId xmlns:a16="http://schemas.microsoft.com/office/drawing/2014/main" val="4007177922"/>
                  </a:ext>
                </a:extLst>
              </a:tr>
            </a:tbl>
          </a:graphicData>
        </a:graphic>
      </p:graphicFrame>
      <p:sp>
        <p:nvSpPr>
          <p:cNvPr id="4" name="Text Placeholder 3">
            <a:extLst>
              <a:ext uri="{FF2B5EF4-FFF2-40B4-BE49-F238E27FC236}">
                <a16:creationId xmlns:a16="http://schemas.microsoft.com/office/drawing/2014/main" id="{11D36EC0-C309-428E-A841-59072CB9DD30}"/>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97036634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361D7-DAD8-4296-BF66-FD33DC0DC38B}"/>
              </a:ext>
            </a:extLst>
          </p:cNvPr>
          <p:cNvSpPr>
            <a:spLocks noGrp="1"/>
          </p:cNvSpPr>
          <p:nvPr>
            <p:ph type="title"/>
          </p:nvPr>
        </p:nvSpPr>
        <p:spPr/>
        <p:txBody>
          <a:bodyPr/>
          <a:lstStyle/>
          <a:p>
            <a:r>
              <a:rPr lang="en-US"/>
              <a:t>Tiktok TikTok Posts | All profiles - 17 of 25</a:t>
            </a:r>
          </a:p>
        </p:txBody>
      </p:sp>
      <p:graphicFrame>
        <p:nvGraphicFramePr>
          <p:cNvPr id="5" name="Table Placeholder 4">
            <a:extLst>
              <a:ext uri="{FF2B5EF4-FFF2-40B4-BE49-F238E27FC236}">
                <a16:creationId xmlns:a16="http://schemas.microsoft.com/office/drawing/2014/main" id="{47AB00A0-F911-4B59-82B1-B2C67FED52DC}"/>
              </a:ext>
            </a:extLst>
          </p:cNvPr>
          <p:cNvGraphicFramePr>
            <a:graphicFrameLocks noGrp="1"/>
          </p:cNvGraphicFramePr>
          <p:nvPr>
            <p:ph type="tbl" sz="quarter" idx="13"/>
            <p:extLst>
              <p:ext uri="{D42A27DB-BD31-4B8C-83A1-F6EECF244321}">
                <p14:modId xmlns:p14="http://schemas.microsoft.com/office/powerpoint/2010/main" val="1166522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4921706"/>
                    </a:ext>
                  </a:extLst>
                </a:gridCol>
                <a:gridCol w="987552">
                  <a:extLst>
                    <a:ext uri="{9D8B030D-6E8A-4147-A177-3AD203B41FA5}">
                      <a16:colId xmlns:a16="http://schemas.microsoft.com/office/drawing/2014/main" val="188096495"/>
                    </a:ext>
                  </a:extLst>
                </a:gridCol>
                <a:gridCol w="1069848">
                  <a:extLst>
                    <a:ext uri="{9D8B030D-6E8A-4147-A177-3AD203B41FA5}">
                      <a16:colId xmlns:a16="http://schemas.microsoft.com/office/drawing/2014/main" val="2263061694"/>
                    </a:ext>
                  </a:extLst>
                </a:gridCol>
                <a:gridCol w="1152144">
                  <a:extLst>
                    <a:ext uri="{9D8B030D-6E8A-4147-A177-3AD203B41FA5}">
                      <a16:colId xmlns:a16="http://schemas.microsoft.com/office/drawing/2014/main" val="338684541"/>
                    </a:ext>
                  </a:extLst>
                </a:gridCol>
                <a:gridCol w="1152144">
                  <a:extLst>
                    <a:ext uri="{9D8B030D-6E8A-4147-A177-3AD203B41FA5}">
                      <a16:colId xmlns:a16="http://schemas.microsoft.com/office/drawing/2014/main" val="2292320726"/>
                    </a:ext>
                  </a:extLst>
                </a:gridCol>
                <a:gridCol w="329184">
                  <a:extLst>
                    <a:ext uri="{9D8B030D-6E8A-4147-A177-3AD203B41FA5}">
                      <a16:colId xmlns:a16="http://schemas.microsoft.com/office/drawing/2014/main" val="1133692302"/>
                    </a:ext>
                  </a:extLst>
                </a:gridCol>
                <a:gridCol w="329184">
                  <a:extLst>
                    <a:ext uri="{9D8B030D-6E8A-4147-A177-3AD203B41FA5}">
                      <a16:colId xmlns:a16="http://schemas.microsoft.com/office/drawing/2014/main" val="957989135"/>
                    </a:ext>
                  </a:extLst>
                </a:gridCol>
                <a:gridCol w="329184">
                  <a:extLst>
                    <a:ext uri="{9D8B030D-6E8A-4147-A177-3AD203B41FA5}">
                      <a16:colId xmlns:a16="http://schemas.microsoft.com/office/drawing/2014/main" val="839255385"/>
                    </a:ext>
                  </a:extLst>
                </a:gridCol>
                <a:gridCol w="329184">
                  <a:extLst>
                    <a:ext uri="{9D8B030D-6E8A-4147-A177-3AD203B41FA5}">
                      <a16:colId xmlns:a16="http://schemas.microsoft.com/office/drawing/2014/main" val="97763325"/>
                    </a:ext>
                  </a:extLst>
                </a:gridCol>
                <a:gridCol w="329184">
                  <a:extLst>
                    <a:ext uri="{9D8B030D-6E8A-4147-A177-3AD203B41FA5}">
                      <a16:colId xmlns:a16="http://schemas.microsoft.com/office/drawing/2014/main" val="2992752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7500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- 2023-04-11 15:20:45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https://quintly-image-storage.s3.amazonaws.com/7bf9fa0e280c34cbcf10c4d660795434/fb695d2b2bcf25d3a6980bd1b3df4fdf.jpg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["#Aivia","#AI","#STELLARIS","#mitosis","#Leicamicro","#Leicamicrosystems","#microscopy","#microscope","#lifescience","#science","#research","#lab","#laboratory","#PepsiApplePieChallenge"]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FEEL THE GROOVE - Queens Road, Fabian Graetz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6.52 %</a:t>
                      </a:r>
                    </a:p>
                  </a:txBody>
                  <a:tcPr/>
                </a:tc>
                <a:extLst>
                  <a:ext uri="{0D108BD9-81ED-4DB2-BD59-A6C34878D82A}">
                    <a16:rowId xmlns:a16="http://schemas.microsoft.com/office/drawing/2014/main" val="3142460256"/>
                  </a:ext>
                </a:extLst>
              </a:tr>
            </a:tbl>
          </a:graphicData>
        </a:graphic>
      </p:graphicFrame>
      <p:sp>
        <p:nvSpPr>
          <p:cNvPr id="4" name="Text Placeholder 3">
            <a:extLst>
              <a:ext uri="{FF2B5EF4-FFF2-40B4-BE49-F238E27FC236}">
                <a16:creationId xmlns:a16="http://schemas.microsoft.com/office/drawing/2014/main" id="{1CD8038A-5465-499B-AA75-0546917E370D}"/>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52094359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CA34-CAB2-404B-9087-32F8099CCC5D}"/>
              </a:ext>
            </a:extLst>
          </p:cNvPr>
          <p:cNvSpPr>
            <a:spLocks noGrp="1"/>
          </p:cNvSpPr>
          <p:nvPr>
            <p:ph type="title"/>
          </p:nvPr>
        </p:nvSpPr>
        <p:spPr/>
        <p:txBody>
          <a:bodyPr/>
          <a:lstStyle/>
          <a:p>
            <a:r>
              <a:rPr lang="en-US"/>
              <a:t>Tiktok TikTok Posts | All profiles - 18 of 25</a:t>
            </a:r>
          </a:p>
        </p:txBody>
      </p:sp>
      <p:graphicFrame>
        <p:nvGraphicFramePr>
          <p:cNvPr id="5" name="Table Placeholder 4">
            <a:extLst>
              <a:ext uri="{FF2B5EF4-FFF2-40B4-BE49-F238E27FC236}">
                <a16:creationId xmlns:a16="http://schemas.microsoft.com/office/drawing/2014/main" id="{E5FDD262-0A2E-43DC-AC18-6C8EF882AC37}"/>
              </a:ext>
            </a:extLst>
          </p:cNvPr>
          <p:cNvGraphicFramePr>
            <a:graphicFrameLocks noGrp="1"/>
          </p:cNvGraphicFramePr>
          <p:nvPr>
            <p:ph type="tbl" sz="quarter" idx="13"/>
            <p:extLst>
              <p:ext uri="{D42A27DB-BD31-4B8C-83A1-F6EECF244321}">
                <p14:modId xmlns:p14="http://schemas.microsoft.com/office/powerpoint/2010/main" val="60577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11784758"/>
                    </a:ext>
                  </a:extLst>
                </a:gridCol>
                <a:gridCol w="987552">
                  <a:extLst>
                    <a:ext uri="{9D8B030D-6E8A-4147-A177-3AD203B41FA5}">
                      <a16:colId xmlns:a16="http://schemas.microsoft.com/office/drawing/2014/main" val="167089686"/>
                    </a:ext>
                  </a:extLst>
                </a:gridCol>
                <a:gridCol w="1069848">
                  <a:extLst>
                    <a:ext uri="{9D8B030D-6E8A-4147-A177-3AD203B41FA5}">
                      <a16:colId xmlns:a16="http://schemas.microsoft.com/office/drawing/2014/main" val="2702514767"/>
                    </a:ext>
                  </a:extLst>
                </a:gridCol>
                <a:gridCol w="1152144">
                  <a:extLst>
                    <a:ext uri="{9D8B030D-6E8A-4147-A177-3AD203B41FA5}">
                      <a16:colId xmlns:a16="http://schemas.microsoft.com/office/drawing/2014/main" val="1253405091"/>
                    </a:ext>
                  </a:extLst>
                </a:gridCol>
                <a:gridCol w="1152144">
                  <a:extLst>
                    <a:ext uri="{9D8B030D-6E8A-4147-A177-3AD203B41FA5}">
                      <a16:colId xmlns:a16="http://schemas.microsoft.com/office/drawing/2014/main" val="2306258400"/>
                    </a:ext>
                  </a:extLst>
                </a:gridCol>
                <a:gridCol w="329184">
                  <a:extLst>
                    <a:ext uri="{9D8B030D-6E8A-4147-A177-3AD203B41FA5}">
                      <a16:colId xmlns:a16="http://schemas.microsoft.com/office/drawing/2014/main" val="1686218899"/>
                    </a:ext>
                  </a:extLst>
                </a:gridCol>
                <a:gridCol w="329184">
                  <a:extLst>
                    <a:ext uri="{9D8B030D-6E8A-4147-A177-3AD203B41FA5}">
                      <a16:colId xmlns:a16="http://schemas.microsoft.com/office/drawing/2014/main" val="713848889"/>
                    </a:ext>
                  </a:extLst>
                </a:gridCol>
                <a:gridCol w="329184">
                  <a:extLst>
                    <a:ext uri="{9D8B030D-6E8A-4147-A177-3AD203B41FA5}">
                      <a16:colId xmlns:a16="http://schemas.microsoft.com/office/drawing/2014/main" val="1065795846"/>
                    </a:ext>
                  </a:extLst>
                </a:gridCol>
                <a:gridCol w="329184">
                  <a:extLst>
                    <a:ext uri="{9D8B030D-6E8A-4147-A177-3AD203B41FA5}">
                      <a16:colId xmlns:a16="http://schemas.microsoft.com/office/drawing/2014/main" val="1195901533"/>
                    </a:ext>
                  </a:extLst>
                </a:gridCol>
                <a:gridCol w="329184">
                  <a:extLst>
                    <a:ext uri="{9D8B030D-6E8A-4147-A177-3AD203B41FA5}">
                      <a16:colId xmlns:a16="http://schemas.microsoft.com/office/drawing/2014/main" val="271260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0837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- 2023-02-27 15:32:22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https://quintly-image-storage.s3.amazonaws.com/7bf9fa0e280c34cbcf10c4d660795434/c455bf3250fc8b148419cde242dec25f.jpg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os23?","#drosophila","#cells","#GSA","#Genetics","#America","#GeneticsSociety","#Dros","#follicle","#cells","#markers","#apical","#basal","#polarity","#THUNDER","#cellmarkers","#apicalbasal","#widefield","#stereomicroscopes","#laboratory","#lab","#lifesciences","#research","#modelorganism","#modelspecimen","#microscope","#microscopy","#leica","#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leicamicrosystems - Leica 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57489845"/>
                  </a:ext>
                </a:extLst>
              </a:tr>
            </a:tbl>
          </a:graphicData>
        </a:graphic>
      </p:graphicFrame>
      <p:sp>
        <p:nvSpPr>
          <p:cNvPr id="4" name="Text Placeholder 3">
            <a:extLst>
              <a:ext uri="{FF2B5EF4-FFF2-40B4-BE49-F238E27FC236}">
                <a16:creationId xmlns:a16="http://schemas.microsoft.com/office/drawing/2014/main" id="{68AA8B19-9E66-4F12-B03C-0EA5BC883EF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12004037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8B80-4C41-4224-8ABA-B188822C654A}"/>
              </a:ext>
            </a:extLst>
          </p:cNvPr>
          <p:cNvSpPr>
            <a:spLocks noGrp="1"/>
          </p:cNvSpPr>
          <p:nvPr>
            <p:ph type="title"/>
          </p:nvPr>
        </p:nvSpPr>
        <p:spPr/>
        <p:txBody>
          <a:bodyPr/>
          <a:lstStyle/>
          <a:p>
            <a:r>
              <a:rPr lang="en-US"/>
              <a:t>Tiktok TikTok Posts | All profiles - 19 of 25</a:t>
            </a:r>
          </a:p>
        </p:txBody>
      </p:sp>
      <p:graphicFrame>
        <p:nvGraphicFramePr>
          <p:cNvPr id="5" name="Table Placeholder 4">
            <a:extLst>
              <a:ext uri="{FF2B5EF4-FFF2-40B4-BE49-F238E27FC236}">
                <a16:creationId xmlns:a16="http://schemas.microsoft.com/office/drawing/2014/main" id="{3278FFBD-02D1-437C-BC60-451FFD571420}"/>
              </a:ext>
            </a:extLst>
          </p:cNvPr>
          <p:cNvGraphicFramePr>
            <a:graphicFrameLocks noGrp="1"/>
          </p:cNvGraphicFramePr>
          <p:nvPr>
            <p:ph type="tbl" sz="quarter" idx="13"/>
            <p:extLst>
              <p:ext uri="{D42A27DB-BD31-4B8C-83A1-F6EECF244321}">
                <p14:modId xmlns:p14="http://schemas.microsoft.com/office/powerpoint/2010/main" val="338345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0628562"/>
                    </a:ext>
                  </a:extLst>
                </a:gridCol>
                <a:gridCol w="987552">
                  <a:extLst>
                    <a:ext uri="{9D8B030D-6E8A-4147-A177-3AD203B41FA5}">
                      <a16:colId xmlns:a16="http://schemas.microsoft.com/office/drawing/2014/main" val="54526918"/>
                    </a:ext>
                  </a:extLst>
                </a:gridCol>
                <a:gridCol w="1069848">
                  <a:extLst>
                    <a:ext uri="{9D8B030D-6E8A-4147-A177-3AD203B41FA5}">
                      <a16:colId xmlns:a16="http://schemas.microsoft.com/office/drawing/2014/main" val="1323876616"/>
                    </a:ext>
                  </a:extLst>
                </a:gridCol>
                <a:gridCol w="1152144">
                  <a:extLst>
                    <a:ext uri="{9D8B030D-6E8A-4147-A177-3AD203B41FA5}">
                      <a16:colId xmlns:a16="http://schemas.microsoft.com/office/drawing/2014/main" val="1891740552"/>
                    </a:ext>
                  </a:extLst>
                </a:gridCol>
                <a:gridCol w="1152144">
                  <a:extLst>
                    <a:ext uri="{9D8B030D-6E8A-4147-A177-3AD203B41FA5}">
                      <a16:colId xmlns:a16="http://schemas.microsoft.com/office/drawing/2014/main" val="3601219674"/>
                    </a:ext>
                  </a:extLst>
                </a:gridCol>
                <a:gridCol w="329184">
                  <a:extLst>
                    <a:ext uri="{9D8B030D-6E8A-4147-A177-3AD203B41FA5}">
                      <a16:colId xmlns:a16="http://schemas.microsoft.com/office/drawing/2014/main" val="4025737507"/>
                    </a:ext>
                  </a:extLst>
                </a:gridCol>
                <a:gridCol w="329184">
                  <a:extLst>
                    <a:ext uri="{9D8B030D-6E8A-4147-A177-3AD203B41FA5}">
                      <a16:colId xmlns:a16="http://schemas.microsoft.com/office/drawing/2014/main" val="2293202239"/>
                    </a:ext>
                  </a:extLst>
                </a:gridCol>
                <a:gridCol w="329184">
                  <a:extLst>
                    <a:ext uri="{9D8B030D-6E8A-4147-A177-3AD203B41FA5}">
                      <a16:colId xmlns:a16="http://schemas.microsoft.com/office/drawing/2014/main" val="1712509034"/>
                    </a:ext>
                  </a:extLst>
                </a:gridCol>
                <a:gridCol w="329184">
                  <a:extLst>
                    <a:ext uri="{9D8B030D-6E8A-4147-A177-3AD203B41FA5}">
                      <a16:colId xmlns:a16="http://schemas.microsoft.com/office/drawing/2014/main" val="356094778"/>
                    </a:ext>
                  </a:extLst>
                </a:gridCol>
                <a:gridCol w="329184">
                  <a:extLst>
                    <a:ext uri="{9D8B030D-6E8A-4147-A177-3AD203B41FA5}">
                      <a16:colId xmlns:a16="http://schemas.microsoft.com/office/drawing/2014/main" val="139798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4697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- 2023-04-02 14:24:48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https://quintly-image-storage.s3.amazonaws.com/7bf9fa0e280c34cbcf10c4d660795434/25a9eea7aab1a77728c7d6b220761b0a.jpg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["#SP8","#Leicamicro","#Leicamicrosystems","#multicolor","#superresolution","#microscopy","#microscope","#lifescience","#science","#research","#lab","#laboratory","#zebrafish","#timelapse","#phototoxicity"]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Chill Vibes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3.28 %</a:t>
                      </a:r>
                    </a:p>
                  </a:txBody>
                  <a:tcPr/>
                </a:tc>
                <a:extLst>
                  <a:ext uri="{0D108BD9-81ED-4DB2-BD59-A6C34878D82A}">
                    <a16:rowId xmlns:a16="http://schemas.microsoft.com/office/drawing/2014/main" val="3302388958"/>
                  </a:ext>
                </a:extLst>
              </a:tr>
            </a:tbl>
          </a:graphicData>
        </a:graphic>
      </p:graphicFrame>
      <p:sp>
        <p:nvSpPr>
          <p:cNvPr id="4" name="Text Placeholder 3">
            <a:extLst>
              <a:ext uri="{FF2B5EF4-FFF2-40B4-BE49-F238E27FC236}">
                <a16:creationId xmlns:a16="http://schemas.microsoft.com/office/drawing/2014/main" id="{8DC20059-A753-4B59-9AE2-4B0A1EC600A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82981337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53865-1267-4645-A63C-DEE53B9DD48F}"/>
              </a:ext>
            </a:extLst>
          </p:cNvPr>
          <p:cNvSpPr>
            <a:spLocks noGrp="1"/>
          </p:cNvSpPr>
          <p:nvPr>
            <p:ph type="title"/>
          </p:nvPr>
        </p:nvSpPr>
        <p:spPr/>
        <p:txBody>
          <a:bodyPr/>
          <a:lstStyle/>
          <a:p>
            <a:r>
              <a:rPr lang="en-US"/>
              <a:t>Tiktok TikTok Posts | All profiles - 20 of 25</a:t>
            </a:r>
          </a:p>
        </p:txBody>
      </p:sp>
      <p:graphicFrame>
        <p:nvGraphicFramePr>
          <p:cNvPr id="5" name="Table Placeholder 4">
            <a:extLst>
              <a:ext uri="{FF2B5EF4-FFF2-40B4-BE49-F238E27FC236}">
                <a16:creationId xmlns:a16="http://schemas.microsoft.com/office/drawing/2014/main" id="{693AF542-61FB-4C09-A364-35EA5B6DC2DA}"/>
              </a:ext>
            </a:extLst>
          </p:cNvPr>
          <p:cNvGraphicFramePr>
            <a:graphicFrameLocks noGrp="1"/>
          </p:cNvGraphicFramePr>
          <p:nvPr>
            <p:ph type="tbl" sz="quarter" idx="13"/>
            <p:extLst>
              <p:ext uri="{D42A27DB-BD31-4B8C-83A1-F6EECF244321}">
                <p14:modId xmlns:p14="http://schemas.microsoft.com/office/powerpoint/2010/main" val="2125820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37793261"/>
                    </a:ext>
                  </a:extLst>
                </a:gridCol>
                <a:gridCol w="987552">
                  <a:extLst>
                    <a:ext uri="{9D8B030D-6E8A-4147-A177-3AD203B41FA5}">
                      <a16:colId xmlns:a16="http://schemas.microsoft.com/office/drawing/2014/main" val="1915222553"/>
                    </a:ext>
                  </a:extLst>
                </a:gridCol>
                <a:gridCol w="1069848">
                  <a:extLst>
                    <a:ext uri="{9D8B030D-6E8A-4147-A177-3AD203B41FA5}">
                      <a16:colId xmlns:a16="http://schemas.microsoft.com/office/drawing/2014/main" val="600934864"/>
                    </a:ext>
                  </a:extLst>
                </a:gridCol>
                <a:gridCol w="1152144">
                  <a:extLst>
                    <a:ext uri="{9D8B030D-6E8A-4147-A177-3AD203B41FA5}">
                      <a16:colId xmlns:a16="http://schemas.microsoft.com/office/drawing/2014/main" val="2624213318"/>
                    </a:ext>
                  </a:extLst>
                </a:gridCol>
                <a:gridCol w="1152144">
                  <a:extLst>
                    <a:ext uri="{9D8B030D-6E8A-4147-A177-3AD203B41FA5}">
                      <a16:colId xmlns:a16="http://schemas.microsoft.com/office/drawing/2014/main" val="1453452908"/>
                    </a:ext>
                  </a:extLst>
                </a:gridCol>
                <a:gridCol w="329184">
                  <a:extLst>
                    <a:ext uri="{9D8B030D-6E8A-4147-A177-3AD203B41FA5}">
                      <a16:colId xmlns:a16="http://schemas.microsoft.com/office/drawing/2014/main" val="3584436232"/>
                    </a:ext>
                  </a:extLst>
                </a:gridCol>
                <a:gridCol w="329184">
                  <a:extLst>
                    <a:ext uri="{9D8B030D-6E8A-4147-A177-3AD203B41FA5}">
                      <a16:colId xmlns:a16="http://schemas.microsoft.com/office/drawing/2014/main" val="3482388330"/>
                    </a:ext>
                  </a:extLst>
                </a:gridCol>
                <a:gridCol w="329184">
                  <a:extLst>
                    <a:ext uri="{9D8B030D-6E8A-4147-A177-3AD203B41FA5}">
                      <a16:colId xmlns:a16="http://schemas.microsoft.com/office/drawing/2014/main" val="2945435860"/>
                    </a:ext>
                  </a:extLst>
                </a:gridCol>
                <a:gridCol w="329184">
                  <a:extLst>
                    <a:ext uri="{9D8B030D-6E8A-4147-A177-3AD203B41FA5}">
                      <a16:colId xmlns:a16="http://schemas.microsoft.com/office/drawing/2014/main" val="758158887"/>
                    </a:ext>
                  </a:extLst>
                </a:gridCol>
                <a:gridCol w="329184">
                  <a:extLst>
                    <a:ext uri="{9D8B030D-6E8A-4147-A177-3AD203B41FA5}">
                      <a16:colId xmlns:a16="http://schemas.microsoft.com/office/drawing/2014/main" val="380636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0356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- 2023-03-26 13:07:23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https://quintly-image-storage.s3.amazonaws.com/7bf9fa0e280c34cbcf10c4d660795434/14da66f0d2823a1abf0b6d64aed246ec.jpg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["#microscopy","#zebrafish","#science","#laboratory","#STEM","#microscope","#research","#leica"]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Science - ZydSounds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extLst>
                  <a:ext uri="{0D108BD9-81ED-4DB2-BD59-A6C34878D82A}">
                    <a16:rowId xmlns:a16="http://schemas.microsoft.com/office/drawing/2014/main" val="246557284"/>
                  </a:ext>
                </a:extLst>
              </a:tr>
            </a:tbl>
          </a:graphicData>
        </a:graphic>
      </p:graphicFrame>
      <p:sp>
        <p:nvSpPr>
          <p:cNvPr id="4" name="Text Placeholder 3">
            <a:extLst>
              <a:ext uri="{FF2B5EF4-FFF2-40B4-BE49-F238E27FC236}">
                <a16:creationId xmlns:a16="http://schemas.microsoft.com/office/drawing/2014/main" id="{AB339397-2CF0-43DE-8197-05F12FB4F07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4833512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FFF83-D104-4E19-912F-3535ECEDA3B6}"/>
              </a:ext>
            </a:extLst>
          </p:cNvPr>
          <p:cNvSpPr>
            <a:spLocks noGrp="1"/>
          </p:cNvSpPr>
          <p:nvPr>
            <p:ph type="title"/>
          </p:nvPr>
        </p:nvSpPr>
        <p:spPr/>
        <p:txBody>
          <a:bodyPr/>
          <a:lstStyle/>
          <a:p>
            <a:r>
              <a:rPr lang="en-US"/>
              <a:t>Tiktok TikTok Posts | All profiles - 21 of 25</a:t>
            </a:r>
          </a:p>
        </p:txBody>
      </p:sp>
      <p:graphicFrame>
        <p:nvGraphicFramePr>
          <p:cNvPr id="5" name="Table Placeholder 4">
            <a:extLst>
              <a:ext uri="{FF2B5EF4-FFF2-40B4-BE49-F238E27FC236}">
                <a16:creationId xmlns:a16="http://schemas.microsoft.com/office/drawing/2014/main" id="{33CDB95A-6DF4-442B-9CD3-A3DDB24EFA4F}"/>
              </a:ext>
            </a:extLst>
          </p:cNvPr>
          <p:cNvGraphicFramePr>
            <a:graphicFrameLocks noGrp="1"/>
          </p:cNvGraphicFramePr>
          <p:nvPr>
            <p:ph type="tbl" sz="quarter" idx="13"/>
            <p:extLst>
              <p:ext uri="{D42A27DB-BD31-4B8C-83A1-F6EECF244321}">
                <p14:modId xmlns:p14="http://schemas.microsoft.com/office/powerpoint/2010/main" val="295079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2203497"/>
                    </a:ext>
                  </a:extLst>
                </a:gridCol>
                <a:gridCol w="987552">
                  <a:extLst>
                    <a:ext uri="{9D8B030D-6E8A-4147-A177-3AD203B41FA5}">
                      <a16:colId xmlns:a16="http://schemas.microsoft.com/office/drawing/2014/main" val="2740845200"/>
                    </a:ext>
                  </a:extLst>
                </a:gridCol>
                <a:gridCol w="1069848">
                  <a:extLst>
                    <a:ext uri="{9D8B030D-6E8A-4147-A177-3AD203B41FA5}">
                      <a16:colId xmlns:a16="http://schemas.microsoft.com/office/drawing/2014/main" val="194917857"/>
                    </a:ext>
                  </a:extLst>
                </a:gridCol>
                <a:gridCol w="1152144">
                  <a:extLst>
                    <a:ext uri="{9D8B030D-6E8A-4147-A177-3AD203B41FA5}">
                      <a16:colId xmlns:a16="http://schemas.microsoft.com/office/drawing/2014/main" val="2574516948"/>
                    </a:ext>
                  </a:extLst>
                </a:gridCol>
                <a:gridCol w="1152144">
                  <a:extLst>
                    <a:ext uri="{9D8B030D-6E8A-4147-A177-3AD203B41FA5}">
                      <a16:colId xmlns:a16="http://schemas.microsoft.com/office/drawing/2014/main" val="397538549"/>
                    </a:ext>
                  </a:extLst>
                </a:gridCol>
                <a:gridCol w="329184">
                  <a:extLst>
                    <a:ext uri="{9D8B030D-6E8A-4147-A177-3AD203B41FA5}">
                      <a16:colId xmlns:a16="http://schemas.microsoft.com/office/drawing/2014/main" val="490509368"/>
                    </a:ext>
                  </a:extLst>
                </a:gridCol>
                <a:gridCol w="329184">
                  <a:extLst>
                    <a:ext uri="{9D8B030D-6E8A-4147-A177-3AD203B41FA5}">
                      <a16:colId xmlns:a16="http://schemas.microsoft.com/office/drawing/2014/main" val="556529496"/>
                    </a:ext>
                  </a:extLst>
                </a:gridCol>
                <a:gridCol w="329184">
                  <a:extLst>
                    <a:ext uri="{9D8B030D-6E8A-4147-A177-3AD203B41FA5}">
                      <a16:colId xmlns:a16="http://schemas.microsoft.com/office/drawing/2014/main" val="849257767"/>
                    </a:ext>
                  </a:extLst>
                </a:gridCol>
                <a:gridCol w="329184">
                  <a:extLst>
                    <a:ext uri="{9D8B030D-6E8A-4147-A177-3AD203B41FA5}">
                      <a16:colId xmlns:a16="http://schemas.microsoft.com/office/drawing/2014/main" val="3345109591"/>
                    </a:ext>
                  </a:extLst>
                </a:gridCol>
                <a:gridCol w="329184">
                  <a:extLst>
                    <a:ext uri="{9D8B030D-6E8A-4147-A177-3AD203B41FA5}">
                      <a16:colId xmlns:a16="http://schemas.microsoft.com/office/drawing/2014/main" val="1368493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894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- 2023-04-30 13:50:11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https://quintly-image-storage.s3.amazonaws.com/7bf9fa0e280c34cbcf10c4d660795434/c2350f7786dd5b49f2b3be555dbbbfbc.jpg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["#microscopymonday","#lifescience","#research","#laboratory","#multicolor","#microscope","#microscopy","#cells","#mitochondria","#tubulin","#vesicles","#subcellular","#fluorescencemicroscopy","#cellculture","#microscopyworld","#leicamicro","#leicamicrosystems"]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Epic Music(863502) - Draganov89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4.04 %</a:t>
                      </a:r>
                    </a:p>
                  </a:txBody>
                  <a:tcPr/>
                </a:tc>
                <a:extLst>
                  <a:ext uri="{0D108BD9-81ED-4DB2-BD59-A6C34878D82A}">
                    <a16:rowId xmlns:a16="http://schemas.microsoft.com/office/drawing/2014/main" val="2914136944"/>
                  </a:ext>
                </a:extLst>
              </a:tr>
            </a:tbl>
          </a:graphicData>
        </a:graphic>
      </p:graphicFrame>
      <p:sp>
        <p:nvSpPr>
          <p:cNvPr id="4" name="Text Placeholder 3">
            <a:extLst>
              <a:ext uri="{FF2B5EF4-FFF2-40B4-BE49-F238E27FC236}">
                <a16:creationId xmlns:a16="http://schemas.microsoft.com/office/drawing/2014/main" id="{73A2A2D8-85A2-4C24-BF60-191D638E98DA}"/>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6704054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7343C-09D5-4AB3-976F-98024C25C7F0}"/>
              </a:ext>
            </a:extLst>
          </p:cNvPr>
          <p:cNvSpPr>
            <a:spLocks noGrp="1"/>
          </p:cNvSpPr>
          <p:nvPr>
            <p:ph type="title"/>
          </p:nvPr>
        </p:nvSpPr>
        <p:spPr/>
        <p:txBody>
          <a:bodyPr/>
          <a:lstStyle/>
          <a:p>
            <a:r>
              <a:rPr lang="en-US"/>
              <a:t>Tiktok TikTok Posts | All profiles - 22 of 25</a:t>
            </a:r>
          </a:p>
        </p:txBody>
      </p:sp>
      <p:graphicFrame>
        <p:nvGraphicFramePr>
          <p:cNvPr id="5" name="Table Placeholder 4">
            <a:extLst>
              <a:ext uri="{FF2B5EF4-FFF2-40B4-BE49-F238E27FC236}">
                <a16:creationId xmlns:a16="http://schemas.microsoft.com/office/drawing/2014/main" id="{AB62DFC3-8A03-431F-A13B-19B7420AA064}"/>
              </a:ext>
            </a:extLst>
          </p:cNvPr>
          <p:cNvGraphicFramePr>
            <a:graphicFrameLocks noGrp="1"/>
          </p:cNvGraphicFramePr>
          <p:nvPr>
            <p:ph type="tbl" sz="quarter" idx="13"/>
            <p:extLst>
              <p:ext uri="{D42A27DB-BD31-4B8C-83A1-F6EECF244321}">
                <p14:modId xmlns:p14="http://schemas.microsoft.com/office/powerpoint/2010/main" val="178370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8476878"/>
                    </a:ext>
                  </a:extLst>
                </a:gridCol>
                <a:gridCol w="987552">
                  <a:extLst>
                    <a:ext uri="{9D8B030D-6E8A-4147-A177-3AD203B41FA5}">
                      <a16:colId xmlns:a16="http://schemas.microsoft.com/office/drawing/2014/main" val="102314268"/>
                    </a:ext>
                  </a:extLst>
                </a:gridCol>
                <a:gridCol w="1069848">
                  <a:extLst>
                    <a:ext uri="{9D8B030D-6E8A-4147-A177-3AD203B41FA5}">
                      <a16:colId xmlns:a16="http://schemas.microsoft.com/office/drawing/2014/main" val="4199833885"/>
                    </a:ext>
                  </a:extLst>
                </a:gridCol>
                <a:gridCol w="1152144">
                  <a:extLst>
                    <a:ext uri="{9D8B030D-6E8A-4147-A177-3AD203B41FA5}">
                      <a16:colId xmlns:a16="http://schemas.microsoft.com/office/drawing/2014/main" val="1258271139"/>
                    </a:ext>
                  </a:extLst>
                </a:gridCol>
                <a:gridCol w="1152144">
                  <a:extLst>
                    <a:ext uri="{9D8B030D-6E8A-4147-A177-3AD203B41FA5}">
                      <a16:colId xmlns:a16="http://schemas.microsoft.com/office/drawing/2014/main" val="1015351584"/>
                    </a:ext>
                  </a:extLst>
                </a:gridCol>
                <a:gridCol w="329184">
                  <a:extLst>
                    <a:ext uri="{9D8B030D-6E8A-4147-A177-3AD203B41FA5}">
                      <a16:colId xmlns:a16="http://schemas.microsoft.com/office/drawing/2014/main" val="1826473461"/>
                    </a:ext>
                  </a:extLst>
                </a:gridCol>
                <a:gridCol w="329184">
                  <a:extLst>
                    <a:ext uri="{9D8B030D-6E8A-4147-A177-3AD203B41FA5}">
                      <a16:colId xmlns:a16="http://schemas.microsoft.com/office/drawing/2014/main" val="2237976540"/>
                    </a:ext>
                  </a:extLst>
                </a:gridCol>
                <a:gridCol w="329184">
                  <a:extLst>
                    <a:ext uri="{9D8B030D-6E8A-4147-A177-3AD203B41FA5}">
                      <a16:colId xmlns:a16="http://schemas.microsoft.com/office/drawing/2014/main" val="198000144"/>
                    </a:ext>
                  </a:extLst>
                </a:gridCol>
                <a:gridCol w="329184">
                  <a:extLst>
                    <a:ext uri="{9D8B030D-6E8A-4147-A177-3AD203B41FA5}">
                      <a16:colId xmlns:a16="http://schemas.microsoft.com/office/drawing/2014/main" val="4084548276"/>
                    </a:ext>
                  </a:extLst>
                </a:gridCol>
                <a:gridCol w="329184">
                  <a:extLst>
                    <a:ext uri="{9D8B030D-6E8A-4147-A177-3AD203B41FA5}">
                      <a16:colId xmlns:a16="http://schemas.microsoft.com/office/drawing/2014/main" val="385962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3911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- 2023-03-18 11:01:24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https://quintly-image-storage.s3.amazonaws.com/7bf9fa0e280c34cbcf10c4d660795434/b01c7600013fc058f267a6d505ce89e4.jpg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["#Confocal","#STELLARIS","#specimen","#lightsheet","#microscope","#microscopy","#lab","#laboratory","#leicamicro","#leicamicrosystems","#lifesciences","#detection","#specimenresearch","#specimen","#livingsamples"]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Chill Vibes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extLst>
                  <a:ext uri="{0D108BD9-81ED-4DB2-BD59-A6C34878D82A}">
                    <a16:rowId xmlns:a16="http://schemas.microsoft.com/office/drawing/2014/main" val="4252364055"/>
                  </a:ext>
                </a:extLst>
              </a:tr>
            </a:tbl>
          </a:graphicData>
        </a:graphic>
      </p:graphicFrame>
      <p:sp>
        <p:nvSpPr>
          <p:cNvPr id="4" name="Text Placeholder 3">
            <a:extLst>
              <a:ext uri="{FF2B5EF4-FFF2-40B4-BE49-F238E27FC236}">
                <a16:creationId xmlns:a16="http://schemas.microsoft.com/office/drawing/2014/main" id="{34B27144-6538-4E25-A50E-DFB1A17830DF}"/>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32212935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F08C1-2060-42C9-9672-AE4FA81AC085}"/>
              </a:ext>
            </a:extLst>
          </p:cNvPr>
          <p:cNvSpPr>
            <a:spLocks noGrp="1"/>
          </p:cNvSpPr>
          <p:nvPr>
            <p:ph type="title"/>
          </p:nvPr>
        </p:nvSpPr>
        <p:spPr/>
        <p:txBody>
          <a:bodyPr/>
          <a:lstStyle/>
          <a:p>
            <a:r>
              <a:rPr lang="en-US"/>
              <a:t>Tiktok TikTok Posts | All profiles - 23 of 25</a:t>
            </a:r>
          </a:p>
        </p:txBody>
      </p:sp>
      <p:graphicFrame>
        <p:nvGraphicFramePr>
          <p:cNvPr id="5" name="Table Placeholder 4">
            <a:extLst>
              <a:ext uri="{FF2B5EF4-FFF2-40B4-BE49-F238E27FC236}">
                <a16:creationId xmlns:a16="http://schemas.microsoft.com/office/drawing/2014/main" id="{DC2DAAA8-3D5D-46FF-9778-474257A1DDB9}"/>
              </a:ext>
            </a:extLst>
          </p:cNvPr>
          <p:cNvGraphicFramePr>
            <a:graphicFrameLocks noGrp="1"/>
          </p:cNvGraphicFramePr>
          <p:nvPr>
            <p:ph type="tbl" sz="quarter" idx="13"/>
            <p:extLst>
              <p:ext uri="{D42A27DB-BD31-4B8C-83A1-F6EECF244321}">
                <p14:modId xmlns:p14="http://schemas.microsoft.com/office/powerpoint/2010/main" val="113326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5970971"/>
                    </a:ext>
                  </a:extLst>
                </a:gridCol>
                <a:gridCol w="987552">
                  <a:extLst>
                    <a:ext uri="{9D8B030D-6E8A-4147-A177-3AD203B41FA5}">
                      <a16:colId xmlns:a16="http://schemas.microsoft.com/office/drawing/2014/main" val="170849888"/>
                    </a:ext>
                  </a:extLst>
                </a:gridCol>
                <a:gridCol w="1069848">
                  <a:extLst>
                    <a:ext uri="{9D8B030D-6E8A-4147-A177-3AD203B41FA5}">
                      <a16:colId xmlns:a16="http://schemas.microsoft.com/office/drawing/2014/main" val="2267216629"/>
                    </a:ext>
                  </a:extLst>
                </a:gridCol>
                <a:gridCol w="1152144">
                  <a:extLst>
                    <a:ext uri="{9D8B030D-6E8A-4147-A177-3AD203B41FA5}">
                      <a16:colId xmlns:a16="http://schemas.microsoft.com/office/drawing/2014/main" val="1549162724"/>
                    </a:ext>
                  </a:extLst>
                </a:gridCol>
                <a:gridCol w="1152144">
                  <a:extLst>
                    <a:ext uri="{9D8B030D-6E8A-4147-A177-3AD203B41FA5}">
                      <a16:colId xmlns:a16="http://schemas.microsoft.com/office/drawing/2014/main" val="234112209"/>
                    </a:ext>
                  </a:extLst>
                </a:gridCol>
                <a:gridCol w="329184">
                  <a:extLst>
                    <a:ext uri="{9D8B030D-6E8A-4147-A177-3AD203B41FA5}">
                      <a16:colId xmlns:a16="http://schemas.microsoft.com/office/drawing/2014/main" val="1802078595"/>
                    </a:ext>
                  </a:extLst>
                </a:gridCol>
                <a:gridCol w="329184">
                  <a:extLst>
                    <a:ext uri="{9D8B030D-6E8A-4147-A177-3AD203B41FA5}">
                      <a16:colId xmlns:a16="http://schemas.microsoft.com/office/drawing/2014/main" val="2880639719"/>
                    </a:ext>
                  </a:extLst>
                </a:gridCol>
                <a:gridCol w="329184">
                  <a:extLst>
                    <a:ext uri="{9D8B030D-6E8A-4147-A177-3AD203B41FA5}">
                      <a16:colId xmlns:a16="http://schemas.microsoft.com/office/drawing/2014/main" val="3148228978"/>
                    </a:ext>
                  </a:extLst>
                </a:gridCol>
                <a:gridCol w="329184">
                  <a:extLst>
                    <a:ext uri="{9D8B030D-6E8A-4147-A177-3AD203B41FA5}">
                      <a16:colId xmlns:a16="http://schemas.microsoft.com/office/drawing/2014/main" val="450847376"/>
                    </a:ext>
                  </a:extLst>
                </a:gridCol>
                <a:gridCol w="329184">
                  <a:extLst>
                    <a:ext uri="{9D8B030D-6E8A-4147-A177-3AD203B41FA5}">
                      <a16:colId xmlns:a16="http://schemas.microsoft.com/office/drawing/2014/main" val="3158228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4722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- 2023-03-21 16:31:21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https://quintly-image-storage.s3.amazonaws.com/7bf9fa0e280c34cbcf10c4d660795434/1322b1814a74469dab15019bf317cf49.jpg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["#widefield","#multicolor","#photobleaching","#Neurons","#cortical","#science","#microscopy","#microscope","#research","#leica"]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Calm Vibes - Relaxing Piano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008251528"/>
                  </a:ext>
                </a:extLst>
              </a:tr>
            </a:tbl>
          </a:graphicData>
        </a:graphic>
      </p:graphicFrame>
      <p:sp>
        <p:nvSpPr>
          <p:cNvPr id="4" name="Text Placeholder 3">
            <a:extLst>
              <a:ext uri="{FF2B5EF4-FFF2-40B4-BE49-F238E27FC236}">
                <a16:creationId xmlns:a16="http://schemas.microsoft.com/office/drawing/2014/main" id="{AB5820CB-E9A4-4C51-8220-C226E7869A63}"/>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77123204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4866-127B-44D3-8B82-D7724A874798}"/>
              </a:ext>
            </a:extLst>
          </p:cNvPr>
          <p:cNvSpPr>
            <a:spLocks noGrp="1"/>
          </p:cNvSpPr>
          <p:nvPr>
            <p:ph type="title"/>
          </p:nvPr>
        </p:nvSpPr>
        <p:spPr/>
        <p:txBody>
          <a:bodyPr/>
          <a:lstStyle/>
          <a:p>
            <a:r>
              <a:rPr lang="en-US"/>
              <a:t>Tiktok TikTok Posts | All profiles - 24 of 25</a:t>
            </a:r>
          </a:p>
        </p:txBody>
      </p:sp>
      <p:graphicFrame>
        <p:nvGraphicFramePr>
          <p:cNvPr id="5" name="Table Placeholder 4">
            <a:extLst>
              <a:ext uri="{FF2B5EF4-FFF2-40B4-BE49-F238E27FC236}">
                <a16:creationId xmlns:a16="http://schemas.microsoft.com/office/drawing/2014/main" id="{D93F0F74-96EB-46AB-8452-8E7C1BD3C61B}"/>
              </a:ext>
            </a:extLst>
          </p:cNvPr>
          <p:cNvGraphicFramePr>
            <a:graphicFrameLocks noGrp="1"/>
          </p:cNvGraphicFramePr>
          <p:nvPr>
            <p:ph type="tbl" sz="quarter" idx="13"/>
            <p:extLst>
              <p:ext uri="{D42A27DB-BD31-4B8C-83A1-F6EECF244321}">
                <p14:modId xmlns:p14="http://schemas.microsoft.com/office/powerpoint/2010/main" val="229943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2284881"/>
                    </a:ext>
                  </a:extLst>
                </a:gridCol>
                <a:gridCol w="987552">
                  <a:extLst>
                    <a:ext uri="{9D8B030D-6E8A-4147-A177-3AD203B41FA5}">
                      <a16:colId xmlns:a16="http://schemas.microsoft.com/office/drawing/2014/main" val="3078392197"/>
                    </a:ext>
                  </a:extLst>
                </a:gridCol>
                <a:gridCol w="1069848">
                  <a:extLst>
                    <a:ext uri="{9D8B030D-6E8A-4147-A177-3AD203B41FA5}">
                      <a16:colId xmlns:a16="http://schemas.microsoft.com/office/drawing/2014/main" val="3485672556"/>
                    </a:ext>
                  </a:extLst>
                </a:gridCol>
                <a:gridCol w="1152144">
                  <a:extLst>
                    <a:ext uri="{9D8B030D-6E8A-4147-A177-3AD203B41FA5}">
                      <a16:colId xmlns:a16="http://schemas.microsoft.com/office/drawing/2014/main" val="1271568474"/>
                    </a:ext>
                  </a:extLst>
                </a:gridCol>
                <a:gridCol w="1152144">
                  <a:extLst>
                    <a:ext uri="{9D8B030D-6E8A-4147-A177-3AD203B41FA5}">
                      <a16:colId xmlns:a16="http://schemas.microsoft.com/office/drawing/2014/main" val="2581241646"/>
                    </a:ext>
                  </a:extLst>
                </a:gridCol>
                <a:gridCol w="329184">
                  <a:extLst>
                    <a:ext uri="{9D8B030D-6E8A-4147-A177-3AD203B41FA5}">
                      <a16:colId xmlns:a16="http://schemas.microsoft.com/office/drawing/2014/main" val="3135409833"/>
                    </a:ext>
                  </a:extLst>
                </a:gridCol>
                <a:gridCol w="329184">
                  <a:extLst>
                    <a:ext uri="{9D8B030D-6E8A-4147-A177-3AD203B41FA5}">
                      <a16:colId xmlns:a16="http://schemas.microsoft.com/office/drawing/2014/main" val="854000544"/>
                    </a:ext>
                  </a:extLst>
                </a:gridCol>
                <a:gridCol w="329184">
                  <a:extLst>
                    <a:ext uri="{9D8B030D-6E8A-4147-A177-3AD203B41FA5}">
                      <a16:colId xmlns:a16="http://schemas.microsoft.com/office/drawing/2014/main" val="3851533114"/>
                    </a:ext>
                  </a:extLst>
                </a:gridCol>
                <a:gridCol w="329184">
                  <a:extLst>
                    <a:ext uri="{9D8B030D-6E8A-4147-A177-3AD203B41FA5}">
                      <a16:colId xmlns:a16="http://schemas.microsoft.com/office/drawing/2014/main" val="590568111"/>
                    </a:ext>
                  </a:extLst>
                </a:gridCol>
                <a:gridCol w="329184">
                  <a:extLst>
                    <a:ext uri="{9D8B030D-6E8A-4147-A177-3AD203B41FA5}">
                      <a16:colId xmlns:a16="http://schemas.microsoft.com/office/drawing/2014/main" val="77786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0549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- 2023-04-09 14:14:59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https://quintly-image-storage.s3.amazonaws.com/7bf9fa0e280c34cbcf10c4d660795434/3ce63ab172eb50c7c66547067fc57ce0.jpg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["#microscopy","#livecells","#biology","#cellbiology","#science","#research"]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Chill Vibes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extLst>
                  <a:ext uri="{0D108BD9-81ED-4DB2-BD59-A6C34878D82A}">
                    <a16:rowId xmlns:a16="http://schemas.microsoft.com/office/drawing/2014/main" val="1361257566"/>
                  </a:ext>
                </a:extLst>
              </a:tr>
            </a:tbl>
          </a:graphicData>
        </a:graphic>
      </p:graphicFrame>
      <p:sp>
        <p:nvSpPr>
          <p:cNvPr id="4" name="Text Placeholder 3">
            <a:extLst>
              <a:ext uri="{FF2B5EF4-FFF2-40B4-BE49-F238E27FC236}">
                <a16:creationId xmlns:a16="http://schemas.microsoft.com/office/drawing/2014/main" id="{23639002-17B0-4A46-AF6D-8AB2FE3111D6}"/>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344229058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D124-2C26-4585-9DAF-C9B2F7B22C9E}"/>
              </a:ext>
            </a:extLst>
          </p:cNvPr>
          <p:cNvSpPr>
            <a:spLocks noGrp="1"/>
          </p:cNvSpPr>
          <p:nvPr>
            <p:ph type="title"/>
          </p:nvPr>
        </p:nvSpPr>
        <p:spPr/>
        <p:txBody>
          <a:bodyPr/>
          <a:lstStyle/>
          <a:p>
            <a:r>
              <a:rPr lang="en-US"/>
              <a:t>Tiktok TikTok Posts | All profiles - 25 of 25</a:t>
            </a:r>
          </a:p>
        </p:txBody>
      </p:sp>
      <p:graphicFrame>
        <p:nvGraphicFramePr>
          <p:cNvPr id="5" name="Table Placeholder 4">
            <a:extLst>
              <a:ext uri="{FF2B5EF4-FFF2-40B4-BE49-F238E27FC236}">
                <a16:creationId xmlns:a16="http://schemas.microsoft.com/office/drawing/2014/main" id="{EBA9B574-B34F-4A74-95D3-BC8C3F244C9E}"/>
              </a:ext>
            </a:extLst>
          </p:cNvPr>
          <p:cNvGraphicFramePr>
            <a:graphicFrameLocks noGrp="1"/>
          </p:cNvGraphicFramePr>
          <p:nvPr>
            <p:ph type="tbl" sz="quarter" idx="13"/>
            <p:extLst>
              <p:ext uri="{D42A27DB-BD31-4B8C-83A1-F6EECF244321}">
                <p14:modId xmlns:p14="http://schemas.microsoft.com/office/powerpoint/2010/main" val="322190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00004475"/>
                    </a:ext>
                  </a:extLst>
                </a:gridCol>
                <a:gridCol w="987552">
                  <a:extLst>
                    <a:ext uri="{9D8B030D-6E8A-4147-A177-3AD203B41FA5}">
                      <a16:colId xmlns:a16="http://schemas.microsoft.com/office/drawing/2014/main" val="3138991229"/>
                    </a:ext>
                  </a:extLst>
                </a:gridCol>
                <a:gridCol w="1069848">
                  <a:extLst>
                    <a:ext uri="{9D8B030D-6E8A-4147-A177-3AD203B41FA5}">
                      <a16:colId xmlns:a16="http://schemas.microsoft.com/office/drawing/2014/main" val="833992"/>
                    </a:ext>
                  </a:extLst>
                </a:gridCol>
                <a:gridCol w="1152144">
                  <a:extLst>
                    <a:ext uri="{9D8B030D-6E8A-4147-A177-3AD203B41FA5}">
                      <a16:colId xmlns:a16="http://schemas.microsoft.com/office/drawing/2014/main" val="2639749528"/>
                    </a:ext>
                  </a:extLst>
                </a:gridCol>
                <a:gridCol w="1152144">
                  <a:extLst>
                    <a:ext uri="{9D8B030D-6E8A-4147-A177-3AD203B41FA5}">
                      <a16:colId xmlns:a16="http://schemas.microsoft.com/office/drawing/2014/main" val="3632604722"/>
                    </a:ext>
                  </a:extLst>
                </a:gridCol>
                <a:gridCol w="329184">
                  <a:extLst>
                    <a:ext uri="{9D8B030D-6E8A-4147-A177-3AD203B41FA5}">
                      <a16:colId xmlns:a16="http://schemas.microsoft.com/office/drawing/2014/main" val="2874315935"/>
                    </a:ext>
                  </a:extLst>
                </a:gridCol>
                <a:gridCol w="329184">
                  <a:extLst>
                    <a:ext uri="{9D8B030D-6E8A-4147-A177-3AD203B41FA5}">
                      <a16:colId xmlns:a16="http://schemas.microsoft.com/office/drawing/2014/main" val="176881893"/>
                    </a:ext>
                  </a:extLst>
                </a:gridCol>
                <a:gridCol w="329184">
                  <a:extLst>
                    <a:ext uri="{9D8B030D-6E8A-4147-A177-3AD203B41FA5}">
                      <a16:colId xmlns:a16="http://schemas.microsoft.com/office/drawing/2014/main" val="1271573392"/>
                    </a:ext>
                  </a:extLst>
                </a:gridCol>
                <a:gridCol w="329184">
                  <a:extLst>
                    <a:ext uri="{9D8B030D-6E8A-4147-A177-3AD203B41FA5}">
                      <a16:colId xmlns:a16="http://schemas.microsoft.com/office/drawing/2014/main" val="3952218472"/>
                    </a:ext>
                  </a:extLst>
                </a:gridCol>
                <a:gridCol w="329184">
                  <a:extLst>
                    <a:ext uri="{9D8B030D-6E8A-4147-A177-3AD203B41FA5}">
                      <a16:colId xmlns:a16="http://schemas.microsoft.com/office/drawing/2014/main" val="3631244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2128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@leicamicrosystems - 2023-02-23 16:37:22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https://quintly-image-storage.s3.amazonaws.com/7bf9fa0e280c34cbcf10c4d660795434/c85171bc3085fbf2afaa98af004ea985.jpg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Sciences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NDER","#widefield","#lifesciences","#THUNDERImager","#Imager","#Tissue","#3Dbiology","#Biology","#fluorescence","#imaging","#neuroscience","#histology","#ICC","#ComputationalClearing","#axons","#dendrites","#morphologic","#structures","#widefield","#microscopes","#multicolor","#acquisition","#microscopy","#microscopeworkflow","#lab","#labotory","#scientist","#research","#development","#neuron","#leicamicro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Aesthetic - Tollan 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extLst>
                  <a:ext uri="{0D108BD9-81ED-4DB2-BD59-A6C34878D82A}">
                    <a16:rowId xmlns:a16="http://schemas.microsoft.com/office/drawing/2014/main" val="635693555"/>
                  </a:ext>
                </a:extLst>
              </a:tr>
            </a:tbl>
          </a:graphicData>
        </a:graphic>
      </p:graphicFrame>
      <p:sp>
        <p:nvSpPr>
          <p:cNvPr id="4" name="Text Placeholder 3">
            <a:extLst>
              <a:ext uri="{FF2B5EF4-FFF2-40B4-BE49-F238E27FC236}">
                <a16:creationId xmlns:a16="http://schemas.microsoft.com/office/drawing/2014/main" id="{D8D3C109-2FA4-448A-93EA-36839F726DAE}"/>
              </a:ext>
            </a:extLst>
          </p:cNvPr>
          <p:cNvSpPr>
            <a:spLocks noGrp="1"/>
          </p:cNvSpPr>
          <p:nvPr>
            <p:ph type="body" sz="quarter" idx="14"/>
          </p:nvPr>
        </p:nvSpPr>
        <p:spPr/>
        <p:txBody>
          <a:bodyPr/>
          <a:lstStyle/>
          <a:p>
            <a:r>
              <a:rPr lang="en-US"/>
              <a:t>01/01/2023 - 10/06/2023</a:t>
            </a:r>
          </a:p>
        </p:txBody>
      </p:sp>
    </p:spTree>
    <p:extLst>
      <p:ext uri="{BB962C8B-B14F-4D97-AF65-F5344CB8AC3E}">
        <p14:creationId xmlns:p14="http://schemas.microsoft.com/office/powerpoint/2010/main" val="27807956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21684</Words>
  <Application>Microsoft Office PowerPoint</Application>
  <PresentationFormat>On-screen Show (4:3)</PresentationFormat>
  <Paragraphs>3640</Paragraphs>
  <Slides>151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151</vt:i4>
      </vt:variant>
    </vt:vector>
  </HeadingPairs>
  <TitlesOfParts>
    <vt:vector size="154" baseType="lpstr">
      <vt:lpstr>Calibri</vt:lpstr>
      <vt:lpstr>Arial</vt:lpstr>
      <vt:lpstr>quintly_template</vt:lpstr>
      <vt:lpstr>Report 4 - General</vt:lpstr>
      <vt:lpstr>Overall Followers Count Progression | All profiles - 1 of 2</vt:lpstr>
      <vt:lpstr>Overall Followers Count Progression | All profiles - 2 of 2</vt:lpstr>
      <vt:lpstr>Overall All Posts Table | All profiles - 1 of 23</vt:lpstr>
      <vt:lpstr>Overall All Posts Table | All profiles - 2 of 23</vt:lpstr>
      <vt:lpstr>Overall All Posts Table | All profiles - 3 of 23</vt:lpstr>
      <vt:lpstr>Overall All Posts Table | All profiles - 4 of 23</vt:lpstr>
      <vt:lpstr>Overall All Posts Table | All profiles - 5 of 23</vt:lpstr>
      <vt:lpstr>Overall All Posts Table | All profiles - 6 of 23</vt:lpstr>
      <vt:lpstr>Overall All Posts Table | All profiles - 7 of 23</vt:lpstr>
      <vt:lpstr>Overall All Posts Table | All profiles - 8 of 23</vt:lpstr>
      <vt:lpstr>Overall All Posts Table | All profiles - 9 of 23</vt:lpstr>
      <vt:lpstr>Overall All Posts Table | All profiles - 10 of 23</vt:lpstr>
      <vt:lpstr>Overall All Posts Table | All profiles - 11 of 23</vt:lpstr>
      <vt:lpstr>Overall All Posts Table | All profiles - 12 of 23</vt:lpstr>
      <vt:lpstr>Overall All Posts Table | All profiles - 13 of 23</vt:lpstr>
      <vt:lpstr>Overall All Posts Table | All profiles - 14 of 23</vt:lpstr>
      <vt:lpstr>Overall All Posts Table | All profiles - 15 of 23</vt:lpstr>
      <vt:lpstr>Overall All Posts Table | All profiles - 16 of 23</vt:lpstr>
      <vt:lpstr>Overall All Posts Table | All profiles - 17 of 23</vt:lpstr>
      <vt:lpstr>Overall All Posts Table | All profiles - 18 of 23</vt:lpstr>
      <vt:lpstr>Overall All Posts Table | All profiles - 19 of 23</vt:lpstr>
      <vt:lpstr>Overall All Posts Table | All profiles - 20 of 23</vt:lpstr>
      <vt:lpstr>Overall All Posts Table | All profiles - 21 of 23</vt:lpstr>
      <vt:lpstr>Overall All Posts Table | All profiles - 22 of 23</vt:lpstr>
      <vt:lpstr>Overall All Posts Table | All profiles - 23 of 23</vt:lpstr>
      <vt:lpstr>Facebook Facebook Posts | Leica Microsystems - 1 of 24</vt:lpstr>
      <vt:lpstr>Facebook Facebook Posts | Leica Microsystems - 2 of 24</vt:lpstr>
      <vt:lpstr>Facebook Facebook Posts | Leica Microsystems - 3 of 24</vt:lpstr>
      <vt:lpstr>Facebook Facebook Posts | Leica Microsystems - 4 of 24</vt:lpstr>
      <vt:lpstr>Facebook Facebook Posts | Leica Microsystems - 5 of 24</vt:lpstr>
      <vt:lpstr>Facebook Facebook Posts | Leica Microsystems - 6 of 24</vt:lpstr>
      <vt:lpstr>Facebook Facebook Posts | Leica Microsystems - 7 of 24</vt:lpstr>
      <vt:lpstr>Facebook Facebook Posts | Leica Microsystems - 8 of 24</vt:lpstr>
      <vt:lpstr>Facebook Facebook Posts | Leica Microsystems - 9 of 24</vt:lpstr>
      <vt:lpstr>Facebook Facebook Posts | Leica Microsystems - 10 of 24</vt:lpstr>
      <vt:lpstr>Facebook Facebook Posts | Leica Microsystems - 11 of 24</vt:lpstr>
      <vt:lpstr>Facebook Facebook Posts | Leica Microsystems - 12 of 24</vt:lpstr>
      <vt:lpstr>Facebook Facebook Posts | Leica Microsystems - 13 of 24</vt:lpstr>
      <vt:lpstr>Facebook Facebook Posts | Leica Microsystems - 14 of 24</vt:lpstr>
      <vt:lpstr>Facebook Facebook Posts | Leica Microsystems - 15 of 24</vt:lpstr>
      <vt:lpstr>Facebook Facebook Posts | Leica Microsystems - 16 of 24</vt:lpstr>
      <vt:lpstr>Facebook Facebook Posts | Leica Microsystems - 17 of 24</vt:lpstr>
      <vt:lpstr>Facebook Facebook Posts | Leica Microsystems - 18 of 24</vt:lpstr>
      <vt:lpstr>Facebook Facebook Posts | Leica Microsystems - 19 of 24</vt:lpstr>
      <vt:lpstr>Facebook Facebook Posts | Leica Microsystems - 20 of 24</vt:lpstr>
      <vt:lpstr>Facebook Facebook Posts | Leica Microsystems - 21 of 24</vt:lpstr>
      <vt:lpstr>Facebook Facebook Posts | Leica Microsystems - 22 of 24</vt:lpstr>
      <vt:lpstr>Facebook Facebook Posts | Leica Microsystems - 23 of 24</vt:lpstr>
      <vt:lpstr>Facebook Facebook Posts | Leica Microsystems - 24 of 24</vt:lpstr>
      <vt:lpstr>LinkedIn LinkedIn Posts | Leica Microsystems - 1 of 25</vt:lpstr>
      <vt:lpstr>LinkedIn LinkedIn Posts | Leica Microsystems - 2 of 25</vt:lpstr>
      <vt:lpstr>LinkedIn LinkedIn Posts | Leica Microsystems - 3 of 25</vt:lpstr>
      <vt:lpstr>LinkedIn LinkedIn Posts | Leica Microsystems - 4 of 25</vt:lpstr>
      <vt:lpstr>LinkedIn LinkedIn Posts | Leica Microsystems - 5 of 25</vt:lpstr>
      <vt:lpstr>LinkedIn LinkedIn Posts | Leica Microsystems - 6 of 25</vt:lpstr>
      <vt:lpstr>LinkedIn LinkedIn Posts | Leica Microsystems - 7 of 25</vt:lpstr>
      <vt:lpstr>LinkedIn LinkedIn Posts | Leica Microsystems - 8 of 25</vt:lpstr>
      <vt:lpstr>LinkedIn LinkedIn Posts | Leica Microsystems - 9 of 25</vt:lpstr>
      <vt:lpstr>LinkedIn LinkedIn Posts | Leica Microsystems - 10 of 25</vt:lpstr>
      <vt:lpstr>LinkedIn LinkedIn Posts | Leica Microsystems - 11 of 25</vt:lpstr>
      <vt:lpstr>LinkedIn LinkedIn Posts | Leica Microsystems - 12 of 25</vt:lpstr>
      <vt:lpstr>LinkedIn LinkedIn Posts | Leica Microsystems - 13 of 25</vt:lpstr>
      <vt:lpstr>LinkedIn LinkedIn Posts | Leica Microsystems - 14 of 25</vt:lpstr>
      <vt:lpstr>LinkedIn LinkedIn Posts | Leica Microsystems - 15 of 25</vt:lpstr>
      <vt:lpstr>LinkedIn LinkedIn Posts | Leica Microsystems - 16 of 25</vt:lpstr>
      <vt:lpstr>LinkedIn LinkedIn Posts | Leica Microsystems - 17 of 25</vt:lpstr>
      <vt:lpstr>LinkedIn LinkedIn Posts | Leica Microsystems - 18 of 25</vt:lpstr>
      <vt:lpstr>LinkedIn LinkedIn Posts | Leica Microsystems - 19 of 25</vt:lpstr>
      <vt:lpstr>LinkedIn LinkedIn Posts | Leica Microsystems - 20 of 25</vt:lpstr>
      <vt:lpstr>LinkedIn LinkedIn Posts | Leica Microsystems - 21 of 25</vt:lpstr>
      <vt:lpstr>LinkedIn LinkedIn Posts | Leica Microsystems - 22 of 25</vt:lpstr>
      <vt:lpstr>LinkedIn LinkedIn Posts | Leica Microsystems - 23 of 25</vt:lpstr>
      <vt:lpstr>LinkedIn LinkedIn Posts | Leica Microsystems - 24 of 25</vt:lpstr>
      <vt:lpstr>LinkedIn LinkedIn Posts | Leica Microsystems - 25 of 25</vt:lpstr>
      <vt:lpstr>Twitter Twitter Posts | All profiles - 1 of 25</vt:lpstr>
      <vt:lpstr>Twitter Twitter Posts | All profiles - 2 of 25</vt:lpstr>
      <vt:lpstr>Twitter Twitter Posts | All profiles - 3 of 25</vt:lpstr>
      <vt:lpstr>Twitter Twitter Posts | All profiles - 4 of 25</vt:lpstr>
      <vt:lpstr>Twitter Twitter Posts | All profiles - 5 of 25</vt:lpstr>
      <vt:lpstr>Twitter Twitter Posts | All profiles - 6 of 25</vt:lpstr>
      <vt:lpstr>Twitter Twitter Posts | All profiles - 7 of 25</vt:lpstr>
      <vt:lpstr>Twitter Twitter Posts | All profiles - 8 of 25</vt:lpstr>
      <vt:lpstr>Twitter Twitter Posts | All profiles - 9 of 25</vt:lpstr>
      <vt:lpstr>Twitter Twitter Posts | All profiles - 10 of 25</vt:lpstr>
      <vt:lpstr>Twitter Twitter Posts | All profiles - 11 of 25</vt:lpstr>
      <vt:lpstr>Twitter Twitter Posts | All profiles - 12 of 25</vt:lpstr>
      <vt:lpstr>Twitter Twitter Posts | All profiles - 13 of 25</vt:lpstr>
      <vt:lpstr>Twitter Twitter Posts | All profiles - 14 of 25</vt:lpstr>
      <vt:lpstr>Twitter Twitter Posts | All profiles - 15 of 25</vt:lpstr>
      <vt:lpstr>Twitter Twitter Posts | All profiles - 16 of 25</vt:lpstr>
      <vt:lpstr>Twitter Twitter Posts | All profiles - 17 of 25</vt:lpstr>
      <vt:lpstr>Twitter Twitter Posts | All profiles - 18 of 25</vt:lpstr>
      <vt:lpstr>Twitter Twitter Posts | All profiles - 19 of 25</vt:lpstr>
      <vt:lpstr>Twitter Twitter Posts | All profiles - 20 of 25</vt:lpstr>
      <vt:lpstr>Twitter Twitter Posts | All profiles - 21 of 25</vt:lpstr>
      <vt:lpstr>Twitter Twitter Posts | All profiles - 22 of 25</vt:lpstr>
      <vt:lpstr>Twitter Twitter Posts | All profiles - 23 of 25</vt:lpstr>
      <vt:lpstr>Twitter Twitter Posts | All profiles - 24 of 25</vt:lpstr>
      <vt:lpstr>Twitter Twitter Posts | All profiles - 25 of 25</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Tiktok TikTok Posts | All profiles - 1 of 25</vt:lpstr>
      <vt:lpstr>Tiktok TikTok Posts | All profiles - 2 of 25</vt:lpstr>
      <vt:lpstr>Tiktok TikTok Posts | All profiles - 3 of 25</vt:lpstr>
      <vt:lpstr>Tiktok TikTok Posts | All profiles - 4 of 25</vt:lpstr>
      <vt:lpstr>Tiktok TikTok Posts | All profiles - 5 of 25</vt:lpstr>
      <vt:lpstr>Tiktok TikTok Posts | All profiles - 6 of 25</vt:lpstr>
      <vt:lpstr>Tiktok TikTok Posts | All profiles - 7 of 25</vt:lpstr>
      <vt:lpstr>Tiktok TikTok Posts | All profiles - 8 of 25</vt:lpstr>
      <vt:lpstr>Tiktok TikTok Posts | All profiles - 9 of 25</vt:lpstr>
      <vt:lpstr>Tiktok TikTok Posts | All profiles - 10 of 25</vt:lpstr>
      <vt:lpstr>Tiktok TikTok Posts | All profiles - 11 of 25</vt:lpstr>
      <vt:lpstr>Tiktok TikTok Posts | All profiles - 12 of 25</vt:lpstr>
      <vt:lpstr>Tiktok TikTok Posts | All profiles - 13 of 25</vt:lpstr>
      <vt:lpstr>Tiktok TikTok Posts | All profiles - 14 of 25</vt:lpstr>
      <vt:lpstr>Tiktok TikTok Posts | All profiles - 15 of 25</vt:lpstr>
      <vt:lpstr>Tiktok TikTok Posts | All profiles - 16 of 25</vt:lpstr>
      <vt:lpstr>Tiktok TikTok Posts | All profiles - 17 of 25</vt:lpstr>
      <vt:lpstr>Tiktok TikTok Posts | All profiles - 18 of 25</vt:lpstr>
      <vt:lpstr>Tiktok TikTok Posts | All profiles - 19 of 25</vt:lpstr>
      <vt:lpstr>Tiktok TikTok Posts | All profiles - 20 of 25</vt:lpstr>
      <vt:lpstr>Tiktok TikTok Posts | All profiles - 21 of 25</vt:lpstr>
      <vt:lpstr>Tiktok TikTok Posts | All profiles - 22 of 25</vt:lpstr>
      <vt:lpstr>Tiktok TikTok Posts | All profiles - 23 of 25</vt:lpstr>
      <vt:lpstr>Tiktok TikTok Posts | All profiles - 24 of 25</vt:lpstr>
      <vt:lpstr>Tiktok TikTok Posts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4 - General</dc:title>
  <dc:creator>Frederik Born</dc:creator>
  <cp:lastModifiedBy>Frederik Born</cp:lastModifiedBy>
  <cp:revision>1</cp:revision>
  <dcterms:created xsi:type="dcterms:W3CDTF">2023-10-19T09:59:23Z</dcterms:created>
  <dcterms:modified xsi:type="dcterms:W3CDTF">2023-10-19T10:15:07Z</dcterms:modified>
</cp:coreProperties>
</file>