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1" r:id="rId34"/>
    <p:sldId id="292" r:id="rId35"/>
    <p:sldId id="293" r:id="rId36"/>
    <p:sldId id="295" r:id="rId37"/>
    <p:sldId id="296" r:id="rId38"/>
    <p:sldId id="297" r:id="rId39"/>
    <p:sldId id="299" r:id="rId40"/>
    <p:sldId id="300" r:id="rId41"/>
    <p:sldId id="301" r:id="rId42"/>
    <p:sldId id="302" r:id="rId43"/>
    <p:sldId id="303" r:id="rId44"/>
    <p:sldId id="305" r:id="rId45"/>
    <p:sldId id="306" r:id="rId46"/>
    <p:sldId id="307" r:id="rId47"/>
    <p:sldId id="308" r:id="rId48"/>
    <p:sldId id="309" r:id="rId49"/>
    <p:sldId id="310" r:id="rId50"/>
    <p:sldId id="311" r:id="rId51"/>
    <p:sldId id="312" r:id="rId52"/>
    <p:sldId id="313" r:id="rId53"/>
    <p:sldId id="314" r:id="rId54"/>
    <p:sldId id="315"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Lingaro</c:v>
                </c:pt>
              </c:strCache>
            </c:strRef>
          </c:tx>
          <c:spPr>
            <a:solidFill>
              <a:schemeClr val="accent1"/>
            </a:solidFill>
            <a:ln>
              <a:noFill/>
            </a:ln>
            <a:effectLst/>
          </c:spPr>
          <c:invertIfNegative val="0"/>
          <c:cat>
            <c:strRef>
              <c:f>Sheet1!$A$2:$A$5</c:f>
              <c:strCache>
                <c:ptCount val="4"/>
                <c:pt idx="0">
                  <c:v>Document</c:v>
                </c:pt>
                <c:pt idx="1">
                  <c:v>Gallery</c:v>
                </c:pt>
                <c:pt idx="2">
                  <c:v>Image</c:v>
                </c:pt>
                <c:pt idx="3">
                  <c:v>Link</c:v>
                </c:pt>
              </c:strCache>
            </c:strRef>
          </c:cat>
          <c:val>
            <c:numRef>
              <c:f>Sheet1!$B$2:$B$5</c:f>
              <c:numCache>
                <c:formatCode>General</c:formatCode>
                <c:ptCount val="4"/>
                <c:pt idx="0">
                  <c:v>8.7061408459990197</c:v>
                </c:pt>
                <c:pt idx="1">
                  <c:v>12.060606060606</c:v>
                </c:pt>
                <c:pt idx="2">
                  <c:v>4.1714420625886497</c:v>
                </c:pt>
                <c:pt idx="3">
                  <c:v>21.4612548393089</c:v>
                </c:pt>
              </c:numCache>
            </c:numRef>
          </c:val>
          <c:extLst>
            <c:ext xmlns:c16="http://schemas.microsoft.com/office/drawing/2014/chart" uri="{C3380CC4-5D6E-409C-BE32-E72D297353CC}">
              <c16:uniqueId val="{00000000-C64F-4D43-914E-A0A50D08D6C0}"/>
            </c:ext>
          </c:extLst>
        </c:ser>
        <c:dLbls>
          <c:showLegendKey val="0"/>
          <c:showVal val="0"/>
          <c:showCatName val="0"/>
          <c:showSerName val="0"/>
          <c:showPercent val="0"/>
          <c:showBubbleSize val="0"/>
        </c:dLbls>
        <c:gapWidth val="219"/>
        <c:overlap val="-27"/>
        <c:axId val="504224056"/>
        <c:axId val="504230616"/>
      </c:barChart>
      <c:catAx>
        <c:axId val="50422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230616"/>
        <c:crosses val="autoZero"/>
        <c:auto val="1"/>
        <c:lblAlgn val="ctr"/>
        <c:lblOffset val="100"/>
        <c:noMultiLvlLbl val="0"/>
      </c:catAx>
      <c:valAx>
        <c:axId val="50423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22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Lingaro</c:v>
                </c:pt>
              </c:strCache>
            </c:strRef>
          </c:tx>
          <c:spPr>
            <a:solidFill>
              <a:schemeClr val="accent1"/>
            </a:solidFill>
            <a:ln>
              <a:noFill/>
            </a:ln>
            <a:effectLst/>
          </c:spPr>
          <c:invertIfNegative val="0"/>
          <c:cat>
            <c:strRef>
              <c:f>Sheet1!$A$2</c:f>
              <c:strCache>
                <c:ptCount val="1"/>
                <c:pt idx="0">
                  <c:v>Interactions</c:v>
                </c:pt>
              </c:strCache>
            </c:strRef>
          </c:cat>
          <c:val>
            <c:numRef>
              <c:f>Sheet1!$B$2</c:f>
              <c:numCache>
                <c:formatCode>General</c:formatCode>
                <c:ptCount val="1"/>
                <c:pt idx="0">
                  <c:v>737</c:v>
                </c:pt>
              </c:numCache>
            </c:numRef>
          </c:val>
          <c:extLst>
            <c:ext xmlns:c16="http://schemas.microsoft.com/office/drawing/2014/chart" uri="{C3380CC4-5D6E-409C-BE32-E72D297353CC}">
              <c16:uniqueId val="{00000000-FD70-4AF3-AC22-8DBDF6B0EC72}"/>
            </c:ext>
          </c:extLst>
        </c:ser>
        <c:dLbls>
          <c:showLegendKey val="0"/>
          <c:showVal val="0"/>
          <c:showCatName val="0"/>
          <c:showSerName val="0"/>
          <c:showPercent val="0"/>
          <c:showBubbleSize val="0"/>
        </c:dLbls>
        <c:gapWidth val="219"/>
        <c:overlap val="-27"/>
        <c:axId val="385737048"/>
        <c:axId val="452577672"/>
      </c:barChart>
      <c:catAx>
        <c:axId val="38573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577672"/>
        <c:crosses val="autoZero"/>
        <c:auto val="1"/>
        <c:lblAlgn val="ctr"/>
        <c:lblOffset val="100"/>
        <c:noMultiLvlLbl val="0"/>
      </c:catAx>
      <c:valAx>
        <c:axId val="45257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Lingaro</c:v>
                </c:pt>
              </c:strCache>
            </c:strRef>
          </c:tx>
          <c:spPr>
            <a:ln w="28575" cap="rnd">
              <a:solidFill>
                <a:schemeClr val="accent1"/>
              </a:solidFill>
              <a:round/>
            </a:ln>
            <a:effectLst/>
          </c:spPr>
          <c:marker>
            <c:symbol val="none"/>
          </c:marker>
          <c:cat>
            <c:numRef>
              <c:f>Sheet1!$A$2:$A$31</c:f>
              <c:numCache>
                <c:formatCode>m/d/yyyy</c:formatCode>
                <c:ptCount val="30"/>
                <c:pt idx="0">
                  <c:v>45078</c:v>
                </c:pt>
                <c:pt idx="1">
                  <c:v>45079</c:v>
                </c:pt>
                <c:pt idx="2">
                  <c:v>45080</c:v>
                </c:pt>
                <c:pt idx="3">
                  <c:v>45081</c:v>
                </c:pt>
                <c:pt idx="4">
                  <c:v>45082</c:v>
                </c:pt>
                <c:pt idx="5">
                  <c:v>45083</c:v>
                </c:pt>
                <c:pt idx="6">
                  <c:v>45084</c:v>
                </c:pt>
                <c:pt idx="7">
                  <c:v>45085</c:v>
                </c:pt>
                <c:pt idx="8">
                  <c:v>45086</c:v>
                </c:pt>
                <c:pt idx="9">
                  <c:v>45087</c:v>
                </c:pt>
                <c:pt idx="10">
                  <c:v>45088</c:v>
                </c:pt>
                <c:pt idx="11">
                  <c:v>45089</c:v>
                </c:pt>
                <c:pt idx="12">
                  <c:v>45090</c:v>
                </c:pt>
                <c:pt idx="13">
                  <c:v>45091</c:v>
                </c:pt>
                <c:pt idx="14">
                  <c:v>45092</c:v>
                </c:pt>
                <c:pt idx="15">
                  <c:v>45093</c:v>
                </c:pt>
                <c:pt idx="16">
                  <c:v>45094</c:v>
                </c:pt>
                <c:pt idx="17">
                  <c:v>45095</c:v>
                </c:pt>
                <c:pt idx="18">
                  <c:v>45096</c:v>
                </c:pt>
                <c:pt idx="19">
                  <c:v>45097</c:v>
                </c:pt>
                <c:pt idx="20">
                  <c:v>45098</c:v>
                </c:pt>
                <c:pt idx="21">
                  <c:v>45099</c:v>
                </c:pt>
                <c:pt idx="22">
                  <c:v>45100</c:v>
                </c:pt>
                <c:pt idx="23">
                  <c:v>45101</c:v>
                </c:pt>
                <c:pt idx="24">
                  <c:v>45102</c:v>
                </c:pt>
                <c:pt idx="25">
                  <c:v>45103</c:v>
                </c:pt>
                <c:pt idx="26">
                  <c:v>45104</c:v>
                </c:pt>
                <c:pt idx="27">
                  <c:v>45105</c:v>
                </c:pt>
                <c:pt idx="28">
                  <c:v>45106</c:v>
                </c:pt>
                <c:pt idx="29">
                  <c:v>45107</c:v>
                </c:pt>
              </c:numCache>
            </c:numRef>
          </c:cat>
          <c:val>
            <c:numRef>
              <c:f>Sheet1!$B$2:$B$31</c:f>
              <c:numCache>
                <c:formatCode>General</c:formatCode>
                <c:ptCount val="30"/>
                <c:pt idx="0">
                  <c:v>1911</c:v>
                </c:pt>
                <c:pt idx="1">
                  <c:v>3396</c:v>
                </c:pt>
                <c:pt idx="2">
                  <c:v>0</c:v>
                </c:pt>
                <c:pt idx="3">
                  <c:v>0</c:v>
                </c:pt>
                <c:pt idx="4">
                  <c:v>2319</c:v>
                </c:pt>
                <c:pt idx="5">
                  <c:v>1481</c:v>
                </c:pt>
                <c:pt idx="6">
                  <c:v>2336</c:v>
                </c:pt>
                <c:pt idx="7">
                  <c:v>0</c:v>
                </c:pt>
                <c:pt idx="8">
                  <c:v>0</c:v>
                </c:pt>
                <c:pt idx="9">
                  <c:v>0</c:v>
                </c:pt>
                <c:pt idx="10">
                  <c:v>0</c:v>
                </c:pt>
                <c:pt idx="11">
                  <c:v>2321</c:v>
                </c:pt>
                <c:pt idx="12">
                  <c:v>1885</c:v>
                </c:pt>
                <c:pt idx="13">
                  <c:v>3542</c:v>
                </c:pt>
                <c:pt idx="14">
                  <c:v>1598</c:v>
                </c:pt>
                <c:pt idx="15">
                  <c:v>3300</c:v>
                </c:pt>
                <c:pt idx="16">
                  <c:v>0</c:v>
                </c:pt>
                <c:pt idx="17">
                  <c:v>0</c:v>
                </c:pt>
                <c:pt idx="18">
                  <c:v>1674</c:v>
                </c:pt>
                <c:pt idx="19">
                  <c:v>1943</c:v>
                </c:pt>
                <c:pt idx="20">
                  <c:v>2586</c:v>
                </c:pt>
                <c:pt idx="21">
                  <c:v>1628</c:v>
                </c:pt>
                <c:pt idx="22">
                  <c:v>0</c:v>
                </c:pt>
                <c:pt idx="23">
                  <c:v>0</c:v>
                </c:pt>
                <c:pt idx="24">
                  <c:v>0</c:v>
                </c:pt>
                <c:pt idx="25">
                  <c:v>1857</c:v>
                </c:pt>
                <c:pt idx="26">
                  <c:v>1320</c:v>
                </c:pt>
                <c:pt idx="27">
                  <c:v>2158</c:v>
                </c:pt>
                <c:pt idx="28">
                  <c:v>2633</c:v>
                </c:pt>
                <c:pt idx="29">
                  <c:v>0</c:v>
                </c:pt>
              </c:numCache>
            </c:numRef>
          </c:val>
          <c:smooth val="0"/>
          <c:extLst>
            <c:ext xmlns:c16="http://schemas.microsoft.com/office/drawing/2014/chart" uri="{C3380CC4-5D6E-409C-BE32-E72D297353CC}">
              <c16:uniqueId val="{00000000-C994-48E6-B4F2-F7CC8D66C05D}"/>
            </c:ext>
          </c:extLst>
        </c:ser>
        <c:dLbls>
          <c:showLegendKey val="0"/>
          <c:showVal val="0"/>
          <c:showCatName val="0"/>
          <c:showSerName val="0"/>
          <c:showPercent val="0"/>
          <c:showBubbleSize val="0"/>
        </c:dLbls>
        <c:smooth val="0"/>
        <c:axId val="503788632"/>
        <c:axId val="506494232"/>
      </c:lineChart>
      <c:dateAx>
        <c:axId val="50378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494232"/>
        <c:crosses val="autoZero"/>
        <c:auto val="1"/>
        <c:lblOffset val="100"/>
        <c:baseTimeUnit val="days"/>
      </c:dateAx>
      <c:valAx>
        <c:axId val="50649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8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Lingaro</c:v>
                </c:pt>
              </c:strCache>
            </c:strRef>
          </c:cat>
          <c:val>
            <c:numRef>
              <c:f>Sheet1!$B$2</c:f>
              <c:numCache>
                <c:formatCode>General</c:formatCode>
                <c:ptCount val="1"/>
                <c:pt idx="0">
                  <c:v>593</c:v>
                </c:pt>
              </c:numCache>
            </c:numRef>
          </c:val>
          <c:extLst>
            <c:ext xmlns:c16="http://schemas.microsoft.com/office/drawing/2014/chart" uri="{C3380CC4-5D6E-409C-BE32-E72D297353CC}">
              <c16:uniqueId val="{00000000-2456-464F-BEDB-82A52B984984}"/>
            </c:ext>
          </c:extLst>
        </c:ser>
        <c:ser>
          <c:idx val="1"/>
          <c:order val="1"/>
          <c:tx>
            <c:strRef>
              <c:f>Sheet1!$C$1</c:f>
              <c:strCache>
                <c:ptCount val="1"/>
                <c:pt idx="0">
                  <c:v>Celebrate</c:v>
                </c:pt>
              </c:strCache>
            </c:strRef>
          </c:tx>
          <c:spPr>
            <a:solidFill>
              <a:schemeClr val="accent2"/>
            </a:solidFill>
            <a:ln>
              <a:noFill/>
            </a:ln>
            <a:effectLst/>
          </c:spPr>
          <c:invertIfNegative val="0"/>
          <c:cat>
            <c:strRef>
              <c:f>Sheet1!$A$2</c:f>
              <c:strCache>
                <c:ptCount val="1"/>
                <c:pt idx="0">
                  <c:v>Lingaro</c:v>
                </c:pt>
              </c:strCache>
            </c:strRef>
          </c:cat>
          <c:val>
            <c:numRef>
              <c:f>Sheet1!$C$2</c:f>
              <c:numCache>
                <c:formatCode>General</c:formatCode>
                <c:ptCount val="1"/>
                <c:pt idx="0">
                  <c:v>34</c:v>
                </c:pt>
              </c:numCache>
            </c:numRef>
          </c:val>
          <c:extLst>
            <c:ext xmlns:c16="http://schemas.microsoft.com/office/drawing/2014/chart" uri="{C3380CC4-5D6E-409C-BE32-E72D297353CC}">
              <c16:uniqueId val="{00000001-2456-464F-BEDB-82A52B984984}"/>
            </c:ext>
          </c:extLst>
        </c:ser>
        <c:ser>
          <c:idx val="2"/>
          <c:order val="2"/>
          <c:tx>
            <c:strRef>
              <c:f>Sheet1!$D$1</c:f>
              <c:strCache>
                <c:ptCount val="1"/>
                <c:pt idx="0">
                  <c:v>Love</c:v>
                </c:pt>
              </c:strCache>
            </c:strRef>
          </c:tx>
          <c:spPr>
            <a:solidFill>
              <a:schemeClr val="accent3"/>
            </a:solidFill>
            <a:ln>
              <a:noFill/>
            </a:ln>
            <a:effectLst/>
          </c:spPr>
          <c:invertIfNegative val="0"/>
          <c:cat>
            <c:strRef>
              <c:f>Sheet1!$A$2</c:f>
              <c:strCache>
                <c:ptCount val="1"/>
                <c:pt idx="0">
                  <c:v>Lingaro</c:v>
                </c:pt>
              </c:strCache>
            </c:strRef>
          </c:cat>
          <c:val>
            <c:numRef>
              <c:f>Sheet1!$D$2</c:f>
              <c:numCache>
                <c:formatCode>General</c:formatCode>
                <c:ptCount val="1"/>
                <c:pt idx="0">
                  <c:v>29</c:v>
                </c:pt>
              </c:numCache>
            </c:numRef>
          </c:val>
          <c:extLst>
            <c:ext xmlns:c16="http://schemas.microsoft.com/office/drawing/2014/chart" uri="{C3380CC4-5D6E-409C-BE32-E72D297353CC}">
              <c16:uniqueId val="{00000002-2456-464F-BEDB-82A52B984984}"/>
            </c:ext>
          </c:extLst>
        </c:ser>
        <c:ser>
          <c:idx val="3"/>
          <c:order val="3"/>
          <c:tx>
            <c:strRef>
              <c:f>Sheet1!$E$1</c:f>
              <c:strCache>
                <c:ptCount val="1"/>
                <c:pt idx="0">
                  <c:v>Insightful</c:v>
                </c:pt>
              </c:strCache>
            </c:strRef>
          </c:tx>
          <c:spPr>
            <a:solidFill>
              <a:schemeClr val="accent4"/>
            </a:solidFill>
            <a:ln>
              <a:noFill/>
            </a:ln>
            <a:effectLst/>
          </c:spPr>
          <c:invertIfNegative val="0"/>
          <c:cat>
            <c:strRef>
              <c:f>Sheet1!$A$2</c:f>
              <c:strCache>
                <c:ptCount val="1"/>
                <c:pt idx="0">
                  <c:v>Lingaro</c:v>
                </c:pt>
              </c:strCache>
            </c:strRef>
          </c:cat>
          <c:val>
            <c:numRef>
              <c:f>Sheet1!$E$2</c:f>
              <c:numCache>
                <c:formatCode>General</c:formatCode>
                <c:ptCount val="1"/>
                <c:pt idx="0">
                  <c:v>16</c:v>
                </c:pt>
              </c:numCache>
            </c:numRef>
          </c:val>
          <c:extLst>
            <c:ext xmlns:c16="http://schemas.microsoft.com/office/drawing/2014/chart" uri="{C3380CC4-5D6E-409C-BE32-E72D297353CC}">
              <c16:uniqueId val="{00000003-2456-464F-BEDB-82A52B984984}"/>
            </c:ext>
          </c:extLst>
        </c:ser>
        <c:ser>
          <c:idx val="4"/>
          <c:order val="4"/>
          <c:tx>
            <c:strRef>
              <c:f>Sheet1!$F$1</c:f>
              <c:strCache>
                <c:ptCount val="1"/>
                <c:pt idx="0">
                  <c:v>Curious</c:v>
                </c:pt>
              </c:strCache>
            </c:strRef>
          </c:tx>
          <c:spPr>
            <a:solidFill>
              <a:schemeClr val="accent5"/>
            </a:solidFill>
            <a:ln>
              <a:noFill/>
            </a:ln>
            <a:effectLst/>
          </c:spPr>
          <c:invertIfNegative val="0"/>
          <c:cat>
            <c:strRef>
              <c:f>Sheet1!$A$2</c:f>
              <c:strCache>
                <c:ptCount val="1"/>
                <c:pt idx="0">
                  <c:v>Lingaro</c:v>
                </c:pt>
              </c:strCache>
            </c:strRef>
          </c:cat>
          <c:val>
            <c:numRef>
              <c:f>Sheet1!$F$2</c:f>
              <c:numCache>
                <c:formatCode>General</c:formatCode>
                <c:ptCount val="1"/>
                <c:pt idx="0">
                  <c:v>0</c:v>
                </c:pt>
              </c:numCache>
            </c:numRef>
          </c:val>
          <c:extLst>
            <c:ext xmlns:c16="http://schemas.microsoft.com/office/drawing/2014/chart" uri="{C3380CC4-5D6E-409C-BE32-E72D297353CC}">
              <c16:uniqueId val="{00000004-2456-464F-BEDB-82A52B984984}"/>
            </c:ext>
          </c:extLst>
        </c:ser>
        <c:dLbls>
          <c:showLegendKey val="0"/>
          <c:showVal val="0"/>
          <c:showCatName val="0"/>
          <c:showSerName val="0"/>
          <c:showPercent val="0"/>
          <c:showBubbleSize val="0"/>
        </c:dLbls>
        <c:gapWidth val="150"/>
        <c:overlap val="100"/>
        <c:axId val="527033576"/>
        <c:axId val="527032264"/>
      </c:barChart>
      <c:catAx>
        <c:axId val="52703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032264"/>
        <c:crosses val="autoZero"/>
        <c:auto val="1"/>
        <c:lblAlgn val="ctr"/>
        <c:lblOffset val="100"/>
        <c:noMultiLvlLbl val="0"/>
      </c:catAx>
      <c:valAx>
        <c:axId val="527032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03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Lingaro</c:v>
                </c:pt>
              </c:strCache>
            </c:strRef>
          </c:tx>
          <c:spPr>
            <a:ln w="28575" cap="rnd">
              <a:solidFill>
                <a:schemeClr val="accent1"/>
              </a:solidFill>
              <a:round/>
            </a:ln>
            <a:effectLst/>
          </c:spPr>
          <c:marker>
            <c:symbol val="none"/>
          </c:marker>
          <c:cat>
            <c:numRef>
              <c:f>Sheet1!$A$2:$A$31</c:f>
              <c:numCache>
                <c:formatCode>m/d/yyyy</c:formatCode>
                <c:ptCount val="30"/>
                <c:pt idx="0">
                  <c:v>45078</c:v>
                </c:pt>
                <c:pt idx="1">
                  <c:v>45079</c:v>
                </c:pt>
                <c:pt idx="2">
                  <c:v>45080</c:v>
                </c:pt>
                <c:pt idx="3">
                  <c:v>45081</c:v>
                </c:pt>
                <c:pt idx="4">
                  <c:v>45082</c:v>
                </c:pt>
                <c:pt idx="5">
                  <c:v>45083</c:v>
                </c:pt>
                <c:pt idx="6">
                  <c:v>45084</c:v>
                </c:pt>
                <c:pt idx="7">
                  <c:v>45085</c:v>
                </c:pt>
                <c:pt idx="8">
                  <c:v>45086</c:v>
                </c:pt>
                <c:pt idx="9">
                  <c:v>45087</c:v>
                </c:pt>
                <c:pt idx="10">
                  <c:v>45088</c:v>
                </c:pt>
                <c:pt idx="11">
                  <c:v>45089</c:v>
                </c:pt>
                <c:pt idx="12">
                  <c:v>45090</c:v>
                </c:pt>
                <c:pt idx="13">
                  <c:v>45091</c:v>
                </c:pt>
                <c:pt idx="14">
                  <c:v>45092</c:v>
                </c:pt>
                <c:pt idx="15">
                  <c:v>45093</c:v>
                </c:pt>
                <c:pt idx="16">
                  <c:v>45094</c:v>
                </c:pt>
                <c:pt idx="17">
                  <c:v>45095</c:v>
                </c:pt>
                <c:pt idx="18">
                  <c:v>45096</c:v>
                </c:pt>
                <c:pt idx="19">
                  <c:v>45097</c:v>
                </c:pt>
                <c:pt idx="20">
                  <c:v>45098</c:v>
                </c:pt>
                <c:pt idx="21">
                  <c:v>45099</c:v>
                </c:pt>
                <c:pt idx="22">
                  <c:v>45100</c:v>
                </c:pt>
                <c:pt idx="23">
                  <c:v>45101</c:v>
                </c:pt>
                <c:pt idx="24">
                  <c:v>45102</c:v>
                </c:pt>
                <c:pt idx="25">
                  <c:v>45103</c:v>
                </c:pt>
                <c:pt idx="26">
                  <c:v>45104</c:v>
                </c:pt>
                <c:pt idx="27">
                  <c:v>45105</c:v>
                </c:pt>
                <c:pt idx="28">
                  <c:v>45106</c:v>
                </c:pt>
                <c:pt idx="29">
                  <c:v>45107</c:v>
                </c:pt>
              </c:numCache>
            </c:numRef>
          </c:cat>
          <c:val>
            <c:numRef>
              <c:f>Sheet1!$B$2:$B$31</c:f>
              <c:numCache>
                <c:formatCode>General</c:formatCode>
                <c:ptCount val="30"/>
                <c:pt idx="0">
                  <c:v>127</c:v>
                </c:pt>
                <c:pt idx="1">
                  <c:v>190</c:v>
                </c:pt>
                <c:pt idx="2">
                  <c:v>0</c:v>
                </c:pt>
                <c:pt idx="3">
                  <c:v>0</c:v>
                </c:pt>
                <c:pt idx="4">
                  <c:v>146</c:v>
                </c:pt>
                <c:pt idx="5">
                  <c:v>52</c:v>
                </c:pt>
                <c:pt idx="6">
                  <c:v>305</c:v>
                </c:pt>
                <c:pt idx="7">
                  <c:v>0</c:v>
                </c:pt>
                <c:pt idx="8">
                  <c:v>0</c:v>
                </c:pt>
                <c:pt idx="9">
                  <c:v>0</c:v>
                </c:pt>
                <c:pt idx="10">
                  <c:v>0</c:v>
                </c:pt>
                <c:pt idx="11">
                  <c:v>111</c:v>
                </c:pt>
                <c:pt idx="12">
                  <c:v>123</c:v>
                </c:pt>
                <c:pt idx="13">
                  <c:v>434</c:v>
                </c:pt>
                <c:pt idx="14">
                  <c:v>95</c:v>
                </c:pt>
                <c:pt idx="15">
                  <c:v>398</c:v>
                </c:pt>
                <c:pt idx="16">
                  <c:v>0</c:v>
                </c:pt>
                <c:pt idx="17">
                  <c:v>0</c:v>
                </c:pt>
                <c:pt idx="18">
                  <c:v>58</c:v>
                </c:pt>
                <c:pt idx="19">
                  <c:v>96</c:v>
                </c:pt>
                <c:pt idx="20">
                  <c:v>176</c:v>
                </c:pt>
                <c:pt idx="21">
                  <c:v>166</c:v>
                </c:pt>
                <c:pt idx="22">
                  <c:v>0</c:v>
                </c:pt>
                <c:pt idx="23">
                  <c:v>0</c:v>
                </c:pt>
                <c:pt idx="24">
                  <c:v>0</c:v>
                </c:pt>
                <c:pt idx="25">
                  <c:v>50</c:v>
                </c:pt>
                <c:pt idx="26">
                  <c:v>38</c:v>
                </c:pt>
                <c:pt idx="27">
                  <c:v>252</c:v>
                </c:pt>
                <c:pt idx="28">
                  <c:v>48</c:v>
                </c:pt>
                <c:pt idx="29">
                  <c:v>0</c:v>
                </c:pt>
              </c:numCache>
            </c:numRef>
          </c:val>
          <c:smooth val="0"/>
          <c:extLst>
            <c:ext xmlns:c16="http://schemas.microsoft.com/office/drawing/2014/chart" uri="{C3380CC4-5D6E-409C-BE32-E72D297353CC}">
              <c16:uniqueId val="{00000000-8746-4B4F-AFF2-D075B7CA8612}"/>
            </c:ext>
          </c:extLst>
        </c:ser>
        <c:dLbls>
          <c:showLegendKey val="0"/>
          <c:showVal val="0"/>
          <c:showCatName val="0"/>
          <c:showSerName val="0"/>
          <c:showPercent val="0"/>
          <c:showBubbleSize val="0"/>
        </c:dLbls>
        <c:smooth val="0"/>
        <c:axId val="527036856"/>
        <c:axId val="527029968"/>
      </c:lineChart>
      <c:dateAx>
        <c:axId val="52703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029968"/>
        <c:crosses val="autoZero"/>
        <c:auto val="1"/>
        <c:lblOffset val="100"/>
        <c:baseTimeUnit val="days"/>
      </c:dateAx>
      <c:valAx>
        <c:axId val="52702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03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Lingaro</c:v>
                </c:pt>
              </c:strCache>
            </c:strRef>
          </c:tx>
          <c:spPr>
            <a:ln w="28575" cap="rnd">
              <a:solidFill>
                <a:schemeClr val="accent1"/>
              </a:solidFill>
              <a:round/>
            </a:ln>
            <a:effectLst/>
          </c:spPr>
          <c:marker>
            <c:symbol val="none"/>
          </c:marker>
          <c:cat>
            <c:numRef>
              <c:f>Sheet1!$A$2:$A$31</c:f>
              <c:numCache>
                <c:formatCode>m/d/yyyy</c:formatCode>
                <c:ptCount val="30"/>
                <c:pt idx="0">
                  <c:v>45078</c:v>
                </c:pt>
                <c:pt idx="1">
                  <c:v>45079</c:v>
                </c:pt>
                <c:pt idx="2">
                  <c:v>45080</c:v>
                </c:pt>
                <c:pt idx="3">
                  <c:v>45081</c:v>
                </c:pt>
                <c:pt idx="4">
                  <c:v>45082</c:v>
                </c:pt>
                <c:pt idx="5">
                  <c:v>45083</c:v>
                </c:pt>
                <c:pt idx="6">
                  <c:v>45084</c:v>
                </c:pt>
                <c:pt idx="7">
                  <c:v>45085</c:v>
                </c:pt>
                <c:pt idx="8">
                  <c:v>45086</c:v>
                </c:pt>
                <c:pt idx="9">
                  <c:v>45087</c:v>
                </c:pt>
                <c:pt idx="10">
                  <c:v>45088</c:v>
                </c:pt>
                <c:pt idx="11">
                  <c:v>45089</c:v>
                </c:pt>
                <c:pt idx="12">
                  <c:v>45090</c:v>
                </c:pt>
                <c:pt idx="13">
                  <c:v>45091</c:v>
                </c:pt>
                <c:pt idx="14">
                  <c:v>45092</c:v>
                </c:pt>
                <c:pt idx="15">
                  <c:v>45093</c:v>
                </c:pt>
                <c:pt idx="16">
                  <c:v>45094</c:v>
                </c:pt>
                <c:pt idx="17">
                  <c:v>45095</c:v>
                </c:pt>
                <c:pt idx="18">
                  <c:v>45096</c:v>
                </c:pt>
                <c:pt idx="19">
                  <c:v>45097</c:v>
                </c:pt>
                <c:pt idx="20">
                  <c:v>45098</c:v>
                </c:pt>
                <c:pt idx="21">
                  <c:v>45099</c:v>
                </c:pt>
                <c:pt idx="22">
                  <c:v>45100</c:v>
                </c:pt>
                <c:pt idx="23">
                  <c:v>45101</c:v>
                </c:pt>
                <c:pt idx="24">
                  <c:v>45102</c:v>
                </c:pt>
                <c:pt idx="25">
                  <c:v>45103</c:v>
                </c:pt>
                <c:pt idx="26">
                  <c:v>45104</c:v>
                </c:pt>
                <c:pt idx="27">
                  <c:v>45105</c:v>
                </c:pt>
                <c:pt idx="28">
                  <c:v>45106</c:v>
                </c:pt>
                <c:pt idx="29">
                  <c:v>45107</c:v>
                </c:pt>
              </c:numCache>
            </c:numRef>
          </c:cat>
          <c:val>
            <c:numRef>
              <c:f>Sheet1!$B$2:$B$31</c:f>
              <c:numCache>
                <c:formatCode>General</c:formatCode>
                <c:ptCount val="30"/>
                <c:pt idx="0">
                  <c:v>130</c:v>
                </c:pt>
                <c:pt idx="1">
                  <c:v>158</c:v>
                </c:pt>
                <c:pt idx="2">
                  <c:v>82</c:v>
                </c:pt>
                <c:pt idx="3">
                  <c:v>16</c:v>
                </c:pt>
                <c:pt idx="4">
                  <c:v>112</c:v>
                </c:pt>
                <c:pt idx="5">
                  <c:v>193</c:v>
                </c:pt>
                <c:pt idx="6">
                  <c:v>160</c:v>
                </c:pt>
                <c:pt idx="7">
                  <c:v>86</c:v>
                </c:pt>
                <c:pt idx="8">
                  <c:v>145</c:v>
                </c:pt>
                <c:pt idx="9">
                  <c:v>73</c:v>
                </c:pt>
                <c:pt idx="10">
                  <c:v>47</c:v>
                </c:pt>
                <c:pt idx="11">
                  <c:v>112</c:v>
                </c:pt>
                <c:pt idx="12">
                  <c:v>104</c:v>
                </c:pt>
                <c:pt idx="13">
                  <c:v>72</c:v>
                </c:pt>
                <c:pt idx="14">
                  <c:v>103</c:v>
                </c:pt>
                <c:pt idx="15">
                  <c:v>117</c:v>
                </c:pt>
                <c:pt idx="16">
                  <c:v>60</c:v>
                </c:pt>
                <c:pt idx="17">
                  <c:v>61</c:v>
                </c:pt>
                <c:pt idx="18">
                  <c:v>73</c:v>
                </c:pt>
                <c:pt idx="19">
                  <c:v>103</c:v>
                </c:pt>
                <c:pt idx="20">
                  <c:v>125</c:v>
                </c:pt>
                <c:pt idx="21">
                  <c:v>125</c:v>
                </c:pt>
                <c:pt idx="22">
                  <c:v>70</c:v>
                </c:pt>
                <c:pt idx="23">
                  <c:v>59</c:v>
                </c:pt>
                <c:pt idx="24">
                  <c:v>36</c:v>
                </c:pt>
                <c:pt idx="25">
                  <c:v>110</c:v>
                </c:pt>
                <c:pt idx="26">
                  <c:v>102</c:v>
                </c:pt>
                <c:pt idx="27">
                  <c:v>114</c:v>
                </c:pt>
                <c:pt idx="28">
                  <c:v>101</c:v>
                </c:pt>
                <c:pt idx="29">
                  <c:v>123</c:v>
                </c:pt>
              </c:numCache>
            </c:numRef>
          </c:val>
          <c:smooth val="0"/>
          <c:extLst>
            <c:ext xmlns:c16="http://schemas.microsoft.com/office/drawing/2014/chart" uri="{C3380CC4-5D6E-409C-BE32-E72D297353CC}">
              <c16:uniqueId val="{00000000-F430-4223-A7E6-E5C00DA9AD24}"/>
            </c:ext>
          </c:extLst>
        </c:ser>
        <c:dLbls>
          <c:showLegendKey val="0"/>
          <c:showVal val="0"/>
          <c:showCatName val="0"/>
          <c:showSerName val="0"/>
          <c:showPercent val="0"/>
          <c:showBubbleSize val="0"/>
        </c:dLbls>
        <c:smooth val="0"/>
        <c:axId val="532967760"/>
        <c:axId val="532966120"/>
      </c:lineChart>
      <c:dateAx>
        <c:axId val="53296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66120"/>
        <c:crosses val="autoZero"/>
        <c:auto val="1"/>
        <c:lblOffset val="100"/>
        <c:baseTimeUnit val="days"/>
      </c:dateAx>
      <c:valAx>
        <c:axId val="53296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6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Lingaro</c:v>
                </c:pt>
              </c:strCache>
            </c:strRef>
          </c:tx>
          <c:spPr>
            <a:ln w="28575" cap="rnd">
              <a:solidFill>
                <a:schemeClr val="accent1"/>
              </a:solidFill>
              <a:round/>
            </a:ln>
            <a:effectLst/>
          </c:spPr>
          <c:marker>
            <c:symbol val="none"/>
          </c:marker>
          <c:cat>
            <c:numRef>
              <c:f>Sheet1!$A$2:$A$31</c:f>
              <c:numCache>
                <c:formatCode>m/d/yyyy</c:formatCode>
                <c:ptCount val="30"/>
                <c:pt idx="0">
                  <c:v>45078</c:v>
                </c:pt>
                <c:pt idx="1">
                  <c:v>45079</c:v>
                </c:pt>
                <c:pt idx="2">
                  <c:v>45080</c:v>
                </c:pt>
                <c:pt idx="3">
                  <c:v>45081</c:v>
                </c:pt>
                <c:pt idx="4">
                  <c:v>45082</c:v>
                </c:pt>
                <c:pt idx="5">
                  <c:v>45083</c:v>
                </c:pt>
                <c:pt idx="6">
                  <c:v>45084</c:v>
                </c:pt>
                <c:pt idx="7">
                  <c:v>45085</c:v>
                </c:pt>
                <c:pt idx="8">
                  <c:v>45086</c:v>
                </c:pt>
                <c:pt idx="9">
                  <c:v>45087</c:v>
                </c:pt>
                <c:pt idx="10">
                  <c:v>45088</c:v>
                </c:pt>
                <c:pt idx="11">
                  <c:v>45089</c:v>
                </c:pt>
                <c:pt idx="12">
                  <c:v>45090</c:v>
                </c:pt>
                <c:pt idx="13">
                  <c:v>45091</c:v>
                </c:pt>
                <c:pt idx="14">
                  <c:v>45092</c:v>
                </c:pt>
                <c:pt idx="15">
                  <c:v>45093</c:v>
                </c:pt>
                <c:pt idx="16">
                  <c:v>45094</c:v>
                </c:pt>
                <c:pt idx="17">
                  <c:v>45095</c:v>
                </c:pt>
                <c:pt idx="18">
                  <c:v>45096</c:v>
                </c:pt>
                <c:pt idx="19">
                  <c:v>45097</c:v>
                </c:pt>
                <c:pt idx="20">
                  <c:v>45098</c:v>
                </c:pt>
                <c:pt idx="21">
                  <c:v>45099</c:v>
                </c:pt>
                <c:pt idx="22">
                  <c:v>45100</c:v>
                </c:pt>
                <c:pt idx="23">
                  <c:v>45101</c:v>
                </c:pt>
                <c:pt idx="24">
                  <c:v>45102</c:v>
                </c:pt>
                <c:pt idx="25">
                  <c:v>45103</c:v>
                </c:pt>
                <c:pt idx="26">
                  <c:v>45104</c:v>
                </c:pt>
                <c:pt idx="27">
                  <c:v>45105</c:v>
                </c:pt>
                <c:pt idx="28">
                  <c:v>45106</c:v>
                </c:pt>
                <c:pt idx="29">
                  <c:v>45107</c:v>
                </c:pt>
              </c:numCache>
            </c:numRef>
          </c:cat>
          <c:val>
            <c:numRef>
              <c:f>Sheet1!$B$2:$B$31</c:f>
              <c:numCache>
                <c:formatCode>General</c:formatCode>
                <c:ptCount val="30"/>
                <c:pt idx="0">
                  <c:v>1911</c:v>
                </c:pt>
                <c:pt idx="1">
                  <c:v>3396</c:v>
                </c:pt>
                <c:pt idx="2">
                  <c:v>0</c:v>
                </c:pt>
                <c:pt idx="3">
                  <c:v>0</c:v>
                </c:pt>
                <c:pt idx="4">
                  <c:v>2319</c:v>
                </c:pt>
                <c:pt idx="5">
                  <c:v>1481</c:v>
                </c:pt>
                <c:pt idx="6">
                  <c:v>2336</c:v>
                </c:pt>
                <c:pt idx="7">
                  <c:v>0</c:v>
                </c:pt>
                <c:pt idx="8">
                  <c:v>0</c:v>
                </c:pt>
                <c:pt idx="9">
                  <c:v>0</c:v>
                </c:pt>
                <c:pt idx="10">
                  <c:v>0</c:v>
                </c:pt>
                <c:pt idx="11">
                  <c:v>2321</c:v>
                </c:pt>
                <c:pt idx="12">
                  <c:v>1885</c:v>
                </c:pt>
                <c:pt idx="13">
                  <c:v>3542</c:v>
                </c:pt>
                <c:pt idx="14">
                  <c:v>1598</c:v>
                </c:pt>
                <c:pt idx="15">
                  <c:v>3300</c:v>
                </c:pt>
                <c:pt idx="16">
                  <c:v>0</c:v>
                </c:pt>
                <c:pt idx="17">
                  <c:v>0</c:v>
                </c:pt>
                <c:pt idx="18">
                  <c:v>1674</c:v>
                </c:pt>
                <c:pt idx="19">
                  <c:v>1943</c:v>
                </c:pt>
                <c:pt idx="20">
                  <c:v>2586</c:v>
                </c:pt>
                <c:pt idx="21">
                  <c:v>1628</c:v>
                </c:pt>
                <c:pt idx="22">
                  <c:v>0</c:v>
                </c:pt>
                <c:pt idx="23">
                  <c:v>0</c:v>
                </c:pt>
                <c:pt idx="24">
                  <c:v>0</c:v>
                </c:pt>
                <c:pt idx="25">
                  <c:v>1857</c:v>
                </c:pt>
                <c:pt idx="26">
                  <c:v>1320</c:v>
                </c:pt>
                <c:pt idx="27">
                  <c:v>2158</c:v>
                </c:pt>
                <c:pt idx="28">
                  <c:v>2633</c:v>
                </c:pt>
                <c:pt idx="29">
                  <c:v>0</c:v>
                </c:pt>
              </c:numCache>
            </c:numRef>
          </c:val>
          <c:smooth val="0"/>
          <c:extLst>
            <c:ext xmlns:c16="http://schemas.microsoft.com/office/drawing/2014/chart" uri="{C3380CC4-5D6E-409C-BE32-E72D297353CC}">
              <c16:uniqueId val="{00000000-930B-49BA-A4BA-7EF24E685CDD}"/>
            </c:ext>
          </c:extLst>
        </c:ser>
        <c:dLbls>
          <c:showLegendKey val="0"/>
          <c:showVal val="0"/>
          <c:showCatName val="0"/>
          <c:showSerName val="0"/>
          <c:showPercent val="0"/>
          <c:showBubbleSize val="0"/>
        </c:dLbls>
        <c:smooth val="0"/>
        <c:axId val="532963824"/>
        <c:axId val="532967104"/>
      </c:lineChart>
      <c:dateAx>
        <c:axId val="53296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67104"/>
        <c:crosses val="autoZero"/>
        <c:auto val="1"/>
        <c:lblOffset val="100"/>
        <c:baseTimeUnit val="days"/>
      </c:dateAx>
      <c:valAx>
        <c:axId val="53296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6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Lingaro</c:v>
                </c:pt>
              </c:strCache>
            </c:strRef>
          </c:tx>
          <c:spPr>
            <a:solidFill>
              <a:schemeClr val="accent1"/>
            </a:solidFill>
            <a:ln>
              <a:noFill/>
            </a:ln>
            <a:effectLst/>
          </c:spPr>
          <c:invertIfNegative val="0"/>
          <c:cat>
            <c:strRef>
              <c:f>Sheet1!$A$2:$A$5</c:f>
              <c:strCache>
                <c:ptCount val="4"/>
                <c:pt idx="0">
                  <c:v>Document</c:v>
                </c:pt>
                <c:pt idx="1">
                  <c:v>Gallery</c:v>
                </c:pt>
                <c:pt idx="2">
                  <c:v>Image</c:v>
                </c:pt>
                <c:pt idx="3">
                  <c:v>Link</c:v>
                </c:pt>
              </c:strCache>
            </c:strRef>
          </c:cat>
          <c:val>
            <c:numRef>
              <c:f>Sheet1!$B$2:$B$5</c:f>
              <c:numCache>
                <c:formatCode>General</c:formatCode>
                <c:ptCount val="4"/>
                <c:pt idx="0">
                  <c:v>0.16876541653511701</c:v>
                </c:pt>
                <c:pt idx="1">
                  <c:v>0.554845205046958</c:v>
                </c:pt>
                <c:pt idx="2">
                  <c:v>0.34793418066486298</c:v>
                </c:pt>
                <c:pt idx="3">
                  <c:v>6.7869458117351206E-2</c:v>
                </c:pt>
              </c:numCache>
            </c:numRef>
          </c:val>
          <c:extLst>
            <c:ext xmlns:c16="http://schemas.microsoft.com/office/drawing/2014/chart" uri="{C3380CC4-5D6E-409C-BE32-E72D297353CC}">
              <c16:uniqueId val="{00000000-3100-45B7-BC83-BF3F3742615C}"/>
            </c:ext>
          </c:extLst>
        </c:ser>
        <c:dLbls>
          <c:showLegendKey val="0"/>
          <c:showVal val="0"/>
          <c:showCatName val="0"/>
          <c:showSerName val="0"/>
          <c:showPercent val="0"/>
          <c:showBubbleSize val="0"/>
        </c:dLbls>
        <c:gapWidth val="219"/>
        <c:overlap val="-27"/>
        <c:axId val="532979240"/>
        <c:axId val="532975960"/>
      </c:barChart>
      <c:catAx>
        <c:axId val="53297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75960"/>
        <c:crosses val="autoZero"/>
        <c:auto val="1"/>
        <c:lblAlgn val="ctr"/>
        <c:lblOffset val="100"/>
        <c:noMultiLvlLbl val="0"/>
      </c:catAx>
      <c:valAx>
        <c:axId val="53297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7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Lingaro</c:v>
                </c:pt>
              </c:strCache>
            </c:strRef>
          </c:tx>
          <c:spPr>
            <a:solidFill>
              <a:schemeClr val="accent1"/>
            </a:solidFill>
            <a:ln>
              <a:noFill/>
            </a:ln>
            <a:effectLst/>
          </c:spPr>
          <c:invertIfNegative val="0"/>
          <c:cat>
            <c:strRef>
              <c:f>Sheet1!$A$2</c:f>
              <c:strCache>
                <c:ptCount val="1"/>
                <c:pt idx="0">
                  <c:v>Average Interactions per Post</c:v>
                </c:pt>
              </c:strCache>
            </c:strRef>
          </c:cat>
          <c:val>
            <c:numRef>
              <c:f>Sheet1!$B$2</c:f>
              <c:numCache>
                <c:formatCode>General</c:formatCode>
                <c:ptCount val="1"/>
                <c:pt idx="0">
                  <c:v>24</c:v>
                </c:pt>
              </c:numCache>
            </c:numRef>
          </c:val>
          <c:extLst>
            <c:ext xmlns:c16="http://schemas.microsoft.com/office/drawing/2014/chart" uri="{C3380CC4-5D6E-409C-BE32-E72D297353CC}">
              <c16:uniqueId val="{00000000-CD9E-4A6F-8110-AFC3AE6DFE1A}"/>
            </c:ext>
          </c:extLst>
        </c:ser>
        <c:dLbls>
          <c:showLegendKey val="0"/>
          <c:showVal val="0"/>
          <c:showCatName val="0"/>
          <c:showSerName val="0"/>
          <c:showPercent val="0"/>
          <c:showBubbleSize val="0"/>
        </c:dLbls>
        <c:gapWidth val="219"/>
        <c:overlap val="-27"/>
        <c:axId val="532975304"/>
        <c:axId val="532979568"/>
      </c:barChart>
      <c:catAx>
        <c:axId val="53297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79568"/>
        <c:crosses val="autoZero"/>
        <c:auto val="1"/>
        <c:lblAlgn val="ctr"/>
        <c:lblOffset val="100"/>
        <c:noMultiLvlLbl val="0"/>
      </c:catAx>
      <c:valAx>
        <c:axId val="53297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7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Lingaro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7</c:v>
                </c:pt>
                <c:pt idx="3">
                  <c:v>8</c:v>
                </c:pt>
                <c:pt idx="4">
                  <c:v>6</c:v>
                </c:pt>
                <c:pt idx="5">
                  <c:v>0</c:v>
                </c:pt>
                <c:pt idx="6">
                  <c:v>0</c:v>
                </c:pt>
              </c:numCache>
            </c:numRef>
          </c:val>
          <c:extLst>
            <c:ext xmlns:c16="http://schemas.microsoft.com/office/drawing/2014/chart" uri="{C3380CC4-5D6E-409C-BE32-E72D297353CC}">
              <c16:uniqueId val="{00000000-B4D5-4059-A172-80BB1FC259AD}"/>
            </c:ext>
          </c:extLst>
        </c:ser>
        <c:dLbls>
          <c:showLegendKey val="0"/>
          <c:showVal val="0"/>
          <c:showCatName val="0"/>
          <c:showSerName val="0"/>
          <c:showPercent val="0"/>
          <c:showBubbleSize val="0"/>
        </c:dLbls>
        <c:gapWidth val="219"/>
        <c:overlap val="-27"/>
        <c:axId val="532983176"/>
        <c:axId val="532976288"/>
      </c:barChart>
      <c:catAx>
        <c:axId val="53298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76288"/>
        <c:crosses val="autoZero"/>
        <c:auto val="1"/>
        <c:lblAlgn val="ctr"/>
        <c:lblOffset val="100"/>
        <c:noMultiLvlLbl val="0"/>
      </c:catAx>
      <c:valAx>
        <c:axId val="53297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8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Lingaro</c:v>
                </c:pt>
              </c:strCache>
            </c:strRef>
          </c:tx>
          <c:spPr>
            <a:solidFill>
              <a:schemeClr val="accent1"/>
            </a:solidFill>
            <a:ln>
              <a:noFill/>
            </a:ln>
            <a:effectLst/>
          </c:spPr>
          <c:invertIfNegative val="0"/>
          <c:cat>
            <c:numRef>
              <c:f>Sheet1!$A$2:$A$19</c:f>
              <c:numCache>
                <c:formatCode>m/d/yyyy</c:formatCode>
                <c:ptCount val="18"/>
                <c:pt idx="0">
                  <c:v>45078</c:v>
                </c:pt>
                <c:pt idx="1">
                  <c:v>45079</c:v>
                </c:pt>
                <c:pt idx="2">
                  <c:v>45082</c:v>
                </c:pt>
                <c:pt idx="3">
                  <c:v>45083</c:v>
                </c:pt>
                <c:pt idx="4">
                  <c:v>45084</c:v>
                </c:pt>
                <c:pt idx="5">
                  <c:v>45089</c:v>
                </c:pt>
                <c:pt idx="6">
                  <c:v>45090</c:v>
                </c:pt>
                <c:pt idx="7">
                  <c:v>45091</c:v>
                </c:pt>
                <c:pt idx="8">
                  <c:v>45092</c:v>
                </c:pt>
                <c:pt idx="9">
                  <c:v>45093</c:v>
                </c:pt>
                <c:pt idx="10">
                  <c:v>45096</c:v>
                </c:pt>
                <c:pt idx="11">
                  <c:v>45097</c:v>
                </c:pt>
                <c:pt idx="12">
                  <c:v>45098</c:v>
                </c:pt>
                <c:pt idx="13">
                  <c:v>45099</c:v>
                </c:pt>
                <c:pt idx="14">
                  <c:v>45103</c:v>
                </c:pt>
                <c:pt idx="15">
                  <c:v>45104</c:v>
                </c:pt>
                <c:pt idx="16">
                  <c:v>45105</c:v>
                </c:pt>
                <c:pt idx="17">
                  <c:v>45106</c:v>
                </c:pt>
              </c:numCache>
            </c:numRef>
          </c:cat>
          <c:val>
            <c:numRef>
              <c:f>Sheet1!$B$2:$B$19</c:f>
              <c:numCache>
                <c:formatCode>General</c:formatCode>
                <c:ptCount val="18"/>
                <c:pt idx="0">
                  <c:v>5</c:v>
                </c:pt>
                <c:pt idx="1">
                  <c:v>5</c:v>
                </c:pt>
                <c:pt idx="2">
                  <c:v>2</c:v>
                </c:pt>
                <c:pt idx="3">
                  <c:v>1</c:v>
                </c:pt>
                <c:pt idx="4">
                  <c:v>3</c:v>
                </c:pt>
                <c:pt idx="5">
                  <c:v>1</c:v>
                </c:pt>
                <c:pt idx="6">
                  <c:v>1</c:v>
                </c:pt>
                <c:pt idx="7">
                  <c:v>1</c:v>
                </c:pt>
                <c:pt idx="8">
                  <c:v>1</c:v>
                </c:pt>
                <c:pt idx="9">
                  <c:v>1</c:v>
                </c:pt>
                <c:pt idx="10">
                  <c:v>1</c:v>
                </c:pt>
                <c:pt idx="11">
                  <c:v>1</c:v>
                </c:pt>
                <c:pt idx="12">
                  <c:v>2</c:v>
                </c:pt>
                <c:pt idx="13">
                  <c:v>1</c:v>
                </c:pt>
                <c:pt idx="14">
                  <c:v>1</c:v>
                </c:pt>
                <c:pt idx="15">
                  <c:v>1</c:v>
                </c:pt>
                <c:pt idx="16">
                  <c:v>1</c:v>
                </c:pt>
                <c:pt idx="17">
                  <c:v>1</c:v>
                </c:pt>
              </c:numCache>
            </c:numRef>
          </c:val>
          <c:extLst>
            <c:ext xmlns:c16="http://schemas.microsoft.com/office/drawing/2014/chart" uri="{C3380CC4-5D6E-409C-BE32-E72D297353CC}">
              <c16:uniqueId val="{00000000-6037-43D2-9F9E-1DC92C8E07C2}"/>
            </c:ext>
          </c:extLst>
        </c:ser>
        <c:dLbls>
          <c:showLegendKey val="0"/>
          <c:showVal val="0"/>
          <c:showCatName val="0"/>
          <c:showSerName val="0"/>
          <c:showPercent val="0"/>
          <c:showBubbleSize val="0"/>
        </c:dLbls>
        <c:gapWidth val="219"/>
        <c:overlap val="-27"/>
        <c:axId val="532991376"/>
        <c:axId val="532994328"/>
      </c:barChart>
      <c:dateAx>
        <c:axId val="53299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94328"/>
        <c:crosses val="autoZero"/>
        <c:auto val="1"/>
        <c:lblOffset val="100"/>
        <c:baseTimeUnit val="days"/>
      </c:dateAx>
      <c:valAx>
        <c:axId val="53299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299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4F0E7-34D0-4380-9AE1-B1DCB2469586}"/>
              </a:ext>
            </a:extLst>
          </p:cNvPr>
          <p:cNvSpPr>
            <a:spLocks noGrp="1"/>
          </p:cNvSpPr>
          <p:nvPr>
            <p:ph type="ctrTitle"/>
          </p:nvPr>
        </p:nvSpPr>
        <p:spPr/>
        <p:txBody>
          <a:bodyPr/>
          <a:lstStyle/>
          <a:p>
            <a:r>
              <a:rPr lang="en-US"/>
              <a:t>LinkedIn</a:t>
            </a:r>
          </a:p>
        </p:txBody>
      </p:sp>
      <p:sp>
        <p:nvSpPr>
          <p:cNvPr id="3" name="Subtitle 2">
            <a:extLst>
              <a:ext uri="{FF2B5EF4-FFF2-40B4-BE49-F238E27FC236}">
                <a16:creationId xmlns:a16="http://schemas.microsoft.com/office/drawing/2014/main" id="{C1D5AD43-60D9-426F-A810-6A1F4CEFD6CA}"/>
              </a:ext>
            </a:extLst>
          </p:cNvPr>
          <p:cNvSpPr>
            <a:spLocks noGrp="1"/>
          </p:cNvSpPr>
          <p:nvPr>
            <p:ph type="subTitle" idx="1"/>
          </p:nvPr>
        </p:nvSpPr>
        <p:spPr/>
        <p:txBody>
          <a:bodyPr/>
          <a:lstStyle/>
          <a:p>
            <a:r>
              <a:rPr lang="en-US"/>
              <a:t>Lingaro Group</a:t>
            </a:r>
          </a:p>
        </p:txBody>
      </p:sp>
    </p:spTree>
    <p:extLst>
      <p:ext uri="{BB962C8B-B14F-4D97-AF65-F5344CB8AC3E}">
        <p14:creationId xmlns:p14="http://schemas.microsoft.com/office/powerpoint/2010/main" val="648819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641D2-70C2-4C96-80AD-200F5DC7F780}"/>
              </a:ext>
            </a:extLst>
          </p:cNvPr>
          <p:cNvSpPr>
            <a:spLocks noGrp="1"/>
          </p:cNvSpPr>
          <p:nvPr>
            <p:ph type="title"/>
          </p:nvPr>
        </p:nvSpPr>
        <p:spPr/>
        <p:txBody>
          <a:bodyPr/>
          <a:lstStyle/>
          <a:p>
            <a:r>
              <a:rPr lang="en-US"/>
              <a:t>LinkedIn Key Metrics Table - Post Level | All profiles</a:t>
            </a:r>
          </a:p>
        </p:txBody>
      </p:sp>
      <p:graphicFrame>
        <p:nvGraphicFramePr>
          <p:cNvPr id="5" name="Table Placeholder 4">
            <a:extLst>
              <a:ext uri="{FF2B5EF4-FFF2-40B4-BE49-F238E27FC236}">
                <a16:creationId xmlns:a16="http://schemas.microsoft.com/office/drawing/2014/main" id="{DCEE9486-FB64-4132-AC15-14261D1D15EB}"/>
              </a:ext>
            </a:extLst>
          </p:cNvPr>
          <p:cNvGraphicFramePr>
            <a:graphicFrameLocks noGrp="1"/>
          </p:cNvGraphicFramePr>
          <p:nvPr>
            <p:ph type="tbl" sz="quarter" idx="13"/>
            <p:extLst>
              <p:ext uri="{D42A27DB-BD31-4B8C-83A1-F6EECF244321}">
                <p14:modId xmlns:p14="http://schemas.microsoft.com/office/powerpoint/2010/main" val="720752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57948251"/>
                    </a:ext>
                  </a:extLst>
                </a:gridCol>
                <a:gridCol w="411480">
                  <a:extLst>
                    <a:ext uri="{9D8B030D-6E8A-4147-A177-3AD203B41FA5}">
                      <a16:colId xmlns:a16="http://schemas.microsoft.com/office/drawing/2014/main" val="2709521619"/>
                    </a:ext>
                  </a:extLst>
                </a:gridCol>
                <a:gridCol w="411480">
                  <a:extLst>
                    <a:ext uri="{9D8B030D-6E8A-4147-A177-3AD203B41FA5}">
                      <a16:colId xmlns:a16="http://schemas.microsoft.com/office/drawing/2014/main" val="2501649621"/>
                    </a:ext>
                  </a:extLst>
                </a:gridCol>
                <a:gridCol w="411480">
                  <a:extLst>
                    <a:ext uri="{9D8B030D-6E8A-4147-A177-3AD203B41FA5}">
                      <a16:colId xmlns:a16="http://schemas.microsoft.com/office/drawing/2014/main" val="4069855550"/>
                    </a:ext>
                  </a:extLst>
                </a:gridCol>
                <a:gridCol w="411480">
                  <a:extLst>
                    <a:ext uri="{9D8B030D-6E8A-4147-A177-3AD203B41FA5}">
                      <a16:colId xmlns:a16="http://schemas.microsoft.com/office/drawing/2014/main" val="157056692"/>
                    </a:ext>
                  </a:extLst>
                </a:gridCol>
                <a:gridCol w="411480">
                  <a:extLst>
                    <a:ext uri="{9D8B030D-6E8A-4147-A177-3AD203B41FA5}">
                      <a16:colId xmlns:a16="http://schemas.microsoft.com/office/drawing/2014/main" val="334921390"/>
                    </a:ext>
                  </a:extLst>
                </a:gridCol>
                <a:gridCol w="411480">
                  <a:extLst>
                    <a:ext uri="{9D8B030D-6E8A-4147-A177-3AD203B41FA5}">
                      <a16:colId xmlns:a16="http://schemas.microsoft.com/office/drawing/2014/main" val="950376788"/>
                    </a:ext>
                  </a:extLst>
                </a:gridCol>
                <a:gridCol w="411480">
                  <a:extLst>
                    <a:ext uri="{9D8B030D-6E8A-4147-A177-3AD203B41FA5}">
                      <a16:colId xmlns:a16="http://schemas.microsoft.com/office/drawing/2014/main" val="1003947179"/>
                    </a:ext>
                  </a:extLst>
                </a:gridCol>
                <a:gridCol w="411480">
                  <a:extLst>
                    <a:ext uri="{9D8B030D-6E8A-4147-A177-3AD203B41FA5}">
                      <a16:colId xmlns:a16="http://schemas.microsoft.com/office/drawing/2014/main" val="1533693511"/>
                    </a:ext>
                  </a:extLst>
                </a:gridCol>
                <a:gridCol w="411480">
                  <a:extLst>
                    <a:ext uri="{9D8B030D-6E8A-4147-A177-3AD203B41FA5}">
                      <a16:colId xmlns:a16="http://schemas.microsoft.com/office/drawing/2014/main" val="1786162311"/>
                    </a:ext>
                  </a:extLst>
                </a:gridCol>
                <a:gridCol w="411480">
                  <a:extLst>
                    <a:ext uri="{9D8B030D-6E8A-4147-A177-3AD203B41FA5}">
                      <a16:colId xmlns:a16="http://schemas.microsoft.com/office/drawing/2014/main" val="1265156076"/>
                    </a:ext>
                  </a:extLst>
                </a:gridCol>
                <a:gridCol w="411480">
                  <a:extLst>
                    <a:ext uri="{9D8B030D-6E8A-4147-A177-3AD203B41FA5}">
                      <a16:colId xmlns:a16="http://schemas.microsoft.com/office/drawing/2014/main" val="1244585769"/>
                    </a:ext>
                  </a:extLst>
                </a:gridCol>
                <a:gridCol w="411480">
                  <a:extLst>
                    <a:ext uri="{9D8B030D-6E8A-4147-A177-3AD203B41FA5}">
                      <a16:colId xmlns:a16="http://schemas.microsoft.com/office/drawing/2014/main" val="226828067"/>
                    </a:ext>
                  </a:extLst>
                </a:gridCol>
                <a:gridCol w="411480">
                  <a:extLst>
                    <a:ext uri="{9D8B030D-6E8A-4147-A177-3AD203B41FA5}">
                      <a16:colId xmlns:a16="http://schemas.microsoft.com/office/drawing/2014/main" val="2024656451"/>
                    </a:ext>
                  </a:extLst>
                </a:gridCol>
                <a:gridCol w="411480">
                  <a:extLst>
                    <a:ext uri="{9D8B030D-6E8A-4147-A177-3AD203B41FA5}">
                      <a16:colId xmlns:a16="http://schemas.microsoft.com/office/drawing/2014/main" val="1904809738"/>
                    </a:ext>
                  </a:extLst>
                </a:gridCol>
                <a:gridCol w="411480">
                  <a:extLst>
                    <a:ext uri="{9D8B030D-6E8A-4147-A177-3AD203B41FA5}">
                      <a16:colId xmlns:a16="http://schemas.microsoft.com/office/drawing/2014/main" val="2063215240"/>
                    </a:ext>
                  </a:extLst>
                </a:gridCol>
                <a:gridCol w="411480">
                  <a:extLst>
                    <a:ext uri="{9D8B030D-6E8A-4147-A177-3AD203B41FA5}">
                      <a16:colId xmlns:a16="http://schemas.microsoft.com/office/drawing/2014/main" val="24325733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Total 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83642279"/>
                  </a:ext>
                </a:extLst>
              </a:tr>
              <a:tr h="370840">
                <a:tc>
                  <a:txBody>
                    <a:bodyPr/>
                    <a:lstStyle/>
                    <a:p>
                      <a:r>
                        <a:rPr lang="en-US" sz="1000"/>
                        <a:t>Lingaro</a:t>
                      </a:r>
                    </a:p>
                  </a:txBody>
                  <a:tcPr/>
                </a:tc>
                <a:tc>
                  <a:txBody>
                    <a:bodyPr/>
                    <a:lstStyle/>
                    <a:p>
                      <a:r>
                        <a:rPr lang="en-US" sz="1000"/>
                        <a:t>14517</a:t>
                      </a:r>
                    </a:p>
                  </a:txBody>
                  <a:tcPr/>
                </a:tc>
                <a:tc>
                  <a:txBody>
                    <a:bodyPr/>
                    <a:lstStyle/>
                    <a:p>
                      <a:r>
                        <a:rPr lang="en-US" sz="1000"/>
                        <a:t>192</a:t>
                      </a:r>
                    </a:p>
                  </a:txBody>
                  <a:tcPr/>
                </a:tc>
                <a:tc>
                  <a:txBody>
                    <a:bodyPr/>
                    <a:lstStyle/>
                    <a:p>
                      <a:r>
                        <a:rPr lang="en-US" sz="1000"/>
                        <a:t>30</a:t>
                      </a:r>
                    </a:p>
                  </a:txBody>
                  <a:tcPr/>
                </a:tc>
                <a:tc>
                  <a:txBody>
                    <a:bodyPr/>
                    <a:lstStyle/>
                    <a:p>
                      <a:r>
                        <a:rPr lang="en-US" sz="1000"/>
                        <a:t>694</a:t>
                      </a:r>
                    </a:p>
                  </a:txBody>
                  <a:tcPr/>
                </a:tc>
                <a:tc>
                  <a:txBody>
                    <a:bodyPr/>
                    <a:lstStyle/>
                    <a:p>
                      <a:r>
                        <a:rPr lang="en-US" sz="1000"/>
                        <a:t>23.133333333333</a:t>
                      </a:r>
                    </a:p>
                  </a:txBody>
                  <a:tcPr/>
                </a:tc>
                <a:tc>
                  <a:txBody>
                    <a:bodyPr/>
                    <a:lstStyle/>
                    <a:p>
                      <a:r>
                        <a:rPr lang="en-US" sz="1000"/>
                        <a:t>6</a:t>
                      </a:r>
                    </a:p>
                  </a:txBody>
                  <a:tcPr/>
                </a:tc>
                <a:tc>
                  <a:txBody>
                    <a:bodyPr/>
                    <a:lstStyle/>
                    <a:p>
                      <a:r>
                        <a:rPr lang="en-US" sz="1000"/>
                        <a:t>0.2</a:t>
                      </a:r>
                    </a:p>
                  </a:txBody>
                  <a:tcPr/>
                </a:tc>
                <a:tc>
                  <a:txBody>
                    <a:bodyPr/>
                    <a:lstStyle/>
                    <a:p>
                      <a:r>
                        <a:rPr lang="en-US" sz="1000"/>
                        <a:t>37</a:t>
                      </a:r>
                    </a:p>
                  </a:txBody>
                  <a:tcPr/>
                </a:tc>
                <a:tc>
                  <a:txBody>
                    <a:bodyPr/>
                    <a:lstStyle/>
                    <a:p>
                      <a:r>
                        <a:rPr lang="en-US" sz="1000"/>
                        <a:t>1.48</a:t>
                      </a:r>
                    </a:p>
                  </a:txBody>
                  <a:tcPr/>
                </a:tc>
                <a:tc>
                  <a:txBody>
                    <a:bodyPr/>
                    <a:lstStyle/>
                    <a:p>
                      <a:r>
                        <a:rPr lang="en-US" sz="1000"/>
                        <a:t>2131</a:t>
                      </a:r>
                    </a:p>
                  </a:txBody>
                  <a:tcPr/>
                </a:tc>
                <a:tc>
                  <a:txBody>
                    <a:bodyPr/>
                    <a:lstStyle/>
                    <a:p>
                      <a:r>
                        <a:rPr lang="en-US" sz="1000"/>
                        <a:t>85.24</a:t>
                      </a:r>
                    </a:p>
                  </a:txBody>
                  <a:tcPr/>
                </a:tc>
                <a:tc>
                  <a:txBody>
                    <a:bodyPr/>
                    <a:lstStyle/>
                    <a:p>
                      <a:r>
                        <a:rPr lang="en-US" sz="1000"/>
                        <a:t>39888</a:t>
                      </a:r>
                    </a:p>
                  </a:txBody>
                  <a:tcPr/>
                </a:tc>
                <a:tc>
                  <a:txBody>
                    <a:bodyPr/>
                    <a:lstStyle/>
                    <a:p>
                      <a:r>
                        <a:rPr lang="en-US" sz="1000"/>
                        <a:t>1595.52</a:t>
                      </a:r>
                    </a:p>
                  </a:txBody>
                  <a:tcPr/>
                </a:tc>
                <a:tc>
                  <a:txBody>
                    <a:bodyPr/>
                    <a:lstStyle/>
                    <a:p>
                      <a:r>
                        <a:rPr lang="en-US" sz="1000"/>
                        <a:t>12.343832784156 %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284977"/>
                  </a:ext>
                </a:extLst>
              </a:tr>
            </a:tbl>
          </a:graphicData>
        </a:graphic>
      </p:graphicFrame>
      <p:sp>
        <p:nvSpPr>
          <p:cNvPr id="4" name="Text Placeholder 3">
            <a:extLst>
              <a:ext uri="{FF2B5EF4-FFF2-40B4-BE49-F238E27FC236}">
                <a16:creationId xmlns:a16="http://schemas.microsoft.com/office/drawing/2014/main" id="{F80E8A00-509F-4726-83C1-F86907CBFAA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541440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57D0-1ED9-4AEE-A4DF-8587348CCD40}"/>
              </a:ext>
            </a:extLst>
          </p:cNvPr>
          <p:cNvSpPr>
            <a:spLocks noGrp="1"/>
          </p:cNvSpPr>
          <p:nvPr>
            <p:ph type="title"/>
          </p:nvPr>
        </p:nvSpPr>
        <p:spPr/>
        <p:txBody>
          <a:bodyPr/>
          <a:lstStyle/>
          <a:p>
            <a:r>
              <a:rPr lang="en-US"/>
              <a:t>LinkedIn Posts Table | All profiles - 1 of 23</a:t>
            </a:r>
          </a:p>
        </p:txBody>
      </p:sp>
      <p:graphicFrame>
        <p:nvGraphicFramePr>
          <p:cNvPr id="5" name="Table Placeholder 4">
            <a:extLst>
              <a:ext uri="{FF2B5EF4-FFF2-40B4-BE49-F238E27FC236}">
                <a16:creationId xmlns:a16="http://schemas.microsoft.com/office/drawing/2014/main" id="{020D5E08-EEB1-41B9-89F4-6B6529D1BC3E}"/>
              </a:ext>
            </a:extLst>
          </p:cNvPr>
          <p:cNvGraphicFramePr>
            <a:graphicFrameLocks noGrp="1"/>
          </p:cNvGraphicFramePr>
          <p:nvPr>
            <p:ph type="tbl" sz="quarter" idx="13"/>
            <p:extLst>
              <p:ext uri="{D42A27DB-BD31-4B8C-83A1-F6EECF244321}">
                <p14:modId xmlns:p14="http://schemas.microsoft.com/office/powerpoint/2010/main" val="1669424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47850165"/>
                    </a:ext>
                  </a:extLst>
                </a:gridCol>
                <a:gridCol w="1316736">
                  <a:extLst>
                    <a:ext uri="{9D8B030D-6E8A-4147-A177-3AD203B41FA5}">
                      <a16:colId xmlns:a16="http://schemas.microsoft.com/office/drawing/2014/main" val="2033706378"/>
                    </a:ext>
                  </a:extLst>
                </a:gridCol>
                <a:gridCol w="905256">
                  <a:extLst>
                    <a:ext uri="{9D8B030D-6E8A-4147-A177-3AD203B41FA5}">
                      <a16:colId xmlns:a16="http://schemas.microsoft.com/office/drawing/2014/main" val="19289628"/>
                    </a:ext>
                  </a:extLst>
                </a:gridCol>
                <a:gridCol w="658368">
                  <a:extLst>
                    <a:ext uri="{9D8B030D-6E8A-4147-A177-3AD203B41FA5}">
                      <a16:colId xmlns:a16="http://schemas.microsoft.com/office/drawing/2014/main" val="3739306603"/>
                    </a:ext>
                  </a:extLst>
                </a:gridCol>
                <a:gridCol w="658368">
                  <a:extLst>
                    <a:ext uri="{9D8B030D-6E8A-4147-A177-3AD203B41FA5}">
                      <a16:colId xmlns:a16="http://schemas.microsoft.com/office/drawing/2014/main" val="1443431584"/>
                    </a:ext>
                  </a:extLst>
                </a:gridCol>
                <a:gridCol w="658368">
                  <a:extLst>
                    <a:ext uri="{9D8B030D-6E8A-4147-A177-3AD203B41FA5}">
                      <a16:colId xmlns:a16="http://schemas.microsoft.com/office/drawing/2014/main" val="1845374128"/>
                    </a:ext>
                  </a:extLst>
                </a:gridCol>
                <a:gridCol w="658368">
                  <a:extLst>
                    <a:ext uri="{9D8B030D-6E8A-4147-A177-3AD203B41FA5}">
                      <a16:colId xmlns:a16="http://schemas.microsoft.com/office/drawing/2014/main" val="500197123"/>
                    </a:ext>
                  </a:extLst>
                </a:gridCol>
                <a:gridCol w="658368">
                  <a:extLst>
                    <a:ext uri="{9D8B030D-6E8A-4147-A177-3AD203B41FA5}">
                      <a16:colId xmlns:a16="http://schemas.microsoft.com/office/drawing/2014/main" val="1008799756"/>
                    </a:ext>
                  </a:extLst>
                </a:gridCol>
                <a:gridCol w="658368">
                  <a:extLst>
                    <a:ext uri="{9D8B030D-6E8A-4147-A177-3AD203B41FA5}">
                      <a16:colId xmlns:a16="http://schemas.microsoft.com/office/drawing/2014/main" val="3984985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8707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- 2023-06-01 08:52:55</a:t>
                      </a:r>
                      <a:r>
                        <a:rPr kumimoji="0" lang="en-US" sz="1000" b="0" i="0" u="none" strike="noStrike" kern="1200" cap="none" spc="0" normalizeH="0" baseline="0" noProof="0">
                          <a:ln>
                            <a:noFill/>
                          </a:ln>
                          <a:solidFill>
                            <a:prstClr val="black"/>
                          </a:solidFill>
                          <a:effectLst/>
                          <a:uLnTx/>
                          <a:uFillTx/>
                          <a:latin typeface="Calibri"/>
                          <a:ea typeface="+mn-ea"/>
                          <a:cs typeface="+mn-cs"/>
                        </a:rPr>
                        <a:t>
 With the right tools and methods, your enterprise can realize much more business value from #DataAnalytics. 
Carlos Navarro, our technology consulting practice director, shares his wealth of knowledge: https://lnkd.in/dXC8XhAr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https://media.licdn.com/dms/document/media/D4D1FAQGixb97XbvKig/feedshare-document-pdf-analyzed/0/1685602279192?e=1691499600&amp;v=beta&amp;t=11DdHjqCFm0SwT4UugCjaUY_X5Bps9x8wgUvDdGwGxg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6.3666300768386 %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a:t>
                      </a:r>
                    </a:p>
                  </a:txBody>
                  <a:tcPr/>
                </a:tc>
                <a:extLst>
                  <a:ext uri="{0D108BD9-81ED-4DB2-BD59-A6C34878D82A}">
                    <a16:rowId xmlns:a16="http://schemas.microsoft.com/office/drawing/2014/main" val="3176875115"/>
                  </a:ext>
                </a:extLst>
              </a:tr>
            </a:tbl>
          </a:graphicData>
        </a:graphic>
      </p:graphicFrame>
      <p:sp>
        <p:nvSpPr>
          <p:cNvPr id="4" name="Text Placeholder 3">
            <a:extLst>
              <a:ext uri="{FF2B5EF4-FFF2-40B4-BE49-F238E27FC236}">
                <a16:creationId xmlns:a16="http://schemas.microsoft.com/office/drawing/2014/main" id="{75D2D6BA-AD44-4DE2-AB9E-040A7B53982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645437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BF8B6-501E-4991-83DA-199B41F46995}"/>
              </a:ext>
            </a:extLst>
          </p:cNvPr>
          <p:cNvSpPr>
            <a:spLocks noGrp="1"/>
          </p:cNvSpPr>
          <p:nvPr>
            <p:ph type="title"/>
          </p:nvPr>
        </p:nvSpPr>
        <p:spPr/>
        <p:txBody>
          <a:bodyPr/>
          <a:lstStyle/>
          <a:p>
            <a:r>
              <a:rPr lang="en-US"/>
              <a:t>LinkedIn Posts Table | All profiles - 2 of 23</a:t>
            </a:r>
          </a:p>
        </p:txBody>
      </p:sp>
      <p:graphicFrame>
        <p:nvGraphicFramePr>
          <p:cNvPr id="5" name="Table Placeholder 4">
            <a:extLst>
              <a:ext uri="{FF2B5EF4-FFF2-40B4-BE49-F238E27FC236}">
                <a16:creationId xmlns:a16="http://schemas.microsoft.com/office/drawing/2014/main" id="{07B5C54A-846F-4DC4-B7B3-05A9629ADA1F}"/>
              </a:ext>
            </a:extLst>
          </p:cNvPr>
          <p:cNvGraphicFramePr>
            <a:graphicFrameLocks noGrp="1"/>
          </p:cNvGraphicFramePr>
          <p:nvPr>
            <p:ph type="tbl" sz="quarter" idx="13"/>
            <p:extLst>
              <p:ext uri="{D42A27DB-BD31-4B8C-83A1-F6EECF244321}">
                <p14:modId xmlns:p14="http://schemas.microsoft.com/office/powerpoint/2010/main" val="3835138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60125812"/>
                    </a:ext>
                  </a:extLst>
                </a:gridCol>
                <a:gridCol w="1316736">
                  <a:extLst>
                    <a:ext uri="{9D8B030D-6E8A-4147-A177-3AD203B41FA5}">
                      <a16:colId xmlns:a16="http://schemas.microsoft.com/office/drawing/2014/main" val="3361175943"/>
                    </a:ext>
                  </a:extLst>
                </a:gridCol>
                <a:gridCol w="905256">
                  <a:extLst>
                    <a:ext uri="{9D8B030D-6E8A-4147-A177-3AD203B41FA5}">
                      <a16:colId xmlns:a16="http://schemas.microsoft.com/office/drawing/2014/main" val="3977324610"/>
                    </a:ext>
                  </a:extLst>
                </a:gridCol>
                <a:gridCol w="658368">
                  <a:extLst>
                    <a:ext uri="{9D8B030D-6E8A-4147-A177-3AD203B41FA5}">
                      <a16:colId xmlns:a16="http://schemas.microsoft.com/office/drawing/2014/main" val="3210562151"/>
                    </a:ext>
                  </a:extLst>
                </a:gridCol>
                <a:gridCol w="658368">
                  <a:extLst>
                    <a:ext uri="{9D8B030D-6E8A-4147-A177-3AD203B41FA5}">
                      <a16:colId xmlns:a16="http://schemas.microsoft.com/office/drawing/2014/main" val="3813825455"/>
                    </a:ext>
                  </a:extLst>
                </a:gridCol>
                <a:gridCol w="658368">
                  <a:extLst>
                    <a:ext uri="{9D8B030D-6E8A-4147-A177-3AD203B41FA5}">
                      <a16:colId xmlns:a16="http://schemas.microsoft.com/office/drawing/2014/main" val="2276620782"/>
                    </a:ext>
                  </a:extLst>
                </a:gridCol>
                <a:gridCol w="658368">
                  <a:extLst>
                    <a:ext uri="{9D8B030D-6E8A-4147-A177-3AD203B41FA5}">
                      <a16:colId xmlns:a16="http://schemas.microsoft.com/office/drawing/2014/main" val="2330031137"/>
                    </a:ext>
                  </a:extLst>
                </a:gridCol>
                <a:gridCol w="658368">
                  <a:extLst>
                    <a:ext uri="{9D8B030D-6E8A-4147-A177-3AD203B41FA5}">
                      <a16:colId xmlns:a16="http://schemas.microsoft.com/office/drawing/2014/main" val="2136454907"/>
                    </a:ext>
                  </a:extLst>
                </a:gridCol>
                <a:gridCol w="658368">
                  <a:extLst>
                    <a:ext uri="{9D8B030D-6E8A-4147-A177-3AD203B41FA5}">
                      <a16:colId xmlns:a16="http://schemas.microsoft.com/office/drawing/2014/main" val="43434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6719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- 2023-06-05 10:13:23</a:t>
                      </a:r>
                      <a:r>
                        <a:rPr kumimoji="0" lang="en-US" sz="1000" b="0" i="0" u="none" strike="noStrike" kern="1200" cap="none" spc="0" normalizeH="0" baseline="0" noProof="0">
                          <a:ln>
                            <a:noFill/>
                          </a:ln>
                          <a:solidFill>
                            <a:prstClr val="black"/>
                          </a:solidFill>
                          <a:effectLst/>
                          <a:uLnTx/>
                          <a:uFillTx/>
                          <a:latin typeface="Calibri"/>
                          <a:ea typeface="+mn-ea"/>
                          <a:cs typeface="+mn-cs"/>
                        </a:rPr>
                        <a:t>
 Are you currently grappling with the complexities of #ESG reporting? Do you find yourself overwhelmed by the ever-evolving landscape and the constant shifts in frameworks and methodologies? 
Lingaro #SupplyChain expert Mateusz Panek shares his valuable insights and best practices that will propel your #ESGreporting to unprecedented heights and discover the remarkable potential that analytics holds in this process. Learn how: https://lnkd.in/dZsTi7vX
#sustainability #sustainabilityreporting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https://media.licdn.com/dms/document/media/D4D1FAQFgvSjCvOVF6w/feedshare-document-pdf-analyzed/0/1685952767381?e=1691499600&amp;v=beta&amp;t=xVZ8v90B4nBQZh8780IX_Q6nncTYPfk7kXLNHQn2jCc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6.2958171625701 %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2319</a:t>
                      </a:r>
                    </a:p>
                  </a:txBody>
                  <a:tcPr/>
                </a:tc>
                <a:extLst>
                  <a:ext uri="{0D108BD9-81ED-4DB2-BD59-A6C34878D82A}">
                    <a16:rowId xmlns:a16="http://schemas.microsoft.com/office/drawing/2014/main" val="3594040042"/>
                  </a:ext>
                </a:extLst>
              </a:tr>
            </a:tbl>
          </a:graphicData>
        </a:graphic>
      </p:graphicFrame>
      <p:sp>
        <p:nvSpPr>
          <p:cNvPr id="4" name="Text Placeholder 3">
            <a:extLst>
              <a:ext uri="{FF2B5EF4-FFF2-40B4-BE49-F238E27FC236}">
                <a16:creationId xmlns:a16="http://schemas.microsoft.com/office/drawing/2014/main" id="{83492F7C-8AD0-4B2B-B57C-86035758115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700448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90558-1312-4FF8-BE8F-D33D543CE0A4}"/>
              </a:ext>
            </a:extLst>
          </p:cNvPr>
          <p:cNvSpPr>
            <a:spLocks noGrp="1"/>
          </p:cNvSpPr>
          <p:nvPr>
            <p:ph type="title"/>
          </p:nvPr>
        </p:nvSpPr>
        <p:spPr/>
        <p:txBody>
          <a:bodyPr/>
          <a:lstStyle/>
          <a:p>
            <a:r>
              <a:rPr lang="en-US"/>
              <a:t>LinkedIn Posts Table | All profiles - 3 of 23</a:t>
            </a:r>
          </a:p>
        </p:txBody>
      </p:sp>
      <p:graphicFrame>
        <p:nvGraphicFramePr>
          <p:cNvPr id="5" name="Table Placeholder 4">
            <a:extLst>
              <a:ext uri="{FF2B5EF4-FFF2-40B4-BE49-F238E27FC236}">
                <a16:creationId xmlns:a16="http://schemas.microsoft.com/office/drawing/2014/main" id="{6AEC4B06-ED90-4D26-B0A9-C4C72CDC1D75}"/>
              </a:ext>
            </a:extLst>
          </p:cNvPr>
          <p:cNvGraphicFramePr>
            <a:graphicFrameLocks noGrp="1"/>
          </p:cNvGraphicFramePr>
          <p:nvPr>
            <p:ph type="tbl" sz="quarter" idx="13"/>
            <p:extLst>
              <p:ext uri="{D42A27DB-BD31-4B8C-83A1-F6EECF244321}">
                <p14:modId xmlns:p14="http://schemas.microsoft.com/office/powerpoint/2010/main" val="60759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72509261"/>
                    </a:ext>
                  </a:extLst>
                </a:gridCol>
                <a:gridCol w="1316736">
                  <a:extLst>
                    <a:ext uri="{9D8B030D-6E8A-4147-A177-3AD203B41FA5}">
                      <a16:colId xmlns:a16="http://schemas.microsoft.com/office/drawing/2014/main" val="1443800054"/>
                    </a:ext>
                  </a:extLst>
                </a:gridCol>
                <a:gridCol w="905256">
                  <a:extLst>
                    <a:ext uri="{9D8B030D-6E8A-4147-A177-3AD203B41FA5}">
                      <a16:colId xmlns:a16="http://schemas.microsoft.com/office/drawing/2014/main" val="884808869"/>
                    </a:ext>
                  </a:extLst>
                </a:gridCol>
                <a:gridCol w="658368">
                  <a:extLst>
                    <a:ext uri="{9D8B030D-6E8A-4147-A177-3AD203B41FA5}">
                      <a16:colId xmlns:a16="http://schemas.microsoft.com/office/drawing/2014/main" val="1458072132"/>
                    </a:ext>
                  </a:extLst>
                </a:gridCol>
                <a:gridCol w="658368">
                  <a:extLst>
                    <a:ext uri="{9D8B030D-6E8A-4147-A177-3AD203B41FA5}">
                      <a16:colId xmlns:a16="http://schemas.microsoft.com/office/drawing/2014/main" val="1199970247"/>
                    </a:ext>
                  </a:extLst>
                </a:gridCol>
                <a:gridCol w="658368">
                  <a:extLst>
                    <a:ext uri="{9D8B030D-6E8A-4147-A177-3AD203B41FA5}">
                      <a16:colId xmlns:a16="http://schemas.microsoft.com/office/drawing/2014/main" val="3594255363"/>
                    </a:ext>
                  </a:extLst>
                </a:gridCol>
                <a:gridCol w="658368">
                  <a:extLst>
                    <a:ext uri="{9D8B030D-6E8A-4147-A177-3AD203B41FA5}">
                      <a16:colId xmlns:a16="http://schemas.microsoft.com/office/drawing/2014/main" val="1490054739"/>
                    </a:ext>
                  </a:extLst>
                </a:gridCol>
                <a:gridCol w="658368">
                  <a:extLst>
                    <a:ext uri="{9D8B030D-6E8A-4147-A177-3AD203B41FA5}">
                      <a16:colId xmlns:a16="http://schemas.microsoft.com/office/drawing/2014/main" val="592951239"/>
                    </a:ext>
                  </a:extLst>
                </a:gridCol>
                <a:gridCol w="658368">
                  <a:extLst>
                    <a:ext uri="{9D8B030D-6E8A-4147-A177-3AD203B41FA5}">
                      <a16:colId xmlns:a16="http://schemas.microsoft.com/office/drawing/2014/main" val="213991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83086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- 2023-06-07 09:45:52</a:t>
                      </a:r>
                      <a:r>
                        <a:rPr kumimoji="0" lang="en-US" sz="1000" b="0" i="0" u="none" strike="noStrike" kern="1200" cap="none" spc="0" normalizeH="0" baseline="0" noProof="0">
                          <a:ln>
                            <a:noFill/>
                          </a:ln>
                          <a:solidFill>
                            <a:prstClr val="black"/>
                          </a:solidFill>
                          <a:effectLst/>
                          <a:uLnTx/>
                          <a:uFillTx/>
                          <a:latin typeface="Calibri"/>
                          <a:ea typeface="+mn-ea"/>
                          <a:cs typeface="+mn-cs"/>
                        </a:rPr>
                        <a:t>
 An IDC research cited that 83% of CEOs are struggling with technological and cultural changes needed for their data strategy.
To tackle this, many enterprises are turning to old, new, and hybrid #DataManagement paradigms — #DataLakehouse, #DataFabric, and #DataMesh. Which one suits your organization best?
Carlos Navarro, senior director of Lingaro’s technology consulting practice, provides a guide on what’s next for enterprises in data management: https://lnkd.in/duKdd5_f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https://media.licdn.com/dms/document/media/D4D1FAQEC-ea2AMhu1g/feedshare-document-pdf-analyzed/0/1686123889790?e=1691499600&amp;v=beta&amp;t=XhVHz6gDOGDSDCXxfUqNcCwuQdrBRTgxirowzJruYBE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13.099315068493 %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extLst>
                  <a:ext uri="{0D108BD9-81ED-4DB2-BD59-A6C34878D82A}">
                    <a16:rowId xmlns:a16="http://schemas.microsoft.com/office/drawing/2014/main" val="3552726893"/>
                  </a:ext>
                </a:extLst>
              </a:tr>
            </a:tbl>
          </a:graphicData>
        </a:graphic>
      </p:graphicFrame>
      <p:sp>
        <p:nvSpPr>
          <p:cNvPr id="4" name="Text Placeholder 3">
            <a:extLst>
              <a:ext uri="{FF2B5EF4-FFF2-40B4-BE49-F238E27FC236}">
                <a16:creationId xmlns:a16="http://schemas.microsoft.com/office/drawing/2014/main" id="{F2058AEB-3818-49D1-AA67-C1093AAEC25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9506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D6DB-316C-45A6-B99A-5FD3C89F188D}"/>
              </a:ext>
            </a:extLst>
          </p:cNvPr>
          <p:cNvSpPr>
            <a:spLocks noGrp="1"/>
          </p:cNvSpPr>
          <p:nvPr>
            <p:ph type="title"/>
          </p:nvPr>
        </p:nvSpPr>
        <p:spPr/>
        <p:txBody>
          <a:bodyPr/>
          <a:lstStyle/>
          <a:p>
            <a:r>
              <a:rPr lang="en-US"/>
              <a:t>LinkedIn Posts Table | All profiles - 4 of 23</a:t>
            </a:r>
          </a:p>
        </p:txBody>
      </p:sp>
      <p:graphicFrame>
        <p:nvGraphicFramePr>
          <p:cNvPr id="5" name="Table Placeholder 4">
            <a:extLst>
              <a:ext uri="{FF2B5EF4-FFF2-40B4-BE49-F238E27FC236}">
                <a16:creationId xmlns:a16="http://schemas.microsoft.com/office/drawing/2014/main" id="{E6C97772-AD55-49E3-8F30-64A6B3A2DB99}"/>
              </a:ext>
            </a:extLst>
          </p:cNvPr>
          <p:cNvGraphicFramePr>
            <a:graphicFrameLocks noGrp="1"/>
          </p:cNvGraphicFramePr>
          <p:nvPr>
            <p:ph type="tbl" sz="quarter" idx="13"/>
            <p:extLst>
              <p:ext uri="{D42A27DB-BD31-4B8C-83A1-F6EECF244321}">
                <p14:modId xmlns:p14="http://schemas.microsoft.com/office/powerpoint/2010/main" val="361866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75944854"/>
                    </a:ext>
                  </a:extLst>
                </a:gridCol>
                <a:gridCol w="1316736">
                  <a:extLst>
                    <a:ext uri="{9D8B030D-6E8A-4147-A177-3AD203B41FA5}">
                      <a16:colId xmlns:a16="http://schemas.microsoft.com/office/drawing/2014/main" val="1466559686"/>
                    </a:ext>
                  </a:extLst>
                </a:gridCol>
                <a:gridCol w="905256">
                  <a:extLst>
                    <a:ext uri="{9D8B030D-6E8A-4147-A177-3AD203B41FA5}">
                      <a16:colId xmlns:a16="http://schemas.microsoft.com/office/drawing/2014/main" val="2325912021"/>
                    </a:ext>
                  </a:extLst>
                </a:gridCol>
                <a:gridCol w="658368">
                  <a:extLst>
                    <a:ext uri="{9D8B030D-6E8A-4147-A177-3AD203B41FA5}">
                      <a16:colId xmlns:a16="http://schemas.microsoft.com/office/drawing/2014/main" val="1690038595"/>
                    </a:ext>
                  </a:extLst>
                </a:gridCol>
                <a:gridCol w="658368">
                  <a:extLst>
                    <a:ext uri="{9D8B030D-6E8A-4147-A177-3AD203B41FA5}">
                      <a16:colId xmlns:a16="http://schemas.microsoft.com/office/drawing/2014/main" val="2916010040"/>
                    </a:ext>
                  </a:extLst>
                </a:gridCol>
                <a:gridCol w="658368">
                  <a:extLst>
                    <a:ext uri="{9D8B030D-6E8A-4147-A177-3AD203B41FA5}">
                      <a16:colId xmlns:a16="http://schemas.microsoft.com/office/drawing/2014/main" val="4170346735"/>
                    </a:ext>
                  </a:extLst>
                </a:gridCol>
                <a:gridCol w="658368">
                  <a:extLst>
                    <a:ext uri="{9D8B030D-6E8A-4147-A177-3AD203B41FA5}">
                      <a16:colId xmlns:a16="http://schemas.microsoft.com/office/drawing/2014/main" val="3868138559"/>
                    </a:ext>
                  </a:extLst>
                </a:gridCol>
                <a:gridCol w="658368">
                  <a:extLst>
                    <a:ext uri="{9D8B030D-6E8A-4147-A177-3AD203B41FA5}">
                      <a16:colId xmlns:a16="http://schemas.microsoft.com/office/drawing/2014/main" val="2378937190"/>
                    </a:ext>
                  </a:extLst>
                </a:gridCol>
                <a:gridCol w="658368">
                  <a:extLst>
                    <a:ext uri="{9D8B030D-6E8A-4147-A177-3AD203B41FA5}">
                      <a16:colId xmlns:a16="http://schemas.microsoft.com/office/drawing/2014/main" val="98457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8755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- 2023-06-13 09:50:09</a:t>
                      </a:r>
                      <a:r>
                        <a:rPr kumimoji="0" lang="en-US" sz="1000" b="0" i="0" u="none" strike="noStrike" kern="1200" cap="none" spc="0" normalizeH="0" baseline="0" noProof="0">
                          <a:ln>
                            <a:noFill/>
                          </a:ln>
                          <a:solidFill>
                            <a:prstClr val="black"/>
                          </a:solidFill>
                          <a:effectLst/>
                          <a:uLnTx/>
                          <a:uFillTx/>
                          <a:latin typeface="Calibri"/>
                          <a:ea typeface="+mn-ea"/>
                          <a:cs typeface="+mn-cs"/>
                        </a:rPr>
                        <a:t>
 How much do you pay for a cup of coffee in a café? In sustainability, every sip can have an impact on the bottom line, to the environment, and to people around the world. 
Lingaro’s expert, Mateusz Panek, breaks this price down and explains external costs in #SupplyChain #sustainability — and how #DataAnalytics can help enterprises figure them into their sustainability and #ESG goals.
Read more: https://lnkd.in/dubMwg7w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https://media.licdn.com/dms/document/media/D4D1FAQHSpfNrcCQoFA/feedshare-document-pdf-analyzed/0/1686640777283?e=1691499600&amp;v=beta&amp;t=3nae8EUF3vkp0nLGzGgQN9qbH_RwPsdHiZTuGKuDJvg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6.790450928382 %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extLst>
                  <a:ext uri="{0D108BD9-81ED-4DB2-BD59-A6C34878D82A}">
                    <a16:rowId xmlns:a16="http://schemas.microsoft.com/office/drawing/2014/main" val="265186364"/>
                  </a:ext>
                </a:extLst>
              </a:tr>
            </a:tbl>
          </a:graphicData>
        </a:graphic>
      </p:graphicFrame>
      <p:sp>
        <p:nvSpPr>
          <p:cNvPr id="4" name="Text Placeholder 3">
            <a:extLst>
              <a:ext uri="{FF2B5EF4-FFF2-40B4-BE49-F238E27FC236}">
                <a16:creationId xmlns:a16="http://schemas.microsoft.com/office/drawing/2014/main" id="{7A44F626-9E79-480C-8BE5-066CE646089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26147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5DCF1-F728-460D-A2C6-EEA1BCA915E6}"/>
              </a:ext>
            </a:extLst>
          </p:cNvPr>
          <p:cNvSpPr>
            <a:spLocks noGrp="1"/>
          </p:cNvSpPr>
          <p:nvPr>
            <p:ph type="title"/>
          </p:nvPr>
        </p:nvSpPr>
        <p:spPr/>
        <p:txBody>
          <a:bodyPr/>
          <a:lstStyle/>
          <a:p>
            <a:r>
              <a:rPr lang="en-US"/>
              <a:t>LinkedIn Posts Table | All profiles - 5 of 23</a:t>
            </a:r>
          </a:p>
        </p:txBody>
      </p:sp>
      <p:graphicFrame>
        <p:nvGraphicFramePr>
          <p:cNvPr id="5" name="Table Placeholder 4">
            <a:extLst>
              <a:ext uri="{FF2B5EF4-FFF2-40B4-BE49-F238E27FC236}">
                <a16:creationId xmlns:a16="http://schemas.microsoft.com/office/drawing/2014/main" id="{0D969D6F-434F-44B6-9BED-F29FD514216E}"/>
              </a:ext>
            </a:extLst>
          </p:cNvPr>
          <p:cNvGraphicFramePr>
            <a:graphicFrameLocks noGrp="1"/>
          </p:cNvGraphicFramePr>
          <p:nvPr>
            <p:ph type="tbl" sz="quarter" idx="13"/>
            <p:extLst>
              <p:ext uri="{D42A27DB-BD31-4B8C-83A1-F6EECF244321}">
                <p14:modId xmlns:p14="http://schemas.microsoft.com/office/powerpoint/2010/main" val="241968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54838892"/>
                    </a:ext>
                  </a:extLst>
                </a:gridCol>
                <a:gridCol w="1316736">
                  <a:extLst>
                    <a:ext uri="{9D8B030D-6E8A-4147-A177-3AD203B41FA5}">
                      <a16:colId xmlns:a16="http://schemas.microsoft.com/office/drawing/2014/main" val="3154994919"/>
                    </a:ext>
                  </a:extLst>
                </a:gridCol>
                <a:gridCol w="905256">
                  <a:extLst>
                    <a:ext uri="{9D8B030D-6E8A-4147-A177-3AD203B41FA5}">
                      <a16:colId xmlns:a16="http://schemas.microsoft.com/office/drawing/2014/main" val="1181676602"/>
                    </a:ext>
                  </a:extLst>
                </a:gridCol>
                <a:gridCol w="658368">
                  <a:extLst>
                    <a:ext uri="{9D8B030D-6E8A-4147-A177-3AD203B41FA5}">
                      <a16:colId xmlns:a16="http://schemas.microsoft.com/office/drawing/2014/main" val="1037658532"/>
                    </a:ext>
                  </a:extLst>
                </a:gridCol>
                <a:gridCol w="658368">
                  <a:extLst>
                    <a:ext uri="{9D8B030D-6E8A-4147-A177-3AD203B41FA5}">
                      <a16:colId xmlns:a16="http://schemas.microsoft.com/office/drawing/2014/main" val="2085467618"/>
                    </a:ext>
                  </a:extLst>
                </a:gridCol>
                <a:gridCol w="658368">
                  <a:extLst>
                    <a:ext uri="{9D8B030D-6E8A-4147-A177-3AD203B41FA5}">
                      <a16:colId xmlns:a16="http://schemas.microsoft.com/office/drawing/2014/main" val="4235385630"/>
                    </a:ext>
                  </a:extLst>
                </a:gridCol>
                <a:gridCol w="658368">
                  <a:extLst>
                    <a:ext uri="{9D8B030D-6E8A-4147-A177-3AD203B41FA5}">
                      <a16:colId xmlns:a16="http://schemas.microsoft.com/office/drawing/2014/main" val="1393599502"/>
                    </a:ext>
                  </a:extLst>
                </a:gridCol>
                <a:gridCol w="658368">
                  <a:extLst>
                    <a:ext uri="{9D8B030D-6E8A-4147-A177-3AD203B41FA5}">
                      <a16:colId xmlns:a16="http://schemas.microsoft.com/office/drawing/2014/main" val="3698856549"/>
                    </a:ext>
                  </a:extLst>
                </a:gridCol>
                <a:gridCol w="658368">
                  <a:extLst>
                    <a:ext uri="{9D8B030D-6E8A-4147-A177-3AD203B41FA5}">
                      <a16:colId xmlns:a16="http://schemas.microsoft.com/office/drawing/2014/main" val="1851906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7304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- 2023-06-14 09:46:42</a:t>
                      </a:r>
                      <a:r>
                        <a:rPr kumimoji="0" lang="en-US" sz="1000" b="0" i="0" u="none" strike="noStrike" kern="1200" cap="none" spc="0" normalizeH="0" baseline="0" noProof="0">
                          <a:ln>
                            <a:noFill/>
                          </a:ln>
                          <a:solidFill>
                            <a:prstClr val="black"/>
                          </a:solidFill>
                          <a:effectLst/>
                          <a:uLnTx/>
                          <a:uFillTx/>
                          <a:latin typeface="Calibri"/>
                          <a:ea typeface="+mn-ea"/>
                          <a:cs typeface="+mn-cs"/>
                        </a:rPr>
                        <a:t>
 Maximizing the value of data assets has never been important than ever before. Carlos Navarro, senior director at Lingaro’s technology consulting practice, gives an in-depth comparison of three main paradigms in #DataManagement: #DataLakehouse, #DataFabric, and #DataMesh. 
Read more: https://lnkd.in/dmY_zPdB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https://media.licdn.com/dms/document/media/D4D1FAQFmRuGshDxyfg/feedshare-document-pdf-analyzed/0/1686726964416?e=1691499600&amp;v=beta&amp;t=KsOH0bl1iJVSfzgGCwoud0NtYuXFTJ8EKF20Kh93F20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12.252964426877 %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3542</a:t>
                      </a:r>
                    </a:p>
                  </a:txBody>
                  <a:tcPr/>
                </a:tc>
                <a:extLst>
                  <a:ext uri="{0D108BD9-81ED-4DB2-BD59-A6C34878D82A}">
                    <a16:rowId xmlns:a16="http://schemas.microsoft.com/office/drawing/2014/main" val="439749122"/>
                  </a:ext>
                </a:extLst>
              </a:tr>
            </a:tbl>
          </a:graphicData>
        </a:graphic>
      </p:graphicFrame>
      <p:sp>
        <p:nvSpPr>
          <p:cNvPr id="4" name="Text Placeholder 3">
            <a:extLst>
              <a:ext uri="{FF2B5EF4-FFF2-40B4-BE49-F238E27FC236}">
                <a16:creationId xmlns:a16="http://schemas.microsoft.com/office/drawing/2014/main" id="{F96D163E-2444-4717-8246-640CD0D5CD7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278522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C0E6F-1F36-4318-A6DC-79F6363E8598}"/>
              </a:ext>
            </a:extLst>
          </p:cNvPr>
          <p:cNvSpPr>
            <a:spLocks noGrp="1"/>
          </p:cNvSpPr>
          <p:nvPr>
            <p:ph type="title"/>
          </p:nvPr>
        </p:nvSpPr>
        <p:spPr/>
        <p:txBody>
          <a:bodyPr/>
          <a:lstStyle/>
          <a:p>
            <a:r>
              <a:rPr lang="en-US"/>
              <a:t>LinkedIn Posts Table | All profiles - 6 of 23</a:t>
            </a:r>
          </a:p>
        </p:txBody>
      </p:sp>
      <p:graphicFrame>
        <p:nvGraphicFramePr>
          <p:cNvPr id="5" name="Table Placeholder 4">
            <a:extLst>
              <a:ext uri="{FF2B5EF4-FFF2-40B4-BE49-F238E27FC236}">
                <a16:creationId xmlns:a16="http://schemas.microsoft.com/office/drawing/2014/main" id="{51723574-8EBC-4339-83DE-78DADCAF6ADA}"/>
              </a:ext>
            </a:extLst>
          </p:cNvPr>
          <p:cNvGraphicFramePr>
            <a:graphicFrameLocks noGrp="1"/>
          </p:cNvGraphicFramePr>
          <p:nvPr>
            <p:ph type="tbl" sz="quarter" idx="13"/>
            <p:extLst>
              <p:ext uri="{D42A27DB-BD31-4B8C-83A1-F6EECF244321}">
                <p14:modId xmlns:p14="http://schemas.microsoft.com/office/powerpoint/2010/main" val="329668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55720564"/>
                    </a:ext>
                  </a:extLst>
                </a:gridCol>
                <a:gridCol w="1316736">
                  <a:extLst>
                    <a:ext uri="{9D8B030D-6E8A-4147-A177-3AD203B41FA5}">
                      <a16:colId xmlns:a16="http://schemas.microsoft.com/office/drawing/2014/main" val="2357233842"/>
                    </a:ext>
                  </a:extLst>
                </a:gridCol>
                <a:gridCol w="905256">
                  <a:extLst>
                    <a:ext uri="{9D8B030D-6E8A-4147-A177-3AD203B41FA5}">
                      <a16:colId xmlns:a16="http://schemas.microsoft.com/office/drawing/2014/main" val="3795716714"/>
                    </a:ext>
                  </a:extLst>
                </a:gridCol>
                <a:gridCol w="658368">
                  <a:extLst>
                    <a:ext uri="{9D8B030D-6E8A-4147-A177-3AD203B41FA5}">
                      <a16:colId xmlns:a16="http://schemas.microsoft.com/office/drawing/2014/main" val="639494390"/>
                    </a:ext>
                  </a:extLst>
                </a:gridCol>
                <a:gridCol w="658368">
                  <a:extLst>
                    <a:ext uri="{9D8B030D-6E8A-4147-A177-3AD203B41FA5}">
                      <a16:colId xmlns:a16="http://schemas.microsoft.com/office/drawing/2014/main" val="3932176202"/>
                    </a:ext>
                  </a:extLst>
                </a:gridCol>
                <a:gridCol w="658368">
                  <a:extLst>
                    <a:ext uri="{9D8B030D-6E8A-4147-A177-3AD203B41FA5}">
                      <a16:colId xmlns:a16="http://schemas.microsoft.com/office/drawing/2014/main" val="2955384381"/>
                    </a:ext>
                  </a:extLst>
                </a:gridCol>
                <a:gridCol w="658368">
                  <a:extLst>
                    <a:ext uri="{9D8B030D-6E8A-4147-A177-3AD203B41FA5}">
                      <a16:colId xmlns:a16="http://schemas.microsoft.com/office/drawing/2014/main" val="769593106"/>
                    </a:ext>
                  </a:extLst>
                </a:gridCol>
                <a:gridCol w="658368">
                  <a:extLst>
                    <a:ext uri="{9D8B030D-6E8A-4147-A177-3AD203B41FA5}">
                      <a16:colId xmlns:a16="http://schemas.microsoft.com/office/drawing/2014/main" val="4378816"/>
                    </a:ext>
                  </a:extLst>
                </a:gridCol>
                <a:gridCol w="658368">
                  <a:extLst>
                    <a:ext uri="{9D8B030D-6E8A-4147-A177-3AD203B41FA5}">
                      <a16:colId xmlns:a16="http://schemas.microsoft.com/office/drawing/2014/main" val="1973354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52167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- 2023-06-15 11:21:52</a:t>
                      </a:r>
                      <a:r>
                        <a:rPr kumimoji="0" lang="en-US" sz="1000" b="0" i="0" u="none" strike="noStrike" kern="1200" cap="none" spc="0" normalizeH="0" baseline="0" noProof="0">
                          <a:ln>
                            <a:noFill/>
                          </a:ln>
                          <a:solidFill>
                            <a:prstClr val="black"/>
                          </a:solidFill>
                          <a:effectLst/>
                          <a:uLnTx/>
                          <a:uFillTx/>
                          <a:latin typeface="Calibri"/>
                          <a:ea typeface="+mn-ea"/>
                          <a:cs typeface="+mn-cs"/>
                        </a:rPr>
                        <a:t>
 #ComposableCommerce is about giving businesses the flexibility, agility, and freedom to transform their #ECommerce and #DigitalCommerce, but it might not always be the answer to their business needs and strategy.
Roman Baluta, director of Lingaro Group's #DigitalCommerce practice, gives a rundown of this approach, its pros and cons, and what companies need to do before adopting it: https://lnkd.in/dhJTbyXW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https://media.licdn.com/dms/document/media/D561FAQGrj32hXS03hg/feedshare-document-pdf-analyzed/0/1686820605350?e=1691499600&amp;v=beta&amp;t=lwsJ0E9XD9faoGZin6I2Tbncd7OndellLaaxXIz3deI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5.9449311639549 %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a:t>
                      </a:r>
                    </a:p>
                  </a:txBody>
                  <a:tcPr/>
                </a:tc>
                <a:extLst>
                  <a:ext uri="{0D108BD9-81ED-4DB2-BD59-A6C34878D82A}">
                    <a16:rowId xmlns:a16="http://schemas.microsoft.com/office/drawing/2014/main" val="2488217895"/>
                  </a:ext>
                </a:extLst>
              </a:tr>
            </a:tbl>
          </a:graphicData>
        </a:graphic>
      </p:graphicFrame>
      <p:sp>
        <p:nvSpPr>
          <p:cNvPr id="4" name="Text Placeholder 3">
            <a:extLst>
              <a:ext uri="{FF2B5EF4-FFF2-40B4-BE49-F238E27FC236}">
                <a16:creationId xmlns:a16="http://schemas.microsoft.com/office/drawing/2014/main" id="{9AD0BAB1-787F-49BC-AB25-856B927CC6A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698016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7C0D-E4FC-45FC-B036-D4188225C28F}"/>
              </a:ext>
            </a:extLst>
          </p:cNvPr>
          <p:cNvSpPr>
            <a:spLocks noGrp="1"/>
          </p:cNvSpPr>
          <p:nvPr>
            <p:ph type="title"/>
          </p:nvPr>
        </p:nvSpPr>
        <p:spPr/>
        <p:txBody>
          <a:bodyPr/>
          <a:lstStyle/>
          <a:p>
            <a:r>
              <a:rPr lang="en-US"/>
              <a:t>LinkedIn Posts Table | All profiles - 7 of 23</a:t>
            </a:r>
          </a:p>
        </p:txBody>
      </p:sp>
      <p:graphicFrame>
        <p:nvGraphicFramePr>
          <p:cNvPr id="5" name="Table Placeholder 4">
            <a:extLst>
              <a:ext uri="{FF2B5EF4-FFF2-40B4-BE49-F238E27FC236}">
                <a16:creationId xmlns:a16="http://schemas.microsoft.com/office/drawing/2014/main" id="{7AF23F06-9BB7-488A-B0FC-DA5DA860E199}"/>
              </a:ext>
            </a:extLst>
          </p:cNvPr>
          <p:cNvGraphicFramePr>
            <a:graphicFrameLocks noGrp="1"/>
          </p:cNvGraphicFramePr>
          <p:nvPr>
            <p:ph type="tbl" sz="quarter" idx="13"/>
            <p:extLst>
              <p:ext uri="{D42A27DB-BD31-4B8C-83A1-F6EECF244321}">
                <p14:modId xmlns:p14="http://schemas.microsoft.com/office/powerpoint/2010/main" val="460677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97200414"/>
                    </a:ext>
                  </a:extLst>
                </a:gridCol>
                <a:gridCol w="1316736">
                  <a:extLst>
                    <a:ext uri="{9D8B030D-6E8A-4147-A177-3AD203B41FA5}">
                      <a16:colId xmlns:a16="http://schemas.microsoft.com/office/drawing/2014/main" val="1779270180"/>
                    </a:ext>
                  </a:extLst>
                </a:gridCol>
                <a:gridCol w="905256">
                  <a:extLst>
                    <a:ext uri="{9D8B030D-6E8A-4147-A177-3AD203B41FA5}">
                      <a16:colId xmlns:a16="http://schemas.microsoft.com/office/drawing/2014/main" val="4067323951"/>
                    </a:ext>
                  </a:extLst>
                </a:gridCol>
                <a:gridCol w="658368">
                  <a:extLst>
                    <a:ext uri="{9D8B030D-6E8A-4147-A177-3AD203B41FA5}">
                      <a16:colId xmlns:a16="http://schemas.microsoft.com/office/drawing/2014/main" val="2972042997"/>
                    </a:ext>
                  </a:extLst>
                </a:gridCol>
                <a:gridCol w="658368">
                  <a:extLst>
                    <a:ext uri="{9D8B030D-6E8A-4147-A177-3AD203B41FA5}">
                      <a16:colId xmlns:a16="http://schemas.microsoft.com/office/drawing/2014/main" val="4285208493"/>
                    </a:ext>
                  </a:extLst>
                </a:gridCol>
                <a:gridCol w="658368">
                  <a:extLst>
                    <a:ext uri="{9D8B030D-6E8A-4147-A177-3AD203B41FA5}">
                      <a16:colId xmlns:a16="http://schemas.microsoft.com/office/drawing/2014/main" val="1526352545"/>
                    </a:ext>
                  </a:extLst>
                </a:gridCol>
                <a:gridCol w="658368">
                  <a:extLst>
                    <a:ext uri="{9D8B030D-6E8A-4147-A177-3AD203B41FA5}">
                      <a16:colId xmlns:a16="http://schemas.microsoft.com/office/drawing/2014/main" val="2947252743"/>
                    </a:ext>
                  </a:extLst>
                </a:gridCol>
                <a:gridCol w="658368">
                  <a:extLst>
                    <a:ext uri="{9D8B030D-6E8A-4147-A177-3AD203B41FA5}">
                      <a16:colId xmlns:a16="http://schemas.microsoft.com/office/drawing/2014/main" val="3854487907"/>
                    </a:ext>
                  </a:extLst>
                </a:gridCol>
                <a:gridCol w="658368">
                  <a:extLst>
                    <a:ext uri="{9D8B030D-6E8A-4147-A177-3AD203B41FA5}">
                      <a16:colId xmlns:a16="http://schemas.microsoft.com/office/drawing/2014/main" val="3041874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15624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- 2023-06-16 09:13:44</a:t>
                      </a:r>
                      <a:r>
                        <a:rPr kumimoji="0" lang="en-US" sz="1000" b="0" i="0" u="none" strike="noStrike" kern="1200" cap="none" spc="0" normalizeH="0" baseline="0" noProof="0">
                          <a:ln>
                            <a:noFill/>
                          </a:ln>
                          <a:solidFill>
                            <a:prstClr val="black"/>
                          </a:solidFill>
                          <a:effectLst/>
                          <a:uLnTx/>
                          <a:uFillTx/>
                          <a:latin typeface="Calibri"/>
                          <a:ea typeface="+mn-ea"/>
                          <a:cs typeface="+mn-cs"/>
                        </a:rPr>
                        <a:t>
 As a company that prides itself in helping employees become the best versions of themselves, #LingaroPhilippines is pleased to receive the Corporate Education Award from Breakthrough Leadership Management Consultancy, Inc. last May 23, 2023. The Award is presented to businesses that put their employees first, prioritize their professional growth, and foster their ability to innovate via breakthrough employee development programs. Indeed, Lingaro is a great place to work in all the ways that count!
#JoinLearnGrow #LingaroDataJourney #GPTWPh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https://media.licdn.com/dms/image/D4D22AQHpxYUpx3pOoQ/feedshare-shrink_2048_1536/0/1686899621971?e=1694044800&amp;v=beta&amp;t=b9--ItFARI9I2iHCldRi1SjPwygHLgJd4BUCZJgX20Y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12.060606060606 %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3300</a:t>
                      </a:r>
                    </a:p>
                  </a:txBody>
                  <a:tcPr/>
                </a:tc>
                <a:extLst>
                  <a:ext uri="{0D108BD9-81ED-4DB2-BD59-A6C34878D82A}">
                    <a16:rowId xmlns:a16="http://schemas.microsoft.com/office/drawing/2014/main" val="4019913287"/>
                  </a:ext>
                </a:extLst>
              </a:tr>
            </a:tbl>
          </a:graphicData>
        </a:graphic>
      </p:graphicFrame>
      <p:sp>
        <p:nvSpPr>
          <p:cNvPr id="4" name="Text Placeholder 3">
            <a:extLst>
              <a:ext uri="{FF2B5EF4-FFF2-40B4-BE49-F238E27FC236}">
                <a16:creationId xmlns:a16="http://schemas.microsoft.com/office/drawing/2014/main" id="{EE5B786A-C4D8-4085-8EAA-8FAE7C456D8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799780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15ECF-7F50-4F4C-A425-0E336AEE66AD}"/>
              </a:ext>
            </a:extLst>
          </p:cNvPr>
          <p:cNvSpPr>
            <a:spLocks noGrp="1"/>
          </p:cNvSpPr>
          <p:nvPr>
            <p:ph type="title"/>
          </p:nvPr>
        </p:nvSpPr>
        <p:spPr/>
        <p:txBody>
          <a:bodyPr/>
          <a:lstStyle/>
          <a:p>
            <a:r>
              <a:rPr lang="en-US"/>
              <a:t>LinkedIn Posts Table | All profiles - 8 of 23</a:t>
            </a:r>
          </a:p>
        </p:txBody>
      </p:sp>
      <p:graphicFrame>
        <p:nvGraphicFramePr>
          <p:cNvPr id="5" name="Table Placeholder 4">
            <a:extLst>
              <a:ext uri="{FF2B5EF4-FFF2-40B4-BE49-F238E27FC236}">
                <a16:creationId xmlns:a16="http://schemas.microsoft.com/office/drawing/2014/main" id="{34C47ADE-6727-46D4-8696-3B6C11793EB1}"/>
              </a:ext>
            </a:extLst>
          </p:cNvPr>
          <p:cNvGraphicFramePr>
            <a:graphicFrameLocks noGrp="1"/>
          </p:cNvGraphicFramePr>
          <p:nvPr>
            <p:ph type="tbl" sz="quarter" idx="13"/>
            <p:extLst>
              <p:ext uri="{D42A27DB-BD31-4B8C-83A1-F6EECF244321}">
                <p14:modId xmlns:p14="http://schemas.microsoft.com/office/powerpoint/2010/main" val="155603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0585158"/>
                    </a:ext>
                  </a:extLst>
                </a:gridCol>
                <a:gridCol w="1316736">
                  <a:extLst>
                    <a:ext uri="{9D8B030D-6E8A-4147-A177-3AD203B41FA5}">
                      <a16:colId xmlns:a16="http://schemas.microsoft.com/office/drawing/2014/main" val="446814847"/>
                    </a:ext>
                  </a:extLst>
                </a:gridCol>
                <a:gridCol w="905256">
                  <a:extLst>
                    <a:ext uri="{9D8B030D-6E8A-4147-A177-3AD203B41FA5}">
                      <a16:colId xmlns:a16="http://schemas.microsoft.com/office/drawing/2014/main" val="3448567508"/>
                    </a:ext>
                  </a:extLst>
                </a:gridCol>
                <a:gridCol w="658368">
                  <a:extLst>
                    <a:ext uri="{9D8B030D-6E8A-4147-A177-3AD203B41FA5}">
                      <a16:colId xmlns:a16="http://schemas.microsoft.com/office/drawing/2014/main" val="3167894424"/>
                    </a:ext>
                  </a:extLst>
                </a:gridCol>
                <a:gridCol w="658368">
                  <a:extLst>
                    <a:ext uri="{9D8B030D-6E8A-4147-A177-3AD203B41FA5}">
                      <a16:colId xmlns:a16="http://schemas.microsoft.com/office/drawing/2014/main" val="2420324843"/>
                    </a:ext>
                  </a:extLst>
                </a:gridCol>
                <a:gridCol w="658368">
                  <a:extLst>
                    <a:ext uri="{9D8B030D-6E8A-4147-A177-3AD203B41FA5}">
                      <a16:colId xmlns:a16="http://schemas.microsoft.com/office/drawing/2014/main" val="2749795292"/>
                    </a:ext>
                  </a:extLst>
                </a:gridCol>
                <a:gridCol w="658368">
                  <a:extLst>
                    <a:ext uri="{9D8B030D-6E8A-4147-A177-3AD203B41FA5}">
                      <a16:colId xmlns:a16="http://schemas.microsoft.com/office/drawing/2014/main" val="3419392794"/>
                    </a:ext>
                  </a:extLst>
                </a:gridCol>
                <a:gridCol w="658368">
                  <a:extLst>
                    <a:ext uri="{9D8B030D-6E8A-4147-A177-3AD203B41FA5}">
                      <a16:colId xmlns:a16="http://schemas.microsoft.com/office/drawing/2014/main" val="1191586274"/>
                    </a:ext>
                  </a:extLst>
                </a:gridCol>
                <a:gridCol w="658368">
                  <a:extLst>
                    <a:ext uri="{9D8B030D-6E8A-4147-A177-3AD203B41FA5}">
                      <a16:colId xmlns:a16="http://schemas.microsoft.com/office/drawing/2014/main" val="844700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6559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- 2023-06-21 11:02:43</a:t>
                      </a:r>
                      <a:r>
                        <a:rPr kumimoji="0" lang="en-US" sz="1000" b="0" i="0" u="none" strike="noStrike" kern="1200" cap="none" spc="0" normalizeH="0" baseline="0" noProof="0">
                          <a:ln>
                            <a:noFill/>
                          </a:ln>
                          <a:solidFill>
                            <a:prstClr val="black"/>
                          </a:solidFill>
                          <a:effectLst/>
                          <a:uLnTx/>
                          <a:uFillTx/>
                          <a:latin typeface="Calibri"/>
                          <a:ea typeface="+mn-ea"/>
                          <a:cs typeface="+mn-cs"/>
                        </a:rPr>
                        <a:t>
 Environmental footprint and social issues have a negative price tag on the business.  
Lingaro’s #SupplyChain and #sustainability expert, Mateusz Panek, shares his insights on external costs in retail and #CPG companies, and how #DataAnalytics can help: https://lnkd.in/dNtqr6DG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https://media.licdn.com/dms/document/media/D4D1FAQFaIrHlS8h-XQ/feedshare-document-pdf-analyzed/0/1687336982801?e=1691499600&amp;v=beta&amp;t=5fE-qdg64Zzl8GpkrQWsm2Ld16Tv9GqRucX4HrM3Xe4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5.7311194429566 %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extLst>
                  <a:ext uri="{0D108BD9-81ED-4DB2-BD59-A6C34878D82A}">
                    <a16:rowId xmlns:a16="http://schemas.microsoft.com/office/drawing/2014/main" val="4273407459"/>
                  </a:ext>
                </a:extLst>
              </a:tr>
            </a:tbl>
          </a:graphicData>
        </a:graphic>
      </p:graphicFrame>
      <p:sp>
        <p:nvSpPr>
          <p:cNvPr id="4" name="Text Placeholder 3">
            <a:extLst>
              <a:ext uri="{FF2B5EF4-FFF2-40B4-BE49-F238E27FC236}">
                <a16:creationId xmlns:a16="http://schemas.microsoft.com/office/drawing/2014/main" id="{31FF81F3-A217-4CED-9202-8145A56F2E1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84204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93DC-281A-409D-93F7-E7C2868158BA}"/>
              </a:ext>
            </a:extLst>
          </p:cNvPr>
          <p:cNvSpPr>
            <a:spLocks noGrp="1"/>
          </p:cNvSpPr>
          <p:nvPr>
            <p:ph type="title"/>
          </p:nvPr>
        </p:nvSpPr>
        <p:spPr/>
        <p:txBody>
          <a:bodyPr/>
          <a:lstStyle/>
          <a:p>
            <a:r>
              <a:rPr lang="en-US"/>
              <a:t>LinkedIn Posts Table | All profiles - 9 of 23</a:t>
            </a:r>
          </a:p>
        </p:txBody>
      </p:sp>
      <p:graphicFrame>
        <p:nvGraphicFramePr>
          <p:cNvPr id="5" name="Table Placeholder 4">
            <a:extLst>
              <a:ext uri="{FF2B5EF4-FFF2-40B4-BE49-F238E27FC236}">
                <a16:creationId xmlns:a16="http://schemas.microsoft.com/office/drawing/2014/main" id="{6C174F68-BCEB-44BB-9808-BFC44B6DF8B3}"/>
              </a:ext>
            </a:extLst>
          </p:cNvPr>
          <p:cNvGraphicFramePr>
            <a:graphicFrameLocks noGrp="1"/>
          </p:cNvGraphicFramePr>
          <p:nvPr>
            <p:ph type="tbl" sz="quarter" idx="13"/>
            <p:extLst>
              <p:ext uri="{D42A27DB-BD31-4B8C-83A1-F6EECF244321}">
                <p14:modId xmlns:p14="http://schemas.microsoft.com/office/powerpoint/2010/main" val="201139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98004554"/>
                    </a:ext>
                  </a:extLst>
                </a:gridCol>
                <a:gridCol w="1316736">
                  <a:extLst>
                    <a:ext uri="{9D8B030D-6E8A-4147-A177-3AD203B41FA5}">
                      <a16:colId xmlns:a16="http://schemas.microsoft.com/office/drawing/2014/main" val="578293527"/>
                    </a:ext>
                  </a:extLst>
                </a:gridCol>
                <a:gridCol w="905256">
                  <a:extLst>
                    <a:ext uri="{9D8B030D-6E8A-4147-A177-3AD203B41FA5}">
                      <a16:colId xmlns:a16="http://schemas.microsoft.com/office/drawing/2014/main" val="2067671640"/>
                    </a:ext>
                  </a:extLst>
                </a:gridCol>
                <a:gridCol w="658368">
                  <a:extLst>
                    <a:ext uri="{9D8B030D-6E8A-4147-A177-3AD203B41FA5}">
                      <a16:colId xmlns:a16="http://schemas.microsoft.com/office/drawing/2014/main" val="438912480"/>
                    </a:ext>
                  </a:extLst>
                </a:gridCol>
                <a:gridCol w="658368">
                  <a:extLst>
                    <a:ext uri="{9D8B030D-6E8A-4147-A177-3AD203B41FA5}">
                      <a16:colId xmlns:a16="http://schemas.microsoft.com/office/drawing/2014/main" val="2338287753"/>
                    </a:ext>
                  </a:extLst>
                </a:gridCol>
                <a:gridCol w="658368">
                  <a:extLst>
                    <a:ext uri="{9D8B030D-6E8A-4147-A177-3AD203B41FA5}">
                      <a16:colId xmlns:a16="http://schemas.microsoft.com/office/drawing/2014/main" val="1168373309"/>
                    </a:ext>
                  </a:extLst>
                </a:gridCol>
                <a:gridCol w="658368">
                  <a:extLst>
                    <a:ext uri="{9D8B030D-6E8A-4147-A177-3AD203B41FA5}">
                      <a16:colId xmlns:a16="http://schemas.microsoft.com/office/drawing/2014/main" val="2819429129"/>
                    </a:ext>
                  </a:extLst>
                </a:gridCol>
                <a:gridCol w="658368">
                  <a:extLst>
                    <a:ext uri="{9D8B030D-6E8A-4147-A177-3AD203B41FA5}">
                      <a16:colId xmlns:a16="http://schemas.microsoft.com/office/drawing/2014/main" val="292477029"/>
                    </a:ext>
                  </a:extLst>
                </a:gridCol>
                <a:gridCol w="658368">
                  <a:extLst>
                    <a:ext uri="{9D8B030D-6E8A-4147-A177-3AD203B41FA5}">
                      <a16:colId xmlns:a16="http://schemas.microsoft.com/office/drawing/2014/main" val="426990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54770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- 2023-06-22 14:17:45</a:t>
                      </a:r>
                      <a:r>
                        <a:rPr kumimoji="0" lang="en-US" sz="1000" b="0" i="0" u="none" strike="noStrike" kern="1200" cap="none" spc="0" normalizeH="0" baseline="0" noProof="0">
                          <a:ln>
                            <a:noFill/>
                          </a:ln>
                          <a:solidFill>
                            <a:prstClr val="black"/>
                          </a:solidFill>
                          <a:effectLst/>
                          <a:uLnTx/>
                          <a:uFillTx/>
                          <a:latin typeface="Calibri"/>
                          <a:ea typeface="+mn-ea"/>
                          <a:cs typeface="+mn-cs"/>
                        </a:rPr>
                        <a:t>
 Food trends might come and go, but if there's something that’s poised to be a permanent fixture in the food industry, it’s #ECommerce.
With advancements in technology, food businesses need a future-proof #DigitalCommerce strategy and platform that can cater to dynamic consumer demands and market changes.
Read more of our expert insights on e-commerce for the food industry: https://lnkd.in/dsnBnP-N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https://media.licdn.com/dms/document/media/D4D1FAQEO9mE7r-edAQ/feedshare-document-pdf-analyzed/0/1687430438408?e=1691499600&amp;v=beta&amp;t=SvwpT2aRiyjqL8QistDC6HxCh0qcSB3v27iqLYIXgL0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10.19656019656 %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extLst>
                  <a:ext uri="{0D108BD9-81ED-4DB2-BD59-A6C34878D82A}">
                    <a16:rowId xmlns:a16="http://schemas.microsoft.com/office/drawing/2014/main" val="1785736545"/>
                  </a:ext>
                </a:extLst>
              </a:tr>
            </a:tbl>
          </a:graphicData>
        </a:graphic>
      </p:graphicFrame>
      <p:sp>
        <p:nvSpPr>
          <p:cNvPr id="4" name="Text Placeholder 3">
            <a:extLst>
              <a:ext uri="{FF2B5EF4-FFF2-40B4-BE49-F238E27FC236}">
                <a16:creationId xmlns:a16="http://schemas.microsoft.com/office/drawing/2014/main" id="{6E768F77-2746-420D-9337-C6FB14984AB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90322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62BCD-D321-4805-AB7B-9D2C60EA82B4}"/>
              </a:ext>
            </a:extLst>
          </p:cNvPr>
          <p:cNvSpPr>
            <a:spLocks noGrp="1"/>
          </p:cNvSpPr>
          <p:nvPr>
            <p:ph type="title"/>
          </p:nvPr>
        </p:nvSpPr>
        <p:spPr/>
        <p:txBody>
          <a:bodyPr/>
          <a:lstStyle/>
          <a:p>
            <a:r>
              <a:rPr lang="en-US"/>
              <a:t>LinkedIn Posts Table | All profiles - 10 of 23</a:t>
            </a:r>
          </a:p>
        </p:txBody>
      </p:sp>
      <p:graphicFrame>
        <p:nvGraphicFramePr>
          <p:cNvPr id="5" name="Table Placeholder 4">
            <a:extLst>
              <a:ext uri="{FF2B5EF4-FFF2-40B4-BE49-F238E27FC236}">
                <a16:creationId xmlns:a16="http://schemas.microsoft.com/office/drawing/2014/main" id="{D9AC5A34-6AAE-4FFC-B69F-5AAE3E38CF34}"/>
              </a:ext>
            </a:extLst>
          </p:cNvPr>
          <p:cNvGraphicFramePr>
            <a:graphicFrameLocks noGrp="1"/>
          </p:cNvGraphicFramePr>
          <p:nvPr>
            <p:ph type="tbl" sz="quarter" idx="13"/>
            <p:extLst>
              <p:ext uri="{D42A27DB-BD31-4B8C-83A1-F6EECF244321}">
                <p14:modId xmlns:p14="http://schemas.microsoft.com/office/powerpoint/2010/main" val="32434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78865474"/>
                    </a:ext>
                  </a:extLst>
                </a:gridCol>
                <a:gridCol w="1316736">
                  <a:extLst>
                    <a:ext uri="{9D8B030D-6E8A-4147-A177-3AD203B41FA5}">
                      <a16:colId xmlns:a16="http://schemas.microsoft.com/office/drawing/2014/main" val="3917684204"/>
                    </a:ext>
                  </a:extLst>
                </a:gridCol>
                <a:gridCol w="905256">
                  <a:extLst>
                    <a:ext uri="{9D8B030D-6E8A-4147-A177-3AD203B41FA5}">
                      <a16:colId xmlns:a16="http://schemas.microsoft.com/office/drawing/2014/main" val="559158436"/>
                    </a:ext>
                  </a:extLst>
                </a:gridCol>
                <a:gridCol w="658368">
                  <a:extLst>
                    <a:ext uri="{9D8B030D-6E8A-4147-A177-3AD203B41FA5}">
                      <a16:colId xmlns:a16="http://schemas.microsoft.com/office/drawing/2014/main" val="3819728983"/>
                    </a:ext>
                  </a:extLst>
                </a:gridCol>
                <a:gridCol w="658368">
                  <a:extLst>
                    <a:ext uri="{9D8B030D-6E8A-4147-A177-3AD203B41FA5}">
                      <a16:colId xmlns:a16="http://schemas.microsoft.com/office/drawing/2014/main" val="2451460901"/>
                    </a:ext>
                  </a:extLst>
                </a:gridCol>
                <a:gridCol w="658368">
                  <a:extLst>
                    <a:ext uri="{9D8B030D-6E8A-4147-A177-3AD203B41FA5}">
                      <a16:colId xmlns:a16="http://schemas.microsoft.com/office/drawing/2014/main" val="4021834889"/>
                    </a:ext>
                  </a:extLst>
                </a:gridCol>
                <a:gridCol w="658368">
                  <a:extLst>
                    <a:ext uri="{9D8B030D-6E8A-4147-A177-3AD203B41FA5}">
                      <a16:colId xmlns:a16="http://schemas.microsoft.com/office/drawing/2014/main" val="640802516"/>
                    </a:ext>
                  </a:extLst>
                </a:gridCol>
                <a:gridCol w="658368">
                  <a:extLst>
                    <a:ext uri="{9D8B030D-6E8A-4147-A177-3AD203B41FA5}">
                      <a16:colId xmlns:a16="http://schemas.microsoft.com/office/drawing/2014/main" val="52601853"/>
                    </a:ext>
                  </a:extLst>
                </a:gridCol>
                <a:gridCol w="658368">
                  <a:extLst>
                    <a:ext uri="{9D8B030D-6E8A-4147-A177-3AD203B41FA5}">
                      <a16:colId xmlns:a16="http://schemas.microsoft.com/office/drawing/2014/main" val="1367090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9682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- 2023-06-27 10:14:55</a:t>
                      </a:r>
                      <a:r>
                        <a:rPr kumimoji="0" lang="en-US" sz="1000" b="0" i="0" u="none" strike="noStrike" kern="1200" cap="none" spc="0" normalizeH="0" baseline="0" noProof="0">
                          <a:ln>
                            <a:noFill/>
                          </a:ln>
                          <a:solidFill>
                            <a:prstClr val="black"/>
                          </a:solidFill>
                          <a:effectLst/>
                          <a:uLnTx/>
                          <a:uFillTx/>
                          <a:latin typeface="Calibri"/>
                          <a:ea typeface="+mn-ea"/>
                          <a:cs typeface="+mn-cs"/>
                        </a:rPr>
                        <a:t>
 High-quality data is defined not only by precision and consistency, but also by the business processes that ensure its accuracy.
Andrzej Szymanek, PMP, CBAP, one of Lingaro’s business analysts, shares his expert insights on nuanced yet frequently ignored aspects that influence #DataQuality and how they can affect #DataAnalytics projects: https://lnkd.in/d7awif-F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https://media.licdn.com/dms/image/D4D22AQEqfF5sJgSW2w/feedshare-shrink_2048_1536/0/1687853693949?e=1694044800&amp;v=beta&amp;t=VoqJ9iM5L4VGfVOKFJdq-bXMdlFBESM2ZyIhkDD5fjo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2.8787878787879 %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extLst>
                  <a:ext uri="{0D108BD9-81ED-4DB2-BD59-A6C34878D82A}">
                    <a16:rowId xmlns:a16="http://schemas.microsoft.com/office/drawing/2014/main" val="3104692240"/>
                  </a:ext>
                </a:extLst>
              </a:tr>
            </a:tbl>
          </a:graphicData>
        </a:graphic>
      </p:graphicFrame>
      <p:sp>
        <p:nvSpPr>
          <p:cNvPr id="4" name="Text Placeholder 3">
            <a:extLst>
              <a:ext uri="{FF2B5EF4-FFF2-40B4-BE49-F238E27FC236}">
                <a16:creationId xmlns:a16="http://schemas.microsoft.com/office/drawing/2014/main" id="{86288B71-FF67-464D-AF60-2A2448F67ED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016260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4B58B-EAED-4F10-A7E6-F9C3E27C1A0B}"/>
              </a:ext>
            </a:extLst>
          </p:cNvPr>
          <p:cNvSpPr>
            <a:spLocks noGrp="1"/>
          </p:cNvSpPr>
          <p:nvPr>
            <p:ph type="title"/>
          </p:nvPr>
        </p:nvSpPr>
        <p:spPr/>
        <p:txBody>
          <a:bodyPr/>
          <a:lstStyle/>
          <a:p>
            <a:r>
              <a:rPr lang="en-US"/>
              <a:t>LinkedIn Posts Table | All profiles - 11 of 23</a:t>
            </a:r>
          </a:p>
        </p:txBody>
      </p:sp>
      <p:graphicFrame>
        <p:nvGraphicFramePr>
          <p:cNvPr id="5" name="Table Placeholder 4">
            <a:extLst>
              <a:ext uri="{FF2B5EF4-FFF2-40B4-BE49-F238E27FC236}">
                <a16:creationId xmlns:a16="http://schemas.microsoft.com/office/drawing/2014/main" id="{086E83A3-9F63-499B-BC2E-0A53835CF0D8}"/>
              </a:ext>
            </a:extLst>
          </p:cNvPr>
          <p:cNvGraphicFramePr>
            <a:graphicFrameLocks noGrp="1"/>
          </p:cNvGraphicFramePr>
          <p:nvPr>
            <p:ph type="tbl" sz="quarter" idx="13"/>
            <p:extLst>
              <p:ext uri="{D42A27DB-BD31-4B8C-83A1-F6EECF244321}">
                <p14:modId xmlns:p14="http://schemas.microsoft.com/office/powerpoint/2010/main" val="3668029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70808596"/>
                    </a:ext>
                  </a:extLst>
                </a:gridCol>
                <a:gridCol w="1316736">
                  <a:extLst>
                    <a:ext uri="{9D8B030D-6E8A-4147-A177-3AD203B41FA5}">
                      <a16:colId xmlns:a16="http://schemas.microsoft.com/office/drawing/2014/main" val="3850917969"/>
                    </a:ext>
                  </a:extLst>
                </a:gridCol>
                <a:gridCol w="905256">
                  <a:extLst>
                    <a:ext uri="{9D8B030D-6E8A-4147-A177-3AD203B41FA5}">
                      <a16:colId xmlns:a16="http://schemas.microsoft.com/office/drawing/2014/main" val="3427508949"/>
                    </a:ext>
                  </a:extLst>
                </a:gridCol>
                <a:gridCol w="658368">
                  <a:extLst>
                    <a:ext uri="{9D8B030D-6E8A-4147-A177-3AD203B41FA5}">
                      <a16:colId xmlns:a16="http://schemas.microsoft.com/office/drawing/2014/main" val="4237604820"/>
                    </a:ext>
                  </a:extLst>
                </a:gridCol>
                <a:gridCol w="658368">
                  <a:extLst>
                    <a:ext uri="{9D8B030D-6E8A-4147-A177-3AD203B41FA5}">
                      <a16:colId xmlns:a16="http://schemas.microsoft.com/office/drawing/2014/main" val="3303106952"/>
                    </a:ext>
                  </a:extLst>
                </a:gridCol>
                <a:gridCol w="658368">
                  <a:extLst>
                    <a:ext uri="{9D8B030D-6E8A-4147-A177-3AD203B41FA5}">
                      <a16:colId xmlns:a16="http://schemas.microsoft.com/office/drawing/2014/main" val="1161893406"/>
                    </a:ext>
                  </a:extLst>
                </a:gridCol>
                <a:gridCol w="658368">
                  <a:extLst>
                    <a:ext uri="{9D8B030D-6E8A-4147-A177-3AD203B41FA5}">
                      <a16:colId xmlns:a16="http://schemas.microsoft.com/office/drawing/2014/main" val="237199694"/>
                    </a:ext>
                  </a:extLst>
                </a:gridCol>
                <a:gridCol w="658368">
                  <a:extLst>
                    <a:ext uri="{9D8B030D-6E8A-4147-A177-3AD203B41FA5}">
                      <a16:colId xmlns:a16="http://schemas.microsoft.com/office/drawing/2014/main" val="1743206570"/>
                    </a:ext>
                  </a:extLst>
                </a:gridCol>
                <a:gridCol w="658368">
                  <a:extLst>
                    <a:ext uri="{9D8B030D-6E8A-4147-A177-3AD203B41FA5}">
                      <a16:colId xmlns:a16="http://schemas.microsoft.com/office/drawing/2014/main" val="352808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95665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- 2023-06-28 10:55:21</a:t>
                      </a:r>
                      <a:r>
                        <a:rPr kumimoji="0" lang="en-US" sz="1000" b="0" i="0" u="none" strike="noStrike" kern="1200" cap="none" spc="0" normalizeH="0" baseline="0" noProof="0">
                          <a:ln>
                            <a:noFill/>
                          </a:ln>
                          <a:solidFill>
                            <a:prstClr val="black"/>
                          </a:solidFill>
                          <a:effectLst/>
                          <a:uLnTx/>
                          <a:uFillTx/>
                          <a:latin typeface="Calibri"/>
                          <a:ea typeface="+mn-ea"/>
                          <a:cs typeface="+mn-cs"/>
                        </a:rPr>
                        <a:t>
 Managing a #TradePromotion doesn’t have to be a guessing game. However, it can’t make a difference without the right capabilities in #DataAnalytics to support it.
Lingaro’s #RevenueGrowthManagement expert, Katarzyna Komorowska, shares her insights on how companies can gauge the performance and effectiveness of their trade promotions to unravel their full potential: https://lnkd.in/dHn66kYV
#ConsumerAnalytics #PromotionOptimization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https://media.licdn.com/dms/document/media/D4D1FAQG7b1Ffe4MJzQ/feedshare-document-url-metadata-scrapper-pdf/0/1687942110382?e=1691499600&amp;v=beta&amp;t=M-mM0KLa2BanGrdKPace928YGsucmcq6YXetnj_qAM4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14:14:12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11.677479147359 %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a:t>
                      </a:r>
                    </a:p>
                  </a:txBody>
                  <a:tcPr/>
                </a:tc>
                <a:extLst>
                  <a:ext uri="{0D108BD9-81ED-4DB2-BD59-A6C34878D82A}">
                    <a16:rowId xmlns:a16="http://schemas.microsoft.com/office/drawing/2014/main" val="741912245"/>
                  </a:ext>
                </a:extLst>
              </a:tr>
            </a:tbl>
          </a:graphicData>
        </a:graphic>
      </p:graphicFrame>
      <p:sp>
        <p:nvSpPr>
          <p:cNvPr id="4" name="Text Placeholder 3">
            <a:extLst>
              <a:ext uri="{FF2B5EF4-FFF2-40B4-BE49-F238E27FC236}">
                <a16:creationId xmlns:a16="http://schemas.microsoft.com/office/drawing/2014/main" id="{6C8BCFE5-A1DA-41FA-AA23-EF43C38DC54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968463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B2D2B-6171-4ABC-8F4D-58508E54D340}"/>
              </a:ext>
            </a:extLst>
          </p:cNvPr>
          <p:cNvSpPr>
            <a:spLocks noGrp="1"/>
          </p:cNvSpPr>
          <p:nvPr>
            <p:ph type="title"/>
          </p:nvPr>
        </p:nvSpPr>
        <p:spPr/>
        <p:txBody>
          <a:bodyPr/>
          <a:lstStyle/>
          <a:p>
            <a:r>
              <a:rPr lang="en-US"/>
              <a:t>LinkedIn Posts Table | All profiles - 12 of 23</a:t>
            </a:r>
          </a:p>
        </p:txBody>
      </p:sp>
      <p:graphicFrame>
        <p:nvGraphicFramePr>
          <p:cNvPr id="5" name="Table Placeholder 4">
            <a:extLst>
              <a:ext uri="{FF2B5EF4-FFF2-40B4-BE49-F238E27FC236}">
                <a16:creationId xmlns:a16="http://schemas.microsoft.com/office/drawing/2014/main" id="{C3725969-10F5-42D7-9F4D-B4B355D6425E}"/>
              </a:ext>
            </a:extLst>
          </p:cNvPr>
          <p:cNvGraphicFramePr>
            <a:graphicFrameLocks noGrp="1"/>
          </p:cNvGraphicFramePr>
          <p:nvPr>
            <p:ph type="tbl" sz="quarter" idx="13"/>
            <p:extLst>
              <p:ext uri="{D42A27DB-BD31-4B8C-83A1-F6EECF244321}">
                <p14:modId xmlns:p14="http://schemas.microsoft.com/office/powerpoint/2010/main" val="109407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32893824"/>
                    </a:ext>
                  </a:extLst>
                </a:gridCol>
                <a:gridCol w="1316736">
                  <a:extLst>
                    <a:ext uri="{9D8B030D-6E8A-4147-A177-3AD203B41FA5}">
                      <a16:colId xmlns:a16="http://schemas.microsoft.com/office/drawing/2014/main" val="310473566"/>
                    </a:ext>
                  </a:extLst>
                </a:gridCol>
                <a:gridCol w="905256">
                  <a:extLst>
                    <a:ext uri="{9D8B030D-6E8A-4147-A177-3AD203B41FA5}">
                      <a16:colId xmlns:a16="http://schemas.microsoft.com/office/drawing/2014/main" val="3795388119"/>
                    </a:ext>
                  </a:extLst>
                </a:gridCol>
                <a:gridCol w="658368">
                  <a:extLst>
                    <a:ext uri="{9D8B030D-6E8A-4147-A177-3AD203B41FA5}">
                      <a16:colId xmlns:a16="http://schemas.microsoft.com/office/drawing/2014/main" val="3709108582"/>
                    </a:ext>
                  </a:extLst>
                </a:gridCol>
                <a:gridCol w="658368">
                  <a:extLst>
                    <a:ext uri="{9D8B030D-6E8A-4147-A177-3AD203B41FA5}">
                      <a16:colId xmlns:a16="http://schemas.microsoft.com/office/drawing/2014/main" val="3517468905"/>
                    </a:ext>
                  </a:extLst>
                </a:gridCol>
                <a:gridCol w="658368">
                  <a:extLst>
                    <a:ext uri="{9D8B030D-6E8A-4147-A177-3AD203B41FA5}">
                      <a16:colId xmlns:a16="http://schemas.microsoft.com/office/drawing/2014/main" val="3452612605"/>
                    </a:ext>
                  </a:extLst>
                </a:gridCol>
                <a:gridCol w="658368">
                  <a:extLst>
                    <a:ext uri="{9D8B030D-6E8A-4147-A177-3AD203B41FA5}">
                      <a16:colId xmlns:a16="http://schemas.microsoft.com/office/drawing/2014/main" val="120828819"/>
                    </a:ext>
                  </a:extLst>
                </a:gridCol>
                <a:gridCol w="658368">
                  <a:extLst>
                    <a:ext uri="{9D8B030D-6E8A-4147-A177-3AD203B41FA5}">
                      <a16:colId xmlns:a16="http://schemas.microsoft.com/office/drawing/2014/main" val="3617180030"/>
                    </a:ext>
                  </a:extLst>
                </a:gridCol>
                <a:gridCol w="658368">
                  <a:extLst>
                    <a:ext uri="{9D8B030D-6E8A-4147-A177-3AD203B41FA5}">
                      <a16:colId xmlns:a16="http://schemas.microsoft.com/office/drawing/2014/main" val="787531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02782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- 2023-06-02 14:50:30</a:t>
                      </a:r>
                      <a:r>
                        <a:rPr kumimoji="0" lang="en-US" sz="1000" b="0" i="0" u="none" strike="noStrike" kern="1200" cap="none" spc="0" normalizeH="0" baseline="0" noProof="0">
                          <a:ln>
                            <a:noFill/>
                          </a:ln>
                          <a:solidFill>
                            <a:prstClr val="black"/>
                          </a:solidFill>
                          <a:effectLst/>
                          <a:uLnTx/>
                          <a:uFillTx/>
                          <a:latin typeface="Calibri"/>
                          <a:ea typeface="+mn-ea"/>
                          <a:cs typeface="+mn-cs"/>
                        </a:rPr>
                        <a:t>
 Consumers are interacting with products and services in more ways than ever before. Delivering #DigitalCommerce experiences at scale requires flexibility and agility — something that #ComposableCommerce can help with.
Lingaro's expert shares insights on this new approach to supporting a fast-moving digital business: https://lnkd.in/dZ9Nsxng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08:14:18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8432586"/>
                  </a:ext>
                </a:extLst>
              </a:tr>
            </a:tbl>
          </a:graphicData>
        </a:graphic>
      </p:graphicFrame>
      <p:sp>
        <p:nvSpPr>
          <p:cNvPr id="4" name="Text Placeholder 3">
            <a:extLst>
              <a:ext uri="{FF2B5EF4-FFF2-40B4-BE49-F238E27FC236}">
                <a16:creationId xmlns:a16="http://schemas.microsoft.com/office/drawing/2014/main" id="{EC4D56D2-B3CA-41E3-B337-4E14DDAFE68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642159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503BF-8E5B-45CF-8F99-FBAB5C7E4905}"/>
              </a:ext>
            </a:extLst>
          </p:cNvPr>
          <p:cNvSpPr>
            <a:spLocks noGrp="1"/>
          </p:cNvSpPr>
          <p:nvPr>
            <p:ph type="title"/>
          </p:nvPr>
        </p:nvSpPr>
        <p:spPr/>
        <p:txBody>
          <a:bodyPr/>
          <a:lstStyle/>
          <a:p>
            <a:r>
              <a:rPr lang="en-US"/>
              <a:t>LinkedIn Posts Table | All profiles - 13 of 23</a:t>
            </a:r>
          </a:p>
        </p:txBody>
      </p:sp>
      <p:graphicFrame>
        <p:nvGraphicFramePr>
          <p:cNvPr id="5" name="Table Placeholder 4">
            <a:extLst>
              <a:ext uri="{FF2B5EF4-FFF2-40B4-BE49-F238E27FC236}">
                <a16:creationId xmlns:a16="http://schemas.microsoft.com/office/drawing/2014/main" id="{C34AD8D6-0B91-4584-A86D-852D71414406}"/>
              </a:ext>
            </a:extLst>
          </p:cNvPr>
          <p:cNvGraphicFramePr>
            <a:graphicFrameLocks noGrp="1"/>
          </p:cNvGraphicFramePr>
          <p:nvPr>
            <p:ph type="tbl" sz="quarter" idx="13"/>
            <p:extLst>
              <p:ext uri="{D42A27DB-BD31-4B8C-83A1-F6EECF244321}">
                <p14:modId xmlns:p14="http://schemas.microsoft.com/office/powerpoint/2010/main" val="8671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72382226"/>
                    </a:ext>
                  </a:extLst>
                </a:gridCol>
                <a:gridCol w="1316736">
                  <a:extLst>
                    <a:ext uri="{9D8B030D-6E8A-4147-A177-3AD203B41FA5}">
                      <a16:colId xmlns:a16="http://schemas.microsoft.com/office/drawing/2014/main" val="3526127679"/>
                    </a:ext>
                  </a:extLst>
                </a:gridCol>
                <a:gridCol w="905256">
                  <a:extLst>
                    <a:ext uri="{9D8B030D-6E8A-4147-A177-3AD203B41FA5}">
                      <a16:colId xmlns:a16="http://schemas.microsoft.com/office/drawing/2014/main" val="4263723141"/>
                    </a:ext>
                  </a:extLst>
                </a:gridCol>
                <a:gridCol w="658368">
                  <a:extLst>
                    <a:ext uri="{9D8B030D-6E8A-4147-A177-3AD203B41FA5}">
                      <a16:colId xmlns:a16="http://schemas.microsoft.com/office/drawing/2014/main" val="2579496392"/>
                    </a:ext>
                  </a:extLst>
                </a:gridCol>
                <a:gridCol w="658368">
                  <a:extLst>
                    <a:ext uri="{9D8B030D-6E8A-4147-A177-3AD203B41FA5}">
                      <a16:colId xmlns:a16="http://schemas.microsoft.com/office/drawing/2014/main" val="1233036252"/>
                    </a:ext>
                  </a:extLst>
                </a:gridCol>
                <a:gridCol w="658368">
                  <a:extLst>
                    <a:ext uri="{9D8B030D-6E8A-4147-A177-3AD203B41FA5}">
                      <a16:colId xmlns:a16="http://schemas.microsoft.com/office/drawing/2014/main" val="3163624196"/>
                    </a:ext>
                  </a:extLst>
                </a:gridCol>
                <a:gridCol w="658368">
                  <a:extLst>
                    <a:ext uri="{9D8B030D-6E8A-4147-A177-3AD203B41FA5}">
                      <a16:colId xmlns:a16="http://schemas.microsoft.com/office/drawing/2014/main" val="264362425"/>
                    </a:ext>
                  </a:extLst>
                </a:gridCol>
                <a:gridCol w="658368">
                  <a:extLst>
                    <a:ext uri="{9D8B030D-6E8A-4147-A177-3AD203B41FA5}">
                      <a16:colId xmlns:a16="http://schemas.microsoft.com/office/drawing/2014/main" val="1809771056"/>
                    </a:ext>
                  </a:extLst>
                </a:gridCol>
                <a:gridCol w="658368">
                  <a:extLst>
                    <a:ext uri="{9D8B030D-6E8A-4147-A177-3AD203B41FA5}">
                      <a16:colId xmlns:a16="http://schemas.microsoft.com/office/drawing/2014/main" val="3943528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11364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- 2023-06-02 13:53:39</a:t>
                      </a:r>
                      <a:r>
                        <a:rPr kumimoji="0" lang="en-US" sz="1000" b="0" i="0" u="none" strike="noStrike" kern="1200" cap="none" spc="0" normalizeH="0" baseline="0" noProof="0">
                          <a:ln>
                            <a:noFill/>
                          </a:ln>
                          <a:solidFill>
                            <a:prstClr val="black"/>
                          </a:solidFill>
                          <a:effectLst/>
                          <a:uLnTx/>
                          <a:uFillTx/>
                          <a:latin typeface="Calibri"/>
                          <a:ea typeface="+mn-ea"/>
                          <a:cs typeface="+mn-cs"/>
                        </a:rPr>
                        <a:t>
 At Lingaro Group, we are proud of the strength that our diversity brings us, and we would like to express our solidarity with the LGBTQIA+ community. We are committed to creating an inclusive workplace where everyone can thrive and feel welcome and safe.
This Pride Month, we are highlighting the positive impact that each of us can make on shaping our community. All Lingarians will have a chance to learn more about becoming better allies to colleagues from different backgrounds during a dedicated training with Think Tank Diversity Hub. Our logo already has a new look for June, and we plan more activities engaging Lingarians in our various locations. Happy Pride Month!
#pride #diversityandinclusion #companyculturematters #LingaroGroup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https://media.licdn.com/dms/image/D4D22AQHNhUWRS0k9tw/feedshare-shrink_2048_1536/0/1685706818816?e=1694044800&amp;v=beta&amp;t=XDJAFNFAbZgXbjGiXzwmVwNqgA9vyFvDEHhBzWpbszM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02:14:47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5.4507337526205 %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3339</a:t>
                      </a:r>
                    </a:p>
                  </a:txBody>
                  <a:tcPr/>
                </a:tc>
                <a:extLst>
                  <a:ext uri="{0D108BD9-81ED-4DB2-BD59-A6C34878D82A}">
                    <a16:rowId xmlns:a16="http://schemas.microsoft.com/office/drawing/2014/main" val="3682307352"/>
                  </a:ext>
                </a:extLst>
              </a:tr>
            </a:tbl>
          </a:graphicData>
        </a:graphic>
      </p:graphicFrame>
      <p:sp>
        <p:nvSpPr>
          <p:cNvPr id="4" name="Text Placeholder 3">
            <a:extLst>
              <a:ext uri="{FF2B5EF4-FFF2-40B4-BE49-F238E27FC236}">
                <a16:creationId xmlns:a16="http://schemas.microsoft.com/office/drawing/2014/main" id="{926D4E47-E219-4E11-9C52-C90DB5372AD5}"/>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000432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5E27B-58F1-4589-8147-2308BFCC8300}"/>
              </a:ext>
            </a:extLst>
          </p:cNvPr>
          <p:cNvSpPr>
            <a:spLocks noGrp="1"/>
          </p:cNvSpPr>
          <p:nvPr>
            <p:ph type="title"/>
          </p:nvPr>
        </p:nvSpPr>
        <p:spPr/>
        <p:txBody>
          <a:bodyPr/>
          <a:lstStyle/>
          <a:p>
            <a:r>
              <a:rPr lang="en-US"/>
              <a:t>LinkedIn Posts Table | All profiles - 14 of 23</a:t>
            </a:r>
          </a:p>
        </p:txBody>
      </p:sp>
      <p:graphicFrame>
        <p:nvGraphicFramePr>
          <p:cNvPr id="5" name="Table Placeholder 4">
            <a:extLst>
              <a:ext uri="{FF2B5EF4-FFF2-40B4-BE49-F238E27FC236}">
                <a16:creationId xmlns:a16="http://schemas.microsoft.com/office/drawing/2014/main" id="{2E21AEC6-4CA8-401B-8570-2FC6FABB3BCE}"/>
              </a:ext>
            </a:extLst>
          </p:cNvPr>
          <p:cNvGraphicFramePr>
            <a:graphicFrameLocks noGrp="1"/>
          </p:cNvGraphicFramePr>
          <p:nvPr>
            <p:ph type="tbl" sz="quarter" idx="13"/>
            <p:extLst>
              <p:ext uri="{D42A27DB-BD31-4B8C-83A1-F6EECF244321}">
                <p14:modId xmlns:p14="http://schemas.microsoft.com/office/powerpoint/2010/main" val="287025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88003665"/>
                    </a:ext>
                  </a:extLst>
                </a:gridCol>
                <a:gridCol w="1316736">
                  <a:extLst>
                    <a:ext uri="{9D8B030D-6E8A-4147-A177-3AD203B41FA5}">
                      <a16:colId xmlns:a16="http://schemas.microsoft.com/office/drawing/2014/main" val="3341238321"/>
                    </a:ext>
                  </a:extLst>
                </a:gridCol>
                <a:gridCol w="905256">
                  <a:extLst>
                    <a:ext uri="{9D8B030D-6E8A-4147-A177-3AD203B41FA5}">
                      <a16:colId xmlns:a16="http://schemas.microsoft.com/office/drawing/2014/main" val="3045271308"/>
                    </a:ext>
                  </a:extLst>
                </a:gridCol>
                <a:gridCol w="658368">
                  <a:extLst>
                    <a:ext uri="{9D8B030D-6E8A-4147-A177-3AD203B41FA5}">
                      <a16:colId xmlns:a16="http://schemas.microsoft.com/office/drawing/2014/main" val="690353171"/>
                    </a:ext>
                  </a:extLst>
                </a:gridCol>
                <a:gridCol w="658368">
                  <a:extLst>
                    <a:ext uri="{9D8B030D-6E8A-4147-A177-3AD203B41FA5}">
                      <a16:colId xmlns:a16="http://schemas.microsoft.com/office/drawing/2014/main" val="458291607"/>
                    </a:ext>
                  </a:extLst>
                </a:gridCol>
                <a:gridCol w="658368">
                  <a:extLst>
                    <a:ext uri="{9D8B030D-6E8A-4147-A177-3AD203B41FA5}">
                      <a16:colId xmlns:a16="http://schemas.microsoft.com/office/drawing/2014/main" val="1893856694"/>
                    </a:ext>
                  </a:extLst>
                </a:gridCol>
                <a:gridCol w="658368">
                  <a:extLst>
                    <a:ext uri="{9D8B030D-6E8A-4147-A177-3AD203B41FA5}">
                      <a16:colId xmlns:a16="http://schemas.microsoft.com/office/drawing/2014/main" val="1387553044"/>
                    </a:ext>
                  </a:extLst>
                </a:gridCol>
                <a:gridCol w="658368">
                  <a:extLst>
                    <a:ext uri="{9D8B030D-6E8A-4147-A177-3AD203B41FA5}">
                      <a16:colId xmlns:a16="http://schemas.microsoft.com/office/drawing/2014/main" val="3073286518"/>
                    </a:ext>
                  </a:extLst>
                </a:gridCol>
                <a:gridCol w="658368">
                  <a:extLst>
                    <a:ext uri="{9D8B030D-6E8A-4147-A177-3AD203B41FA5}">
                      <a16:colId xmlns:a16="http://schemas.microsoft.com/office/drawing/2014/main" val="896818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4851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- 2023-06-06 10:01:31</a:t>
                      </a:r>
                      <a:r>
                        <a:rPr kumimoji="0" lang="en-US" sz="1000" b="0" i="0" u="none" strike="noStrike" kern="1200" cap="none" spc="0" normalizeH="0" baseline="0" noProof="0">
                          <a:ln>
                            <a:noFill/>
                          </a:ln>
                          <a:solidFill>
                            <a:prstClr val="black"/>
                          </a:solidFill>
                          <a:effectLst/>
                          <a:uLnTx/>
                          <a:uFillTx/>
                          <a:latin typeface="Calibri"/>
                          <a:ea typeface="+mn-ea"/>
                          <a:cs typeface="+mn-cs"/>
                        </a:rPr>
                        <a:t>
 A B2B #ecommerce platform can help businesses grow by giving customers a seamless digital buying experience — but not all platforms or solutions are created equal.
Read our guide on the business and technology must-haves and to-dos of a B2B platform that can elevate digital commerce: https://lnkd.in/dcZwdCd2
#digitalcommerce #b2bplatform #b2becommerce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https://media.licdn.com/dms/image/D4D22AQHfs421TFHAPQ/feedshare-shrink_2048_1536/0/1686038490396?e=1694044800&amp;v=beta&amp;t=8lNedtI8DieYYwJbwrz8a8wvVkb6YSbxJfK4t_DXzcs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02:14:47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3.5111411208643 %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a:t>
                      </a:r>
                    </a:p>
                  </a:txBody>
                  <a:tcPr/>
                </a:tc>
                <a:extLst>
                  <a:ext uri="{0D108BD9-81ED-4DB2-BD59-A6C34878D82A}">
                    <a16:rowId xmlns:a16="http://schemas.microsoft.com/office/drawing/2014/main" val="1631811861"/>
                  </a:ext>
                </a:extLst>
              </a:tr>
            </a:tbl>
          </a:graphicData>
        </a:graphic>
      </p:graphicFrame>
      <p:sp>
        <p:nvSpPr>
          <p:cNvPr id="4" name="Text Placeholder 3">
            <a:extLst>
              <a:ext uri="{FF2B5EF4-FFF2-40B4-BE49-F238E27FC236}">
                <a16:creationId xmlns:a16="http://schemas.microsoft.com/office/drawing/2014/main" id="{1773FFBF-09DB-478D-80D5-36EB741AF1C9}"/>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358836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17CB-5D1F-4F50-8CAE-780920A49601}"/>
              </a:ext>
            </a:extLst>
          </p:cNvPr>
          <p:cNvSpPr>
            <a:spLocks noGrp="1"/>
          </p:cNvSpPr>
          <p:nvPr>
            <p:ph type="title"/>
          </p:nvPr>
        </p:nvSpPr>
        <p:spPr/>
        <p:txBody>
          <a:bodyPr/>
          <a:lstStyle/>
          <a:p>
            <a:r>
              <a:rPr lang="en-US"/>
              <a:t>LinkedIn Posts Table | All profiles - 15 of 23</a:t>
            </a:r>
          </a:p>
        </p:txBody>
      </p:sp>
      <p:graphicFrame>
        <p:nvGraphicFramePr>
          <p:cNvPr id="5" name="Table Placeholder 4">
            <a:extLst>
              <a:ext uri="{FF2B5EF4-FFF2-40B4-BE49-F238E27FC236}">
                <a16:creationId xmlns:a16="http://schemas.microsoft.com/office/drawing/2014/main" id="{B7DC5C8B-260D-42F1-88A8-654DA90CE7FE}"/>
              </a:ext>
            </a:extLst>
          </p:cNvPr>
          <p:cNvGraphicFramePr>
            <a:graphicFrameLocks noGrp="1"/>
          </p:cNvGraphicFramePr>
          <p:nvPr>
            <p:ph type="tbl" sz="quarter" idx="13"/>
            <p:extLst>
              <p:ext uri="{D42A27DB-BD31-4B8C-83A1-F6EECF244321}">
                <p14:modId xmlns:p14="http://schemas.microsoft.com/office/powerpoint/2010/main" val="321315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40038158"/>
                    </a:ext>
                  </a:extLst>
                </a:gridCol>
                <a:gridCol w="1316736">
                  <a:extLst>
                    <a:ext uri="{9D8B030D-6E8A-4147-A177-3AD203B41FA5}">
                      <a16:colId xmlns:a16="http://schemas.microsoft.com/office/drawing/2014/main" val="1591870640"/>
                    </a:ext>
                  </a:extLst>
                </a:gridCol>
                <a:gridCol w="905256">
                  <a:extLst>
                    <a:ext uri="{9D8B030D-6E8A-4147-A177-3AD203B41FA5}">
                      <a16:colId xmlns:a16="http://schemas.microsoft.com/office/drawing/2014/main" val="147696455"/>
                    </a:ext>
                  </a:extLst>
                </a:gridCol>
                <a:gridCol w="658368">
                  <a:extLst>
                    <a:ext uri="{9D8B030D-6E8A-4147-A177-3AD203B41FA5}">
                      <a16:colId xmlns:a16="http://schemas.microsoft.com/office/drawing/2014/main" val="3952374861"/>
                    </a:ext>
                  </a:extLst>
                </a:gridCol>
                <a:gridCol w="658368">
                  <a:extLst>
                    <a:ext uri="{9D8B030D-6E8A-4147-A177-3AD203B41FA5}">
                      <a16:colId xmlns:a16="http://schemas.microsoft.com/office/drawing/2014/main" val="3128245037"/>
                    </a:ext>
                  </a:extLst>
                </a:gridCol>
                <a:gridCol w="658368">
                  <a:extLst>
                    <a:ext uri="{9D8B030D-6E8A-4147-A177-3AD203B41FA5}">
                      <a16:colId xmlns:a16="http://schemas.microsoft.com/office/drawing/2014/main" val="3252644145"/>
                    </a:ext>
                  </a:extLst>
                </a:gridCol>
                <a:gridCol w="658368">
                  <a:extLst>
                    <a:ext uri="{9D8B030D-6E8A-4147-A177-3AD203B41FA5}">
                      <a16:colId xmlns:a16="http://schemas.microsoft.com/office/drawing/2014/main" val="683807902"/>
                    </a:ext>
                  </a:extLst>
                </a:gridCol>
                <a:gridCol w="658368">
                  <a:extLst>
                    <a:ext uri="{9D8B030D-6E8A-4147-A177-3AD203B41FA5}">
                      <a16:colId xmlns:a16="http://schemas.microsoft.com/office/drawing/2014/main" val="1302426120"/>
                    </a:ext>
                  </a:extLst>
                </a:gridCol>
                <a:gridCol w="658368">
                  <a:extLst>
                    <a:ext uri="{9D8B030D-6E8A-4147-A177-3AD203B41FA5}">
                      <a16:colId xmlns:a16="http://schemas.microsoft.com/office/drawing/2014/main" val="2687691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33194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- 2023-06-12 14:33:37</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commemorating the 125th Philippine Independence Day on June 12, 2023. On this day, we celebrate the country's declaration of freedom after 300 years of Spanish colonial rule. Mabuhay,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https://media.licdn.com/dms/image/D4D22AQHQGtWmeCh0aQ/feedshare-shrink_2048_1536/0/1686573216947?e=1694044800&amp;v=beta&amp;t=zI3hiWb4giCzf0N2CvPF8pfnPxUCrSRz2eKC0GlE1sU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02:14:47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4.7824213700991 %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a:t>
                      </a:r>
                    </a:p>
                  </a:txBody>
                  <a:tcPr/>
                </a:tc>
                <a:extLst>
                  <a:ext uri="{0D108BD9-81ED-4DB2-BD59-A6C34878D82A}">
                    <a16:rowId xmlns:a16="http://schemas.microsoft.com/office/drawing/2014/main" val="2145985548"/>
                  </a:ext>
                </a:extLst>
              </a:tr>
            </a:tbl>
          </a:graphicData>
        </a:graphic>
      </p:graphicFrame>
      <p:sp>
        <p:nvSpPr>
          <p:cNvPr id="4" name="Text Placeholder 3">
            <a:extLst>
              <a:ext uri="{FF2B5EF4-FFF2-40B4-BE49-F238E27FC236}">
                <a16:creationId xmlns:a16="http://schemas.microsoft.com/office/drawing/2014/main" id="{FB58F127-F7C6-4D43-BC26-320081743159}"/>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876314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5B777-960B-4853-8706-7A0363DB8C97}"/>
              </a:ext>
            </a:extLst>
          </p:cNvPr>
          <p:cNvSpPr>
            <a:spLocks noGrp="1"/>
          </p:cNvSpPr>
          <p:nvPr>
            <p:ph type="title"/>
          </p:nvPr>
        </p:nvSpPr>
        <p:spPr/>
        <p:txBody>
          <a:bodyPr/>
          <a:lstStyle/>
          <a:p>
            <a:r>
              <a:rPr lang="en-US"/>
              <a:t>LinkedIn Posts Table | All profiles - 16 of 23</a:t>
            </a:r>
          </a:p>
        </p:txBody>
      </p:sp>
      <p:graphicFrame>
        <p:nvGraphicFramePr>
          <p:cNvPr id="5" name="Table Placeholder 4">
            <a:extLst>
              <a:ext uri="{FF2B5EF4-FFF2-40B4-BE49-F238E27FC236}">
                <a16:creationId xmlns:a16="http://schemas.microsoft.com/office/drawing/2014/main" id="{A54FE3B5-F998-4661-A7A0-BE5932CE7E64}"/>
              </a:ext>
            </a:extLst>
          </p:cNvPr>
          <p:cNvGraphicFramePr>
            <a:graphicFrameLocks noGrp="1"/>
          </p:cNvGraphicFramePr>
          <p:nvPr>
            <p:ph type="tbl" sz="quarter" idx="13"/>
            <p:extLst>
              <p:ext uri="{D42A27DB-BD31-4B8C-83A1-F6EECF244321}">
                <p14:modId xmlns:p14="http://schemas.microsoft.com/office/powerpoint/2010/main" val="2477732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83741944"/>
                    </a:ext>
                  </a:extLst>
                </a:gridCol>
                <a:gridCol w="1316736">
                  <a:extLst>
                    <a:ext uri="{9D8B030D-6E8A-4147-A177-3AD203B41FA5}">
                      <a16:colId xmlns:a16="http://schemas.microsoft.com/office/drawing/2014/main" val="242617719"/>
                    </a:ext>
                  </a:extLst>
                </a:gridCol>
                <a:gridCol w="905256">
                  <a:extLst>
                    <a:ext uri="{9D8B030D-6E8A-4147-A177-3AD203B41FA5}">
                      <a16:colId xmlns:a16="http://schemas.microsoft.com/office/drawing/2014/main" val="1832039816"/>
                    </a:ext>
                  </a:extLst>
                </a:gridCol>
                <a:gridCol w="658368">
                  <a:extLst>
                    <a:ext uri="{9D8B030D-6E8A-4147-A177-3AD203B41FA5}">
                      <a16:colId xmlns:a16="http://schemas.microsoft.com/office/drawing/2014/main" val="2592657054"/>
                    </a:ext>
                  </a:extLst>
                </a:gridCol>
                <a:gridCol w="658368">
                  <a:extLst>
                    <a:ext uri="{9D8B030D-6E8A-4147-A177-3AD203B41FA5}">
                      <a16:colId xmlns:a16="http://schemas.microsoft.com/office/drawing/2014/main" val="899571087"/>
                    </a:ext>
                  </a:extLst>
                </a:gridCol>
                <a:gridCol w="658368">
                  <a:extLst>
                    <a:ext uri="{9D8B030D-6E8A-4147-A177-3AD203B41FA5}">
                      <a16:colId xmlns:a16="http://schemas.microsoft.com/office/drawing/2014/main" val="3557135117"/>
                    </a:ext>
                  </a:extLst>
                </a:gridCol>
                <a:gridCol w="658368">
                  <a:extLst>
                    <a:ext uri="{9D8B030D-6E8A-4147-A177-3AD203B41FA5}">
                      <a16:colId xmlns:a16="http://schemas.microsoft.com/office/drawing/2014/main" val="598803678"/>
                    </a:ext>
                  </a:extLst>
                </a:gridCol>
                <a:gridCol w="658368">
                  <a:extLst>
                    <a:ext uri="{9D8B030D-6E8A-4147-A177-3AD203B41FA5}">
                      <a16:colId xmlns:a16="http://schemas.microsoft.com/office/drawing/2014/main" val="354043774"/>
                    </a:ext>
                  </a:extLst>
                </a:gridCol>
                <a:gridCol w="658368">
                  <a:extLst>
                    <a:ext uri="{9D8B030D-6E8A-4147-A177-3AD203B41FA5}">
                      <a16:colId xmlns:a16="http://schemas.microsoft.com/office/drawing/2014/main" val="441947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70672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- 2023-06-19 10:44:57</a:t>
                      </a:r>
                      <a:r>
                        <a:rPr kumimoji="0" lang="en-US" sz="1000" b="0" i="0" u="none" strike="noStrike" kern="1200" cap="none" spc="0" normalizeH="0" baseline="0" noProof="0">
                          <a:ln>
                            <a:noFill/>
                          </a:ln>
                          <a:solidFill>
                            <a:prstClr val="black"/>
                          </a:solidFill>
                          <a:effectLst/>
                          <a:uLnTx/>
                          <a:uFillTx/>
                          <a:latin typeface="Calibri"/>
                          <a:ea typeface="+mn-ea"/>
                          <a:cs typeface="+mn-cs"/>
                        </a:rPr>
                        <a:t>
 This Juneteenth marks the 158th anniversary of the oldest known public commemoration of the 1865 emancipation of slaves in the United States.
We are proud to share that starting this year, today is a paid day off for our US team in observance of Juneteenth.
At Lingaro Group, we believe that everyone deserves dignity and respect. This principle guides us every day as we uphold our ongoing commitment to diversity and inclusion.
Happy Juneteenth!
#juneteenth #diversityandinclusion #companyculturematters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https://media.licdn.com/dms/image/D4D22AQE1LEoEA_fvAg/feedshare-shrink_2048_1536/0/1687164296984?e=1694044800&amp;v=beta&amp;t=DutoUTnMdYf3-6Tm5ioHdQpHuhCuRit3Ip1jrD8P318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02:14:47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3.4647550776583 %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a:t>
                      </a:r>
                    </a:p>
                  </a:txBody>
                  <a:tcPr/>
                </a:tc>
                <a:extLst>
                  <a:ext uri="{0D108BD9-81ED-4DB2-BD59-A6C34878D82A}">
                    <a16:rowId xmlns:a16="http://schemas.microsoft.com/office/drawing/2014/main" val="3851501103"/>
                  </a:ext>
                </a:extLst>
              </a:tr>
            </a:tbl>
          </a:graphicData>
        </a:graphic>
      </p:graphicFrame>
      <p:sp>
        <p:nvSpPr>
          <p:cNvPr id="4" name="Text Placeholder 3">
            <a:extLst>
              <a:ext uri="{FF2B5EF4-FFF2-40B4-BE49-F238E27FC236}">
                <a16:creationId xmlns:a16="http://schemas.microsoft.com/office/drawing/2014/main" id="{162EEA1A-7A1E-4E82-9753-47CBEF23DFF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397703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69BA-BE37-4070-AF72-B78D5FCF53F5}"/>
              </a:ext>
            </a:extLst>
          </p:cNvPr>
          <p:cNvSpPr>
            <a:spLocks noGrp="1"/>
          </p:cNvSpPr>
          <p:nvPr>
            <p:ph type="title"/>
          </p:nvPr>
        </p:nvSpPr>
        <p:spPr/>
        <p:txBody>
          <a:bodyPr/>
          <a:lstStyle/>
          <a:p>
            <a:r>
              <a:rPr lang="en-US"/>
              <a:t>LinkedIn Posts Table | All profiles - 17 of 23</a:t>
            </a:r>
          </a:p>
        </p:txBody>
      </p:sp>
      <p:graphicFrame>
        <p:nvGraphicFramePr>
          <p:cNvPr id="5" name="Table Placeholder 4">
            <a:extLst>
              <a:ext uri="{FF2B5EF4-FFF2-40B4-BE49-F238E27FC236}">
                <a16:creationId xmlns:a16="http://schemas.microsoft.com/office/drawing/2014/main" id="{6B9BF54E-9F7F-4F6D-BAA6-FE06097731CA}"/>
              </a:ext>
            </a:extLst>
          </p:cNvPr>
          <p:cNvGraphicFramePr>
            <a:graphicFrameLocks noGrp="1"/>
          </p:cNvGraphicFramePr>
          <p:nvPr>
            <p:ph type="tbl" sz="quarter" idx="13"/>
            <p:extLst>
              <p:ext uri="{D42A27DB-BD31-4B8C-83A1-F6EECF244321}">
                <p14:modId xmlns:p14="http://schemas.microsoft.com/office/powerpoint/2010/main" val="409763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84535039"/>
                    </a:ext>
                  </a:extLst>
                </a:gridCol>
                <a:gridCol w="1316736">
                  <a:extLst>
                    <a:ext uri="{9D8B030D-6E8A-4147-A177-3AD203B41FA5}">
                      <a16:colId xmlns:a16="http://schemas.microsoft.com/office/drawing/2014/main" val="1357939923"/>
                    </a:ext>
                  </a:extLst>
                </a:gridCol>
                <a:gridCol w="905256">
                  <a:extLst>
                    <a:ext uri="{9D8B030D-6E8A-4147-A177-3AD203B41FA5}">
                      <a16:colId xmlns:a16="http://schemas.microsoft.com/office/drawing/2014/main" val="767536080"/>
                    </a:ext>
                  </a:extLst>
                </a:gridCol>
                <a:gridCol w="658368">
                  <a:extLst>
                    <a:ext uri="{9D8B030D-6E8A-4147-A177-3AD203B41FA5}">
                      <a16:colId xmlns:a16="http://schemas.microsoft.com/office/drawing/2014/main" val="2246181740"/>
                    </a:ext>
                  </a:extLst>
                </a:gridCol>
                <a:gridCol w="658368">
                  <a:extLst>
                    <a:ext uri="{9D8B030D-6E8A-4147-A177-3AD203B41FA5}">
                      <a16:colId xmlns:a16="http://schemas.microsoft.com/office/drawing/2014/main" val="3909888502"/>
                    </a:ext>
                  </a:extLst>
                </a:gridCol>
                <a:gridCol w="658368">
                  <a:extLst>
                    <a:ext uri="{9D8B030D-6E8A-4147-A177-3AD203B41FA5}">
                      <a16:colId xmlns:a16="http://schemas.microsoft.com/office/drawing/2014/main" val="3173684522"/>
                    </a:ext>
                  </a:extLst>
                </a:gridCol>
                <a:gridCol w="658368">
                  <a:extLst>
                    <a:ext uri="{9D8B030D-6E8A-4147-A177-3AD203B41FA5}">
                      <a16:colId xmlns:a16="http://schemas.microsoft.com/office/drawing/2014/main" val="2599178305"/>
                    </a:ext>
                  </a:extLst>
                </a:gridCol>
                <a:gridCol w="658368">
                  <a:extLst>
                    <a:ext uri="{9D8B030D-6E8A-4147-A177-3AD203B41FA5}">
                      <a16:colId xmlns:a16="http://schemas.microsoft.com/office/drawing/2014/main" val="3726971122"/>
                    </a:ext>
                  </a:extLst>
                </a:gridCol>
                <a:gridCol w="658368">
                  <a:extLst>
                    <a:ext uri="{9D8B030D-6E8A-4147-A177-3AD203B41FA5}">
                      <a16:colId xmlns:a16="http://schemas.microsoft.com/office/drawing/2014/main" val="2074949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799741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- 2023-06-20 10:40:40</a:t>
                      </a:r>
                      <a:r>
                        <a:rPr kumimoji="0" lang="en-US" sz="1000" b="0" i="0" u="none" strike="noStrike" kern="1200" cap="none" spc="0" normalizeH="0" baseline="0" noProof="0">
                          <a:ln>
                            <a:noFill/>
                          </a:ln>
                          <a:solidFill>
                            <a:prstClr val="black"/>
                          </a:solidFill>
                          <a:effectLst/>
                          <a:uLnTx/>
                          <a:uFillTx/>
                          <a:latin typeface="Calibri"/>
                          <a:ea typeface="+mn-ea"/>
                          <a:cs typeface="+mn-cs"/>
                        </a:rPr>
                        <a:t>
 Join us at the Data and AI Summit 2023 organized by Databricks — a premier event for the global data community to learn about large language models, lakehouse, and all the latest innovations in data and AI.
Catch us from June 26 – 29, 2023 at the Moscone Center in San Francisco! Lingaro Group’s Carlos Navarro, Robert Samuels, Bennett Smith, Krzysztof Błaszczyk, Rajesh Padmanabhan, and Wojciech Smolarek will be attending the event and they’d be excited to meet you and your team and explore the exciting world of #AI and the opportunities it’ll bring.
As one of the official partners of Databricks, we are passionate about using cutting-edge technologies, platforms, and capabilities to provide end-to-end data services to global brands and enterprises.
Learn more about the event here: https://www.databricks.com/dataaisummit/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https://media.licdn.com/dms/image/D4D22AQFwP3sThV1kHw/feedshare-shrink_2048_1536/0/1687250440223?e=1694044800&amp;v=beta&amp;t=DOp5ASnS2E3zlgao_K6Vo_IPY-lfdLdwGjOIopxDqJo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08/01/2023 02:14:47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4.9408131755018 %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a:t>
                      </a:r>
                    </a:p>
                  </a:txBody>
                  <a:tcPr/>
                </a:tc>
                <a:extLst>
                  <a:ext uri="{0D108BD9-81ED-4DB2-BD59-A6C34878D82A}">
                    <a16:rowId xmlns:a16="http://schemas.microsoft.com/office/drawing/2014/main" val="3335734335"/>
                  </a:ext>
                </a:extLst>
              </a:tr>
            </a:tbl>
          </a:graphicData>
        </a:graphic>
      </p:graphicFrame>
      <p:sp>
        <p:nvSpPr>
          <p:cNvPr id="4" name="Text Placeholder 3">
            <a:extLst>
              <a:ext uri="{FF2B5EF4-FFF2-40B4-BE49-F238E27FC236}">
                <a16:creationId xmlns:a16="http://schemas.microsoft.com/office/drawing/2014/main" id="{C686CAF9-AC98-457D-91EA-93823608B73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967185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A4D6C-1ADC-46F3-87DB-4EEEB01EC35C}"/>
              </a:ext>
            </a:extLst>
          </p:cNvPr>
          <p:cNvSpPr>
            <a:spLocks noGrp="1"/>
          </p:cNvSpPr>
          <p:nvPr>
            <p:ph type="title"/>
          </p:nvPr>
        </p:nvSpPr>
        <p:spPr/>
        <p:txBody>
          <a:bodyPr/>
          <a:lstStyle/>
          <a:p>
            <a:r>
              <a:rPr lang="en-US"/>
              <a:t>LinkedIn Posts Table | All profiles - 18 of 23</a:t>
            </a:r>
          </a:p>
        </p:txBody>
      </p:sp>
      <p:graphicFrame>
        <p:nvGraphicFramePr>
          <p:cNvPr id="5" name="Table Placeholder 4">
            <a:extLst>
              <a:ext uri="{FF2B5EF4-FFF2-40B4-BE49-F238E27FC236}">
                <a16:creationId xmlns:a16="http://schemas.microsoft.com/office/drawing/2014/main" id="{989A42B3-72AC-479C-8CBD-F4A3CDAE6A8E}"/>
              </a:ext>
            </a:extLst>
          </p:cNvPr>
          <p:cNvGraphicFramePr>
            <a:graphicFrameLocks noGrp="1"/>
          </p:cNvGraphicFramePr>
          <p:nvPr>
            <p:ph type="tbl" sz="quarter" idx="13"/>
            <p:extLst>
              <p:ext uri="{D42A27DB-BD31-4B8C-83A1-F6EECF244321}">
                <p14:modId xmlns:p14="http://schemas.microsoft.com/office/powerpoint/2010/main" val="65641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87998841"/>
                    </a:ext>
                  </a:extLst>
                </a:gridCol>
                <a:gridCol w="1316736">
                  <a:extLst>
                    <a:ext uri="{9D8B030D-6E8A-4147-A177-3AD203B41FA5}">
                      <a16:colId xmlns:a16="http://schemas.microsoft.com/office/drawing/2014/main" val="2997210356"/>
                    </a:ext>
                  </a:extLst>
                </a:gridCol>
                <a:gridCol w="905256">
                  <a:extLst>
                    <a:ext uri="{9D8B030D-6E8A-4147-A177-3AD203B41FA5}">
                      <a16:colId xmlns:a16="http://schemas.microsoft.com/office/drawing/2014/main" val="238427824"/>
                    </a:ext>
                  </a:extLst>
                </a:gridCol>
                <a:gridCol w="658368">
                  <a:extLst>
                    <a:ext uri="{9D8B030D-6E8A-4147-A177-3AD203B41FA5}">
                      <a16:colId xmlns:a16="http://schemas.microsoft.com/office/drawing/2014/main" val="2052111811"/>
                    </a:ext>
                  </a:extLst>
                </a:gridCol>
                <a:gridCol w="658368">
                  <a:extLst>
                    <a:ext uri="{9D8B030D-6E8A-4147-A177-3AD203B41FA5}">
                      <a16:colId xmlns:a16="http://schemas.microsoft.com/office/drawing/2014/main" val="2758169603"/>
                    </a:ext>
                  </a:extLst>
                </a:gridCol>
                <a:gridCol w="658368">
                  <a:extLst>
                    <a:ext uri="{9D8B030D-6E8A-4147-A177-3AD203B41FA5}">
                      <a16:colId xmlns:a16="http://schemas.microsoft.com/office/drawing/2014/main" val="1158194068"/>
                    </a:ext>
                  </a:extLst>
                </a:gridCol>
                <a:gridCol w="658368">
                  <a:extLst>
                    <a:ext uri="{9D8B030D-6E8A-4147-A177-3AD203B41FA5}">
                      <a16:colId xmlns:a16="http://schemas.microsoft.com/office/drawing/2014/main" val="248959066"/>
                    </a:ext>
                  </a:extLst>
                </a:gridCol>
                <a:gridCol w="658368">
                  <a:extLst>
                    <a:ext uri="{9D8B030D-6E8A-4147-A177-3AD203B41FA5}">
                      <a16:colId xmlns:a16="http://schemas.microsoft.com/office/drawing/2014/main" val="2723391572"/>
                    </a:ext>
                  </a:extLst>
                </a:gridCol>
                <a:gridCol w="658368">
                  <a:extLst>
                    <a:ext uri="{9D8B030D-6E8A-4147-A177-3AD203B41FA5}">
                      <a16:colId xmlns:a16="http://schemas.microsoft.com/office/drawing/2014/main" val="2680115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00641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- 2023-06-29 09:16:29</a:t>
                      </a:r>
                      <a:r>
                        <a:rPr kumimoji="0" lang="en-US" sz="1000" b="0" i="0" u="none" strike="noStrike" kern="1200" cap="none" spc="0" normalizeH="0" baseline="0" noProof="0">
                          <a:ln>
                            <a:noFill/>
                          </a:ln>
                          <a:solidFill>
                            <a:prstClr val="black"/>
                          </a:solidFill>
                          <a:effectLst/>
                          <a:uLnTx/>
                          <a:uFillTx/>
                          <a:latin typeface="Calibri"/>
                          <a:ea typeface="+mn-ea"/>
                          <a:cs typeface="+mn-cs"/>
                        </a:rPr>
                        <a:t>
 Embedding #sustainability in packaging is more than just doing the right thing for people and the environment — it makes great business sense, too.
In fact, adopting #CircularEconomy to plastic packaging can generate savings of up to US billion by 2040 and create as many as 700,000 jobs.
Lingaro’s #SupplyChain expert, Mateusz Panek, gives an overview of how businesses can do their part — and the vital role of #DataAnalytics: https://lnkd.in/dkMPqJFg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07/31/2023 20:16:06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1.8230155715913 %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a:t>
                      </a:r>
                    </a:p>
                  </a:txBody>
                  <a:tcPr/>
                </a:tc>
                <a:extLst>
                  <a:ext uri="{0D108BD9-81ED-4DB2-BD59-A6C34878D82A}">
                    <a16:rowId xmlns:a16="http://schemas.microsoft.com/office/drawing/2014/main" val="3582253956"/>
                  </a:ext>
                </a:extLst>
              </a:tr>
            </a:tbl>
          </a:graphicData>
        </a:graphic>
      </p:graphicFrame>
      <p:sp>
        <p:nvSpPr>
          <p:cNvPr id="4" name="Text Placeholder 3">
            <a:extLst>
              <a:ext uri="{FF2B5EF4-FFF2-40B4-BE49-F238E27FC236}">
                <a16:creationId xmlns:a16="http://schemas.microsoft.com/office/drawing/2014/main" id="{79F80BD0-4117-4B69-9F7A-8405D5A7EB9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541861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C703-F557-4583-91A5-DAAD43FB0C1E}"/>
              </a:ext>
            </a:extLst>
          </p:cNvPr>
          <p:cNvSpPr>
            <a:spLocks noGrp="1"/>
          </p:cNvSpPr>
          <p:nvPr>
            <p:ph type="title"/>
          </p:nvPr>
        </p:nvSpPr>
        <p:spPr/>
        <p:txBody>
          <a:bodyPr/>
          <a:lstStyle/>
          <a:p>
            <a:r>
              <a:rPr lang="en-US"/>
              <a:t>LinkedIn Posts Table | All profiles - 19 of 23</a:t>
            </a:r>
          </a:p>
        </p:txBody>
      </p:sp>
      <p:graphicFrame>
        <p:nvGraphicFramePr>
          <p:cNvPr id="5" name="Table Placeholder 4">
            <a:extLst>
              <a:ext uri="{FF2B5EF4-FFF2-40B4-BE49-F238E27FC236}">
                <a16:creationId xmlns:a16="http://schemas.microsoft.com/office/drawing/2014/main" id="{ACCFF26C-E996-4A6C-B479-941E72030FC4}"/>
              </a:ext>
            </a:extLst>
          </p:cNvPr>
          <p:cNvGraphicFramePr>
            <a:graphicFrameLocks noGrp="1"/>
          </p:cNvGraphicFramePr>
          <p:nvPr>
            <p:ph type="tbl" sz="quarter" idx="13"/>
            <p:extLst>
              <p:ext uri="{D42A27DB-BD31-4B8C-83A1-F6EECF244321}">
                <p14:modId xmlns:p14="http://schemas.microsoft.com/office/powerpoint/2010/main" val="3443359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98467788"/>
                    </a:ext>
                  </a:extLst>
                </a:gridCol>
                <a:gridCol w="1316736">
                  <a:extLst>
                    <a:ext uri="{9D8B030D-6E8A-4147-A177-3AD203B41FA5}">
                      <a16:colId xmlns:a16="http://schemas.microsoft.com/office/drawing/2014/main" val="2994752064"/>
                    </a:ext>
                  </a:extLst>
                </a:gridCol>
                <a:gridCol w="905256">
                  <a:extLst>
                    <a:ext uri="{9D8B030D-6E8A-4147-A177-3AD203B41FA5}">
                      <a16:colId xmlns:a16="http://schemas.microsoft.com/office/drawing/2014/main" val="3774336086"/>
                    </a:ext>
                  </a:extLst>
                </a:gridCol>
                <a:gridCol w="658368">
                  <a:extLst>
                    <a:ext uri="{9D8B030D-6E8A-4147-A177-3AD203B41FA5}">
                      <a16:colId xmlns:a16="http://schemas.microsoft.com/office/drawing/2014/main" val="2648213050"/>
                    </a:ext>
                  </a:extLst>
                </a:gridCol>
                <a:gridCol w="658368">
                  <a:extLst>
                    <a:ext uri="{9D8B030D-6E8A-4147-A177-3AD203B41FA5}">
                      <a16:colId xmlns:a16="http://schemas.microsoft.com/office/drawing/2014/main" val="2014308229"/>
                    </a:ext>
                  </a:extLst>
                </a:gridCol>
                <a:gridCol w="658368">
                  <a:extLst>
                    <a:ext uri="{9D8B030D-6E8A-4147-A177-3AD203B41FA5}">
                      <a16:colId xmlns:a16="http://schemas.microsoft.com/office/drawing/2014/main" val="570636790"/>
                    </a:ext>
                  </a:extLst>
                </a:gridCol>
                <a:gridCol w="658368">
                  <a:extLst>
                    <a:ext uri="{9D8B030D-6E8A-4147-A177-3AD203B41FA5}">
                      <a16:colId xmlns:a16="http://schemas.microsoft.com/office/drawing/2014/main" val="313754950"/>
                    </a:ext>
                  </a:extLst>
                </a:gridCol>
                <a:gridCol w="658368">
                  <a:extLst>
                    <a:ext uri="{9D8B030D-6E8A-4147-A177-3AD203B41FA5}">
                      <a16:colId xmlns:a16="http://schemas.microsoft.com/office/drawing/2014/main" val="3912690070"/>
                    </a:ext>
                  </a:extLst>
                </a:gridCol>
                <a:gridCol w="658368">
                  <a:extLst>
                    <a:ext uri="{9D8B030D-6E8A-4147-A177-3AD203B41FA5}">
                      <a16:colId xmlns:a16="http://schemas.microsoft.com/office/drawing/2014/main" val="1750684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52666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- 2023-06-26 13:11:56</a:t>
                      </a:r>
                      <a:r>
                        <a:rPr kumimoji="0" lang="en-US" sz="1000" b="0" i="0" u="none" strike="noStrike" kern="1200" cap="none" spc="0" normalizeH="0" baseline="0" noProof="0">
                          <a:ln>
                            <a:noFill/>
                          </a:ln>
                          <a:solidFill>
                            <a:prstClr val="black"/>
                          </a:solidFill>
                          <a:effectLst/>
                          <a:uLnTx/>
                          <a:uFillTx/>
                          <a:latin typeface="Calibri"/>
                          <a:ea typeface="+mn-ea"/>
                          <a:cs typeface="+mn-cs"/>
                        </a:rPr>
                        <a:t>
 The Corporate #Sustainability Reporting Directive (#CSRD) will be enforced in less than six months, affecting more than 50,000 companies in the EU. However, nearly half still aren't on track to comply with the regulation, with many feeling overwhelmed and already exhausting their reporting team's capacity.
Is your organization ready for the CSRD? Lingaro's #SupplyChain and sustainability expert, Mateusz Panek, gives an overview of the CSRD, its impact to your business, and what you can do now to face up to it.
Read more: https://lnkd.in/dK7RYD2U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07/28/2023 20:14:24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2.6925148088314 %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extLst>
                  <a:ext uri="{0D108BD9-81ED-4DB2-BD59-A6C34878D82A}">
                    <a16:rowId xmlns:a16="http://schemas.microsoft.com/office/drawing/2014/main" val="1723051033"/>
                  </a:ext>
                </a:extLst>
              </a:tr>
            </a:tbl>
          </a:graphicData>
        </a:graphic>
      </p:graphicFrame>
      <p:sp>
        <p:nvSpPr>
          <p:cNvPr id="4" name="Text Placeholder 3">
            <a:extLst>
              <a:ext uri="{FF2B5EF4-FFF2-40B4-BE49-F238E27FC236}">
                <a16:creationId xmlns:a16="http://schemas.microsoft.com/office/drawing/2014/main" id="{796C8398-1D28-436E-9BAC-8143D2A66EF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633461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5FB79-A61D-45D4-9376-EFF8E88B1DCF}"/>
              </a:ext>
            </a:extLst>
          </p:cNvPr>
          <p:cNvSpPr>
            <a:spLocks noGrp="1"/>
          </p:cNvSpPr>
          <p:nvPr>
            <p:ph type="title"/>
          </p:nvPr>
        </p:nvSpPr>
        <p:spPr/>
        <p:txBody>
          <a:bodyPr/>
          <a:lstStyle/>
          <a:p>
            <a:r>
              <a:rPr lang="en-US"/>
              <a:t>LinkedIn Posts Table | All profiles - 20 of 23</a:t>
            </a:r>
          </a:p>
        </p:txBody>
      </p:sp>
      <p:graphicFrame>
        <p:nvGraphicFramePr>
          <p:cNvPr id="5" name="Table Placeholder 4">
            <a:extLst>
              <a:ext uri="{FF2B5EF4-FFF2-40B4-BE49-F238E27FC236}">
                <a16:creationId xmlns:a16="http://schemas.microsoft.com/office/drawing/2014/main" id="{0B710152-E2D1-4675-8121-96B26D90F59A}"/>
              </a:ext>
            </a:extLst>
          </p:cNvPr>
          <p:cNvGraphicFramePr>
            <a:graphicFrameLocks noGrp="1"/>
          </p:cNvGraphicFramePr>
          <p:nvPr>
            <p:ph type="tbl" sz="quarter" idx="13"/>
            <p:extLst>
              <p:ext uri="{D42A27DB-BD31-4B8C-83A1-F6EECF244321}">
                <p14:modId xmlns:p14="http://schemas.microsoft.com/office/powerpoint/2010/main" val="1343146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57576316"/>
                    </a:ext>
                  </a:extLst>
                </a:gridCol>
                <a:gridCol w="1316736">
                  <a:extLst>
                    <a:ext uri="{9D8B030D-6E8A-4147-A177-3AD203B41FA5}">
                      <a16:colId xmlns:a16="http://schemas.microsoft.com/office/drawing/2014/main" val="1004656826"/>
                    </a:ext>
                  </a:extLst>
                </a:gridCol>
                <a:gridCol w="905256">
                  <a:extLst>
                    <a:ext uri="{9D8B030D-6E8A-4147-A177-3AD203B41FA5}">
                      <a16:colId xmlns:a16="http://schemas.microsoft.com/office/drawing/2014/main" val="3769310699"/>
                    </a:ext>
                  </a:extLst>
                </a:gridCol>
                <a:gridCol w="658368">
                  <a:extLst>
                    <a:ext uri="{9D8B030D-6E8A-4147-A177-3AD203B41FA5}">
                      <a16:colId xmlns:a16="http://schemas.microsoft.com/office/drawing/2014/main" val="452808745"/>
                    </a:ext>
                  </a:extLst>
                </a:gridCol>
                <a:gridCol w="658368">
                  <a:extLst>
                    <a:ext uri="{9D8B030D-6E8A-4147-A177-3AD203B41FA5}">
                      <a16:colId xmlns:a16="http://schemas.microsoft.com/office/drawing/2014/main" val="1808730130"/>
                    </a:ext>
                  </a:extLst>
                </a:gridCol>
                <a:gridCol w="658368">
                  <a:extLst>
                    <a:ext uri="{9D8B030D-6E8A-4147-A177-3AD203B41FA5}">
                      <a16:colId xmlns:a16="http://schemas.microsoft.com/office/drawing/2014/main" val="2666223026"/>
                    </a:ext>
                  </a:extLst>
                </a:gridCol>
                <a:gridCol w="658368">
                  <a:extLst>
                    <a:ext uri="{9D8B030D-6E8A-4147-A177-3AD203B41FA5}">
                      <a16:colId xmlns:a16="http://schemas.microsoft.com/office/drawing/2014/main" val="617801266"/>
                    </a:ext>
                  </a:extLst>
                </a:gridCol>
                <a:gridCol w="658368">
                  <a:extLst>
                    <a:ext uri="{9D8B030D-6E8A-4147-A177-3AD203B41FA5}">
                      <a16:colId xmlns:a16="http://schemas.microsoft.com/office/drawing/2014/main" val="2488789160"/>
                    </a:ext>
                  </a:extLst>
                </a:gridCol>
                <a:gridCol w="658368">
                  <a:extLst>
                    <a:ext uri="{9D8B030D-6E8A-4147-A177-3AD203B41FA5}">
                      <a16:colId xmlns:a16="http://schemas.microsoft.com/office/drawing/2014/main" val="2188837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579261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- 2023-06-01 13:35:09</a:t>
                      </a:r>
                      <a:r>
                        <a:rPr kumimoji="0" lang="en-US" sz="1000" b="0" i="0" u="none" strike="noStrike" kern="1200" cap="none" spc="0" normalizeH="0" baseline="0" noProof="0">
                          <a:ln>
                            <a:noFill/>
                          </a:ln>
                          <a:solidFill>
                            <a:prstClr val="black"/>
                          </a:solidFill>
                          <a:effectLst/>
                          <a:uLnTx/>
                          <a:uFillTx/>
                          <a:latin typeface="Calibri"/>
                          <a:ea typeface="+mn-ea"/>
                          <a:cs typeface="+mn-cs"/>
                        </a:rPr>
                        <a:t>
 What do a renowned food equipment producer, a multinational toy manufacturer, and a global consumer-goods company have in common?
A #B2B #ECommerce platform — designed, developed, and deployed by Lingaro’s #DigitalCommerce practice.
Download our featured case studies and learn the stories behind their successes: https://lnkd.in/dF8XmbAq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07/10/2023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15.151515151515 %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extLst>
                  <a:ext uri="{0D108BD9-81ED-4DB2-BD59-A6C34878D82A}">
                    <a16:rowId xmlns:a16="http://schemas.microsoft.com/office/drawing/2014/main" val="2111727912"/>
                  </a:ext>
                </a:extLst>
              </a:tr>
            </a:tbl>
          </a:graphicData>
        </a:graphic>
      </p:graphicFrame>
      <p:sp>
        <p:nvSpPr>
          <p:cNvPr id="4" name="Text Placeholder 3">
            <a:extLst>
              <a:ext uri="{FF2B5EF4-FFF2-40B4-BE49-F238E27FC236}">
                <a16:creationId xmlns:a16="http://schemas.microsoft.com/office/drawing/2014/main" id="{56B5B542-635E-40AD-8133-7447EDC2A88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485092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157A9-E3FB-4948-AFB4-2588561A60F2}"/>
              </a:ext>
            </a:extLst>
          </p:cNvPr>
          <p:cNvSpPr>
            <a:spLocks noGrp="1"/>
          </p:cNvSpPr>
          <p:nvPr>
            <p:ph type="title"/>
          </p:nvPr>
        </p:nvSpPr>
        <p:spPr/>
        <p:txBody>
          <a:bodyPr/>
          <a:lstStyle/>
          <a:p>
            <a:r>
              <a:rPr lang="en-US"/>
              <a:t>LinkedIn Posts Table | All profiles - 21 of 23</a:t>
            </a:r>
          </a:p>
        </p:txBody>
      </p:sp>
      <p:graphicFrame>
        <p:nvGraphicFramePr>
          <p:cNvPr id="5" name="Table Placeholder 4">
            <a:extLst>
              <a:ext uri="{FF2B5EF4-FFF2-40B4-BE49-F238E27FC236}">
                <a16:creationId xmlns:a16="http://schemas.microsoft.com/office/drawing/2014/main" id="{4566AF47-620C-4733-BE09-0DCC29DBAD5E}"/>
              </a:ext>
            </a:extLst>
          </p:cNvPr>
          <p:cNvGraphicFramePr>
            <a:graphicFrameLocks noGrp="1"/>
          </p:cNvGraphicFramePr>
          <p:nvPr>
            <p:ph type="tbl" sz="quarter" idx="13"/>
            <p:extLst>
              <p:ext uri="{D42A27DB-BD31-4B8C-83A1-F6EECF244321}">
                <p14:modId xmlns:p14="http://schemas.microsoft.com/office/powerpoint/2010/main" val="3235691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43391185"/>
                    </a:ext>
                  </a:extLst>
                </a:gridCol>
                <a:gridCol w="1316736">
                  <a:extLst>
                    <a:ext uri="{9D8B030D-6E8A-4147-A177-3AD203B41FA5}">
                      <a16:colId xmlns:a16="http://schemas.microsoft.com/office/drawing/2014/main" val="269303471"/>
                    </a:ext>
                  </a:extLst>
                </a:gridCol>
                <a:gridCol w="905256">
                  <a:extLst>
                    <a:ext uri="{9D8B030D-6E8A-4147-A177-3AD203B41FA5}">
                      <a16:colId xmlns:a16="http://schemas.microsoft.com/office/drawing/2014/main" val="386601364"/>
                    </a:ext>
                  </a:extLst>
                </a:gridCol>
                <a:gridCol w="658368">
                  <a:extLst>
                    <a:ext uri="{9D8B030D-6E8A-4147-A177-3AD203B41FA5}">
                      <a16:colId xmlns:a16="http://schemas.microsoft.com/office/drawing/2014/main" val="684533340"/>
                    </a:ext>
                  </a:extLst>
                </a:gridCol>
                <a:gridCol w="658368">
                  <a:extLst>
                    <a:ext uri="{9D8B030D-6E8A-4147-A177-3AD203B41FA5}">
                      <a16:colId xmlns:a16="http://schemas.microsoft.com/office/drawing/2014/main" val="157160974"/>
                    </a:ext>
                  </a:extLst>
                </a:gridCol>
                <a:gridCol w="658368">
                  <a:extLst>
                    <a:ext uri="{9D8B030D-6E8A-4147-A177-3AD203B41FA5}">
                      <a16:colId xmlns:a16="http://schemas.microsoft.com/office/drawing/2014/main" val="3908103279"/>
                    </a:ext>
                  </a:extLst>
                </a:gridCol>
                <a:gridCol w="658368">
                  <a:extLst>
                    <a:ext uri="{9D8B030D-6E8A-4147-A177-3AD203B41FA5}">
                      <a16:colId xmlns:a16="http://schemas.microsoft.com/office/drawing/2014/main" val="214412338"/>
                    </a:ext>
                  </a:extLst>
                </a:gridCol>
                <a:gridCol w="658368">
                  <a:extLst>
                    <a:ext uri="{9D8B030D-6E8A-4147-A177-3AD203B41FA5}">
                      <a16:colId xmlns:a16="http://schemas.microsoft.com/office/drawing/2014/main" val="100740489"/>
                    </a:ext>
                  </a:extLst>
                </a:gridCol>
                <a:gridCol w="658368">
                  <a:extLst>
                    <a:ext uri="{9D8B030D-6E8A-4147-A177-3AD203B41FA5}">
                      <a16:colId xmlns:a16="http://schemas.microsoft.com/office/drawing/2014/main" val="3493791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37133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- 2023-06-01 13:35:11</a:t>
                      </a:r>
                      <a:r>
                        <a:rPr kumimoji="0" lang="en-US" sz="1000" b="0" i="0" u="none" strike="noStrike" kern="1200" cap="none" spc="0" normalizeH="0" baseline="0" noProof="0">
                          <a:ln>
                            <a:noFill/>
                          </a:ln>
                          <a:solidFill>
                            <a:prstClr val="black"/>
                          </a:solidFill>
                          <a:effectLst/>
                          <a:uLnTx/>
                          <a:uFillTx/>
                          <a:latin typeface="Calibri"/>
                          <a:ea typeface="+mn-ea"/>
                          <a:cs typeface="+mn-cs"/>
                        </a:rPr>
                        <a:t>
 What do a renowned food equipment producer, a multinational toy manufacturer, and a global consumer-goods company have in common?
A #B2B #ECommerce platform — designed, developed, and deployed by Lingaro’s #DigitalCommerce practice.
Download our featured case studies and learn the stories behind their successes: https://lnkd.in/ddBPX-U8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07/10/2023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12.820512820513 %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extLst>
                  <a:ext uri="{0D108BD9-81ED-4DB2-BD59-A6C34878D82A}">
                    <a16:rowId xmlns:a16="http://schemas.microsoft.com/office/drawing/2014/main" val="3700554443"/>
                  </a:ext>
                </a:extLst>
              </a:tr>
            </a:tbl>
          </a:graphicData>
        </a:graphic>
      </p:graphicFrame>
      <p:sp>
        <p:nvSpPr>
          <p:cNvPr id="4" name="Text Placeholder 3">
            <a:extLst>
              <a:ext uri="{FF2B5EF4-FFF2-40B4-BE49-F238E27FC236}">
                <a16:creationId xmlns:a16="http://schemas.microsoft.com/office/drawing/2014/main" id="{31A707EF-6506-4E45-9CD1-16230D1A6B0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033739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42FC-7AF2-4BBF-9832-327DC535463D}"/>
              </a:ext>
            </a:extLst>
          </p:cNvPr>
          <p:cNvSpPr>
            <a:spLocks noGrp="1"/>
          </p:cNvSpPr>
          <p:nvPr>
            <p:ph type="title"/>
          </p:nvPr>
        </p:nvSpPr>
        <p:spPr/>
        <p:txBody>
          <a:bodyPr/>
          <a:lstStyle/>
          <a:p>
            <a:r>
              <a:rPr lang="en-US"/>
              <a:t>LinkedIn Posts Table | All profiles - 22 of 23</a:t>
            </a:r>
          </a:p>
        </p:txBody>
      </p:sp>
      <p:graphicFrame>
        <p:nvGraphicFramePr>
          <p:cNvPr id="5" name="Table Placeholder 4">
            <a:extLst>
              <a:ext uri="{FF2B5EF4-FFF2-40B4-BE49-F238E27FC236}">
                <a16:creationId xmlns:a16="http://schemas.microsoft.com/office/drawing/2014/main" id="{B6BCD746-DBC9-4158-8196-7366F0732D46}"/>
              </a:ext>
            </a:extLst>
          </p:cNvPr>
          <p:cNvGraphicFramePr>
            <a:graphicFrameLocks noGrp="1"/>
          </p:cNvGraphicFramePr>
          <p:nvPr>
            <p:ph type="tbl" sz="quarter" idx="13"/>
            <p:extLst>
              <p:ext uri="{D42A27DB-BD31-4B8C-83A1-F6EECF244321}">
                <p14:modId xmlns:p14="http://schemas.microsoft.com/office/powerpoint/2010/main" val="2651740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6735366"/>
                    </a:ext>
                  </a:extLst>
                </a:gridCol>
                <a:gridCol w="1316736">
                  <a:extLst>
                    <a:ext uri="{9D8B030D-6E8A-4147-A177-3AD203B41FA5}">
                      <a16:colId xmlns:a16="http://schemas.microsoft.com/office/drawing/2014/main" val="1769539102"/>
                    </a:ext>
                  </a:extLst>
                </a:gridCol>
                <a:gridCol w="905256">
                  <a:extLst>
                    <a:ext uri="{9D8B030D-6E8A-4147-A177-3AD203B41FA5}">
                      <a16:colId xmlns:a16="http://schemas.microsoft.com/office/drawing/2014/main" val="2010228040"/>
                    </a:ext>
                  </a:extLst>
                </a:gridCol>
                <a:gridCol w="658368">
                  <a:extLst>
                    <a:ext uri="{9D8B030D-6E8A-4147-A177-3AD203B41FA5}">
                      <a16:colId xmlns:a16="http://schemas.microsoft.com/office/drawing/2014/main" val="176011771"/>
                    </a:ext>
                  </a:extLst>
                </a:gridCol>
                <a:gridCol w="658368">
                  <a:extLst>
                    <a:ext uri="{9D8B030D-6E8A-4147-A177-3AD203B41FA5}">
                      <a16:colId xmlns:a16="http://schemas.microsoft.com/office/drawing/2014/main" val="3550353807"/>
                    </a:ext>
                  </a:extLst>
                </a:gridCol>
                <a:gridCol w="658368">
                  <a:extLst>
                    <a:ext uri="{9D8B030D-6E8A-4147-A177-3AD203B41FA5}">
                      <a16:colId xmlns:a16="http://schemas.microsoft.com/office/drawing/2014/main" val="594880908"/>
                    </a:ext>
                  </a:extLst>
                </a:gridCol>
                <a:gridCol w="658368">
                  <a:extLst>
                    <a:ext uri="{9D8B030D-6E8A-4147-A177-3AD203B41FA5}">
                      <a16:colId xmlns:a16="http://schemas.microsoft.com/office/drawing/2014/main" val="4043927380"/>
                    </a:ext>
                  </a:extLst>
                </a:gridCol>
                <a:gridCol w="658368">
                  <a:extLst>
                    <a:ext uri="{9D8B030D-6E8A-4147-A177-3AD203B41FA5}">
                      <a16:colId xmlns:a16="http://schemas.microsoft.com/office/drawing/2014/main" val="534246453"/>
                    </a:ext>
                  </a:extLst>
                </a:gridCol>
                <a:gridCol w="658368">
                  <a:extLst>
                    <a:ext uri="{9D8B030D-6E8A-4147-A177-3AD203B41FA5}">
                      <a16:colId xmlns:a16="http://schemas.microsoft.com/office/drawing/2014/main" val="2069276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2476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- 2023-06-01 14:30:42</a:t>
                      </a:r>
                      <a:r>
                        <a:rPr kumimoji="0" lang="en-US" sz="1000" b="0" i="0" u="none" strike="noStrike" kern="1200" cap="none" spc="0" normalizeH="0" baseline="0" noProof="0">
                          <a:ln>
                            <a:noFill/>
                          </a:ln>
                          <a:solidFill>
                            <a:prstClr val="black"/>
                          </a:solidFill>
                          <a:effectLst/>
                          <a:uLnTx/>
                          <a:uFillTx/>
                          <a:latin typeface="Calibri"/>
                          <a:ea typeface="+mn-ea"/>
                          <a:cs typeface="+mn-cs"/>
                        </a:rPr>
                        <a:t>
 The Corporate Sustainability Reporting Directive (#CSRD) will affect more than 50,000 companies in the EU.
Lingaro experts break down the impact of CSRD to businesses and explain how #AdvancedAnalytics helps in giving #sustainability initiatives more transparency and credibility.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07/10/2023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3110089638"/>
                  </a:ext>
                </a:extLst>
              </a:tr>
            </a:tbl>
          </a:graphicData>
        </a:graphic>
      </p:graphicFrame>
      <p:sp>
        <p:nvSpPr>
          <p:cNvPr id="4" name="Text Placeholder 3">
            <a:extLst>
              <a:ext uri="{FF2B5EF4-FFF2-40B4-BE49-F238E27FC236}">
                <a16:creationId xmlns:a16="http://schemas.microsoft.com/office/drawing/2014/main" id="{AFE94F1D-5600-4BEC-BE26-33E888891A0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210757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4F57-60CF-4907-887D-FC2CEA23640F}"/>
              </a:ext>
            </a:extLst>
          </p:cNvPr>
          <p:cNvSpPr>
            <a:spLocks noGrp="1"/>
          </p:cNvSpPr>
          <p:nvPr>
            <p:ph type="title"/>
          </p:nvPr>
        </p:nvSpPr>
        <p:spPr/>
        <p:txBody>
          <a:bodyPr/>
          <a:lstStyle/>
          <a:p>
            <a:r>
              <a:rPr lang="en-US"/>
              <a:t>LinkedIn Posts Table | All profiles - 23 of 23</a:t>
            </a:r>
          </a:p>
        </p:txBody>
      </p:sp>
      <p:graphicFrame>
        <p:nvGraphicFramePr>
          <p:cNvPr id="5" name="Table Placeholder 4">
            <a:extLst>
              <a:ext uri="{FF2B5EF4-FFF2-40B4-BE49-F238E27FC236}">
                <a16:creationId xmlns:a16="http://schemas.microsoft.com/office/drawing/2014/main" id="{042850D2-C5E5-42A7-9D9E-608DBF408D3A}"/>
              </a:ext>
            </a:extLst>
          </p:cNvPr>
          <p:cNvGraphicFramePr>
            <a:graphicFrameLocks noGrp="1"/>
          </p:cNvGraphicFramePr>
          <p:nvPr>
            <p:ph type="tbl" sz="quarter" idx="13"/>
            <p:extLst>
              <p:ext uri="{D42A27DB-BD31-4B8C-83A1-F6EECF244321}">
                <p14:modId xmlns:p14="http://schemas.microsoft.com/office/powerpoint/2010/main" val="1249339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51109437"/>
                    </a:ext>
                  </a:extLst>
                </a:gridCol>
                <a:gridCol w="1316736">
                  <a:extLst>
                    <a:ext uri="{9D8B030D-6E8A-4147-A177-3AD203B41FA5}">
                      <a16:colId xmlns:a16="http://schemas.microsoft.com/office/drawing/2014/main" val="2041700190"/>
                    </a:ext>
                  </a:extLst>
                </a:gridCol>
                <a:gridCol w="905256">
                  <a:extLst>
                    <a:ext uri="{9D8B030D-6E8A-4147-A177-3AD203B41FA5}">
                      <a16:colId xmlns:a16="http://schemas.microsoft.com/office/drawing/2014/main" val="1352029062"/>
                    </a:ext>
                  </a:extLst>
                </a:gridCol>
                <a:gridCol w="658368">
                  <a:extLst>
                    <a:ext uri="{9D8B030D-6E8A-4147-A177-3AD203B41FA5}">
                      <a16:colId xmlns:a16="http://schemas.microsoft.com/office/drawing/2014/main" val="2190811780"/>
                    </a:ext>
                  </a:extLst>
                </a:gridCol>
                <a:gridCol w="658368">
                  <a:extLst>
                    <a:ext uri="{9D8B030D-6E8A-4147-A177-3AD203B41FA5}">
                      <a16:colId xmlns:a16="http://schemas.microsoft.com/office/drawing/2014/main" val="3681196739"/>
                    </a:ext>
                  </a:extLst>
                </a:gridCol>
                <a:gridCol w="658368">
                  <a:extLst>
                    <a:ext uri="{9D8B030D-6E8A-4147-A177-3AD203B41FA5}">
                      <a16:colId xmlns:a16="http://schemas.microsoft.com/office/drawing/2014/main" val="945848026"/>
                    </a:ext>
                  </a:extLst>
                </a:gridCol>
                <a:gridCol w="658368">
                  <a:extLst>
                    <a:ext uri="{9D8B030D-6E8A-4147-A177-3AD203B41FA5}">
                      <a16:colId xmlns:a16="http://schemas.microsoft.com/office/drawing/2014/main" val="2867319046"/>
                    </a:ext>
                  </a:extLst>
                </a:gridCol>
                <a:gridCol w="658368">
                  <a:extLst>
                    <a:ext uri="{9D8B030D-6E8A-4147-A177-3AD203B41FA5}">
                      <a16:colId xmlns:a16="http://schemas.microsoft.com/office/drawing/2014/main" val="3534246432"/>
                    </a:ext>
                  </a:extLst>
                </a:gridCol>
                <a:gridCol w="658368">
                  <a:extLst>
                    <a:ext uri="{9D8B030D-6E8A-4147-A177-3AD203B41FA5}">
                      <a16:colId xmlns:a16="http://schemas.microsoft.com/office/drawing/2014/main" val="37476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17409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- 2023-06-01 14:30:43</a:t>
                      </a:r>
                      <a:r>
                        <a:rPr kumimoji="0" lang="en-US" sz="1000" b="0" i="0" u="none" strike="noStrike" kern="1200" cap="none" spc="0" normalizeH="0" baseline="0" noProof="0">
                          <a:ln>
                            <a:noFill/>
                          </a:ln>
                          <a:solidFill>
                            <a:prstClr val="black"/>
                          </a:solidFill>
                          <a:effectLst/>
                          <a:uLnTx/>
                          <a:uFillTx/>
                          <a:latin typeface="Calibri"/>
                          <a:ea typeface="+mn-ea"/>
                          <a:cs typeface="+mn-cs"/>
                        </a:rPr>
                        <a:t>
 The Corporate Sustainability Reporting Directive (#CSRD) will affect more than 50,000 companies in the EU.
Lingaro experts break down the impact of CSRD to businesses and explain how #AdvancedAnalytics helps in giving #sustainability initiatives more transparency and credibility.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07/10/2023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8619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- 2023-06-02 09:25:05</a:t>
                      </a:r>
                      <a:r>
                        <a:rPr kumimoji="0" lang="en-US" sz="1000" b="0" i="0" u="none" strike="noStrike" kern="1200" cap="none" spc="0" normalizeH="0" baseline="0" noProof="0">
                          <a:ln>
                            <a:noFill/>
                          </a:ln>
                          <a:solidFill>
                            <a:prstClr val="black"/>
                          </a:solidFill>
                          <a:effectLst/>
                          <a:uLnTx/>
                          <a:uFillTx/>
                          <a:latin typeface="Calibri"/>
                          <a:ea typeface="+mn-ea"/>
                          <a:cs typeface="+mn-cs"/>
                        </a:rPr>
                        <a:t>
 Learn how to effectively navigate the complex landscape of #ESG reporting with the right framework and #analytics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07/10/2023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1543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Lingaro - 2023-06-02 09:25:06</a:t>
                      </a:r>
                      <a:r>
                        <a:rPr kumimoji="0" lang="en-US" sz="1000" b="0" i="0" u="none" strike="noStrike" kern="1200" cap="none" spc="0" normalizeH="0" baseline="0" noProof="0">
                          <a:ln>
                            <a:noFill/>
                          </a:ln>
                          <a:solidFill>
                            <a:prstClr val="black"/>
                          </a:solidFill>
                          <a:effectLst/>
                          <a:uLnTx/>
                          <a:uFillTx/>
                          <a:latin typeface="Calibri"/>
                          <a:ea typeface="+mn-ea"/>
                          <a:cs typeface="+mn-cs"/>
                        </a:rPr>
                        <a:t>
 Learn how to effectively navigate the complex landscape of #ESG reporting with the right framework and #analytics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07/10/2023 14:17:42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7.3170731707317 %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extLst>
                  <a:ext uri="{0D108BD9-81ED-4DB2-BD59-A6C34878D82A}">
                    <a16:rowId xmlns:a16="http://schemas.microsoft.com/office/drawing/2014/main" val="1724478237"/>
                  </a:ext>
                </a:extLst>
              </a:tr>
            </a:tbl>
          </a:graphicData>
        </a:graphic>
      </p:graphicFrame>
      <p:sp>
        <p:nvSpPr>
          <p:cNvPr id="4" name="Text Placeholder 3">
            <a:extLst>
              <a:ext uri="{FF2B5EF4-FFF2-40B4-BE49-F238E27FC236}">
                <a16:creationId xmlns:a16="http://schemas.microsoft.com/office/drawing/2014/main" id="{42B151F4-9864-415E-AEAD-389F166A07D9}"/>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530787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F345B-0825-4774-9B8A-74769BBCD479}"/>
              </a:ext>
            </a:extLst>
          </p:cNvPr>
          <p:cNvSpPr>
            <a:spLocks noGrp="1"/>
          </p:cNvSpPr>
          <p:nvPr>
            <p:ph type="title"/>
          </p:nvPr>
        </p:nvSpPr>
        <p:spPr/>
        <p:txBody>
          <a:bodyPr/>
          <a:lstStyle/>
          <a:p>
            <a:r>
              <a:rPr lang="en-US"/>
              <a:t>LinkedIn Engagement Rate By Post Type | All profiles</a:t>
            </a:r>
          </a:p>
        </p:txBody>
      </p:sp>
      <p:graphicFrame>
        <p:nvGraphicFramePr>
          <p:cNvPr id="6" name="Chart Placeholder 5">
            <a:extLst>
              <a:ext uri="{FF2B5EF4-FFF2-40B4-BE49-F238E27FC236}">
                <a16:creationId xmlns:a16="http://schemas.microsoft.com/office/drawing/2014/main" id="{29A28706-D925-4A81-B886-8C0DC5278B86}"/>
              </a:ext>
            </a:extLst>
          </p:cNvPr>
          <p:cNvGraphicFramePr>
            <a:graphicFrameLocks noGrp="1"/>
          </p:cNvGraphicFramePr>
          <p:nvPr>
            <p:ph type="chart" sz="quarter" idx="13"/>
            <p:extLst>
              <p:ext uri="{D42A27DB-BD31-4B8C-83A1-F6EECF244321}">
                <p14:modId xmlns:p14="http://schemas.microsoft.com/office/powerpoint/2010/main" val="4123392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CD024-8BDD-42E5-AC60-CF10BC4AC6BF}"/>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43709EE7-909F-4606-B3B3-DC8F7AFAFC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228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50E8D-9293-480D-9448-567CB24896DE}"/>
              </a:ext>
            </a:extLst>
          </p:cNvPr>
          <p:cNvSpPr>
            <a:spLocks noGrp="1"/>
          </p:cNvSpPr>
          <p:nvPr>
            <p:ph type="title"/>
          </p:nvPr>
        </p:nvSpPr>
        <p:spPr/>
        <p:txBody>
          <a:bodyPr/>
          <a:lstStyle/>
          <a:p>
            <a:r>
              <a:rPr lang="en-US"/>
              <a:t>LinkedIn Total Interactions | All profiles</a:t>
            </a:r>
          </a:p>
        </p:txBody>
      </p:sp>
      <p:graphicFrame>
        <p:nvGraphicFramePr>
          <p:cNvPr id="6" name="Chart Placeholder 5">
            <a:extLst>
              <a:ext uri="{FF2B5EF4-FFF2-40B4-BE49-F238E27FC236}">
                <a16:creationId xmlns:a16="http://schemas.microsoft.com/office/drawing/2014/main" id="{6A25FFB2-9C0A-438E-A8BE-13E318D7A401}"/>
              </a:ext>
            </a:extLst>
          </p:cNvPr>
          <p:cNvGraphicFramePr>
            <a:graphicFrameLocks noGrp="1"/>
          </p:cNvGraphicFramePr>
          <p:nvPr>
            <p:ph type="chart" sz="quarter" idx="13"/>
            <p:extLst>
              <p:ext uri="{D42A27DB-BD31-4B8C-83A1-F6EECF244321}">
                <p14:modId xmlns:p14="http://schemas.microsoft.com/office/powerpoint/2010/main" val="779872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44649-E33C-419A-8574-3B23F6DAB2B2}"/>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27817C6C-0FB6-469E-BF03-2CE5CD3AD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218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9F169-3061-4E41-A450-CC05217D4BB7}"/>
              </a:ext>
            </a:extLst>
          </p:cNvPr>
          <p:cNvSpPr>
            <a:spLocks noGrp="1"/>
          </p:cNvSpPr>
          <p:nvPr>
            <p:ph type="title"/>
          </p:nvPr>
        </p:nvSpPr>
        <p:spPr/>
        <p:txBody>
          <a:bodyPr/>
          <a:lstStyle/>
          <a:p>
            <a:r>
              <a:rPr lang="en-US"/>
              <a:t>LinkedIn Impressions over Time | All profiles</a:t>
            </a:r>
          </a:p>
        </p:txBody>
      </p:sp>
      <p:graphicFrame>
        <p:nvGraphicFramePr>
          <p:cNvPr id="6" name="Chart Placeholder 5">
            <a:extLst>
              <a:ext uri="{FF2B5EF4-FFF2-40B4-BE49-F238E27FC236}">
                <a16:creationId xmlns:a16="http://schemas.microsoft.com/office/drawing/2014/main" id="{DF5CBE70-5A39-4029-9B19-224CEA565AAC}"/>
              </a:ext>
            </a:extLst>
          </p:cNvPr>
          <p:cNvGraphicFramePr>
            <a:graphicFrameLocks noGrp="1"/>
          </p:cNvGraphicFramePr>
          <p:nvPr>
            <p:ph type="chart" sz="quarter" idx="13"/>
            <p:extLst>
              <p:ext uri="{D42A27DB-BD31-4B8C-83A1-F6EECF244321}">
                <p14:modId xmlns:p14="http://schemas.microsoft.com/office/powerpoint/2010/main" val="390404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B6D9D-A526-4923-99D6-BC27265EB1CA}"/>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B415757B-5EDE-4700-B87F-43B1C278D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740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7D9CE-E86E-437C-97E8-91D657AE3263}"/>
              </a:ext>
            </a:extLst>
          </p:cNvPr>
          <p:cNvSpPr>
            <a:spLocks noGrp="1"/>
          </p:cNvSpPr>
          <p:nvPr>
            <p:ph type="title"/>
          </p:nvPr>
        </p:nvSpPr>
        <p:spPr/>
        <p:txBody>
          <a:bodyPr/>
          <a:lstStyle/>
          <a:p>
            <a:r>
              <a:rPr lang="en-US"/>
              <a:t>LinkedIn Followers Breakdown over Industry | All profiles - 1 of 3</a:t>
            </a:r>
          </a:p>
        </p:txBody>
      </p:sp>
      <p:graphicFrame>
        <p:nvGraphicFramePr>
          <p:cNvPr id="5" name="Table Placeholder 4">
            <a:extLst>
              <a:ext uri="{FF2B5EF4-FFF2-40B4-BE49-F238E27FC236}">
                <a16:creationId xmlns:a16="http://schemas.microsoft.com/office/drawing/2014/main" id="{07BC64E0-67DF-4A8B-B99D-F93596A10B00}"/>
              </a:ext>
            </a:extLst>
          </p:cNvPr>
          <p:cNvGraphicFramePr>
            <a:graphicFrameLocks noGrp="1"/>
          </p:cNvGraphicFramePr>
          <p:nvPr>
            <p:ph type="tbl" sz="quarter" idx="13"/>
            <p:extLst>
              <p:ext uri="{D42A27DB-BD31-4B8C-83A1-F6EECF244321}">
                <p14:modId xmlns:p14="http://schemas.microsoft.com/office/powerpoint/2010/main" val="281854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12478036"/>
                    </a:ext>
                  </a:extLst>
                </a:gridCol>
                <a:gridCol w="2715768">
                  <a:extLst>
                    <a:ext uri="{9D8B030D-6E8A-4147-A177-3AD203B41FA5}">
                      <a16:colId xmlns:a16="http://schemas.microsoft.com/office/drawing/2014/main" val="103969301"/>
                    </a:ext>
                  </a:extLst>
                </a:gridCol>
                <a:gridCol w="2715768">
                  <a:extLst>
                    <a:ext uri="{9D8B030D-6E8A-4147-A177-3AD203B41FA5}">
                      <a16:colId xmlns:a16="http://schemas.microsoft.com/office/drawing/2014/main" val="3396910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44367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Technology &amp;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4147</a:t>
                      </a:r>
                    </a:p>
                  </a:txBody>
                  <a:tcPr/>
                </a:tc>
                <a:extLst>
                  <a:ext uri="{0D108BD9-81ED-4DB2-BD59-A6C34878D82A}">
                    <a16:rowId xmlns:a16="http://schemas.microsoft.com/office/drawing/2014/main" val="226484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Computer Software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extLst>
                  <a:ext uri="{0D108BD9-81ED-4DB2-BD59-A6C34878D82A}">
                    <a16:rowId xmlns:a16="http://schemas.microsoft.com/office/drawing/2014/main" val="142986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Management Consulting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extLst>
                  <a:ext uri="{0D108BD9-81ED-4DB2-BD59-A6C34878D82A}">
                    <a16:rowId xmlns:a16="http://schemas.microsoft.com/office/drawing/2014/main" val="188858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extLst>
                  <a:ext uri="{0D108BD9-81ED-4DB2-BD59-A6C34878D82A}">
                    <a16:rowId xmlns:a16="http://schemas.microsoft.com/office/drawing/2014/main" val="255011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extLst>
                  <a:ext uri="{0D108BD9-81ED-4DB2-BD59-A6C34878D82A}">
                    <a16:rowId xmlns:a16="http://schemas.microsoft.com/office/drawing/2014/main" val="2465080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extLst>
                  <a:ext uri="{0D108BD9-81ED-4DB2-BD59-A6C34878D82A}">
                    <a16:rowId xmlns:a16="http://schemas.microsoft.com/office/drawing/2014/main" val="368819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Marketing &amp; Advertising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extLst>
                  <a:ext uri="{0D108BD9-81ED-4DB2-BD59-A6C34878D82A}">
                    <a16:rowId xmlns:a16="http://schemas.microsoft.com/office/drawing/2014/main" val="87928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extLst>
                  <a:ext uri="{0D108BD9-81ED-4DB2-BD59-A6C34878D82A}">
                    <a16:rowId xmlns:a16="http://schemas.microsoft.com/office/drawing/2014/main" val="70278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Computer &amp; Network Security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extLst>
                  <a:ext uri="{0D108BD9-81ED-4DB2-BD59-A6C34878D82A}">
                    <a16:rowId xmlns:a16="http://schemas.microsoft.com/office/drawing/2014/main" val="412163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Staffing &amp; Recruiting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extLst>
                  <a:ext uri="{0D108BD9-81ED-4DB2-BD59-A6C34878D82A}">
                    <a16:rowId xmlns:a16="http://schemas.microsoft.com/office/drawing/2014/main" val="2763101726"/>
                  </a:ext>
                </a:extLst>
              </a:tr>
            </a:tbl>
          </a:graphicData>
        </a:graphic>
      </p:graphicFrame>
      <p:sp>
        <p:nvSpPr>
          <p:cNvPr id="4" name="Text Placeholder 3">
            <a:extLst>
              <a:ext uri="{FF2B5EF4-FFF2-40B4-BE49-F238E27FC236}">
                <a16:creationId xmlns:a16="http://schemas.microsoft.com/office/drawing/2014/main" id="{6CE061C0-28BC-4EEC-AAAF-C1BEAB39F9A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158121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AF3EF-3DC0-4340-B4BD-94B9337D718A}"/>
              </a:ext>
            </a:extLst>
          </p:cNvPr>
          <p:cNvSpPr>
            <a:spLocks noGrp="1"/>
          </p:cNvSpPr>
          <p:nvPr>
            <p:ph type="title"/>
          </p:nvPr>
        </p:nvSpPr>
        <p:spPr/>
        <p:txBody>
          <a:bodyPr/>
          <a:lstStyle/>
          <a:p>
            <a:r>
              <a:rPr lang="en-US"/>
              <a:t>LinkedIn Followers Breakdown over Industry | All profiles - 2 of 3</a:t>
            </a:r>
          </a:p>
        </p:txBody>
      </p:sp>
      <p:graphicFrame>
        <p:nvGraphicFramePr>
          <p:cNvPr id="5" name="Table Placeholder 4">
            <a:extLst>
              <a:ext uri="{FF2B5EF4-FFF2-40B4-BE49-F238E27FC236}">
                <a16:creationId xmlns:a16="http://schemas.microsoft.com/office/drawing/2014/main" id="{3293115D-48E4-448A-B934-71B7FE85185E}"/>
              </a:ext>
            </a:extLst>
          </p:cNvPr>
          <p:cNvGraphicFramePr>
            <a:graphicFrameLocks noGrp="1"/>
          </p:cNvGraphicFramePr>
          <p:nvPr>
            <p:ph type="tbl" sz="quarter" idx="13"/>
            <p:extLst>
              <p:ext uri="{D42A27DB-BD31-4B8C-83A1-F6EECF244321}">
                <p14:modId xmlns:p14="http://schemas.microsoft.com/office/powerpoint/2010/main" val="997738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23943200"/>
                    </a:ext>
                  </a:extLst>
                </a:gridCol>
                <a:gridCol w="2715768">
                  <a:extLst>
                    <a:ext uri="{9D8B030D-6E8A-4147-A177-3AD203B41FA5}">
                      <a16:colId xmlns:a16="http://schemas.microsoft.com/office/drawing/2014/main" val="44226116"/>
                    </a:ext>
                  </a:extLst>
                </a:gridCol>
                <a:gridCol w="2715768">
                  <a:extLst>
                    <a:ext uri="{9D8B030D-6E8A-4147-A177-3AD203B41FA5}">
                      <a16:colId xmlns:a16="http://schemas.microsoft.com/office/drawing/2014/main" val="228000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130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Telecommunications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extLst>
                  <a:ext uri="{0D108BD9-81ED-4DB2-BD59-A6C34878D82A}">
                    <a16:rowId xmlns:a16="http://schemas.microsoft.com/office/drawing/2014/main" val="209370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Higher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extLst>
                  <a:ext uri="{0D108BD9-81ED-4DB2-BD59-A6C34878D82A}">
                    <a16:rowId xmlns:a16="http://schemas.microsoft.com/office/drawing/2014/main" val="384402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extLst>
                  <a:ext uri="{0D108BD9-81ED-4DB2-BD59-A6C34878D82A}">
                    <a16:rowId xmlns:a16="http://schemas.microsoft.com/office/drawing/2014/main" val="388406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Capital Markets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extLst>
                  <a:ext uri="{0D108BD9-81ED-4DB2-BD59-A6C34878D82A}">
                    <a16:rowId xmlns:a16="http://schemas.microsoft.com/office/drawing/2014/main" val="138208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Computer Networking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extLst>
                  <a:ext uri="{0D108BD9-81ED-4DB2-BD59-A6C34878D82A}">
                    <a16:rowId xmlns:a16="http://schemas.microsoft.com/office/drawing/2014/main" val="352113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extLst>
                  <a:ext uri="{0D108BD9-81ED-4DB2-BD59-A6C34878D82A}">
                    <a16:rowId xmlns:a16="http://schemas.microsoft.com/office/drawing/2014/main" val="130095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extLst>
                  <a:ext uri="{0D108BD9-81ED-4DB2-BD59-A6C34878D82A}">
                    <a16:rowId xmlns:a16="http://schemas.microsoft.com/office/drawing/2014/main" val="299242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Outsourcing/Offshoring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extLst>
                  <a:ext uri="{0D108BD9-81ED-4DB2-BD59-A6C34878D82A}">
                    <a16:rowId xmlns:a16="http://schemas.microsoft.com/office/drawing/2014/main" val="336417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354938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Logistics &amp; Supply 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extLst>
                  <a:ext uri="{0D108BD9-81ED-4DB2-BD59-A6C34878D82A}">
                    <a16:rowId xmlns:a16="http://schemas.microsoft.com/office/drawing/2014/main" val="2564540984"/>
                  </a:ext>
                </a:extLst>
              </a:tr>
            </a:tbl>
          </a:graphicData>
        </a:graphic>
      </p:graphicFrame>
      <p:sp>
        <p:nvSpPr>
          <p:cNvPr id="4" name="Text Placeholder 3">
            <a:extLst>
              <a:ext uri="{FF2B5EF4-FFF2-40B4-BE49-F238E27FC236}">
                <a16:creationId xmlns:a16="http://schemas.microsoft.com/office/drawing/2014/main" id="{6BB49B8C-C23C-4636-A879-C8532ADBFF6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406484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C285D-466B-4231-9279-205A219808CF}"/>
              </a:ext>
            </a:extLst>
          </p:cNvPr>
          <p:cNvSpPr>
            <a:spLocks noGrp="1"/>
          </p:cNvSpPr>
          <p:nvPr>
            <p:ph type="title"/>
          </p:nvPr>
        </p:nvSpPr>
        <p:spPr/>
        <p:txBody>
          <a:bodyPr/>
          <a:lstStyle/>
          <a:p>
            <a:r>
              <a:rPr lang="en-US"/>
              <a:t>LinkedIn Followers Breakdown over Industry | All profiles - 3 of 3</a:t>
            </a:r>
          </a:p>
        </p:txBody>
      </p:sp>
      <p:graphicFrame>
        <p:nvGraphicFramePr>
          <p:cNvPr id="5" name="Table Placeholder 4">
            <a:extLst>
              <a:ext uri="{FF2B5EF4-FFF2-40B4-BE49-F238E27FC236}">
                <a16:creationId xmlns:a16="http://schemas.microsoft.com/office/drawing/2014/main" id="{158DC1BD-651D-4DFA-9E72-4175123BF7FC}"/>
              </a:ext>
            </a:extLst>
          </p:cNvPr>
          <p:cNvGraphicFramePr>
            <a:graphicFrameLocks noGrp="1"/>
          </p:cNvGraphicFramePr>
          <p:nvPr>
            <p:ph type="tbl" sz="quarter" idx="13"/>
            <p:extLst>
              <p:ext uri="{D42A27DB-BD31-4B8C-83A1-F6EECF244321}">
                <p14:modId xmlns:p14="http://schemas.microsoft.com/office/powerpoint/2010/main" val="182056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00495204"/>
                    </a:ext>
                  </a:extLst>
                </a:gridCol>
                <a:gridCol w="2715768">
                  <a:extLst>
                    <a:ext uri="{9D8B030D-6E8A-4147-A177-3AD203B41FA5}">
                      <a16:colId xmlns:a16="http://schemas.microsoft.com/office/drawing/2014/main" val="3588376661"/>
                    </a:ext>
                  </a:extLst>
                </a:gridCol>
                <a:gridCol w="2715768">
                  <a:extLst>
                    <a:ext uri="{9D8B030D-6E8A-4147-A177-3AD203B41FA5}">
                      <a16:colId xmlns:a16="http://schemas.microsoft.com/office/drawing/2014/main" val="3730656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49090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Legal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extLst>
                  <a:ext uri="{0D108BD9-81ED-4DB2-BD59-A6C34878D82A}">
                    <a16:rowId xmlns:a16="http://schemas.microsoft.com/office/drawing/2014/main" val="205162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Human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extLst>
                  <a:ext uri="{0D108BD9-81ED-4DB2-BD59-A6C34878D82A}">
                    <a16:rowId xmlns:a16="http://schemas.microsoft.com/office/drawing/2014/main" val="104841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Automotive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extLst>
                  <a:ext uri="{0D108BD9-81ED-4DB2-BD59-A6C34878D82A}">
                    <a16:rowId xmlns:a16="http://schemas.microsoft.com/office/drawing/2014/main" val="283510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Investment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extLst>
                  <a:ext uri="{0D108BD9-81ED-4DB2-BD59-A6C34878D82A}">
                    <a16:rowId xmlns:a16="http://schemas.microsoft.com/office/drawing/2014/main" val="209295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3783121624"/>
                  </a:ext>
                </a:extLst>
              </a:tr>
            </a:tbl>
          </a:graphicData>
        </a:graphic>
      </p:graphicFrame>
      <p:sp>
        <p:nvSpPr>
          <p:cNvPr id="4" name="Text Placeholder 3">
            <a:extLst>
              <a:ext uri="{FF2B5EF4-FFF2-40B4-BE49-F238E27FC236}">
                <a16:creationId xmlns:a16="http://schemas.microsoft.com/office/drawing/2014/main" id="{0AE856EA-BB63-4B43-B622-5E8B3A56ACD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802227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51A9-9F3A-47A6-A480-4DE72B0614B6}"/>
              </a:ext>
            </a:extLst>
          </p:cNvPr>
          <p:cNvSpPr>
            <a:spLocks noGrp="1"/>
          </p:cNvSpPr>
          <p:nvPr>
            <p:ph type="title"/>
          </p:nvPr>
        </p:nvSpPr>
        <p:spPr/>
        <p:txBody>
          <a:bodyPr/>
          <a:lstStyle/>
          <a:p>
            <a:r>
              <a:rPr lang="en-US"/>
              <a:t>LinkedIn Followers Breakdown over Seniority | All profiles</a:t>
            </a:r>
          </a:p>
        </p:txBody>
      </p:sp>
      <p:graphicFrame>
        <p:nvGraphicFramePr>
          <p:cNvPr id="5" name="Table Placeholder 4">
            <a:extLst>
              <a:ext uri="{FF2B5EF4-FFF2-40B4-BE49-F238E27FC236}">
                <a16:creationId xmlns:a16="http://schemas.microsoft.com/office/drawing/2014/main" id="{242174DB-06C4-4791-A1BD-1A42B9E1F787}"/>
              </a:ext>
            </a:extLst>
          </p:cNvPr>
          <p:cNvGraphicFramePr>
            <a:graphicFrameLocks noGrp="1"/>
          </p:cNvGraphicFramePr>
          <p:nvPr>
            <p:ph type="tbl" sz="quarter" idx="13"/>
            <p:extLst>
              <p:ext uri="{D42A27DB-BD31-4B8C-83A1-F6EECF244321}">
                <p14:modId xmlns:p14="http://schemas.microsoft.com/office/powerpoint/2010/main" val="108260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69394293"/>
                    </a:ext>
                  </a:extLst>
                </a:gridCol>
                <a:gridCol w="2715768">
                  <a:extLst>
                    <a:ext uri="{9D8B030D-6E8A-4147-A177-3AD203B41FA5}">
                      <a16:colId xmlns:a16="http://schemas.microsoft.com/office/drawing/2014/main" val="1596082899"/>
                    </a:ext>
                  </a:extLst>
                </a:gridCol>
                <a:gridCol w="2715768">
                  <a:extLst>
                    <a:ext uri="{9D8B030D-6E8A-4147-A177-3AD203B41FA5}">
                      <a16:colId xmlns:a16="http://schemas.microsoft.com/office/drawing/2014/main" val="2276518402"/>
                    </a:ext>
                  </a:extLst>
                </a:gridCol>
              </a:tblGrid>
              <a:tr h="370840">
                <a:tc>
                  <a:txBody>
                    <a:bodyPr/>
                    <a:lstStyle/>
                    <a:p>
                      <a:r>
                        <a:rPr lang="en-US" sz="1000"/>
                        <a:t>Profile</a:t>
                      </a:r>
                    </a:p>
                  </a:txBody>
                  <a:tcPr/>
                </a:tc>
                <a:tc>
                  <a:txBody>
                    <a:bodyPr/>
                    <a:lstStyle/>
                    <a:p>
                      <a:r>
                        <a:rPr lang="en-US" sz="1000"/>
                        <a:t>Seniority</a:t>
                      </a:r>
                    </a:p>
                  </a:txBody>
                  <a:tcPr/>
                </a:tc>
                <a:tc>
                  <a:txBody>
                    <a:bodyPr/>
                    <a:lstStyle/>
                    <a:p>
                      <a:r>
                        <a:rPr lang="en-US" sz="1000"/>
                        <a:t>Followers</a:t>
                      </a:r>
                    </a:p>
                  </a:txBody>
                  <a:tcPr/>
                </a:tc>
                <a:extLst>
                  <a:ext uri="{0D108BD9-81ED-4DB2-BD59-A6C34878D82A}">
                    <a16:rowId xmlns:a16="http://schemas.microsoft.com/office/drawing/2014/main" val="2680252988"/>
                  </a:ext>
                </a:extLst>
              </a:tr>
              <a:tr h="370840">
                <a:tc>
                  <a:txBody>
                    <a:bodyPr/>
                    <a:lstStyle/>
                    <a:p>
                      <a:r>
                        <a:rPr lang="en-US" sz="1000"/>
                        <a:t>Lingaro</a:t>
                      </a:r>
                    </a:p>
                  </a:txBody>
                  <a:tcPr/>
                </a:tc>
                <a:tc>
                  <a:txBody>
                    <a:bodyPr/>
                    <a:lstStyle/>
                    <a:p>
                      <a:r>
                        <a:rPr lang="en-US" sz="1000"/>
                        <a:t>Senior</a:t>
                      </a:r>
                    </a:p>
                  </a:txBody>
                  <a:tcPr/>
                </a:tc>
                <a:tc>
                  <a:txBody>
                    <a:bodyPr/>
                    <a:lstStyle/>
                    <a:p>
                      <a:r>
                        <a:rPr lang="en-US" sz="1000"/>
                        <a:t>5698</a:t>
                      </a:r>
                    </a:p>
                  </a:txBody>
                  <a:tcPr/>
                </a:tc>
                <a:extLst>
                  <a:ext uri="{0D108BD9-81ED-4DB2-BD59-A6C34878D82A}">
                    <a16:rowId xmlns:a16="http://schemas.microsoft.com/office/drawing/2014/main" val="1888805074"/>
                  </a:ext>
                </a:extLst>
              </a:tr>
              <a:tr h="370840">
                <a:tc>
                  <a:txBody>
                    <a:bodyPr/>
                    <a:lstStyle/>
                    <a:p>
                      <a:r>
                        <a:rPr lang="en-US" sz="1000"/>
                        <a:t>Lingaro</a:t>
                      </a:r>
                    </a:p>
                  </a:txBody>
                  <a:tcPr/>
                </a:tc>
                <a:tc>
                  <a:txBody>
                    <a:bodyPr/>
                    <a:lstStyle/>
                    <a:p>
                      <a:r>
                        <a:rPr lang="en-US" sz="1000"/>
                        <a:t>Entry</a:t>
                      </a:r>
                    </a:p>
                  </a:txBody>
                  <a:tcPr/>
                </a:tc>
                <a:tc>
                  <a:txBody>
                    <a:bodyPr/>
                    <a:lstStyle/>
                    <a:p>
                      <a:r>
                        <a:rPr lang="en-US" sz="1000"/>
                        <a:t>4606</a:t>
                      </a:r>
                    </a:p>
                  </a:txBody>
                  <a:tcPr/>
                </a:tc>
                <a:extLst>
                  <a:ext uri="{0D108BD9-81ED-4DB2-BD59-A6C34878D82A}">
                    <a16:rowId xmlns:a16="http://schemas.microsoft.com/office/drawing/2014/main" val="2260644113"/>
                  </a:ext>
                </a:extLst>
              </a:tr>
              <a:tr h="370840">
                <a:tc>
                  <a:txBody>
                    <a:bodyPr/>
                    <a:lstStyle/>
                    <a:p>
                      <a:r>
                        <a:rPr lang="en-US" sz="1000"/>
                        <a:t>Lingaro</a:t>
                      </a:r>
                    </a:p>
                  </a:txBody>
                  <a:tcPr/>
                </a:tc>
                <a:tc>
                  <a:txBody>
                    <a:bodyPr/>
                    <a:lstStyle/>
                    <a:p>
                      <a:r>
                        <a:rPr lang="en-US" sz="1000"/>
                        <a:t>Director</a:t>
                      </a:r>
                    </a:p>
                  </a:txBody>
                  <a:tcPr/>
                </a:tc>
                <a:tc>
                  <a:txBody>
                    <a:bodyPr/>
                    <a:lstStyle/>
                    <a:p>
                      <a:r>
                        <a:rPr lang="en-US" sz="1000"/>
                        <a:t>929</a:t>
                      </a:r>
                    </a:p>
                  </a:txBody>
                  <a:tcPr/>
                </a:tc>
                <a:extLst>
                  <a:ext uri="{0D108BD9-81ED-4DB2-BD59-A6C34878D82A}">
                    <a16:rowId xmlns:a16="http://schemas.microsoft.com/office/drawing/2014/main" val="897920697"/>
                  </a:ext>
                </a:extLst>
              </a:tr>
              <a:tr h="370840">
                <a:tc>
                  <a:txBody>
                    <a:bodyPr/>
                    <a:lstStyle/>
                    <a:p>
                      <a:r>
                        <a:rPr lang="en-US" sz="1000"/>
                        <a:t>Lingaro</a:t>
                      </a:r>
                    </a:p>
                  </a:txBody>
                  <a:tcPr/>
                </a:tc>
                <a:tc>
                  <a:txBody>
                    <a:bodyPr/>
                    <a:lstStyle/>
                    <a:p>
                      <a:r>
                        <a:rPr lang="en-US" sz="1000"/>
                        <a:t>Manager</a:t>
                      </a:r>
                    </a:p>
                  </a:txBody>
                  <a:tcPr/>
                </a:tc>
                <a:tc>
                  <a:txBody>
                    <a:bodyPr/>
                    <a:lstStyle/>
                    <a:p>
                      <a:r>
                        <a:rPr lang="en-US" sz="1000"/>
                        <a:t>918</a:t>
                      </a:r>
                    </a:p>
                  </a:txBody>
                  <a:tcPr/>
                </a:tc>
                <a:extLst>
                  <a:ext uri="{0D108BD9-81ED-4DB2-BD59-A6C34878D82A}">
                    <a16:rowId xmlns:a16="http://schemas.microsoft.com/office/drawing/2014/main" val="2283468203"/>
                  </a:ext>
                </a:extLst>
              </a:tr>
              <a:tr h="370840">
                <a:tc>
                  <a:txBody>
                    <a:bodyPr/>
                    <a:lstStyle/>
                    <a:p>
                      <a:r>
                        <a:rPr lang="en-US" sz="1000"/>
                        <a:t>Lingaro</a:t>
                      </a:r>
                    </a:p>
                  </a:txBody>
                  <a:tcPr/>
                </a:tc>
                <a:tc>
                  <a:txBody>
                    <a:bodyPr/>
                    <a:lstStyle/>
                    <a:p>
                      <a:r>
                        <a:rPr lang="en-US" sz="1000"/>
                        <a:t>CXO</a:t>
                      </a:r>
                    </a:p>
                  </a:txBody>
                  <a:tcPr/>
                </a:tc>
                <a:tc>
                  <a:txBody>
                    <a:bodyPr/>
                    <a:lstStyle/>
                    <a:p>
                      <a:r>
                        <a:rPr lang="en-US" sz="1000"/>
                        <a:t>241</a:t>
                      </a:r>
                    </a:p>
                  </a:txBody>
                  <a:tcPr/>
                </a:tc>
                <a:extLst>
                  <a:ext uri="{0D108BD9-81ED-4DB2-BD59-A6C34878D82A}">
                    <a16:rowId xmlns:a16="http://schemas.microsoft.com/office/drawing/2014/main" val="1146030714"/>
                  </a:ext>
                </a:extLst>
              </a:tr>
              <a:tr h="370840">
                <a:tc>
                  <a:txBody>
                    <a:bodyPr/>
                    <a:lstStyle/>
                    <a:p>
                      <a:r>
                        <a:rPr lang="en-US" sz="1000"/>
                        <a:t>Lingaro</a:t>
                      </a:r>
                    </a:p>
                  </a:txBody>
                  <a:tcPr/>
                </a:tc>
                <a:tc>
                  <a:txBody>
                    <a:bodyPr/>
                    <a:lstStyle/>
                    <a:p>
                      <a:r>
                        <a:rPr lang="en-US" sz="1000"/>
                        <a:t>VP</a:t>
                      </a:r>
                    </a:p>
                  </a:txBody>
                  <a:tcPr/>
                </a:tc>
                <a:tc>
                  <a:txBody>
                    <a:bodyPr/>
                    <a:lstStyle/>
                    <a:p>
                      <a:r>
                        <a:rPr lang="en-US" sz="1000"/>
                        <a:t>221</a:t>
                      </a:r>
                    </a:p>
                  </a:txBody>
                  <a:tcPr/>
                </a:tc>
                <a:extLst>
                  <a:ext uri="{0D108BD9-81ED-4DB2-BD59-A6C34878D82A}">
                    <a16:rowId xmlns:a16="http://schemas.microsoft.com/office/drawing/2014/main" val="4061443296"/>
                  </a:ext>
                </a:extLst>
              </a:tr>
              <a:tr h="370840">
                <a:tc>
                  <a:txBody>
                    <a:bodyPr/>
                    <a:lstStyle/>
                    <a:p>
                      <a:r>
                        <a:rPr lang="en-US" sz="1000"/>
                        <a:t>Lingaro</a:t>
                      </a:r>
                    </a:p>
                  </a:txBody>
                  <a:tcPr/>
                </a:tc>
                <a:tc>
                  <a:txBody>
                    <a:bodyPr/>
                    <a:lstStyle/>
                    <a:p>
                      <a:r>
                        <a:rPr lang="en-US" sz="1000"/>
                        <a:t>Owner</a:t>
                      </a:r>
                    </a:p>
                  </a:txBody>
                  <a:tcPr/>
                </a:tc>
                <a:tc>
                  <a:txBody>
                    <a:bodyPr/>
                    <a:lstStyle/>
                    <a:p>
                      <a:r>
                        <a:rPr lang="en-US" sz="1000"/>
                        <a:t>211</a:t>
                      </a:r>
                    </a:p>
                  </a:txBody>
                  <a:tcPr/>
                </a:tc>
                <a:extLst>
                  <a:ext uri="{0D108BD9-81ED-4DB2-BD59-A6C34878D82A}">
                    <a16:rowId xmlns:a16="http://schemas.microsoft.com/office/drawing/2014/main" val="2234179053"/>
                  </a:ext>
                </a:extLst>
              </a:tr>
              <a:tr h="370840">
                <a:tc>
                  <a:txBody>
                    <a:bodyPr/>
                    <a:lstStyle/>
                    <a:p>
                      <a:r>
                        <a:rPr lang="en-US" sz="1000"/>
                        <a:t>Lingaro</a:t>
                      </a:r>
                    </a:p>
                  </a:txBody>
                  <a:tcPr/>
                </a:tc>
                <a:tc>
                  <a:txBody>
                    <a:bodyPr/>
                    <a:lstStyle/>
                    <a:p>
                      <a:r>
                        <a:rPr lang="en-US" sz="1000"/>
                        <a:t>Training</a:t>
                      </a:r>
                    </a:p>
                  </a:txBody>
                  <a:tcPr/>
                </a:tc>
                <a:tc>
                  <a:txBody>
                    <a:bodyPr/>
                    <a:lstStyle/>
                    <a:p>
                      <a:r>
                        <a:rPr lang="en-US" sz="1000"/>
                        <a:t>102</a:t>
                      </a:r>
                    </a:p>
                  </a:txBody>
                  <a:tcPr/>
                </a:tc>
                <a:extLst>
                  <a:ext uri="{0D108BD9-81ED-4DB2-BD59-A6C34878D82A}">
                    <a16:rowId xmlns:a16="http://schemas.microsoft.com/office/drawing/2014/main" val="1566232236"/>
                  </a:ext>
                </a:extLst>
              </a:tr>
              <a:tr h="370840">
                <a:tc>
                  <a:txBody>
                    <a:bodyPr/>
                    <a:lstStyle/>
                    <a:p>
                      <a:r>
                        <a:rPr lang="en-US" sz="1000"/>
                        <a:t>Lingaro</a:t>
                      </a:r>
                    </a:p>
                  </a:txBody>
                  <a:tcPr/>
                </a:tc>
                <a:tc>
                  <a:txBody>
                    <a:bodyPr/>
                    <a:lstStyle/>
                    <a:p>
                      <a:r>
                        <a:rPr lang="en-US" sz="1000"/>
                        <a:t>Partner</a:t>
                      </a:r>
                    </a:p>
                  </a:txBody>
                  <a:tcPr/>
                </a:tc>
                <a:tc>
                  <a:txBody>
                    <a:bodyPr/>
                    <a:lstStyle/>
                    <a:p>
                      <a:r>
                        <a:rPr lang="en-US" sz="1000"/>
                        <a:t>74</a:t>
                      </a:r>
                    </a:p>
                  </a:txBody>
                  <a:tcPr/>
                </a:tc>
                <a:extLst>
                  <a:ext uri="{0D108BD9-81ED-4DB2-BD59-A6C34878D82A}">
                    <a16:rowId xmlns:a16="http://schemas.microsoft.com/office/drawing/2014/main" val="290064858"/>
                  </a:ext>
                </a:extLst>
              </a:tr>
              <a:tr h="370840">
                <a:tc>
                  <a:txBody>
                    <a:bodyPr/>
                    <a:lstStyle/>
                    <a:p>
                      <a:r>
                        <a:rPr lang="en-US" sz="1000"/>
                        <a:t>Lingaro</a:t>
                      </a:r>
                    </a:p>
                  </a:txBody>
                  <a:tcPr/>
                </a:tc>
                <a:tc>
                  <a:txBody>
                    <a:bodyPr/>
                    <a:lstStyle/>
                    <a:p>
                      <a:r>
                        <a:rPr lang="en-US" sz="1000"/>
                        <a:t>Unpaid</a:t>
                      </a:r>
                    </a:p>
                  </a:txBody>
                  <a:tcPr/>
                </a:tc>
                <a:tc>
                  <a:txBody>
                    <a:bodyPr/>
                    <a:lstStyle/>
                    <a:p>
                      <a:r>
                        <a:rPr lang="en-US" sz="1000"/>
                        <a:t>4</a:t>
                      </a:r>
                    </a:p>
                  </a:txBody>
                  <a:tcPr/>
                </a:tc>
                <a:extLst>
                  <a:ext uri="{0D108BD9-81ED-4DB2-BD59-A6C34878D82A}">
                    <a16:rowId xmlns:a16="http://schemas.microsoft.com/office/drawing/2014/main" val="183444067"/>
                  </a:ext>
                </a:extLst>
              </a:tr>
            </a:tbl>
          </a:graphicData>
        </a:graphic>
      </p:graphicFrame>
      <p:sp>
        <p:nvSpPr>
          <p:cNvPr id="4" name="Text Placeholder 3">
            <a:extLst>
              <a:ext uri="{FF2B5EF4-FFF2-40B4-BE49-F238E27FC236}">
                <a16:creationId xmlns:a16="http://schemas.microsoft.com/office/drawing/2014/main" id="{3ACBE346-D6BE-43CE-8B17-BC1761EC1FA2}"/>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676539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3E2C8-A39D-4F2F-B51F-6BF516F8D73F}"/>
              </a:ext>
            </a:extLst>
          </p:cNvPr>
          <p:cNvSpPr>
            <a:spLocks noGrp="1"/>
          </p:cNvSpPr>
          <p:nvPr>
            <p:ph type="title"/>
          </p:nvPr>
        </p:nvSpPr>
        <p:spPr/>
        <p:txBody>
          <a:bodyPr/>
          <a:lstStyle/>
          <a:p>
            <a:r>
              <a:rPr lang="en-US"/>
              <a:t>LinkedIn Followers Breakdown over Job Functions | All profiles - 1 of 3</a:t>
            </a:r>
          </a:p>
        </p:txBody>
      </p:sp>
      <p:graphicFrame>
        <p:nvGraphicFramePr>
          <p:cNvPr id="5" name="Table Placeholder 4">
            <a:extLst>
              <a:ext uri="{FF2B5EF4-FFF2-40B4-BE49-F238E27FC236}">
                <a16:creationId xmlns:a16="http://schemas.microsoft.com/office/drawing/2014/main" id="{2F5A2488-2464-4870-8820-EFF658F9D270}"/>
              </a:ext>
            </a:extLst>
          </p:cNvPr>
          <p:cNvGraphicFramePr>
            <a:graphicFrameLocks noGrp="1"/>
          </p:cNvGraphicFramePr>
          <p:nvPr>
            <p:ph type="tbl" sz="quarter" idx="13"/>
            <p:extLst>
              <p:ext uri="{D42A27DB-BD31-4B8C-83A1-F6EECF244321}">
                <p14:modId xmlns:p14="http://schemas.microsoft.com/office/powerpoint/2010/main" val="355297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21526486"/>
                    </a:ext>
                  </a:extLst>
                </a:gridCol>
                <a:gridCol w="2715768">
                  <a:extLst>
                    <a:ext uri="{9D8B030D-6E8A-4147-A177-3AD203B41FA5}">
                      <a16:colId xmlns:a16="http://schemas.microsoft.com/office/drawing/2014/main" val="1987076023"/>
                    </a:ext>
                  </a:extLst>
                </a:gridCol>
                <a:gridCol w="2715768">
                  <a:extLst>
                    <a:ext uri="{9D8B030D-6E8A-4147-A177-3AD203B41FA5}">
                      <a16:colId xmlns:a16="http://schemas.microsoft.com/office/drawing/2014/main" val="196509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51150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2677</a:t>
                      </a:r>
                    </a:p>
                  </a:txBody>
                  <a:tcPr/>
                </a:tc>
                <a:extLst>
                  <a:ext uri="{0D108BD9-81ED-4DB2-BD59-A6C34878D82A}">
                    <a16:rowId xmlns:a16="http://schemas.microsoft.com/office/drawing/2014/main" val="357425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2651</a:t>
                      </a:r>
                    </a:p>
                  </a:txBody>
                  <a:tcPr/>
                </a:tc>
                <a:extLst>
                  <a:ext uri="{0D108BD9-81ED-4DB2-BD59-A6C34878D82A}">
                    <a16:rowId xmlns:a16="http://schemas.microsoft.com/office/drawing/2014/main" val="372884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Business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extLst>
                  <a:ext uri="{0D108BD9-81ED-4DB2-BD59-A6C34878D82A}">
                    <a16:rowId xmlns:a16="http://schemas.microsoft.com/office/drawing/2014/main" val="218545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extLst>
                  <a:ext uri="{0D108BD9-81ED-4DB2-BD59-A6C34878D82A}">
                    <a16:rowId xmlns:a16="http://schemas.microsoft.com/office/drawing/2014/main" val="99870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extLst>
                  <a:ext uri="{0D108BD9-81ED-4DB2-BD59-A6C34878D82A}">
                    <a16:rowId xmlns:a16="http://schemas.microsoft.com/office/drawing/2014/main" val="148397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Program and Project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extLst>
                  <a:ext uri="{0D108BD9-81ED-4DB2-BD59-A6C34878D82A}">
                    <a16:rowId xmlns:a16="http://schemas.microsoft.com/office/drawing/2014/main" val="923801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Consulting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extLst>
                  <a:ext uri="{0D108BD9-81ED-4DB2-BD59-A6C34878D82A}">
                    <a16:rowId xmlns:a16="http://schemas.microsoft.com/office/drawing/2014/main" val="392128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Human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extLst>
                  <a:ext uri="{0D108BD9-81ED-4DB2-BD59-A6C34878D82A}">
                    <a16:rowId xmlns:a16="http://schemas.microsoft.com/office/drawing/2014/main" val="176301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extLst>
                  <a:ext uri="{0D108BD9-81ED-4DB2-BD59-A6C34878D82A}">
                    <a16:rowId xmlns:a16="http://schemas.microsoft.com/office/drawing/2014/main" val="154612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extLst>
                  <a:ext uri="{0D108BD9-81ED-4DB2-BD59-A6C34878D82A}">
                    <a16:rowId xmlns:a16="http://schemas.microsoft.com/office/drawing/2014/main" val="878410836"/>
                  </a:ext>
                </a:extLst>
              </a:tr>
            </a:tbl>
          </a:graphicData>
        </a:graphic>
      </p:graphicFrame>
      <p:sp>
        <p:nvSpPr>
          <p:cNvPr id="4" name="Text Placeholder 3">
            <a:extLst>
              <a:ext uri="{FF2B5EF4-FFF2-40B4-BE49-F238E27FC236}">
                <a16:creationId xmlns:a16="http://schemas.microsoft.com/office/drawing/2014/main" id="{18D000D0-858A-4FE8-B69F-8220EA25F95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9009761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E1EB1-ED3B-4144-93D6-D376676115A5}"/>
              </a:ext>
            </a:extLst>
          </p:cNvPr>
          <p:cNvSpPr>
            <a:spLocks noGrp="1"/>
          </p:cNvSpPr>
          <p:nvPr>
            <p:ph type="title"/>
          </p:nvPr>
        </p:nvSpPr>
        <p:spPr/>
        <p:txBody>
          <a:bodyPr/>
          <a:lstStyle/>
          <a:p>
            <a:r>
              <a:rPr lang="en-US"/>
              <a:t>LinkedIn Followers Breakdown over Job Functions | All profiles - 2 of 3</a:t>
            </a:r>
          </a:p>
        </p:txBody>
      </p:sp>
      <p:graphicFrame>
        <p:nvGraphicFramePr>
          <p:cNvPr id="5" name="Table Placeholder 4">
            <a:extLst>
              <a:ext uri="{FF2B5EF4-FFF2-40B4-BE49-F238E27FC236}">
                <a16:creationId xmlns:a16="http://schemas.microsoft.com/office/drawing/2014/main" id="{AFC21C31-18F4-47CA-8384-A68B08A3E360}"/>
              </a:ext>
            </a:extLst>
          </p:cNvPr>
          <p:cNvGraphicFramePr>
            <a:graphicFrameLocks noGrp="1"/>
          </p:cNvGraphicFramePr>
          <p:nvPr>
            <p:ph type="tbl" sz="quarter" idx="13"/>
            <p:extLst>
              <p:ext uri="{D42A27DB-BD31-4B8C-83A1-F6EECF244321}">
                <p14:modId xmlns:p14="http://schemas.microsoft.com/office/powerpoint/2010/main" val="2827988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97643941"/>
                    </a:ext>
                  </a:extLst>
                </a:gridCol>
                <a:gridCol w="2715768">
                  <a:extLst>
                    <a:ext uri="{9D8B030D-6E8A-4147-A177-3AD203B41FA5}">
                      <a16:colId xmlns:a16="http://schemas.microsoft.com/office/drawing/2014/main" val="3522364617"/>
                    </a:ext>
                  </a:extLst>
                </a:gridCol>
                <a:gridCol w="2715768">
                  <a:extLst>
                    <a:ext uri="{9D8B030D-6E8A-4147-A177-3AD203B41FA5}">
                      <a16:colId xmlns:a16="http://schemas.microsoft.com/office/drawing/2014/main" val="373250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75737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extLst>
                  <a:ext uri="{0D108BD9-81ED-4DB2-BD59-A6C34878D82A}">
                    <a16:rowId xmlns:a16="http://schemas.microsoft.com/office/drawing/2014/main" val="229532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Customer Success and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extLst>
                  <a:ext uri="{0D108BD9-81ED-4DB2-BD59-A6C34878D82A}">
                    <a16:rowId xmlns:a16="http://schemas.microsoft.com/office/drawing/2014/main" val="106590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Arts and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extLst>
                  <a:ext uri="{0D108BD9-81ED-4DB2-BD59-A6C34878D82A}">
                    <a16:rowId xmlns:a16="http://schemas.microsoft.com/office/drawing/2014/main" val="232395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Product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extLst>
                  <a:ext uri="{0D108BD9-81ED-4DB2-BD59-A6C34878D82A}">
                    <a16:rowId xmlns:a16="http://schemas.microsoft.com/office/drawing/2014/main" val="483745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Quality Assurance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extLst>
                  <a:ext uri="{0D108BD9-81ED-4DB2-BD59-A6C34878D82A}">
                    <a16:rowId xmlns:a16="http://schemas.microsoft.com/office/drawing/2014/main" val="18579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extLst>
                  <a:ext uri="{0D108BD9-81ED-4DB2-BD59-A6C34878D82A}">
                    <a16:rowId xmlns:a16="http://schemas.microsoft.com/office/drawing/2014/main" val="1160662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Media and Communication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extLst>
                  <a:ext uri="{0D108BD9-81ED-4DB2-BD59-A6C34878D82A}">
                    <a16:rowId xmlns:a16="http://schemas.microsoft.com/office/drawing/2014/main" val="255550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extLst>
                  <a:ext uri="{0D108BD9-81ED-4DB2-BD59-A6C34878D82A}">
                    <a16:rowId xmlns:a16="http://schemas.microsoft.com/office/drawing/2014/main" val="78536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Administrative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extLst>
                  <a:ext uri="{0D108BD9-81ED-4DB2-BD59-A6C34878D82A}">
                    <a16:rowId xmlns:a16="http://schemas.microsoft.com/office/drawing/2014/main" val="2848093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Community and Social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extLst>
                  <a:ext uri="{0D108BD9-81ED-4DB2-BD59-A6C34878D82A}">
                    <a16:rowId xmlns:a16="http://schemas.microsoft.com/office/drawing/2014/main" val="1460150757"/>
                  </a:ext>
                </a:extLst>
              </a:tr>
            </a:tbl>
          </a:graphicData>
        </a:graphic>
      </p:graphicFrame>
      <p:sp>
        <p:nvSpPr>
          <p:cNvPr id="4" name="Text Placeholder 3">
            <a:extLst>
              <a:ext uri="{FF2B5EF4-FFF2-40B4-BE49-F238E27FC236}">
                <a16:creationId xmlns:a16="http://schemas.microsoft.com/office/drawing/2014/main" id="{F745F523-33A0-4D3D-A1E8-7BC4499D6B41}"/>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2823549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2649C-33C6-4278-A072-3999C0817ADA}"/>
              </a:ext>
            </a:extLst>
          </p:cNvPr>
          <p:cNvSpPr>
            <a:spLocks noGrp="1"/>
          </p:cNvSpPr>
          <p:nvPr>
            <p:ph type="title"/>
          </p:nvPr>
        </p:nvSpPr>
        <p:spPr/>
        <p:txBody>
          <a:bodyPr/>
          <a:lstStyle/>
          <a:p>
            <a:r>
              <a:rPr lang="en-US"/>
              <a:t>LinkedIn Followers Breakdown over Job Functions | All profiles - 3 of 3</a:t>
            </a:r>
          </a:p>
        </p:txBody>
      </p:sp>
      <p:graphicFrame>
        <p:nvGraphicFramePr>
          <p:cNvPr id="5" name="Table Placeholder 4">
            <a:extLst>
              <a:ext uri="{FF2B5EF4-FFF2-40B4-BE49-F238E27FC236}">
                <a16:creationId xmlns:a16="http://schemas.microsoft.com/office/drawing/2014/main" id="{5499A89C-2D68-4879-B037-68260B91E91E}"/>
              </a:ext>
            </a:extLst>
          </p:cNvPr>
          <p:cNvGraphicFramePr>
            <a:graphicFrameLocks noGrp="1"/>
          </p:cNvGraphicFramePr>
          <p:nvPr>
            <p:ph type="tbl" sz="quarter" idx="13"/>
            <p:extLst>
              <p:ext uri="{D42A27DB-BD31-4B8C-83A1-F6EECF244321}">
                <p14:modId xmlns:p14="http://schemas.microsoft.com/office/powerpoint/2010/main" val="404495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14107288"/>
                    </a:ext>
                  </a:extLst>
                </a:gridCol>
                <a:gridCol w="2715768">
                  <a:extLst>
                    <a:ext uri="{9D8B030D-6E8A-4147-A177-3AD203B41FA5}">
                      <a16:colId xmlns:a16="http://schemas.microsoft.com/office/drawing/2014/main" val="3479153364"/>
                    </a:ext>
                  </a:extLst>
                </a:gridCol>
                <a:gridCol w="2715768">
                  <a:extLst>
                    <a:ext uri="{9D8B030D-6E8A-4147-A177-3AD203B41FA5}">
                      <a16:colId xmlns:a16="http://schemas.microsoft.com/office/drawing/2014/main" val="2986166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38699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Purchasing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extLst>
                  <a:ext uri="{0D108BD9-81ED-4DB2-BD59-A6C34878D82A}">
                    <a16:rowId xmlns:a16="http://schemas.microsoft.com/office/drawing/2014/main" val="231974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extLst>
                  <a:ext uri="{0D108BD9-81ED-4DB2-BD59-A6C34878D82A}">
                    <a16:rowId xmlns:a16="http://schemas.microsoft.com/office/drawing/2014/main" val="299341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extLst>
                  <a:ext uri="{0D108BD9-81ED-4DB2-BD59-A6C34878D82A}">
                    <a16:rowId xmlns:a16="http://schemas.microsoft.com/office/drawing/2014/main" val="394465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Military and Protective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extLst>
                  <a:ext uri="{0D108BD9-81ED-4DB2-BD59-A6C34878D82A}">
                    <a16:rowId xmlns:a16="http://schemas.microsoft.com/office/drawing/2014/main" val="398220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Healthcare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1248789070"/>
                  </a:ext>
                </a:extLst>
              </a:tr>
            </a:tbl>
          </a:graphicData>
        </a:graphic>
      </p:graphicFrame>
      <p:sp>
        <p:nvSpPr>
          <p:cNvPr id="4" name="Text Placeholder 3">
            <a:extLst>
              <a:ext uri="{FF2B5EF4-FFF2-40B4-BE49-F238E27FC236}">
                <a16:creationId xmlns:a16="http://schemas.microsoft.com/office/drawing/2014/main" id="{57A965DB-0F90-48B5-BA34-99CD89479C3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119831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01596-22A5-4CC9-86E9-F94945BC7302}"/>
              </a:ext>
            </a:extLst>
          </p:cNvPr>
          <p:cNvSpPr>
            <a:spLocks noGrp="1"/>
          </p:cNvSpPr>
          <p:nvPr>
            <p:ph type="title"/>
          </p:nvPr>
        </p:nvSpPr>
        <p:spPr/>
        <p:txBody>
          <a:bodyPr/>
          <a:lstStyle/>
          <a:p>
            <a:r>
              <a:rPr lang="en-US"/>
              <a:t>LinkedIn Followers by Country Table | All profiles - 1 of 3</a:t>
            </a:r>
          </a:p>
        </p:txBody>
      </p:sp>
      <p:graphicFrame>
        <p:nvGraphicFramePr>
          <p:cNvPr id="5" name="Table Placeholder 4">
            <a:extLst>
              <a:ext uri="{FF2B5EF4-FFF2-40B4-BE49-F238E27FC236}">
                <a16:creationId xmlns:a16="http://schemas.microsoft.com/office/drawing/2014/main" id="{355DA71B-A0A8-4ADE-BCCD-9372C657E50F}"/>
              </a:ext>
            </a:extLst>
          </p:cNvPr>
          <p:cNvGraphicFramePr>
            <a:graphicFrameLocks noGrp="1"/>
          </p:cNvGraphicFramePr>
          <p:nvPr>
            <p:ph type="tbl" sz="quarter" idx="13"/>
            <p:extLst>
              <p:ext uri="{D42A27DB-BD31-4B8C-83A1-F6EECF244321}">
                <p14:modId xmlns:p14="http://schemas.microsoft.com/office/powerpoint/2010/main" val="136647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04269080"/>
                    </a:ext>
                  </a:extLst>
                </a:gridCol>
                <a:gridCol w="2715768">
                  <a:extLst>
                    <a:ext uri="{9D8B030D-6E8A-4147-A177-3AD203B41FA5}">
                      <a16:colId xmlns:a16="http://schemas.microsoft.com/office/drawing/2014/main" val="2557362361"/>
                    </a:ext>
                  </a:extLst>
                </a:gridCol>
                <a:gridCol w="2715768">
                  <a:extLst>
                    <a:ext uri="{9D8B030D-6E8A-4147-A177-3AD203B41FA5}">
                      <a16:colId xmlns:a16="http://schemas.microsoft.com/office/drawing/2014/main" val="1101580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48156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5239</a:t>
                      </a:r>
                    </a:p>
                  </a:txBody>
                  <a:tcPr/>
                </a:tc>
                <a:extLst>
                  <a:ext uri="{0D108BD9-81ED-4DB2-BD59-A6C34878D82A}">
                    <a16:rowId xmlns:a16="http://schemas.microsoft.com/office/drawing/2014/main" val="226177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2357</a:t>
                      </a:r>
                    </a:p>
                  </a:txBody>
                  <a:tcPr/>
                </a:tc>
                <a:extLst>
                  <a:ext uri="{0D108BD9-81ED-4DB2-BD59-A6C34878D82A}">
                    <a16:rowId xmlns:a16="http://schemas.microsoft.com/office/drawing/2014/main" val="399730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a:t>
                      </a:r>
                    </a:p>
                  </a:txBody>
                  <a:tcPr/>
                </a:tc>
                <a:extLst>
                  <a:ext uri="{0D108BD9-81ED-4DB2-BD59-A6C34878D82A}">
                    <a16:rowId xmlns:a16="http://schemas.microsoft.com/office/drawing/2014/main" val="181236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extLst>
                  <a:ext uri="{0D108BD9-81ED-4DB2-BD59-A6C34878D82A}">
                    <a16:rowId xmlns:a16="http://schemas.microsoft.com/office/drawing/2014/main" val="135464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extLst>
                  <a:ext uri="{0D108BD9-81ED-4DB2-BD59-A6C34878D82A}">
                    <a16:rowId xmlns:a16="http://schemas.microsoft.com/office/drawing/2014/main" val="47469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extLst>
                  <a:ext uri="{0D108BD9-81ED-4DB2-BD59-A6C34878D82A}">
                    <a16:rowId xmlns:a16="http://schemas.microsoft.com/office/drawing/2014/main" val="86897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extLst>
                  <a:ext uri="{0D108BD9-81ED-4DB2-BD59-A6C34878D82A}">
                    <a16:rowId xmlns:a16="http://schemas.microsoft.com/office/drawing/2014/main" val="361114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extLst>
                  <a:ext uri="{0D108BD9-81ED-4DB2-BD59-A6C34878D82A}">
                    <a16:rowId xmlns:a16="http://schemas.microsoft.com/office/drawing/2014/main" val="181182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extLst>
                  <a:ext uri="{0D108BD9-81ED-4DB2-BD59-A6C34878D82A}">
                    <a16:rowId xmlns:a16="http://schemas.microsoft.com/office/drawing/2014/main" val="329247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extLst>
                  <a:ext uri="{0D108BD9-81ED-4DB2-BD59-A6C34878D82A}">
                    <a16:rowId xmlns:a16="http://schemas.microsoft.com/office/drawing/2014/main" val="2383686410"/>
                  </a:ext>
                </a:extLst>
              </a:tr>
            </a:tbl>
          </a:graphicData>
        </a:graphic>
      </p:graphicFrame>
      <p:sp>
        <p:nvSpPr>
          <p:cNvPr id="4" name="Text Placeholder 3">
            <a:extLst>
              <a:ext uri="{FF2B5EF4-FFF2-40B4-BE49-F238E27FC236}">
                <a16:creationId xmlns:a16="http://schemas.microsoft.com/office/drawing/2014/main" id="{D60AC6B4-FD3F-4AF7-81A9-5F14E317B11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911059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DC06A-A94F-4E36-BD03-1753CA073CAD}"/>
              </a:ext>
            </a:extLst>
          </p:cNvPr>
          <p:cNvSpPr>
            <a:spLocks noGrp="1"/>
          </p:cNvSpPr>
          <p:nvPr>
            <p:ph type="title"/>
          </p:nvPr>
        </p:nvSpPr>
        <p:spPr/>
        <p:txBody>
          <a:bodyPr/>
          <a:lstStyle/>
          <a:p>
            <a:r>
              <a:rPr lang="en-US"/>
              <a:t>LinkedIn Followers by Country Table | All profiles - 2 of 3</a:t>
            </a:r>
          </a:p>
        </p:txBody>
      </p:sp>
      <p:graphicFrame>
        <p:nvGraphicFramePr>
          <p:cNvPr id="5" name="Table Placeholder 4">
            <a:extLst>
              <a:ext uri="{FF2B5EF4-FFF2-40B4-BE49-F238E27FC236}">
                <a16:creationId xmlns:a16="http://schemas.microsoft.com/office/drawing/2014/main" id="{BE3FBE4A-FB23-4BED-9968-111F415644FB}"/>
              </a:ext>
            </a:extLst>
          </p:cNvPr>
          <p:cNvGraphicFramePr>
            <a:graphicFrameLocks noGrp="1"/>
          </p:cNvGraphicFramePr>
          <p:nvPr>
            <p:ph type="tbl" sz="quarter" idx="13"/>
            <p:extLst>
              <p:ext uri="{D42A27DB-BD31-4B8C-83A1-F6EECF244321}">
                <p14:modId xmlns:p14="http://schemas.microsoft.com/office/powerpoint/2010/main" val="424179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38335372"/>
                    </a:ext>
                  </a:extLst>
                </a:gridCol>
                <a:gridCol w="2715768">
                  <a:extLst>
                    <a:ext uri="{9D8B030D-6E8A-4147-A177-3AD203B41FA5}">
                      <a16:colId xmlns:a16="http://schemas.microsoft.com/office/drawing/2014/main" val="3984208476"/>
                    </a:ext>
                  </a:extLst>
                </a:gridCol>
                <a:gridCol w="2715768">
                  <a:extLst>
                    <a:ext uri="{9D8B030D-6E8A-4147-A177-3AD203B41FA5}">
                      <a16:colId xmlns:a16="http://schemas.microsoft.com/office/drawing/2014/main" val="54019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71137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extLst>
                  <a:ext uri="{0D108BD9-81ED-4DB2-BD59-A6C34878D82A}">
                    <a16:rowId xmlns:a16="http://schemas.microsoft.com/office/drawing/2014/main" val="393163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extLst>
                  <a:ext uri="{0D108BD9-81ED-4DB2-BD59-A6C34878D82A}">
                    <a16:rowId xmlns:a16="http://schemas.microsoft.com/office/drawing/2014/main" val="295002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extLst>
                  <a:ext uri="{0D108BD9-81ED-4DB2-BD59-A6C34878D82A}">
                    <a16:rowId xmlns:a16="http://schemas.microsoft.com/office/drawing/2014/main" val="424801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extLst>
                  <a:ext uri="{0D108BD9-81ED-4DB2-BD59-A6C34878D82A}">
                    <a16:rowId xmlns:a16="http://schemas.microsoft.com/office/drawing/2014/main" val="203769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extLst>
                  <a:ext uri="{0D108BD9-81ED-4DB2-BD59-A6C34878D82A}">
                    <a16:rowId xmlns:a16="http://schemas.microsoft.com/office/drawing/2014/main" val="39247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362137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extLst>
                  <a:ext uri="{0D108BD9-81ED-4DB2-BD59-A6C34878D82A}">
                    <a16:rowId xmlns:a16="http://schemas.microsoft.com/office/drawing/2014/main" val="23799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extLst>
                  <a:ext uri="{0D108BD9-81ED-4DB2-BD59-A6C34878D82A}">
                    <a16:rowId xmlns:a16="http://schemas.microsoft.com/office/drawing/2014/main" val="257855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extLst>
                  <a:ext uri="{0D108BD9-81ED-4DB2-BD59-A6C34878D82A}">
                    <a16:rowId xmlns:a16="http://schemas.microsoft.com/office/drawing/2014/main" val="104753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1131037779"/>
                  </a:ext>
                </a:extLst>
              </a:tr>
            </a:tbl>
          </a:graphicData>
        </a:graphic>
      </p:graphicFrame>
      <p:sp>
        <p:nvSpPr>
          <p:cNvPr id="4" name="Text Placeholder 3">
            <a:extLst>
              <a:ext uri="{FF2B5EF4-FFF2-40B4-BE49-F238E27FC236}">
                <a16:creationId xmlns:a16="http://schemas.microsoft.com/office/drawing/2014/main" id="{D01295AF-C3B5-4CF5-86AB-044FC7DAB44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917365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5FD3-2289-4615-BD43-1358C1EB8CF8}"/>
              </a:ext>
            </a:extLst>
          </p:cNvPr>
          <p:cNvSpPr>
            <a:spLocks noGrp="1"/>
          </p:cNvSpPr>
          <p:nvPr>
            <p:ph type="title"/>
          </p:nvPr>
        </p:nvSpPr>
        <p:spPr/>
        <p:txBody>
          <a:bodyPr/>
          <a:lstStyle/>
          <a:p>
            <a:r>
              <a:rPr lang="en-US"/>
              <a:t>LinkedIn Followers by Country Table | All profiles - 3 of 3</a:t>
            </a:r>
          </a:p>
        </p:txBody>
      </p:sp>
      <p:graphicFrame>
        <p:nvGraphicFramePr>
          <p:cNvPr id="5" name="Table Placeholder 4">
            <a:extLst>
              <a:ext uri="{FF2B5EF4-FFF2-40B4-BE49-F238E27FC236}">
                <a16:creationId xmlns:a16="http://schemas.microsoft.com/office/drawing/2014/main" id="{647EC865-F757-4461-9285-FD8C821F516B}"/>
              </a:ext>
            </a:extLst>
          </p:cNvPr>
          <p:cNvGraphicFramePr>
            <a:graphicFrameLocks noGrp="1"/>
          </p:cNvGraphicFramePr>
          <p:nvPr>
            <p:ph type="tbl" sz="quarter" idx="13"/>
            <p:extLst>
              <p:ext uri="{D42A27DB-BD31-4B8C-83A1-F6EECF244321}">
                <p14:modId xmlns:p14="http://schemas.microsoft.com/office/powerpoint/2010/main" val="3950748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21557237"/>
                    </a:ext>
                  </a:extLst>
                </a:gridCol>
                <a:gridCol w="2715768">
                  <a:extLst>
                    <a:ext uri="{9D8B030D-6E8A-4147-A177-3AD203B41FA5}">
                      <a16:colId xmlns:a16="http://schemas.microsoft.com/office/drawing/2014/main" val="2550536437"/>
                    </a:ext>
                  </a:extLst>
                </a:gridCol>
                <a:gridCol w="2715768">
                  <a:extLst>
                    <a:ext uri="{9D8B030D-6E8A-4147-A177-3AD203B41FA5}">
                      <a16:colId xmlns:a16="http://schemas.microsoft.com/office/drawing/2014/main" val="2268893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732150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extLst>
                  <a:ext uri="{0D108BD9-81ED-4DB2-BD59-A6C34878D82A}">
                    <a16:rowId xmlns:a16="http://schemas.microsoft.com/office/drawing/2014/main" val="375498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extLst>
                  <a:ext uri="{0D108BD9-81ED-4DB2-BD59-A6C34878D82A}">
                    <a16:rowId xmlns:a16="http://schemas.microsoft.com/office/drawing/2014/main" val="292921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62494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342825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extLst>
                  <a:ext uri="{0D108BD9-81ED-4DB2-BD59-A6C34878D82A}">
                    <a16:rowId xmlns:a16="http://schemas.microsoft.com/office/drawing/2014/main" val="1579484657"/>
                  </a:ext>
                </a:extLst>
              </a:tr>
            </a:tbl>
          </a:graphicData>
        </a:graphic>
      </p:graphicFrame>
      <p:sp>
        <p:nvSpPr>
          <p:cNvPr id="4" name="Text Placeholder 3">
            <a:extLst>
              <a:ext uri="{FF2B5EF4-FFF2-40B4-BE49-F238E27FC236}">
                <a16:creationId xmlns:a16="http://schemas.microsoft.com/office/drawing/2014/main" id="{B576E48E-B1A2-425B-827C-926CAFA3305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706147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2937D-80FC-4E5A-9E67-06A86ECF35F5}"/>
              </a:ext>
            </a:extLst>
          </p:cNvPr>
          <p:cNvSpPr>
            <a:spLocks noGrp="1"/>
          </p:cNvSpPr>
          <p:nvPr>
            <p:ph type="title"/>
          </p:nvPr>
        </p:nvSpPr>
        <p:spPr/>
        <p:txBody>
          <a:bodyPr/>
          <a:lstStyle/>
          <a:p>
            <a:r>
              <a:rPr lang="en-US"/>
              <a:t>LinkedIn Hashtag Detection | All profiles - 1 of 3</a:t>
            </a:r>
          </a:p>
        </p:txBody>
      </p:sp>
      <p:graphicFrame>
        <p:nvGraphicFramePr>
          <p:cNvPr id="5" name="Table Placeholder 4">
            <a:extLst>
              <a:ext uri="{FF2B5EF4-FFF2-40B4-BE49-F238E27FC236}">
                <a16:creationId xmlns:a16="http://schemas.microsoft.com/office/drawing/2014/main" id="{6DFE28F8-543B-489B-9636-11D19206F6DC}"/>
              </a:ext>
            </a:extLst>
          </p:cNvPr>
          <p:cNvGraphicFramePr>
            <a:graphicFrameLocks noGrp="1"/>
          </p:cNvGraphicFramePr>
          <p:nvPr>
            <p:ph type="tbl" sz="quarter" idx="13"/>
            <p:extLst>
              <p:ext uri="{D42A27DB-BD31-4B8C-83A1-F6EECF244321}">
                <p14:modId xmlns:p14="http://schemas.microsoft.com/office/powerpoint/2010/main" val="28542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34026873"/>
                    </a:ext>
                  </a:extLst>
                </a:gridCol>
                <a:gridCol w="1234440">
                  <a:extLst>
                    <a:ext uri="{9D8B030D-6E8A-4147-A177-3AD203B41FA5}">
                      <a16:colId xmlns:a16="http://schemas.microsoft.com/office/drawing/2014/main" val="3055887462"/>
                    </a:ext>
                  </a:extLst>
                </a:gridCol>
                <a:gridCol w="1234440">
                  <a:extLst>
                    <a:ext uri="{9D8B030D-6E8A-4147-A177-3AD203B41FA5}">
                      <a16:colId xmlns:a16="http://schemas.microsoft.com/office/drawing/2014/main" val="3701348112"/>
                    </a:ext>
                  </a:extLst>
                </a:gridCol>
                <a:gridCol w="1234440">
                  <a:extLst>
                    <a:ext uri="{9D8B030D-6E8A-4147-A177-3AD203B41FA5}">
                      <a16:colId xmlns:a16="http://schemas.microsoft.com/office/drawing/2014/main" val="2710873846"/>
                    </a:ext>
                  </a:extLst>
                </a:gridCol>
                <a:gridCol w="1234440">
                  <a:extLst>
                    <a:ext uri="{9D8B030D-6E8A-4147-A177-3AD203B41FA5}">
                      <a16:colId xmlns:a16="http://schemas.microsoft.com/office/drawing/2014/main" val="253962509"/>
                    </a:ext>
                  </a:extLst>
                </a:gridCol>
                <a:gridCol w="1234440">
                  <a:extLst>
                    <a:ext uri="{9D8B030D-6E8A-4147-A177-3AD203B41FA5}">
                      <a16:colId xmlns:a16="http://schemas.microsoft.com/office/drawing/2014/main" val="272016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93194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#DigitalCommerce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11.142857142857</a:t>
                      </a:r>
                    </a:p>
                  </a:txBody>
                  <a:tcPr/>
                </a:tc>
                <a:extLst>
                  <a:ext uri="{0D108BD9-81ED-4DB2-BD59-A6C34878D82A}">
                    <a16:rowId xmlns:a16="http://schemas.microsoft.com/office/drawing/2014/main" val="350283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6.4285714285714</a:t>
                      </a:r>
                    </a:p>
                  </a:txBody>
                  <a:tcPr/>
                </a:tc>
                <a:extLst>
                  <a:ext uri="{0D108BD9-81ED-4DB2-BD59-A6C34878D82A}">
                    <a16:rowId xmlns:a16="http://schemas.microsoft.com/office/drawing/2014/main" val="280600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#DataAnalytics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extLst>
                  <a:ext uri="{0D108BD9-81ED-4DB2-BD59-A6C34878D82A}">
                    <a16:rowId xmlns:a16="http://schemas.microsoft.com/office/drawing/2014/main" val="105611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extLst>
                  <a:ext uri="{0D108BD9-81ED-4DB2-BD59-A6C34878D82A}">
                    <a16:rowId xmlns:a16="http://schemas.microsoft.com/office/drawing/2014/main" val="66832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#analytics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extLst>
                  <a:ext uri="{0D108BD9-81ED-4DB2-BD59-A6C34878D82A}">
                    <a16:rowId xmlns:a16="http://schemas.microsoft.com/office/drawing/2014/main" val="424187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#SupplyChain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301980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#ECommerce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extLst>
                  <a:ext uri="{0D108BD9-81ED-4DB2-BD59-A6C34878D82A}">
                    <a16:rowId xmlns:a16="http://schemas.microsoft.com/office/drawing/2014/main" val="106350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#CSRD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12.666666666667</a:t>
                      </a:r>
                    </a:p>
                  </a:txBody>
                  <a:tcPr/>
                </a:tc>
                <a:extLst>
                  <a:ext uri="{0D108BD9-81ED-4DB2-BD59-A6C34878D82A}">
                    <a16:rowId xmlns:a16="http://schemas.microsoft.com/office/drawing/2014/main" val="88389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#ComposableCommerce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8.3333333333333</a:t>
                      </a:r>
                    </a:p>
                  </a:txBody>
                  <a:tcPr/>
                </a:tc>
                <a:extLst>
                  <a:ext uri="{0D108BD9-81ED-4DB2-BD59-A6C34878D82A}">
                    <a16:rowId xmlns:a16="http://schemas.microsoft.com/office/drawing/2014/main" val="52168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575441728"/>
                  </a:ext>
                </a:extLst>
              </a:tr>
            </a:tbl>
          </a:graphicData>
        </a:graphic>
      </p:graphicFrame>
      <p:sp>
        <p:nvSpPr>
          <p:cNvPr id="4" name="Text Placeholder 3">
            <a:extLst>
              <a:ext uri="{FF2B5EF4-FFF2-40B4-BE49-F238E27FC236}">
                <a16:creationId xmlns:a16="http://schemas.microsoft.com/office/drawing/2014/main" id="{DDA50DED-2BB5-42B0-92CA-B2C7DBA4062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3973919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CE76-CC51-4BFC-9F0D-9D2C266FC232}"/>
              </a:ext>
            </a:extLst>
          </p:cNvPr>
          <p:cNvSpPr>
            <a:spLocks noGrp="1"/>
          </p:cNvSpPr>
          <p:nvPr>
            <p:ph type="title"/>
          </p:nvPr>
        </p:nvSpPr>
        <p:spPr/>
        <p:txBody>
          <a:bodyPr/>
          <a:lstStyle/>
          <a:p>
            <a:r>
              <a:rPr lang="en-US"/>
              <a:t>LinkedIn Hashtag Detection | All profiles - 2 of 3</a:t>
            </a:r>
          </a:p>
        </p:txBody>
      </p:sp>
      <p:graphicFrame>
        <p:nvGraphicFramePr>
          <p:cNvPr id="5" name="Table Placeholder 4">
            <a:extLst>
              <a:ext uri="{FF2B5EF4-FFF2-40B4-BE49-F238E27FC236}">
                <a16:creationId xmlns:a16="http://schemas.microsoft.com/office/drawing/2014/main" id="{DBB70B96-FFAA-40DF-A8A3-F75278BC90BB}"/>
              </a:ext>
            </a:extLst>
          </p:cNvPr>
          <p:cNvGraphicFramePr>
            <a:graphicFrameLocks noGrp="1"/>
          </p:cNvGraphicFramePr>
          <p:nvPr>
            <p:ph type="tbl" sz="quarter" idx="13"/>
            <p:extLst>
              <p:ext uri="{D42A27DB-BD31-4B8C-83A1-F6EECF244321}">
                <p14:modId xmlns:p14="http://schemas.microsoft.com/office/powerpoint/2010/main" val="1826123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17310538"/>
                    </a:ext>
                  </a:extLst>
                </a:gridCol>
                <a:gridCol w="1234440">
                  <a:extLst>
                    <a:ext uri="{9D8B030D-6E8A-4147-A177-3AD203B41FA5}">
                      <a16:colId xmlns:a16="http://schemas.microsoft.com/office/drawing/2014/main" val="3095958308"/>
                    </a:ext>
                  </a:extLst>
                </a:gridCol>
                <a:gridCol w="1234440">
                  <a:extLst>
                    <a:ext uri="{9D8B030D-6E8A-4147-A177-3AD203B41FA5}">
                      <a16:colId xmlns:a16="http://schemas.microsoft.com/office/drawing/2014/main" val="3739419847"/>
                    </a:ext>
                  </a:extLst>
                </a:gridCol>
                <a:gridCol w="1234440">
                  <a:extLst>
                    <a:ext uri="{9D8B030D-6E8A-4147-A177-3AD203B41FA5}">
                      <a16:colId xmlns:a16="http://schemas.microsoft.com/office/drawing/2014/main" val="1232779229"/>
                    </a:ext>
                  </a:extLst>
                </a:gridCol>
                <a:gridCol w="1234440">
                  <a:extLst>
                    <a:ext uri="{9D8B030D-6E8A-4147-A177-3AD203B41FA5}">
                      <a16:colId xmlns:a16="http://schemas.microsoft.com/office/drawing/2014/main" val="1581757403"/>
                    </a:ext>
                  </a:extLst>
                </a:gridCol>
                <a:gridCol w="1234440">
                  <a:extLst>
                    <a:ext uri="{9D8B030D-6E8A-4147-A177-3AD203B41FA5}">
                      <a16:colId xmlns:a16="http://schemas.microsoft.com/office/drawing/2014/main" val="1858710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10302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#AdvancedAnalytics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9982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#diversityandinclusion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30083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#companyculturematters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171365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#DataManagement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extLst>
                  <a:ext uri="{0D108BD9-81ED-4DB2-BD59-A6C34878D82A}">
                    <a16:rowId xmlns:a16="http://schemas.microsoft.com/office/drawing/2014/main" val="3463324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#DataLakehouse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extLst>
                  <a:ext uri="{0D108BD9-81ED-4DB2-BD59-A6C34878D82A}">
                    <a16:rowId xmlns:a16="http://schemas.microsoft.com/office/drawing/2014/main" val="93992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#DataFabric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extLst>
                  <a:ext uri="{0D108BD9-81ED-4DB2-BD59-A6C34878D82A}">
                    <a16:rowId xmlns:a16="http://schemas.microsoft.com/office/drawing/2014/main" val="172585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#DataMesh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extLst>
                  <a:ext uri="{0D108BD9-81ED-4DB2-BD59-A6C34878D82A}">
                    <a16:rowId xmlns:a16="http://schemas.microsoft.com/office/drawing/2014/main" val="1994589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extLst>
                  <a:ext uri="{0D108BD9-81ED-4DB2-BD59-A6C34878D82A}">
                    <a16:rowId xmlns:a16="http://schemas.microsoft.com/office/drawing/2014/main" val="212398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extLst>
                  <a:ext uri="{0D108BD9-81ED-4DB2-BD59-A6C34878D82A}">
                    <a16:rowId xmlns:a16="http://schemas.microsoft.com/office/drawing/2014/main" val="40152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#ESGreporting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2569542276"/>
                  </a:ext>
                </a:extLst>
              </a:tr>
            </a:tbl>
          </a:graphicData>
        </a:graphic>
      </p:graphicFrame>
      <p:sp>
        <p:nvSpPr>
          <p:cNvPr id="4" name="Text Placeholder 3">
            <a:extLst>
              <a:ext uri="{FF2B5EF4-FFF2-40B4-BE49-F238E27FC236}">
                <a16:creationId xmlns:a16="http://schemas.microsoft.com/office/drawing/2014/main" id="{4E3ACE64-7923-4FAF-B8C0-9B1DDCBC53B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680674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A551-CFD7-401F-9F10-8CAACD8E6410}"/>
              </a:ext>
            </a:extLst>
          </p:cNvPr>
          <p:cNvSpPr>
            <a:spLocks noGrp="1"/>
          </p:cNvSpPr>
          <p:nvPr>
            <p:ph type="title"/>
          </p:nvPr>
        </p:nvSpPr>
        <p:spPr/>
        <p:txBody>
          <a:bodyPr/>
          <a:lstStyle/>
          <a:p>
            <a:r>
              <a:rPr lang="en-US"/>
              <a:t>LinkedIn Hashtag Detection | All profiles - 3 of 3</a:t>
            </a:r>
          </a:p>
        </p:txBody>
      </p:sp>
      <p:graphicFrame>
        <p:nvGraphicFramePr>
          <p:cNvPr id="5" name="Table Placeholder 4">
            <a:extLst>
              <a:ext uri="{FF2B5EF4-FFF2-40B4-BE49-F238E27FC236}">
                <a16:creationId xmlns:a16="http://schemas.microsoft.com/office/drawing/2014/main" id="{609E0663-A32E-4169-AF77-005B65FCC36F}"/>
              </a:ext>
            </a:extLst>
          </p:cNvPr>
          <p:cNvGraphicFramePr>
            <a:graphicFrameLocks noGrp="1"/>
          </p:cNvGraphicFramePr>
          <p:nvPr>
            <p:ph type="tbl" sz="quarter" idx="13"/>
            <p:extLst>
              <p:ext uri="{D42A27DB-BD31-4B8C-83A1-F6EECF244321}">
                <p14:modId xmlns:p14="http://schemas.microsoft.com/office/powerpoint/2010/main" val="2984287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44846786"/>
                    </a:ext>
                  </a:extLst>
                </a:gridCol>
                <a:gridCol w="1234440">
                  <a:extLst>
                    <a:ext uri="{9D8B030D-6E8A-4147-A177-3AD203B41FA5}">
                      <a16:colId xmlns:a16="http://schemas.microsoft.com/office/drawing/2014/main" val="657595235"/>
                    </a:ext>
                  </a:extLst>
                </a:gridCol>
                <a:gridCol w="1234440">
                  <a:extLst>
                    <a:ext uri="{9D8B030D-6E8A-4147-A177-3AD203B41FA5}">
                      <a16:colId xmlns:a16="http://schemas.microsoft.com/office/drawing/2014/main" val="185378539"/>
                    </a:ext>
                  </a:extLst>
                </a:gridCol>
                <a:gridCol w="1234440">
                  <a:extLst>
                    <a:ext uri="{9D8B030D-6E8A-4147-A177-3AD203B41FA5}">
                      <a16:colId xmlns:a16="http://schemas.microsoft.com/office/drawing/2014/main" val="530882648"/>
                    </a:ext>
                  </a:extLst>
                </a:gridCol>
                <a:gridCol w="1234440">
                  <a:extLst>
                    <a:ext uri="{9D8B030D-6E8A-4147-A177-3AD203B41FA5}">
                      <a16:colId xmlns:a16="http://schemas.microsoft.com/office/drawing/2014/main" val="3254982367"/>
                    </a:ext>
                  </a:extLst>
                </a:gridCol>
                <a:gridCol w="1234440">
                  <a:extLst>
                    <a:ext uri="{9D8B030D-6E8A-4147-A177-3AD203B41FA5}">
                      <a16:colId xmlns:a16="http://schemas.microsoft.com/office/drawing/2014/main" val="149572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53591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#sustainabilityreporting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39474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#ecommerce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396611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#digitalcommerce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345698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#b2bplatform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1192707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#b2becommerce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1174130452"/>
                  </a:ext>
                </a:extLst>
              </a:tr>
            </a:tbl>
          </a:graphicData>
        </a:graphic>
      </p:graphicFrame>
      <p:sp>
        <p:nvSpPr>
          <p:cNvPr id="4" name="Text Placeholder 3">
            <a:extLst>
              <a:ext uri="{FF2B5EF4-FFF2-40B4-BE49-F238E27FC236}">
                <a16:creationId xmlns:a16="http://schemas.microsoft.com/office/drawing/2014/main" id="{D28A125A-0C46-4999-AD9C-1832C662597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790235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3FA26-741C-4199-8EDC-21D92F0134EC}"/>
              </a:ext>
            </a:extLst>
          </p:cNvPr>
          <p:cNvSpPr>
            <a:spLocks noGrp="1"/>
          </p:cNvSpPr>
          <p:nvPr>
            <p:ph type="title"/>
          </p:nvPr>
        </p:nvSpPr>
        <p:spPr/>
        <p:txBody>
          <a:bodyPr/>
          <a:lstStyle/>
          <a:p>
            <a:r>
              <a:rPr lang="en-US"/>
              <a:t>LinkedIn Reactions Distribution | All profiles</a:t>
            </a:r>
          </a:p>
        </p:txBody>
      </p:sp>
      <p:graphicFrame>
        <p:nvGraphicFramePr>
          <p:cNvPr id="6" name="Chart Placeholder 5">
            <a:extLst>
              <a:ext uri="{FF2B5EF4-FFF2-40B4-BE49-F238E27FC236}">
                <a16:creationId xmlns:a16="http://schemas.microsoft.com/office/drawing/2014/main" id="{1CEF6CB9-2C7C-4BEF-8BD6-0FE571867A7F}"/>
              </a:ext>
            </a:extLst>
          </p:cNvPr>
          <p:cNvGraphicFramePr>
            <a:graphicFrameLocks noGrp="1"/>
          </p:cNvGraphicFramePr>
          <p:nvPr>
            <p:ph type="chart" sz="quarter" idx="13"/>
            <p:extLst>
              <p:ext uri="{D42A27DB-BD31-4B8C-83A1-F6EECF244321}">
                <p14:modId xmlns:p14="http://schemas.microsoft.com/office/powerpoint/2010/main" val="2596571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AB051-59E1-4F84-8B89-093B12B4AF86}"/>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1A34825A-7D12-4FD6-BA84-2B5BBF30B7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502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C26C0-E785-47C6-9934-00C0FA989876}"/>
              </a:ext>
            </a:extLst>
          </p:cNvPr>
          <p:cNvSpPr>
            <a:spLocks noGrp="1"/>
          </p:cNvSpPr>
          <p:nvPr>
            <p:ph type="title"/>
          </p:nvPr>
        </p:nvSpPr>
        <p:spPr/>
        <p:txBody>
          <a:bodyPr/>
          <a:lstStyle/>
          <a:p>
            <a:r>
              <a:rPr lang="en-US"/>
              <a:t>LinkedIn Engagements over Time | All profiles</a:t>
            </a:r>
          </a:p>
        </p:txBody>
      </p:sp>
      <p:graphicFrame>
        <p:nvGraphicFramePr>
          <p:cNvPr id="6" name="Chart Placeholder 5">
            <a:extLst>
              <a:ext uri="{FF2B5EF4-FFF2-40B4-BE49-F238E27FC236}">
                <a16:creationId xmlns:a16="http://schemas.microsoft.com/office/drawing/2014/main" id="{10B57A81-1822-4AD4-B19A-7D2BD9291617}"/>
              </a:ext>
            </a:extLst>
          </p:cNvPr>
          <p:cNvGraphicFramePr>
            <a:graphicFrameLocks noGrp="1"/>
          </p:cNvGraphicFramePr>
          <p:nvPr>
            <p:ph type="chart" sz="quarter" idx="13"/>
            <p:extLst>
              <p:ext uri="{D42A27DB-BD31-4B8C-83A1-F6EECF244321}">
                <p14:modId xmlns:p14="http://schemas.microsoft.com/office/powerpoint/2010/main" val="837513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5EF8B3-64DC-4BA9-BF9E-EEDC6945AA46}"/>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F4B12B33-970D-4872-8F57-0CAA2AC283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9462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5FD8-C264-48BE-8AF7-728A78C7D008}"/>
              </a:ext>
            </a:extLst>
          </p:cNvPr>
          <p:cNvSpPr>
            <a:spLocks noGrp="1"/>
          </p:cNvSpPr>
          <p:nvPr>
            <p:ph type="title"/>
          </p:nvPr>
        </p:nvSpPr>
        <p:spPr/>
        <p:txBody>
          <a:bodyPr/>
          <a:lstStyle/>
          <a:p>
            <a:r>
              <a:rPr lang="en-US"/>
              <a:t>LinkedIn Followers Breakdown over Region | All profiles - 1 of 3</a:t>
            </a:r>
          </a:p>
        </p:txBody>
      </p:sp>
      <p:graphicFrame>
        <p:nvGraphicFramePr>
          <p:cNvPr id="5" name="Table Placeholder 4">
            <a:extLst>
              <a:ext uri="{FF2B5EF4-FFF2-40B4-BE49-F238E27FC236}">
                <a16:creationId xmlns:a16="http://schemas.microsoft.com/office/drawing/2014/main" id="{5B6C34E7-15A5-43DC-89CC-AA959990EFBD}"/>
              </a:ext>
            </a:extLst>
          </p:cNvPr>
          <p:cNvGraphicFramePr>
            <a:graphicFrameLocks noGrp="1"/>
          </p:cNvGraphicFramePr>
          <p:nvPr>
            <p:ph type="tbl" sz="quarter" idx="13"/>
            <p:extLst>
              <p:ext uri="{D42A27DB-BD31-4B8C-83A1-F6EECF244321}">
                <p14:modId xmlns:p14="http://schemas.microsoft.com/office/powerpoint/2010/main" val="221711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35197484"/>
                    </a:ext>
                  </a:extLst>
                </a:gridCol>
                <a:gridCol w="2715768">
                  <a:extLst>
                    <a:ext uri="{9D8B030D-6E8A-4147-A177-3AD203B41FA5}">
                      <a16:colId xmlns:a16="http://schemas.microsoft.com/office/drawing/2014/main" val="4249892782"/>
                    </a:ext>
                  </a:extLst>
                </a:gridCol>
                <a:gridCol w="2715768">
                  <a:extLst>
                    <a:ext uri="{9D8B030D-6E8A-4147-A177-3AD203B41FA5}">
                      <a16:colId xmlns:a16="http://schemas.microsoft.com/office/drawing/2014/main" val="3290637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417468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Warsaw, Masovian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2664</a:t>
                      </a:r>
                    </a:p>
                  </a:txBody>
                  <a:tcPr/>
                </a:tc>
                <a:extLst>
                  <a:ext uri="{0D108BD9-81ED-4DB2-BD59-A6C34878D82A}">
                    <a16:rowId xmlns:a16="http://schemas.microsoft.com/office/drawing/2014/main" val="286066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NCR - National Capital Region, 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extLst>
                  <a:ext uri="{0D108BD9-81ED-4DB2-BD59-A6C34878D82A}">
                    <a16:rowId xmlns:a16="http://schemas.microsoft.com/office/drawing/2014/main" val="44324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Lublin, Lublin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extLst>
                  <a:ext uri="{0D108BD9-81ED-4DB2-BD59-A6C34878D82A}">
                    <a16:rowId xmlns:a16="http://schemas.microsoft.com/office/drawing/2014/main" val="228237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Cracow, Lesser Poland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extLst>
                  <a:ext uri="{0D108BD9-81ED-4DB2-BD59-A6C34878D82A}">
                    <a16:rowId xmlns:a16="http://schemas.microsoft.com/office/drawing/2014/main" val="247104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Bengaluru Area, 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extLst>
                  <a:ext uri="{0D108BD9-81ED-4DB2-BD59-A6C34878D82A}">
                    <a16:rowId xmlns:a16="http://schemas.microsoft.com/office/drawing/2014/main" val="420841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Region IVA - Calabarzon, 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extLst>
                  <a:ext uri="{0D108BD9-81ED-4DB2-BD59-A6C34878D82A}">
                    <a16:rowId xmlns:a16="http://schemas.microsoft.com/office/drawing/2014/main" val="327845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Wroclaw, Lower Silesian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extLst>
                  <a:ext uri="{0D108BD9-81ED-4DB2-BD59-A6C34878D82A}">
                    <a16:rowId xmlns:a16="http://schemas.microsoft.com/office/drawing/2014/main" val="107156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Poznan, Greater Poland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extLst>
                  <a:ext uri="{0D108BD9-81ED-4DB2-BD59-A6C34878D82A}">
                    <a16:rowId xmlns:a16="http://schemas.microsoft.com/office/drawing/2014/main" val="390535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Hyderabad Area, 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extLst>
                  <a:ext uri="{0D108BD9-81ED-4DB2-BD59-A6C34878D82A}">
                    <a16:rowId xmlns:a16="http://schemas.microsoft.com/office/drawing/2014/main" val="340013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 Delhi Area, 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extLst>
                  <a:ext uri="{0D108BD9-81ED-4DB2-BD59-A6C34878D82A}">
                    <a16:rowId xmlns:a16="http://schemas.microsoft.com/office/drawing/2014/main" val="889925572"/>
                  </a:ext>
                </a:extLst>
              </a:tr>
            </a:tbl>
          </a:graphicData>
        </a:graphic>
      </p:graphicFrame>
      <p:sp>
        <p:nvSpPr>
          <p:cNvPr id="4" name="Text Placeholder 3">
            <a:extLst>
              <a:ext uri="{FF2B5EF4-FFF2-40B4-BE49-F238E27FC236}">
                <a16:creationId xmlns:a16="http://schemas.microsoft.com/office/drawing/2014/main" id="{FA50E924-100C-4373-ABA1-A98F5BF1BA21}"/>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956085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0EBB-EA45-4ABD-B3A6-79C9EB70F0F6}"/>
              </a:ext>
            </a:extLst>
          </p:cNvPr>
          <p:cNvSpPr>
            <a:spLocks noGrp="1"/>
          </p:cNvSpPr>
          <p:nvPr>
            <p:ph type="title"/>
          </p:nvPr>
        </p:nvSpPr>
        <p:spPr/>
        <p:txBody>
          <a:bodyPr/>
          <a:lstStyle/>
          <a:p>
            <a:r>
              <a:rPr lang="en-US"/>
              <a:t>LinkedIn Followers Breakdown over Region | All profiles - 2 of 3</a:t>
            </a:r>
          </a:p>
        </p:txBody>
      </p:sp>
      <p:graphicFrame>
        <p:nvGraphicFramePr>
          <p:cNvPr id="5" name="Table Placeholder 4">
            <a:extLst>
              <a:ext uri="{FF2B5EF4-FFF2-40B4-BE49-F238E27FC236}">
                <a16:creationId xmlns:a16="http://schemas.microsoft.com/office/drawing/2014/main" id="{BCF1F591-BF1F-4C0F-A46D-789C01D06FE9}"/>
              </a:ext>
            </a:extLst>
          </p:cNvPr>
          <p:cNvGraphicFramePr>
            <a:graphicFrameLocks noGrp="1"/>
          </p:cNvGraphicFramePr>
          <p:nvPr>
            <p:ph type="tbl" sz="quarter" idx="13"/>
            <p:extLst>
              <p:ext uri="{D42A27DB-BD31-4B8C-83A1-F6EECF244321}">
                <p14:modId xmlns:p14="http://schemas.microsoft.com/office/powerpoint/2010/main" val="343714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39308392"/>
                    </a:ext>
                  </a:extLst>
                </a:gridCol>
                <a:gridCol w="2715768">
                  <a:extLst>
                    <a:ext uri="{9D8B030D-6E8A-4147-A177-3AD203B41FA5}">
                      <a16:colId xmlns:a16="http://schemas.microsoft.com/office/drawing/2014/main" val="3963223357"/>
                    </a:ext>
                  </a:extLst>
                </a:gridCol>
                <a:gridCol w="2715768">
                  <a:extLst>
                    <a:ext uri="{9D8B030D-6E8A-4147-A177-3AD203B41FA5}">
                      <a16:colId xmlns:a16="http://schemas.microsoft.com/office/drawing/2014/main" val="81292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62571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Mumbai Area, 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extLst>
                  <a:ext uri="{0D108BD9-81ED-4DB2-BD59-A6C34878D82A}">
                    <a16:rowId xmlns:a16="http://schemas.microsoft.com/office/drawing/2014/main" val="427867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extLst>
                  <a:ext uri="{0D108BD9-81ED-4DB2-BD59-A6C34878D82A}">
                    <a16:rowId xmlns:a16="http://schemas.microsoft.com/office/drawing/2014/main" val="241906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extLst>
                  <a:ext uri="{0D108BD9-81ED-4DB2-BD59-A6C34878D82A}">
                    <a16:rowId xmlns:a16="http://schemas.microsoft.com/office/drawing/2014/main" val="57599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Gdansk, Pomeranian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extLst>
                  <a:ext uri="{0D108BD9-81ED-4DB2-BD59-A6C34878D82A}">
                    <a16:rowId xmlns:a16="http://schemas.microsoft.com/office/drawing/2014/main" val="209965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Lodz, Lodz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122268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Chennai Area, 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extLst>
                  <a:ext uri="{0D108BD9-81ED-4DB2-BD59-A6C34878D82A}">
                    <a16:rowId xmlns:a16="http://schemas.microsoft.com/office/drawing/2014/main" val="221502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Region III - Central Luzon, Philippines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extLst>
                  <a:ext uri="{0D108BD9-81ED-4DB2-BD59-A6C34878D82A}">
                    <a16:rowId xmlns:a16="http://schemas.microsoft.com/office/drawing/2014/main" val="176931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New York City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extLst>
                  <a:ext uri="{0D108BD9-81ED-4DB2-BD59-A6C34878D82A}">
                    <a16:rowId xmlns:a16="http://schemas.microsoft.com/office/drawing/2014/main" val="292450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Area,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extLst>
                  <a:ext uri="{0D108BD9-81ED-4DB2-BD59-A6C34878D82A}">
                    <a16:rowId xmlns:a16="http://schemas.microsoft.com/office/drawing/2014/main" val="376522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Cincinnati, Ohio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extLst>
                  <a:ext uri="{0D108BD9-81ED-4DB2-BD59-A6C34878D82A}">
                    <a16:rowId xmlns:a16="http://schemas.microsoft.com/office/drawing/2014/main" val="725574046"/>
                  </a:ext>
                </a:extLst>
              </a:tr>
            </a:tbl>
          </a:graphicData>
        </a:graphic>
      </p:graphicFrame>
      <p:sp>
        <p:nvSpPr>
          <p:cNvPr id="4" name="Text Placeholder 3">
            <a:extLst>
              <a:ext uri="{FF2B5EF4-FFF2-40B4-BE49-F238E27FC236}">
                <a16:creationId xmlns:a16="http://schemas.microsoft.com/office/drawing/2014/main" id="{AF7B922D-26D4-41BB-A340-C28D5FCC3C2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168684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583D1-32DA-4CC0-957C-AEFCDD55F9CD}"/>
              </a:ext>
            </a:extLst>
          </p:cNvPr>
          <p:cNvSpPr>
            <a:spLocks noGrp="1"/>
          </p:cNvSpPr>
          <p:nvPr>
            <p:ph type="title"/>
          </p:nvPr>
        </p:nvSpPr>
        <p:spPr/>
        <p:txBody>
          <a:bodyPr/>
          <a:lstStyle/>
          <a:p>
            <a:r>
              <a:rPr lang="en-US"/>
              <a:t>LinkedIn Followers Breakdown over Region | All profiles - 3 of 3</a:t>
            </a:r>
          </a:p>
        </p:txBody>
      </p:sp>
      <p:graphicFrame>
        <p:nvGraphicFramePr>
          <p:cNvPr id="5" name="Table Placeholder 4">
            <a:extLst>
              <a:ext uri="{FF2B5EF4-FFF2-40B4-BE49-F238E27FC236}">
                <a16:creationId xmlns:a16="http://schemas.microsoft.com/office/drawing/2014/main" id="{344BB1DB-3AC6-47D6-BE3C-07D929B3C7BB}"/>
              </a:ext>
            </a:extLst>
          </p:cNvPr>
          <p:cNvGraphicFramePr>
            <a:graphicFrameLocks noGrp="1"/>
          </p:cNvGraphicFramePr>
          <p:nvPr>
            <p:ph type="tbl" sz="quarter" idx="13"/>
            <p:extLst>
              <p:ext uri="{D42A27DB-BD31-4B8C-83A1-F6EECF244321}">
                <p14:modId xmlns:p14="http://schemas.microsoft.com/office/powerpoint/2010/main" val="348776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15866813"/>
                    </a:ext>
                  </a:extLst>
                </a:gridCol>
                <a:gridCol w="2715768">
                  <a:extLst>
                    <a:ext uri="{9D8B030D-6E8A-4147-A177-3AD203B41FA5}">
                      <a16:colId xmlns:a16="http://schemas.microsoft.com/office/drawing/2014/main" val="4101916221"/>
                    </a:ext>
                  </a:extLst>
                </a:gridCol>
                <a:gridCol w="2715768">
                  <a:extLst>
                    <a:ext uri="{9D8B030D-6E8A-4147-A177-3AD203B41FA5}">
                      <a16:colId xmlns:a16="http://schemas.microsoft.com/office/drawing/2014/main" val="1174069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64903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Amsterdam Area, 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extLst>
                  <a:ext uri="{0D108BD9-81ED-4DB2-BD59-A6C34878D82A}">
                    <a16:rowId xmlns:a16="http://schemas.microsoft.com/office/drawing/2014/main" val="242502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Zürich Area, 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221185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Barcelona Area,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263298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Katowice, Silesian District, 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extLst>
                  <a:ext uri="{0D108BD9-81ED-4DB2-BD59-A6C34878D82A}">
                    <a16:rowId xmlns:a16="http://schemas.microsoft.com/office/drawing/2014/main" val="373449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Lingaro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Lisbon Area,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extLst>
                  <a:ext uri="{0D108BD9-81ED-4DB2-BD59-A6C34878D82A}">
                    <a16:rowId xmlns:a16="http://schemas.microsoft.com/office/drawing/2014/main" val="1676233335"/>
                  </a:ext>
                </a:extLst>
              </a:tr>
            </a:tbl>
          </a:graphicData>
        </a:graphic>
      </p:graphicFrame>
      <p:sp>
        <p:nvSpPr>
          <p:cNvPr id="4" name="Text Placeholder 3">
            <a:extLst>
              <a:ext uri="{FF2B5EF4-FFF2-40B4-BE49-F238E27FC236}">
                <a16:creationId xmlns:a16="http://schemas.microsoft.com/office/drawing/2014/main" id="{552B1D78-B985-46E1-90A5-7754B447C92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052249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EF9AB-8673-4813-935F-437A3D229504}"/>
              </a:ext>
            </a:extLst>
          </p:cNvPr>
          <p:cNvSpPr>
            <a:spLocks noGrp="1"/>
          </p:cNvSpPr>
          <p:nvPr>
            <p:ph type="title"/>
          </p:nvPr>
        </p:nvSpPr>
        <p:spPr/>
        <p:txBody>
          <a:bodyPr/>
          <a:lstStyle/>
          <a:p>
            <a:r>
              <a:rPr lang="en-US"/>
              <a:t>LinkedIn Followers Breakdown over Company Size | All profiles</a:t>
            </a:r>
          </a:p>
        </p:txBody>
      </p:sp>
      <p:graphicFrame>
        <p:nvGraphicFramePr>
          <p:cNvPr id="5" name="Table Placeholder 4">
            <a:extLst>
              <a:ext uri="{FF2B5EF4-FFF2-40B4-BE49-F238E27FC236}">
                <a16:creationId xmlns:a16="http://schemas.microsoft.com/office/drawing/2014/main" id="{2C56C4A8-C56B-4194-B437-6FAF7F23D28E}"/>
              </a:ext>
            </a:extLst>
          </p:cNvPr>
          <p:cNvGraphicFramePr>
            <a:graphicFrameLocks noGrp="1"/>
          </p:cNvGraphicFramePr>
          <p:nvPr>
            <p:ph type="tbl" sz="quarter" idx="13"/>
            <p:extLst>
              <p:ext uri="{D42A27DB-BD31-4B8C-83A1-F6EECF244321}">
                <p14:modId xmlns:p14="http://schemas.microsoft.com/office/powerpoint/2010/main" val="222150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82790081"/>
                    </a:ext>
                  </a:extLst>
                </a:gridCol>
                <a:gridCol w="2715768">
                  <a:extLst>
                    <a:ext uri="{9D8B030D-6E8A-4147-A177-3AD203B41FA5}">
                      <a16:colId xmlns:a16="http://schemas.microsoft.com/office/drawing/2014/main" val="461208871"/>
                    </a:ext>
                  </a:extLst>
                </a:gridCol>
                <a:gridCol w="2715768">
                  <a:extLst>
                    <a:ext uri="{9D8B030D-6E8A-4147-A177-3AD203B41FA5}">
                      <a16:colId xmlns:a16="http://schemas.microsoft.com/office/drawing/2014/main" val="4073921325"/>
                    </a:ext>
                  </a:extLst>
                </a:gridCol>
              </a:tblGrid>
              <a:tr h="370840">
                <a:tc>
                  <a:txBody>
                    <a:bodyPr/>
                    <a:lstStyle/>
                    <a:p>
                      <a:r>
                        <a:rPr lang="en-US" sz="1000"/>
                        <a:t>Profile</a:t>
                      </a:r>
                    </a:p>
                  </a:txBody>
                  <a:tcPr/>
                </a:tc>
                <a:tc>
                  <a:txBody>
                    <a:bodyPr/>
                    <a:lstStyle/>
                    <a:p>
                      <a:r>
                        <a:rPr lang="en-US" sz="1000"/>
                        <a:t>Company Size</a:t>
                      </a:r>
                    </a:p>
                  </a:txBody>
                  <a:tcPr/>
                </a:tc>
                <a:tc>
                  <a:txBody>
                    <a:bodyPr/>
                    <a:lstStyle/>
                    <a:p>
                      <a:r>
                        <a:rPr lang="en-US" sz="1000"/>
                        <a:t>Followers</a:t>
                      </a:r>
                    </a:p>
                  </a:txBody>
                  <a:tcPr/>
                </a:tc>
                <a:extLst>
                  <a:ext uri="{0D108BD9-81ED-4DB2-BD59-A6C34878D82A}">
                    <a16:rowId xmlns:a16="http://schemas.microsoft.com/office/drawing/2014/main" val="523963673"/>
                  </a:ext>
                </a:extLst>
              </a:tr>
              <a:tr h="370840">
                <a:tc>
                  <a:txBody>
                    <a:bodyPr/>
                    <a:lstStyle/>
                    <a:p>
                      <a:r>
                        <a:rPr lang="en-US" sz="1000"/>
                        <a:t>Lingaro</a:t>
                      </a:r>
                    </a:p>
                  </a:txBody>
                  <a:tcPr/>
                </a:tc>
                <a:tc>
                  <a:txBody>
                    <a:bodyPr/>
                    <a:lstStyle/>
                    <a:p>
                      <a:r>
                        <a:rPr lang="en-US" sz="1000"/>
                        <a:t>10001 or more employees</a:t>
                      </a:r>
                    </a:p>
                  </a:txBody>
                  <a:tcPr/>
                </a:tc>
                <a:tc>
                  <a:txBody>
                    <a:bodyPr/>
                    <a:lstStyle/>
                    <a:p>
                      <a:r>
                        <a:rPr lang="en-US" sz="1000"/>
                        <a:t>3992</a:t>
                      </a:r>
                    </a:p>
                  </a:txBody>
                  <a:tcPr/>
                </a:tc>
                <a:extLst>
                  <a:ext uri="{0D108BD9-81ED-4DB2-BD59-A6C34878D82A}">
                    <a16:rowId xmlns:a16="http://schemas.microsoft.com/office/drawing/2014/main" val="1250732014"/>
                  </a:ext>
                </a:extLst>
              </a:tr>
              <a:tr h="370840">
                <a:tc>
                  <a:txBody>
                    <a:bodyPr/>
                    <a:lstStyle/>
                    <a:p>
                      <a:r>
                        <a:rPr lang="en-US" sz="1000"/>
                        <a:t>Lingaro</a:t>
                      </a:r>
                    </a:p>
                  </a:txBody>
                  <a:tcPr/>
                </a:tc>
                <a:tc>
                  <a:txBody>
                    <a:bodyPr/>
                    <a:lstStyle/>
                    <a:p>
                      <a:r>
                        <a:rPr lang="en-US" sz="1000"/>
                        <a:t>1001 to 5000 employees</a:t>
                      </a:r>
                    </a:p>
                  </a:txBody>
                  <a:tcPr/>
                </a:tc>
                <a:tc>
                  <a:txBody>
                    <a:bodyPr/>
                    <a:lstStyle/>
                    <a:p>
                      <a:r>
                        <a:rPr lang="en-US" sz="1000"/>
                        <a:t>2517</a:t>
                      </a:r>
                    </a:p>
                  </a:txBody>
                  <a:tcPr/>
                </a:tc>
                <a:extLst>
                  <a:ext uri="{0D108BD9-81ED-4DB2-BD59-A6C34878D82A}">
                    <a16:rowId xmlns:a16="http://schemas.microsoft.com/office/drawing/2014/main" val="558163484"/>
                  </a:ext>
                </a:extLst>
              </a:tr>
              <a:tr h="370840">
                <a:tc>
                  <a:txBody>
                    <a:bodyPr/>
                    <a:lstStyle/>
                    <a:p>
                      <a:r>
                        <a:rPr lang="en-US" sz="1000"/>
                        <a:t>Lingaro</a:t>
                      </a:r>
                    </a:p>
                  </a:txBody>
                  <a:tcPr/>
                </a:tc>
                <a:tc>
                  <a:txBody>
                    <a:bodyPr/>
                    <a:lstStyle/>
                    <a:p>
                      <a:r>
                        <a:rPr lang="en-US" sz="1000"/>
                        <a:t>51 to 200 employees</a:t>
                      </a:r>
                    </a:p>
                  </a:txBody>
                  <a:tcPr/>
                </a:tc>
                <a:tc>
                  <a:txBody>
                    <a:bodyPr/>
                    <a:lstStyle/>
                    <a:p>
                      <a:r>
                        <a:rPr lang="en-US" sz="1000"/>
                        <a:t>1300</a:t>
                      </a:r>
                    </a:p>
                  </a:txBody>
                  <a:tcPr/>
                </a:tc>
                <a:extLst>
                  <a:ext uri="{0D108BD9-81ED-4DB2-BD59-A6C34878D82A}">
                    <a16:rowId xmlns:a16="http://schemas.microsoft.com/office/drawing/2014/main" val="2894390684"/>
                  </a:ext>
                </a:extLst>
              </a:tr>
              <a:tr h="370840">
                <a:tc>
                  <a:txBody>
                    <a:bodyPr/>
                    <a:lstStyle/>
                    <a:p>
                      <a:r>
                        <a:rPr lang="en-US" sz="1000"/>
                        <a:t>Lingaro</a:t>
                      </a:r>
                    </a:p>
                  </a:txBody>
                  <a:tcPr/>
                </a:tc>
                <a:tc>
                  <a:txBody>
                    <a:bodyPr/>
                    <a:lstStyle/>
                    <a:p>
                      <a:r>
                        <a:rPr lang="en-US" sz="1000"/>
                        <a:t>11 to 50 employees</a:t>
                      </a:r>
                    </a:p>
                  </a:txBody>
                  <a:tcPr/>
                </a:tc>
                <a:tc>
                  <a:txBody>
                    <a:bodyPr/>
                    <a:lstStyle/>
                    <a:p>
                      <a:r>
                        <a:rPr lang="en-US" sz="1000"/>
                        <a:t>1004</a:t>
                      </a:r>
                    </a:p>
                  </a:txBody>
                  <a:tcPr/>
                </a:tc>
                <a:extLst>
                  <a:ext uri="{0D108BD9-81ED-4DB2-BD59-A6C34878D82A}">
                    <a16:rowId xmlns:a16="http://schemas.microsoft.com/office/drawing/2014/main" val="3797127471"/>
                  </a:ext>
                </a:extLst>
              </a:tr>
              <a:tr h="370840">
                <a:tc>
                  <a:txBody>
                    <a:bodyPr/>
                    <a:lstStyle/>
                    <a:p>
                      <a:r>
                        <a:rPr lang="en-US" sz="1000"/>
                        <a:t>Lingaro</a:t>
                      </a:r>
                    </a:p>
                  </a:txBody>
                  <a:tcPr/>
                </a:tc>
                <a:tc>
                  <a:txBody>
                    <a:bodyPr/>
                    <a:lstStyle/>
                    <a:p>
                      <a:r>
                        <a:rPr lang="en-US" sz="1000"/>
                        <a:t>201 to 500 employees</a:t>
                      </a:r>
                    </a:p>
                  </a:txBody>
                  <a:tcPr/>
                </a:tc>
                <a:tc>
                  <a:txBody>
                    <a:bodyPr/>
                    <a:lstStyle/>
                    <a:p>
                      <a:r>
                        <a:rPr lang="en-US" sz="1000"/>
                        <a:t>920</a:t>
                      </a:r>
                    </a:p>
                  </a:txBody>
                  <a:tcPr/>
                </a:tc>
                <a:extLst>
                  <a:ext uri="{0D108BD9-81ED-4DB2-BD59-A6C34878D82A}">
                    <a16:rowId xmlns:a16="http://schemas.microsoft.com/office/drawing/2014/main" val="676561571"/>
                  </a:ext>
                </a:extLst>
              </a:tr>
              <a:tr h="370840">
                <a:tc>
                  <a:txBody>
                    <a:bodyPr/>
                    <a:lstStyle/>
                    <a:p>
                      <a:r>
                        <a:rPr lang="en-US" sz="1000"/>
                        <a:t>Lingaro</a:t>
                      </a:r>
                    </a:p>
                  </a:txBody>
                  <a:tcPr/>
                </a:tc>
                <a:tc>
                  <a:txBody>
                    <a:bodyPr/>
                    <a:lstStyle/>
                    <a:p>
                      <a:r>
                        <a:rPr lang="en-US" sz="1000"/>
                        <a:t>5001 to 10000 employees</a:t>
                      </a:r>
                    </a:p>
                  </a:txBody>
                  <a:tcPr/>
                </a:tc>
                <a:tc>
                  <a:txBody>
                    <a:bodyPr/>
                    <a:lstStyle/>
                    <a:p>
                      <a:r>
                        <a:rPr lang="en-US" sz="1000"/>
                        <a:t>766</a:t>
                      </a:r>
                    </a:p>
                  </a:txBody>
                  <a:tcPr/>
                </a:tc>
                <a:extLst>
                  <a:ext uri="{0D108BD9-81ED-4DB2-BD59-A6C34878D82A}">
                    <a16:rowId xmlns:a16="http://schemas.microsoft.com/office/drawing/2014/main" val="255237021"/>
                  </a:ext>
                </a:extLst>
              </a:tr>
              <a:tr h="370840">
                <a:tc>
                  <a:txBody>
                    <a:bodyPr/>
                    <a:lstStyle/>
                    <a:p>
                      <a:r>
                        <a:rPr lang="en-US" sz="1000"/>
                        <a:t>Lingaro</a:t>
                      </a:r>
                    </a:p>
                  </a:txBody>
                  <a:tcPr/>
                </a:tc>
                <a:tc>
                  <a:txBody>
                    <a:bodyPr/>
                    <a:lstStyle/>
                    <a:p>
                      <a:r>
                        <a:rPr lang="en-US" sz="1000"/>
                        <a:t>501 to 1000 employees</a:t>
                      </a:r>
                    </a:p>
                  </a:txBody>
                  <a:tcPr/>
                </a:tc>
                <a:tc>
                  <a:txBody>
                    <a:bodyPr/>
                    <a:lstStyle/>
                    <a:p>
                      <a:r>
                        <a:rPr lang="en-US" sz="1000"/>
                        <a:t>750</a:t>
                      </a:r>
                    </a:p>
                  </a:txBody>
                  <a:tcPr/>
                </a:tc>
                <a:extLst>
                  <a:ext uri="{0D108BD9-81ED-4DB2-BD59-A6C34878D82A}">
                    <a16:rowId xmlns:a16="http://schemas.microsoft.com/office/drawing/2014/main" val="445768139"/>
                  </a:ext>
                </a:extLst>
              </a:tr>
              <a:tr h="370840">
                <a:tc>
                  <a:txBody>
                    <a:bodyPr/>
                    <a:lstStyle/>
                    <a:p>
                      <a:r>
                        <a:rPr lang="en-US" sz="1000"/>
                        <a:t>Lingaro</a:t>
                      </a:r>
                    </a:p>
                  </a:txBody>
                  <a:tcPr/>
                </a:tc>
                <a:tc>
                  <a:txBody>
                    <a:bodyPr/>
                    <a:lstStyle/>
                    <a:p>
                      <a:r>
                        <a:rPr lang="en-US" sz="1000"/>
                        <a:t>2 to 10 employees</a:t>
                      </a:r>
                    </a:p>
                  </a:txBody>
                  <a:tcPr/>
                </a:tc>
                <a:tc>
                  <a:txBody>
                    <a:bodyPr/>
                    <a:lstStyle/>
                    <a:p>
                      <a:r>
                        <a:rPr lang="en-US" sz="1000"/>
                        <a:t>477</a:t>
                      </a:r>
                    </a:p>
                  </a:txBody>
                  <a:tcPr/>
                </a:tc>
                <a:extLst>
                  <a:ext uri="{0D108BD9-81ED-4DB2-BD59-A6C34878D82A}">
                    <a16:rowId xmlns:a16="http://schemas.microsoft.com/office/drawing/2014/main" val="2308392839"/>
                  </a:ext>
                </a:extLst>
              </a:tr>
              <a:tr h="370840">
                <a:tc>
                  <a:txBody>
                    <a:bodyPr/>
                    <a:lstStyle/>
                    <a:p>
                      <a:r>
                        <a:rPr lang="en-US" sz="1000"/>
                        <a:t>Lingaro</a:t>
                      </a:r>
                    </a:p>
                  </a:txBody>
                  <a:tcPr/>
                </a:tc>
                <a:tc>
                  <a:txBody>
                    <a:bodyPr/>
                    <a:lstStyle/>
                    <a:p>
                      <a:r>
                        <a:rPr lang="en-US" sz="1000"/>
                        <a:t>1 employee</a:t>
                      </a:r>
                    </a:p>
                  </a:txBody>
                  <a:tcPr/>
                </a:tc>
                <a:tc>
                  <a:txBody>
                    <a:bodyPr/>
                    <a:lstStyle/>
                    <a:p>
                      <a:r>
                        <a:rPr lang="en-US" sz="1000"/>
                        <a:t>77</a:t>
                      </a:r>
                    </a:p>
                  </a:txBody>
                  <a:tcPr/>
                </a:tc>
                <a:extLst>
                  <a:ext uri="{0D108BD9-81ED-4DB2-BD59-A6C34878D82A}">
                    <a16:rowId xmlns:a16="http://schemas.microsoft.com/office/drawing/2014/main" val="3278933940"/>
                  </a:ext>
                </a:extLst>
              </a:tr>
            </a:tbl>
          </a:graphicData>
        </a:graphic>
      </p:graphicFrame>
      <p:sp>
        <p:nvSpPr>
          <p:cNvPr id="4" name="Text Placeholder 3">
            <a:extLst>
              <a:ext uri="{FF2B5EF4-FFF2-40B4-BE49-F238E27FC236}">
                <a16:creationId xmlns:a16="http://schemas.microsoft.com/office/drawing/2014/main" id="{1B26E52C-9751-40B3-BC9E-55C342958D81}"/>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098015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EFE8-0E14-48D6-A541-C1565A485CE8}"/>
              </a:ext>
            </a:extLst>
          </p:cNvPr>
          <p:cNvSpPr>
            <a:spLocks noGrp="1"/>
          </p:cNvSpPr>
          <p:nvPr>
            <p:ph type="title"/>
          </p:nvPr>
        </p:nvSpPr>
        <p:spPr/>
        <p:txBody>
          <a:bodyPr/>
          <a:lstStyle/>
          <a:p>
            <a:r>
              <a:rPr lang="en-US"/>
              <a:t>LinkedIn Unique Page Views over Time | All profiles</a:t>
            </a:r>
          </a:p>
        </p:txBody>
      </p:sp>
      <p:graphicFrame>
        <p:nvGraphicFramePr>
          <p:cNvPr id="6" name="Chart Placeholder 5">
            <a:extLst>
              <a:ext uri="{FF2B5EF4-FFF2-40B4-BE49-F238E27FC236}">
                <a16:creationId xmlns:a16="http://schemas.microsoft.com/office/drawing/2014/main" id="{1649AA71-9E2C-48AD-89B2-90656A948809}"/>
              </a:ext>
            </a:extLst>
          </p:cNvPr>
          <p:cNvGraphicFramePr>
            <a:graphicFrameLocks noGrp="1"/>
          </p:cNvGraphicFramePr>
          <p:nvPr>
            <p:ph type="chart" sz="quarter" idx="13"/>
            <p:extLst>
              <p:ext uri="{D42A27DB-BD31-4B8C-83A1-F6EECF244321}">
                <p14:modId xmlns:p14="http://schemas.microsoft.com/office/powerpoint/2010/main" val="2385090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5F102-E05B-4513-8581-E35AA6466B44}"/>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F84B51B6-4B07-49ED-A61F-4DE29CBD92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916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C9257-F0B3-49E5-8ECB-25D13BF1DD18}"/>
              </a:ext>
            </a:extLst>
          </p:cNvPr>
          <p:cNvSpPr>
            <a:spLocks noGrp="1"/>
          </p:cNvSpPr>
          <p:nvPr>
            <p:ph type="title"/>
          </p:nvPr>
        </p:nvSpPr>
        <p:spPr/>
        <p:txBody>
          <a:bodyPr/>
          <a:lstStyle/>
          <a:p>
            <a:r>
              <a:rPr lang="en-US"/>
              <a:t>LinkedIn Lifetime Page Views | All profiles</a:t>
            </a:r>
          </a:p>
        </p:txBody>
      </p:sp>
      <p:graphicFrame>
        <p:nvGraphicFramePr>
          <p:cNvPr id="5" name="Table Placeholder 4">
            <a:extLst>
              <a:ext uri="{FF2B5EF4-FFF2-40B4-BE49-F238E27FC236}">
                <a16:creationId xmlns:a16="http://schemas.microsoft.com/office/drawing/2014/main" id="{AB0B617D-CF37-42B2-BC8B-3005BB45EBF9}"/>
              </a:ext>
            </a:extLst>
          </p:cNvPr>
          <p:cNvGraphicFramePr>
            <a:graphicFrameLocks noGrp="1"/>
          </p:cNvGraphicFramePr>
          <p:nvPr>
            <p:ph type="tbl" sz="quarter" idx="13"/>
            <p:extLst>
              <p:ext uri="{D42A27DB-BD31-4B8C-83A1-F6EECF244321}">
                <p14:modId xmlns:p14="http://schemas.microsoft.com/office/powerpoint/2010/main" val="349470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296105309"/>
                    </a:ext>
                  </a:extLst>
                </a:gridCol>
                <a:gridCol w="1728216">
                  <a:extLst>
                    <a:ext uri="{9D8B030D-6E8A-4147-A177-3AD203B41FA5}">
                      <a16:colId xmlns:a16="http://schemas.microsoft.com/office/drawing/2014/main" val="1500939639"/>
                    </a:ext>
                  </a:extLst>
                </a:gridCol>
                <a:gridCol w="1728216">
                  <a:extLst>
                    <a:ext uri="{9D8B030D-6E8A-4147-A177-3AD203B41FA5}">
                      <a16:colId xmlns:a16="http://schemas.microsoft.com/office/drawing/2014/main" val="4269084080"/>
                    </a:ext>
                  </a:extLst>
                </a:gridCol>
              </a:tblGrid>
              <a:tr h="370840">
                <a:tc>
                  <a:txBody>
                    <a:bodyPr/>
                    <a:lstStyle/>
                    <a:p>
                      <a:r>
                        <a:rPr lang="en-US" sz="1000"/>
                        <a:t>Name</a:t>
                      </a:r>
                    </a:p>
                  </a:txBody>
                  <a:tcPr/>
                </a:tc>
                <a:tc>
                  <a:txBody>
                    <a:bodyPr/>
                    <a:lstStyle/>
                    <a:p>
                      <a:r>
                        <a:rPr lang="en-US" sz="1000"/>
                        <a:t>Page Views</a:t>
                      </a:r>
                    </a:p>
                  </a:txBody>
                  <a:tcPr/>
                </a:tc>
                <a:tc>
                  <a:txBody>
                    <a:bodyPr/>
                    <a:lstStyle/>
                    <a:p>
                      <a:r>
                        <a:rPr lang="en-US" sz="1000"/>
                        <a:t>Page Views Change</a:t>
                      </a:r>
                    </a:p>
                  </a:txBody>
                  <a:tcPr/>
                </a:tc>
                <a:extLst>
                  <a:ext uri="{0D108BD9-81ED-4DB2-BD59-A6C34878D82A}">
                    <a16:rowId xmlns:a16="http://schemas.microsoft.com/office/drawing/2014/main" val="1162508595"/>
                  </a:ext>
                </a:extLst>
              </a:tr>
              <a:tr h="370840">
                <a:tc>
                  <a:txBody>
                    <a:bodyPr/>
                    <a:lstStyle/>
                    <a:p>
                      <a:r>
                        <a:rPr lang="en-US" sz="1000"/>
                        <a:t>Lingaro</a:t>
                      </a:r>
                    </a:p>
                  </a:txBody>
                  <a:tcPr/>
                </a:tc>
                <a:tc>
                  <a:txBody>
                    <a:bodyPr/>
                    <a:lstStyle/>
                    <a:p>
                      <a:r>
                        <a:rPr lang="en-US" sz="1000"/>
                        <a:t>105282</a:t>
                      </a:r>
                    </a:p>
                  </a:txBody>
                  <a:tcPr/>
                </a:tc>
                <a:tc>
                  <a:txBody>
                    <a:bodyPr/>
                    <a:lstStyle/>
                    <a:p>
                      <a:r>
                        <a:rPr lang="en-US" sz="1000"/>
                        <a:t>-1.5187781387132 %</a:t>
                      </a:r>
                    </a:p>
                  </a:txBody>
                  <a:tcPr/>
                </a:tc>
                <a:extLst>
                  <a:ext uri="{0D108BD9-81ED-4DB2-BD59-A6C34878D82A}">
                    <a16:rowId xmlns:a16="http://schemas.microsoft.com/office/drawing/2014/main" val="3693934476"/>
                  </a:ext>
                </a:extLst>
              </a:tr>
            </a:tbl>
          </a:graphicData>
        </a:graphic>
      </p:graphicFrame>
      <p:sp>
        <p:nvSpPr>
          <p:cNvPr id="4" name="Text Placeholder 3">
            <a:extLst>
              <a:ext uri="{FF2B5EF4-FFF2-40B4-BE49-F238E27FC236}">
                <a16:creationId xmlns:a16="http://schemas.microsoft.com/office/drawing/2014/main" id="{E082D208-B308-4B48-A298-5539AC649AC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003333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9493-6594-42C7-9851-D5E3C26CF3F7}"/>
              </a:ext>
            </a:extLst>
          </p:cNvPr>
          <p:cNvSpPr>
            <a:spLocks noGrp="1"/>
          </p:cNvSpPr>
          <p:nvPr>
            <p:ph type="title"/>
          </p:nvPr>
        </p:nvSpPr>
        <p:spPr/>
        <p:txBody>
          <a:bodyPr/>
          <a:lstStyle/>
          <a:p>
            <a:r>
              <a:rPr lang="en-US"/>
              <a:t>LinkedIn Impressions over Time | All profiles</a:t>
            </a:r>
          </a:p>
        </p:txBody>
      </p:sp>
      <p:graphicFrame>
        <p:nvGraphicFramePr>
          <p:cNvPr id="6" name="Chart Placeholder 5">
            <a:extLst>
              <a:ext uri="{FF2B5EF4-FFF2-40B4-BE49-F238E27FC236}">
                <a16:creationId xmlns:a16="http://schemas.microsoft.com/office/drawing/2014/main" id="{C4185D2A-F8F3-4C40-90F5-58883B0C8C78}"/>
              </a:ext>
            </a:extLst>
          </p:cNvPr>
          <p:cNvGraphicFramePr>
            <a:graphicFrameLocks noGrp="1"/>
          </p:cNvGraphicFramePr>
          <p:nvPr>
            <p:ph type="chart" sz="quarter" idx="13"/>
            <p:extLst>
              <p:ext uri="{D42A27DB-BD31-4B8C-83A1-F6EECF244321}">
                <p14:modId xmlns:p14="http://schemas.microsoft.com/office/powerpoint/2010/main" val="3855787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E57969-22B1-42B0-80F6-A78A0C95D865}"/>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FFC7D5F4-3404-458D-BE84-A4BE0C38F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022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9725E-27DE-4024-A129-AC0B1050CCAA}"/>
              </a:ext>
            </a:extLst>
          </p:cNvPr>
          <p:cNvSpPr>
            <a:spLocks noGrp="1"/>
          </p:cNvSpPr>
          <p:nvPr>
            <p:ph type="title"/>
          </p:nvPr>
        </p:nvSpPr>
        <p:spPr/>
        <p:txBody>
          <a:bodyPr/>
          <a:lstStyle/>
          <a:p>
            <a:r>
              <a:rPr lang="en-US"/>
              <a:t>LinkedIn Interaction Rate By Post Type | All profiles</a:t>
            </a:r>
          </a:p>
        </p:txBody>
      </p:sp>
      <p:graphicFrame>
        <p:nvGraphicFramePr>
          <p:cNvPr id="6" name="Chart Placeholder 5">
            <a:extLst>
              <a:ext uri="{FF2B5EF4-FFF2-40B4-BE49-F238E27FC236}">
                <a16:creationId xmlns:a16="http://schemas.microsoft.com/office/drawing/2014/main" id="{CC704CEB-1E5C-437F-952A-CF893A32004B}"/>
              </a:ext>
            </a:extLst>
          </p:cNvPr>
          <p:cNvGraphicFramePr>
            <a:graphicFrameLocks noGrp="1"/>
          </p:cNvGraphicFramePr>
          <p:nvPr>
            <p:ph type="chart" sz="quarter" idx="13"/>
            <p:extLst>
              <p:ext uri="{D42A27DB-BD31-4B8C-83A1-F6EECF244321}">
                <p14:modId xmlns:p14="http://schemas.microsoft.com/office/powerpoint/2010/main" val="3447335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F72817-971A-4CB8-ACD1-5F54BD48931A}"/>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00EF15EF-F4B3-4529-A123-2BF50E429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8105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DDF93-BED1-48D9-89CA-8257027734B8}"/>
              </a:ext>
            </a:extLst>
          </p:cNvPr>
          <p:cNvSpPr>
            <a:spLocks noGrp="1"/>
          </p:cNvSpPr>
          <p:nvPr>
            <p:ph type="title"/>
          </p:nvPr>
        </p:nvSpPr>
        <p:spPr/>
        <p:txBody>
          <a:bodyPr/>
          <a:lstStyle/>
          <a:p>
            <a:r>
              <a:rPr lang="en-US"/>
              <a:t>LinkedIn Average Interactions per Post | All profiles</a:t>
            </a:r>
          </a:p>
        </p:txBody>
      </p:sp>
      <p:graphicFrame>
        <p:nvGraphicFramePr>
          <p:cNvPr id="6" name="Chart Placeholder 5">
            <a:extLst>
              <a:ext uri="{FF2B5EF4-FFF2-40B4-BE49-F238E27FC236}">
                <a16:creationId xmlns:a16="http://schemas.microsoft.com/office/drawing/2014/main" id="{2178465E-7E80-43A9-B7D2-62CA0792013E}"/>
              </a:ext>
            </a:extLst>
          </p:cNvPr>
          <p:cNvGraphicFramePr>
            <a:graphicFrameLocks noGrp="1"/>
          </p:cNvGraphicFramePr>
          <p:nvPr>
            <p:ph type="chart" sz="quarter" idx="13"/>
            <p:extLst>
              <p:ext uri="{D42A27DB-BD31-4B8C-83A1-F6EECF244321}">
                <p14:modId xmlns:p14="http://schemas.microsoft.com/office/powerpoint/2010/main" val="4161863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536B2-0DEB-41A5-B454-B8F7CDE799CE}"/>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69278BAD-60E6-4662-9555-B5D83B4460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8677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F100D-85C8-44B5-A45A-FD1B36626F70}"/>
              </a:ext>
            </a:extLst>
          </p:cNvPr>
          <p:cNvSpPr>
            <a:spLocks noGrp="1"/>
          </p:cNvSpPr>
          <p:nvPr>
            <p:ph type="title"/>
          </p:nvPr>
        </p:nvSpPr>
        <p:spPr/>
        <p:txBody>
          <a:bodyPr/>
          <a:lstStyle/>
          <a:p>
            <a:r>
              <a:rPr lang="en-US"/>
              <a:t>LinkedIn Posts By Weekday | All profiles</a:t>
            </a:r>
          </a:p>
        </p:txBody>
      </p:sp>
      <p:graphicFrame>
        <p:nvGraphicFramePr>
          <p:cNvPr id="6" name="Chart Placeholder 5">
            <a:extLst>
              <a:ext uri="{FF2B5EF4-FFF2-40B4-BE49-F238E27FC236}">
                <a16:creationId xmlns:a16="http://schemas.microsoft.com/office/drawing/2014/main" id="{8C53DF52-E508-4CC1-BB6C-65A4D18F24D0}"/>
              </a:ext>
            </a:extLst>
          </p:cNvPr>
          <p:cNvGraphicFramePr>
            <a:graphicFrameLocks noGrp="1"/>
          </p:cNvGraphicFramePr>
          <p:nvPr>
            <p:ph type="chart" sz="quarter" idx="13"/>
            <p:extLst>
              <p:ext uri="{D42A27DB-BD31-4B8C-83A1-F6EECF244321}">
                <p14:modId xmlns:p14="http://schemas.microsoft.com/office/powerpoint/2010/main" val="2204646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DAF2E2-741A-44EB-B14C-6A57493EFD24}"/>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349AAD01-6BBC-45AB-966E-AACFD3A9C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1719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DF0E1-A441-4057-BA5A-AFE7B8AF4F11}"/>
              </a:ext>
            </a:extLst>
          </p:cNvPr>
          <p:cNvSpPr>
            <a:spLocks noGrp="1"/>
          </p:cNvSpPr>
          <p:nvPr>
            <p:ph type="title"/>
          </p:nvPr>
        </p:nvSpPr>
        <p:spPr/>
        <p:txBody>
          <a:bodyPr/>
          <a:lstStyle/>
          <a:p>
            <a:r>
              <a:rPr lang="en-US"/>
              <a:t>LinkedIn Posts | All profiles</a:t>
            </a:r>
          </a:p>
        </p:txBody>
      </p:sp>
      <p:graphicFrame>
        <p:nvGraphicFramePr>
          <p:cNvPr id="6" name="Chart Placeholder 5">
            <a:extLst>
              <a:ext uri="{FF2B5EF4-FFF2-40B4-BE49-F238E27FC236}">
                <a16:creationId xmlns:a16="http://schemas.microsoft.com/office/drawing/2014/main" id="{4F805D45-9315-411E-B84C-9A574D43153E}"/>
              </a:ext>
            </a:extLst>
          </p:cNvPr>
          <p:cNvGraphicFramePr>
            <a:graphicFrameLocks noGrp="1"/>
          </p:cNvGraphicFramePr>
          <p:nvPr>
            <p:ph type="chart" sz="quarter" idx="13"/>
            <p:extLst>
              <p:ext uri="{D42A27DB-BD31-4B8C-83A1-F6EECF244321}">
                <p14:modId xmlns:p14="http://schemas.microsoft.com/office/powerpoint/2010/main" val="3503613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E6A66F-7309-4322-A7BE-7F56B50B289F}"/>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44039DB5-6779-4BCF-9B62-1E35F7CA8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01068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4634</Words>
  <Application>Microsoft Office PowerPoint</Application>
  <PresentationFormat>On-screen Show (4:3)</PresentationFormat>
  <Paragraphs>1158</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Calibri</vt:lpstr>
      <vt:lpstr>Arial</vt:lpstr>
      <vt:lpstr>quintly_template</vt:lpstr>
      <vt:lpstr>LinkedIn</vt:lpstr>
      <vt:lpstr>LinkedIn Key Metrics Table - Post Level | All profiles</vt:lpstr>
      <vt:lpstr>LinkedIn Posts Table | All profiles - 1 of 23</vt:lpstr>
      <vt:lpstr>LinkedIn Posts Table | All profiles - 2 of 23</vt:lpstr>
      <vt:lpstr>LinkedIn Posts Table | All profiles - 3 of 23</vt:lpstr>
      <vt:lpstr>LinkedIn Posts Table | All profiles - 4 of 23</vt:lpstr>
      <vt:lpstr>LinkedIn Posts Table | All profiles - 5 of 23</vt:lpstr>
      <vt:lpstr>LinkedIn Posts Table | All profiles - 6 of 23</vt:lpstr>
      <vt:lpstr>LinkedIn Posts Table | All profiles - 7 of 23</vt:lpstr>
      <vt:lpstr>LinkedIn Posts Table | All profiles - 8 of 23</vt:lpstr>
      <vt:lpstr>LinkedIn Posts Table | All profiles - 9 of 23</vt:lpstr>
      <vt:lpstr>LinkedIn Posts Table | All profiles - 10 of 23</vt:lpstr>
      <vt:lpstr>LinkedIn Posts Table | All profiles - 11 of 23</vt:lpstr>
      <vt:lpstr>LinkedIn Posts Table | All profiles - 12 of 23</vt:lpstr>
      <vt:lpstr>LinkedIn Posts Table | All profiles - 13 of 23</vt:lpstr>
      <vt:lpstr>LinkedIn Posts Table | All profiles - 14 of 23</vt:lpstr>
      <vt:lpstr>LinkedIn Posts Table | All profiles - 15 of 23</vt:lpstr>
      <vt:lpstr>LinkedIn Posts Table | All profiles - 16 of 23</vt:lpstr>
      <vt:lpstr>LinkedIn Posts Table | All profiles - 17 of 23</vt:lpstr>
      <vt:lpstr>LinkedIn Posts Table | All profiles - 18 of 23</vt:lpstr>
      <vt:lpstr>LinkedIn Posts Table | All profiles - 19 of 23</vt:lpstr>
      <vt:lpstr>LinkedIn Posts Table | All profiles - 20 of 23</vt:lpstr>
      <vt:lpstr>LinkedIn Posts Table | All profiles - 21 of 23</vt:lpstr>
      <vt:lpstr>LinkedIn Posts Table | All profiles - 22 of 23</vt:lpstr>
      <vt:lpstr>LinkedIn Posts Table | All profiles - 23 of 23</vt:lpstr>
      <vt:lpstr>LinkedIn Engagement Rate By Post Type | All profiles</vt:lpstr>
      <vt:lpstr>LinkedIn Total Interactions | All profiles</vt:lpstr>
      <vt:lpstr>LinkedIn Impressions over Time | All profiles</vt:lpstr>
      <vt:lpstr>LinkedIn Followers Breakdown over Industry | All profiles - 1 of 3</vt:lpstr>
      <vt:lpstr>LinkedIn Followers Breakdown over Industry | All profiles - 2 of 3</vt:lpstr>
      <vt:lpstr>LinkedIn Followers Breakdown over Industry | All profiles - 3 of 3</vt:lpstr>
      <vt:lpstr>LinkedIn Followers Breakdown over Seniority | All profiles</vt:lpstr>
      <vt:lpstr>LinkedIn Followers Breakdown over Job Functions | All profiles - 1 of 3</vt:lpstr>
      <vt:lpstr>LinkedIn Followers Breakdown over Job Functions | All profiles - 2 of 3</vt:lpstr>
      <vt:lpstr>LinkedIn Followers Breakdown over Job Functions | All profiles - 3 of 3</vt:lpstr>
      <vt:lpstr>LinkedIn Followers by Country Table | All profiles - 1 of 3</vt:lpstr>
      <vt:lpstr>LinkedIn Followers by Country Table | All profiles - 2 of 3</vt:lpstr>
      <vt:lpstr>LinkedIn Followers by Country Table | All profiles - 3 of 3</vt:lpstr>
      <vt:lpstr>LinkedIn Hashtag Detection | All profiles - 1 of 3</vt:lpstr>
      <vt:lpstr>LinkedIn Hashtag Detection | All profiles - 2 of 3</vt:lpstr>
      <vt:lpstr>LinkedIn Hashtag Detection | All profiles - 3 of 3</vt:lpstr>
      <vt:lpstr>LinkedIn Reactions Distribution | All profiles</vt:lpstr>
      <vt:lpstr>LinkedIn Engagements over Time | All profiles</vt:lpstr>
      <vt:lpstr>LinkedIn Followers Breakdown over Region | All profiles - 1 of 3</vt:lpstr>
      <vt:lpstr>LinkedIn Followers Breakdown over Region | All profiles - 2 of 3</vt:lpstr>
      <vt:lpstr>LinkedIn Followers Breakdown over Region | All profiles - 3 of 3</vt:lpstr>
      <vt:lpstr>LinkedIn Followers Breakdown over Company Size | All profiles</vt:lpstr>
      <vt:lpstr>LinkedIn Unique Page Views over Time | All profiles</vt:lpstr>
      <vt:lpstr>LinkedIn Lifetime Page Views | All profiles</vt:lpstr>
      <vt:lpstr>LinkedIn Impressions over Time | All profiles</vt:lpstr>
      <vt:lpstr>LinkedIn Interaction Rate By Post Type | All profiles</vt:lpstr>
      <vt:lpstr>LinkedIn Average Interactions per Post | All profiles</vt:lpstr>
      <vt:lpstr>LinkedIn Posts By Weekday | All profiles</vt:lpstr>
      <vt:lpstr>LinkedIn Posts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dc:title>
  <dc:creator>Frederik Born</dc:creator>
  <cp:lastModifiedBy>Frederik Born</cp:lastModifiedBy>
  <cp:revision>1</cp:revision>
  <dcterms:created xsi:type="dcterms:W3CDTF">2023-08-01T12:43:51Z</dcterms:created>
  <dcterms:modified xsi:type="dcterms:W3CDTF">2023-08-01T12:45:37Z</dcterms:modified>
</cp:coreProperties>
</file>