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</c:v>
                </c:pt>
                <c:pt idx="1">
                  <c:v>340</c:v>
                </c:pt>
                <c:pt idx="2">
                  <c:v>287</c:v>
                </c:pt>
                <c:pt idx="3">
                  <c:v>217</c:v>
                </c:pt>
                <c:pt idx="4">
                  <c:v>123</c:v>
                </c:pt>
                <c:pt idx="5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86-4763-8061-A451613506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41</c:v>
                </c:pt>
                <c:pt idx="1">
                  <c:v>496</c:v>
                </c:pt>
                <c:pt idx="2">
                  <c:v>525</c:v>
                </c:pt>
                <c:pt idx="3">
                  <c:v>442</c:v>
                </c:pt>
                <c:pt idx="4">
                  <c:v>297</c:v>
                </c:pt>
                <c:pt idx="5">
                  <c:v>257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86-4763-8061-A45161350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688904"/>
        <c:axId val="374690872"/>
      </c:barChart>
      <c:catAx>
        <c:axId val="37468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690872"/>
        <c:crosses val="autoZero"/>
        <c:auto val="1"/>
        <c:lblAlgn val="ctr"/>
        <c:lblOffset val="100"/>
        <c:noMultiLvlLbl val="0"/>
      </c:catAx>
      <c:valAx>
        <c:axId val="37469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68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Page Likes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Other</c:v>
                </c:pt>
                <c:pt idx="1">
                  <c:v>Unlikes from Page, Posts, or News Feed</c:v>
                </c:pt>
                <c:pt idx="2">
                  <c:v>Suspicious Account Removals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</c:v>
                </c:pt>
                <c:pt idx="1">
                  <c:v>-1</c:v>
                </c:pt>
                <c:pt idx="2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35-475A-A7A4-3A8228815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688248"/>
        <c:axId val="234235992"/>
      </c:barChart>
      <c:catAx>
        <c:axId val="37468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35992"/>
        <c:crosses val="autoZero"/>
        <c:auto val="1"/>
        <c:lblAlgn val="ctr"/>
        <c:lblOffset val="100"/>
        <c:noMultiLvlLbl val="0"/>
      </c:catAx>
      <c:valAx>
        <c:axId val="23423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68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Juma Ventures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45020</c:v>
                </c:pt>
                <c:pt idx="1">
                  <c:v>45021</c:v>
                </c:pt>
                <c:pt idx="2">
                  <c:v>45022</c:v>
                </c:pt>
                <c:pt idx="3">
                  <c:v>45023</c:v>
                </c:pt>
                <c:pt idx="4">
                  <c:v>45024</c:v>
                </c:pt>
                <c:pt idx="5">
                  <c:v>45025</c:v>
                </c:pt>
                <c:pt idx="6">
                  <c:v>45026</c:v>
                </c:pt>
                <c:pt idx="7">
                  <c:v>45027</c:v>
                </c:pt>
                <c:pt idx="8">
                  <c:v>45028</c:v>
                </c:pt>
                <c:pt idx="9">
                  <c:v>45029</c:v>
                </c:pt>
                <c:pt idx="10">
                  <c:v>45030</c:v>
                </c:pt>
                <c:pt idx="11">
                  <c:v>45031</c:v>
                </c:pt>
                <c:pt idx="12">
                  <c:v>45032</c:v>
                </c:pt>
                <c:pt idx="13">
                  <c:v>45033</c:v>
                </c:pt>
                <c:pt idx="14">
                  <c:v>45034</c:v>
                </c:pt>
                <c:pt idx="15">
                  <c:v>45035</c:v>
                </c:pt>
                <c:pt idx="16">
                  <c:v>45036</c:v>
                </c:pt>
                <c:pt idx="17">
                  <c:v>45037</c:v>
                </c:pt>
                <c:pt idx="18">
                  <c:v>45038</c:v>
                </c:pt>
                <c:pt idx="19">
                  <c:v>45039</c:v>
                </c:pt>
                <c:pt idx="20">
                  <c:v>45040</c:v>
                </c:pt>
                <c:pt idx="21">
                  <c:v>45041</c:v>
                </c:pt>
                <c:pt idx="22">
                  <c:v>45042</c:v>
                </c:pt>
                <c:pt idx="23">
                  <c:v>45043</c:v>
                </c:pt>
                <c:pt idx="24">
                  <c:v>45044</c:v>
                </c:pt>
                <c:pt idx="25">
                  <c:v>45045</c:v>
                </c:pt>
                <c:pt idx="26">
                  <c:v>45046</c:v>
                </c:pt>
                <c:pt idx="27">
                  <c:v>45047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59</c:v>
                </c:pt>
                <c:pt idx="1">
                  <c:v>42</c:v>
                </c:pt>
                <c:pt idx="2">
                  <c:v>45</c:v>
                </c:pt>
                <c:pt idx="3">
                  <c:v>63</c:v>
                </c:pt>
                <c:pt idx="4">
                  <c:v>28</c:v>
                </c:pt>
                <c:pt idx="5">
                  <c:v>16</c:v>
                </c:pt>
                <c:pt idx="6">
                  <c:v>31</c:v>
                </c:pt>
                <c:pt idx="7">
                  <c:v>51</c:v>
                </c:pt>
                <c:pt idx="8">
                  <c:v>140</c:v>
                </c:pt>
                <c:pt idx="9">
                  <c:v>72</c:v>
                </c:pt>
                <c:pt idx="10">
                  <c:v>56</c:v>
                </c:pt>
                <c:pt idx="11">
                  <c:v>37</c:v>
                </c:pt>
                <c:pt idx="12">
                  <c:v>22</c:v>
                </c:pt>
                <c:pt idx="13">
                  <c:v>21</c:v>
                </c:pt>
                <c:pt idx="14">
                  <c:v>132</c:v>
                </c:pt>
                <c:pt idx="15">
                  <c:v>127</c:v>
                </c:pt>
                <c:pt idx="16">
                  <c:v>39</c:v>
                </c:pt>
                <c:pt idx="17">
                  <c:v>150</c:v>
                </c:pt>
                <c:pt idx="18">
                  <c:v>78</c:v>
                </c:pt>
                <c:pt idx="19">
                  <c:v>33</c:v>
                </c:pt>
                <c:pt idx="20">
                  <c:v>29</c:v>
                </c:pt>
                <c:pt idx="21">
                  <c:v>13</c:v>
                </c:pt>
                <c:pt idx="22">
                  <c:v>22</c:v>
                </c:pt>
                <c:pt idx="23">
                  <c:v>257</c:v>
                </c:pt>
                <c:pt idx="24">
                  <c:v>143</c:v>
                </c:pt>
                <c:pt idx="25">
                  <c:v>54</c:v>
                </c:pt>
                <c:pt idx="26">
                  <c:v>32</c:v>
                </c:pt>
                <c:pt idx="27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AE-4EEA-99DD-A8F09D8F5D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707208"/>
        <c:axId val="376707536"/>
      </c:lineChart>
      <c:dateAx>
        <c:axId val="37670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07536"/>
        <c:crosses val="autoZero"/>
        <c:auto val="1"/>
        <c:lblOffset val="100"/>
        <c:baseTimeUnit val="days"/>
      </c:dateAx>
      <c:valAx>
        <c:axId val="3767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0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BF-4A77-8011-EF79BD1715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BF-4A77-8011-EF79BD1715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BF-4A77-8011-EF79BD1715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BF-4A77-8011-EF79BD1715F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2BF-4A77-8011-EF79BD1715F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2BF-4A77-8011-EF79BD1715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5725864"/>
        <c:axId val="455723568"/>
      </c:barChart>
      <c:catAx>
        <c:axId val="45572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23568"/>
        <c:crosses val="autoZero"/>
        <c:auto val="1"/>
        <c:lblAlgn val="ctr"/>
        <c:lblOffset val="100"/>
        <c:noMultiLvlLbl val="0"/>
      </c:catAx>
      <c:valAx>
        <c:axId val="45572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2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Juma Ventures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10.531663784507</c:v>
                </c:pt>
                <c:pt idx="1">
                  <c:v>4.3478260869565197</c:v>
                </c:pt>
                <c:pt idx="2">
                  <c:v>7.5014313531475798</c:v>
                </c:pt>
                <c:pt idx="3">
                  <c:v>6.7964872088583403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38-499A-AFB2-498DA381C3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733408"/>
        <c:axId val="455734720"/>
      </c:barChart>
      <c:catAx>
        <c:axId val="45573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34720"/>
        <c:crosses val="autoZero"/>
        <c:auto val="1"/>
        <c:lblAlgn val="ctr"/>
        <c:lblOffset val="100"/>
        <c:noMultiLvlLbl val="0"/>
      </c:catAx>
      <c:valAx>
        <c:axId val="45573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73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Checkin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D5-4F86-B9E8-B815272B4F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Coupon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D5-4F86-B9E8-B815272B4F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D5-4F86-B9E8-B815272B4F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D5-4F86-B9E8-B815272B4F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BD5-4F86-B9E8-B815272B4F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BD5-4F86-B9E8-B815272B4F5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D5-4F86-B9E8-B815272B4F5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Question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BD5-4F86-B9E8-B815272B4F5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Juma Ventures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BD5-4F86-B9E8-B815272B4F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1058168"/>
        <c:axId val="381058496"/>
      </c:barChart>
      <c:catAx>
        <c:axId val="38105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58496"/>
        <c:crosses val="autoZero"/>
        <c:auto val="1"/>
        <c:lblAlgn val="ctr"/>
        <c:lblOffset val="100"/>
        <c:noMultiLvlLbl val="0"/>
      </c:catAx>
      <c:valAx>
        <c:axId val="38105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5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01EC-EB38-484D-85CA-5864E37A0E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2D2414-3328-41EB-A073-C6F70DFD35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juma</a:t>
            </a:r>
          </a:p>
        </p:txBody>
      </p:sp>
    </p:spTree>
    <p:extLst>
      <p:ext uri="{BB962C8B-B14F-4D97-AF65-F5344CB8AC3E}">
        <p14:creationId xmlns:p14="http://schemas.microsoft.com/office/powerpoint/2010/main" val="334720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C5B07-60B7-4453-8B69-677FC2908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70260D-3B01-45EF-8DF4-7F936C33C6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9001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9D2AB-AEFC-451E-8BB8-EB26B481A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16C698-BE9E-44ED-9B0F-B515752F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864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C869B-2BD5-49FB-955E-FAF2EB0E5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Change by Like/Unlike Source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5D6F12-2298-4B9C-886F-EF8E1F378F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7491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F0B4D-1573-48EA-920F-8CDF3B61E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8318F-2091-4F87-A457-8FFFA19EC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68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CD489-2F52-4997-BAE8-0DC210EE3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42DCAD-41A8-4D23-9EAD-7AE49E1936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4559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B53E95-DFC0-40BB-A36E-864219E02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D0E1E-334F-458B-BFA2-34A5FC9AD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648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7964C-415D-4C0E-962A-74C0AE11A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97746-6BD4-49C4-9E7E-D39A7D370E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3816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3703180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87227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499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52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527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45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613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8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Cambodia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79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433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64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819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563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1945D-3E98-4CF4-A232-9D89893B9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</p:spTree>
    <p:extLst>
      <p:ext uri="{BB962C8B-B14F-4D97-AF65-F5344CB8AC3E}">
        <p14:creationId xmlns:p14="http://schemas.microsoft.com/office/powerpoint/2010/main" val="2093779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99468-38A1-4806-A894-809F2DFAB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CCBD72-03A3-41B7-86C3-F8C06EDB8E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527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0873650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23208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949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99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90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59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41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530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29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40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826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44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991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47E8C-2FED-4E20-A058-60F6D0CD0A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</p:spTree>
    <p:extLst>
      <p:ext uri="{BB962C8B-B14F-4D97-AF65-F5344CB8AC3E}">
        <p14:creationId xmlns:p14="http://schemas.microsoft.com/office/powerpoint/2010/main" val="36658554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60CB7-1033-4E38-A3C0-41E21F852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482054-3656-4337-A5D8-D3F280F0F0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945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1390424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940360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61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418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Madagascar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41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Netherlands Antilles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54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85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Nicaragua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1741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9AC88-030F-44D8-94E7-60AADF4408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</p:spTree>
    <p:extLst>
      <p:ext uri="{BB962C8B-B14F-4D97-AF65-F5344CB8AC3E}">
        <p14:creationId xmlns:p14="http://schemas.microsoft.com/office/powerpoint/2010/main" val="14344372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D9114-4087-4D1E-9FD6-115EFB53E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CCBB14-E06E-430B-92DD-F37C5AAFBD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5959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E8A44-827D-4939-AC58-00478D27A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CA1881-E405-41F1-A8CE-2E8C5E432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64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352AC-F9CA-4344-A5B0-C1F7195AC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4B09DE-EFDA-4224-B693-D4E544B70E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6551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29414-E1C5-4FEF-BD70-10578D0CA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82A99-094C-4D65-9E01-910F0BF66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086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251D0-EBA5-4D52-B519-9DE3C46D5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9037B-89C9-4235-A04C-126DDA7756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5547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7213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253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9460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0169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4311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34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4804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5495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892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Juma Ventures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Caleb Huffman - 2023-04-28 11:43:27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65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Juma Ventures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Ben Zlatan - 2023-04-25 07:28:42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48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Juma Ventures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Gsilver Joshua Samuel - 2023-04-15 10:38:48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9042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D6C575-C888-421D-A261-0B061E92E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</p:spTree>
    <p:extLst>
      <p:ext uri="{BB962C8B-B14F-4D97-AF65-F5344CB8AC3E}">
        <p14:creationId xmlns:p14="http://schemas.microsoft.com/office/powerpoint/2010/main" val="2770876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A6845-CEB1-432A-8FFF-976F7F39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054BC0-3B08-47A0-8D48-08C8957388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276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6C806-A100-4DBA-AB2B-29F2F3206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D94C2-E758-4198-8724-820B02940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875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86B8D-93E6-49B2-A864-0EE8185D7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AE2289-0A3C-47C7-90BB-9C9009827B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122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53284068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7248687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1246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422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78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9167-EAF0-4BD8-BAA7-1275FD282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04/04/2023 - 05/01/2023</a:t>
            </a:r>
          </a:p>
        </p:txBody>
      </p:sp>
    </p:spTree>
    <p:extLst>
      <p:ext uri="{BB962C8B-B14F-4D97-AF65-F5344CB8AC3E}">
        <p14:creationId xmlns:p14="http://schemas.microsoft.com/office/powerpoint/2010/main" val="39834912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342</Words>
  <Application>Microsoft Office PowerPoint</Application>
  <PresentationFormat>On-screen Show (4:3)</PresentationFormat>
  <Paragraphs>124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Deep Insights</vt:lpstr>
      <vt:lpstr>Facebook Fan Demographics | All profiles</vt:lpstr>
      <vt:lpstr>Facebook Page Likes Change by Like/Unlike Source | All profiles</vt:lpstr>
      <vt:lpstr>Facebook Reach | All profiles</vt:lpstr>
      <vt:lpstr>Facebook Reach By Country Table | All profiles - 1 of 3</vt:lpstr>
      <vt:lpstr>Facebook Reach By Country Table | All profiles - 2 of 3</vt:lpstr>
      <vt:lpstr>Facebook Reach By Country Table | All profiles - 3 of 3</vt:lpstr>
      <vt:lpstr>Facebook Reactions Distribution | All profiles</vt:lpstr>
      <vt:lpstr>Facebook Engagement Rate By Post Type | All profiles</vt:lpstr>
      <vt:lpstr>Facebook Private Conversations Table | All profiles</vt:lpstr>
      <vt:lpstr>Facebook Stories Type Distribution | All profiles</vt:lpstr>
      <vt:lpstr>Facebook Page Views By External Referral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Born</dc:creator>
  <cp:lastModifiedBy>Frederik Born</cp:lastModifiedBy>
  <cp:revision>1</cp:revision>
  <dcterms:created xsi:type="dcterms:W3CDTF">2023-05-06T03:48:16Z</dcterms:created>
  <dcterms:modified xsi:type="dcterms:W3CDTF">2023-05-06T03:48:41Z</dcterms:modified>
</cp:coreProperties>
</file>