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113</c:v>
                </c:pt>
                <c:pt idx="1">
                  <c:v>895</c:v>
                </c:pt>
                <c:pt idx="2">
                  <c:v>754</c:v>
                </c:pt>
                <c:pt idx="3">
                  <c:v>578</c:v>
                </c:pt>
                <c:pt idx="4">
                  <c:v>412</c:v>
                </c:pt>
                <c:pt idx="5">
                  <c:v>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D5-47C9-A6A8-78CEED73F7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75</c:v>
                </c:pt>
                <c:pt idx="1">
                  <c:v>583</c:v>
                </c:pt>
                <c:pt idx="2">
                  <c:v>686</c:v>
                </c:pt>
                <c:pt idx="3">
                  <c:v>527</c:v>
                </c:pt>
                <c:pt idx="4">
                  <c:v>513</c:v>
                </c:pt>
                <c:pt idx="5">
                  <c:v>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D5-47C9-A6A8-78CEED73F7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589656"/>
        <c:axId val="227590312"/>
      </c:barChart>
      <c:catAx>
        <c:axId val="227589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90312"/>
        <c:crosses val="autoZero"/>
        <c:auto val="1"/>
        <c:lblAlgn val="ctr"/>
        <c:lblOffset val="100"/>
        <c:noMultiLvlLbl val="0"/>
      </c:catAx>
      <c:valAx>
        <c:axId val="22759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8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Likes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Your Page</c:v>
                </c:pt>
                <c:pt idx="1">
                  <c:v>Restored Likes from Reactivated Accounts</c:v>
                </c:pt>
                <c:pt idx="2">
                  <c:v>Other</c:v>
                </c:pt>
                <c:pt idx="3">
                  <c:v>Search</c:v>
                </c:pt>
                <c:pt idx="4">
                  <c:v>Suspicious Account Removals</c:v>
                </c:pt>
                <c:pt idx="5">
                  <c:v>Unlikes from Page, Posts, or News Feed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-1</c:v>
                </c:pt>
                <c:pt idx="5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D5-480D-B212-4F4A97F3F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041320"/>
        <c:axId val="361037056"/>
      </c:barChart>
      <c:catAx>
        <c:axId val="36104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37056"/>
        <c:crosses val="autoZero"/>
        <c:auto val="1"/>
        <c:lblAlgn val="ctr"/>
        <c:lblOffset val="100"/>
        <c:noMultiLvlLbl val="0"/>
      </c:catAx>
      <c:valAx>
        <c:axId val="36103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4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123energie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6915</c:v>
                </c:pt>
                <c:pt idx="1">
                  <c:v>8167</c:v>
                </c:pt>
                <c:pt idx="2">
                  <c:v>8617</c:v>
                </c:pt>
                <c:pt idx="3">
                  <c:v>7164</c:v>
                </c:pt>
                <c:pt idx="4">
                  <c:v>6942</c:v>
                </c:pt>
                <c:pt idx="5">
                  <c:v>6890</c:v>
                </c:pt>
                <c:pt idx="6">
                  <c:v>8860</c:v>
                </c:pt>
                <c:pt idx="7">
                  <c:v>8949</c:v>
                </c:pt>
                <c:pt idx="8">
                  <c:v>8508</c:v>
                </c:pt>
                <c:pt idx="9">
                  <c:v>10095</c:v>
                </c:pt>
                <c:pt idx="10">
                  <c:v>12296</c:v>
                </c:pt>
                <c:pt idx="11">
                  <c:v>1823</c:v>
                </c:pt>
                <c:pt idx="12">
                  <c:v>17</c:v>
                </c:pt>
                <c:pt idx="13">
                  <c:v>9</c:v>
                </c:pt>
                <c:pt idx="14">
                  <c:v>10</c:v>
                </c:pt>
                <c:pt idx="15">
                  <c:v>9</c:v>
                </c:pt>
                <c:pt idx="16">
                  <c:v>285</c:v>
                </c:pt>
                <c:pt idx="17">
                  <c:v>81</c:v>
                </c:pt>
                <c:pt idx="18">
                  <c:v>210</c:v>
                </c:pt>
                <c:pt idx="19">
                  <c:v>679</c:v>
                </c:pt>
                <c:pt idx="20">
                  <c:v>296</c:v>
                </c:pt>
                <c:pt idx="21">
                  <c:v>134</c:v>
                </c:pt>
                <c:pt idx="22">
                  <c:v>138</c:v>
                </c:pt>
                <c:pt idx="23">
                  <c:v>65</c:v>
                </c:pt>
                <c:pt idx="24">
                  <c:v>261</c:v>
                </c:pt>
                <c:pt idx="25">
                  <c:v>980</c:v>
                </c:pt>
                <c:pt idx="26">
                  <c:v>484</c:v>
                </c:pt>
                <c:pt idx="27">
                  <c:v>222</c:v>
                </c:pt>
                <c:pt idx="28">
                  <c:v>207</c:v>
                </c:pt>
                <c:pt idx="29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B2-4591-BE23-5E7B73A185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Pfalzwerke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45017</c:v>
                </c:pt>
                <c:pt idx="1">
                  <c:v>45018</c:v>
                </c:pt>
                <c:pt idx="2">
                  <c:v>45019</c:v>
                </c:pt>
                <c:pt idx="3">
                  <c:v>45020</c:v>
                </c:pt>
                <c:pt idx="4">
                  <c:v>45021</c:v>
                </c:pt>
                <c:pt idx="5">
                  <c:v>45022</c:v>
                </c:pt>
                <c:pt idx="6">
                  <c:v>45023</c:v>
                </c:pt>
                <c:pt idx="7">
                  <c:v>45024</c:v>
                </c:pt>
                <c:pt idx="8">
                  <c:v>45025</c:v>
                </c:pt>
                <c:pt idx="9">
                  <c:v>45026</c:v>
                </c:pt>
                <c:pt idx="10">
                  <c:v>45027</c:v>
                </c:pt>
                <c:pt idx="11">
                  <c:v>45028</c:v>
                </c:pt>
                <c:pt idx="12">
                  <c:v>45029</c:v>
                </c:pt>
                <c:pt idx="13">
                  <c:v>45030</c:v>
                </c:pt>
                <c:pt idx="14">
                  <c:v>45031</c:v>
                </c:pt>
                <c:pt idx="15">
                  <c:v>45032</c:v>
                </c:pt>
                <c:pt idx="16">
                  <c:v>45033</c:v>
                </c:pt>
                <c:pt idx="17">
                  <c:v>45034</c:v>
                </c:pt>
                <c:pt idx="18">
                  <c:v>45035</c:v>
                </c:pt>
                <c:pt idx="19">
                  <c:v>45036</c:v>
                </c:pt>
                <c:pt idx="20">
                  <c:v>45037</c:v>
                </c:pt>
                <c:pt idx="21">
                  <c:v>45038</c:v>
                </c:pt>
                <c:pt idx="22">
                  <c:v>45039</c:v>
                </c:pt>
                <c:pt idx="23">
                  <c:v>45040</c:v>
                </c:pt>
                <c:pt idx="24">
                  <c:v>45041</c:v>
                </c:pt>
                <c:pt idx="25">
                  <c:v>45042</c:v>
                </c:pt>
                <c:pt idx="26">
                  <c:v>45043</c:v>
                </c:pt>
                <c:pt idx="27">
                  <c:v>45044</c:v>
                </c:pt>
                <c:pt idx="28">
                  <c:v>45045</c:v>
                </c:pt>
                <c:pt idx="29">
                  <c:v>45046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11718</c:v>
                </c:pt>
                <c:pt idx="1">
                  <c:v>13085</c:v>
                </c:pt>
                <c:pt idx="2">
                  <c:v>12505</c:v>
                </c:pt>
                <c:pt idx="3">
                  <c:v>12639</c:v>
                </c:pt>
                <c:pt idx="4">
                  <c:v>11571</c:v>
                </c:pt>
                <c:pt idx="5">
                  <c:v>8850</c:v>
                </c:pt>
                <c:pt idx="6">
                  <c:v>215</c:v>
                </c:pt>
                <c:pt idx="7">
                  <c:v>79</c:v>
                </c:pt>
                <c:pt idx="8">
                  <c:v>69</c:v>
                </c:pt>
                <c:pt idx="9">
                  <c:v>71</c:v>
                </c:pt>
                <c:pt idx="10">
                  <c:v>70</c:v>
                </c:pt>
                <c:pt idx="11">
                  <c:v>49</c:v>
                </c:pt>
                <c:pt idx="12">
                  <c:v>27</c:v>
                </c:pt>
                <c:pt idx="13">
                  <c:v>30</c:v>
                </c:pt>
                <c:pt idx="14">
                  <c:v>38</c:v>
                </c:pt>
                <c:pt idx="15">
                  <c:v>36</c:v>
                </c:pt>
                <c:pt idx="16">
                  <c:v>44</c:v>
                </c:pt>
                <c:pt idx="17">
                  <c:v>37</c:v>
                </c:pt>
                <c:pt idx="18">
                  <c:v>211</c:v>
                </c:pt>
                <c:pt idx="19">
                  <c:v>294</c:v>
                </c:pt>
                <c:pt idx="20">
                  <c:v>180</c:v>
                </c:pt>
                <c:pt idx="21">
                  <c:v>108</c:v>
                </c:pt>
                <c:pt idx="22">
                  <c:v>82</c:v>
                </c:pt>
                <c:pt idx="23">
                  <c:v>66</c:v>
                </c:pt>
                <c:pt idx="24">
                  <c:v>54</c:v>
                </c:pt>
                <c:pt idx="25">
                  <c:v>44</c:v>
                </c:pt>
                <c:pt idx="26">
                  <c:v>613</c:v>
                </c:pt>
                <c:pt idx="27">
                  <c:v>355</c:v>
                </c:pt>
                <c:pt idx="28">
                  <c:v>83</c:v>
                </c:pt>
                <c:pt idx="29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B2-4591-BE23-5E7B73A18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036728"/>
        <c:axId val="357536248"/>
      </c:lineChart>
      <c:dateAx>
        <c:axId val="36103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36248"/>
        <c:crosses val="autoZero"/>
        <c:auto val="1"/>
        <c:lblOffset val="100"/>
        <c:baseTimeUnit val="days"/>
      </c:dateAx>
      <c:valAx>
        <c:axId val="35753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3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</c:v>
                </c:pt>
                <c:pt idx="1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9-4830-A4C8-59F0CA506C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39-4830-A4C8-59F0CA506C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39-4830-A4C8-59F0CA506C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8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D39-4830-A4C8-59F0CA506C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D39-4830-A4C8-59F0CA506C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D39-4830-A4C8-59F0CA506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2556344"/>
        <c:axId val="442555360"/>
      </c:barChart>
      <c:catAx>
        <c:axId val="44255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55360"/>
        <c:crosses val="autoZero"/>
        <c:auto val="1"/>
        <c:lblAlgn val="ctr"/>
        <c:lblOffset val="100"/>
        <c:noMultiLvlLbl val="0"/>
      </c:catAx>
      <c:valAx>
        <c:axId val="44255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5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123energie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6.5753836338080296</c:v>
                </c:pt>
                <c:pt idx="1">
                  <c:v>5.3030303030303001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ED-4336-9636-A04209AD2E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Pfalzwerke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4.1328958758686598</c:v>
                </c:pt>
                <c:pt idx="1">
                  <c:v>6.8766637089618499</c:v>
                </c:pt>
                <c:pt idx="2">
                  <c:v>3.2094594594594601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ED-4336-9636-A04209AD2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2551424"/>
        <c:axId val="442556016"/>
      </c:barChart>
      <c:catAx>
        <c:axId val="44255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56016"/>
        <c:crosses val="autoZero"/>
        <c:auto val="1"/>
        <c:lblAlgn val="ctr"/>
        <c:lblOffset val="100"/>
        <c:noMultiLvlLbl val="0"/>
      </c:catAx>
      <c:valAx>
        <c:axId val="44255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55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Checkin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78-4BBC-B193-00B5976D4F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Coupon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78-4BBC-B193-00B5976D4F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78-4BBC-B193-00B5976D4F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78-4BBC-B193-00B5976D4F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78-4BBC-B193-00B5976D4F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171</c:v>
                </c:pt>
                <c:pt idx="1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78-4BBC-B193-00B5976D4F4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12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78-4BBC-B193-00B5976D4F4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Question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178-4BBC-B193-00B5976D4F4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123energie</c:v>
                </c:pt>
                <c:pt idx="1">
                  <c:v>Pfalzwerke</c:v>
                </c:pt>
              </c:strCache>
            </c:strRef>
          </c:cat>
          <c:val>
            <c:numRef>
              <c:f>Sheet1!$J$2:$J$3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178-4BBC-B193-00B5976D4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297632"/>
        <c:axId val="356294680"/>
      </c:barChart>
      <c:catAx>
        <c:axId val="35629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94680"/>
        <c:crosses val="autoZero"/>
        <c:auto val="1"/>
        <c:lblAlgn val="ctr"/>
        <c:lblOffset val="100"/>
        <c:noMultiLvlLbl val="0"/>
      </c:catAx>
      <c:valAx>
        <c:axId val="35629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29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4A4AD-96D3-4ED5-8B21-E88D8C4CF5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7C63BF-7522-4903-ADC4-6E9E9C56C7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Pfalzwerke AG</a:t>
            </a:r>
          </a:p>
        </p:txBody>
      </p:sp>
    </p:spTree>
    <p:extLst>
      <p:ext uri="{BB962C8B-B14F-4D97-AF65-F5344CB8AC3E}">
        <p14:creationId xmlns:p14="http://schemas.microsoft.com/office/powerpoint/2010/main" val="4273050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CF70C-EC78-4BD4-9D69-5ED6E1095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6D5891-0B93-4C42-86EA-6AD738DC2E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4653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8CD50-DC86-42F9-B4AF-62617CD715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8A6CE-397E-4850-971D-9B20711F4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16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223A5-BC26-4C70-AE54-0E5B0C790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Change by Like/Unlike Source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F806D-03A2-46C8-8A8B-0B64DD229C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12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CE42B-2DDF-4C5F-ACD2-10E741B1E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8D80E-296A-46BA-B826-3F1923488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68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79CD9-E595-40C8-8135-F87B2A39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593194-3616-40DB-A33C-29C2147F74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5648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1BDD4-60DA-4981-B77D-D93C48258C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C2FB0-AAF7-477D-AA49-2BC5F96C3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376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AABB0-92A6-413F-A8B9-32A4ABF03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4BBF61-46F9-4F0E-9C64-29DE51B67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3130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7404165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825238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50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07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4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85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97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08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9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9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20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1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812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27FEF-D438-4F34-AEFC-0A4E3A049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3858916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62E1E-BCC4-4E14-A86B-2A273CCBB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BD5271-CEC0-45C2-8527-E304DBF31C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302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8190021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691848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51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8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67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57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3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669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706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24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101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21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927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632A2-EFCE-493F-8F09-D69D931CC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2862881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331E7-01DC-4858-B92C-2C9C7055B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DB8BCE-8828-43FB-9D61-2E051E0613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690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6814904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002532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12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65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78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30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97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8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957CA-AB6D-40D0-80A2-F7FB4CA9F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161610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8D139-B645-441B-B1ED-0E065A3DA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495743-940A-4AFB-A342-B88406630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8966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F719D-E56A-47CE-AFBB-0DFCFB31A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21821-1523-4F9F-907E-4D1864765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987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451A4-A342-455C-A7A6-EC40C17C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312778-0C10-491A-8355-50C2FBA101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0086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A936E-5B92-43FF-9E07-FF9946682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E378B-86E0-4899-9328-5E318ACB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32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5417F-6269-4B32-BEA2-DAB59485F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406945-79E4-42F1-B69C-D8FF510A7E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9775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5774A-F7F8-4737-9AE9-083D77FC8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2F0B5-A8FA-4035-89BA-2E99D33C8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374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BDE26-4CF0-4882-8486-153DCC658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10974-489F-4A8E-92CE-7E3806BCE0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211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53451200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14128598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8578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91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123energie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https://click.123energie.de/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958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2092F-AC8E-4485-BE01-E0625B1DE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</p:spTree>
    <p:extLst>
      <p:ext uri="{BB962C8B-B14F-4D97-AF65-F5344CB8AC3E}">
        <p14:creationId xmlns:p14="http://schemas.microsoft.com/office/powerpoint/2010/main" val="32502580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227</Words>
  <Application>Microsoft Office PowerPoint</Application>
  <PresentationFormat>On-screen Show (4:3)</PresentationFormat>
  <Paragraphs>90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Deep Insights</vt:lpstr>
      <vt:lpstr>Facebook Fan Demographics | All profiles</vt:lpstr>
      <vt:lpstr>Facebook Page Likes Change by Like/Unlike Source | All profiles</vt:lpstr>
      <vt:lpstr>Facebook Reach | All profiles</vt:lpstr>
      <vt:lpstr>Facebook Reach By Country Table | All profiles - 1 of 3</vt:lpstr>
      <vt:lpstr>Facebook Reach By Country Table | All profiles - 2 of 3</vt:lpstr>
      <vt:lpstr>Facebook Reach By Country Table | All profiles - 3 of 3</vt:lpstr>
      <vt:lpstr>Facebook Reactions Distribution | All profiles</vt:lpstr>
      <vt:lpstr>Facebook Engagement Rate By Post Type | All profiles</vt:lpstr>
      <vt:lpstr>Facebook Stories Type Distribution | All profiles</vt:lpstr>
      <vt:lpstr>Facebook Page Views By External Referral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Born</dc:creator>
  <cp:lastModifiedBy>Frederik Born</cp:lastModifiedBy>
  <cp:revision>1</cp:revision>
  <dcterms:created xsi:type="dcterms:W3CDTF">2023-04-30T23:08:10Z</dcterms:created>
  <dcterms:modified xsi:type="dcterms:W3CDTF">2023-04-30T23:08:21Z</dcterms:modified>
</cp:coreProperties>
</file>