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pfalzwerke_gruppe</c:v>
                </c:pt>
              </c:strCache>
            </c:strRef>
          </c:tx>
          <c:spPr>
            <a:ln w="28575" cap="rnd">
              <a:solidFill>
                <a:schemeClr val="accent1"/>
              </a:solidFill>
              <a:round/>
            </a:ln>
            <a:effectLst/>
          </c:spPr>
          <c:marker>
            <c:symbol val="none"/>
          </c:marker>
          <c:cat>
            <c:numRef>
              <c:f>Sheet1!$A$2:$A$16</c:f>
              <c:numCache>
                <c:formatCode>m/d/yyyy</c:formatCode>
                <c:ptCount val="15"/>
                <c:pt idx="0">
                  <c:v>45020</c:v>
                </c:pt>
                <c:pt idx="1">
                  <c:v>45021</c:v>
                </c:pt>
                <c:pt idx="2">
                  <c:v>45022</c:v>
                </c:pt>
                <c:pt idx="3">
                  <c:v>45023</c:v>
                </c:pt>
                <c:pt idx="4">
                  <c:v>45024</c:v>
                </c:pt>
                <c:pt idx="5">
                  <c:v>45025</c:v>
                </c:pt>
                <c:pt idx="6">
                  <c:v>45026</c:v>
                </c:pt>
                <c:pt idx="7">
                  <c:v>45027</c:v>
                </c:pt>
                <c:pt idx="8">
                  <c:v>45028</c:v>
                </c:pt>
                <c:pt idx="9">
                  <c:v>45029</c:v>
                </c:pt>
                <c:pt idx="10">
                  <c:v>45030</c:v>
                </c:pt>
                <c:pt idx="11">
                  <c:v>45031</c:v>
                </c:pt>
                <c:pt idx="12">
                  <c:v>45032</c:v>
                </c:pt>
                <c:pt idx="13">
                  <c:v>45033</c:v>
                </c:pt>
                <c:pt idx="14">
                  <c:v>45034</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390E-4D93-AD97-4ABECCC79AF5}"/>
            </c:ext>
          </c:extLst>
        </c:ser>
        <c:ser>
          <c:idx val="1"/>
          <c:order val="1"/>
          <c:tx>
            <c:strRef>
              <c:f>Sheet1!$C$1</c:f>
              <c:strCache>
                <c:ptCount val="1"/>
                <c:pt idx="0">
                  <c:v>mvvenergie</c:v>
                </c:pt>
              </c:strCache>
            </c:strRef>
          </c:tx>
          <c:spPr>
            <a:ln w="28575" cap="rnd">
              <a:solidFill>
                <a:schemeClr val="accent2"/>
              </a:solidFill>
              <a:round/>
            </a:ln>
            <a:effectLst/>
          </c:spPr>
          <c:marker>
            <c:symbol val="none"/>
          </c:marker>
          <c:cat>
            <c:numRef>
              <c:f>Sheet1!$A$2:$A$16</c:f>
              <c:numCache>
                <c:formatCode>m/d/yyyy</c:formatCode>
                <c:ptCount val="15"/>
                <c:pt idx="0">
                  <c:v>45020</c:v>
                </c:pt>
                <c:pt idx="1">
                  <c:v>45021</c:v>
                </c:pt>
                <c:pt idx="2">
                  <c:v>45022</c:v>
                </c:pt>
                <c:pt idx="3">
                  <c:v>45023</c:v>
                </c:pt>
                <c:pt idx="4">
                  <c:v>45024</c:v>
                </c:pt>
                <c:pt idx="5">
                  <c:v>45025</c:v>
                </c:pt>
                <c:pt idx="6">
                  <c:v>45026</c:v>
                </c:pt>
                <c:pt idx="7">
                  <c:v>45027</c:v>
                </c:pt>
                <c:pt idx="8">
                  <c:v>45028</c:v>
                </c:pt>
                <c:pt idx="9">
                  <c:v>45029</c:v>
                </c:pt>
                <c:pt idx="10">
                  <c:v>45030</c:v>
                </c:pt>
                <c:pt idx="11">
                  <c:v>45031</c:v>
                </c:pt>
                <c:pt idx="12">
                  <c:v>45032</c:v>
                </c:pt>
                <c:pt idx="13">
                  <c:v>45033</c:v>
                </c:pt>
                <c:pt idx="14">
                  <c:v>45034</c:v>
                </c:pt>
              </c:numCache>
            </c:numRef>
          </c:cat>
          <c:val>
            <c:numRef>
              <c:f>Sheet1!$C$2:$C$16</c:f>
              <c:numCache>
                <c:formatCode>General</c:formatCode>
                <c:ptCount val="15"/>
                <c:pt idx="0">
                  <c:v>2</c:v>
                </c:pt>
                <c:pt idx="1">
                  <c:v>2</c:v>
                </c:pt>
                <c:pt idx="2">
                  <c:v>3</c:v>
                </c:pt>
                <c:pt idx="3">
                  <c:v>1</c:v>
                </c:pt>
                <c:pt idx="4">
                  <c:v>0</c:v>
                </c:pt>
                <c:pt idx="5">
                  <c:v>0</c:v>
                </c:pt>
                <c:pt idx="6">
                  <c:v>1</c:v>
                </c:pt>
                <c:pt idx="7">
                  <c:v>1</c:v>
                </c:pt>
                <c:pt idx="8">
                  <c:v>3</c:v>
                </c:pt>
                <c:pt idx="9">
                  <c:v>4</c:v>
                </c:pt>
                <c:pt idx="10">
                  <c:v>3</c:v>
                </c:pt>
                <c:pt idx="11">
                  <c:v>0</c:v>
                </c:pt>
                <c:pt idx="12">
                  <c:v>0</c:v>
                </c:pt>
                <c:pt idx="13">
                  <c:v>0</c:v>
                </c:pt>
                <c:pt idx="14">
                  <c:v>1</c:v>
                </c:pt>
              </c:numCache>
            </c:numRef>
          </c:val>
          <c:smooth val="0"/>
          <c:extLst>
            <c:ext xmlns:c16="http://schemas.microsoft.com/office/drawing/2014/chart" uri="{C3380CC4-5D6E-409C-BE32-E72D297353CC}">
              <c16:uniqueId val="{00000001-390E-4D93-AD97-4ABECCC79AF5}"/>
            </c:ext>
          </c:extLst>
        </c:ser>
        <c:ser>
          <c:idx val="2"/>
          <c:order val="2"/>
          <c:tx>
            <c:strRef>
              <c:f>Sheet1!$D$1</c:f>
              <c:strCache>
                <c:ptCount val="1"/>
                <c:pt idx="0">
                  <c:v>1komma5grad_com</c:v>
                </c:pt>
              </c:strCache>
            </c:strRef>
          </c:tx>
          <c:spPr>
            <a:ln w="28575" cap="rnd">
              <a:solidFill>
                <a:schemeClr val="accent3"/>
              </a:solidFill>
              <a:round/>
            </a:ln>
            <a:effectLst/>
          </c:spPr>
          <c:marker>
            <c:symbol val="none"/>
          </c:marker>
          <c:cat>
            <c:numRef>
              <c:f>Sheet1!$A$2:$A$16</c:f>
              <c:numCache>
                <c:formatCode>m/d/yyyy</c:formatCode>
                <c:ptCount val="15"/>
                <c:pt idx="0">
                  <c:v>45020</c:v>
                </c:pt>
                <c:pt idx="1">
                  <c:v>45021</c:v>
                </c:pt>
                <c:pt idx="2">
                  <c:v>45022</c:v>
                </c:pt>
                <c:pt idx="3">
                  <c:v>45023</c:v>
                </c:pt>
                <c:pt idx="4">
                  <c:v>45024</c:v>
                </c:pt>
                <c:pt idx="5">
                  <c:v>45025</c:v>
                </c:pt>
                <c:pt idx="6">
                  <c:v>45026</c:v>
                </c:pt>
                <c:pt idx="7">
                  <c:v>45027</c:v>
                </c:pt>
                <c:pt idx="8">
                  <c:v>45028</c:v>
                </c:pt>
                <c:pt idx="9">
                  <c:v>45029</c:v>
                </c:pt>
                <c:pt idx="10">
                  <c:v>45030</c:v>
                </c:pt>
                <c:pt idx="11">
                  <c:v>45031</c:v>
                </c:pt>
                <c:pt idx="12">
                  <c:v>45032</c:v>
                </c:pt>
                <c:pt idx="13">
                  <c:v>45033</c:v>
                </c:pt>
                <c:pt idx="14">
                  <c:v>45034</c:v>
                </c:pt>
              </c:numCache>
            </c:numRef>
          </c:cat>
          <c:val>
            <c:numRef>
              <c:f>Sheet1!$D$2:$D$16</c:f>
              <c:numCache>
                <c:formatCode>General</c:formatCode>
                <c:ptCount val="15"/>
                <c:pt idx="0">
                  <c:v>2</c:v>
                </c:pt>
                <c:pt idx="1">
                  <c:v>1</c:v>
                </c:pt>
                <c:pt idx="2">
                  <c:v>1</c:v>
                </c:pt>
                <c:pt idx="3">
                  <c:v>1</c:v>
                </c:pt>
                <c:pt idx="4">
                  <c:v>1</c:v>
                </c:pt>
                <c:pt idx="5">
                  <c:v>1</c:v>
                </c:pt>
                <c:pt idx="6">
                  <c:v>1</c:v>
                </c:pt>
                <c:pt idx="7">
                  <c:v>1</c:v>
                </c:pt>
                <c:pt idx="8">
                  <c:v>1</c:v>
                </c:pt>
                <c:pt idx="9">
                  <c:v>2</c:v>
                </c:pt>
                <c:pt idx="10">
                  <c:v>1</c:v>
                </c:pt>
                <c:pt idx="11">
                  <c:v>1</c:v>
                </c:pt>
                <c:pt idx="12">
                  <c:v>1</c:v>
                </c:pt>
                <c:pt idx="13">
                  <c:v>1</c:v>
                </c:pt>
                <c:pt idx="14">
                  <c:v>2</c:v>
                </c:pt>
              </c:numCache>
            </c:numRef>
          </c:val>
          <c:smooth val="0"/>
          <c:extLst>
            <c:ext xmlns:c16="http://schemas.microsoft.com/office/drawing/2014/chart" uri="{C3380CC4-5D6E-409C-BE32-E72D297353CC}">
              <c16:uniqueId val="{00000002-390E-4D93-AD97-4ABECCC79AF5}"/>
            </c:ext>
          </c:extLst>
        </c:ser>
        <c:dLbls>
          <c:showLegendKey val="0"/>
          <c:showVal val="0"/>
          <c:showCatName val="0"/>
          <c:showSerName val="0"/>
          <c:showPercent val="0"/>
          <c:showBubbleSize val="0"/>
        </c:dLbls>
        <c:smooth val="0"/>
        <c:axId val="372483928"/>
        <c:axId val="372486880"/>
      </c:lineChart>
      <c:dateAx>
        <c:axId val="372483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86880"/>
        <c:crosses val="autoZero"/>
        <c:auto val="1"/>
        <c:lblOffset val="100"/>
        <c:baseTimeUnit val="days"/>
      </c:dateAx>
      <c:valAx>
        <c:axId val="37248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8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pfalzwerke_gruppe</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EF23-4D78-8819-2CD1514E7E0B}"/>
            </c:ext>
          </c:extLst>
        </c:ser>
        <c:ser>
          <c:idx val="1"/>
          <c:order val="1"/>
          <c:tx>
            <c:strRef>
              <c:f>Sheet1!$C$1</c:f>
              <c:strCache>
                <c:ptCount val="1"/>
                <c:pt idx="0">
                  <c:v>mvvenergie</c:v>
                </c:pt>
              </c:strCache>
            </c:strRef>
          </c:tx>
          <c:spPr>
            <a:solidFill>
              <a:schemeClr val="accent2"/>
            </a:solidFill>
            <a:ln>
              <a:noFill/>
            </a:ln>
            <a:effectLst/>
          </c:spPr>
          <c:invertIfNegative val="0"/>
          <c:cat>
            <c:strRef>
              <c:f>Sheet1!$A$2:$A$4</c:f>
              <c:strCache>
                <c:ptCount val="3"/>
                <c:pt idx="0">
                  <c:v>Carousel</c:v>
                </c:pt>
                <c:pt idx="1">
                  <c:v>Image</c:v>
                </c:pt>
                <c:pt idx="2">
                  <c:v>Reel</c:v>
                </c:pt>
              </c:strCache>
            </c:strRef>
          </c:cat>
          <c:val>
            <c:numRef>
              <c:f>Sheet1!$C$2:$C$4</c:f>
              <c:numCache>
                <c:formatCode>General</c:formatCode>
                <c:ptCount val="3"/>
              </c:numCache>
            </c:numRef>
          </c:val>
          <c:extLst>
            <c:ext xmlns:c16="http://schemas.microsoft.com/office/drawing/2014/chart" uri="{C3380CC4-5D6E-409C-BE32-E72D297353CC}">
              <c16:uniqueId val="{00000001-EF23-4D78-8819-2CD1514E7E0B}"/>
            </c:ext>
          </c:extLst>
        </c:ser>
        <c:ser>
          <c:idx val="2"/>
          <c:order val="2"/>
          <c:tx>
            <c:strRef>
              <c:f>Sheet1!$D$1</c:f>
              <c:strCache>
                <c:ptCount val="1"/>
                <c:pt idx="0">
                  <c:v>1komma5grad_com</c:v>
                </c:pt>
              </c:strCache>
            </c:strRef>
          </c:tx>
          <c:spPr>
            <a:solidFill>
              <a:schemeClr val="accent3"/>
            </a:solidFill>
            <a:ln>
              <a:noFill/>
            </a:ln>
            <a:effectLst/>
          </c:spPr>
          <c:invertIfNegative val="0"/>
          <c:cat>
            <c:strRef>
              <c:f>Sheet1!$A$2:$A$4</c:f>
              <c:strCache>
                <c:ptCount val="3"/>
                <c:pt idx="0">
                  <c:v>Carousel</c:v>
                </c:pt>
                <c:pt idx="1">
                  <c:v>Image</c:v>
                </c:pt>
                <c:pt idx="2">
                  <c:v>Reel</c:v>
                </c:pt>
              </c:strCache>
            </c:strRef>
          </c:cat>
          <c:val>
            <c:numRef>
              <c:f>Sheet1!$D$2:$D$4</c:f>
              <c:numCache>
                <c:formatCode>General</c:formatCode>
                <c:ptCount val="3"/>
              </c:numCache>
            </c:numRef>
          </c:val>
          <c:extLst>
            <c:ext xmlns:c16="http://schemas.microsoft.com/office/drawing/2014/chart" uri="{C3380CC4-5D6E-409C-BE32-E72D297353CC}">
              <c16:uniqueId val="{00000002-EF23-4D78-8819-2CD1514E7E0B}"/>
            </c:ext>
          </c:extLst>
        </c:ser>
        <c:dLbls>
          <c:showLegendKey val="0"/>
          <c:showVal val="0"/>
          <c:showCatName val="0"/>
          <c:showSerName val="0"/>
          <c:showPercent val="0"/>
          <c:showBubbleSize val="0"/>
        </c:dLbls>
        <c:gapWidth val="219"/>
        <c:overlap val="-27"/>
        <c:axId val="495534168"/>
        <c:axId val="495535152"/>
      </c:barChart>
      <c:catAx>
        <c:axId val="49553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35152"/>
        <c:crosses val="autoZero"/>
        <c:auto val="1"/>
        <c:lblAlgn val="ctr"/>
        <c:lblOffset val="100"/>
        <c:noMultiLvlLbl val="0"/>
      </c:catAx>
      <c:valAx>
        <c:axId val="49553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3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Sheet1!$A$2:$A$4</c:f>
              <c:strCache>
                <c:ptCount val="3"/>
                <c:pt idx="0">
                  <c:v>pfalzwerke_gruppe</c:v>
                </c:pt>
                <c:pt idx="1">
                  <c:v>mvvenergie</c:v>
                </c:pt>
                <c:pt idx="2">
                  <c:v>1komma5grad_com</c:v>
                </c:pt>
              </c:strCache>
            </c:strRef>
          </c:cat>
          <c:val>
            <c:numRef>
              <c:f>Sheet1!$B$2:$B$4</c:f>
              <c:numCache>
                <c:formatCode>General</c:formatCode>
                <c:ptCount val="3"/>
                <c:pt idx="0">
                  <c:v>0</c:v>
                </c:pt>
                <c:pt idx="1">
                  <c:v>9</c:v>
                </c:pt>
                <c:pt idx="2">
                  <c:v>12</c:v>
                </c:pt>
              </c:numCache>
            </c:numRef>
          </c:val>
          <c:extLst>
            <c:ext xmlns:c16="http://schemas.microsoft.com/office/drawing/2014/chart" uri="{C3380CC4-5D6E-409C-BE32-E72D297353CC}">
              <c16:uniqueId val="{00000000-8914-475D-BDB5-A4B61A7C2C77}"/>
            </c:ext>
          </c:extLst>
        </c:ser>
        <c:ser>
          <c:idx val="1"/>
          <c:order val="1"/>
          <c:tx>
            <c:strRef>
              <c:f>Sheet1!$C$1</c:f>
              <c:strCache>
                <c:ptCount val="1"/>
                <c:pt idx="0">
                  <c:v>Carousel</c:v>
                </c:pt>
              </c:strCache>
            </c:strRef>
          </c:tx>
          <c:spPr>
            <a:solidFill>
              <a:schemeClr val="accent2"/>
            </a:solidFill>
            <a:ln>
              <a:noFill/>
            </a:ln>
            <a:effectLst/>
          </c:spPr>
          <c:invertIfNegative val="0"/>
          <c:cat>
            <c:strRef>
              <c:f>Sheet1!$A$2:$A$4</c:f>
              <c:strCache>
                <c:ptCount val="3"/>
                <c:pt idx="0">
                  <c:v>pfalzwerke_gruppe</c:v>
                </c:pt>
                <c:pt idx="1">
                  <c:v>mvvenergie</c:v>
                </c:pt>
                <c:pt idx="2">
                  <c:v>1komma5grad_com</c:v>
                </c:pt>
              </c:strCache>
            </c:strRef>
          </c:cat>
          <c:val>
            <c:numRef>
              <c:f>Sheet1!$C$2:$C$4</c:f>
              <c:numCache>
                <c:formatCode>General</c:formatCode>
                <c:ptCount val="3"/>
                <c:pt idx="0">
                  <c:v>0</c:v>
                </c:pt>
                <c:pt idx="1">
                  <c:v>5</c:v>
                </c:pt>
                <c:pt idx="2">
                  <c:v>2</c:v>
                </c:pt>
              </c:numCache>
            </c:numRef>
          </c:val>
          <c:extLst>
            <c:ext xmlns:c16="http://schemas.microsoft.com/office/drawing/2014/chart" uri="{C3380CC4-5D6E-409C-BE32-E72D297353CC}">
              <c16:uniqueId val="{00000001-8914-475D-BDB5-A4B61A7C2C77}"/>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pfalzwerke_gruppe</c:v>
                </c:pt>
                <c:pt idx="1">
                  <c:v>mvvenergie</c:v>
                </c:pt>
                <c:pt idx="2">
                  <c:v>1komma5grad_com</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8914-475D-BDB5-A4B61A7C2C77}"/>
            </c:ext>
          </c:extLst>
        </c:ser>
        <c:ser>
          <c:idx val="3"/>
          <c:order val="3"/>
          <c:tx>
            <c:strRef>
              <c:f>Sheet1!$E$1</c:f>
              <c:strCache>
                <c:ptCount val="1"/>
                <c:pt idx="0">
                  <c:v>Reel</c:v>
                </c:pt>
              </c:strCache>
            </c:strRef>
          </c:tx>
          <c:spPr>
            <a:solidFill>
              <a:schemeClr val="accent4"/>
            </a:solidFill>
            <a:ln>
              <a:noFill/>
            </a:ln>
            <a:effectLst/>
          </c:spPr>
          <c:invertIfNegative val="0"/>
          <c:cat>
            <c:strRef>
              <c:f>Sheet1!$A$2:$A$4</c:f>
              <c:strCache>
                <c:ptCount val="3"/>
                <c:pt idx="0">
                  <c:v>pfalzwerke_gruppe</c:v>
                </c:pt>
                <c:pt idx="1">
                  <c:v>mvvenergie</c:v>
                </c:pt>
                <c:pt idx="2">
                  <c:v>1komma5grad_com</c:v>
                </c:pt>
              </c:strCache>
            </c:strRef>
          </c:cat>
          <c:val>
            <c:numRef>
              <c:f>Sheet1!$E$2:$E$4</c:f>
              <c:numCache>
                <c:formatCode>General</c:formatCode>
                <c:ptCount val="3"/>
                <c:pt idx="0">
                  <c:v>0</c:v>
                </c:pt>
                <c:pt idx="1">
                  <c:v>7</c:v>
                </c:pt>
                <c:pt idx="2">
                  <c:v>4</c:v>
                </c:pt>
              </c:numCache>
            </c:numRef>
          </c:val>
          <c:extLst>
            <c:ext xmlns:c16="http://schemas.microsoft.com/office/drawing/2014/chart" uri="{C3380CC4-5D6E-409C-BE32-E72D297353CC}">
              <c16:uniqueId val="{00000003-8914-475D-BDB5-A4B61A7C2C77}"/>
            </c:ext>
          </c:extLst>
        </c:ser>
        <c:dLbls>
          <c:showLegendKey val="0"/>
          <c:showVal val="0"/>
          <c:showCatName val="0"/>
          <c:showSerName val="0"/>
          <c:showPercent val="0"/>
          <c:showBubbleSize val="0"/>
        </c:dLbls>
        <c:gapWidth val="150"/>
        <c:overlap val="100"/>
        <c:axId val="495510880"/>
        <c:axId val="495505632"/>
      </c:barChart>
      <c:catAx>
        <c:axId val="49551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05632"/>
        <c:crosses val="autoZero"/>
        <c:auto val="1"/>
        <c:lblAlgn val="ctr"/>
        <c:lblOffset val="100"/>
        <c:noMultiLvlLbl val="0"/>
      </c:catAx>
      <c:valAx>
        <c:axId val="495505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1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52DE-F28E-4D66-AAF8-92A7FCA89E0F}"/>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CD3A3B61-549E-47CF-8FA8-2D63FD371F1D}"/>
              </a:ext>
            </a:extLst>
          </p:cNvPr>
          <p:cNvSpPr>
            <a:spLocks noGrp="1"/>
          </p:cNvSpPr>
          <p:nvPr>
            <p:ph type="subTitle" idx="1"/>
          </p:nvPr>
        </p:nvSpPr>
        <p:spPr/>
        <p:txBody>
          <a:bodyPr/>
          <a:lstStyle/>
          <a:p>
            <a:r>
              <a:rPr lang="en-US"/>
              <a:t>Pfalzwerke AG</a:t>
            </a:r>
          </a:p>
        </p:txBody>
      </p:sp>
    </p:spTree>
    <p:extLst>
      <p:ext uri="{BB962C8B-B14F-4D97-AF65-F5344CB8AC3E}">
        <p14:creationId xmlns:p14="http://schemas.microsoft.com/office/powerpoint/2010/main" val="175197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83388-DF07-4D36-A64A-59768C8046E1}"/>
              </a:ext>
            </a:extLst>
          </p:cNvPr>
          <p:cNvSpPr>
            <a:spLocks noGrp="1"/>
          </p:cNvSpPr>
          <p:nvPr>
            <p:ph type="title"/>
          </p:nvPr>
        </p:nvSpPr>
        <p:spPr/>
        <p:txBody>
          <a:bodyPr/>
          <a:lstStyle/>
          <a:p>
            <a:r>
              <a:rPr lang="en-US"/>
              <a:t>Instagram Posts | All profiles</a:t>
            </a:r>
          </a:p>
        </p:txBody>
      </p:sp>
      <p:graphicFrame>
        <p:nvGraphicFramePr>
          <p:cNvPr id="6" name="Chart Placeholder 5">
            <a:extLst>
              <a:ext uri="{FF2B5EF4-FFF2-40B4-BE49-F238E27FC236}">
                <a16:creationId xmlns:a16="http://schemas.microsoft.com/office/drawing/2014/main" id="{6F677C03-80CE-47DB-9BC0-F35FD71EDE92}"/>
              </a:ext>
            </a:extLst>
          </p:cNvPr>
          <p:cNvGraphicFramePr>
            <a:graphicFrameLocks noGrp="1"/>
          </p:cNvGraphicFramePr>
          <p:nvPr>
            <p:ph type="chart" sz="quarter" idx="13"/>
            <p:extLst>
              <p:ext uri="{D42A27DB-BD31-4B8C-83A1-F6EECF244321}">
                <p14:modId xmlns:p14="http://schemas.microsoft.com/office/powerpoint/2010/main" val="2323904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5212D0-D4D4-46C2-9467-2429BC0800E1}"/>
              </a:ext>
            </a:extLst>
          </p:cNvPr>
          <p:cNvSpPr>
            <a:spLocks noGrp="1"/>
          </p:cNvSpPr>
          <p:nvPr>
            <p:ph type="body" sz="quarter" idx="14"/>
          </p:nvPr>
        </p:nvSpPr>
        <p:spPr/>
        <p:txBody>
          <a:bodyPr/>
          <a:lstStyle/>
          <a:p>
            <a:r>
              <a:rPr lang="en-US"/>
              <a:t>04/04/2023 - 04/18/2023</a:t>
            </a:r>
          </a:p>
        </p:txBody>
      </p:sp>
      <p:sp>
        <p:nvSpPr>
          <p:cNvPr id="5" name="Footer Placeholder 4">
            <a:extLst>
              <a:ext uri="{FF2B5EF4-FFF2-40B4-BE49-F238E27FC236}">
                <a16:creationId xmlns:a16="http://schemas.microsoft.com/office/drawing/2014/main" id="{AF7B7141-D31C-446A-B563-E3D4C73A8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171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3D13-5A5F-49FF-9D21-E3529BBA6135}"/>
              </a:ext>
            </a:extLst>
          </p:cNvPr>
          <p:cNvSpPr>
            <a:spLocks noGrp="1"/>
          </p:cNvSpPr>
          <p:nvPr>
            <p:ph type="title"/>
          </p:nvPr>
        </p:nvSpPr>
        <p:spPr/>
        <p:txBody>
          <a:bodyPr/>
          <a:lstStyle/>
          <a:p>
            <a:r>
              <a:rPr lang="en-US"/>
              <a:t>Instagram Posts Table | All profiles - 1 of 16</a:t>
            </a:r>
          </a:p>
        </p:txBody>
      </p:sp>
      <p:graphicFrame>
        <p:nvGraphicFramePr>
          <p:cNvPr id="5" name="Table Placeholder 4">
            <a:extLst>
              <a:ext uri="{FF2B5EF4-FFF2-40B4-BE49-F238E27FC236}">
                <a16:creationId xmlns:a16="http://schemas.microsoft.com/office/drawing/2014/main" id="{33CFE576-D6ED-4FAE-9499-7B51B5741FA7}"/>
              </a:ext>
            </a:extLst>
          </p:cNvPr>
          <p:cNvGraphicFramePr>
            <a:graphicFrameLocks noGrp="1"/>
          </p:cNvGraphicFramePr>
          <p:nvPr>
            <p:ph type="tbl" sz="quarter" idx="13"/>
            <p:extLst>
              <p:ext uri="{D42A27DB-BD31-4B8C-83A1-F6EECF244321}">
                <p14:modId xmlns:p14="http://schemas.microsoft.com/office/powerpoint/2010/main" val="114970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52487718"/>
                    </a:ext>
                  </a:extLst>
                </a:gridCol>
                <a:gridCol w="987552">
                  <a:extLst>
                    <a:ext uri="{9D8B030D-6E8A-4147-A177-3AD203B41FA5}">
                      <a16:colId xmlns:a16="http://schemas.microsoft.com/office/drawing/2014/main" val="1519803542"/>
                    </a:ext>
                  </a:extLst>
                </a:gridCol>
                <a:gridCol w="987552">
                  <a:extLst>
                    <a:ext uri="{9D8B030D-6E8A-4147-A177-3AD203B41FA5}">
                      <a16:colId xmlns:a16="http://schemas.microsoft.com/office/drawing/2014/main" val="878581207"/>
                    </a:ext>
                  </a:extLst>
                </a:gridCol>
                <a:gridCol w="987552">
                  <a:extLst>
                    <a:ext uri="{9D8B030D-6E8A-4147-A177-3AD203B41FA5}">
                      <a16:colId xmlns:a16="http://schemas.microsoft.com/office/drawing/2014/main" val="1812788760"/>
                    </a:ext>
                  </a:extLst>
                </a:gridCol>
                <a:gridCol w="987552">
                  <a:extLst>
                    <a:ext uri="{9D8B030D-6E8A-4147-A177-3AD203B41FA5}">
                      <a16:colId xmlns:a16="http://schemas.microsoft.com/office/drawing/2014/main" val="1054464219"/>
                    </a:ext>
                  </a:extLst>
                </a:gridCol>
                <a:gridCol w="987552">
                  <a:extLst>
                    <a:ext uri="{9D8B030D-6E8A-4147-A177-3AD203B41FA5}">
                      <a16:colId xmlns:a16="http://schemas.microsoft.com/office/drawing/2014/main" val="1580784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627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- 2023-04-18 15:57:04</a:t>
                      </a:r>
                      <a:r>
                        <a:rPr kumimoji="0" lang="en-US" sz="1000" b="0" i="0" u="none" strike="noStrike" kern="1200" cap="none" spc="0" normalizeH="0" baseline="0" noProof="0">
                          <a:ln>
                            <a:noFill/>
                          </a:ln>
                          <a:solidFill>
                            <a:prstClr val="black"/>
                          </a:solidFill>
                          <a:effectLst/>
                          <a:uLnTx/>
                          <a:uFillTx/>
                          <a:latin typeface="Calibri"/>
                          <a:ea typeface="+mn-ea"/>
                          <a:cs typeface="+mn-cs"/>
                        </a:rPr>
                        <a:t>
 ndr.info und ndrhamburg zu Besuch bei 1KOMMA5°, heute Abend Heartbeat On-Air! #1komma5 #Newsolar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5145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- 2023-04-18 14:28:48</a:t>
                      </a:r>
                      <a:r>
                        <a:rPr kumimoji="0" lang="en-US" sz="1000" b="0" i="0" u="none" strike="noStrike" kern="1200" cap="none" spc="0" normalizeH="0" baseline="0" noProof="0">
                          <a:ln>
                            <a:noFill/>
                          </a:ln>
                          <a:solidFill>
                            <a:prstClr val="black"/>
                          </a:solidFill>
                          <a:effectLst/>
                          <a:uLnTx/>
                          <a:uFillTx/>
                          <a:latin typeface="Calibri"/>
                          <a:ea typeface="+mn-ea"/>
                          <a:cs typeface="+mn-cs"/>
                        </a:rPr>
                        <a:t>
 Ein Morgen in unserem Göttinger Lager 🐜🐜🐜 
Die Lageristen sorgen dafür, dass die richtigen Materialien bereitstehen um die Autos unserer Dach- und Elektrospezialisten zu beladen. Auf zu den nächsten Installationen 💪🚀 
🎬 1komma5grad_goettingen 
#teamwork #handwerkrockt #lustaufhandwerk #solarenergy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00716657"/>
                  </a:ext>
                </a:extLst>
              </a:tr>
            </a:tbl>
          </a:graphicData>
        </a:graphic>
      </p:graphicFrame>
      <p:sp>
        <p:nvSpPr>
          <p:cNvPr id="4" name="Text Placeholder 3">
            <a:extLst>
              <a:ext uri="{FF2B5EF4-FFF2-40B4-BE49-F238E27FC236}">
                <a16:creationId xmlns:a16="http://schemas.microsoft.com/office/drawing/2014/main" id="{C1C79241-1924-461A-A4AE-90D8AFBEC0C2}"/>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3092951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7F92-9199-4217-966B-062A4F49679F}"/>
              </a:ext>
            </a:extLst>
          </p:cNvPr>
          <p:cNvSpPr>
            <a:spLocks noGrp="1"/>
          </p:cNvSpPr>
          <p:nvPr>
            <p:ph type="title"/>
          </p:nvPr>
        </p:nvSpPr>
        <p:spPr/>
        <p:txBody>
          <a:bodyPr/>
          <a:lstStyle/>
          <a:p>
            <a:r>
              <a:rPr lang="en-US"/>
              <a:t>Instagram Posts Table | All profiles - 2 of 16</a:t>
            </a:r>
          </a:p>
        </p:txBody>
      </p:sp>
      <p:graphicFrame>
        <p:nvGraphicFramePr>
          <p:cNvPr id="5" name="Table Placeholder 4">
            <a:extLst>
              <a:ext uri="{FF2B5EF4-FFF2-40B4-BE49-F238E27FC236}">
                <a16:creationId xmlns:a16="http://schemas.microsoft.com/office/drawing/2014/main" id="{8AEF2EB3-0715-4DC2-8442-C9DD43F8DC93}"/>
              </a:ext>
            </a:extLst>
          </p:cNvPr>
          <p:cNvGraphicFramePr>
            <a:graphicFrameLocks noGrp="1"/>
          </p:cNvGraphicFramePr>
          <p:nvPr>
            <p:ph type="tbl" sz="quarter" idx="13"/>
            <p:extLst>
              <p:ext uri="{D42A27DB-BD31-4B8C-83A1-F6EECF244321}">
                <p14:modId xmlns:p14="http://schemas.microsoft.com/office/powerpoint/2010/main" val="166854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54218757"/>
                    </a:ext>
                  </a:extLst>
                </a:gridCol>
                <a:gridCol w="987552">
                  <a:extLst>
                    <a:ext uri="{9D8B030D-6E8A-4147-A177-3AD203B41FA5}">
                      <a16:colId xmlns:a16="http://schemas.microsoft.com/office/drawing/2014/main" val="4138902742"/>
                    </a:ext>
                  </a:extLst>
                </a:gridCol>
                <a:gridCol w="987552">
                  <a:extLst>
                    <a:ext uri="{9D8B030D-6E8A-4147-A177-3AD203B41FA5}">
                      <a16:colId xmlns:a16="http://schemas.microsoft.com/office/drawing/2014/main" val="2588881982"/>
                    </a:ext>
                  </a:extLst>
                </a:gridCol>
                <a:gridCol w="987552">
                  <a:extLst>
                    <a:ext uri="{9D8B030D-6E8A-4147-A177-3AD203B41FA5}">
                      <a16:colId xmlns:a16="http://schemas.microsoft.com/office/drawing/2014/main" val="4218624689"/>
                    </a:ext>
                  </a:extLst>
                </a:gridCol>
                <a:gridCol w="987552">
                  <a:extLst>
                    <a:ext uri="{9D8B030D-6E8A-4147-A177-3AD203B41FA5}">
                      <a16:colId xmlns:a16="http://schemas.microsoft.com/office/drawing/2014/main" val="3906276652"/>
                    </a:ext>
                  </a:extLst>
                </a:gridCol>
                <a:gridCol w="987552">
                  <a:extLst>
                    <a:ext uri="{9D8B030D-6E8A-4147-A177-3AD203B41FA5}">
                      <a16:colId xmlns:a16="http://schemas.microsoft.com/office/drawing/2014/main" val="222275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2735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- 2023-04-18 13:22:47</a:t>
                      </a:r>
                      <a:r>
                        <a:rPr kumimoji="0" lang="de-DE" sz="1000" b="0" i="0" u="none" strike="noStrike" kern="1200" cap="none" spc="0" normalizeH="0" baseline="0" noProof="0">
                          <a:ln>
                            <a:noFill/>
                          </a:ln>
                          <a:solidFill>
                            <a:prstClr val="black"/>
                          </a:solidFill>
                          <a:effectLst/>
                          <a:uLnTx/>
                          <a:uFillTx/>
                          <a:latin typeface="Calibri"/>
                          <a:ea typeface="+mn-ea"/>
                          <a:cs typeface="+mn-cs"/>
                        </a:rPr>
                        <a:t>
 „BUGA macht Schule“ – und zwar mit MVV, genauer: von und mit unseren Auszubildenden 💪
Diese haben heute Vormittag eine Schulklasse an unserem Stand in der U-Halle anschaulich und kindgerecht unsere #klimepositiv-Ausstellung nähergebracht. Die Jungen und Mädchen konnten dabei nicht nur Wissen in unserer #klimapositiv-Rallye erwerben und testen, sondern auch selbst ein Mini-Photovoltaikwindrad zusammen basteln. Highlight: „1,2 oder 3“ rund um das Thema (erneuerbare) Energie 🙌
Für Fragen standen neben unseren Azubis auch Mitarbeiterinnen und Mitarbeiter Kindern und Lehrkräften zur Seite. 
Eindrücke gibt’s in unserem Reel ✌️
#mvv #klimapositiv #wirbegeisternmitenergie #bugamachtschule #buga23 #rallye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47980349"/>
                  </a:ext>
                </a:extLst>
              </a:tr>
            </a:tbl>
          </a:graphicData>
        </a:graphic>
      </p:graphicFrame>
      <p:sp>
        <p:nvSpPr>
          <p:cNvPr id="4" name="Text Placeholder 3">
            <a:extLst>
              <a:ext uri="{FF2B5EF4-FFF2-40B4-BE49-F238E27FC236}">
                <a16:creationId xmlns:a16="http://schemas.microsoft.com/office/drawing/2014/main" id="{C808651F-925F-4061-AE0E-25F560415CC5}"/>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1458260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10C7-3E6E-405C-83FA-2F637D17A98C}"/>
              </a:ext>
            </a:extLst>
          </p:cNvPr>
          <p:cNvSpPr>
            <a:spLocks noGrp="1"/>
          </p:cNvSpPr>
          <p:nvPr>
            <p:ph type="title"/>
          </p:nvPr>
        </p:nvSpPr>
        <p:spPr/>
        <p:txBody>
          <a:bodyPr/>
          <a:lstStyle/>
          <a:p>
            <a:r>
              <a:rPr lang="en-US"/>
              <a:t>Instagram Posts Table | All profiles - 3 of 16</a:t>
            </a:r>
          </a:p>
        </p:txBody>
      </p:sp>
      <p:graphicFrame>
        <p:nvGraphicFramePr>
          <p:cNvPr id="5" name="Table Placeholder 4">
            <a:extLst>
              <a:ext uri="{FF2B5EF4-FFF2-40B4-BE49-F238E27FC236}">
                <a16:creationId xmlns:a16="http://schemas.microsoft.com/office/drawing/2014/main" id="{3B53C6C2-516C-46C1-918D-BEEAE1E86417}"/>
              </a:ext>
            </a:extLst>
          </p:cNvPr>
          <p:cNvGraphicFramePr>
            <a:graphicFrameLocks noGrp="1"/>
          </p:cNvGraphicFramePr>
          <p:nvPr>
            <p:ph type="tbl" sz="quarter" idx="13"/>
            <p:extLst>
              <p:ext uri="{D42A27DB-BD31-4B8C-83A1-F6EECF244321}">
                <p14:modId xmlns:p14="http://schemas.microsoft.com/office/powerpoint/2010/main" val="1514555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78874006"/>
                    </a:ext>
                  </a:extLst>
                </a:gridCol>
                <a:gridCol w="987552">
                  <a:extLst>
                    <a:ext uri="{9D8B030D-6E8A-4147-A177-3AD203B41FA5}">
                      <a16:colId xmlns:a16="http://schemas.microsoft.com/office/drawing/2014/main" val="1311552159"/>
                    </a:ext>
                  </a:extLst>
                </a:gridCol>
                <a:gridCol w="987552">
                  <a:extLst>
                    <a:ext uri="{9D8B030D-6E8A-4147-A177-3AD203B41FA5}">
                      <a16:colId xmlns:a16="http://schemas.microsoft.com/office/drawing/2014/main" val="1690927276"/>
                    </a:ext>
                  </a:extLst>
                </a:gridCol>
                <a:gridCol w="987552">
                  <a:extLst>
                    <a:ext uri="{9D8B030D-6E8A-4147-A177-3AD203B41FA5}">
                      <a16:colId xmlns:a16="http://schemas.microsoft.com/office/drawing/2014/main" val="1455374674"/>
                    </a:ext>
                  </a:extLst>
                </a:gridCol>
                <a:gridCol w="987552">
                  <a:extLst>
                    <a:ext uri="{9D8B030D-6E8A-4147-A177-3AD203B41FA5}">
                      <a16:colId xmlns:a16="http://schemas.microsoft.com/office/drawing/2014/main" val="1137852918"/>
                    </a:ext>
                  </a:extLst>
                </a:gridCol>
                <a:gridCol w="987552">
                  <a:extLst>
                    <a:ext uri="{9D8B030D-6E8A-4147-A177-3AD203B41FA5}">
                      <a16:colId xmlns:a16="http://schemas.microsoft.com/office/drawing/2014/main" val="2589745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92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- 2023-04-17 14:06:51</a:t>
                      </a:r>
                      <a:r>
                        <a:rPr kumimoji="0" lang="en-US" sz="1000" b="0" i="0" u="none" strike="noStrike" kern="1200" cap="none" spc="0" normalizeH="0" baseline="0" noProof="0">
                          <a:ln>
                            <a:noFill/>
                          </a:ln>
                          <a:solidFill>
                            <a:prstClr val="black"/>
                          </a:solidFill>
                          <a:effectLst/>
                          <a:uLnTx/>
                          <a:uFillTx/>
                          <a:latin typeface="Calibri"/>
                          <a:ea typeface="+mn-ea"/>
                          <a:cs typeface="+mn-cs"/>
                        </a:rPr>
                        <a:t>
 The Heartbeat-Rollout for Sweden is going strong 💜💪🏼 Thanks to the awesome 1komma5_se team 🇸🇪
#heartbeat #energymanagement #sweden #thefutureissmart #climateaction #climatesolutions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37308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1komma5grad_com - 2023-04-16 16:01:31</a:t>
                      </a:r>
                      <a:r>
                        <a:rPr kumimoji="0" lang="de-DE" sz="1000" b="0" i="0" u="none" strike="noStrike" kern="1200" cap="none" spc="0" normalizeH="0" baseline="0" noProof="0">
                          <a:ln>
                            <a:noFill/>
                          </a:ln>
                          <a:solidFill>
                            <a:prstClr val="black"/>
                          </a:solidFill>
                          <a:effectLst/>
                          <a:uLnTx/>
                          <a:uFillTx/>
                          <a:latin typeface="Calibri"/>
                          <a:ea typeface="+mn-ea"/>
                          <a:cs typeface="+mn-cs"/>
                        </a:rPr>
                        <a:t>
 Schöne Arbeit 1KOMMA5° Hamburg 🚀
📸 Foto von unserem Kunden höchstpersönlich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342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- 2023-04-15 16:01:39</a:t>
                      </a:r>
                      <a:r>
                        <a:rPr kumimoji="0" lang="en-US" sz="1000" b="0" i="0" u="none" strike="noStrike" kern="1200" cap="none" spc="0" normalizeH="0" baseline="0" noProof="0">
                          <a:ln>
                            <a:noFill/>
                          </a:ln>
                          <a:solidFill>
                            <a:prstClr val="black"/>
                          </a:solidFill>
                          <a:effectLst/>
                          <a:uLnTx/>
                          <a:uFillTx/>
                          <a:latin typeface="Calibri"/>
                          <a:ea typeface="+mn-ea"/>
                          <a:cs typeface="+mn-cs"/>
                        </a:rPr>
                        <a:t>
 Team-Appreciation-Post 💚 Unsere Wärmepumpen-Experten: 1komma5grad_hildesheim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55787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- 2023-04-14 16:00:34</a:t>
                      </a:r>
                      <a:r>
                        <a:rPr kumimoji="0" lang="en-US" sz="1000" b="0" i="0" u="none" strike="noStrike" kern="1200" cap="none" spc="0" normalizeH="0" baseline="0" noProof="0">
                          <a:ln>
                            <a:noFill/>
                          </a:ln>
                          <a:solidFill>
                            <a:prstClr val="black"/>
                          </a:solidFill>
                          <a:effectLst/>
                          <a:uLnTx/>
                          <a:uFillTx/>
                          <a:latin typeface="Calibri"/>
                          <a:ea typeface="+mn-ea"/>
                          <a:cs typeface="+mn-cs"/>
                        </a:rPr>
                        <a:t>
 Handwerk für die Energiewende 💚
📸 1komma5grad_bremen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61122578"/>
                  </a:ext>
                </a:extLst>
              </a:tr>
            </a:tbl>
          </a:graphicData>
        </a:graphic>
      </p:graphicFrame>
      <p:sp>
        <p:nvSpPr>
          <p:cNvPr id="4" name="Text Placeholder 3">
            <a:extLst>
              <a:ext uri="{FF2B5EF4-FFF2-40B4-BE49-F238E27FC236}">
                <a16:creationId xmlns:a16="http://schemas.microsoft.com/office/drawing/2014/main" id="{690A6A40-35FF-4302-B49C-EEF25DECA3D2}"/>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204901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2A585-9460-4A6E-ADAC-6534FB441FBC}"/>
              </a:ext>
            </a:extLst>
          </p:cNvPr>
          <p:cNvSpPr>
            <a:spLocks noGrp="1"/>
          </p:cNvSpPr>
          <p:nvPr>
            <p:ph type="title"/>
          </p:nvPr>
        </p:nvSpPr>
        <p:spPr/>
        <p:txBody>
          <a:bodyPr/>
          <a:lstStyle/>
          <a:p>
            <a:r>
              <a:rPr lang="en-US"/>
              <a:t>Instagram Posts Table | All profiles - 4 of 16</a:t>
            </a:r>
          </a:p>
        </p:txBody>
      </p:sp>
      <p:graphicFrame>
        <p:nvGraphicFramePr>
          <p:cNvPr id="5" name="Table Placeholder 4">
            <a:extLst>
              <a:ext uri="{FF2B5EF4-FFF2-40B4-BE49-F238E27FC236}">
                <a16:creationId xmlns:a16="http://schemas.microsoft.com/office/drawing/2014/main" id="{31B18FEB-36F4-4D06-BEE4-A0BC583BB798}"/>
              </a:ext>
            </a:extLst>
          </p:cNvPr>
          <p:cNvGraphicFramePr>
            <a:graphicFrameLocks noGrp="1"/>
          </p:cNvGraphicFramePr>
          <p:nvPr>
            <p:ph type="tbl" sz="quarter" idx="13"/>
            <p:extLst>
              <p:ext uri="{D42A27DB-BD31-4B8C-83A1-F6EECF244321}">
                <p14:modId xmlns:p14="http://schemas.microsoft.com/office/powerpoint/2010/main" val="381551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65327796"/>
                    </a:ext>
                  </a:extLst>
                </a:gridCol>
                <a:gridCol w="987552">
                  <a:extLst>
                    <a:ext uri="{9D8B030D-6E8A-4147-A177-3AD203B41FA5}">
                      <a16:colId xmlns:a16="http://schemas.microsoft.com/office/drawing/2014/main" val="1645099419"/>
                    </a:ext>
                  </a:extLst>
                </a:gridCol>
                <a:gridCol w="987552">
                  <a:extLst>
                    <a:ext uri="{9D8B030D-6E8A-4147-A177-3AD203B41FA5}">
                      <a16:colId xmlns:a16="http://schemas.microsoft.com/office/drawing/2014/main" val="4244639916"/>
                    </a:ext>
                  </a:extLst>
                </a:gridCol>
                <a:gridCol w="987552">
                  <a:extLst>
                    <a:ext uri="{9D8B030D-6E8A-4147-A177-3AD203B41FA5}">
                      <a16:colId xmlns:a16="http://schemas.microsoft.com/office/drawing/2014/main" val="3788038610"/>
                    </a:ext>
                  </a:extLst>
                </a:gridCol>
                <a:gridCol w="987552">
                  <a:extLst>
                    <a:ext uri="{9D8B030D-6E8A-4147-A177-3AD203B41FA5}">
                      <a16:colId xmlns:a16="http://schemas.microsoft.com/office/drawing/2014/main" val="1352835441"/>
                    </a:ext>
                  </a:extLst>
                </a:gridCol>
                <a:gridCol w="987552">
                  <a:extLst>
                    <a:ext uri="{9D8B030D-6E8A-4147-A177-3AD203B41FA5}">
                      <a16:colId xmlns:a16="http://schemas.microsoft.com/office/drawing/2014/main" val="334581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910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mvvenergie - 2023-04-14 12:36:07</a:t>
                      </a:r>
                      <a:r>
                        <a:rPr kumimoji="0" lang="en-US" sz="1000" b="0" i="0" u="none" strike="noStrike" kern="1200" cap="none" spc="0" normalizeH="0" baseline="0" noProof="0">
                          <a:ln>
                            <a:noFill/>
                          </a:ln>
                          <a:solidFill>
                            <a:prstClr val="black"/>
                          </a:solidFill>
                          <a:effectLst/>
                          <a:uLnTx/>
                          <a:uFillTx/>
                          <a:latin typeface="Calibri"/>
                          <a:ea typeface="+mn-ea"/>
                          <a:cs typeface="+mn-cs"/>
                        </a:rPr>
                        <a:t>
 Großer Bahnhof mit Bundespräsident Frank-Walter Steinmeier, Ministerpräsident Winfried Kretschmann und Mannheims Oberbürgermeister Peter Kurz bildeten bei Kaiserwetter den stimmungsvollen Rahmen zum Auftakt der buga23 heute 🙌☺️🌸 
Stay tuned, wir bleiben mit Energie dran! 
#mvv #klimapositiv #buga #eröffnung #wirbegeisternmitenergie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6705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- 2023-04-14 11:19:07</a:t>
                      </a:r>
                      <a:r>
                        <a:rPr kumimoji="0" lang="de-DE" sz="1000" b="0" i="0" u="none" strike="noStrike" kern="1200" cap="none" spc="0" normalizeH="0" baseline="0" noProof="0">
                          <a:ln>
                            <a:noFill/>
                          </a:ln>
                          <a:solidFill>
                            <a:prstClr val="black"/>
                          </a:solidFill>
                          <a:effectLst/>
                          <a:uLnTx/>
                          <a:uFillTx/>
                          <a:latin typeface="Calibri"/>
                          <a:ea typeface="+mn-ea"/>
                          <a:cs typeface="+mn-cs"/>
                        </a:rPr>
                        <a:t>
 Wir lassen Bilder sprechen: Erste Impressionen von MVV auf der buga23 🌸🙌 
#klimapositiv #buga #mvv#nachhaltigkeit #wirbegeisternmitenergie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41555833"/>
                  </a:ext>
                </a:extLst>
              </a:tr>
            </a:tbl>
          </a:graphicData>
        </a:graphic>
      </p:graphicFrame>
      <p:sp>
        <p:nvSpPr>
          <p:cNvPr id="4" name="Text Placeholder 3">
            <a:extLst>
              <a:ext uri="{FF2B5EF4-FFF2-40B4-BE49-F238E27FC236}">
                <a16:creationId xmlns:a16="http://schemas.microsoft.com/office/drawing/2014/main" id="{4F90D09F-DA77-447D-8F97-8CED0B30ABB5}"/>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2695163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00895-05C3-404D-AAEA-F42C56C132FA}"/>
              </a:ext>
            </a:extLst>
          </p:cNvPr>
          <p:cNvSpPr>
            <a:spLocks noGrp="1"/>
          </p:cNvSpPr>
          <p:nvPr>
            <p:ph type="title"/>
          </p:nvPr>
        </p:nvSpPr>
        <p:spPr/>
        <p:txBody>
          <a:bodyPr/>
          <a:lstStyle/>
          <a:p>
            <a:r>
              <a:rPr lang="en-US"/>
              <a:t>Instagram Posts Table | All profiles - 5 of 16</a:t>
            </a:r>
          </a:p>
        </p:txBody>
      </p:sp>
      <p:graphicFrame>
        <p:nvGraphicFramePr>
          <p:cNvPr id="5" name="Table Placeholder 4">
            <a:extLst>
              <a:ext uri="{FF2B5EF4-FFF2-40B4-BE49-F238E27FC236}">
                <a16:creationId xmlns:a16="http://schemas.microsoft.com/office/drawing/2014/main" id="{C863C0A5-DE17-4747-9C26-FD0A9DD2D768}"/>
              </a:ext>
            </a:extLst>
          </p:cNvPr>
          <p:cNvGraphicFramePr>
            <a:graphicFrameLocks noGrp="1"/>
          </p:cNvGraphicFramePr>
          <p:nvPr>
            <p:ph type="tbl" sz="quarter" idx="13"/>
            <p:extLst>
              <p:ext uri="{D42A27DB-BD31-4B8C-83A1-F6EECF244321}">
                <p14:modId xmlns:p14="http://schemas.microsoft.com/office/powerpoint/2010/main" val="3813567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71937472"/>
                    </a:ext>
                  </a:extLst>
                </a:gridCol>
                <a:gridCol w="987552">
                  <a:extLst>
                    <a:ext uri="{9D8B030D-6E8A-4147-A177-3AD203B41FA5}">
                      <a16:colId xmlns:a16="http://schemas.microsoft.com/office/drawing/2014/main" val="392039685"/>
                    </a:ext>
                  </a:extLst>
                </a:gridCol>
                <a:gridCol w="987552">
                  <a:extLst>
                    <a:ext uri="{9D8B030D-6E8A-4147-A177-3AD203B41FA5}">
                      <a16:colId xmlns:a16="http://schemas.microsoft.com/office/drawing/2014/main" val="1100094800"/>
                    </a:ext>
                  </a:extLst>
                </a:gridCol>
                <a:gridCol w="987552">
                  <a:extLst>
                    <a:ext uri="{9D8B030D-6E8A-4147-A177-3AD203B41FA5}">
                      <a16:colId xmlns:a16="http://schemas.microsoft.com/office/drawing/2014/main" val="2054300931"/>
                    </a:ext>
                  </a:extLst>
                </a:gridCol>
                <a:gridCol w="987552">
                  <a:extLst>
                    <a:ext uri="{9D8B030D-6E8A-4147-A177-3AD203B41FA5}">
                      <a16:colId xmlns:a16="http://schemas.microsoft.com/office/drawing/2014/main" val="3496672976"/>
                    </a:ext>
                  </a:extLst>
                </a:gridCol>
                <a:gridCol w="987552">
                  <a:extLst>
                    <a:ext uri="{9D8B030D-6E8A-4147-A177-3AD203B41FA5}">
                      <a16:colId xmlns:a16="http://schemas.microsoft.com/office/drawing/2014/main" val="232075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297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- 2023-04-14 08:02:33</a:t>
                      </a:r>
                      <a:r>
                        <a:rPr kumimoji="0" lang="de-DE" sz="1000" b="0" i="0" u="none" strike="noStrike" kern="1200" cap="none" spc="0" normalizeH="0" baseline="0" noProof="0">
                          <a:ln>
                            <a:noFill/>
                          </a:ln>
                          <a:solidFill>
                            <a:prstClr val="black"/>
                          </a:solidFill>
                          <a:effectLst/>
                          <a:uLnTx/>
                          <a:uFillTx/>
                          <a:latin typeface="Calibri"/>
                          <a:ea typeface="+mn-ea"/>
                          <a:cs typeface="+mn-cs"/>
                        </a:rPr>
                        <a:t>
 𝐕𝐨𝐫𝐡𝐚𝐧𝐠 𝐚𝐮𝐟, 𝐞𝐬 𝐢𝐬𝐭 𝐁𝐔𝐆𝐀 🌸 𝐔𝐧𝐝 𝐝𝐚𝐬 𝐡𝐞𝐢ß𝐭: 𝐄𝐧𝐞𝐫𝐠𝐢𝐞 ⚡
Auf der BUGA wird live erlebbar, woran wir tagtäglich für euch arbeiten: dem Energiesystem der Zukunft mit innovativen Technologien und grünen Lösungen. Unsere #klimapositiv-Ausstellung zeigt es auf. Wie genau? Lasst euch überraschen! 
🗣️ Kommt mit uns vor Ort bei vielen Veranstaltungen in den nächsten Monaten ins Gespräch. 
🚠Perspektivenwechsel gewünscht? Mit der mit Ökostrom betriebenen Seilbahn könnt ihr euch zwischen Spinelli- und Luisenpark nachhaltig einen Überblick verschaffen. 
😉Und: Gewinnen könnt ihr auch noch: Und zwar attraktive Preise bei unserem BUGA23 Gewinnspiel. Das alles und mehr ab heute bei MVV auf der BUGA. Wir freuen uns auf euch in der U-Halle und auf dem Experimentierfeld. 
➡️Ein paar Impressionen unseres Auftrittes findet ihr in den folgenden Slides.
#BUGA23 #Bundesgartenschau #Mannheim #MVV #WirBegeisternMitEnergie #klimapositiv #nachhaltigkeit #energie #dialog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42101225"/>
                  </a:ext>
                </a:extLst>
              </a:tr>
            </a:tbl>
          </a:graphicData>
        </a:graphic>
      </p:graphicFrame>
      <p:sp>
        <p:nvSpPr>
          <p:cNvPr id="4" name="Text Placeholder 3">
            <a:extLst>
              <a:ext uri="{FF2B5EF4-FFF2-40B4-BE49-F238E27FC236}">
                <a16:creationId xmlns:a16="http://schemas.microsoft.com/office/drawing/2014/main" id="{E72D3042-B175-439C-A203-C3C70545C430}"/>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2197347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8B8C1-160D-4493-B4B4-19773E8EF7BE}"/>
              </a:ext>
            </a:extLst>
          </p:cNvPr>
          <p:cNvSpPr>
            <a:spLocks noGrp="1"/>
          </p:cNvSpPr>
          <p:nvPr>
            <p:ph type="title"/>
          </p:nvPr>
        </p:nvSpPr>
        <p:spPr/>
        <p:txBody>
          <a:bodyPr/>
          <a:lstStyle/>
          <a:p>
            <a:r>
              <a:rPr lang="en-US"/>
              <a:t>Instagram Posts Table | All profiles - 6 of 16</a:t>
            </a:r>
          </a:p>
        </p:txBody>
      </p:sp>
      <p:graphicFrame>
        <p:nvGraphicFramePr>
          <p:cNvPr id="5" name="Table Placeholder 4">
            <a:extLst>
              <a:ext uri="{FF2B5EF4-FFF2-40B4-BE49-F238E27FC236}">
                <a16:creationId xmlns:a16="http://schemas.microsoft.com/office/drawing/2014/main" id="{DF48B724-8F3C-4DDF-BD4D-7D13411FBBC5}"/>
              </a:ext>
            </a:extLst>
          </p:cNvPr>
          <p:cNvGraphicFramePr>
            <a:graphicFrameLocks noGrp="1"/>
          </p:cNvGraphicFramePr>
          <p:nvPr>
            <p:ph type="tbl" sz="quarter" idx="13"/>
            <p:extLst>
              <p:ext uri="{D42A27DB-BD31-4B8C-83A1-F6EECF244321}">
                <p14:modId xmlns:p14="http://schemas.microsoft.com/office/powerpoint/2010/main" val="3117350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98607153"/>
                    </a:ext>
                  </a:extLst>
                </a:gridCol>
                <a:gridCol w="987552">
                  <a:extLst>
                    <a:ext uri="{9D8B030D-6E8A-4147-A177-3AD203B41FA5}">
                      <a16:colId xmlns:a16="http://schemas.microsoft.com/office/drawing/2014/main" val="3268531545"/>
                    </a:ext>
                  </a:extLst>
                </a:gridCol>
                <a:gridCol w="987552">
                  <a:extLst>
                    <a:ext uri="{9D8B030D-6E8A-4147-A177-3AD203B41FA5}">
                      <a16:colId xmlns:a16="http://schemas.microsoft.com/office/drawing/2014/main" val="1644667727"/>
                    </a:ext>
                  </a:extLst>
                </a:gridCol>
                <a:gridCol w="987552">
                  <a:extLst>
                    <a:ext uri="{9D8B030D-6E8A-4147-A177-3AD203B41FA5}">
                      <a16:colId xmlns:a16="http://schemas.microsoft.com/office/drawing/2014/main" val="834676815"/>
                    </a:ext>
                  </a:extLst>
                </a:gridCol>
                <a:gridCol w="987552">
                  <a:extLst>
                    <a:ext uri="{9D8B030D-6E8A-4147-A177-3AD203B41FA5}">
                      <a16:colId xmlns:a16="http://schemas.microsoft.com/office/drawing/2014/main" val="2708091343"/>
                    </a:ext>
                  </a:extLst>
                </a:gridCol>
                <a:gridCol w="987552">
                  <a:extLst>
                    <a:ext uri="{9D8B030D-6E8A-4147-A177-3AD203B41FA5}">
                      <a16:colId xmlns:a16="http://schemas.microsoft.com/office/drawing/2014/main" val="1843926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2027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- 2023-04-13 19:17:55</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some big news, live on April 20th in Hamburg! ⚡
Link to the Livestream in our bio. #NewSolar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0283801"/>
                  </a:ext>
                </a:extLst>
              </a:tr>
            </a:tbl>
          </a:graphicData>
        </a:graphic>
      </p:graphicFrame>
      <p:sp>
        <p:nvSpPr>
          <p:cNvPr id="4" name="Text Placeholder 3">
            <a:extLst>
              <a:ext uri="{FF2B5EF4-FFF2-40B4-BE49-F238E27FC236}">
                <a16:creationId xmlns:a16="http://schemas.microsoft.com/office/drawing/2014/main" id="{9CCC62E0-0B4E-41B1-8955-A0C468F72AF5}"/>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1872095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2923-6F15-470C-BFE1-53285F0AC134}"/>
              </a:ext>
            </a:extLst>
          </p:cNvPr>
          <p:cNvSpPr>
            <a:spLocks noGrp="1"/>
          </p:cNvSpPr>
          <p:nvPr>
            <p:ph type="title"/>
          </p:nvPr>
        </p:nvSpPr>
        <p:spPr/>
        <p:txBody>
          <a:bodyPr/>
          <a:lstStyle/>
          <a:p>
            <a:r>
              <a:rPr lang="en-US"/>
              <a:t>Instagram Posts Table | All profiles - 7 of 16</a:t>
            </a:r>
          </a:p>
        </p:txBody>
      </p:sp>
      <p:graphicFrame>
        <p:nvGraphicFramePr>
          <p:cNvPr id="5" name="Table Placeholder 4">
            <a:extLst>
              <a:ext uri="{FF2B5EF4-FFF2-40B4-BE49-F238E27FC236}">
                <a16:creationId xmlns:a16="http://schemas.microsoft.com/office/drawing/2014/main" id="{FEAF1746-D912-43DB-A41F-2E40D89C5C55}"/>
              </a:ext>
            </a:extLst>
          </p:cNvPr>
          <p:cNvGraphicFramePr>
            <a:graphicFrameLocks noGrp="1"/>
          </p:cNvGraphicFramePr>
          <p:nvPr>
            <p:ph type="tbl" sz="quarter" idx="13"/>
            <p:extLst>
              <p:ext uri="{D42A27DB-BD31-4B8C-83A1-F6EECF244321}">
                <p14:modId xmlns:p14="http://schemas.microsoft.com/office/powerpoint/2010/main" val="821234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3538223"/>
                    </a:ext>
                  </a:extLst>
                </a:gridCol>
                <a:gridCol w="987552">
                  <a:extLst>
                    <a:ext uri="{9D8B030D-6E8A-4147-A177-3AD203B41FA5}">
                      <a16:colId xmlns:a16="http://schemas.microsoft.com/office/drawing/2014/main" val="502884593"/>
                    </a:ext>
                  </a:extLst>
                </a:gridCol>
                <a:gridCol w="987552">
                  <a:extLst>
                    <a:ext uri="{9D8B030D-6E8A-4147-A177-3AD203B41FA5}">
                      <a16:colId xmlns:a16="http://schemas.microsoft.com/office/drawing/2014/main" val="1392235209"/>
                    </a:ext>
                  </a:extLst>
                </a:gridCol>
                <a:gridCol w="987552">
                  <a:extLst>
                    <a:ext uri="{9D8B030D-6E8A-4147-A177-3AD203B41FA5}">
                      <a16:colId xmlns:a16="http://schemas.microsoft.com/office/drawing/2014/main" val="3766916564"/>
                    </a:ext>
                  </a:extLst>
                </a:gridCol>
                <a:gridCol w="987552">
                  <a:extLst>
                    <a:ext uri="{9D8B030D-6E8A-4147-A177-3AD203B41FA5}">
                      <a16:colId xmlns:a16="http://schemas.microsoft.com/office/drawing/2014/main" val="3246862424"/>
                    </a:ext>
                  </a:extLst>
                </a:gridCol>
                <a:gridCol w="987552">
                  <a:extLst>
                    <a:ext uri="{9D8B030D-6E8A-4147-A177-3AD203B41FA5}">
                      <a16:colId xmlns:a16="http://schemas.microsoft.com/office/drawing/2014/main" val="3142689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482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mvvenergie - 2023-04-13 16:30:20</a:t>
                      </a:r>
                      <a:r>
                        <a:rPr kumimoji="0" lang="en-US" sz="1000" b="0" i="0" u="none" strike="noStrike" kern="1200" cap="none" spc="0" normalizeH="0" baseline="0" noProof="0">
                          <a:ln>
                            <a:noFill/>
                          </a:ln>
                          <a:solidFill>
                            <a:prstClr val="black"/>
                          </a:solidFill>
                          <a:effectLst/>
                          <a:uLnTx/>
                          <a:uFillTx/>
                          <a:latin typeface="Calibri"/>
                          <a:ea typeface="+mn-ea"/>
                          <a:cs typeface="+mn-cs"/>
                        </a:rPr>
                        <a:t>
 𝐋𝐞𝐭𝐳𝐭𝐞 𝐂𝐡𝐚𝐧𝐜𝐞 𝐥𝐢𝐞𝐛𝐞 𝐕𝐞𝐫𝐞𝐢𝐧𝐞, 𝐣𝐞𝐭𝐳𝐭 𝐧𝐨𝐜𝐡 𝐬𝐜𝐡𝐧𝐞𝐥𝐥 𝐛𝐢𝐬 𝐳𝐮𝐦 17.04. 𝐦𝐢𝐭 𝐝𝐞𝐦 𝐇𝐞𝐫𝐳𝐞𝐧𝐬𝐩𝐫𝐨𝐣𝐞𝐤𝐭 𝐛𝐞𝐰𝐞𝐫𝐛𝐞𝐧! 
In der aktuellen Ausschreibungsrunde legen wir einen besonderen Fokus auf innovative und kreative Projekte zur Förderung von Kindern und Jugendlichen. Gefördert werden fünf Institutionen mit jeweils 2.000 Euro.
𝐀𝐛𝐥𝐚𝐮𝐟
Noch bis 17. April 2023 können sich Vereine, Organisationen und Institutionen über unsere Internet-Seite www.mvv.de/sponsoringfonds per Online-Formular bewerben. Nach Ende der Bewerbungsfrist gibt es eine öffentliche Abstimmung in der MVV-App „Meine MVV“. Diese läuft vom 10. bis 17. Mai 2023.
➡️ Ihr habt ein 💙-sprojekt oder kennt eines? Dann gleich bewerben!
#wirbegeisternmitenergie #mvvsponsoringfonds #mvv #vereine #mannheim #metropolregionrheinneckar #mrn #quadratestadt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122641583"/>
                  </a:ext>
                </a:extLst>
              </a:tr>
            </a:tbl>
          </a:graphicData>
        </a:graphic>
      </p:graphicFrame>
      <p:sp>
        <p:nvSpPr>
          <p:cNvPr id="4" name="Text Placeholder 3">
            <a:extLst>
              <a:ext uri="{FF2B5EF4-FFF2-40B4-BE49-F238E27FC236}">
                <a16:creationId xmlns:a16="http://schemas.microsoft.com/office/drawing/2014/main" id="{B3699114-8716-45A5-9CF7-DD940EC43EDB}"/>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2069499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FCD0F-2FC9-4ED1-B9C1-C53ED0EA2CDA}"/>
              </a:ext>
            </a:extLst>
          </p:cNvPr>
          <p:cNvSpPr>
            <a:spLocks noGrp="1"/>
          </p:cNvSpPr>
          <p:nvPr>
            <p:ph type="title"/>
          </p:nvPr>
        </p:nvSpPr>
        <p:spPr/>
        <p:txBody>
          <a:bodyPr/>
          <a:lstStyle/>
          <a:p>
            <a:r>
              <a:rPr lang="en-US"/>
              <a:t>Instagram Posts Table | All profiles - 8 of 16</a:t>
            </a:r>
          </a:p>
        </p:txBody>
      </p:sp>
      <p:graphicFrame>
        <p:nvGraphicFramePr>
          <p:cNvPr id="5" name="Table Placeholder 4">
            <a:extLst>
              <a:ext uri="{FF2B5EF4-FFF2-40B4-BE49-F238E27FC236}">
                <a16:creationId xmlns:a16="http://schemas.microsoft.com/office/drawing/2014/main" id="{D382472E-8B34-459F-B1B8-9887E6D93A5E}"/>
              </a:ext>
            </a:extLst>
          </p:cNvPr>
          <p:cNvGraphicFramePr>
            <a:graphicFrameLocks noGrp="1"/>
          </p:cNvGraphicFramePr>
          <p:nvPr>
            <p:ph type="tbl" sz="quarter" idx="13"/>
            <p:extLst>
              <p:ext uri="{D42A27DB-BD31-4B8C-83A1-F6EECF244321}">
                <p14:modId xmlns:p14="http://schemas.microsoft.com/office/powerpoint/2010/main" val="3099792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10046429"/>
                    </a:ext>
                  </a:extLst>
                </a:gridCol>
                <a:gridCol w="987552">
                  <a:extLst>
                    <a:ext uri="{9D8B030D-6E8A-4147-A177-3AD203B41FA5}">
                      <a16:colId xmlns:a16="http://schemas.microsoft.com/office/drawing/2014/main" val="3800909260"/>
                    </a:ext>
                  </a:extLst>
                </a:gridCol>
                <a:gridCol w="987552">
                  <a:extLst>
                    <a:ext uri="{9D8B030D-6E8A-4147-A177-3AD203B41FA5}">
                      <a16:colId xmlns:a16="http://schemas.microsoft.com/office/drawing/2014/main" val="4115566003"/>
                    </a:ext>
                  </a:extLst>
                </a:gridCol>
                <a:gridCol w="987552">
                  <a:extLst>
                    <a:ext uri="{9D8B030D-6E8A-4147-A177-3AD203B41FA5}">
                      <a16:colId xmlns:a16="http://schemas.microsoft.com/office/drawing/2014/main" val="4229645195"/>
                    </a:ext>
                  </a:extLst>
                </a:gridCol>
                <a:gridCol w="987552">
                  <a:extLst>
                    <a:ext uri="{9D8B030D-6E8A-4147-A177-3AD203B41FA5}">
                      <a16:colId xmlns:a16="http://schemas.microsoft.com/office/drawing/2014/main" val="2181189417"/>
                    </a:ext>
                  </a:extLst>
                </a:gridCol>
                <a:gridCol w="987552">
                  <a:extLst>
                    <a:ext uri="{9D8B030D-6E8A-4147-A177-3AD203B41FA5}">
                      <a16:colId xmlns:a16="http://schemas.microsoft.com/office/drawing/2014/main" val="171255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6979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1komma5grad_com - 2023-04-13 16:02:53</a:t>
                      </a:r>
                      <a:r>
                        <a:rPr kumimoji="0" lang="de-DE" sz="1000" b="0" i="0" u="none" strike="noStrike" kern="1200" cap="none" spc="0" normalizeH="0" baseline="0" noProof="0">
                          <a:ln>
                            <a:noFill/>
                          </a:ln>
                          <a:solidFill>
                            <a:prstClr val="black"/>
                          </a:solidFill>
                          <a:effectLst/>
                          <a:uLnTx/>
                          <a:uFillTx/>
                          <a:latin typeface="Calibri"/>
                          <a:ea typeface="+mn-ea"/>
                          <a:cs typeface="+mn-cs"/>
                        </a:rPr>
                        <a:t>
 Heartbeat-Appreciation-Post 💜 In dieser kleinen Box steckt so viel drin! 
🔗Alles was unser Energiemanager kann, erfährst du über den Link in der 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3128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mvvenergie - 2023-04-13 11:59:14</a:t>
                      </a:r>
                      <a:r>
                        <a:rPr kumimoji="0" lang="en-US" sz="1000" b="0" i="0" u="none" strike="noStrike" kern="1200" cap="none" spc="0" normalizeH="0" baseline="0" noProof="0">
                          <a:ln>
                            <a:noFill/>
                          </a:ln>
                          <a:solidFill>
                            <a:prstClr val="black"/>
                          </a:solidFill>
                          <a:effectLst/>
                          <a:uLnTx/>
                          <a:uFillTx/>
                          <a:latin typeface="Calibri"/>
                          <a:ea typeface="+mn-ea"/>
                          <a:cs typeface="+mn-cs"/>
                        </a:rPr>
                        <a:t>
 𝐅𝐫𝐢𝐬𝐜𝐡 𝐯𝐨𝐧 𝐝𝐞𝐫 𝐁𝐔𝐆𝐀23: 𝐕𝐨𝐫𝐠𝐞𝐬𝐜𝐡𝐦𝐚𝐜𝐤 𝐚𝐮𝐟 𝐮𝐧𝐬𝐞𝐫 𝐄𝐱𝐩𝐞𝐫𝐢𝐦𝐞𝐧𝐭𝐢𝐞𝐫𝐟𝐞𝐥𝐝 𝐠𝐞𝐟ä𝐥𝐥𝐢𝐠?
Wir haben für euch eine schnelle Runde gedreht und haben einen ersten Blick auf unsere Kunstinstallation parat. 
Unbedingt bei einem BUGA-Besuch bei uns hier das Smartphone bereithalten – denn die ikonische Kunst von horsthamann erwacht durch Augmented Reality in euren Händen zum Leben! 
#MVV #BW #Photography #art #BUGA23 #Kunst #AugmentedReality #WirBegeisternMitEnergie #LosBlühts #Bundesgartenschau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26257605"/>
                  </a:ext>
                </a:extLst>
              </a:tr>
            </a:tbl>
          </a:graphicData>
        </a:graphic>
      </p:graphicFrame>
      <p:sp>
        <p:nvSpPr>
          <p:cNvPr id="4" name="Text Placeholder 3">
            <a:extLst>
              <a:ext uri="{FF2B5EF4-FFF2-40B4-BE49-F238E27FC236}">
                <a16:creationId xmlns:a16="http://schemas.microsoft.com/office/drawing/2014/main" id="{281120F4-4C64-4FC2-A326-46A8B2DFE207}"/>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2637264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8CD1B-6487-4F11-9120-C16AFC1E8CB6}"/>
              </a:ext>
            </a:extLst>
          </p:cNvPr>
          <p:cNvSpPr>
            <a:spLocks noGrp="1"/>
          </p:cNvSpPr>
          <p:nvPr>
            <p:ph type="title"/>
          </p:nvPr>
        </p:nvSpPr>
        <p:spPr/>
        <p:txBody>
          <a:bodyPr/>
          <a:lstStyle/>
          <a:p>
            <a:r>
              <a:rPr lang="en-US"/>
              <a:t>Instagram Posts Table | All profiles - 9 of 16</a:t>
            </a:r>
          </a:p>
        </p:txBody>
      </p:sp>
      <p:graphicFrame>
        <p:nvGraphicFramePr>
          <p:cNvPr id="5" name="Table Placeholder 4">
            <a:extLst>
              <a:ext uri="{FF2B5EF4-FFF2-40B4-BE49-F238E27FC236}">
                <a16:creationId xmlns:a16="http://schemas.microsoft.com/office/drawing/2014/main" id="{C05800D5-0769-4E6D-B560-FDECBAD09599}"/>
              </a:ext>
            </a:extLst>
          </p:cNvPr>
          <p:cNvGraphicFramePr>
            <a:graphicFrameLocks noGrp="1"/>
          </p:cNvGraphicFramePr>
          <p:nvPr>
            <p:ph type="tbl" sz="quarter" idx="13"/>
            <p:extLst>
              <p:ext uri="{D42A27DB-BD31-4B8C-83A1-F6EECF244321}">
                <p14:modId xmlns:p14="http://schemas.microsoft.com/office/powerpoint/2010/main" val="1932807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04005"/>
                    </a:ext>
                  </a:extLst>
                </a:gridCol>
                <a:gridCol w="987552">
                  <a:extLst>
                    <a:ext uri="{9D8B030D-6E8A-4147-A177-3AD203B41FA5}">
                      <a16:colId xmlns:a16="http://schemas.microsoft.com/office/drawing/2014/main" val="3992750981"/>
                    </a:ext>
                  </a:extLst>
                </a:gridCol>
                <a:gridCol w="987552">
                  <a:extLst>
                    <a:ext uri="{9D8B030D-6E8A-4147-A177-3AD203B41FA5}">
                      <a16:colId xmlns:a16="http://schemas.microsoft.com/office/drawing/2014/main" val="1190297364"/>
                    </a:ext>
                  </a:extLst>
                </a:gridCol>
                <a:gridCol w="987552">
                  <a:extLst>
                    <a:ext uri="{9D8B030D-6E8A-4147-A177-3AD203B41FA5}">
                      <a16:colId xmlns:a16="http://schemas.microsoft.com/office/drawing/2014/main" val="3600550182"/>
                    </a:ext>
                  </a:extLst>
                </a:gridCol>
                <a:gridCol w="987552">
                  <a:extLst>
                    <a:ext uri="{9D8B030D-6E8A-4147-A177-3AD203B41FA5}">
                      <a16:colId xmlns:a16="http://schemas.microsoft.com/office/drawing/2014/main" val="280027511"/>
                    </a:ext>
                  </a:extLst>
                </a:gridCol>
                <a:gridCol w="987552">
                  <a:extLst>
                    <a:ext uri="{9D8B030D-6E8A-4147-A177-3AD203B41FA5}">
                      <a16:colId xmlns:a16="http://schemas.microsoft.com/office/drawing/2014/main" val="243651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716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- 2023-04-13 09:58:40</a:t>
                      </a:r>
                      <a:r>
                        <a:rPr kumimoji="0" lang="de-DE" sz="1000" b="0" i="0" u="none" strike="noStrike" kern="1200" cap="none" spc="0" normalizeH="0" baseline="0" noProof="0">
                          <a:ln>
                            <a:noFill/>
                          </a:ln>
                          <a:solidFill>
                            <a:prstClr val="black"/>
                          </a:solidFill>
                          <a:effectLst/>
                          <a:uLnTx/>
                          <a:uFillTx/>
                          <a:latin typeface="Calibri"/>
                          <a:ea typeface="+mn-ea"/>
                          <a:cs typeface="+mn-cs"/>
                        </a:rPr>
                        <a:t>
 𝐃𝐞𝐮𝐭𝐬𝐜𝐡𝐥𝐚𝐧𝐝 𝐮𝐧𝐝 𝐄𝐧𝐠𝐥𝐚𝐧𝐝: 𝐁𝐞𝐭𝐭𝐞𝐫 𝐭𝐨𝐠𝐞𝐭𝐡𝐞𝐫! 🙌 
Sechs technische Studierende und ihre Dozenten des City College Plymouth sind noch bis Freitag zu Gast bei uns in Mannheim. 
Von- und miteinander lernen, sich dabei besser verstehen und Land und Kultur persönlich erleben: das sind Ziele der gemeinsamen Zeit. Dafür haben die Gäste mit ihren deutschen Paten vielfältige Möglichkeiten. Beispielsweise bei einem Praxisprojekt, im Gespräch und in Sprach-Trainings, aber auch in der gemeinsamen Freizeit. 
Da die MVV Environment Devonport in Plymouth eine Tochtergesellschaft der MVV Umwelt ist, gehörte ein Besuch bei den Kolleginnen und Kollegen der MVV Umwelt GmbH natürlich auch mit auf die Agenda. 
“Ich bin begeistert, dass wir mit unseren Ausbildungsgruppen nun wieder die interkulturelle Zusammenarbeit erleben können. Jeder profitiert von der Begegnung mit Menschen anderer Länder. Mut und Toleranz, sowie Gemeinschaft und Wertschätzung entwickeln sich ganz selbstverständlich. Als nächstes steht ein Besuch unserer Gruppe in Plymouth auf dem Plan,“ so Ausbildungsleiterin Angela Metzger. 
Sean Ingram, Dozent der Ausbildungsgruppe aus Plymouth, über die Zeit: “I had an amazing time in Germany. Everyone at MVV have made us all feel so welcome, I don’t know how to thank you.” 
#mvv #ausbildung #kooperation #austausch #plymouth #wirbegeisternmitenergie #environment #klimapositiv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73804639"/>
                  </a:ext>
                </a:extLst>
              </a:tr>
            </a:tbl>
          </a:graphicData>
        </a:graphic>
      </p:graphicFrame>
      <p:sp>
        <p:nvSpPr>
          <p:cNvPr id="4" name="Text Placeholder 3">
            <a:extLst>
              <a:ext uri="{FF2B5EF4-FFF2-40B4-BE49-F238E27FC236}">
                <a16:creationId xmlns:a16="http://schemas.microsoft.com/office/drawing/2014/main" id="{DC5CBFAD-5965-4834-B711-20E4E25758B7}"/>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457621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3EF3-16A1-47BD-A818-093265F86635}"/>
              </a:ext>
            </a:extLst>
          </p:cNvPr>
          <p:cNvSpPr>
            <a:spLocks noGrp="1"/>
          </p:cNvSpPr>
          <p:nvPr>
            <p:ph type="title"/>
          </p:nvPr>
        </p:nvSpPr>
        <p:spPr/>
        <p:txBody>
          <a:bodyPr/>
          <a:lstStyle/>
          <a:p>
            <a:r>
              <a:rPr lang="en-US"/>
              <a:t>Instagram Posts Table | All profiles - 10 of 16</a:t>
            </a:r>
          </a:p>
        </p:txBody>
      </p:sp>
      <p:graphicFrame>
        <p:nvGraphicFramePr>
          <p:cNvPr id="5" name="Table Placeholder 4">
            <a:extLst>
              <a:ext uri="{FF2B5EF4-FFF2-40B4-BE49-F238E27FC236}">
                <a16:creationId xmlns:a16="http://schemas.microsoft.com/office/drawing/2014/main" id="{1FBDA288-D69D-4FAF-9219-26D8B35F3657}"/>
              </a:ext>
            </a:extLst>
          </p:cNvPr>
          <p:cNvGraphicFramePr>
            <a:graphicFrameLocks noGrp="1"/>
          </p:cNvGraphicFramePr>
          <p:nvPr>
            <p:ph type="tbl" sz="quarter" idx="13"/>
            <p:extLst>
              <p:ext uri="{D42A27DB-BD31-4B8C-83A1-F6EECF244321}">
                <p14:modId xmlns:p14="http://schemas.microsoft.com/office/powerpoint/2010/main" val="3360636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0283511"/>
                    </a:ext>
                  </a:extLst>
                </a:gridCol>
                <a:gridCol w="987552">
                  <a:extLst>
                    <a:ext uri="{9D8B030D-6E8A-4147-A177-3AD203B41FA5}">
                      <a16:colId xmlns:a16="http://schemas.microsoft.com/office/drawing/2014/main" val="4223248535"/>
                    </a:ext>
                  </a:extLst>
                </a:gridCol>
                <a:gridCol w="987552">
                  <a:extLst>
                    <a:ext uri="{9D8B030D-6E8A-4147-A177-3AD203B41FA5}">
                      <a16:colId xmlns:a16="http://schemas.microsoft.com/office/drawing/2014/main" val="1309640874"/>
                    </a:ext>
                  </a:extLst>
                </a:gridCol>
                <a:gridCol w="987552">
                  <a:extLst>
                    <a:ext uri="{9D8B030D-6E8A-4147-A177-3AD203B41FA5}">
                      <a16:colId xmlns:a16="http://schemas.microsoft.com/office/drawing/2014/main" val="2447275254"/>
                    </a:ext>
                  </a:extLst>
                </a:gridCol>
                <a:gridCol w="987552">
                  <a:extLst>
                    <a:ext uri="{9D8B030D-6E8A-4147-A177-3AD203B41FA5}">
                      <a16:colId xmlns:a16="http://schemas.microsoft.com/office/drawing/2014/main" val="3956151120"/>
                    </a:ext>
                  </a:extLst>
                </a:gridCol>
                <a:gridCol w="987552">
                  <a:extLst>
                    <a:ext uri="{9D8B030D-6E8A-4147-A177-3AD203B41FA5}">
                      <a16:colId xmlns:a16="http://schemas.microsoft.com/office/drawing/2014/main" val="339113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712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- 2023-04-13 08:40:16</a:t>
                      </a:r>
                      <a:r>
                        <a:rPr kumimoji="0" lang="de-DE" sz="1000" b="0" i="0" u="none" strike="noStrike" kern="1200" cap="none" spc="0" normalizeH="0" baseline="0" noProof="0">
                          <a:ln>
                            <a:noFill/>
                          </a:ln>
                          <a:solidFill>
                            <a:prstClr val="black"/>
                          </a:solidFill>
                          <a:effectLst/>
                          <a:uLnTx/>
                          <a:uFillTx/>
                          <a:latin typeface="Calibri"/>
                          <a:ea typeface="+mn-ea"/>
                          <a:cs typeface="+mn-cs"/>
                        </a:rPr>
                        <a:t>
 ⏰𝐍𝐨𝐜𝐡 𝐞𝐢𝐧 𝐓𝐚𝐠: 𝐌𝐨𝐫𝐠𝐞𝐧 𝐠𝐞𝐡𝐭’𝐬 𝐥𝐨𝐬🌸
Noch ist der Vorhang geschlossen und einige MVV-Highlights gut verpackt. Aber nicht mehr lange: 
In wenigen Stunden öffnet die BUGA23 ihre Tore. 
Wir freuen uns auf ein halbes Jahr im Zeichen von #klimapostiv, das im wahrsten Sinne des Wortes „greifbar“ für Besuchende und Interessierte wird. 
Besucht uns und macht euch ab morgen selbst ein Bild, wenn wir gemeinsam mit der Bundesgartenschau „aufblühen“!
#BUGA23 #LosBlühts #MVV #BesteAussichten #MVV #WirbegeisternmitEnergie #klimapositiv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525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- 2023-04-12 16:02:41</a:t>
                      </a:r>
                      <a:r>
                        <a:rPr kumimoji="0" lang="en-US" sz="1000" b="0" i="0" u="none" strike="noStrike" kern="1200" cap="none" spc="0" normalizeH="0" baseline="0" noProof="0">
                          <a:ln>
                            <a:noFill/>
                          </a:ln>
                          <a:solidFill>
                            <a:prstClr val="black"/>
                          </a:solidFill>
                          <a:effectLst/>
                          <a:uLnTx/>
                          <a:uFillTx/>
                          <a:latin typeface="Calibri"/>
                          <a:ea typeface="+mn-ea"/>
                          <a:cs typeface="+mn-cs"/>
                        </a:rPr>
                        <a:t>
 Vier 👀 sehen besser als zwei! 
📸 1komma5grad_goettingen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00247253"/>
                  </a:ext>
                </a:extLst>
              </a:tr>
            </a:tbl>
          </a:graphicData>
        </a:graphic>
      </p:graphicFrame>
      <p:sp>
        <p:nvSpPr>
          <p:cNvPr id="4" name="Text Placeholder 3">
            <a:extLst>
              <a:ext uri="{FF2B5EF4-FFF2-40B4-BE49-F238E27FC236}">
                <a16:creationId xmlns:a16="http://schemas.microsoft.com/office/drawing/2014/main" id="{2AF58152-CCC7-4DEB-BE19-0C8C97AABC52}"/>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43665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EA874-6E13-4D86-A2EB-9693F8E870CB}"/>
              </a:ext>
            </a:extLst>
          </p:cNvPr>
          <p:cNvSpPr>
            <a:spLocks noGrp="1"/>
          </p:cNvSpPr>
          <p:nvPr>
            <p:ph type="title"/>
          </p:nvPr>
        </p:nvSpPr>
        <p:spPr/>
        <p:txBody>
          <a:bodyPr/>
          <a:lstStyle/>
          <a:p>
            <a:r>
              <a:rPr lang="en-US"/>
              <a:t>Instagram Posts Table | All profiles - 11 of 16</a:t>
            </a:r>
          </a:p>
        </p:txBody>
      </p:sp>
      <p:graphicFrame>
        <p:nvGraphicFramePr>
          <p:cNvPr id="5" name="Table Placeholder 4">
            <a:extLst>
              <a:ext uri="{FF2B5EF4-FFF2-40B4-BE49-F238E27FC236}">
                <a16:creationId xmlns:a16="http://schemas.microsoft.com/office/drawing/2014/main" id="{4D8E133E-73D3-45FD-BD85-F8D50BEFFA1E}"/>
              </a:ext>
            </a:extLst>
          </p:cNvPr>
          <p:cNvGraphicFramePr>
            <a:graphicFrameLocks noGrp="1"/>
          </p:cNvGraphicFramePr>
          <p:nvPr>
            <p:ph type="tbl" sz="quarter" idx="13"/>
            <p:extLst>
              <p:ext uri="{D42A27DB-BD31-4B8C-83A1-F6EECF244321}">
                <p14:modId xmlns:p14="http://schemas.microsoft.com/office/powerpoint/2010/main" val="344222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15685191"/>
                    </a:ext>
                  </a:extLst>
                </a:gridCol>
                <a:gridCol w="987552">
                  <a:extLst>
                    <a:ext uri="{9D8B030D-6E8A-4147-A177-3AD203B41FA5}">
                      <a16:colId xmlns:a16="http://schemas.microsoft.com/office/drawing/2014/main" val="445930360"/>
                    </a:ext>
                  </a:extLst>
                </a:gridCol>
                <a:gridCol w="987552">
                  <a:extLst>
                    <a:ext uri="{9D8B030D-6E8A-4147-A177-3AD203B41FA5}">
                      <a16:colId xmlns:a16="http://schemas.microsoft.com/office/drawing/2014/main" val="4037807815"/>
                    </a:ext>
                  </a:extLst>
                </a:gridCol>
                <a:gridCol w="987552">
                  <a:extLst>
                    <a:ext uri="{9D8B030D-6E8A-4147-A177-3AD203B41FA5}">
                      <a16:colId xmlns:a16="http://schemas.microsoft.com/office/drawing/2014/main" val="525278362"/>
                    </a:ext>
                  </a:extLst>
                </a:gridCol>
                <a:gridCol w="987552">
                  <a:extLst>
                    <a:ext uri="{9D8B030D-6E8A-4147-A177-3AD203B41FA5}">
                      <a16:colId xmlns:a16="http://schemas.microsoft.com/office/drawing/2014/main" val="3740425930"/>
                    </a:ext>
                  </a:extLst>
                </a:gridCol>
                <a:gridCol w="987552">
                  <a:extLst>
                    <a:ext uri="{9D8B030D-6E8A-4147-A177-3AD203B41FA5}">
                      <a16:colId xmlns:a16="http://schemas.microsoft.com/office/drawing/2014/main" val="160176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334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- 2023-04-12 15:57:19</a:t>
                      </a:r>
                      <a:r>
                        <a:rPr kumimoji="0" lang="de-DE" sz="1000" b="0" i="0" u="none" strike="noStrike" kern="1200" cap="none" spc="0" normalizeH="0" baseline="0" noProof="0">
                          <a:ln>
                            <a:noFill/>
                          </a:ln>
                          <a:solidFill>
                            <a:prstClr val="black"/>
                          </a:solidFill>
                          <a:effectLst/>
                          <a:uLnTx/>
                          <a:uFillTx/>
                          <a:latin typeface="Calibri"/>
                          <a:ea typeface="+mn-ea"/>
                          <a:cs typeface="+mn-cs"/>
                        </a:rPr>
                        <a:t>
 Haben Sie schon mal versucht, Ihr Elektroauto aufzuladen und keine Ladestation in der Nähe gefunden? 🔌
In #Mannheim und Umgebung passiert Ihnen das nicht. Denn hier treiben wir den Ausbau der Ladeinfrastruktur voran. 💪
#ladeinfrastruktur #elektromobilität #umweltschutz #mvvsmartcity #mvv #wirbegeisernmitenergie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3065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mvvenergie - 2023-04-12 13:14:00</a:t>
                      </a:r>
                      <a:r>
                        <a:rPr kumimoji="0" lang="en-US" sz="1000" b="0" i="0" u="none" strike="noStrike" kern="1200" cap="none" spc="0" normalizeH="0" baseline="0" noProof="0">
                          <a:ln>
                            <a:noFill/>
                          </a:ln>
                          <a:solidFill>
                            <a:prstClr val="black"/>
                          </a:solidFill>
                          <a:effectLst/>
                          <a:uLnTx/>
                          <a:uFillTx/>
                          <a:latin typeface="Calibri"/>
                          <a:ea typeface="+mn-ea"/>
                          <a:cs typeface="+mn-cs"/>
                        </a:rPr>
                        <a:t>
 𝐃𝐢𝐫 𝐔𝐡𝐫 𝐭𝐢𝐜𝐤𝐭, 𝐝𝐢𝐞 𝐄𝐫ö𝐟𝐟𝐧𝐮𝐧𝐠 𝐫ü𝐜𝐤𝐭 𝐧ä𝐡𝐞𝐫 🤩! Wir sind schon total im BUGA23-Fieber und geben euch hier einen exklusiven Einblick zur MVV-Präsenz in der U-Halle. 
#BUGA23 #Bundesgartenschau #UHalle #BUGA #MVV #WirbeisternMitEnergie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2541041"/>
                  </a:ext>
                </a:extLst>
              </a:tr>
            </a:tbl>
          </a:graphicData>
        </a:graphic>
      </p:graphicFrame>
      <p:sp>
        <p:nvSpPr>
          <p:cNvPr id="4" name="Text Placeholder 3">
            <a:extLst>
              <a:ext uri="{FF2B5EF4-FFF2-40B4-BE49-F238E27FC236}">
                <a16:creationId xmlns:a16="http://schemas.microsoft.com/office/drawing/2014/main" id="{38794B33-51CF-4C8A-A648-E0C498591502}"/>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1946418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E4247-65D3-4EFC-BFD5-E9A82ED57F91}"/>
              </a:ext>
            </a:extLst>
          </p:cNvPr>
          <p:cNvSpPr>
            <a:spLocks noGrp="1"/>
          </p:cNvSpPr>
          <p:nvPr>
            <p:ph type="title"/>
          </p:nvPr>
        </p:nvSpPr>
        <p:spPr/>
        <p:txBody>
          <a:bodyPr/>
          <a:lstStyle/>
          <a:p>
            <a:r>
              <a:rPr lang="en-US"/>
              <a:t>Instagram Posts Table | All profiles - 12 of 16</a:t>
            </a:r>
          </a:p>
        </p:txBody>
      </p:sp>
      <p:graphicFrame>
        <p:nvGraphicFramePr>
          <p:cNvPr id="5" name="Table Placeholder 4">
            <a:extLst>
              <a:ext uri="{FF2B5EF4-FFF2-40B4-BE49-F238E27FC236}">
                <a16:creationId xmlns:a16="http://schemas.microsoft.com/office/drawing/2014/main" id="{25157F8A-EEBC-40E4-B99E-21FC43DB74CD}"/>
              </a:ext>
            </a:extLst>
          </p:cNvPr>
          <p:cNvGraphicFramePr>
            <a:graphicFrameLocks noGrp="1"/>
          </p:cNvGraphicFramePr>
          <p:nvPr>
            <p:ph type="tbl" sz="quarter" idx="13"/>
            <p:extLst>
              <p:ext uri="{D42A27DB-BD31-4B8C-83A1-F6EECF244321}">
                <p14:modId xmlns:p14="http://schemas.microsoft.com/office/powerpoint/2010/main" val="410936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03393424"/>
                    </a:ext>
                  </a:extLst>
                </a:gridCol>
                <a:gridCol w="987552">
                  <a:extLst>
                    <a:ext uri="{9D8B030D-6E8A-4147-A177-3AD203B41FA5}">
                      <a16:colId xmlns:a16="http://schemas.microsoft.com/office/drawing/2014/main" val="1396542922"/>
                    </a:ext>
                  </a:extLst>
                </a:gridCol>
                <a:gridCol w="987552">
                  <a:extLst>
                    <a:ext uri="{9D8B030D-6E8A-4147-A177-3AD203B41FA5}">
                      <a16:colId xmlns:a16="http://schemas.microsoft.com/office/drawing/2014/main" val="3611416064"/>
                    </a:ext>
                  </a:extLst>
                </a:gridCol>
                <a:gridCol w="987552">
                  <a:extLst>
                    <a:ext uri="{9D8B030D-6E8A-4147-A177-3AD203B41FA5}">
                      <a16:colId xmlns:a16="http://schemas.microsoft.com/office/drawing/2014/main" val="799509945"/>
                    </a:ext>
                  </a:extLst>
                </a:gridCol>
                <a:gridCol w="987552">
                  <a:extLst>
                    <a:ext uri="{9D8B030D-6E8A-4147-A177-3AD203B41FA5}">
                      <a16:colId xmlns:a16="http://schemas.microsoft.com/office/drawing/2014/main" val="2400835476"/>
                    </a:ext>
                  </a:extLst>
                </a:gridCol>
                <a:gridCol w="987552">
                  <a:extLst>
                    <a:ext uri="{9D8B030D-6E8A-4147-A177-3AD203B41FA5}">
                      <a16:colId xmlns:a16="http://schemas.microsoft.com/office/drawing/2014/main" val="1363802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6129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- 2023-04-12 08:30:14</a:t>
                      </a:r>
                      <a:r>
                        <a:rPr kumimoji="0" lang="de-DE" sz="1000" b="0" i="0" u="none" strike="noStrike" kern="1200" cap="none" spc="0" normalizeH="0" baseline="0" noProof="0">
                          <a:ln>
                            <a:noFill/>
                          </a:ln>
                          <a:solidFill>
                            <a:prstClr val="black"/>
                          </a:solidFill>
                          <a:effectLst/>
                          <a:uLnTx/>
                          <a:uFillTx/>
                          <a:latin typeface="Calibri"/>
                          <a:ea typeface="+mn-ea"/>
                          <a:cs typeface="+mn-cs"/>
                        </a:rPr>
                        <a:t>
 𝐍𝐨𝐜𝐡 𝐳𝐰𝐞𝐢 𝐓𝐚𝐠𝐞! 
Aktiv in einen konstruktiven Dialog gehen: für uns auch bei der buga23 ein zentrales Thema! 
Dazu Sebastian Ackermann, Leiter von Kommunikation und Marke bei MVV Energie AG: 
„Klimaschutz und Energiewende gehen uns alle an. Wir können diese größte Herausforderung unserer Zeit bewältigen. Startpunkt dafür ist Kommunikation: Konstruktiver Dialog, dem gemeinsames Handeln folgt. Und weil wir wissen, dass Wandel unabhängig vom Alter beginnt, bieten wir auf der BUGA unter anderem unterhaltsame Workshops rund um die Themen Energie und Klima für Schulklassen an.“ 
🙋‍♂️ 🙋‍♀️ Die Workshops unter dem Titel „BUGA macht Schule“ werden tatkräftig von MVV-Auszubildenden und unseren dual Studierenden unterstützt. 
🗨 Wir freuen uns jetzt schon und werden in den kommenden Wochen von und über unseren Austausch berichten!
#MVV #BUGA23 #Azubis #DHBW #Kommunikation #Energiewende #Azubis #Dialog #DualeStudenten #LosBlühts #Countdown #Bundesgartenschau #Mannheim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49980597"/>
                  </a:ext>
                </a:extLst>
              </a:tr>
            </a:tbl>
          </a:graphicData>
        </a:graphic>
      </p:graphicFrame>
      <p:sp>
        <p:nvSpPr>
          <p:cNvPr id="4" name="Text Placeholder 3">
            <a:extLst>
              <a:ext uri="{FF2B5EF4-FFF2-40B4-BE49-F238E27FC236}">
                <a16:creationId xmlns:a16="http://schemas.microsoft.com/office/drawing/2014/main" id="{14760E8D-6E01-4DB7-9619-3E5F25DA616D}"/>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1350819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134B1-67AA-4A18-9847-2A50F91268E0}"/>
              </a:ext>
            </a:extLst>
          </p:cNvPr>
          <p:cNvSpPr>
            <a:spLocks noGrp="1"/>
          </p:cNvSpPr>
          <p:nvPr>
            <p:ph type="title"/>
          </p:nvPr>
        </p:nvSpPr>
        <p:spPr/>
        <p:txBody>
          <a:bodyPr/>
          <a:lstStyle/>
          <a:p>
            <a:r>
              <a:rPr lang="en-US"/>
              <a:t>Instagram Posts Table | All profiles - 13 of 16</a:t>
            </a:r>
          </a:p>
        </p:txBody>
      </p:sp>
      <p:graphicFrame>
        <p:nvGraphicFramePr>
          <p:cNvPr id="5" name="Table Placeholder 4">
            <a:extLst>
              <a:ext uri="{FF2B5EF4-FFF2-40B4-BE49-F238E27FC236}">
                <a16:creationId xmlns:a16="http://schemas.microsoft.com/office/drawing/2014/main" id="{53C14B1A-38D7-4BF8-A342-8E2D0F1F70DB}"/>
              </a:ext>
            </a:extLst>
          </p:cNvPr>
          <p:cNvGraphicFramePr>
            <a:graphicFrameLocks noGrp="1"/>
          </p:cNvGraphicFramePr>
          <p:nvPr>
            <p:ph type="tbl" sz="quarter" idx="13"/>
            <p:extLst>
              <p:ext uri="{D42A27DB-BD31-4B8C-83A1-F6EECF244321}">
                <p14:modId xmlns:p14="http://schemas.microsoft.com/office/powerpoint/2010/main" val="2525393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12895317"/>
                    </a:ext>
                  </a:extLst>
                </a:gridCol>
                <a:gridCol w="987552">
                  <a:extLst>
                    <a:ext uri="{9D8B030D-6E8A-4147-A177-3AD203B41FA5}">
                      <a16:colId xmlns:a16="http://schemas.microsoft.com/office/drawing/2014/main" val="4065855129"/>
                    </a:ext>
                  </a:extLst>
                </a:gridCol>
                <a:gridCol w="987552">
                  <a:extLst>
                    <a:ext uri="{9D8B030D-6E8A-4147-A177-3AD203B41FA5}">
                      <a16:colId xmlns:a16="http://schemas.microsoft.com/office/drawing/2014/main" val="788976815"/>
                    </a:ext>
                  </a:extLst>
                </a:gridCol>
                <a:gridCol w="987552">
                  <a:extLst>
                    <a:ext uri="{9D8B030D-6E8A-4147-A177-3AD203B41FA5}">
                      <a16:colId xmlns:a16="http://schemas.microsoft.com/office/drawing/2014/main" val="1249766590"/>
                    </a:ext>
                  </a:extLst>
                </a:gridCol>
                <a:gridCol w="987552">
                  <a:extLst>
                    <a:ext uri="{9D8B030D-6E8A-4147-A177-3AD203B41FA5}">
                      <a16:colId xmlns:a16="http://schemas.microsoft.com/office/drawing/2014/main" val="24376558"/>
                    </a:ext>
                  </a:extLst>
                </a:gridCol>
                <a:gridCol w="987552">
                  <a:extLst>
                    <a:ext uri="{9D8B030D-6E8A-4147-A177-3AD203B41FA5}">
                      <a16:colId xmlns:a16="http://schemas.microsoft.com/office/drawing/2014/main" val="1090249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8175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1komma5grad_com - 2023-04-11 17:59:31</a:t>
                      </a:r>
                      <a:r>
                        <a:rPr kumimoji="0" lang="de-DE" sz="1000" b="0" i="0" u="none" strike="noStrike" kern="1200" cap="none" spc="0" normalizeH="0" baseline="0" noProof="0">
                          <a:ln>
                            <a:noFill/>
                          </a:ln>
                          <a:solidFill>
                            <a:prstClr val="black"/>
                          </a:solidFill>
                          <a:effectLst/>
                          <a:uLnTx/>
                          <a:uFillTx/>
                          <a:latin typeface="Calibri"/>
                          <a:ea typeface="+mn-ea"/>
                          <a:cs typeface="+mn-cs"/>
                        </a:rPr>
                        <a:t>
 Johannes Rieger öffnet die Türen von 1KOMMA5° Augsburg! Mit starkem Team im Gepäck bringt er CO2-neutrales Leben in den Südwesten Bayerns.
Du hast Interesse an einem Klimaschutzsystem für dein Zuhause und kommst aus der Gegend? Sende uns deine Anfrage über den Link in der Bio und wir beraten dich gerne.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26372086"/>
                  </a:ext>
                </a:extLst>
              </a:tr>
            </a:tbl>
          </a:graphicData>
        </a:graphic>
      </p:graphicFrame>
      <p:sp>
        <p:nvSpPr>
          <p:cNvPr id="4" name="Text Placeholder 3">
            <a:extLst>
              <a:ext uri="{FF2B5EF4-FFF2-40B4-BE49-F238E27FC236}">
                <a16:creationId xmlns:a16="http://schemas.microsoft.com/office/drawing/2014/main" id="{DF4BE613-1E0B-45FE-82C5-E5FD4FD63F51}"/>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3905087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04A6C-70F4-4855-8353-3DB04082DA63}"/>
              </a:ext>
            </a:extLst>
          </p:cNvPr>
          <p:cNvSpPr>
            <a:spLocks noGrp="1"/>
          </p:cNvSpPr>
          <p:nvPr>
            <p:ph type="title"/>
          </p:nvPr>
        </p:nvSpPr>
        <p:spPr/>
        <p:txBody>
          <a:bodyPr/>
          <a:lstStyle/>
          <a:p>
            <a:r>
              <a:rPr lang="en-US"/>
              <a:t>Instagram Posts Table | All profiles - 14 of 16</a:t>
            </a:r>
          </a:p>
        </p:txBody>
      </p:sp>
      <p:graphicFrame>
        <p:nvGraphicFramePr>
          <p:cNvPr id="5" name="Table Placeholder 4">
            <a:extLst>
              <a:ext uri="{FF2B5EF4-FFF2-40B4-BE49-F238E27FC236}">
                <a16:creationId xmlns:a16="http://schemas.microsoft.com/office/drawing/2014/main" id="{B38198F0-EE29-4AF3-9634-2433350EB85D}"/>
              </a:ext>
            </a:extLst>
          </p:cNvPr>
          <p:cNvGraphicFramePr>
            <a:graphicFrameLocks noGrp="1"/>
          </p:cNvGraphicFramePr>
          <p:nvPr>
            <p:ph type="tbl" sz="quarter" idx="13"/>
            <p:extLst>
              <p:ext uri="{D42A27DB-BD31-4B8C-83A1-F6EECF244321}">
                <p14:modId xmlns:p14="http://schemas.microsoft.com/office/powerpoint/2010/main" val="3815075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7426607"/>
                    </a:ext>
                  </a:extLst>
                </a:gridCol>
                <a:gridCol w="987552">
                  <a:extLst>
                    <a:ext uri="{9D8B030D-6E8A-4147-A177-3AD203B41FA5}">
                      <a16:colId xmlns:a16="http://schemas.microsoft.com/office/drawing/2014/main" val="2321773678"/>
                    </a:ext>
                  </a:extLst>
                </a:gridCol>
                <a:gridCol w="987552">
                  <a:extLst>
                    <a:ext uri="{9D8B030D-6E8A-4147-A177-3AD203B41FA5}">
                      <a16:colId xmlns:a16="http://schemas.microsoft.com/office/drawing/2014/main" val="4024977224"/>
                    </a:ext>
                  </a:extLst>
                </a:gridCol>
                <a:gridCol w="987552">
                  <a:extLst>
                    <a:ext uri="{9D8B030D-6E8A-4147-A177-3AD203B41FA5}">
                      <a16:colId xmlns:a16="http://schemas.microsoft.com/office/drawing/2014/main" val="168190122"/>
                    </a:ext>
                  </a:extLst>
                </a:gridCol>
                <a:gridCol w="987552">
                  <a:extLst>
                    <a:ext uri="{9D8B030D-6E8A-4147-A177-3AD203B41FA5}">
                      <a16:colId xmlns:a16="http://schemas.microsoft.com/office/drawing/2014/main" val="1382067016"/>
                    </a:ext>
                  </a:extLst>
                </a:gridCol>
                <a:gridCol w="987552">
                  <a:extLst>
                    <a:ext uri="{9D8B030D-6E8A-4147-A177-3AD203B41FA5}">
                      <a16:colId xmlns:a16="http://schemas.microsoft.com/office/drawing/2014/main" val="253628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627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- 2023-04-11 07:55:13</a:t>
                      </a:r>
                      <a:r>
                        <a:rPr kumimoji="0" lang="de-DE" sz="1000" b="0" i="0" u="none" strike="noStrike" kern="1200" cap="none" spc="0" normalizeH="0" baseline="0" noProof="0">
                          <a:ln>
                            <a:noFill/>
                          </a:ln>
                          <a:solidFill>
                            <a:prstClr val="black"/>
                          </a:solidFill>
                          <a:effectLst/>
                          <a:uLnTx/>
                          <a:uFillTx/>
                          <a:latin typeface="Calibri"/>
                          <a:ea typeface="+mn-ea"/>
                          <a:cs typeface="+mn-cs"/>
                        </a:rPr>
                        <a:t>
 𝐍𝐨𝐜𝐡 3 𝐓𝐚𝐠𝐞! 
Mit Energie, Klima und Umwelt stehen drei der vier BUGA-Leitthemen im Fokus unserer Arbeit und spiegeln sich entsprechend in unserem Auftritt wider. 
Auf etwa 300 Quadratmetern Ausstellungsfläche präsentieren wir auf Spinelli das Mannheimer Modell und erklären leicht anschaulich, wie der Weg hin zu unserer #klimapositiven Zukunft ab 2040 aussieht. 
𝐁𝐲 𝐭𝐡𝐞 𝐰𝐚𝐲: „Alles, was wir auf unserer Fläche aufbauen, kann nach der BUGA wiederverwendet werden. Der Nachhaltigkeits-Aspekt war bei der gesamten Installation ein wichtiger Faktor“, erklärt Felix Otterbeck, Teamleiter Veranstaltungsmanagement bei MVV.
Kommt gern bei uns in der U-Halle oder auf dem Experimentierfeld vorbei und macht euch selbst ein Bild – wir freuen uns! 
#BUGA23 #MVV #WirbegeisternMitEnergie #Nachhaltigkeit #klimapositiv #Bundesgartenschau #LosBlühts #MannheimerModell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03912828"/>
                  </a:ext>
                </a:extLst>
              </a:tr>
            </a:tbl>
          </a:graphicData>
        </a:graphic>
      </p:graphicFrame>
      <p:sp>
        <p:nvSpPr>
          <p:cNvPr id="4" name="Text Placeholder 3">
            <a:extLst>
              <a:ext uri="{FF2B5EF4-FFF2-40B4-BE49-F238E27FC236}">
                <a16:creationId xmlns:a16="http://schemas.microsoft.com/office/drawing/2014/main" id="{3AF0E63D-529D-46FD-81F7-E8025ACFB798}"/>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706645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F4A3-15A8-4AF9-B723-F9FE4884D57F}"/>
              </a:ext>
            </a:extLst>
          </p:cNvPr>
          <p:cNvSpPr>
            <a:spLocks noGrp="1"/>
          </p:cNvSpPr>
          <p:nvPr>
            <p:ph type="title"/>
          </p:nvPr>
        </p:nvSpPr>
        <p:spPr/>
        <p:txBody>
          <a:bodyPr/>
          <a:lstStyle/>
          <a:p>
            <a:r>
              <a:rPr lang="en-US"/>
              <a:t>Instagram Posts Table | All profiles - 15 of 16</a:t>
            </a:r>
          </a:p>
        </p:txBody>
      </p:sp>
      <p:graphicFrame>
        <p:nvGraphicFramePr>
          <p:cNvPr id="5" name="Table Placeholder 4">
            <a:extLst>
              <a:ext uri="{FF2B5EF4-FFF2-40B4-BE49-F238E27FC236}">
                <a16:creationId xmlns:a16="http://schemas.microsoft.com/office/drawing/2014/main" id="{9B977797-756A-44E8-8BD5-5F39D9EBF511}"/>
              </a:ext>
            </a:extLst>
          </p:cNvPr>
          <p:cNvGraphicFramePr>
            <a:graphicFrameLocks noGrp="1"/>
          </p:cNvGraphicFramePr>
          <p:nvPr>
            <p:ph type="tbl" sz="quarter" idx="13"/>
            <p:extLst>
              <p:ext uri="{D42A27DB-BD31-4B8C-83A1-F6EECF244321}">
                <p14:modId xmlns:p14="http://schemas.microsoft.com/office/powerpoint/2010/main" val="195450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60395783"/>
                    </a:ext>
                  </a:extLst>
                </a:gridCol>
                <a:gridCol w="987552">
                  <a:extLst>
                    <a:ext uri="{9D8B030D-6E8A-4147-A177-3AD203B41FA5}">
                      <a16:colId xmlns:a16="http://schemas.microsoft.com/office/drawing/2014/main" val="3815754467"/>
                    </a:ext>
                  </a:extLst>
                </a:gridCol>
                <a:gridCol w="987552">
                  <a:extLst>
                    <a:ext uri="{9D8B030D-6E8A-4147-A177-3AD203B41FA5}">
                      <a16:colId xmlns:a16="http://schemas.microsoft.com/office/drawing/2014/main" val="2185308934"/>
                    </a:ext>
                  </a:extLst>
                </a:gridCol>
                <a:gridCol w="987552">
                  <a:extLst>
                    <a:ext uri="{9D8B030D-6E8A-4147-A177-3AD203B41FA5}">
                      <a16:colId xmlns:a16="http://schemas.microsoft.com/office/drawing/2014/main" val="762325474"/>
                    </a:ext>
                  </a:extLst>
                </a:gridCol>
                <a:gridCol w="987552">
                  <a:extLst>
                    <a:ext uri="{9D8B030D-6E8A-4147-A177-3AD203B41FA5}">
                      <a16:colId xmlns:a16="http://schemas.microsoft.com/office/drawing/2014/main" val="4135277586"/>
                    </a:ext>
                  </a:extLst>
                </a:gridCol>
                <a:gridCol w="987552">
                  <a:extLst>
                    <a:ext uri="{9D8B030D-6E8A-4147-A177-3AD203B41FA5}">
                      <a16:colId xmlns:a16="http://schemas.microsoft.com/office/drawing/2014/main" val="4216657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999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- 2023-04-10 16:01:59</a:t>
                      </a:r>
                      <a:r>
                        <a:rPr kumimoji="0" lang="en-US" sz="1000" b="0" i="0" u="none" strike="noStrike" kern="1200" cap="none" spc="0" normalizeH="0" baseline="0" noProof="0">
                          <a:ln>
                            <a:noFill/>
                          </a:ln>
                          <a:solidFill>
                            <a:prstClr val="black"/>
                          </a:solidFill>
                          <a:effectLst/>
                          <a:uLnTx/>
                          <a:uFillTx/>
                          <a:latin typeface="Calibri"/>
                          <a:ea typeface="+mn-ea"/>
                          <a:cs typeface="+mn-cs"/>
                        </a:rPr>
                        <a:t>
 Heute können unsere Installationsteams noch mal ordentlich Energie tanken 🔋 ab morgen wird wieder mit voller Power durchgestartet 💪🚀
📸 1komma5grad_bremen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4167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mvvenergie - 2023-04-10 08:00:06</a:t>
                      </a:r>
                      <a:r>
                        <a:rPr kumimoji="0" lang="de-DE" sz="1000" b="0" i="0" u="none" strike="noStrike" kern="1200" cap="none" spc="0" normalizeH="0" baseline="0" noProof="0">
                          <a:ln>
                            <a:noFill/>
                          </a:ln>
                          <a:solidFill>
                            <a:prstClr val="black"/>
                          </a:solidFill>
                          <a:effectLst/>
                          <a:uLnTx/>
                          <a:uFillTx/>
                          <a:latin typeface="Calibri"/>
                          <a:ea typeface="+mn-ea"/>
                          <a:cs typeface="+mn-cs"/>
                        </a:rPr>
                        <a:t>
 𝐍𝐮𝐫 𝐧𝐨𝐜𝐡 4 𝐓𝐚𝐠𝐞 💙! Vorfreude nicht nur auf die BUGA:
In wenigen Tagen kommt unser Kundenmagazin “Schönes Leben” - und zwar im neuen Look. Nicht nur unser Markenauftritt hat klar in der Gestaltung Einzug gehalten – es gibt einige Neuerungen zu entdecken. Beispielsweise einen ausführlichen Beitrag zur Bundesgartenschau, unserer Kooperation mit den Reiss-Engelhorn-Museen Rem, 150 Jahre MVV, dem #Maimarkt, einem Gewinnspiel und vieles mehr. Wir schlagen das neue Heft am 18. April auf – und das nicht nur auf der Bundesgartenschau, sondern auch haptisch kommt unser Magazin zu unseren Kundinnen und Kunden nach Hause.
Wir wünschen viel (Vor-)Freude!
#BUGA23 #Countdown #REM #Kundenmagazin #MVV #Wirbegeisternmitenergie #SchönesLeben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037139855"/>
                  </a:ext>
                </a:extLst>
              </a:tr>
            </a:tbl>
          </a:graphicData>
        </a:graphic>
      </p:graphicFrame>
      <p:sp>
        <p:nvSpPr>
          <p:cNvPr id="4" name="Text Placeholder 3">
            <a:extLst>
              <a:ext uri="{FF2B5EF4-FFF2-40B4-BE49-F238E27FC236}">
                <a16:creationId xmlns:a16="http://schemas.microsoft.com/office/drawing/2014/main" id="{9004CC11-86C1-4A3A-97DC-DF48B235FF19}"/>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2998012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362BC-5D58-4F7F-839A-8D5E96D56C6F}"/>
              </a:ext>
            </a:extLst>
          </p:cNvPr>
          <p:cNvSpPr>
            <a:spLocks noGrp="1"/>
          </p:cNvSpPr>
          <p:nvPr>
            <p:ph type="title"/>
          </p:nvPr>
        </p:nvSpPr>
        <p:spPr/>
        <p:txBody>
          <a:bodyPr/>
          <a:lstStyle/>
          <a:p>
            <a:r>
              <a:rPr lang="en-US"/>
              <a:t>Instagram Posts Table | All profiles - 16 of 16</a:t>
            </a:r>
          </a:p>
        </p:txBody>
      </p:sp>
      <p:graphicFrame>
        <p:nvGraphicFramePr>
          <p:cNvPr id="5" name="Table Placeholder 4">
            <a:extLst>
              <a:ext uri="{FF2B5EF4-FFF2-40B4-BE49-F238E27FC236}">
                <a16:creationId xmlns:a16="http://schemas.microsoft.com/office/drawing/2014/main" id="{19BD85DA-A825-4E06-8A5F-D72D6A952C1F}"/>
              </a:ext>
            </a:extLst>
          </p:cNvPr>
          <p:cNvGraphicFramePr>
            <a:graphicFrameLocks noGrp="1"/>
          </p:cNvGraphicFramePr>
          <p:nvPr>
            <p:ph type="tbl" sz="quarter" idx="13"/>
            <p:extLst>
              <p:ext uri="{D42A27DB-BD31-4B8C-83A1-F6EECF244321}">
                <p14:modId xmlns:p14="http://schemas.microsoft.com/office/powerpoint/2010/main" val="335801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17084160"/>
                    </a:ext>
                  </a:extLst>
                </a:gridCol>
                <a:gridCol w="987552">
                  <a:extLst>
                    <a:ext uri="{9D8B030D-6E8A-4147-A177-3AD203B41FA5}">
                      <a16:colId xmlns:a16="http://schemas.microsoft.com/office/drawing/2014/main" val="813450947"/>
                    </a:ext>
                  </a:extLst>
                </a:gridCol>
                <a:gridCol w="987552">
                  <a:extLst>
                    <a:ext uri="{9D8B030D-6E8A-4147-A177-3AD203B41FA5}">
                      <a16:colId xmlns:a16="http://schemas.microsoft.com/office/drawing/2014/main" val="1328850772"/>
                    </a:ext>
                  </a:extLst>
                </a:gridCol>
                <a:gridCol w="987552">
                  <a:extLst>
                    <a:ext uri="{9D8B030D-6E8A-4147-A177-3AD203B41FA5}">
                      <a16:colId xmlns:a16="http://schemas.microsoft.com/office/drawing/2014/main" val="3311786252"/>
                    </a:ext>
                  </a:extLst>
                </a:gridCol>
                <a:gridCol w="987552">
                  <a:extLst>
                    <a:ext uri="{9D8B030D-6E8A-4147-A177-3AD203B41FA5}">
                      <a16:colId xmlns:a16="http://schemas.microsoft.com/office/drawing/2014/main" val="2950137970"/>
                    </a:ext>
                  </a:extLst>
                </a:gridCol>
                <a:gridCol w="987552">
                  <a:extLst>
                    <a:ext uri="{9D8B030D-6E8A-4147-A177-3AD203B41FA5}">
                      <a16:colId xmlns:a16="http://schemas.microsoft.com/office/drawing/2014/main" val="229430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5293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1komma5grad_com - 2023-04-09 11:20:47</a:t>
                      </a:r>
                      <a:r>
                        <a:rPr kumimoji="0" lang="en-US" sz="1000" b="0" i="0" u="none" strike="noStrike" kern="1200" cap="none" spc="0" normalizeH="0" baseline="0" noProof="0">
                          <a:ln>
                            <a:noFill/>
                          </a:ln>
                          <a:solidFill>
                            <a:prstClr val="black"/>
                          </a:solidFill>
                          <a:effectLst/>
                          <a:uLnTx/>
                          <a:uFillTx/>
                          <a:latin typeface="Calibri"/>
                          <a:ea typeface="+mn-ea"/>
                          <a:cs typeface="+mn-cs"/>
                        </a:rPr>
                        <a:t>
 Frohe Ostern wünscht 1KOMMA5°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04/30/2023 20:08:26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58016602"/>
                  </a:ext>
                </a:extLst>
              </a:tr>
            </a:tbl>
          </a:graphicData>
        </a:graphic>
      </p:graphicFrame>
      <p:sp>
        <p:nvSpPr>
          <p:cNvPr id="4" name="Text Placeholder 3">
            <a:extLst>
              <a:ext uri="{FF2B5EF4-FFF2-40B4-BE49-F238E27FC236}">
                <a16:creationId xmlns:a16="http://schemas.microsoft.com/office/drawing/2014/main" id="{84386789-9EEB-4DFE-8BF5-F7F76E83F221}"/>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4131207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2C79-F2F3-4592-BBB3-B419D5D33AC1}"/>
              </a:ext>
            </a:extLst>
          </p:cNvPr>
          <p:cNvSpPr>
            <a:spLocks noGrp="1"/>
          </p:cNvSpPr>
          <p:nvPr>
            <p:ph type="title"/>
          </p:nvPr>
        </p:nvSpPr>
        <p:spPr/>
        <p:txBody>
          <a:bodyPr/>
          <a:lstStyle/>
          <a:p>
            <a:r>
              <a:rPr lang="en-US"/>
              <a:t>Instagram Interaction Rate By Post Type | All profiles</a:t>
            </a:r>
          </a:p>
        </p:txBody>
      </p:sp>
      <p:graphicFrame>
        <p:nvGraphicFramePr>
          <p:cNvPr id="6" name="Chart Placeholder 5">
            <a:extLst>
              <a:ext uri="{FF2B5EF4-FFF2-40B4-BE49-F238E27FC236}">
                <a16:creationId xmlns:a16="http://schemas.microsoft.com/office/drawing/2014/main" id="{AC269002-854A-4DCC-B534-4CC895E0EA9F}"/>
              </a:ext>
            </a:extLst>
          </p:cNvPr>
          <p:cNvGraphicFramePr>
            <a:graphicFrameLocks noGrp="1"/>
          </p:cNvGraphicFramePr>
          <p:nvPr>
            <p:ph type="chart" sz="quarter" idx="13"/>
            <p:extLst>
              <p:ext uri="{D42A27DB-BD31-4B8C-83A1-F6EECF244321}">
                <p14:modId xmlns:p14="http://schemas.microsoft.com/office/powerpoint/2010/main" val="1436194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22AB2-81E1-4EFB-9D63-D48950A1CC61}"/>
              </a:ext>
            </a:extLst>
          </p:cNvPr>
          <p:cNvSpPr>
            <a:spLocks noGrp="1"/>
          </p:cNvSpPr>
          <p:nvPr>
            <p:ph type="body" sz="quarter" idx="14"/>
          </p:nvPr>
        </p:nvSpPr>
        <p:spPr/>
        <p:txBody>
          <a:bodyPr/>
          <a:lstStyle/>
          <a:p>
            <a:r>
              <a:rPr lang="en-US"/>
              <a:t>04/04/2023 - 04/18/2023</a:t>
            </a:r>
          </a:p>
        </p:txBody>
      </p:sp>
      <p:sp>
        <p:nvSpPr>
          <p:cNvPr id="5" name="Footer Placeholder 4">
            <a:extLst>
              <a:ext uri="{FF2B5EF4-FFF2-40B4-BE49-F238E27FC236}">
                <a16:creationId xmlns:a16="http://schemas.microsoft.com/office/drawing/2014/main" id="{4619EA67-3421-4A80-AC8F-E4B9B82F71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933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0A333-233C-419E-A6AD-74FE99C6EC7A}"/>
              </a:ext>
            </a:extLst>
          </p:cNvPr>
          <p:cNvSpPr>
            <a:spLocks noGrp="1"/>
          </p:cNvSpPr>
          <p:nvPr>
            <p:ph type="title"/>
          </p:nvPr>
        </p:nvSpPr>
        <p:spPr/>
        <p:txBody>
          <a:bodyPr/>
          <a:lstStyle/>
          <a:p>
            <a:r>
              <a:rPr lang="en-US"/>
              <a:t>Instagram Post Type Distribution Per Profile | All profiles</a:t>
            </a:r>
          </a:p>
        </p:txBody>
      </p:sp>
      <p:graphicFrame>
        <p:nvGraphicFramePr>
          <p:cNvPr id="6" name="Chart Placeholder 5">
            <a:extLst>
              <a:ext uri="{FF2B5EF4-FFF2-40B4-BE49-F238E27FC236}">
                <a16:creationId xmlns:a16="http://schemas.microsoft.com/office/drawing/2014/main" id="{D48CC1B1-CA0F-4A97-8BDD-7285151FD822}"/>
              </a:ext>
            </a:extLst>
          </p:cNvPr>
          <p:cNvGraphicFramePr>
            <a:graphicFrameLocks noGrp="1"/>
          </p:cNvGraphicFramePr>
          <p:nvPr>
            <p:ph type="chart" sz="quarter" idx="13"/>
            <p:extLst>
              <p:ext uri="{D42A27DB-BD31-4B8C-83A1-F6EECF244321}">
                <p14:modId xmlns:p14="http://schemas.microsoft.com/office/powerpoint/2010/main" val="3091237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FED9E-87D9-44A4-A158-020E6F432779}"/>
              </a:ext>
            </a:extLst>
          </p:cNvPr>
          <p:cNvSpPr>
            <a:spLocks noGrp="1"/>
          </p:cNvSpPr>
          <p:nvPr>
            <p:ph type="body" sz="quarter" idx="14"/>
          </p:nvPr>
        </p:nvSpPr>
        <p:spPr/>
        <p:txBody>
          <a:bodyPr/>
          <a:lstStyle/>
          <a:p>
            <a:r>
              <a:rPr lang="en-US"/>
              <a:t>04/04/2023 - 04/18/2023</a:t>
            </a:r>
          </a:p>
        </p:txBody>
      </p:sp>
      <p:sp>
        <p:nvSpPr>
          <p:cNvPr id="5" name="Footer Placeholder 4">
            <a:extLst>
              <a:ext uri="{FF2B5EF4-FFF2-40B4-BE49-F238E27FC236}">
                <a16:creationId xmlns:a16="http://schemas.microsoft.com/office/drawing/2014/main" id="{3DB75C7E-3E4B-47DE-A657-932F4E915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203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ACD2-08DE-48E4-B985-7284B14D4186}"/>
              </a:ext>
            </a:extLst>
          </p:cNvPr>
          <p:cNvSpPr>
            <a:spLocks noGrp="1"/>
          </p:cNvSpPr>
          <p:nvPr>
            <p:ph type="title"/>
          </p:nvPr>
        </p:nvSpPr>
        <p:spPr/>
        <p:txBody>
          <a:bodyPr/>
          <a:lstStyle/>
          <a:p>
            <a:r>
              <a:rPr lang="en-US"/>
              <a:t>Instagram Hashtag Detection | All profiles - 1 of 3</a:t>
            </a:r>
          </a:p>
        </p:txBody>
      </p:sp>
      <p:graphicFrame>
        <p:nvGraphicFramePr>
          <p:cNvPr id="5" name="Table Placeholder 4">
            <a:extLst>
              <a:ext uri="{FF2B5EF4-FFF2-40B4-BE49-F238E27FC236}">
                <a16:creationId xmlns:a16="http://schemas.microsoft.com/office/drawing/2014/main" id="{C8A01B50-AF75-4294-8D76-7515DC1F59F0}"/>
              </a:ext>
            </a:extLst>
          </p:cNvPr>
          <p:cNvGraphicFramePr>
            <a:graphicFrameLocks noGrp="1"/>
          </p:cNvGraphicFramePr>
          <p:nvPr>
            <p:ph type="tbl" sz="quarter" idx="13"/>
            <p:extLst>
              <p:ext uri="{D42A27DB-BD31-4B8C-83A1-F6EECF244321}">
                <p14:modId xmlns:p14="http://schemas.microsoft.com/office/powerpoint/2010/main" val="2944539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5808233"/>
                    </a:ext>
                  </a:extLst>
                </a:gridCol>
                <a:gridCol w="1399032">
                  <a:extLst>
                    <a:ext uri="{9D8B030D-6E8A-4147-A177-3AD203B41FA5}">
                      <a16:colId xmlns:a16="http://schemas.microsoft.com/office/drawing/2014/main" val="3558855687"/>
                    </a:ext>
                  </a:extLst>
                </a:gridCol>
                <a:gridCol w="1399032">
                  <a:extLst>
                    <a:ext uri="{9D8B030D-6E8A-4147-A177-3AD203B41FA5}">
                      <a16:colId xmlns:a16="http://schemas.microsoft.com/office/drawing/2014/main" val="2550774911"/>
                    </a:ext>
                  </a:extLst>
                </a:gridCol>
                <a:gridCol w="1399032">
                  <a:extLst>
                    <a:ext uri="{9D8B030D-6E8A-4147-A177-3AD203B41FA5}">
                      <a16:colId xmlns:a16="http://schemas.microsoft.com/office/drawing/2014/main" val="1429010839"/>
                    </a:ext>
                  </a:extLst>
                </a:gridCol>
                <a:gridCol w="1399032">
                  <a:extLst>
                    <a:ext uri="{9D8B030D-6E8A-4147-A177-3AD203B41FA5}">
                      <a16:colId xmlns:a16="http://schemas.microsoft.com/office/drawing/2014/main" val="4272388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548576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61.066666666667</a:t>
                      </a:r>
                    </a:p>
                  </a:txBody>
                  <a:tcPr/>
                </a:tc>
                <a:extLst>
                  <a:ext uri="{0D108BD9-81ED-4DB2-BD59-A6C34878D82A}">
                    <a16:rowId xmlns:a16="http://schemas.microsoft.com/office/drawing/2014/main" val="86289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#BUGA23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59.818181818182</a:t>
                      </a:r>
                    </a:p>
                  </a:txBody>
                  <a:tcPr/>
                </a:tc>
                <a:extLst>
                  <a:ext uri="{0D108BD9-81ED-4DB2-BD59-A6C34878D82A}">
                    <a16:rowId xmlns:a16="http://schemas.microsoft.com/office/drawing/2014/main" val="99637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#klimapositiv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75.727272727273</a:t>
                      </a:r>
                    </a:p>
                  </a:txBody>
                  <a:tcPr/>
                </a:tc>
                <a:extLst>
                  <a:ext uri="{0D108BD9-81ED-4DB2-BD59-A6C34878D82A}">
                    <a16:rowId xmlns:a16="http://schemas.microsoft.com/office/drawing/2014/main" val="211302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#wirbegeisternmitenergie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72.375</a:t>
                      </a:r>
                    </a:p>
                  </a:txBody>
                  <a:tcPr/>
                </a:tc>
                <a:extLst>
                  <a:ext uri="{0D108BD9-81ED-4DB2-BD59-A6C34878D82A}">
                    <a16:rowId xmlns:a16="http://schemas.microsoft.com/office/drawing/2014/main" val="52552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#Mannheim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90.142857142857</a:t>
                      </a:r>
                    </a:p>
                  </a:txBody>
                  <a:tcPr/>
                </a:tc>
                <a:extLst>
                  <a:ext uri="{0D108BD9-81ED-4DB2-BD59-A6C34878D82A}">
                    <a16:rowId xmlns:a16="http://schemas.microsoft.com/office/drawing/2014/main" val="91827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#LosBlühts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42.166666666667</a:t>
                      </a:r>
                    </a:p>
                  </a:txBody>
                  <a:tcPr/>
                </a:tc>
                <a:extLst>
                  <a:ext uri="{0D108BD9-81ED-4DB2-BD59-A6C34878D82A}">
                    <a16:rowId xmlns:a16="http://schemas.microsoft.com/office/drawing/2014/main" val="287887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300989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#WirBegeisternMitEnergie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extLst>
                  <a:ext uri="{0D108BD9-81ED-4DB2-BD59-A6C34878D82A}">
                    <a16:rowId xmlns:a16="http://schemas.microsoft.com/office/drawing/2014/main" val="109512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#Bundesgartenschau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extLst>
                  <a:ext uri="{0D108BD9-81ED-4DB2-BD59-A6C34878D82A}">
                    <a16:rowId xmlns:a16="http://schemas.microsoft.com/office/drawing/2014/main" val="97889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#Countdown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39.333333333333</a:t>
                      </a:r>
                    </a:p>
                  </a:txBody>
                  <a:tcPr/>
                </a:tc>
                <a:extLst>
                  <a:ext uri="{0D108BD9-81ED-4DB2-BD59-A6C34878D82A}">
                    <a16:rowId xmlns:a16="http://schemas.microsoft.com/office/drawing/2014/main" val="3202390457"/>
                  </a:ext>
                </a:extLst>
              </a:tr>
            </a:tbl>
          </a:graphicData>
        </a:graphic>
      </p:graphicFrame>
      <p:sp>
        <p:nvSpPr>
          <p:cNvPr id="4" name="Text Placeholder 3">
            <a:extLst>
              <a:ext uri="{FF2B5EF4-FFF2-40B4-BE49-F238E27FC236}">
                <a16:creationId xmlns:a16="http://schemas.microsoft.com/office/drawing/2014/main" id="{254267B5-B706-4073-8BD7-FD065642732B}"/>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533859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F7EC6-B40F-4D16-B302-77B281655B1C}"/>
              </a:ext>
            </a:extLst>
          </p:cNvPr>
          <p:cNvSpPr>
            <a:spLocks noGrp="1"/>
          </p:cNvSpPr>
          <p:nvPr>
            <p:ph type="title"/>
          </p:nvPr>
        </p:nvSpPr>
        <p:spPr/>
        <p:txBody>
          <a:bodyPr/>
          <a:lstStyle/>
          <a:p>
            <a:r>
              <a:rPr lang="en-US"/>
              <a:t>Instagram Hashtag Detection | All profiles - 2 of 3</a:t>
            </a:r>
          </a:p>
        </p:txBody>
      </p:sp>
      <p:graphicFrame>
        <p:nvGraphicFramePr>
          <p:cNvPr id="5" name="Table Placeholder 4">
            <a:extLst>
              <a:ext uri="{FF2B5EF4-FFF2-40B4-BE49-F238E27FC236}">
                <a16:creationId xmlns:a16="http://schemas.microsoft.com/office/drawing/2014/main" id="{21F98CFB-5B3E-4B38-9B9C-926D3B9FEDCA}"/>
              </a:ext>
            </a:extLst>
          </p:cNvPr>
          <p:cNvGraphicFramePr>
            <a:graphicFrameLocks noGrp="1"/>
          </p:cNvGraphicFramePr>
          <p:nvPr>
            <p:ph type="tbl" sz="quarter" idx="13"/>
            <p:extLst>
              <p:ext uri="{D42A27DB-BD31-4B8C-83A1-F6EECF244321}">
                <p14:modId xmlns:p14="http://schemas.microsoft.com/office/powerpoint/2010/main" val="185205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03915415"/>
                    </a:ext>
                  </a:extLst>
                </a:gridCol>
                <a:gridCol w="1399032">
                  <a:extLst>
                    <a:ext uri="{9D8B030D-6E8A-4147-A177-3AD203B41FA5}">
                      <a16:colId xmlns:a16="http://schemas.microsoft.com/office/drawing/2014/main" val="2857094399"/>
                    </a:ext>
                  </a:extLst>
                </a:gridCol>
                <a:gridCol w="1399032">
                  <a:extLst>
                    <a:ext uri="{9D8B030D-6E8A-4147-A177-3AD203B41FA5}">
                      <a16:colId xmlns:a16="http://schemas.microsoft.com/office/drawing/2014/main" val="3928032933"/>
                    </a:ext>
                  </a:extLst>
                </a:gridCol>
                <a:gridCol w="1399032">
                  <a:extLst>
                    <a:ext uri="{9D8B030D-6E8A-4147-A177-3AD203B41FA5}">
                      <a16:colId xmlns:a16="http://schemas.microsoft.com/office/drawing/2014/main" val="3018160099"/>
                    </a:ext>
                  </a:extLst>
                </a:gridCol>
                <a:gridCol w="1399032">
                  <a:extLst>
                    <a:ext uri="{9D8B030D-6E8A-4147-A177-3AD203B41FA5}">
                      <a16:colId xmlns:a16="http://schemas.microsoft.com/office/drawing/2014/main" val="1820834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84661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#1komma5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a:t>
                      </a:r>
                    </a:p>
                  </a:txBody>
                  <a:tcPr/>
                </a:tc>
                <a:extLst>
                  <a:ext uri="{0D108BD9-81ED-4DB2-BD59-A6C34878D82A}">
                    <a16:rowId xmlns:a16="http://schemas.microsoft.com/office/drawing/2014/main" val="281320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extLst>
                  <a:ext uri="{0D108BD9-81ED-4DB2-BD59-A6C34878D82A}">
                    <a16:rowId xmlns:a16="http://schemas.microsoft.com/office/drawing/2014/main" val="352039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#Vorfreude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299492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#BundesgartenschauMannheim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extLst>
                  <a:ext uri="{0D108BD9-81ED-4DB2-BD59-A6C34878D82A}">
                    <a16:rowId xmlns:a16="http://schemas.microsoft.com/office/drawing/2014/main" val="392144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#besteaussichten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extLst>
                  <a:ext uri="{0D108BD9-81ED-4DB2-BD59-A6C34878D82A}">
                    <a16:rowId xmlns:a16="http://schemas.microsoft.com/office/drawing/2014/main" val="413093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#WirbegeisternMitEnergie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extLst>
                  <a:ext uri="{0D108BD9-81ED-4DB2-BD59-A6C34878D82A}">
                    <a16:rowId xmlns:a16="http://schemas.microsoft.com/office/drawing/2014/main" val="1785583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#quadratestadt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extLst>
                  <a:ext uri="{0D108BD9-81ED-4DB2-BD59-A6C34878D82A}">
                    <a16:rowId xmlns:a16="http://schemas.microsoft.com/office/drawing/2014/main" val="79342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#Azubis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extLst>
                  <a:ext uri="{0D108BD9-81ED-4DB2-BD59-A6C34878D82A}">
                    <a16:rowId xmlns:a16="http://schemas.microsoft.com/office/drawing/2014/main" val="148544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extLst>
                  <a:ext uri="{0D108BD9-81ED-4DB2-BD59-A6C34878D82A}">
                    <a16:rowId xmlns:a16="http://schemas.microsoft.com/office/drawing/2014/main" val="368417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#wärmepumpen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extLst>
                  <a:ext uri="{0D108BD9-81ED-4DB2-BD59-A6C34878D82A}">
                    <a16:rowId xmlns:a16="http://schemas.microsoft.com/office/drawing/2014/main" val="80677021"/>
                  </a:ext>
                </a:extLst>
              </a:tr>
            </a:tbl>
          </a:graphicData>
        </a:graphic>
      </p:graphicFrame>
      <p:sp>
        <p:nvSpPr>
          <p:cNvPr id="4" name="Text Placeholder 3">
            <a:extLst>
              <a:ext uri="{FF2B5EF4-FFF2-40B4-BE49-F238E27FC236}">
                <a16:creationId xmlns:a16="http://schemas.microsoft.com/office/drawing/2014/main" id="{016B5800-C20B-404D-9C45-F2B49AED7E83}"/>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4181582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6D5C-9BBE-47CE-927E-9BA618C19D86}"/>
              </a:ext>
            </a:extLst>
          </p:cNvPr>
          <p:cNvSpPr>
            <a:spLocks noGrp="1"/>
          </p:cNvSpPr>
          <p:nvPr>
            <p:ph type="title"/>
          </p:nvPr>
        </p:nvSpPr>
        <p:spPr/>
        <p:txBody>
          <a:bodyPr/>
          <a:lstStyle/>
          <a:p>
            <a:r>
              <a:rPr lang="en-US"/>
              <a:t>Instagram Hashtag Detection | All profiles - 3 of 3</a:t>
            </a:r>
          </a:p>
        </p:txBody>
      </p:sp>
      <p:graphicFrame>
        <p:nvGraphicFramePr>
          <p:cNvPr id="5" name="Table Placeholder 4">
            <a:extLst>
              <a:ext uri="{FF2B5EF4-FFF2-40B4-BE49-F238E27FC236}">
                <a16:creationId xmlns:a16="http://schemas.microsoft.com/office/drawing/2014/main" id="{4D1FE0D7-E48A-4804-828B-4CDBF9C2E9DA}"/>
              </a:ext>
            </a:extLst>
          </p:cNvPr>
          <p:cNvGraphicFramePr>
            <a:graphicFrameLocks noGrp="1"/>
          </p:cNvGraphicFramePr>
          <p:nvPr>
            <p:ph type="tbl" sz="quarter" idx="13"/>
            <p:extLst>
              <p:ext uri="{D42A27DB-BD31-4B8C-83A1-F6EECF244321}">
                <p14:modId xmlns:p14="http://schemas.microsoft.com/office/powerpoint/2010/main" val="2328082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0892253"/>
                    </a:ext>
                  </a:extLst>
                </a:gridCol>
                <a:gridCol w="1399032">
                  <a:extLst>
                    <a:ext uri="{9D8B030D-6E8A-4147-A177-3AD203B41FA5}">
                      <a16:colId xmlns:a16="http://schemas.microsoft.com/office/drawing/2014/main" val="3942924982"/>
                    </a:ext>
                  </a:extLst>
                </a:gridCol>
                <a:gridCol w="1399032">
                  <a:extLst>
                    <a:ext uri="{9D8B030D-6E8A-4147-A177-3AD203B41FA5}">
                      <a16:colId xmlns:a16="http://schemas.microsoft.com/office/drawing/2014/main" val="4167709342"/>
                    </a:ext>
                  </a:extLst>
                </a:gridCol>
                <a:gridCol w="1399032">
                  <a:extLst>
                    <a:ext uri="{9D8B030D-6E8A-4147-A177-3AD203B41FA5}">
                      <a16:colId xmlns:a16="http://schemas.microsoft.com/office/drawing/2014/main" val="3138220094"/>
                    </a:ext>
                  </a:extLst>
                </a:gridCol>
                <a:gridCol w="1399032">
                  <a:extLst>
                    <a:ext uri="{9D8B030D-6E8A-4147-A177-3AD203B41FA5}">
                      <a16:colId xmlns:a16="http://schemas.microsoft.com/office/drawing/2014/main" val="16032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3619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#photovoltaik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extLst>
                  <a:ext uri="{0D108BD9-81ED-4DB2-BD59-A6C34878D82A}">
                    <a16:rowId xmlns:a16="http://schemas.microsoft.com/office/drawing/2014/main" val="414335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#öl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extLst>
                  <a:ext uri="{0D108BD9-81ED-4DB2-BD59-A6C34878D82A}">
                    <a16:rowId xmlns:a16="http://schemas.microsoft.com/office/drawing/2014/main" val="377291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#klimaneutralität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extLst>
                  <a:ext uri="{0D108BD9-81ED-4DB2-BD59-A6C34878D82A}">
                    <a16:rowId xmlns:a16="http://schemas.microsoft.com/office/drawing/2014/main" val="378844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#fridayforfuture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extLst>
                  <a:ext uri="{0D108BD9-81ED-4DB2-BD59-A6C34878D82A}">
                    <a16:rowId xmlns:a16="http://schemas.microsoft.com/office/drawing/2014/main" val="422005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#Landshut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1576948746"/>
                  </a:ext>
                </a:extLst>
              </a:tr>
            </a:tbl>
          </a:graphicData>
        </a:graphic>
      </p:graphicFrame>
      <p:sp>
        <p:nvSpPr>
          <p:cNvPr id="4" name="Text Placeholder 3">
            <a:extLst>
              <a:ext uri="{FF2B5EF4-FFF2-40B4-BE49-F238E27FC236}">
                <a16:creationId xmlns:a16="http://schemas.microsoft.com/office/drawing/2014/main" id="{798718A9-878A-4EC7-A590-E0496F41C29E}"/>
              </a:ext>
            </a:extLst>
          </p:cNvPr>
          <p:cNvSpPr>
            <a:spLocks noGrp="1"/>
          </p:cNvSpPr>
          <p:nvPr>
            <p:ph type="body" sz="quarter" idx="14"/>
          </p:nvPr>
        </p:nvSpPr>
        <p:spPr/>
        <p:txBody>
          <a:bodyPr/>
          <a:lstStyle/>
          <a:p>
            <a:r>
              <a:rPr lang="en-US"/>
              <a:t>04/04/2023 - 04/18/2023</a:t>
            </a:r>
          </a:p>
        </p:txBody>
      </p:sp>
    </p:spTree>
    <p:extLst>
      <p:ext uri="{BB962C8B-B14F-4D97-AF65-F5344CB8AC3E}">
        <p14:creationId xmlns:p14="http://schemas.microsoft.com/office/powerpoint/2010/main" val="10636196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2905</Words>
  <Application>Microsoft Office PowerPoint</Application>
  <PresentationFormat>On-screen Show (4:3)</PresentationFormat>
  <Paragraphs>435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Content Optimization Benchmark</vt:lpstr>
      <vt:lpstr>Instagram Posts | All profiles</vt:lpstr>
      <vt:lpstr>Instagram Posts Table | All profiles - 1 of 16</vt:lpstr>
      <vt:lpstr>Instagram Posts Table | All profiles - 2 of 16</vt:lpstr>
      <vt:lpstr>Instagram Posts Table | All profiles - 3 of 16</vt:lpstr>
      <vt:lpstr>Instagram Posts Table | All profiles - 4 of 16</vt:lpstr>
      <vt:lpstr>Instagram Posts Table | All profiles - 5 of 16</vt:lpstr>
      <vt:lpstr>Instagram Posts Table | All profiles - 6 of 16</vt:lpstr>
      <vt:lpstr>Instagram Posts Table | All profiles - 7 of 16</vt:lpstr>
      <vt:lpstr>Instagram Posts Table | All profiles - 8 of 16</vt:lpstr>
      <vt:lpstr>Instagram Posts Table | All profiles - 9 of 16</vt:lpstr>
      <vt:lpstr>Instagram Posts Table | All profiles - 10 of 16</vt:lpstr>
      <vt:lpstr>Instagram Posts Table | All profiles - 11 of 16</vt:lpstr>
      <vt:lpstr>Instagram Posts Table | All profiles - 12 of 16</vt:lpstr>
      <vt:lpstr>Instagram Posts Table | All profiles - 13 of 16</vt:lpstr>
      <vt:lpstr>Instagram Posts Table | All profiles - 14 of 16</vt:lpstr>
      <vt:lpstr>Instagram Posts Table | All profiles - 15 of 16</vt:lpstr>
      <vt:lpstr>Instagram Posts Table | All profiles - 16 of 16</vt:lpstr>
      <vt:lpstr>Instagram Interaction Rate By Post Type | All profiles</vt:lpstr>
      <vt:lpstr>Instagram Post Type Distribution Per Profile | All profiles</vt:lpstr>
      <vt:lpstr>Instagram Hashtag Detection | All profiles - 1 of 3</vt:lpstr>
      <vt:lpstr>Instagram Hashtag Detection | All profiles - 2 of 3</vt:lpstr>
      <vt:lpstr>Instagram Hashtag Detection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2023-04-30T23:02:56Z</dcterms:created>
  <dcterms:modified xsi:type="dcterms:W3CDTF">2023-04-30T23:03:30Z</dcterms:modified>
</cp:coreProperties>
</file>