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70AA-330D-41F4-80A3-C39A59515FE4}"/>
              </a:ext>
            </a:extLst>
          </p:cNvPr>
          <p:cNvSpPr>
            <a:spLocks noGrp="1"/>
          </p:cNvSpPr>
          <p:nvPr>
            <p:ph type="title"/>
          </p:nvPr>
        </p:nvSpPr>
        <p:spPr/>
        <p:txBody>
          <a:bodyPr/>
          <a:lstStyle/>
          <a:p>
            <a:r>
              <a:rPr lang="en-US"/>
              <a:t>Instagram Posts Table | 1 group and 10 profiles - 1 of 26</a:t>
            </a:r>
          </a:p>
        </p:txBody>
      </p:sp>
      <p:graphicFrame>
        <p:nvGraphicFramePr>
          <p:cNvPr id="5" name="Table Placeholder 4">
            <a:extLst>
              <a:ext uri="{FF2B5EF4-FFF2-40B4-BE49-F238E27FC236}">
                <a16:creationId xmlns:a16="http://schemas.microsoft.com/office/drawing/2014/main" id="{C3574396-A826-4036-8580-D9CB2F235495}"/>
              </a:ext>
            </a:extLst>
          </p:cNvPr>
          <p:cNvGraphicFramePr>
            <a:graphicFrameLocks noGrp="1"/>
          </p:cNvGraphicFramePr>
          <p:nvPr>
            <p:ph type="tbl" sz="quarter" idx="13"/>
            <p:extLst>
              <p:ext uri="{D42A27DB-BD31-4B8C-83A1-F6EECF244321}">
                <p14:modId xmlns:p14="http://schemas.microsoft.com/office/powerpoint/2010/main" val="762215277"/>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20060108"/>
                    </a:ext>
                  </a:extLst>
                </a:gridCol>
                <a:gridCol w="1069847">
                  <a:extLst>
                    <a:ext uri="{9D8B030D-6E8A-4147-A177-3AD203B41FA5}">
                      <a16:colId xmlns:a16="http://schemas.microsoft.com/office/drawing/2014/main" val="1405957348"/>
                    </a:ext>
                  </a:extLst>
                </a:gridCol>
                <a:gridCol w="1399031">
                  <a:extLst>
                    <a:ext uri="{9D8B030D-6E8A-4147-A177-3AD203B41FA5}">
                      <a16:colId xmlns:a16="http://schemas.microsoft.com/office/drawing/2014/main" val="16811497"/>
                    </a:ext>
                  </a:extLst>
                </a:gridCol>
                <a:gridCol w="493776">
                  <a:extLst>
                    <a:ext uri="{9D8B030D-6E8A-4147-A177-3AD203B41FA5}">
                      <a16:colId xmlns:a16="http://schemas.microsoft.com/office/drawing/2014/main" val="2110213411"/>
                    </a:ext>
                  </a:extLst>
                </a:gridCol>
                <a:gridCol w="493776">
                  <a:extLst>
                    <a:ext uri="{9D8B030D-6E8A-4147-A177-3AD203B41FA5}">
                      <a16:colId xmlns:a16="http://schemas.microsoft.com/office/drawing/2014/main" val="3483452882"/>
                    </a:ext>
                  </a:extLst>
                </a:gridCol>
                <a:gridCol w="493776">
                  <a:extLst>
                    <a:ext uri="{9D8B030D-6E8A-4147-A177-3AD203B41FA5}">
                      <a16:colId xmlns:a16="http://schemas.microsoft.com/office/drawing/2014/main" val="3771190043"/>
                    </a:ext>
                  </a:extLst>
                </a:gridCol>
                <a:gridCol w="493776">
                  <a:extLst>
                    <a:ext uri="{9D8B030D-6E8A-4147-A177-3AD203B41FA5}">
                      <a16:colId xmlns:a16="http://schemas.microsoft.com/office/drawing/2014/main" val="972542651"/>
                    </a:ext>
                  </a:extLst>
                </a:gridCol>
                <a:gridCol w="493776">
                  <a:extLst>
                    <a:ext uri="{9D8B030D-6E8A-4147-A177-3AD203B41FA5}">
                      <a16:colId xmlns:a16="http://schemas.microsoft.com/office/drawing/2014/main" val="2438384588"/>
                    </a:ext>
                  </a:extLst>
                </a:gridCol>
                <a:gridCol w="493776">
                  <a:extLst>
                    <a:ext uri="{9D8B030D-6E8A-4147-A177-3AD203B41FA5}">
                      <a16:colId xmlns:a16="http://schemas.microsoft.com/office/drawing/2014/main" val="4285463428"/>
                    </a:ext>
                  </a:extLst>
                </a:gridCol>
                <a:gridCol w="493776">
                  <a:extLst>
                    <a:ext uri="{9D8B030D-6E8A-4147-A177-3AD203B41FA5}">
                      <a16:colId xmlns:a16="http://schemas.microsoft.com/office/drawing/2014/main" val="272570775"/>
                    </a:ext>
                  </a:extLst>
                </a:gridCol>
                <a:gridCol w="493776">
                  <a:extLst>
                    <a:ext uri="{9D8B030D-6E8A-4147-A177-3AD203B41FA5}">
                      <a16:colId xmlns:a16="http://schemas.microsoft.com/office/drawing/2014/main" val="274377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8437719"/>
                  </a:ext>
                </a:extLst>
              </a:tr>
            </a:tbl>
          </a:graphicData>
        </a:graphic>
      </p:graphicFrame>
      <p:sp>
        <p:nvSpPr>
          <p:cNvPr id="4" name="Text Placeholder 3">
            <a:extLst>
              <a:ext uri="{FF2B5EF4-FFF2-40B4-BE49-F238E27FC236}">
                <a16:creationId xmlns:a16="http://schemas.microsoft.com/office/drawing/2014/main" id="{C9A7798F-D9E1-4E06-9774-5E4B34A543DE}"/>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13804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CBAC8-2E1D-49DD-AAC4-27314A2421CB}"/>
              </a:ext>
            </a:extLst>
          </p:cNvPr>
          <p:cNvSpPr>
            <a:spLocks noGrp="1"/>
          </p:cNvSpPr>
          <p:nvPr>
            <p:ph type="title"/>
          </p:nvPr>
        </p:nvSpPr>
        <p:spPr/>
        <p:txBody>
          <a:bodyPr/>
          <a:lstStyle/>
          <a:p>
            <a:r>
              <a:rPr lang="en-US"/>
              <a:t>Instagram Posts Table | 1 group and 10 profiles - 2 of 26</a:t>
            </a:r>
          </a:p>
        </p:txBody>
      </p:sp>
      <p:graphicFrame>
        <p:nvGraphicFramePr>
          <p:cNvPr id="5" name="Table Placeholder 4">
            <a:extLst>
              <a:ext uri="{FF2B5EF4-FFF2-40B4-BE49-F238E27FC236}">
                <a16:creationId xmlns:a16="http://schemas.microsoft.com/office/drawing/2014/main" id="{444E5E3E-C2CF-4276-AB41-A482F6EAC481}"/>
              </a:ext>
            </a:extLst>
          </p:cNvPr>
          <p:cNvGraphicFramePr>
            <a:graphicFrameLocks noGrp="1"/>
          </p:cNvGraphicFramePr>
          <p:nvPr>
            <p:ph type="tbl" sz="quarter" idx="13"/>
            <p:extLst>
              <p:ext uri="{D42A27DB-BD31-4B8C-83A1-F6EECF244321}">
                <p14:modId xmlns:p14="http://schemas.microsoft.com/office/powerpoint/2010/main" val="108001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73143089"/>
                    </a:ext>
                  </a:extLst>
                </a:gridCol>
                <a:gridCol w="1069847">
                  <a:extLst>
                    <a:ext uri="{9D8B030D-6E8A-4147-A177-3AD203B41FA5}">
                      <a16:colId xmlns:a16="http://schemas.microsoft.com/office/drawing/2014/main" val="3804088932"/>
                    </a:ext>
                  </a:extLst>
                </a:gridCol>
                <a:gridCol w="1399031">
                  <a:extLst>
                    <a:ext uri="{9D8B030D-6E8A-4147-A177-3AD203B41FA5}">
                      <a16:colId xmlns:a16="http://schemas.microsoft.com/office/drawing/2014/main" val="3755643405"/>
                    </a:ext>
                  </a:extLst>
                </a:gridCol>
                <a:gridCol w="493776">
                  <a:extLst>
                    <a:ext uri="{9D8B030D-6E8A-4147-A177-3AD203B41FA5}">
                      <a16:colId xmlns:a16="http://schemas.microsoft.com/office/drawing/2014/main" val="787828648"/>
                    </a:ext>
                  </a:extLst>
                </a:gridCol>
                <a:gridCol w="493776">
                  <a:extLst>
                    <a:ext uri="{9D8B030D-6E8A-4147-A177-3AD203B41FA5}">
                      <a16:colId xmlns:a16="http://schemas.microsoft.com/office/drawing/2014/main" val="2293996785"/>
                    </a:ext>
                  </a:extLst>
                </a:gridCol>
                <a:gridCol w="493776">
                  <a:extLst>
                    <a:ext uri="{9D8B030D-6E8A-4147-A177-3AD203B41FA5}">
                      <a16:colId xmlns:a16="http://schemas.microsoft.com/office/drawing/2014/main" val="265297046"/>
                    </a:ext>
                  </a:extLst>
                </a:gridCol>
                <a:gridCol w="493776">
                  <a:extLst>
                    <a:ext uri="{9D8B030D-6E8A-4147-A177-3AD203B41FA5}">
                      <a16:colId xmlns:a16="http://schemas.microsoft.com/office/drawing/2014/main" val="3311044922"/>
                    </a:ext>
                  </a:extLst>
                </a:gridCol>
                <a:gridCol w="493776">
                  <a:extLst>
                    <a:ext uri="{9D8B030D-6E8A-4147-A177-3AD203B41FA5}">
                      <a16:colId xmlns:a16="http://schemas.microsoft.com/office/drawing/2014/main" val="3942719010"/>
                    </a:ext>
                  </a:extLst>
                </a:gridCol>
                <a:gridCol w="493776">
                  <a:extLst>
                    <a:ext uri="{9D8B030D-6E8A-4147-A177-3AD203B41FA5}">
                      <a16:colId xmlns:a16="http://schemas.microsoft.com/office/drawing/2014/main" val="580530616"/>
                    </a:ext>
                  </a:extLst>
                </a:gridCol>
                <a:gridCol w="493776">
                  <a:extLst>
                    <a:ext uri="{9D8B030D-6E8A-4147-A177-3AD203B41FA5}">
                      <a16:colId xmlns:a16="http://schemas.microsoft.com/office/drawing/2014/main" val="3992675019"/>
                    </a:ext>
                  </a:extLst>
                </a:gridCol>
                <a:gridCol w="493776">
                  <a:extLst>
                    <a:ext uri="{9D8B030D-6E8A-4147-A177-3AD203B41FA5}">
                      <a16:colId xmlns:a16="http://schemas.microsoft.com/office/drawing/2014/main" val="111185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1954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- 2025-09-23 19:57:59</a:t>
                      </a:r>
                      <a:r>
                        <a:rPr kumimoji="0" lang="en-US" sz="1000" b="0" i="0" u="none" strike="noStrike" kern="1200" cap="none" spc="0" normalizeH="0" baseline="0" noProof="0">
                          <a:ln>
                            <a:noFill/>
                          </a:ln>
                          <a:solidFill>
                            <a:prstClr val="black"/>
                          </a:solidFill>
                          <a:effectLst/>
                          <a:uLnTx/>
                          <a:uFillTx/>
                          <a:latin typeface="Calibri"/>
                          <a:ea typeface="+mn-ea"/>
                          <a:cs typeface="+mn-cs"/>
                        </a:rPr>
                        <a:t>
 👀 Een vraag, een twijfel, of gewoon nood aan duidelijkheid?
Goed nieuws: er is altijd een P&amp;V-adviseur in je buurt. Met 160 kantoren in België is persoonlijk contact nooit ver weg. 🤝
Zin in een babbel met iemand die je écht begrijpt? Jij kiest hoe:
📱 Even bellen
📩 Een mailtje sturen
🧑🏻 Langskomen
💻 Videobellen, makkelijk en persoonlijk, waar je ook bent
➡️ Meer weten? Check pv.be
_____
👀 Un doute, une question, un besoin d’y voir clair ? Bonne nouvelle : il y a toujours un conseiller P&amp;V pas loin de chez vous. Avec 160 bureaux en Belgique, le contact humain n’est jamais bien loin 🤝
Envie de parler à quelqu’un qui vous comprend vraiment ? Choisissez votre façon de nous joindre :
📱 Un coup de fil
📩 Un petit mail
🧑🏻 Un rendez-vous, tout simplement
➡️ RDV sur pv.be pour plus d’infos.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https://quintly-eu-image-storage.s3.amazonaws.com/302adf5a0015d135c5e1b7d9723df9f3/97fd1abd78529bcd399da95d1a454dc2.jpg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extLst>
                  <a:ext uri="{0D108BD9-81ED-4DB2-BD59-A6C34878D82A}">
                    <a16:rowId xmlns:a16="http://schemas.microsoft.com/office/drawing/2014/main" val="2566442958"/>
                  </a:ext>
                </a:extLst>
              </a:tr>
            </a:tbl>
          </a:graphicData>
        </a:graphic>
      </p:graphicFrame>
      <p:sp>
        <p:nvSpPr>
          <p:cNvPr id="4" name="Text Placeholder 3">
            <a:extLst>
              <a:ext uri="{FF2B5EF4-FFF2-40B4-BE49-F238E27FC236}">
                <a16:creationId xmlns:a16="http://schemas.microsoft.com/office/drawing/2014/main" id="{8141577A-584C-4E81-B3EB-74E80BBFD8D5}"/>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4197521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1F0A2-413C-4ED6-A74D-DFE3A972EFF8}"/>
              </a:ext>
            </a:extLst>
          </p:cNvPr>
          <p:cNvSpPr>
            <a:spLocks noGrp="1"/>
          </p:cNvSpPr>
          <p:nvPr>
            <p:ph type="title"/>
          </p:nvPr>
        </p:nvSpPr>
        <p:spPr/>
        <p:txBody>
          <a:bodyPr/>
          <a:lstStyle/>
          <a:p>
            <a:r>
              <a:rPr lang="en-US"/>
              <a:t>Instagram Posts Table | 1 group and 10 profiles - 3 of 26</a:t>
            </a:r>
          </a:p>
        </p:txBody>
      </p:sp>
      <p:graphicFrame>
        <p:nvGraphicFramePr>
          <p:cNvPr id="5" name="Table Placeholder 4">
            <a:extLst>
              <a:ext uri="{FF2B5EF4-FFF2-40B4-BE49-F238E27FC236}">
                <a16:creationId xmlns:a16="http://schemas.microsoft.com/office/drawing/2014/main" id="{3A6507E4-470B-4456-9840-ECE8D1B8CAD0}"/>
              </a:ext>
            </a:extLst>
          </p:cNvPr>
          <p:cNvGraphicFramePr>
            <a:graphicFrameLocks noGrp="1"/>
          </p:cNvGraphicFramePr>
          <p:nvPr>
            <p:ph type="tbl" sz="quarter" idx="13"/>
            <p:extLst>
              <p:ext uri="{D42A27DB-BD31-4B8C-83A1-F6EECF244321}">
                <p14:modId xmlns:p14="http://schemas.microsoft.com/office/powerpoint/2010/main" val="417373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94295089"/>
                    </a:ext>
                  </a:extLst>
                </a:gridCol>
                <a:gridCol w="1069847">
                  <a:extLst>
                    <a:ext uri="{9D8B030D-6E8A-4147-A177-3AD203B41FA5}">
                      <a16:colId xmlns:a16="http://schemas.microsoft.com/office/drawing/2014/main" val="2577396105"/>
                    </a:ext>
                  </a:extLst>
                </a:gridCol>
                <a:gridCol w="1399031">
                  <a:extLst>
                    <a:ext uri="{9D8B030D-6E8A-4147-A177-3AD203B41FA5}">
                      <a16:colId xmlns:a16="http://schemas.microsoft.com/office/drawing/2014/main" val="2306798200"/>
                    </a:ext>
                  </a:extLst>
                </a:gridCol>
                <a:gridCol w="493776">
                  <a:extLst>
                    <a:ext uri="{9D8B030D-6E8A-4147-A177-3AD203B41FA5}">
                      <a16:colId xmlns:a16="http://schemas.microsoft.com/office/drawing/2014/main" val="3653848430"/>
                    </a:ext>
                  </a:extLst>
                </a:gridCol>
                <a:gridCol w="493776">
                  <a:extLst>
                    <a:ext uri="{9D8B030D-6E8A-4147-A177-3AD203B41FA5}">
                      <a16:colId xmlns:a16="http://schemas.microsoft.com/office/drawing/2014/main" val="2346043901"/>
                    </a:ext>
                  </a:extLst>
                </a:gridCol>
                <a:gridCol w="493776">
                  <a:extLst>
                    <a:ext uri="{9D8B030D-6E8A-4147-A177-3AD203B41FA5}">
                      <a16:colId xmlns:a16="http://schemas.microsoft.com/office/drawing/2014/main" val="2748044848"/>
                    </a:ext>
                  </a:extLst>
                </a:gridCol>
                <a:gridCol w="493776">
                  <a:extLst>
                    <a:ext uri="{9D8B030D-6E8A-4147-A177-3AD203B41FA5}">
                      <a16:colId xmlns:a16="http://schemas.microsoft.com/office/drawing/2014/main" val="2726667152"/>
                    </a:ext>
                  </a:extLst>
                </a:gridCol>
                <a:gridCol w="493776">
                  <a:extLst>
                    <a:ext uri="{9D8B030D-6E8A-4147-A177-3AD203B41FA5}">
                      <a16:colId xmlns:a16="http://schemas.microsoft.com/office/drawing/2014/main" val="760043389"/>
                    </a:ext>
                  </a:extLst>
                </a:gridCol>
                <a:gridCol w="493776">
                  <a:extLst>
                    <a:ext uri="{9D8B030D-6E8A-4147-A177-3AD203B41FA5}">
                      <a16:colId xmlns:a16="http://schemas.microsoft.com/office/drawing/2014/main" val="2676726838"/>
                    </a:ext>
                  </a:extLst>
                </a:gridCol>
                <a:gridCol w="493776">
                  <a:extLst>
                    <a:ext uri="{9D8B030D-6E8A-4147-A177-3AD203B41FA5}">
                      <a16:colId xmlns:a16="http://schemas.microsoft.com/office/drawing/2014/main" val="4156796944"/>
                    </a:ext>
                  </a:extLst>
                </a:gridCol>
                <a:gridCol w="493776">
                  <a:extLst>
                    <a:ext uri="{9D8B030D-6E8A-4147-A177-3AD203B41FA5}">
                      <a16:colId xmlns:a16="http://schemas.microsoft.com/office/drawing/2014/main" val="11684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5352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- 2025-09-18 20:01:18</a:t>
                      </a:r>
                      <a:r>
                        <a:rPr kumimoji="0" lang="en-US" sz="1000" b="0" i="0" u="none" strike="noStrike" kern="1200" cap="none" spc="0" normalizeH="0" baseline="0" noProof="0">
                          <a:ln>
                            <a:noFill/>
                          </a:ln>
                          <a:solidFill>
                            <a:prstClr val="black"/>
                          </a:solidFill>
                          <a:effectLst/>
                          <a:uLnTx/>
                          <a:uFillTx/>
                          <a:latin typeface="Calibri"/>
                          <a:ea typeface="+mn-ea"/>
                          <a:cs typeface="+mn-cs"/>
                        </a:rPr>
                        <a:t>
 (FR👇) De zomer loopt stilaan op z’n einde… maar er is nog één festival dat ons na aan het solidaire hart ligt 🌞🎶 Op 20/09 beleef je aan het Brusselse Atomium dankzij @ShowUpforHumanity een dag vol muziek, inspiratie en solidariteit 💛
De waarden van het festival passen goed bij wat wij belangrijk vinden, al sinds ons begin. ✨
Kom samen met ons de zomer verlengen in Brussel!
_____
L’été touche à sa fin… mais il reste un dernier festival qui nous tient particulièrement à coeur 🌞🎶 Ce 20/09 à l’Atomium, @ShowUpforHumanity réunit musique, inspiration et solidarité le temps d’une journée 💛 
✨ Soutenir ce festival, c’est incarner les valeurs qui font la force de P&amp;V Assurances depuis toujours.
Solidarité, proximité, humanité… Comme nous, il mise sur la puissance de l’engagement collectif pour relever les défis de notre société et construire un avenir durable. 🌍
🤝 Coopératif. Humain. Engagé. Depuis 1907.
Vous venez prolonger l’été avec nous à Bruxelles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https://quintly-eu-image-storage.s3.amazonaws.com/302adf5a0015d135c5e1b7d9723df9f3/6bee54e06e0231099415026111abcdab.jpg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1858867770"/>
                  </a:ext>
                </a:extLst>
              </a:tr>
            </a:tbl>
          </a:graphicData>
        </a:graphic>
      </p:graphicFrame>
      <p:sp>
        <p:nvSpPr>
          <p:cNvPr id="4" name="Text Placeholder 3">
            <a:extLst>
              <a:ext uri="{FF2B5EF4-FFF2-40B4-BE49-F238E27FC236}">
                <a16:creationId xmlns:a16="http://schemas.microsoft.com/office/drawing/2014/main" id="{90C0FF6B-B472-4B00-8EDE-701B1ED4A341}"/>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67390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A6F7-4703-4B83-81AF-A181EA42AB6E}"/>
              </a:ext>
            </a:extLst>
          </p:cNvPr>
          <p:cNvSpPr>
            <a:spLocks noGrp="1"/>
          </p:cNvSpPr>
          <p:nvPr>
            <p:ph type="title"/>
          </p:nvPr>
        </p:nvSpPr>
        <p:spPr/>
        <p:txBody>
          <a:bodyPr/>
          <a:lstStyle/>
          <a:p>
            <a:r>
              <a:rPr lang="en-US"/>
              <a:t>Instagram Posts Table | 1 group and 10 profiles - 4 of 26</a:t>
            </a:r>
          </a:p>
        </p:txBody>
      </p:sp>
      <p:graphicFrame>
        <p:nvGraphicFramePr>
          <p:cNvPr id="5" name="Table Placeholder 4">
            <a:extLst>
              <a:ext uri="{FF2B5EF4-FFF2-40B4-BE49-F238E27FC236}">
                <a16:creationId xmlns:a16="http://schemas.microsoft.com/office/drawing/2014/main" id="{0AAFE96F-50EA-4777-A9DB-723D2827B6F1}"/>
              </a:ext>
            </a:extLst>
          </p:cNvPr>
          <p:cNvGraphicFramePr>
            <a:graphicFrameLocks noGrp="1"/>
          </p:cNvGraphicFramePr>
          <p:nvPr>
            <p:ph type="tbl" sz="quarter" idx="13"/>
            <p:extLst>
              <p:ext uri="{D42A27DB-BD31-4B8C-83A1-F6EECF244321}">
                <p14:modId xmlns:p14="http://schemas.microsoft.com/office/powerpoint/2010/main" val="129131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54482753"/>
                    </a:ext>
                  </a:extLst>
                </a:gridCol>
                <a:gridCol w="1069847">
                  <a:extLst>
                    <a:ext uri="{9D8B030D-6E8A-4147-A177-3AD203B41FA5}">
                      <a16:colId xmlns:a16="http://schemas.microsoft.com/office/drawing/2014/main" val="1722639773"/>
                    </a:ext>
                  </a:extLst>
                </a:gridCol>
                <a:gridCol w="1399031">
                  <a:extLst>
                    <a:ext uri="{9D8B030D-6E8A-4147-A177-3AD203B41FA5}">
                      <a16:colId xmlns:a16="http://schemas.microsoft.com/office/drawing/2014/main" val="2234979195"/>
                    </a:ext>
                  </a:extLst>
                </a:gridCol>
                <a:gridCol w="493776">
                  <a:extLst>
                    <a:ext uri="{9D8B030D-6E8A-4147-A177-3AD203B41FA5}">
                      <a16:colId xmlns:a16="http://schemas.microsoft.com/office/drawing/2014/main" val="4116242049"/>
                    </a:ext>
                  </a:extLst>
                </a:gridCol>
                <a:gridCol w="493776">
                  <a:extLst>
                    <a:ext uri="{9D8B030D-6E8A-4147-A177-3AD203B41FA5}">
                      <a16:colId xmlns:a16="http://schemas.microsoft.com/office/drawing/2014/main" val="2996074783"/>
                    </a:ext>
                  </a:extLst>
                </a:gridCol>
                <a:gridCol w="493776">
                  <a:extLst>
                    <a:ext uri="{9D8B030D-6E8A-4147-A177-3AD203B41FA5}">
                      <a16:colId xmlns:a16="http://schemas.microsoft.com/office/drawing/2014/main" val="1045107181"/>
                    </a:ext>
                  </a:extLst>
                </a:gridCol>
                <a:gridCol w="493776">
                  <a:extLst>
                    <a:ext uri="{9D8B030D-6E8A-4147-A177-3AD203B41FA5}">
                      <a16:colId xmlns:a16="http://schemas.microsoft.com/office/drawing/2014/main" val="4133458048"/>
                    </a:ext>
                  </a:extLst>
                </a:gridCol>
                <a:gridCol w="493776">
                  <a:extLst>
                    <a:ext uri="{9D8B030D-6E8A-4147-A177-3AD203B41FA5}">
                      <a16:colId xmlns:a16="http://schemas.microsoft.com/office/drawing/2014/main" val="4028842175"/>
                    </a:ext>
                  </a:extLst>
                </a:gridCol>
                <a:gridCol w="493776">
                  <a:extLst>
                    <a:ext uri="{9D8B030D-6E8A-4147-A177-3AD203B41FA5}">
                      <a16:colId xmlns:a16="http://schemas.microsoft.com/office/drawing/2014/main" val="2991908619"/>
                    </a:ext>
                  </a:extLst>
                </a:gridCol>
                <a:gridCol w="493776">
                  <a:extLst>
                    <a:ext uri="{9D8B030D-6E8A-4147-A177-3AD203B41FA5}">
                      <a16:colId xmlns:a16="http://schemas.microsoft.com/office/drawing/2014/main" val="253201505"/>
                    </a:ext>
                  </a:extLst>
                </a:gridCol>
                <a:gridCol w="493776">
                  <a:extLst>
                    <a:ext uri="{9D8B030D-6E8A-4147-A177-3AD203B41FA5}">
                      <a16:colId xmlns:a16="http://schemas.microsoft.com/office/drawing/2014/main" val="92177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271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- 2025-09-11 19:56:00</a:t>
                      </a:r>
                      <a:r>
                        <a:rPr kumimoji="0" lang="en-US" sz="1000" b="0" i="0" u="none" strike="noStrike" kern="1200" cap="none" spc="0" normalizeH="0" baseline="0" noProof="0">
                          <a:ln>
                            <a:noFill/>
                          </a:ln>
                          <a:solidFill>
                            <a:prstClr val="black"/>
                          </a:solidFill>
                          <a:effectLst/>
                          <a:uLnTx/>
                          <a:uFillTx/>
                          <a:latin typeface="Calibri"/>
                          <a:ea typeface="+mn-ea"/>
                          <a:cs typeface="+mn-cs"/>
                        </a:rPr>
                        <a:t>
 [NL👇🏻] Derrière les agences P&amp;V de Tubize et Waterloo, il y a une équipe soudée, prête à vous accompagner 💪 Mike, Laurie, Fanny, Gaëtan et Dylan gèrent chaque dossier avec sérieux… et une bonne dose d’humour. 😄
Ils accompagnent aussi bien les particuliers que les PME.
RDV le mois prochain pour découvrir l’équipe de P&amp;V Roeselare.
_____
Wat zit er achter de deuren van het P&amp;V-kantoor in Tubeke/Waterloo? Een hecht team dat altijd voor je klaarstaat 💪.
Mike, Laurie, Fanny, Gaëtan en Dylan pakken elk dossier aan met kennis van zaken én een flinke portie humor😄.
Of je nu particulier bent of een kmo runt: je krijgt altijd dezelfde betrokken aanpak.
👉 Volgende maand stellen we het team van P&amp;V Roeselare aan je voor!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https://quintly-eu-image-storage.s3.amazonaws.com/302adf5a0015d135c5e1b7d9723df9f3/7d1df6abff53bdc9092c5bae43331095.jpg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extLst>
                  <a:ext uri="{0D108BD9-81ED-4DB2-BD59-A6C34878D82A}">
                    <a16:rowId xmlns:a16="http://schemas.microsoft.com/office/drawing/2014/main" val="1647686954"/>
                  </a:ext>
                </a:extLst>
              </a:tr>
            </a:tbl>
          </a:graphicData>
        </a:graphic>
      </p:graphicFrame>
      <p:sp>
        <p:nvSpPr>
          <p:cNvPr id="4" name="Text Placeholder 3">
            <a:extLst>
              <a:ext uri="{FF2B5EF4-FFF2-40B4-BE49-F238E27FC236}">
                <a16:creationId xmlns:a16="http://schemas.microsoft.com/office/drawing/2014/main" id="{09D05995-AAC5-4543-B2DE-0D310A735CC0}"/>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400089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BABB0-E6E3-4CA1-BDF8-0C0DDB71113E}"/>
              </a:ext>
            </a:extLst>
          </p:cNvPr>
          <p:cNvSpPr>
            <a:spLocks noGrp="1"/>
          </p:cNvSpPr>
          <p:nvPr>
            <p:ph type="title"/>
          </p:nvPr>
        </p:nvSpPr>
        <p:spPr/>
        <p:txBody>
          <a:bodyPr/>
          <a:lstStyle/>
          <a:p>
            <a:r>
              <a:rPr lang="en-US"/>
              <a:t>Instagram Posts Table | 1 group and 10 profiles - 5 of 26</a:t>
            </a:r>
          </a:p>
        </p:txBody>
      </p:sp>
      <p:graphicFrame>
        <p:nvGraphicFramePr>
          <p:cNvPr id="5" name="Table Placeholder 4">
            <a:extLst>
              <a:ext uri="{FF2B5EF4-FFF2-40B4-BE49-F238E27FC236}">
                <a16:creationId xmlns:a16="http://schemas.microsoft.com/office/drawing/2014/main" id="{172286AC-D94E-47BA-8721-D02D22705E34}"/>
              </a:ext>
            </a:extLst>
          </p:cNvPr>
          <p:cNvGraphicFramePr>
            <a:graphicFrameLocks noGrp="1"/>
          </p:cNvGraphicFramePr>
          <p:nvPr>
            <p:ph type="tbl" sz="quarter" idx="13"/>
            <p:extLst>
              <p:ext uri="{D42A27DB-BD31-4B8C-83A1-F6EECF244321}">
                <p14:modId xmlns:p14="http://schemas.microsoft.com/office/powerpoint/2010/main" val="10449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61761569"/>
                    </a:ext>
                  </a:extLst>
                </a:gridCol>
                <a:gridCol w="1069847">
                  <a:extLst>
                    <a:ext uri="{9D8B030D-6E8A-4147-A177-3AD203B41FA5}">
                      <a16:colId xmlns:a16="http://schemas.microsoft.com/office/drawing/2014/main" val="116746439"/>
                    </a:ext>
                  </a:extLst>
                </a:gridCol>
                <a:gridCol w="1399031">
                  <a:extLst>
                    <a:ext uri="{9D8B030D-6E8A-4147-A177-3AD203B41FA5}">
                      <a16:colId xmlns:a16="http://schemas.microsoft.com/office/drawing/2014/main" val="3023683967"/>
                    </a:ext>
                  </a:extLst>
                </a:gridCol>
                <a:gridCol w="493776">
                  <a:extLst>
                    <a:ext uri="{9D8B030D-6E8A-4147-A177-3AD203B41FA5}">
                      <a16:colId xmlns:a16="http://schemas.microsoft.com/office/drawing/2014/main" val="3743322903"/>
                    </a:ext>
                  </a:extLst>
                </a:gridCol>
                <a:gridCol w="493776">
                  <a:extLst>
                    <a:ext uri="{9D8B030D-6E8A-4147-A177-3AD203B41FA5}">
                      <a16:colId xmlns:a16="http://schemas.microsoft.com/office/drawing/2014/main" val="3530515699"/>
                    </a:ext>
                  </a:extLst>
                </a:gridCol>
                <a:gridCol w="493776">
                  <a:extLst>
                    <a:ext uri="{9D8B030D-6E8A-4147-A177-3AD203B41FA5}">
                      <a16:colId xmlns:a16="http://schemas.microsoft.com/office/drawing/2014/main" val="2877317856"/>
                    </a:ext>
                  </a:extLst>
                </a:gridCol>
                <a:gridCol w="493776">
                  <a:extLst>
                    <a:ext uri="{9D8B030D-6E8A-4147-A177-3AD203B41FA5}">
                      <a16:colId xmlns:a16="http://schemas.microsoft.com/office/drawing/2014/main" val="629346715"/>
                    </a:ext>
                  </a:extLst>
                </a:gridCol>
                <a:gridCol w="493776">
                  <a:extLst>
                    <a:ext uri="{9D8B030D-6E8A-4147-A177-3AD203B41FA5}">
                      <a16:colId xmlns:a16="http://schemas.microsoft.com/office/drawing/2014/main" val="2544348921"/>
                    </a:ext>
                  </a:extLst>
                </a:gridCol>
                <a:gridCol w="493776">
                  <a:extLst>
                    <a:ext uri="{9D8B030D-6E8A-4147-A177-3AD203B41FA5}">
                      <a16:colId xmlns:a16="http://schemas.microsoft.com/office/drawing/2014/main" val="738768763"/>
                    </a:ext>
                  </a:extLst>
                </a:gridCol>
                <a:gridCol w="493776">
                  <a:extLst>
                    <a:ext uri="{9D8B030D-6E8A-4147-A177-3AD203B41FA5}">
                      <a16:colId xmlns:a16="http://schemas.microsoft.com/office/drawing/2014/main" val="3977106514"/>
                    </a:ext>
                  </a:extLst>
                </a:gridCol>
                <a:gridCol w="493776">
                  <a:extLst>
                    <a:ext uri="{9D8B030D-6E8A-4147-A177-3AD203B41FA5}">
                      <a16:colId xmlns:a16="http://schemas.microsoft.com/office/drawing/2014/main" val="271784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7394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- 2025-09-04 19:45:57</a:t>
                      </a:r>
                      <a:r>
                        <a:rPr kumimoji="0" lang="en-US" sz="1000" b="0" i="0" u="none" strike="noStrike" kern="1200" cap="none" spc="0" normalizeH="0" baseline="0" noProof="0">
                          <a:ln>
                            <a:noFill/>
                          </a:ln>
                          <a:solidFill>
                            <a:prstClr val="black"/>
                          </a:solidFill>
                          <a:effectLst/>
                          <a:uLnTx/>
                          <a:uFillTx/>
                          <a:latin typeface="Calibri"/>
                          <a:ea typeface="+mn-ea"/>
                          <a:cs typeface="+mn-cs"/>
                        </a:rPr>
                        <a:t>
 [NL👇🏻] Trop assuré ? Pas assez ? Et si on mettait un peu d’ordre là-dedans ?
La rentrée approche… C’est le moment parfait pour faire le tri dans vos assurances.
Pas besoin d’y passer des heures : un conseiller P&amp;V fait le point avec vous, gratuitement.
📍 En agence ou en visio. Simple, rapide, sans engagement.
On appelle ça un Shake-up. Vous, vous appelez ça : enfin y voir clair 🤓
➡️ Prenez rendez-vous sur pv.be
_______
Te veel verzekerd? Of net te weinig?
De start van het schooljaar is hét moment om je verzekeringen eens onder de loep te nemen.
Geen stress, het kost je geen uren. Een P&amp;V-adviseur maakt graag samen met jou, gratis, de balans op van je verzekeringen.
📍 Op kantoor of via videocall. Snel, eenvoudig en helemaal vrijblijvend.
Wij noemen het een Shake-up. Jij noemt het misschien: eindelijk duidelijkheid. 🤓
➡️ Maak snel een afspraak op pv.be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https://quintly-eu-image-storage.s3.amazonaws.com/302adf5a0015d135c5e1b7d9723df9f3/a13803c9d46b3fe2106eaaf6fa72f065.jpg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shake-up, 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extLst>
                  <a:ext uri="{0D108BD9-81ED-4DB2-BD59-A6C34878D82A}">
                    <a16:rowId xmlns:a16="http://schemas.microsoft.com/office/drawing/2014/main" val="3024152250"/>
                  </a:ext>
                </a:extLst>
              </a:tr>
            </a:tbl>
          </a:graphicData>
        </a:graphic>
      </p:graphicFrame>
      <p:sp>
        <p:nvSpPr>
          <p:cNvPr id="4" name="Text Placeholder 3">
            <a:extLst>
              <a:ext uri="{FF2B5EF4-FFF2-40B4-BE49-F238E27FC236}">
                <a16:creationId xmlns:a16="http://schemas.microsoft.com/office/drawing/2014/main" id="{E20FE941-16FF-41C2-B6C4-78AB7199384E}"/>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414523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68B4-2D94-4EBA-8F75-D1E8B100AD58}"/>
              </a:ext>
            </a:extLst>
          </p:cNvPr>
          <p:cNvSpPr>
            <a:spLocks noGrp="1"/>
          </p:cNvSpPr>
          <p:nvPr>
            <p:ph type="title"/>
          </p:nvPr>
        </p:nvSpPr>
        <p:spPr/>
        <p:txBody>
          <a:bodyPr/>
          <a:lstStyle/>
          <a:p>
            <a:r>
              <a:rPr lang="en-US"/>
              <a:t>Instagram Posts Table | 1 group and 10 profiles - 6 of 26</a:t>
            </a:r>
          </a:p>
        </p:txBody>
      </p:sp>
      <p:graphicFrame>
        <p:nvGraphicFramePr>
          <p:cNvPr id="5" name="Table Placeholder 4">
            <a:extLst>
              <a:ext uri="{FF2B5EF4-FFF2-40B4-BE49-F238E27FC236}">
                <a16:creationId xmlns:a16="http://schemas.microsoft.com/office/drawing/2014/main" id="{567B671C-2B20-49EC-B5B2-900E17706181}"/>
              </a:ext>
            </a:extLst>
          </p:cNvPr>
          <p:cNvGraphicFramePr>
            <a:graphicFrameLocks noGrp="1"/>
          </p:cNvGraphicFramePr>
          <p:nvPr>
            <p:ph type="tbl" sz="quarter" idx="13"/>
            <p:extLst>
              <p:ext uri="{D42A27DB-BD31-4B8C-83A1-F6EECF244321}">
                <p14:modId xmlns:p14="http://schemas.microsoft.com/office/powerpoint/2010/main" val="373684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3302394"/>
                    </a:ext>
                  </a:extLst>
                </a:gridCol>
                <a:gridCol w="1069847">
                  <a:extLst>
                    <a:ext uri="{9D8B030D-6E8A-4147-A177-3AD203B41FA5}">
                      <a16:colId xmlns:a16="http://schemas.microsoft.com/office/drawing/2014/main" val="3444900340"/>
                    </a:ext>
                  </a:extLst>
                </a:gridCol>
                <a:gridCol w="1399031">
                  <a:extLst>
                    <a:ext uri="{9D8B030D-6E8A-4147-A177-3AD203B41FA5}">
                      <a16:colId xmlns:a16="http://schemas.microsoft.com/office/drawing/2014/main" val="719559319"/>
                    </a:ext>
                  </a:extLst>
                </a:gridCol>
                <a:gridCol w="493776">
                  <a:extLst>
                    <a:ext uri="{9D8B030D-6E8A-4147-A177-3AD203B41FA5}">
                      <a16:colId xmlns:a16="http://schemas.microsoft.com/office/drawing/2014/main" val="3679950929"/>
                    </a:ext>
                  </a:extLst>
                </a:gridCol>
                <a:gridCol w="493776">
                  <a:extLst>
                    <a:ext uri="{9D8B030D-6E8A-4147-A177-3AD203B41FA5}">
                      <a16:colId xmlns:a16="http://schemas.microsoft.com/office/drawing/2014/main" val="791284211"/>
                    </a:ext>
                  </a:extLst>
                </a:gridCol>
                <a:gridCol w="493776">
                  <a:extLst>
                    <a:ext uri="{9D8B030D-6E8A-4147-A177-3AD203B41FA5}">
                      <a16:colId xmlns:a16="http://schemas.microsoft.com/office/drawing/2014/main" val="2867652247"/>
                    </a:ext>
                  </a:extLst>
                </a:gridCol>
                <a:gridCol w="493776">
                  <a:extLst>
                    <a:ext uri="{9D8B030D-6E8A-4147-A177-3AD203B41FA5}">
                      <a16:colId xmlns:a16="http://schemas.microsoft.com/office/drawing/2014/main" val="1443211349"/>
                    </a:ext>
                  </a:extLst>
                </a:gridCol>
                <a:gridCol w="493776">
                  <a:extLst>
                    <a:ext uri="{9D8B030D-6E8A-4147-A177-3AD203B41FA5}">
                      <a16:colId xmlns:a16="http://schemas.microsoft.com/office/drawing/2014/main" val="3744776897"/>
                    </a:ext>
                  </a:extLst>
                </a:gridCol>
                <a:gridCol w="493776">
                  <a:extLst>
                    <a:ext uri="{9D8B030D-6E8A-4147-A177-3AD203B41FA5}">
                      <a16:colId xmlns:a16="http://schemas.microsoft.com/office/drawing/2014/main" val="1027971606"/>
                    </a:ext>
                  </a:extLst>
                </a:gridCol>
                <a:gridCol w="493776">
                  <a:extLst>
                    <a:ext uri="{9D8B030D-6E8A-4147-A177-3AD203B41FA5}">
                      <a16:colId xmlns:a16="http://schemas.microsoft.com/office/drawing/2014/main" val="2645716819"/>
                    </a:ext>
                  </a:extLst>
                </a:gridCol>
                <a:gridCol w="493776">
                  <a:extLst>
                    <a:ext uri="{9D8B030D-6E8A-4147-A177-3AD203B41FA5}">
                      <a16:colId xmlns:a16="http://schemas.microsoft.com/office/drawing/2014/main" val="299689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1686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- 2025-09-02 19:43:47</a:t>
                      </a:r>
                      <a:r>
                        <a:rPr kumimoji="0" lang="en-US" sz="1000" b="0" i="0" u="none" strike="noStrike" kern="1200" cap="none" spc="0" normalizeH="0" baseline="0" noProof="0">
                          <a:ln>
                            <a:noFill/>
                          </a:ln>
                          <a:solidFill>
                            <a:prstClr val="black"/>
                          </a:solidFill>
                          <a:effectLst/>
                          <a:uLnTx/>
                          <a:uFillTx/>
                          <a:latin typeface="Calibri"/>
                          <a:ea typeface="+mn-ea"/>
                          <a:cs typeface="+mn-cs"/>
                        </a:rPr>
                        <a:t>
 La musique rassemble. Ce week-end, nous étions fiers d’être partenaires du @Bomboclatfestival 🎶🌍
Un événement qui, comme nous, défend :
🤝 La diversité 
🌈 L’inclusion des jeunes et l’accessibilité pour tous
💬 Une meilleure compréhension de notre société, au-delà des origines, classes sociales ou cultures
Découvrez les moments forts du festival 🙌🏼
_______
Muziek brengt mensen samen. Dit weekend waren we als trotse partner op @Bomboclatfestival 🎶🌍
Een evenement dat, net als wij, staat voor:
🤝 Diversiteit
🌈 Inclusie van jongeren en toegankelijkheid voor iedereen
💬 Meer verbondenheid in onze samenleving, los van afkomst, sociale klasse of cultuur
Beleef de hoogtepunten van dit onvergetelijke festival nog eens mee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https://quintly-eu-image-storage.s3.amazonaws.com/302adf5a0015d135c5e1b7d9723df9f3/71a5c7709c29ba11c6747fa43f3781a7.jpg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2152</a:t>
                      </a:r>
                    </a:p>
                  </a:txBody>
                  <a:tcPr/>
                </a:tc>
                <a:extLst>
                  <a:ext uri="{0D108BD9-81ED-4DB2-BD59-A6C34878D82A}">
                    <a16:rowId xmlns:a16="http://schemas.microsoft.com/office/drawing/2014/main" val="2926020481"/>
                  </a:ext>
                </a:extLst>
              </a:tr>
            </a:tbl>
          </a:graphicData>
        </a:graphic>
      </p:graphicFrame>
      <p:sp>
        <p:nvSpPr>
          <p:cNvPr id="4" name="Text Placeholder 3">
            <a:extLst>
              <a:ext uri="{FF2B5EF4-FFF2-40B4-BE49-F238E27FC236}">
                <a16:creationId xmlns:a16="http://schemas.microsoft.com/office/drawing/2014/main" id="{28F612D1-A949-4E79-9B60-BEEBB5983B0C}"/>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538324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A054-E6AE-4B08-B4E6-84C7987DD9A1}"/>
              </a:ext>
            </a:extLst>
          </p:cNvPr>
          <p:cNvSpPr>
            <a:spLocks noGrp="1"/>
          </p:cNvSpPr>
          <p:nvPr>
            <p:ph type="title"/>
          </p:nvPr>
        </p:nvSpPr>
        <p:spPr/>
        <p:txBody>
          <a:bodyPr/>
          <a:lstStyle/>
          <a:p>
            <a:r>
              <a:rPr lang="en-US"/>
              <a:t>Instagram Posts Table | 1 group and 10 profiles - 7 of 26</a:t>
            </a:r>
          </a:p>
        </p:txBody>
      </p:sp>
      <p:graphicFrame>
        <p:nvGraphicFramePr>
          <p:cNvPr id="5" name="Table Placeholder 4">
            <a:extLst>
              <a:ext uri="{FF2B5EF4-FFF2-40B4-BE49-F238E27FC236}">
                <a16:creationId xmlns:a16="http://schemas.microsoft.com/office/drawing/2014/main" id="{98F6E32F-46BE-4F35-9D0C-EE4ABAC5DC06}"/>
              </a:ext>
            </a:extLst>
          </p:cNvPr>
          <p:cNvGraphicFramePr>
            <a:graphicFrameLocks noGrp="1"/>
          </p:cNvGraphicFramePr>
          <p:nvPr>
            <p:ph type="tbl" sz="quarter" idx="13"/>
            <p:extLst>
              <p:ext uri="{D42A27DB-BD31-4B8C-83A1-F6EECF244321}">
                <p14:modId xmlns:p14="http://schemas.microsoft.com/office/powerpoint/2010/main" val="408805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5160790"/>
                    </a:ext>
                  </a:extLst>
                </a:gridCol>
                <a:gridCol w="1069847">
                  <a:extLst>
                    <a:ext uri="{9D8B030D-6E8A-4147-A177-3AD203B41FA5}">
                      <a16:colId xmlns:a16="http://schemas.microsoft.com/office/drawing/2014/main" val="2858423038"/>
                    </a:ext>
                  </a:extLst>
                </a:gridCol>
                <a:gridCol w="1399031">
                  <a:extLst>
                    <a:ext uri="{9D8B030D-6E8A-4147-A177-3AD203B41FA5}">
                      <a16:colId xmlns:a16="http://schemas.microsoft.com/office/drawing/2014/main" val="2231515583"/>
                    </a:ext>
                  </a:extLst>
                </a:gridCol>
                <a:gridCol w="493776">
                  <a:extLst>
                    <a:ext uri="{9D8B030D-6E8A-4147-A177-3AD203B41FA5}">
                      <a16:colId xmlns:a16="http://schemas.microsoft.com/office/drawing/2014/main" val="3571022934"/>
                    </a:ext>
                  </a:extLst>
                </a:gridCol>
                <a:gridCol w="493776">
                  <a:extLst>
                    <a:ext uri="{9D8B030D-6E8A-4147-A177-3AD203B41FA5}">
                      <a16:colId xmlns:a16="http://schemas.microsoft.com/office/drawing/2014/main" val="3609013712"/>
                    </a:ext>
                  </a:extLst>
                </a:gridCol>
                <a:gridCol w="493776">
                  <a:extLst>
                    <a:ext uri="{9D8B030D-6E8A-4147-A177-3AD203B41FA5}">
                      <a16:colId xmlns:a16="http://schemas.microsoft.com/office/drawing/2014/main" val="1347728573"/>
                    </a:ext>
                  </a:extLst>
                </a:gridCol>
                <a:gridCol w="493776">
                  <a:extLst>
                    <a:ext uri="{9D8B030D-6E8A-4147-A177-3AD203B41FA5}">
                      <a16:colId xmlns:a16="http://schemas.microsoft.com/office/drawing/2014/main" val="1114522995"/>
                    </a:ext>
                  </a:extLst>
                </a:gridCol>
                <a:gridCol w="493776">
                  <a:extLst>
                    <a:ext uri="{9D8B030D-6E8A-4147-A177-3AD203B41FA5}">
                      <a16:colId xmlns:a16="http://schemas.microsoft.com/office/drawing/2014/main" val="1779858952"/>
                    </a:ext>
                  </a:extLst>
                </a:gridCol>
                <a:gridCol w="493776">
                  <a:extLst>
                    <a:ext uri="{9D8B030D-6E8A-4147-A177-3AD203B41FA5}">
                      <a16:colId xmlns:a16="http://schemas.microsoft.com/office/drawing/2014/main" val="796758785"/>
                    </a:ext>
                  </a:extLst>
                </a:gridCol>
                <a:gridCol w="493776">
                  <a:extLst>
                    <a:ext uri="{9D8B030D-6E8A-4147-A177-3AD203B41FA5}">
                      <a16:colId xmlns:a16="http://schemas.microsoft.com/office/drawing/2014/main" val="3766260361"/>
                    </a:ext>
                  </a:extLst>
                </a:gridCol>
                <a:gridCol w="493776">
                  <a:extLst>
                    <a:ext uri="{9D8B030D-6E8A-4147-A177-3AD203B41FA5}">
                      <a16:colId xmlns:a16="http://schemas.microsoft.com/office/drawing/2014/main" val="155748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110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- 2025-08-28 19:54:34</a:t>
                      </a:r>
                      <a:r>
                        <a:rPr kumimoji="0" lang="en-US" sz="1000" b="0" i="0" u="none" strike="noStrike" kern="1200" cap="none" spc="0" normalizeH="0" baseline="0" noProof="0">
                          <a:ln>
                            <a:noFill/>
                          </a:ln>
                          <a:solidFill>
                            <a:prstClr val="black"/>
                          </a:solidFill>
                          <a:effectLst/>
                          <a:uLnTx/>
                          <a:uFillTx/>
                          <a:latin typeface="Calibri"/>
                          <a:ea typeface="+mn-ea"/>
                          <a:cs typeface="+mn-cs"/>
                        </a:rPr>
                        <a:t>
 Ce week-end, nous étions aux @les_solidarites . Un festival engagé où l’on ne vient pas seulement pour la musique 🤗 on y vit des moments qui sortent du quotidien, on y crée des souvenirs avec sa famille et ses amis, et on y partage des valeurs telles que la solidarité et la prévention.
🎤 Notre CEO, Hilde Vernaillen, nous explique ce qui relie ce festival aux valeurs portées par P&amp;V.
______
Dit weekend waren we op Les Solidarités. Een geëngageerd festival waar je niet alleen komt voor de muziek 🤗 je ontsnapt er even aan het dagelijks leven, maakt herinneringen met familie en vrienden en deelt de waarden solidariteit en preventie met elkaar. 
🎤 Hilde Vernaillen, onze CEO, vertelt wat het festival verbindt met de waarden van P&amp;V.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https://quintly-eu-image-storage.s3.amazonaws.com/302adf5a0015d135c5e1b7d9723df9f3/8e99b1bc0e9a2560623391a08d2af8ce.jpg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prevention, reachtale, music, Cooperative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extLst>
                  <a:ext uri="{0D108BD9-81ED-4DB2-BD59-A6C34878D82A}">
                    <a16:rowId xmlns:a16="http://schemas.microsoft.com/office/drawing/2014/main" val="1740270836"/>
                  </a:ext>
                </a:extLst>
              </a:tr>
            </a:tbl>
          </a:graphicData>
        </a:graphic>
      </p:graphicFrame>
      <p:sp>
        <p:nvSpPr>
          <p:cNvPr id="4" name="Text Placeholder 3">
            <a:extLst>
              <a:ext uri="{FF2B5EF4-FFF2-40B4-BE49-F238E27FC236}">
                <a16:creationId xmlns:a16="http://schemas.microsoft.com/office/drawing/2014/main" id="{EB56EE4C-12BF-4655-BE3F-733202EEFAA0}"/>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748899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FD34-CDFD-4D1D-B73B-74A8883CEA34}"/>
              </a:ext>
            </a:extLst>
          </p:cNvPr>
          <p:cNvSpPr>
            <a:spLocks noGrp="1"/>
          </p:cNvSpPr>
          <p:nvPr>
            <p:ph type="title"/>
          </p:nvPr>
        </p:nvSpPr>
        <p:spPr/>
        <p:txBody>
          <a:bodyPr/>
          <a:lstStyle/>
          <a:p>
            <a:r>
              <a:rPr lang="en-US"/>
              <a:t>Instagram Posts Table | 1 group and 10 profiles - 8 of 26</a:t>
            </a:r>
          </a:p>
        </p:txBody>
      </p:sp>
      <p:graphicFrame>
        <p:nvGraphicFramePr>
          <p:cNvPr id="5" name="Table Placeholder 4">
            <a:extLst>
              <a:ext uri="{FF2B5EF4-FFF2-40B4-BE49-F238E27FC236}">
                <a16:creationId xmlns:a16="http://schemas.microsoft.com/office/drawing/2014/main" id="{9CCAC66B-39B9-4B7A-9F14-E0D7917160D5}"/>
              </a:ext>
            </a:extLst>
          </p:cNvPr>
          <p:cNvGraphicFramePr>
            <a:graphicFrameLocks noGrp="1"/>
          </p:cNvGraphicFramePr>
          <p:nvPr>
            <p:ph type="tbl" sz="quarter" idx="13"/>
            <p:extLst>
              <p:ext uri="{D42A27DB-BD31-4B8C-83A1-F6EECF244321}">
                <p14:modId xmlns:p14="http://schemas.microsoft.com/office/powerpoint/2010/main" val="22790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84471797"/>
                    </a:ext>
                  </a:extLst>
                </a:gridCol>
                <a:gridCol w="1069847">
                  <a:extLst>
                    <a:ext uri="{9D8B030D-6E8A-4147-A177-3AD203B41FA5}">
                      <a16:colId xmlns:a16="http://schemas.microsoft.com/office/drawing/2014/main" val="3017185976"/>
                    </a:ext>
                  </a:extLst>
                </a:gridCol>
                <a:gridCol w="1399031">
                  <a:extLst>
                    <a:ext uri="{9D8B030D-6E8A-4147-A177-3AD203B41FA5}">
                      <a16:colId xmlns:a16="http://schemas.microsoft.com/office/drawing/2014/main" val="2962163016"/>
                    </a:ext>
                  </a:extLst>
                </a:gridCol>
                <a:gridCol w="493776">
                  <a:extLst>
                    <a:ext uri="{9D8B030D-6E8A-4147-A177-3AD203B41FA5}">
                      <a16:colId xmlns:a16="http://schemas.microsoft.com/office/drawing/2014/main" val="3696858147"/>
                    </a:ext>
                  </a:extLst>
                </a:gridCol>
                <a:gridCol w="493776">
                  <a:extLst>
                    <a:ext uri="{9D8B030D-6E8A-4147-A177-3AD203B41FA5}">
                      <a16:colId xmlns:a16="http://schemas.microsoft.com/office/drawing/2014/main" val="3739974497"/>
                    </a:ext>
                  </a:extLst>
                </a:gridCol>
                <a:gridCol w="493776">
                  <a:extLst>
                    <a:ext uri="{9D8B030D-6E8A-4147-A177-3AD203B41FA5}">
                      <a16:colId xmlns:a16="http://schemas.microsoft.com/office/drawing/2014/main" val="1869065778"/>
                    </a:ext>
                  </a:extLst>
                </a:gridCol>
                <a:gridCol w="493776">
                  <a:extLst>
                    <a:ext uri="{9D8B030D-6E8A-4147-A177-3AD203B41FA5}">
                      <a16:colId xmlns:a16="http://schemas.microsoft.com/office/drawing/2014/main" val="1537863799"/>
                    </a:ext>
                  </a:extLst>
                </a:gridCol>
                <a:gridCol w="493776">
                  <a:extLst>
                    <a:ext uri="{9D8B030D-6E8A-4147-A177-3AD203B41FA5}">
                      <a16:colId xmlns:a16="http://schemas.microsoft.com/office/drawing/2014/main" val="1078455281"/>
                    </a:ext>
                  </a:extLst>
                </a:gridCol>
                <a:gridCol w="493776">
                  <a:extLst>
                    <a:ext uri="{9D8B030D-6E8A-4147-A177-3AD203B41FA5}">
                      <a16:colId xmlns:a16="http://schemas.microsoft.com/office/drawing/2014/main" val="2994984408"/>
                    </a:ext>
                  </a:extLst>
                </a:gridCol>
                <a:gridCol w="493776">
                  <a:extLst>
                    <a:ext uri="{9D8B030D-6E8A-4147-A177-3AD203B41FA5}">
                      <a16:colId xmlns:a16="http://schemas.microsoft.com/office/drawing/2014/main" val="876655289"/>
                    </a:ext>
                  </a:extLst>
                </a:gridCol>
                <a:gridCol w="493776">
                  <a:extLst>
                    <a:ext uri="{9D8B030D-6E8A-4147-A177-3AD203B41FA5}">
                      <a16:colId xmlns:a16="http://schemas.microsoft.com/office/drawing/2014/main" val="144112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0432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- 2025-08-26 19:37:45</a:t>
                      </a:r>
                      <a:r>
                        <a:rPr kumimoji="0" lang="en-US" sz="1000" b="0" i="0" u="none" strike="noStrike" kern="1200" cap="none" spc="0" normalizeH="0" baseline="0" noProof="0">
                          <a:ln>
                            <a:noFill/>
                          </a:ln>
                          <a:solidFill>
                            <a:prstClr val="black"/>
                          </a:solidFill>
                          <a:effectLst/>
                          <a:uLnTx/>
                          <a:uFillTx/>
                          <a:latin typeface="Calibri"/>
                          <a:ea typeface="+mn-ea"/>
                          <a:cs typeface="+mn-cs"/>
                        </a:rPr>
                        <a:t>
 🚴‍♀️ Le Beau Vélo de Ravel s’est clôturé le week-end dernier après avoir traversé nos plus belles régions 🌳Et nous sommes fiers d’avoir pédalé à vos côtés tout l’été en tant que partenaire de l’événement 
🤝Ensemble nous avons partagé des kilomètres mais aussi des rires et des souvenirs. Merci à toutes et tous d’avoir roulé avec nous 🚲
💚Et vous, c’était quoi votre plus beau souvenir du Beau Vélo de Ravel 2025 ? ✨Dites-le-nous en commentaire 👇
________
🚴‍♀️ Beau Vélo de Ravel werd vorig weekend feestelijk afgesloten, na een zomer lang fietsen door de allermooiste regio's van ons land 🌳Wij zijn supertrots dat we er de hele zomer bij waren als partner 
🤝Samen trapten we heel wat kilometers en hadden we eindeloos veel plezier 🚲 Bedankt aan iedereen die met ons mee op pad ging! 
💚 Wat is jouw mooiste herinnering aan Beau Vélo de Ravel 2025? ✨Laat het ons weten in de reacties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https://quintly-eu-image-storage.s3.amazonaws.com/302adf5a0015d135c5e1b7d9723df9f3/634f67d5c7d00ab0bd428450c548d824.jpg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bike, mobility, reachtale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extLst>
                  <a:ext uri="{0D108BD9-81ED-4DB2-BD59-A6C34878D82A}">
                    <a16:rowId xmlns:a16="http://schemas.microsoft.com/office/drawing/2014/main" val="2312714107"/>
                  </a:ext>
                </a:extLst>
              </a:tr>
            </a:tbl>
          </a:graphicData>
        </a:graphic>
      </p:graphicFrame>
      <p:sp>
        <p:nvSpPr>
          <p:cNvPr id="4" name="Text Placeholder 3">
            <a:extLst>
              <a:ext uri="{FF2B5EF4-FFF2-40B4-BE49-F238E27FC236}">
                <a16:creationId xmlns:a16="http://schemas.microsoft.com/office/drawing/2014/main" id="{8AB33C73-E17B-41E3-AE8B-73778182F2C2}"/>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735388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F102-A13B-42B4-B965-717854CBA2A4}"/>
              </a:ext>
            </a:extLst>
          </p:cNvPr>
          <p:cNvSpPr>
            <a:spLocks noGrp="1"/>
          </p:cNvSpPr>
          <p:nvPr>
            <p:ph type="title"/>
          </p:nvPr>
        </p:nvSpPr>
        <p:spPr/>
        <p:txBody>
          <a:bodyPr/>
          <a:lstStyle/>
          <a:p>
            <a:r>
              <a:rPr lang="en-US"/>
              <a:t>Instagram Posts Table | 1 group and 10 profiles - 9 of 26</a:t>
            </a:r>
          </a:p>
        </p:txBody>
      </p:sp>
      <p:graphicFrame>
        <p:nvGraphicFramePr>
          <p:cNvPr id="5" name="Table Placeholder 4">
            <a:extLst>
              <a:ext uri="{FF2B5EF4-FFF2-40B4-BE49-F238E27FC236}">
                <a16:creationId xmlns:a16="http://schemas.microsoft.com/office/drawing/2014/main" id="{72FE26F5-A051-47FD-8052-65AB0E350975}"/>
              </a:ext>
            </a:extLst>
          </p:cNvPr>
          <p:cNvGraphicFramePr>
            <a:graphicFrameLocks noGrp="1"/>
          </p:cNvGraphicFramePr>
          <p:nvPr>
            <p:ph type="tbl" sz="quarter" idx="13"/>
            <p:extLst>
              <p:ext uri="{D42A27DB-BD31-4B8C-83A1-F6EECF244321}">
                <p14:modId xmlns:p14="http://schemas.microsoft.com/office/powerpoint/2010/main" val="185975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47185584"/>
                    </a:ext>
                  </a:extLst>
                </a:gridCol>
                <a:gridCol w="1069847">
                  <a:extLst>
                    <a:ext uri="{9D8B030D-6E8A-4147-A177-3AD203B41FA5}">
                      <a16:colId xmlns:a16="http://schemas.microsoft.com/office/drawing/2014/main" val="2200110361"/>
                    </a:ext>
                  </a:extLst>
                </a:gridCol>
                <a:gridCol w="1399031">
                  <a:extLst>
                    <a:ext uri="{9D8B030D-6E8A-4147-A177-3AD203B41FA5}">
                      <a16:colId xmlns:a16="http://schemas.microsoft.com/office/drawing/2014/main" val="3392762299"/>
                    </a:ext>
                  </a:extLst>
                </a:gridCol>
                <a:gridCol w="493776">
                  <a:extLst>
                    <a:ext uri="{9D8B030D-6E8A-4147-A177-3AD203B41FA5}">
                      <a16:colId xmlns:a16="http://schemas.microsoft.com/office/drawing/2014/main" val="1902723431"/>
                    </a:ext>
                  </a:extLst>
                </a:gridCol>
                <a:gridCol w="493776">
                  <a:extLst>
                    <a:ext uri="{9D8B030D-6E8A-4147-A177-3AD203B41FA5}">
                      <a16:colId xmlns:a16="http://schemas.microsoft.com/office/drawing/2014/main" val="3028274714"/>
                    </a:ext>
                  </a:extLst>
                </a:gridCol>
                <a:gridCol w="493776">
                  <a:extLst>
                    <a:ext uri="{9D8B030D-6E8A-4147-A177-3AD203B41FA5}">
                      <a16:colId xmlns:a16="http://schemas.microsoft.com/office/drawing/2014/main" val="3259504170"/>
                    </a:ext>
                  </a:extLst>
                </a:gridCol>
                <a:gridCol w="493776">
                  <a:extLst>
                    <a:ext uri="{9D8B030D-6E8A-4147-A177-3AD203B41FA5}">
                      <a16:colId xmlns:a16="http://schemas.microsoft.com/office/drawing/2014/main" val="1635495137"/>
                    </a:ext>
                  </a:extLst>
                </a:gridCol>
                <a:gridCol w="493776">
                  <a:extLst>
                    <a:ext uri="{9D8B030D-6E8A-4147-A177-3AD203B41FA5}">
                      <a16:colId xmlns:a16="http://schemas.microsoft.com/office/drawing/2014/main" val="2435514220"/>
                    </a:ext>
                  </a:extLst>
                </a:gridCol>
                <a:gridCol w="493776">
                  <a:extLst>
                    <a:ext uri="{9D8B030D-6E8A-4147-A177-3AD203B41FA5}">
                      <a16:colId xmlns:a16="http://schemas.microsoft.com/office/drawing/2014/main" val="2587907996"/>
                    </a:ext>
                  </a:extLst>
                </a:gridCol>
                <a:gridCol w="493776">
                  <a:extLst>
                    <a:ext uri="{9D8B030D-6E8A-4147-A177-3AD203B41FA5}">
                      <a16:colId xmlns:a16="http://schemas.microsoft.com/office/drawing/2014/main" val="1914559749"/>
                    </a:ext>
                  </a:extLst>
                </a:gridCol>
                <a:gridCol w="493776">
                  <a:extLst>
                    <a:ext uri="{9D8B030D-6E8A-4147-A177-3AD203B41FA5}">
                      <a16:colId xmlns:a16="http://schemas.microsoft.com/office/drawing/2014/main" val="2826825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9891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- 2025-08-19 20:02:33</a:t>
                      </a:r>
                      <a:r>
                        <a:rPr kumimoji="0" lang="en-US" sz="1000" b="0" i="0" u="none" strike="noStrike" kern="1200" cap="none" spc="0" normalizeH="0" baseline="0" noProof="0">
                          <a:ln>
                            <a:noFill/>
                          </a:ln>
                          <a:solidFill>
                            <a:prstClr val="black"/>
                          </a:solidFill>
                          <a:effectLst/>
                          <a:uLnTx/>
                          <a:uFillTx/>
                          <a:latin typeface="Calibri"/>
                          <a:ea typeface="+mn-ea"/>
                          <a:cs typeface="+mn-cs"/>
                        </a:rPr>
                        <a:t>
 [NL👇🏻] Ce qui rend l’agence P&amp;V de Tubize unique ? Son équipe.
Des personnalités bien différentes, un point commun : on s’y attache vite.
🎉 Et parce qu’on aime aussi vous les faire découvrir autrement… Place aux fun facts
—
Wat maakt het P&amp;V-kantoor in Tubeke zo bijzonder? Het team!
Stuk voor stuk unieke persoonlijkheden, maar met één ding gemeen: je sluit ze meteen in je hart.
🎉 We stellen ze graag aan je voor met een twist: tijd voor leuke weetjes!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https://quintly-eu-image-storage.s3.amazonaws.com/302adf5a0015d135c5e1b7d9723df9f3/6a2064b86b0af838286b0ef9665e9acf.jpg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extLst>
                  <a:ext uri="{0D108BD9-81ED-4DB2-BD59-A6C34878D82A}">
                    <a16:rowId xmlns:a16="http://schemas.microsoft.com/office/drawing/2014/main" val="2625177323"/>
                  </a:ext>
                </a:extLst>
              </a:tr>
            </a:tbl>
          </a:graphicData>
        </a:graphic>
      </p:graphicFrame>
      <p:sp>
        <p:nvSpPr>
          <p:cNvPr id="4" name="Text Placeholder 3">
            <a:extLst>
              <a:ext uri="{FF2B5EF4-FFF2-40B4-BE49-F238E27FC236}">
                <a16:creationId xmlns:a16="http://schemas.microsoft.com/office/drawing/2014/main" id="{A4051DA5-F046-4D94-B8B0-6AB0335F0512}"/>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3144046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EAF79-1701-487D-8BD3-31C407936691}"/>
              </a:ext>
            </a:extLst>
          </p:cNvPr>
          <p:cNvSpPr>
            <a:spLocks noGrp="1"/>
          </p:cNvSpPr>
          <p:nvPr>
            <p:ph type="title"/>
          </p:nvPr>
        </p:nvSpPr>
        <p:spPr/>
        <p:txBody>
          <a:bodyPr/>
          <a:lstStyle/>
          <a:p>
            <a:r>
              <a:rPr lang="en-US"/>
              <a:t>Instagram Posts Table | 1 group and 10 profiles - 10 of 26</a:t>
            </a:r>
          </a:p>
        </p:txBody>
      </p:sp>
      <p:graphicFrame>
        <p:nvGraphicFramePr>
          <p:cNvPr id="5" name="Table Placeholder 4">
            <a:extLst>
              <a:ext uri="{FF2B5EF4-FFF2-40B4-BE49-F238E27FC236}">
                <a16:creationId xmlns:a16="http://schemas.microsoft.com/office/drawing/2014/main" id="{7EFE5BED-4E00-4F23-8D59-6172C668E97D}"/>
              </a:ext>
            </a:extLst>
          </p:cNvPr>
          <p:cNvGraphicFramePr>
            <a:graphicFrameLocks noGrp="1"/>
          </p:cNvGraphicFramePr>
          <p:nvPr>
            <p:ph type="tbl" sz="quarter" idx="13"/>
            <p:extLst>
              <p:ext uri="{D42A27DB-BD31-4B8C-83A1-F6EECF244321}">
                <p14:modId xmlns:p14="http://schemas.microsoft.com/office/powerpoint/2010/main" val="167051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22032653"/>
                    </a:ext>
                  </a:extLst>
                </a:gridCol>
                <a:gridCol w="1069847">
                  <a:extLst>
                    <a:ext uri="{9D8B030D-6E8A-4147-A177-3AD203B41FA5}">
                      <a16:colId xmlns:a16="http://schemas.microsoft.com/office/drawing/2014/main" val="417801198"/>
                    </a:ext>
                  </a:extLst>
                </a:gridCol>
                <a:gridCol w="1399031">
                  <a:extLst>
                    <a:ext uri="{9D8B030D-6E8A-4147-A177-3AD203B41FA5}">
                      <a16:colId xmlns:a16="http://schemas.microsoft.com/office/drawing/2014/main" val="1830547064"/>
                    </a:ext>
                  </a:extLst>
                </a:gridCol>
                <a:gridCol w="493776">
                  <a:extLst>
                    <a:ext uri="{9D8B030D-6E8A-4147-A177-3AD203B41FA5}">
                      <a16:colId xmlns:a16="http://schemas.microsoft.com/office/drawing/2014/main" val="3636363699"/>
                    </a:ext>
                  </a:extLst>
                </a:gridCol>
                <a:gridCol w="493776">
                  <a:extLst>
                    <a:ext uri="{9D8B030D-6E8A-4147-A177-3AD203B41FA5}">
                      <a16:colId xmlns:a16="http://schemas.microsoft.com/office/drawing/2014/main" val="1235388488"/>
                    </a:ext>
                  </a:extLst>
                </a:gridCol>
                <a:gridCol w="493776">
                  <a:extLst>
                    <a:ext uri="{9D8B030D-6E8A-4147-A177-3AD203B41FA5}">
                      <a16:colId xmlns:a16="http://schemas.microsoft.com/office/drawing/2014/main" val="376995529"/>
                    </a:ext>
                  </a:extLst>
                </a:gridCol>
                <a:gridCol w="493776">
                  <a:extLst>
                    <a:ext uri="{9D8B030D-6E8A-4147-A177-3AD203B41FA5}">
                      <a16:colId xmlns:a16="http://schemas.microsoft.com/office/drawing/2014/main" val="1491363767"/>
                    </a:ext>
                  </a:extLst>
                </a:gridCol>
                <a:gridCol w="493776">
                  <a:extLst>
                    <a:ext uri="{9D8B030D-6E8A-4147-A177-3AD203B41FA5}">
                      <a16:colId xmlns:a16="http://schemas.microsoft.com/office/drawing/2014/main" val="2592434179"/>
                    </a:ext>
                  </a:extLst>
                </a:gridCol>
                <a:gridCol w="493776">
                  <a:extLst>
                    <a:ext uri="{9D8B030D-6E8A-4147-A177-3AD203B41FA5}">
                      <a16:colId xmlns:a16="http://schemas.microsoft.com/office/drawing/2014/main" val="2230428994"/>
                    </a:ext>
                  </a:extLst>
                </a:gridCol>
                <a:gridCol w="493776">
                  <a:extLst>
                    <a:ext uri="{9D8B030D-6E8A-4147-A177-3AD203B41FA5}">
                      <a16:colId xmlns:a16="http://schemas.microsoft.com/office/drawing/2014/main" val="1755872242"/>
                    </a:ext>
                  </a:extLst>
                </a:gridCol>
                <a:gridCol w="493776">
                  <a:extLst>
                    <a:ext uri="{9D8B030D-6E8A-4147-A177-3AD203B41FA5}">
                      <a16:colId xmlns:a16="http://schemas.microsoft.com/office/drawing/2014/main" val="110452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5376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- 2025-08-14 20:01:38</a:t>
                      </a:r>
                      <a:r>
                        <a:rPr kumimoji="0" lang="en-US" sz="1000" b="0" i="0" u="none" strike="noStrike" kern="1200" cap="none" spc="0" normalizeH="0" baseline="0" noProof="0">
                          <a:ln>
                            <a:noFill/>
                          </a:ln>
                          <a:solidFill>
                            <a:prstClr val="black"/>
                          </a:solidFill>
                          <a:effectLst/>
                          <a:uLnTx/>
                          <a:uFillTx/>
                          <a:latin typeface="Calibri"/>
                          <a:ea typeface="+mn-ea"/>
                          <a:cs typeface="+mn-cs"/>
                        </a:rPr>
                        <a:t>
 [FR👇🏼] Hoofd vol vragen? Stap binnen bij je P&amp;V-adviseur. Je wandelt buiten met helder advies en een oplossing op maat. 🤝✨
Geen stress, geen gedoe, gewoon een goed gesprek.
➡️ Ontdek het zelf op pv.be
___ 
Vous arrivez chez votre conseiller P&amp;V avec la tête prête à exploser. Vous repartez avec une solution claire 🤝✨
Chez P&amp;V, un rendez-vous, ce n’est pas juste une formalité. C’est un vrai moment pour poser vos préoccupations, les trier, et trouver des solutions sur mesure. Sans stress, sans blabla inutile.
➡️ RDV sur pv.be pour plus d’infos.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https://quintly-eu-image-storage.s3.amazonaws.com/302adf5a0015d135c5e1b7d9723df9f3/f8de9d536a09ed6ec9591fbcd012ab92.jpg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1806</a:t>
                      </a:r>
                    </a:p>
                  </a:txBody>
                  <a:tcPr/>
                </a:tc>
                <a:extLst>
                  <a:ext uri="{0D108BD9-81ED-4DB2-BD59-A6C34878D82A}">
                    <a16:rowId xmlns:a16="http://schemas.microsoft.com/office/drawing/2014/main" val="1043537404"/>
                  </a:ext>
                </a:extLst>
              </a:tr>
            </a:tbl>
          </a:graphicData>
        </a:graphic>
      </p:graphicFrame>
      <p:sp>
        <p:nvSpPr>
          <p:cNvPr id="4" name="Text Placeholder 3">
            <a:extLst>
              <a:ext uri="{FF2B5EF4-FFF2-40B4-BE49-F238E27FC236}">
                <a16:creationId xmlns:a16="http://schemas.microsoft.com/office/drawing/2014/main" id="{AC162BD6-0531-49D8-8164-8F277876F1EB}"/>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048804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F9049-3ED0-4223-A42F-2C52F0C3FEC5}"/>
              </a:ext>
            </a:extLst>
          </p:cNvPr>
          <p:cNvSpPr>
            <a:spLocks noGrp="1"/>
          </p:cNvSpPr>
          <p:nvPr>
            <p:ph type="title"/>
          </p:nvPr>
        </p:nvSpPr>
        <p:spPr/>
        <p:txBody>
          <a:bodyPr/>
          <a:lstStyle/>
          <a:p>
            <a:r>
              <a:rPr lang="en-US"/>
              <a:t>Instagram Posts Table | 1 group and 10 profiles - 11 of 26</a:t>
            </a:r>
          </a:p>
        </p:txBody>
      </p:sp>
      <p:graphicFrame>
        <p:nvGraphicFramePr>
          <p:cNvPr id="5" name="Table Placeholder 4">
            <a:extLst>
              <a:ext uri="{FF2B5EF4-FFF2-40B4-BE49-F238E27FC236}">
                <a16:creationId xmlns:a16="http://schemas.microsoft.com/office/drawing/2014/main" id="{FA83CF93-7843-4567-BC60-D7879CBC210A}"/>
              </a:ext>
            </a:extLst>
          </p:cNvPr>
          <p:cNvGraphicFramePr>
            <a:graphicFrameLocks noGrp="1"/>
          </p:cNvGraphicFramePr>
          <p:nvPr>
            <p:ph type="tbl" sz="quarter" idx="13"/>
            <p:extLst>
              <p:ext uri="{D42A27DB-BD31-4B8C-83A1-F6EECF244321}">
                <p14:modId xmlns:p14="http://schemas.microsoft.com/office/powerpoint/2010/main" val="174834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08795795"/>
                    </a:ext>
                  </a:extLst>
                </a:gridCol>
                <a:gridCol w="1069847">
                  <a:extLst>
                    <a:ext uri="{9D8B030D-6E8A-4147-A177-3AD203B41FA5}">
                      <a16:colId xmlns:a16="http://schemas.microsoft.com/office/drawing/2014/main" val="2288188295"/>
                    </a:ext>
                  </a:extLst>
                </a:gridCol>
                <a:gridCol w="1399031">
                  <a:extLst>
                    <a:ext uri="{9D8B030D-6E8A-4147-A177-3AD203B41FA5}">
                      <a16:colId xmlns:a16="http://schemas.microsoft.com/office/drawing/2014/main" val="2264379601"/>
                    </a:ext>
                  </a:extLst>
                </a:gridCol>
                <a:gridCol w="493776">
                  <a:extLst>
                    <a:ext uri="{9D8B030D-6E8A-4147-A177-3AD203B41FA5}">
                      <a16:colId xmlns:a16="http://schemas.microsoft.com/office/drawing/2014/main" val="4057671915"/>
                    </a:ext>
                  </a:extLst>
                </a:gridCol>
                <a:gridCol w="493776">
                  <a:extLst>
                    <a:ext uri="{9D8B030D-6E8A-4147-A177-3AD203B41FA5}">
                      <a16:colId xmlns:a16="http://schemas.microsoft.com/office/drawing/2014/main" val="2612790238"/>
                    </a:ext>
                  </a:extLst>
                </a:gridCol>
                <a:gridCol w="493776">
                  <a:extLst>
                    <a:ext uri="{9D8B030D-6E8A-4147-A177-3AD203B41FA5}">
                      <a16:colId xmlns:a16="http://schemas.microsoft.com/office/drawing/2014/main" val="1504028212"/>
                    </a:ext>
                  </a:extLst>
                </a:gridCol>
                <a:gridCol w="493776">
                  <a:extLst>
                    <a:ext uri="{9D8B030D-6E8A-4147-A177-3AD203B41FA5}">
                      <a16:colId xmlns:a16="http://schemas.microsoft.com/office/drawing/2014/main" val="1132425034"/>
                    </a:ext>
                  </a:extLst>
                </a:gridCol>
                <a:gridCol w="493776">
                  <a:extLst>
                    <a:ext uri="{9D8B030D-6E8A-4147-A177-3AD203B41FA5}">
                      <a16:colId xmlns:a16="http://schemas.microsoft.com/office/drawing/2014/main" val="2269969728"/>
                    </a:ext>
                  </a:extLst>
                </a:gridCol>
                <a:gridCol w="493776">
                  <a:extLst>
                    <a:ext uri="{9D8B030D-6E8A-4147-A177-3AD203B41FA5}">
                      <a16:colId xmlns:a16="http://schemas.microsoft.com/office/drawing/2014/main" val="447623246"/>
                    </a:ext>
                  </a:extLst>
                </a:gridCol>
                <a:gridCol w="493776">
                  <a:extLst>
                    <a:ext uri="{9D8B030D-6E8A-4147-A177-3AD203B41FA5}">
                      <a16:colId xmlns:a16="http://schemas.microsoft.com/office/drawing/2014/main" val="4219126476"/>
                    </a:ext>
                  </a:extLst>
                </a:gridCol>
                <a:gridCol w="493776">
                  <a:extLst>
                    <a:ext uri="{9D8B030D-6E8A-4147-A177-3AD203B41FA5}">
                      <a16:colId xmlns:a16="http://schemas.microsoft.com/office/drawing/2014/main" val="2740986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2369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- 2025-08-12 20:01:32</a:t>
                      </a:r>
                      <a:r>
                        <a:rPr kumimoji="0" lang="en-US" sz="1000" b="0" i="0" u="none" strike="noStrike" kern="1200" cap="none" spc="0" normalizeH="0" baseline="0" noProof="0">
                          <a:ln>
                            <a:noFill/>
                          </a:ln>
                          <a:solidFill>
                            <a:prstClr val="black"/>
                          </a:solidFill>
                          <a:effectLst/>
                          <a:uLnTx/>
                          <a:uFillTx/>
                          <a:latin typeface="Calibri"/>
                          <a:ea typeface="+mn-ea"/>
                          <a:cs typeface="+mn-cs"/>
                        </a:rPr>
                        <a:t>
 [NL👇🏻] 🎶 Cette année encore, P&amp;V Assurances soutient Les Solidarités.
Un festival engagé, où l’on célèbre la musique 🎤 et les liens qui nous unissent.
En tant qu’assureur coopératif, c’est aussi notre façon d’aller à votre rencontre.
Besoin d’une petite pause ? Venez vous désaltérer et vous détendre dans les fauteuils sur le stand P&amp;V, situé entre les deux scènes.
On sera là pendant toute la durée du festival et vous ?
--
🎶 P&amp;V is terug op Les Solidarités !
Een festival vol beats 🎤 én warmte. Muziek, verbondenheid… en jij in de hoofdrol.
Zin in een break? Kom langs op onze P&amp;V-stand (tussen de twee podia). Drankje in de hand, neerploffen in onze zetels, sfeer opsnuiven.
Wij zijn er heel het weekend. Jij 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https://quintly-eu-image-storage.s3.amazonaws.com/302adf5a0015d135c5e1b7d9723df9f3/900ebc75a87604b19a2050e67df2a80f.jpg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reachtale, music, Cooperative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extLst>
                  <a:ext uri="{0D108BD9-81ED-4DB2-BD59-A6C34878D82A}">
                    <a16:rowId xmlns:a16="http://schemas.microsoft.com/office/drawing/2014/main" val="2927383037"/>
                  </a:ext>
                </a:extLst>
              </a:tr>
            </a:tbl>
          </a:graphicData>
        </a:graphic>
      </p:graphicFrame>
      <p:sp>
        <p:nvSpPr>
          <p:cNvPr id="4" name="Text Placeholder 3">
            <a:extLst>
              <a:ext uri="{FF2B5EF4-FFF2-40B4-BE49-F238E27FC236}">
                <a16:creationId xmlns:a16="http://schemas.microsoft.com/office/drawing/2014/main" id="{944865A0-AF27-4BC0-BB77-D2BED10A060D}"/>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61789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65AD-1CD4-4500-A788-D19F71920F9B}"/>
              </a:ext>
            </a:extLst>
          </p:cNvPr>
          <p:cNvSpPr>
            <a:spLocks noGrp="1"/>
          </p:cNvSpPr>
          <p:nvPr>
            <p:ph type="title"/>
          </p:nvPr>
        </p:nvSpPr>
        <p:spPr/>
        <p:txBody>
          <a:bodyPr/>
          <a:lstStyle/>
          <a:p>
            <a:r>
              <a:rPr lang="en-US"/>
              <a:t>Instagram Posts Table | 1 group and 10 profiles - 12 of 26</a:t>
            </a:r>
          </a:p>
        </p:txBody>
      </p:sp>
      <p:graphicFrame>
        <p:nvGraphicFramePr>
          <p:cNvPr id="5" name="Table Placeholder 4">
            <a:extLst>
              <a:ext uri="{FF2B5EF4-FFF2-40B4-BE49-F238E27FC236}">
                <a16:creationId xmlns:a16="http://schemas.microsoft.com/office/drawing/2014/main" id="{FBE84BB6-2474-47AC-A1AE-3A4C55C6A370}"/>
              </a:ext>
            </a:extLst>
          </p:cNvPr>
          <p:cNvGraphicFramePr>
            <a:graphicFrameLocks noGrp="1"/>
          </p:cNvGraphicFramePr>
          <p:nvPr>
            <p:ph type="tbl" sz="quarter" idx="13"/>
            <p:extLst>
              <p:ext uri="{D42A27DB-BD31-4B8C-83A1-F6EECF244321}">
                <p14:modId xmlns:p14="http://schemas.microsoft.com/office/powerpoint/2010/main" val="387021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9012012"/>
                    </a:ext>
                  </a:extLst>
                </a:gridCol>
                <a:gridCol w="1069847">
                  <a:extLst>
                    <a:ext uri="{9D8B030D-6E8A-4147-A177-3AD203B41FA5}">
                      <a16:colId xmlns:a16="http://schemas.microsoft.com/office/drawing/2014/main" val="1941180743"/>
                    </a:ext>
                  </a:extLst>
                </a:gridCol>
                <a:gridCol w="1399031">
                  <a:extLst>
                    <a:ext uri="{9D8B030D-6E8A-4147-A177-3AD203B41FA5}">
                      <a16:colId xmlns:a16="http://schemas.microsoft.com/office/drawing/2014/main" val="3593877753"/>
                    </a:ext>
                  </a:extLst>
                </a:gridCol>
                <a:gridCol w="493776">
                  <a:extLst>
                    <a:ext uri="{9D8B030D-6E8A-4147-A177-3AD203B41FA5}">
                      <a16:colId xmlns:a16="http://schemas.microsoft.com/office/drawing/2014/main" val="3353931222"/>
                    </a:ext>
                  </a:extLst>
                </a:gridCol>
                <a:gridCol w="493776">
                  <a:extLst>
                    <a:ext uri="{9D8B030D-6E8A-4147-A177-3AD203B41FA5}">
                      <a16:colId xmlns:a16="http://schemas.microsoft.com/office/drawing/2014/main" val="2473978155"/>
                    </a:ext>
                  </a:extLst>
                </a:gridCol>
                <a:gridCol w="493776">
                  <a:extLst>
                    <a:ext uri="{9D8B030D-6E8A-4147-A177-3AD203B41FA5}">
                      <a16:colId xmlns:a16="http://schemas.microsoft.com/office/drawing/2014/main" val="1200119135"/>
                    </a:ext>
                  </a:extLst>
                </a:gridCol>
                <a:gridCol w="493776">
                  <a:extLst>
                    <a:ext uri="{9D8B030D-6E8A-4147-A177-3AD203B41FA5}">
                      <a16:colId xmlns:a16="http://schemas.microsoft.com/office/drawing/2014/main" val="2119906008"/>
                    </a:ext>
                  </a:extLst>
                </a:gridCol>
                <a:gridCol w="493776">
                  <a:extLst>
                    <a:ext uri="{9D8B030D-6E8A-4147-A177-3AD203B41FA5}">
                      <a16:colId xmlns:a16="http://schemas.microsoft.com/office/drawing/2014/main" val="2619432390"/>
                    </a:ext>
                  </a:extLst>
                </a:gridCol>
                <a:gridCol w="493776">
                  <a:extLst>
                    <a:ext uri="{9D8B030D-6E8A-4147-A177-3AD203B41FA5}">
                      <a16:colId xmlns:a16="http://schemas.microsoft.com/office/drawing/2014/main" val="3887122378"/>
                    </a:ext>
                  </a:extLst>
                </a:gridCol>
                <a:gridCol w="493776">
                  <a:extLst>
                    <a:ext uri="{9D8B030D-6E8A-4147-A177-3AD203B41FA5}">
                      <a16:colId xmlns:a16="http://schemas.microsoft.com/office/drawing/2014/main" val="2354746094"/>
                    </a:ext>
                  </a:extLst>
                </a:gridCol>
                <a:gridCol w="493776">
                  <a:extLst>
                    <a:ext uri="{9D8B030D-6E8A-4147-A177-3AD203B41FA5}">
                      <a16:colId xmlns:a16="http://schemas.microsoft.com/office/drawing/2014/main" val="79875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7966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- 2025-08-07 20:02:11</a:t>
                      </a:r>
                      <a:r>
                        <a:rPr kumimoji="0" lang="en-US" sz="1000" b="0" i="0" u="none" strike="noStrike" kern="1200" cap="none" spc="0" normalizeH="0" baseline="0" noProof="0">
                          <a:ln>
                            <a:noFill/>
                          </a:ln>
                          <a:solidFill>
                            <a:prstClr val="black"/>
                          </a:solidFill>
                          <a:effectLst/>
                          <a:uLnTx/>
                          <a:uFillTx/>
                          <a:latin typeface="Calibri"/>
                          <a:ea typeface="+mn-ea"/>
                          <a:cs typeface="+mn-cs"/>
                        </a:rPr>
                        <a:t>
 [NL👇🏻] Depuis le début de l’été, on prend la route avec vous sur les chemins du Beau Vélo de RAVeL 🚲 Un partenariat qui dure depuis de longues années car chez P&amp;V Assurances, on aime aller à votre rencontre, en toute simplicité 😊 Ensemble, on pédale, on rigole et on se met au défi 💪🏻 sur le stand de P&amp;V ➡️ Ne manquez pas l’occasion de nous rejoindre sur une des 3 dernières étapes à Chimay, Peruwelz et Liège Sart Tilman.
——
We fietsen sinds begin deze zomer samen met jullie de routes van Beau Vélo de RAVeL 🚲 Een samenwerking die al jaren meegaat, want bij P&amp;V Verzekeringen houden we ervan om jullie op een spontane manier te ontmoeten 😊 Samen fietsen, lachen en een toffe uitdaging aangaan 💪🏻 op de stand van P&amp;V ➡️ Zin om erbij te zijn? Kom bij ons langs tijdens een van de laatste drie etappes: in Chimay, Peruwelz of Luik Sart Tilman!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https://quintly-eu-image-storage.s3.amazonaws.com/302adf5a0015d135c5e1b7d9723df9f3/4e58fe9e7bb0fe29b5550bf993349913.jpg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bike, mobility, reachtale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485851239"/>
                  </a:ext>
                </a:extLst>
              </a:tr>
            </a:tbl>
          </a:graphicData>
        </a:graphic>
      </p:graphicFrame>
      <p:sp>
        <p:nvSpPr>
          <p:cNvPr id="4" name="Text Placeholder 3">
            <a:extLst>
              <a:ext uri="{FF2B5EF4-FFF2-40B4-BE49-F238E27FC236}">
                <a16:creationId xmlns:a16="http://schemas.microsoft.com/office/drawing/2014/main" id="{D3D50EF7-49A9-4B04-9BA0-3F84982B86EE}"/>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989828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9FD1-3E3D-494B-9C6C-349696960721}"/>
              </a:ext>
            </a:extLst>
          </p:cNvPr>
          <p:cNvSpPr>
            <a:spLocks noGrp="1"/>
          </p:cNvSpPr>
          <p:nvPr>
            <p:ph type="title"/>
          </p:nvPr>
        </p:nvSpPr>
        <p:spPr/>
        <p:txBody>
          <a:bodyPr/>
          <a:lstStyle/>
          <a:p>
            <a:r>
              <a:rPr lang="en-US"/>
              <a:t>Instagram Posts Table | 1 group and 10 profiles - 13 of 26</a:t>
            </a:r>
          </a:p>
        </p:txBody>
      </p:sp>
      <p:graphicFrame>
        <p:nvGraphicFramePr>
          <p:cNvPr id="5" name="Table Placeholder 4">
            <a:extLst>
              <a:ext uri="{FF2B5EF4-FFF2-40B4-BE49-F238E27FC236}">
                <a16:creationId xmlns:a16="http://schemas.microsoft.com/office/drawing/2014/main" id="{919115F3-827A-4F19-9B96-8B5F4C2D9571}"/>
              </a:ext>
            </a:extLst>
          </p:cNvPr>
          <p:cNvGraphicFramePr>
            <a:graphicFrameLocks noGrp="1"/>
          </p:cNvGraphicFramePr>
          <p:nvPr>
            <p:ph type="tbl" sz="quarter" idx="13"/>
            <p:extLst>
              <p:ext uri="{D42A27DB-BD31-4B8C-83A1-F6EECF244321}">
                <p14:modId xmlns:p14="http://schemas.microsoft.com/office/powerpoint/2010/main" val="324595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43684274"/>
                    </a:ext>
                  </a:extLst>
                </a:gridCol>
                <a:gridCol w="1069847">
                  <a:extLst>
                    <a:ext uri="{9D8B030D-6E8A-4147-A177-3AD203B41FA5}">
                      <a16:colId xmlns:a16="http://schemas.microsoft.com/office/drawing/2014/main" val="4287226337"/>
                    </a:ext>
                  </a:extLst>
                </a:gridCol>
                <a:gridCol w="1399031">
                  <a:extLst>
                    <a:ext uri="{9D8B030D-6E8A-4147-A177-3AD203B41FA5}">
                      <a16:colId xmlns:a16="http://schemas.microsoft.com/office/drawing/2014/main" val="1297464549"/>
                    </a:ext>
                  </a:extLst>
                </a:gridCol>
                <a:gridCol w="493776">
                  <a:extLst>
                    <a:ext uri="{9D8B030D-6E8A-4147-A177-3AD203B41FA5}">
                      <a16:colId xmlns:a16="http://schemas.microsoft.com/office/drawing/2014/main" val="759444719"/>
                    </a:ext>
                  </a:extLst>
                </a:gridCol>
                <a:gridCol w="493776">
                  <a:extLst>
                    <a:ext uri="{9D8B030D-6E8A-4147-A177-3AD203B41FA5}">
                      <a16:colId xmlns:a16="http://schemas.microsoft.com/office/drawing/2014/main" val="479315238"/>
                    </a:ext>
                  </a:extLst>
                </a:gridCol>
                <a:gridCol w="493776">
                  <a:extLst>
                    <a:ext uri="{9D8B030D-6E8A-4147-A177-3AD203B41FA5}">
                      <a16:colId xmlns:a16="http://schemas.microsoft.com/office/drawing/2014/main" val="1589634666"/>
                    </a:ext>
                  </a:extLst>
                </a:gridCol>
                <a:gridCol w="493776">
                  <a:extLst>
                    <a:ext uri="{9D8B030D-6E8A-4147-A177-3AD203B41FA5}">
                      <a16:colId xmlns:a16="http://schemas.microsoft.com/office/drawing/2014/main" val="1146821131"/>
                    </a:ext>
                  </a:extLst>
                </a:gridCol>
                <a:gridCol w="493776">
                  <a:extLst>
                    <a:ext uri="{9D8B030D-6E8A-4147-A177-3AD203B41FA5}">
                      <a16:colId xmlns:a16="http://schemas.microsoft.com/office/drawing/2014/main" val="1768341802"/>
                    </a:ext>
                  </a:extLst>
                </a:gridCol>
                <a:gridCol w="493776">
                  <a:extLst>
                    <a:ext uri="{9D8B030D-6E8A-4147-A177-3AD203B41FA5}">
                      <a16:colId xmlns:a16="http://schemas.microsoft.com/office/drawing/2014/main" val="1317546245"/>
                    </a:ext>
                  </a:extLst>
                </a:gridCol>
                <a:gridCol w="493776">
                  <a:extLst>
                    <a:ext uri="{9D8B030D-6E8A-4147-A177-3AD203B41FA5}">
                      <a16:colId xmlns:a16="http://schemas.microsoft.com/office/drawing/2014/main" val="3536759891"/>
                    </a:ext>
                  </a:extLst>
                </a:gridCol>
                <a:gridCol w="493776">
                  <a:extLst>
                    <a:ext uri="{9D8B030D-6E8A-4147-A177-3AD203B41FA5}">
                      <a16:colId xmlns:a16="http://schemas.microsoft.com/office/drawing/2014/main" val="114867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6497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- 2025-08-06 20:01:43</a:t>
                      </a:r>
                      <a:r>
                        <a:rPr kumimoji="0" lang="en-US" sz="1000" b="0" i="0" u="none" strike="noStrike" kern="1200" cap="none" spc="0" normalizeH="0" baseline="0" noProof="0">
                          <a:ln>
                            <a:noFill/>
                          </a:ln>
                          <a:solidFill>
                            <a:prstClr val="black"/>
                          </a:solidFill>
                          <a:effectLst/>
                          <a:uLnTx/>
                          <a:uFillTx/>
                          <a:latin typeface="Calibri"/>
                          <a:ea typeface="+mn-ea"/>
                          <a:cs typeface="+mn-cs"/>
                        </a:rPr>
                        <a:t>
 [NL👇🏻] 🌈 La saison des festivals bat son plein… N’oubliez pas les essentiels ! S’amuser, oui… mais en toute sécurité !
Parce que la vraie vibe, c’est celle où tout le monde rentre entier·e 💚 🎪 C’est pour ça que P&amp;V Assurances soutient la #FestiTeam 
@latitudejeunes : de véritables anges gardiens présents sur les festivals, notamment @les_solidarites, pour vous sensibiliser aux risques liés aux pratiques festives et vous distribuer gratuitement :
🦻 Des bouchons d’oreilles
🛡️Des préservatifs
🍻 Des réglettes pour estimer votre durée d’élimination d’alcoolémie
La prévention, c’est le meilleur accessoire de votre été. Et chez P&amp;V Assurances, c’est une priorité.
——
🌈 Het festivalseizoen draait op volle toeren. Vergeet je essentials niet! Feesten? Zeker weten! Maar wel op een verstandige manier. De echte vibe? Dat iedereen veilig thuiskomt 💚 🎪 Daarom steunt P&amp;V Verzekeringen het #FestiTeam 
@LatitudeJeunes: een team van betrokken helpers die je tegenkomt op festivals zoals @Les_Solidarites. Ze maken je op een toegankelijke manier bewust van de risico’s van feesten. En ze delen gratis uit:
🦻 Oordopjes
🛡️Condooms
🍻 Alcoholtesters om in te schatten hoelang je lichaam nodig heeft om de alcohol af te breken.
Veilig feesten begint bij preventie. En bij P&amp;V Verzekeringen is preventie een prioriteit.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https://quintly-eu-image-storage.s3.amazonaws.com/302adf5a0015d135c5e1b7d9723df9f3/3caa98c95f383c69d9c56a8f79c94f4d.jpg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prevention,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extLst>
                  <a:ext uri="{0D108BD9-81ED-4DB2-BD59-A6C34878D82A}">
                    <a16:rowId xmlns:a16="http://schemas.microsoft.com/office/drawing/2014/main" val="798214570"/>
                  </a:ext>
                </a:extLst>
              </a:tr>
            </a:tbl>
          </a:graphicData>
        </a:graphic>
      </p:graphicFrame>
      <p:sp>
        <p:nvSpPr>
          <p:cNvPr id="4" name="Text Placeholder 3">
            <a:extLst>
              <a:ext uri="{FF2B5EF4-FFF2-40B4-BE49-F238E27FC236}">
                <a16:creationId xmlns:a16="http://schemas.microsoft.com/office/drawing/2014/main" id="{7EDD5D89-42CD-49F7-BE15-21BE2141CB3C}"/>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270398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EC97-C450-4991-B2A3-6DB180697A26}"/>
              </a:ext>
            </a:extLst>
          </p:cNvPr>
          <p:cNvSpPr>
            <a:spLocks noGrp="1"/>
          </p:cNvSpPr>
          <p:nvPr>
            <p:ph type="title"/>
          </p:nvPr>
        </p:nvSpPr>
        <p:spPr/>
        <p:txBody>
          <a:bodyPr/>
          <a:lstStyle/>
          <a:p>
            <a:r>
              <a:rPr lang="en-US"/>
              <a:t>Instagram Posts Table | 1 group and 10 profiles - 14 of 26</a:t>
            </a:r>
          </a:p>
        </p:txBody>
      </p:sp>
      <p:graphicFrame>
        <p:nvGraphicFramePr>
          <p:cNvPr id="5" name="Table Placeholder 4">
            <a:extLst>
              <a:ext uri="{FF2B5EF4-FFF2-40B4-BE49-F238E27FC236}">
                <a16:creationId xmlns:a16="http://schemas.microsoft.com/office/drawing/2014/main" id="{C468C92C-508C-4242-ABC8-013883BBD3FF}"/>
              </a:ext>
            </a:extLst>
          </p:cNvPr>
          <p:cNvGraphicFramePr>
            <a:graphicFrameLocks noGrp="1"/>
          </p:cNvGraphicFramePr>
          <p:nvPr>
            <p:ph type="tbl" sz="quarter" idx="13"/>
            <p:extLst>
              <p:ext uri="{D42A27DB-BD31-4B8C-83A1-F6EECF244321}">
                <p14:modId xmlns:p14="http://schemas.microsoft.com/office/powerpoint/2010/main" val="554937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94663086"/>
                    </a:ext>
                  </a:extLst>
                </a:gridCol>
                <a:gridCol w="1069847">
                  <a:extLst>
                    <a:ext uri="{9D8B030D-6E8A-4147-A177-3AD203B41FA5}">
                      <a16:colId xmlns:a16="http://schemas.microsoft.com/office/drawing/2014/main" val="3293321975"/>
                    </a:ext>
                  </a:extLst>
                </a:gridCol>
                <a:gridCol w="1399031">
                  <a:extLst>
                    <a:ext uri="{9D8B030D-6E8A-4147-A177-3AD203B41FA5}">
                      <a16:colId xmlns:a16="http://schemas.microsoft.com/office/drawing/2014/main" val="3674147670"/>
                    </a:ext>
                  </a:extLst>
                </a:gridCol>
                <a:gridCol w="493776">
                  <a:extLst>
                    <a:ext uri="{9D8B030D-6E8A-4147-A177-3AD203B41FA5}">
                      <a16:colId xmlns:a16="http://schemas.microsoft.com/office/drawing/2014/main" val="1475589910"/>
                    </a:ext>
                  </a:extLst>
                </a:gridCol>
                <a:gridCol w="493776">
                  <a:extLst>
                    <a:ext uri="{9D8B030D-6E8A-4147-A177-3AD203B41FA5}">
                      <a16:colId xmlns:a16="http://schemas.microsoft.com/office/drawing/2014/main" val="463398030"/>
                    </a:ext>
                  </a:extLst>
                </a:gridCol>
                <a:gridCol w="493776">
                  <a:extLst>
                    <a:ext uri="{9D8B030D-6E8A-4147-A177-3AD203B41FA5}">
                      <a16:colId xmlns:a16="http://schemas.microsoft.com/office/drawing/2014/main" val="1996014752"/>
                    </a:ext>
                  </a:extLst>
                </a:gridCol>
                <a:gridCol w="493776">
                  <a:extLst>
                    <a:ext uri="{9D8B030D-6E8A-4147-A177-3AD203B41FA5}">
                      <a16:colId xmlns:a16="http://schemas.microsoft.com/office/drawing/2014/main" val="1340380394"/>
                    </a:ext>
                  </a:extLst>
                </a:gridCol>
                <a:gridCol w="493776">
                  <a:extLst>
                    <a:ext uri="{9D8B030D-6E8A-4147-A177-3AD203B41FA5}">
                      <a16:colId xmlns:a16="http://schemas.microsoft.com/office/drawing/2014/main" val="2772357998"/>
                    </a:ext>
                  </a:extLst>
                </a:gridCol>
                <a:gridCol w="493776">
                  <a:extLst>
                    <a:ext uri="{9D8B030D-6E8A-4147-A177-3AD203B41FA5}">
                      <a16:colId xmlns:a16="http://schemas.microsoft.com/office/drawing/2014/main" val="443449241"/>
                    </a:ext>
                  </a:extLst>
                </a:gridCol>
                <a:gridCol w="493776">
                  <a:extLst>
                    <a:ext uri="{9D8B030D-6E8A-4147-A177-3AD203B41FA5}">
                      <a16:colId xmlns:a16="http://schemas.microsoft.com/office/drawing/2014/main" val="2435734605"/>
                    </a:ext>
                  </a:extLst>
                </a:gridCol>
                <a:gridCol w="493776">
                  <a:extLst>
                    <a:ext uri="{9D8B030D-6E8A-4147-A177-3AD203B41FA5}">
                      <a16:colId xmlns:a16="http://schemas.microsoft.com/office/drawing/2014/main" val="2888990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3619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- 2025-08-05 20:02:46</a:t>
                      </a:r>
                      <a:r>
                        <a:rPr kumimoji="0" lang="en-US" sz="1000" b="0" i="0" u="none" strike="noStrike" kern="1200" cap="none" spc="0" normalizeH="0" baseline="0" noProof="0">
                          <a:ln>
                            <a:noFill/>
                          </a:ln>
                          <a:solidFill>
                            <a:prstClr val="black"/>
                          </a:solidFill>
                          <a:effectLst/>
                          <a:uLnTx/>
                          <a:uFillTx/>
                          <a:latin typeface="Calibri"/>
                          <a:ea typeface="+mn-ea"/>
                          <a:cs typeface="+mn-cs"/>
                        </a:rPr>
                        <a:t>
 [NL👇🏻] Faire la fête, oui. En toute sérénité, c’est encore mieux. P&amp;V soutient la #FestiTeam qui veille sur vous tout l’été. Présente sur plusieurs festivals, ces anges gardiens veillent à ce que votre soirée reste un bon souvenir du début à la fin.
Formée par l’asbl @latitudejeunes, ils sensibilisent et distribuent gratuitement :
🛡️des préservatifs
🦻 des bouchons d’oreilles
🍻des réglettes pour estimer ta consommation d’alcool
Les avez-vous déjà croisé en festival ?
——
Een feestje? Zeker! Maar met een gerust hart is het feest nóg beter. Daarom steunt P&amp;V het #FestiTeam, een team dat de hele zomer een oogje in het zeil houdt. Als ware beschermengelen zijn ze op verschillende festivals aanwezig. Ze zorgen ervoor dat jouw avond een fijne herinnering wordt, van begin tot eind.
Ze zijn opgeleid door vzw @latitudejeunes, en delen gratis uit:
🛡️ Condooms
🦻 Oordopjes
🍻 Alcoholtesters om je alcoholverbruik beter in te schatten
Ben jij het FestiTeam al tegengekomen op een 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https://quintly-eu-image-storage.s3.amazonaws.com/302adf5a0015d135c5e1b7d9723df9f3/87c8c7deb6e08ee20b9f25b6cf5a23c4.jpg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prevention,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extLst>
                  <a:ext uri="{0D108BD9-81ED-4DB2-BD59-A6C34878D82A}">
                    <a16:rowId xmlns:a16="http://schemas.microsoft.com/office/drawing/2014/main" val="1047631642"/>
                  </a:ext>
                </a:extLst>
              </a:tr>
            </a:tbl>
          </a:graphicData>
        </a:graphic>
      </p:graphicFrame>
      <p:sp>
        <p:nvSpPr>
          <p:cNvPr id="4" name="Text Placeholder 3">
            <a:extLst>
              <a:ext uri="{FF2B5EF4-FFF2-40B4-BE49-F238E27FC236}">
                <a16:creationId xmlns:a16="http://schemas.microsoft.com/office/drawing/2014/main" id="{30DC3B46-FF04-4320-AA95-8C170AFF1DA3}"/>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431684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BC33-735C-459E-ACFF-AFA8F09B44F5}"/>
              </a:ext>
            </a:extLst>
          </p:cNvPr>
          <p:cNvSpPr>
            <a:spLocks noGrp="1"/>
          </p:cNvSpPr>
          <p:nvPr>
            <p:ph type="title"/>
          </p:nvPr>
        </p:nvSpPr>
        <p:spPr/>
        <p:txBody>
          <a:bodyPr/>
          <a:lstStyle/>
          <a:p>
            <a:r>
              <a:rPr lang="en-US"/>
              <a:t>Instagram Posts Table | 1 group and 10 profiles - 15 of 26</a:t>
            </a:r>
          </a:p>
        </p:txBody>
      </p:sp>
      <p:graphicFrame>
        <p:nvGraphicFramePr>
          <p:cNvPr id="5" name="Table Placeholder 4">
            <a:extLst>
              <a:ext uri="{FF2B5EF4-FFF2-40B4-BE49-F238E27FC236}">
                <a16:creationId xmlns:a16="http://schemas.microsoft.com/office/drawing/2014/main" id="{7817D540-9CC2-4106-B057-4D7972BC01C9}"/>
              </a:ext>
            </a:extLst>
          </p:cNvPr>
          <p:cNvGraphicFramePr>
            <a:graphicFrameLocks noGrp="1"/>
          </p:cNvGraphicFramePr>
          <p:nvPr>
            <p:ph type="tbl" sz="quarter" idx="13"/>
            <p:extLst>
              <p:ext uri="{D42A27DB-BD31-4B8C-83A1-F6EECF244321}">
                <p14:modId xmlns:p14="http://schemas.microsoft.com/office/powerpoint/2010/main" val="109259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10768453"/>
                    </a:ext>
                  </a:extLst>
                </a:gridCol>
                <a:gridCol w="1069847">
                  <a:extLst>
                    <a:ext uri="{9D8B030D-6E8A-4147-A177-3AD203B41FA5}">
                      <a16:colId xmlns:a16="http://schemas.microsoft.com/office/drawing/2014/main" val="1735155426"/>
                    </a:ext>
                  </a:extLst>
                </a:gridCol>
                <a:gridCol w="1399031">
                  <a:extLst>
                    <a:ext uri="{9D8B030D-6E8A-4147-A177-3AD203B41FA5}">
                      <a16:colId xmlns:a16="http://schemas.microsoft.com/office/drawing/2014/main" val="1881128129"/>
                    </a:ext>
                  </a:extLst>
                </a:gridCol>
                <a:gridCol w="493776">
                  <a:extLst>
                    <a:ext uri="{9D8B030D-6E8A-4147-A177-3AD203B41FA5}">
                      <a16:colId xmlns:a16="http://schemas.microsoft.com/office/drawing/2014/main" val="2023481957"/>
                    </a:ext>
                  </a:extLst>
                </a:gridCol>
                <a:gridCol w="493776">
                  <a:extLst>
                    <a:ext uri="{9D8B030D-6E8A-4147-A177-3AD203B41FA5}">
                      <a16:colId xmlns:a16="http://schemas.microsoft.com/office/drawing/2014/main" val="2932656881"/>
                    </a:ext>
                  </a:extLst>
                </a:gridCol>
                <a:gridCol w="493776">
                  <a:extLst>
                    <a:ext uri="{9D8B030D-6E8A-4147-A177-3AD203B41FA5}">
                      <a16:colId xmlns:a16="http://schemas.microsoft.com/office/drawing/2014/main" val="866819432"/>
                    </a:ext>
                  </a:extLst>
                </a:gridCol>
                <a:gridCol w="493776">
                  <a:extLst>
                    <a:ext uri="{9D8B030D-6E8A-4147-A177-3AD203B41FA5}">
                      <a16:colId xmlns:a16="http://schemas.microsoft.com/office/drawing/2014/main" val="96255071"/>
                    </a:ext>
                  </a:extLst>
                </a:gridCol>
                <a:gridCol w="493776">
                  <a:extLst>
                    <a:ext uri="{9D8B030D-6E8A-4147-A177-3AD203B41FA5}">
                      <a16:colId xmlns:a16="http://schemas.microsoft.com/office/drawing/2014/main" val="381522433"/>
                    </a:ext>
                  </a:extLst>
                </a:gridCol>
                <a:gridCol w="493776">
                  <a:extLst>
                    <a:ext uri="{9D8B030D-6E8A-4147-A177-3AD203B41FA5}">
                      <a16:colId xmlns:a16="http://schemas.microsoft.com/office/drawing/2014/main" val="1844421755"/>
                    </a:ext>
                  </a:extLst>
                </a:gridCol>
                <a:gridCol w="493776">
                  <a:extLst>
                    <a:ext uri="{9D8B030D-6E8A-4147-A177-3AD203B41FA5}">
                      <a16:colId xmlns:a16="http://schemas.microsoft.com/office/drawing/2014/main" val="660506446"/>
                    </a:ext>
                  </a:extLst>
                </a:gridCol>
                <a:gridCol w="493776">
                  <a:extLst>
                    <a:ext uri="{9D8B030D-6E8A-4147-A177-3AD203B41FA5}">
                      <a16:colId xmlns:a16="http://schemas.microsoft.com/office/drawing/2014/main" val="418439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4550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- 2025-07-31 20:02:22</a:t>
                      </a:r>
                      <a:r>
                        <a:rPr kumimoji="0" lang="en-US" sz="1000" b="0" i="0" u="none" strike="noStrike" kern="1200" cap="none" spc="0" normalizeH="0" baseline="0" noProof="0">
                          <a:ln>
                            <a:noFill/>
                          </a:ln>
                          <a:solidFill>
                            <a:prstClr val="black"/>
                          </a:solidFill>
                          <a:effectLst/>
                          <a:uLnTx/>
                          <a:uFillTx/>
                          <a:latin typeface="Calibri"/>
                          <a:ea typeface="+mn-ea"/>
                          <a:cs typeface="+mn-cs"/>
                        </a:rPr>
                        <a:t>
 [NL👇🏻] L’été apporte son lot de petits plaisirs… et de situations insolites ! 😎 On n’assure pas le coquillage fêlé au fond du sac, ni la boule de glace qui fait un saut de l’ange devant le glacier… 
Mais pour tout le reste, on répond toujours présent ! 
➡️ Un doute sur vos garanties ? Prenez rendez-vous avec votre conseiller P&amp;V. Il répondra avec plaisir à vos questions.
___
De zomer brengt heel wat kleine pleziertjes met zich mee… en soms ook wat gekke situaties! 😎 Een gebarsten schelp onderin je strandzak? Of dat bolletje ijs dat een duik neemt nog voor je de eerste hap neemt? Nee, daar kunnen we helaas niets aan doen…
Maar voor al de rest staan we voor je klaar. Altijd.
➡️ Twijfel je over je waarborgen? Maak dan snel een afspraak met je P&amp;V-adviseur. Die beantwoordt jouw vragen met plezier.’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https://quintly-eu-image-storage.s3.amazonaws.com/302adf5a0015d135c5e1b7d9723df9f3/0d9faa311a99715f5926499856081b40.jpg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awareness, 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extLst>
                  <a:ext uri="{0D108BD9-81ED-4DB2-BD59-A6C34878D82A}">
                    <a16:rowId xmlns:a16="http://schemas.microsoft.com/office/drawing/2014/main" val="1949897336"/>
                  </a:ext>
                </a:extLst>
              </a:tr>
            </a:tbl>
          </a:graphicData>
        </a:graphic>
      </p:graphicFrame>
      <p:sp>
        <p:nvSpPr>
          <p:cNvPr id="4" name="Text Placeholder 3">
            <a:extLst>
              <a:ext uri="{FF2B5EF4-FFF2-40B4-BE49-F238E27FC236}">
                <a16:creationId xmlns:a16="http://schemas.microsoft.com/office/drawing/2014/main" id="{ABBDED37-10BA-4484-A0DE-46AA30ECAC4F}"/>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310277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7066-2177-43AA-A167-87FC3C2A5934}"/>
              </a:ext>
            </a:extLst>
          </p:cNvPr>
          <p:cNvSpPr>
            <a:spLocks noGrp="1"/>
          </p:cNvSpPr>
          <p:nvPr>
            <p:ph type="title"/>
          </p:nvPr>
        </p:nvSpPr>
        <p:spPr/>
        <p:txBody>
          <a:bodyPr/>
          <a:lstStyle/>
          <a:p>
            <a:r>
              <a:rPr lang="en-US"/>
              <a:t>Instagram Posts Table | 1 group and 10 profiles - 16 of 26</a:t>
            </a:r>
          </a:p>
        </p:txBody>
      </p:sp>
      <p:graphicFrame>
        <p:nvGraphicFramePr>
          <p:cNvPr id="5" name="Table Placeholder 4">
            <a:extLst>
              <a:ext uri="{FF2B5EF4-FFF2-40B4-BE49-F238E27FC236}">
                <a16:creationId xmlns:a16="http://schemas.microsoft.com/office/drawing/2014/main" id="{B01B5FA5-7726-40B2-9E2D-36DE7D34B644}"/>
              </a:ext>
            </a:extLst>
          </p:cNvPr>
          <p:cNvGraphicFramePr>
            <a:graphicFrameLocks noGrp="1"/>
          </p:cNvGraphicFramePr>
          <p:nvPr>
            <p:ph type="tbl" sz="quarter" idx="13"/>
            <p:extLst>
              <p:ext uri="{D42A27DB-BD31-4B8C-83A1-F6EECF244321}">
                <p14:modId xmlns:p14="http://schemas.microsoft.com/office/powerpoint/2010/main" val="296033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26974153"/>
                    </a:ext>
                  </a:extLst>
                </a:gridCol>
                <a:gridCol w="1069847">
                  <a:extLst>
                    <a:ext uri="{9D8B030D-6E8A-4147-A177-3AD203B41FA5}">
                      <a16:colId xmlns:a16="http://schemas.microsoft.com/office/drawing/2014/main" val="849037357"/>
                    </a:ext>
                  </a:extLst>
                </a:gridCol>
                <a:gridCol w="1399031">
                  <a:extLst>
                    <a:ext uri="{9D8B030D-6E8A-4147-A177-3AD203B41FA5}">
                      <a16:colId xmlns:a16="http://schemas.microsoft.com/office/drawing/2014/main" val="3655679856"/>
                    </a:ext>
                  </a:extLst>
                </a:gridCol>
                <a:gridCol w="493776">
                  <a:extLst>
                    <a:ext uri="{9D8B030D-6E8A-4147-A177-3AD203B41FA5}">
                      <a16:colId xmlns:a16="http://schemas.microsoft.com/office/drawing/2014/main" val="2367210199"/>
                    </a:ext>
                  </a:extLst>
                </a:gridCol>
                <a:gridCol w="493776">
                  <a:extLst>
                    <a:ext uri="{9D8B030D-6E8A-4147-A177-3AD203B41FA5}">
                      <a16:colId xmlns:a16="http://schemas.microsoft.com/office/drawing/2014/main" val="2492727655"/>
                    </a:ext>
                  </a:extLst>
                </a:gridCol>
                <a:gridCol w="493776">
                  <a:extLst>
                    <a:ext uri="{9D8B030D-6E8A-4147-A177-3AD203B41FA5}">
                      <a16:colId xmlns:a16="http://schemas.microsoft.com/office/drawing/2014/main" val="2450053199"/>
                    </a:ext>
                  </a:extLst>
                </a:gridCol>
                <a:gridCol w="493776">
                  <a:extLst>
                    <a:ext uri="{9D8B030D-6E8A-4147-A177-3AD203B41FA5}">
                      <a16:colId xmlns:a16="http://schemas.microsoft.com/office/drawing/2014/main" val="573528045"/>
                    </a:ext>
                  </a:extLst>
                </a:gridCol>
                <a:gridCol w="493776">
                  <a:extLst>
                    <a:ext uri="{9D8B030D-6E8A-4147-A177-3AD203B41FA5}">
                      <a16:colId xmlns:a16="http://schemas.microsoft.com/office/drawing/2014/main" val="3992834508"/>
                    </a:ext>
                  </a:extLst>
                </a:gridCol>
                <a:gridCol w="493776">
                  <a:extLst>
                    <a:ext uri="{9D8B030D-6E8A-4147-A177-3AD203B41FA5}">
                      <a16:colId xmlns:a16="http://schemas.microsoft.com/office/drawing/2014/main" val="1221744080"/>
                    </a:ext>
                  </a:extLst>
                </a:gridCol>
                <a:gridCol w="493776">
                  <a:extLst>
                    <a:ext uri="{9D8B030D-6E8A-4147-A177-3AD203B41FA5}">
                      <a16:colId xmlns:a16="http://schemas.microsoft.com/office/drawing/2014/main" val="3583070423"/>
                    </a:ext>
                  </a:extLst>
                </a:gridCol>
                <a:gridCol w="493776">
                  <a:extLst>
                    <a:ext uri="{9D8B030D-6E8A-4147-A177-3AD203B41FA5}">
                      <a16:colId xmlns:a16="http://schemas.microsoft.com/office/drawing/2014/main" val="203915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877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- 2025-07-29 20:00:32</a:t>
                      </a:r>
                      <a:r>
                        <a:rPr kumimoji="0" lang="en-US" sz="1000" b="0" i="0" u="none" strike="noStrike" kern="1200" cap="none" spc="0" normalizeH="0" baseline="0" noProof="0">
                          <a:ln>
                            <a:noFill/>
                          </a:ln>
                          <a:solidFill>
                            <a:prstClr val="black"/>
                          </a:solidFill>
                          <a:effectLst/>
                          <a:uLnTx/>
                          <a:uFillTx/>
                          <a:latin typeface="Calibri"/>
                          <a:ea typeface="+mn-ea"/>
                          <a:cs typeface="+mn-cs"/>
                        </a:rPr>
                        <a:t>
 [👇🏼NL] Et si vos balades à vélo prenaient une autre tournure cet été 🚴🏼‍♀️☀️ P&amp;V vous donne rendez-vous tous les samedis de l'été sur les routes du Beau Vélo de RAVeL.
🙌🏼 Au programme : des sourires, des cadeaux à gagner et une bonne dose de fun sur notre tandem installé rien que pour nous au stand P&amp;V.
Pendant que les enfants se transforment en petits tigres ou papillons, les grands relèvent des défis et gagnent des cadeaux 🎁
➡️ Chaque mercredi, découvrez en stories l’étape où nous poserons nos valises (et notre stand rouge et blanc).
On se voit samedi à La Molignée ?
---
Wat als je fietstochtjes deze zomer een verrassende wending kregen? 🚴🏼‍♀️☀️
P&amp;V is er elke zaterdag van de zomer bij op de routes van het Beau Vélo de RAVeL!
🙌🏼 Op het programma: blije gezichten, cadeautjes om te winnen en een flinke portie fun op onze tandem, exclusief op de stand van P&amp;V.
Terwijl de kinderen veranderen in kleine tijgers of vlinders, gaan de volwassenen uitdagingen aan en maken kans op leuke prijzen 🎁
➡️ Elke woensdag in onze stories ontdek je op welke etappe we onze valiezen (en onze vrolijke stand) neerzetten.
Zien we je zaterdag in La Molignée?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https://quintly-eu-image-storage.s3.amazonaws.com/302adf5a0015d135c5e1b7d9723df9f3/d93f0c8f7e2af757718781cab61cdebb.jpg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bike, mobility, reachtale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extLst>
                  <a:ext uri="{0D108BD9-81ED-4DB2-BD59-A6C34878D82A}">
                    <a16:rowId xmlns:a16="http://schemas.microsoft.com/office/drawing/2014/main" val="926739165"/>
                  </a:ext>
                </a:extLst>
              </a:tr>
            </a:tbl>
          </a:graphicData>
        </a:graphic>
      </p:graphicFrame>
      <p:sp>
        <p:nvSpPr>
          <p:cNvPr id="4" name="Text Placeholder 3">
            <a:extLst>
              <a:ext uri="{FF2B5EF4-FFF2-40B4-BE49-F238E27FC236}">
                <a16:creationId xmlns:a16="http://schemas.microsoft.com/office/drawing/2014/main" id="{5A2956EB-E396-435A-8C8E-10461E1A025F}"/>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242615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D8B9-7055-4285-9AC3-7795B99EF341}"/>
              </a:ext>
            </a:extLst>
          </p:cNvPr>
          <p:cNvSpPr>
            <a:spLocks noGrp="1"/>
          </p:cNvSpPr>
          <p:nvPr>
            <p:ph type="title"/>
          </p:nvPr>
        </p:nvSpPr>
        <p:spPr/>
        <p:txBody>
          <a:bodyPr/>
          <a:lstStyle/>
          <a:p>
            <a:r>
              <a:rPr lang="en-US"/>
              <a:t>Instagram Posts Table | 1 group and 10 profiles - 17 of 26</a:t>
            </a:r>
          </a:p>
        </p:txBody>
      </p:sp>
      <p:graphicFrame>
        <p:nvGraphicFramePr>
          <p:cNvPr id="5" name="Table Placeholder 4">
            <a:extLst>
              <a:ext uri="{FF2B5EF4-FFF2-40B4-BE49-F238E27FC236}">
                <a16:creationId xmlns:a16="http://schemas.microsoft.com/office/drawing/2014/main" id="{A010616A-2C8A-487B-A8F1-775B59DF5C86}"/>
              </a:ext>
            </a:extLst>
          </p:cNvPr>
          <p:cNvGraphicFramePr>
            <a:graphicFrameLocks noGrp="1"/>
          </p:cNvGraphicFramePr>
          <p:nvPr>
            <p:ph type="tbl" sz="quarter" idx="13"/>
            <p:extLst>
              <p:ext uri="{D42A27DB-BD31-4B8C-83A1-F6EECF244321}">
                <p14:modId xmlns:p14="http://schemas.microsoft.com/office/powerpoint/2010/main" val="370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50074018"/>
                    </a:ext>
                  </a:extLst>
                </a:gridCol>
                <a:gridCol w="1069847">
                  <a:extLst>
                    <a:ext uri="{9D8B030D-6E8A-4147-A177-3AD203B41FA5}">
                      <a16:colId xmlns:a16="http://schemas.microsoft.com/office/drawing/2014/main" val="4177618201"/>
                    </a:ext>
                  </a:extLst>
                </a:gridCol>
                <a:gridCol w="1399031">
                  <a:extLst>
                    <a:ext uri="{9D8B030D-6E8A-4147-A177-3AD203B41FA5}">
                      <a16:colId xmlns:a16="http://schemas.microsoft.com/office/drawing/2014/main" val="1710432485"/>
                    </a:ext>
                  </a:extLst>
                </a:gridCol>
                <a:gridCol w="493776">
                  <a:extLst>
                    <a:ext uri="{9D8B030D-6E8A-4147-A177-3AD203B41FA5}">
                      <a16:colId xmlns:a16="http://schemas.microsoft.com/office/drawing/2014/main" val="1261133275"/>
                    </a:ext>
                  </a:extLst>
                </a:gridCol>
                <a:gridCol w="493776">
                  <a:extLst>
                    <a:ext uri="{9D8B030D-6E8A-4147-A177-3AD203B41FA5}">
                      <a16:colId xmlns:a16="http://schemas.microsoft.com/office/drawing/2014/main" val="1554118193"/>
                    </a:ext>
                  </a:extLst>
                </a:gridCol>
                <a:gridCol w="493776">
                  <a:extLst>
                    <a:ext uri="{9D8B030D-6E8A-4147-A177-3AD203B41FA5}">
                      <a16:colId xmlns:a16="http://schemas.microsoft.com/office/drawing/2014/main" val="2587041822"/>
                    </a:ext>
                  </a:extLst>
                </a:gridCol>
                <a:gridCol w="493776">
                  <a:extLst>
                    <a:ext uri="{9D8B030D-6E8A-4147-A177-3AD203B41FA5}">
                      <a16:colId xmlns:a16="http://schemas.microsoft.com/office/drawing/2014/main" val="4112126455"/>
                    </a:ext>
                  </a:extLst>
                </a:gridCol>
                <a:gridCol w="493776">
                  <a:extLst>
                    <a:ext uri="{9D8B030D-6E8A-4147-A177-3AD203B41FA5}">
                      <a16:colId xmlns:a16="http://schemas.microsoft.com/office/drawing/2014/main" val="2384145442"/>
                    </a:ext>
                  </a:extLst>
                </a:gridCol>
                <a:gridCol w="493776">
                  <a:extLst>
                    <a:ext uri="{9D8B030D-6E8A-4147-A177-3AD203B41FA5}">
                      <a16:colId xmlns:a16="http://schemas.microsoft.com/office/drawing/2014/main" val="61888429"/>
                    </a:ext>
                  </a:extLst>
                </a:gridCol>
                <a:gridCol w="493776">
                  <a:extLst>
                    <a:ext uri="{9D8B030D-6E8A-4147-A177-3AD203B41FA5}">
                      <a16:colId xmlns:a16="http://schemas.microsoft.com/office/drawing/2014/main" val="1541796152"/>
                    </a:ext>
                  </a:extLst>
                </a:gridCol>
                <a:gridCol w="493776">
                  <a:extLst>
                    <a:ext uri="{9D8B030D-6E8A-4147-A177-3AD203B41FA5}">
                      <a16:colId xmlns:a16="http://schemas.microsoft.com/office/drawing/2014/main" val="161221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8929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- 2025-07-24 20:45:04</a:t>
                      </a:r>
                      <a:r>
                        <a:rPr kumimoji="0" lang="en-US" sz="1000" b="0" i="0" u="none" strike="noStrike" kern="1200" cap="none" spc="0" normalizeH="0" baseline="0" noProof="0">
                          <a:ln>
                            <a:noFill/>
                          </a:ln>
                          <a:solidFill>
                            <a:prstClr val="black"/>
                          </a:solidFill>
                          <a:effectLst/>
                          <a:uLnTx/>
                          <a:uFillTx/>
                          <a:latin typeface="Calibri"/>
                          <a:ea typeface="+mn-ea"/>
                          <a:cs typeface="+mn-cs"/>
                        </a:rPr>
                        <a:t>
 [👇🏼NL] Travailler entre amis et en famille… c’est ce qui fait toute la différence pour Renaud Lantin, directeur de l’agence P&amp;V à Limelette. Ici, on se connaît, on se soutient, et on avance ensemble.
Son métier ? Un mélange de sérieux et de surprises, comme ce jour où un cheval apeuré a terminé…dans une piscine.
Chez P&amp;V Limelette, on assure avec le sourire, même dans les situations les plus inattendues.
🙌🏼 Chaque mois, découvrez le portrait d’un agent local. À très vite pour la suite !
➡️ Plus d’infos sur nos offres ? Rendez-vous sur http://pv.be/
_________
Werken met vrienden en familie… dát maakt het verschil voor Renaud Lantin, kantoorhouder van P&amp;V Limelette. Hier kent iedereen elkaar, steunen we elkaar, en gaan we samen vooruit.
Zijn job? Een mix van sérieux en onverwachte wendingen – zoals die ene keer dat een angstig paard eindigde... in een zwembad.
Bij P&amp;V Limelette zorgen we voor gemoedsrust, altijd met een glimlach — zelfs in de meest verrassende situaties.
🙌🏼 Elke maand ontdek je het portret van een lokale agent. Tot binnenkort voor het volgende verhaal!
➡️ Meer weten over onze formules? Surf naar pv.be.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https://quintly-eu-image-storage.s3.amazonaws.com/302adf5a0015d135c5e1b7d9723df9f3/3d712167be1b481cf6bb0d2f3b3d101b.jpg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awareness, 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extLst>
                  <a:ext uri="{0D108BD9-81ED-4DB2-BD59-A6C34878D82A}">
                    <a16:rowId xmlns:a16="http://schemas.microsoft.com/office/drawing/2014/main" val="1118523868"/>
                  </a:ext>
                </a:extLst>
              </a:tr>
            </a:tbl>
          </a:graphicData>
        </a:graphic>
      </p:graphicFrame>
      <p:sp>
        <p:nvSpPr>
          <p:cNvPr id="4" name="Text Placeholder 3">
            <a:extLst>
              <a:ext uri="{FF2B5EF4-FFF2-40B4-BE49-F238E27FC236}">
                <a16:creationId xmlns:a16="http://schemas.microsoft.com/office/drawing/2014/main" id="{FA740430-1D5F-4D86-80E8-899A6EE509D4}"/>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26924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89EEA-69A9-4BFD-83B3-0229B542808C}"/>
              </a:ext>
            </a:extLst>
          </p:cNvPr>
          <p:cNvSpPr>
            <a:spLocks noGrp="1"/>
          </p:cNvSpPr>
          <p:nvPr>
            <p:ph type="title"/>
          </p:nvPr>
        </p:nvSpPr>
        <p:spPr/>
        <p:txBody>
          <a:bodyPr/>
          <a:lstStyle/>
          <a:p>
            <a:r>
              <a:rPr lang="en-US"/>
              <a:t>Instagram Posts Table | 1 group and 10 profiles - 18 of 26</a:t>
            </a:r>
          </a:p>
        </p:txBody>
      </p:sp>
      <p:graphicFrame>
        <p:nvGraphicFramePr>
          <p:cNvPr id="5" name="Table Placeholder 4">
            <a:extLst>
              <a:ext uri="{FF2B5EF4-FFF2-40B4-BE49-F238E27FC236}">
                <a16:creationId xmlns:a16="http://schemas.microsoft.com/office/drawing/2014/main" id="{7453D03D-44F2-4F67-B5DF-C926AF41CD49}"/>
              </a:ext>
            </a:extLst>
          </p:cNvPr>
          <p:cNvGraphicFramePr>
            <a:graphicFrameLocks noGrp="1"/>
          </p:cNvGraphicFramePr>
          <p:nvPr>
            <p:ph type="tbl" sz="quarter" idx="13"/>
            <p:extLst>
              <p:ext uri="{D42A27DB-BD31-4B8C-83A1-F6EECF244321}">
                <p14:modId xmlns:p14="http://schemas.microsoft.com/office/powerpoint/2010/main" val="147933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89209965"/>
                    </a:ext>
                  </a:extLst>
                </a:gridCol>
                <a:gridCol w="1069847">
                  <a:extLst>
                    <a:ext uri="{9D8B030D-6E8A-4147-A177-3AD203B41FA5}">
                      <a16:colId xmlns:a16="http://schemas.microsoft.com/office/drawing/2014/main" val="4260628782"/>
                    </a:ext>
                  </a:extLst>
                </a:gridCol>
                <a:gridCol w="1399031">
                  <a:extLst>
                    <a:ext uri="{9D8B030D-6E8A-4147-A177-3AD203B41FA5}">
                      <a16:colId xmlns:a16="http://schemas.microsoft.com/office/drawing/2014/main" val="910894402"/>
                    </a:ext>
                  </a:extLst>
                </a:gridCol>
                <a:gridCol w="493776">
                  <a:extLst>
                    <a:ext uri="{9D8B030D-6E8A-4147-A177-3AD203B41FA5}">
                      <a16:colId xmlns:a16="http://schemas.microsoft.com/office/drawing/2014/main" val="4232672049"/>
                    </a:ext>
                  </a:extLst>
                </a:gridCol>
                <a:gridCol w="493776">
                  <a:extLst>
                    <a:ext uri="{9D8B030D-6E8A-4147-A177-3AD203B41FA5}">
                      <a16:colId xmlns:a16="http://schemas.microsoft.com/office/drawing/2014/main" val="439335738"/>
                    </a:ext>
                  </a:extLst>
                </a:gridCol>
                <a:gridCol w="493776">
                  <a:extLst>
                    <a:ext uri="{9D8B030D-6E8A-4147-A177-3AD203B41FA5}">
                      <a16:colId xmlns:a16="http://schemas.microsoft.com/office/drawing/2014/main" val="2365354514"/>
                    </a:ext>
                  </a:extLst>
                </a:gridCol>
                <a:gridCol w="493776">
                  <a:extLst>
                    <a:ext uri="{9D8B030D-6E8A-4147-A177-3AD203B41FA5}">
                      <a16:colId xmlns:a16="http://schemas.microsoft.com/office/drawing/2014/main" val="2747293264"/>
                    </a:ext>
                  </a:extLst>
                </a:gridCol>
                <a:gridCol w="493776">
                  <a:extLst>
                    <a:ext uri="{9D8B030D-6E8A-4147-A177-3AD203B41FA5}">
                      <a16:colId xmlns:a16="http://schemas.microsoft.com/office/drawing/2014/main" val="3551105419"/>
                    </a:ext>
                  </a:extLst>
                </a:gridCol>
                <a:gridCol w="493776">
                  <a:extLst>
                    <a:ext uri="{9D8B030D-6E8A-4147-A177-3AD203B41FA5}">
                      <a16:colId xmlns:a16="http://schemas.microsoft.com/office/drawing/2014/main" val="189099292"/>
                    </a:ext>
                  </a:extLst>
                </a:gridCol>
                <a:gridCol w="493776">
                  <a:extLst>
                    <a:ext uri="{9D8B030D-6E8A-4147-A177-3AD203B41FA5}">
                      <a16:colId xmlns:a16="http://schemas.microsoft.com/office/drawing/2014/main" val="647787847"/>
                    </a:ext>
                  </a:extLst>
                </a:gridCol>
                <a:gridCol w="493776">
                  <a:extLst>
                    <a:ext uri="{9D8B030D-6E8A-4147-A177-3AD203B41FA5}">
                      <a16:colId xmlns:a16="http://schemas.microsoft.com/office/drawing/2014/main" val="1235500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6029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- 2025-07-15 19:52:11</a:t>
                      </a:r>
                      <a:r>
                        <a:rPr kumimoji="0" lang="en-US" sz="1000" b="0" i="0" u="none" strike="noStrike" kern="1200" cap="none" spc="0" normalizeH="0" baseline="0" noProof="0">
                          <a:ln>
                            <a:noFill/>
                          </a:ln>
                          <a:solidFill>
                            <a:prstClr val="black"/>
                          </a:solidFill>
                          <a:effectLst/>
                          <a:uLnTx/>
                          <a:uFillTx/>
                          <a:latin typeface="Calibri"/>
                          <a:ea typeface="+mn-ea"/>
                          <a:cs typeface="+mn-cs"/>
                        </a:rPr>
                        <a:t>
 😎 Partez cool en vacances, adoptez notre check-list ! Documents de voyage, occupation pour les enfants, animaux de compagnie, tout y est ✅.
Cliquez sur le lien en bio ou surfez sur https://www.pv.be/fr/-/veilig-op-vakantie et fini le stress ! 
__________
😎 Zorgeloos op vakantie ☀️ Met onze ultieme checklist vertrek je écht ontspannen. Van reisdocumenten tot huisdieren en kids: wij hebben aan alles gedacht ✅. 
Check de link in bio of surf naar https://www.pv.be/nl/-/veilig-op-vakantie en vertrek zonder stress.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https://quintly-eu-image-storage.s3.amazonaws.com/302adf5a0015d135c5e1b7d9723df9f3/a78af3899fec8278d206015215de9f14.jpg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travel,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extLst>
                  <a:ext uri="{0D108BD9-81ED-4DB2-BD59-A6C34878D82A}">
                    <a16:rowId xmlns:a16="http://schemas.microsoft.com/office/drawing/2014/main" val="2411855200"/>
                  </a:ext>
                </a:extLst>
              </a:tr>
            </a:tbl>
          </a:graphicData>
        </a:graphic>
      </p:graphicFrame>
      <p:sp>
        <p:nvSpPr>
          <p:cNvPr id="4" name="Text Placeholder 3">
            <a:extLst>
              <a:ext uri="{FF2B5EF4-FFF2-40B4-BE49-F238E27FC236}">
                <a16:creationId xmlns:a16="http://schemas.microsoft.com/office/drawing/2014/main" id="{B4BDF459-2E5E-4B64-B1EE-51C7B1D6F51E}"/>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586868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9718B-58C0-4292-BF1E-6D36C19D7C3A}"/>
              </a:ext>
            </a:extLst>
          </p:cNvPr>
          <p:cNvSpPr>
            <a:spLocks noGrp="1"/>
          </p:cNvSpPr>
          <p:nvPr>
            <p:ph type="title"/>
          </p:nvPr>
        </p:nvSpPr>
        <p:spPr/>
        <p:txBody>
          <a:bodyPr/>
          <a:lstStyle/>
          <a:p>
            <a:r>
              <a:rPr lang="en-US"/>
              <a:t>Instagram Posts Table | 1 group and 10 profiles - 19 of 26</a:t>
            </a:r>
          </a:p>
        </p:txBody>
      </p:sp>
      <p:graphicFrame>
        <p:nvGraphicFramePr>
          <p:cNvPr id="5" name="Table Placeholder 4">
            <a:extLst>
              <a:ext uri="{FF2B5EF4-FFF2-40B4-BE49-F238E27FC236}">
                <a16:creationId xmlns:a16="http://schemas.microsoft.com/office/drawing/2014/main" id="{7217D3AE-7653-45F5-A373-A94B6B5F5A28}"/>
              </a:ext>
            </a:extLst>
          </p:cNvPr>
          <p:cNvGraphicFramePr>
            <a:graphicFrameLocks noGrp="1"/>
          </p:cNvGraphicFramePr>
          <p:nvPr>
            <p:ph type="tbl" sz="quarter" idx="13"/>
            <p:extLst>
              <p:ext uri="{D42A27DB-BD31-4B8C-83A1-F6EECF244321}">
                <p14:modId xmlns:p14="http://schemas.microsoft.com/office/powerpoint/2010/main" val="53815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07052599"/>
                    </a:ext>
                  </a:extLst>
                </a:gridCol>
                <a:gridCol w="1069847">
                  <a:extLst>
                    <a:ext uri="{9D8B030D-6E8A-4147-A177-3AD203B41FA5}">
                      <a16:colId xmlns:a16="http://schemas.microsoft.com/office/drawing/2014/main" val="718112412"/>
                    </a:ext>
                  </a:extLst>
                </a:gridCol>
                <a:gridCol w="1399031">
                  <a:extLst>
                    <a:ext uri="{9D8B030D-6E8A-4147-A177-3AD203B41FA5}">
                      <a16:colId xmlns:a16="http://schemas.microsoft.com/office/drawing/2014/main" val="3575928256"/>
                    </a:ext>
                  </a:extLst>
                </a:gridCol>
                <a:gridCol w="493776">
                  <a:extLst>
                    <a:ext uri="{9D8B030D-6E8A-4147-A177-3AD203B41FA5}">
                      <a16:colId xmlns:a16="http://schemas.microsoft.com/office/drawing/2014/main" val="1228785985"/>
                    </a:ext>
                  </a:extLst>
                </a:gridCol>
                <a:gridCol w="493776">
                  <a:extLst>
                    <a:ext uri="{9D8B030D-6E8A-4147-A177-3AD203B41FA5}">
                      <a16:colId xmlns:a16="http://schemas.microsoft.com/office/drawing/2014/main" val="3107843192"/>
                    </a:ext>
                  </a:extLst>
                </a:gridCol>
                <a:gridCol w="493776">
                  <a:extLst>
                    <a:ext uri="{9D8B030D-6E8A-4147-A177-3AD203B41FA5}">
                      <a16:colId xmlns:a16="http://schemas.microsoft.com/office/drawing/2014/main" val="1173147233"/>
                    </a:ext>
                  </a:extLst>
                </a:gridCol>
                <a:gridCol w="493776">
                  <a:extLst>
                    <a:ext uri="{9D8B030D-6E8A-4147-A177-3AD203B41FA5}">
                      <a16:colId xmlns:a16="http://schemas.microsoft.com/office/drawing/2014/main" val="2601351494"/>
                    </a:ext>
                  </a:extLst>
                </a:gridCol>
                <a:gridCol w="493776">
                  <a:extLst>
                    <a:ext uri="{9D8B030D-6E8A-4147-A177-3AD203B41FA5}">
                      <a16:colId xmlns:a16="http://schemas.microsoft.com/office/drawing/2014/main" val="4218929650"/>
                    </a:ext>
                  </a:extLst>
                </a:gridCol>
                <a:gridCol w="493776">
                  <a:extLst>
                    <a:ext uri="{9D8B030D-6E8A-4147-A177-3AD203B41FA5}">
                      <a16:colId xmlns:a16="http://schemas.microsoft.com/office/drawing/2014/main" val="1854373908"/>
                    </a:ext>
                  </a:extLst>
                </a:gridCol>
                <a:gridCol w="493776">
                  <a:extLst>
                    <a:ext uri="{9D8B030D-6E8A-4147-A177-3AD203B41FA5}">
                      <a16:colId xmlns:a16="http://schemas.microsoft.com/office/drawing/2014/main" val="2971985364"/>
                    </a:ext>
                  </a:extLst>
                </a:gridCol>
                <a:gridCol w="493776">
                  <a:extLst>
                    <a:ext uri="{9D8B030D-6E8A-4147-A177-3AD203B41FA5}">
                      <a16:colId xmlns:a16="http://schemas.microsoft.com/office/drawing/2014/main" val="153064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2957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- 2025-07-06 20:00:41</a:t>
                      </a:r>
                      <a:r>
                        <a:rPr kumimoji="0" lang="en-US" sz="1000" b="0" i="0" u="none" strike="noStrike" kern="1200" cap="none" spc="0" normalizeH="0" baseline="0" noProof="0">
                          <a:ln>
                            <a:noFill/>
                          </a:ln>
                          <a:solidFill>
                            <a:prstClr val="black"/>
                          </a:solidFill>
                          <a:effectLst/>
                          <a:uLnTx/>
                          <a:uFillTx/>
                          <a:latin typeface="Calibri"/>
                          <a:ea typeface="+mn-ea"/>
                          <a:cs typeface="+mn-cs"/>
                        </a:rPr>
                        <a:t>
 [👇🏼NL] 🎉 Concours. Participez et tentez de gagner 10x2 places pour le P&amp;V @bomboclatfestival 🎟️
P&amp;V vous invite à vivre une expérience musicale inoubliable les 29 &amp; 30 août 2025 sur la côte belge.
Profitez d’une évènement unique qui mêle culture, énergie et partage.
À gagner :
🎁 2 pass pour le festival P&amp;V Bomboclat (vendredi &amp; samedi) 
🎁 L’accès au camping inclus
Pour participer, c’est simple :
👉 Cliquez sur le lien en bio
👉 Répondez à une question théorique + une question subsidiaire
📅 Les gagnants seront contactés à partir du 14 juillet 2025
Bonne chance à toutes et à tous.
________
🎉Wedstrijd. Doe mee en maak kans op 10x2 tickets voor het P&amp;V @bomboclatfestival 🎟️
P&amp;V nodigt je uit voor een onvergetelijke muzikale ervaring op het P&amp;V @Bomboclatfestival, op 29 &amp; 30 augustus 2025 aan de Belgische kust.
Geniet van een uniek event vol cultuur, energie en verbondenheid op het ritme van afrobeats en dancehall!
Wat kan je winnen?
🎁 Een festivalpass voor 2 personen voor P&amp;V Bomboclat Festival (vrijdag en zaterdag)
🎁 Inclusief overnachting op de camping
Meedoen is eenvoudig:
👉 Klik op de link in onze bio
👉 Beantwoord de wedstrijdvraag en de schiftingsvraag
📅 De winnaars worden gecontacteerd vanaf 14 juli 2025
Veel succes!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https://quintly-eu-image-storage.s3.amazonaws.com/302adf5a0015d135c5e1b7d9723df9f3/5ff47c5523b621a028ad76c3bf2836a6.jpg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contest,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extLst>
                  <a:ext uri="{0D108BD9-81ED-4DB2-BD59-A6C34878D82A}">
                    <a16:rowId xmlns:a16="http://schemas.microsoft.com/office/drawing/2014/main" val="3717403025"/>
                  </a:ext>
                </a:extLst>
              </a:tr>
            </a:tbl>
          </a:graphicData>
        </a:graphic>
      </p:graphicFrame>
      <p:sp>
        <p:nvSpPr>
          <p:cNvPr id="4" name="Text Placeholder 3">
            <a:extLst>
              <a:ext uri="{FF2B5EF4-FFF2-40B4-BE49-F238E27FC236}">
                <a16:creationId xmlns:a16="http://schemas.microsoft.com/office/drawing/2014/main" id="{219A1C23-B408-41B8-92E8-4255193F60BA}"/>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582438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9FAE1-AA57-4D5E-8F48-5B3CAF19219E}"/>
              </a:ext>
            </a:extLst>
          </p:cNvPr>
          <p:cNvSpPr>
            <a:spLocks noGrp="1"/>
          </p:cNvSpPr>
          <p:nvPr>
            <p:ph type="title"/>
          </p:nvPr>
        </p:nvSpPr>
        <p:spPr/>
        <p:txBody>
          <a:bodyPr/>
          <a:lstStyle/>
          <a:p>
            <a:r>
              <a:rPr lang="en-US"/>
              <a:t>Instagram Posts Table | 1 group and 10 profiles - 20 of 26</a:t>
            </a:r>
          </a:p>
        </p:txBody>
      </p:sp>
      <p:graphicFrame>
        <p:nvGraphicFramePr>
          <p:cNvPr id="5" name="Table Placeholder 4">
            <a:extLst>
              <a:ext uri="{FF2B5EF4-FFF2-40B4-BE49-F238E27FC236}">
                <a16:creationId xmlns:a16="http://schemas.microsoft.com/office/drawing/2014/main" id="{EDA542C8-7057-4521-BEB3-30F40A4D9C55}"/>
              </a:ext>
            </a:extLst>
          </p:cNvPr>
          <p:cNvGraphicFramePr>
            <a:graphicFrameLocks noGrp="1"/>
          </p:cNvGraphicFramePr>
          <p:nvPr>
            <p:ph type="tbl" sz="quarter" idx="13"/>
            <p:extLst>
              <p:ext uri="{D42A27DB-BD31-4B8C-83A1-F6EECF244321}">
                <p14:modId xmlns:p14="http://schemas.microsoft.com/office/powerpoint/2010/main" val="309190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36936470"/>
                    </a:ext>
                  </a:extLst>
                </a:gridCol>
                <a:gridCol w="1069847">
                  <a:extLst>
                    <a:ext uri="{9D8B030D-6E8A-4147-A177-3AD203B41FA5}">
                      <a16:colId xmlns:a16="http://schemas.microsoft.com/office/drawing/2014/main" val="3495023552"/>
                    </a:ext>
                  </a:extLst>
                </a:gridCol>
                <a:gridCol w="1399031">
                  <a:extLst>
                    <a:ext uri="{9D8B030D-6E8A-4147-A177-3AD203B41FA5}">
                      <a16:colId xmlns:a16="http://schemas.microsoft.com/office/drawing/2014/main" val="2727302521"/>
                    </a:ext>
                  </a:extLst>
                </a:gridCol>
                <a:gridCol w="493776">
                  <a:extLst>
                    <a:ext uri="{9D8B030D-6E8A-4147-A177-3AD203B41FA5}">
                      <a16:colId xmlns:a16="http://schemas.microsoft.com/office/drawing/2014/main" val="2885026163"/>
                    </a:ext>
                  </a:extLst>
                </a:gridCol>
                <a:gridCol w="493776">
                  <a:extLst>
                    <a:ext uri="{9D8B030D-6E8A-4147-A177-3AD203B41FA5}">
                      <a16:colId xmlns:a16="http://schemas.microsoft.com/office/drawing/2014/main" val="2850959049"/>
                    </a:ext>
                  </a:extLst>
                </a:gridCol>
                <a:gridCol w="493776">
                  <a:extLst>
                    <a:ext uri="{9D8B030D-6E8A-4147-A177-3AD203B41FA5}">
                      <a16:colId xmlns:a16="http://schemas.microsoft.com/office/drawing/2014/main" val="3700922147"/>
                    </a:ext>
                  </a:extLst>
                </a:gridCol>
                <a:gridCol w="493776">
                  <a:extLst>
                    <a:ext uri="{9D8B030D-6E8A-4147-A177-3AD203B41FA5}">
                      <a16:colId xmlns:a16="http://schemas.microsoft.com/office/drawing/2014/main" val="962465478"/>
                    </a:ext>
                  </a:extLst>
                </a:gridCol>
                <a:gridCol w="493776">
                  <a:extLst>
                    <a:ext uri="{9D8B030D-6E8A-4147-A177-3AD203B41FA5}">
                      <a16:colId xmlns:a16="http://schemas.microsoft.com/office/drawing/2014/main" val="3341312837"/>
                    </a:ext>
                  </a:extLst>
                </a:gridCol>
                <a:gridCol w="493776">
                  <a:extLst>
                    <a:ext uri="{9D8B030D-6E8A-4147-A177-3AD203B41FA5}">
                      <a16:colId xmlns:a16="http://schemas.microsoft.com/office/drawing/2014/main" val="1319774857"/>
                    </a:ext>
                  </a:extLst>
                </a:gridCol>
                <a:gridCol w="493776">
                  <a:extLst>
                    <a:ext uri="{9D8B030D-6E8A-4147-A177-3AD203B41FA5}">
                      <a16:colId xmlns:a16="http://schemas.microsoft.com/office/drawing/2014/main" val="1844809382"/>
                    </a:ext>
                  </a:extLst>
                </a:gridCol>
                <a:gridCol w="493776">
                  <a:extLst>
                    <a:ext uri="{9D8B030D-6E8A-4147-A177-3AD203B41FA5}">
                      <a16:colId xmlns:a16="http://schemas.microsoft.com/office/drawing/2014/main" val="279999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4375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- 2025-07-05 09:30:07</a:t>
                      </a:r>
                      <a:r>
                        <a:rPr kumimoji="0" lang="en-US" sz="1000" b="0" i="0" u="none" strike="noStrike" kern="1200" cap="none" spc="0" normalizeH="0" baseline="0" noProof="0">
                          <a:ln>
                            <a:noFill/>
                          </a:ln>
                          <a:solidFill>
                            <a:prstClr val="black"/>
                          </a:solidFill>
                          <a:effectLst/>
                          <a:uLnTx/>
                          <a:uFillTx/>
                          <a:latin typeface="Calibri"/>
                          <a:ea typeface="+mn-ea"/>
                          <a:cs typeface="+mn-cs"/>
                        </a:rPr>
                        <a:t>
 La Prévention par les jeunes, pour les jeunes : un engagement coopératif. Ils ont entre 18 et 30 ans, un sourire à toute épreuve… et une mission qui peut sauver des vies. Eux, ce sont les bénévoles de la #FestiTeam @latitudejeunes : de jeunes volontaires qui veillent sur les festivaliers aux quatre coins de la Belgique, avec bienveillance et sans juger. 
💪 Leur force ? Ils s'adressent directement à leurs pairs, d'égal à égal, pour sensibiliser d'autres jeunes aux risques liés aux pratiques festives.
Bouchons d’oreilles, préservatifs, réglettes d’alcoolémie, conseils avisés... tout est mis en œuvre pour que la fête se termine bien, et que chacun puisse faire des choix éclairés.
🌍 Aujourd’hui, c’est la Journée Internationale des Coopératives. 
Alors on en profite pour vous poser la question : saviez-vous que P&amp;V est une coopérative belge qui fonctionne sans actionnaires ❓
 ______
Preventie voor en door jongeren: een coöperatief engagement. Tussen de 18 en 30 jaar oud zijn ze, altijd met de glimlach én met een missie die levens kan redden! Dat zijn de vrijwilligers van het #FestiTeam: jongeren die waken over de festivalgangers overal in België. 
Met veel empathie en zonder te judgen. 
💪 Hoe zij het verschil maken? Door in gesprek te gaan met leeftijdsgenoten en hen bewust te maken van de gezondheidsrisico’s op een festival. Van jongere tot jongere. 
Met oordopjes, een calculator die je alcoholpromillage berekent, condooms en goed advies: deze vrijwilligers houden het veilig op onze festivals en helpen feestvierders om slimme keuzes te maken.
🌍 Vandaag is het Internationale Dag van de Coöperatie. 
Wist je dat P&amp;V een Belgische coöperatieve organisatie is, zonder klassieke aandeelhoudersstructuur❓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https://quintly-eu-image-storage.s3.amazonaws.com/302adf5a0015d135c5e1b7d9723df9f3/5266eaf61a41ee433b34ea5c13b1dbc2.jpg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values, prevention, awareness, music, Cooperative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extLst>
                  <a:ext uri="{0D108BD9-81ED-4DB2-BD59-A6C34878D82A}">
                    <a16:rowId xmlns:a16="http://schemas.microsoft.com/office/drawing/2014/main" val="335939139"/>
                  </a:ext>
                </a:extLst>
              </a:tr>
            </a:tbl>
          </a:graphicData>
        </a:graphic>
      </p:graphicFrame>
      <p:sp>
        <p:nvSpPr>
          <p:cNvPr id="4" name="Text Placeholder 3">
            <a:extLst>
              <a:ext uri="{FF2B5EF4-FFF2-40B4-BE49-F238E27FC236}">
                <a16:creationId xmlns:a16="http://schemas.microsoft.com/office/drawing/2014/main" id="{7DBDF823-E6B9-4249-9C37-27F486D45727}"/>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910744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FB3D-CC0E-4CFB-A60D-F3D3D42C2662}"/>
              </a:ext>
            </a:extLst>
          </p:cNvPr>
          <p:cNvSpPr>
            <a:spLocks noGrp="1"/>
          </p:cNvSpPr>
          <p:nvPr>
            <p:ph type="title"/>
          </p:nvPr>
        </p:nvSpPr>
        <p:spPr/>
        <p:txBody>
          <a:bodyPr/>
          <a:lstStyle/>
          <a:p>
            <a:r>
              <a:rPr lang="en-US"/>
              <a:t>Instagram Posts Table | 1 group and 10 profiles - 21 of 26</a:t>
            </a:r>
          </a:p>
        </p:txBody>
      </p:sp>
      <p:graphicFrame>
        <p:nvGraphicFramePr>
          <p:cNvPr id="5" name="Table Placeholder 4">
            <a:extLst>
              <a:ext uri="{FF2B5EF4-FFF2-40B4-BE49-F238E27FC236}">
                <a16:creationId xmlns:a16="http://schemas.microsoft.com/office/drawing/2014/main" id="{457854BE-0D13-4822-8371-53B8786A2A74}"/>
              </a:ext>
            </a:extLst>
          </p:cNvPr>
          <p:cNvGraphicFramePr>
            <a:graphicFrameLocks noGrp="1"/>
          </p:cNvGraphicFramePr>
          <p:nvPr>
            <p:ph type="tbl" sz="quarter" idx="13"/>
            <p:extLst>
              <p:ext uri="{D42A27DB-BD31-4B8C-83A1-F6EECF244321}">
                <p14:modId xmlns:p14="http://schemas.microsoft.com/office/powerpoint/2010/main" val="407324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52926466"/>
                    </a:ext>
                  </a:extLst>
                </a:gridCol>
                <a:gridCol w="1069847">
                  <a:extLst>
                    <a:ext uri="{9D8B030D-6E8A-4147-A177-3AD203B41FA5}">
                      <a16:colId xmlns:a16="http://schemas.microsoft.com/office/drawing/2014/main" val="2779052877"/>
                    </a:ext>
                  </a:extLst>
                </a:gridCol>
                <a:gridCol w="1399031">
                  <a:extLst>
                    <a:ext uri="{9D8B030D-6E8A-4147-A177-3AD203B41FA5}">
                      <a16:colId xmlns:a16="http://schemas.microsoft.com/office/drawing/2014/main" val="22018847"/>
                    </a:ext>
                  </a:extLst>
                </a:gridCol>
                <a:gridCol w="493776">
                  <a:extLst>
                    <a:ext uri="{9D8B030D-6E8A-4147-A177-3AD203B41FA5}">
                      <a16:colId xmlns:a16="http://schemas.microsoft.com/office/drawing/2014/main" val="2992998554"/>
                    </a:ext>
                  </a:extLst>
                </a:gridCol>
                <a:gridCol w="493776">
                  <a:extLst>
                    <a:ext uri="{9D8B030D-6E8A-4147-A177-3AD203B41FA5}">
                      <a16:colId xmlns:a16="http://schemas.microsoft.com/office/drawing/2014/main" val="3864218804"/>
                    </a:ext>
                  </a:extLst>
                </a:gridCol>
                <a:gridCol w="493776">
                  <a:extLst>
                    <a:ext uri="{9D8B030D-6E8A-4147-A177-3AD203B41FA5}">
                      <a16:colId xmlns:a16="http://schemas.microsoft.com/office/drawing/2014/main" val="319654994"/>
                    </a:ext>
                  </a:extLst>
                </a:gridCol>
                <a:gridCol w="493776">
                  <a:extLst>
                    <a:ext uri="{9D8B030D-6E8A-4147-A177-3AD203B41FA5}">
                      <a16:colId xmlns:a16="http://schemas.microsoft.com/office/drawing/2014/main" val="2867632338"/>
                    </a:ext>
                  </a:extLst>
                </a:gridCol>
                <a:gridCol w="493776">
                  <a:extLst>
                    <a:ext uri="{9D8B030D-6E8A-4147-A177-3AD203B41FA5}">
                      <a16:colId xmlns:a16="http://schemas.microsoft.com/office/drawing/2014/main" val="1462358772"/>
                    </a:ext>
                  </a:extLst>
                </a:gridCol>
                <a:gridCol w="493776">
                  <a:extLst>
                    <a:ext uri="{9D8B030D-6E8A-4147-A177-3AD203B41FA5}">
                      <a16:colId xmlns:a16="http://schemas.microsoft.com/office/drawing/2014/main" val="234102525"/>
                    </a:ext>
                  </a:extLst>
                </a:gridCol>
                <a:gridCol w="493776">
                  <a:extLst>
                    <a:ext uri="{9D8B030D-6E8A-4147-A177-3AD203B41FA5}">
                      <a16:colId xmlns:a16="http://schemas.microsoft.com/office/drawing/2014/main" val="2506937009"/>
                    </a:ext>
                  </a:extLst>
                </a:gridCol>
                <a:gridCol w="493776">
                  <a:extLst>
                    <a:ext uri="{9D8B030D-6E8A-4147-A177-3AD203B41FA5}">
                      <a16:colId xmlns:a16="http://schemas.microsoft.com/office/drawing/2014/main" val="327314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5459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- 2025-07-03 19:39:58</a:t>
                      </a:r>
                      <a:r>
                        <a:rPr kumimoji="0" lang="en-US" sz="1000" b="0" i="0" u="none" strike="noStrike" kern="1200" cap="none" spc="0" normalizeH="0" baseline="0" noProof="0">
                          <a:ln>
                            <a:noFill/>
                          </a:ln>
                          <a:solidFill>
                            <a:prstClr val="black"/>
                          </a:solidFill>
                          <a:effectLst/>
                          <a:uLnTx/>
                          <a:uFillTx/>
                          <a:latin typeface="Calibri"/>
                          <a:ea typeface="+mn-ea"/>
                          <a:cs typeface="+mn-cs"/>
                        </a:rPr>
                        <a:t>
 [👇🏼NL] Après le joyeux festival de rue Theater aan Twater ce printemps 🤹🏼‍♀️ P&amp;V continue de soutenir la culture et le sport tout au long de l’été 🙌🏼
@les_solidarites à Namur, le Beau Vélo de Ravel partout en Wallonie, P&amp;V @bomboclatfestival  à Zeebruges, à chaque festival, nousvous retrouvons autour d'animations pour toute la famille 😊 Des moments à vivre ensemble, pour créer du lien autrement.
Où nous voyons-nous cet été ? 😎
_______
Na het vrolijke festival Theater aan Twater in mei 🤹🏼‍♀️ trekt P&amp;V de lijn door met een zomer vol cultuur en sport 🙌🏼
Van @les_solidarites in Namen tot Beau Vélo de RAVeL in heel Wallonië en PV @bomboclatfestival in Zeebrugge: op elk festival vind je ons terug met leuke animatie voor jong en oud 😊 Kom langs met je familie of vrienden, geniet van de sfeer en beleef samen onvergetelijke momenten.
Waar zien we jou deze zomer?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https://quintly-eu-image-storage.s3.amazonaws.com/302adf5a0015d135c5e1b7d9723df9f3/6823998aaea3eaaecb16dd351d1684e2.jpg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 sponsorship, bike, mobility, car,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extLst>
                  <a:ext uri="{0D108BD9-81ED-4DB2-BD59-A6C34878D82A}">
                    <a16:rowId xmlns:a16="http://schemas.microsoft.com/office/drawing/2014/main" val="1779263009"/>
                  </a:ext>
                </a:extLst>
              </a:tr>
            </a:tbl>
          </a:graphicData>
        </a:graphic>
      </p:graphicFrame>
      <p:sp>
        <p:nvSpPr>
          <p:cNvPr id="4" name="Text Placeholder 3">
            <a:extLst>
              <a:ext uri="{FF2B5EF4-FFF2-40B4-BE49-F238E27FC236}">
                <a16:creationId xmlns:a16="http://schemas.microsoft.com/office/drawing/2014/main" id="{F80003F0-AC55-45AB-8A4C-9ED8ABF3EC06}"/>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706529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51B0E-5D6C-467F-94FA-53C2AF9B0249}"/>
              </a:ext>
            </a:extLst>
          </p:cNvPr>
          <p:cNvSpPr>
            <a:spLocks noGrp="1"/>
          </p:cNvSpPr>
          <p:nvPr>
            <p:ph type="title"/>
          </p:nvPr>
        </p:nvSpPr>
        <p:spPr/>
        <p:txBody>
          <a:bodyPr/>
          <a:lstStyle/>
          <a:p>
            <a:r>
              <a:rPr lang="en-US"/>
              <a:t>Instagram Posts Table | 1 group and 10 profiles - 22 of 26</a:t>
            </a:r>
          </a:p>
        </p:txBody>
      </p:sp>
      <p:graphicFrame>
        <p:nvGraphicFramePr>
          <p:cNvPr id="5" name="Table Placeholder 4">
            <a:extLst>
              <a:ext uri="{FF2B5EF4-FFF2-40B4-BE49-F238E27FC236}">
                <a16:creationId xmlns:a16="http://schemas.microsoft.com/office/drawing/2014/main" id="{6436BDE7-FEE9-4285-886B-D5F523560207}"/>
              </a:ext>
            </a:extLst>
          </p:cNvPr>
          <p:cNvGraphicFramePr>
            <a:graphicFrameLocks noGrp="1"/>
          </p:cNvGraphicFramePr>
          <p:nvPr>
            <p:ph type="tbl" sz="quarter" idx="13"/>
            <p:extLst>
              <p:ext uri="{D42A27DB-BD31-4B8C-83A1-F6EECF244321}">
                <p14:modId xmlns:p14="http://schemas.microsoft.com/office/powerpoint/2010/main" val="162212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28660116"/>
                    </a:ext>
                  </a:extLst>
                </a:gridCol>
                <a:gridCol w="1069847">
                  <a:extLst>
                    <a:ext uri="{9D8B030D-6E8A-4147-A177-3AD203B41FA5}">
                      <a16:colId xmlns:a16="http://schemas.microsoft.com/office/drawing/2014/main" val="1135137086"/>
                    </a:ext>
                  </a:extLst>
                </a:gridCol>
                <a:gridCol w="1399031">
                  <a:extLst>
                    <a:ext uri="{9D8B030D-6E8A-4147-A177-3AD203B41FA5}">
                      <a16:colId xmlns:a16="http://schemas.microsoft.com/office/drawing/2014/main" val="1845602621"/>
                    </a:ext>
                  </a:extLst>
                </a:gridCol>
                <a:gridCol w="493776">
                  <a:extLst>
                    <a:ext uri="{9D8B030D-6E8A-4147-A177-3AD203B41FA5}">
                      <a16:colId xmlns:a16="http://schemas.microsoft.com/office/drawing/2014/main" val="109779812"/>
                    </a:ext>
                  </a:extLst>
                </a:gridCol>
                <a:gridCol w="493776">
                  <a:extLst>
                    <a:ext uri="{9D8B030D-6E8A-4147-A177-3AD203B41FA5}">
                      <a16:colId xmlns:a16="http://schemas.microsoft.com/office/drawing/2014/main" val="3337284812"/>
                    </a:ext>
                  </a:extLst>
                </a:gridCol>
                <a:gridCol w="493776">
                  <a:extLst>
                    <a:ext uri="{9D8B030D-6E8A-4147-A177-3AD203B41FA5}">
                      <a16:colId xmlns:a16="http://schemas.microsoft.com/office/drawing/2014/main" val="1802528789"/>
                    </a:ext>
                  </a:extLst>
                </a:gridCol>
                <a:gridCol w="493776">
                  <a:extLst>
                    <a:ext uri="{9D8B030D-6E8A-4147-A177-3AD203B41FA5}">
                      <a16:colId xmlns:a16="http://schemas.microsoft.com/office/drawing/2014/main" val="322014684"/>
                    </a:ext>
                  </a:extLst>
                </a:gridCol>
                <a:gridCol w="493776">
                  <a:extLst>
                    <a:ext uri="{9D8B030D-6E8A-4147-A177-3AD203B41FA5}">
                      <a16:colId xmlns:a16="http://schemas.microsoft.com/office/drawing/2014/main" val="2098115064"/>
                    </a:ext>
                  </a:extLst>
                </a:gridCol>
                <a:gridCol w="493776">
                  <a:extLst>
                    <a:ext uri="{9D8B030D-6E8A-4147-A177-3AD203B41FA5}">
                      <a16:colId xmlns:a16="http://schemas.microsoft.com/office/drawing/2014/main" val="1138340278"/>
                    </a:ext>
                  </a:extLst>
                </a:gridCol>
                <a:gridCol w="493776">
                  <a:extLst>
                    <a:ext uri="{9D8B030D-6E8A-4147-A177-3AD203B41FA5}">
                      <a16:colId xmlns:a16="http://schemas.microsoft.com/office/drawing/2014/main" val="3548701374"/>
                    </a:ext>
                  </a:extLst>
                </a:gridCol>
                <a:gridCol w="493776">
                  <a:extLst>
                    <a:ext uri="{9D8B030D-6E8A-4147-A177-3AD203B41FA5}">
                      <a16:colId xmlns:a16="http://schemas.microsoft.com/office/drawing/2014/main" val="133852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2198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- 2025-07-01 11:29:37</a:t>
                      </a:r>
                      <a:r>
                        <a:rPr kumimoji="0" lang="en-US" sz="1000" b="0" i="0" u="none" strike="noStrike" kern="1200" cap="none" spc="0" normalizeH="0" baseline="0" noProof="0">
                          <a:ln>
                            <a:noFill/>
                          </a:ln>
                          <a:solidFill>
                            <a:prstClr val="black"/>
                          </a:solidFill>
                          <a:effectLst/>
                          <a:uLnTx/>
                          <a:uFillTx/>
                          <a:latin typeface="Calibri"/>
                          <a:ea typeface="+mn-ea"/>
                          <a:cs typeface="+mn-cs"/>
                        </a:rPr>
                        <a:t>
 🚴‍♂️ Le Beau Vélo de RAVeL revient en 2025… et l’aventure continue avec la RTBF !
🎉 Balades, étapes festives et concerts : l’été s’annonce rythmé !
📅 Rendez-vous tout l’été :
👉 •  5 juillet : Martelange • 12 juillet : Fontaine-l’Évêque • 19 juillet : Mouscron • 26 juillet : Visé • 2 août : La Molignée • 9 août : Chimay • 16 août : Péruwelz • 23 août : Sart-Tilman (Liège)
😎 Nous vous attendons nombreux sur les routes du RAVeL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https://quintly-eu-image-storage.s3.amazonaws.com/302adf5a0015d135c5e1b7d9723df9f3/c83caaccf764c636d8f585377bbbd20c.jpg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bike, 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extLst>
                  <a:ext uri="{0D108BD9-81ED-4DB2-BD59-A6C34878D82A}">
                    <a16:rowId xmlns:a16="http://schemas.microsoft.com/office/drawing/2014/main" val="3306666948"/>
                  </a:ext>
                </a:extLst>
              </a:tr>
            </a:tbl>
          </a:graphicData>
        </a:graphic>
      </p:graphicFrame>
      <p:sp>
        <p:nvSpPr>
          <p:cNvPr id="4" name="Text Placeholder 3">
            <a:extLst>
              <a:ext uri="{FF2B5EF4-FFF2-40B4-BE49-F238E27FC236}">
                <a16:creationId xmlns:a16="http://schemas.microsoft.com/office/drawing/2014/main" id="{7D28D0DC-BB1B-42C6-A921-A2A4EF231023}"/>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723451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90BA-D23F-4276-B327-1D45104A2B52}"/>
              </a:ext>
            </a:extLst>
          </p:cNvPr>
          <p:cNvSpPr>
            <a:spLocks noGrp="1"/>
          </p:cNvSpPr>
          <p:nvPr>
            <p:ph type="title"/>
          </p:nvPr>
        </p:nvSpPr>
        <p:spPr/>
        <p:txBody>
          <a:bodyPr/>
          <a:lstStyle/>
          <a:p>
            <a:r>
              <a:rPr lang="en-US"/>
              <a:t>Instagram Posts Table | 1 group and 10 profiles - 23 of 26</a:t>
            </a:r>
          </a:p>
        </p:txBody>
      </p:sp>
      <p:graphicFrame>
        <p:nvGraphicFramePr>
          <p:cNvPr id="5" name="Table Placeholder 4">
            <a:extLst>
              <a:ext uri="{FF2B5EF4-FFF2-40B4-BE49-F238E27FC236}">
                <a16:creationId xmlns:a16="http://schemas.microsoft.com/office/drawing/2014/main" id="{37209387-5D4A-4DA0-BFA6-EAC713FC5B2A}"/>
              </a:ext>
            </a:extLst>
          </p:cNvPr>
          <p:cNvGraphicFramePr>
            <a:graphicFrameLocks noGrp="1"/>
          </p:cNvGraphicFramePr>
          <p:nvPr>
            <p:ph type="tbl" sz="quarter" idx="13"/>
            <p:extLst>
              <p:ext uri="{D42A27DB-BD31-4B8C-83A1-F6EECF244321}">
                <p14:modId xmlns:p14="http://schemas.microsoft.com/office/powerpoint/2010/main" val="141169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30336729"/>
                    </a:ext>
                  </a:extLst>
                </a:gridCol>
                <a:gridCol w="1069847">
                  <a:extLst>
                    <a:ext uri="{9D8B030D-6E8A-4147-A177-3AD203B41FA5}">
                      <a16:colId xmlns:a16="http://schemas.microsoft.com/office/drawing/2014/main" val="159997321"/>
                    </a:ext>
                  </a:extLst>
                </a:gridCol>
                <a:gridCol w="1399031">
                  <a:extLst>
                    <a:ext uri="{9D8B030D-6E8A-4147-A177-3AD203B41FA5}">
                      <a16:colId xmlns:a16="http://schemas.microsoft.com/office/drawing/2014/main" val="2040316587"/>
                    </a:ext>
                  </a:extLst>
                </a:gridCol>
                <a:gridCol w="493776">
                  <a:extLst>
                    <a:ext uri="{9D8B030D-6E8A-4147-A177-3AD203B41FA5}">
                      <a16:colId xmlns:a16="http://schemas.microsoft.com/office/drawing/2014/main" val="2648611453"/>
                    </a:ext>
                  </a:extLst>
                </a:gridCol>
                <a:gridCol w="493776">
                  <a:extLst>
                    <a:ext uri="{9D8B030D-6E8A-4147-A177-3AD203B41FA5}">
                      <a16:colId xmlns:a16="http://schemas.microsoft.com/office/drawing/2014/main" val="3329671829"/>
                    </a:ext>
                  </a:extLst>
                </a:gridCol>
                <a:gridCol w="493776">
                  <a:extLst>
                    <a:ext uri="{9D8B030D-6E8A-4147-A177-3AD203B41FA5}">
                      <a16:colId xmlns:a16="http://schemas.microsoft.com/office/drawing/2014/main" val="4271069101"/>
                    </a:ext>
                  </a:extLst>
                </a:gridCol>
                <a:gridCol w="493776">
                  <a:extLst>
                    <a:ext uri="{9D8B030D-6E8A-4147-A177-3AD203B41FA5}">
                      <a16:colId xmlns:a16="http://schemas.microsoft.com/office/drawing/2014/main" val="611706558"/>
                    </a:ext>
                  </a:extLst>
                </a:gridCol>
                <a:gridCol w="493776">
                  <a:extLst>
                    <a:ext uri="{9D8B030D-6E8A-4147-A177-3AD203B41FA5}">
                      <a16:colId xmlns:a16="http://schemas.microsoft.com/office/drawing/2014/main" val="390560548"/>
                    </a:ext>
                  </a:extLst>
                </a:gridCol>
                <a:gridCol w="493776">
                  <a:extLst>
                    <a:ext uri="{9D8B030D-6E8A-4147-A177-3AD203B41FA5}">
                      <a16:colId xmlns:a16="http://schemas.microsoft.com/office/drawing/2014/main" val="1590009818"/>
                    </a:ext>
                  </a:extLst>
                </a:gridCol>
                <a:gridCol w="493776">
                  <a:extLst>
                    <a:ext uri="{9D8B030D-6E8A-4147-A177-3AD203B41FA5}">
                      <a16:colId xmlns:a16="http://schemas.microsoft.com/office/drawing/2014/main" val="2002216851"/>
                    </a:ext>
                  </a:extLst>
                </a:gridCol>
                <a:gridCol w="493776">
                  <a:extLst>
                    <a:ext uri="{9D8B030D-6E8A-4147-A177-3AD203B41FA5}">
                      <a16:colId xmlns:a16="http://schemas.microsoft.com/office/drawing/2014/main" val="98912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0517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- 2025-06-27 20:02:10</a:t>
                      </a:r>
                      <a:r>
                        <a:rPr kumimoji="0" lang="en-US" sz="1000" b="0" i="0" u="none" strike="noStrike" kern="1200" cap="none" spc="0" normalizeH="0" baseline="0" noProof="0">
                          <a:ln>
                            <a:noFill/>
                          </a:ln>
                          <a:solidFill>
                            <a:prstClr val="black"/>
                          </a:solidFill>
                          <a:effectLst/>
                          <a:uLnTx/>
                          <a:uFillTx/>
                          <a:latin typeface="Calibri"/>
                          <a:ea typeface="+mn-ea"/>
                          <a:cs typeface="+mn-cs"/>
                        </a:rPr>
                        <a:t>
 [👇🏼NL] Bienvenue chez P&amp;V Limelette l'agence P&amp;V qui bosse sérieusement mais sans jamais se prendre au sérieux 🤓 On leur a posé quelques questions : Qui râle le plus ? Qui ne tiendrait pas une journée sans wi-fi ? Qui fait toujours rire la team ? Spoiler : tout le monde a pris cher (mais avec le sourire). Une team sérieuse, version 100% autodérision 😆
➡️ RDV sur pv.be pour en savoir plus sur nos offres.
________
Welkom bij P&amp;V Limelette, het kantoor waar er stevig wordt gewerkt, maar waar ze zichzelf nooit té serieus nemen 🤓 Tijd voor een paar pittige vragen aan het team:
Wie is de grootste mopperkont? Wie krijgt stress zonder wifi? En wie tovert altijd een glimlach op ieders gezicht?
Spoiler alert: niemand bleef gespaard (maar alles gebeurde met de nodige dosis humor 😉) Een serieus team, met een flinke portie zelfrelativering 😆
👉 Er is altijd een P&amp;V-adviseur bij jou in de buurt! Maak snel een afspraak via pv.be.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https://quintly-eu-image-storage.s3.amazonaws.com/302adf5a0015d135c5e1b7d9723df9f3/47343905087b7bf6033be64a8ca5d61f.jpg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 mobility, awareness, reachtale, car,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extLst>
                  <a:ext uri="{0D108BD9-81ED-4DB2-BD59-A6C34878D82A}">
                    <a16:rowId xmlns:a16="http://schemas.microsoft.com/office/drawing/2014/main" val="3220668635"/>
                  </a:ext>
                </a:extLst>
              </a:tr>
            </a:tbl>
          </a:graphicData>
        </a:graphic>
      </p:graphicFrame>
      <p:sp>
        <p:nvSpPr>
          <p:cNvPr id="4" name="Text Placeholder 3">
            <a:extLst>
              <a:ext uri="{FF2B5EF4-FFF2-40B4-BE49-F238E27FC236}">
                <a16:creationId xmlns:a16="http://schemas.microsoft.com/office/drawing/2014/main" id="{49E17214-D75A-43B3-980A-69C533553E40}"/>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203265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05B2-3CAD-44EA-8A33-16D990708A75}"/>
              </a:ext>
            </a:extLst>
          </p:cNvPr>
          <p:cNvSpPr>
            <a:spLocks noGrp="1"/>
          </p:cNvSpPr>
          <p:nvPr>
            <p:ph type="title"/>
          </p:nvPr>
        </p:nvSpPr>
        <p:spPr/>
        <p:txBody>
          <a:bodyPr/>
          <a:lstStyle/>
          <a:p>
            <a:r>
              <a:rPr lang="en-US"/>
              <a:t>Instagram Posts Table | 1 group and 10 profiles - 24 of 26</a:t>
            </a:r>
          </a:p>
        </p:txBody>
      </p:sp>
      <p:graphicFrame>
        <p:nvGraphicFramePr>
          <p:cNvPr id="5" name="Table Placeholder 4">
            <a:extLst>
              <a:ext uri="{FF2B5EF4-FFF2-40B4-BE49-F238E27FC236}">
                <a16:creationId xmlns:a16="http://schemas.microsoft.com/office/drawing/2014/main" id="{DDB6F36B-57C1-4D53-A7EF-F2FA055FAAE3}"/>
              </a:ext>
            </a:extLst>
          </p:cNvPr>
          <p:cNvGraphicFramePr>
            <a:graphicFrameLocks noGrp="1"/>
          </p:cNvGraphicFramePr>
          <p:nvPr>
            <p:ph type="tbl" sz="quarter" idx="13"/>
            <p:extLst>
              <p:ext uri="{D42A27DB-BD31-4B8C-83A1-F6EECF244321}">
                <p14:modId xmlns:p14="http://schemas.microsoft.com/office/powerpoint/2010/main" val="90881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01419589"/>
                    </a:ext>
                  </a:extLst>
                </a:gridCol>
                <a:gridCol w="1069847">
                  <a:extLst>
                    <a:ext uri="{9D8B030D-6E8A-4147-A177-3AD203B41FA5}">
                      <a16:colId xmlns:a16="http://schemas.microsoft.com/office/drawing/2014/main" val="170982753"/>
                    </a:ext>
                  </a:extLst>
                </a:gridCol>
                <a:gridCol w="1399031">
                  <a:extLst>
                    <a:ext uri="{9D8B030D-6E8A-4147-A177-3AD203B41FA5}">
                      <a16:colId xmlns:a16="http://schemas.microsoft.com/office/drawing/2014/main" val="2552876307"/>
                    </a:ext>
                  </a:extLst>
                </a:gridCol>
                <a:gridCol w="493776">
                  <a:extLst>
                    <a:ext uri="{9D8B030D-6E8A-4147-A177-3AD203B41FA5}">
                      <a16:colId xmlns:a16="http://schemas.microsoft.com/office/drawing/2014/main" val="2493437949"/>
                    </a:ext>
                  </a:extLst>
                </a:gridCol>
                <a:gridCol w="493776">
                  <a:extLst>
                    <a:ext uri="{9D8B030D-6E8A-4147-A177-3AD203B41FA5}">
                      <a16:colId xmlns:a16="http://schemas.microsoft.com/office/drawing/2014/main" val="178364574"/>
                    </a:ext>
                  </a:extLst>
                </a:gridCol>
                <a:gridCol w="493776">
                  <a:extLst>
                    <a:ext uri="{9D8B030D-6E8A-4147-A177-3AD203B41FA5}">
                      <a16:colId xmlns:a16="http://schemas.microsoft.com/office/drawing/2014/main" val="3977537174"/>
                    </a:ext>
                  </a:extLst>
                </a:gridCol>
                <a:gridCol w="493776">
                  <a:extLst>
                    <a:ext uri="{9D8B030D-6E8A-4147-A177-3AD203B41FA5}">
                      <a16:colId xmlns:a16="http://schemas.microsoft.com/office/drawing/2014/main" val="1852108987"/>
                    </a:ext>
                  </a:extLst>
                </a:gridCol>
                <a:gridCol w="493776">
                  <a:extLst>
                    <a:ext uri="{9D8B030D-6E8A-4147-A177-3AD203B41FA5}">
                      <a16:colId xmlns:a16="http://schemas.microsoft.com/office/drawing/2014/main" val="2358496912"/>
                    </a:ext>
                  </a:extLst>
                </a:gridCol>
                <a:gridCol w="493776">
                  <a:extLst>
                    <a:ext uri="{9D8B030D-6E8A-4147-A177-3AD203B41FA5}">
                      <a16:colId xmlns:a16="http://schemas.microsoft.com/office/drawing/2014/main" val="497757943"/>
                    </a:ext>
                  </a:extLst>
                </a:gridCol>
                <a:gridCol w="493776">
                  <a:extLst>
                    <a:ext uri="{9D8B030D-6E8A-4147-A177-3AD203B41FA5}">
                      <a16:colId xmlns:a16="http://schemas.microsoft.com/office/drawing/2014/main" val="3466917385"/>
                    </a:ext>
                  </a:extLst>
                </a:gridCol>
                <a:gridCol w="493776">
                  <a:extLst>
                    <a:ext uri="{9D8B030D-6E8A-4147-A177-3AD203B41FA5}">
                      <a16:colId xmlns:a16="http://schemas.microsoft.com/office/drawing/2014/main" val="2229770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6176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- 2025-06-19 20:01:29</a:t>
                      </a:r>
                      <a:r>
                        <a:rPr kumimoji="0" lang="en-US" sz="1000" b="0" i="0" u="none" strike="noStrike" kern="1200" cap="none" spc="0" normalizeH="0" baseline="0" noProof="0">
                          <a:ln>
                            <a:noFill/>
                          </a:ln>
                          <a:solidFill>
                            <a:prstClr val="black"/>
                          </a:solidFill>
                          <a:effectLst/>
                          <a:uLnTx/>
                          <a:uFillTx/>
                          <a:latin typeface="Calibri"/>
                          <a:ea typeface="+mn-ea"/>
                          <a:cs typeface="+mn-cs"/>
                        </a:rPr>
                        <a:t>
 Kurt, conseiller P&amp;V, vous lance un défi 🙌🏼 vérifier ensemble que vos assurances sont parfaitement adaptées à vos besoins : ni trop, ni trop peu 🧐Comment ? En demandant votre Shake-up gratuit avec un conseiller P&amp;V, dans une agence près de chez vous ou par appel vidéo. 
Prêt à tout shaker ? 🤙🏻
➡️ RDV sur pv.be pour en savoir plus.
_____________
Kurt, P&amp;V-adviseur, daagt je uit 🙌🏼 Samen bekijken of jouw verzekeringen nog écht bij je passen: niet te veel, niet te weinig 🧐 Hoe? Door een gratis Shake-up aan te vragen met een P&amp;V-adviseur, in een agentschap bij jou in de buurt of via videogesprek.
Klaar om alles te shaken? 🤙🏻
➡️ Surf naar pv.be en ontdek er alles over.
_______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https://quintly-eu-image-storage.s3.amazonaws.com/302adf5a0015d135c5e1b7d9723df9f3/1cc554fda1c77b119222062e0e517188.jpg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shake-up, multiproduct, 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extLst>
                  <a:ext uri="{0D108BD9-81ED-4DB2-BD59-A6C34878D82A}">
                    <a16:rowId xmlns:a16="http://schemas.microsoft.com/office/drawing/2014/main" val="220282659"/>
                  </a:ext>
                </a:extLst>
              </a:tr>
            </a:tbl>
          </a:graphicData>
        </a:graphic>
      </p:graphicFrame>
      <p:sp>
        <p:nvSpPr>
          <p:cNvPr id="4" name="Text Placeholder 3">
            <a:extLst>
              <a:ext uri="{FF2B5EF4-FFF2-40B4-BE49-F238E27FC236}">
                <a16:creationId xmlns:a16="http://schemas.microsoft.com/office/drawing/2014/main" id="{520C8D98-0886-43D8-8435-294174DB503D}"/>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1395155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8258-82A1-435C-BF37-E12126616C63}"/>
              </a:ext>
            </a:extLst>
          </p:cNvPr>
          <p:cNvSpPr>
            <a:spLocks noGrp="1"/>
          </p:cNvSpPr>
          <p:nvPr>
            <p:ph type="title"/>
          </p:nvPr>
        </p:nvSpPr>
        <p:spPr/>
        <p:txBody>
          <a:bodyPr/>
          <a:lstStyle/>
          <a:p>
            <a:r>
              <a:rPr lang="en-US"/>
              <a:t>Instagram Posts Table | 1 group and 10 profiles - 25 of 26</a:t>
            </a:r>
          </a:p>
        </p:txBody>
      </p:sp>
      <p:graphicFrame>
        <p:nvGraphicFramePr>
          <p:cNvPr id="5" name="Table Placeholder 4">
            <a:extLst>
              <a:ext uri="{FF2B5EF4-FFF2-40B4-BE49-F238E27FC236}">
                <a16:creationId xmlns:a16="http://schemas.microsoft.com/office/drawing/2014/main" id="{FC4AABBE-9D61-487E-86C1-45D2E2051A1D}"/>
              </a:ext>
            </a:extLst>
          </p:cNvPr>
          <p:cNvGraphicFramePr>
            <a:graphicFrameLocks noGrp="1"/>
          </p:cNvGraphicFramePr>
          <p:nvPr>
            <p:ph type="tbl" sz="quarter" idx="13"/>
            <p:extLst>
              <p:ext uri="{D42A27DB-BD31-4B8C-83A1-F6EECF244321}">
                <p14:modId xmlns:p14="http://schemas.microsoft.com/office/powerpoint/2010/main" val="202806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2356409"/>
                    </a:ext>
                  </a:extLst>
                </a:gridCol>
                <a:gridCol w="1069847">
                  <a:extLst>
                    <a:ext uri="{9D8B030D-6E8A-4147-A177-3AD203B41FA5}">
                      <a16:colId xmlns:a16="http://schemas.microsoft.com/office/drawing/2014/main" val="1778238308"/>
                    </a:ext>
                  </a:extLst>
                </a:gridCol>
                <a:gridCol w="1399031">
                  <a:extLst>
                    <a:ext uri="{9D8B030D-6E8A-4147-A177-3AD203B41FA5}">
                      <a16:colId xmlns:a16="http://schemas.microsoft.com/office/drawing/2014/main" val="2459552686"/>
                    </a:ext>
                  </a:extLst>
                </a:gridCol>
                <a:gridCol w="493776">
                  <a:extLst>
                    <a:ext uri="{9D8B030D-6E8A-4147-A177-3AD203B41FA5}">
                      <a16:colId xmlns:a16="http://schemas.microsoft.com/office/drawing/2014/main" val="1191445754"/>
                    </a:ext>
                  </a:extLst>
                </a:gridCol>
                <a:gridCol w="493776">
                  <a:extLst>
                    <a:ext uri="{9D8B030D-6E8A-4147-A177-3AD203B41FA5}">
                      <a16:colId xmlns:a16="http://schemas.microsoft.com/office/drawing/2014/main" val="3009867182"/>
                    </a:ext>
                  </a:extLst>
                </a:gridCol>
                <a:gridCol w="493776">
                  <a:extLst>
                    <a:ext uri="{9D8B030D-6E8A-4147-A177-3AD203B41FA5}">
                      <a16:colId xmlns:a16="http://schemas.microsoft.com/office/drawing/2014/main" val="1025998547"/>
                    </a:ext>
                  </a:extLst>
                </a:gridCol>
                <a:gridCol w="493776">
                  <a:extLst>
                    <a:ext uri="{9D8B030D-6E8A-4147-A177-3AD203B41FA5}">
                      <a16:colId xmlns:a16="http://schemas.microsoft.com/office/drawing/2014/main" val="3989410805"/>
                    </a:ext>
                  </a:extLst>
                </a:gridCol>
                <a:gridCol w="493776">
                  <a:extLst>
                    <a:ext uri="{9D8B030D-6E8A-4147-A177-3AD203B41FA5}">
                      <a16:colId xmlns:a16="http://schemas.microsoft.com/office/drawing/2014/main" val="443398079"/>
                    </a:ext>
                  </a:extLst>
                </a:gridCol>
                <a:gridCol w="493776">
                  <a:extLst>
                    <a:ext uri="{9D8B030D-6E8A-4147-A177-3AD203B41FA5}">
                      <a16:colId xmlns:a16="http://schemas.microsoft.com/office/drawing/2014/main" val="3118798649"/>
                    </a:ext>
                  </a:extLst>
                </a:gridCol>
                <a:gridCol w="493776">
                  <a:extLst>
                    <a:ext uri="{9D8B030D-6E8A-4147-A177-3AD203B41FA5}">
                      <a16:colId xmlns:a16="http://schemas.microsoft.com/office/drawing/2014/main" val="1097077256"/>
                    </a:ext>
                  </a:extLst>
                </a:gridCol>
                <a:gridCol w="493776">
                  <a:extLst>
                    <a:ext uri="{9D8B030D-6E8A-4147-A177-3AD203B41FA5}">
                      <a16:colId xmlns:a16="http://schemas.microsoft.com/office/drawing/2014/main" val="9425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1506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- 2025-06-10 19:49:59</a:t>
                      </a:r>
                      <a:r>
                        <a:rPr kumimoji="0" lang="en-US" sz="1000" b="0" i="0" u="none" strike="noStrike" kern="1200" cap="none" spc="0" normalizeH="0" baseline="0" noProof="0">
                          <a:ln>
                            <a:noFill/>
                          </a:ln>
                          <a:solidFill>
                            <a:prstClr val="black"/>
                          </a:solidFill>
                          <a:effectLst/>
                          <a:uLnTx/>
                          <a:uFillTx/>
                          <a:latin typeface="Calibri"/>
                          <a:ea typeface="+mn-ea"/>
                          <a:cs typeface="+mn-cs"/>
                        </a:rPr>
                        <a:t>
 (FR 👇) Luisteren, adviseren, geruststellen. Bij Kurt, verantwoordelijke van het P&amp;V-agentschap in Vilvoorde, telt elk telefoontje, en verdient elke klant zijn volle aandacht. Zijn doel? Dat je hem zonder aarzelen belt, met de zekerheid dat je echt gehoord en goed geholpen wordt. Want verzekeringen, dat draait uiteindelijk vooral om mensen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Ontdek elke maand het portret van een lokale P&amp;V-adviseur. Tot binnen een paar weken voor een kennismaking met het agentschap in Limelette!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Wil je meer weten? Surf dan naar pv.be en ontdek wat we voor jou kunnen betekenen.
________
« Écouter, conseiller, rassurer ». Pour Kurt, responsable de l’agence P&amp;V à Vilvoorde, chaque appel compte, chaque client mérite toute son attention. Son objectif ? Que vous osiez l'appeler en toute confiance, certain d'être réellement entendu(e) et conseillé(e). Parce que les assurances, c'est avant tout une histoire d'humains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Retrouvez chaque mois, le portrait d'un conseiller local. RDV dans quelques semaines pour découvrir l'agence de Limelette.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RDV sur pv.be pour en savoir plus sur nos offres.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https://quintly-eu-image-storage.s3.amazonaws.com/302adf5a0015d135c5e1b7d9723df9f3/301c3c5029557b24fd1e84b0a1f72f58.jpg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awareness, reachtale, 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extLst>
                  <a:ext uri="{0D108BD9-81ED-4DB2-BD59-A6C34878D82A}">
                    <a16:rowId xmlns:a16="http://schemas.microsoft.com/office/drawing/2014/main" val="1155916258"/>
                  </a:ext>
                </a:extLst>
              </a:tr>
            </a:tbl>
          </a:graphicData>
        </a:graphic>
      </p:graphicFrame>
      <p:sp>
        <p:nvSpPr>
          <p:cNvPr id="4" name="Text Placeholder 3">
            <a:extLst>
              <a:ext uri="{FF2B5EF4-FFF2-40B4-BE49-F238E27FC236}">
                <a16:creationId xmlns:a16="http://schemas.microsoft.com/office/drawing/2014/main" id="{F101D7ED-3DEF-4495-B8E5-39CD38FBD175}"/>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3989583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71EC5-7F00-4087-991F-C49A7AAAF2D3}"/>
              </a:ext>
            </a:extLst>
          </p:cNvPr>
          <p:cNvSpPr>
            <a:spLocks noGrp="1"/>
          </p:cNvSpPr>
          <p:nvPr>
            <p:ph type="title"/>
          </p:nvPr>
        </p:nvSpPr>
        <p:spPr/>
        <p:txBody>
          <a:bodyPr/>
          <a:lstStyle/>
          <a:p>
            <a:r>
              <a:rPr lang="en-US"/>
              <a:t>Instagram Posts Table | 1 group and 10 profiles - 26 of 26</a:t>
            </a:r>
          </a:p>
        </p:txBody>
      </p:sp>
      <p:graphicFrame>
        <p:nvGraphicFramePr>
          <p:cNvPr id="5" name="Table Placeholder 4">
            <a:extLst>
              <a:ext uri="{FF2B5EF4-FFF2-40B4-BE49-F238E27FC236}">
                <a16:creationId xmlns:a16="http://schemas.microsoft.com/office/drawing/2014/main" id="{E5D089F6-1094-4FE5-A198-987E6BFD2B6E}"/>
              </a:ext>
            </a:extLst>
          </p:cNvPr>
          <p:cNvGraphicFramePr>
            <a:graphicFrameLocks noGrp="1"/>
          </p:cNvGraphicFramePr>
          <p:nvPr>
            <p:ph type="tbl" sz="quarter" idx="13"/>
            <p:extLst>
              <p:ext uri="{D42A27DB-BD31-4B8C-83A1-F6EECF244321}">
                <p14:modId xmlns:p14="http://schemas.microsoft.com/office/powerpoint/2010/main" val="413158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76189407"/>
                    </a:ext>
                  </a:extLst>
                </a:gridCol>
                <a:gridCol w="1069847">
                  <a:extLst>
                    <a:ext uri="{9D8B030D-6E8A-4147-A177-3AD203B41FA5}">
                      <a16:colId xmlns:a16="http://schemas.microsoft.com/office/drawing/2014/main" val="2500656963"/>
                    </a:ext>
                  </a:extLst>
                </a:gridCol>
                <a:gridCol w="1399031">
                  <a:extLst>
                    <a:ext uri="{9D8B030D-6E8A-4147-A177-3AD203B41FA5}">
                      <a16:colId xmlns:a16="http://schemas.microsoft.com/office/drawing/2014/main" val="2470313437"/>
                    </a:ext>
                  </a:extLst>
                </a:gridCol>
                <a:gridCol w="493776">
                  <a:extLst>
                    <a:ext uri="{9D8B030D-6E8A-4147-A177-3AD203B41FA5}">
                      <a16:colId xmlns:a16="http://schemas.microsoft.com/office/drawing/2014/main" val="843584570"/>
                    </a:ext>
                  </a:extLst>
                </a:gridCol>
                <a:gridCol w="493776">
                  <a:extLst>
                    <a:ext uri="{9D8B030D-6E8A-4147-A177-3AD203B41FA5}">
                      <a16:colId xmlns:a16="http://schemas.microsoft.com/office/drawing/2014/main" val="1105842856"/>
                    </a:ext>
                  </a:extLst>
                </a:gridCol>
                <a:gridCol w="493776">
                  <a:extLst>
                    <a:ext uri="{9D8B030D-6E8A-4147-A177-3AD203B41FA5}">
                      <a16:colId xmlns:a16="http://schemas.microsoft.com/office/drawing/2014/main" val="4066844278"/>
                    </a:ext>
                  </a:extLst>
                </a:gridCol>
                <a:gridCol w="493776">
                  <a:extLst>
                    <a:ext uri="{9D8B030D-6E8A-4147-A177-3AD203B41FA5}">
                      <a16:colId xmlns:a16="http://schemas.microsoft.com/office/drawing/2014/main" val="3899651161"/>
                    </a:ext>
                  </a:extLst>
                </a:gridCol>
                <a:gridCol w="493776">
                  <a:extLst>
                    <a:ext uri="{9D8B030D-6E8A-4147-A177-3AD203B41FA5}">
                      <a16:colId xmlns:a16="http://schemas.microsoft.com/office/drawing/2014/main" val="2673575786"/>
                    </a:ext>
                  </a:extLst>
                </a:gridCol>
                <a:gridCol w="493776">
                  <a:extLst>
                    <a:ext uri="{9D8B030D-6E8A-4147-A177-3AD203B41FA5}">
                      <a16:colId xmlns:a16="http://schemas.microsoft.com/office/drawing/2014/main" val="1231223938"/>
                    </a:ext>
                  </a:extLst>
                </a:gridCol>
                <a:gridCol w="493776">
                  <a:extLst>
                    <a:ext uri="{9D8B030D-6E8A-4147-A177-3AD203B41FA5}">
                      <a16:colId xmlns:a16="http://schemas.microsoft.com/office/drawing/2014/main" val="2329038234"/>
                    </a:ext>
                  </a:extLst>
                </a:gridCol>
                <a:gridCol w="493776">
                  <a:extLst>
                    <a:ext uri="{9D8B030D-6E8A-4147-A177-3AD203B41FA5}">
                      <a16:colId xmlns:a16="http://schemas.microsoft.com/office/drawing/2014/main" val="102332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5795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- 2025-06-06 10:45:31</a:t>
                      </a:r>
                      <a:r>
                        <a:rPr kumimoji="0" lang="nl-NL" sz="1000" b="0" i="0" u="none" strike="noStrike" kern="1200" cap="none" spc="0" normalizeH="0" baseline="0" noProof="0">
                          <a:ln>
                            <a:noFill/>
                          </a:ln>
                          <a:solidFill>
                            <a:prstClr val="black"/>
                          </a:solidFill>
                          <a:effectLst/>
                          <a:uLnTx/>
                          <a:uFillTx/>
                          <a:latin typeface="Calibri"/>
                          <a:ea typeface="+mn-ea"/>
                          <a:cs typeface="+mn-cs"/>
                        </a:rPr>
                        <a:t>
 🎉 Proficiat aan Soumaya en Eros! 🎉
De verdiende winnaars van Huis Gemaakt gaan niet alleen met een prachtig huis naar huis, maar ook met een gratis brandverzekering van P&amp;V.
Want een echte thuis verdient bescherming, van kelder tot dak. 🏡❤️
💡 Verbouwplannen? Laat u goed adviseren.
Net zoals onze adviseur @davy_laureys op de foto, staan er meer dan 350 P&amp;V-adviseurs voor u klaar. Er is er altijd eentje in uw buurt!
👉 Maak een afspraak via pv.be
#HuisGemaakt #ThuisBescherming
@kantoorlaureys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https://quintly-eu-image-storage.s3.amazonaws.com/302adf5a0015d135c5e1b7d9723df9f3/dd5c48034d64eda5facf6280c7aec48b.jpg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sponsorship, Huisgemaakt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extLst>
                  <a:ext uri="{0D108BD9-81ED-4DB2-BD59-A6C34878D82A}">
                    <a16:rowId xmlns:a16="http://schemas.microsoft.com/office/drawing/2014/main" val="127511067"/>
                  </a:ext>
                </a:extLst>
              </a:tr>
            </a:tbl>
          </a:graphicData>
        </a:graphic>
      </p:graphicFrame>
      <p:sp>
        <p:nvSpPr>
          <p:cNvPr id="4" name="Text Placeholder 3">
            <a:extLst>
              <a:ext uri="{FF2B5EF4-FFF2-40B4-BE49-F238E27FC236}">
                <a16:creationId xmlns:a16="http://schemas.microsoft.com/office/drawing/2014/main" id="{B4A0F490-372F-46B4-8A2D-9B0BEB77F6F8}"/>
              </a:ext>
            </a:extLst>
          </p:cNvPr>
          <p:cNvSpPr>
            <a:spLocks noGrp="1"/>
          </p:cNvSpPr>
          <p:nvPr>
            <p:ph type="body" sz="quarter" idx="14"/>
          </p:nvPr>
        </p:nvSpPr>
        <p:spPr/>
        <p:txBody>
          <a:bodyPr/>
          <a:lstStyle/>
          <a:p>
            <a:r>
              <a:rPr lang="en-US"/>
              <a:t>06/01/2025 - 09/30/2025</a:t>
            </a:r>
          </a:p>
        </p:txBody>
      </p:sp>
    </p:spTree>
    <p:extLst>
      <p:ext uri="{BB962C8B-B14F-4D97-AF65-F5344CB8AC3E}">
        <p14:creationId xmlns:p14="http://schemas.microsoft.com/office/powerpoint/2010/main" val="39913650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6779</Words>
  <Application>Microsoft Office PowerPoint</Application>
  <PresentationFormat>On-screen Show (4:3)</PresentationFormat>
  <Paragraphs>621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1 group and 10 profiles - 1 of 26</vt:lpstr>
      <vt:lpstr>Instagram Posts Table | 1 group and 10 profiles - 2 of 26</vt:lpstr>
      <vt:lpstr>Instagram Posts Table | 1 group and 10 profiles - 3 of 26</vt:lpstr>
      <vt:lpstr>Instagram Posts Table | 1 group and 10 profiles - 4 of 26</vt:lpstr>
      <vt:lpstr>Instagram Posts Table | 1 group and 10 profiles - 5 of 26</vt:lpstr>
      <vt:lpstr>Instagram Posts Table | 1 group and 10 profiles - 6 of 26</vt:lpstr>
      <vt:lpstr>Instagram Posts Table | 1 group and 10 profiles - 7 of 26</vt:lpstr>
      <vt:lpstr>Instagram Posts Table | 1 group and 10 profiles - 8 of 26</vt:lpstr>
      <vt:lpstr>Instagram Posts Table | 1 group and 10 profiles - 9 of 26</vt:lpstr>
      <vt:lpstr>Instagram Posts Table | 1 group and 10 profiles - 10 of 26</vt:lpstr>
      <vt:lpstr>Instagram Posts Table | 1 group and 10 profiles - 11 of 26</vt:lpstr>
      <vt:lpstr>Instagram Posts Table | 1 group and 10 profiles - 12 of 26</vt:lpstr>
      <vt:lpstr>Instagram Posts Table | 1 group and 10 profiles - 13 of 26</vt:lpstr>
      <vt:lpstr>Instagram Posts Table | 1 group and 10 profiles - 14 of 26</vt:lpstr>
      <vt:lpstr>Instagram Posts Table | 1 group and 10 profiles - 15 of 26</vt:lpstr>
      <vt:lpstr>Instagram Posts Table | 1 group and 10 profiles - 16 of 26</vt:lpstr>
      <vt:lpstr>Instagram Posts Table | 1 group and 10 profiles - 17 of 26</vt:lpstr>
      <vt:lpstr>Instagram Posts Table | 1 group and 10 profiles - 18 of 26</vt:lpstr>
      <vt:lpstr>Instagram Posts Table | 1 group and 10 profiles - 19 of 26</vt:lpstr>
      <vt:lpstr>Instagram Posts Table | 1 group and 10 profiles - 20 of 26</vt:lpstr>
      <vt:lpstr>Instagram Posts Table | 1 group and 10 profiles - 21 of 26</vt:lpstr>
      <vt:lpstr>Instagram Posts Table | 1 group and 10 profiles - 22 of 26</vt:lpstr>
      <vt:lpstr>Instagram Posts Table | 1 group and 10 profiles - 23 of 26</vt:lpstr>
      <vt:lpstr>Instagram Posts Table | 1 group and 10 profiles - 24 of 26</vt:lpstr>
      <vt:lpstr>Instagram Posts Table | 1 group and 10 profiles - 25 of 26</vt:lpstr>
      <vt:lpstr>Instagram Posts Table | 1 group and 10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group and 10 profiles - 1 of 26</dc:title>
  <dc:creator>Frederik Born</dc:creator>
  <cp:lastModifiedBy>Frederik Born</cp:lastModifiedBy>
  <cp:revision>1</cp:revision>
  <dcterms:created xsi:type="dcterms:W3CDTF">2025-11-18T12:53:44Z</dcterms:created>
  <dcterms:modified xsi:type="dcterms:W3CDTF">2025-11-18T13:01:41Z</dcterms:modified>
</cp:coreProperties>
</file>